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80"/>
  </p:notesMasterIdLst>
  <p:sldIdLst>
    <p:sldId id="256" r:id="rId2"/>
    <p:sldId id="556" r:id="rId3"/>
    <p:sldId id="373" r:id="rId4"/>
    <p:sldId id="374" r:id="rId5"/>
    <p:sldId id="375" r:id="rId6"/>
    <p:sldId id="660" r:id="rId7"/>
    <p:sldId id="631" r:id="rId8"/>
    <p:sldId id="661" r:id="rId9"/>
    <p:sldId id="663" r:id="rId10"/>
    <p:sldId id="376" r:id="rId11"/>
    <p:sldId id="377" r:id="rId12"/>
    <p:sldId id="378" r:id="rId13"/>
    <p:sldId id="379" r:id="rId14"/>
    <p:sldId id="380" r:id="rId15"/>
    <p:sldId id="662" r:id="rId16"/>
    <p:sldId id="381" r:id="rId17"/>
    <p:sldId id="382" r:id="rId18"/>
    <p:sldId id="383" r:id="rId19"/>
    <p:sldId id="384" r:id="rId20"/>
    <p:sldId id="385" r:id="rId21"/>
    <p:sldId id="565" r:id="rId22"/>
    <p:sldId id="610" r:id="rId23"/>
    <p:sldId id="612" r:id="rId24"/>
    <p:sldId id="613" r:id="rId25"/>
    <p:sldId id="614" r:id="rId26"/>
    <p:sldId id="643" r:id="rId27"/>
    <p:sldId id="686" r:id="rId28"/>
    <p:sldId id="664" r:id="rId29"/>
    <p:sldId id="640" r:id="rId30"/>
    <p:sldId id="691" r:id="rId31"/>
    <p:sldId id="632" r:id="rId32"/>
    <p:sldId id="697" r:id="rId33"/>
    <p:sldId id="696" r:id="rId34"/>
    <p:sldId id="669" r:id="rId35"/>
    <p:sldId id="671" r:id="rId36"/>
    <p:sldId id="685" r:id="rId37"/>
    <p:sldId id="687" r:id="rId38"/>
    <p:sldId id="688" r:id="rId39"/>
    <p:sldId id="633" r:id="rId40"/>
    <p:sldId id="692" r:id="rId41"/>
    <p:sldId id="693" r:id="rId42"/>
    <p:sldId id="666" r:id="rId43"/>
    <p:sldId id="677" r:id="rId44"/>
    <p:sldId id="678" r:id="rId45"/>
    <p:sldId id="668" r:id="rId46"/>
    <p:sldId id="673" r:id="rId47"/>
    <p:sldId id="679" r:id="rId48"/>
    <p:sldId id="694" r:id="rId49"/>
    <p:sldId id="695" r:id="rId50"/>
    <p:sldId id="583" r:id="rId51"/>
    <p:sldId id="584" r:id="rId52"/>
    <p:sldId id="585" r:id="rId53"/>
    <p:sldId id="586" r:id="rId54"/>
    <p:sldId id="587" r:id="rId55"/>
    <p:sldId id="588" r:id="rId56"/>
    <p:sldId id="680" r:id="rId57"/>
    <p:sldId id="681" r:id="rId58"/>
    <p:sldId id="589" r:id="rId59"/>
    <p:sldId id="590" r:id="rId60"/>
    <p:sldId id="591" r:id="rId61"/>
    <p:sldId id="653" r:id="rId62"/>
    <p:sldId id="654" r:id="rId63"/>
    <p:sldId id="665" r:id="rId64"/>
    <p:sldId id="670" r:id="rId65"/>
    <p:sldId id="682" r:id="rId66"/>
    <p:sldId id="615" r:id="rId67"/>
    <p:sldId id="618" r:id="rId68"/>
    <p:sldId id="616" r:id="rId69"/>
    <p:sldId id="617" r:id="rId70"/>
    <p:sldId id="689" r:id="rId71"/>
    <p:sldId id="690" r:id="rId72"/>
    <p:sldId id="652" r:id="rId73"/>
    <p:sldId id="620" r:id="rId74"/>
    <p:sldId id="621" r:id="rId75"/>
    <p:sldId id="622" r:id="rId76"/>
    <p:sldId id="623" r:id="rId77"/>
    <p:sldId id="624" r:id="rId78"/>
    <p:sldId id="625" r:id="rId79"/>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18" autoAdjust="0"/>
    <p:restoredTop sz="94660"/>
  </p:normalViewPr>
  <p:slideViewPr>
    <p:cSldViewPr>
      <p:cViewPr varScale="1">
        <p:scale>
          <a:sx n="81" d="100"/>
          <a:sy n="81" d="100"/>
        </p:scale>
        <p:origin x="96" y="72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2855F1-0E4B-4A7F-8825-2EF5C1E739F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pt-BR"/>
        </a:p>
      </dgm:t>
    </dgm:pt>
    <dgm:pt modelId="{4C792D3D-34B2-46ED-BCC4-C6B360EF3503}">
      <dgm:prSet phldrT="[Texto]" custT="1"/>
      <dgm:spPr>
        <a:solidFill>
          <a:schemeClr val="accent6">
            <a:lumMod val="60000"/>
            <a:lumOff val="40000"/>
          </a:schemeClr>
        </a:solidFill>
        <a:ln>
          <a:solidFill>
            <a:schemeClr val="accent5">
              <a:lumMod val="75000"/>
            </a:schemeClr>
          </a:solidFill>
        </a:ln>
      </dgm:spPr>
      <dgm:t>
        <a:bodyPr/>
        <a:lstStyle/>
        <a:p>
          <a:pPr algn="ctr"/>
          <a:r>
            <a:rPr lang="pt-BR" sz="2400" b="1" dirty="0" smtClean="0">
              <a:solidFill>
                <a:schemeClr val="tx1"/>
              </a:solidFill>
              <a:latin typeface="Arial Narrow" pitchFamily="34" charset="0"/>
            </a:rPr>
            <a:t>Clínica Ampliada</a:t>
          </a:r>
          <a:endParaRPr lang="pt-BR" sz="2400" b="1" dirty="0">
            <a:solidFill>
              <a:schemeClr val="tx1"/>
            </a:solidFill>
            <a:latin typeface="Arial Narrow" pitchFamily="34" charset="0"/>
          </a:endParaRPr>
        </a:p>
      </dgm:t>
    </dgm:pt>
    <dgm:pt modelId="{198DAEB3-4F6C-418E-8509-8E296C26B655}" type="parTrans" cxnId="{3768B365-E090-46F9-B704-A8210FA7508C}">
      <dgm:prSet/>
      <dgm:spPr/>
      <dgm:t>
        <a:bodyPr/>
        <a:lstStyle/>
        <a:p>
          <a:endParaRPr lang="pt-BR" sz="2000"/>
        </a:p>
      </dgm:t>
    </dgm:pt>
    <dgm:pt modelId="{9B609EB4-1A2E-4121-9817-9956CAA5E9A2}" type="sibTrans" cxnId="{3768B365-E090-46F9-B704-A8210FA7508C}">
      <dgm:prSet/>
      <dgm:spPr/>
      <dgm:t>
        <a:bodyPr/>
        <a:lstStyle/>
        <a:p>
          <a:endParaRPr lang="pt-BR" sz="2000"/>
        </a:p>
      </dgm:t>
    </dgm:pt>
    <dgm:pt modelId="{F5CEB58F-40B0-4C97-8235-72A06A6750C7}">
      <dgm:prSet custT="1"/>
      <dgm:spPr>
        <a:solidFill>
          <a:schemeClr val="accent6">
            <a:lumMod val="60000"/>
            <a:lumOff val="40000"/>
          </a:schemeClr>
        </a:solidFill>
        <a:ln>
          <a:solidFill>
            <a:schemeClr val="accent5">
              <a:lumMod val="75000"/>
            </a:schemeClr>
          </a:solidFill>
        </a:ln>
      </dgm:spPr>
      <dgm:t>
        <a:bodyPr/>
        <a:lstStyle/>
        <a:p>
          <a:pPr algn="ctr"/>
          <a:r>
            <a:rPr lang="pt-BR" sz="2400" b="1" dirty="0" smtClean="0">
              <a:solidFill>
                <a:schemeClr val="tx1"/>
              </a:solidFill>
              <a:latin typeface="Arial Narrow" pitchFamily="34" charset="0"/>
            </a:rPr>
            <a:t>Ampliação da dimensão </a:t>
          </a:r>
          <a:r>
            <a:rPr lang="pt-BR" sz="2400" b="1" dirty="0" err="1" smtClean="0">
              <a:solidFill>
                <a:schemeClr val="tx1"/>
              </a:solidFill>
              <a:latin typeface="Arial Narrow" pitchFamily="34" charset="0"/>
            </a:rPr>
            <a:t>cuidadora</a:t>
          </a:r>
          <a:endParaRPr lang="pt-BR" sz="2400" b="1" dirty="0">
            <a:solidFill>
              <a:schemeClr val="tx1"/>
            </a:solidFill>
            <a:latin typeface="Arial Narrow" pitchFamily="34" charset="0"/>
          </a:endParaRPr>
        </a:p>
      </dgm:t>
    </dgm:pt>
    <dgm:pt modelId="{E997C0D2-DA09-46E8-8E05-48FAE7692D26}" type="parTrans" cxnId="{DD25324A-4B05-41A4-8FE5-E219B6CADE6C}">
      <dgm:prSet/>
      <dgm:spPr/>
      <dgm:t>
        <a:bodyPr/>
        <a:lstStyle/>
        <a:p>
          <a:endParaRPr lang="pt-BR" sz="2000"/>
        </a:p>
      </dgm:t>
    </dgm:pt>
    <dgm:pt modelId="{03525284-2418-42D2-B122-771487DC6E26}" type="sibTrans" cxnId="{DD25324A-4B05-41A4-8FE5-E219B6CADE6C}">
      <dgm:prSet/>
      <dgm:spPr/>
      <dgm:t>
        <a:bodyPr/>
        <a:lstStyle/>
        <a:p>
          <a:endParaRPr lang="pt-BR" sz="2000"/>
        </a:p>
      </dgm:t>
    </dgm:pt>
    <dgm:pt modelId="{7D38E5F4-E79E-4BB3-87F7-3998A5E1BBCA}">
      <dgm:prSet custT="1"/>
      <dgm:spPr>
        <a:solidFill>
          <a:schemeClr val="accent6">
            <a:lumMod val="60000"/>
            <a:lumOff val="40000"/>
          </a:schemeClr>
        </a:solidFill>
        <a:ln>
          <a:solidFill>
            <a:schemeClr val="accent5">
              <a:lumMod val="75000"/>
            </a:schemeClr>
          </a:solidFill>
        </a:ln>
      </dgm:spPr>
      <dgm:t>
        <a:bodyPr/>
        <a:lstStyle/>
        <a:p>
          <a:r>
            <a:rPr lang="pt-BR" sz="2400" b="1" dirty="0" smtClean="0">
              <a:solidFill>
                <a:schemeClr val="tx1"/>
              </a:solidFill>
              <a:latin typeface="Arial Narrow" pitchFamily="34" charset="0"/>
            </a:rPr>
            <a:t>Rede de Atenção – APS como ordenadora e coordenadora</a:t>
          </a:r>
          <a:endParaRPr lang="pt-BR" sz="2400" b="1" dirty="0">
            <a:solidFill>
              <a:schemeClr val="tx1"/>
            </a:solidFill>
            <a:latin typeface="Arial Narrow" pitchFamily="34" charset="0"/>
          </a:endParaRPr>
        </a:p>
      </dgm:t>
    </dgm:pt>
    <dgm:pt modelId="{2ECA7486-4DC2-4E0C-A0B0-1D62D7D03498}" type="parTrans" cxnId="{003BCE4A-4E8F-4FB5-A129-329BA6EECE20}">
      <dgm:prSet/>
      <dgm:spPr/>
      <dgm:t>
        <a:bodyPr/>
        <a:lstStyle/>
        <a:p>
          <a:endParaRPr lang="pt-BR" sz="2000"/>
        </a:p>
      </dgm:t>
    </dgm:pt>
    <dgm:pt modelId="{7C878C90-FA4C-46C2-9E05-660C9C5566B6}" type="sibTrans" cxnId="{003BCE4A-4E8F-4FB5-A129-329BA6EECE20}">
      <dgm:prSet/>
      <dgm:spPr/>
      <dgm:t>
        <a:bodyPr/>
        <a:lstStyle/>
        <a:p>
          <a:endParaRPr lang="pt-BR" sz="2000"/>
        </a:p>
      </dgm:t>
    </dgm:pt>
    <dgm:pt modelId="{EA71708B-C035-46A2-AA55-9255F8B09E34}">
      <dgm:prSet custT="1"/>
      <dgm:spPr>
        <a:solidFill>
          <a:schemeClr val="accent6">
            <a:lumMod val="60000"/>
            <a:lumOff val="40000"/>
          </a:schemeClr>
        </a:solidFill>
        <a:ln>
          <a:solidFill>
            <a:schemeClr val="accent5">
              <a:lumMod val="75000"/>
            </a:schemeClr>
          </a:solidFill>
        </a:ln>
      </dgm:spPr>
      <dgm:t>
        <a:bodyPr/>
        <a:lstStyle/>
        <a:p>
          <a:pPr algn="ctr"/>
          <a:r>
            <a:rPr lang="pt-BR" sz="2400" b="1" dirty="0" smtClean="0">
              <a:solidFill>
                <a:schemeClr val="tx1"/>
              </a:solidFill>
              <a:latin typeface="Arial Narrow" pitchFamily="34" charset="0"/>
            </a:rPr>
            <a:t>Ações integradas de saúde</a:t>
          </a:r>
          <a:endParaRPr lang="pt-BR" sz="2400" b="1" dirty="0">
            <a:solidFill>
              <a:schemeClr val="tx1"/>
            </a:solidFill>
            <a:latin typeface="Arial Narrow" pitchFamily="34" charset="0"/>
          </a:endParaRPr>
        </a:p>
      </dgm:t>
    </dgm:pt>
    <dgm:pt modelId="{B5445FCB-CCE8-4943-B89D-8F4099D11E47}" type="parTrans" cxnId="{01DFA9E9-A284-45BD-8C54-790D6484B867}">
      <dgm:prSet/>
      <dgm:spPr/>
      <dgm:t>
        <a:bodyPr/>
        <a:lstStyle/>
        <a:p>
          <a:endParaRPr lang="pt-BR" sz="2000"/>
        </a:p>
      </dgm:t>
    </dgm:pt>
    <dgm:pt modelId="{A0D0C97E-614B-450A-8150-5B62D9554849}" type="sibTrans" cxnId="{01DFA9E9-A284-45BD-8C54-790D6484B867}">
      <dgm:prSet/>
      <dgm:spPr/>
      <dgm:t>
        <a:bodyPr/>
        <a:lstStyle/>
        <a:p>
          <a:endParaRPr lang="pt-BR" sz="2000"/>
        </a:p>
      </dgm:t>
    </dgm:pt>
    <dgm:pt modelId="{B644E14B-5F85-4ECC-862E-641299D8C503}">
      <dgm:prSet custT="1"/>
      <dgm:spPr>
        <a:solidFill>
          <a:schemeClr val="accent6">
            <a:lumMod val="60000"/>
            <a:lumOff val="40000"/>
          </a:schemeClr>
        </a:solidFill>
        <a:ln>
          <a:solidFill>
            <a:schemeClr val="tx1"/>
          </a:solidFill>
        </a:ln>
      </dgm:spPr>
      <dgm:t>
        <a:bodyPr/>
        <a:lstStyle/>
        <a:p>
          <a:pPr algn="ctr"/>
          <a:r>
            <a:rPr lang="pt-BR" sz="2400" b="1" dirty="0" smtClean="0">
              <a:solidFill>
                <a:schemeClr val="tx1"/>
              </a:solidFill>
              <a:latin typeface="Arial Narrow" panose="020B0606020202030204" pitchFamily="34" charset="0"/>
            </a:rPr>
            <a:t>Interdisciplinaridade e Intersetorialidade</a:t>
          </a:r>
          <a:endParaRPr lang="pt-BR" sz="2400" b="1" dirty="0">
            <a:solidFill>
              <a:schemeClr val="tx1"/>
            </a:solidFill>
            <a:latin typeface="Arial Narrow" panose="020B0606020202030204" pitchFamily="34" charset="0"/>
          </a:endParaRPr>
        </a:p>
      </dgm:t>
    </dgm:pt>
    <dgm:pt modelId="{EBD85132-BB7A-4420-A0BC-D5DE287872E9}" type="parTrans" cxnId="{825D70DE-BDBB-4361-BF62-796DA00FA160}">
      <dgm:prSet/>
      <dgm:spPr/>
      <dgm:t>
        <a:bodyPr/>
        <a:lstStyle/>
        <a:p>
          <a:endParaRPr lang="pt-BR"/>
        </a:p>
      </dgm:t>
    </dgm:pt>
    <dgm:pt modelId="{345DE554-0E6F-4039-98FE-9EE2088E3D71}" type="sibTrans" cxnId="{825D70DE-BDBB-4361-BF62-796DA00FA160}">
      <dgm:prSet/>
      <dgm:spPr/>
      <dgm:t>
        <a:bodyPr/>
        <a:lstStyle/>
        <a:p>
          <a:endParaRPr lang="pt-BR"/>
        </a:p>
      </dgm:t>
    </dgm:pt>
    <dgm:pt modelId="{9CBD0FBA-0810-4BBC-9A1A-70FBD60A0A88}" type="pres">
      <dgm:prSet presAssocID="{F22855F1-0E4B-4A7F-8825-2EF5C1E739F0}" presName="linear" presStyleCnt="0">
        <dgm:presLayoutVars>
          <dgm:dir/>
          <dgm:animLvl val="lvl"/>
          <dgm:resizeHandles val="exact"/>
        </dgm:presLayoutVars>
      </dgm:prSet>
      <dgm:spPr/>
      <dgm:t>
        <a:bodyPr/>
        <a:lstStyle/>
        <a:p>
          <a:endParaRPr lang="pt-BR"/>
        </a:p>
      </dgm:t>
    </dgm:pt>
    <dgm:pt modelId="{F69C2B8A-A6A1-45BD-92D2-3EA8893E3FF5}" type="pres">
      <dgm:prSet presAssocID="{4C792D3D-34B2-46ED-BCC4-C6B360EF3503}" presName="parentLin" presStyleCnt="0"/>
      <dgm:spPr/>
    </dgm:pt>
    <dgm:pt modelId="{69CBCAEB-CD20-41D8-A470-6F6E7DD3DE85}" type="pres">
      <dgm:prSet presAssocID="{4C792D3D-34B2-46ED-BCC4-C6B360EF3503}" presName="parentLeftMargin" presStyleLbl="node1" presStyleIdx="0" presStyleCnt="5"/>
      <dgm:spPr/>
      <dgm:t>
        <a:bodyPr/>
        <a:lstStyle/>
        <a:p>
          <a:endParaRPr lang="pt-BR"/>
        </a:p>
      </dgm:t>
    </dgm:pt>
    <dgm:pt modelId="{AEBFC6DD-4811-4F86-AD9C-98E26AE3306F}" type="pres">
      <dgm:prSet presAssocID="{4C792D3D-34B2-46ED-BCC4-C6B360EF3503}" presName="parentText" presStyleLbl="node1" presStyleIdx="0" presStyleCnt="5" custScaleX="128435" custScaleY="84470">
        <dgm:presLayoutVars>
          <dgm:chMax val="0"/>
          <dgm:bulletEnabled val="1"/>
        </dgm:presLayoutVars>
      </dgm:prSet>
      <dgm:spPr/>
      <dgm:t>
        <a:bodyPr/>
        <a:lstStyle/>
        <a:p>
          <a:endParaRPr lang="pt-BR"/>
        </a:p>
      </dgm:t>
    </dgm:pt>
    <dgm:pt modelId="{75EF1B17-9C2F-4DAE-AC71-FE580322FE69}" type="pres">
      <dgm:prSet presAssocID="{4C792D3D-34B2-46ED-BCC4-C6B360EF3503}" presName="negativeSpace" presStyleCnt="0"/>
      <dgm:spPr/>
    </dgm:pt>
    <dgm:pt modelId="{4A42298C-9A46-4B9C-AFF5-452CA338DB15}" type="pres">
      <dgm:prSet presAssocID="{4C792D3D-34B2-46ED-BCC4-C6B360EF3503}" presName="childText" presStyleLbl="conFgAcc1" presStyleIdx="0" presStyleCnt="5">
        <dgm:presLayoutVars>
          <dgm:bulletEnabled val="1"/>
        </dgm:presLayoutVars>
      </dgm:prSet>
      <dgm:spPr/>
    </dgm:pt>
    <dgm:pt modelId="{5B529143-839E-40A3-A1B2-82411C894CE5}" type="pres">
      <dgm:prSet presAssocID="{9B609EB4-1A2E-4121-9817-9956CAA5E9A2}" presName="spaceBetweenRectangles" presStyleCnt="0"/>
      <dgm:spPr/>
    </dgm:pt>
    <dgm:pt modelId="{A120F864-05C4-4732-BAA2-3EC09B322435}" type="pres">
      <dgm:prSet presAssocID="{EA71708B-C035-46A2-AA55-9255F8B09E34}" presName="parentLin" presStyleCnt="0"/>
      <dgm:spPr/>
    </dgm:pt>
    <dgm:pt modelId="{F91A9D3F-029D-44EE-A08B-AFCB1A9D2736}" type="pres">
      <dgm:prSet presAssocID="{EA71708B-C035-46A2-AA55-9255F8B09E34}" presName="parentLeftMargin" presStyleLbl="node1" presStyleIdx="0" presStyleCnt="5"/>
      <dgm:spPr/>
      <dgm:t>
        <a:bodyPr/>
        <a:lstStyle/>
        <a:p>
          <a:endParaRPr lang="pt-BR"/>
        </a:p>
      </dgm:t>
    </dgm:pt>
    <dgm:pt modelId="{4D3A47AB-BEB1-49C0-B6B3-E943CC38642C}" type="pres">
      <dgm:prSet presAssocID="{EA71708B-C035-46A2-AA55-9255F8B09E34}" presName="parentText" presStyleLbl="node1" presStyleIdx="1" presStyleCnt="5" custScaleX="128435" custScaleY="75128">
        <dgm:presLayoutVars>
          <dgm:chMax val="0"/>
          <dgm:bulletEnabled val="1"/>
        </dgm:presLayoutVars>
      </dgm:prSet>
      <dgm:spPr/>
      <dgm:t>
        <a:bodyPr/>
        <a:lstStyle/>
        <a:p>
          <a:endParaRPr lang="pt-BR"/>
        </a:p>
      </dgm:t>
    </dgm:pt>
    <dgm:pt modelId="{E2BB7A51-1811-45D8-B136-9569DD2892BA}" type="pres">
      <dgm:prSet presAssocID="{EA71708B-C035-46A2-AA55-9255F8B09E34}" presName="negativeSpace" presStyleCnt="0"/>
      <dgm:spPr/>
    </dgm:pt>
    <dgm:pt modelId="{39378E85-D120-437A-B56B-78D64A75E262}" type="pres">
      <dgm:prSet presAssocID="{EA71708B-C035-46A2-AA55-9255F8B09E34}" presName="childText" presStyleLbl="conFgAcc1" presStyleIdx="1" presStyleCnt="5">
        <dgm:presLayoutVars>
          <dgm:bulletEnabled val="1"/>
        </dgm:presLayoutVars>
      </dgm:prSet>
      <dgm:spPr/>
    </dgm:pt>
    <dgm:pt modelId="{7FBE7409-42DA-47D5-BC18-1C0993FC153D}" type="pres">
      <dgm:prSet presAssocID="{A0D0C97E-614B-450A-8150-5B62D9554849}" presName="spaceBetweenRectangles" presStyleCnt="0"/>
      <dgm:spPr/>
    </dgm:pt>
    <dgm:pt modelId="{0E3B88EA-B729-4217-B967-17D5A9F9F372}" type="pres">
      <dgm:prSet presAssocID="{B644E14B-5F85-4ECC-862E-641299D8C503}" presName="parentLin" presStyleCnt="0"/>
      <dgm:spPr/>
    </dgm:pt>
    <dgm:pt modelId="{CAC234BC-5253-45A7-8959-317C8F9579FC}" type="pres">
      <dgm:prSet presAssocID="{B644E14B-5F85-4ECC-862E-641299D8C503}" presName="parentLeftMargin" presStyleLbl="node1" presStyleIdx="1" presStyleCnt="5"/>
      <dgm:spPr/>
      <dgm:t>
        <a:bodyPr/>
        <a:lstStyle/>
        <a:p>
          <a:endParaRPr lang="pt-BR"/>
        </a:p>
      </dgm:t>
    </dgm:pt>
    <dgm:pt modelId="{DEC1CE12-8B02-4724-BC76-40751F9777B3}" type="pres">
      <dgm:prSet presAssocID="{B644E14B-5F85-4ECC-862E-641299D8C503}" presName="parentText" presStyleLbl="node1" presStyleIdx="2" presStyleCnt="5" custScaleX="127987">
        <dgm:presLayoutVars>
          <dgm:chMax val="0"/>
          <dgm:bulletEnabled val="1"/>
        </dgm:presLayoutVars>
      </dgm:prSet>
      <dgm:spPr/>
      <dgm:t>
        <a:bodyPr/>
        <a:lstStyle/>
        <a:p>
          <a:endParaRPr lang="pt-BR"/>
        </a:p>
      </dgm:t>
    </dgm:pt>
    <dgm:pt modelId="{CE0B17ED-3A18-4B61-A94A-C1CC94F3090C}" type="pres">
      <dgm:prSet presAssocID="{B644E14B-5F85-4ECC-862E-641299D8C503}" presName="negativeSpace" presStyleCnt="0"/>
      <dgm:spPr/>
    </dgm:pt>
    <dgm:pt modelId="{8DC249E8-84A9-493D-84FD-41A4E8B81E72}" type="pres">
      <dgm:prSet presAssocID="{B644E14B-5F85-4ECC-862E-641299D8C503}" presName="childText" presStyleLbl="conFgAcc1" presStyleIdx="2" presStyleCnt="5">
        <dgm:presLayoutVars>
          <dgm:bulletEnabled val="1"/>
        </dgm:presLayoutVars>
      </dgm:prSet>
      <dgm:spPr/>
    </dgm:pt>
    <dgm:pt modelId="{2BC76BC8-2AA1-42CB-B4CF-EB1277A4A2F2}" type="pres">
      <dgm:prSet presAssocID="{345DE554-0E6F-4039-98FE-9EE2088E3D71}" presName="spaceBetweenRectangles" presStyleCnt="0"/>
      <dgm:spPr/>
    </dgm:pt>
    <dgm:pt modelId="{6D62C149-C595-4DC5-B1DF-E7B0AE04C899}" type="pres">
      <dgm:prSet presAssocID="{F5CEB58F-40B0-4C97-8235-72A06A6750C7}" presName="parentLin" presStyleCnt="0"/>
      <dgm:spPr/>
    </dgm:pt>
    <dgm:pt modelId="{A04D1712-841D-4EC7-A65F-65AD19904EC4}" type="pres">
      <dgm:prSet presAssocID="{F5CEB58F-40B0-4C97-8235-72A06A6750C7}" presName="parentLeftMargin" presStyleLbl="node1" presStyleIdx="2" presStyleCnt="5"/>
      <dgm:spPr/>
      <dgm:t>
        <a:bodyPr/>
        <a:lstStyle/>
        <a:p>
          <a:endParaRPr lang="pt-BR"/>
        </a:p>
      </dgm:t>
    </dgm:pt>
    <dgm:pt modelId="{9B60A663-D80E-4844-84A4-DD2E3DB4F446}" type="pres">
      <dgm:prSet presAssocID="{F5CEB58F-40B0-4C97-8235-72A06A6750C7}" presName="parentText" presStyleLbl="node1" presStyleIdx="3" presStyleCnt="5" custScaleX="128435" custScaleY="82763">
        <dgm:presLayoutVars>
          <dgm:chMax val="0"/>
          <dgm:bulletEnabled val="1"/>
        </dgm:presLayoutVars>
      </dgm:prSet>
      <dgm:spPr/>
      <dgm:t>
        <a:bodyPr/>
        <a:lstStyle/>
        <a:p>
          <a:endParaRPr lang="pt-BR"/>
        </a:p>
      </dgm:t>
    </dgm:pt>
    <dgm:pt modelId="{51F2AAE7-FB73-4DC8-9802-7D7491E4E989}" type="pres">
      <dgm:prSet presAssocID="{F5CEB58F-40B0-4C97-8235-72A06A6750C7}" presName="negativeSpace" presStyleCnt="0"/>
      <dgm:spPr/>
    </dgm:pt>
    <dgm:pt modelId="{F0364486-0E00-4318-BFAB-8A16C6C96FEF}" type="pres">
      <dgm:prSet presAssocID="{F5CEB58F-40B0-4C97-8235-72A06A6750C7}" presName="childText" presStyleLbl="conFgAcc1" presStyleIdx="3" presStyleCnt="5">
        <dgm:presLayoutVars>
          <dgm:bulletEnabled val="1"/>
        </dgm:presLayoutVars>
      </dgm:prSet>
      <dgm:spPr/>
    </dgm:pt>
    <dgm:pt modelId="{B847CEB3-E566-4406-9CCB-EECC04C1BD96}" type="pres">
      <dgm:prSet presAssocID="{03525284-2418-42D2-B122-771487DC6E26}" presName="spaceBetweenRectangles" presStyleCnt="0"/>
      <dgm:spPr/>
    </dgm:pt>
    <dgm:pt modelId="{B1E2A9A9-7A7F-45C0-8C13-2FD089A70401}" type="pres">
      <dgm:prSet presAssocID="{7D38E5F4-E79E-4BB3-87F7-3998A5E1BBCA}" presName="parentLin" presStyleCnt="0"/>
      <dgm:spPr/>
    </dgm:pt>
    <dgm:pt modelId="{91DD2219-3370-4871-82AC-95335D1D204D}" type="pres">
      <dgm:prSet presAssocID="{7D38E5F4-E79E-4BB3-87F7-3998A5E1BBCA}" presName="parentLeftMargin" presStyleLbl="node1" presStyleIdx="3" presStyleCnt="5"/>
      <dgm:spPr/>
      <dgm:t>
        <a:bodyPr/>
        <a:lstStyle/>
        <a:p>
          <a:endParaRPr lang="pt-BR"/>
        </a:p>
      </dgm:t>
    </dgm:pt>
    <dgm:pt modelId="{AD22975C-1FCB-4508-AB72-2EC2F41AC8D4}" type="pres">
      <dgm:prSet presAssocID="{7D38E5F4-E79E-4BB3-87F7-3998A5E1BBCA}" presName="parentText" presStyleLbl="node1" presStyleIdx="4" presStyleCnt="5" custScaleX="128436" custScaleY="82818">
        <dgm:presLayoutVars>
          <dgm:chMax val="0"/>
          <dgm:bulletEnabled val="1"/>
        </dgm:presLayoutVars>
      </dgm:prSet>
      <dgm:spPr/>
      <dgm:t>
        <a:bodyPr/>
        <a:lstStyle/>
        <a:p>
          <a:endParaRPr lang="pt-BR"/>
        </a:p>
      </dgm:t>
    </dgm:pt>
    <dgm:pt modelId="{8840D67F-0693-4539-A82F-B722EEC60C5E}" type="pres">
      <dgm:prSet presAssocID="{7D38E5F4-E79E-4BB3-87F7-3998A5E1BBCA}" presName="negativeSpace" presStyleCnt="0"/>
      <dgm:spPr/>
    </dgm:pt>
    <dgm:pt modelId="{8339FAE5-6E9F-4C12-A55E-D20123565930}" type="pres">
      <dgm:prSet presAssocID="{7D38E5F4-E79E-4BB3-87F7-3998A5E1BBCA}" presName="childText" presStyleLbl="conFgAcc1" presStyleIdx="4" presStyleCnt="5" custLinFactNeighborY="41847">
        <dgm:presLayoutVars>
          <dgm:bulletEnabled val="1"/>
        </dgm:presLayoutVars>
      </dgm:prSet>
      <dgm:spPr/>
    </dgm:pt>
  </dgm:ptLst>
  <dgm:cxnLst>
    <dgm:cxn modelId="{01DFA9E9-A284-45BD-8C54-790D6484B867}" srcId="{F22855F1-0E4B-4A7F-8825-2EF5C1E739F0}" destId="{EA71708B-C035-46A2-AA55-9255F8B09E34}" srcOrd="1" destOrd="0" parTransId="{B5445FCB-CCE8-4943-B89D-8F4099D11E47}" sibTransId="{A0D0C97E-614B-450A-8150-5B62D9554849}"/>
    <dgm:cxn modelId="{9180739F-9B87-4910-936A-B941DEC6ABF8}" type="presOf" srcId="{EA71708B-C035-46A2-AA55-9255F8B09E34}" destId="{F91A9D3F-029D-44EE-A08B-AFCB1A9D2736}" srcOrd="0" destOrd="0" presId="urn:microsoft.com/office/officeart/2005/8/layout/list1"/>
    <dgm:cxn modelId="{72749AFE-9BED-4CCF-91A7-C53279D88754}" type="presOf" srcId="{7D38E5F4-E79E-4BB3-87F7-3998A5E1BBCA}" destId="{91DD2219-3370-4871-82AC-95335D1D204D}" srcOrd="0" destOrd="0" presId="urn:microsoft.com/office/officeart/2005/8/layout/list1"/>
    <dgm:cxn modelId="{C8524202-2A4D-4486-B70A-8F849B4D9366}" type="presOf" srcId="{4C792D3D-34B2-46ED-BCC4-C6B360EF3503}" destId="{AEBFC6DD-4811-4F86-AD9C-98E26AE3306F}" srcOrd="1" destOrd="0" presId="urn:microsoft.com/office/officeart/2005/8/layout/list1"/>
    <dgm:cxn modelId="{9F383EF3-8884-4438-8034-86067EE3D6ED}" type="presOf" srcId="{B644E14B-5F85-4ECC-862E-641299D8C503}" destId="{CAC234BC-5253-45A7-8959-317C8F9579FC}" srcOrd="0" destOrd="0" presId="urn:microsoft.com/office/officeart/2005/8/layout/list1"/>
    <dgm:cxn modelId="{825D70DE-BDBB-4361-BF62-796DA00FA160}" srcId="{F22855F1-0E4B-4A7F-8825-2EF5C1E739F0}" destId="{B644E14B-5F85-4ECC-862E-641299D8C503}" srcOrd="2" destOrd="0" parTransId="{EBD85132-BB7A-4420-A0BC-D5DE287872E9}" sibTransId="{345DE554-0E6F-4039-98FE-9EE2088E3D71}"/>
    <dgm:cxn modelId="{3768B365-E090-46F9-B704-A8210FA7508C}" srcId="{F22855F1-0E4B-4A7F-8825-2EF5C1E739F0}" destId="{4C792D3D-34B2-46ED-BCC4-C6B360EF3503}" srcOrd="0" destOrd="0" parTransId="{198DAEB3-4F6C-418E-8509-8E296C26B655}" sibTransId="{9B609EB4-1A2E-4121-9817-9956CAA5E9A2}"/>
    <dgm:cxn modelId="{003BCE4A-4E8F-4FB5-A129-329BA6EECE20}" srcId="{F22855F1-0E4B-4A7F-8825-2EF5C1E739F0}" destId="{7D38E5F4-E79E-4BB3-87F7-3998A5E1BBCA}" srcOrd="4" destOrd="0" parTransId="{2ECA7486-4DC2-4E0C-A0B0-1D62D7D03498}" sibTransId="{7C878C90-FA4C-46C2-9E05-660C9C5566B6}"/>
    <dgm:cxn modelId="{0065D9E7-A3C0-417B-9723-0652083F839C}" type="presOf" srcId="{F22855F1-0E4B-4A7F-8825-2EF5C1E739F0}" destId="{9CBD0FBA-0810-4BBC-9A1A-70FBD60A0A88}" srcOrd="0" destOrd="0" presId="urn:microsoft.com/office/officeart/2005/8/layout/list1"/>
    <dgm:cxn modelId="{CAA2E8AB-C244-422B-B05A-5067BB2F8CD0}" type="presOf" srcId="{7D38E5F4-E79E-4BB3-87F7-3998A5E1BBCA}" destId="{AD22975C-1FCB-4508-AB72-2EC2F41AC8D4}" srcOrd="1" destOrd="0" presId="urn:microsoft.com/office/officeart/2005/8/layout/list1"/>
    <dgm:cxn modelId="{451FF04E-CAC6-4DB2-99AA-0B4FF0739CBC}" type="presOf" srcId="{F5CEB58F-40B0-4C97-8235-72A06A6750C7}" destId="{9B60A663-D80E-4844-84A4-DD2E3DB4F446}" srcOrd="1" destOrd="0" presId="urn:microsoft.com/office/officeart/2005/8/layout/list1"/>
    <dgm:cxn modelId="{DD25324A-4B05-41A4-8FE5-E219B6CADE6C}" srcId="{F22855F1-0E4B-4A7F-8825-2EF5C1E739F0}" destId="{F5CEB58F-40B0-4C97-8235-72A06A6750C7}" srcOrd="3" destOrd="0" parTransId="{E997C0D2-DA09-46E8-8E05-48FAE7692D26}" sibTransId="{03525284-2418-42D2-B122-771487DC6E26}"/>
    <dgm:cxn modelId="{8D2B661F-3CA9-456F-892D-7A1088896BEA}" type="presOf" srcId="{F5CEB58F-40B0-4C97-8235-72A06A6750C7}" destId="{A04D1712-841D-4EC7-A65F-65AD19904EC4}" srcOrd="0" destOrd="0" presId="urn:microsoft.com/office/officeart/2005/8/layout/list1"/>
    <dgm:cxn modelId="{825CAEEE-A109-4223-8290-5BA62DBF6E5F}" type="presOf" srcId="{EA71708B-C035-46A2-AA55-9255F8B09E34}" destId="{4D3A47AB-BEB1-49C0-B6B3-E943CC38642C}" srcOrd="1" destOrd="0" presId="urn:microsoft.com/office/officeart/2005/8/layout/list1"/>
    <dgm:cxn modelId="{D7CCC62D-544D-439C-A0D3-682F061E40AB}" type="presOf" srcId="{4C792D3D-34B2-46ED-BCC4-C6B360EF3503}" destId="{69CBCAEB-CD20-41D8-A470-6F6E7DD3DE85}" srcOrd="0" destOrd="0" presId="urn:microsoft.com/office/officeart/2005/8/layout/list1"/>
    <dgm:cxn modelId="{D34CACDB-01C8-43EE-BA5E-5B8CF5152574}" type="presOf" srcId="{B644E14B-5F85-4ECC-862E-641299D8C503}" destId="{DEC1CE12-8B02-4724-BC76-40751F9777B3}" srcOrd="1" destOrd="0" presId="urn:microsoft.com/office/officeart/2005/8/layout/list1"/>
    <dgm:cxn modelId="{EF2BB78F-513F-47F3-8CBD-074BA9552A12}" type="presParOf" srcId="{9CBD0FBA-0810-4BBC-9A1A-70FBD60A0A88}" destId="{F69C2B8A-A6A1-45BD-92D2-3EA8893E3FF5}" srcOrd="0" destOrd="0" presId="urn:microsoft.com/office/officeart/2005/8/layout/list1"/>
    <dgm:cxn modelId="{8113B718-D642-428F-8E8F-AB127CE94AAE}" type="presParOf" srcId="{F69C2B8A-A6A1-45BD-92D2-3EA8893E3FF5}" destId="{69CBCAEB-CD20-41D8-A470-6F6E7DD3DE85}" srcOrd="0" destOrd="0" presId="urn:microsoft.com/office/officeart/2005/8/layout/list1"/>
    <dgm:cxn modelId="{B40FF6F0-C115-49C3-9AC9-6E2CB0551297}" type="presParOf" srcId="{F69C2B8A-A6A1-45BD-92D2-3EA8893E3FF5}" destId="{AEBFC6DD-4811-4F86-AD9C-98E26AE3306F}" srcOrd="1" destOrd="0" presId="urn:microsoft.com/office/officeart/2005/8/layout/list1"/>
    <dgm:cxn modelId="{7777893D-0BBA-4345-89D6-CC45B87D929B}" type="presParOf" srcId="{9CBD0FBA-0810-4BBC-9A1A-70FBD60A0A88}" destId="{75EF1B17-9C2F-4DAE-AC71-FE580322FE69}" srcOrd="1" destOrd="0" presId="urn:microsoft.com/office/officeart/2005/8/layout/list1"/>
    <dgm:cxn modelId="{77674DC8-0529-4B69-B2FC-D401B34956CC}" type="presParOf" srcId="{9CBD0FBA-0810-4BBC-9A1A-70FBD60A0A88}" destId="{4A42298C-9A46-4B9C-AFF5-452CA338DB15}" srcOrd="2" destOrd="0" presId="urn:microsoft.com/office/officeart/2005/8/layout/list1"/>
    <dgm:cxn modelId="{9735FBE3-D507-416E-AFE5-5384BA2FEFF6}" type="presParOf" srcId="{9CBD0FBA-0810-4BBC-9A1A-70FBD60A0A88}" destId="{5B529143-839E-40A3-A1B2-82411C894CE5}" srcOrd="3" destOrd="0" presId="urn:microsoft.com/office/officeart/2005/8/layout/list1"/>
    <dgm:cxn modelId="{ADFBC54B-0244-4087-8C1E-4533DBB0BEB5}" type="presParOf" srcId="{9CBD0FBA-0810-4BBC-9A1A-70FBD60A0A88}" destId="{A120F864-05C4-4732-BAA2-3EC09B322435}" srcOrd="4" destOrd="0" presId="urn:microsoft.com/office/officeart/2005/8/layout/list1"/>
    <dgm:cxn modelId="{A76AC9C3-43A5-4AA4-BF27-E0F47B790050}" type="presParOf" srcId="{A120F864-05C4-4732-BAA2-3EC09B322435}" destId="{F91A9D3F-029D-44EE-A08B-AFCB1A9D2736}" srcOrd="0" destOrd="0" presId="urn:microsoft.com/office/officeart/2005/8/layout/list1"/>
    <dgm:cxn modelId="{FFC0F337-CA32-46D7-B54B-15AF2B913132}" type="presParOf" srcId="{A120F864-05C4-4732-BAA2-3EC09B322435}" destId="{4D3A47AB-BEB1-49C0-B6B3-E943CC38642C}" srcOrd="1" destOrd="0" presId="urn:microsoft.com/office/officeart/2005/8/layout/list1"/>
    <dgm:cxn modelId="{893AE31B-0720-44D1-A4DB-0818323C301F}" type="presParOf" srcId="{9CBD0FBA-0810-4BBC-9A1A-70FBD60A0A88}" destId="{E2BB7A51-1811-45D8-B136-9569DD2892BA}" srcOrd="5" destOrd="0" presId="urn:microsoft.com/office/officeart/2005/8/layout/list1"/>
    <dgm:cxn modelId="{77C53606-D7AF-48AD-A276-2972E4B6EFAE}" type="presParOf" srcId="{9CBD0FBA-0810-4BBC-9A1A-70FBD60A0A88}" destId="{39378E85-D120-437A-B56B-78D64A75E262}" srcOrd="6" destOrd="0" presId="urn:microsoft.com/office/officeart/2005/8/layout/list1"/>
    <dgm:cxn modelId="{F2E6F197-2641-4690-88A7-89C871059360}" type="presParOf" srcId="{9CBD0FBA-0810-4BBC-9A1A-70FBD60A0A88}" destId="{7FBE7409-42DA-47D5-BC18-1C0993FC153D}" srcOrd="7" destOrd="0" presId="urn:microsoft.com/office/officeart/2005/8/layout/list1"/>
    <dgm:cxn modelId="{166100BF-102F-4397-AA7C-0738BB13AEA7}" type="presParOf" srcId="{9CBD0FBA-0810-4BBC-9A1A-70FBD60A0A88}" destId="{0E3B88EA-B729-4217-B967-17D5A9F9F372}" srcOrd="8" destOrd="0" presId="urn:microsoft.com/office/officeart/2005/8/layout/list1"/>
    <dgm:cxn modelId="{2AF8E0BA-CE0C-4149-AE6C-170F1341580B}" type="presParOf" srcId="{0E3B88EA-B729-4217-B967-17D5A9F9F372}" destId="{CAC234BC-5253-45A7-8959-317C8F9579FC}" srcOrd="0" destOrd="0" presId="urn:microsoft.com/office/officeart/2005/8/layout/list1"/>
    <dgm:cxn modelId="{C41B8756-0C1D-450F-A6FA-21AEBAC6645E}" type="presParOf" srcId="{0E3B88EA-B729-4217-B967-17D5A9F9F372}" destId="{DEC1CE12-8B02-4724-BC76-40751F9777B3}" srcOrd="1" destOrd="0" presId="urn:microsoft.com/office/officeart/2005/8/layout/list1"/>
    <dgm:cxn modelId="{D704EFEE-9EC5-4FA2-9DCA-127AC55122EC}" type="presParOf" srcId="{9CBD0FBA-0810-4BBC-9A1A-70FBD60A0A88}" destId="{CE0B17ED-3A18-4B61-A94A-C1CC94F3090C}" srcOrd="9" destOrd="0" presId="urn:microsoft.com/office/officeart/2005/8/layout/list1"/>
    <dgm:cxn modelId="{D8987BCD-6398-48C7-9603-C79E1DE0A99B}" type="presParOf" srcId="{9CBD0FBA-0810-4BBC-9A1A-70FBD60A0A88}" destId="{8DC249E8-84A9-493D-84FD-41A4E8B81E72}" srcOrd="10" destOrd="0" presId="urn:microsoft.com/office/officeart/2005/8/layout/list1"/>
    <dgm:cxn modelId="{E3FDA1C5-E806-4BDE-A226-FFB1BD4495A3}" type="presParOf" srcId="{9CBD0FBA-0810-4BBC-9A1A-70FBD60A0A88}" destId="{2BC76BC8-2AA1-42CB-B4CF-EB1277A4A2F2}" srcOrd="11" destOrd="0" presId="urn:microsoft.com/office/officeart/2005/8/layout/list1"/>
    <dgm:cxn modelId="{39569CB0-F0C0-417A-A36B-ED15D2E21A93}" type="presParOf" srcId="{9CBD0FBA-0810-4BBC-9A1A-70FBD60A0A88}" destId="{6D62C149-C595-4DC5-B1DF-E7B0AE04C899}" srcOrd="12" destOrd="0" presId="urn:microsoft.com/office/officeart/2005/8/layout/list1"/>
    <dgm:cxn modelId="{D82C0F55-5EEF-405D-854C-087069439803}" type="presParOf" srcId="{6D62C149-C595-4DC5-B1DF-E7B0AE04C899}" destId="{A04D1712-841D-4EC7-A65F-65AD19904EC4}" srcOrd="0" destOrd="0" presId="urn:microsoft.com/office/officeart/2005/8/layout/list1"/>
    <dgm:cxn modelId="{0394FD85-B068-41BF-8F8F-7408A0370300}" type="presParOf" srcId="{6D62C149-C595-4DC5-B1DF-E7B0AE04C899}" destId="{9B60A663-D80E-4844-84A4-DD2E3DB4F446}" srcOrd="1" destOrd="0" presId="urn:microsoft.com/office/officeart/2005/8/layout/list1"/>
    <dgm:cxn modelId="{8AAED716-D0FA-4535-8BDD-FC570D21FB4B}" type="presParOf" srcId="{9CBD0FBA-0810-4BBC-9A1A-70FBD60A0A88}" destId="{51F2AAE7-FB73-4DC8-9802-7D7491E4E989}" srcOrd="13" destOrd="0" presId="urn:microsoft.com/office/officeart/2005/8/layout/list1"/>
    <dgm:cxn modelId="{1C04C9C9-4C6F-4DAD-929D-27E94D108DAB}" type="presParOf" srcId="{9CBD0FBA-0810-4BBC-9A1A-70FBD60A0A88}" destId="{F0364486-0E00-4318-BFAB-8A16C6C96FEF}" srcOrd="14" destOrd="0" presId="urn:microsoft.com/office/officeart/2005/8/layout/list1"/>
    <dgm:cxn modelId="{968B3B8C-6841-45C7-9ABB-3130919953B8}" type="presParOf" srcId="{9CBD0FBA-0810-4BBC-9A1A-70FBD60A0A88}" destId="{B847CEB3-E566-4406-9CCB-EECC04C1BD96}" srcOrd="15" destOrd="0" presId="urn:microsoft.com/office/officeart/2005/8/layout/list1"/>
    <dgm:cxn modelId="{380F7262-1242-4DEC-9ADE-F175603EA68D}" type="presParOf" srcId="{9CBD0FBA-0810-4BBC-9A1A-70FBD60A0A88}" destId="{B1E2A9A9-7A7F-45C0-8C13-2FD089A70401}" srcOrd="16" destOrd="0" presId="urn:microsoft.com/office/officeart/2005/8/layout/list1"/>
    <dgm:cxn modelId="{554EEE81-7FB5-4548-8D37-1638E3F6CB52}" type="presParOf" srcId="{B1E2A9A9-7A7F-45C0-8C13-2FD089A70401}" destId="{91DD2219-3370-4871-82AC-95335D1D204D}" srcOrd="0" destOrd="0" presId="urn:microsoft.com/office/officeart/2005/8/layout/list1"/>
    <dgm:cxn modelId="{6312395E-CB41-463C-9242-B84BF8F29C85}" type="presParOf" srcId="{B1E2A9A9-7A7F-45C0-8C13-2FD089A70401}" destId="{AD22975C-1FCB-4508-AB72-2EC2F41AC8D4}" srcOrd="1" destOrd="0" presId="urn:microsoft.com/office/officeart/2005/8/layout/list1"/>
    <dgm:cxn modelId="{32D0C783-50EB-44A0-9CB2-D440D9D0415C}" type="presParOf" srcId="{9CBD0FBA-0810-4BBC-9A1A-70FBD60A0A88}" destId="{8840D67F-0693-4539-A82F-B722EEC60C5E}" srcOrd="17" destOrd="0" presId="urn:microsoft.com/office/officeart/2005/8/layout/list1"/>
    <dgm:cxn modelId="{2076246D-D842-4390-9C97-BB0049D432DC}" type="presParOf" srcId="{9CBD0FBA-0810-4BBC-9A1A-70FBD60A0A88}" destId="{8339FAE5-6E9F-4C12-A55E-D20123565930}"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42298C-9A46-4B9C-AFF5-452CA338DB15}">
      <dsp:nvSpPr>
        <dsp:cNvPr id="0" name=""/>
        <dsp:cNvSpPr/>
      </dsp:nvSpPr>
      <dsp:spPr>
        <a:xfrm>
          <a:off x="0" y="147615"/>
          <a:ext cx="8820472" cy="352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EBFC6DD-4811-4F86-AD9C-98E26AE3306F}">
      <dsp:nvSpPr>
        <dsp:cNvPr id="0" name=""/>
        <dsp:cNvSpPr/>
      </dsp:nvSpPr>
      <dsp:spPr>
        <a:xfrm>
          <a:off x="441023" y="5158"/>
          <a:ext cx="7930001" cy="349097"/>
        </a:xfrm>
        <a:prstGeom prst="roundRect">
          <a:avLst/>
        </a:prstGeom>
        <a:solidFill>
          <a:schemeClr val="accent6">
            <a:lumMod val="60000"/>
            <a:lumOff val="40000"/>
          </a:schemeClr>
        </a:solidFill>
        <a:ln w="19050" cap="flat" cmpd="sng" algn="ctr">
          <a:solidFill>
            <a:schemeClr val="accent5">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3375" tIns="0" rIns="233375" bIns="0" numCol="1" spcCol="1270" anchor="ctr" anchorCtr="0">
          <a:noAutofit/>
        </a:bodyPr>
        <a:lstStyle/>
        <a:p>
          <a:pPr lvl="0" algn="ctr" defTabSz="1066800">
            <a:lnSpc>
              <a:spcPct val="90000"/>
            </a:lnSpc>
            <a:spcBef>
              <a:spcPct val="0"/>
            </a:spcBef>
            <a:spcAft>
              <a:spcPct val="35000"/>
            </a:spcAft>
          </a:pPr>
          <a:r>
            <a:rPr lang="pt-BR" sz="2400" b="1" kern="1200" dirty="0" smtClean="0">
              <a:solidFill>
                <a:schemeClr val="tx1"/>
              </a:solidFill>
              <a:latin typeface="Arial Narrow" pitchFamily="34" charset="0"/>
            </a:rPr>
            <a:t>Clínica Ampliada</a:t>
          </a:r>
          <a:endParaRPr lang="pt-BR" sz="2400" b="1" kern="1200" dirty="0">
            <a:solidFill>
              <a:schemeClr val="tx1"/>
            </a:solidFill>
            <a:latin typeface="Arial Narrow" pitchFamily="34" charset="0"/>
          </a:endParaRPr>
        </a:p>
      </dsp:txBody>
      <dsp:txXfrm>
        <a:off x="458065" y="22200"/>
        <a:ext cx="7895917" cy="315013"/>
      </dsp:txXfrm>
    </dsp:sp>
    <dsp:sp modelId="{39378E85-D120-437A-B56B-78D64A75E262}">
      <dsp:nvSpPr>
        <dsp:cNvPr id="0" name=""/>
        <dsp:cNvSpPr/>
      </dsp:nvSpPr>
      <dsp:spPr>
        <a:xfrm>
          <a:off x="0" y="679864"/>
          <a:ext cx="8820472" cy="352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D3A47AB-BEB1-49C0-B6B3-E943CC38642C}">
      <dsp:nvSpPr>
        <dsp:cNvPr id="0" name=""/>
        <dsp:cNvSpPr/>
      </dsp:nvSpPr>
      <dsp:spPr>
        <a:xfrm>
          <a:off x="441023" y="576015"/>
          <a:ext cx="7930001" cy="310488"/>
        </a:xfrm>
        <a:prstGeom prst="roundRect">
          <a:avLst/>
        </a:prstGeom>
        <a:solidFill>
          <a:schemeClr val="accent6">
            <a:lumMod val="60000"/>
            <a:lumOff val="40000"/>
          </a:schemeClr>
        </a:solidFill>
        <a:ln w="19050" cap="flat" cmpd="sng" algn="ctr">
          <a:solidFill>
            <a:schemeClr val="accent5">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3375" tIns="0" rIns="233375" bIns="0" numCol="1" spcCol="1270" anchor="ctr" anchorCtr="0">
          <a:noAutofit/>
        </a:bodyPr>
        <a:lstStyle/>
        <a:p>
          <a:pPr lvl="0" algn="ctr" defTabSz="1066800">
            <a:lnSpc>
              <a:spcPct val="90000"/>
            </a:lnSpc>
            <a:spcBef>
              <a:spcPct val="0"/>
            </a:spcBef>
            <a:spcAft>
              <a:spcPct val="35000"/>
            </a:spcAft>
          </a:pPr>
          <a:r>
            <a:rPr lang="pt-BR" sz="2400" b="1" kern="1200" dirty="0" smtClean="0">
              <a:solidFill>
                <a:schemeClr val="tx1"/>
              </a:solidFill>
              <a:latin typeface="Arial Narrow" pitchFamily="34" charset="0"/>
            </a:rPr>
            <a:t>Ações integradas de saúde</a:t>
          </a:r>
          <a:endParaRPr lang="pt-BR" sz="2400" b="1" kern="1200" dirty="0">
            <a:solidFill>
              <a:schemeClr val="tx1"/>
            </a:solidFill>
            <a:latin typeface="Arial Narrow" pitchFamily="34" charset="0"/>
          </a:endParaRPr>
        </a:p>
      </dsp:txBody>
      <dsp:txXfrm>
        <a:off x="456180" y="591172"/>
        <a:ext cx="7899687" cy="280174"/>
      </dsp:txXfrm>
    </dsp:sp>
    <dsp:sp modelId="{8DC249E8-84A9-493D-84FD-41A4E8B81E72}">
      <dsp:nvSpPr>
        <dsp:cNvPr id="0" name=""/>
        <dsp:cNvSpPr/>
      </dsp:nvSpPr>
      <dsp:spPr>
        <a:xfrm>
          <a:off x="0" y="1314904"/>
          <a:ext cx="8820472" cy="352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EC1CE12-8B02-4724-BC76-40751F9777B3}">
      <dsp:nvSpPr>
        <dsp:cNvPr id="0" name=""/>
        <dsp:cNvSpPr/>
      </dsp:nvSpPr>
      <dsp:spPr>
        <a:xfrm>
          <a:off x="441023" y="1108264"/>
          <a:ext cx="7902340" cy="413280"/>
        </a:xfrm>
        <a:prstGeom prst="roundRect">
          <a:avLst/>
        </a:prstGeom>
        <a:solidFill>
          <a:schemeClr val="accent6">
            <a:lumMod val="60000"/>
            <a:lumOff val="40000"/>
          </a:schemeClr>
        </a:solidFill>
        <a:ln w="1905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3375" tIns="0" rIns="233375" bIns="0" numCol="1" spcCol="1270" anchor="ctr" anchorCtr="0">
          <a:noAutofit/>
        </a:bodyPr>
        <a:lstStyle/>
        <a:p>
          <a:pPr lvl="0" algn="ctr" defTabSz="1066800">
            <a:lnSpc>
              <a:spcPct val="90000"/>
            </a:lnSpc>
            <a:spcBef>
              <a:spcPct val="0"/>
            </a:spcBef>
            <a:spcAft>
              <a:spcPct val="35000"/>
            </a:spcAft>
          </a:pPr>
          <a:r>
            <a:rPr lang="pt-BR" sz="2400" b="1" kern="1200" dirty="0" smtClean="0">
              <a:solidFill>
                <a:schemeClr val="tx1"/>
              </a:solidFill>
              <a:latin typeface="Arial Narrow" panose="020B0606020202030204" pitchFamily="34" charset="0"/>
            </a:rPr>
            <a:t>Interdisciplinaridade e Intersetorialidade</a:t>
          </a:r>
          <a:endParaRPr lang="pt-BR" sz="2400" b="1" kern="1200" dirty="0">
            <a:solidFill>
              <a:schemeClr val="tx1"/>
            </a:solidFill>
            <a:latin typeface="Arial Narrow" panose="020B0606020202030204" pitchFamily="34" charset="0"/>
          </a:endParaRPr>
        </a:p>
      </dsp:txBody>
      <dsp:txXfrm>
        <a:off x="461198" y="1128439"/>
        <a:ext cx="7861990" cy="372930"/>
      </dsp:txXfrm>
    </dsp:sp>
    <dsp:sp modelId="{F0364486-0E00-4318-BFAB-8A16C6C96FEF}">
      <dsp:nvSpPr>
        <dsp:cNvPr id="0" name=""/>
        <dsp:cNvSpPr/>
      </dsp:nvSpPr>
      <dsp:spPr>
        <a:xfrm>
          <a:off x="0" y="1878707"/>
          <a:ext cx="8820472" cy="352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B60A663-D80E-4844-84A4-DD2E3DB4F446}">
      <dsp:nvSpPr>
        <dsp:cNvPr id="0" name=""/>
        <dsp:cNvSpPr/>
      </dsp:nvSpPr>
      <dsp:spPr>
        <a:xfrm>
          <a:off x="441023" y="1743304"/>
          <a:ext cx="7930001" cy="342042"/>
        </a:xfrm>
        <a:prstGeom prst="roundRect">
          <a:avLst/>
        </a:prstGeom>
        <a:solidFill>
          <a:schemeClr val="accent6">
            <a:lumMod val="60000"/>
            <a:lumOff val="40000"/>
          </a:schemeClr>
        </a:solidFill>
        <a:ln w="19050" cap="flat" cmpd="sng" algn="ctr">
          <a:solidFill>
            <a:schemeClr val="accent5">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3375" tIns="0" rIns="233375" bIns="0" numCol="1" spcCol="1270" anchor="ctr" anchorCtr="0">
          <a:noAutofit/>
        </a:bodyPr>
        <a:lstStyle/>
        <a:p>
          <a:pPr lvl="0" algn="ctr" defTabSz="1066800">
            <a:lnSpc>
              <a:spcPct val="90000"/>
            </a:lnSpc>
            <a:spcBef>
              <a:spcPct val="0"/>
            </a:spcBef>
            <a:spcAft>
              <a:spcPct val="35000"/>
            </a:spcAft>
          </a:pPr>
          <a:r>
            <a:rPr lang="pt-BR" sz="2400" b="1" kern="1200" dirty="0" smtClean="0">
              <a:solidFill>
                <a:schemeClr val="tx1"/>
              </a:solidFill>
              <a:latin typeface="Arial Narrow" pitchFamily="34" charset="0"/>
            </a:rPr>
            <a:t>Ampliação da dimensão </a:t>
          </a:r>
          <a:r>
            <a:rPr lang="pt-BR" sz="2400" b="1" kern="1200" dirty="0" err="1" smtClean="0">
              <a:solidFill>
                <a:schemeClr val="tx1"/>
              </a:solidFill>
              <a:latin typeface="Arial Narrow" pitchFamily="34" charset="0"/>
            </a:rPr>
            <a:t>cuidadora</a:t>
          </a:r>
          <a:endParaRPr lang="pt-BR" sz="2400" b="1" kern="1200" dirty="0">
            <a:solidFill>
              <a:schemeClr val="tx1"/>
            </a:solidFill>
            <a:latin typeface="Arial Narrow" pitchFamily="34" charset="0"/>
          </a:endParaRPr>
        </a:p>
      </dsp:txBody>
      <dsp:txXfrm>
        <a:off x="457720" y="1760001"/>
        <a:ext cx="7896607" cy="308648"/>
      </dsp:txXfrm>
    </dsp:sp>
    <dsp:sp modelId="{8339FAE5-6E9F-4C12-A55E-D20123565930}">
      <dsp:nvSpPr>
        <dsp:cNvPr id="0" name=""/>
        <dsp:cNvSpPr/>
      </dsp:nvSpPr>
      <dsp:spPr>
        <a:xfrm>
          <a:off x="0" y="2447896"/>
          <a:ext cx="8820472" cy="352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D22975C-1FCB-4508-AB72-2EC2F41AC8D4}">
      <dsp:nvSpPr>
        <dsp:cNvPr id="0" name=""/>
        <dsp:cNvSpPr/>
      </dsp:nvSpPr>
      <dsp:spPr>
        <a:xfrm>
          <a:off x="441023" y="2307107"/>
          <a:ext cx="7930062" cy="342270"/>
        </a:xfrm>
        <a:prstGeom prst="roundRect">
          <a:avLst/>
        </a:prstGeom>
        <a:solidFill>
          <a:schemeClr val="accent6">
            <a:lumMod val="60000"/>
            <a:lumOff val="40000"/>
          </a:schemeClr>
        </a:solidFill>
        <a:ln w="19050" cap="flat" cmpd="sng" algn="ctr">
          <a:solidFill>
            <a:schemeClr val="accent5">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3375" tIns="0" rIns="233375" bIns="0" numCol="1" spcCol="1270" anchor="ctr" anchorCtr="0">
          <a:noAutofit/>
        </a:bodyPr>
        <a:lstStyle/>
        <a:p>
          <a:pPr lvl="0" algn="l" defTabSz="1066800">
            <a:lnSpc>
              <a:spcPct val="90000"/>
            </a:lnSpc>
            <a:spcBef>
              <a:spcPct val="0"/>
            </a:spcBef>
            <a:spcAft>
              <a:spcPct val="35000"/>
            </a:spcAft>
          </a:pPr>
          <a:r>
            <a:rPr lang="pt-BR" sz="2400" b="1" kern="1200" dirty="0" smtClean="0">
              <a:solidFill>
                <a:schemeClr val="tx1"/>
              </a:solidFill>
              <a:latin typeface="Arial Narrow" pitchFamily="34" charset="0"/>
            </a:rPr>
            <a:t>Rede de Atenção – APS como ordenadora e coordenadora</a:t>
          </a:r>
          <a:endParaRPr lang="pt-BR" sz="2400" b="1" kern="1200" dirty="0">
            <a:solidFill>
              <a:schemeClr val="tx1"/>
            </a:solidFill>
            <a:latin typeface="Arial Narrow" pitchFamily="34" charset="0"/>
          </a:endParaRPr>
        </a:p>
      </dsp:txBody>
      <dsp:txXfrm>
        <a:off x="457731" y="2323815"/>
        <a:ext cx="7896646" cy="30885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1C0866-9C4C-43FA-A526-D9D79E92DAA9}" type="datetimeFigureOut">
              <a:rPr lang="pt-BR" smtClean="0"/>
              <a:t>11/06/2014</a:t>
            </a:fld>
            <a:endParaRPr lang="pt-B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B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527819-7B46-4D43-9641-8D4F17BC8B94}" type="slidenum">
              <a:rPr lang="pt-BR" smtClean="0"/>
              <a:t>‹nº›</a:t>
            </a:fld>
            <a:endParaRPr lang="pt-BR"/>
          </a:p>
        </p:txBody>
      </p:sp>
    </p:spTree>
    <p:extLst>
      <p:ext uri="{BB962C8B-B14F-4D97-AF65-F5344CB8AC3E}">
        <p14:creationId xmlns:p14="http://schemas.microsoft.com/office/powerpoint/2010/main" val="8353162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5105FE98-A6F4-4528-99D5-E5B08D48DC63}" type="slidenum">
              <a:rPr lang="pt-BR" smtClean="0">
                <a:latin typeface="Times New Roman" pitchFamily="18" charset="0"/>
              </a:rPr>
              <a:pPr/>
              <a:t>21</a:t>
            </a:fld>
            <a:endParaRPr lang="pt-BR" smtClean="0">
              <a:latin typeface="Times New Roman" pitchFamily="18" charset="0"/>
            </a:endParaRPr>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624" tIns="44312" rIns="88624" bIns="44312"/>
          <a:lstStyle/>
          <a:p>
            <a:pPr eaLnBrk="1" hangingPunct="1"/>
            <a:endParaRPr lang="pt-BR" smtClean="0"/>
          </a:p>
        </p:txBody>
      </p:sp>
    </p:spTree>
    <p:extLst>
      <p:ext uri="{BB962C8B-B14F-4D97-AF65-F5344CB8AC3E}">
        <p14:creationId xmlns:p14="http://schemas.microsoft.com/office/powerpoint/2010/main" val="2069906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5.jpeg"/><Relationship Id="rId2" Type="http://schemas.openxmlformats.org/officeDocument/2006/relationships/slideMaster" Target="../slideMasters/slideMaster1.xml"/><Relationship Id="rId1" Type="http://schemas.openxmlformats.org/officeDocument/2006/relationships/vmlDrawing" Target="../drawings/vmlDrawing2.v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18" name="Object 8"/>
          <p:cNvGraphicFramePr>
            <a:graphicFrameLocks noChangeAspect="1"/>
          </p:cNvGraphicFramePr>
          <p:nvPr userDrawn="1"/>
        </p:nvGraphicFramePr>
        <p:xfrm>
          <a:off x="0" y="6019800"/>
          <a:ext cx="9144000" cy="830263"/>
        </p:xfrm>
        <a:graphic>
          <a:graphicData uri="http://schemas.openxmlformats.org/presentationml/2006/ole">
            <mc:AlternateContent xmlns:mc="http://schemas.openxmlformats.org/markup-compatibility/2006">
              <mc:Choice xmlns:v="urn:schemas-microsoft-com:vml" Requires="v">
                <p:oleObj spid="_x0000_s8196" name="CorelPhotoPaint.Image.10" r:id="rId3" imgW="1638095" imgH="314286" progId="CorelPhotoPaint.Image.10">
                  <p:embed/>
                </p:oleObj>
              </mc:Choice>
              <mc:Fallback>
                <p:oleObj name="CorelPhotoPaint.Image.10" r:id="rId3" imgW="1638095" imgH="314286" progId="CorelPhotoPaint.Image.1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019800"/>
                        <a:ext cx="9144000"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20" name="Imagem 0" descr="LOGOSES.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72400" y="116632"/>
            <a:ext cx="893762"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6"/>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179512" y="185363"/>
            <a:ext cx="774765" cy="363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m 4"/>
          <p:cNvPicPr>
            <a:picLocks noChangeAspect="1"/>
          </p:cNvPicPr>
          <p:nvPr userDrawn="1"/>
        </p:nvPicPr>
        <p:blipFill>
          <a:blip r:embed="rId7"/>
          <a:srcRect/>
          <a:stretch>
            <a:fillRect/>
          </a:stretch>
        </p:blipFill>
        <p:spPr bwMode="auto">
          <a:xfrm>
            <a:off x="1604145" y="6019800"/>
            <a:ext cx="6064200" cy="645889"/>
          </a:xfrm>
          <a:prstGeom prst="rect">
            <a:avLst/>
          </a:prstGeom>
          <a:noFill/>
          <a:ln w="9525">
            <a:noFill/>
            <a:miter lim="800000"/>
            <a:headEnd/>
            <a:tailEnd/>
          </a:ln>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6800"/>
          </a:xfrm>
          <a:prstGeom prst="rect">
            <a:avLst/>
          </a:prstGeom>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249424"/>
            <a:ext cx="8229600" cy="4325112"/>
          </a:xfrm>
          <a:prstGeom prst="rect">
            <a:avLst/>
          </a:prstGeo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86536" y="612648"/>
            <a:ext cx="957264" cy="457200"/>
          </a:xfrm>
          <a:prstGeom prst="rect">
            <a:avLst/>
          </a:prstGeom>
        </p:spPr>
        <p:txBody>
          <a:bodyPr/>
          <a:lstStyle/>
          <a:p>
            <a:fld id="{537F1235-F3E3-46CA-A9A8-88A886A5BBFB}" type="datetimeFigureOut">
              <a:rPr lang="pt-BR" smtClean="0"/>
              <a:t>11/06/2014</a:t>
            </a:fld>
            <a:endParaRPr lang="pt-BR"/>
          </a:p>
        </p:txBody>
      </p:sp>
      <p:sp>
        <p:nvSpPr>
          <p:cNvPr id="5" name="Footer Placeholder 4"/>
          <p:cNvSpPr>
            <a:spLocks noGrp="1"/>
          </p:cNvSpPr>
          <p:nvPr>
            <p:ph type="ftr" sz="quarter" idx="11"/>
          </p:nvPr>
        </p:nvSpPr>
        <p:spPr>
          <a:xfrm>
            <a:off x="5257800" y="612648"/>
            <a:ext cx="1325880" cy="457200"/>
          </a:xfrm>
          <a:prstGeom prst="rect">
            <a:avLst/>
          </a:prstGeom>
        </p:spPr>
        <p:txBody>
          <a:bodyPr/>
          <a:lstStyle/>
          <a:p>
            <a:endParaRPr lang="pt-BR"/>
          </a:p>
        </p:txBody>
      </p:sp>
      <p:sp>
        <p:nvSpPr>
          <p:cNvPr id="6" name="Slide Number Placeholder 5"/>
          <p:cNvSpPr>
            <a:spLocks noGrp="1"/>
          </p:cNvSpPr>
          <p:nvPr>
            <p:ph type="sldNum" sz="quarter" idx="12"/>
          </p:nvPr>
        </p:nvSpPr>
        <p:spPr>
          <a:xfrm>
            <a:off x="8174736" y="2272"/>
            <a:ext cx="762000" cy="365760"/>
          </a:xfrm>
          <a:prstGeom prst="rect">
            <a:avLst/>
          </a:prstGeom>
        </p:spPr>
        <p:txBody>
          <a:bodyPr/>
          <a:lstStyle/>
          <a:p>
            <a:fld id="{23AE3E74-F53C-4A26-A708-D83DFA45347F}" type="slidenum">
              <a:rPr lang="pt-BR" smtClean="0"/>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a:prstGeom prst="rect">
            <a:avLst/>
          </a:prstGeo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a:prstGeom prst="rect">
            <a:avLst/>
          </a:prstGeo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86536" y="612648"/>
            <a:ext cx="957264" cy="457200"/>
          </a:xfrm>
          <a:prstGeom prst="rect">
            <a:avLst/>
          </a:prstGeom>
        </p:spPr>
        <p:txBody>
          <a:bodyPr/>
          <a:lstStyle/>
          <a:p>
            <a:fld id="{537F1235-F3E3-46CA-A9A8-88A886A5BBFB}" type="datetimeFigureOut">
              <a:rPr lang="pt-BR" smtClean="0"/>
              <a:t>11/06/2014</a:t>
            </a:fld>
            <a:endParaRPr lang="pt-BR"/>
          </a:p>
        </p:txBody>
      </p:sp>
      <p:sp>
        <p:nvSpPr>
          <p:cNvPr id="5" name="Footer Placeholder 4"/>
          <p:cNvSpPr>
            <a:spLocks noGrp="1"/>
          </p:cNvSpPr>
          <p:nvPr>
            <p:ph type="ftr" sz="quarter" idx="11"/>
          </p:nvPr>
        </p:nvSpPr>
        <p:spPr>
          <a:xfrm>
            <a:off x="5257800" y="612648"/>
            <a:ext cx="1325880" cy="457200"/>
          </a:xfrm>
          <a:prstGeom prst="rect">
            <a:avLst/>
          </a:prstGeom>
        </p:spPr>
        <p:txBody>
          <a:bodyPr/>
          <a:lstStyle/>
          <a:p>
            <a:endParaRPr lang="pt-BR"/>
          </a:p>
        </p:txBody>
      </p:sp>
      <p:sp>
        <p:nvSpPr>
          <p:cNvPr id="6" name="Slide Number Placeholder 5"/>
          <p:cNvSpPr>
            <a:spLocks noGrp="1"/>
          </p:cNvSpPr>
          <p:nvPr>
            <p:ph type="sldNum" sz="quarter" idx="12"/>
          </p:nvPr>
        </p:nvSpPr>
        <p:spPr>
          <a:xfrm>
            <a:off x="8174736" y="2272"/>
            <a:ext cx="762000" cy="365760"/>
          </a:xfrm>
          <a:prstGeom prst="rect">
            <a:avLst/>
          </a:prstGeom>
        </p:spPr>
        <p:txBody>
          <a:bodyPr/>
          <a:lstStyle/>
          <a:p>
            <a:fld id="{23AE3E74-F53C-4A26-A708-D83DFA45347F}" type="slidenum">
              <a:rPr lang="pt-BR" smtClean="0"/>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6800"/>
          </a:xfrm>
          <a:prstGeom prst="rect">
            <a:avLst/>
          </a:prstGeo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2249424"/>
            <a:ext cx="8229600" cy="4325112"/>
          </a:xfrm>
          <a:prstGeom prst="rect">
            <a:avLst/>
          </a:prstGeo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86536" y="612648"/>
            <a:ext cx="957264" cy="457200"/>
          </a:xfrm>
          <a:prstGeom prst="rect">
            <a:avLst/>
          </a:prstGeom>
        </p:spPr>
        <p:txBody>
          <a:bodyPr/>
          <a:lstStyle/>
          <a:p>
            <a:fld id="{537F1235-F3E3-46CA-A9A8-88A886A5BBFB}" type="datetimeFigureOut">
              <a:rPr lang="pt-BR" smtClean="0"/>
              <a:t>11/06/2014</a:t>
            </a:fld>
            <a:endParaRPr lang="pt-BR"/>
          </a:p>
        </p:txBody>
      </p:sp>
      <p:sp>
        <p:nvSpPr>
          <p:cNvPr id="5" name="Footer Placeholder 4"/>
          <p:cNvSpPr>
            <a:spLocks noGrp="1"/>
          </p:cNvSpPr>
          <p:nvPr>
            <p:ph type="ftr" sz="quarter" idx="11"/>
          </p:nvPr>
        </p:nvSpPr>
        <p:spPr>
          <a:xfrm>
            <a:off x="5257800" y="612648"/>
            <a:ext cx="1325880" cy="457200"/>
          </a:xfrm>
          <a:prstGeom prst="rect">
            <a:avLst/>
          </a:prstGeom>
        </p:spPr>
        <p:txBody>
          <a:bodyPr/>
          <a:lstStyle/>
          <a:p>
            <a:endParaRPr lang="pt-BR"/>
          </a:p>
        </p:txBody>
      </p:sp>
      <p:sp>
        <p:nvSpPr>
          <p:cNvPr id="6" name="Slide Number Placeholder 5"/>
          <p:cNvSpPr>
            <a:spLocks noGrp="1"/>
          </p:cNvSpPr>
          <p:nvPr>
            <p:ph type="sldNum" sz="quarter" idx="12"/>
          </p:nvPr>
        </p:nvSpPr>
        <p:spPr>
          <a:xfrm>
            <a:off x="8174736" y="2272"/>
            <a:ext cx="762000" cy="365760"/>
          </a:xfrm>
          <a:prstGeom prst="rect">
            <a:avLst/>
          </a:prstGeom>
        </p:spPr>
        <p:txBody>
          <a:bodyPr/>
          <a:lstStyle/>
          <a:p>
            <a:fld id="{23AE3E74-F53C-4A26-A708-D83DFA45347F}" type="slidenum">
              <a:rPr lang="pt-BR" smtClean="0"/>
              <a:t>‹nº›</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a:prstGeom prst="rect">
            <a:avLst/>
          </a:prstGeo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a:prstGeom prst="rect">
            <a:avLst/>
          </a:prstGeo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586536" y="612648"/>
            <a:ext cx="957264" cy="457200"/>
          </a:xfrm>
          <a:prstGeom prst="rect">
            <a:avLst/>
          </a:prstGeom>
        </p:spPr>
        <p:txBody>
          <a:bodyPr/>
          <a:lstStyle/>
          <a:p>
            <a:fld id="{537F1235-F3E3-46CA-A9A8-88A886A5BBFB}" type="datetimeFigureOut">
              <a:rPr lang="pt-BR" smtClean="0"/>
              <a:t>11/06/2014</a:t>
            </a:fld>
            <a:endParaRPr lang="pt-BR"/>
          </a:p>
        </p:txBody>
      </p:sp>
      <p:sp>
        <p:nvSpPr>
          <p:cNvPr id="5" name="Footer Placeholder 4"/>
          <p:cNvSpPr>
            <a:spLocks noGrp="1"/>
          </p:cNvSpPr>
          <p:nvPr>
            <p:ph type="ftr" sz="quarter" idx="11"/>
          </p:nvPr>
        </p:nvSpPr>
        <p:spPr>
          <a:xfrm>
            <a:off x="5257800" y="612648"/>
            <a:ext cx="1325880" cy="457200"/>
          </a:xfrm>
          <a:prstGeom prst="rect">
            <a:avLst/>
          </a:prstGeom>
        </p:spPr>
        <p:txBody>
          <a:bodyPr/>
          <a:lstStyle/>
          <a:p>
            <a:endParaRPr lang="pt-BR"/>
          </a:p>
        </p:txBody>
      </p:sp>
      <p:sp>
        <p:nvSpPr>
          <p:cNvPr id="6" name="Slide Number Placeholder 5"/>
          <p:cNvSpPr>
            <a:spLocks noGrp="1"/>
          </p:cNvSpPr>
          <p:nvPr>
            <p:ph type="sldNum" sz="quarter" idx="12"/>
          </p:nvPr>
        </p:nvSpPr>
        <p:spPr>
          <a:xfrm>
            <a:off x="8174736" y="2272"/>
            <a:ext cx="762000" cy="365760"/>
          </a:xfrm>
          <a:prstGeom prst="rect">
            <a:avLst/>
          </a:prstGeom>
        </p:spPr>
        <p:txBody>
          <a:bodyPr/>
          <a:lstStyle/>
          <a:p>
            <a:fld id="{23AE3E74-F53C-4A26-A708-D83DFA45347F}" type="slidenum">
              <a:rPr lang="pt-BR" smtClean="0"/>
              <a:t>‹nº›</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6800"/>
          </a:xfrm>
          <a:prstGeom prst="rect">
            <a:avLst/>
          </a:prstGeo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a:prstGeom prst="rect">
            <a:avLst/>
          </a:prstGeo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a:prstGeom prst="rect">
            <a:avLst/>
          </a:prstGeo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586536" y="612648"/>
            <a:ext cx="957264" cy="457200"/>
          </a:xfrm>
          <a:prstGeom prst="rect">
            <a:avLst/>
          </a:prstGeom>
        </p:spPr>
        <p:txBody>
          <a:bodyPr/>
          <a:lstStyle/>
          <a:p>
            <a:fld id="{537F1235-F3E3-46CA-A9A8-88A886A5BBFB}" type="datetimeFigureOut">
              <a:rPr lang="pt-BR" smtClean="0"/>
              <a:t>11/06/2014</a:t>
            </a:fld>
            <a:endParaRPr lang="pt-BR"/>
          </a:p>
        </p:txBody>
      </p:sp>
      <p:sp>
        <p:nvSpPr>
          <p:cNvPr id="6" name="Footer Placeholder 5"/>
          <p:cNvSpPr>
            <a:spLocks noGrp="1"/>
          </p:cNvSpPr>
          <p:nvPr>
            <p:ph type="ftr" sz="quarter" idx="11"/>
          </p:nvPr>
        </p:nvSpPr>
        <p:spPr>
          <a:xfrm>
            <a:off x="5257800" y="612648"/>
            <a:ext cx="1325880" cy="457200"/>
          </a:xfrm>
          <a:prstGeom prst="rect">
            <a:avLst/>
          </a:prstGeom>
        </p:spPr>
        <p:txBody>
          <a:bodyPr/>
          <a:lstStyle/>
          <a:p>
            <a:endParaRPr lang="pt-BR"/>
          </a:p>
        </p:txBody>
      </p:sp>
      <p:sp>
        <p:nvSpPr>
          <p:cNvPr id="7" name="Slide Number Placeholder 6"/>
          <p:cNvSpPr>
            <a:spLocks noGrp="1"/>
          </p:cNvSpPr>
          <p:nvPr>
            <p:ph type="sldNum" sz="quarter" idx="12"/>
          </p:nvPr>
        </p:nvSpPr>
        <p:spPr>
          <a:xfrm>
            <a:off x="8174736" y="2272"/>
            <a:ext cx="762000" cy="365760"/>
          </a:xfrm>
          <a:prstGeom prst="rect">
            <a:avLst/>
          </a:prstGeom>
        </p:spPr>
        <p:txBody>
          <a:bodyPr/>
          <a:lstStyle/>
          <a:p>
            <a:fld id="{23AE3E74-F53C-4A26-A708-D83DFA45347F}" type="slidenum">
              <a:rPr lang="pt-BR" smtClean="0"/>
              <a:t>‹nº›</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a:prstGeom prst="rect">
            <a:avLst/>
          </a:prstGeo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prstGeom prst="rect">
            <a:avLst/>
          </a:prstGeo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prstGeom prst="rect">
            <a:avLst/>
          </a:prstGeo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a:prstGeom prst="rect">
            <a:avLst/>
          </a:prstGeo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a:prstGeom prst="rect">
            <a:avLst/>
          </a:prstGeo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a:xfrm>
            <a:off x="6586536" y="612648"/>
            <a:ext cx="957264" cy="457200"/>
          </a:xfrm>
          <a:prstGeom prst="rect">
            <a:avLst/>
          </a:prstGeom>
        </p:spPr>
        <p:txBody>
          <a:bodyPr rtlCol="0"/>
          <a:lstStyle/>
          <a:p>
            <a:fld id="{537F1235-F3E3-46CA-A9A8-88A886A5BBFB}" type="datetimeFigureOut">
              <a:rPr lang="pt-BR" smtClean="0"/>
              <a:t>11/06/2014</a:t>
            </a:fld>
            <a:endParaRPr lang="pt-BR"/>
          </a:p>
        </p:txBody>
      </p:sp>
      <p:sp>
        <p:nvSpPr>
          <p:cNvPr id="27" name="Slide Number Placeholder 26"/>
          <p:cNvSpPr>
            <a:spLocks noGrp="1"/>
          </p:cNvSpPr>
          <p:nvPr>
            <p:ph type="sldNum" sz="quarter" idx="11"/>
          </p:nvPr>
        </p:nvSpPr>
        <p:spPr>
          <a:xfrm>
            <a:off x="8174736" y="2272"/>
            <a:ext cx="762000" cy="365760"/>
          </a:xfrm>
          <a:prstGeom prst="rect">
            <a:avLst/>
          </a:prstGeom>
        </p:spPr>
        <p:txBody>
          <a:bodyPr rtlCol="0"/>
          <a:lstStyle/>
          <a:p>
            <a:fld id="{23AE3E74-F53C-4A26-A708-D83DFA45347F}" type="slidenum">
              <a:rPr lang="pt-BR" smtClean="0"/>
              <a:t>‹nº›</a:t>
            </a:fld>
            <a:endParaRPr lang="pt-BR"/>
          </a:p>
        </p:txBody>
      </p:sp>
      <p:sp>
        <p:nvSpPr>
          <p:cNvPr id="28" name="Footer Placeholder 27"/>
          <p:cNvSpPr>
            <a:spLocks noGrp="1"/>
          </p:cNvSpPr>
          <p:nvPr>
            <p:ph type="ftr" sz="quarter" idx="12"/>
          </p:nvPr>
        </p:nvSpPr>
        <p:spPr>
          <a:xfrm>
            <a:off x="5257800" y="612648"/>
            <a:ext cx="1325880" cy="457200"/>
          </a:xfrm>
          <a:prstGeom prst="rect">
            <a:avLst/>
          </a:prstGeom>
        </p:spPr>
        <p:txBody>
          <a:bodyPr rtlCol="0"/>
          <a:lstStyle/>
          <a:p>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a:prstGeom prst="rect">
            <a:avLst/>
          </a:prstGeo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a:prstGeom prst="rect">
            <a:avLst/>
          </a:prstGeom>
        </p:spPr>
        <p:txBody>
          <a:bodyPr/>
          <a:lstStyle/>
          <a:p>
            <a:fld id="{537F1235-F3E3-46CA-A9A8-88A886A5BBFB}" type="datetimeFigureOut">
              <a:rPr lang="pt-BR" smtClean="0"/>
              <a:t>11/06/2014</a:t>
            </a:fld>
            <a:endParaRPr lang="pt-BR"/>
          </a:p>
        </p:txBody>
      </p:sp>
      <p:sp>
        <p:nvSpPr>
          <p:cNvPr id="4" name="Footer Placeholder 3"/>
          <p:cNvSpPr>
            <a:spLocks noGrp="1"/>
          </p:cNvSpPr>
          <p:nvPr>
            <p:ph type="ftr" sz="quarter" idx="11"/>
          </p:nvPr>
        </p:nvSpPr>
        <p:spPr>
          <a:xfrm>
            <a:off x="5257800" y="612648"/>
            <a:ext cx="1325880" cy="457200"/>
          </a:xfrm>
          <a:prstGeom prst="rect">
            <a:avLst/>
          </a:prstGeom>
        </p:spPr>
        <p:txBody>
          <a:bodyPr/>
          <a:lstStyle/>
          <a:p>
            <a:endParaRPr lang="pt-BR"/>
          </a:p>
        </p:txBody>
      </p:sp>
      <p:sp>
        <p:nvSpPr>
          <p:cNvPr id="5" name="Slide Number Placeholder 4"/>
          <p:cNvSpPr>
            <a:spLocks noGrp="1"/>
          </p:cNvSpPr>
          <p:nvPr>
            <p:ph type="sldNum" sz="quarter" idx="12"/>
          </p:nvPr>
        </p:nvSpPr>
        <p:spPr>
          <a:xfrm>
            <a:off x="8174736" y="2272"/>
            <a:ext cx="762000" cy="365760"/>
          </a:xfrm>
          <a:prstGeom prst="rect">
            <a:avLst/>
          </a:prstGeom>
        </p:spPr>
        <p:txBody>
          <a:bodyPr/>
          <a:lstStyle/>
          <a:p>
            <a:fld id="{23AE3E74-F53C-4A26-A708-D83DFA45347F}" type="slidenum">
              <a:rPr lang="pt-BR" smtClean="0"/>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586536" y="612648"/>
            <a:ext cx="957264" cy="457200"/>
          </a:xfrm>
          <a:prstGeom prst="rect">
            <a:avLst/>
          </a:prstGeom>
        </p:spPr>
        <p:txBody>
          <a:bodyPr/>
          <a:lstStyle/>
          <a:p>
            <a:fld id="{537F1235-F3E3-46CA-A9A8-88A886A5BBFB}" type="datetimeFigureOut">
              <a:rPr lang="pt-BR" smtClean="0"/>
              <a:t>11/06/2014</a:t>
            </a:fld>
            <a:endParaRPr lang="pt-BR"/>
          </a:p>
        </p:txBody>
      </p:sp>
      <p:sp>
        <p:nvSpPr>
          <p:cNvPr id="3" name="Footer Placeholder 2"/>
          <p:cNvSpPr>
            <a:spLocks noGrp="1"/>
          </p:cNvSpPr>
          <p:nvPr>
            <p:ph type="ftr" sz="quarter" idx="11"/>
          </p:nvPr>
        </p:nvSpPr>
        <p:spPr>
          <a:xfrm>
            <a:off x="5257800" y="612648"/>
            <a:ext cx="1325880" cy="457200"/>
          </a:xfrm>
          <a:prstGeom prst="rect">
            <a:avLst/>
          </a:prstGeom>
        </p:spPr>
        <p:txBody>
          <a:bodyPr/>
          <a:lstStyle/>
          <a:p>
            <a:endParaRPr lang="pt-BR"/>
          </a:p>
        </p:txBody>
      </p:sp>
      <p:sp>
        <p:nvSpPr>
          <p:cNvPr id="4" name="Slide Number Placeholder 3"/>
          <p:cNvSpPr>
            <a:spLocks noGrp="1"/>
          </p:cNvSpPr>
          <p:nvPr>
            <p:ph type="sldNum" sz="quarter" idx="12"/>
          </p:nvPr>
        </p:nvSpPr>
        <p:spPr>
          <a:xfrm>
            <a:off x="8174736" y="2272"/>
            <a:ext cx="762000" cy="365760"/>
          </a:xfrm>
          <a:prstGeom prst="rect">
            <a:avLst/>
          </a:prstGeom>
        </p:spPr>
        <p:txBody>
          <a:bodyPr/>
          <a:lstStyle/>
          <a:p>
            <a:fld id="{23AE3E74-F53C-4A26-A708-D83DFA45347F}" type="slidenum">
              <a:rPr lang="pt-BR" smtClean="0"/>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a:prstGeom prst="rect">
            <a:avLst/>
          </a:prstGeo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a:prstGeom prst="rect">
            <a:avLst/>
          </a:prstGeo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a:prstGeom prst="rect">
            <a:avLst/>
          </a:prstGeo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586536" y="612648"/>
            <a:ext cx="957264" cy="457200"/>
          </a:xfrm>
          <a:prstGeom prst="rect">
            <a:avLst/>
          </a:prstGeom>
        </p:spPr>
        <p:txBody>
          <a:bodyPr/>
          <a:lstStyle/>
          <a:p>
            <a:fld id="{537F1235-F3E3-46CA-A9A8-88A886A5BBFB}" type="datetimeFigureOut">
              <a:rPr lang="pt-BR" smtClean="0"/>
              <a:t>11/06/2014</a:t>
            </a:fld>
            <a:endParaRPr lang="pt-BR"/>
          </a:p>
        </p:txBody>
      </p:sp>
      <p:sp>
        <p:nvSpPr>
          <p:cNvPr id="6" name="Footer Placeholder 5"/>
          <p:cNvSpPr>
            <a:spLocks noGrp="1"/>
          </p:cNvSpPr>
          <p:nvPr>
            <p:ph type="ftr" sz="quarter" idx="11"/>
          </p:nvPr>
        </p:nvSpPr>
        <p:spPr>
          <a:xfrm>
            <a:off x="5257800" y="612648"/>
            <a:ext cx="1325880" cy="457200"/>
          </a:xfrm>
          <a:prstGeom prst="rect">
            <a:avLst/>
          </a:prstGeom>
        </p:spPr>
        <p:txBody>
          <a:bodyPr/>
          <a:lstStyle/>
          <a:p>
            <a:endParaRPr lang="pt-BR"/>
          </a:p>
        </p:txBody>
      </p:sp>
      <p:sp>
        <p:nvSpPr>
          <p:cNvPr id="7" name="Slide Number Placeholder 6"/>
          <p:cNvSpPr>
            <a:spLocks noGrp="1"/>
          </p:cNvSpPr>
          <p:nvPr>
            <p:ph type="sldNum" sz="quarter" idx="12"/>
          </p:nvPr>
        </p:nvSpPr>
        <p:spPr>
          <a:xfrm>
            <a:off x="8174736" y="2272"/>
            <a:ext cx="762000" cy="365760"/>
          </a:xfrm>
          <a:prstGeom prst="rect">
            <a:avLst/>
          </a:prstGeom>
        </p:spPr>
        <p:txBody>
          <a:bodyPr/>
          <a:lstStyle/>
          <a:p>
            <a:fld id="{23AE3E74-F53C-4A26-A708-D83DFA45347F}" type="slidenum">
              <a:rPr lang="pt-BR" smtClean="0"/>
              <a:t>‹nº›</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a:prstGeom prst="rect">
            <a:avLst/>
          </a:prstGeo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prstGeom prst="rect">
            <a:avLst/>
          </a:prstGeo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a:prstGeom prst="rect">
            <a:avLst/>
          </a:prstGeo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586536" y="612648"/>
            <a:ext cx="957264" cy="457200"/>
          </a:xfrm>
          <a:prstGeom prst="rect">
            <a:avLst/>
          </a:prstGeom>
        </p:spPr>
        <p:txBody>
          <a:bodyPr/>
          <a:lstStyle/>
          <a:p>
            <a:fld id="{537F1235-F3E3-46CA-A9A8-88A886A5BBFB}" type="datetimeFigureOut">
              <a:rPr lang="pt-BR" smtClean="0"/>
              <a:t>11/06/2014</a:t>
            </a:fld>
            <a:endParaRPr lang="pt-BR"/>
          </a:p>
        </p:txBody>
      </p:sp>
      <p:sp>
        <p:nvSpPr>
          <p:cNvPr id="6" name="Footer Placeholder 5"/>
          <p:cNvSpPr>
            <a:spLocks noGrp="1"/>
          </p:cNvSpPr>
          <p:nvPr>
            <p:ph type="ftr" sz="quarter" idx="11"/>
          </p:nvPr>
        </p:nvSpPr>
        <p:spPr>
          <a:xfrm>
            <a:off x="5257800" y="612648"/>
            <a:ext cx="1325880" cy="457200"/>
          </a:xfrm>
          <a:prstGeom prst="rect">
            <a:avLst/>
          </a:prstGeom>
        </p:spPr>
        <p:txBody>
          <a:bodyPr/>
          <a:lstStyle/>
          <a:p>
            <a:endParaRPr lang="pt-BR"/>
          </a:p>
        </p:txBody>
      </p:sp>
      <p:sp>
        <p:nvSpPr>
          <p:cNvPr id="7" name="Slide Number Placeholder 6"/>
          <p:cNvSpPr>
            <a:spLocks noGrp="1"/>
          </p:cNvSpPr>
          <p:nvPr>
            <p:ph type="sldNum" sz="quarter" idx="12"/>
          </p:nvPr>
        </p:nvSpPr>
        <p:spPr>
          <a:xfrm>
            <a:off x="8174736" y="2272"/>
            <a:ext cx="762000" cy="365760"/>
          </a:xfrm>
          <a:prstGeom prst="rect">
            <a:avLst/>
          </a:prstGeom>
        </p:spPr>
        <p:txBody>
          <a:bodyPr/>
          <a:lstStyle/>
          <a:p>
            <a:fld id="{23AE3E74-F53C-4A26-A708-D83DFA45347F}" type="slidenum">
              <a:rPr lang="pt-BR" smtClean="0"/>
              <a:t>‹nº›</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18" Type="http://schemas.openxmlformats.org/officeDocument/2006/relationships/image" Target="../media/image5.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graphicFrame>
        <p:nvGraphicFramePr>
          <p:cNvPr id="20" name="Object 8"/>
          <p:cNvGraphicFramePr>
            <a:graphicFrameLocks noChangeAspect="1"/>
          </p:cNvGraphicFramePr>
          <p:nvPr userDrawn="1"/>
        </p:nvGraphicFramePr>
        <p:xfrm>
          <a:off x="0" y="6019800"/>
          <a:ext cx="9144000" cy="830263"/>
        </p:xfrm>
        <a:graphic>
          <a:graphicData uri="http://schemas.openxmlformats.org/presentationml/2006/ole">
            <mc:AlternateContent xmlns:mc="http://schemas.openxmlformats.org/markup-compatibility/2006">
              <mc:Choice xmlns:v="urn:schemas-microsoft-com:vml" Requires="v">
                <p:oleObj spid="_x0000_s7172" name="CorelPhotoPaint.Image.10" r:id="rId14" imgW="1638095" imgH="314286" progId="CorelPhotoPaint.Image.10">
                  <p:embed/>
                </p:oleObj>
              </mc:Choice>
              <mc:Fallback>
                <p:oleObj name="CorelPhotoPaint.Image.10" r:id="rId14" imgW="1638095" imgH="314286" progId="CorelPhotoPaint.Image.10">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6019800"/>
                        <a:ext cx="9144000"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21" name="Imagem 0" descr="LOGOSES.jpg"/>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8172400" y="116632"/>
            <a:ext cx="893762"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6"/>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179512" y="185363"/>
            <a:ext cx="774765" cy="363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agem 12"/>
          <p:cNvPicPr>
            <a:picLocks noChangeAspect="1"/>
          </p:cNvPicPr>
          <p:nvPr userDrawn="1"/>
        </p:nvPicPr>
        <p:blipFill>
          <a:blip r:embed="rId18"/>
          <a:srcRect/>
          <a:stretch>
            <a:fillRect/>
          </a:stretch>
        </p:blipFill>
        <p:spPr bwMode="auto">
          <a:xfrm>
            <a:off x="1604145" y="6019800"/>
            <a:ext cx="6064200" cy="645889"/>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iming>
    <p:tnLst>
      <p:par>
        <p:cTn id="1" dur="indefinite" restart="never" nodeType="tmRoot"/>
      </p:par>
    </p:tnLst>
  </p:timing>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oleObject" Target="../embeddings/oleObject3.bin"/></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10.emf"/></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image" Target="../media/image11.emf"/></Relationships>
</file>

<file path=ppt/slides/_rels/slide6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95536" y="1556792"/>
            <a:ext cx="8458200" cy="1542033"/>
          </a:xfrm>
          <a:prstGeom prst="rect">
            <a:avLst/>
          </a:prstGeom>
        </p:spPr>
        <p:txBody>
          <a:bodyPr>
            <a:normAutofit/>
          </a:bodyPr>
          <a:lstStyle/>
          <a:p>
            <a:pPr algn="ctr"/>
            <a:r>
              <a:rPr lang="pt-BR" sz="3700" b="1" dirty="0" smtClean="0">
                <a:latin typeface="Arial Narrow" pitchFamily="34" charset="0"/>
              </a:rPr>
              <a:t>Oficina de Fortalecimento da Atenção Básica no contexto da Rede de Atenção à Sáude</a:t>
            </a:r>
            <a:endParaRPr lang="pt-BR" sz="3700" b="1" dirty="0">
              <a:latin typeface="Arial Narrow" pitchFamily="34" charset="0"/>
            </a:endParaRPr>
          </a:p>
        </p:txBody>
      </p:sp>
      <p:sp>
        <p:nvSpPr>
          <p:cNvPr id="4" name="Subtitle 2"/>
          <p:cNvSpPr txBox="1">
            <a:spLocks/>
          </p:cNvSpPr>
          <p:nvPr/>
        </p:nvSpPr>
        <p:spPr>
          <a:xfrm>
            <a:off x="395536" y="404664"/>
            <a:ext cx="8280920" cy="1152128"/>
          </a:xfrm>
          <a:prstGeom prst="rect">
            <a:avLst/>
          </a:prstGeom>
        </p:spPr>
        <p:txBody>
          <a:bodyPr vert="horz">
            <a:normAutofit/>
          </a:bodyPr>
          <a:lstStyle>
            <a:lvl1pPr marL="64008" indent="0" algn="l" rtl="0" eaLnBrk="1" latinLnBrk="0" hangingPunct="1">
              <a:spcBef>
                <a:spcPts val="300"/>
              </a:spcBef>
              <a:buClr>
                <a:schemeClr val="accent3"/>
              </a:buClr>
              <a:buFont typeface="Georgia"/>
              <a:buNone/>
              <a:defRPr kumimoji="0" sz="2400" kern="1200">
                <a:solidFill>
                  <a:schemeClr val="tx2"/>
                </a:solidFill>
                <a:latin typeface="+mn-lt"/>
                <a:ea typeface="+mn-ea"/>
                <a:cs typeface="+mn-cs"/>
              </a:defRPr>
            </a:lvl1pPr>
            <a:lvl2pPr marL="457200" indent="0" algn="ctr" rtl="0" eaLnBrk="1" latinLnBrk="0" hangingPunct="1">
              <a:spcBef>
                <a:spcPts val="300"/>
              </a:spcBef>
              <a:buClr>
                <a:schemeClr val="accent2"/>
              </a:buClr>
              <a:buFont typeface="Georgia"/>
              <a:buNone/>
              <a:defRPr kumimoji="0" sz="2600" kern="1200">
                <a:solidFill>
                  <a:schemeClr val="accent2"/>
                </a:solidFill>
                <a:latin typeface="+mn-lt"/>
                <a:ea typeface="+mn-ea"/>
                <a:cs typeface="+mn-cs"/>
              </a:defRPr>
            </a:lvl2pPr>
            <a:lvl3pPr marL="914400" indent="0" algn="ctr" rtl="0" eaLnBrk="1" latinLnBrk="0" hangingPunct="1">
              <a:spcBef>
                <a:spcPts val="300"/>
              </a:spcBef>
              <a:buClr>
                <a:schemeClr val="accent1"/>
              </a:buClr>
              <a:buFont typeface="Wingdings 2"/>
              <a:buNone/>
              <a:defRPr kumimoji="0" sz="2400" kern="1200">
                <a:solidFill>
                  <a:schemeClr val="accent1"/>
                </a:solidFill>
                <a:latin typeface="+mn-lt"/>
                <a:ea typeface="+mn-ea"/>
                <a:cs typeface="+mn-cs"/>
              </a:defRPr>
            </a:lvl3pPr>
            <a:lvl4pPr marL="1371600" indent="0" algn="ctr" rtl="0" eaLnBrk="1" latinLnBrk="0" hangingPunct="1">
              <a:spcBef>
                <a:spcPts val="300"/>
              </a:spcBef>
              <a:buClr>
                <a:schemeClr val="accent1"/>
              </a:buClr>
              <a:buFont typeface="Wingdings 2"/>
              <a:buNone/>
              <a:defRPr kumimoji="0" sz="2200" kern="1200">
                <a:solidFill>
                  <a:schemeClr val="accent1"/>
                </a:solidFill>
                <a:latin typeface="+mn-lt"/>
                <a:ea typeface="+mn-ea"/>
                <a:cs typeface="+mn-cs"/>
              </a:defRPr>
            </a:lvl4pPr>
            <a:lvl5pPr marL="1828800" indent="0" algn="ctr" rtl="0" eaLnBrk="1" latinLnBrk="0" hangingPunct="1">
              <a:spcBef>
                <a:spcPts val="300"/>
              </a:spcBef>
              <a:buClr>
                <a:schemeClr val="accent3"/>
              </a:buClr>
              <a:buFont typeface="Georgia"/>
              <a:buNone/>
              <a:defRPr kumimoji="0" sz="2000" kern="1200">
                <a:solidFill>
                  <a:schemeClr val="accent3"/>
                </a:solidFill>
                <a:latin typeface="+mn-lt"/>
                <a:ea typeface="+mn-ea"/>
                <a:cs typeface="+mn-cs"/>
              </a:defRPr>
            </a:lvl5pPr>
            <a:lvl6pPr marL="2286000" indent="0" algn="ctr" rtl="0" eaLnBrk="1" latinLnBrk="0" hangingPunct="1">
              <a:spcBef>
                <a:spcPts val="300"/>
              </a:spcBef>
              <a:buClr>
                <a:schemeClr val="accent3"/>
              </a:buClr>
              <a:buFont typeface="Georgia"/>
              <a:buNone/>
              <a:defRPr kumimoji="0" sz="1800" kern="1200">
                <a:solidFill>
                  <a:schemeClr val="accent3"/>
                </a:solidFill>
                <a:latin typeface="+mn-lt"/>
                <a:ea typeface="+mn-ea"/>
                <a:cs typeface="+mn-cs"/>
              </a:defRPr>
            </a:lvl6pPr>
            <a:lvl7pPr marL="2743200" indent="0" algn="ctr" rtl="0" eaLnBrk="1" latinLnBrk="0" hangingPunct="1">
              <a:spcBef>
                <a:spcPts val="300"/>
              </a:spcBef>
              <a:buClr>
                <a:schemeClr val="accent3"/>
              </a:buClr>
              <a:buFont typeface="Georgia"/>
              <a:buNone/>
              <a:defRPr kumimoji="0" sz="1600" kern="1200">
                <a:solidFill>
                  <a:schemeClr val="accent3"/>
                </a:solidFill>
                <a:latin typeface="+mn-lt"/>
                <a:ea typeface="+mn-ea"/>
                <a:cs typeface="+mn-cs"/>
              </a:defRPr>
            </a:lvl7pPr>
            <a:lvl8pPr marL="3200400" indent="0" algn="ctr" rtl="0" eaLnBrk="1" latinLnBrk="0" hangingPunct="1">
              <a:spcBef>
                <a:spcPts val="300"/>
              </a:spcBef>
              <a:buClr>
                <a:schemeClr val="accent3"/>
              </a:buClr>
              <a:buFont typeface="Georgia"/>
              <a:buNone/>
              <a:defRPr kumimoji="0" sz="1500" kern="1200">
                <a:solidFill>
                  <a:schemeClr val="accent3"/>
                </a:solidFill>
                <a:latin typeface="+mn-lt"/>
                <a:ea typeface="+mn-ea"/>
                <a:cs typeface="+mn-cs"/>
              </a:defRPr>
            </a:lvl8pPr>
            <a:lvl9pPr marL="3657600" indent="0" algn="ctr" rtl="0" eaLnBrk="1" latinLnBrk="0" hangingPunct="1">
              <a:spcBef>
                <a:spcPts val="300"/>
              </a:spcBef>
              <a:buClr>
                <a:schemeClr val="accent3"/>
              </a:buClr>
              <a:buFont typeface="Georgia"/>
              <a:buNone/>
              <a:defRPr kumimoji="0" sz="1400" kern="1200" baseline="0">
                <a:solidFill>
                  <a:schemeClr val="accent3"/>
                </a:solidFill>
                <a:latin typeface="+mn-lt"/>
                <a:ea typeface="+mn-ea"/>
                <a:cs typeface="+mn-cs"/>
              </a:defRPr>
            </a:lvl9pPr>
          </a:lstStyle>
          <a:p>
            <a:pPr algn="ctr"/>
            <a:endParaRPr lang="pt-BR" b="1" dirty="0">
              <a:solidFill>
                <a:schemeClr val="bg1"/>
              </a:solidFill>
            </a:endParaRPr>
          </a:p>
        </p:txBody>
      </p:sp>
      <p:pic>
        <p:nvPicPr>
          <p:cNvPr id="9218" name="Picture 2" descr="http://observasaude.fundap.sp.gov.br/PublishingImages/QualiSUS%20Rede/Logo_Qualisus-Rede.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3722315"/>
            <a:ext cx="2219325" cy="1057276"/>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txBox="1">
            <a:spLocks/>
          </p:cNvSpPr>
          <p:nvPr/>
        </p:nvSpPr>
        <p:spPr>
          <a:xfrm>
            <a:off x="4139952" y="3746520"/>
            <a:ext cx="4032448" cy="1155638"/>
          </a:xfrm>
          <a:prstGeom prst="rect">
            <a:avLst/>
          </a:prstGeom>
        </p:spPr>
        <p:txBody>
          <a:bodyPr vert="horz" anchor="b">
            <a:normAutofit/>
          </a:bodyPr>
          <a:lstStyle>
            <a:lvl1pPr algn="l" rtl="0" eaLnBrk="1" latinLnBrk="0" hangingPunct="1">
              <a:spcBef>
                <a:spcPct val="0"/>
              </a:spcBef>
              <a:buNone/>
              <a:defRPr kumimoji="0" sz="4400" kern="1200">
                <a:solidFill>
                  <a:schemeClr val="bg1"/>
                </a:solidFill>
                <a:latin typeface="+mj-lt"/>
                <a:ea typeface="+mj-ea"/>
                <a:cs typeface="+mj-cs"/>
              </a:defRPr>
            </a:lvl1pPr>
          </a:lstStyle>
          <a:p>
            <a:pPr algn="ctr"/>
            <a:r>
              <a:rPr lang="pt-BR" sz="2800" dirty="0" smtClean="0">
                <a:solidFill>
                  <a:schemeClr val="tx1"/>
                </a:solidFill>
                <a:latin typeface="Arial Narrow" pitchFamily="34" charset="0"/>
              </a:rPr>
              <a:t>Região Metropolitana</a:t>
            </a:r>
          </a:p>
          <a:p>
            <a:pPr algn="ctr"/>
            <a:r>
              <a:rPr lang="pt-BR" sz="2800" dirty="0" smtClean="0">
                <a:solidFill>
                  <a:schemeClr val="tx1"/>
                </a:solidFill>
                <a:latin typeface="Arial Narrow" pitchFamily="34" charset="0"/>
              </a:rPr>
              <a:t>Grande Florianópolis</a:t>
            </a:r>
            <a:endParaRPr lang="pt-BR" sz="2800" dirty="0">
              <a:solidFill>
                <a:schemeClr val="tx1"/>
              </a:solidFill>
              <a:latin typeface="Arial Narrow" pitchFamily="34" charset="0"/>
            </a:endParaRPr>
          </a:p>
        </p:txBody>
      </p:sp>
    </p:spTree>
    <p:extLst>
      <p:ext uri="{BB962C8B-B14F-4D97-AF65-F5344CB8AC3E}">
        <p14:creationId xmlns:p14="http://schemas.microsoft.com/office/powerpoint/2010/main" val="372349320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idx="4294967295"/>
          </p:nvPr>
        </p:nvSpPr>
        <p:spPr>
          <a:xfrm>
            <a:off x="539552" y="1268760"/>
            <a:ext cx="7988424" cy="4680520"/>
          </a:xfrm>
          <a:prstGeom prst="rect">
            <a:avLst/>
          </a:prstGeom>
          <a:solidFill>
            <a:schemeClr val="bg1"/>
          </a:solidFill>
          <a:ln w="28575">
            <a:solidFill>
              <a:schemeClr val="tx1"/>
            </a:solidFill>
          </a:ln>
        </p:spPr>
        <p:txBody>
          <a:bodyPr>
            <a:normAutofit/>
          </a:bodyPr>
          <a:lstStyle/>
          <a:p>
            <a:pPr>
              <a:lnSpc>
                <a:spcPct val="90000"/>
              </a:lnSpc>
              <a:buNone/>
            </a:pPr>
            <a:r>
              <a:rPr lang="pt-BR" sz="3200" b="1" dirty="0">
                <a:solidFill>
                  <a:schemeClr val="accent2">
                    <a:lumMod val="75000"/>
                  </a:schemeClr>
                </a:solidFill>
                <a:effectLst>
                  <a:outerShdw blurRad="38100" dist="38100" dir="2700000" algn="tl">
                    <a:srgbClr val="000000">
                      <a:alpha val="43137"/>
                    </a:srgbClr>
                  </a:outerShdw>
                </a:effectLst>
                <a:latin typeface="Arial Narrow" pitchFamily="34" charset="0"/>
              </a:rPr>
              <a:t>Algumas </a:t>
            </a:r>
            <a:r>
              <a:rPr lang="pt-BR" sz="3200" b="1" dirty="0" smtClean="0">
                <a:solidFill>
                  <a:schemeClr val="accent2">
                    <a:lumMod val="75000"/>
                  </a:schemeClr>
                </a:solidFill>
                <a:effectLst>
                  <a:outerShdw blurRad="38100" dist="38100" dir="2700000" algn="tl">
                    <a:srgbClr val="000000">
                      <a:alpha val="43137"/>
                    </a:srgbClr>
                  </a:outerShdw>
                </a:effectLst>
                <a:latin typeface="Arial Narrow" pitchFamily="34" charset="0"/>
              </a:rPr>
              <a:t>complicações do modelo biomédico....</a:t>
            </a:r>
          </a:p>
          <a:p>
            <a:pPr>
              <a:lnSpc>
                <a:spcPct val="90000"/>
              </a:lnSpc>
              <a:buNone/>
            </a:pPr>
            <a:endParaRPr lang="pt-BR" sz="3200" b="1" i="1" dirty="0">
              <a:solidFill>
                <a:schemeClr val="accent6">
                  <a:lumMod val="75000"/>
                </a:schemeClr>
              </a:solidFill>
              <a:effectLst>
                <a:outerShdw blurRad="38100" dist="38100" dir="2700000" algn="tl">
                  <a:srgbClr val="000000">
                    <a:alpha val="43137"/>
                  </a:srgbClr>
                </a:outerShdw>
              </a:effectLst>
              <a:latin typeface="Arial Narrow" pitchFamily="34" charset="0"/>
            </a:endParaRPr>
          </a:p>
          <a:p>
            <a:pPr>
              <a:lnSpc>
                <a:spcPct val="90000"/>
              </a:lnSpc>
              <a:buNone/>
            </a:pPr>
            <a:r>
              <a:rPr lang="pt-BR" sz="3200" b="1" dirty="0" smtClean="0">
                <a:latin typeface="Arial Narrow" pitchFamily="34" charset="0"/>
              </a:rPr>
              <a:t>“Estado Civil” &amp; mortalidade</a:t>
            </a:r>
          </a:p>
          <a:p>
            <a:pPr>
              <a:lnSpc>
                <a:spcPct val="90000"/>
              </a:lnSpc>
              <a:buNone/>
            </a:pPr>
            <a:endParaRPr lang="pt-BR" sz="2800" dirty="0" smtClean="0">
              <a:latin typeface="Arial Narrow" pitchFamily="34" charset="0"/>
            </a:endParaRPr>
          </a:p>
          <a:p>
            <a:pPr eaLnBrk="1" hangingPunct="1">
              <a:lnSpc>
                <a:spcPct val="90000"/>
              </a:lnSpc>
              <a:buFont typeface="Wingdings 2" pitchFamily="18" charset="2"/>
              <a:buNone/>
            </a:pPr>
            <a:r>
              <a:rPr lang="pt-BR" sz="2800" b="1" dirty="0" smtClean="0">
                <a:solidFill>
                  <a:schemeClr val="accent6">
                    <a:lumMod val="75000"/>
                  </a:schemeClr>
                </a:solidFill>
                <a:latin typeface="Arial Narrow" pitchFamily="34" charset="0"/>
              </a:rPr>
              <a:t>Mortalidade Geral</a:t>
            </a:r>
          </a:p>
          <a:p>
            <a:pPr eaLnBrk="1" hangingPunct="1">
              <a:lnSpc>
                <a:spcPct val="90000"/>
              </a:lnSpc>
            </a:pPr>
            <a:r>
              <a:rPr lang="pt-BR" sz="2800" dirty="0" smtClean="0">
                <a:latin typeface="Arial Narrow" pitchFamily="34" charset="0"/>
              </a:rPr>
              <a:t>Casado				1.00</a:t>
            </a:r>
          </a:p>
          <a:p>
            <a:pPr eaLnBrk="1" hangingPunct="1">
              <a:lnSpc>
                <a:spcPct val="90000"/>
              </a:lnSpc>
            </a:pPr>
            <a:r>
              <a:rPr lang="pt-BR" sz="2800" dirty="0" smtClean="0">
                <a:latin typeface="Arial Narrow" pitchFamily="34" charset="0"/>
              </a:rPr>
              <a:t>Solteiro				1.95</a:t>
            </a:r>
          </a:p>
          <a:p>
            <a:pPr eaLnBrk="1" hangingPunct="1">
              <a:lnSpc>
                <a:spcPct val="90000"/>
              </a:lnSpc>
            </a:pPr>
            <a:r>
              <a:rPr lang="pt-BR" sz="2800" dirty="0" smtClean="0">
                <a:latin typeface="Arial Narrow" pitchFamily="34" charset="0"/>
              </a:rPr>
              <a:t>Viúvo				2.64</a:t>
            </a:r>
          </a:p>
          <a:p>
            <a:pPr eaLnBrk="1" hangingPunct="1">
              <a:lnSpc>
                <a:spcPct val="90000"/>
              </a:lnSpc>
            </a:pPr>
            <a:r>
              <a:rPr lang="pt-BR" sz="2800" dirty="0" smtClean="0">
                <a:latin typeface="Arial Narrow" pitchFamily="34" charset="0"/>
              </a:rPr>
              <a:t>Divorciado				3.39	</a:t>
            </a:r>
            <a:r>
              <a:rPr lang="pt-BR" sz="2800" dirty="0" smtClean="0"/>
              <a:t>	</a:t>
            </a:r>
            <a:r>
              <a:rPr lang="pt-BR" dirty="0" smtClean="0"/>
              <a:t>		</a:t>
            </a:r>
          </a:p>
        </p:txBody>
      </p:sp>
    </p:spTree>
    <p:extLst>
      <p:ext uri="{BB962C8B-B14F-4D97-AF65-F5344CB8AC3E}">
        <p14:creationId xmlns:p14="http://schemas.microsoft.com/office/powerpoint/2010/main" val="41312026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idx="4294967295"/>
          </p:nvPr>
        </p:nvSpPr>
        <p:spPr>
          <a:xfrm>
            <a:off x="755576" y="1628800"/>
            <a:ext cx="7772400" cy="3886200"/>
          </a:xfrm>
          <a:prstGeom prst="rect">
            <a:avLst/>
          </a:prstGeom>
          <a:solidFill>
            <a:schemeClr val="bg1"/>
          </a:solidFill>
          <a:ln w="28575">
            <a:solidFill>
              <a:schemeClr val="tx1"/>
            </a:solidFill>
          </a:ln>
        </p:spPr>
        <p:txBody>
          <a:bodyPr/>
          <a:lstStyle/>
          <a:p>
            <a:pPr eaLnBrk="1" hangingPunct="1">
              <a:buFont typeface="Wingdings 2" pitchFamily="18" charset="2"/>
              <a:buNone/>
            </a:pPr>
            <a:r>
              <a:rPr lang="pt-BR" sz="3200" b="1" dirty="0" smtClean="0">
                <a:solidFill>
                  <a:schemeClr val="accent6">
                    <a:lumMod val="75000"/>
                  </a:schemeClr>
                </a:solidFill>
                <a:latin typeface="Arial Narrow" pitchFamily="34" charset="0"/>
              </a:rPr>
              <a:t>Câncer de Pulmão</a:t>
            </a:r>
          </a:p>
          <a:p>
            <a:pPr eaLnBrk="1" hangingPunct="1">
              <a:buFont typeface="Wingdings 2" pitchFamily="18" charset="2"/>
              <a:buNone/>
            </a:pPr>
            <a:endParaRPr lang="pt-BR" sz="2800" dirty="0" smtClean="0">
              <a:latin typeface="Arial Narrow" pitchFamily="34" charset="0"/>
            </a:endParaRPr>
          </a:p>
          <a:p>
            <a:pPr eaLnBrk="1" hangingPunct="1"/>
            <a:r>
              <a:rPr lang="pt-BR" sz="2800" dirty="0" smtClean="0">
                <a:latin typeface="Arial Narrow" pitchFamily="34" charset="0"/>
              </a:rPr>
              <a:t>Casado				1.00</a:t>
            </a:r>
          </a:p>
          <a:p>
            <a:pPr eaLnBrk="1" hangingPunct="1"/>
            <a:r>
              <a:rPr lang="pt-BR" sz="2800" dirty="0" smtClean="0">
                <a:latin typeface="Arial Narrow" pitchFamily="34" charset="0"/>
              </a:rPr>
              <a:t>Solteiro				1.45</a:t>
            </a:r>
          </a:p>
          <a:p>
            <a:pPr eaLnBrk="1" hangingPunct="1"/>
            <a:r>
              <a:rPr lang="pt-BR" sz="2800" dirty="0" smtClean="0">
                <a:latin typeface="Arial Narrow" pitchFamily="34" charset="0"/>
              </a:rPr>
              <a:t>Viúvo				2.24</a:t>
            </a:r>
          </a:p>
          <a:p>
            <a:pPr eaLnBrk="1" hangingPunct="1"/>
            <a:r>
              <a:rPr lang="pt-BR" sz="2800" dirty="0" smtClean="0">
                <a:latin typeface="Arial Narrow" pitchFamily="34" charset="0"/>
              </a:rPr>
              <a:t>Divorciado				3.07</a:t>
            </a:r>
          </a:p>
        </p:txBody>
      </p:sp>
    </p:spTree>
    <p:extLst>
      <p:ext uri="{BB962C8B-B14F-4D97-AF65-F5344CB8AC3E}">
        <p14:creationId xmlns:p14="http://schemas.microsoft.com/office/powerpoint/2010/main" val="24678700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idx="4294967295"/>
          </p:nvPr>
        </p:nvSpPr>
        <p:spPr>
          <a:xfrm>
            <a:off x="538163" y="2106613"/>
            <a:ext cx="8148637" cy="3665537"/>
          </a:xfrm>
          <a:prstGeom prst="rect">
            <a:avLst/>
          </a:prstGeom>
          <a:solidFill>
            <a:schemeClr val="bg1"/>
          </a:solidFill>
          <a:ln w="28575">
            <a:solidFill>
              <a:schemeClr val="tx1"/>
            </a:solidFill>
          </a:ln>
        </p:spPr>
        <p:txBody>
          <a:bodyPr/>
          <a:lstStyle/>
          <a:p>
            <a:pPr eaLnBrk="1" hangingPunct="1">
              <a:buFont typeface="Wingdings 2" pitchFamily="18" charset="2"/>
              <a:buNone/>
            </a:pPr>
            <a:r>
              <a:rPr lang="pt-BR" sz="3200" b="1" dirty="0" smtClean="0">
                <a:solidFill>
                  <a:schemeClr val="accent6">
                    <a:lumMod val="75000"/>
                  </a:schemeClr>
                </a:solidFill>
                <a:latin typeface="Arial Narrow" pitchFamily="34" charset="0"/>
              </a:rPr>
              <a:t>Diabetes</a:t>
            </a:r>
          </a:p>
          <a:p>
            <a:pPr eaLnBrk="1" hangingPunct="1">
              <a:buFont typeface="Wingdings 2" pitchFamily="18" charset="2"/>
              <a:buNone/>
            </a:pPr>
            <a:endParaRPr lang="pt-BR" sz="2800" dirty="0" smtClean="0">
              <a:latin typeface="Arial Narrow" pitchFamily="34" charset="0"/>
            </a:endParaRPr>
          </a:p>
          <a:p>
            <a:pPr eaLnBrk="1" hangingPunct="1"/>
            <a:r>
              <a:rPr lang="pt-BR" sz="2800" dirty="0" smtClean="0">
                <a:latin typeface="Arial Narrow" pitchFamily="34" charset="0"/>
              </a:rPr>
              <a:t>Casado			1.00</a:t>
            </a:r>
          </a:p>
          <a:p>
            <a:pPr eaLnBrk="1" hangingPunct="1"/>
            <a:r>
              <a:rPr lang="pt-BR" sz="2800" dirty="0" smtClean="0">
                <a:latin typeface="Arial Narrow" pitchFamily="34" charset="0"/>
              </a:rPr>
              <a:t>Solteiro			2.69</a:t>
            </a:r>
          </a:p>
          <a:p>
            <a:pPr eaLnBrk="1" hangingPunct="1"/>
            <a:r>
              <a:rPr lang="pt-BR" sz="2800" dirty="0" smtClean="0">
                <a:latin typeface="Arial Narrow" pitchFamily="34" charset="0"/>
              </a:rPr>
              <a:t>Viúvo			2.46</a:t>
            </a:r>
          </a:p>
          <a:p>
            <a:pPr eaLnBrk="1" hangingPunct="1"/>
            <a:r>
              <a:rPr lang="pt-BR" sz="2800" dirty="0" smtClean="0">
                <a:latin typeface="Arial Narrow" pitchFamily="34" charset="0"/>
              </a:rPr>
              <a:t>Divorciado			4.32</a:t>
            </a:r>
          </a:p>
        </p:txBody>
      </p:sp>
    </p:spTree>
    <p:extLst>
      <p:ext uri="{BB962C8B-B14F-4D97-AF65-F5344CB8AC3E}">
        <p14:creationId xmlns:p14="http://schemas.microsoft.com/office/powerpoint/2010/main" val="22661009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idx="4294967295"/>
          </p:nvPr>
        </p:nvSpPr>
        <p:spPr>
          <a:xfrm>
            <a:off x="533400" y="2211388"/>
            <a:ext cx="7848600" cy="3425825"/>
          </a:xfrm>
          <a:prstGeom prst="rect">
            <a:avLst/>
          </a:prstGeom>
          <a:solidFill>
            <a:schemeClr val="bg1"/>
          </a:solidFill>
          <a:ln w="28575">
            <a:solidFill>
              <a:schemeClr val="tx1"/>
            </a:solidFill>
          </a:ln>
        </p:spPr>
        <p:txBody>
          <a:bodyPr>
            <a:normAutofit/>
          </a:bodyPr>
          <a:lstStyle/>
          <a:p>
            <a:pPr eaLnBrk="1" hangingPunct="1">
              <a:buFont typeface="Wingdings 2" pitchFamily="18" charset="2"/>
              <a:buNone/>
            </a:pPr>
            <a:r>
              <a:rPr lang="pt-BR" sz="3200" b="1" dirty="0" smtClean="0">
                <a:solidFill>
                  <a:schemeClr val="accent6">
                    <a:lumMod val="75000"/>
                  </a:schemeClr>
                </a:solidFill>
                <a:latin typeface="Arial Narrow" pitchFamily="34" charset="0"/>
              </a:rPr>
              <a:t>Cirrose</a:t>
            </a:r>
          </a:p>
          <a:p>
            <a:pPr eaLnBrk="1" hangingPunct="1">
              <a:buFont typeface="Wingdings 2" pitchFamily="18" charset="2"/>
              <a:buNone/>
            </a:pPr>
            <a:endParaRPr lang="pt-BR" sz="4400" dirty="0" smtClean="0"/>
          </a:p>
          <a:p>
            <a:pPr eaLnBrk="1" hangingPunct="1"/>
            <a:r>
              <a:rPr lang="pt-BR" sz="2800" dirty="0" smtClean="0">
                <a:latin typeface="Arial Narrow" pitchFamily="34" charset="0"/>
              </a:rPr>
              <a:t>Casado			1.00</a:t>
            </a:r>
          </a:p>
          <a:p>
            <a:pPr eaLnBrk="1" hangingPunct="1"/>
            <a:r>
              <a:rPr lang="pt-BR" sz="2800" dirty="0" smtClean="0">
                <a:latin typeface="Arial Narrow" pitchFamily="34" charset="0"/>
              </a:rPr>
              <a:t>Solteiro			3.29</a:t>
            </a:r>
          </a:p>
          <a:p>
            <a:pPr eaLnBrk="1" hangingPunct="1"/>
            <a:r>
              <a:rPr lang="pt-BR" sz="2800" dirty="0" smtClean="0">
                <a:latin typeface="Arial Narrow" pitchFamily="34" charset="0"/>
              </a:rPr>
              <a:t>Viúvo			4.61</a:t>
            </a:r>
          </a:p>
          <a:p>
            <a:pPr eaLnBrk="1" hangingPunct="1"/>
            <a:r>
              <a:rPr lang="pt-BR" sz="2800" dirty="0" smtClean="0">
                <a:latin typeface="Arial Narrow" pitchFamily="34" charset="0"/>
              </a:rPr>
              <a:t>Divorciado			8.84</a:t>
            </a:r>
          </a:p>
        </p:txBody>
      </p:sp>
    </p:spTree>
    <p:extLst>
      <p:ext uri="{BB962C8B-B14F-4D97-AF65-F5344CB8AC3E}">
        <p14:creationId xmlns:p14="http://schemas.microsoft.com/office/powerpoint/2010/main" val="7003829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2"/>
          <p:cNvSpPr txBox="1">
            <a:spLocks/>
          </p:cNvSpPr>
          <p:nvPr/>
        </p:nvSpPr>
        <p:spPr>
          <a:xfrm>
            <a:off x="251520" y="1052736"/>
            <a:ext cx="8568952" cy="4968552"/>
          </a:xfrm>
          <a:prstGeom prst="rect">
            <a:avLst/>
          </a:prstGeom>
          <a:ln w="28575">
            <a:solidFill>
              <a:schemeClr val="tx1"/>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r>
              <a:rPr kumimoji="0" lang="pt-BR" sz="2800" b="1" i="0" u="none" strike="noStrike" kern="1200" cap="none" spc="0" normalizeH="0" baseline="0" noProof="0" dirty="0" smtClean="0">
                <a:ln>
                  <a:noFill/>
                </a:ln>
                <a:solidFill>
                  <a:schemeClr val="tx1"/>
                </a:solidFill>
                <a:effectLst/>
                <a:uLnTx/>
                <a:uFillTx/>
                <a:latin typeface="+mn-lt"/>
                <a:ea typeface="+mn-ea"/>
                <a:cs typeface="+mn-cs"/>
              </a:rPr>
              <a:t>	</a:t>
            </a:r>
            <a:r>
              <a:rPr kumimoji="0" lang="pt-BR"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Narrow" pitchFamily="34" charset="0"/>
                <a:ea typeface="+mn-ea"/>
                <a:cs typeface="+mn-cs"/>
              </a:rPr>
              <a:t> </a:t>
            </a:r>
            <a:r>
              <a:rPr kumimoji="0" lang="pt-BR" sz="3200" b="1" i="0" u="none" strike="noStrike" kern="1200" cap="none" spc="0" normalizeH="0" baseline="0" noProof="0" dirty="0" smtClean="0">
                <a:ln>
                  <a:noFill/>
                </a:ln>
                <a:solidFill>
                  <a:schemeClr val="accent1">
                    <a:lumMod val="75000"/>
                  </a:schemeClr>
                </a:solidFill>
                <a:effectLst>
                  <a:outerShdw blurRad="38100" dist="38100" dir="2700000" algn="tl">
                    <a:srgbClr val="000000">
                      <a:alpha val="43137"/>
                    </a:srgbClr>
                  </a:outerShdw>
                </a:effectLst>
                <a:uLnTx/>
                <a:uFillTx/>
                <a:latin typeface="Arial Narrow" pitchFamily="34" charset="0"/>
                <a:ea typeface="+mn-ea"/>
                <a:cs typeface="+mn-cs"/>
              </a:rPr>
              <a:t>Algumas complicações do Modelo Biomédico</a:t>
            </a:r>
          </a:p>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endParaRPr kumimoji="0" lang="pt-BR" sz="2800" b="1" i="0" u="none" strike="noStrike" kern="1200" cap="none" spc="0" normalizeH="0" baseline="0" noProof="0" dirty="0" smtClean="0">
              <a:ln>
                <a:noFill/>
              </a:ln>
              <a:solidFill>
                <a:schemeClr val="tx1"/>
              </a:solidFill>
              <a:effectLst/>
              <a:uLnTx/>
              <a:uFillTx/>
              <a:latin typeface="Arial Narrow"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r>
              <a:rPr kumimoji="0" lang="pt-BR" sz="2800" b="1" i="1"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pt-BR" sz="2600" b="0" i="1" u="none" strike="noStrike" kern="1200" cap="none" spc="0" normalizeH="0" baseline="0" noProof="0" dirty="0" smtClean="0">
                <a:ln>
                  <a:noFill/>
                </a:ln>
                <a:solidFill>
                  <a:schemeClr val="tx1"/>
                </a:solidFill>
                <a:effectLst/>
                <a:uLnTx/>
                <a:uFillTx/>
                <a:latin typeface="Arial Narrow" pitchFamily="34" charset="0"/>
                <a:ea typeface="+mn-ea"/>
                <a:cs typeface="+mn-cs"/>
              </a:rPr>
              <a:t>“</a:t>
            </a:r>
            <a:r>
              <a:rPr kumimoji="0" lang="pt-BR" sz="2600" b="0" i="0" u="none" strike="noStrike" kern="1200" cap="none" spc="0" normalizeH="0" baseline="0" noProof="0" dirty="0" smtClean="0">
                <a:ln>
                  <a:noFill/>
                </a:ln>
                <a:solidFill>
                  <a:schemeClr val="tx1"/>
                </a:solidFill>
                <a:effectLst/>
                <a:uLnTx/>
                <a:uFillTx/>
                <a:latin typeface="Arial Narrow" pitchFamily="34" charset="0"/>
                <a:ea typeface="+mn-ea"/>
                <a:cs typeface="+mn-cs"/>
              </a:rPr>
              <a:t>Em um impressionante estudo de 15 anos de duração sobre o envelhecimento, o indicador mais forte de longevidade encontrado foi a satisfação no trabalho. O segundo melhor indicador foi a “felicidade geral”...Outros fatores são indubitavelmente importantes – tipo alimentação, exercício, cuidados médicos, e heranças genéticas. Mas os resultados da pesquisa sugerem que estes últimos fatores podem responder somente por 25% dos fatores de risco das doenças cardíacas, que é a maior causa de morte individual...” </a:t>
            </a:r>
            <a:r>
              <a:rPr kumimoji="0" lang="en-US" sz="2600" b="0" i="0" u="none" strike="noStrike" kern="1200" cap="none" spc="0" normalizeH="0" baseline="0" noProof="0" dirty="0" smtClean="0">
                <a:ln>
                  <a:noFill/>
                </a:ln>
                <a:solidFill>
                  <a:schemeClr val="tx1"/>
                </a:solidFill>
                <a:effectLst/>
                <a:uLnTx/>
                <a:uFillTx/>
                <a:latin typeface="Arial Narrow" pitchFamily="34" charset="0"/>
                <a:ea typeface="+mn-ea"/>
                <a:cs typeface="+mn-cs"/>
              </a:rPr>
              <a:t>(STFSHEW </a:t>
            </a:r>
            <a:r>
              <a:rPr kumimoji="0" lang="en-US" sz="26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apud</a:t>
            </a:r>
            <a:r>
              <a:rPr kumimoji="0" lang="en-US" sz="2600" b="0" i="0" u="none" strike="noStrike" kern="1200" cap="none" spc="0" normalizeH="0" baseline="0" noProof="0" dirty="0" smtClean="0">
                <a:ln>
                  <a:noFill/>
                </a:ln>
                <a:solidFill>
                  <a:schemeClr val="tx1"/>
                </a:solidFill>
                <a:effectLst/>
                <a:uLnTx/>
                <a:uFillTx/>
                <a:latin typeface="Arial Narrow" pitchFamily="34" charset="0"/>
                <a:ea typeface="+mn-ea"/>
                <a:cs typeface="+mn-cs"/>
              </a:rPr>
              <a:t> WAITZKIN, 1980, p. 13)</a:t>
            </a:r>
            <a:endParaRPr kumimoji="0" lang="pt-BR" sz="2600" b="0" i="0" u="none" strike="noStrike" kern="1200" cap="none" spc="0" normalizeH="0" baseline="0" noProof="0" dirty="0" smtClean="0">
              <a:ln>
                <a:noFill/>
              </a:ln>
              <a:solidFill>
                <a:schemeClr val="tx1"/>
              </a:solidFill>
              <a:effectLst/>
              <a:uLnTx/>
              <a:uFillTx/>
              <a:latin typeface="Arial Narrow"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pt-BR" sz="2800" b="0" i="0" u="none" strike="noStrike" kern="1200" cap="none" spc="0" normalizeH="0" baseline="0" noProof="0" dirty="0" smtClean="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2791644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2"/>
          <p:cNvSpPr txBox="1">
            <a:spLocks/>
          </p:cNvSpPr>
          <p:nvPr/>
        </p:nvSpPr>
        <p:spPr>
          <a:xfrm>
            <a:off x="467544" y="1268760"/>
            <a:ext cx="8358187" cy="4752528"/>
          </a:xfrm>
          <a:prstGeom prst="rect">
            <a:avLst/>
          </a:prstGeom>
          <a:ln w="28575">
            <a:solidFill>
              <a:schemeClr val="tx1"/>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r>
              <a:rPr kumimoji="0" lang="pt-BR" sz="2800" b="1" i="0" u="none" strike="noStrike" kern="1200" cap="none" spc="0" normalizeH="0" baseline="0" noProof="0" dirty="0" smtClean="0">
                <a:ln>
                  <a:noFill/>
                </a:ln>
                <a:solidFill>
                  <a:schemeClr val="tx1"/>
                </a:solidFill>
                <a:effectLst/>
                <a:uLnTx/>
                <a:uFillTx/>
                <a:latin typeface="+mn-lt"/>
                <a:ea typeface="+mn-ea"/>
                <a:cs typeface="+mn-cs"/>
              </a:rPr>
              <a:t>	</a:t>
            </a:r>
            <a:r>
              <a:rPr kumimoji="0" lang="pt-BR"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Narrow" pitchFamily="34" charset="0"/>
                <a:ea typeface="+mn-ea"/>
                <a:cs typeface="+mn-cs"/>
              </a:rPr>
              <a:t> </a:t>
            </a:r>
            <a:r>
              <a:rPr kumimoji="0" lang="pt-BR" sz="3200" b="1" i="0" u="none" strike="noStrike" kern="1200" cap="none" spc="0" normalizeH="0" baseline="0" noProof="0" dirty="0" smtClean="0">
                <a:ln>
                  <a:noFill/>
                </a:ln>
                <a:solidFill>
                  <a:schemeClr val="accent1">
                    <a:lumMod val="75000"/>
                  </a:schemeClr>
                </a:solidFill>
                <a:effectLst>
                  <a:outerShdw blurRad="38100" dist="38100" dir="2700000" algn="tl">
                    <a:srgbClr val="000000">
                      <a:alpha val="43137"/>
                    </a:srgbClr>
                  </a:outerShdw>
                </a:effectLst>
                <a:uLnTx/>
                <a:uFillTx/>
                <a:latin typeface="Arial Narrow" pitchFamily="34" charset="0"/>
                <a:ea typeface="+mn-ea"/>
                <a:cs typeface="+mn-cs"/>
              </a:rPr>
              <a:t>Algumas complicações do Modelo Biomédico</a:t>
            </a:r>
          </a:p>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endParaRPr kumimoji="0" lang="pt-BR" sz="3200" b="1" i="0" u="none" strike="noStrike" kern="1200" cap="none" spc="0" normalizeH="0" baseline="0" noProof="0" dirty="0" smtClean="0">
              <a:ln>
                <a:noFill/>
              </a:ln>
              <a:solidFill>
                <a:schemeClr val="accent1">
                  <a:lumMod val="75000"/>
                </a:schemeClr>
              </a:solidFill>
              <a:effectLst>
                <a:outerShdw blurRad="38100" dist="38100" dir="2700000" algn="tl">
                  <a:srgbClr val="000000">
                    <a:alpha val="43137"/>
                  </a:srgbClr>
                </a:outerShdw>
              </a:effectLst>
              <a:uLnTx/>
              <a:uFillTx/>
              <a:latin typeface="Arial Narrow"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endParaRPr kumimoji="0" lang="pt-BR" sz="1000" b="0" i="1" u="none" strike="noStrike" kern="1200" cap="none" spc="0" normalizeH="0" baseline="0" noProof="0" dirty="0" smtClean="0">
              <a:ln>
                <a:noFill/>
              </a:ln>
              <a:solidFill>
                <a:schemeClr val="tx1"/>
              </a:solidFill>
              <a:effectLst/>
              <a:uLnTx/>
              <a:uFillTx/>
              <a:latin typeface="Arial Narrow" pitchFamily="34" charset="0"/>
              <a:ea typeface="+mn-ea"/>
              <a:cs typeface="+mn-cs"/>
            </a:endParaRPr>
          </a:p>
          <a:p>
            <a:pPr>
              <a:spcAft>
                <a:spcPts val="1800"/>
              </a:spcAft>
              <a:defRPr/>
            </a:pPr>
            <a:r>
              <a:rPr lang="en-US" sz="2800" dirty="0" err="1">
                <a:latin typeface="Arial Narrow" pitchFamily="34" charset="0"/>
              </a:rPr>
              <a:t>Incidência</a:t>
            </a:r>
            <a:r>
              <a:rPr lang="en-US" sz="2800" dirty="0">
                <a:latin typeface="Arial Narrow" pitchFamily="34" charset="0"/>
              </a:rPr>
              <a:t> de </a:t>
            </a:r>
            <a:r>
              <a:rPr lang="en-US" sz="2800" b="1" dirty="0" err="1">
                <a:latin typeface="Arial Narrow" pitchFamily="34" charset="0"/>
              </a:rPr>
              <a:t>baixo</a:t>
            </a:r>
            <a:r>
              <a:rPr lang="en-US" sz="2800" b="1" dirty="0">
                <a:latin typeface="Arial Narrow" pitchFamily="34" charset="0"/>
              </a:rPr>
              <a:t> peso </a:t>
            </a:r>
            <a:r>
              <a:rPr lang="en-US" sz="2800" b="1" dirty="0" err="1">
                <a:latin typeface="Arial Narrow" pitchFamily="34" charset="0"/>
              </a:rPr>
              <a:t>ao</a:t>
            </a:r>
            <a:r>
              <a:rPr lang="en-US" sz="2800" b="1" dirty="0">
                <a:latin typeface="Arial Narrow" pitchFamily="34" charset="0"/>
              </a:rPr>
              <a:t> </a:t>
            </a:r>
            <a:r>
              <a:rPr lang="en-US" sz="2800" b="1" dirty="0" err="1">
                <a:latin typeface="Arial Narrow" pitchFamily="34" charset="0"/>
              </a:rPr>
              <a:t>nascer</a:t>
            </a:r>
            <a:r>
              <a:rPr lang="en-US" sz="2800" dirty="0">
                <a:latin typeface="Arial Narrow" pitchFamily="34" charset="0"/>
              </a:rPr>
              <a:t> </a:t>
            </a:r>
            <a:r>
              <a:rPr lang="en-US" sz="2800" dirty="0" err="1">
                <a:latin typeface="Arial Narrow" pitchFamily="34" charset="0"/>
              </a:rPr>
              <a:t>segundo</a:t>
            </a:r>
            <a:r>
              <a:rPr lang="en-US" sz="2800" dirty="0">
                <a:latin typeface="Arial Narrow" pitchFamily="34" charset="0"/>
              </a:rPr>
              <a:t> </a:t>
            </a:r>
            <a:r>
              <a:rPr lang="en-US" sz="2800" b="1" dirty="0" err="1">
                <a:latin typeface="Arial Narrow" pitchFamily="34" charset="0"/>
              </a:rPr>
              <a:t>classe</a:t>
            </a:r>
            <a:r>
              <a:rPr lang="en-US" sz="2800" b="1" dirty="0">
                <a:latin typeface="Arial Narrow" pitchFamily="34" charset="0"/>
              </a:rPr>
              <a:t> social</a:t>
            </a:r>
            <a:r>
              <a:rPr lang="en-US" sz="2800" dirty="0">
                <a:latin typeface="Arial Narrow" pitchFamily="34" charset="0"/>
              </a:rPr>
              <a:t> e </a:t>
            </a:r>
            <a:r>
              <a:rPr lang="en-US" sz="2800" b="1" dirty="0" err="1">
                <a:latin typeface="Arial Narrow" pitchFamily="34" charset="0"/>
              </a:rPr>
              <a:t>hábito</a:t>
            </a:r>
            <a:r>
              <a:rPr lang="en-US" sz="2800" b="1" dirty="0">
                <a:latin typeface="Arial Narrow" pitchFamily="34" charset="0"/>
              </a:rPr>
              <a:t> de </a:t>
            </a:r>
            <a:r>
              <a:rPr lang="en-US" sz="2800" b="1" dirty="0" err="1">
                <a:latin typeface="Arial Narrow" pitchFamily="34" charset="0"/>
              </a:rPr>
              <a:t>fumar</a:t>
            </a:r>
            <a:r>
              <a:rPr lang="en-US" sz="2800" b="1" dirty="0">
                <a:latin typeface="Arial Narrow" pitchFamily="34" charset="0"/>
              </a:rPr>
              <a:t> da </a:t>
            </a:r>
            <a:r>
              <a:rPr lang="en-US" sz="2800" b="1" dirty="0" err="1">
                <a:latin typeface="Arial Narrow" pitchFamily="34" charset="0"/>
              </a:rPr>
              <a:t>mãe</a:t>
            </a:r>
            <a:r>
              <a:rPr lang="en-US" sz="2800" dirty="0">
                <a:latin typeface="Arial Narrow" pitchFamily="34" charset="0"/>
              </a:rPr>
              <a:t>. </a:t>
            </a:r>
            <a:r>
              <a:rPr lang="en-US" sz="2800" dirty="0" err="1">
                <a:latin typeface="Arial Narrow" pitchFamily="34" charset="0"/>
              </a:rPr>
              <a:t>Ribeirão</a:t>
            </a:r>
            <a:r>
              <a:rPr lang="en-US" sz="2800" dirty="0">
                <a:latin typeface="Arial Narrow" pitchFamily="34" charset="0"/>
              </a:rPr>
              <a:t> </a:t>
            </a:r>
            <a:r>
              <a:rPr lang="en-US" sz="2800" dirty="0" err="1">
                <a:latin typeface="Arial Narrow" pitchFamily="34" charset="0"/>
              </a:rPr>
              <a:t>Preto</a:t>
            </a:r>
            <a:r>
              <a:rPr lang="en-US" sz="2800" dirty="0">
                <a:latin typeface="Arial Narrow" pitchFamily="34" charset="0"/>
              </a:rPr>
              <a:t> 1978-1979</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pt-BR" sz="2800" b="0" i="1" u="none" strike="noStrike" kern="1200" cap="none" spc="0" normalizeH="0" baseline="0" noProof="0" dirty="0" smtClean="0">
              <a:ln>
                <a:noFill/>
              </a:ln>
              <a:solidFill>
                <a:schemeClr val="tx1"/>
              </a:solidFill>
              <a:effectLst/>
              <a:uLnTx/>
              <a:uFillTx/>
              <a:latin typeface="Arial Narrow" pitchFamily="34" charset="0"/>
              <a:ea typeface="+mn-ea"/>
              <a:cs typeface="+mn-cs"/>
            </a:endParaRPr>
          </a:p>
        </p:txBody>
      </p:sp>
      <p:graphicFrame>
        <p:nvGraphicFramePr>
          <p:cNvPr id="3" name="Tabela 2"/>
          <p:cNvGraphicFramePr>
            <a:graphicFrameLocks noGrp="1"/>
          </p:cNvGraphicFramePr>
          <p:nvPr>
            <p:extLst>
              <p:ext uri="{D42A27DB-BD31-4B8C-83A1-F6EECF244321}">
                <p14:modId xmlns:p14="http://schemas.microsoft.com/office/powerpoint/2010/main" val="639161813"/>
              </p:ext>
            </p:extLst>
          </p:nvPr>
        </p:nvGraphicFramePr>
        <p:xfrm>
          <a:off x="973956" y="4005064"/>
          <a:ext cx="7345362" cy="1828800"/>
        </p:xfrm>
        <a:graphic>
          <a:graphicData uri="http://schemas.openxmlformats.org/drawingml/2006/table">
            <a:tbl>
              <a:tblPr firstRow="1" bandRow="1">
                <a:tableStyleId>{5C22544A-7EE6-4342-B048-85BDC9FD1C3A}</a:tableStyleId>
              </a:tblPr>
              <a:tblGrid>
                <a:gridCol w="2448454"/>
                <a:gridCol w="2448454"/>
                <a:gridCol w="2448454"/>
              </a:tblGrid>
              <a:tr h="313184">
                <a:tc>
                  <a:txBody>
                    <a:bodyPr/>
                    <a:lstStyle/>
                    <a:p>
                      <a:pPr algn="ctr"/>
                      <a:r>
                        <a:rPr lang="en-US" sz="2400" b="1" dirty="0" err="1" smtClean="0">
                          <a:solidFill>
                            <a:schemeClr val="tx1"/>
                          </a:solidFill>
                          <a:latin typeface="Arial Narrow" pitchFamily="34" charset="0"/>
                        </a:rPr>
                        <a:t>Classe</a:t>
                      </a:r>
                      <a:r>
                        <a:rPr lang="en-US" sz="2400" b="1" dirty="0" smtClean="0">
                          <a:solidFill>
                            <a:schemeClr val="tx1"/>
                          </a:solidFill>
                          <a:latin typeface="Arial Narrow" pitchFamily="34" charset="0"/>
                        </a:rPr>
                        <a:t> social</a:t>
                      </a:r>
                      <a:endParaRPr lang="pt-BR" sz="2400" dirty="0">
                        <a:solidFill>
                          <a:schemeClr val="tx1"/>
                        </a:solidFill>
                        <a:latin typeface="Arial Narrow" pitchFamily="34" charset="0"/>
                      </a:endParaRPr>
                    </a:p>
                  </a:txBody>
                  <a:tcPr marL="91447" marR="91447">
                    <a:solidFill>
                      <a:schemeClr val="accent2">
                        <a:lumMod val="60000"/>
                        <a:lumOff val="40000"/>
                      </a:schemeClr>
                    </a:solidFill>
                  </a:tcPr>
                </a:tc>
                <a:tc>
                  <a:txBody>
                    <a:bodyPr/>
                    <a:lstStyle/>
                    <a:p>
                      <a:pPr algn="ctr"/>
                      <a:r>
                        <a:rPr lang="en-US" sz="2400" b="1" dirty="0" smtClean="0">
                          <a:solidFill>
                            <a:schemeClr val="tx1"/>
                          </a:solidFill>
                          <a:latin typeface="Arial Narrow" pitchFamily="34" charset="0"/>
                        </a:rPr>
                        <a:t>ñ </a:t>
                      </a:r>
                      <a:r>
                        <a:rPr lang="en-US" sz="2400" b="1" dirty="0" err="1" smtClean="0">
                          <a:solidFill>
                            <a:schemeClr val="tx1"/>
                          </a:solidFill>
                          <a:latin typeface="Arial Narrow" pitchFamily="34" charset="0"/>
                        </a:rPr>
                        <a:t>fumante</a:t>
                      </a:r>
                      <a:endParaRPr lang="pt-BR" sz="2400" dirty="0">
                        <a:solidFill>
                          <a:schemeClr val="tx1"/>
                        </a:solidFill>
                        <a:latin typeface="Arial Narrow" pitchFamily="34" charset="0"/>
                      </a:endParaRPr>
                    </a:p>
                  </a:txBody>
                  <a:tcPr marL="91447" marR="91447">
                    <a:solidFill>
                      <a:schemeClr val="accent2">
                        <a:lumMod val="60000"/>
                        <a:lumOff val="40000"/>
                      </a:schemeClr>
                    </a:solidFill>
                  </a:tcPr>
                </a:tc>
                <a:tc>
                  <a:txBody>
                    <a:bodyPr/>
                    <a:lstStyle/>
                    <a:p>
                      <a:pPr algn="ctr"/>
                      <a:r>
                        <a:rPr lang="en-US" sz="2400" b="1" dirty="0" err="1" smtClean="0">
                          <a:solidFill>
                            <a:schemeClr val="tx1"/>
                          </a:solidFill>
                          <a:latin typeface="Arial Narrow" pitchFamily="34" charset="0"/>
                        </a:rPr>
                        <a:t>Fumante</a:t>
                      </a:r>
                      <a:endParaRPr lang="pt-BR" sz="2400" dirty="0">
                        <a:solidFill>
                          <a:schemeClr val="tx1"/>
                        </a:solidFill>
                        <a:latin typeface="Arial Narrow" pitchFamily="34" charset="0"/>
                      </a:endParaRPr>
                    </a:p>
                  </a:txBody>
                  <a:tcPr marL="91447" marR="91447">
                    <a:solidFill>
                      <a:schemeClr val="accent2">
                        <a:lumMod val="60000"/>
                        <a:lumOff val="40000"/>
                      </a:schemeClr>
                    </a:solidFill>
                  </a:tcPr>
                </a:tc>
              </a:tr>
              <a:tr h="370840">
                <a:tc>
                  <a:txBody>
                    <a:bodyPr/>
                    <a:lstStyle/>
                    <a:p>
                      <a:pPr algn="l"/>
                      <a:r>
                        <a:rPr lang="en-US" sz="2400" dirty="0" err="1" smtClean="0">
                          <a:solidFill>
                            <a:schemeClr val="tx1"/>
                          </a:solidFill>
                          <a:latin typeface="Arial Narrow" pitchFamily="34" charset="0"/>
                        </a:rPr>
                        <a:t>Burguesia</a:t>
                      </a:r>
                      <a:endParaRPr lang="pt-BR" sz="2400" dirty="0">
                        <a:solidFill>
                          <a:schemeClr val="tx1"/>
                        </a:solidFill>
                        <a:latin typeface="Arial Narrow" pitchFamily="34" charset="0"/>
                      </a:endParaRPr>
                    </a:p>
                  </a:txBody>
                  <a:tcPr marL="91447" marR="91447">
                    <a:solidFill>
                      <a:schemeClr val="accent2">
                        <a:lumMod val="40000"/>
                        <a:lumOff val="60000"/>
                      </a:schemeClr>
                    </a:solidFill>
                  </a:tcPr>
                </a:tc>
                <a:tc>
                  <a:txBody>
                    <a:bodyPr/>
                    <a:lstStyle/>
                    <a:p>
                      <a:pPr algn="ctr"/>
                      <a:r>
                        <a:rPr lang="pt-BR" sz="2400" dirty="0" smtClean="0">
                          <a:solidFill>
                            <a:schemeClr val="tx1"/>
                          </a:solidFill>
                          <a:latin typeface="Arial Narrow" pitchFamily="34" charset="0"/>
                        </a:rPr>
                        <a:t>1,91%</a:t>
                      </a:r>
                      <a:endParaRPr lang="pt-BR" sz="2400" dirty="0">
                        <a:solidFill>
                          <a:schemeClr val="tx1"/>
                        </a:solidFill>
                        <a:latin typeface="Arial Narrow" pitchFamily="34" charset="0"/>
                      </a:endParaRPr>
                    </a:p>
                  </a:txBody>
                  <a:tcPr marL="91447" marR="91447">
                    <a:solidFill>
                      <a:schemeClr val="accent2">
                        <a:lumMod val="40000"/>
                        <a:lumOff val="60000"/>
                      </a:schemeClr>
                    </a:solidFill>
                  </a:tcPr>
                </a:tc>
                <a:tc>
                  <a:txBody>
                    <a:bodyPr/>
                    <a:lstStyle/>
                    <a:p>
                      <a:pPr algn="ctr"/>
                      <a:r>
                        <a:rPr lang="pt-BR" sz="2400" dirty="0" smtClean="0">
                          <a:solidFill>
                            <a:schemeClr val="tx1"/>
                          </a:solidFill>
                          <a:latin typeface="Arial Narrow" pitchFamily="34" charset="0"/>
                        </a:rPr>
                        <a:t>4,36%</a:t>
                      </a:r>
                      <a:endParaRPr lang="pt-BR" sz="2400" dirty="0">
                        <a:solidFill>
                          <a:schemeClr val="tx1"/>
                        </a:solidFill>
                        <a:latin typeface="Arial Narrow" pitchFamily="34" charset="0"/>
                      </a:endParaRPr>
                    </a:p>
                  </a:txBody>
                  <a:tcPr marL="91447" marR="91447">
                    <a:solidFill>
                      <a:schemeClr val="accent2">
                        <a:lumMod val="40000"/>
                        <a:lumOff val="60000"/>
                      </a:schemeClr>
                    </a:solidFill>
                  </a:tcPr>
                </a:tc>
              </a:tr>
              <a:tr h="370840">
                <a:tc>
                  <a:txBody>
                    <a:bodyPr/>
                    <a:lstStyle/>
                    <a:p>
                      <a:pPr algn="l"/>
                      <a:r>
                        <a:rPr lang="en-US" sz="2400" dirty="0" err="1" smtClean="0">
                          <a:solidFill>
                            <a:schemeClr val="tx1"/>
                          </a:solidFill>
                          <a:latin typeface="Arial Narrow" pitchFamily="34" charset="0"/>
                        </a:rPr>
                        <a:t>Proletariado</a:t>
                      </a:r>
                      <a:endParaRPr lang="pt-BR" sz="2400" dirty="0">
                        <a:solidFill>
                          <a:schemeClr val="tx1"/>
                        </a:solidFill>
                        <a:latin typeface="Arial Narrow" pitchFamily="34" charset="0"/>
                      </a:endParaRPr>
                    </a:p>
                  </a:txBody>
                  <a:tcPr marL="91447" marR="91447">
                    <a:solidFill>
                      <a:schemeClr val="accent2">
                        <a:lumMod val="40000"/>
                        <a:lumOff val="60000"/>
                      </a:schemeClr>
                    </a:solidFill>
                  </a:tcPr>
                </a:tc>
                <a:tc>
                  <a:txBody>
                    <a:bodyPr/>
                    <a:lstStyle/>
                    <a:p>
                      <a:pPr algn="ctr"/>
                      <a:r>
                        <a:rPr lang="pt-BR" sz="2400" dirty="0" smtClean="0">
                          <a:solidFill>
                            <a:schemeClr val="tx1"/>
                          </a:solidFill>
                          <a:latin typeface="Arial Narrow" pitchFamily="34" charset="0"/>
                        </a:rPr>
                        <a:t>5,93%</a:t>
                      </a:r>
                      <a:endParaRPr lang="pt-BR" sz="2400" dirty="0">
                        <a:solidFill>
                          <a:schemeClr val="tx1"/>
                        </a:solidFill>
                        <a:latin typeface="Arial Narrow" pitchFamily="34" charset="0"/>
                      </a:endParaRPr>
                    </a:p>
                  </a:txBody>
                  <a:tcPr marL="91447" marR="91447">
                    <a:solidFill>
                      <a:schemeClr val="accent2">
                        <a:lumMod val="40000"/>
                        <a:lumOff val="60000"/>
                      </a:schemeClr>
                    </a:solidFill>
                  </a:tcPr>
                </a:tc>
                <a:tc>
                  <a:txBody>
                    <a:bodyPr/>
                    <a:lstStyle/>
                    <a:p>
                      <a:pPr algn="ctr"/>
                      <a:r>
                        <a:rPr lang="pt-BR" sz="2400" dirty="0" smtClean="0">
                          <a:solidFill>
                            <a:schemeClr val="tx1"/>
                          </a:solidFill>
                          <a:latin typeface="Arial Narrow" pitchFamily="34" charset="0"/>
                        </a:rPr>
                        <a:t>9,52%</a:t>
                      </a:r>
                      <a:endParaRPr lang="pt-BR" sz="2400" dirty="0">
                        <a:solidFill>
                          <a:schemeClr val="tx1"/>
                        </a:solidFill>
                        <a:latin typeface="Arial Narrow" pitchFamily="34" charset="0"/>
                      </a:endParaRPr>
                    </a:p>
                  </a:txBody>
                  <a:tcPr marL="91447" marR="91447">
                    <a:solidFill>
                      <a:schemeClr val="accent2">
                        <a:lumMod val="40000"/>
                        <a:lumOff val="60000"/>
                      </a:schemeClr>
                    </a:solidFill>
                  </a:tcPr>
                </a:tc>
              </a:tr>
              <a:tr h="370840">
                <a:tc>
                  <a:txBody>
                    <a:bodyPr/>
                    <a:lstStyle/>
                    <a:p>
                      <a:pPr algn="l"/>
                      <a:r>
                        <a:rPr lang="en-US" sz="2400" dirty="0" err="1" smtClean="0">
                          <a:solidFill>
                            <a:schemeClr val="tx1"/>
                          </a:solidFill>
                          <a:latin typeface="Arial Narrow" pitchFamily="34" charset="0"/>
                        </a:rPr>
                        <a:t>Subproletariado</a:t>
                      </a:r>
                      <a:endParaRPr lang="pt-BR" sz="2400" dirty="0">
                        <a:solidFill>
                          <a:schemeClr val="tx1"/>
                        </a:solidFill>
                        <a:latin typeface="Arial Narrow" pitchFamily="34" charset="0"/>
                      </a:endParaRPr>
                    </a:p>
                  </a:txBody>
                  <a:tcPr marL="91447" marR="91447">
                    <a:solidFill>
                      <a:schemeClr val="accent2">
                        <a:lumMod val="40000"/>
                        <a:lumOff val="60000"/>
                      </a:schemeClr>
                    </a:solidFill>
                  </a:tcPr>
                </a:tc>
                <a:tc>
                  <a:txBody>
                    <a:bodyPr/>
                    <a:lstStyle/>
                    <a:p>
                      <a:pPr algn="ctr"/>
                      <a:r>
                        <a:rPr lang="pt-BR" sz="2400" dirty="0" smtClean="0">
                          <a:solidFill>
                            <a:schemeClr val="tx1"/>
                          </a:solidFill>
                          <a:latin typeface="Arial Narrow" pitchFamily="34" charset="0"/>
                        </a:rPr>
                        <a:t>6,27%</a:t>
                      </a:r>
                      <a:endParaRPr lang="pt-BR" sz="2400" dirty="0">
                        <a:solidFill>
                          <a:schemeClr val="tx1"/>
                        </a:solidFill>
                        <a:latin typeface="Arial Narrow" pitchFamily="34" charset="0"/>
                      </a:endParaRPr>
                    </a:p>
                  </a:txBody>
                  <a:tcPr marL="91447" marR="91447">
                    <a:solidFill>
                      <a:schemeClr val="accent2">
                        <a:lumMod val="40000"/>
                        <a:lumOff val="60000"/>
                      </a:schemeClr>
                    </a:solidFill>
                  </a:tcPr>
                </a:tc>
                <a:tc>
                  <a:txBody>
                    <a:bodyPr/>
                    <a:lstStyle/>
                    <a:p>
                      <a:pPr algn="ctr"/>
                      <a:r>
                        <a:rPr lang="pt-BR" sz="2400" dirty="0" smtClean="0">
                          <a:solidFill>
                            <a:schemeClr val="tx1"/>
                          </a:solidFill>
                          <a:latin typeface="Arial Narrow" pitchFamily="34" charset="0"/>
                        </a:rPr>
                        <a:t>12,77%</a:t>
                      </a:r>
                      <a:endParaRPr lang="pt-BR" sz="2400" dirty="0">
                        <a:solidFill>
                          <a:schemeClr val="tx1"/>
                        </a:solidFill>
                        <a:latin typeface="Arial Narrow" pitchFamily="34" charset="0"/>
                      </a:endParaRPr>
                    </a:p>
                  </a:txBody>
                  <a:tcPr marL="91447" marR="91447">
                    <a:solidFill>
                      <a:schemeClr val="accent2">
                        <a:lumMod val="40000"/>
                        <a:lumOff val="60000"/>
                      </a:schemeClr>
                    </a:solidFill>
                  </a:tcPr>
                </a:tc>
              </a:tr>
            </a:tbl>
          </a:graphicData>
        </a:graphic>
      </p:graphicFrame>
    </p:spTree>
    <p:extLst>
      <p:ext uri="{BB962C8B-B14F-4D97-AF65-F5344CB8AC3E}">
        <p14:creationId xmlns:p14="http://schemas.microsoft.com/office/powerpoint/2010/main" val="23552702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2"/>
          <p:cNvSpPr txBox="1">
            <a:spLocks/>
          </p:cNvSpPr>
          <p:nvPr/>
        </p:nvSpPr>
        <p:spPr>
          <a:xfrm>
            <a:off x="539552" y="1268760"/>
            <a:ext cx="8186737" cy="4896543"/>
          </a:xfrm>
          <a:prstGeom prst="rect">
            <a:avLst/>
          </a:prstGeom>
          <a:ln w="28575">
            <a:solidFill>
              <a:schemeClr val="tx1"/>
            </a:solidFill>
          </a:ln>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r>
              <a:rPr kumimoji="0" lang="pt-BR" sz="2800" b="1" i="0" u="none" strike="noStrike" kern="1200" cap="none" spc="0" normalizeH="0" baseline="0" noProof="0" dirty="0" smtClean="0">
                <a:ln>
                  <a:noFill/>
                </a:ln>
                <a:solidFill>
                  <a:schemeClr val="accent1">
                    <a:lumMod val="75000"/>
                  </a:schemeClr>
                </a:solidFill>
                <a:effectLst>
                  <a:outerShdw blurRad="38100" dist="38100" dir="2700000" algn="tl">
                    <a:srgbClr val="000000">
                      <a:alpha val="43137"/>
                    </a:srgbClr>
                  </a:outerShdw>
                </a:effectLst>
                <a:uLnTx/>
                <a:uFillTx/>
                <a:latin typeface="Arial Narrow" pitchFamily="34" charset="0"/>
                <a:ea typeface="+mn-ea"/>
                <a:cs typeface="+mn-cs"/>
              </a:rPr>
              <a:t>Algumas complicações do Modelo Biomédico </a:t>
            </a:r>
          </a:p>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endParaRPr kumimoji="0" lang="pt-BR" sz="2800" b="1" i="1" u="none" strike="noStrike" kern="120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Arial Narrow"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800" b="1" i="0" u="none" strike="noStrike" kern="1200" cap="none" spc="0" normalizeH="0" baseline="0" noProof="0" dirty="0" err="1" smtClean="0">
                <a:ln>
                  <a:noFill/>
                </a:ln>
                <a:solidFill>
                  <a:schemeClr val="tx1"/>
                </a:solidFill>
                <a:effectLst/>
                <a:uLnTx/>
                <a:uFillTx/>
                <a:latin typeface="Arial Narrow" pitchFamily="34" charset="0"/>
                <a:ea typeface="+mn-ea"/>
                <a:cs typeface="+mn-cs"/>
              </a:rPr>
              <a:t>Hospitalização</a:t>
            </a:r>
            <a:r>
              <a:rPr kumimoji="0" lang="en-US" sz="2800" b="1"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800" b="1" i="0" u="none" strike="noStrike" kern="1200" cap="none" spc="0" normalizeH="0" baseline="0" noProof="0" dirty="0" err="1" smtClean="0">
                <a:ln>
                  <a:noFill/>
                </a:ln>
                <a:solidFill>
                  <a:schemeClr val="tx1"/>
                </a:solidFill>
                <a:effectLst/>
                <a:uLnTx/>
                <a:uFillTx/>
                <a:latin typeface="Arial Narrow" pitchFamily="34" charset="0"/>
                <a:ea typeface="+mn-ea"/>
                <a:cs typeface="+mn-cs"/>
              </a:rPr>
              <a:t>por</a:t>
            </a:r>
            <a:r>
              <a:rPr kumimoji="0" lang="en-US" sz="2800" b="1" i="0" u="none" strike="noStrike" kern="1200" cap="none" spc="0" normalizeH="0" baseline="0" noProof="0" dirty="0" smtClean="0">
                <a:ln>
                  <a:noFill/>
                </a:ln>
                <a:solidFill>
                  <a:schemeClr val="tx1"/>
                </a:solidFill>
                <a:effectLst/>
                <a:uLnTx/>
                <a:uFillTx/>
                <a:latin typeface="Arial Narrow" pitchFamily="34" charset="0"/>
                <a:ea typeface="+mn-ea"/>
                <a:cs typeface="+mn-cs"/>
              </a:rPr>
              <a:t> pneumonia: </a:t>
            </a:r>
            <a:r>
              <a:rPr kumimoji="0" lang="en-US" sz="2800" b="1" i="0" u="none" strike="noStrike" kern="1200" cap="none" spc="0" normalizeH="0" baseline="0" noProof="0" dirty="0" err="1" smtClean="0">
                <a:ln>
                  <a:noFill/>
                </a:ln>
                <a:solidFill>
                  <a:schemeClr val="tx1"/>
                </a:solidFill>
                <a:effectLst/>
                <a:uLnTx/>
                <a:uFillTx/>
                <a:latin typeface="Arial Narrow" pitchFamily="34" charset="0"/>
                <a:ea typeface="+mn-ea"/>
                <a:cs typeface="+mn-cs"/>
              </a:rPr>
              <a:t>influência</a:t>
            </a:r>
            <a:r>
              <a:rPr kumimoji="0" lang="en-US" sz="2800" b="1" i="0" u="none" strike="noStrike" kern="1200" cap="none" spc="0" normalizeH="0" baseline="0" noProof="0" dirty="0" smtClean="0">
                <a:ln>
                  <a:noFill/>
                </a:ln>
                <a:solidFill>
                  <a:schemeClr val="tx1"/>
                </a:solidFill>
                <a:effectLst/>
                <a:uLnTx/>
                <a:uFillTx/>
                <a:latin typeface="Arial Narrow" pitchFamily="34" charset="0"/>
                <a:ea typeface="+mn-ea"/>
                <a:cs typeface="+mn-cs"/>
              </a:rPr>
              <a:t> de fatores </a:t>
            </a:r>
            <a:r>
              <a:rPr kumimoji="0" lang="en-US" sz="2800" b="1" i="0" u="none" strike="noStrike" kern="1200" cap="none" spc="0" normalizeH="0" baseline="0" noProof="0" dirty="0" err="1" smtClean="0">
                <a:ln>
                  <a:noFill/>
                </a:ln>
                <a:solidFill>
                  <a:schemeClr val="tx1"/>
                </a:solidFill>
                <a:effectLst/>
                <a:uLnTx/>
                <a:uFillTx/>
                <a:latin typeface="Arial Narrow" pitchFamily="34" charset="0"/>
                <a:ea typeface="+mn-ea"/>
                <a:cs typeface="+mn-cs"/>
              </a:rPr>
              <a:t>socioeconomicos</a:t>
            </a:r>
            <a:r>
              <a:rPr kumimoji="0" lang="en-US" sz="2800" b="1" i="0" u="none" strike="noStrike" kern="1200" cap="none" spc="0" normalizeH="0" baseline="0" noProof="0" dirty="0" smtClean="0">
                <a:ln>
                  <a:noFill/>
                </a:ln>
                <a:solidFill>
                  <a:schemeClr val="tx1"/>
                </a:solidFill>
                <a:effectLst/>
                <a:uLnTx/>
                <a:uFillTx/>
                <a:latin typeface="Arial Narrow" pitchFamily="34" charset="0"/>
                <a:ea typeface="+mn-ea"/>
                <a:cs typeface="+mn-cs"/>
              </a:rPr>
              <a:t> e </a:t>
            </a:r>
            <a:r>
              <a:rPr kumimoji="0" lang="en-US" sz="2800" b="1" i="0" u="none" strike="noStrike" kern="1200" cap="none" spc="0" normalizeH="0" baseline="0" noProof="0" dirty="0" err="1" smtClean="0">
                <a:ln>
                  <a:noFill/>
                </a:ln>
                <a:solidFill>
                  <a:schemeClr val="tx1"/>
                </a:solidFill>
                <a:effectLst/>
                <a:uLnTx/>
                <a:uFillTx/>
                <a:latin typeface="Arial Narrow" pitchFamily="34" charset="0"/>
                <a:ea typeface="+mn-ea"/>
                <a:cs typeface="+mn-cs"/>
              </a:rPr>
              <a:t>gestacionais</a:t>
            </a:r>
            <a:r>
              <a:rPr kumimoji="0" lang="en-US" sz="2800" b="1"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800" b="1" i="0" u="none" strike="noStrike" kern="1200" cap="none" spc="0" normalizeH="0" baseline="0" noProof="0" dirty="0" err="1" smtClean="0">
                <a:ln>
                  <a:noFill/>
                </a:ln>
                <a:solidFill>
                  <a:schemeClr val="tx1"/>
                </a:solidFill>
                <a:effectLst/>
                <a:uLnTx/>
                <a:uFillTx/>
                <a:latin typeface="Arial Narrow" pitchFamily="34" charset="0"/>
                <a:ea typeface="+mn-ea"/>
                <a:cs typeface="+mn-cs"/>
              </a:rPr>
              <a:t>em</a:t>
            </a:r>
            <a:r>
              <a:rPr kumimoji="0" lang="en-US" sz="2800" b="1"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800" b="1" i="0" u="none" strike="noStrike" kern="1200" cap="none" spc="0" normalizeH="0" baseline="0" noProof="0" dirty="0" err="1" smtClean="0">
                <a:ln>
                  <a:noFill/>
                </a:ln>
                <a:solidFill>
                  <a:schemeClr val="tx1"/>
                </a:solidFill>
                <a:effectLst/>
                <a:uLnTx/>
                <a:uFillTx/>
                <a:latin typeface="Arial Narrow" pitchFamily="34" charset="0"/>
                <a:ea typeface="+mn-ea"/>
                <a:cs typeface="+mn-cs"/>
              </a:rPr>
              <a:t>uma</a:t>
            </a:r>
            <a:r>
              <a:rPr kumimoji="0" lang="en-US" sz="2800" b="1"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800" b="1" i="0" u="none" strike="noStrike" kern="1200" cap="none" spc="0" normalizeH="0" baseline="0" noProof="0" dirty="0" err="1" smtClean="0">
                <a:ln>
                  <a:noFill/>
                </a:ln>
                <a:solidFill>
                  <a:schemeClr val="tx1"/>
                </a:solidFill>
                <a:effectLst/>
                <a:uLnTx/>
                <a:uFillTx/>
                <a:latin typeface="Arial Narrow" pitchFamily="34" charset="0"/>
                <a:ea typeface="+mn-ea"/>
                <a:cs typeface="+mn-cs"/>
              </a:rPr>
              <a:t>coorte</a:t>
            </a:r>
            <a:r>
              <a:rPr kumimoji="0" lang="en-US" sz="2800" b="1" i="0" u="none" strike="noStrike" kern="1200" cap="none" spc="0" normalizeH="0" baseline="0" noProof="0" dirty="0" smtClean="0">
                <a:ln>
                  <a:noFill/>
                </a:ln>
                <a:solidFill>
                  <a:schemeClr val="tx1"/>
                </a:solidFill>
                <a:effectLst/>
                <a:uLnTx/>
                <a:uFillTx/>
                <a:latin typeface="Arial Narrow" pitchFamily="34" charset="0"/>
                <a:ea typeface="+mn-ea"/>
                <a:cs typeface="+mn-cs"/>
              </a:rPr>
              <a:t> de </a:t>
            </a:r>
            <a:r>
              <a:rPr kumimoji="0" lang="en-US" sz="2800" b="1" i="0" u="none" strike="noStrike" kern="1200" cap="none" spc="0" normalizeH="0" baseline="0" noProof="0" dirty="0" err="1" smtClean="0">
                <a:ln>
                  <a:noFill/>
                </a:ln>
                <a:solidFill>
                  <a:schemeClr val="tx1"/>
                </a:solidFill>
                <a:effectLst/>
                <a:uLnTx/>
                <a:uFillTx/>
                <a:latin typeface="Arial Narrow" pitchFamily="34" charset="0"/>
                <a:ea typeface="+mn-ea"/>
                <a:cs typeface="+mn-cs"/>
              </a:rPr>
              <a:t>crianças</a:t>
            </a:r>
            <a:r>
              <a:rPr kumimoji="0" lang="en-US" sz="2800" b="1" i="0" u="none" strike="noStrike" kern="1200" cap="none" spc="0" normalizeH="0" baseline="0" noProof="0" dirty="0" smtClean="0">
                <a:ln>
                  <a:noFill/>
                </a:ln>
                <a:solidFill>
                  <a:schemeClr val="tx1"/>
                </a:solidFill>
                <a:effectLst/>
                <a:uLnTx/>
                <a:uFillTx/>
                <a:latin typeface="Arial Narrow" pitchFamily="34" charset="0"/>
                <a:ea typeface="+mn-ea"/>
                <a:cs typeface="+mn-cs"/>
              </a:rPr>
              <a:t> no </a:t>
            </a:r>
            <a:r>
              <a:rPr kumimoji="0" lang="en-US" sz="2800" b="1" i="0" u="none" strike="noStrike" kern="1200" cap="none" spc="0" normalizeH="0" baseline="0" noProof="0" dirty="0" err="1" smtClean="0">
                <a:ln>
                  <a:noFill/>
                </a:ln>
                <a:solidFill>
                  <a:schemeClr val="tx1"/>
                </a:solidFill>
                <a:effectLst/>
                <a:uLnTx/>
                <a:uFillTx/>
                <a:latin typeface="Arial Narrow" pitchFamily="34" charset="0"/>
                <a:ea typeface="+mn-ea"/>
                <a:cs typeface="+mn-cs"/>
              </a:rPr>
              <a:t>sul</a:t>
            </a:r>
            <a:r>
              <a:rPr kumimoji="0" lang="en-US" sz="2800" b="1" i="0" u="none" strike="noStrike" kern="1200" cap="none" spc="0" normalizeH="0" baseline="0" noProof="0" dirty="0" smtClean="0">
                <a:ln>
                  <a:noFill/>
                </a:ln>
                <a:solidFill>
                  <a:schemeClr val="tx1"/>
                </a:solidFill>
                <a:effectLst/>
                <a:uLnTx/>
                <a:uFillTx/>
                <a:latin typeface="Arial Narrow" pitchFamily="34" charset="0"/>
                <a:ea typeface="+mn-ea"/>
                <a:cs typeface="+mn-cs"/>
              </a:rPr>
              <a:t> do </a:t>
            </a:r>
            <a:r>
              <a:rPr kumimoji="0" lang="en-US" sz="2800" b="1" i="0" u="none" strike="noStrike" kern="1200" cap="none" spc="0" normalizeH="0" baseline="0" noProof="0" dirty="0" err="1" smtClean="0">
                <a:ln>
                  <a:noFill/>
                </a:ln>
                <a:solidFill>
                  <a:schemeClr val="tx1"/>
                </a:solidFill>
                <a:effectLst/>
                <a:uLnTx/>
                <a:uFillTx/>
                <a:latin typeface="Arial Narrow" pitchFamily="34" charset="0"/>
                <a:ea typeface="+mn-ea"/>
                <a:cs typeface="+mn-cs"/>
              </a:rPr>
              <a:t>Brasil</a:t>
            </a:r>
            <a:r>
              <a:rPr kumimoji="0" lang="en-US" sz="2800" b="1" i="0" u="none" strike="noStrike" kern="1200" cap="none" spc="0" normalizeH="0" baseline="0" noProof="0" dirty="0" smtClean="0">
                <a:ln>
                  <a:noFill/>
                </a:ln>
                <a:solidFill>
                  <a:schemeClr val="tx1"/>
                </a:solidFill>
                <a:effectLst/>
                <a:uLnTx/>
                <a:uFillTx/>
                <a:latin typeface="Arial Narrow" pitchFamily="34" charset="0"/>
                <a:ea typeface="+mn-ea"/>
                <a:cs typeface="+mn-cs"/>
              </a:rPr>
              <a:t> – VICTORA et al, 1997</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200" b="0" i="0" u="none" strike="noStrike" kern="1200" cap="none" spc="0" normalizeH="0" baseline="0" noProof="0" dirty="0" smtClean="0">
              <a:ln>
                <a:noFill/>
              </a:ln>
              <a:solidFill>
                <a:schemeClr val="tx1"/>
              </a:solidFill>
              <a:effectLst/>
              <a:uLnTx/>
              <a:uFillTx/>
              <a:latin typeface="Arial Narrow"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Baixa</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classe</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social</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Baixa</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escolaridade</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materna</a:t>
            </a:r>
            <a:endPar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Mães</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adolescentes</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 </a:t>
            </a: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duas</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vezes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Três</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ou</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mais</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filhos</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 2,8 vezes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pt-BR" sz="2800" b="0" i="0" u="none" strike="noStrike" kern="1200" cap="none" spc="0" normalizeH="0" baseline="0" noProof="0" dirty="0" smtClean="0">
              <a:ln>
                <a:noFill/>
              </a:ln>
              <a:solidFill>
                <a:schemeClr val="tx1"/>
              </a:solidFill>
              <a:effectLst/>
              <a:uLnTx/>
              <a:uFillTx/>
              <a:latin typeface="Arial Narrow" pitchFamily="34" charset="0"/>
              <a:ea typeface="+mn-ea"/>
              <a:cs typeface="+mn-cs"/>
            </a:endParaRPr>
          </a:p>
        </p:txBody>
      </p:sp>
    </p:spTree>
    <p:extLst>
      <p:ext uri="{BB962C8B-B14F-4D97-AF65-F5344CB8AC3E}">
        <p14:creationId xmlns:p14="http://schemas.microsoft.com/office/powerpoint/2010/main" val="34643986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txBox="1">
            <a:spLocks/>
          </p:cNvSpPr>
          <p:nvPr/>
        </p:nvSpPr>
        <p:spPr>
          <a:xfrm>
            <a:off x="539552" y="1196752"/>
            <a:ext cx="8186737" cy="5112568"/>
          </a:xfrm>
          <a:prstGeom prst="rect">
            <a:avLst/>
          </a:prstGeom>
          <a:ln w="28575">
            <a:solidFill>
              <a:schemeClr val="tx1"/>
            </a:solidFill>
          </a:ln>
        </p:spPr>
        <p:txBody>
          <a:bodyPr vert="horz" lIns="91440" tIns="45720" rIns="91440" bIns="45720" rtlCol="0">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r>
              <a:rPr kumimoji="0" lang="pt-BR" sz="2800" b="1" i="0" u="none" strike="noStrike" kern="1200" cap="none" spc="0" normalizeH="0" baseline="0" noProof="0" dirty="0" smtClean="0">
                <a:ln>
                  <a:noFill/>
                </a:ln>
                <a:solidFill>
                  <a:schemeClr val="accent1">
                    <a:lumMod val="75000"/>
                  </a:schemeClr>
                </a:solidFill>
                <a:effectLst>
                  <a:outerShdw blurRad="38100" dist="38100" dir="2700000" algn="tl">
                    <a:srgbClr val="000000">
                      <a:alpha val="43137"/>
                    </a:srgbClr>
                  </a:outerShdw>
                </a:effectLst>
                <a:uLnTx/>
                <a:uFillTx/>
                <a:latin typeface="Arial Narrow" pitchFamily="34" charset="0"/>
                <a:ea typeface="+mn-ea"/>
                <a:cs typeface="+mn-cs"/>
              </a:rPr>
              <a:t>Algumas complicações do Modelo Biomédico </a:t>
            </a:r>
          </a:p>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endParaRPr kumimoji="0" lang="pt-BR" sz="28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Narrow" pitchFamily="34" charset="0"/>
              <a:ea typeface="+mn-ea"/>
              <a:cs typeface="+mn-cs"/>
            </a:endParaRPr>
          </a:p>
          <a:p>
            <a:pPr marL="342900" marR="0" lvl="0" indent="-342900" algn="l" defTabSz="914400" rtl="0" eaLnBrk="1" fontAlgn="auto" latinLnBrk="0" hangingPunct="1">
              <a:lnSpc>
                <a:spcPct val="100000"/>
              </a:lnSpc>
              <a:spcBef>
                <a:spcPct val="20000"/>
              </a:spcBef>
              <a:spcAft>
                <a:spcPts val="1200"/>
              </a:spcAft>
              <a:buClrTx/>
              <a:buSzTx/>
              <a:buFont typeface="Wingdings 2" pitchFamily="18" charset="2"/>
              <a:buNone/>
              <a:tabLst/>
              <a:defRPr/>
            </a:pPr>
            <a:r>
              <a:rPr kumimoji="0" lang="en-US" sz="2800" b="1" i="0" u="none" strike="noStrike" kern="1200" cap="none" spc="0" normalizeH="0" baseline="0" noProof="0" dirty="0" smtClean="0">
                <a:ln>
                  <a:noFill/>
                </a:ln>
                <a:solidFill>
                  <a:schemeClr val="tx1"/>
                </a:solidFill>
                <a:effectLst/>
                <a:uLnTx/>
                <a:uFillTx/>
                <a:latin typeface="Arial Narrow" pitchFamily="34" charset="0"/>
                <a:ea typeface="+mn-ea"/>
                <a:cs typeface="+mn-cs"/>
              </a:rPr>
              <a:t>Teenage pregnancy and social disadvantage: systematic</a:t>
            </a:r>
            <a:br>
              <a:rPr kumimoji="0" lang="en-US" sz="2800" b="1" i="0" u="none" strike="noStrike" kern="1200" cap="none" spc="0" normalizeH="0" baseline="0" noProof="0" dirty="0" smtClean="0">
                <a:ln>
                  <a:noFill/>
                </a:ln>
                <a:solidFill>
                  <a:schemeClr val="tx1"/>
                </a:solidFill>
                <a:effectLst/>
                <a:uLnTx/>
                <a:uFillTx/>
                <a:latin typeface="Arial Narrow" pitchFamily="34" charset="0"/>
                <a:ea typeface="+mn-ea"/>
                <a:cs typeface="+mn-cs"/>
              </a:rPr>
            </a:br>
            <a:r>
              <a:rPr kumimoji="0" lang="en-US" sz="2800" b="1" i="0" u="none" strike="noStrike" kern="1200" cap="none" spc="0" normalizeH="0" baseline="0" noProof="0" dirty="0" smtClean="0">
                <a:ln>
                  <a:noFill/>
                </a:ln>
                <a:solidFill>
                  <a:schemeClr val="tx1"/>
                </a:solidFill>
                <a:effectLst/>
                <a:uLnTx/>
                <a:uFillTx/>
                <a:latin typeface="Arial Narrow" pitchFamily="34" charset="0"/>
                <a:ea typeface="+mn-ea"/>
                <a:cs typeface="+mn-cs"/>
              </a:rPr>
              <a:t>review integrating controlled trials and qualitative studies – HARDEN et al, 2009</a:t>
            </a:r>
            <a:endPar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endParaRPr>
          </a:p>
          <a:p>
            <a:pPr marL="342900" marR="0" lvl="0" indent="-342900" algn="l" defTabSz="914400" rtl="0" eaLnBrk="1" fontAlgn="auto" latinLnBrk="0" hangingPunct="1">
              <a:lnSpc>
                <a:spcPct val="100000"/>
              </a:lnSpc>
              <a:spcBef>
                <a:spcPct val="20000"/>
              </a:spcBef>
              <a:spcAft>
                <a:spcPts val="1200"/>
              </a:spcAft>
              <a:buClrTx/>
              <a:buSzTx/>
              <a:buFont typeface="Arial" pitchFamily="34" charset="0"/>
              <a:buChar char="•"/>
              <a:tabLst/>
              <a:defRPr/>
            </a:pP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Falta</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de </a:t>
            </a: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motivação</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na</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escola</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a:t>
            </a:r>
          </a:p>
          <a:p>
            <a:pPr marL="342900" marR="0" lvl="0" indent="-342900" algn="l" defTabSz="914400" rtl="0" eaLnBrk="1" fontAlgn="auto" latinLnBrk="0" hangingPunct="1">
              <a:lnSpc>
                <a:spcPct val="100000"/>
              </a:lnSpc>
              <a:spcBef>
                <a:spcPct val="20000"/>
              </a:spcBef>
              <a:spcAft>
                <a:spcPts val="1200"/>
              </a:spcAft>
              <a:buClrTx/>
              <a:buSzTx/>
              <a:buFont typeface="Arial" pitchFamily="34" charset="0"/>
              <a:buChar char="•"/>
              <a:tabLst/>
              <a:defRPr/>
            </a:pP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Baixo</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poder</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aquisitivo</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a:t>
            </a:r>
          </a:p>
          <a:p>
            <a:pPr marL="342900" marR="0" lvl="0" indent="-342900" algn="l" defTabSz="914400" rtl="0" eaLnBrk="1" fontAlgn="auto" latinLnBrk="0" hangingPunct="1">
              <a:lnSpc>
                <a:spcPct val="100000"/>
              </a:lnSpc>
              <a:spcBef>
                <a:spcPct val="20000"/>
              </a:spcBef>
              <a:spcAft>
                <a:spcPts val="1200"/>
              </a:spcAft>
              <a:buClrTx/>
              <a:buSzTx/>
              <a:buFont typeface="Arial" pitchFamily="34" charset="0"/>
              <a:buChar char="•"/>
              <a:tabLst/>
              <a:defRPr/>
            </a:pP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Infância</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infeliz</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a:t>
            </a:r>
          </a:p>
          <a:p>
            <a:pPr marL="342900" marR="0" lvl="0" indent="-342900" algn="l" defTabSz="914400" rtl="0" eaLnBrk="1" fontAlgn="auto" latinLnBrk="0" hangingPunct="1">
              <a:lnSpc>
                <a:spcPct val="100000"/>
              </a:lnSpc>
              <a:spcBef>
                <a:spcPct val="20000"/>
              </a:spcBef>
              <a:spcAft>
                <a:spcPts val="1200"/>
              </a:spcAft>
              <a:buClrTx/>
              <a:buSzTx/>
              <a:buFont typeface="Arial" pitchFamily="34" charset="0"/>
              <a:buChar char="•"/>
              <a:tabLst/>
              <a:defRPr/>
            </a:pP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Baixa</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expectativa</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do </a:t>
            </a: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futuro</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a:t>
            </a:r>
            <a:endParaRPr kumimoji="0" lang="pt-BR" sz="2800" b="0" i="0" u="none" strike="noStrike" kern="1200" cap="none" spc="0" normalizeH="0" baseline="0" noProof="0" dirty="0" smtClean="0">
              <a:ln>
                <a:noFill/>
              </a:ln>
              <a:solidFill>
                <a:schemeClr val="tx1"/>
              </a:solidFill>
              <a:effectLst/>
              <a:uLnTx/>
              <a:uFillTx/>
              <a:latin typeface="Arial Narrow"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endParaRPr kumimoji="0" lang="pt-BR" sz="2800" b="1" i="1" u="none" strike="noStrike" kern="120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Arial Narrow"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pt-BR" sz="2800" b="0" i="0" u="none" strike="noStrike" kern="1200" cap="none" spc="0" normalizeH="0" baseline="0" noProof="0" dirty="0" smtClean="0">
              <a:ln>
                <a:noFill/>
              </a:ln>
              <a:solidFill>
                <a:schemeClr val="tx1"/>
              </a:solidFill>
              <a:effectLst/>
              <a:uLnTx/>
              <a:uFillTx/>
              <a:latin typeface="Arial Narrow" pitchFamily="34" charset="0"/>
              <a:ea typeface="+mn-ea"/>
              <a:cs typeface="+mn-cs"/>
            </a:endParaRPr>
          </a:p>
        </p:txBody>
      </p:sp>
    </p:spTree>
    <p:extLst>
      <p:ext uri="{BB962C8B-B14F-4D97-AF65-F5344CB8AC3E}">
        <p14:creationId xmlns:p14="http://schemas.microsoft.com/office/powerpoint/2010/main" val="31921234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2"/>
          <p:cNvSpPr txBox="1">
            <a:spLocks/>
          </p:cNvSpPr>
          <p:nvPr/>
        </p:nvSpPr>
        <p:spPr>
          <a:xfrm>
            <a:off x="500063" y="1556792"/>
            <a:ext cx="8186737" cy="3600399"/>
          </a:xfrm>
          <a:prstGeom prst="rect">
            <a:avLst/>
          </a:prstGeom>
          <a:ln w="28575">
            <a:solidFill>
              <a:schemeClr val="tx1"/>
            </a:solidFill>
          </a:ln>
        </p:spPr>
        <p:txBody>
          <a:bodyPr vert="horz" lIns="91440" tIns="45720" rIns="91440" bIns="45720" rtlCol="0">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r>
              <a:rPr kumimoji="0" lang="pt-BR" sz="2800" b="1" i="0" u="none" strike="noStrike" kern="1200" cap="none" spc="0" normalizeH="0" baseline="0" noProof="0" dirty="0" smtClean="0">
                <a:ln>
                  <a:noFill/>
                </a:ln>
                <a:solidFill>
                  <a:schemeClr val="accent1">
                    <a:lumMod val="75000"/>
                  </a:schemeClr>
                </a:solidFill>
                <a:effectLst>
                  <a:outerShdw blurRad="38100" dist="38100" dir="2700000" algn="tl">
                    <a:srgbClr val="000000">
                      <a:alpha val="43137"/>
                    </a:srgbClr>
                  </a:outerShdw>
                </a:effectLst>
                <a:uLnTx/>
                <a:uFillTx/>
                <a:latin typeface="Arial Narrow" pitchFamily="34" charset="0"/>
                <a:ea typeface="+mn-ea"/>
                <a:cs typeface="+mn-cs"/>
              </a:rPr>
              <a:t>Algumas complicações do Modelo Biomédico </a:t>
            </a:r>
          </a:p>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endParaRPr kumimoji="0" lang="pt-BR" sz="28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Narrow" pitchFamily="34" charset="0"/>
              <a:ea typeface="+mn-ea"/>
              <a:cs typeface="+mn-cs"/>
            </a:endParaRPr>
          </a:p>
          <a:p>
            <a:pPr marL="342900" marR="0" lvl="0" indent="-342900" algn="l" defTabSz="914400" rtl="0" eaLnBrk="1" fontAlgn="auto" latinLnBrk="0" hangingPunct="1">
              <a:lnSpc>
                <a:spcPct val="100000"/>
              </a:lnSpc>
              <a:spcBef>
                <a:spcPct val="20000"/>
              </a:spcBef>
              <a:spcAft>
                <a:spcPts val="1800"/>
              </a:spcAft>
              <a:buClrTx/>
              <a:buSzTx/>
              <a:buFont typeface="Wingdings 2" pitchFamily="18" charset="2"/>
              <a:buNone/>
              <a:tabLst/>
              <a:defRPr/>
            </a:pPr>
            <a:r>
              <a:rPr kumimoji="0" lang="en-US" sz="2800" b="1" i="0" u="none" strike="noStrike" kern="1200" cap="none" spc="0" normalizeH="0" baseline="0" noProof="0" dirty="0" smtClean="0">
                <a:ln>
                  <a:noFill/>
                </a:ln>
                <a:solidFill>
                  <a:schemeClr val="tx1"/>
                </a:solidFill>
                <a:effectLst/>
                <a:uLnTx/>
                <a:uFillTx/>
                <a:latin typeface="Arial Narrow" pitchFamily="34" charset="0"/>
                <a:ea typeface="+mn-ea"/>
                <a:cs typeface="+mn-cs"/>
              </a:rPr>
              <a:t>Little e </a:t>
            </a:r>
            <a:r>
              <a:rPr kumimoji="0" lang="en-US" sz="2800" b="1" i="0" u="none" strike="noStrike" kern="1200" cap="none" spc="0" normalizeH="0" baseline="0" noProof="0" dirty="0" err="1" smtClean="0">
                <a:ln>
                  <a:noFill/>
                </a:ln>
                <a:solidFill>
                  <a:schemeClr val="tx1"/>
                </a:solidFill>
                <a:effectLst/>
                <a:uLnTx/>
                <a:uFillTx/>
                <a:latin typeface="Arial Narrow" pitchFamily="34" charset="0"/>
                <a:ea typeface="+mn-ea"/>
                <a:cs typeface="+mn-cs"/>
              </a:rPr>
              <a:t>colaboradores</a:t>
            </a:r>
            <a:r>
              <a:rPr kumimoji="0" lang="en-US" sz="2800" b="1" i="0" u="none" strike="noStrike" kern="1200" cap="none" spc="0" normalizeH="0" baseline="0" noProof="0" dirty="0" smtClean="0">
                <a:ln>
                  <a:noFill/>
                </a:ln>
                <a:solidFill>
                  <a:schemeClr val="tx1"/>
                </a:solidFill>
                <a:effectLst/>
                <a:uLnTx/>
                <a:uFillTx/>
                <a:latin typeface="Arial Narrow" pitchFamily="34" charset="0"/>
                <a:ea typeface="+mn-ea"/>
                <a:cs typeface="+mn-cs"/>
              </a:rPr>
              <a:t>, 2001</a:t>
            </a:r>
            <a:endParaRPr kumimoji="0" lang="pt-BR" sz="2800" b="1" i="1" u="none" strike="noStrike" kern="120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Arial Narrow" pitchFamily="34" charset="0"/>
              <a:ea typeface="+mn-ea"/>
              <a:cs typeface="+mn-cs"/>
            </a:endParaRPr>
          </a:p>
          <a:p>
            <a:pPr marL="342900" marR="0" lvl="0" indent="-342900" algn="l" defTabSz="914400" rtl="0" eaLnBrk="1" fontAlgn="auto" latinLnBrk="0" hangingPunct="1">
              <a:lnSpc>
                <a:spcPct val="100000"/>
              </a:lnSpc>
              <a:spcBef>
                <a:spcPct val="20000"/>
              </a:spcBef>
              <a:spcAft>
                <a:spcPts val="1800"/>
              </a:spcAft>
              <a:buClrTx/>
              <a:buSzTx/>
              <a:buFont typeface="Arial" pitchFamily="34" charset="0"/>
              <a:buChar char="•"/>
              <a:tabLst/>
              <a:defRPr/>
            </a:pP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Avaliaram</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quase</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800 pacientes com </a:t>
            </a: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dor</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de </a:t>
            </a: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garganta</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a:t>
            </a:r>
          </a:p>
          <a:p>
            <a:pPr marL="342900" marR="0" lvl="0" indent="-342900" algn="l" defTabSz="914400" rtl="0" eaLnBrk="1" fontAlgn="auto" latinLnBrk="0" hangingPunct="1">
              <a:lnSpc>
                <a:spcPct val="100000"/>
              </a:lnSpc>
              <a:spcBef>
                <a:spcPct val="20000"/>
              </a:spcBef>
              <a:spcAft>
                <a:spcPts val="1800"/>
              </a:spcAft>
              <a:buClrTx/>
              <a:buSzTx/>
              <a:buFont typeface="Arial" pitchFamily="34" charset="0"/>
              <a:buChar char="•"/>
              <a:tabLst/>
              <a:defRPr/>
            </a:pP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Aqueles</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que se </a:t>
            </a: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sentiram</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acolhidos</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ouvidos</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obtiveram</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melhora</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da </a:t>
            </a: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sintomatologia</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dolorosa </a:t>
            </a: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mais</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Arial Narrow" pitchFamily="34" charset="0"/>
                <a:ea typeface="+mn-ea"/>
                <a:cs typeface="+mn-cs"/>
              </a:rPr>
              <a:t>rapidamente</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a:t>
            </a:r>
            <a:endParaRPr kumimoji="0" lang="pt-BR" sz="2800" b="0" i="0" u="none" strike="noStrike" kern="1200" cap="none" spc="0" normalizeH="0" baseline="0" noProof="0" dirty="0" smtClean="0">
              <a:ln>
                <a:noFill/>
              </a:ln>
              <a:solidFill>
                <a:schemeClr val="tx1"/>
              </a:solidFill>
              <a:effectLst/>
              <a:uLnTx/>
              <a:uFillTx/>
              <a:latin typeface="Arial Narrow" pitchFamily="34" charset="0"/>
              <a:ea typeface="+mn-ea"/>
              <a:cs typeface="+mn-cs"/>
            </a:endParaRPr>
          </a:p>
          <a:p>
            <a:pPr marL="342900" marR="0" lvl="0" indent="-342900" algn="l" defTabSz="914400" rtl="0" eaLnBrk="1" fontAlgn="auto" latinLnBrk="0" hangingPunct="1">
              <a:lnSpc>
                <a:spcPct val="100000"/>
              </a:lnSpc>
              <a:spcBef>
                <a:spcPct val="20000"/>
              </a:spcBef>
              <a:spcAft>
                <a:spcPts val="1800"/>
              </a:spcAft>
              <a:buClrTx/>
              <a:buSzTx/>
              <a:buFont typeface="Wingdings 2" pitchFamily="18" charset="2"/>
              <a:buNone/>
              <a:tabLst/>
              <a:defRPr/>
            </a:pPr>
            <a:endParaRPr kumimoji="0" lang="pt-BR" sz="2800" b="1" i="1" u="none" strike="noStrike" kern="120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Arial Narrow" pitchFamily="34" charset="0"/>
              <a:ea typeface="+mn-ea"/>
              <a:cs typeface="+mn-cs"/>
            </a:endParaRPr>
          </a:p>
        </p:txBody>
      </p:sp>
    </p:spTree>
    <p:extLst>
      <p:ext uri="{BB962C8B-B14F-4D97-AF65-F5344CB8AC3E}">
        <p14:creationId xmlns:p14="http://schemas.microsoft.com/office/powerpoint/2010/main" val="33240971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3"/>
          <p:cNvSpPr>
            <a:spLocks noGrp="1" noChangeArrowheads="1"/>
          </p:cNvSpPr>
          <p:nvPr>
            <p:ph sz="quarter" idx="1"/>
          </p:nvPr>
        </p:nvSpPr>
        <p:spPr>
          <a:xfrm>
            <a:off x="467544" y="1556792"/>
            <a:ext cx="8229600" cy="4104456"/>
          </a:xfrm>
          <a:ln w="28575">
            <a:solidFill>
              <a:schemeClr val="tx1"/>
            </a:solidFill>
          </a:ln>
        </p:spPr>
        <p:txBody>
          <a:bodyPr/>
          <a:lstStyle/>
          <a:p>
            <a:pPr lvl="0">
              <a:buNone/>
            </a:pPr>
            <a:r>
              <a:rPr lang="pt-BR" i="1" dirty="0" smtClean="0"/>
              <a:t>  </a:t>
            </a:r>
            <a:r>
              <a:rPr lang="pt-BR" sz="2800" b="1" dirty="0" smtClean="0">
                <a:solidFill>
                  <a:schemeClr val="accent1">
                    <a:lumMod val="75000"/>
                  </a:schemeClr>
                </a:solidFill>
                <a:effectLst>
                  <a:outerShdw blurRad="38100" dist="38100" dir="2700000" algn="tl">
                    <a:srgbClr val="000000">
                      <a:alpha val="43137"/>
                    </a:srgbClr>
                  </a:outerShdw>
                </a:effectLst>
                <a:latin typeface="Arial Narrow" pitchFamily="34" charset="0"/>
              </a:rPr>
              <a:t>Algumas complicações do Modelo Biomédico </a:t>
            </a:r>
          </a:p>
          <a:p>
            <a:pPr eaLnBrk="1" hangingPunct="1">
              <a:buFont typeface="Wingdings 2" pitchFamily="18" charset="2"/>
              <a:buNone/>
            </a:pPr>
            <a:endParaRPr lang="pt-BR" sz="2800" b="1" i="1" dirty="0" smtClean="0">
              <a:solidFill>
                <a:schemeClr val="accent1">
                  <a:lumMod val="75000"/>
                </a:schemeClr>
              </a:solidFill>
              <a:latin typeface="Arial Narrow" pitchFamily="34" charset="0"/>
            </a:endParaRPr>
          </a:p>
          <a:p>
            <a:pPr eaLnBrk="1" hangingPunct="1">
              <a:buFont typeface="Wingdings 2" pitchFamily="18" charset="2"/>
              <a:buNone/>
            </a:pPr>
            <a:r>
              <a:rPr lang="pt-BR" sz="2800" b="1" i="1" dirty="0" smtClean="0">
                <a:solidFill>
                  <a:schemeClr val="accent1">
                    <a:lumMod val="75000"/>
                  </a:schemeClr>
                </a:solidFill>
                <a:latin typeface="Arial Narrow" pitchFamily="34" charset="0"/>
              </a:rPr>
              <a:t>	</a:t>
            </a:r>
            <a:r>
              <a:rPr lang="pt-BR" sz="2800" b="1" dirty="0" smtClean="0">
                <a:latin typeface="Arial Narrow" pitchFamily="34" charset="0"/>
              </a:rPr>
              <a:t>Padrão de consumo alimentar</a:t>
            </a:r>
          </a:p>
          <a:p>
            <a:pPr eaLnBrk="1" hangingPunct="1">
              <a:buFont typeface="Wingdings 2" pitchFamily="18" charset="2"/>
              <a:buNone/>
            </a:pPr>
            <a:r>
              <a:rPr lang="pt-BR" sz="2800" dirty="0" smtClean="0">
                <a:latin typeface="Arial Narrow" pitchFamily="34" charset="0"/>
              </a:rPr>
              <a:t>	A cada 1% no aumento da renda, observa-se um aumento de 0,04% das frutas, legumes e verduras na composição da dieta; por outro lado, o decréscimo de 1% no preço destes produtos aumenta sua participação na dieta em 0,2% (CLARO, 2007)</a:t>
            </a:r>
            <a:endParaRPr lang="pt-BR" sz="2800" b="1" dirty="0" smtClean="0">
              <a:latin typeface="Arial Narrow" pitchFamily="34" charset="0"/>
            </a:endParaRPr>
          </a:p>
          <a:p>
            <a:pPr eaLnBrk="1" hangingPunct="1"/>
            <a:endParaRPr lang="pt-BR" dirty="0" smtClean="0"/>
          </a:p>
        </p:txBody>
      </p:sp>
    </p:spTree>
    <p:extLst>
      <p:ext uri="{BB962C8B-B14F-4D97-AF65-F5344CB8AC3E}">
        <p14:creationId xmlns:p14="http://schemas.microsoft.com/office/powerpoint/2010/main" val="33765399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ítulo 1"/>
          <p:cNvSpPr>
            <a:spLocks noGrp="1"/>
          </p:cNvSpPr>
          <p:nvPr>
            <p:ph type="title"/>
          </p:nvPr>
        </p:nvSpPr>
        <p:spPr>
          <a:xfrm>
            <a:off x="611560" y="332656"/>
            <a:ext cx="4824536" cy="1161242"/>
          </a:xfrm>
        </p:spPr>
        <p:txBody>
          <a:bodyPr>
            <a:normAutofit/>
          </a:bodyPr>
          <a:lstStyle/>
          <a:p>
            <a:pPr>
              <a:defRPr/>
            </a:pPr>
            <a:r>
              <a:rPr lang="pt-BR" b="1" dirty="0" smtClean="0">
                <a:solidFill>
                  <a:schemeClr val="accent6">
                    <a:lumMod val="75000"/>
                  </a:schemeClr>
                </a:solidFill>
                <a:latin typeface="Arial Narrow" pitchFamily="34" charset="0"/>
              </a:rPr>
              <a:t>CONTEXTO</a:t>
            </a:r>
          </a:p>
        </p:txBody>
      </p:sp>
      <p:sp>
        <p:nvSpPr>
          <p:cNvPr id="20483" name="Espaço Reservado para Conteúdo 2"/>
          <p:cNvSpPr>
            <a:spLocks noGrp="1"/>
          </p:cNvSpPr>
          <p:nvPr>
            <p:ph idx="1"/>
          </p:nvPr>
        </p:nvSpPr>
        <p:spPr>
          <a:xfrm>
            <a:off x="395536" y="1124744"/>
            <a:ext cx="8229600" cy="5256584"/>
          </a:xfrm>
        </p:spPr>
        <p:txBody>
          <a:bodyPr>
            <a:normAutofit fontScale="92500" lnSpcReduction="10000"/>
          </a:bodyPr>
          <a:lstStyle/>
          <a:p>
            <a:pPr>
              <a:buFont typeface="Arial" charset="0"/>
              <a:buNone/>
            </a:pPr>
            <a:endParaRPr lang="pt-BR" sz="800" b="1" dirty="0" smtClean="0"/>
          </a:p>
          <a:p>
            <a:r>
              <a:rPr lang="pt-BR" b="1" dirty="0" smtClean="0">
                <a:latin typeface="Arial Narrow" pitchFamily="34" charset="0"/>
              </a:rPr>
              <a:t>MODELO BIOMÉDICO</a:t>
            </a:r>
          </a:p>
          <a:p>
            <a:pPr marL="109728" indent="0">
              <a:buNone/>
            </a:pPr>
            <a:endParaRPr lang="pt-BR" b="1" dirty="0" smtClean="0">
              <a:latin typeface="Arial Narrow" pitchFamily="34" charset="0"/>
            </a:endParaRPr>
          </a:p>
          <a:p>
            <a:pPr lvl="1">
              <a:spcBef>
                <a:spcPts val="0"/>
              </a:spcBef>
              <a:spcAft>
                <a:spcPts val="1200"/>
              </a:spcAft>
            </a:pPr>
            <a:r>
              <a:rPr lang="pt-BR" sz="2800" dirty="0" smtClean="0">
                <a:solidFill>
                  <a:schemeClr val="tx1"/>
                </a:solidFill>
                <a:latin typeface="Arial Narrow" pitchFamily="34" charset="0"/>
              </a:rPr>
              <a:t>Biologicista</a:t>
            </a:r>
          </a:p>
          <a:p>
            <a:pPr lvl="1">
              <a:spcBef>
                <a:spcPts val="0"/>
              </a:spcBef>
              <a:spcAft>
                <a:spcPts val="1200"/>
              </a:spcAft>
            </a:pPr>
            <a:r>
              <a:rPr lang="pt-BR" sz="2800" dirty="0" smtClean="0">
                <a:solidFill>
                  <a:schemeClr val="tx1"/>
                </a:solidFill>
                <a:latin typeface="Arial Narrow" pitchFamily="34" charset="0"/>
              </a:rPr>
              <a:t>Curativista</a:t>
            </a:r>
          </a:p>
          <a:p>
            <a:pPr lvl="1">
              <a:spcBef>
                <a:spcPts val="0"/>
              </a:spcBef>
              <a:spcAft>
                <a:spcPts val="1200"/>
              </a:spcAft>
            </a:pPr>
            <a:r>
              <a:rPr lang="pt-BR" sz="2800" dirty="0" smtClean="0">
                <a:solidFill>
                  <a:schemeClr val="tx1"/>
                </a:solidFill>
                <a:latin typeface="Arial Narrow" pitchFamily="34" charset="0"/>
              </a:rPr>
              <a:t>Individualista </a:t>
            </a:r>
          </a:p>
          <a:p>
            <a:pPr lvl="1">
              <a:spcBef>
                <a:spcPts val="0"/>
              </a:spcBef>
              <a:spcAft>
                <a:spcPts val="1200"/>
              </a:spcAft>
            </a:pPr>
            <a:r>
              <a:rPr lang="pt-BR" sz="2800" dirty="0" smtClean="0">
                <a:solidFill>
                  <a:schemeClr val="tx1"/>
                </a:solidFill>
                <a:latin typeface="Arial Narrow" pitchFamily="34" charset="0"/>
              </a:rPr>
              <a:t>Mecanicista</a:t>
            </a:r>
          </a:p>
          <a:p>
            <a:pPr lvl="1">
              <a:spcBef>
                <a:spcPts val="0"/>
              </a:spcBef>
              <a:spcAft>
                <a:spcPts val="1200"/>
              </a:spcAft>
            </a:pPr>
            <a:r>
              <a:rPr lang="pt-BR" sz="2800" dirty="0" smtClean="0">
                <a:solidFill>
                  <a:schemeClr val="tx1"/>
                </a:solidFill>
                <a:latin typeface="Arial Narrow" pitchFamily="34" charset="0"/>
              </a:rPr>
              <a:t>Fragmentador</a:t>
            </a:r>
          </a:p>
          <a:p>
            <a:pPr lvl="1">
              <a:spcBef>
                <a:spcPts val="0"/>
              </a:spcBef>
              <a:spcAft>
                <a:spcPts val="1200"/>
              </a:spcAft>
            </a:pPr>
            <a:r>
              <a:rPr lang="pt-BR" sz="2800" dirty="0" smtClean="0">
                <a:solidFill>
                  <a:schemeClr val="tx1"/>
                </a:solidFill>
                <a:latin typeface="Arial Narrow" pitchFamily="34" charset="0"/>
              </a:rPr>
              <a:t>Especialização</a:t>
            </a:r>
          </a:p>
          <a:p>
            <a:pPr lvl="1">
              <a:spcBef>
                <a:spcPts val="0"/>
              </a:spcBef>
              <a:spcAft>
                <a:spcPts val="1200"/>
              </a:spcAft>
            </a:pPr>
            <a:r>
              <a:rPr lang="pt-BR" sz="2800" dirty="0" smtClean="0">
                <a:solidFill>
                  <a:schemeClr val="tx1"/>
                </a:solidFill>
                <a:latin typeface="Arial Narrow" pitchFamily="34" charset="0"/>
              </a:rPr>
              <a:t>Tecnificação do ato médico</a:t>
            </a:r>
          </a:p>
          <a:p>
            <a:pPr lvl="1">
              <a:spcBef>
                <a:spcPts val="0"/>
              </a:spcBef>
              <a:spcAft>
                <a:spcPts val="1200"/>
              </a:spcAft>
            </a:pPr>
            <a:r>
              <a:rPr lang="pt-BR" sz="2800" dirty="0" smtClean="0">
                <a:solidFill>
                  <a:schemeClr val="tx1"/>
                </a:solidFill>
                <a:latin typeface="Arial Narrow" pitchFamily="34" charset="0"/>
              </a:rPr>
              <a:t>Hospitalocêntrico</a:t>
            </a:r>
          </a:p>
        </p:txBody>
      </p:sp>
    </p:spTree>
    <p:extLst>
      <p:ext uri="{BB962C8B-B14F-4D97-AF65-F5344CB8AC3E}">
        <p14:creationId xmlns:p14="http://schemas.microsoft.com/office/powerpoint/2010/main" val="33662541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3"/>
          <p:cNvSpPr>
            <a:spLocks noGrp="1" noChangeArrowheads="1"/>
          </p:cNvSpPr>
          <p:nvPr>
            <p:ph sz="quarter" idx="1"/>
          </p:nvPr>
        </p:nvSpPr>
        <p:spPr>
          <a:xfrm>
            <a:off x="467544" y="980728"/>
            <a:ext cx="8229600" cy="5400600"/>
          </a:xfrm>
          <a:ln w="28575">
            <a:solidFill>
              <a:schemeClr val="tx1"/>
            </a:solidFill>
          </a:ln>
        </p:spPr>
        <p:txBody>
          <a:bodyPr>
            <a:normAutofit fontScale="92500" lnSpcReduction="10000"/>
          </a:bodyPr>
          <a:lstStyle/>
          <a:p>
            <a:pPr lvl="0">
              <a:buNone/>
            </a:pPr>
            <a:r>
              <a:rPr lang="pt-BR" sz="3000" i="1" dirty="0" smtClean="0"/>
              <a:t>  </a:t>
            </a:r>
            <a:r>
              <a:rPr lang="pt-BR" sz="3000" b="1" dirty="0" smtClean="0">
                <a:solidFill>
                  <a:schemeClr val="accent1">
                    <a:lumMod val="75000"/>
                  </a:schemeClr>
                </a:solidFill>
                <a:effectLst>
                  <a:outerShdw blurRad="38100" dist="38100" dir="2700000" algn="tl">
                    <a:srgbClr val="000000">
                      <a:alpha val="43137"/>
                    </a:srgbClr>
                  </a:outerShdw>
                </a:effectLst>
                <a:latin typeface="Arial Narrow" pitchFamily="34" charset="0"/>
              </a:rPr>
              <a:t>Portanto.....</a:t>
            </a:r>
          </a:p>
          <a:p>
            <a:pPr marL="109728" indent="0" eaLnBrk="1" hangingPunct="1">
              <a:buNone/>
            </a:pPr>
            <a:endParaRPr lang="en-US" dirty="0" smtClean="0">
              <a:latin typeface="Arial Narrow" pitchFamily="34" charset="0"/>
            </a:endParaRPr>
          </a:p>
          <a:p>
            <a:pPr eaLnBrk="1" hangingPunct="1"/>
            <a:r>
              <a:rPr lang="en-US" dirty="0" smtClean="0">
                <a:latin typeface="Arial Narrow" pitchFamily="34" charset="0"/>
              </a:rPr>
              <a:t>O </a:t>
            </a:r>
            <a:r>
              <a:rPr lang="en-US" dirty="0" err="1" smtClean="0">
                <a:latin typeface="Arial Narrow" pitchFamily="34" charset="0"/>
              </a:rPr>
              <a:t>modo</a:t>
            </a:r>
            <a:r>
              <a:rPr lang="en-US" dirty="0" smtClean="0">
                <a:latin typeface="Arial Narrow" pitchFamily="34" charset="0"/>
              </a:rPr>
              <a:t> de </a:t>
            </a:r>
            <a:r>
              <a:rPr lang="en-US" dirty="0" err="1" smtClean="0">
                <a:latin typeface="Arial Narrow" pitchFamily="34" charset="0"/>
              </a:rPr>
              <a:t>vida</a:t>
            </a:r>
            <a:r>
              <a:rPr lang="en-US" dirty="0">
                <a:latin typeface="Arial Narrow" pitchFamily="34" charset="0"/>
              </a:rPr>
              <a:t> </a:t>
            </a:r>
            <a:r>
              <a:rPr lang="en-US" dirty="0" smtClean="0">
                <a:latin typeface="Arial Narrow" pitchFamily="34" charset="0"/>
              </a:rPr>
              <a:t>e </a:t>
            </a:r>
            <a:r>
              <a:rPr lang="en-US" dirty="0" err="1" smtClean="0">
                <a:latin typeface="Arial Narrow" pitchFamily="34" charset="0"/>
              </a:rPr>
              <a:t>os</a:t>
            </a:r>
            <a:r>
              <a:rPr lang="en-US" dirty="0" smtClean="0">
                <a:latin typeface="Arial Narrow" pitchFamily="34" charset="0"/>
              </a:rPr>
              <a:t> </a:t>
            </a:r>
            <a:r>
              <a:rPr lang="en-US" dirty="0" err="1" smtClean="0">
                <a:latin typeface="Arial Narrow" pitchFamily="34" charset="0"/>
              </a:rPr>
              <a:t>estilos</a:t>
            </a:r>
            <a:r>
              <a:rPr lang="en-US" dirty="0" smtClean="0">
                <a:latin typeface="Arial Narrow" pitchFamily="34" charset="0"/>
              </a:rPr>
              <a:t> de </a:t>
            </a:r>
            <a:r>
              <a:rPr lang="en-US" dirty="0" err="1" smtClean="0">
                <a:latin typeface="Arial Narrow" pitchFamily="34" charset="0"/>
              </a:rPr>
              <a:t>vida</a:t>
            </a:r>
            <a:r>
              <a:rPr lang="en-US" dirty="0" smtClean="0">
                <a:latin typeface="Arial Narrow" pitchFamily="34" charset="0"/>
              </a:rPr>
              <a:t>;</a:t>
            </a:r>
          </a:p>
          <a:p>
            <a:pPr eaLnBrk="1" hangingPunct="1"/>
            <a:r>
              <a:rPr lang="en-US" dirty="0" smtClean="0">
                <a:latin typeface="Arial Narrow" pitchFamily="34" charset="0"/>
              </a:rPr>
              <a:t>O </a:t>
            </a:r>
            <a:r>
              <a:rPr lang="en-US" dirty="0" err="1" smtClean="0">
                <a:latin typeface="Arial Narrow" pitchFamily="34" charset="0"/>
              </a:rPr>
              <a:t>emocional</a:t>
            </a:r>
            <a:r>
              <a:rPr lang="en-US" dirty="0" smtClean="0">
                <a:latin typeface="Arial Narrow" pitchFamily="34" charset="0"/>
              </a:rPr>
              <a:t>;</a:t>
            </a:r>
          </a:p>
          <a:p>
            <a:pPr eaLnBrk="1" hangingPunct="1"/>
            <a:r>
              <a:rPr lang="en-US" dirty="0" smtClean="0">
                <a:latin typeface="Arial Narrow" pitchFamily="34" charset="0"/>
              </a:rPr>
              <a:t>O </a:t>
            </a:r>
            <a:r>
              <a:rPr lang="en-US" dirty="0" err="1" smtClean="0">
                <a:latin typeface="Arial Narrow" pitchFamily="34" charset="0"/>
              </a:rPr>
              <a:t>acolhimento</a:t>
            </a:r>
            <a:r>
              <a:rPr lang="en-US" dirty="0" smtClean="0">
                <a:latin typeface="Arial Narrow" pitchFamily="34" charset="0"/>
              </a:rPr>
              <a:t>;</a:t>
            </a:r>
          </a:p>
          <a:p>
            <a:pPr eaLnBrk="1" hangingPunct="1"/>
            <a:r>
              <a:rPr lang="en-US" dirty="0" smtClean="0">
                <a:latin typeface="Arial Narrow" pitchFamily="34" charset="0"/>
              </a:rPr>
              <a:t>O </a:t>
            </a:r>
            <a:r>
              <a:rPr lang="en-US" dirty="0" err="1" smtClean="0">
                <a:latin typeface="Arial Narrow" pitchFamily="34" charset="0"/>
              </a:rPr>
              <a:t>acesso</a:t>
            </a:r>
            <a:r>
              <a:rPr lang="en-US" dirty="0" smtClean="0">
                <a:latin typeface="Arial Narrow" pitchFamily="34" charset="0"/>
              </a:rPr>
              <a:t> a bens e </a:t>
            </a:r>
            <a:r>
              <a:rPr lang="en-US" dirty="0" err="1" smtClean="0">
                <a:latin typeface="Arial Narrow" pitchFamily="34" charset="0"/>
              </a:rPr>
              <a:t>serviços</a:t>
            </a:r>
            <a:r>
              <a:rPr lang="en-US" dirty="0" smtClean="0">
                <a:latin typeface="Arial Narrow" pitchFamily="34" charset="0"/>
              </a:rPr>
              <a:t>;</a:t>
            </a:r>
          </a:p>
          <a:p>
            <a:pPr eaLnBrk="1" hangingPunct="1"/>
            <a:r>
              <a:rPr lang="en-US" dirty="0" smtClean="0">
                <a:latin typeface="Arial Narrow" pitchFamily="34" charset="0"/>
              </a:rPr>
              <a:t>A </a:t>
            </a:r>
            <a:r>
              <a:rPr lang="en-US" dirty="0" err="1" smtClean="0">
                <a:latin typeface="Arial Narrow" pitchFamily="34" charset="0"/>
              </a:rPr>
              <a:t>representação</a:t>
            </a:r>
            <a:r>
              <a:rPr lang="en-US" dirty="0" smtClean="0">
                <a:latin typeface="Arial Narrow" pitchFamily="34" charset="0"/>
              </a:rPr>
              <a:t> e o </a:t>
            </a:r>
            <a:r>
              <a:rPr lang="en-US" dirty="0" err="1" smtClean="0">
                <a:latin typeface="Arial Narrow" pitchFamily="34" charset="0"/>
              </a:rPr>
              <a:t>entendimento</a:t>
            </a:r>
            <a:r>
              <a:rPr lang="en-US" dirty="0" smtClean="0">
                <a:latin typeface="Arial Narrow" pitchFamily="34" charset="0"/>
              </a:rPr>
              <a:t> da </a:t>
            </a:r>
            <a:r>
              <a:rPr lang="en-US" dirty="0" err="1" smtClean="0">
                <a:latin typeface="Arial Narrow" pitchFamily="34" charset="0"/>
              </a:rPr>
              <a:t>doença</a:t>
            </a:r>
            <a:r>
              <a:rPr lang="en-US" dirty="0" smtClean="0">
                <a:latin typeface="Arial Narrow" pitchFamily="34" charset="0"/>
              </a:rPr>
              <a:t>;</a:t>
            </a:r>
          </a:p>
          <a:p>
            <a:pPr eaLnBrk="1" hangingPunct="1"/>
            <a:r>
              <a:rPr lang="en-US" dirty="0" err="1" smtClean="0">
                <a:latin typeface="Arial Narrow" pitchFamily="34" charset="0"/>
              </a:rPr>
              <a:t>Ou</a:t>
            </a:r>
            <a:r>
              <a:rPr lang="en-US" dirty="0" smtClean="0">
                <a:latin typeface="Arial Narrow" pitchFamily="34" charset="0"/>
              </a:rPr>
              <a:t> </a:t>
            </a:r>
            <a:r>
              <a:rPr lang="en-US" dirty="0" err="1" smtClean="0">
                <a:latin typeface="Arial Narrow" pitchFamily="34" charset="0"/>
              </a:rPr>
              <a:t>melhor</a:t>
            </a:r>
            <a:r>
              <a:rPr lang="en-US" dirty="0" smtClean="0">
                <a:latin typeface="Arial Narrow" pitchFamily="34" charset="0"/>
              </a:rPr>
              <a:t> </a:t>
            </a:r>
            <a:r>
              <a:rPr lang="en-US" dirty="0" err="1" smtClean="0">
                <a:latin typeface="Arial Narrow" pitchFamily="34" charset="0"/>
              </a:rPr>
              <a:t>dizendo</a:t>
            </a:r>
            <a:r>
              <a:rPr lang="en-US" dirty="0" smtClean="0">
                <a:latin typeface="Arial Narrow" pitchFamily="34" charset="0"/>
              </a:rPr>
              <a:t>….</a:t>
            </a:r>
          </a:p>
          <a:p>
            <a:pPr eaLnBrk="1" hangingPunct="1"/>
            <a:endParaRPr lang="en-US" dirty="0">
              <a:latin typeface="Arial Narrow" pitchFamily="34" charset="0"/>
            </a:endParaRPr>
          </a:p>
          <a:p>
            <a:r>
              <a:rPr lang="en-US" b="1" dirty="0" smtClean="0">
                <a:latin typeface="Arial Narrow" pitchFamily="34" charset="0"/>
              </a:rPr>
              <a:t>As </a:t>
            </a:r>
            <a:r>
              <a:rPr lang="en-US" b="1" dirty="0" err="1" smtClean="0">
                <a:latin typeface="Arial Narrow" pitchFamily="34" charset="0"/>
              </a:rPr>
              <a:t>condições</a:t>
            </a:r>
            <a:r>
              <a:rPr lang="en-US" b="1" dirty="0" smtClean="0">
                <a:latin typeface="Arial Narrow" pitchFamily="34" charset="0"/>
              </a:rPr>
              <a:t> </a:t>
            </a:r>
            <a:r>
              <a:rPr lang="en-US" b="1" dirty="0" err="1" smtClean="0">
                <a:latin typeface="Arial Narrow" pitchFamily="34" charset="0"/>
              </a:rPr>
              <a:t>sociais</a:t>
            </a:r>
            <a:r>
              <a:rPr lang="en-US" b="1" dirty="0" smtClean="0">
                <a:latin typeface="Arial Narrow" pitchFamily="34" charset="0"/>
              </a:rPr>
              <a:t>…</a:t>
            </a:r>
          </a:p>
          <a:p>
            <a:pPr eaLnBrk="1" hangingPunct="1"/>
            <a:endParaRPr lang="en-US" sz="3000" b="1" dirty="0">
              <a:solidFill>
                <a:schemeClr val="accent1">
                  <a:lumMod val="75000"/>
                </a:schemeClr>
              </a:solidFill>
              <a:effectLst>
                <a:outerShdw blurRad="38100" dist="38100" dir="2700000" algn="tl">
                  <a:srgbClr val="000000">
                    <a:alpha val="43137"/>
                  </a:srgbClr>
                </a:outerShdw>
              </a:effectLst>
              <a:latin typeface="Arial Narrow" pitchFamily="34" charset="0"/>
            </a:endParaRPr>
          </a:p>
          <a:p>
            <a:pPr marL="109728" indent="0" eaLnBrk="1" hangingPunct="1">
              <a:buNone/>
            </a:pPr>
            <a:r>
              <a:rPr lang="pt-BR" sz="3000" b="1" dirty="0" smtClean="0">
                <a:solidFill>
                  <a:schemeClr val="accent1">
                    <a:lumMod val="75000"/>
                  </a:schemeClr>
                </a:solidFill>
                <a:effectLst>
                  <a:outerShdw blurRad="38100" dist="38100" dir="2700000" algn="tl">
                    <a:srgbClr val="000000">
                      <a:alpha val="43137"/>
                    </a:srgbClr>
                  </a:outerShdw>
                </a:effectLst>
                <a:latin typeface="Arial Narrow" pitchFamily="34" charset="0"/>
              </a:rPr>
              <a:t>Influenciam positivamente ou negativamente na saúde das pessoas e comunidades!!!</a:t>
            </a:r>
            <a:endParaRPr lang="en-US" sz="3000" dirty="0" smtClean="0"/>
          </a:p>
          <a:p>
            <a:pPr eaLnBrk="1" hangingPunct="1"/>
            <a:endParaRPr lang="pt-BR" dirty="0" smtClean="0"/>
          </a:p>
        </p:txBody>
      </p:sp>
    </p:spTree>
    <p:extLst>
      <p:ext uri="{BB962C8B-B14F-4D97-AF65-F5344CB8AC3E}">
        <p14:creationId xmlns:p14="http://schemas.microsoft.com/office/powerpoint/2010/main" val="4929490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2"/>
          <p:cNvSpPr>
            <a:spLocks noChangeArrowheads="1"/>
          </p:cNvSpPr>
          <p:nvPr/>
        </p:nvSpPr>
        <p:spPr bwMode="auto">
          <a:xfrm>
            <a:off x="481174" y="4941168"/>
            <a:ext cx="8207375" cy="1439863"/>
          </a:xfrm>
          <a:prstGeom prst="rect">
            <a:avLst/>
          </a:prstGeom>
          <a:solidFill>
            <a:srgbClr val="D1D1FF"/>
          </a:solidFill>
          <a:ln w="19050">
            <a:solidFill>
              <a:srgbClr val="FF0000"/>
            </a:solidFill>
            <a:miter lim="800000"/>
            <a:headEnd/>
            <a:tailEnd/>
          </a:ln>
          <a:effectLst>
            <a:outerShdw dist="107763" dir="2700000" algn="ctr" rotWithShape="0">
              <a:schemeClr val="bg2">
                <a:alpha val="50000"/>
              </a:schemeClr>
            </a:outerShdw>
          </a:effectLst>
        </p:spPr>
        <p:txBody>
          <a:bodyPr/>
          <a:lstStyle/>
          <a:p>
            <a:pPr marL="342900" indent="-342900" algn="ctr" eaLnBrk="0" hangingPunct="0">
              <a:defRPr/>
            </a:pPr>
            <a:r>
              <a:rPr lang="pt-BR" sz="3900" dirty="0">
                <a:effectLst>
                  <a:outerShdw blurRad="38100" dist="38100" dir="2700000" algn="tl">
                    <a:srgbClr val="FFFFFF"/>
                  </a:outerShdw>
                </a:effectLst>
              </a:rPr>
              <a:t>“</a:t>
            </a:r>
            <a:r>
              <a:rPr lang="pt-BR" sz="3900" b="1" dirty="0">
                <a:effectLst>
                  <a:outerShdw blurRad="38100" dist="38100" dir="2700000" algn="tl">
                    <a:srgbClr val="FFFFFF"/>
                  </a:outerShdw>
                </a:effectLst>
              </a:rPr>
              <a:t>A saúde é direito de todos e dever do Estado</a:t>
            </a:r>
            <a:r>
              <a:rPr lang="pt-BR" sz="3900" dirty="0">
                <a:effectLst>
                  <a:outerShdw blurRad="38100" dist="38100" dir="2700000" algn="tl">
                    <a:srgbClr val="FFFFFF"/>
                  </a:outerShdw>
                </a:effectLst>
              </a:rPr>
              <a:t>”;</a:t>
            </a:r>
          </a:p>
        </p:txBody>
      </p:sp>
      <p:sp>
        <p:nvSpPr>
          <p:cNvPr id="279555" name="Rectangle 3"/>
          <p:cNvSpPr>
            <a:spLocks noChangeArrowheads="1"/>
          </p:cNvSpPr>
          <p:nvPr/>
        </p:nvSpPr>
        <p:spPr bwMode="auto">
          <a:xfrm>
            <a:off x="2879725" y="3212976"/>
            <a:ext cx="6264275" cy="965923"/>
          </a:xfrm>
          <a:prstGeom prst="rect">
            <a:avLst/>
          </a:prstGeom>
          <a:noFill/>
          <a:ln w="9525">
            <a:noFill/>
            <a:miter lim="800000"/>
            <a:headEnd/>
            <a:tailEnd/>
          </a:ln>
          <a:effectLst/>
        </p:spPr>
        <p:txBody>
          <a:bodyPr/>
          <a:lstStyle/>
          <a:p>
            <a:pPr marL="342900" indent="-342900" algn="ctr" eaLnBrk="0" hangingPunct="0">
              <a:lnSpc>
                <a:spcPct val="90000"/>
              </a:lnSpc>
              <a:spcBef>
                <a:spcPct val="20000"/>
              </a:spcBef>
              <a:defRPr/>
            </a:pPr>
            <a:r>
              <a:rPr lang="pt-BR" sz="3200" b="1" dirty="0">
                <a:latin typeface="Arial Narrow" pitchFamily="34" charset="0"/>
              </a:rPr>
              <a:t>Constituição Federal 1988 - Art.:196</a:t>
            </a:r>
          </a:p>
        </p:txBody>
      </p:sp>
      <p:graphicFrame>
        <p:nvGraphicFramePr>
          <p:cNvPr id="1026" name="Object 4"/>
          <p:cNvGraphicFramePr>
            <a:graphicFrameLocks noChangeAspect="1"/>
          </p:cNvGraphicFramePr>
          <p:nvPr>
            <p:extLst>
              <p:ext uri="{D42A27DB-BD31-4B8C-83A1-F6EECF244321}">
                <p14:modId xmlns:p14="http://schemas.microsoft.com/office/powerpoint/2010/main" val="2883637441"/>
              </p:ext>
            </p:extLst>
          </p:nvPr>
        </p:nvGraphicFramePr>
        <p:xfrm>
          <a:off x="239162" y="1052736"/>
          <a:ext cx="2643086" cy="3166717"/>
        </p:xfrm>
        <a:graphic>
          <a:graphicData uri="http://schemas.openxmlformats.org/presentationml/2006/ole">
            <mc:AlternateContent xmlns:mc="http://schemas.openxmlformats.org/markup-compatibility/2006">
              <mc:Choice xmlns:v="urn:schemas-microsoft-com:vml" Requires="v">
                <p:oleObj spid="_x0000_s4146" name="Imagem de bitmap" r:id="rId4" imgW="1380952" imgH="1600000" progId="Paint.Picture">
                  <p:embed/>
                </p:oleObj>
              </mc:Choice>
              <mc:Fallback>
                <p:oleObj name="Imagem de bitmap" r:id="rId4" imgW="1380952" imgH="1600000"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162" y="1052736"/>
                        <a:ext cx="2643086" cy="3166717"/>
                      </a:xfrm>
                      <a:prstGeom prst="rect">
                        <a:avLst/>
                      </a:prstGeom>
                      <a:noFill/>
                      <a:ln>
                        <a:noFill/>
                      </a:ln>
                      <a:effectLst>
                        <a:outerShdw dist="107763" dir="2700000" algn="ctr" rotWithShape="0">
                          <a:srgbClr val="808080"/>
                        </a:outerShdw>
                      </a:effectLst>
                    </p:spPr>
                  </p:pic>
                </p:oleObj>
              </mc:Fallback>
            </mc:AlternateContent>
          </a:graphicData>
        </a:graphic>
      </p:graphicFrame>
      <p:pic>
        <p:nvPicPr>
          <p:cNvPr id="1029" name="Picture 6" descr="sus"/>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83968" y="822089"/>
            <a:ext cx="2861534" cy="131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48534690"/>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611188" y="333375"/>
            <a:ext cx="8229600" cy="1371600"/>
          </a:xfrm>
        </p:spPr>
        <p:txBody>
          <a:bodyPr>
            <a:normAutofit/>
          </a:bodyPr>
          <a:lstStyle/>
          <a:p>
            <a:pPr eaLnBrk="1" hangingPunct="1">
              <a:defRPr/>
            </a:pPr>
            <a:r>
              <a:rPr lang="pt-BR" sz="4800" b="1" dirty="0" smtClean="0">
                <a:solidFill>
                  <a:schemeClr val="accent6">
                    <a:lumMod val="75000"/>
                  </a:schemeClr>
                </a:solidFill>
                <a:latin typeface="Arial Narrow" pitchFamily="34" charset="0"/>
              </a:rPr>
              <a:t>SUS</a:t>
            </a:r>
          </a:p>
        </p:txBody>
      </p:sp>
      <p:sp>
        <p:nvSpPr>
          <p:cNvPr id="118787" name="Rectangle 3"/>
          <p:cNvSpPr>
            <a:spLocks noGrp="1" noChangeArrowheads="1"/>
          </p:cNvSpPr>
          <p:nvPr>
            <p:ph type="body" idx="1"/>
          </p:nvPr>
        </p:nvSpPr>
        <p:spPr/>
        <p:txBody>
          <a:bodyPr/>
          <a:lstStyle/>
          <a:p>
            <a:pPr lvl="1" algn="ctr">
              <a:lnSpc>
                <a:spcPct val="150000"/>
              </a:lnSpc>
              <a:buNone/>
              <a:defRPr/>
            </a:pPr>
            <a:r>
              <a:rPr lang="pt-BR" sz="3200" dirty="0">
                <a:solidFill>
                  <a:schemeClr val="tx1"/>
                </a:solidFill>
                <a:latin typeface="Arial Narrow" pitchFamily="34" charset="0"/>
                <a:sym typeface="Wingdings" pitchFamily="2" charset="2"/>
              </a:rPr>
              <a:t>Reorganização do Modelo de </a:t>
            </a:r>
            <a:r>
              <a:rPr lang="pt-BR" sz="3200" dirty="0" smtClean="0">
                <a:solidFill>
                  <a:schemeClr val="tx1"/>
                </a:solidFill>
                <a:latin typeface="Arial Narrow" pitchFamily="34" charset="0"/>
                <a:sym typeface="Wingdings" pitchFamily="2" charset="2"/>
              </a:rPr>
              <a:t>Atenção para </a:t>
            </a:r>
            <a:r>
              <a:rPr lang="en-US" sz="3200" dirty="0" err="1" smtClean="0">
                <a:solidFill>
                  <a:schemeClr val="tx1"/>
                </a:solidFill>
                <a:latin typeface="Arial Narrow" pitchFamily="34" charset="0"/>
                <a:sym typeface="Wingdings" pitchFamily="2" charset="2"/>
              </a:rPr>
              <a:t>abordagem</a:t>
            </a:r>
            <a:r>
              <a:rPr lang="en-US" sz="3200" dirty="0" smtClean="0">
                <a:solidFill>
                  <a:schemeClr val="tx1"/>
                </a:solidFill>
                <a:latin typeface="Arial Narrow" pitchFamily="34" charset="0"/>
                <a:sym typeface="Wingdings" pitchFamily="2" charset="2"/>
              </a:rPr>
              <a:t> integral do </a:t>
            </a:r>
            <a:r>
              <a:rPr lang="en-US" sz="3200" dirty="0" err="1" smtClean="0">
                <a:solidFill>
                  <a:schemeClr val="tx1"/>
                </a:solidFill>
                <a:latin typeface="Arial Narrow" pitchFamily="34" charset="0"/>
                <a:sym typeface="Wingdings" pitchFamily="2" charset="2"/>
              </a:rPr>
              <a:t>processo</a:t>
            </a:r>
            <a:r>
              <a:rPr lang="en-US" sz="3200" dirty="0" smtClean="0">
                <a:solidFill>
                  <a:schemeClr val="tx1"/>
                </a:solidFill>
                <a:latin typeface="Arial Narrow" pitchFamily="34" charset="0"/>
                <a:sym typeface="Wingdings" pitchFamily="2" charset="2"/>
              </a:rPr>
              <a:t> </a:t>
            </a:r>
            <a:r>
              <a:rPr lang="en-US" sz="3200" dirty="0" err="1" smtClean="0">
                <a:solidFill>
                  <a:schemeClr val="tx1"/>
                </a:solidFill>
                <a:latin typeface="Arial Narrow" pitchFamily="34" charset="0"/>
                <a:sym typeface="Wingdings" pitchFamily="2" charset="2"/>
              </a:rPr>
              <a:t>saúde-doença</a:t>
            </a:r>
            <a:endParaRPr lang="en-US" sz="3200" dirty="0">
              <a:solidFill>
                <a:schemeClr val="tx1"/>
              </a:solidFill>
              <a:latin typeface="Arial Narrow" pitchFamily="34" charset="0"/>
              <a:sym typeface="Wingdings" pitchFamily="2" charset="2"/>
            </a:endParaRPr>
          </a:p>
          <a:p>
            <a:pPr eaLnBrk="1" hangingPunct="1">
              <a:lnSpc>
                <a:spcPct val="90000"/>
              </a:lnSpc>
              <a:spcBef>
                <a:spcPts val="500"/>
              </a:spcBef>
              <a:spcAft>
                <a:spcPts val="500"/>
              </a:spcAft>
              <a:buFont typeface="Wingdings" pitchFamily="2" charset="2"/>
              <a:buNone/>
              <a:defRPr/>
            </a:pPr>
            <a:endParaRPr lang="pt-BR" sz="2600" dirty="0" smtClean="0"/>
          </a:p>
        </p:txBody>
      </p:sp>
    </p:spTree>
    <p:extLst>
      <p:ext uri="{BB962C8B-B14F-4D97-AF65-F5344CB8AC3E}">
        <p14:creationId xmlns:p14="http://schemas.microsoft.com/office/powerpoint/2010/main" val="5081504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ítulo 1"/>
          <p:cNvSpPr>
            <a:spLocks noGrp="1"/>
          </p:cNvSpPr>
          <p:nvPr>
            <p:ph type="title"/>
          </p:nvPr>
        </p:nvSpPr>
        <p:spPr>
          <a:xfrm>
            <a:off x="476065" y="404664"/>
            <a:ext cx="4762872" cy="939800"/>
          </a:xfrm>
        </p:spPr>
        <p:txBody>
          <a:bodyPr/>
          <a:lstStyle/>
          <a:p>
            <a:pPr algn="ctr" eaLnBrk="1" hangingPunct="1"/>
            <a:r>
              <a:rPr lang="pt-BR" b="1" dirty="0" smtClean="0">
                <a:solidFill>
                  <a:schemeClr val="accent6">
                    <a:lumMod val="75000"/>
                  </a:schemeClr>
                </a:solidFill>
                <a:latin typeface="Arial Narrow" pitchFamily="34" charset="0"/>
              </a:rPr>
              <a:t>INTEGRALIDADE</a:t>
            </a:r>
          </a:p>
        </p:txBody>
      </p:sp>
      <p:sp>
        <p:nvSpPr>
          <p:cNvPr id="47107" name="Espaço Reservado para Conteúdo 2"/>
          <p:cNvSpPr>
            <a:spLocks noGrp="1"/>
          </p:cNvSpPr>
          <p:nvPr>
            <p:ph idx="1"/>
          </p:nvPr>
        </p:nvSpPr>
        <p:spPr>
          <a:xfrm>
            <a:off x="476065" y="1300162"/>
            <a:ext cx="8229600" cy="5043488"/>
          </a:xfrm>
        </p:spPr>
        <p:txBody>
          <a:bodyPr/>
          <a:lstStyle/>
          <a:p>
            <a:pPr eaLnBrk="1" hangingPunct="1">
              <a:buFont typeface="Arial" pitchFamily="34" charset="0"/>
              <a:buChar char="•"/>
            </a:pPr>
            <a:endParaRPr lang="pt-BR" dirty="0" smtClean="0"/>
          </a:p>
          <a:p>
            <a:pPr eaLnBrk="1" hangingPunct="1">
              <a:buFont typeface="Arial" pitchFamily="34" charset="0"/>
              <a:buChar char="•"/>
            </a:pPr>
            <a:endParaRPr lang="pt-BR" dirty="0" smtClean="0"/>
          </a:p>
          <a:p>
            <a:pPr eaLnBrk="1" hangingPunct="1">
              <a:buFont typeface="Arial" pitchFamily="34" charset="0"/>
              <a:buChar char="•"/>
            </a:pPr>
            <a:endParaRPr lang="pt-BR" dirty="0" smtClean="0"/>
          </a:p>
          <a:p>
            <a:pPr eaLnBrk="1" hangingPunct="1">
              <a:buFont typeface="Arial" pitchFamily="34" charset="0"/>
              <a:buChar char="•"/>
            </a:pPr>
            <a:endParaRPr lang="pt-BR" dirty="0" smtClean="0"/>
          </a:p>
          <a:p>
            <a:pPr eaLnBrk="1" hangingPunct="1">
              <a:buFont typeface="Arial" pitchFamily="34" charset="0"/>
              <a:buChar char="•"/>
            </a:pPr>
            <a:endParaRPr lang="pt-BR" dirty="0" smtClean="0"/>
          </a:p>
          <a:p>
            <a:pPr eaLnBrk="1" hangingPunct="1">
              <a:buFont typeface="Arial" pitchFamily="34" charset="0"/>
              <a:buChar char="•"/>
            </a:pPr>
            <a:endParaRPr lang="pt-BR" dirty="0" smtClean="0"/>
          </a:p>
          <a:p>
            <a:pPr eaLnBrk="1" hangingPunct="1">
              <a:buFont typeface="Arial" pitchFamily="34" charset="0"/>
              <a:buChar char="•"/>
            </a:pPr>
            <a:endParaRPr lang="pt-BR" dirty="0" smtClean="0"/>
          </a:p>
          <a:p>
            <a:pPr eaLnBrk="1" hangingPunct="1">
              <a:buFont typeface="Arial" pitchFamily="34" charset="0"/>
              <a:buNone/>
            </a:pPr>
            <a:endParaRPr lang="pt-BR" dirty="0" smtClean="0"/>
          </a:p>
          <a:p>
            <a:pPr eaLnBrk="1" hangingPunct="1">
              <a:buFont typeface="Arial" pitchFamily="34" charset="0"/>
              <a:buNone/>
            </a:pPr>
            <a:endParaRPr lang="pt-BR" dirty="0" smtClean="0"/>
          </a:p>
          <a:p>
            <a:pPr eaLnBrk="1" hangingPunct="1">
              <a:buFont typeface="Arial" pitchFamily="34" charset="0"/>
              <a:buChar char="•"/>
            </a:pPr>
            <a:r>
              <a:rPr lang="pt-BR" sz="1500" dirty="0" smtClean="0"/>
              <a:t>Fonte: CUTOLO, L. R. A. </a:t>
            </a:r>
            <a:r>
              <a:rPr lang="pt-BR" sz="1500" b="1" dirty="0" smtClean="0"/>
              <a:t>A Pediatria e a Educação Pediátrica nos Cursos de Graduação em Medicina</a:t>
            </a:r>
            <a:r>
              <a:rPr lang="pt-BR" sz="1500" dirty="0" smtClean="0"/>
              <a:t>. Florianópolis, 2005.</a:t>
            </a:r>
          </a:p>
        </p:txBody>
      </p:sp>
      <p:sp>
        <p:nvSpPr>
          <p:cNvPr id="4" name="Elipse 3"/>
          <p:cNvSpPr/>
          <p:nvPr/>
        </p:nvSpPr>
        <p:spPr>
          <a:xfrm>
            <a:off x="476065" y="1344464"/>
            <a:ext cx="7072313" cy="4143375"/>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t-BR"/>
          </a:p>
        </p:txBody>
      </p:sp>
      <p:sp>
        <p:nvSpPr>
          <p:cNvPr id="5" name="Elipse 4"/>
          <p:cNvSpPr/>
          <p:nvPr/>
        </p:nvSpPr>
        <p:spPr>
          <a:xfrm>
            <a:off x="2428875" y="2428875"/>
            <a:ext cx="5000625" cy="2786063"/>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t-BR"/>
          </a:p>
        </p:txBody>
      </p:sp>
      <p:sp>
        <p:nvSpPr>
          <p:cNvPr id="6" name="Elipse 5"/>
          <p:cNvSpPr/>
          <p:nvPr/>
        </p:nvSpPr>
        <p:spPr>
          <a:xfrm>
            <a:off x="4357688" y="3000375"/>
            <a:ext cx="2857500" cy="1785938"/>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t-BR"/>
          </a:p>
        </p:txBody>
      </p:sp>
      <p:sp>
        <p:nvSpPr>
          <p:cNvPr id="47111" name="CaixaDeTexto 6"/>
          <p:cNvSpPr txBox="1">
            <a:spLocks noChangeArrowheads="1"/>
          </p:cNvSpPr>
          <p:nvPr/>
        </p:nvSpPr>
        <p:spPr bwMode="auto">
          <a:xfrm>
            <a:off x="755576" y="2643188"/>
            <a:ext cx="210192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pt-BR" sz="2000" b="1" i="1" u="sng" dirty="0">
                <a:solidFill>
                  <a:srgbClr val="002060"/>
                </a:solidFill>
                <a:latin typeface="Calibri" pitchFamily="34" charset="0"/>
              </a:rPr>
              <a:t>DETERMINANTE</a:t>
            </a:r>
          </a:p>
          <a:p>
            <a:pPr algn="ctr" eaLnBrk="1" hangingPunct="1"/>
            <a:r>
              <a:rPr lang="pt-BR" sz="2000" b="1" i="1" u="sng" dirty="0">
                <a:solidFill>
                  <a:srgbClr val="002060"/>
                </a:solidFill>
                <a:latin typeface="Calibri" pitchFamily="34" charset="0"/>
              </a:rPr>
              <a:t>SOCIAL</a:t>
            </a:r>
          </a:p>
        </p:txBody>
      </p:sp>
      <p:sp>
        <p:nvSpPr>
          <p:cNvPr id="47112" name="CaixaDeTexto 8"/>
          <p:cNvSpPr txBox="1">
            <a:spLocks noChangeArrowheads="1"/>
          </p:cNvSpPr>
          <p:nvPr/>
        </p:nvSpPr>
        <p:spPr bwMode="auto">
          <a:xfrm>
            <a:off x="2857501" y="3071813"/>
            <a:ext cx="178593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pt-BR" sz="2000" b="1" i="1" dirty="0">
                <a:solidFill>
                  <a:srgbClr val="002060"/>
                </a:solidFill>
                <a:latin typeface="Calibri" pitchFamily="34" charset="0"/>
              </a:rPr>
              <a:t>Condicionante</a:t>
            </a:r>
          </a:p>
          <a:p>
            <a:pPr algn="ctr" eaLnBrk="1" hangingPunct="1"/>
            <a:r>
              <a:rPr lang="pt-BR" sz="2000" b="1" i="1" dirty="0">
                <a:solidFill>
                  <a:srgbClr val="002060"/>
                </a:solidFill>
                <a:latin typeface="Calibri" pitchFamily="34" charset="0"/>
              </a:rPr>
              <a:t>Ambiental</a:t>
            </a:r>
          </a:p>
        </p:txBody>
      </p:sp>
      <p:sp>
        <p:nvSpPr>
          <p:cNvPr id="47113" name="CaixaDeTexto 9"/>
          <p:cNvSpPr txBox="1">
            <a:spLocks noChangeArrowheads="1"/>
          </p:cNvSpPr>
          <p:nvPr/>
        </p:nvSpPr>
        <p:spPr bwMode="auto">
          <a:xfrm>
            <a:off x="4929187" y="3500438"/>
            <a:ext cx="185737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pt-BR" sz="2000" b="1" i="1" dirty="0">
                <a:solidFill>
                  <a:srgbClr val="002060"/>
                </a:solidFill>
                <a:latin typeface="Calibri" pitchFamily="34" charset="0"/>
              </a:rPr>
              <a:t>Desencadeador</a:t>
            </a:r>
          </a:p>
          <a:p>
            <a:pPr algn="ctr" eaLnBrk="1" hangingPunct="1"/>
            <a:r>
              <a:rPr lang="pt-BR" sz="2000" b="1" i="1" dirty="0">
                <a:solidFill>
                  <a:srgbClr val="002060"/>
                </a:solidFill>
                <a:latin typeface="Calibri" pitchFamily="34" charset="0"/>
              </a:rPr>
              <a:t>Etiológico</a:t>
            </a:r>
          </a:p>
        </p:txBody>
      </p:sp>
    </p:spTree>
    <p:extLst>
      <p:ext uri="{BB962C8B-B14F-4D97-AF65-F5344CB8AC3E}">
        <p14:creationId xmlns:p14="http://schemas.microsoft.com/office/powerpoint/2010/main" val="29351671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Espaço Reservado para Conteúdo 2"/>
          <p:cNvSpPr>
            <a:spLocks noGrp="1"/>
          </p:cNvSpPr>
          <p:nvPr>
            <p:ph idx="1"/>
          </p:nvPr>
        </p:nvSpPr>
        <p:spPr>
          <a:xfrm>
            <a:off x="457200" y="1600200"/>
            <a:ext cx="8229600" cy="5043488"/>
          </a:xfrm>
        </p:spPr>
        <p:txBody>
          <a:bodyPr/>
          <a:lstStyle/>
          <a:p>
            <a:pPr eaLnBrk="1" hangingPunct="1"/>
            <a:endParaRPr lang="pt-BR" smtClean="0"/>
          </a:p>
          <a:p>
            <a:pPr eaLnBrk="1" hangingPunct="1"/>
            <a:endParaRPr lang="pt-BR" smtClean="0"/>
          </a:p>
          <a:p>
            <a:pPr eaLnBrk="1" hangingPunct="1"/>
            <a:endParaRPr lang="pt-BR" smtClean="0"/>
          </a:p>
          <a:p>
            <a:pPr eaLnBrk="1" hangingPunct="1"/>
            <a:endParaRPr lang="pt-BR" smtClean="0"/>
          </a:p>
          <a:p>
            <a:pPr eaLnBrk="1" hangingPunct="1"/>
            <a:endParaRPr lang="pt-BR" smtClean="0"/>
          </a:p>
          <a:p>
            <a:pPr eaLnBrk="1" hangingPunct="1"/>
            <a:endParaRPr lang="pt-BR" smtClean="0"/>
          </a:p>
          <a:p>
            <a:pPr eaLnBrk="1" hangingPunct="1"/>
            <a:endParaRPr lang="pt-BR" smtClean="0"/>
          </a:p>
          <a:p>
            <a:pPr eaLnBrk="1" hangingPunct="1">
              <a:buFont typeface="Arial" pitchFamily="34" charset="0"/>
              <a:buNone/>
            </a:pPr>
            <a:endParaRPr lang="pt-BR" smtClean="0"/>
          </a:p>
          <a:p>
            <a:pPr eaLnBrk="1" hangingPunct="1">
              <a:buFont typeface="Arial" pitchFamily="34" charset="0"/>
              <a:buNone/>
            </a:pPr>
            <a:endParaRPr lang="pt-BR" smtClean="0"/>
          </a:p>
        </p:txBody>
      </p:sp>
      <p:sp>
        <p:nvSpPr>
          <p:cNvPr id="4" name="Elipse 3"/>
          <p:cNvSpPr/>
          <p:nvPr/>
        </p:nvSpPr>
        <p:spPr>
          <a:xfrm>
            <a:off x="1071563" y="1643063"/>
            <a:ext cx="7072312" cy="4143375"/>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t-BR"/>
          </a:p>
        </p:txBody>
      </p:sp>
      <p:sp>
        <p:nvSpPr>
          <p:cNvPr id="5" name="Elipse 4"/>
          <p:cNvSpPr/>
          <p:nvPr/>
        </p:nvSpPr>
        <p:spPr>
          <a:xfrm>
            <a:off x="2928938" y="2428875"/>
            <a:ext cx="5000625" cy="2786063"/>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t-BR"/>
          </a:p>
        </p:txBody>
      </p:sp>
      <p:sp>
        <p:nvSpPr>
          <p:cNvPr id="6" name="Elipse 5"/>
          <p:cNvSpPr/>
          <p:nvPr/>
        </p:nvSpPr>
        <p:spPr>
          <a:xfrm>
            <a:off x="4714875" y="3000375"/>
            <a:ext cx="2857500" cy="1785938"/>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t-BR"/>
          </a:p>
        </p:txBody>
      </p:sp>
      <p:sp>
        <p:nvSpPr>
          <p:cNvPr id="48135" name="CaixaDeTexto 6"/>
          <p:cNvSpPr txBox="1">
            <a:spLocks noChangeArrowheads="1"/>
          </p:cNvSpPr>
          <p:nvPr/>
        </p:nvSpPr>
        <p:spPr bwMode="auto">
          <a:xfrm>
            <a:off x="1428750" y="2643188"/>
            <a:ext cx="1785938"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pt-BR" sz="2000" b="1" i="1" dirty="0">
                <a:solidFill>
                  <a:srgbClr val="002060"/>
                </a:solidFill>
                <a:latin typeface="Calibri" pitchFamily="34" charset="0"/>
              </a:rPr>
              <a:t>Determinante</a:t>
            </a:r>
          </a:p>
          <a:p>
            <a:pPr algn="ctr" eaLnBrk="1" hangingPunct="1"/>
            <a:r>
              <a:rPr lang="pt-BR" sz="2000" b="1" i="1" dirty="0">
                <a:solidFill>
                  <a:srgbClr val="002060"/>
                </a:solidFill>
                <a:latin typeface="Calibri" pitchFamily="34" charset="0"/>
              </a:rPr>
              <a:t>Social</a:t>
            </a:r>
          </a:p>
          <a:p>
            <a:pPr algn="ctr" eaLnBrk="1" hangingPunct="1"/>
            <a:r>
              <a:rPr lang="pt-BR" b="1" i="1" dirty="0">
                <a:solidFill>
                  <a:srgbClr val="002060"/>
                </a:solidFill>
                <a:latin typeface="Calibri" pitchFamily="34" charset="0"/>
              </a:rPr>
              <a:t>↓</a:t>
            </a:r>
          </a:p>
        </p:txBody>
      </p:sp>
      <p:sp>
        <p:nvSpPr>
          <p:cNvPr id="48136" name="CaixaDeTexto 8"/>
          <p:cNvSpPr txBox="1">
            <a:spLocks noChangeArrowheads="1"/>
          </p:cNvSpPr>
          <p:nvPr/>
        </p:nvSpPr>
        <p:spPr bwMode="auto">
          <a:xfrm>
            <a:off x="3214688" y="3071813"/>
            <a:ext cx="1785937"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pt-BR" sz="2000" b="1" i="1" dirty="0">
                <a:solidFill>
                  <a:srgbClr val="002060"/>
                </a:solidFill>
                <a:latin typeface="Calibri" pitchFamily="34" charset="0"/>
              </a:rPr>
              <a:t>Condicionante</a:t>
            </a:r>
          </a:p>
          <a:p>
            <a:pPr algn="ctr" eaLnBrk="1" hangingPunct="1"/>
            <a:r>
              <a:rPr lang="pt-BR" sz="2000" b="1" i="1" dirty="0">
                <a:solidFill>
                  <a:srgbClr val="002060"/>
                </a:solidFill>
                <a:latin typeface="Calibri" pitchFamily="34" charset="0"/>
              </a:rPr>
              <a:t>Ambiental</a:t>
            </a:r>
          </a:p>
          <a:p>
            <a:pPr algn="ctr" eaLnBrk="1" hangingPunct="1"/>
            <a:r>
              <a:rPr lang="pt-BR" b="1" i="1" dirty="0">
                <a:solidFill>
                  <a:srgbClr val="002060"/>
                </a:solidFill>
                <a:latin typeface="Calibri" pitchFamily="34" charset="0"/>
              </a:rPr>
              <a:t>↓</a:t>
            </a:r>
          </a:p>
        </p:txBody>
      </p:sp>
      <p:sp>
        <p:nvSpPr>
          <p:cNvPr id="48137" name="CaixaDeTexto 9"/>
          <p:cNvSpPr txBox="1">
            <a:spLocks noChangeArrowheads="1"/>
          </p:cNvSpPr>
          <p:nvPr/>
        </p:nvSpPr>
        <p:spPr bwMode="auto">
          <a:xfrm>
            <a:off x="5286374" y="3500438"/>
            <a:ext cx="187791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pt-BR" sz="2000" b="1" i="1" dirty="0">
                <a:solidFill>
                  <a:srgbClr val="002060"/>
                </a:solidFill>
                <a:latin typeface="Calibri" pitchFamily="34" charset="0"/>
              </a:rPr>
              <a:t>Desencadeador</a:t>
            </a:r>
          </a:p>
          <a:p>
            <a:pPr algn="ctr" eaLnBrk="1" hangingPunct="1"/>
            <a:r>
              <a:rPr lang="pt-BR" sz="2000" b="1" i="1" dirty="0">
                <a:solidFill>
                  <a:srgbClr val="002060"/>
                </a:solidFill>
                <a:latin typeface="Calibri" pitchFamily="34" charset="0"/>
              </a:rPr>
              <a:t>Etiológico</a:t>
            </a:r>
          </a:p>
        </p:txBody>
      </p:sp>
      <p:sp>
        <p:nvSpPr>
          <p:cNvPr id="13" name="CaixaDeTexto 12"/>
          <p:cNvSpPr txBox="1"/>
          <p:nvPr/>
        </p:nvSpPr>
        <p:spPr>
          <a:xfrm>
            <a:off x="539553" y="3643313"/>
            <a:ext cx="2520280" cy="2585323"/>
          </a:xfrm>
          <a:prstGeom prst="rect">
            <a:avLst/>
          </a:prstGeom>
          <a:ln/>
        </p:spPr>
        <p:style>
          <a:lnRef idx="1">
            <a:schemeClr val="dk1"/>
          </a:lnRef>
          <a:fillRef idx="2">
            <a:schemeClr val="dk1"/>
          </a:fillRef>
          <a:effectRef idx="1">
            <a:schemeClr val="dk1"/>
          </a:effectRef>
          <a:fontRef idx="minor">
            <a:schemeClr val="dk1"/>
          </a:fontRef>
        </p:style>
        <p:txBody>
          <a:bodyPr wrap="square">
            <a:spAutoFit/>
          </a:bodyPr>
          <a:lstStyle/>
          <a:p>
            <a:pPr fontAlgn="auto">
              <a:spcBef>
                <a:spcPts val="0"/>
              </a:spcBef>
              <a:spcAft>
                <a:spcPts val="0"/>
              </a:spcAft>
              <a:defRPr/>
            </a:pPr>
            <a:r>
              <a:rPr lang="pt-BR" b="1" dirty="0">
                <a:solidFill>
                  <a:srgbClr val="002060"/>
                </a:solidFill>
              </a:rPr>
              <a:t>Trabalho, renda, educação,  acesso à informação, organização dos serviços de saúde, alimentação, saneamento básico, moradia, lazer, meio ambiente</a:t>
            </a:r>
          </a:p>
        </p:txBody>
      </p:sp>
      <p:sp>
        <p:nvSpPr>
          <p:cNvPr id="14" name="CaixaDeTexto 13"/>
          <p:cNvSpPr txBox="1"/>
          <p:nvPr/>
        </p:nvSpPr>
        <p:spPr>
          <a:xfrm>
            <a:off x="3286125" y="4071938"/>
            <a:ext cx="2071688" cy="1517302"/>
          </a:xfrm>
          <a:prstGeom prst="rect">
            <a:avLst/>
          </a:prstGeom>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pt-BR" b="1" dirty="0">
                <a:solidFill>
                  <a:srgbClr val="002060"/>
                </a:solidFill>
              </a:rPr>
              <a:t>Salubridade dos ambientes e diminuição da exposição biológica</a:t>
            </a:r>
          </a:p>
        </p:txBody>
      </p:sp>
      <p:sp>
        <p:nvSpPr>
          <p:cNvPr id="15" name="Título 1"/>
          <p:cNvSpPr>
            <a:spLocks noGrp="1"/>
          </p:cNvSpPr>
          <p:nvPr>
            <p:ph type="title"/>
          </p:nvPr>
        </p:nvSpPr>
        <p:spPr>
          <a:xfrm>
            <a:off x="476065" y="404664"/>
            <a:ext cx="4762872" cy="939800"/>
          </a:xfrm>
        </p:spPr>
        <p:txBody>
          <a:bodyPr/>
          <a:lstStyle/>
          <a:p>
            <a:pPr algn="ctr" eaLnBrk="1" hangingPunct="1"/>
            <a:r>
              <a:rPr lang="pt-BR" b="1" dirty="0" smtClean="0">
                <a:solidFill>
                  <a:schemeClr val="accent6">
                    <a:lumMod val="75000"/>
                  </a:schemeClr>
                </a:solidFill>
                <a:latin typeface="Arial Narrow" pitchFamily="34" charset="0"/>
              </a:rPr>
              <a:t>INTEGRALIDADE</a:t>
            </a:r>
          </a:p>
        </p:txBody>
      </p:sp>
    </p:spTree>
    <p:extLst>
      <p:ext uri="{BB962C8B-B14F-4D97-AF65-F5344CB8AC3E}">
        <p14:creationId xmlns:p14="http://schemas.microsoft.com/office/powerpoint/2010/main" val="26708746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Espaço Reservado para Conteúdo 2"/>
          <p:cNvSpPr>
            <a:spLocks noGrp="1"/>
          </p:cNvSpPr>
          <p:nvPr>
            <p:ph idx="1"/>
          </p:nvPr>
        </p:nvSpPr>
        <p:spPr>
          <a:xfrm>
            <a:off x="457200" y="1600200"/>
            <a:ext cx="8229600" cy="5043488"/>
          </a:xfrm>
        </p:spPr>
        <p:txBody>
          <a:bodyPr/>
          <a:lstStyle/>
          <a:p>
            <a:pPr eaLnBrk="1" hangingPunct="1"/>
            <a:endParaRPr lang="pt-BR" smtClean="0"/>
          </a:p>
          <a:p>
            <a:pPr eaLnBrk="1" hangingPunct="1"/>
            <a:endParaRPr lang="pt-BR" smtClean="0"/>
          </a:p>
          <a:p>
            <a:pPr eaLnBrk="1" hangingPunct="1"/>
            <a:endParaRPr lang="pt-BR" smtClean="0"/>
          </a:p>
          <a:p>
            <a:pPr eaLnBrk="1" hangingPunct="1"/>
            <a:endParaRPr lang="pt-BR" smtClean="0"/>
          </a:p>
          <a:p>
            <a:pPr eaLnBrk="1" hangingPunct="1"/>
            <a:endParaRPr lang="pt-BR" smtClean="0"/>
          </a:p>
          <a:p>
            <a:pPr eaLnBrk="1" hangingPunct="1"/>
            <a:endParaRPr lang="pt-BR" smtClean="0"/>
          </a:p>
          <a:p>
            <a:pPr eaLnBrk="1" hangingPunct="1"/>
            <a:endParaRPr lang="pt-BR" smtClean="0"/>
          </a:p>
          <a:p>
            <a:pPr eaLnBrk="1" hangingPunct="1">
              <a:buFont typeface="Arial" pitchFamily="34" charset="0"/>
              <a:buNone/>
            </a:pPr>
            <a:endParaRPr lang="pt-BR" smtClean="0"/>
          </a:p>
          <a:p>
            <a:pPr eaLnBrk="1" hangingPunct="1">
              <a:buFont typeface="Arial" pitchFamily="34" charset="0"/>
              <a:buNone/>
            </a:pPr>
            <a:endParaRPr lang="pt-BR" smtClean="0"/>
          </a:p>
        </p:txBody>
      </p:sp>
      <p:sp>
        <p:nvSpPr>
          <p:cNvPr id="4" name="Elipse 3"/>
          <p:cNvSpPr/>
          <p:nvPr/>
        </p:nvSpPr>
        <p:spPr>
          <a:xfrm>
            <a:off x="428625" y="1643063"/>
            <a:ext cx="7072313" cy="4143375"/>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t-BR"/>
          </a:p>
        </p:txBody>
      </p:sp>
      <p:sp>
        <p:nvSpPr>
          <p:cNvPr id="5" name="Elipse 4"/>
          <p:cNvSpPr/>
          <p:nvPr/>
        </p:nvSpPr>
        <p:spPr>
          <a:xfrm>
            <a:off x="2428875" y="2428875"/>
            <a:ext cx="5000625" cy="2786063"/>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t-BR" dirty="0"/>
          </a:p>
        </p:txBody>
      </p:sp>
      <p:sp>
        <p:nvSpPr>
          <p:cNvPr id="6" name="Elipse 5"/>
          <p:cNvSpPr/>
          <p:nvPr/>
        </p:nvSpPr>
        <p:spPr>
          <a:xfrm>
            <a:off x="4357688" y="3000375"/>
            <a:ext cx="2857500" cy="1785938"/>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t-BR"/>
          </a:p>
        </p:txBody>
      </p:sp>
      <p:sp>
        <p:nvSpPr>
          <p:cNvPr id="3079" name="CaixaDeTexto 6"/>
          <p:cNvSpPr txBox="1">
            <a:spLocks noChangeArrowheads="1"/>
          </p:cNvSpPr>
          <p:nvPr/>
        </p:nvSpPr>
        <p:spPr bwMode="auto">
          <a:xfrm>
            <a:off x="714375" y="2643188"/>
            <a:ext cx="1785938" cy="1631216"/>
          </a:xfrm>
          <a:prstGeom prst="rect">
            <a:avLst/>
          </a:prstGeom>
          <a:noFill/>
          <a:ln w="9525">
            <a:noFill/>
            <a:miter lim="800000"/>
            <a:headEnd/>
            <a:tailEnd/>
          </a:ln>
        </p:spPr>
        <p:txBody>
          <a:bodyPr>
            <a:spAutoFit/>
          </a:bodyPr>
          <a:lstStyle/>
          <a:p>
            <a:pPr algn="ctr">
              <a:defRPr/>
            </a:pPr>
            <a:r>
              <a:rPr lang="pt-BR" sz="2000" b="1" i="1" dirty="0">
                <a:solidFill>
                  <a:schemeClr val="accent1">
                    <a:lumMod val="75000"/>
                  </a:schemeClr>
                </a:solidFill>
                <a:latin typeface="Calibri" pitchFamily="34" charset="0"/>
                <a:cs typeface="Arial" charset="0"/>
              </a:rPr>
              <a:t>Determinante</a:t>
            </a:r>
          </a:p>
          <a:p>
            <a:pPr algn="ctr">
              <a:defRPr/>
            </a:pPr>
            <a:r>
              <a:rPr lang="pt-BR" sz="2000" b="1" i="1" dirty="0">
                <a:solidFill>
                  <a:schemeClr val="accent1">
                    <a:lumMod val="75000"/>
                  </a:schemeClr>
                </a:solidFill>
                <a:latin typeface="Calibri" pitchFamily="34" charset="0"/>
                <a:cs typeface="Arial" charset="0"/>
              </a:rPr>
              <a:t>Social</a:t>
            </a:r>
          </a:p>
          <a:p>
            <a:pPr algn="ctr">
              <a:defRPr/>
            </a:pPr>
            <a:r>
              <a:rPr lang="pt-BR" sz="2000" b="1" i="1" dirty="0">
                <a:solidFill>
                  <a:srgbClr val="002060"/>
                </a:solidFill>
                <a:latin typeface="Calibri" pitchFamily="34" charset="0"/>
                <a:cs typeface="Arial" charset="0"/>
              </a:rPr>
              <a:t>↓</a:t>
            </a:r>
          </a:p>
          <a:p>
            <a:pPr algn="ctr">
              <a:defRPr/>
            </a:pPr>
            <a:r>
              <a:rPr lang="pt-BR" sz="2000" b="1" i="1" dirty="0">
                <a:solidFill>
                  <a:srgbClr val="002060"/>
                </a:solidFill>
                <a:latin typeface="Calibri" pitchFamily="34" charset="0"/>
                <a:cs typeface="Arial" charset="0"/>
              </a:rPr>
              <a:t>Promoção da Saúde</a:t>
            </a:r>
          </a:p>
        </p:txBody>
      </p:sp>
      <p:sp>
        <p:nvSpPr>
          <p:cNvPr id="3080" name="CaixaDeTexto 8"/>
          <p:cNvSpPr txBox="1">
            <a:spLocks noChangeArrowheads="1"/>
          </p:cNvSpPr>
          <p:nvPr/>
        </p:nvSpPr>
        <p:spPr bwMode="auto">
          <a:xfrm>
            <a:off x="2643188" y="3071813"/>
            <a:ext cx="1785937" cy="1323439"/>
          </a:xfrm>
          <a:prstGeom prst="rect">
            <a:avLst/>
          </a:prstGeom>
          <a:noFill/>
          <a:ln w="9525">
            <a:noFill/>
            <a:miter lim="800000"/>
            <a:headEnd/>
            <a:tailEnd/>
          </a:ln>
        </p:spPr>
        <p:txBody>
          <a:bodyPr>
            <a:spAutoFit/>
          </a:bodyPr>
          <a:lstStyle/>
          <a:p>
            <a:pPr algn="ctr">
              <a:defRPr/>
            </a:pPr>
            <a:r>
              <a:rPr lang="pt-BR" sz="2000" b="1" i="1" dirty="0">
                <a:solidFill>
                  <a:schemeClr val="accent1">
                    <a:lumMod val="75000"/>
                  </a:schemeClr>
                </a:solidFill>
                <a:latin typeface="Calibri" pitchFamily="34" charset="0"/>
                <a:cs typeface="Arial" charset="0"/>
              </a:rPr>
              <a:t>Condicionante</a:t>
            </a:r>
          </a:p>
          <a:p>
            <a:pPr algn="ctr">
              <a:defRPr/>
            </a:pPr>
            <a:r>
              <a:rPr lang="pt-BR" sz="2000" b="1" i="1" dirty="0">
                <a:solidFill>
                  <a:schemeClr val="accent1">
                    <a:lumMod val="75000"/>
                  </a:schemeClr>
                </a:solidFill>
                <a:latin typeface="Calibri" pitchFamily="34" charset="0"/>
                <a:cs typeface="Arial" charset="0"/>
              </a:rPr>
              <a:t>Ambiental</a:t>
            </a:r>
          </a:p>
          <a:p>
            <a:pPr algn="ctr">
              <a:defRPr/>
            </a:pPr>
            <a:r>
              <a:rPr lang="pt-BR" sz="2000" b="1" i="1" dirty="0">
                <a:solidFill>
                  <a:srgbClr val="002060"/>
                </a:solidFill>
                <a:latin typeface="Calibri" pitchFamily="34" charset="0"/>
                <a:cs typeface="Arial" charset="0"/>
              </a:rPr>
              <a:t>↓</a:t>
            </a:r>
          </a:p>
          <a:p>
            <a:pPr algn="ctr">
              <a:defRPr/>
            </a:pPr>
            <a:r>
              <a:rPr lang="pt-BR" sz="2000" b="1" i="1" dirty="0">
                <a:solidFill>
                  <a:srgbClr val="002060"/>
                </a:solidFill>
                <a:latin typeface="Calibri" pitchFamily="34" charset="0"/>
                <a:cs typeface="Arial" charset="0"/>
              </a:rPr>
              <a:t>Prevenção</a:t>
            </a:r>
          </a:p>
        </p:txBody>
      </p:sp>
      <p:sp>
        <p:nvSpPr>
          <p:cNvPr id="3081" name="CaixaDeTexto 9"/>
          <p:cNvSpPr txBox="1">
            <a:spLocks noChangeArrowheads="1"/>
          </p:cNvSpPr>
          <p:nvPr/>
        </p:nvSpPr>
        <p:spPr bwMode="auto">
          <a:xfrm>
            <a:off x="4929188" y="3214688"/>
            <a:ext cx="1947068" cy="1631216"/>
          </a:xfrm>
          <a:prstGeom prst="rect">
            <a:avLst/>
          </a:prstGeom>
          <a:noFill/>
          <a:ln w="9525">
            <a:noFill/>
            <a:miter lim="800000"/>
            <a:headEnd/>
            <a:tailEnd/>
          </a:ln>
        </p:spPr>
        <p:txBody>
          <a:bodyPr wrap="square">
            <a:spAutoFit/>
          </a:bodyPr>
          <a:lstStyle/>
          <a:p>
            <a:pPr algn="ctr">
              <a:defRPr/>
            </a:pPr>
            <a:r>
              <a:rPr lang="pt-BR" sz="2000" b="1" i="1" dirty="0">
                <a:solidFill>
                  <a:schemeClr val="accent1">
                    <a:lumMod val="75000"/>
                  </a:schemeClr>
                </a:solidFill>
                <a:latin typeface="Calibri" pitchFamily="34" charset="0"/>
                <a:cs typeface="Arial" charset="0"/>
              </a:rPr>
              <a:t>Desencadeador</a:t>
            </a:r>
          </a:p>
          <a:p>
            <a:pPr algn="ctr">
              <a:defRPr/>
            </a:pPr>
            <a:r>
              <a:rPr lang="pt-BR" sz="2000" b="1" i="1" dirty="0">
                <a:solidFill>
                  <a:schemeClr val="accent1">
                    <a:lumMod val="75000"/>
                  </a:schemeClr>
                </a:solidFill>
                <a:latin typeface="Calibri" pitchFamily="34" charset="0"/>
                <a:cs typeface="Arial" charset="0"/>
              </a:rPr>
              <a:t>Etiológico</a:t>
            </a:r>
          </a:p>
          <a:p>
            <a:pPr algn="ctr">
              <a:defRPr/>
            </a:pPr>
            <a:r>
              <a:rPr lang="pt-BR" sz="2000" b="1" i="1" dirty="0">
                <a:solidFill>
                  <a:srgbClr val="002060"/>
                </a:solidFill>
                <a:latin typeface="Calibri" pitchFamily="34" charset="0"/>
                <a:cs typeface="Arial" charset="0"/>
              </a:rPr>
              <a:t>↓</a:t>
            </a:r>
          </a:p>
          <a:p>
            <a:pPr algn="ctr">
              <a:defRPr/>
            </a:pPr>
            <a:r>
              <a:rPr lang="pt-BR" sz="2000" b="1" i="1" dirty="0">
                <a:solidFill>
                  <a:srgbClr val="002060"/>
                </a:solidFill>
                <a:latin typeface="Calibri" pitchFamily="34" charset="0"/>
                <a:cs typeface="Arial" charset="0"/>
              </a:rPr>
              <a:t>Recuperação e reabilitação</a:t>
            </a:r>
          </a:p>
        </p:txBody>
      </p:sp>
      <p:sp>
        <p:nvSpPr>
          <p:cNvPr id="11" name="Título 1"/>
          <p:cNvSpPr>
            <a:spLocks noGrp="1"/>
          </p:cNvSpPr>
          <p:nvPr>
            <p:ph type="title"/>
          </p:nvPr>
        </p:nvSpPr>
        <p:spPr>
          <a:xfrm>
            <a:off x="476065" y="404664"/>
            <a:ext cx="4762872" cy="939800"/>
          </a:xfrm>
        </p:spPr>
        <p:txBody>
          <a:bodyPr/>
          <a:lstStyle/>
          <a:p>
            <a:pPr algn="ctr" eaLnBrk="1" hangingPunct="1"/>
            <a:r>
              <a:rPr lang="pt-BR" b="1" dirty="0" smtClean="0">
                <a:solidFill>
                  <a:schemeClr val="accent6">
                    <a:lumMod val="75000"/>
                  </a:schemeClr>
                </a:solidFill>
                <a:latin typeface="Arial Narrow" pitchFamily="34" charset="0"/>
              </a:rPr>
              <a:t>INTEGRALIDADE</a:t>
            </a:r>
          </a:p>
        </p:txBody>
      </p:sp>
    </p:spTree>
    <p:extLst>
      <p:ext uri="{BB962C8B-B14F-4D97-AF65-F5344CB8AC3E}">
        <p14:creationId xmlns:p14="http://schemas.microsoft.com/office/powerpoint/2010/main" val="41295994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4"/>
          <p:cNvSpPr/>
          <p:nvPr/>
        </p:nvSpPr>
        <p:spPr>
          <a:xfrm>
            <a:off x="6384150" y="2348880"/>
            <a:ext cx="2016125" cy="576709"/>
          </a:xfrm>
          <a:prstGeom prst="rect">
            <a:avLst/>
          </a:prstGeom>
          <a:solidFill>
            <a:schemeClr val="accent6">
              <a:lumMod val="20000"/>
              <a:lumOff val="80000"/>
            </a:schemeClr>
          </a:solidFill>
        </p:spPr>
        <p:style>
          <a:lnRef idx="3">
            <a:schemeClr val="lt1"/>
          </a:lnRef>
          <a:fillRef idx="1">
            <a:schemeClr val="accent1"/>
          </a:fillRef>
          <a:effectRef idx="1">
            <a:schemeClr val="accent1"/>
          </a:effectRef>
          <a:fontRef idx="minor">
            <a:schemeClr val="lt1"/>
          </a:fontRef>
        </p:style>
        <p:txBody>
          <a:bodyPr anchor="ctr"/>
          <a:lstStyle/>
          <a:p>
            <a:pPr algn="ctr">
              <a:defRPr/>
            </a:pPr>
            <a:r>
              <a:rPr lang="pt-BR" b="1" dirty="0">
                <a:solidFill>
                  <a:schemeClr val="tx1"/>
                </a:solidFill>
                <a:latin typeface="Arial Narrow" pitchFamily="34" charset="0"/>
              </a:rPr>
              <a:t>PROCESSO DE TRABALHO</a:t>
            </a:r>
          </a:p>
        </p:txBody>
      </p:sp>
      <p:sp>
        <p:nvSpPr>
          <p:cNvPr id="6" name="Retângulo 5"/>
          <p:cNvSpPr/>
          <p:nvPr/>
        </p:nvSpPr>
        <p:spPr>
          <a:xfrm>
            <a:off x="899592" y="2348880"/>
            <a:ext cx="1727200" cy="559426"/>
          </a:xfrm>
          <a:prstGeom prst="rect">
            <a:avLst/>
          </a:prstGeom>
          <a:solidFill>
            <a:schemeClr val="accent6">
              <a:lumMod val="20000"/>
              <a:lumOff val="80000"/>
            </a:schemeClr>
          </a:solidFill>
        </p:spPr>
        <p:style>
          <a:lnRef idx="3">
            <a:schemeClr val="lt1"/>
          </a:lnRef>
          <a:fillRef idx="1">
            <a:schemeClr val="accent1"/>
          </a:fillRef>
          <a:effectRef idx="1">
            <a:schemeClr val="accent1"/>
          </a:effectRef>
          <a:fontRef idx="minor">
            <a:schemeClr val="lt1"/>
          </a:fontRef>
        </p:style>
        <p:txBody>
          <a:bodyPr anchor="ctr"/>
          <a:lstStyle/>
          <a:p>
            <a:pPr algn="ctr">
              <a:defRPr/>
            </a:pPr>
            <a:r>
              <a:rPr lang="pt-BR" b="1" dirty="0">
                <a:solidFill>
                  <a:schemeClr val="tx1"/>
                </a:solidFill>
                <a:latin typeface="Arial Narrow" pitchFamily="34" charset="0"/>
              </a:rPr>
              <a:t>PROCESSO </a:t>
            </a:r>
          </a:p>
          <a:p>
            <a:pPr algn="ctr">
              <a:defRPr/>
            </a:pPr>
            <a:r>
              <a:rPr lang="pt-BR" b="1" dirty="0">
                <a:solidFill>
                  <a:schemeClr val="tx1"/>
                </a:solidFill>
                <a:latin typeface="Arial Narrow" pitchFamily="34" charset="0"/>
              </a:rPr>
              <a:t>DE GESTÃO</a:t>
            </a:r>
          </a:p>
        </p:txBody>
      </p:sp>
      <p:sp>
        <p:nvSpPr>
          <p:cNvPr id="7" name="Retângulo 6"/>
          <p:cNvSpPr/>
          <p:nvPr/>
        </p:nvSpPr>
        <p:spPr>
          <a:xfrm>
            <a:off x="3419574" y="2835200"/>
            <a:ext cx="2089150" cy="592857"/>
          </a:xfrm>
          <a:prstGeom prst="rect">
            <a:avLst/>
          </a:prstGeom>
          <a:solidFill>
            <a:schemeClr val="accent6">
              <a:lumMod val="20000"/>
              <a:lumOff val="80000"/>
            </a:schemeClr>
          </a:solidFill>
        </p:spPr>
        <p:style>
          <a:lnRef idx="3">
            <a:schemeClr val="lt1"/>
          </a:lnRef>
          <a:fillRef idx="1">
            <a:schemeClr val="accent1"/>
          </a:fillRef>
          <a:effectRef idx="1">
            <a:schemeClr val="accent1"/>
          </a:effectRef>
          <a:fontRef idx="minor">
            <a:schemeClr val="lt1"/>
          </a:fontRef>
        </p:style>
        <p:txBody>
          <a:bodyPr anchor="ctr"/>
          <a:lstStyle/>
          <a:p>
            <a:pPr algn="ctr">
              <a:defRPr/>
            </a:pPr>
            <a:r>
              <a:rPr lang="pt-BR" b="1" dirty="0">
                <a:solidFill>
                  <a:schemeClr val="tx1"/>
                </a:solidFill>
                <a:latin typeface="Arial Narrow" pitchFamily="34" charset="0"/>
              </a:rPr>
              <a:t>PRÁTICA PROFISSIONAL</a:t>
            </a:r>
          </a:p>
        </p:txBody>
      </p:sp>
      <p:cxnSp>
        <p:nvCxnSpPr>
          <p:cNvPr id="10" name="Conector reto 9"/>
          <p:cNvCxnSpPr>
            <a:stCxn id="6" idx="3"/>
            <a:endCxn id="7" idx="1"/>
          </p:cNvCxnSpPr>
          <p:nvPr/>
        </p:nvCxnSpPr>
        <p:spPr>
          <a:xfrm>
            <a:off x="2626792" y="2628593"/>
            <a:ext cx="792782" cy="503036"/>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Conector reto 10"/>
          <p:cNvCxnSpPr>
            <a:stCxn id="7" idx="3"/>
            <a:endCxn id="5" idx="1"/>
          </p:cNvCxnSpPr>
          <p:nvPr/>
        </p:nvCxnSpPr>
        <p:spPr>
          <a:xfrm flipV="1">
            <a:off x="5508724" y="2637235"/>
            <a:ext cx="875426" cy="494394"/>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Conector reto 11"/>
          <p:cNvCxnSpPr>
            <a:stCxn id="6" idx="3"/>
            <a:endCxn id="5" idx="1"/>
          </p:cNvCxnSpPr>
          <p:nvPr/>
        </p:nvCxnSpPr>
        <p:spPr>
          <a:xfrm>
            <a:off x="2626792" y="2628593"/>
            <a:ext cx="3757358" cy="864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3" name="Seta para baixo 12"/>
          <p:cNvSpPr/>
          <p:nvPr/>
        </p:nvSpPr>
        <p:spPr>
          <a:xfrm>
            <a:off x="4325290" y="3502025"/>
            <a:ext cx="360362" cy="288925"/>
          </a:xfrm>
          <a:prstGeom prst="downArrow">
            <a:avLst/>
          </a:prstGeom>
          <a:solidFill>
            <a:schemeClr val="accent1">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BR"/>
          </a:p>
        </p:txBody>
      </p:sp>
      <p:graphicFrame>
        <p:nvGraphicFramePr>
          <p:cNvPr id="16" name="Diagrama 1"/>
          <p:cNvGraphicFramePr>
            <a:graphicFrameLocks noGrp="1"/>
          </p:cNvGraphicFramePr>
          <p:nvPr>
            <p:ph idx="1"/>
            <p:extLst>
              <p:ext uri="{D42A27DB-BD31-4B8C-83A1-F6EECF244321}">
                <p14:modId xmlns:p14="http://schemas.microsoft.com/office/powerpoint/2010/main" val="1923332814"/>
              </p:ext>
            </p:extLst>
          </p:nvPr>
        </p:nvGraphicFramePr>
        <p:xfrm>
          <a:off x="251520" y="3933056"/>
          <a:ext cx="8820472" cy="28006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0" name="Seta para baixo 2"/>
          <p:cNvSpPr/>
          <p:nvPr/>
        </p:nvSpPr>
        <p:spPr>
          <a:xfrm>
            <a:off x="473221" y="445125"/>
            <a:ext cx="8064500" cy="1872208"/>
          </a:xfrm>
          <a:prstGeom prst="down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BR" sz="2800" b="1" dirty="0" smtClean="0">
              <a:solidFill>
                <a:schemeClr val="tx1"/>
              </a:solidFill>
              <a:latin typeface="Arial Narrow" pitchFamily="34" charset="0"/>
            </a:endParaRPr>
          </a:p>
          <a:p>
            <a:pPr algn="ctr">
              <a:defRPr/>
            </a:pPr>
            <a:r>
              <a:rPr lang="pt-BR" sz="2800" b="1" dirty="0" smtClean="0">
                <a:solidFill>
                  <a:schemeClr val="tx1"/>
                </a:solidFill>
                <a:latin typeface="Arial Narrow" pitchFamily="34" charset="0"/>
              </a:rPr>
              <a:t>INTEGRALIDADE</a:t>
            </a:r>
          </a:p>
          <a:p>
            <a:pPr algn="ctr">
              <a:defRPr/>
            </a:pPr>
            <a:r>
              <a:rPr lang="pt-BR" sz="2400" b="1" dirty="0" smtClean="0">
                <a:solidFill>
                  <a:schemeClr val="tx1"/>
                </a:solidFill>
                <a:latin typeface="Arial Narrow" pitchFamily="34" charset="0"/>
              </a:rPr>
              <a:t>Atender a necessidade do outro</a:t>
            </a:r>
          </a:p>
          <a:p>
            <a:pPr algn="ctr">
              <a:defRPr/>
            </a:pPr>
            <a:r>
              <a:rPr lang="pt-BR" sz="2400" b="1" dirty="0" smtClean="0">
                <a:solidFill>
                  <a:schemeClr val="tx1"/>
                </a:solidFill>
                <a:latin typeface="Arial Narrow" pitchFamily="34" charset="0"/>
              </a:rPr>
              <a:t>Conceito ampliado de saúde</a:t>
            </a:r>
          </a:p>
          <a:p>
            <a:pPr algn="ctr">
              <a:defRPr/>
            </a:pPr>
            <a:endParaRPr lang="pt-BR" sz="2800" b="1" dirty="0">
              <a:solidFill>
                <a:schemeClr val="tx1"/>
              </a:solidFill>
              <a:latin typeface="Arial Narrow" pitchFamily="34" charset="0"/>
            </a:endParaRPr>
          </a:p>
        </p:txBody>
      </p:sp>
    </p:spTree>
    <p:extLst>
      <p:ext uri="{BB962C8B-B14F-4D97-AF65-F5344CB8AC3E}">
        <p14:creationId xmlns:p14="http://schemas.microsoft.com/office/powerpoint/2010/main" val="616863213"/>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692696"/>
            <a:ext cx="8229600" cy="1066800"/>
          </a:xfrm>
        </p:spPr>
        <p:txBody>
          <a:bodyPr/>
          <a:lstStyle/>
          <a:p>
            <a:r>
              <a:rPr lang="pt-BR" b="1" dirty="0" smtClean="0">
                <a:solidFill>
                  <a:schemeClr val="accent6">
                    <a:lumMod val="75000"/>
                  </a:schemeClr>
                </a:solidFill>
                <a:latin typeface="Arial Narrow" pitchFamily="34" charset="0"/>
              </a:rPr>
              <a:t>Modelo Biomédico</a:t>
            </a:r>
            <a:endParaRPr lang="pt-BR" b="1" dirty="0">
              <a:solidFill>
                <a:schemeClr val="accent6">
                  <a:lumMod val="75000"/>
                </a:schemeClr>
              </a:solidFill>
              <a:latin typeface="Arial Narrow" pitchFamily="34" charset="0"/>
            </a:endParaRPr>
          </a:p>
        </p:txBody>
      </p:sp>
      <p:sp>
        <p:nvSpPr>
          <p:cNvPr id="3" name="Content Placeholder 2"/>
          <p:cNvSpPr>
            <a:spLocks noGrp="1"/>
          </p:cNvSpPr>
          <p:nvPr>
            <p:ph idx="1"/>
          </p:nvPr>
        </p:nvSpPr>
        <p:spPr/>
        <p:txBody>
          <a:bodyPr/>
          <a:lstStyle/>
          <a:p>
            <a:pPr marL="109728" indent="0">
              <a:buNone/>
            </a:pPr>
            <a:r>
              <a:rPr lang="pt-BR" b="1" dirty="0" smtClean="0">
                <a:latin typeface="Arial Narrow" pitchFamily="34" charset="0"/>
              </a:rPr>
              <a:t>Protocolos</a:t>
            </a:r>
          </a:p>
          <a:p>
            <a:pPr marL="109728" indent="0">
              <a:buNone/>
            </a:pPr>
            <a:endParaRPr lang="pt-BR" dirty="0">
              <a:solidFill>
                <a:schemeClr val="accent6">
                  <a:lumMod val="75000"/>
                </a:schemeClr>
              </a:solidFill>
              <a:latin typeface="Arial Narrow" pitchFamily="34" charset="0"/>
            </a:endParaRPr>
          </a:p>
          <a:p>
            <a:pPr marL="109728" indent="0">
              <a:buNone/>
            </a:pPr>
            <a:r>
              <a:rPr lang="pt-BR" dirty="0" smtClean="0">
                <a:solidFill>
                  <a:schemeClr val="accent6">
                    <a:lumMod val="75000"/>
                  </a:schemeClr>
                </a:solidFill>
                <a:latin typeface="Arial Narrow" pitchFamily="34" charset="0"/>
              </a:rPr>
              <a:t>• </a:t>
            </a:r>
            <a:r>
              <a:rPr lang="pt-BR" dirty="0" smtClean="0">
                <a:latin typeface="Arial Narrow" pitchFamily="34" charset="0"/>
              </a:rPr>
              <a:t>Tratar uma gastrite</a:t>
            </a:r>
          </a:p>
          <a:p>
            <a:pPr marL="109728" indent="0">
              <a:buNone/>
            </a:pPr>
            <a:endParaRPr lang="pt-BR" dirty="0" smtClean="0">
              <a:latin typeface="Arial Narrow" pitchFamily="34" charset="0"/>
            </a:endParaRPr>
          </a:p>
          <a:p>
            <a:pPr marL="109728" indent="0">
              <a:buNone/>
            </a:pPr>
            <a:r>
              <a:rPr lang="pt-BR" dirty="0">
                <a:solidFill>
                  <a:schemeClr val="accent6">
                    <a:lumMod val="75000"/>
                  </a:schemeClr>
                </a:solidFill>
                <a:latin typeface="Arial Narrow" pitchFamily="34" charset="0"/>
              </a:rPr>
              <a:t>• </a:t>
            </a:r>
            <a:r>
              <a:rPr lang="pt-BR" dirty="0" smtClean="0">
                <a:latin typeface="Arial Narrow" pitchFamily="34" charset="0"/>
              </a:rPr>
              <a:t>Tratar uma depressão</a:t>
            </a:r>
          </a:p>
          <a:p>
            <a:endParaRPr lang="pt-BR" dirty="0">
              <a:latin typeface="Arial Narrow" pitchFamily="34" charset="0"/>
            </a:endParaRPr>
          </a:p>
          <a:p>
            <a:pPr marL="109728" indent="0">
              <a:buNone/>
            </a:pPr>
            <a:r>
              <a:rPr lang="pt-BR" dirty="0" smtClean="0">
                <a:solidFill>
                  <a:schemeClr val="accent6">
                    <a:lumMod val="75000"/>
                  </a:schemeClr>
                </a:solidFill>
                <a:latin typeface="Arial Narrow" pitchFamily="34" charset="0"/>
              </a:rPr>
              <a:t>• </a:t>
            </a:r>
            <a:r>
              <a:rPr lang="pt-BR" dirty="0" smtClean="0">
                <a:latin typeface="Arial Narrow" pitchFamily="34" charset="0"/>
              </a:rPr>
              <a:t>Tratar uma lombalgia</a:t>
            </a:r>
          </a:p>
          <a:p>
            <a:pPr marL="0" indent="0">
              <a:buNone/>
            </a:pPr>
            <a:endParaRPr lang="pt-BR" dirty="0"/>
          </a:p>
        </p:txBody>
      </p:sp>
    </p:spTree>
    <p:extLst>
      <p:ext uri="{BB962C8B-B14F-4D97-AF65-F5344CB8AC3E}">
        <p14:creationId xmlns:p14="http://schemas.microsoft.com/office/powerpoint/2010/main" val="412035976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620688"/>
            <a:ext cx="8229600" cy="1066800"/>
          </a:xfrm>
        </p:spPr>
        <p:txBody>
          <a:bodyPr/>
          <a:lstStyle/>
          <a:p>
            <a:r>
              <a:rPr lang="pt-BR" b="1" dirty="0" smtClean="0">
                <a:solidFill>
                  <a:schemeClr val="accent6">
                    <a:lumMod val="75000"/>
                  </a:schemeClr>
                </a:solidFill>
                <a:latin typeface="Arial Narrow" pitchFamily="34" charset="0"/>
              </a:rPr>
              <a:t>Integralidade</a:t>
            </a:r>
            <a:endParaRPr lang="pt-BR" b="1" dirty="0">
              <a:solidFill>
                <a:schemeClr val="accent6">
                  <a:lumMod val="75000"/>
                </a:schemeClr>
              </a:solidFill>
              <a:latin typeface="Arial Narrow" pitchFamily="34" charset="0"/>
            </a:endParaRPr>
          </a:p>
        </p:txBody>
      </p:sp>
      <p:sp>
        <p:nvSpPr>
          <p:cNvPr id="3" name="Content Placeholder 2"/>
          <p:cNvSpPr>
            <a:spLocks noGrp="1"/>
          </p:cNvSpPr>
          <p:nvPr>
            <p:ph idx="1"/>
          </p:nvPr>
        </p:nvSpPr>
        <p:spPr>
          <a:xfrm>
            <a:off x="457200" y="2132856"/>
            <a:ext cx="8229600" cy="3993307"/>
          </a:xfrm>
        </p:spPr>
        <p:txBody>
          <a:bodyPr/>
          <a:lstStyle/>
          <a:p>
            <a:pPr marL="109728" indent="0">
              <a:buNone/>
            </a:pPr>
            <a:r>
              <a:rPr lang="pt-BR" dirty="0">
                <a:solidFill>
                  <a:schemeClr val="accent6">
                    <a:lumMod val="75000"/>
                  </a:schemeClr>
                </a:solidFill>
                <a:latin typeface="Arial Narrow" pitchFamily="34" charset="0"/>
              </a:rPr>
              <a:t>• </a:t>
            </a:r>
            <a:r>
              <a:rPr lang="pt-BR" dirty="0" smtClean="0">
                <a:latin typeface="Arial Narrow" pitchFamily="34" charset="0"/>
              </a:rPr>
              <a:t>Resolver problemas de saúde implica em conhecimento sobre a doença e conhecimento do contexto em que ela se desenvolve</a:t>
            </a:r>
            <a:r>
              <a:rPr lang="pt-BR" dirty="0" smtClean="0"/>
              <a:t>.</a:t>
            </a:r>
          </a:p>
          <a:p>
            <a:pPr marL="109728" indent="0">
              <a:buNone/>
            </a:pPr>
            <a:endParaRPr lang="pt-BR" dirty="0"/>
          </a:p>
          <a:p>
            <a:pPr marL="109728" indent="0">
              <a:buNone/>
            </a:pPr>
            <a:r>
              <a:rPr lang="pt-BR" dirty="0" smtClean="0">
                <a:latin typeface="Arial Narrow" panose="020B0606020202030204" pitchFamily="34" charset="0"/>
              </a:rPr>
              <a:t>* Ex. Criança Brusque.</a:t>
            </a:r>
            <a:endParaRPr lang="pt-BR" dirty="0">
              <a:latin typeface="Arial Narrow" panose="020B0606020202030204" pitchFamily="34" charset="0"/>
            </a:endParaRPr>
          </a:p>
        </p:txBody>
      </p:sp>
    </p:spTree>
    <p:extLst>
      <p:ext uri="{BB962C8B-B14F-4D97-AF65-F5344CB8AC3E}">
        <p14:creationId xmlns:p14="http://schemas.microsoft.com/office/powerpoint/2010/main" val="170872827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ítulo 1"/>
          <p:cNvSpPr>
            <a:spLocks noGrp="1"/>
          </p:cNvSpPr>
          <p:nvPr>
            <p:ph type="title"/>
          </p:nvPr>
        </p:nvSpPr>
        <p:spPr>
          <a:xfrm>
            <a:off x="323528" y="620688"/>
            <a:ext cx="8229600" cy="1066800"/>
          </a:xfrm>
        </p:spPr>
        <p:txBody>
          <a:bodyPr/>
          <a:lstStyle/>
          <a:p>
            <a:r>
              <a:rPr lang="pt-BR" b="1" dirty="0" smtClean="0">
                <a:solidFill>
                  <a:schemeClr val="accent6">
                    <a:lumMod val="75000"/>
                  </a:schemeClr>
                </a:solidFill>
                <a:latin typeface="Arial Narrow" pitchFamily="34" charset="0"/>
              </a:rPr>
              <a:t>Integralidade</a:t>
            </a:r>
          </a:p>
        </p:txBody>
      </p:sp>
      <p:sp>
        <p:nvSpPr>
          <p:cNvPr id="52227" name="Espaço Reservado para Conteúdo 2"/>
          <p:cNvSpPr>
            <a:spLocks noGrp="1"/>
          </p:cNvSpPr>
          <p:nvPr>
            <p:ph idx="1"/>
          </p:nvPr>
        </p:nvSpPr>
        <p:spPr/>
        <p:txBody>
          <a:bodyPr>
            <a:normAutofit/>
          </a:bodyPr>
          <a:lstStyle/>
          <a:p>
            <a:pPr marL="109728" indent="0">
              <a:buNone/>
            </a:pPr>
            <a:r>
              <a:rPr lang="pt-BR" dirty="0">
                <a:solidFill>
                  <a:schemeClr val="accent6">
                    <a:lumMod val="75000"/>
                  </a:schemeClr>
                </a:solidFill>
                <a:latin typeface="Arial Narrow" pitchFamily="34" charset="0"/>
              </a:rPr>
              <a:t>•</a:t>
            </a:r>
            <a:r>
              <a:rPr lang="pt-BR" dirty="0" smtClean="0">
                <a:latin typeface="Arial Narrow" pitchFamily="34" charset="0"/>
              </a:rPr>
              <a:t>“</a:t>
            </a:r>
            <a:r>
              <a:rPr lang="pt-BR" dirty="0">
                <a:latin typeface="Arial Narrow" pitchFamily="34" charset="0"/>
              </a:rPr>
              <a:t>O</a:t>
            </a:r>
            <a:r>
              <a:rPr lang="pt-BR" dirty="0" smtClean="0">
                <a:latin typeface="Arial Narrow" pitchFamily="34" charset="0"/>
              </a:rPr>
              <a:t> tratamento de uma </a:t>
            </a:r>
            <a:r>
              <a:rPr lang="pt-BR" b="1" dirty="0" smtClean="0">
                <a:latin typeface="Arial Narrow" pitchFamily="34" charset="0"/>
              </a:rPr>
              <a:t>doença</a:t>
            </a:r>
            <a:r>
              <a:rPr lang="pt-BR" dirty="0" smtClean="0">
                <a:latin typeface="Arial Narrow" pitchFamily="34" charset="0"/>
              </a:rPr>
              <a:t> é inteiramente impessoal, o tratamento de um </a:t>
            </a:r>
            <a:r>
              <a:rPr lang="pt-BR" b="1" dirty="0" smtClean="0">
                <a:latin typeface="Arial Narrow" pitchFamily="34" charset="0"/>
              </a:rPr>
              <a:t>paciente</a:t>
            </a:r>
            <a:r>
              <a:rPr lang="pt-BR" dirty="0" smtClean="0">
                <a:latin typeface="Arial Narrow" pitchFamily="34" charset="0"/>
              </a:rPr>
              <a:t> precisa ser completamente pessoal”.</a:t>
            </a:r>
          </a:p>
          <a:p>
            <a:pPr marL="109728" indent="0">
              <a:buNone/>
            </a:pPr>
            <a:endParaRPr lang="pt-BR" dirty="0">
              <a:latin typeface="Arial Narrow" pitchFamily="34" charset="0"/>
            </a:endParaRPr>
          </a:p>
          <a:p>
            <a:pPr marL="109728" indent="0">
              <a:buNone/>
            </a:pPr>
            <a:r>
              <a:rPr lang="pt-BR" dirty="0" smtClean="0">
                <a:latin typeface="Arial Narrow" pitchFamily="34" charset="0"/>
              </a:rPr>
              <a:t>* Ex. Acidente de ônibus.</a:t>
            </a:r>
          </a:p>
          <a:p>
            <a:pPr marL="109728" indent="0">
              <a:buNone/>
            </a:pPr>
            <a:endParaRPr lang="pt-BR" dirty="0">
              <a:latin typeface="Arial Narrow" pitchFamily="34" charset="0"/>
            </a:endParaRPr>
          </a:p>
          <a:p>
            <a:pPr marL="109728" indent="0">
              <a:buNone/>
            </a:pPr>
            <a:endParaRPr lang="pt-BR" dirty="0" smtClean="0">
              <a:latin typeface="Arial Narrow" pitchFamily="34" charset="0"/>
            </a:endParaRPr>
          </a:p>
        </p:txBody>
      </p:sp>
    </p:spTree>
    <p:extLst>
      <p:ext uri="{BB962C8B-B14F-4D97-AF65-F5344CB8AC3E}">
        <p14:creationId xmlns:p14="http://schemas.microsoft.com/office/powerpoint/2010/main" val="38066032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2"/>
          <p:cNvSpPr txBox="1">
            <a:spLocks/>
          </p:cNvSpPr>
          <p:nvPr/>
        </p:nvSpPr>
        <p:spPr>
          <a:xfrm>
            <a:off x="467544" y="1196752"/>
            <a:ext cx="8358187" cy="4440237"/>
          </a:xfrm>
          <a:prstGeom prst="rect">
            <a:avLst/>
          </a:prstGeom>
          <a:ln w="28575">
            <a:solidFill>
              <a:schemeClr val="tx1"/>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r>
              <a:rPr kumimoji="0" lang="pt-BR" sz="2800" b="1" i="0" u="none" strike="noStrike" kern="1200" cap="none" spc="0" normalizeH="0" baseline="0" noProof="0" dirty="0" smtClean="0">
                <a:ln>
                  <a:noFill/>
                </a:ln>
                <a:solidFill>
                  <a:schemeClr val="tx1"/>
                </a:solidFill>
                <a:effectLst/>
                <a:uLnTx/>
                <a:uFillTx/>
                <a:latin typeface="+mn-lt"/>
                <a:ea typeface="+mn-ea"/>
                <a:cs typeface="+mn-cs"/>
              </a:rPr>
              <a:t>	</a:t>
            </a:r>
            <a:r>
              <a:rPr kumimoji="0" lang="pt-BR" sz="3200" b="1" i="0" u="none" strike="noStrike" kern="1200" cap="none" spc="0" normalizeH="0" baseline="0" noProof="0" dirty="0" smtClean="0">
                <a:ln>
                  <a:noFill/>
                </a:ln>
                <a:solidFill>
                  <a:schemeClr val="accent1">
                    <a:lumMod val="75000"/>
                  </a:schemeClr>
                </a:solidFill>
                <a:effectLst>
                  <a:outerShdw blurRad="38100" dist="38100" dir="2700000" algn="tl">
                    <a:srgbClr val="000000">
                      <a:alpha val="43137"/>
                    </a:srgbClr>
                  </a:outerShdw>
                </a:effectLst>
                <a:uLnTx/>
                <a:uFillTx/>
                <a:latin typeface="Arial Narrow" pitchFamily="34" charset="0"/>
                <a:ea typeface="+mn-ea"/>
                <a:cs typeface="+mn-cs"/>
              </a:rPr>
              <a:t>Algumas complicações do Modelo Biomédico</a:t>
            </a:r>
          </a:p>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endParaRPr kumimoji="0" lang="pt-BR"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Narrow"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endParaRPr kumimoji="0" lang="pt-BR" sz="1000" b="1" i="0" u="none" strike="noStrike" kern="1200" cap="none" spc="0" normalizeH="0" baseline="0" noProof="0" dirty="0" smtClean="0">
              <a:ln>
                <a:noFill/>
              </a:ln>
              <a:solidFill>
                <a:schemeClr val="tx1"/>
              </a:solidFill>
              <a:effectLst/>
              <a:uLnTx/>
              <a:uFillTx/>
              <a:latin typeface="Arial Narrow"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pt-BR" sz="2800" b="1" i="0" u="none" strike="noStrike" kern="1200" cap="none" spc="0" normalizeH="0" baseline="0" noProof="0" dirty="0" smtClean="0">
                <a:ln>
                  <a:noFill/>
                </a:ln>
                <a:solidFill>
                  <a:schemeClr val="tx1"/>
                </a:solidFill>
                <a:effectLst/>
                <a:uLnTx/>
                <a:uFillTx/>
                <a:latin typeface="Arial Narrow" pitchFamily="34" charset="0"/>
                <a:ea typeface="+mn-ea"/>
                <a:cs typeface="+mn-cs"/>
              </a:rPr>
              <a:t>Crianças negras</a:t>
            </a:r>
            <a:r>
              <a:rPr kumimoji="0" lang="pt-BR"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têm 2,5 vezes mais chances de </a:t>
            </a:r>
            <a:r>
              <a:rPr kumimoji="0" lang="pt-BR" sz="2800" b="1" i="0" u="none" strike="noStrike" kern="1200" cap="none" spc="0" normalizeH="0" baseline="0" noProof="0" dirty="0" smtClean="0">
                <a:ln>
                  <a:noFill/>
                </a:ln>
                <a:solidFill>
                  <a:schemeClr val="tx1"/>
                </a:solidFill>
                <a:effectLst/>
                <a:uLnTx/>
                <a:uFillTx/>
                <a:latin typeface="Arial Narrow" pitchFamily="34" charset="0"/>
                <a:ea typeface="+mn-ea"/>
                <a:cs typeface="+mn-cs"/>
              </a:rPr>
              <a:t>morrer</a:t>
            </a:r>
            <a:r>
              <a:rPr kumimoji="0" lang="pt-BR"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do que as brancas nos EUA (MATTESON et al., 1998)</a:t>
            </a:r>
          </a:p>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endParaRPr kumimoji="0" lang="pt-BR" sz="2800" b="0" i="0" u="none" strike="noStrike" kern="1200" cap="none" spc="0" normalizeH="0" baseline="0" noProof="0" dirty="0" smtClean="0">
              <a:ln>
                <a:noFill/>
              </a:ln>
              <a:solidFill>
                <a:schemeClr val="tx1"/>
              </a:solidFill>
              <a:effectLst/>
              <a:uLnTx/>
              <a:uFillTx/>
              <a:latin typeface="Arial Narrow" pitchFamily="34" charset="0"/>
              <a:ea typeface="+mn-ea"/>
              <a:cs typeface="+mn-cs"/>
            </a:endParaRPr>
          </a:p>
        </p:txBody>
      </p:sp>
    </p:spTree>
    <p:extLst>
      <p:ext uri="{BB962C8B-B14F-4D97-AF65-F5344CB8AC3E}">
        <p14:creationId xmlns:p14="http://schemas.microsoft.com/office/powerpoint/2010/main" val="32811803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692696"/>
            <a:ext cx="8229600" cy="1066800"/>
          </a:xfrm>
        </p:spPr>
        <p:txBody>
          <a:bodyPr/>
          <a:lstStyle/>
          <a:p>
            <a:r>
              <a:rPr lang="pt-BR" b="1" dirty="0" smtClean="0">
                <a:solidFill>
                  <a:schemeClr val="accent6">
                    <a:lumMod val="75000"/>
                  </a:schemeClr>
                </a:solidFill>
                <a:latin typeface="Arial Narrow" pitchFamily="34" charset="0"/>
              </a:rPr>
              <a:t>Integralidade</a:t>
            </a:r>
            <a:endParaRPr lang="pt-BR" b="1" dirty="0">
              <a:solidFill>
                <a:schemeClr val="accent6">
                  <a:lumMod val="75000"/>
                </a:schemeClr>
              </a:solidFill>
              <a:latin typeface="Arial Narrow" pitchFamily="34" charset="0"/>
            </a:endParaRPr>
          </a:p>
        </p:txBody>
      </p:sp>
      <p:sp>
        <p:nvSpPr>
          <p:cNvPr id="3" name="Content Placeholder 2"/>
          <p:cNvSpPr>
            <a:spLocks noGrp="1"/>
          </p:cNvSpPr>
          <p:nvPr>
            <p:ph idx="1"/>
          </p:nvPr>
        </p:nvSpPr>
        <p:spPr/>
        <p:txBody>
          <a:bodyPr/>
          <a:lstStyle/>
          <a:p>
            <a:pPr marL="109728" indent="0">
              <a:buNone/>
            </a:pPr>
            <a:r>
              <a:rPr lang="pt-BR" b="1" dirty="0" smtClean="0">
                <a:latin typeface="Arial Narrow" pitchFamily="34" charset="0"/>
              </a:rPr>
              <a:t>Singularidade</a:t>
            </a:r>
          </a:p>
          <a:p>
            <a:pPr marL="109728" indent="0">
              <a:buNone/>
            </a:pPr>
            <a:endParaRPr lang="pt-BR" dirty="0">
              <a:solidFill>
                <a:schemeClr val="accent6">
                  <a:lumMod val="75000"/>
                </a:schemeClr>
              </a:solidFill>
              <a:latin typeface="Arial Narrow" pitchFamily="34" charset="0"/>
            </a:endParaRPr>
          </a:p>
          <a:p>
            <a:pPr marL="109728" indent="0">
              <a:buNone/>
            </a:pPr>
            <a:r>
              <a:rPr lang="pt-BR" dirty="0" smtClean="0">
                <a:solidFill>
                  <a:schemeClr val="accent6">
                    <a:lumMod val="75000"/>
                  </a:schemeClr>
                </a:solidFill>
                <a:latin typeface="Arial Narrow" pitchFamily="34" charset="0"/>
              </a:rPr>
              <a:t>• </a:t>
            </a:r>
            <a:r>
              <a:rPr lang="pt-BR" dirty="0" smtClean="0">
                <a:latin typeface="Arial Narrow" pitchFamily="34" charset="0"/>
              </a:rPr>
              <a:t>Tratar uma </a:t>
            </a:r>
            <a:r>
              <a:rPr lang="pt-BR" b="1" dirty="0" smtClean="0">
                <a:latin typeface="Arial Narrow" pitchFamily="34" charset="0"/>
              </a:rPr>
              <a:t>pessoa</a:t>
            </a:r>
            <a:r>
              <a:rPr lang="pt-BR" dirty="0" smtClean="0">
                <a:latin typeface="Arial Narrow" pitchFamily="34" charset="0"/>
              </a:rPr>
              <a:t> com gastrite</a:t>
            </a:r>
          </a:p>
          <a:p>
            <a:pPr marL="109728" indent="0">
              <a:buNone/>
            </a:pPr>
            <a:endParaRPr lang="pt-BR" dirty="0" smtClean="0">
              <a:latin typeface="Arial Narrow" pitchFamily="34" charset="0"/>
            </a:endParaRPr>
          </a:p>
          <a:p>
            <a:pPr marL="109728" indent="0">
              <a:buNone/>
            </a:pPr>
            <a:r>
              <a:rPr lang="pt-BR" dirty="0">
                <a:solidFill>
                  <a:schemeClr val="accent6">
                    <a:lumMod val="75000"/>
                  </a:schemeClr>
                </a:solidFill>
                <a:latin typeface="Arial Narrow" pitchFamily="34" charset="0"/>
              </a:rPr>
              <a:t>• </a:t>
            </a:r>
            <a:r>
              <a:rPr lang="pt-BR" dirty="0" smtClean="0">
                <a:latin typeface="Arial Narrow" pitchFamily="34" charset="0"/>
              </a:rPr>
              <a:t>Tratar uma </a:t>
            </a:r>
            <a:r>
              <a:rPr lang="pt-BR" b="1" dirty="0">
                <a:latin typeface="Arial Narrow" pitchFamily="34" charset="0"/>
              </a:rPr>
              <a:t>pessoa</a:t>
            </a:r>
            <a:r>
              <a:rPr lang="pt-BR" dirty="0">
                <a:latin typeface="Arial Narrow" pitchFamily="34" charset="0"/>
              </a:rPr>
              <a:t> com depressão</a:t>
            </a:r>
            <a:endParaRPr lang="pt-BR" dirty="0" smtClean="0">
              <a:latin typeface="Arial Narrow" pitchFamily="34" charset="0"/>
            </a:endParaRPr>
          </a:p>
          <a:p>
            <a:endParaRPr lang="pt-BR" dirty="0">
              <a:latin typeface="Arial Narrow" pitchFamily="34" charset="0"/>
            </a:endParaRPr>
          </a:p>
          <a:p>
            <a:pPr marL="109728" indent="0">
              <a:buNone/>
            </a:pPr>
            <a:r>
              <a:rPr lang="pt-BR" dirty="0" smtClean="0">
                <a:solidFill>
                  <a:schemeClr val="accent6">
                    <a:lumMod val="75000"/>
                  </a:schemeClr>
                </a:solidFill>
                <a:latin typeface="Arial Narrow" pitchFamily="34" charset="0"/>
              </a:rPr>
              <a:t>• </a:t>
            </a:r>
            <a:r>
              <a:rPr lang="pt-BR" dirty="0" smtClean="0">
                <a:latin typeface="Arial Narrow" pitchFamily="34" charset="0"/>
              </a:rPr>
              <a:t>Tratar uma </a:t>
            </a:r>
            <a:r>
              <a:rPr lang="pt-BR" b="1" dirty="0">
                <a:latin typeface="Arial Narrow" pitchFamily="34" charset="0"/>
              </a:rPr>
              <a:t>pessoa</a:t>
            </a:r>
            <a:r>
              <a:rPr lang="pt-BR" dirty="0">
                <a:latin typeface="Arial Narrow" pitchFamily="34" charset="0"/>
              </a:rPr>
              <a:t> com lombalgia</a:t>
            </a:r>
            <a:endParaRPr lang="pt-BR" dirty="0" smtClean="0">
              <a:latin typeface="Arial Narrow" pitchFamily="34" charset="0"/>
            </a:endParaRPr>
          </a:p>
          <a:p>
            <a:pPr marL="0" indent="0">
              <a:buNone/>
            </a:pPr>
            <a:endParaRPr lang="pt-BR" dirty="0"/>
          </a:p>
        </p:txBody>
      </p:sp>
    </p:spTree>
    <p:extLst>
      <p:ext uri="{BB962C8B-B14F-4D97-AF65-F5344CB8AC3E}">
        <p14:creationId xmlns:p14="http://schemas.microsoft.com/office/powerpoint/2010/main" val="66647228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683568" y="1340768"/>
            <a:ext cx="7848872" cy="3139321"/>
          </a:xfrm>
          <a:prstGeom prst="rect">
            <a:avLst/>
          </a:prstGeom>
          <a:solidFill>
            <a:schemeClr val="bg1"/>
          </a:solidFill>
          <a:ln w="28575">
            <a:solidFill>
              <a:srgbClr val="0070C0"/>
            </a:solidFill>
          </a:ln>
        </p:spPr>
        <p:txBody>
          <a:bodyPr wrap="square" rtlCol="0">
            <a:spAutoFit/>
          </a:bodyPr>
          <a:lstStyle/>
          <a:p>
            <a:endParaRPr lang="pt-BR" sz="3200" b="1" dirty="0" smtClean="0">
              <a:latin typeface="Arial Narrow" pitchFamily="34" charset="0"/>
            </a:endParaRPr>
          </a:p>
          <a:p>
            <a:endParaRPr lang="pt-BR" sz="3200" b="1" dirty="0" smtClean="0">
              <a:latin typeface="Arial Narrow" pitchFamily="34" charset="0"/>
            </a:endParaRPr>
          </a:p>
          <a:p>
            <a:pPr algn="ctr"/>
            <a:r>
              <a:rPr lang="pt-BR" sz="3200" b="1" dirty="0" smtClean="0">
                <a:latin typeface="Arial Narrow" pitchFamily="34" charset="0"/>
              </a:rPr>
              <a:t>Qual modelo de atenção dá conta da integralidade?</a:t>
            </a:r>
          </a:p>
          <a:p>
            <a:endParaRPr lang="pt-BR" sz="2800" dirty="0">
              <a:latin typeface="Arial Narrow" pitchFamily="34" charset="0"/>
            </a:endParaRPr>
          </a:p>
          <a:p>
            <a:pPr>
              <a:lnSpc>
                <a:spcPct val="150000"/>
              </a:lnSpc>
            </a:pPr>
            <a:endParaRPr lang="pt-BR" sz="2800" dirty="0">
              <a:latin typeface="Arial Narrow" pitchFamily="34" charset="0"/>
            </a:endParaRPr>
          </a:p>
        </p:txBody>
      </p:sp>
    </p:spTree>
    <p:extLst>
      <p:ext uri="{BB962C8B-B14F-4D97-AF65-F5344CB8AC3E}">
        <p14:creationId xmlns:p14="http://schemas.microsoft.com/office/powerpoint/2010/main" val="16038655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692696"/>
            <a:ext cx="8229600" cy="1066800"/>
          </a:xfrm>
        </p:spPr>
        <p:txBody>
          <a:bodyPr/>
          <a:lstStyle/>
          <a:p>
            <a:r>
              <a:rPr lang="pt-BR" b="1" dirty="0" smtClean="0">
                <a:solidFill>
                  <a:schemeClr val="accent6">
                    <a:lumMod val="75000"/>
                  </a:schemeClr>
                </a:solidFill>
                <a:latin typeface="Arial Narrow" pitchFamily="34" charset="0"/>
              </a:rPr>
              <a:t>Rede de Atenção</a:t>
            </a:r>
            <a:endParaRPr lang="pt-BR" b="1" dirty="0">
              <a:solidFill>
                <a:schemeClr val="accent6">
                  <a:lumMod val="75000"/>
                </a:schemeClr>
              </a:solidFill>
              <a:latin typeface="Arial Narrow" pitchFamily="34" charset="0"/>
            </a:endParaRPr>
          </a:p>
        </p:txBody>
      </p:sp>
      <p:sp>
        <p:nvSpPr>
          <p:cNvPr id="3" name="Content Placeholder 2"/>
          <p:cNvSpPr>
            <a:spLocks noGrp="1"/>
          </p:cNvSpPr>
          <p:nvPr>
            <p:ph idx="1"/>
          </p:nvPr>
        </p:nvSpPr>
        <p:spPr/>
        <p:txBody>
          <a:bodyPr/>
          <a:lstStyle/>
          <a:p>
            <a:pPr marL="109728" indent="0">
              <a:buNone/>
            </a:pPr>
            <a:r>
              <a:rPr lang="pt-BR" b="1" dirty="0" smtClean="0">
                <a:latin typeface="Arial Narrow" pitchFamily="34" charset="0"/>
              </a:rPr>
              <a:t>Atenção Primária como Ordenadora da Atenção</a:t>
            </a:r>
          </a:p>
          <a:p>
            <a:pPr marL="109728" indent="0">
              <a:buNone/>
            </a:pPr>
            <a:endParaRPr lang="pt-BR" dirty="0">
              <a:solidFill>
                <a:schemeClr val="accent6">
                  <a:lumMod val="75000"/>
                </a:schemeClr>
              </a:solidFill>
              <a:latin typeface="Arial Narrow" pitchFamily="34" charset="0"/>
            </a:endParaRPr>
          </a:p>
          <a:p>
            <a:pPr marL="109728" indent="0">
              <a:buNone/>
            </a:pPr>
            <a:r>
              <a:rPr lang="pt-BR" dirty="0" smtClean="0">
                <a:solidFill>
                  <a:schemeClr val="accent6">
                    <a:lumMod val="75000"/>
                  </a:schemeClr>
                </a:solidFill>
                <a:latin typeface="Arial Narrow" pitchFamily="34" charset="0"/>
              </a:rPr>
              <a:t>• </a:t>
            </a:r>
            <a:r>
              <a:rPr lang="pt-BR" dirty="0" smtClean="0">
                <a:latin typeface="Arial Narrow" pitchFamily="34" charset="0"/>
              </a:rPr>
              <a:t>Atenção Primária à Saúde</a:t>
            </a:r>
          </a:p>
          <a:p>
            <a:pPr marL="109728" indent="0">
              <a:buNone/>
            </a:pPr>
            <a:endParaRPr lang="pt-BR" dirty="0" smtClean="0">
              <a:latin typeface="Arial Narrow" pitchFamily="34" charset="0"/>
            </a:endParaRPr>
          </a:p>
          <a:p>
            <a:pPr marL="109728" indent="0">
              <a:buNone/>
            </a:pPr>
            <a:r>
              <a:rPr lang="pt-BR" dirty="0">
                <a:solidFill>
                  <a:schemeClr val="accent6">
                    <a:lumMod val="75000"/>
                  </a:schemeClr>
                </a:solidFill>
                <a:latin typeface="Arial Narrow" pitchFamily="34" charset="0"/>
              </a:rPr>
              <a:t>• </a:t>
            </a:r>
            <a:r>
              <a:rPr lang="pt-BR" dirty="0" smtClean="0">
                <a:latin typeface="Arial Narrow" pitchFamily="34" charset="0"/>
              </a:rPr>
              <a:t>Atenção Básica</a:t>
            </a:r>
          </a:p>
          <a:p>
            <a:endParaRPr lang="pt-BR" dirty="0">
              <a:latin typeface="Arial Narrow" pitchFamily="34" charset="0"/>
            </a:endParaRPr>
          </a:p>
          <a:p>
            <a:pPr marL="109728" indent="0">
              <a:buNone/>
            </a:pPr>
            <a:r>
              <a:rPr lang="pt-BR" dirty="0" smtClean="0">
                <a:solidFill>
                  <a:schemeClr val="accent6">
                    <a:lumMod val="75000"/>
                  </a:schemeClr>
                </a:solidFill>
                <a:latin typeface="Arial Narrow" pitchFamily="34" charset="0"/>
              </a:rPr>
              <a:t>• </a:t>
            </a:r>
            <a:r>
              <a:rPr lang="pt-BR" dirty="0" smtClean="0">
                <a:latin typeface="Arial Narrow" pitchFamily="34" charset="0"/>
              </a:rPr>
              <a:t>Estratégia Saúde da Família</a:t>
            </a:r>
          </a:p>
          <a:p>
            <a:pPr marL="0" indent="0">
              <a:buNone/>
            </a:pPr>
            <a:endParaRPr lang="pt-BR" dirty="0"/>
          </a:p>
        </p:txBody>
      </p:sp>
    </p:spTree>
    <p:extLst>
      <p:ext uri="{BB962C8B-B14F-4D97-AF65-F5344CB8AC3E}">
        <p14:creationId xmlns:p14="http://schemas.microsoft.com/office/powerpoint/2010/main" val="163797315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683568" y="1340768"/>
            <a:ext cx="7848872" cy="2646878"/>
          </a:xfrm>
          <a:prstGeom prst="rect">
            <a:avLst/>
          </a:prstGeom>
          <a:solidFill>
            <a:schemeClr val="bg1"/>
          </a:solidFill>
          <a:ln w="28575">
            <a:solidFill>
              <a:srgbClr val="0070C0"/>
            </a:solidFill>
          </a:ln>
        </p:spPr>
        <p:txBody>
          <a:bodyPr wrap="square" rtlCol="0">
            <a:spAutoFit/>
          </a:bodyPr>
          <a:lstStyle/>
          <a:p>
            <a:endParaRPr lang="pt-BR" sz="3200" b="1" dirty="0" smtClean="0">
              <a:latin typeface="Arial Narrow" pitchFamily="34" charset="0"/>
            </a:endParaRPr>
          </a:p>
          <a:p>
            <a:endParaRPr lang="pt-BR" sz="3200" b="1" dirty="0" smtClean="0">
              <a:latin typeface="Arial Narrow" pitchFamily="34" charset="0"/>
            </a:endParaRPr>
          </a:p>
          <a:p>
            <a:pPr algn="ctr"/>
            <a:r>
              <a:rPr lang="pt-BR" sz="3200" b="1" dirty="0" smtClean="0">
                <a:latin typeface="Arial Narrow" pitchFamily="34" charset="0"/>
              </a:rPr>
              <a:t>QUAIS OS ATRIBUTOS DA APS?</a:t>
            </a:r>
          </a:p>
          <a:p>
            <a:endParaRPr lang="pt-BR" sz="2800" dirty="0">
              <a:latin typeface="Arial Narrow" pitchFamily="34" charset="0"/>
            </a:endParaRPr>
          </a:p>
          <a:p>
            <a:pPr>
              <a:lnSpc>
                <a:spcPct val="150000"/>
              </a:lnSpc>
            </a:pPr>
            <a:endParaRPr lang="pt-BR" sz="2800" dirty="0">
              <a:latin typeface="Arial Narrow" pitchFamily="34" charset="0"/>
            </a:endParaRPr>
          </a:p>
        </p:txBody>
      </p:sp>
    </p:spTree>
    <p:extLst>
      <p:ext uri="{BB962C8B-B14F-4D97-AF65-F5344CB8AC3E}">
        <p14:creationId xmlns:p14="http://schemas.microsoft.com/office/powerpoint/2010/main" val="134189565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Espaço Reservado para Conteúdo 2"/>
          <p:cNvSpPr>
            <a:spLocks noGrp="1"/>
          </p:cNvSpPr>
          <p:nvPr>
            <p:ph idx="1"/>
          </p:nvPr>
        </p:nvSpPr>
        <p:spPr>
          <a:xfrm>
            <a:off x="395288" y="692696"/>
            <a:ext cx="8501062" cy="5976392"/>
          </a:xfrm>
          <a:solidFill>
            <a:schemeClr val="bg1"/>
          </a:solidFill>
        </p:spPr>
        <p:txBody>
          <a:bodyPr>
            <a:normAutofit lnSpcReduction="10000"/>
          </a:bodyPr>
          <a:lstStyle/>
          <a:p>
            <a:pPr eaLnBrk="1" hangingPunct="1">
              <a:defRPr/>
            </a:pPr>
            <a:endParaRPr lang="pt-BR" b="1" dirty="0" smtClean="0">
              <a:solidFill>
                <a:schemeClr val="bg2">
                  <a:lumMod val="60000"/>
                  <a:lumOff val="40000"/>
                </a:schemeClr>
              </a:solidFill>
              <a:latin typeface="Arial Narrow" pitchFamily="34" charset="0"/>
            </a:endParaRPr>
          </a:p>
          <a:p>
            <a:pPr marL="109728" indent="0" eaLnBrk="1" hangingPunct="1">
              <a:buNone/>
              <a:defRPr/>
            </a:pPr>
            <a:r>
              <a:rPr lang="pt-BR" sz="3600" b="1" dirty="0" smtClean="0">
                <a:solidFill>
                  <a:schemeClr val="accent6">
                    <a:lumMod val="75000"/>
                  </a:schemeClr>
                </a:solidFill>
                <a:latin typeface="Arial Narrow" pitchFamily="34" charset="0"/>
              </a:rPr>
              <a:t>ATRIBUTOS CARACTERÍSTICOS DA APS (STARFIELD, 2002)</a:t>
            </a:r>
          </a:p>
          <a:p>
            <a:pPr eaLnBrk="1" hangingPunct="1">
              <a:defRPr/>
            </a:pPr>
            <a:endParaRPr lang="pt-BR" b="1" dirty="0" smtClean="0">
              <a:solidFill>
                <a:schemeClr val="bg2">
                  <a:lumMod val="60000"/>
                  <a:lumOff val="40000"/>
                </a:schemeClr>
              </a:solidFill>
              <a:latin typeface="Arial Narrow" pitchFamily="34" charset="0"/>
            </a:endParaRPr>
          </a:p>
          <a:p>
            <a:pPr eaLnBrk="1" hangingPunct="1">
              <a:spcAft>
                <a:spcPts val="1800"/>
              </a:spcAft>
              <a:defRPr/>
            </a:pPr>
            <a:r>
              <a:rPr lang="en-US" b="1" dirty="0" smtClean="0">
                <a:latin typeface="Arial Narrow" pitchFamily="34" charset="0"/>
              </a:rPr>
              <a:t>INTEGRALIDADE</a:t>
            </a:r>
          </a:p>
          <a:p>
            <a:pPr lvl="1">
              <a:spcAft>
                <a:spcPts val="1800"/>
              </a:spcAft>
              <a:defRPr/>
            </a:pPr>
            <a:r>
              <a:rPr lang="en-US" b="1" dirty="0" err="1">
                <a:solidFill>
                  <a:schemeClr val="tx1"/>
                </a:solidFill>
                <a:latin typeface="Arial Narrow" pitchFamily="34" charset="0"/>
              </a:rPr>
              <a:t>Orientação</a:t>
            </a:r>
            <a:r>
              <a:rPr lang="en-US" b="1" dirty="0">
                <a:solidFill>
                  <a:schemeClr val="tx1"/>
                </a:solidFill>
                <a:latin typeface="Arial Narrow" pitchFamily="34" charset="0"/>
              </a:rPr>
              <a:t> </a:t>
            </a:r>
            <a:r>
              <a:rPr lang="en-US" b="1" dirty="0" err="1">
                <a:solidFill>
                  <a:schemeClr val="tx1"/>
                </a:solidFill>
                <a:latin typeface="Arial Narrow" pitchFamily="34" charset="0"/>
              </a:rPr>
              <a:t>Comunitária</a:t>
            </a:r>
            <a:endParaRPr lang="en-US" b="1" dirty="0">
              <a:solidFill>
                <a:schemeClr val="tx1"/>
              </a:solidFill>
              <a:latin typeface="Arial Narrow" pitchFamily="34" charset="0"/>
            </a:endParaRPr>
          </a:p>
          <a:p>
            <a:pPr lvl="1">
              <a:spcAft>
                <a:spcPts val="1800"/>
              </a:spcAft>
              <a:defRPr/>
            </a:pPr>
            <a:r>
              <a:rPr lang="en-US" b="1" dirty="0" err="1">
                <a:solidFill>
                  <a:schemeClr val="tx1"/>
                </a:solidFill>
                <a:latin typeface="Arial Narrow" pitchFamily="34" charset="0"/>
              </a:rPr>
              <a:t>Abordagem</a:t>
            </a:r>
            <a:r>
              <a:rPr lang="en-US" b="1" dirty="0">
                <a:solidFill>
                  <a:schemeClr val="tx1"/>
                </a:solidFill>
                <a:latin typeface="Arial Narrow" pitchFamily="34" charset="0"/>
              </a:rPr>
              <a:t> </a:t>
            </a:r>
            <a:r>
              <a:rPr lang="en-US" b="1" dirty="0" err="1">
                <a:solidFill>
                  <a:schemeClr val="tx1"/>
                </a:solidFill>
                <a:latin typeface="Arial Narrow" pitchFamily="34" charset="0"/>
              </a:rPr>
              <a:t>na</a:t>
            </a:r>
            <a:r>
              <a:rPr lang="en-US" b="1" dirty="0">
                <a:solidFill>
                  <a:schemeClr val="tx1"/>
                </a:solidFill>
                <a:latin typeface="Arial Narrow" pitchFamily="34" charset="0"/>
              </a:rPr>
              <a:t> </a:t>
            </a:r>
            <a:r>
              <a:rPr lang="en-US" b="1" dirty="0" err="1" smtClean="0">
                <a:solidFill>
                  <a:schemeClr val="tx1"/>
                </a:solidFill>
                <a:latin typeface="Arial Narrow" pitchFamily="34" charset="0"/>
              </a:rPr>
              <a:t>família</a:t>
            </a:r>
            <a:endParaRPr lang="en-US" b="1" dirty="0" smtClean="0">
              <a:latin typeface="Arial Narrow" pitchFamily="34" charset="0"/>
            </a:endParaRPr>
          </a:p>
          <a:p>
            <a:pPr eaLnBrk="1" hangingPunct="1">
              <a:spcAft>
                <a:spcPts val="1800"/>
              </a:spcAft>
              <a:defRPr/>
            </a:pPr>
            <a:r>
              <a:rPr lang="en-US" b="1" dirty="0" smtClean="0">
                <a:latin typeface="Arial Narrow" pitchFamily="34" charset="0"/>
              </a:rPr>
              <a:t>PORTA DE ENTRADA</a:t>
            </a:r>
          </a:p>
          <a:p>
            <a:pPr eaLnBrk="1" hangingPunct="1">
              <a:spcAft>
                <a:spcPts val="1800"/>
              </a:spcAft>
              <a:defRPr/>
            </a:pPr>
            <a:r>
              <a:rPr lang="en-US" b="1" dirty="0" smtClean="0">
                <a:latin typeface="Arial Narrow" pitchFamily="34" charset="0"/>
              </a:rPr>
              <a:t>LONGITUDINALIDADE</a:t>
            </a:r>
          </a:p>
          <a:p>
            <a:pPr eaLnBrk="1" hangingPunct="1">
              <a:spcAft>
                <a:spcPts val="1800"/>
              </a:spcAft>
              <a:defRPr/>
            </a:pPr>
            <a:r>
              <a:rPr lang="en-US" b="1" dirty="0" smtClean="0">
                <a:latin typeface="Arial Narrow" pitchFamily="34" charset="0"/>
              </a:rPr>
              <a:t>COORDENAÇÃO DO CUIDADO</a:t>
            </a:r>
          </a:p>
          <a:p>
            <a:pPr eaLnBrk="1" hangingPunct="1">
              <a:spcAft>
                <a:spcPts val="1800"/>
              </a:spcAft>
              <a:buFontTx/>
              <a:buNone/>
              <a:defRPr/>
            </a:pPr>
            <a:endParaRPr lang="en-US" sz="1000" dirty="0" smtClean="0">
              <a:latin typeface="Arial Narrow" pitchFamily="34" charset="0"/>
            </a:endParaRPr>
          </a:p>
        </p:txBody>
      </p:sp>
    </p:spTree>
    <p:extLst>
      <p:ext uri="{BB962C8B-B14F-4D97-AF65-F5344CB8AC3E}">
        <p14:creationId xmlns:p14="http://schemas.microsoft.com/office/powerpoint/2010/main" val="134897644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ítulo 1"/>
          <p:cNvSpPr>
            <a:spLocks noGrp="1"/>
          </p:cNvSpPr>
          <p:nvPr>
            <p:ph type="title"/>
          </p:nvPr>
        </p:nvSpPr>
        <p:spPr>
          <a:xfrm>
            <a:off x="251520" y="476672"/>
            <a:ext cx="8229600" cy="1066800"/>
          </a:xfrm>
        </p:spPr>
        <p:txBody>
          <a:bodyPr/>
          <a:lstStyle/>
          <a:p>
            <a:r>
              <a:rPr lang="pt-BR" b="1" dirty="0" smtClean="0">
                <a:solidFill>
                  <a:schemeClr val="accent2"/>
                </a:solidFill>
                <a:latin typeface="Arial Narrow" pitchFamily="34" charset="0"/>
              </a:rPr>
              <a:t>INTEGRALIDADE</a:t>
            </a:r>
            <a:endParaRPr lang="pt-BR" b="1" dirty="0" smtClean="0">
              <a:solidFill>
                <a:schemeClr val="accent2"/>
              </a:solidFill>
            </a:endParaRPr>
          </a:p>
        </p:txBody>
      </p:sp>
      <p:sp>
        <p:nvSpPr>
          <p:cNvPr id="77827" name="Espaço Reservado para Conteúdo 2"/>
          <p:cNvSpPr>
            <a:spLocks noGrp="1"/>
          </p:cNvSpPr>
          <p:nvPr>
            <p:ph idx="1"/>
          </p:nvPr>
        </p:nvSpPr>
        <p:spPr>
          <a:xfrm>
            <a:off x="457200" y="2060848"/>
            <a:ext cx="8229600" cy="4392488"/>
          </a:xfrm>
        </p:spPr>
        <p:txBody>
          <a:bodyPr>
            <a:normAutofit/>
          </a:bodyPr>
          <a:lstStyle/>
          <a:p>
            <a:pPr marL="0" indent="0">
              <a:buNone/>
            </a:pPr>
            <a:r>
              <a:rPr lang="pt-BR" b="1" dirty="0" smtClean="0">
                <a:latin typeface="Arial Narrow" pitchFamily="34" charset="0"/>
              </a:rPr>
              <a:t>ORIENTAÇÃO COMUNITÁRIA</a:t>
            </a:r>
          </a:p>
          <a:p>
            <a:pPr marL="0" indent="0">
              <a:buNone/>
            </a:pPr>
            <a:endParaRPr lang="pt-BR" b="1" dirty="0" smtClean="0">
              <a:latin typeface="Arial Narrow" pitchFamily="34" charset="0"/>
            </a:endParaRPr>
          </a:p>
          <a:p>
            <a:pPr marL="109728" indent="0">
              <a:buNone/>
            </a:pPr>
            <a:r>
              <a:rPr lang="pt-BR" dirty="0">
                <a:solidFill>
                  <a:schemeClr val="accent6">
                    <a:lumMod val="75000"/>
                  </a:schemeClr>
                </a:solidFill>
                <a:latin typeface="Arial Narrow" pitchFamily="34" charset="0"/>
              </a:rPr>
              <a:t>• </a:t>
            </a:r>
            <a:r>
              <a:rPr lang="pt-BR" dirty="0" smtClean="0">
                <a:latin typeface="Arial Narrow" pitchFamily="34" charset="0"/>
              </a:rPr>
              <a:t>Serviço de hematologia percebe o difícil controle dos pacientes com anemia falciforme</a:t>
            </a:r>
            <a:endParaRPr lang="pt-BR" dirty="0">
              <a:latin typeface="Arial Narrow" pitchFamily="34" charset="0"/>
            </a:endParaRPr>
          </a:p>
          <a:p>
            <a:pPr marL="109728" indent="0">
              <a:buNone/>
            </a:pPr>
            <a:r>
              <a:rPr lang="pt-BR" dirty="0">
                <a:solidFill>
                  <a:schemeClr val="accent6">
                    <a:lumMod val="75000"/>
                  </a:schemeClr>
                </a:solidFill>
                <a:latin typeface="Arial Narrow" pitchFamily="34" charset="0"/>
              </a:rPr>
              <a:t>• </a:t>
            </a:r>
            <a:r>
              <a:rPr lang="pt-BR" dirty="0" smtClean="0">
                <a:latin typeface="Arial Narrow" pitchFamily="34" charset="0"/>
              </a:rPr>
              <a:t>Pacientes da raça negra, trabalhadores rurais</a:t>
            </a:r>
            <a:endParaRPr lang="pt-BR" dirty="0">
              <a:latin typeface="Arial Narrow" pitchFamily="34" charset="0"/>
            </a:endParaRPr>
          </a:p>
          <a:p>
            <a:pPr marL="109728" indent="0">
              <a:buNone/>
            </a:pPr>
            <a:r>
              <a:rPr lang="pt-BR" dirty="0">
                <a:solidFill>
                  <a:schemeClr val="accent6">
                    <a:lumMod val="75000"/>
                  </a:schemeClr>
                </a:solidFill>
                <a:latin typeface="Arial Narrow" pitchFamily="34" charset="0"/>
              </a:rPr>
              <a:t>• </a:t>
            </a:r>
            <a:r>
              <a:rPr lang="pt-BR" dirty="0" smtClean="0">
                <a:latin typeface="Arial Narrow" pitchFamily="34" charset="0"/>
              </a:rPr>
              <a:t>Mobilização social, poder público, sociedade civil</a:t>
            </a:r>
          </a:p>
          <a:p>
            <a:pPr marL="109728" indent="0">
              <a:buNone/>
            </a:pPr>
            <a:r>
              <a:rPr lang="pt-BR" dirty="0">
                <a:solidFill>
                  <a:schemeClr val="accent6">
                    <a:lumMod val="75000"/>
                  </a:schemeClr>
                </a:solidFill>
                <a:latin typeface="Arial Narrow" pitchFamily="34" charset="0"/>
              </a:rPr>
              <a:t>• </a:t>
            </a:r>
            <a:r>
              <a:rPr lang="pt-BR" dirty="0" smtClean="0">
                <a:latin typeface="Arial Narrow" pitchFamily="34" charset="0"/>
              </a:rPr>
              <a:t>Criação de cursos profissionalizantes na área de computação.</a:t>
            </a:r>
            <a:endParaRPr lang="pt-BR" dirty="0">
              <a:latin typeface="Arial Narrow" pitchFamily="34" charset="0"/>
            </a:endParaRPr>
          </a:p>
        </p:txBody>
      </p:sp>
    </p:spTree>
    <p:extLst>
      <p:ext uri="{BB962C8B-B14F-4D97-AF65-F5344CB8AC3E}">
        <p14:creationId xmlns:p14="http://schemas.microsoft.com/office/powerpoint/2010/main" val="387782675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ítulo 1"/>
          <p:cNvSpPr>
            <a:spLocks noGrp="1"/>
          </p:cNvSpPr>
          <p:nvPr>
            <p:ph type="title"/>
          </p:nvPr>
        </p:nvSpPr>
        <p:spPr>
          <a:xfrm>
            <a:off x="251520" y="476672"/>
            <a:ext cx="8229600" cy="1066800"/>
          </a:xfrm>
        </p:spPr>
        <p:txBody>
          <a:bodyPr/>
          <a:lstStyle/>
          <a:p>
            <a:r>
              <a:rPr lang="pt-BR" b="1" dirty="0" smtClean="0">
                <a:solidFill>
                  <a:schemeClr val="accent2"/>
                </a:solidFill>
                <a:latin typeface="Arial Narrow" pitchFamily="34" charset="0"/>
              </a:rPr>
              <a:t>INTEGRALIDADE</a:t>
            </a:r>
            <a:endParaRPr lang="pt-BR" b="1" dirty="0" smtClean="0">
              <a:solidFill>
                <a:schemeClr val="accent2"/>
              </a:solidFill>
            </a:endParaRPr>
          </a:p>
        </p:txBody>
      </p:sp>
      <p:sp>
        <p:nvSpPr>
          <p:cNvPr id="77827" name="Espaço Reservado para Conteúdo 2"/>
          <p:cNvSpPr>
            <a:spLocks noGrp="1"/>
          </p:cNvSpPr>
          <p:nvPr>
            <p:ph idx="1"/>
          </p:nvPr>
        </p:nvSpPr>
        <p:spPr>
          <a:xfrm>
            <a:off x="457200" y="2060848"/>
            <a:ext cx="8229600" cy="4392488"/>
          </a:xfrm>
        </p:spPr>
        <p:txBody>
          <a:bodyPr>
            <a:normAutofit/>
          </a:bodyPr>
          <a:lstStyle/>
          <a:p>
            <a:pPr marL="0" indent="0">
              <a:buNone/>
            </a:pPr>
            <a:r>
              <a:rPr lang="pt-BR" b="1" dirty="0" smtClean="0">
                <a:latin typeface="Arial Narrow" pitchFamily="34" charset="0"/>
              </a:rPr>
              <a:t>ORIENTAÇÃO COMUNITÁRIA</a:t>
            </a:r>
          </a:p>
          <a:p>
            <a:pPr marL="0" indent="0">
              <a:buNone/>
            </a:pPr>
            <a:endParaRPr lang="pt-BR" b="1" dirty="0" smtClean="0">
              <a:latin typeface="Arial Narrow" pitchFamily="34" charset="0"/>
            </a:endParaRPr>
          </a:p>
          <a:p>
            <a:pPr marL="109728" indent="0">
              <a:buNone/>
            </a:pPr>
            <a:r>
              <a:rPr lang="pt-BR" dirty="0">
                <a:solidFill>
                  <a:schemeClr val="accent6">
                    <a:lumMod val="75000"/>
                  </a:schemeClr>
                </a:solidFill>
                <a:latin typeface="Arial Narrow" pitchFamily="34" charset="0"/>
              </a:rPr>
              <a:t>• </a:t>
            </a:r>
            <a:r>
              <a:rPr lang="pt-BR" dirty="0" smtClean="0">
                <a:latin typeface="Arial Narrow" pitchFamily="34" charset="0"/>
              </a:rPr>
              <a:t>Alimentação </a:t>
            </a:r>
            <a:endParaRPr lang="pt-BR" dirty="0">
              <a:latin typeface="Arial Narrow" pitchFamily="34" charset="0"/>
            </a:endParaRPr>
          </a:p>
          <a:p>
            <a:pPr marL="109728" indent="0">
              <a:buNone/>
            </a:pPr>
            <a:r>
              <a:rPr lang="pt-BR" dirty="0">
                <a:solidFill>
                  <a:schemeClr val="accent6">
                    <a:lumMod val="75000"/>
                  </a:schemeClr>
                </a:solidFill>
                <a:latin typeface="Arial Narrow" pitchFamily="34" charset="0"/>
              </a:rPr>
              <a:t>• </a:t>
            </a:r>
            <a:r>
              <a:rPr lang="pt-BR" dirty="0" smtClean="0">
                <a:latin typeface="Arial Narrow" pitchFamily="34" charset="0"/>
              </a:rPr>
              <a:t>Baixo consumo de verduras, legumes e frutas</a:t>
            </a:r>
            <a:endParaRPr lang="pt-BR" dirty="0">
              <a:latin typeface="Arial Narrow" pitchFamily="34" charset="0"/>
            </a:endParaRPr>
          </a:p>
          <a:p>
            <a:pPr marL="109728" indent="0">
              <a:buNone/>
            </a:pPr>
            <a:r>
              <a:rPr lang="pt-BR" dirty="0">
                <a:solidFill>
                  <a:schemeClr val="accent6">
                    <a:lumMod val="75000"/>
                  </a:schemeClr>
                </a:solidFill>
                <a:latin typeface="Arial Narrow" pitchFamily="34" charset="0"/>
              </a:rPr>
              <a:t>• </a:t>
            </a:r>
            <a:r>
              <a:rPr lang="pt-BR" dirty="0" smtClean="0">
                <a:latin typeface="Arial Narrow" pitchFamily="34" charset="0"/>
              </a:rPr>
              <a:t>Obesidade, hipertensão, diabetes.....</a:t>
            </a:r>
          </a:p>
          <a:p>
            <a:pPr marL="109728" indent="0">
              <a:buNone/>
            </a:pPr>
            <a:r>
              <a:rPr lang="pt-BR" dirty="0">
                <a:solidFill>
                  <a:schemeClr val="accent6">
                    <a:lumMod val="75000"/>
                  </a:schemeClr>
                </a:solidFill>
                <a:latin typeface="Arial Narrow" pitchFamily="34" charset="0"/>
              </a:rPr>
              <a:t>• </a:t>
            </a:r>
            <a:r>
              <a:rPr lang="pt-BR" dirty="0" smtClean="0">
                <a:latin typeface="Arial Narrow" pitchFamily="34" charset="0"/>
              </a:rPr>
              <a:t>Discussão com a população</a:t>
            </a:r>
          </a:p>
          <a:p>
            <a:pPr marL="109728" indent="0">
              <a:buNone/>
            </a:pPr>
            <a:r>
              <a:rPr lang="pt-BR" dirty="0" smtClean="0">
                <a:solidFill>
                  <a:schemeClr val="accent6">
                    <a:lumMod val="75000"/>
                  </a:schemeClr>
                </a:solidFill>
                <a:latin typeface="Arial Narrow" pitchFamily="34" charset="0"/>
              </a:rPr>
              <a:t>• </a:t>
            </a:r>
            <a:r>
              <a:rPr lang="pt-BR" dirty="0" smtClean="0">
                <a:latin typeface="Arial Narrow" pitchFamily="34" charset="0"/>
              </a:rPr>
              <a:t>População carente, dificuldade de acesso ao alimento</a:t>
            </a:r>
          </a:p>
          <a:p>
            <a:pPr marL="109728" indent="0">
              <a:buNone/>
            </a:pPr>
            <a:r>
              <a:rPr lang="pt-BR" dirty="0">
                <a:solidFill>
                  <a:schemeClr val="accent6">
                    <a:lumMod val="75000"/>
                  </a:schemeClr>
                </a:solidFill>
                <a:latin typeface="Arial Narrow" pitchFamily="34" charset="0"/>
              </a:rPr>
              <a:t>• </a:t>
            </a:r>
            <a:r>
              <a:rPr lang="pt-BR" dirty="0" smtClean="0">
                <a:latin typeface="Arial Narrow" pitchFamily="34" charset="0"/>
              </a:rPr>
              <a:t>Horta comunitária</a:t>
            </a:r>
            <a:endParaRPr lang="pt-BR" dirty="0">
              <a:latin typeface="Arial Narrow" pitchFamily="34" charset="0"/>
            </a:endParaRPr>
          </a:p>
        </p:txBody>
      </p:sp>
    </p:spTree>
    <p:extLst>
      <p:ext uri="{BB962C8B-B14F-4D97-AF65-F5344CB8AC3E}">
        <p14:creationId xmlns:p14="http://schemas.microsoft.com/office/powerpoint/2010/main" val="85865154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ítulo 1"/>
          <p:cNvSpPr>
            <a:spLocks noGrp="1"/>
          </p:cNvSpPr>
          <p:nvPr>
            <p:ph type="title"/>
          </p:nvPr>
        </p:nvSpPr>
        <p:spPr>
          <a:xfrm>
            <a:off x="251520" y="476672"/>
            <a:ext cx="8229600" cy="1066800"/>
          </a:xfrm>
        </p:spPr>
        <p:txBody>
          <a:bodyPr/>
          <a:lstStyle/>
          <a:p>
            <a:r>
              <a:rPr lang="pt-BR" b="1" dirty="0" smtClean="0">
                <a:solidFill>
                  <a:schemeClr val="accent2"/>
                </a:solidFill>
                <a:latin typeface="Arial Narrow" pitchFamily="34" charset="0"/>
              </a:rPr>
              <a:t>INTEGRALIDADE</a:t>
            </a:r>
            <a:endParaRPr lang="pt-BR" b="1" dirty="0" smtClean="0">
              <a:solidFill>
                <a:schemeClr val="accent2"/>
              </a:solidFill>
            </a:endParaRPr>
          </a:p>
        </p:txBody>
      </p:sp>
      <p:sp>
        <p:nvSpPr>
          <p:cNvPr id="77827" name="Espaço Reservado para Conteúdo 2"/>
          <p:cNvSpPr>
            <a:spLocks noGrp="1"/>
          </p:cNvSpPr>
          <p:nvPr>
            <p:ph idx="1"/>
          </p:nvPr>
        </p:nvSpPr>
        <p:spPr>
          <a:xfrm>
            <a:off x="457200" y="2060848"/>
            <a:ext cx="8229600" cy="4392488"/>
          </a:xfrm>
        </p:spPr>
        <p:txBody>
          <a:bodyPr>
            <a:normAutofit/>
          </a:bodyPr>
          <a:lstStyle/>
          <a:p>
            <a:pPr marL="0" indent="0">
              <a:buNone/>
            </a:pPr>
            <a:r>
              <a:rPr lang="pt-BR" b="1" dirty="0" smtClean="0">
                <a:latin typeface="Arial Narrow" pitchFamily="34" charset="0"/>
              </a:rPr>
              <a:t>ABORDAGEM NA FAMÍLIA</a:t>
            </a:r>
          </a:p>
          <a:p>
            <a:pPr marL="0" indent="0">
              <a:buNone/>
            </a:pPr>
            <a:endParaRPr lang="pt-BR" b="1" dirty="0" smtClean="0">
              <a:latin typeface="Arial Narrow" pitchFamily="34" charset="0"/>
            </a:endParaRPr>
          </a:p>
          <a:p>
            <a:pPr marL="457200" lvl="1" indent="0">
              <a:buNone/>
            </a:pPr>
            <a:r>
              <a:rPr lang="pt-BR" dirty="0">
                <a:solidFill>
                  <a:schemeClr val="accent6">
                    <a:lumMod val="75000"/>
                  </a:schemeClr>
                </a:solidFill>
                <a:latin typeface="Arial Narrow" pitchFamily="34" charset="0"/>
              </a:rPr>
              <a:t>• </a:t>
            </a:r>
            <a:r>
              <a:rPr lang="pt-BR" sz="3000" dirty="0">
                <a:solidFill>
                  <a:schemeClr val="tx1"/>
                </a:solidFill>
                <a:latin typeface="Arial Narrow" pitchFamily="34" charset="0"/>
              </a:rPr>
              <a:t>Sabe-se que o impacto de um problema de saúde sobre uma pessoa não só afeta a ela, mas também ao seu entorno. Este por sua vez pode atuar como origem ou perpetuador da crise, ou então servir para ajudar na resolução do conflito.</a:t>
            </a:r>
          </a:p>
          <a:p>
            <a:pPr marL="457200" lvl="1" indent="0">
              <a:buNone/>
            </a:pPr>
            <a:endParaRPr lang="pt-BR" sz="3000" dirty="0">
              <a:solidFill>
                <a:schemeClr val="tx1"/>
              </a:solidFill>
              <a:latin typeface="Arial Narrow" pitchFamily="34" charset="0"/>
            </a:endParaRPr>
          </a:p>
          <a:p>
            <a:pPr marL="457200" lvl="1" indent="0">
              <a:buNone/>
            </a:pPr>
            <a:r>
              <a:rPr lang="pt-BR" sz="3000" dirty="0">
                <a:solidFill>
                  <a:schemeClr val="tx1"/>
                </a:solidFill>
                <a:latin typeface="Arial Narrow" pitchFamily="34" charset="0"/>
              </a:rPr>
              <a:t>*Ex. CAPS</a:t>
            </a:r>
          </a:p>
        </p:txBody>
      </p:sp>
    </p:spTree>
    <p:extLst>
      <p:ext uri="{BB962C8B-B14F-4D97-AF65-F5344CB8AC3E}">
        <p14:creationId xmlns:p14="http://schemas.microsoft.com/office/powerpoint/2010/main" val="148786222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ítulo 1"/>
          <p:cNvSpPr>
            <a:spLocks noGrp="1"/>
          </p:cNvSpPr>
          <p:nvPr>
            <p:ph type="title"/>
          </p:nvPr>
        </p:nvSpPr>
        <p:spPr>
          <a:xfrm>
            <a:off x="251520" y="476672"/>
            <a:ext cx="8229600" cy="1066800"/>
          </a:xfrm>
        </p:spPr>
        <p:txBody>
          <a:bodyPr/>
          <a:lstStyle/>
          <a:p>
            <a:r>
              <a:rPr lang="pt-BR" b="1" dirty="0" smtClean="0">
                <a:solidFill>
                  <a:schemeClr val="accent2"/>
                </a:solidFill>
                <a:latin typeface="Arial Narrow" pitchFamily="34" charset="0"/>
              </a:rPr>
              <a:t>INTEGRALIDADE</a:t>
            </a:r>
            <a:endParaRPr lang="pt-BR" b="1" dirty="0" smtClean="0">
              <a:solidFill>
                <a:schemeClr val="accent2"/>
              </a:solidFill>
            </a:endParaRPr>
          </a:p>
        </p:txBody>
      </p:sp>
      <p:sp>
        <p:nvSpPr>
          <p:cNvPr id="77827" name="Espaço Reservado para Conteúdo 2"/>
          <p:cNvSpPr>
            <a:spLocks noGrp="1"/>
          </p:cNvSpPr>
          <p:nvPr>
            <p:ph idx="1"/>
          </p:nvPr>
        </p:nvSpPr>
        <p:spPr>
          <a:xfrm>
            <a:off x="457200" y="2060848"/>
            <a:ext cx="8229600" cy="4392488"/>
          </a:xfrm>
        </p:spPr>
        <p:txBody>
          <a:bodyPr>
            <a:normAutofit/>
          </a:bodyPr>
          <a:lstStyle/>
          <a:p>
            <a:pPr marL="0" indent="0">
              <a:buNone/>
            </a:pPr>
            <a:r>
              <a:rPr lang="pt-BR" b="1" dirty="0" smtClean="0">
                <a:latin typeface="Arial Narrow" pitchFamily="34" charset="0"/>
              </a:rPr>
              <a:t>CLÍNICA AMPLIADA</a:t>
            </a:r>
          </a:p>
          <a:p>
            <a:pPr marL="0" indent="0">
              <a:buNone/>
            </a:pPr>
            <a:endParaRPr lang="pt-BR" b="1" dirty="0" smtClean="0">
              <a:latin typeface="Arial Narrow" pitchFamily="34" charset="0"/>
            </a:endParaRPr>
          </a:p>
          <a:p>
            <a:pPr marL="109728" indent="0">
              <a:buNone/>
            </a:pPr>
            <a:r>
              <a:rPr lang="pt-BR" dirty="0">
                <a:solidFill>
                  <a:schemeClr val="accent6">
                    <a:lumMod val="75000"/>
                  </a:schemeClr>
                </a:solidFill>
                <a:latin typeface="Arial Narrow" pitchFamily="34" charset="0"/>
              </a:rPr>
              <a:t>• </a:t>
            </a:r>
            <a:r>
              <a:rPr lang="pt-BR" dirty="0" smtClean="0">
                <a:latin typeface="Arial Narrow" pitchFamily="34" charset="0"/>
              </a:rPr>
              <a:t>Mulher de 43 anos</a:t>
            </a:r>
          </a:p>
          <a:p>
            <a:pPr marL="109728" indent="0">
              <a:buNone/>
            </a:pPr>
            <a:r>
              <a:rPr lang="pt-BR" dirty="0">
                <a:solidFill>
                  <a:schemeClr val="accent6">
                    <a:lumMod val="75000"/>
                  </a:schemeClr>
                </a:solidFill>
                <a:latin typeface="Arial Narrow" pitchFamily="34" charset="0"/>
              </a:rPr>
              <a:t>•</a:t>
            </a:r>
            <a:r>
              <a:rPr lang="pt-BR" dirty="0" smtClean="0">
                <a:latin typeface="Arial Narrow" pitchFamily="34" charset="0"/>
              </a:rPr>
              <a:t> Tabagista </a:t>
            </a:r>
          </a:p>
          <a:p>
            <a:pPr marL="109728" indent="0">
              <a:buNone/>
            </a:pPr>
            <a:r>
              <a:rPr lang="pt-BR" dirty="0">
                <a:solidFill>
                  <a:schemeClr val="accent6">
                    <a:lumMod val="75000"/>
                  </a:schemeClr>
                </a:solidFill>
                <a:latin typeface="Arial Narrow" pitchFamily="34" charset="0"/>
              </a:rPr>
              <a:t>• </a:t>
            </a:r>
            <a:r>
              <a:rPr lang="pt-BR" dirty="0" smtClean="0">
                <a:latin typeface="Arial Narrow" pitchFamily="34" charset="0"/>
              </a:rPr>
              <a:t>Obesa </a:t>
            </a:r>
          </a:p>
          <a:p>
            <a:pPr marL="109728" indent="0">
              <a:buNone/>
            </a:pPr>
            <a:r>
              <a:rPr lang="pt-BR" dirty="0">
                <a:solidFill>
                  <a:schemeClr val="accent6">
                    <a:lumMod val="75000"/>
                  </a:schemeClr>
                </a:solidFill>
                <a:latin typeface="Arial Narrow" pitchFamily="34" charset="0"/>
              </a:rPr>
              <a:t>• </a:t>
            </a:r>
            <a:r>
              <a:rPr lang="pt-BR" dirty="0" smtClean="0">
                <a:latin typeface="Arial Narrow" pitchFamily="34" charset="0"/>
              </a:rPr>
              <a:t>Dispilidêmica </a:t>
            </a:r>
          </a:p>
          <a:p>
            <a:pPr marL="109728" indent="0">
              <a:buNone/>
            </a:pPr>
            <a:r>
              <a:rPr lang="pt-BR" dirty="0">
                <a:solidFill>
                  <a:schemeClr val="accent6">
                    <a:lumMod val="75000"/>
                  </a:schemeClr>
                </a:solidFill>
                <a:latin typeface="Arial Narrow" pitchFamily="34" charset="0"/>
              </a:rPr>
              <a:t>• </a:t>
            </a:r>
            <a:r>
              <a:rPr lang="pt-BR" dirty="0" smtClean="0">
                <a:latin typeface="Arial Narrow" pitchFamily="34" charset="0"/>
              </a:rPr>
              <a:t>Hipertensa</a:t>
            </a:r>
          </a:p>
          <a:p>
            <a:pPr marL="109728" indent="0">
              <a:buNone/>
            </a:pPr>
            <a:r>
              <a:rPr lang="pt-BR" dirty="0">
                <a:solidFill>
                  <a:schemeClr val="accent6">
                    <a:lumMod val="75000"/>
                  </a:schemeClr>
                </a:solidFill>
                <a:latin typeface="Arial Narrow" pitchFamily="34" charset="0"/>
              </a:rPr>
              <a:t>• </a:t>
            </a:r>
            <a:r>
              <a:rPr lang="pt-BR" dirty="0" smtClean="0">
                <a:latin typeface="Arial Narrow" pitchFamily="34" charset="0"/>
              </a:rPr>
              <a:t>Diabética.</a:t>
            </a:r>
          </a:p>
          <a:p>
            <a:pPr marL="109728" indent="0">
              <a:buNone/>
            </a:pPr>
            <a:r>
              <a:rPr lang="pt-BR" dirty="0" smtClean="0">
                <a:solidFill>
                  <a:schemeClr val="accent6">
                    <a:lumMod val="75000"/>
                  </a:schemeClr>
                </a:solidFill>
                <a:latin typeface="Arial Narrow" pitchFamily="34" charset="0"/>
              </a:rPr>
              <a:t>• </a:t>
            </a:r>
            <a:r>
              <a:rPr lang="pt-BR" dirty="0" smtClean="0">
                <a:latin typeface="Arial Narrow" pitchFamily="34" charset="0"/>
              </a:rPr>
              <a:t>Trabalha em casa colando sacolas</a:t>
            </a:r>
            <a:endParaRPr lang="pt-BR" dirty="0">
              <a:latin typeface="Arial Narrow" pitchFamily="34" charset="0"/>
            </a:endParaRPr>
          </a:p>
        </p:txBody>
      </p:sp>
    </p:spTree>
    <p:extLst>
      <p:ext uri="{BB962C8B-B14F-4D97-AF65-F5344CB8AC3E}">
        <p14:creationId xmlns:p14="http://schemas.microsoft.com/office/powerpoint/2010/main" val="242371854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Espaço Reservado para Conteúdo 2"/>
          <p:cNvSpPr>
            <a:spLocks noGrp="1"/>
          </p:cNvSpPr>
          <p:nvPr>
            <p:ph idx="1"/>
          </p:nvPr>
        </p:nvSpPr>
        <p:spPr>
          <a:xfrm>
            <a:off x="395288" y="1412776"/>
            <a:ext cx="8501062" cy="5184575"/>
          </a:xfrm>
          <a:solidFill>
            <a:schemeClr val="bg1"/>
          </a:solidFill>
        </p:spPr>
        <p:txBody>
          <a:bodyPr>
            <a:normAutofit/>
          </a:bodyPr>
          <a:lstStyle/>
          <a:p>
            <a:pPr eaLnBrk="1" hangingPunct="1">
              <a:defRPr/>
            </a:pPr>
            <a:endParaRPr lang="pt-BR" b="1" dirty="0" smtClean="0">
              <a:solidFill>
                <a:schemeClr val="bg2">
                  <a:lumMod val="60000"/>
                  <a:lumOff val="40000"/>
                </a:schemeClr>
              </a:solidFill>
              <a:latin typeface="Arial Narrow" pitchFamily="34" charset="0"/>
            </a:endParaRPr>
          </a:p>
          <a:p>
            <a:pPr eaLnBrk="1" hangingPunct="1">
              <a:buNone/>
              <a:defRPr/>
            </a:pPr>
            <a:r>
              <a:rPr lang="pt-BR" b="1" dirty="0" smtClean="0">
                <a:solidFill>
                  <a:schemeClr val="accent1">
                    <a:lumMod val="50000"/>
                  </a:schemeClr>
                </a:solidFill>
                <a:latin typeface="Arial Narrow" pitchFamily="34" charset="0"/>
              </a:rPr>
              <a:t>	</a:t>
            </a:r>
            <a:endParaRPr lang="pt-BR" b="1" dirty="0" smtClean="0">
              <a:solidFill>
                <a:schemeClr val="bg2">
                  <a:lumMod val="60000"/>
                  <a:lumOff val="40000"/>
                </a:schemeClr>
              </a:solidFill>
              <a:latin typeface="Arial Narrow" pitchFamily="34" charset="0"/>
            </a:endParaRPr>
          </a:p>
          <a:p>
            <a:pPr marL="411480" lvl="1" indent="0">
              <a:spcAft>
                <a:spcPts val="1800"/>
              </a:spcAft>
              <a:buNone/>
              <a:defRPr/>
            </a:pPr>
            <a:r>
              <a:rPr lang="pt-BR" sz="2800" dirty="0">
                <a:solidFill>
                  <a:schemeClr val="accent6">
                    <a:lumMod val="75000"/>
                  </a:schemeClr>
                </a:solidFill>
                <a:latin typeface="Arial Narrow" pitchFamily="34" charset="0"/>
              </a:rPr>
              <a:t>• </a:t>
            </a:r>
            <a:r>
              <a:rPr lang="en-US" sz="2800" dirty="0" err="1" smtClean="0">
                <a:solidFill>
                  <a:schemeClr val="tx1"/>
                </a:solidFill>
                <a:latin typeface="Arial Narrow" pitchFamily="34" charset="0"/>
              </a:rPr>
              <a:t>Universalidade</a:t>
            </a:r>
            <a:r>
              <a:rPr lang="en-US" sz="2800" dirty="0" smtClean="0">
                <a:solidFill>
                  <a:schemeClr val="tx1"/>
                </a:solidFill>
                <a:latin typeface="Arial Narrow" pitchFamily="34" charset="0"/>
              </a:rPr>
              <a:t> (</a:t>
            </a:r>
            <a:r>
              <a:rPr lang="en-US" sz="2800" dirty="0" err="1" smtClean="0">
                <a:solidFill>
                  <a:schemeClr val="tx1"/>
                </a:solidFill>
                <a:latin typeface="Arial Narrow" pitchFamily="34" charset="0"/>
              </a:rPr>
              <a:t>Acesso</a:t>
            </a:r>
            <a:r>
              <a:rPr lang="en-US" sz="2800" dirty="0" smtClean="0">
                <a:solidFill>
                  <a:schemeClr val="tx1"/>
                </a:solidFill>
                <a:latin typeface="Arial Narrow" pitchFamily="34" charset="0"/>
              </a:rPr>
              <a:t>)</a:t>
            </a:r>
          </a:p>
          <a:p>
            <a:pPr marL="411480" lvl="1" indent="0">
              <a:spcAft>
                <a:spcPts val="1800"/>
              </a:spcAft>
              <a:buNone/>
              <a:defRPr/>
            </a:pPr>
            <a:r>
              <a:rPr lang="pt-BR" sz="2800" dirty="0">
                <a:solidFill>
                  <a:schemeClr val="accent6">
                    <a:lumMod val="75000"/>
                  </a:schemeClr>
                </a:solidFill>
                <a:latin typeface="Arial Narrow" pitchFamily="34" charset="0"/>
              </a:rPr>
              <a:t>• </a:t>
            </a:r>
            <a:r>
              <a:rPr lang="en-US" sz="2800" dirty="0" err="1" smtClean="0">
                <a:solidFill>
                  <a:schemeClr val="tx1"/>
                </a:solidFill>
                <a:latin typeface="Arial Narrow" pitchFamily="34" charset="0"/>
              </a:rPr>
              <a:t>Acessibilidade</a:t>
            </a:r>
            <a:endParaRPr lang="en-US" sz="2800" dirty="0" smtClean="0">
              <a:solidFill>
                <a:schemeClr val="tx1"/>
              </a:solidFill>
              <a:latin typeface="Arial Narrow" pitchFamily="34" charset="0"/>
            </a:endParaRPr>
          </a:p>
          <a:p>
            <a:pPr marL="411480" lvl="1" indent="0">
              <a:spcAft>
                <a:spcPts val="1800"/>
              </a:spcAft>
              <a:buNone/>
              <a:defRPr/>
            </a:pPr>
            <a:r>
              <a:rPr lang="pt-BR" sz="2800" dirty="0">
                <a:solidFill>
                  <a:schemeClr val="accent6">
                    <a:lumMod val="75000"/>
                  </a:schemeClr>
                </a:solidFill>
                <a:latin typeface="Arial Narrow" pitchFamily="34" charset="0"/>
              </a:rPr>
              <a:t>• </a:t>
            </a:r>
            <a:r>
              <a:rPr lang="en-US" sz="2800" dirty="0" err="1" smtClean="0">
                <a:solidFill>
                  <a:schemeClr val="tx1"/>
                </a:solidFill>
                <a:latin typeface="Arial Narrow" pitchFamily="34" charset="0"/>
              </a:rPr>
              <a:t>Acolhimento</a:t>
            </a:r>
            <a:endParaRPr lang="en-US" sz="2800" dirty="0" smtClean="0">
              <a:solidFill>
                <a:schemeClr val="tx1"/>
              </a:solidFill>
              <a:latin typeface="Arial Narrow" pitchFamily="34" charset="0"/>
            </a:endParaRPr>
          </a:p>
          <a:p>
            <a:pPr eaLnBrk="1" hangingPunct="1">
              <a:spcAft>
                <a:spcPts val="1800"/>
              </a:spcAft>
              <a:buFontTx/>
              <a:buNone/>
              <a:defRPr/>
            </a:pPr>
            <a:endParaRPr lang="en-US" sz="1000" dirty="0" smtClean="0">
              <a:latin typeface="Arial Narrow" pitchFamily="34" charset="0"/>
            </a:endParaRPr>
          </a:p>
          <a:p>
            <a:pPr eaLnBrk="1" hangingPunct="1">
              <a:buFontTx/>
              <a:buNone/>
              <a:defRPr/>
            </a:pPr>
            <a:endParaRPr lang="en-US" sz="1000" dirty="0" smtClean="0">
              <a:latin typeface="Arial Narrow" pitchFamily="34" charset="0"/>
            </a:endParaRPr>
          </a:p>
        </p:txBody>
      </p:sp>
      <p:sp>
        <p:nvSpPr>
          <p:cNvPr id="3" name="Título 1"/>
          <p:cNvSpPr>
            <a:spLocks noGrp="1"/>
          </p:cNvSpPr>
          <p:nvPr>
            <p:ph type="title"/>
          </p:nvPr>
        </p:nvSpPr>
        <p:spPr>
          <a:xfrm>
            <a:off x="251520" y="476672"/>
            <a:ext cx="8229600" cy="1066800"/>
          </a:xfrm>
        </p:spPr>
        <p:txBody>
          <a:bodyPr/>
          <a:lstStyle/>
          <a:p>
            <a:r>
              <a:rPr lang="pt-BR" b="1" dirty="0" smtClean="0">
                <a:solidFill>
                  <a:schemeClr val="accent2"/>
                </a:solidFill>
                <a:latin typeface="Arial Narrow" pitchFamily="34" charset="0"/>
              </a:rPr>
              <a:t>PRIMEIRO CONTATO</a:t>
            </a:r>
            <a:endParaRPr lang="pt-BR" b="1" dirty="0" smtClean="0">
              <a:solidFill>
                <a:schemeClr val="accent2"/>
              </a:solidFill>
            </a:endParaRPr>
          </a:p>
        </p:txBody>
      </p:sp>
    </p:spTree>
    <p:extLst>
      <p:ext uri="{BB962C8B-B14F-4D97-AF65-F5344CB8AC3E}">
        <p14:creationId xmlns:p14="http://schemas.microsoft.com/office/powerpoint/2010/main" val="38058394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2"/>
          <p:cNvSpPr txBox="1">
            <a:spLocks/>
          </p:cNvSpPr>
          <p:nvPr/>
        </p:nvSpPr>
        <p:spPr>
          <a:xfrm>
            <a:off x="467544" y="1196752"/>
            <a:ext cx="8358187" cy="4857750"/>
          </a:xfrm>
          <a:prstGeom prst="rect">
            <a:avLst/>
          </a:prstGeom>
          <a:ln w="28575">
            <a:solidFill>
              <a:schemeClr val="tx1"/>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r>
              <a:rPr kumimoji="0" lang="pt-BR" sz="2800" b="1" i="0" u="none" strike="noStrike" kern="1200" cap="none" spc="0" normalizeH="0" baseline="0" noProof="0" dirty="0" smtClean="0">
                <a:ln>
                  <a:noFill/>
                </a:ln>
                <a:solidFill>
                  <a:schemeClr val="tx1"/>
                </a:solidFill>
                <a:effectLst/>
                <a:uLnTx/>
                <a:uFillTx/>
                <a:latin typeface="+mn-lt"/>
                <a:ea typeface="+mn-ea"/>
                <a:cs typeface="+mn-cs"/>
              </a:rPr>
              <a:t>	</a:t>
            </a:r>
            <a:r>
              <a:rPr kumimoji="0" lang="pt-BR"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Narrow" pitchFamily="34" charset="0"/>
                <a:ea typeface="+mn-ea"/>
                <a:cs typeface="+mn-cs"/>
              </a:rPr>
              <a:t> </a:t>
            </a:r>
            <a:r>
              <a:rPr kumimoji="0" lang="pt-BR" sz="3200" b="1" i="0" u="none" strike="noStrike" kern="1200" cap="none" spc="0" normalizeH="0" baseline="0" noProof="0" dirty="0" smtClean="0">
                <a:ln>
                  <a:noFill/>
                </a:ln>
                <a:solidFill>
                  <a:schemeClr val="accent1">
                    <a:lumMod val="75000"/>
                  </a:schemeClr>
                </a:solidFill>
                <a:effectLst>
                  <a:outerShdw blurRad="38100" dist="38100" dir="2700000" algn="tl">
                    <a:srgbClr val="000000">
                      <a:alpha val="43137"/>
                    </a:srgbClr>
                  </a:outerShdw>
                </a:effectLst>
                <a:uLnTx/>
                <a:uFillTx/>
                <a:latin typeface="Arial Narrow" pitchFamily="34" charset="0"/>
                <a:ea typeface="+mn-ea"/>
                <a:cs typeface="+mn-cs"/>
              </a:rPr>
              <a:t>Algumas complicações do Modelo Biomédico</a:t>
            </a:r>
            <a:endParaRPr kumimoji="0" lang="pt-BR" sz="3200" b="1" i="1" u="none" strike="noStrike" kern="1200" cap="none" spc="0" normalizeH="0" baseline="0" noProof="0" dirty="0" smtClean="0">
              <a:ln>
                <a:noFill/>
              </a:ln>
              <a:solidFill>
                <a:schemeClr val="accent1">
                  <a:lumMod val="75000"/>
                </a:schemeClr>
              </a:solidFill>
              <a:effectLst>
                <a:outerShdw blurRad="38100" dist="38100" dir="2700000" algn="tl">
                  <a:srgbClr val="000000">
                    <a:alpha val="43137"/>
                  </a:srgbClr>
                </a:outerShdw>
              </a:effectLst>
              <a:uLnTx/>
              <a:uFillTx/>
              <a:latin typeface="Arial Narrow"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endParaRPr kumimoji="0" lang="pt-BR" sz="1000" b="1" i="0" u="none" strike="noStrike" kern="1200" cap="none" spc="0" normalizeH="0" baseline="0" noProof="0" dirty="0" smtClean="0">
              <a:ln>
                <a:noFill/>
              </a:ln>
              <a:solidFill>
                <a:schemeClr val="tx1"/>
              </a:solidFill>
              <a:effectLst/>
              <a:uLnTx/>
              <a:uFillTx/>
              <a:latin typeface="Arial Narrow"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endParaRPr kumimoji="0" lang="pt-BR" sz="2800" b="0" i="1" u="none" strike="noStrike" kern="1200" cap="none" spc="0" normalizeH="0" baseline="0" noProof="0" dirty="0" smtClean="0">
              <a:ln>
                <a:noFill/>
              </a:ln>
              <a:solidFill>
                <a:schemeClr val="tx1"/>
              </a:solidFill>
              <a:effectLst/>
              <a:uLnTx/>
              <a:uFillTx/>
              <a:latin typeface="Arial Narrow"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pt-BR"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HAYWARD et al. (1997), estudando a expectativa de vida de homens americanos, sugere que as </a:t>
            </a:r>
            <a:r>
              <a:rPr kumimoji="0" lang="pt-BR" sz="2800" b="1" i="0" u="none" strike="noStrike" kern="1200" cap="none" spc="0" normalizeH="0" baseline="0" noProof="0" dirty="0" smtClean="0">
                <a:ln>
                  <a:noFill/>
                </a:ln>
                <a:solidFill>
                  <a:schemeClr val="tx1"/>
                </a:solidFill>
                <a:effectLst/>
                <a:uLnTx/>
                <a:uFillTx/>
                <a:latin typeface="Arial Narrow" pitchFamily="34" charset="0"/>
                <a:ea typeface="+mn-ea"/>
                <a:cs typeface="+mn-cs"/>
              </a:rPr>
              <a:t>condições comunitárias</a:t>
            </a:r>
            <a:r>
              <a:rPr kumimoji="0" lang="pt-BR"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influenciam sobre a mortalidade. Homens rurais, apesar de terem um menor acesso a serviços de saúde, têm uma </a:t>
            </a:r>
            <a:r>
              <a:rPr kumimoji="0" lang="pt-BR" sz="2800" b="1" i="0" u="none" strike="noStrike" kern="1200" cap="none" spc="0" normalizeH="0" baseline="0" noProof="0" dirty="0" smtClean="0">
                <a:ln>
                  <a:noFill/>
                </a:ln>
                <a:solidFill>
                  <a:schemeClr val="tx1"/>
                </a:solidFill>
                <a:effectLst/>
                <a:uLnTx/>
                <a:uFillTx/>
                <a:latin typeface="Arial Narrow" pitchFamily="34" charset="0"/>
                <a:ea typeface="+mn-ea"/>
                <a:cs typeface="+mn-cs"/>
              </a:rPr>
              <a:t>expectativa de vida maior </a:t>
            </a:r>
            <a:r>
              <a:rPr kumimoji="0" lang="pt-BR"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que os homens urbanos.</a:t>
            </a:r>
          </a:p>
        </p:txBody>
      </p:sp>
    </p:spTree>
    <p:extLst>
      <p:ext uri="{BB962C8B-B14F-4D97-AF65-F5344CB8AC3E}">
        <p14:creationId xmlns:p14="http://schemas.microsoft.com/office/powerpoint/2010/main" val="320350017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ítulo 1"/>
          <p:cNvSpPr>
            <a:spLocks noGrp="1"/>
          </p:cNvSpPr>
          <p:nvPr>
            <p:ph type="title"/>
          </p:nvPr>
        </p:nvSpPr>
        <p:spPr>
          <a:xfrm>
            <a:off x="251520" y="476672"/>
            <a:ext cx="8229600" cy="1066800"/>
          </a:xfrm>
        </p:spPr>
        <p:txBody>
          <a:bodyPr/>
          <a:lstStyle/>
          <a:p>
            <a:r>
              <a:rPr lang="pt-BR" b="1" dirty="0" smtClean="0">
                <a:solidFill>
                  <a:schemeClr val="accent2"/>
                </a:solidFill>
                <a:latin typeface="Arial Narrow" pitchFamily="34" charset="0"/>
              </a:rPr>
              <a:t>PRIMEIRO CONTATO</a:t>
            </a:r>
            <a:endParaRPr lang="pt-BR" b="1" dirty="0" smtClean="0">
              <a:solidFill>
                <a:schemeClr val="accent2"/>
              </a:solidFill>
            </a:endParaRPr>
          </a:p>
        </p:txBody>
      </p:sp>
      <p:sp>
        <p:nvSpPr>
          <p:cNvPr id="77827" name="Espaço Reservado para Conteúdo 2"/>
          <p:cNvSpPr>
            <a:spLocks noGrp="1"/>
          </p:cNvSpPr>
          <p:nvPr>
            <p:ph idx="1"/>
          </p:nvPr>
        </p:nvSpPr>
        <p:spPr>
          <a:xfrm>
            <a:off x="457200" y="2060848"/>
            <a:ext cx="8229600" cy="4392488"/>
          </a:xfrm>
        </p:spPr>
        <p:txBody>
          <a:bodyPr>
            <a:normAutofit/>
          </a:bodyPr>
          <a:lstStyle/>
          <a:p>
            <a:pPr marL="0" indent="0">
              <a:buNone/>
            </a:pPr>
            <a:r>
              <a:rPr lang="pt-BR" b="1" dirty="0" smtClean="0">
                <a:latin typeface="Arial Narrow" pitchFamily="34" charset="0"/>
              </a:rPr>
              <a:t>UNIVERSALIDADE X ACESSIBILIDADE</a:t>
            </a:r>
          </a:p>
          <a:p>
            <a:pPr marL="0" indent="0">
              <a:buNone/>
            </a:pPr>
            <a:endParaRPr lang="pt-BR" b="1" dirty="0" smtClean="0">
              <a:latin typeface="Arial Narrow" pitchFamily="34" charset="0"/>
            </a:endParaRPr>
          </a:p>
          <a:p>
            <a:pPr marL="0" indent="0">
              <a:buNone/>
            </a:pPr>
            <a:r>
              <a:rPr lang="pt-BR" dirty="0" smtClean="0">
                <a:latin typeface="Arial Narrow" pitchFamily="34" charset="0"/>
              </a:rPr>
              <a:t>Ressonância Magnética</a:t>
            </a:r>
          </a:p>
          <a:p>
            <a:pPr marL="0" indent="0">
              <a:buNone/>
            </a:pPr>
            <a:r>
              <a:rPr lang="pt-BR" dirty="0" smtClean="0">
                <a:latin typeface="Arial Narrow" pitchFamily="34" charset="0"/>
              </a:rPr>
              <a:t>Consulta Médica</a:t>
            </a:r>
          </a:p>
        </p:txBody>
      </p:sp>
    </p:spTree>
    <p:extLst>
      <p:ext uri="{BB962C8B-B14F-4D97-AF65-F5344CB8AC3E}">
        <p14:creationId xmlns:p14="http://schemas.microsoft.com/office/powerpoint/2010/main" val="353527987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ítulo 1"/>
          <p:cNvSpPr>
            <a:spLocks noGrp="1"/>
          </p:cNvSpPr>
          <p:nvPr>
            <p:ph type="title"/>
          </p:nvPr>
        </p:nvSpPr>
        <p:spPr>
          <a:xfrm>
            <a:off x="251520" y="476672"/>
            <a:ext cx="8229600" cy="1066800"/>
          </a:xfrm>
        </p:spPr>
        <p:txBody>
          <a:bodyPr/>
          <a:lstStyle/>
          <a:p>
            <a:r>
              <a:rPr lang="pt-BR" b="1" dirty="0" smtClean="0">
                <a:solidFill>
                  <a:schemeClr val="accent2"/>
                </a:solidFill>
                <a:latin typeface="Arial Narrow" pitchFamily="34" charset="0"/>
              </a:rPr>
              <a:t>PRIMEIRO CONTATO</a:t>
            </a:r>
            <a:endParaRPr lang="pt-BR" b="1" dirty="0" smtClean="0">
              <a:solidFill>
                <a:schemeClr val="accent2"/>
              </a:solidFill>
            </a:endParaRPr>
          </a:p>
        </p:txBody>
      </p:sp>
      <p:sp>
        <p:nvSpPr>
          <p:cNvPr id="77827" name="Espaço Reservado para Conteúdo 2"/>
          <p:cNvSpPr>
            <a:spLocks noGrp="1"/>
          </p:cNvSpPr>
          <p:nvPr>
            <p:ph idx="1"/>
          </p:nvPr>
        </p:nvSpPr>
        <p:spPr>
          <a:xfrm>
            <a:off x="457200" y="2060848"/>
            <a:ext cx="8229600" cy="4392488"/>
          </a:xfrm>
        </p:spPr>
        <p:txBody>
          <a:bodyPr>
            <a:normAutofit/>
          </a:bodyPr>
          <a:lstStyle/>
          <a:p>
            <a:pPr marL="0" indent="0">
              <a:buNone/>
            </a:pPr>
            <a:r>
              <a:rPr lang="pt-BR" b="1" dirty="0" smtClean="0">
                <a:latin typeface="Arial Narrow" pitchFamily="34" charset="0"/>
              </a:rPr>
              <a:t>Acessibilidade e Acolhimento </a:t>
            </a:r>
            <a:r>
              <a:rPr lang="pt-BR" b="1" dirty="0" smtClean="0">
                <a:latin typeface="Arial Narrow" pitchFamily="34" charset="0"/>
                <a:sym typeface="Wingdings" panose="05000000000000000000" pitchFamily="2" charset="2"/>
              </a:rPr>
              <a:t> </a:t>
            </a:r>
            <a:r>
              <a:rPr lang="pt-BR" b="1" dirty="0" smtClean="0">
                <a:latin typeface="Arial Narrow" pitchFamily="34" charset="0"/>
              </a:rPr>
              <a:t>Porta preferencial de entrada</a:t>
            </a:r>
          </a:p>
        </p:txBody>
      </p:sp>
    </p:spTree>
    <p:extLst>
      <p:ext uri="{BB962C8B-B14F-4D97-AF65-F5344CB8AC3E}">
        <p14:creationId xmlns:p14="http://schemas.microsoft.com/office/powerpoint/2010/main" val="84284681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Espaço Reservado para Conteúdo 2"/>
          <p:cNvSpPr>
            <a:spLocks noGrp="1"/>
          </p:cNvSpPr>
          <p:nvPr>
            <p:ph idx="1"/>
          </p:nvPr>
        </p:nvSpPr>
        <p:spPr>
          <a:xfrm>
            <a:off x="395288" y="1844824"/>
            <a:ext cx="8501062" cy="4752527"/>
          </a:xfrm>
          <a:solidFill>
            <a:schemeClr val="bg1"/>
          </a:solidFill>
        </p:spPr>
        <p:txBody>
          <a:bodyPr>
            <a:normAutofit/>
          </a:bodyPr>
          <a:lstStyle/>
          <a:p>
            <a:pPr eaLnBrk="1" hangingPunct="1">
              <a:defRPr/>
            </a:pPr>
            <a:endParaRPr lang="pt-BR" b="1" dirty="0" smtClean="0">
              <a:solidFill>
                <a:schemeClr val="bg2">
                  <a:lumMod val="60000"/>
                  <a:lumOff val="40000"/>
                </a:schemeClr>
              </a:solidFill>
              <a:latin typeface="Arial Narrow" pitchFamily="34" charset="0"/>
            </a:endParaRPr>
          </a:p>
          <a:p>
            <a:pPr eaLnBrk="1" hangingPunct="1">
              <a:buNone/>
              <a:defRPr/>
            </a:pPr>
            <a:r>
              <a:rPr lang="pt-BR" b="1" dirty="0" smtClean="0">
                <a:solidFill>
                  <a:schemeClr val="accent1">
                    <a:lumMod val="50000"/>
                  </a:schemeClr>
                </a:solidFill>
                <a:latin typeface="Arial Narrow" pitchFamily="34" charset="0"/>
              </a:rPr>
              <a:t>	</a:t>
            </a:r>
            <a:endParaRPr lang="pt-BR" b="1" dirty="0" smtClean="0">
              <a:solidFill>
                <a:schemeClr val="bg2">
                  <a:lumMod val="60000"/>
                  <a:lumOff val="40000"/>
                </a:schemeClr>
              </a:solidFill>
              <a:latin typeface="Arial Narrow" pitchFamily="34" charset="0"/>
            </a:endParaRPr>
          </a:p>
          <a:p>
            <a:pPr marL="411480" lvl="1" indent="0">
              <a:spcAft>
                <a:spcPts val="1800"/>
              </a:spcAft>
              <a:buNone/>
              <a:defRPr/>
            </a:pPr>
            <a:r>
              <a:rPr lang="pt-BR" sz="2800" dirty="0">
                <a:solidFill>
                  <a:schemeClr val="accent6">
                    <a:lumMod val="75000"/>
                  </a:schemeClr>
                </a:solidFill>
                <a:latin typeface="Arial Narrow" pitchFamily="34" charset="0"/>
              </a:rPr>
              <a:t>• </a:t>
            </a:r>
            <a:r>
              <a:rPr lang="en-US" sz="2800" dirty="0" err="1" smtClean="0">
                <a:solidFill>
                  <a:schemeClr val="tx1"/>
                </a:solidFill>
                <a:latin typeface="Arial Narrow" pitchFamily="34" charset="0"/>
              </a:rPr>
              <a:t>Conhecimento</a:t>
            </a:r>
            <a:r>
              <a:rPr lang="en-US" sz="2800" dirty="0" smtClean="0">
                <a:solidFill>
                  <a:schemeClr val="tx1"/>
                </a:solidFill>
                <a:latin typeface="Arial Narrow" pitchFamily="34" charset="0"/>
              </a:rPr>
              <a:t> das </a:t>
            </a:r>
            <a:r>
              <a:rPr lang="en-US" sz="2800" dirty="0" err="1" smtClean="0">
                <a:solidFill>
                  <a:schemeClr val="tx1"/>
                </a:solidFill>
                <a:latin typeface="Arial Narrow" pitchFamily="34" charset="0"/>
              </a:rPr>
              <a:t>pessoas</a:t>
            </a:r>
            <a:endParaRPr lang="en-US" sz="2800" dirty="0" smtClean="0">
              <a:solidFill>
                <a:schemeClr val="tx1"/>
              </a:solidFill>
              <a:latin typeface="Arial Narrow" pitchFamily="34" charset="0"/>
            </a:endParaRPr>
          </a:p>
          <a:p>
            <a:pPr marL="411480" lvl="1" indent="0">
              <a:spcAft>
                <a:spcPts val="1800"/>
              </a:spcAft>
              <a:buNone/>
              <a:defRPr/>
            </a:pPr>
            <a:r>
              <a:rPr lang="pt-BR" sz="2800" dirty="0">
                <a:solidFill>
                  <a:schemeClr val="accent6">
                    <a:lumMod val="75000"/>
                  </a:schemeClr>
                </a:solidFill>
                <a:latin typeface="Arial Narrow" pitchFamily="34" charset="0"/>
              </a:rPr>
              <a:t>• </a:t>
            </a:r>
            <a:r>
              <a:rPr lang="en-US" sz="2800" dirty="0" err="1" smtClean="0">
                <a:solidFill>
                  <a:schemeClr val="tx1"/>
                </a:solidFill>
                <a:latin typeface="Arial Narrow" pitchFamily="34" charset="0"/>
              </a:rPr>
              <a:t>Reconhecimento</a:t>
            </a:r>
            <a:r>
              <a:rPr lang="en-US" sz="2800" dirty="0" smtClean="0">
                <a:solidFill>
                  <a:schemeClr val="tx1"/>
                </a:solidFill>
                <a:latin typeface="Arial Narrow" pitchFamily="34" charset="0"/>
              </a:rPr>
              <a:t> dos </a:t>
            </a:r>
            <a:r>
              <a:rPr lang="en-US" sz="2800" dirty="0" err="1" smtClean="0">
                <a:solidFill>
                  <a:schemeClr val="tx1"/>
                </a:solidFill>
                <a:latin typeface="Arial Narrow" pitchFamily="34" charset="0"/>
              </a:rPr>
              <a:t>problemas</a:t>
            </a:r>
            <a:endParaRPr lang="en-US" sz="2800" dirty="0" smtClean="0">
              <a:solidFill>
                <a:schemeClr val="tx1"/>
              </a:solidFill>
              <a:latin typeface="Arial Narrow" pitchFamily="34" charset="0"/>
            </a:endParaRPr>
          </a:p>
          <a:p>
            <a:pPr marL="411480" lvl="1" indent="0">
              <a:spcAft>
                <a:spcPts val="1800"/>
              </a:spcAft>
              <a:buNone/>
              <a:defRPr/>
            </a:pPr>
            <a:r>
              <a:rPr lang="pt-BR" sz="2800" dirty="0">
                <a:solidFill>
                  <a:schemeClr val="accent6">
                    <a:lumMod val="75000"/>
                  </a:schemeClr>
                </a:solidFill>
                <a:latin typeface="Arial Narrow" pitchFamily="34" charset="0"/>
              </a:rPr>
              <a:t>• </a:t>
            </a:r>
            <a:r>
              <a:rPr lang="en-US" sz="2800" dirty="0" err="1" smtClean="0">
                <a:solidFill>
                  <a:schemeClr val="tx1"/>
                </a:solidFill>
                <a:latin typeface="Arial Narrow" pitchFamily="34" charset="0"/>
              </a:rPr>
              <a:t>Diagnóstico</a:t>
            </a:r>
            <a:r>
              <a:rPr lang="en-US" sz="2800" dirty="0" smtClean="0">
                <a:solidFill>
                  <a:schemeClr val="tx1"/>
                </a:solidFill>
                <a:latin typeface="Arial Narrow" pitchFamily="34" charset="0"/>
              </a:rPr>
              <a:t> </a:t>
            </a:r>
            <a:r>
              <a:rPr lang="en-US" sz="2800" dirty="0" err="1" smtClean="0">
                <a:solidFill>
                  <a:schemeClr val="tx1"/>
                </a:solidFill>
                <a:latin typeface="Arial Narrow" pitchFamily="34" charset="0"/>
              </a:rPr>
              <a:t>mais</a:t>
            </a:r>
            <a:r>
              <a:rPr lang="en-US" sz="2800" dirty="0" smtClean="0">
                <a:solidFill>
                  <a:schemeClr val="tx1"/>
                </a:solidFill>
                <a:latin typeface="Arial Narrow" pitchFamily="34" charset="0"/>
              </a:rPr>
              <a:t> </a:t>
            </a:r>
            <a:r>
              <a:rPr lang="en-US" sz="2800" dirty="0" err="1" smtClean="0">
                <a:solidFill>
                  <a:schemeClr val="tx1"/>
                </a:solidFill>
                <a:latin typeface="Arial Narrow" pitchFamily="34" charset="0"/>
              </a:rPr>
              <a:t>preciso</a:t>
            </a:r>
            <a:endParaRPr lang="en-US" sz="2800" dirty="0" smtClean="0">
              <a:solidFill>
                <a:schemeClr val="tx1"/>
              </a:solidFill>
              <a:latin typeface="Arial Narrow" pitchFamily="34" charset="0"/>
            </a:endParaRPr>
          </a:p>
          <a:p>
            <a:pPr marL="411480" lvl="1" indent="0">
              <a:spcAft>
                <a:spcPts val="1800"/>
              </a:spcAft>
              <a:buNone/>
              <a:defRPr/>
            </a:pPr>
            <a:r>
              <a:rPr lang="pt-BR" sz="2800" dirty="0">
                <a:solidFill>
                  <a:schemeClr val="accent6">
                    <a:lumMod val="75000"/>
                  </a:schemeClr>
                </a:solidFill>
                <a:latin typeface="Arial Narrow" pitchFamily="34" charset="0"/>
              </a:rPr>
              <a:t>• </a:t>
            </a:r>
            <a:r>
              <a:rPr lang="en-US" sz="2800" dirty="0" err="1" smtClean="0">
                <a:solidFill>
                  <a:schemeClr val="tx1"/>
                </a:solidFill>
                <a:latin typeface="Arial Narrow" pitchFamily="34" charset="0"/>
              </a:rPr>
              <a:t>Vínculo</a:t>
            </a:r>
            <a:endParaRPr lang="en-US" sz="2800" dirty="0" smtClean="0">
              <a:solidFill>
                <a:schemeClr val="tx1"/>
              </a:solidFill>
              <a:latin typeface="Arial Narrow" pitchFamily="34" charset="0"/>
            </a:endParaRPr>
          </a:p>
          <a:p>
            <a:pPr eaLnBrk="1" hangingPunct="1">
              <a:spcAft>
                <a:spcPts val="1800"/>
              </a:spcAft>
              <a:defRPr/>
            </a:pPr>
            <a:endParaRPr lang="en-US" sz="1000" dirty="0" smtClean="0">
              <a:latin typeface="Arial Narrow" pitchFamily="34" charset="0"/>
            </a:endParaRPr>
          </a:p>
        </p:txBody>
      </p:sp>
      <p:sp>
        <p:nvSpPr>
          <p:cNvPr id="3" name="Título 1"/>
          <p:cNvSpPr>
            <a:spLocks noGrp="1"/>
          </p:cNvSpPr>
          <p:nvPr>
            <p:ph type="title"/>
          </p:nvPr>
        </p:nvSpPr>
        <p:spPr>
          <a:xfrm>
            <a:off x="251520" y="476672"/>
            <a:ext cx="8229600" cy="1066800"/>
          </a:xfrm>
        </p:spPr>
        <p:txBody>
          <a:bodyPr/>
          <a:lstStyle/>
          <a:p>
            <a:r>
              <a:rPr lang="pt-BR" b="1" dirty="0" smtClean="0">
                <a:solidFill>
                  <a:schemeClr val="accent2"/>
                </a:solidFill>
                <a:latin typeface="Arial Narrow" pitchFamily="34" charset="0"/>
              </a:rPr>
              <a:t>LONGITUDINALIDADE</a:t>
            </a:r>
            <a:endParaRPr lang="pt-BR" b="1" dirty="0" smtClean="0">
              <a:solidFill>
                <a:schemeClr val="accent2"/>
              </a:solidFill>
            </a:endParaRPr>
          </a:p>
        </p:txBody>
      </p:sp>
    </p:spTree>
    <p:extLst>
      <p:ext uri="{BB962C8B-B14F-4D97-AF65-F5344CB8AC3E}">
        <p14:creationId xmlns:p14="http://schemas.microsoft.com/office/powerpoint/2010/main" val="250923590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ítulo 1"/>
          <p:cNvSpPr>
            <a:spLocks noGrp="1"/>
          </p:cNvSpPr>
          <p:nvPr>
            <p:ph type="title"/>
          </p:nvPr>
        </p:nvSpPr>
        <p:spPr>
          <a:xfrm>
            <a:off x="251520" y="476672"/>
            <a:ext cx="8229600" cy="1066800"/>
          </a:xfrm>
        </p:spPr>
        <p:txBody>
          <a:bodyPr/>
          <a:lstStyle/>
          <a:p>
            <a:r>
              <a:rPr lang="pt-BR" b="1" dirty="0" smtClean="0">
                <a:solidFill>
                  <a:schemeClr val="accent2"/>
                </a:solidFill>
                <a:latin typeface="Arial Narrow" pitchFamily="34" charset="0"/>
              </a:rPr>
              <a:t>LONGITUDINALIDADE</a:t>
            </a:r>
            <a:endParaRPr lang="pt-BR" b="1" dirty="0" smtClean="0">
              <a:solidFill>
                <a:schemeClr val="accent2"/>
              </a:solidFill>
            </a:endParaRPr>
          </a:p>
        </p:txBody>
      </p:sp>
      <p:sp>
        <p:nvSpPr>
          <p:cNvPr id="77827" name="Espaço Reservado para Conteúdo 2"/>
          <p:cNvSpPr>
            <a:spLocks noGrp="1"/>
          </p:cNvSpPr>
          <p:nvPr>
            <p:ph idx="1"/>
          </p:nvPr>
        </p:nvSpPr>
        <p:spPr>
          <a:xfrm>
            <a:off x="457200" y="1600200"/>
            <a:ext cx="8229600" cy="4853136"/>
          </a:xfrm>
        </p:spPr>
        <p:txBody>
          <a:bodyPr>
            <a:normAutofit/>
          </a:bodyPr>
          <a:lstStyle/>
          <a:p>
            <a:pPr marL="0" indent="0">
              <a:buNone/>
            </a:pPr>
            <a:endParaRPr lang="pt-BR" b="1" dirty="0" smtClean="0">
              <a:latin typeface="Arial Narrow" pitchFamily="34" charset="0"/>
            </a:endParaRPr>
          </a:p>
          <a:p>
            <a:pPr marL="109728" indent="0">
              <a:spcBef>
                <a:spcPts val="0"/>
              </a:spcBef>
              <a:spcAft>
                <a:spcPts val="1200"/>
              </a:spcAft>
              <a:buNone/>
            </a:pPr>
            <a:r>
              <a:rPr lang="pt-BR" dirty="0">
                <a:solidFill>
                  <a:schemeClr val="accent6">
                    <a:lumMod val="75000"/>
                  </a:schemeClr>
                </a:solidFill>
                <a:latin typeface="Arial Narrow" pitchFamily="34" charset="0"/>
              </a:rPr>
              <a:t>• </a:t>
            </a:r>
            <a:r>
              <a:rPr lang="pt-BR" dirty="0" smtClean="0">
                <a:latin typeface="Arial Narrow" pitchFamily="34" charset="0"/>
              </a:rPr>
              <a:t>Mulher de 32 anos</a:t>
            </a:r>
          </a:p>
          <a:p>
            <a:pPr marL="109728" indent="0">
              <a:spcBef>
                <a:spcPts val="0"/>
              </a:spcBef>
              <a:spcAft>
                <a:spcPts val="1200"/>
              </a:spcAft>
              <a:buNone/>
            </a:pPr>
            <a:r>
              <a:rPr lang="pt-BR" dirty="0">
                <a:solidFill>
                  <a:schemeClr val="accent6">
                    <a:lumMod val="75000"/>
                  </a:schemeClr>
                </a:solidFill>
                <a:latin typeface="Arial Narrow" pitchFamily="34" charset="0"/>
              </a:rPr>
              <a:t>• </a:t>
            </a:r>
            <a:r>
              <a:rPr lang="pt-BR" dirty="0" smtClean="0">
                <a:latin typeface="Arial Narrow" pitchFamily="34" charset="0"/>
              </a:rPr>
              <a:t>Coleta de citopatológico</a:t>
            </a:r>
          </a:p>
          <a:p>
            <a:pPr marL="109728" indent="0">
              <a:spcBef>
                <a:spcPts val="0"/>
              </a:spcBef>
              <a:spcAft>
                <a:spcPts val="1200"/>
              </a:spcAft>
              <a:buNone/>
            </a:pPr>
            <a:r>
              <a:rPr lang="pt-BR" dirty="0">
                <a:solidFill>
                  <a:schemeClr val="accent6">
                    <a:lumMod val="75000"/>
                  </a:schemeClr>
                </a:solidFill>
                <a:latin typeface="Arial Narrow" pitchFamily="34" charset="0"/>
              </a:rPr>
              <a:t>• </a:t>
            </a:r>
            <a:r>
              <a:rPr lang="pt-BR" dirty="0" smtClean="0">
                <a:latin typeface="Arial Narrow" pitchFamily="34" charset="0"/>
              </a:rPr>
              <a:t>3 filhos</a:t>
            </a:r>
          </a:p>
          <a:p>
            <a:pPr marL="109728" indent="0">
              <a:spcBef>
                <a:spcPts val="0"/>
              </a:spcBef>
              <a:spcAft>
                <a:spcPts val="1200"/>
              </a:spcAft>
              <a:buNone/>
            </a:pPr>
            <a:r>
              <a:rPr lang="pt-BR" dirty="0">
                <a:solidFill>
                  <a:schemeClr val="accent6">
                    <a:lumMod val="75000"/>
                  </a:schemeClr>
                </a:solidFill>
                <a:latin typeface="Arial Narrow" pitchFamily="34" charset="0"/>
              </a:rPr>
              <a:t>• </a:t>
            </a:r>
            <a:r>
              <a:rPr lang="pt-BR" dirty="0" smtClean="0">
                <a:latin typeface="Arial Narrow" pitchFamily="34" charset="0"/>
              </a:rPr>
              <a:t>Deseja trocar anticoncepcional injetável pelo oral, pelo fato de ter engordado</a:t>
            </a:r>
          </a:p>
          <a:p>
            <a:pPr marL="109728" indent="0">
              <a:spcBef>
                <a:spcPts val="0"/>
              </a:spcBef>
              <a:spcAft>
                <a:spcPts val="1200"/>
              </a:spcAft>
              <a:buNone/>
            </a:pPr>
            <a:r>
              <a:rPr lang="pt-BR" dirty="0">
                <a:solidFill>
                  <a:schemeClr val="accent6">
                    <a:lumMod val="75000"/>
                  </a:schemeClr>
                </a:solidFill>
                <a:latin typeface="Arial Narrow" pitchFamily="34" charset="0"/>
              </a:rPr>
              <a:t>• </a:t>
            </a:r>
            <a:r>
              <a:rPr lang="pt-BR" dirty="0" smtClean="0">
                <a:latin typeface="Arial Narrow" pitchFamily="34" charset="0"/>
              </a:rPr>
              <a:t>Ultima gestação não planejada, usava anticoncepcional oral</a:t>
            </a:r>
          </a:p>
          <a:p>
            <a:pPr marL="109728" indent="0">
              <a:spcBef>
                <a:spcPts val="0"/>
              </a:spcBef>
              <a:spcAft>
                <a:spcPts val="1200"/>
              </a:spcAft>
              <a:buNone/>
            </a:pPr>
            <a:r>
              <a:rPr lang="pt-BR" dirty="0">
                <a:solidFill>
                  <a:schemeClr val="accent6">
                    <a:lumMod val="75000"/>
                  </a:schemeClr>
                </a:solidFill>
                <a:latin typeface="Arial Narrow" pitchFamily="34" charset="0"/>
              </a:rPr>
              <a:t>• </a:t>
            </a:r>
            <a:r>
              <a:rPr lang="pt-BR" dirty="0" smtClean="0">
                <a:latin typeface="Arial Narrow" pitchFamily="34" charset="0"/>
              </a:rPr>
              <a:t>Proposta: DIU</a:t>
            </a:r>
          </a:p>
          <a:p>
            <a:pPr marL="109728" indent="0">
              <a:buNone/>
            </a:pPr>
            <a:endParaRPr lang="pt-BR" dirty="0">
              <a:latin typeface="Arial Narrow" pitchFamily="34" charset="0"/>
            </a:endParaRPr>
          </a:p>
        </p:txBody>
      </p:sp>
    </p:spTree>
    <p:extLst>
      <p:ext uri="{BB962C8B-B14F-4D97-AF65-F5344CB8AC3E}">
        <p14:creationId xmlns:p14="http://schemas.microsoft.com/office/powerpoint/2010/main" val="86483228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ítulo 1"/>
          <p:cNvSpPr>
            <a:spLocks noGrp="1"/>
          </p:cNvSpPr>
          <p:nvPr>
            <p:ph type="title"/>
          </p:nvPr>
        </p:nvSpPr>
        <p:spPr>
          <a:xfrm>
            <a:off x="251520" y="476672"/>
            <a:ext cx="8229600" cy="1066800"/>
          </a:xfrm>
        </p:spPr>
        <p:txBody>
          <a:bodyPr/>
          <a:lstStyle/>
          <a:p>
            <a:r>
              <a:rPr lang="pt-BR" b="1" dirty="0" smtClean="0">
                <a:solidFill>
                  <a:schemeClr val="accent2"/>
                </a:solidFill>
                <a:latin typeface="Arial Narrow" pitchFamily="34" charset="0"/>
              </a:rPr>
              <a:t>LONGITUDINALIDADE</a:t>
            </a:r>
            <a:endParaRPr lang="pt-BR" b="1" dirty="0" smtClean="0">
              <a:solidFill>
                <a:schemeClr val="accent2"/>
              </a:solidFill>
            </a:endParaRPr>
          </a:p>
        </p:txBody>
      </p:sp>
      <p:sp>
        <p:nvSpPr>
          <p:cNvPr id="77827" name="Espaço Reservado para Conteúdo 2"/>
          <p:cNvSpPr>
            <a:spLocks noGrp="1"/>
          </p:cNvSpPr>
          <p:nvPr>
            <p:ph idx="1"/>
          </p:nvPr>
        </p:nvSpPr>
        <p:spPr>
          <a:xfrm>
            <a:off x="457200" y="1600200"/>
            <a:ext cx="8229600" cy="4853136"/>
          </a:xfrm>
        </p:spPr>
        <p:txBody>
          <a:bodyPr>
            <a:normAutofit/>
          </a:bodyPr>
          <a:lstStyle/>
          <a:p>
            <a:pPr marL="0" indent="0">
              <a:buNone/>
            </a:pPr>
            <a:endParaRPr lang="pt-BR" b="1" dirty="0" smtClean="0">
              <a:latin typeface="Arial Narrow" pitchFamily="34" charset="0"/>
            </a:endParaRPr>
          </a:p>
          <a:p>
            <a:pPr marL="109728" indent="0">
              <a:buNone/>
            </a:pPr>
            <a:r>
              <a:rPr lang="pt-BR" dirty="0">
                <a:solidFill>
                  <a:schemeClr val="accent6">
                    <a:lumMod val="75000"/>
                  </a:schemeClr>
                </a:solidFill>
                <a:latin typeface="Arial Narrow" pitchFamily="34" charset="0"/>
              </a:rPr>
              <a:t>• </a:t>
            </a:r>
            <a:r>
              <a:rPr lang="pt-BR" dirty="0" smtClean="0">
                <a:latin typeface="Arial Narrow" pitchFamily="34" charset="0"/>
              </a:rPr>
              <a:t>Coleta de citopatológico </a:t>
            </a:r>
            <a:endParaRPr lang="pt-BR" dirty="0">
              <a:latin typeface="Arial Narrow" pitchFamily="34" charset="0"/>
            </a:endParaRPr>
          </a:p>
          <a:p>
            <a:pPr marL="109728" indent="0">
              <a:buNone/>
            </a:pPr>
            <a:r>
              <a:rPr lang="pt-BR" dirty="0">
                <a:solidFill>
                  <a:schemeClr val="accent6">
                    <a:lumMod val="75000"/>
                  </a:schemeClr>
                </a:solidFill>
                <a:latin typeface="Arial Narrow" pitchFamily="34" charset="0"/>
              </a:rPr>
              <a:t>• </a:t>
            </a:r>
            <a:r>
              <a:rPr lang="pt-BR" dirty="0" smtClean="0">
                <a:latin typeface="Arial Narrow" pitchFamily="34" charset="0"/>
              </a:rPr>
              <a:t>5 anos sem realizar o exame.</a:t>
            </a:r>
          </a:p>
          <a:p>
            <a:pPr marL="109728" indent="0">
              <a:buNone/>
            </a:pPr>
            <a:r>
              <a:rPr lang="pt-BR" dirty="0">
                <a:solidFill>
                  <a:schemeClr val="accent6">
                    <a:lumMod val="75000"/>
                  </a:schemeClr>
                </a:solidFill>
                <a:latin typeface="Arial Narrow" pitchFamily="34" charset="0"/>
              </a:rPr>
              <a:t>• </a:t>
            </a:r>
            <a:r>
              <a:rPr lang="pt-BR" dirty="0" smtClean="0">
                <a:latin typeface="Arial Narrow" pitchFamily="34" charset="0"/>
              </a:rPr>
              <a:t>Alega não ter vindo porque estava tudo bem.</a:t>
            </a:r>
          </a:p>
          <a:p>
            <a:pPr marL="109728" indent="0">
              <a:buNone/>
            </a:pPr>
            <a:r>
              <a:rPr lang="pt-BR" dirty="0">
                <a:solidFill>
                  <a:schemeClr val="accent6">
                    <a:lumMod val="75000"/>
                  </a:schemeClr>
                </a:solidFill>
                <a:latin typeface="Arial Narrow" pitchFamily="34" charset="0"/>
              </a:rPr>
              <a:t>• </a:t>
            </a:r>
            <a:r>
              <a:rPr lang="pt-BR" dirty="0" smtClean="0">
                <a:latin typeface="Arial Narrow" pitchFamily="34" charset="0"/>
              </a:rPr>
              <a:t>Presença de corrimento.</a:t>
            </a:r>
          </a:p>
          <a:p>
            <a:pPr marL="109728" indent="0">
              <a:buNone/>
            </a:pPr>
            <a:endParaRPr lang="pt-BR" dirty="0">
              <a:latin typeface="Arial Narrow" pitchFamily="34" charset="0"/>
            </a:endParaRPr>
          </a:p>
          <a:p>
            <a:pPr marL="109728" indent="0">
              <a:buNone/>
            </a:pPr>
            <a:r>
              <a:rPr lang="pt-BR" b="1" dirty="0" smtClean="0">
                <a:latin typeface="Arial Narrow" pitchFamily="34" charset="0"/>
              </a:rPr>
              <a:t>O que implica esse caso?</a:t>
            </a:r>
          </a:p>
          <a:p>
            <a:pPr marL="109728" indent="0">
              <a:buNone/>
            </a:pPr>
            <a:endParaRPr lang="pt-BR" dirty="0">
              <a:latin typeface="Arial Narrow" pitchFamily="34" charset="0"/>
            </a:endParaRPr>
          </a:p>
        </p:txBody>
      </p:sp>
    </p:spTree>
    <p:extLst>
      <p:ext uri="{BB962C8B-B14F-4D97-AF65-F5344CB8AC3E}">
        <p14:creationId xmlns:p14="http://schemas.microsoft.com/office/powerpoint/2010/main" val="61274904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Espaço Reservado para Conteúdo 2"/>
          <p:cNvSpPr>
            <a:spLocks noGrp="1"/>
          </p:cNvSpPr>
          <p:nvPr>
            <p:ph idx="1"/>
          </p:nvPr>
        </p:nvSpPr>
        <p:spPr>
          <a:xfrm>
            <a:off x="395288" y="1772816"/>
            <a:ext cx="8501062" cy="4896272"/>
          </a:xfrm>
          <a:solidFill>
            <a:schemeClr val="bg1"/>
          </a:solidFill>
        </p:spPr>
        <p:txBody>
          <a:bodyPr/>
          <a:lstStyle/>
          <a:p>
            <a:pPr eaLnBrk="1" hangingPunct="1">
              <a:defRPr/>
            </a:pPr>
            <a:endParaRPr lang="pt-BR" b="1" dirty="0" smtClean="0">
              <a:solidFill>
                <a:schemeClr val="bg2">
                  <a:lumMod val="60000"/>
                  <a:lumOff val="40000"/>
                </a:schemeClr>
              </a:solidFill>
              <a:latin typeface="Arial Narrow" pitchFamily="34" charset="0"/>
            </a:endParaRPr>
          </a:p>
          <a:p>
            <a:pPr eaLnBrk="1" hangingPunct="1">
              <a:defRPr/>
            </a:pPr>
            <a:endParaRPr lang="pt-BR" b="1" dirty="0" smtClean="0">
              <a:solidFill>
                <a:schemeClr val="bg2">
                  <a:lumMod val="60000"/>
                  <a:lumOff val="40000"/>
                </a:schemeClr>
              </a:solidFill>
              <a:latin typeface="Arial Narrow" pitchFamily="34" charset="0"/>
            </a:endParaRPr>
          </a:p>
          <a:p>
            <a:pPr marL="411480" lvl="1" indent="0">
              <a:spcAft>
                <a:spcPts val="1800"/>
              </a:spcAft>
              <a:buNone/>
              <a:defRPr/>
            </a:pPr>
            <a:r>
              <a:rPr lang="pt-BR" sz="2800" dirty="0">
                <a:solidFill>
                  <a:schemeClr val="accent6">
                    <a:lumMod val="75000"/>
                  </a:schemeClr>
                </a:solidFill>
                <a:latin typeface="Arial Narrow" pitchFamily="34" charset="0"/>
              </a:rPr>
              <a:t>• </a:t>
            </a:r>
            <a:r>
              <a:rPr lang="en-US" sz="2800" dirty="0" err="1" smtClean="0">
                <a:solidFill>
                  <a:schemeClr val="tx1"/>
                </a:solidFill>
                <a:latin typeface="Arial Narrow" pitchFamily="34" charset="0"/>
              </a:rPr>
              <a:t>Organiza</a:t>
            </a:r>
            <a:r>
              <a:rPr lang="en-US" sz="2800" dirty="0" smtClean="0">
                <a:solidFill>
                  <a:schemeClr val="tx1"/>
                </a:solidFill>
                <a:latin typeface="Arial Narrow" pitchFamily="34" charset="0"/>
              </a:rPr>
              <a:t> </a:t>
            </a:r>
            <a:r>
              <a:rPr lang="en-US" sz="2800" dirty="0" err="1" smtClean="0">
                <a:solidFill>
                  <a:schemeClr val="tx1"/>
                </a:solidFill>
                <a:latin typeface="Arial Narrow" pitchFamily="34" charset="0"/>
              </a:rPr>
              <a:t>os</a:t>
            </a:r>
            <a:r>
              <a:rPr lang="en-US" sz="2800" dirty="0" smtClean="0">
                <a:solidFill>
                  <a:schemeClr val="tx1"/>
                </a:solidFill>
                <a:latin typeface="Arial Narrow" pitchFamily="34" charset="0"/>
              </a:rPr>
              <a:t> outros </a:t>
            </a:r>
            <a:r>
              <a:rPr lang="en-US" sz="2800" dirty="0" err="1" smtClean="0">
                <a:solidFill>
                  <a:schemeClr val="tx1"/>
                </a:solidFill>
                <a:latin typeface="Arial Narrow" pitchFamily="34" charset="0"/>
              </a:rPr>
              <a:t>atributos</a:t>
            </a:r>
            <a:r>
              <a:rPr lang="en-US" sz="2800" dirty="0" smtClean="0">
                <a:solidFill>
                  <a:schemeClr val="tx1"/>
                </a:solidFill>
                <a:latin typeface="Arial Narrow" pitchFamily="34" charset="0"/>
              </a:rPr>
              <a:t> (</a:t>
            </a:r>
            <a:r>
              <a:rPr lang="en-US" sz="2800" dirty="0" err="1" smtClean="0">
                <a:solidFill>
                  <a:schemeClr val="tx1"/>
                </a:solidFill>
                <a:latin typeface="Arial Narrow" pitchFamily="34" charset="0"/>
              </a:rPr>
              <a:t>processo</a:t>
            </a:r>
            <a:r>
              <a:rPr lang="en-US" sz="2800" dirty="0" smtClean="0">
                <a:solidFill>
                  <a:schemeClr val="tx1"/>
                </a:solidFill>
                <a:latin typeface="Arial Narrow" pitchFamily="34" charset="0"/>
              </a:rPr>
              <a:t> de </a:t>
            </a:r>
            <a:r>
              <a:rPr lang="en-US" sz="2800" dirty="0" err="1" smtClean="0">
                <a:solidFill>
                  <a:schemeClr val="tx1"/>
                </a:solidFill>
                <a:latin typeface="Arial Narrow" pitchFamily="34" charset="0"/>
              </a:rPr>
              <a:t>trabalho</a:t>
            </a:r>
            <a:r>
              <a:rPr lang="en-US" sz="2800" dirty="0" smtClean="0">
                <a:solidFill>
                  <a:schemeClr val="tx1"/>
                </a:solidFill>
                <a:latin typeface="Arial Narrow" pitchFamily="34" charset="0"/>
              </a:rPr>
              <a:t>)</a:t>
            </a:r>
          </a:p>
          <a:p>
            <a:pPr marL="411480" lvl="1" indent="0">
              <a:spcAft>
                <a:spcPts val="1800"/>
              </a:spcAft>
              <a:buNone/>
              <a:defRPr/>
            </a:pPr>
            <a:r>
              <a:rPr lang="pt-BR" sz="2800" dirty="0">
                <a:solidFill>
                  <a:schemeClr val="accent6">
                    <a:lumMod val="75000"/>
                  </a:schemeClr>
                </a:solidFill>
                <a:latin typeface="Arial Narrow" pitchFamily="34" charset="0"/>
              </a:rPr>
              <a:t>• </a:t>
            </a:r>
            <a:r>
              <a:rPr lang="en-US" sz="2800" dirty="0" err="1" smtClean="0">
                <a:solidFill>
                  <a:schemeClr val="tx1"/>
                </a:solidFill>
                <a:latin typeface="Arial Narrow" pitchFamily="34" charset="0"/>
              </a:rPr>
              <a:t>Organiza</a:t>
            </a:r>
            <a:r>
              <a:rPr lang="en-US" sz="2800" dirty="0" smtClean="0">
                <a:solidFill>
                  <a:schemeClr val="tx1"/>
                </a:solidFill>
                <a:latin typeface="Arial Narrow" pitchFamily="34" charset="0"/>
              </a:rPr>
              <a:t> o </a:t>
            </a:r>
            <a:r>
              <a:rPr lang="en-US" sz="2800" dirty="0" err="1" smtClean="0">
                <a:solidFill>
                  <a:schemeClr val="tx1"/>
                </a:solidFill>
                <a:latin typeface="Arial Narrow" pitchFamily="34" charset="0"/>
              </a:rPr>
              <a:t>cuidado</a:t>
            </a:r>
            <a:r>
              <a:rPr lang="en-US" sz="2800" dirty="0" smtClean="0">
                <a:solidFill>
                  <a:schemeClr val="tx1"/>
                </a:solidFill>
                <a:latin typeface="Arial Narrow" pitchFamily="34" charset="0"/>
              </a:rPr>
              <a:t> do </a:t>
            </a:r>
            <a:r>
              <a:rPr lang="en-US" sz="2800" dirty="0" err="1" smtClean="0">
                <a:solidFill>
                  <a:schemeClr val="tx1"/>
                </a:solidFill>
                <a:latin typeface="Arial Narrow" pitchFamily="34" charset="0"/>
              </a:rPr>
              <a:t>paciente</a:t>
            </a:r>
            <a:endParaRPr lang="en-US" sz="2800" dirty="0" smtClean="0">
              <a:solidFill>
                <a:schemeClr val="tx1"/>
              </a:solidFill>
              <a:latin typeface="Arial Narrow" pitchFamily="34" charset="0"/>
            </a:endParaRPr>
          </a:p>
        </p:txBody>
      </p:sp>
      <p:sp>
        <p:nvSpPr>
          <p:cNvPr id="3" name="Título 1"/>
          <p:cNvSpPr>
            <a:spLocks noGrp="1"/>
          </p:cNvSpPr>
          <p:nvPr>
            <p:ph type="title"/>
          </p:nvPr>
        </p:nvSpPr>
        <p:spPr>
          <a:xfrm>
            <a:off x="251520" y="476672"/>
            <a:ext cx="8229600" cy="1066800"/>
          </a:xfrm>
        </p:spPr>
        <p:txBody>
          <a:bodyPr/>
          <a:lstStyle/>
          <a:p>
            <a:r>
              <a:rPr lang="pt-BR" b="1" dirty="0" smtClean="0">
                <a:solidFill>
                  <a:schemeClr val="accent2"/>
                </a:solidFill>
                <a:latin typeface="Arial Narrow" pitchFamily="34" charset="0"/>
              </a:rPr>
              <a:t>COORDENAÇÃO DA ATENÇÃO</a:t>
            </a:r>
            <a:endParaRPr lang="pt-BR" b="1" dirty="0" smtClean="0">
              <a:solidFill>
                <a:schemeClr val="accent2"/>
              </a:solidFill>
            </a:endParaRPr>
          </a:p>
        </p:txBody>
      </p:sp>
    </p:spTree>
    <p:extLst>
      <p:ext uri="{BB962C8B-B14F-4D97-AF65-F5344CB8AC3E}">
        <p14:creationId xmlns:p14="http://schemas.microsoft.com/office/powerpoint/2010/main" val="62336141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Espaço Reservado para Conteúdo 2"/>
          <p:cNvSpPr>
            <a:spLocks noGrp="1"/>
          </p:cNvSpPr>
          <p:nvPr>
            <p:ph idx="1"/>
          </p:nvPr>
        </p:nvSpPr>
        <p:spPr>
          <a:xfrm>
            <a:off x="457200" y="2132856"/>
            <a:ext cx="8229600" cy="4320480"/>
          </a:xfrm>
        </p:spPr>
        <p:txBody>
          <a:bodyPr>
            <a:normAutofit/>
          </a:bodyPr>
          <a:lstStyle/>
          <a:p>
            <a:pPr marL="0" indent="0">
              <a:buNone/>
            </a:pPr>
            <a:r>
              <a:rPr lang="pt-BR" b="1" dirty="0" smtClean="0">
                <a:latin typeface="Arial Narrow" pitchFamily="34" charset="0"/>
              </a:rPr>
              <a:t>ORGANIZAÇÃO DO PROCESSO DE TRABALHO</a:t>
            </a:r>
          </a:p>
          <a:p>
            <a:pPr marL="0" indent="0">
              <a:buNone/>
            </a:pPr>
            <a:endParaRPr lang="pt-BR" b="1" dirty="0" smtClean="0">
              <a:latin typeface="Arial Narrow" pitchFamily="34" charset="0"/>
            </a:endParaRPr>
          </a:p>
          <a:p>
            <a:pPr marL="109728" indent="0">
              <a:spcBef>
                <a:spcPts val="0"/>
              </a:spcBef>
              <a:spcAft>
                <a:spcPts val="2400"/>
              </a:spcAft>
              <a:buNone/>
            </a:pPr>
            <a:r>
              <a:rPr lang="pt-BR" dirty="0">
                <a:solidFill>
                  <a:schemeClr val="accent6">
                    <a:lumMod val="75000"/>
                  </a:schemeClr>
                </a:solidFill>
                <a:latin typeface="Arial Narrow" pitchFamily="34" charset="0"/>
              </a:rPr>
              <a:t>• </a:t>
            </a:r>
            <a:r>
              <a:rPr lang="pt-BR" dirty="0" smtClean="0">
                <a:latin typeface="Arial Narrow" pitchFamily="34" charset="0"/>
              </a:rPr>
              <a:t>Que porta de entrada? Triagem para as especialidades?</a:t>
            </a:r>
            <a:endParaRPr lang="pt-BR" dirty="0">
              <a:latin typeface="Arial Narrow" pitchFamily="34" charset="0"/>
            </a:endParaRPr>
          </a:p>
          <a:p>
            <a:pPr marL="109728" indent="0">
              <a:spcBef>
                <a:spcPts val="0"/>
              </a:spcBef>
              <a:spcAft>
                <a:spcPts val="2400"/>
              </a:spcAft>
              <a:buNone/>
            </a:pPr>
            <a:r>
              <a:rPr lang="pt-BR" dirty="0">
                <a:latin typeface="Arial Narrow" pitchFamily="34" charset="0"/>
              </a:rPr>
              <a:t>• </a:t>
            </a:r>
            <a:r>
              <a:rPr lang="pt-BR" dirty="0" smtClean="0">
                <a:latin typeface="Arial Narrow" pitchFamily="34" charset="0"/>
              </a:rPr>
              <a:t>Que longitudinalidade? Monitoramento ou Acompanhamento? </a:t>
            </a:r>
            <a:endParaRPr lang="pt-BR" dirty="0">
              <a:latin typeface="Arial Narrow" pitchFamily="34" charset="0"/>
            </a:endParaRPr>
          </a:p>
          <a:p>
            <a:pPr marL="109728" indent="0">
              <a:spcBef>
                <a:spcPts val="0"/>
              </a:spcBef>
              <a:spcAft>
                <a:spcPts val="2400"/>
              </a:spcAft>
              <a:buNone/>
            </a:pPr>
            <a:r>
              <a:rPr lang="pt-BR" dirty="0" smtClean="0">
                <a:latin typeface="Arial Narrow" pitchFamily="34" charset="0"/>
              </a:rPr>
              <a:t>• Que integralidade? Levantamento de problemas e soluções de problemas?</a:t>
            </a:r>
            <a:endParaRPr lang="pt-BR" dirty="0">
              <a:latin typeface="Arial Narrow" pitchFamily="34" charset="0"/>
            </a:endParaRPr>
          </a:p>
        </p:txBody>
      </p:sp>
      <p:sp>
        <p:nvSpPr>
          <p:cNvPr id="5" name="Título 1"/>
          <p:cNvSpPr txBox="1">
            <a:spLocks/>
          </p:cNvSpPr>
          <p:nvPr/>
        </p:nvSpPr>
        <p:spPr>
          <a:xfrm>
            <a:off x="251520" y="476672"/>
            <a:ext cx="8229600" cy="1066800"/>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r>
              <a:rPr lang="pt-BR" b="1" smtClean="0">
                <a:solidFill>
                  <a:schemeClr val="accent2"/>
                </a:solidFill>
                <a:latin typeface="Arial Narrow" pitchFamily="34" charset="0"/>
              </a:rPr>
              <a:t>COORDENAÇÃO DA ATENÇÃO</a:t>
            </a:r>
            <a:endParaRPr lang="pt-BR" b="1" dirty="0" smtClean="0">
              <a:solidFill>
                <a:schemeClr val="accent2"/>
              </a:solidFill>
            </a:endParaRPr>
          </a:p>
        </p:txBody>
      </p:sp>
    </p:spTree>
    <p:extLst>
      <p:ext uri="{BB962C8B-B14F-4D97-AF65-F5344CB8AC3E}">
        <p14:creationId xmlns:p14="http://schemas.microsoft.com/office/powerpoint/2010/main" val="223152161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ítulo 1"/>
          <p:cNvSpPr>
            <a:spLocks noGrp="1"/>
          </p:cNvSpPr>
          <p:nvPr>
            <p:ph type="title"/>
          </p:nvPr>
        </p:nvSpPr>
        <p:spPr>
          <a:xfrm>
            <a:off x="251520" y="476672"/>
            <a:ext cx="8229600" cy="1066800"/>
          </a:xfrm>
        </p:spPr>
        <p:txBody>
          <a:bodyPr/>
          <a:lstStyle/>
          <a:p>
            <a:r>
              <a:rPr lang="pt-BR" b="1" dirty="0" smtClean="0">
                <a:solidFill>
                  <a:schemeClr val="accent2"/>
                </a:solidFill>
                <a:latin typeface="Arial Narrow" pitchFamily="34" charset="0"/>
              </a:rPr>
              <a:t>Coordenação do cuidado????</a:t>
            </a:r>
            <a:endParaRPr lang="pt-BR" b="1" dirty="0" smtClean="0">
              <a:solidFill>
                <a:schemeClr val="accent2"/>
              </a:solidFill>
            </a:endParaRPr>
          </a:p>
        </p:txBody>
      </p:sp>
      <p:sp>
        <p:nvSpPr>
          <p:cNvPr id="77827" name="Espaço Reservado para Conteúdo 2"/>
          <p:cNvSpPr>
            <a:spLocks noGrp="1"/>
          </p:cNvSpPr>
          <p:nvPr>
            <p:ph idx="1"/>
          </p:nvPr>
        </p:nvSpPr>
        <p:spPr>
          <a:xfrm>
            <a:off x="457200" y="1600200"/>
            <a:ext cx="8229600" cy="4853136"/>
          </a:xfrm>
        </p:spPr>
        <p:txBody>
          <a:bodyPr>
            <a:normAutofit fontScale="92500" lnSpcReduction="20000"/>
          </a:bodyPr>
          <a:lstStyle/>
          <a:p>
            <a:pPr marL="0" indent="0">
              <a:buNone/>
            </a:pPr>
            <a:endParaRPr lang="pt-BR" b="1" dirty="0" smtClean="0">
              <a:latin typeface="Arial Narrow" pitchFamily="34" charset="0"/>
            </a:endParaRPr>
          </a:p>
          <a:p>
            <a:pPr marL="109728" indent="0">
              <a:spcBef>
                <a:spcPts val="0"/>
              </a:spcBef>
              <a:spcAft>
                <a:spcPts val="1200"/>
              </a:spcAft>
              <a:buNone/>
            </a:pPr>
            <a:r>
              <a:rPr lang="pt-BR" dirty="0">
                <a:solidFill>
                  <a:schemeClr val="accent6">
                    <a:lumMod val="75000"/>
                  </a:schemeClr>
                </a:solidFill>
                <a:latin typeface="Arial Narrow" pitchFamily="34" charset="0"/>
              </a:rPr>
              <a:t>• </a:t>
            </a:r>
            <a:r>
              <a:rPr lang="pt-BR" sz="3000" dirty="0" smtClean="0">
                <a:latin typeface="Arial Narrow" pitchFamily="34" charset="0"/>
              </a:rPr>
              <a:t>Mulher </a:t>
            </a:r>
            <a:r>
              <a:rPr lang="pt-BR" sz="3000" dirty="0">
                <a:latin typeface="Arial Narrow" pitchFamily="34" charset="0"/>
              </a:rPr>
              <a:t>38 anos</a:t>
            </a:r>
          </a:p>
          <a:p>
            <a:pPr marL="109728" indent="0">
              <a:spcBef>
                <a:spcPts val="0"/>
              </a:spcBef>
              <a:spcAft>
                <a:spcPts val="1200"/>
              </a:spcAft>
              <a:buNone/>
            </a:pPr>
            <a:r>
              <a:rPr lang="pt-BR" sz="3000" dirty="0">
                <a:solidFill>
                  <a:schemeClr val="accent6">
                    <a:lumMod val="75000"/>
                  </a:schemeClr>
                </a:solidFill>
                <a:latin typeface="Arial Narrow" pitchFamily="34" charset="0"/>
              </a:rPr>
              <a:t>• </a:t>
            </a:r>
            <a:r>
              <a:rPr lang="pt-BR" sz="3000" dirty="0" smtClean="0">
                <a:latin typeface="Arial Narrow" pitchFamily="34" charset="0"/>
              </a:rPr>
              <a:t>Sintomatologia</a:t>
            </a:r>
            <a:r>
              <a:rPr lang="pt-BR" sz="3000" dirty="0">
                <a:latin typeface="Arial Narrow" pitchFamily="34" charset="0"/>
              </a:rPr>
              <a:t>: dor no corpo, espontânea, </a:t>
            </a:r>
            <a:r>
              <a:rPr lang="pt-BR" sz="3000" dirty="0" smtClean="0">
                <a:latin typeface="Arial Narrow" pitchFamily="34" charset="0"/>
              </a:rPr>
              <a:t>perene. Afastada </a:t>
            </a:r>
            <a:r>
              <a:rPr lang="pt-BR" sz="3000" dirty="0">
                <a:latin typeface="Arial Narrow" pitchFamily="34" charset="0"/>
              </a:rPr>
              <a:t>do serviço por uma dor localizada, nos tendões das mãos, supostamente pelo trabalho. Diminuição do desejo sexual. Dificuldade para dormir e dificuldade para manter o sono. </a:t>
            </a:r>
          </a:p>
          <a:p>
            <a:pPr marL="109728" indent="0">
              <a:spcBef>
                <a:spcPts val="0"/>
              </a:spcBef>
              <a:spcAft>
                <a:spcPts val="1200"/>
              </a:spcAft>
              <a:buNone/>
            </a:pPr>
            <a:r>
              <a:rPr lang="pt-BR" sz="3000" dirty="0">
                <a:solidFill>
                  <a:schemeClr val="accent6">
                    <a:lumMod val="75000"/>
                  </a:schemeClr>
                </a:solidFill>
                <a:latin typeface="Arial Narrow" pitchFamily="34" charset="0"/>
              </a:rPr>
              <a:t>• </a:t>
            </a:r>
            <a:r>
              <a:rPr lang="pt-BR" sz="3000" dirty="0" smtClean="0">
                <a:latin typeface="Arial Narrow" pitchFamily="34" charset="0"/>
              </a:rPr>
              <a:t>Ortopedista</a:t>
            </a:r>
            <a:r>
              <a:rPr lang="pt-BR" sz="3000" dirty="0">
                <a:latin typeface="Arial Narrow" pitchFamily="34" charset="0"/>
              </a:rPr>
              <a:t>: DORT (analgésico e antinflamatório)</a:t>
            </a:r>
          </a:p>
          <a:p>
            <a:pPr marL="109728" indent="0">
              <a:spcBef>
                <a:spcPts val="0"/>
              </a:spcBef>
              <a:spcAft>
                <a:spcPts val="1200"/>
              </a:spcAft>
              <a:buNone/>
            </a:pPr>
            <a:r>
              <a:rPr lang="pt-BR" sz="3000" dirty="0">
                <a:solidFill>
                  <a:schemeClr val="accent6">
                    <a:lumMod val="75000"/>
                  </a:schemeClr>
                </a:solidFill>
                <a:latin typeface="Arial Narrow" pitchFamily="34" charset="0"/>
              </a:rPr>
              <a:t>• </a:t>
            </a:r>
            <a:r>
              <a:rPr lang="pt-BR" sz="3000" dirty="0" smtClean="0">
                <a:latin typeface="Arial Narrow" pitchFamily="34" charset="0"/>
              </a:rPr>
              <a:t>Psquiatra</a:t>
            </a:r>
            <a:r>
              <a:rPr lang="pt-BR" sz="3000" dirty="0">
                <a:latin typeface="Arial Narrow" pitchFamily="34" charset="0"/>
              </a:rPr>
              <a:t>: Depressão (Fluoxetina e Clonazepam)</a:t>
            </a:r>
          </a:p>
          <a:p>
            <a:pPr marL="109728" indent="0">
              <a:spcBef>
                <a:spcPts val="0"/>
              </a:spcBef>
              <a:spcAft>
                <a:spcPts val="1200"/>
              </a:spcAft>
              <a:buNone/>
            </a:pPr>
            <a:r>
              <a:rPr lang="pt-BR" sz="3000" dirty="0">
                <a:solidFill>
                  <a:schemeClr val="accent6">
                    <a:lumMod val="75000"/>
                  </a:schemeClr>
                </a:solidFill>
                <a:latin typeface="Arial Narrow" pitchFamily="34" charset="0"/>
              </a:rPr>
              <a:t>• </a:t>
            </a:r>
            <a:r>
              <a:rPr lang="pt-BR" sz="3000" dirty="0" smtClean="0">
                <a:latin typeface="Arial Narrow" pitchFamily="34" charset="0"/>
              </a:rPr>
              <a:t>Reumatologista</a:t>
            </a:r>
            <a:r>
              <a:rPr lang="pt-BR" sz="3000" dirty="0">
                <a:latin typeface="Arial Narrow" pitchFamily="34" charset="0"/>
              </a:rPr>
              <a:t>: Fibromialgia (fluoxetina e analgésico se necessário)</a:t>
            </a:r>
          </a:p>
        </p:txBody>
      </p:sp>
    </p:spTree>
    <p:extLst>
      <p:ext uri="{BB962C8B-B14F-4D97-AF65-F5344CB8AC3E}">
        <p14:creationId xmlns:p14="http://schemas.microsoft.com/office/powerpoint/2010/main" val="140929212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ítulo 1"/>
          <p:cNvSpPr>
            <a:spLocks noGrp="1"/>
          </p:cNvSpPr>
          <p:nvPr>
            <p:ph type="title"/>
          </p:nvPr>
        </p:nvSpPr>
        <p:spPr>
          <a:xfrm>
            <a:off x="251520" y="476672"/>
            <a:ext cx="8229600" cy="1066800"/>
          </a:xfrm>
        </p:spPr>
        <p:txBody>
          <a:bodyPr/>
          <a:lstStyle/>
          <a:p>
            <a:r>
              <a:rPr lang="pt-BR" b="1" dirty="0" smtClean="0">
                <a:solidFill>
                  <a:schemeClr val="accent2"/>
                </a:solidFill>
                <a:latin typeface="Arial Narrow" pitchFamily="34" charset="0"/>
              </a:rPr>
              <a:t>Coordenação do cuidado????</a:t>
            </a:r>
            <a:endParaRPr lang="pt-BR" b="1" dirty="0" smtClean="0">
              <a:solidFill>
                <a:schemeClr val="accent2"/>
              </a:solidFill>
            </a:endParaRPr>
          </a:p>
        </p:txBody>
      </p:sp>
      <p:sp>
        <p:nvSpPr>
          <p:cNvPr id="77827" name="Espaço Reservado para Conteúdo 2"/>
          <p:cNvSpPr>
            <a:spLocks noGrp="1"/>
          </p:cNvSpPr>
          <p:nvPr>
            <p:ph idx="1"/>
          </p:nvPr>
        </p:nvSpPr>
        <p:spPr>
          <a:xfrm>
            <a:off x="457200" y="1600200"/>
            <a:ext cx="8229600" cy="4853136"/>
          </a:xfrm>
        </p:spPr>
        <p:txBody>
          <a:bodyPr>
            <a:normAutofit/>
          </a:bodyPr>
          <a:lstStyle/>
          <a:p>
            <a:pPr marL="0" indent="0">
              <a:buNone/>
            </a:pPr>
            <a:endParaRPr lang="pt-BR" b="1" dirty="0" smtClean="0">
              <a:latin typeface="Arial Narrow" pitchFamily="34" charset="0"/>
            </a:endParaRPr>
          </a:p>
          <a:p>
            <a:pPr marL="109728" indent="0">
              <a:spcBef>
                <a:spcPts val="0"/>
              </a:spcBef>
              <a:spcAft>
                <a:spcPts val="1200"/>
              </a:spcAft>
              <a:buNone/>
            </a:pPr>
            <a:r>
              <a:rPr lang="pt-BR" dirty="0">
                <a:solidFill>
                  <a:schemeClr val="accent6">
                    <a:lumMod val="75000"/>
                  </a:schemeClr>
                </a:solidFill>
                <a:latin typeface="Arial Narrow" pitchFamily="34" charset="0"/>
              </a:rPr>
              <a:t>• </a:t>
            </a:r>
            <a:r>
              <a:rPr lang="pt-BR" dirty="0" smtClean="0">
                <a:latin typeface="Arial Narrow" pitchFamily="34" charset="0"/>
              </a:rPr>
              <a:t>Mulher 35 </a:t>
            </a:r>
            <a:r>
              <a:rPr lang="pt-BR" dirty="0">
                <a:latin typeface="Arial Narrow" pitchFamily="34" charset="0"/>
              </a:rPr>
              <a:t>anos</a:t>
            </a:r>
          </a:p>
          <a:p>
            <a:pPr marL="109728" indent="0">
              <a:spcBef>
                <a:spcPts val="0"/>
              </a:spcBef>
              <a:spcAft>
                <a:spcPts val="1200"/>
              </a:spcAft>
              <a:buNone/>
            </a:pPr>
            <a:r>
              <a:rPr lang="pt-BR" dirty="0">
                <a:solidFill>
                  <a:schemeClr val="accent6">
                    <a:lumMod val="75000"/>
                  </a:schemeClr>
                </a:solidFill>
                <a:latin typeface="Arial Narrow" pitchFamily="34" charset="0"/>
              </a:rPr>
              <a:t>• </a:t>
            </a:r>
            <a:r>
              <a:rPr lang="pt-BR" dirty="0" smtClean="0">
                <a:latin typeface="Arial Narrow" pitchFamily="34" charset="0"/>
              </a:rPr>
              <a:t>Diabética há 5 anos</a:t>
            </a:r>
            <a:endParaRPr lang="pt-BR" dirty="0">
              <a:latin typeface="Arial Narrow" pitchFamily="34" charset="0"/>
            </a:endParaRPr>
          </a:p>
          <a:p>
            <a:pPr marL="109728" indent="0">
              <a:spcBef>
                <a:spcPts val="0"/>
              </a:spcBef>
              <a:spcAft>
                <a:spcPts val="1200"/>
              </a:spcAft>
              <a:buNone/>
            </a:pPr>
            <a:r>
              <a:rPr lang="pt-BR" dirty="0">
                <a:solidFill>
                  <a:schemeClr val="accent6">
                    <a:lumMod val="75000"/>
                  </a:schemeClr>
                </a:solidFill>
                <a:latin typeface="Arial Narrow" pitchFamily="34" charset="0"/>
              </a:rPr>
              <a:t>• </a:t>
            </a:r>
            <a:r>
              <a:rPr lang="pt-BR" dirty="0" smtClean="0">
                <a:latin typeface="Arial Narrow" pitchFamily="34" charset="0"/>
              </a:rPr>
              <a:t>Não consegue controlar sua glicemia</a:t>
            </a:r>
            <a:endParaRPr lang="pt-BR" dirty="0">
              <a:latin typeface="Arial Narrow" pitchFamily="34" charset="0"/>
            </a:endParaRPr>
          </a:p>
          <a:p>
            <a:pPr marL="109728" indent="0">
              <a:spcBef>
                <a:spcPts val="0"/>
              </a:spcBef>
              <a:spcAft>
                <a:spcPts val="1200"/>
              </a:spcAft>
              <a:buNone/>
            </a:pPr>
            <a:r>
              <a:rPr lang="pt-BR" dirty="0">
                <a:solidFill>
                  <a:schemeClr val="accent6">
                    <a:lumMod val="75000"/>
                  </a:schemeClr>
                </a:solidFill>
                <a:latin typeface="Arial Narrow" pitchFamily="34" charset="0"/>
              </a:rPr>
              <a:t>• </a:t>
            </a:r>
            <a:r>
              <a:rPr lang="pt-BR" dirty="0" smtClean="0">
                <a:latin typeface="Arial Narrow" pitchFamily="34" charset="0"/>
              </a:rPr>
              <a:t>Recebeu informações básicas sobre alimentação</a:t>
            </a:r>
            <a:endParaRPr lang="pt-BR" dirty="0">
              <a:latin typeface="Arial Narrow" pitchFamily="34" charset="0"/>
            </a:endParaRPr>
          </a:p>
          <a:p>
            <a:pPr marL="109728" indent="0">
              <a:spcBef>
                <a:spcPts val="0"/>
              </a:spcBef>
              <a:spcAft>
                <a:spcPts val="1200"/>
              </a:spcAft>
              <a:buNone/>
            </a:pPr>
            <a:r>
              <a:rPr lang="pt-BR" dirty="0">
                <a:solidFill>
                  <a:schemeClr val="accent6">
                    <a:lumMod val="75000"/>
                  </a:schemeClr>
                </a:solidFill>
                <a:latin typeface="Arial Narrow" pitchFamily="34" charset="0"/>
              </a:rPr>
              <a:t>• </a:t>
            </a:r>
            <a:r>
              <a:rPr lang="pt-BR" dirty="0" smtClean="0">
                <a:latin typeface="Arial Narrow" pitchFamily="34" charset="0"/>
              </a:rPr>
              <a:t>Relata que tirou o açúçar da alimentação</a:t>
            </a:r>
          </a:p>
          <a:p>
            <a:pPr marL="109728" indent="0">
              <a:spcBef>
                <a:spcPts val="0"/>
              </a:spcBef>
              <a:spcAft>
                <a:spcPts val="1200"/>
              </a:spcAft>
              <a:buNone/>
            </a:pPr>
            <a:endParaRPr lang="pt-BR" dirty="0">
              <a:latin typeface="Arial Narrow" pitchFamily="34" charset="0"/>
            </a:endParaRPr>
          </a:p>
          <a:p>
            <a:pPr marL="109728" indent="0">
              <a:spcBef>
                <a:spcPts val="0"/>
              </a:spcBef>
              <a:spcAft>
                <a:spcPts val="1200"/>
              </a:spcAft>
              <a:buNone/>
            </a:pPr>
            <a:endParaRPr lang="pt-BR" dirty="0">
              <a:latin typeface="Arial Narrow" pitchFamily="34" charset="0"/>
            </a:endParaRPr>
          </a:p>
        </p:txBody>
      </p:sp>
    </p:spTree>
    <p:extLst>
      <p:ext uri="{BB962C8B-B14F-4D97-AF65-F5344CB8AC3E}">
        <p14:creationId xmlns:p14="http://schemas.microsoft.com/office/powerpoint/2010/main" val="258922832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ítulo 1"/>
          <p:cNvSpPr>
            <a:spLocks noGrp="1"/>
          </p:cNvSpPr>
          <p:nvPr>
            <p:ph type="title"/>
          </p:nvPr>
        </p:nvSpPr>
        <p:spPr>
          <a:xfrm>
            <a:off x="251520" y="476672"/>
            <a:ext cx="8229600" cy="1066800"/>
          </a:xfrm>
        </p:spPr>
        <p:txBody>
          <a:bodyPr/>
          <a:lstStyle/>
          <a:p>
            <a:r>
              <a:rPr lang="pt-BR" b="1" dirty="0" smtClean="0">
                <a:solidFill>
                  <a:schemeClr val="accent2"/>
                </a:solidFill>
                <a:latin typeface="Arial Narrow" pitchFamily="34" charset="0"/>
              </a:rPr>
              <a:t>Coordenação do cuidado????</a:t>
            </a:r>
            <a:endParaRPr lang="pt-BR" b="1" dirty="0" smtClean="0">
              <a:solidFill>
                <a:schemeClr val="accent2"/>
              </a:solidFill>
            </a:endParaRPr>
          </a:p>
        </p:txBody>
      </p:sp>
      <p:sp>
        <p:nvSpPr>
          <p:cNvPr id="77827" name="Espaço Reservado para Conteúdo 2"/>
          <p:cNvSpPr>
            <a:spLocks noGrp="1"/>
          </p:cNvSpPr>
          <p:nvPr>
            <p:ph idx="1"/>
          </p:nvPr>
        </p:nvSpPr>
        <p:spPr>
          <a:xfrm>
            <a:off x="457200" y="1600200"/>
            <a:ext cx="8229600" cy="4853136"/>
          </a:xfrm>
        </p:spPr>
        <p:txBody>
          <a:bodyPr>
            <a:normAutofit/>
          </a:bodyPr>
          <a:lstStyle/>
          <a:p>
            <a:pPr marL="0" indent="0">
              <a:buNone/>
            </a:pPr>
            <a:endParaRPr lang="pt-BR" b="1" dirty="0" smtClean="0">
              <a:latin typeface="Arial Narrow" pitchFamily="34" charset="0"/>
            </a:endParaRPr>
          </a:p>
          <a:p>
            <a:pPr marL="109728" indent="0">
              <a:spcBef>
                <a:spcPts val="0"/>
              </a:spcBef>
              <a:spcAft>
                <a:spcPts val="1200"/>
              </a:spcAft>
              <a:buNone/>
            </a:pPr>
            <a:r>
              <a:rPr lang="pt-BR" dirty="0">
                <a:solidFill>
                  <a:schemeClr val="accent6">
                    <a:lumMod val="75000"/>
                  </a:schemeClr>
                </a:solidFill>
                <a:latin typeface="Arial Narrow" pitchFamily="34" charset="0"/>
              </a:rPr>
              <a:t>• </a:t>
            </a:r>
            <a:r>
              <a:rPr lang="pt-BR" dirty="0" smtClean="0">
                <a:latin typeface="Arial Narrow" pitchFamily="34" charset="0"/>
              </a:rPr>
              <a:t>Mulher 23 anos</a:t>
            </a:r>
            <a:endParaRPr lang="pt-BR" dirty="0">
              <a:latin typeface="Arial Narrow" pitchFamily="34" charset="0"/>
            </a:endParaRPr>
          </a:p>
          <a:p>
            <a:pPr marL="109728" indent="0">
              <a:spcBef>
                <a:spcPts val="0"/>
              </a:spcBef>
              <a:spcAft>
                <a:spcPts val="1200"/>
              </a:spcAft>
              <a:buNone/>
            </a:pPr>
            <a:r>
              <a:rPr lang="pt-BR" dirty="0">
                <a:solidFill>
                  <a:schemeClr val="accent6">
                    <a:lumMod val="75000"/>
                  </a:schemeClr>
                </a:solidFill>
                <a:latin typeface="Arial Narrow" pitchFamily="34" charset="0"/>
              </a:rPr>
              <a:t>• </a:t>
            </a:r>
            <a:r>
              <a:rPr lang="pt-BR" dirty="0" smtClean="0">
                <a:latin typeface="Arial Narrow" pitchFamily="34" charset="0"/>
              </a:rPr>
              <a:t>Filho de 2 meses</a:t>
            </a:r>
            <a:endParaRPr lang="pt-BR" dirty="0">
              <a:latin typeface="Arial Narrow" pitchFamily="34" charset="0"/>
            </a:endParaRPr>
          </a:p>
          <a:p>
            <a:pPr marL="109728" indent="0">
              <a:spcBef>
                <a:spcPts val="0"/>
              </a:spcBef>
              <a:spcAft>
                <a:spcPts val="1200"/>
              </a:spcAft>
              <a:buNone/>
            </a:pPr>
            <a:r>
              <a:rPr lang="pt-BR" dirty="0">
                <a:solidFill>
                  <a:schemeClr val="accent6">
                    <a:lumMod val="75000"/>
                  </a:schemeClr>
                </a:solidFill>
                <a:latin typeface="Arial Narrow" pitchFamily="34" charset="0"/>
              </a:rPr>
              <a:t>• </a:t>
            </a:r>
            <a:r>
              <a:rPr lang="pt-BR" dirty="0" smtClean="0">
                <a:latin typeface="Arial Narrow" pitchFamily="34" charset="0"/>
              </a:rPr>
              <a:t>Amamentou de forma exclusiva até 1 mês</a:t>
            </a:r>
            <a:endParaRPr lang="pt-BR" dirty="0">
              <a:latin typeface="Arial Narrow" pitchFamily="34" charset="0"/>
            </a:endParaRPr>
          </a:p>
          <a:p>
            <a:pPr marL="109728" indent="0">
              <a:spcBef>
                <a:spcPts val="0"/>
              </a:spcBef>
              <a:spcAft>
                <a:spcPts val="1200"/>
              </a:spcAft>
              <a:buNone/>
            </a:pPr>
            <a:r>
              <a:rPr lang="pt-BR" dirty="0">
                <a:solidFill>
                  <a:schemeClr val="accent6">
                    <a:lumMod val="75000"/>
                  </a:schemeClr>
                </a:solidFill>
                <a:latin typeface="Arial Narrow" pitchFamily="34" charset="0"/>
              </a:rPr>
              <a:t>• </a:t>
            </a:r>
            <a:r>
              <a:rPr lang="pt-BR" dirty="0" smtClean="0">
                <a:latin typeface="Arial Narrow" pitchFamily="34" charset="0"/>
              </a:rPr>
              <a:t>Recebeu informações básicas sobre alimentação</a:t>
            </a:r>
            <a:endParaRPr lang="pt-BR" dirty="0">
              <a:latin typeface="Arial Narrow" pitchFamily="34" charset="0"/>
            </a:endParaRPr>
          </a:p>
          <a:p>
            <a:pPr marL="109728" indent="0">
              <a:spcBef>
                <a:spcPts val="0"/>
              </a:spcBef>
              <a:spcAft>
                <a:spcPts val="1200"/>
              </a:spcAft>
              <a:buNone/>
            </a:pPr>
            <a:r>
              <a:rPr lang="pt-BR" dirty="0">
                <a:solidFill>
                  <a:schemeClr val="accent6">
                    <a:lumMod val="75000"/>
                  </a:schemeClr>
                </a:solidFill>
                <a:latin typeface="Arial Narrow" pitchFamily="34" charset="0"/>
              </a:rPr>
              <a:t>• </a:t>
            </a:r>
            <a:r>
              <a:rPr lang="pt-BR" dirty="0" smtClean="0">
                <a:latin typeface="Arial Narrow" pitchFamily="34" charset="0"/>
              </a:rPr>
              <a:t>Relata que tirou parou de amamentar porque o leite era “fraco”</a:t>
            </a:r>
          </a:p>
          <a:p>
            <a:pPr marL="109728" indent="0">
              <a:spcBef>
                <a:spcPts val="0"/>
              </a:spcBef>
              <a:spcAft>
                <a:spcPts val="1200"/>
              </a:spcAft>
              <a:buNone/>
            </a:pPr>
            <a:endParaRPr lang="pt-BR" dirty="0">
              <a:latin typeface="Arial Narrow" pitchFamily="34" charset="0"/>
            </a:endParaRPr>
          </a:p>
          <a:p>
            <a:pPr marL="109728" indent="0">
              <a:spcBef>
                <a:spcPts val="0"/>
              </a:spcBef>
              <a:spcAft>
                <a:spcPts val="1200"/>
              </a:spcAft>
              <a:buNone/>
            </a:pPr>
            <a:endParaRPr lang="pt-BR" dirty="0">
              <a:latin typeface="Arial Narrow" pitchFamily="34" charset="0"/>
            </a:endParaRPr>
          </a:p>
        </p:txBody>
      </p:sp>
    </p:spTree>
    <p:extLst>
      <p:ext uri="{BB962C8B-B14F-4D97-AF65-F5344CB8AC3E}">
        <p14:creationId xmlns:p14="http://schemas.microsoft.com/office/powerpoint/2010/main" val="224592514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2"/>
          <p:cNvSpPr txBox="1">
            <a:spLocks/>
          </p:cNvSpPr>
          <p:nvPr/>
        </p:nvSpPr>
        <p:spPr>
          <a:xfrm>
            <a:off x="467544" y="1052736"/>
            <a:ext cx="8358187" cy="4857750"/>
          </a:xfrm>
          <a:prstGeom prst="rect">
            <a:avLst/>
          </a:prstGeom>
          <a:ln w="28575">
            <a:solidFill>
              <a:schemeClr val="tx1"/>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r>
              <a:rPr kumimoji="0" lang="pt-BR" sz="2800" b="1" i="0" u="none" strike="noStrike" kern="1200" cap="none" spc="0" normalizeH="0" baseline="0" noProof="0" dirty="0" smtClean="0">
                <a:ln>
                  <a:noFill/>
                </a:ln>
                <a:solidFill>
                  <a:schemeClr val="tx1"/>
                </a:solidFill>
                <a:effectLst/>
                <a:uLnTx/>
                <a:uFillTx/>
                <a:latin typeface="+mn-lt"/>
                <a:ea typeface="+mn-ea"/>
                <a:cs typeface="+mn-cs"/>
              </a:rPr>
              <a:t>	</a:t>
            </a:r>
            <a:r>
              <a:rPr kumimoji="0" lang="pt-BR"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Narrow" pitchFamily="34" charset="0"/>
                <a:ea typeface="+mn-ea"/>
                <a:cs typeface="+mn-cs"/>
              </a:rPr>
              <a:t> </a:t>
            </a:r>
            <a:r>
              <a:rPr kumimoji="0" lang="pt-BR" sz="3200" b="1" i="0" u="none" strike="noStrike" kern="1200" cap="none" spc="0" normalizeH="0" baseline="0" noProof="0" dirty="0" smtClean="0">
                <a:ln>
                  <a:noFill/>
                </a:ln>
                <a:solidFill>
                  <a:schemeClr val="accent1">
                    <a:lumMod val="75000"/>
                  </a:schemeClr>
                </a:solidFill>
                <a:effectLst>
                  <a:outerShdw blurRad="38100" dist="38100" dir="2700000" algn="tl">
                    <a:srgbClr val="000000">
                      <a:alpha val="43137"/>
                    </a:srgbClr>
                  </a:outerShdw>
                </a:effectLst>
                <a:uLnTx/>
                <a:uFillTx/>
                <a:latin typeface="Arial Narrow" pitchFamily="34" charset="0"/>
                <a:ea typeface="+mn-ea"/>
                <a:cs typeface="+mn-cs"/>
              </a:rPr>
              <a:t>Algumas complicações do Modelo Biomédico</a:t>
            </a:r>
          </a:p>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endParaRPr kumimoji="0" lang="pt-BR" sz="1000" b="0" i="1" u="none" strike="noStrike" kern="1200" cap="none" spc="0" normalizeH="0" baseline="0" noProof="0" dirty="0" smtClean="0">
              <a:ln>
                <a:noFill/>
              </a:ln>
              <a:solidFill>
                <a:schemeClr val="tx1"/>
              </a:solidFill>
              <a:effectLst/>
              <a:uLnTx/>
              <a:uFillTx/>
              <a:latin typeface="Arial Narrow"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pt-BR"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TOTMAN (1982), descreve alguns trabalhos onde destaca que </a:t>
            </a:r>
            <a:r>
              <a:rPr kumimoji="0" lang="pt-BR" sz="2800" b="1" i="0" u="none" strike="noStrike" kern="1200" cap="none" spc="0" normalizeH="0" baseline="0" noProof="0" dirty="0" smtClean="0">
                <a:ln>
                  <a:noFill/>
                </a:ln>
                <a:solidFill>
                  <a:schemeClr val="tx1"/>
                </a:solidFill>
                <a:effectLst/>
                <a:uLnTx/>
                <a:uFillTx/>
                <a:latin typeface="Arial Narrow" pitchFamily="34" charset="0"/>
                <a:ea typeface="+mn-ea"/>
                <a:cs typeface="+mn-cs"/>
              </a:rPr>
              <a:t>índices mais altos de pressão arterial </a:t>
            </a:r>
            <a:r>
              <a:rPr kumimoji="0" lang="pt-BR"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puderam ser aferidos em pessoas que estavam </a:t>
            </a:r>
            <a:r>
              <a:rPr kumimoji="0" lang="pt-BR" sz="2800" b="1" i="0" u="none" strike="noStrike" kern="1200" cap="none" spc="0" normalizeH="0" baseline="0" noProof="0" dirty="0" smtClean="0">
                <a:ln>
                  <a:noFill/>
                </a:ln>
                <a:solidFill>
                  <a:schemeClr val="tx1"/>
                </a:solidFill>
                <a:effectLst/>
                <a:uLnTx/>
                <a:uFillTx/>
                <a:latin typeface="Arial Narrow" pitchFamily="34" charset="0"/>
                <a:ea typeface="+mn-ea"/>
                <a:cs typeface="+mn-cs"/>
              </a:rPr>
              <a:t>perdendo seus empregos</a:t>
            </a:r>
            <a:r>
              <a:rPr kumimoji="0" lang="pt-BR"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pt-BR"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Num outro trabalho, assinala que um </a:t>
            </a:r>
            <a:r>
              <a:rPr kumimoji="0" lang="pt-BR" sz="2800" b="1" i="0" u="none" strike="noStrike" kern="1200" cap="none" spc="0" normalizeH="0" baseline="0" noProof="0" dirty="0" smtClean="0">
                <a:ln>
                  <a:noFill/>
                </a:ln>
                <a:solidFill>
                  <a:schemeClr val="tx1"/>
                </a:solidFill>
                <a:effectLst/>
                <a:uLnTx/>
                <a:uFillTx/>
                <a:latin typeface="Arial Narrow" pitchFamily="34" charset="0"/>
                <a:ea typeface="+mn-ea"/>
                <a:cs typeface="+mn-cs"/>
              </a:rPr>
              <a:t>evento</a:t>
            </a:r>
            <a:r>
              <a:rPr kumimoji="0" lang="pt-BR"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pt-BR" sz="2800" b="1" i="0" u="none" strike="noStrike" kern="1200" cap="none" spc="0" normalizeH="0" baseline="0" noProof="0" dirty="0" smtClean="0">
                <a:ln>
                  <a:noFill/>
                </a:ln>
                <a:solidFill>
                  <a:schemeClr val="tx1"/>
                </a:solidFill>
                <a:effectLst/>
                <a:uLnTx/>
                <a:uFillTx/>
                <a:latin typeface="Arial Narrow" pitchFamily="34" charset="0"/>
                <a:ea typeface="+mn-ea"/>
                <a:cs typeface="+mn-cs"/>
              </a:rPr>
              <a:t>depressivo</a:t>
            </a:r>
            <a:r>
              <a:rPr kumimoji="0" lang="pt-BR"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recente poderia ser notado em pacientes que necessitaram </a:t>
            </a:r>
            <a:r>
              <a:rPr kumimoji="0" lang="pt-BR" sz="2800" b="1" i="0" u="none" strike="noStrike" kern="1200" cap="none" spc="0" normalizeH="0" baseline="0" noProof="0" dirty="0" smtClean="0">
                <a:ln>
                  <a:noFill/>
                </a:ln>
                <a:solidFill>
                  <a:schemeClr val="tx1"/>
                </a:solidFill>
                <a:effectLst/>
                <a:uLnTx/>
                <a:uFillTx/>
                <a:latin typeface="Arial Narrow" pitchFamily="34" charset="0"/>
                <a:ea typeface="+mn-ea"/>
                <a:cs typeface="+mn-cs"/>
              </a:rPr>
              <a:t>apendicectomia</a:t>
            </a:r>
            <a:r>
              <a:rPr kumimoji="0" lang="pt-BR" sz="2800" b="0" i="1" u="none" strike="noStrike" kern="1200" cap="none" spc="0" normalizeH="0" baseline="0" noProof="0" dirty="0" smtClean="0">
                <a:ln>
                  <a:noFill/>
                </a:ln>
                <a:solidFill>
                  <a:schemeClr val="tx1"/>
                </a:solidFill>
                <a:effectLst/>
                <a:uLnTx/>
                <a:uFillTx/>
                <a:latin typeface="Arial Narrow" pitchFamily="34" charset="0"/>
                <a:ea typeface="+mn-ea"/>
                <a:cs typeface="+mn-cs"/>
              </a:rPr>
              <a:t>.</a:t>
            </a:r>
          </a:p>
        </p:txBody>
      </p:sp>
    </p:spTree>
    <p:extLst>
      <p:ext uri="{BB962C8B-B14F-4D97-AF65-F5344CB8AC3E}">
        <p14:creationId xmlns:p14="http://schemas.microsoft.com/office/powerpoint/2010/main" val="428856393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827584" y="1268760"/>
            <a:ext cx="7848872" cy="2646878"/>
          </a:xfrm>
          <a:prstGeom prst="rect">
            <a:avLst/>
          </a:prstGeom>
          <a:solidFill>
            <a:schemeClr val="bg1"/>
          </a:solidFill>
          <a:ln w="28575">
            <a:solidFill>
              <a:schemeClr val="tx1"/>
            </a:solidFill>
          </a:ln>
        </p:spPr>
        <p:txBody>
          <a:bodyPr wrap="square" rtlCol="0">
            <a:spAutoFit/>
          </a:bodyPr>
          <a:lstStyle/>
          <a:p>
            <a:endParaRPr lang="pt-BR" sz="3200" b="1" dirty="0" smtClean="0">
              <a:solidFill>
                <a:srgbClr val="0070C0"/>
              </a:solidFill>
              <a:latin typeface="Arial Narrow" pitchFamily="34" charset="0"/>
            </a:endParaRPr>
          </a:p>
          <a:p>
            <a:endParaRPr lang="pt-BR" sz="3200" b="1" dirty="0" smtClean="0">
              <a:solidFill>
                <a:srgbClr val="0070C0"/>
              </a:solidFill>
              <a:latin typeface="Arial Narrow" pitchFamily="34" charset="0"/>
            </a:endParaRPr>
          </a:p>
          <a:p>
            <a:pPr algn="ctr"/>
            <a:r>
              <a:rPr lang="pt-BR" sz="3200" b="1" dirty="0" smtClean="0">
                <a:latin typeface="Arial Narrow" pitchFamily="34" charset="0"/>
              </a:rPr>
              <a:t>POR QUE APS?</a:t>
            </a:r>
          </a:p>
          <a:p>
            <a:endParaRPr lang="pt-BR" sz="2800" dirty="0">
              <a:solidFill>
                <a:srgbClr val="0070C0"/>
              </a:solidFill>
              <a:latin typeface="Arial Narrow" pitchFamily="34" charset="0"/>
            </a:endParaRPr>
          </a:p>
          <a:p>
            <a:pPr>
              <a:lnSpc>
                <a:spcPct val="150000"/>
              </a:lnSpc>
            </a:pPr>
            <a:endParaRPr lang="pt-BR" sz="2800" dirty="0">
              <a:solidFill>
                <a:srgbClr val="0070C0"/>
              </a:solidFill>
              <a:latin typeface="Arial Narrow" pitchFamily="34" charset="0"/>
            </a:endParaRPr>
          </a:p>
        </p:txBody>
      </p:sp>
    </p:spTree>
    <p:extLst>
      <p:ext uri="{BB962C8B-B14F-4D97-AF65-F5344CB8AC3E}">
        <p14:creationId xmlns:p14="http://schemas.microsoft.com/office/powerpoint/2010/main" val="171573347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Espaço Reservado para Conteúdo 2"/>
          <p:cNvSpPr>
            <a:spLocks noGrp="1"/>
          </p:cNvSpPr>
          <p:nvPr>
            <p:ph idx="1"/>
          </p:nvPr>
        </p:nvSpPr>
        <p:spPr>
          <a:xfrm>
            <a:off x="611188" y="908050"/>
            <a:ext cx="8105775" cy="5400675"/>
          </a:xfrm>
          <a:solidFill>
            <a:schemeClr val="bg1"/>
          </a:solidFill>
        </p:spPr>
        <p:txBody>
          <a:bodyPr>
            <a:normAutofit/>
          </a:bodyPr>
          <a:lstStyle/>
          <a:p>
            <a:pPr eaLnBrk="1" hangingPunct="1">
              <a:buFontTx/>
              <a:buNone/>
            </a:pPr>
            <a:r>
              <a:rPr lang="en-US" dirty="0" smtClean="0"/>
              <a:t>	</a:t>
            </a:r>
          </a:p>
          <a:p>
            <a:pPr eaLnBrk="1" hangingPunct="1">
              <a:buFontTx/>
              <a:buNone/>
            </a:pPr>
            <a:r>
              <a:rPr lang="en-US" b="1" dirty="0" err="1" smtClean="0">
                <a:solidFill>
                  <a:schemeClr val="accent6">
                    <a:lumMod val="75000"/>
                  </a:schemeClr>
                </a:solidFill>
                <a:latin typeface="Arial Narrow" pitchFamily="34" charset="0"/>
              </a:rPr>
              <a:t>Por</a:t>
            </a:r>
            <a:r>
              <a:rPr lang="en-US" b="1" dirty="0" smtClean="0">
                <a:solidFill>
                  <a:schemeClr val="accent6">
                    <a:lumMod val="75000"/>
                  </a:schemeClr>
                </a:solidFill>
                <a:latin typeface="Arial Narrow" pitchFamily="34" charset="0"/>
              </a:rPr>
              <a:t> </a:t>
            </a:r>
            <a:r>
              <a:rPr lang="en-US" b="1" dirty="0" err="1" smtClean="0">
                <a:solidFill>
                  <a:schemeClr val="accent6">
                    <a:lumMod val="75000"/>
                  </a:schemeClr>
                </a:solidFill>
                <a:latin typeface="Arial Narrow" pitchFamily="34" charset="0"/>
              </a:rPr>
              <a:t>quê</a:t>
            </a:r>
            <a:r>
              <a:rPr lang="en-US" b="1" dirty="0" smtClean="0">
                <a:solidFill>
                  <a:schemeClr val="accent6">
                    <a:lumMod val="75000"/>
                  </a:schemeClr>
                </a:solidFill>
                <a:latin typeface="Arial Narrow" pitchFamily="34" charset="0"/>
              </a:rPr>
              <a:t> APS?</a:t>
            </a:r>
          </a:p>
          <a:p>
            <a:pPr eaLnBrk="1" hangingPunct="1">
              <a:buFontTx/>
              <a:buNone/>
            </a:pPr>
            <a:endParaRPr lang="pt-BR" b="1" dirty="0" smtClean="0">
              <a:solidFill>
                <a:srgbClr val="FF0000"/>
              </a:solidFill>
              <a:latin typeface="Arial Narrow" pitchFamily="34" charset="0"/>
            </a:endParaRPr>
          </a:p>
          <a:p>
            <a:pPr eaLnBrk="1" hangingPunct="1"/>
            <a:r>
              <a:rPr lang="pt-BR" dirty="0" smtClean="0">
                <a:latin typeface="Arial Narrow" pitchFamily="34" charset="0"/>
              </a:rPr>
              <a:t>Maior adequação às necessidades básicas de saúde da população;</a:t>
            </a:r>
          </a:p>
          <a:p>
            <a:pPr eaLnBrk="1" hangingPunct="1"/>
            <a:r>
              <a:rPr lang="pt-BR" dirty="0" smtClean="0">
                <a:latin typeface="Arial Narrow" pitchFamily="34" charset="0"/>
              </a:rPr>
              <a:t>Visão mais ampliada do processo saúde/doença, pois permite a vivência com a realidade </a:t>
            </a:r>
            <a:r>
              <a:rPr lang="pt-BR" dirty="0" err="1" smtClean="0">
                <a:latin typeface="Arial Narrow" pitchFamily="34" charset="0"/>
              </a:rPr>
              <a:t>sócio-cultural</a:t>
            </a:r>
            <a:r>
              <a:rPr lang="pt-BR" dirty="0" smtClean="0">
                <a:latin typeface="Arial Narrow" pitchFamily="34" charset="0"/>
              </a:rPr>
              <a:t> das pessoas;</a:t>
            </a:r>
          </a:p>
          <a:p>
            <a:pPr eaLnBrk="1" hangingPunct="1"/>
            <a:r>
              <a:rPr lang="pt-BR" dirty="0" smtClean="0">
                <a:latin typeface="Arial Narrow" pitchFamily="34" charset="0"/>
              </a:rPr>
              <a:t>Oportunidade de fazer vínculo com os usuários e entender sua importância no contexto da coordenação do cuidado das pessoas;</a:t>
            </a:r>
          </a:p>
          <a:p>
            <a:pPr eaLnBrk="1" hangingPunct="1"/>
            <a:endParaRPr lang="pt-BR" dirty="0" smtClean="0"/>
          </a:p>
        </p:txBody>
      </p:sp>
    </p:spTree>
    <p:extLst>
      <p:ext uri="{BB962C8B-B14F-4D97-AF65-F5344CB8AC3E}">
        <p14:creationId xmlns:p14="http://schemas.microsoft.com/office/powerpoint/2010/main" val="14366775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Espaço Reservado para Conteúdo 2"/>
          <p:cNvSpPr>
            <a:spLocks noGrp="1"/>
          </p:cNvSpPr>
          <p:nvPr>
            <p:ph idx="1"/>
          </p:nvPr>
        </p:nvSpPr>
        <p:spPr>
          <a:xfrm>
            <a:off x="611188" y="1196975"/>
            <a:ext cx="8105775" cy="4752975"/>
          </a:xfrm>
          <a:solidFill>
            <a:schemeClr val="bg1"/>
          </a:solidFill>
        </p:spPr>
        <p:txBody>
          <a:bodyPr>
            <a:normAutofit/>
          </a:bodyPr>
          <a:lstStyle/>
          <a:p>
            <a:pPr eaLnBrk="1" hangingPunct="1">
              <a:spcAft>
                <a:spcPts val="1200"/>
              </a:spcAft>
              <a:buFontTx/>
              <a:buNone/>
            </a:pPr>
            <a:r>
              <a:rPr lang="en-US" dirty="0" smtClean="0"/>
              <a:t>	</a:t>
            </a:r>
          </a:p>
          <a:p>
            <a:pPr eaLnBrk="1" hangingPunct="1">
              <a:spcAft>
                <a:spcPts val="1200"/>
              </a:spcAft>
              <a:buFontTx/>
              <a:buNone/>
            </a:pPr>
            <a:r>
              <a:rPr lang="en-US" b="1" dirty="0" err="1" smtClean="0">
                <a:solidFill>
                  <a:schemeClr val="accent6">
                    <a:lumMod val="75000"/>
                  </a:schemeClr>
                </a:solidFill>
                <a:latin typeface="Arial Narrow" pitchFamily="34" charset="0"/>
              </a:rPr>
              <a:t>Por</a:t>
            </a:r>
            <a:r>
              <a:rPr lang="en-US" b="1" dirty="0" smtClean="0">
                <a:solidFill>
                  <a:schemeClr val="accent6">
                    <a:lumMod val="75000"/>
                  </a:schemeClr>
                </a:solidFill>
                <a:latin typeface="Arial Narrow" pitchFamily="34" charset="0"/>
              </a:rPr>
              <a:t> </a:t>
            </a:r>
            <a:r>
              <a:rPr lang="en-US" b="1" dirty="0" err="1" smtClean="0">
                <a:solidFill>
                  <a:schemeClr val="accent6">
                    <a:lumMod val="75000"/>
                  </a:schemeClr>
                </a:solidFill>
                <a:latin typeface="Arial Narrow" pitchFamily="34" charset="0"/>
              </a:rPr>
              <a:t>quê</a:t>
            </a:r>
            <a:r>
              <a:rPr lang="en-US" b="1" dirty="0" smtClean="0">
                <a:solidFill>
                  <a:schemeClr val="accent6">
                    <a:lumMod val="75000"/>
                  </a:schemeClr>
                </a:solidFill>
                <a:latin typeface="Arial Narrow" pitchFamily="34" charset="0"/>
              </a:rPr>
              <a:t> APS?</a:t>
            </a:r>
          </a:p>
          <a:p>
            <a:pPr eaLnBrk="1" hangingPunct="1">
              <a:spcAft>
                <a:spcPts val="1200"/>
              </a:spcAft>
              <a:buFontTx/>
              <a:buNone/>
            </a:pPr>
            <a:endParaRPr lang="pt-BR" b="1" dirty="0" smtClean="0">
              <a:solidFill>
                <a:srgbClr val="FF0000"/>
              </a:solidFill>
              <a:latin typeface="Arial Narrow" pitchFamily="34" charset="0"/>
            </a:endParaRPr>
          </a:p>
          <a:p>
            <a:pPr eaLnBrk="1" hangingPunct="1">
              <a:spcAft>
                <a:spcPts val="1200"/>
              </a:spcAft>
            </a:pPr>
            <a:r>
              <a:rPr lang="pt-BR" dirty="0" smtClean="0">
                <a:latin typeface="Arial Narrow" pitchFamily="34" charset="0"/>
              </a:rPr>
              <a:t>Espaço privilegiado para desenvolvimento de atividades de educação em saúde;</a:t>
            </a:r>
          </a:p>
          <a:p>
            <a:pPr eaLnBrk="1" hangingPunct="1">
              <a:spcAft>
                <a:spcPts val="1200"/>
              </a:spcAft>
            </a:pPr>
            <a:r>
              <a:rPr lang="pt-BR" dirty="0" smtClean="0">
                <a:latin typeface="Arial Narrow" pitchFamily="34" charset="0"/>
              </a:rPr>
              <a:t>Desenvolvimento de ações integradas (promoção, proteção, recuperação e reabilitação);</a:t>
            </a:r>
          </a:p>
          <a:p>
            <a:pPr eaLnBrk="1" hangingPunct="1">
              <a:spcAft>
                <a:spcPts val="1200"/>
              </a:spcAft>
            </a:pPr>
            <a:endParaRPr lang="pt-BR" dirty="0" smtClean="0"/>
          </a:p>
          <a:p>
            <a:pPr eaLnBrk="1" hangingPunct="1"/>
            <a:endParaRPr lang="pt-BR" dirty="0" smtClean="0"/>
          </a:p>
        </p:txBody>
      </p:sp>
    </p:spTree>
    <p:extLst>
      <p:ext uri="{BB962C8B-B14F-4D97-AF65-F5344CB8AC3E}">
        <p14:creationId xmlns:p14="http://schemas.microsoft.com/office/powerpoint/2010/main" val="363022054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Espaço Reservado para Conteúdo 1"/>
          <p:cNvSpPr>
            <a:spLocks noGrp="1"/>
          </p:cNvSpPr>
          <p:nvPr>
            <p:ph idx="1"/>
          </p:nvPr>
        </p:nvSpPr>
        <p:spPr>
          <a:xfrm>
            <a:off x="539750" y="1844675"/>
            <a:ext cx="7993063" cy="3887788"/>
          </a:xfrm>
          <a:solidFill>
            <a:schemeClr val="bg1"/>
          </a:solidFill>
        </p:spPr>
        <p:txBody>
          <a:bodyPr>
            <a:normAutofit/>
          </a:bodyPr>
          <a:lstStyle/>
          <a:p>
            <a:pPr algn="just">
              <a:defRPr/>
            </a:pPr>
            <a:endParaRPr lang="en-US" dirty="0" smtClean="0">
              <a:solidFill>
                <a:srgbClr val="FF0000"/>
              </a:solidFill>
            </a:endParaRPr>
          </a:p>
          <a:p>
            <a:pPr algn="just">
              <a:buFontTx/>
              <a:buNone/>
              <a:defRPr/>
            </a:pPr>
            <a:r>
              <a:rPr lang="en-US" b="1" dirty="0" smtClean="0">
                <a:solidFill>
                  <a:schemeClr val="accent6">
                    <a:lumMod val="75000"/>
                  </a:schemeClr>
                </a:solidFill>
                <a:latin typeface="Arial Narrow" pitchFamily="34" charset="0"/>
              </a:rPr>
              <a:t>APS é boa?</a:t>
            </a:r>
          </a:p>
          <a:p>
            <a:pPr algn="just">
              <a:buFontTx/>
              <a:buNone/>
              <a:defRPr/>
            </a:pPr>
            <a:endParaRPr lang="en-US" dirty="0" smtClean="0">
              <a:latin typeface="Arial Narrow" pitchFamily="34" charset="0"/>
            </a:endParaRPr>
          </a:p>
          <a:p>
            <a:pPr algn="just">
              <a:defRPr/>
            </a:pPr>
            <a:r>
              <a:rPr lang="en-US" dirty="0" err="1" smtClean="0">
                <a:latin typeface="Arial Narrow" pitchFamily="34" charset="0"/>
              </a:rPr>
              <a:t>Países</a:t>
            </a:r>
            <a:r>
              <a:rPr lang="en-US" dirty="0" smtClean="0">
                <a:latin typeface="Arial Narrow" pitchFamily="34" charset="0"/>
              </a:rPr>
              <a:t> com desenvolvimento </a:t>
            </a:r>
            <a:r>
              <a:rPr lang="en-US" dirty="0" err="1" smtClean="0">
                <a:latin typeface="Arial Narrow" pitchFamily="34" charset="0"/>
              </a:rPr>
              <a:t>econômico</a:t>
            </a:r>
            <a:r>
              <a:rPr lang="en-US" dirty="0" smtClean="0">
                <a:latin typeface="Arial Narrow" pitchFamily="34" charset="0"/>
              </a:rPr>
              <a:t> </a:t>
            </a:r>
            <a:r>
              <a:rPr lang="en-US" dirty="0" err="1" smtClean="0">
                <a:latin typeface="Arial Narrow" pitchFamily="34" charset="0"/>
              </a:rPr>
              <a:t>aproximados</a:t>
            </a:r>
            <a:r>
              <a:rPr lang="en-US" dirty="0" smtClean="0">
                <a:latin typeface="Arial Narrow" pitchFamily="34" charset="0"/>
              </a:rPr>
              <a:t> </a:t>
            </a:r>
            <a:r>
              <a:rPr lang="en-US" dirty="0" err="1" smtClean="0">
                <a:latin typeface="Arial Narrow" pitchFamily="34" charset="0"/>
              </a:rPr>
              <a:t>podem</a:t>
            </a:r>
            <a:r>
              <a:rPr lang="en-US" dirty="0" smtClean="0">
                <a:latin typeface="Arial Narrow" pitchFamily="34" charset="0"/>
              </a:rPr>
              <a:t> </a:t>
            </a:r>
            <a:r>
              <a:rPr lang="en-US" dirty="0" err="1" smtClean="0">
                <a:latin typeface="Arial Narrow" pitchFamily="34" charset="0"/>
              </a:rPr>
              <a:t>ter</a:t>
            </a:r>
            <a:r>
              <a:rPr lang="en-US" dirty="0" smtClean="0">
                <a:latin typeface="Arial Narrow" pitchFamily="34" charset="0"/>
              </a:rPr>
              <a:t> </a:t>
            </a:r>
            <a:r>
              <a:rPr lang="en-US" dirty="0" err="1" smtClean="0">
                <a:latin typeface="Arial Narrow" pitchFamily="34" charset="0"/>
              </a:rPr>
              <a:t>indicador</a:t>
            </a:r>
            <a:r>
              <a:rPr lang="en-US" dirty="0" smtClean="0">
                <a:latin typeface="Arial Narrow" pitchFamily="34" charset="0"/>
              </a:rPr>
              <a:t> </a:t>
            </a:r>
            <a:r>
              <a:rPr lang="en-US" dirty="0" err="1" smtClean="0">
                <a:latin typeface="Arial Narrow" pitchFamily="34" charset="0"/>
              </a:rPr>
              <a:t>sanitário</a:t>
            </a:r>
            <a:r>
              <a:rPr lang="en-US" dirty="0" smtClean="0">
                <a:latin typeface="Arial Narrow" pitchFamily="34" charset="0"/>
              </a:rPr>
              <a:t> </a:t>
            </a:r>
            <a:r>
              <a:rPr lang="en-US" dirty="0" err="1" smtClean="0">
                <a:latin typeface="Arial Narrow" pitchFamily="34" charset="0"/>
              </a:rPr>
              <a:t>diferenciado</a:t>
            </a:r>
            <a:r>
              <a:rPr lang="en-US" dirty="0" smtClean="0">
                <a:latin typeface="Arial Narrow" pitchFamily="34" charset="0"/>
              </a:rPr>
              <a:t>, </a:t>
            </a:r>
            <a:r>
              <a:rPr lang="en-US" dirty="0" err="1" smtClean="0">
                <a:latin typeface="Arial Narrow" pitchFamily="34" charset="0"/>
              </a:rPr>
              <a:t>sustentado</a:t>
            </a:r>
            <a:r>
              <a:rPr lang="en-US" dirty="0" smtClean="0">
                <a:latin typeface="Arial Narrow" pitchFamily="34" charset="0"/>
              </a:rPr>
              <a:t> </a:t>
            </a:r>
            <a:r>
              <a:rPr lang="en-US" dirty="0" err="1" smtClean="0">
                <a:latin typeface="Arial Narrow" pitchFamily="34" charset="0"/>
              </a:rPr>
              <a:t>na</a:t>
            </a:r>
            <a:r>
              <a:rPr lang="en-US" dirty="0" smtClean="0">
                <a:latin typeface="Arial Narrow" pitchFamily="34" charset="0"/>
              </a:rPr>
              <a:t> </a:t>
            </a:r>
            <a:r>
              <a:rPr lang="en-US" dirty="0" err="1" smtClean="0">
                <a:latin typeface="Arial Narrow" pitchFamily="34" charset="0"/>
              </a:rPr>
              <a:t>premissa</a:t>
            </a:r>
            <a:r>
              <a:rPr lang="en-US" dirty="0" smtClean="0">
                <a:latin typeface="Arial Narrow" pitchFamily="34" charset="0"/>
              </a:rPr>
              <a:t> de </a:t>
            </a:r>
            <a:r>
              <a:rPr lang="en-US" dirty="0" err="1" smtClean="0">
                <a:latin typeface="Arial Narrow" pitchFamily="34" charset="0"/>
              </a:rPr>
              <a:t>ter</a:t>
            </a:r>
            <a:r>
              <a:rPr lang="en-US" dirty="0" smtClean="0">
                <a:latin typeface="Arial Narrow" pitchFamily="34" charset="0"/>
              </a:rPr>
              <a:t> </a:t>
            </a:r>
            <a:r>
              <a:rPr lang="en-US" dirty="0" err="1" smtClean="0">
                <a:latin typeface="Arial Narrow" pitchFamily="34" charset="0"/>
              </a:rPr>
              <a:t>ou</a:t>
            </a:r>
            <a:r>
              <a:rPr lang="en-US" dirty="0" smtClean="0">
                <a:latin typeface="Arial Narrow" pitchFamily="34" charset="0"/>
              </a:rPr>
              <a:t> </a:t>
            </a:r>
            <a:r>
              <a:rPr lang="en-US" dirty="0" err="1" smtClean="0">
                <a:latin typeface="Arial Narrow" pitchFamily="34" charset="0"/>
              </a:rPr>
              <a:t>não</a:t>
            </a:r>
            <a:r>
              <a:rPr lang="en-US" dirty="0" smtClean="0">
                <a:latin typeface="Arial Narrow" pitchFamily="34" charset="0"/>
              </a:rPr>
              <a:t> </a:t>
            </a:r>
            <a:r>
              <a:rPr lang="en-US" dirty="0" err="1" smtClean="0">
                <a:latin typeface="Arial Narrow" pitchFamily="34" charset="0"/>
              </a:rPr>
              <a:t>ter</a:t>
            </a:r>
            <a:r>
              <a:rPr lang="en-US" dirty="0" smtClean="0">
                <a:latin typeface="Arial Narrow" pitchFamily="34" charset="0"/>
              </a:rPr>
              <a:t> um </a:t>
            </a:r>
            <a:r>
              <a:rPr lang="en-US" dirty="0" err="1" smtClean="0">
                <a:latin typeface="Arial Narrow" pitchFamily="34" charset="0"/>
              </a:rPr>
              <a:t>Sistema</a:t>
            </a:r>
            <a:r>
              <a:rPr lang="en-US" dirty="0" smtClean="0">
                <a:latin typeface="Arial Narrow" pitchFamily="34" charset="0"/>
              </a:rPr>
              <a:t> </a:t>
            </a:r>
            <a:r>
              <a:rPr lang="en-US" dirty="0" err="1" smtClean="0">
                <a:latin typeface="Arial Narrow" pitchFamily="34" charset="0"/>
              </a:rPr>
              <a:t>Nacional</a:t>
            </a:r>
            <a:r>
              <a:rPr lang="en-US" dirty="0" smtClean="0">
                <a:latin typeface="Arial Narrow" pitchFamily="34" charset="0"/>
              </a:rPr>
              <a:t> de </a:t>
            </a:r>
            <a:r>
              <a:rPr lang="en-US" dirty="0" err="1" smtClean="0">
                <a:latin typeface="Arial Narrow" pitchFamily="34" charset="0"/>
              </a:rPr>
              <a:t>Saúde</a:t>
            </a:r>
            <a:r>
              <a:rPr lang="en-US" dirty="0" smtClean="0">
                <a:latin typeface="Arial Narrow" pitchFamily="34" charset="0"/>
              </a:rPr>
              <a:t> </a:t>
            </a:r>
            <a:r>
              <a:rPr lang="en-US" dirty="0" err="1" smtClean="0">
                <a:latin typeface="Arial Narrow" pitchFamily="34" charset="0"/>
              </a:rPr>
              <a:t>baseado</a:t>
            </a:r>
            <a:r>
              <a:rPr lang="en-US" dirty="0" smtClean="0">
                <a:latin typeface="Arial Narrow" pitchFamily="34" charset="0"/>
              </a:rPr>
              <a:t> </a:t>
            </a:r>
            <a:r>
              <a:rPr lang="en-US" dirty="0" err="1" smtClean="0">
                <a:latin typeface="Arial Narrow" pitchFamily="34" charset="0"/>
              </a:rPr>
              <a:t>na</a:t>
            </a:r>
            <a:r>
              <a:rPr lang="en-US" dirty="0" smtClean="0">
                <a:latin typeface="Arial Narrow" pitchFamily="34" charset="0"/>
              </a:rPr>
              <a:t> APS (STARFIELD, 1994).</a:t>
            </a:r>
            <a:endParaRPr lang="pt-BR" dirty="0" smtClean="0">
              <a:latin typeface="Arial Narrow" pitchFamily="34" charset="0"/>
            </a:endParaRPr>
          </a:p>
        </p:txBody>
      </p:sp>
    </p:spTree>
    <p:extLst>
      <p:ext uri="{BB962C8B-B14F-4D97-AF65-F5344CB8AC3E}">
        <p14:creationId xmlns:p14="http://schemas.microsoft.com/office/powerpoint/2010/main" val="251223351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Espaço Reservado para Conteúdo 1"/>
          <p:cNvSpPr>
            <a:spLocks noGrp="1"/>
          </p:cNvSpPr>
          <p:nvPr>
            <p:ph idx="1"/>
          </p:nvPr>
        </p:nvSpPr>
        <p:spPr>
          <a:xfrm>
            <a:off x="684213" y="1916113"/>
            <a:ext cx="7848600" cy="3960812"/>
          </a:xfrm>
          <a:solidFill>
            <a:schemeClr val="bg1"/>
          </a:solidFill>
        </p:spPr>
        <p:txBody>
          <a:bodyPr/>
          <a:lstStyle/>
          <a:p>
            <a:pPr>
              <a:buFontTx/>
              <a:buNone/>
              <a:defRPr/>
            </a:pPr>
            <a:endParaRPr lang="en-US" sz="3200" dirty="0" smtClean="0">
              <a:solidFill>
                <a:schemeClr val="accent1">
                  <a:lumMod val="75000"/>
                </a:schemeClr>
              </a:solidFill>
            </a:endParaRPr>
          </a:p>
          <a:p>
            <a:pPr>
              <a:buFontTx/>
              <a:buNone/>
              <a:defRPr/>
            </a:pPr>
            <a:r>
              <a:rPr lang="en-US" sz="3200" b="1" dirty="0" err="1" smtClean="0">
                <a:solidFill>
                  <a:schemeClr val="accent6">
                    <a:lumMod val="75000"/>
                  </a:schemeClr>
                </a:solidFill>
                <a:latin typeface="Arial Narrow" pitchFamily="34" charset="0"/>
              </a:rPr>
              <a:t>Vantagens</a:t>
            </a:r>
            <a:r>
              <a:rPr lang="en-US" sz="3200" b="1" dirty="0" smtClean="0">
                <a:solidFill>
                  <a:schemeClr val="accent6">
                    <a:lumMod val="75000"/>
                  </a:schemeClr>
                </a:solidFill>
                <a:latin typeface="Arial Narrow" pitchFamily="34" charset="0"/>
              </a:rPr>
              <a:t> da APS – </a:t>
            </a:r>
            <a:r>
              <a:rPr lang="en-US" sz="3200" b="1" dirty="0" err="1" smtClean="0">
                <a:solidFill>
                  <a:schemeClr val="accent6">
                    <a:lumMod val="75000"/>
                  </a:schemeClr>
                </a:solidFill>
                <a:latin typeface="Arial Narrow" pitchFamily="34" charset="0"/>
              </a:rPr>
              <a:t>Starfield</a:t>
            </a:r>
            <a:r>
              <a:rPr lang="en-US" sz="3200" b="1" dirty="0" smtClean="0">
                <a:solidFill>
                  <a:schemeClr val="accent6">
                    <a:lumMod val="75000"/>
                  </a:schemeClr>
                </a:solidFill>
                <a:latin typeface="Arial Narrow" pitchFamily="34" charset="0"/>
              </a:rPr>
              <a:t>, 1994</a:t>
            </a:r>
          </a:p>
          <a:p>
            <a:pPr>
              <a:defRPr/>
            </a:pPr>
            <a:endParaRPr lang="en-US" sz="3200" dirty="0" smtClean="0">
              <a:latin typeface="Arial Narrow" pitchFamily="34" charset="0"/>
            </a:endParaRPr>
          </a:p>
          <a:p>
            <a:pPr>
              <a:spcAft>
                <a:spcPts val="1800"/>
              </a:spcAft>
              <a:defRPr/>
            </a:pPr>
            <a:r>
              <a:rPr lang="en-US" dirty="0" err="1" smtClean="0">
                <a:latin typeface="Arial Narrow" pitchFamily="34" charset="0"/>
              </a:rPr>
              <a:t>Menor</a:t>
            </a:r>
            <a:r>
              <a:rPr lang="en-US" dirty="0" smtClean="0">
                <a:latin typeface="Arial Narrow" pitchFamily="34" charset="0"/>
              </a:rPr>
              <a:t> </a:t>
            </a:r>
            <a:r>
              <a:rPr lang="en-US" dirty="0" err="1" smtClean="0">
                <a:latin typeface="Arial Narrow" pitchFamily="34" charset="0"/>
              </a:rPr>
              <a:t>gasto</a:t>
            </a:r>
            <a:r>
              <a:rPr lang="en-US" dirty="0" smtClean="0">
                <a:latin typeface="Arial Narrow" pitchFamily="34" charset="0"/>
              </a:rPr>
              <a:t> </a:t>
            </a:r>
            <a:r>
              <a:rPr lang="en-US" i="1" dirty="0" smtClean="0">
                <a:latin typeface="Arial Narrow" pitchFamily="34" charset="0"/>
              </a:rPr>
              <a:t>per capita</a:t>
            </a:r>
            <a:r>
              <a:rPr lang="en-US" dirty="0" smtClean="0">
                <a:latin typeface="Arial Narrow" pitchFamily="34" charset="0"/>
              </a:rPr>
              <a:t> </a:t>
            </a:r>
            <a:r>
              <a:rPr lang="en-US" dirty="0" err="1" smtClean="0">
                <a:latin typeface="Arial Narrow" pitchFamily="34" charset="0"/>
              </a:rPr>
              <a:t>em</a:t>
            </a:r>
            <a:r>
              <a:rPr lang="en-US" dirty="0" smtClean="0">
                <a:latin typeface="Arial Narrow" pitchFamily="34" charset="0"/>
              </a:rPr>
              <a:t> </a:t>
            </a:r>
            <a:r>
              <a:rPr lang="en-US" dirty="0" err="1" smtClean="0">
                <a:latin typeface="Arial Narrow" pitchFamily="34" charset="0"/>
              </a:rPr>
              <a:t>saúde</a:t>
            </a:r>
            <a:endParaRPr lang="en-US" dirty="0" smtClean="0">
              <a:latin typeface="Arial Narrow" pitchFamily="34" charset="0"/>
            </a:endParaRPr>
          </a:p>
          <a:p>
            <a:pPr>
              <a:spcAft>
                <a:spcPts val="1800"/>
              </a:spcAft>
              <a:defRPr/>
            </a:pPr>
            <a:r>
              <a:rPr lang="en-US" dirty="0" smtClean="0">
                <a:latin typeface="Arial Narrow" pitchFamily="34" charset="0"/>
              </a:rPr>
              <a:t>Maior </a:t>
            </a:r>
            <a:r>
              <a:rPr lang="en-US" dirty="0" err="1" smtClean="0">
                <a:latin typeface="Arial Narrow" pitchFamily="34" charset="0"/>
              </a:rPr>
              <a:t>grau</a:t>
            </a:r>
            <a:r>
              <a:rPr lang="en-US" dirty="0" smtClean="0">
                <a:latin typeface="Arial Narrow" pitchFamily="34" charset="0"/>
              </a:rPr>
              <a:t> de </a:t>
            </a:r>
            <a:r>
              <a:rPr lang="en-US" dirty="0" err="1" smtClean="0">
                <a:latin typeface="Arial Narrow" pitchFamily="34" charset="0"/>
              </a:rPr>
              <a:t>satisfação</a:t>
            </a:r>
            <a:r>
              <a:rPr lang="en-US" dirty="0" smtClean="0">
                <a:latin typeface="Arial Narrow" pitchFamily="34" charset="0"/>
              </a:rPr>
              <a:t> do </a:t>
            </a:r>
            <a:r>
              <a:rPr lang="en-US" dirty="0" err="1" smtClean="0">
                <a:latin typeface="Arial Narrow" pitchFamily="34" charset="0"/>
              </a:rPr>
              <a:t>usuário</a:t>
            </a:r>
            <a:endParaRPr lang="en-US" dirty="0" smtClean="0">
              <a:latin typeface="Arial Narrow" pitchFamily="34" charset="0"/>
            </a:endParaRPr>
          </a:p>
          <a:p>
            <a:pPr>
              <a:spcAft>
                <a:spcPts val="1800"/>
              </a:spcAft>
              <a:defRPr/>
            </a:pPr>
            <a:r>
              <a:rPr lang="en-US" dirty="0" err="1" smtClean="0">
                <a:latin typeface="Arial Narrow" pitchFamily="34" charset="0"/>
              </a:rPr>
              <a:t>Menor</a:t>
            </a:r>
            <a:r>
              <a:rPr lang="en-US" dirty="0" smtClean="0">
                <a:latin typeface="Arial Narrow" pitchFamily="34" charset="0"/>
              </a:rPr>
              <a:t> </a:t>
            </a:r>
            <a:r>
              <a:rPr lang="en-US" dirty="0" err="1" smtClean="0">
                <a:latin typeface="Arial Narrow" pitchFamily="34" charset="0"/>
              </a:rPr>
              <a:t>quantidade</a:t>
            </a:r>
            <a:r>
              <a:rPr lang="en-US" dirty="0" smtClean="0">
                <a:latin typeface="Arial Narrow" pitchFamily="34" charset="0"/>
              </a:rPr>
              <a:t> de </a:t>
            </a:r>
            <a:r>
              <a:rPr lang="en-US" dirty="0" err="1" smtClean="0">
                <a:latin typeface="Arial Narrow" pitchFamily="34" charset="0"/>
              </a:rPr>
              <a:t>medicamentos</a:t>
            </a:r>
            <a:r>
              <a:rPr lang="en-US" dirty="0" smtClean="0">
                <a:latin typeface="Arial Narrow" pitchFamily="34" charset="0"/>
              </a:rPr>
              <a:t> </a:t>
            </a:r>
            <a:r>
              <a:rPr lang="en-US" dirty="0" err="1" smtClean="0">
                <a:latin typeface="Arial Narrow" pitchFamily="34" charset="0"/>
              </a:rPr>
              <a:t>consumidos</a:t>
            </a:r>
            <a:endParaRPr lang="pt-BR" dirty="0" smtClean="0">
              <a:latin typeface="Arial Narrow" pitchFamily="34" charset="0"/>
            </a:endParaRPr>
          </a:p>
        </p:txBody>
      </p:sp>
    </p:spTree>
    <p:extLst>
      <p:ext uri="{BB962C8B-B14F-4D97-AF65-F5344CB8AC3E}">
        <p14:creationId xmlns:p14="http://schemas.microsoft.com/office/powerpoint/2010/main" val="8888143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Espaço Reservado para Conteúdo 1"/>
          <p:cNvSpPr>
            <a:spLocks noGrp="1"/>
          </p:cNvSpPr>
          <p:nvPr>
            <p:ph idx="1"/>
          </p:nvPr>
        </p:nvSpPr>
        <p:spPr>
          <a:xfrm>
            <a:off x="611188" y="1557338"/>
            <a:ext cx="7643812" cy="4608512"/>
          </a:xfrm>
          <a:solidFill>
            <a:schemeClr val="bg1"/>
          </a:solidFill>
        </p:spPr>
        <p:txBody>
          <a:bodyPr/>
          <a:lstStyle/>
          <a:p>
            <a:pPr>
              <a:buFontTx/>
              <a:buNone/>
            </a:pPr>
            <a:endParaRPr lang="en-US" sz="3200" dirty="0" smtClean="0">
              <a:latin typeface="Arial Narrow" pitchFamily="34" charset="0"/>
            </a:endParaRPr>
          </a:p>
          <a:p>
            <a:pPr>
              <a:buFontTx/>
              <a:buNone/>
            </a:pPr>
            <a:r>
              <a:rPr lang="en-US" sz="3200" b="1" dirty="0" smtClean="0">
                <a:solidFill>
                  <a:schemeClr val="accent6">
                    <a:lumMod val="75000"/>
                  </a:schemeClr>
                </a:solidFill>
                <a:latin typeface="Arial Narrow" pitchFamily="34" charset="0"/>
              </a:rPr>
              <a:t>Shi (1994)</a:t>
            </a:r>
          </a:p>
          <a:p>
            <a:endParaRPr lang="en-US" sz="3200" dirty="0" smtClean="0">
              <a:latin typeface="Arial Narrow" pitchFamily="34" charset="0"/>
            </a:endParaRPr>
          </a:p>
          <a:p>
            <a:r>
              <a:rPr lang="en-US" dirty="0" err="1" smtClean="0">
                <a:latin typeface="Arial Narrow" pitchFamily="34" charset="0"/>
              </a:rPr>
              <a:t>Quanto</a:t>
            </a:r>
            <a:r>
              <a:rPr lang="en-US" dirty="0" smtClean="0">
                <a:latin typeface="Arial Narrow" pitchFamily="34" charset="0"/>
              </a:rPr>
              <a:t> </a:t>
            </a:r>
            <a:r>
              <a:rPr lang="en-US" dirty="0" err="1" smtClean="0">
                <a:latin typeface="Arial Narrow" pitchFamily="34" charset="0"/>
              </a:rPr>
              <a:t>maior</a:t>
            </a:r>
            <a:r>
              <a:rPr lang="en-US" dirty="0" smtClean="0">
                <a:latin typeface="Arial Narrow" pitchFamily="34" charset="0"/>
              </a:rPr>
              <a:t> a </a:t>
            </a:r>
            <a:r>
              <a:rPr lang="en-US" dirty="0" err="1" smtClean="0">
                <a:latin typeface="Arial Narrow" pitchFamily="34" charset="0"/>
              </a:rPr>
              <a:t>proporção</a:t>
            </a:r>
            <a:r>
              <a:rPr lang="en-US" dirty="0" smtClean="0">
                <a:latin typeface="Arial Narrow" pitchFamily="34" charset="0"/>
              </a:rPr>
              <a:t> de </a:t>
            </a:r>
            <a:r>
              <a:rPr lang="en-US" dirty="0" err="1" smtClean="0">
                <a:latin typeface="Arial Narrow" pitchFamily="34" charset="0"/>
              </a:rPr>
              <a:t>médicos</a:t>
            </a:r>
            <a:r>
              <a:rPr lang="en-US" dirty="0" smtClean="0">
                <a:latin typeface="Arial Narrow" pitchFamily="34" charset="0"/>
              </a:rPr>
              <a:t> de APS </a:t>
            </a:r>
            <a:r>
              <a:rPr lang="en-US" dirty="0" err="1" smtClean="0">
                <a:latin typeface="Arial Narrow" pitchFamily="34" charset="0"/>
              </a:rPr>
              <a:t>por</a:t>
            </a:r>
            <a:r>
              <a:rPr lang="en-US" dirty="0" smtClean="0">
                <a:latin typeface="Arial Narrow" pitchFamily="34" charset="0"/>
              </a:rPr>
              <a:t> </a:t>
            </a:r>
            <a:r>
              <a:rPr lang="en-US" dirty="0" err="1" smtClean="0">
                <a:latin typeface="Arial Narrow" pitchFamily="34" charset="0"/>
              </a:rPr>
              <a:t>população</a:t>
            </a:r>
            <a:r>
              <a:rPr lang="en-US" dirty="0" smtClean="0">
                <a:latin typeface="Arial Narrow" pitchFamily="34" charset="0"/>
              </a:rPr>
              <a:t> e </a:t>
            </a:r>
            <a:r>
              <a:rPr lang="en-US" dirty="0" err="1" smtClean="0">
                <a:latin typeface="Arial Narrow" pitchFamily="34" charset="0"/>
              </a:rPr>
              <a:t>menor</a:t>
            </a:r>
            <a:r>
              <a:rPr lang="en-US" dirty="0" smtClean="0">
                <a:latin typeface="Arial Narrow" pitchFamily="34" charset="0"/>
              </a:rPr>
              <a:t> a </a:t>
            </a:r>
            <a:r>
              <a:rPr lang="en-US" dirty="0" err="1" smtClean="0">
                <a:latin typeface="Arial Narrow" pitchFamily="34" charset="0"/>
              </a:rPr>
              <a:t>proporção</a:t>
            </a:r>
            <a:r>
              <a:rPr lang="en-US" dirty="0" smtClean="0">
                <a:latin typeface="Arial Narrow" pitchFamily="34" charset="0"/>
              </a:rPr>
              <a:t> de </a:t>
            </a:r>
            <a:r>
              <a:rPr lang="en-US" dirty="0" err="1" smtClean="0">
                <a:latin typeface="Arial Narrow" pitchFamily="34" charset="0"/>
              </a:rPr>
              <a:t>especialistas</a:t>
            </a:r>
            <a:r>
              <a:rPr lang="en-US" dirty="0" smtClean="0">
                <a:latin typeface="Arial Narrow" pitchFamily="34" charset="0"/>
              </a:rPr>
              <a:t>, </a:t>
            </a:r>
            <a:r>
              <a:rPr lang="en-US" dirty="0" err="1" smtClean="0">
                <a:latin typeface="Arial Narrow" pitchFamily="34" charset="0"/>
              </a:rPr>
              <a:t>melhores</a:t>
            </a:r>
            <a:r>
              <a:rPr lang="en-US" dirty="0" smtClean="0">
                <a:latin typeface="Arial Narrow" pitchFamily="34" charset="0"/>
              </a:rPr>
              <a:t> </a:t>
            </a:r>
            <a:r>
              <a:rPr lang="en-US" dirty="0" err="1" smtClean="0">
                <a:latin typeface="Arial Narrow" pitchFamily="34" charset="0"/>
              </a:rPr>
              <a:t>são</a:t>
            </a:r>
            <a:r>
              <a:rPr lang="en-US" dirty="0" smtClean="0">
                <a:latin typeface="Arial Narrow" pitchFamily="34" charset="0"/>
              </a:rPr>
              <a:t> as chances de </a:t>
            </a:r>
            <a:r>
              <a:rPr lang="en-US" dirty="0" err="1" smtClean="0">
                <a:latin typeface="Arial Narrow" pitchFamily="34" charset="0"/>
              </a:rPr>
              <a:t>vida</a:t>
            </a:r>
            <a:r>
              <a:rPr lang="en-US" dirty="0" smtClean="0">
                <a:latin typeface="Arial Narrow" pitchFamily="34" charset="0"/>
              </a:rPr>
              <a:t>, </a:t>
            </a:r>
            <a:r>
              <a:rPr lang="en-US" dirty="0" err="1" smtClean="0">
                <a:latin typeface="Arial Narrow" pitchFamily="34" charset="0"/>
              </a:rPr>
              <a:t>independente</a:t>
            </a:r>
            <a:r>
              <a:rPr lang="en-US" dirty="0" smtClean="0">
                <a:latin typeface="Arial Narrow" pitchFamily="34" charset="0"/>
              </a:rPr>
              <a:t> do </a:t>
            </a:r>
            <a:r>
              <a:rPr lang="en-US" dirty="0" err="1" smtClean="0">
                <a:latin typeface="Arial Narrow" pitchFamily="34" charset="0"/>
              </a:rPr>
              <a:t>efeito</a:t>
            </a:r>
            <a:r>
              <a:rPr lang="en-US" dirty="0" smtClean="0">
                <a:latin typeface="Arial Narrow" pitchFamily="34" charset="0"/>
              </a:rPr>
              <a:t> de </a:t>
            </a:r>
            <a:r>
              <a:rPr lang="en-US" dirty="0" err="1" smtClean="0">
                <a:latin typeface="Arial Narrow" pitchFamily="34" charset="0"/>
              </a:rPr>
              <a:t>outros</a:t>
            </a:r>
            <a:r>
              <a:rPr lang="en-US" dirty="0" smtClean="0">
                <a:latin typeface="Arial Narrow" pitchFamily="34" charset="0"/>
              </a:rPr>
              <a:t> fatores de </a:t>
            </a:r>
            <a:r>
              <a:rPr lang="en-US" dirty="0" err="1" smtClean="0">
                <a:latin typeface="Arial Narrow" pitchFamily="34" charset="0"/>
              </a:rPr>
              <a:t>influência</a:t>
            </a:r>
            <a:r>
              <a:rPr lang="en-US" dirty="0" smtClean="0">
                <a:latin typeface="Arial Narrow" pitchFamily="34" charset="0"/>
              </a:rPr>
              <a:t> </a:t>
            </a:r>
            <a:r>
              <a:rPr lang="en-US" dirty="0" err="1" smtClean="0">
                <a:latin typeface="Arial Narrow" pitchFamily="34" charset="0"/>
              </a:rPr>
              <a:t>como</a:t>
            </a:r>
            <a:r>
              <a:rPr lang="en-US" dirty="0" smtClean="0">
                <a:latin typeface="Arial Narrow" pitchFamily="34" charset="0"/>
              </a:rPr>
              <a:t> </a:t>
            </a:r>
            <a:r>
              <a:rPr lang="en-US" dirty="0" err="1" smtClean="0">
                <a:latin typeface="Arial Narrow" pitchFamily="34" charset="0"/>
              </a:rPr>
              <a:t>renda</a:t>
            </a:r>
            <a:r>
              <a:rPr lang="en-US" dirty="0" smtClean="0">
                <a:latin typeface="Arial Narrow" pitchFamily="34" charset="0"/>
              </a:rPr>
              <a:t> </a:t>
            </a:r>
            <a:r>
              <a:rPr lang="en-US" i="1" dirty="0" smtClean="0">
                <a:latin typeface="Arial Narrow" pitchFamily="34" charset="0"/>
              </a:rPr>
              <a:t>per capita.</a:t>
            </a:r>
            <a:endParaRPr lang="pt-BR" dirty="0" smtClean="0">
              <a:latin typeface="Arial Narrow" pitchFamily="34" charset="0"/>
            </a:endParaRPr>
          </a:p>
        </p:txBody>
      </p:sp>
    </p:spTree>
    <p:extLst>
      <p:ext uri="{BB962C8B-B14F-4D97-AF65-F5344CB8AC3E}">
        <p14:creationId xmlns:p14="http://schemas.microsoft.com/office/powerpoint/2010/main" val="89115222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Espaço Reservado para Conteúdo 1"/>
          <p:cNvSpPr>
            <a:spLocks noGrp="1"/>
          </p:cNvSpPr>
          <p:nvPr>
            <p:ph idx="1"/>
          </p:nvPr>
        </p:nvSpPr>
        <p:spPr>
          <a:xfrm>
            <a:off x="611188" y="1557338"/>
            <a:ext cx="7643812" cy="4608512"/>
          </a:xfrm>
          <a:solidFill>
            <a:schemeClr val="bg1"/>
          </a:solidFill>
        </p:spPr>
        <p:txBody>
          <a:bodyPr/>
          <a:lstStyle/>
          <a:p>
            <a:pPr>
              <a:buFontTx/>
              <a:buNone/>
            </a:pPr>
            <a:endParaRPr lang="en-US" sz="3200" dirty="0" smtClean="0">
              <a:latin typeface="Arial Narrow" pitchFamily="34" charset="0"/>
            </a:endParaRPr>
          </a:p>
          <a:p>
            <a:endParaRPr lang="en-US" sz="3200" dirty="0" smtClean="0">
              <a:latin typeface="Arial Narrow" pitchFamily="34" charset="0"/>
            </a:endParaRPr>
          </a:p>
          <a:p>
            <a:r>
              <a:rPr lang="pt-BR" dirty="0">
                <a:latin typeface="Arial Narrow" panose="020B0606020202030204" pitchFamily="34" charset="0"/>
              </a:rPr>
              <a:t>Estudo sobre medicação em crianças (otite média). Quando acompanhados pelo mesmo profissional, menos medicação (Steinwachs eYaffe, 1978).</a:t>
            </a:r>
          </a:p>
        </p:txBody>
      </p:sp>
    </p:spTree>
    <p:extLst>
      <p:ext uri="{BB962C8B-B14F-4D97-AF65-F5344CB8AC3E}">
        <p14:creationId xmlns:p14="http://schemas.microsoft.com/office/powerpoint/2010/main" val="304435888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Espaço Reservado para Conteúdo 1"/>
          <p:cNvSpPr>
            <a:spLocks noGrp="1"/>
          </p:cNvSpPr>
          <p:nvPr>
            <p:ph idx="1"/>
          </p:nvPr>
        </p:nvSpPr>
        <p:spPr>
          <a:xfrm>
            <a:off x="611188" y="1557338"/>
            <a:ext cx="7643812" cy="4608512"/>
          </a:xfrm>
          <a:solidFill>
            <a:schemeClr val="bg1"/>
          </a:solidFill>
        </p:spPr>
        <p:txBody>
          <a:bodyPr/>
          <a:lstStyle/>
          <a:p>
            <a:pPr>
              <a:buFontTx/>
              <a:buNone/>
            </a:pPr>
            <a:endParaRPr lang="en-US" sz="3200" dirty="0" smtClean="0">
              <a:latin typeface="Arial Narrow" pitchFamily="34" charset="0"/>
            </a:endParaRPr>
          </a:p>
          <a:p>
            <a:endParaRPr lang="en-US" sz="3200" dirty="0" smtClean="0">
              <a:latin typeface="Arial Narrow" pitchFamily="34" charset="0"/>
            </a:endParaRPr>
          </a:p>
          <a:p>
            <a:r>
              <a:rPr lang="pt-BR" dirty="0">
                <a:latin typeface="Arial Narrow" panose="020B0606020202030204" pitchFamily="34" charset="0"/>
              </a:rPr>
              <a:t>Acima de 55 anos, acompanhados e não acompanhados, apresentam menos hospitalização de urgência e períodos de hospitalização mais curtos (Wasson et al, 1984).</a:t>
            </a:r>
          </a:p>
        </p:txBody>
      </p:sp>
    </p:spTree>
    <p:extLst>
      <p:ext uri="{BB962C8B-B14F-4D97-AF65-F5344CB8AC3E}">
        <p14:creationId xmlns:p14="http://schemas.microsoft.com/office/powerpoint/2010/main" val="306459003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Espaço Reservado para Conteúdo 1"/>
          <p:cNvSpPr>
            <a:spLocks noGrp="1"/>
          </p:cNvSpPr>
          <p:nvPr>
            <p:ph idx="1"/>
          </p:nvPr>
        </p:nvSpPr>
        <p:spPr>
          <a:xfrm>
            <a:off x="684213" y="1268413"/>
            <a:ext cx="7643812" cy="5184775"/>
          </a:xfrm>
          <a:solidFill>
            <a:schemeClr val="bg1"/>
          </a:solidFill>
        </p:spPr>
        <p:txBody>
          <a:bodyPr/>
          <a:lstStyle/>
          <a:p>
            <a:pPr>
              <a:buFontTx/>
              <a:buNone/>
              <a:defRPr/>
            </a:pPr>
            <a:r>
              <a:rPr lang="en-US" sz="3200" b="1" dirty="0" smtClean="0">
                <a:latin typeface="Arial Narrow" pitchFamily="34" charset="0"/>
              </a:rPr>
              <a:t>	</a:t>
            </a:r>
          </a:p>
          <a:p>
            <a:pPr>
              <a:buFontTx/>
              <a:buNone/>
              <a:defRPr/>
            </a:pPr>
            <a:r>
              <a:rPr lang="en-US" b="1" dirty="0" smtClean="0">
                <a:solidFill>
                  <a:schemeClr val="accent6">
                    <a:lumMod val="75000"/>
                  </a:schemeClr>
                </a:solidFill>
                <a:latin typeface="Arial Narrow" pitchFamily="34" charset="0"/>
              </a:rPr>
              <a:t>EUA – </a:t>
            </a:r>
            <a:r>
              <a:rPr lang="en-US" b="1" dirty="0" err="1" smtClean="0">
                <a:solidFill>
                  <a:schemeClr val="accent6">
                    <a:lumMod val="75000"/>
                  </a:schemeClr>
                </a:solidFill>
                <a:latin typeface="Arial Narrow" pitchFamily="34" charset="0"/>
              </a:rPr>
              <a:t>grandes</a:t>
            </a:r>
            <a:r>
              <a:rPr lang="en-US" b="1" dirty="0" smtClean="0">
                <a:solidFill>
                  <a:schemeClr val="accent6">
                    <a:lumMod val="75000"/>
                  </a:schemeClr>
                </a:solidFill>
                <a:latin typeface="Arial Narrow" pitchFamily="34" charset="0"/>
              </a:rPr>
              <a:t> </a:t>
            </a:r>
            <a:r>
              <a:rPr lang="en-US" b="1" dirty="0" err="1" smtClean="0">
                <a:solidFill>
                  <a:schemeClr val="accent6">
                    <a:lumMod val="75000"/>
                  </a:schemeClr>
                </a:solidFill>
                <a:latin typeface="Arial Narrow" pitchFamily="34" charset="0"/>
              </a:rPr>
              <a:t>gastos</a:t>
            </a:r>
            <a:r>
              <a:rPr lang="en-US" b="1" dirty="0" smtClean="0">
                <a:solidFill>
                  <a:schemeClr val="accent6">
                    <a:lumMod val="75000"/>
                  </a:schemeClr>
                </a:solidFill>
                <a:latin typeface="Arial Narrow" pitchFamily="34" charset="0"/>
              </a:rPr>
              <a:t> </a:t>
            </a:r>
            <a:r>
              <a:rPr lang="en-US" b="1" dirty="0" err="1" smtClean="0">
                <a:solidFill>
                  <a:schemeClr val="accent6">
                    <a:lumMod val="75000"/>
                  </a:schemeClr>
                </a:solidFill>
                <a:latin typeface="Arial Narrow" pitchFamily="34" charset="0"/>
              </a:rPr>
              <a:t>em</a:t>
            </a:r>
            <a:r>
              <a:rPr lang="en-US" b="1" dirty="0" smtClean="0">
                <a:solidFill>
                  <a:schemeClr val="accent6">
                    <a:lumMod val="75000"/>
                  </a:schemeClr>
                </a:solidFill>
                <a:latin typeface="Arial Narrow" pitchFamily="34" charset="0"/>
              </a:rPr>
              <a:t> </a:t>
            </a:r>
            <a:r>
              <a:rPr lang="en-US" b="1" dirty="0" err="1" smtClean="0">
                <a:solidFill>
                  <a:schemeClr val="accent6">
                    <a:lumMod val="75000"/>
                  </a:schemeClr>
                </a:solidFill>
                <a:latin typeface="Arial Narrow" pitchFamily="34" charset="0"/>
              </a:rPr>
              <a:t>saúde</a:t>
            </a:r>
            <a:r>
              <a:rPr lang="en-US" b="1" dirty="0" smtClean="0">
                <a:solidFill>
                  <a:schemeClr val="accent6">
                    <a:lumMod val="75000"/>
                  </a:schemeClr>
                </a:solidFill>
                <a:latin typeface="Arial Narrow" pitchFamily="34" charset="0"/>
              </a:rPr>
              <a:t>, </a:t>
            </a:r>
            <a:r>
              <a:rPr lang="en-US" b="1" dirty="0" err="1" smtClean="0">
                <a:solidFill>
                  <a:schemeClr val="accent6">
                    <a:lumMod val="75000"/>
                  </a:schemeClr>
                </a:solidFill>
                <a:latin typeface="Arial Narrow" pitchFamily="34" charset="0"/>
              </a:rPr>
              <a:t>mas</a:t>
            </a:r>
            <a:r>
              <a:rPr lang="en-US" b="1" dirty="0" smtClean="0">
                <a:solidFill>
                  <a:schemeClr val="accent6">
                    <a:lumMod val="75000"/>
                  </a:schemeClr>
                </a:solidFill>
                <a:latin typeface="Arial Narrow" pitchFamily="34" charset="0"/>
              </a:rPr>
              <a:t> </a:t>
            </a:r>
            <a:r>
              <a:rPr lang="en-US" b="1" dirty="0" err="1" smtClean="0">
                <a:solidFill>
                  <a:schemeClr val="accent6">
                    <a:lumMod val="75000"/>
                  </a:schemeClr>
                </a:solidFill>
                <a:latin typeface="Arial Narrow" pitchFamily="34" charset="0"/>
              </a:rPr>
              <a:t>sem</a:t>
            </a:r>
            <a:r>
              <a:rPr lang="en-US" b="1" dirty="0" smtClean="0">
                <a:solidFill>
                  <a:schemeClr val="accent6">
                    <a:lumMod val="75000"/>
                  </a:schemeClr>
                </a:solidFill>
                <a:latin typeface="Arial Narrow" pitchFamily="34" charset="0"/>
              </a:rPr>
              <a:t> um </a:t>
            </a:r>
            <a:r>
              <a:rPr lang="en-US" b="1" dirty="0" err="1" smtClean="0">
                <a:solidFill>
                  <a:schemeClr val="accent6">
                    <a:lumMod val="75000"/>
                  </a:schemeClr>
                </a:solidFill>
                <a:latin typeface="Arial Narrow" pitchFamily="34" charset="0"/>
              </a:rPr>
              <a:t>sistema</a:t>
            </a:r>
            <a:r>
              <a:rPr lang="en-US" b="1" dirty="0" smtClean="0">
                <a:solidFill>
                  <a:schemeClr val="accent6">
                    <a:lumMod val="75000"/>
                  </a:schemeClr>
                </a:solidFill>
                <a:latin typeface="Arial Narrow" pitchFamily="34" charset="0"/>
              </a:rPr>
              <a:t> </a:t>
            </a:r>
            <a:r>
              <a:rPr lang="en-US" b="1" dirty="0" err="1" smtClean="0">
                <a:solidFill>
                  <a:schemeClr val="accent6">
                    <a:lumMod val="75000"/>
                  </a:schemeClr>
                </a:solidFill>
                <a:latin typeface="Arial Narrow" pitchFamily="34" charset="0"/>
              </a:rPr>
              <a:t>organizado</a:t>
            </a:r>
            <a:r>
              <a:rPr lang="en-US" b="1" dirty="0" smtClean="0">
                <a:solidFill>
                  <a:schemeClr val="accent6">
                    <a:lumMod val="75000"/>
                  </a:schemeClr>
                </a:solidFill>
                <a:latin typeface="Arial Narrow" pitchFamily="34" charset="0"/>
              </a:rPr>
              <a:t> </a:t>
            </a:r>
            <a:r>
              <a:rPr lang="en-US" b="1" dirty="0" err="1" smtClean="0">
                <a:solidFill>
                  <a:schemeClr val="accent6">
                    <a:lumMod val="75000"/>
                  </a:schemeClr>
                </a:solidFill>
                <a:latin typeface="Arial Narrow" pitchFamily="34" charset="0"/>
              </a:rPr>
              <a:t>pela</a:t>
            </a:r>
            <a:r>
              <a:rPr lang="en-US" b="1" dirty="0" smtClean="0">
                <a:solidFill>
                  <a:schemeClr val="accent6">
                    <a:lumMod val="75000"/>
                  </a:schemeClr>
                </a:solidFill>
                <a:latin typeface="Arial Narrow" pitchFamily="34" charset="0"/>
              </a:rPr>
              <a:t> APS - </a:t>
            </a:r>
            <a:r>
              <a:rPr lang="en-US" b="1" dirty="0" err="1" smtClean="0">
                <a:solidFill>
                  <a:schemeClr val="accent6">
                    <a:lumMod val="75000"/>
                  </a:schemeClr>
                </a:solidFill>
                <a:latin typeface="Arial Narrow" pitchFamily="34" charset="0"/>
              </a:rPr>
              <a:t>Starfield</a:t>
            </a:r>
            <a:r>
              <a:rPr lang="en-US" b="1" dirty="0" smtClean="0">
                <a:solidFill>
                  <a:schemeClr val="accent6">
                    <a:lumMod val="75000"/>
                  </a:schemeClr>
                </a:solidFill>
                <a:latin typeface="Arial Narrow" pitchFamily="34" charset="0"/>
              </a:rPr>
              <a:t> (2000):</a:t>
            </a:r>
          </a:p>
          <a:p>
            <a:pPr>
              <a:defRPr/>
            </a:pPr>
            <a:endParaRPr lang="en-US" dirty="0" smtClean="0">
              <a:latin typeface="Arial Narrow" pitchFamily="34" charset="0"/>
            </a:endParaRPr>
          </a:p>
          <a:p>
            <a:pPr>
              <a:spcAft>
                <a:spcPts val="1800"/>
              </a:spcAft>
              <a:defRPr/>
            </a:pPr>
            <a:r>
              <a:rPr lang="en-US" dirty="0" smtClean="0">
                <a:latin typeface="Arial Narrow" pitchFamily="34" charset="0"/>
              </a:rPr>
              <a:t>Maior </a:t>
            </a:r>
            <a:r>
              <a:rPr lang="en-US" dirty="0" err="1" smtClean="0">
                <a:latin typeface="Arial Narrow" pitchFamily="34" charset="0"/>
              </a:rPr>
              <a:t>taxa</a:t>
            </a:r>
            <a:r>
              <a:rPr lang="en-US" dirty="0" smtClean="0">
                <a:latin typeface="Arial Narrow" pitchFamily="34" charset="0"/>
              </a:rPr>
              <a:t> de </a:t>
            </a:r>
            <a:r>
              <a:rPr lang="en-US" dirty="0" err="1" smtClean="0">
                <a:latin typeface="Arial Narrow" pitchFamily="34" charset="0"/>
              </a:rPr>
              <a:t>baixo</a:t>
            </a:r>
            <a:r>
              <a:rPr lang="en-US" dirty="0" smtClean="0">
                <a:latin typeface="Arial Narrow" pitchFamily="34" charset="0"/>
              </a:rPr>
              <a:t> peso </a:t>
            </a:r>
            <a:r>
              <a:rPr lang="en-US" dirty="0" err="1" smtClean="0">
                <a:latin typeface="Arial Narrow" pitchFamily="34" charset="0"/>
              </a:rPr>
              <a:t>ao</a:t>
            </a:r>
            <a:r>
              <a:rPr lang="en-US" dirty="0" smtClean="0">
                <a:latin typeface="Arial Narrow" pitchFamily="34" charset="0"/>
              </a:rPr>
              <a:t> </a:t>
            </a:r>
            <a:r>
              <a:rPr lang="en-US" dirty="0" err="1" smtClean="0">
                <a:latin typeface="Arial Narrow" pitchFamily="34" charset="0"/>
              </a:rPr>
              <a:t>nascer</a:t>
            </a:r>
            <a:endParaRPr lang="en-US" dirty="0" smtClean="0">
              <a:latin typeface="Arial Narrow" pitchFamily="34" charset="0"/>
            </a:endParaRPr>
          </a:p>
          <a:p>
            <a:pPr>
              <a:spcAft>
                <a:spcPts val="1800"/>
              </a:spcAft>
              <a:defRPr/>
            </a:pPr>
            <a:r>
              <a:rPr lang="en-US" dirty="0" smtClean="0">
                <a:latin typeface="Arial Narrow" pitchFamily="34" charset="0"/>
              </a:rPr>
              <a:t>Maior </a:t>
            </a:r>
            <a:r>
              <a:rPr lang="en-US" dirty="0" err="1" smtClean="0">
                <a:latin typeface="Arial Narrow" pitchFamily="34" charset="0"/>
              </a:rPr>
              <a:t>taxa</a:t>
            </a:r>
            <a:r>
              <a:rPr lang="en-US" dirty="0" smtClean="0">
                <a:latin typeface="Arial Narrow" pitchFamily="34" charset="0"/>
              </a:rPr>
              <a:t> de </a:t>
            </a:r>
            <a:r>
              <a:rPr lang="en-US" dirty="0" err="1" smtClean="0">
                <a:latin typeface="Arial Narrow" pitchFamily="34" charset="0"/>
              </a:rPr>
              <a:t>mortalidade</a:t>
            </a:r>
            <a:r>
              <a:rPr lang="en-US" dirty="0" smtClean="0">
                <a:latin typeface="Arial Narrow" pitchFamily="34" charset="0"/>
              </a:rPr>
              <a:t> </a:t>
            </a:r>
            <a:r>
              <a:rPr lang="en-US" dirty="0" err="1" smtClean="0">
                <a:latin typeface="Arial Narrow" pitchFamily="34" charset="0"/>
              </a:rPr>
              <a:t>infantil</a:t>
            </a:r>
            <a:endParaRPr lang="en-US" dirty="0" smtClean="0">
              <a:latin typeface="Arial Narrow" pitchFamily="34" charset="0"/>
            </a:endParaRPr>
          </a:p>
          <a:p>
            <a:pPr>
              <a:spcAft>
                <a:spcPts val="1800"/>
              </a:spcAft>
              <a:defRPr/>
            </a:pPr>
            <a:r>
              <a:rPr lang="en-US" dirty="0" smtClean="0">
                <a:latin typeface="Arial Narrow" pitchFamily="34" charset="0"/>
              </a:rPr>
              <a:t>Maior </a:t>
            </a:r>
            <a:r>
              <a:rPr lang="en-US" dirty="0" err="1" smtClean="0">
                <a:latin typeface="Arial Narrow" pitchFamily="34" charset="0"/>
              </a:rPr>
              <a:t>taxa</a:t>
            </a:r>
            <a:r>
              <a:rPr lang="en-US" dirty="0" smtClean="0">
                <a:latin typeface="Arial Narrow" pitchFamily="34" charset="0"/>
              </a:rPr>
              <a:t> de </a:t>
            </a:r>
            <a:r>
              <a:rPr lang="en-US" dirty="0" err="1" smtClean="0">
                <a:latin typeface="Arial Narrow" pitchFamily="34" charset="0"/>
              </a:rPr>
              <a:t>anos</a:t>
            </a:r>
            <a:r>
              <a:rPr lang="en-US" dirty="0" smtClean="0">
                <a:latin typeface="Arial Narrow" pitchFamily="34" charset="0"/>
              </a:rPr>
              <a:t> de </a:t>
            </a:r>
            <a:r>
              <a:rPr lang="en-US" dirty="0" err="1" smtClean="0">
                <a:latin typeface="Arial Narrow" pitchFamily="34" charset="0"/>
              </a:rPr>
              <a:t>vida</a:t>
            </a:r>
            <a:r>
              <a:rPr lang="en-US" dirty="0" smtClean="0">
                <a:latin typeface="Arial Narrow" pitchFamily="34" charset="0"/>
              </a:rPr>
              <a:t> </a:t>
            </a:r>
            <a:r>
              <a:rPr lang="en-US" dirty="0" err="1" smtClean="0">
                <a:latin typeface="Arial Narrow" pitchFamily="34" charset="0"/>
              </a:rPr>
              <a:t>potencial</a:t>
            </a:r>
            <a:r>
              <a:rPr lang="en-US" dirty="0" smtClean="0">
                <a:latin typeface="Arial Narrow" pitchFamily="34" charset="0"/>
              </a:rPr>
              <a:t> </a:t>
            </a:r>
            <a:r>
              <a:rPr lang="en-US" dirty="0" err="1" smtClean="0">
                <a:latin typeface="Arial Narrow" pitchFamily="34" charset="0"/>
              </a:rPr>
              <a:t>perdidos</a:t>
            </a:r>
            <a:endParaRPr lang="pt-BR" dirty="0" smtClean="0">
              <a:latin typeface="Arial Narrow" pitchFamily="34" charset="0"/>
            </a:endParaRPr>
          </a:p>
        </p:txBody>
      </p:sp>
    </p:spTree>
    <p:extLst>
      <p:ext uri="{BB962C8B-B14F-4D97-AF65-F5344CB8AC3E}">
        <p14:creationId xmlns:p14="http://schemas.microsoft.com/office/powerpoint/2010/main" val="12843782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Espaço Reservado para Conteúdo 1"/>
          <p:cNvSpPr>
            <a:spLocks noGrp="1"/>
          </p:cNvSpPr>
          <p:nvPr>
            <p:ph idx="1"/>
          </p:nvPr>
        </p:nvSpPr>
        <p:spPr>
          <a:xfrm>
            <a:off x="539750" y="1125538"/>
            <a:ext cx="8258175" cy="5256212"/>
          </a:xfrm>
          <a:solidFill>
            <a:schemeClr val="bg1"/>
          </a:solidFill>
        </p:spPr>
        <p:txBody>
          <a:bodyPr/>
          <a:lstStyle/>
          <a:p>
            <a:pPr algn="just"/>
            <a:endParaRPr lang="en-US" sz="3200" dirty="0" smtClean="0">
              <a:latin typeface="Arial Narrow" pitchFamily="34" charset="0"/>
            </a:endParaRPr>
          </a:p>
          <a:p>
            <a:pPr algn="just">
              <a:buFontTx/>
              <a:buNone/>
            </a:pPr>
            <a:r>
              <a:rPr lang="en-US" b="1" dirty="0" err="1" smtClean="0">
                <a:solidFill>
                  <a:schemeClr val="accent6">
                    <a:lumMod val="75000"/>
                  </a:schemeClr>
                </a:solidFill>
                <a:latin typeface="Arial Narrow" pitchFamily="34" charset="0"/>
              </a:rPr>
              <a:t>Starfield</a:t>
            </a:r>
            <a:r>
              <a:rPr lang="en-US" b="1" dirty="0" smtClean="0">
                <a:solidFill>
                  <a:schemeClr val="accent6">
                    <a:lumMod val="75000"/>
                  </a:schemeClr>
                </a:solidFill>
                <a:latin typeface="Arial Narrow" pitchFamily="34" charset="0"/>
              </a:rPr>
              <a:t> (2002)</a:t>
            </a:r>
          </a:p>
          <a:p>
            <a:pPr algn="just"/>
            <a:endParaRPr lang="en-US" dirty="0" smtClean="0">
              <a:latin typeface="Arial Narrow" pitchFamily="34" charset="0"/>
            </a:endParaRPr>
          </a:p>
          <a:p>
            <a:pPr algn="just"/>
            <a:r>
              <a:rPr lang="en-US" dirty="0" err="1" smtClean="0">
                <a:latin typeface="Arial Narrow" pitchFamily="34" charset="0"/>
              </a:rPr>
              <a:t>Acesso</a:t>
            </a:r>
            <a:r>
              <a:rPr lang="en-US" dirty="0" smtClean="0">
                <a:latin typeface="Arial Narrow" pitchFamily="34" charset="0"/>
              </a:rPr>
              <a:t>  a </a:t>
            </a:r>
            <a:r>
              <a:rPr lang="en-US" dirty="0" err="1" smtClean="0">
                <a:latin typeface="Arial Narrow" pitchFamily="34" charset="0"/>
              </a:rPr>
              <a:t>serviços</a:t>
            </a:r>
            <a:r>
              <a:rPr lang="en-US" dirty="0" smtClean="0">
                <a:latin typeface="Arial Narrow" pitchFamily="34" charset="0"/>
              </a:rPr>
              <a:t> de </a:t>
            </a:r>
            <a:r>
              <a:rPr lang="en-US" dirty="0" err="1" smtClean="0">
                <a:latin typeface="Arial Narrow" pitchFamily="34" charset="0"/>
              </a:rPr>
              <a:t>saúde</a:t>
            </a:r>
            <a:r>
              <a:rPr lang="en-US" dirty="0" smtClean="0">
                <a:latin typeface="Arial Narrow" pitchFamily="34" charset="0"/>
              </a:rPr>
              <a:t> </a:t>
            </a:r>
            <a:r>
              <a:rPr lang="en-US" dirty="0" err="1" smtClean="0">
                <a:latin typeface="Arial Narrow" pitchFamily="34" charset="0"/>
              </a:rPr>
              <a:t>estruturados</a:t>
            </a:r>
            <a:r>
              <a:rPr lang="en-US" dirty="0" smtClean="0">
                <a:latin typeface="Arial Narrow" pitchFamily="34" charset="0"/>
              </a:rPr>
              <a:t> </a:t>
            </a:r>
            <a:r>
              <a:rPr lang="en-US" dirty="0" err="1" smtClean="0">
                <a:latin typeface="Arial Narrow" pitchFamily="34" charset="0"/>
              </a:rPr>
              <a:t>na</a:t>
            </a:r>
            <a:r>
              <a:rPr lang="en-US" dirty="0" smtClean="0">
                <a:latin typeface="Arial Narrow" pitchFamily="34" charset="0"/>
              </a:rPr>
              <a:t> APS </a:t>
            </a:r>
            <a:r>
              <a:rPr lang="en-US" dirty="0" err="1" smtClean="0">
                <a:latin typeface="Arial Narrow" pitchFamily="34" charset="0"/>
              </a:rPr>
              <a:t>melhora</a:t>
            </a:r>
            <a:r>
              <a:rPr lang="en-US" dirty="0" smtClean="0">
                <a:latin typeface="Arial Narrow" pitchFamily="34" charset="0"/>
              </a:rPr>
              <a:t> </a:t>
            </a:r>
            <a:r>
              <a:rPr lang="en-US" dirty="0" err="1" smtClean="0">
                <a:latin typeface="Arial Narrow" pitchFamily="34" charset="0"/>
              </a:rPr>
              <a:t>indicador</a:t>
            </a:r>
            <a:r>
              <a:rPr lang="en-US" dirty="0" smtClean="0">
                <a:latin typeface="Arial Narrow" pitchFamily="34" charset="0"/>
              </a:rPr>
              <a:t> </a:t>
            </a:r>
            <a:r>
              <a:rPr lang="en-US" dirty="0" err="1" smtClean="0">
                <a:latin typeface="Arial Narrow" pitchFamily="34" charset="0"/>
              </a:rPr>
              <a:t>sanitário</a:t>
            </a:r>
            <a:endParaRPr lang="en-US" dirty="0" smtClean="0">
              <a:latin typeface="Arial Narrow" pitchFamily="34" charset="0"/>
            </a:endParaRPr>
          </a:p>
          <a:p>
            <a:pPr algn="just">
              <a:buFontTx/>
              <a:buNone/>
            </a:pPr>
            <a:endParaRPr lang="en-US" dirty="0" smtClean="0">
              <a:latin typeface="Arial Narrow" pitchFamily="34" charset="0"/>
            </a:endParaRPr>
          </a:p>
          <a:p>
            <a:pPr algn="just"/>
            <a:r>
              <a:rPr lang="en-US" dirty="0" smtClean="0">
                <a:latin typeface="Arial Narrow" pitchFamily="34" charset="0"/>
              </a:rPr>
              <a:t>A </a:t>
            </a:r>
            <a:r>
              <a:rPr lang="en-US" dirty="0" err="1" smtClean="0">
                <a:latin typeface="Arial Narrow" pitchFamily="34" charset="0"/>
              </a:rPr>
              <a:t>privação</a:t>
            </a:r>
            <a:r>
              <a:rPr lang="en-US" dirty="0" smtClean="0">
                <a:latin typeface="Arial Narrow" pitchFamily="34" charset="0"/>
              </a:rPr>
              <a:t> de </a:t>
            </a:r>
            <a:r>
              <a:rPr lang="en-US" dirty="0" err="1" smtClean="0">
                <a:latin typeface="Arial Narrow" pitchFamily="34" charset="0"/>
              </a:rPr>
              <a:t>acesso</a:t>
            </a:r>
            <a:r>
              <a:rPr lang="en-US" dirty="0" smtClean="0">
                <a:latin typeface="Arial Narrow" pitchFamily="34" charset="0"/>
              </a:rPr>
              <a:t> </a:t>
            </a:r>
            <a:r>
              <a:rPr lang="en-US" dirty="0" err="1" smtClean="0">
                <a:latin typeface="Arial Narrow" pitchFamily="34" charset="0"/>
              </a:rPr>
              <a:t>pela</a:t>
            </a:r>
            <a:r>
              <a:rPr lang="en-US" dirty="0" smtClean="0">
                <a:latin typeface="Arial Narrow" pitchFamily="34" charset="0"/>
              </a:rPr>
              <a:t> </a:t>
            </a:r>
            <a:r>
              <a:rPr lang="en-US" dirty="0" err="1" smtClean="0">
                <a:latin typeface="Arial Narrow" pitchFamily="34" charset="0"/>
              </a:rPr>
              <a:t>retirada</a:t>
            </a:r>
            <a:r>
              <a:rPr lang="en-US" dirty="0" smtClean="0">
                <a:latin typeface="Arial Narrow" pitchFamily="34" charset="0"/>
              </a:rPr>
              <a:t> de </a:t>
            </a:r>
            <a:r>
              <a:rPr lang="en-US" dirty="0" err="1" smtClean="0">
                <a:latin typeface="Arial Narrow" pitchFamily="34" charset="0"/>
              </a:rPr>
              <a:t>serviços</a:t>
            </a:r>
            <a:r>
              <a:rPr lang="en-US" dirty="0" smtClean="0">
                <a:latin typeface="Arial Narrow" pitchFamily="34" charset="0"/>
              </a:rPr>
              <a:t> de APS </a:t>
            </a:r>
            <a:r>
              <a:rPr lang="en-US" dirty="0" err="1" smtClean="0">
                <a:latin typeface="Arial Narrow" pitchFamily="34" charset="0"/>
              </a:rPr>
              <a:t>oferecidos</a:t>
            </a:r>
            <a:r>
              <a:rPr lang="en-US" dirty="0" smtClean="0">
                <a:latin typeface="Arial Narrow" pitchFamily="34" charset="0"/>
              </a:rPr>
              <a:t> </a:t>
            </a:r>
            <a:r>
              <a:rPr lang="en-US" dirty="0" err="1" smtClean="0">
                <a:latin typeface="Arial Narrow" pitchFamily="34" charset="0"/>
              </a:rPr>
              <a:t>são</a:t>
            </a:r>
            <a:r>
              <a:rPr lang="en-US" dirty="0" smtClean="0">
                <a:latin typeface="Arial Narrow" pitchFamily="34" charset="0"/>
              </a:rPr>
              <a:t> </a:t>
            </a:r>
            <a:r>
              <a:rPr lang="en-US" dirty="0" err="1" smtClean="0">
                <a:latin typeface="Arial Narrow" pitchFamily="34" charset="0"/>
              </a:rPr>
              <a:t>seguidos</a:t>
            </a:r>
            <a:r>
              <a:rPr lang="en-US" dirty="0" smtClean="0">
                <a:latin typeface="Arial Narrow" pitchFamily="34" charset="0"/>
              </a:rPr>
              <a:t> de </a:t>
            </a:r>
            <a:r>
              <a:rPr lang="en-US" dirty="0" err="1" smtClean="0">
                <a:latin typeface="Arial Narrow" pitchFamily="34" charset="0"/>
              </a:rPr>
              <a:t>declínio</a:t>
            </a:r>
            <a:r>
              <a:rPr lang="en-US" dirty="0" smtClean="0">
                <a:latin typeface="Arial Narrow" pitchFamily="34" charset="0"/>
              </a:rPr>
              <a:t> da </a:t>
            </a:r>
            <a:r>
              <a:rPr lang="en-US" dirty="0" err="1" smtClean="0">
                <a:latin typeface="Arial Narrow" pitchFamily="34" charset="0"/>
              </a:rPr>
              <a:t>saúde</a:t>
            </a:r>
            <a:endParaRPr lang="pt-BR" dirty="0" smtClean="0">
              <a:latin typeface="Arial Narrow" pitchFamily="34" charset="0"/>
            </a:endParaRPr>
          </a:p>
        </p:txBody>
      </p:sp>
    </p:spTree>
    <p:extLst>
      <p:ext uri="{BB962C8B-B14F-4D97-AF65-F5344CB8AC3E}">
        <p14:creationId xmlns:p14="http://schemas.microsoft.com/office/powerpoint/2010/main" val="41829189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2"/>
          <p:cNvSpPr txBox="1">
            <a:spLocks/>
          </p:cNvSpPr>
          <p:nvPr/>
        </p:nvSpPr>
        <p:spPr>
          <a:xfrm>
            <a:off x="467544" y="1052736"/>
            <a:ext cx="8358187" cy="4857750"/>
          </a:xfrm>
          <a:prstGeom prst="rect">
            <a:avLst/>
          </a:prstGeom>
          <a:ln w="28575">
            <a:solidFill>
              <a:schemeClr val="tx1"/>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r>
              <a:rPr kumimoji="0" lang="pt-BR" sz="2800" b="1" i="0" u="none" strike="noStrike" kern="1200" cap="none" spc="0" normalizeH="0" baseline="0" noProof="0" dirty="0" smtClean="0">
                <a:ln>
                  <a:noFill/>
                </a:ln>
                <a:solidFill>
                  <a:schemeClr val="tx1"/>
                </a:solidFill>
                <a:effectLst/>
                <a:uLnTx/>
                <a:uFillTx/>
                <a:latin typeface="+mn-lt"/>
                <a:ea typeface="+mn-ea"/>
                <a:cs typeface="+mn-cs"/>
              </a:rPr>
              <a:t>	</a:t>
            </a:r>
            <a:r>
              <a:rPr kumimoji="0" lang="pt-BR"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Narrow" pitchFamily="34" charset="0"/>
                <a:ea typeface="+mn-ea"/>
                <a:cs typeface="+mn-cs"/>
              </a:rPr>
              <a:t> </a:t>
            </a:r>
            <a:r>
              <a:rPr kumimoji="0" lang="pt-BR" sz="3200" b="1" i="0" u="none" strike="noStrike" kern="1200" cap="none" spc="0" normalizeH="0" baseline="0" noProof="0" dirty="0" smtClean="0">
                <a:ln>
                  <a:noFill/>
                </a:ln>
                <a:solidFill>
                  <a:schemeClr val="accent1">
                    <a:lumMod val="75000"/>
                  </a:schemeClr>
                </a:solidFill>
                <a:effectLst>
                  <a:outerShdw blurRad="38100" dist="38100" dir="2700000" algn="tl">
                    <a:srgbClr val="000000">
                      <a:alpha val="43137"/>
                    </a:srgbClr>
                  </a:outerShdw>
                </a:effectLst>
                <a:uLnTx/>
                <a:uFillTx/>
                <a:latin typeface="Arial Narrow" pitchFamily="34" charset="0"/>
                <a:ea typeface="+mn-ea"/>
                <a:cs typeface="+mn-cs"/>
              </a:rPr>
              <a:t>Algumas complicações do Modelo Biomédico</a:t>
            </a:r>
          </a:p>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endParaRPr kumimoji="0" lang="pt-BR" sz="3200" b="1" i="0" u="none" strike="noStrike" kern="1200" cap="none" spc="0" normalizeH="0" baseline="0" noProof="0" dirty="0" smtClean="0">
              <a:ln>
                <a:noFill/>
              </a:ln>
              <a:solidFill>
                <a:schemeClr val="accent1">
                  <a:lumMod val="75000"/>
                </a:schemeClr>
              </a:solidFill>
              <a:effectLst>
                <a:outerShdw blurRad="38100" dist="38100" dir="2700000" algn="tl">
                  <a:srgbClr val="000000">
                    <a:alpha val="43137"/>
                  </a:srgbClr>
                </a:outerShdw>
              </a:effectLst>
              <a:uLnTx/>
              <a:uFillTx/>
              <a:latin typeface="Arial Narrow"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endParaRPr kumimoji="0" lang="pt-BR" sz="1000" b="0" i="1" u="none" strike="noStrike" kern="1200" cap="none" spc="0" normalizeH="0" baseline="0" noProof="0" dirty="0" smtClean="0">
              <a:ln>
                <a:noFill/>
              </a:ln>
              <a:solidFill>
                <a:schemeClr val="tx1"/>
              </a:solidFill>
              <a:effectLst/>
              <a:uLnTx/>
              <a:uFillTx/>
              <a:latin typeface="Arial Narrow" pitchFamily="34" charset="0"/>
              <a:ea typeface="+mn-ea"/>
              <a:cs typeface="+mn-cs"/>
            </a:endParaRPr>
          </a:p>
          <a:p>
            <a:r>
              <a:rPr lang="pt-BR" sz="2800" dirty="0" smtClean="0">
                <a:latin typeface="Arial Narrow" pitchFamily="34" charset="0"/>
              </a:rPr>
              <a:t>BARROS</a:t>
            </a:r>
            <a:r>
              <a:rPr kumimoji="0" lang="pt-BR"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lang="pt-BR" sz="2800" noProof="0" dirty="0" smtClean="0">
                <a:latin typeface="Arial Narrow" pitchFamily="34" charset="0"/>
              </a:rPr>
              <a:t>2006</a:t>
            </a:r>
            <a:r>
              <a:rPr kumimoji="0" lang="pt-BR"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a:t>
            </a:r>
          </a:p>
          <a:p>
            <a:endParaRPr kumimoji="0" lang="pt-BR" sz="2800" b="0" i="0" u="none" strike="noStrike" kern="1200" cap="none" spc="0" normalizeH="0" baseline="0" noProof="0" dirty="0" smtClean="0">
              <a:ln>
                <a:noFill/>
              </a:ln>
              <a:solidFill>
                <a:schemeClr val="tx1"/>
              </a:solidFill>
              <a:effectLst/>
              <a:uLnTx/>
              <a:uFillTx/>
              <a:latin typeface="Arial Narrow" pitchFamily="34" charset="0"/>
              <a:ea typeface="+mn-ea"/>
              <a:cs typeface="+mn-cs"/>
            </a:endParaRPr>
          </a:p>
          <a:p>
            <a:r>
              <a:rPr lang="pt-BR" altLang="pt-BR" sz="2800" dirty="0" smtClean="0">
                <a:latin typeface="Arial Narrow" panose="020B0606020202030204" pitchFamily="34" charset="0"/>
              </a:rPr>
              <a:t>A </a:t>
            </a:r>
            <a:r>
              <a:rPr lang="pt-BR" altLang="pt-BR" sz="2800" b="1" dirty="0">
                <a:latin typeface="Arial Narrow" panose="020B0606020202030204" pitchFamily="34" charset="0"/>
              </a:rPr>
              <a:t>escolaridade</a:t>
            </a:r>
            <a:r>
              <a:rPr lang="pt-BR" altLang="pt-BR" sz="2800" dirty="0">
                <a:latin typeface="Arial Narrow" panose="020B0606020202030204" pitchFamily="34" charset="0"/>
              </a:rPr>
              <a:t>, ajustada para sexo, idade, cor da pele e macrorregião, mostrou que as pessoas com 0-3 anos de estudo tiveram quase duas vezes mais </a:t>
            </a:r>
            <a:r>
              <a:rPr lang="pt-BR" altLang="pt-BR" sz="2800" b="1" dirty="0">
                <a:latin typeface="Arial Narrow" panose="020B0606020202030204" pitchFamily="34" charset="0"/>
              </a:rPr>
              <a:t>doenças </a:t>
            </a:r>
            <a:r>
              <a:rPr lang="pt-BR" altLang="pt-BR" sz="2800" b="1" dirty="0" smtClean="0">
                <a:latin typeface="Arial Narrow" panose="020B0606020202030204" pitchFamily="34" charset="0"/>
              </a:rPr>
              <a:t>crônicas</a:t>
            </a:r>
            <a:r>
              <a:rPr lang="pt-BR" altLang="pt-BR" sz="2800" dirty="0" smtClean="0">
                <a:latin typeface="Arial Narrow" panose="020B0606020202030204" pitchFamily="34" charset="0"/>
              </a:rPr>
              <a:t> que </a:t>
            </a:r>
            <a:r>
              <a:rPr lang="pt-BR" altLang="pt-BR" sz="2800" dirty="0">
                <a:latin typeface="Arial Narrow" panose="020B0606020202030204" pitchFamily="34" charset="0"/>
              </a:rPr>
              <a:t>aquelas com mais de oito anos de estudo.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pt-BR" sz="2800" b="0" i="1" u="none" strike="noStrike" kern="1200" cap="none" spc="0" normalizeH="0" baseline="0" noProof="0" dirty="0" smtClean="0">
              <a:ln>
                <a:noFill/>
              </a:ln>
              <a:solidFill>
                <a:schemeClr val="tx1"/>
              </a:solidFill>
              <a:effectLst/>
              <a:uLnTx/>
              <a:uFillTx/>
              <a:latin typeface="Arial Narrow" pitchFamily="34" charset="0"/>
              <a:ea typeface="+mn-ea"/>
              <a:cs typeface="+mn-cs"/>
            </a:endParaRPr>
          </a:p>
        </p:txBody>
      </p:sp>
    </p:spTree>
    <p:extLst>
      <p:ext uri="{BB962C8B-B14F-4D97-AF65-F5344CB8AC3E}">
        <p14:creationId xmlns:p14="http://schemas.microsoft.com/office/powerpoint/2010/main" val="152131514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Espaço Reservado para Conteúdo 1"/>
          <p:cNvSpPr>
            <a:spLocks noGrp="1"/>
          </p:cNvSpPr>
          <p:nvPr>
            <p:ph idx="1"/>
          </p:nvPr>
        </p:nvSpPr>
        <p:spPr>
          <a:xfrm>
            <a:off x="468313" y="836613"/>
            <a:ext cx="8258175" cy="5688731"/>
          </a:xfrm>
          <a:solidFill>
            <a:schemeClr val="bg1"/>
          </a:solidFill>
        </p:spPr>
        <p:txBody>
          <a:bodyPr>
            <a:normAutofit/>
          </a:bodyPr>
          <a:lstStyle/>
          <a:p>
            <a:endParaRPr lang="en-US" dirty="0" smtClean="0">
              <a:latin typeface="Arial Narrow" pitchFamily="34" charset="0"/>
            </a:endParaRPr>
          </a:p>
          <a:p>
            <a:pPr>
              <a:buFontTx/>
              <a:buNone/>
            </a:pPr>
            <a:r>
              <a:rPr lang="en-US" b="1" dirty="0" smtClean="0">
                <a:solidFill>
                  <a:schemeClr val="accent6">
                    <a:lumMod val="75000"/>
                  </a:schemeClr>
                </a:solidFill>
                <a:latin typeface="Arial Narrow" pitchFamily="34" charset="0"/>
              </a:rPr>
              <a:t>E tem </a:t>
            </a:r>
            <a:r>
              <a:rPr lang="en-US" b="1" dirty="0" err="1" smtClean="0">
                <a:solidFill>
                  <a:schemeClr val="accent6">
                    <a:lumMod val="75000"/>
                  </a:schemeClr>
                </a:solidFill>
                <a:latin typeface="Arial Narrow" pitchFamily="34" charset="0"/>
              </a:rPr>
              <a:t>mais</a:t>
            </a:r>
            <a:r>
              <a:rPr lang="en-US" b="1" dirty="0" smtClean="0">
                <a:solidFill>
                  <a:schemeClr val="accent6">
                    <a:lumMod val="75000"/>
                  </a:schemeClr>
                </a:solidFill>
                <a:latin typeface="Arial Narrow" pitchFamily="34" charset="0"/>
              </a:rPr>
              <a:t>… (</a:t>
            </a:r>
            <a:r>
              <a:rPr lang="en-US" b="1" dirty="0" err="1" smtClean="0">
                <a:solidFill>
                  <a:schemeClr val="accent6">
                    <a:lumMod val="75000"/>
                  </a:schemeClr>
                </a:solidFill>
                <a:latin typeface="Arial Narrow" pitchFamily="34" charset="0"/>
              </a:rPr>
              <a:t>outros</a:t>
            </a:r>
            <a:r>
              <a:rPr lang="en-US" b="1" dirty="0" smtClean="0">
                <a:solidFill>
                  <a:schemeClr val="accent6">
                    <a:lumMod val="75000"/>
                  </a:schemeClr>
                </a:solidFill>
                <a:latin typeface="Arial Narrow" pitchFamily="34" charset="0"/>
              </a:rPr>
              <a:t> </a:t>
            </a:r>
            <a:r>
              <a:rPr lang="en-US" b="1" dirty="0" err="1" smtClean="0">
                <a:solidFill>
                  <a:schemeClr val="accent6">
                    <a:lumMod val="75000"/>
                  </a:schemeClr>
                </a:solidFill>
                <a:latin typeface="Arial Narrow" pitchFamily="34" charset="0"/>
              </a:rPr>
              <a:t>estudos</a:t>
            </a:r>
            <a:r>
              <a:rPr lang="en-US" b="1" dirty="0" smtClean="0">
                <a:solidFill>
                  <a:schemeClr val="accent6">
                    <a:lumMod val="75000"/>
                  </a:schemeClr>
                </a:solidFill>
                <a:latin typeface="Arial Narrow" pitchFamily="34" charset="0"/>
              </a:rPr>
              <a:t>)</a:t>
            </a:r>
          </a:p>
          <a:p>
            <a:endParaRPr lang="en-US" dirty="0" smtClean="0">
              <a:latin typeface="Arial Narrow" pitchFamily="34" charset="0"/>
            </a:endParaRPr>
          </a:p>
          <a:p>
            <a:pPr>
              <a:spcAft>
                <a:spcPts val="1200"/>
              </a:spcAft>
            </a:pPr>
            <a:r>
              <a:rPr lang="en-US" dirty="0" err="1" smtClean="0">
                <a:latin typeface="Arial Narrow" pitchFamily="34" charset="0"/>
              </a:rPr>
              <a:t>Menor</a:t>
            </a:r>
            <a:r>
              <a:rPr lang="en-US" dirty="0" smtClean="0">
                <a:latin typeface="Arial Narrow" pitchFamily="34" charset="0"/>
              </a:rPr>
              <a:t> </a:t>
            </a:r>
            <a:r>
              <a:rPr lang="en-US" dirty="0" err="1" smtClean="0">
                <a:latin typeface="Arial Narrow" pitchFamily="34" charset="0"/>
              </a:rPr>
              <a:t>taxa</a:t>
            </a:r>
            <a:r>
              <a:rPr lang="en-US" dirty="0" smtClean="0">
                <a:latin typeface="Arial Narrow" pitchFamily="34" charset="0"/>
              </a:rPr>
              <a:t> de </a:t>
            </a:r>
            <a:r>
              <a:rPr lang="en-US" dirty="0" err="1" smtClean="0">
                <a:latin typeface="Arial Narrow" pitchFamily="34" charset="0"/>
              </a:rPr>
              <a:t>mortalidade</a:t>
            </a:r>
            <a:r>
              <a:rPr lang="en-US" dirty="0" smtClean="0">
                <a:latin typeface="Arial Narrow" pitchFamily="34" charset="0"/>
              </a:rPr>
              <a:t> </a:t>
            </a:r>
            <a:r>
              <a:rPr lang="en-US" dirty="0" err="1" smtClean="0">
                <a:latin typeface="Arial Narrow" pitchFamily="34" charset="0"/>
              </a:rPr>
              <a:t>pós</a:t>
            </a:r>
            <a:r>
              <a:rPr lang="en-US" dirty="0" smtClean="0">
                <a:latin typeface="Arial Narrow" pitchFamily="34" charset="0"/>
              </a:rPr>
              <a:t>-natal</a:t>
            </a:r>
          </a:p>
          <a:p>
            <a:pPr>
              <a:spcAft>
                <a:spcPts val="1200"/>
              </a:spcAft>
            </a:pPr>
            <a:r>
              <a:rPr lang="en-US" dirty="0" err="1" smtClean="0">
                <a:latin typeface="Arial Narrow" pitchFamily="34" charset="0"/>
              </a:rPr>
              <a:t>Melhor</a:t>
            </a:r>
            <a:r>
              <a:rPr lang="en-US" dirty="0" smtClean="0">
                <a:latin typeface="Arial Narrow" pitchFamily="34" charset="0"/>
              </a:rPr>
              <a:t> </a:t>
            </a:r>
            <a:r>
              <a:rPr lang="en-US" dirty="0" err="1" smtClean="0">
                <a:latin typeface="Arial Narrow" pitchFamily="34" charset="0"/>
              </a:rPr>
              <a:t>sobrevivência</a:t>
            </a:r>
            <a:r>
              <a:rPr lang="en-US" dirty="0" smtClean="0">
                <a:latin typeface="Arial Narrow" pitchFamily="34" charset="0"/>
              </a:rPr>
              <a:t> a </a:t>
            </a:r>
            <a:r>
              <a:rPr lang="en-US" dirty="0" err="1" smtClean="0">
                <a:latin typeface="Arial Narrow" pitchFamily="34" charset="0"/>
              </a:rPr>
              <a:t>meningite</a:t>
            </a:r>
            <a:r>
              <a:rPr lang="en-US" dirty="0" smtClean="0">
                <a:latin typeface="Arial Narrow" pitchFamily="34" charset="0"/>
              </a:rPr>
              <a:t> </a:t>
            </a:r>
            <a:r>
              <a:rPr lang="en-US" dirty="0" err="1" smtClean="0">
                <a:latin typeface="Arial Narrow" pitchFamily="34" charset="0"/>
              </a:rPr>
              <a:t>bacteriana</a:t>
            </a:r>
            <a:endParaRPr lang="en-US" dirty="0" smtClean="0">
              <a:latin typeface="Arial Narrow" pitchFamily="34" charset="0"/>
            </a:endParaRPr>
          </a:p>
          <a:p>
            <a:pPr>
              <a:spcAft>
                <a:spcPts val="1200"/>
              </a:spcAft>
            </a:pPr>
            <a:r>
              <a:rPr lang="en-US" dirty="0" err="1" smtClean="0">
                <a:latin typeface="Arial Narrow" pitchFamily="34" charset="0"/>
              </a:rPr>
              <a:t>Menores</a:t>
            </a:r>
            <a:r>
              <a:rPr lang="en-US" dirty="0" smtClean="0">
                <a:latin typeface="Arial Narrow" pitchFamily="34" charset="0"/>
              </a:rPr>
              <a:t> </a:t>
            </a:r>
            <a:r>
              <a:rPr lang="en-US" dirty="0" err="1" smtClean="0">
                <a:latin typeface="Arial Narrow" pitchFamily="34" charset="0"/>
              </a:rPr>
              <a:t>taxas</a:t>
            </a:r>
            <a:r>
              <a:rPr lang="en-US" dirty="0" smtClean="0">
                <a:latin typeface="Arial Narrow" pitchFamily="34" charset="0"/>
              </a:rPr>
              <a:t> de </a:t>
            </a:r>
            <a:r>
              <a:rPr lang="en-US" dirty="0" err="1" smtClean="0">
                <a:latin typeface="Arial Narrow" pitchFamily="34" charset="0"/>
              </a:rPr>
              <a:t>hospitalização</a:t>
            </a:r>
            <a:r>
              <a:rPr lang="en-US" dirty="0" smtClean="0">
                <a:latin typeface="Arial Narrow" pitchFamily="34" charset="0"/>
              </a:rPr>
              <a:t> </a:t>
            </a:r>
            <a:r>
              <a:rPr lang="en-US" dirty="0" err="1" smtClean="0">
                <a:latin typeface="Arial Narrow" pitchFamily="34" charset="0"/>
              </a:rPr>
              <a:t>por</a:t>
            </a:r>
            <a:r>
              <a:rPr lang="en-US" dirty="0" smtClean="0">
                <a:latin typeface="Arial Narrow" pitchFamily="34" charset="0"/>
              </a:rPr>
              <a:t> </a:t>
            </a:r>
            <a:r>
              <a:rPr lang="en-US" dirty="0" err="1" smtClean="0">
                <a:latin typeface="Arial Narrow" pitchFamily="34" charset="0"/>
              </a:rPr>
              <a:t>complicações</a:t>
            </a:r>
            <a:r>
              <a:rPr lang="en-US" dirty="0" smtClean="0">
                <a:latin typeface="Arial Narrow" pitchFamily="34" charset="0"/>
              </a:rPr>
              <a:t> </a:t>
            </a:r>
            <a:r>
              <a:rPr lang="en-US" dirty="0" err="1" smtClean="0">
                <a:latin typeface="Arial Narrow" pitchFamily="34" charset="0"/>
              </a:rPr>
              <a:t>por</a:t>
            </a:r>
            <a:r>
              <a:rPr lang="en-US" dirty="0" smtClean="0">
                <a:latin typeface="Arial Narrow" pitchFamily="34" charset="0"/>
              </a:rPr>
              <a:t> diabetes</a:t>
            </a:r>
          </a:p>
          <a:p>
            <a:pPr>
              <a:spcAft>
                <a:spcPts val="1200"/>
              </a:spcAft>
            </a:pPr>
            <a:r>
              <a:rPr lang="en-US" dirty="0" err="1" smtClean="0">
                <a:latin typeface="Arial Narrow" pitchFamily="34" charset="0"/>
              </a:rPr>
              <a:t>Menores</a:t>
            </a:r>
            <a:r>
              <a:rPr lang="en-US" dirty="0" smtClean="0">
                <a:latin typeface="Arial Narrow" pitchFamily="34" charset="0"/>
              </a:rPr>
              <a:t> </a:t>
            </a:r>
            <a:r>
              <a:rPr lang="en-US" dirty="0" err="1" smtClean="0">
                <a:latin typeface="Arial Narrow" pitchFamily="34" charset="0"/>
              </a:rPr>
              <a:t>índices</a:t>
            </a:r>
            <a:r>
              <a:rPr lang="en-US" dirty="0" smtClean="0">
                <a:latin typeface="Arial Narrow" pitchFamily="34" charset="0"/>
              </a:rPr>
              <a:t> de </a:t>
            </a:r>
            <a:r>
              <a:rPr lang="en-US" dirty="0" err="1" smtClean="0">
                <a:latin typeface="Arial Narrow" pitchFamily="34" charset="0"/>
              </a:rPr>
              <a:t>gravidez</a:t>
            </a:r>
            <a:r>
              <a:rPr lang="en-US" dirty="0" smtClean="0">
                <a:latin typeface="Arial Narrow" pitchFamily="34" charset="0"/>
              </a:rPr>
              <a:t> </a:t>
            </a:r>
            <a:r>
              <a:rPr lang="en-US" dirty="0" err="1" smtClean="0">
                <a:latin typeface="Arial Narrow" pitchFamily="34" charset="0"/>
              </a:rPr>
              <a:t>na</a:t>
            </a:r>
            <a:r>
              <a:rPr lang="en-US" dirty="0" smtClean="0">
                <a:latin typeface="Arial Narrow" pitchFamily="34" charset="0"/>
              </a:rPr>
              <a:t> </a:t>
            </a:r>
            <a:r>
              <a:rPr lang="en-US" dirty="0" err="1" smtClean="0">
                <a:latin typeface="Arial Narrow" pitchFamily="34" charset="0"/>
              </a:rPr>
              <a:t>adolescência</a:t>
            </a:r>
            <a:endParaRPr lang="en-US" dirty="0" smtClean="0">
              <a:latin typeface="Arial Narrow" pitchFamily="34" charset="0"/>
            </a:endParaRPr>
          </a:p>
          <a:p>
            <a:pPr>
              <a:spcAft>
                <a:spcPts val="1200"/>
              </a:spcAft>
            </a:pPr>
            <a:r>
              <a:rPr lang="en-US" dirty="0" smtClean="0">
                <a:latin typeface="Arial Narrow" pitchFamily="34" charset="0"/>
              </a:rPr>
              <a:t>Maior </a:t>
            </a:r>
            <a:r>
              <a:rPr lang="en-US" dirty="0" err="1" smtClean="0">
                <a:latin typeface="Arial Narrow" pitchFamily="34" charset="0"/>
              </a:rPr>
              <a:t>cobertura</a:t>
            </a:r>
            <a:r>
              <a:rPr lang="en-US" dirty="0" smtClean="0">
                <a:latin typeface="Arial Narrow" pitchFamily="34" charset="0"/>
              </a:rPr>
              <a:t> </a:t>
            </a:r>
            <a:r>
              <a:rPr lang="en-US" dirty="0" err="1" smtClean="0">
                <a:latin typeface="Arial Narrow" pitchFamily="34" charset="0"/>
              </a:rPr>
              <a:t>vacinal</a:t>
            </a:r>
            <a:endParaRPr lang="en-US" dirty="0" smtClean="0">
              <a:latin typeface="Arial Narrow" pitchFamily="34" charset="0"/>
            </a:endParaRPr>
          </a:p>
          <a:p>
            <a:pPr>
              <a:spcAft>
                <a:spcPts val="1200"/>
              </a:spcAft>
            </a:pPr>
            <a:r>
              <a:rPr lang="en-US" dirty="0" smtClean="0">
                <a:latin typeface="Arial Narrow" pitchFamily="34" charset="0"/>
              </a:rPr>
              <a:t>Maior </a:t>
            </a:r>
            <a:r>
              <a:rPr lang="en-US" dirty="0" err="1" smtClean="0">
                <a:latin typeface="Arial Narrow" pitchFamily="34" charset="0"/>
              </a:rPr>
              <a:t>expectativa</a:t>
            </a:r>
            <a:r>
              <a:rPr lang="en-US" dirty="0" smtClean="0">
                <a:latin typeface="Arial Narrow" pitchFamily="34" charset="0"/>
              </a:rPr>
              <a:t> de </a:t>
            </a:r>
            <a:r>
              <a:rPr lang="en-US" dirty="0" err="1" smtClean="0">
                <a:latin typeface="Arial Narrow" pitchFamily="34" charset="0"/>
              </a:rPr>
              <a:t>vida</a:t>
            </a:r>
            <a:endParaRPr lang="en-US" dirty="0" smtClean="0">
              <a:latin typeface="Arial Narrow" pitchFamily="34" charset="0"/>
            </a:endParaRPr>
          </a:p>
        </p:txBody>
      </p:sp>
    </p:spTree>
    <p:extLst>
      <p:ext uri="{BB962C8B-B14F-4D97-AF65-F5344CB8AC3E}">
        <p14:creationId xmlns:p14="http://schemas.microsoft.com/office/powerpoint/2010/main" val="175272940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ChangeArrowheads="1"/>
          </p:cNvSpPr>
          <p:nvPr/>
        </p:nvSpPr>
        <p:spPr bwMode="auto">
          <a:xfrm>
            <a:off x="228600" y="548680"/>
            <a:ext cx="8839200"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algn="ctr" eaLnBrk="0" fontAlgn="base" hangingPunct="0">
              <a:spcBef>
                <a:spcPct val="0"/>
              </a:spcBef>
              <a:spcAft>
                <a:spcPct val="0"/>
              </a:spcAft>
              <a:defRPr>
                <a:solidFill>
                  <a:schemeClr val="tx1"/>
                </a:solidFill>
                <a:latin typeface="Tahoma" pitchFamily="34" charset="0"/>
              </a:defRPr>
            </a:lvl6pPr>
            <a:lvl7pPr marL="2971800" indent="-228600" algn="ctr" eaLnBrk="0" fontAlgn="base" hangingPunct="0">
              <a:spcBef>
                <a:spcPct val="0"/>
              </a:spcBef>
              <a:spcAft>
                <a:spcPct val="0"/>
              </a:spcAft>
              <a:defRPr>
                <a:solidFill>
                  <a:schemeClr val="tx1"/>
                </a:solidFill>
                <a:latin typeface="Tahoma" pitchFamily="34" charset="0"/>
              </a:defRPr>
            </a:lvl7pPr>
            <a:lvl8pPr marL="3429000" indent="-228600" algn="ctr" eaLnBrk="0" fontAlgn="base" hangingPunct="0">
              <a:spcBef>
                <a:spcPct val="0"/>
              </a:spcBef>
              <a:spcAft>
                <a:spcPct val="0"/>
              </a:spcAft>
              <a:defRPr>
                <a:solidFill>
                  <a:schemeClr val="tx1"/>
                </a:solidFill>
                <a:latin typeface="Tahoma" pitchFamily="34" charset="0"/>
              </a:defRPr>
            </a:lvl8pPr>
            <a:lvl9pPr marL="3886200" indent="-228600" algn="ctr"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pt-BR" altLang="pt-BR" sz="2800" b="1" dirty="0">
                <a:latin typeface="Verdana" pitchFamily="34" charset="0"/>
              </a:rPr>
              <a:t>Prevalência de Aleitamento Materno Exclusivo e Desnutrição Infantil, nas áreas cobertas pela SF Brasil, 1999 - 2003</a:t>
            </a:r>
          </a:p>
        </p:txBody>
      </p:sp>
      <p:graphicFrame>
        <p:nvGraphicFramePr>
          <p:cNvPr id="1026" name="Object 4"/>
          <p:cNvGraphicFramePr>
            <a:graphicFrameLocks noChangeAspect="1"/>
          </p:cNvGraphicFramePr>
          <p:nvPr>
            <p:extLst>
              <p:ext uri="{D42A27DB-BD31-4B8C-83A1-F6EECF244321}">
                <p14:modId xmlns:p14="http://schemas.microsoft.com/office/powerpoint/2010/main" val="2429760366"/>
              </p:ext>
            </p:extLst>
          </p:nvPr>
        </p:nvGraphicFramePr>
        <p:xfrm>
          <a:off x="467544" y="2204864"/>
          <a:ext cx="8229600" cy="4325938"/>
        </p:xfrm>
        <a:graphic>
          <a:graphicData uri="http://schemas.openxmlformats.org/presentationml/2006/ole">
            <mc:AlternateContent xmlns:mc="http://schemas.openxmlformats.org/markup-compatibility/2006">
              <mc:Choice xmlns:v="urn:schemas-microsoft-com:vml" Requires="v">
                <p:oleObj spid="_x0000_s5135" name="Gráfico" r:id="rId3" imgW="6229588" imgH="3505438" progId="Excel.Chart.8">
                  <p:embed/>
                </p:oleObj>
              </mc:Choice>
              <mc:Fallback>
                <p:oleObj name="Gráfico" r:id="rId3" imgW="6229588" imgH="3505438" progId="Excel.Char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2204864"/>
                        <a:ext cx="8229600" cy="4325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11128880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ChangeArrowheads="1"/>
          </p:cNvSpPr>
          <p:nvPr/>
        </p:nvSpPr>
        <p:spPr bwMode="auto">
          <a:xfrm>
            <a:off x="381798" y="692696"/>
            <a:ext cx="8670925"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algn="ctr" eaLnBrk="0" fontAlgn="base" hangingPunct="0">
              <a:spcBef>
                <a:spcPct val="0"/>
              </a:spcBef>
              <a:spcAft>
                <a:spcPct val="0"/>
              </a:spcAft>
              <a:defRPr>
                <a:solidFill>
                  <a:schemeClr val="tx1"/>
                </a:solidFill>
                <a:latin typeface="Tahoma" pitchFamily="34" charset="0"/>
              </a:defRPr>
            </a:lvl6pPr>
            <a:lvl7pPr marL="2971800" indent="-228600" algn="ctr" eaLnBrk="0" fontAlgn="base" hangingPunct="0">
              <a:spcBef>
                <a:spcPct val="0"/>
              </a:spcBef>
              <a:spcAft>
                <a:spcPct val="0"/>
              </a:spcAft>
              <a:defRPr>
                <a:solidFill>
                  <a:schemeClr val="tx1"/>
                </a:solidFill>
                <a:latin typeface="Tahoma" pitchFamily="34" charset="0"/>
              </a:defRPr>
            </a:lvl7pPr>
            <a:lvl8pPr marL="3429000" indent="-228600" algn="ctr" eaLnBrk="0" fontAlgn="base" hangingPunct="0">
              <a:spcBef>
                <a:spcPct val="0"/>
              </a:spcBef>
              <a:spcAft>
                <a:spcPct val="0"/>
              </a:spcAft>
              <a:defRPr>
                <a:solidFill>
                  <a:schemeClr val="tx1"/>
                </a:solidFill>
                <a:latin typeface="Tahoma" pitchFamily="34" charset="0"/>
              </a:defRPr>
            </a:lvl8pPr>
            <a:lvl9pPr marL="3886200" indent="-228600" algn="ctr" eaLnBrk="0" fontAlgn="base" hangingPunct="0">
              <a:spcBef>
                <a:spcPct val="0"/>
              </a:spcBef>
              <a:spcAft>
                <a:spcPct val="0"/>
              </a:spcAft>
              <a:defRPr>
                <a:solidFill>
                  <a:schemeClr val="tx1"/>
                </a:solidFill>
                <a:latin typeface="Tahoma" pitchFamily="34" charset="0"/>
              </a:defRPr>
            </a:lvl9pPr>
          </a:lstStyle>
          <a:p>
            <a:pPr eaLnBrk="1" hangingPunct="1"/>
            <a:r>
              <a:rPr lang="pt-BR" altLang="pt-BR" sz="2800" dirty="0">
                <a:solidFill>
                  <a:srgbClr val="2828A2"/>
                </a:solidFill>
                <a:latin typeface="Verdana" pitchFamily="34" charset="0"/>
              </a:rPr>
              <a:t> </a:t>
            </a:r>
            <a:r>
              <a:rPr lang="pt-BR" altLang="pt-BR" sz="2800" b="1" dirty="0">
                <a:latin typeface="Verdana" pitchFamily="34" charset="0"/>
              </a:rPr>
              <a:t>Taxa  de Mortalidade Infantil* nas áreas cobertas pela SF. Brasil, 1999 - 2003</a:t>
            </a:r>
          </a:p>
        </p:txBody>
      </p:sp>
      <p:graphicFrame>
        <p:nvGraphicFramePr>
          <p:cNvPr id="2050" name="Object 6"/>
          <p:cNvGraphicFramePr>
            <a:graphicFrameLocks noChangeAspect="1"/>
          </p:cNvGraphicFramePr>
          <p:nvPr>
            <p:extLst>
              <p:ext uri="{D42A27DB-BD31-4B8C-83A1-F6EECF244321}">
                <p14:modId xmlns:p14="http://schemas.microsoft.com/office/powerpoint/2010/main" val="1651560966"/>
              </p:ext>
            </p:extLst>
          </p:nvPr>
        </p:nvGraphicFramePr>
        <p:xfrm>
          <a:off x="179512" y="1844824"/>
          <a:ext cx="8686800" cy="4783138"/>
        </p:xfrm>
        <a:graphic>
          <a:graphicData uri="http://schemas.openxmlformats.org/presentationml/2006/ole">
            <mc:AlternateContent xmlns:mc="http://schemas.openxmlformats.org/markup-compatibility/2006">
              <mc:Choice xmlns:v="urn:schemas-microsoft-com:vml" Requires="v">
                <p:oleObj spid="_x0000_s6159" name="Gráfico" r:id="rId3" imgW="6229588" imgH="3505438" progId="Excel.Chart.8">
                  <p:embed/>
                </p:oleObj>
              </mc:Choice>
              <mc:Fallback>
                <p:oleObj name="Gráfico" r:id="rId3" imgW="6229588" imgH="3505438" progId="Excel.Char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1844824"/>
                        <a:ext cx="8686800" cy="4783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46714842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240" y="1019174"/>
            <a:ext cx="8694525" cy="55061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6072852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lgn="ctr">
              <a:spcAft>
                <a:spcPts val="1800"/>
              </a:spcAft>
              <a:buNone/>
            </a:pPr>
            <a:r>
              <a:rPr lang="pt-BR" sz="4000" b="1" dirty="0" smtClean="0"/>
              <a:t>Por que PMAQ?</a:t>
            </a:r>
          </a:p>
          <a:p>
            <a:pPr>
              <a:spcAft>
                <a:spcPts val="1800"/>
              </a:spcAft>
            </a:pPr>
            <a:endParaRPr lang="pt-BR" dirty="0" smtClean="0"/>
          </a:p>
        </p:txBody>
      </p:sp>
    </p:spTree>
    <p:extLst>
      <p:ext uri="{BB962C8B-B14F-4D97-AF65-F5344CB8AC3E}">
        <p14:creationId xmlns:p14="http://schemas.microsoft.com/office/powerpoint/2010/main" val="277072179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80728"/>
            <a:ext cx="8229600" cy="773832"/>
          </a:xfrm>
        </p:spPr>
        <p:txBody>
          <a:bodyPr/>
          <a:lstStyle/>
          <a:p>
            <a:r>
              <a:rPr lang="pt-BR" b="1" dirty="0" smtClean="0"/>
              <a:t>Integralidade</a:t>
            </a:r>
            <a:endParaRPr lang="pt-BR" b="1" dirty="0"/>
          </a:p>
        </p:txBody>
      </p:sp>
      <p:sp>
        <p:nvSpPr>
          <p:cNvPr id="3" name="Content Placeholder 2"/>
          <p:cNvSpPr>
            <a:spLocks noGrp="1"/>
          </p:cNvSpPr>
          <p:nvPr>
            <p:ph idx="1"/>
          </p:nvPr>
        </p:nvSpPr>
        <p:spPr/>
        <p:txBody>
          <a:bodyPr/>
          <a:lstStyle/>
          <a:p>
            <a:pPr>
              <a:spcAft>
                <a:spcPts val="1800"/>
              </a:spcAft>
            </a:pPr>
            <a:r>
              <a:rPr lang="pt-BR" dirty="0"/>
              <a:t>Existem doenças preveníveis ocorrendo em nosso território</a:t>
            </a:r>
            <a:r>
              <a:rPr lang="pt-BR" dirty="0" smtClean="0"/>
              <a:t>?</a:t>
            </a:r>
          </a:p>
          <a:p>
            <a:pPr>
              <a:spcAft>
                <a:spcPts val="1800"/>
              </a:spcAft>
            </a:pPr>
            <a:r>
              <a:rPr lang="pt-BR" dirty="0" smtClean="0"/>
              <a:t>Por que pacientes tomam antidepressivos e benzodiazepínicos de forma contínua? </a:t>
            </a:r>
          </a:p>
          <a:p>
            <a:pPr>
              <a:spcAft>
                <a:spcPts val="1800"/>
              </a:spcAft>
            </a:pPr>
            <a:r>
              <a:rPr lang="pt-BR" dirty="0"/>
              <a:t>Existem diabéticos ou hipertensos com perdas ou complicações da doença</a:t>
            </a:r>
            <a:r>
              <a:rPr lang="pt-BR" dirty="0" smtClean="0"/>
              <a:t>?</a:t>
            </a:r>
          </a:p>
          <a:p>
            <a:pPr>
              <a:spcAft>
                <a:spcPts val="1800"/>
              </a:spcAft>
            </a:pPr>
            <a:r>
              <a:rPr lang="pt-BR" dirty="0" smtClean="0"/>
              <a:t>A unidade possuiu “pacientes-problema”?</a:t>
            </a:r>
          </a:p>
          <a:p>
            <a:pPr>
              <a:spcAft>
                <a:spcPts val="1800"/>
              </a:spcAft>
            </a:pPr>
            <a:endParaRPr lang="pt-BR" dirty="0" smtClean="0"/>
          </a:p>
        </p:txBody>
      </p:sp>
    </p:spTree>
    <p:extLst>
      <p:ext uri="{BB962C8B-B14F-4D97-AF65-F5344CB8AC3E}">
        <p14:creationId xmlns:p14="http://schemas.microsoft.com/office/powerpoint/2010/main" val="182470252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80728"/>
            <a:ext cx="8229600" cy="773832"/>
          </a:xfrm>
        </p:spPr>
        <p:txBody>
          <a:bodyPr/>
          <a:lstStyle/>
          <a:p>
            <a:r>
              <a:rPr lang="pt-BR" b="1" dirty="0" smtClean="0"/>
              <a:t>Orientação comunitária</a:t>
            </a:r>
            <a:endParaRPr lang="pt-BR" b="1" dirty="0"/>
          </a:p>
        </p:txBody>
      </p:sp>
      <p:sp>
        <p:nvSpPr>
          <p:cNvPr id="3" name="Content Placeholder 2"/>
          <p:cNvSpPr>
            <a:spLocks noGrp="1"/>
          </p:cNvSpPr>
          <p:nvPr>
            <p:ph idx="1"/>
          </p:nvPr>
        </p:nvSpPr>
        <p:spPr/>
        <p:txBody>
          <a:bodyPr/>
          <a:lstStyle/>
          <a:p>
            <a:pPr>
              <a:spcBef>
                <a:spcPts val="0"/>
              </a:spcBef>
              <a:spcAft>
                <a:spcPts val="600"/>
              </a:spcAft>
            </a:pPr>
            <a:r>
              <a:rPr lang="pt-BR" dirty="0"/>
              <a:t>Existe diagnóstico comunitário?</a:t>
            </a:r>
          </a:p>
          <a:p>
            <a:pPr>
              <a:spcBef>
                <a:spcPts val="0"/>
              </a:spcBef>
              <a:spcAft>
                <a:spcPts val="600"/>
              </a:spcAft>
            </a:pPr>
            <a:r>
              <a:rPr lang="pt-BR" dirty="0" smtClean="0"/>
              <a:t>Que </a:t>
            </a:r>
            <a:r>
              <a:rPr lang="pt-BR" dirty="0"/>
              <a:t>instrumentos de escuta da comunidade existem?</a:t>
            </a:r>
          </a:p>
          <a:p>
            <a:pPr>
              <a:spcBef>
                <a:spcPts val="0"/>
              </a:spcBef>
              <a:spcAft>
                <a:spcPts val="600"/>
              </a:spcAft>
            </a:pPr>
            <a:r>
              <a:rPr lang="pt-BR" dirty="0"/>
              <a:t>Quais os tipos de grupos que são realizados nas unidades de saúde?</a:t>
            </a:r>
          </a:p>
          <a:p>
            <a:pPr>
              <a:spcBef>
                <a:spcPts val="0"/>
              </a:spcBef>
              <a:spcAft>
                <a:spcPts val="600"/>
              </a:spcAft>
            </a:pPr>
            <a:r>
              <a:rPr lang="pt-BR" dirty="0"/>
              <a:t>Quando se faz uma ação voltada para gravidez na adolescência, como ela é realizada</a:t>
            </a:r>
            <a:r>
              <a:rPr lang="pt-BR" dirty="0" smtClean="0"/>
              <a:t>?</a:t>
            </a:r>
          </a:p>
          <a:p>
            <a:pPr>
              <a:spcBef>
                <a:spcPts val="0"/>
              </a:spcBef>
              <a:spcAft>
                <a:spcPts val="600"/>
              </a:spcAft>
            </a:pPr>
            <a:r>
              <a:rPr lang="pt-BR" dirty="0"/>
              <a:t>Quais projetos são realizados com outros setores fora da saúde?</a:t>
            </a:r>
          </a:p>
          <a:p>
            <a:endParaRPr lang="pt-BR" dirty="0"/>
          </a:p>
        </p:txBody>
      </p:sp>
    </p:spTree>
    <p:extLst>
      <p:ext uri="{BB962C8B-B14F-4D97-AF65-F5344CB8AC3E}">
        <p14:creationId xmlns:p14="http://schemas.microsoft.com/office/powerpoint/2010/main" val="30197616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773832"/>
          </a:xfrm>
        </p:spPr>
        <p:txBody>
          <a:bodyPr/>
          <a:lstStyle/>
          <a:p>
            <a:r>
              <a:rPr lang="pt-BR" b="1" dirty="0" smtClean="0"/>
              <a:t>Porta de entrada preferencial</a:t>
            </a:r>
            <a:endParaRPr lang="pt-BR" b="1" dirty="0"/>
          </a:p>
        </p:txBody>
      </p:sp>
      <p:sp>
        <p:nvSpPr>
          <p:cNvPr id="3" name="Content Placeholder 2"/>
          <p:cNvSpPr>
            <a:spLocks noGrp="1"/>
          </p:cNvSpPr>
          <p:nvPr>
            <p:ph idx="1"/>
          </p:nvPr>
        </p:nvSpPr>
        <p:spPr>
          <a:xfrm>
            <a:off x="457200" y="1484784"/>
            <a:ext cx="8229600" cy="5256584"/>
          </a:xfrm>
        </p:spPr>
        <p:txBody>
          <a:bodyPr>
            <a:normAutofit fontScale="92500" lnSpcReduction="20000"/>
          </a:bodyPr>
          <a:lstStyle/>
          <a:p>
            <a:pPr>
              <a:lnSpc>
                <a:spcPct val="120000"/>
              </a:lnSpc>
              <a:spcBef>
                <a:spcPts val="0"/>
              </a:spcBef>
              <a:spcAft>
                <a:spcPts val="600"/>
              </a:spcAft>
            </a:pPr>
            <a:r>
              <a:rPr lang="pt-BR" dirty="0"/>
              <a:t>Por que tantas pessoas preferem ir nas UPAs ao invés de procurar a unidade de saúde?</a:t>
            </a:r>
          </a:p>
          <a:p>
            <a:pPr>
              <a:lnSpc>
                <a:spcPct val="120000"/>
              </a:lnSpc>
              <a:spcBef>
                <a:spcPts val="0"/>
              </a:spcBef>
              <a:spcAft>
                <a:spcPts val="600"/>
              </a:spcAft>
            </a:pPr>
            <a:r>
              <a:rPr lang="pt-BR" dirty="0"/>
              <a:t>Nas situações de urgência, a pessoa consegue ser atendida em qualquer </a:t>
            </a:r>
            <a:r>
              <a:rPr lang="pt-BR" dirty="0" smtClean="0"/>
              <a:t>horário?</a:t>
            </a:r>
          </a:p>
          <a:p>
            <a:pPr>
              <a:lnSpc>
                <a:spcPct val="120000"/>
              </a:lnSpc>
              <a:spcBef>
                <a:spcPts val="0"/>
              </a:spcBef>
              <a:spcAft>
                <a:spcPts val="600"/>
              </a:spcAft>
            </a:pPr>
            <a:r>
              <a:rPr lang="pt-BR" dirty="0"/>
              <a:t>Os pacientes com problemas crônicos, tem seus retornos garantidos em tempo oportuno, ou devem tentar marcar uma consulta de retorno</a:t>
            </a:r>
            <a:r>
              <a:rPr lang="pt-BR" dirty="0" smtClean="0"/>
              <a:t>?</a:t>
            </a:r>
          </a:p>
          <a:p>
            <a:pPr>
              <a:lnSpc>
                <a:spcPct val="120000"/>
              </a:lnSpc>
              <a:spcBef>
                <a:spcPts val="0"/>
              </a:spcBef>
              <a:spcAft>
                <a:spcPts val="600"/>
              </a:spcAft>
            </a:pPr>
            <a:r>
              <a:rPr lang="pt-BR" dirty="0" smtClean="0"/>
              <a:t>As </a:t>
            </a:r>
            <a:r>
              <a:rPr lang="pt-BR" dirty="0"/>
              <a:t>pessoas que trabalham tem facilidade para conseguir um atendimento</a:t>
            </a:r>
            <a:r>
              <a:rPr lang="pt-BR" dirty="0" smtClean="0"/>
              <a:t>?</a:t>
            </a:r>
          </a:p>
          <a:p>
            <a:pPr>
              <a:lnSpc>
                <a:spcPct val="120000"/>
              </a:lnSpc>
              <a:spcBef>
                <a:spcPts val="0"/>
              </a:spcBef>
              <a:spcAft>
                <a:spcPts val="600"/>
              </a:spcAft>
            </a:pPr>
            <a:r>
              <a:rPr lang="pt-BR" dirty="0"/>
              <a:t>Os horários de atividades coletivas e de educação em saúde propiciam a participação do grupo interessado?</a:t>
            </a:r>
          </a:p>
          <a:p>
            <a:pPr>
              <a:spcAft>
                <a:spcPts val="1800"/>
              </a:spcAft>
            </a:pPr>
            <a:endParaRPr lang="pt-BR" dirty="0"/>
          </a:p>
          <a:p>
            <a:pPr>
              <a:spcAft>
                <a:spcPts val="1800"/>
              </a:spcAft>
            </a:pPr>
            <a:endParaRPr lang="pt-BR" dirty="0"/>
          </a:p>
        </p:txBody>
      </p:sp>
    </p:spTree>
    <p:extLst>
      <p:ext uri="{BB962C8B-B14F-4D97-AF65-F5344CB8AC3E}">
        <p14:creationId xmlns:p14="http://schemas.microsoft.com/office/powerpoint/2010/main" val="229762761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773832"/>
          </a:xfrm>
        </p:spPr>
        <p:txBody>
          <a:bodyPr/>
          <a:lstStyle/>
          <a:p>
            <a:r>
              <a:rPr lang="pt-BR" b="1" dirty="0" smtClean="0"/>
              <a:t>Longitudinalidade</a:t>
            </a:r>
            <a:endParaRPr lang="pt-BR" b="1" dirty="0"/>
          </a:p>
        </p:txBody>
      </p:sp>
      <p:sp>
        <p:nvSpPr>
          <p:cNvPr id="3" name="Content Placeholder 2"/>
          <p:cNvSpPr>
            <a:spLocks noGrp="1"/>
          </p:cNvSpPr>
          <p:nvPr>
            <p:ph idx="1"/>
          </p:nvPr>
        </p:nvSpPr>
        <p:spPr>
          <a:xfrm>
            <a:off x="457200" y="1844824"/>
            <a:ext cx="8229600" cy="4729712"/>
          </a:xfrm>
        </p:spPr>
        <p:txBody>
          <a:bodyPr>
            <a:normAutofit fontScale="92500" lnSpcReduction="10000"/>
          </a:bodyPr>
          <a:lstStyle/>
          <a:p>
            <a:pPr>
              <a:spcAft>
                <a:spcPts val="1800"/>
              </a:spcAft>
            </a:pPr>
            <a:r>
              <a:rPr lang="pt-BR" dirty="0" smtClean="0"/>
              <a:t>Existe acompanhamento da criança no seu desenvolvimento? Existe acompanhamento do idoso no envelhecimento?</a:t>
            </a:r>
            <a:endParaRPr lang="pt-BR" dirty="0"/>
          </a:p>
          <a:p>
            <a:pPr>
              <a:spcAft>
                <a:spcPts val="1800"/>
              </a:spcAft>
            </a:pPr>
            <a:r>
              <a:rPr lang="pt-BR" dirty="0"/>
              <a:t>Por que a cobertura de papanicolau é tão baixa se o exame é acessível?</a:t>
            </a:r>
          </a:p>
          <a:p>
            <a:pPr>
              <a:spcAft>
                <a:spcPts val="1800"/>
              </a:spcAft>
            </a:pPr>
            <a:r>
              <a:rPr lang="pt-BR" dirty="0"/>
              <a:t>O que acontece quando uma criança não comparece a consulta de puericultura depois dos 2 anos de idade</a:t>
            </a:r>
            <a:r>
              <a:rPr lang="pt-BR" dirty="0" smtClean="0"/>
              <a:t>?</a:t>
            </a:r>
          </a:p>
          <a:p>
            <a:pPr>
              <a:spcAft>
                <a:spcPts val="1800"/>
              </a:spcAft>
            </a:pPr>
            <a:r>
              <a:rPr lang="pt-BR" dirty="0" smtClean="0"/>
              <a:t>Por que a cobertura vacinal no Brasil é tão boa?</a:t>
            </a:r>
          </a:p>
          <a:p>
            <a:pPr>
              <a:spcAft>
                <a:spcPts val="1800"/>
              </a:spcAft>
            </a:pPr>
            <a:r>
              <a:rPr lang="pt-BR" dirty="0"/>
              <a:t>Por que a maioria das gestações não são planejadas</a:t>
            </a:r>
            <a:r>
              <a:rPr lang="pt-BR" dirty="0" smtClean="0"/>
              <a:t>?</a:t>
            </a:r>
            <a:endParaRPr lang="pt-BR" dirty="0"/>
          </a:p>
        </p:txBody>
      </p:sp>
    </p:spTree>
    <p:extLst>
      <p:ext uri="{BB962C8B-B14F-4D97-AF65-F5344CB8AC3E}">
        <p14:creationId xmlns:p14="http://schemas.microsoft.com/office/powerpoint/2010/main" val="29638142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773832"/>
          </a:xfrm>
        </p:spPr>
        <p:txBody>
          <a:bodyPr/>
          <a:lstStyle/>
          <a:p>
            <a:r>
              <a:rPr lang="pt-BR" b="1" dirty="0" smtClean="0"/>
              <a:t>Coordenação do cuidado</a:t>
            </a:r>
            <a:endParaRPr lang="pt-BR" b="1" dirty="0"/>
          </a:p>
        </p:txBody>
      </p:sp>
      <p:sp>
        <p:nvSpPr>
          <p:cNvPr id="3" name="Content Placeholder 2"/>
          <p:cNvSpPr>
            <a:spLocks noGrp="1"/>
          </p:cNvSpPr>
          <p:nvPr>
            <p:ph idx="1"/>
          </p:nvPr>
        </p:nvSpPr>
        <p:spPr>
          <a:xfrm>
            <a:off x="395536" y="1700808"/>
            <a:ext cx="8496944" cy="5040560"/>
          </a:xfrm>
        </p:spPr>
        <p:txBody>
          <a:bodyPr>
            <a:normAutofit fontScale="85000" lnSpcReduction="10000"/>
          </a:bodyPr>
          <a:lstStyle/>
          <a:p>
            <a:pPr>
              <a:lnSpc>
                <a:spcPct val="120000"/>
              </a:lnSpc>
              <a:spcBef>
                <a:spcPts val="0"/>
              </a:spcBef>
              <a:spcAft>
                <a:spcPts val="1200"/>
              </a:spcAft>
            </a:pPr>
            <a:r>
              <a:rPr lang="pt-BR" sz="3100" dirty="0"/>
              <a:t>Por que a cobertura de aleitamento materno exclusivo é tão baixa? </a:t>
            </a:r>
          </a:p>
          <a:p>
            <a:pPr>
              <a:lnSpc>
                <a:spcPct val="120000"/>
              </a:lnSpc>
              <a:spcBef>
                <a:spcPts val="0"/>
              </a:spcBef>
              <a:spcAft>
                <a:spcPts val="1200"/>
              </a:spcAft>
            </a:pPr>
            <a:r>
              <a:rPr lang="pt-BR" sz="3100" dirty="0"/>
              <a:t>Por que existem tantos diabéticos com complicações? </a:t>
            </a:r>
          </a:p>
          <a:p>
            <a:pPr>
              <a:lnSpc>
                <a:spcPct val="120000"/>
              </a:lnSpc>
              <a:spcBef>
                <a:spcPts val="0"/>
              </a:spcBef>
              <a:spcAft>
                <a:spcPts val="1200"/>
              </a:spcAft>
            </a:pPr>
            <a:r>
              <a:rPr lang="pt-BR" sz="3100" dirty="0" smtClean="0"/>
              <a:t>Todos os pacientes conhecem seus problemas? Sabem o que e como fazer pra cuidar desse problema? </a:t>
            </a:r>
          </a:p>
          <a:p>
            <a:pPr>
              <a:lnSpc>
                <a:spcPct val="120000"/>
              </a:lnSpc>
              <a:spcBef>
                <a:spcPts val="0"/>
              </a:spcBef>
              <a:spcAft>
                <a:spcPts val="1200"/>
              </a:spcAft>
            </a:pPr>
            <a:r>
              <a:rPr lang="pt-BR" sz="3100" dirty="0" smtClean="0"/>
              <a:t>A </a:t>
            </a:r>
            <a:r>
              <a:rPr lang="pt-BR" sz="3100" dirty="0"/>
              <a:t>equipe sabe quando o paciente vai ser atendido em outro serviço?</a:t>
            </a:r>
          </a:p>
          <a:p>
            <a:pPr>
              <a:lnSpc>
                <a:spcPct val="120000"/>
              </a:lnSpc>
              <a:spcBef>
                <a:spcPts val="0"/>
              </a:spcBef>
              <a:spcAft>
                <a:spcPts val="1200"/>
              </a:spcAft>
            </a:pPr>
            <a:r>
              <a:rPr lang="pt-BR" sz="3100" dirty="0"/>
              <a:t>A equipe sabe o que foi feito em outro serviço?</a:t>
            </a:r>
          </a:p>
          <a:p>
            <a:pPr>
              <a:lnSpc>
                <a:spcPct val="120000"/>
              </a:lnSpc>
              <a:spcBef>
                <a:spcPts val="0"/>
              </a:spcBef>
              <a:spcAft>
                <a:spcPts val="1200"/>
              </a:spcAft>
            </a:pPr>
            <a:r>
              <a:rPr lang="pt-BR" sz="3100" dirty="0"/>
              <a:t>A equipe realiza um projeto terapêutico? Que projeto</a:t>
            </a:r>
            <a:r>
              <a:rPr lang="pt-BR" sz="3100" dirty="0" smtClean="0"/>
              <a:t>?</a:t>
            </a:r>
            <a:endParaRPr lang="pt-BR" sz="3100" dirty="0"/>
          </a:p>
        </p:txBody>
      </p:sp>
    </p:spTree>
    <p:extLst>
      <p:ext uri="{BB962C8B-B14F-4D97-AF65-F5344CB8AC3E}">
        <p14:creationId xmlns:p14="http://schemas.microsoft.com/office/powerpoint/2010/main" val="34975802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3"/>
          <p:cNvSpPr>
            <a:spLocks noGrp="1" noChangeArrowheads="1"/>
          </p:cNvSpPr>
          <p:nvPr>
            <p:ph sz="quarter" idx="1"/>
          </p:nvPr>
        </p:nvSpPr>
        <p:spPr>
          <a:xfrm>
            <a:off x="323528" y="1628800"/>
            <a:ext cx="8229600" cy="4929187"/>
          </a:xfrm>
        </p:spPr>
        <p:txBody>
          <a:bodyPr/>
          <a:lstStyle/>
          <a:p>
            <a:pPr>
              <a:spcAft>
                <a:spcPts val="1200"/>
              </a:spcAft>
              <a:buFont typeface="Wingdings 2" pitchFamily="18" charset="2"/>
              <a:buNone/>
            </a:pPr>
            <a:r>
              <a:rPr lang="pt-BR" altLang="pt-BR" sz="2800" dirty="0" smtClean="0">
                <a:latin typeface="Arial Narrow" pitchFamily="34" charset="0"/>
              </a:rPr>
              <a:t>   Renda e escolaridade estão fortemente associados a resultados de saúde.</a:t>
            </a:r>
          </a:p>
          <a:p>
            <a:pPr>
              <a:spcAft>
                <a:spcPts val="1200"/>
              </a:spcAft>
              <a:buFont typeface="Wingdings 2" pitchFamily="18" charset="2"/>
              <a:buNone/>
            </a:pPr>
            <a:r>
              <a:rPr lang="pt-BR" altLang="pt-BR" sz="2800" dirty="0" smtClean="0">
                <a:latin typeface="Arial Narrow" pitchFamily="34" charset="0"/>
              </a:rPr>
              <a:t>	Os efeitos do </a:t>
            </a:r>
            <a:r>
              <a:rPr lang="pt-BR" altLang="pt-BR" sz="2800" b="1" dirty="0" smtClean="0">
                <a:latin typeface="Arial Narrow" pitchFamily="34" charset="0"/>
              </a:rPr>
              <a:t>nível de instrução</a:t>
            </a:r>
            <a:r>
              <a:rPr lang="pt-BR" altLang="pt-BR" sz="2800" dirty="0" smtClean="0">
                <a:latin typeface="Arial Narrow" pitchFamily="34" charset="0"/>
              </a:rPr>
              <a:t> se manifesta de diferentes formas: na percepção dos problemas de saúde, na capacidade de entendimento das informações sobre saúde, na adoção de estilos de vida saudáveis, na adesão a procedimentos terapêuticos.</a:t>
            </a:r>
          </a:p>
          <a:p>
            <a:pPr>
              <a:spcAft>
                <a:spcPts val="1200"/>
              </a:spcAft>
              <a:buFont typeface="Wingdings 2" pitchFamily="18" charset="2"/>
              <a:buNone/>
            </a:pPr>
            <a:r>
              <a:rPr lang="pt-BR" altLang="pt-BR" sz="2800" dirty="0" smtClean="0">
                <a:latin typeface="Arial Narrow" pitchFamily="34" charset="0"/>
              </a:rPr>
              <a:t>	A </a:t>
            </a:r>
            <a:r>
              <a:rPr lang="pt-BR" altLang="pt-BR" sz="2800" b="1" dirty="0" smtClean="0">
                <a:latin typeface="Arial Narrow" pitchFamily="34" charset="0"/>
              </a:rPr>
              <a:t>renda</a:t>
            </a:r>
            <a:r>
              <a:rPr lang="pt-BR" altLang="pt-BR" sz="2800" dirty="0" smtClean="0">
                <a:latin typeface="Arial Narrow" pitchFamily="34" charset="0"/>
              </a:rPr>
              <a:t> influencia no acesso aos bens e serviços essenciais, na adoção de estilos de vida saudáveis. </a:t>
            </a:r>
          </a:p>
          <a:p>
            <a:pPr algn="just">
              <a:buFontTx/>
              <a:buNone/>
            </a:pPr>
            <a:endParaRPr lang="pt-BR" altLang="pt-BR" b="1" i="1" dirty="0" smtClean="0"/>
          </a:p>
          <a:p>
            <a:endParaRPr lang="pt-BR" altLang="pt-BR" dirty="0" smtClean="0"/>
          </a:p>
        </p:txBody>
      </p:sp>
      <p:sp>
        <p:nvSpPr>
          <p:cNvPr id="2" name="Title 1"/>
          <p:cNvSpPr>
            <a:spLocks noGrp="1"/>
          </p:cNvSpPr>
          <p:nvPr>
            <p:ph type="title"/>
          </p:nvPr>
        </p:nvSpPr>
        <p:spPr>
          <a:xfrm>
            <a:off x="467544" y="764704"/>
            <a:ext cx="8229600" cy="1066800"/>
          </a:xfrm>
        </p:spPr>
        <p:txBody>
          <a:bodyPr/>
          <a:lstStyle/>
          <a:p>
            <a:r>
              <a:rPr lang="pt-BR" dirty="0" smtClean="0"/>
              <a:t>Messias (2003)</a:t>
            </a:r>
            <a:endParaRPr lang="pt-BR" dirty="0"/>
          </a:p>
        </p:txBody>
      </p:sp>
    </p:spTree>
    <p:extLst>
      <p:ext uri="{BB962C8B-B14F-4D97-AF65-F5344CB8AC3E}">
        <p14:creationId xmlns:p14="http://schemas.microsoft.com/office/powerpoint/2010/main" val="374207907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80728"/>
            <a:ext cx="8229600" cy="773832"/>
          </a:xfrm>
        </p:spPr>
        <p:txBody>
          <a:bodyPr/>
          <a:lstStyle/>
          <a:p>
            <a:r>
              <a:rPr lang="pt-BR" b="1" dirty="0" smtClean="0"/>
              <a:t>Padrões da AMAQ</a:t>
            </a:r>
            <a:endParaRPr lang="pt-BR" b="1" dirty="0"/>
          </a:p>
        </p:txBody>
      </p:sp>
      <p:sp>
        <p:nvSpPr>
          <p:cNvPr id="3" name="Content Placeholder 2"/>
          <p:cNvSpPr>
            <a:spLocks noGrp="1"/>
          </p:cNvSpPr>
          <p:nvPr>
            <p:ph idx="1"/>
          </p:nvPr>
        </p:nvSpPr>
        <p:spPr/>
        <p:txBody>
          <a:bodyPr/>
          <a:lstStyle/>
          <a:p>
            <a:pPr>
              <a:spcAft>
                <a:spcPts val="1800"/>
              </a:spcAft>
            </a:pPr>
            <a:r>
              <a:rPr lang="pt-BR" dirty="0"/>
              <a:t>P</a:t>
            </a:r>
            <a:r>
              <a:rPr lang="pt-BR" dirty="0" smtClean="0"/>
              <a:t>or </a:t>
            </a:r>
            <a:r>
              <a:rPr lang="pt-BR" dirty="0"/>
              <a:t>que mapa? </a:t>
            </a:r>
            <a:endParaRPr lang="pt-BR" dirty="0" smtClean="0"/>
          </a:p>
          <a:p>
            <a:pPr>
              <a:spcAft>
                <a:spcPts val="1800"/>
              </a:spcAft>
            </a:pPr>
            <a:r>
              <a:rPr lang="pt-BR" dirty="0" smtClean="0"/>
              <a:t>Por </a:t>
            </a:r>
            <a:r>
              <a:rPr lang="pt-BR" dirty="0"/>
              <a:t>que 7 consultas de pré-natal? </a:t>
            </a:r>
            <a:endParaRPr lang="pt-BR" dirty="0" smtClean="0"/>
          </a:p>
          <a:p>
            <a:pPr>
              <a:spcAft>
                <a:spcPts val="1800"/>
              </a:spcAft>
            </a:pPr>
            <a:r>
              <a:rPr lang="pt-BR" dirty="0" smtClean="0"/>
              <a:t>Por </a:t>
            </a:r>
            <a:r>
              <a:rPr lang="pt-BR" dirty="0"/>
              <a:t>que fazer grupos? </a:t>
            </a:r>
            <a:endParaRPr lang="pt-BR" dirty="0" smtClean="0"/>
          </a:p>
          <a:p>
            <a:pPr>
              <a:spcAft>
                <a:spcPts val="1800"/>
              </a:spcAft>
            </a:pPr>
            <a:r>
              <a:rPr lang="pt-BR" dirty="0" smtClean="0"/>
              <a:t>Por </a:t>
            </a:r>
            <a:r>
              <a:rPr lang="pt-BR" dirty="0"/>
              <a:t>que ofertar ações de planejamento familiar</a:t>
            </a:r>
            <a:r>
              <a:rPr lang="pt-BR" dirty="0" smtClean="0"/>
              <a:t>?</a:t>
            </a:r>
          </a:p>
          <a:p>
            <a:pPr>
              <a:spcAft>
                <a:spcPts val="1800"/>
              </a:spcAft>
            </a:pPr>
            <a:r>
              <a:rPr lang="pt-BR" dirty="0" smtClean="0"/>
              <a:t>Por que fazer realizar ações de incentivo ao aleitamento materno?</a:t>
            </a:r>
          </a:p>
        </p:txBody>
      </p:sp>
    </p:spTree>
    <p:extLst>
      <p:ext uri="{BB962C8B-B14F-4D97-AF65-F5344CB8AC3E}">
        <p14:creationId xmlns:p14="http://schemas.microsoft.com/office/powerpoint/2010/main" val="275568453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spcAft>
                <a:spcPts val="1800"/>
              </a:spcAft>
            </a:pPr>
            <a:r>
              <a:rPr lang="pt-BR" sz="3600" dirty="0" smtClean="0"/>
              <a:t>Não existe relação entre o padrão de qualidade com o valor das ações, ou seja, não existe relação com os atributos.</a:t>
            </a:r>
          </a:p>
          <a:p>
            <a:pPr>
              <a:spcAft>
                <a:spcPts val="1800"/>
              </a:spcAft>
            </a:pPr>
            <a:endParaRPr lang="pt-BR" dirty="0" smtClean="0"/>
          </a:p>
        </p:txBody>
      </p:sp>
    </p:spTree>
    <p:extLst>
      <p:ext uri="{BB962C8B-B14F-4D97-AF65-F5344CB8AC3E}">
        <p14:creationId xmlns:p14="http://schemas.microsoft.com/office/powerpoint/2010/main" val="48523220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5"/>
          <p:cNvSpPr txBox="1">
            <a:spLocks noChangeArrowheads="1"/>
          </p:cNvSpPr>
          <p:nvPr/>
        </p:nvSpPr>
        <p:spPr bwMode="auto">
          <a:xfrm>
            <a:off x="323528" y="620688"/>
            <a:ext cx="7848600" cy="646331"/>
          </a:xfrm>
          <a:prstGeom prst="rect">
            <a:avLst/>
          </a:prstGeom>
          <a:noFill/>
          <a:ln>
            <a:noFill/>
          </a:ln>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pt-BR" sz="3600" b="1" dirty="0" smtClean="0">
                <a:solidFill>
                  <a:schemeClr val="accent6">
                    <a:lumMod val="50000"/>
                  </a:schemeClr>
                </a:solidFill>
                <a:latin typeface="+mj-lt"/>
              </a:rPr>
              <a:t>Atenção Básica</a:t>
            </a:r>
          </a:p>
        </p:txBody>
      </p:sp>
      <p:sp>
        <p:nvSpPr>
          <p:cNvPr id="2" name="Rectangle 1"/>
          <p:cNvSpPr/>
          <p:nvPr/>
        </p:nvSpPr>
        <p:spPr>
          <a:xfrm>
            <a:off x="6084169" y="3284984"/>
            <a:ext cx="2087960" cy="16561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400" b="1" dirty="0" smtClean="0"/>
              <a:t>Saúde (ampliada) como direito</a:t>
            </a:r>
            <a:endParaRPr lang="pt-BR" sz="2400" b="1" dirty="0"/>
          </a:p>
        </p:txBody>
      </p:sp>
      <p:sp>
        <p:nvSpPr>
          <p:cNvPr id="4" name="TextBox 3"/>
          <p:cNvSpPr txBox="1"/>
          <p:nvPr/>
        </p:nvSpPr>
        <p:spPr>
          <a:xfrm>
            <a:off x="5652120" y="2661593"/>
            <a:ext cx="3024335" cy="461665"/>
          </a:xfrm>
          <a:prstGeom prst="rect">
            <a:avLst/>
          </a:prstGeom>
          <a:noFill/>
        </p:spPr>
        <p:txBody>
          <a:bodyPr wrap="square" rtlCol="0">
            <a:spAutoFit/>
          </a:bodyPr>
          <a:lstStyle/>
          <a:p>
            <a:r>
              <a:rPr lang="pt-BR" sz="2400" b="1" dirty="0" smtClean="0"/>
              <a:t>Imagem-objetivo</a:t>
            </a:r>
            <a:endParaRPr lang="pt-BR" sz="2400" b="1" dirty="0"/>
          </a:p>
        </p:txBody>
      </p:sp>
      <p:sp>
        <p:nvSpPr>
          <p:cNvPr id="7" name="Rectangle 6"/>
          <p:cNvSpPr/>
          <p:nvPr/>
        </p:nvSpPr>
        <p:spPr>
          <a:xfrm>
            <a:off x="683568" y="2461538"/>
            <a:ext cx="3168352" cy="38477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1800"/>
              </a:spcBef>
              <a:spcAft>
                <a:spcPts val="1800"/>
              </a:spcAft>
            </a:pPr>
            <a:endParaRPr lang="pt-BR" sz="2400" dirty="0" smtClean="0"/>
          </a:p>
          <a:p>
            <a:pPr algn="ctr">
              <a:spcBef>
                <a:spcPts val="1800"/>
              </a:spcBef>
              <a:spcAft>
                <a:spcPts val="3000"/>
              </a:spcAft>
            </a:pPr>
            <a:r>
              <a:rPr lang="pt-BR" sz="2400" b="1" dirty="0" smtClean="0"/>
              <a:t>Porta de entrada preferencial</a:t>
            </a:r>
          </a:p>
          <a:p>
            <a:pPr algn="ctr">
              <a:spcAft>
                <a:spcPts val="3000"/>
              </a:spcAft>
            </a:pPr>
            <a:r>
              <a:rPr lang="pt-BR" sz="2400" b="1" dirty="0" smtClean="0"/>
              <a:t>Integralidade</a:t>
            </a:r>
          </a:p>
          <a:p>
            <a:pPr algn="ctr">
              <a:spcAft>
                <a:spcPts val="3000"/>
              </a:spcAft>
            </a:pPr>
            <a:r>
              <a:rPr lang="pt-BR" sz="2400" b="1" dirty="0" smtClean="0"/>
              <a:t>Longitudinalidade</a:t>
            </a:r>
          </a:p>
          <a:p>
            <a:pPr algn="ctr">
              <a:spcAft>
                <a:spcPts val="1200"/>
              </a:spcAft>
            </a:pPr>
            <a:r>
              <a:rPr lang="pt-BR" sz="2400" b="1" dirty="0" smtClean="0"/>
              <a:t>Coordenação do cuidado</a:t>
            </a:r>
          </a:p>
          <a:p>
            <a:pPr algn="ctr">
              <a:spcAft>
                <a:spcPts val="1800"/>
              </a:spcAft>
            </a:pPr>
            <a:endParaRPr lang="pt-BR" sz="2400" dirty="0" smtClean="0"/>
          </a:p>
          <a:p>
            <a:pPr algn="ctr"/>
            <a:endParaRPr lang="pt-BR" dirty="0"/>
          </a:p>
        </p:txBody>
      </p:sp>
      <p:sp>
        <p:nvSpPr>
          <p:cNvPr id="8" name="TextBox 7"/>
          <p:cNvSpPr txBox="1"/>
          <p:nvPr/>
        </p:nvSpPr>
        <p:spPr>
          <a:xfrm>
            <a:off x="1331640" y="1772816"/>
            <a:ext cx="2520280" cy="461665"/>
          </a:xfrm>
          <a:prstGeom prst="rect">
            <a:avLst/>
          </a:prstGeom>
          <a:noFill/>
        </p:spPr>
        <p:txBody>
          <a:bodyPr wrap="square" rtlCol="0">
            <a:spAutoFit/>
          </a:bodyPr>
          <a:lstStyle/>
          <a:p>
            <a:pPr algn="ctr"/>
            <a:r>
              <a:rPr lang="pt-BR" sz="2400" b="1" dirty="0" smtClean="0"/>
              <a:t>Garantia da...</a:t>
            </a:r>
            <a:endParaRPr lang="pt-BR" sz="2400" b="1" dirty="0"/>
          </a:p>
        </p:txBody>
      </p:sp>
      <p:sp>
        <p:nvSpPr>
          <p:cNvPr id="6" name="Right Arrow 5"/>
          <p:cNvSpPr/>
          <p:nvPr/>
        </p:nvSpPr>
        <p:spPr>
          <a:xfrm>
            <a:off x="4644008" y="3708208"/>
            <a:ext cx="648072" cy="54006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2370365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80728"/>
            <a:ext cx="8229600" cy="773832"/>
          </a:xfrm>
        </p:spPr>
        <p:txBody>
          <a:bodyPr>
            <a:normAutofit fontScale="90000"/>
          </a:bodyPr>
          <a:lstStyle/>
          <a:p>
            <a:r>
              <a:rPr lang="pt-BR" b="1" dirty="0" smtClean="0"/>
              <a:t>Oficinas de trabalho – 1º momento</a:t>
            </a:r>
            <a:endParaRPr lang="pt-BR" b="1" dirty="0"/>
          </a:p>
        </p:txBody>
      </p:sp>
      <p:sp>
        <p:nvSpPr>
          <p:cNvPr id="3" name="Content Placeholder 2"/>
          <p:cNvSpPr>
            <a:spLocks noGrp="1"/>
          </p:cNvSpPr>
          <p:nvPr>
            <p:ph idx="1"/>
          </p:nvPr>
        </p:nvSpPr>
        <p:spPr/>
        <p:txBody>
          <a:bodyPr/>
          <a:lstStyle/>
          <a:p>
            <a:pPr>
              <a:spcAft>
                <a:spcPts val="1800"/>
              </a:spcAft>
            </a:pPr>
            <a:r>
              <a:rPr lang="pt-BR" dirty="0" smtClean="0"/>
              <a:t>Identificação de 3 padrões de qualidade relacionado a cada atributo</a:t>
            </a:r>
          </a:p>
          <a:p>
            <a:pPr>
              <a:spcAft>
                <a:spcPts val="1800"/>
              </a:spcAft>
            </a:pPr>
            <a:r>
              <a:rPr lang="pt-BR" dirty="0" smtClean="0"/>
              <a:t>Total de 18 padrões de qualidade</a:t>
            </a:r>
          </a:p>
          <a:p>
            <a:pPr>
              <a:spcAft>
                <a:spcPts val="1800"/>
              </a:spcAft>
            </a:pPr>
            <a:endParaRPr lang="pt-BR" dirty="0"/>
          </a:p>
        </p:txBody>
      </p:sp>
    </p:spTree>
    <p:extLst>
      <p:ext uri="{BB962C8B-B14F-4D97-AF65-F5344CB8AC3E}">
        <p14:creationId xmlns:p14="http://schemas.microsoft.com/office/powerpoint/2010/main" val="332713323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773832"/>
          </a:xfrm>
        </p:spPr>
        <p:txBody>
          <a:bodyPr>
            <a:normAutofit fontScale="90000"/>
          </a:bodyPr>
          <a:lstStyle/>
          <a:p>
            <a:r>
              <a:rPr lang="pt-BR" b="1" dirty="0" smtClean="0"/>
              <a:t>Oficinas de trabalho – 1º momento</a:t>
            </a:r>
            <a:endParaRPr lang="pt-BR" b="1" dirty="0"/>
          </a:p>
        </p:txBody>
      </p:sp>
      <p:sp>
        <p:nvSpPr>
          <p:cNvPr id="3" name="Content Placeholder 2"/>
          <p:cNvSpPr>
            <a:spLocks noGrp="1"/>
          </p:cNvSpPr>
          <p:nvPr>
            <p:ph idx="1"/>
          </p:nvPr>
        </p:nvSpPr>
        <p:spPr>
          <a:xfrm>
            <a:off x="457200" y="1772816"/>
            <a:ext cx="8229600" cy="4801720"/>
          </a:xfrm>
        </p:spPr>
        <p:txBody>
          <a:bodyPr>
            <a:normAutofit fontScale="85000" lnSpcReduction="10000"/>
          </a:bodyPr>
          <a:lstStyle/>
          <a:p>
            <a:r>
              <a:rPr lang="pt-BR" b="1" i="1" u="sng" dirty="0"/>
              <a:t>Padrão de qualidade</a:t>
            </a:r>
            <a:r>
              <a:rPr lang="pt-BR" i="1" dirty="0"/>
              <a:t>: A gestão municipal de saúde disponibiliza canais de comunicação que permitam aos usuários expressarem suas necessidades e expectativas</a:t>
            </a:r>
            <a:r>
              <a:rPr lang="pt-BR" i="1" dirty="0" smtClean="0"/>
              <a:t>.</a:t>
            </a:r>
          </a:p>
          <a:p>
            <a:pPr marL="109728" indent="0">
              <a:buNone/>
            </a:pPr>
            <a:r>
              <a:rPr lang="pt-BR" i="1" dirty="0" smtClean="0"/>
              <a:t> </a:t>
            </a:r>
            <a:r>
              <a:rPr lang="pt-BR" i="1" dirty="0"/>
              <a:t> </a:t>
            </a:r>
            <a:endParaRPr lang="pt-BR" dirty="0"/>
          </a:p>
          <a:p>
            <a:r>
              <a:rPr lang="pt-BR" i="1" u="sng" dirty="0"/>
              <a:t> </a:t>
            </a:r>
            <a:r>
              <a:rPr lang="pt-BR" b="1" i="1" u="sng" dirty="0"/>
              <a:t>Descrição do padrão de qualidade</a:t>
            </a:r>
            <a:r>
              <a:rPr lang="pt-BR" i="1" dirty="0"/>
              <a:t>: A gestão municipal disponibiliza canais de comunicação (central de sugestões, ouvidoria, redes sociais, sites, blog, correio eletrônico, livro de registros, etc.) aos usuários da AB para expressão de suas necessidades, reclamações, solicitações e sugestões. Esses canais possibilitam o acolhimento ao cidadão, o registro de sua manifestação e demanda, além de subsidiarem a análise de tais demandas para o redirecionamento de ações</a:t>
            </a:r>
            <a:r>
              <a:rPr lang="pt-BR" dirty="0"/>
              <a:t>. </a:t>
            </a:r>
          </a:p>
        </p:txBody>
      </p:sp>
    </p:spTree>
    <p:extLst>
      <p:ext uri="{BB962C8B-B14F-4D97-AF65-F5344CB8AC3E}">
        <p14:creationId xmlns:p14="http://schemas.microsoft.com/office/powerpoint/2010/main" val="265930104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80728"/>
            <a:ext cx="8229600" cy="773832"/>
          </a:xfrm>
        </p:spPr>
        <p:txBody>
          <a:bodyPr>
            <a:normAutofit fontScale="90000"/>
          </a:bodyPr>
          <a:lstStyle/>
          <a:p>
            <a:r>
              <a:rPr lang="pt-BR" b="1" dirty="0" smtClean="0"/>
              <a:t>Oficinas de trabalho – 2º momento</a:t>
            </a:r>
            <a:endParaRPr lang="pt-BR" b="1" dirty="0"/>
          </a:p>
        </p:txBody>
      </p:sp>
      <p:sp>
        <p:nvSpPr>
          <p:cNvPr id="3" name="Content Placeholder 2"/>
          <p:cNvSpPr>
            <a:spLocks noGrp="1"/>
          </p:cNvSpPr>
          <p:nvPr>
            <p:ph idx="1"/>
          </p:nvPr>
        </p:nvSpPr>
        <p:spPr/>
        <p:txBody>
          <a:bodyPr/>
          <a:lstStyle/>
          <a:p>
            <a:pPr>
              <a:spcAft>
                <a:spcPts val="1800"/>
              </a:spcAft>
            </a:pPr>
            <a:r>
              <a:rPr lang="pt-BR" dirty="0" smtClean="0"/>
              <a:t>Definição pela organização do atributo para o grupo.</a:t>
            </a:r>
          </a:p>
          <a:p>
            <a:pPr>
              <a:spcAft>
                <a:spcPts val="1800"/>
              </a:spcAft>
            </a:pPr>
            <a:r>
              <a:rPr lang="pt-BR" dirty="0" smtClean="0"/>
              <a:t>A partir dos padrões de qualidade elencados no 1º momento, descrição da situação com atribuição de nota</a:t>
            </a:r>
          </a:p>
          <a:p>
            <a:pPr>
              <a:spcAft>
                <a:spcPts val="1800"/>
              </a:spcAft>
            </a:pPr>
            <a:endParaRPr lang="pt-BR" dirty="0"/>
          </a:p>
        </p:txBody>
      </p:sp>
    </p:spTree>
    <p:extLst>
      <p:ext uri="{BB962C8B-B14F-4D97-AF65-F5344CB8AC3E}">
        <p14:creationId xmlns:p14="http://schemas.microsoft.com/office/powerpoint/2010/main" val="391653901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80728"/>
            <a:ext cx="8229600" cy="773832"/>
          </a:xfrm>
        </p:spPr>
        <p:txBody>
          <a:bodyPr>
            <a:normAutofit fontScale="90000"/>
          </a:bodyPr>
          <a:lstStyle/>
          <a:p>
            <a:r>
              <a:rPr lang="pt-BR" b="1" dirty="0" smtClean="0"/>
              <a:t>Oficinas de trabalho – 2º momento</a:t>
            </a:r>
            <a:endParaRPr lang="pt-BR" b="1" dirty="0"/>
          </a:p>
        </p:txBody>
      </p:sp>
      <p:sp>
        <p:nvSpPr>
          <p:cNvPr id="3" name="Content Placeholder 2"/>
          <p:cNvSpPr>
            <a:spLocks noGrp="1"/>
          </p:cNvSpPr>
          <p:nvPr>
            <p:ph idx="1"/>
          </p:nvPr>
        </p:nvSpPr>
        <p:spPr/>
        <p:txBody>
          <a:bodyPr>
            <a:normAutofit fontScale="92500" lnSpcReduction="10000"/>
          </a:bodyPr>
          <a:lstStyle/>
          <a:p>
            <a:pPr>
              <a:spcAft>
                <a:spcPts val="1800"/>
              </a:spcAft>
            </a:pPr>
            <a:r>
              <a:rPr lang="pt-BR" i="1" dirty="0"/>
              <a:t>Contexto: o município não possuiu dispositivos formais além do conselho municipal de saúde para a escuta do usuário. Porém em todas as unidades de saúde exitem conselhos locais de saúde, que expressam as necessidades dos usuários das diversas localidades do município. Ainda existe uma certa dificuldade de articulação entre os conselhos locais com o conselho municipal de saúde</a:t>
            </a:r>
            <a:r>
              <a:rPr lang="pt-BR" i="1" dirty="0" smtClean="0"/>
              <a:t>.</a:t>
            </a:r>
          </a:p>
          <a:p>
            <a:pPr>
              <a:spcAft>
                <a:spcPts val="1800"/>
              </a:spcAft>
            </a:pPr>
            <a:r>
              <a:rPr lang="pt-BR" i="1" dirty="0" smtClean="0"/>
              <a:t>Nota: 4</a:t>
            </a:r>
          </a:p>
          <a:p>
            <a:pPr>
              <a:spcAft>
                <a:spcPts val="1800"/>
              </a:spcAft>
            </a:pPr>
            <a:endParaRPr lang="pt-BR" dirty="0"/>
          </a:p>
        </p:txBody>
      </p:sp>
    </p:spTree>
    <p:extLst>
      <p:ext uri="{BB962C8B-B14F-4D97-AF65-F5344CB8AC3E}">
        <p14:creationId xmlns:p14="http://schemas.microsoft.com/office/powerpoint/2010/main" val="208866032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80728"/>
            <a:ext cx="8229600" cy="773832"/>
          </a:xfrm>
        </p:spPr>
        <p:txBody>
          <a:bodyPr>
            <a:normAutofit fontScale="90000"/>
          </a:bodyPr>
          <a:lstStyle/>
          <a:p>
            <a:r>
              <a:rPr lang="pt-BR" b="1" dirty="0" smtClean="0"/>
              <a:t>Oficinas de trabalho – 3º momento</a:t>
            </a:r>
            <a:endParaRPr lang="pt-BR" b="1" dirty="0"/>
          </a:p>
        </p:txBody>
      </p:sp>
      <p:sp>
        <p:nvSpPr>
          <p:cNvPr id="3" name="Content Placeholder 2"/>
          <p:cNvSpPr>
            <a:spLocks noGrp="1"/>
          </p:cNvSpPr>
          <p:nvPr>
            <p:ph idx="1"/>
          </p:nvPr>
        </p:nvSpPr>
        <p:spPr/>
        <p:txBody>
          <a:bodyPr/>
          <a:lstStyle/>
          <a:p>
            <a:pPr>
              <a:spcAft>
                <a:spcPts val="1800"/>
              </a:spcAft>
            </a:pPr>
            <a:r>
              <a:rPr lang="pt-BR" dirty="0" smtClean="0"/>
              <a:t>Discussão de estratégias para cumprimento do padrão de qualidade</a:t>
            </a:r>
          </a:p>
          <a:p>
            <a:pPr>
              <a:spcAft>
                <a:spcPts val="1800"/>
              </a:spcAft>
            </a:pPr>
            <a:endParaRPr lang="pt-BR" dirty="0"/>
          </a:p>
        </p:txBody>
      </p:sp>
    </p:spTree>
    <p:extLst>
      <p:ext uri="{BB962C8B-B14F-4D97-AF65-F5344CB8AC3E}">
        <p14:creationId xmlns:p14="http://schemas.microsoft.com/office/powerpoint/2010/main" val="230400940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80728"/>
            <a:ext cx="8229600" cy="773832"/>
          </a:xfrm>
        </p:spPr>
        <p:txBody>
          <a:bodyPr>
            <a:normAutofit fontScale="90000"/>
          </a:bodyPr>
          <a:lstStyle/>
          <a:p>
            <a:r>
              <a:rPr lang="pt-BR" b="1" dirty="0" smtClean="0"/>
              <a:t>Oficinas de trabalho – 3º momento</a:t>
            </a:r>
            <a:endParaRPr lang="pt-BR" b="1" dirty="0"/>
          </a:p>
        </p:txBody>
      </p:sp>
      <p:sp>
        <p:nvSpPr>
          <p:cNvPr id="3" name="Content Placeholder 2"/>
          <p:cNvSpPr>
            <a:spLocks noGrp="1"/>
          </p:cNvSpPr>
          <p:nvPr>
            <p:ph idx="1"/>
          </p:nvPr>
        </p:nvSpPr>
        <p:spPr>
          <a:xfrm>
            <a:off x="457200" y="1988840"/>
            <a:ext cx="8229600" cy="4752528"/>
          </a:xfrm>
        </p:spPr>
        <p:txBody>
          <a:bodyPr>
            <a:normAutofit fontScale="92500" lnSpcReduction="10000"/>
          </a:bodyPr>
          <a:lstStyle/>
          <a:p>
            <a:pPr>
              <a:spcAft>
                <a:spcPts val="1200"/>
              </a:spcAft>
            </a:pPr>
            <a:r>
              <a:rPr lang="pt-BR" i="1" dirty="0" smtClean="0"/>
              <a:t>Criação </a:t>
            </a:r>
            <a:r>
              <a:rPr lang="pt-BR" i="1" dirty="0"/>
              <a:t>de uma ouvidoria cidadã com representantes da comunidade e do serviço</a:t>
            </a:r>
            <a:r>
              <a:rPr lang="pt-BR" i="1" dirty="0" smtClean="0"/>
              <a:t>;</a:t>
            </a:r>
          </a:p>
          <a:p>
            <a:pPr>
              <a:spcAft>
                <a:spcPts val="1200"/>
              </a:spcAft>
            </a:pPr>
            <a:r>
              <a:rPr lang="pt-BR" i="1" dirty="0" smtClean="0"/>
              <a:t>Criação </a:t>
            </a:r>
            <a:r>
              <a:rPr lang="pt-BR" i="1" dirty="0"/>
              <a:t>de um blog para socialização das atas do conselho municipal de saúde; </a:t>
            </a:r>
            <a:endParaRPr lang="pt-BR" i="1" dirty="0" smtClean="0"/>
          </a:p>
          <a:p>
            <a:pPr>
              <a:spcAft>
                <a:spcPts val="1200"/>
              </a:spcAft>
            </a:pPr>
            <a:r>
              <a:rPr lang="pt-BR" i="1" dirty="0" smtClean="0"/>
              <a:t>Implantação </a:t>
            </a:r>
            <a:r>
              <a:rPr lang="pt-BR" i="1" dirty="0"/>
              <a:t>de caixa de sugestões nas unidades de saúde; divulgação de informes em rádios comunitárias do </a:t>
            </a:r>
            <a:r>
              <a:rPr lang="pt-BR" i="1" dirty="0" smtClean="0"/>
              <a:t>município; </a:t>
            </a:r>
          </a:p>
          <a:p>
            <a:pPr>
              <a:spcAft>
                <a:spcPts val="1200"/>
              </a:spcAft>
            </a:pPr>
            <a:r>
              <a:rPr lang="pt-BR" i="1" dirty="0" smtClean="0"/>
              <a:t>Mudança </a:t>
            </a:r>
            <a:r>
              <a:rPr lang="pt-BR" i="1" dirty="0"/>
              <a:t>do regimento interno do conselho municipal de saúde, para consideração de representação dos conselhos locais.</a:t>
            </a:r>
            <a:endParaRPr lang="pt-BR" dirty="0"/>
          </a:p>
          <a:p>
            <a:pPr>
              <a:spcAft>
                <a:spcPts val="1800"/>
              </a:spcAft>
            </a:pPr>
            <a:endParaRPr lang="pt-BR" dirty="0"/>
          </a:p>
        </p:txBody>
      </p:sp>
    </p:spTree>
    <p:extLst>
      <p:ext uri="{BB962C8B-B14F-4D97-AF65-F5344CB8AC3E}">
        <p14:creationId xmlns:p14="http://schemas.microsoft.com/office/powerpoint/2010/main" val="19462216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2"/>
          <p:cNvSpPr txBox="1">
            <a:spLocks/>
          </p:cNvSpPr>
          <p:nvPr/>
        </p:nvSpPr>
        <p:spPr>
          <a:xfrm>
            <a:off x="467544" y="1052736"/>
            <a:ext cx="8358187" cy="4857750"/>
          </a:xfrm>
          <a:prstGeom prst="rect">
            <a:avLst/>
          </a:prstGeom>
          <a:ln w="28575">
            <a:solidFill>
              <a:schemeClr val="tx1"/>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r>
              <a:rPr kumimoji="0" lang="pt-BR" sz="2800" b="1" i="0" u="none" strike="noStrike" kern="1200" cap="none" spc="0" normalizeH="0" baseline="0" noProof="0" dirty="0" smtClean="0">
                <a:ln>
                  <a:noFill/>
                </a:ln>
                <a:solidFill>
                  <a:schemeClr val="tx1"/>
                </a:solidFill>
                <a:effectLst/>
                <a:uLnTx/>
                <a:uFillTx/>
                <a:latin typeface="+mn-lt"/>
                <a:ea typeface="+mn-ea"/>
                <a:cs typeface="+mn-cs"/>
              </a:rPr>
              <a:t>	</a:t>
            </a:r>
            <a:r>
              <a:rPr kumimoji="0" lang="pt-BR"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Narrow" pitchFamily="34" charset="0"/>
                <a:ea typeface="+mn-ea"/>
                <a:cs typeface="+mn-cs"/>
              </a:rPr>
              <a:t> </a:t>
            </a:r>
            <a:r>
              <a:rPr kumimoji="0" lang="pt-BR" sz="3200" b="1" i="0" u="none" strike="noStrike" kern="1200" cap="none" spc="0" normalizeH="0" baseline="0" noProof="0" dirty="0" smtClean="0">
                <a:ln>
                  <a:noFill/>
                </a:ln>
                <a:solidFill>
                  <a:schemeClr val="accent1">
                    <a:lumMod val="75000"/>
                  </a:schemeClr>
                </a:solidFill>
                <a:effectLst>
                  <a:outerShdw blurRad="38100" dist="38100" dir="2700000" algn="tl">
                    <a:srgbClr val="000000">
                      <a:alpha val="43137"/>
                    </a:srgbClr>
                  </a:outerShdw>
                </a:effectLst>
                <a:uLnTx/>
                <a:uFillTx/>
                <a:latin typeface="Arial Narrow" pitchFamily="34" charset="0"/>
                <a:ea typeface="+mn-ea"/>
                <a:cs typeface="+mn-cs"/>
              </a:rPr>
              <a:t>Algumas complicações do Modelo Biomédico</a:t>
            </a:r>
          </a:p>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endParaRPr kumimoji="0" lang="pt-BR" sz="3200" b="1" i="0" u="none" strike="noStrike" kern="1200" cap="none" spc="0" normalizeH="0" baseline="0" noProof="0" dirty="0" smtClean="0">
              <a:ln>
                <a:noFill/>
              </a:ln>
              <a:solidFill>
                <a:schemeClr val="accent1">
                  <a:lumMod val="75000"/>
                </a:schemeClr>
              </a:solidFill>
              <a:effectLst>
                <a:outerShdw blurRad="38100" dist="38100" dir="2700000" algn="tl">
                  <a:srgbClr val="000000">
                    <a:alpha val="43137"/>
                  </a:srgbClr>
                </a:outerShdw>
              </a:effectLst>
              <a:uLnTx/>
              <a:uFillTx/>
              <a:latin typeface="Arial Narrow"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2" pitchFamily="18" charset="2"/>
              <a:buNone/>
              <a:tabLst/>
              <a:defRPr/>
            </a:pPr>
            <a:endParaRPr kumimoji="0" lang="pt-BR" sz="1000" b="0" i="1" u="none" strike="noStrike" kern="1200" cap="none" spc="0" normalizeH="0" baseline="0" noProof="0" dirty="0" smtClean="0">
              <a:ln>
                <a:noFill/>
              </a:ln>
              <a:solidFill>
                <a:schemeClr val="tx1"/>
              </a:solidFill>
              <a:effectLst/>
              <a:uLnTx/>
              <a:uFillTx/>
              <a:latin typeface="Arial Narrow" pitchFamily="34" charset="0"/>
              <a:ea typeface="+mn-ea"/>
              <a:cs typeface="+mn-cs"/>
            </a:endParaRPr>
          </a:p>
          <a:p>
            <a:r>
              <a:rPr lang="pt-BR" altLang="pt-BR" sz="2800" dirty="0">
                <a:latin typeface="Arial Narrow" pitchFamily="34" charset="0"/>
              </a:rPr>
              <a:t>Pessoas com </a:t>
            </a:r>
            <a:r>
              <a:rPr lang="pt-BR" altLang="pt-BR" sz="2800" b="1" dirty="0">
                <a:latin typeface="Arial Narrow" pitchFamily="34" charset="0"/>
              </a:rPr>
              <a:t>baixo apoio social </a:t>
            </a:r>
            <a:r>
              <a:rPr lang="pt-BR" altLang="pt-BR" sz="2800" dirty="0">
                <a:latin typeface="Arial Narrow" pitchFamily="34" charset="0"/>
              </a:rPr>
              <a:t>apresentaram maior</a:t>
            </a:r>
          </a:p>
          <a:p>
            <a:r>
              <a:rPr lang="pt-BR" altLang="pt-BR" sz="2800" dirty="0" smtClean="0">
                <a:latin typeface="Arial Narrow" pitchFamily="34" charset="0"/>
              </a:rPr>
              <a:t>prevalência </a:t>
            </a:r>
            <a:r>
              <a:rPr lang="pt-BR" altLang="pt-BR" sz="2800" dirty="0">
                <a:latin typeface="Arial Narrow" pitchFamily="34" charset="0"/>
              </a:rPr>
              <a:t>de </a:t>
            </a:r>
            <a:r>
              <a:rPr lang="pt-BR" altLang="pt-BR" sz="2800" b="1" dirty="0">
                <a:latin typeface="Arial Narrow" pitchFamily="34" charset="0"/>
              </a:rPr>
              <a:t>transtornos mentais </a:t>
            </a:r>
            <a:r>
              <a:rPr lang="pt-BR" altLang="pt-BR" sz="2800" dirty="0">
                <a:latin typeface="Arial Narrow" pitchFamily="34" charset="0"/>
              </a:rPr>
              <a:t>comuns do que as com alto apoio social. O apoio social manteve-se associado aos transtornos mentais comuns mesmo após o ajuste por idade, escolaridade e participação no mercado de trabalho (SHERMAN, 2003).</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pt-BR" sz="2800" b="0" i="1" u="none" strike="noStrike" kern="1200" cap="none" spc="0" normalizeH="0" baseline="0" noProof="0" dirty="0" smtClean="0">
              <a:ln>
                <a:noFill/>
              </a:ln>
              <a:solidFill>
                <a:schemeClr val="tx1"/>
              </a:solidFill>
              <a:effectLst/>
              <a:uLnTx/>
              <a:uFillTx/>
              <a:latin typeface="Arial Narrow" pitchFamily="34" charset="0"/>
              <a:ea typeface="+mn-ea"/>
              <a:cs typeface="+mn-cs"/>
            </a:endParaRPr>
          </a:p>
        </p:txBody>
      </p:sp>
    </p:spTree>
    <p:extLst>
      <p:ext uri="{BB962C8B-B14F-4D97-AF65-F5344CB8AC3E}">
        <p14:creationId xmlns:p14="http://schemas.microsoft.com/office/powerpoint/2010/main" val="10081538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3" y="2100263"/>
            <a:ext cx="9134475" cy="2657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6956111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7525</TotalTime>
  <Words>1902</Words>
  <Application>Microsoft Office PowerPoint</Application>
  <PresentationFormat>Apresentação na tela (4:3)</PresentationFormat>
  <Paragraphs>468</Paragraphs>
  <Slides>78</Slides>
  <Notes>1</Notes>
  <HiddenSlides>0</HiddenSlides>
  <MMClips>0</MMClips>
  <ScaleCrop>false</ScaleCrop>
  <HeadingPairs>
    <vt:vector size="8" baseType="variant">
      <vt:variant>
        <vt:lpstr>Fontes usadas</vt:lpstr>
      </vt:variant>
      <vt:variant>
        <vt:i4>9</vt:i4>
      </vt:variant>
      <vt:variant>
        <vt:lpstr>Tema</vt:lpstr>
      </vt:variant>
      <vt:variant>
        <vt:i4>1</vt:i4>
      </vt:variant>
      <vt:variant>
        <vt:lpstr>Servidores OLE inseridos</vt:lpstr>
      </vt:variant>
      <vt:variant>
        <vt:i4>3</vt:i4>
      </vt:variant>
      <vt:variant>
        <vt:lpstr>Títulos de slides</vt:lpstr>
      </vt:variant>
      <vt:variant>
        <vt:i4>78</vt:i4>
      </vt:variant>
    </vt:vector>
  </HeadingPairs>
  <TitlesOfParts>
    <vt:vector size="91" baseType="lpstr">
      <vt:lpstr>Arial</vt:lpstr>
      <vt:lpstr>Arial Narrow</vt:lpstr>
      <vt:lpstr>Calibri</vt:lpstr>
      <vt:lpstr>Georgia</vt:lpstr>
      <vt:lpstr>Times New Roman</vt:lpstr>
      <vt:lpstr>Trebuchet MS</vt:lpstr>
      <vt:lpstr>Verdana</vt:lpstr>
      <vt:lpstr>Wingdings</vt:lpstr>
      <vt:lpstr>Wingdings 2</vt:lpstr>
      <vt:lpstr>Urban</vt:lpstr>
      <vt:lpstr>CorelPhotoPaint.Image.10</vt:lpstr>
      <vt:lpstr>Imagem de bitmap</vt:lpstr>
      <vt:lpstr>Gráfico</vt:lpstr>
      <vt:lpstr>Oficina de Fortalecimento da Atenção Básica no contexto da Rede de Atenção à Sáude</vt:lpstr>
      <vt:lpstr>CONTEXTO</vt:lpstr>
      <vt:lpstr>Apresentação do PowerPoint</vt:lpstr>
      <vt:lpstr>Apresentação do PowerPoint</vt:lpstr>
      <vt:lpstr>Apresentação do PowerPoint</vt:lpstr>
      <vt:lpstr>Apresentação do PowerPoint</vt:lpstr>
      <vt:lpstr>Messias (2003)</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SUS</vt:lpstr>
      <vt:lpstr>INTEGRALIDADE</vt:lpstr>
      <vt:lpstr>INTEGRALIDADE</vt:lpstr>
      <vt:lpstr>INTEGRALIDADE</vt:lpstr>
      <vt:lpstr>Apresentação do PowerPoint</vt:lpstr>
      <vt:lpstr>Modelo Biomédico</vt:lpstr>
      <vt:lpstr>Integralidade</vt:lpstr>
      <vt:lpstr>Integralidade</vt:lpstr>
      <vt:lpstr>Integralidade</vt:lpstr>
      <vt:lpstr>Apresentação do PowerPoint</vt:lpstr>
      <vt:lpstr>Rede de Atenção</vt:lpstr>
      <vt:lpstr>Apresentação do PowerPoint</vt:lpstr>
      <vt:lpstr>Apresentação do PowerPoint</vt:lpstr>
      <vt:lpstr>INTEGRALIDADE</vt:lpstr>
      <vt:lpstr>INTEGRALIDADE</vt:lpstr>
      <vt:lpstr>INTEGRALIDADE</vt:lpstr>
      <vt:lpstr>INTEGRALIDADE</vt:lpstr>
      <vt:lpstr>PRIMEIRO CONTATO</vt:lpstr>
      <vt:lpstr>PRIMEIRO CONTATO</vt:lpstr>
      <vt:lpstr>PRIMEIRO CONTATO</vt:lpstr>
      <vt:lpstr>LONGITUDINALIDADE</vt:lpstr>
      <vt:lpstr>LONGITUDINALIDADE</vt:lpstr>
      <vt:lpstr>LONGITUDINALIDADE</vt:lpstr>
      <vt:lpstr>COORDENAÇÃO DA ATENÇÃO</vt:lpstr>
      <vt:lpstr>Apresentação do PowerPoint</vt:lpstr>
      <vt:lpstr>Coordenação do cuidado????</vt:lpstr>
      <vt:lpstr>Coordenação do cuidado????</vt:lpstr>
      <vt:lpstr>Coordenação do cuidado????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Integralidade</vt:lpstr>
      <vt:lpstr>Orientação comunitária</vt:lpstr>
      <vt:lpstr>Porta de entrada preferencial</vt:lpstr>
      <vt:lpstr>Longitudinalidade</vt:lpstr>
      <vt:lpstr>Coordenação do cuidado</vt:lpstr>
      <vt:lpstr>Padrões da AMAQ</vt:lpstr>
      <vt:lpstr>Apresentação do PowerPoint</vt:lpstr>
      <vt:lpstr>Apresentação do PowerPoint</vt:lpstr>
      <vt:lpstr>Oficinas de trabalho – 1º momento</vt:lpstr>
      <vt:lpstr>Oficinas de trabalho – 1º momento</vt:lpstr>
      <vt:lpstr>Oficinas de trabalho – 2º momento</vt:lpstr>
      <vt:lpstr>Oficinas de trabalho – 2º momento</vt:lpstr>
      <vt:lpstr>Oficinas de trabalho – 3º momento</vt:lpstr>
      <vt:lpstr>Oficinas de trabalho – 3º momento</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Marcos Aurélio</dc:creator>
  <cp:lastModifiedBy>User</cp:lastModifiedBy>
  <cp:revision>179</cp:revision>
  <dcterms:created xsi:type="dcterms:W3CDTF">2012-10-07T19:23:59Z</dcterms:created>
  <dcterms:modified xsi:type="dcterms:W3CDTF">2014-06-11T20:36:17Z</dcterms:modified>
</cp:coreProperties>
</file>