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openxmlformats-officedocument.oleObject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2"/>
  </p:notesMasterIdLst>
  <p:handoutMasterIdLst>
    <p:handoutMasterId r:id="rId53"/>
  </p:handoutMasterIdLst>
  <p:sldIdLst>
    <p:sldId id="301" r:id="rId2"/>
    <p:sldId id="334" r:id="rId3"/>
    <p:sldId id="264" r:id="rId4"/>
    <p:sldId id="329" r:id="rId5"/>
    <p:sldId id="299" r:id="rId6"/>
    <p:sldId id="265" r:id="rId7"/>
    <p:sldId id="266" r:id="rId8"/>
    <p:sldId id="267" r:id="rId9"/>
    <p:sldId id="428" r:id="rId10"/>
    <p:sldId id="381" r:id="rId11"/>
    <p:sldId id="429" r:id="rId12"/>
    <p:sldId id="387" r:id="rId13"/>
    <p:sldId id="388" r:id="rId14"/>
    <p:sldId id="389" r:id="rId15"/>
    <p:sldId id="303" r:id="rId16"/>
    <p:sldId id="431" r:id="rId17"/>
    <p:sldId id="390" r:id="rId18"/>
    <p:sldId id="399" r:id="rId19"/>
    <p:sldId id="400" r:id="rId20"/>
    <p:sldId id="437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408" r:id="rId29"/>
    <p:sldId id="409" r:id="rId30"/>
    <p:sldId id="410" r:id="rId31"/>
    <p:sldId id="411" r:id="rId32"/>
    <p:sldId id="435" r:id="rId33"/>
    <p:sldId id="436" r:id="rId34"/>
    <p:sldId id="433" r:id="rId35"/>
    <p:sldId id="413" r:id="rId36"/>
    <p:sldId id="414" r:id="rId37"/>
    <p:sldId id="415" r:id="rId38"/>
    <p:sldId id="434" r:id="rId39"/>
    <p:sldId id="416" r:id="rId40"/>
    <p:sldId id="417" r:id="rId41"/>
    <p:sldId id="432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7" r:id="rId50"/>
    <p:sldId id="398" r:id="rId5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6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9CF398-6F69-463E-B80F-F215237C3F5F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4EF13154-E2EB-43E7-BA74-FF0AF15A87DF}">
      <dgm:prSet phldrT="[Texto]"/>
      <dgm:spPr/>
      <dgm:t>
        <a:bodyPr/>
        <a:lstStyle/>
        <a:p>
          <a:pPr algn="ctr"/>
          <a:r>
            <a:rPr lang="pt-BR" dirty="0" smtClean="0"/>
            <a:t>PBF – Gestão e Operacionalização</a:t>
          </a:r>
          <a:endParaRPr lang="pt-BR" dirty="0"/>
        </a:p>
      </dgm:t>
    </dgm:pt>
    <dgm:pt modelId="{AECA35D2-1BA1-439C-B987-B87B22C6856E}" type="sibTrans" cxnId="{DC61ED3C-B252-4EF1-A40B-A682631D6DA2}">
      <dgm:prSet/>
      <dgm:spPr/>
      <dgm:t>
        <a:bodyPr/>
        <a:lstStyle/>
        <a:p>
          <a:endParaRPr lang="pt-BR"/>
        </a:p>
      </dgm:t>
    </dgm:pt>
    <dgm:pt modelId="{46CC92BA-B23B-40BD-AEB5-D747ED860E74}" type="parTrans" cxnId="{DC61ED3C-B252-4EF1-A40B-A682631D6DA2}">
      <dgm:prSet/>
      <dgm:spPr/>
      <dgm:t>
        <a:bodyPr/>
        <a:lstStyle/>
        <a:p>
          <a:endParaRPr lang="pt-BR"/>
        </a:p>
      </dgm:t>
    </dgm:pt>
    <dgm:pt modelId="{2C3F18FF-92A5-40FE-BE2A-9317FCC9B9A1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Programa Bolsa Família</a:t>
          </a:r>
          <a:endParaRPr lang="pt-BR" dirty="0">
            <a:solidFill>
              <a:schemeClr val="tx1"/>
            </a:solidFill>
          </a:endParaRPr>
        </a:p>
      </dgm:t>
    </dgm:pt>
    <dgm:pt modelId="{21F823CB-5B8B-44C7-83DF-87C3382DAE49}" type="sibTrans" cxnId="{AF344F6C-3F60-45A8-91AF-2776AF212332}">
      <dgm:prSet/>
      <dgm:spPr/>
      <dgm:t>
        <a:bodyPr/>
        <a:lstStyle/>
        <a:p>
          <a:endParaRPr lang="pt-BR"/>
        </a:p>
      </dgm:t>
    </dgm:pt>
    <dgm:pt modelId="{7B26C343-BC27-406E-97CE-696490E86873}" type="parTrans" cxnId="{AF344F6C-3F60-45A8-91AF-2776AF212332}">
      <dgm:prSet/>
      <dgm:spPr/>
      <dgm:t>
        <a:bodyPr/>
        <a:lstStyle/>
        <a:p>
          <a:endParaRPr lang="pt-BR"/>
        </a:p>
      </dgm:t>
    </dgm:pt>
    <dgm:pt modelId="{DF90242A-DF3E-42FB-B27D-C683E26892CA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Sistema de Vigilância Alimentar e Nutricional</a:t>
          </a:r>
          <a:endParaRPr lang="pt-BR" dirty="0">
            <a:solidFill>
              <a:schemeClr val="tx1"/>
            </a:solidFill>
          </a:endParaRPr>
        </a:p>
      </dgm:t>
    </dgm:pt>
    <dgm:pt modelId="{AE554A46-A40A-48C6-A7DD-029EED356930}" type="sibTrans" cxnId="{3B21F423-D879-4A87-AF5D-87EEC7012653}">
      <dgm:prSet/>
      <dgm:spPr/>
      <dgm:t>
        <a:bodyPr/>
        <a:lstStyle/>
        <a:p>
          <a:endParaRPr lang="pt-BR"/>
        </a:p>
      </dgm:t>
    </dgm:pt>
    <dgm:pt modelId="{5F7FB5CF-E711-4C77-9CA6-90D04A6B3DB1}" type="parTrans" cxnId="{3B21F423-D879-4A87-AF5D-87EEC7012653}">
      <dgm:prSet/>
      <dgm:spPr/>
      <dgm:t>
        <a:bodyPr/>
        <a:lstStyle/>
        <a:p>
          <a:endParaRPr lang="pt-BR"/>
        </a:p>
      </dgm:t>
    </dgm:pt>
    <dgm:pt modelId="{B734920C-D54C-4B02-B235-26E22DA7F14D}">
      <dgm:prSet phldrT="[Texto]"/>
      <dgm:spPr/>
      <dgm:t>
        <a:bodyPr/>
        <a:lstStyle/>
        <a:p>
          <a:pPr algn="ctr"/>
          <a:r>
            <a:rPr lang="pt-BR" dirty="0" smtClean="0"/>
            <a:t>Operacionalizando e Significando a VAN</a:t>
          </a:r>
          <a:endParaRPr lang="pt-BR" dirty="0"/>
        </a:p>
      </dgm:t>
    </dgm:pt>
    <dgm:pt modelId="{6161B7A7-D71B-4705-9E4D-5645E70510CB}" type="sibTrans" cxnId="{9B7E0F96-72FE-4794-BDE3-5BCF9068D58C}">
      <dgm:prSet/>
      <dgm:spPr/>
      <dgm:t>
        <a:bodyPr/>
        <a:lstStyle/>
        <a:p>
          <a:endParaRPr lang="pt-BR"/>
        </a:p>
      </dgm:t>
    </dgm:pt>
    <dgm:pt modelId="{3BDD959B-6503-4619-BE17-1029560B7E64}" type="parTrans" cxnId="{9B7E0F96-72FE-4794-BDE3-5BCF9068D58C}">
      <dgm:prSet/>
      <dgm:spPr/>
      <dgm:t>
        <a:bodyPr/>
        <a:lstStyle/>
        <a:p>
          <a:endParaRPr lang="pt-BR"/>
        </a:p>
      </dgm:t>
    </dgm:pt>
    <dgm:pt modelId="{E3A3DCA2-BF73-4210-B499-CC9ECC95F4FD}" type="pres">
      <dgm:prSet presAssocID="{F89CF398-6F69-463E-B80F-F215237C3F5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1A993AF0-A950-445A-A74B-CB68A444A8E1}" type="pres">
      <dgm:prSet presAssocID="{2C3F18FF-92A5-40FE-BE2A-9317FCC9B9A1}" presName="linNode" presStyleCnt="0"/>
      <dgm:spPr/>
    </dgm:pt>
    <dgm:pt modelId="{851B17BA-7E92-41A1-AA1C-84B0AB945EB1}" type="pres">
      <dgm:prSet presAssocID="{2C3F18FF-92A5-40FE-BE2A-9317FCC9B9A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AD6AC2-7FD9-4804-AD85-0A9D8684BA11}" type="pres">
      <dgm:prSet presAssocID="{2C3F18FF-92A5-40FE-BE2A-9317FCC9B9A1}" presName="childShp" presStyleLbl="bgAccFollowNode1" presStyleIdx="0" presStyleCnt="2" custScaleY="7768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D18781-876F-4E15-BC10-A9B408316805}" type="pres">
      <dgm:prSet presAssocID="{21F823CB-5B8B-44C7-83DF-87C3382DAE49}" presName="spacing" presStyleCnt="0"/>
      <dgm:spPr/>
    </dgm:pt>
    <dgm:pt modelId="{C39E1803-9287-4CDB-8643-B7EADC74201C}" type="pres">
      <dgm:prSet presAssocID="{DF90242A-DF3E-42FB-B27D-C683E26892CA}" presName="linNode" presStyleCnt="0"/>
      <dgm:spPr/>
    </dgm:pt>
    <dgm:pt modelId="{AB69E496-546F-40A2-9FD8-266D165B739B}" type="pres">
      <dgm:prSet presAssocID="{DF90242A-DF3E-42FB-B27D-C683E26892CA}" presName="parentShp" presStyleLbl="node1" presStyleIdx="1" presStyleCnt="2" custLinFactNeighborX="-701" custLinFactNeighborY="-4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623D9DC-553C-403F-AD18-CB81B20BCFD1}" type="pres">
      <dgm:prSet presAssocID="{DF90242A-DF3E-42FB-B27D-C683E26892CA}" presName="childShp" presStyleLbl="bgAccFollowNode1" presStyleIdx="1" presStyleCnt="2" custScaleY="776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1EDCD2B-7468-495E-A70B-6D6739CF637D}" type="presOf" srcId="{2C3F18FF-92A5-40FE-BE2A-9317FCC9B9A1}" destId="{851B17BA-7E92-41A1-AA1C-84B0AB945EB1}" srcOrd="0" destOrd="0" presId="urn:microsoft.com/office/officeart/2005/8/layout/vList6"/>
    <dgm:cxn modelId="{AE5D93F4-C263-42C9-8E64-EFF67CCB0174}" type="presOf" srcId="{B734920C-D54C-4B02-B235-26E22DA7F14D}" destId="{A623D9DC-553C-403F-AD18-CB81B20BCFD1}" srcOrd="0" destOrd="0" presId="urn:microsoft.com/office/officeart/2005/8/layout/vList6"/>
    <dgm:cxn modelId="{3B21F423-D879-4A87-AF5D-87EEC7012653}" srcId="{F89CF398-6F69-463E-B80F-F215237C3F5F}" destId="{DF90242A-DF3E-42FB-B27D-C683E26892CA}" srcOrd="1" destOrd="0" parTransId="{5F7FB5CF-E711-4C77-9CA6-90D04A6B3DB1}" sibTransId="{AE554A46-A40A-48C6-A7DD-029EED356930}"/>
    <dgm:cxn modelId="{80D7D355-3B1B-4207-B98B-E8605C0DA49D}" type="presOf" srcId="{F89CF398-6F69-463E-B80F-F215237C3F5F}" destId="{E3A3DCA2-BF73-4210-B499-CC9ECC95F4FD}" srcOrd="0" destOrd="0" presId="urn:microsoft.com/office/officeart/2005/8/layout/vList6"/>
    <dgm:cxn modelId="{4615C598-6010-4260-BAD5-510CB507D425}" type="presOf" srcId="{4EF13154-E2EB-43E7-BA74-FF0AF15A87DF}" destId="{F0AD6AC2-7FD9-4804-AD85-0A9D8684BA11}" srcOrd="0" destOrd="0" presId="urn:microsoft.com/office/officeart/2005/8/layout/vList6"/>
    <dgm:cxn modelId="{7E388F33-E5D4-4A31-8C30-104C9BF325E5}" type="presOf" srcId="{DF90242A-DF3E-42FB-B27D-C683E26892CA}" destId="{AB69E496-546F-40A2-9FD8-266D165B739B}" srcOrd="0" destOrd="0" presId="urn:microsoft.com/office/officeart/2005/8/layout/vList6"/>
    <dgm:cxn modelId="{DC61ED3C-B252-4EF1-A40B-A682631D6DA2}" srcId="{2C3F18FF-92A5-40FE-BE2A-9317FCC9B9A1}" destId="{4EF13154-E2EB-43E7-BA74-FF0AF15A87DF}" srcOrd="0" destOrd="0" parTransId="{46CC92BA-B23B-40BD-AEB5-D747ED860E74}" sibTransId="{AECA35D2-1BA1-439C-B987-B87B22C6856E}"/>
    <dgm:cxn modelId="{9B7E0F96-72FE-4794-BDE3-5BCF9068D58C}" srcId="{DF90242A-DF3E-42FB-B27D-C683E26892CA}" destId="{B734920C-D54C-4B02-B235-26E22DA7F14D}" srcOrd="0" destOrd="0" parTransId="{3BDD959B-6503-4619-BE17-1029560B7E64}" sibTransId="{6161B7A7-D71B-4705-9E4D-5645E70510CB}"/>
    <dgm:cxn modelId="{AF344F6C-3F60-45A8-91AF-2776AF212332}" srcId="{F89CF398-6F69-463E-B80F-F215237C3F5F}" destId="{2C3F18FF-92A5-40FE-BE2A-9317FCC9B9A1}" srcOrd="0" destOrd="0" parTransId="{7B26C343-BC27-406E-97CE-696490E86873}" sibTransId="{21F823CB-5B8B-44C7-83DF-87C3382DAE49}"/>
    <dgm:cxn modelId="{79B6C67E-12E2-4AC2-B7B1-8857DF0C0FA4}" type="presParOf" srcId="{E3A3DCA2-BF73-4210-B499-CC9ECC95F4FD}" destId="{1A993AF0-A950-445A-A74B-CB68A444A8E1}" srcOrd="0" destOrd="0" presId="urn:microsoft.com/office/officeart/2005/8/layout/vList6"/>
    <dgm:cxn modelId="{8F29DF96-7816-4D97-BA6F-6473502D6E76}" type="presParOf" srcId="{1A993AF0-A950-445A-A74B-CB68A444A8E1}" destId="{851B17BA-7E92-41A1-AA1C-84B0AB945EB1}" srcOrd="0" destOrd="0" presId="urn:microsoft.com/office/officeart/2005/8/layout/vList6"/>
    <dgm:cxn modelId="{80AA466A-93BF-4201-983D-9B8E1F64B33B}" type="presParOf" srcId="{1A993AF0-A950-445A-A74B-CB68A444A8E1}" destId="{F0AD6AC2-7FD9-4804-AD85-0A9D8684BA11}" srcOrd="1" destOrd="0" presId="urn:microsoft.com/office/officeart/2005/8/layout/vList6"/>
    <dgm:cxn modelId="{6BC44920-91A5-40CA-B395-435EC1CF63EF}" type="presParOf" srcId="{E3A3DCA2-BF73-4210-B499-CC9ECC95F4FD}" destId="{5FD18781-876F-4E15-BC10-A9B408316805}" srcOrd="1" destOrd="0" presId="urn:microsoft.com/office/officeart/2005/8/layout/vList6"/>
    <dgm:cxn modelId="{2A8242F3-89ED-43C9-9A50-B3CCAB8A179E}" type="presParOf" srcId="{E3A3DCA2-BF73-4210-B499-CC9ECC95F4FD}" destId="{C39E1803-9287-4CDB-8643-B7EADC74201C}" srcOrd="2" destOrd="0" presId="urn:microsoft.com/office/officeart/2005/8/layout/vList6"/>
    <dgm:cxn modelId="{2B6D4C01-DF2F-498A-83C1-879DA4484B77}" type="presParOf" srcId="{C39E1803-9287-4CDB-8643-B7EADC74201C}" destId="{AB69E496-546F-40A2-9FD8-266D165B739B}" srcOrd="0" destOrd="0" presId="urn:microsoft.com/office/officeart/2005/8/layout/vList6"/>
    <dgm:cxn modelId="{805182FC-17D5-4C1F-A79A-C10FAC71F325}" type="presParOf" srcId="{C39E1803-9287-4CDB-8643-B7EADC74201C}" destId="{A623D9DC-553C-403F-AD18-CB81B20BCFD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9A49CD-CE7E-41DF-93DC-054869D4BC98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0461997-AF7D-4B67-9905-A79632DA6815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sz="1400" dirty="0" smtClean="0">
              <a:solidFill>
                <a:schemeClr val="tx1"/>
              </a:solidFill>
            </a:rPr>
            <a:t>Ministério do  Desenvolvimento Social e Combate à Fome</a:t>
          </a:r>
          <a:endParaRPr lang="pt-BR" sz="1400" dirty="0">
            <a:solidFill>
              <a:schemeClr val="tx1"/>
            </a:solidFill>
          </a:endParaRPr>
        </a:p>
      </dgm:t>
    </dgm:pt>
    <dgm:pt modelId="{62607884-6CF7-4A2D-BFCD-7DA5D1870D01}" type="parTrans" cxnId="{67F48AE6-3541-44D0-AA64-5A6A9304F26D}">
      <dgm:prSet/>
      <dgm:spPr/>
      <dgm:t>
        <a:bodyPr/>
        <a:lstStyle/>
        <a:p>
          <a:endParaRPr lang="pt-BR"/>
        </a:p>
      </dgm:t>
    </dgm:pt>
    <dgm:pt modelId="{EB16AA5B-717F-4035-87F4-1B03B50CAE31}" type="sibTrans" cxnId="{67F48AE6-3541-44D0-AA64-5A6A9304F26D}">
      <dgm:prSet/>
      <dgm:spPr/>
      <dgm:t>
        <a:bodyPr/>
        <a:lstStyle/>
        <a:p>
          <a:endParaRPr lang="pt-BR"/>
        </a:p>
      </dgm:t>
    </dgm:pt>
    <dgm:pt modelId="{E5F56F98-E107-4EDF-B7A5-6B98AC9B8132}">
      <dgm:prSet phldrT="[Texto]"/>
      <dgm:spPr/>
      <dgm:t>
        <a:bodyPr/>
        <a:lstStyle/>
        <a:p>
          <a:endParaRPr lang="pt-BR"/>
        </a:p>
      </dgm:t>
    </dgm:pt>
    <dgm:pt modelId="{93AD5F70-27FB-459B-B5D5-DD3E0881922E}" type="parTrans" cxnId="{91A82F49-E4B0-485B-A9EE-10DBA4E32F61}">
      <dgm:prSet/>
      <dgm:spPr/>
      <dgm:t>
        <a:bodyPr/>
        <a:lstStyle/>
        <a:p>
          <a:endParaRPr lang="pt-BR"/>
        </a:p>
      </dgm:t>
    </dgm:pt>
    <dgm:pt modelId="{2F856F59-C98C-4552-961D-A40D1969E2F1}" type="sibTrans" cxnId="{91A82F49-E4B0-485B-A9EE-10DBA4E32F61}">
      <dgm:prSet/>
      <dgm:spPr/>
      <dgm:t>
        <a:bodyPr/>
        <a:lstStyle/>
        <a:p>
          <a:endParaRPr lang="pt-BR"/>
        </a:p>
      </dgm:t>
    </dgm:pt>
    <dgm:pt modelId="{5A834927-2235-4B91-966A-2788941F88FB}">
      <dgm:prSet phldrT="[Texto]"/>
      <dgm:spPr/>
      <dgm:t>
        <a:bodyPr/>
        <a:lstStyle/>
        <a:p>
          <a:endParaRPr lang="pt-BR"/>
        </a:p>
      </dgm:t>
    </dgm:pt>
    <dgm:pt modelId="{62416303-2529-4E40-ACFE-EE4145B439C5}" type="parTrans" cxnId="{E8D4CF8F-E051-45E5-B7BA-2B7F1CFBEB93}">
      <dgm:prSet/>
      <dgm:spPr/>
      <dgm:t>
        <a:bodyPr/>
        <a:lstStyle/>
        <a:p>
          <a:endParaRPr lang="pt-BR"/>
        </a:p>
      </dgm:t>
    </dgm:pt>
    <dgm:pt modelId="{2D6556C5-7AF9-4D4D-9618-90AFD7EEE215}" type="sibTrans" cxnId="{E8D4CF8F-E051-45E5-B7BA-2B7F1CFBEB93}">
      <dgm:prSet/>
      <dgm:spPr/>
      <dgm:t>
        <a:bodyPr/>
        <a:lstStyle/>
        <a:p>
          <a:endParaRPr lang="pt-BR"/>
        </a:p>
      </dgm:t>
    </dgm:pt>
    <dgm:pt modelId="{C9C2D267-61C6-4CDD-9C81-27DC6B409D04}">
      <dgm:prSet phldrT="[Texto]"/>
      <dgm:spPr/>
      <dgm:t>
        <a:bodyPr/>
        <a:lstStyle/>
        <a:p>
          <a:endParaRPr lang="pt-BR" dirty="0"/>
        </a:p>
      </dgm:t>
    </dgm:pt>
    <dgm:pt modelId="{B1650A17-188E-421B-AF04-46EE5A4A2F01}" type="parTrans" cxnId="{C7BAB16B-D5F4-4B8A-9CE3-6F9F2DFC214A}">
      <dgm:prSet/>
      <dgm:spPr/>
      <dgm:t>
        <a:bodyPr/>
        <a:lstStyle/>
        <a:p>
          <a:endParaRPr lang="pt-BR"/>
        </a:p>
      </dgm:t>
    </dgm:pt>
    <dgm:pt modelId="{E77DA2CB-38E4-499E-A0C6-49BAB26EF965}" type="sibTrans" cxnId="{C7BAB16B-D5F4-4B8A-9CE3-6F9F2DFC214A}">
      <dgm:prSet/>
      <dgm:spPr/>
      <dgm:t>
        <a:bodyPr/>
        <a:lstStyle/>
        <a:p>
          <a:endParaRPr lang="pt-BR"/>
        </a:p>
      </dgm:t>
    </dgm:pt>
    <dgm:pt modelId="{4E215ABC-E887-4D3E-9B1D-FEFD16A9272F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Ministério da Saúde</a:t>
          </a:r>
          <a:endParaRPr lang="pt-BR" dirty="0">
            <a:solidFill>
              <a:schemeClr val="tx1"/>
            </a:solidFill>
          </a:endParaRPr>
        </a:p>
      </dgm:t>
    </dgm:pt>
    <dgm:pt modelId="{3203360B-BBDD-4B5C-A7CB-EE1D82D83BA8}" type="parTrans" cxnId="{BAE8F960-7AF6-4115-8E5D-FFAEF58280C5}">
      <dgm:prSet/>
      <dgm:spPr/>
      <dgm:t>
        <a:bodyPr/>
        <a:lstStyle/>
        <a:p>
          <a:endParaRPr lang="pt-BR"/>
        </a:p>
      </dgm:t>
    </dgm:pt>
    <dgm:pt modelId="{745DBBEF-A694-403C-9C19-A2F9ABE0CAD9}" type="sibTrans" cxnId="{BAE8F960-7AF6-4115-8E5D-FFAEF58280C5}">
      <dgm:prSet/>
      <dgm:spPr/>
      <dgm:t>
        <a:bodyPr/>
        <a:lstStyle/>
        <a:p>
          <a:endParaRPr lang="pt-BR"/>
        </a:p>
      </dgm:t>
    </dgm:pt>
    <dgm:pt modelId="{7CB4AACA-3BCA-40BA-940B-2014C7FE7D67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Ministério da Educação</a:t>
          </a:r>
          <a:endParaRPr lang="pt-BR" dirty="0">
            <a:solidFill>
              <a:schemeClr val="tx1"/>
            </a:solidFill>
          </a:endParaRPr>
        </a:p>
      </dgm:t>
    </dgm:pt>
    <dgm:pt modelId="{8499AA8D-27E3-4E51-B827-63B07480F3F5}" type="parTrans" cxnId="{F8B93A7D-50E7-4872-A47A-C0C15C425FDF}">
      <dgm:prSet/>
      <dgm:spPr/>
      <dgm:t>
        <a:bodyPr/>
        <a:lstStyle/>
        <a:p>
          <a:endParaRPr lang="pt-BR"/>
        </a:p>
      </dgm:t>
    </dgm:pt>
    <dgm:pt modelId="{7EF2DE36-589E-42A8-80D9-FCE2356DE66E}" type="sibTrans" cxnId="{F8B93A7D-50E7-4872-A47A-C0C15C425FDF}">
      <dgm:prSet/>
      <dgm:spPr/>
      <dgm:t>
        <a:bodyPr/>
        <a:lstStyle/>
        <a:p>
          <a:endParaRPr lang="pt-BR"/>
        </a:p>
      </dgm:t>
    </dgm:pt>
    <dgm:pt modelId="{CFD00656-BF2B-46CF-92C6-298255AA9F4E}">
      <dgm:prSet/>
      <dgm:spPr/>
      <dgm:t>
        <a:bodyPr/>
        <a:lstStyle/>
        <a:p>
          <a:endParaRPr lang="pt-BR"/>
        </a:p>
      </dgm:t>
    </dgm:pt>
    <dgm:pt modelId="{5BA54204-CD5D-4F70-9F1B-5066B51ABF59}" type="parTrans" cxnId="{2409CF74-AA3A-42E7-BEC2-924949BD167B}">
      <dgm:prSet/>
      <dgm:spPr/>
      <dgm:t>
        <a:bodyPr/>
        <a:lstStyle/>
        <a:p>
          <a:endParaRPr lang="pt-BR"/>
        </a:p>
      </dgm:t>
    </dgm:pt>
    <dgm:pt modelId="{75D0DF89-D032-4D85-818C-499A30DB5B98}" type="sibTrans" cxnId="{2409CF74-AA3A-42E7-BEC2-924949BD167B}">
      <dgm:prSet/>
      <dgm:spPr/>
      <dgm:t>
        <a:bodyPr/>
        <a:lstStyle/>
        <a:p>
          <a:endParaRPr lang="pt-BR"/>
        </a:p>
      </dgm:t>
    </dgm:pt>
    <dgm:pt modelId="{4971B2A5-C34E-437E-86DF-3FBAA477702E}" type="pres">
      <dgm:prSet presAssocID="{529A49CD-CE7E-41DF-93DC-054869D4BC9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2293A10-4075-40D5-8B2E-459D454A0053}" type="pres">
      <dgm:prSet presAssocID="{529A49CD-CE7E-41DF-93DC-054869D4BC98}" presName="ellipse" presStyleLbl="trBgShp" presStyleIdx="0" presStyleCnt="1"/>
      <dgm:spPr/>
    </dgm:pt>
    <dgm:pt modelId="{C21CA19F-6FD8-41CD-B372-951DE7AE48D1}" type="pres">
      <dgm:prSet presAssocID="{529A49CD-CE7E-41DF-93DC-054869D4BC98}" presName="arrow1" presStyleLbl="fgShp" presStyleIdx="0" presStyleCnt="1" custLinFactNeighborX="16897" custLinFactNeighborY="58240"/>
      <dgm:spPr>
        <a:solidFill>
          <a:schemeClr val="accent1">
            <a:lumMod val="75000"/>
          </a:schemeClr>
        </a:solidFill>
      </dgm:spPr>
    </dgm:pt>
    <dgm:pt modelId="{A16C8188-AAD3-4404-8CBF-819FEA1B2DB2}" type="pres">
      <dgm:prSet presAssocID="{529A49CD-CE7E-41DF-93DC-054869D4BC98}" presName="rectangle" presStyleLbl="revTx" presStyleIdx="0" presStyleCnt="1" custLinFactNeighborX="1020" custLinFactNeighborY="1244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5762ED-CA6E-4C13-BF60-9F6B08457E17}" type="pres">
      <dgm:prSet presAssocID="{7CB4AACA-3BCA-40BA-940B-2014C7FE7D67}" presName="item1" presStyleLbl="node1" presStyleIdx="0" presStyleCnt="3" custScaleX="150999" custScaleY="145282" custLinFactNeighborX="73443" custLinFactNeighborY="-1444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E4947E-8E2E-4CF0-A4AB-639E2EA65080}" type="pres">
      <dgm:prSet presAssocID="{4E215ABC-E887-4D3E-9B1D-FEFD16A9272F}" presName="item2" presStyleLbl="node1" presStyleIdx="1" presStyleCnt="3" custScaleX="162020" custScaleY="154965" custLinFactNeighborX="1125" custLinFactNeighborY="618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4F334A0-DF09-494C-9B2E-13C82F678EF1}" type="pres">
      <dgm:prSet presAssocID="{C9C2D267-61C6-4CDD-9C81-27DC6B409D04}" presName="item3" presStyleLbl="node1" presStyleIdx="2" presStyleCnt="3" custScaleX="177987" custScaleY="151104" custLinFactNeighborX="-31811" custLinFactNeighborY="-613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96BECF-EAA1-4DA8-8CE0-D8E79ACBAA4D}" type="pres">
      <dgm:prSet presAssocID="{529A49CD-CE7E-41DF-93DC-054869D4BC98}" presName="funnel" presStyleLbl="trAlignAcc1" presStyleIdx="0" presStyleCnt="1" custScaleX="163265" custScaleY="114774" custLinFactNeighborX="2815" custLinFactNeighborY="7727"/>
      <dgm:spPr/>
    </dgm:pt>
  </dgm:ptLst>
  <dgm:cxnLst>
    <dgm:cxn modelId="{C7BAB16B-D5F4-4B8A-9CE3-6F9F2DFC214A}" srcId="{529A49CD-CE7E-41DF-93DC-054869D4BC98}" destId="{C9C2D267-61C6-4CDD-9C81-27DC6B409D04}" srcOrd="3" destOrd="0" parTransId="{B1650A17-188E-421B-AF04-46EE5A4A2F01}" sibTransId="{E77DA2CB-38E4-499E-A0C6-49BAB26EF965}"/>
    <dgm:cxn modelId="{91A82F49-E4B0-485B-A9EE-10DBA4E32F61}" srcId="{529A49CD-CE7E-41DF-93DC-054869D4BC98}" destId="{E5F56F98-E107-4EDF-B7A5-6B98AC9B8132}" srcOrd="4" destOrd="0" parTransId="{93AD5F70-27FB-459B-B5D5-DD3E0881922E}" sibTransId="{2F856F59-C98C-4552-961D-A40D1969E2F1}"/>
    <dgm:cxn modelId="{67F48AE6-3541-44D0-AA64-5A6A9304F26D}" srcId="{529A49CD-CE7E-41DF-93DC-054869D4BC98}" destId="{20461997-AF7D-4B67-9905-A79632DA6815}" srcOrd="0" destOrd="0" parTransId="{62607884-6CF7-4A2D-BFCD-7DA5D1870D01}" sibTransId="{EB16AA5B-717F-4035-87F4-1B03B50CAE31}"/>
    <dgm:cxn modelId="{5726F32A-1EE8-408E-ADAB-EAD0A2FD1EB3}" type="presOf" srcId="{20461997-AF7D-4B67-9905-A79632DA6815}" destId="{44F334A0-DF09-494C-9B2E-13C82F678EF1}" srcOrd="0" destOrd="0" presId="urn:microsoft.com/office/officeart/2005/8/layout/funnel1"/>
    <dgm:cxn modelId="{E8D4CF8F-E051-45E5-B7BA-2B7F1CFBEB93}" srcId="{529A49CD-CE7E-41DF-93DC-054869D4BC98}" destId="{5A834927-2235-4B91-966A-2788941F88FB}" srcOrd="5" destOrd="0" parTransId="{62416303-2529-4E40-ACFE-EE4145B439C5}" sibTransId="{2D6556C5-7AF9-4D4D-9618-90AFD7EEE215}"/>
    <dgm:cxn modelId="{F8B93A7D-50E7-4872-A47A-C0C15C425FDF}" srcId="{529A49CD-CE7E-41DF-93DC-054869D4BC98}" destId="{7CB4AACA-3BCA-40BA-940B-2014C7FE7D67}" srcOrd="1" destOrd="0" parTransId="{8499AA8D-27E3-4E51-B827-63B07480F3F5}" sibTransId="{7EF2DE36-589E-42A8-80D9-FCE2356DE66E}"/>
    <dgm:cxn modelId="{A99C96DF-BB14-4F92-9A92-89E5DC336772}" type="presOf" srcId="{C9C2D267-61C6-4CDD-9C81-27DC6B409D04}" destId="{A16C8188-AAD3-4404-8CBF-819FEA1B2DB2}" srcOrd="0" destOrd="0" presId="urn:microsoft.com/office/officeart/2005/8/layout/funnel1"/>
    <dgm:cxn modelId="{BAE8F960-7AF6-4115-8E5D-FFAEF58280C5}" srcId="{529A49CD-CE7E-41DF-93DC-054869D4BC98}" destId="{4E215ABC-E887-4D3E-9B1D-FEFD16A9272F}" srcOrd="2" destOrd="0" parTransId="{3203360B-BBDD-4B5C-A7CB-EE1D82D83BA8}" sibTransId="{745DBBEF-A694-403C-9C19-A2F9ABE0CAD9}"/>
    <dgm:cxn modelId="{2409CF74-AA3A-42E7-BEC2-924949BD167B}" srcId="{529A49CD-CE7E-41DF-93DC-054869D4BC98}" destId="{CFD00656-BF2B-46CF-92C6-298255AA9F4E}" srcOrd="6" destOrd="0" parTransId="{5BA54204-CD5D-4F70-9F1B-5066B51ABF59}" sibTransId="{75D0DF89-D032-4D85-818C-499A30DB5B98}"/>
    <dgm:cxn modelId="{91D8F3DA-B852-4EDE-ABA3-542DE4475CAD}" type="presOf" srcId="{4E215ABC-E887-4D3E-9B1D-FEFD16A9272F}" destId="{AF5762ED-CA6E-4C13-BF60-9F6B08457E17}" srcOrd="0" destOrd="0" presId="urn:microsoft.com/office/officeart/2005/8/layout/funnel1"/>
    <dgm:cxn modelId="{1C86F46F-0B27-4616-B708-CBA6D6734C07}" type="presOf" srcId="{529A49CD-CE7E-41DF-93DC-054869D4BC98}" destId="{4971B2A5-C34E-437E-86DF-3FBAA477702E}" srcOrd="0" destOrd="0" presId="urn:microsoft.com/office/officeart/2005/8/layout/funnel1"/>
    <dgm:cxn modelId="{828A4045-62F1-496F-8EAD-7EBDC4208BE5}" type="presOf" srcId="{7CB4AACA-3BCA-40BA-940B-2014C7FE7D67}" destId="{B8E4947E-8E2E-4CF0-A4AB-639E2EA65080}" srcOrd="0" destOrd="0" presId="urn:microsoft.com/office/officeart/2005/8/layout/funnel1"/>
    <dgm:cxn modelId="{3C8AB2F4-C369-41A9-ACBD-6F4BD5AE658B}" type="presParOf" srcId="{4971B2A5-C34E-437E-86DF-3FBAA477702E}" destId="{42293A10-4075-40D5-8B2E-459D454A0053}" srcOrd="0" destOrd="0" presId="urn:microsoft.com/office/officeart/2005/8/layout/funnel1"/>
    <dgm:cxn modelId="{D6EC7D61-5D74-4D79-BCF5-BE4E1F9DD7F5}" type="presParOf" srcId="{4971B2A5-C34E-437E-86DF-3FBAA477702E}" destId="{C21CA19F-6FD8-41CD-B372-951DE7AE48D1}" srcOrd="1" destOrd="0" presId="urn:microsoft.com/office/officeart/2005/8/layout/funnel1"/>
    <dgm:cxn modelId="{AC9EDCF0-CAD7-4A82-A9F9-A9DFEE8BED99}" type="presParOf" srcId="{4971B2A5-C34E-437E-86DF-3FBAA477702E}" destId="{A16C8188-AAD3-4404-8CBF-819FEA1B2DB2}" srcOrd="2" destOrd="0" presId="urn:microsoft.com/office/officeart/2005/8/layout/funnel1"/>
    <dgm:cxn modelId="{94E2D12F-CA6F-46BC-B8B1-8AE5EAD18E70}" type="presParOf" srcId="{4971B2A5-C34E-437E-86DF-3FBAA477702E}" destId="{AF5762ED-CA6E-4C13-BF60-9F6B08457E17}" srcOrd="3" destOrd="0" presId="urn:microsoft.com/office/officeart/2005/8/layout/funnel1"/>
    <dgm:cxn modelId="{7D8B2B78-9C6D-4505-AE5B-FFBD56423D43}" type="presParOf" srcId="{4971B2A5-C34E-437E-86DF-3FBAA477702E}" destId="{B8E4947E-8E2E-4CF0-A4AB-639E2EA65080}" srcOrd="4" destOrd="0" presId="urn:microsoft.com/office/officeart/2005/8/layout/funnel1"/>
    <dgm:cxn modelId="{54BE4E7A-06E1-4A27-832D-576CF71C0815}" type="presParOf" srcId="{4971B2A5-C34E-437E-86DF-3FBAA477702E}" destId="{44F334A0-DF09-494C-9B2E-13C82F678EF1}" srcOrd="5" destOrd="0" presId="urn:microsoft.com/office/officeart/2005/8/layout/funnel1"/>
    <dgm:cxn modelId="{BBDEE3F7-5A91-4B54-9BD6-54019EE071D8}" type="presParOf" srcId="{4971B2A5-C34E-437E-86DF-3FBAA477702E}" destId="{0996BECF-EAA1-4DA8-8CE0-D8E79ACBAA4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2D595F-7656-4790-AAB4-7FB15179B1F2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E188135-7CDD-42CF-9434-28E2BD4A390B}" type="pres">
      <dgm:prSet presAssocID="{FB2D595F-7656-4790-AAB4-7FB15179B1F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80CC90C-593B-4B3D-84F4-301F8C943301}" type="pres">
      <dgm:prSet presAssocID="{FB2D595F-7656-4790-AAB4-7FB15179B1F2}" presName="hierFlow" presStyleCnt="0"/>
      <dgm:spPr/>
    </dgm:pt>
    <dgm:pt modelId="{AD97DA43-5146-4278-AFD6-2E55A1E6E96F}" type="pres">
      <dgm:prSet presAssocID="{FB2D595F-7656-4790-AAB4-7FB15179B1F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79010AF-C97D-4D9E-BD0F-CDB3AE0DA826}" type="pres">
      <dgm:prSet presAssocID="{FB2D595F-7656-4790-AAB4-7FB15179B1F2}" presName="bgShapesFlow" presStyleCnt="0"/>
      <dgm:spPr/>
    </dgm:pt>
  </dgm:ptLst>
  <dgm:cxnLst>
    <dgm:cxn modelId="{B7818DBF-05FF-4819-A165-149015C8144E}" type="presOf" srcId="{FB2D595F-7656-4790-AAB4-7FB15179B1F2}" destId="{CE188135-7CDD-42CF-9434-28E2BD4A390B}" srcOrd="0" destOrd="0" presId="urn:microsoft.com/office/officeart/2005/8/layout/hierarchy5"/>
    <dgm:cxn modelId="{D36260C4-FB0B-46AD-835B-57AE8C8EA292}" type="presParOf" srcId="{CE188135-7CDD-42CF-9434-28E2BD4A390B}" destId="{880CC90C-593B-4B3D-84F4-301F8C943301}" srcOrd="0" destOrd="0" presId="urn:microsoft.com/office/officeart/2005/8/layout/hierarchy5"/>
    <dgm:cxn modelId="{6893072C-DD77-49DF-B32D-AE7A04702EDC}" type="presParOf" srcId="{880CC90C-593B-4B3D-84F4-301F8C943301}" destId="{AD97DA43-5146-4278-AFD6-2E55A1E6E96F}" srcOrd="0" destOrd="0" presId="urn:microsoft.com/office/officeart/2005/8/layout/hierarchy5"/>
    <dgm:cxn modelId="{4DEED9DB-00FF-407E-A6FB-DAD8889D41C7}" type="presParOf" srcId="{CE188135-7CDD-42CF-9434-28E2BD4A390B}" destId="{F79010AF-C97D-4D9E-BD0F-CDB3AE0DA82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2D595F-7656-4790-AAB4-7FB15179B1F2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E188135-7CDD-42CF-9434-28E2BD4A390B}" type="pres">
      <dgm:prSet presAssocID="{FB2D595F-7656-4790-AAB4-7FB15179B1F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80CC90C-593B-4B3D-84F4-301F8C943301}" type="pres">
      <dgm:prSet presAssocID="{FB2D595F-7656-4790-AAB4-7FB15179B1F2}" presName="hierFlow" presStyleCnt="0"/>
      <dgm:spPr/>
    </dgm:pt>
    <dgm:pt modelId="{AD97DA43-5146-4278-AFD6-2E55A1E6E96F}" type="pres">
      <dgm:prSet presAssocID="{FB2D595F-7656-4790-AAB4-7FB15179B1F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79010AF-C97D-4D9E-BD0F-CDB3AE0DA826}" type="pres">
      <dgm:prSet presAssocID="{FB2D595F-7656-4790-AAB4-7FB15179B1F2}" presName="bgShapesFlow" presStyleCnt="0"/>
      <dgm:spPr/>
    </dgm:pt>
  </dgm:ptLst>
  <dgm:cxnLst>
    <dgm:cxn modelId="{AA2D36E2-E682-4621-BFC7-8FC0F0BAD0C7}" type="presOf" srcId="{FB2D595F-7656-4790-AAB4-7FB15179B1F2}" destId="{CE188135-7CDD-42CF-9434-28E2BD4A390B}" srcOrd="0" destOrd="0" presId="urn:microsoft.com/office/officeart/2005/8/layout/hierarchy5"/>
    <dgm:cxn modelId="{44979D50-E977-4ADA-85AE-CBC36CDCE256}" type="presParOf" srcId="{CE188135-7CDD-42CF-9434-28E2BD4A390B}" destId="{880CC90C-593B-4B3D-84F4-301F8C943301}" srcOrd="0" destOrd="0" presId="urn:microsoft.com/office/officeart/2005/8/layout/hierarchy5"/>
    <dgm:cxn modelId="{B763A496-2E58-4C18-BFC0-068F8222A124}" type="presParOf" srcId="{880CC90C-593B-4B3D-84F4-301F8C943301}" destId="{AD97DA43-5146-4278-AFD6-2E55A1E6E96F}" srcOrd="0" destOrd="0" presId="urn:microsoft.com/office/officeart/2005/8/layout/hierarchy5"/>
    <dgm:cxn modelId="{AEFE753E-3FE3-438B-920E-6A1D1CB9FE36}" type="presParOf" srcId="{CE188135-7CDD-42CF-9434-28E2BD4A390B}" destId="{F79010AF-C97D-4D9E-BD0F-CDB3AE0DA82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2D595F-7656-4790-AAB4-7FB15179B1F2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E188135-7CDD-42CF-9434-28E2BD4A390B}" type="pres">
      <dgm:prSet presAssocID="{FB2D595F-7656-4790-AAB4-7FB15179B1F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80CC90C-593B-4B3D-84F4-301F8C943301}" type="pres">
      <dgm:prSet presAssocID="{FB2D595F-7656-4790-AAB4-7FB15179B1F2}" presName="hierFlow" presStyleCnt="0"/>
      <dgm:spPr/>
    </dgm:pt>
    <dgm:pt modelId="{AD97DA43-5146-4278-AFD6-2E55A1E6E96F}" type="pres">
      <dgm:prSet presAssocID="{FB2D595F-7656-4790-AAB4-7FB15179B1F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79010AF-C97D-4D9E-BD0F-CDB3AE0DA826}" type="pres">
      <dgm:prSet presAssocID="{FB2D595F-7656-4790-AAB4-7FB15179B1F2}" presName="bgShapesFlow" presStyleCnt="0"/>
      <dgm:spPr/>
    </dgm:pt>
  </dgm:ptLst>
  <dgm:cxnLst>
    <dgm:cxn modelId="{A8236F71-35E6-4E61-8DE1-61DA00919E9A}" type="presOf" srcId="{FB2D595F-7656-4790-AAB4-7FB15179B1F2}" destId="{CE188135-7CDD-42CF-9434-28E2BD4A390B}" srcOrd="0" destOrd="0" presId="urn:microsoft.com/office/officeart/2005/8/layout/hierarchy5"/>
    <dgm:cxn modelId="{BAAF9091-E862-4495-8CC4-7DA0ADE30F52}" type="presParOf" srcId="{CE188135-7CDD-42CF-9434-28E2BD4A390B}" destId="{880CC90C-593B-4B3D-84F4-301F8C943301}" srcOrd="0" destOrd="0" presId="urn:microsoft.com/office/officeart/2005/8/layout/hierarchy5"/>
    <dgm:cxn modelId="{11EADCF6-B4D0-4618-9FE1-93BAAE85F2B5}" type="presParOf" srcId="{880CC90C-593B-4B3D-84F4-301F8C943301}" destId="{AD97DA43-5146-4278-AFD6-2E55A1E6E96F}" srcOrd="0" destOrd="0" presId="urn:microsoft.com/office/officeart/2005/8/layout/hierarchy5"/>
    <dgm:cxn modelId="{F1B0BB1A-ACED-408C-AE45-4569D694B3FF}" type="presParOf" srcId="{CE188135-7CDD-42CF-9434-28E2BD4A390B}" destId="{F79010AF-C97D-4D9E-BD0F-CDB3AE0DA82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2D595F-7656-4790-AAB4-7FB15179B1F2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E188135-7CDD-42CF-9434-28E2BD4A390B}" type="pres">
      <dgm:prSet presAssocID="{FB2D595F-7656-4790-AAB4-7FB15179B1F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80CC90C-593B-4B3D-84F4-301F8C943301}" type="pres">
      <dgm:prSet presAssocID="{FB2D595F-7656-4790-AAB4-7FB15179B1F2}" presName="hierFlow" presStyleCnt="0"/>
      <dgm:spPr/>
    </dgm:pt>
    <dgm:pt modelId="{AD97DA43-5146-4278-AFD6-2E55A1E6E96F}" type="pres">
      <dgm:prSet presAssocID="{FB2D595F-7656-4790-AAB4-7FB15179B1F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79010AF-C97D-4D9E-BD0F-CDB3AE0DA826}" type="pres">
      <dgm:prSet presAssocID="{FB2D595F-7656-4790-AAB4-7FB15179B1F2}" presName="bgShapesFlow" presStyleCnt="0"/>
      <dgm:spPr/>
    </dgm:pt>
  </dgm:ptLst>
  <dgm:cxnLst>
    <dgm:cxn modelId="{5D008AB2-FB71-400D-93B9-DB9E848D9AD1}" type="presOf" srcId="{FB2D595F-7656-4790-AAB4-7FB15179B1F2}" destId="{CE188135-7CDD-42CF-9434-28E2BD4A390B}" srcOrd="0" destOrd="0" presId="urn:microsoft.com/office/officeart/2005/8/layout/hierarchy5"/>
    <dgm:cxn modelId="{FDD180A9-20E2-4C48-A39F-C87E70B1D9E1}" type="presParOf" srcId="{CE188135-7CDD-42CF-9434-28E2BD4A390B}" destId="{880CC90C-593B-4B3D-84F4-301F8C943301}" srcOrd="0" destOrd="0" presId="urn:microsoft.com/office/officeart/2005/8/layout/hierarchy5"/>
    <dgm:cxn modelId="{D8C7C268-961F-4FCD-9C7D-E42B0B9693A7}" type="presParOf" srcId="{880CC90C-593B-4B3D-84F4-301F8C943301}" destId="{AD97DA43-5146-4278-AFD6-2E55A1E6E96F}" srcOrd="0" destOrd="0" presId="urn:microsoft.com/office/officeart/2005/8/layout/hierarchy5"/>
    <dgm:cxn modelId="{96CAE025-6F2B-4496-8CAF-A64B3C19AA3C}" type="presParOf" srcId="{CE188135-7CDD-42CF-9434-28E2BD4A390B}" destId="{F79010AF-C97D-4D9E-BD0F-CDB3AE0DA82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A6AD75-8CA7-4DD7-ABD9-A3273D983BF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633B0E0-226F-472D-9BD6-673DE7056AB8}">
      <dgm:prSet/>
      <dgm:spPr>
        <a:solidFill>
          <a:schemeClr val="accent2"/>
        </a:solidFill>
      </dgm:spPr>
      <dgm:t>
        <a:bodyPr/>
        <a:lstStyle/>
        <a:p>
          <a:pPr algn="ctr"/>
          <a:r>
            <a:rPr lang="pt-BR" dirty="0" smtClean="0">
              <a:solidFill>
                <a:srgbClr val="000000"/>
              </a:solidFill>
            </a:rPr>
            <a:t>SMS semanalmente via malote</a:t>
          </a:r>
          <a:endParaRPr lang="pt-BR" dirty="0">
            <a:solidFill>
              <a:srgbClr val="000000"/>
            </a:solidFill>
          </a:endParaRPr>
        </a:p>
      </dgm:t>
    </dgm:pt>
    <dgm:pt modelId="{D20B381D-C2C6-4265-A2D6-3CD0813CB3E2}" type="parTrans" cxnId="{0851F55F-175E-4A81-8295-2D57F98ECAD5}">
      <dgm:prSet/>
      <dgm:spPr/>
      <dgm:t>
        <a:bodyPr/>
        <a:lstStyle/>
        <a:p>
          <a:endParaRPr lang="pt-BR"/>
        </a:p>
      </dgm:t>
    </dgm:pt>
    <dgm:pt modelId="{AFDC60EC-7300-4328-94C4-E6D79972CE2E}" type="sibTrans" cxnId="{0851F55F-175E-4A81-8295-2D57F98ECAD5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pt-BR"/>
        </a:p>
      </dgm:t>
    </dgm:pt>
    <dgm:pt modelId="{10F9DFC9-6982-4C2B-B9DD-F4C0C322CC9E}">
      <dgm:prSet/>
      <dgm:spPr>
        <a:solidFill>
          <a:schemeClr val="accent2"/>
        </a:solidFill>
      </dgm:spPr>
      <dgm:t>
        <a:bodyPr/>
        <a:lstStyle/>
        <a:p>
          <a:pPr algn="ctr"/>
          <a:r>
            <a:rPr lang="pt-BR" dirty="0" smtClean="0">
              <a:solidFill>
                <a:srgbClr val="000000"/>
              </a:solidFill>
            </a:rPr>
            <a:t>Dados coletados na Ficha de cadastro do SISVAN pelas equipes de saúde</a:t>
          </a:r>
          <a:endParaRPr lang="pt-BR" dirty="0">
            <a:solidFill>
              <a:srgbClr val="000000"/>
            </a:solidFill>
          </a:endParaRPr>
        </a:p>
      </dgm:t>
    </dgm:pt>
    <dgm:pt modelId="{9DB801F1-3C7C-4482-AAE6-D7EA915597CD}" type="parTrans" cxnId="{854598BE-5172-440E-BCE8-899011530DCB}">
      <dgm:prSet/>
      <dgm:spPr/>
      <dgm:t>
        <a:bodyPr/>
        <a:lstStyle/>
        <a:p>
          <a:endParaRPr lang="pt-BR"/>
        </a:p>
      </dgm:t>
    </dgm:pt>
    <dgm:pt modelId="{0D06CE1F-3A51-4920-8033-F587BB324E19}" type="sibTrans" cxnId="{854598BE-5172-440E-BCE8-899011530DCB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pt-BR"/>
        </a:p>
      </dgm:t>
    </dgm:pt>
    <dgm:pt modelId="{8F999BF2-63F1-49E9-863D-3323A511F636}">
      <dgm:prSet/>
      <dgm:spPr>
        <a:solidFill>
          <a:schemeClr val="accent2"/>
        </a:solidFill>
      </dgm:spPr>
      <dgm:t>
        <a:bodyPr/>
        <a:lstStyle/>
        <a:p>
          <a:pPr algn="ctr"/>
          <a:r>
            <a:rPr lang="pt-BR" dirty="0" smtClean="0">
              <a:solidFill>
                <a:srgbClr val="000000"/>
              </a:solidFill>
            </a:rPr>
            <a:t>Digitador</a:t>
          </a:r>
        </a:p>
      </dgm:t>
    </dgm:pt>
    <dgm:pt modelId="{3C329C70-DFA9-431A-A911-CAA35C939FD6}" type="parTrans" cxnId="{5BD357C6-1F83-4216-BADE-7560FF822F77}">
      <dgm:prSet/>
      <dgm:spPr/>
      <dgm:t>
        <a:bodyPr/>
        <a:lstStyle/>
        <a:p>
          <a:endParaRPr lang="pt-BR"/>
        </a:p>
      </dgm:t>
    </dgm:pt>
    <dgm:pt modelId="{BFBB1DB4-9E4F-429A-B763-6A10F9F7FA2F}" type="sibTrans" cxnId="{5BD357C6-1F83-4216-BADE-7560FF822F77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pt-BR"/>
        </a:p>
      </dgm:t>
    </dgm:pt>
    <dgm:pt modelId="{45C08697-04D5-496C-B2D1-76147D75259E}">
      <dgm:prSet/>
      <dgm:spPr>
        <a:solidFill>
          <a:schemeClr val="accent2"/>
        </a:solidFill>
      </dgm:spPr>
      <dgm:t>
        <a:bodyPr/>
        <a:lstStyle/>
        <a:p>
          <a:pPr algn="ctr"/>
          <a:r>
            <a:rPr lang="pt-BR" dirty="0" smtClean="0">
              <a:solidFill>
                <a:srgbClr val="000000"/>
              </a:solidFill>
            </a:rPr>
            <a:t>Transfere os dados para o site do MS (CGAN) SISVAN Web</a:t>
          </a:r>
          <a:endParaRPr lang="pt-BR" dirty="0">
            <a:solidFill>
              <a:srgbClr val="000000"/>
            </a:solidFill>
          </a:endParaRPr>
        </a:p>
      </dgm:t>
    </dgm:pt>
    <dgm:pt modelId="{91D4205C-7876-4DD5-9793-FD838602202A}" type="parTrans" cxnId="{ECD6391D-1DC7-44CA-AEE7-11620566A278}">
      <dgm:prSet/>
      <dgm:spPr/>
      <dgm:t>
        <a:bodyPr/>
        <a:lstStyle/>
        <a:p>
          <a:endParaRPr lang="pt-BR"/>
        </a:p>
      </dgm:t>
    </dgm:pt>
    <dgm:pt modelId="{BE64008C-ACF8-460E-ABA4-C4E4009282C4}" type="sibTrans" cxnId="{ECD6391D-1DC7-44CA-AEE7-11620566A278}">
      <dgm:prSet/>
      <dgm:spPr/>
      <dgm:t>
        <a:bodyPr/>
        <a:lstStyle/>
        <a:p>
          <a:endParaRPr lang="pt-BR"/>
        </a:p>
      </dgm:t>
    </dgm:pt>
    <dgm:pt modelId="{53A6BCED-9767-48DF-B781-501D3502F710}" type="pres">
      <dgm:prSet presAssocID="{12A6AD75-8CA7-4DD7-ABD9-A3273D983BF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696ACFC-D8B4-42C2-A1E3-1E7AE9C50EA6}" type="pres">
      <dgm:prSet presAssocID="{12A6AD75-8CA7-4DD7-ABD9-A3273D983BFE}" presName="dummyMaxCanvas" presStyleCnt="0">
        <dgm:presLayoutVars/>
      </dgm:prSet>
      <dgm:spPr/>
    </dgm:pt>
    <dgm:pt modelId="{CDDA2C47-961D-4415-ADFD-8AFA66B1498B}" type="pres">
      <dgm:prSet presAssocID="{12A6AD75-8CA7-4DD7-ABD9-A3273D983BF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B54FBA-5F3D-4AD6-AEFE-EE595E71A1D7}" type="pres">
      <dgm:prSet presAssocID="{12A6AD75-8CA7-4DD7-ABD9-A3273D983BF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F91B9B-4DC1-46E1-ADA6-3E306D3D971A}" type="pres">
      <dgm:prSet presAssocID="{12A6AD75-8CA7-4DD7-ABD9-A3273D983BF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2CF59B-A5BC-453C-BEA8-13E34B7E6F3B}" type="pres">
      <dgm:prSet presAssocID="{12A6AD75-8CA7-4DD7-ABD9-A3273D983BF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6D7C65-5E08-42BE-A9F5-E8BFE9A3D4FE}" type="pres">
      <dgm:prSet presAssocID="{12A6AD75-8CA7-4DD7-ABD9-A3273D983BF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667D71-B7AE-48DF-8399-9B091C885596}" type="pres">
      <dgm:prSet presAssocID="{12A6AD75-8CA7-4DD7-ABD9-A3273D983BF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8CD64B3-FBFD-4B82-BC10-48245A21F3CF}" type="pres">
      <dgm:prSet presAssocID="{12A6AD75-8CA7-4DD7-ABD9-A3273D983BF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2FCF23-88B6-4A20-9270-8ED8F7A08273}" type="pres">
      <dgm:prSet presAssocID="{12A6AD75-8CA7-4DD7-ABD9-A3273D983BF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1CA0287-4E19-4A76-80C2-5D7262FDBAE8}" type="pres">
      <dgm:prSet presAssocID="{12A6AD75-8CA7-4DD7-ABD9-A3273D983BF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0D9D18-1319-4E95-9B51-4BE1BB7D3225}" type="pres">
      <dgm:prSet presAssocID="{12A6AD75-8CA7-4DD7-ABD9-A3273D983BF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24B1C33-E2EF-4BDE-B8B8-CC6A36E2F6EE}" type="pres">
      <dgm:prSet presAssocID="{12A6AD75-8CA7-4DD7-ABD9-A3273D983BF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677E377-D19E-4F91-986B-B0D6E4A4CC70}" type="presOf" srcId="{12A6AD75-8CA7-4DD7-ABD9-A3273D983BFE}" destId="{53A6BCED-9767-48DF-B781-501D3502F710}" srcOrd="0" destOrd="0" presId="urn:microsoft.com/office/officeart/2005/8/layout/vProcess5"/>
    <dgm:cxn modelId="{FCE65FE6-8127-45CC-A04E-E99E5168B05C}" type="presOf" srcId="{8F999BF2-63F1-49E9-863D-3323A511F636}" destId="{CD0D9D18-1319-4E95-9B51-4BE1BB7D3225}" srcOrd="1" destOrd="0" presId="urn:microsoft.com/office/officeart/2005/8/layout/vProcess5"/>
    <dgm:cxn modelId="{5BD357C6-1F83-4216-BADE-7560FF822F77}" srcId="{12A6AD75-8CA7-4DD7-ABD9-A3273D983BFE}" destId="{8F999BF2-63F1-49E9-863D-3323A511F636}" srcOrd="2" destOrd="0" parTransId="{3C329C70-DFA9-431A-A911-CAA35C939FD6}" sibTransId="{BFBB1DB4-9E4F-429A-B763-6A10F9F7FA2F}"/>
    <dgm:cxn modelId="{F7364F23-07F3-47BD-8F44-B3FB2D2E160A}" type="presOf" srcId="{10F9DFC9-6982-4C2B-B9DD-F4C0C322CC9E}" destId="{EC2FCF23-88B6-4A20-9270-8ED8F7A08273}" srcOrd="1" destOrd="0" presId="urn:microsoft.com/office/officeart/2005/8/layout/vProcess5"/>
    <dgm:cxn modelId="{038285C0-3D0C-436E-9F65-F639E6F2E055}" type="presOf" srcId="{0D06CE1F-3A51-4920-8033-F587BB324E19}" destId="{2A6D7C65-5E08-42BE-A9F5-E8BFE9A3D4FE}" srcOrd="0" destOrd="0" presId="urn:microsoft.com/office/officeart/2005/8/layout/vProcess5"/>
    <dgm:cxn modelId="{1576F7D2-DE96-4B7A-9482-D99575836D73}" type="presOf" srcId="{45C08697-04D5-496C-B2D1-76147D75259E}" destId="{932CF59B-A5BC-453C-BEA8-13E34B7E6F3B}" srcOrd="0" destOrd="0" presId="urn:microsoft.com/office/officeart/2005/8/layout/vProcess5"/>
    <dgm:cxn modelId="{32D58955-EBC5-4045-9BD2-553FAA42CC02}" type="presOf" srcId="{6633B0E0-226F-472D-9BD6-673DE7056AB8}" destId="{01CA0287-4E19-4A76-80C2-5D7262FDBAE8}" srcOrd="1" destOrd="0" presId="urn:microsoft.com/office/officeart/2005/8/layout/vProcess5"/>
    <dgm:cxn modelId="{DC70DB30-808D-45E4-9BDB-4F7DC08D989F}" type="presOf" srcId="{8F999BF2-63F1-49E9-863D-3323A511F636}" destId="{35F91B9B-4DC1-46E1-ADA6-3E306D3D971A}" srcOrd="0" destOrd="0" presId="urn:microsoft.com/office/officeart/2005/8/layout/vProcess5"/>
    <dgm:cxn modelId="{B4894AD5-C3A3-4277-AC02-7CFDAAA9E5B3}" type="presOf" srcId="{45C08697-04D5-496C-B2D1-76147D75259E}" destId="{624B1C33-E2EF-4BDE-B8B8-CC6A36E2F6EE}" srcOrd="1" destOrd="0" presId="urn:microsoft.com/office/officeart/2005/8/layout/vProcess5"/>
    <dgm:cxn modelId="{ECD6391D-1DC7-44CA-AEE7-11620566A278}" srcId="{12A6AD75-8CA7-4DD7-ABD9-A3273D983BFE}" destId="{45C08697-04D5-496C-B2D1-76147D75259E}" srcOrd="3" destOrd="0" parTransId="{91D4205C-7876-4DD5-9793-FD838602202A}" sibTransId="{BE64008C-ACF8-460E-ABA4-C4E4009282C4}"/>
    <dgm:cxn modelId="{0851F55F-175E-4A81-8295-2D57F98ECAD5}" srcId="{12A6AD75-8CA7-4DD7-ABD9-A3273D983BFE}" destId="{6633B0E0-226F-472D-9BD6-673DE7056AB8}" srcOrd="1" destOrd="0" parTransId="{D20B381D-C2C6-4265-A2D6-3CD0813CB3E2}" sibTransId="{AFDC60EC-7300-4328-94C4-E6D79972CE2E}"/>
    <dgm:cxn modelId="{6348661C-9A28-451E-B023-4B1F18878D4F}" type="presOf" srcId="{AFDC60EC-7300-4328-94C4-E6D79972CE2E}" destId="{3D667D71-B7AE-48DF-8399-9B091C885596}" srcOrd="0" destOrd="0" presId="urn:microsoft.com/office/officeart/2005/8/layout/vProcess5"/>
    <dgm:cxn modelId="{1070E8EF-1317-4A1A-B010-2F873214D27B}" type="presOf" srcId="{BFBB1DB4-9E4F-429A-B763-6A10F9F7FA2F}" destId="{28CD64B3-FBFD-4B82-BC10-48245A21F3CF}" srcOrd="0" destOrd="0" presId="urn:microsoft.com/office/officeart/2005/8/layout/vProcess5"/>
    <dgm:cxn modelId="{4BEA3031-3E84-4CFD-8ACC-739BF5183770}" type="presOf" srcId="{10F9DFC9-6982-4C2B-B9DD-F4C0C322CC9E}" destId="{CDDA2C47-961D-4415-ADFD-8AFA66B1498B}" srcOrd="0" destOrd="0" presId="urn:microsoft.com/office/officeart/2005/8/layout/vProcess5"/>
    <dgm:cxn modelId="{5350031B-1821-4872-9D3C-4A2AE1B333C2}" type="presOf" srcId="{6633B0E0-226F-472D-9BD6-673DE7056AB8}" destId="{76B54FBA-5F3D-4AD6-AEFE-EE595E71A1D7}" srcOrd="0" destOrd="0" presId="urn:microsoft.com/office/officeart/2005/8/layout/vProcess5"/>
    <dgm:cxn modelId="{854598BE-5172-440E-BCE8-899011530DCB}" srcId="{12A6AD75-8CA7-4DD7-ABD9-A3273D983BFE}" destId="{10F9DFC9-6982-4C2B-B9DD-F4C0C322CC9E}" srcOrd="0" destOrd="0" parTransId="{9DB801F1-3C7C-4482-AAE6-D7EA915597CD}" sibTransId="{0D06CE1F-3A51-4920-8033-F587BB324E19}"/>
    <dgm:cxn modelId="{C19CDE13-42B4-4548-A634-D32C462280FD}" type="presParOf" srcId="{53A6BCED-9767-48DF-B781-501D3502F710}" destId="{0696ACFC-D8B4-42C2-A1E3-1E7AE9C50EA6}" srcOrd="0" destOrd="0" presId="urn:microsoft.com/office/officeart/2005/8/layout/vProcess5"/>
    <dgm:cxn modelId="{6F8AFF7D-2C8F-494C-B25E-406A2878BE9F}" type="presParOf" srcId="{53A6BCED-9767-48DF-B781-501D3502F710}" destId="{CDDA2C47-961D-4415-ADFD-8AFA66B1498B}" srcOrd="1" destOrd="0" presId="urn:microsoft.com/office/officeart/2005/8/layout/vProcess5"/>
    <dgm:cxn modelId="{015A9547-7D8D-473E-8ECA-30AA6D46CC42}" type="presParOf" srcId="{53A6BCED-9767-48DF-B781-501D3502F710}" destId="{76B54FBA-5F3D-4AD6-AEFE-EE595E71A1D7}" srcOrd="2" destOrd="0" presId="urn:microsoft.com/office/officeart/2005/8/layout/vProcess5"/>
    <dgm:cxn modelId="{89593F94-1BBA-4DC0-8A4B-06258E06D404}" type="presParOf" srcId="{53A6BCED-9767-48DF-B781-501D3502F710}" destId="{35F91B9B-4DC1-46E1-ADA6-3E306D3D971A}" srcOrd="3" destOrd="0" presId="urn:microsoft.com/office/officeart/2005/8/layout/vProcess5"/>
    <dgm:cxn modelId="{6D53FB4C-829A-4EE3-9489-4AE3EDDD816D}" type="presParOf" srcId="{53A6BCED-9767-48DF-B781-501D3502F710}" destId="{932CF59B-A5BC-453C-BEA8-13E34B7E6F3B}" srcOrd="4" destOrd="0" presId="urn:microsoft.com/office/officeart/2005/8/layout/vProcess5"/>
    <dgm:cxn modelId="{B41C5680-64C3-4DCC-A40B-044B3A3F3E94}" type="presParOf" srcId="{53A6BCED-9767-48DF-B781-501D3502F710}" destId="{2A6D7C65-5E08-42BE-A9F5-E8BFE9A3D4FE}" srcOrd="5" destOrd="0" presId="urn:microsoft.com/office/officeart/2005/8/layout/vProcess5"/>
    <dgm:cxn modelId="{69ED9FA0-6DB5-4F91-955A-8742B2FF805F}" type="presParOf" srcId="{53A6BCED-9767-48DF-B781-501D3502F710}" destId="{3D667D71-B7AE-48DF-8399-9B091C885596}" srcOrd="6" destOrd="0" presId="urn:microsoft.com/office/officeart/2005/8/layout/vProcess5"/>
    <dgm:cxn modelId="{A8E134D5-E9F5-4A33-977B-883AF23FD4CC}" type="presParOf" srcId="{53A6BCED-9767-48DF-B781-501D3502F710}" destId="{28CD64B3-FBFD-4B82-BC10-48245A21F3CF}" srcOrd="7" destOrd="0" presId="urn:microsoft.com/office/officeart/2005/8/layout/vProcess5"/>
    <dgm:cxn modelId="{AB9B5E08-4050-446B-B8F8-9FB81B15C1C2}" type="presParOf" srcId="{53A6BCED-9767-48DF-B781-501D3502F710}" destId="{EC2FCF23-88B6-4A20-9270-8ED8F7A08273}" srcOrd="8" destOrd="0" presId="urn:microsoft.com/office/officeart/2005/8/layout/vProcess5"/>
    <dgm:cxn modelId="{2A693299-B00E-48AC-8F15-01785159CD39}" type="presParOf" srcId="{53A6BCED-9767-48DF-B781-501D3502F710}" destId="{01CA0287-4E19-4A76-80C2-5D7262FDBAE8}" srcOrd="9" destOrd="0" presId="urn:microsoft.com/office/officeart/2005/8/layout/vProcess5"/>
    <dgm:cxn modelId="{D2731EED-5FCD-4DF6-BB10-B3E7675C8166}" type="presParOf" srcId="{53A6BCED-9767-48DF-B781-501D3502F710}" destId="{CD0D9D18-1319-4E95-9B51-4BE1BB7D3225}" srcOrd="10" destOrd="0" presId="urn:microsoft.com/office/officeart/2005/8/layout/vProcess5"/>
    <dgm:cxn modelId="{6179F59A-4A67-45AD-B34C-6781A2F962D4}" type="presParOf" srcId="{53A6BCED-9767-48DF-B781-501D3502F710}" destId="{624B1C33-E2EF-4BDE-B8B8-CC6A36E2F6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AD6AC2-7FD9-4804-AD85-0A9D8684BA11}">
      <dsp:nvSpPr>
        <dsp:cNvPr id="0" name=""/>
        <dsp:cNvSpPr/>
      </dsp:nvSpPr>
      <dsp:spPr>
        <a:xfrm>
          <a:off x="3369974" y="316953"/>
          <a:ext cx="5054961" cy="22017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PBF – Gestão e Operacionalização</a:t>
          </a:r>
          <a:endParaRPr lang="pt-BR" sz="2800" kern="1200" dirty="0"/>
        </a:p>
      </dsp:txBody>
      <dsp:txXfrm>
        <a:off x="3369974" y="316953"/>
        <a:ext cx="5054961" cy="2201755"/>
      </dsp:txXfrm>
    </dsp:sp>
    <dsp:sp modelId="{851B17BA-7E92-41A1-AA1C-84B0AB945EB1}">
      <dsp:nvSpPr>
        <dsp:cNvPr id="0" name=""/>
        <dsp:cNvSpPr/>
      </dsp:nvSpPr>
      <dsp:spPr>
        <a:xfrm>
          <a:off x="0" y="726"/>
          <a:ext cx="3369974" cy="28342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>
              <a:solidFill>
                <a:schemeClr val="tx1"/>
              </a:solidFill>
            </a:rPr>
            <a:t>Programa Bolsa Família</a:t>
          </a:r>
          <a:endParaRPr lang="pt-BR" sz="4200" kern="1200" dirty="0">
            <a:solidFill>
              <a:schemeClr val="tx1"/>
            </a:solidFill>
          </a:endParaRPr>
        </a:p>
      </dsp:txBody>
      <dsp:txXfrm>
        <a:off x="0" y="726"/>
        <a:ext cx="3369974" cy="2834209"/>
      </dsp:txXfrm>
    </dsp:sp>
    <dsp:sp modelId="{A623D9DC-553C-403F-AD18-CB81B20BCFD1}">
      <dsp:nvSpPr>
        <dsp:cNvPr id="0" name=""/>
        <dsp:cNvSpPr/>
      </dsp:nvSpPr>
      <dsp:spPr>
        <a:xfrm>
          <a:off x="3369974" y="3434598"/>
          <a:ext cx="5054961" cy="22017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5623994"/>
            <a:satOff val="7288"/>
            <a:lumOff val="2902"/>
            <a:alphaOff val="0"/>
          </a:schemeClr>
        </a:solidFill>
        <a:ln w="11429" cap="flat" cmpd="sng" algn="ctr">
          <a:solidFill>
            <a:schemeClr val="accent4">
              <a:tint val="40000"/>
              <a:alpha val="90000"/>
              <a:hueOff val="5623994"/>
              <a:satOff val="7288"/>
              <a:lumOff val="2902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Operacionalizando e Significando a VAN</a:t>
          </a:r>
          <a:endParaRPr lang="pt-BR" sz="2800" kern="1200" dirty="0"/>
        </a:p>
      </dsp:txBody>
      <dsp:txXfrm>
        <a:off x="3369974" y="3434598"/>
        <a:ext cx="5054961" cy="2201727"/>
      </dsp:txXfrm>
    </dsp:sp>
    <dsp:sp modelId="{AB69E496-546F-40A2-9FD8-266D165B739B}">
      <dsp:nvSpPr>
        <dsp:cNvPr id="0" name=""/>
        <dsp:cNvSpPr/>
      </dsp:nvSpPr>
      <dsp:spPr>
        <a:xfrm>
          <a:off x="0" y="3105745"/>
          <a:ext cx="3369974" cy="2834209"/>
        </a:xfrm>
        <a:prstGeom prst="roundRect">
          <a:avLst/>
        </a:prstGeom>
        <a:solidFill>
          <a:schemeClr val="accent4">
            <a:hueOff val="5485613"/>
            <a:satOff val="7445"/>
            <a:lumOff val="12549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>
              <a:solidFill>
                <a:schemeClr val="tx1"/>
              </a:solidFill>
            </a:rPr>
            <a:t>Sistema de Vigilância Alimentar e Nutricional</a:t>
          </a:r>
          <a:endParaRPr lang="pt-BR" sz="4200" kern="1200" dirty="0">
            <a:solidFill>
              <a:schemeClr val="tx1"/>
            </a:solidFill>
          </a:endParaRPr>
        </a:p>
      </dsp:txBody>
      <dsp:txXfrm>
        <a:off x="0" y="3105745"/>
        <a:ext cx="3369974" cy="28342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293A10-4075-40D5-8B2E-459D454A0053}">
      <dsp:nvSpPr>
        <dsp:cNvPr id="0" name=""/>
        <dsp:cNvSpPr/>
      </dsp:nvSpPr>
      <dsp:spPr>
        <a:xfrm>
          <a:off x="1682097" y="275451"/>
          <a:ext cx="3340619" cy="116015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1CA19F-6FD8-41CD-B372-951DE7AE48D1}">
      <dsp:nvSpPr>
        <dsp:cNvPr id="0" name=""/>
        <dsp:cNvSpPr/>
      </dsp:nvSpPr>
      <dsp:spPr>
        <a:xfrm>
          <a:off x="3143274" y="3357584"/>
          <a:ext cx="647406" cy="414340"/>
        </a:xfrm>
        <a:prstGeom prst="downArrow">
          <a:avLst/>
        </a:prstGeom>
        <a:solidFill>
          <a:schemeClr val="accent1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C8188-AAD3-4404-8CBF-819FEA1B2DB2}">
      <dsp:nvSpPr>
        <dsp:cNvPr id="0" name=""/>
        <dsp:cNvSpPr/>
      </dsp:nvSpPr>
      <dsp:spPr>
        <a:xfrm>
          <a:off x="1835506" y="3447745"/>
          <a:ext cx="3107553" cy="776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800" kern="1200" dirty="0"/>
        </a:p>
      </dsp:txBody>
      <dsp:txXfrm>
        <a:off x="1835506" y="3447745"/>
        <a:ext cx="3107553" cy="776888"/>
      </dsp:txXfrm>
    </dsp:sp>
    <dsp:sp modelId="{AF5762ED-CA6E-4C13-BF60-9F6B08457E17}">
      <dsp:nvSpPr>
        <dsp:cNvPr id="0" name=""/>
        <dsp:cNvSpPr/>
      </dsp:nvSpPr>
      <dsp:spPr>
        <a:xfrm>
          <a:off x="3455333" y="1093065"/>
          <a:ext cx="1759640" cy="1693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>
              <a:solidFill>
                <a:schemeClr val="tx1"/>
              </a:solidFill>
            </a:rPr>
            <a:t>Ministério da Saúde</a:t>
          </a:r>
          <a:endParaRPr lang="pt-BR" sz="1500" kern="1200" dirty="0">
            <a:solidFill>
              <a:schemeClr val="tx1"/>
            </a:solidFill>
          </a:endParaRPr>
        </a:p>
      </dsp:txBody>
      <dsp:txXfrm>
        <a:off x="3455333" y="1093065"/>
        <a:ext cx="1759640" cy="1693018"/>
      </dsp:txXfrm>
    </dsp:sp>
    <dsp:sp modelId="{B8E4947E-8E2E-4CF0-A4AB-639E2EA65080}">
      <dsp:nvSpPr>
        <dsp:cNvPr id="0" name=""/>
        <dsp:cNvSpPr/>
      </dsp:nvSpPr>
      <dsp:spPr>
        <a:xfrm>
          <a:off x="1714512" y="1051664"/>
          <a:ext cx="1888071" cy="1805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>
              <a:solidFill>
                <a:schemeClr val="tx1"/>
              </a:solidFill>
            </a:rPr>
            <a:t>Ministério da Educação</a:t>
          </a:r>
          <a:endParaRPr lang="pt-BR" sz="1500" kern="1200" dirty="0">
            <a:solidFill>
              <a:schemeClr val="tx1"/>
            </a:solidFill>
          </a:endParaRPr>
        </a:p>
      </dsp:txBody>
      <dsp:txXfrm>
        <a:off x="1714512" y="1051664"/>
        <a:ext cx="1888071" cy="1805857"/>
      </dsp:txXfrm>
    </dsp:sp>
    <dsp:sp modelId="{44F334A0-DF09-494C-9B2E-13C82F678EF1}">
      <dsp:nvSpPr>
        <dsp:cNvPr id="0" name=""/>
        <dsp:cNvSpPr/>
      </dsp:nvSpPr>
      <dsp:spPr>
        <a:xfrm>
          <a:off x="2428893" y="0"/>
          <a:ext cx="2074140" cy="1760863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tx1"/>
              </a:solidFill>
            </a:rPr>
            <a:t>Ministério do  Desenvolvimento Social e Combate à Fome</a:t>
          </a:r>
          <a:endParaRPr lang="pt-BR" sz="1400" kern="1200" dirty="0">
            <a:solidFill>
              <a:schemeClr val="tx1"/>
            </a:solidFill>
          </a:endParaRPr>
        </a:p>
      </dsp:txBody>
      <dsp:txXfrm>
        <a:off x="2428893" y="0"/>
        <a:ext cx="2074140" cy="1760863"/>
      </dsp:txXfrm>
    </dsp:sp>
    <dsp:sp modelId="{0996BECF-EAA1-4DA8-8CE0-D8E79ACBAA4D}">
      <dsp:nvSpPr>
        <dsp:cNvPr id="0" name=""/>
        <dsp:cNvSpPr/>
      </dsp:nvSpPr>
      <dsp:spPr>
        <a:xfrm>
          <a:off x="500074" y="142883"/>
          <a:ext cx="5919137" cy="332888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DA2C47-961D-4415-ADFD-8AFA66B1498B}">
      <dsp:nvSpPr>
        <dsp:cNvPr id="0" name=""/>
        <dsp:cNvSpPr/>
      </dsp:nvSpPr>
      <dsp:spPr>
        <a:xfrm>
          <a:off x="0" y="0"/>
          <a:ext cx="4876800" cy="894080"/>
        </a:xfrm>
        <a:prstGeom prst="roundRect">
          <a:avLst>
            <a:gd name="adj" fmla="val 10000"/>
          </a:avLst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rgbClr val="000000"/>
              </a:solidFill>
            </a:rPr>
            <a:t>Dados coletados na Ficha de cadastro do SISVAN pelas equipes de saúde</a:t>
          </a:r>
          <a:endParaRPr lang="pt-BR" sz="1800" kern="1200" dirty="0">
            <a:solidFill>
              <a:srgbClr val="000000"/>
            </a:solidFill>
          </a:endParaRPr>
        </a:p>
      </dsp:txBody>
      <dsp:txXfrm>
        <a:off x="0" y="0"/>
        <a:ext cx="3888841" cy="894080"/>
      </dsp:txXfrm>
    </dsp:sp>
    <dsp:sp modelId="{76B54FBA-5F3D-4AD6-AEFE-EE595E71A1D7}">
      <dsp:nvSpPr>
        <dsp:cNvPr id="0" name=""/>
        <dsp:cNvSpPr/>
      </dsp:nvSpPr>
      <dsp:spPr>
        <a:xfrm>
          <a:off x="408432" y="1056640"/>
          <a:ext cx="4876800" cy="894080"/>
        </a:xfrm>
        <a:prstGeom prst="roundRect">
          <a:avLst>
            <a:gd name="adj" fmla="val 10000"/>
          </a:avLst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rgbClr val="000000"/>
              </a:solidFill>
            </a:rPr>
            <a:t>SMS semanalmente via malote</a:t>
          </a:r>
          <a:endParaRPr lang="pt-BR" sz="1800" kern="1200" dirty="0">
            <a:solidFill>
              <a:srgbClr val="000000"/>
            </a:solidFill>
          </a:endParaRPr>
        </a:p>
      </dsp:txBody>
      <dsp:txXfrm>
        <a:off x="408432" y="1056640"/>
        <a:ext cx="3887215" cy="894080"/>
      </dsp:txXfrm>
    </dsp:sp>
    <dsp:sp modelId="{35F91B9B-4DC1-46E1-ADA6-3E306D3D971A}">
      <dsp:nvSpPr>
        <dsp:cNvPr id="0" name=""/>
        <dsp:cNvSpPr/>
      </dsp:nvSpPr>
      <dsp:spPr>
        <a:xfrm>
          <a:off x="810768" y="2113280"/>
          <a:ext cx="4876800" cy="894080"/>
        </a:xfrm>
        <a:prstGeom prst="roundRect">
          <a:avLst>
            <a:gd name="adj" fmla="val 10000"/>
          </a:avLst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rgbClr val="000000"/>
              </a:solidFill>
            </a:rPr>
            <a:t>Digitador</a:t>
          </a:r>
        </a:p>
      </dsp:txBody>
      <dsp:txXfrm>
        <a:off x="810768" y="2113280"/>
        <a:ext cx="3893311" cy="894080"/>
      </dsp:txXfrm>
    </dsp:sp>
    <dsp:sp modelId="{932CF59B-A5BC-453C-BEA8-13E34B7E6F3B}">
      <dsp:nvSpPr>
        <dsp:cNvPr id="0" name=""/>
        <dsp:cNvSpPr/>
      </dsp:nvSpPr>
      <dsp:spPr>
        <a:xfrm>
          <a:off x="1219200" y="3169919"/>
          <a:ext cx="4876800" cy="894080"/>
        </a:xfrm>
        <a:prstGeom prst="roundRect">
          <a:avLst>
            <a:gd name="adj" fmla="val 10000"/>
          </a:avLst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rgbClr val="000000"/>
              </a:solidFill>
            </a:rPr>
            <a:t>Transfere os dados para o site do MS (CGAN) SISVAN Web</a:t>
          </a:r>
          <a:endParaRPr lang="pt-BR" sz="1800" kern="1200" dirty="0">
            <a:solidFill>
              <a:srgbClr val="000000"/>
            </a:solidFill>
          </a:endParaRPr>
        </a:p>
      </dsp:txBody>
      <dsp:txXfrm>
        <a:off x="1219200" y="3169919"/>
        <a:ext cx="3887215" cy="894080"/>
      </dsp:txXfrm>
    </dsp:sp>
    <dsp:sp modelId="{2A6D7C65-5E08-42BE-A9F5-E8BFE9A3D4FE}">
      <dsp:nvSpPr>
        <dsp:cNvPr id="0" name=""/>
        <dsp:cNvSpPr/>
      </dsp:nvSpPr>
      <dsp:spPr>
        <a:xfrm>
          <a:off x="4295647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800" kern="1200"/>
        </a:p>
      </dsp:txBody>
      <dsp:txXfrm>
        <a:off x="4295647" y="684783"/>
        <a:ext cx="581152" cy="581152"/>
      </dsp:txXfrm>
    </dsp:sp>
    <dsp:sp modelId="{3D667D71-B7AE-48DF-8399-9B091C885596}">
      <dsp:nvSpPr>
        <dsp:cNvPr id="0" name=""/>
        <dsp:cNvSpPr/>
      </dsp:nvSpPr>
      <dsp:spPr>
        <a:xfrm>
          <a:off x="4704080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800" kern="1200"/>
        </a:p>
      </dsp:txBody>
      <dsp:txXfrm>
        <a:off x="4704080" y="1741423"/>
        <a:ext cx="581152" cy="581152"/>
      </dsp:txXfrm>
    </dsp:sp>
    <dsp:sp modelId="{28CD64B3-FBFD-4B82-BC10-48245A21F3CF}">
      <dsp:nvSpPr>
        <dsp:cNvPr id="0" name=""/>
        <dsp:cNvSpPr/>
      </dsp:nvSpPr>
      <dsp:spPr>
        <a:xfrm>
          <a:off x="5106415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800" kern="1200"/>
        </a:p>
      </dsp:txBody>
      <dsp:txXfrm>
        <a:off x="5106415" y="2798064"/>
        <a:ext cx="581152" cy="581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72327725-C344-4657-BA3D-EAB33C7F16BF}" type="datetimeFigureOut">
              <a:rPr lang="pt-BR"/>
              <a:pPr>
                <a:defRPr/>
              </a:pPr>
              <a:t>24/06/2013</a:t>
            </a:fld>
            <a:endParaRPr lang="pt-BR"/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CFEABD60-2873-45BA-8D27-4014BDB079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67220D5E-111C-489D-88A3-1FB67259F306}" type="datetimeFigureOut">
              <a:rPr lang="pt-BR"/>
              <a:pPr>
                <a:defRPr/>
              </a:pPr>
              <a:t>24/06/2013</a:t>
            </a:fld>
            <a:endParaRPr lang="pt-B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0CB73897-28D4-49E6-B0FD-1DCE9A569AE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90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9000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024313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5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13F3-41DE-43DC-9A15-455DD6B3362E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16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3247245-4BA6-49CB-9246-687CB0FDE4C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e texto em cima do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A1696-6C7A-4C32-9AB3-D29D81A625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Elipse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8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78240-4210-4FF2-B0D7-C679D22DB21C}" type="datetimeFigureOut">
              <a:rPr lang="pt-BR"/>
              <a:pPr>
                <a:defRPr/>
              </a:pPr>
              <a:t>24/06/2013</a:t>
            </a:fld>
            <a:endParaRPr lang="pt-BR"/>
          </a:p>
        </p:txBody>
      </p:sp>
      <p:sp>
        <p:nvSpPr>
          <p:cNvPr id="19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0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E8A22AE-8DA7-45C2-AC09-1F151AC75C8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4EA5B-3CC1-4CED-96F1-B4ACD7C6AC02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2F54E-79F8-4F44-856E-E72B6B0492D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" name="Espaço Reservado para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DEC86-3132-45AA-992C-25084FEF90F0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17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4E2151E-6DC7-497D-97FE-51AF0C9AE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reto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2BACD-EBD8-4665-9C94-81EFA7C4367E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7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0A6C-A447-4684-9F7C-AE099AB6EAA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Retângulo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Retângulo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C5DFF-5F24-4E67-9893-6443230C2EFF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9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5F31A-DF8F-4BC7-9EC0-25FEBE0378B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6" name="Espaço Reservado para Número de Slide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A11FCFA-6856-463E-8171-2A5FB68F12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7" name="Espaço Reservado para Dat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86E41-2603-4A81-919A-671D5255C5BC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18" name="Espaço Reservado para Rodapé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6" name="Espaço Reservado para Número de Slide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722DA-966A-45C0-AF65-F5B1F739A5D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7" name="Espaço Reservado para Data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F0125-5C1B-478C-957B-AA78B7BEEFE6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18" name="Espaço Reservado para Rodapé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9635-AFEA-4339-BF6D-310EBC071F58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D74E1-7734-43A0-8E91-DEF3F37A1DE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Elipse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3094D-E493-401C-A7E9-02FAD02D182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4" name="Espaço Reservado para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429CF-729C-4313-943C-6092117C24EC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1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F2223D6-2241-4058-A22A-2E0B50AC7BB0}" type="datetime10">
              <a:rPr lang="pt-BR"/>
              <a:pPr>
                <a:defRPr/>
              </a:pPr>
              <a:t>20:19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Elipse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BF263A-7618-4B9B-BA16-D61B1569ECC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4110" name="Espaço Reservado para Título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4111" name="Espaço Reservado para Texto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5" r:id="rId10"/>
    <p:sldLayoutId id="2147483886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8BCF3-EE09-4AB6-B70C-C984AA924E8F}" type="slidenum">
              <a:rPr lang="pt-BR"/>
              <a:pPr>
                <a:defRPr/>
              </a:pPr>
              <a:t>1</a:t>
            </a:fld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714375" y="3356992"/>
            <a:ext cx="7715250" cy="2858071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pt-BR" sz="3900" b="1" dirty="0" smtClean="0">
                <a:solidFill>
                  <a:srgbClr val="002060"/>
                </a:solidFill>
              </a:rPr>
              <a:t>Alessandra </a:t>
            </a:r>
            <a:r>
              <a:rPr lang="pt-BR" sz="3900" b="1" dirty="0" err="1" smtClean="0">
                <a:solidFill>
                  <a:srgbClr val="002060"/>
                </a:solidFill>
              </a:rPr>
              <a:t>Monestel</a:t>
            </a:r>
            <a:endParaRPr lang="pt-BR" sz="39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pt-BR" sz="3900" b="1" dirty="0" smtClean="0">
                <a:solidFill>
                  <a:srgbClr val="002060"/>
                </a:solidFill>
              </a:rPr>
              <a:t>Nutricionista</a:t>
            </a:r>
            <a:endParaRPr lang="pt-BR" sz="39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sz="2800" b="1" dirty="0" smtClean="0">
              <a:solidFill>
                <a:srgbClr val="002060"/>
              </a:solidFill>
            </a:endParaRPr>
          </a:p>
          <a:p>
            <a:pPr algn="ctr" eaLnBrk="1" hangingPunct="1">
              <a:buNone/>
              <a:defRPr/>
            </a:pPr>
            <a:endParaRPr lang="pt-BR" sz="28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pt-BR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ctrTitle" idx="4294967295"/>
          </p:nvPr>
        </p:nvSpPr>
        <p:spPr>
          <a:xfrm>
            <a:off x="251520" y="188640"/>
            <a:ext cx="8640960" cy="2016224"/>
          </a:xfrm>
        </p:spPr>
        <p:txBody>
          <a:bodyPr/>
          <a:lstStyle/>
          <a:p>
            <a:pPr eaLnBrk="1" hangingPunct="1"/>
            <a:r>
              <a:rPr lang="pt-BR" sz="4400" b="1" dirty="0" smtClean="0">
                <a:solidFill>
                  <a:srgbClr val="0070C0"/>
                </a:solidFill>
              </a:rPr>
              <a:t>Oficina de Fortalecimento da VAN – Regiões de Saúde Planalto Norte e Nordeste</a:t>
            </a:r>
            <a:endParaRPr lang="pt-BR" sz="4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sp>
        <p:nvSpPr>
          <p:cNvPr id="9" name="Título 6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Wide Latin" pitchFamily="18" charset="0"/>
              </a:rPr>
              <a:t>BOLSA FAMÍLIA</a:t>
            </a:r>
            <a:endParaRPr lang="pt-BR" b="1" dirty="0" smtClean="0">
              <a:solidFill>
                <a:schemeClr val="tx1"/>
              </a:solidFill>
              <a:latin typeface="Wide Latin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899592" y="393305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/>
              <a:t>http://dab.saude.gov.br/portaldab/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82860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ta para a esquerda 4"/>
          <p:cNvSpPr/>
          <p:nvPr/>
        </p:nvSpPr>
        <p:spPr>
          <a:xfrm>
            <a:off x="1259632" y="5445224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ta para a esquerda 2"/>
          <p:cNvSpPr/>
          <p:nvPr/>
        </p:nvSpPr>
        <p:spPr>
          <a:xfrm>
            <a:off x="1115616" y="3356992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ta para a esquerda 3"/>
          <p:cNvSpPr/>
          <p:nvPr/>
        </p:nvSpPr>
        <p:spPr>
          <a:xfrm rot="3783847">
            <a:off x="1269777" y="3181869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Data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F6AC0542-8F03-4894-8C30-F137F867261A}" type="datetime10">
              <a:rPr lang="pt-BR"/>
              <a:pPr>
                <a:defRPr/>
              </a:pPr>
              <a:t>21:56</a:t>
            </a:fld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EEA495-1B30-4D37-A6D4-3EE03E04E590}" type="slidenum">
              <a:rPr lang="pt-BR"/>
              <a:pPr>
                <a:defRPr/>
              </a:pPr>
              <a:t>15</a:t>
            </a:fld>
            <a:endParaRPr lang="pt-BR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4572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Data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F6AC0542-8F03-4894-8C30-F137F867261A}" type="datetime10">
              <a:rPr lang="pt-BR"/>
              <a:pPr>
                <a:defRPr/>
              </a:pPr>
              <a:t>21:56</a:t>
            </a:fld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EEA495-1B30-4D37-A6D4-3EE03E04E590}" type="slidenum">
              <a:rPr lang="pt-BR"/>
              <a:pPr>
                <a:defRPr/>
              </a:pPr>
              <a:t>16</a:t>
            </a:fld>
            <a:endParaRPr lang="pt-BR"/>
          </a:p>
        </p:txBody>
      </p:sp>
      <p:pic>
        <p:nvPicPr>
          <p:cNvPr id="58372" name="Picture 18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58373" name="Oval 1858"/>
          <p:cNvSpPr>
            <a:spLocks noChangeArrowheads="1"/>
          </p:cNvSpPr>
          <p:nvPr/>
        </p:nvSpPr>
        <p:spPr bwMode="auto">
          <a:xfrm>
            <a:off x="1187450" y="3284538"/>
            <a:ext cx="720725" cy="144462"/>
          </a:xfrm>
          <a:prstGeom prst="ellipse">
            <a:avLst/>
          </a:prstGeom>
          <a:noFill/>
          <a:ln w="25400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Seta para a direita 7"/>
          <p:cNvSpPr/>
          <p:nvPr/>
        </p:nvSpPr>
        <p:spPr>
          <a:xfrm>
            <a:off x="642938" y="3071813"/>
            <a:ext cx="357187" cy="214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642938" y="2428875"/>
            <a:ext cx="357187" cy="214313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642938" y="3500438"/>
            <a:ext cx="357187" cy="214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642938" y="3857625"/>
            <a:ext cx="357187" cy="2143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ta para a esquerda 4"/>
          <p:cNvSpPr/>
          <p:nvPr/>
        </p:nvSpPr>
        <p:spPr>
          <a:xfrm>
            <a:off x="1187624" y="4725144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00830-1882-48E4-A9DF-15399F785B5B}" type="slidenum">
              <a:rPr lang="pt-BR"/>
              <a:pPr>
                <a:defRPr/>
              </a:pPr>
              <a:t>18</a:t>
            </a:fld>
            <a:endParaRPr lang="pt-BR"/>
          </a:p>
        </p:txBody>
      </p:sp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SISVAN</a:t>
            </a:r>
            <a:endParaRPr lang="pt-BR" b="1" smtClean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just" eaLnBrk="1" hangingPunct="1">
              <a:defRPr/>
            </a:pP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SISTEMA</a:t>
            </a:r>
            <a:r>
              <a:rPr lang="en-U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= </a:t>
            </a:r>
            <a:r>
              <a:rPr lang="en-US" sz="2000" b="1" i="1" u="sng" dirty="0" err="1" smtClean="0">
                <a:sym typeface="Wingdings" pitchFamily="2" charset="2"/>
              </a:rPr>
              <a:t>Organização</a:t>
            </a:r>
            <a:r>
              <a:rPr lang="en-US" sz="2000" b="1" dirty="0" smtClean="0">
                <a:sym typeface="Wingdings" pitchFamily="2" charset="2"/>
              </a:rPr>
              <a:t> com </a:t>
            </a:r>
            <a:r>
              <a:rPr lang="en-US" sz="2000" b="1" dirty="0" err="1" smtClean="0">
                <a:sym typeface="Wingdings" pitchFamily="2" charset="2"/>
              </a:rPr>
              <a:t>atividades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padronizadas</a:t>
            </a:r>
            <a:r>
              <a:rPr lang="en-US" sz="2000" b="1" dirty="0" smtClean="0">
                <a:sym typeface="Wingdings" pitchFamily="2" charset="2"/>
              </a:rPr>
              <a:t> e </a:t>
            </a:r>
            <a:r>
              <a:rPr lang="en-US" sz="2000" b="1" dirty="0" err="1" smtClean="0">
                <a:sym typeface="Wingdings" pitchFamily="2" charset="2"/>
              </a:rPr>
              <a:t>tarefas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definidas</a:t>
            </a:r>
            <a:r>
              <a:rPr lang="en-US" sz="2000" b="1" dirty="0" smtClean="0">
                <a:sym typeface="Wingdings" pitchFamily="2" charset="2"/>
              </a:rPr>
              <a:t>.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endParaRPr lang="en-US" sz="2000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r>
              <a:rPr lang="pt-B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VIGILÂNCIA</a:t>
            </a:r>
            <a:r>
              <a:rPr lang="pt-BR" sz="2000" dirty="0" smtClean="0">
                <a:sym typeface="Wingdings" pitchFamily="2" charset="2"/>
              </a:rPr>
              <a:t> = </a:t>
            </a:r>
            <a:r>
              <a:rPr lang="pt-BR" sz="2000" b="1" i="1" u="sng" dirty="0" smtClean="0">
                <a:sym typeface="Wingdings" pitchFamily="2" charset="2"/>
              </a:rPr>
              <a:t>Observação</a:t>
            </a:r>
            <a:r>
              <a:rPr lang="pt-BR" sz="2000" b="1" dirty="0" smtClean="0">
                <a:sym typeface="Wingdings" pitchFamily="2" charset="2"/>
              </a:rPr>
              <a:t>, coleta, análise de dados e informações.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endParaRPr lang="pt-BR" sz="1400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r>
              <a:rPr lang="pt-B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ALIMENTAR</a:t>
            </a:r>
            <a:r>
              <a:rPr lang="pt-BR" sz="20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pt-BR" sz="2000" dirty="0" smtClean="0">
                <a:sym typeface="Wingdings" pitchFamily="2" charset="2"/>
              </a:rPr>
              <a:t>= </a:t>
            </a:r>
            <a:r>
              <a:rPr lang="pt-BR" sz="2000" b="1" dirty="0" smtClean="0">
                <a:sym typeface="Wingdings" pitchFamily="2" charset="2"/>
              </a:rPr>
              <a:t>Aspectos que envolvem produção, comercialização e </a:t>
            </a:r>
            <a:r>
              <a:rPr lang="pt-BR" sz="2000" b="1" i="1" u="sng" dirty="0" smtClean="0">
                <a:sym typeface="Wingdings" pitchFamily="2" charset="2"/>
              </a:rPr>
              <a:t>acesso aos alimentos</a:t>
            </a:r>
            <a:r>
              <a:rPr lang="pt-BR" sz="2000" b="1" dirty="0" smtClean="0">
                <a:sym typeface="Wingdings" pitchFamily="2" charset="2"/>
              </a:rPr>
              <a:t>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endParaRPr lang="pt-BR" sz="1400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r>
              <a:rPr lang="pt-BR" sz="2000" dirty="0" smtClean="0">
                <a:sym typeface="Wingdings" pitchFamily="2" charset="2"/>
              </a:rPr>
              <a:t> </a:t>
            </a:r>
            <a:r>
              <a:rPr lang="pt-B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NUTRICIONAL</a:t>
            </a:r>
            <a:r>
              <a:rPr lang="pt-BR" sz="20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pt-BR" sz="2000" dirty="0" smtClean="0">
                <a:sym typeface="Wingdings" pitchFamily="2" charset="2"/>
              </a:rPr>
              <a:t>= </a:t>
            </a:r>
            <a:r>
              <a:rPr lang="pt-BR" sz="2000" b="1" i="1" u="sng" dirty="0" smtClean="0">
                <a:sym typeface="Wingdings" pitchFamily="2" charset="2"/>
              </a:rPr>
              <a:t>Resultado do acesso</a:t>
            </a:r>
            <a:r>
              <a:rPr lang="pt-BR" sz="2000" b="1" dirty="0" smtClean="0">
                <a:sym typeface="Wingdings" pitchFamily="2" charset="2"/>
              </a:rPr>
              <a:t> e ingestão dos alimentos e de sua </a:t>
            </a:r>
            <a:r>
              <a:rPr lang="pt-BR" sz="2000" b="1" smtClean="0">
                <a:sym typeface="Wingdings" pitchFamily="2" charset="2"/>
              </a:rPr>
              <a:t>utilização biológica.</a:t>
            </a:r>
            <a:endParaRPr lang="pt-BR" sz="2000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9395B-C7F5-4257-9F71-AA5D2A56B9DF}" type="slidenum">
              <a:rPr lang="pt-BR"/>
              <a:pPr>
                <a:defRPr/>
              </a:pPr>
              <a:t>19</a:t>
            </a:fld>
            <a:endParaRPr lang="pt-BR"/>
          </a:p>
        </p:txBody>
      </p:sp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SISVAN</a:t>
            </a:r>
            <a:endParaRPr lang="pt-BR" b="1" smtClean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just" eaLnBrk="1" hangingPunct="1"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Foi regulamentado como atribuição do SUS, por meio da </a:t>
            </a:r>
            <a:r>
              <a:rPr lang="pt-BR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Portaria nº 1156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, de 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31/08/1990,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do Ministério da Saúde e da </a:t>
            </a:r>
            <a:r>
              <a:rPr lang="pt-BR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Lei nº 8080/1990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, em </a:t>
            </a:r>
            <a:r>
              <a:rPr lang="pt-BR" sz="3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19/09/1990.</a:t>
            </a:r>
          </a:p>
          <a:p>
            <a:pPr algn="just" eaLnBrk="1" hangingPunct="1">
              <a:defRPr/>
            </a:pPr>
            <a:endParaRPr lang="pt-BR" sz="2800" b="1" dirty="0" smtClean="0"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pt-BR" sz="2800" dirty="0" smtClean="0"/>
              <a:t>Em </a:t>
            </a:r>
            <a:r>
              <a:rPr lang="pt-BR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1998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800" dirty="0" smtClean="0"/>
              <a:t>a implantação do SISVAN nos municípios da Federação passou a ser um dos </a:t>
            </a:r>
            <a:r>
              <a:rPr lang="pt-BR" sz="2800" b="1" i="1" dirty="0" smtClean="0">
                <a:solidFill>
                  <a:srgbClr val="C00000"/>
                </a:solidFill>
              </a:rPr>
              <a:t>requisitos básicos</a:t>
            </a:r>
            <a:r>
              <a:rPr lang="pt-BR" sz="2800" dirty="0" smtClean="0">
                <a:solidFill>
                  <a:srgbClr val="C00000"/>
                </a:solidFill>
              </a:rPr>
              <a:t> </a:t>
            </a:r>
            <a:r>
              <a:rPr lang="pt-BR" sz="2800" dirty="0" smtClean="0"/>
              <a:t>para o </a:t>
            </a:r>
            <a:r>
              <a:rPr lang="pt-BR" sz="2800" b="1" i="1" dirty="0" smtClean="0">
                <a:solidFill>
                  <a:srgbClr val="C00000"/>
                </a:solidFill>
              </a:rPr>
              <a:t>repasse</a:t>
            </a:r>
            <a:r>
              <a:rPr lang="pt-BR" sz="2800" dirty="0" smtClean="0"/>
              <a:t> de recursos financeiros federais, mediante transferência destes para o Piso Assistencial Básico (PAB).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CF388-775F-4A1E-A41C-D05E2DB94C37}" type="slidenum">
              <a:rPr lang="pt-BR"/>
              <a:pPr>
                <a:defRPr/>
              </a:pPr>
              <a:t>2</a:t>
            </a:fld>
            <a:endParaRPr lang="pt-BR"/>
          </a:p>
        </p:txBody>
      </p:sp>
      <p:graphicFrame>
        <p:nvGraphicFramePr>
          <p:cNvPr id="12" name="Diagrama 11"/>
          <p:cNvGraphicFramePr/>
          <p:nvPr/>
        </p:nvGraphicFramePr>
        <p:xfrm>
          <a:off x="395536" y="476672"/>
          <a:ext cx="8424936" cy="5953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051EA6-BE6A-4216-B620-F58D0874AF1E}" type="slidenum">
              <a:rPr lang="pt-BR"/>
              <a:pPr>
                <a:defRPr/>
              </a:pPr>
              <a:t>20</a:t>
            </a:fld>
            <a:endParaRPr lang="pt-BR"/>
          </a:p>
        </p:txBody>
      </p:sp>
      <p:sp>
        <p:nvSpPr>
          <p:cNvPr id="36867" name="Espaço Reservado para Texto 7"/>
          <p:cNvSpPr>
            <a:spLocks noGrp="1"/>
          </p:cNvSpPr>
          <p:nvPr>
            <p:ph type="body" idx="4294967295"/>
          </p:nvPr>
        </p:nvSpPr>
        <p:spPr>
          <a:xfrm>
            <a:off x="214313" y="2743200"/>
            <a:ext cx="8643937" cy="35433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1600" b="1" smtClean="0">
              <a:solidFill>
                <a:schemeClr val="tx2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000" b="1" smtClean="0"/>
              <a:t>OBJETIVOS: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000" b="1" smtClean="0"/>
          </a:p>
          <a:p>
            <a:pPr marL="0" indent="0" algn="just" eaLnBrk="1" hangingPunct="1">
              <a:lnSpc>
                <a:spcPct val="90000"/>
              </a:lnSpc>
            </a:pPr>
            <a:r>
              <a:rPr lang="en-US" sz="1800" b="1" smtClean="0"/>
              <a:t>  U</a:t>
            </a:r>
            <a:r>
              <a:rPr lang="en-US" sz="2000" smtClean="0">
                <a:sym typeface="Wingdings" pitchFamily="2" charset="2"/>
              </a:rPr>
              <a:t>sar a informação gerada não só para retroalimentar o programa SISVAN.</a:t>
            </a:r>
          </a:p>
          <a:p>
            <a:pPr marL="0" indent="0" algn="just" eaLnBrk="1" hangingPunct="1">
              <a:lnSpc>
                <a:spcPct val="90000"/>
              </a:lnSpc>
            </a:pPr>
            <a:endParaRPr lang="en-US" sz="2000" smtClean="0">
              <a:sym typeface="Wingdings" pitchFamily="2" charset="2"/>
            </a:endParaRPr>
          </a:p>
          <a:p>
            <a:pPr marL="0" indent="0" algn="just" eaLnBrk="1" hangingPunct="1">
              <a:lnSpc>
                <a:spcPct val="90000"/>
              </a:lnSpc>
            </a:pPr>
            <a:r>
              <a:rPr lang="en-US" sz="2000" smtClean="0">
                <a:sym typeface="Wingdings" pitchFamily="2" charset="2"/>
              </a:rPr>
              <a:t> Repensar a prática e qualificar a assistência prestada àqueles indivíduos que diariamente são atendidos na rede de saúde.</a:t>
            </a:r>
          </a:p>
          <a:p>
            <a:pPr marL="0" indent="0" algn="just" eaLnBrk="1" hangingPunct="1">
              <a:lnSpc>
                <a:spcPct val="90000"/>
              </a:lnSpc>
            </a:pPr>
            <a:endParaRPr lang="en-US" sz="2000" smtClean="0">
              <a:sym typeface="Wingdings" pitchFamily="2" charset="2"/>
            </a:endParaRPr>
          </a:p>
          <a:p>
            <a:pPr marL="0" indent="0" algn="just" eaLnBrk="1" hangingPunct="1">
              <a:lnSpc>
                <a:spcPct val="90000"/>
              </a:lnSpc>
            </a:pPr>
            <a:r>
              <a:rPr lang="en-US" sz="2000" smtClean="0">
                <a:sym typeface="Wingdings" pitchFamily="2" charset="2"/>
              </a:rPr>
              <a:t> </a:t>
            </a:r>
            <a:r>
              <a:rPr lang="en-US" sz="2000" b="1" smtClean="0">
                <a:sym typeface="Wingdings" pitchFamily="2" charset="2"/>
              </a:rPr>
              <a:t>Informação </a:t>
            </a:r>
            <a:r>
              <a:rPr lang="en-US" sz="2000" smtClean="0">
                <a:sym typeface="Wingdings" pitchFamily="2" charset="2"/>
              </a:rPr>
              <a:t>voltada para a </a:t>
            </a:r>
            <a:r>
              <a:rPr lang="en-US" sz="2000" b="1" smtClean="0">
                <a:sym typeface="Wingdings" pitchFamily="2" charset="2"/>
              </a:rPr>
              <a:t>AÇÃO</a:t>
            </a:r>
            <a:r>
              <a:rPr lang="en-US" sz="2000" smtClean="0">
                <a:sym typeface="Wingdings" pitchFamily="2" charset="2"/>
              </a:rPr>
              <a:t> (controle x promoção e prevenção)</a:t>
            </a:r>
            <a:endParaRPr lang="pt-BR" sz="2000" smtClean="0">
              <a:sym typeface="Wingdings" pitchFamily="2" charset="2"/>
            </a:endParaRPr>
          </a:p>
        </p:txBody>
      </p:sp>
      <p:sp>
        <p:nvSpPr>
          <p:cNvPr id="36868" name="Título 6"/>
          <p:cNvSpPr>
            <a:spLocks noGrp="1"/>
          </p:cNvSpPr>
          <p:nvPr>
            <p:ph type="title" idx="4294967295"/>
          </p:nvPr>
        </p:nvSpPr>
        <p:spPr>
          <a:xfrm>
            <a:off x="722313" y="533400"/>
            <a:ext cx="7772400" cy="1524000"/>
          </a:xfrm>
        </p:spPr>
        <p:txBody>
          <a:bodyPr/>
          <a:lstStyle/>
          <a:p>
            <a:pPr eaLnBrk="1" hangingPunct="1"/>
            <a:r>
              <a:rPr lang="en-US" sz="4200" b="1" smtClean="0">
                <a:solidFill>
                  <a:schemeClr val="tx1"/>
                </a:solidFill>
              </a:rPr>
              <a:t>SISVAN</a:t>
            </a:r>
            <a:endParaRPr lang="pt-BR" sz="4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F4E6B-CAEE-4104-8B81-1A1E9A9102DB}" type="slidenum">
              <a:rPr lang="pt-BR"/>
              <a:pPr>
                <a:defRPr/>
              </a:pPr>
              <a:t>21</a:t>
            </a:fld>
            <a:endParaRPr lang="pt-BR"/>
          </a:p>
        </p:txBody>
      </p:sp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SISVAN</a:t>
            </a:r>
            <a:endParaRPr lang="pt-BR" b="1" smtClean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just" eaLnBrk="1" hangingPunct="1"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pt-BR" sz="3200" dirty="0" smtClean="0"/>
              <a:t>Atende a clientela assistida pelo SUS, sendo que </a:t>
            </a:r>
            <a:r>
              <a:rPr lang="pt-BR" sz="3200" dirty="0" smtClean="0"/>
              <a:t>em alguns municípios </a:t>
            </a:r>
            <a:r>
              <a:rPr lang="pt-BR" sz="3200" dirty="0" smtClean="0"/>
              <a:t>são </a:t>
            </a:r>
            <a:r>
              <a:rPr lang="pt-BR" sz="3200" dirty="0" smtClean="0"/>
              <a:t>priorizados </a:t>
            </a:r>
            <a:r>
              <a:rPr lang="pt-BR" sz="3200" dirty="0" smtClean="0"/>
              <a:t>dois </a:t>
            </a:r>
            <a:r>
              <a:rPr lang="pt-BR" sz="3200" dirty="0" smtClean="0"/>
              <a:t>ciclos de vida:</a:t>
            </a:r>
          </a:p>
          <a:p>
            <a:pPr algn="just" eaLnBrk="1" hangingPunct="1">
              <a:defRPr/>
            </a:pPr>
            <a:endParaRPr lang="pt-BR" sz="3200" dirty="0" smtClean="0"/>
          </a:p>
          <a:p>
            <a:pPr algn="just" eaLnBrk="1" hangingPunct="1">
              <a:defRPr/>
            </a:pPr>
            <a:r>
              <a:rPr lang="pt-BR" sz="3200" dirty="0" smtClean="0"/>
              <a:t> </a:t>
            </a:r>
            <a:r>
              <a:rPr lang="pt-BR" sz="3200" b="1" dirty="0" smtClean="0">
                <a:solidFill>
                  <a:srgbClr val="C00000"/>
                </a:solidFill>
              </a:rPr>
              <a:t>crianças</a:t>
            </a:r>
            <a:r>
              <a:rPr lang="pt-BR" sz="3200" dirty="0" smtClean="0"/>
              <a:t> (o acompanhamento deve seguir o  calendário de consultas)</a:t>
            </a:r>
          </a:p>
          <a:p>
            <a:pPr algn="just" eaLnBrk="1" hangingPunct="1">
              <a:defRPr/>
            </a:pPr>
            <a:r>
              <a:rPr lang="pt-BR" sz="3200" b="1" dirty="0" smtClean="0">
                <a:solidFill>
                  <a:srgbClr val="C00000"/>
                </a:solidFill>
              </a:rPr>
              <a:t>gestantes </a:t>
            </a:r>
            <a:r>
              <a:rPr lang="pt-BR" sz="3200" dirty="0" smtClean="0"/>
              <a:t>(o acompanhamento é realizado durante o pré-natal)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pt-BR" sz="3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8CAF87-7BF7-42CF-BF42-C73EAADAB617}" type="slidenum">
              <a:rPr lang="pt-BR"/>
              <a:pPr>
                <a:defRPr/>
              </a:pPr>
              <a:t>22</a:t>
            </a:fld>
            <a:endParaRPr lang="pt-BR"/>
          </a:p>
        </p:txBody>
      </p:sp>
      <p:graphicFrame>
        <p:nvGraphicFramePr>
          <p:cNvPr id="184627" name="Group 307"/>
          <p:cNvGraphicFramePr>
            <a:graphicFrameLocks noGrp="1"/>
          </p:cNvGraphicFramePr>
          <p:nvPr/>
        </p:nvGraphicFramePr>
        <p:xfrm>
          <a:off x="179388" y="2781300"/>
          <a:ext cx="8785225" cy="3215958"/>
        </p:xfrm>
        <a:graphic>
          <a:graphicData uri="http://schemas.openxmlformats.org/drawingml/2006/table">
            <a:tbl>
              <a:tblPr/>
              <a:tblGrid>
                <a:gridCol w="1800225"/>
                <a:gridCol w="863600"/>
                <a:gridCol w="649287"/>
                <a:gridCol w="647700"/>
                <a:gridCol w="719138"/>
                <a:gridCol w="649287"/>
                <a:gridCol w="719138"/>
                <a:gridCol w="649287"/>
                <a:gridCol w="647700"/>
                <a:gridCol w="641350"/>
                <a:gridCol w="798513"/>
              </a:tblGrid>
              <a:tr h="10239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Numero de consultas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IDADE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99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Dias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Meses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Anos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937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1º ano – sete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2º ano – duas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3º ano – uma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pt-BR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75" name="Rectangle 308"/>
          <p:cNvSpPr>
            <a:spLocks noChangeArrowheads="1"/>
          </p:cNvSpPr>
          <p:nvPr/>
        </p:nvSpPr>
        <p:spPr bwMode="auto">
          <a:xfrm>
            <a:off x="214313" y="428625"/>
            <a:ext cx="87106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>
                <a:latin typeface="Georgia" pitchFamily="18" charset="0"/>
              </a:rPr>
              <a:t>O registro do acompanhamento nutricional de crianças no </a:t>
            </a:r>
          </a:p>
          <a:p>
            <a:pPr algn="ctr"/>
            <a:r>
              <a:rPr lang="pt-BR" sz="2400">
                <a:latin typeface="Georgia" pitchFamily="18" charset="0"/>
              </a:rPr>
              <a:t> SISVAN Web deve seguir o calendário mínimo de consultas </a:t>
            </a:r>
          </a:p>
          <a:p>
            <a:pPr algn="ctr"/>
            <a:r>
              <a:rPr lang="pt-BR" sz="2400">
                <a:latin typeface="Georgia" pitchFamily="18" charset="0"/>
              </a:rPr>
              <a:t>para assitência à criança que segue abaixo:</a:t>
            </a:r>
          </a:p>
          <a:p>
            <a:endParaRPr lang="pt-B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dirty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dirty="0">
                <a:solidFill>
                  <a:schemeClr val="tx1"/>
                </a:solidFill>
              </a:rPr>
              <a:t>SISVAN ANTIGO</a:t>
            </a:r>
            <a:endParaRPr lang="pt-BR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  <a:solidFill>
            <a:schemeClr val="accent2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SISVAN WEB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err="1" smtClean="0"/>
              <a:t>Mapas</a:t>
            </a:r>
            <a:r>
              <a:rPr lang="en-US" sz="2400" dirty="0" smtClean="0"/>
              <a:t> </a:t>
            </a:r>
            <a:r>
              <a:rPr lang="en-US" sz="2400" dirty="0" err="1" smtClean="0"/>
              <a:t>condensados</a:t>
            </a:r>
            <a:r>
              <a:rPr lang="en-US" sz="2400" dirty="0" smtClean="0"/>
              <a:t> </a:t>
            </a:r>
            <a:r>
              <a:rPr lang="en-US" sz="2400" dirty="0" err="1" smtClean="0"/>
              <a:t>provenientes</a:t>
            </a:r>
            <a:r>
              <a:rPr lang="en-US" sz="2400" dirty="0" smtClean="0"/>
              <a:t> dos </a:t>
            </a:r>
            <a:r>
              <a:rPr lang="en-US" sz="2400" dirty="0" err="1" smtClean="0"/>
              <a:t>estabelecimentos</a:t>
            </a:r>
            <a:r>
              <a:rPr lang="en-US" sz="2400" dirty="0" smtClean="0"/>
              <a:t> de </a:t>
            </a:r>
            <a:r>
              <a:rPr lang="en-US" sz="2400" dirty="0" err="1" smtClean="0"/>
              <a:t>saúde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a SMS.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err="1" smtClean="0"/>
              <a:t>Posteriormente</a:t>
            </a:r>
            <a:r>
              <a:rPr lang="en-US" sz="2400" dirty="0" smtClean="0"/>
              <a:t> </a:t>
            </a:r>
            <a:r>
              <a:rPr lang="en-US" sz="2400" dirty="0" err="1" smtClean="0"/>
              <a:t>enviados</a:t>
            </a:r>
            <a:r>
              <a:rPr lang="en-US" sz="2400" dirty="0" smtClean="0"/>
              <a:t> a Regional de </a:t>
            </a:r>
            <a:r>
              <a:rPr lang="en-US" sz="2400" dirty="0" err="1" smtClean="0"/>
              <a:t>Saúde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Na </a:t>
            </a:r>
            <a:r>
              <a:rPr lang="en-US" sz="2400" dirty="0" err="1" smtClean="0"/>
              <a:t>sequencia</a:t>
            </a:r>
            <a:r>
              <a:rPr lang="en-US" sz="2400" dirty="0" smtClean="0"/>
              <a:t> </a:t>
            </a:r>
            <a:r>
              <a:rPr lang="en-US" sz="2400" dirty="0" err="1" smtClean="0"/>
              <a:t>enviados</a:t>
            </a:r>
            <a:r>
              <a:rPr lang="en-US" sz="2400" dirty="0" smtClean="0"/>
              <a:t> a </a:t>
            </a:r>
            <a:r>
              <a:rPr lang="en-US" sz="2400" dirty="0" err="1" smtClean="0"/>
              <a:t>Secretaria</a:t>
            </a:r>
            <a:r>
              <a:rPr lang="en-US" sz="2400" dirty="0" smtClean="0"/>
              <a:t> </a:t>
            </a:r>
            <a:r>
              <a:rPr lang="en-US" sz="2400" dirty="0" err="1" smtClean="0"/>
              <a:t>Estadual</a:t>
            </a:r>
            <a:r>
              <a:rPr lang="en-US" sz="2400" dirty="0" smtClean="0"/>
              <a:t> de </a:t>
            </a:r>
            <a:r>
              <a:rPr lang="en-US" sz="2400" dirty="0" err="1" smtClean="0"/>
              <a:t>Saúde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E </a:t>
            </a:r>
            <a:r>
              <a:rPr lang="en-US" sz="2400" dirty="0" err="1" smtClean="0"/>
              <a:t>em</a:t>
            </a:r>
            <a:r>
              <a:rPr lang="en-US" sz="2400" dirty="0" smtClean="0"/>
              <a:t> </a:t>
            </a:r>
            <a:r>
              <a:rPr lang="en-US" sz="2400" dirty="0" err="1" smtClean="0"/>
              <a:t>seguida</a:t>
            </a:r>
            <a:r>
              <a:rPr lang="en-US" sz="2400" dirty="0" smtClean="0"/>
              <a:t> </a:t>
            </a:r>
            <a:r>
              <a:rPr lang="en-US" sz="2400" dirty="0" err="1" smtClean="0"/>
              <a:t>enviados</a:t>
            </a:r>
            <a:r>
              <a:rPr lang="en-US" sz="2400" dirty="0" smtClean="0"/>
              <a:t> </a:t>
            </a:r>
            <a:r>
              <a:rPr lang="en-US" sz="2400" dirty="0" err="1" smtClean="0"/>
              <a:t>ao</a:t>
            </a:r>
            <a:r>
              <a:rPr lang="en-US" sz="2400" dirty="0" smtClean="0"/>
              <a:t> </a:t>
            </a:r>
            <a:r>
              <a:rPr lang="en-US" sz="2400" dirty="0" err="1" smtClean="0"/>
              <a:t>Ministério</a:t>
            </a:r>
            <a:r>
              <a:rPr lang="en-US" sz="2400" dirty="0" smtClean="0"/>
              <a:t> </a:t>
            </a:r>
            <a:r>
              <a:rPr lang="en-US" sz="2400" dirty="0" err="1" smtClean="0"/>
              <a:t>da</a:t>
            </a:r>
            <a:r>
              <a:rPr lang="en-US" sz="2400" dirty="0" smtClean="0"/>
              <a:t> </a:t>
            </a:r>
            <a:r>
              <a:rPr lang="en-US" sz="2400" dirty="0" err="1" smtClean="0"/>
              <a:t>Saúde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Dados </a:t>
            </a:r>
            <a:r>
              <a:rPr lang="en-US" sz="2400" dirty="0" err="1" smtClean="0"/>
              <a:t>irreais</a:t>
            </a:r>
            <a:endParaRPr lang="pt-BR" sz="2400" dirty="0" smtClean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400" dirty="0" err="1" smtClean="0"/>
              <a:t>Sistema</a:t>
            </a:r>
            <a:r>
              <a:rPr lang="en-US" sz="2400" dirty="0" smtClean="0"/>
              <a:t> </a:t>
            </a:r>
            <a:r>
              <a:rPr lang="en-US" sz="2400" dirty="0" err="1" smtClean="0"/>
              <a:t>liberado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municípios</a:t>
            </a:r>
            <a:r>
              <a:rPr lang="en-US" sz="2400" dirty="0" smtClean="0"/>
              <a:t> </a:t>
            </a:r>
            <a:r>
              <a:rPr lang="en-US" sz="2400" dirty="0" err="1" smtClean="0"/>
              <a:t>brasileiros</a:t>
            </a:r>
            <a:r>
              <a:rPr lang="en-US" sz="2400" dirty="0" smtClean="0"/>
              <a:t> a </a:t>
            </a:r>
            <a:r>
              <a:rPr lang="en-US" sz="2400" dirty="0" err="1" smtClean="0"/>
              <a:t>partir</a:t>
            </a:r>
            <a:r>
              <a:rPr lang="en-US" sz="2400" dirty="0" smtClean="0"/>
              <a:t> de 2008.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Dados </a:t>
            </a:r>
            <a:r>
              <a:rPr lang="en-US" sz="2400" dirty="0" err="1" smtClean="0"/>
              <a:t>provenientes</a:t>
            </a:r>
            <a:r>
              <a:rPr lang="en-US" sz="2400" dirty="0" smtClean="0"/>
              <a:t> dos </a:t>
            </a:r>
            <a:r>
              <a:rPr lang="en-US" sz="2400" dirty="0" err="1" smtClean="0"/>
              <a:t>Estabelecimentos</a:t>
            </a:r>
            <a:r>
              <a:rPr lang="en-US" sz="2400" dirty="0" smtClean="0"/>
              <a:t> de </a:t>
            </a:r>
            <a:r>
              <a:rPr lang="en-US" sz="2400" dirty="0" err="1" smtClean="0"/>
              <a:t>Saúde</a:t>
            </a:r>
            <a:r>
              <a:rPr lang="en-US" sz="2400" dirty="0" smtClean="0"/>
              <a:t>  </a:t>
            </a:r>
            <a:r>
              <a:rPr lang="en-US" sz="2400" dirty="0" err="1" smtClean="0"/>
              <a:t>através</a:t>
            </a:r>
            <a:r>
              <a:rPr lang="en-US" sz="2400" dirty="0" smtClean="0"/>
              <a:t> de </a:t>
            </a:r>
            <a:r>
              <a:rPr lang="en-US" sz="2400" dirty="0" err="1" smtClean="0"/>
              <a:t>ficha</a:t>
            </a:r>
            <a:r>
              <a:rPr lang="en-US" sz="2400" dirty="0" smtClean="0"/>
              <a:t> de </a:t>
            </a:r>
            <a:r>
              <a:rPr lang="en-US" sz="2400" dirty="0" err="1" smtClean="0"/>
              <a:t>cadastro</a:t>
            </a:r>
            <a:r>
              <a:rPr lang="en-US" sz="2400" dirty="0" smtClean="0"/>
              <a:t> </a:t>
            </a:r>
            <a:r>
              <a:rPr lang="en-US" sz="2400" dirty="0" smtClean="0"/>
              <a:t>e </a:t>
            </a:r>
            <a:r>
              <a:rPr lang="en-US" sz="2400" dirty="0" err="1" smtClean="0"/>
              <a:t>são</a:t>
            </a:r>
            <a:r>
              <a:rPr lang="en-US" sz="2400" dirty="0" smtClean="0"/>
              <a:t> </a:t>
            </a:r>
            <a:r>
              <a:rPr lang="en-US" sz="2400" dirty="0" err="1" smtClean="0"/>
              <a:t>repassados</a:t>
            </a:r>
            <a:r>
              <a:rPr lang="en-US" sz="2400" dirty="0" smtClean="0"/>
              <a:t> </a:t>
            </a:r>
            <a:r>
              <a:rPr lang="en-US" sz="2400" dirty="0" err="1" smtClean="0"/>
              <a:t>diretamente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o site do </a:t>
            </a:r>
            <a:r>
              <a:rPr lang="en-US" sz="2400" dirty="0" err="1" smtClean="0"/>
              <a:t>Ministério</a:t>
            </a:r>
            <a:r>
              <a:rPr lang="en-US" sz="2400" dirty="0" smtClean="0"/>
              <a:t> </a:t>
            </a:r>
            <a:r>
              <a:rPr lang="en-US" sz="2400" dirty="0" err="1" smtClean="0"/>
              <a:t>da</a:t>
            </a:r>
            <a:r>
              <a:rPr lang="en-US" sz="2400" dirty="0" smtClean="0"/>
              <a:t> </a:t>
            </a:r>
            <a:r>
              <a:rPr lang="en-US" sz="2400" dirty="0" err="1" smtClean="0"/>
              <a:t>Saúde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Dados </a:t>
            </a:r>
            <a:r>
              <a:rPr lang="en-US" sz="2400" dirty="0" err="1" smtClean="0"/>
              <a:t>reais</a:t>
            </a:r>
            <a:endParaRPr lang="pt-BR" sz="2400" dirty="0" smtClean="0"/>
          </a:p>
        </p:txBody>
      </p:sp>
      <p:sp>
        <p:nvSpPr>
          <p:cNvPr id="225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200" b="1" smtClean="0">
                <a:solidFill>
                  <a:schemeClr val="tx1"/>
                </a:solidFill>
              </a:rPr>
              <a:t>SISVAN</a:t>
            </a:r>
            <a:endParaRPr lang="pt-BR" sz="4200" b="1" smtClean="0">
              <a:solidFill>
                <a:schemeClr val="tx1"/>
              </a:solidFill>
            </a:endParaRPr>
          </a:p>
        </p:txBody>
      </p:sp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3675" y="5634038"/>
            <a:ext cx="13303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5643563"/>
            <a:ext cx="1571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EA937-D219-410A-B430-FDA9C701A96A}" type="slidenum">
              <a:rPr lang="pt-BR"/>
              <a:pPr>
                <a:defRPr/>
              </a:pPr>
              <a:t>24</a:t>
            </a:fld>
            <a:endParaRPr lang="pt-BR"/>
          </a:p>
        </p:txBody>
      </p:sp>
      <p:sp>
        <p:nvSpPr>
          <p:cNvPr id="43011" name="Espaço Reservado para Texto 7"/>
          <p:cNvSpPr>
            <a:spLocks noGrp="1"/>
          </p:cNvSpPr>
          <p:nvPr>
            <p:ph type="body" idx="4294967295"/>
          </p:nvPr>
        </p:nvSpPr>
        <p:spPr>
          <a:xfrm>
            <a:off x="214313" y="2357438"/>
            <a:ext cx="8643937" cy="40005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pt-BR" sz="2000" dirty="0" smtClean="0"/>
              <a:t>É um sistema informatizado da Vigilância Alimentar e Nutricional para registro de informações:</a:t>
            </a:r>
          </a:p>
          <a:p>
            <a:pPr lvl="1" algn="just">
              <a:lnSpc>
                <a:spcPct val="80000"/>
              </a:lnSpc>
              <a:defRPr/>
            </a:pPr>
            <a:r>
              <a:rPr lang="pt-BR" sz="1500" dirty="0" smtClean="0"/>
              <a:t> </a:t>
            </a:r>
            <a:r>
              <a:rPr lang="pt-BR" sz="1500" dirty="0" smtClean="0">
                <a:solidFill>
                  <a:schemeClr val="tx1"/>
                </a:solidFill>
              </a:rPr>
              <a:t>do estado nutricional e </a:t>
            </a:r>
          </a:p>
          <a:p>
            <a:pPr lvl="1" algn="just">
              <a:lnSpc>
                <a:spcPct val="80000"/>
              </a:lnSpc>
              <a:defRPr/>
            </a:pPr>
            <a:r>
              <a:rPr lang="pt-BR" sz="1500" dirty="0" smtClean="0">
                <a:solidFill>
                  <a:schemeClr val="tx1"/>
                </a:solidFill>
              </a:rPr>
              <a:t>do consumo alimentar dos usuários do </a:t>
            </a:r>
            <a:r>
              <a:rPr lang="pt-BR" sz="1500" dirty="0" err="1" smtClean="0">
                <a:solidFill>
                  <a:schemeClr val="tx1"/>
                </a:solidFill>
              </a:rPr>
              <a:t>S.U.S</a:t>
            </a:r>
            <a:r>
              <a:rPr lang="pt-BR" sz="1500" dirty="0" err="1" smtClean="0">
                <a:solidFill>
                  <a:schemeClr val="tx1"/>
                </a:solidFill>
              </a:rPr>
              <a:t>.</a:t>
            </a:r>
            <a:r>
              <a:rPr lang="pt-BR" sz="1500" dirty="0" smtClean="0">
                <a:solidFill>
                  <a:schemeClr val="tx1"/>
                </a:solidFill>
              </a:rPr>
              <a:t>, atendidos tanto nos Estabelecimentos de Saúde como por profissionais da </a:t>
            </a:r>
            <a:r>
              <a:rPr lang="pt-BR" sz="1500" dirty="0" smtClean="0">
                <a:solidFill>
                  <a:schemeClr val="tx1"/>
                </a:solidFill>
              </a:rPr>
              <a:t>ESF/</a:t>
            </a:r>
            <a:r>
              <a:rPr lang="pt-BR" sz="1500" dirty="0" smtClean="0">
                <a:solidFill>
                  <a:schemeClr val="tx1"/>
                </a:solidFill>
              </a:rPr>
              <a:t>E</a:t>
            </a:r>
            <a:r>
              <a:rPr lang="pt-BR" sz="1500" dirty="0" smtClean="0">
                <a:solidFill>
                  <a:schemeClr val="tx1"/>
                </a:solidFill>
              </a:rPr>
              <a:t>ACS</a:t>
            </a:r>
            <a:r>
              <a:rPr lang="pt-BR" sz="15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pt-BR" sz="2000" dirty="0" smtClean="0"/>
              <a:t>O sistema foi desenvolvido pela equipe da </a:t>
            </a:r>
            <a:r>
              <a:rPr lang="pt-BR" sz="2000" dirty="0" smtClean="0"/>
              <a:t>CGAN </a:t>
            </a:r>
            <a:r>
              <a:rPr lang="pt-BR" sz="2000" dirty="0" smtClean="0"/>
              <a:t>e foi testado em 21 municípios brasileiros entre julho e outubro de 2007. </a:t>
            </a:r>
          </a:p>
          <a:p>
            <a:pPr algn="just">
              <a:lnSpc>
                <a:spcPct val="80000"/>
              </a:lnSpc>
              <a:defRPr/>
            </a:pPr>
            <a:endParaRPr lang="pt-BR" sz="2000" dirty="0" smtClean="0"/>
          </a:p>
          <a:p>
            <a:pPr algn="just">
              <a:lnSpc>
                <a:spcPct val="80000"/>
              </a:lnSpc>
              <a:defRPr/>
            </a:pPr>
            <a:r>
              <a:rPr lang="pt-BR" sz="2000" dirty="0" smtClean="0"/>
              <a:t>Anunciado oficialmente no dia 10 de Dezembro de 2007, em Brasília no evento realizado no Ministério da Saúde. </a:t>
            </a:r>
          </a:p>
          <a:p>
            <a:pPr algn="just">
              <a:lnSpc>
                <a:spcPct val="80000"/>
              </a:lnSpc>
              <a:defRPr/>
            </a:pPr>
            <a:endParaRPr lang="pt-BR" sz="2000" dirty="0" smtClean="0"/>
          </a:p>
          <a:p>
            <a:pPr algn="just">
              <a:lnSpc>
                <a:spcPct val="80000"/>
              </a:lnSpc>
              <a:defRPr/>
            </a:pPr>
            <a:r>
              <a:rPr lang="pt-BR" sz="2000" dirty="0" smtClean="0"/>
              <a:t>O acesso para todos os municípios foi disponibilizado no dia 15 de janeiro de 2008.</a:t>
            </a:r>
            <a:endParaRPr lang="pt-BR" sz="2000" dirty="0" smtClean="0">
              <a:sym typeface="Wingdings" pitchFamily="2" charset="2"/>
            </a:endParaRPr>
          </a:p>
        </p:txBody>
      </p:sp>
      <p:sp>
        <p:nvSpPr>
          <p:cNvPr id="23556" name="Título 6"/>
          <p:cNvSpPr>
            <a:spLocks noGrp="1"/>
          </p:cNvSpPr>
          <p:nvPr>
            <p:ph type="title" idx="4294967295"/>
          </p:nvPr>
        </p:nvSpPr>
        <p:spPr>
          <a:xfrm>
            <a:off x="722313" y="533400"/>
            <a:ext cx="7772400" cy="1524000"/>
          </a:xfrm>
        </p:spPr>
        <p:txBody>
          <a:bodyPr/>
          <a:lstStyle/>
          <a:p>
            <a:pPr eaLnBrk="1" hangingPunct="1"/>
            <a:r>
              <a:rPr lang="en-US" sz="4200" b="1" dirty="0" smtClean="0">
                <a:solidFill>
                  <a:schemeClr val="tx1"/>
                </a:solidFill>
              </a:rPr>
              <a:t>SISVAN Web</a:t>
            </a:r>
            <a:endParaRPr lang="pt-BR" sz="4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4C81D-DB89-4385-8F8C-2A047DE37289}" type="slidenum">
              <a:rPr lang="pt-BR"/>
              <a:pPr>
                <a:defRPr/>
              </a:pPr>
              <a:t>25</a:t>
            </a:fld>
            <a:endParaRPr lang="pt-BR"/>
          </a:p>
        </p:txBody>
      </p:sp>
      <p:sp>
        <p:nvSpPr>
          <p:cNvPr id="2457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900" b="1" smtClean="0">
                <a:solidFill>
                  <a:srgbClr val="C00000"/>
                </a:solidFill>
              </a:rPr>
              <a:t>Forma de coletar dados: Sala de preparo</a:t>
            </a:r>
            <a:endParaRPr lang="pt-BR" sz="2900" b="1" smtClean="0">
              <a:solidFill>
                <a:srgbClr val="C00000"/>
              </a:solidFill>
            </a:endParaRPr>
          </a:p>
        </p:txBody>
      </p:sp>
      <p:pic>
        <p:nvPicPr>
          <p:cNvPr id="24580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11275" y="1571625"/>
            <a:ext cx="6403975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CA927-9761-4ADD-8A53-4826BD53F3EB}" type="slidenum">
              <a:rPr lang="pt-BR"/>
              <a:pPr>
                <a:defRPr/>
              </a:pPr>
              <a:t>26</a:t>
            </a:fld>
            <a:endParaRPr lang="pt-BR"/>
          </a:p>
        </p:txBody>
      </p:sp>
      <p:sp>
        <p:nvSpPr>
          <p:cNvPr id="2560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Forma de coletar dados:</a:t>
            </a:r>
            <a:endParaRPr lang="pt-BR" b="1" smtClean="0">
              <a:solidFill>
                <a:srgbClr val="C00000"/>
              </a:solidFill>
            </a:endParaRPr>
          </a:p>
        </p:txBody>
      </p:sp>
      <p:pic>
        <p:nvPicPr>
          <p:cNvPr id="25604" name="Picture 13" descr="image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1527175"/>
            <a:ext cx="6858000" cy="4830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15735-5D5C-4922-9658-4356FE880DC0}" type="slidenum">
              <a:rPr lang="pt-BR"/>
              <a:pPr>
                <a:defRPr/>
              </a:pPr>
              <a:t>27</a:t>
            </a:fld>
            <a:endParaRPr lang="pt-BR"/>
          </a:p>
        </p:txBody>
      </p:sp>
      <p:sp>
        <p:nvSpPr>
          <p:cNvPr id="2662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Forma de coletar dados:</a:t>
            </a:r>
            <a:endParaRPr lang="pt-BR" b="1" smtClean="0">
              <a:solidFill>
                <a:srgbClr val="C00000"/>
              </a:solidFill>
            </a:endParaRPr>
          </a:p>
        </p:txBody>
      </p:sp>
      <p:pic>
        <p:nvPicPr>
          <p:cNvPr id="26628" name="Picture 5" descr="imagem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527175"/>
            <a:ext cx="7000875" cy="4830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32B4C-87FF-470B-A1AA-0448682DA106}" type="slidenum">
              <a:rPr lang="pt-BR"/>
              <a:pPr>
                <a:defRPr/>
              </a:pPr>
              <a:t>28</a:t>
            </a:fld>
            <a:endParaRPr lang="pt-BR"/>
          </a:p>
        </p:txBody>
      </p:sp>
      <p:sp>
        <p:nvSpPr>
          <p:cNvPr id="2765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Forma de coletar dados:</a:t>
            </a:r>
            <a:endParaRPr lang="pt-BR" b="1" smtClean="0">
              <a:solidFill>
                <a:srgbClr val="C00000"/>
              </a:solidFill>
            </a:endParaRPr>
          </a:p>
        </p:txBody>
      </p:sp>
      <p:pic>
        <p:nvPicPr>
          <p:cNvPr id="27652" name="Picture 5" descr="imagem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527175"/>
            <a:ext cx="6858000" cy="4830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A03C6A-EBD2-4277-9E19-B9202D9EC42D}" type="slidenum">
              <a:rPr lang="pt-BR"/>
              <a:pPr>
                <a:defRPr/>
              </a:pPr>
              <a:t>29</a:t>
            </a:fld>
            <a:endParaRPr lang="pt-BR"/>
          </a:p>
        </p:txBody>
      </p:sp>
      <p:sp>
        <p:nvSpPr>
          <p:cNvPr id="2867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Forma de coletar dados:</a:t>
            </a:r>
            <a:endParaRPr lang="pt-BR" b="1" smtClean="0">
              <a:solidFill>
                <a:srgbClr val="C00000"/>
              </a:solidFill>
            </a:endParaRPr>
          </a:p>
        </p:txBody>
      </p:sp>
      <p:pic>
        <p:nvPicPr>
          <p:cNvPr id="28676" name="Picture 5" descr="imagem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527175"/>
            <a:ext cx="6858000" cy="490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D5CA4-DFB6-4ADC-9334-10C6D412F8D8}" type="slidenum">
              <a:rPr lang="pt-BR"/>
              <a:pPr>
                <a:defRPr/>
              </a:pPr>
              <a:t>3</a:t>
            </a:fld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0" y="1571625"/>
            <a:ext cx="8572500" cy="35433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None/>
              <a:defRPr/>
            </a:pPr>
            <a:endParaRPr lang="en-US" sz="1900" cap="none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2400" b="0" cap="none" dirty="0" smtClean="0">
                <a:sym typeface="Wingdings" pitchFamily="2" charset="2"/>
              </a:rPr>
              <a:t> </a:t>
            </a:r>
            <a:endParaRPr lang="pt-BR" sz="2400" b="0" cap="none" dirty="0" smtClean="0"/>
          </a:p>
        </p:txBody>
      </p:sp>
      <p:sp>
        <p:nvSpPr>
          <p:cNvPr id="25603" name="Título 6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  <a:latin typeface="Wide Latin" pitchFamily="18" charset="0"/>
              </a:rPr>
              <a:t>BOLSA FAMÍLIA</a:t>
            </a:r>
            <a:endParaRPr lang="pt-BR" b="1" smtClean="0">
              <a:solidFill>
                <a:schemeClr val="tx1"/>
              </a:solidFill>
              <a:latin typeface="Wide Latin" pitchFamily="18" charset="0"/>
            </a:endParaRP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5310188"/>
            <a:ext cx="222885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Diagrama 7"/>
          <p:cNvGraphicFramePr/>
          <p:nvPr/>
        </p:nvGraphicFramePr>
        <p:xfrm>
          <a:off x="642910" y="1857364"/>
          <a:ext cx="6715172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6"/>
          <p:cNvSpPr>
            <a:spLocks noGrp="1"/>
          </p:cNvSpPr>
          <p:nvPr>
            <p:ph type="title" idx="4294967295"/>
          </p:nvPr>
        </p:nvSpPr>
        <p:spPr>
          <a:xfrm>
            <a:off x="722313" y="533400"/>
            <a:ext cx="7772400" cy="1524000"/>
          </a:xfrm>
        </p:spPr>
        <p:txBody>
          <a:bodyPr/>
          <a:lstStyle/>
          <a:p>
            <a:pPr eaLnBrk="1" hangingPunct="1"/>
            <a:r>
              <a:rPr lang="en-US" sz="4200" b="1" smtClean="0">
                <a:solidFill>
                  <a:schemeClr val="tx1"/>
                </a:solidFill>
              </a:rPr>
              <a:t>Classificação do estado nutricional</a:t>
            </a:r>
            <a:endParaRPr lang="pt-BR" sz="4200" b="1" smtClean="0">
              <a:solidFill>
                <a:schemeClr val="tx1"/>
              </a:solidFill>
            </a:endParaRPr>
          </a:p>
        </p:txBody>
      </p:sp>
      <p:graphicFrame>
        <p:nvGraphicFramePr>
          <p:cNvPr id="150554" name="Group 26"/>
          <p:cNvGraphicFramePr>
            <a:graphicFrameLocks noGrp="1"/>
          </p:cNvGraphicFramePr>
          <p:nvPr/>
        </p:nvGraphicFramePr>
        <p:xfrm>
          <a:off x="357188" y="2643188"/>
          <a:ext cx="8072494" cy="3680013"/>
        </p:xfrm>
        <a:graphic>
          <a:graphicData uri="http://schemas.openxmlformats.org/drawingml/2006/table">
            <a:tbl>
              <a:tblPr/>
              <a:tblGrid>
                <a:gridCol w="2752454"/>
                <a:gridCol w="5320040"/>
              </a:tblGrid>
              <a:tr h="8010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CRIANÇAS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ÍNDICE ANTROPOMÉTRICO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4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Crianças 0 a 5 anos incompletos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</a:rPr>
                        <a:t>(OMS 2006)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- Peso para Idade (Gráfico)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- Peso para estatura (Gráfico)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- IMC para Idade (Gráfico)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- Estatura para Idade (Gráfico)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4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Crianças de 5 a 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 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anos incompletos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</a:rPr>
                        <a:t>(OMS 2007)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- Peso para Idade (Gráfico)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- IMC para Idade (Gráfico)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- Estatura para Idade (Gráfico)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115888" y="138113"/>
          <a:ext cx="4665662" cy="6556375"/>
        </p:xfrm>
        <a:graphic>
          <a:graphicData uri="http://schemas.openxmlformats.org/presentationml/2006/ole">
            <p:oleObj spid="_x0000_s47106" name="Acrobat Document" r:id="rId3" imgW="5355000" imgH="7578000" progId="AcroExch.Document.7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4716463" y="142875"/>
          <a:ext cx="4427537" cy="3786188"/>
        </p:xfrm>
        <a:graphic>
          <a:graphicData uri="http://schemas.openxmlformats.org/presentationml/2006/ole">
            <p:oleObj spid="_x0000_s47107" name="Acrobat Document" r:id="rId4" imgW="5355000" imgH="75780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3575" y="-2286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sp>
        <p:nvSpPr>
          <p:cNvPr id="10" name="CaixaDeTexto 9"/>
          <p:cNvSpPr txBox="1"/>
          <p:nvPr/>
        </p:nvSpPr>
        <p:spPr>
          <a:xfrm>
            <a:off x="899592" y="393305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/>
              <a:t>http://dab.saude.gov.br/portaldab/</a:t>
            </a:r>
            <a:endParaRPr lang="pt-BR" sz="36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095400"/>
          </a:xfrm>
        </p:spPr>
        <p:txBody>
          <a:bodyPr/>
          <a:lstStyle/>
          <a:p>
            <a:r>
              <a:rPr lang="pt-BR" b="1" dirty="0" smtClean="0">
                <a:solidFill>
                  <a:schemeClr val="tx1"/>
                </a:solidFill>
              </a:rPr>
              <a:t>SISVAN</a:t>
            </a:r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82860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ta para a esquerda 4"/>
          <p:cNvSpPr/>
          <p:nvPr/>
        </p:nvSpPr>
        <p:spPr>
          <a:xfrm rot="3608219">
            <a:off x="5004048" y="4365104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0313" y="0"/>
            <a:ext cx="13716001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ta para a esquerda 2"/>
          <p:cNvSpPr/>
          <p:nvPr/>
        </p:nvSpPr>
        <p:spPr>
          <a:xfrm rot="2263534">
            <a:off x="1331640" y="980728"/>
            <a:ext cx="428625" cy="28575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43188" y="0"/>
            <a:ext cx="13716001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431925"/>
          </a:xfrm>
        </p:spPr>
        <p:txBody>
          <a:bodyPr/>
          <a:lstStyle/>
          <a:p>
            <a:pPr eaLnBrk="1" hangingPunct="1"/>
            <a:r>
              <a:rPr lang="pt-BR" sz="3600" b="1" smtClean="0">
                <a:solidFill>
                  <a:srgbClr val="C00000"/>
                </a:solidFill>
              </a:rPr>
              <a:t>FLUXO CENTRALIZADO</a:t>
            </a:r>
            <a:br>
              <a:rPr lang="pt-BR" sz="3600" b="1" smtClean="0">
                <a:solidFill>
                  <a:srgbClr val="C00000"/>
                </a:solidFill>
              </a:rPr>
            </a:br>
            <a:endParaRPr lang="pt-BR" b="1" smtClean="0">
              <a:solidFill>
                <a:srgbClr val="C00000"/>
              </a:solidFill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1785918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D031F-3182-4B7D-A378-60ABA1BD0FE1}" type="slidenum">
              <a:rPr lang="pt-BR"/>
              <a:pPr>
                <a:defRPr/>
              </a:pPr>
              <a:t>4</a:t>
            </a:fld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214313" y="2743200"/>
            <a:ext cx="8572500" cy="35433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None/>
              <a:defRPr/>
            </a:pPr>
            <a:endParaRPr lang="en-US" sz="1900" cap="none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2400" b="0" cap="none" dirty="0" smtClean="0">
                <a:sym typeface="Wingdings" pitchFamily="2" charset="2"/>
              </a:rPr>
              <a:t> 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É um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programa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que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transfere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renda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diretamente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para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as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famílias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como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forma de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garantir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o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direito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humano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à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alimentação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adequada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, à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educação</a:t>
            </a:r>
            <a:r>
              <a:rPr lang="en-US" sz="2400" cap="none" dirty="0" smtClean="0">
                <a:solidFill>
                  <a:srgbClr val="0070C0"/>
                </a:solidFill>
                <a:sym typeface="Wingdings" pitchFamily="2" charset="2"/>
              </a:rPr>
              <a:t> e à </a:t>
            </a:r>
            <a:r>
              <a:rPr lang="en-US" sz="2400" cap="none" dirty="0" err="1" smtClean="0">
                <a:solidFill>
                  <a:srgbClr val="0070C0"/>
                </a:solidFill>
                <a:sym typeface="Wingdings" pitchFamily="2" charset="2"/>
              </a:rPr>
              <a:t>saúde</a:t>
            </a:r>
            <a:r>
              <a:rPr lang="pt-BR" sz="2400" cap="none" dirty="0" smtClean="0">
                <a:solidFill>
                  <a:srgbClr val="0070C0"/>
                </a:solidFill>
                <a:sym typeface="Wingdings" pitchFamily="2" charset="2"/>
              </a:rPr>
              <a:t>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pt-BR" sz="2400" cap="non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pt-BR" sz="2400" cap="none" dirty="0" smtClean="0">
                <a:solidFill>
                  <a:schemeClr val="tx1"/>
                </a:solidFill>
                <a:sym typeface="Wingdings" pitchFamily="2" charset="2"/>
              </a:rPr>
              <a:t>Foi instituído pela Lei 10.836 de 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r>
              <a:rPr lang="pt-BR" sz="2400" cap="none" dirty="0" smtClean="0">
                <a:solidFill>
                  <a:schemeClr val="tx1"/>
                </a:solidFill>
                <a:sym typeface="Wingdings" pitchFamily="2" charset="2"/>
              </a:rPr>
              <a:t>9 de janeiro de 2004.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endParaRPr lang="pt-BR" sz="2400" b="0" cap="none" dirty="0" smtClean="0"/>
          </a:p>
        </p:txBody>
      </p:sp>
      <p:sp>
        <p:nvSpPr>
          <p:cNvPr id="25603" name="Título 6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Wide Latin" pitchFamily="18" charset="0"/>
              </a:rPr>
              <a:t>BOLSA FAMÍLIA</a:t>
            </a:r>
            <a:endParaRPr lang="pt-BR" b="1" dirty="0" smtClean="0">
              <a:solidFill>
                <a:schemeClr val="tx1"/>
              </a:solidFill>
              <a:latin typeface="Wide Latin" pitchFamily="18" charset="0"/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4786313"/>
            <a:ext cx="222885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ítulo 6"/>
          <p:cNvSpPr>
            <a:spLocks noGrp="1"/>
          </p:cNvSpPr>
          <p:nvPr>
            <p:ph type="title" idx="4294967295"/>
          </p:nvPr>
        </p:nvSpPr>
        <p:spPr>
          <a:xfrm>
            <a:off x="722313" y="533400"/>
            <a:ext cx="7772400" cy="1524000"/>
          </a:xfrm>
        </p:spPr>
        <p:txBody>
          <a:bodyPr/>
          <a:lstStyle/>
          <a:p>
            <a:pPr eaLnBrk="1" hangingPunct="1"/>
            <a:r>
              <a:rPr lang="en-US" sz="4200" b="1" smtClean="0">
                <a:solidFill>
                  <a:schemeClr val="tx1"/>
                </a:solidFill>
              </a:rPr>
              <a:t>SISVAN WEB</a:t>
            </a:r>
            <a:endParaRPr lang="pt-BR" sz="4200" b="1" smtClean="0">
              <a:solidFill>
                <a:schemeClr val="tx1"/>
              </a:solidFill>
            </a:endParaRPr>
          </a:p>
        </p:txBody>
      </p:sp>
      <p:sp>
        <p:nvSpPr>
          <p:cNvPr id="4" name="Retângulo 3"/>
          <p:cNvSpPr>
            <a:spLocks noChangeArrowheads="1"/>
          </p:cNvSpPr>
          <p:nvPr/>
        </p:nvSpPr>
        <p:spPr bwMode="auto">
          <a:xfrm>
            <a:off x="214313" y="4857750"/>
            <a:ext cx="8715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b="1" dirty="0">
                <a:solidFill>
                  <a:srgbClr val="C00000"/>
                </a:solidFill>
              </a:rPr>
              <a:t>33</a:t>
            </a:r>
            <a:r>
              <a:rPr lang="pt-BR" dirty="0"/>
              <a:t> equipes da Estratégia Saúde da Família (ESF) e </a:t>
            </a:r>
            <a:r>
              <a:rPr lang="pt-BR" b="1" dirty="0">
                <a:solidFill>
                  <a:srgbClr val="C00000"/>
                </a:solidFill>
              </a:rPr>
              <a:t>4</a:t>
            </a:r>
            <a:r>
              <a:rPr lang="pt-BR" dirty="0"/>
              <a:t> equipes da Estratégia de Agente Comunitário de Saúde (EACS) = </a:t>
            </a:r>
            <a:r>
              <a:rPr lang="pt-BR" b="1" dirty="0">
                <a:solidFill>
                  <a:srgbClr val="C00000"/>
                </a:solidFill>
              </a:rPr>
              <a:t>37</a:t>
            </a:r>
            <a:r>
              <a:rPr lang="pt-BR" dirty="0"/>
              <a:t> equipes, distribuídas em 21 Unidades de Saúde e mais 4 Unidades de Saúde que não possuem ESF. </a:t>
            </a:r>
          </a:p>
          <a:p>
            <a:pPr algn="just"/>
            <a:endParaRPr lang="pt-BR" dirty="0"/>
          </a:p>
          <a:p>
            <a:pPr algn="just"/>
            <a:r>
              <a:rPr lang="pt-BR" b="1" dirty="0"/>
              <a:t>TOTAL</a:t>
            </a:r>
            <a:r>
              <a:rPr lang="pt-BR" dirty="0"/>
              <a:t> = </a:t>
            </a:r>
            <a:r>
              <a:rPr lang="pt-BR" b="1" dirty="0">
                <a:solidFill>
                  <a:srgbClr val="C00000"/>
                </a:solidFill>
              </a:rPr>
              <a:t>25 </a:t>
            </a:r>
            <a:r>
              <a:rPr lang="pt-BR" dirty="0"/>
              <a:t>unidades de saúde para administrar as informações e trabalhar com as </a:t>
            </a:r>
            <a:r>
              <a:rPr lang="pt-BR" dirty="0" smtClean="0"/>
              <a:t>equipes  (2011)</a:t>
            </a:r>
            <a:endParaRPr lang="pt-BR" dirty="0"/>
          </a:p>
        </p:txBody>
      </p:sp>
      <p:graphicFrame>
        <p:nvGraphicFramePr>
          <p:cNvPr id="30776" name="Group 56"/>
          <p:cNvGraphicFramePr>
            <a:graphicFrameLocks noGrp="1"/>
          </p:cNvGraphicFramePr>
          <p:nvPr/>
        </p:nvGraphicFramePr>
        <p:xfrm>
          <a:off x="395288" y="2565400"/>
          <a:ext cx="8569325" cy="2086166"/>
        </p:xfrm>
        <a:graphic>
          <a:graphicData uri="http://schemas.openxmlformats.org/drawingml/2006/table">
            <a:tbl>
              <a:tblPr/>
              <a:tblGrid>
                <a:gridCol w="2271712"/>
                <a:gridCol w="1658938"/>
                <a:gridCol w="3051175"/>
                <a:gridCol w="15875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Crianças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0-7 anos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Peso por Idade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Baixo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C1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Eutrofia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Acima do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C1B6"/>
                    </a:solidFill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 1586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89 (5,62%)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C1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(87,07%)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116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(7,31%)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C1B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sp>
        <p:nvSpPr>
          <p:cNvPr id="10" name="CaixaDeTexto 9"/>
          <p:cNvSpPr txBox="1"/>
          <p:nvPr/>
        </p:nvSpPr>
        <p:spPr>
          <a:xfrm>
            <a:off x="899592" y="393305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/>
              <a:t>MAPA DE ACOMPANHAMENTO</a:t>
            </a:r>
            <a:endParaRPr lang="pt-BR" sz="36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095400"/>
          </a:xfrm>
        </p:spPr>
        <p:txBody>
          <a:bodyPr/>
          <a:lstStyle/>
          <a:p>
            <a:r>
              <a:rPr lang="pt-BR" b="1" dirty="0" smtClean="0">
                <a:solidFill>
                  <a:schemeClr val="tx1"/>
                </a:solidFill>
              </a:rPr>
              <a:t>SISVAN</a:t>
            </a:r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6D785-A145-4C3F-87DC-FD2270BCB3B9}" type="slidenum">
              <a:rPr lang="pt-BR"/>
              <a:pPr>
                <a:defRPr/>
              </a:pPr>
              <a:t>42</a:t>
            </a:fld>
            <a:endParaRPr lang="pt-BR"/>
          </a:p>
        </p:txBody>
      </p:sp>
      <p:sp>
        <p:nvSpPr>
          <p:cNvPr id="37891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534400" cy="758825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chemeClr val="tx1"/>
                </a:solidFill>
              </a:rPr>
              <a:t>DESNUTRIÇÃO GRAVE</a:t>
            </a:r>
          </a:p>
        </p:txBody>
      </p:sp>
      <p:sp>
        <p:nvSpPr>
          <p:cNvPr id="45060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2492375"/>
            <a:ext cx="8534400" cy="4105275"/>
          </a:xfrm>
        </p:spPr>
        <p:txBody>
          <a:bodyPr/>
          <a:lstStyle/>
          <a:p>
            <a:pPr algn="ctr" eaLnBrk="1" hangingPunct="1"/>
            <a:r>
              <a:rPr lang="pt-BR" b="1" smtClean="0"/>
              <a:t>Lei Estadual </a:t>
            </a:r>
            <a:r>
              <a:rPr lang="pt-BR" b="1" smtClean="0">
                <a:latin typeface="Arial" charset="0"/>
                <a:cs typeface="Arial" charset="0"/>
              </a:rPr>
              <a:t>10.867 de 07/08/1998</a:t>
            </a:r>
            <a:r>
              <a:rPr lang="pt-BR" smtClean="0">
                <a:latin typeface="Arial" charset="0"/>
                <a:cs typeface="Arial" charset="0"/>
              </a:rPr>
              <a:t> </a:t>
            </a:r>
            <a:r>
              <a:rPr lang="pt-BR" smtClean="0"/>
              <a:t>- Notificação compulsória de casos de subnutrição</a:t>
            </a:r>
          </a:p>
          <a:p>
            <a:pPr algn="ctr" eaLnBrk="1" hangingPunct="1"/>
            <a:r>
              <a:rPr lang="pt-BR" smtClean="0"/>
              <a:t>   Devem ser notificados todos os casos suspeitos de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pt-BR" smtClean="0"/>
              <a:t>Desnutrição Grave em crianças de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pt-BR" b="1" smtClean="0">
                <a:solidFill>
                  <a:srgbClr val="C00000"/>
                </a:solidFill>
                <a:latin typeface="Arial" charset="0"/>
                <a:cs typeface="Arial" charset="0"/>
              </a:rPr>
              <a:t>28 dias a 5 anos 11 meses e 29 dias de idade</a:t>
            </a:r>
            <a:r>
              <a:rPr lang="pt-BR" smtClean="0"/>
              <a:t>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pt-BR" smtClean="0"/>
              <a:t>segundo critérios de diagnóstico estabelecido.</a:t>
            </a:r>
          </a:p>
          <a:p>
            <a:pPr algn="ctr" eaLnBrk="1" hangingPunct="1"/>
            <a:r>
              <a:rPr lang="pt-BR" smtClean="0"/>
              <a:t>Qualquer profissional da área da sáude pode realizar a notificação, basta preencher a ficha de notificação.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4DDEE-1909-4287-B3FB-0CD6C09D93B5}" type="slidenum">
              <a:rPr lang="pt-BR"/>
              <a:pPr>
                <a:defRPr/>
              </a:pPr>
              <a:t>43</a:t>
            </a:fld>
            <a:endParaRPr lang="pt-BR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/>
          <a:srcRect b="40015"/>
          <a:stretch>
            <a:fillRect/>
          </a:stretch>
        </p:blipFill>
        <p:spPr bwMode="auto">
          <a:xfrm>
            <a:off x="0" y="0"/>
            <a:ext cx="9180513" cy="6119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2E459-0AFF-4820-A22A-853EA385D4D0}" type="slidenum">
              <a:rPr lang="pt-BR"/>
              <a:pPr>
                <a:defRPr/>
              </a:pPr>
              <a:t>44</a:t>
            </a:fld>
            <a:endParaRPr lang="pt-BR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1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28E38-37A6-45CB-9329-B05D856BBB1E}" type="slidenum">
              <a:rPr lang="pt-BR"/>
              <a:pPr>
                <a:defRPr/>
              </a:pPr>
              <a:t>45</a:t>
            </a:fld>
            <a:endParaRPr lang="pt-BR"/>
          </a:p>
        </p:txBody>
      </p:sp>
      <p:sp>
        <p:nvSpPr>
          <p:cNvPr id="20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179388" y="115888"/>
          <a:ext cx="4572000" cy="6192837"/>
        </p:xfrm>
        <a:graphic>
          <a:graphicData uri="http://schemas.openxmlformats.org/presentationml/2006/ole">
            <p:oleObj spid="_x0000_s48130" name="Acrobat Document" r:id="rId3" imgW="5355000" imgH="7578000" progId="AcroExch.Document.7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4572000" y="0"/>
          <a:ext cx="4392613" cy="6165850"/>
        </p:xfrm>
        <a:graphic>
          <a:graphicData uri="http://schemas.openxmlformats.org/presentationml/2006/ole">
            <p:oleObj spid="_x0000_s48131" name="Acrobat Document" r:id="rId4" imgW="5355000" imgH="7578000" progId="AcroExch.Document.7">
              <p:embed/>
            </p:oleObj>
          </a:graphicData>
        </a:graphic>
      </p:graphicFrame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468313" y="3644900"/>
            <a:ext cx="3959225" cy="792163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C30B6-756D-4063-AC5B-65C1E4230EE4}" type="slidenum">
              <a:rPr lang="pt-BR"/>
              <a:pPr>
                <a:defRPr/>
              </a:pPr>
              <a:t>46</a:t>
            </a:fld>
            <a:endParaRPr lang="pt-BR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96752" y="-1714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D6CBD2-3AAD-429A-B803-3ECB73AACA5B}" type="slidenum">
              <a:rPr lang="pt-BR"/>
              <a:pPr>
                <a:defRPr/>
              </a:pPr>
              <a:t>47</a:t>
            </a:fld>
            <a:endParaRPr lang="pt-BR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187450" y="908050"/>
            <a:ext cx="67056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300" b="1">
                <a:latin typeface="Georgia" pitchFamily="18" charset="0"/>
              </a:rPr>
              <a:t>DESNUTRIÇÃO GRAVE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838200" y="2605088"/>
            <a:ext cx="2743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>
                <a:solidFill>
                  <a:srgbClr val="000066"/>
                </a:solidFill>
                <a:latin typeface="Comic Sans MS" pitchFamily="66" charset="0"/>
              </a:rPr>
              <a:t>CAUSA PRIMÁRIA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5791200" y="2605088"/>
            <a:ext cx="2743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>
                <a:solidFill>
                  <a:srgbClr val="000066"/>
                </a:solidFill>
                <a:latin typeface="Comic Sans MS" pitchFamily="66" charset="0"/>
              </a:rPr>
              <a:t>CAUSA SECUNDÁRIA</a:t>
            </a:r>
          </a:p>
        </p:txBody>
      </p:sp>
      <p:sp>
        <p:nvSpPr>
          <p:cNvPr id="40966" name="AutoShape 5"/>
          <p:cNvSpPr>
            <a:spLocks noChangeArrowheads="1"/>
          </p:cNvSpPr>
          <p:nvPr/>
        </p:nvSpPr>
        <p:spPr bwMode="auto">
          <a:xfrm>
            <a:off x="1857375" y="3643313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0967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40968" name="AutoShape 7"/>
          <p:cNvSpPr>
            <a:spLocks noChangeArrowheads="1"/>
          </p:cNvSpPr>
          <p:nvPr/>
        </p:nvSpPr>
        <p:spPr bwMode="auto">
          <a:xfrm>
            <a:off x="6858000" y="3714750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8600" y="4437063"/>
            <a:ext cx="434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>
                <a:latin typeface="Comic Sans MS" pitchFamily="66" charset="0"/>
              </a:rPr>
              <a:t>Decorrente da ingestão insuficiente de energia e nutrientes, sem outra causa básica.</a:t>
            </a:r>
          </a:p>
          <a:p>
            <a:pPr algn="ctr"/>
            <a:r>
              <a:rPr lang="pt-BR" sz="2000">
                <a:latin typeface="Comic Sans MS" pitchFamily="66" charset="0"/>
              </a:rPr>
              <a:t>Dificuldade de acesso ao alimento</a:t>
            </a:r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4572000" y="4098925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t-BR" sz="2000">
              <a:latin typeface="Comic Sans MS" pitchFamily="66" charset="0"/>
            </a:endParaRPr>
          </a:p>
          <a:p>
            <a:pPr algn="ctr"/>
            <a:endParaRPr lang="pt-BR" sz="2000">
              <a:latin typeface="Comic Sans MS" pitchFamily="66" charset="0"/>
            </a:endParaRPr>
          </a:p>
        </p:txBody>
      </p:sp>
      <p:pic>
        <p:nvPicPr>
          <p:cNvPr id="40971" name="Picture 10" descr="DD0135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0025" y="2438400"/>
            <a:ext cx="109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5000625" y="4500563"/>
            <a:ext cx="3929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>
                <a:latin typeface="Comic Sans MS" pitchFamily="66" charset="0"/>
              </a:rPr>
              <a:t>Decorrente de alguma doença que levou a criança a ficar desnutrida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88A75-2045-4962-83C1-EE0E23303C65}" type="slidenum">
              <a:rPr lang="pt-BR"/>
              <a:pPr>
                <a:defRPr/>
              </a:pPr>
              <a:t>48</a:t>
            </a:fld>
            <a:endParaRPr lang="pt-BR"/>
          </a:p>
        </p:txBody>
      </p:sp>
      <p:sp>
        <p:nvSpPr>
          <p:cNvPr id="41987" name="Rectangle 2"/>
          <p:cNvSpPr>
            <a:spLocks noGrp="1"/>
          </p:cNvSpPr>
          <p:nvPr>
            <p:ph type="title" idx="4294967295"/>
          </p:nvPr>
        </p:nvSpPr>
        <p:spPr>
          <a:xfrm>
            <a:off x="323850" y="908050"/>
            <a:ext cx="8534400" cy="758825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chemeClr val="tx1"/>
                </a:solidFill>
              </a:rPr>
              <a:t>Medidas de Controle</a:t>
            </a:r>
            <a:r>
              <a:rPr lang="pt-BR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41988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2708275"/>
            <a:ext cx="8534400" cy="3168650"/>
          </a:xfrm>
        </p:spPr>
        <p:txBody>
          <a:bodyPr/>
          <a:lstStyle/>
          <a:p>
            <a:pPr eaLnBrk="1" hangingPunct="1"/>
            <a:r>
              <a:rPr lang="pt-BR" smtClean="0"/>
              <a:t>Recuperação nutricional;</a:t>
            </a:r>
          </a:p>
          <a:p>
            <a:pPr eaLnBrk="1" hangingPunct="1"/>
            <a:r>
              <a:rPr lang="pt-BR" smtClean="0"/>
              <a:t>Ações básicas de saúde da criança;</a:t>
            </a:r>
          </a:p>
          <a:p>
            <a:pPr eaLnBrk="1" hangingPunct="1"/>
            <a:r>
              <a:rPr lang="pt-BR" smtClean="0"/>
              <a:t>Tratamento das intercorrências associadas;</a:t>
            </a:r>
          </a:p>
          <a:p>
            <a:pPr eaLnBrk="1" hangingPunct="1"/>
            <a:r>
              <a:rPr lang="pt-BR" smtClean="0"/>
              <a:t>Promoção de melhorias das condições de vida do ambienta familiar;</a:t>
            </a:r>
          </a:p>
          <a:p>
            <a:pPr eaLnBrk="1" hangingPunct="1"/>
            <a:r>
              <a:rPr lang="pt-BR" smtClean="0"/>
              <a:t>Educação Nutricional.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tângulo 5"/>
          <p:cNvSpPr>
            <a:spLocks noChangeArrowheads="1"/>
          </p:cNvSpPr>
          <p:nvPr/>
        </p:nvSpPr>
        <p:spPr bwMode="auto">
          <a:xfrm>
            <a:off x="214313" y="285750"/>
            <a:ext cx="8643937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400" dirty="0" smtClean="0"/>
              <a:t>Coordenação Geral de Alimentação e Nutrição - CGAN</a:t>
            </a:r>
            <a:br>
              <a:rPr lang="pt-BR" sz="4400" dirty="0" smtClean="0"/>
            </a:br>
            <a:endParaRPr lang="pt-BR" sz="4400" dirty="0" smtClean="0"/>
          </a:p>
          <a:p>
            <a:pPr algn="ctr"/>
            <a:r>
              <a:rPr lang="pt-BR" sz="4400" dirty="0" smtClean="0"/>
              <a:t>E-mail</a:t>
            </a:r>
            <a:r>
              <a:rPr lang="pt-BR" sz="4400" dirty="0" smtClean="0"/>
              <a:t>: </a:t>
            </a:r>
            <a:r>
              <a:rPr lang="pt-BR" sz="4400" dirty="0" smtClean="0"/>
              <a:t>cgan@saude.gov.br </a:t>
            </a:r>
            <a:endParaRPr lang="pt-BR" sz="4400" dirty="0" smtClean="0"/>
          </a:p>
          <a:p>
            <a:r>
              <a:rPr lang="pt-BR" sz="4400" dirty="0" smtClean="0"/>
              <a:t> </a:t>
            </a:r>
          </a:p>
          <a:p>
            <a:endParaRPr lang="pt-BR" sz="4400" b="1" dirty="0" smtClean="0"/>
          </a:p>
          <a:p>
            <a:pPr algn="ctr"/>
            <a:r>
              <a:rPr lang="pt-BR" sz="4400" dirty="0" smtClean="0"/>
              <a:t>Cadastro Técnico SISVAN:</a:t>
            </a:r>
          </a:p>
          <a:p>
            <a:pPr algn="ctr"/>
            <a:r>
              <a:rPr lang="pt-BR" sz="4400" dirty="0" smtClean="0"/>
              <a:t> (61) 33159021</a:t>
            </a:r>
            <a:r>
              <a:rPr lang="pt-BR" dirty="0"/>
              <a:t/>
            </a:r>
            <a:br>
              <a:rPr lang="pt-BR" dirty="0"/>
            </a:b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32352-7333-403C-90B8-C735561458AC}" type="slidenum">
              <a:rPr lang="pt-BR"/>
              <a:pPr>
                <a:defRPr/>
              </a:pPr>
              <a:t>5</a:t>
            </a:fld>
            <a:endParaRPr lang="pt-BR"/>
          </a:p>
        </p:txBody>
      </p:sp>
      <p:sp>
        <p:nvSpPr>
          <p:cNvPr id="46083" name="Espaço Reservado para Texto 5"/>
          <p:cNvSpPr>
            <a:spLocks noGrp="1"/>
          </p:cNvSpPr>
          <p:nvPr>
            <p:ph type="body" idx="4294967295"/>
          </p:nvPr>
        </p:nvSpPr>
        <p:spPr>
          <a:xfrm>
            <a:off x="214313" y="2743200"/>
            <a:ext cx="8572500" cy="3543300"/>
          </a:xfrm>
        </p:spPr>
        <p:txBody>
          <a:bodyPr/>
          <a:lstStyle/>
          <a:p>
            <a:pPr marL="0" indent="0" algn="just" eaLnBrk="1" hangingPunct="1">
              <a:lnSpc>
                <a:spcPct val="125000"/>
              </a:lnSpc>
              <a:spcBef>
                <a:spcPct val="50000"/>
              </a:spcBef>
              <a:buFont typeface="Wingdings 2" pitchFamily="18" charset="2"/>
              <a:buNone/>
            </a:pPr>
            <a:r>
              <a:rPr lang="en-US" sz="1900" b="1" smtClean="0">
                <a:solidFill>
                  <a:schemeClr val="tx2"/>
                </a:solidFill>
                <a:sym typeface="Wingdings" pitchFamily="2" charset="2"/>
              </a:rPr>
              <a:t>  </a:t>
            </a:r>
          </a:p>
          <a:p>
            <a:pPr marL="0" indent="0"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US" sz="2400" smtClean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2400" b="1" smtClean="0">
                <a:solidFill>
                  <a:srgbClr val="0070C0"/>
                </a:solidFill>
                <a:sym typeface="Wingdings" pitchFamily="2" charset="2"/>
              </a:rPr>
              <a:t>O dinheiro pode ser usado para comprar alimentos ou para qualquer outra despesa importante para o desenvolvimento da família</a:t>
            </a:r>
            <a:r>
              <a:rPr lang="pt-BR" sz="2400" b="1" smtClean="0">
                <a:solidFill>
                  <a:srgbClr val="0070C0"/>
                </a:solidFill>
                <a:sym typeface="Wingdings" pitchFamily="2" charset="2"/>
              </a:rPr>
              <a:t>.</a:t>
            </a:r>
          </a:p>
          <a:p>
            <a:pPr marL="0" indent="0"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</a:pPr>
            <a:endParaRPr lang="pt-BR" sz="2400" smtClean="0">
              <a:solidFill>
                <a:schemeClr val="tx2"/>
              </a:solidFill>
            </a:endParaRPr>
          </a:p>
        </p:txBody>
      </p:sp>
      <p:sp>
        <p:nvSpPr>
          <p:cNvPr id="6" name="Título 6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Wide Latin" pitchFamily="18" charset="0"/>
              </a:rPr>
              <a:t>BOLSA FAMÍLIA</a:t>
            </a:r>
            <a:endParaRPr lang="pt-BR" b="1" dirty="0" smtClean="0">
              <a:solidFill>
                <a:schemeClr val="tx1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Data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215995C-4CDE-447E-B8B7-BE1D30D46C13}" type="datetime10">
              <a:rPr lang="pt-BR"/>
              <a:pPr>
                <a:defRPr/>
              </a:pPr>
              <a:t>22:04</a:t>
            </a:fld>
            <a:endParaRPr lang="pt-BR"/>
          </a:p>
        </p:txBody>
      </p:sp>
      <p:sp>
        <p:nvSpPr>
          <p:cNvPr id="12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6D3E7-C6ED-4571-8BCC-FA46E479F29A}" type="slidenum">
              <a:rPr lang="pt-BR"/>
              <a:pPr>
                <a:defRPr/>
              </a:pPr>
              <a:t>50</a:t>
            </a:fld>
            <a:endParaRPr lang="pt-BR"/>
          </a:p>
        </p:txBody>
      </p:sp>
      <p:sp>
        <p:nvSpPr>
          <p:cNvPr id="63492" name="Título 1"/>
          <p:cNvSpPr>
            <a:spLocks noGrp="1"/>
          </p:cNvSpPr>
          <p:nvPr>
            <p:ph type="ctrTitle" idx="4294967295"/>
          </p:nvPr>
        </p:nvSpPr>
        <p:spPr>
          <a:xfrm>
            <a:off x="785813" y="357188"/>
            <a:ext cx="7772400" cy="2999804"/>
          </a:xfrm>
        </p:spPr>
        <p:txBody>
          <a:bodyPr/>
          <a:lstStyle/>
          <a:p>
            <a:pPr eaLnBrk="1" hangingPunct="1"/>
            <a:r>
              <a:rPr lang="pt-BR" sz="4200" b="1" dirty="0" smtClean="0">
                <a:solidFill>
                  <a:srgbClr val="C00000"/>
                </a:solidFill>
              </a:rPr>
              <a:t>OBRIGADA PELA </a:t>
            </a:r>
            <a:r>
              <a:rPr lang="pt-BR" sz="4200" b="1" dirty="0" smtClean="0">
                <a:solidFill>
                  <a:srgbClr val="C00000"/>
                </a:solidFill>
              </a:rPr>
              <a:t>ATENÇÃO</a:t>
            </a:r>
            <a:br>
              <a:rPr lang="pt-BR" sz="4200" b="1" dirty="0" smtClean="0">
                <a:solidFill>
                  <a:srgbClr val="C00000"/>
                </a:solidFill>
              </a:rPr>
            </a:br>
            <a:r>
              <a:rPr lang="pt-BR" sz="4200" b="1" dirty="0" smtClean="0">
                <a:solidFill>
                  <a:srgbClr val="C00000"/>
                </a:solidFill>
              </a:rPr>
              <a:t/>
            </a:r>
            <a:br>
              <a:rPr lang="pt-BR" sz="4200" b="1" dirty="0" smtClean="0">
                <a:solidFill>
                  <a:srgbClr val="C00000"/>
                </a:solidFill>
              </a:rPr>
            </a:br>
            <a:r>
              <a:rPr lang="pt-BR" sz="2800" b="1" dirty="0" smtClean="0">
                <a:solidFill>
                  <a:srgbClr val="C00000"/>
                </a:solidFill>
              </a:rPr>
              <a:t>sisvan@itajai.sc.gov.br</a:t>
            </a:r>
            <a:r>
              <a:rPr lang="pt-BR" sz="4200" b="1" dirty="0" smtClean="0">
                <a:solidFill>
                  <a:srgbClr val="C00000"/>
                </a:solidFill>
              </a:rPr>
              <a:t/>
            </a:r>
            <a:br>
              <a:rPr lang="pt-BR" sz="4200" b="1" dirty="0" smtClean="0">
                <a:solidFill>
                  <a:srgbClr val="C00000"/>
                </a:solidFill>
              </a:rPr>
            </a:br>
            <a:endParaRPr lang="pt-BR" sz="4200" b="1" dirty="0" smtClean="0">
              <a:solidFill>
                <a:srgbClr val="C00000"/>
              </a:solidFill>
            </a:endParaRPr>
          </a:p>
        </p:txBody>
      </p:sp>
      <p:pic>
        <p:nvPicPr>
          <p:cNvPr id="6349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01008"/>
            <a:ext cx="26765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F2A0-41E6-4F6B-9671-8D2E0D9EF7B1}" type="slidenum">
              <a:rPr lang="pt-BR"/>
              <a:pPr>
                <a:defRPr/>
              </a:pPr>
              <a:t>6</a:t>
            </a:fld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214313" y="2743200"/>
            <a:ext cx="8572500" cy="3782144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25000"/>
              </a:lnSpc>
              <a:spcBef>
                <a:spcPct val="50000"/>
              </a:spcBef>
              <a:defRPr/>
            </a:pPr>
            <a:r>
              <a:rPr lang="en-US" sz="2000" cap="none" dirty="0" smtClean="0">
                <a:solidFill>
                  <a:srgbClr val="C00000"/>
                </a:solidFill>
                <a:sym typeface="Wingdings" pitchFamily="2" charset="2"/>
              </a:rPr>
              <a:t>COMPROMISSOS </a:t>
            </a:r>
            <a:r>
              <a:rPr lang="en-US" sz="2000" cap="none" dirty="0" smtClean="0">
                <a:solidFill>
                  <a:srgbClr val="C00000"/>
                </a:solidFill>
                <a:sym typeface="Wingdings" pitchFamily="2" charset="2"/>
              </a:rPr>
              <a:t>E </a:t>
            </a:r>
            <a:r>
              <a:rPr lang="en-US" sz="2000" cap="none" dirty="0" smtClean="0">
                <a:solidFill>
                  <a:srgbClr val="C00000"/>
                </a:solidFill>
                <a:sym typeface="Wingdings" pitchFamily="2" charset="2"/>
              </a:rPr>
              <a:t>RESPONSABILIDADES</a:t>
            </a: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defRPr/>
            </a:pPr>
            <a:endParaRPr lang="en-US" sz="2000" b="0" cap="none" dirty="0" smtClean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b="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AS FAMÍLIAS ASSUMEM COMPROMISSOS COM A SAÚDE E A EDUCAÇÃO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endParaRPr lang="en-US" sz="1800" cap="none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 CUMPRIR ESSES COMPROMISSOS FAZ PARTE DAS REGRAS PARA PERMANECER NO PROGRAMA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endParaRPr lang="en-US" sz="1800" cap="none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 NA SAÚDE O COMPROMISSO É SEMESTRAL E NA EDUCAÇÃO BIMESTRAL</a:t>
            </a:r>
            <a:endParaRPr lang="en-US" sz="1800" cap="none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endParaRPr lang="pt-BR" sz="1800" b="0" cap="none" dirty="0" smtClean="0"/>
          </a:p>
        </p:txBody>
      </p:sp>
      <p:sp>
        <p:nvSpPr>
          <p:cNvPr id="8" name="Título 6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Wide Latin" pitchFamily="18" charset="0"/>
              </a:rPr>
              <a:t>BOLSA FAMÍLIA</a:t>
            </a:r>
            <a:endParaRPr lang="pt-BR" b="1" dirty="0" smtClean="0">
              <a:solidFill>
                <a:schemeClr val="tx1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D4C1F113-7312-4B4C-BEEA-A8C793C0903F}" type="datetime10">
              <a:rPr lang="pt-BR"/>
              <a:pPr>
                <a:defRPr/>
              </a:pPr>
              <a:t>21:54</a:t>
            </a:fld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7E9D6-2E4A-4176-B9EE-EBFA834CD5C3}" type="slidenum">
              <a:rPr lang="pt-BR"/>
              <a:pPr>
                <a:defRPr/>
              </a:pPr>
              <a:t>7</a:t>
            </a:fld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214313" y="2743200"/>
            <a:ext cx="8572500" cy="35433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5000"/>
              </a:lnSpc>
              <a:spcBef>
                <a:spcPct val="50000"/>
              </a:spcBef>
              <a:defRPr/>
            </a:pPr>
            <a:endParaRPr lang="en-US" b="0" cap="none" dirty="0" smtClean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b="0" cap="none" dirty="0" smtClean="0">
                <a:sym typeface="Wingdings" pitchFamily="2" charset="2"/>
              </a:rPr>
              <a:t> </a:t>
            </a:r>
            <a:r>
              <a:rPr lang="en-US" sz="2000" i="1" u="sng" cap="none" dirty="0" smtClean="0">
                <a:solidFill>
                  <a:srgbClr val="C00000"/>
                </a:solidFill>
                <a:sym typeface="Wingdings" pitchFamily="2" charset="2"/>
              </a:rPr>
              <a:t>CRIANÇAS MENORES DE 7 ANOS: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sz="2000" b="0" cap="none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r>
              <a:rPr lang="en-US" b="0" cap="none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LEVAR A CRIANÇA PARA VACINAÇÃO E MANTER ATUALIZADO O CALENDÁRIO DE VACINAÇÃO.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endParaRPr lang="en-US" sz="1800" b="0" cap="none" dirty="0" smtClean="0">
              <a:sym typeface="Wingdings" pitchFamily="2" charset="2"/>
            </a:endParaRP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r>
              <a:rPr lang="en-US" sz="1800" b="0" cap="none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LEVAR A CRIANÇA PARA PESAR, MEDIR E SER EXAMINADA CONFORME CALENDÁRIO DO MINISTÉRIO DA SAÚDE.</a:t>
            </a:r>
          </a:p>
          <a:p>
            <a:pPr algn="just" eaLnBrk="1" hangingPunct="1">
              <a:lnSpc>
                <a:spcPct val="125000"/>
              </a:lnSpc>
              <a:spcBef>
                <a:spcPct val="50000"/>
              </a:spcBef>
              <a:buFont typeface="Arial" charset="0"/>
              <a:buChar char="•"/>
              <a:defRPr/>
            </a:pPr>
            <a:endParaRPr lang="pt-BR" sz="1800" b="0" cap="none" dirty="0" smtClean="0"/>
          </a:p>
        </p:txBody>
      </p:sp>
      <p:sp>
        <p:nvSpPr>
          <p:cNvPr id="27651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chemeClr val="tx1"/>
                </a:solidFill>
                <a:latin typeface="+mn-lt"/>
              </a:rPr>
              <a:t>Bolsa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+mn-lt"/>
              </a:rPr>
              <a:t>Família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US" b="1" dirty="0" err="1" smtClean="0">
                <a:solidFill>
                  <a:schemeClr val="tx1"/>
                </a:solidFill>
                <a:latin typeface="+mn-lt"/>
              </a:rPr>
              <a:t>compromisso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 com a </a:t>
            </a:r>
            <a:r>
              <a:rPr lang="en-US" b="1" dirty="0" err="1" smtClean="0">
                <a:solidFill>
                  <a:schemeClr val="tx1"/>
                </a:solidFill>
                <a:latin typeface="+mn-lt"/>
              </a:rPr>
              <a:t>Saúde</a:t>
            </a:r>
            <a:endParaRPr lang="pt-BR" b="1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4E7E90D1-320C-4F2B-9E7E-70C63BCFEF0E}" type="datetime10">
              <a:rPr lang="pt-BR"/>
              <a:pPr>
                <a:defRPr/>
              </a:pPr>
              <a:t>21:54</a:t>
            </a:fld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2C13D-B7E8-4F11-9908-E015211DCD06}" type="slidenum">
              <a:rPr lang="pt-BR"/>
              <a:pPr>
                <a:defRPr/>
              </a:pPr>
              <a:t>8</a:t>
            </a:fld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214313" y="2743200"/>
            <a:ext cx="8572500" cy="35433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lang="en-US" b="0" cap="none" dirty="0" smtClean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800" cap="non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000" i="1" u="sng" cap="none" dirty="0" smtClean="0">
                <a:solidFill>
                  <a:srgbClr val="C00000"/>
                </a:solidFill>
                <a:sym typeface="Wingdings" pitchFamily="2" charset="2"/>
              </a:rPr>
              <a:t>GESTANTES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endParaRPr lang="en-US" sz="2000" b="0" cap="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algn="just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r>
              <a:rPr lang="en-US" sz="1800" b="0" cap="none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PARTICIPAR DO PRÉ-NATAL E IR ÀS CONSULTAS NA UNIDADE DE SAÚDE.</a:t>
            </a:r>
          </a:p>
          <a:p>
            <a:pPr algn="just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endParaRPr lang="en-US" sz="1800" b="0" cap="none" dirty="0" smtClean="0">
              <a:solidFill>
                <a:srgbClr val="CC0000"/>
              </a:solidFill>
              <a:sym typeface="Wingdings" pitchFamily="2" charset="2"/>
            </a:endParaRPr>
          </a:p>
          <a:p>
            <a:pPr algn="just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z"/>
              <a:defRPr/>
            </a:pPr>
            <a:r>
              <a:rPr lang="en-US" sz="1800" b="0" cap="none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r>
              <a:rPr lang="en-US" sz="1800" cap="none" dirty="0" smtClean="0">
                <a:solidFill>
                  <a:srgbClr val="0070C0"/>
                </a:solidFill>
                <a:sym typeface="Wingdings" pitchFamily="2" charset="2"/>
              </a:rPr>
              <a:t>PARTICIPAR DAS ATIVIDADES EDUCATIVAS DESENVOLVIDAS PELAS EQUIPES DE SAÚDE SOBRE ALEITAMENTO MATERNO E ALIMENTAÇÃO SAUDÁVEL.</a:t>
            </a:r>
          </a:p>
        </p:txBody>
      </p:sp>
      <p:sp>
        <p:nvSpPr>
          <p:cNvPr id="4915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Bolsa Família: compromisso com a Saúde</a:t>
            </a:r>
            <a:endParaRPr lang="pt-BR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  <a:p>
            <a:pPr algn="just" eaLnBrk="1" hangingPunct="1"/>
            <a:endParaRPr lang="pt-BR" sz="2400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357438" y="0"/>
            <a:ext cx="13716001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1169</TotalTime>
  <Words>1124</Words>
  <Application>Microsoft Office PowerPoint</Application>
  <PresentationFormat>Apresentação na tela (4:3)</PresentationFormat>
  <Paragraphs>294</Paragraphs>
  <Slides>50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50</vt:i4>
      </vt:variant>
    </vt:vector>
  </HeadingPairs>
  <TitlesOfParts>
    <vt:vector size="52" baseType="lpstr">
      <vt:lpstr>Cívico</vt:lpstr>
      <vt:lpstr>Acrobat Document</vt:lpstr>
      <vt:lpstr>Oficina de Fortalecimento da VAN – Regiões de Saúde Planalto Norte e Nordeste</vt:lpstr>
      <vt:lpstr>Slide 2</vt:lpstr>
      <vt:lpstr>BOLSA FAMÍLIA</vt:lpstr>
      <vt:lpstr>BOLSA FAMÍLIA</vt:lpstr>
      <vt:lpstr>BOLSA FAMÍLIA</vt:lpstr>
      <vt:lpstr>BOLSA FAMÍLIA</vt:lpstr>
      <vt:lpstr>Bolsa Família: compromisso com a Saúde</vt:lpstr>
      <vt:lpstr>Bolsa Família: compromisso com a Saúde</vt:lpstr>
      <vt:lpstr>Slide 9</vt:lpstr>
      <vt:lpstr>BOLSA FAMÍLIA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SISVAN</vt:lpstr>
      <vt:lpstr>SISVAN</vt:lpstr>
      <vt:lpstr>SISVAN</vt:lpstr>
      <vt:lpstr>SISVAN</vt:lpstr>
      <vt:lpstr>Slide 22</vt:lpstr>
      <vt:lpstr>SISVAN</vt:lpstr>
      <vt:lpstr>SISVAN Web</vt:lpstr>
      <vt:lpstr>Forma de coletar dados: Sala de preparo</vt:lpstr>
      <vt:lpstr>Forma de coletar dados:</vt:lpstr>
      <vt:lpstr>Forma de coletar dados:</vt:lpstr>
      <vt:lpstr>Forma de coletar dados:</vt:lpstr>
      <vt:lpstr>Forma de coletar dados:</vt:lpstr>
      <vt:lpstr>Classificação do estado nutricional</vt:lpstr>
      <vt:lpstr>Slide 31</vt:lpstr>
      <vt:lpstr>Slide 32</vt:lpstr>
      <vt:lpstr>SISVAN</vt:lpstr>
      <vt:lpstr>Slide 34</vt:lpstr>
      <vt:lpstr>Slide 35</vt:lpstr>
      <vt:lpstr>Slide 36</vt:lpstr>
      <vt:lpstr>Slide 37</vt:lpstr>
      <vt:lpstr>Slide 38</vt:lpstr>
      <vt:lpstr>FLUXO CENTRALIZADO </vt:lpstr>
      <vt:lpstr>SISVAN WEB</vt:lpstr>
      <vt:lpstr>SISVAN</vt:lpstr>
      <vt:lpstr>DESNUTRIÇÃO GRAVE</vt:lpstr>
      <vt:lpstr>Slide 43</vt:lpstr>
      <vt:lpstr>Slide 44</vt:lpstr>
      <vt:lpstr>Slide 45</vt:lpstr>
      <vt:lpstr>Slide 46</vt:lpstr>
      <vt:lpstr>Slide 47</vt:lpstr>
      <vt:lpstr>Medidas de Controle:</vt:lpstr>
      <vt:lpstr>Slide 49</vt:lpstr>
      <vt:lpstr>OBRIGADA PELA ATENÇÃO  sisvan@itajai.sc.gov.br </vt:lpstr>
    </vt:vector>
  </TitlesOfParts>
  <Company>Designer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SISVAN WEB</dc:title>
  <dc:creator>JuaN</dc:creator>
  <cp:lastModifiedBy>Luchezi</cp:lastModifiedBy>
  <cp:revision>149</cp:revision>
  <dcterms:created xsi:type="dcterms:W3CDTF">2009-03-05T13:40:57Z</dcterms:created>
  <dcterms:modified xsi:type="dcterms:W3CDTF">2013-06-25T01:05:13Z</dcterms:modified>
</cp:coreProperties>
</file>