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24" r:id="rId2"/>
    <p:sldId id="325" r:id="rId3"/>
    <p:sldId id="258" r:id="rId4"/>
    <p:sldId id="331" r:id="rId5"/>
    <p:sldId id="275" r:id="rId6"/>
    <p:sldId id="317" r:id="rId7"/>
    <p:sldId id="328" r:id="rId8"/>
    <p:sldId id="333" r:id="rId9"/>
    <p:sldId id="334" r:id="rId10"/>
    <p:sldId id="260" r:id="rId11"/>
    <p:sldId id="335" r:id="rId12"/>
    <p:sldId id="336" r:id="rId13"/>
    <p:sldId id="326" r:id="rId14"/>
    <p:sldId id="312" r:id="rId15"/>
    <p:sldId id="261" r:id="rId16"/>
    <p:sldId id="264" r:id="rId17"/>
    <p:sldId id="338" r:id="rId18"/>
    <p:sldId id="339" r:id="rId19"/>
    <p:sldId id="341" r:id="rId20"/>
    <p:sldId id="342" r:id="rId21"/>
    <p:sldId id="332" r:id="rId22"/>
    <p:sldId id="343" r:id="rId23"/>
    <p:sldId id="346" r:id="rId24"/>
    <p:sldId id="321" r:id="rId25"/>
    <p:sldId id="344" r:id="rId26"/>
    <p:sldId id="345" r:id="rId27"/>
    <p:sldId id="279" r:id="rId2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D52"/>
    <a:srgbClr val="467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af-103153\cgpan\Academia%20da%20Saude\2014\An&#225;lise%20Situa&#231;&#227;o%20da%20Constru&#231;&#227;o\Situa&#231;&#227;o%20Maio%2007.05\Situa&#231;&#227;o%20Brasil%2007.0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solidFill>
              <a:srgbClr val="C0000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"/>
            <c:invertIfNegative val="0"/>
            <c:bubble3D val="0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2.5558180238625581E-2"/>
                  <c:y val="-0.423111369848892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117877612869972E-2"/>
                  <c:y val="-0.2567780809489284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1977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558180238625581E-2"/>
                  <c:y val="-0.1883084904900796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1196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8449502133712661E-2"/>
                  <c:y val="-0.108900487644642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552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'C:\Users\fabio.carvalho\AppData\Local\Microsoft\Windows\Temporary Internet Files\Content.Outlook\7IO7C641\[Análise Situação da Construção Brasil 07.04.14-1.xls]Gráfico'!$B$1:$E$1</c:f>
              <c:strCache>
                <c:ptCount val="4"/>
                <c:pt idx="0">
                  <c:v>Polos habilitados</c:v>
                </c:pt>
                <c:pt idx="1">
                  <c:v>Obras em ação preparatória</c:v>
                </c:pt>
                <c:pt idx="2">
                  <c:v>Obras iniciadas</c:v>
                </c:pt>
                <c:pt idx="3">
                  <c:v>Obras concluídas </c:v>
                </c:pt>
              </c:strCache>
            </c:strRef>
          </c:cat>
          <c:val>
            <c:numRef>
              <c:f>'C:\Users\fabio.carvalho\AppData\Local\Microsoft\Windows\Temporary Internet Files\Content.Outlook\7IO7C641\[Análise Situação da Construção Brasil 07.04.14-1.xls]Gráfico'!$B$5:$E$5</c:f>
              <c:numCache>
                <c:formatCode>General</c:formatCode>
                <c:ptCount val="4"/>
                <c:pt idx="0">
                  <c:v>3725</c:v>
                </c:pt>
                <c:pt idx="1">
                  <c:v>2035</c:v>
                </c:pt>
                <c:pt idx="2">
                  <c:v>1171</c:v>
                </c:pt>
                <c:pt idx="3">
                  <c:v>519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95"/>
        <c:shape val="box"/>
        <c:axId val="99440896"/>
        <c:axId val="99446784"/>
        <c:axId val="0"/>
      </c:bar3DChart>
      <c:catAx>
        <c:axId val="99440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pt-BR"/>
          </a:p>
        </c:txPr>
        <c:crossAx val="99446784"/>
        <c:crosses val="autoZero"/>
        <c:auto val="1"/>
        <c:lblAlgn val="ctr"/>
        <c:lblOffset val="100"/>
        <c:noMultiLvlLbl val="0"/>
      </c:catAx>
      <c:valAx>
        <c:axId val="994467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94408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C3A3DD-7073-4307-808C-37935C8C5E7D}" type="doc">
      <dgm:prSet loTypeId="urn:microsoft.com/office/officeart/2005/8/layout/process4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5485E359-7483-4A41-9A60-E1E826E522F3}">
      <dgm:prSet phldrT="[Texto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1600" b="1" dirty="0" smtClean="0"/>
            <a:t>TRANSIÇÃO EPIDEMIOLOGICA E NUTRICIONAL</a:t>
          </a:r>
        </a:p>
        <a:p>
          <a:r>
            <a:rPr lang="pt-BR" sz="1600" b="1" dirty="0" smtClean="0"/>
            <a:t> ESTUDOS SOBRE INATIVIDADE FÍSICA</a:t>
          </a:r>
        </a:p>
        <a:p>
          <a:r>
            <a:rPr lang="pt-BR" sz="1600" b="1" dirty="0" smtClean="0"/>
            <a:t>ALUMENTO DA PREVALÊNCIA DAS DCNT</a:t>
          </a:r>
          <a:endParaRPr lang="pt-BR" sz="1600" b="1" dirty="0"/>
        </a:p>
      </dgm:t>
    </dgm:pt>
    <dgm:pt modelId="{9AAA475E-0F6D-4063-88C8-A59564A92C86}" type="parTrans" cxnId="{874D3FDB-E0EB-464C-B575-2E8DCBDB24B2}">
      <dgm:prSet/>
      <dgm:spPr/>
      <dgm:t>
        <a:bodyPr/>
        <a:lstStyle/>
        <a:p>
          <a:endParaRPr lang="pt-BR" sz="1600"/>
        </a:p>
      </dgm:t>
    </dgm:pt>
    <dgm:pt modelId="{90CE64C9-8524-4CEF-B6FF-C226BB20F731}" type="sibTrans" cxnId="{874D3FDB-E0EB-464C-B575-2E8DCBDB24B2}">
      <dgm:prSet/>
      <dgm:spPr/>
      <dgm:t>
        <a:bodyPr/>
        <a:lstStyle/>
        <a:p>
          <a:endParaRPr lang="pt-BR" sz="1600"/>
        </a:p>
      </dgm:t>
    </dgm:pt>
    <dgm:pt modelId="{B75BB136-2BAD-4F96-9FD6-DA8816981238}">
      <dgm:prSet phldrT="[Texto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1600" b="1" dirty="0" smtClean="0"/>
            <a:t>2005 – FINANCIAMENTO DO MS PARA DESENVOLVIMENTO DE AÇÕES DE PROMOÇÃO PARA ENFRENTAMENTO DAS DCNT, COM REPASSE DE RECURSOS PARA ESTADOS E MUNICIPIOS</a:t>
          </a:r>
        </a:p>
        <a:p>
          <a:r>
            <a:rPr lang="pt-BR" sz="1600" b="1" dirty="0" smtClean="0"/>
            <a:t>ESTUDOS DE AVALIAÇÃO DE 5 EXPERIÊNCIAS BRASILEIRAS – RECIFE, ARACAJU, BELO HORIZONTE, CURITIBA E VITÓRIA</a:t>
          </a:r>
          <a:endParaRPr lang="pt-BR" sz="1600" b="1" dirty="0"/>
        </a:p>
      </dgm:t>
    </dgm:pt>
    <dgm:pt modelId="{58002EAE-EB14-4859-9D55-50ABB5EB6014}" type="parTrans" cxnId="{9AF2D01E-20BB-4A7F-9525-CB5653F48D9C}">
      <dgm:prSet/>
      <dgm:spPr/>
      <dgm:t>
        <a:bodyPr/>
        <a:lstStyle/>
        <a:p>
          <a:endParaRPr lang="pt-BR" sz="1600"/>
        </a:p>
      </dgm:t>
    </dgm:pt>
    <dgm:pt modelId="{31C85026-1CAF-4830-8F17-AB9A005ED7D0}" type="sibTrans" cxnId="{9AF2D01E-20BB-4A7F-9525-CB5653F48D9C}">
      <dgm:prSet/>
      <dgm:spPr/>
      <dgm:t>
        <a:bodyPr/>
        <a:lstStyle/>
        <a:p>
          <a:endParaRPr lang="pt-BR" sz="1600"/>
        </a:p>
      </dgm:t>
    </dgm:pt>
    <dgm:pt modelId="{4432F520-45A7-4CEF-AA2A-F1CBD8999C0B}">
      <dgm:prSet phldrT="[Texto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3600" b="1" dirty="0" smtClean="0"/>
            <a:t>PROGRAMA ACADEMIA DA SAÚDE</a:t>
          </a:r>
          <a:endParaRPr lang="pt-BR" sz="3600" b="1" dirty="0"/>
        </a:p>
      </dgm:t>
    </dgm:pt>
    <dgm:pt modelId="{D6FF9853-1F53-4C39-A003-58D7CD6E191E}" type="parTrans" cxnId="{CFBC04D5-CFC4-4DFE-BD11-A5A7B4F56E8D}">
      <dgm:prSet/>
      <dgm:spPr/>
      <dgm:t>
        <a:bodyPr/>
        <a:lstStyle/>
        <a:p>
          <a:endParaRPr lang="pt-BR" sz="1600"/>
        </a:p>
      </dgm:t>
    </dgm:pt>
    <dgm:pt modelId="{F66D5889-053D-4B2B-92DE-C891DBB5F447}" type="sibTrans" cxnId="{CFBC04D5-CFC4-4DFE-BD11-A5A7B4F56E8D}">
      <dgm:prSet/>
      <dgm:spPr/>
      <dgm:t>
        <a:bodyPr/>
        <a:lstStyle/>
        <a:p>
          <a:endParaRPr lang="pt-BR" sz="1600"/>
        </a:p>
      </dgm:t>
    </dgm:pt>
    <dgm:pt modelId="{98E37798-6A25-49AD-A3A3-70453A832383}" type="pres">
      <dgm:prSet presAssocID="{05C3A3DD-7073-4307-808C-37935C8C5E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2B10A5A-1928-48EE-A021-6DCA0EDC52C2}" type="pres">
      <dgm:prSet presAssocID="{4432F520-45A7-4CEF-AA2A-F1CBD8999C0B}" presName="boxAndChildren" presStyleCnt="0"/>
      <dgm:spPr/>
    </dgm:pt>
    <dgm:pt modelId="{E96E56F9-E18E-430D-8ADB-C105A2EA723C}" type="pres">
      <dgm:prSet presAssocID="{4432F520-45A7-4CEF-AA2A-F1CBD8999C0B}" presName="parentTextBox" presStyleLbl="node1" presStyleIdx="0" presStyleCnt="3"/>
      <dgm:spPr/>
      <dgm:t>
        <a:bodyPr/>
        <a:lstStyle/>
        <a:p>
          <a:endParaRPr lang="pt-BR"/>
        </a:p>
      </dgm:t>
    </dgm:pt>
    <dgm:pt modelId="{27931E0E-FA19-4662-8389-22986F39971E}" type="pres">
      <dgm:prSet presAssocID="{31C85026-1CAF-4830-8F17-AB9A005ED7D0}" presName="sp" presStyleCnt="0"/>
      <dgm:spPr/>
    </dgm:pt>
    <dgm:pt modelId="{1641E206-4F35-46CA-96DA-340993A92BA2}" type="pres">
      <dgm:prSet presAssocID="{B75BB136-2BAD-4F96-9FD6-DA8816981238}" presName="arrowAndChildren" presStyleCnt="0"/>
      <dgm:spPr/>
    </dgm:pt>
    <dgm:pt modelId="{9F95981B-D5D2-4170-8FA4-0443ED22EB21}" type="pres">
      <dgm:prSet presAssocID="{B75BB136-2BAD-4F96-9FD6-DA8816981238}" presName="parentTextArrow" presStyleLbl="node1" presStyleIdx="1" presStyleCnt="3" custScaleY="130843"/>
      <dgm:spPr/>
      <dgm:t>
        <a:bodyPr/>
        <a:lstStyle/>
        <a:p>
          <a:endParaRPr lang="pt-BR"/>
        </a:p>
      </dgm:t>
    </dgm:pt>
    <dgm:pt modelId="{FFA53FF2-6681-4133-A47B-50F51EB31D8C}" type="pres">
      <dgm:prSet presAssocID="{90CE64C9-8524-4CEF-B6FF-C226BB20F731}" presName="sp" presStyleCnt="0"/>
      <dgm:spPr/>
    </dgm:pt>
    <dgm:pt modelId="{A897AD3C-60A6-470B-9742-C0E4EC2F9493}" type="pres">
      <dgm:prSet presAssocID="{5485E359-7483-4A41-9A60-E1E826E522F3}" presName="arrowAndChildren" presStyleCnt="0"/>
      <dgm:spPr/>
    </dgm:pt>
    <dgm:pt modelId="{FA836612-234F-4C0E-889A-1E5B444A60DF}" type="pres">
      <dgm:prSet presAssocID="{5485E359-7483-4A41-9A60-E1E826E522F3}" presName="parentTextArrow" presStyleLbl="node1" presStyleIdx="2" presStyleCnt="3"/>
      <dgm:spPr/>
      <dgm:t>
        <a:bodyPr/>
        <a:lstStyle/>
        <a:p>
          <a:endParaRPr lang="pt-BR"/>
        </a:p>
      </dgm:t>
    </dgm:pt>
  </dgm:ptLst>
  <dgm:cxnLst>
    <dgm:cxn modelId="{9AF2D01E-20BB-4A7F-9525-CB5653F48D9C}" srcId="{05C3A3DD-7073-4307-808C-37935C8C5E7D}" destId="{B75BB136-2BAD-4F96-9FD6-DA8816981238}" srcOrd="1" destOrd="0" parTransId="{58002EAE-EB14-4859-9D55-50ABB5EB6014}" sibTransId="{31C85026-1CAF-4830-8F17-AB9A005ED7D0}"/>
    <dgm:cxn modelId="{874D3FDB-E0EB-464C-B575-2E8DCBDB24B2}" srcId="{05C3A3DD-7073-4307-808C-37935C8C5E7D}" destId="{5485E359-7483-4A41-9A60-E1E826E522F3}" srcOrd="0" destOrd="0" parTransId="{9AAA475E-0F6D-4063-88C8-A59564A92C86}" sibTransId="{90CE64C9-8524-4CEF-B6FF-C226BB20F731}"/>
    <dgm:cxn modelId="{B80174DB-EABD-46FA-A5E6-D7E3080DE0E7}" type="presOf" srcId="{4432F520-45A7-4CEF-AA2A-F1CBD8999C0B}" destId="{E96E56F9-E18E-430D-8ADB-C105A2EA723C}" srcOrd="0" destOrd="0" presId="urn:microsoft.com/office/officeart/2005/8/layout/process4"/>
    <dgm:cxn modelId="{CFBC04D5-CFC4-4DFE-BD11-A5A7B4F56E8D}" srcId="{05C3A3DD-7073-4307-808C-37935C8C5E7D}" destId="{4432F520-45A7-4CEF-AA2A-F1CBD8999C0B}" srcOrd="2" destOrd="0" parTransId="{D6FF9853-1F53-4C39-A003-58D7CD6E191E}" sibTransId="{F66D5889-053D-4B2B-92DE-C891DBB5F447}"/>
    <dgm:cxn modelId="{D02D5DBC-6290-4508-88E0-6CC80BC78CC0}" type="presOf" srcId="{05C3A3DD-7073-4307-808C-37935C8C5E7D}" destId="{98E37798-6A25-49AD-A3A3-70453A832383}" srcOrd="0" destOrd="0" presId="urn:microsoft.com/office/officeart/2005/8/layout/process4"/>
    <dgm:cxn modelId="{D1A6481C-FF6E-4CDF-99D6-D89E7FD41CEB}" type="presOf" srcId="{B75BB136-2BAD-4F96-9FD6-DA8816981238}" destId="{9F95981B-D5D2-4170-8FA4-0443ED22EB21}" srcOrd="0" destOrd="0" presId="urn:microsoft.com/office/officeart/2005/8/layout/process4"/>
    <dgm:cxn modelId="{7C097F9F-3767-4166-A4D9-C94B3AFE57BC}" type="presOf" srcId="{5485E359-7483-4A41-9A60-E1E826E522F3}" destId="{FA836612-234F-4C0E-889A-1E5B444A60DF}" srcOrd="0" destOrd="0" presId="urn:microsoft.com/office/officeart/2005/8/layout/process4"/>
    <dgm:cxn modelId="{743E6329-AD2A-4A01-B9F2-F2A46F2E8FA2}" type="presParOf" srcId="{98E37798-6A25-49AD-A3A3-70453A832383}" destId="{02B10A5A-1928-48EE-A021-6DCA0EDC52C2}" srcOrd="0" destOrd="0" presId="urn:microsoft.com/office/officeart/2005/8/layout/process4"/>
    <dgm:cxn modelId="{499B7D92-8881-43BA-A6E5-1088E69BBEA1}" type="presParOf" srcId="{02B10A5A-1928-48EE-A021-6DCA0EDC52C2}" destId="{E96E56F9-E18E-430D-8ADB-C105A2EA723C}" srcOrd="0" destOrd="0" presId="urn:microsoft.com/office/officeart/2005/8/layout/process4"/>
    <dgm:cxn modelId="{18C19F64-41F0-4042-9E7A-4CED790879F2}" type="presParOf" srcId="{98E37798-6A25-49AD-A3A3-70453A832383}" destId="{27931E0E-FA19-4662-8389-22986F39971E}" srcOrd="1" destOrd="0" presId="urn:microsoft.com/office/officeart/2005/8/layout/process4"/>
    <dgm:cxn modelId="{072E55E3-E381-45DB-A472-EE937B8A248D}" type="presParOf" srcId="{98E37798-6A25-49AD-A3A3-70453A832383}" destId="{1641E206-4F35-46CA-96DA-340993A92BA2}" srcOrd="2" destOrd="0" presId="urn:microsoft.com/office/officeart/2005/8/layout/process4"/>
    <dgm:cxn modelId="{4125656C-8931-4C61-B22E-B8B8F62EDBE8}" type="presParOf" srcId="{1641E206-4F35-46CA-96DA-340993A92BA2}" destId="{9F95981B-D5D2-4170-8FA4-0443ED22EB21}" srcOrd="0" destOrd="0" presId="urn:microsoft.com/office/officeart/2005/8/layout/process4"/>
    <dgm:cxn modelId="{F1337495-29DF-417E-B3CD-6A7D51F3C3C8}" type="presParOf" srcId="{98E37798-6A25-49AD-A3A3-70453A832383}" destId="{FFA53FF2-6681-4133-A47B-50F51EB31D8C}" srcOrd="3" destOrd="0" presId="urn:microsoft.com/office/officeart/2005/8/layout/process4"/>
    <dgm:cxn modelId="{6A3111FB-AB38-423F-B6C8-3D76ED5C5677}" type="presParOf" srcId="{98E37798-6A25-49AD-A3A3-70453A832383}" destId="{A897AD3C-60A6-470B-9742-C0E4EC2F9493}" srcOrd="4" destOrd="0" presId="urn:microsoft.com/office/officeart/2005/8/layout/process4"/>
    <dgm:cxn modelId="{7698B104-2C12-4E21-9446-A0B8BFAA993A}" type="presParOf" srcId="{A897AD3C-60A6-470B-9742-C0E4EC2F9493}" destId="{FA836612-234F-4C0E-889A-1E5B444A60D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091DF7-53DA-42C4-B6CF-2D69D447B3C5}" type="doc">
      <dgm:prSet loTypeId="urn:microsoft.com/office/officeart/2005/8/layout/radial6" loCatId="relationship" qsTypeId="urn:microsoft.com/office/officeart/2005/8/quickstyle/simple4" qsCatId="simple" csTypeId="urn:microsoft.com/office/officeart/2005/8/colors/colorful1#2" csCatId="colorful" phldr="1"/>
      <dgm:spPr/>
      <dgm:t>
        <a:bodyPr/>
        <a:lstStyle/>
        <a:p>
          <a:endParaRPr lang="pt-BR"/>
        </a:p>
      </dgm:t>
    </dgm:pt>
    <dgm:pt modelId="{8F470F7F-5CA3-4092-B012-89A0C1397F18}">
      <dgm:prSet phldrT="[Texto]" custT="1"/>
      <dgm:spPr/>
      <dgm:t>
        <a:bodyPr/>
        <a:lstStyle/>
        <a:p>
          <a:r>
            <a:rPr lang="pt-BR" sz="2000" dirty="0" smtClean="0">
              <a:hlinkClick xmlns:r="http://schemas.openxmlformats.org/officeDocument/2006/relationships" r:id="rId1" action="ppaction://hlinksldjump"/>
            </a:rPr>
            <a:t>Território</a:t>
          </a:r>
          <a:r>
            <a:rPr lang="pt-BR" sz="2000" dirty="0" smtClean="0"/>
            <a:t> e Necessidades de Saúde da População</a:t>
          </a:r>
          <a:endParaRPr lang="pt-BR" sz="2000" dirty="0"/>
        </a:p>
      </dgm:t>
    </dgm:pt>
    <dgm:pt modelId="{4005A57E-A063-45C4-B775-54F3329315B0}" type="parTrans" cxnId="{35870E7D-73B1-4487-9B62-A0FD6ECDF2D5}">
      <dgm:prSet/>
      <dgm:spPr/>
      <dgm:t>
        <a:bodyPr/>
        <a:lstStyle/>
        <a:p>
          <a:endParaRPr lang="pt-BR" sz="1400"/>
        </a:p>
      </dgm:t>
    </dgm:pt>
    <dgm:pt modelId="{985859D9-FCCD-4ACC-854D-D46BDAA885AE}" type="sibTrans" cxnId="{35870E7D-73B1-4487-9B62-A0FD6ECDF2D5}">
      <dgm:prSet/>
      <dgm:spPr/>
      <dgm:t>
        <a:bodyPr/>
        <a:lstStyle/>
        <a:p>
          <a:endParaRPr lang="pt-BR" sz="1400"/>
        </a:p>
      </dgm:t>
    </dgm:pt>
    <dgm:pt modelId="{4C52258F-75A3-4846-BB7E-E64B8BD5CE94}">
      <dgm:prSet phldrT="[Texto]" custT="1"/>
      <dgm:spPr/>
      <dgm:t>
        <a:bodyPr/>
        <a:lstStyle/>
        <a:p>
          <a:r>
            <a:rPr lang="pt-BR" sz="1300" dirty="0" smtClean="0"/>
            <a:t>Trabalho em equipe multidisciplinar de forma interdisciplinar</a:t>
          </a:r>
          <a:endParaRPr lang="pt-BR" sz="1300" dirty="0"/>
        </a:p>
      </dgm:t>
    </dgm:pt>
    <dgm:pt modelId="{4D31A870-7164-4489-8841-D6171DDF884F}" type="parTrans" cxnId="{C9FD0761-63BA-40EE-80F1-DB3744D51666}">
      <dgm:prSet/>
      <dgm:spPr/>
      <dgm:t>
        <a:bodyPr/>
        <a:lstStyle/>
        <a:p>
          <a:endParaRPr lang="pt-BR" sz="1400"/>
        </a:p>
      </dgm:t>
    </dgm:pt>
    <dgm:pt modelId="{249BBCDE-A5E8-4229-9597-977FA16D6C3C}" type="sibTrans" cxnId="{C9FD0761-63BA-40EE-80F1-DB3744D51666}">
      <dgm:prSet/>
      <dgm:spPr/>
      <dgm:t>
        <a:bodyPr/>
        <a:lstStyle/>
        <a:p>
          <a:endParaRPr lang="pt-BR" sz="1400"/>
        </a:p>
      </dgm:t>
    </dgm:pt>
    <dgm:pt modelId="{8518047E-1F3F-4FB5-ADCB-FC81E732612C}">
      <dgm:prSet phldrT="[Texto]" custT="1"/>
      <dgm:spPr/>
      <dgm:t>
        <a:bodyPr/>
        <a:lstStyle/>
        <a:p>
          <a:r>
            <a:rPr lang="pt-BR" sz="1400" dirty="0" smtClean="0"/>
            <a:t>Abordagens coletivas </a:t>
          </a:r>
          <a:endParaRPr lang="pt-BR" sz="1400" dirty="0"/>
        </a:p>
      </dgm:t>
    </dgm:pt>
    <dgm:pt modelId="{7A67C473-7B10-4418-B1F0-F6EEB4B39051}" type="parTrans" cxnId="{B0A7BF1A-D22A-46B5-A5BE-87EA6C768AD8}">
      <dgm:prSet/>
      <dgm:spPr/>
      <dgm:t>
        <a:bodyPr/>
        <a:lstStyle/>
        <a:p>
          <a:endParaRPr lang="pt-BR" sz="1400"/>
        </a:p>
      </dgm:t>
    </dgm:pt>
    <dgm:pt modelId="{136D9A94-49F4-488D-A6B5-BBCC4A118132}" type="sibTrans" cxnId="{B0A7BF1A-D22A-46B5-A5BE-87EA6C768AD8}">
      <dgm:prSet/>
      <dgm:spPr/>
      <dgm:t>
        <a:bodyPr/>
        <a:lstStyle/>
        <a:p>
          <a:endParaRPr lang="pt-BR" sz="1400"/>
        </a:p>
      </dgm:t>
    </dgm:pt>
    <dgm:pt modelId="{83343EA3-838B-4EEF-89D7-30E9A5B52F48}">
      <dgm:prSet phldrT="[Texto]" custT="1"/>
      <dgm:spPr/>
      <dgm:t>
        <a:bodyPr/>
        <a:lstStyle/>
        <a:p>
          <a:r>
            <a:rPr lang="pt-BR" sz="1400" dirty="0" smtClean="0"/>
            <a:t>Estudo de Casos , PTS, PTC  e PT</a:t>
          </a:r>
          <a:endParaRPr lang="pt-BR" sz="1400" dirty="0"/>
        </a:p>
      </dgm:t>
    </dgm:pt>
    <dgm:pt modelId="{8706DEED-6555-4888-A979-605C002058D8}" type="parTrans" cxnId="{33F7C6BE-6A71-46AA-AF1C-FA92D3F2253E}">
      <dgm:prSet/>
      <dgm:spPr/>
      <dgm:t>
        <a:bodyPr/>
        <a:lstStyle/>
        <a:p>
          <a:endParaRPr lang="pt-BR" sz="1400"/>
        </a:p>
      </dgm:t>
    </dgm:pt>
    <dgm:pt modelId="{F0536C16-3E54-4040-809F-A5B0922CD9E6}" type="sibTrans" cxnId="{33F7C6BE-6A71-46AA-AF1C-FA92D3F2253E}">
      <dgm:prSet/>
      <dgm:spPr/>
      <dgm:t>
        <a:bodyPr/>
        <a:lstStyle/>
        <a:p>
          <a:endParaRPr lang="pt-BR" sz="1400"/>
        </a:p>
      </dgm:t>
    </dgm:pt>
    <dgm:pt modelId="{C7C476C3-CBEE-4936-B804-BFB5F1748D36}">
      <dgm:prSet phldrT="[Texto]" custT="1"/>
      <dgm:spPr/>
      <dgm:t>
        <a:bodyPr/>
        <a:lstStyle/>
        <a:p>
          <a:r>
            <a:rPr lang="pt-BR" sz="1400" dirty="0" smtClean="0"/>
            <a:t>Abordagens individuais </a:t>
          </a:r>
          <a:endParaRPr lang="pt-BR" sz="1400" dirty="0"/>
        </a:p>
      </dgm:t>
    </dgm:pt>
    <dgm:pt modelId="{B1EAF7B4-2D55-4336-BAC8-8947C875C445}" type="parTrans" cxnId="{A855BE64-6FD7-4B83-8FF2-DEB8AF61B099}">
      <dgm:prSet/>
      <dgm:spPr/>
      <dgm:t>
        <a:bodyPr/>
        <a:lstStyle/>
        <a:p>
          <a:endParaRPr lang="pt-BR" sz="1400"/>
        </a:p>
      </dgm:t>
    </dgm:pt>
    <dgm:pt modelId="{EC9ABD80-1F88-4B1C-93DB-A08CA27198DA}" type="sibTrans" cxnId="{A855BE64-6FD7-4B83-8FF2-DEB8AF61B099}">
      <dgm:prSet/>
      <dgm:spPr/>
      <dgm:t>
        <a:bodyPr/>
        <a:lstStyle/>
        <a:p>
          <a:endParaRPr lang="pt-BR" sz="1400"/>
        </a:p>
      </dgm:t>
    </dgm:pt>
    <dgm:pt modelId="{40DAD5EE-3ED7-4D60-98E2-4B17BE20492C}">
      <dgm:prSet custT="1"/>
      <dgm:spPr/>
      <dgm:t>
        <a:bodyPr/>
        <a:lstStyle/>
        <a:p>
          <a:r>
            <a:rPr lang="pt-BR" sz="1400" dirty="0" smtClean="0"/>
            <a:t>Reuniões de Equipe e Educação Permanente</a:t>
          </a:r>
          <a:endParaRPr lang="pt-BR" sz="1400" dirty="0"/>
        </a:p>
      </dgm:t>
    </dgm:pt>
    <dgm:pt modelId="{7F4A5BAB-4710-4194-88AA-58D933F3CB98}" type="parTrans" cxnId="{22ED21F7-4772-4EAB-B89E-9C85D1CE1442}">
      <dgm:prSet/>
      <dgm:spPr/>
      <dgm:t>
        <a:bodyPr/>
        <a:lstStyle/>
        <a:p>
          <a:endParaRPr lang="pt-BR" sz="1400"/>
        </a:p>
      </dgm:t>
    </dgm:pt>
    <dgm:pt modelId="{6BDCB3B1-623E-4434-A574-B369CDDCBF0F}" type="sibTrans" cxnId="{22ED21F7-4772-4EAB-B89E-9C85D1CE1442}">
      <dgm:prSet/>
      <dgm:spPr/>
      <dgm:t>
        <a:bodyPr/>
        <a:lstStyle/>
        <a:p>
          <a:endParaRPr lang="pt-BR" sz="1400"/>
        </a:p>
      </dgm:t>
    </dgm:pt>
    <dgm:pt modelId="{C624ACDB-8CCD-4141-9A50-A6FDA0164118}">
      <dgm:prSet custT="1"/>
      <dgm:spPr/>
      <dgm:t>
        <a:bodyPr/>
        <a:lstStyle/>
        <a:p>
          <a:r>
            <a:rPr lang="pt-BR" sz="1400" dirty="0" smtClean="0"/>
            <a:t>Planejamento das ações de forma compartilhada </a:t>
          </a:r>
          <a:endParaRPr lang="pt-BR" sz="1400" dirty="0"/>
        </a:p>
      </dgm:t>
    </dgm:pt>
    <dgm:pt modelId="{95998BB5-ED6B-46B4-A2F0-D5A25DE62306}" type="parTrans" cxnId="{59AFE825-A3DA-4A65-A423-0AA0B7F8869F}">
      <dgm:prSet/>
      <dgm:spPr/>
      <dgm:t>
        <a:bodyPr/>
        <a:lstStyle/>
        <a:p>
          <a:endParaRPr lang="pt-BR" sz="1400"/>
        </a:p>
      </dgm:t>
    </dgm:pt>
    <dgm:pt modelId="{6D39E47B-6A6F-4851-8EA7-684DD8EBD7DB}" type="sibTrans" cxnId="{59AFE825-A3DA-4A65-A423-0AA0B7F8869F}">
      <dgm:prSet/>
      <dgm:spPr/>
      <dgm:t>
        <a:bodyPr/>
        <a:lstStyle/>
        <a:p>
          <a:endParaRPr lang="pt-BR" sz="1400"/>
        </a:p>
      </dgm:t>
    </dgm:pt>
    <dgm:pt modelId="{77403124-16E6-4F74-B51A-6246A163DEF0}">
      <dgm:prSet custT="1"/>
      <dgm:spPr/>
      <dgm:t>
        <a:bodyPr/>
        <a:lstStyle/>
        <a:p>
          <a:r>
            <a:rPr lang="pt-BR" sz="1400" dirty="0" smtClean="0"/>
            <a:t>Agenda de atividades</a:t>
          </a:r>
          <a:endParaRPr lang="pt-BR" sz="1400" dirty="0"/>
        </a:p>
      </dgm:t>
    </dgm:pt>
    <dgm:pt modelId="{2984556C-6E25-486A-8804-8BF3F3B1BBC2}" type="parTrans" cxnId="{6CDE8F31-EC39-41C8-BB22-F8D31382B8DB}">
      <dgm:prSet/>
      <dgm:spPr/>
      <dgm:t>
        <a:bodyPr/>
        <a:lstStyle/>
        <a:p>
          <a:endParaRPr lang="pt-BR" sz="1400"/>
        </a:p>
      </dgm:t>
    </dgm:pt>
    <dgm:pt modelId="{02DFEEF8-C327-4F64-BFCD-9A1F891A70E4}" type="sibTrans" cxnId="{6CDE8F31-EC39-41C8-BB22-F8D31382B8DB}">
      <dgm:prSet/>
      <dgm:spPr/>
      <dgm:t>
        <a:bodyPr/>
        <a:lstStyle/>
        <a:p>
          <a:endParaRPr lang="pt-BR" sz="1400"/>
        </a:p>
      </dgm:t>
    </dgm:pt>
    <dgm:pt modelId="{7D840CC8-5F6C-4CD7-B65F-AD4DF7184E1B}">
      <dgm:prSet custT="1"/>
      <dgm:spPr/>
      <dgm:t>
        <a:bodyPr/>
        <a:lstStyle/>
        <a:p>
          <a:r>
            <a:rPr lang="pt-BR" sz="1400" dirty="0" smtClean="0"/>
            <a:t>Grupo de Apoio a Gestão do Polo</a:t>
          </a:r>
          <a:endParaRPr lang="pt-BR" sz="1400" dirty="0"/>
        </a:p>
      </dgm:t>
    </dgm:pt>
    <dgm:pt modelId="{D6D6C360-5BC7-442A-99C1-CDA9F85CC930}" type="parTrans" cxnId="{B4E77A34-B64A-41DF-8C2E-492CB741C88E}">
      <dgm:prSet/>
      <dgm:spPr/>
      <dgm:t>
        <a:bodyPr/>
        <a:lstStyle/>
        <a:p>
          <a:endParaRPr lang="pt-BR" sz="1400"/>
        </a:p>
      </dgm:t>
    </dgm:pt>
    <dgm:pt modelId="{7B9C7A3A-080B-4124-BA7C-2A6D10D17326}" type="sibTrans" cxnId="{B4E77A34-B64A-41DF-8C2E-492CB741C88E}">
      <dgm:prSet/>
      <dgm:spPr/>
      <dgm:t>
        <a:bodyPr/>
        <a:lstStyle/>
        <a:p>
          <a:endParaRPr lang="pt-BR" sz="1400"/>
        </a:p>
      </dgm:t>
    </dgm:pt>
    <dgm:pt modelId="{C1B15B86-EBC5-474C-BF43-509A58909044}">
      <dgm:prSet custT="1"/>
      <dgm:spPr/>
      <dgm:t>
        <a:bodyPr/>
        <a:lstStyle/>
        <a:p>
          <a:r>
            <a:rPr lang="pt-BR" sz="1400" dirty="0" smtClean="0"/>
            <a:t>Mobilização da Comunidade</a:t>
          </a:r>
          <a:endParaRPr lang="pt-BR" sz="1400" dirty="0"/>
        </a:p>
      </dgm:t>
    </dgm:pt>
    <dgm:pt modelId="{7C0C4E5C-1627-4F3C-A391-F9C946566C33}" type="parTrans" cxnId="{0D3FD0BD-20BB-43B7-8220-FDCD2D0D6DF9}">
      <dgm:prSet/>
      <dgm:spPr/>
      <dgm:t>
        <a:bodyPr/>
        <a:lstStyle/>
        <a:p>
          <a:endParaRPr lang="pt-BR" sz="1400"/>
        </a:p>
      </dgm:t>
    </dgm:pt>
    <dgm:pt modelId="{96ABB0BC-51CB-4F90-8219-EA6B9A6C3BF0}" type="sibTrans" cxnId="{0D3FD0BD-20BB-43B7-8220-FDCD2D0D6DF9}">
      <dgm:prSet/>
      <dgm:spPr/>
      <dgm:t>
        <a:bodyPr/>
        <a:lstStyle/>
        <a:p>
          <a:endParaRPr lang="pt-BR" sz="1400"/>
        </a:p>
      </dgm:t>
    </dgm:pt>
    <dgm:pt modelId="{4E10DBEF-E96A-45A8-8718-41737CEC8F0D}">
      <dgm:prSet/>
      <dgm:spPr/>
      <dgm:t>
        <a:bodyPr/>
        <a:lstStyle/>
        <a:p>
          <a:r>
            <a:rPr lang="pt-BR" dirty="0" smtClean="0"/>
            <a:t>Educação em Saúde</a:t>
          </a:r>
          <a:endParaRPr lang="pt-BR" dirty="0"/>
        </a:p>
      </dgm:t>
    </dgm:pt>
    <dgm:pt modelId="{A5B984FA-6AE5-46AD-A3AB-B66773843B30}" type="parTrans" cxnId="{CB5706F6-C2CC-4F36-AEE9-24AFF41287CF}">
      <dgm:prSet/>
      <dgm:spPr/>
      <dgm:t>
        <a:bodyPr/>
        <a:lstStyle/>
        <a:p>
          <a:endParaRPr lang="pt-BR"/>
        </a:p>
      </dgm:t>
    </dgm:pt>
    <dgm:pt modelId="{5D3103EC-BA57-4BCD-A0F8-4702C63A342A}" type="sibTrans" cxnId="{CB5706F6-C2CC-4F36-AEE9-24AFF41287CF}">
      <dgm:prSet/>
      <dgm:spPr/>
      <dgm:t>
        <a:bodyPr/>
        <a:lstStyle/>
        <a:p>
          <a:endParaRPr lang="pt-BR"/>
        </a:p>
      </dgm:t>
    </dgm:pt>
    <dgm:pt modelId="{16BA5BE4-7436-4ECF-B13A-A309BDB0AC56}">
      <dgm:prSet/>
      <dgm:spPr/>
      <dgm:t>
        <a:bodyPr/>
        <a:lstStyle/>
        <a:p>
          <a:r>
            <a:rPr lang="pt-BR" dirty="0" smtClean="0"/>
            <a:t>Articulações </a:t>
          </a:r>
          <a:r>
            <a:rPr lang="pt-BR" dirty="0" err="1" smtClean="0"/>
            <a:t>intra</a:t>
          </a:r>
          <a:r>
            <a:rPr lang="pt-BR" dirty="0" smtClean="0"/>
            <a:t> e Intersetoriais</a:t>
          </a:r>
          <a:endParaRPr lang="pt-BR" dirty="0"/>
        </a:p>
      </dgm:t>
    </dgm:pt>
    <dgm:pt modelId="{7861DD7E-231F-4713-A8B7-657D82C57B98}" type="parTrans" cxnId="{0BAC221C-2365-439D-BDF9-C8B2AE23774B}">
      <dgm:prSet/>
      <dgm:spPr/>
      <dgm:t>
        <a:bodyPr/>
        <a:lstStyle/>
        <a:p>
          <a:endParaRPr lang="pt-BR"/>
        </a:p>
      </dgm:t>
    </dgm:pt>
    <dgm:pt modelId="{2677A9C6-E530-4939-8E25-24655AE00C87}" type="sibTrans" cxnId="{0BAC221C-2365-439D-BDF9-C8B2AE23774B}">
      <dgm:prSet/>
      <dgm:spPr/>
      <dgm:t>
        <a:bodyPr/>
        <a:lstStyle/>
        <a:p>
          <a:endParaRPr lang="pt-BR"/>
        </a:p>
      </dgm:t>
    </dgm:pt>
    <dgm:pt modelId="{043D9482-1237-4784-92CA-0BE3B95904A7}" type="pres">
      <dgm:prSet presAssocID="{07091DF7-53DA-42C4-B6CF-2D69D447B3C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4CE9A37-0865-4356-A749-16C2299E408A}" type="pres">
      <dgm:prSet presAssocID="{8F470F7F-5CA3-4092-B012-89A0C1397F18}" presName="centerShape" presStyleLbl="node0" presStyleIdx="0" presStyleCnt="1" custScaleX="188956" custScaleY="133170"/>
      <dgm:spPr/>
      <dgm:t>
        <a:bodyPr/>
        <a:lstStyle/>
        <a:p>
          <a:endParaRPr lang="pt-BR"/>
        </a:p>
      </dgm:t>
    </dgm:pt>
    <dgm:pt modelId="{FF55FCC6-DDED-4EDC-987E-B0DE66BCABD0}" type="pres">
      <dgm:prSet presAssocID="{4C52258F-75A3-4846-BB7E-E64B8BD5CE94}" presName="node" presStyleLbl="node1" presStyleIdx="0" presStyleCnt="11" custScaleX="169322" custScaleY="1345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2B4393-83EE-44D5-BB98-4B92C664195B}" type="pres">
      <dgm:prSet presAssocID="{4C52258F-75A3-4846-BB7E-E64B8BD5CE94}" presName="dummy" presStyleCnt="0"/>
      <dgm:spPr/>
    </dgm:pt>
    <dgm:pt modelId="{1321A946-EEEC-4DC3-B5F0-A4CB28B90B51}" type="pres">
      <dgm:prSet presAssocID="{249BBCDE-A5E8-4229-9597-977FA16D6C3C}" presName="sibTrans" presStyleLbl="sibTrans2D1" presStyleIdx="0" presStyleCnt="11"/>
      <dgm:spPr/>
      <dgm:t>
        <a:bodyPr/>
        <a:lstStyle/>
        <a:p>
          <a:endParaRPr lang="pt-BR"/>
        </a:p>
      </dgm:t>
    </dgm:pt>
    <dgm:pt modelId="{80328FA3-5063-4568-8245-1D68F1D4E4CA}" type="pres">
      <dgm:prSet presAssocID="{8518047E-1F3F-4FB5-ADCB-FC81E732612C}" presName="node" presStyleLbl="node1" presStyleIdx="1" presStyleCnt="11" custScaleX="152505" custScaleY="109604" custRadScaleRad="101276" custRadScaleInc="4534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FB4AA4B-010A-42ED-80F0-D885D5EFE008}" type="pres">
      <dgm:prSet presAssocID="{8518047E-1F3F-4FB5-ADCB-FC81E732612C}" presName="dummy" presStyleCnt="0"/>
      <dgm:spPr/>
    </dgm:pt>
    <dgm:pt modelId="{5B30ED1E-5C06-47B4-8074-03188B8AA4E4}" type="pres">
      <dgm:prSet presAssocID="{136D9A94-49F4-488D-A6B5-BBCC4A118132}" presName="sibTrans" presStyleLbl="sibTrans2D1" presStyleIdx="1" presStyleCnt="11"/>
      <dgm:spPr/>
      <dgm:t>
        <a:bodyPr/>
        <a:lstStyle/>
        <a:p>
          <a:endParaRPr lang="pt-BR"/>
        </a:p>
      </dgm:t>
    </dgm:pt>
    <dgm:pt modelId="{0B4CEEAD-B881-4E84-BCB2-74715A35D6DD}" type="pres">
      <dgm:prSet presAssocID="{83343EA3-838B-4EEF-89D7-30E9A5B52F48}" presName="node" presStyleLbl="node1" presStyleIdx="2" presStyleCnt="11" custScaleX="166295" custScaleY="101171" custRadScaleRad="98955" custRadScaleInc="2888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C5E8903-E490-4AE9-AE9B-C5EA70D10D69}" type="pres">
      <dgm:prSet presAssocID="{83343EA3-838B-4EEF-89D7-30E9A5B52F48}" presName="dummy" presStyleCnt="0"/>
      <dgm:spPr/>
    </dgm:pt>
    <dgm:pt modelId="{0C317E7A-4DEF-448E-B7E3-C6D0DA96879C}" type="pres">
      <dgm:prSet presAssocID="{F0536C16-3E54-4040-809F-A5B0922CD9E6}" presName="sibTrans" presStyleLbl="sibTrans2D1" presStyleIdx="2" presStyleCnt="11"/>
      <dgm:spPr/>
      <dgm:t>
        <a:bodyPr/>
        <a:lstStyle/>
        <a:p>
          <a:endParaRPr lang="pt-BR"/>
        </a:p>
      </dgm:t>
    </dgm:pt>
    <dgm:pt modelId="{2BFCD4A4-6BF4-4CD1-8082-FE94B548987B}" type="pres">
      <dgm:prSet presAssocID="{C7C476C3-CBEE-4936-B804-BFB5F1748D36}" presName="node" presStyleLbl="node1" presStyleIdx="3" presStyleCnt="11" custScaleX="162785" custScaleY="11690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CC17C7E-634A-47E5-85DB-E96B30439179}" type="pres">
      <dgm:prSet presAssocID="{C7C476C3-CBEE-4936-B804-BFB5F1748D36}" presName="dummy" presStyleCnt="0"/>
      <dgm:spPr/>
    </dgm:pt>
    <dgm:pt modelId="{CA0EA324-5BB8-44AB-A145-1046812BE13E}" type="pres">
      <dgm:prSet presAssocID="{EC9ABD80-1F88-4B1C-93DB-A08CA27198DA}" presName="sibTrans" presStyleLbl="sibTrans2D1" presStyleIdx="3" presStyleCnt="11"/>
      <dgm:spPr/>
      <dgm:t>
        <a:bodyPr/>
        <a:lstStyle/>
        <a:p>
          <a:endParaRPr lang="pt-BR"/>
        </a:p>
      </dgm:t>
    </dgm:pt>
    <dgm:pt modelId="{1CA3BF08-5753-4444-9636-B8BBA75756C2}" type="pres">
      <dgm:prSet presAssocID="{7D840CC8-5F6C-4CD7-B65F-AD4DF7184E1B}" presName="node" presStyleLbl="node1" presStyleIdx="4" presStyleCnt="11" custScaleX="149610" custScaleY="110162" custRadScaleRad="103852" custRadScaleInc="-3365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F271602-ECB4-44B3-ACE2-724FB64DDD09}" type="pres">
      <dgm:prSet presAssocID="{7D840CC8-5F6C-4CD7-B65F-AD4DF7184E1B}" presName="dummy" presStyleCnt="0"/>
      <dgm:spPr/>
    </dgm:pt>
    <dgm:pt modelId="{87191D7E-BDFF-4690-8A98-00020238167C}" type="pres">
      <dgm:prSet presAssocID="{7B9C7A3A-080B-4124-BA7C-2A6D10D17326}" presName="sibTrans" presStyleLbl="sibTrans2D1" presStyleIdx="4" presStyleCnt="11"/>
      <dgm:spPr/>
      <dgm:t>
        <a:bodyPr/>
        <a:lstStyle/>
        <a:p>
          <a:endParaRPr lang="pt-BR"/>
        </a:p>
      </dgm:t>
    </dgm:pt>
    <dgm:pt modelId="{424CF3D1-C1A2-442B-A529-D1EBF29BEE10}" type="pres">
      <dgm:prSet presAssocID="{C1B15B86-EBC5-474C-BF43-509A58909044}" presName="node" presStyleLbl="node1" presStyleIdx="5" presStyleCnt="11" custScaleX="178582" custScaleY="12346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5B3B7EB-7574-4BE5-87FA-4E3B12E30561}" type="pres">
      <dgm:prSet presAssocID="{C1B15B86-EBC5-474C-BF43-509A58909044}" presName="dummy" presStyleCnt="0"/>
      <dgm:spPr/>
    </dgm:pt>
    <dgm:pt modelId="{275A46EB-4738-4A04-A209-C43CCEC04545}" type="pres">
      <dgm:prSet presAssocID="{96ABB0BC-51CB-4F90-8219-EA6B9A6C3BF0}" presName="sibTrans" presStyleLbl="sibTrans2D1" presStyleIdx="5" presStyleCnt="11"/>
      <dgm:spPr/>
      <dgm:t>
        <a:bodyPr/>
        <a:lstStyle/>
        <a:p>
          <a:endParaRPr lang="pt-BR"/>
        </a:p>
      </dgm:t>
    </dgm:pt>
    <dgm:pt modelId="{BFEB7B69-D860-44AC-B6A5-8B3FECC232F2}" type="pres">
      <dgm:prSet presAssocID="{77403124-16E6-4F74-B51A-6246A163DEF0}" presName="node" presStyleLbl="node1" presStyleIdx="6" presStyleCnt="11" custScaleX="152773" custScaleY="108519" custRadScaleRad="103941" custRadScaleInc="3641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4AC848A-53B4-45C1-A3B0-DA40176CBB47}" type="pres">
      <dgm:prSet presAssocID="{77403124-16E6-4F74-B51A-6246A163DEF0}" presName="dummy" presStyleCnt="0"/>
      <dgm:spPr/>
    </dgm:pt>
    <dgm:pt modelId="{4247A6B8-A8E7-4366-A2F0-B0ECC9E2E954}" type="pres">
      <dgm:prSet presAssocID="{02DFEEF8-C327-4F64-BFCD-9A1F891A70E4}" presName="sibTrans" presStyleLbl="sibTrans2D1" presStyleIdx="6" presStyleCnt="11"/>
      <dgm:spPr/>
      <dgm:t>
        <a:bodyPr/>
        <a:lstStyle/>
        <a:p>
          <a:endParaRPr lang="pt-BR"/>
        </a:p>
      </dgm:t>
    </dgm:pt>
    <dgm:pt modelId="{60C060CC-1136-42D2-A1A3-BFED81431C6F}" type="pres">
      <dgm:prSet presAssocID="{C624ACDB-8CCD-4141-9A50-A6FDA0164118}" presName="node" presStyleLbl="node1" presStyleIdx="7" presStyleCnt="11" custScaleX="195604" custScaleY="111398" custRadScaleRad="100891" custRadScaleInc="417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A4705E1-DA57-4433-ADF6-EEC194AC9A11}" type="pres">
      <dgm:prSet presAssocID="{C624ACDB-8CCD-4141-9A50-A6FDA0164118}" presName="dummy" presStyleCnt="0"/>
      <dgm:spPr/>
    </dgm:pt>
    <dgm:pt modelId="{8D1A3E04-8D88-4A73-8947-CF3485886D3C}" type="pres">
      <dgm:prSet presAssocID="{6D39E47B-6A6F-4851-8EA7-684DD8EBD7DB}" presName="sibTrans" presStyleLbl="sibTrans2D1" presStyleIdx="7" presStyleCnt="11"/>
      <dgm:spPr/>
      <dgm:t>
        <a:bodyPr/>
        <a:lstStyle/>
        <a:p>
          <a:endParaRPr lang="pt-BR"/>
        </a:p>
      </dgm:t>
    </dgm:pt>
    <dgm:pt modelId="{1792F3C2-1087-4685-8335-34222B54203A}" type="pres">
      <dgm:prSet presAssocID="{16BA5BE4-7436-4ECF-B13A-A309BDB0AC56}" presName="node" presStyleLbl="node1" presStyleIdx="8" presStyleCnt="11" custScaleX="157654" custScaleY="94323" custRadScaleRad="99683" custRadScaleInc="2985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3D5B110-9ECF-4DA7-BE70-DEED14029061}" type="pres">
      <dgm:prSet presAssocID="{16BA5BE4-7436-4ECF-B13A-A309BDB0AC56}" presName="dummy" presStyleCnt="0"/>
      <dgm:spPr/>
    </dgm:pt>
    <dgm:pt modelId="{ECE40F47-5549-4475-9EBA-F3523E557758}" type="pres">
      <dgm:prSet presAssocID="{2677A9C6-E530-4939-8E25-24655AE00C87}" presName="sibTrans" presStyleLbl="sibTrans2D1" presStyleIdx="8" presStyleCnt="11"/>
      <dgm:spPr/>
      <dgm:t>
        <a:bodyPr/>
        <a:lstStyle/>
        <a:p>
          <a:endParaRPr lang="pt-BR"/>
        </a:p>
      </dgm:t>
    </dgm:pt>
    <dgm:pt modelId="{F0565243-BB5E-4543-9E97-4A6D51508C0A}" type="pres">
      <dgm:prSet presAssocID="{40DAD5EE-3ED7-4D60-98E2-4B17BE20492C}" presName="node" presStyleLbl="node1" presStyleIdx="9" presStyleCnt="11" custScaleX="167137" custScaleY="10121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C8514F9-D838-4C35-8E28-7086A30127D2}" type="pres">
      <dgm:prSet presAssocID="{40DAD5EE-3ED7-4D60-98E2-4B17BE20492C}" presName="dummy" presStyleCnt="0"/>
      <dgm:spPr/>
    </dgm:pt>
    <dgm:pt modelId="{6BC4FE90-6F14-4619-853B-B2025D1726D7}" type="pres">
      <dgm:prSet presAssocID="{6BDCB3B1-623E-4434-A574-B369CDDCBF0F}" presName="sibTrans" presStyleLbl="sibTrans2D1" presStyleIdx="9" presStyleCnt="11"/>
      <dgm:spPr/>
      <dgm:t>
        <a:bodyPr/>
        <a:lstStyle/>
        <a:p>
          <a:endParaRPr lang="pt-BR"/>
        </a:p>
      </dgm:t>
    </dgm:pt>
    <dgm:pt modelId="{AEFA0928-8038-4A48-B6AE-A4C63FEC1078}" type="pres">
      <dgm:prSet presAssocID="{4E10DBEF-E96A-45A8-8718-41737CEC8F0D}" presName="node" presStyleLbl="node1" presStyleIdx="10" presStyleCnt="11" custScaleX="153286" custRadScaleRad="103036" custRadScaleInc="-4147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5911151-D490-42F5-B2D1-764612E32D78}" type="pres">
      <dgm:prSet presAssocID="{4E10DBEF-E96A-45A8-8718-41737CEC8F0D}" presName="dummy" presStyleCnt="0"/>
      <dgm:spPr/>
    </dgm:pt>
    <dgm:pt modelId="{9ACFFA17-9FE2-4F14-AE0E-737F742B8123}" type="pres">
      <dgm:prSet presAssocID="{5D3103EC-BA57-4BCD-A0F8-4702C63A342A}" presName="sibTrans" presStyleLbl="sibTrans2D1" presStyleIdx="10" presStyleCnt="11"/>
      <dgm:spPr/>
      <dgm:t>
        <a:bodyPr/>
        <a:lstStyle/>
        <a:p>
          <a:endParaRPr lang="pt-BR"/>
        </a:p>
      </dgm:t>
    </dgm:pt>
  </dgm:ptLst>
  <dgm:cxnLst>
    <dgm:cxn modelId="{C6BD109D-905B-4AA1-8AAA-ED0780B47D91}" type="presOf" srcId="{C624ACDB-8CCD-4141-9A50-A6FDA0164118}" destId="{60C060CC-1136-42D2-A1A3-BFED81431C6F}" srcOrd="0" destOrd="0" presId="urn:microsoft.com/office/officeart/2005/8/layout/radial6"/>
    <dgm:cxn modelId="{59AFE825-A3DA-4A65-A423-0AA0B7F8869F}" srcId="{8F470F7F-5CA3-4092-B012-89A0C1397F18}" destId="{C624ACDB-8CCD-4141-9A50-A6FDA0164118}" srcOrd="7" destOrd="0" parTransId="{95998BB5-ED6B-46B4-A2F0-D5A25DE62306}" sibTransId="{6D39E47B-6A6F-4851-8EA7-684DD8EBD7DB}"/>
    <dgm:cxn modelId="{723A9AA5-D3E5-426A-A88B-F30C639E0901}" type="presOf" srcId="{16BA5BE4-7436-4ECF-B13A-A309BDB0AC56}" destId="{1792F3C2-1087-4685-8335-34222B54203A}" srcOrd="0" destOrd="0" presId="urn:microsoft.com/office/officeart/2005/8/layout/radial6"/>
    <dgm:cxn modelId="{35870E7D-73B1-4487-9B62-A0FD6ECDF2D5}" srcId="{07091DF7-53DA-42C4-B6CF-2D69D447B3C5}" destId="{8F470F7F-5CA3-4092-B012-89A0C1397F18}" srcOrd="0" destOrd="0" parTransId="{4005A57E-A063-45C4-B775-54F3329315B0}" sibTransId="{985859D9-FCCD-4ACC-854D-D46BDAA885AE}"/>
    <dgm:cxn modelId="{581E47A1-FC2B-4A0D-87F2-CC5D63B3D409}" type="presOf" srcId="{2677A9C6-E530-4939-8E25-24655AE00C87}" destId="{ECE40F47-5549-4475-9EBA-F3523E557758}" srcOrd="0" destOrd="0" presId="urn:microsoft.com/office/officeart/2005/8/layout/radial6"/>
    <dgm:cxn modelId="{6C88D499-AB7B-455E-9006-C9CD2261969A}" type="presOf" srcId="{4C52258F-75A3-4846-BB7E-E64B8BD5CE94}" destId="{FF55FCC6-DDED-4EDC-987E-B0DE66BCABD0}" srcOrd="0" destOrd="0" presId="urn:microsoft.com/office/officeart/2005/8/layout/radial6"/>
    <dgm:cxn modelId="{E4B08692-9565-4CAC-9EE3-D8CDAB8B3051}" type="presOf" srcId="{C1B15B86-EBC5-474C-BF43-509A58909044}" destId="{424CF3D1-C1A2-442B-A529-D1EBF29BEE10}" srcOrd="0" destOrd="0" presId="urn:microsoft.com/office/officeart/2005/8/layout/radial6"/>
    <dgm:cxn modelId="{C9FD0761-63BA-40EE-80F1-DB3744D51666}" srcId="{8F470F7F-5CA3-4092-B012-89A0C1397F18}" destId="{4C52258F-75A3-4846-BB7E-E64B8BD5CE94}" srcOrd="0" destOrd="0" parTransId="{4D31A870-7164-4489-8841-D6171DDF884F}" sibTransId="{249BBCDE-A5E8-4229-9597-977FA16D6C3C}"/>
    <dgm:cxn modelId="{82EC3376-A22E-4623-B7D9-822B22B480C5}" type="presOf" srcId="{8518047E-1F3F-4FB5-ADCB-FC81E732612C}" destId="{80328FA3-5063-4568-8245-1D68F1D4E4CA}" srcOrd="0" destOrd="0" presId="urn:microsoft.com/office/officeart/2005/8/layout/radial6"/>
    <dgm:cxn modelId="{BF08BFC8-AD2B-4236-B2C1-455B4DE95FBF}" type="presOf" srcId="{6D39E47B-6A6F-4851-8EA7-684DD8EBD7DB}" destId="{8D1A3E04-8D88-4A73-8947-CF3485886D3C}" srcOrd="0" destOrd="0" presId="urn:microsoft.com/office/officeart/2005/8/layout/radial6"/>
    <dgm:cxn modelId="{3143E6F8-0F3D-45E1-B092-0A519450B7B1}" type="presOf" srcId="{4E10DBEF-E96A-45A8-8718-41737CEC8F0D}" destId="{AEFA0928-8038-4A48-B6AE-A4C63FEC1078}" srcOrd="0" destOrd="0" presId="urn:microsoft.com/office/officeart/2005/8/layout/radial6"/>
    <dgm:cxn modelId="{B1D15AB4-1F97-4500-BF82-8D1BD01788A6}" type="presOf" srcId="{77403124-16E6-4F74-B51A-6246A163DEF0}" destId="{BFEB7B69-D860-44AC-B6A5-8B3FECC232F2}" srcOrd="0" destOrd="0" presId="urn:microsoft.com/office/officeart/2005/8/layout/radial6"/>
    <dgm:cxn modelId="{0D3FD0BD-20BB-43B7-8220-FDCD2D0D6DF9}" srcId="{8F470F7F-5CA3-4092-B012-89A0C1397F18}" destId="{C1B15B86-EBC5-474C-BF43-509A58909044}" srcOrd="5" destOrd="0" parTransId="{7C0C4E5C-1627-4F3C-A391-F9C946566C33}" sibTransId="{96ABB0BC-51CB-4F90-8219-EA6B9A6C3BF0}"/>
    <dgm:cxn modelId="{77F3D412-5D46-48DA-BBB5-6E761E3624D2}" type="presOf" srcId="{7B9C7A3A-080B-4124-BA7C-2A6D10D17326}" destId="{87191D7E-BDFF-4690-8A98-00020238167C}" srcOrd="0" destOrd="0" presId="urn:microsoft.com/office/officeart/2005/8/layout/radial6"/>
    <dgm:cxn modelId="{CB5706F6-C2CC-4F36-AEE9-24AFF41287CF}" srcId="{8F470F7F-5CA3-4092-B012-89A0C1397F18}" destId="{4E10DBEF-E96A-45A8-8718-41737CEC8F0D}" srcOrd="10" destOrd="0" parTransId="{A5B984FA-6AE5-46AD-A3AB-B66773843B30}" sibTransId="{5D3103EC-BA57-4BCD-A0F8-4702C63A342A}"/>
    <dgm:cxn modelId="{22ED21F7-4772-4EAB-B89E-9C85D1CE1442}" srcId="{8F470F7F-5CA3-4092-B012-89A0C1397F18}" destId="{40DAD5EE-3ED7-4D60-98E2-4B17BE20492C}" srcOrd="9" destOrd="0" parTransId="{7F4A5BAB-4710-4194-88AA-58D933F3CB98}" sibTransId="{6BDCB3B1-623E-4434-A574-B369CDDCBF0F}"/>
    <dgm:cxn modelId="{53E2FF27-50FD-4BAF-BFB1-C928688DCF5B}" type="presOf" srcId="{40DAD5EE-3ED7-4D60-98E2-4B17BE20492C}" destId="{F0565243-BB5E-4543-9E97-4A6D51508C0A}" srcOrd="0" destOrd="0" presId="urn:microsoft.com/office/officeart/2005/8/layout/radial6"/>
    <dgm:cxn modelId="{5BACE826-AC76-4664-8B6B-9FB8A0515F3A}" type="presOf" srcId="{02DFEEF8-C327-4F64-BFCD-9A1F891A70E4}" destId="{4247A6B8-A8E7-4366-A2F0-B0ECC9E2E954}" srcOrd="0" destOrd="0" presId="urn:microsoft.com/office/officeart/2005/8/layout/radial6"/>
    <dgm:cxn modelId="{EDDB5A17-933B-44A4-897C-5F8802D1044A}" type="presOf" srcId="{8F470F7F-5CA3-4092-B012-89A0C1397F18}" destId="{34CE9A37-0865-4356-A749-16C2299E408A}" srcOrd="0" destOrd="0" presId="urn:microsoft.com/office/officeart/2005/8/layout/radial6"/>
    <dgm:cxn modelId="{CD9654F3-3747-40E1-8C42-A32B04A97477}" type="presOf" srcId="{F0536C16-3E54-4040-809F-A5B0922CD9E6}" destId="{0C317E7A-4DEF-448E-B7E3-C6D0DA96879C}" srcOrd="0" destOrd="0" presId="urn:microsoft.com/office/officeart/2005/8/layout/radial6"/>
    <dgm:cxn modelId="{33F7C6BE-6A71-46AA-AF1C-FA92D3F2253E}" srcId="{8F470F7F-5CA3-4092-B012-89A0C1397F18}" destId="{83343EA3-838B-4EEF-89D7-30E9A5B52F48}" srcOrd="2" destOrd="0" parTransId="{8706DEED-6555-4888-A979-605C002058D8}" sibTransId="{F0536C16-3E54-4040-809F-A5B0922CD9E6}"/>
    <dgm:cxn modelId="{D2D0E5ED-6447-4592-9DD4-280369ACBA7F}" type="presOf" srcId="{7D840CC8-5F6C-4CD7-B65F-AD4DF7184E1B}" destId="{1CA3BF08-5753-4444-9636-B8BBA75756C2}" srcOrd="0" destOrd="0" presId="urn:microsoft.com/office/officeart/2005/8/layout/radial6"/>
    <dgm:cxn modelId="{6E0C25D8-9F74-422A-B5B0-D562676FE94A}" type="presOf" srcId="{C7C476C3-CBEE-4936-B804-BFB5F1748D36}" destId="{2BFCD4A4-6BF4-4CD1-8082-FE94B548987B}" srcOrd="0" destOrd="0" presId="urn:microsoft.com/office/officeart/2005/8/layout/radial6"/>
    <dgm:cxn modelId="{870EA4CF-39E5-426E-920B-9CCA3BFF50D2}" type="presOf" srcId="{136D9A94-49F4-488D-A6B5-BBCC4A118132}" destId="{5B30ED1E-5C06-47B4-8074-03188B8AA4E4}" srcOrd="0" destOrd="0" presId="urn:microsoft.com/office/officeart/2005/8/layout/radial6"/>
    <dgm:cxn modelId="{B4E77A34-B64A-41DF-8C2E-492CB741C88E}" srcId="{8F470F7F-5CA3-4092-B012-89A0C1397F18}" destId="{7D840CC8-5F6C-4CD7-B65F-AD4DF7184E1B}" srcOrd="4" destOrd="0" parTransId="{D6D6C360-5BC7-442A-99C1-CDA9F85CC930}" sibTransId="{7B9C7A3A-080B-4124-BA7C-2A6D10D17326}"/>
    <dgm:cxn modelId="{3BE9B64F-1653-4043-8C4D-29DED2A476DB}" type="presOf" srcId="{83343EA3-838B-4EEF-89D7-30E9A5B52F48}" destId="{0B4CEEAD-B881-4E84-BCB2-74715A35D6DD}" srcOrd="0" destOrd="0" presId="urn:microsoft.com/office/officeart/2005/8/layout/radial6"/>
    <dgm:cxn modelId="{0BAC221C-2365-439D-BDF9-C8B2AE23774B}" srcId="{8F470F7F-5CA3-4092-B012-89A0C1397F18}" destId="{16BA5BE4-7436-4ECF-B13A-A309BDB0AC56}" srcOrd="8" destOrd="0" parTransId="{7861DD7E-231F-4713-A8B7-657D82C57B98}" sibTransId="{2677A9C6-E530-4939-8E25-24655AE00C87}"/>
    <dgm:cxn modelId="{8EBD7F43-FC90-416F-A50F-B9F365B69E30}" type="presOf" srcId="{249BBCDE-A5E8-4229-9597-977FA16D6C3C}" destId="{1321A946-EEEC-4DC3-B5F0-A4CB28B90B51}" srcOrd="0" destOrd="0" presId="urn:microsoft.com/office/officeart/2005/8/layout/radial6"/>
    <dgm:cxn modelId="{9BE57C04-7E76-4AD8-95AD-492CD72D62CE}" type="presOf" srcId="{96ABB0BC-51CB-4F90-8219-EA6B9A6C3BF0}" destId="{275A46EB-4738-4A04-A209-C43CCEC04545}" srcOrd="0" destOrd="0" presId="urn:microsoft.com/office/officeart/2005/8/layout/radial6"/>
    <dgm:cxn modelId="{B0A7BF1A-D22A-46B5-A5BE-87EA6C768AD8}" srcId="{8F470F7F-5CA3-4092-B012-89A0C1397F18}" destId="{8518047E-1F3F-4FB5-ADCB-FC81E732612C}" srcOrd="1" destOrd="0" parTransId="{7A67C473-7B10-4418-B1F0-F6EEB4B39051}" sibTransId="{136D9A94-49F4-488D-A6B5-BBCC4A118132}"/>
    <dgm:cxn modelId="{962ECBDC-F44D-4E9A-9FEF-407532CAD50E}" type="presOf" srcId="{5D3103EC-BA57-4BCD-A0F8-4702C63A342A}" destId="{9ACFFA17-9FE2-4F14-AE0E-737F742B8123}" srcOrd="0" destOrd="0" presId="urn:microsoft.com/office/officeart/2005/8/layout/radial6"/>
    <dgm:cxn modelId="{6CDE8F31-EC39-41C8-BB22-F8D31382B8DB}" srcId="{8F470F7F-5CA3-4092-B012-89A0C1397F18}" destId="{77403124-16E6-4F74-B51A-6246A163DEF0}" srcOrd="6" destOrd="0" parTransId="{2984556C-6E25-486A-8804-8BF3F3B1BBC2}" sibTransId="{02DFEEF8-C327-4F64-BFCD-9A1F891A70E4}"/>
    <dgm:cxn modelId="{A855BE64-6FD7-4B83-8FF2-DEB8AF61B099}" srcId="{8F470F7F-5CA3-4092-B012-89A0C1397F18}" destId="{C7C476C3-CBEE-4936-B804-BFB5F1748D36}" srcOrd="3" destOrd="0" parTransId="{B1EAF7B4-2D55-4336-BAC8-8947C875C445}" sibTransId="{EC9ABD80-1F88-4B1C-93DB-A08CA27198DA}"/>
    <dgm:cxn modelId="{87881CFB-35DC-4863-9957-2AE0B11122E3}" type="presOf" srcId="{07091DF7-53DA-42C4-B6CF-2D69D447B3C5}" destId="{043D9482-1237-4784-92CA-0BE3B95904A7}" srcOrd="0" destOrd="0" presId="urn:microsoft.com/office/officeart/2005/8/layout/radial6"/>
    <dgm:cxn modelId="{0650166A-B1CA-4C00-BCC6-99B7B9D016B7}" type="presOf" srcId="{EC9ABD80-1F88-4B1C-93DB-A08CA27198DA}" destId="{CA0EA324-5BB8-44AB-A145-1046812BE13E}" srcOrd="0" destOrd="0" presId="urn:microsoft.com/office/officeart/2005/8/layout/radial6"/>
    <dgm:cxn modelId="{2CD01BEB-96F7-49B3-9D3B-FBCD171C1CEF}" type="presOf" srcId="{6BDCB3B1-623E-4434-A574-B369CDDCBF0F}" destId="{6BC4FE90-6F14-4619-853B-B2025D1726D7}" srcOrd="0" destOrd="0" presId="urn:microsoft.com/office/officeart/2005/8/layout/radial6"/>
    <dgm:cxn modelId="{94D4EA82-4B20-4070-941F-5EE302F7BA78}" type="presParOf" srcId="{043D9482-1237-4784-92CA-0BE3B95904A7}" destId="{34CE9A37-0865-4356-A749-16C2299E408A}" srcOrd="0" destOrd="0" presId="urn:microsoft.com/office/officeart/2005/8/layout/radial6"/>
    <dgm:cxn modelId="{E9E62488-C423-4CD7-86B6-26EF0C6FD072}" type="presParOf" srcId="{043D9482-1237-4784-92CA-0BE3B95904A7}" destId="{FF55FCC6-DDED-4EDC-987E-B0DE66BCABD0}" srcOrd="1" destOrd="0" presId="urn:microsoft.com/office/officeart/2005/8/layout/radial6"/>
    <dgm:cxn modelId="{DD1AEA64-5492-400A-A9D9-4F9CFADEBE9B}" type="presParOf" srcId="{043D9482-1237-4784-92CA-0BE3B95904A7}" destId="{6E2B4393-83EE-44D5-BB98-4B92C664195B}" srcOrd="2" destOrd="0" presId="urn:microsoft.com/office/officeart/2005/8/layout/radial6"/>
    <dgm:cxn modelId="{6DB16602-858B-468F-8F16-82CC60C45C14}" type="presParOf" srcId="{043D9482-1237-4784-92CA-0BE3B95904A7}" destId="{1321A946-EEEC-4DC3-B5F0-A4CB28B90B51}" srcOrd="3" destOrd="0" presId="urn:microsoft.com/office/officeart/2005/8/layout/radial6"/>
    <dgm:cxn modelId="{E4DFD8A2-B406-4130-B9EC-94CB4933AD36}" type="presParOf" srcId="{043D9482-1237-4784-92CA-0BE3B95904A7}" destId="{80328FA3-5063-4568-8245-1D68F1D4E4CA}" srcOrd="4" destOrd="0" presId="urn:microsoft.com/office/officeart/2005/8/layout/radial6"/>
    <dgm:cxn modelId="{556337F6-27A3-4E64-9453-3756D74B6475}" type="presParOf" srcId="{043D9482-1237-4784-92CA-0BE3B95904A7}" destId="{9FB4AA4B-010A-42ED-80F0-D885D5EFE008}" srcOrd="5" destOrd="0" presId="urn:microsoft.com/office/officeart/2005/8/layout/radial6"/>
    <dgm:cxn modelId="{AC19062D-38C1-4899-BDE5-BA7269F8103C}" type="presParOf" srcId="{043D9482-1237-4784-92CA-0BE3B95904A7}" destId="{5B30ED1E-5C06-47B4-8074-03188B8AA4E4}" srcOrd="6" destOrd="0" presId="urn:microsoft.com/office/officeart/2005/8/layout/radial6"/>
    <dgm:cxn modelId="{65275220-58A7-4DF2-A7B7-481F85273542}" type="presParOf" srcId="{043D9482-1237-4784-92CA-0BE3B95904A7}" destId="{0B4CEEAD-B881-4E84-BCB2-74715A35D6DD}" srcOrd="7" destOrd="0" presId="urn:microsoft.com/office/officeart/2005/8/layout/radial6"/>
    <dgm:cxn modelId="{54BEE669-3E02-45AB-9D18-07AF851C6BF9}" type="presParOf" srcId="{043D9482-1237-4784-92CA-0BE3B95904A7}" destId="{DC5E8903-E490-4AE9-AE9B-C5EA70D10D69}" srcOrd="8" destOrd="0" presId="urn:microsoft.com/office/officeart/2005/8/layout/radial6"/>
    <dgm:cxn modelId="{C6FA6CD6-7E78-426D-AF00-74283628BC02}" type="presParOf" srcId="{043D9482-1237-4784-92CA-0BE3B95904A7}" destId="{0C317E7A-4DEF-448E-B7E3-C6D0DA96879C}" srcOrd="9" destOrd="0" presId="urn:microsoft.com/office/officeart/2005/8/layout/radial6"/>
    <dgm:cxn modelId="{FD4EDE5B-A6F5-420B-94E3-9B0D2C685EC6}" type="presParOf" srcId="{043D9482-1237-4784-92CA-0BE3B95904A7}" destId="{2BFCD4A4-6BF4-4CD1-8082-FE94B548987B}" srcOrd="10" destOrd="0" presId="urn:microsoft.com/office/officeart/2005/8/layout/radial6"/>
    <dgm:cxn modelId="{9BCC5562-8F29-4125-8922-6BB91C088FD2}" type="presParOf" srcId="{043D9482-1237-4784-92CA-0BE3B95904A7}" destId="{CCC17C7E-634A-47E5-85DB-E96B30439179}" srcOrd="11" destOrd="0" presId="urn:microsoft.com/office/officeart/2005/8/layout/radial6"/>
    <dgm:cxn modelId="{21C7D28C-ACEA-4BBA-AE4F-3A359DE5E7A7}" type="presParOf" srcId="{043D9482-1237-4784-92CA-0BE3B95904A7}" destId="{CA0EA324-5BB8-44AB-A145-1046812BE13E}" srcOrd="12" destOrd="0" presId="urn:microsoft.com/office/officeart/2005/8/layout/radial6"/>
    <dgm:cxn modelId="{B908CCDC-0731-422F-9DEB-EDF19663A950}" type="presParOf" srcId="{043D9482-1237-4784-92CA-0BE3B95904A7}" destId="{1CA3BF08-5753-4444-9636-B8BBA75756C2}" srcOrd="13" destOrd="0" presId="urn:microsoft.com/office/officeart/2005/8/layout/radial6"/>
    <dgm:cxn modelId="{9D2A8462-FDC7-429B-AD9A-B36DF8780DD5}" type="presParOf" srcId="{043D9482-1237-4784-92CA-0BE3B95904A7}" destId="{0F271602-ECB4-44B3-ACE2-724FB64DDD09}" srcOrd="14" destOrd="0" presId="urn:microsoft.com/office/officeart/2005/8/layout/radial6"/>
    <dgm:cxn modelId="{FB1074EF-35B6-476F-A082-89A464E7614B}" type="presParOf" srcId="{043D9482-1237-4784-92CA-0BE3B95904A7}" destId="{87191D7E-BDFF-4690-8A98-00020238167C}" srcOrd="15" destOrd="0" presId="urn:microsoft.com/office/officeart/2005/8/layout/radial6"/>
    <dgm:cxn modelId="{DF5A6D66-8533-42AB-A6A0-588560A8F3BA}" type="presParOf" srcId="{043D9482-1237-4784-92CA-0BE3B95904A7}" destId="{424CF3D1-C1A2-442B-A529-D1EBF29BEE10}" srcOrd="16" destOrd="0" presId="urn:microsoft.com/office/officeart/2005/8/layout/radial6"/>
    <dgm:cxn modelId="{63B403EA-8252-4F75-834C-C8E949BDE92D}" type="presParOf" srcId="{043D9482-1237-4784-92CA-0BE3B95904A7}" destId="{E5B3B7EB-7574-4BE5-87FA-4E3B12E30561}" srcOrd="17" destOrd="0" presId="urn:microsoft.com/office/officeart/2005/8/layout/radial6"/>
    <dgm:cxn modelId="{A36EB775-10D1-4886-9D56-96622B9EEA26}" type="presParOf" srcId="{043D9482-1237-4784-92CA-0BE3B95904A7}" destId="{275A46EB-4738-4A04-A209-C43CCEC04545}" srcOrd="18" destOrd="0" presId="urn:microsoft.com/office/officeart/2005/8/layout/radial6"/>
    <dgm:cxn modelId="{4843B61F-C787-4AB6-BC0D-FA9B0277A478}" type="presParOf" srcId="{043D9482-1237-4784-92CA-0BE3B95904A7}" destId="{BFEB7B69-D860-44AC-B6A5-8B3FECC232F2}" srcOrd="19" destOrd="0" presId="urn:microsoft.com/office/officeart/2005/8/layout/radial6"/>
    <dgm:cxn modelId="{C119A75C-32BA-43E9-8A20-F97FA9291ED4}" type="presParOf" srcId="{043D9482-1237-4784-92CA-0BE3B95904A7}" destId="{B4AC848A-53B4-45C1-A3B0-DA40176CBB47}" srcOrd="20" destOrd="0" presId="urn:microsoft.com/office/officeart/2005/8/layout/radial6"/>
    <dgm:cxn modelId="{352A5134-614D-4886-8DB5-555DB9797E48}" type="presParOf" srcId="{043D9482-1237-4784-92CA-0BE3B95904A7}" destId="{4247A6B8-A8E7-4366-A2F0-B0ECC9E2E954}" srcOrd="21" destOrd="0" presId="urn:microsoft.com/office/officeart/2005/8/layout/radial6"/>
    <dgm:cxn modelId="{146F17AC-A4D5-436D-9564-14515451BFBB}" type="presParOf" srcId="{043D9482-1237-4784-92CA-0BE3B95904A7}" destId="{60C060CC-1136-42D2-A1A3-BFED81431C6F}" srcOrd="22" destOrd="0" presId="urn:microsoft.com/office/officeart/2005/8/layout/radial6"/>
    <dgm:cxn modelId="{5068071C-030B-4772-B842-02268A8752D2}" type="presParOf" srcId="{043D9482-1237-4784-92CA-0BE3B95904A7}" destId="{1A4705E1-DA57-4433-ADF6-EEC194AC9A11}" srcOrd="23" destOrd="0" presId="urn:microsoft.com/office/officeart/2005/8/layout/radial6"/>
    <dgm:cxn modelId="{B22505B9-332A-4208-95EE-243F45402313}" type="presParOf" srcId="{043D9482-1237-4784-92CA-0BE3B95904A7}" destId="{8D1A3E04-8D88-4A73-8947-CF3485886D3C}" srcOrd="24" destOrd="0" presId="urn:microsoft.com/office/officeart/2005/8/layout/radial6"/>
    <dgm:cxn modelId="{472FB544-4965-4C44-84BC-9CF00BDF198D}" type="presParOf" srcId="{043D9482-1237-4784-92CA-0BE3B95904A7}" destId="{1792F3C2-1087-4685-8335-34222B54203A}" srcOrd="25" destOrd="0" presId="urn:microsoft.com/office/officeart/2005/8/layout/radial6"/>
    <dgm:cxn modelId="{3F8AB264-9CAB-40A1-84F8-82165C8CF335}" type="presParOf" srcId="{043D9482-1237-4784-92CA-0BE3B95904A7}" destId="{D3D5B110-9ECF-4DA7-BE70-DEED14029061}" srcOrd="26" destOrd="0" presId="urn:microsoft.com/office/officeart/2005/8/layout/radial6"/>
    <dgm:cxn modelId="{57ED0556-E2BA-4B5B-8324-8CC3FE44A7F0}" type="presParOf" srcId="{043D9482-1237-4784-92CA-0BE3B95904A7}" destId="{ECE40F47-5549-4475-9EBA-F3523E557758}" srcOrd="27" destOrd="0" presId="urn:microsoft.com/office/officeart/2005/8/layout/radial6"/>
    <dgm:cxn modelId="{A4A29804-26EF-4916-94F8-D5A3F4C010A2}" type="presParOf" srcId="{043D9482-1237-4784-92CA-0BE3B95904A7}" destId="{F0565243-BB5E-4543-9E97-4A6D51508C0A}" srcOrd="28" destOrd="0" presId="urn:microsoft.com/office/officeart/2005/8/layout/radial6"/>
    <dgm:cxn modelId="{FEBCCAF9-893F-4B90-AD6B-2C76CED3F7B6}" type="presParOf" srcId="{043D9482-1237-4784-92CA-0BE3B95904A7}" destId="{0C8514F9-D838-4C35-8E28-7086A30127D2}" srcOrd="29" destOrd="0" presId="urn:microsoft.com/office/officeart/2005/8/layout/radial6"/>
    <dgm:cxn modelId="{4CDCBAEA-4167-47D6-9CF2-BD07A6FE4928}" type="presParOf" srcId="{043D9482-1237-4784-92CA-0BE3B95904A7}" destId="{6BC4FE90-6F14-4619-853B-B2025D1726D7}" srcOrd="30" destOrd="0" presId="urn:microsoft.com/office/officeart/2005/8/layout/radial6"/>
    <dgm:cxn modelId="{0CCBFCB1-D1B6-463A-980B-8973E8993D17}" type="presParOf" srcId="{043D9482-1237-4784-92CA-0BE3B95904A7}" destId="{AEFA0928-8038-4A48-B6AE-A4C63FEC1078}" srcOrd="31" destOrd="0" presId="urn:microsoft.com/office/officeart/2005/8/layout/radial6"/>
    <dgm:cxn modelId="{450ED63E-456A-4ADA-BB16-70521C7D9568}" type="presParOf" srcId="{043D9482-1237-4784-92CA-0BE3B95904A7}" destId="{15911151-D490-42F5-B2D1-764612E32D78}" srcOrd="32" destOrd="0" presId="urn:microsoft.com/office/officeart/2005/8/layout/radial6"/>
    <dgm:cxn modelId="{5DEF3644-DA0A-4EA4-B83B-7EF66CED255E}" type="presParOf" srcId="{043D9482-1237-4784-92CA-0BE3B95904A7}" destId="{9ACFFA17-9FE2-4F14-AE0E-737F742B8123}" srcOrd="33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E56F9-E18E-430D-8ADB-C105A2EA723C}">
      <dsp:nvSpPr>
        <dsp:cNvPr id="0" name=""/>
        <dsp:cNvSpPr/>
      </dsp:nvSpPr>
      <dsp:spPr>
        <a:xfrm>
          <a:off x="0" y="3432898"/>
          <a:ext cx="8496944" cy="975070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600" b="1" kern="1200" dirty="0" smtClean="0"/>
            <a:t>PROGRAMA ACADEMIA DA SAÚDE</a:t>
          </a:r>
          <a:endParaRPr lang="pt-BR" sz="3600" b="1" kern="1200" dirty="0"/>
        </a:p>
      </dsp:txBody>
      <dsp:txXfrm>
        <a:off x="0" y="3432898"/>
        <a:ext cx="8496944" cy="975070"/>
      </dsp:txXfrm>
    </dsp:sp>
    <dsp:sp modelId="{9F95981B-D5D2-4170-8FA4-0443ED22EB21}">
      <dsp:nvSpPr>
        <dsp:cNvPr id="0" name=""/>
        <dsp:cNvSpPr/>
      </dsp:nvSpPr>
      <dsp:spPr>
        <a:xfrm rot="10800000">
          <a:off x="0" y="1485327"/>
          <a:ext cx="8496944" cy="1962197"/>
        </a:xfrm>
        <a:prstGeom prst="upArrowCallou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/>
            <a:t>2005 – FINANCIAMENTO DO MS PARA DESENVOLVIMENTO DE AÇÕES DE PROMOÇÃO PARA ENFRENTAMENTO DAS DCNT, COM REPASSE DE RECURSOS PARA ESTADOS E MUNICIPIOS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/>
            <a:t>ESTUDOS DE AVALIAÇÃO DE 5 EXPERIÊNCIAS BRASILEIRAS – RECIFE, ARACAJU, BELO HORIZONTE, CURITIBA E VITÓRIA</a:t>
          </a:r>
          <a:endParaRPr lang="pt-BR" sz="1600" b="1" kern="1200" dirty="0"/>
        </a:p>
      </dsp:txBody>
      <dsp:txXfrm rot="10800000">
        <a:off x="0" y="1485327"/>
        <a:ext cx="8496944" cy="1274977"/>
      </dsp:txXfrm>
    </dsp:sp>
    <dsp:sp modelId="{FA836612-234F-4C0E-889A-1E5B444A60DF}">
      <dsp:nvSpPr>
        <dsp:cNvPr id="0" name=""/>
        <dsp:cNvSpPr/>
      </dsp:nvSpPr>
      <dsp:spPr>
        <a:xfrm rot="10800000">
          <a:off x="0" y="295"/>
          <a:ext cx="8496944" cy="1499657"/>
        </a:xfrm>
        <a:prstGeom prst="upArrowCallou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/>
            <a:t>TRANSIÇÃO EPIDEMIOLOGICA E NUTRICIONAL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/>
            <a:t> ESTUDOS SOBRE INATIVIDADE FÍSICA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/>
            <a:t>ALUMENTO DA PREVALÊNCIA DAS DCNT</a:t>
          </a:r>
          <a:endParaRPr lang="pt-BR" sz="1600" b="1" kern="1200" dirty="0"/>
        </a:p>
      </dsp:txBody>
      <dsp:txXfrm rot="10800000">
        <a:off x="0" y="295"/>
        <a:ext cx="8496944" cy="9744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FFA17-9FE2-4F14-AE0E-737F742B8123}">
      <dsp:nvSpPr>
        <dsp:cNvPr id="0" name=""/>
        <dsp:cNvSpPr/>
      </dsp:nvSpPr>
      <dsp:spPr>
        <a:xfrm>
          <a:off x="2476382" y="441360"/>
          <a:ext cx="5140687" cy="5140687"/>
        </a:xfrm>
        <a:prstGeom prst="blockArc">
          <a:avLst>
            <a:gd name="adj1" fmla="val 14098532"/>
            <a:gd name="adj2" fmla="val 16371180"/>
            <a:gd name="adj3" fmla="val 251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C4FE90-6F14-4619-853B-B2025D1726D7}">
      <dsp:nvSpPr>
        <dsp:cNvPr id="0" name=""/>
        <dsp:cNvSpPr/>
      </dsp:nvSpPr>
      <dsp:spPr>
        <a:xfrm>
          <a:off x="2665159" y="295354"/>
          <a:ext cx="5140687" cy="5140687"/>
        </a:xfrm>
        <a:prstGeom prst="blockArc">
          <a:avLst>
            <a:gd name="adj1" fmla="val 12053668"/>
            <a:gd name="adj2" fmla="val 13775156"/>
            <a:gd name="adj3" fmla="val 2517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E40F47-5549-4475-9EBA-F3523E557758}">
      <dsp:nvSpPr>
        <dsp:cNvPr id="0" name=""/>
        <dsp:cNvSpPr/>
      </dsp:nvSpPr>
      <dsp:spPr>
        <a:xfrm>
          <a:off x="2609457" y="429597"/>
          <a:ext cx="5140687" cy="5140687"/>
        </a:xfrm>
        <a:prstGeom prst="blockArc">
          <a:avLst>
            <a:gd name="adj1" fmla="val 10485191"/>
            <a:gd name="adj2" fmla="val 12250560"/>
            <a:gd name="adj3" fmla="val 251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1A3E04-8D88-4A73-8947-CF3485886D3C}">
      <dsp:nvSpPr>
        <dsp:cNvPr id="0" name=""/>
        <dsp:cNvSpPr/>
      </dsp:nvSpPr>
      <dsp:spPr>
        <a:xfrm>
          <a:off x="2614948" y="500180"/>
          <a:ext cx="5140687" cy="5140687"/>
        </a:xfrm>
        <a:prstGeom prst="blockArc">
          <a:avLst>
            <a:gd name="adj1" fmla="val 8689050"/>
            <a:gd name="adj2" fmla="val 10581088"/>
            <a:gd name="adj3" fmla="val 2517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47A6B8-A8E7-4366-A2F0-B0ECC9E2E954}">
      <dsp:nvSpPr>
        <dsp:cNvPr id="0" name=""/>
        <dsp:cNvSpPr/>
      </dsp:nvSpPr>
      <dsp:spPr>
        <a:xfrm>
          <a:off x="2631954" y="524607"/>
          <a:ext cx="5140687" cy="5140687"/>
        </a:xfrm>
        <a:prstGeom prst="blockArc">
          <a:avLst>
            <a:gd name="adj1" fmla="val 6713118"/>
            <a:gd name="adj2" fmla="val 8729367"/>
            <a:gd name="adj3" fmla="val 251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5A46EB-4738-4A04-A209-C43CCEC04545}">
      <dsp:nvSpPr>
        <dsp:cNvPr id="0" name=""/>
        <dsp:cNvSpPr/>
      </dsp:nvSpPr>
      <dsp:spPr>
        <a:xfrm>
          <a:off x="2501830" y="476424"/>
          <a:ext cx="5140687" cy="5140687"/>
        </a:xfrm>
        <a:prstGeom prst="blockArc">
          <a:avLst>
            <a:gd name="adj1" fmla="val 4274856"/>
            <a:gd name="adj2" fmla="val 6525144"/>
            <a:gd name="adj3" fmla="val 251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191D7E-BDFF-4690-8A98-00020238167C}">
      <dsp:nvSpPr>
        <dsp:cNvPr id="0" name=""/>
        <dsp:cNvSpPr/>
      </dsp:nvSpPr>
      <dsp:spPr>
        <a:xfrm>
          <a:off x="2760671" y="403590"/>
          <a:ext cx="5140687" cy="5140687"/>
        </a:xfrm>
        <a:prstGeom prst="blockArc">
          <a:avLst>
            <a:gd name="adj1" fmla="val 2407929"/>
            <a:gd name="adj2" fmla="val 4639245"/>
            <a:gd name="adj3" fmla="val 2517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0EA324-5BB8-44AB-A145-1046812BE13E}">
      <dsp:nvSpPr>
        <dsp:cNvPr id="0" name=""/>
        <dsp:cNvSpPr/>
      </dsp:nvSpPr>
      <dsp:spPr>
        <a:xfrm>
          <a:off x="2582121" y="642587"/>
          <a:ext cx="5140687" cy="5140687"/>
        </a:xfrm>
        <a:prstGeom prst="blockArc">
          <a:avLst>
            <a:gd name="adj1" fmla="val 221091"/>
            <a:gd name="adj2" fmla="val 2003607"/>
            <a:gd name="adj3" fmla="val 251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317E7A-4DEF-448E-B7E3-C6D0DA96879C}">
      <dsp:nvSpPr>
        <dsp:cNvPr id="0" name=""/>
        <dsp:cNvSpPr/>
      </dsp:nvSpPr>
      <dsp:spPr>
        <a:xfrm>
          <a:off x="2595608" y="497893"/>
          <a:ext cx="5140687" cy="5140687"/>
        </a:xfrm>
        <a:prstGeom prst="blockArc">
          <a:avLst>
            <a:gd name="adj1" fmla="val 20252498"/>
            <a:gd name="adj2" fmla="val 417957"/>
            <a:gd name="adj3" fmla="val 2517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30ED1E-5C06-47B4-8074-03188B8AA4E4}">
      <dsp:nvSpPr>
        <dsp:cNvPr id="0" name=""/>
        <dsp:cNvSpPr/>
      </dsp:nvSpPr>
      <dsp:spPr>
        <a:xfrm>
          <a:off x="2540865" y="353101"/>
          <a:ext cx="5140687" cy="5140687"/>
        </a:xfrm>
        <a:prstGeom prst="blockArc">
          <a:avLst>
            <a:gd name="adj1" fmla="val 18602469"/>
            <a:gd name="adj2" fmla="val 20462202"/>
            <a:gd name="adj3" fmla="val 251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21A946-EEEC-4DC3-B5F0-A4CB28B90B51}">
      <dsp:nvSpPr>
        <dsp:cNvPr id="0" name=""/>
        <dsp:cNvSpPr/>
      </dsp:nvSpPr>
      <dsp:spPr>
        <a:xfrm>
          <a:off x="2655538" y="443956"/>
          <a:ext cx="5140687" cy="5140687"/>
        </a:xfrm>
        <a:prstGeom prst="blockArc">
          <a:avLst>
            <a:gd name="adj1" fmla="val 16128435"/>
            <a:gd name="adj2" fmla="val 18404273"/>
            <a:gd name="adj3" fmla="val 251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CE9A37-0865-4356-A749-16C2299E408A}">
      <dsp:nvSpPr>
        <dsp:cNvPr id="0" name=""/>
        <dsp:cNvSpPr/>
      </dsp:nvSpPr>
      <dsp:spPr>
        <a:xfrm>
          <a:off x="3960439" y="2160240"/>
          <a:ext cx="2425224" cy="170921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>
              <a:hlinkClick xmlns:r="http://schemas.openxmlformats.org/officeDocument/2006/relationships" r:id="" action="ppaction://hlinksldjump"/>
            </a:rPr>
            <a:t>Território</a:t>
          </a:r>
          <a:r>
            <a:rPr lang="pt-BR" sz="2000" kern="1200" dirty="0" smtClean="0"/>
            <a:t> e Necessidades de Saúde da População</a:t>
          </a:r>
          <a:endParaRPr lang="pt-BR" sz="2000" kern="1200" dirty="0"/>
        </a:p>
      </dsp:txBody>
      <dsp:txXfrm>
        <a:off x="4315605" y="2410549"/>
        <a:ext cx="1714892" cy="1208600"/>
      </dsp:txXfrm>
    </dsp:sp>
    <dsp:sp modelId="{FF55FCC6-DDED-4EDC-987E-B0DE66BCABD0}">
      <dsp:nvSpPr>
        <dsp:cNvPr id="0" name=""/>
        <dsp:cNvSpPr/>
      </dsp:nvSpPr>
      <dsp:spPr>
        <a:xfrm>
          <a:off x="4412422" y="-127409"/>
          <a:ext cx="1521257" cy="120851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Trabalho em equipe multidisciplinar de forma interdisciplinar</a:t>
          </a:r>
          <a:endParaRPr lang="pt-BR" sz="1300" kern="1200" dirty="0"/>
        </a:p>
      </dsp:txBody>
      <dsp:txXfrm>
        <a:off x="4635205" y="49575"/>
        <a:ext cx="1075691" cy="854551"/>
      </dsp:txXfrm>
    </dsp:sp>
    <dsp:sp modelId="{80328FA3-5063-4568-8245-1D68F1D4E4CA}">
      <dsp:nvSpPr>
        <dsp:cNvPr id="0" name=""/>
        <dsp:cNvSpPr/>
      </dsp:nvSpPr>
      <dsp:spPr>
        <a:xfrm>
          <a:off x="6058916" y="488033"/>
          <a:ext cx="1370166" cy="98472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Abordagens coletivas </a:t>
          </a:r>
          <a:endParaRPr lang="pt-BR" sz="1400" kern="1200" dirty="0"/>
        </a:p>
      </dsp:txBody>
      <dsp:txXfrm>
        <a:off x="6259572" y="632243"/>
        <a:ext cx="968854" cy="696306"/>
      </dsp:txXfrm>
    </dsp:sp>
    <dsp:sp modelId="{0B4CEEAD-B881-4E84-BCB2-74715A35D6DD}">
      <dsp:nvSpPr>
        <dsp:cNvPr id="0" name=""/>
        <dsp:cNvSpPr/>
      </dsp:nvSpPr>
      <dsp:spPr>
        <a:xfrm>
          <a:off x="6764433" y="1644210"/>
          <a:ext cx="1494061" cy="90896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Estudo de Casos , PTS, PTC  e PT</a:t>
          </a:r>
          <a:endParaRPr lang="pt-BR" sz="1400" kern="1200" dirty="0"/>
        </a:p>
      </dsp:txBody>
      <dsp:txXfrm>
        <a:off x="6983233" y="1777324"/>
        <a:ext cx="1056461" cy="642733"/>
      </dsp:txXfrm>
    </dsp:sp>
    <dsp:sp modelId="{2BFCD4A4-6BF4-4CD1-8082-FE94B548987B}">
      <dsp:nvSpPr>
        <dsp:cNvPr id="0" name=""/>
        <dsp:cNvSpPr/>
      </dsp:nvSpPr>
      <dsp:spPr>
        <a:xfrm>
          <a:off x="6953954" y="2850879"/>
          <a:ext cx="1462526" cy="105033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Abordagens individuais </a:t>
          </a:r>
          <a:endParaRPr lang="pt-BR" sz="1400" kern="1200" dirty="0"/>
        </a:p>
      </dsp:txBody>
      <dsp:txXfrm>
        <a:off x="7168136" y="3004696"/>
        <a:ext cx="1034162" cy="742696"/>
      </dsp:txXfrm>
    </dsp:sp>
    <dsp:sp modelId="{1CA3BF08-5753-4444-9636-B8BBA75756C2}">
      <dsp:nvSpPr>
        <dsp:cNvPr id="0" name=""/>
        <dsp:cNvSpPr/>
      </dsp:nvSpPr>
      <dsp:spPr>
        <a:xfrm>
          <a:off x="6599390" y="4114939"/>
          <a:ext cx="1344156" cy="98973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Grupo de Apoio a Gestão do Polo</a:t>
          </a:r>
          <a:endParaRPr lang="pt-BR" sz="1400" kern="1200" dirty="0"/>
        </a:p>
      </dsp:txBody>
      <dsp:txXfrm>
        <a:off x="6796237" y="4259883"/>
        <a:ext cx="950462" cy="699851"/>
      </dsp:txXfrm>
    </dsp:sp>
    <dsp:sp modelId="{424CF3D1-C1A2-442B-A529-D1EBF29BEE10}">
      <dsp:nvSpPr>
        <dsp:cNvPr id="0" name=""/>
        <dsp:cNvSpPr/>
      </dsp:nvSpPr>
      <dsp:spPr>
        <a:xfrm>
          <a:off x="5085862" y="4895404"/>
          <a:ext cx="1604452" cy="110927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Mobilização da Comunidade</a:t>
          </a:r>
          <a:endParaRPr lang="pt-BR" sz="1400" kern="1200" dirty="0"/>
        </a:p>
      </dsp:txBody>
      <dsp:txXfrm>
        <a:off x="5320829" y="5057854"/>
        <a:ext cx="1134518" cy="784377"/>
      </dsp:txXfrm>
    </dsp:sp>
    <dsp:sp modelId="{BFEB7B69-D860-44AC-B6A5-8B3FECC232F2}">
      <dsp:nvSpPr>
        <dsp:cNvPr id="0" name=""/>
        <dsp:cNvSpPr/>
      </dsp:nvSpPr>
      <dsp:spPr>
        <a:xfrm>
          <a:off x="3569973" y="4962553"/>
          <a:ext cx="1372574" cy="97497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Agenda de atividades</a:t>
          </a:r>
          <a:endParaRPr lang="pt-BR" sz="1400" kern="1200" dirty="0"/>
        </a:p>
      </dsp:txBody>
      <dsp:txXfrm>
        <a:off x="3770982" y="5105335"/>
        <a:ext cx="970556" cy="689414"/>
      </dsp:txXfrm>
    </dsp:sp>
    <dsp:sp modelId="{60C060CC-1136-42D2-A1A3-BFED81431C6F}">
      <dsp:nvSpPr>
        <dsp:cNvPr id="0" name=""/>
        <dsp:cNvSpPr/>
      </dsp:nvSpPr>
      <dsp:spPr>
        <a:xfrm>
          <a:off x="2232238" y="4032453"/>
          <a:ext cx="1757385" cy="100084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Planejamento das ações de forma compartilhada </a:t>
          </a:r>
          <a:endParaRPr lang="pt-BR" sz="1400" kern="1200" dirty="0"/>
        </a:p>
      </dsp:txBody>
      <dsp:txXfrm>
        <a:off x="2489601" y="4179023"/>
        <a:ext cx="1242659" cy="707704"/>
      </dsp:txXfrm>
    </dsp:sp>
    <dsp:sp modelId="{1792F3C2-1087-4685-8335-34222B54203A}">
      <dsp:nvSpPr>
        <dsp:cNvPr id="0" name=""/>
        <dsp:cNvSpPr/>
      </dsp:nvSpPr>
      <dsp:spPr>
        <a:xfrm>
          <a:off x="1944222" y="2808314"/>
          <a:ext cx="1416427" cy="8474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Articulações </a:t>
          </a:r>
          <a:r>
            <a:rPr lang="pt-BR" sz="1300" kern="1200" dirty="0" err="1" smtClean="0"/>
            <a:t>intra</a:t>
          </a:r>
          <a:r>
            <a:rPr lang="pt-BR" sz="1300" kern="1200" dirty="0" smtClean="0"/>
            <a:t> e Intersetoriais</a:t>
          </a:r>
          <a:endParaRPr lang="pt-BR" sz="1300" kern="1200" dirty="0"/>
        </a:p>
      </dsp:txBody>
      <dsp:txXfrm>
        <a:off x="2151653" y="2932418"/>
        <a:ext cx="1001565" cy="599227"/>
      </dsp:txXfrm>
    </dsp:sp>
    <dsp:sp modelId="{F0565243-BB5E-4543-9E97-4A6D51508C0A}">
      <dsp:nvSpPr>
        <dsp:cNvPr id="0" name=""/>
        <dsp:cNvSpPr/>
      </dsp:nvSpPr>
      <dsp:spPr>
        <a:xfrm>
          <a:off x="2113592" y="1505839"/>
          <a:ext cx="1501626" cy="90937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Reuniões de Equipe e Educação Permanente</a:t>
          </a:r>
          <a:endParaRPr lang="pt-BR" sz="1400" kern="1200" dirty="0"/>
        </a:p>
      </dsp:txBody>
      <dsp:txXfrm>
        <a:off x="2333500" y="1639014"/>
        <a:ext cx="1061810" cy="643024"/>
      </dsp:txXfrm>
    </dsp:sp>
    <dsp:sp modelId="{AEFA0928-8038-4A48-B6AE-A4C63FEC1078}">
      <dsp:nvSpPr>
        <dsp:cNvPr id="0" name=""/>
        <dsp:cNvSpPr/>
      </dsp:nvSpPr>
      <dsp:spPr>
        <a:xfrm>
          <a:off x="2901509" y="484097"/>
          <a:ext cx="1377183" cy="89844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Educação em Saúde</a:t>
          </a:r>
          <a:endParaRPr lang="pt-BR" sz="1300" kern="1200" dirty="0"/>
        </a:p>
      </dsp:txBody>
      <dsp:txXfrm>
        <a:off x="3103193" y="615670"/>
        <a:ext cx="973815" cy="635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CF865-13C5-490A-8185-F1D7FE70987E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2D661-1D65-40FC-A120-448388CE2C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6701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2D661-1D65-40FC-A120-448388CE2CB5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8122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8254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0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1923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6115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57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5887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7981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2170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44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907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8862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09DD4-471D-429D-ABFD-7FB6D24EC64C}" type="datetimeFigureOut">
              <a:rPr lang="pt-BR" smtClean="0"/>
              <a:pPr/>
              <a:t>20/05/2014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7E39E-BA7B-4618-A3D2-15D0B5F03539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 descr="C:\Users\paguiar\Desktop\logo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28184" y="6386909"/>
            <a:ext cx="290353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56074" y="-80165"/>
            <a:ext cx="2044700" cy="10255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06446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3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atencaobasica.org.br/comunidades/academia-da-saude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facebook.com/programaacademiadasaude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marcelina.ceolin@saude.gov.br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4"/>
          <a:stretch/>
        </p:blipFill>
        <p:spPr bwMode="auto">
          <a:xfrm>
            <a:off x="1" y="-27384"/>
            <a:ext cx="9144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379765" y="1484784"/>
            <a:ext cx="6264696" cy="3139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CaixaDeTexto 3"/>
          <p:cNvSpPr txBox="1"/>
          <p:nvPr/>
        </p:nvSpPr>
        <p:spPr>
          <a:xfrm>
            <a:off x="-12278" y="4884817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latin typeface="+mn-lt"/>
              </a:rPr>
              <a:t>ENCONTRO  DO NASF – QUALISUS REDE</a:t>
            </a:r>
          </a:p>
          <a:p>
            <a:pPr algn="ctr"/>
            <a:r>
              <a:rPr lang="pt-BR" sz="2800" b="1" dirty="0" smtClean="0">
                <a:latin typeface="+mn-lt"/>
              </a:rPr>
              <a:t>REGIÃO METROPOLITANA GRANDE FLORIANÓPOLIS</a:t>
            </a:r>
          </a:p>
          <a:p>
            <a:pPr algn="ctr"/>
            <a:endParaRPr lang="pt-BR" sz="2800" b="1" dirty="0" smtClean="0">
              <a:latin typeface="+mn-lt"/>
            </a:endParaRPr>
          </a:p>
          <a:p>
            <a:pPr algn="ctr"/>
            <a:r>
              <a:rPr lang="pt-BR" sz="2000" b="1" dirty="0" smtClean="0">
                <a:latin typeface="+mn-lt"/>
              </a:rPr>
              <a:t>MAIO DE 2014</a:t>
            </a:r>
            <a:endParaRPr lang="pt-BR" sz="2000" b="1" dirty="0">
              <a:latin typeface="+mn-lt"/>
            </a:endParaRPr>
          </a:p>
        </p:txBody>
      </p:sp>
      <p:pic>
        <p:nvPicPr>
          <p:cNvPr id="8" name="Picture 6" descr="C:\Users\paguiar\Desktop\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228184" y="6386909"/>
            <a:ext cx="290353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1227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ângulo 32"/>
          <p:cNvSpPr/>
          <p:nvPr/>
        </p:nvSpPr>
        <p:spPr>
          <a:xfrm>
            <a:off x="179512" y="188640"/>
            <a:ext cx="65655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 smtClean="0">
                <a:solidFill>
                  <a:srgbClr val="0070C0"/>
                </a:solidFill>
                <a:latin typeface="+mn-lt"/>
              </a:rPr>
              <a:t>OBJETIVO GERAL DO PROGRAMA</a:t>
            </a:r>
            <a:endParaRPr lang="pt-BR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30963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 smtClean="0"/>
              <a:t>	O Programa Academia da Saúde tem como objetivo principal contribuir para a promoção da saúde e produção do cuidado e de modos de vida saudáveis da população a partir da implantação de polos com infraestrutura adequada e profissionais qualificados. 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8622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ângulo 32"/>
          <p:cNvSpPr/>
          <p:nvPr/>
        </p:nvSpPr>
        <p:spPr>
          <a:xfrm>
            <a:off x="0" y="260648"/>
            <a:ext cx="7139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OBJETIVOS ESPECÍFICOS  DO PROGRAMA</a:t>
            </a:r>
            <a:endParaRPr lang="pt-BR" sz="3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87444" y="1052736"/>
            <a:ext cx="88490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latin typeface="+mn-lt"/>
              </a:rPr>
              <a:t>Ampliar </a:t>
            </a:r>
            <a:r>
              <a:rPr lang="pt-BR" sz="2400" dirty="0">
                <a:latin typeface="+mn-lt"/>
              </a:rPr>
              <a:t>o acesso da população às políticas públicas </a:t>
            </a:r>
            <a:r>
              <a:rPr lang="pt-BR" sz="2400" dirty="0" smtClean="0">
                <a:latin typeface="+mn-lt"/>
              </a:rPr>
              <a:t>de promoção da saúde;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latin typeface="+mn-lt"/>
              </a:rPr>
              <a:t>Fortalecer a promoção da saúde como estratégia de produção do cuidado;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latin typeface="+mn-lt"/>
              </a:rPr>
              <a:t>Desenvolver </a:t>
            </a:r>
            <a:r>
              <a:rPr lang="pt-BR" sz="2400" dirty="0" smtClean="0"/>
              <a:t>ações de </a:t>
            </a:r>
            <a:r>
              <a:rPr lang="pt-BR" sz="2400" dirty="0" smtClean="0">
                <a:latin typeface="+mn-lt"/>
              </a:rPr>
              <a:t>atenção </a:t>
            </a:r>
            <a:r>
              <a:rPr lang="pt-BR" sz="2400" dirty="0">
                <a:latin typeface="+mn-lt"/>
              </a:rPr>
              <a:t>à saúde nas linhas de </a:t>
            </a:r>
            <a:r>
              <a:rPr lang="pt-BR" sz="2400" dirty="0" smtClean="0">
                <a:latin typeface="+mn-lt"/>
              </a:rPr>
              <a:t>cuidado;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latin typeface="+mn-lt"/>
              </a:rPr>
              <a:t>Promover </a:t>
            </a:r>
            <a:r>
              <a:rPr lang="pt-BR" sz="2400" dirty="0">
                <a:latin typeface="+mn-lt"/>
              </a:rPr>
              <a:t>práticas de educação em </a:t>
            </a:r>
            <a:r>
              <a:rPr lang="pt-BR" sz="2400" dirty="0" smtClean="0">
                <a:latin typeface="+mn-lt"/>
              </a:rPr>
              <a:t>saúde, </a:t>
            </a:r>
            <a:r>
              <a:rPr lang="pt-BR" sz="2400" dirty="0">
                <a:latin typeface="+mn-lt"/>
              </a:rPr>
              <a:t>hábitos alimentares </a:t>
            </a:r>
            <a:r>
              <a:rPr lang="pt-BR" sz="2400" dirty="0" smtClean="0">
                <a:latin typeface="+mn-lt"/>
              </a:rPr>
              <a:t>saudáveis, mobilização comunitária, </a:t>
            </a:r>
            <a:r>
              <a:rPr lang="pt-BR" sz="2400" dirty="0">
                <a:latin typeface="+mn-lt"/>
              </a:rPr>
              <a:t>integração </a:t>
            </a:r>
            <a:r>
              <a:rPr lang="pt-BR" sz="2400" dirty="0" smtClean="0">
                <a:latin typeface="+mn-lt"/>
              </a:rPr>
              <a:t>multiprofissional;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>
                <a:latin typeface="+mn-lt"/>
              </a:rPr>
              <a:t>Promover a convergência de projetos ou programas nos âmbitos da saúde, educação, cultura, assistência social, esporte e lazer; 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endParaRPr lang="pt-BR" sz="2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968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ângulo 32"/>
          <p:cNvSpPr/>
          <p:nvPr/>
        </p:nvSpPr>
        <p:spPr>
          <a:xfrm>
            <a:off x="0" y="188640"/>
            <a:ext cx="7139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OBJETIVOS ESPECIFICOS  DO PROGRAMA</a:t>
            </a:r>
            <a:endParaRPr lang="pt-BR" sz="3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87444" y="980728"/>
            <a:ext cx="8352928" cy="502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latin typeface="+mj-lt"/>
              </a:rPr>
              <a:t>Ampliar </a:t>
            </a:r>
            <a:r>
              <a:rPr lang="pt-BR" sz="2400" dirty="0">
                <a:latin typeface="+mj-lt"/>
              </a:rPr>
              <a:t>a autonomia dos indivíduos sobre as escolhas de modos de vida mais saudáveis; 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latin typeface="+mj-lt"/>
              </a:rPr>
              <a:t>Aumentar </a:t>
            </a:r>
            <a:r>
              <a:rPr lang="pt-BR" sz="2400" dirty="0">
                <a:latin typeface="+mj-lt"/>
              </a:rPr>
              <a:t>o nível de atividade física da população; 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latin typeface="+mj-lt"/>
              </a:rPr>
              <a:t>Potencializar </a:t>
            </a:r>
            <a:r>
              <a:rPr lang="pt-BR" sz="2400" dirty="0">
                <a:latin typeface="+mj-lt"/>
              </a:rPr>
              <a:t>as manifestações culturais locais e o conhecimento popular</a:t>
            </a:r>
            <a:r>
              <a:rPr lang="pt-BR" sz="2400" dirty="0" smtClean="0">
                <a:latin typeface="+mj-lt"/>
              </a:rPr>
              <a:t>; </a:t>
            </a:r>
            <a:endParaRPr lang="pt-BR" sz="2400" dirty="0">
              <a:latin typeface="+mj-lt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latin typeface="+mj-lt"/>
              </a:rPr>
              <a:t>Contribuir </a:t>
            </a:r>
            <a:r>
              <a:rPr lang="pt-BR" sz="2400" dirty="0">
                <a:latin typeface="+mj-lt"/>
              </a:rPr>
              <a:t>para ampliação e valorização da utilização dos espaços públicos de lazer, como proposta de inclusão social, enfrentamento das violências e melhoria das condições de saúde e qualidade de vida da população. </a:t>
            </a:r>
          </a:p>
        </p:txBody>
      </p:sp>
    </p:spTree>
    <p:extLst>
      <p:ext uri="{BB962C8B-B14F-4D97-AF65-F5344CB8AC3E}">
        <p14:creationId xmlns:p14="http://schemas.microsoft.com/office/powerpoint/2010/main" val="78718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179512" y="1052736"/>
            <a:ext cx="849694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t-BR" sz="2800" dirty="0">
                <a:latin typeface="Calibri" charset="0"/>
              </a:rPr>
              <a:t>C</a:t>
            </a:r>
            <a:r>
              <a:rPr lang="pt-BR" sz="2800" dirty="0" smtClean="0">
                <a:latin typeface="Calibri" charset="0"/>
              </a:rPr>
              <a:t>onfigurar-se </a:t>
            </a:r>
            <a:r>
              <a:rPr lang="pt-BR" sz="2800" dirty="0">
                <a:latin typeface="Calibri" charset="0"/>
              </a:rPr>
              <a:t>como ponto de atenção </a:t>
            </a:r>
            <a:r>
              <a:rPr lang="pt-BR" sz="2800" dirty="0" smtClean="0">
                <a:latin typeface="Calibri" charset="0"/>
              </a:rPr>
              <a:t>das Redes de </a:t>
            </a:r>
            <a:r>
              <a:rPr lang="pt-BR" sz="2800" dirty="0">
                <a:latin typeface="Calibri" charset="0"/>
              </a:rPr>
              <a:t>Atenção à </a:t>
            </a:r>
            <a:r>
              <a:rPr lang="pt-BR" sz="2800" dirty="0" smtClean="0">
                <a:latin typeface="Calibri" charset="0"/>
              </a:rPr>
              <a:t>Saúde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t-BR" sz="2800" dirty="0" smtClean="0">
                <a:latin typeface="Calibri" charset="0"/>
              </a:rPr>
              <a:t>Dispositivo da Atenção Básica</a:t>
            </a:r>
          </a:p>
        </p:txBody>
      </p:sp>
      <p:sp>
        <p:nvSpPr>
          <p:cNvPr id="33" name="Retângulo 32"/>
          <p:cNvSpPr/>
          <p:nvPr/>
        </p:nvSpPr>
        <p:spPr>
          <a:xfrm>
            <a:off x="611560" y="188640"/>
            <a:ext cx="49968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DIRETRIZES DO PROGRAMA</a:t>
            </a:r>
            <a:endParaRPr lang="pt-BR" sz="32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9" t="16485" r="26449" b="36178"/>
          <a:stretch/>
        </p:blipFill>
        <p:spPr bwMode="auto">
          <a:xfrm>
            <a:off x="971600" y="2529537"/>
            <a:ext cx="7056784" cy="39237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22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107504" y="1109642"/>
            <a:ext cx="878497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t-BR" sz="2800" dirty="0" smtClean="0">
                <a:latin typeface="Calibri" charset="0"/>
              </a:rPr>
              <a:t>Referenciar-se </a:t>
            </a:r>
            <a:r>
              <a:rPr lang="pt-BR" sz="2800" dirty="0">
                <a:latin typeface="Calibri" charset="0"/>
              </a:rPr>
              <a:t>como um </a:t>
            </a:r>
            <a:r>
              <a:rPr lang="pt-BR" sz="2800" dirty="0" smtClean="0">
                <a:latin typeface="Calibri" charset="0"/>
              </a:rPr>
              <a:t>dispositivo/estratégia de promoção, </a:t>
            </a:r>
            <a:r>
              <a:rPr lang="pt-BR" sz="2800" dirty="0">
                <a:latin typeface="Calibri" charset="0"/>
              </a:rPr>
              <a:t>prevenção e </a:t>
            </a:r>
            <a:r>
              <a:rPr lang="pt-BR" sz="2800" b="1" dirty="0" smtClean="0">
                <a:latin typeface="Calibri" charset="0"/>
              </a:rPr>
              <a:t>atenção à saúde</a:t>
            </a:r>
            <a:r>
              <a:rPr lang="pt-BR" sz="2800" dirty="0" smtClean="0">
                <a:latin typeface="Calibri" charset="0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t-BR" sz="2800" dirty="0" smtClean="0">
                <a:latin typeface="Calibri" charset="0"/>
              </a:rPr>
              <a:t>Espaço </a:t>
            </a:r>
            <a:r>
              <a:rPr lang="pt-BR" sz="2800" dirty="0">
                <a:latin typeface="Calibri" charset="0"/>
              </a:rPr>
              <a:t>de </a:t>
            </a:r>
            <a:r>
              <a:rPr lang="pt-BR" sz="2800" dirty="0" smtClean="0">
                <a:latin typeface="Calibri" charset="0"/>
              </a:rPr>
              <a:t>produção e vivências para construção </a:t>
            </a:r>
            <a:r>
              <a:rPr lang="pt-BR" sz="2800" dirty="0">
                <a:latin typeface="Calibri" charset="0"/>
              </a:rPr>
              <a:t>coletiva </a:t>
            </a:r>
            <a:r>
              <a:rPr lang="pt-BR" sz="2800" dirty="0" smtClean="0">
                <a:latin typeface="Calibri" charset="0"/>
              </a:rPr>
              <a:t> e individual de </a:t>
            </a:r>
            <a:r>
              <a:rPr lang="pt-BR" sz="2800" dirty="0">
                <a:latin typeface="Calibri" charset="0"/>
              </a:rPr>
              <a:t>modos de vida </a:t>
            </a:r>
            <a:r>
              <a:rPr lang="pt-BR" sz="2800" dirty="0" smtClean="0">
                <a:latin typeface="Calibri" charset="0"/>
              </a:rPr>
              <a:t>saudáveis</a:t>
            </a:r>
            <a:r>
              <a:rPr lang="pt-BR" sz="2800" dirty="0">
                <a:latin typeface="Calibri" charset="0"/>
              </a:rPr>
              <a:t>.</a:t>
            </a:r>
            <a:endParaRPr lang="pt-BR" sz="2800" dirty="0" smtClean="0">
              <a:latin typeface="Calibri" charset="0"/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611560" y="188640"/>
            <a:ext cx="49968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DIRETRIZES DO PROGRAMA</a:t>
            </a:r>
            <a:endParaRPr lang="pt-BR" sz="32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9154" name="Picture 2" descr="https://encrypted-tbn3.gstatic.com/images?q=tbn:ANd9GcRdqPvyUEDyLPl4obZ3Cf8b0CpMEjRAOo0oNAudHqJyEVkIf5Y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3140968"/>
            <a:ext cx="6228184" cy="38025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622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ângulo 32"/>
          <p:cNvSpPr/>
          <p:nvPr/>
        </p:nvSpPr>
        <p:spPr>
          <a:xfrm>
            <a:off x="539552" y="188640"/>
            <a:ext cx="49303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PRINCÍPIOS DO PROGRAMA</a:t>
            </a:r>
            <a:endParaRPr lang="pt-BR" sz="3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87444" y="1052736"/>
            <a:ext cx="8352928" cy="4549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smtClean="0">
                <a:latin typeface="+mn-lt"/>
              </a:rPr>
              <a:t>Participação </a:t>
            </a:r>
            <a:r>
              <a:rPr lang="pt-BR" sz="2800" dirty="0">
                <a:latin typeface="+mn-lt"/>
              </a:rPr>
              <a:t>popular e construção coletiva de </a:t>
            </a:r>
            <a:r>
              <a:rPr lang="pt-BR" sz="2800" dirty="0" smtClean="0">
                <a:latin typeface="+mn-lt"/>
              </a:rPr>
              <a:t>saberes;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err="1" smtClean="0">
                <a:latin typeface="+mn-lt"/>
              </a:rPr>
              <a:t>Intersetorialidade</a:t>
            </a:r>
            <a:r>
              <a:rPr lang="pt-BR" sz="2800" dirty="0" smtClean="0">
                <a:latin typeface="+mn-lt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>
                <a:latin typeface="+mn-lt"/>
              </a:rPr>
              <a:t>I</a:t>
            </a:r>
            <a:r>
              <a:rPr lang="pt-BR" sz="2800" dirty="0" smtClean="0">
                <a:latin typeface="+mn-lt"/>
              </a:rPr>
              <a:t>nterdisciplinaridade </a:t>
            </a:r>
            <a:r>
              <a:rPr lang="pt-BR" sz="2800" dirty="0">
                <a:latin typeface="+mn-lt"/>
              </a:rPr>
              <a:t>na produção do conhecimento e do </a:t>
            </a:r>
            <a:r>
              <a:rPr lang="pt-BR" sz="2800" dirty="0" smtClean="0">
                <a:latin typeface="+mn-lt"/>
              </a:rPr>
              <a:t>cuidado;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smtClean="0">
                <a:latin typeface="+mn-lt"/>
              </a:rPr>
              <a:t>Integralidade </a:t>
            </a:r>
            <a:r>
              <a:rPr lang="pt-BR" sz="2800" dirty="0">
                <a:latin typeface="+mn-lt"/>
              </a:rPr>
              <a:t>do </a:t>
            </a:r>
            <a:r>
              <a:rPr lang="pt-BR" sz="2800" dirty="0" smtClean="0">
                <a:latin typeface="+mn-lt"/>
              </a:rPr>
              <a:t>cuidado;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err="1" smtClean="0">
                <a:latin typeface="+mn-lt"/>
              </a:rPr>
              <a:t>Intergeracionalidade</a:t>
            </a:r>
            <a:r>
              <a:rPr lang="pt-BR" sz="2800" dirty="0" smtClean="0">
                <a:latin typeface="+mn-lt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smtClean="0">
                <a:latin typeface="+mn-lt"/>
              </a:rPr>
              <a:t>Territorialidade.</a:t>
            </a:r>
            <a:endParaRPr lang="pt-BR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218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ângulo 32"/>
          <p:cNvSpPr/>
          <p:nvPr/>
        </p:nvSpPr>
        <p:spPr>
          <a:xfrm>
            <a:off x="35496" y="191542"/>
            <a:ext cx="74077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EIXOS PARA REALIZAÇÃO DAS ATIVIDADES </a:t>
            </a:r>
          </a:p>
        </p:txBody>
      </p:sp>
      <p:sp>
        <p:nvSpPr>
          <p:cNvPr id="2" name="Retângulo 1"/>
          <p:cNvSpPr/>
          <p:nvPr/>
        </p:nvSpPr>
        <p:spPr>
          <a:xfrm>
            <a:off x="323528" y="1124744"/>
            <a:ext cx="8352928" cy="5196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smtClean="0">
                <a:latin typeface="+mn-lt"/>
              </a:rPr>
              <a:t>Práticas </a:t>
            </a:r>
            <a:r>
              <a:rPr lang="pt-BR" sz="2800" dirty="0">
                <a:latin typeface="+mn-lt"/>
              </a:rPr>
              <a:t>Corporais e atividades físicas;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>
                <a:latin typeface="+mn-lt"/>
              </a:rPr>
              <a:t>Alimentação saudável;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>
                <a:latin typeface="+mn-lt"/>
              </a:rPr>
              <a:t>Praticas Integrativas e complementares;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>
                <a:latin typeface="+mn-lt"/>
              </a:rPr>
              <a:t>Praticas Artísticas e Culturais;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>
                <a:latin typeface="+mn-lt"/>
              </a:rPr>
              <a:t>Produção do cuidado e de modos de vida saudáveis;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>
                <a:latin typeface="+mn-lt"/>
              </a:rPr>
              <a:t>Educação em Saúde;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>
                <a:latin typeface="+mn-lt"/>
              </a:rPr>
              <a:t>Planejamento e Gestão; 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>
                <a:latin typeface="+mn-lt"/>
              </a:rPr>
              <a:t>Mobilização da comunidade</a:t>
            </a:r>
            <a:r>
              <a:rPr lang="pt-BR" sz="2800" dirty="0" smtClean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853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4"/>
          <p:cNvGrpSpPr>
            <a:grpSpLocks/>
          </p:cNvGrpSpPr>
          <p:nvPr/>
        </p:nvGrpSpPr>
        <p:grpSpPr bwMode="auto">
          <a:xfrm>
            <a:off x="467544" y="-2860617"/>
            <a:ext cx="8424934" cy="7873793"/>
            <a:chOff x="57150" y="-2480510"/>
            <a:chExt cx="6606782" cy="5109965"/>
          </a:xfrm>
        </p:grpSpPr>
        <p:sp>
          <p:nvSpPr>
            <p:cNvPr id="7" name="Text Box 20"/>
            <p:cNvSpPr txBox="1">
              <a:spLocks noChangeArrowheads="1"/>
            </p:cNvSpPr>
            <p:nvPr/>
          </p:nvSpPr>
          <p:spPr bwMode="auto">
            <a:xfrm>
              <a:off x="504142" y="12700"/>
              <a:ext cx="1974003" cy="27818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pt-BR" sz="1800" dirty="0" smtClean="0">
                  <a:latin typeface="Calibri" pitchFamily="34" charset="0"/>
                  <a:cs typeface="Times New Roman" pitchFamily="18" charset="0"/>
                </a:rPr>
                <a:t>Município</a:t>
              </a:r>
              <a:r>
                <a:rPr lang="pt-BR" sz="1800" b="1" dirty="0"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pt-BR" sz="1800" b="1" dirty="0" smtClean="0">
                  <a:latin typeface="Calibri" pitchFamily="34" charset="0"/>
                  <a:cs typeface="Times New Roman" pitchFamily="18" charset="0"/>
                </a:rPr>
                <a:t>com </a:t>
              </a:r>
              <a:r>
                <a:rPr lang="pt-BR" sz="1800" dirty="0">
                  <a:latin typeface="Calibri" pitchFamily="34" charset="0"/>
                  <a:cs typeface="Times New Roman" pitchFamily="18" charset="0"/>
                </a:rPr>
                <a:t>NASF</a:t>
              </a:r>
              <a:endParaRPr lang="pt-BR" sz="1800" dirty="0"/>
            </a:p>
          </p:txBody>
        </p:sp>
        <p:sp>
          <p:nvSpPr>
            <p:cNvPr id="8" name="Text Box 19"/>
            <p:cNvSpPr txBox="1">
              <a:spLocks noChangeArrowheads="1"/>
            </p:cNvSpPr>
            <p:nvPr/>
          </p:nvSpPr>
          <p:spPr bwMode="auto">
            <a:xfrm>
              <a:off x="3654387" y="12700"/>
              <a:ext cx="1973368" cy="278189"/>
            </a:xfrm>
            <a:prstGeom prst="rect">
              <a:avLst/>
            </a:prstGeom>
            <a:solidFill>
              <a:srgbClr val="FFC000"/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pt-BR" sz="1800" dirty="0">
                  <a:latin typeface="Calibri" pitchFamily="34" charset="0"/>
                  <a:cs typeface="Times New Roman" pitchFamily="18" charset="0"/>
                </a:rPr>
                <a:t>Município</a:t>
              </a:r>
              <a:r>
                <a:rPr lang="pt-BR" sz="1800" b="1" dirty="0">
                  <a:latin typeface="Calibri" pitchFamily="34" charset="0"/>
                  <a:cs typeface="Times New Roman" pitchFamily="18" charset="0"/>
                </a:rPr>
                <a:t> sem </a:t>
              </a:r>
              <a:r>
                <a:rPr lang="pt-BR" sz="1800" dirty="0">
                  <a:latin typeface="Calibri" pitchFamily="34" charset="0"/>
                  <a:cs typeface="Times New Roman" pitchFamily="18" charset="0"/>
                </a:rPr>
                <a:t>NASF</a:t>
              </a:r>
              <a:endParaRPr lang="pt-BR" sz="1800" dirty="0"/>
            </a:p>
          </p:txBody>
        </p:sp>
        <p:sp>
          <p:nvSpPr>
            <p:cNvPr id="9" name="Text Box 18"/>
            <p:cNvSpPr txBox="1">
              <a:spLocks noChangeArrowheads="1"/>
            </p:cNvSpPr>
            <p:nvPr/>
          </p:nvSpPr>
          <p:spPr bwMode="auto">
            <a:xfrm>
              <a:off x="257153" y="1303294"/>
              <a:ext cx="2467344" cy="62541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tIns="82800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pt-BR" sz="1800" b="1" dirty="0">
                  <a:latin typeface="Calibri" pitchFamily="34" charset="0"/>
                  <a:cs typeface="Times New Roman" pitchFamily="18" charset="0"/>
                </a:rPr>
                <a:t>R$ </a:t>
              </a:r>
              <a:r>
                <a:rPr lang="pt-BR" sz="1800" b="1" dirty="0" smtClean="0">
                  <a:latin typeface="Calibri" pitchFamily="34" charset="0"/>
                  <a:cs typeface="Times New Roman" pitchFamily="18" charset="0"/>
                </a:rPr>
                <a:t>3.000,00</a:t>
              </a:r>
              <a:endParaRPr lang="pt-BR" sz="1800" dirty="0"/>
            </a:p>
            <a:p>
              <a:pPr algn="ctr"/>
              <a:r>
                <a:rPr lang="pt-BR" sz="1800" dirty="0">
                  <a:latin typeface="Calibri" pitchFamily="34" charset="0"/>
                  <a:cs typeface="Times New Roman" pitchFamily="18" charset="0"/>
                </a:rPr>
                <a:t>Repasse mensal, por </a:t>
              </a:r>
              <a:r>
                <a:rPr lang="pt-BR" sz="1800" dirty="0" smtClean="0">
                  <a:latin typeface="Calibri" pitchFamily="34" charset="0"/>
                  <a:cs typeface="Times New Roman" pitchFamily="18" charset="0"/>
                </a:rPr>
                <a:t>polo vinculado a NASF.</a:t>
              </a:r>
              <a:endParaRPr lang="pt-BR" sz="1800" dirty="0"/>
            </a:p>
            <a:p>
              <a:endParaRPr lang="pt-BR" sz="1800" dirty="0"/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3445243" y="1303294"/>
              <a:ext cx="2467344" cy="539865"/>
            </a:xfrm>
            <a:prstGeom prst="rect">
              <a:avLst/>
            </a:prstGeom>
            <a:solidFill>
              <a:srgbClr val="FFC000"/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tIns="82800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pt-BR" sz="1800" b="1" dirty="0">
                  <a:latin typeface="Calibri" pitchFamily="34" charset="0"/>
                  <a:cs typeface="Times New Roman" pitchFamily="18" charset="0"/>
                </a:rPr>
                <a:t>R$ </a:t>
              </a:r>
              <a:r>
                <a:rPr lang="pt-BR" sz="1800" b="1" dirty="0" smtClean="0">
                  <a:latin typeface="Calibri" pitchFamily="34" charset="0"/>
                  <a:cs typeface="Times New Roman" pitchFamily="18" charset="0"/>
                </a:rPr>
                <a:t>3.000,00</a:t>
              </a:r>
              <a:endParaRPr lang="pt-BR" sz="1800" dirty="0"/>
            </a:p>
            <a:p>
              <a:pPr algn="ctr"/>
              <a:r>
                <a:rPr lang="pt-BR" sz="1800" dirty="0" smtClean="0">
                  <a:latin typeface="Calibri" pitchFamily="34" charset="0"/>
                  <a:cs typeface="Times New Roman" pitchFamily="18" charset="0"/>
                </a:rPr>
                <a:t>Repasse mensal, </a:t>
              </a:r>
              <a:r>
                <a:rPr lang="pt-BR" sz="1800" dirty="0">
                  <a:latin typeface="Calibri" pitchFamily="34" charset="0"/>
                  <a:cs typeface="Times New Roman" pitchFamily="18" charset="0"/>
                </a:rPr>
                <a:t>por município.</a:t>
              </a:r>
              <a:endParaRPr lang="pt-BR" sz="1800" dirty="0"/>
            </a:p>
            <a:p>
              <a:endParaRPr lang="pt-BR" sz="1800" dirty="0"/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257153" y="389970"/>
              <a:ext cx="2467344" cy="4687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pt-BR" sz="1800" dirty="0">
                  <a:latin typeface="Calibri" pitchFamily="34" charset="0"/>
                  <a:cs typeface="Times New Roman" pitchFamily="18" charset="0"/>
                </a:rPr>
                <a:t>Incentivo: </a:t>
              </a:r>
              <a:r>
                <a:rPr lang="pt-BR" sz="1800" b="1" dirty="0">
                  <a:latin typeface="Calibri" pitchFamily="34" charset="0"/>
                  <a:cs typeface="Times New Roman" pitchFamily="18" charset="0"/>
                </a:rPr>
                <a:t>Piso Variável da Atenção Básica </a:t>
              </a:r>
              <a:r>
                <a:rPr lang="pt-BR" sz="1800" dirty="0">
                  <a:latin typeface="Calibri" pitchFamily="34" charset="0"/>
                  <a:cs typeface="Times New Roman" pitchFamily="18" charset="0"/>
                </a:rPr>
                <a:t>(PAB Variável)</a:t>
              </a:r>
              <a:endParaRPr lang="pt-BR" sz="1800" dirty="0"/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07399" y="389970"/>
              <a:ext cx="2522447" cy="604103"/>
            </a:xfrm>
            <a:prstGeom prst="rect">
              <a:avLst/>
            </a:prstGeom>
            <a:solidFill>
              <a:srgbClr val="FFC000"/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pt-BR" sz="1800" dirty="0">
                  <a:latin typeface="Calibri" pitchFamily="34" charset="0"/>
                  <a:cs typeface="Times New Roman" pitchFamily="18" charset="0"/>
                </a:rPr>
                <a:t>Incentivo: </a:t>
              </a:r>
              <a:r>
                <a:rPr lang="pt-BR" sz="1800" b="1" dirty="0">
                  <a:latin typeface="Calibri" pitchFamily="34" charset="0"/>
                  <a:cs typeface="Times New Roman" pitchFamily="18" charset="0"/>
                </a:rPr>
                <a:t>Piso Variável de Vigilância e Promoção da Saúde</a:t>
              </a:r>
              <a:r>
                <a:rPr lang="pt-BR" sz="1800" dirty="0">
                  <a:latin typeface="Calibri" pitchFamily="34" charset="0"/>
                  <a:cs typeface="Times New Roman" pitchFamily="18" charset="0"/>
                </a:rPr>
                <a:t> (PVVPS)</a:t>
              </a:r>
              <a:endParaRPr lang="pt-BR" sz="1800" dirty="0"/>
            </a:p>
          </p:txBody>
        </p:sp>
        <p:cxnSp>
          <p:nvCxnSpPr>
            <p:cNvPr id="13" name="AutoShape 14"/>
            <p:cNvCxnSpPr>
              <a:cxnSpLocks noChangeShapeType="1"/>
              <a:stCxn id="12" idx="2"/>
              <a:endCxn id="10" idx="0"/>
            </p:cNvCxnSpPr>
            <p:nvPr/>
          </p:nvCxnSpPr>
          <p:spPr bwMode="auto">
            <a:xfrm>
              <a:off x="4668622" y="994073"/>
              <a:ext cx="10293" cy="30922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2"/>
            <p:cNvCxnSpPr>
              <a:cxnSpLocks noChangeShapeType="1"/>
            </p:cNvCxnSpPr>
            <p:nvPr/>
          </p:nvCxnSpPr>
          <p:spPr bwMode="auto">
            <a:xfrm>
              <a:off x="4613095" y="1902226"/>
              <a:ext cx="0" cy="727229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11"/>
            <p:cNvSpPr>
              <a:spLocks noChangeArrowheads="1"/>
            </p:cNvSpPr>
            <p:nvPr/>
          </p:nvSpPr>
          <p:spPr bwMode="auto">
            <a:xfrm>
              <a:off x="4913417" y="1995590"/>
              <a:ext cx="1750515" cy="540500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18000" rIns="18000" anchor="ctr"/>
            <a:lstStyle/>
            <a:p>
              <a:pPr algn="ctr"/>
              <a:r>
                <a:rPr lang="pt-BR" sz="16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Caso o Município passe a ter </a:t>
              </a:r>
              <a:r>
                <a:rPr lang="pt-BR" sz="1600" b="1" dirty="0" smtClean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NASF implantado</a:t>
              </a:r>
              <a:endParaRPr lang="pt-BR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AutoShape 8"/>
            <p:cNvCxnSpPr>
              <a:cxnSpLocks noChangeShapeType="1"/>
            </p:cNvCxnSpPr>
            <p:nvPr/>
          </p:nvCxnSpPr>
          <p:spPr bwMode="auto">
            <a:xfrm flipH="1">
              <a:off x="4635952" y="2277591"/>
              <a:ext cx="277465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57150" y="-2480510"/>
              <a:ext cx="161273" cy="3706"/>
              <a:chOff x="1152" y="5159"/>
              <a:chExt cx="213" cy="3706"/>
            </a:xfrm>
          </p:grpSpPr>
          <p:cxnSp>
            <p:nvCxnSpPr>
              <p:cNvPr id="23" name="AutoShape 7"/>
              <p:cNvCxnSpPr>
                <a:cxnSpLocks noChangeShapeType="1"/>
              </p:cNvCxnSpPr>
              <p:nvPr/>
            </p:nvCxnSpPr>
            <p:spPr bwMode="auto">
              <a:xfrm flipH="1">
                <a:off x="1152" y="5159"/>
                <a:ext cx="213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Dot"/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" name="AutoShape 6"/>
              <p:cNvCxnSpPr>
                <a:cxnSpLocks noChangeShapeType="1"/>
              </p:cNvCxnSpPr>
              <p:nvPr/>
            </p:nvCxnSpPr>
            <p:spPr bwMode="auto">
              <a:xfrm>
                <a:off x="1152" y="5159"/>
                <a:ext cx="0" cy="370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21" name="AutoShape 3"/>
            <p:cNvCxnSpPr>
              <a:cxnSpLocks noChangeShapeType="1"/>
            </p:cNvCxnSpPr>
            <p:nvPr/>
          </p:nvCxnSpPr>
          <p:spPr bwMode="auto">
            <a:xfrm>
              <a:off x="1490826" y="866956"/>
              <a:ext cx="0" cy="396324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7" name="CaixaDeTexto 26"/>
          <p:cNvSpPr txBox="1"/>
          <p:nvPr/>
        </p:nvSpPr>
        <p:spPr>
          <a:xfrm>
            <a:off x="-36512" y="116632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CUSTEIO DO PROGRAMA</a:t>
            </a:r>
            <a:endParaRPr lang="pt-BR" sz="3200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37" name="Conector de seta reta 36"/>
          <p:cNvCxnSpPr/>
          <p:nvPr/>
        </p:nvCxnSpPr>
        <p:spPr>
          <a:xfrm flipH="1">
            <a:off x="467544" y="5157192"/>
            <a:ext cx="4320480" cy="0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 flipV="1">
            <a:off x="395536" y="1988840"/>
            <a:ext cx="0" cy="302433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de seta reta 43"/>
          <p:cNvCxnSpPr/>
          <p:nvPr/>
        </p:nvCxnSpPr>
        <p:spPr>
          <a:xfrm flipV="1">
            <a:off x="467544" y="1844824"/>
            <a:ext cx="183035" cy="72008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ixaDeTexto 47"/>
          <p:cNvSpPr txBox="1"/>
          <p:nvPr/>
        </p:nvSpPr>
        <p:spPr>
          <a:xfrm>
            <a:off x="5076056" y="5085184"/>
            <a:ext cx="2736304" cy="369332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latin typeface="+mn-lt"/>
              </a:rPr>
              <a:t>Município com NASF</a:t>
            </a:r>
            <a:endParaRPr lang="pt-BR" dirty="0">
              <a:latin typeface="+mn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-60681" y="6165304"/>
            <a:ext cx="6156176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pt-BR" sz="2800" dirty="0" smtClean="0">
                <a:latin typeface="+mn-lt"/>
              </a:rPr>
              <a:t>Polos Recebendo Custeio - Brasil: 224</a:t>
            </a:r>
          </a:p>
        </p:txBody>
      </p:sp>
    </p:spTree>
    <p:extLst>
      <p:ext uri="{BB962C8B-B14F-4D97-AF65-F5344CB8AC3E}">
        <p14:creationId xmlns:p14="http://schemas.microsoft.com/office/powerpoint/2010/main" val="121169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288716"/>
              </p:ext>
            </p:extLst>
          </p:nvPr>
        </p:nvGraphicFramePr>
        <p:xfrm>
          <a:off x="4283968" y="908833"/>
          <a:ext cx="4717032" cy="52915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3407"/>
                <a:gridCol w="3773625"/>
              </a:tblGrid>
              <a:tr h="3347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CÓD. CBO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DESCRIÇÃO DA OCUPAÇÃO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9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2241-E1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solidFill>
                            <a:srgbClr val="C00000"/>
                          </a:solidFill>
                          <a:effectLst/>
                        </a:rPr>
                        <a:t>PROFISSIONAL DE EDUCAÇÃO FISICA NA SAÚDE</a:t>
                      </a: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2516-05 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solidFill>
                            <a:srgbClr val="C00000"/>
                          </a:solidFill>
                          <a:effectLst/>
                        </a:rPr>
                        <a:t>ASSISTENTE SOCIAL</a:t>
                      </a:r>
                      <a:endParaRPr lang="pt-BR" sz="16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2239-05 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solidFill>
                            <a:srgbClr val="C00000"/>
                          </a:solidFill>
                          <a:effectLst/>
                        </a:rPr>
                        <a:t>TERAPEUTA OCUPACIONAL</a:t>
                      </a:r>
                      <a:endParaRPr lang="pt-BR" sz="16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2236-05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solidFill>
                            <a:srgbClr val="C00000"/>
                          </a:solidFill>
                          <a:effectLst/>
                        </a:rPr>
                        <a:t>FISIOTERAPEUTA GERAL</a:t>
                      </a:r>
                      <a:endParaRPr lang="pt-BR" sz="16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2238-10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solidFill>
                            <a:srgbClr val="C00000"/>
                          </a:solidFill>
                          <a:effectLst/>
                        </a:rPr>
                        <a:t>FONOAUDIOLOGO GERAL</a:t>
                      </a:r>
                      <a:endParaRPr lang="pt-BR" sz="16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2237-10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solidFill>
                            <a:srgbClr val="C00000"/>
                          </a:solidFill>
                          <a:effectLst/>
                        </a:rPr>
                        <a:t>NUTRICIONISTA </a:t>
                      </a:r>
                      <a:endParaRPr lang="pt-BR" sz="16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2515-10 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solidFill>
                            <a:srgbClr val="C00000"/>
                          </a:solidFill>
                          <a:effectLst/>
                        </a:rPr>
                        <a:t>PSICOLOGO</a:t>
                      </a:r>
                      <a:endParaRPr lang="pt-BR" sz="16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1312-C1 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solidFill>
                            <a:srgbClr val="C00000"/>
                          </a:solidFill>
                          <a:effectLst/>
                        </a:rPr>
                        <a:t>S A N I TA R I S TA</a:t>
                      </a:r>
                      <a:endParaRPr lang="pt-BR" sz="16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5153-05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solidFill>
                            <a:srgbClr val="C00000"/>
                          </a:solidFill>
                          <a:effectLst/>
                        </a:rPr>
                        <a:t>EDUCADOR SOCIAL</a:t>
                      </a:r>
                      <a:endParaRPr lang="pt-BR" sz="16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2263-05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MUSICOTERAPEUTA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2263-10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ARTETERAPEUTA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r>
                        <a:rPr lang="pt-BR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2628* 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ARTISTAS DA DANÇA (EXCETO DANÇA TRADICIONAL E POPULAR)</a:t>
                      </a:r>
                    </a:p>
                  </a:txBody>
                  <a:tcPr marL="68580" marR="68580" marT="0" marB="0"/>
                </a:tc>
              </a:tr>
              <a:tr h="334748">
                <a:tc>
                  <a:txBody>
                    <a:bodyPr/>
                    <a:lstStyle/>
                    <a:p>
                      <a:r>
                        <a:rPr lang="pt-BR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3761* 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DANÇARINOS TRADICIONAIS E POPULARES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tângulo 6"/>
          <p:cNvSpPr/>
          <p:nvPr/>
        </p:nvSpPr>
        <p:spPr>
          <a:xfrm>
            <a:off x="251520" y="116632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>
              <a:buNone/>
            </a:pPr>
            <a:r>
              <a:rPr lang="pt-BR" sz="2400" b="1" dirty="0" smtClean="0">
                <a:solidFill>
                  <a:srgbClr val="0070C0"/>
                </a:solidFill>
              </a:rPr>
              <a:t>PROFISSIONAIS DO PROGRAMA</a:t>
            </a:r>
            <a:endParaRPr lang="pt-BR" sz="2400" b="1" dirty="0">
              <a:solidFill>
                <a:srgbClr val="0070C0"/>
              </a:solidFill>
            </a:endParaRPr>
          </a:p>
        </p:txBody>
      </p:sp>
      <p:pic>
        <p:nvPicPr>
          <p:cNvPr id="4" name="Picture 4" descr="C:\Users\Eduardo\Desktop\Academia Modulo II\Bonecos\Rod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32" y="3570070"/>
            <a:ext cx="3345380" cy="295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35496" y="908720"/>
            <a:ext cx="381642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dirty="0" smtClean="0"/>
              <a:t>Os profissionais que desenvolverão as ações do Programa serão cadastrados nas equipes de NASF;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dirty="0" smtClean="0"/>
              <a:t>Todos os profissionais da AB poderão desenvolver ações no polo do Programa ou e outros espaços do território.</a:t>
            </a:r>
          </a:p>
        </p:txBody>
      </p:sp>
    </p:spTree>
    <p:extLst>
      <p:ext uri="{BB962C8B-B14F-4D97-AF65-F5344CB8AC3E}">
        <p14:creationId xmlns:p14="http://schemas.microsoft.com/office/powerpoint/2010/main" val="167805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-171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rgbClr val="0070C0"/>
                </a:solidFill>
              </a:rPr>
              <a:t>O </a:t>
            </a:r>
            <a:r>
              <a:rPr lang="pt-BR" sz="3600" b="1" dirty="0" err="1" smtClean="0">
                <a:solidFill>
                  <a:srgbClr val="0070C0"/>
                </a:solidFill>
              </a:rPr>
              <a:t>Nasf</a:t>
            </a:r>
            <a:r>
              <a:rPr lang="pt-BR" sz="3600" b="1" dirty="0" smtClean="0">
                <a:solidFill>
                  <a:srgbClr val="0070C0"/>
                </a:solidFill>
              </a:rPr>
              <a:t> E A ACADEMIA DA SAÚDE </a:t>
            </a:r>
            <a:endParaRPr lang="pt-BR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106207411"/>
              </p:ext>
            </p:extLst>
          </p:nvPr>
        </p:nvGraphicFramePr>
        <p:xfrm>
          <a:off x="-612576" y="836712"/>
          <a:ext cx="10369152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564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ângulo 32"/>
          <p:cNvSpPr/>
          <p:nvPr/>
        </p:nvSpPr>
        <p:spPr>
          <a:xfrm>
            <a:off x="0" y="0"/>
            <a:ext cx="8100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 smtClean="0">
                <a:solidFill>
                  <a:srgbClr val="0070C0"/>
                </a:solidFill>
                <a:latin typeface="+mn-lt"/>
              </a:rPr>
              <a:t>COMO CHEGAMOS AO PROGRAMA </a:t>
            </a:r>
          </a:p>
          <a:p>
            <a:r>
              <a:rPr lang="pt-BR" sz="2800" b="1" dirty="0" smtClean="0">
                <a:solidFill>
                  <a:srgbClr val="0070C0"/>
                </a:solidFill>
                <a:latin typeface="+mn-lt"/>
              </a:rPr>
              <a:t>ACADEMIA DA SAÚDE</a:t>
            </a:r>
            <a:endParaRPr lang="pt-BR" sz="2800" b="1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4" name="Diagrama 3"/>
          <p:cNvGraphicFramePr/>
          <p:nvPr/>
        </p:nvGraphicFramePr>
        <p:xfrm>
          <a:off x="395536" y="1252984"/>
          <a:ext cx="8496944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707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0070C0"/>
                </a:solidFill>
              </a:rPr>
              <a:t>TERRITORIALIZAÇÃO</a:t>
            </a:r>
            <a:endParaRPr lang="pt-BR" sz="4000" b="1" dirty="0">
              <a:solidFill>
                <a:srgbClr val="0070C0"/>
              </a:solidFill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>
          <a:xfrm>
            <a:off x="-8062" y="1052736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>
                <a:solidFill>
                  <a:srgbClr val="0070C0"/>
                </a:solidFill>
              </a:rPr>
              <a:t>TERRITÓRIO ESTÁTICO</a:t>
            </a:r>
            <a:endParaRPr lang="pt-BR" sz="2800" dirty="0">
              <a:solidFill>
                <a:srgbClr val="0070C0"/>
              </a:solidFill>
            </a:endParaRP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>
          <a:xfrm>
            <a:off x="4932040" y="980443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pt-BR" sz="2800" dirty="0" smtClean="0">
                <a:solidFill>
                  <a:srgbClr val="0070C0"/>
                </a:solidFill>
              </a:rPr>
              <a:t>TERRITÓRIO VIVO</a:t>
            </a:r>
            <a:endParaRPr lang="pt-BR" sz="2800" dirty="0">
              <a:solidFill>
                <a:srgbClr val="0070C0"/>
              </a:solidFill>
            </a:endParaRPr>
          </a:p>
        </p:txBody>
      </p:sp>
      <p:pic>
        <p:nvPicPr>
          <p:cNvPr id="11" name="Picture 8" descr="http://www.j-f.org/blog/territor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598827"/>
            <a:ext cx="3995936" cy="2714592"/>
          </a:xfrm>
          <a:prstGeom prst="rect">
            <a:avLst/>
          </a:prstGeom>
          <a:noFill/>
        </p:spPr>
      </p:pic>
      <p:pic>
        <p:nvPicPr>
          <p:cNvPr id="10" name="Picture 10" descr="https://encrypted-tbn0.gstatic.com/images?q=tbn:ANd9GcQHq2U19OfnkkIu3g1jDZZuGoHMgdGS5G4oNFQ4_Z6fZozf9vr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3" y="4013630"/>
            <a:ext cx="3995937" cy="2844370"/>
          </a:xfrm>
          <a:prstGeom prst="rect">
            <a:avLst/>
          </a:prstGeom>
          <a:noFill/>
        </p:spPr>
      </p:pic>
      <p:pic>
        <p:nvPicPr>
          <p:cNvPr id="12" name="Picture 4" descr="https://encrypted-tbn1.gstatic.com/images?q=tbn:ANd9GcS0mdnshTqjBTHis3XBoL5pT7fiNsD4VLt177sy-i6uu56qGDhg_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203083"/>
            <a:ext cx="3384376" cy="2636912"/>
          </a:xfrm>
          <a:prstGeom prst="rect">
            <a:avLst/>
          </a:prstGeom>
          <a:noFill/>
        </p:spPr>
      </p:pic>
      <p:pic>
        <p:nvPicPr>
          <p:cNvPr id="9" name="Picture 2" descr="https://encrypted-tbn3.gstatic.com/images?q=tbn:ANd9GcSwI63alS_U3yI19TBQEGv0C5peGwPT-YhN_ySWtF35XWp4bzMceA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772816"/>
            <a:ext cx="3442334" cy="2520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07062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latin typeface="+mn-lt"/>
              </a:rPr>
              <a:t>Recomendação de </a:t>
            </a:r>
            <a:r>
              <a:rPr lang="pt-BR" sz="2400" dirty="0">
                <a:latin typeface="+mn-lt"/>
              </a:rPr>
              <a:t>constituição de grupo de apoio à gestão para cada polo </a:t>
            </a:r>
            <a:r>
              <a:rPr lang="pt-BR" sz="2400" dirty="0" smtClean="0">
                <a:latin typeface="+mn-lt"/>
              </a:rPr>
              <a:t>implantado;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F</a:t>
            </a:r>
            <a:r>
              <a:rPr lang="pt-BR" sz="2400" dirty="0" smtClean="0">
                <a:latin typeface="+mn-lt"/>
              </a:rPr>
              <a:t>ormado </a:t>
            </a:r>
            <a:r>
              <a:rPr lang="pt-BR" sz="2400" dirty="0">
                <a:latin typeface="+mn-lt"/>
              </a:rPr>
              <a:t>pelos profissionais que atuam no Programa </a:t>
            </a:r>
            <a:r>
              <a:rPr lang="pt-BR" sz="2400" dirty="0" smtClean="0">
                <a:latin typeface="+mn-lt"/>
              </a:rPr>
              <a:t>Academia da </a:t>
            </a:r>
            <a:r>
              <a:rPr lang="pt-BR" sz="2400" dirty="0">
                <a:latin typeface="+mn-lt"/>
              </a:rPr>
              <a:t>Saúde e na </a:t>
            </a:r>
            <a:r>
              <a:rPr lang="pt-BR" sz="2400" dirty="0" smtClean="0">
                <a:latin typeface="+mn-lt"/>
              </a:rPr>
              <a:t>AB, </a:t>
            </a:r>
            <a:r>
              <a:rPr lang="pt-BR" sz="2400" dirty="0">
                <a:latin typeface="+mn-lt"/>
              </a:rPr>
              <a:t>por representantes do controle social e por profissionais de outras áreas envolvidas no </a:t>
            </a:r>
            <a:r>
              <a:rPr lang="pt-BR" sz="2400" dirty="0" smtClean="0">
                <a:latin typeface="+mn-lt"/>
              </a:rPr>
              <a:t>Programa;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Com o objetivo de </a:t>
            </a:r>
            <a:r>
              <a:rPr lang="pt-BR" sz="2400" dirty="0" smtClean="0">
                <a:latin typeface="+mn-lt"/>
              </a:rPr>
              <a:t>garantir </a:t>
            </a:r>
            <a:r>
              <a:rPr lang="pt-BR" sz="2400" dirty="0">
                <a:latin typeface="+mn-lt"/>
              </a:rPr>
              <a:t>a gestão compartilhada do espaço e a organização das </a:t>
            </a:r>
            <a:r>
              <a:rPr lang="pt-BR" sz="2400" dirty="0" smtClean="0">
                <a:latin typeface="+mn-lt"/>
              </a:rPr>
              <a:t>atividades de forma conjunta.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15548" y="332656"/>
            <a:ext cx="66476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70C0"/>
                </a:solidFill>
              </a:rPr>
              <a:t>GRUPO DE APOIO A GESTÃO DO POLO</a:t>
            </a:r>
            <a:endParaRPr lang="pt-BR" sz="3200" b="1" dirty="0" smtClean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46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0306"/>
            <a:ext cx="6156176" cy="548680"/>
          </a:xfrm>
        </p:spPr>
        <p:txBody>
          <a:bodyPr>
            <a:normAutofit fontScale="90000"/>
          </a:bodyPr>
          <a:lstStyle/>
          <a:p>
            <a:pPr algn="l"/>
            <a:r>
              <a:rPr lang="pt-BR" sz="3600" b="1" dirty="0" smtClean="0">
                <a:solidFill>
                  <a:srgbClr val="0070C0"/>
                </a:solidFill>
              </a:rPr>
              <a:t>CASO JUAN</a:t>
            </a:r>
            <a:endParaRPr lang="pt-BR" sz="3600" b="1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7058" y="836712"/>
            <a:ext cx="8928992" cy="5400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1600" dirty="0" smtClean="0"/>
              <a:t>Adolescente </a:t>
            </a:r>
            <a:r>
              <a:rPr lang="pt-BR" sz="1600" dirty="0"/>
              <a:t>de 18 anos, procura </a:t>
            </a:r>
            <a:r>
              <a:rPr lang="pt-BR" sz="1600" dirty="0" smtClean="0"/>
              <a:t>no Programa </a:t>
            </a:r>
            <a:r>
              <a:rPr lang="pt-BR" sz="1600" dirty="0"/>
              <a:t>Academia da Saúde, </a:t>
            </a:r>
            <a:r>
              <a:rPr lang="pt-BR" sz="1600" dirty="0" smtClean="0"/>
              <a:t>aulas </a:t>
            </a:r>
            <a:r>
              <a:rPr lang="pt-BR" sz="1600" dirty="0"/>
              <a:t>de hip </a:t>
            </a:r>
            <a:r>
              <a:rPr lang="pt-BR" sz="1600" dirty="0" smtClean="0"/>
              <a:t>hop.</a:t>
            </a:r>
          </a:p>
          <a:p>
            <a:pPr marL="0" indent="0" algn="just">
              <a:buNone/>
            </a:pPr>
            <a:r>
              <a:rPr lang="pt-BR" sz="1600" dirty="0" smtClean="0"/>
              <a:t>Chegando </a:t>
            </a:r>
            <a:r>
              <a:rPr lang="pt-BR" sz="1600" dirty="0"/>
              <a:t>ao polo, Juan foi acolhido pela equipe do </a:t>
            </a:r>
            <a:r>
              <a:rPr lang="pt-BR" sz="1600" dirty="0" smtClean="0"/>
              <a:t>Programa</a:t>
            </a:r>
            <a:r>
              <a:rPr lang="pt-BR" sz="1600" dirty="0"/>
              <a:t> </a:t>
            </a:r>
            <a:r>
              <a:rPr lang="pt-BR" sz="1600" dirty="0" smtClean="0"/>
              <a:t>e foi explicado como as aulas aconteciam e que </a:t>
            </a:r>
            <a:r>
              <a:rPr lang="pt-BR" sz="1600" dirty="0"/>
              <a:t>ele poderia participar da aula, mas </a:t>
            </a:r>
            <a:r>
              <a:rPr lang="pt-BR" sz="1600" dirty="0" smtClean="0"/>
              <a:t>que ao final seria feito seu cadastro.</a:t>
            </a:r>
          </a:p>
          <a:p>
            <a:pPr marL="0" indent="0" algn="just">
              <a:buNone/>
            </a:pPr>
            <a:r>
              <a:rPr lang="pt-BR" sz="1600" dirty="0"/>
              <a:t>D</a:t>
            </a:r>
            <a:r>
              <a:rPr lang="pt-BR" sz="1600" dirty="0" smtClean="0"/>
              <a:t>urante </a:t>
            </a:r>
            <a:r>
              <a:rPr lang="pt-BR" sz="1600" dirty="0"/>
              <a:t>a atividade, Juan </a:t>
            </a:r>
            <a:r>
              <a:rPr lang="pt-BR" sz="1600" dirty="0" smtClean="0"/>
              <a:t>se sentiu mal </a:t>
            </a:r>
            <a:r>
              <a:rPr lang="pt-BR" sz="1600" dirty="0"/>
              <a:t>e o </a:t>
            </a:r>
            <a:r>
              <a:rPr lang="pt-BR" sz="1600" dirty="0" smtClean="0"/>
              <a:t>facilitador da aula pediu que ele parasse e depois da aula conversou com Juan. Ele informou que não </a:t>
            </a:r>
            <a:r>
              <a:rPr lang="pt-BR" sz="1600" dirty="0"/>
              <a:t>havia lanchado antes de ir à </a:t>
            </a:r>
            <a:r>
              <a:rPr lang="pt-BR" sz="1600" dirty="0" smtClean="0"/>
              <a:t>aula, foi preenchimento seu cadastro no e-SUS. </a:t>
            </a:r>
          </a:p>
          <a:p>
            <a:pPr marL="0" indent="0" algn="just">
              <a:buNone/>
            </a:pPr>
            <a:r>
              <a:rPr lang="pt-BR" sz="1600" dirty="0" smtClean="0"/>
              <a:t>Visualmente</a:t>
            </a:r>
            <a:r>
              <a:rPr lang="pt-BR" sz="1600" dirty="0"/>
              <a:t>, o adolescente </a:t>
            </a:r>
            <a:r>
              <a:rPr lang="pt-BR" sz="1600" dirty="0" smtClean="0"/>
              <a:t>estava acima </a:t>
            </a:r>
            <a:r>
              <a:rPr lang="pt-BR" sz="1600" dirty="0"/>
              <a:t>do peso, fato que ele mesmo relatou durante o preenchimento das questões relativas </a:t>
            </a:r>
            <a:r>
              <a:rPr lang="pt-BR" sz="1600" dirty="0" smtClean="0"/>
              <a:t>às condições </a:t>
            </a:r>
            <a:r>
              <a:rPr lang="pt-BR" sz="1600" dirty="0"/>
              <a:t>de saúde. O </a:t>
            </a:r>
            <a:r>
              <a:rPr lang="pt-BR" sz="1600" dirty="0" smtClean="0"/>
              <a:t>profissional </a:t>
            </a:r>
            <a:r>
              <a:rPr lang="pt-BR" sz="1600" dirty="0"/>
              <a:t>conversou com a nutricionista do Núcleo de Apoio à </a:t>
            </a:r>
            <a:r>
              <a:rPr lang="pt-BR" sz="1600" dirty="0" smtClean="0"/>
              <a:t>Saúde da </a:t>
            </a:r>
            <a:r>
              <a:rPr lang="pt-BR" sz="1600" dirty="0"/>
              <a:t>Família (NASF) que, naquele momento, conduzia um grupo de promoção da </a:t>
            </a:r>
            <a:r>
              <a:rPr lang="pt-BR" sz="1600" dirty="0" smtClean="0"/>
              <a:t>alimentação saudável </a:t>
            </a:r>
            <a:r>
              <a:rPr lang="pt-BR" sz="1600" dirty="0"/>
              <a:t>no polo e ela prontamente se dispôs a fazer a avaliação nutricional de Juan. </a:t>
            </a:r>
            <a:r>
              <a:rPr lang="pt-BR" sz="1600" dirty="0" smtClean="0"/>
              <a:t>Assim, confirmaram </a:t>
            </a:r>
            <a:r>
              <a:rPr lang="pt-BR" sz="1600" dirty="0"/>
              <a:t>o estado de sobrepeso e decidiram levar o caso para discutir com a Estratégia </a:t>
            </a:r>
            <a:r>
              <a:rPr lang="pt-BR" sz="1600" dirty="0" smtClean="0"/>
              <a:t>de Saúde </a:t>
            </a:r>
            <a:r>
              <a:rPr lang="pt-BR" sz="1600" dirty="0"/>
              <a:t>da Família (ESF</a:t>
            </a:r>
            <a:r>
              <a:rPr lang="pt-BR" sz="1600" dirty="0" smtClean="0"/>
              <a:t>) do bairro.</a:t>
            </a:r>
            <a:endParaRPr lang="pt-BR" sz="1600" dirty="0"/>
          </a:p>
          <a:p>
            <a:pPr marL="0" indent="0" algn="just">
              <a:buNone/>
            </a:pPr>
            <a:r>
              <a:rPr lang="pt-BR" sz="1600" dirty="0"/>
              <a:t>Durante a reunião de matriciamento com os profissionais da ESF e do </a:t>
            </a:r>
            <a:r>
              <a:rPr lang="pt-BR" sz="1600" dirty="0" smtClean="0"/>
              <a:t>NASF</a:t>
            </a:r>
            <a:r>
              <a:rPr lang="pt-BR" sz="1600" dirty="0"/>
              <a:t> </a:t>
            </a:r>
            <a:r>
              <a:rPr lang="pt-BR" sz="1600" dirty="0" smtClean="0"/>
              <a:t>foi apresentado </a:t>
            </a:r>
            <a:r>
              <a:rPr lang="pt-BR" sz="1600" dirty="0"/>
              <a:t>o caso do adolescente e um Agente Comunitário de Saúde (ACS) afirmou que </a:t>
            </a:r>
            <a:r>
              <a:rPr lang="pt-BR" sz="1600" dirty="0" smtClean="0"/>
              <a:t>conhecia o </a:t>
            </a:r>
            <a:r>
              <a:rPr lang="pt-BR" sz="1600" dirty="0"/>
              <a:t>Juan e sua </a:t>
            </a:r>
            <a:r>
              <a:rPr lang="pt-BR" sz="1600" dirty="0" smtClean="0"/>
              <a:t>família e que a mãe </a:t>
            </a:r>
            <a:r>
              <a:rPr lang="pt-BR" sz="1600" dirty="0"/>
              <a:t>era </a:t>
            </a:r>
            <a:r>
              <a:rPr lang="pt-BR" sz="1600" dirty="0" smtClean="0"/>
              <a:t>diabética. </a:t>
            </a:r>
            <a:r>
              <a:rPr lang="pt-BR" sz="1600" dirty="0"/>
              <a:t>O ACS também falou do contexto familiar e social </a:t>
            </a:r>
            <a:r>
              <a:rPr lang="pt-BR" sz="1600" dirty="0" smtClean="0"/>
              <a:t>difícil, </a:t>
            </a:r>
            <a:r>
              <a:rPr lang="pt-BR" sz="1600" dirty="0"/>
              <a:t>vivenciado </a:t>
            </a:r>
            <a:r>
              <a:rPr lang="pt-BR" sz="1600" dirty="0" smtClean="0"/>
              <a:t>por Juan </a:t>
            </a:r>
            <a:r>
              <a:rPr lang="pt-BR" sz="1600" dirty="0"/>
              <a:t>e </a:t>
            </a:r>
            <a:r>
              <a:rPr lang="pt-BR" sz="1600" dirty="0" smtClean="0"/>
              <a:t>sua família.</a:t>
            </a:r>
          </a:p>
          <a:p>
            <a:pPr marL="0" indent="0" algn="just">
              <a:buNone/>
            </a:pPr>
            <a:r>
              <a:rPr lang="pt-BR" sz="1600" dirty="0" smtClean="0"/>
              <a:t>Então, foi decidido chamá-lo </a:t>
            </a:r>
            <a:r>
              <a:rPr lang="pt-BR" sz="1600" dirty="0"/>
              <a:t>na </a:t>
            </a:r>
            <a:r>
              <a:rPr lang="pt-BR" sz="1600" dirty="0" smtClean="0"/>
              <a:t>unidade para </a:t>
            </a:r>
            <a:r>
              <a:rPr lang="pt-BR" sz="1600" dirty="0"/>
              <a:t>uma consulta com a médica </a:t>
            </a:r>
            <a:r>
              <a:rPr lang="pt-BR" sz="1600" dirty="0" smtClean="0"/>
              <a:t>da ESF para </a:t>
            </a:r>
            <a:r>
              <a:rPr lang="pt-BR" sz="1600" dirty="0"/>
              <a:t>uma melhor avaliação de sua condição de saúde. </a:t>
            </a:r>
            <a:r>
              <a:rPr lang="pt-BR" sz="1600" dirty="0" smtClean="0"/>
              <a:t>Depois de </a:t>
            </a:r>
            <a:r>
              <a:rPr lang="pt-BR" sz="1600" dirty="0"/>
              <a:t>realizar os exames, foi visto que, além do sobrepeso, Juan também apresentava </a:t>
            </a:r>
            <a:r>
              <a:rPr lang="pt-BR" sz="1600" dirty="0" smtClean="0"/>
              <a:t>glicemia alterada </a:t>
            </a:r>
            <a:r>
              <a:rPr lang="pt-BR" sz="1600" dirty="0"/>
              <a:t>e risco para doença cardiovascular, necessitando de um acompanhamento regular </a:t>
            </a:r>
            <a:r>
              <a:rPr lang="pt-BR" sz="1600" dirty="0" smtClean="0"/>
              <a:t>e prolongado.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0306"/>
            <a:ext cx="6156176" cy="548680"/>
          </a:xfrm>
        </p:spPr>
        <p:txBody>
          <a:bodyPr>
            <a:normAutofit fontScale="90000"/>
          </a:bodyPr>
          <a:lstStyle/>
          <a:p>
            <a:pPr algn="l"/>
            <a:r>
              <a:rPr lang="pt-BR" sz="3600" b="1" dirty="0" smtClean="0">
                <a:solidFill>
                  <a:srgbClr val="0070C0"/>
                </a:solidFill>
              </a:rPr>
              <a:t>CASO JUAN</a:t>
            </a:r>
            <a:endParaRPr lang="pt-BR" sz="3600" b="1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816" y="620688"/>
            <a:ext cx="8928992" cy="62373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1600" dirty="0" smtClean="0"/>
              <a:t>A </a:t>
            </a:r>
            <a:r>
              <a:rPr lang="pt-BR" sz="1600" dirty="0"/>
              <a:t>equipe, juntamente </a:t>
            </a:r>
            <a:r>
              <a:rPr lang="pt-BR" sz="1600" dirty="0" smtClean="0"/>
              <a:t>com Juan </a:t>
            </a:r>
            <a:r>
              <a:rPr lang="pt-BR" sz="1600" dirty="0"/>
              <a:t>e sua </a:t>
            </a:r>
            <a:r>
              <a:rPr lang="pt-BR" sz="1600" dirty="0" smtClean="0"/>
              <a:t>mãe, decidiram </a:t>
            </a:r>
            <a:r>
              <a:rPr lang="pt-BR" sz="1600" dirty="0"/>
              <a:t>construir um Projeto </a:t>
            </a:r>
            <a:r>
              <a:rPr lang="pt-BR" sz="1600" dirty="0" smtClean="0"/>
              <a:t>Terapêutico Singular </a:t>
            </a:r>
            <a:r>
              <a:rPr lang="pt-BR" sz="1600" dirty="0"/>
              <a:t>(PTS</a:t>
            </a:r>
            <a:r>
              <a:rPr lang="pt-BR" sz="1600" dirty="0" smtClean="0"/>
              <a:t>). </a:t>
            </a:r>
            <a:r>
              <a:rPr lang="pt-BR" sz="1600" dirty="0"/>
              <a:t>O PTS incluía a redução de peso </a:t>
            </a:r>
            <a:r>
              <a:rPr lang="pt-BR" sz="1600" dirty="0" smtClean="0"/>
              <a:t>mediante reeducação alimentar e </a:t>
            </a:r>
            <a:r>
              <a:rPr lang="pt-BR" sz="1600" dirty="0"/>
              <a:t>realização de </a:t>
            </a:r>
            <a:r>
              <a:rPr lang="pt-BR" sz="1600" dirty="0" smtClean="0"/>
              <a:t>atividades físicas/práticas </a:t>
            </a:r>
            <a:r>
              <a:rPr lang="pt-BR" sz="1600" dirty="0"/>
              <a:t>corporais regulares pela sua </a:t>
            </a:r>
            <a:r>
              <a:rPr lang="pt-BR" sz="1600" dirty="0" smtClean="0"/>
              <a:t>continuidade no </a:t>
            </a:r>
            <a:r>
              <a:rPr lang="pt-BR" sz="1600" dirty="0"/>
              <a:t>grupo de hip </a:t>
            </a:r>
            <a:r>
              <a:rPr lang="pt-BR" sz="1600" dirty="0" smtClean="0"/>
              <a:t>hop e outras atividades no polo.</a:t>
            </a:r>
          </a:p>
          <a:p>
            <a:pPr marL="0" indent="0" algn="just">
              <a:buNone/>
            </a:pPr>
            <a:r>
              <a:rPr lang="pt-BR" sz="1600" dirty="0" smtClean="0"/>
              <a:t>No </a:t>
            </a:r>
            <a:r>
              <a:rPr lang="pt-BR" sz="1600" dirty="0"/>
              <a:t>polo </a:t>
            </a:r>
            <a:r>
              <a:rPr lang="pt-BR" sz="1600" dirty="0" smtClean="0"/>
              <a:t>do Programa Academia </a:t>
            </a:r>
            <a:r>
              <a:rPr lang="pt-BR" sz="1600" dirty="0"/>
              <a:t>da </a:t>
            </a:r>
            <a:r>
              <a:rPr lang="pt-BR" sz="1600" dirty="0" smtClean="0"/>
              <a:t>Saúde, ele </a:t>
            </a:r>
            <a:r>
              <a:rPr lang="pt-BR" sz="1600" dirty="0"/>
              <a:t>começou a participar do grupo sobre alimentação saudável, conduzido pela </a:t>
            </a:r>
            <a:r>
              <a:rPr lang="pt-BR" sz="1600" dirty="0" smtClean="0"/>
              <a:t>nutricionista do </a:t>
            </a:r>
            <a:r>
              <a:rPr lang="pt-BR" sz="1600" dirty="0"/>
              <a:t>NASF, continuou fazendo as aulas de hip hop. Além disso, o profissional de educação </a:t>
            </a:r>
            <a:r>
              <a:rPr lang="pt-BR" sz="1600" dirty="0" smtClean="0"/>
              <a:t>física planejou </a:t>
            </a:r>
            <a:r>
              <a:rPr lang="pt-BR" sz="1600" dirty="0"/>
              <a:t>com ele </a:t>
            </a:r>
            <a:r>
              <a:rPr lang="pt-BR" sz="1600" dirty="0" smtClean="0"/>
              <a:t>outras atividades.</a:t>
            </a:r>
          </a:p>
          <a:p>
            <a:pPr marL="0" indent="0" algn="just">
              <a:buNone/>
            </a:pPr>
            <a:r>
              <a:rPr lang="pt-BR" sz="1600" dirty="0" smtClean="0"/>
              <a:t>Na </a:t>
            </a:r>
            <a:r>
              <a:rPr lang="pt-BR" sz="1600" dirty="0"/>
              <a:t>unidade, ele manteve o acompanhamento com a ESF, </a:t>
            </a:r>
            <a:r>
              <a:rPr lang="pt-BR" sz="1600" dirty="0" smtClean="0"/>
              <a:t>visando verificar a evolução </a:t>
            </a:r>
            <a:r>
              <a:rPr lang="pt-BR" sz="1600" dirty="0"/>
              <a:t>de sua condição de </a:t>
            </a:r>
            <a:r>
              <a:rPr lang="pt-BR" sz="1600" dirty="0" smtClean="0"/>
              <a:t>saúde.</a:t>
            </a:r>
          </a:p>
          <a:p>
            <a:pPr marL="0" indent="0" algn="just">
              <a:buNone/>
            </a:pPr>
            <a:r>
              <a:rPr lang="pt-BR" sz="1600" dirty="0" smtClean="0"/>
              <a:t>Após </a:t>
            </a:r>
            <a:r>
              <a:rPr lang="pt-BR" sz="1600" dirty="0"/>
              <a:t>três meses, o caso de Juan foi novamente discutido na reunião de </a:t>
            </a:r>
            <a:r>
              <a:rPr lang="pt-BR" sz="1600" dirty="0" smtClean="0"/>
              <a:t>matriciamento para análise dos </a:t>
            </a:r>
            <a:r>
              <a:rPr lang="pt-BR" sz="1600" dirty="0"/>
              <a:t>resultados e a necessidade de revisão do PTS. Juan apresentou </a:t>
            </a:r>
            <a:r>
              <a:rPr lang="pt-BR" sz="1600" dirty="0" smtClean="0"/>
              <a:t>mudanças positivas </a:t>
            </a:r>
            <a:r>
              <a:rPr lang="pt-BR" sz="1600" dirty="0"/>
              <a:t>nos hábitos alimentares, conforme relatado pela nutricionista do </a:t>
            </a:r>
            <a:r>
              <a:rPr lang="pt-BR" sz="1600" dirty="0" smtClean="0"/>
              <a:t>NASF; </a:t>
            </a:r>
            <a:r>
              <a:rPr lang="pt-BR" sz="1600" dirty="0"/>
              <a:t>participou assiduamente </a:t>
            </a:r>
            <a:r>
              <a:rPr lang="pt-BR" sz="1600" dirty="0" smtClean="0"/>
              <a:t>das aulas </a:t>
            </a:r>
            <a:r>
              <a:rPr lang="pt-BR" sz="1600" dirty="0"/>
              <a:t>de hip hop, além de se manter mais ativo em seu cotidiano, usando mais a bicicleta </a:t>
            </a:r>
            <a:r>
              <a:rPr lang="pt-BR" sz="1600" dirty="0" smtClean="0"/>
              <a:t>para se </a:t>
            </a:r>
            <a:r>
              <a:rPr lang="pt-BR" sz="1600" dirty="0"/>
              <a:t>locomover, caminhando para ir à escola; e segundo a médica e o ACS, foi assíduo nas </a:t>
            </a:r>
            <a:r>
              <a:rPr lang="pt-BR" sz="1600" dirty="0" smtClean="0"/>
              <a:t>consultas.</a:t>
            </a:r>
          </a:p>
          <a:p>
            <a:pPr marL="0" indent="0" algn="just">
              <a:buNone/>
            </a:pPr>
            <a:r>
              <a:rPr lang="pt-BR" sz="1600" dirty="0" smtClean="0"/>
              <a:t>O </a:t>
            </a:r>
            <a:r>
              <a:rPr lang="pt-BR" sz="1600" dirty="0"/>
              <a:t>adolescente relatou que tais mudanças o </a:t>
            </a:r>
            <a:r>
              <a:rPr lang="pt-BR" sz="1600" dirty="0" smtClean="0"/>
              <a:t>ajudaram a </a:t>
            </a:r>
            <a:r>
              <a:rPr lang="pt-BR" sz="1600" dirty="0"/>
              <a:t>se sentir mais motivado para estudar e divertir-se com os novos amigos do hip hop. </a:t>
            </a:r>
            <a:r>
              <a:rPr lang="pt-BR" sz="1600" dirty="0" smtClean="0"/>
              <a:t>Juan reduziu </a:t>
            </a:r>
            <a:r>
              <a:rPr lang="pt-BR" sz="1600" dirty="0"/>
              <a:t>o </a:t>
            </a:r>
            <a:r>
              <a:rPr lang="pt-BR" sz="1600" dirty="0" smtClean="0"/>
              <a:t>peso.</a:t>
            </a:r>
          </a:p>
          <a:p>
            <a:pPr marL="0" indent="0" algn="just">
              <a:buNone/>
            </a:pPr>
            <a:r>
              <a:rPr lang="pt-BR" sz="1600" dirty="0" smtClean="0"/>
              <a:t>O </a:t>
            </a:r>
            <a:r>
              <a:rPr lang="pt-BR" sz="1600" dirty="0"/>
              <a:t>resultado foi comemorado por todos, principalmente pelo usuário, que está </a:t>
            </a:r>
            <a:r>
              <a:rPr lang="pt-BR" sz="1600" dirty="0" smtClean="0"/>
              <a:t>bastante satisfeito </a:t>
            </a:r>
            <a:r>
              <a:rPr lang="pt-BR" sz="1600" dirty="0"/>
              <a:t>com o acolhimento dos serviços e profissionais de saúde, reafirmando com os </a:t>
            </a:r>
            <a:r>
              <a:rPr lang="pt-BR" sz="1600" dirty="0" smtClean="0"/>
              <a:t>membros da </a:t>
            </a:r>
            <a:r>
              <a:rPr lang="pt-BR" sz="1600" dirty="0"/>
              <a:t>equipe a sua continuidade no PTS. </a:t>
            </a:r>
            <a:endParaRPr lang="pt-BR" sz="1600" dirty="0" smtClean="0"/>
          </a:p>
          <a:p>
            <a:pPr marL="0" indent="0" algn="just">
              <a:buNone/>
            </a:pPr>
            <a:r>
              <a:rPr lang="pt-BR" sz="1600" dirty="0" smtClean="0"/>
              <a:t>Sua </a:t>
            </a:r>
            <a:r>
              <a:rPr lang="pt-BR" sz="1600" dirty="0"/>
              <a:t>mãe </a:t>
            </a:r>
            <a:r>
              <a:rPr lang="pt-BR" sz="1600" dirty="0" smtClean="0"/>
              <a:t>voltou </a:t>
            </a:r>
            <a:r>
              <a:rPr lang="pt-BR" sz="1600" dirty="0"/>
              <a:t>a frequentar a unidade </a:t>
            </a:r>
            <a:r>
              <a:rPr lang="pt-BR" sz="1600" dirty="0" smtClean="0"/>
              <a:t>e está </a:t>
            </a:r>
            <a:r>
              <a:rPr lang="pt-BR" sz="1600" dirty="0"/>
              <a:t>acompanhando sua condição de saúde, bastante motivada pela vontade do filho e </a:t>
            </a:r>
            <a:r>
              <a:rPr lang="pt-BR" sz="1600" dirty="0" smtClean="0"/>
              <a:t>dos profissionais </a:t>
            </a:r>
            <a:r>
              <a:rPr lang="pt-BR" sz="1600" dirty="0"/>
              <a:t>em cuidar de sua </a:t>
            </a:r>
            <a:r>
              <a:rPr lang="pt-BR" sz="1600" dirty="0" smtClean="0"/>
              <a:t>família.</a:t>
            </a:r>
          </a:p>
          <a:p>
            <a:pPr marL="0" indent="0" algn="just">
              <a:buNone/>
            </a:pPr>
            <a:r>
              <a:rPr lang="pt-BR" sz="1600" dirty="0" smtClean="0"/>
              <a:t>Juan </a:t>
            </a:r>
            <a:r>
              <a:rPr lang="pt-BR" sz="1600" dirty="0"/>
              <a:t>chamou os amigos da escola para participar </a:t>
            </a:r>
            <a:r>
              <a:rPr lang="pt-BR" sz="1600" dirty="0" smtClean="0"/>
              <a:t>do grupo </a:t>
            </a:r>
            <a:r>
              <a:rPr lang="pt-BR" sz="1600" dirty="0"/>
              <a:t>de hip hop e começaram a ensaiar uma apresentação para o festival de cultura que </a:t>
            </a:r>
            <a:r>
              <a:rPr lang="pt-BR" sz="1600" dirty="0" smtClean="0"/>
              <a:t>irá acontecer </a:t>
            </a:r>
            <a:r>
              <a:rPr lang="pt-BR" sz="1600" dirty="0"/>
              <a:t>na comunidade.</a:t>
            </a:r>
          </a:p>
        </p:txBody>
      </p:sp>
    </p:spTree>
    <p:extLst>
      <p:ext uri="{BB962C8B-B14F-4D97-AF65-F5344CB8AC3E}">
        <p14:creationId xmlns:p14="http://schemas.microsoft.com/office/powerpoint/2010/main" val="17316255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aixaDeTexto 3"/>
          <p:cNvSpPr>
            <a:spLocks noChangeArrowheads="1"/>
          </p:cNvSpPr>
          <p:nvPr/>
        </p:nvSpPr>
        <p:spPr bwMode="auto">
          <a:xfrm>
            <a:off x="0" y="1"/>
            <a:ext cx="3203848" cy="783193"/>
          </a:xfrm>
          <a:prstGeom prst="roundRect">
            <a:avLst>
              <a:gd name="adj" fmla="val 16667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4000" b="1" dirty="0" smtClean="0"/>
              <a:t>E AGORA...</a:t>
            </a:r>
            <a:endParaRPr lang="pt-BR" sz="4000" b="1" dirty="0"/>
          </a:p>
        </p:txBody>
      </p:sp>
      <p:sp>
        <p:nvSpPr>
          <p:cNvPr id="35844" name="CaixaDeTexto 2"/>
          <p:cNvSpPr txBox="1">
            <a:spLocks noChangeArrowheads="1"/>
          </p:cNvSpPr>
          <p:nvPr/>
        </p:nvSpPr>
        <p:spPr bwMode="auto">
          <a:xfrm>
            <a:off x="0" y="764704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pt-BR" b="1" dirty="0" smtClean="0">
                <a:latin typeface="+mn-lt"/>
              </a:rPr>
              <a:t>O SUS E A ATENÇÃO BÁSICA POSSUEM  NOVO DISPOSITIVO DE CUIDADOS EM SAÚDE.</a:t>
            </a:r>
          </a:p>
          <a:p>
            <a:pPr algn="ctr" eaLnBrk="1" hangingPunct="1"/>
            <a:r>
              <a:rPr lang="pt-BR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PARA SUA CONSOLIDAÇÃO TEMOS UM CAMINHO A PERCORRER</a:t>
            </a:r>
            <a:endParaRPr lang="pt-B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algn="ctr" eaLnBrk="1" hangingPunct="1">
              <a:buFontTx/>
              <a:buChar char="-"/>
            </a:pPr>
            <a:endParaRPr lang="pt-BR" b="1" dirty="0">
              <a:latin typeface="+mn-lt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98" y="1875787"/>
            <a:ext cx="7992888" cy="431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069380" y="4691710"/>
            <a:ext cx="99182" cy="523408"/>
          </a:xfrm>
          <a:prstGeom prst="rect">
            <a:avLst/>
          </a:prstGeom>
          <a:solidFill>
            <a:srgbClr val="CED4C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3" name="AutoShape 13"/>
          <p:cNvSpPr>
            <a:spLocks noChangeArrowheads="1"/>
          </p:cNvSpPr>
          <p:nvPr/>
        </p:nvSpPr>
        <p:spPr bwMode="auto">
          <a:xfrm>
            <a:off x="1131463" y="4326533"/>
            <a:ext cx="1872208" cy="36517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pt-BR" sz="1500" b="1" dirty="0" smtClean="0">
                <a:solidFill>
                  <a:schemeClr val="bg1"/>
                </a:solidFill>
              </a:rPr>
              <a:t>CO- GESTÃO</a:t>
            </a:r>
            <a:endParaRPr lang="pt-BR" sz="1500" b="1" dirty="0">
              <a:solidFill>
                <a:schemeClr val="bg1"/>
              </a:solidFill>
            </a:endParaRPr>
          </a:p>
        </p:txBody>
      </p:sp>
      <p:grpSp>
        <p:nvGrpSpPr>
          <p:cNvPr id="2" name="Grupo 21"/>
          <p:cNvGrpSpPr/>
          <p:nvPr/>
        </p:nvGrpSpPr>
        <p:grpSpPr>
          <a:xfrm>
            <a:off x="1835696" y="3145918"/>
            <a:ext cx="1872208" cy="888585"/>
            <a:chOff x="1131463" y="4326533"/>
            <a:chExt cx="1872208" cy="888585"/>
          </a:xfrm>
        </p:grpSpPr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2069380" y="4691710"/>
              <a:ext cx="99182" cy="523408"/>
            </a:xfrm>
            <a:prstGeom prst="rect">
              <a:avLst/>
            </a:prstGeom>
            <a:solidFill>
              <a:srgbClr val="CED4C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13"/>
            <p:cNvSpPr>
              <a:spLocks noChangeArrowheads="1"/>
            </p:cNvSpPr>
            <p:nvPr/>
          </p:nvSpPr>
          <p:spPr bwMode="auto">
            <a:xfrm>
              <a:off x="1131463" y="4326533"/>
              <a:ext cx="1872208" cy="365177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pt-BR" sz="1500" b="1" dirty="0">
                <a:solidFill>
                  <a:schemeClr val="bg1"/>
                </a:solidFill>
              </a:endParaRPr>
            </a:p>
            <a:p>
              <a:pPr algn="ctr"/>
              <a:r>
                <a:rPr lang="pt-BR" sz="1500" b="1" dirty="0" smtClean="0">
                  <a:solidFill>
                    <a:schemeClr val="bg1"/>
                  </a:solidFill>
                </a:rPr>
                <a:t>  INTERSETORIALIDADE</a:t>
              </a:r>
              <a:endParaRPr lang="pt-BR" sz="1500" b="1" dirty="0">
                <a:solidFill>
                  <a:schemeClr val="bg1"/>
                </a:solidFill>
              </a:endParaRPr>
            </a:p>
            <a:p>
              <a:pPr algn="ctr"/>
              <a:endParaRPr lang="pt-BR" sz="15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upo 29"/>
          <p:cNvGrpSpPr/>
          <p:nvPr/>
        </p:nvGrpSpPr>
        <p:grpSpPr>
          <a:xfrm>
            <a:off x="6013972" y="4226769"/>
            <a:ext cx="2448273" cy="1284781"/>
            <a:chOff x="699414" y="4186903"/>
            <a:chExt cx="2448273" cy="1284781"/>
          </a:xfrm>
        </p:grpSpPr>
        <p:sp>
          <p:nvSpPr>
            <p:cNvPr id="31" name="Rectangle 19"/>
            <p:cNvSpPr>
              <a:spLocks noChangeArrowheads="1"/>
            </p:cNvSpPr>
            <p:nvPr/>
          </p:nvSpPr>
          <p:spPr bwMode="auto">
            <a:xfrm>
              <a:off x="2069380" y="4948276"/>
              <a:ext cx="99182" cy="523408"/>
            </a:xfrm>
            <a:prstGeom prst="rect">
              <a:avLst/>
            </a:prstGeom>
            <a:solidFill>
              <a:srgbClr val="CED4C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AutoShape 13"/>
            <p:cNvSpPr>
              <a:spLocks noChangeArrowheads="1"/>
            </p:cNvSpPr>
            <p:nvPr/>
          </p:nvSpPr>
          <p:spPr bwMode="auto">
            <a:xfrm>
              <a:off x="699414" y="4186903"/>
              <a:ext cx="2448273" cy="761373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pt-BR" sz="1500" b="1" dirty="0">
                <a:solidFill>
                  <a:schemeClr val="bg1"/>
                </a:solidFill>
              </a:endParaRPr>
            </a:p>
            <a:p>
              <a:pPr algn="ctr"/>
              <a:r>
                <a:rPr lang="pt-BR" sz="1500" b="1" dirty="0" smtClean="0">
                  <a:solidFill>
                    <a:schemeClr val="bg1"/>
                  </a:solidFill>
                </a:rPr>
                <a:t>EDUCAÇÃO PERMENENTE, </a:t>
              </a:r>
            </a:p>
            <a:p>
              <a:pPr algn="ctr"/>
              <a:r>
                <a:rPr lang="pt-BR" sz="1500" b="1" dirty="0" smtClean="0">
                  <a:solidFill>
                    <a:schemeClr val="bg1"/>
                  </a:solidFill>
                </a:rPr>
                <a:t>FORMAÇÃO E QUALIFICAÇÃO</a:t>
              </a:r>
              <a:endParaRPr lang="pt-BR" sz="1500" b="1" dirty="0">
                <a:solidFill>
                  <a:schemeClr val="bg1"/>
                </a:solidFill>
              </a:endParaRPr>
            </a:p>
            <a:p>
              <a:pPr algn="ctr"/>
              <a:endParaRPr lang="pt-BR" sz="15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upo 32"/>
          <p:cNvGrpSpPr/>
          <p:nvPr/>
        </p:nvGrpSpPr>
        <p:grpSpPr>
          <a:xfrm>
            <a:off x="5766754" y="3219202"/>
            <a:ext cx="1872208" cy="888585"/>
            <a:chOff x="1131463" y="4326533"/>
            <a:chExt cx="1872208" cy="888585"/>
          </a:xfrm>
        </p:grpSpPr>
        <p:sp>
          <p:nvSpPr>
            <p:cNvPr id="34" name="Rectangle 19"/>
            <p:cNvSpPr>
              <a:spLocks noChangeArrowheads="1"/>
            </p:cNvSpPr>
            <p:nvPr/>
          </p:nvSpPr>
          <p:spPr bwMode="auto">
            <a:xfrm>
              <a:off x="2069380" y="4691710"/>
              <a:ext cx="99182" cy="523408"/>
            </a:xfrm>
            <a:prstGeom prst="rect">
              <a:avLst/>
            </a:prstGeom>
            <a:solidFill>
              <a:srgbClr val="CED4C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AutoShape 13"/>
            <p:cNvSpPr>
              <a:spLocks noChangeArrowheads="1"/>
            </p:cNvSpPr>
            <p:nvPr/>
          </p:nvSpPr>
          <p:spPr bwMode="auto">
            <a:xfrm>
              <a:off x="1131463" y="4326533"/>
              <a:ext cx="1872208" cy="365177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pt-BR" sz="1500" b="1" dirty="0">
                <a:solidFill>
                  <a:schemeClr val="bg1"/>
                </a:solidFill>
              </a:endParaRPr>
            </a:p>
            <a:p>
              <a:pPr algn="ctr"/>
              <a:r>
                <a:rPr lang="pt-BR" sz="1500" b="1" dirty="0" smtClean="0">
                  <a:solidFill>
                    <a:schemeClr val="bg1"/>
                  </a:solidFill>
                </a:rPr>
                <a:t>PARTICIPAÇÃO SOCIAL</a:t>
              </a:r>
              <a:endParaRPr lang="pt-BR" sz="1500" b="1" dirty="0">
                <a:solidFill>
                  <a:schemeClr val="bg1"/>
                </a:solidFill>
              </a:endParaRPr>
            </a:p>
            <a:p>
              <a:pPr algn="ctr"/>
              <a:endParaRPr lang="pt-BR" sz="15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5364088" y="2622510"/>
            <a:ext cx="99182" cy="523408"/>
          </a:xfrm>
          <a:prstGeom prst="rect">
            <a:avLst/>
          </a:prstGeom>
          <a:solidFill>
            <a:srgbClr val="CED4C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19"/>
          <p:cNvSpPr>
            <a:spLocks noChangeArrowheads="1"/>
          </p:cNvSpPr>
          <p:nvPr/>
        </p:nvSpPr>
        <p:spPr bwMode="auto">
          <a:xfrm>
            <a:off x="3995936" y="2599658"/>
            <a:ext cx="99182" cy="523408"/>
          </a:xfrm>
          <a:prstGeom prst="rect">
            <a:avLst/>
          </a:prstGeom>
          <a:solidFill>
            <a:srgbClr val="CED4C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utoShape 13"/>
          <p:cNvSpPr>
            <a:spLocks noChangeArrowheads="1"/>
          </p:cNvSpPr>
          <p:nvPr/>
        </p:nvSpPr>
        <p:spPr bwMode="auto">
          <a:xfrm>
            <a:off x="3491880" y="2060848"/>
            <a:ext cx="2376263" cy="648072"/>
          </a:xfrm>
          <a:prstGeom prst="roundRect">
            <a:avLst>
              <a:gd name="adj" fmla="val 171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pt-BR" sz="1500" b="1" dirty="0" smtClean="0">
                <a:solidFill>
                  <a:schemeClr val="bg1"/>
                </a:solidFill>
              </a:rPr>
              <a:t>CONSOLIDAÇÃO DOS NOVOS </a:t>
            </a:r>
          </a:p>
          <a:p>
            <a:pPr algn="ctr"/>
            <a:r>
              <a:rPr lang="pt-BR" sz="1500" b="1" dirty="0" smtClean="0">
                <a:solidFill>
                  <a:schemeClr val="bg1"/>
                </a:solidFill>
              </a:rPr>
              <a:t>DISPOSITIVOS</a:t>
            </a:r>
          </a:p>
        </p:txBody>
      </p:sp>
      <p:sp>
        <p:nvSpPr>
          <p:cNvPr id="6" name="Retângulo 5"/>
          <p:cNvSpPr/>
          <p:nvPr/>
        </p:nvSpPr>
        <p:spPr>
          <a:xfrm>
            <a:off x="3384462" y="5457998"/>
            <a:ext cx="2698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VAMOS?</a:t>
            </a:r>
            <a:endParaRPr lang="pt-B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123599" y="233353"/>
            <a:ext cx="869314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COMUNIDADE DE PRÁTICAS</a:t>
            </a:r>
          </a:p>
          <a:p>
            <a:pPr algn="ctr"/>
            <a:r>
              <a:rPr lang="pt-BR" sz="2400" dirty="0">
                <a:solidFill>
                  <a:srgbClr val="46762C"/>
                </a:solidFill>
                <a:hlinkClick r:id="rId2"/>
              </a:rPr>
              <a:t>http://</a:t>
            </a:r>
            <a:r>
              <a:rPr lang="pt-BR" sz="2400" dirty="0" smtClean="0">
                <a:solidFill>
                  <a:srgbClr val="46762C"/>
                </a:solidFill>
                <a:hlinkClick r:id="rId2"/>
              </a:rPr>
              <a:t>www.atencaobasica.org.br/comunidades/academia-da-saude</a:t>
            </a:r>
            <a:endParaRPr lang="pt-BR" sz="2400" dirty="0">
              <a:solidFill>
                <a:srgbClr val="46762C"/>
              </a:solidFill>
            </a:endParaRPr>
          </a:p>
          <a:p>
            <a:pPr algn="ctr"/>
            <a:endParaRPr lang="pt-BR" sz="2400" b="1" dirty="0">
              <a:solidFill>
                <a:srgbClr val="46762C"/>
              </a:solidFill>
              <a:latin typeface="+mn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9" t="11381" r="17554" b="10561"/>
          <a:stretch/>
        </p:blipFill>
        <p:spPr bwMode="auto">
          <a:xfrm>
            <a:off x="0" y="1340768"/>
            <a:ext cx="9144000" cy="5562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246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15746" y="188640"/>
            <a:ext cx="847623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PÁGINA NO FACEBOOK</a:t>
            </a:r>
          </a:p>
          <a:p>
            <a:pPr algn="ctr"/>
            <a:r>
              <a:rPr lang="pt-BR" sz="3200" b="1" dirty="0" smtClean="0">
                <a:solidFill>
                  <a:srgbClr val="46762C"/>
                </a:solidFill>
                <a:latin typeface="+mn-lt"/>
                <a:hlinkClick r:id="rId2"/>
              </a:rPr>
              <a:t>www.facebook.com/programaacademiadasaude</a:t>
            </a:r>
            <a:endParaRPr lang="pt-BR" sz="3200" b="1" dirty="0" smtClean="0">
              <a:solidFill>
                <a:srgbClr val="46762C"/>
              </a:solidFill>
              <a:latin typeface="+mn-lt"/>
            </a:endParaRPr>
          </a:p>
          <a:p>
            <a:pPr algn="ctr"/>
            <a:endParaRPr lang="pt-BR" sz="3200" b="1" dirty="0" smtClean="0">
              <a:solidFill>
                <a:srgbClr val="46762C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2" r="29540" b="18092"/>
          <a:stretch/>
        </p:blipFill>
        <p:spPr bwMode="auto">
          <a:xfrm>
            <a:off x="-18139" y="1340768"/>
            <a:ext cx="9144000" cy="5517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889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6209928"/>
          </a:xfrm>
        </p:spPr>
        <p:txBody>
          <a:bodyPr/>
          <a:lstStyle/>
          <a:p>
            <a:r>
              <a:rPr lang="pt-BR" sz="54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t-BR" sz="5400" b="1" dirty="0" smtClean="0">
                <a:solidFill>
                  <a:srgbClr val="0070C0"/>
                </a:solidFill>
                <a:latin typeface="+mn-lt"/>
              </a:rPr>
            </a:br>
            <a:r>
              <a:rPr lang="pt-BR" sz="6600" b="1" dirty="0" smtClean="0">
                <a:solidFill>
                  <a:srgbClr val="0070C0"/>
                </a:solidFill>
                <a:latin typeface="+mn-lt"/>
              </a:rPr>
              <a:t>OBRIGADA E </a:t>
            </a:r>
            <a:br>
              <a:rPr lang="pt-BR" sz="6600" b="1" dirty="0" smtClean="0">
                <a:solidFill>
                  <a:srgbClr val="0070C0"/>
                </a:solidFill>
                <a:latin typeface="+mn-lt"/>
              </a:rPr>
            </a:br>
            <a:r>
              <a:rPr lang="pt-BR" sz="6600" b="1" dirty="0" smtClean="0">
                <a:solidFill>
                  <a:srgbClr val="0070C0"/>
                </a:solidFill>
                <a:latin typeface="+mn-lt"/>
              </a:rPr>
              <a:t>ATÉ A PRÓXIMA</a:t>
            </a:r>
            <a:r>
              <a:rPr lang="pt-BR" sz="54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t-BR" sz="5400" b="1" dirty="0" smtClean="0">
                <a:solidFill>
                  <a:srgbClr val="0070C0"/>
                </a:solidFill>
                <a:latin typeface="+mn-lt"/>
              </a:rPr>
            </a:br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t-BR" sz="3200" b="1" dirty="0" smtClean="0">
                <a:solidFill>
                  <a:srgbClr val="0070C0"/>
                </a:solidFill>
                <a:latin typeface="+mn-lt"/>
              </a:rPr>
            </a:br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t-BR" sz="3200" b="1" dirty="0" smtClean="0">
                <a:solidFill>
                  <a:srgbClr val="0070C0"/>
                </a:solidFill>
                <a:latin typeface="+mn-lt"/>
              </a:rPr>
            </a:br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Marcelina Ceolin - </a:t>
            </a:r>
            <a:r>
              <a:rPr lang="pt-BR" sz="3200" b="1" dirty="0" smtClean="0">
                <a:solidFill>
                  <a:srgbClr val="0070C0"/>
                </a:solidFill>
                <a:latin typeface="+mn-lt"/>
                <a:hlinkClick r:id="rId2"/>
              </a:rPr>
              <a:t>marcelina.ceolin@saude.gov.br</a:t>
            </a:r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t-BR" sz="3200" b="1" dirty="0" smtClean="0">
                <a:solidFill>
                  <a:srgbClr val="0070C0"/>
                </a:solidFill>
                <a:latin typeface="+mn-lt"/>
              </a:rPr>
            </a:br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t-BR" sz="3200" b="1" dirty="0" smtClean="0">
                <a:solidFill>
                  <a:srgbClr val="0070C0"/>
                </a:solidFill>
                <a:latin typeface="+mn-lt"/>
              </a:rPr>
            </a:br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Telefones: (61) 3315-9003 ou 3315-9091</a:t>
            </a:r>
            <a:endParaRPr lang="pt-BR" sz="5400" b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112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ângulo 32"/>
          <p:cNvSpPr/>
          <p:nvPr/>
        </p:nvSpPr>
        <p:spPr>
          <a:xfrm>
            <a:off x="969250" y="191542"/>
            <a:ext cx="55402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MARCO LEGAL DO PROGRAMA</a:t>
            </a:r>
            <a:endParaRPr lang="pt-BR" sz="3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304556" y="836712"/>
            <a:ext cx="8659931" cy="5866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b="1" dirty="0" smtClean="0"/>
              <a:t>Portaria GM/MS 2681 de 7 de novembro </a:t>
            </a:r>
            <a:r>
              <a:rPr lang="pt-BR" b="1" dirty="0"/>
              <a:t>de 2013 </a:t>
            </a:r>
            <a:r>
              <a:rPr lang="pt-BR" dirty="0"/>
              <a:t>- Redefine o Programa Academia da Saúde no âmbito do Sistema Único de Saúde (SUS</a:t>
            </a:r>
            <a:r>
              <a:rPr lang="pt-BR" dirty="0" smtClean="0"/>
              <a:t>)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b="1" dirty="0" smtClean="0"/>
              <a:t>Portaria GM/MS 2684 de 8 de novembro </a:t>
            </a:r>
            <a:r>
              <a:rPr lang="pt-BR" b="1" dirty="0"/>
              <a:t>de 2013 </a:t>
            </a:r>
            <a:r>
              <a:rPr lang="pt-BR" dirty="0"/>
              <a:t>- Redefine as regras e os critérios referentes aos incentivos financeiros de investimento para construção de polos e de custeio </a:t>
            </a:r>
            <a:r>
              <a:rPr lang="pt-BR" dirty="0" smtClean="0"/>
              <a:t>no </a:t>
            </a:r>
            <a:r>
              <a:rPr lang="pt-BR" dirty="0"/>
              <a:t>âmbito do Programa Academia da Saúde e os critérios de similaridade entre Programas em Desenvolvimento no Distrito Federal ou no Município e o Programa Academia da Saúde</a:t>
            </a:r>
            <a:r>
              <a:rPr lang="pt-BR" dirty="0" smtClean="0"/>
              <a:t>.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b="1" dirty="0" smtClean="0"/>
              <a:t>Portaria 24 SAS/MS de 14 de janeiro de 2014 - R</a:t>
            </a:r>
            <a:r>
              <a:rPr lang="pt-BR" dirty="0" smtClean="0"/>
              <a:t>edefine </a:t>
            </a:r>
            <a:r>
              <a:rPr lang="pt-BR" dirty="0"/>
              <a:t>o cadastramento do Programa Academia da Saúde no Sistema de Cadastro Nacional de estabelecimentos de Saúde (SCNES</a:t>
            </a:r>
            <a:r>
              <a:rPr lang="pt-BR" dirty="0" smtClean="0"/>
              <a:t>).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b="1" dirty="0" smtClean="0"/>
              <a:t>Portaria 183 de 31 de janeiro de 2014 </a:t>
            </a:r>
            <a:r>
              <a:rPr lang="pt-BR" dirty="0" smtClean="0"/>
              <a:t>- </a:t>
            </a:r>
            <a:r>
              <a:rPr lang="pt-BR" dirty="0"/>
              <a:t>R</a:t>
            </a:r>
            <a:r>
              <a:rPr lang="pt-BR" dirty="0" smtClean="0"/>
              <a:t>egulamenta </a:t>
            </a:r>
            <a:r>
              <a:rPr lang="pt-BR" dirty="0"/>
              <a:t>o incentivo financeiro de custeio para implantação e manutenção de ações e serviços públicos estratégicos de vigilância em saúde, previsto no art. 18, inciso I, da Portaria nº 1.378/GM/MS, de 9 de julho de 2013, com a definição dos critérios de financiamento, monitoramento e avaliação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89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>
          <a:xfrm>
            <a:off x="395536" y="1423317"/>
            <a:ext cx="8186738" cy="294178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  <a:defRPr/>
            </a:pPr>
            <a:r>
              <a:rPr lang="pt-BR" b="1" dirty="0" smtClean="0">
                <a:latin typeface="+mn-lt"/>
              </a:rPr>
              <a:t>Metas: </a:t>
            </a:r>
          </a:p>
          <a:p>
            <a:pPr algn="just">
              <a:buFont typeface="Wingdings" pitchFamily="2" charset="2"/>
              <a:buChar char="§"/>
              <a:defRPr/>
            </a:pPr>
            <a:endParaRPr lang="pt-BR" b="1" dirty="0" smtClean="0">
              <a:latin typeface="+mn-lt"/>
            </a:endParaRPr>
          </a:p>
          <a:p>
            <a:pPr algn="just">
              <a:buFont typeface="Wingdings" pitchFamily="2" charset="2"/>
              <a:buChar char="§"/>
              <a:defRPr/>
            </a:pPr>
            <a:r>
              <a:rPr lang="pt-BR" dirty="0" smtClean="0">
                <a:latin typeface="+mn-lt"/>
              </a:rPr>
              <a:t>Habilitação de 4.000 polos de Academia da Saúde até 2014.</a:t>
            </a:r>
          </a:p>
          <a:p>
            <a:pPr marL="0" indent="0" algn="just">
              <a:buNone/>
              <a:defRPr/>
            </a:pPr>
            <a:endParaRPr lang="pt-BR" dirty="0">
              <a:latin typeface="+mn-lt"/>
            </a:endParaRPr>
          </a:p>
          <a:p>
            <a:pPr algn="just">
              <a:buFont typeface="Wingdings" pitchFamily="2" charset="2"/>
              <a:buChar char="§"/>
              <a:defRPr/>
            </a:pPr>
            <a:r>
              <a:rPr lang="pt-BR" dirty="0" smtClean="0">
                <a:latin typeface="+mn-lt"/>
              </a:rPr>
              <a:t>Iniciar custeio de </a:t>
            </a:r>
            <a:r>
              <a:rPr lang="pt-BR" u="sng" dirty="0" smtClean="0">
                <a:latin typeface="+mn-lt"/>
              </a:rPr>
              <a:t>todos os polos</a:t>
            </a:r>
            <a:r>
              <a:rPr lang="pt-BR" dirty="0" smtClean="0">
                <a:latin typeface="+mn-lt"/>
              </a:rPr>
              <a:t> do Programa Academia da Saúde até 2015.</a:t>
            </a:r>
          </a:p>
          <a:p>
            <a:pPr algn="just">
              <a:buFont typeface="Wingdings" pitchFamily="2" charset="2"/>
              <a:buChar char="§"/>
              <a:defRPr/>
            </a:pPr>
            <a:endParaRPr lang="pt-BR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979712" y="395953"/>
            <a:ext cx="42424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b="1" dirty="0" smtClean="0">
                <a:solidFill>
                  <a:srgbClr val="0070C0"/>
                </a:solidFill>
                <a:latin typeface="+mn-lt"/>
              </a:rPr>
              <a:t>METAS DO PROGRAMA</a:t>
            </a:r>
            <a:endParaRPr lang="pt-BR" sz="3200" b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422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79512" y="-27384"/>
            <a:ext cx="7344816" cy="1077218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pt-BR" sz="3200" b="1" dirty="0">
                <a:solidFill>
                  <a:srgbClr val="0070C0"/>
                </a:solidFill>
              </a:rPr>
              <a:t>Situação </a:t>
            </a:r>
            <a:r>
              <a:rPr lang="pt-BR" sz="3200" b="1" dirty="0" smtClean="0">
                <a:solidFill>
                  <a:srgbClr val="0070C0"/>
                </a:solidFill>
              </a:rPr>
              <a:t>Atual de Construção dos Polos – Maio de 2014 - Brasil</a:t>
            </a:r>
            <a:endParaRPr lang="pt-BR" sz="3200" dirty="0">
              <a:solidFill>
                <a:srgbClr val="0070C0"/>
              </a:solidFill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35496" y="6547246"/>
            <a:ext cx="54721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 err="1">
                <a:latin typeface="+mn-lt"/>
              </a:rPr>
              <a:t>Fonte</a:t>
            </a:r>
            <a:r>
              <a:rPr lang="en-US" sz="1600" b="1" dirty="0">
                <a:latin typeface="+mn-lt"/>
              </a:rPr>
              <a:t>: Fundo </a:t>
            </a:r>
            <a:r>
              <a:rPr lang="en-US" sz="1600" b="1" dirty="0" err="1">
                <a:latin typeface="+mn-lt"/>
              </a:rPr>
              <a:t>Nacional</a:t>
            </a:r>
            <a:r>
              <a:rPr lang="en-US" sz="1600" b="1" dirty="0">
                <a:latin typeface="+mn-lt"/>
              </a:rPr>
              <a:t> de Saúde. </a:t>
            </a:r>
            <a:r>
              <a:rPr lang="en-US" sz="1600" b="1" dirty="0" smtClean="0">
                <a:latin typeface="+mn-lt"/>
              </a:rPr>
              <a:t> </a:t>
            </a:r>
            <a:r>
              <a:rPr lang="en-US" sz="1600" b="1" dirty="0" err="1" smtClean="0">
                <a:latin typeface="+mn-lt"/>
              </a:rPr>
              <a:t>Maio</a:t>
            </a:r>
            <a:r>
              <a:rPr lang="en-US" sz="1600" b="1" dirty="0" smtClean="0">
                <a:latin typeface="+mn-lt"/>
              </a:rPr>
              <a:t>/2014</a:t>
            </a:r>
            <a:endParaRPr lang="en-US" sz="1600" b="1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580112" y="1049834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rgbClr val="0070C0"/>
                </a:solidFill>
                <a:latin typeface="+mn-lt"/>
              </a:rPr>
              <a:t>Valor total: R$ 481,3 milhões</a:t>
            </a:r>
          </a:p>
          <a:p>
            <a:r>
              <a:rPr lang="pt-BR" sz="2000" b="1" dirty="0">
                <a:solidFill>
                  <a:srgbClr val="0070C0"/>
                </a:solidFill>
              </a:rPr>
              <a:t>V</a:t>
            </a:r>
            <a:r>
              <a:rPr lang="pt-BR" sz="2000" b="1" dirty="0" smtClean="0">
                <a:solidFill>
                  <a:srgbClr val="0070C0"/>
                </a:solidFill>
              </a:rPr>
              <a:t>alor </a:t>
            </a:r>
            <a:r>
              <a:rPr lang="pt-BR" sz="2000" b="1" dirty="0">
                <a:solidFill>
                  <a:srgbClr val="0070C0"/>
                </a:solidFill>
              </a:rPr>
              <a:t>P</a:t>
            </a:r>
            <a:r>
              <a:rPr lang="pt-BR" sz="2000" b="1" dirty="0" smtClean="0">
                <a:solidFill>
                  <a:srgbClr val="0070C0"/>
                </a:solidFill>
              </a:rPr>
              <a:t>ago: R$ 245,9 milhões </a:t>
            </a:r>
            <a:endParaRPr lang="pt-BR" sz="2000" b="1" dirty="0" smtClean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9322972"/>
              </p:ext>
            </p:extLst>
          </p:nvPr>
        </p:nvGraphicFramePr>
        <p:xfrm>
          <a:off x="179512" y="1152524"/>
          <a:ext cx="8784976" cy="5228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5734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179512" y="772595"/>
            <a:ext cx="8496944" cy="56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457200" indent="-4572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200" dirty="0" smtClean="0">
                <a:latin typeface="+mj-lt"/>
              </a:rPr>
              <a:t>A </a:t>
            </a:r>
            <a:r>
              <a:rPr lang="pt-BR" sz="2200" dirty="0">
                <a:latin typeface="+mj-lt"/>
              </a:rPr>
              <a:t>disponibilidade de espaços públicos para a prática de exercícios eleva </a:t>
            </a:r>
            <a:r>
              <a:rPr lang="pt-BR" sz="2200" dirty="0" smtClean="0">
                <a:latin typeface="+mj-lt"/>
              </a:rPr>
              <a:t>a </a:t>
            </a:r>
            <a:r>
              <a:rPr lang="pt-BR" sz="2200" dirty="0">
                <a:latin typeface="+mj-lt"/>
              </a:rPr>
              <a:t>frequência de atividades físicas </a:t>
            </a:r>
            <a:r>
              <a:rPr lang="pt-BR" sz="2200" dirty="0" smtClean="0">
                <a:latin typeface="+mj-lt"/>
              </a:rPr>
              <a:t>nos territórios onde estão localizados;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200" dirty="0" smtClean="0">
                <a:latin typeface="+mj-lt"/>
              </a:rPr>
              <a:t>Espaço público, como por exemplo o polo do Programa Academia da Saúde, propicia </a:t>
            </a:r>
            <a:r>
              <a:rPr lang="pt-BR" sz="2200" dirty="0">
                <a:latin typeface="+mj-lt"/>
              </a:rPr>
              <a:t>a realização de atividade física </a:t>
            </a:r>
            <a:r>
              <a:rPr lang="pt-BR" sz="2200" dirty="0" smtClean="0">
                <a:latin typeface="+mj-lt"/>
              </a:rPr>
              <a:t>e </a:t>
            </a:r>
            <a:r>
              <a:rPr lang="pt-BR" sz="2200" dirty="0">
                <a:latin typeface="+mj-lt"/>
              </a:rPr>
              <a:t>lazer a quem habitualmente não tem essa </a:t>
            </a:r>
            <a:r>
              <a:rPr lang="pt-BR" sz="2200" dirty="0" smtClean="0">
                <a:latin typeface="+mj-lt"/>
              </a:rPr>
              <a:t>oportunidade, mas tem </a:t>
            </a:r>
            <a:r>
              <a:rPr lang="pt-BR" sz="2200" dirty="0">
                <a:latin typeface="+mj-lt"/>
              </a:rPr>
              <a:t>interesse </a:t>
            </a:r>
            <a:r>
              <a:rPr lang="pt-BR" sz="2200" dirty="0" smtClean="0">
                <a:latin typeface="+mj-lt"/>
              </a:rPr>
              <a:t>. (Revista RADIS, setembro de 2011);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200" dirty="0" smtClean="0">
                <a:latin typeface="+mj-lt"/>
              </a:rPr>
              <a:t>Atividades físicas promovem a redução do uso de medicações para transtornos mentais, hipertensão</a:t>
            </a:r>
            <a:r>
              <a:rPr lang="pt-BR" sz="2200" dirty="0">
                <a:latin typeface="+mj-lt"/>
              </a:rPr>
              <a:t>, </a:t>
            </a:r>
            <a:r>
              <a:rPr lang="pt-BR" sz="2200" dirty="0" smtClean="0">
                <a:latin typeface="+mj-lt"/>
              </a:rPr>
              <a:t>diabetes e dislipidemia. </a:t>
            </a:r>
            <a:r>
              <a:rPr lang="pt-BR" sz="2200" dirty="0">
                <a:latin typeface="+mj-lt"/>
              </a:rPr>
              <a:t>(Revista RADIS, setembro de 2011</a:t>
            </a:r>
            <a:r>
              <a:rPr lang="pt-BR" sz="2200" dirty="0" smtClean="0">
                <a:latin typeface="+mj-lt"/>
              </a:rPr>
              <a:t>).</a:t>
            </a:r>
            <a:endParaRPr lang="pt-BR" sz="2200" dirty="0">
              <a:latin typeface="+mj-lt"/>
            </a:endParaRP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§"/>
            </a:pPr>
            <a:endParaRPr lang="pt-BR" sz="2200" dirty="0">
              <a:latin typeface="+mj-lt"/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262196" y="188640"/>
            <a:ext cx="50755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b="1" dirty="0" smtClean="0">
                <a:solidFill>
                  <a:srgbClr val="0070C0"/>
                </a:solidFill>
              </a:rPr>
              <a:t>ESTUDOS INFORMAM QUE...</a:t>
            </a:r>
          </a:p>
        </p:txBody>
      </p:sp>
    </p:spTree>
    <p:extLst>
      <p:ext uri="{BB962C8B-B14F-4D97-AF65-F5344CB8AC3E}">
        <p14:creationId xmlns:p14="http://schemas.microsoft.com/office/powerpoint/2010/main" val="381707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251520" y="767462"/>
            <a:ext cx="849694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pt-BR" sz="2000" b="1" dirty="0" smtClean="0">
                <a:latin typeface="+mj-lt"/>
              </a:rPr>
              <a:t>	Os </a:t>
            </a:r>
            <a:r>
              <a:rPr lang="pt-BR" sz="2000" b="1" dirty="0">
                <a:latin typeface="+mj-lt"/>
              </a:rPr>
              <a:t>polos do Programa Academia da Saúde são espaços </a:t>
            </a:r>
            <a:r>
              <a:rPr lang="pt-BR" sz="2000" b="1" dirty="0" smtClean="0">
                <a:latin typeface="+mj-lt"/>
              </a:rPr>
              <a:t>públicos construídos </a:t>
            </a:r>
            <a:r>
              <a:rPr lang="pt-BR" sz="2000" b="1" dirty="0">
                <a:latin typeface="+mj-lt"/>
              </a:rPr>
              <a:t>para o desenvolvimento das ações do </a:t>
            </a:r>
            <a:r>
              <a:rPr lang="pt-BR" sz="2000" b="1" dirty="0" smtClean="0">
                <a:latin typeface="+mj-lt"/>
              </a:rPr>
              <a:t>programa</a:t>
            </a:r>
          </a:p>
          <a:p>
            <a:pPr marL="457200" indent="-457200" algn="ctr">
              <a:lnSpc>
                <a:spcPct val="150000"/>
              </a:lnSpc>
              <a:buFont typeface="Wingdings" pitchFamily="2" charset="2"/>
              <a:buChar char="§"/>
            </a:pPr>
            <a:endParaRPr lang="pt-BR" sz="2000" b="1" dirty="0">
              <a:latin typeface="+mj-lt"/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262196" y="188640"/>
            <a:ext cx="59810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b="1" dirty="0" smtClean="0">
                <a:solidFill>
                  <a:srgbClr val="0070C0"/>
                </a:solidFill>
              </a:rPr>
              <a:t>OS POLOS – MODALIDADE BÁSICA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73" b="6161"/>
          <a:stretch/>
        </p:blipFill>
        <p:spPr bwMode="auto">
          <a:xfrm>
            <a:off x="251520" y="1772816"/>
            <a:ext cx="8604447" cy="4514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ixaDeTexto 7"/>
          <p:cNvSpPr txBox="1">
            <a:spLocks noChangeArrowheads="1"/>
          </p:cNvSpPr>
          <p:nvPr/>
        </p:nvSpPr>
        <p:spPr bwMode="auto">
          <a:xfrm>
            <a:off x="20732" y="6597352"/>
            <a:ext cx="30718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200" b="1" dirty="0" smtClean="0"/>
              <a:t>Figura meramente ilustrativa.</a:t>
            </a:r>
            <a:endParaRPr lang="pt-BR" sz="1200" b="1" dirty="0"/>
          </a:p>
        </p:txBody>
      </p:sp>
    </p:spTree>
    <p:extLst>
      <p:ext uri="{BB962C8B-B14F-4D97-AF65-F5344CB8AC3E}">
        <p14:creationId xmlns:p14="http://schemas.microsoft.com/office/powerpoint/2010/main" val="381707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179512" y="255356"/>
            <a:ext cx="70094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>
              <a:buNone/>
            </a:pPr>
            <a:r>
              <a:rPr lang="pt-BR" sz="3200" b="1" dirty="0" smtClean="0">
                <a:solidFill>
                  <a:srgbClr val="0070C0"/>
                </a:solidFill>
              </a:rPr>
              <a:t>POLO DE MODALIDADE INTERMEDIÁRIA</a:t>
            </a:r>
            <a:endParaRPr lang="pt-BR" sz="32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D:\Polo Intermediario\PI 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0712"/>
            <a:ext cx="9144000" cy="4656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7"/>
          <p:cNvSpPr txBox="1">
            <a:spLocks noChangeArrowheads="1"/>
          </p:cNvSpPr>
          <p:nvPr/>
        </p:nvSpPr>
        <p:spPr bwMode="auto">
          <a:xfrm>
            <a:off x="20732" y="6597352"/>
            <a:ext cx="30718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200" b="1" dirty="0" smtClean="0"/>
              <a:t>Figura meramente ilustrativa.</a:t>
            </a:r>
            <a:endParaRPr lang="pt-BR" sz="1200" b="1" dirty="0"/>
          </a:p>
        </p:txBody>
      </p:sp>
    </p:spTree>
    <p:extLst>
      <p:ext uri="{BB962C8B-B14F-4D97-AF65-F5344CB8AC3E}">
        <p14:creationId xmlns:p14="http://schemas.microsoft.com/office/powerpoint/2010/main" val="206533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7" r="6101"/>
          <a:stretch/>
        </p:blipFill>
        <p:spPr bwMode="auto">
          <a:xfrm>
            <a:off x="0" y="1052736"/>
            <a:ext cx="9144000" cy="5134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7"/>
          <p:cNvSpPr txBox="1">
            <a:spLocks noChangeArrowheads="1"/>
          </p:cNvSpPr>
          <p:nvPr/>
        </p:nvSpPr>
        <p:spPr bwMode="auto">
          <a:xfrm>
            <a:off x="-55209" y="6597352"/>
            <a:ext cx="30718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200" b="1" dirty="0" smtClean="0"/>
              <a:t>Figura meramente ilustrativa.</a:t>
            </a:r>
            <a:endParaRPr lang="pt-BR" sz="1200" b="1" dirty="0"/>
          </a:p>
        </p:txBody>
      </p:sp>
      <p:sp>
        <p:nvSpPr>
          <p:cNvPr id="8" name="Retângulo 7"/>
          <p:cNvSpPr/>
          <p:nvPr/>
        </p:nvSpPr>
        <p:spPr>
          <a:xfrm>
            <a:off x="179512" y="255356"/>
            <a:ext cx="60844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>
              <a:buNone/>
            </a:pPr>
            <a:r>
              <a:rPr lang="pt-BR" sz="3200" b="1" dirty="0" smtClean="0">
                <a:solidFill>
                  <a:srgbClr val="0070C0"/>
                </a:solidFill>
              </a:rPr>
              <a:t>POLO DE MODALIDADE AMPLIADA</a:t>
            </a:r>
            <a:endParaRPr lang="pt-BR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16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</TotalTime>
  <Words>1745</Words>
  <Application>Microsoft Office PowerPoint</Application>
  <PresentationFormat>Apresentação na tela (4:3)</PresentationFormat>
  <Paragraphs>176</Paragraphs>
  <Slides>27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28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 Nasf E A ACADEMIA DA SAÚDE </vt:lpstr>
      <vt:lpstr>TERRITORIALIZAÇÃO</vt:lpstr>
      <vt:lpstr>Apresentação do PowerPoint</vt:lpstr>
      <vt:lpstr>CASO JUAN</vt:lpstr>
      <vt:lpstr>CASO JUAN</vt:lpstr>
      <vt:lpstr>Apresentação do PowerPoint</vt:lpstr>
      <vt:lpstr>Apresentação do PowerPoint</vt:lpstr>
      <vt:lpstr>Apresentação do PowerPoint</vt:lpstr>
      <vt:lpstr> OBRIGADA E  ATÉ A PRÓXIMA   Marcelina Ceolin - marcelina.ceolin@saude.gov.br  Telefones: (61) 3315-9003 ou 3315-9091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marcelina.ceolin</dc:creator>
  <cp:lastModifiedBy>marcelina.ceolin</cp:lastModifiedBy>
  <cp:revision>96</cp:revision>
  <dcterms:created xsi:type="dcterms:W3CDTF">2014-04-14T14:46:24Z</dcterms:created>
  <dcterms:modified xsi:type="dcterms:W3CDTF">2014-05-20T20:08:03Z</dcterms:modified>
</cp:coreProperties>
</file>