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89" r:id="rId3"/>
    <p:sldId id="294" r:id="rId4"/>
    <p:sldId id="291" r:id="rId5"/>
    <p:sldId id="259" r:id="rId6"/>
    <p:sldId id="276" r:id="rId7"/>
    <p:sldId id="270" r:id="rId8"/>
    <p:sldId id="290" r:id="rId9"/>
    <p:sldId id="299" r:id="rId10"/>
    <p:sldId id="269" r:id="rId11"/>
    <p:sldId id="295" r:id="rId12"/>
    <p:sldId id="281" r:id="rId13"/>
    <p:sldId id="280" r:id="rId14"/>
    <p:sldId id="297" r:id="rId15"/>
    <p:sldId id="263" r:id="rId16"/>
    <p:sldId id="272" r:id="rId17"/>
    <p:sldId id="266" r:id="rId18"/>
    <p:sldId id="292" r:id="rId19"/>
    <p:sldId id="265" r:id="rId20"/>
    <p:sldId id="271" r:id="rId21"/>
    <p:sldId id="264" r:id="rId22"/>
    <p:sldId id="284" r:id="rId23"/>
    <p:sldId id="286" r:id="rId24"/>
    <p:sldId id="277" r:id="rId25"/>
    <p:sldId id="298" r:id="rId26"/>
    <p:sldId id="302" r:id="rId27"/>
    <p:sldId id="282" r:id="rId28"/>
    <p:sldId id="301" r:id="rId29"/>
    <p:sldId id="300" r:id="rId30"/>
    <p:sldId id="268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AFF50E-54AB-44E9-8608-A5AF8C1519FA}" type="datetimeFigureOut">
              <a:rPr lang="pt-BR" smtClean="0"/>
              <a:t>21/05/2014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D5C6DA-1E96-46C2-914C-B56A41F83DD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larissambr@hotmail.com" TargetMode="External"/><Relationship Id="rId2" Type="http://schemas.openxmlformats.org/officeDocument/2006/relationships/hyperlink" Target="mailto:labragagnolo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Apoio Matricial, Apoio em Saúde e a Articulação da Rede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Larissa </a:t>
            </a:r>
            <a:r>
              <a:rPr lang="pt-BR" dirty="0" err="1" smtClean="0"/>
              <a:t>Bragagnolo</a:t>
            </a:r>
            <a:endParaRPr lang="pt-BR" dirty="0" smtClean="0"/>
          </a:p>
          <a:p>
            <a:r>
              <a:rPr lang="pt-BR" dirty="0" smtClean="0"/>
              <a:t>Apoiadora em Saúde no Município de São Bernardo do Campo – SP.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502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Matriciamento: auxiliar </a:t>
            </a:r>
            <a:r>
              <a:rPr lang="pt-BR" dirty="0"/>
              <a:t>a equipe a encontrar </a:t>
            </a:r>
            <a:r>
              <a:rPr lang="pt-BR" dirty="0" smtClean="0"/>
              <a:t>alternativas para além </a:t>
            </a:r>
            <a:r>
              <a:rPr lang="pt-BR" dirty="0"/>
              <a:t>dos encaminhamentos e </a:t>
            </a:r>
            <a:r>
              <a:rPr lang="pt-BR" dirty="0" smtClean="0"/>
              <a:t>procedimentos </a:t>
            </a:r>
            <a:r>
              <a:rPr lang="pt-BR" dirty="0"/>
              <a:t>(grupos, atendimentos conjuntos, PTS articulados entre os serviços da rede, entre outros</a:t>
            </a:r>
            <a:r>
              <a:rPr lang="pt-BR" dirty="0" smtClean="0"/>
              <a:t>).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 PTS traz a possibilidade de discussões coletivas, com ações estratégicas, decisões com prazos e responsáveis definidos.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Na elaboração do PTS o apoio matricial consegue construir a articulação necessária da rede para aquele caso a partir de suas necessidades.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88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sz="3200" dirty="0" smtClean="0"/>
          </a:p>
          <a:p>
            <a:pPr algn="just"/>
            <a:endParaRPr lang="pt-BR" sz="3200" dirty="0"/>
          </a:p>
          <a:p>
            <a:pPr algn="just"/>
            <a:r>
              <a:rPr lang="pt-BR" sz="3200" dirty="0" smtClean="0"/>
              <a:t>A equipe de apoio (NASF) não </a:t>
            </a:r>
            <a:r>
              <a:rPr lang="pt-BR" sz="3200" dirty="0" smtClean="0"/>
              <a:t>é um </a:t>
            </a:r>
            <a:r>
              <a:rPr lang="pt-BR" sz="3200" dirty="0" smtClean="0"/>
              <a:t>ambulatório na Atenção Básica!</a:t>
            </a:r>
          </a:p>
          <a:p>
            <a:pPr algn="just"/>
            <a:endParaRPr lang="pt-BR" sz="3200" dirty="0"/>
          </a:p>
          <a:p>
            <a:pPr algn="just"/>
            <a:endParaRPr lang="pt-BR" sz="2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9459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Fatores que facilitam o apoio matricial: 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Educação </a:t>
            </a:r>
            <a:r>
              <a:rPr lang="pt-BR" dirty="0" smtClean="0"/>
              <a:t>Permanente como estratégia de gestão e qualificação dos trabalhadores;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Organização </a:t>
            </a:r>
            <a:r>
              <a:rPr lang="pt-BR" dirty="0" smtClean="0"/>
              <a:t>dos serviços de saúde com equipes de referência, </a:t>
            </a:r>
            <a:r>
              <a:rPr lang="pt-BR" dirty="0" err="1" smtClean="0"/>
              <a:t>adscrição</a:t>
            </a:r>
            <a:r>
              <a:rPr lang="pt-BR" dirty="0" smtClean="0"/>
              <a:t> de territórios bem definidos e monitoramento dos casos;</a:t>
            </a:r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Espaços </a:t>
            </a:r>
            <a:r>
              <a:rPr lang="pt-BR" dirty="0"/>
              <a:t>permanentes de reunião de </a:t>
            </a:r>
            <a:r>
              <a:rPr lang="pt-BR" dirty="0" smtClean="0"/>
              <a:t>equipe;</a:t>
            </a:r>
            <a:endParaRPr lang="pt-BR" dirty="0"/>
          </a:p>
          <a:p>
            <a:pPr lvl="1" algn="just"/>
            <a:endParaRPr lang="pt-BR" dirty="0" smtClean="0"/>
          </a:p>
          <a:p>
            <a:pPr lvl="1" algn="just"/>
            <a:r>
              <a:rPr lang="pt-BR" dirty="0" smtClean="0"/>
              <a:t>Definição </a:t>
            </a:r>
            <a:r>
              <a:rPr lang="pt-BR" dirty="0" smtClean="0"/>
              <a:t>de fluxos entre serviços.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559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O apoio matricial pode ser comparado, numa analogia bem simples, ao acolhimento: </a:t>
            </a:r>
          </a:p>
          <a:p>
            <a:pPr lvl="1" algn="just"/>
            <a:r>
              <a:rPr lang="pt-BR" dirty="0" smtClean="0"/>
              <a:t>enquanto o </a:t>
            </a:r>
            <a:r>
              <a:rPr lang="pt-BR" b="1" u="sng" dirty="0" smtClean="0"/>
              <a:t>acolhimento</a:t>
            </a:r>
            <a:r>
              <a:rPr lang="pt-BR" dirty="0" smtClean="0"/>
              <a:t> consiste na escuta das questões do usuário e suas demandas e dar encaminhamento e resolutividade, o apoio matricial pode ser considerado o acolhimento da equipe: ouvir suas demandas, se </a:t>
            </a:r>
            <a:r>
              <a:rPr lang="pt-BR" dirty="0" err="1" smtClean="0"/>
              <a:t>co-responsabilizar</a:t>
            </a:r>
            <a:r>
              <a:rPr lang="pt-BR" dirty="0" smtClean="0"/>
              <a:t> por elas e planejar e atuar na intervenção conjunta destas demandas. </a:t>
            </a:r>
            <a:endParaRPr lang="pt-BR" b="1" u="sng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830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sz="3200" b="1" u="sng" dirty="0" smtClean="0"/>
          </a:p>
          <a:p>
            <a:pPr algn="just"/>
            <a:endParaRPr lang="pt-BR" sz="3200" b="1" u="sng" dirty="0"/>
          </a:p>
          <a:p>
            <a:pPr algn="just"/>
            <a:r>
              <a:rPr lang="pt-BR" sz="3200" b="1" u="sng" dirty="0" smtClean="0"/>
              <a:t>Nunca </a:t>
            </a:r>
            <a:r>
              <a:rPr lang="pt-BR" sz="3200" b="1" u="sng" dirty="0"/>
              <a:t>fazer por, sempre fazer com.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153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Demanda organização:</a:t>
            </a:r>
          </a:p>
          <a:p>
            <a:pPr lvl="1" algn="just"/>
            <a:r>
              <a:rPr lang="pt-BR" dirty="0" smtClean="0"/>
              <a:t>Do serviço;</a:t>
            </a:r>
          </a:p>
          <a:p>
            <a:pPr lvl="1" algn="just"/>
            <a:r>
              <a:rPr lang="pt-BR" dirty="0" smtClean="0"/>
              <a:t>Do processo </a:t>
            </a:r>
            <a:r>
              <a:rPr lang="pt-BR" dirty="0"/>
              <a:t>de </a:t>
            </a:r>
            <a:r>
              <a:rPr lang="pt-BR" dirty="0" smtClean="0"/>
              <a:t>trabalho;</a:t>
            </a:r>
          </a:p>
          <a:p>
            <a:pPr lvl="1" algn="just"/>
            <a:r>
              <a:rPr lang="pt-BR" dirty="0" smtClean="0"/>
              <a:t>De agenda;</a:t>
            </a:r>
          </a:p>
          <a:p>
            <a:pPr lvl="1" algn="just"/>
            <a:r>
              <a:rPr lang="pt-BR" dirty="0" smtClean="0"/>
              <a:t>De fluxos;</a:t>
            </a:r>
          </a:p>
          <a:p>
            <a:pPr lvl="1" algn="just"/>
            <a:r>
              <a:rPr lang="pt-BR" dirty="0" smtClean="0"/>
              <a:t>E </a:t>
            </a:r>
            <a:r>
              <a:rPr lang="pt-BR" dirty="0"/>
              <a:t>de disponibilidades pessoais e institucionais dos </a:t>
            </a:r>
            <a:r>
              <a:rPr lang="pt-BR" dirty="0" smtClean="0"/>
              <a:t>profissionais.</a:t>
            </a:r>
          </a:p>
          <a:p>
            <a:pPr lvl="1" algn="just"/>
            <a:endParaRPr lang="pt-BR" dirty="0" smtClean="0"/>
          </a:p>
          <a:p>
            <a:pPr algn="just"/>
            <a:r>
              <a:rPr lang="pt-BR" dirty="0" smtClean="0"/>
              <a:t>Se não houver espaços para encontros, dificilmente haverá articulação.</a:t>
            </a:r>
          </a:p>
          <a:p>
            <a:pPr marL="109728" indent="0" algn="just">
              <a:buNone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ARTICULAÇÃO DA REDE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79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t-BR" dirty="0" smtClean="0"/>
              <a:t> </a:t>
            </a:r>
          </a:p>
          <a:p>
            <a:pPr algn="just"/>
            <a:r>
              <a:rPr lang="pt-BR" dirty="0" smtClean="0"/>
              <a:t>O Apoio em Saúde de SBC é um dispositivo para a transformação da dinâmica da gestão e da produção do cuidado em saúde.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Os apoiadores são elementos de conexão, qualificação da atenção e aproximação da gestão ao cotidiano das equipes de saúde.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Apoio em Saúde de SBC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494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Em </a:t>
            </a:r>
            <a:r>
              <a:rPr lang="pt-BR" dirty="0" smtClean="0"/>
              <a:t>SBC são </a:t>
            </a:r>
            <a:r>
              <a:rPr lang="pt-BR" dirty="0"/>
              <a:t>50 </a:t>
            </a:r>
            <a:r>
              <a:rPr lang="pt-BR" dirty="0" smtClean="0"/>
              <a:t>apoiadores divididos em 9 equipes multidisciplinares distribuídos pelos territórios, com as principais atribuições:</a:t>
            </a:r>
          </a:p>
          <a:p>
            <a:pPr lvl="1" algn="just"/>
            <a:r>
              <a:rPr lang="pt-BR" dirty="0" smtClean="0"/>
              <a:t>Apoio Matricial (</a:t>
            </a:r>
            <a:r>
              <a:rPr lang="pt-BR" sz="1900" dirty="0" smtClean="0"/>
              <a:t>Discussão de caso, PTS</a:t>
            </a:r>
            <a:r>
              <a:rPr lang="pt-BR" dirty="0" smtClean="0"/>
              <a:t>)</a:t>
            </a:r>
          </a:p>
          <a:p>
            <a:pPr lvl="1" algn="just"/>
            <a:r>
              <a:rPr lang="pt-BR" dirty="0"/>
              <a:t>Articulação de Rede</a:t>
            </a:r>
          </a:p>
          <a:p>
            <a:pPr lvl="1" algn="just"/>
            <a:r>
              <a:rPr lang="pt-BR" dirty="0" smtClean="0"/>
              <a:t>Apoio Institucional (</a:t>
            </a:r>
            <a:r>
              <a:rPr lang="pt-BR" sz="1900" dirty="0" smtClean="0"/>
              <a:t>EP, organização de Processo de Trabalho</a:t>
            </a:r>
            <a:r>
              <a:rPr lang="pt-BR" dirty="0" smtClean="0"/>
              <a:t>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 apoiador não se dedica ao exercício da clínica do seu núcleo profissional, mas a partir da AB articula a rede, proporcionando encontros entre diferentes atores dos serviços;</a:t>
            </a:r>
          </a:p>
          <a:p>
            <a:pPr algn="just"/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 organização da Rede em </a:t>
            </a:r>
            <a:r>
              <a:rPr lang="pt-BR" dirty="0" smtClean="0"/>
              <a:t>SBC – O Apoiador em Saúde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84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O </a:t>
            </a:r>
            <a:r>
              <a:rPr lang="pt-BR" dirty="0"/>
              <a:t>apoiador se encontra no “não lugar”, não se encaixa num organograma ou numa hierarquia, não é gestor mas também não é trabalhador da ponta, está sempre no “entre”, é um mediador</a:t>
            </a:r>
            <a:r>
              <a:rPr lang="pt-BR" dirty="0" smtClean="0"/>
              <a:t>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NASF é diferente do apoiador em Saúde: o apoiador é da rede, e não da Atenção Básica!</a:t>
            </a:r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 organização da Rede em SBC – O Apoiador em Saúde</a:t>
            </a:r>
          </a:p>
        </p:txBody>
      </p:sp>
    </p:spTree>
    <p:extLst>
      <p:ext uri="{BB962C8B-B14F-4D97-AF65-F5344CB8AC3E}">
        <p14:creationId xmlns:p14="http://schemas.microsoft.com/office/powerpoint/2010/main" val="35143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Histórico do processo:</a:t>
            </a:r>
          </a:p>
          <a:p>
            <a:pPr lvl="1" algn="just"/>
            <a:r>
              <a:rPr lang="pt-BR" dirty="0" smtClean="0"/>
              <a:t>2010 – Chegada das equipe de apoio em meio às transformações na rede de serviços com mudança do modelo de saúde com entrosamento com as equipes de atenção básica das UBS – reconhecimento do território, monitoramento dos indicadores territoriais, participação em reuniões de equipes para discussão de casos e organização de processos de trabalho </a:t>
            </a:r>
          </a:p>
          <a:p>
            <a:pPr marL="109728" indent="0">
              <a:buNone/>
            </a:pPr>
            <a:endParaRPr lang="pt-BR" dirty="0" smtClean="0"/>
          </a:p>
          <a:p>
            <a:pPr lvl="1" algn="just"/>
            <a:r>
              <a:rPr lang="pt-BR" dirty="0" smtClean="0"/>
              <a:t>Até hoje - Aproximação com outros serviços da rede – abertura dos serviços para discussão de casos pontuais e revisão de fluxos a partir de fragilidades identificadas.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organização da Rede em SBC</a:t>
            </a:r>
          </a:p>
        </p:txBody>
      </p:sp>
    </p:spTree>
    <p:extLst>
      <p:ext uri="{BB962C8B-B14F-4D97-AF65-F5344CB8AC3E}">
        <p14:creationId xmlns:p14="http://schemas.microsoft.com/office/powerpoint/2010/main" val="23311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pPr marL="393192" lvl="1" indent="0">
              <a:buNone/>
            </a:pPr>
            <a:r>
              <a:rPr lang="pt-BR" dirty="0"/>
              <a:t>	</a:t>
            </a:r>
            <a:r>
              <a:rPr lang="pt-BR" sz="4000" dirty="0" smtClean="0"/>
              <a:t>O que é apoio matricial?</a:t>
            </a:r>
          </a:p>
          <a:p>
            <a:pPr marL="393192" lvl="1" indent="0">
              <a:buNone/>
            </a:pPr>
            <a:endParaRPr lang="pt-BR" sz="4000" dirty="0"/>
          </a:p>
          <a:p>
            <a:pPr marL="393192" lvl="1" indent="0">
              <a:buNone/>
            </a:pPr>
            <a:r>
              <a:rPr lang="pt-BR" sz="4000" dirty="0" smtClean="0"/>
              <a:t>	O que é matriz?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59685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Sk9RAGGejSkq3mcUoNWIMg3W4Cc4Axcc_9jOC-K9A0MDgDrM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0.gstatic.com/images?q=tbn:ANd9GcSk9RAGGejSkq3mcUoNWIMg3W4Cc4Axcc_9jOC-K9A0MDgDrM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76" y="2120677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0.gstatic.com/images?q=tbn:ANd9GcSk9RAGGejSkq3mcUoNWIMg3W4Cc4Axcc_9jOC-K9A0MDgDrM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0.gstatic.com/images?q=tbn:ANd9GcSk9RAGGejSkq3mcUoNWIMg3W4Cc4Axcc_9jOC-K9A0MDgDrM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679" y="2120677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static.com/images?q=tbn:ANd9GcQkyl7ETAP_3TSS5eATupACVqS_-IXS6OuDc5uUUREkHaMBwMy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3691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409186" y="4484763"/>
            <a:ext cx="3382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u="sng" dirty="0" smtClean="0"/>
              <a:t>Territórios em São Bernardo:</a:t>
            </a:r>
          </a:p>
          <a:p>
            <a:pPr algn="just"/>
            <a:r>
              <a:rPr lang="pt-BR" dirty="0" smtClean="0"/>
              <a:t>São 9 núcleos territoriais, compostos por UBS, UPA,  e serviços de referência municipal.</a:t>
            </a:r>
            <a:endParaRPr lang="pt-BR" dirty="0"/>
          </a:p>
        </p:txBody>
      </p:sp>
      <p:sp>
        <p:nvSpPr>
          <p:cNvPr id="11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 smtClean="0"/>
              <a:t>A organização da Rede em SBC</a:t>
            </a:r>
            <a:endParaRPr lang="pt-BR" dirty="0"/>
          </a:p>
        </p:txBody>
      </p:sp>
      <p:pic>
        <p:nvPicPr>
          <p:cNvPr id="12" name="Picture 2" descr="https://encrypted-tbn0.gstatic.com/images?q=tbn:ANd9GcSk9RAGGejSkq3mcUoNWIMg3W4Cc4Axcc_9jOC-K9A0MDgDrM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111" y="1196752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20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Os Núcleos territoriais foram constituídos a partir das UPAS (9 UPAS – 9 territórios). Estes núcleos territoriais contam com </a:t>
            </a:r>
          </a:p>
          <a:p>
            <a:pPr lvl="1" algn="just"/>
            <a:r>
              <a:rPr lang="pt-BR" dirty="0" smtClean="0"/>
              <a:t>coordenadores das UBS, CAPS, UPA, </a:t>
            </a:r>
          </a:p>
          <a:p>
            <a:pPr lvl="1" algn="just"/>
            <a:r>
              <a:rPr lang="pt-BR" dirty="0" smtClean="0"/>
              <a:t>apoiadores em saúde, </a:t>
            </a:r>
          </a:p>
          <a:p>
            <a:pPr lvl="1" algn="just"/>
            <a:r>
              <a:rPr lang="pt-BR" dirty="0" smtClean="0"/>
              <a:t>representantes dos departamentos e vigilâncias, </a:t>
            </a:r>
          </a:p>
          <a:p>
            <a:pPr lvl="1" algn="just"/>
            <a:r>
              <a:rPr lang="pt-BR" dirty="0" smtClean="0"/>
              <a:t>além de um facilitador que chamamos de Orientador de Educação Permanente.</a:t>
            </a:r>
          </a:p>
          <a:p>
            <a:pPr algn="just"/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 organização da Rede em SBC – Os Núcleos Territoriais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99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Os </a:t>
            </a:r>
            <a:r>
              <a:rPr lang="pt-BR" dirty="0"/>
              <a:t>Núcleos Territoriais são espaços espaço de Educação Permanente </a:t>
            </a:r>
            <a:r>
              <a:rPr lang="pt-BR" dirty="0" smtClean="0"/>
              <a:t>do Território e também de articulação de rede.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Discussão de questões comuns do território: </a:t>
            </a:r>
          </a:p>
          <a:p>
            <a:pPr lvl="2"/>
            <a:r>
              <a:rPr lang="pt-BR" dirty="0" smtClean="0"/>
              <a:t>Casos sentinela, casos de difícil manejo que passam por vários serviços, situações recorrentes, dificuldades nos fluxos entre serviços.</a:t>
            </a:r>
          </a:p>
          <a:p>
            <a:pPr marL="109728" indent="0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 organização da Rede em SBC – Os Núcleos Territoriais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57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Encontros periódicos na UPA do território: a equipe da UPA discute com os apoiadores situações que são identificadas por eles como de grande importância, casos que necessitam de continuidade do cuidado.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Em alguns territórios a equipe de apoio realiza encontros de Educação Permanente com os trabalhadores da UPA – (Território, Saúde Mental e Rede de Atenção).</a:t>
            </a:r>
          </a:p>
          <a:p>
            <a:pPr algn="just"/>
            <a:endParaRPr lang="pt-BR" dirty="0" smtClean="0"/>
          </a:p>
          <a:p>
            <a:pPr marL="109728" indent="0" algn="just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Organização da Rede em SBC – A articulação entre Atenção Básica e Hospitalar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86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 descr="C:\Users\User\Dropbox\Camera Uploads\2014-02-12 21.40.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752"/>
            <a:ext cx="9159670" cy="686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4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pPr marL="109728" indent="0" algn="just">
              <a:buNone/>
            </a:pPr>
            <a:endParaRPr lang="pt-BR" dirty="0" smtClean="0"/>
          </a:p>
          <a:p>
            <a:pPr algn="just"/>
            <a:r>
              <a:rPr lang="pt-BR" dirty="0" err="1" smtClean="0"/>
              <a:t>Kanban</a:t>
            </a:r>
            <a:r>
              <a:rPr lang="pt-BR" dirty="0" smtClean="0"/>
              <a:t> (nos serviços hospitalares): encontros periódicos com equipes dos hospitais e apoiadores identificando as prioridades e realizando gestão de leitos a partir do tempo de internação</a:t>
            </a:r>
            <a:r>
              <a:rPr lang="pt-BR" dirty="0"/>
              <a:t> </a:t>
            </a:r>
            <a:r>
              <a:rPr lang="pt-BR" dirty="0" smtClean="0"/>
              <a:t>(apoio articula com outros serviços a continuidade do cuidado).</a:t>
            </a:r>
          </a:p>
          <a:p>
            <a:pPr algn="just"/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Organização da Rede em SBC – A articulação entre Atenção Básica e Hospitalar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Discussão de Casos com equipes da AB;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Articulação do cuidado quando necessário com outras equipes;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Educação Permanente;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Organização do Processo de Trabalho (Acolhimento, Agendas com base no perfil epidemiológico, Territorialização, Análise de indicadores, entre outros).</a:t>
            </a:r>
          </a:p>
          <a:p>
            <a:pPr algn="just"/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Organização da Rede em SBC – A troca com as equipes da AB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79383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User\Downloads\unname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9"/>
            <a:ext cx="9144000" cy="685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8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Divisão no território: 5 UBS, 1 UPA, 1 CAPS, 3 Hospitais de referência.</a:t>
            </a:r>
          </a:p>
          <a:p>
            <a:endParaRPr lang="pt-BR" dirty="0"/>
          </a:p>
          <a:p>
            <a:r>
              <a:rPr lang="pt-BR" dirty="0" smtClean="0"/>
              <a:t>Planejamento da equipe de Apoio.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Organização da Rede em SBC – A organização da equipe de Apoio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10375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User\Downloads\foto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0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atriz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6161"/>
            <a:ext cx="2905125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0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 marL="109728" indent="0" algn="ctr">
              <a:buNone/>
            </a:pPr>
            <a:r>
              <a:rPr lang="pt-BR" sz="3200" dirty="0" smtClean="0"/>
              <a:t>Obrigada!</a:t>
            </a:r>
          </a:p>
          <a:p>
            <a:pPr marL="109728" indent="0" algn="ctr">
              <a:buNone/>
            </a:pPr>
            <a:endParaRPr lang="pt-BR" sz="3200" dirty="0" smtClean="0"/>
          </a:p>
          <a:p>
            <a:pPr marL="109728" indent="0" algn="ctr">
              <a:buNone/>
            </a:pPr>
            <a:r>
              <a:rPr lang="pt-BR" sz="3200" dirty="0" smtClean="0"/>
              <a:t>Larissa </a:t>
            </a:r>
            <a:r>
              <a:rPr lang="pt-BR" sz="3200" dirty="0" err="1" smtClean="0"/>
              <a:t>Bragagnolo</a:t>
            </a:r>
            <a:endParaRPr lang="pt-BR" sz="3200" dirty="0" smtClean="0"/>
          </a:p>
          <a:p>
            <a:pPr marL="109728" indent="0" algn="ctr">
              <a:buNone/>
            </a:pPr>
            <a:r>
              <a:rPr lang="pt-BR" sz="1800" dirty="0" smtClean="0">
                <a:hlinkClick r:id="rId2"/>
              </a:rPr>
              <a:t>labragagnolo@gmail.com</a:t>
            </a:r>
            <a:endParaRPr lang="pt-BR" sz="1800" dirty="0" smtClean="0"/>
          </a:p>
          <a:p>
            <a:pPr marL="109728" indent="0" algn="ctr">
              <a:buNone/>
            </a:pPr>
            <a:r>
              <a:rPr lang="pt-BR" sz="1800" dirty="0" smtClean="0">
                <a:hlinkClick r:id="rId3"/>
              </a:rPr>
              <a:t>larissambr@hotmail.com</a:t>
            </a:r>
            <a:endParaRPr lang="pt-BR" sz="1800" dirty="0" smtClean="0"/>
          </a:p>
          <a:p>
            <a:pPr marL="109728" indent="0" algn="ctr">
              <a:buNone/>
            </a:pPr>
            <a:endParaRPr lang="pt-BR" sz="1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23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algn="just"/>
            <a:r>
              <a:rPr lang="pt-BR" dirty="0"/>
              <a:t>O termo matriz pode ter diferentes significados.</a:t>
            </a:r>
          </a:p>
          <a:p>
            <a:pPr lvl="1" algn="just"/>
            <a:r>
              <a:rPr lang="pt-BR" dirty="0"/>
              <a:t>lugar onde se geram e se criam coisas;</a:t>
            </a:r>
          </a:p>
          <a:p>
            <a:pPr lvl="1" algn="just"/>
            <a:r>
              <a:rPr lang="pt-BR" dirty="0"/>
              <a:t>conjunto de valores e cálculos que têm relação entre si.</a:t>
            </a:r>
          </a:p>
          <a:p>
            <a:pPr marL="109728" indent="0"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Apoio Matricial tem o objetivo de ser o local onde se criam coisas, onde os indivíduos têm relação entre si.</a:t>
            </a:r>
          </a:p>
          <a:p>
            <a:pPr algn="just"/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APOIO MATRICIAL?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417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Nova forma de </a:t>
            </a:r>
            <a:r>
              <a:rPr lang="pt-BR" b="1" dirty="0" smtClean="0"/>
              <a:t>organizar o trabalho</a:t>
            </a:r>
            <a:r>
              <a:rPr lang="pt-BR" dirty="0" smtClean="0"/>
              <a:t> em saúde, que tem por objetivo abandonar a linha de produção no trabalho em saúde (Integralidade).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A </a:t>
            </a:r>
            <a:r>
              <a:rPr lang="pt-BR" b="1" dirty="0" smtClean="0"/>
              <a:t>parceria</a:t>
            </a:r>
            <a:r>
              <a:rPr lang="pt-BR" dirty="0" smtClean="0"/>
              <a:t> entre as equipes na construção coletiva tende a produzir resultados mais potentes que o trabalho isolado.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02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No trabalho em saúde, a lógica matricial tende a “</a:t>
            </a:r>
            <a:r>
              <a:rPr lang="pt-BR" sz="2400" b="1" dirty="0" smtClean="0"/>
              <a:t>maiores coeficientes de transversalidade</a:t>
            </a:r>
            <a:r>
              <a:rPr lang="pt-BR" dirty="0" smtClean="0"/>
              <a:t>”, ou seja, maior a multiplicidade de olhares, que não seguem um caminho </a:t>
            </a:r>
            <a:r>
              <a:rPr lang="pt-BR" dirty="0"/>
              <a:t>ó</a:t>
            </a:r>
            <a:r>
              <a:rPr lang="pt-BR" dirty="0" smtClean="0"/>
              <a:t>bvio, pré-estabelecido rumo à construção de novas possibilidades.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70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No encontro entre </a:t>
            </a:r>
            <a:r>
              <a:rPr lang="pt-BR" dirty="0"/>
              <a:t>apoiador matricial </a:t>
            </a:r>
            <a:r>
              <a:rPr lang="pt-BR" dirty="0" smtClean="0"/>
              <a:t>e </a:t>
            </a:r>
            <a:r>
              <a:rPr lang="pt-BR" dirty="0"/>
              <a:t>equipe de </a:t>
            </a:r>
            <a:r>
              <a:rPr lang="pt-BR" b="1" u="sng" dirty="0"/>
              <a:t>referência</a:t>
            </a:r>
            <a:r>
              <a:rPr lang="pt-BR" dirty="0"/>
              <a:t>, se </a:t>
            </a:r>
            <a:r>
              <a:rPr lang="pt-BR" dirty="0" smtClean="0"/>
              <a:t>espera que o </a:t>
            </a:r>
            <a:r>
              <a:rPr lang="pt-BR" dirty="0" err="1" smtClean="0"/>
              <a:t>matriciador</a:t>
            </a:r>
            <a:r>
              <a:rPr lang="pt-BR" dirty="0" smtClean="0"/>
              <a:t> </a:t>
            </a:r>
            <a:r>
              <a:rPr lang="pt-BR" b="1" u="sng" dirty="0" smtClean="0"/>
              <a:t>auxilie </a:t>
            </a:r>
            <a:r>
              <a:rPr lang="pt-BR" b="1" u="sng" dirty="0"/>
              <a:t>numa situação </a:t>
            </a:r>
            <a:r>
              <a:rPr lang="pt-BR" dirty="0"/>
              <a:t>em que a equipe </a:t>
            </a:r>
            <a:r>
              <a:rPr lang="pt-BR" dirty="0" smtClean="0"/>
              <a:t>encontra </a:t>
            </a:r>
            <a:r>
              <a:rPr lang="pt-BR" dirty="0"/>
              <a:t>dificuldades e considera complexa. </a:t>
            </a:r>
            <a:endParaRPr lang="pt-BR" dirty="0" smtClean="0"/>
          </a:p>
          <a:p>
            <a:pPr marL="109728" lvl="1" indent="0" algn="just">
              <a:spcBef>
                <a:spcPts val="400"/>
              </a:spcBef>
              <a:buSzPct val="68000"/>
              <a:buNone/>
            </a:pPr>
            <a:endParaRPr lang="pt-BR" dirty="0" smtClean="0"/>
          </a:p>
          <a:p>
            <a:pPr algn="just"/>
            <a:r>
              <a:rPr lang="pt-BR" dirty="0" smtClean="0"/>
              <a:t>Dificuldades podem ser de diversas ordens:</a:t>
            </a:r>
          </a:p>
          <a:p>
            <a:pPr lvl="1" algn="just"/>
            <a:r>
              <a:rPr lang="pt-BR" dirty="0" smtClean="0"/>
              <a:t>abordagem </a:t>
            </a:r>
            <a:r>
              <a:rPr lang="pt-BR" dirty="0"/>
              <a:t>ao </a:t>
            </a:r>
            <a:r>
              <a:rPr lang="pt-BR" dirty="0" smtClean="0"/>
              <a:t>usuário/comunidade;</a:t>
            </a:r>
          </a:p>
          <a:p>
            <a:pPr lvl="1" algn="just"/>
            <a:r>
              <a:rPr lang="pt-BR" dirty="0" smtClean="0"/>
              <a:t>de </a:t>
            </a:r>
            <a:r>
              <a:rPr lang="pt-BR" dirty="0"/>
              <a:t>intervenção e </a:t>
            </a:r>
            <a:r>
              <a:rPr lang="pt-BR" dirty="0" smtClean="0"/>
              <a:t>manejo</a:t>
            </a:r>
            <a:r>
              <a:rPr lang="pt-BR" dirty="0"/>
              <a:t>;</a:t>
            </a:r>
            <a:endParaRPr lang="pt-BR" dirty="0" smtClean="0"/>
          </a:p>
          <a:p>
            <a:pPr lvl="1" algn="just"/>
            <a:r>
              <a:rPr lang="pt-BR" dirty="0"/>
              <a:t>de </a:t>
            </a:r>
            <a:r>
              <a:rPr lang="pt-BR" dirty="0" smtClean="0"/>
              <a:t>relação;</a:t>
            </a:r>
          </a:p>
          <a:p>
            <a:pPr lvl="1" algn="just"/>
            <a:r>
              <a:rPr lang="pt-BR" dirty="0" smtClean="0"/>
              <a:t>ou </a:t>
            </a:r>
            <a:r>
              <a:rPr lang="pt-BR" dirty="0"/>
              <a:t>sobre a própria rede, etc. </a:t>
            </a:r>
          </a:p>
          <a:p>
            <a:pPr algn="just"/>
            <a:endParaRPr lang="pt-BR" dirty="0"/>
          </a:p>
          <a:p>
            <a:pPr marL="109728" indent="0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517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pt-BR" sz="32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pt-BR" sz="3200" dirty="0"/>
          </a:p>
          <a:p>
            <a:pPr marL="365760" lvl="1" indent="-256032" algn="just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pt-BR" sz="3200" dirty="0" smtClean="0"/>
              <a:t>O </a:t>
            </a:r>
            <a:r>
              <a:rPr lang="pt-BR" sz="3200" dirty="0"/>
              <a:t>desafio está na construção </a:t>
            </a:r>
            <a:r>
              <a:rPr lang="pt-BR" sz="3200" dirty="0" smtClean="0"/>
              <a:t>coletiva de um </a:t>
            </a:r>
            <a:r>
              <a:rPr lang="pt-BR" sz="3200" b="1" u="sng" dirty="0" smtClean="0"/>
              <a:t>Projeto Terapêutico Singular </a:t>
            </a:r>
            <a:r>
              <a:rPr lang="pt-BR" sz="3200" dirty="0" smtClean="0"/>
              <a:t>(PTS).</a:t>
            </a:r>
            <a:endParaRPr lang="pt-BR" sz="32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62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Exemplo caso R.E.</a:t>
            </a:r>
          </a:p>
          <a:p>
            <a:pPr marL="109728" indent="0" algn="just">
              <a:buNone/>
            </a:pPr>
            <a:endParaRPr lang="pt-BR" dirty="0" smtClean="0"/>
          </a:p>
          <a:p>
            <a:pPr lvl="1" algn="just"/>
            <a:r>
              <a:rPr lang="pt-BR" dirty="0" smtClean="0"/>
              <a:t>Equipe da Atenção Básica </a:t>
            </a:r>
          </a:p>
          <a:p>
            <a:pPr lvl="3" algn="just"/>
            <a:r>
              <a:rPr lang="pt-BR" dirty="0" smtClean="0"/>
              <a:t>Continuidade do PN</a:t>
            </a:r>
          </a:p>
          <a:p>
            <a:pPr lvl="1" algn="just"/>
            <a:r>
              <a:rPr lang="pt-BR" dirty="0" smtClean="0"/>
              <a:t>Articulação com Consultório de Rua</a:t>
            </a:r>
          </a:p>
          <a:p>
            <a:pPr lvl="3" algn="just"/>
            <a:r>
              <a:rPr lang="pt-BR" dirty="0" smtClean="0"/>
              <a:t>Encontraram R. na rua inúmeras vezes, tinham um melhor vínculo com ela.</a:t>
            </a:r>
          </a:p>
          <a:p>
            <a:pPr lvl="1" algn="just"/>
            <a:r>
              <a:rPr lang="pt-BR" dirty="0" smtClean="0"/>
              <a:t>Articulação com HMU – referência Saúde da Mulher</a:t>
            </a:r>
          </a:p>
          <a:p>
            <a:pPr lvl="3" algn="just"/>
            <a:r>
              <a:rPr lang="pt-BR" dirty="0" smtClean="0"/>
              <a:t>Construção da possibilidade de acolhimento no Hospital devido à gravidade da situação.</a:t>
            </a:r>
          </a:p>
          <a:p>
            <a:pPr lvl="1" algn="just"/>
            <a:r>
              <a:rPr lang="pt-BR" dirty="0" smtClean="0"/>
              <a:t>Articulação com CAPS-AD</a:t>
            </a:r>
          </a:p>
          <a:p>
            <a:pPr lvl="3" algn="just"/>
            <a:r>
              <a:rPr lang="pt-BR" dirty="0" smtClean="0"/>
              <a:t>Participação da Equipe de SF nos grupos de família – ferramentas para a equipe abordar novos casos no território.</a:t>
            </a:r>
          </a:p>
          <a:p>
            <a:pPr marL="630936" lvl="2" indent="0" algn="just">
              <a:buNone/>
            </a:pPr>
            <a:endParaRPr lang="pt-BR" dirty="0"/>
          </a:p>
          <a:p>
            <a:pPr marL="109728" indent="0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APOIO MATRICIAL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48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793</TotalTime>
  <Words>1260</Words>
  <Application>Microsoft Office PowerPoint</Application>
  <PresentationFormat>Apresentação na tela (4:3)</PresentationFormat>
  <Paragraphs>145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Concurso</vt:lpstr>
      <vt:lpstr>Apoio Matricial, Apoio em Saúde e a Articulação da Rede</vt:lpstr>
      <vt:lpstr>Apresentação do PowerPoint</vt:lpstr>
      <vt:lpstr>Apresentação do PowerPoint</vt:lpstr>
      <vt:lpstr>O QUE É APOIO MATRICIAL?</vt:lpstr>
      <vt:lpstr>O APOIO MATRICIAL</vt:lpstr>
      <vt:lpstr>O APOIO MATRICIAL</vt:lpstr>
      <vt:lpstr>O APOIO MATRICIAL</vt:lpstr>
      <vt:lpstr>Apresentação do PowerPoint</vt:lpstr>
      <vt:lpstr>O APOIO MATRICIAL</vt:lpstr>
      <vt:lpstr>O APOIO MATRICIAL</vt:lpstr>
      <vt:lpstr>O APOIO MATRICIAL</vt:lpstr>
      <vt:lpstr>O APOIO MATRICIAL</vt:lpstr>
      <vt:lpstr>O APOIO MATRICIAL</vt:lpstr>
      <vt:lpstr>O APOIO MATRICIAL</vt:lpstr>
      <vt:lpstr>A ARTICULAÇÃO DA REDE</vt:lpstr>
      <vt:lpstr>Apoio em Saúde de SBC</vt:lpstr>
      <vt:lpstr>A organização da Rede em SBC – O Apoiador em Saúde</vt:lpstr>
      <vt:lpstr>A organização da Rede em SBC – O Apoiador em Saúde</vt:lpstr>
      <vt:lpstr>A organização da Rede em SBC</vt:lpstr>
      <vt:lpstr>A organização da Rede em SBC</vt:lpstr>
      <vt:lpstr>A organização da Rede em SBC – Os Núcleos Territoriais</vt:lpstr>
      <vt:lpstr>A organização da Rede em SBC – Os Núcleos Territoriais</vt:lpstr>
      <vt:lpstr>Organização da Rede em SBC – A articulação entre Atenção Básica e Hospitalar</vt:lpstr>
      <vt:lpstr>Apresentação do PowerPoint</vt:lpstr>
      <vt:lpstr>Organização da Rede em SBC – A articulação entre Atenção Básica e Hospitalar</vt:lpstr>
      <vt:lpstr>Organização da Rede em SBC – A troca com as equipes da AB </vt:lpstr>
      <vt:lpstr>Apresentação do PowerPoint</vt:lpstr>
      <vt:lpstr>Organização da Rede em SBC – A organização da equipe de Apoio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Apoio Matricial, Apoio em Saúde e a Articulação da Rede</dc:title>
  <dc:creator>User</dc:creator>
  <cp:lastModifiedBy>User</cp:lastModifiedBy>
  <cp:revision>67</cp:revision>
  <dcterms:created xsi:type="dcterms:W3CDTF">2014-05-03T00:52:41Z</dcterms:created>
  <dcterms:modified xsi:type="dcterms:W3CDTF">2014-05-21T12:20:01Z</dcterms:modified>
</cp:coreProperties>
</file>