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1"/>
  </p:notesMasterIdLst>
  <p:handoutMasterIdLst>
    <p:handoutMasterId r:id="rId12"/>
  </p:handoutMasterIdLst>
  <p:sldIdLst>
    <p:sldId id="256" r:id="rId2"/>
    <p:sldId id="422" r:id="rId3"/>
    <p:sldId id="322" r:id="rId4"/>
    <p:sldId id="423" r:id="rId5"/>
    <p:sldId id="421" r:id="rId6"/>
    <p:sldId id="416" r:id="rId7"/>
    <p:sldId id="424" r:id="rId8"/>
    <p:sldId id="417" r:id="rId9"/>
    <p:sldId id="368" r:id="rId10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0000"/>
    <a:srgbClr val="CCFF33"/>
    <a:srgbClr val="FF66FF"/>
    <a:srgbClr val="339933"/>
    <a:srgbClr val="0099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1" autoAdjust="0"/>
    <p:restoredTop sz="94778" autoAdjust="0"/>
  </p:normalViewPr>
  <p:slideViewPr>
    <p:cSldViewPr>
      <p:cViewPr>
        <p:scale>
          <a:sx n="77" d="100"/>
          <a:sy n="77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9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anizzim\Documents\A%20AA%20A%202012-13-GEABS\INFORMATIVO%202013%20dados%20Heloisa\Planilha%20Informativo_2013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62278656"/>
        <c:axId val="62657280"/>
      </c:barChart>
      <c:catAx>
        <c:axId val="6227865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400" b="1"/>
            </a:pPr>
            <a:endParaRPr lang="pt-BR"/>
          </a:p>
        </c:txPr>
        <c:crossAx val="62657280"/>
        <c:crosses val="autoZero"/>
        <c:auto val="1"/>
        <c:lblAlgn val="ctr"/>
        <c:lblOffset val="100"/>
        <c:noMultiLvlLbl val="0"/>
      </c:catAx>
      <c:valAx>
        <c:axId val="62657280"/>
        <c:scaling>
          <c:orientation val="minMax"/>
        </c:scaling>
        <c:delete val="1"/>
        <c:axPos val="b"/>
        <c:numFmt formatCode="0.0" sourceLinked="1"/>
        <c:majorTickMark val="none"/>
        <c:minorTickMark val="none"/>
        <c:tickLblPos val="none"/>
        <c:crossAx val="6227865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6358AB2-2818-466E-817A-0E7E19A4BDB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2080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601D658-104E-46AD-BC6D-A1B46B6D798C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6B0E243-DA5E-48F9-BF4C-11A9315D0FE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49615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B0E243-DA5E-48F9-BF4C-11A9315D0FED}" type="slidenum">
              <a:rPr lang="pt-BR" smtClean="0"/>
              <a:pPr>
                <a:defRPr/>
              </a:pPr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23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0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8027988" y="188913"/>
          <a:ext cx="887412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1" name="CorelPhotoPaint.Image.11" r:id="rId5" imgW="1028571" imgH="800000" progId="">
                  <p:embed/>
                </p:oleObj>
              </mc:Choice>
              <mc:Fallback>
                <p:oleObj name="CorelPhotoPaint.Image.11" r:id="rId5" imgW="1028571" imgH="800000" progId="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7988" y="188913"/>
                        <a:ext cx="887412" cy="690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64488-6E84-4BAD-BB18-3AAF7289BB3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4" name="CorelPhotoPaint.Image.10" r:id="rId3" imgW="1028571" imgH="800000" progId="">
                  <p:embed/>
                </p:oleObj>
              </mc:Choice>
              <mc:Fallback>
                <p:oleObj name="CorelPhotoPaint.Image.10" r:id="rId3" imgW="1028571" imgH="800000" progId="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117475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5" name="CorelPhotoPaint.Image.10" r:id="rId5" imgW="1638095" imgH="314286" progId="">
                  <p:embed/>
                </p:oleObj>
              </mc:Choice>
              <mc:Fallback>
                <p:oleObj name="CorelPhotoPaint.Image.10" r:id="rId5" imgW="1638095" imgH="314286" progId="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7" descr="C:\Users\panizzim\Documents\A AA A 2012-13-GEABS\LOGOS SES 2012\atencao_basica_reduzido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7338" y="4445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7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94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27738"/>
                        <a:ext cx="9144000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33337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25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73238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5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6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F8B521-90CC-4B54-A7C9-1852EB433B0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geabs@saude.sc.gov.b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9"/>
          <p:cNvGraphicFramePr>
            <a:graphicFrameLocks noChangeAspect="1"/>
          </p:cNvGraphicFramePr>
          <p:nvPr/>
        </p:nvGraphicFramePr>
        <p:xfrm>
          <a:off x="7772400" y="22860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CorelPhotoPaint.Image.11" r:id="rId5" imgW="1028571" imgH="800000" progId="">
                  <p:embed/>
                </p:oleObj>
              </mc:Choice>
              <mc:Fallback>
                <p:oleObj name="CorelPhotoPaint.Image.11" r:id="rId5" imgW="1028571" imgH="800000" progId="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22860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428728" y="285728"/>
            <a:ext cx="6119812" cy="120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 defTabSz="849313" eaLnBrk="0" hangingPunct="0">
              <a:lnSpc>
                <a:spcPct val="105000"/>
              </a:lnSpc>
            </a:pPr>
            <a:r>
              <a:rPr lang="pt-BR" sz="1400" b="1" dirty="0" smtClean="0">
                <a:latin typeface="Albertus Xb (W1)" pitchFamily="34" charset="0"/>
              </a:rPr>
              <a:t>ESTADO DE SANTA CATARINA</a:t>
            </a:r>
            <a:br>
              <a:rPr lang="pt-BR" sz="1400" b="1" dirty="0" smtClean="0">
                <a:latin typeface="Albertus Xb (W1)" pitchFamily="34" charset="0"/>
              </a:rPr>
            </a:br>
            <a:r>
              <a:rPr lang="pt-BR" sz="1400" b="1" dirty="0" smtClean="0">
                <a:latin typeface="Albertus Xb (W1)" pitchFamily="34" charset="0"/>
              </a:rPr>
              <a:t>SECRETARIA DE ESTADO DA SAÚDE</a:t>
            </a:r>
          </a:p>
          <a:p>
            <a:pPr algn="ctr" defTabSz="849313" eaLnBrk="0" hangingPunct="0">
              <a:lnSpc>
                <a:spcPct val="105000"/>
              </a:lnSpc>
            </a:pPr>
            <a:r>
              <a:rPr lang="pt-BR" sz="1400" b="1" dirty="0" smtClean="0">
                <a:latin typeface="Albertus Xb (W1)" pitchFamily="34" charset="0"/>
              </a:rPr>
              <a:t>SUPERINTENDÊNCIA DE PLANEJAMENTO E GESTÃO</a:t>
            </a:r>
            <a:br>
              <a:rPr lang="pt-BR" sz="1400" b="1" dirty="0" smtClean="0">
                <a:latin typeface="Albertus Xb (W1)" pitchFamily="34" charset="0"/>
              </a:rPr>
            </a:br>
            <a:r>
              <a:rPr lang="pt-BR" sz="1400" b="1" dirty="0" smtClean="0">
                <a:latin typeface="Albertus Xb (W1)" pitchFamily="34" charset="0"/>
              </a:rPr>
              <a:t>DIRETORIA DE PLANEJAMENTO, CONTROLE E AVALIAÇÃO DO SUS</a:t>
            </a:r>
            <a:br>
              <a:rPr lang="pt-BR" sz="1400" b="1" dirty="0" smtClean="0">
                <a:latin typeface="Albertus Xb (W1)" pitchFamily="34" charset="0"/>
              </a:rPr>
            </a:br>
            <a:r>
              <a:rPr lang="pt-BR" sz="1400" b="1" dirty="0" smtClean="0">
                <a:latin typeface="Albertus Xb (W1)" pitchFamily="34" charset="0"/>
              </a:rPr>
              <a:t>GERÊNCIA DE COORDENAÇÃO DA ATENÇÃO BÁSICA</a:t>
            </a:r>
            <a:endParaRPr lang="pt-BR" sz="1400" dirty="0">
              <a:latin typeface="Albertus Xb (W1)" pitchFamily="34" charset="0"/>
            </a:endParaRPr>
          </a:p>
        </p:txBody>
      </p:sp>
      <p:pic>
        <p:nvPicPr>
          <p:cNvPr id="3079" name="Picture 2" descr="D:\Meus documentos\Minhas imagens\mapa_peq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3525" y="215900"/>
            <a:ext cx="116522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ixaDeTexto 8"/>
          <p:cNvSpPr txBox="1"/>
          <p:nvPr/>
        </p:nvSpPr>
        <p:spPr>
          <a:xfrm>
            <a:off x="285720" y="1857364"/>
            <a:ext cx="82187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2800" b="1" dirty="0" smtClean="0">
              <a:latin typeface="Arial Black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pt-BR" sz="3200" b="1" dirty="0" smtClean="0">
                <a:latin typeface="Tahoma" pitchFamily="34" charset="0"/>
              </a:rPr>
              <a:t>NASF EM SANTA CATARINA: PANORAMA</a:t>
            </a:r>
            <a:endParaRPr lang="pt-BR" sz="3200" dirty="0">
              <a:latin typeface="Tahoma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683568" y="5013176"/>
            <a:ext cx="7920880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700" b="1" dirty="0" smtClean="0">
                <a:ea typeface="Verdana" pitchFamily="34" charset="0"/>
                <a:cs typeface="Verdana" pitchFamily="34" charset="0"/>
              </a:rPr>
              <a:t>ENCONTRO </a:t>
            </a:r>
            <a:r>
              <a:rPr lang="pt-BR" sz="1700" b="1" dirty="0">
                <a:ea typeface="Verdana" pitchFamily="34" charset="0"/>
                <a:cs typeface="Verdana" pitchFamily="34" charset="0"/>
              </a:rPr>
              <a:t>NASF – QUALISUS REDE Região Metropolitana Grande </a:t>
            </a:r>
            <a:r>
              <a:rPr lang="pt-BR" sz="1700" b="1" dirty="0" smtClean="0">
                <a:ea typeface="Verdana" pitchFamily="34" charset="0"/>
                <a:cs typeface="Verdana" pitchFamily="34" charset="0"/>
              </a:rPr>
              <a:t>Florianópolis</a:t>
            </a:r>
          </a:p>
          <a:p>
            <a:pPr algn="ctr"/>
            <a:endParaRPr lang="pt-BR" b="1" dirty="0" smtClean="0">
              <a:ea typeface="Verdana" pitchFamily="34" charset="0"/>
              <a:cs typeface="Verdana" pitchFamily="34" charset="0"/>
            </a:endParaRPr>
          </a:p>
          <a:p>
            <a:pPr algn="r"/>
            <a:r>
              <a:rPr lang="pt-BR" sz="1500" b="1" dirty="0" smtClean="0">
                <a:ea typeface="Verdana" pitchFamily="34" charset="0"/>
                <a:cs typeface="Verdana" pitchFamily="34" charset="0"/>
              </a:rPr>
              <a:t>Florianópolis, 21 e 22 de maio 2014</a:t>
            </a:r>
            <a:endParaRPr lang="pt-BR" sz="1500" b="1" dirty="0" smtClean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67544" y="1643050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sz="2000" dirty="0" smtClean="0"/>
              <a:t> Os NASF foram  criados pelo Ministério da Saúde em 2008 com o objetivo de apoiar a consolidação da Atenção Básica no Brasil, ampliando  sua abrangência e resolubilidade.</a:t>
            </a:r>
          </a:p>
          <a:p>
            <a:pPr>
              <a:buFont typeface="Wingdings" pitchFamily="2" charset="2"/>
              <a:buChar char="Ø"/>
            </a:pPr>
            <a:endParaRPr lang="pt-BR" dirty="0" smtClean="0"/>
          </a:p>
          <a:p>
            <a:pPr algn="just">
              <a:buFont typeface="Wingdings" pitchFamily="2" charset="2"/>
              <a:buChar char="Ø"/>
            </a:pPr>
            <a:r>
              <a:rPr lang="pt-BR" sz="2000" dirty="0" smtClean="0"/>
              <a:t> São equipes multiprofissionais, que devem trabalhar  de forma integrada às equipes Saúde da Família, apoiando-as e compartilhando saberes.</a:t>
            </a:r>
          </a:p>
          <a:p>
            <a:pPr>
              <a:buFont typeface="Wingdings" pitchFamily="2" charset="2"/>
              <a:buChar char="Ø"/>
            </a:pPr>
            <a:endParaRPr lang="pt-BR" dirty="0" smtClean="0"/>
          </a:p>
          <a:p>
            <a:pPr algn="just">
              <a:buFont typeface="Wingdings" pitchFamily="2" charset="2"/>
              <a:buChar char="Ø"/>
            </a:pPr>
            <a:r>
              <a:rPr lang="pt-BR" sz="2000" dirty="0" smtClean="0"/>
              <a:t> A lógica do trabalho deve ser pautada no </a:t>
            </a:r>
            <a:r>
              <a:rPr lang="pt-BR" sz="2000" b="1" dirty="0" smtClean="0"/>
              <a:t>apoio matricial</a:t>
            </a:r>
            <a:r>
              <a:rPr lang="pt-BR" sz="2000" dirty="0" smtClean="0"/>
              <a:t>:</a:t>
            </a:r>
            <a:r>
              <a:rPr lang="pt-BR" sz="2000" b="1" dirty="0" smtClean="0"/>
              <a:t> </a:t>
            </a:r>
            <a:r>
              <a:rPr lang="pt-BR" sz="2000" dirty="0" smtClean="0"/>
              <a:t>integração das equipes de SF, de perfil generalista, com profissionais de diferentes núcleos de conhecimento.</a:t>
            </a:r>
            <a:endParaRPr lang="pt-BR" dirty="0" smtClean="0"/>
          </a:p>
          <a:p>
            <a:pPr>
              <a:buFont typeface="Wingdings" pitchFamily="2" charset="2"/>
              <a:buChar char="Ø"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/>
          <p:nvPr/>
        </p:nvGraphicFramePr>
        <p:xfrm>
          <a:off x="683568" y="3500437"/>
          <a:ext cx="7488832" cy="2664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3286116" y="574461"/>
            <a:ext cx="3044423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MARCOS LEGAIS</a:t>
            </a:r>
            <a:endParaRPr lang="pt-BR" sz="2400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607295" y="1556792"/>
            <a:ext cx="806916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/>
              <a:t>Portaria nº 154/2008 </a:t>
            </a:r>
            <a:r>
              <a:rPr lang="pt-BR" dirty="0" smtClean="0"/>
              <a:t>– Instituiu o NASF, modalidades 1 e 2 </a:t>
            </a:r>
          </a:p>
          <a:p>
            <a:pPr algn="just"/>
            <a:r>
              <a:rPr lang="pt-BR" dirty="0" smtClean="0"/>
              <a:t>(revogada)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b="1" dirty="0" smtClean="0">
                <a:solidFill>
                  <a:srgbClr val="FF0000"/>
                </a:solidFill>
              </a:rPr>
              <a:t>SC </a:t>
            </a:r>
            <a:r>
              <a:rPr lang="pt-BR" dirty="0" smtClean="0">
                <a:solidFill>
                  <a:srgbClr val="FF0000"/>
                </a:solidFill>
              </a:rPr>
              <a:t>– </a:t>
            </a:r>
            <a:r>
              <a:rPr lang="pt-BR" b="1" dirty="0" smtClean="0">
                <a:solidFill>
                  <a:srgbClr val="FF0000"/>
                </a:solidFill>
              </a:rPr>
              <a:t>inova e institui o NASF SC, modalidades 1 e 2  </a:t>
            </a:r>
            <a:r>
              <a:rPr lang="pt-BR" dirty="0" smtClean="0">
                <a:solidFill>
                  <a:srgbClr val="FF0000"/>
                </a:solidFill>
              </a:rPr>
              <a:t>– forma de adesão dos municípios com 1 a 3 ESF</a:t>
            </a:r>
          </a:p>
          <a:p>
            <a:pPr algn="just"/>
            <a:endParaRPr lang="pt-BR" dirty="0" smtClean="0"/>
          </a:p>
          <a:p>
            <a:pPr algn="just"/>
            <a:r>
              <a:rPr lang="pt-BR" b="1" i="1" dirty="0" smtClean="0">
                <a:solidFill>
                  <a:srgbClr val="FF0000"/>
                </a:solidFill>
              </a:rPr>
              <a:t>Deliberação CIB 023 de 24/04/2009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  <a:r>
              <a:rPr lang="pt-BR" dirty="0" smtClean="0"/>
              <a:t>- incentivo financeiro estadual aos NASF SC </a:t>
            </a:r>
            <a:r>
              <a:rPr lang="pt-BR" b="1" i="1" dirty="0" smtClean="0"/>
              <a:t>para apoiar os municípios que estão impossibilitados  de cumprir os requisitos exigidos no Art. 5º e no Art. 6º  da Portaria GM nº 154. </a:t>
            </a:r>
            <a:endParaRPr lang="pt-BR" dirty="0" smtClean="0"/>
          </a:p>
          <a:p>
            <a:pPr algn="just"/>
            <a:endParaRPr lang="pt-BR" b="1" dirty="0" smtClean="0"/>
          </a:p>
          <a:p>
            <a:pPr algn="just"/>
            <a:endParaRPr lang="pt-BR" b="1" dirty="0" smtClean="0"/>
          </a:p>
          <a:p>
            <a:pPr algn="just"/>
            <a:r>
              <a:rPr lang="pt-BR" b="1" dirty="0" smtClean="0"/>
              <a:t>PNAB 2488/2011 – </a:t>
            </a:r>
            <a:r>
              <a:rPr lang="pt-BR" dirty="0" smtClean="0"/>
              <a:t>Política Nacional da Atenção Básica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85786" y="3071810"/>
            <a:ext cx="7786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FF0000"/>
                </a:solidFill>
              </a:rPr>
              <a:t>Deliberação  CIB 440/2013 </a:t>
            </a:r>
            <a:r>
              <a:rPr lang="pt-BR" dirty="0" smtClean="0">
                <a:solidFill>
                  <a:srgbClr val="FF0000"/>
                </a:solidFill>
              </a:rPr>
              <a:t>  </a:t>
            </a:r>
          </a:p>
          <a:p>
            <a:endParaRPr lang="pt-BR" dirty="0" smtClean="0"/>
          </a:p>
          <a:p>
            <a:r>
              <a:rPr lang="pt-BR" dirty="0" smtClean="0"/>
              <a:t>- Aprova o incentivo estadual para </a:t>
            </a:r>
            <a:r>
              <a:rPr lang="pt-BR" dirty="0" err="1" smtClean="0"/>
              <a:t>cofinanciamento</a:t>
            </a:r>
            <a:r>
              <a:rPr lang="pt-BR" dirty="0" smtClean="0"/>
              <a:t> dos NASF SC e NASF Federal, modalidades 1, 2 e 3.</a:t>
            </a:r>
          </a:p>
          <a:p>
            <a:endParaRPr lang="pt-BR" dirty="0" smtClean="0"/>
          </a:p>
          <a:p>
            <a:pPr>
              <a:buFontTx/>
              <a:buChar char="-"/>
            </a:pPr>
            <a:r>
              <a:rPr lang="pt-BR" dirty="0" smtClean="0"/>
              <a:t> Orienta a migração do NASF SC para o NASF Federal</a:t>
            </a:r>
          </a:p>
          <a:p>
            <a:pPr>
              <a:buFontTx/>
              <a:buChar char="-"/>
            </a:pPr>
            <a:endParaRPr lang="pt-BR" dirty="0" smtClean="0"/>
          </a:p>
          <a:p>
            <a:pPr>
              <a:buFontTx/>
              <a:buChar char="-"/>
            </a:pP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500034" y="1988840"/>
            <a:ext cx="79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Portaria nº 3.124/2012 </a:t>
            </a:r>
            <a:r>
              <a:rPr lang="pt-BR" dirty="0" smtClean="0"/>
              <a:t>– cria o NASF 3 e redefine  parâmetros de  vinculação das equipes</a:t>
            </a:r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3500430" y="571480"/>
            <a:ext cx="3044423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MARCOS LEGAIS</a:t>
            </a:r>
            <a:endParaRPr lang="pt-B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028580" y="381436"/>
            <a:ext cx="7058025" cy="52322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 dirty="0" smtClean="0">
                <a:latin typeface="Tahoma" pitchFamily="34" charset="0"/>
              </a:rPr>
              <a:t>FINANCIAMENTO</a:t>
            </a:r>
            <a:endParaRPr lang="pt-BR" sz="2800" b="1" dirty="0">
              <a:latin typeface="Tahoma" pitchFamily="34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047221"/>
              </p:ext>
            </p:extLst>
          </p:nvPr>
        </p:nvGraphicFramePr>
        <p:xfrm>
          <a:off x="357158" y="1268760"/>
          <a:ext cx="8143931" cy="210181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721137"/>
                <a:gridCol w="2459735"/>
                <a:gridCol w="1963059"/>
              </a:tblGrid>
              <a:tr h="40680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700" u="none" strike="noStrike" dirty="0"/>
                        <a:t>Valor por Equipe</a:t>
                      </a:r>
                      <a:endParaRPr lang="pt-BR" sz="1700" b="1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700" u="none" strike="noStrike" dirty="0"/>
                        <a:t>Federal</a:t>
                      </a:r>
                      <a:endParaRPr lang="pt-BR" sz="1700" b="1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700" u="none" strike="noStrike" dirty="0" smtClean="0"/>
                        <a:t>Estadual (SC)</a:t>
                      </a:r>
                      <a:endParaRPr lang="pt-BR" sz="1700" b="1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39002">
                <a:tc>
                  <a:txBody>
                    <a:bodyPr/>
                    <a:lstStyle/>
                    <a:p>
                      <a:pPr algn="l" fontAlgn="b"/>
                      <a:r>
                        <a:rPr lang="pt-BR" sz="1700" u="none" strike="noStrike" dirty="0"/>
                        <a:t>Equipe </a:t>
                      </a:r>
                      <a:r>
                        <a:rPr lang="pt-BR" sz="1700" u="none" strike="noStrike" dirty="0" smtClean="0"/>
                        <a:t>NASF 1 </a:t>
                      </a:r>
                      <a:r>
                        <a:rPr lang="pt-BR" sz="1700" u="none" strike="noStrike" dirty="0" err="1" smtClean="0"/>
                        <a:t>Fed</a:t>
                      </a:r>
                      <a:endParaRPr lang="pt-BR" sz="1700" b="0" i="0" u="none" strike="noStrike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700" u="none" strike="noStrike" dirty="0" smtClean="0"/>
                        <a:t>20.000,00</a:t>
                      </a:r>
                      <a:endParaRPr lang="pt-BR" sz="1700" b="0" i="0" u="none" strike="noStrike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700" u="none" strike="noStrike" dirty="0" smtClean="0"/>
                        <a:t>3.000,00</a:t>
                      </a:r>
                      <a:endParaRPr lang="pt-BR" sz="1700" b="0" i="0" u="none" strike="noStrike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9002">
                <a:tc>
                  <a:txBody>
                    <a:bodyPr/>
                    <a:lstStyle/>
                    <a:p>
                      <a:pPr algn="l" fontAlgn="b"/>
                      <a:r>
                        <a:rPr lang="pt-BR" sz="1700" u="none" strike="noStrike" dirty="0" smtClean="0"/>
                        <a:t>Equipe</a:t>
                      </a:r>
                      <a:r>
                        <a:rPr lang="pt-BR" sz="1700" u="none" strike="noStrike" baseline="0" dirty="0" smtClean="0"/>
                        <a:t> NASF 2 </a:t>
                      </a:r>
                      <a:r>
                        <a:rPr lang="pt-BR" sz="1700" u="none" strike="noStrike" baseline="0" dirty="0" err="1" smtClean="0"/>
                        <a:t>Fed</a:t>
                      </a:r>
                      <a:endParaRPr lang="pt-BR" sz="1700" b="0" i="0" u="none" strike="noStrike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700" u="none" strike="noStrike" dirty="0" smtClean="0"/>
                        <a:t>12.000,00 </a:t>
                      </a:r>
                      <a:endParaRPr lang="pt-BR" sz="1700" b="0" i="0" u="none" strike="noStrike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700" u="none" strike="noStrike" dirty="0" smtClean="0"/>
                        <a:t>2.500,00</a:t>
                      </a:r>
                      <a:endParaRPr lang="pt-BR" sz="1700" b="0" i="0" u="none" strike="noStrike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9002">
                <a:tc>
                  <a:txBody>
                    <a:bodyPr/>
                    <a:lstStyle/>
                    <a:p>
                      <a:pPr algn="l" fontAlgn="b"/>
                      <a:r>
                        <a:rPr lang="pt-BR" sz="1700" u="none" strike="noStrike" dirty="0" smtClean="0"/>
                        <a:t>Equipe NASF 3 </a:t>
                      </a:r>
                      <a:r>
                        <a:rPr lang="pt-BR" sz="1700" u="none" strike="noStrike" dirty="0" err="1" smtClean="0"/>
                        <a:t>Fed</a:t>
                      </a:r>
                      <a:endParaRPr lang="pt-BR" sz="1700" b="0" i="0" u="none" strike="noStrike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700" u="none" strike="noStrike" dirty="0" smtClean="0"/>
                        <a:t>8.000,00</a:t>
                      </a:r>
                      <a:endParaRPr lang="pt-BR" sz="1700" b="0" i="0" u="none" strike="noStrike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700" u="none" strike="noStrike" dirty="0" smtClean="0"/>
                        <a:t>2.000,00</a:t>
                      </a:r>
                      <a:endParaRPr lang="pt-BR" sz="1700" b="0" i="0" u="none" strike="noStrike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9002">
                <a:tc>
                  <a:txBody>
                    <a:bodyPr/>
                    <a:lstStyle/>
                    <a:p>
                      <a:pPr algn="l" fontAlgn="b"/>
                      <a:r>
                        <a:rPr lang="pt-BR" sz="1700" u="none" strike="noStrike" dirty="0" smtClean="0"/>
                        <a:t>Equipe NASF</a:t>
                      </a:r>
                      <a:r>
                        <a:rPr lang="pt-BR" sz="1700" u="none" strike="noStrike" baseline="0" dirty="0" smtClean="0"/>
                        <a:t> SC 1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pt-BR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700" u="none" strike="noStrike" dirty="0" smtClean="0"/>
                        <a:t>8.000,00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9002">
                <a:tc>
                  <a:txBody>
                    <a:bodyPr/>
                    <a:lstStyle/>
                    <a:p>
                      <a:pPr algn="l" fontAlgn="b"/>
                      <a:r>
                        <a:rPr lang="pt-BR" sz="1700" u="none" strike="noStrike" dirty="0" smtClean="0"/>
                        <a:t>Equipe NASF SC 2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pt-BR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700" u="none" strike="noStrike" dirty="0" smtClean="0"/>
                        <a:t>4.000,00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214282" y="3717032"/>
            <a:ext cx="8715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u="sng" dirty="0" smtClean="0"/>
              <a:t>Média no 1º Quadrimestre de 2014:</a:t>
            </a:r>
            <a:endParaRPr lang="pt-BR" sz="1200" dirty="0" smtClean="0"/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 </a:t>
            </a:r>
            <a:r>
              <a:rPr lang="pt-BR" sz="1700" dirty="0" smtClean="0"/>
              <a:t>211 Equipes NASF receberam recursos financeiros do Ministério da Saúde </a:t>
            </a:r>
          </a:p>
          <a:p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357158" y="4725144"/>
            <a:ext cx="836389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u="sng" dirty="0" smtClean="0"/>
              <a:t>Em abril/2014 :</a:t>
            </a:r>
            <a:endParaRPr lang="pt-BR" sz="1200" dirty="0" smtClean="0"/>
          </a:p>
          <a:p>
            <a:pPr>
              <a:buFont typeface="Wingdings" pitchFamily="2" charset="2"/>
              <a:buChar char="Ø"/>
            </a:pPr>
            <a:r>
              <a:rPr lang="pt-BR" sz="1700" dirty="0" smtClean="0"/>
              <a:t>190 Municípios receberam incentivo financeiro;</a:t>
            </a:r>
          </a:p>
          <a:p>
            <a:pPr>
              <a:buFont typeface="Wingdings" pitchFamily="2" charset="2"/>
              <a:buChar char="Ø"/>
            </a:pPr>
            <a:endParaRPr lang="pt-BR" sz="1200" dirty="0" smtClean="0"/>
          </a:p>
          <a:p>
            <a:pPr>
              <a:buFont typeface="Wingdings" pitchFamily="2" charset="2"/>
              <a:buChar char="Ø"/>
            </a:pPr>
            <a:r>
              <a:rPr lang="pt-BR" sz="1700" dirty="0" smtClean="0"/>
              <a:t>216 Equipes NASF receberam incentivo financeiro Estadual e Federal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530013"/>
              </p:ext>
            </p:extLst>
          </p:nvPr>
        </p:nvGraphicFramePr>
        <p:xfrm>
          <a:off x="285720" y="1397000"/>
          <a:ext cx="8174713" cy="359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9097"/>
                <a:gridCol w="1048374"/>
                <a:gridCol w="1313793"/>
                <a:gridCol w="1167816"/>
                <a:gridCol w="1386782"/>
                <a:gridCol w="948851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MACRORREGIÃO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NASF 1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NASF 2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NASF 3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NASF SC*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Grande </a:t>
                      </a:r>
                      <a:r>
                        <a:rPr lang="pt-BR" dirty="0" err="1" smtClean="0"/>
                        <a:t>Fpolis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32</a:t>
                      </a:r>
                      <a:endParaRPr lang="pt-B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Grande</a:t>
                      </a:r>
                      <a:r>
                        <a:rPr lang="pt-BR" baseline="0" dirty="0" smtClean="0"/>
                        <a:t> Oeste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27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59</a:t>
                      </a:r>
                      <a:endParaRPr lang="pt-B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Meio Oeste e Serra Catarinense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16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33</a:t>
                      </a:r>
                      <a:endParaRPr lang="pt-B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Planalto Norte e Nordeste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09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15</a:t>
                      </a:r>
                      <a:endParaRPr lang="pt-B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Sul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17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32</a:t>
                      </a:r>
                      <a:endParaRPr lang="pt-B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Vale do Itajaí e Foz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7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45</a:t>
                      </a:r>
                      <a:endParaRPr lang="pt-B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TOTAL SC</a:t>
                      </a:r>
                      <a:endParaRPr lang="pt-BR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81</a:t>
                      </a:r>
                      <a:endParaRPr lang="pt-BR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42</a:t>
                      </a:r>
                      <a:endParaRPr lang="pt-BR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65</a:t>
                      </a:r>
                      <a:endParaRPr lang="pt-BR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28</a:t>
                      </a:r>
                      <a:endParaRPr lang="pt-BR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216</a:t>
                      </a:r>
                      <a:endParaRPr lang="pt-BR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928662" y="5214950"/>
            <a:ext cx="5456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*Temos NASF SC que estão em migração para o Federal</a:t>
            </a:r>
          </a:p>
          <a:p>
            <a:r>
              <a:rPr lang="pt-BR" sz="1400" dirty="0" smtClean="0"/>
              <a:t>** NASF implantados e registrados no SCNES Maio/2014</a:t>
            </a:r>
            <a:endParaRPr lang="pt-BR" sz="1400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928794" y="428604"/>
            <a:ext cx="5572164" cy="52322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 dirty="0" smtClean="0">
                <a:latin typeface="Tahoma" pitchFamily="34" charset="0"/>
              </a:rPr>
              <a:t>NASF IMPLANTADOS EM SC</a:t>
            </a:r>
            <a:endParaRPr lang="pt-BR" sz="2800" b="1" dirty="0">
              <a:latin typeface="Tahoma" pitchFamily="34" charset="0"/>
            </a:endParaRPr>
          </a:p>
        </p:txBody>
      </p:sp>
      <p:sp>
        <p:nvSpPr>
          <p:cNvPr id="2" name="Elipse 1"/>
          <p:cNvSpPr/>
          <p:nvPr/>
        </p:nvSpPr>
        <p:spPr>
          <a:xfrm>
            <a:off x="7500958" y="4509120"/>
            <a:ext cx="936104" cy="50405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Nasf MAI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8858280" cy="5937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14612" y="1857364"/>
            <a:ext cx="2128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MAPA ESTADUAL</a:t>
            </a:r>
            <a:endParaRPr lang="pt-BR" dirty="0"/>
          </a:p>
        </p:txBody>
      </p:sp>
      <p:pic>
        <p:nvPicPr>
          <p:cNvPr id="3" name="Imagem 2" descr="Nasf-G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85728"/>
            <a:ext cx="8643966" cy="5805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28662" y="785794"/>
            <a:ext cx="74595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1100" b="1" dirty="0" smtClean="0"/>
          </a:p>
          <a:p>
            <a:pPr algn="ctr"/>
            <a:endParaRPr lang="pt-BR" sz="1100" b="1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1428728" y="2000240"/>
            <a:ext cx="657229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pPr algn="ctr"/>
            <a:r>
              <a:rPr lang="pt-BR" sz="2400" b="1" dirty="0" err="1" smtClean="0"/>
              <a:t>Lizete</a:t>
            </a:r>
            <a:r>
              <a:rPr lang="pt-BR" sz="2400" b="1" dirty="0" smtClean="0"/>
              <a:t> </a:t>
            </a:r>
            <a:r>
              <a:rPr lang="pt-BR" sz="2400" b="1" dirty="0" err="1" smtClean="0"/>
              <a:t>Contin</a:t>
            </a:r>
            <a:endParaRPr lang="pt-BR" sz="2400" b="1" dirty="0" smtClean="0"/>
          </a:p>
          <a:p>
            <a:pPr algn="ctr"/>
            <a:r>
              <a:rPr lang="pt-BR" sz="2400" b="1" dirty="0" smtClean="0"/>
              <a:t>Gerente da GEABS/SES</a:t>
            </a:r>
          </a:p>
          <a:p>
            <a:pPr algn="ctr"/>
            <a:endParaRPr lang="pt-BR" sz="2400" b="1" dirty="0" smtClean="0"/>
          </a:p>
          <a:p>
            <a:pPr algn="ctr"/>
            <a:r>
              <a:rPr lang="pt-BR" sz="2400" b="1" dirty="0" smtClean="0">
                <a:hlinkClick r:id="rId3"/>
              </a:rPr>
              <a:t>geabs@saude.sc.gov.br</a:t>
            </a:r>
            <a:endParaRPr lang="pt-BR" sz="2400" b="1" dirty="0" smtClean="0"/>
          </a:p>
          <a:p>
            <a:pPr algn="ctr"/>
            <a:r>
              <a:rPr lang="pt-BR" sz="2400" b="1" dirty="0" smtClean="0"/>
              <a:t>(48) – 3212-1695</a:t>
            </a:r>
          </a:p>
          <a:p>
            <a:pPr algn="ctr"/>
            <a:endParaRPr lang="pt-BR" sz="2800" b="1" dirty="0" smtClean="0"/>
          </a:p>
          <a:p>
            <a:pPr algn="ctr"/>
            <a:endParaRPr lang="pt-BR" sz="2800" b="1" dirty="0" smtClean="0"/>
          </a:p>
          <a:p>
            <a:pPr algn="ctr"/>
            <a:endParaRPr lang="pt-BR" sz="28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2428860" y="114298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OBRIGADA !</a:t>
            </a:r>
          </a:p>
        </p:txBody>
      </p:sp>
      <p:pic>
        <p:nvPicPr>
          <p:cNvPr id="238594" name="Picture 2" descr="C:\Users\paganima\Desktop\jy2qSY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5000636"/>
            <a:ext cx="3987909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2_Eclip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sign padrã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sign padrão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6398</TotalTime>
  <Words>428</Words>
  <Application>Microsoft Office PowerPoint</Application>
  <PresentationFormat>Apresentação na tela (4:3)</PresentationFormat>
  <Paragraphs>114</Paragraphs>
  <Slides>9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9</vt:i4>
      </vt:variant>
    </vt:vector>
  </HeadingPairs>
  <TitlesOfParts>
    <vt:vector size="12" baseType="lpstr">
      <vt:lpstr>2_Eclipse</vt:lpstr>
      <vt:lpstr>CorelPhotoPaint.Image.10</vt:lpstr>
      <vt:lpstr>CorelPhotoPaint.Image.11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ses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OFICINA DE ATUALIZAÇÃO EM DIABETES MELLITUS</dc:title>
  <dc:creator>Usuário</dc:creator>
  <cp:lastModifiedBy>Eventos</cp:lastModifiedBy>
  <cp:revision>639</cp:revision>
  <dcterms:created xsi:type="dcterms:W3CDTF">2008-08-19T20:08:17Z</dcterms:created>
  <dcterms:modified xsi:type="dcterms:W3CDTF">2014-05-21T11:43:45Z</dcterms:modified>
</cp:coreProperties>
</file>