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420" r:id="rId2"/>
    <p:sldId id="437" r:id="rId3"/>
    <p:sldId id="443" r:id="rId4"/>
    <p:sldId id="430" r:id="rId5"/>
    <p:sldId id="431" r:id="rId6"/>
    <p:sldId id="429" r:id="rId7"/>
    <p:sldId id="432" r:id="rId8"/>
    <p:sldId id="444" r:id="rId9"/>
    <p:sldId id="445" r:id="rId10"/>
    <p:sldId id="441" r:id="rId11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66"/>
    <a:srgbClr val="008000"/>
    <a:srgbClr val="006600"/>
    <a:srgbClr val="FF5050"/>
    <a:srgbClr val="3BD6F5"/>
    <a:srgbClr val="FFFF99"/>
    <a:srgbClr val="CCECFF"/>
    <a:srgbClr val="FFFFCC"/>
    <a:srgbClr val="CCFFFF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8925" autoAdjust="0"/>
  </p:normalViewPr>
  <p:slideViewPr>
    <p:cSldViewPr>
      <p:cViewPr>
        <p:scale>
          <a:sx n="60" d="100"/>
          <a:sy n="60" d="100"/>
        </p:scale>
        <p:origin x="-1656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17A3DF-8DF1-492B-AE69-9AED70E218F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F2364E20-BDFD-44D7-83A4-CDA34D38B44A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algn="ctr" rtl="0"/>
          <a:r>
            <a:rPr lang="pt-BR" sz="1600" dirty="0" smtClean="0">
              <a:solidFill>
                <a:schemeClr val="tx1"/>
              </a:solidFill>
            </a:rPr>
            <a:t>16 indicadores com peso “1” </a:t>
          </a:r>
        </a:p>
        <a:p>
          <a:pPr algn="ctr" rtl="0"/>
          <a:r>
            <a:rPr lang="pt-BR" sz="1600" dirty="0" smtClean="0">
              <a:solidFill>
                <a:schemeClr val="tx1"/>
              </a:solidFill>
            </a:rPr>
            <a:t>(0 a 16 pontos)</a:t>
          </a:r>
          <a:endParaRPr lang="pt-BR" sz="1600" dirty="0">
            <a:solidFill>
              <a:schemeClr val="tx1"/>
            </a:solidFill>
          </a:endParaRPr>
        </a:p>
      </dgm:t>
    </dgm:pt>
    <dgm:pt modelId="{99B4CE4F-9658-4E3E-809F-F9FD6A8B25AC}" type="parTrans" cxnId="{8F4EC5DC-B066-45C2-B20C-E2D61A6B8355}">
      <dgm:prSet/>
      <dgm:spPr/>
      <dgm:t>
        <a:bodyPr/>
        <a:lstStyle/>
        <a:p>
          <a:pPr algn="ctr"/>
          <a:endParaRPr lang="pt-BR" sz="1050"/>
        </a:p>
      </dgm:t>
    </dgm:pt>
    <dgm:pt modelId="{7EEAB7F3-2647-4C47-97CC-CA766C1C8720}" type="sibTrans" cxnId="{8F4EC5DC-B066-45C2-B20C-E2D61A6B8355}">
      <dgm:prSet/>
      <dgm:spPr/>
      <dgm:t>
        <a:bodyPr/>
        <a:lstStyle/>
        <a:p>
          <a:pPr algn="ctr"/>
          <a:endParaRPr lang="pt-BR" sz="1050"/>
        </a:p>
      </dgm:t>
    </dgm:pt>
    <dgm:pt modelId="{507619AB-0C6E-48E6-88DB-10D5492B05E3}" type="pres">
      <dgm:prSet presAssocID="{8E17A3DF-8DF1-492B-AE69-9AED70E218F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D0CD64E4-2535-47AA-A126-87533D794A06}" type="pres">
      <dgm:prSet presAssocID="{F2364E20-BDFD-44D7-83A4-CDA34D38B44A}" presName="parentText" presStyleLbl="node1" presStyleIdx="0" presStyleCnt="1" custLinFactNeighborX="-9524" custLinFactNeighborY="11839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F4527B18-D4C6-453A-B25B-3B0D3144EAEB}" type="presOf" srcId="{8E17A3DF-8DF1-492B-AE69-9AED70E218F7}" destId="{507619AB-0C6E-48E6-88DB-10D5492B05E3}" srcOrd="0" destOrd="0" presId="urn:microsoft.com/office/officeart/2005/8/layout/vList2"/>
    <dgm:cxn modelId="{FF395CAA-2E58-44DE-9C15-2A3A624CDA1C}" type="presOf" srcId="{F2364E20-BDFD-44D7-83A4-CDA34D38B44A}" destId="{D0CD64E4-2535-47AA-A126-87533D794A06}" srcOrd="0" destOrd="0" presId="urn:microsoft.com/office/officeart/2005/8/layout/vList2"/>
    <dgm:cxn modelId="{8F4EC5DC-B066-45C2-B20C-E2D61A6B8355}" srcId="{8E17A3DF-8DF1-492B-AE69-9AED70E218F7}" destId="{F2364E20-BDFD-44D7-83A4-CDA34D38B44A}" srcOrd="0" destOrd="0" parTransId="{99B4CE4F-9658-4E3E-809F-F9FD6A8B25AC}" sibTransId="{7EEAB7F3-2647-4C47-97CC-CA766C1C8720}"/>
    <dgm:cxn modelId="{8FE033F0-09A7-465D-9AAE-A880B9998098}" type="presParOf" srcId="{507619AB-0C6E-48E6-88DB-10D5492B05E3}" destId="{D0CD64E4-2535-47AA-A126-87533D794A0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605AAC-BCDA-47F5-AA73-FA5F0AAA973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F251B883-A7E4-4534-9644-D17CE5882A4A}">
      <dgm:prSet custT="1"/>
      <dgm:spPr>
        <a:solidFill>
          <a:srgbClr val="FF0000"/>
        </a:solidFill>
      </dgm:spPr>
      <dgm:t>
        <a:bodyPr/>
        <a:lstStyle/>
        <a:p>
          <a:pPr algn="ctr" rtl="0"/>
          <a:r>
            <a:rPr lang="pt-BR" sz="1600" dirty="0" smtClean="0">
              <a:solidFill>
                <a:schemeClr val="tx1"/>
              </a:solidFill>
            </a:rPr>
            <a:t>12 indicadores com peso “2” </a:t>
          </a:r>
        </a:p>
        <a:p>
          <a:pPr algn="ctr" rtl="0"/>
          <a:r>
            <a:rPr lang="pt-BR" sz="1600" dirty="0" smtClean="0">
              <a:solidFill>
                <a:schemeClr val="tx1"/>
              </a:solidFill>
            </a:rPr>
            <a:t>(0 a 24 pontos)</a:t>
          </a:r>
          <a:endParaRPr lang="pt-BR" sz="1600" dirty="0">
            <a:solidFill>
              <a:schemeClr val="tx1"/>
            </a:solidFill>
          </a:endParaRPr>
        </a:p>
      </dgm:t>
    </dgm:pt>
    <dgm:pt modelId="{797664FA-5B80-40F7-9BF9-1D202663CBE4}" type="parTrans" cxnId="{55FF0068-5558-4690-9112-ED3E4B5B7DDB}">
      <dgm:prSet/>
      <dgm:spPr/>
      <dgm:t>
        <a:bodyPr/>
        <a:lstStyle/>
        <a:p>
          <a:pPr algn="ctr"/>
          <a:endParaRPr lang="pt-BR"/>
        </a:p>
      </dgm:t>
    </dgm:pt>
    <dgm:pt modelId="{6472C15C-6CB3-4EFC-8419-03EE281387D9}" type="sibTrans" cxnId="{55FF0068-5558-4690-9112-ED3E4B5B7DDB}">
      <dgm:prSet/>
      <dgm:spPr/>
      <dgm:t>
        <a:bodyPr/>
        <a:lstStyle/>
        <a:p>
          <a:pPr algn="ctr"/>
          <a:endParaRPr lang="pt-BR"/>
        </a:p>
      </dgm:t>
    </dgm:pt>
    <dgm:pt modelId="{C4256316-85CE-49BE-A7D0-B3EEBCEFF359}" type="pres">
      <dgm:prSet presAssocID="{3A605AAC-BCDA-47F5-AA73-FA5F0AAA973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BBC86F0F-0435-4E6B-AE45-02FF6809464D}" type="pres">
      <dgm:prSet presAssocID="{F251B883-A7E4-4534-9644-D17CE5882A4A}" presName="parentText" presStyleLbl="node1" presStyleIdx="0" presStyleCnt="1" custLinFactNeighborX="-14286" custLinFactNeighborY="-29258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6914643D-E6D3-4A73-A633-AF0FE8F95805}" type="presOf" srcId="{F251B883-A7E4-4534-9644-D17CE5882A4A}" destId="{BBC86F0F-0435-4E6B-AE45-02FF6809464D}" srcOrd="0" destOrd="0" presId="urn:microsoft.com/office/officeart/2005/8/layout/vList2"/>
    <dgm:cxn modelId="{8603575B-01D0-4F09-9FD1-74F64FD0F7A0}" type="presOf" srcId="{3A605AAC-BCDA-47F5-AA73-FA5F0AAA9731}" destId="{C4256316-85CE-49BE-A7D0-B3EEBCEFF359}" srcOrd="0" destOrd="0" presId="urn:microsoft.com/office/officeart/2005/8/layout/vList2"/>
    <dgm:cxn modelId="{55FF0068-5558-4690-9112-ED3E4B5B7DDB}" srcId="{3A605AAC-BCDA-47F5-AA73-FA5F0AAA9731}" destId="{F251B883-A7E4-4534-9644-D17CE5882A4A}" srcOrd="0" destOrd="0" parTransId="{797664FA-5B80-40F7-9BF9-1D202663CBE4}" sibTransId="{6472C15C-6CB3-4EFC-8419-03EE281387D9}"/>
    <dgm:cxn modelId="{039BF1C4-4F2C-4B1A-9464-05E3729CBA1C}" type="presParOf" srcId="{C4256316-85CE-49BE-A7D0-B3EEBCEFF359}" destId="{BBC86F0F-0435-4E6B-AE45-02FF6809464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87BE7A2-6CF0-4AF2-B1D3-0AC2C75BC4B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F3974FA3-E2BA-48B8-BE91-C807FEE5F32E}">
      <dgm:prSet custT="1"/>
      <dgm:spPr>
        <a:solidFill>
          <a:srgbClr val="0070C0"/>
        </a:solidFill>
      </dgm:spPr>
      <dgm:t>
        <a:bodyPr/>
        <a:lstStyle/>
        <a:p>
          <a:pPr algn="ctr" rtl="0"/>
          <a:r>
            <a:rPr lang="pt-BR" sz="1600" dirty="0" smtClean="0">
              <a:solidFill>
                <a:schemeClr val="tx1"/>
              </a:solidFill>
            </a:rPr>
            <a:t>12 indicadores com peso “2” </a:t>
          </a:r>
        </a:p>
        <a:p>
          <a:pPr algn="ctr" rtl="0"/>
          <a:r>
            <a:rPr lang="pt-BR" sz="1600" dirty="0" smtClean="0">
              <a:solidFill>
                <a:schemeClr val="tx1"/>
              </a:solidFill>
            </a:rPr>
            <a:t>(0 a 24 pontos)</a:t>
          </a:r>
          <a:endParaRPr lang="pt-BR" sz="1600" dirty="0">
            <a:solidFill>
              <a:schemeClr val="tx1"/>
            </a:solidFill>
          </a:endParaRPr>
        </a:p>
      </dgm:t>
    </dgm:pt>
    <dgm:pt modelId="{AC33C7C3-E2D3-4EAD-B517-D4AB558108AE}" type="parTrans" cxnId="{3057C1C6-A9FB-4ECE-8FE4-715C9DE450DE}">
      <dgm:prSet/>
      <dgm:spPr/>
      <dgm:t>
        <a:bodyPr/>
        <a:lstStyle/>
        <a:p>
          <a:pPr algn="ctr"/>
          <a:endParaRPr lang="pt-BR" sz="1200">
            <a:solidFill>
              <a:schemeClr val="tx1"/>
            </a:solidFill>
          </a:endParaRPr>
        </a:p>
      </dgm:t>
    </dgm:pt>
    <dgm:pt modelId="{602500F3-C2D7-4E8B-A96C-468569C5F7BE}" type="sibTrans" cxnId="{3057C1C6-A9FB-4ECE-8FE4-715C9DE450DE}">
      <dgm:prSet/>
      <dgm:spPr/>
      <dgm:t>
        <a:bodyPr/>
        <a:lstStyle/>
        <a:p>
          <a:pPr algn="ctr"/>
          <a:endParaRPr lang="pt-BR" sz="1200">
            <a:solidFill>
              <a:schemeClr val="tx1"/>
            </a:solidFill>
          </a:endParaRPr>
        </a:p>
      </dgm:t>
    </dgm:pt>
    <dgm:pt modelId="{8341CFE4-FBBE-4578-A2A1-D53702786573}" type="pres">
      <dgm:prSet presAssocID="{087BE7A2-6CF0-4AF2-B1D3-0AC2C75BC4B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2E73272C-84BA-4DAB-8995-A1AE35139C45}" type="pres">
      <dgm:prSet presAssocID="{F3974FA3-E2BA-48B8-BE91-C807FEE5F32E}" presName="parentText" presStyleLbl="node1" presStyleIdx="0" presStyleCnt="1" custLinFactNeighborX="-47059" custLinFactNeighborY="70550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3057C1C6-A9FB-4ECE-8FE4-715C9DE450DE}" srcId="{087BE7A2-6CF0-4AF2-B1D3-0AC2C75BC4BF}" destId="{F3974FA3-E2BA-48B8-BE91-C807FEE5F32E}" srcOrd="0" destOrd="0" parTransId="{AC33C7C3-E2D3-4EAD-B517-D4AB558108AE}" sibTransId="{602500F3-C2D7-4E8B-A96C-468569C5F7BE}"/>
    <dgm:cxn modelId="{BEA86B4D-DD24-4D88-BD0C-F35E31023C3A}" type="presOf" srcId="{087BE7A2-6CF0-4AF2-B1D3-0AC2C75BC4BF}" destId="{8341CFE4-FBBE-4578-A2A1-D53702786573}" srcOrd="0" destOrd="0" presId="urn:microsoft.com/office/officeart/2005/8/layout/vList2"/>
    <dgm:cxn modelId="{36154B54-E138-4CFF-8F29-7BAD553D19E1}" type="presOf" srcId="{F3974FA3-E2BA-48B8-BE91-C807FEE5F32E}" destId="{2E73272C-84BA-4DAB-8995-A1AE35139C45}" srcOrd="0" destOrd="0" presId="urn:microsoft.com/office/officeart/2005/8/layout/vList2"/>
    <dgm:cxn modelId="{68FE3FDF-98FD-4AC2-80F3-CF90A9198F07}" type="presParOf" srcId="{8341CFE4-FBBE-4578-A2A1-D53702786573}" destId="{2E73272C-84BA-4DAB-8995-A1AE35139C45}" srcOrd="0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CD64E4-2535-47AA-A126-87533D794A06}">
      <dsp:nvSpPr>
        <dsp:cNvPr id="0" name=""/>
        <dsp:cNvSpPr/>
      </dsp:nvSpPr>
      <dsp:spPr>
        <a:xfrm>
          <a:off x="0" y="140512"/>
          <a:ext cx="1785950" cy="121680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>
              <a:solidFill>
                <a:schemeClr val="tx1"/>
              </a:solidFill>
            </a:rPr>
            <a:t>16 indicadores com peso “1” </a:t>
          </a:r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>
              <a:solidFill>
                <a:schemeClr val="tx1"/>
              </a:solidFill>
            </a:rPr>
            <a:t>(0 a 16 pontos)</a:t>
          </a:r>
          <a:endParaRPr lang="pt-BR" sz="1600" kern="1200" dirty="0">
            <a:solidFill>
              <a:schemeClr val="tx1"/>
            </a:solidFill>
          </a:endParaRPr>
        </a:p>
      </dsp:txBody>
      <dsp:txXfrm>
        <a:off x="59399" y="199911"/>
        <a:ext cx="1667152" cy="10980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C86F0F-0435-4E6B-AE45-02FF6809464D}">
      <dsp:nvSpPr>
        <dsp:cNvPr id="0" name=""/>
        <dsp:cNvSpPr/>
      </dsp:nvSpPr>
      <dsp:spPr>
        <a:xfrm>
          <a:off x="0" y="0"/>
          <a:ext cx="2000264" cy="1216800"/>
        </a:xfrm>
        <a:prstGeom prst="round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>
              <a:solidFill>
                <a:schemeClr val="tx1"/>
              </a:solidFill>
            </a:rPr>
            <a:t>12 indicadores com peso “2” </a:t>
          </a:r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>
              <a:solidFill>
                <a:schemeClr val="tx1"/>
              </a:solidFill>
            </a:rPr>
            <a:t>(0 a 24 pontos)</a:t>
          </a:r>
          <a:endParaRPr lang="pt-BR" sz="1600" kern="1200" dirty="0">
            <a:solidFill>
              <a:schemeClr val="tx1"/>
            </a:solidFill>
          </a:endParaRPr>
        </a:p>
      </dsp:txBody>
      <dsp:txXfrm>
        <a:off x="59399" y="59399"/>
        <a:ext cx="1881466" cy="10980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73272C-84BA-4DAB-8995-A1AE35139C45}">
      <dsp:nvSpPr>
        <dsp:cNvPr id="0" name=""/>
        <dsp:cNvSpPr/>
      </dsp:nvSpPr>
      <dsp:spPr>
        <a:xfrm>
          <a:off x="0" y="140512"/>
          <a:ext cx="1928826" cy="1216800"/>
        </a:xfrm>
        <a:prstGeom prst="roundRect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>
              <a:solidFill>
                <a:schemeClr val="tx1"/>
              </a:solidFill>
            </a:rPr>
            <a:t>12 indicadores com peso “2” </a:t>
          </a:r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>
              <a:solidFill>
                <a:schemeClr val="tx1"/>
              </a:solidFill>
            </a:rPr>
            <a:t>(0 a 24 pontos)</a:t>
          </a:r>
          <a:endParaRPr lang="pt-BR" sz="1600" kern="1200" dirty="0">
            <a:solidFill>
              <a:schemeClr val="tx1"/>
            </a:solidFill>
          </a:endParaRPr>
        </a:p>
      </dsp:txBody>
      <dsp:txXfrm>
        <a:off x="59399" y="199911"/>
        <a:ext cx="1810028" cy="10980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448CC27-8089-44EC-9BD1-E0FF8788837A}" type="datetimeFigureOut">
              <a:rPr lang="pt-BR"/>
              <a:pPr>
                <a:defRPr/>
              </a:pPr>
              <a:t>05/11/2013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 smtClean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1BB40FC-23B3-4879-B498-98339B4DEE2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61433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62B38B-39E0-4F1D-B153-CA8D0A7C127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5DB670-8BA4-4FD3-AB76-F39285B2CD2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65EC28-C458-4BB1-A878-073B43839AB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diagrama ou organog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SmartArt 2"/>
          <p:cNvSpPr>
            <a:spLocks noGrp="1"/>
          </p:cNvSpPr>
          <p:nvPr>
            <p:ph type="dgm" idx="1"/>
          </p:nvPr>
        </p:nvSpPr>
        <p:spPr>
          <a:xfrm>
            <a:off x="457200" y="1989138"/>
            <a:ext cx="8229600" cy="4137025"/>
          </a:xfrm>
        </p:spPr>
        <p:txBody>
          <a:bodyPr/>
          <a:lstStyle/>
          <a:p>
            <a:pPr lvl="0"/>
            <a:endParaRPr lang="pt-BR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A43E1-6E6E-4509-A877-6CB468578E5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1"/>
          </p:nvPr>
        </p:nvSpPr>
        <p:spPr>
          <a:xfrm>
            <a:off x="457200" y="1989138"/>
            <a:ext cx="4038600" cy="4137025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89138"/>
            <a:ext cx="4038600" cy="4137025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CCE5-7095-4B42-90E0-9787D9CA6F3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e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abela 2"/>
          <p:cNvSpPr>
            <a:spLocks noGrp="1"/>
          </p:cNvSpPr>
          <p:nvPr>
            <p:ph type="tbl" idx="1"/>
          </p:nvPr>
        </p:nvSpPr>
        <p:spPr>
          <a:xfrm>
            <a:off x="457200" y="1989138"/>
            <a:ext cx="8229600" cy="4137025"/>
          </a:xfrm>
        </p:spPr>
        <p:txBody>
          <a:bodyPr/>
          <a:lstStyle/>
          <a:p>
            <a:pPr lvl="0"/>
            <a:endParaRPr lang="pt-BR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A3B56A-A0BD-4E91-B0FD-491EAFE231B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conteúdo e 2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89138"/>
            <a:ext cx="4038600" cy="4137025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quarter" idx="2"/>
          </p:nvPr>
        </p:nvSpPr>
        <p:spPr>
          <a:xfrm>
            <a:off x="4648200" y="1989138"/>
            <a:ext cx="4038600" cy="1992312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3"/>
          </p:nvPr>
        </p:nvSpPr>
        <p:spPr>
          <a:xfrm>
            <a:off x="4648200" y="4133850"/>
            <a:ext cx="4038600" cy="1992313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F1171F-FAB0-4A5E-BBDD-50C07C259DA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1ECA8-9EFA-493A-9F07-8CB4EDA01DA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0A8F70-2A96-4492-A5F1-DB23652AB9D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89138"/>
            <a:ext cx="4038600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89138"/>
            <a:ext cx="4038600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03320-70D5-4B27-A510-32AE95E8E13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516F56-20CB-4453-BC7E-3E1699E0594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2734C9-105E-493C-A3E7-778AE724E5A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89FC3-1662-4180-A617-C48418C79F0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486AA7-2DEC-4DCA-93A2-23ADADA0880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BF9B7-9D56-4BB1-953B-FF4A0F2DBE2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9138"/>
            <a:ext cx="8229600" cy="413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66F16DD-179E-4AED-80F3-9DEFD8CF3C6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grpSp>
        <p:nvGrpSpPr>
          <p:cNvPr id="1031" name="Group 10"/>
          <p:cNvGrpSpPr>
            <a:grpSpLocks/>
          </p:cNvGrpSpPr>
          <p:nvPr userDrawn="1"/>
        </p:nvGrpSpPr>
        <p:grpSpPr bwMode="auto">
          <a:xfrm>
            <a:off x="-36513" y="0"/>
            <a:ext cx="9180513" cy="1557338"/>
            <a:chOff x="-23" y="0"/>
            <a:chExt cx="5783" cy="981"/>
          </a:xfrm>
        </p:grpSpPr>
        <p:sp>
          <p:nvSpPr>
            <p:cNvPr id="2" name="Rectangle 7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98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/>
            </a:p>
          </p:txBody>
        </p:sp>
        <p:pic>
          <p:nvPicPr>
            <p:cNvPr id="1034" name="Picture 8" descr="brasao_ufsc_grande"/>
            <p:cNvPicPr>
              <a:picLocks noChangeAspect="1" noChangeArrowheads="1"/>
            </p:cNvPicPr>
            <p:nvPr userDrawn="1"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-23" y="0"/>
              <a:ext cx="809" cy="8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" name="Picture 9" descr="logogoverno"/>
            <p:cNvPicPr>
              <a:picLocks noChangeAspect="1" noChangeArrowheads="1"/>
            </p:cNvPicPr>
            <p:nvPr userDrawn="1"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4694" y="0"/>
              <a:ext cx="1066" cy="8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35" name="Line 11"/>
          <p:cNvSpPr>
            <a:spLocks noChangeShapeType="1"/>
          </p:cNvSpPr>
          <p:nvPr userDrawn="1"/>
        </p:nvSpPr>
        <p:spPr bwMode="auto">
          <a:xfrm>
            <a:off x="0" y="1700213"/>
            <a:ext cx="9144000" cy="0"/>
          </a:xfrm>
          <a:prstGeom prst="line">
            <a:avLst/>
          </a:prstGeom>
          <a:noFill/>
          <a:ln w="76200" cmpd="tri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ítulo 1"/>
          <p:cNvSpPr>
            <a:spLocks noGrp="1"/>
          </p:cNvSpPr>
          <p:nvPr>
            <p:ph type="ctrTitle"/>
          </p:nvPr>
        </p:nvSpPr>
        <p:spPr>
          <a:xfrm>
            <a:off x="899592" y="2132856"/>
            <a:ext cx="7772400" cy="2592288"/>
          </a:xfrm>
          <a:solidFill>
            <a:srgbClr val="92D050"/>
          </a:solidFill>
        </p:spPr>
        <p:txBody>
          <a:bodyPr/>
          <a:lstStyle/>
          <a:p>
            <a:pPr eaLnBrk="1" hangingPunct="1">
              <a:defRPr/>
            </a:pPr>
            <a:r>
              <a:rPr lang="pt-BR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AVALIAÇÃO DA ATENÇÃO BÁSICA EM SC:</a:t>
            </a:r>
            <a:br>
              <a:rPr lang="pt-BR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Breve histórico</a:t>
            </a:r>
          </a:p>
        </p:txBody>
      </p:sp>
      <p:sp>
        <p:nvSpPr>
          <p:cNvPr id="4099" name="Subtítulo 2"/>
          <p:cNvSpPr>
            <a:spLocks noGrp="1"/>
          </p:cNvSpPr>
          <p:nvPr>
            <p:ph type="subTitle" idx="1"/>
          </p:nvPr>
        </p:nvSpPr>
        <p:spPr>
          <a:xfrm>
            <a:off x="0" y="5214938"/>
            <a:ext cx="9144000" cy="877887"/>
          </a:xfrm>
          <a:solidFill>
            <a:srgbClr val="FF0000"/>
          </a:solidFill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pt-BR" sz="2000" smtClean="0"/>
              <a:t>MARIA CRISTINA MARINO CALVO</a:t>
            </a:r>
          </a:p>
          <a:p>
            <a:pPr eaLnBrk="1" hangingPunct="1">
              <a:lnSpc>
                <a:spcPct val="80000"/>
              </a:lnSpc>
            </a:pPr>
            <a:r>
              <a:rPr lang="pt-BR" sz="2000" smtClean="0"/>
              <a:t>NEPAS – Núcleo de Extensão e Pesquisa em Avaliação em Saúde</a:t>
            </a:r>
          </a:p>
          <a:p>
            <a:pPr eaLnBrk="1" hangingPunct="1">
              <a:lnSpc>
                <a:spcPct val="80000"/>
              </a:lnSpc>
            </a:pPr>
            <a:r>
              <a:rPr lang="pt-BR" sz="2000" smtClean="0"/>
              <a:t>Departamento de Saúde Pública da UFSC</a:t>
            </a:r>
          </a:p>
          <a:p>
            <a:pPr eaLnBrk="1" hangingPunct="1">
              <a:lnSpc>
                <a:spcPct val="80000"/>
              </a:lnSpc>
            </a:pPr>
            <a:endParaRPr lang="pt-BR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6048672" cy="1143000"/>
          </a:xfrm>
        </p:spPr>
        <p:txBody>
          <a:bodyPr/>
          <a:lstStyle/>
          <a:p>
            <a:r>
              <a:rPr lang="pt-BR" b="1" dirty="0" smtClean="0">
                <a:solidFill>
                  <a:srgbClr val="FF0000"/>
                </a:solidFill>
              </a:rPr>
              <a:t>EVOLUÇÃO</a:t>
            </a:r>
            <a:endParaRPr lang="pt-BR" b="1" dirty="0">
              <a:solidFill>
                <a:srgbClr val="FF000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84508"/>
            <a:ext cx="8071122" cy="5028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6048672" cy="1143000"/>
          </a:xfrm>
        </p:spPr>
        <p:txBody>
          <a:bodyPr/>
          <a:lstStyle/>
          <a:p>
            <a:r>
              <a:rPr lang="pt-BR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DESENVOLVIMENTO</a:t>
            </a:r>
            <a:endParaRPr lang="pt-BR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39552" y="1840810"/>
            <a:ext cx="8145642" cy="4180478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pt-BR" sz="2800" dirty="0" smtClean="0">
                <a:solidFill>
                  <a:srgbClr val="002060"/>
                </a:solidFill>
              </a:rPr>
              <a:t>Construção do modelo de avaliação a partir de oficinas com dirigentes e técnicos da SES, sob coordenação do NEPAS (2005 a 2006)</a:t>
            </a:r>
          </a:p>
          <a:p>
            <a:pPr>
              <a:spcBef>
                <a:spcPts val="1200"/>
              </a:spcBef>
            </a:pPr>
            <a:r>
              <a:rPr lang="pt-BR" sz="2800" dirty="0" smtClean="0">
                <a:solidFill>
                  <a:srgbClr val="002060"/>
                </a:solidFill>
              </a:rPr>
              <a:t>Aplicação piloto da proposta e adequação de indicadores (2007)</a:t>
            </a:r>
          </a:p>
          <a:p>
            <a:pPr>
              <a:spcBef>
                <a:spcPts val="1200"/>
              </a:spcBef>
            </a:pPr>
            <a:r>
              <a:rPr lang="pt-BR" sz="2800" dirty="0" smtClean="0">
                <a:solidFill>
                  <a:srgbClr val="002060"/>
                </a:solidFill>
              </a:rPr>
              <a:t>Adaptações sucessivas em oficinas da SES com NEPAS, seguidas de treinamentos de técnicos para condução da avaliação (2008 a 2013)</a:t>
            </a:r>
            <a:endParaRPr lang="pt-BR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ítulo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6120680" cy="1143000"/>
          </a:xfrm>
        </p:spPr>
        <p:txBody>
          <a:bodyPr/>
          <a:lstStyle/>
          <a:p>
            <a:pPr>
              <a:defRPr/>
            </a:pPr>
            <a:r>
              <a:rPr lang="pt-B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MATRIZ AVALIATIVA</a:t>
            </a:r>
          </a:p>
        </p:txBody>
      </p:sp>
      <p:graphicFrame>
        <p:nvGraphicFramePr>
          <p:cNvPr id="4" name="Group 86"/>
          <p:cNvGraphicFramePr>
            <a:graphicFrameLocks/>
          </p:cNvGraphicFramePr>
          <p:nvPr/>
        </p:nvGraphicFramePr>
        <p:xfrm>
          <a:off x="827584" y="1988840"/>
          <a:ext cx="7992889" cy="2011680"/>
        </p:xfrm>
        <a:graphic>
          <a:graphicData uri="http://schemas.openxmlformats.org/drawingml/2006/table">
            <a:tbl>
              <a:tblPr/>
              <a:tblGrid>
                <a:gridCol w="2814727"/>
                <a:gridCol w="2587596"/>
                <a:gridCol w="2590566"/>
              </a:tblGrid>
              <a:tr h="238371"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GESTÃO DO SISTEMA </a:t>
                      </a:r>
                      <a:b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MUNICIPAL DE SAÚDE</a:t>
                      </a:r>
                      <a:endParaRPr kumimoji="0" lang="pt-B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PROVIMENTO DA  ATENÇÃO BÁSICA</a:t>
                      </a:r>
                      <a:endParaRPr kumimoji="0" lang="pt-B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17828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Promoção e Prevenção</a:t>
                      </a:r>
                      <a:endParaRPr kumimoji="0" lang="pt-B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Diagnóstico e Tratamento</a:t>
                      </a:r>
                      <a:endParaRPr kumimoji="0" lang="pt-B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3285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Atuação </a:t>
                      </a:r>
                      <a:r>
                        <a:rPr kumimoji="0" lang="pt-BR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intersetorial</a:t>
                      </a: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(4)</a:t>
                      </a:r>
                      <a:endParaRPr kumimoji="0" lang="pt-B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Criança (3)</a:t>
                      </a:r>
                      <a:endParaRPr kumimoji="0" lang="pt-B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Criança (3)</a:t>
                      </a:r>
                      <a:endParaRPr kumimoji="0" lang="pt-B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416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 Participação popular (4)</a:t>
                      </a:r>
                      <a:endParaRPr kumimoji="0" lang="pt-B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Adolescente (3)</a:t>
                      </a:r>
                      <a:endParaRPr kumimoji="0" lang="pt-B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Adolescente (3)</a:t>
                      </a:r>
                      <a:endParaRPr kumimoji="0" lang="pt-B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noFill/>
                      <a:prstDash val="solid"/>
                      <a:miter lim="800000"/>
                      <a:headEnd type="none" w="med" len="med"/>
                      <a:tailEnd type="none" w="med" len="med"/>
                    </a:lnBlToTr>
                    <a:solidFill>
                      <a:schemeClr val="bg1"/>
                    </a:solidFill>
                  </a:tcPr>
                </a:tc>
              </a:tr>
              <a:tr h="3285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Recursos Humanos (4)</a:t>
                      </a:r>
                      <a:endParaRPr kumimoji="0" lang="pt-B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Adulto (3)</a:t>
                      </a:r>
                      <a:endParaRPr kumimoji="0" lang="pt-B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Adulto (3)</a:t>
                      </a:r>
                      <a:endParaRPr kumimoji="0" lang="pt-B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416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</a:t>
                      </a:r>
                      <a:r>
                        <a:rPr kumimoji="0" lang="pt-BR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Infra-estrutura</a:t>
                      </a: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(4)</a:t>
                      </a:r>
                      <a:endParaRPr kumimoji="0" lang="pt-B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Idoso (3)</a:t>
                      </a:r>
                      <a:endParaRPr kumimoji="0" lang="pt-B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Idoso (3)</a:t>
                      </a:r>
                      <a:endParaRPr kumimoji="0" lang="pt-B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295" name="CaixaDeTexto 4"/>
          <p:cNvSpPr txBox="1">
            <a:spLocks noChangeArrowheads="1"/>
          </p:cNvSpPr>
          <p:nvPr/>
        </p:nvSpPr>
        <p:spPr bwMode="auto">
          <a:xfrm>
            <a:off x="1187624" y="4149080"/>
            <a:ext cx="72151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800" dirty="0"/>
              <a:t>12 subáreas, 40 </a:t>
            </a:r>
            <a:r>
              <a:rPr lang="pt-BR" sz="2800" dirty="0" smtClean="0"/>
              <a:t>indicadores</a:t>
            </a:r>
          </a:p>
        </p:txBody>
      </p:sp>
      <p:sp>
        <p:nvSpPr>
          <p:cNvPr id="2" name="Retângulo 1"/>
          <p:cNvSpPr/>
          <p:nvPr/>
        </p:nvSpPr>
        <p:spPr>
          <a:xfrm>
            <a:off x="827584" y="4755501"/>
            <a:ext cx="2736304" cy="954107"/>
          </a:xfrm>
          <a:prstGeom prst="rect">
            <a:avLst/>
          </a:prstGeom>
          <a:solidFill>
            <a:srgbClr val="99FF66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BR" sz="2800" b="1" dirty="0" smtClean="0">
                <a:solidFill>
                  <a:srgbClr val="000000"/>
                </a:solidFill>
                <a:latin typeface="Arial" charset="0"/>
              </a:rPr>
              <a:t>Eficiência</a:t>
            </a:r>
            <a:endParaRPr lang="pt-BR" sz="2800" b="1" dirty="0">
              <a:solidFill>
                <a:srgbClr val="000000"/>
              </a:solidFill>
              <a:latin typeface="Arial" charset="0"/>
            </a:endParaRPr>
          </a:p>
          <a:p>
            <a:pPr algn="ctr"/>
            <a:r>
              <a:rPr lang="pt-BR" sz="2800" b="1" dirty="0" smtClean="0">
                <a:solidFill>
                  <a:srgbClr val="000000"/>
                </a:solidFill>
                <a:latin typeface="Arial" charset="0"/>
              </a:rPr>
              <a:t>Eficácia</a:t>
            </a:r>
            <a:endParaRPr lang="pt-BR" sz="28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6444208" y="4753079"/>
            <a:ext cx="2286000" cy="954107"/>
          </a:xfrm>
          <a:prstGeom prst="rect">
            <a:avLst/>
          </a:prstGeom>
          <a:solidFill>
            <a:srgbClr val="99FF66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lvl="0" algn="ctr"/>
            <a:r>
              <a:rPr lang="pt-BR" sz="2800" b="1" dirty="0">
                <a:solidFill>
                  <a:srgbClr val="000000"/>
                </a:solidFill>
              </a:rPr>
              <a:t>Efetividade</a:t>
            </a:r>
          </a:p>
          <a:p>
            <a:pPr lvl="0" algn="ctr"/>
            <a:r>
              <a:rPr lang="pt-BR" sz="2800" b="1" dirty="0">
                <a:solidFill>
                  <a:srgbClr val="000000"/>
                </a:solidFill>
              </a:rPr>
              <a:t>Relevância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3213727" y="5047888"/>
            <a:ext cx="1512168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/>
              <a:t>MÉRITO</a:t>
            </a:r>
            <a:endParaRPr lang="pt-BR" b="1" dirty="0"/>
          </a:p>
        </p:txBody>
      </p:sp>
      <p:sp>
        <p:nvSpPr>
          <p:cNvPr id="8" name="CaixaDeTexto 7"/>
          <p:cNvSpPr txBox="1"/>
          <p:nvPr/>
        </p:nvSpPr>
        <p:spPr>
          <a:xfrm>
            <a:off x="5148064" y="5037975"/>
            <a:ext cx="1412864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/>
              <a:t>VALOR</a:t>
            </a:r>
            <a:endParaRPr lang="pt-BR" b="1" dirty="0"/>
          </a:p>
        </p:txBody>
      </p:sp>
      <p:sp>
        <p:nvSpPr>
          <p:cNvPr id="6" name="CaixaDeTexto 5"/>
          <p:cNvSpPr txBox="1"/>
          <p:nvPr/>
        </p:nvSpPr>
        <p:spPr>
          <a:xfrm>
            <a:off x="3851920" y="5534372"/>
            <a:ext cx="2270850" cy="461665"/>
          </a:xfrm>
          <a:prstGeom prst="rect">
            <a:avLst/>
          </a:prstGeom>
          <a:solidFill>
            <a:srgbClr val="99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/>
              <a:t>QUALIDADE</a:t>
            </a:r>
            <a:endParaRPr lang="pt-BR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ítulo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6192688" cy="1143000"/>
          </a:xfrm>
        </p:spPr>
        <p:txBody>
          <a:bodyPr/>
          <a:lstStyle/>
          <a:p>
            <a:pPr>
              <a:defRPr/>
            </a:pPr>
            <a:r>
              <a:rPr lang="pt-BR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MELHOR DEFINIÇÃO DA PONTUAÇÃO</a:t>
            </a:r>
            <a:endParaRPr lang="pt-BR" sz="4000" b="1" dirty="0" smtClean="0"/>
          </a:p>
        </p:txBody>
      </p:sp>
      <p:sp>
        <p:nvSpPr>
          <p:cNvPr id="14339" name="Espaço Reservado para Conteúdo 7"/>
          <p:cNvSpPr>
            <a:spLocks noGrp="1"/>
          </p:cNvSpPr>
          <p:nvPr>
            <p:ph idx="1"/>
          </p:nvPr>
        </p:nvSpPr>
        <p:spPr>
          <a:xfrm>
            <a:off x="467544" y="1916831"/>
            <a:ext cx="8496944" cy="4450631"/>
          </a:xfrm>
        </p:spPr>
        <p:txBody>
          <a:bodyPr/>
          <a:lstStyle/>
          <a:p>
            <a:pPr marL="358775">
              <a:spcBef>
                <a:spcPts val="600"/>
              </a:spcBef>
            </a:pPr>
            <a:r>
              <a:rPr lang="pt-BR" sz="2400" dirty="0" smtClean="0"/>
              <a:t>Indicadores com SIM  ou NÃO: </a:t>
            </a:r>
          </a:p>
          <a:p>
            <a:pPr marL="758825" lvl="1">
              <a:spcBef>
                <a:spcPts val="600"/>
              </a:spcBef>
            </a:pPr>
            <a:r>
              <a:rPr lang="pt-BR" sz="1800" dirty="0" smtClean="0"/>
              <a:t>pontuados com “1” para SIM e “0” para NÃO</a:t>
            </a:r>
          </a:p>
          <a:p>
            <a:pPr marL="358775">
              <a:spcBef>
                <a:spcPts val="600"/>
              </a:spcBef>
            </a:pPr>
            <a:r>
              <a:rPr lang="pt-BR" sz="2400" dirty="0" smtClean="0"/>
              <a:t>Indicadores com valores (percentual de médicos com formação em saúde da família; número de visitas médicas por ESF; percentual de unidades em que faltou medicamento):</a:t>
            </a:r>
          </a:p>
          <a:p>
            <a:pPr marL="758825" lvl="1">
              <a:spcBef>
                <a:spcPts val="600"/>
              </a:spcBef>
            </a:pPr>
            <a:r>
              <a:rPr lang="pt-BR" sz="1800" dirty="0" smtClean="0"/>
              <a:t>Estratificados segundo porte: até 3; de 3 a 6; de 6 a 10; de 10 a 20; de 20 a 50; mais de 50 mil hab.</a:t>
            </a:r>
          </a:p>
          <a:p>
            <a:pPr marL="758825" lvl="1">
              <a:spcBef>
                <a:spcPts val="600"/>
              </a:spcBef>
            </a:pPr>
            <a:r>
              <a:rPr lang="pt-BR" sz="1800" dirty="0" smtClean="0"/>
              <a:t>Classificados em cada estrato por ordem dos valores dos indicadores</a:t>
            </a:r>
          </a:p>
          <a:p>
            <a:pPr marL="758825" lvl="1">
              <a:spcBef>
                <a:spcPts val="600"/>
              </a:spcBef>
            </a:pPr>
            <a:r>
              <a:rPr lang="pt-BR" sz="1800" dirty="0" smtClean="0"/>
              <a:t>Convertidos em valores proporcionais de 0 a 1</a:t>
            </a:r>
          </a:p>
        </p:txBody>
      </p:sp>
      <p:sp>
        <p:nvSpPr>
          <p:cNvPr id="14340" name="CaixaDeTexto 3"/>
          <p:cNvSpPr txBox="1">
            <a:spLocks noChangeArrowheads="1"/>
          </p:cNvSpPr>
          <p:nvPr/>
        </p:nvSpPr>
        <p:spPr bwMode="auto">
          <a:xfrm>
            <a:off x="1475656" y="5733256"/>
            <a:ext cx="6572250" cy="830262"/>
          </a:xfrm>
          <a:prstGeom prst="rect">
            <a:avLst/>
          </a:prstGeom>
          <a:solidFill>
            <a:srgbClr val="FF00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400" dirty="0"/>
              <a:t>Cada município foi comparado com os demais do mesmo porte populacional.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oup 86"/>
          <p:cNvGraphicFramePr>
            <a:graphicFrameLocks/>
          </p:cNvGraphicFramePr>
          <p:nvPr/>
        </p:nvGraphicFramePr>
        <p:xfrm>
          <a:off x="2071688" y="2071688"/>
          <a:ext cx="6715185" cy="2827046"/>
        </p:xfrm>
        <a:graphic>
          <a:graphicData uri="http://schemas.openxmlformats.org/drawingml/2006/table">
            <a:tbl>
              <a:tblPr/>
              <a:tblGrid>
                <a:gridCol w="2238395"/>
                <a:gridCol w="2237111"/>
                <a:gridCol w="2239679"/>
              </a:tblGrid>
              <a:tr h="43174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GESTÃO DO SISTEMA MUNICIPAL DE SAÚDE</a:t>
                      </a:r>
                      <a:endParaRPr kumimoji="0" lang="pt-B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PROVIMENTO DA ATENÇÃO BÁSICA</a:t>
                      </a:r>
                      <a:endParaRPr kumimoji="0" lang="pt-B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593098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Promoção e Prevenção</a:t>
                      </a:r>
                      <a:endParaRPr kumimoji="0" lang="pt-B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Diagnóstico e Tratamento</a:t>
                      </a:r>
                      <a:endParaRPr kumimoji="0" lang="pt-B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4317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Atuação </a:t>
                      </a:r>
                      <a:r>
                        <a:rPr kumimoji="0" lang="pt-BR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intersetorial</a:t>
                      </a:r>
                      <a:endParaRPr kumimoji="0" lang="pt-B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Criança</a:t>
                      </a:r>
                      <a:endParaRPr kumimoji="0" lang="pt-B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Criança</a:t>
                      </a:r>
                      <a:endParaRPr kumimoji="0" lang="pt-B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4317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Participação popular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Adolescente</a:t>
                      </a:r>
                      <a:endParaRPr kumimoji="0" lang="pt-B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Adolescente</a:t>
                      </a:r>
                      <a:endParaRPr kumimoji="0" lang="pt-B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noFill/>
                      <a:prstDash val="solid"/>
                      <a:miter lim="800000"/>
                      <a:headEnd type="none" w="med" len="med"/>
                      <a:tailEnd type="none" w="med" len="med"/>
                    </a:lnBlToTr>
                    <a:solidFill>
                      <a:srgbClr val="0070C0"/>
                    </a:solidFill>
                  </a:tcPr>
                </a:tc>
              </a:tr>
              <a:tr h="4317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Recursos Humanos</a:t>
                      </a:r>
                      <a:endParaRPr kumimoji="0" lang="pt-B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Adulto</a:t>
                      </a:r>
                      <a:endParaRPr kumimoji="0" lang="pt-B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Adulto</a:t>
                      </a:r>
                      <a:endParaRPr kumimoji="0" lang="pt-B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506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Infra-estrutura</a:t>
                      </a:r>
                      <a:endParaRPr kumimoji="0" lang="pt-B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Idoso</a:t>
                      </a:r>
                      <a:endParaRPr kumimoji="0" lang="pt-B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Idoso</a:t>
                      </a:r>
                      <a:endParaRPr kumimoji="0" lang="pt-B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Diagrama 6"/>
          <p:cNvGraphicFramePr/>
          <p:nvPr/>
        </p:nvGraphicFramePr>
        <p:xfrm>
          <a:off x="214282" y="3286124"/>
          <a:ext cx="1785950" cy="1357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Diagrama 7"/>
          <p:cNvGraphicFramePr/>
          <p:nvPr/>
        </p:nvGraphicFramePr>
        <p:xfrm>
          <a:off x="4500562" y="5000636"/>
          <a:ext cx="2000264" cy="1357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9" name="Diagrama 8"/>
          <p:cNvGraphicFramePr/>
          <p:nvPr/>
        </p:nvGraphicFramePr>
        <p:xfrm>
          <a:off x="6715140" y="4857760"/>
          <a:ext cx="1928826" cy="1357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5393" name="CaixaDeTexto 9"/>
          <p:cNvSpPr txBox="1">
            <a:spLocks noChangeArrowheads="1"/>
          </p:cNvSpPr>
          <p:nvPr/>
        </p:nvSpPr>
        <p:spPr bwMode="auto">
          <a:xfrm>
            <a:off x="428625" y="5643563"/>
            <a:ext cx="3000375" cy="830262"/>
          </a:xfrm>
          <a:prstGeom prst="rect">
            <a:avLst/>
          </a:prstGeom>
          <a:solidFill>
            <a:srgbClr val="FFC0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400"/>
              <a:t>SOMA: 0 A 64 PONTOS</a:t>
            </a:r>
          </a:p>
        </p:txBody>
      </p:sp>
      <p:sp>
        <p:nvSpPr>
          <p:cNvPr id="11" name="Título 10"/>
          <p:cNvSpPr>
            <a:spLocks noGrp="1"/>
          </p:cNvSpPr>
          <p:nvPr>
            <p:ph type="title" idx="4294967295"/>
          </p:nvPr>
        </p:nvSpPr>
        <p:spPr>
          <a:xfrm>
            <a:off x="1476375" y="333375"/>
            <a:ext cx="5831929" cy="1143000"/>
          </a:xfrm>
        </p:spPr>
        <p:txBody>
          <a:bodyPr/>
          <a:lstStyle/>
          <a:p>
            <a:pPr>
              <a:defRPr/>
            </a:pPr>
            <a:r>
              <a:rPr lang="pt-B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PONTUAÇÃO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85875" y="214313"/>
            <a:ext cx="6143625" cy="910431"/>
          </a:xfrm>
        </p:spPr>
        <p:txBody>
          <a:bodyPr/>
          <a:lstStyle/>
          <a:p>
            <a:pPr eaLnBrk="1" hangingPunct="1">
              <a:defRPr/>
            </a:pPr>
            <a:r>
              <a:rPr lang="pt-B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EXPLICAÇÕES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07" t="11781" r="21732" b="24852"/>
          <a:stretch/>
        </p:blipFill>
        <p:spPr bwMode="auto">
          <a:xfrm>
            <a:off x="0" y="1429146"/>
            <a:ext cx="8802806" cy="5432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57" t="13851" r="33373" b="8139"/>
          <a:stretch/>
        </p:blipFill>
        <p:spPr bwMode="auto">
          <a:xfrm>
            <a:off x="35496" y="1988840"/>
            <a:ext cx="3232752" cy="443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259632" y="274638"/>
            <a:ext cx="6120680" cy="1143000"/>
          </a:xfrm>
        </p:spPr>
        <p:txBody>
          <a:bodyPr/>
          <a:lstStyle/>
          <a:p>
            <a:r>
              <a:rPr lang="pt-BR" b="1" dirty="0" smtClean="0">
                <a:solidFill>
                  <a:srgbClr val="FF0000"/>
                </a:solidFill>
              </a:rPr>
              <a:t>TEXTO EXPLICATIVO</a:t>
            </a:r>
            <a:endParaRPr lang="pt-BR" b="1" dirty="0">
              <a:solidFill>
                <a:srgbClr val="FF0000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86" t="13980" r="33523" b="5781"/>
          <a:stretch/>
        </p:blipFill>
        <p:spPr bwMode="auto">
          <a:xfrm>
            <a:off x="2843811" y="2097344"/>
            <a:ext cx="3118930" cy="44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65" t="13662" r="32567" b="5304"/>
          <a:stretch/>
        </p:blipFill>
        <p:spPr bwMode="auto">
          <a:xfrm>
            <a:off x="5796136" y="1997952"/>
            <a:ext cx="3163687" cy="44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ítulo 2"/>
          <p:cNvSpPr>
            <a:spLocks noGrp="1"/>
          </p:cNvSpPr>
          <p:nvPr>
            <p:ph type="title"/>
          </p:nvPr>
        </p:nvSpPr>
        <p:spPr>
          <a:xfrm>
            <a:off x="1403648" y="274638"/>
            <a:ext cx="5976664" cy="1143000"/>
          </a:xfrm>
        </p:spPr>
        <p:txBody>
          <a:bodyPr/>
          <a:lstStyle/>
          <a:p>
            <a:r>
              <a:rPr lang="pt-BR" b="1" dirty="0" smtClean="0">
                <a:solidFill>
                  <a:srgbClr val="FF0000"/>
                </a:solidFill>
              </a:rPr>
              <a:t>Quadros indicativos de cada município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3" t="19104" r="41436" b="18215"/>
          <a:stretch/>
        </p:blipFill>
        <p:spPr bwMode="auto">
          <a:xfrm>
            <a:off x="179512" y="1493912"/>
            <a:ext cx="8706734" cy="537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ângulo 1"/>
          <p:cNvSpPr/>
          <p:nvPr/>
        </p:nvSpPr>
        <p:spPr>
          <a:xfrm>
            <a:off x="3131840" y="2204864"/>
            <a:ext cx="1401039" cy="14401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0789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rgbClr val="FF0000"/>
                </a:solidFill>
              </a:rPr>
              <a:t>SÉRIE HISTÓRICA</a:t>
            </a:r>
            <a:endParaRPr lang="pt-BR" b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2" t="20219" r="30060" b="14189"/>
          <a:stretch/>
        </p:blipFill>
        <p:spPr bwMode="auto">
          <a:xfrm>
            <a:off x="179512" y="2015609"/>
            <a:ext cx="8607181" cy="4653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tângulo 3"/>
          <p:cNvSpPr/>
          <p:nvPr/>
        </p:nvSpPr>
        <p:spPr>
          <a:xfrm>
            <a:off x="539552" y="3356992"/>
            <a:ext cx="1152128" cy="14401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826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2281</TotalTime>
  <Words>372</Words>
  <Application>Microsoft Office PowerPoint</Application>
  <PresentationFormat>Apresentação na tela (4:3)</PresentationFormat>
  <Paragraphs>70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1" baseType="lpstr">
      <vt:lpstr>Design padrão</vt:lpstr>
      <vt:lpstr>AVALIAÇÃO DA ATENÇÃO BÁSICA EM SC: Breve histórico</vt:lpstr>
      <vt:lpstr>DESENVOLVIMENTO</vt:lpstr>
      <vt:lpstr>MATRIZ AVALIATIVA</vt:lpstr>
      <vt:lpstr>MELHOR DEFINIÇÃO DA PONTUAÇÃO</vt:lpstr>
      <vt:lpstr>PONTUAÇÃO</vt:lpstr>
      <vt:lpstr>EXPLICAÇÕES</vt:lpstr>
      <vt:lpstr>TEXTO EXPLICATIVO</vt:lpstr>
      <vt:lpstr>Quadros indicativos de cada município</vt:lpstr>
      <vt:lpstr>SÉRIE HISTÓRICA</vt:lpstr>
      <vt:lpstr>EVOLUÇÃO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USR</dc:creator>
  <cp:lastModifiedBy>Acer</cp:lastModifiedBy>
  <cp:revision>196</cp:revision>
  <dcterms:created xsi:type="dcterms:W3CDTF">2006-05-24T17:39:28Z</dcterms:created>
  <dcterms:modified xsi:type="dcterms:W3CDTF">2013-11-05T23:23:19Z</dcterms:modified>
</cp:coreProperties>
</file>