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layout2.xml" ContentType="application/vnd.openxmlformats-officedocument.drawingml.diagram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3"/>
  </p:notesMasterIdLst>
  <p:handoutMasterIdLst>
    <p:handoutMasterId r:id="rId44"/>
  </p:handoutMasterIdLst>
  <p:sldIdLst>
    <p:sldId id="338" r:id="rId2"/>
    <p:sldId id="426" r:id="rId3"/>
    <p:sldId id="445" r:id="rId4"/>
    <p:sldId id="362" r:id="rId5"/>
    <p:sldId id="447" r:id="rId6"/>
    <p:sldId id="455" r:id="rId7"/>
    <p:sldId id="456" r:id="rId8"/>
    <p:sldId id="457" r:id="rId9"/>
    <p:sldId id="365" r:id="rId10"/>
    <p:sldId id="427" r:id="rId11"/>
    <p:sldId id="428" r:id="rId12"/>
    <p:sldId id="449" r:id="rId13"/>
    <p:sldId id="450" r:id="rId14"/>
    <p:sldId id="397" r:id="rId15"/>
    <p:sldId id="451" r:id="rId16"/>
    <p:sldId id="398" r:id="rId17"/>
    <p:sldId id="452" r:id="rId18"/>
    <p:sldId id="399" r:id="rId19"/>
    <p:sldId id="405" r:id="rId20"/>
    <p:sldId id="406" r:id="rId21"/>
    <p:sldId id="409" r:id="rId22"/>
    <p:sldId id="411" r:id="rId23"/>
    <p:sldId id="429" r:id="rId24"/>
    <p:sldId id="414" r:id="rId25"/>
    <p:sldId id="412" r:id="rId26"/>
    <p:sldId id="413" r:id="rId27"/>
    <p:sldId id="418" r:id="rId28"/>
    <p:sldId id="419" r:id="rId29"/>
    <p:sldId id="421" r:id="rId30"/>
    <p:sldId id="453" r:id="rId31"/>
    <p:sldId id="454" r:id="rId32"/>
    <p:sldId id="422" r:id="rId33"/>
    <p:sldId id="431" r:id="rId34"/>
    <p:sldId id="423" r:id="rId35"/>
    <p:sldId id="432" r:id="rId36"/>
    <p:sldId id="433" r:id="rId37"/>
    <p:sldId id="434" r:id="rId38"/>
    <p:sldId id="442" r:id="rId39"/>
    <p:sldId id="437" r:id="rId40"/>
    <p:sldId id="439" r:id="rId41"/>
    <p:sldId id="356" r:id="rId42"/>
  </p:sldIdLst>
  <p:sldSz cx="9144000" cy="6858000" type="screen4x3"/>
  <p:notesSz cx="6669088" cy="9928225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0D8E8"/>
    <a:srgbClr val="E9EDF4"/>
    <a:srgbClr val="DBE5F1"/>
    <a:srgbClr val="FF3300"/>
    <a:srgbClr val="709ED6"/>
    <a:srgbClr val="DDDDDD"/>
    <a:srgbClr val="B94441"/>
    <a:srgbClr val="A13B39"/>
  </p:clrMru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Estilo Escuro 1 - Ênfas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com Tema 2 - Ênfas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0" autoAdjust="0"/>
    <p:restoredTop sz="93368" autoAdjust="0"/>
  </p:normalViewPr>
  <p:slideViewPr>
    <p:cSldViewPr>
      <p:cViewPr>
        <p:scale>
          <a:sx n="60" d="100"/>
          <a:sy n="60" d="100"/>
        </p:scale>
        <p:origin x="-1482" y="-288"/>
      </p:cViewPr>
      <p:guideLst>
        <p:guide orient="horz" pos="981"/>
        <p:guide pos="385"/>
      </p:guideLst>
    </p:cSldViewPr>
  </p:slideViewPr>
  <p:outlineViewPr>
    <p:cViewPr>
      <p:scale>
        <a:sx n="33" d="100"/>
        <a:sy n="33" d="100"/>
      </p:scale>
      <p:origin x="48" y="1017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4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Pasta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style val="4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1.4162873039959568E-2"/>
                  <c:y val="-3.4557235421166461E-2"/>
                </c:manualLayout>
              </c:layout>
              <c:showVal val="1"/>
            </c:dLbl>
            <c:dLbl>
              <c:idx val="1"/>
              <c:layout>
                <c:manualLayout>
                  <c:x val="2.0232675771370893E-2"/>
                  <c:y val="-2.8797696184305256E-2"/>
                </c:manualLayout>
              </c:layout>
              <c:showVal val="1"/>
            </c:dLbl>
            <c:dLbl>
              <c:idx val="2"/>
              <c:layout>
                <c:manualLayout>
                  <c:x val="1.6186140617096636E-2"/>
                  <c:y val="-2.8797696184305239E-2"/>
                </c:manualLayout>
              </c:layout>
              <c:showVal val="1"/>
            </c:dLbl>
            <c:dLbl>
              <c:idx val="3"/>
              <c:layout>
                <c:manualLayout>
                  <c:x val="2.0232675771370893E-2"/>
                  <c:y val="-2.879769618430515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pt-BR"/>
              </a:p>
            </c:txPr>
            <c:showVal val="1"/>
          </c:dLbls>
          <c:cat>
            <c:strRef>
              <c:f>Plan1!$A$8:$A$11</c:f>
              <c:strCache>
                <c:ptCount val="4"/>
                <c:pt idx="0">
                  <c:v>Muito Acima da Média</c:v>
                </c:pt>
                <c:pt idx="1">
                  <c:v>Acima da Média</c:v>
                </c:pt>
                <c:pt idx="2">
                  <c:v>Mediano ou Abaixo da Média</c:v>
                </c:pt>
                <c:pt idx="3">
                  <c:v>Insatisfatório</c:v>
                </c:pt>
              </c:strCache>
            </c:strRef>
          </c:cat>
          <c:val>
            <c:numRef>
              <c:f>Plan1!$C$8:$C$11</c:f>
              <c:numCache>
                <c:formatCode>0.0%</c:formatCode>
                <c:ptCount val="4"/>
                <c:pt idx="0">
                  <c:v>0.182999257609503</c:v>
                </c:pt>
                <c:pt idx="1">
                  <c:v>0.45007423904974136</c:v>
                </c:pt>
                <c:pt idx="2">
                  <c:v>0.34669636228656292</c:v>
                </c:pt>
                <c:pt idx="3">
                  <c:v>2.0230141054194597E-2</c:v>
                </c:pt>
              </c:numCache>
            </c:numRef>
          </c:val>
        </c:ser>
        <c:shape val="box"/>
        <c:axId val="72597504"/>
        <c:axId val="72599040"/>
        <c:axId val="0"/>
      </c:bar3DChart>
      <c:catAx>
        <c:axId val="72597504"/>
        <c:scaling>
          <c:orientation val="minMax"/>
        </c:scaling>
        <c:axPos val="b"/>
        <c:tickLblPos val="nextTo"/>
        <c:crossAx val="72599040"/>
        <c:crosses val="autoZero"/>
        <c:auto val="1"/>
        <c:lblAlgn val="ctr"/>
        <c:lblOffset val="100"/>
      </c:catAx>
      <c:valAx>
        <c:axId val="72599040"/>
        <c:scaling>
          <c:orientation val="minMax"/>
        </c:scaling>
        <c:axPos val="l"/>
        <c:majorGridlines/>
        <c:numFmt formatCode="0.0%" sourceLinked="1"/>
        <c:tickLblPos val="nextTo"/>
        <c:crossAx val="72597504"/>
        <c:crosses val="autoZero"/>
        <c:crossBetween val="between"/>
      </c:valAx>
    </c:plotArea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EB5CEE-F09C-4C53-A996-F33FAA4C48C7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0A2132BA-BC68-4D0E-8E14-A896A49BC052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800" b="1" dirty="0" smtClean="0">
              <a:solidFill>
                <a:schemeClr val="bg1"/>
              </a:solidFill>
            </a:rPr>
            <a:t>52,9%</a:t>
          </a:r>
          <a:r>
            <a:rPr lang="pt-BR" sz="1300" dirty="0" smtClean="0">
              <a:solidFill>
                <a:schemeClr val="bg1"/>
              </a:solidFill>
            </a:rPr>
            <a:t> </a:t>
          </a:r>
          <a:r>
            <a:rPr lang="pt-BR" sz="1400" b="1" dirty="0" smtClean="0">
              <a:solidFill>
                <a:schemeClr val="bg1"/>
              </a:solidFill>
            </a:rPr>
            <a:t>tem computador</a:t>
          </a:r>
          <a:endParaRPr lang="pt-BR" sz="1400" b="1" dirty="0">
            <a:solidFill>
              <a:schemeClr val="bg1"/>
            </a:solidFill>
          </a:endParaRPr>
        </a:p>
      </dgm:t>
    </dgm:pt>
    <dgm:pt modelId="{BDA5FFA2-0342-4A4C-BA33-DF499B54FDC3}" type="parTrans" cxnId="{3CA1121F-D947-4584-B8DD-4A0D03429327}">
      <dgm:prSet/>
      <dgm:spPr/>
      <dgm:t>
        <a:bodyPr/>
        <a:lstStyle/>
        <a:p>
          <a:endParaRPr lang="pt-BR"/>
        </a:p>
      </dgm:t>
    </dgm:pt>
    <dgm:pt modelId="{C20315C2-8F36-4A93-9778-0706B3E01333}" type="sibTrans" cxnId="{3CA1121F-D947-4584-B8DD-4A0D03429327}">
      <dgm:prSet/>
      <dgm:spPr/>
      <dgm:t>
        <a:bodyPr/>
        <a:lstStyle/>
        <a:p>
          <a:endParaRPr lang="pt-BR"/>
        </a:p>
      </dgm:t>
    </dgm:pt>
    <dgm:pt modelId="{EC825947-749B-4E75-B5AF-CA95D798F3DC}">
      <dgm:prSet phldrT="[Texto]" custT="1"/>
      <dgm:spPr>
        <a:solidFill>
          <a:srgbClr val="FFC000"/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36,7% </a:t>
          </a:r>
          <a:r>
            <a:rPr lang="pt-BR" sz="1400" b="1" dirty="0" smtClean="0">
              <a:solidFill>
                <a:schemeClr val="tx1"/>
              </a:solidFill>
            </a:rPr>
            <a:t>acesso à internet</a:t>
          </a:r>
          <a:endParaRPr lang="pt-BR" sz="1400" b="1" dirty="0">
            <a:solidFill>
              <a:schemeClr val="tx1"/>
            </a:solidFill>
          </a:endParaRPr>
        </a:p>
      </dgm:t>
    </dgm:pt>
    <dgm:pt modelId="{897C86EB-E2AB-4002-BA43-CBBB94DAE5B5}" type="parTrans" cxnId="{304AD138-DD69-4A7D-A222-2509BEB5AF64}">
      <dgm:prSet/>
      <dgm:spPr/>
      <dgm:t>
        <a:bodyPr/>
        <a:lstStyle/>
        <a:p>
          <a:endParaRPr lang="pt-BR"/>
        </a:p>
      </dgm:t>
    </dgm:pt>
    <dgm:pt modelId="{90936FEE-329C-4476-AB89-3020471F3440}" type="sibTrans" cxnId="{304AD138-DD69-4A7D-A222-2509BEB5AF64}">
      <dgm:prSet/>
      <dgm:spPr/>
      <dgm:t>
        <a:bodyPr/>
        <a:lstStyle/>
        <a:p>
          <a:endParaRPr lang="pt-BR"/>
        </a:p>
      </dgm:t>
    </dgm:pt>
    <dgm:pt modelId="{73049717-1FE3-4848-AF12-77E58CBBAB98}">
      <dgm:prSet phldrT="[Texto]" custT="1"/>
      <dgm:spPr>
        <a:solidFill>
          <a:srgbClr val="00B050"/>
        </a:solidFill>
      </dgm:spPr>
      <dgm:t>
        <a:bodyPr/>
        <a:lstStyle/>
        <a:p>
          <a:r>
            <a:rPr lang="pt-BR" sz="2000" b="1" dirty="0" smtClean="0">
              <a:solidFill>
                <a:schemeClr val="bg1"/>
              </a:solidFill>
            </a:rPr>
            <a:t>13,5%</a:t>
          </a:r>
          <a:r>
            <a:rPr lang="pt-BR" sz="1200" b="1" dirty="0" smtClean="0">
              <a:solidFill>
                <a:schemeClr val="bg1"/>
              </a:solidFill>
            </a:rPr>
            <a:t> </a:t>
          </a:r>
          <a:r>
            <a:rPr lang="pt-BR" sz="1400" b="1" dirty="0" err="1" smtClean="0">
              <a:solidFill>
                <a:schemeClr val="bg1"/>
              </a:solidFill>
            </a:rPr>
            <a:t>Telessaúde</a:t>
          </a:r>
          <a:endParaRPr lang="pt-BR" sz="1400" b="1" dirty="0">
            <a:solidFill>
              <a:schemeClr val="bg1"/>
            </a:solidFill>
          </a:endParaRPr>
        </a:p>
      </dgm:t>
    </dgm:pt>
    <dgm:pt modelId="{7B74E40B-D325-45E2-B1D5-3FF177DEAB23}" type="parTrans" cxnId="{63E1D973-3B2B-46A8-8B90-4FD5CBFC0B61}">
      <dgm:prSet/>
      <dgm:spPr/>
      <dgm:t>
        <a:bodyPr/>
        <a:lstStyle/>
        <a:p>
          <a:endParaRPr lang="pt-BR"/>
        </a:p>
      </dgm:t>
    </dgm:pt>
    <dgm:pt modelId="{05E65651-2543-4AE7-9338-CCB0584C25CB}" type="sibTrans" cxnId="{63E1D973-3B2B-46A8-8B90-4FD5CBFC0B61}">
      <dgm:prSet/>
      <dgm:spPr/>
      <dgm:t>
        <a:bodyPr/>
        <a:lstStyle/>
        <a:p>
          <a:endParaRPr lang="pt-BR"/>
        </a:p>
      </dgm:t>
    </dgm:pt>
    <dgm:pt modelId="{BCCC6F3D-2ADF-40C8-8A1C-2FF0B9DB9734}">
      <dgm:prSet/>
      <dgm:spPr/>
      <dgm:t>
        <a:bodyPr/>
        <a:lstStyle/>
        <a:p>
          <a:endParaRPr lang="pt-BR" dirty="0"/>
        </a:p>
      </dgm:t>
    </dgm:pt>
    <dgm:pt modelId="{F7CD8410-8942-44EC-A8F0-9E05CE03995C}" type="parTrans" cxnId="{519718E2-A707-4923-84EC-80DEE5B315EC}">
      <dgm:prSet/>
      <dgm:spPr/>
      <dgm:t>
        <a:bodyPr/>
        <a:lstStyle/>
        <a:p>
          <a:endParaRPr lang="pt-BR"/>
        </a:p>
      </dgm:t>
    </dgm:pt>
    <dgm:pt modelId="{D37C9215-F746-4973-A2DC-38EA4B47CFE5}" type="sibTrans" cxnId="{519718E2-A707-4923-84EC-80DEE5B315EC}">
      <dgm:prSet/>
      <dgm:spPr/>
      <dgm:t>
        <a:bodyPr/>
        <a:lstStyle/>
        <a:p>
          <a:endParaRPr lang="pt-BR"/>
        </a:p>
      </dgm:t>
    </dgm:pt>
    <dgm:pt modelId="{F9872FF9-FE4A-4AA0-A7FD-E3F5AC4CCD85}" type="pres">
      <dgm:prSet presAssocID="{9DEB5CEE-F09C-4C53-A996-F33FAA4C48C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A7625F6-B197-462D-9E66-8512C561626B}" type="pres">
      <dgm:prSet presAssocID="{0A2132BA-BC68-4D0E-8E14-A896A49BC052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E474B63-531D-4721-9983-4A16D0461EC6}" type="pres">
      <dgm:prSet presAssocID="{0A2132BA-BC68-4D0E-8E14-A896A49BC052}" presName="gear1srcNode" presStyleLbl="node1" presStyleIdx="0" presStyleCnt="3"/>
      <dgm:spPr/>
      <dgm:t>
        <a:bodyPr/>
        <a:lstStyle/>
        <a:p>
          <a:endParaRPr lang="pt-BR"/>
        </a:p>
      </dgm:t>
    </dgm:pt>
    <dgm:pt modelId="{69826FA9-BCE1-4F18-A70C-45173CA9E116}" type="pres">
      <dgm:prSet presAssocID="{0A2132BA-BC68-4D0E-8E14-A896A49BC052}" presName="gear1dstNode" presStyleLbl="node1" presStyleIdx="0" presStyleCnt="3"/>
      <dgm:spPr/>
      <dgm:t>
        <a:bodyPr/>
        <a:lstStyle/>
        <a:p>
          <a:endParaRPr lang="pt-BR"/>
        </a:p>
      </dgm:t>
    </dgm:pt>
    <dgm:pt modelId="{F30E5366-4490-430A-A98F-7C4C3BF85A11}" type="pres">
      <dgm:prSet presAssocID="{EC825947-749B-4E75-B5AF-CA95D798F3DC}" presName="gear2" presStyleLbl="node1" presStyleIdx="1" presStyleCnt="3" custScaleX="115347" custScaleY="104114" custLinFactNeighborX="-5271" custLinFactNeighborY="1531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874E0D-C7BD-474B-933F-8902F774F6EC}" type="pres">
      <dgm:prSet presAssocID="{EC825947-749B-4E75-B5AF-CA95D798F3DC}" presName="gear2srcNode" presStyleLbl="node1" presStyleIdx="1" presStyleCnt="3"/>
      <dgm:spPr/>
      <dgm:t>
        <a:bodyPr/>
        <a:lstStyle/>
        <a:p>
          <a:endParaRPr lang="pt-BR"/>
        </a:p>
      </dgm:t>
    </dgm:pt>
    <dgm:pt modelId="{D2E006AE-C305-48C6-B327-9FC930A75A68}" type="pres">
      <dgm:prSet presAssocID="{EC825947-749B-4E75-B5AF-CA95D798F3DC}" presName="gear2dstNode" presStyleLbl="node1" presStyleIdx="1" presStyleCnt="3"/>
      <dgm:spPr/>
      <dgm:t>
        <a:bodyPr/>
        <a:lstStyle/>
        <a:p>
          <a:endParaRPr lang="pt-BR"/>
        </a:p>
      </dgm:t>
    </dgm:pt>
    <dgm:pt modelId="{C5377EC0-377D-4645-B970-0E7C6208748A}" type="pres">
      <dgm:prSet presAssocID="{73049717-1FE3-4848-AF12-77E58CBBAB98}" presName="gear3" presStyleLbl="node1" presStyleIdx="2" presStyleCnt="3" custScaleX="119840" custScaleY="110621"/>
      <dgm:spPr/>
      <dgm:t>
        <a:bodyPr/>
        <a:lstStyle/>
        <a:p>
          <a:endParaRPr lang="pt-BR"/>
        </a:p>
      </dgm:t>
    </dgm:pt>
    <dgm:pt modelId="{77A67D7C-C6A5-42E8-95DE-18A2F941244E}" type="pres">
      <dgm:prSet presAssocID="{73049717-1FE3-4848-AF12-77E58CBBAB9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38B3F4-6033-4DD4-A885-7BD34B0D2AC8}" type="pres">
      <dgm:prSet presAssocID="{73049717-1FE3-4848-AF12-77E58CBBAB98}" presName="gear3srcNode" presStyleLbl="node1" presStyleIdx="2" presStyleCnt="3"/>
      <dgm:spPr/>
      <dgm:t>
        <a:bodyPr/>
        <a:lstStyle/>
        <a:p>
          <a:endParaRPr lang="pt-BR"/>
        </a:p>
      </dgm:t>
    </dgm:pt>
    <dgm:pt modelId="{74C4D008-0948-4DB5-986D-4C7D25089597}" type="pres">
      <dgm:prSet presAssocID="{73049717-1FE3-4848-AF12-77E58CBBAB98}" presName="gear3dstNode" presStyleLbl="node1" presStyleIdx="2" presStyleCnt="3"/>
      <dgm:spPr/>
      <dgm:t>
        <a:bodyPr/>
        <a:lstStyle/>
        <a:p>
          <a:endParaRPr lang="pt-BR"/>
        </a:p>
      </dgm:t>
    </dgm:pt>
    <dgm:pt modelId="{C9CADB6B-C63A-49D9-83FB-0CF1E71855AC}" type="pres">
      <dgm:prSet presAssocID="{C20315C2-8F36-4A93-9778-0706B3E01333}" presName="connector1" presStyleLbl="sibTrans2D1" presStyleIdx="0" presStyleCnt="3"/>
      <dgm:spPr/>
      <dgm:t>
        <a:bodyPr/>
        <a:lstStyle/>
        <a:p>
          <a:endParaRPr lang="pt-BR"/>
        </a:p>
      </dgm:t>
    </dgm:pt>
    <dgm:pt modelId="{21A061B3-80A4-4FB2-97E6-6C3A9A4641F0}" type="pres">
      <dgm:prSet presAssocID="{90936FEE-329C-4476-AB89-3020471F3440}" presName="connector2" presStyleLbl="sibTrans2D1" presStyleIdx="1" presStyleCnt="3"/>
      <dgm:spPr/>
      <dgm:t>
        <a:bodyPr/>
        <a:lstStyle/>
        <a:p>
          <a:endParaRPr lang="pt-BR"/>
        </a:p>
      </dgm:t>
    </dgm:pt>
    <dgm:pt modelId="{33BD200F-BB0F-4301-B946-C5326F77A9AF}" type="pres">
      <dgm:prSet presAssocID="{05E65651-2543-4AE7-9338-CCB0584C25CB}" presName="connector3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8BF6803F-F254-461B-8CC4-DB77842DD8E6}" type="presOf" srcId="{73049717-1FE3-4848-AF12-77E58CBBAB98}" destId="{D738B3F4-6033-4DD4-A885-7BD34B0D2AC8}" srcOrd="2" destOrd="0" presId="urn:microsoft.com/office/officeart/2005/8/layout/gear1"/>
    <dgm:cxn modelId="{D8432721-3044-4B8D-8308-A6D949DD812D}" type="presOf" srcId="{05E65651-2543-4AE7-9338-CCB0584C25CB}" destId="{33BD200F-BB0F-4301-B946-C5326F77A9AF}" srcOrd="0" destOrd="0" presId="urn:microsoft.com/office/officeart/2005/8/layout/gear1"/>
    <dgm:cxn modelId="{937B3669-882A-4960-AEE1-485D22AFCF51}" type="presOf" srcId="{EC825947-749B-4E75-B5AF-CA95D798F3DC}" destId="{8D874E0D-C7BD-474B-933F-8902F774F6EC}" srcOrd="1" destOrd="0" presId="urn:microsoft.com/office/officeart/2005/8/layout/gear1"/>
    <dgm:cxn modelId="{63E1D973-3B2B-46A8-8B90-4FD5CBFC0B61}" srcId="{9DEB5CEE-F09C-4C53-A996-F33FAA4C48C7}" destId="{73049717-1FE3-4848-AF12-77E58CBBAB98}" srcOrd="2" destOrd="0" parTransId="{7B74E40B-D325-45E2-B1D5-3FF177DEAB23}" sibTransId="{05E65651-2543-4AE7-9338-CCB0584C25CB}"/>
    <dgm:cxn modelId="{3CA1121F-D947-4584-B8DD-4A0D03429327}" srcId="{9DEB5CEE-F09C-4C53-A996-F33FAA4C48C7}" destId="{0A2132BA-BC68-4D0E-8E14-A896A49BC052}" srcOrd="0" destOrd="0" parTransId="{BDA5FFA2-0342-4A4C-BA33-DF499B54FDC3}" sibTransId="{C20315C2-8F36-4A93-9778-0706B3E01333}"/>
    <dgm:cxn modelId="{519718E2-A707-4923-84EC-80DEE5B315EC}" srcId="{9DEB5CEE-F09C-4C53-A996-F33FAA4C48C7}" destId="{BCCC6F3D-2ADF-40C8-8A1C-2FF0B9DB9734}" srcOrd="3" destOrd="0" parTransId="{F7CD8410-8942-44EC-A8F0-9E05CE03995C}" sibTransId="{D37C9215-F746-4973-A2DC-38EA4B47CFE5}"/>
    <dgm:cxn modelId="{30179627-7178-4ED5-B470-ABC55D5832F1}" type="presOf" srcId="{C20315C2-8F36-4A93-9778-0706B3E01333}" destId="{C9CADB6B-C63A-49D9-83FB-0CF1E71855AC}" srcOrd="0" destOrd="0" presId="urn:microsoft.com/office/officeart/2005/8/layout/gear1"/>
    <dgm:cxn modelId="{5BDD2D7C-B099-40C0-91AB-367F05D8BF26}" type="presOf" srcId="{73049717-1FE3-4848-AF12-77E58CBBAB98}" destId="{74C4D008-0948-4DB5-986D-4C7D25089597}" srcOrd="3" destOrd="0" presId="urn:microsoft.com/office/officeart/2005/8/layout/gear1"/>
    <dgm:cxn modelId="{304AD138-DD69-4A7D-A222-2509BEB5AF64}" srcId="{9DEB5CEE-F09C-4C53-A996-F33FAA4C48C7}" destId="{EC825947-749B-4E75-B5AF-CA95D798F3DC}" srcOrd="1" destOrd="0" parTransId="{897C86EB-E2AB-4002-BA43-CBBB94DAE5B5}" sibTransId="{90936FEE-329C-4476-AB89-3020471F3440}"/>
    <dgm:cxn modelId="{1B8F362E-81DC-4B60-8729-09C6B2ECBE78}" type="presOf" srcId="{73049717-1FE3-4848-AF12-77E58CBBAB98}" destId="{77A67D7C-C6A5-42E8-95DE-18A2F941244E}" srcOrd="1" destOrd="0" presId="urn:microsoft.com/office/officeart/2005/8/layout/gear1"/>
    <dgm:cxn modelId="{8FEE7D75-329B-467E-BFC1-665A5BEF18D8}" type="presOf" srcId="{0A2132BA-BC68-4D0E-8E14-A896A49BC052}" destId="{0E474B63-531D-4721-9983-4A16D0461EC6}" srcOrd="1" destOrd="0" presId="urn:microsoft.com/office/officeart/2005/8/layout/gear1"/>
    <dgm:cxn modelId="{945B3314-D57E-49D2-9C95-4FEC95E51F55}" type="presOf" srcId="{0A2132BA-BC68-4D0E-8E14-A896A49BC052}" destId="{0A7625F6-B197-462D-9E66-8512C561626B}" srcOrd="0" destOrd="0" presId="urn:microsoft.com/office/officeart/2005/8/layout/gear1"/>
    <dgm:cxn modelId="{93518D88-930A-43B5-995F-0CA65C3D3012}" type="presOf" srcId="{73049717-1FE3-4848-AF12-77E58CBBAB98}" destId="{C5377EC0-377D-4645-B970-0E7C6208748A}" srcOrd="0" destOrd="0" presId="urn:microsoft.com/office/officeart/2005/8/layout/gear1"/>
    <dgm:cxn modelId="{6D1C8FA3-54C8-44A2-B610-C22BC3FE743D}" type="presOf" srcId="{90936FEE-329C-4476-AB89-3020471F3440}" destId="{21A061B3-80A4-4FB2-97E6-6C3A9A4641F0}" srcOrd="0" destOrd="0" presId="urn:microsoft.com/office/officeart/2005/8/layout/gear1"/>
    <dgm:cxn modelId="{F43E2B9C-797D-4E26-B01A-B1C099F4E5C2}" type="presOf" srcId="{EC825947-749B-4E75-B5AF-CA95D798F3DC}" destId="{F30E5366-4490-430A-A98F-7C4C3BF85A11}" srcOrd="0" destOrd="0" presId="urn:microsoft.com/office/officeart/2005/8/layout/gear1"/>
    <dgm:cxn modelId="{2D456890-D278-439C-99A3-4814CF796279}" type="presOf" srcId="{0A2132BA-BC68-4D0E-8E14-A896A49BC052}" destId="{69826FA9-BCE1-4F18-A70C-45173CA9E116}" srcOrd="2" destOrd="0" presId="urn:microsoft.com/office/officeart/2005/8/layout/gear1"/>
    <dgm:cxn modelId="{2772E89F-0A04-40BD-B9E4-B40EA6CE9F28}" type="presOf" srcId="{EC825947-749B-4E75-B5AF-CA95D798F3DC}" destId="{D2E006AE-C305-48C6-B327-9FC930A75A68}" srcOrd="2" destOrd="0" presId="urn:microsoft.com/office/officeart/2005/8/layout/gear1"/>
    <dgm:cxn modelId="{A1D9C709-AE97-43CF-83E5-69C4E8814F3D}" type="presOf" srcId="{9DEB5CEE-F09C-4C53-A996-F33FAA4C48C7}" destId="{F9872FF9-FE4A-4AA0-A7FD-E3F5AC4CCD85}" srcOrd="0" destOrd="0" presId="urn:microsoft.com/office/officeart/2005/8/layout/gear1"/>
    <dgm:cxn modelId="{90EF7D42-4E13-4BA1-867E-DF7AA3138C2E}" type="presParOf" srcId="{F9872FF9-FE4A-4AA0-A7FD-E3F5AC4CCD85}" destId="{0A7625F6-B197-462D-9E66-8512C561626B}" srcOrd="0" destOrd="0" presId="urn:microsoft.com/office/officeart/2005/8/layout/gear1"/>
    <dgm:cxn modelId="{E151D7CD-CE49-4317-9EB3-EE1EA2998289}" type="presParOf" srcId="{F9872FF9-FE4A-4AA0-A7FD-E3F5AC4CCD85}" destId="{0E474B63-531D-4721-9983-4A16D0461EC6}" srcOrd="1" destOrd="0" presId="urn:microsoft.com/office/officeart/2005/8/layout/gear1"/>
    <dgm:cxn modelId="{51350B97-32A9-414C-B762-1F817A1CA989}" type="presParOf" srcId="{F9872FF9-FE4A-4AA0-A7FD-E3F5AC4CCD85}" destId="{69826FA9-BCE1-4F18-A70C-45173CA9E116}" srcOrd="2" destOrd="0" presId="urn:microsoft.com/office/officeart/2005/8/layout/gear1"/>
    <dgm:cxn modelId="{95ECFD16-361F-489D-B191-3A0BDF7A4C42}" type="presParOf" srcId="{F9872FF9-FE4A-4AA0-A7FD-E3F5AC4CCD85}" destId="{F30E5366-4490-430A-A98F-7C4C3BF85A11}" srcOrd="3" destOrd="0" presId="urn:microsoft.com/office/officeart/2005/8/layout/gear1"/>
    <dgm:cxn modelId="{A44E487F-514C-4921-BCB5-AF3185DDB36F}" type="presParOf" srcId="{F9872FF9-FE4A-4AA0-A7FD-E3F5AC4CCD85}" destId="{8D874E0D-C7BD-474B-933F-8902F774F6EC}" srcOrd="4" destOrd="0" presId="urn:microsoft.com/office/officeart/2005/8/layout/gear1"/>
    <dgm:cxn modelId="{A7FB6FA7-C39A-43A7-8361-4B982506A61D}" type="presParOf" srcId="{F9872FF9-FE4A-4AA0-A7FD-E3F5AC4CCD85}" destId="{D2E006AE-C305-48C6-B327-9FC930A75A68}" srcOrd="5" destOrd="0" presId="urn:microsoft.com/office/officeart/2005/8/layout/gear1"/>
    <dgm:cxn modelId="{B87C191F-5561-4D2E-BB12-089740425726}" type="presParOf" srcId="{F9872FF9-FE4A-4AA0-A7FD-E3F5AC4CCD85}" destId="{C5377EC0-377D-4645-B970-0E7C6208748A}" srcOrd="6" destOrd="0" presId="urn:microsoft.com/office/officeart/2005/8/layout/gear1"/>
    <dgm:cxn modelId="{915708D7-9343-4417-BE15-DE02562CD3C2}" type="presParOf" srcId="{F9872FF9-FE4A-4AA0-A7FD-E3F5AC4CCD85}" destId="{77A67D7C-C6A5-42E8-95DE-18A2F941244E}" srcOrd="7" destOrd="0" presId="urn:microsoft.com/office/officeart/2005/8/layout/gear1"/>
    <dgm:cxn modelId="{DC92533C-C660-4B49-BAEA-56BFD0F8AFB1}" type="presParOf" srcId="{F9872FF9-FE4A-4AA0-A7FD-E3F5AC4CCD85}" destId="{D738B3F4-6033-4DD4-A885-7BD34B0D2AC8}" srcOrd="8" destOrd="0" presId="urn:microsoft.com/office/officeart/2005/8/layout/gear1"/>
    <dgm:cxn modelId="{A15CAF55-CA9C-47C1-A8E6-7B9710429FC9}" type="presParOf" srcId="{F9872FF9-FE4A-4AA0-A7FD-E3F5AC4CCD85}" destId="{74C4D008-0948-4DB5-986D-4C7D25089597}" srcOrd="9" destOrd="0" presId="urn:microsoft.com/office/officeart/2005/8/layout/gear1"/>
    <dgm:cxn modelId="{4EBB3777-E0D9-465F-A9FE-1F9BA22D55FF}" type="presParOf" srcId="{F9872FF9-FE4A-4AA0-A7FD-E3F5AC4CCD85}" destId="{C9CADB6B-C63A-49D9-83FB-0CF1E71855AC}" srcOrd="10" destOrd="0" presId="urn:microsoft.com/office/officeart/2005/8/layout/gear1"/>
    <dgm:cxn modelId="{E0DD505B-D270-4990-90A8-4D109D08286D}" type="presParOf" srcId="{F9872FF9-FE4A-4AA0-A7FD-E3F5AC4CCD85}" destId="{21A061B3-80A4-4FB2-97E6-6C3A9A4641F0}" srcOrd="11" destOrd="0" presId="urn:microsoft.com/office/officeart/2005/8/layout/gear1"/>
    <dgm:cxn modelId="{532536E7-5666-49DD-9AB4-4455DD4CEE3F}" type="presParOf" srcId="{F9872FF9-FE4A-4AA0-A7FD-E3F5AC4CCD85}" destId="{33BD200F-BB0F-4301-B946-C5326F77A9A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B2FDF8-5D5C-4B5B-A964-988F0C9C1F29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4FB92EFD-A073-4F82-84A5-E3101E555C64}">
      <dgm:prSet phldrT="[Texto]" custT="1"/>
      <dgm:spPr>
        <a:solidFill>
          <a:srgbClr val="FF0000"/>
        </a:solidFill>
      </dgm:spPr>
      <dgm:t>
        <a:bodyPr/>
        <a:lstStyle/>
        <a:p>
          <a:r>
            <a:rPr lang="pt-BR" sz="4800" b="1" dirty="0" smtClean="0">
              <a:solidFill>
                <a:srgbClr val="FFFF00"/>
              </a:solidFill>
            </a:rPr>
            <a:t>20,2%</a:t>
          </a:r>
          <a:r>
            <a:rPr lang="pt-BR" sz="3700" dirty="0" smtClean="0">
              <a:solidFill>
                <a:srgbClr val="FFFF00"/>
              </a:solidFill>
            </a:rPr>
            <a:t> </a:t>
          </a:r>
          <a:r>
            <a:rPr lang="pt-BR" sz="2400" dirty="0" smtClean="0">
              <a:solidFill>
                <a:srgbClr val="FFFF00"/>
              </a:solidFill>
            </a:rPr>
            <a:t>acesso à internet </a:t>
          </a:r>
          <a:endParaRPr lang="pt-BR" sz="2400" dirty="0">
            <a:solidFill>
              <a:srgbClr val="FFFF00"/>
            </a:solidFill>
          </a:endParaRPr>
        </a:p>
      </dgm:t>
    </dgm:pt>
    <dgm:pt modelId="{46EB3EEA-8F09-4F3F-AE35-55D03949D24A}" type="parTrans" cxnId="{900AA751-0969-451A-941E-505ABFFF36C2}">
      <dgm:prSet/>
      <dgm:spPr/>
      <dgm:t>
        <a:bodyPr/>
        <a:lstStyle/>
        <a:p>
          <a:endParaRPr lang="pt-BR"/>
        </a:p>
      </dgm:t>
    </dgm:pt>
    <dgm:pt modelId="{7815E95B-0A12-4BAB-BA1D-70D9037FD64C}" type="sibTrans" cxnId="{900AA751-0969-451A-941E-505ABFFF36C2}">
      <dgm:prSet/>
      <dgm:spPr/>
      <dgm:t>
        <a:bodyPr/>
        <a:lstStyle/>
        <a:p>
          <a:endParaRPr lang="pt-BR"/>
        </a:p>
      </dgm:t>
    </dgm:pt>
    <dgm:pt modelId="{7AAE9768-4313-41BD-8293-808C40082E0F}" type="pres">
      <dgm:prSet presAssocID="{94B2FDF8-5D5C-4B5B-A964-988F0C9C1F29}" presName="Name0" presStyleCnt="0">
        <dgm:presLayoutVars>
          <dgm:dir/>
          <dgm:resizeHandles val="exact"/>
        </dgm:presLayoutVars>
      </dgm:prSet>
      <dgm:spPr/>
    </dgm:pt>
    <dgm:pt modelId="{6743F3EA-C085-45FA-AE9D-AF7D43FBCB20}" type="pres">
      <dgm:prSet presAssocID="{94B2FDF8-5D5C-4B5B-A964-988F0C9C1F29}" presName="vNodes" presStyleCnt="0"/>
      <dgm:spPr/>
    </dgm:pt>
    <dgm:pt modelId="{DBA2F79B-A006-4D54-A5C5-BFD219F18336}" type="pres">
      <dgm:prSet presAssocID="{94B2FDF8-5D5C-4B5B-A964-988F0C9C1F29}" presName="las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00AA751-0969-451A-941E-505ABFFF36C2}" srcId="{94B2FDF8-5D5C-4B5B-A964-988F0C9C1F29}" destId="{4FB92EFD-A073-4F82-84A5-E3101E555C64}" srcOrd="0" destOrd="0" parTransId="{46EB3EEA-8F09-4F3F-AE35-55D03949D24A}" sibTransId="{7815E95B-0A12-4BAB-BA1D-70D9037FD64C}"/>
    <dgm:cxn modelId="{D5E43E3D-D45F-498A-B629-44AD513D14AC}" type="presOf" srcId="{4FB92EFD-A073-4F82-84A5-E3101E555C64}" destId="{DBA2F79B-A006-4D54-A5C5-BFD219F18336}" srcOrd="0" destOrd="0" presId="urn:microsoft.com/office/officeart/2005/8/layout/equation2"/>
    <dgm:cxn modelId="{7F6D72EA-1F9C-4526-8644-E934754984B9}" type="presOf" srcId="{94B2FDF8-5D5C-4B5B-A964-988F0C9C1F29}" destId="{7AAE9768-4313-41BD-8293-808C40082E0F}" srcOrd="0" destOrd="0" presId="urn:microsoft.com/office/officeart/2005/8/layout/equation2"/>
    <dgm:cxn modelId="{7B2DFB27-619E-4087-A2CD-7EC596FB9EEB}" type="presParOf" srcId="{7AAE9768-4313-41BD-8293-808C40082E0F}" destId="{6743F3EA-C085-45FA-AE9D-AF7D43FBCB20}" srcOrd="0" destOrd="0" presId="urn:microsoft.com/office/officeart/2005/8/layout/equation2"/>
    <dgm:cxn modelId="{B309B253-0866-479B-8FD9-143E47ACD8F9}" type="presParOf" srcId="{7AAE9768-4313-41BD-8293-808C40082E0F}" destId="{DBA2F79B-A006-4D54-A5C5-BFD219F18336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B11DBD-B861-40CC-9FAA-0F31F9654533}" type="doc">
      <dgm:prSet loTypeId="urn:microsoft.com/office/officeart/2005/8/layout/pyramid2" loCatId="list" qsTypeId="urn:microsoft.com/office/officeart/2005/8/quickstyle/simple1" qsCatId="simple" csTypeId="urn:microsoft.com/office/officeart/2005/8/colors/accent1_5" csCatId="accent1" phldr="1"/>
      <dgm:spPr/>
    </dgm:pt>
    <dgm:pt modelId="{166F0574-7437-4D53-86CE-0B69695DB792}">
      <dgm:prSet phldrT="[Texto]" custT="1"/>
      <dgm:spPr/>
      <dgm:t>
        <a:bodyPr/>
        <a:lstStyle/>
        <a:p>
          <a:r>
            <a:rPr lang="pt-BR" sz="1600" b="1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Ampliação do Programa Nacional de Suplementação de Vitamina A;</a:t>
          </a:r>
          <a:endParaRPr lang="pt-BR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8B0EE0E1-9F1A-4E84-97EF-73C6F413339A}" type="parTrans" cxnId="{1C9957EE-B2F9-49AF-8C21-DA6FDBC6F719}">
      <dgm:prSet/>
      <dgm:spPr/>
      <dgm:t>
        <a:bodyPr/>
        <a:lstStyle/>
        <a:p>
          <a:endParaRPr lang="pt-BR"/>
        </a:p>
      </dgm:t>
    </dgm:pt>
    <dgm:pt modelId="{E7DA93A3-F276-4C8A-A214-2863171CD751}" type="sibTrans" cxnId="{1C9957EE-B2F9-49AF-8C21-DA6FDBC6F719}">
      <dgm:prSet/>
      <dgm:spPr/>
      <dgm:t>
        <a:bodyPr/>
        <a:lstStyle/>
        <a:p>
          <a:endParaRPr lang="pt-BR"/>
        </a:p>
      </dgm:t>
    </dgm:pt>
    <dgm:pt modelId="{DB92585D-357C-40DB-9144-28333595D0F6}">
      <dgm:prSet phldrT="[Texto]" custT="1"/>
      <dgm:spPr/>
      <dgm:t>
        <a:bodyPr/>
        <a:lstStyle/>
        <a:p>
          <a:r>
            <a:rPr lang="pt-BR" sz="1600" b="1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Ampliação do Programa Nacional de Suplementação de Ferro;</a:t>
          </a:r>
          <a:endParaRPr lang="pt-BR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3AB5BC00-C8EC-4DE2-904D-47232C3723C6}" type="parTrans" cxnId="{C8C561BE-2262-4E98-B122-23985D6E4998}">
      <dgm:prSet/>
      <dgm:spPr/>
      <dgm:t>
        <a:bodyPr/>
        <a:lstStyle/>
        <a:p>
          <a:endParaRPr lang="pt-BR"/>
        </a:p>
      </dgm:t>
    </dgm:pt>
    <dgm:pt modelId="{9AA4D6E3-84A7-4864-8115-3EB585DA75C0}" type="sibTrans" cxnId="{C8C561BE-2262-4E98-B122-23985D6E4998}">
      <dgm:prSet/>
      <dgm:spPr/>
      <dgm:t>
        <a:bodyPr/>
        <a:lstStyle/>
        <a:p>
          <a:endParaRPr lang="pt-BR"/>
        </a:p>
      </dgm:t>
    </dgm:pt>
    <dgm:pt modelId="{FA045A94-67FA-4BB5-9465-796991E961DB}">
      <dgm:prSet phldrT="[Texto]" custT="1"/>
      <dgm:spPr/>
      <dgm:t>
        <a:bodyPr/>
        <a:lstStyle/>
        <a:p>
          <a:r>
            <a:rPr lang="pt-BR" sz="1600" b="1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Ampliação do Programa Saúde na Escola para creches e pré-escolas;</a:t>
          </a:r>
          <a:endParaRPr lang="pt-BR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6877918A-43A7-4FC1-9BEC-826D45AE10C2}" type="parTrans" cxnId="{4C1E158C-4DEC-4C3F-8524-FEEE40FCA195}">
      <dgm:prSet/>
      <dgm:spPr/>
      <dgm:t>
        <a:bodyPr/>
        <a:lstStyle/>
        <a:p>
          <a:endParaRPr lang="pt-BR"/>
        </a:p>
      </dgm:t>
    </dgm:pt>
    <dgm:pt modelId="{6774BE74-F24F-4B11-A555-3EFF9D1836CF}" type="sibTrans" cxnId="{4C1E158C-4DEC-4C3F-8524-FEEE40FCA195}">
      <dgm:prSet/>
      <dgm:spPr/>
      <dgm:t>
        <a:bodyPr/>
        <a:lstStyle/>
        <a:p>
          <a:endParaRPr lang="pt-BR"/>
        </a:p>
      </dgm:t>
    </dgm:pt>
    <dgm:pt modelId="{D85EFEBC-B739-4A8C-9EA4-FA66EF0D7A0B}">
      <dgm:prSet custT="1"/>
      <dgm:spPr/>
      <dgm:t>
        <a:bodyPr/>
        <a:lstStyle/>
        <a:p>
          <a:r>
            <a:rPr lang="pt-BR" sz="1600" b="1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Garantia do medicamento de Asma no Aqui tem Farmácia Popular.	</a:t>
          </a:r>
          <a:endParaRPr lang="pt-BR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CFA48A69-9FF7-479B-8532-FC12DFBE75A9}" type="parTrans" cxnId="{B35CF28E-5CC5-4ED0-A6FB-37DDF4457AF0}">
      <dgm:prSet/>
      <dgm:spPr/>
      <dgm:t>
        <a:bodyPr/>
        <a:lstStyle/>
        <a:p>
          <a:endParaRPr lang="pt-BR"/>
        </a:p>
      </dgm:t>
    </dgm:pt>
    <dgm:pt modelId="{4BA6E205-211C-4342-A939-C42C8B471DE2}" type="sibTrans" cxnId="{B35CF28E-5CC5-4ED0-A6FB-37DDF4457AF0}">
      <dgm:prSet/>
      <dgm:spPr/>
      <dgm:t>
        <a:bodyPr/>
        <a:lstStyle/>
        <a:p>
          <a:endParaRPr lang="pt-BR"/>
        </a:p>
      </dgm:t>
    </dgm:pt>
    <dgm:pt modelId="{147C1978-9C16-4D1C-B7FB-6CB43A87DBA5}" type="pres">
      <dgm:prSet presAssocID="{94B11DBD-B861-40CC-9FAA-0F31F9654533}" presName="compositeShape" presStyleCnt="0">
        <dgm:presLayoutVars>
          <dgm:dir/>
          <dgm:resizeHandles/>
        </dgm:presLayoutVars>
      </dgm:prSet>
      <dgm:spPr/>
    </dgm:pt>
    <dgm:pt modelId="{60CE45B7-F130-4A8D-AEE3-F54AEC715840}" type="pres">
      <dgm:prSet presAssocID="{94B11DBD-B861-40CC-9FAA-0F31F9654533}" presName="pyramid" presStyleLbl="node1" presStyleIdx="0" presStyleCnt="1"/>
      <dgm:spPr/>
    </dgm:pt>
    <dgm:pt modelId="{360356C3-3CC6-48A8-AEED-B4C52913BCF4}" type="pres">
      <dgm:prSet presAssocID="{94B11DBD-B861-40CC-9FAA-0F31F9654533}" presName="theList" presStyleCnt="0"/>
      <dgm:spPr/>
    </dgm:pt>
    <dgm:pt modelId="{628FCC34-0AD5-4532-8946-27C270A51ABD}" type="pres">
      <dgm:prSet presAssocID="{166F0574-7437-4D53-86CE-0B69695DB792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B6FC07-3058-40E9-9787-D1D7D216BDFD}" type="pres">
      <dgm:prSet presAssocID="{166F0574-7437-4D53-86CE-0B69695DB792}" presName="aSpace" presStyleCnt="0"/>
      <dgm:spPr/>
    </dgm:pt>
    <dgm:pt modelId="{F865C48D-C92E-46B6-AB53-22BF071018E6}" type="pres">
      <dgm:prSet presAssocID="{DB92585D-357C-40DB-9144-28333595D0F6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F17540-F64A-4E84-B0FF-3638ED4B765D}" type="pres">
      <dgm:prSet presAssocID="{DB92585D-357C-40DB-9144-28333595D0F6}" presName="aSpace" presStyleCnt="0"/>
      <dgm:spPr/>
    </dgm:pt>
    <dgm:pt modelId="{0E45EDF1-2D1E-45E7-A3AB-9CD75EB6B5D8}" type="pres">
      <dgm:prSet presAssocID="{FA045A94-67FA-4BB5-9465-796991E961DB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0B9D3A6-F0D7-4EFF-83D8-2DB6EBB19FC8}" type="pres">
      <dgm:prSet presAssocID="{FA045A94-67FA-4BB5-9465-796991E961DB}" presName="aSpace" presStyleCnt="0"/>
      <dgm:spPr/>
    </dgm:pt>
    <dgm:pt modelId="{9F7DD623-98D2-4EB5-844A-57EA153CABF0}" type="pres">
      <dgm:prSet presAssocID="{D85EFEBC-B739-4A8C-9EA4-FA66EF0D7A0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384983B-C010-416E-815D-D2F88C6CB05E}" type="pres">
      <dgm:prSet presAssocID="{D85EFEBC-B739-4A8C-9EA4-FA66EF0D7A0B}" presName="aSpace" presStyleCnt="0"/>
      <dgm:spPr/>
    </dgm:pt>
  </dgm:ptLst>
  <dgm:cxnLst>
    <dgm:cxn modelId="{7443CC45-08F8-428E-8818-38E9703AD968}" type="presOf" srcId="{FA045A94-67FA-4BB5-9465-796991E961DB}" destId="{0E45EDF1-2D1E-45E7-A3AB-9CD75EB6B5D8}" srcOrd="0" destOrd="0" presId="urn:microsoft.com/office/officeart/2005/8/layout/pyramid2"/>
    <dgm:cxn modelId="{64AC5774-9C6E-44B3-944F-19360B665F48}" type="presOf" srcId="{D85EFEBC-B739-4A8C-9EA4-FA66EF0D7A0B}" destId="{9F7DD623-98D2-4EB5-844A-57EA153CABF0}" srcOrd="0" destOrd="0" presId="urn:microsoft.com/office/officeart/2005/8/layout/pyramid2"/>
    <dgm:cxn modelId="{1C9957EE-B2F9-49AF-8C21-DA6FDBC6F719}" srcId="{94B11DBD-B861-40CC-9FAA-0F31F9654533}" destId="{166F0574-7437-4D53-86CE-0B69695DB792}" srcOrd="0" destOrd="0" parTransId="{8B0EE0E1-9F1A-4E84-97EF-73C6F413339A}" sibTransId="{E7DA93A3-F276-4C8A-A214-2863171CD751}"/>
    <dgm:cxn modelId="{D455EACC-5F3E-4CCA-BB14-DBBF33ABC6FB}" type="presOf" srcId="{94B11DBD-B861-40CC-9FAA-0F31F9654533}" destId="{147C1978-9C16-4D1C-B7FB-6CB43A87DBA5}" srcOrd="0" destOrd="0" presId="urn:microsoft.com/office/officeart/2005/8/layout/pyramid2"/>
    <dgm:cxn modelId="{F6410A31-90B1-4C7A-B1A4-1B343193A629}" type="presOf" srcId="{166F0574-7437-4D53-86CE-0B69695DB792}" destId="{628FCC34-0AD5-4532-8946-27C270A51ABD}" srcOrd="0" destOrd="0" presId="urn:microsoft.com/office/officeart/2005/8/layout/pyramid2"/>
    <dgm:cxn modelId="{C8C561BE-2262-4E98-B122-23985D6E4998}" srcId="{94B11DBD-B861-40CC-9FAA-0F31F9654533}" destId="{DB92585D-357C-40DB-9144-28333595D0F6}" srcOrd="1" destOrd="0" parTransId="{3AB5BC00-C8EC-4DE2-904D-47232C3723C6}" sibTransId="{9AA4D6E3-84A7-4864-8115-3EB585DA75C0}"/>
    <dgm:cxn modelId="{4C1E158C-4DEC-4C3F-8524-FEEE40FCA195}" srcId="{94B11DBD-B861-40CC-9FAA-0F31F9654533}" destId="{FA045A94-67FA-4BB5-9465-796991E961DB}" srcOrd="2" destOrd="0" parTransId="{6877918A-43A7-4FC1-9BEC-826D45AE10C2}" sibTransId="{6774BE74-F24F-4B11-A555-3EFF9D1836CF}"/>
    <dgm:cxn modelId="{B35CF28E-5CC5-4ED0-A6FB-37DDF4457AF0}" srcId="{94B11DBD-B861-40CC-9FAA-0F31F9654533}" destId="{D85EFEBC-B739-4A8C-9EA4-FA66EF0D7A0B}" srcOrd="3" destOrd="0" parTransId="{CFA48A69-9FF7-479B-8532-FC12DFBE75A9}" sibTransId="{4BA6E205-211C-4342-A939-C42C8B471DE2}"/>
    <dgm:cxn modelId="{EC104B59-0B1F-4A7D-AFEC-05C9FF76F1D3}" type="presOf" srcId="{DB92585D-357C-40DB-9144-28333595D0F6}" destId="{F865C48D-C92E-46B6-AB53-22BF071018E6}" srcOrd="0" destOrd="0" presId="urn:microsoft.com/office/officeart/2005/8/layout/pyramid2"/>
    <dgm:cxn modelId="{9DB4B82D-6FFD-45E0-9E89-7BD8962D8F7F}" type="presParOf" srcId="{147C1978-9C16-4D1C-B7FB-6CB43A87DBA5}" destId="{60CE45B7-F130-4A8D-AEE3-F54AEC715840}" srcOrd="0" destOrd="0" presId="urn:microsoft.com/office/officeart/2005/8/layout/pyramid2"/>
    <dgm:cxn modelId="{10983ECD-776F-4F1D-ADB9-05DD342EA236}" type="presParOf" srcId="{147C1978-9C16-4D1C-B7FB-6CB43A87DBA5}" destId="{360356C3-3CC6-48A8-AEED-B4C52913BCF4}" srcOrd="1" destOrd="0" presId="urn:microsoft.com/office/officeart/2005/8/layout/pyramid2"/>
    <dgm:cxn modelId="{C2E72BF8-B294-44F1-BF03-4EDF8F944909}" type="presParOf" srcId="{360356C3-3CC6-48A8-AEED-B4C52913BCF4}" destId="{628FCC34-0AD5-4532-8946-27C270A51ABD}" srcOrd="0" destOrd="0" presId="urn:microsoft.com/office/officeart/2005/8/layout/pyramid2"/>
    <dgm:cxn modelId="{9E87B4E3-1DA7-41B9-9978-4A9B2CDD825C}" type="presParOf" srcId="{360356C3-3CC6-48A8-AEED-B4C52913BCF4}" destId="{0AB6FC07-3058-40E9-9787-D1D7D216BDFD}" srcOrd="1" destOrd="0" presId="urn:microsoft.com/office/officeart/2005/8/layout/pyramid2"/>
    <dgm:cxn modelId="{03CCD51C-9289-4125-BFF8-653770D707EE}" type="presParOf" srcId="{360356C3-3CC6-48A8-AEED-B4C52913BCF4}" destId="{F865C48D-C92E-46B6-AB53-22BF071018E6}" srcOrd="2" destOrd="0" presId="urn:microsoft.com/office/officeart/2005/8/layout/pyramid2"/>
    <dgm:cxn modelId="{84FB81A8-4A79-498E-A7F5-E7E45FC990EF}" type="presParOf" srcId="{360356C3-3CC6-48A8-AEED-B4C52913BCF4}" destId="{A0F17540-F64A-4E84-B0FF-3638ED4B765D}" srcOrd="3" destOrd="0" presId="urn:microsoft.com/office/officeart/2005/8/layout/pyramid2"/>
    <dgm:cxn modelId="{165B6331-D093-4B90-9A6C-39AB1FC33352}" type="presParOf" srcId="{360356C3-3CC6-48A8-AEED-B4C52913BCF4}" destId="{0E45EDF1-2D1E-45E7-A3AB-9CD75EB6B5D8}" srcOrd="4" destOrd="0" presId="urn:microsoft.com/office/officeart/2005/8/layout/pyramid2"/>
    <dgm:cxn modelId="{0F4734D0-53B8-43B5-B82B-23F81CE4C176}" type="presParOf" srcId="{360356C3-3CC6-48A8-AEED-B4C52913BCF4}" destId="{C0B9D3A6-F0D7-4EFF-83D8-2DB6EBB19FC8}" srcOrd="5" destOrd="0" presId="urn:microsoft.com/office/officeart/2005/8/layout/pyramid2"/>
    <dgm:cxn modelId="{5A1527D1-9E13-4221-BD17-D5C0CC7CBFD0}" type="presParOf" srcId="{360356C3-3CC6-48A8-AEED-B4C52913BCF4}" destId="{9F7DD623-98D2-4EB5-844A-57EA153CABF0}" srcOrd="6" destOrd="0" presId="urn:microsoft.com/office/officeart/2005/8/layout/pyramid2"/>
    <dgm:cxn modelId="{D0A192E5-C32B-4F26-BCA0-E8179B8E4945}" type="presParOf" srcId="{360356C3-3CC6-48A8-AEED-B4C52913BCF4}" destId="{3384983B-C010-416E-815D-D2F88C6CB05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7EB7E3-866B-44A8-AC97-A95A2F87D16D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6D1DB759-D5F1-400A-BE5F-11425C2F1BAE}">
      <dgm:prSet phldrT="[Texto]"/>
      <dgm:spPr/>
      <dgm:t>
        <a:bodyPr/>
        <a:lstStyle/>
        <a:p>
          <a:r>
            <a:rPr lang="pt-BR" dirty="0" smtClean="0"/>
            <a:t>MODALIDADE I – 4 PROFISSIONAIS (2 NIVEL SUPERIOR + 2 NIVEL MÉDIO)</a:t>
          </a:r>
          <a:endParaRPr lang="pt-BR" dirty="0"/>
        </a:p>
      </dgm:t>
    </dgm:pt>
    <dgm:pt modelId="{E42104CE-458D-4D1E-90B2-4C04E54879FB}" type="parTrans" cxnId="{A2D44BDA-2F33-46E2-8956-BEE211E1D22E}">
      <dgm:prSet/>
      <dgm:spPr/>
      <dgm:t>
        <a:bodyPr/>
        <a:lstStyle/>
        <a:p>
          <a:endParaRPr lang="pt-BR"/>
        </a:p>
      </dgm:t>
    </dgm:pt>
    <dgm:pt modelId="{AA534C71-77A5-45D1-88FF-50BC92BC0A9C}" type="sibTrans" cxnId="{A2D44BDA-2F33-46E2-8956-BEE211E1D22E}">
      <dgm:prSet/>
      <dgm:spPr/>
      <dgm:t>
        <a:bodyPr/>
        <a:lstStyle/>
        <a:p>
          <a:endParaRPr lang="pt-BR"/>
        </a:p>
      </dgm:t>
    </dgm:pt>
    <dgm:pt modelId="{F7064621-E6BA-4117-8605-BBBC9FFAAC97}">
      <dgm:prSet phldrT="[Texto]"/>
      <dgm:spPr/>
      <dgm:t>
        <a:bodyPr/>
        <a:lstStyle/>
        <a:p>
          <a:r>
            <a:rPr lang="pt-BR" dirty="0" smtClean="0"/>
            <a:t>MODALIDADE II – 6 PROFISSIONAIS  (3 NIVEL SUPERIOR + 3 NIVEL MÉDIO)</a:t>
          </a:r>
          <a:endParaRPr lang="pt-BR" dirty="0"/>
        </a:p>
      </dgm:t>
    </dgm:pt>
    <dgm:pt modelId="{14A801F5-756F-4D21-9338-A9EB9CDD1D21}" type="parTrans" cxnId="{ECD0F847-1C61-4F8C-86F9-E2BA98FCDC60}">
      <dgm:prSet/>
      <dgm:spPr/>
      <dgm:t>
        <a:bodyPr/>
        <a:lstStyle/>
        <a:p>
          <a:endParaRPr lang="pt-BR"/>
        </a:p>
      </dgm:t>
    </dgm:pt>
    <dgm:pt modelId="{AAD48ACF-011C-40FC-A6C7-CCD55F031213}" type="sibTrans" cxnId="{ECD0F847-1C61-4F8C-86F9-E2BA98FCDC60}">
      <dgm:prSet/>
      <dgm:spPr/>
      <dgm:t>
        <a:bodyPr/>
        <a:lstStyle/>
        <a:p>
          <a:endParaRPr lang="pt-BR"/>
        </a:p>
      </dgm:t>
    </dgm:pt>
    <dgm:pt modelId="{1DF23547-97F6-422D-80D8-103E9D477E62}">
      <dgm:prSet phldrT="[Texto]"/>
      <dgm:spPr/>
      <dgm:t>
        <a:bodyPr/>
        <a:lstStyle/>
        <a:p>
          <a:r>
            <a:rPr lang="pt-BR" dirty="0" smtClean="0"/>
            <a:t>MODALIDADE III –  MODALIDADE II + PROFISSIONAL MÉDICO</a:t>
          </a:r>
          <a:endParaRPr lang="pt-BR" dirty="0"/>
        </a:p>
      </dgm:t>
    </dgm:pt>
    <dgm:pt modelId="{D0B566E4-B94C-4EE8-8F17-D4E11854A6C3}" type="sibTrans" cxnId="{0F499480-64DE-48E8-84D5-47DD204273CA}">
      <dgm:prSet/>
      <dgm:spPr/>
      <dgm:t>
        <a:bodyPr/>
        <a:lstStyle/>
        <a:p>
          <a:endParaRPr lang="pt-BR"/>
        </a:p>
      </dgm:t>
    </dgm:pt>
    <dgm:pt modelId="{A2B3D4DE-630E-406E-8742-253B2A9C1338}" type="parTrans" cxnId="{0F499480-64DE-48E8-84D5-47DD204273CA}">
      <dgm:prSet/>
      <dgm:spPr/>
      <dgm:t>
        <a:bodyPr/>
        <a:lstStyle/>
        <a:p>
          <a:endParaRPr lang="pt-BR"/>
        </a:p>
      </dgm:t>
    </dgm:pt>
    <dgm:pt modelId="{F6F4D862-2311-4E5B-8AC4-9A93A42B4096}" type="pres">
      <dgm:prSet presAssocID="{D47EB7E3-866B-44A8-AC97-A95A2F87D1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378129-283B-430B-8CAD-2B07ACA0CC18}" type="pres">
      <dgm:prSet presAssocID="{6D1DB759-D5F1-400A-BE5F-11425C2F1BAE}" presName="parentText" presStyleLbl="node1" presStyleIdx="0" presStyleCnt="3" custLinFactNeighborY="-9773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E4DE5B-763A-4E91-953C-E5D1FCBFDE84}" type="pres">
      <dgm:prSet presAssocID="{AA534C71-77A5-45D1-88FF-50BC92BC0A9C}" presName="spacer" presStyleCnt="0"/>
      <dgm:spPr/>
    </dgm:pt>
    <dgm:pt modelId="{468D8E45-B427-4BB3-83DF-CFA424028EE0}" type="pres">
      <dgm:prSet presAssocID="{F7064621-E6BA-4117-8605-BBBC9FFAAC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4463EB-CE3C-4DC8-A911-09799CF3BD6F}" type="pres">
      <dgm:prSet presAssocID="{AAD48ACF-011C-40FC-A6C7-CCD55F031213}" presName="spacer" presStyleCnt="0"/>
      <dgm:spPr/>
    </dgm:pt>
    <dgm:pt modelId="{BD1FA6EA-3837-460A-927F-C2B3174A2CDD}" type="pres">
      <dgm:prSet presAssocID="{1DF23547-97F6-422D-80D8-103E9D477E62}" presName="parentText" presStyleLbl="node1" presStyleIdx="2" presStyleCnt="3" custLinFactNeighborY="9773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F499480-64DE-48E8-84D5-47DD204273CA}" srcId="{D47EB7E3-866B-44A8-AC97-A95A2F87D16D}" destId="{1DF23547-97F6-422D-80D8-103E9D477E62}" srcOrd="2" destOrd="0" parTransId="{A2B3D4DE-630E-406E-8742-253B2A9C1338}" sibTransId="{D0B566E4-B94C-4EE8-8F17-D4E11854A6C3}"/>
    <dgm:cxn modelId="{9C91478A-286F-4E0B-83CB-B2B47AACD280}" type="presOf" srcId="{6D1DB759-D5F1-400A-BE5F-11425C2F1BAE}" destId="{85378129-283B-430B-8CAD-2B07ACA0CC18}" srcOrd="0" destOrd="0" presId="urn:microsoft.com/office/officeart/2005/8/layout/vList2"/>
    <dgm:cxn modelId="{A2D44BDA-2F33-46E2-8956-BEE211E1D22E}" srcId="{D47EB7E3-866B-44A8-AC97-A95A2F87D16D}" destId="{6D1DB759-D5F1-400A-BE5F-11425C2F1BAE}" srcOrd="0" destOrd="0" parTransId="{E42104CE-458D-4D1E-90B2-4C04E54879FB}" sibTransId="{AA534C71-77A5-45D1-88FF-50BC92BC0A9C}"/>
    <dgm:cxn modelId="{FB9D29FD-47D1-41A8-A616-F76A1E6514A5}" type="presOf" srcId="{F7064621-E6BA-4117-8605-BBBC9FFAAC97}" destId="{468D8E45-B427-4BB3-83DF-CFA424028EE0}" srcOrd="0" destOrd="0" presId="urn:microsoft.com/office/officeart/2005/8/layout/vList2"/>
    <dgm:cxn modelId="{82885BB2-8D04-43A5-B91E-A894D2B7FE3B}" type="presOf" srcId="{D47EB7E3-866B-44A8-AC97-A95A2F87D16D}" destId="{F6F4D862-2311-4E5B-8AC4-9A93A42B4096}" srcOrd="0" destOrd="0" presId="urn:microsoft.com/office/officeart/2005/8/layout/vList2"/>
    <dgm:cxn modelId="{E5369BF3-A921-4ED8-A446-43EB391E8AB6}" type="presOf" srcId="{1DF23547-97F6-422D-80D8-103E9D477E62}" destId="{BD1FA6EA-3837-460A-927F-C2B3174A2CDD}" srcOrd="0" destOrd="0" presId="urn:microsoft.com/office/officeart/2005/8/layout/vList2"/>
    <dgm:cxn modelId="{ECD0F847-1C61-4F8C-86F9-E2BA98FCDC60}" srcId="{D47EB7E3-866B-44A8-AC97-A95A2F87D16D}" destId="{F7064621-E6BA-4117-8605-BBBC9FFAAC97}" srcOrd="1" destOrd="0" parTransId="{14A801F5-756F-4D21-9338-A9EB9CDD1D21}" sibTransId="{AAD48ACF-011C-40FC-A6C7-CCD55F031213}"/>
    <dgm:cxn modelId="{AE55526B-E27C-441E-B161-B120B0674D7A}" type="presParOf" srcId="{F6F4D862-2311-4E5B-8AC4-9A93A42B4096}" destId="{85378129-283B-430B-8CAD-2B07ACA0CC18}" srcOrd="0" destOrd="0" presId="urn:microsoft.com/office/officeart/2005/8/layout/vList2"/>
    <dgm:cxn modelId="{A4D415F2-773B-4F65-B462-BF276EE9AF6F}" type="presParOf" srcId="{F6F4D862-2311-4E5B-8AC4-9A93A42B4096}" destId="{7BE4DE5B-763A-4E91-953C-E5D1FCBFDE84}" srcOrd="1" destOrd="0" presId="urn:microsoft.com/office/officeart/2005/8/layout/vList2"/>
    <dgm:cxn modelId="{8E25413C-22E0-4BE2-80B8-C0A4A6D4ADF4}" type="presParOf" srcId="{F6F4D862-2311-4E5B-8AC4-9A93A42B4096}" destId="{468D8E45-B427-4BB3-83DF-CFA424028EE0}" srcOrd="2" destOrd="0" presId="urn:microsoft.com/office/officeart/2005/8/layout/vList2"/>
    <dgm:cxn modelId="{9AFC5BDD-4A95-4868-9827-5DA5B4A48A4D}" type="presParOf" srcId="{F6F4D862-2311-4E5B-8AC4-9A93A42B4096}" destId="{494463EB-CE3C-4DC8-A911-09799CF3BD6F}" srcOrd="3" destOrd="0" presId="urn:microsoft.com/office/officeart/2005/8/layout/vList2"/>
    <dgm:cxn modelId="{8823D5C0-636E-4052-BE26-04A23F7F189C}" type="presParOf" srcId="{F6F4D862-2311-4E5B-8AC4-9A93A42B4096}" destId="{BD1FA6EA-3837-460A-927F-C2B3174A2CD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7625F6-B197-462D-9E66-8512C561626B}">
      <dsp:nvSpPr>
        <dsp:cNvPr id="0" name=""/>
        <dsp:cNvSpPr/>
      </dsp:nvSpPr>
      <dsp:spPr>
        <a:xfrm>
          <a:off x="1734059" y="1766031"/>
          <a:ext cx="2099033" cy="2099033"/>
        </a:xfrm>
        <a:prstGeom prst="gear9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solidFill>
                <a:schemeClr val="bg1"/>
              </a:solidFill>
            </a:rPr>
            <a:t>52,9%</a:t>
          </a:r>
          <a:r>
            <a:rPr lang="pt-BR" sz="1300" kern="1200" dirty="0" smtClean="0">
              <a:solidFill>
                <a:schemeClr val="bg1"/>
              </a:solidFill>
            </a:rPr>
            <a:t> </a:t>
          </a:r>
          <a:r>
            <a:rPr lang="pt-BR" sz="1400" b="1" kern="1200" dirty="0" smtClean="0">
              <a:solidFill>
                <a:schemeClr val="bg1"/>
              </a:solidFill>
            </a:rPr>
            <a:t>tem computador</a:t>
          </a:r>
          <a:endParaRPr lang="pt-BR" sz="1400" b="1" kern="1200" dirty="0">
            <a:solidFill>
              <a:schemeClr val="bg1"/>
            </a:solidFill>
          </a:endParaRPr>
        </a:p>
      </dsp:txBody>
      <dsp:txXfrm>
        <a:off x="1734059" y="1766031"/>
        <a:ext cx="2099033" cy="2099033"/>
      </dsp:txXfrm>
    </dsp:sp>
    <dsp:sp modelId="{F30E5366-4490-430A-A98F-7C4C3BF85A11}">
      <dsp:nvSpPr>
        <dsp:cNvPr id="0" name=""/>
        <dsp:cNvSpPr/>
      </dsp:nvSpPr>
      <dsp:spPr>
        <a:xfrm>
          <a:off x="315196" y="1261867"/>
          <a:ext cx="1760852" cy="1589372"/>
        </a:xfrm>
        <a:prstGeom prst="gear6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36,7% </a:t>
          </a:r>
          <a:r>
            <a:rPr lang="pt-BR" sz="1400" b="1" kern="1200" dirty="0" smtClean="0">
              <a:solidFill>
                <a:schemeClr val="tx1"/>
              </a:solidFill>
            </a:rPr>
            <a:t>acesso à internet</a:t>
          </a:r>
          <a:endParaRPr lang="pt-BR" sz="1400" b="1" kern="1200" dirty="0">
            <a:solidFill>
              <a:schemeClr val="tx1"/>
            </a:solidFill>
          </a:endParaRPr>
        </a:p>
      </dsp:txBody>
      <dsp:txXfrm>
        <a:off x="315196" y="1261867"/>
        <a:ext cx="1760852" cy="1589372"/>
      </dsp:txXfrm>
    </dsp:sp>
    <dsp:sp modelId="{C5377EC0-377D-4645-B970-0E7C6208748A}">
      <dsp:nvSpPr>
        <dsp:cNvPr id="0" name=""/>
        <dsp:cNvSpPr/>
      </dsp:nvSpPr>
      <dsp:spPr>
        <a:xfrm rot="20700000">
          <a:off x="1194226" y="162524"/>
          <a:ext cx="1842950" cy="1604116"/>
        </a:xfrm>
        <a:prstGeom prst="gear6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bg1"/>
              </a:solidFill>
            </a:rPr>
            <a:t>13,5%</a:t>
          </a:r>
          <a:r>
            <a:rPr lang="pt-BR" sz="1200" b="1" kern="1200" dirty="0" smtClean="0">
              <a:solidFill>
                <a:schemeClr val="bg1"/>
              </a:solidFill>
            </a:rPr>
            <a:t> </a:t>
          </a:r>
          <a:r>
            <a:rPr lang="pt-BR" sz="1400" b="1" kern="1200" dirty="0" err="1" smtClean="0">
              <a:solidFill>
                <a:schemeClr val="bg1"/>
              </a:solidFill>
            </a:rPr>
            <a:t>Telessaúde</a:t>
          </a:r>
          <a:endParaRPr lang="pt-BR" sz="1400" b="1" kern="1200" dirty="0">
            <a:solidFill>
              <a:schemeClr val="bg1"/>
            </a:solidFill>
          </a:endParaRPr>
        </a:p>
      </dsp:txBody>
      <dsp:txXfrm>
        <a:off x="1612605" y="500188"/>
        <a:ext cx="1006192" cy="928788"/>
      </dsp:txXfrm>
    </dsp:sp>
    <dsp:sp modelId="{C9CADB6B-C63A-49D9-83FB-0CF1E71855AC}">
      <dsp:nvSpPr>
        <dsp:cNvPr id="0" name=""/>
        <dsp:cNvSpPr/>
      </dsp:nvSpPr>
      <dsp:spPr>
        <a:xfrm>
          <a:off x="1568556" y="1451617"/>
          <a:ext cx="2686762" cy="2686762"/>
        </a:xfrm>
        <a:prstGeom prst="circularArrow">
          <a:avLst>
            <a:gd name="adj1" fmla="val 4687"/>
            <a:gd name="adj2" fmla="val 299029"/>
            <a:gd name="adj3" fmla="val 2506562"/>
            <a:gd name="adj4" fmla="val 1588212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061B3-80A4-4FB2-97E6-6C3A9A4641F0}">
      <dsp:nvSpPr>
        <dsp:cNvPr id="0" name=""/>
        <dsp:cNvSpPr/>
      </dsp:nvSpPr>
      <dsp:spPr>
        <a:xfrm>
          <a:off x="242451" y="933746"/>
          <a:ext cx="1952100" cy="195210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D200F-BB0F-4301-B946-C5326F77A9AF}">
      <dsp:nvSpPr>
        <dsp:cNvPr id="0" name=""/>
        <dsp:cNvSpPr/>
      </dsp:nvSpPr>
      <dsp:spPr>
        <a:xfrm>
          <a:off x="1021861" y="-109279"/>
          <a:ext cx="2104757" cy="210475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A2F79B-A006-4D54-A5C5-BFD219F18336}">
      <dsp:nvSpPr>
        <dsp:cNvPr id="0" name=""/>
        <dsp:cNvSpPr/>
      </dsp:nvSpPr>
      <dsp:spPr>
        <a:xfrm>
          <a:off x="216199" y="175"/>
          <a:ext cx="2663944" cy="2663944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800" b="1" kern="1200" dirty="0" smtClean="0">
              <a:solidFill>
                <a:srgbClr val="FFFF00"/>
              </a:solidFill>
            </a:rPr>
            <a:t>20,2%</a:t>
          </a:r>
          <a:r>
            <a:rPr lang="pt-BR" sz="3700" kern="1200" dirty="0" smtClean="0">
              <a:solidFill>
                <a:srgbClr val="FFFF00"/>
              </a:solidFill>
            </a:rPr>
            <a:t> </a:t>
          </a:r>
          <a:r>
            <a:rPr lang="pt-BR" sz="2400" kern="1200" dirty="0" smtClean="0">
              <a:solidFill>
                <a:srgbClr val="FFFF00"/>
              </a:solidFill>
            </a:rPr>
            <a:t>acesso à internet </a:t>
          </a:r>
          <a:endParaRPr lang="pt-BR" sz="2400" kern="1200" dirty="0">
            <a:solidFill>
              <a:srgbClr val="FFFF00"/>
            </a:solidFill>
          </a:endParaRPr>
        </a:p>
      </dsp:txBody>
      <dsp:txXfrm>
        <a:off x="216199" y="175"/>
        <a:ext cx="2663944" cy="266394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CE45B7-F130-4A8D-AEE3-F54AEC715840}">
      <dsp:nvSpPr>
        <dsp:cNvPr id="0" name=""/>
        <dsp:cNvSpPr/>
      </dsp:nvSpPr>
      <dsp:spPr>
        <a:xfrm>
          <a:off x="1598111" y="0"/>
          <a:ext cx="4525963" cy="4525963"/>
        </a:xfrm>
        <a:prstGeom prst="triangl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8FCC34-0AD5-4532-8946-27C270A51ABD}">
      <dsp:nvSpPr>
        <dsp:cNvPr id="0" name=""/>
        <dsp:cNvSpPr/>
      </dsp:nvSpPr>
      <dsp:spPr>
        <a:xfrm>
          <a:off x="3861092" y="453038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Ampliação do Programa Nacional de Suplementação de Vitamina A;</a:t>
          </a:r>
          <a:endParaRPr lang="pt-BR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61092" y="453038"/>
        <a:ext cx="2941875" cy="804419"/>
      </dsp:txXfrm>
    </dsp:sp>
    <dsp:sp modelId="{F865C48D-C92E-46B6-AB53-22BF071018E6}">
      <dsp:nvSpPr>
        <dsp:cNvPr id="0" name=""/>
        <dsp:cNvSpPr/>
      </dsp:nvSpPr>
      <dsp:spPr>
        <a:xfrm>
          <a:off x="3861092" y="1358009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Ampliação do Programa Nacional de Suplementação de Ferro;</a:t>
          </a:r>
          <a:endParaRPr lang="pt-BR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61092" y="1358009"/>
        <a:ext cx="2941875" cy="804419"/>
      </dsp:txXfrm>
    </dsp:sp>
    <dsp:sp modelId="{0E45EDF1-2D1E-45E7-A3AB-9CD75EB6B5D8}">
      <dsp:nvSpPr>
        <dsp:cNvPr id="0" name=""/>
        <dsp:cNvSpPr/>
      </dsp:nvSpPr>
      <dsp:spPr>
        <a:xfrm>
          <a:off x="3861092" y="2262981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Ampliação do Programa Saúde na Escola para creches e pré-escolas;</a:t>
          </a:r>
          <a:endParaRPr lang="pt-BR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61092" y="2262981"/>
        <a:ext cx="2941875" cy="804419"/>
      </dsp:txXfrm>
    </dsp:sp>
    <dsp:sp modelId="{9F7DD623-98D2-4EB5-844A-57EA153CABF0}">
      <dsp:nvSpPr>
        <dsp:cNvPr id="0" name=""/>
        <dsp:cNvSpPr/>
      </dsp:nvSpPr>
      <dsp:spPr>
        <a:xfrm>
          <a:off x="3861092" y="3167953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rPr>
            <a:t>Garantia do medicamento de Asma no Aqui tem Farmácia Popular.	</a:t>
          </a:r>
          <a:endParaRPr lang="pt-BR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61092" y="3167953"/>
        <a:ext cx="2941875" cy="8044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378129-283B-430B-8CAD-2B07ACA0CC18}">
      <dsp:nvSpPr>
        <dsp:cNvPr id="0" name=""/>
        <dsp:cNvSpPr/>
      </dsp:nvSpPr>
      <dsp:spPr>
        <a:xfrm>
          <a:off x="0" y="33032"/>
          <a:ext cx="5554960" cy="4563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MODALIDADE I – 4 PROFISSIONAIS (2 NIVEL SUPERIOR + 2 NIVEL MÉDIO)</a:t>
          </a:r>
          <a:endParaRPr lang="pt-BR" sz="1200" kern="1200" dirty="0"/>
        </a:p>
      </dsp:txBody>
      <dsp:txXfrm>
        <a:off x="0" y="33032"/>
        <a:ext cx="5554960" cy="456300"/>
      </dsp:txXfrm>
    </dsp:sp>
    <dsp:sp modelId="{468D8E45-B427-4BB3-83DF-CFA424028EE0}">
      <dsp:nvSpPr>
        <dsp:cNvPr id="0" name=""/>
        <dsp:cNvSpPr/>
      </dsp:nvSpPr>
      <dsp:spPr>
        <a:xfrm>
          <a:off x="0" y="557668"/>
          <a:ext cx="5554960" cy="4563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MODALIDADE II – 6 PROFISSIONAIS  (3 NIVEL SUPERIOR + 3 NIVEL MÉDIO)</a:t>
          </a:r>
          <a:endParaRPr lang="pt-BR" sz="1200" kern="1200" dirty="0"/>
        </a:p>
      </dsp:txBody>
      <dsp:txXfrm>
        <a:off x="0" y="557668"/>
        <a:ext cx="5554960" cy="456300"/>
      </dsp:txXfrm>
    </dsp:sp>
    <dsp:sp modelId="{BD1FA6EA-3837-460A-927F-C2B3174A2CDD}">
      <dsp:nvSpPr>
        <dsp:cNvPr id="0" name=""/>
        <dsp:cNvSpPr/>
      </dsp:nvSpPr>
      <dsp:spPr>
        <a:xfrm>
          <a:off x="0" y="1082304"/>
          <a:ext cx="5554960" cy="4563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 dirty="0" smtClean="0"/>
            <a:t>MODALIDADE III –  MODALIDADE II + PROFISSIONAL MÉDICO</a:t>
          </a:r>
          <a:endParaRPr lang="pt-BR" sz="1200" kern="1200" dirty="0"/>
        </a:p>
      </dsp:txBody>
      <dsp:txXfrm>
        <a:off x="0" y="1082304"/>
        <a:ext cx="5554960" cy="456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BDD9C-65A3-4C7D-BD2D-8FF7FA66B90A}" type="datetimeFigureOut">
              <a:rPr lang="pt-BR"/>
              <a:pPr>
                <a:defRPr/>
              </a:pPr>
              <a:t>04/11/2013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5262B2-504B-4EFE-969E-A9C3DBA3666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D4D567-CF15-470D-9347-05CB8DEFD714}" type="datetimeFigureOut">
              <a:rPr lang="pt-BR"/>
              <a:pPr>
                <a:defRPr/>
              </a:pPr>
              <a:t>04/11/2013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D71BFE8-CA3A-4AB6-9420-8EC7CC1FA74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7" descr="slide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6137275"/>
            <a:ext cx="15716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F69F8E-AE5F-4B1C-B7A1-905EB24DE34C}" type="datetime1">
              <a:rPr lang="pt-BR"/>
              <a:pPr>
                <a:defRPr/>
              </a:pPr>
              <a:t>04/11/2013</a:t>
            </a:fld>
            <a:endParaRPr lang="pt-B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/>
              <a:t>Colocar fonte: Portaria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33A4C0-9A9F-444A-91D9-C1F78216F49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Office_Excel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io.ribas@saude.gov.br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016" y="1124744"/>
            <a:ext cx="8605464" cy="4680520"/>
          </a:xfrm>
        </p:spPr>
        <p:txBody>
          <a:bodyPr/>
          <a:lstStyle/>
          <a:p>
            <a:pPr algn="ctr"/>
            <a:r>
              <a:rPr lang="pt-BR" sz="4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Acesso e Qualidade na Atenção Básica</a:t>
            </a:r>
            <a:r>
              <a:rPr lang="pt-BR" sz="4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4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Departamento de Atenção Básica</a:t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DAB/SAS/MS</a:t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IV Encontro Estadual de Saúde da Família</a:t>
            </a:r>
            <a:br>
              <a:rPr lang="pt-BR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Florianópolis,  4 </a:t>
            </a: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Novembro</a:t>
            </a: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 2013</a:t>
            </a:r>
            <a:endParaRPr lang="pt-BR" sz="18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Group 128"/>
          <p:cNvGraphicFramePr>
            <a:graphicFrameLocks noGrp="1"/>
          </p:cNvGraphicFramePr>
          <p:nvPr/>
        </p:nvGraphicFramePr>
        <p:xfrm>
          <a:off x="214282" y="1071546"/>
          <a:ext cx="8713787" cy="4751391"/>
        </p:xfrm>
        <a:graphic>
          <a:graphicData uri="http://schemas.openxmlformats.org/drawingml/2006/table">
            <a:tbl>
              <a:tblPr/>
              <a:tblGrid>
                <a:gridCol w="5688012"/>
                <a:gridCol w="1657350"/>
                <a:gridCol w="1368425"/>
              </a:tblGrid>
              <a:tr h="42862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Situação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Quantidade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Total de UBS do Brasil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37.000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100%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Total de UBS irregulares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27.102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73%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UBS não elegíveis para reforma/ampliação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16.318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44%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UBS alugadas e sem documentação necessária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11.178 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30%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UBS &gt; 150 m² construídas e/ou reformadas em 2010 e 2011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5.140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14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UBS elegíveis para reforma/ampliação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20.682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56%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UBS &lt; 150 m²  - elegível para ampliação</a:t>
                      </a: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11.087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pitchFamily="34" charset="0"/>
                        </a:rPr>
                        <a:t>30%</a:t>
                      </a:r>
                    </a:p>
                  </a:txBody>
                  <a:tcPr marL="9524" marR="9524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457200" marR="0" lvl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UBS &gt; 150 m²  - elegível para reforma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9.595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26%</a:t>
                      </a:r>
                      <a:endParaRPr kumimoji="0" lang="pt-B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2"/>
          <p:cNvGrpSpPr>
            <a:grpSpLocks/>
          </p:cNvGrpSpPr>
          <p:nvPr/>
        </p:nvGrpSpPr>
        <p:grpSpPr bwMode="auto">
          <a:xfrm>
            <a:off x="189004" y="1092446"/>
            <a:ext cx="8343436" cy="2840610"/>
            <a:chOff x="539552" y="1178750"/>
            <a:chExt cx="8273192" cy="291632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grpSpPr>
        <p:sp>
          <p:nvSpPr>
            <p:cNvPr id="5" name="Retângulo de cantos arredondados 3"/>
            <p:cNvSpPr/>
            <p:nvPr/>
          </p:nvSpPr>
          <p:spPr>
            <a:xfrm>
              <a:off x="4202583" y="1232756"/>
              <a:ext cx="4610161" cy="108012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pt-B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6" name="Retângulo de cantos arredondados 4"/>
            <p:cNvSpPr/>
            <p:nvPr/>
          </p:nvSpPr>
          <p:spPr>
            <a:xfrm>
              <a:off x="4169172" y="2770820"/>
              <a:ext cx="4643572" cy="12447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pt-B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BR" sz="2000" b="1" dirty="0" smtClean="0">
                  <a:solidFill>
                    <a:schemeClr val="bg1"/>
                  </a:solidFill>
                  <a:cs typeface="Arial" pitchFamily="34" charset="0"/>
                </a:rPr>
                <a:t>2011-12: 5.458</a:t>
              </a:r>
            </a:p>
            <a:p>
              <a:pPr algn="ctr">
                <a:defRPr/>
              </a:pPr>
              <a:r>
                <a:rPr lang="pt-BR" sz="2000" b="1" dirty="0" smtClean="0">
                  <a:solidFill>
                    <a:schemeClr val="bg1"/>
                  </a:solidFill>
                  <a:cs typeface="Arial" pitchFamily="34" charset="0"/>
                </a:rPr>
                <a:t>Municípios Contemplados: 2.265</a:t>
              </a:r>
            </a:p>
            <a:p>
              <a:pPr algn="ctr"/>
              <a:r>
                <a:rPr lang="pt-BR" sz="2000" b="1" dirty="0" smtClean="0">
                  <a:solidFill>
                    <a:schemeClr val="bg1"/>
                  </a:solidFill>
                </a:rPr>
                <a:t>2013: 5.629 novas ampliações</a:t>
              </a:r>
            </a:p>
            <a:p>
              <a:pPr algn="ctr"/>
              <a:r>
                <a:rPr lang="pt-BR" sz="2000" b="1" dirty="0" smtClean="0">
                  <a:solidFill>
                    <a:schemeClr val="bg1"/>
                  </a:solidFill>
                </a:rPr>
                <a:t>Investimento: R$ 548 milhões</a:t>
              </a:r>
              <a:r>
                <a:rPr lang="pt-BR" sz="2000" b="1" dirty="0" smtClean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endParaRPr lang="pt-BR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o explicativo em seta para a direita 10"/>
            <p:cNvSpPr/>
            <p:nvPr/>
          </p:nvSpPr>
          <p:spPr>
            <a:xfrm>
              <a:off x="539552" y="1178750"/>
              <a:ext cx="3304127" cy="1188132"/>
            </a:xfrm>
            <a:prstGeom prst="rightArrowCallout">
              <a:avLst>
                <a:gd name="adj1" fmla="val 20724"/>
                <a:gd name="adj2" fmla="val 25000"/>
                <a:gd name="adj3" fmla="val 54929"/>
                <a:gd name="adj4" fmla="val 64977"/>
              </a:avLst>
            </a:prstGeom>
            <a:solidFill>
              <a:schemeClr val="accent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pt-B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BR" sz="2000" b="1" dirty="0">
                  <a:solidFill>
                    <a:schemeClr val="bg1"/>
                  </a:solidFill>
                </a:rPr>
                <a:t>Componente Reforma</a:t>
              </a:r>
            </a:p>
          </p:txBody>
        </p:sp>
        <p:sp>
          <p:nvSpPr>
            <p:cNvPr id="8" name="Texto explicativo em seta para a direita 11"/>
            <p:cNvSpPr/>
            <p:nvPr/>
          </p:nvSpPr>
          <p:spPr>
            <a:xfrm>
              <a:off x="546448" y="2906942"/>
              <a:ext cx="3312368" cy="1188132"/>
            </a:xfrm>
            <a:prstGeom prst="rightArrowCallout">
              <a:avLst>
                <a:gd name="adj1" fmla="val 20724"/>
                <a:gd name="adj2" fmla="val 25000"/>
                <a:gd name="adj3" fmla="val 54929"/>
                <a:gd name="adj4" fmla="val 64977"/>
              </a:avLst>
            </a:prstGeom>
            <a:solidFill>
              <a:schemeClr val="accent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pt-B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pt-BR" sz="2000" b="1" dirty="0" smtClean="0">
                  <a:solidFill>
                    <a:schemeClr val="bg1"/>
                  </a:solidFill>
                </a:rPr>
                <a:t>Componente Ampliação (PAC2</a:t>
              </a:r>
              <a:r>
                <a:rPr lang="pt-BR" b="1" dirty="0" smtClean="0">
                  <a:solidFill>
                    <a:schemeClr val="bg1"/>
                  </a:solidFill>
                </a:rPr>
                <a:t>)</a:t>
              </a:r>
              <a:endParaRPr lang="pt-BR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95738" y="1071547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dirty="0" smtClean="0">
                <a:solidFill>
                  <a:schemeClr val="bg1"/>
                </a:solidFill>
                <a:cs typeface="Arial" pitchFamily="34" charset="0"/>
              </a:rPr>
              <a:t>2011-12: 5.247</a:t>
            </a:r>
          </a:p>
          <a:p>
            <a:pPr algn="ctr">
              <a:defRPr/>
            </a:pPr>
            <a:r>
              <a:rPr lang="pt-BR" b="1" dirty="0" smtClean="0">
                <a:solidFill>
                  <a:schemeClr val="bg1"/>
                </a:solidFill>
                <a:cs typeface="Arial" pitchFamily="34" charset="0"/>
              </a:rPr>
              <a:t>Municípios Contemplados: 1.788</a:t>
            </a:r>
          </a:p>
          <a:p>
            <a:pPr algn="ctr"/>
            <a:r>
              <a:rPr lang="pt-BR" b="1" dirty="0" smtClean="0">
                <a:solidFill>
                  <a:schemeClr val="bg1"/>
                </a:solidFill>
              </a:rPr>
              <a:t>2013: 4.348 novas reformas</a:t>
            </a:r>
          </a:p>
          <a:p>
            <a:pPr algn="ctr"/>
            <a:r>
              <a:rPr lang="pt-BR" b="1" dirty="0" smtClean="0">
                <a:solidFill>
                  <a:schemeClr val="bg1"/>
                </a:solidFill>
              </a:rPr>
              <a:t>Investimento: R$ 538 milhões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0" name="Texto explicativo em seta para a direita 15"/>
          <p:cNvSpPr/>
          <p:nvPr/>
        </p:nvSpPr>
        <p:spPr bwMode="auto">
          <a:xfrm>
            <a:off x="189004" y="4470255"/>
            <a:ext cx="3311662" cy="1190993"/>
          </a:xfrm>
          <a:prstGeom prst="rightArrowCallout">
            <a:avLst>
              <a:gd name="adj1" fmla="val 20724"/>
              <a:gd name="adj2" fmla="val 25000"/>
              <a:gd name="adj3" fmla="val 54929"/>
              <a:gd name="adj4" fmla="val 64977"/>
            </a:avLst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pt-BR" sz="2000" b="1" smtClean="0">
                <a:solidFill>
                  <a:srgbClr val="FFFFFF"/>
                </a:solidFill>
                <a:cs typeface="Arial" pitchFamily="34" charset="0"/>
              </a:rPr>
              <a:t>Componente Construção (PAC2)</a:t>
            </a:r>
          </a:p>
          <a:p>
            <a:pPr algn="ctr" eaLnBrk="1" hangingPunct="1">
              <a:defRPr/>
            </a:pPr>
            <a:endParaRPr lang="pt-BR" sz="1800" b="1" smtClean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" name="Retângulo de cantos arredondados 10"/>
          <p:cNvSpPr/>
          <p:nvPr/>
        </p:nvSpPr>
        <p:spPr bwMode="auto">
          <a:xfrm>
            <a:off x="3857620" y="4500570"/>
            <a:ext cx="4714590" cy="121444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pt-B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2011-12: 2.105</a:t>
            </a:r>
          </a:p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Municípios  Contemplados: 1.156</a:t>
            </a:r>
          </a:p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2013: 1.253 novas construções</a:t>
            </a:r>
          </a:p>
          <a:p>
            <a:pPr algn="ctr"/>
            <a:r>
              <a:rPr lang="pt-BR" sz="2000" b="1" dirty="0" smtClean="0">
                <a:solidFill>
                  <a:schemeClr val="bg1"/>
                </a:solidFill>
              </a:rPr>
              <a:t>Investimento: R$ 553 milhões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1"/>
          <p:cNvSpPr txBox="1">
            <a:spLocks/>
          </p:cNvSpPr>
          <p:nvPr/>
        </p:nvSpPr>
        <p:spPr bwMode="auto">
          <a:xfrm>
            <a:off x="571472" y="857232"/>
            <a:ext cx="7772400" cy="595296"/>
          </a:xfrm>
          <a:prstGeom prst="rect">
            <a:avLst/>
          </a:prstGeom>
          <a:noFill/>
          <a:ln w="12700" cap="flat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  <a:sym typeface="Arial" pitchFamily="34" charset="0"/>
              </a:rPr>
              <a:t>Resultado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  <a:sym typeface="Arial" pitchFamily="34" charset="0"/>
              </a:rPr>
              <a:t> Seleção 2013/2014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/>
        </p:nvGraphicFramePr>
        <p:xfrm>
          <a:off x="500033" y="1571612"/>
          <a:ext cx="8135939" cy="1819593"/>
        </p:xfrm>
        <a:graphic>
          <a:graphicData uri="http://schemas.openxmlformats.org/drawingml/2006/table">
            <a:tbl>
              <a:tblPr/>
              <a:tblGrid>
                <a:gridCol w="1780938"/>
                <a:gridCol w="2025976"/>
                <a:gridCol w="2090040"/>
                <a:gridCol w="2238985"/>
              </a:tblGrid>
              <a:tr h="3175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1º CICLO</a:t>
                      </a:r>
                      <a:endParaRPr kumimoji="0" lang="pt-B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COMPONENTE</a:t>
                      </a:r>
                      <a:endParaRPr kumimoji="0" lang="pt-B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89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Nº DE MUNICÍPIOS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89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Nº DE PROPOSTA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89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VALOR TOTAL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18900000"/>
                    </a:gra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Construção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2311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4675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 R$   2.073.723.000,00 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Reforma 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975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1961 (4384)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 R$       273.564.117,02 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Ampliação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897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1835 (5.629)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cs typeface="Arial" pitchFamily="34" charset="0"/>
                          <a:sym typeface="Helvetica" charset="0"/>
                        </a:rPr>
                        <a:t> R$       216.557.025,00 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TOTAL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8471</a:t>
                      </a:r>
                      <a:endParaRPr kumimoji="0" lang="pt-B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 R$   2.563.844.142,02 </a:t>
                      </a:r>
                      <a:endParaRPr kumimoji="0" lang="pt-BR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270000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7" name="Group 76"/>
          <p:cNvGraphicFramePr>
            <a:graphicFrameLocks noGrp="1"/>
          </p:cNvGraphicFramePr>
          <p:nvPr/>
        </p:nvGraphicFramePr>
        <p:xfrm>
          <a:off x="511175" y="3482975"/>
          <a:ext cx="8135938" cy="2887663"/>
        </p:xfrm>
        <a:graphic>
          <a:graphicData uri="http://schemas.openxmlformats.org/drawingml/2006/table">
            <a:tbl>
              <a:tblPr/>
              <a:tblGrid>
                <a:gridCol w="1727200"/>
                <a:gridCol w="2016125"/>
                <a:gridCol w="2160588"/>
                <a:gridCol w="2232025"/>
              </a:tblGrid>
              <a:tr h="7810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 2º CICLO- CONSTRUÇÃO (NÃO APTOS)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COMPONENTE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Nº DE MUNICÍPIOS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Nº DE PROPOSTA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VALOR TOTAL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0"/>
                    </a:gra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Construção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Reforma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Ampliação 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500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1.335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2.387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3.794</a:t>
                      </a:r>
                      <a:endParaRPr kumimoji="0" lang="pt-BR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  <a:sym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R$ 639.752.000,00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AutoShape 2"/>
          <p:cNvSpPr>
            <a:spLocks/>
          </p:cNvSpPr>
          <p:nvPr/>
        </p:nvSpPr>
        <p:spPr bwMode="auto">
          <a:xfrm>
            <a:off x="6844484" y="6356395"/>
            <a:ext cx="1916736" cy="66089"/>
          </a:xfrm>
          <a:custGeom>
            <a:avLst/>
            <a:gdLst>
              <a:gd name="T0" fmla="*/ 1066800 w 21600"/>
              <a:gd name="T1" fmla="*/ 184150 h 21600"/>
              <a:gd name="T2" fmla="*/ 1066800 w 21600"/>
              <a:gd name="T3" fmla="*/ 184150 h 21600"/>
              <a:gd name="T4" fmla="*/ 1066800 w 21600"/>
              <a:gd name="T5" fmla="*/ 184150 h 21600"/>
              <a:gd name="T6" fmla="*/ 10668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algn="r" defTabSz="914400"/>
            <a:r>
              <a:rPr lang="pt-BR">
                <a:solidFill>
                  <a:srgbClr val="898989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5</a:t>
            </a:r>
            <a:endParaRPr lang="pt-BR"/>
          </a:p>
        </p:txBody>
      </p:sp>
      <p:pic>
        <p:nvPicPr>
          <p:cNvPr id="9" name="Picture 3" descr="imag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9"/>
            <a:ext cx="7924533" cy="5072098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287016" y="857232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e-SUS</a:t>
            </a:r>
            <a:r>
              <a:rPr kumimoji="0" lang="pt-BR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AB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03250" y="1341438"/>
            <a:ext cx="82169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36550"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ctr" eaLnBrk="1" hangingPunct="1">
              <a:lnSpc>
                <a:spcPct val="93000"/>
              </a:lnSpc>
              <a:spcAft>
                <a:spcPts val="1425"/>
              </a:spcAft>
              <a:buClrTx/>
              <a:buFontTx/>
              <a:buNone/>
            </a:pPr>
            <a:r>
              <a:rPr lang="pt-BR" sz="3200" b="1">
                <a:solidFill>
                  <a:schemeClr val="tx2"/>
                </a:solidFill>
              </a:rPr>
              <a:t>     UBS						 Consultórios</a:t>
            </a:r>
          </a:p>
        </p:txBody>
      </p:sp>
      <p:graphicFrame>
        <p:nvGraphicFramePr>
          <p:cNvPr id="8" name="Diagrama 7"/>
          <p:cNvGraphicFramePr/>
          <p:nvPr/>
        </p:nvGraphicFramePr>
        <p:xfrm>
          <a:off x="224350" y="1945915"/>
          <a:ext cx="3849761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/>
          <p:cNvGraphicFramePr/>
          <p:nvPr/>
        </p:nvGraphicFramePr>
        <p:xfrm>
          <a:off x="5292080" y="2060848"/>
          <a:ext cx="3096344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287016" y="714356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e-SUS</a:t>
            </a:r>
            <a:r>
              <a:rPr kumimoji="0" lang="pt-BR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AB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5413" y="1341438"/>
            <a:ext cx="6272212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838" y="3992563"/>
            <a:ext cx="3694112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992563"/>
            <a:ext cx="3179763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525" y="5091113"/>
            <a:ext cx="3616325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9163" y="5095875"/>
            <a:ext cx="3729037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3500430" y="928670"/>
            <a:ext cx="2786082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e-SUS</a:t>
            </a:r>
            <a:r>
              <a:rPr kumimoji="0" lang="pt-BR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AB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287338" y="1785938"/>
            <a:ext cx="8856662" cy="207168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42950" lvl="1" indent="-285750" algn="just">
              <a:lnSpc>
                <a:spcPts val="3500"/>
              </a:lnSpc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287338" y="2071688"/>
            <a:ext cx="8856662" cy="200025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42950" lvl="1" indent="-285750" algn="just">
              <a:lnSpc>
                <a:spcPts val="3500"/>
              </a:lnSpc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pt-BR" sz="20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42875" y="1357313"/>
            <a:ext cx="26431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  <a:defRPr/>
            </a:pPr>
            <a:r>
              <a:rPr lang="pt-BR" sz="4000" b="1" dirty="0" smtClean="0">
                <a:solidFill>
                  <a:schemeClr val="tx2"/>
                </a:solidFill>
                <a:latin typeface="Calibri" pitchFamily="34" charset="0"/>
              </a:rPr>
              <a:t>Ganhos</a:t>
            </a:r>
            <a:endParaRPr lang="pt-BR" sz="4000" dirty="0">
              <a:solidFill>
                <a:schemeClr val="tx2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76200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214950"/>
            <a:ext cx="142875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3071802" y="857232"/>
            <a:ext cx="3500462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e-SUS</a:t>
            </a:r>
            <a:r>
              <a:rPr kumimoji="0" lang="pt-BR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AB - CDS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544638"/>
            <a:ext cx="8242300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 bwMode="auto">
          <a:xfrm>
            <a:off x="3500430" y="928670"/>
            <a:ext cx="2786082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e-SUS</a:t>
            </a:r>
            <a:r>
              <a:rPr kumimoji="0" lang="pt-BR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AB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57158" y="1214422"/>
            <a:ext cx="26431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  <a:defRPr/>
            </a:pPr>
            <a:r>
              <a:rPr lang="pt-BR" sz="4000" b="1" dirty="0" smtClean="0">
                <a:solidFill>
                  <a:schemeClr val="tx2"/>
                </a:solidFill>
                <a:latin typeface="Calibri" pitchFamily="34" charset="0"/>
              </a:rPr>
              <a:t>Ganhos</a:t>
            </a:r>
            <a:endParaRPr lang="pt-BR" sz="4000" dirty="0">
              <a:solidFill>
                <a:schemeClr val="tx2"/>
              </a:solidFill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287338" y="1785938"/>
            <a:ext cx="8856662" cy="207168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42950" lvl="1" indent="-285750" algn="just">
              <a:lnSpc>
                <a:spcPts val="3500"/>
              </a:lnSpc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i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214950"/>
            <a:ext cx="142875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287338" y="2071688"/>
            <a:ext cx="8856662" cy="200025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742950" lvl="1" indent="-285750" algn="just">
              <a:lnSpc>
                <a:spcPts val="3500"/>
              </a:lnSpc>
              <a:spcAft>
                <a:spcPts val="6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pt-BR" sz="20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38"/>
            <a:ext cx="76200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287016" y="1071546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dirty="0" err="1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Telessaúde</a:t>
            </a:r>
            <a:r>
              <a:rPr lang="pt-BR" sz="4000" b="1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 Redes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785926"/>
            <a:ext cx="8786813" cy="4000512"/>
          </a:xfrm>
        </p:spPr>
        <p:txBody>
          <a:bodyPr/>
          <a:lstStyle/>
          <a:p>
            <a:pPr algn="just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</a:rPr>
              <a:t>Foco na Atenção Básica: </a:t>
            </a:r>
            <a:endParaRPr lang="pt-BR" sz="24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lvl="1" algn="just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Ampliação da </a:t>
            </a:r>
            <a:r>
              <a:rPr lang="pt-BR" sz="2400" dirty="0" err="1" smtClean="0">
                <a:solidFill>
                  <a:schemeClr val="tx2"/>
                </a:solidFill>
                <a:latin typeface="Calibri" pitchFamily="34" charset="0"/>
              </a:rPr>
              <a:t>resolutividade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 clínica;</a:t>
            </a:r>
          </a:p>
          <a:p>
            <a:pPr lvl="1" algn="just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Diminuição do número de encaminhamentos desnecessários;</a:t>
            </a:r>
          </a:p>
          <a:p>
            <a:pPr lvl="1" algn="just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Qualificação dos encaminhamentos necessários.</a:t>
            </a:r>
          </a:p>
          <a:p>
            <a:pPr lvl="1" algn="just"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pt-BR" sz="24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</a:rPr>
              <a:t>Realização de </a:t>
            </a:r>
            <a:r>
              <a:rPr lang="pt-BR" sz="2800" b="1" dirty="0" err="1" smtClean="0">
                <a:solidFill>
                  <a:schemeClr val="tx2"/>
                </a:solidFill>
                <a:latin typeface="Calibri" pitchFamily="34" charset="0"/>
              </a:rPr>
              <a:t>Teleconsultorias</a:t>
            </a: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</a:rPr>
              <a:t> e segunda opinião formativa como oferta principal dos núcleos: </a:t>
            </a:r>
          </a:p>
          <a:p>
            <a:pPr lvl="1" algn="just"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Foco clínico-assistencial como serviços básicos e obrigatórios.</a:t>
            </a:r>
          </a:p>
          <a:p>
            <a:pPr lvl="1" algn="just"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pt-BR" sz="24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lvl="1" algn="just">
              <a:buClr>
                <a:schemeClr val="tx2"/>
              </a:buClr>
              <a:buFont typeface="Wingdings" pitchFamily="2" charset="2"/>
              <a:buNone/>
              <a:defRPr/>
            </a:pPr>
            <a:endParaRPr lang="pt-BR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pt-BR" sz="2400" dirty="0" smtClean="0">
                <a:latin typeface="Calibri" pitchFamily="34" charset="0"/>
              </a:rPr>
              <a:t>	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A Atenção Básica caracteriza-se por um conjunto de ações de saúde, no âmbito individual e coletivo, que abrange a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promoção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 e a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proteção da saúde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, a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prevenção de agravos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, o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diagnóstico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, o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tratamento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, a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reabilitação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redução de danos 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e a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manutenção 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da saúde com o objetivo de desenvolver uma </a:t>
            </a: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atenção integral 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</a:rPr>
              <a:t>que impacte na situação de saúde e autonomia das pessoas e nos determinantes e condicionantes de saúde das coletividades.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Política Nacional de Atenção Básica, 2011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287016" y="1071546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1" dirty="0" err="1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Telessaúde</a:t>
            </a:r>
            <a:r>
              <a:rPr lang="pt-BR" sz="4000" b="1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 Redes</a:t>
            </a:r>
            <a:endParaRPr kumimoji="0" lang="pt-BR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8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0825" y="1792288"/>
          <a:ext cx="8640763" cy="3708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29"/>
                <a:gridCol w="1838932"/>
                <a:gridCol w="2215580"/>
                <a:gridCol w="1994022"/>
              </a:tblGrid>
              <a:tr h="966190">
                <a:tc>
                  <a:txBody>
                    <a:bodyPr/>
                    <a:lstStyle/>
                    <a:p>
                      <a:endParaRPr lang="pt-BR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2011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2012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dirty="0" smtClean="0">
                          <a:latin typeface="Calibri" pitchFamily="34" charset="0"/>
                        </a:rPr>
                        <a:t>Total</a:t>
                      </a:r>
                      <a:endParaRPr lang="pt-BR" sz="2200" b="1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</a:tr>
              <a:tr h="599051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latin typeface="Calibri" pitchFamily="34" charset="0"/>
                        </a:rPr>
                        <a:t>Número</a:t>
                      </a:r>
                      <a:r>
                        <a:rPr lang="pt-BR" sz="2200" baseline="0" dirty="0" smtClean="0">
                          <a:latin typeface="Calibri" pitchFamily="34" charset="0"/>
                        </a:rPr>
                        <a:t> de Projetos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36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11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dirty="0" smtClean="0">
                          <a:latin typeface="Calibri" pitchFamily="34" charset="0"/>
                        </a:rPr>
                        <a:t>47</a:t>
                      </a:r>
                      <a:endParaRPr lang="pt-BR" sz="2200" b="1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</a:tr>
              <a:tr h="616934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latin typeface="Calibri" pitchFamily="34" charset="0"/>
                        </a:rPr>
                        <a:t>Municípios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2.026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1230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dirty="0" smtClean="0">
                          <a:latin typeface="Calibri" pitchFamily="34" charset="0"/>
                        </a:rPr>
                        <a:t>2.773 </a:t>
                      </a:r>
                      <a:endParaRPr lang="pt-BR" sz="2200" b="1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</a:tr>
              <a:tr h="560048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latin typeface="Calibri" pitchFamily="34" charset="0"/>
                        </a:rPr>
                        <a:t>ESF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10.884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5.952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dirty="0" smtClean="0">
                          <a:latin typeface="Calibri" pitchFamily="34" charset="0"/>
                        </a:rPr>
                        <a:t>14.874 </a:t>
                      </a:r>
                      <a:endParaRPr lang="pt-BR" sz="2200" b="1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</a:tr>
              <a:tr h="966190">
                <a:tc>
                  <a:txBody>
                    <a:bodyPr/>
                    <a:lstStyle/>
                    <a:p>
                      <a:r>
                        <a:rPr lang="pt-BR" sz="2200" dirty="0" smtClean="0">
                          <a:latin typeface="Calibri" pitchFamily="34" charset="0"/>
                        </a:rPr>
                        <a:t>Recursos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44 Milhões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dirty="0" smtClean="0">
                          <a:latin typeface="Calibri" pitchFamily="34" charset="0"/>
                        </a:rPr>
                        <a:t>16.850 Milhões</a:t>
                      </a:r>
                      <a:endParaRPr lang="pt-BR" sz="2200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200" b="1" dirty="0" smtClean="0">
                          <a:latin typeface="Calibri" pitchFamily="34" charset="0"/>
                        </a:rPr>
                        <a:t>60.850 milhões</a:t>
                      </a:r>
                      <a:endParaRPr lang="pt-BR" sz="2200" b="1" dirty="0">
                        <a:latin typeface="Calibri" pitchFamily="34" charset="0"/>
                      </a:endParaRPr>
                    </a:p>
                  </a:txBody>
                  <a:tcPr marL="91438" marR="91438" marT="45717" marB="45717"/>
                </a:tc>
              </a:tr>
            </a:tbl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Programa de Requalificação das UBS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Promoção &amp; Prevenção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aixaDeTexto 7"/>
          <p:cNvSpPr txBox="1">
            <a:spLocks noChangeArrowheads="1"/>
          </p:cNvSpPr>
          <p:nvPr/>
        </p:nvSpPr>
        <p:spPr bwMode="auto">
          <a:xfrm>
            <a:off x="34925" y="928688"/>
            <a:ext cx="91090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Programa Saúde na Escola – PSE</a:t>
            </a:r>
          </a:p>
          <a:p>
            <a:pPr algn="ctr"/>
            <a:r>
              <a:rPr lang="pt-BR" sz="1600" b="1" dirty="0" smtClean="0">
                <a:solidFill>
                  <a:schemeClr val="tx2"/>
                </a:solidFill>
                <a:latin typeface="Calibri" pitchFamily="34" charset="0"/>
              </a:rPr>
              <a:t>Resultados 2012</a:t>
            </a:r>
            <a:endParaRPr lang="pt-BR" sz="1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2050" name="Objeto 1"/>
          <p:cNvGraphicFramePr>
            <a:graphicFrameLocks noChangeAspect="1"/>
          </p:cNvGraphicFramePr>
          <p:nvPr/>
        </p:nvGraphicFramePr>
        <p:xfrm>
          <a:off x="601663" y="1700213"/>
          <a:ext cx="7915275" cy="2219325"/>
        </p:xfrm>
        <a:graphic>
          <a:graphicData uri="http://schemas.openxmlformats.org/presentationml/2006/ole">
            <p:oleObj spid="_x0000_s2050" name="Planilha" r:id="rId3" imgW="7915359" imgH="2219282" progId="Excel.Sheet.12">
              <p:embed/>
            </p:oleObj>
          </a:graphicData>
        </a:graphic>
      </p:graphicFrame>
      <p:sp>
        <p:nvSpPr>
          <p:cNvPr id="7" name="CaixaDeTexto 2"/>
          <p:cNvSpPr txBox="1">
            <a:spLocks noChangeArrowheads="1"/>
          </p:cNvSpPr>
          <p:nvPr/>
        </p:nvSpPr>
        <p:spPr bwMode="auto">
          <a:xfrm>
            <a:off x="593725" y="4221163"/>
            <a:ext cx="85280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</a:rPr>
              <a:t>40% dos municípios alcançaram meta.</a:t>
            </a:r>
          </a:p>
          <a:p>
            <a:pPr algn="ctr" eaLnBrk="1" hangingPunct="1">
              <a:defRPr/>
            </a:pPr>
            <a:endParaRPr lang="pt-BR" sz="18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pt-BR" sz="1800" dirty="0" smtClean="0">
                <a:solidFill>
                  <a:schemeClr val="tx2"/>
                </a:solidFill>
                <a:latin typeface="Calibri" pitchFamily="34" charset="0"/>
              </a:rPr>
              <a:t>Valor de repasse referente a 2012: R$ 100.929.422,30 (R$ 83 milhões pagos no ano de 2012)</a:t>
            </a:r>
          </a:p>
          <a:p>
            <a:pPr algn="ctr" eaLnBrk="1" hangingPunct="1">
              <a:defRPr/>
            </a:pPr>
            <a:r>
              <a:rPr lang="pt-BR" sz="1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Para o ano de 2013, estão previstos R$ 175 milhões de reais</a:t>
            </a:r>
          </a:p>
          <a:p>
            <a:pPr algn="ctr" eaLnBrk="1" hangingPunct="1">
              <a:defRPr/>
            </a:pPr>
            <a:endParaRPr lang="pt-BR" sz="1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Imagem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785794"/>
            <a:ext cx="1152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7"/>
          <p:cNvSpPr txBox="1">
            <a:spLocks noChangeArrowheads="1"/>
          </p:cNvSpPr>
          <p:nvPr/>
        </p:nvSpPr>
        <p:spPr bwMode="auto">
          <a:xfrm>
            <a:off x="-357222" y="1000108"/>
            <a:ext cx="9109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</a:rPr>
              <a:t>Ação Brasil Carinhoso na Saúde</a:t>
            </a:r>
          </a:p>
        </p:txBody>
      </p:sp>
      <p:graphicFrame>
        <p:nvGraphicFramePr>
          <p:cNvPr id="9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4010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2" descr="http://vanderleideoliveira.files.wordpress.com/2011/06/plano-brasil-sem-misc3a9ria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928670"/>
            <a:ext cx="21431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290" y="3071810"/>
            <a:ext cx="22479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Promoção &amp; Prevenção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Academia da Saú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2362200" cy="1738319"/>
          </a:xfrm>
          <a:prstGeom prst="rect">
            <a:avLst/>
          </a:prstGeom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Promoção &amp; Prevenção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57430"/>
            <a:ext cx="4462464" cy="310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729163" y="836613"/>
            <a:ext cx="4019550" cy="36004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2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pt-B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Recursos Federais - Construção</a:t>
            </a:r>
          </a:p>
          <a:p>
            <a:pPr algn="ctr">
              <a:spcAft>
                <a:spcPct val="40000"/>
              </a:spcAft>
              <a:defRPr/>
            </a:pPr>
            <a:endParaRPr lang="pt-BR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ct val="40000"/>
              </a:spcAft>
              <a:defRPr/>
            </a:pPr>
            <a:r>
              <a:rPr lang="pt-BR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São financiados três tipos de academia:</a:t>
            </a:r>
          </a:p>
          <a:p>
            <a:pPr algn="ctr">
              <a:spcAft>
                <a:spcPct val="40000"/>
              </a:spcAft>
              <a:defRPr/>
            </a:pPr>
            <a:r>
              <a:rPr lang="pt-B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Básica – R$ 80.000,00</a:t>
            </a:r>
          </a:p>
          <a:p>
            <a:pPr algn="ctr">
              <a:spcAft>
                <a:spcPct val="40000"/>
              </a:spcAft>
              <a:defRPr/>
            </a:pPr>
            <a:r>
              <a:rPr lang="pt-B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Intermediária – R$ 100.000,00</a:t>
            </a:r>
          </a:p>
          <a:p>
            <a:pPr algn="ctr">
              <a:spcAft>
                <a:spcPct val="40000"/>
              </a:spcAft>
              <a:defRPr/>
            </a:pPr>
            <a:r>
              <a:rPr lang="pt-B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Ampliada – R$ 180.000,00</a:t>
            </a:r>
          </a:p>
          <a:p>
            <a:pPr algn="ctr">
              <a:spcAft>
                <a:spcPct val="40000"/>
              </a:spcAft>
              <a:defRPr/>
            </a:pPr>
            <a:endParaRPr lang="pt-BR" sz="20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ct val="40000"/>
              </a:spcAft>
              <a:defRPr/>
            </a:pPr>
            <a:r>
              <a:rPr lang="pt-BR" sz="2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Custeio</a:t>
            </a:r>
          </a:p>
          <a:p>
            <a:pPr algn="ctr">
              <a:spcAft>
                <a:spcPct val="40000"/>
              </a:spcAft>
              <a:defRPr/>
            </a:pPr>
            <a:r>
              <a:rPr lang="pt-BR" sz="2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Repasse de R$ 3.000,00/mês</a:t>
            </a:r>
            <a:endParaRPr lang="pt-BR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5076825" y="4805363"/>
            <a:ext cx="3382963" cy="1000125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1363" indent="-2841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pt-BR" sz="2000" b="1" dirty="0" smtClean="0">
                <a:latin typeface="Calibri" pitchFamily="34" charset="0"/>
              </a:rPr>
              <a:t>2011/12: 2.750 Academias</a:t>
            </a:r>
          </a:p>
          <a:p>
            <a:pPr algn="just">
              <a:lnSpc>
                <a:spcPct val="150000"/>
              </a:lnSpc>
            </a:pPr>
            <a:r>
              <a:rPr lang="pt-BR" sz="2000" b="1" dirty="0" smtClean="0">
                <a:latin typeface="Calibri" pitchFamily="34" charset="0"/>
                <a:cs typeface="Calibri" pitchFamily="34" charset="0"/>
              </a:rPr>
              <a:t>Meta até 2014: 4 mil</a:t>
            </a:r>
            <a:endParaRPr lang="pt-BR" sz="28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062163" y="5956300"/>
            <a:ext cx="242887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Brasil,  </a:t>
            </a:r>
            <a:r>
              <a:rPr lang="pt-BR" b="1" dirty="0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Julho</a:t>
            </a:r>
            <a:r>
              <a:rPr lang="pt-BR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 2013</a:t>
            </a:r>
            <a:endParaRPr lang="pt-BR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00109"/>
            <a:ext cx="521497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094"/>
          <p:cNvSpPr txBox="1">
            <a:spLocks noChangeArrowheads="1"/>
          </p:cNvSpPr>
          <p:nvPr/>
        </p:nvSpPr>
        <p:spPr bwMode="auto">
          <a:xfrm>
            <a:off x="6357950" y="1142984"/>
            <a:ext cx="203517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300" b="1" dirty="0">
                <a:solidFill>
                  <a:srgbClr val="000066"/>
                </a:solidFill>
              </a:rPr>
              <a:t>Nº  ESF </a:t>
            </a:r>
            <a:r>
              <a:rPr lang="pt-BR" sz="1300" b="1" dirty="0" smtClean="0">
                <a:solidFill>
                  <a:srgbClr val="000066"/>
                </a:solidFill>
              </a:rPr>
              <a:t>– 34.185</a:t>
            </a:r>
            <a:endParaRPr lang="pt-BR" sz="1300" b="1" dirty="0">
              <a:solidFill>
                <a:srgbClr val="000066"/>
              </a:solidFill>
            </a:endParaRPr>
          </a:p>
          <a:p>
            <a:r>
              <a:rPr lang="pt-BR" sz="1300" b="1" dirty="0">
                <a:solidFill>
                  <a:srgbClr val="000066"/>
                </a:solidFill>
              </a:rPr>
              <a:t>Nº MUNICÍPIOS  - </a:t>
            </a:r>
            <a:r>
              <a:rPr lang="pt-BR" sz="1300" b="1" dirty="0" smtClean="0">
                <a:solidFill>
                  <a:srgbClr val="000066"/>
                </a:solidFill>
              </a:rPr>
              <a:t>5.309</a:t>
            </a:r>
          </a:p>
          <a:p>
            <a:r>
              <a:rPr lang="pt-BR" sz="1300" b="1" dirty="0" smtClean="0">
                <a:solidFill>
                  <a:srgbClr val="000066"/>
                </a:solidFill>
              </a:rPr>
              <a:t>Cobertura - 55,73%</a:t>
            </a:r>
            <a:endParaRPr lang="pt-BR" sz="1300" b="1" dirty="0">
              <a:solidFill>
                <a:srgbClr val="000066"/>
              </a:solidFill>
            </a:endParaRPr>
          </a:p>
          <a:p>
            <a:endParaRPr lang="pt-BR" sz="1300" b="1" dirty="0">
              <a:solidFill>
                <a:srgbClr val="000066"/>
              </a:solidFill>
            </a:endParaRPr>
          </a:p>
          <a:p>
            <a:r>
              <a:rPr lang="pt-BR" sz="1300" b="1" dirty="0">
                <a:solidFill>
                  <a:srgbClr val="000066"/>
                </a:solidFill>
              </a:rPr>
              <a:t>Nº ACS </a:t>
            </a:r>
            <a:r>
              <a:rPr lang="pt-BR" sz="1300" b="1" dirty="0" smtClean="0">
                <a:solidFill>
                  <a:srgbClr val="000066"/>
                </a:solidFill>
              </a:rPr>
              <a:t>– 255.772</a:t>
            </a:r>
            <a:endParaRPr lang="pt-BR" sz="1300" b="1" dirty="0">
              <a:solidFill>
                <a:srgbClr val="000066"/>
              </a:solidFill>
            </a:endParaRPr>
          </a:p>
          <a:p>
            <a:r>
              <a:rPr lang="pt-BR" sz="1300" b="1" dirty="0">
                <a:solidFill>
                  <a:srgbClr val="000066"/>
                </a:solidFill>
              </a:rPr>
              <a:t>Nº MUNICÍPIOS  - </a:t>
            </a:r>
            <a:r>
              <a:rPr lang="pt-BR" sz="1300" b="1" dirty="0" smtClean="0">
                <a:solidFill>
                  <a:srgbClr val="000066"/>
                </a:solidFill>
              </a:rPr>
              <a:t>5.417</a:t>
            </a:r>
          </a:p>
          <a:p>
            <a:r>
              <a:rPr lang="pt-BR" sz="1300" b="1" dirty="0" smtClean="0">
                <a:solidFill>
                  <a:srgbClr val="000066"/>
                </a:solidFill>
              </a:rPr>
              <a:t>Cobertura – 64,34</a:t>
            </a:r>
            <a:endParaRPr lang="pt-BR" sz="1300" b="1" dirty="0">
              <a:solidFill>
                <a:srgbClr val="000066"/>
              </a:solidFill>
            </a:endParaRPr>
          </a:p>
          <a:p>
            <a:endParaRPr lang="pt-BR" sz="1300" b="1" dirty="0">
              <a:solidFill>
                <a:srgbClr val="000066"/>
              </a:solidFill>
            </a:endParaRPr>
          </a:p>
          <a:p>
            <a:r>
              <a:rPr lang="pt-BR" sz="1300" b="1" dirty="0">
                <a:solidFill>
                  <a:srgbClr val="000066"/>
                </a:solidFill>
              </a:rPr>
              <a:t>Nº ESB </a:t>
            </a:r>
            <a:r>
              <a:rPr lang="pt-BR" sz="1300" b="1" dirty="0" smtClean="0">
                <a:solidFill>
                  <a:srgbClr val="000066"/>
                </a:solidFill>
              </a:rPr>
              <a:t>– 20.571</a:t>
            </a:r>
            <a:endParaRPr lang="pt-BR" sz="1300" b="1" dirty="0">
              <a:solidFill>
                <a:srgbClr val="000066"/>
              </a:solidFill>
            </a:endParaRPr>
          </a:p>
          <a:p>
            <a:r>
              <a:rPr lang="pt-BR" sz="1300" b="1" dirty="0">
                <a:solidFill>
                  <a:srgbClr val="000066"/>
                </a:solidFill>
              </a:rPr>
              <a:t>Nº MUNICÍPIOS -  </a:t>
            </a:r>
            <a:r>
              <a:rPr lang="pt-BR" sz="1300" b="1" dirty="0" smtClean="0">
                <a:solidFill>
                  <a:srgbClr val="000066"/>
                </a:solidFill>
              </a:rPr>
              <a:t>4.935</a:t>
            </a:r>
          </a:p>
        </p:txBody>
      </p:sp>
      <p:sp>
        <p:nvSpPr>
          <p:cNvPr id="17" name="Text Box 1066"/>
          <p:cNvSpPr txBox="1">
            <a:spLocks noChangeArrowheads="1"/>
          </p:cNvSpPr>
          <p:nvPr/>
        </p:nvSpPr>
        <p:spPr bwMode="auto">
          <a:xfrm>
            <a:off x="7548563" y="3789363"/>
            <a:ext cx="1108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 b="1">
                <a:solidFill>
                  <a:srgbClr val="000066"/>
                </a:solidFill>
              </a:rPr>
              <a:t>ESF/ACS/SB</a:t>
            </a:r>
          </a:p>
        </p:txBody>
      </p:sp>
      <p:sp>
        <p:nvSpPr>
          <p:cNvPr id="18" name="Rectangle 1070"/>
          <p:cNvSpPr>
            <a:spLocks noChangeArrowheads="1"/>
          </p:cNvSpPr>
          <p:nvPr/>
        </p:nvSpPr>
        <p:spPr bwMode="auto">
          <a:xfrm>
            <a:off x="7548563" y="4170363"/>
            <a:ext cx="85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 b="1">
                <a:solidFill>
                  <a:srgbClr val="000066"/>
                </a:solidFill>
              </a:rPr>
              <a:t>ESF/ACS</a:t>
            </a:r>
          </a:p>
        </p:txBody>
      </p:sp>
      <p:sp>
        <p:nvSpPr>
          <p:cNvPr id="19" name="Text Box 1067"/>
          <p:cNvSpPr txBox="1">
            <a:spLocks noChangeArrowheads="1"/>
          </p:cNvSpPr>
          <p:nvPr/>
        </p:nvSpPr>
        <p:spPr bwMode="auto">
          <a:xfrm>
            <a:off x="7548563" y="4551363"/>
            <a:ext cx="50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 b="1">
                <a:solidFill>
                  <a:srgbClr val="000066"/>
                </a:solidFill>
              </a:rPr>
              <a:t>ACS</a:t>
            </a:r>
          </a:p>
        </p:txBody>
      </p:sp>
      <p:sp>
        <p:nvSpPr>
          <p:cNvPr id="20" name="Rectangle 1076"/>
          <p:cNvSpPr>
            <a:spLocks noChangeArrowheads="1"/>
          </p:cNvSpPr>
          <p:nvPr/>
        </p:nvSpPr>
        <p:spPr bwMode="auto">
          <a:xfrm>
            <a:off x="7215188" y="3792538"/>
            <a:ext cx="266700" cy="179387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1" name="Rectangle 1077"/>
          <p:cNvSpPr>
            <a:spLocks noChangeArrowheads="1"/>
          </p:cNvSpPr>
          <p:nvPr/>
        </p:nvSpPr>
        <p:spPr bwMode="auto">
          <a:xfrm>
            <a:off x="7215188" y="4173538"/>
            <a:ext cx="266700" cy="1793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2" name="Rectangle 1079"/>
          <p:cNvSpPr>
            <a:spLocks noChangeArrowheads="1"/>
          </p:cNvSpPr>
          <p:nvPr/>
        </p:nvSpPr>
        <p:spPr bwMode="auto">
          <a:xfrm>
            <a:off x="7215188" y="4554538"/>
            <a:ext cx="266700" cy="17938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3" name="Rectangle 1080"/>
          <p:cNvSpPr>
            <a:spLocks noChangeArrowheads="1"/>
          </p:cNvSpPr>
          <p:nvPr/>
        </p:nvSpPr>
        <p:spPr bwMode="auto">
          <a:xfrm>
            <a:off x="7215188" y="4935538"/>
            <a:ext cx="266700" cy="1793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4" name="Text Box 1068"/>
          <p:cNvSpPr txBox="1">
            <a:spLocks noChangeArrowheads="1"/>
          </p:cNvSpPr>
          <p:nvPr/>
        </p:nvSpPr>
        <p:spPr bwMode="auto">
          <a:xfrm>
            <a:off x="7481888" y="4935538"/>
            <a:ext cx="15661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 b="1" dirty="0" smtClean="0">
                <a:solidFill>
                  <a:srgbClr val="000066"/>
                </a:solidFill>
              </a:rPr>
              <a:t>S/ </a:t>
            </a:r>
            <a:r>
              <a:rPr lang="pt-BR" sz="1200" b="1" dirty="0">
                <a:solidFill>
                  <a:srgbClr val="000066"/>
                </a:solidFill>
              </a:rPr>
              <a:t>ESF, ACS E ESB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287016" y="1000108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Núcleos de Apoio à Saúde da Família - NASF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CaixaDeTexto 1"/>
          <p:cNvSpPr txBox="1">
            <a:spLocks noChangeArrowheads="1"/>
          </p:cNvSpPr>
          <p:nvPr/>
        </p:nvSpPr>
        <p:spPr bwMode="auto">
          <a:xfrm>
            <a:off x="0" y="1571612"/>
            <a:ext cx="8785225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pt-BR" sz="2200" b="1" dirty="0" smtClean="0">
                <a:solidFill>
                  <a:schemeClr val="tx2"/>
                </a:solidFill>
                <a:latin typeface="Calibri" pitchFamily="34" charset="0"/>
              </a:rPr>
              <a:t>NOVIDADES EM 2013:</a:t>
            </a: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chemeClr val="tx2"/>
                </a:solidFill>
                <a:latin typeface="Calibri" pitchFamily="34" charset="0"/>
              </a:rPr>
              <a:t>Universalização –  a partir de agora, todos os municípios com equipes de Saúde da Família podem receber recursos federais para implantar</a:t>
            </a:r>
          </a:p>
          <a:p>
            <a:pPr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chemeClr val="tx2"/>
                </a:solidFill>
                <a:latin typeface="Calibri" pitchFamily="34" charset="0"/>
              </a:rPr>
              <a:t>Adesão ao </a:t>
            </a:r>
            <a:r>
              <a:rPr lang="pt-BR" altLang="ja-JP" sz="2200" dirty="0" smtClean="0">
                <a:solidFill>
                  <a:schemeClr val="tx2"/>
                </a:solidFill>
                <a:latin typeface="Calibri" pitchFamily="34" charset="0"/>
              </a:rPr>
              <a:t>PMAQ.</a:t>
            </a:r>
            <a:endParaRPr lang="pt-BR" altLang="ja-JP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pt-BR" sz="2200" b="1" dirty="0" smtClean="0">
                <a:solidFill>
                  <a:schemeClr val="tx2"/>
                </a:solidFill>
                <a:latin typeface="Calibri" pitchFamily="34" charset="0"/>
              </a:rPr>
              <a:t>MODALIDADES :</a:t>
            </a:r>
            <a:endParaRPr lang="pt-BR" sz="26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pt-BR" sz="1800" dirty="0" smtClean="0">
                <a:solidFill>
                  <a:schemeClr val="tx2"/>
                </a:solidFill>
                <a:latin typeface="Calibri" pitchFamily="34" charset="0"/>
              </a:rPr>
              <a:t>1 = 200h/semana = R$ 20.000,00  = 5 a 9 ESF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pt-BR" sz="1800" dirty="0" smtClean="0">
                <a:solidFill>
                  <a:schemeClr val="tx2"/>
                </a:solidFill>
                <a:latin typeface="Calibri" pitchFamily="34" charset="0"/>
              </a:rPr>
              <a:t>2 = 120h/semana = R$   12.000,00  = 3 ou 4 ESF</a:t>
            </a:r>
          </a:p>
          <a:p>
            <a:pPr marL="342900" indent="-342900" eaLnBrk="1" hangingPunct="1">
              <a:spcAft>
                <a:spcPts val="600"/>
              </a:spcAft>
              <a:buAutoNum type="arabicPlain" startAt="3"/>
              <a:defRPr/>
            </a:pPr>
            <a:r>
              <a:rPr lang="pt-BR" sz="1800" dirty="0" smtClean="0">
                <a:solidFill>
                  <a:schemeClr val="tx2"/>
                </a:solidFill>
                <a:latin typeface="Calibri" pitchFamily="34" charset="0"/>
              </a:rPr>
              <a:t>= 80h/semana  =  R$ 8.000,00 = 1 ou 2 ESF</a:t>
            </a:r>
          </a:p>
          <a:p>
            <a:pPr marL="342900" indent="-342900" eaLnBrk="1" hangingPunct="1">
              <a:spcAft>
                <a:spcPts val="600"/>
              </a:spcAft>
              <a:defRPr/>
            </a:pPr>
            <a:r>
              <a:rPr lang="pt-BR" sz="2200" b="1" dirty="0" smtClean="0">
                <a:solidFill>
                  <a:schemeClr val="tx2"/>
                </a:solidFill>
                <a:latin typeface="Calibri" pitchFamily="34" charset="0"/>
              </a:rPr>
              <a:t>METAS</a:t>
            </a:r>
          </a:p>
          <a:p>
            <a:pPr marL="342900" indent="-34290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chemeClr val="tx2"/>
                </a:solidFill>
                <a:latin typeface="Calibri" pitchFamily="34" charset="0"/>
              </a:rPr>
              <a:t>Ampliar para 3.258 equipes;</a:t>
            </a:r>
          </a:p>
          <a:p>
            <a:pPr marL="342900" indent="-34290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chemeClr val="tx2"/>
                </a:solidFill>
                <a:latin typeface="Calibri" pitchFamily="34" charset="0"/>
              </a:rPr>
              <a:t>Investimento de R$ 560 milhões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 Box 1066"/>
          <p:cNvSpPr txBox="1">
            <a:spLocks noChangeArrowheads="1"/>
          </p:cNvSpPr>
          <p:nvPr/>
        </p:nvSpPr>
        <p:spPr bwMode="auto">
          <a:xfrm>
            <a:off x="7643834" y="3500438"/>
            <a:ext cx="822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400" b="1">
                <a:solidFill>
                  <a:srgbClr val="000066"/>
                </a:solidFill>
              </a:rPr>
              <a:t>NASF 1</a:t>
            </a:r>
          </a:p>
        </p:txBody>
      </p:sp>
      <p:sp>
        <p:nvSpPr>
          <p:cNvPr id="9" name="Rectangle 1070"/>
          <p:cNvSpPr>
            <a:spLocks noChangeArrowheads="1"/>
          </p:cNvSpPr>
          <p:nvPr/>
        </p:nvSpPr>
        <p:spPr bwMode="auto">
          <a:xfrm>
            <a:off x="7643834" y="3881438"/>
            <a:ext cx="822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400" b="1">
                <a:solidFill>
                  <a:srgbClr val="000066"/>
                </a:solidFill>
              </a:rPr>
              <a:t>NASF 2</a:t>
            </a:r>
          </a:p>
        </p:txBody>
      </p:sp>
      <p:sp>
        <p:nvSpPr>
          <p:cNvPr id="10" name="Rectangle 1076"/>
          <p:cNvSpPr>
            <a:spLocks noChangeArrowheads="1"/>
          </p:cNvSpPr>
          <p:nvPr/>
        </p:nvSpPr>
        <p:spPr bwMode="auto">
          <a:xfrm>
            <a:off x="7310459" y="3530600"/>
            <a:ext cx="266700" cy="179388"/>
          </a:xfrm>
          <a:prstGeom prst="rect">
            <a:avLst/>
          </a:prstGeom>
          <a:solidFill>
            <a:srgbClr val="6DB07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1" name="Rectangle 1077"/>
          <p:cNvSpPr>
            <a:spLocks noChangeArrowheads="1"/>
          </p:cNvSpPr>
          <p:nvPr/>
        </p:nvSpPr>
        <p:spPr bwMode="auto">
          <a:xfrm>
            <a:off x="7310459" y="3911600"/>
            <a:ext cx="266700" cy="179388"/>
          </a:xfrm>
          <a:prstGeom prst="rect">
            <a:avLst/>
          </a:prstGeom>
          <a:solidFill>
            <a:srgbClr val="008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2" name="Text Box 1094"/>
          <p:cNvSpPr txBox="1">
            <a:spLocks noChangeArrowheads="1"/>
          </p:cNvSpPr>
          <p:nvPr/>
        </p:nvSpPr>
        <p:spPr bwMode="auto">
          <a:xfrm>
            <a:off x="4857752" y="2643182"/>
            <a:ext cx="2236787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 dirty="0">
                <a:solidFill>
                  <a:srgbClr val="000066"/>
                </a:solidFill>
              </a:rPr>
              <a:t>Nº  NASF 1 – </a:t>
            </a:r>
            <a:r>
              <a:rPr lang="pt-BR" sz="1400" b="1" dirty="0" smtClean="0">
                <a:solidFill>
                  <a:srgbClr val="000066"/>
                </a:solidFill>
              </a:rPr>
              <a:t>1.583</a:t>
            </a:r>
            <a:endParaRPr lang="pt-BR" sz="1400" b="1" dirty="0">
              <a:solidFill>
                <a:srgbClr val="000066"/>
              </a:solidFill>
            </a:endParaRPr>
          </a:p>
          <a:p>
            <a:r>
              <a:rPr lang="pt-BR" sz="1400" b="1" dirty="0">
                <a:solidFill>
                  <a:srgbClr val="000066"/>
                </a:solidFill>
              </a:rPr>
              <a:t>Nº MUNICÍPIOS  - 737</a:t>
            </a:r>
          </a:p>
          <a:p>
            <a:endParaRPr lang="pt-BR" sz="1400" b="1" dirty="0">
              <a:solidFill>
                <a:srgbClr val="000066"/>
              </a:solidFill>
            </a:endParaRPr>
          </a:p>
          <a:p>
            <a:r>
              <a:rPr lang="pt-BR" sz="1400" b="1" dirty="0">
                <a:solidFill>
                  <a:srgbClr val="000066"/>
                </a:solidFill>
              </a:rPr>
              <a:t>Nº  NASF 2 – </a:t>
            </a:r>
            <a:r>
              <a:rPr lang="pt-BR" sz="1400" b="1" dirty="0" smtClean="0">
                <a:solidFill>
                  <a:srgbClr val="000066"/>
                </a:solidFill>
              </a:rPr>
              <a:t>457</a:t>
            </a:r>
            <a:endParaRPr lang="pt-BR" sz="1400" b="1" dirty="0">
              <a:solidFill>
                <a:srgbClr val="000066"/>
              </a:solidFill>
            </a:endParaRPr>
          </a:p>
          <a:p>
            <a:r>
              <a:rPr lang="pt-BR" sz="1400" b="1" dirty="0">
                <a:solidFill>
                  <a:srgbClr val="000066"/>
                </a:solidFill>
              </a:rPr>
              <a:t>Nº MUNICÍPIOS  - </a:t>
            </a:r>
            <a:r>
              <a:rPr lang="pt-BR" sz="1400" b="1" dirty="0" smtClean="0">
                <a:solidFill>
                  <a:srgbClr val="000066"/>
                </a:solidFill>
              </a:rPr>
              <a:t>133</a:t>
            </a:r>
          </a:p>
          <a:p>
            <a:endParaRPr lang="pt-BR" sz="1400" b="1" dirty="0" smtClean="0">
              <a:solidFill>
                <a:srgbClr val="000066"/>
              </a:solidFill>
            </a:endParaRPr>
          </a:p>
          <a:p>
            <a:r>
              <a:rPr lang="pt-BR" sz="2000" b="1" dirty="0" smtClean="0">
                <a:solidFill>
                  <a:srgbClr val="000066"/>
                </a:solidFill>
              </a:rPr>
              <a:t>TOTAL = 2.040</a:t>
            </a:r>
            <a:endParaRPr lang="pt-BR" sz="2000" b="1" dirty="0">
              <a:solidFill>
                <a:srgbClr val="000066"/>
              </a:solidFill>
            </a:endParaRPr>
          </a:p>
        </p:txBody>
      </p:sp>
      <p:sp>
        <p:nvSpPr>
          <p:cNvPr id="13" name="Text Box 1064"/>
          <p:cNvSpPr txBox="1">
            <a:spLocks noChangeArrowheads="1"/>
          </p:cNvSpPr>
          <p:nvPr/>
        </p:nvSpPr>
        <p:spPr bwMode="auto">
          <a:xfrm>
            <a:off x="3071802" y="1071546"/>
            <a:ext cx="578647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6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NASF </a:t>
            </a:r>
            <a:r>
              <a:rPr lang="pt-BR" sz="26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- ABRIL 2013</a:t>
            </a:r>
            <a:endParaRPr lang="pt-BR" sz="26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7148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1094"/>
          <p:cNvSpPr txBox="1">
            <a:spLocks noChangeArrowheads="1"/>
          </p:cNvSpPr>
          <p:nvPr/>
        </p:nvSpPr>
        <p:spPr bwMode="auto">
          <a:xfrm>
            <a:off x="5143504" y="5000636"/>
            <a:ext cx="22367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rgbClr val="000066"/>
                </a:solidFill>
              </a:rPr>
              <a:t>Nº  NASF </a:t>
            </a:r>
            <a:r>
              <a:rPr lang="pt-BR" sz="2000" b="1" dirty="0" smtClean="0">
                <a:solidFill>
                  <a:srgbClr val="000066"/>
                </a:solidFill>
              </a:rPr>
              <a:t>3 - </a:t>
            </a:r>
            <a:r>
              <a:rPr lang="pt-BR" sz="2000" b="1" dirty="0" smtClean="0">
                <a:solidFill>
                  <a:srgbClr val="000066"/>
                </a:solidFill>
              </a:rPr>
              <a:t>207</a:t>
            </a:r>
            <a:endParaRPr lang="pt-BR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10" descr="C:\Users\dirceu.klitzke\Desktop\Mandar para Dirceu\UBS Fluvial\UBS Fluv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8128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79388" y="1428736"/>
            <a:ext cx="3963988" cy="4021138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>
              <a:defRPr/>
            </a:pPr>
            <a:r>
              <a:rPr lang="pt-BR" sz="2000" b="1" dirty="0" smtClean="0">
                <a:solidFill>
                  <a:srgbClr val="000000"/>
                </a:solidFill>
                <a:latin typeface="Calibri" pitchFamily="34" charset="0"/>
              </a:rPr>
              <a:t>Panorama</a:t>
            </a:r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</a:rPr>
              <a:t>28 Convênios assinados para Construção de UBS Fluviais 2011/12</a:t>
            </a:r>
          </a:p>
          <a:p>
            <a:pPr algn="just">
              <a:defRPr/>
            </a:pPr>
            <a:endParaRPr lang="pt-BR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defRPr/>
            </a:pP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</a:rPr>
              <a:t>R$  34 milhões disponibilizados</a:t>
            </a:r>
          </a:p>
          <a:p>
            <a:pPr algn="just" eaLnBrk="1" hangingPunct="1">
              <a:defRPr/>
            </a:pPr>
            <a:endParaRPr lang="pt-BR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r>
              <a:rPr lang="pt-BR" sz="2000" b="1" dirty="0" smtClean="0">
                <a:solidFill>
                  <a:srgbClr val="000000"/>
                </a:solidFill>
                <a:latin typeface="Calibri" pitchFamily="34" charset="0"/>
              </a:rPr>
              <a:t>Critérios de priorização </a:t>
            </a:r>
          </a:p>
          <a:p>
            <a:pPr algn="just" eaLnBrk="1" hangingPunct="1">
              <a:defRPr/>
            </a:pPr>
            <a:r>
              <a:rPr lang="pt-BR" sz="1900" dirty="0" smtClean="0">
                <a:solidFill>
                  <a:srgbClr val="000000"/>
                </a:solidFill>
                <a:latin typeface="Calibri" pitchFamily="34" charset="0"/>
              </a:rPr>
              <a:t>Amazônia Legal e Pantanal </a:t>
            </a:r>
            <a:r>
              <a:rPr lang="pt-BR" sz="1900" dirty="0" err="1" smtClean="0">
                <a:solidFill>
                  <a:srgbClr val="000000"/>
                </a:solidFill>
                <a:latin typeface="Calibri" pitchFamily="34" charset="0"/>
              </a:rPr>
              <a:t>Matogrossense</a:t>
            </a:r>
            <a:endParaRPr lang="pt-BR" sz="19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r>
              <a:rPr lang="pt-BR" sz="1900" dirty="0" smtClean="0">
                <a:solidFill>
                  <a:srgbClr val="000000"/>
                </a:solidFill>
                <a:latin typeface="Calibri" pitchFamily="34" charset="0"/>
              </a:rPr>
              <a:t>Percentual de população em pobreza extrema</a:t>
            </a:r>
          </a:p>
          <a:p>
            <a:pPr algn="just" eaLnBrk="1" hangingPunct="1">
              <a:defRPr/>
            </a:pPr>
            <a:r>
              <a:rPr lang="pt-BR" sz="1900" dirty="0" smtClean="0">
                <a:solidFill>
                  <a:srgbClr val="000000"/>
                </a:solidFill>
                <a:latin typeface="Calibri" pitchFamily="34" charset="0"/>
              </a:rPr>
              <a:t>Número total e proporção de população rural ribeirinha</a:t>
            </a:r>
          </a:p>
          <a:p>
            <a:pPr algn="just" eaLnBrk="1" hangingPunct="1">
              <a:defRPr/>
            </a:pPr>
            <a:endParaRPr lang="pt-BR" sz="16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endParaRPr lang="pt-BR" sz="16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286248" y="1428736"/>
            <a:ext cx="4574562" cy="316788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pt-BR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Nova Seleção</a:t>
            </a:r>
          </a:p>
          <a:p>
            <a:pPr algn="just" eaLnBrk="1" hangingPunct="1">
              <a:defRPr/>
            </a:pPr>
            <a:r>
              <a:rPr lang="pt-BR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Propostas: em definição</a:t>
            </a: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pt-BR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36 novas UBS Fluviais</a:t>
            </a: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r>
              <a:rPr lang="pt-BR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REPASSE FUNDO A FUNDO*</a:t>
            </a: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r>
              <a:rPr lang="pt-BR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PROJETO DE REFERÊNCIA**</a:t>
            </a: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endParaRPr lang="pt-BR" sz="20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357688" y="4740261"/>
            <a:ext cx="4530725" cy="1189038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pt-BR" b="1" smtClean="0">
                <a:solidFill>
                  <a:srgbClr val="000000"/>
                </a:solidFill>
                <a:latin typeface="Calibri" pitchFamily="34" charset="0"/>
              </a:rPr>
              <a:t>Novos Valores:</a:t>
            </a:r>
          </a:p>
          <a:p>
            <a:pPr algn="just" eaLnBrk="1" hangingPunct="1">
              <a:defRPr/>
            </a:pPr>
            <a:r>
              <a:rPr lang="pt-BR" b="1" smtClean="0">
                <a:solidFill>
                  <a:srgbClr val="000000"/>
                </a:solidFill>
                <a:latin typeface="Calibri" pitchFamily="34" charset="0"/>
              </a:rPr>
              <a:t>Até R$ 1,6 milhão por UBS</a:t>
            </a:r>
          </a:p>
          <a:p>
            <a:pPr algn="just" eaLnBrk="1" hangingPunct="1">
              <a:defRPr/>
            </a:pPr>
            <a:r>
              <a:rPr lang="pt-BR" b="1" smtClean="0">
                <a:solidFill>
                  <a:srgbClr val="000000"/>
                </a:solidFill>
                <a:latin typeface="Calibri" pitchFamily="34" charset="0"/>
              </a:rPr>
              <a:t>Custeio: até R$ 50 mil mês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287016" y="785794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UBS Fluviais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287016" y="1000108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Consultórios na Rua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57158" y="1643050"/>
            <a:ext cx="83918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pt-BR" dirty="0" smtClean="0">
                <a:solidFill>
                  <a:prstClr val="black"/>
                </a:solidFill>
              </a:rPr>
              <a:t>Componente da Atenção Básica na Rede de Atenção Psico-social</a:t>
            </a:r>
          </a:p>
          <a:p>
            <a:pPr marL="342900" indent="-342900" algn="just">
              <a:buFontTx/>
              <a:buAutoNum type="arabicPeriod"/>
            </a:pPr>
            <a:r>
              <a:rPr lang="pt-BR" dirty="0" smtClean="0">
                <a:solidFill>
                  <a:prstClr val="black"/>
                </a:solidFill>
              </a:rPr>
              <a:t>Composição multiprofissional e que lida com os diferentes problemas e necessidades de saúde da população em situação de rua</a:t>
            </a:r>
          </a:p>
          <a:p>
            <a:pPr marL="342900" indent="-342900" algn="just">
              <a:buFontTx/>
              <a:buAutoNum type="arabicPeriod"/>
            </a:pPr>
            <a:r>
              <a:rPr lang="pt-BR" dirty="0" smtClean="0">
                <a:solidFill>
                  <a:prstClr val="black"/>
                </a:solidFill>
              </a:rPr>
              <a:t>Ações compartilhadas e integradas às unidades básicas, CAPS, dos serviços de Urgência e Emergência e outros pontos de atenção</a:t>
            </a:r>
          </a:p>
          <a:p>
            <a:pPr marL="342900" indent="-342900"/>
            <a:endParaRPr lang="pt-BR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eriod"/>
            </a:pPr>
            <a:endParaRPr lang="pt-BR" dirty="0">
              <a:solidFill>
                <a:prstClr val="black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05102" y="3118955"/>
            <a:ext cx="8143932" cy="3571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prstClr val="white"/>
                </a:solidFill>
              </a:rPr>
              <a:t>MODALIDADES</a:t>
            </a:r>
            <a:endParaRPr lang="pt-BR" dirty="0">
              <a:solidFill>
                <a:prstClr val="white"/>
              </a:solidFill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="" xmlns:p14="http://schemas.microsoft.com/office/powerpoint/2010/main" val="1462876984"/>
              </p:ext>
            </p:extLst>
          </p:nvPr>
        </p:nvGraphicFramePr>
        <p:xfrm>
          <a:off x="490830" y="3674375"/>
          <a:ext cx="555496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00034" y="5286388"/>
            <a:ext cx="4286280" cy="92333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0113" algn="just"/>
            <a:r>
              <a:rPr lang="pt-BR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Meta até 2014: 168</a:t>
            </a:r>
          </a:p>
          <a:p>
            <a:pPr indent="900113" algn="just"/>
            <a:r>
              <a:rPr lang="pt-BR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2013: 85 </a:t>
            </a:r>
            <a:r>
              <a:rPr lang="pt-BR" b="1" dirty="0" err="1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CnR</a:t>
            </a:r>
            <a:endParaRPr lang="pt-BR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indent="900113" algn="just"/>
            <a:r>
              <a:rPr lang="pt-BR" b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Investimento: R$ 25 </a:t>
            </a:r>
            <a:r>
              <a:rPr lang="pt-BR" b="1" dirty="0" err="1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millhões</a:t>
            </a:r>
            <a:endParaRPr lang="pt-BR" b="1" dirty="0" smtClean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6820207" y="3976211"/>
            <a:ext cx="2071687" cy="10715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300" dirty="0" smtClean="0">
                <a:solidFill>
                  <a:prstClr val="black"/>
                </a:solidFill>
              </a:rPr>
              <a:t>MOD. I: </a:t>
            </a:r>
            <a:r>
              <a:rPr lang="en-US" sz="1300" dirty="0" smtClean="0">
                <a:solidFill>
                  <a:prstClr val="black"/>
                </a:solidFill>
              </a:rPr>
              <a:t>R$ 9.500,00 </a:t>
            </a:r>
          </a:p>
          <a:p>
            <a:r>
              <a:rPr lang="en-US" sz="1300" dirty="0" smtClean="0">
                <a:solidFill>
                  <a:prstClr val="black"/>
                </a:solidFill>
              </a:rPr>
              <a:t>MOD. II: R$ 13.000,00 </a:t>
            </a:r>
          </a:p>
          <a:p>
            <a:r>
              <a:rPr lang="en-US" sz="1300" dirty="0" smtClean="0">
                <a:solidFill>
                  <a:prstClr val="black"/>
                </a:solidFill>
              </a:rPr>
              <a:t>MOD. III: R$ 18.000,00 </a:t>
            </a:r>
            <a:endParaRPr lang="pt-BR" sz="1300" dirty="0">
              <a:solidFill>
                <a:prstClr val="black"/>
              </a:solidFill>
            </a:endParaRPr>
          </a:p>
        </p:txBody>
      </p:sp>
      <p:sp>
        <p:nvSpPr>
          <p:cNvPr id="14" name="Seta para a direita 13"/>
          <p:cNvSpPr/>
          <p:nvPr/>
        </p:nvSpPr>
        <p:spPr>
          <a:xfrm>
            <a:off x="6284407" y="4333401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</p:spPr>
        <p:txBody>
          <a:bodyPr/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Política Nacional</a:t>
            </a:r>
            <a:endParaRPr lang="pt-BR" sz="4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7016" y="1124744"/>
            <a:ext cx="8856984" cy="511256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chemeClr val="tx2"/>
              </a:buClr>
              <a:buNone/>
            </a:pP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FUNDAMENTOS E DIRETRIZES DA AB: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Ter território adstrito;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Acesso universal e contínuo</a:t>
            </a: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Serviços resolutivos e de qualidade;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Porta aberta e preferencial de entrada no sistema;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Promoção e corresponsabilização pelo vínculo;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Coordenar a integralidade;</a:t>
            </a:r>
          </a:p>
          <a:p>
            <a:pPr>
              <a:lnSpc>
                <a:spcPct val="11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Estimular a participação autônoma dos usuários.</a:t>
            </a:r>
          </a:p>
          <a:p>
            <a:pPr>
              <a:lnSpc>
                <a:spcPct val="110000"/>
              </a:lnSpc>
              <a:buNone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(PNAB, 2011)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287016" y="1000108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Provimento de Profissionais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15" name="Imagem 10" descr="provab_f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000240"/>
            <a:ext cx="3594100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500174"/>
            <a:ext cx="4429156" cy="285752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Ampliação do Acesso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287016" y="1000108"/>
            <a:ext cx="8856984" cy="5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Provimento de Profissionais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714488"/>
            <a:ext cx="5544616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785918" y="4000504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166684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solidFill>
                            <a:schemeClr val="tx1"/>
                          </a:solidFill>
                        </a:rPr>
                        <a:t>Mais Médicos – 1º Adesão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Calibri" pitchFamily="34" charset="0"/>
                        </a:rPr>
                        <a:t>Vagas</a:t>
                      </a:r>
                      <a:r>
                        <a:rPr lang="pt-BR" baseline="0" dirty="0" smtClean="0">
                          <a:latin typeface="Calibri" pitchFamily="34" charset="0"/>
                        </a:rPr>
                        <a:t> de Médicos solicitadas</a:t>
                      </a:r>
                      <a:endParaRPr lang="pt-BR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Calibri" pitchFamily="34" charset="0"/>
                        </a:rPr>
                        <a:t>15.460</a:t>
                      </a:r>
                      <a:endParaRPr lang="pt-BR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Calibri" pitchFamily="34" charset="0"/>
                        </a:rPr>
                        <a:t>Número de municípios atendidos</a:t>
                      </a:r>
                      <a:endParaRPr lang="pt-BR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Calibri" pitchFamily="34" charset="0"/>
                        </a:rPr>
                        <a:t>516</a:t>
                      </a:r>
                      <a:endParaRPr lang="pt-BR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Calibri" pitchFamily="34" charset="0"/>
                        </a:rPr>
                        <a:t>Médicos validados nos municípios</a:t>
                      </a:r>
                      <a:endParaRPr lang="pt-BR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Calibri" pitchFamily="34" charset="0"/>
                        </a:rPr>
                        <a:t>1.058</a:t>
                      </a:r>
                      <a:endParaRPr lang="pt-BR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Melhoria do Acesso e da Qualidade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Imagem 4" descr="PMA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095359"/>
            <a:ext cx="7858180" cy="476253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Melhoria do Acesso e da Qualidade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357158" y="1142984"/>
            <a:ext cx="8072494" cy="4786346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Calibri" pitchFamily="34" charset="0"/>
              </a:rPr>
              <a:t>OBJETIVOS E DIRETIZES: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Induzir  ampliação do acesso e melhoria da qualidade;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 Garantir padrão de comparação da qualidade (nacional, regional, local);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 Transparência e efetividade das ações do MS na Atenção Básica;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 Aumento do financiamento com mudança na lógica;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 Ser incremental – processo contínuo e progressivo do melhoramento dos padrões e indicadores de acesso e qualidade;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 Estímulo à cultura de </a:t>
            </a:r>
            <a:r>
              <a:rPr lang="pt-BR" sz="2200" dirty="0" err="1" smtClean="0">
                <a:solidFill>
                  <a:srgbClr val="000000"/>
                </a:solidFill>
                <a:latin typeface="Calibri" pitchFamily="34" charset="0"/>
              </a:rPr>
              <a:t>contratualização</a:t>
            </a: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;</a:t>
            </a:r>
          </a:p>
          <a:p>
            <a:pPr algn="just" eaLnBrk="1" hangingPunct="1">
              <a:lnSpc>
                <a:spcPts val="3700"/>
              </a:lnSpc>
              <a:buFont typeface="Arial" pitchFamily="34" charset="0"/>
              <a:buChar char="•"/>
              <a:defRPr/>
            </a:pPr>
            <a:r>
              <a:rPr lang="pt-BR" sz="2200" dirty="0" smtClean="0">
                <a:solidFill>
                  <a:srgbClr val="000000"/>
                </a:solidFill>
                <a:latin typeface="Calibri" pitchFamily="34" charset="0"/>
              </a:rPr>
              <a:t> Caráter voluntário.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63538" y="2693988"/>
            <a:ext cx="2336800" cy="2247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pt-BR" sz="2000" b="1" smtClean="0">
                <a:latin typeface="Calibri" pitchFamily="34" charset="0"/>
              </a:rPr>
              <a:t>Município e Equipes de Atenção Básica aderem e contratualiza compromissos estratégicos e indicadores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203575" y="2489200"/>
            <a:ext cx="2808288" cy="28622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pt-BR" sz="2000" b="1" smtClean="0">
                <a:latin typeface="Calibri" pitchFamily="34" charset="0"/>
              </a:rPr>
              <a:t>Momento de organizar a oferta de:</a:t>
            </a:r>
          </a:p>
          <a:p>
            <a:pPr algn="ctr" eaLnBrk="1" hangingPunct="1">
              <a:defRPr/>
            </a:pPr>
            <a:endParaRPr lang="pt-BR" sz="2000" b="1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pt-BR" sz="2000" b="1" smtClean="0">
                <a:latin typeface="Calibri" pitchFamily="34" charset="0"/>
              </a:rPr>
              <a:t>-  Autoavaliação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smtClean="0">
                <a:latin typeface="Calibri" pitchFamily="34" charset="0"/>
              </a:rPr>
              <a:t>Monitoramento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smtClean="0">
                <a:latin typeface="Calibri" pitchFamily="34" charset="0"/>
              </a:rPr>
              <a:t>Apoio Institucional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smtClean="0">
                <a:latin typeface="Calibri" pitchFamily="34" charset="0"/>
              </a:rPr>
              <a:t>Educação Permanente</a:t>
            </a:r>
          </a:p>
          <a:p>
            <a:pPr algn="ctr" eaLnBrk="1" hangingPunct="1">
              <a:buFontTx/>
              <a:buChar char="-"/>
              <a:defRPr/>
            </a:pPr>
            <a:endParaRPr lang="pt-BR" sz="2000" b="1" smtClean="0">
              <a:latin typeface="Calibri" pitchFamily="34" charset="0"/>
            </a:endParaRPr>
          </a:p>
          <a:p>
            <a:pPr algn="ctr" eaLnBrk="1" hangingPunct="1">
              <a:buFontTx/>
              <a:buChar char="-"/>
              <a:defRPr/>
            </a:pPr>
            <a:endParaRPr lang="pt-BR" sz="2000" b="1" smtClean="0">
              <a:latin typeface="Calibri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300788" y="2398713"/>
            <a:ext cx="2592387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pt-BR" sz="2000" b="1" dirty="0" smtClean="0">
                <a:latin typeface="Calibri" pitchFamily="34" charset="0"/>
              </a:rPr>
              <a:t>A</a:t>
            </a:r>
            <a:r>
              <a:rPr lang="pt-BR" altLang="ja-JP" sz="2000" b="1" dirty="0" smtClean="0">
                <a:latin typeface="Calibri" pitchFamily="34" charset="0"/>
              </a:rPr>
              <a:t>plicação do instrumento de avaliação/certificação.</a:t>
            </a:r>
          </a:p>
          <a:p>
            <a:pPr eaLnBrk="1" hangingPunct="1">
              <a:defRPr/>
            </a:pPr>
            <a:r>
              <a:rPr lang="pt-BR" altLang="ja-JP" sz="2000" b="1" dirty="0" smtClean="0">
                <a:latin typeface="Calibri" pitchFamily="34" charset="0"/>
              </a:rPr>
              <a:t>Dimensões: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dirty="0" smtClean="0">
                <a:latin typeface="Calibri" pitchFamily="34" charset="0"/>
              </a:rPr>
              <a:t>Gestão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dirty="0" smtClean="0">
                <a:latin typeface="Calibri" pitchFamily="34" charset="0"/>
              </a:rPr>
              <a:t>Infra UBS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dirty="0" smtClean="0">
                <a:latin typeface="Calibri" pitchFamily="34" charset="0"/>
              </a:rPr>
              <a:t>Equipe</a:t>
            </a:r>
          </a:p>
          <a:p>
            <a:pPr eaLnBrk="1" hangingPunct="1">
              <a:buFontTx/>
              <a:buChar char="-"/>
              <a:defRPr/>
            </a:pPr>
            <a:r>
              <a:rPr lang="pt-BR" sz="2000" b="1" dirty="0" smtClean="0">
                <a:latin typeface="Calibri" pitchFamily="34" charset="0"/>
              </a:rPr>
              <a:t>Usuários</a:t>
            </a:r>
          </a:p>
        </p:txBody>
      </p:sp>
      <p:sp>
        <p:nvSpPr>
          <p:cNvPr id="7" name="Pentágono 6"/>
          <p:cNvSpPr/>
          <p:nvPr/>
        </p:nvSpPr>
        <p:spPr>
          <a:xfrm>
            <a:off x="395288" y="1628775"/>
            <a:ext cx="2424112" cy="6492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BR" sz="2000" b="1">
                <a:solidFill>
                  <a:schemeClr val="bg1"/>
                </a:solidFill>
                <a:latin typeface="Arial" pitchFamily="34" charset="0"/>
                <a:ea typeface="MS PGothic" pitchFamily="34" charset="-128"/>
              </a:rPr>
              <a:t>Contratualização</a:t>
            </a:r>
          </a:p>
        </p:txBody>
      </p:sp>
      <p:sp>
        <p:nvSpPr>
          <p:cNvPr id="8" name="Pentágono 7"/>
          <p:cNvSpPr/>
          <p:nvPr/>
        </p:nvSpPr>
        <p:spPr>
          <a:xfrm>
            <a:off x="3338513" y="1628775"/>
            <a:ext cx="2528887" cy="733425"/>
          </a:xfrm>
          <a:prstGeom prst="homePlate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Desenvolvimento</a:t>
            </a:r>
          </a:p>
        </p:txBody>
      </p:sp>
      <p:sp>
        <p:nvSpPr>
          <p:cNvPr id="9" name="Pentágono 8"/>
          <p:cNvSpPr/>
          <p:nvPr/>
        </p:nvSpPr>
        <p:spPr>
          <a:xfrm>
            <a:off x="6372225" y="1676400"/>
            <a:ext cx="2592388" cy="650875"/>
          </a:xfrm>
          <a:prstGeom prst="homePlate">
            <a:avLst/>
          </a:prstGeom>
          <a:solidFill>
            <a:srgbClr val="00B05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BR" sz="2000" b="1">
                <a:solidFill>
                  <a:schemeClr val="bg1"/>
                </a:solidFill>
                <a:latin typeface="Arial" pitchFamily="34" charset="0"/>
                <a:ea typeface="MS PGothic" pitchFamily="34" charset="-128"/>
              </a:rPr>
              <a:t>Avaliação Externa </a:t>
            </a:r>
          </a:p>
        </p:txBody>
      </p:sp>
      <p:sp>
        <p:nvSpPr>
          <p:cNvPr id="10" name="Divisa 9"/>
          <p:cNvSpPr/>
          <p:nvPr/>
        </p:nvSpPr>
        <p:spPr>
          <a:xfrm>
            <a:off x="114300" y="5732463"/>
            <a:ext cx="4673600" cy="889000"/>
          </a:xfrm>
          <a:prstGeom prst="chevron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2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- Ao Aderir receberá 20% do Componente de Qualidade do PAB Variável</a:t>
            </a:r>
          </a:p>
          <a:p>
            <a:pPr algn="ctr">
              <a:defRPr/>
            </a:pPr>
            <a:r>
              <a:rPr lang="pt-BR" sz="1200"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- Informar sistema de gestão do DAB - PMAQ</a:t>
            </a:r>
          </a:p>
        </p:txBody>
      </p:sp>
      <p:sp>
        <p:nvSpPr>
          <p:cNvPr id="11" name="Divisa 10"/>
          <p:cNvSpPr/>
          <p:nvPr/>
        </p:nvSpPr>
        <p:spPr>
          <a:xfrm>
            <a:off x="6807200" y="5876925"/>
            <a:ext cx="2157413" cy="727075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200" b="1">
                <a:solidFill>
                  <a:schemeClr val="bg1"/>
                </a:solidFill>
                <a:latin typeface="Arial" pitchFamily="34" charset="0"/>
                <a:ea typeface="MS PGothic" pitchFamily="34" charset="-128"/>
              </a:rPr>
              <a:t>Período de 1 ano para nova certificação</a:t>
            </a:r>
          </a:p>
        </p:txBody>
      </p:sp>
      <p:sp>
        <p:nvSpPr>
          <p:cNvPr id="12" name="Divisa 11"/>
          <p:cNvSpPr/>
          <p:nvPr/>
        </p:nvSpPr>
        <p:spPr>
          <a:xfrm>
            <a:off x="4787900" y="5949950"/>
            <a:ext cx="1863725" cy="571500"/>
          </a:xfrm>
          <a:prstGeom prst="chevron">
            <a:avLst/>
          </a:prstGeom>
          <a:solidFill>
            <a:srgbClr val="00B05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400" b="1">
                <a:solidFill>
                  <a:schemeClr val="bg1"/>
                </a:solidFill>
                <a:latin typeface="Arial" pitchFamily="34" charset="0"/>
                <a:ea typeface="MS PGothic" pitchFamily="34" charset="-128"/>
              </a:rPr>
              <a:t>Certificação</a:t>
            </a:r>
          </a:p>
        </p:txBody>
      </p:sp>
      <p:sp>
        <p:nvSpPr>
          <p:cNvPr id="13" name="Retângulo 100"/>
          <p:cNvSpPr>
            <a:spLocks noChangeArrowheads="1"/>
          </p:cNvSpPr>
          <p:nvPr/>
        </p:nvSpPr>
        <p:spPr bwMode="auto">
          <a:xfrm>
            <a:off x="4262438" y="1227138"/>
            <a:ext cx="927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>
                <a:latin typeface="Calibri" pitchFamily="34" charset="0"/>
              </a:rPr>
              <a:t>FASE 2</a:t>
            </a:r>
          </a:p>
        </p:txBody>
      </p:sp>
      <p:sp>
        <p:nvSpPr>
          <p:cNvPr id="14" name="Retângulo 101"/>
          <p:cNvSpPr>
            <a:spLocks noChangeArrowheads="1"/>
          </p:cNvSpPr>
          <p:nvPr/>
        </p:nvSpPr>
        <p:spPr bwMode="auto">
          <a:xfrm>
            <a:off x="7070725" y="1216025"/>
            <a:ext cx="927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>
                <a:latin typeface="Calibri" pitchFamily="34" charset="0"/>
              </a:rPr>
              <a:t>FASE 3</a:t>
            </a:r>
          </a:p>
        </p:txBody>
      </p:sp>
      <p:cxnSp>
        <p:nvCxnSpPr>
          <p:cNvPr id="15" name="Conector reto 14"/>
          <p:cNvCxnSpPr/>
          <p:nvPr/>
        </p:nvCxnSpPr>
        <p:spPr>
          <a:xfrm>
            <a:off x="2987675" y="1236663"/>
            <a:ext cx="0" cy="442436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00"/>
          <p:cNvSpPr>
            <a:spLocks noChangeArrowheads="1"/>
          </p:cNvSpPr>
          <p:nvPr/>
        </p:nvSpPr>
        <p:spPr bwMode="auto">
          <a:xfrm>
            <a:off x="1093788" y="1230313"/>
            <a:ext cx="927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>
                <a:latin typeface="Calibri" pitchFamily="34" charset="0"/>
              </a:rPr>
              <a:t>FASE 1</a:t>
            </a:r>
          </a:p>
        </p:txBody>
      </p:sp>
      <p:cxnSp>
        <p:nvCxnSpPr>
          <p:cNvPr id="17" name="Conector reto 16"/>
          <p:cNvCxnSpPr/>
          <p:nvPr/>
        </p:nvCxnSpPr>
        <p:spPr>
          <a:xfrm>
            <a:off x="6156325" y="1341438"/>
            <a:ext cx="0" cy="446405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Melhoria do Acesso e da Qualidade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Autoavaliação</a:t>
            </a:r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- AMAQ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214282" y="1000108"/>
          <a:ext cx="8642702" cy="4819817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35052"/>
                <a:gridCol w="1897178"/>
                <a:gridCol w="5410472"/>
              </a:tblGrid>
              <a:tr h="4742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Unidade de Análise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Dimensão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Subdimensão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74227"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Gestão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Gestão Municipal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A - Implantação e Implementação da Atenção Básica no Município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7422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B - Organização e Integração da Rede de Atenção à Saúde 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371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C - Gestão do Trabalho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482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D - Participação, Controle Social e Satisfação do Usuário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371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 Gestão da Atenção Básica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 - Apoio Institucional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371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F - Educação Permanente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847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G - Gestão do Monitoramento e Avaliação - M&amp;A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371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Unidade Básica de Saúde</a:t>
                      </a:r>
                      <a:endParaRPr lang="pt-BR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H - Infraestrutura e Equipamentos 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847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 - Insumos, </a:t>
                      </a:r>
                      <a:r>
                        <a:rPr lang="pt-BR" sz="1600" dirty="0" err="1">
                          <a:effectLst/>
                        </a:rPr>
                        <a:t>Imuno-biológicos</a:t>
                      </a:r>
                      <a:r>
                        <a:rPr lang="pt-BR" sz="1600" dirty="0">
                          <a:effectLst/>
                        </a:rPr>
                        <a:t> e Medicamentos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3711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Equipe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Perfil, Processo de Trabalho e Atenção integral à Saúde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J – Perfil da Equipe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847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K - Organização do Processo de Trabalho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371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L – Atenção integral à Saúde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9350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M – Participação, Controle Social e Satisfação do Usuário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Monitoramento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Group 75"/>
          <p:cNvGraphicFramePr>
            <a:graphicFrameLocks noGrp="1"/>
          </p:cNvGraphicFramePr>
          <p:nvPr/>
        </p:nvGraphicFramePr>
        <p:xfrm>
          <a:off x="428596" y="1071546"/>
          <a:ext cx="8318500" cy="3200420"/>
        </p:xfrm>
        <a:graphic>
          <a:graphicData uri="http://schemas.openxmlformats.org/drawingml/2006/table">
            <a:tbl>
              <a:tblPr/>
              <a:tblGrid>
                <a:gridCol w="4214812"/>
                <a:gridCol w="1439863"/>
                <a:gridCol w="1485900"/>
                <a:gridCol w="1177925"/>
              </a:tblGrid>
              <a:tr h="3200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INDICADORES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Área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Uso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Desempenho</a:t>
                      </a:r>
                    </a:p>
                  </a:txBody>
                  <a:tcPr marT="45721" marB="45721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Monitoramento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1. Saúde da Mulher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2. Saúde da Criança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 Controle de Diabetes e Hipertensão Arterial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 Saúde Bucal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5. Produção Geral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6. Tuberculose e Hanseníase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 Saúde Mental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24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23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47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 descr="C:\Users\THAIS.LEITE\Dropbox\GT_SISAB\Lancamento\Logos_eSUSAB\sistema_es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786322"/>
            <a:ext cx="3786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Certificação / Avaliação Externa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54006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5429256" y="2071678"/>
            <a:ext cx="3463922" cy="2571768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just">
              <a:defRPr/>
            </a:pPr>
            <a:r>
              <a:rPr lang="pt-BR" sz="2000" b="1" dirty="0" err="1" smtClean="0">
                <a:solidFill>
                  <a:srgbClr val="000000"/>
                </a:solidFill>
                <a:latin typeface="Calibri" pitchFamily="34" charset="0"/>
              </a:rPr>
              <a:t>Extratificação</a:t>
            </a:r>
            <a:r>
              <a:rPr lang="pt-BR" sz="2000" b="1" dirty="0" smtClean="0">
                <a:solidFill>
                  <a:srgbClr val="000000"/>
                </a:solidFill>
                <a:latin typeface="Calibri" pitchFamily="34" charset="0"/>
              </a:rPr>
              <a:t> dos municípios de acordo com os critérios: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População geral;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PIB </a:t>
            </a:r>
            <a:r>
              <a:rPr lang="pt-BR" sz="1800" i="1" dirty="0" smtClean="0">
                <a:solidFill>
                  <a:srgbClr val="000000"/>
                </a:solidFill>
                <a:latin typeface="Calibri" pitchFamily="34" charset="0"/>
              </a:rPr>
              <a:t>per capita</a:t>
            </a: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População em extrema pobreza;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População beneficiária do PBF;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% da Pop. sem Planos Privados;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 Densidade Demográfica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pt-BR" sz="16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Resultados do 1º Ciclo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Espaço Reservado para Número de Slide 3"/>
          <p:cNvSpPr txBox="1">
            <a:spLocks noGrp="1"/>
          </p:cNvSpPr>
          <p:nvPr/>
        </p:nvSpPr>
        <p:spPr>
          <a:xfrm>
            <a:off x="6588125" y="594993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A073AF2-FD42-408B-817E-6F8A37CE8241}" type="slidenum">
              <a:rPr lang="pt-B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pt-B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5" name="Picture 2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1663" y="1582721"/>
            <a:ext cx="473233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292100" y="1000108"/>
            <a:ext cx="8202613" cy="46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/>
            <a:r>
              <a:rPr lang="pt-BR" sz="2400" b="1" dirty="0">
                <a:solidFill>
                  <a:schemeClr val="tx2"/>
                </a:solidFill>
                <a:latin typeface="Calibri" pitchFamily="34" charset="0"/>
                <a:ea typeface="ＭＳ Ｐゴシック" pitchFamily="34" charset="-128"/>
              </a:rPr>
              <a:t>RESULTADOS ADESÃO MUNICIPAL</a:t>
            </a: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357158" y="2214554"/>
            <a:ext cx="3963988" cy="3071834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indent="-34290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t-BR" b="1" dirty="0" smtClean="0">
                <a:solidFill>
                  <a:schemeClr val="tx2"/>
                </a:solidFill>
                <a:latin typeface="Calibri" pitchFamily="34" charset="0"/>
              </a:rPr>
              <a:t>3.695 municípios (71%);</a:t>
            </a:r>
          </a:p>
          <a:p>
            <a:pPr indent="-34290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t-BR" b="1" dirty="0" smtClean="0">
                <a:solidFill>
                  <a:schemeClr val="tx2"/>
                </a:solidFill>
                <a:latin typeface="Calibri" pitchFamily="34" charset="0"/>
              </a:rPr>
              <a:t>Todos os Estados;</a:t>
            </a:r>
          </a:p>
          <a:p>
            <a:pPr indent="-34290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t-BR" b="1" dirty="0" smtClean="0">
                <a:solidFill>
                  <a:schemeClr val="tx2"/>
                </a:solidFill>
                <a:latin typeface="Calibri" pitchFamily="34" charset="0"/>
              </a:rPr>
              <a:t>17.304 equipes de atenção básica (53%);</a:t>
            </a:r>
          </a:p>
          <a:p>
            <a:pPr indent="-34290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t-BR" b="1" dirty="0" smtClean="0">
                <a:solidFill>
                  <a:schemeClr val="tx2"/>
                </a:solidFill>
                <a:latin typeface="Calibri" pitchFamily="34" charset="0"/>
              </a:rPr>
              <a:t>61 milhões de brasileiros beneficiados;</a:t>
            </a:r>
          </a:p>
          <a:p>
            <a:pPr indent="-34290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t-BR" b="1" dirty="0" smtClean="0">
                <a:solidFill>
                  <a:schemeClr val="tx2"/>
                </a:solidFill>
                <a:latin typeface="Calibri" pitchFamily="34" charset="0"/>
              </a:rPr>
              <a:t>R$ 800 milhões em 2012.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Resultados do 1º Ciclo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0" y="714375"/>
            <a:ext cx="903605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Desempenho das Equipes Certificadas</a:t>
            </a:r>
          </a:p>
        </p:txBody>
      </p:sp>
      <p:sp>
        <p:nvSpPr>
          <p:cNvPr id="6" name="Espaço Reservado para Número de Slide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ED11F00-EC15-4283-85E8-CB7E0BF68F19}" type="slidenum">
              <a:rPr lang="pt-B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pt-B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7" name="Gráfico 6"/>
          <p:cNvGraphicFramePr/>
          <p:nvPr/>
        </p:nvGraphicFramePr>
        <p:xfrm>
          <a:off x="1357290" y="1785926"/>
          <a:ext cx="6276975" cy="4410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256584"/>
          </a:xfrm>
        </p:spPr>
        <p:txBody>
          <a:bodyPr>
            <a:normAutofit/>
          </a:bodyPr>
          <a:lstStyle/>
          <a:p>
            <a:pPr lvl="1"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 base;</a:t>
            </a:r>
            <a:endParaRPr lang="pt-BR" sz="20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 resolutiva</a:t>
            </a: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III - Coordenar o cuidado</a:t>
            </a: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lvl="1"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IV - Ordenar as redes</a:t>
            </a: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Clr>
                <a:schemeClr val="tx2"/>
              </a:buClr>
              <a:buNone/>
            </a:pPr>
            <a:endParaRPr lang="pt-BR" sz="20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32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Função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nas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Redes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32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Atenção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à </a:t>
            </a:r>
            <a:r>
              <a:rPr lang="en-US" sz="32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Saúde</a:t>
            </a: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(RAS):</a:t>
            </a:r>
          </a:p>
        </p:txBody>
      </p:sp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830421" y="5122190"/>
            <a:ext cx="7324725" cy="142875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C00000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830421" y="3214015"/>
            <a:ext cx="7324725" cy="142875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C00000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830421" y="4550690"/>
            <a:ext cx="7324725" cy="142875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C00000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830421" y="3898228"/>
            <a:ext cx="7324725" cy="142875"/>
          </a:xfrm>
          <a:prstGeom prst="rightArrow">
            <a:avLst>
              <a:gd name="adj1" fmla="val 50000"/>
              <a:gd name="adj2" fmla="val 50080"/>
            </a:avLst>
          </a:prstGeom>
          <a:solidFill>
            <a:srgbClr val="C00000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873283" y="3488653"/>
            <a:ext cx="2786063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2000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Informação</a:t>
            </a:r>
            <a:endParaRPr lang="pt-BR" sz="2000" dirty="0"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889158" y="2809203"/>
            <a:ext cx="2786063" cy="401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2000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Educação Permanente</a:t>
            </a:r>
            <a:endParaRPr lang="pt-BR" sz="2000" dirty="0"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93921" y="4142703"/>
            <a:ext cx="2786062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2000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Regulação</a:t>
            </a:r>
            <a:endParaRPr lang="pt-BR" sz="2000" dirty="0"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830420" y="5412703"/>
            <a:ext cx="7670669" cy="569912"/>
            <a:chOff x="657" y="3243"/>
            <a:chExt cx="4612" cy="359"/>
          </a:xfrm>
        </p:grpSpPr>
        <p:grpSp>
          <p:nvGrpSpPr>
            <p:cNvPr id="14" name="Group 12"/>
            <p:cNvGrpSpPr>
              <a:grpSpLocks/>
            </p:cNvGrpSpPr>
            <p:nvPr/>
          </p:nvGrpSpPr>
          <p:grpSpPr bwMode="auto">
            <a:xfrm>
              <a:off x="657" y="3243"/>
              <a:ext cx="4612" cy="359"/>
              <a:chOff x="657" y="3243"/>
              <a:chExt cx="4612" cy="359"/>
            </a:xfrm>
          </p:grpSpPr>
          <p:pic>
            <p:nvPicPr>
              <p:cNvPr id="16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67245"/>
              <a:stretch>
                <a:fillRect/>
              </a:stretch>
            </p:blipFill>
            <p:spPr bwMode="auto">
              <a:xfrm>
                <a:off x="657" y="3244"/>
                <a:ext cx="171" cy="3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7" name="Picture 1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0" y="3244"/>
                <a:ext cx="2046" cy="35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pic>
            <p:nvPicPr>
              <p:cNvPr id="18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77" y="3243"/>
                <a:ext cx="2492" cy="35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339" y="3298"/>
              <a:ext cx="1398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pt-BR" sz="2000" b="1" dirty="0" smtClean="0">
                  <a:solidFill>
                    <a:schemeClr val="bg1"/>
                  </a:solidFill>
                  <a:latin typeface="Cambria" pitchFamily="18" charset="0"/>
                  <a:ea typeface="Arial Unicode MS" pitchFamily="34" charset="-128"/>
                  <a:cs typeface="Arial Unicode MS" pitchFamily="34" charset="-128"/>
                </a:rPr>
                <a:t>ATENÇÃO BÁSICA</a:t>
              </a:r>
              <a:endParaRPr lang="pt-BR" sz="2000" b="1" dirty="0">
                <a:solidFill>
                  <a:schemeClr val="bg1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87546" y="4765003"/>
            <a:ext cx="3916362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Promoção à Saúde e Vigilância</a:t>
            </a:r>
            <a:endParaRPr lang="pt-BR" dirty="0"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Retângulo 19"/>
          <p:cNvSpPr/>
          <p:nvPr/>
        </p:nvSpPr>
        <p:spPr bwMode="auto">
          <a:xfrm>
            <a:off x="6745569" y="1928802"/>
            <a:ext cx="492443" cy="349283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anchor="ctr" anchorCtr="1">
            <a:spAutoFit/>
          </a:bodyPr>
          <a:lstStyle/>
          <a:p>
            <a:pPr>
              <a:defRPr/>
            </a:pPr>
            <a:r>
              <a:rPr lang="pt-BR" sz="2000" b="1" dirty="0" smtClean="0">
                <a:latin typeface="Times New Roman" pitchFamily="18" charset="0"/>
                <a:cs typeface="Times New Roman" pitchFamily="18" charset="0"/>
              </a:rPr>
              <a:t>Cuidados às Doenças Crônicas</a:t>
            </a:r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tângulo 20"/>
          <p:cNvSpPr/>
          <p:nvPr/>
        </p:nvSpPr>
        <p:spPr bwMode="auto">
          <a:xfrm>
            <a:off x="4357686" y="1928802"/>
            <a:ext cx="492443" cy="345524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anchor="ctr" anchorCtr="1">
            <a:spAutoFit/>
          </a:bodyPr>
          <a:lstStyle/>
          <a:p>
            <a:pPr>
              <a:defRPr/>
            </a:pPr>
            <a:r>
              <a:rPr lang="pt-BR" sz="2000" b="1" dirty="0" smtClean="0">
                <a:latin typeface="Times New Roman" pitchFamily="18" charset="0"/>
                <a:cs typeface="Times New Roman" pitchFamily="18" charset="0"/>
              </a:rPr>
              <a:t>Rede Cegonha</a:t>
            </a:r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tângulo 21"/>
          <p:cNvSpPr/>
          <p:nvPr/>
        </p:nvSpPr>
        <p:spPr bwMode="auto">
          <a:xfrm>
            <a:off x="5102361" y="1928802"/>
            <a:ext cx="492443" cy="3492830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anchor="ctr" anchorCtr="1">
            <a:spAutoFit/>
          </a:bodyPr>
          <a:lstStyle/>
          <a:p>
            <a:pPr>
              <a:defRPr/>
            </a:pPr>
            <a:r>
              <a:rPr lang="pt-BR" sz="2000" b="1" dirty="0" smtClean="0">
                <a:latin typeface="Times New Roman" pitchFamily="18" charset="0"/>
                <a:cs typeface="Times New Roman" pitchFamily="18" charset="0"/>
              </a:rPr>
              <a:t>Rede de Atenção Psicossocial </a:t>
            </a:r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tângulo 22"/>
          <p:cNvSpPr/>
          <p:nvPr/>
        </p:nvSpPr>
        <p:spPr bwMode="auto">
          <a:xfrm>
            <a:off x="5880235" y="1928802"/>
            <a:ext cx="492443" cy="349283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anchor="ctr" anchorCtr="1">
            <a:spAutoFit/>
          </a:bodyPr>
          <a:lstStyle/>
          <a:p>
            <a:pPr>
              <a:defRPr/>
            </a:pPr>
            <a:r>
              <a:rPr lang="pt-BR" sz="2000" b="1" dirty="0" smtClean="0">
                <a:latin typeface="Times New Roman" pitchFamily="18" charset="0"/>
                <a:cs typeface="Times New Roman" pitchFamily="18" charset="0"/>
              </a:rPr>
              <a:t>Urgências e Emergências </a:t>
            </a:r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tângulo 23"/>
          <p:cNvSpPr/>
          <p:nvPr/>
        </p:nvSpPr>
        <p:spPr bwMode="auto">
          <a:xfrm>
            <a:off x="7373897" y="1928802"/>
            <a:ext cx="800219" cy="3492830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anchor="ctr" anchorCtr="1">
            <a:spAutoFit/>
          </a:bodyPr>
          <a:lstStyle/>
          <a:p>
            <a:pPr>
              <a:defRPr/>
            </a:pPr>
            <a:r>
              <a:rPr lang="pt-BR" sz="2000" b="1" dirty="0" smtClean="0">
                <a:latin typeface="Times New Roman" pitchFamily="18" charset="0"/>
                <a:cs typeface="Times New Roman" pitchFamily="18" charset="0"/>
              </a:rPr>
              <a:t>Cuidados à Saúde da Pessoa com Deficiências</a:t>
            </a:r>
            <a:endParaRPr lang="pt-BR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26856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Resultados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0" y="857233"/>
            <a:ext cx="903605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Arial" pitchFamily="34" charset="0"/>
              </a:rPr>
              <a:t>Adesão </a:t>
            </a:r>
            <a:r>
              <a:rPr kumimoji="0" lang="pt-B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Arial" pitchFamily="34" charset="0"/>
              </a:rPr>
              <a:t>Adesão</a:t>
            </a: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Arial" pitchFamily="34" charset="0"/>
              </a:rPr>
              <a:t> no 2º Ciclo (2013/2014)</a:t>
            </a:r>
          </a:p>
        </p:txBody>
      </p:sp>
      <p:sp>
        <p:nvSpPr>
          <p:cNvPr id="6" name="Espaço Reservado para Número de Slide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1FC838-F05D-4C2E-AFFD-10BE1EBB3EDC}" type="slidenum">
              <a:rPr lang="pt-B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pt-B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7" name="Picture 2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00188"/>
            <a:ext cx="35528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1142953" y="5143524"/>
            <a:ext cx="28574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dirty="0"/>
              <a:t>1º Ciclo (2011/2012</a:t>
            </a:r>
            <a:r>
              <a:rPr lang="pt-BR" dirty="0" smtClean="0"/>
              <a:t>)</a:t>
            </a:r>
          </a:p>
          <a:p>
            <a:pPr eaLnBrk="1" hangingPunct="1"/>
            <a:r>
              <a:rPr lang="pt-BR" dirty="0" smtClean="0"/>
              <a:t>3.695 municípios (71,3%)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1071538" y="5000636"/>
            <a:ext cx="2928938" cy="1000125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5214938" y="1643063"/>
            <a:ext cx="2857500" cy="100012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5286380" y="1785926"/>
            <a:ext cx="28575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t-BR" dirty="0"/>
              <a:t>2º Ciclo (2013/2014</a:t>
            </a:r>
            <a:r>
              <a:rPr lang="pt-BR" dirty="0" smtClean="0"/>
              <a:t>)</a:t>
            </a:r>
          </a:p>
          <a:p>
            <a:pPr eaLnBrk="1" hangingPunct="1"/>
            <a:r>
              <a:rPr lang="pt-BR" dirty="0" smtClean="0"/>
              <a:t>5.213 municípios (93,6%)</a:t>
            </a:r>
            <a:endParaRPr lang="pt-BR" dirty="0"/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852738"/>
            <a:ext cx="3203575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87016" y="1124744"/>
            <a:ext cx="8605464" cy="4680520"/>
          </a:xfrm>
        </p:spPr>
        <p:txBody>
          <a:bodyPr/>
          <a:lstStyle/>
          <a:p>
            <a:pPr algn="ctr"/>
            <a:r>
              <a:rPr lang="pt-BR" sz="5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OBRIGADO!</a:t>
            </a:r>
            <a: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4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Antonio Ribas</a:t>
            </a: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Departamento de Atenção Básica</a:t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  <a:hlinkClick r:id="rId2"/>
              </a:rPr>
              <a:t>antonio.ribas@saude.gov.br</a:t>
            </a: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(61) 3315-5905</a:t>
            </a:r>
            <a: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2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endParaRPr lang="pt-BR" sz="18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AB: Ordenando o Sistema de Saúde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7016" y="1124744"/>
            <a:ext cx="8856984" cy="51125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pt-BR" sz="3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SISTEMAS DE SAÚDE ORDENADOS PELA AB TEM: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Mais chances de reduzir as desigualdades sociais;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Melhor reconhecimento dos problemas e necessidades de saúde;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Menor mortalidade infantil;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Menor mortalidade precoce (exceto causas externas);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Maior expectativa de vida;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Menor mortalidade por doenças cardiovasculares;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Maior precisão nos diagnósticos;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Maior adesão as tratamentos indicados;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Diminuição das internações sensíveis à atenção ambulatorial.</a:t>
            </a:r>
          </a:p>
          <a:p>
            <a:pPr>
              <a:lnSpc>
                <a:spcPct val="150000"/>
              </a:lnSpc>
              <a:buNone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(HEALTH EVIDENCE NETWORK, 1994; OPAS, 2005; STARFIELD, 2007; OMS, 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1125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Times New Roman" pitchFamily="18" charset="0"/>
              <a:buNone/>
            </a:pP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Em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áreas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onde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cobertura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ESF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é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alta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as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pessoas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tem: </a:t>
            </a:r>
          </a:p>
          <a:p>
            <a:pPr>
              <a:lnSpc>
                <a:spcPct val="100000"/>
              </a:lnSpc>
              <a:buFont typeface="Times New Roman" pitchFamily="18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• 10%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chance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reportar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barreiras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acesso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quando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necessitam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algum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cuidado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 </a:t>
            </a:r>
          </a:p>
          <a:p>
            <a:pPr>
              <a:lnSpc>
                <a:spcPct val="100000"/>
              </a:lnSpc>
              <a:buFont typeface="Times New Roman" pitchFamily="18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•25%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chance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não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saber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onde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procurar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serviços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Saúde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 </a:t>
            </a:r>
          </a:p>
          <a:p>
            <a:pPr>
              <a:lnSpc>
                <a:spcPct val="100000"/>
              </a:lnSpc>
              <a:buFont typeface="Times New Roman" pitchFamily="18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• 28%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chance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dizer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que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serviços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saúde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ficam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muito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distantes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  <a:endParaRPr lang="pt-BR" sz="24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buFont typeface="Times New Roman" pitchFamily="18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• 31%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chance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afirmar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que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falta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meios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transporte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é um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problema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para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acessar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serviços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médicos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  <a:endParaRPr lang="pt-BR" sz="24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00000"/>
              </a:lnSpc>
              <a:buFont typeface="Times New Roman" pitchFamily="18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• 25%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menos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chance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dizer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que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eles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preocupam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com a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possibilidade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não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serem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atendidos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nas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unidades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Saúde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pt-BR" sz="24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(MACINKO, 2007)</a:t>
            </a:r>
            <a:endParaRPr lang="pt-BR" sz="16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AB: Alguns Resultados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112568"/>
          </a:xfrm>
        </p:spPr>
        <p:txBody>
          <a:bodyPr>
            <a:normAutofit/>
          </a:bodyPr>
          <a:lstStyle/>
          <a:p>
            <a:pPr>
              <a:lnSpc>
                <a:spcPts val="3600"/>
              </a:lnSpc>
              <a:buFont typeface="Times New Roman" pitchFamily="18" charset="0"/>
              <a:buNone/>
            </a:pP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Em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oito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anos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crescimento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da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ESF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nas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áreas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mais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pobres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do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país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nota-se:</a:t>
            </a:r>
          </a:p>
          <a:p>
            <a:pPr>
              <a:lnSpc>
                <a:spcPts val="36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Aumento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quase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7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pontos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percentuais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empregabilidade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adultos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entre 18 e 55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anos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lnSpc>
                <a:spcPts val="36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Redução de 4,6 pontos percentuais na possibilidade de mulheres entre 18 e 55 anos engravidarem mais de uma vez em um período de 21 meses;</a:t>
            </a:r>
          </a:p>
          <a:p>
            <a:pPr>
              <a:lnSpc>
                <a:spcPts val="36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Aumento em 4,5 pontos percentuais na assiduidade escolar em crianças com idade entre 10 e 17 anos.</a:t>
            </a:r>
          </a:p>
          <a:p>
            <a:pPr>
              <a:lnSpc>
                <a:spcPts val="36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(ROCHA &amp; ROMERO, 2009)</a:t>
            </a:r>
            <a:endParaRPr lang="pt-BR" sz="16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AB: Alguns Resultados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1125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Atenção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Básica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x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Atenção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Hospitalar</a:t>
            </a:r>
            <a:endParaRPr lang="en-US" sz="2800" b="1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30% de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internações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hospitalares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evitadas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representando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21% do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gasto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público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com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hospitais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 15% das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despesas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totais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com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Saúde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Custo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médio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com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tratamento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hospitalar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= U$ 374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Custo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médio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com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tratamento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nas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USF = U$ 17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(BIRD, 2005)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50% das mortes em crianças de 0 a 5 anos nos países em desenvolvimento poderiam ser evitadas com intervenções na APS.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(OPAS, 2005)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pt-BR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Redução de 126 milhões de internações por Diabetes e problemas respiratórios em 10 anos.</a:t>
            </a:r>
          </a:p>
          <a:p>
            <a:pPr>
              <a:lnSpc>
                <a:spcPct val="120000"/>
              </a:lnSpc>
              <a:buNone/>
            </a:pPr>
            <a:r>
              <a:rPr lang="pt-BR" sz="16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(MACINKO,  2006)</a:t>
            </a:r>
            <a:endParaRPr lang="pt-BR" sz="16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AB: Alguns Resultados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928670"/>
            <a:ext cx="8499826" cy="1000132"/>
          </a:xfrm>
        </p:spPr>
        <p:txBody>
          <a:bodyPr>
            <a:normAutofit lnSpcReduction="10000"/>
          </a:bodyPr>
          <a:lstStyle/>
          <a:p>
            <a:pPr algn="ctr">
              <a:buClr>
                <a:schemeClr val="tx2"/>
              </a:buClr>
              <a:buFont typeface="Arial" pitchFamily="34" charset="0"/>
              <a:buChar char="•"/>
            </a:pP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Saúde é prioridade no Governo Federal;</a:t>
            </a:r>
          </a:p>
          <a:p>
            <a:pPr algn="ctr">
              <a:buClr>
                <a:schemeClr val="tx2"/>
              </a:buClr>
              <a:buFont typeface="Arial" pitchFamily="34" charset="0"/>
              <a:buChar char="•"/>
            </a:pP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Atenção Básica é prioridade na Saúde;</a:t>
            </a:r>
          </a:p>
          <a:p>
            <a:pPr algn="ctr">
              <a:buClr>
                <a:schemeClr val="tx2"/>
              </a:buClr>
              <a:buFont typeface="Arial" pitchFamily="34" charset="0"/>
              <a:buChar char="•"/>
            </a:pPr>
            <a:r>
              <a:rPr lang="pt-BR" sz="1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Saúde da Família é Prioridade na Atenção Básica.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598294"/>
          </a:xfrm>
        </p:spPr>
        <p:txBody>
          <a:bodyPr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Atenção Básica no SUS hoje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Tabela 10"/>
          <p:cNvGraphicFramePr>
            <a:graphicFrameLocks noGrp="1"/>
          </p:cNvGraphicFramePr>
          <p:nvPr/>
        </p:nvGraphicFramePr>
        <p:xfrm>
          <a:off x="285720" y="2071678"/>
          <a:ext cx="8428067" cy="3214711"/>
        </p:xfrm>
        <a:graphic>
          <a:graphicData uri="http://schemas.openxmlformats.org/drawingml/2006/table">
            <a:tbl>
              <a:tblPr/>
              <a:tblGrid>
                <a:gridCol w="1588448"/>
                <a:gridCol w="1105670"/>
                <a:gridCol w="466026"/>
                <a:gridCol w="1053889"/>
                <a:gridCol w="578725"/>
                <a:gridCol w="1265581"/>
                <a:gridCol w="642690"/>
                <a:gridCol w="1035614"/>
                <a:gridCol w="691424"/>
              </a:tblGrid>
              <a:tr h="119377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Ano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2C3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PAB fixo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2C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PAB variável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2C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Estruturação +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Construção e Ampliação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2C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Valor total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2C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1151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2010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R$ 3,65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R$ 5,92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R$ 147 Mi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R$ 9,73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1151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2012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R$ 4,42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R$ 8,31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R$ 633 Mi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R$ 13,36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9790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Variação  2010-2012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R$ 765 Mi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21%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R$ 2,38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40%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R$ 486 Mi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330%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R$ 3,63 Bi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37%</a:t>
                      </a:r>
                    </a:p>
                  </a:txBody>
                  <a:tcPr marL="5286" marR="5286" marT="528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28596" y="5500702"/>
            <a:ext cx="8316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tx2"/>
                </a:solidFill>
                <a:latin typeface="Calibri" pitchFamily="34" charset="0"/>
              </a:rPr>
              <a:t>Orçamento</a:t>
            </a: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 de 2013: 16,5 </a:t>
            </a:r>
            <a:r>
              <a:rPr lang="en-US" sz="1800" b="1" dirty="0" err="1" smtClean="0">
                <a:solidFill>
                  <a:schemeClr val="tx2"/>
                </a:solidFill>
                <a:latin typeface="Calibri" pitchFamily="34" charset="0"/>
              </a:rPr>
              <a:t>Bilhões</a:t>
            </a: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algn="ctr" eaLnBrk="1" hangingPunct="1">
              <a:defRPr/>
            </a:pP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58% de </a:t>
            </a:r>
            <a:r>
              <a:rPr lang="en-US" sz="1800" b="1" dirty="0" err="1" smtClean="0">
                <a:solidFill>
                  <a:schemeClr val="tx2"/>
                </a:solidFill>
                <a:latin typeface="Calibri" pitchFamily="34" charset="0"/>
              </a:rPr>
              <a:t>incremento</a:t>
            </a:r>
            <a:endParaRPr lang="en-US" sz="1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Tema do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3_Tema do Office">
    <a:majorFont>
      <a:latin typeface=""/>
      <a:ea typeface=""/>
      <a:cs typeface=""/>
    </a:majorFont>
    <a:minorFont>
      <a:latin typeface="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10044</TotalTime>
  <Words>2088</Words>
  <Application>Microsoft Office PowerPoint</Application>
  <PresentationFormat>Apresentação na tela (4:3)</PresentationFormat>
  <Paragraphs>461</Paragraphs>
  <Slides>41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3" baseType="lpstr">
      <vt:lpstr>3_Tema do Office</vt:lpstr>
      <vt:lpstr>Planilha</vt:lpstr>
      <vt:lpstr>Acesso e Qualidade na Atenção Básica  Departamento de Atenção Básica DAB/SAS/MS  IV Encontro Estadual de Saúde da Família  Florianópolis,  4 de Novembro de 2013</vt:lpstr>
      <vt:lpstr>Política Nacional de Atenção Básica, 2011</vt:lpstr>
      <vt:lpstr>Política Nacional</vt:lpstr>
      <vt:lpstr>Função nas Redes de Atenção à Saúde (RAS):</vt:lpstr>
      <vt:lpstr>AB: Ordenando o Sistema de Saúde</vt:lpstr>
      <vt:lpstr>AB: Alguns Resultados</vt:lpstr>
      <vt:lpstr>AB: Alguns Resultados</vt:lpstr>
      <vt:lpstr>AB: Alguns Resultados</vt:lpstr>
      <vt:lpstr>Atenção Básica no SUS hoje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Programa de Requalificação das UBS</vt:lpstr>
      <vt:lpstr>Promoção &amp; Prevenção</vt:lpstr>
      <vt:lpstr>Promoção &amp; Prevenção</vt:lpstr>
      <vt:lpstr>Promoção &amp; Prevenção</vt:lpstr>
      <vt:lpstr>Ampliação do Acesso</vt:lpstr>
      <vt:lpstr>Ampliação do Acesso</vt:lpstr>
      <vt:lpstr>Ampliação do Acesso</vt:lpstr>
      <vt:lpstr>Ampliação do Acesso</vt:lpstr>
      <vt:lpstr>Ampliação do Acesso</vt:lpstr>
      <vt:lpstr>Ampliação do Acesso</vt:lpstr>
      <vt:lpstr>Ampliação do Acesso</vt:lpstr>
      <vt:lpstr>Ampliação do Acesso</vt:lpstr>
      <vt:lpstr>Melhoria do Acesso e da Qualidade</vt:lpstr>
      <vt:lpstr>Melhoria do Acesso e da Qualidade</vt:lpstr>
      <vt:lpstr>Melhoria do Acesso e da Qualidade</vt:lpstr>
      <vt:lpstr>Autoavaliação - AMAQ</vt:lpstr>
      <vt:lpstr>Monitoramento</vt:lpstr>
      <vt:lpstr>Certificação / Avaliação Externa</vt:lpstr>
      <vt:lpstr>Resultados do 1º Ciclo</vt:lpstr>
      <vt:lpstr>Resultados do 1º Ciclo</vt:lpstr>
      <vt:lpstr>Resultados</vt:lpstr>
      <vt:lpstr>OBRIGADO!  Antonio Ribas Departamento de Atenção Básica   antonio.ribas@saude.gov.br (61) 3315-5905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Implementação da Rede de Atenção às Urgências e Emergências – RUE</dc:title>
  <dc:creator>André Luiz Santiago Malta Mar</dc:creator>
  <cp:lastModifiedBy>usuario</cp:lastModifiedBy>
  <cp:revision>1064</cp:revision>
  <dcterms:created xsi:type="dcterms:W3CDTF">2011-04-28T21:11:58Z</dcterms:created>
  <dcterms:modified xsi:type="dcterms:W3CDTF">2013-11-04T04:25:28Z</dcterms:modified>
</cp:coreProperties>
</file>