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78" r:id="rId4"/>
    <p:sldId id="257" r:id="rId5"/>
    <p:sldId id="267" r:id="rId6"/>
    <p:sldId id="268" r:id="rId7"/>
    <p:sldId id="258" r:id="rId8"/>
    <p:sldId id="260" r:id="rId9"/>
    <p:sldId id="279" r:id="rId10"/>
    <p:sldId id="280" r:id="rId11"/>
    <p:sldId id="281" r:id="rId12"/>
    <p:sldId id="282" r:id="rId13"/>
    <p:sldId id="283" r:id="rId14"/>
    <p:sldId id="284" r:id="rId15"/>
    <p:sldId id="269" r:id="rId16"/>
    <p:sldId id="285" r:id="rId17"/>
    <p:sldId id="286" r:id="rId18"/>
    <p:sldId id="270" r:id="rId19"/>
    <p:sldId id="261" r:id="rId20"/>
    <p:sldId id="271" r:id="rId21"/>
    <p:sldId id="287" r:id="rId22"/>
    <p:sldId id="288" r:id="rId23"/>
    <p:sldId id="272" r:id="rId24"/>
    <p:sldId id="289" r:id="rId25"/>
    <p:sldId id="290" r:id="rId26"/>
    <p:sldId id="263" r:id="rId27"/>
    <p:sldId id="291" r:id="rId28"/>
    <p:sldId id="264" r:id="rId29"/>
    <p:sldId id="292" r:id="rId30"/>
    <p:sldId id="265" r:id="rId31"/>
    <p:sldId id="293" r:id="rId32"/>
    <p:sldId id="266" r:id="rId33"/>
    <p:sldId id="273" r:id="rId34"/>
    <p:sldId id="274" r:id="rId35"/>
    <p:sldId id="275" r:id="rId36"/>
    <p:sldId id="276" r:id="rId37"/>
    <p:sldId id="277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02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WALMOR\Meus%20documentos\Downloads\Pasta1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6.668285214348206E-2"/>
          <c:y val="0.20869240303295442"/>
          <c:w val="0.77026290463691971"/>
          <c:h val="0.6892166083406237"/>
        </c:manualLayout>
      </c:layout>
      <c:barChart>
        <c:barDir val="col"/>
        <c:grouping val="clustered"/>
        <c:ser>
          <c:idx val="0"/>
          <c:order val="0"/>
          <c:tx>
            <c:v>2004</c:v>
          </c:tx>
          <c:dLbls>
            <c:dLblPos val="ctr"/>
            <c:showVal val="1"/>
          </c:dLbls>
          <c:cat>
            <c:strRef>
              <c:f>Plan1!$D$4</c:f>
              <c:strCache>
                <c:ptCount val="1"/>
                <c:pt idx="0">
                  <c:v>Luzerna CPO-D os 12 anos</c:v>
                </c:pt>
              </c:strCache>
            </c:strRef>
          </c:cat>
          <c:val>
            <c:numRef>
              <c:f>Plan1!$D$5</c:f>
              <c:numCache>
                <c:formatCode>General</c:formatCode>
                <c:ptCount val="1"/>
                <c:pt idx="0">
                  <c:v>2.8</c:v>
                </c:pt>
              </c:numCache>
            </c:numRef>
          </c:val>
        </c:ser>
        <c:ser>
          <c:idx val="1"/>
          <c:order val="1"/>
          <c:tx>
            <c:v>2006</c:v>
          </c:tx>
          <c:dLbls>
            <c:showVal val="1"/>
          </c:dLbls>
          <c:cat>
            <c:strRef>
              <c:f>Plan1!$D$4</c:f>
              <c:strCache>
                <c:ptCount val="1"/>
                <c:pt idx="0">
                  <c:v>Luzerna CPO-D os 12 anos</c:v>
                </c:pt>
              </c:strCache>
            </c:strRef>
          </c:cat>
          <c:val>
            <c:numRef>
              <c:f>Plan1!$D$6</c:f>
              <c:numCache>
                <c:formatCode>General</c:formatCode>
                <c:ptCount val="1"/>
                <c:pt idx="0">
                  <c:v>1.6300000000000001</c:v>
                </c:pt>
              </c:numCache>
            </c:numRef>
          </c:val>
        </c:ser>
        <c:ser>
          <c:idx val="2"/>
          <c:order val="2"/>
          <c:tx>
            <c:strRef>
              <c:f>Plan1!$C$7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rgbClr val="7030A0"/>
            </a:solidFill>
          </c:spPr>
          <c:dLbls>
            <c:showVal val="1"/>
          </c:dLbls>
          <c:val>
            <c:numLit>
              <c:formatCode>General</c:formatCode>
              <c:ptCount val="1"/>
              <c:pt idx="0">
                <c:v>0.63000000000000111</c:v>
              </c:pt>
            </c:numLit>
          </c:val>
        </c:ser>
        <c:dLbls>
          <c:showVal val="1"/>
        </c:dLbls>
        <c:axId val="53336704"/>
        <c:axId val="53674368"/>
      </c:barChart>
      <c:catAx>
        <c:axId val="53336704"/>
        <c:scaling>
          <c:orientation val="minMax"/>
        </c:scaling>
        <c:axPos val="b"/>
        <c:tickLblPos val="nextTo"/>
        <c:crossAx val="53674368"/>
        <c:crosses val="autoZero"/>
        <c:auto val="1"/>
        <c:lblAlgn val="ctr"/>
        <c:lblOffset val="100"/>
      </c:catAx>
      <c:valAx>
        <c:axId val="53674368"/>
        <c:scaling>
          <c:orientation val="minMax"/>
        </c:scaling>
        <c:axPos val="l"/>
        <c:majorGridlines/>
        <c:numFmt formatCode="General" sourceLinked="1"/>
        <c:tickLblPos val="nextTo"/>
        <c:crossAx val="53336704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2" name="Subtítu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4ABA9F-4D0F-4D81-8945-9C051353B32E}" type="datetimeFigureOut">
              <a:rPr lang="pt-BR" smtClean="0"/>
              <a:pPr/>
              <a:t>3/11/2013</a:t>
            </a:fld>
            <a:endParaRPr lang="pt-BR"/>
          </a:p>
        </p:txBody>
      </p:sp>
      <p:sp>
        <p:nvSpPr>
          <p:cNvPr id="20" name="Espaço Reservado para Rodapé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B02D6-3E30-4C14-B0EA-9B1BC96411C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4ABA9F-4D0F-4D81-8945-9C051353B32E}" type="datetimeFigureOut">
              <a:rPr lang="pt-BR" smtClean="0"/>
              <a:pPr/>
              <a:t>3/11/2013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B02D6-3E30-4C14-B0EA-9B1BC96411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4ABA9F-4D0F-4D81-8945-9C051353B32E}" type="datetimeFigureOut">
              <a:rPr lang="pt-BR" smtClean="0"/>
              <a:pPr/>
              <a:t>3/11/2013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B02D6-3E30-4C14-B0EA-9B1BC96411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4ABA9F-4D0F-4D81-8945-9C051353B32E}" type="datetimeFigureOut">
              <a:rPr lang="pt-BR" smtClean="0"/>
              <a:pPr/>
              <a:t>3/11/2013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B02D6-3E30-4C14-B0EA-9B1BC96411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4ABA9F-4D0F-4D81-8945-9C051353B32E}" type="datetimeFigureOut">
              <a:rPr lang="pt-BR" smtClean="0"/>
              <a:pPr/>
              <a:t>3/11/2013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B02D6-3E30-4C14-B0EA-9B1BC96411C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4ABA9F-4D0F-4D81-8945-9C051353B32E}" type="datetimeFigureOut">
              <a:rPr lang="pt-BR" smtClean="0"/>
              <a:pPr/>
              <a:t>3/11/2013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B02D6-3E30-4C14-B0EA-9B1BC96411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4ABA9F-4D0F-4D81-8945-9C051353B32E}" type="datetimeFigureOut">
              <a:rPr lang="pt-BR" smtClean="0"/>
              <a:pPr/>
              <a:t>3/11/2013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B02D6-3E30-4C14-B0EA-9B1BC96411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4ABA9F-4D0F-4D81-8945-9C051353B32E}" type="datetimeFigureOut">
              <a:rPr lang="pt-BR" smtClean="0"/>
              <a:pPr/>
              <a:t>3/11/2013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B02D6-3E30-4C14-B0EA-9B1BC96411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4ABA9F-4D0F-4D81-8945-9C051353B32E}" type="datetimeFigureOut">
              <a:rPr lang="pt-BR" smtClean="0"/>
              <a:pPr/>
              <a:t>3/11/2013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B02D6-3E30-4C14-B0EA-9B1BC96411C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Retângu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4ABA9F-4D0F-4D81-8945-9C051353B32E}" type="datetimeFigureOut">
              <a:rPr lang="pt-BR" smtClean="0"/>
              <a:pPr/>
              <a:t>3/11/2013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B02D6-3E30-4C14-B0EA-9B1BC96411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4ABA9F-4D0F-4D81-8945-9C051353B32E}" type="datetimeFigureOut">
              <a:rPr lang="pt-BR" smtClean="0"/>
              <a:pPr/>
              <a:t>3/11/2013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B02D6-3E30-4C14-B0EA-9B1BC96411C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9" name="Fluxograma: Processo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xograma: Processo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zz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sca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ço Reservado para Títu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24" name="Espaço Reservado para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A4ABA9F-4D0F-4D81-8945-9C051353B32E}" type="datetimeFigureOut">
              <a:rPr lang="pt-BR" smtClean="0"/>
              <a:pPr/>
              <a:t>3/11/2013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39B02D6-3E30-4C14-B0EA-9B1BC96411C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5" name="Retângu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32560" y="1813940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pt-BR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LUZERNA EM BUSCA DA CÁRIE ZERO</a:t>
            </a:r>
            <a:endParaRPr lang="pt-BR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32560" y="3390912"/>
            <a:ext cx="7406640" cy="1752600"/>
          </a:xfrm>
        </p:spPr>
        <p:txBody>
          <a:bodyPr/>
          <a:lstStyle/>
          <a:p>
            <a:pPr algn="r"/>
            <a:r>
              <a:rPr lang="pt-BR" dirty="0" smtClean="0"/>
              <a:t>Luzerna, outubro de 2013.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fotos apresentação\dirce foto 5 0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85794"/>
            <a:ext cx="7397773" cy="5548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fotos apresentação\dirce foto 5 0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571480"/>
            <a:ext cx="7715304" cy="57864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fotos apresentação\DSC008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553372"/>
            <a:ext cx="7643839" cy="5733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fotos apresentação\DSC0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803434"/>
            <a:ext cx="6929454" cy="51973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fotos apresentação\DSC01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407" y="785794"/>
            <a:ext cx="7215683" cy="5412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Trabalhos educativos/lúdicos com os escolares.</a:t>
            </a:r>
          </a:p>
          <a:p>
            <a:pPr algn="just"/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fotos apresentação\teatro 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946553"/>
            <a:ext cx="6929454" cy="5197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fotos apresentação\DSC02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29" y="803654"/>
            <a:ext cx="7405737" cy="5554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Busca ativa de crianças com problemas bucais e faltosos.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2006: 2ª equipe de Saúde Bucal e novo levantamento =1,63.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4118" y="785794"/>
            <a:ext cx="4132262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 r="28378"/>
          <a:stretch>
            <a:fillRect/>
          </a:stretch>
        </p:blipFill>
        <p:spPr bwMode="auto">
          <a:xfrm>
            <a:off x="5000629" y="785794"/>
            <a:ext cx="3786213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Exames bucais nos Dias D.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fotos apresentação\Imagem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852735"/>
            <a:ext cx="7572396" cy="5148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fotos apresentação\Imagem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6816" y="997707"/>
            <a:ext cx="7591464" cy="4788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Saúde em Ação.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fotos apresentação\P10100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476" y="857232"/>
            <a:ext cx="7302523" cy="5476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fotos apresentação\P10100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6694" y="928670"/>
            <a:ext cx="7135834" cy="535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Visitas domiciliares e grupos de gestantes.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fotos apresentação\100_5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55501"/>
            <a:ext cx="7674024" cy="4316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Escolas promotoras de saúde.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fotos apresentação\DSC086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928670"/>
            <a:ext cx="6786578" cy="5089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fotos apresentação\DSC010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571480"/>
            <a:ext cx="7572428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Reunião com pais nas escolas e grupo de mães e mulheres.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fotos apresentação\1377249_446961495423266_1636720254_n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9166" y="928670"/>
            <a:ext cx="7881990" cy="4729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2011: Novo levantamento CPO-D em escolas aos 12 anos = 0,63.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Resultados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Brasil Sorridente</a:t>
            </a:r>
            <a:endParaRPr lang="pt-BR" dirty="0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7" y="1895052"/>
            <a:ext cx="8072495" cy="4962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Brasil Sorridente</a:t>
            </a:r>
            <a:endParaRPr lang="pt-BR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1569" y="1785950"/>
            <a:ext cx="8132463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Considerações Finais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Redução do índice CPO-D demonstra que os trabalhos preventivos realizados pelas equipes Odontológicas vem sendo determinantes para a redução da cárie no município de Luzerna SC. Ficando dentro da meta segundo a Organização Mundial da Saúde (OMS) para 2010 que é de menos de 1(um) para o índice CPO-D aos 12 anos. 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Considerações Finais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Os trabalhos preventivos vêm focar justamente na tentativa de mudança cultural e assim, incorporando hábitos ao dia a dia das pessoas, com auto cuidado.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14414" y="1985986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pt-BR" dirty="0" smtClean="0"/>
              <a:t>Autores: Simone Volpato Fabro</a:t>
            </a:r>
          </a:p>
          <a:p>
            <a:pPr>
              <a:buNone/>
            </a:pPr>
            <a:r>
              <a:rPr lang="pt-BR" dirty="0" smtClean="0"/>
              <a:t>              Walmor Silvestre Dresch Ströher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Objetivo Geral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Realizar ações para a redução do índice de cárie nos Escolares no Município de Luzerna - SC.</a:t>
            </a:r>
            <a:endParaRPr lang="pt-BR" sz="2800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Objetivos Específicos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t-BR" dirty="0" smtClean="0"/>
          </a:p>
          <a:p>
            <a:r>
              <a:rPr lang="pt-BR" dirty="0" smtClean="0"/>
              <a:t>Avaliar se as medidas preventivas executadas estão sendo efetivas;</a:t>
            </a:r>
          </a:p>
          <a:p>
            <a:r>
              <a:rPr lang="pt-BR" dirty="0" smtClean="0"/>
              <a:t>Incorporar hábitos saudáveis e o auto cuidado com a higiene bucal na população.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2002: 1ª equipe de Saúde Bucal;</a:t>
            </a:r>
          </a:p>
          <a:p>
            <a:endParaRPr lang="pt-BR" dirty="0" smtClean="0"/>
          </a:p>
          <a:p>
            <a:r>
              <a:rPr lang="pt-BR" dirty="0" smtClean="0"/>
              <a:t>2004: 1º levantamento CPO-D em escolas aos 12 anos = 2,80.</a:t>
            </a:r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4800600"/>
          </a:xfrm>
        </p:spPr>
        <p:txBody>
          <a:bodyPr/>
          <a:lstStyle/>
          <a:p>
            <a:pPr algn="just"/>
            <a:r>
              <a:rPr lang="pt-BR" sz="2800" dirty="0" smtClean="0"/>
              <a:t>A partir deste dado instaurou-se medidas preventivas como escovação supervisionada e bochechos com flúor semanalmente nas escolas.</a:t>
            </a:r>
          </a:p>
          <a:p>
            <a:pPr algn="just">
              <a:buNone/>
            </a:pPr>
            <a:endParaRPr lang="pt-BR" sz="2400" dirty="0" smtClean="0"/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 descr="F:\fotos apresentação\dirce foto 5 1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6789" y="642918"/>
            <a:ext cx="7620053" cy="5767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ício">
  <a:themeElements>
    <a:clrScheme name="Solstí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í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í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sign padrã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sign padrão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56</TotalTime>
  <Words>277</Words>
  <Application>Microsoft Office PowerPoint</Application>
  <PresentationFormat>Apresentação na tela (4:3)</PresentationFormat>
  <Paragraphs>33</Paragraphs>
  <Slides>37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38" baseType="lpstr">
      <vt:lpstr>Solstício</vt:lpstr>
      <vt:lpstr>LUZERNA EM BUSCA DA CÁRIE ZERO</vt:lpstr>
      <vt:lpstr>Slide 2</vt:lpstr>
      <vt:lpstr>Slide 3</vt:lpstr>
      <vt:lpstr>Slide 4</vt:lpstr>
      <vt:lpstr>Objetivo Geral</vt:lpstr>
      <vt:lpstr>Objetivos Específicos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Resultados</vt:lpstr>
      <vt:lpstr>Brasil Sorridente</vt:lpstr>
      <vt:lpstr>Brasil Sorridente</vt:lpstr>
      <vt:lpstr>Considerações Finais</vt:lpstr>
      <vt:lpstr>Considerações Finais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LUZERNA EM BUSCA DA CÁRIE ZERO</dc:title>
  <dc:creator>Estagiarias</dc:creator>
  <cp:lastModifiedBy>Usuario</cp:lastModifiedBy>
  <cp:revision>9</cp:revision>
  <dcterms:created xsi:type="dcterms:W3CDTF">2013-10-31T18:55:35Z</dcterms:created>
  <dcterms:modified xsi:type="dcterms:W3CDTF">2013-11-03T23:20:55Z</dcterms:modified>
</cp:coreProperties>
</file>