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4" r:id="rId2"/>
    <p:sldId id="260" r:id="rId3"/>
    <p:sldId id="258" r:id="rId4"/>
    <p:sldId id="257" r:id="rId5"/>
    <p:sldId id="269" r:id="rId6"/>
    <p:sldId id="261" r:id="rId7"/>
    <p:sldId id="281" r:id="rId8"/>
    <p:sldId id="263" r:id="rId9"/>
    <p:sldId id="265" r:id="rId10"/>
    <p:sldId id="266" r:id="rId11"/>
    <p:sldId id="267" r:id="rId12"/>
    <p:sldId id="270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62" r:id="rId24"/>
    <p:sldId id="279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4B56EB-11AB-4D3D-A88E-C61DB11928E6}" type="datetimeFigureOut">
              <a:rPr lang="pt-BR" smtClean="0"/>
              <a:t>03/11/2013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1E6438-AF68-4353-8D87-A9F0036C036C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429552" cy="1500198"/>
          </a:xfrm>
        </p:spPr>
        <p:txBody>
          <a:bodyPr>
            <a:normAutofit fontScale="90000"/>
          </a:bodyPr>
          <a:lstStyle/>
          <a:p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>PREFEITURA MUNICIPAL DE LUÍS ALVES /SC</a:t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>SECRETARIA DE SAÚDE E SECRETARIA DA EDUCAÇÃO</a:t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>PROGRAMA SAÚDE NAS ESCOLAS (PSE)</a:t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>ESTRATÉGIA SAÚDE DA FAMÍLIA </a:t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r>
              <a:rPr lang="pt-BR" sz="2000" b="1" dirty="0" smtClean="0">
                <a:latin typeface="Aparajita" pitchFamily="34" charset="0"/>
                <a:cs typeface="Aparajita" pitchFamily="34" charset="0"/>
              </a:rPr>
              <a:t>EQUIPE VILA DO SALTO</a:t>
            </a:r>
            <a:br>
              <a:rPr lang="pt-BR" sz="2000" b="1" dirty="0" smtClean="0">
                <a:latin typeface="Aparajita" pitchFamily="34" charset="0"/>
                <a:cs typeface="Aparajita" pitchFamily="34" charset="0"/>
              </a:rPr>
            </a:b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pt-BR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pt-BR" b="1" dirty="0" smtClean="0">
                <a:solidFill>
                  <a:srgbClr val="7030A0"/>
                </a:solidFill>
              </a:rPr>
              <a:t>Saúde e Prevenção ao uso de drogas na escola: Uma parceria da ESF com o Programa Saúde na Escola, no Município de Luis Alves (S.C) em 2013</a:t>
            </a:r>
          </a:p>
          <a:p>
            <a:endParaRPr lang="pt-BR" b="1" dirty="0" smtClean="0"/>
          </a:p>
          <a:p>
            <a:endParaRPr lang="pt-BR" dirty="0"/>
          </a:p>
        </p:txBody>
      </p:sp>
      <p:pic>
        <p:nvPicPr>
          <p:cNvPr id="4" name="Imagem 3" descr="fotos educação em saude 21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571876"/>
            <a:ext cx="557216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858218"/>
          </a:xfrm>
        </p:spPr>
        <p:txBody>
          <a:bodyPr>
            <a:normAutofit fontScale="90000"/>
          </a:bodyPr>
          <a:lstStyle/>
          <a:p>
            <a:pPr marL="274320" lvl="0" indent="-274320">
              <a:spcBef>
                <a:spcPts val="600"/>
              </a:spcBef>
            </a:pPr>
            <a:r>
              <a:rPr lang="pt-BR" sz="2400" b="1" cap="none" dirty="0">
                <a:solidFill>
                  <a:srgbClr val="7030A0"/>
                </a:solidFill>
                <a:ea typeface="+mn-ea"/>
                <a:cs typeface="+mn-cs"/>
              </a:rPr>
              <a:t>Saúde e Prevenção ao uso de drogas na escola: Uma parceria da ESF com o Programa Saúde na Escola, no Município de </a:t>
            </a:r>
            <a:r>
              <a:rPr lang="pt-BR" sz="2400" b="1" cap="none" dirty="0" smtClean="0">
                <a:solidFill>
                  <a:srgbClr val="7030A0"/>
                </a:solidFill>
                <a:ea typeface="+mn-ea"/>
                <a:cs typeface="+mn-cs"/>
              </a:rPr>
              <a:t>Luís </a:t>
            </a:r>
            <a:r>
              <a:rPr lang="pt-BR" sz="2400" b="1" cap="none" dirty="0">
                <a:solidFill>
                  <a:srgbClr val="7030A0"/>
                </a:solidFill>
                <a:ea typeface="+mn-ea"/>
                <a:cs typeface="+mn-cs"/>
              </a:rPr>
              <a:t>Alves (S.C) em 2013</a:t>
            </a:r>
            <a:br>
              <a:rPr lang="pt-BR" sz="2400" b="1" cap="none" dirty="0">
                <a:solidFill>
                  <a:srgbClr val="7030A0"/>
                </a:solidFill>
                <a:ea typeface="+mn-ea"/>
                <a:cs typeface="+mn-cs"/>
              </a:rPr>
            </a:br>
            <a:endParaRPr lang="pt-BR" dirty="0"/>
          </a:p>
        </p:txBody>
      </p:sp>
      <p:pic>
        <p:nvPicPr>
          <p:cNvPr id="10" name="Espaço Reservado para Conteúdo 9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93556"/>
            <a:ext cx="7750495" cy="4948776"/>
          </a:xfrm>
        </p:spPr>
      </p:pic>
    </p:spTree>
    <p:extLst>
      <p:ext uri="{BB962C8B-B14F-4D97-AF65-F5344CB8AC3E}">
        <p14:creationId xmlns:p14="http://schemas.microsoft.com/office/powerpoint/2010/main" val="235106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br>
              <a:rPr lang="pt-BR" sz="2000" b="1" cap="none" dirty="0">
                <a:solidFill>
                  <a:srgbClr val="7030A0"/>
                </a:solidFill>
              </a:rPr>
            </a:br>
            <a:endParaRPr lang="pt-BR" sz="2000" dirty="0"/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8762082" cy="5679725"/>
          </a:xfrm>
        </p:spPr>
      </p:pic>
    </p:spTree>
    <p:extLst>
      <p:ext uri="{BB962C8B-B14F-4D97-AF65-F5344CB8AC3E}">
        <p14:creationId xmlns:p14="http://schemas.microsoft.com/office/powerpoint/2010/main" val="275646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04856" cy="1080120"/>
          </a:xfrm>
        </p:spPr>
        <p:txBody>
          <a:bodyPr>
            <a:noAutofit/>
          </a:bodyPr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br>
              <a:rPr lang="pt-BR" sz="2000" b="1" cap="none" dirty="0">
                <a:solidFill>
                  <a:srgbClr val="7030A0"/>
                </a:solidFill>
              </a:rPr>
            </a:br>
            <a:endParaRPr lang="pt-BR" sz="2000" dirty="0"/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4" y="1195910"/>
            <a:ext cx="9069506" cy="5662090"/>
          </a:xfrm>
        </p:spPr>
      </p:pic>
    </p:spTree>
    <p:extLst>
      <p:ext uri="{BB962C8B-B14F-4D97-AF65-F5344CB8AC3E}">
        <p14:creationId xmlns:p14="http://schemas.microsoft.com/office/powerpoint/2010/main" val="383009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endParaRPr lang="pt-BR" dirty="0"/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8964487" cy="5257800"/>
          </a:xfrm>
        </p:spPr>
      </p:pic>
    </p:spTree>
    <p:extLst>
      <p:ext uri="{BB962C8B-B14F-4D97-AF65-F5344CB8AC3E}">
        <p14:creationId xmlns:p14="http://schemas.microsoft.com/office/powerpoint/2010/main" val="245799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val="237304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val="306401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val="230577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endParaRPr lang="pt-BR" dirty="0"/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00200"/>
            <a:ext cx="8352927" cy="4873625"/>
          </a:xfrm>
        </p:spPr>
      </p:pic>
    </p:spTree>
    <p:extLst>
      <p:ext uri="{BB962C8B-B14F-4D97-AF65-F5344CB8AC3E}">
        <p14:creationId xmlns:p14="http://schemas.microsoft.com/office/powerpoint/2010/main" val="426302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val="13928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val="34722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O Programa Saúde na Escola - PSE, criado em dezembro de 2007. Instituído, no âmbito dos Ministérios da Educação e da Saúde, com finalidade de contribuir para a formação integral dos estudantes da rede pública de educação básica por meio de ações de prevenção, promoção e atenção à </a:t>
            </a:r>
            <a:r>
              <a:rPr lang="pt-BR" dirty="0" smtClean="0"/>
              <a:t>saúde.</a:t>
            </a:r>
          </a:p>
          <a:p>
            <a:r>
              <a:rPr lang="pt-BR" dirty="0"/>
              <a:t>Entre </a:t>
            </a:r>
            <a:r>
              <a:rPr lang="pt-BR" dirty="0" smtClean="0"/>
              <a:t>as atividades exigidas no Programa Saúde nas Escolas, </a:t>
            </a:r>
            <a:r>
              <a:rPr lang="pt-BR" dirty="0"/>
              <a:t>uma delas seria a de trabalhar a prevenção ao uso de álcool e tabaco e outras Drogas, como parte do Componente </a:t>
            </a:r>
            <a:r>
              <a:rPr lang="pt-BR" dirty="0" smtClean="0"/>
              <a:t>II.  </a:t>
            </a:r>
            <a:endParaRPr lang="pt-BR" dirty="0"/>
          </a:p>
          <a:p>
            <a:endParaRPr lang="pt-BR" dirty="0" smtClean="0"/>
          </a:p>
          <a:p>
            <a:pPr>
              <a:buNone/>
            </a:pPr>
            <a:r>
              <a:rPr lang="pt-BR" dirty="0"/>
              <a:t> </a:t>
            </a:r>
            <a:r>
              <a:rPr lang="pt-BR" dirty="0" smtClean="0"/>
              <a:t>   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val="364292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Luís Alves (S.C) em 2013</a:t>
            </a:r>
            <a:endParaRPr lang="pt-BR" dirty="0"/>
          </a:p>
        </p:txBody>
      </p:sp>
      <p:pic>
        <p:nvPicPr>
          <p:cNvPr id="10" name="Espaço Reservado para Conteúdo 9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36"/>
          <a:stretch/>
        </p:blipFill>
        <p:spPr>
          <a:xfrm>
            <a:off x="18611" y="1628800"/>
            <a:ext cx="9192855" cy="5229200"/>
          </a:xfrm>
        </p:spPr>
      </p:pic>
    </p:spTree>
    <p:extLst>
      <p:ext uri="{BB962C8B-B14F-4D97-AF65-F5344CB8AC3E}">
        <p14:creationId xmlns:p14="http://schemas.microsoft.com/office/powerpoint/2010/main" val="20790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“QUE A DROGA NÃO FAÇA PARTE DA HISTÓRIA DE NENHUMA CRIANÇA, MAS QUE ELAS VENHAM ALCANÇAR SEUS SONHOS”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     ESTRATÉGIA SAÚDE DA FAMÍLIA, EQUIPE VILA DO SALTO – LUÍS ALVES – SC.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205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Referencias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pt-BR" dirty="0" smtClean="0"/>
              <a:t>ASSOCIAÇÃO BRASILEIRA DOS DEPARTAMENTOS  DE TRÂNSITO. Impacto do uso do álcool e outras vítimas de acidentes de trânsito. Brasília: </a:t>
            </a:r>
            <a:r>
              <a:rPr lang="pt-BR" dirty="0" err="1" smtClean="0"/>
              <a:t>CETAd</a:t>
            </a:r>
            <a:r>
              <a:rPr lang="pt-BR" dirty="0" smtClean="0"/>
              <a:t>/</a:t>
            </a:r>
            <a:r>
              <a:rPr lang="pt-BR" dirty="0" err="1" smtClean="0"/>
              <a:t>RAId</a:t>
            </a:r>
            <a:r>
              <a:rPr lang="pt-BR" dirty="0" smtClean="0"/>
              <a:t>, 1997. p. 87.</a:t>
            </a:r>
          </a:p>
          <a:p>
            <a:r>
              <a:rPr lang="pt-BR" dirty="0" smtClean="0"/>
              <a:t>FONSECA, </a:t>
            </a:r>
            <a:r>
              <a:rPr lang="pt-BR" dirty="0" err="1" smtClean="0"/>
              <a:t>M.S.</a:t>
            </a:r>
            <a:r>
              <a:rPr lang="pt-BR" dirty="0" smtClean="0"/>
              <a:t> Como prevenir o abuso de drogas nas escolas? </a:t>
            </a:r>
            <a:r>
              <a:rPr lang="pt-BR" dirty="0" err="1" smtClean="0"/>
              <a:t>Psicol</a:t>
            </a:r>
            <a:r>
              <a:rPr lang="pt-BR" dirty="0" smtClean="0"/>
              <a:t>.Esc.Educ. Vol. 10 no.2 Campinas Dec.2006.</a:t>
            </a:r>
          </a:p>
          <a:p>
            <a:r>
              <a:rPr lang="pt-BR" dirty="0" smtClean="0"/>
              <a:t>BATISTA, A. P. </a:t>
            </a:r>
            <a:r>
              <a:rPr lang="pt-BR" dirty="0" err="1" smtClean="0"/>
              <a:t>Ballão</a:t>
            </a:r>
            <a:r>
              <a:rPr lang="pt-BR" dirty="0" smtClean="0"/>
              <a:t>, C. M. </a:t>
            </a:r>
            <a:r>
              <a:rPr lang="pt-BR" dirty="0" err="1" smtClean="0"/>
              <a:t>Pietrobon</a:t>
            </a:r>
            <a:r>
              <a:rPr lang="pt-BR" dirty="0" smtClean="0"/>
              <a:t>, </a:t>
            </a:r>
            <a:r>
              <a:rPr lang="pt-BR" dirty="0" err="1" smtClean="0"/>
              <a:t>S.R.G.</a:t>
            </a:r>
            <a:r>
              <a:rPr lang="pt-BR" dirty="0" smtClean="0"/>
              <a:t> Programa de Prevenção ao uso de drogas no contexto escolar. Revista Conexão UEPG: Vol. 4, no1,2008.</a:t>
            </a:r>
          </a:p>
          <a:p>
            <a:r>
              <a:rPr lang="pt-BR" dirty="0" smtClean="0"/>
              <a:t>BEATRICE, </a:t>
            </a:r>
            <a:r>
              <a:rPr lang="pt-BR" dirty="0" err="1" smtClean="0"/>
              <a:t>Lorreine</a:t>
            </a:r>
            <a:r>
              <a:rPr lang="pt-BR" dirty="0" smtClean="0"/>
              <a:t>. Contos de fadas na publicidade: magia e persuasão. Blumenau:</a:t>
            </a:r>
            <a:r>
              <a:rPr lang="pt-BR" dirty="0" err="1" smtClean="0"/>
              <a:t>Edifurb</a:t>
            </a:r>
            <a:r>
              <a:rPr lang="pt-BR" dirty="0" smtClean="0"/>
              <a:t>, 2009.</a:t>
            </a:r>
          </a:p>
          <a:p>
            <a:r>
              <a:rPr lang="pt-BR" dirty="0" smtClean="0"/>
              <a:t>BORBA, Mauro. Prezados ouvintes. Porto Alegre : Artes e ofícios, 2000.</a:t>
            </a:r>
          </a:p>
          <a:p>
            <a:r>
              <a:rPr lang="pt-BR" dirty="0" smtClean="0"/>
              <a:t>FERRARETTO, Luiz Artur. Rádio: o veículo, a história e a prática. Porto Alegre: </a:t>
            </a:r>
            <a:r>
              <a:rPr lang="pt-BR" dirty="0" err="1" smtClean="0"/>
              <a:t>AgraLuzzato</a:t>
            </a:r>
            <a:r>
              <a:rPr lang="pt-BR" dirty="0" smtClean="0"/>
              <a:t>, 2001.</a:t>
            </a:r>
          </a:p>
          <a:p>
            <a:r>
              <a:rPr lang="pt-BR" dirty="0" smtClean="0"/>
              <a:t>GOMES, Neusa </a:t>
            </a:r>
            <a:r>
              <a:rPr lang="pt-BR" dirty="0" err="1" smtClean="0"/>
              <a:t>Demartini</a:t>
            </a:r>
            <a:r>
              <a:rPr lang="pt-BR" dirty="0" smtClean="0"/>
              <a:t>. Publicidade: comunicação persuasiva. Porto Alegre: Sulina,2003.</a:t>
            </a:r>
          </a:p>
          <a:p>
            <a:r>
              <a:rPr lang="pt-BR" dirty="0" smtClean="0"/>
              <a:t>INTERCOM – Sociedade Brasileira de Estudos Interdisciplinares da Comunicação  XVII Prêmio </a:t>
            </a:r>
            <a:r>
              <a:rPr lang="pt-BR" dirty="0" err="1" smtClean="0"/>
              <a:t>Expocom</a:t>
            </a:r>
            <a:r>
              <a:rPr lang="pt-BR" dirty="0" smtClean="0"/>
              <a:t> 2010 – Exposição da Pesquisa Experimental em Comunicação</a:t>
            </a:r>
          </a:p>
          <a:p>
            <a:r>
              <a:rPr lang="pt-BR" dirty="0" smtClean="0"/>
              <a:t>PREDEBON, José. Propaganda: estudo e ensino. São Paulo: Atlas, 2004.</a:t>
            </a:r>
          </a:p>
          <a:p>
            <a:r>
              <a:rPr lang="pt-BR" dirty="0" smtClean="0"/>
              <a:t>ROOS, Roberta. A pesquisa em diálogo: comunicação + arte + educação. Passo Fundo: </a:t>
            </a:r>
            <a:r>
              <a:rPr lang="pt-BR" dirty="0" err="1" smtClean="0"/>
              <a:t>EdUniversidade</a:t>
            </a:r>
            <a:r>
              <a:rPr lang="pt-BR" dirty="0" smtClean="0"/>
              <a:t> de Passo Fundo, 2008, p. 232</a:t>
            </a:r>
          </a:p>
          <a:p>
            <a:r>
              <a:rPr lang="pt-BR" dirty="0" smtClean="0"/>
              <a:t>DUARTE, P. C. A. V.; CARLINI-COTRIM, B. Álcool e violência: estudo dos processos de homicídios julgados nos Tribunais de Júri de Curitiba, PR, entre 1995 e 1998. Jornal Brasileiro de Dependências Químicas, v.1, n.1, p.17-25, 2000.</a:t>
            </a:r>
          </a:p>
          <a:p>
            <a:r>
              <a:rPr lang="pt-BR" dirty="0" smtClean="0"/>
              <a:t>FIGLIE, N. </a:t>
            </a:r>
            <a:r>
              <a:rPr lang="pt-BR" dirty="0" err="1" smtClean="0"/>
              <a:t>et</a:t>
            </a:r>
            <a:r>
              <a:rPr lang="pt-BR" dirty="0" smtClean="0"/>
              <a:t> al. Filhos de dependentes químicos com fatores de risco biopsicossociais: necessitam de um olhar especial? Revista de Psiquiatria Clínica, v.31, n.2, 2004.</a:t>
            </a:r>
          </a:p>
          <a:p>
            <a:r>
              <a:rPr lang="pt-BR" dirty="0" smtClean="0"/>
              <a:t>LARANJEIRA, R. </a:t>
            </a:r>
            <a:r>
              <a:rPr lang="pt-BR" dirty="0" err="1" smtClean="0"/>
              <a:t>et</a:t>
            </a:r>
            <a:r>
              <a:rPr lang="pt-BR" dirty="0" smtClean="0"/>
              <a:t> al. Levantamento Nacional sobre os padrões de consumo de álcool na população brasileira. Brasília: Secretaria Nacional Antidrogas, 2007.</a:t>
            </a:r>
          </a:p>
          <a:p>
            <a:r>
              <a:rPr lang="pt-BR" dirty="0" smtClean="0"/>
              <a:t>MARTINS, N. Alcoolismo e a vida em sociedade. </a:t>
            </a:r>
            <a:r>
              <a:rPr lang="en-US" dirty="0" smtClean="0"/>
              <a:t>Campinas: </a:t>
            </a:r>
            <a:r>
              <a:rPr lang="en-US" dirty="0" err="1" smtClean="0"/>
              <a:t>Komedi</a:t>
            </a:r>
            <a:r>
              <a:rPr lang="en-US" dirty="0" smtClean="0"/>
              <a:t>, 2006.</a:t>
            </a:r>
            <a:endParaRPr lang="pt-BR" dirty="0" smtClean="0"/>
          </a:p>
          <a:p>
            <a:r>
              <a:rPr lang="en-US" dirty="0" err="1" smtClean="0"/>
              <a:t>McKIM</a:t>
            </a:r>
            <a:r>
              <a:rPr lang="en-US" dirty="0" smtClean="0"/>
              <a:t>, W. A. Drugs and behavior: an introduction to behavioral pharmacology. </a:t>
            </a:r>
            <a:r>
              <a:rPr lang="pt-BR" dirty="0" err="1" smtClean="0"/>
              <a:t>New</a:t>
            </a:r>
            <a:r>
              <a:rPr lang="pt-BR" dirty="0" smtClean="0"/>
              <a:t> Jersey: </a:t>
            </a:r>
            <a:r>
              <a:rPr lang="pt-BR" dirty="0" err="1" smtClean="0"/>
              <a:t>Prentice</a:t>
            </a:r>
            <a:r>
              <a:rPr lang="pt-BR" dirty="0" smtClean="0"/>
              <a:t> Hall, 2003.</a:t>
            </a:r>
          </a:p>
          <a:p>
            <a:r>
              <a:rPr lang="pt-BR" dirty="0" smtClean="0"/>
              <a:t>SANTOS, R. M. S. Prevenção de droga na escola: uma abordagem psicodramática. </a:t>
            </a:r>
            <a:r>
              <a:rPr lang="en-US" dirty="0" smtClean="0"/>
              <a:t>Campinas: </a:t>
            </a:r>
            <a:r>
              <a:rPr lang="en-US" dirty="0" err="1" smtClean="0"/>
              <a:t>Papirus</a:t>
            </a:r>
            <a:r>
              <a:rPr lang="en-US" dirty="0" smtClean="0"/>
              <a:t>, 1997.</a:t>
            </a:r>
            <a:endParaRPr lang="pt-BR" dirty="0" smtClean="0"/>
          </a:p>
          <a:p>
            <a:r>
              <a:rPr lang="en-US" dirty="0" smtClean="0"/>
              <a:t>SHER, K. J. Psychological characteristics of children of </a:t>
            </a:r>
            <a:r>
              <a:rPr lang="en-US" dirty="0" err="1" smtClean="0"/>
              <a:t>alcoholics.Alcohol</a:t>
            </a:r>
            <a:r>
              <a:rPr lang="en-US" dirty="0" smtClean="0"/>
              <a:t> Health &amp; Research World, v. 21, n.3, 247-254, 1997.</a:t>
            </a:r>
            <a:endParaRPr lang="pt-BR" dirty="0" smtClean="0"/>
          </a:p>
          <a:p>
            <a:r>
              <a:rPr lang="pt-BR" dirty="0" smtClean="0"/>
              <a:t>SILVA, F. A., SILVA, E. S.; </a:t>
            </a:r>
            <a:r>
              <a:rPr lang="pt-BR" dirty="0" err="1" smtClean="0"/>
              <a:t>MEdINA</a:t>
            </a:r>
            <a:r>
              <a:rPr lang="pt-BR" dirty="0" smtClean="0"/>
              <a:t>, J. Uso de drogas psicoativas:teorias e métodos para multiplicador </a:t>
            </a:r>
            <a:r>
              <a:rPr lang="pt-BR" dirty="0" err="1" smtClean="0"/>
              <a:t>prevencionista</a:t>
            </a:r>
            <a:r>
              <a:rPr lang="pt-BR" dirty="0" smtClean="0"/>
              <a:t>. Rio Grande: CENPRE, 2005.</a:t>
            </a:r>
          </a:p>
          <a:p>
            <a:r>
              <a:rPr lang="pt-BR" dirty="0" smtClean="0"/>
              <a:t>TAVARES, B.F; BÉRIA, J. U.; LIMA, </a:t>
            </a:r>
            <a:r>
              <a:rPr lang="pt-BR" dirty="0" err="1" smtClean="0"/>
              <a:t>M.S.</a:t>
            </a:r>
            <a:r>
              <a:rPr lang="pt-BR" dirty="0" smtClean="0"/>
              <a:t> Prevalência do uso de drogas e desempenho escolar entre adolescentes. Revista de Saúde Pública,V.35, n.2, p.150-158, 2001</a:t>
            </a:r>
          </a:p>
          <a:p>
            <a:r>
              <a:rPr lang="pt-BR" dirty="0" smtClean="0"/>
              <a:t>VAISSMAN, M. Alcoolismo no trabalho. </a:t>
            </a:r>
            <a:r>
              <a:rPr lang="en-US" dirty="0" smtClean="0"/>
              <a:t>Rio de Janeiro: Garamond, 2004.</a:t>
            </a:r>
            <a:endParaRPr lang="pt-BR" dirty="0" smtClean="0"/>
          </a:p>
          <a:p>
            <a:r>
              <a:rPr lang="en-US" dirty="0" smtClean="0"/>
              <a:t>ZANOTI-JERONYMO, d. V.; CARVALHO, A. M. P. Self-concept, academic performance and behavioral evaluation of the children of alcoholic parents. </a:t>
            </a:r>
            <a:r>
              <a:rPr lang="pt-BR" dirty="0" smtClean="0"/>
              <a:t>Revista Brasileira de Psiquiatria, v.27, n.3, p.233-236, 2005.</a:t>
            </a:r>
          </a:p>
          <a:p>
            <a:r>
              <a:rPr lang="pt-BR" dirty="0" smtClean="0"/>
              <a:t>ZILBERMAN, M. L.; BLUME, </a:t>
            </a:r>
            <a:r>
              <a:rPr lang="pt-BR" dirty="0" err="1" smtClean="0"/>
              <a:t>S.B.</a:t>
            </a:r>
            <a:r>
              <a:rPr lang="pt-BR" dirty="0" smtClean="0"/>
              <a:t> Violência doméstica, abuso de álcool e substâncias psicoativas. Revista Brasileira de Psiquiatria. 27(</a:t>
            </a:r>
            <a:r>
              <a:rPr lang="pt-BR" dirty="0" err="1" smtClean="0"/>
              <a:t>Supl</a:t>
            </a:r>
            <a:r>
              <a:rPr lang="pt-BR" dirty="0" smtClean="0"/>
              <a:t> II), p.51-55, 2005</a:t>
            </a:r>
          </a:p>
          <a:p>
            <a:r>
              <a:rPr lang="pt-BR" dirty="0" smtClean="0"/>
              <a:t> </a:t>
            </a:r>
          </a:p>
          <a:p>
            <a:r>
              <a:rPr lang="pt-BR" dirty="0" smtClean="0"/>
              <a:t> </a:t>
            </a:r>
          </a:p>
          <a:p>
            <a:r>
              <a:rPr lang="pt-BR" dirty="0" smtClean="0"/>
              <a:t> </a:t>
            </a:r>
          </a:p>
          <a:p>
            <a:r>
              <a:rPr lang="pt-BR" dirty="0" smtClean="0"/>
              <a:t> </a:t>
            </a:r>
          </a:p>
          <a:p>
            <a:r>
              <a:rPr lang="pt-BR" b="1" dirty="0" smtClean="0"/>
              <a:t> </a:t>
            </a:r>
            <a:endParaRPr lang="pt-BR" dirty="0" smtClean="0"/>
          </a:p>
          <a:p>
            <a:r>
              <a:rPr lang="pt-BR" b="1" dirty="0" smtClean="0"/>
              <a:t> </a:t>
            </a:r>
            <a:endParaRPr lang="pt-BR" dirty="0" smtClean="0"/>
          </a:p>
          <a:p>
            <a:r>
              <a:rPr lang="pt-BR" b="1" dirty="0" smtClean="0"/>
              <a:t> </a:t>
            </a: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3200" dirty="0" smtClean="0"/>
              <a:t>A APRESENTAÇÃO DO TEATRO</a:t>
            </a:r>
          </a:p>
          <a:p>
            <a:pPr algn="ctr"/>
            <a:endParaRPr lang="pt-BR" sz="3200" dirty="0" smtClean="0"/>
          </a:p>
          <a:p>
            <a:pPr algn="ctr"/>
            <a:endParaRPr lang="pt-BR" sz="3200" dirty="0"/>
          </a:p>
          <a:p>
            <a:pPr algn="ctr"/>
            <a:endParaRPr lang="pt-BR" sz="3200" dirty="0"/>
          </a:p>
          <a:p>
            <a:pPr marL="0" indent="0" algn="ctr">
              <a:buNone/>
            </a:pPr>
            <a:r>
              <a:rPr lang="pt-BR" sz="3200" dirty="0" smtClean="0"/>
              <a:t>O SONHO QUE A DROGA LEVOU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6838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654296"/>
          </a:xfrm>
        </p:spPr>
        <p:txBody>
          <a:bodyPr/>
          <a:lstStyle/>
          <a:p>
            <a:r>
              <a:rPr lang="pt-BR" dirty="0" smtClean="0"/>
              <a:t>OBJETIVO GERAL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4071942"/>
            <a:ext cx="7467600" cy="2402010"/>
          </a:xfrm>
        </p:spPr>
        <p:txBody>
          <a:bodyPr/>
          <a:lstStyle/>
          <a:p>
            <a:r>
              <a:rPr lang="pt-BR" dirty="0" smtClean="0"/>
              <a:t>Sensibilizar de </a:t>
            </a:r>
            <a:r>
              <a:rPr lang="pt-BR" dirty="0"/>
              <a:t>forma lúdica os alunos da educação infantil sobre a importância de se prevenir </a:t>
            </a:r>
            <a:r>
              <a:rPr lang="pt-BR" dirty="0" smtClean="0"/>
              <a:t>o </a:t>
            </a:r>
            <a:r>
              <a:rPr lang="pt-BR" dirty="0"/>
              <a:t>uso de </a:t>
            </a:r>
            <a:r>
              <a:rPr lang="pt-BR" dirty="0" smtClean="0"/>
              <a:t>álcool e drogas.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562074"/>
          </a:xfrm>
        </p:spPr>
        <p:txBody>
          <a:bodyPr/>
          <a:lstStyle/>
          <a:p>
            <a:pPr algn="ctr"/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91264" cy="5361459"/>
          </a:xfrm>
        </p:spPr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Adesão </a:t>
            </a:r>
            <a:r>
              <a:rPr lang="pt-BR" dirty="0" smtClean="0"/>
              <a:t>do Município de Luís Alves ao PSE em março de 2013</a:t>
            </a:r>
            <a:endParaRPr lang="pt-BR" dirty="0"/>
          </a:p>
          <a:p>
            <a:r>
              <a:rPr lang="pt-BR" dirty="0" smtClean="0"/>
              <a:t>Realizamos uma reunião – Profissionais da Secretaria Municipal de Saúde e Secretaria da Educação ;</a:t>
            </a:r>
          </a:p>
          <a:p>
            <a:r>
              <a:rPr lang="pt-BR" dirty="0" smtClean="0"/>
              <a:t>Estabelecemos um cronograma de atividades para o ano de 2013 nas Escolas</a:t>
            </a:r>
            <a:r>
              <a:rPr lang="pt-BR" dirty="0" smtClean="0"/>
              <a:t>;</a:t>
            </a:r>
          </a:p>
          <a:p>
            <a:r>
              <a:rPr lang="pt-BR" dirty="0" smtClean="0"/>
              <a:t>Apoio </a:t>
            </a:r>
            <a:r>
              <a:rPr lang="pt-BR" dirty="0" smtClean="0"/>
              <a:t>da Equipe do </a:t>
            </a:r>
            <a:r>
              <a:rPr lang="pt-BR" dirty="0" err="1" smtClean="0"/>
              <a:t>Telessaúde</a:t>
            </a:r>
            <a:r>
              <a:rPr lang="pt-BR" dirty="0" smtClean="0"/>
              <a:t>  através </a:t>
            </a:r>
            <a:r>
              <a:rPr lang="pt-BR" dirty="0" smtClean="0"/>
              <a:t>de </a:t>
            </a:r>
            <a:r>
              <a:rPr lang="pt-BR" dirty="0" err="1" smtClean="0"/>
              <a:t>teleconsultoria</a:t>
            </a:r>
            <a:r>
              <a:rPr lang="pt-BR" dirty="0" smtClean="0"/>
              <a:t>, nos </a:t>
            </a:r>
            <a:r>
              <a:rPr lang="pt-BR" dirty="0" smtClean="0"/>
              <a:t>orientou a utilizar atividades lúdicas para sensibilizar as crianças e nos enviou diversos artigos científicos.</a:t>
            </a:r>
          </a:p>
          <a:p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/>
              <a:t>Realizamos reuniões de equipe para discussão</a:t>
            </a:r>
          </a:p>
          <a:p>
            <a:r>
              <a:rPr lang="pt-BR" dirty="0"/>
              <a:t>Elaboramos e apresentamos </a:t>
            </a:r>
            <a:r>
              <a:rPr lang="pt-BR" dirty="0" smtClean="0"/>
              <a:t>nas escolas municipais a </a:t>
            </a:r>
            <a:r>
              <a:rPr lang="pt-BR" dirty="0"/>
              <a:t>peça teatral com o nome: O SONHO QUE A DROGA </a:t>
            </a:r>
            <a:r>
              <a:rPr lang="pt-BR" dirty="0" smtClean="0"/>
              <a:t>LEVOU, alcançando um total de 350 crianças </a:t>
            </a:r>
            <a:endParaRPr lang="pt-BR" dirty="0"/>
          </a:p>
          <a:p>
            <a:endParaRPr lang="pt-BR" dirty="0"/>
          </a:p>
        </p:txBody>
      </p:sp>
      <p:pic>
        <p:nvPicPr>
          <p:cNvPr id="4" name="Espaço Reservado para Conteúdo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10" b="30779"/>
          <a:stretch/>
        </p:blipFill>
        <p:spPr>
          <a:xfrm>
            <a:off x="467544" y="3811947"/>
            <a:ext cx="7901814" cy="304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6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43971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Considerações Finais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229600" cy="6000768"/>
          </a:xfrm>
        </p:spPr>
        <p:txBody>
          <a:bodyPr>
            <a:normAutofit fontScale="92500"/>
          </a:bodyPr>
          <a:lstStyle/>
          <a:p>
            <a:r>
              <a:rPr lang="pt-BR" dirty="0"/>
              <a:t>A criança precisa saber do perigo que corre, através de uma maneira lúdica e infantil, para que ela possa recusar a droga e também avisar os pais ou seus responsáveis sobre a proposta do traficante. Por isso o nosso trabalho torna-se de grande relevância principalmente para a sociedade, contribuindo para a formação de uma nova geração mais consciente e informada</a:t>
            </a:r>
            <a:r>
              <a:rPr lang="pt-BR" dirty="0" smtClean="0"/>
              <a:t>.</a:t>
            </a:r>
            <a:r>
              <a:rPr lang="pt-BR" dirty="0"/>
              <a:t> </a:t>
            </a:r>
            <a:endParaRPr lang="pt-BR" dirty="0" smtClean="0"/>
          </a:p>
          <a:p>
            <a:r>
              <a:rPr lang="pt-BR" dirty="0" smtClean="0"/>
              <a:t>No </a:t>
            </a:r>
            <a:r>
              <a:rPr lang="pt-BR" dirty="0"/>
              <a:t>final das apresentações do teatro buscamos interagir com o público, </a:t>
            </a:r>
            <a:r>
              <a:rPr lang="pt-BR" dirty="0" smtClean="0"/>
              <a:t>fizemos </a:t>
            </a:r>
            <a:r>
              <a:rPr lang="pt-BR" dirty="0"/>
              <a:t>perguntas e comentários sobre o teatro. </a:t>
            </a:r>
            <a:endParaRPr lang="pt-BR" dirty="0" smtClean="0"/>
          </a:p>
          <a:p>
            <a:r>
              <a:rPr lang="pt-BR" dirty="0" smtClean="0"/>
              <a:t>Nas </a:t>
            </a:r>
            <a:r>
              <a:rPr lang="pt-BR" dirty="0"/>
              <a:t>falas dos alunos ao fim do teatro, observamos que a mensagem foi transmitida de forma eficaz: “</a:t>
            </a:r>
            <a:r>
              <a:rPr lang="pt-BR" b="1" dirty="0"/>
              <a:t>não devemos aceitar nada de estranhos, porque uma bala pode ser uma droga</a:t>
            </a:r>
            <a:r>
              <a:rPr lang="pt-BR" dirty="0"/>
              <a:t>”;“</a:t>
            </a:r>
            <a:r>
              <a:rPr lang="pt-BR" b="1" dirty="0"/>
              <a:t>quando um estranho vem nos oferecer drogas a gente tem que cair fora (fugir</a:t>
            </a:r>
            <a:r>
              <a:rPr lang="pt-BR" dirty="0"/>
              <a:t>)”. “</a:t>
            </a:r>
            <a:r>
              <a:rPr lang="pt-BR" b="1" dirty="0"/>
              <a:t>a droga fez Joãozinho virar um mendigo e </a:t>
            </a:r>
            <a:r>
              <a:rPr lang="pt-BR" b="1" dirty="0" err="1"/>
              <a:t>Mariazinha</a:t>
            </a:r>
            <a:r>
              <a:rPr lang="pt-BR" b="1" dirty="0"/>
              <a:t> não usou droga e consegui ser professora</a:t>
            </a:r>
            <a:r>
              <a:rPr lang="pt-BR" dirty="0"/>
              <a:t>”.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700" dirty="0">
                <a:solidFill>
                  <a:srgbClr val="575F6D"/>
                </a:solidFill>
              </a:rPr>
              <a:t>Considerações Finais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925144"/>
          </a:xfrm>
        </p:spPr>
        <p:txBody>
          <a:bodyPr/>
          <a:lstStyle/>
          <a:p>
            <a:pPr lvl="0">
              <a:buClr>
                <a:srgbClr val="FE8637"/>
              </a:buClr>
            </a:pPr>
            <a:r>
              <a:rPr lang="pt-BR" sz="2000" dirty="0">
                <a:solidFill>
                  <a:prstClr val="black"/>
                </a:solidFill>
              </a:rPr>
              <a:t>Divulgamos o trabalho nas redes sociais como </a:t>
            </a:r>
            <a:r>
              <a:rPr lang="pt-BR" sz="2000" dirty="0" err="1">
                <a:solidFill>
                  <a:prstClr val="black"/>
                </a:solidFill>
              </a:rPr>
              <a:t>facebook</a:t>
            </a:r>
            <a:r>
              <a:rPr lang="pt-BR" sz="2000" dirty="0">
                <a:solidFill>
                  <a:prstClr val="black"/>
                </a:solidFill>
              </a:rPr>
              <a:t>, </a:t>
            </a:r>
            <a:r>
              <a:rPr lang="pt-BR" sz="2000" dirty="0" err="1">
                <a:solidFill>
                  <a:prstClr val="black"/>
                </a:solidFill>
              </a:rPr>
              <a:t>You</a:t>
            </a:r>
            <a:r>
              <a:rPr lang="pt-BR" sz="2000" dirty="0">
                <a:solidFill>
                  <a:prstClr val="black"/>
                </a:solidFill>
              </a:rPr>
              <a:t> Tube e um blog da própria Prefeitura Municipal, que sensibilizou ainda mais a população e envolveu um grande número de pessoas da comunidade.</a:t>
            </a:r>
          </a:p>
          <a:p>
            <a:pPr lvl="0">
              <a:buClr>
                <a:srgbClr val="FE8637"/>
              </a:buClr>
            </a:pPr>
            <a:endParaRPr lang="pt-BR" sz="2000" dirty="0" smtClean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pt-BR" sz="2000" dirty="0" smtClean="0">
                <a:solidFill>
                  <a:prstClr val="black"/>
                </a:solidFill>
              </a:rPr>
              <a:t>Esse </a:t>
            </a:r>
            <a:r>
              <a:rPr lang="pt-BR" sz="2000" dirty="0">
                <a:solidFill>
                  <a:prstClr val="black"/>
                </a:solidFill>
              </a:rPr>
              <a:t>trabalho superou as expectativas da Equipe, envolvendo não só os alunos da escola, mas membros da comunidade, profissionais de saúde, profissionais da educação, equipe do </a:t>
            </a:r>
            <a:r>
              <a:rPr lang="pt-BR" sz="2000" dirty="0" err="1">
                <a:solidFill>
                  <a:prstClr val="black"/>
                </a:solidFill>
              </a:rPr>
              <a:t>telessaúde</a:t>
            </a:r>
            <a:r>
              <a:rPr lang="pt-BR" sz="2000" dirty="0">
                <a:solidFill>
                  <a:prstClr val="black"/>
                </a:solidFill>
              </a:rPr>
              <a:t> desde a construção até a execução do trabalho e na reflexão sobre o tema.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371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7424766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600" dirty="0" smtClean="0"/>
              <a:t>estratégia </a:t>
            </a:r>
            <a:r>
              <a:rPr lang="pt-BR" sz="2600" dirty="0" smtClean="0"/>
              <a:t>saúde na família - vila do salto</a:t>
            </a:r>
            <a:br>
              <a:rPr lang="pt-BR" sz="2600" dirty="0" smtClean="0"/>
            </a:br>
            <a:r>
              <a:rPr lang="pt-BR" dirty="0" smtClean="0"/>
              <a:t>Apresentação do teatro</a:t>
            </a:r>
            <a:endParaRPr lang="pt-BR" dirty="0"/>
          </a:p>
        </p:txBody>
      </p:sp>
      <p:pic>
        <p:nvPicPr>
          <p:cNvPr id="4" name="Espaço Reservado para Conteúdo 3" descr="1070034_1399234766959331_1639635807_n"/>
          <p:cNvPicPr>
            <a:picLocks noGrp="1"/>
          </p:cNvPicPr>
          <p:nvPr>
            <p:ph sz="quarter" idx="1"/>
          </p:nvPr>
        </p:nvPicPr>
        <p:blipFill rotWithShape="1">
          <a:blip r:embed="rId2"/>
          <a:srcRect l="6026" t="16710" r="12290" b="15805"/>
          <a:stretch/>
        </p:blipFill>
        <p:spPr bwMode="auto">
          <a:xfrm>
            <a:off x="16590" y="1124744"/>
            <a:ext cx="9036496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cap="none" dirty="0">
                <a:solidFill>
                  <a:srgbClr val="7030A0"/>
                </a:solidFill>
              </a:rPr>
              <a:t>Saúde e Prevenção ao uso de drogas na escola: Uma parceria da ESF com o Programa Saúde na Escola, no Município de </a:t>
            </a:r>
            <a:r>
              <a:rPr lang="pt-BR" sz="2000" b="1" cap="none" dirty="0" smtClean="0">
                <a:solidFill>
                  <a:srgbClr val="7030A0"/>
                </a:solidFill>
              </a:rPr>
              <a:t>Luís </a:t>
            </a:r>
            <a:r>
              <a:rPr lang="pt-BR" sz="2000" b="1" cap="none" dirty="0">
                <a:solidFill>
                  <a:srgbClr val="7030A0"/>
                </a:solidFill>
              </a:rPr>
              <a:t>Alves (S.C) em 2013</a:t>
            </a:r>
            <a:br>
              <a:rPr lang="pt-BR" sz="2000" b="1" cap="none" dirty="0">
                <a:solidFill>
                  <a:srgbClr val="7030A0"/>
                </a:solidFill>
              </a:rPr>
            </a:br>
            <a:endParaRPr lang="pt-BR" sz="2000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6" y="1600200"/>
            <a:ext cx="7662531" cy="4873625"/>
          </a:xfrm>
        </p:spPr>
      </p:pic>
    </p:spTree>
    <p:extLst>
      <p:ext uri="{BB962C8B-B14F-4D97-AF65-F5344CB8AC3E}">
        <p14:creationId xmlns:p14="http://schemas.microsoft.com/office/powerpoint/2010/main" val="349016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Balcão Envidraçado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78</TotalTime>
  <Words>1115</Words>
  <Application>Microsoft Office PowerPoint</Application>
  <PresentationFormat>Apresentação na tela (4:3)</PresentationFormat>
  <Paragraphs>83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Balcão Envidraçado</vt:lpstr>
      <vt:lpstr>     PREFEITURA MUNICIPAL DE LUÍS ALVES /SC SECRETARIA DE SAÚDE E SECRETARIA DA EDUCAÇÃO PROGRAMA SAÚDE NAS ESCOLAS (PSE) ESTRATÉGIA SAÚDE DA FAMÍLIA  EQUIPE VILA DO SALTO </vt:lpstr>
      <vt:lpstr>Introdução</vt:lpstr>
      <vt:lpstr>OBJETIVO GERAL</vt:lpstr>
      <vt:lpstr>METODOLOGIA</vt:lpstr>
      <vt:lpstr>METODOLOGIA</vt:lpstr>
      <vt:lpstr>Considerações Finais</vt:lpstr>
      <vt:lpstr>Considerações Finais</vt:lpstr>
      <vt:lpstr>estratégia saúde na família - vila do salto Apresentação do teatro</vt:lpstr>
      <vt:lpstr>Saúde e Prevenção ao uso de drogas na escola: Uma parceria da ESF com o Programa Saúde na Escola, no Município de Luís Alves (S.C) em 2013 </vt:lpstr>
      <vt:lpstr>Saúde e Prevenção ao uso de drogas na escola: Uma parceria da ESF com o Programa Saúde na Escola, no Município de Luís Alves (S.C) em 2013 </vt:lpstr>
      <vt:lpstr>Saúde e Prevenção ao uso de drogas na escola: Uma parceria da ESF com o Programa Saúde na Escola, no Município de Luís Alves (S.C) em 2013 </vt:lpstr>
      <vt:lpstr>Saúde e Prevenção ao uso de drogas na escola: Uma parceria da ESF com o Programa Saúde na Escola, no Município de Luís Alves (S.C) em 2013 </vt:lpstr>
      <vt:lpstr>Saúde e Prevenção ao uso de drogas na escola: Uma parceria da ESF com o Programa Saúde na Escola, no Município de Luís Alves (S.C) em 2013</vt:lpstr>
      <vt:lpstr>Saúde e Prevenção ao uso de drogas na escola: Uma parceria da ESF com o Programa Saúde na Escola, no Município de Luís Alves (S.C) em 2013</vt:lpstr>
      <vt:lpstr>Saúde e Prevenção ao uso de drogas na escola: Uma parceria da ESF com o Programa Saúde na Escola, no Município de Luís Alves (S.C) em 2013</vt:lpstr>
      <vt:lpstr>Saúde e Prevenção ao uso de drogas na escola: Uma parceria da ESF com o Programa Saúde na Escola, no Município de Luís Alves (S.C) em 2013</vt:lpstr>
      <vt:lpstr>Saúde e Prevenção ao uso de drogas na escola: Uma parceria da ESF com o Programa Saúde na Escola, no Município de Luís Alves (S.C) em 2013</vt:lpstr>
      <vt:lpstr>Saúde e Prevenção ao uso de drogas na escola: Uma parceria da ESF com o Programa Saúde na Escola, no Município de Luís Alves (S.C) em 2013</vt:lpstr>
      <vt:lpstr>Saúde e Prevenção ao uso de drogas na escola: Uma parceria da ESF com o Programa Saúde na Escola, no Município de Luís Alves (S.C) em 2013</vt:lpstr>
      <vt:lpstr>Saúde e Prevenção ao uso de drogas na escola: Uma parceria da ESF com o Programa Saúde na Escola, no Município de Luís Alves (S.C) em 2013</vt:lpstr>
      <vt:lpstr>Saúde e Prevenção ao uso de drogas na escola: Uma parceria da ESF com o Programa Saúde na Escola, no Município de Luís Alves (S.C) em 2013</vt:lpstr>
      <vt:lpstr>Apresentação do PowerPoint</vt:lpstr>
      <vt:lpstr>Referencias 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PREFEITURA MUNICIPAL DE LUÍS ALVES /SC SECRETARIA DE SAÚDE ESTRATÉGIA SAÚDE DA FAMÍLIA  EQUIPE VILA DO SALTO   Saúde e Prevenção ao uso de drogas na escola: Uma parceria da ESF com o Programa Saúde na Escola, no Município de Luis Alves (S.C) em 2013.</dc:title>
  <dc:creator>Usuario</dc:creator>
  <cp:lastModifiedBy>Saude</cp:lastModifiedBy>
  <cp:revision>12</cp:revision>
  <dcterms:created xsi:type="dcterms:W3CDTF">2013-09-30T13:49:51Z</dcterms:created>
  <dcterms:modified xsi:type="dcterms:W3CDTF">2013-11-04T01:43:09Z</dcterms:modified>
</cp:coreProperties>
</file>