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2" r:id="rId3"/>
    <p:sldId id="261" r:id="rId4"/>
    <p:sldId id="283" r:id="rId5"/>
    <p:sldId id="281" r:id="rId6"/>
    <p:sldId id="265" r:id="rId7"/>
    <p:sldId id="287" r:id="rId8"/>
    <p:sldId id="267" r:id="rId9"/>
    <p:sldId id="284" r:id="rId10"/>
    <p:sldId id="270" r:id="rId11"/>
    <p:sldId id="272" r:id="rId12"/>
    <p:sldId id="273" r:id="rId13"/>
    <p:sldId id="274" r:id="rId14"/>
    <p:sldId id="275" r:id="rId15"/>
    <p:sldId id="277" r:id="rId16"/>
    <p:sldId id="289" r:id="rId17"/>
    <p:sldId id="278" r:id="rId18"/>
    <p:sldId id="290" r:id="rId19"/>
    <p:sldId id="298" r:id="rId20"/>
    <p:sldId id="279" r:id="rId21"/>
    <p:sldId id="286" r:id="rId22"/>
    <p:sldId id="291" r:id="rId23"/>
    <p:sldId id="296" r:id="rId24"/>
    <p:sldId id="294" r:id="rId2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39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4C1D3-A784-4462-B086-7372FC00399F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C73D9-A787-443B-8196-4C16E120DD9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212757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4C1D3-A784-4462-B086-7372FC00399F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C73D9-A787-443B-8196-4C16E120DD9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081884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4C1D3-A784-4462-B086-7372FC00399F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C73D9-A787-443B-8196-4C16E120DD9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48571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4C1D3-A784-4462-B086-7372FC00399F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C73D9-A787-443B-8196-4C16E120DD9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633934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4C1D3-A784-4462-B086-7372FC00399F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C73D9-A787-443B-8196-4C16E120DD9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452141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4C1D3-A784-4462-B086-7372FC00399F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C73D9-A787-443B-8196-4C16E120DD9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587631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4C1D3-A784-4462-B086-7372FC00399F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C73D9-A787-443B-8196-4C16E120DD9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500342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4C1D3-A784-4462-B086-7372FC00399F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C73D9-A787-443B-8196-4C16E120DD9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726065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4C1D3-A784-4462-B086-7372FC00399F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C73D9-A787-443B-8196-4C16E120DD9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84922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4C1D3-A784-4462-B086-7372FC00399F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C73D9-A787-443B-8196-4C16E120DD9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645946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4C1D3-A784-4462-B086-7372FC00399F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C73D9-A787-443B-8196-4C16E120DD9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149667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4C1D3-A784-4462-B086-7372FC00399F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C73D9-A787-443B-8196-4C16E120DD9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11029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erlbal.hi-pi.com/blog-images/825949/mn/130962455149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70000"/>
          </a:blip>
          <a:srcRect/>
          <a:stretch>
            <a:fillRect/>
          </a:stretch>
        </p:blipFill>
        <p:spPr bwMode="auto">
          <a:xfrm>
            <a:off x="0" y="10074"/>
            <a:ext cx="9144000" cy="2554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r="5400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35596" y="-25930"/>
            <a:ext cx="7272808" cy="26268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t-BR" sz="2800" b="1" dirty="0" smtClean="0">
                <a:solidFill>
                  <a:schemeClr val="bg1"/>
                </a:solidFill>
              </a:rPr>
              <a:t>INFLUÊNCIA DO ACOLHIMENTO OTIMIZADO SOBRE A RESOLUTIVIDADE EM ATENÇÃO BÁSICA: UMA PROPOSTA INOVADORA DO MUNICÍPIO DE SÃO JOSÉ</a:t>
            </a:r>
            <a:endParaRPr lang="pt-BR" sz="2800" b="1" dirty="0">
              <a:solidFill>
                <a:schemeClr val="bg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5900" y="2591746"/>
            <a:ext cx="6172200" cy="4266254"/>
          </a:xfrm>
        </p:spPr>
        <p:txBody>
          <a:bodyPr>
            <a:noAutofit/>
          </a:bodyPr>
          <a:lstStyle/>
          <a:p>
            <a:pPr algn="l">
              <a:lnSpc>
                <a:spcPct val="170000"/>
              </a:lnSpc>
            </a:pPr>
            <a:r>
              <a:rPr lang="pt-BR" sz="1600" b="1" dirty="0" smtClean="0">
                <a:solidFill>
                  <a:schemeClr val="tx1"/>
                </a:solidFill>
              </a:rPr>
              <a:t>AUTORA: </a:t>
            </a:r>
            <a:r>
              <a:rPr lang="pt-BR" sz="1600" b="1" dirty="0" err="1" smtClean="0">
                <a:solidFill>
                  <a:schemeClr val="tx1"/>
                </a:solidFill>
              </a:rPr>
              <a:t>ENFª</a:t>
            </a:r>
            <a:r>
              <a:rPr lang="pt-BR" sz="1600" b="1" dirty="0" smtClean="0">
                <a:solidFill>
                  <a:schemeClr val="tx1"/>
                </a:solidFill>
              </a:rPr>
              <a:t>. MIRELA MARRY FERREIRA LAURENTINO BICHESKI</a:t>
            </a:r>
          </a:p>
          <a:p>
            <a:pPr algn="l">
              <a:lnSpc>
                <a:spcPct val="170000"/>
              </a:lnSpc>
            </a:pPr>
            <a:r>
              <a:rPr lang="pt-BR" sz="1600" b="1" dirty="0" smtClean="0">
                <a:solidFill>
                  <a:schemeClr val="tx1"/>
                </a:solidFill>
              </a:rPr>
              <a:t>             EQUIPE: 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2792353" y="3035491"/>
            <a:ext cx="5684170" cy="433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pt-BR" sz="1600" b="1" dirty="0"/>
              <a:t>AUX. </a:t>
            </a:r>
            <a:r>
              <a:rPr lang="pt-BR" sz="1600" b="1" dirty="0" err="1"/>
              <a:t>ENFª</a:t>
            </a:r>
            <a:r>
              <a:rPr lang="pt-BR" sz="1600" b="1" dirty="0"/>
              <a:t>. ADRIANA  CATARINA   DA SILVA </a:t>
            </a:r>
            <a:r>
              <a:rPr lang="pt-BR" sz="1600" b="1" dirty="0" smtClean="0"/>
              <a:t>FERREIRA</a:t>
            </a:r>
          </a:p>
          <a:p>
            <a:pPr>
              <a:lnSpc>
                <a:spcPct val="170000"/>
              </a:lnSpc>
            </a:pPr>
            <a:r>
              <a:rPr lang="pt-BR" sz="1600" b="1" dirty="0" smtClean="0"/>
              <a:t>AUX. </a:t>
            </a:r>
            <a:r>
              <a:rPr lang="pt-BR" sz="1600" b="1" dirty="0" err="1" smtClean="0"/>
              <a:t>ENFª</a:t>
            </a:r>
            <a:r>
              <a:rPr lang="pt-BR" sz="1600" b="1" dirty="0" smtClean="0"/>
              <a:t> JOSEANE JORDELINA FERNANDES</a:t>
            </a:r>
          </a:p>
          <a:p>
            <a:pPr>
              <a:lnSpc>
                <a:spcPct val="170000"/>
              </a:lnSpc>
            </a:pPr>
            <a:r>
              <a:rPr lang="pt-BR" sz="1600" b="1" dirty="0" smtClean="0"/>
              <a:t>ACS</a:t>
            </a:r>
            <a:r>
              <a:rPr lang="pt-BR" sz="1600" b="1" dirty="0"/>
              <a:t>: CARMEM LUCIA DA SILVA</a:t>
            </a:r>
          </a:p>
          <a:p>
            <a:pPr>
              <a:lnSpc>
                <a:spcPct val="170000"/>
              </a:lnSpc>
            </a:pPr>
            <a:r>
              <a:rPr lang="pt-BR" sz="1600" b="1" dirty="0" smtClean="0"/>
              <a:t>ACS:GENICEIA </a:t>
            </a:r>
            <a:r>
              <a:rPr lang="pt-BR" sz="1600" b="1" dirty="0"/>
              <a:t>DE MIRANDA RODRIGUES</a:t>
            </a:r>
          </a:p>
          <a:p>
            <a:pPr>
              <a:lnSpc>
                <a:spcPct val="170000"/>
              </a:lnSpc>
            </a:pPr>
            <a:r>
              <a:rPr lang="pt-BR" sz="1600" b="1" dirty="0" smtClean="0"/>
              <a:t>ACS:LUCIANE </a:t>
            </a:r>
            <a:r>
              <a:rPr lang="pt-BR" sz="1600" b="1" dirty="0"/>
              <a:t>GUEDES</a:t>
            </a:r>
          </a:p>
          <a:p>
            <a:pPr>
              <a:lnSpc>
                <a:spcPct val="170000"/>
              </a:lnSpc>
            </a:pPr>
            <a:r>
              <a:rPr lang="pt-BR" sz="1600" b="1" dirty="0" smtClean="0"/>
              <a:t>ACS:LUIZ </a:t>
            </a:r>
            <a:r>
              <a:rPr lang="pt-BR" sz="1600" b="1" dirty="0"/>
              <a:t>CARLOS GONÇALVES</a:t>
            </a:r>
          </a:p>
          <a:p>
            <a:pPr>
              <a:lnSpc>
                <a:spcPct val="170000"/>
              </a:lnSpc>
            </a:pPr>
            <a:r>
              <a:rPr lang="pt-BR" sz="1600" b="1" dirty="0" smtClean="0"/>
              <a:t>ACS:MARISA </a:t>
            </a:r>
            <a:r>
              <a:rPr lang="pt-BR" sz="1600" b="1" dirty="0"/>
              <a:t>RÉGIS DA SILVA</a:t>
            </a:r>
          </a:p>
          <a:p>
            <a:pPr>
              <a:lnSpc>
                <a:spcPct val="170000"/>
              </a:lnSpc>
            </a:pPr>
            <a:r>
              <a:rPr lang="pt-BR" sz="1600" b="1" dirty="0" smtClean="0"/>
              <a:t>ACS</a:t>
            </a:r>
            <a:r>
              <a:rPr lang="pt-BR" sz="1600" b="1" dirty="0"/>
              <a:t>: MARISTELA </a:t>
            </a:r>
            <a:r>
              <a:rPr lang="pt-BR" sz="1600" b="1" dirty="0" smtClean="0"/>
              <a:t>NIENKOETTER</a:t>
            </a:r>
          </a:p>
          <a:p>
            <a:pPr>
              <a:lnSpc>
                <a:spcPct val="170000"/>
              </a:lnSpc>
            </a:pPr>
            <a:r>
              <a:rPr lang="pt-BR" sz="1600" b="1" dirty="0" smtClean="0"/>
              <a:t>MÉDICO DA FAMÍLIA: DR. LUCIANO RIZZI</a:t>
            </a:r>
          </a:p>
          <a:p>
            <a:pPr>
              <a:lnSpc>
                <a:spcPct val="170000"/>
              </a:lnSpc>
            </a:pPr>
            <a:r>
              <a:rPr lang="pt-BR" b="1" smtClean="0"/>
              <a:t>                     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46050"/>
          </a:xfrm>
        </p:spPr>
        <p:txBody>
          <a:bodyPr>
            <a:normAutofit fontScale="90000"/>
          </a:bodyPr>
          <a:lstStyle/>
          <a:p>
            <a:endParaRPr lang="pt-B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5100"/>
            <a:ext cx="914400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0"/>
            <a:ext cx="8280920" cy="6473952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</a:pPr>
            <a:r>
              <a:rPr lang="pt-BR" sz="2400" dirty="0"/>
              <a:t>Além disso, a procura do atendimento para o profissional enfermeiro não estava alcançando as metas preconizadas pelo </a:t>
            </a:r>
            <a:r>
              <a:rPr lang="pt-BR" sz="2400" dirty="0" smtClean="0"/>
              <a:t>Ministério da Saúde, </a:t>
            </a:r>
            <a:r>
              <a:rPr lang="pt-BR" sz="2400" dirty="0"/>
              <a:t>no que diz respeito aos </a:t>
            </a:r>
            <a:r>
              <a:rPr lang="pt-BR" sz="2400" dirty="0" smtClean="0"/>
              <a:t>marcadores.</a:t>
            </a:r>
          </a:p>
          <a:p>
            <a:pPr algn="just">
              <a:lnSpc>
                <a:spcPct val="160000"/>
              </a:lnSpc>
            </a:pPr>
            <a:r>
              <a:rPr lang="pt-BR" sz="2400" dirty="0" smtClean="0"/>
              <a:t> Tendo em vista a necessidade de desenvolver processos de trabalho que estabelecessem uma nova relação entre os profissionais de saúde e os usuários, buscou-se mudar o paradigma de somente procurar a unidade para consultar com o médico, fez-se buscar outras propostas de se fazer uma escuta qualificada no atendimento ao usuário.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836712"/>
            <a:ext cx="7632848" cy="563724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/>
              <a:t>Na tentativa de fortalecer os princípios do SUS de integridade e equidade, definiu-se uma forma de </a:t>
            </a:r>
            <a:r>
              <a:rPr lang="pt-BR" sz="2400" dirty="0" smtClean="0"/>
              <a:t>acolhimento.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No ano de 2011 a ESF 06 da UBS Picadas do Sul, aderiu à nova forma de abordagem ao usuário, o acolhimento.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" y="0"/>
            <a:ext cx="9144000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563" y="20379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pt-BR" b="1" dirty="0" smtClean="0"/>
              <a:t>DIVULGAÇÃO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764704"/>
            <a:ext cx="7848872" cy="5976664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Primeiramente realizada pelos ACS através de um instrumento - folder elaborado pela equipe, com todos os serviços ofertados e horários </a:t>
            </a:r>
            <a:r>
              <a:rPr lang="pt-BR" sz="2400" dirty="0" smtClean="0"/>
              <a:t>disponíveis</a:t>
            </a:r>
            <a:r>
              <a:rPr lang="pt-BR" sz="2400" dirty="0" smtClean="0"/>
              <a:t>;</a:t>
            </a: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Após foi realizado uma reunião com todos os membros da unidade por não se tratar de uma unidade exclusiva de atuação da </a:t>
            </a:r>
            <a:r>
              <a:rPr lang="pt-BR" sz="2400" dirty="0" smtClean="0"/>
              <a:t>ESF;</a:t>
            </a: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Os instrumentos foram entregues nas visitas domiciliares e dentro da </a:t>
            </a:r>
            <a:r>
              <a:rPr lang="pt-BR" sz="2400" dirty="0" smtClean="0"/>
              <a:t>unidade.</a:t>
            </a:r>
            <a:endParaRPr lang="pt-BR" sz="2400" dirty="0" smtClean="0"/>
          </a:p>
          <a:p>
            <a:pPr>
              <a:buNone/>
            </a:pPr>
            <a:endParaRPr lang="pt-BR" sz="2800" dirty="0" smtClean="0"/>
          </a:p>
          <a:p>
            <a:pPr marL="0" indent="0">
              <a:buNone/>
            </a:pP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" y="0"/>
            <a:ext cx="9144000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188" y="0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pt-BR" b="1" dirty="0" smtClean="0"/>
              <a:t>MOMENTO IMPLANTAÇÃO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692696"/>
            <a:ext cx="8280920" cy="5904656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</a:pPr>
            <a:r>
              <a:rPr lang="pt-BR" sz="2300" dirty="0" smtClean="0"/>
              <a:t>A nova forma de acolhimento </a:t>
            </a:r>
            <a:r>
              <a:rPr lang="pt-BR" sz="2300" dirty="0" smtClean="0"/>
              <a:t>otimizado, </a:t>
            </a:r>
            <a:r>
              <a:rPr lang="pt-BR" sz="2300" dirty="0" smtClean="0"/>
              <a:t>ou seja, </a:t>
            </a:r>
            <a:r>
              <a:rPr lang="pt-BR" sz="2300" dirty="0" smtClean="0"/>
              <a:t>a nova forma de </a:t>
            </a:r>
            <a:r>
              <a:rPr lang="pt-BR" sz="2300" dirty="0" smtClean="0"/>
              <a:t>extrair o melhor rendimento possível do </a:t>
            </a:r>
            <a:r>
              <a:rPr lang="pt-BR" sz="2300" dirty="0" smtClean="0"/>
              <a:t>acolhimento, </a:t>
            </a:r>
            <a:r>
              <a:rPr lang="pt-BR" sz="2300" dirty="0" smtClean="0"/>
              <a:t>passou </a:t>
            </a:r>
            <a:r>
              <a:rPr lang="pt-BR" sz="2300" dirty="0" smtClean="0"/>
              <a:t>a ser realizada diariamente pelo profissional médico e enfermeiro com </a:t>
            </a:r>
            <a:r>
              <a:rPr lang="pt-BR" sz="2300" dirty="0" smtClean="0"/>
              <a:t>horários </a:t>
            </a:r>
            <a:r>
              <a:rPr lang="pt-BR" sz="2300" dirty="0" smtClean="0"/>
              <a:t>e vagas previamente estabelecidas, </a:t>
            </a:r>
            <a:r>
              <a:rPr lang="pt-BR" sz="2300" dirty="0" smtClean="0"/>
              <a:t>com exceção dos </a:t>
            </a:r>
            <a:r>
              <a:rPr lang="pt-BR" sz="2300" dirty="0" smtClean="0"/>
              <a:t>marcadores, que </a:t>
            </a:r>
            <a:r>
              <a:rPr lang="pt-BR" sz="2300" dirty="0" smtClean="0"/>
              <a:t>tinham </a:t>
            </a:r>
            <a:r>
              <a:rPr lang="pt-BR" sz="2300" dirty="0" smtClean="0"/>
              <a:t>a oportunidade de agendar para outro dia. </a:t>
            </a:r>
          </a:p>
          <a:p>
            <a:pPr algn="just">
              <a:lnSpc>
                <a:spcPct val="160000"/>
              </a:lnSpc>
            </a:pPr>
            <a:r>
              <a:rPr lang="pt-BR" sz="2300" dirty="0" smtClean="0"/>
              <a:t> </a:t>
            </a:r>
            <a:r>
              <a:rPr lang="pt-BR" sz="2300" dirty="0" smtClean="0"/>
              <a:t>A</a:t>
            </a:r>
            <a:r>
              <a:rPr lang="pt-BR" sz="2300" dirty="0" smtClean="0"/>
              <a:t>pós </a:t>
            </a:r>
            <a:r>
              <a:rPr lang="pt-BR" sz="2300" dirty="0" smtClean="0"/>
              <a:t>a análise realizada pelos </a:t>
            </a:r>
            <a:r>
              <a:rPr lang="pt-BR" sz="2300" dirty="0" smtClean="0"/>
              <a:t>profissionais eram </a:t>
            </a:r>
            <a:r>
              <a:rPr lang="pt-BR" sz="2300" dirty="0" smtClean="0"/>
              <a:t>dados os devidos encaminhamentos, seja no âmbito da unidade ou para um serviço de </a:t>
            </a:r>
            <a:r>
              <a:rPr lang="pt-BR" sz="2300" dirty="0" smtClean="0"/>
              <a:t>referência.</a:t>
            </a:r>
            <a:endParaRPr lang="pt-BR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491"/>
            <a:ext cx="9144000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/>
          <a:lstStyle/>
          <a:p>
            <a:pPr algn="ctr"/>
            <a:r>
              <a:rPr lang="pt-BR" b="1" dirty="0" smtClean="0"/>
              <a:t>VALORIZAÇÃO DO ENFERMEIRO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Com o acolhimento o profissional enfermeiro, na UBS de Picadas do Sul, </a:t>
            </a:r>
            <a:r>
              <a:rPr lang="pt-BR" sz="2400" dirty="0" smtClean="0"/>
              <a:t>teve a </a:t>
            </a:r>
            <a:r>
              <a:rPr lang="pt-BR" sz="2400" dirty="0" smtClean="0"/>
              <a:t>oportunidade de abordar o usuário no que diz respeito à prevenção e promoção à saúde, como exemplo ofertar a coleta do </a:t>
            </a:r>
            <a:r>
              <a:rPr lang="pt-BR" sz="2400" dirty="0" err="1" smtClean="0"/>
              <a:t>papanicolau</a:t>
            </a:r>
            <a:r>
              <a:rPr lang="pt-BR" sz="2400" dirty="0" smtClean="0"/>
              <a:t>, vacinação, planejamento familiar, além de questões voltadas à qualidade de vida, seja no momento lazer, família, trabalho e outros. </a:t>
            </a: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Além de proporcionar a satisfação e reconhecimento profissional por parte dos usuários.</a:t>
            </a:r>
            <a:endParaRPr lang="pt-BR" sz="2400" dirty="0" smtClean="0"/>
          </a:p>
          <a:p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1" y="10028"/>
            <a:ext cx="9144000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pt-BR" b="1" dirty="0" smtClean="0"/>
              <a:t>RESULTADOS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/>
          </a:bodyPr>
          <a:lstStyle/>
          <a:p>
            <a:pPr algn="just">
              <a:lnSpc>
                <a:spcPct val="170000"/>
              </a:lnSpc>
            </a:pPr>
            <a:r>
              <a:rPr lang="pt-BR" sz="2400" dirty="0" smtClean="0"/>
              <a:t>Com esta oportunidade conseguimos iniciar </a:t>
            </a:r>
            <a:r>
              <a:rPr lang="pt-BR" sz="2400" dirty="0" smtClean="0"/>
              <a:t>alguns cadastramentos </a:t>
            </a:r>
            <a:r>
              <a:rPr lang="pt-BR" sz="2400" dirty="0" smtClean="0"/>
              <a:t>de </a:t>
            </a:r>
            <a:r>
              <a:rPr lang="pt-BR" sz="2400" dirty="0" smtClean="0"/>
              <a:t>usuários nos programas </a:t>
            </a:r>
            <a:r>
              <a:rPr lang="pt-BR" sz="2400" dirty="0" smtClean="0"/>
              <a:t>ministeriais, </a:t>
            </a:r>
            <a:r>
              <a:rPr lang="pt-BR" sz="2400" dirty="0" smtClean="0"/>
              <a:t>como: </a:t>
            </a:r>
            <a:endParaRPr lang="pt-BR" sz="2400" dirty="0" smtClean="0"/>
          </a:p>
          <a:p>
            <a:pPr algn="just">
              <a:lnSpc>
                <a:spcPct val="170000"/>
              </a:lnSpc>
            </a:pPr>
            <a:r>
              <a:rPr lang="pt-BR" sz="2400" dirty="0" smtClean="0"/>
              <a:t>No </a:t>
            </a:r>
            <a:r>
              <a:rPr lang="pt-BR" sz="2400" dirty="0" smtClean="0"/>
              <a:t>programa </a:t>
            </a:r>
            <a:r>
              <a:rPr lang="pt-BR" sz="2400" dirty="0" smtClean="0"/>
              <a:t>de Plano </a:t>
            </a:r>
            <a:r>
              <a:rPr lang="pt-BR" sz="2400" dirty="0" smtClean="0"/>
              <a:t>de </a:t>
            </a:r>
            <a:r>
              <a:rPr lang="pt-BR" sz="2400" dirty="0" smtClean="0"/>
              <a:t>Reorganização </a:t>
            </a:r>
            <a:r>
              <a:rPr lang="pt-BR" sz="2400" dirty="0" smtClean="0"/>
              <a:t>da </a:t>
            </a:r>
            <a:r>
              <a:rPr lang="pt-BR" sz="2400" dirty="0" smtClean="0"/>
              <a:t>Atenção </a:t>
            </a:r>
            <a:r>
              <a:rPr lang="pt-BR" sz="2400" dirty="0" smtClean="0"/>
              <a:t>à </a:t>
            </a:r>
            <a:r>
              <a:rPr lang="pt-BR" sz="2400" dirty="0" smtClean="0"/>
              <a:t>Hipertensão Arterial </a:t>
            </a:r>
            <a:r>
              <a:rPr lang="pt-BR" sz="2400" dirty="0" smtClean="0"/>
              <a:t>e ao </a:t>
            </a:r>
            <a:r>
              <a:rPr lang="pt-BR" sz="2400" dirty="0" smtClean="0"/>
              <a:t>Diabetes </a:t>
            </a:r>
            <a:r>
              <a:rPr lang="pt-BR" sz="2400" dirty="0" err="1" smtClean="0"/>
              <a:t>Mellitus</a:t>
            </a:r>
            <a:r>
              <a:rPr lang="pt-BR" sz="2400" dirty="0" smtClean="0"/>
              <a:t> </a:t>
            </a:r>
            <a:r>
              <a:rPr lang="pt-BR" sz="2400" dirty="0" smtClean="0"/>
              <a:t>– HIPERDIA, </a:t>
            </a:r>
            <a:r>
              <a:rPr lang="pt-BR" sz="2400" dirty="0" smtClean="0"/>
              <a:t>onde até </a:t>
            </a:r>
            <a:r>
              <a:rPr lang="pt-BR" sz="2400" dirty="0" smtClean="0"/>
              <a:t>2011 não tínhamos nenhum usuário cadastrado;</a:t>
            </a:r>
          </a:p>
          <a:p>
            <a:pPr algn="just">
              <a:lnSpc>
                <a:spcPct val="170000"/>
              </a:lnSpc>
            </a:pPr>
            <a:r>
              <a:rPr lang="pt-BR" sz="2400" dirty="0" smtClean="0"/>
              <a:t> Logo, até final de 2012, 542 foram cadastrados, destes 359 eram hipertensos, 13 diabéticos e 170 hipertensos e diabéticos;</a:t>
            </a:r>
          </a:p>
          <a:p>
            <a:pPr algn="just">
              <a:lnSpc>
                <a:spcPct val="170000"/>
              </a:lnSpc>
            </a:pP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20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886073"/>
            <a:ext cx="8229600" cy="5639270"/>
          </a:xfrm>
        </p:spPr>
        <p:txBody>
          <a:bodyPr>
            <a:normAutofit/>
          </a:bodyPr>
          <a:lstStyle/>
          <a:p>
            <a:pPr algn="just">
              <a:lnSpc>
                <a:spcPct val="170000"/>
              </a:lnSpc>
            </a:pPr>
            <a:r>
              <a:rPr lang="pt-BR" sz="2400" dirty="0"/>
              <a:t>No ano anterior à implantação do acolhimento, o atendimento médico resumia-se a 3337 consultas </a:t>
            </a:r>
            <a:r>
              <a:rPr lang="pt-BR" sz="2400" dirty="0" smtClean="0"/>
              <a:t>realizadas anuais, </a:t>
            </a:r>
            <a:r>
              <a:rPr lang="pt-BR" sz="2400" dirty="0"/>
              <a:t>bem como a do enfermeiro, somando 2926 atendimentos;</a:t>
            </a:r>
          </a:p>
          <a:p>
            <a:pPr algn="just">
              <a:lnSpc>
                <a:spcPct val="170000"/>
              </a:lnSpc>
            </a:pPr>
            <a:r>
              <a:rPr lang="pt-BR" sz="2400" dirty="0"/>
              <a:t> Com a implantação dessa nova forma de atendimento, as consultas do profissional médico passaram a contabilizar 3901 atendimentos anuais e as consultas do profissional enfermeiro 4067 atendimentos.</a:t>
            </a:r>
          </a:p>
          <a:p>
            <a:endParaRPr lang="pt-BR" sz="2400" dirty="0"/>
          </a:p>
          <a:p>
            <a:endParaRPr lang="pt-BR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2124091" y="116632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/>
              <a:t>RESULTADOS</a:t>
            </a:r>
            <a:endParaRPr lang="pt-BR" sz="4400" dirty="0"/>
          </a:p>
        </p:txBody>
      </p:sp>
    </p:spTree>
    <p:extLst>
      <p:ext uri="{BB962C8B-B14F-4D97-AF65-F5344CB8AC3E}">
        <p14:creationId xmlns="" xmlns:p14="http://schemas.microsoft.com/office/powerpoint/2010/main" val="383710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pPr algn="ctr"/>
            <a:r>
              <a:rPr lang="pt-BR" b="1" dirty="0" smtClean="0"/>
              <a:t>RESULTADOS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Obtivemos resultados positivos em relação a nova forma de acolhimento através de um trabalho de conclusão de curso de uma integrante da equipe. </a:t>
            </a:r>
            <a:endParaRPr lang="pt-BR" sz="2400" dirty="0" smtClean="0"/>
          </a:p>
          <a:p>
            <a:pPr algn="just">
              <a:lnSpc>
                <a:spcPct val="150000"/>
              </a:lnSpc>
              <a:buNone/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Este trabalho foi realizado em 2013, com 28 usuários. </a:t>
            </a:r>
            <a:endParaRPr lang="pt-BR" sz="2400" dirty="0" smtClean="0"/>
          </a:p>
          <a:p>
            <a:pPr algn="just">
              <a:lnSpc>
                <a:spcPct val="150000"/>
              </a:lnSpc>
              <a:buNone/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Os dados obtidos através de questionário </a:t>
            </a:r>
            <a:r>
              <a:rPr lang="pt-BR" sz="2400" dirty="0" err="1" smtClean="0"/>
              <a:t>semi-estruturado</a:t>
            </a:r>
            <a:r>
              <a:rPr lang="pt-BR" sz="2400" dirty="0" smtClean="0"/>
              <a:t>, mostraram que</a:t>
            </a:r>
            <a:r>
              <a:rPr lang="pt-BR" sz="2400" dirty="0" smtClean="0"/>
              <a:t>:</a:t>
            </a:r>
            <a:endParaRPr lang="pt-B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pt-BR" b="1" dirty="0"/>
              <a:t>RESULTADOS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052736"/>
            <a:ext cx="8064896" cy="507342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Em relação à percepção do usuário frente ao acolhimento, obtivemos</a:t>
            </a:r>
            <a:r>
              <a:rPr lang="pt-BR" sz="2400" dirty="0" smtClean="0"/>
              <a:t>:</a:t>
            </a:r>
          </a:p>
          <a:p>
            <a:pPr algn="just">
              <a:lnSpc>
                <a:spcPct val="150000"/>
              </a:lnSpc>
              <a:buNone/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89,3</a:t>
            </a:r>
            <a:r>
              <a:rPr lang="pt-BR" sz="2400" dirty="0"/>
              <a:t>% dos entrevistados estão satisfeitos com a nova forma de acolhimento, e 10,7% relataram que o atendimento permaneceu igual. </a:t>
            </a:r>
            <a:endParaRPr lang="pt-BR" sz="2400" dirty="0" smtClean="0"/>
          </a:p>
          <a:p>
            <a:endParaRPr lang="pt-BR" sz="2400" dirty="0"/>
          </a:p>
        </p:txBody>
      </p:sp>
    </p:spTree>
    <p:extLst>
      <p:ext uri="{BB962C8B-B14F-4D97-AF65-F5344CB8AC3E}">
        <p14:creationId xmlns="" xmlns:p14="http://schemas.microsoft.com/office/powerpoint/2010/main" val="186036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pt-BR" b="1" dirty="0"/>
              <a:t>RESULTADOS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052736"/>
            <a:ext cx="8064896" cy="507342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E com relação aos benefícios</a:t>
            </a:r>
            <a:r>
              <a:rPr lang="pt-BR" sz="2400" dirty="0" smtClean="0"/>
              <a:t>:</a:t>
            </a:r>
          </a:p>
          <a:p>
            <a:pPr algn="just">
              <a:lnSpc>
                <a:spcPct val="150000"/>
              </a:lnSpc>
              <a:buNone/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57% dos entrevistados citaram os benefícios como “</a:t>
            </a:r>
            <a:r>
              <a:rPr lang="pt-BR" sz="2400" i="1" dirty="0" smtClean="0"/>
              <a:t>médicos todos os dias, bom atendimento”; “se passa mal vem aqui e é atendido na hora”; “humanização, atendimento imediato no mesmo dia” e “melhoria do atendimento”.</a:t>
            </a:r>
            <a:r>
              <a:rPr lang="pt-BR" sz="2400" dirty="0" smtClean="0"/>
              <a:t> </a:t>
            </a:r>
          </a:p>
          <a:p>
            <a:pPr algn="just">
              <a:lnSpc>
                <a:spcPct val="150000"/>
              </a:lnSpc>
            </a:pPr>
            <a:endParaRPr lang="pt-BR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86036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erlbal.hi-pi.com/blog-images/825949/mn/130962455149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7172" y="1"/>
            <a:ext cx="9144000" cy="6858000"/>
          </a:xfrm>
          <a:prstGeom prst="rect">
            <a:avLst/>
          </a:prstGeom>
          <a:noFill/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/>
              <a:t>INTRODUÇÃO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412776"/>
            <a:ext cx="7467600" cy="5328592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60000"/>
              </a:lnSpc>
            </a:pPr>
            <a:r>
              <a:rPr lang="pt-BR" sz="2400" dirty="0" smtClean="0"/>
              <a:t>A Política Nacional de Humanização - PNH e Gestão no SUS – HUMANIZASUS, tem como proposta a humanização na atenção básica, especializada ou não, incluindo os serviços de urgência e emergência, com intuito de renovar o modelo atual de atenção centrado na relação queixa-conduta, para o centrado na humanização.</a:t>
            </a:r>
          </a:p>
          <a:p>
            <a:pPr algn="just">
              <a:lnSpc>
                <a:spcPct val="160000"/>
              </a:lnSpc>
            </a:pPr>
            <a:endParaRPr lang="pt-BR" sz="2400" dirty="0"/>
          </a:p>
          <a:p>
            <a:pPr marL="0" indent="0" algn="r">
              <a:lnSpc>
                <a:spcPct val="160000"/>
              </a:lnSpc>
              <a:buNone/>
            </a:pPr>
            <a:r>
              <a:rPr lang="pt-BR" sz="1800" dirty="0" smtClean="0"/>
              <a:t>(BRASIL, 2009).</a:t>
            </a:r>
          </a:p>
          <a:p>
            <a:endParaRPr lang="pt-B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62"/>
            <a:ext cx="9144000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19533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pt-BR" b="1" dirty="0" smtClean="0"/>
              <a:t>CONCLUSÃO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20680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</a:pPr>
            <a:r>
              <a:rPr lang="pt-BR" sz="2400" dirty="0" smtClean="0"/>
              <a:t>A equipe conclui através destes dados, que é extremamente importante adotarem estratégias de atendimento humanizado, haja vista a </a:t>
            </a:r>
            <a:r>
              <a:rPr lang="pt-BR" sz="2400" dirty="0" err="1" smtClean="0"/>
              <a:t>resolutividade</a:t>
            </a:r>
            <a:r>
              <a:rPr lang="pt-BR" sz="2400" dirty="0" smtClean="0"/>
              <a:t> atingida após sua implantação, além do reconhecimento perante o usuário.</a:t>
            </a:r>
          </a:p>
          <a:p>
            <a:pPr algn="just">
              <a:lnSpc>
                <a:spcPct val="160000"/>
              </a:lnSpc>
            </a:pPr>
            <a:r>
              <a:rPr lang="pt-BR" sz="2400" dirty="0" smtClean="0"/>
              <a:t>Os dados obtidos nesta </a:t>
            </a:r>
            <a:r>
              <a:rPr lang="pt-BR" sz="2400" dirty="0" smtClean="0"/>
              <a:t>UBS </a:t>
            </a:r>
            <a:r>
              <a:rPr lang="pt-BR" sz="2400" dirty="0" smtClean="0"/>
              <a:t>nos levam a crer que estes resultados, podem ser maiores, a partir do momento da implantação e conscientização dos profissionais de todas as equipes do município. </a:t>
            </a:r>
          </a:p>
          <a:p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</p:spPr>
        <p:txBody>
          <a:bodyPr/>
          <a:lstStyle/>
          <a:p>
            <a:pPr algn="ctr"/>
            <a:r>
              <a:rPr lang="pt-BR" b="1" dirty="0" smtClean="0"/>
              <a:t>CONCLUSÃO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/>
              <a:t>Analisando os dados podemos observar o crescimento no que diz respeito à abordagem/acolhimento por parte não só do profissional médico, mas também de toda equipe, principalmente pelo profissional enfermeiro</a:t>
            </a:r>
            <a:r>
              <a:rPr lang="pt-BR" sz="24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Consideramos que quando a equipe é unida, se todos trabalharem em comum acordo os trabalhos fluem e conseguiremos alcançar o objetivo almejado. 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r>
              <a:rPr lang="pt-BR" b="1" dirty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/>
              <a:t>A Equipe de Saúde da Família da Unidade Básica de Picadas do Sul espera que a realização deste projeto piloto possa contribuir de alguma forma para que ocorram mudanças na satisfação do usuário, no reconhecimento de cada membro da equipe por parte dos usuários e que os números de programas ministeriais sejam atingidos com êxito. </a:t>
            </a:r>
          </a:p>
          <a:p>
            <a:endParaRPr lang="pt-BR" sz="2400" dirty="0"/>
          </a:p>
        </p:txBody>
      </p:sp>
    </p:spTree>
    <p:extLst>
      <p:ext uri="{BB962C8B-B14F-4D97-AF65-F5344CB8AC3E}">
        <p14:creationId xmlns="" xmlns:p14="http://schemas.microsoft.com/office/powerpoint/2010/main" val="268827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r>
              <a:rPr lang="pt-BR" b="1" dirty="0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pt-BR" sz="1600" dirty="0"/>
              <a:t>_______. Ministério da Saúde. Secretaria de Atenção à Saúde. Departamento de Atenção Básica. - </a:t>
            </a:r>
            <a:r>
              <a:rPr lang="pt-BR" sz="1600" b="1" dirty="0"/>
              <a:t>Acolhimento à demanda espontânea</a:t>
            </a:r>
            <a:r>
              <a:rPr lang="pt-BR" sz="1600" dirty="0"/>
              <a:t> / Ministério da Saúde. Secretaria de Atenção à Saúde. Brasília: Ministério da Saúde, 2011. (Cadernos de Atenção Básica n.28, Volume I). </a:t>
            </a:r>
          </a:p>
          <a:p>
            <a:pPr marL="0" indent="0">
              <a:buNone/>
            </a:pPr>
            <a:r>
              <a:rPr lang="pt-BR" sz="1600" dirty="0"/>
              <a:t>	</a:t>
            </a:r>
          </a:p>
          <a:p>
            <a:r>
              <a:rPr lang="pt-BR" sz="1600" dirty="0"/>
              <a:t>_______. Ministério da Saúde. Secretaria de Atenção à Saúde. </a:t>
            </a:r>
            <a:r>
              <a:rPr lang="pt-BR" sz="1600" b="1" dirty="0"/>
              <a:t>Política Nacional de Humanização da Atenção e Gestão do SUS. </a:t>
            </a:r>
            <a:r>
              <a:rPr lang="pt-BR" sz="1600" dirty="0"/>
              <a:t>Brasília: Ministério da Saúde, 2009.</a:t>
            </a:r>
          </a:p>
          <a:p>
            <a:r>
              <a:rPr lang="pt-BR" sz="1600" dirty="0"/>
              <a:t>_______. Ministério da Saúde. Secretaria de Atenção à Saúde. Departamento de Atenção Básica. </a:t>
            </a:r>
            <a:r>
              <a:rPr lang="pt-BR" sz="1600" b="1" dirty="0"/>
              <a:t>Política Nacional de Atenção Básica.</a:t>
            </a:r>
            <a:r>
              <a:rPr lang="pt-BR" sz="1600" dirty="0"/>
              <a:t> Departamento de Atenção Básica. Brasília: Ministério da Saúde, 2012.</a:t>
            </a:r>
          </a:p>
          <a:p>
            <a:pPr marL="0" indent="0">
              <a:buNone/>
            </a:pPr>
            <a:endParaRPr lang="pt-BR" sz="1600" dirty="0"/>
          </a:p>
          <a:p>
            <a:r>
              <a:rPr lang="pt-BR" sz="1600" dirty="0"/>
              <a:t>_______. Ministério da Saúde - </a:t>
            </a:r>
            <a:r>
              <a:rPr lang="pt-BR" sz="1600" b="1" dirty="0"/>
              <a:t>Revista Brasileira da Saúde da Família</a:t>
            </a:r>
            <a:r>
              <a:rPr lang="pt-BR" sz="1600" dirty="0"/>
              <a:t> - Departamento de Atenção Básica- Brasília, 2009.</a:t>
            </a:r>
          </a:p>
          <a:p>
            <a:pPr marL="0" indent="0">
              <a:buNone/>
            </a:pPr>
            <a:r>
              <a:rPr lang="pt-BR" sz="1600" dirty="0"/>
              <a:t> </a:t>
            </a:r>
          </a:p>
          <a:p>
            <a:pPr algn="just">
              <a:lnSpc>
                <a:spcPct val="150000"/>
              </a:lnSpc>
            </a:pPr>
            <a:endParaRPr lang="pt-BR" sz="2400" dirty="0"/>
          </a:p>
          <a:p>
            <a:endParaRPr lang="pt-BR" sz="2400" dirty="0"/>
          </a:p>
        </p:txBody>
      </p:sp>
    </p:spTree>
    <p:extLst>
      <p:ext uri="{BB962C8B-B14F-4D97-AF65-F5344CB8AC3E}">
        <p14:creationId xmlns="" xmlns:p14="http://schemas.microsoft.com/office/powerpoint/2010/main" val="331116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endParaRPr lang="pt-BR" sz="2400" dirty="0"/>
          </a:p>
          <a:p>
            <a:pPr marL="0" indent="0" algn="ctr">
              <a:buNone/>
            </a:pPr>
            <a:endParaRPr lang="pt-BR" sz="6000" dirty="0" smtClean="0"/>
          </a:p>
          <a:p>
            <a:pPr marL="0" indent="0" algn="ctr">
              <a:buNone/>
            </a:pPr>
            <a:r>
              <a:rPr lang="pt-BR" sz="6000" dirty="0" smtClean="0"/>
              <a:t> </a:t>
            </a:r>
            <a:r>
              <a:rPr lang="pt-BR" sz="6000" dirty="0" smtClean="0">
                <a:latin typeface="Algerian" pitchFamily="82" charset="0"/>
              </a:rPr>
              <a:t>OBRIGADA!!!</a:t>
            </a:r>
            <a:endParaRPr lang="pt-BR" sz="6000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073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erlbal.hi-pi.com/blog-images/825949/mn/130962455149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1" y="0"/>
            <a:ext cx="9144001" cy="7072338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/>
              <a:t>INTRODUÇÃO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556792"/>
            <a:ext cx="7467600" cy="491716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Tendo em vista que humanizar valoriza o próprio ser humano, criou-se uma nova forma de organizar e humanizar os serviços prestados pelos profissionais da ESF, o acolhimento.</a:t>
            </a:r>
          </a:p>
          <a:p>
            <a:pPr marL="0" indent="0" algn="just">
              <a:buNone/>
            </a:pPr>
            <a:endParaRPr lang="pt-BR" sz="2400" dirty="0" smtClean="0"/>
          </a:p>
          <a:p>
            <a:pPr marL="0" indent="0" algn="just">
              <a:buNone/>
            </a:pPr>
            <a:endParaRPr lang="pt-BR" sz="2400" dirty="0"/>
          </a:p>
          <a:p>
            <a:pPr marL="0" indent="0" algn="just">
              <a:buNone/>
            </a:pPr>
            <a:endParaRPr lang="pt-BR" sz="2400" dirty="0" smtClean="0"/>
          </a:p>
          <a:p>
            <a:pPr marL="0" indent="0" algn="just">
              <a:buNone/>
            </a:pPr>
            <a:endParaRPr lang="pt-BR" sz="2400" dirty="0"/>
          </a:p>
          <a:p>
            <a:pPr marL="0" indent="0" algn="just">
              <a:buNone/>
            </a:pPr>
            <a:endParaRPr lang="pt-BR" sz="2400" dirty="0" smtClean="0"/>
          </a:p>
          <a:p>
            <a:pPr marL="0" indent="0" algn="r">
              <a:buNone/>
            </a:pPr>
            <a:r>
              <a:rPr lang="pt-BR" sz="1800" dirty="0" smtClean="0"/>
              <a:t>(BRASIL,2011)</a:t>
            </a:r>
            <a:endParaRPr lang="pt-B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erlbal.hi-pi.com/blog-images/825949/mn/130962455149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pt-BR" b="1" dirty="0" smtClean="0"/>
              <a:t>JUSTIFICATIVA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</a:pPr>
            <a:r>
              <a:rPr lang="pt-BR" sz="2400" dirty="0" smtClean="0"/>
              <a:t>É importante que a demanda apresentada pelo usuário seja acolhida, ouvida,  problematizada e reconhecida como legítima. </a:t>
            </a:r>
          </a:p>
          <a:p>
            <a:pPr algn="just">
              <a:lnSpc>
                <a:spcPct val="160000"/>
              </a:lnSpc>
            </a:pPr>
            <a:r>
              <a:rPr lang="pt-BR" sz="2400" dirty="0" smtClean="0"/>
              <a:t>Frente a essa questão, a justificativa baseia-se na resolução no atendimento prestado de forma espontânea, acolhedora e resolutiva, proporcionando ao usuário o acesso à promoção e prevenção não somente pelo profissional médico, mas por todos  os membros da atenção básica incluindo a ESF. </a:t>
            </a:r>
          </a:p>
          <a:p>
            <a:pPr algn="just">
              <a:lnSpc>
                <a:spcPct val="160000"/>
              </a:lnSpc>
            </a:pP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erlbal.hi-pi.com/blog-images/825949/mn/130962455149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1" y="0"/>
            <a:ext cx="9144001" cy="70009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199" y="188640"/>
            <a:ext cx="8229600" cy="778098"/>
          </a:xfrm>
        </p:spPr>
        <p:txBody>
          <a:bodyPr/>
          <a:lstStyle/>
          <a:p>
            <a:pPr algn="ctr"/>
            <a:r>
              <a:rPr lang="pt-BR" b="1" dirty="0" smtClean="0"/>
              <a:t>JUSTIFICATIVA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600200"/>
            <a:ext cx="7920880" cy="485313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Partindo da perspectiva do acolhimento, surge a questão norteadora que será respondida através de relato de experiência vivenciado pela ESF: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BR" sz="2400" dirty="0" smtClean="0"/>
          </a:p>
          <a:p>
            <a:pPr algn="just">
              <a:lnSpc>
                <a:spcPct val="150000"/>
              </a:lnSpc>
            </a:pPr>
            <a:r>
              <a:rPr lang="pt-BR" sz="2400" b="1" dirty="0" smtClean="0"/>
              <a:t>Qual a influência do acolhimento otimizado sobre a </a:t>
            </a:r>
            <a:r>
              <a:rPr lang="pt-BR" sz="2400" b="1" dirty="0" err="1" smtClean="0"/>
              <a:t>resolutividade</a:t>
            </a:r>
            <a:r>
              <a:rPr lang="pt-BR" sz="2400" b="1" dirty="0" smtClean="0"/>
              <a:t> em atenção básica?</a:t>
            </a:r>
          </a:p>
          <a:p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erlbal.hi-pi.com/blog-images/825949/mn/130962455149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-1"/>
            <a:ext cx="9144000" cy="6896289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/>
              <a:t>OBJETIVO GERAL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484784"/>
            <a:ext cx="7467600" cy="362101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Relatar a influência do acolhimento otimizado sobre a resolutividade em atenção básica.</a:t>
            </a:r>
          </a:p>
          <a:p>
            <a:pPr marL="0" indent="0">
              <a:buNone/>
            </a:pP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>
            <a:normAutofit/>
          </a:bodyPr>
          <a:lstStyle/>
          <a:p>
            <a:r>
              <a:rPr lang="pt-BR" b="1" dirty="0" smtClean="0"/>
              <a:t>OBJETIVOS ESPECÍFICOS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256584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</a:pPr>
            <a:r>
              <a:rPr lang="pt-BR" sz="2400" dirty="0"/>
              <a:t>Descrever a forma de abordagem ao usuário antes da implantação do acolhimento</a:t>
            </a:r>
            <a:r>
              <a:rPr lang="pt-BR" sz="2400" dirty="0" smtClean="0"/>
              <a:t>.</a:t>
            </a:r>
            <a:endParaRPr lang="pt-BR" sz="2400" dirty="0"/>
          </a:p>
          <a:p>
            <a:pPr algn="just">
              <a:lnSpc>
                <a:spcPct val="170000"/>
              </a:lnSpc>
            </a:pPr>
            <a:r>
              <a:rPr lang="pt-BR" sz="2400" dirty="0"/>
              <a:t>Descrever como se dá o acolhimento na unidade de saúde</a:t>
            </a:r>
            <a:r>
              <a:rPr lang="pt-BR" sz="2400" dirty="0" smtClean="0"/>
              <a:t>.</a:t>
            </a:r>
            <a:endParaRPr lang="pt-BR" sz="2400" dirty="0"/>
          </a:p>
          <a:p>
            <a:pPr algn="just">
              <a:lnSpc>
                <a:spcPct val="170000"/>
              </a:lnSpc>
            </a:pPr>
            <a:r>
              <a:rPr lang="pt-BR" sz="2400" dirty="0" smtClean="0"/>
              <a:t>Analisar </a:t>
            </a:r>
            <a:r>
              <a:rPr lang="pt-BR" sz="2400" dirty="0"/>
              <a:t>a influência na percepção dos componentes da </a:t>
            </a:r>
            <a:r>
              <a:rPr lang="pt-BR" sz="2400" dirty="0" smtClean="0"/>
              <a:t>ESF.</a:t>
            </a:r>
          </a:p>
          <a:p>
            <a:pPr algn="just">
              <a:lnSpc>
                <a:spcPct val="170000"/>
              </a:lnSpc>
            </a:pPr>
            <a:r>
              <a:rPr lang="pt-BR" sz="2400" dirty="0" smtClean="0"/>
              <a:t>Apresentar </a:t>
            </a:r>
            <a:r>
              <a:rPr lang="pt-BR" sz="2400" dirty="0"/>
              <a:t>os relatos obtidos através dos usuários.</a:t>
            </a:r>
          </a:p>
        </p:txBody>
      </p:sp>
    </p:spTree>
    <p:extLst>
      <p:ext uri="{BB962C8B-B14F-4D97-AF65-F5344CB8AC3E}">
        <p14:creationId xmlns="" xmlns:p14="http://schemas.microsoft.com/office/powerpoint/2010/main" val="420220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pt-BR" b="1" dirty="0" smtClean="0"/>
              <a:t>LOCAL DE PESQUISA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908720"/>
            <a:ext cx="8424936" cy="5832648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</a:pPr>
            <a:r>
              <a:rPr lang="pt-BR" sz="2400" dirty="0" smtClean="0"/>
              <a:t>O estudo foi realizado na Unidade Básica de Saúde Picadas do Sul, localizada no município de São José;</a:t>
            </a:r>
          </a:p>
          <a:p>
            <a:pPr algn="just">
              <a:lnSpc>
                <a:spcPct val="160000"/>
              </a:lnSpc>
            </a:pPr>
            <a:r>
              <a:rPr lang="pt-BR" sz="2400" dirty="0" smtClean="0"/>
              <a:t>A unidade conta com duas Equipes de Saúde da Família, equipe 06 e equipe 07, com uma cobertura populacional de 10.000 habitantes;</a:t>
            </a:r>
            <a:endParaRPr lang="pt-BR" sz="2400" dirty="0"/>
          </a:p>
          <a:p>
            <a:pPr algn="just">
              <a:lnSpc>
                <a:spcPct val="160000"/>
              </a:lnSpc>
            </a:pPr>
            <a:r>
              <a:rPr lang="pt-BR" sz="2400" dirty="0" smtClean="0"/>
              <a:t>Cada equipe </a:t>
            </a:r>
            <a:r>
              <a:rPr lang="pt-BR" sz="2400" dirty="0" smtClean="0"/>
              <a:t>é</a:t>
            </a:r>
            <a:r>
              <a:rPr lang="pt-BR" sz="2400" dirty="0" smtClean="0"/>
              <a:t> </a:t>
            </a:r>
            <a:r>
              <a:rPr lang="pt-BR" sz="2400" dirty="0"/>
              <a:t>compostas por um (1) médico, (1) enfermeiro, (2) auxiliares de enfermagem e (6) </a:t>
            </a:r>
            <a:r>
              <a:rPr lang="pt-BR" sz="2400" dirty="0" smtClean="0"/>
              <a:t>ACS;</a:t>
            </a:r>
          </a:p>
          <a:p>
            <a:pPr algn="just">
              <a:lnSpc>
                <a:spcPct val="160000"/>
              </a:lnSpc>
              <a:buNone/>
            </a:pPr>
            <a:endParaRPr lang="pt-BR" sz="2400" dirty="0"/>
          </a:p>
          <a:p>
            <a:pPr algn="just">
              <a:lnSpc>
                <a:spcPct val="160000"/>
              </a:lnSpc>
            </a:pPr>
            <a:endParaRPr lang="pt-BR" sz="2400" dirty="0"/>
          </a:p>
          <a:p>
            <a:pPr algn="just">
              <a:lnSpc>
                <a:spcPct val="160000"/>
              </a:lnSpc>
            </a:pPr>
            <a:endParaRPr lang="pt-B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62" y="-21215"/>
            <a:ext cx="9144000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pt-BR" b="1" dirty="0" smtClean="0"/>
              <a:t>DESENVOLVIMENTO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</a:pPr>
            <a:r>
              <a:rPr lang="pt-BR" sz="2400" dirty="0" smtClean="0"/>
              <a:t>Quando da implantação da atual equipe 06 nesta UBS em 2007, a forma de agendamento para o profissional médico e enfermeiro, dava-se através de vagas ofertadas todas as sextas-feiras de uma semana para outra.</a:t>
            </a:r>
          </a:p>
          <a:p>
            <a:pPr algn="just">
              <a:lnSpc>
                <a:spcPct val="170000"/>
              </a:lnSpc>
            </a:pPr>
            <a:r>
              <a:rPr lang="pt-BR" sz="2400" dirty="0" smtClean="0"/>
              <a:t>Essa forma gerava insatisfação por parte dos usuários e profissionais, pois muitas vezes não conseguíamos oportunizar um atendimento com qualidade.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550</TotalTime>
  <Words>1320</Words>
  <Application>Microsoft Office PowerPoint</Application>
  <PresentationFormat>Apresentação na tela (4:3)</PresentationFormat>
  <Paragraphs>102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5" baseType="lpstr">
      <vt:lpstr>Tema do Office</vt:lpstr>
      <vt:lpstr>INFLUÊNCIA DO ACOLHIMENTO OTIMIZADO SOBRE A RESOLUTIVIDADE EM ATENÇÃO BÁSICA: UMA PROPOSTA INOVADORA DO MUNICÍPIO DE SÃO JOSÉ</vt:lpstr>
      <vt:lpstr>INTRODUÇÃO</vt:lpstr>
      <vt:lpstr>INTRODUÇÃO</vt:lpstr>
      <vt:lpstr>JUSTIFICATIVA</vt:lpstr>
      <vt:lpstr>JUSTIFICATIVA</vt:lpstr>
      <vt:lpstr>OBJETIVO GERAL</vt:lpstr>
      <vt:lpstr>OBJETIVOS ESPECÍFICOS</vt:lpstr>
      <vt:lpstr>LOCAL DE PESQUISA</vt:lpstr>
      <vt:lpstr>DESENVOLVIMENTO</vt:lpstr>
      <vt:lpstr>Slide 10</vt:lpstr>
      <vt:lpstr>Slide 11</vt:lpstr>
      <vt:lpstr>DIVULGAÇÃO</vt:lpstr>
      <vt:lpstr>MOMENTO IMPLANTAÇÃO</vt:lpstr>
      <vt:lpstr>VALORIZAÇÃO DO ENFERMEIRO</vt:lpstr>
      <vt:lpstr>RESULTADOS</vt:lpstr>
      <vt:lpstr>Slide 16</vt:lpstr>
      <vt:lpstr>RESULTADOS</vt:lpstr>
      <vt:lpstr>RESULTADOS</vt:lpstr>
      <vt:lpstr>RESULTADOS</vt:lpstr>
      <vt:lpstr>CONCLUSÃO</vt:lpstr>
      <vt:lpstr>CONCLUSÃO</vt:lpstr>
      <vt:lpstr>CONCLUSÃO</vt:lpstr>
      <vt:lpstr>REFERÊNCIAS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INFLUÊNCIA DO ACOLHIMENTO OTIMIZADO SOBRE A RESOLUTIVIDADE EM ATENÇÃO BÁSICA: UMA PROPOSTA INOVADORA DO MUNICÍPIO DE SÃO JOSÉ</dc:title>
  <dc:creator>15637</dc:creator>
  <cp:lastModifiedBy>15637</cp:lastModifiedBy>
  <cp:revision>69</cp:revision>
  <dcterms:created xsi:type="dcterms:W3CDTF">2013-10-04T11:56:35Z</dcterms:created>
  <dcterms:modified xsi:type="dcterms:W3CDTF">2013-10-15T11:29:06Z</dcterms:modified>
</cp:coreProperties>
</file>