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1" r:id="rId6"/>
    <p:sldId id="263" r:id="rId7"/>
    <p:sldId id="267" r:id="rId8"/>
    <p:sldId id="268" r:id="rId9"/>
    <p:sldId id="280" r:id="rId10"/>
    <p:sldId id="284" r:id="rId11"/>
    <p:sldId id="289" r:id="rId12"/>
    <p:sldId id="287" r:id="rId13"/>
    <p:sldId id="292" r:id="rId14"/>
    <p:sldId id="285" r:id="rId15"/>
    <p:sldId id="265" r:id="rId16"/>
    <p:sldId id="266" r:id="rId17"/>
    <p:sldId id="271" r:id="rId18"/>
    <p:sldId id="270" r:id="rId19"/>
    <p:sldId id="277" r:id="rId20"/>
    <p:sldId id="274" r:id="rId21"/>
    <p:sldId id="275" r:id="rId22"/>
    <p:sldId id="283" r:id="rId23"/>
    <p:sldId id="273" r:id="rId24"/>
  </p:sldIdLst>
  <p:sldSz cx="9906000" cy="6858000" type="A4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A568D2"/>
    <a:srgbClr val="DEA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614" y="-60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4963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plotArea>
      <c:layout/>
      <c:pieChart>
        <c:varyColors val="1"/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pt-B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style val="32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Relação de Partos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Lbls>
            <c:showVal val="1"/>
          </c:dLbls>
          <c:cat>
            <c:strRef>
              <c:f>Plan1!$A$2:$A$4</c:f>
              <c:strCache>
                <c:ptCount val="3"/>
                <c:pt idx="0">
                  <c:v>Parto Normal</c:v>
                </c:pt>
                <c:pt idx="1">
                  <c:v>Parto/Cesariana</c:v>
                </c:pt>
                <c:pt idx="2">
                  <c:v>TOTAL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126</c:v>
                </c:pt>
                <c:pt idx="1">
                  <c:v>54</c:v>
                </c:pt>
                <c:pt idx="2">
                  <c:v>180</c:v>
                </c:pt>
              </c:numCache>
            </c:numRef>
          </c:val>
        </c:ser>
        <c:axId val="74596352"/>
        <c:axId val="74597888"/>
      </c:barChart>
      <c:catAx>
        <c:axId val="74596352"/>
        <c:scaling>
          <c:orientation val="minMax"/>
        </c:scaling>
        <c:axPos val="b"/>
        <c:numFmt formatCode="General" sourceLinked="1"/>
        <c:tickLblPos val="nextTo"/>
        <c:crossAx val="74597888"/>
        <c:crosses val="autoZero"/>
        <c:auto val="1"/>
        <c:lblAlgn val="ctr"/>
        <c:lblOffset val="100"/>
      </c:catAx>
      <c:valAx>
        <c:axId val="74597888"/>
        <c:scaling>
          <c:orientation val="minMax"/>
        </c:scaling>
        <c:axPos val="l"/>
        <c:majorGridlines/>
        <c:numFmt formatCode="General" sourceLinked="1"/>
        <c:tickLblPos val="nextTo"/>
        <c:crossAx val="74596352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pt-B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style val="32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Gestantes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FF0066"/>
              </a:solidFill>
              <a:ln>
                <a:solidFill>
                  <a:srgbClr val="FF0066"/>
                </a:solidFill>
              </a:ln>
            </c:spPr>
          </c:dPt>
          <c:dLbls>
            <c:showVal val="1"/>
          </c:dLbls>
          <c:cat>
            <c:numRef>
              <c:f>Plan1!$A$2:$A$4</c:f>
              <c:numCache>
                <c:formatCode>General</c:formatCode>
                <c:ptCount val="3"/>
                <c:pt idx="0">
                  <c:v>51</c:v>
                </c:pt>
                <c:pt idx="1">
                  <c:v>91</c:v>
                </c:pt>
                <c:pt idx="2">
                  <c:v>38</c:v>
                </c:pt>
              </c:numCache>
            </c:numRef>
          </c:cat>
          <c:val>
            <c:numRef>
              <c:f>Plan1!$B$2:$B$4</c:f>
              <c:numCache>
                <c:formatCode>General</c:formatCode>
                <c:ptCount val="3"/>
                <c:pt idx="0">
                  <c:v>6</c:v>
                </c:pt>
                <c:pt idx="1">
                  <c:v>8</c:v>
                </c:pt>
                <c:pt idx="2">
                  <c:v>13</c:v>
                </c:pt>
              </c:numCache>
            </c:numRef>
          </c:val>
        </c:ser>
        <c:axId val="55724672"/>
        <c:axId val="55738752"/>
      </c:barChart>
      <c:catAx>
        <c:axId val="55724672"/>
        <c:scaling>
          <c:orientation val="minMax"/>
        </c:scaling>
        <c:axPos val="b"/>
        <c:numFmt formatCode="General" sourceLinked="1"/>
        <c:tickLblPos val="nextTo"/>
        <c:crossAx val="55738752"/>
        <c:crosses val="autoZero"/>
        <c:auto val="1"/>
        <c:lblAlgn val="ctr"/>
        <c:lblOffset val="100"/>
      </c:catAx>
      <c:valAx>
        <c:axId val="55738752"/>
        <c:scaling>
          <c:orientation val="minMax"/>
        </c:scaling>
        <c:axPos val="l"/>
        <c:majorGridlines/>
        <c:numFmt formatCode="General" sourceLinked="1"/>
        <c:tickLblPos val="nextTo"/>
        <c:crossAx val="5572467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pt-B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B854A1-1449-4052-AA39-323C88E6CB72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3E29D-74BF-4419-ACB5-86EE4BC9B2B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325009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43848-4E4C-411A-8BDD-8527EB699AF9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4E3AC-E65C-4A19-A98F-653E02B9D44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818620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4E3AC-E65C-4A19-A98F-653E02B9D440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39F57-6BFE-42F7-AE82-61A171CE45D2}" type="datetimeFigureOut">
              <a:rPr lang="pt-BR" smtClean="0"/>
              <a:pPr/>
              <a:t>3/11/2013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0AC9-45E9-47FF-A659-675EE3FBAC6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39F57-6BFE-42F7-AE82-61A171CE45D2}" type="datetimeFigureOut">
              <a:rPr lang="pt-BR" smtClean="0"/>
              <a:pPr/>
              <a:t>3/11/2013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0AC9-45E9-47FF-A659-675EE3FBAC6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39F57-6BFE-42F7-AE82-61A171CE45D2}" type="datetimeFigureOut">
              <a:rPr lang="pt-BR" smtClean="0"/>
              <a:pPr/>
              <a:t>3/11/2013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0AC9-45E9-47FF-A659-675EE3FBAC6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39F57-6BFE-42F7-AE82-61A171CE45D2}" type="datetimeFigureOut">
              <a:rPr lang="pt-BR" smtClean="0"/>
              <a:pPr/>
              <a:t>3/11/2013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0AC9-45E9-47FF-A659-675EE3FBAC6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39F57-6BFE-42F7-AE82-61A171CE45D2}" type="datetimeFigureOut">
              <a:rPr lang="pt-BR" smtClean="0"/>
              <a:pPr/>
              <a:t>3/11/2013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0AC9-45E9-47FF-A659-675EE3FBAC6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39F57-6BFE-42F7-AE82-61A171CE45D2}" type="datetimeFigureOut">
              <a:rPr lang="pt-BR" smtClean="0"/>
              <a:pPr/>
              <a:t>3/11/2013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0AC9-45E9-47FF-A659-675EE3FBAC6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39F57-6BFE-42F7-AE82-61A171CE45D2}" type="datetimeFigureOut">
              <a:rPr lang="pt-BR" smtClean="0"/>
              <a:pPr/>
              <a:t>3/11/2013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0AC9-45E9-47FF-A659-675EE3FBAC6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39F57-6BFE-42F7-AE82-61A171CE45D2}" type="datetimeFigureOut">
              <a:rPr lang="pt-BR" smtClean="0"/>
              <a:pPr/>
              <a:t>3/11/2013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0AC9-45E9-47FF-A659-675EE3FBAC6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39F57-6BFE-42F7-AE82-61A171CE45D2}" type="datetimeFigureOut">
              <a:rPr lang="pt-BR" smtClean="0"/>
              <a:pPr/>
              <a:t>3/11/2013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0AC9-45E9-47FF-A659-675EE3FBAC6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39F57-6BFE-42F7-AE82-61A171CE45D2}" type="datetimeFigureOut">
              <a:rPr lang="pt-BR" smtClean="0"/>
              <a:pPr/>
              <a:t>3/11/2013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0AC9-45E9-47FF-A659-675EE3FBAC6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39F57-6BFE-42F7-AE82-61A171CE45D2}" type="datetimeFigureOut">
              <a:rPr lang="pt-BR" smtClean="0"/>
              <a:pPr/>
              <a:t>3/11/2013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0AC9-45E9-47FF-A659-675EE3FBAC6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39F57-6BFE-42F7-AE82-61A171CE45D2}" type="datetimeFigureOut">
              <a:rPr lang="pt-BR" smtClean="0"/>
              <a:pPr/>
              <a:t>3/11/2013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60AC9-45E9-47FF-A659-675EE3FBAC6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9000" b="-5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81100" y="3429000"/>
            <a:ext cx="7332815" cy="1470025"/>
          </a:xfrm>
        </p:spPr>
        <p:txBody>
          <a:bodyPr>
            <a:noAutofit/>
          </a:bodyPr>
          <a:lstStyle/>
          <a:p>
            <a:r>
              <a:rPr lang="pt-BR" sz="4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PROJETO </a:t>
            </a:r>
            <a:r>
              <a:rPr lang="pt-BR" sz="4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NASCER </a:t>
            </a:r>
            <a:r>
              <a:rPr lang="pt-BR" sz="4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SAUDÁVEL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952868" y="571480"/>
            <a:ext cx="5849811" cy="1752600"/>
          </a:xfrm>
        </p:spPr>
        <p:txBody>
          <a:bodyPr>
            <a:noAutofit/>
          </a:bodyPr>
          <a:lstStyle/>
          <a:p>
            <a:pPr algn="r">
              <a:lnSpc>
                <a:spcPct val="120000"/>
              </a:lnSpc>
            </a:pPr>
            <a:r>
              <a:rPr lang="pt-BR" sz="2400" b="1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>Prefeitura Municipal de </a:t>
            </a:r>
          </a:p>
          <a:p>
            <a:pPr algn="r">
              <a:lnSpc>
                <a:spcPct val="120000"/>
              </a:lnSpc>
            </a:pPr>
            <a:r>
              <a:rPr lang="pt-BR" sz="2400" b="1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>São Domingos/SC </a:t>
            </a:r>
          </a:p>
          <a:p>
            <a:pPr algn="r">
              <a:lnSpc>
                <a:spcPct val="120000"/>
              </a:lnSpc>
            </a:pPr>
            <a:r>
              <a:rPr lang="pt-BR" sz="2400" b="1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>Secretaria Municipal de Saúde e Assistência Social.</a:t>
            </a:r>
            <a:endParaRPr lang="pt-BR" sz="2400" b="1" dirty="0">
              <a:solidFill>
                <a:schemeClr val="accent6">
                  <a:lumMod val="50000"/>
                </a:schemeClr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2406" y="5373216"/>
            <a:ext cx="9000000" cy="115212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sz="2400" dirty="0" smtClean="0"/>
              <a:t> </a:t>
            </a:r>
            <a:r>
              <a:rPr lang="pt-BR" sz="2400" dirty="0" smtClean="0">
                <a:latin typeface="Arial Rounded MT Bold" pitchFamily="34" charset="0"/>
              </a:rPr>
              <a:t>O acompanhamento é essencial para garantir uma gestação saudável e um parto seguro.  (FERRAS, 1999).</a:t>
            </a:r>
            <a:endParaRPr lang="pt-BR" sz="2400" dirty="0">
              <a:latin typeface="Arial Rounded MT Bold" pitchFamily="34" charset="0"/>
              <a:cs typeface="Arial" pitchFamily="34" charset="0"/>
            </a:endParaRPr>
          </a:p>
        </p:txBody>
      </p:sp>
      <p:graphicFrame>
        <p:nvGraphicFramePr>
          <p:cNvPr id="5" name="Gráfico 4"/>
          <p:cNvGraphicFramePr/>
          <p:nvPr/>
        </p:nvGraphicFramePr>
        <p:xfrm>
          <a:off x="1572816" y="1325538"/>
          <a:ext cx="6604000" cy="3759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848544" y="332656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latin typeface="Arial Rounded MT Bold" pitchFamily="34" charset="0"/>
              </a:rPr>
              <a:t>Número de consultas realizadas pelas gestantes</a:t>
            </a:r>
            <a:endParaRPr lang="pt-BR" sz="2800" dirty="0">
              <a:latin typeface="Arial Rounded MT Bold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712640" y="5075892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Fonte: Secretaria Municipal de Saúde de São Domingos – SC 2013</a:t>
            </a:r>
            <a:endParaRPr lang="pt-B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stado emocional da gestante"/>
          <p:cNvPicPr>
            <a:picLocks noChangeAspect="1" noChangeArrowheads="1"/>
          </p:cNvPicPr>
          <p:nvPr/>
        </p:nvPicPr>
        <p:blipFill>
          <a:blip r:embed="rId2" cstate="print">
            <a:lum bright="30000" contrast="-65000"/>
          </a:blip>
          <a:srcRect/>
          <a:stretch>
            <a:fillRect/>
          </a:stretch>
        </p:blipFill>
        <p:spPr bwMode="auto">
          <a:xfrm>
            <a:off x="0" y="0"/>
            <a:ext cx="9906000" cy="6819920"/>
          </a:xfrm>
          <a:prstGeom prst="rect">
            <a:avLst/>
          </a:prstGeom>
          <a:noFill/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25669" y="764704"/>
            <a:ext cx="9000000" cy="5400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3600" dirty="0" smtClean="0">
                <a:latin typeface="Arial Rounded MT Bold" pitchFamily="34" charset="0"/>
                <a:cs typeface="Arial" pitchFamily="34" charset="0"/>
              </a:rPr>
              <a:t>	O grupo de Gestantes</a:t>
            </a:r>
            <a:r>
              <a:rPr lang="pt-BR" sz="3600" b="1" i="1" dirty="0" smtClean="0">
                <a:latin typeface="Arial Rounded MT Bold" pitchFamily="34" charset="0"/>
                <a:cs typeface="Arial" pitchFamily="34" charset="0"/>
              </a:rPr>
              <a:t> </a:t>
            </a:r>
            <a:r>
              <a:rPr lang="pt-BR" sz="3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“</a:t>
            </a:r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Nascer Saudável</a:t>
            </a:r>
            <a:r>
              <a:rPr lang="pt-BR" sz="3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”</a:t>
            </a:r>
            <a:r>
              <a:rPr lang="pt-BR" sz="3600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 </a:t>
            </a:r>
            <a:r>
              <a:rPr lang="pt-BR" sz="3600" dirty="0" smtClean="0">
                <a:latin typeface="Arial Rounded MT Bold" pitchFamily="34" charset="0"/>
                <a:cs typeface="Arial" pitchFamily="34" charset="0"/>
              </a:rPr>
              <a:t>está se transformando a cada dia, obedecendo normas e regras para melhor servir a demanda proposta.</a:t>
            </a:r>
            <a:endParaRPr lang="pt-BR" sz="3600" dirty="0">
              <a:latin typeface="Arial Rounded MT Bold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stado emocional da gestante"/>
          <p:cNvPicPr>
            <a:picLocks noChangeAspect="1" noChangeArrowheads="1"/>
          </p:cNvPicPr>
          <p:nvPr/>
        </p:nvPicPr>
        <p:blipFill>
          <a:blip r:embed="rId2" cstate="print">
            <a:lum bright="30000" contrast="-65000"/>
          </a:blip>
          <a:srcRect/>
          <a:stretch>
            <a:fillRect/>
          </a:stretch>
        </p:blipFill>
        <p:spPr bwMode="auto">
          <a:xfrm>
            <a:off x="0" y="0"/>
            <a:ext cx="9906000" cy="681992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24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REFERÊNCIAS BIBLIOGRÁFICAS</a:t>
            </a:r>
            <a:endParaRPr lang="pt-BR" sz="2400" b="1" dirty="0">
              <a:solidFill>
                <a:schemeClr val="accent6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pt-BR" sz="2400" dirty="0" smtClean="0">
                <a:latin typeface="Arial Rounded MT Bold" pitchFamily="34" charset="0"/>
              </a:rPr>
              <a:t>BRASIL. Ministério da Saúde. Assistência pré-natal. Brasília: MS, 2000. (Série Normas e Manuais Técnicos).</a:t>
            </a:r>
          </a:p>
          <a:p>
            <a:pPr algn="just">
              <a:buNone/>
            </a:pPr>
            <a:endParaRPr lang="pt-BR" sz="2400" dirty="0" smtClean="0">
              <a:latin typeface="Arial Rounded MT Bold" pitchFamily="34" charset="0"/>
            </a:endParaRPr>
          </a:p>
          <a:p>
            <a:pPr algn="just"/>
            <a:r>
              <a:rPr lang="pt-BR" sz="2400" dirty="0" smtClean="0">
                <a:latin typeface="Arial Rounded MT Bold" pitchFamily="34" charset="0"/>
              </a:rPr>
              <a:t>BRASIL. Ministério da Saúde. Gestação de alto risco. 4.ed. Brasília: MS, 2000.</a:t>
            </a:r>
          </a:p>
          <a:p>
            <a:pPr algn="just">
              <a:buNone/>
            </a:pPr>
            <a:endParaRPr lang="pt-BR" sz="2400" dirty="0" smtClean="0">
              <a:latin typeface="Arial Rounded MT Bold" pitchFamily="34" charset="0"/>
            </a:endParaRPr>
          </a:p>
          <a:p>
            <a:pPr algn="just"/>
            <a:r>
              <a:rPr lang="pt-BR" sz="2400" dirty="0" smtClean="0">
                <a:latin typeface="Arial Rounded MT Bold" pitchFamily="34" charset="0"/>
              </a:rPr>
              <a:t>BRASIL. Ministério da Saúde. Parto, aborto e puerpério: assistência humanizada à mulher. Brasília: MS, 2001. p.175 a 181.</a:t>
            </a:r>
          </a:p>
          <a:p>
            <a:pPr algn="just">
              <a:buNone/>
            </a:pPr>
            <a:endParaRPr lang="pt-BR" sz="2400" dirty="0" smtClean="0">
              <a:latin typeface="Arial Rounded MT Bold" pitchFamily="34" charset="0"/>
            </a:endParaRPr>
          </a:p>
          <a:p>
            <a:pPr algn="just"/>
            <a:r>
              <a:rPr lang="pt-BR" sz="2400" dirty="0" smtClean="0">
                <a:latin typeface="Arial Rounded MT Bold" pitchFamily="34" charset="0"/>
              </a:rPr>
              <a:t>BRASIL. Ministério da Saúde. Gestação de alto risco. 4.ed. Brasília: MS, 2000.</a:t>
            </a:r>
          </a:p>
          <a:p>
            <a:pPr algn="just"/>
            <a:endParaRPr lang="pt-BR" sz="2400" dirty="0" smtClean="0">
              <a:latin typeface="Arial Rounded MT Bold" pitchFamily="34" charset="0"/>
            </a:endParaRPr>
          </a:p>
          <a:p>
            <a:pPr algn="just"/>
            <a:r>
              <a:rPr lang="pt-BR" sz="2400" dirty="0" smtClean="0">
                <a:latin typeface="Arial Rounded MT Bold" pitchFamily="34" charset="0"/>
              </a:rPr>
              <a:t>FERRAZ, A. E.; FERREIRA Q. I. Adolescentes, jovens e a pesquisa nacional sobre demografia e saúde. Rio de Janeiro: BEMFAM, 1999. </a:t>
            </a:r>
          </a:p>
          <a:p>
            <a:pPr algn="just"/>
            <a:endParaRPr lang="pt-BR" sz="24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20480" y="2428868"/>
            <a:ext cx="4475990" cy="13573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8000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Anexos</a:t>
            </a:r>
            <a:endParaRPr lang="pt-BR" sz="8000" dirty="0">
              <a:solidFill>
                <a:schemeClr val="accent6">
                  <a:lumMod val="75000"/>
                </a:schemeClr>
              </a:solidFill>
              <a:latin typeface="Arial Rounded MT Bold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DSC09319.JPG"/>
          <p:cNvPicPr preferRelativeResize="0"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36" y="404664"/>
            <a:ext cx="42912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Imagem 5" descr="DSC09315.JP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9494" y="3429000"/>
            <a:ext cx="42912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m 6" descr="DSC09317.JPG"/>
          <p:cNvPicPr preferRelativeResize="0"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09017" y="404664"/>
            <a:ext cx="42912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Imagem 8" descr="DSC09313.JPG"/>
          <p:cNvPicPr preferRelativeResize="0"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4991" y="3429000"/>
            <a:ext cx="42912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DSC04559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31485" y="404664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Imagem 4" descr="DSC04571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31485" y="3500688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m 6" descr="DSC04577.JP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6983" y="404664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Imagem 8" descr="DSC04574.JPG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6506" y="3501008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airu.com.br/img/product/airu/0005/213/fralda-com-patchwork-e-pintura_1328372194389_BIG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991" y="450248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http://2.bp.blogspot.com/-Vx3kod6HFwg/Tl2QTqVq6NI/AAAAAAAABMg/jQXn7YPOUk8/s1600/1.JP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9494" y="3501328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0" name="Picture 6" descr="http://4.bp.blogspot.com/-bhSm5QIazbY/UXXYEYz5T8I/AAAAAAAAAgs/li7Lisjhj7k/s400/DSC02604.JPG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4515" y="3501328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2" name="Picture 8" descr="http://4.bp.blogspot.com/-WQOxQdRQXJA/TXuZHF-qCrI/AAAAAAAAAxQ/Wl26PhaaRpk/s1600/DSC07922.JPG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9494" y="450248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0.051219001369225165_img_7195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109494" y="477312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Imagem 4" descr="0.048786001369225165_img_7193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9494" y="3501328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Imagem 5" descr="0.050719001369225165_img_7200.jp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4991" y="476992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m 6" descr="IMG00127.jpg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4991" y="3501328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SC04585.JPG"/>
          <p:cNvPicPr>
            <a:picLocks/>
          </p:cNvPicPr>
          <p:nvPr/>
        </p:nvPicPr>
        <p:blipFill>
          <a:blip r:embed="rId3" cstate="print"/>
          <a:srcRect l="10910"/>
          <a:stretch>
            <a:fillRect/>
          </a:stretch>
        </p:blipFill>
        <p:spPr>
          <a:xfrm>
            <a:off x="5031009" y="3501328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Espaço Reservado para Conteúdo 3" descr="DSC09005.JPG"/>
          <p:cNvPicPr>
            <a:picLocks noGrp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06506" y="404984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Imagem 4" descr="IMG00129.jp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31009" y="404664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m 6" descr="IMG00125.jpg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6506" y="3501008"/>
            <a:ext cx="4290000" cy="2880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667248" y="476672"/>
            <a:ext cx="5030426" cy="58477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endParaRPr lang="pt-BR" sz="2900" dirty="0" smtClean="0">
              <a:solidFill>
                <a:srgbClr val="7030A0"/>
              </a:solidFill>
              <a:latin typeface="Arial Rounded MT Bold" pitchFamily="34" charset="0"/>
            </a:endParaRPr>
          </a:p>
          <a:p>
            <a:pPr algn="ctr"/>
            <a:r>
              <a:rPr lang="pt-BR" sz="29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ESPECIAL GESTANTES</a:t>
            </a:r>
          </a:p>
          <a:p>
            <a:pPr algn="ctr"/>
            <a:endParaRPr lang="pt-BR" sz="2500" dirty="0" smtClean="0">
              <a:solidFill>
                <a:srgbClr val="FF6600"/>
              </a:solidFill>
              <a:latin typeface="Arial Rounded MT Bold" pitchFamily="34" charset="0"/>
            </a:endParaRPr>
          </a:p>
          <a:p>
            <a:pPr algn="ctr"/>
            <a:r>
              <a:rPr lang="pt-BR" sz="2500" dirty="0" smtClean="0">
                <a:latin typeface="Arial Rounded MT Bold" pitchFamily="34" charset="0"/>
              </a:rPr>
              <a:t>Venha participar do 3</a:t>
            </a:r>
            <a:r>
              <a:rPr lang="pt-BR" sz="2500" u="sng" baseline="30000" dirty="0" smtClean="0">
                <a:latin typeface="Arial Rounded MT Bold" pitchFamily="34" charset="0"/>
              </a:rPr>
              <a:t>0</a:t>
            </a:r>
            <a:r>
              <a:rPr lang="pt-BR" sz="2500" baseline="30000" dirty="0" smtClean="0">
                <a:latin typeface="Arial Rounded MT Bold" pitchFamily="34" charset="0"/>
              </a:rPr>
              <a:t> </a:t>
            </a:r>
            <a:r>
              <a:rPr lang="pt-BR" sz="2500" dirty="0" smtClean="0">
                <a:latin typeface="Arial Rounded MT Bold" pitchFamily="34" charset="0"/>
              </a:rPr>
              <a:t>grupo ”Nascer Saudável”, tirar suas dúvidas e entender a magia e o amor da gestação no Amparo Maternal.</a:t>
            </a:r>
          </a:p>
          <a:p>
            <a:pPr algn="ctr"/>
            <a:endParaRPr lang="pt-BR" sz="2500" dirty="0" smtClean="0">
              <a:latin typeface="Arial Rounded MT Bold" pitchFamily="34" charset="0"/>
            </a:endParaRPr>
          </a:p>
          <a:p>
            <a:pPr algn="ctr"/>
            <a:r>
              <a:rPr lang="pt-BR" sz="2500" dirty="0" smtClean="0">
                <a:latin typeface="Arial Rounded MT Bold" pitchFamily="34" charset="0"/>
              </a:rPr>
              <a:t>Inicio dia 27/09/2013 (sexta-feira) as 14:00h no Centro de Múltiplo Uso. </a:t>
            </a:r>
          </a:p>
          <a:p>
            <a:pPr algn="ctr"/>
            <a:endParaRPr lang="pt-BR" sz="2500" dirty="0" smtClean="0">
              <a:latin typeface="Arial Rounded MT Bold" pitchFamily="34" charset="0"/>
            </a:endParaRPr>
          </a:p>
          <a:p>
            <a:pPr algn="ctr"/>
            <a:endParaRPr lang="pt-BR" sz="2500" dirty="0" smtClean="0">
              <a:latin typeface="Arial Rounded MT Bold" pitchFamily="34" charset="0"/>
            </a:endParaRPr>
          </a:p>
          <a:p>
            <a:pPr algn="ctr"/>
            <a:r>
              <a:rPr lang="pt-BR" sz="1600" dirty="0" smtClean="0">
                <a:latin typeface="Arial Rounded MT Bold" pitchFamily="34" charset="0"/>
              </a:rPr>
              <a:t>Secretária de Saúde / São Domingos – SC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0489" y="332656"/>
            <a:ext cx="5393804" cy="1143000"/>
          </a:xfrm>
        </p:spPr>
        <p:txBody>
          <a:bodyPr>
            <a:normAutofit/>
          </a:bodyPr>
          <a:lstStyle/>
          <a:p>
            <a:r>
              <a:rPr lang="pt-BR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3200" b="1" dirty="0" smtClean="0">
                <a:latin typeface="Arial" pitchFamily="34" charset="0"/>
                <a:cs typeface="Arial" pitchFamily="34" charset="0"/>
              </a:rPr>
            </a:b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496" y="688036"/>
            <a:ext cx="9000000" cy="5400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    O grupo de Gestantes</a:t>
            </a:r>
            <a:r>
              <a:rPr lang="pt-BR" sz="2400" b="1" i="1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lang="pt-BR" sz="24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“Nascer Saudável"</a:t>
            </a:r>
            <a:r>
              <a:rPr lang="pt-BR" sz="2400" dirty="0" smtClean="0">
                <a:solidFill>
                  <a:srgbClr val="7030A0"/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lang="pt-BR" sz="2400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é uma prática integrativa e acolhedora promovida pela Estratégia Saúde da Família (ESF), Núcleo de Apoio à  Saúde da Família (NASF) e o Centro de Referência e Assistência Social (CRAS). 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    	A proposta integrativa ganhou corpo e forma  em  fevereiro de 2010.</a:t>
            </a:r>
          </a:p>
          <a:p>
            <a:pPr>
              <a:lnSpc>
                <a:spcPct val="150000"/>
              </a:lnSpc>
              <a:buNone/>
            </a:pPr>
            <a:endParaRPr lang="pt-BR" sz="2400" dirty="0" smtClean="0">
              <a:latin typeface="Arial Rounded MT Bold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lnSpc>
                <a:spcPct val="150000"/>
              </a:lnSpc>
              <a:buSzPct val="100000"/>
              <a:buFont typeface="Wingdings" pitchFamily="2" charset="2"/>
              <a:buChar char=""/>
            </a:pPr>
            <a:r>
              <a:rPr lang="pt-BR" sz="2400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	Encontros  e atividades estabelecidos conforme cronograma:</a:t>
            </a:r>
          </a:p>
          <a:p>
            <a:pPr lvl="1">
              <a:lnSpc>
                <a:spcPct val="150000"/>
              </a:lnSpc>
              <a:buNone/>
            </a:pPr>
            <a:endParaRPr lang="pt-BR" sz="2400" dirty="0" smtClean="0">
              <a:latin typeface="Arial Rounded MT Bold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lnSpc>
                <a:spcPct val="150000"/>
              </a:lnSpc>
              <a:buFont typeface="Wingdings" pitchFamily="2" charset="2"/>
              <a:buChar char="v"/>
            </a:pPr>
            <a:endParaRPr lang="pt-BR" sz="2400" dirty="0">
              <a:latin typeface="Arial Rounded MT Bold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11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6506" y="693296"/>
            <a:ext cx="429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m 8" descr="12.pn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31009" y="693296"/>
            <a:ext cx="429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14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497" y="693296"/>
            <a:ext cx="429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m 6" descr="Sem título.pn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2523" y="693296"/>
            <a:ext cx="429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24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Dados de Identificação</a:t>
            </a:r>
            <a:endParaRPr lang="pt-BR" sz="2400" b="1" dirty="0">
              <a:solidFill>
                <a:schemeClr val="accent6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498" y="2276872"/>
            <a:ext cx="4847743" cy="40324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BR" sz="1600" b="1" dirty="0" smtClean="0">
                <a:latin typeface="Arial Rounded MT Bold" pitchFamily="34" charset="0"/>
                <a:cs typeface="Arial" pitchFamily="34" charset="0"/>
              </a:rPr>
              <a:t>Equipe de ESF :</a:t>
            </a:r>
            <a:endParaRPr lang="pt-BR" sz="1600" dirty="0" smtClean="0">
              <a:latin typeface="Arial Rounded MT Bold" pitchFamily="34" charset="0"/>
              <a:cs typeface="Arial" pitchFamily="34" charset="0"/>
            </a:endParaRPr>
          </a:p>
          <a:p>
            <a:endParaRPr lang="pt-BR" sz="1600" dirty="0" smtClean="0">
              <a:latin typeface="Arial Rounded MT Bold" pitchFamily="34" charset="0"/>
              <a:cs typeface="Arial" pitchFamily="34" charset="0"/>
            </a:endParaRPr>
          </a:p>
          <a:p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Jessica </a:t>
            </a:r>
            <a:r>
              <a:rPr lang="pt-BR" sz="1600" dirty="0" err="1" smtClean="0">
                <a:latin typeface="Arial Rounded MT Bold" pitchFamily="34" charset="0"/>
                <a:cs typeface="Arial" pitchFamily="34" charset="0"/>
              </a:rPr>
              <a:t>Hehlen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 - Médica </a:t>
            </a:r>
          </a:p>
          <a:p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Adriana </a:t>
            </a:r>
            <a:r>
              <a:rPr lang="pt-BR" sz="1600" dirty="0" err="1" smtClean="0">
                <a:latin typeface="Arial Rounded MT Bold" pitchFamily="34" charset="0"/>
                <a:cs typeface="Arial" pitchFamily="34" charset="0"/>
              </a:rPr>
              <a:t>Bressan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 -  Enfermeira</a:t>
            </a:r>
          </a:p>
          <a:p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Salete Bolzan Marin - Agente de Saúde</a:t>
            </a:r>
          </a:p>
          <a:p>
            <a:r>
              <a:rPr lang="pt-BR" sz="1600" dirty="0" err="1" smtClean="0">
                <a:latin typeface="Arial Rounded MT Bold" pitchFamily="34" charset="0"/>
                <a:cs typeface="Arial" pitchFamily="34" charset="0"/>
              </a:rPr>
              <a:t>Evanilse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 </a:t>
            </a:r>
            <a:r>
              <a:rPr lang="pt-BR" sz="1600" dirty="0" err="1" smtClean="0">
                <a:latin typeface="Arial Rounded MT Bold" pitchFamily="34" charset="0"/>
                <a:cs typeface="Arial" pitchFamily="34" charset="0"/>
              </a:rPr>
              <a:t>Belé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 </a:t>
            </a:r>
            <a:r>
              <a:rPr lang="pt-BR" sz="1600" dirty="0" err="1" smtClean="0">
                <a:latin typeface="Arial Rounded MT Bold" pitchFamily="34" charset="0"/>
                <a:cs typeface="Arial" pitchFamily="34" charset="0"/>
              </a:rPr>
              <a:t>Rissi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 - Agente de Saúde</a:t>
            </a:r>
          </a:p>
          <a:p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Celia de Oliveira - Agente de Saúde</a:t>
            </a:r>
          </a:p>
          <a:p>
            <a:r>
              <a:rPr lang="pt-BR" sz="1600" dirty="0" err="1" smtClean="0">
                <a:latin typeface="Arial Rounded MT Bold" pitchFamily="34" charset="0"/>
                <a:cs typeface="Arial" pitchFamily="34" charset="0"/>
              </a:rPr>
              <a:t>Danieli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 Rosa da Silva - Agente de Saúde</a:t>
            </a:r>
          </a:p>
          <a:p>
            <a:endParaRPr lang="pt-BR" sz="1600" dirty="0" smtClean="0">
              <a:latin typeface="Arial Rounded MT Bold" pitchFamily="34" charset="0"/>
              <a:cs typeface="Arial" pitchFamily="34" charset="0"/>
            </a:endParaRPr>
          </a:p>
          <a:p>
            <a:pPr>
              <a:buNone/>
            </a:pPr>
            <a:r>
              <a:rPr lang="pt-BR" sz="1600" b="1" dirty="0" smtClean="0">
                <a:latin typeface="Arial Rounded MT Bold" pitchFamily="34" charset="0"/>
                <a:cs typeface="Arial" pitchFamily="34" charset="0"/>
              </a:rPr>
              <a:t>Equipe do NASF:</a:t>
            </a:r>
          </a:p>
          <a:p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Patrícia Merlin – Nutricionista</a:t>
            </a:r>
          </a:p>
          <a:p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Patrícia </a:t>
            </a:r>
            <a:r>
              <a:rPr lang="pt-BR" sz="1600" dirty="0" err="1" smtClean="0">
                <a:latin typeface="Arial Rounded MT Bold" pitchFamily="34" charset="0"/>
                <a:cs typeface="Arial" pitchFamily="34" charset="0"/>
              </a:rPr>
              <a:t>Cavinato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 – Fisioterapeuta</a:t>
            </a:r>
          </a:p>
          <a:p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Patrícia </a:t>
            </a:r>
            <a:r>
              <a:rPr lang="pt-BR" sz="1600" dirty="0" err="1" smtClean="0">
                <a:latin typeface="Arial Rounded MT Bold" pitchFamily="34" charset="0"/>
                <a:cs typeface="Arial" pitchFamily="34" charset="0"/>
              </a:rPr>
              <a:t>Simionato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 - </a:t>
            </a:r>
            <a:r>
              <a:rPr lang="pt-BR" sz="1600" dirty="0" err="1" smtClean="0">
                <a:latin typeface="Arial Rounded MT Bold" pitchFamily="34" charset="0"/>
                <a:cs typeface="Arial" pitchFamily="34" charset="0"/>
              </a:rPr>
              <a:t>Odontologa</a:t>
            </a:r>
            <a:endParaRPr lang="pt-BR" sz="1600" dirty="0" smtClean="0">
              <a:latin typeface="Arial Rounded MT Bold" pitchFamily="34" charset="0"/>
              <a:cs typeface="Arial" pitchFamily="34" charset="0"/>
            </a:endParaRPr>
          </a:p>
          <a:p>
            <a:endParaRPr lang="pt-BR" sz="1600" dirty="0" smtClean="0">
              <a:latin typeface="Arial Rounded MT Bold" pitchFamily="34" charset="0"/>
              <a:cs typeface="Arial" pitchFamily="34" charset="0"/>
            </a:endParaRPr>
          </a:p>
          <a:p>
            <a:endParaRPr lang="pt-BR" sz="1600" dirty="0"/>
          </a:p>
        </p:txBody>
      </p:sp>
      <p:sp>
        <p:nvSpPr>
          <p:cNvPr id="5" name="Retângulo 4"/>
          <p:cNvSpPr/>
          <p:nvPr/>
        </p:nvSpPr>
        <p:spPr>
          <a:xfrm>
            <a:off x="5043512" y="2261190"/>
            <a:ext cx="4342535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b="1" dirty="0" smtClean="0">
                <a:latin typeface="Arial Rounded MT Bold" pitchFamily="34" charset="0"/>
                <a:cs typeface="Arial" pitchFamily="34" charset="0"/>
              </a:rPr>
              <a:t>    Colaboradores</a:t>
            </a:r>
            <a:r>
              <a:rPr lang="pt-BR" sz="1600" b="1" dirty="0">
                <a:latin typeface="Arial Rounded MT Bold" pitchFamily="34" charset="0"/>
                <a:cs typeface="Arial" pitchFamily="34" charset="0"/>
              </a:rPr>
              <a:t>:</a:t>
            </a:r>
          </a:p>
          <a:p>
            <a:pPr marL="285750" indent="-285750">
              <a:buFont typeface="Arial" pitchFamily="34" charset="0"/>
              <a:buChar char="•"/>
            </a:pPr>
            <a:endParaRPr lang="pt-BR" sz="1600" dirty="0" smtClean="0">
              <a:latin typeface="Arial Rounded MT Bold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Rogério </a:t>
            </a:r>
            <a:r>
              <a:rPr lang="pt-BR" sz="1600" dirty="0" err="1">
                <a:latin typeface="Arial Rounded MT Bold" pitchFamily="34" charset="0"/>
                <a:cs typeface="Arial" pitchFamily="34" charset="0"/>
              </a:rPr>
              <a:t>Scariotti</a:t>
            </a:r>
            <a:r>
              <a:rPr lang="pt-BR" sz="1600" dirty="0">
                <a:latin typeface="Arial Rounded MT Bold" pitchFamily="34" charset="0"/>
                <a:cs typeface="Arial" pitchFamily="34" charset="0"/>
              </a:rPr>
              <a:t> 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– Ginecologista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Paulo  </a:t>
            </a:r>
            <a:r>
              <a:rPr lang="pt-BR" sz="1600" dirty="0" err="1" smtClean="0">
                <a:latin typeface="Arial Rounded MT Bold" pitchFamily="34" charset="0"/>
                <a:cs typeface="Arial" pitchFamily="34" charset="0"/>
              </a:rPr>
              <a:t>Sérgi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 o Peres- Pediatra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1600" dirty="0" err="1" smtClean="0">
                <a:latin typeface="Arial Rounded MT Bold" pitchFamily="34" charset="0"/>
                <a:cs typeface="Arial" pitchFamily="34" charset="0"/>
              </a:rPr>
              <a:t>Edizangela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 </a:t>
            </a:r>
            <a:r>
              <a:rPr lang="pt-BR" sz="1600" dirty="0" err="1" smtClean="0">
                <a:latin typeface="Arial Rounded MT Bold" pitchFamily="34" charset="0"/>
                <a:cs typeface="Arial" pitchFamily="34" charset="0"/>
              </a:rPr>
              <a:t>Comachio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 – Enfermeira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Ivani </a:t>
            </a:r>
            <a:r>
              <a:rPr lang="pt-BR" sz="1600" dirty="0" err="1">
                <a:latin typeface="Arial Rounded MT Bold" pitchFamily="34" charset="0"/>
                <a:cs typeface="Arial" pitchFamily="34" charset="0"/>
              </a:rPr>
              <a:t>Mulinari</a:t>
            </a:r>
            <a:r>
              <a:rPr lang="pt-BR" sz="1600" dirty="0">
                <a:latin typeface="Arial Rounded MT Bold" pitchFamily="34" charset="0"/>
                <a:cs typeface="Arial" pitchFamily="34" charset="0"/>
              </a:rPr>
              <a:t> 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- </a:t>
            </a:r>
            <a:r>
              <a:rPr lang="pt-BR" sz="1600" dirty="0">
                <a:latin typeface="Arial Rounded MT Bold" pitchFamily="34" charset="0"/>
                <a:cs typeface="Arial" pitchFamily="34" charset="0"/>
              </a:rPr>
              <a:t>Coordenadora do </a:t>
            </a:r>
            <a:r>
              <a:rPr lang="pt-BR" sz="1600" dirty="0" smtClean="0">
                <a:latin typeface="Arial Rounded MT Bold" pitchFamily="34" charset="0"/>
                <a:cs typeface="Arial" pitchFamily="34" charset="0"/>
              </a:rPr>
              <a:t>CRAS</a:t>
            </a:r>
          </a:p>
          <a:p>
            <a:endParaRPr lang="pt-BR" sz="1600" dirty="0"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506506" y="1148348"/>
            <a:ext cx="5803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Município: </a:t>
            </a:r>
            <a:r>
              <a:rPr lang="pt-BR" dirty="0">
                <a:latin typeface="Arial Rounded MT Bold" pitchFamily="34" charset="0"/>
                <a:cs typeface="Arial" pitchFamily="34" charset="0"/>
              </a:rPr>
              <a:t>São </a:t>
            </a:r>
            <a:r>
              <a:rPr lang="pt-BR" dirty="0" smtClean="0">
                <a:latin typeface="Arial Rounded MT Bold" pitchFamily="34" charset="0"/>
                <a:cs typeface="Arial" pitchFamily="34" charset="0"/>
              </a:rPr>
              <a:t>Domingos </a:t>
            </a:r>
            <a:r>
              <a:rPr lang="pt-BR" dirty="0">
                <a:latin typeface="Arial Rounded MT Bold" pitchFamily="34" charset="0"/>
                <a:cs typeface="Arial" pitchFamily="34" charset="0"/>
              </a:rPr>
              <a:t>– Santa Catarina</a:t>
            </a:r>
          </a:p>
          <a:p>
            <a:r>
              <a:rPr lang="pt-BR" dirty="0">
                <a:latin typeface="Arial Rounded MT Bold" pitchFamily="34" charset="0"/>
                <a:cs typeface="Arial" pitchFamily="34" charset="0"/>
              </a:rPr>
              <a:t>Prefeito: Alcimar de </a:t>
            </a:r>
            <a:r>
              <a:rPr lang="pt-BR" dirty="0" smtClean="0">
                <a:latin typeface="Arial Rounded MT Bold" pitchFamily="34" charset="0"/>
                <a:cs typeface="Arial" pitchFamily="34" charset="0"/>
              </a:rPr>
              <a:t>Oliveira</a:t>
            </a:r>
          </a:p>
          <a:p>
            <a:r>
              <a:rPr lang="pt-BR" dirty="0" smtClean="0">
                <a:latin typeface="Arial Rounded MT Bold" pitchFamily="34" charset="0"/>
                <a:cs typeface="Arial" pitchFamily="34" charset="0"/>
              </a:rPr>
              <a:t>Secretária Municipal de Saúde: </a:t>
            </a:r>
            <a:r>
              <a:rPr lang="pt-BR" dirty="0" err="1" smtClean="0">
                <a:latin typeface="Arial Rounded MT Bold" pitchFamily="34" charset="0"/>
                <a:cs typeface="Arial" pitchFamily="34" charset="0"/>
              </a:rPr>
              <a:t>Elieze</a:t>
            </a:r>
            <a:r>
              <a:rPr lang="pt-BR" dirty="0" smtClean="0">
                <a:latin typeface="Arial Rounded MT Bold" pitchFamily="34" charset="0"/>
                <a:cs typeface="Arial" pitchFamily="34" charset="0"/>
              </a:rPr>
              <a:t> </a:t>
            </a:r>
            <a:r>
              <a:rPr lang="pt-BR" dirty="0" err="1" smtClean="0">
                <a:latin typeface="Arial Rounded MT Bold" pitchFamily="34" charset="0"/>
                <a:cs typeface="Arial" pitchFamily="34" charset="0"/>
              </a:rPr>
              <a:t>Comachio</a:t>
            </a:r>
            <a:endParaRPr lang="pt-BR" dirty="0">
              <a:latin typeface="Arial Rounded MT Bold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1000" b="-5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5167314" y="1071546"/>
            <a:ext cx="464347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Basta este instante para desejarmos coisas eternas...</a:t>
            </a:r>
          </a:p>
          <a:p>
            <a:pPr algn="ctr"/>
            <a:endParaRPr lang="pt-BR" sz="4400" b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4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Obrigada!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16496" y="638358"/>
            <a:ext cx="9000000" cy="5400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	Atenção </a:t>
            </a:r>
            <a:r>
              <a:rPr lang="pt-BR" sz="2400" dirty="0">
                <a:latin typeface="Arial Rounded MT Bold" pitchFamily="34" charset="0"/>
                <a:cs typeface="Arial" pitchFamily="34" charset="0"/>
              </a:rPr>
              <a:t>humanizada e de qualidade ao pré-natal/</a:t>
            </a:r>
            <a:r>
              <a:rPr lang="pt-BR" sz="2400" dirty="0" err="1">
                <a:latin typeface="Arial Rounded MT Bold" pitchFamily="34" charset="0"/>
                <a:cs typeface="Arial" pitchFamily="34" charset="0"/>
              </a:rPr>
              <a:t>puerpério</a:t>
            </a:r>
            <a:r>
              <a:rPr lang="pt-BR" sz="2400" dirty="0">
                <a:latin typeface="Arial Rounded MT Bold" pitchFamily="34" charset="0"/>
                <a:cs typeface="Arial" pitchFamily="34" charset="0"/>
              </a:rPr>
              <a:t> </a:t>
            </a: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= saúde </a:t>
            </a:r>
            <a:r>
              <a:rPr lang="pt-BR" sz="2400" dirty="0">
                <a:latin typeface="Arial Rounded MT Bold" pitchFamily="34" charset="0"/>
                <a:cs typeface="Arial" pitchFamily="34" charset="0"/>
              </a:rPr>
              <a:t>materna e neonatal. </a:t>
            </a:r>
            <a:endParaRPr lang="pt-BR" sz="2400" dirty="0" smtClean="0">
              <a:latin typeface="Arial Rounded MT Bold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	A </a:t>
            </a:r>
            <a:r>
              <a:rPr lang="pt-BR" sz="2400" dirty="0">
                <a:latin typeface="Arial Rounded MT Bold" pitchFamily="34" charset="0"/>
                <a:cs typeface="Arial" pitchFamily="34" charset="0"/>
              </a:rPr>
              <a:t>atenção à mulher na gravidez, </a:t>
            </a: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deve incluir: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>
              <a:latin typeface="Arial Rounded MT Bold" pitchFamily="34" charset="0"/>
              <a:cs typeface="Arial" pitchFamily="34" charset="0"/>
            </a:endParaRPr>
          </a:p>
          <a:p>
            <a:pPr lvl="1" algn="just">
              <a:lnSpc>
                <a:spcPct val="150000"/>
              </a:lnSpc>
              <a:buFont typeface="Wingdings" pitchFamily="2" charset="2"/>
              <a:buChar char="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Ações </a:t>
            </a:r>
            <a:r>
              <a:rPr lang="pt-BR" sz="2400" dirty="0">
                <a:latin typeface="Arial Rounded MT Bold" pitchFamily="34" charset="0"/>
                <a:cs typeface="Arial" pitchFamily="34" charset="0"/>
              </a:rPr>
              <a:t>de prevenção e promoção da </a:t>
            </a: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saúde;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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Promover a melhoria da assistência à gestação e </a:t>
            </a:r>
            <a:r>
              <a:rPr lang="pt-BR" sz="2400" dirty="0" err="1" smtClean="0">
                <a:latin typeface="Arial Rounded MT Bold" pitchFamily="34" charset="0"/>
                <a:cs typeface="Arial" pitchFamily="34" charset="0"/>
              </a:rPr>
              <a:t>puerpério</a:t>
            </a: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, mediante o atendimento precoce, periódico e contínuo;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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Garantia </a:t>
            </a:r>
            <a:r>
              <a:rPr lang="pt-BR" sz="2400" dirty="0">
                <a:latin typeface="Arial Rounded MT Bold" pitchFamily="34" charset="0"/>
                <a:cs typeface="Arial" pitchFamily="34" charset="0"/>
              </a:rPr>
              <a:t>do bem-estar da mãe e do bebê.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89504" y="764704"/>
            <a:ext cx="9000000" cy="5400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	A saúde da mulher, e principalmente a mulher gestante se constitui um caráter de preocupação em nível de saúde pública, determinada por múltiplos fatores importantes na prevenção e promoção da saúde. 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>
              <a:latin typeface="Arial Rounded MT Bold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   Faz-se necessário construir um novo olhar sobre o processo saúde/doença, que compreenda a pessoa em sua totalidade. (Ministério da Saúde, 2006).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>
              <a:latin typeface="Arial Rounded MT Bold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endParaRPr lang="pt-BR" sz="2400" dirty="0" smtClean="0">
              <a:latin typeface="Arial Rounded MT Bold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endParaRPr lang="pt-BR" sz="2400" dirty="0" smtClean="0">
              <a:latin typeface="Arial Rounded MT Bold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		</a:t>
            </a:r>
            <a:endParaRPr lang="pt-BR" sz="24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95300" y="740576"/>
            <a:ext cx="9000000" cy="54000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OBJETIVO GERAL</a:t>
            </a:r>
          </a:p>
          <a:p>
            <a:pPr algn="just">
              <a:buFont typeface="Wingdings" pitchFamily="2" charset="2"/>
              <a:buChar char=""/>
            </a:pPr>
            <a:r>
              <a:rPr lang="pt-BR" sz="2000" dirty="0" smtClean="0">
                <a:latin typeface="Arial Rounded MT Bold" pitchFamily="34" charset="0"/>
                <a:cs typeface="Arial" pitchFamily="34" charset="0"/>
              </a:rPr>
              <a:t>Desenvolver atividades educativas com as gestantes, visando uma gestação saudável, sem riscos de saúde para a mãe e o recém-nascido.</a:t>
            </a:r>
          </a:p>
          <a:p>
            <a:pPr algn="just">
              <a:buNone/>
            </a:pPr>
            <a:endParaRPr lang="pt-BR" sz="2000" dirty="0" smtClean="0">
              <a:latin typeface="Arial Rounded MT Bold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OBJETIVOS ESPECÍFICOS</a:t>
            </a:r>
          </a:p>
          <a:p>
            <a:pPr lvl="0" algn="just">
              <a:buFont typeface="Wingdings" pitchFamily="2" charset="2"/>
              <a:buChar char=""/>
            </a:pPr>
            <a:r>
              <a:rPr lang="pt-BR" sz="2000" dirty="0" smtClean="0">
                <a:latin typeface="Arial Rounded MT Bold" pitchFamily="34" charset="0"/>
                <a:cs typeface="Arial" pitchFamily="34" charset="0"/>
              </a:rPr>
              <a:t>Incentivar as gestantes a realizarem o pré-natal;</a:t>
            </a:r>
          </a:p>
          <a:p>
            <a:pPr lvl="0" algn="just">
              <a:buFont typeface="Wingdings" pitchFamily="2" charset="2"/>
              <a:buChar char=""/>
            </a:pPr>
            <a:r>
              <a:rPr lang="pt-BR" sz="2000" dirty="0" smtClean="0">
                <a:latin typeface="Arial Rounded MT Bold" pitchFamily="34" charset="0"/>
                <a:cs typeface="Arial" pitchFamily="34" charset="0"/>
              </a:rPr>
              <a:t>Promover palestras educativas;</a:t>
            </a:r>
          </a:p>
          <a:p>
            <a:pPr lvl="0" algn="just">
              <a:buFont typeface="Wingdings" pitchFamily="2" charset="2"/>
              <a:buChar char=""/>
            </a:pPr>
            <a:r>
              <a:rPr lang="pt-BR" sz="2000" dirty="0" smtClean="0">
                <a:latin typeface="Arial Rounded MT Bold" pitchFamily="34" charset="0"/>
                <a:cs typeface="Arial" pitchFamily="34" charset="0"/>
              </a:rPr>
              <a:t>Promover momentos de troca de experiências; </a:t>
            </a:r>
          </a:p>
          <a:p>
            <a:pPr lvl="0" algn="just">
              <a:buFont typeface="Wingdings" pitchFamily="2" charset="2"/>
              <a:buChar char=""/>
            </a:pPr>
            <a:r>
              <a:rPr lang="pt-BR" sz="2000" dirty="0" smtClean="0">
                <a:latin typeface="Arial Rounded MT Bold" pitchFamily="34" charset="0"/>
                <a:cs typeface="Arial" pitchFamily="34" charset="0"/>
              </a:rPr>
              <a:t>Realizar trabalhos manuais para a confecção do enxoval da criança;</a:t>
            </a:r>
          </a:p>
          <a:p>
            <a:pPr lvl="0" algn="just">
              <a:buFont typeface="Wingdings" pitchFamily="2" charset="2"/>
              <a:buChar char=""/>
            </a:pPr>
            <a:r>
              <a:rPr lang="pt-BR" sz="2000" dirty="0" smtClean="0">
                <a:latin typeface="Arial Rounded MT Bold" pitchFamily="34" charset="0"/>
                <a:cs typeface="Arial" pitchFamily="34" charset="0"/>
              </a:rPr>
              <a:t>Garantir proteção social;</a:t>
            </a:r>
          </a:p>
          <a:p>
            <a:pPr lvl="0" algn="just">
              <a:buFont typeface="Wingdings" pitchFamily="2" charset="2"/>
              <a:buChar char=""/>
            </a:pPr>
            <a:r>
              <a:rPr lang="pt-BR" sz="2000" dirty="0" smtClean="0">
                <a:latin typeface="Arial Rounded MT Bold" pitchFamily="34" charset="0"/>
                <a:cs typeface="Arial" pitchFamily="34" charset="0"/>
              </a:rPr>
              <a:t> Orientar e incentivar o parto normal sempre que possível;</a:t>
            </a:r>
          </a:p>
          <a:p>
            <a:pPr lvl="0" algn="just">
              <a:buFont typeface="Wingdings" pitchFamily="2" charset="2"/>
              <a:buChar char=""/>
            </a:pPr>
            <a:r>
              <a:rPr lang="pt-BR" sz="2000" dirty="0" smtClean="0">
                <a:latin typeface="Arial Rounded MT Bold" pitchFamily="34" charset="0"/>
                <a:cs typeface="Arial" pitchFamily="34" charset="0"/>
              </a:rPr>
              <a:t>Garantir assistência efetiva à gestante e à criança.</a:t>
            </a:r>
            <a:endParaRPr lang="pt-BR" sz="20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6506" y="856092"/>
            <a:ext cx="9000000" cy="5400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ATIVIDADES DESENVOLVIDAS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>
              <a:latin typeface="Arial Rounded MT Bold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{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Atividades desenvolvidas pela Secretaria Municipal de Saúde;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{"/>
            </a:pPr>
            <a:endParaRPr lang="pt-BR" sz="2400" dirty="0" smtClean="0">
              <a:latin typeface="Arial Rounded MT Bold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{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Atividades desenvolvidas pelo CRAS.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>
              <a:latin typeface="Arial Rounded MT Bold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2400" dirty="0">
              <a:latin typeface="Arial Rounded MT Bold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6506" y="693296"/>
            <a:ext cx="9000000" cy="5400000"/>
          </a:xfrm>
        </p:spPr>
        <p:txBody>
          <a:bodyPr>
            <a:normAutofit/>
          </a:bodyPr>
          <a:lstStyle/>
          <a:p>
            <a:pPr lvl="1" algn="just">
              <a:buFont typeface="Wingdings" pitchFamily="2" charset="2"/>
              <a:buChar char="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Este projeto não terá um limite de participantes;</a:t>
            </a:r>
          </a:p>
          <a:p>
            <a:pPr lvl="1" algn="just">
              <a:buFont typeface="Wingdings" pitchFamily="2" charset="2"/>
              <a:buChar char="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Período gestacional até o sexto mês. </a:t>
            </a:r>
          </a:p>
          <a:p>
            <a:pPr algn="just">
              <a:buFont typeface="Wingdings" pitchFamily="2" charset="2"/>
              <a:buChar char=""/>
            </a:pPr>
            <a:endParaRPr lang="pt-BR" sz="2400" dirty="0" smtClean="0">
              <a:latin typeface="Arial Rounded MT Bold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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Participar de no mínimo 80% dos encontros;</a:t>
            </a:r>
          </a:p>
          <a:p>
            <a:pPr algn="just">
              <a:buFont typeface="Wingdings" pitchFamily="2" charset="2"/>
              <a:buChar char="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Iniciar o pré-natal no primeiro trimestre de gestação; </a:t>
            </a:r>
          </a:p>
          <a:p>
            <a:pPr algn="just">
              <a:buFont typeface="Wingdings" pitchFamily="2" charset="2"/>
              <a:buChar char="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Realizar todos os exames prescritos pelo médico durante o 1.</a:t>
            </a:r>
            <a:r>
              <a:rPr lang="pt-BR" sz="2400" baseline="30000" dirty="0" smtClean="0">
                <a:latin typeface="Arial Rounded MT Bold" pitchFamily="34" charset="0"/>
                <a:cs typeface="Arial" pitchFamily="34" charset="0"/>
              </a:rPr>
              <a:t>o </a:t>
            </a: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e 3.</a:t>
            </a:r>
            <a:r>
              <a:rPr lang="pt-BR" sz="2400" baseline="30000" dirty="0" smtClean="0">
                <a:latin typeface="Arial Rounded MT Bold" pitchFamily="34" charset="0"/>
                <a:cs typeface="Arial" pitchFamily="34" charset="0"/>
              </a:rPr>
              <a:t>o </a:t>
            </a: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trimestre de gestação; </a:t>
            </a:r>
          </a:p>
          <a:p>
            <a:pPr algn="just">
              <a:buFont typeface="Wingdings" pitchFamily="2" charset="2"/>
              <a:buChar char="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Realizar durante o pré-natal, 06 consultas médicas e 04 consultas de enfermagem; </a:t>
            </a:r>
          </a:p>
          <a:p>
            <a:pPr algn="just">
              <a:buFont typeface="Wingdings" pitchFamily="2" charset="2"/>
              <a:buChar char="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Ter as vacinas específicas em dia;</a:t>
            </a:r>
          </a:p>
          <a:p>
            <a:pPr algn="just">
              <a:buFont typeface="Wingdings" pitchFamily="2" charset="2"/>
              <a:buChar char="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As atividades terão continuidade mesmo após o nascimento do bebê.</a:t>
            </a:r>
          </a:p>
          <a:p>
            <a:pPr>
              <a:buFont typeface="Wingdings" pitchFamily="2" charset="2"/>
              <a:buChar char=""/>
            </a:pPr>
            <a:endParaRPr lang="pt-BR" sz="24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95300" y="693296"/>
            <a:ext cx="9000000" cy="5400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24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RESULTADOS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>
              <a:latin typeface="Arial Rounded MT Bold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	Os resultados deste projeto são satisfatórios. 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>
              <a:latin typeface="Arial Rounded MT Bold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{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Aumento da adesão ao pré-natal;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{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Aumento no número de parto normal;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{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Preparo da gestante para a maternidade;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{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Redução a mortalidade do neonatal;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{"/>
            </a:pPr>
            <a:r>
              <a:rPr lang="pt-BR" sz="2400" dirty="0" smtClean="0">
                <a:latin typeface="Arial Rounded MT Bold" pitchFamily="34" charset="0"/>
                <a:cs typeface="Arial" pitchFamily="34" charset="0"/>
              </a:rPr>
              <a:t> Entendimento sobre direitos sociais.</a:t>
            </a:r>
          </a:p>
          <a:p>
            <a:pPr algn="just">
              <a:lnSpc>
                <a:spcPct val="150000"/>
              </a:lnSpc>
              <a:buNone/>
            </a:pPr>
            <a:endParaRPr lang="pt-BR" sz="2400" dirty="0" smtClean="0">
              <a:latin typeface="Arial Rounded MT Bold" pitchFamily="34" charset="0"/>
              <a:cs typeface="Arial" pitchFamily="34" charset="0"/>
            </a:endParaRPr>
          </a:p>
          <a:p>
            <a:pPr algn="just"/>
            <a:endParaRPr lang="pt-BR" sz="2400" dirty="0">
              <a:latin typeface="Arial Rounded MT Bold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88504" y="620688"/>
            <a:ext cx="900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>
                <a:latin typeface="Arial Rounded MT Bold"/>
                <a:cs typeface="Arial" pitchFamily="34" charset="0"/>
              </a:rPr>
              <a:t>Gráfico ilustrativo que aponta os resultados entre parto normal e cesariana obtidos pelas gestantes que participaram do grupo a partir de 2010.</a:t>
            </a:r>
            <a:endParaRPr lang="pt-BR" sz="2400" dirty="0">
              <a:latin typeface="Arial Rounded MT Bold"/>
              <a:cs typeface="Arial" pitchFamily="34" charset="0"/>
            </a:endParaRPr>
          </a:p>
        </p:txBody>
      </p:sp>
      <p:graphicFrame>
        <p:nvGraphicFramePr>
          <p:cNvPr id="7" name="Gráfico 6"/>
          <p:cNvGraphicFramePr/>
          <p:nvPr/>
        </p:nvGraphicFramePr>
        <p:xfrm>
          <a:off x="1676636" y="2204864"/>
          <a:ext cx="6604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áfico 8"/>
          <p:cNvGraphicFramePr/>
          <p:nvPr/>
        </p:nvGraphicFramePr>
        <p:xfrm>
          <a:off x="560512" y="2420888"/>
          <a:ext cx="8568951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1064568" y="637203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Fonte: Secretaria Municipal de Saúde de São Domingos – SC 2013</a:t>
            </a:r>
            <a:endParaRPr lang="pt-B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559</Words>
  <Application>Microsoft Office PowerPoint</Application>
  <PresentationFormat>Papel A4 (210 x 297 mm)</PresentationFormat>
  <Paragraphs>109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Tema do Office</vt:lpstr>
      <vt:lpstr>PROJETO NASCER SAUDÁVEL</vt:lpstr>
      <vt:lpstr>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REFERÊNCIAS BIBLIOGRÁFICAS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Dados de Identificação</vt:lpstr>
      <vt:lpstr>Slide 23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PROJETO NASCER SAUDÁVEL</dc:title>
  <dc:creator>Paty</dc:creator>
  <cp:lastModifiedBy>Paty</cp:lastModifiedBy>
  <cp:revision>148</cp:revision>
  <dcterms:created xsi:type="dcterms:W3CDTF">2013-10-15T14:11:36Z</dcterms:created>
  <dcterms:modified xsi:type="dcterms:W3CDTF">2013-11-03T22:41:20Z</dcterms:modified>
</cp:coreProperties>
</file>