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sldIdLst>
    <p:sldId id="256" r:id="rId2"/>
    <p:sldId id="286" r:id="rId3"/>
    <p:sldId id="288" r:id="rId4"/>
    <p:sldId id="289" r:id="rId5"/>
    <p:sldId id="257" r:id="rId6"/>
    <p:sldId id="281" r:id="rId7"/>
    <p:sldId id="258" r:id="rId8"/>
    <p:sldId id="284" r:id="rId9"/>
    <p:sldId id="259" r:id="rId10"/>
    <p:sldId id="260" r:id="rId11"/>
    <p:sldId id="261" r:id="rId12"/>
    <p:sldId id="283" r:id="rId13"/>
    <p:sldId id="263" r:id="rId14"/>
    <p:sldId id="282" r:id="rId15"/>
    <p:sldId id="264" r:id="rId16"/>
    <p:sldId id="265" r:id="rId17"/>
    <p:sldId id="285" r:id="rId18"/>
    <p:sldId id="266" r:id="rId19"/>
    <p:sldId id="269" r:id="rId20"/>
    <p:sldId id="270" r:id="rId21"/>
    <p:sldId id="271" r:id="rId22"/>
    <p:sldId id="272" r:id="rId23"/>
    <p:sldId id="273" r:id="rId24"/>
    <p:sldId id="280" r:id="rId25"/>
    <p:sldId id="274" r:id="rId26"/>
    <p:sldId id="275" r:id="rId27"/>
    <p:sldId id="279" r:id="rId28"/>
    <p:sldId id="287" r:id="rId29"/>
    <p:sldId id="290" r:id="rId30"/>
    <p:sldId id="291" r:id="rId31"/>
    <p:sldId id="276" r:id="rId32"/>
    <p:sldId id="277" r:id="rId33"/>
    <p:sldId id="278" r:id="rId34"/>
    <p:sldId id="268" r:id="rId3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696"/>
    <a:srgbClr val="004070"/>
    <a:srgbClr val="EDB9DA"/>
    <a:srgbClr val="CC0066"/>
    <a:srgbClr val="16783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3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472092837"/>
      </p:ext>
    </p:extLst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285319554"/>
      </p:ext>
    </p:extLst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986187039"/>
      </p:ext>
    </p:extLst>
  </p:cSld>
  <p:clrMapOvr>
    <a:masterClrMapping/>
  </p:clrMapOvr>
  <p:transition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673983266"/>
      </p:ext>
    </p:extLst>
  </p:cSld>
  <p:clrMapOvr>
    <a:masterClrMapping/>
  </p:clrMapOvr>
  <p:transition>
    <p:whee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201223197"/>
      </p:ext>
    </p:extLst>
  </p:cSld>
  <p:clrMapOvr>
    <a:masterClrMapping/>
  </p:clrMapOvr>
  <p:transition>
    <p:whee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161906944"/>
      </p:ext>
    </p:extLst>
  </p:cSld>
  <p:clrMapOvr>
    <a:masterClrMapping/>
  </p:clrMapOvr>
  <p:transition>
    <p:whee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732849981"/>
      </p:ext>
    </p:extLst>
  </p:cSld>
  <p:clrMapOvr>
    <a:masterClrMapping/>
  </p:clrMapOvr>
  <p:transition>
    <p:whee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389833888"/>
      </p:ext>
    </p:extLst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855926180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740929245"/>
      </p:ext>
    </p:extLst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361892993"/>
      </p:ext>
    </p:extLst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574848392"/>
      </p:ext>
    </p:extLst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844937467"/>
      </p:ext>
    </p:extLst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259743219"/>
      </p:ext>
    </p:extLst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340352778"/>
      </p:ext>
    </p:extLst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993074024"/>
      </p:ext>
    </p:extLst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419E0-8027-4351-9DC3-6BC423708BF1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0DEFE9D-F8A1-46F2-9D04-966615B159A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39899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</p:sldLayoutIdLst>
  <p:transition>
    <p:wheel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ENCONTRO\M2U00008.MPG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ENCONTRO\M2U00016.MPG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ENCONTRO\M2U00007.MPG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Super poderosa -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857232"/>
            <a:ext cx="5429288" cy="214314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1142976" y="3643314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6" name="Imagem 5" descr="brasao - Cópi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5268718"/>
            <a:ext cx="571504" cy="731525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331640" y="5556750"/>
            <a:ext cx="4643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Arial" pitchFamily="34" charset="0"/>
                <a:cs typeface="Arial" pitchFamily="34" charset="0"/>
              </a:rPr>
              <a:t>Prefeitura Municipal de Itajaí</a:t>
            </a:r>
            <a:endParaRPr lang="pt-BR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m 7" descr="200px-Dab_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5124702"/>
            <a:ext cx="1160867" cy="947504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5076056" y="5587530"/>
            <a:ext cx="4643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Arial" pitchFamily="34" charset="0"/>
                <a:cs typeface="Arial" pitchFamily="34" charset="0"/>
              </a:rPr>
              <a:t>ESF Costa Cavalcanti</a:t>
            </a:r>
            <a:endParaRPr lang="pt-B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ubtítulo 9"/>
          <p:cNvSpPr>
            <a:spLocks noGrp="1"/>
          </p:cNvSpPr>
          <p:nvPr>
            <p:ph type="subTitle" idx="1"/>
          </p:nvPr>
        </p:nvSpPr>
        <p:spPr>
          <a:xfrm>
            <a:off x="971600" y="2780928"/>
            <a:ext cx="6264696" cy="1096899"/>
          </a:xfrm>
        </p:spPr>
        <p:txBody>
          <a:bodyPr>
            <a:noAutofit/>
          </a:bodyPr>
          <a:lstStyle/>
          <a:p>
            <a:pPr algn="ctr"/>
            <a:r>
              <a:rPr lang="pt-BR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Estimulando o protagonismo e empoderamento de um grupo de mulheres da comunidade do Costa Cavalcanti.</a:t>
            </a:r>
            <a:endParaRPr lang="pt-BR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286248" y="428604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005696"/>
                </a:solidFill>
                <a:latin typeface="Iskoola Pota" pitchFamily="34" charset="0"/>
                <a:cs typeface="Iskoola Pota" pitchFamily="34" charset="0"/>
              </a:rPr>
              <a:t>CHÁ DAS </a:t>
            </a:r>
            <a:endParaRPr lang="pt-BR" sz="3200" b="1" dirty="0">
              <a:solidFill>
                <a:srgbClr val="005696"/>
              </a:solidFill>
              <a:latin typeface="Iskoola Pota" pitchFamily="34" charset="0"/>
              <a:cs typeface="Iskoola Pota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599" y="822316"/>
            <a:ext cx="6347713" cy="13208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pt-B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</a:t>
            </a:r>
            <a:br>
              <a:rPr lang="pt-B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Alegria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pic>
        <p:nvPicPr>
          <p:cNvPr id="9218" name="Picture 2" descr="http://1.bp.blogspot.com/-Z-6JkwY2lK4/T7gRhPTX9FI/AAAAAAAABB4/LMBD85ZqMzQ/s1600/Festa+Junina+009.jpg"/>
          <p:cNvPicPr>
            <a:picLocks noChangeAspect="1" noChangeArrowheads="1"/>
          </p:cNvPicPr>
          <p:nvPr/>
        </p:nvPicPr>
        <p:blipFill>
          <a:blip r:embed="rId2" cstate="print"/>
          <a:srcRect r="8889" b="4288"/>
          <a:stretch>
            <a:fillRect/>
          </a:stretch>
        </p:blipFill>
        <p:spPr bwMode="auto">
          <a:xfrm>
            <a:off x="2643174" y="2071678"/>
            <a:ext cx="2643206" cy="367468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599" y="285728"/>
            <a:ext cx="6347713" cy="1428760"/>
          </a:xfrm>
        </p:spPr>
        <p:txBody>
          <a:bodyPr anchor="ctr"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 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Fácil x Difícil</a:t>
            </a:r>
            <a:endParaRPr lang="pt-BR" dirty="0"/>
          </a:p>
        </p:txBody>
      </p:sp>
      <p:pic>
        <p:nvPicPr>
          <p:cNvPr id="7" name="Imagem 6" descr="100_09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928802"/>
            <a:ext cx="5416368" cy="4062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3179" y="142852"/>
            <a:ext cx="6347713" cy="1320800"/>
          </a:xfrm>
        </p:spPr>
        <p:txBody>
          <a:bodyPr anchor="ctr">
            <a:normAutofit/>
          </a:bodyPr>
          <a:lstStyle/>
          <a:p>
            <a:pPr algn="ctr"/>
            <a:r>
              <a:rPr lang="pt-B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FÁCIL X DIFÍCIL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847" y="1857364"/>
            <a:ext cx="7034235" cy="4286280"/>
          </a:xfrm>
        </p:spPr>
        <p:txBody>
          <a:bodyPr anchor="ctr"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200" dirty="0" smtClean="0">
                <a:latin typeface="Arial Black" pitchFamily="34" charset="0"/>
              </a:rPr>
              <a:t>	Fácil é analisar a situação alheia e poder aconselhar sobre a mesma...</a:t>
            </a:r>
          </a:p>
          <a:p>
            <a:pPr algn="just">
              <a:lnSpc>
                <a:spcPct val="150000"/>
              </a:lnSpc>
              <a:buNone/>
            </a:pPr>
            <a:endParaRPr lang="pt-BR" sz="2200" dirty="0" smtClean="0">
              <a:latin typeface="Arial Black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2200" dirty="0" smtClean="0">
                <a:latin typeface="Arial Black" pitchFamily="34" charset="0"/>
              </a:rPr>
              <a:t>	Difícil é vivenciar esta situação e saber o que fazer.</a:t>
            </a:r>
          </a:p>
          <a:p>
            <a:pPr algn="just">
              <a:lnSpc>
                <a:spcPct val="150000"/>
              </a:lnSpc>
              <a:buNone/>
            </a:pPr>
            <a:endParaRPr lang="pt-BR" sz="2200" dirty="0" smtClean="0">
              <a:latin typeface="Arial Black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2200" dirty="0" smtClean="0">
                <a:latin typeface="Arial Black" pitchFamily="34" charset="0"/>
              </a:rPr>
              <a:t>	Aqui a importância de pensar em suas atitudes para uma melhor convivência com o outro.</a:t>
            </a:r>
            <a:endParaRPr lang="pt-BR" sz="2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599" y="285728"/>
            <a:ext cx="6347713" cy="1357322"/>
          </a:xfrm>
        </p:spPr>
        <p:txBody>
          <a:bodyPr anchor="ctr"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Minhas metas para o futuro</a:t>
            </a:r>
            <a:endParaRPr lang="pt-BR" dirty="0"/>
          </a:p>
        </p:txBody>
      </p:sp>
      <p:pic>
        <p:nvPicPr>
          <p:cNvPr id="6" name="Imagem 5" descr="100_09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2633" y="1857364"/>
            <a:ext cx="6096997" cy="45727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679440"/>
            <a:ext cx="6347713" cy="1320800"/>
          </a:xfrm>
        </p:spPr>
        <p:txBody>
          <a:bodyPr anchor="ctr">
            <a:noAutofit/>
          </a:bodyPr>
          <a:lstStyle/>
          <a:p>
            <a:pPr algn="ctr"/>
            <a:r>
              <a:rPr lang="pt-B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MINHAS METAS PARA O FUTURO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2143116"/>
            <a:ext cx="7034236" cy="4071966"/>
          </a:xfrm>
        </p:spPr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b="1" dirty="0" smtClean="0">
                <a:latin typeface="Arial Black" pitchFamily="34" charset="0"/>
              </a:rPr>
              <a:t>	Falar de metas foi desafiá-las a pensar  no que pode ser possível dentro  de sua realidade  e quais as mudanças necessárias para realizá-las.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599" y="357166"/>
            <a:ext cx="6347713" cy="1285884"/>
          </a:xfrm>
        </p:spPr>
        <p:txBody>
          <a:bodyPr anchor="ctr"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Comemoração x Celebração</a:t>
            </a:r>
            <a:endParaRPr lang="pt-BR" dirty="0"/>
          </a:p>
        </p:txBody>
      </p:sp>
      <p:pic>
        <p:nvPicPr>
          <p:cNvPr id="6" name="Imagem 5" descr="DSC033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8844" y="2000240"/>
            <a:ext cx="5490086" cy="41175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599" y="357166"/>
            <a:ext cx="6347713" cy="1285884"/>
          </a:xfrm>
        </p:spPr>
        <p:txBody>
          <a:bodyPr anchor="ctr"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Gentileza gera Gentileza</a:t>
            </a:r>
            <a:endParaRPr lang="pt-BR" dirty="0"/>
          </a:p>
        </p:txBody>
      </p:sp>
      <p:pic>
        <p:nvPicPr>
          <p:cNvPr id="6" name="Imagem 5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714488"/>
            <a:ext cx="5619789" cy="4214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571480"/>
            <a:ext cx="7358081" cy="1320800"/>
          </a:xfrm>
        </p:spPr>
        <p:txBody>
          <a:bodyPr anchor="ctr">
            <a:noAutofit/>
          </a:bodyPr>
          <a:lstStyle/>
          <a:p>
            <a:pPr algn="ctr"/>
            <a:r>
              <a:rPr lang="pt-B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GENTILEZA GERA GENTILEZA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1857364"/>
            <a:ext cx="6347714" cy="3969685"/>
          </a:xfrm>
        </p:spPr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600" dirty="0" smtClean="0">
                <a:latin typeface="Arial Black" pitchFamily="34" charset="0"/>
              </a:rPr>
              <a:t>	Humildade é fazer aos outros o que quer que aconteça com você, pois gentileza gera gentileza e atitudes também.</a:t>
            </a:r>
            <a:endParaRPr lang="pt-BR" sz="26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26037" y="214290"/>
            <a:ext cx="6347713" cy="1320800"/>
          </a:xfrm>
        </p:spPr>
        <p:txBody>
          <a:bodyPr anchor="ctr">
            <a:noAutofit/>
          </a:bodyPr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Encerramento 2012</a:t>
            </a:r>
            <a:endParaRPr lang="pt-BR" dirty="0"/>
          </a:p>
        </p:txBody>
      </p:sp>
      <p:pic>
        <p:nvPicPr>
          <p:cNvPr id="10" name="Imagem 9" descr="100_1262.JPG"/>
          <p:cNvPicPr>
            <a:picLocks noChangeAspect="1"/>
          </p:cNvPicPr>
          <p:nvPr/>
        </p:nvPicPr>
        <p:blipFill>
          <a:blip r:embed="rId2" cstate="print"/>
          <a:srcRect l="16398" t="18011" r="7762" b="8199"/>
          <a:stretch>
            <a:fillRect/>
          </a:stretch>
        </p:blipFill>
        <p:spPr>
          <a:xfrm rot="5400000">
            <a:off x="4299477" y="4656651"/>
            <a:ext cx="2545310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Imagem 11" descr="100_1258.JPG"/>
          <p:cNvPicPr>
            <a:picLocks noChangeAspect="1"/>
          </p:cNvPicPr>
          <p:nvPr/>
        </p:nvPicPr>
        <p:blipFill>
          <a:blip r:embed="rId3" cstate="print"/>
          <a:srcRect l="2419" t="25806" r="5645" b="16129"/>
          <a:stretch>
            <a:fillRect/>
          </a:stretch>
        </p:blipFill>
        <p:spPr>
          <a:xfrm>
            <a:off x="3500430" y="1666038"/>
            <a:ext cx="3710216" cy="2484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Imagem 12" descr="100_1259.JPG"/>
          <p:cNvPicPr>
            <a:picLocks noChangeAspect="1"/>
          </p:cNvPicPr>
          <p:nvPr/>
        </p:nvPicPr>
        <p:blipFill>
          <a:blip r:embed="rId4" cstate="print"/>
          <a:srcRect l="-2000" t="16000" b="20000"/>
          <a:stretch>
            <a:fillRect/>
          </a:stretch>
        </p:blipFill>
        <p:spPr>
          <a:xfrm>
            <a:off x="526037" y="4286256"/>
            <a:ext cx="3874968" cy="24013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Imagem 10" descr="100_1261.JPG"/>
          <p:cNvPicPr>
            <a:picLocks noChangeAspect="1"/>
          </p:cNvPicPr>
          <p:nvPr/>
        </p:nvPicPr>
        <p:blipFill>
          <a:blip r:embed="rId5" cstate="print"/>
          <a:srcRect l="7824"/>
          <a:stretch>
            <a:fillRect/>
          </a:stretch>
        </p:blipFill>
        <p:spPr>
          <a:xfrm rot="5400000">
            <a:off x="761174" y="1881976"/>
            <a:ext cx="2564374" cy="20865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599" y="357166"/>
            <a:ext cx="6347713" cy="1214446"/>
          </a:xfrm>
        </p:spPr>
        <p:txBody>
          <a:bodyPr anchor="ctr"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 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Mensagens de amizade</a:t>
            </a:r>
            <a:endParaRPr lang="pt-BR" dirty="0"/>
          </a:p>
        </p:txBody>
      </p:sp>
      <p:pic>
        <p:nvPicPr>
          <p:cNvPr id="5" name="Imagem 4" descr="100_15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643050"/>
            <a:ext cx="3941037" cy="29392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m 6" descr="100_15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3429000"/>
            <a:ext cx="3651184" cy="27072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6347713" cy="785818"/>
          </a:xfrm>
        </p:spPr>
        <p:txBody>
          <a:bodyPr anchor="ctr"/>
          <a:lstStyle/>
          <a:p>
            <a:pPr algn="ctr"/>
            <a:r>
              <a:rPr lang="pt-BR" b="1" dirty="0" smtClean="0"/>
              <a:t>INTRODUÇÃO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2844" y="1000108"/>
            <a:ext cx="7429552" cy="450059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BR" sz="2000" dirty="0" smtClean="0">
                <a:latin typeface="Arial Black" pitchFamily="34" charset="0"/>
              </a:rPr>
              <a:t>Este é um relato de experiência do trabalho de uma agente de saúde dentro de sua micro área, com um grupo;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pt-BR" sz="2000" dirty="0" smtClean="0">
              <a:latin typeface="Arial Black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BR" sz="2000" dirty="0" smtClean="0">
                <a:latin typeface="Arial Black" pitchFamily="34" charset="0"/>
              </a:rPr>
              <a:t>Fazem parte deste grupo, mulheres que apresentaram queixas emocionais, de convivência familiar e social;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pt-BR" sz="2000" dirty="0" smtClean="0">
              <a:latin typeface="Arial Black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BR" sz="2000" dirty="0" smtClean="0">
                <a:latin typeface="Arial Black" pitchFamily="34" charset="0"/>
              </a:rPr>
              <a:t>A proposta do </a:t>
            </a:r>
            <a:r>
              <a:rPr lang="pt-BR" sz="2000" dirty="0" err="1" smtClean="0">
                <a:latin typeface="Arial Black" pitchFamily="34" charset="0"/>
              </a:rPr>
              <a:t>¨Chá</a:t>
            </a:r>
            <a:r>
              <a:rPr lang="pt-BR" sz="2000" dirty="0" smtClean="0">
                <a:latin typeface="Arial Black" pitchFamily="34" charset="0"/>
              </a:rPr>
              <a:t> das Super </a:t>
            </a:r>
            <a:r>
              <a:rPr lang="pt-BR" sz="2000" dirty="0" err="1" smtClean="0">
                <a:latin typeface="Arial Black" pitchFamily="34" charset="0"/>
              </a:rPr>
              <a:t>Poderosas¨</a:t>
            </a:r>
            <a:r>
              <a:rPr lang="pt-BR" sz="2000" dirty="0" smtClean="0">
                <a:latin typeface="Arial Black" pitchFamily="34" charset="0"/>
              </a:rPr>
              <a:t> é aumentar a autonomia das participantes através da troca de experiências.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09599" y="285728"/>
            <a:ext cx="6347713" cy="1285884"/>
          </a:xfrm>
        </p:spPr>
        <p:txBody>
          <a:bodyPr anchor="ctr"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Nossas potencialidades</a:t>
            </a:r>
            <a:endParaRPr lang="pt-BR" dirty="0"/>
          </a:p>
        </p:txBody>
      </p:sp>
      <p:pic>
        <p:nvPicPr>
          <p:cNvPr id="6" name="Imagem 5" descr="DSC055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714488"/>
            <a:ext cx="5824338" cy="436825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599" y="285728"/>
            <a:ext cx="6347713" cy="1214446"/>
          </a:xfrm>
        </p:spPr>
        <p:txBody>
          <a:bodyPr anchor="ctr"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 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 mulher e mãe</a:t>
            </a:r>
            <a:endParaRPr lang="pt-BR" dirty="0"/>
          </a:p>
        </p:txBody>
      </p:sp>
      <p:pic>
        <p:nvPicPr>
          <p:cNvPr id="5" name="Imagem 4" descr="DSC056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264" y="1785926"/>
            <a:ext cx="6036985" cy="4527739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599" y="284130"/>
            <a:ext cx="6347713" cy="1644672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pt-B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</a:t>
            </a:r>
            <a:br>
              <a:rPr lang="pt-B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Os sentimentos que influenciam nosso corpo</a:t>
            </a:r>
            <a:endParaRPr lang="pt-BR" dirty="0"/>
          </a:p>
        </p:txBody>
      </p:sp>
      <p:pic>
        <p:nvPicPr>
          <p:cNvPr id="5" name="Imagem 4" descr="20130620_1456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30789" y="2348581"/>
            <a:ext cx="5429256" cy="3714752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91272" y="285728"/>
            <a:ext cx="6347713" cy="1320800"/>
          </a:xfrm>
        </p:spPr>
        <p:txBody>
          <a:bodyPr anchor="ctr"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Perdão</a:t>
            </a:r>
            <a:endParaRPr lang="pt-BR" dirty="0"/>
          </a:p>
        </p:txBody>
      </p:sp>
      <p:pic>
        <p:nvPicPr>
          <p:cNvPr id="5" name="Imagem 4" descr="100_17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6504842" cy="432038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500042"/>
            <a:ext cx="6347713" cy="1033450"/>
          </a:xfrm>
        </p:spPr>
        <p:txBody>
          <a:bodyPr anchor="ctr">
            <a:normAutofit/>
          </a:bodyPr>
          <a:lstStyle/>
          <a:p>
            <a:pPr algn="ctr"/>
            <a:r>
              <a:rPr lang="pt-B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FALAR DO PERDÃO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71472" y="1531017"/>
            <a:ext cx="6347714" cy="4326875"/>
          </a:xfrm>
        </p:spPr>
        <p:txBody>
          <a:bodyPr anchor="ctr">
            <a:normAutofit fontScale="77500" lnSpcReduction="20000"/>
          </a:bodyPr>
          <a:lstStyle/>
          <a:p>
            <a:pPr algn="just">
              <a:lnSpc>
                <a:spcPct val="160000"/>
              </a:lnSpc>
              <a:buNone/>
            </a:pPr>
            <a:r>
              <a:rPr lang="pt-BR" sz="2800" b="1" dirty="0" smtClean="0">
                <a:latin typeface="Arial Black" pitchFamily="34" charset="0"/>
              </a:rPr>
              <a:t>	“Diante da dificuldade da aceitação das diferenças, acabamos criando uma ‘casca’ que nos separa do mundo e das pessoas, o ato de perdoar, abre as possibilidades de entrarmos em contato conosco e com os outros de uma forma saudável e pacífica”</a:t>
            </a:r>
            <a:r>
              <a:rPr lang="pt-BR" sz="2800" b="1" dirty="0" smtClean="0"/>
              <a:t>.</a:t>
            </a:r>
            <a:endParaRPr lang="pt-BR" sz="2800" b="1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599" y="357166"/>
            <a:ext cx="6347713" cy="157323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 Nossos Sonhos – 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que não realizamos e que ainda queremos realizar</a:t>
            </a:r>
            <a:endParaRPr lang="pt-BR" dirty="0"/>
          </a:p>
        </p:txBody>
      </p:sp>
      <p:pic>
        <p:nvPicPr>
          <p:cNvPr id="5" name="Imagem 4" descr="226703_501458176605292_1186749914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5983" y="2348880"/>
            <a:ext cx="5214942" cy="3911207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599" y="750878"/>
            <a:ext cx="6347713" cy="1320800"/>
          </a:xfrm>
        </p:spPr>
        <p:txBody>
          <a:bodyPr anchor="ctr">
            <a:noAutofit/>
          </a:bodyPr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ENCONTRO: 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Envelhecer com saúde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dirty="0"/>
          </a:p>
        </p:txBody>
      </p:sp>
      <p:pic>
        <p:nvPicPr>
          <p:cNvPr id="8" name="Imagem 7" descr="100_21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348880"/>
            <a:ext cx="6000792" cy="3985601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357166"/>
            <a:ext cx="6347713" cy="1320800"/>
          </a:xfrm>
        </p:spPr>
        <p:txBody>
          <a:bodyPr anchor="ctr"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poder da criação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Espaço Reservado para Conteúdo 3" descr="100_48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857364"/>
            <a:ext cx="6161900" cy="4621425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571480"/>
            <a:ext cx="6347713" cy="890574"/>
          </a:xfrm>
        </p:spPr>
        <p:txBody>
          <a:bodyPr anchor="ctr">
            <a:normAutofit/>
          </a:bodyPr>
          <a:lstStyle/>
          <a:p>
            <a:pPr algn="ctr"/>
            <a:r>
              <a:rPr lang="pt-BR" sz="4400" b="1" dirty="0" smtClean="0"/>
              <a:t>O PODER DA CRIAÇÃO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428736"/>
            <a:ext cx="6643734" cy="4214842"/>
          </a:xfrm>
        </p:spPr>
        <p:txBody>
          <a:bodyPr anchor="ctr">
            <a:no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pt-BR" sz="2000" dirty="0" smtClean="0">
              <a:latin typeface="Arial Black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2000" dirty="0" smtClean="0">
                <a:latin typeface="Arial Black" pitchFamily="34" charset="0"/>
              </a:rPr>
              <a:t>	Muitas pessoas percebem seu talento nas atividades. Trabalhos manuais ajudam a despertar os requisitos básicos de </a:t>
            </a:r>
            <a:r>
              <a:rPr lang="pt-BR" sz="2000" dirty="0" err="1" smtClean="0">
                <a:latin typeface="Arial Black" pitchFamily="34" charset="0"/>
              </a:rPr>
              <a:t>autoestima</a:t>
            </a:r>
            <a:r>
              <a:rPr lang="pt-BR" sz="2000" dirty="0" smtClean="0">
                <a:latin typeface="Arial Black" pitchFamily="34" charset="0"/>
              </a:rPr>
              <a:t> e estimula o sentimento de  sentir-se capaz e produtivo. A troca pessoal que existe em grupos, ajuda os integrantes a superarem seus traumas.</a:t>
            </a:r>
            <a:endParaRPr lang="pt-BR" sz="20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604822"/>
          </a:xfrm>
        </p:spPr>
        <p:txBody>
          <a:bodyPr anchor="ctr">
            <a:noAutofit/>
          </a:bodyPr>
          <a:lstStyle/>
          <a:p>
            <a:pPr algn="ctr"/>
            <a:r>
              <a:rPr lang="pt-B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CONSIDERAÇÕES</a:t>
            </a:r>
            <a:endParaRPr lang="pt-B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8161" y="1643050"/>
            <a:ext cx="6819921" cy="5674382"/>
          </a:xfrm>
        </p:spPr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BR" sz="2400" b="1" dirty="0" smtClean="0">
                <a:latin typeface="+mj-lt"/>
              </a:rPr>
              <a:t>Este trabalho já apresenta resultados significativos na conquista da </a:t>
            </a:r>
            <a:r>
              <a:rPr lang="pt-BR" sz="2400" b="1" dirty="0" err="1" smtClean="0">
                <a:latin typeface="+mj-lt"/>
              </a:rPr>
              <a:t>autoestima</a:t>
            </a:r>
            <a:r>
              <a:rPr lang="pt-BR" sz="2400" b="1" dirty="0" smtClean="0">
                <a:latin typeface="+mj-lt"/>
              </a:rPr>
              <a:t>, na percepção das responsabilidades das participantes enquanto indivíduos capazes de cuidar de si mesmo, no enriquecimento e fortalecimento dos vínculos sociais e comunitários, pela troca de experiência e reconhecimento do outro e da construção de identidade social;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pt-BR" sz="2400" b="1" dirty="0" smtClean="0">
              <a:latin typeface="+mj-lt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pt-BR" sz="15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676260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/>
              <a:t>OBJETIVO GERAL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2844" y="1428736"/>
            <a:ext cx="7215237" cy="4398313"/>
          </a:xfrm>
        </p:spPr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BR" sz="2400" dirty="0" smtClean="0">
                <a:latin typeface="Arial Black" pitchFamily="34" charset="0"/>
              </a:rPr>
              <a:t>Criar um espaço de estímulo ao </a:t>
            </a:r>
            <a:r>
              <a:rPr lang="pt-BR" sz="2400" dirty="0" err="1" smtClean="0">
                <a:latin typeface="Arial Black" pitchFamily="34" charset="0"/>
              </a:rPr>
              <a:t>protagonismo</a:t>
            </a:r>
            <a:r>
              <a:rPr lang="pt-BR" sz="2400" dirty="0" smtClean="0">
                <a:latin typeface="Arial Black" pitchFamily="34" charset="0"/>
              </a:rPr>
              <a:t> e </a:t>
            </a:r>
            <a:r>
              <a:rPr lang="pt-BR" sz="2400" dirty="0" err="1" smtClean="0">
                <a:latin typeface="Arial Black" pitchFamily="34" charset="0"/>
              </a:rPr>
              <a:t>empoderamento</a:t>
            </a:r>
            <a:r>
              <a:rPr lang="pt-BR" sz="2400" dirty="0" smtClean="0">
                <a:latin typeface="Arial Black" pitchFamily="34" charset="0"/>
              </a:rPr>
              <a:t> de um grupo de mulheres na resolução de seus problemas emocionais, de convivência familiar e social.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803176"/>
          </a:xfrm>
        </p:spPr>
        <p:txBody>
          <a:bodyPr>
            <a:normAutofit/>
          </a:bodyPr>
          <a:lstStyle/>
          <a:p>
            <a:pPr algn="ctr"/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CONSIDERAÇÕES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700808"/>
            <a:ext cx="7668344" cy="4680520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pt-BR" sz="2400" b="1" dirty="0" smtClean="0"/>
              <a:t>Acreditamos no potencial desta ação como um novo modelo de atuação em saúde, promovendo oportunidades de crescimento e transformação. Percebeu-se também o aumento significativo da aceitação e aproximação da ESF.</a:t>
            </a:r>
          </a:p>
          <a:p>
            <a:endParaRPr lang="pt-BR" dirty="0"/>
          </a:p>
        </p:txBody>
      </p:sp>
    </p:spTree>
  </p:cSld>
  <p:clrMapOvr>
    <a:masterClrMapping/>
  </p:clrMapOvr>
  <p:transition>
    <p:whee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4617" y="679440"/>
            <a:ext cx="6347713" cy="1320800"/>
          </a:xfrm>
        </p:spPr>
        <p:txBody>
          <a:bodyPr anchor="ctr"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DEPOIMENTOS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251520" y="2060848"/>
            <a:ext cx="7272808" cy="461665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latin typeface="Arial Rounded MT Bold" pitchFamily="34" charset="0"/>
              </a:rPr>
              <a:t>Porque fazer na casa de uma a cada mês?</a:t>
            </a:r>
            <a:endParaRPr lang="pt-BR" sz="2400" b="1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pic>
        <p:nvPicPr>
          <p:cNvPr id="5" name="M2U00008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2732923"/>
            <a:ext cx="5472608" cy="3648405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3179" y="571480"/>
            <a:ext cx="6347713" cy="1320800"/>
          </a:xfrm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DEPOIMENTOS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251520" y="1916832"/>
            <a:ext cx="7272808" cy="461665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latin typeface="Arial Rounded MT Bold" pitchFamily="34" charset="0"/>
              </a:rPr>
              <a:t>Vamos falar sobre o quê?</a:t>
            </a:r>
            <a:endParaRPr lang="pt-BR" sz="2400" b="1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pic>
        <p:nvPicPr>
          <p:cNvPr id="6" name="M2U00016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2492896"/>
            <a:ext cx="6048672" cy="4032448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2910" y="608002"/>
            <a:ext cx="6347713" cy="1320800"/>
          </a:xfrm>
        </p:spPr>
        <p:txBody>
          <a:bodyPr anchor="ctr"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DEPOIMENTOS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251520" y="2060848"/>
            <a:ext cx="7272808" cy="461665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latin typeface="Arial Rounded MT Bold" pitchFamily="34" charset="0"/>
              </a:rPr>
              <a:t>O porquê de existir este grupo?</a:t>
            </a:r>
            <a:endParaRPr lang="pt-BR" sz="2400" b="1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pic>
        <p:nvPicPr>
          <p:cNvPr id="6" name="M2U00007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2708920"/>
            <a:ext cx="5486400" cy="365760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Super poderosa -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14290"/>
            <a:ext cx="6062039" cy="2714620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idx="1"/>
          </p:nvPr>
        </p:nvSpPr>
        <p:spPr>
          <a:xfrm>
            <a:off x="609599" y="2160591"/>
            <a:ext cx="6347714" cy="162845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pt-BR" sz="3600" dirty="0" smtClean="0">
              <a:solidFill>
                <a:srgbClr val="167837"/>
              </a:solidFill>
              <a:latin typeface="Bauhaus 93" pitchFamily="82" charset="0"/>
            </a:endParaRPr>
          </a:p>
          <a:p>
            <a:pPr algn="ctr">
              <a:buNone/>
            </a:pPr>
            <a:endParaRPr lang="pt-BR" sz="3600" dirty="0" smtClean="0">
              <a:solidFill>
                <a:srgbClr val="167837"/>
              </a:solidFill>
              <a:latin typeface="Bauhaus 93" pitchFamily="82" charset="0"/>
            </a:endParaRPr>
          </a:p>
          <a:p>
            <a:pPr algn="ctr">
              <a:buNone/>
            </a:pPr>
            <a:endParaRPr lang="pt-BR" sz="3600" dirty="0" smtClean="0">
              <a:solidFill>
                <a:srgbClr val="167837"/>
              </a:solidFill>
              <a:latin typeface="Bauhaus 93" pitchFamily="82" charset="0"/>
            </a:endParaRPr>
          </a:p>
          <a:p>
            <a:pPr algn="ctr">
              <a:buNone/>
            </a:pPr>
            <a:endParaRPr lang="pt-BR" sz="3600" dirty="0" smtClean="0">
              <a:solidFill>
                <a:srgbClr val="167837"/>
              </a:solidFill>
              <a:latin typeface="Bauhaus 93" pitchFamily="82" charset="0"/>
            </a:endParaRPr>
          </a:p>
          <a:p>
            <a:pPr algn="ctr">
              <a:buNone/>
            </a:pPr>
            <a:endParaRPr lang="pt-BR" sz="3600" dirty="0" smtClean="0">
              <a:solidFill>
                <a:srgbClr val="167837"/>
              </a:solidFill>
              <a:latin typeface="Bauhaus 93" pitchFamily="82" charset="0"/>
            </a:endParaRPr>
          </a:p>
          <a:p>
            <a:pPr algn="ctr">
              <a:buNone/>
            </a:pPr>
            <a:endParaRPr lang="pt-BR" sz="3600" dirty="0" smtClean="0">
              <a:solidFill>
                <a:srgbClr val="167837"/>
              </a:solidFill>
              <a:latin typeface="Bauhaus 93" pitchFamily="82" charset="0"/>
            </a:endParaRPr>
          </a:p>
          <a:p>
            <a:pPr algn="ctr">
              <a:buNone/>
            </a:pPr>
            <a:r>
              <a:rPr lang="pt-BR" sz="3600" dirty="0" smtClean="0">
                <a:solidFill>
                  <a:srgbClr val="167837"/>
                </a:solidFill>
                <a:latin typeface="Bauhaus 93" pitchFamily="82" charset="0"/>
              </a:rPr>
              <a:t>   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69344" y="2214554"/>
            <a:ext cx="80745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rgbClr val="0070C0"/>
                </a:solidFill>
                <a:latin typeface="Harlow Solid Italic" pitchFamily="82" charset="0"/>
              </a:rPr>
              <a:t>Mulher, que carrega uma força interior, com seus segredos e desejos muito bem guardados, lágrimas perdidas em seu coração, sonhos guardados em sua mente, cura as feridas de sua alma,</a:t>
            </a:r>
          </a:p>
          <a:p>
            <a:pPr algn="ctr"/>
            <a:r>
              <a:rPr lang="pt-BR" sz="2800" dirty="0" smtClean="0">
                <a:solidFill>
                  <a:srgbClr val="0070C0"/>
                </a:solidFill>
                <a:latin typeface="Harlow Solid Italic" pitchFamily="82" charset="0"/>
              </a:rPr>
              <a:t> em sua história cheia de alegria e dor. </a:t>
            </a:r>
          </a:p>
          <a:p>
            <a:pPr algn="ctr"/>
            <a:endParaRPr lang="pt-BR" sz="2800" dirty="0" smtClean="0">
              <a:solidFill>
                <a:srgbClr val="0070C0"/>
              </a:solidFill>
              <a:latin typeface="Harlow Solid Italic" pitchFamily="82" charset="0"/>
            </a:endParaRPr>
          </a:p>
          <a:p>
            <a:pPr algn="ctr"/>
            <a:r>
              <a:rPr lang="pt-BR" sz="2800" dirty="0" smtClean="0">
                <a:solidFill>
                  <a:srgbClr val="0070C0"/>
                </a:solidFill>
                <a:latin typeface="Harlow Solid Italic" pitchFamily="82" charset="0"/>
              </a:rPr>
              <a:t>A Semente foi plantada! </a:t>
            </a:r>
          </a:p>
          <a:p>
            <a:pPr algn="ctr"/>
            <a:endParaRPr lang="pt-BR" sz="2800" dirty="0" smtClean="0">
              <a:solidFill>
                <a:srgbClr val="0070C0"/>
              </a:solidFill>
              <a:latin typeface="Harlow Solid Italic" pitchFamily="82" charset="0"/>
            </a:endParaRPr>
          </a:p>
          <a:p>
            <a:pPr algn="ctr"/>
            <a:endParaRPr lang="pt-BR" sz="2800" dirty="0">
              <a:solidFill>
                <a:srgbClr val="167837"/>
              </a:solidFill>
              <a:latin typeface="Harlow Solid Italic" pitchFamily="82" charset="0"/>
            </a:endParaRPr>
          </a:p>
        </p:txBody>
      </p:sp>
      <p:pic>
        <p:nvPicPr>
          <p:cNvPr id="8" name="Imagem 7" descr="004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60385">
            <a:off x="6357123" y="4659048"/>
            <a:ext cx="1214446" cy="910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CaixaDeTexto 8"/>
          <p:cNvSpPr txBox="1"/>
          <p:nvPr/>
        </p:nvSpPr>
        <p:spPr>
          <a:xfrm>
            <a:off x="428596" y="5429264"/>
            <a:ext cx="5357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OBRIGADA POR SUA ATENÇÃO</a:t>
            </a:r>
            <a:endParaRPr lang="pt-BR" sz="28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28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214290"/>
            <a:ext cx="6347713" cy="1104888"/>
          </a:xfrm>
        </p:spPr>
        <p:txBody>
          <a:bodyPr anchor="ctr">
            <a:normAutofit/>
          </a:bodyPr>
          <a:lstStyle/>
          <a:p>
            <a:pPr algn="ctr"/>
            <a:r>
              <a:rPr lang="pt-BR" b="1" dirty="0" smtClean="0"/>
              <a:t>OBJETIVOS ESPECÍFICOS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1928802"/>
            <a:ext cx="7143799" cy="4541189"/>
          </a:xfrm>
        </p:spPr>
        <p:txBody>
          <a:bodyPr anchor="ctr">
            <a:noAutofit/>
          </a:bodyPr>
          <a:lstStyle/>
          <a:p>
            <a:pPr algn="just">
              <a:lnSpc>
                <a:spcPct val="160000"/>
              </a:lnSpc>
              <a:buFont typeface="Wingdings" pitchFamily="2" charset="2"/>
              <a:buChar char="v"/>
            </a:pPr>
            <a:r>
              <a:rPr lang="pt-BR" dirty="0" smtClean="0">
                <a:latin typeface="Arial Black" pitchFamily="34" charset="0"/>
              </a:rPr>
              <a:t>Identificar, a partir da percepção das participantes e da troca de experiências as alternativas para a resolução dos seus problemas;</a:t>
            </a:r>
          </a:p>
          <a:p>
            <a:pPr algn="just">
              <a:lnSpc>
                <a:spcPct val="160000"/>
              </a:lnSpc>
              <a:buFont typeface="Wingdings" pitchFamily="2" charset="2"/>
              <a:buChar char="v"/>
            </a:pPr>
            <a:endParaRPr lang="pt-BR" dirty="0" smtClean="0">
              <a:latin typeface="Arial Black" pitchFamily="34" charset="0"/>
            </a:endParaRPr>
          </a:p>
          <a:p>
            <a:pPr algn="just">
              <a:lnSpc>
                <a:spcPct val="160000"/>
              </a:lnSpc>
              <a:buFont typeface="Wingdings" pitchFamily="2" charset="2"/>
              <a:buChar char="v"/>
            </a:pPr>
            <a:r>
              <a:rPr lang="pt-BR" dirty="0" smtClean="0">
                <a:latin typeface="Arial Black" pitchFamily="34" charset="0"/>
              </a:rPr>
              <a:t> Promover a reflexão crítica, permitindo o </a:t>
            </a:r>
            <a:r>
              <a:rPr lang="pt-BR" dirty="0" err="1" smtClean="0">
                <a:latin typeface="Arial Black" pitchFamily="34" charset="0"/>
              </a:rPr>
              <a:t>empoderamento</a:t>
            </a:r>
            <a:r>
              <a:rPr lang="pt-BR" dirty="0" smtClean="0">
                <a:latin typeface="Arial Black" pitchFamily="34" charset="0"/>
              </a:rPr>
              <a:t> das participantes na conduta social e comunitária;</a:t>
            </a:r>
          </a:p>
          <a:p>
            <a:pPr algn="just">
              <a:lnSpc>
                <a:spcPct val="160000"/>
              </a:lnSpc>
              <a:buFont typeface="Wingdings" pitchFamily="2" charset="2"/>
              <a:buChar char="v"/>
            </a:pPr>
            <a:endParaRPr lang="pt-BR" dirty="0" smtClean="0">
              <a:latin typeface="Arial Black" pitchFamily="34" charset="0"/>
            </a:endParaRPr>
          </a:p>
          <a:p>
            <a:pPr algn="just">
              <a:lnSpc>
                <a:spcPct val="160000"/>
              </a:lnSpc>
              <a:buFont typeface="Wingdings" pitchFamily="2" charset="2"/>
              <a:buChar char="v"/>
            </a:pPr>
            <a:r>
              <a:rPr lang="pt-BR" dirty="0" smtClean="0">
                <a:latin typeface="Arial Black" pitchFamily="34" charset="0"/>
              </a:rPr>
              <a:t> Incentivar o </a:t>
            </a:r>
            <a:r>
              <a:rPr lang="pt-BR" dirty="0" err="1" smtClean="0">
                <a:latin typeface="Arial Black" pitchFamily="34" charset="0"/>
              </a:rPr>
              <a:t>protagonismo</a:t>
            </a:r>
            <a:r>
              <a:rPr lang="pt-BR" dirty="0" smtClean="0">
                <a:latin typeface="Arial Black" pitchFamily="34" charset="0"/>
              </a:rPr>
              <a:t> com o objetivo de estimular a qualidade de vida, </a:t>
            </a:r>
            <a:r>
              <a:rPr lang="pt-BR" dirty="0" err="1" smtClean="0">
                <a:latin typeface="Arial Black" pitchFamily="34" charset="0"/>
              </a:rPr>
              <a:t>autoestima</a:t>
            </a:r>
            <a:r>
              <a:rPr lang="pt-BR" dirty="0" smtClean="0">
                <a:latin typeface="Arial Black" pitchFamily="34" charset="0"/>
              </a:rPr>
              <a:t> e a participação comunitária.</a:t>
            </a:r>
          </a:p>
          <a:p>
            <a:pPr algn="just">
              <a:lnSpc>
                <a:spcPct val="160000"/>
              </a:lnSpc>
              <a:buFont typeface="Wingdings" pitchFamily="2" charset="2"/>
              <a:buChar char="v"/>
            </a:pPr>
            <a:endParaRPr lang="pt-BR" sz="1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571480"/>
            <a:ext cx="6347713" cy="1320800"/>
          </a:xfrm>
        </p:spPr>
        <p:txBody>
          <a:bodyPr anchor="ctr">
            <a:noAutofit/>
          </a:bodyPr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 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Superação</a:t>
            </a:r>
            <a:r>
              <a:rPr lang="pt-BR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dirty="0"/>
          </a:p>
        </p:txBody>
      </p:sp>
      <p:pic>
        <p:nvPicPr>
          <p:cNvPr id="6" name="Imagem 5" descr="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64715" y="3357562"/>
            <a:ext cx="3637765" cy="27283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m 6" descr="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785926"/>
            <a:ext cx="4102619" cy="30769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893754"/>
            <a:ext cx="6347713" cy="1320800"/>
          </a:xfrm>
        </p:spPr>
        <p:txBody>
          <a:bodyPr anchor="ctr">
            <a:noAutofit/>
          </a:bodyPr>
          <a:lstStyle/>
          <a:p>
            <a:pPr algn="ctr"/>
            <a:r>
              <a:rPr lang="pt-BR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SUPERAÇÃO</a:t>
            </a:r>
            <a:r>
              <a:rPr lang="pt-BR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500174"/>
            <a:ext cx="6929485" cy="4326875"/>
          </a:xfrm>
        </p:spPr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BR" sz="2400" dirty="0" smtClean="0">
                <a:latin typeface="Arial Black" pitchFamily="34" charset="0"/>
              </a:rPr>
              <a:t>Mostrar à elas que todas tem dificuldades e que somos protagonistas de  nossa própria vida, </a:t>
            </a:r>
            <a:r>
              <a:rPr lang="pt-BR" sz="2400" dirty="0" err="1" smtClean="0">
                <a:latin typeface="Arial Black" pitchFamily="34" charset="0"/>
              </a:rPr>
              <a:t>empoderando-as</a:t>
            </a:r>
            <a:r>
              <a:rPr lang="pt-BR" sz="2400" dirty="0" smtClean="0">
                <a:latin typeface="Arial Black" pitchFamily="34" charset="0"/>
              </a:rPr>
              <a:t> de reverter qualquer situação, e que ainda podem contar com o apoio do grupo.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599" y="428604"/>
            <a:ext cx="6347713" cy="1214446"/>
          </a:xfrm>
        </p:spPr>
        <p:txBody>
          <a:bodyPr anchor="ctr">
            <a:normAutofit fontScale="90000"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pt-BR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 </a:t>
            </a:r>
            <a:br>
              <a:rPr lang="pt-BR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4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Autoestima</a:t>
            </a: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dirty="0"/>
          </a:p>
        </p:txBody>
      </p:sp>
      <p:pic>
        <p:nvPicPr>
          <p:cNvPr id="5" name="Espaço Reservado para Conteúdo 4" descr="DSC081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132856"/>
            <a:ext cx="3857652" cy="2893239"/>
          </a:xfrm>
          <a:prstGeom prst="roundRect">
            <a:avLst>
              <a:gd name="adj" fmla="val 1472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m 6" descr="DSC081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3429000"/>
            <a:ext cx="3837386" cy="2878040"/>
          </a:xfrm>
          <a:prstGeom prst="roundRect">
            <a:avLst>
              <a:gd name="adj" fmla="val 1472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214290"/>
            <a:ext cx="6347713" cy="1320800"/>
          </a:xfrm>
        </p:spPr>
        <p:txBody>
          <a:bodyPr anchor="ctr">
            <a:normAutofit/>
          </a:bodyPr>
          <a:lstStyle/>
          <a:p>
            <a:pPr algn="ctr"/>
            <a:r>
              <a:rPr lang="pt-B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AUTOESTIMA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599" y="1571612"/>
            <a:ext cx="6347714" cy="4643470"/>
          </a:xfrm>
        </p:spPr>
        <p:txBody>
          <a:bodyPr anchor="ctr">
            <a:normAutofit fontScale="92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>
                <a:latin typeface="Arial Black" pitchFamily="34" charset="0"/>
              </a:rPr>
              <a:t>	</a:t>
            </a:r>
            <a:r>
              <a:rPr lang="pt-BR" sz="2400" dirty="0" err="1" smtClean="0">
                <a:latin typeface="Arial Black" pitchFamily="34" charset="0"/>
              </a:rPr>
              <a:t>Autoestima</a:t>
            </a:r>
            <a:r>
              <a:rPr lang="pt-BR" sz="2400" dirty="0" smtClean="0">
                <a:latin typeface="Arial Black" pitchFamily="34" charset="0"/>
              </a:rPr>
              <a:t> é o sentimento que temos em relação a nós mesmos, ou seja, é como nos sentimos a nosso respeito.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>
              <a:latin typeface="Arial Black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BR" sz="2400" dirty="0" smtClean="0">
                <a:latin typeface="Arial Black" pitchFamily="34" charset="0"/>
              </a:rPr>
              <a:t>Identificar as qualidades e não só os defeitos;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BR" sz="2400" dirty="0" smtClean="0">
                <a:latin typeface="Arial Black" pitchFamily="34" charset="0"/>
              </a:rPr>
              <a:t>Tratar-se com amor e carinho, acreditar que merece ser amado(a) e é especial.</a:t>
            </a:r>
            <a:endParaRPr lang="pt-BR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DSC08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956161"/>
            <a:ext cx="4523394" cy="33925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CaixaDeTexto 8"/>
          <p:cNvSpPr txBox="1"/>
          <p:nvPr/>
        </p:nvSpPr>
        <p:spPr>
          <a:xfrm>
            <a:off x="755576" y="5733256"/>
            <a:ext cx="6341834" cy="584775"/>
          </a:xfrm>
          <a:prstGeom prst="rect">
            <a:avLst/>
          </a:prstGeom>
          <a:solidFill>
            <a:srgbClr val="EDB9DA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rgbClr val="CC0066"/>
                </a:solidFill>
                <a:latin typeface="Berlin Sans FB Demi" pitchFamily="34" charset="0"/>
              </a:rPr>
              <a:t>Surgem as Super Poderosas</a:t>
            </a:r>
            <a:endParaRPr lang="pt-BR" sz="3200" dirty="0">
              <a:solidFill>
                <a:srgbClr val="CC0066"/>
              </a:solidFill>
              <a:latin typeface="Berlin Sans FB Demi" pitchFamily="34" charset="0"/>
            </a:endParaRPr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609599" y="608002"/>
            <a:ext cx="6347713" cy="13208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pt-B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ENCONTRO:         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Orgulho x Humildade</a:t>
            </a:r>
            <a:r>
              <a:rPr lang="pt-BR" b="1" dirty="0" smtClean="0"/>
              <a:t/>
            </a:r>
            <a:br>
              <a:rPr lang="pt-BR" b="1" dirty="0" smtClean="0"/>
            </a:br>
            <a:endParaRPr lang="pt-BR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do">
  <a:themeElements>
    <a:clrScheme name="Facetado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ado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d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809</TotalTime>
  <Words>441</Words>
  <Application>Microsoft Office PowerPoint</Application>
  <PresentationFormat>Apresentação na tela (4:3)</PresentationFormat>
  <Paragraphs>80</Paragraphs>
  <Slides>34</Slides>
  <Notes>0</Notes>
  <HiddenSlides>0</HiddenSlides>
  <MMClips>3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Facetado</vt:lpstr>
      <vt:lpstr>Slide 1</vt:lpstr>
      <vt:lpstr>INTRODUÇÃO</vt:lpstr>
      <vt:lpstr>OBJETIVO GERAL</vt:lpstr>
      <vt:lpstr>OBJETIVOS ESPECÍFICOS</vt:lpstr>
      <vt:lpstr>ENCONTRO:  Superação </vt:lpstr>
      <vt:lpstr>SUPERAÇÃO </vt:lpstr>
      <vt:lpstr> ENCONTRO:  Autoestima </vt:lpstr>
      <vt:lpstr>AUTOESTIMA</vt:lpstr>
      <vt:lpstr>ENCONTRO:            Orgulho x Humildade </vt:lpstr>
      <vt:lpstr>ENCONTRO:  Alegria </vt:lpstr>
      <vt:lpstr>ENCONTRO:  Fácil x Difícil</vt:lpstr>
      <vt:lpstr>FÁCIL X DIFÍCIL</vt:lpstr>
      <vt:lpstr>ENCONTRO:  Minhas metas para o futuro</vt:lpstr>
      <vt:lpstr>MINHAS METAS PARA O FUTURO</vt:lpstr>
      <vt:lpstr>ENCONTRO:  Comemoração x Celebração</vt:lpstr>
      <vt:lpstr>ENCONTRO:  Gentileza gera Gentileza</vt:lpstr>
      <vt:lpstr>GENTILEZA GERA GENTILEZA</vt:lpstr>
      <vt:lpstr>ENCONTRO:  Encerramento 2012</vt:lpstr>
      <vt:lpstr>ENCONTRO:  Mensagens de amizade</vt:lpstr>
      <vt:lpstr>ENCONTRO:  Nossas potencialidades</vt:lpstr>
      <vt:lpstr>ENCONTRO:  Ser mulher e mãe</vt:lpstr>
      <vt:lpstr>ENCONTRO:  Os sentimentos que influenciam nosso corpo</vt:lpstr>
      <vt:lpstr>ENCONTRO:  Perdão</vt:lpstr>
      <vt:lpstr>FALAR DO PERDÃO</vt:lpstr>
      <vt:lpstr>ENCONTRO: Nossos Sonhos –  O que não realizamos e que ainda queremos realizar</vt:lpstr>
      <vt:lpstr> ENCONTRO:  Envelhecer com saúde </vt:lpstr>
      <vt:lpstr>ENCONTRO: O poder da criação</vt:lpstr>
      <vt:lpstr>O PODER DA CRIAÇÃO</vt:lpstr>
      <vt:lpstr>CONSIDERAÇÕES</vt:lpstr>
      <vt:lpstr>CONSIDERAÇÕES</vt:lpstr>
      <vt:lpstr>DEPOIMENTOS</vt:lpstr>
      <vt:lpstr>DEPOIMENTOS</vt:lpstr>
      <vt:lpstr>DEPOIMENTOS</vt:lpstr>
      <vt:lpstr>Slide 34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CHÁ DAS SUPER PODEROSAS</dc:title>
  <dc:creator>user</dc:creator>
  <cp:lastModifiedBy>User</cp:lastModifiedBy>
  <cp:revision>101</cp:revision>
  <cp:lastPrinted>2013-04-09T15:28:33Z</cp:lastPrinted>
  <dcterms:created xsi:type="dcterms:W3CDTF">2013-04-05T19:05:43Z</dcterms:created>
  <dcterms:modified xsi:type="dcterms:W3CDTF">2013-11-05T12:16:15Z</dcterms:modified>
</cp:coreProperties>
</file>