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301" r:id="rId2"/>
    <p:sldId id="257" r:id="rId3"/>
    <p:sldId id="297" r:id="rId4"/>
    <p:sldId id="263" r:id="rId5"/>
    <p:sldId id="259" r:id="rId6"/>
    <p:sldId id="265" r:id="rId7"/>
    <p:sldId id="298" r:id="rId8"/>
    <p:sldId id="316" r:id="rId9"/>
    <p:sldId id="274" r:id="rId10"/>
    <p:sldId id="273" r:id="rId11"/>
    <p:sldId id="275" r:id="rId12"/>
    <p:sldId id="283" r:id="rId13"/>
    <p:sldId id="290" r:id="rId14"/>
    <p:sldId id="285" r:id="rId15"/>
    <p:sldId id="310" r:id="rId16"/>
    <p:sldId id="284" r:id="rId17"/>
    <p:sldId id="291" r:id="rId18"/>
    <p:sldId id="302" r:id="rId19"/>
    <p:sldId id="304" r:id="rId20"/>
    <p:sldId id="303" r:id="rId21"/>
    <p:sldId id="305" r:id="rId22"/>
    <p:sldId id="286" r:id="rId23"/>
    <p:sldId id="281" r:id="rId24"/>
    <p:sldId id="314" r:id="rId25"/>
    <p:sldId id="315" r:id="rId26"/>
    <p:sldId id="292" r:id="rId27"/>
    <p:sldId id="312" r:id="rId28"/>
    <p:sldId id="287" r:id="rId29"/>
    <p:sldId id="293" r:id="rId30"/>
    <p:sldId id="288" r:id="rId31"/>
    <p:sldId id="289" r:id="rId32"/>
    <p:sldId id="294" r:id="rId33"/>
    <p:sldId id="300" r:id="rId34"/>
    <p:sldId id="313" r:id="rId35"/>
    <p:sldId id="296" r:id="rId36"/>
    <p:sldId id="260" r:id="rId37"/>
    <p:sldId id="308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90B5DA-ED5B-4AD6-B25E-F951EE9E1E8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3FFC2F3-C4A9-444E-AD34-C4AF52B28F01}">
      <dgm:prSet phldrT="[Texto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2300" b="1" dirty="0" smtClean="0"/>
        </a:p>
        <a:p>
          <a:pPr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300" b="1" dirty="0"/>
        </a:p>
      </dgm:t>
    </dgm:pt>
    <dgm:pt modelId="{427CAD2F-74BD-47E8-9B91-4ACF95D11135}" type="parTrans" cxnId="{C628B9A5-323A-43CA-ABD6-3B731DD87321}">
      <dgm:prSet/>
      <dgm:spPr/>
      <dgm:t>
        <a:bodyPr/>
        <a:lstStyle/>
        <a:p>
          <a:endParaRPr lang="pt-BR"/>
        </a:p>
      </dgm:t>
    </dgm:pt>
    <dgm:pt modelId="{42E77619-F64D-4B80-BA4E-171FED39582C}" type="sibTrans" cxnId="{C628B9A5-323A-43CA-ABD6-3B731DD87321}">
      <dgm:prSet/>
      <dgm:spPr/>
      <dgm:t>
        <a:bodyPr/>
        <a:lstStyle/>
        <a:p>
          <a:endParaRPr lang="pt-BR"/>
        </a:p>
      </dgm:t>
    </dgm:pt>
    <dgm:pt modelId="{F86D730D-1985-4DA7-A7DB-C49A258A0D92}">
      <dgm:prSet phldrT="[Texto]"/>
      <dgm:spPr/>
      <dgm:t>
        <a:bodyPr/>
        <a:lstStyle/>
        <a:p>
          <a:endParaRPr lang="pt-BR" b="1" dirty="0"/>
        </a:p>
      </dgm:t>
    </dgm:pt>
    <dgm:pt modelId="{42D9B9EE-59A6-4241-B0E7-5088F9AE3F1E}" type="parTrans" cxnId="{94DF6B32-EC21-468D-B5DC-37ACED4CFE21}">
      <dgm:prSet/>
      <dgm:spPr/>
      <dgm:t>
        <a:bodyPr/>
        <a:lstStyle/>
        <a:p>
          <a:endParaRPr lang="pt-BR"/>
        </a:p>
      </dgm:t>
    </dgm:pt>
    <dgm:pt modelId="{BAFDFEB6-3BB0-431E-A018-B0F07D0B706D}" type="sibTrans" cxnId="{94DF6B32-EC21-468D-B5DC-37ACED4CFE21}">
      <dgm:prSet/>
      <dgm:spPr/>
      <dgm:t>
        <a:bodyPr/>
        <a:lstStyle/>
        <a:p>
          <a:endParaRPr lang="pt-BR"/>
        </a:p>
      </dgm:t>
    </dgm:pt>
    <dgm:pt modelId="{6E1FB227-A0DD-44B0-8D70-4B5A7B84C5A4}">
      <dgm:prSet phldrT="[Texto]"/>
      <dgm:spPr/>
      <dgm:t>
        <a:bodyPr/>
        <a:lstStyle/>
        <a:p>
          <a:endParaRPr lang="pt-BR" b="1" dirty="0"/>
        </a:p>
      </dgm:t>
    </dgm:pt>
    <dgm:pt modelId="{5A64E93B-BF57-47D0-99B2-791D9FF2454F}" type="parTrans" cxnId="{C269EE63-496B-4C20-A7C0-229999238172}">
      <dgm:prSet/>
      <dgm:spPr/>
      <dgm:t>
        <a:bodyPr/>
        <a:lstStyle/>
        <a:p>
          <a:endParaRPr lang="pt-BR"/>
        </a:p>
      </dgm:t>
    </dgm:pt>
    <dgm:pt modelId="{A9F09C8D-A41E-4F9F-9861-5E0FE0C2020A}" type="sibTrans" cxnId="{C269EE63-496B-4C20-A7C0-229999238172}">
      <dgm:prSet/>
      <dgm:spPr/>
      <dgm:t>
        <a:bodyPr/>
        <a:lstStyle/>
        <a:p>
          <a:endParaRPr lang="pt-BR"/>
        </a:p>
      </dgm:t>
    </dgm:pt>
    <dgm:pt modelId="{70EEA694-3C1E-4C19-BB5C-FA99CE87E3CE}" type="pres">
      <dgm:prSet presAssocID="{A390B5DA-ED5B-4AD6-B25E-F951EE9E1E8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508AA597-1FB3-4D9E-8C75-79EF6AC4536A}" type="pres">
      <dgm:prSet presAssocID="{A390B5DA-ED5B-4AD6-B25E-F951EE9E1E87}" presName="Name1" presStyleCnt="0"/>
      <dgm:spPr/>
    </dgm:pt>
    <dgm:pt modelId="{89E22544-6D0C-4D5E-AA79-90BE2AC52470}" type="pres">
      <dgm:prSet presAssocID="{A390B5DA-ED5B-4AD6-B25E-F951EE9E1E87}" presName="cycle" presStyleCnt="0"/>
      <dgm:spPr/>
    </dgm:pt>
    <dgm:pt modelId="{B09DD2F1-002B-42CE-BFC1-99AD2ED9DB1B}" type="pres">
      <dgm:prSet presAssocID="{A390B5DA-ED5B-4AD6-B25E-F951EE9E1E87}" presName="srcNode" presStyleLbl="node1" presStyleIdx="0" presStyleCnt="3"/>
      <dgm:spPr/>
    </dgm:pt>
    <dgm:pt modelId="{FB1A4841-4045-4364-98F6-5B764F77A358}" type="pres">
      <dgm:prSet presAssocID="{A390B5DA-ED5B-4AD6-B25E-F951EE9E1E87}" presName="conn" presStyleLbl="parChTrans1D2" presStyleIdx="0" presStyleCnt="1"/>
      <dgm:spPr/>
      <dgm:t>
        <a:bodyPr/>
        <a:lstStyle/>
        <a:p>
          <a:endParaRPr lang="pt-BR"/>
        </a:p>
      </dgm:t>
    </dgm:pt>
    <dgm:pt modelId="{9B770684-793F-492B-A108-DE227096587D}" type="pres">
      <dgm:prSet presAssocID="{A390B5DA-ED5B-4AD6-B25E-F951EE9E1E87}" presName="extraNode" presStyleLbl="node1" presStyleIdx="0" presStyleCnt="3"/>
      <dgm:spPr/>
    </dgm:pt>
    <dgm:pt modelId="{4593E074-2EDB-4B7D-AB16-B1C43CBAB8D0}" type="pres">
      <dgm:prSet presAssocID="{A390B5DA-ED5B-4AD6-B25E-F951EE9E1E87}" presName="dstNode" presStyleLbl="node1" presStyleIdx="0" presStyleCnt="3"/>
      <dgm:spPr/>
    </dgm:pt>
    <dgm:pt modelId="{47B801EB-D70D-436A-8007-3A9E26856DD3}" type="pres">
      <dgm:prSet presAssocID="{93FFC2F3-C4A9-444E-AD34-C4AF52B28F01}" presName="text_1" presStyleLbl="node1" presStyleIdx="0" presStyleCnt="3" custLinFactNeighborY="128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B43CD9E-0046-470A-8B35-8D1ED7FC5BE7}" type="pres">
      <dgm:prSet presAssocID="{93FFC2F3-C4A9-444E-AD34-C4AF52B28F01}" presName="accent_1" presStyleCnt="0"/>
      <dgm:spPr/>
    </dgm:pt>
    <dgm:pt modelId="{730E4A41-7F5B-4C75-8FBF-99A1C0E1E5DE}" type="pres">
      <dgm:prSet presAssocID="{93FFC2F3-C4A9-444E-AD34-C4AF52B28F01}" presName="accentRepeatNode" presStyleLbl="solidFgAcc1" presStyleIdx="0" presStyleCnt="3"/>
      <dgm:spPr/>
    </dgm:pt>
    <dgm:pt modelId="{13EA5898-E391-49F9-93E3-77C57B638F99}" type="pres">
      <dgm:prSet presAssocID="{F86D730D-1985-4DA7-A7DB-C49A258A0D9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6C263C9-3615-4DFD-A110-F91A7839436D}" type="pres">
      <dgm:prSet presAssocID="{F86D730D-1985-4DA7-A7DB-C49A258A0D92}" presName="accent_2" presStyleCnt="0"/>
      <dgm:spPr/>
    </dgm:pt>
    <dgm:pt modelId="{21BFF965-1EB6-4340-9EF2-3325BAE316E0}" type="pres">
      <dgm:prSet presAssocID="{F86D730D-1985-4DA7-A7DB-C49A258A0D92}" presName="accentRepeatNode" presStyleLbl="solidFgAcc1" presStyleIdx="1" presStyleCnt="3"/>
      <dgm:spPr/>
    </dgm:pt>
    <dgm:pt modelId="{A2EE42AD-B354-44C6-97DB-BC76FEC15F8B}" type="pres">
      <dgm:prSet presAssocID="{6E1FB227-A0DD-44B0-8D70-4B5A7B84C5A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D25FF59-54F4-452E-BFFE-369EFCDA5210}" type="pres">
      <dgm:prSet presAssocID="{6E1FB227-A0DD-44B0-8D70-4B5A7B84C5A4}" presName="accent_3" presStyleCnt="0"/>
      <dgm:spPr/>
    </dgm:pt>
    <dgm:pt modelId="{ECC89BF0-35F1-4651-A29B-3E48519F070F}" type="pres">
      <dgm:prSet presAssocID="{6E1FB227-A0DD-44B0-8D70-4B5A7B84C5A4}" presName="accentRepeatNode" presStyleLbl="solidFgAcc1" presStyleIdx="2" presStyleCnt="3"/>
      <dgm:spPr/>
    </dgm:pt>
  </dgm:ptLst>
  <dgm:cxnLst>
    <dgm:cxn modelId="{E91FAEC4-91A8-47AF-B478-84D3F8B49DBE}" type="presOf" srcId="{93FFC2F3-C4A9-444E-AD34-C4AF52B28F01}" destId="{47B801EB-D70D-436A-8007-3A9E26856DD3}" srcOrd="0" destOrd="0" presId="urn:microsoft.com/office/officeart/2008/layout/VerticalCurvedList"/>
    <dgm:cxn modelId="{5E6610FB-BFC3-4E11-81E4-80B8B434B12D}" type="presOf" srcId="{6E1FB227-A0DD-44B0-8D70-4B5A7B84C5A4}" destId="{A2EE42AD-B354-44C6-97DB-BC76FEC15F8B}" srcOrd="0" destOrd="0" presId="urn:microsoft.com/office/officeart/2008/layout/VerticalCurvedList"/>
    <dgm:cxn modelId="{C628B9A5-323A-43CA-ABD6-3B731DD87321}" srcId="{A390B5DA-ED5B-4AD6-B25E-F951EE9E1E87}" destId="{93FFC2F3-C4A9-444E-AD34-C4AF52B28F01}" srcOrd="0" destOrd="0" parTransId="{427CAD2F-74BD-47E8-9B91-4ACF95D11135}" sibTransId="{42E77619-F64D-4B80-BA4E-171FED39582C}"/>
    <dgm:cxn modelId="{0DF885A6-3B75-41CA-97E0-52685503D64C}" type="presOf" srcId="{42E77619-F64D-4B80-BA4E-171FED39582C}" destId="{FB1A4841-4045-4364-98F6-5B764F77A358}" srcOrd="0" destOrd="0" presId="urn:microsoft.com/office/officeart/2008/layout/VerticalCurvedList"/>
    <dgm:cxn modelId="{5F4CFA9B-96E5-456E-9A59-55C2805CF235}" type="presOf" srcId="{A390B5DA-ED5B-4AD6-B25E-F951EE9E1E87}" destId="{70EEA694-3C1E-4C19-BB5C-FA99CE87E3CE}" srcOrd="0" destOrd="0" presId="urn:microsoft.com/office/officeart/2008/layout/VerticalCurvedList"/>
    <dgm:cxn modelId="{94DF6B32-EC21-468D-B5DC-37ACED4CFE21}" srcId="{A390B5DA-ED5B-4AD6-B25E-F951EE9E1E87}" destId="{F86D730D-1985-4DA7-A7DB-C49A258A0D92}" srcOrd="1" destOrd="0" parTransId="{42D9B9EE-59A6-4241-B0E7-5088F9AE3F1E}" sibTransId="{BAFDFEB6-3BB0-431E-A018-B0F07D0B706D}"/>
    <dgm:cxn modelId="{E4E75311-0F0C-4745-9954-436E7DE93DA5}" type="presOf" srcId="{F86D730D-1985-4DA7-A7DB-C49A258A0D92}" destId="{13EA5898-E391-49F9-93E3-77C57B638F99}" srcOrd="0" destOrd="0" presId="urn:microsoft.com/office/officeart/2008/layout/VerticalCurvedList"/>
    <dgm:cxn modelId="{C269EE63-496B-4C20-A7C0-229999238172}" srcId="{A390B5DA-ED5B-4AD6-B25E-F951EE9E1E87}" destId="{6E1FB227-A0DD-44B0-8D70-4B5A7B84C5A4}" srcOrd="2" destOrd="0" parTransId="{5A64E93B-BF57-47D0-99B2-791D9FF2454F}" sibTransId="{A9F09C8D-A41E-4F9F-9861-5E0FE0C2020A}"/>
    <dgm:cxn modelId="{A4B07699-20ED-49FD-95A7-6AB877B325FD}" type="presParOf" srcId="{70EEA694-3C1E-4C19-BB5C-FA99CE87E3CE}" destId="{508AA597-1FB3-4D9E-8C75-79EF6AC4536A}" srcOrd="0" destOrd="0" presId="urn:microsoft.com/office/officeart/2008/layout/VerticalCurvedList"/>
    <dgm:cxn modelId="{0AE7CA43-5A92-416F-9093-90F3C2BFE916}" type="presParOf" srcId="{508AA597-1FB3-4D9E-8C75-79EF6AC4536A}" destId="{89E22544-6D0C-4D5E-AA79-90BE2AC52470}" srcOrd="0" destOrd="0" presId="urn:microsoft.com/office/officeart/2008/layout/VerticalCurvedList"/>
    <dgm:cxn modelId="{93E8B8D9-3673-4E96-961B-BD1D9C3CDA2C}" type="presParOf" srcId="{89E22544-6D0C-4D5E-AA79-90BE2AC52470}" destId="{B09DD2F1-002B-42CE-BFC1-99AD2ED9DB1B}" srcOrd="0" destOrd="0" presId="urn:microsoft.com/office/officeart/2008/layout/VerticalCurvedList"/>
    <dgm:cxn modelId="{9F23E0CD-BB09-4F37-A7A2-4E086C4316C6}" type="presParOf" srcId="{89E22544-6D0C-4D5E-AA79-90BE2AC52470}" destId="{FB1A4841-4045-4364-98F6-5B764F77A358}" srcOrd="1" destOrd="0" presId="urn:microsoft.com/office/officeart/2008/layout/VerticalCurvedList"/>
    <dgm:cxn modelId="{C9FE4C00-BE0E-43FC-824B-4E8ABDA06DAD}" type="presParOf" srcId="{89E22544-6D0C-4D5E-AA79-90BE2AC52470}" destId="{9B770684-793F-492B-A108-DE227096587D}" srcOrd="2" destOrd="0" presId="urn:microsoft.com/office/officeart/2008/layout/VerticalCurvedList"/>
    <dgm:cxn modelId="{05CF9694-0B48-4D5F-AF04-735FEBC1FBB0}" type="presParOf" srcId="{89E22544-6D0C-4D5E-AA79-90BE2AC52470}" destId="{4593E074-2EDB-4B7D-AB16-B1C43CBAB8D0}" srcOrd="3" destOrd="0" presId="urn:microsoft.com/office/officeart/2008/layout/VerticalCurvedList"/>
    <dgm:cxn modelId="{5CECBCFC-E7AD-40D8-812C-9DAC6646423B}" type="presParOf" srcId="{508AA597-1FB3-4D9E-8C75-79EF6AC4536A}" destId="{47B801EB-D70D-436A-8007-3A9E26856DD3}" srcOrd="1" destOrd="0" presId="urn:microsoft.com/office/officeart/2008/layout/VerticalCurvedList"/>
    <dgm:cxn modelId="{C366C96C-769F-459A-A8F2-6E40597A6BA5}" type="presParOf" srcId="{508AA597-1FB3-4D9E-8C75-79EF6AC4536A}" destId="{AB43CD9E-0046-470A-8B35-8D1ED7FC5BE7}" srcOrd="2" destOrd="0" presId="urn:microsoft.com/office/officeart/2008/layout/VerticalCurvedList"/>
    <dgm:cxn modelId="{DDA87BE4-2BC0-4376-A1BA-884768CC800B}" type="presParOf" srcId="{AB43CD9E-0046-470A-8B35-8D1ED7FC5BE7}" destId="{730E4A41-7F5B-4C75-8FBF-99A1C0E1E5DE}" srcOrd="0" destOrd="0" presId="urn:microsoft.com/office/officeart/2008/layout/VerticalCurvedList"/>
    <dgm:cxn modelId="{D35281F7-9E7B-4D6A-A854-AA0C4AEA2C0C}" type="presParOf" srcId="{508AA597-1FB3-4D9E-8C75-79EF6AC4536A}" destId="{13EA5898-E391-49F9-93E3-77C57B638F99}" srcOrd="3" destOrd="0" presId="urn:microsoft.com/office/officeart/2008/layout/VerticalCurvedList"/>
    <dgm:cxn modelId="{D27A6D83-7775-4C45-B802-934C4A73502D}" type="presParOf" srcId="{508AA597-1FB3-4D9E-8C75-79EF6AC4536A}" destId="{E6C263C9-3615-4DFD-A110-F91A7839436D}" srcOrd="4" destOrd="0" presId="urn:microsoft.com/office/officeart/2008/layout/VerticalCurvedList"/>
    <dgm:cxn modelId="{D422D4D5-EB0C-417B-BB23-B45FE6709278}" type="presParOf" srcId="{E6C263C9-3615-4DFD-A110-F91A7839436D}" destId="{21BFF965-1EB6-4340-9EF2-3325BAE316E0}" srcOrd="0" destOrd="0" presId="urn:microsoft.com/office/officeart/2008/layout/VerticalCurvedList"/>
    <dgm:cxn modelId="{98DB188A-02CE-491D-8877-794D97F09C91}" type="presParOf" srcId="{508AA597-1FB3-4D9E-8C75-79EF6AC4536A}" destId="{A2EE42AD-B354-44C6-97DB-BC76FEC15F8B}" srcOrd="5" destOrd="0" presId="urn:microsoft.com/office/officeart/2008/layout/VerticalCurvedList"/>
    <dgm:cxn modelId="{D7C18352-18F2-4EE5-9E91-C345E497A067}" type="presParOf" srcId="{508AA597-1FB3-4D9E-8C75-79EF6AC4536A}" destId="{3D25FF59-54F4-452E-BFFE-369EFCDA5210}" srcOrd="6" destOrd="0" presId="urn:microsoft.com/office/officeart/2008/layout/VerticalCurvedList"/>
    <dgm:cxn modelId="{4BDB171E-D133-452D-A580-AFD6651B49EB}" type="presParOf" srcId="{3D25FF59-54F4-452E-BFFE-369EFCDA5210}" destId="{ECC89BF0-35F1-4651-A29B-3E48519F070F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A061F5-E350-441C-B2D5-5CD1192E75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CA7CE1A-959A-4F93-B534-44C7510306C4}">
      <dgm:prSet/>
      <dgm:spPr/>
      <dgm:t>
        <a:bodyPr/>
        <a:lstStyle/>
        <a:p>
          <a:endParaRPr lang="pt-BR"/>
        </a:p>
      </dgm:t>
    </dgm:pt>
    <dgm:pt modelId="{867E4828-99A1-42A2-B168-82E8155597E9}" type="parTrans" cxnId="{F4D89EB3-5702-498E-8DC6-969EE52D1AF8}">
      <dgm:prSet/>
      <dgm:spPr/>
      <dgm:t>
        <a:bodyPr/>
        <a:lstStyle/>
        <a:p>
          <a:endParaRPr lang="pt-BR"/>
        </a:p>
      </dgm:t>
    </dgm:pt>
    <dgm:pt modelId="{804BDB59-49E3-4119-AAB3-EDFE607E0D65}" type="sibTrans" cxnId="{F4D89EB3-5702-498E-8DC6-969EE52D1AF8}">
      <dgm:prSet/>
      <dgm:spPr/>
      <dgm:t>
        <a:bodyPr/>
        <a:lstStyle/>
        <a:p>
          <a:endParaRPr lang="pt-BR"/>
        </a:p>
      </dgm:t>
    </dgm:pt>
    <dgm:pt modelId="{909F2916-462E-4A57-A887-CA48A00B8544}">
      <dgm:prSet/>
      <dgm:spPr/>
      <dgm:t>
        <a:bodyPr/>
        <a:lstStyle/>
        <a:p>
          <a:endParaRPr lang="pt-BR"/>
        </a:p>
      </dgm:t>
    </dgm:pt>
    <dgm:pt modelId="{6690B53C-A174-4D8A-B0DC-935A2911ECC2}" type="parTrans" cxnId="{0FFE48F2-1133-4917-87EB-CC8ADFFE34CC}">
      <dgm:prSet/>
      <dgm:spPr/>
      <dgm:t>
        <a:bodyPr/>
        <a:lstStyle/>
        <a:p>
          <a:endParaRPr lang="pt-BR"/>
        </a:p>
      </dgm:t>
    </dgm:pt>
    <dgm:pt modelId="{AF0E9C40-1D87-4FF9-88A4-0C1CE54D00C4}" type="sibTrans" cxnId="{0FFE48F2-1133-4917-87EB-CC8ADFFE34CC}">
      <dgm:prSet/>
      <dgm:spPr/>
      <dgm:t>
        <a:bodyPr/>
        <a:lstStyle/>
        <a:p>
          <a:endParaRPr lang="pt-BR"/>
        </a:p>
      </dgm:t>
    </dgm:pt>
    <dgm:pt modelId="{68579963-0E9E-40D5-AD80-963CCB1CAFAA}">
      <dgm:prSet/>
      <dgm:spPr/>
      <dgm:t>
        <a:bodyPr/>
        <a:lstStyle/>
        <a:p>
          <a:endParaRPr lang="pt-BR"/>
        </a:p>
      </dgm:t>
    </dgm:pt>
    <dgm:pt modelId="{10FFFC44-D517-4C56-96C8-F7A8E015A65A}" type="parTrans" cxnId="{D465EC87-EE9C-4571-95B5-354B196B650A}">
      <dgm:prSet/>
      <dgm:spPr/>
      <dgm:t>
        <a:bodyPr/>
        <a:lstStyle/>
        <a:p>
          <a:endParaRPr lang="pt-BR"/>
        </a:p>
      </dgm:t>
    </dgm:pt>
    <dgm:pt modelId="{E3D28AEA-EFC3-4D1C-AB38-9030BAD2B05B}" type="sibTrans" cxnId="{D465EC87-EE9C-4571-95B5-354B196B650A}">
      <dgm:prSet/>
      <dgm:spPr/>
      <dgm:t>
        <a:bodyPr/>
        <a:lstStyle/>
        <a:p>
          <a:endParaRPr lang="pt-BR"/>
        </a:p>
      </dgm:t>
    </dgm:pt>
    <dgm:pt modelId="{9458CD82-F528-4752-8B77-4E532FD308D0}">
      <dgm:prSet/>
      <dgm:spPr/>
      <dgm:t>
        <a:bodyPr/>
        <a:lstStyle/>
        <a:p>
          <a:endParaRPr lang="pt-BR"/>
        </a:p>
      </dgm:t>
    </dgm:pt>
    <dgm:pt modelId="{D7DAABE6-F374-4EA6-8961-90CDE4CC7DAA}" type="parTrans" cxnId="{856C9DDC-B7D7-4B1E-918E-9DA644A499CE}">
      <dgm:prSet/>
      <dgm:spPr/>
      <dgm:t>
        <a:bodyPr/>
        <a:lstStyle/>
        <a:p>
          <a:endParaRPr lang="pt-BR"/>
        </a:p>
      </dgm:t>
    </dgm:pt>
    <dgm:pt modelId="{CA739C39-2253-4215-98B9-46DA00710409}" type="sibTrans" cxnId="{856C9DDC-B7D7-4B1E-918E-9DA644A499CE}">
      <dgm:prSet/>
      <dgm:spPr/>
      <dgm:t>
        <a:bodyPr/>
        <a:lstStyle/>
        <a:p>
          <a:endParaRPr lang="pt-BR"/>
        </a:p>
      </dgm:t>
    </dgm:pt>
    <dgm:pt modelId="{FC9096FD-DFF0-4B1A-AEAC-B35353346055}">
      <dgm:prSet/>
      <dgm:spPr/>
      <dgm:t>
        <a:bodyPr/>
        <a:lstStyle/>
        <a:p>
          <a:endParaRPr lang="pt-BR"/>
        </a:p>
      </dgm:t>
    </dgm:pt>
    <dgm:pt modelId="{9DB740DF-B250-42E3-B3CC-0EC687221E2C}" type="parTrans" cxnId="{D653871E-1851-4A72-90FA-7ECA63A81056}">
      <dgm:prSet/>
      <dgm:spPr/>
      <dgm:t>
        <a:bodyPr/>
        <a:lstStyle/>
        <a:p>
          <a:endParaRPr lang="pt-BR"/>
        </a:p>
      </dgm:t>
    </dgm:pt>
    <dgm:pt modelId="{013C59EB-FB4F-482B-8383-BF51DC4BF76F}" type="sibTrans" cxnId="{D653871E-1851-4A72-90FA-7ECA63A81056}">
      <dgm:prSet/>
      <dgm:spPr/>
      <dgm:t>
        <a:bodyPr/>
        <a:lstStyle/>
        <a:p>
          <a:endParaRPr lang="pt-BR"/>
        </a:p>
      </dgm:t>
    </dgm:pt>
    <dgm:pt modelId="{181CE43D-E60F-470D-AE20-6C6CD00C9C6A}">
      <dgm:prSet/>
      <dgm:spPr/>
      <dgm:t>
        <a:bodyPr/>
        <a:lstStyle/>
        <a:p>
          <a:endParaRPr lang="pt-BR"/>
        </a:p>
      </dgm:t>
    </dgm:pt>
    <dgm:pt modelId="{77F32E05-265A-4E74-982C-803973D61AD2}" type="parTrans" cxnId="{425201F4-B87C-44F0-98D1-949D7326A5B9}">
      <dgm:prSet/>
      <dgm:spPr/>
      <dgm:t>
        <a:bodyPr/>
        <a:lstStyle/>
        <a:p>
          <a:endParaRPr lang="pt-BR"/>
        </a:p>
      </dgm:t>
    </dgm:pt>
    <dgm:pt modelId="{585D4589-AE59-4CF9-8274-C9D2B3749B11}" type="sibTrans" cxnId="{425201F4-B87C-44F0-98D1-949D7326A5B9}">
      <dgm:prSet/>
      <dgm:spPr/>
      <dgm:t>
        <a:bodyPr/>
        <a:lstStyle/>
        <a:p>
          <a:endParaRPr lang="pt-BR"/>
        </a:p>
      </dgm:t>
    </dgm:pt>
    <dgm:pt modelId="{C635B98B-C060-4CD7-8962-A253D513611C}" type="pres">
      <dgm:prSet presAssocID="{FBA061F5-E350-441C-B2D5-5CD1192E75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D4B4849-23D9-41FC-AC80-2F46E35E236E}" type="pres">
      <dgm:prSet presAssocID="{909F2916-462E-4A57-A887-CA48A00B8544}" presName="Accent1" presStyleCnt="0"/>
      <dgm:spPr/>
    </dgm:pt>
    <dgm:pt modelId="{CC9A77A3-DB0B-47AC-B00B-DF97471908B4}" type="pres">
      <dgm:prSet presAssocID="{909F2916-462E-4A57-A887-CA48A00B8544}" presName="Accent" presStyleLbl="node1" presStyleIdx="0" presStyleCnt="6" custScaleX="164463" custScaleY="106152" custLinFactNeighborX="4389"/>
      <dgm:spPr/>
    </dgm:pt>
    <dgm:pt modelId="{C5CEE3AC-90AF-4CC7-AABF-0C45306566BF}" type="pres">
      <dgm:prSet presAssocID="{909F2916-462E-4A57-A887-CA48A00B8544}" presName="Parent1" presStyleLbl="revTx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4D72E3-C770-4153-8728-5C7E997652BB}" type="pres">
      <dgm:prSet presAssocID="{68579963-0E9E-40D5-AD80-963CCB1CAFAA}" presName="Accent2" presStyleCnt="0"/>
      <dgm:spPr/>
    </dgm:pt>
    <dgm:pt modelId="{826933A2-6E91-459C-979B-60C563651F9F}" type="pres">
      <dgm:prSet presAssocID="{68579963-0E9E-40D5-AD80-963CCB1CAFAA}" presName="Accent" presStyleLbl="node1" presStyleIdx="1" presStyleCnt="6" custScaleX="164463" custScaleY="106152" custLinFactNeighborX="4389"/>
      <dgm:spPr/>
    </dgm:pt>
    <dgm:pt modelId="{5A44F8EB-F158-4554-A28F-2C6562FA82F7}" type="pres">
      <dgm:prSet presAssocID="{68579963-0E9E-40D5-AD80-963CCB1CAFAA}" presName="Parent2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703A7A-27D8-4FE5-9E6C-32529ADD4F5D}" type="pres">
      <dgm:prSet presAssocID="{9458CD82-F528-4752-8B77-4E532FD308D0}" presName="Accent3" presStyleCnt="0"/>
      <dgm:spPr/>
    </dgm:pt>
    <dgm:pt modelId="{CA30EEEB-AF26-4C0B-B4C0-D57BF875C003}" type="pres">
      <dgm:prSet presAssocID="{9458CD82-F528-4752-8B77-4E532FD308D0}" presName="Accent" presStyleLbl="node1" presStyleIdx="2" presStyleCnt="6" custScaleX="164463" custScaleY="106152" custLinFactNeighborX="4389"/>
      <dgm:spPr/>
    </dgm:pt>
    <dgm:pt modelId="{109FDDCC-03BA-4B58-8E26-1340C7FAD61B}" type="pres">
      <dgm:prSet presAssocID="{9458CD82-F528-4752-8B77-4E532FD308D0}" presName="Parent3" presStyleLbl="revTx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436D8E9-EB40-4755-986F-B2D669F79147}" type="pres">
      <dgm:prSet presAssocID="{FC9096FD-DFF0-4B1A-AEAC-B35353346055}" presName="Accent4" presStyleCnt="0"/>
      <dgm:spPr/>
    </dgm:pt>
    <dgm:pt modelId="{CD8A2E14-1184-4DD5-BD9F-E10F320982DA}" type="pres">
      <dgm:prSet presAssocID="{FC9096FD-DFF0-4B1A-AEAC-B35353346055}" presName="Accent" presStyleLbl="node1" presStyleIdx="3" presStyleCnt="6" custScaleX="164463" custScaleY="106152" custLinFactNeighborX="4389"/>
      <dgm:spPr/>
    </dgm:pt>
    <dgm:pt modelId="{BDFA35C0-FBD7-4B4B-8B13-176567CB0D1F}" type="pres">
      <dgm:prSet presAssocID="{FC9096FD-DFF0-4B1A-AEAC-B35353346055}" presName="Parent4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7C21A8-239E-46B3-A673-8528245D446C}" type="pres">
      <dgm:prSet presAssocID="{181CE43D-E60F-470D-AE20-6C6CD00C9C6A}" presName="Accent5" presStyleCnt="0"/>
      <dgm:spPr/>
    </dgm:pt>
    <dgm:pt modelId="{DBE16464-6AB5-4D7A-B460-A8B36129C5BA}" type="pres">
      <dgm:prSet presAssocID="{181CE43D-E60F-470D-AE20-6C6CD00C9C6A}" presName="Accent" presStyleLbl="node1" presStyleIdx="4" presStyleCnt="6" custScaleX="164463" custScaleY="106152" custLinFactNeighborX="4389"/>
      <dgm:spPr/>
    </dgm:pt>
    <dgm:pt modelId="{1408CAC6-0091-4D28-AA16-25CD06394DE7}" type="pres">
      <dgm:prSet presAssocID="{181CE43D-E60F-470D-AE20-6C6CD00C9C6A}" presName="Parent5" presStyleLbl="revTx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8BF23E5-CCBF-499B-B0C8-921CFA4760C3}" type="pres">
      <dgm:prSet presAssocID="{0CA7CE1A-959A-4F93-B534-44C7510306C4}" presName="Accent6" presStyleCnt="0"/>
      <dgm:spPr/>
    </dgm:pt>
    <dgm:pt modelId="{0B58E4CB-1661-4AF0-B365-6CB5904A2F83}" type="pres">
      <dgm:prSet presAssocID="{0CA7CE1A-959A-4F93-B534-44C7510306C4}" presName="Accent" presStyleLbl="node1" presStyleIdx="5" presStyleCnt="6" custScaleX="164463" custScaleY="106152" custLinFactNeighborX="5109"/>
      <dgm:spPr/>
    </dgm:pt>
    <dgm:pt modelId="{BBA438FF-D220-4467-A5F1-281C7CC27904}" type="pres">
      <dgm:prSet presAssocID="{0CA7CE1A-959A-4F93-B534-44C7510306C4}" presName="Parent6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1F83036-B8A2-455D-867A-EA51FDF7C161}" type="presOf" srcId="{909F2916-462E-4A57-A887-CA48A00B8544}" destId="{C5CEE3AC-90AF-4CC7-AABF-0C45306566BF}" srcOrd="0" destOrd="0" presId="urn:microsoft.com/office/officeart/2009/layout/CircleArrowProcess"/>
    <dgm:cxn modelId="{4D0B2D14-0A4A-4724-959A-A966D8B91EBC}" type="presOf" srcId="{FC9096FD-DFF0-4B1A-AEAC-B35353346055}" destId="{BDFA35C0-FBD7-4B4B-8B13-176567CB0D1F}" srcOrd="0" destOrd="0" presId="urn:microsoft.com/office/officeart/2009/layout/CircleArrowProcess"/>
    <dgm:cxn modelId="{D465EC87-EE9C-4571-95B5-354B196B650A}" srcId="{FBA061F5-E350-441C-B2D5-5CD1192E75A4}" destId="{68579963-0E9E-40D5-AD80-963CCB1CAFAA}" srcOrd="1" destOrd="0" parTransId="{10FFFC44-D517-4C56-96C8-F7A8E015A65A}" sibTransId="{E3D28AEA-EFC3-4D1C-AB38-9030BAD2B05B}"/>
    <dgm:cxn modelId="{856C9DDC-B7D7-4B1E-918E-9DA644A499CE}" srcId="{FBA061F5-E350-441C-B2D5-5CD1192E75A4}" destId="{9458CD82-F528-4752-8B77-4E532FD308D0}" srcOrd="2" destOrd="0" parTransId="{D7DAABE6-F374-4EA6-8961-90CDE4CC7DAA}" sibTransId="{CA739C39-2253-4215-98B9-46DA00710409}"/>
    <dgm:cxn modelId="{0FFE48F2-1133-4917-87EB-CC8ADFFE34CC}" srcId="{FBA061F5-E350-441C-B2D5-5CD1192E75A4}" destId="{909F2916-462E-4A57-A887-CA48A00B8544}" srcOrd="0" destOrd="0" parTransId="{6690B53C-A174-4D8A-B0DC-935A2911ECC2}" sibTransId="{AF0E9C40-1D87-4FF9-88A4-0C1CE54D00C4}"/>
    <dgm:cxn modelId="{F17B2C9C-55B6-458F-A62E-9B03DE37BF42}" type="presOf" srcId="{0CA7CE1A-959A-4F93-B534-44C7510306C4}" destId="{BBA438FF-D220-4467-A5F1-281C7CC27904}" srcOrd="0" destOrd="0" presId="urn:microsoft.com/office/officeart/2009/layout/CircleArrowProcess"/>
    <dgm:cxn modelId="{D653871E-1851-4A72-90FA-7ECA63A81056}" srcId="{FBA061F5-E350-441C-B2D5-5CD1192E75A4}" destId="{FC9096FD-DFF0-4B1A-AEAC-B35353346055}" srcOrd="3" destOrd="0" parTransId="{9DB740DF-B250-42E3-B3CC-0EC687221E2C}" sibTransId="{013C59EB-FB4F-482B-8383-BF51DC4BF76F}"/>
    <dgm:cxn modelId="{31615A9F-38AD-4AA3-B14F-CA8C0B1712C6}" type="presOf" srcId="{181CE43D-E60F-470D-AE20-6C6CD00C9C6A}" destId="{1408CAC6-0091-4D28-AA16-25CD06394DE7}" srcOrd="0" destOrd="0" presId="urn:microsoft.com/office/officeart/2009/layout/CircleArrowProcess"/>
    <dgm:cxn modelId="{F4D89EB3-5702-498E-8DC6-969EE52D1AF8}" srcId="{FBA061F5-E350-441C-B2D5-5CD1192E75A4}" destId="{0CA7CE1A-959A-4F93-B534-44C7510306C4}" srcOrd="5" destOrd="0" parTransId="{867E4828-99A1-42A2-B168-82E8155597E9}" sibTransId="{804BDB59-49E3-4119-AAB3-EDFE607E0D65}"/>
    <dgm:cxn modelId="{E5287C61-444D-4DFB-BF8B-1FDC7D8804BB}" type="presOf" srcId="{68579963-0E9E-40D5-AD80-963CCB1CAFAA}" destId="{5A44F8EB-F158-4554-A28F-2C6562FA82F7}" srcOrd="0" destOrd="0" presId="urn:microsoft.com/office/officeart/2009/layout/CircleArrowProcess"/>
    <dgm:cxn modelId="{AFC3D88F-A9D4-4D98-876A-5E856AFAD0E9}" type="presOf" srcId="{9458CD82-F528-4752-8B77-4E532FD308D0}" destId="{109FDDCC-03BA-4B58-8E26-1340C7FAD61B}" srcOrd="0" destOrd="0" presId="urn:microsoft.com/office/officeart/2009/layout/CircleArrowProcess"/>
    <dgm:cxn modelId="{EA1D76E0-430F-430F-9FBC-4149E37C52B3}" type="presOf" srcId="{FBA061F5-E350-441C-B2D5-5CD1192E75A4}" destId="{C635B98B-C060-4CD7-8962-A253D513611C}" srcOrd="0" destOrd="0" presId="urn:microsoft.com/office/officeart/2009/layout/CircleArrowProcess"/>
    <dgm:cxn modelId="{425201F4-B87C-44F0-98D1-949D7326A5B9}" srcId="{FBA061F5-E350-441C-B2D5-5CD1192E75A4}" destId="{181CE43D-E60F-470D-AE20-6C6CD00C9C6A}" srcOrd="4" destOrd="0" parTransId="{77F32E05-265A-4E74-982C-803973D61AD2}" sibTransId="{585D4589-AE59-4CF9-8274-C9D2B3749B11}"/>
    <dgm:cxn modelId="{56FE5605-8D98-4E16-9A5A-EFFAB55D9532}" type="presParOf" srcId="{C635B98B-C060-4CD7-8962-A253D513611C}" destId="{2D4B4849-23D9-41FC-AC80-2F46E35E236E}" srcOrd="0" destOrd="0" presId="urn:microsoft.com/office/officeart/2009/layout/CircleArrowProcess"/>
    <dgm:cxn modelId="{033CEA9F-1D94-4665-BE82-AFA46316C011}" type="presParOf" srcId="{2D4B4849-23D9-41FC-AC80-2F46E35E236E}" destId="{CC9A77A3-DB0B-47AC-B00B-DF97471908B4}" srcOrd="0" destOrd="0" presId="urn:microsoft.com/office/officeart/2009/layout/CircleArrowProcess"/>
    <dgm:cxn modelId="{9046410A-A198-4FCE-A8F7-20ABAC08B023}" type="presParOf" srcId="{C635B98B-C060-4CD7-8962-A253D513611C}" destId="{C5CEE3AC-90AF-4CC7-AABF-0C45306566BF}" srcOrd="1" destOrd="0" presId="urn:microsoft.com/office/officeart/2009/layout/CircleArrowProcess"/>
    <dgm:cxn modelId="{DAECBB60-867C-4FA4-8C27-940E6718F02E}" type="presParOf" srcId="{C635B98B-C060-4CD7-8962-A253D513611C}" destId="{604D72E3-C770-4153-8728-5C7E997652BB}" srcOrd="2" destOrd="0" presId="urn:microsoft.com/office/officeart/2009/layout/CircleArrowProcess"/>
    <dgm:cxn modelId="{DD986F63-0525-43BA-8A9C-5121EE0517F2}" type="presParOf" srcId="{604D72E3-C770-4153-8728-5C7E997652BB}" destId="{826933A2-6E91-459C-979B-60C563651F9F}" srcOrd="0" destOrd="0" presId="urn:microsoft.com/office/officeart/2009/layout/CircleArrowProcess"/>
    <dgm:cxn modelId="{FA1F52D9-FAE1-4AC9-8154-9283E5ACF53B}" type="presParOf" srcId="{C635B98B-C060-4CD7-8962-A253D513611C}" destId="{5A44F8EB-F158-4554-A28F-2C6562FA82F7}" srcOrd="3" destOrd="0" presId="urn:microsoft.com/office/officeart/2009/layout/CircleArrowProcess"/>
    <dgm:cxn modelId="{0A38A208-F040-4BB3-AE46-F37A5EB9A565}" type="presParOf" srcId="{C635B98B-C060-4CD7-8962-A253D513611C}" destId="{F9703A7A-27D8-4FE5-9E6C-32529ADD4F5D}" srcOrd="4" destOrd="0" presId="urn:microsoft.com/office/officeart/2009/layout/CircleArrowProcess"/>
    <dgm:cxn modelId="{33FFDB66-64D3-482D-9F24-5A3C5550E112}" type="presParOf" srcId="{F9703A7A-27D8-4FE5-9E6C-32529ADD4F5D}" destId="{CA30EEEB-AF26-4C0B-B4C0-D57BF875C003}" srcOrd="0" destOrd="0" presId="urn:microsoft.com/office/officeart/2009/layout/CircleArrowProcess"/>
    <dgm:cxn modelId="{20F320FC-5942-419A-B5CD-8603B3CD8FAB}" type="presParOf" srcId="{C635B98B-C060-4CD7-8962-A253D513611C}" destId="{109FDDCC-03BA-4B58-8E26-1340C7FAD61B}" srcOrd="5" destOrd="0" presId="urn:microsoft.com/office/officeart/2009/layout/CircleArrowProcess"/>
    <dgm:cxn modelId="{07A26B4E-73AF-458F-ADF6-69BD2CD19C91}" type="presParOf" srcId="{C635B98B-C060-4CD7-8962-A253D513611C}" destId="{D436D8E9-EB40-4755-986F-B2D669F79147}" srcOrd="6" destOrd="0" presId="urn:microsoft.com/office/officeart/2009/layout/CircleArrowProcess"/>
    <dgm:cxn modelId="{EFAD2A6C-54E0-4AFB-847D-A00AAE817941}" type="presParOf" srcId="{D436D8E9-EB40-4755-986F-B2D669F79147}" destId="{CD8A2E14-1184-4DD5-BD9F-E10F320982DA}" srcOrd="0" destOrd="0" presId="urn:microsoft.com/office/officeart/2009/layout/CircleArrowProcess"/>
    <dgm:cxn modelId="{15B1F0B0-8BF6-4472-9B4F-C7272250C79E}" type="presParOf" srcId="{C635B98B-C060-4CD7-8962-A253D513611C}" destId="{BDFA35C0-FBD7-4B4B-8B13-176567CB0D1F}" srcOrd="7" destOrd="0" presId="urn:microsoft.com/office/officeart/2009/layout/CircleArrowProcess"/>
    <dgm:cxn modelId="{3A9F0D5F-851A-418F-B614-0A7D5DEC49FA}" type="presParOf" srcId="{C635B98B-C060-4CD7-8962-A253D513611C}" destId="{607C21A8-239E-46B3-A673-8528245D446C}" srcOrd="8" destOrd="0" presId="urn:microsoft.com/office/officeart/2009/layout/CircleArrowProcess"/>
    <dgm:cxn modelId="{47EFC0A2-206C-46CB-B667-DA0C160FF5AC}" type="presParOf" srcId="{607C21A8-239E-46B3-A673-8528245D446C}" destId="{DBE16464-6AB5-4D7A-B460-A8B36129C5BA}" srcOrd="0" destOrd="0" presId="urn:microsoft.com/office/officeart/2009/layout/CircleArrowProcess"/>
    <dgm:cxn modelId="{5F5BA0F5-EFE5-406A-A168-6EAE45979B1E}" type="presParOf" srcId="{C635B98B-C060-4CD7-8962-A253D513611C}" destId="{1408CAC6-0091-4D28-AA16-25CD06394DE7}" srcOrd="9" destOrd="0" presId="urn:microsoft.com/office/officeart/2009/layout/CircleArrowProcess"/>
    <dgm:cxn modelId="{CA3310A2-5DE9-425C-8536-80FD00A918ED}" type="presParOf" srcId="{C635B98B-C060-4CD7-8962-A253D513611C}" destId="{78BF23E5-CCBF-499B-B0C8-921CFA4760C3}" srcOrd="10" destOrd="0" presId="urn:microsoft.com/office/officeart/2009/layout/CircleArrowProcess"/>
    <dgm:cxn modelId="{6D2C206E-AE13-48E7-8566-82319306590B}" type="presParOf" srcId="{78BF23E5-CCBF-499B-B0C8-921CFA4760C3}" destId="{0B58E4CB-1661-4AF0-B365-6CB5904A2F83}" srcOrd="0" destOrd="0" presId="urn:microsoft.com/office/officeart/2009/layout/CircleArrowProcess"/>
    <dgm:cxn modelId="{CCAE7BBB-E49B-42C7-88B2-FA3F3FCCBC6F}" type="presParOf" srcId="{C635B98B-C060-4CD7-8962-A253D513611C}" destId="{BBA438FF-D220-4467-A5F1-281C7CC27904}" srcOrd="11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99C4D7-00AC-40C5-A4BA-C701AA2F9F8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DC130A5-4974-4460-B616-D26F58E1D2C7}">
      <dgm:prSet phldrT="[Texto]"/>
      <dgm:spPr/>
      <dgm:t>
        <a:bodyPr/>
        <a:lstStyle/>
        <a:p>
          <a:r>
            <a:rPr lang="en-US" dirty="0" smtClean="0"/>
            <a:t>EQUIPE ESF ENCRUZO 2011</a:t>
          </a:r>
          <a:endParaRPr lang="pt-BR" dirty="0"/>
        </a:p>
      </dgm:t>
    </dgm:pt>
    <dgm:pt modelId="{CDAA6C2E-1523-442B-BA5F-BA523F049ED6}" type="parTrans" cxnId="{AE28F758-AC4B-4ABF-A181-49234435ECF4}">
      <dgm:prSet/>
      <dgm:spPr/>
      <dgm:t>
        <a:bodyPr/>
        <a:lstStyle/>
        <a:p>
          <a:endParaRPr lang="pt-BR"/>
        </a:p>
      </dgm:t>
    </dgm:pt>
    <dgm:pt modelId="{3C071797-0C41-45F3-9560-49DD423171FF}" type="sibTrans" cxnId="{AE28F758-AC4B-4ABF-A181-49234435ECF4}">
      <dgm:prSet/>
      <dgm:spPr/>
      <dgm:t>
        <a:bodyPr/>
        <a:lstStyle/>
        <a:p>
          <a:endParaRPr lang="pt-BR"/>
        </a:p>
      </dgm:t>
    </dgm:pt>
    <dgm:pt modelId="{167993C9-4C17-477F-854B-9474B24FAA1D}">
      <dgm:prSet phldrT="[Texto]"/>
      <dgm:spPr/>
      <dgm:t>
        <a:bodyPr/>
        <a:lstStyle/>
        <a:p>
          <a:r>
            <a:rPr lang="en-US" dirty="0" smtClean="0"/>
            <a:t>1 </a:t>
          </a:r>
          <a:r>
            <a:rPr lang="en-US" dirty="0" err="1" smtClean="0"/>
            <a:t>Médico</a:t>
          </a:r>
          <a:endParaRPr lang="pt-BR" dirty="0"/>
        </a:p>
      </dgm:t>
    </dgm:pt>
    <dgm:pt modelId="{EECF8D5B-A244-46A1-A0BF-393A426020C6}" type="parTrans" cxnId="{EB20BE1E-7876-4143-B235-02C599B6A651}">
      <dgm:prSet/>
      <dgm:spPr/>
      <dgm:t>
        <a:bodyPr/>
        <a:lstStyle/>
        <a:p>
          <a:endParaRPr lang="pt-BR"/>
        </a:p>
      </dgm:t>
    </dgm:pt>
    <dgm:pt modelId="{590DF11B-BBA0-4988-B918-E8943B39FCA0}" type="sibTrans" cxnId="{EB20BE1E-7876-4143-B235-02C599B6A651}">
      <dgm:prSet/>
      <dgm:spPr/>
      <dgm:t>
        <a:bodyPr/>
        <a:lstStyle/>
        <a:p>
          <a:endParaRPr lang="pt-BR"/>
        </a:p>
      </dgm:t>
    </dgm:pt>
    <dgm:pt modelId="{B8342ACC-AA5D-4543-A774-84CCF9387DE6}">
      <dgm:prSet phldrT="[Texto]"/>
      <dgm:spPr/>
      <dgm:t>
        <a:bodyPr/>
        <a:lstStyle/>
        <a:p>
          <a:r>
            <a:rPr lang="en-US" dirty="0" smtClean="0"/>
            <a:t>7 ACS</a:t>
          </a:r>
          <a:endParaRPr lang="pt-BR" dirty="0"/>
        </a:p>
      </dgm:t>
    </dgm:pt>
    <dgm:pt modelId="{6CE4691E-DD8F-465C-8431-AD7307A759CE}" type="parTrans" cxnId="{A8523708-282B-42F6-856A-B4CBA3958BD6}">
      <dgm:prSet/>
      <dgm:spPr/>
      <dgm:t>
        <a:bodyPr/>
        <a:lstStyle/>
        <a:p>
          <a:endParaRPr lang="pt-BR"/>
        </a:p>
      </dgm:t>
    </dgm:pt>
    <dgm:pt modelId="{62FF4785-5392-4882-8045-FD198B8E233B}" type="sibTrans" cxnId="{A8523708-282B-42F6-856A-B4CBA3958BD6}">
      <dgm:prSet/>
      <dgm:spPr/>
      <dgm:t>
        <a:bodyPr/>
        <a:lstStyle/>
        <a:p>
          <a:endParaRPr lang="pt-BR"/>
        </a:p>
      </dgm:t>
    </dgm:pt>
    <dgm:pt modelId="{30D95942-DBC8-446E-A999-408876FBA60E}">
      <dgm:prSet phldrT="[Texto]"/>
      <dgm:spPr/>
      <dgm:t>
        <a:bodyPr/>
        <a:lstStyle/>
        <a:p>
          <a:r>
            <a:rPr lang="en-US" dirty="0" smtClean="0"/>
            <a:t>1 </a:t>
          </a:r>
          <a:r>
            <a:rPr lang="en-US" dirty="0" err="1" smtClean="0"/>
            <a:t>Enfermeira</a:t>
          </a:r>
          <a:endParaRPr lang="pt-BR" dirty="0"/>
        </a:p>
      </dgm:t>
    </dgm:pt>
    <dgm:pt modelId="{1F6527CF-0F05-46E7-BEF3-51B655F15170}" type="parTrans" cxnId="{A424E893-3053-4256-9063-27D424EBE896}">
      <dgm:prSet/>
      <dgm:spPr/>
      <dgm:t>
        <a:bodyPr/>
        <a:lstStyle/>
        <a:p>
          <a:endParaRPr lang="pt-BR"/>
        </a:p>
      </dgm:t>
    </dgm:pt>
    <dgm:pt modelId="{CBC1542A-2562-4E3C-BD6F-462B5527083B}" type="sibTrans" cxnId="{A424E893-3053-4256-9063-27D424EBE896}">
      <dgm:prSet/>
      <dgm:spPr/>
      <dgm:t>
        <a:bodyPr/>
        <a:lstStyle/>
        <a:p>
          <a:endParaRPr lang="pt-BR"/>
        </a:p>
      </dgm:t>
    </dgm:pt>
    <dgm:pt modelId="{A292DD4C-ABFD-46DC-96B6-E510F27A166F}">
      <dgm:prSet phldrT="[Texto]"/>
      <dgm:spPr/>
      <dgm:t>
        <a:bodyPr/>
        <a:lstStyle/>
        <a:p>
          <a:r>
            <a:rPr lang="en-US" dirty="0" smtClean="0"/>
            <a:t>1 </a:t>
          </a:r>
          <a:r>
            <a:rPr lang="en-US" dirty="0" err="1" smtClean="0"/>
            <a:t>Técnica</a:t>
          </a:r>
          <a:r>
            <a:rPr lang="en-US" dirty="0" smtClean="0"/>
            <a:t> de </a:t>
          </a:r>
          <a:r>
            <a:rPr lang="en-US" dirty="0" err="1" smtClean="0"/>
            <a:t>Enfermagem</a:t>
          </a:r>
          <a:endParaRPr lang="pt-BR" dirty="0"/>
        </a:p>
      </dgm:t>
    </dgm:pt>
    <dgm:pt modelId="{02A4FF28-8CE4-454D-B997-FE337FFD5021}" type="parTrans" cxnId="{80C62BB3-0BCB-4BD0-BBEE-1CE97377E5CA}">
      <dgm:prSet/>
      <dgm:spPr/>
      <dgm:t>
        <a:bodyPr/>
        <a:lstStyle/>
        <a:p>
          <a:endParaRPr lang="pt-BR"/>
        </a:p>
      </dgm:t>
    </dgm:pt>
    <dgm:pt modelId="{C81C75F3-1825-4203-A7FF-9DF68531C5FA}" type="sibTrans" cxnId="{80C62BB3-0BCB-4BD0-BBEE-1CE97377E5CA}">
      <dgm:prSet/>
      <dgm:spPr/>
      <dgm:t>
        <a:bodyPr/>
        <a:lstStyle/>
        <a:p>
          <a:endParaRPr lang="pt-BR"/>
        </a:p>
      </dgm:t>
    </dgm:pt>
    <dgm:pt modelId="{F38B5881-E3A5-48F9-86BA-5FB3D2A54B17}" type="pres">
      <dgm:prSet presAssocID="{2699C4D7-00AC-40C5-A4BA-C701AA2F9F8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99BE182-BF05-4D88-B3F5-3A9E887292A0}" type="pres">
      <dgm:prSet presAssocID="{5DC130A5-4974-4460-B616-D26F58E1D2C7}" presName="composite" presStyleCnt="0"/>
      <dgm:spPr/>
    </dgm:pt>
    <dgm:pt modelId="{F13BF01A-2114-4056-9544-C9024207B231}" type="pres">
      <dgm:prSet presAssocID="{5DC130A5-4974-4460-B616-D26F58E1D2C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2FE439-948A-4A4C-9FFA-700742BBE39E}" type="pres">
      <dgm:prSet presAssocID="{5DC130A5-4974-4460-B616-D26F58E1D2C7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A07667B-08B4-4D64-BA7F-F8513BC49081}" type="presOf" srcId="{B8342ACC-AA5D-4543-A774-84CCF9387DE6}" destId="{652FE439-948A-4A4C-9FFA-700742BBE39E}" srcOrd="0" destOrd="3" presId="urn:microsoft.com/office/officeart/2005/8/layout/hList1"/>
    <dgm:cxn modelId="{A424E893-3053-4256-9063-27D424EBE896}" srcId="{5DC130A5-4974-4460-B616-D26F58E1D2C7}" destId="{30D95942-DBC8-446E-A999-408876FBA60E}" srcOrd="1" destOrd="0" parTransId="{1F6527CF-0F05-46E7-BEF3-51B655F15170}" sibTransId="{CBC1542A-2562-4E3C-BD6F-462B5527083B}"/>
    <dgm:cxn modelId="{A051FAD1-1B9E-4AC5-8CE1-0966C52F57AF}" type="presOf" srcId="{A292DD4C-ABFD-46DC-96B6-E510F27A166F}" destId="{652FE439-948A-4A4C-9FFA-700742BBE39E}" srcOrd="0" destOrd="2" presId="urn:microsoft.com/office/officeart/2005/8/layout/hList1"/>
    <dgm:cxn modelId="{A8523708-282B-42F6-856A-B4CBA3958BD6}" srcId="{5DC130A5-4974-4460-B616-D26F58E1D2C7}" destId="{B8342ACC-AA5D-4543-A774-84CCF9387DE6}" srcOrd="3" destOrd="0" parTransId="{6CE4691E-DD8F-465C-8431-AD7307A759CE}" sibTransId="{62FF4785-5392-4882-8045-FD198B8E233B}"/>
    <dgm:cxn modelId="{BFB29164-0AF1-4D48-B0B3-27753506B868}" type="presOf" srcId="{30D95942-DBC8-446E-A999-408876FBA60E}" destId="{652FE439-948A-4A4C-9FFA-700742BBE39E}" srcOrd="0" destOrd="1" presId="urn:microsoft.com/office/officeart/2005/8/layout/hList1"/>
    <dgm:cxn modelId="{3737B6C2-CF8F-42E6-8F3D-633FC90DCF4D}" type="presOf" srcId="{2699C4D7-00AC-40C5-A4BA-C701AA2F9F80}" destId="{F38B5881-E3A5-48F9-86BA-5FB3D2A54B17}" srcOrd="0" destOrd="0" presId="urn:microsoft.com/office/officeart/2005/8/layout/hList1"/>
    <dgm:cxn modelId="{80C62BB3-0BCB-4BD0-BBEE-1CE97377E5CA}" srcId="{5DC130A5-4974-4460-B616-D26F58E1D2C7}" destId="{A292DD4C-ABFD-46DC-96B6-E510F27A166F}" srcOrd="2" destOrd="0" parTransId="{02A4FF28-8CE4-454D-B997-FE337FFD5021}" sibTransId="{C81C75F3-1825-4203-A7FF-9DF68531C5FA}"/>
    <dgm:cxn modelId="{AE28F758-AC4B-4ABF-A181-49234435ECF4}" srcId="{2699C4D7-00AC-40C5-A4BA-C701AA2F9F80}" destId="{5DC130A5-4974-4460-B616-D26F58E1D2C7}" srcOrd="0" destOrd="0" parTransId="{CDAA6C2E-1523-442B-BA5F-BA523F049ED6}" sibTransId="{3C071797-0C41-45F3-9560-49DD423171FF}"/>
    <dgm:cxn modelId="{EB20BE1E-7876-4143-B235-02C599B6A651}" srcId="{5DC130A5-4974-4460-B616-D26F58E1D2C7}" destId="{167993C9-4C17-477F-854B-9474B24FAA1D}" srcOrd="0" destOrd="0" parTransId="{EECF8D5B-A244-46A1-A0BF-393A426020C6}" sibTransId="{590DF11B-BBA0-4988-B918-E8943B39FCA0}"/>
    <dgm:cxn modelId="{3B752C1D-5285-4ACA-AC28-1C762904144D}" type="presOf" srcId="{5DC130A5-4974-4460-B616-D26F58E1D2C7}" destId="{F13BF01A-2114-4056-9544-C9024207B231}" srcOrd="0" destOrd="0" presId="urn:microsoft.com/office/officeart/2005/8/layout/hList1"/>
    <dgm:cxn modelId="{46291B1D-52FD-4603-BADA-B3E2DB385640}" type="presOf" srcId="{167993C9-4C17-477F-854B-9474B24FAA1D}" destId="{652FE439-948A-4A4C-9FFA-700742BBE39E}" srcOrd="0" destOrd="0" presId="urn:microsoft.com/office/officeart/2005/8/layout/hList1"/>
    <dgm:cxn modelId="{8B31BCCA-DF8D-428A-8760-155F2F087B3E}" type="presParOf" srcId="{F38B5881-E3A5-48F9-86BA-5FB3D2A54B17}" destId="{F99BE182-BF05-4D88-B3F5-3A9E887292A0}" srcOrd="0" destOrd="0" presId="urn:microsoft.com/office/officeart/2005/8/layout/hList1"/>
    <dgm:cxn modelId="{6B4B5461-1663-448C-A4A2-0E5D890CDC96}" type="presParOf" srcId="{F99BE182-BF05-4D88-B3F5-3A9E887292A0}" destId="{F13BF01A-2114-4056-9544-C9024207B231}" srcOrd="0" destOrd="0" presId="urn:microsoft.com/office/officeart/2005/8/layout/hList1"/>
    <dgm:cxn modelId="{8BC34F47-86E0-463C-A1FD-03DF9AD6D760}" type="presParOf" srcId="{F99BE182-BF05-4D88-B3F5-3A9E887292A0}" destId="{652FE439-948A-4A4C-9FFA-700742BBE39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A061F5-E350-441C-B2D5-5CD1192E75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CA7CE1A-959A-4F93-B534-44C7510306C4}">
      <dgm:prSet/>
      <dgm:spPr/>
      <dgm:t>
        <a:bodyPr/>
        <a:lstStyle/>
        <a:p>
          <a:endParaRPr lang="pt-BR"/>
        </a:p>
      </dgm:t>
    </dgm:pt>
    <dgm:pt modelId="{867E4828-99A1-42A2-B168-82E8155597E9}" type="parTrans" cxnId="{F4D89EB3-5702-498E-8DC6-969EE52D1AF8}">
      <dgm:prSet/>
      <dgm:spPr/>
      <dgm:t>
        <a:bodyPr/>
        <a:lstStyle/>
        <a:p>
          <a:endParaRPr lang="pt-BR"/>
        </a:p>
      </dgm:t>
    </dgm:pt>
    <dgm:pt modelId="{804BDB59-49E3-4119-AAB3-EDFE607E0D65}" type="sibTrans" cxnId="{F4D89EB3-5702-498E-8DC6-969EE52D1AF8}">
      <dgm:prSet/>
      <dgm:spPr/>
      <dgm:t>
        <a:bodyPr/>
        <a:lstStyle/>
        <a:p>
          <a:endParaRPr lang="pt-BR"/>
        </a:p>
      </dgm:t>
    </dgm:pt>
    <dgm:pt modelId="{909F2916-462E-4A57-A887-CA48A00B8544}">
      <dgm:prSet/>
      <dgm:spPr/>
      <dgm:t>
        <a:bodyPr/>
        <a:lstStyle/>
        <a:p>
          <a:endParaRPr lang="pt-BR"/>
        </a:p>
      </dgm:t>
    </dgm:pt>
    <dgm:pt modelId="{6690B53C-A174-4D8A-B0DC-935A2911ECC2}" type="parTrans" cxnId="{0FFE48F2-1133-4917-87EB-CC8ADFFE34CC}">
      <dgm:prSet/>
      <dgm:spPr/>
      <dgm:t>
        <a:bodyPr/>
        <a:lstStyle/>
        <a:p>
          <a:endParaRPr lang="pt-BR"/>
        </a:p>
      </dgm:t>
    </dgm:pt>
    <dgm:pt modelId="{AF0E9C40-1D87-4FF9-88A4-0C1CE54D00C4}" type="sibTrans" cxnId="{0FFE48F2-1133-4917-87EB-CC8ADFFE34CC}">
      <dgm:prSet/>
      <dgm:spPr/>
      <dgm:t>
        <a:bodyPr/>
        <a:lstStyle/>
        <a:p>
          <a:endParaRPr lang="pt-BR"/>
        </a:p>
      </dgm:t>
    </dgm:pt>
    <dgm:pt modelId="{68579963-0E9E-40D5-AD80-963CCB1CAFAA}">
      <dgm:prSet/>
      <dgm:spPr/>
      <dgm:t>
        <a:bodyPr/>
        <a:lstStyle/>
        <a:p>
          <a:endParaRPr lang="pt-BR"/>
        </a:p>
      </dgm:t>
    </dgm:pt>
    <dgm:pt modelId="{10FFFC44-D517-4C56-96C8-F7A8E015A65A}" type="parTrans" cxnId="{D465EC87-EE9C-4571-95B5-354B196B650A}">
      <dgm:prSet/>
      <dgm:spPr/>
      <dgm:t>
        <a:bodyPr/>
        <a:lstStyle/>
        <a:p>
          <a:endParaRPr lang="pt-BR"/>
        </a:p>
      </dgm:t>
    </dgm:pt>
    <dgm:pt modelId="{E3D28AEA-EFC3-4D1C-AB38-9030BAD2B05B}" type="sibTrans" cxnId="{D465EC87-EE9C-4571-95B5-354B196B650A}">
      <dgm:prSet/>
      <dgm:spPr/>
      <dgm:t>
        <a:bodyPr/>
        <a:lstStyle/>
        <a:p>
          <a:endParaRPr lang="pt-BR"/>
        </a:p>
      </dgm:t>
    </dgm:pt>
    <dgm:pt modelId="{9458CD82-F528-4752-8B77-4E532FD308D0}">
      <dgm:prSet/>
      <dgm:spPr/>
      <dgm:t>
        <a:bodyPr/>
        <a:lstStyle/>
        <a:p>
          <a:endParaRPr lang="pt-BR"/>
        </a:p>
      </dgm:t>
    </dgm:pt>
    <dgm:pt modelId="{D7DAABE6-F374-4EA6-8961-90CDE4CC7DAA}" type="parTrans" cxnId="{856C9DDC-B7D7-4B1E-918E-9DA644A499CE}">
      <dgm:prSet/>
      <dgm:spPr/>
      <dgm:t>
        <a:bodyPr/>
        <a:lstStyle/>
        <a:p>
          <a:endParaRPr lang="pt-BR"/>
        </a:p>
      </dgm:t>
    </dgm:pt>
    <dgm:pt modelId="{CA739C39-2253-4215-98B9-46DA00710409}" type="sibTrans" cxnId="{856C9DDC-B7D7-4B1E-918E-9DA644A499CE}">
      <dgm:prSet/>
      <dgm:spPr/>
      <dgm:t>
        <a:bodyPr/>
        <a:lstStyle/>
        <a:p>
          <a:endParaRPr lang="pt-BR"/>
        </a:p>
      </dgm:t>
    </dgm:pt>
    <dgm:pt modelId="{FC9096FD-DFF0-4B1A-AEAC-B35353346055}">
      <dgm:prSet/>
      <dgm:spPr/>
      <dgm:t>
        <a:bodyPr/>
        <a:lstStyle/>
        <a:p>
          <a:endParaRPr lang="pt-BR"/>
        </a:p>
      </dgm:t>
    </dgm:pt>
    <dgm:pt modelId="{9DB740DF-B250-42E3-B3CC-0EC687221E2C}" type="parTrans" cxnId="{D653871E-1851-4A72-90FA-7ECA63A81056}">
      <dgm:prSet/>
      <dgm:spPr/>
      <dgm:t>
        <a:bodyPr/>
        <a:lstStyle/>
        <a:p>
          <a:endParaRPr lang="pt-BR"/>
        </a:p>
      </dgm:t>
    </dgm:pt>
    <dgm:pt modelId="{013C59EB-FB4F-482B-8383-BF51DC4BF76F}" type="sibTrans" cxnId="{D653871E-1851-4A72-90FA-7ECA63A81056}">
      <dgm:prSet/>
      <dgm:spPr/>
      <dgm:t>
        <a:bodyPr/>
        <a:lstStyle/>
        <a:p>
          <a:endParaRPr lang="pt-BR"/>
        </a:p>
      </dgm:t>
    </dgm:pt>
    <dgm:pt modelId="{181CE43D-E60F-470D-AE20-6C6CD00C9C6A}">
      <dgm:prSet/>
      <dgm:spPr/>
      <dgm:t>
        <a:bodyPr/>
        <a:lstStyle/>
        <a:p>
          <a:endParaRPr lang="pt-BR"/>
        </a:p>
      </dgm:t>
    </dgm:pt>
    <dgm:pt modelId="{77F32E05-265A-4E74-982C-803973D61AD2}" type="parTrans" cxnId="{425201F4-B87C-44F0-98D1-949D7326A5B9}">
      <dgm:prSet/>
      <dgm:spPr/>
      <dgm:t>
        <a:bodyPr/>
        <a:lstStyle/>
        <a:p>
          <a:endParaRPr lang="pt-BR"/>
        </a:p>
      </dgm:t>
    </dgm:pt>
    <dgm:pt modelId="{585D4589-AE59-4CF9-8274-C9D2B3749B11}" type="sibTrans" cxnId="{425201F4-B87C-44F0-98D1-949D7326A5B9}">
      <dgm:prSet/>
      <dgm:spPr/>
      <dgm:t>
        <a:bodyPr/>
        <a:lstStyle/>
        <a:p>
          <a:endParaRPr lang="pt-BR"/>
        </a:p>
      </dgm:t>
    </dgm:pt>
    <dgm:pt modelId="{C635B98B-C060-4CD7-8962-A253D513611C}" type="pres">
      <dgm:prSet presAssocID="{FBA061F5-E350-441C-B2D5-5CD1192E75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D4B4849-23D9-41FC-AC80-2F46E35E236E}" type="pres">
      <dgm:prSet presAssocID="{909F2916-462E-4A57-A887-CA48A00B8544}" presName="Accent1" presStyleCnt="0"/>
      <dgm:spPr/>
    </dgm:pt>
    <dgm:pt modelId="{CC9A77A3-DB0B-47AC-B00B-DF97471908B4}" type="pres">
      <dgm:prSet presAssocID="{909F2916-462E-4A57-A887-CA48A00B8544}" presName="Accent" presStyleLbl="node1" presStyleIdx="0" presStyleCnt="6" custScaleX="164463" custScaleY="106152" custLinFactNeighborX="4389"/>
      <dgm:spPr/>
    </dgm:pt>
    <dgm:pt modelId="{C5CEE3AC-90AF-4CC7-AABF-0C45306566BF}" type="pres">
      <dgm:prSet presAssocID="{909F2916-462E-4A57-A887-CA48A00B8544}" presName="Parent1" presStyleLbl="revTx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4D72E3-C770-4153-8728-5C7E997652BB}" type="pres">
      <dgm:prSet presAssocID="{68579963-0E9E-40D5-AD80-963CCB1CAFAA}" presName="Accent2" presStyleCnt="0"/>
      <dgm:spPr/>
    </dgm:pt>
    <dgm:pt modelId="{826933A2-6E91-459C-979B-60C563651F9F}" type="pres">
      <dgm:prSet presAssocID="{68579963-0E9E-40D5-AD80-963CCB1CAFAA}" presName="Accent" presStyleLbl="node1" presStyleIdx="1" presStyleCnt="6" custScaleX="164463" custScaleY="106152" custLinFactNeighborX="4389"/>
      <dgm:spPr/>
    </dgm:pt>
    <dgm:pt modelId="{5A44F8EB-F158-4554-A28F-2C6562FA82F7}" type="pres">
      <dgm:prSet presAssocID="{68579963-0E9E-40D5-AD80-963CCB1CAFAA}" presName="Parent2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703A7A-27D8-4FE5-9E6C-32529ADD4F5D}" type="pres">
      <dgm:prSet presAssocID="{9458CD82-F528-4752-8B77-4E532FD308D0}" presName="Accent3" presStyleCnt="0"/>
      <dgm:spPr/>
    </dgm:pt>
    <dgm:pt modelId="{CA30EEEB-AF26-4C0B-B4C0-D57BF875C003}" type="pres">
      <dgm:prSet presAssocID="{9458CD82-F528-4752-8B77-4E532FD308D0}" presName="Accent" presStyleLbl="node1" presStyleIdx="2" presStyleCnt="6" custScaleX="164463" custScaleY="106152" custLinFactNeighborX="4389"/>
      <dgm:spPr/>
    </dgm:pt>
    <dgm:pt modelId="{109FDDCC-03BA-4B58-8E26-1340C7FAD61B}" type="pres">
      <dgm:prSet presAssocID="{9458CD82-F528-4752-8B77-4E532FD308D0}" presName="Parent3" presStyleLbl="revTx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436D8E9-EB40-4755-986F-B2D669F79147}" type="pres">
      <dgm:prSet presAssocID="{FC9096FD-DFF0-4B1A-AEAC-B35353346055}" presName="Accent4" presStyleCnt="0"/>
      <dgm:spPr/>
    </dgm:pt>
    <dgm:pt modelId="{CD8A2E14-1184-4DD5-BD9F-E10F320982DA}" type="pres">
      <dgm:prSet presAssocID="{FC9096FD-DFF0-4B1A-AEAC-B35353346055}" presName="Accent" presStyleLbl="node1" presStyleIdx="3" presStyleCnt="6" custScaleX="164463" custScaleY="106152" custLinFactNeighborX="4389"/>
      <dgm:spPr/>
    </dgm:pt>
    <dgm:pt modelId="{BDFA35C0-FBD7-4B4B-8B13-176567CB0D1F}" type="pres">
      <dgm:prSet presAssocID="{FC9096FD-DFF0-4B1A-AEAC-B35353346055}" presName="Parent4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7C21A8-239E-46B3-A673-8528245D446C}" type="pres">
      <dgm:prSet presAssocID="{181CE43D-E60F-470D-AE20-6C6CD00C9C6A}" presName="Accent5" presStyleCnt="0"/>
      <dgm:spPr/>
    </dgm:pt>
    <dgm:pt modelId="{DBE16464-6AB5-4D7A-B460-A8B36129C5BA}" type="pres">
      <dgm:prSet presAssocID="{181CE43D-E60F-470D-AE20-6C6CD00C9C6A}" presName="Accent" presStyleLbl="node1" presStyleIdx="4" presStyleCnt="6" custScaleX="164463" custScaleY="106152" custLinFactNeighborX="4389"/>
      <dgm:spPr/>
    </dgm:pt>
    <dgm:pt modelId="{1408CAC6-0091-4D28-AA16-25CD06394DE7}" type="pres">
      <dgm:prSet presAssocID="{181CE43D-E60F-470D-AE20-6C6CD00C9C6A}" presName="Parent5" presStyleLbl="revTx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8BF23E5-CCBF-499B-B0C8-921CFA4760C3}" type="pres">
      <dgm:prSet presAssocID="{0CA7CE1A-959A-4F93-B534-44C7510306C4}" presName="Accent6" presStyleCnt="0"/>
      <dgm:spPr/>
    </dgm:pt>
    <dgm:pt modelId="{0B58E4CB-1661-4AF0-B365-6CB5904A2F83}" type="pres">
      <dgm:prSet presAssocID="{0CA7CE1A-959A-4F93-B534-44C7510306C4}" presName="Accent" presStyleLbl="node1" presStyleIdx="5" presStyleCnt="6" custScaleX="164463" custScaleY="106152" custLinFactNeighborX="5109"/>
      <dgm:spPr/>
    </dgm:pt>
    <dgm:pt modelId="{BBA438FF-D220-4467-A5F1-281C7CC27904}" type="pres">
      <dgm:prSet presAssocID="{0CA7CE1A-959A-4F93-B534-44C7510306C4}" presName="Parent6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163E1BA-4AB3-4ACE-A0FB-39A8A2AA6413}" type="presOf" srcId="{0CA7CE1A-959A-4F93-B534-44C7510306C4}" destId="{BBA438FF-D220-4467-A5F1-281C7CC27904}" srcOrd="0" destOrd="0" presId="urn:microsoft.com/office/officeart/2009/layout/CircleArrowProcess"/>
    <dgm:cxn modelId="{856C9DDC-B7D7-4B1E-918E-9DA644A499CE}" srcId="{FBA061F5-E350-441C-B2D5-5CD1192E75A4}" destId="{9458CD82-F528-4752-8B77-4E532FD308D0}" srcOrd="2" destOrd="0" parTransId="{D7DAABE6-F374-4EA6-8961-90CDE4CC7DAA}" sibTransId="{CA739C39-2253-4215-98B9-46DA00710409}"/>
    <dgm:cxn modelId="{0FFE48F2-1133-4917-87EB-CC8ADFFE34CC}" srcId="{FBA061F5-E350-441C-B2D5-5CD1192E75A4}" destId="{909F2916-462E-4A57-A887-CA48A00B8544}" srcOrd="0" destOrd="0" parTransId="{6690B53C-A174-4D8A-B0DC-935A2911ECC2}" sibTransId="{AF0E9C40-1D87-4FF9-88A4-0C1CE54D00C4}"/>
    <dgm:cxn modelId="{8E2B8B7A-4D46-4E94-B6BD-1BA7BA152D4C}" type="presOf" srcId="{909F2916-462E-4A57-A887-CA48A00B8544}" destId="{C5CEE3AC-90AF-4CC7-AABF-0C45306566BF}" srcOrd="0" destOrd="0" presId="urn:microsoft.com/office/officeart/2009/layout/CircleArrowProcess"/>
    <dgm:cxn modelId="{BB16D147-5CE3-43E6-957E-A76FF2D93F65}" type="presOf" srcId="{68579963-0E9E-40D5-AD80-963CCB1CAFAA}" destId="{5A44F8EB-F158-4554-A28F-2C6562FA82F7}" srcOrd="0" destOrd="0" presId="urn:microsoft.com/office/officeart/2009/layout/CircleArrowProcess"/>
    <dgm:cxn modelId="{F4D89EB3-5702-498E-8DC6-969EE52D1AF8}" srcId="{FBA061F5-E350-441C-B2D5-5CD1192E75A4}" destId="{0CA7CE1A-959A-4F93-B534-44C7510306C4}" srcOrd="5" destOrd="0" parTransId="{867E4828-99A1-42A2-B168-82E8155597E9}" sibTransId="{804BDB59-49E3-4119-AAB3-EDFE607E0D65}"/>
    <dgm:cxn modelId="{5C37D994-6774-48E9-957C-FBD6D4FB73DB}" type="presOf" srcId="{FBA061F5-E350-441C-B2D5-5CD1192E75A4}" destId="{C635B98B-C060-4CD7-8962-A253D513611C}" srcOrd="0" destOrd="0" presId="urn:microsoft.com/office/officeart/2009/layout/CircleArrowProcess"/>
    <dgm:cxn modelId="{7874E55C-FB63-4437-B61B-7FAC69646160}" type="presOf" srcId="{FC9096FD-DFF0-4B1A-AEAC-B35353346055}" destId="{BDFA35C0-FBD7-4B4B-8B13-176567CB0D1F}" srcOrd="0" destOrd="0" presId="urn:microsoft.com/office/officeart/2009/layout/CircleArrowProcess"/>
    <dgm:cxn modelId="{D465EC87-EE9C-4571-95B5-354B196B650A}" srcId="{FBA061F5-E350-441C-B2D5-5CD1192E75A4}" destId="{68579963-0E9E-40D5-AD80-963CCB1CAFAA}" srcOrd="1" destOrd="0" parTransId="{10FFFC44-D517-4C56-96C8-F7A8E015A65A}" sibTransId="{E3D28AEA-EFC3-4D1C-AB38-9030BAD2B05B}"/>
    <dgm:cxn modelId="{AF3949DE-7182-4A9B-B123-1D77C24C4D79}" type="presOf" srcId="{181CE43D-E60F-470D-AE20-6C6CD00C9C6A}" destId="{1408CAC6-0091-4D28-AA16-25CD06394DE7}" srcOrd="0" destOrd="0" presId="urn:microsoft.com/office/officeart/2009/layout/CircleArrowProcess"/>
    <dgm:cxn modelId="{425201F4-B87C-44F0-98D1-949D7326A5B9}" srcId="{FBA061F5-E350-441C-B2D5-5CD1192E75A4}" destId="{181CE43D-E60F-470D-AE20-6C6CD00C9C6A}" srcOrd="4" destOrd="0" parTransId="{77F32E05-265A-4E74-982C-803973D61AD2}" sibTransId="{585D4589-AE59-4CF9-8274-C9D2B3749B11}"/>
    <dgm:cxn modelId="{41595656-D1D6-479F-B8AB-6C714E9F6DE4}" type="presOf" srcId="{9458CD82-F528-4752-8B77-4E532FD308D0}" destId="{109FDDCC-03BA-4B58-8E26-1340C7FAD61B}" srcOrd="0" destOrd="0" presId="urn:microsoft.com/office/officeart/2009/layout/CircleArrowProcess"/>
    <dgm:cxn modelId="{D653871E-1851-4A72-90FA-7ECA63A81056}" srcId="{FBA061F5-E350-441C-B2D5-5CD1192E75A4}" destId="{FC9096FD-DFF0-4B1A-AEAC-B35353346055}" srcOrd="3" destOrd="0" parTransId="{9DB740DF-B250-42E3-B3CC-0EC687221E2C}" sibTransId="{013C59EB-FB4F-482B-8383-BF51DC4BF76F}"/>
    <dgm:cxn modelId="{7C5562BE-717B-42CF-BCB2-8D2A3F6E5E8D}" type="presParOf" srcId="{C635B98B-C060-4CD7-8962-A253D513611C}" destId="{2D4B4849-23D9-41FC-AC80-2F46E35E236E}" srcOrd="0" destOrd="0" presId="urn:microsoft.com/office/officeart/2009/layout/CircleArrowProcess"/>
    <dgm:cxn modelId="{C87F093D-0F21-49A8-A01B-007AEAAE3A90}" type="presParOf" srcId="{2D4B4849-23D9-41FC-AC80-2F46E35E236E}" destId="{CC9A77A3-DB0B-47AC-B00B-DF97471908B4}" srcOrd="0" destOrd="0" presId="urn:microsoft.com/office/officeart/2009/layout/CircleArrowProcess"/>
    <dgm:cxn modelId="{EE82B1E3-FF41-4934-ABF0-7686C755D034}" type="presParOf" srcId="{C635B98B-C060-4CD7-8962-A253D513611C}" destId="{C5CEE3AC-90AF-4CC7-AABF-0C45306566BF}" srcOrd="1" destOrd="0" presId="urn:microsoft.com/office/officeart/2009/layout/CircleArrowProcess"/>
    <dgm:cxn modelId="{FFFE295F-0464-4566-BCE0-8E273769FE89}" type="presParOf" srcId="{C635B98B-C060-4CD7-8962-A253D513611C}" destId="{604D72E3-C770-4153-8728-5C7E997652BB}" srcOrd="2" destOrd="0" presId="urn:microsoft.com/office/officeart/2009/layout/CircleArrowProcess"/>
    <dgm:cxn modelId="{F2F67FEB-28F4-4BF1-B379-4055BC015449}" type="presParOf" srcId="{604D72E3-C770-4153-8728-5C7E997652BB}" destId="{826933A2-6E91-459C-979B-60C563651F9F}" srcOrd="0" destOrd="0" presId="urn:microsoft.com/office/officeart/2009/layout/CircleArrowProcess"/>
    <dgm:cxn modelId="{672055BB-2B88-405E-B4B4-19739B9BA9DA}" type="presParOf" srcId="{C635B98B-C060-4CD7-8962-A253D513611C}" destId="{5A44F8EB-F158-4554-A28F-2C6562FA82F7}" srcOrd="3" destOrd="0" presId="urn:microsoft.com/office/officeart/2009/layout/CircleArrowProcess"/>
    <dgm:cxn modelId="{248A8A31-4218-41CC-AD4C-081D3839727A}" type="presParOf" srcId="{C635B98B-C060-4CD7-8962-A253D513611C}" destId="{F9703A7A-27D8-4FE5-9E6C-32529ADD4F5D}" srcOrd="4" destOrd="0" presId="urn:microsoft.com/office/officeart/2009/layout/CircleArrowProcess"/>
    <dgm:cxn modelId="{9DBF4FE7-9ED8-484A-A2E3-E1988C168F5D}" type="presParOf" srcId="{F9703A7A-27D8-4FE5-9E6C-32529ADD4F5D}" destId="{CA30EEEB-AF26-4C0B-B4C0-D57BF875C003}" srcOrd="0" destOrd="0" presId="urn:microsoft.com/office/officeart/2009/layout/CircleArrowProcess"/>
    <dgm:cxn modelId="{6D5F979E-2438-4A33-9E36-334788F5BBDA}" type="presParOf" srcId="{C635B98B-C060-4CD7-8962-A253D513611C}" destId="{109FDDCC-03BA-4B58-8E26-1340C7FAD61B}" srcOrd="5" destOrd="0" presId="urn:microsoft.com/office/officeart/2009/layout/CircleArrowProcess"/>
    <dgm:cxn modelId="{3AB27291-0FD6-41A8-B6A0-26212945F415}" type="presParOf" srcId="{C635B98B-C060-4CD7-8962-A253D513611C}" destId="{D436D8E9-EB40-4755-986F-B2D669F79147}" srcOrd="6" destOrd="0" presId="urn:microsoft.com/office/officeart/2009/layout/CircleArrowProcess"/>
    <dgm:cxn modelId="{04139830-12B0-4CA7-A093-7C3BC552624C}" type="presParOf" srcId="{D436D8E9-EB40-4755-986F-B2D669F79147}" destId="{CD8A2E14-1184-4DD5-BD9F-E10F320982DA}" srcOrd="0" destOrd="0" presId="urn:microsoft.com/office/officeart/2009/layout/CircleArrowProcess"/>
    <dgm:cxn modelId="{5834788F-06A6-4F8E-ACC9-7640EC29F227}" type="presParOf" srcId="{C635B98B-C060-4CD7-8962-A253D513611C}" destId="{BDFA35C0-FBD7-4B4B-8B13-176567CB0D1F}" srcOrd="7" destOrd="0" presId="urn:microsoft.com/office/officeart/2009/layout/CircleArrowProcess"/>
    <dgm:cxn modelId="{152D188E-881A-43C5-8FEF-3918502E5FDF}" type="presParOf" srcId="{C635B98B-C060-4CD7-8962-A253D513611C}" destId="{607C21A8-239E-46B3-A673-8528245D446C}" srcOrd="8" destOrd="0" presId="urn:microsoft.com/office/officeart/2009/layout/CircleArrowProcess"/>
    <dgm:cxn modelId="{C5A58FD7-A8A9-4370-8632-66FE28176C6D}" type="presParOf" srcId="{607C21A8-239E-46B3-A673-8528245D446C}" destId="{DBE16464-6AB5-4D7A-B460-A8B36129C5BA}" srcOrd="0" destOrd="0" presId="urn:microsoft.com/office/officeart/2009/layout/CircleArrowProcess"/>
    <dgm:cxn modelId="{29755A8D-97C8-4FEC-8B99-44EEDE19B20F}" type="presParOf" srcId="{C635B98B-C060-4CD7-8962-A253D513611C}" destId="{1408CAC6-0091-4D28-AA16-25CD06394DE7}" srcOrd="9" destOrd="0" presId="urn:microsoft.com/office/officeart/2009/layout/CircleArrowProcess"/>
    <dgm:cxn modelId="{5B6E7681-8A65-4535-B851-0E3193C48B1D}" type="presParOf" srcId="{C635B98B-C060-4CD7-8962-A253D513611C}" destId="{78BF23E5-CCBF-499B-B0C8-921CFA4760C3}" srcOrd="10" destOrd="0" presId="urn:microsoft.com/office/officeart/2009/layout/CircleArrowProcess"/>
    <dgm:cxn modelId="{A1BE269F-0E54-429C-A04E-1C26DACC7ED8}" type="presParOf" srcId="{78BF23E5-CCBF-499B-B0C8-921CFA4760C3}" destId="{0B58E4CB-1661-4AF0-B365-6CB5904A2F83}" srcOrd="0" destOrd="0" presId="urn:microsoft.com/office/officeart/2009/layout/CircleArrowProcess"/>
    <dgm:cxn modelId="{9271CD2A-0BAE-4A63-B224-DA5E58426119}" type="presParOf" srcId="{C635B98B-C060-4CD7-8962-A253D513611C}" destId="{BBA438FF-D220-4467-A5F1-281C7CC27904}" srcOrd="11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99C4D7-00AC-40C5-A4BA-C701AA2F9F8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DC130A5-4974-4460-B616-D26F58E1D2C7}">
      <dgm:prSet phldrT="[Texto]"/>
      <dgm:spPr/>
      <dgm:t>
        <a:bodyPr/>
        <a:lstStyle/>
        <a:p>
          <a:r>
            <a:rPr lang="en-US" dirty="0" smtClean="0"/>
            <a:t>EQUIPE ESF ENCRUZO 2011</a:t>
          </a:r>
          <a:endParaRPr lang="pt-BR" dirty="0"/>
        </a:p>
      </dgm:t>
    </dgm:pt>
    <dgm:pt modelId="{CDAA6C2E-1523-442B-BA5F-BA523F049ED6}" type="parTrans" cxnId="{AE28F758-AC4B-4ABF-A181-49234435ECF4}">
      <dgm:prSet/>
      <dgm:spPr/>
      <dgm:t>
        <a:bodyPr/>
        <a:lstStyle/>
        <a:p>
          <a:endParaRPr lang="pt-BR"/>
        </a:p>
      </dgm:t>
    </dgm:pt>
    <dgm:pt modelId="{3C071797-0C41-45F3-9560-49DD423171FF}" type="sibTrans" cxnId="{AE28F758-AC4B-4ABF-A181-49234435ECF4}">
      <dgm:prSet/>
      <dgm:spPr/>
      <dgm:t>
        <a:bodyPr/>
        <a:lstStyle/>
        <a:p>
          <a:endParaRPr lang="pt-BR"/>
        </a:p>
      </dgm:t>
    </dgm:pt>
    <dgm:pt modelId="{167993C9-4C17-477F-854B-9474B24FAA1D}">
      <dgm:prSet phldrT="[Texto]"/>
      <dgm:spPr/>
      <dgm:t>
        <a:bodyPr/>
        <a:lstStyle/>
        <a:p>
          <a:r>
            <a:rPr lang="en-US" dirty="0" smtClean="0"/>
            <a:t>1 </a:t>
          </a:r>
          <a:r>
            <a:rPr lang="en-US" dirty="0" err="1" smtClean="0"/>
            <a:t>Médico</a:t>
          </a:r>
          <a:endParaRPr lang="pt-BR" dirty="0"/>
        </a:p>
      </dgm:t>
    </dgm:pt>
    <dgm:pt modelId="{EECF8D5B-A244-46A1-A0BF-393A426020C6}" type="parTrans" cxnId="{EB20BE1E-7876-4143-B235-02C599B6A651}">
      <dgm:prSet/>
      <dgm:spPr/>
      <dgm:t>
        <a:bodyPr/>
        <a:lstStyle/>
        <a:p>
          <a:endParaRPr lang="pt-BR"/>
        </a:p>
      </dgm:t>
    </dgm:pt>
    <dgm:pt modelId="{590DF11B-BBA0-4988-B918-E8943B39FCA0}" type="sibTrans" cxnId="{EB20BE1E-7876-4143-B235-02C599B6A651}">
      <dgm:prSet/>
      <dgm:spPr/>
      <dgm:t>
        <a:bodyPr/>
        <a:lstStyle/>
        <a:p>
          <a:endParaRPr lang="pt-BR"/>
        </a:p>
      </dgm:t>
    </dgm:pt>
    <dgm:pt modelId="{B8342ACC-AA5D-4543-A774-84CCF9387DE6}">
      <dgm:prSet phldrT="[Texto]"/>
      <dgm:spPr/>
      <dgm:t>
        <a:bodyPr/>
        <a:lstStyle/>
        <a:p>
          <a:r>
            <a:rPr lang="en-US" dirty="0" smtClean="0"/>
            <a:t>7 ACS</a:t>
          </a:r>
          <a:endParaRPr lang="pt-BR" dirty="0"/>
        </a:p>
      </dgm:t>
    </dgm:pt>
    <dgm:pt modelId="{6CE4691E-DD8F-465C-8431-AD7307A759CE}" type="parTrans" cxnId="{A8523708-282B-42F6-856A-B4CBA3958BD6}">
      <dgm:prSet/>
      <dgm:spPr/>
      <dgm:t>
        <a:bodyPr/>
        <a:lstStyle/>
        <a:p>
          <a:endParaRPr lang="pt-BR"/>
        </a:p>
      </dgm:t>
    </dgm:pt>
    <dgm:pt modelId="{62FF4785-5392-4882-8045-FD198B8E233B}" type="sibTrans" cxnId="{A8523708-282B-42F6-856A-B4CBA3958BD6}">
      <dgm:prSet/>
      <dgm:spPr/>
      <dgm:t>
        <a:bodyPr/>
        <a:lstStyle/>
        <a:p>
          <a:endParaRPr lang="pt-BR"/>
        </a:p>
      </dgm:t>
    </dgm:pt>
    <dgm:pt modelId="{30D95942-DBC8-446E-A999-408876FBA60E}">
      <dgm:prSet phldrT="[Texto]"/>
      <dgm:spPr/>
      <dgm:t>
        <a:bodyPr/>
        <a:lstStyle/>
        <a:p>
          <a:r>
            <a:rPr lang="en-US" dirty="0" smtClean="0"/>
            <a:t>1 </a:t>
          </a:r>
          <a:r>
            <a:rPr lang="en-US" dirty="0" err="1" smtClean="0"/>
            <a:t>Enfermeira</a:t>
          </a:r>
          <a:endParaRPr lang="pt-BR" dirty="0"/>
        </a:p>
      </dgm:t>
    </dgm:pt>
    <dgm:pt modelId="{1F6527CF-0F05-46E7-BEF3-51B655F15170}" type="parTrans" cxnId="{A424E893-3053-4256-9063-27D424EBE896}">
      <dgm:prSet/>
      <dgm:spPr/>
      <dgm:t>
        <a:bodyPr/>
        <a:lstStyle/>
        <a:p>
          <a:endParaRPr lang="pt-BR"/>
        </a:p>
      </dgm:t>
    </dgm:pt>
    <dgm:pt modelId="{CBC1542A-2562-4E3C-BD6F-462B5527083B}" type="sibTrans" cxnId="{A424E893-3053-4256-9063-27D424EBE896}">
      <dgm:prSet/>
      <dgm:spPr/>
      <dgm:t>
        <a:bodyPr/>
        <a:lstStyle/>
        <a:p>
          <a:endParaRPr lang="pt-BR"/>
        </a:p>
      </dgm:t>
    </dgm:pt>
    <dgm:pt modelId="{A292DD4C-ABFD-46DC-96B6-E510F27A166F}">
      <dgm:prSet phldrT="[Texto]"/>
      <dgm:spPr/>
      <dgm:t>
        <a:bodyPr/>
        <a:lstStyle/>
        <a:p>
          <a:r>
            <a:rPr lang="en-US" smtClean="0"/>
            <a:t>1 </a:t>
          </a:r>
          <a:r>
            <a:rPr lang="en-US" dirty="0" err="1" smtClean="0"/>
            <a:t>Técnica</a:t>
          </a:r>
          <a:r>
            <a:rPr lang="en-US" dirty="0" smtClean="0"/>
            <a:t> de </a:t>
          </a:r>
          <a:r>
            <a:rPr lang="en-US" dirty="0" err="1" smtClean="0"/>
            <a:t>Enfermagem</a:t>
          </a:r>
          <a:endParaRPr lang="pt-BR" dirty="0"/>
        </a:p>
      </dgm:t>
    </dgm:pt>
    <dgm:pt modelId="{02A4FF28-8CE4-454D-B997-FE337FFD5021}" type="parTrans" cxnId="{80C62BB3-0BCB-4BD0-BBEE-1CE97377E5CA}">
      <dgm:prSet/>
      <dgm:spPr/>
      <dgm:t>
        <a:bodyPr/>
        <a:lstStyle/>
        <a:p>
          <a:endParaRPr lang="pt-BR"/>
        </a:p>
      </dgm:t>
    </dgm:pt>
    <dgm:pt modelId="{C81C75F3-1825-4203-A7FF-9DF68531C5FA}" type="sibTrans" cxnId="{80C62BB3-0BCB-4BD0-BBEE-1CE97377E5CA}">
      <dgm:prSet/>
      <dgm:spPr/>
      <dgm:t>
        <a:bodyPr/>
        <a:lstStyle/>
        <a:p>
          <a:endParaRPr lang="pt-BR"/>
        </a:p>
      </dgm:t>
    </dgm:pt>
    <dgm:pt modelId="{F38B5881-E3A5-48F9-86BA-5FB3D2A54B17}" type="pres">
      <dgm:prSet presAssocID="{2699C4D7-00AC-40C5-A4BA-C701AA2F9F8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99BE182-BF05-4D88-B3F5-3A9E887292A0}" type="pres">
      <dgm:prSet presAssocID="{5DC130A5-4974-4460-B616-D26F58E1D2C7}" presName="composite" presStyleCnt="0"/>
      <dgm:spPr/>
    </dgm:pt>
    <dgm:pt modelId="{F13BF01A-2114-4056-9544-C9024207B231}" type="pres">
      <dgm:prSet presAssocID="{5DC130A5-4974-4460-B616-D26F58E1D2C7}" presName="parTx" presStyleLbl="alignNode1" presStyleIdx="0" presStyleCnt="1" custLinFactNeighborX="-12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2FE439-948A-4A4C-9FFA-700742BBE39E}" type="pres">
      <dgm:prSet presAssocID="{5DC130A5-4974-4460-B616-D26F58E1D2C7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C448095-D999-4CAA-9691-BC671CB72111}" type="presOf" srcId="{167993C9-4C17-477F-854B-9474B24FAA1D}" destId="{652FE439-948A-4A4C-9FFA-700742BBE39E}" srcOrd="0" destOrd="0" presId="urn:microsoft.com/office/officeart/2005/8/layout/hList1"/>
    <dgm:cxn modelId="{A424E893-3053-4256-9063-27D424EBE896}" srcId="{5DC130A5-4974-4460-B616-D26F58E1D2C7}" destId="{30D95942-DBC8-446E-A999-408876FBA60E}" srcOrd="1" destOrd="0" parTransId="{1F6527CF-0F05-46E7-BEF3-51B655F15170}" sibTransId="{CBC1542A-2562-4E3C-BD6F-462B5527083B}"/>
    <dgm:cxn modelId="{F0A51040-5F52-4652-9C70-CE6639E9B912}" type="presOf" srcId="{5DC130A5-4974-4460-B616-D26F58E1D2C7}" destId="{F13BF01A-2114-4056-9544-C9024207B231}" srcOrd="0" destOrd="0" presId="urn:microsoft.com/office/officeart/2005/8/layout/hList1"/>
    <dgm:cxn modelId="{4431E5FB-2525-4B63-96D4-C501EB982E0E}" type="presOf" srcId="{A292DD4C-ABFD-46DC-96B6-E510F27A166F}" destId="{652FE439-948A-4A4C-9FFA-700742BBE39E}" srcOrd="0" destOrd="2" presId="urn:microsoft.com/office/officeart/2005/8/layout/hList1"/>
    <dgm:cxn modelId="{A8523708-282B-42F6-856A-B4CBA3958BD6}" srcId="{5DC130A5-4974-4460-B616-D26F58E1D2C7}" destId="{B8342ACC-AA5D-4543-A774-84CCF9387DE6}" srcOrd="3" destOrd="0" parTransId="{6CE4691E-DD8F-465C-8431-AD7307A759CE}" sibTransId="{62FF4785-5392-4882-8045-FD198B8E233B}"/>
    <dgm:cxn modelId="{54113E4A-929C-4B9A-BC74-DA03A23622A9}" type="presOf" srcId="{B8342ACC-AA5D-4543-A774-84CCF9387DE6}" destId="{652FE439-948A-4A4C-9FFA-700742BBE39E}" srcOrd="0" destOrd="3" presId="urn:microsoft.com/office/officeart/2005/8/layout/hList1"/>
    <dgm:cxn modelId="{A341C82F-09E9-47C7-A9EF-7A1535B6D9CB}" type="presOf" srcId="{30D95942-DBC8-446E-A999-408876FBA60E}" destId="{652FE439-948A-4A4C-9FFA-700742BBE39E}" srcOrd="0" destOrd="1" presId="urn:microsoft.com/office/officeart/2005/8/layout/hList1"/>
    <dgm:cxn modelId="{38C8E699-1408-470D-A8EE-DE019EEEAEDC}" type="presOf" srcId="{2699C4D7-00AC-40C5-A4BA-C701AA2F9F80}" destId="{F38B5881-E3A5-48F9-86BA-5FB3D2A54B17}" srcOrd="0" destOrd="0" presId="urn:microsoft.com/office/officeart/2005/8/layout/hList1"/>
    <dgm:cxn modelId="{80C62BB3-0BCB-4BD0-BBEE-1CE97377E5CA}" srcId="{5DC130A5-4974-4460-B616-D26F58E1D2C7}" destId="{A292DD4C-ABFD-46DC-96B6-E510F27A166F}" srcOrd="2" destOrd="0" parTransId="{02A4FF28-8CE4-454D-B997-FE337FFD5021}" sibTransId="{C81C75F3-1825-4203-A7FF-9DF68531C5FA}"/>
    <dgm:cxn modelId="{AE28F758-AC4B-4ABF-A181-49234435ECF4}" srcId="{2699C4D7-00AC-40C5-A4BA-C701AA2F9F80}" destId="{5DC130A5-4974-4460-B616-D26F58E1D2C7}" srcOrd="0" destOrd="0" parTransId="{CDAA6C2E-1523-442B-BA5F-BA523F049ED6}" sibTransId="{3C071797-0C41-45F3-9560-49DD423171FF}"/>
    <dgm:cxn modelId="{EB20BE1E-7876-4143-B235-02C599B6A651}" srcId="{5DC130A5-4974-4460-B616-D26F58E1D2C7}" destId="{167993C9-4C17-477F-854B-9474B24FAA1D}" srcOrd="0" destOrd="0" parTransId="{EECF8D5B-A244-46A1-A0BF-393A426020C6}" sibTransId="{590DF11B-BBA0-4988-B918-E8943B39FCA0}"/>
    <dgm:cxn modelId="{FEF2829B-3102-4197-9956-335A8450F029}" type="presParOf" srcId="{F38B5881-E3A5-48F9-86BA-5FB3D2A54B17}" destId="{F99BE182-BF05-4D88-B3F5-3A9E887292A0}" srcOrd="0" destOrd="0" presId="urn:microsoft.com/office/officeart/2005/8/layout/hList1"/>
    <dgm:cxn modelId="{D23F238D-51AC-4A09-B412-BB5CA8275D93}" type="presParOf" srcId="{F99BE182-BF05-4D88-B3F5-3A9E887292A0}" destId="{F13BF01A-2114-4056-9544-C9024207B231}" srcOrd="0" destOrd="0" presId="urn:microsoft.com/office/officeart/2005/8/layout/hList1"/>
    <dgm:cxn modelId="{5B685F1E-A2DB-4A28-96C1-0ACE35ACBCD7}" type="presParOf" srcId="{F99BE182-BF05-4D88-B3F5-3A9E887292A0}" destId="{652FE439-948A-4A4C-9FFA-700742BBE39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99C4D7-00AC-40C5-A4BA-C701AA2F9F8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DC130A5-4974-4460-B616-D26F58E1D2C7}">
      <dgm:prSet phldrT="[Texto]"/>
      <dgm:spPr/>
      <dgm:t>
        <a:bodyPr/>
        <a:lstStyle/>
        <a:p>
          <a:r>
            <a:rPr lang="en-US" dirty="0" smtClean="0"/>
            <a:t>EQUIPE ESF ENCRUZO 2012</a:t>
          </a:r>
          <a:endParaRPr lang="pt-BR" dirty="0"/>
        </a:p>
      </dgm:t>
    </dgm:pt>
    <dgm:pt modelId="{CDAA6C2E-1523-442B-BA5F-BA523F049ED6}" type="parTrans" cxnId="{AE28F758-AC4B-4ABF-A181-49234435ECF4}">
      <dgm:prSet/>
      <dgm:spPr/>
      <dgm:t>
        <a:bodyPr/>
        <a:lstStyle/>
        <a:p>
          <a:endParaRPr lang="pt-BR"/>
        </a:p>
      </dgm:t>
    </dgm:pt>
    <dgm:pt modelId="{3C071797-0C41-45F3-9560-49DD423171FF}" type="sibTrans" cxnId="{AE28F758-AC4B-4ABF-A181-49234435ECF4}">
      <dgm:prSet/>
      <dgm:spPr/>
      <dgm:t>
        <a:bodyPr/>
        <a:lstStyle/>
        <a:p>
          <a:endParaRPr lang="pt-BR"/>
        </a:p>
      </dgm:t>
    </dgm:pt>
    <dgm:pt modelId="{167993C9-4C17-477F-854B-9474B24FAA1D}">
      <dgm:prSet phldrT="[Texto]"/>
      <dgm:spPr/>
      <dgm:t>
        <a:bodyPr/>
        <a:lstStyle/>
        <a:p>
          <a:r>
            <a:rPr lang="en-US" dirty="0" smtClean="0"/>
            <a:t>1 </a:t>
          </a:r>
          <a:r>
            <a:rPr lang="en-US" dirty="0" err="1" smtClean="0"/>
            <a:t>Médico</a:t>
          </a:r>
          <a:endParaRPr lang="pt-BR" dirty="0"/>
        </a:p>
      </dgm:t>
    </dgm:pt>
    <dgm:pt modelId="{EECF8D5B-A244-46A1-A0BF-393A426020C6}" type="parTrans" cxnId="{EB20BE1E-7876-4143-B235-02C599B6A651}">
      <dgm:prSet/>
      <dgm:spPr/>
      <dgm:t>
        <a:bodyPr/>
        <a:lstStyle/>
        <a:p>
          <a:endParaRPr lang="pt-BR"/>
        </a:p>
      </dgm:t>
    </dgm:pt>
    <dgm:pt modelId="{590DF11B-BBA0-4988-B918-E8943B39FCA0}" type="sibTrans" cxnId="{EB20BE1E-7876-4143-B235-02C599B6A651}">
      <dgm:prSet/>
      <dgm:spPr/>
      <dgm:t>
        <a:bodyPr/>
        <a:lstStyle/>
        <a:p>
          <a:endParaRPr lang="pt-BR"/>
        </a:p>
      </dgm:t>
    </dgm:pt>
    <dgm:pt modelId="{B8342ACC-AA5D-4543-A774-84CCF9387DE6}">
      <dgm:prSet phldrT="[Texto]"/>
      <dgm:spPr/>
      <dgm:t>
        <a:bodyPr/>
        <a:lstStyle/>
        <a:p>
          <a:r>
            <a:rPr lang="en-US" dirty="0" smtClean="0"/>
            <a:t>7 ACS</a:t>
          </a:r>
          <a:endParaRPr lang="pt-BR" dirty="0"/>
        </a:p>
      </dgm:t>
    </dgm:pt>
    <dgm:pt modelId="{6CE4691E-DD8F-465C-8431-AD7307A759CE}" type="parTrans" cxnId="{A8523708-282B-42F6-856A-B4CBA3958BD6}">
      <dgm:prSet/>
      <dgm:spPr/>
      <dgm:t>
        <a:bodyPr/>
        <a:lstStyle/>
        <a:p>
          <a:endParaRPr lang="pt-BR"/>
        </a:p>
      </dgm:t>
    </dgm:pt>
    <dgm:pt modelId="{62FF4785-5392-4882-8045-FD198B8E233B}" type="sibTrans" cxnId="{A8523708-282B-42F6-856A-B4CBA3958BD6}">
      <dgm:prSet/>
      <dgm:spPr/>
      <dgm:t>
        <a:bodyPr/>
        <a:lstStyle/>
        <a:p>
          <a:endParaRPr lang="pt-BR"/>
        </a:p>
      </dgm:t>
    </dgm:pt>
    <dgm:pt modelId="{30D95942-DBC8-446E-A999-408876FBA60E}">
      <dgm:prSet phldrT="[Texto]"/>
      <dgm:spPr/>
      <dgm:t>
        <a:bodyPr/>
        <a:lstStyle/>
        <a:p>
          <a:r>
            <a:rPr lang="en-US" dirty="0" smtClean="0"/>
            <a:t>1 </a:t>
          </a:r>
          <a:r>
            <a:rPr lang="en-US" dirty="0" err="1" smtClean="0"/>
            <a:t>Enfermeira</a:t>
          </a:r>
          <a:endParaRPr lang="pt-BR" dirty="0"/>
        </a:p>
      </dgm:t>
    </dgm:pt>
    <dgm:pt modelId="{1F6527CF-0F05-46E7-BEF3-51B655F15170}" type="parTrans" cxnId="{A424E893-3053-4256-9063-27D424EBE896}">
      <dgm:prSet/>
      <dgm:spPr/>
      <dgm:t>
        <a:bodyPr/>
        <a:lstStyle/>
        <a:p>
          <a:endParaRPr lang="pt-BR"/>
        </a:p>
      </dgm:t>
    </dgm:pt>
    <dgm:pt modelId="{CBC1542A-2562-4E3C-BD6F-462B5527083B}" type="sibTrans" cxnId="{A424E893-3053-4256-9063-27D424EBE896}">
      <dgm:prSet/>
      <dgm:spPr/>
      <dgm:t>
        <a:bodyPr/>
        <a:lstStyle/>
        <a:p>
          <a:endParaRPr lang="pt-BR"/>
        </a:p>
      </dgm:t>
    </dgm:pt>
    <dgm:pt modelId="{A292DD4C-ABFD-46DC-96B6-E510F27A166F}">
      <dgm:prSet phldrT="[Texto]"/>
      <dgm:spPr/>
      <dgm:t>
        <a:bodyPr/>
        <a:lstStyle/>
        <a:p>
          <a:r>
            <a:rPr lang="en-US" b="1" dirty="0" smtClean="0"/>
            <a:t>2 </a:t>
          </a:r>
          <a:r>
            <a:rPr lang="en-US" b="1" dirty="0" err="1" smtClean="0"/>
            <a:t>Técnica</a:t>
          </a:r>
          <a:r>
            <a:rPr lang="en-US" b="1" dirty="0" smtClean="0"/>
            <a:t> de </a:t>
          </a:r>
          <a:r>
            <a:rPr lang="en-US" b="1" dirty="0" err="1" smtClean="0"/>
            <a:t>Enfermagem</a:t>
          </a:r>
          <a:endParaRPr lang="pt-BR" b="1" dirty="0"/>
        </a:p>
      </dgm:t>
    </dgm:pt>
    <dgm:pt modelId="{02A4FF28-8CE4-454D-B997-FE337FFD5021}" type="parTrans" cxnId="{80C62BB3-0BCB-4BD0-BBEE-1CE97377E5CA}">
      <dgm:prSet/>
      <dgm:spPr/>
      <dgm:t>
        <a:bodyPr/>
        <a:lstStyle/>
        <a:p>
          <a:endParaRPr lang="pt-BR"/>
        </a:p>
      </dgm:t>
    </dgm:pt>
    <dgm:pt modelId="{C81C75F3-1825-4203-A7FF-9DF68531C5FA}" type="sibTrans" cxnId="{80C62BB3-0BCB-4BD0-BBEE-1CE97377E5CA}">
      <dgm:prSet/>
      <dgm:spPr/>
      <dgm:t>
        <a:bodyPr/>
        <a:lstStyle/>
        <a:p>
          <a:endParaRPr lang="pt-BR"/>
        </a:p>
      </dgm:t>
    </dgm:pt>
    <dgm:pt modelId="{F38B5881-E3A5-48F9-86BA-5FB3D2A54B17}" type="pres">
      <dgm:prSet presAssocID="{2699C4D7-00AC-40C5-A4BA-C701AA2F9F8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99BE182-BF05-4D88-B3F5-3A9E887292A0}" type="pres">
      <dgm:prSet presAssocID="{5DC130A5-4974-4460-B616-D26F58E1D2C7}" presName="composite" presStyleCnt="0"/>
      <dgm:spPr/>
    </dgm:pt>
    <dgm:pt modelId="{F13BF01A-2114-4056-9544-C9024207B231}" type="pres">
      <dgm:prSet presAssocID="{5DC130A5-4974-4460-B616-D26F58E1D2C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52FE439-948A-4A4C-9FFA-700742BBE39E}" type="pres">
      <dgm:prSet presAssocID="{5DC130A5-4974-4460-B616-D26F58E1D2C7}" presName="desTx" presStyleLbl="alignAccFollowNode1" presStyleIdx="0" presStyleCnt="1" custLinFactNeighborX="162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317D17C-FE25-48F1-AAE3-E9B762672AF1}" type="presOf" srcId="{30D95942-DBC8-446E-A999-408876FBA60E}" destId="{652FE439-948A-4A4C-9FFA-700742BBE39E}" srcOrd="0" destOrd="1" presId="urn:microsoft.com/office/officeart/2005/8/layout/hList1"/>
    <dgm:cxn modelId="{216E4D36-6069-46E9-9446-05258F65E5BC}" type="presOf" srcId="{167993C9-4C17-477F-854B-9474B24FAA1D}" destId="{652FE439-948A-4A4C-9FFA-700742BBE39E}" srcOrd="0" destOrd="0" presId="urn:microsoft.com/office/officeart/2005/8/layout/hList1"/>
    <dgm:cxn modelId="{A424E893-3053-4256-9063-27D424EBE896}" srcId="{5DC130A5-4974-4460-B616-D26F58E1D2C7}" destId="{30D95942-DBC8-446E-A999-408876FBA60E}" srcOrd="1" destOrd="0" parTransId="{1F6527CF-0F05-46E7-BEF3-51B655F15170}" sibTransId="{CBC1542A-2562-4E3C-BD6F-462B5527083B}"/>
    <dgm:cxn modelId="{BC7B909C-5963-45B9-85B8-8A37DC54B138}" type="presOf" srcId="{A292DD4C-ABFD-46DC-96B6-E510F27A166F}" destId="{652FE439-948A-4A4C-9FFA-700742BBE39E}" srcOrd="0" destOrd="2" presId="urn:microsoft.com/office/officeart/2005/8/layout/hList1"/>
    <dgm:cxn modelId="{A8523708-282B-42F6-856A-B4CBA3958BD6}" srcId="{5DC130A5-4974-4460-B616-D26F58E1D2C7}" destId="{B8342ACC-AA5D-4543-A774-84CCF9387DE6}" srcOrd="3" destOrd="0" parTransId="{6CE4691E-DD8F-465C-8431-AD7307A759CE}" sibTransId="{62FF4785-5392-4882-8045-FD198B8E233B}"/>
    <dgm:cxn modelId="{5E6CB0CA-6276-44A1-BEAA-7D9987A960E1}" type="presOf" srcId="{5DC130A5-4974-4460-B616-D26F58E1D2C7}" destId="{F13BF01A-2114-4056-9544-C9024207B231}" srcOrd="0" destOrd="0" presId="urn:microsoft.com/office/officeart/2005/8/layout/hList1"/>
    <dgm:cxn modelId="{1616D213-B86C-407C-B99A-EFCF4EFAB03A}" type="presOf" srcId="{2699C4D7-00AC-40C5-A4BA-C701AA2F9F80}" destId="{F38B5881-E3A5-48F9-86BA-5FB3D2A54B17}" srcOrd="0" destOrd="0" presId="urn:microsoft.com/office/officeart/2005/8/layout/hList1"/>
    <dgm:cxn modelId="{D7DAA261-6A84-495F-8715-EF4015E48169}" type="presOf" srcId="{B8342ACC-AA5D-4543-A774-84CCF9387DE6}" destId="{652FE439-948A-4A4C-9FFA-700742BBE39E}" srcOrd="0" destOrd="3" presId="urn:microsoft.com/office/officeart/2005/8/layout/hList1"/>
    <dgm:cxn modelId="{80C62BB3-0BCB-4BD0-BBEE-1CE97377E5CA}" srcId="{5DC130A5-4974-4460-B616-D26F58E1D2C7}" destId="{A292DD4C-ABFD-46DC-96B6-E510F27A166F}" srcOrd="2" destOrd="0" parTransId="{02A4FF28-8CE4-454D-B997-FE337FFD5021}" sibTransId="{C81C75F3-1825-4203-A7FF-9DF68531C5FA}"/>
    <dgm:cxn modelId="{AE28F758-AC4B-4ABF-A181-49234435ECF4}" srcId="{2699C4D7-00AC-40C5-A4BA-C701AA2F9F80}" destId="{5DC130A5-4974-4460-B616-D26F58E1D2C7}" srcOrd="0" destOrd="0" parTransId="{CDAA6C2E-1523-442B-BA5F-BA523F049ED6}" sibTransId="{3C071797-0C41-45F3-9560-49DD423171FF}"/>
    <dgm:cxn modelId="{EB20BE1E-7876-4143-B235-02C599B6A651}" srcId="{5DC130A5-4974-4460-B616-D26F58E1D2C7}" destId="{167993C9-4C17-477F-854B-9474B24FAA1D}" srcOrd="0" destOrd="0" parTransId="{EECF8D5B-A244-46A1-A0BF-393A426020C6}" sibTransId="{590DF11B-BBA0-4988-B918-E8943B39FCA0}"/>
    <dgm:cxn modelId="{5A24C7D5-5999-467B-9E46-6C9AFA26BFD5}" type="presParOf" srcId="{F38B5881-E3A5-48F9-86BA-5FB3D2A54B17}" destId="{F99BE182-BF05-4D88-B3F5-3A9E887292A0}" srcOrd="0" destOrd="0" presId="urn:microsoft.com/office/officeart/2005/8/layout/hList1"/>
    <dgm:cxn modelId="{704DA16A-E306-4683-BBA6-A493CD39804D}" type="presParOf" srcId="{F99BE182-BF05-4D88-B3F5-3A9E887292A0}" destId="{F13BF01A-2114-4056-9544-C9024207B231}" srcOrd="0" destOrd="0" presId="urn:microsoft.com/office/officeart/2005/8/layout/hList1"/>
    <dgm:cxn modelId="{99315450-532E-4ED9-A380-F45910FA60FD}" type="presParOf" srcId="{F99BE182-BF05-4D88-B3F5-3A9E887292A0}" destId="{652FE439-948A-4A4C-9FFA-700742BBE39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A4841-4045-4364-98F6-5B764F77A358}">
      <dsp:nvSpPr>
        <dsp:cNvPr id="0" name=""/>
        <dsp:cNvSpPr/>
      </dsp:nvSpPr>
      <dsp:spPr>
        <a:xfrm>
          <a:off x="-6348747" y="-971459"/>
          <a:ext cx="7559542" cy="7559542"/>
        </a:xfrm>
        <a:prstGeom prst="blockArc">
          <a:avLst>
            <a:gd name="adj1" fmla="val 18900000"/>
            <a:gd name="adj2" fmla="val 2700000"/>
            <a:gd name="adj3" fmla="val 286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801EB-D70D-436A-8007-3A9E26856DD3}">
      <dsp:nvSpPr>
        <dsp:cNvPr id="0" name=""/>
        <dsp:cNvSpPr/>
      </dsp:nvSpPr>
      <dsp:spPr>
        <a:xfrm>
          <a:off x="779587" y="576063"/>
          <a:ext cx="8287919" cy="1123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1639" tIns="58420" rIns="58420" bIns="5842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t-BR" sz="2300" b="1" kern="1200" dirty="0" smtClean="0"/>
        </a:p>
        <a:p>
          <a:pPr lvl="0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300" b="1" kern="1200" dirty="0"/>
        </a:p>
      </dsp:txBody>
      <dsp:txXfrm>
        <a:off x="779587" y="576063"/>
        <a:ext cx="8287919" cy="1123324"/>
      </dsp:txXfrm>
    </dsp:sp>
    <dsp:sp modelId="{730E4A41-7F5B-4C75-8FBF-99A1C0E1E5DE}">
      <dsp:nvSpPr>
        <dsp:cNvPr id="0" name=""/>
        <dsp:cNvSpPr/>
      </dsp:nvSpPr>
      <dsp:spPr>
        <a:xfrm>
          <a:off x="77509" y="421246"/>
          <a:ext cx="1404156" cy="14041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EA5898-E391-49F9-93E3-77C57B638F99}">
      <dsp:nvSpPr>
        <dsp:cNvPr id="0" name=""/>
        <dsp:cNvSpPr/>
      </dsp:nvSpPr>
      <dsp:spPr>
        <a:xfrm>
          <a:off x="1187915" y="2246649"/>
          <a:ext cx="7879590" cy="1123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1639" tIns="149860" rIns="149860" bIns="149860" numCol="1" spcCol="1270" anchor="ctr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900" b="1" kern="1200" dirty="0"/>
        </a:p>
      </dsp:txBody>
      <dsp:txXfrm>
        <a:off x="1187915" y="2246649"/>
        <a:ext cx="7879590" cy="1123324"/>
      </dsp:txXfrm>
    </dsp:sp>
    <dsp:sp modelId="{21BFF965-1EB6-4340-9EF2-3325BAE316E0}">
      <dsp:nvSpPr>
        <dsp:cNvPr id="0" name=""/>
        <dsp:cNvSpPr/>
      </dsp:nvSpPr>
      <dsp:spPr>
        <a:xfrm>
          <a:off x="485837" y="2106234"/>
          <a:ext cx="1404156" cy="14041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E42AD-B354-44C6-97DB-BC76FEC15F8B}">
      <dsp:nvSpPr>
        <dsp:cNvPr id="0" name=""/>
        <dsp:cNvSpPr/>
      </dsp:nvSpPr>
      <dsp:spPr>
        <a:xfrm>
          <a:off x="779587" y="3931636"/>
          <a:ext cx="8287919" cy="1123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1639" tIns="149860" rIns="149860" bIns="149860" numCol="1" spcCol="1270" anchor="ctr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900" b="1" kern="1200" dirty="0"/>
        </a:p>
      </dsp:txBody>
      <dsp:txXfrm>
        <a:off x="779587" y="3931636"/>
        <a:ext cx="8287919" cy="1123324"/>
      </dsp:txXfrm>
    </dsp:sp>
    <dsp:sp modelId="{ECC89BF0-35F1-4651-A29B-3E48519F070F}">
      <dsp:nvSpPr>
        <dsp:cNvPr id="0" name=""/>
        <dsp:cNvSpPr/>
      </dsp:nvSpPr>
      <dsp:spPr>
        <a:xfrm>
          <a:off x="77509" y="3791221"/>
          <a:ext cx="1404156" cy="14041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9A77A3-DB0B-47AC-B00B-DF97471908B4}">
      <dsp:nvSpPr>
        <dsp:cNvPr id="0" name=""/>
        <dsp:cNvSpPr/>
      </dsp:nvSpPr>
      <dsp:spPr>
        <a:xfrm>
          <a:off x="2509449" y="-40743"/>
          <a:ext cx="2342605" cy="151218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CEE3AC-90AF-4CC7-AABF-0C45306566BF}">
      <dsp:nvSpPr>
        <dsp:cNvPr id="0" name=""/>
        <dsp:cNvSpPr/>
      </dsp:nvSpPr>
      <dsp:spPr>
        <a:xfrm>
          <a:off x="3220520" y="518926"/>
          <a:ext cx="794894" cy="397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3220520" y="518926"/>
        <a:ext cx="794894" cy="397183"/>
      </dsp:txXfrm>
    </dsp:sp>
    <dsp:sp modelId="{826933A2-6E91-459C-979B-60C563651F9F}">
      <dsp:nvSpPr>
        <dsp:cNvPr id="0" name=""/>
        <dsp:cNvSpPr/>
      </dsp:nvSpPr>
      <dsp:spPr>
        <a:xfrm>
          <a:off x="2113738" y="778006"/>
          <a:ext cx="2342605" cy="151218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44F8EB-F158-4554-A28F-2C6562FA82F7}">
      <dsp:nvSpPr>
        <dsp:cNvPr id="0" name=""/>
        <dsp:cNvSpPr/>
      </dsp:nvSpPr>
      <dsp:spPr>
        <a:xfrm>
          <a:off x="2823207" y="1339302"/>
          <a:ext cx="794894" cy="397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2823207" y="1339302"/>
        <a:ext cx="794894" cy="397183"/>
      </dsp:txXfrm>
    </dsp:sp>
    <dsp:sp modelId="{CA30EEEB-AF26-4C0B-B4C0-D57BF875C003}">
      <dsp:nvSpPr>
        <dsp:cNvPr id="0" name=""/>
        <dsp:cNvSpPr/>
      </dsp:nvSpPr>
      <dsp:spPr>
        <a:xfrm>
          <a:off x="2509449" y="1599466"/>
          <a:ext cx="2342605" cy="1512188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9FDDCC-03BA-4B58-8E26-1340C7FAD61B}">
      <dsp:nvSpPr>
        <dsp:cNvPr id="0" name=""/>
        <dsp:cNvSpPr/>
      </dsp:nvSpPr>
      <dsp:spPr>
        <a:xfrm>
          <a:off x="3220520" y="2159136"/>
          <a:ext cx="794894" cy="397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3220520" y="2159136"/>
        <a:ext cx="794894" cy="397183"/>
      </dsp:txXfrm>
    </dsp:sp>
    <dsp:sp modelId="{CD8A2E14-1184-4DD5-BD9F-E10F320982DA}">
      <dsp:nvSpPr>
        <dsp:cNvPr id="0" name=""/>
        <dsp:cNvSpPr/>
      </dsp:nvSpPr>
      <dsp:spPr>
        <a:xfrm>
          <a:off x="2113738" y="2419843"/>
          <a:ext cx="2342605" cy="151218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FA35C0-FBD7-4B4B-8B13-176567CB0D1F}">
      <dsp:nvSpPr>
        <dsp:cNvPr id="0" name=""/>
        <dsp:cNvSpPr/>
      </dsp:nvSpPr>
      <dsp:spPr>
        <a:xfrm>
          <a:off x="2823207" y="2979513"/>
          <a:ext cx="794894" cy="397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2823207" y="2979513"/>
        <a:ext cx="794894" cy="397183"/>
      </dsp:txXfrm>
    </dsp:sp>
    <dsp:sp modelId="{DBE16464-6AB5-4D7A-B460-A8B36129C5BA}">
      <dsp:nvSpPr>
        <dsp:cNvPr id="0" name=""/>
        <dsp:cNvSpPr/>
      </dsp:nvSpPr>
      <dsp:spPr>
        <a:xfrm>
          <a:off x="2509449" y="3239135"/>
          <a:ext cx="2342605" cy="1512188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08CAC6-0091-4D28-AA16-25CD06394DE7}">
      <dsp:nvSpPr>
        <dsp:cNvPr id="0" name=""/>
        <dsp:cNvSpPr/>
      </dsp:nvSpPr>
      <dsp:spPr>
        <a:xfrm>
          <a:off x="3220520" y="3798805"/>
          <a:ext cx="794894" cy="397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3220520" y="3798805"/>
        <a:ext cx="794894" cy="397183"/>
      </dsp:txXfrm>
    </dsp:sp>
    <dsp:sp modelId="{0B58E4CB-1661-4AF0-B365-6CB5904A2F83}">
      <dsp:nvSpPr>
        <dsp:cNvPr id="0" name=""/>
        <dsp:cNvSpPr/>
      </dsp:nvSpPr>
      <dsp:spPr>
        <a:xfrm>
          <a:off x="2279951" y="4159404"/>
          <a:ext cx="2012592" cy="1299941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A438FF-D220-4467-A5F1-281C7CC27904}">
      <dsp:nvSpPr>
        <dsp:cNvPr id="0" name=""/>
        <dsp:cNvSpPr/>
      </dsp:nvSpPr>
      <dsp:spPr>
        <a:xfrm>
          <a:off x="2823207" y="4619182"/>
          <a:ext cx="794894" cy="397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2823207" y="4619182"/>
        <a:ext cx="794894" cy="3971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BF01A-2114-4056-9544-C9024207B231}">
      <dsp:nvSpPr>
        <dsp:cNvPr id="0" name=""/>
        <dsp:cNvSpPr/>
      </dsp:nvSpPr>
      <dsp:spPr>
        <a:xfrm>
          <a:off x="0" y="24459"/>
          <a:ext cx="6096000" cy="109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EQUIPE ESF ENCRUZO 2011</a:t>
          </a:r>
          <a:endParaRPr lang="pt-BR" sz="3800" kern="1200" dirty="0"/>
        </a:p>
      </dsp:txBody>
      <dsp:txXfrm>
        <a:off x="0" y="24459"/>
        <a:ext cx="6096000" cy="1094400"/>
      </dsp:txXfrm>
    </dsp:sp>
    <dsp:sp modelId="{652FE439-948A-4A4C-9FFA-700742BBE39E}">
      <dsp:nvSpPr>
        <dsp:cNvPr id="0" name=""/>
        <dsp:cNvSpPr/>
      </dsp:nvSpPr>
      <dsp:spPr>
        <a:xfrm>
          <a:off x="0" y="1118860"/>
          <a:ext cx="6096000" cy="29206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1 </a:t>
          </a:r>
          <a:r>
            <a:rPr lang="en-US" sz="3800" kern="1200" dirty="0" err="1" smtClean="0"/>
            <a:t>Médico</a:t>
          </a:r>
          <a:endParaRPr lang="pt-BR" sz="3800" kern="1200" dirty="0"/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1 </a:t>
          </a:r>
          <a:r>
            <a:rPr lang="en-US" sz="3800" kern="1200" dirty="0" err="1" smtClean="0"/>
            <a:t>Enfermeira</a:t>
          </a:r>
          <a:endParaRPr lang="pt-BR" sz="3800" kern="1200" dirty="0"/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1 </a:t>
          </a:r>
          <a:r>
            <a:rPr lang="en-US" sz="3800" kern="1200" dirty="0" err="1" smtClean="0"/>
            <a:t>Técnica</a:t>
          </a:r>
          <a:r>
            <a:rPr lang="en-US" sz="3800" kern="1200" dirty="0" smtClean="0"/>
            <a:t> de </a:t>
          </a:r>
          <a:r>
            <a:rPr lang="en-US" sz="3800" kern="1200" dirty="0" err="1" smtClean="0"/>
            <a:t>Enfermagem</a:t>
          </a:r>
          <a:endParaRPr lang="pt-BR" sz="3800" kern="1200" dirty="0"/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7 ACS</a:t>
          </a:r>
          <a:endParaRPr lang="pt-BR" sz="3800" kern="1200" dirty="0"/>
        </a:p>
      </dsp:txBody>
      <dsp:txXfrm>
        <a:off x="0" y="1118860"/>
        <a:ext cx="6096000" cy="29206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9A77A3-DB0B-47AC-B00B-DF97471908B4}">
      <dsp:nvSpPr>
        <dsp:cNvPr id="0" name=""/>
        <dsp:cNvSpPr/>
      </dsp:nvSpPr>
      <dsp:spPr>
        <a:xfrm>
          <a:off x="2584171" y="-42232"/>
          <a:ext cx="2428215" cy="156745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CEE3AC-90AF-4CC7-AABF-0C45306566BF}">
      <dsp:nvSpPr>
        <dsp:cNvPr id="0" name=""/>
        <dsp:cNvSpPr/>
      </dsp:nvSpPr>
      <dsp:spPr>
        <a:xfrm>
          <a:off x="3321229" y="537890"/>
          <a:ext cx="823943" cy="411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/>
        </a:p>
      </dsp:txBody>
      <dsp:txXfrm>
        <a:off x="3321229" y="537890"/>
        <a:ext cx="823943" cy="411698"/>
      </dsp:txXfrm>
    </dsp:sp>
    <dsp:sp modelId="{826933A2-6E91-459C-979B-60C563651F9F}">
      <dsp:nvSpPr>
        <dsp:cNvPr id="0" name=""/>
        <dsp:cNvSpPr/>
      </dsp:nvSpPr>
      <dsp:spPr>
        <a:xfrm>
          <a:off x="2173999" y="806438"/>
          <a:ext cx="2428215" cy="156745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44F8EB-F158-4554-A28F-2C6562FA82F7}">
      <dsp:nvSpPr>
        <dsp:cNvPr id="0" name=""/>
        <dsp:cNvSpPr/>
      </dsp:nvSpPr>
      <dsp:spPr>
        <a:xfrm>
          <a:off x="2909395" y="1388247"/>
          <a:ext cx="823943" cy="411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/>
        </a:p>
      </dsp:txBody>
      <dsp:txXfrm>
        <a:off x="2909395" y="1388247"/>
        <a:ext cx="823943" cy="411698"/>
      </dsp:txXfrm>
    </dsp:sp>
    <dsp:sp modelId="{CA30EEEB-AF26-4C0B-B4C0-D57BF875C003}">
      <dsp:nvSpPr>
        <dsp:cNvPr id="0" name=""/>
        <dsp:cNvSpPr/>
      </dsp:nvSpPr>
      <dsp:spPr>
        <a:xfrm>
          <a:off x="2584171" y="1657919"/>
          <a:ext cx="2428215" cy="156745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9FDDCC-03BA-4B58-8E26-1340C7FAD61B}">
      <dsp:nvSpPr>
        <dsp:cNvPr id="0" name=""/>
        <dsp:cNvSpPr/>
      </dsp:nvSpPr>
      <dsp:spPr>
        <a:xfrm>
          <a:off x="3321229" y="2238042"/>
          <a:ext cx="823943" cy="411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/>
        </a:p>
      </dsp:txBody>
      <dsp:txXfrm>
        <a:off x="3321229" y="2238042"/>
        <a:ext cx="823943" cy="411698"/>
      </dsp:txXfrm>
    </dsp:sp>
    <dsp:sp modelId="{CD8A2E14-1184-4DD5-BD9F-E10F320982DA}">
      <dsp:nvSpPr>
        <dsp:cNvPr id="0" name=""/>
        <dsp:cNvSpPr/>
      </dsp:nvSpPr>
      <dsp:spPr>
        <a:xfrm>
          <a:off x="2173999" y="2508275"/>
          <a:ext cx="2428215" cy="156745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FA35C0-FBD7-4B4B-8B13-176567CB0D1F}">
      <dsp:nvSpPr>
        <dsp:cNvPr id="0" name=""/>
        <dsp:cNvSpPr/>
      </dsp:nvSpPr>
      <dsp:spPr>
        <a:xfrm>
          <a:off x="2909395" y="3088399"/>
          <a:ext cx="823943" cy="411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/>
        </a:p>
      </dsp:txBody>
      <dsp:txXfrm>
        <a:off x="2909395" y="3088399"/>
        <a:ext cx="823943" cy="411698"/>
      </dsp:txXfrm>
    </dsp:sp>
    <dsp:sp modelId="{DBE16464-6AB5-4D7A-B460-A8B36129C5BA}">
      <dsp:nvSpPr>
        <dsp:cNvPr id="0" name=""/>
        <dsp:cNvSpPr/>
      </dsp:nvSpPr>
      <dsp:spPr>
        <a:xfrm>
          <a:off x="2584171" y="3357509"/>
          <a:ext cx="2428215" cy="156745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08CAC6-0091-4D28-AA16-25CD06394DE7}">
      <dsp:nvSpPr>
        <dsp:cNvPr id="0" name=""/>
        <dsp:cNvSpPr/>
      </dsp:nvSpPr>
      <dsp:spPr>
        <a:xfrm>
          <a:off x="3321229" y="3937632"/>
          <a:ext cx="823943" cy="411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/>
        </a:p>
      </dsp:txBody>
      <dsp:txXfrm>
        <a:off x="3321229" y="3937632"/>
        <a:ext cx="823943" cy="411698"/>
      </dsp:txXfrm>
    </dsp:sp>
    <dsp:sp modelId="{0B58E4CB-1661-4AF0-B365-6CB5904A2F83}">
      <dsp:nvSpPr>
        <dsp:cNvPr id="0" name=""/>
        <dsp:cNvSpPr/>
      </dsp:nvSpPr>
      <dsp:spPr>
        <a:xfrm>
          <a:off x="2346286" y="4311409"/>
          <a:ext cx="2086142" cy="134744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A438FF-D220-4467-A5F1-281C7CC27904}">
      <dsp:nvSpPr>
        <dsp:cNvPr id="0" name=""/>
        <dsp:cNvSpPr/>
      </dsp:nvSpPr>
      <dsp:spPr>
        <a:xfrm>
          <a:off x="2909395" y="4787989"/>
          <a:ext cx="823943" cy="411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700" kern="1200"/>
        </a:p>
      </dsp:txBody>
      <dsp:txXfrm>
        <a:off x="2909395" y="4787989"/>
        <a:ext cx="823943" cy="4116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BF01A-2114-4056-9544-C9024207B231}">
      <dsp:nvSpPr>
        <dsp:cNvPr id="0" name=""/>
        <dsp:cNvSpPr/>
      </dsp:nvSpPr>
      <dsp:spPr>
        <a:xfrm>
          <a:off x="0" y="1232"/>
          <a:ext cx="3912096" cy="116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EQUIPE ESF ENCRUZO 2011</a:t>
          </a:r>
          <a:endParaRPr lang="pt-BR" sz="3200" kern="1200" dirty="0"/>
        </a:p>
      </dsp:txBody>
      <dsp:txXfrm>
        <a:off x="0" y="1232"/>
        <a:ext cx="3912096" cy="1162814"/>
      </dsp:txXfrm>
    </dsp:sp>
    <dsp:sp modelId="{652FE439-948A-4A4C-9FFA-700742BBE39E}">
      <dsp:nvSpPr>
        <dsp:cNvPr id="0" name=""/>
        <dsp:cNvSpPr/>
      </dsp:nvSpPr>
      <dsp:spPr>
        <a:xfrm>
          <a:off x="0" y="1164047"/>
          <a:ext cx="3912096" cy="2898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1 </a:t>
          </a:r>
          <a:r>
            <a:rPr lang="en-US" sz="3200" kern="1200" dirty="0" err="1" smtClean="0"/>
            <a:t>Médico</a:t>
          </a:r>
          <a:endParaRPr lang="pt-BR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1 </a:t>
          </a:r>
          <a:r>
            <a:rPr lang="en-US" sz="3200" kern="1200" dirty="0" err="1" smtClean="0"/>
            <a:t>Enfermeira</a:t>
          </a:r>
          <a:endParaRPr lang="pt-BR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smtClean="0"/>
            <a:t>1 </a:t>
          </a:r>
          <a:r>
            <a:rPr lang="en-US" sz="3200" kern="1200" dirty="0" err="1" smtClean="0"/>
            <a:t>Técnica</a:t>
          </a:r>
          <a:r>
            <a:rPr lang="en-US" sz="3200" kern="1200" dirty="0" smtClean="0"/>
            <a:t> de </a:t>
          </a:r>
          <a:r>
            <a:rPr lang="en-US" sz="3200" kern="1200" dirty="0" err="1" smtClean="0"/>
            <a:t>Enfermagem</a:t>
          </a:r>
          <a:endParaRPr lang="pt-BR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7 ACS</a:t>
          </a:r>
          <a:endParaRPr lang="pt-BR" sz="3200" kern="1200" dirty="0"/>
        </a:p>
      </dsp:txBody>
      <dsp:txXfrm>
        <a:off x="0" y="1164047"/>
        <a:ext cx="3912096" cy="28987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BF01A-2114-4056-9544-C9024207B231}">
      <dsp:nvSpPr>
        <dsp:cNvPr id="0" name=""/>
        <dsp:cNvSpPr/>
      </dsp:nvSpPr>
      <dsp:spPr>
        <a:xfrm>
          <a:off x="0" y="1232"/>
          <a:ext cx="3912096" cy="11628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EQUIPE ESF ENCRUZO 2012</a:t>
          </a:r>
          <a:endParaRPr lang="pt-BR" sz="3200" kern="1200" dirty="0"/>
        </a:p>
      </dsp:txBody>
      <dsp:txXfrm>
        <a:off x="0" y="1232"/>
        <a:ext cx="3912096" cy="1162814"/>
      </dsp:txXfrm>
    </dsp:sp>
    <dsp:sp modelId="{652FE439-948A-4A4C-9FFA-700742BBE39E}">
      <dsp:nvSpPr>
        <dsp:cNvPr id="0" name=""/>
        <dsp:cNvSpPr/>
      </dsp:nvSpPr>
      <dsp:spPr>
        <a:xfrm>
          <a:off x="0" y="1164047"/>
          <a:ext cx="3912096" cy="2898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1 </a:t>
          </a:r>
          <a:r>
            <a:rPr lang="en-US" sz="3200" kern="1200" dirty="0" err="1" smtClean="0"/>
            <a:t>Médico</a:t>
          </a:r>
          <a:endParaRPr lang="pt-BR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1 </a:t>
          </a:r>
          <a:r>
            <a:rPr lang="en-US" sz="3200" kern="1200" dirty="0" err="1" smtClean="0"/>
            <a:t>Enfermeira</a:t>
          </a:r>
          <a:endParaRPr lang="pt-BR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b="1" kern="1200" dirty="0" smtClean="0"/>
            <a:t>2 </a:t>
          </a:r>
          <a:r>
            <a:rPr lang="en-US" sz="3200" b="1" kern="1200" dirty="0" err="1" smtClean="0"/>
            <a:t>Técnica</a:t>
          </a:r>
          <a:r>
            <a:rPr lang="en-US" sz="3200" b="1" kern="1200" dirty="0" smtClean="0"/>
            <a:t> de </a:t>
          </a:r>
          <a:r>
            <a:rPr lang="en-US" sz="3200" b="1" kern="1200" dirty="0" err="1" smtClean="0"/>
            <a:t>Enfermagem</a:t>
          </a:r>
          <a:endParaRPr lang="pt-BR" sz="3200" b="1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7 ACS</a:t>
          </a:r>
          <a:endParaRPr lang="pt-BR" sz="3200" kern="1200" dirty="0"/>
        </a:p>
      </dsp:txBody>
      <dsp:txXfrm>
        <a:off x="0" y="1164047"/>
        <a:ext cx="3912096" cy="2898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BBED1-57AF-4095-8AFA-AD604058EAE2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B3B6E-7FD6-4AF5-9EFF-E306D7A564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6852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CB8FF-F45C-4211-A591-525D98314481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032B9-4C18-4395-BE26-217D05736E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0176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1687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9753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07624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51838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1277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8489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8372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86362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97303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55074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323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17295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90566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88499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59473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6385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4882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19359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7690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53442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1333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230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0029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9947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16215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47926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95566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7178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897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5785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2940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441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1621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032B9-4C18-4395-BE26-217D05736E94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1860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7178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3712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8728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73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727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260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649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637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027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6935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6236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7A91A-0B0A-4BC1-9540-5551A66F5EF6}" type="datetimeFigureOut">
              <a:rPr lang="pt-BR" smtClean="0"/>
              <a:t>05/11/2013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32B09-C20E-428B-B404-ACDE676F708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483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br/url?sa=i&amp;source=images&amp;cd=&amp;docid=qjtY-mFh-_lpWM&amp;tbnid=ixHf97Ls9EYTTM:&amp;ved=0CAgQjRwwAA&amp;url=http://www.atencaobasica.org.br/comunidades/iv-mostra-eixo-tematico-20/6583&amp;ei=nJFxUoTtEo6OkAe4iYGgCQ&amp;psig=AFQjCNGsXLkPqtieYYTbKFeOxBywZqOM1g&amp;ust=1383260956404385" TargetMode="External"/><Relationship Id="rId13" Type="http://schemas.openxmlformats.org/officeDocument/2006/relationships/hyperlink" Target="http://www.google.com.br/url?sa=i&amp;source=images&amp;cd=&amp;cad=rja&amp;docid=A2CzIdOs9ymVxM&amp;tbnid=NVv-GvAE333lOM:&amp;ved=0CAgQjRwwADgP&amp;url=http://assesoar.org.br/?p=1388&amp;ei=rz0nUoihFIPO8wSoyYHYCg&amp;psig=AFQjCNEcMQxS9WUlJf85ose74JcyBqpe3A&amp;ust=1378389807387201" TargetMode="External"/><Relationship Id="rId18" Type="http://schemas.openxmlformats.org/officeDocument/2006/relationships/hyperlink" Target="http://www.google.com.br/url?sa=i&amp;rct=j&amp;q=antitabagismo&amp;source=images&amp;cd=&amp;cad=rja&amp;docid=7rKVidO3iCMhrM&amp;tbnid=P3cQvhUh17vsUM:&amp;ved=0CAUQjRw&amp;url=http://sp.quebarato.com.br/sao-paulo/tabagismo-tratamento-antitabagismo-urgente__19CC9B.html&amp;ei=BqMnUqqEC4L49QTi9IGIDA&amp;bvm=bv.51495398,d.eWU&amp;psig=AFQjCNG2qDMDo5_kNDIK8LYVGU6ls0Ro0Q&amp;ust=1378415584554561" TargetMode="Externa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8.pn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4.xml"/><Relationship Id="rId15" Type="http://schemas.openxmlformats.org/officeDocument/2006/relationships/hyperlink" Target="http://www.google.com.br/url?sa=i&amp;rct=j&amp;q=planejamento&amp;source=images&amp;cd=&amp;cad=rja&amp;docid=N2v8Yx63Ar_WAM&amp;tbnid=i1uYO681Apu_zM:&amp;ved=0CAUQjRw&amp;url=http://www.alunoeletrica.eng.ufba.br/?p=1102&amp;ei=DaInUqKPNYLo8QSV_YHYDA&amp;bvm=bv.51495398,d.eWU&amp;psig=AFQjCNF6hoi0-Mu34bub4elA9HnfoivBDA&amp;ust=1378415482879341" TargetMode="External"/><Relationship Id="rId10" Type="http://schemas.openxmlformats.org/officeDocument/2006/relationships/hyperlink" Target="http://www.google.com.br/url?sa=i&amp;rct=j&amp;q=&amp;esrc=s&amp;frm=1&amp;source=images&amp;cd=&amp;cad=rja&amp;docid=0nnF9qdC65BaXM&amp;tbnid=kUiwiR09aPNVDM:&amp;ved=0CAUQjRw&amp;url=http://br.pixersize.com/fotomurais/mapa-com-uma-lupa-42300708&amp;ei=FJJxUtv2O43msASYl4GYDQ&amp;bvm=bv.55617003,d.eW0&amp;psig=AFQjCNGZXE4OAshOnyRuRCs0O3gD4JgBxg&amp;ust=1383261062205846" TargetMode="External"/><Relationship Id="rId19" Type="http://schemas.openxmlformats.org/officeDocument/2006/relationships/image" Target="../media/image12.jpeg"/><Relationship Id="rId4" Type="http://schemas.openxmlformats.org/officeDocument/2006/relationships/diagramLayout" Target="../diagrams/layout4.xml"/><Relationship Id="rId9" Type="http://schemas.openxmlformats.org/officeDocument/2006/relationships/image" Target="../media/image6.jpeg"/><Relationship Id="rId14" Type="http://schemas.openxmlformats.org/officeDocument/2006/relationships/image" Target="../media/image9.gi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fpe.br/revistaenfermagem/index.php/revista/article/viewFile/418/411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br/url?sa=i&amp;source=images&amp;cd=&amp;cad=rja&amp;docid=GKBV5y25Bn9ngM&amp;tbnid=Kntke25eGZw4wM:&amp;ved=0CAgQjRwwAA&amp;url=http://geqap.blogspot.com/2013/06/noticias-pmaq.html&amp;ei=CTplUqOGBob88gTKn4AQ&amp;psig=AFQjCNEdB2j6WmBMqKAB-pSkdJ195BDSUw&amp;ust=138245210514058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br/url?sa=i&amp;source=images&amp;cd=&amp;docid=qjtY-mFh-_lpWM&amp;tbnid=ixHf97Ls9EYTTM:&amp;ved=0CAgQjRwwAA&amp;url=http://www.atencaobasica.org.br/comunidades/iv-mostra-eixo-tematico-20/6583&amp;ei=nJFxUoTtEo6OkAe4iYGgCQ&amp;psig=AFQjCNGsXLkPqtieYYTbKFeOxBywZqOM1g&amp;ust=1383260956404385" TargetMode="External"/><Relationship Id="rId13" Type="http://schemas.openxmlformats.org/officeDocument/2006/relationships/hyperlink" Target="http://www.google.com.br/url?sa=i&amp;source=images&amp;cd=&amp;cad=rja&amp;docid=A2CzIdOs9ymVxM&amp;tbnid=NVv-GvAE333lOM:&amp;ved=0CAgQjRwwADgP&amp;url=http://assesoar.org.br/?p=1388&amp;ei=rz0nUoihFIPO8wSoyYHYCg&amp;psig=AFQjCNEcMQxS9WUlJf85ose74JcyBqpe3A&amp;ust=1378389807387201" TargetMode="External"/><Relationship Id="rId18" Type="http://schemas.openxmlformats.org/officeDocument/2006/relationships/hyperlink" Target="http://www.google.com.br/url?sa=i&amp;rct=j&amp;q=antitabagismo&amp;source=images&amp;cd=&amp;cad=rja&amp;docid=7rKVidO3iCMhrM&amp;tbnid=P3cQvhUh17vsUM:&amp;ved=0CAUQjRw&amp;url=http://sp.quebarato.com.br/sao-paulo/tabagismo-tratamento-antitabagismo-urgente__19CC9B.html&amp;ei=BqMnUqqEC4L49QTi9IGIDA&amp;bvm=bv.51495398,d.eWU&amp;psig=AFQjCNG2qDMDo5_kNDIK8LYVGU6ls0Ro0Q&amp;ust=1378415584554561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8.pn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2.xml"/><Relationship Id="rId15" Type="http://schemas.openxmlformats.org/officeDocument/2006/relationships/hyperlink" Target="http://www.google.com.br/url?sa=i&amp;rct=j&amp;q=planejamento&amp;source=images&amp;cd=&amp;cad=rja&amp;docid=N2v8Yx63Ar_WAM&amp;tbnid=i1uYO681Apu_zM:&amp;ved=0CAUQjRw&amp;url=http://www.alunoeletrica.eng.ufba.br/?p=1102&amp;ei=DaInUqKPNYLo8QSV_YHYDA&amp;bvm=bv.51495398,d.eWU&amp;psig=AFQjCNF6hoi0-Mu34bub4elA9HnfoivBDA&amp;ust=1378415482879341" TargetMode="External"/><Relationship Id="rId10" Type="http://schemas.openxmlformats.org/officeDocument/2006/relationships/hyperlink" Target="http://www.google.com.br/url?sa=i&amp;rct=j&amp;q=&amp;esrc=s&amp;frm=1&amp;source=images&amp;cd=&amp;cad=rja&amp;docid=0nnF9qdC65BaXM&amp;tbnid=kUiwiR09aPNVDM:&amp;ved=0CAUQjRw&amp;url=http://br.pixersize.com/fotomurais/mapa-com-uma-lupa-42300708&amp;ei=FJJxUtv2O43msASYl4GYDQ&amp;bvm=bv.55617003,d.eW0&amp;psig=AFQjCNGZXE4OAshOnyRuRCs0O3gD4JgBxg&amp;ust=1383261062205846" TargetMode="External"/><Relationship Id="rId19" Type="http://schemas.openxmlformats.org/officeDocument/2006/relationships/image" Target="../media/image12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jpeg"/><Relationship Id="rId1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56" y="18225"/>
            <a:ext cx="9160055" cy="549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ítulo 4"/>
          <p:cNvSpPr>
            <a:spLocks noGrp="1"/>
          </p:cNvSpPr>
          <p:nvPr>
            <p:ph type="ctrTitle"/>
          </p:nvPr>
        </p:nvSpPr>
        <p:spPr>
          <a:xfrm>
            <a:off x="685800" y="4653136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b="1" dirty="0" err="1" smtClean="0"/>
              <a:t>Estratégia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Saúde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Família</a:t>
            </a:r>
            <a:r>
              <a:rPr lang="en-US" sz="3600" b="1" dirty="0" smtClean="0"/>
              <a:t> 004 </a:t>
            </a:r>
            <a:r>
              <a:rPr lang="en-US" sz="3600" b="1" dirty="0" err="1" smtClean="0"/>
              <a:t>Encruzo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err="1" smtClean="0"/>
              <a:t>Jaguaruna</a:t>
            </a:r>
            <a:r>
              <a:rPr lang="en-US" sz="3600" b="1" dirty="0" smtClean="0"/>
              <a:t>/SC</a:t>
            </a:r>
            <a:endParaRPr lang="pt-BR" sz="3600" b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5148064" y="6156593"/>
            <a:ext cx="38293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esf004@hotmail.com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96860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DESENVOLVIMENTO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10724832"/>
              </p:ext>
            </p:extLst>
          </p:nvPr>
        </p:nvGraphicFramePr>
        <p:xfrm>
          <a:off x="1524000" y="18132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0247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DESENVOLVIMENTO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9" name="Texto explicativo em seta para baixo 8"/>
          <p:cNvSpPr/>
          <p:nvPr/>
        </p:nvSpPr>
        <p:spPr>
          <a:xfrm>
            <a:off x="899592" y="1772816"/>
            <a:ext cx="7488832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err="1" smtClean="0"/>
              <a:t>Reuniões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Semanais</a:t>
            </a:r>
            <a:endParaRPr lang="pt-BR" sz="4000" b="1" dirty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1979712" y="3501008"/>
            <a:ext cx="5544616" cy="18722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just" defTabSz="10668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pt-BR" sz="2800" b="1" dirty="0">
                <a:solidFill>
                  <a:schemeClr val="tx1"/>
                </a:solidFill>
              </a:rPr>
              <a:t>Estabeleceu que às sextas-feiras, realizaríamos reuniões em equipe no período vespertino.</a:t>
            </a:r>
          </a:p>
        </p:txBody>
      </p:sp>
    </p:spTree>
    <p:extLst>
      <p:ext uri="{BB962C8B-B14F-4D97-AF65-F5344CB8AC3E}">
        <p14:creationId xmlns:p14="http://schemas.microsoft.com/office/powerpoint/2010/main" val="240630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DESENVOLVIMENTO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9" name="Texto explicativo em seta para baixo 8"/>
          <p:cNvSpPr/>
          <p:nvPr/>
        </p:nvSpPr>
        <p:spPr>
          <a:xfrm>
            <a:off x="899592" y="1772816"/>
            <a:ext cx="7488832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dirty="0" err="1"/>
              <a:t>Mapa</a:t>
            </a:r>
            <a:r>
              <a:rPr lang="en-US" sz="4000" b="1" dirty="0"/>
              <a:t> </a:t>
            </a:r>
            <a:r>
              <a:rPr lang="en-US" sz="4000" b="1" dirty="0" err="1"/>
              <a:t>Inteligente</a:t>
            </a:r>
            <a:endParaRPr lang="pt-BR" sz="4000" b="1" dirty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1979712" y="3501008"/>
            <a:ext cx="5544616" cy="18722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pt-BR" sz="2800" b="1" dirty="0">
                <a:solidFill>
                  <a:schemeClr val="tx1"/>
                </a:solidFill>
              </a:rPr>
              <a:t>Cada ACS  </a:t>
            </a:r>
            <a:r>
              <a:rPr lang="pt-BR" sz="2800" b="1" dirty="0" smtClean="0">
                <a:solidFill>
                  <a:schemeClr val="tx1"/>
                </a:solidFill>
              </a:rPr>
              <a:t>desenhou </a:t>
            </a:r>
            <a:r>
              <a:rPr lang="pt-BR" sz="2800" b="1" dirty="0">
                <a:solidFill>
                  <a:schemeClr val="tx1"/>
                </a:solidFill>
              </a:rPr>
              <a:t>sua </a:t>
            </a:r>
            <a:r>
              <a:rPr lang="pt-BR" sz="2800" b="1" dirty="0" err="1" smtClean="0">
                <a:solidFill>
                  <a:schemeClr val="tx1"/>
                </a:solidFill>
              </a:rPr>
              <a:t>micro-área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>
                <a:solidFill>
                  <a:schemeClr val="tx1"/>
                </a:solidFill>
              </a:rPr>
              <a:t>em uma cartolina. Em seguida confeccionamos o grande mapa.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2195736" y="3789040"/>
            <a:ext cx="5184576" cy="136815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09497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491880" y="2780928"/>
            <a:ext cx="1495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Foto</a:t>
            </a:r>
            <a:r>
              <a:rPr lang="en-US" dirty="0" smtClean="0"/>
              <a:t> do </a:t>
            </a:r>
            <a:r>
              <a:rPr lang="en-US" dirty="0" err="1" smtClean="0"/>
              <a:t>Mapa</a:t>
            </a:r>
            <a:endParaRPr lang="pt-B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" y="0"/>
            <a:ext cx="9107488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34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DESENVOLVIMENTO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9" name="Texto explicativo em seta para baixo 8"/>
          <p:cNvSpPr/>
          <p:nvPr/>
        </p:nvSpPr>
        <p:spPr>
          <a:xfrm>
            <a:off x="899592" y="1340768"/>
            <a:ext cx="7488832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dirty="0" err="1" smtClean="0"/>
              <a:t>Saúde</a:t>
            </a:r>
            <a:r>
              <a:rPr lang="en-US" sz="4000" b="1" dirty="0" smtClean="0"/>
              <a:t> do </a:t>
            </a:r>
            <a:r>
              <a:rPr lang="en-US" sz="4000" b="1" dirty="0" err="1" smtClean="0"/>
              <a:t>Homem</a:t>
            </a:r>
            <a:endParaRPr lang="pt-BR" sz="4000" b="1" dirty="0"/>
          </a:p>
        </p:txBody>
      </p:sp>
      <p:sp>
        <p:nvSpPr>
          <p:cNvPr id="12" name="Retângulo 11"/>
          <p:cNvSpPr/>
          <p:nvPr/>
        </p:nvSpPr>
        <p:spPr>
          <a:xfrm>
            <a:off x="2195736" y="3789040"/>
            <a:ext cx="5184576" cy="136815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Texto explicativo em seta para baixo 5"/>
          <p:cNvSpPr/>
          <p:nvPr/>
        </p:nvSpPr>
        <p:spPr>
          <a:xfrm>
            <a:off x="899592" y="2852936"/>
            <a:ext cx="7488832" cy="1296144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pt-BR" sz="2800" b="1" dirty="0">
                <a:solidFill>
                  <a:schemeClr val="tx1"/>
                </a:solidFill>
              </a:rPr>
              <a:t>Levantamento dos prontuários </a:t>
            </a:r>
          </a:p>
        </p:txBody>
      </p:sp>
      <p:sp>
        <p:nvSpPr>
          <p:cNvPr id="7" name="Texto explicativo em seta para baixo 6"/>
          <p:cNvSpPr/>
          <p:nvPr/>
        </p:nvSpPr>
        <p:spPr>
          <a:xfrm>
            <a:off x="899592" y="4365104"/>
            <a:ext cx="7488832" cy="1296144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800" b="1" dirty="0" smtClean="0">
                <a:solidFill>
                  <a:schemeClr val="tx1"/>
                </a:solidFill>
              </a:rPr>
              <a:t>Atenção a </a:t>
            </a:r>
            <a:r>
              <a:rPr lang="pt-BR" sz="2800" b="1" dirty="0">
                <a:solidFill>
                  <a:schemeClr val="tx1"/>
                </a:solidFill>
              </a:rPr>
              <a:t>Saúde do Homem</a:t>
            </a:r>
          </a:p>
        </p:txBody>
      </p:sp>
      <p:sp>
        <p:nvSpPr>
          <p:cNvPr id="8" name="Seta para a esquerda 7"/>
          <p:cNvSpPr/>
          <p:nvPr/>
        </p:nvSpPr>
        <p:spPr>
          <a:xfrm>
            <a:off x="5940152" y="2924944"/>
            <a:ext cx="2376264" cy="720080"/>
          </a:xfrm>
          <a:prstGeom prst="lef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43 </a:t>
            </a:r>
            <a:r>
              <a:rPr lang="en-US" b="1" dirty="0" err="1" smtClean="0">
                <a:solidFill>
                  <a:schemeClr val="tx1"/>
                </a:solidFill>
              </a:rPr>
              <a:t>Homens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6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23528" y="1124744"/>
            <a:ext cx="4038600" cy="345638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2400" dirty="0" smtClean="0"/>
              <a:t>A </a:t>
            </a:r>
            <a:r>
              <a:rPr lang="en-US" sz="2400" dirty="0" err="1"/>
              <a:t>U</a:t>
            </a:r>
            <a:r>
              <a:rPr lang="en-US" sz="2400" dirty="0" err="1" smtClean="0"/>
              <a:t>nidade</a:t>
            </a:r>
            <a:r>
              <a:rPr lang="en-US" sz="2400" dirty="0" smtClean="0"/>
              <a:t> de </a:t>
            </a:r>
            <a:r>
              <a:rPr lang="en-US" sz="2400" dirty="0" err="1" smtClean="0"/>
              <a:t>Saúde</a:t>
            </a:r>
            <a:r>
              <a:rPr lang="en-US" sz="2400" dirty="0" smtClean="0"/>
              <a:t> da </a:t>
            </a:r>
            <a:r>
              <a:rPr lang="en-US" sz="2400" dirty="0" err="1" smtClean="0"/>
              <a:t>Família</a:t>
            </a:r>
            <a:r>
              <a:rPr lang="en-US" sz="2400" dirty="0" smtClean="0"/>
              <a:t> do </a:t>
            </a:r>
            <a:r>
              <a:rPr lang="en-US" sz="2400" dirty="0" err="1"/>
              <a:t>E</a:t>
            </a:r>
            <a:r>
              <a:rPr lang="en-US" sz="2400" dirty="0" err="1" smtClean="0"/>
              <a:t>ncruzo</a:t>
            </a:r>
            <a:r>
              <a:rPr lang="en-US" sz="2400" dirty="0" smtClean="0"/>
              <a:t> </a:t>
            </a:r>
            <a:r>
              <a:rPr lang="en-US" sz="2400" dirty="0" err="1"/>
              <a:t>C</a:t>
            </a:r>
            <a:r>
              <a:rPr lang="en-US" sz="2400" dirty="0" err="1" smtClean="0"/>
              <a:t>onvida</a:t>
            </a:r>
            <a:r>
              <a:rPr lang="en-US" sz="2400" dirty="0" smtClean="0"/>
              <a:t> </a:t>
            </a:r>
            <a:r>
              <a:rPr lang="en-US" sz="2400" dirty="0" err="1"/>
              <a:t>V</a:t>
            </a:r>
            <a:r>
              <a:rPr lang="en-US" sz="2400" dirty="0" err="1" smtClean="0"/>
              <a:t>ocê</a:t>
            </a:r>
            <a:r>
              <a:rPr lang="en-US" sz="2400" dirty="0" smtClean="0"/>
              <a:t> </a:t>
            </a:r>
            <a:r>
              <a:rPr lang="en-US" sz="2400" dirty="0" err="1"/>
              <a:t>H</a:t>
            </a:r>
            <a:r>
              <a:rPr lang="en-US" sz="2400" dirty="0" err="1" smtClean="0"/>
              <a:t>omem</a:t>
            </a:r>
            <a:r>
              <a:rPr lang="en-US" sz="2400" dirty="0" smtClean="0"/>
              <a:t> a </a:t>
            </a:r>
            <a:r>
              <a:rPr lang="en-US" sz="2400" dirty="0" err="1"/>
              <a:t>P</a:t>
            </a:r>
            <a:r>
              <a:rPr lang="en-US" sz="2400" dirty="0" err="1" smtClean="0"/>
              <a:t>articipar</a:t>
            </a:r>
            <a:r>
              <a:rPr lang="en-US" sz="2400" dirty="0" smtClean="0"/>
              <a:t> de um </a:t>
            </a:r>
            <a:r>
              <a:rPr lang="en-US" sz="2400" dirty="0" err="1"/>
              <a:t>D</a:t>
            </a:r>
            <a:r>
              <a:rPr lang="en-US" sz="2400" dirty="0" err="1" smtClean="0"/>
              <a:t>ia</a:t>
            </a:r>
            <a:r>
              <a:rPr lang="en-US" sz="2400" dirty="0" smtClean="0"/>
              <a:t> </a:t>
            </a:r>
            <a:r>
              <a:rPr lang="en-US" sz="2400" dirty="0"/>
              <a:t>E</a:t>
            </a:r>
            <a:r>
              <a:rPr lang="en-US" sz="2400" dirty="0" smtClean="0"/>
              <a:t>special de </a:t>
            </a:r>
            <a:r>
              <a:rPr lang="en-US" sz="2400" dirty="0" err="1"/>
              <a:t>A</a:t>
            </a:r>
            <a:r>
              <a:rPr lang="en-US" sz="2400" dirty="0" err="1" smtClean="0"/>
              <a:t>tenção</a:t>
            </a:r>
            <a:r>
              <a:rPr lang="en-US" sz="2400" dirty="0" smtClean="0"/>
              <a:t> </a:t>
            </a:r>
            <a:r>
              <a:rPr lang="en-US" sz="2400" dirty="0" err="1"/>
              <a:t>E</a:t>
            </a:r>
            <a:r>
              <a:rPr lang="en-US" sz="2400" dirty="0" err="1" smtClean="0"/>
              <a:t>xclusiva</a:t>
            </a:r>
            <a:r>
              <a:rPr lang="en-US" sz="2400" dirty="0" smtClean="0"/>
              <a:t>  a </a:t>
            </a:r>
            <a:r>
              <a:rPr lang="en-US" sz="2400" dirty="0" err="1"/>
              <a:t>S</a:t>
            </a:r>
            <a:r>
              <a:rPr lang="en-US" sz="2400" dirty="0" err="1" smtClean="0"/>
              <a:t>aúde</a:t>
            </a:r>
            <a:r>
              <a:rPr lang="en-US" sz="2400" dirty="0" smtClean="0"/>
              <a:t> do </a:t>
            </a:r>
            <a:r>
              <a:rPr lang="en-US" sz="2400" dirty="0" err="1"/>
              <a:t>H</a:t>
            </a:r>
            <a:r>
              <a:rPr lang="en-US" sz="2400" dirty="0" err="1" smtClean="0"/>
              <a:t>omem</a:t>
            </a:r>
            <a:r>
              <a:rPr lang="en-US" sz="2400" dirty="0" smtClean="0"/>
              <a:t>.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Data: 01/11/2012</a:t>
            </a:r>
          </a:p>
          <a:p>
            <a:pPr marL="0" indent="0" algn="just">
              <a:buNone/>
            </a:pPr>
            <a:r>
              <a:rPr lang="en-US" sz="2400" dirty="0" err="1" smtClean="0"/>
              <a:t>Hora</a:t>
            </a:r>
            <a:r>
              <a:rPr lang="en-US" sz="2400" dirty="0" smtClean="0"/>
              <a:t>: 18:00 </a:t>
            </a:r>
            <a:r>
              <a:rPr lang="en-US" sz="2400" dirty="0" err="1" smtClean="0"/>
              <a:t>horas</a:t>
            </a:r>
            <a:r>
              <a:rPr lang="en-US" sz="2400" dirty="0" smtClean="0"/>
              <a:t>.</a:t>
            </a:r>
          </a:p>
          <a:p>
            <a:pPr marL="0" indent="0" algn="just">
              <a:buNone/>
            </a:pPr>
            <a:r>
              <a:rPr lang="en-US" sz="2400" dirty="0" smtClean="0"/>
              <a:t>Local: </a:t>
            </a:r>
            <a:r>
              <a:rPr lang="en-US" sz="2400" dirty="0" err="1" smtClean="0"/>
              <a:t>Posto</a:t>
            </a:r>
            <a:r>
              <a:rPr lang="en-US" sz="2400" dirty="0" smtClean="0"/>
              <a:t> </a:t>
            </a:r>
            <a:r>
              <a:rPr lang="en-US" sz="2400" dirty="0" err="1" smtClean="0"/>
              <a:t>Saúde</a:t>
            </a:r>
            <a:r>
              <a:rPr lang="en-US" sz="2400" dirty="0" smtClean="0"/>
              <a:t> </a:t>
            </a:r>
            <a:r>
              <a:rPr lang="en-US" sz="2400" dirty="0" err="1" smtClean="0"/>
              <a:t>Encruzo</a:t>
            </a:r>
            <a:r>
              <a:rPr lang="en-US" sz="2400" dirty="0" smtClean="0"/>
              <a:t>.</a:t>
            </a:r>
          </a:p>
          <a:p>
            <a:pPr marL="0" indent="0" algn="just">
              <a:buNone/>
            </a:pPr>
            <a:endParaRPr lang="pt-BR" sz="240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88024" y="980728"/>
            <a:ext cx="4038600" cy="561662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BR" sz="2400" dirty="0" smtClean="0"/>
              <a:t>	Vários estudos comparativos, entre homens e mulheres, têm comprovado o fato de que os homens são mais vulneráveis às doenças, sobretudo às enfermidades graves e crônicas, e que morrem mais precocemente que as mulheres. </a:t>
            </a:r>
          </a:p>
          <a:p>
            <a:pPr marL="0" indent="0" algn="just">
              <a:buNone/>
            </a:pPr>
            <a:r>
              <a:rPr lang="pt-BR" sz="2400" dirty="0" smtClean="0"/>
              <a:t>Desta forma a Equipe Saúde da Família do Encruzo convida você Homem a participar de um dia especial de atenção a Saúde do Homem.</a:t>
            </a:r>
          </a:p>
          <a:p>
            <a:pPr marL="0" indent="0" algn="just">
              <a:buNone/>
            </a:pPr>
            <a:endParaRPr lang="pt-BR" sz="2400" dirty="0" smtClean="0"/>
          </a:p>
          <a:p>
            <a:pPr marL="0" indent="0" algn="just">
              <a:buNone/>
            </a:pPr>
            <a:r>
              <a:rPr lang="en-US" sz="3200" b="1" dirty="0" smtClean="0"/>
              <a:t>HOMEM QUE SE CUIDA   NÃO PERDE O MELHOR DA VIDA.</a:t>
            </a:r>
            <a:endParaRPr lang="pt-BR" sz="3200" b="1" dirty="0" smtClean="0"/>
          </a:p>
          <a:p>
            <a:pPr marL="0" indent="0" algn="just">
              <a:buNone/>
            </a:pPr>
            <a:endParaRPr lang="pt-BR" sz="2400" dirty="0" smtClean="0"/>
          </a:p>
          <a:p>
            <a:pPr algn="just"/>
            <a:endParaRPr lang="pt-BR" sz="2400" dirty="0"/>
          </a:p>
        </p:txBody>
      </p:sp>
      <p:pic>
        <p:nvPicPr>
          <p:cNvPr id="2172" name="Picture 124" descr="https://www.bigua.sc.gov.br/wp-content/uploads/2011/10/Sa%C3%BAde-do-Hom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5973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02" name="CaixaDeTexto 2101"/>
          <p:cNvSpPr txBox="1"/>
          <p:nvPr/>
        </p:nvSpPr>
        <p:spPr>
          <a:xfrm>
            <a:off x="654936" y="5991885"/>
            <a:ext cx="2775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Venha</a:t>
            </a:r>
            <a:r>
              <a:rPr lang="en-US" dirty="0"/>
              <a:t> </a:t>
            </a:r>
            <a:r>
              <a:rPr lang="en-US" dirty="0" err="1" smtClean="0"/>
              <a:t>Fazer</a:t>
            </a:r>
            <a:r>
              <a:rPr lang="en-US" dirty="0" smtClean="0"/>
              <a:t>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Exames</a:t>
            </a:r>
            <a:r>
              <a:rPr lang="en-US" dirty="0" smtClean="0"/>
              <a:t>!!!</a:t>
            </a:r>
            <a:endParaRPr lang="pt-BR" dirty="0"/>
          </a:p>
        </p:txBody>
      </p:sp>
      <p:sp>
        <p:nvSpPr>
          <p:cNvPr id="2103" name="CaixaDeTexto 2102"/>
          <p:cNvSpPr txBox="1"/>
          <p:nvPr/>
        </p:nvSpPr>
        <p:spPr>
          <a:xfrm>
            <a:off x="395536" y="163959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CONVITE</a:t>
            </a:r>
            <a:endParaRPr lang="pt-BR" sz="4400" b="1" dirty="0"/>
          </a:p>
        </p:txBody>
      </p:sp>
      <p:sp>
        <p:nvSpPr>
          <p:cNvPr id="2" name="Explosão 2 1"/>
          <p:cNvSpPr/>
          <p:nvPr/>
        </p:nvSpPr>
        <p:spPr>
          <a:xfrm>
            <a:off x="4355976" y="1988840"/>
            <a:ext cx="3888432" cy="266429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Data </a:t>
            </a:r>
            <a:r>
              <a:rPr lang="en-US" sz="2400" b="1" dirty="0" err="1" smtClean="0"/>
              <a:t>Estratégica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10817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DESENVOLVIMENTO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12" name="Retângulo 11"/>
          <p:cNvSpPr/>
          <p:nvPr/>
        </p:nvSpPr>
        <p:spPr>
          <a:xfrm>
            <a:off x="2195736" y="3789040"/>
            <a:ext cx="5184576" cy="136815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Retângulo 2"/>
          <p:cNvSpPr/>
          <p:nvPr/>
        </p:nvSpPr>
        <p:spPr>
          <a:xfrm>
            <a:off x="899592" y="2780928"/>
            <a:ext cx="7488832" cy="8640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1115616" y="2852936"/>
            <a:ext cx="316835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800" b="1" dirty="0">
                <a:solidFill>
                  <a:schemeClr val="tx1"/>
                </a:solidFill>
              </a:rPr>
              <a:t>1° Momento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5004048" y="2852936"/>
            <a:ext cx="316835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800" b="1" dirty="0" smtClean="0">
                <a:solidFill>
                  <a:schemeClr val="tx1"/>
                </a:solidFill>
              </a:rPr>
              <a:t>2° </a:t>
            </a:r>
            <a:r>
              <a:rPr lang="pt-BR" sz="2800" b="1" dirty="0">
                <a:solidFill>
                  <a:schemeClr val="tx1"/>
                </a:solidFill>
              </a:rPr>
              <a:t>Momento</a:t>
            </a:r>
          </a:p>
        </p:txBody>
      </p:sp>
      <p:sp>
        <p:nvSpPr>
          <p:cNvPr id="5" name="Retângulo 4"/>
          <p:cNvSpPr/>
          <p:nvPr/>
        </p:nvSpPr>
        <p:spPr>
          <a:xfrm>
            <a:off x="899592" y="3789040"/>
            <a:ext cx="3384376" cy="2736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pt-BR" sz="2400" b="1" dirty="0" smtClean="0">
                <a:solidFill>
                  <a:schemeClr val="tx1"/>
                </a:solidFill>
              </a:rPr>
              <a:t>01/11/ 2012 </a:t>
            </a:r>
            <a:r>
              <a:rPr lang="pt-BR" sz="2400" b="1" dirty="0">
                <a:solidFill>
                  <a:schemeClr val="tx1"/>
                </a:solidFill>
              </a:rPr>
              <a:t>às 18 horas </a:t>
            </a:r>
            <a:endParaRPr lang="pt-BR" sz="2400" b="1" dirty="0" smtClean="0">
              <a:solidFill>
                <a:schemeClr val="tx1"/>
              </a:solidFill>
            </a:endParaRPr>
          </a:p>
          <a:p>
            <a:pPr algn="just"/>
            <a:endParaRPr lang="pt-BR" sz="2400" b="1" dirty="0" smtClean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pt-BR" sz="2400" b="1" dirty="0" smtClean="0">
                <a:solidFill>
                  <a:schemeClr val="tx1"/>
                </a:solidFill>
              </a:rPr>
              <a:t>Atividade educativa,</a:t>
            </a:r>
          </a:p>
          <a:p>
            <a:pPr marL="342900" indent="-342900" algn="just">
              <a:buFontTx/>
              <a:buChar char="-"/>
            </a:pPr>
            <a:r>
              <a:rPr lang="pt-BR" sz="2400" b="1" dirty="0" smtClean="0">
                <a:solidFill>
                  <a:schemeClr val="tx1"/>
                </a:solidFill>
              </a:rPr>
              <a:t>Fornecido </a:t>
            </a:r>
            <a:r>
              <a:rPr lang="pt-BR" sz="2400" b="1" dirty="0">
                <a:solidFill>
                  <a:schemeClr val="tx1"/>
                </a:solidFill>
              </a:rPr>
              <a:t>de exames específicos para </a:t>
            </a:r>
            <a:r>
              <a:rPr lang="pt-BR" sz="2400" b="1" dirty="0" smtClean="0">
                <a:solidFill>
                  <a:schemeClr val="tx1"/>
                </a:solidFill>
              </a:rPr>
              <a:t>idade.</a:t>
            </a:r>
            <a:endParaRPr lang="pt-BR" sz="2400" b="1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5004048" y="3789040"/>
            <a:ext cx="3384376" cy="2736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pt-BR" sz="2400" b="1" dirty="0" smtClean="0">
                <a:solidFill>
                  <a:schemeClr val="tx1"/>
                </a:solidFill>
              </a:rPr>
              <a:t>22/11/2012 ás 18 horas</a:t>
            </a:r>
          </a:p>
          <a:p>
            <a:pPr algn="just"/>
            <a:endParaRPr lang="pt-BR" sz="2400" b="1" dirty="0" smtClean="0">
              <a:solidFill>
                <a:schemeClr val="tx1"/>
              </a:solidFill>
            </a:endParaRPr>
          </a:p>
          <a:p>
            <a:pPr algn="just"/>
            <a:r>
              <a:rPr lang="pt-BR" sz="2400" b="1" dirty="0" smtClean="0">
                <a:solidFill>
                  <a:schemeClr val="tx1"/>
                </a:solidFill>
              </a:rPr>
              <a:t>- médico </a:t>
            </a:r>
            <a:r>
              <a:rPr lang="pt-BR" sz="2400" b="1" dirty="0">
                <a:solidFill>
                  <a:schemeClr val="tx1"/>
                </a:solidFill>
              </a:rPr>
              <a:t>avaliou os exames e realizou o atendimento individual e a enfermeira forneceu </a:t>
            </a:r>
            <a:r>
              <a:rPr lang="pt-BR" sz="2400" b="1" dirty="0" smtClean="0">
                <a:solidFill>
                  <a:schemeClr val="tx1"/>
                </a:solidFill>
              </a:rPr>
              <a:t>orientações.</a:t>
            </a:r>
            <a:endParaRPr lang="pt-BR" sz="2400" b="1" dirty="0">
              <a:solidFill>
                <a:schemeClr val="tx1"/>
              </a:solidFill>
            </a:endParaRPr>
          </a:p>
        </p:txBody>
      </p:sp>
      <p:sp>
        <p:nvSpPr>
          <p:cNvPr id="14" name="Texto explicativo em seta para baixo 13"/>
          <p:cNvSpPr/>
          <p:nvPr/>
        </p:nvSpPr>
        <p:spPr>
          <a:xfrm>
            <a:off x="899592" y="1340768"/>
            <a:ext cx="7488832" cy="1296144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>
                <a:solidFill>
                  <a:schemeClr val="tx1"/>
                </a:solidFill>
              </a:rPr>
              <a:t>Atenção </a:t>
            </a:r>
            <a:r>
              <a:rPr lang="pt-BR" sz="2800" b="1" dirty="0" smtClean="0">
                <a:solidFill>
                  <a:schemeClr val="tx1"/>
                </a:solidFill>
              </a:rPr>
              <a:t>a </a:t>
            </a:r>
            <a:r>
              <a:rPr lang="pt-BR" sz="2800" b="1" dirty="0">
                <a:solidFill>
                  <a:schemeClr val="tx1"/>
                </a:solidFill>
              </a:rPr>
              <a:t>Saúde do Homem</a:t>
            </a:r>
          </a:p>
        </p:txBody>
      </p:sp>
      <p:sp>
        <p:nvSpPr>
          <p:cNvPr id="16" name="Explosão 1 15"/>
          <p:cNvSpPr/>
          <p:nvPr/>
        </p:nvSpPr>
        <p:spPr>
          <a:xfrm>
            <a:off x="1475656" y="4221088"/>
            <a:ext cx="2232248" cy="2384884"/>
          </a:xfrm>
          <a:prstGeom prst="irregularSeal1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18 </a:t>
            </a:r>
            <a:r>
              <a:rPr lang="en-US" sz="2000" b="1" dirty="0" err="1" smtClean="0">
                <a:solidFill>
                  <a:schemeClr val="tx1"/>
                </a:solidFill>
              </a:rPr>
              <a:t>Homens</a:t>
            </a:r>
            <a:endParaRPr lang="pt-BR" sz="2000" b="1" dirty="0">
              <a:solidFill>
                <a:schemeClr val="tx1"/>
              </a:solidFill>
            </a:endParaRPr>
          </a:p>
        </p:txBody>
      </p:sp>
      <p:sp>
        <p:nvSpPr>
          <p:cNvPr id="17" name="Explosão 1 16"/>
          <p:cNvSpPr/>
          <p:nvPr/>
        </p:nvSpPr>
        <p:spPr>
          <a:xfrm>
            <a:off x="5868144" y="4221999"/>
            <a:ext cx="2016396" cy="2278937"/>
          </a:xfrm>
          <a:prstGeom prst="irregularSeal1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11 </a:t>
            </a:r>
            <a:r>
              <a:rPr lang="en-US" sz="2000" b="1" dirty="0" err="1" smtClean="0">
                <a:solidFill>
                  <a:schemeClr val="tx1"/>
                </a:solidFill>
              </a:rPr>
              <a:t>Homens</a:t>
            </a:r>
            <a:endParaRPr lang="pt-BR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9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1" grpId="0" animBg="1"/>
      <p:bldP spid="5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644008" y="3140968"/>
            <a:ext cx="2333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Foto</a:t>
            </a:r>
            <a:r>
              <a:rPr lang="en-US" dirty="0" smtClean="0"/>
              <a:t> </a:t>
            </a:r>
            <a:r>
              <a:rPr lang="en-US" dirty="0" err="1" smtClean="0"/>
              <a:t>Saúde</a:t>
            </a:r>
            <a:r>
              <a:rPr lang="en-US" dirty="0" smtClean="0"/>
              <a:t> do </a:t>
            </a:r>
            <a:r>
              <a:rPr lang="en-US" dirty="0" err="1" smtClean="0"/>
              <a:t>Homem</a:t>
            </a:r>
            <a:endParaRPr lang="pt-BR" dirty="0"/>
          </a:p>
        </p:txBody>
      </p:sp>
      <p:pic>
        <p:nvPicPr>
          <p:cNvPr id="2050" name="Picture 2" descr="F:\ESF 004\ESF 004\Fotos\SH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1" y="0"/>
            <a:ext cx="91254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ta para baixo 2"/>
          <p:cNvSpPr/>
          <p:nvPr/>
        </p:nvSpPr>
        <p:spPr>
          <a:xfrm>
            <a:off x="1475656" y="2276872"/>
            <a:ext cx="360040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 para baixo 4"/>
          <p:cNvSpPr/>
          <p:nvPr/>
        </p:nvSpPr>
        <p:spPr>
          <a:xfrm>
            <a:off x="7308304" y="764704"/>
            <a:ext cx="360040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de cantos arredondados 6"/>
          <p:cNvSpPr/>
          <p:nvPr/>
        </p:nvSpPr>
        <p:spPr>
          <a:xfrm>
            <a:off x="251520" y="186085"/>
            <a:ext cx="4392488" cy="1013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Saúde</a:t>
            </a:r>
            <a:r>
              <a:rPr lang="en-US" sz="3600" b="1" dirty="0" smtClean="0"/>
              <a:t> do </a:t>
            </a:r>
            <a:r>
              <a:rPr lang="en-US" sz="3600" b="1" dirty="0" err="1" smtClean="0"/>
              <a:t>Homem</a:t>
            </a:r>
            <a:r>
              <a:rPr lang="en-US" sz="3600" b="1" dirty="0" smtClean="0"/>
              <a:t> 2012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374625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ESF 004\ESF 004\Fotos\SH\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eta para baixo 2"/>
          <p:cNvSpPr/>
          <p:nvPr/>
        </p:nvSpPr>
        <p:spPr>
          <a:xfrm>
            <a:off x="6372200" y="1492068"/>
            <a:ext cx="360040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de cantos arredondados 3"/>
          <p:cNvSpPr/>
          <p:nvPr/>
        </p:nvSpPr>
        <p:spPr>
          <a:xfrm>
            <a:off x="827584" y="186085"/>
            <a:ext cx="4392488" cy="1013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Saúde</a:t>
            </a:r>
            <a:r>
              <a:rPr lang="en-US" sz="3600" b="1" dirty="0" smtClean="0"/>
              <a:t> do </a:t>
            </a:r>
            <a:r>
              <a:rPr lang="en-US" sz="3600" b="1" dirty="0" err="1" smtClean="0"/>
              <a:t>Homem</a:t>
            </a:r>
            <a:r>
              <a:rPr lang="en-US" sz="3600" b="1" dirty="0" smtClean="0"/>
              <a:t> 2012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336183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ESF 004\ESF 004\Fotos\SH\DSC009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de cantos arredondados 3"/>
          <p:cNvSpPr/>
          <p:nvPr/>
        </p:nvSpPr>
        <p:spPr>
          <a:xfrm>
            <a:off x="683568" y="404664"/>
            <a:ext cx="4392488" cy="1013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Saúde</a:t>
            </a:r>
            <a:r>
              <a:rPr lang="en-US" sz="3600" b="1" dirty="0" smtClean="0"/>
              <a:t> do </a:t>
            </a:r>
            <a:r>
              <a:rPr lang="en-US" sz="3600" b="1" dirty="0" err="1" smtClean="0"/>
              <a:t>Homem</a:t>
            </a:r>
            <a:r>
              <a:rPr lang="en-US" sz="3600" b="1" dirty="0" smtClean="0"/>
              <a:t> 2013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128938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23528" y="53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err="1" smtClean="0"/>
              <a:t>Estratégia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Saúde</a:t>
            </a:r>
            <a:r>
              <a:rPr lang="en-US" sz="3600" b="1" dirty="0" smtClean="0"/>
              <a:t> da </a:t>
            </a:r>
            <a:r>
              <a:rPr lang="en-US" sz="3600" b="1" dirty="0" err="1" smtClean="0"/>
              <a:t>Família</a:t>
            </a:r>
            <a:r>
              <a:rPr lang="en-US" sz="3600" b="1" dirty="0" smtClean="0"/>
              <a:t> 004 </a:t>
            </a:r>
            <a:r>
              <a:rPr lang="en-US" sz="3600" b="1" dirty="0" err="1" smtClean="0"/>
              <a:t>Encruzo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err="1" smtClean="0"/>
              <a:t>Jaguaruna</a:t>
            </a:r>
            <a:r>
              <a:rPr lang="en-US" sz="3600" b="1" dirty="0" smtClean="0"/>
              <a:t>/SC</a:t>
            </a:r>
            <a:endParaRPr lang="pt-BR" sz="3600" b="1" dirty="0"/>
          </a:p>
        </p:txBody>
      </p:sp>
      <p:pic>
        <p:nvPicPr>
          <p:cNvPr id="2050" name="Picture 2" descr="E:\ESF 004\Foto Saude da Familia 4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91" y="1669797"/>
            <a:ext cx="7767233" cy="452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/>
          <p:cNvSpPr/>
          <p:nvPr/>
        </p:nvSpPr>
        <p:spPr>
          <a:xfrm>
            <a:off x="683568" y="1330395"/>
            <a:ext cx="7920880" cy="5122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/>
              <a:t>Alessandra de Souza Coelho (ACS)</a:t>
            </a:r>
          </a:p>
          <a:p>
            <a:pPr>
              <a:lnSpc>
                <a:spcPct val="150000"/>
              </a:lnSpc>
            </a:pPr>
            <a:r>
              <a:rPr lang="pt-BR" sz="2000" b="1" dirty="0"/>
              <a:t>Cristiane Garcia Cardoso (ACS)</a:t>
            </a:r>
          </a:p>
          <a:p>
            <a:pPr>
              <a:lnSpc>
                <a:spcPct val="150000"/>
              </a:lnSpc>
            </a:pPr>
            <a:r>
              <a:rPr lang="pt-BR" sz="2000" b="1" dirty="0" err="1"/>
              <a:t>Evandra</a:t>
            </a:r>
            <a:r>
              <a:rPr lang="pt-BR" sz="2000" b="1" dirty="0"/>
              <a:t> Fontana Pereira (ACS)</a:t>
            </a:r>
          </a:p>
          <a:p>
            <a:pPr>
              <a:lnSpc>
                <a:spcPct val="150000"/>
              </a:lnSpc>
            </a:pPr>
            <a:r>
              <a:rPr lang="pt-BR" sz="2000" b="1" dirty="0" err="1"/>
              <a:t>Glaucea</a:t>
            </a:r>
            <a:r>
              <a:rPr lang="pt-BR" sz="2000" b="1" dirty="0"/>
              <a:t> Dias de Oliveira (Técnica de Enfermagem)</a:t>
            </a:r>
          </a:p>
          <a:p>
            <a:pPr>
              <a:lnSpc>
                <a:spcPct val="150000"/>
              </a:lnSpc>
            </a:pPr>
            <a:r>
              <a:rPr lang="pt-BR" sz="2000" b="1" dirty="0"/>
              <a:t>Josi </a:t>
            </a:r>
            <a:r>
              <a:rPr lang="pt-BR" sz="2000" b="1" dirty="0" err="1"/>
              <a:t>Brunato</a:t>
            </a:r>
            <a:r>
              <a:rPr lang="pt-BR" sz="2000" b="1" dirty="0"/>
              <a:t> (Técnica de Enfermagem)</a:t>
            </a:r>
          </a:p>
          <a:p>
            <a:pPr>
              <a:lnSpc>
                <a:spcPct val="150000"/>
              </a:lnSpc>
            </a:pPr>
            <a:r>
              <a:rPr lang="pt-BR" sz="2000" b="1" dirty="0"/>
              <a:t>Josiane </a:t>
            </a:r>
            <a:r>
              <a:rPr lang="pt-BR" sz="2000" b="1" dirty="0" smtClean="0"/>
              <a:t>Rocha José  </a:t>
            </a:r>
            <a:r>
              <a:rPr lang="pt-BR" sz="2000" b="1" dirty="0"/>
              <a:t>(ACS)</a:t>
            </a:r>
          </a:p>
          <a:p>
            <a:pPr>
              <a:lnSpc>
                <a:spcPct val="150000"/>
              </a:lnSpc>
            </a:pPr>
            <a:r>
              <a:rPr lang="pt-BR" sz="2000" b="1" dirty="0"/>
              <a:t>Karine Cardoso Fontana (</a:t>
            </a:r>
            <a:r>
              <a:rPr lang="pt-BR" sz="2000" b="1" dirty="0" smtClean="0"/>
              <a:t>Enf. </a:t>
            </a:r>
            <a:r>
              <a:rPr lang="pt-BR" sz="2000" b="1" dirty="0"/>
              <a:t>Saúde Família/ Mestranda Saúde </a:t>
            </a:r>
            <a:r>
              <a:rPr lang="pt-BR" sz="2000" b="1" dirty="0" smtClean="0"/>
              <a:t>Coletiva)</a:t>
            </a:r>
            <a:endParaRPr lang="pt-BR" sz="2000" b="1" dirty="0"/>
          </a:p>
          <a:p>
            <a:pPr>
              <a:lnSpc>
                <a:spcPct val="150000"/>
              </a:lnSpc>
            </a:pPr>
            <a:r>
              <a:rPr lang="pt-BR" sz="2000" b="1" dirty="0"/>
              <a:t>Rosilda Vieira Constante (ACS)</a:t>
            </a:r>
          </a:p>
          <a:p>
            <a:pPr>
              <a:lnSpc>
                <a:spcPct val="150000"/>
              </a:lnSpc>
            </a:pPr>
            <a:r>
              <a:rPr lang="pt-BR" sz="2000" b="1" dirty="0"/>
              <a:t>Thor </a:t>
            </a:r>
            <a:r>
              <a:rPr lang="pt-BR" sz="2000" b="1" dirty="0" err="1"/>
              <a:t>Genovez</a:t>
            </a:r>
            <a:r>
              <a:rPr lang="pt-BR" sz="2000" b="1" dirty="0"/>
              <a:t> Aguiar (</a:t>
            </a:r>
            <a:r>
              <a:rPr lang="pt-BR" sz="2000" b="1" dirty="0" smtClean="0"/>
              <a:t>Médico)</a:t>
            </a:r>
            <a:endParaRPr lang="pt-BR" sz="2000" b="1" dirty="0"/>
          </a:p>
          <a:p>
            <a:pPr>
              <a:lnSpc>
                <a:spcPct val="150000"/>
              </a:lnSpc>
            </a:pPr>
            <a:r>
              <a:rPr lang="pt-BR" sz="2000" b="1" dirty="0"/>
              <a:t>Valda Rodrigues Pereira Nadi (ACS)</a:t>
            </a:r>
          </a:p>
          <a:p>
            <a:pPr>
              <a:lnSpc>
                <a:spcPct val="150000"/>
              </a:lnSpc>
            </a:pPr>
            <a:r>
              <a:rPr lang="pt-BR" sz="2000" b="1" dirty="0"/>
              <a:t>Zuleide Simão Cardoso (ACS)</a:t>
            </a:r>
          </a:p>
        </p:txBody>
      </p:sp>
    </p:spTree>
    <p:extLst>
      <p:ext uri="{BB962C8B-B14F-4D97-AF65-F5344CB8AC3E}">
        <p14:creationId xmlns:p14="http://schemas.microsoft.com/office/powerpoint/2010/main" val="335158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ESF 004\ESF 004\Fotos\SH\DSC009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de cantos arredondados 2"/>
          <p:cNvSpPr/>
          <p:nvPr/>
        </p:nvSpPr>
        <p:spPr>
          <a:xfrm>
            <a:off x="4139952" y="615578"/>
            <a:ext cx="4392488" cy="1013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Saúde</a:t>
            </a:r>
            <a:r>
              <a:rPr lang="en-US" sz="3600" b="1" dirty="0" smtClean="0"/>
              <a:t> do </a:t>
            </a:r>
            <a:r>
              <a:rPr lang="en-US" sz="3600" b="1" dirty="0" err="1" smtClean="0"/>
              <a:t>Homem</a:t>
            </a:r>
            <a:r>
              <a:rPr lang="en-US" sz="3600" b="1" dirty="0" smtClean="0"/>
              <a:t> 2013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22323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ESF 004\ESF 004\Fotos\SH\Re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96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DESENVOLVIMENTO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9" name="Texto explicativo em seta para baixo 8"/>
          <p:cNvSpPr/>
          <p:nvPr/>
        </p:nvSpPr>
        <p:spPr>
          <a:xfrm>
            <a:off x="899592" y="1772816"/>
            <a:ext cx="7488832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dirty="0" err="1"/>
              <a:t>Conselho</a:t>
            </a:r>
            <a:r>
              <a:rPr lang="en-US" sz="4000" b="1" dirty="0"/>
              <a:t> Local de </a:t>
            </a:r>
            <a:r>
              <a:rPr lang="en-US" sz="4000" b="1" dirty="0" err="1"/>
              <a:t>Saúde</a:t>
            </a:r>
            <a:r>
              <a:rPr lang="en-US" sz="4000" b="1" dirty="0"/>
              <a:t> </a:t>
            </a:r>
            <a:endParaRPr lang="pt-BR" sz="4000" b="1" dirty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1619672" y="3501008"/>
            <a:ext cx="5904656" cy="22322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pt-BR" sz="3200" b="1" dirty="0">
                <a:solidFill>
                  <a:schemeClr val="tx1"/>
                </a:solidFill>
              </a:rPr>
              <a:t>Em fevereiro de 2013, realizamos um levantamento das principais organizações sociais presente na comunidade. </a:t>
            </a:r>
          </a:p>
        </p:txBody>
      </p:sp>
    </p:spTree>
    <p:extLst>
      <p:ext uri="{BB962C8B-B14F-4D97-AF65-F5344CB8AC3E}">
        <p14:creationId xmlns:p14="http://schemas.microsoft.com/office/powerpoint/2010/main" val="282122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DESENVOLVIMENTO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3348038"/>
            <a:ext cx="7620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36429" y="5085184"/>
            <a:ext cx="37369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pt-B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Fonte:</a:t>
            </a:r>
            <a:r>
              <a:rPr kumimoji="0" lang="pt-B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Elaborado pela Equipe Sa</a:t>
            </a:r>
            <a:r>
              <a:rPr kumimoji="0" lang="pt-B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ú</a:t>
            </a:r>
            <a:r>
              <a:rPr kumimoji="0" lang="pt-B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 da Fam</a:t>
            </a:r>
            <a:r>
              <a:rPr kumimoji="0" lang="pt-B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pt-B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lia 004 Encruzo, 2013. 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84700" y="1907540"/>
            <a:ext cx="8607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Tabela 1</a:t>
            </a:r>
            <a:r>
              <a:rPr lang="pt-BR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Organiza</a:t>
            </a:r>
            <a:r>
              <a:rPr lang="pt-BR" dirty="0">
                <a:ea typeface="Calibri" pitchFamily="34" charset="0"/>
                <a:cs typeface="Times New Roman" pitchFamily="18" charset="0"/>
              </a:rPr>
              <a:t>ç</a:t>
            </a:r>
            <a:r>
              <a:rPr lang="pt-BR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ão Social das comunidades que compõem a ESF 004 </a:t>
            </a:r>
            <a:r>
              <a:rPr lang="pt-BR" dirty="0">
                <a:ea typeface="Calibri" pitchFamily="34" charset="0"/>
                <a:cs typeface="Times New Roman" pitchFamily="18" charset="0"/>
              </a:rPr>
              <a:t>–</a:t>
            </a:r>
            <a:r>
              <a:rPr lang="pt-BR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t-BR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Encruzo (2013)</a:t>
            </a:r>
            <a:endParaRPr lang="pt-BR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1791"/>
              </p:ext>
            </p:extLst>
          </p:nvPr>
        </p:nvGraphicFramePr>
        <p:xfrm>
          <a:off x="336208" y="2329052"/>
          <a:ext cx="8471584" cy="28821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7611"/>
                <a:gridCol w="918181"/>
                <a:gridCol w="1047217"/>
                <a:gridCol w="1676401"/>
                <a:gridCol w="1512174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Comunidades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/>
                        </a:rPr>
                        <a:t>Escolas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Igrejas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Clube de Mães/ Idosos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Associação de Moradores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90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Costa da Lagoa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3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0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Boa Vista e Porto Vieira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2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3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0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Sanga Grande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–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3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>
                          <a:effectLst/>
                        </a:rPr>
                        <a:t>–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90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Morro Azul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1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2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>
                          <a:effectLst/>
                        </a:rPr>
                        <a:t>–</a:t>
                      </a:r>
                      <a:endParaRPr lang="pt-BR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38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/>
                        </a:rPr>
                        <a:t>Encruzo</a:t>
                      </a:r>
                      <a:endParaRPr lang="pt-BR" sz="1800" b="1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/>
                        </a:rPr>
                        <a:t>1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/>
                        </a:rPr>
                        <a:t>2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/>
                        </a:rPr>
                        <a:t>2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b="1" dirty="0" smtClean="0">
                          <a:effectLst/>
                        </a:rPr>
                        <a:t>1</a:t>
                      </a:r>
                      <a:endParaRPr lang="pt-BR" sz="1800" b="1" dirty="0">
                        <a:effectLst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pt-BR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Explosão 1 8"/>
          <p:cNvSpPr/>
          <p:nvPr/>
        </p:nvSpPr>
        <p:spPr>
          <a:xfrm>
            <a:off x="4533900" y="4365104"/>
            <a:ext cx="1114028" cy="1152128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11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78552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F:\ESF 004\ESF 004\Fotos\CLS\DSC006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17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 descr="F:\ESF 004\ESF 004\Fotos\CLS\DSC006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47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592838" y="2924944"/>
            <a:ext cx="2059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Foto</a:t>
            </a:r>
            <a:r>
              <a:rPr lang="en-US" dirty="0" smtClean="0"/>
              <a:t> </a:t>
            </a:r>
            <a:r>
              <a:rPr lang="en-US" dirty="0" err="1" smtClean="0"/>
              <a:t>Conselho</a:t>
            </a:r>
            <a:r>
              <a:rPr lang="en-US" dirty="0" smtClean="0"/>
              <a:t> Local</a:t>
            </a:r>
            <a:endParaRPr lang="pt-BR" dirty="0"/>
          </a:p>
        </p:txBody>
      </p:sp>
      <p:pic>
        <p:nvPicPr>
          <p:cNvPr id="1026" name="Picture 2" descr="F:\ESF 004\ESF 004\Fotos\Ana\P10301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056784" cy="52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xplosão 2 2"/>
          <p:cNvSpPr/>
          <p:nvPr/>
        </p:nvSpPr>
        <p:spPr>
          <a:xfrm>
            <a:off x="5451497" y="3789040"/>
            <a:ext cx="3692503" cy="172819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/>
              <a:t>Saúde</a:t>
            </a:r>
            <a:r>
              <a:rPr lang="en-US" sz="2400" b="1" dirty="0" smtClean="0"/>
              <a:t> do </a:t>
            </a:r>
            <a:r>
              <a:rPr lang="en-US" sz="2400" b="1" dirty="0" err="1" smtClean="0"/>
              <a:t>Homem</a:t>
            </a:r>
            <a:endParaRPr lang="pt-BR" sz="2400" b="1" dirty="0"/>
          </a:p>
        </p:txBody>
      </p:sp>
      <p:sp>
        <p:nvSpPr>
          <p:cNvPr id="4" name="Explosão 2 3"/>
          <p:cNvSpPr/>
          <p:nvPr/>
        </p:nvSpPr>
        <p:spPr>
          <a:xfrm>
            <a:off x="899592" y="5085184"/>
            <a:ext cx="3888432" cy="158417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/>
              <a:t>Conselheira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47591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841"/>
            <a:ext cx="4355976" cy="539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216" y="1340768"/>
            <a:ext cx="4139952" cy="547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ângulo de cantos arredondados 2"/>
          <p:cNvSpPr/>
          <p:nvPr/>
        </p:nvSpPr>
        <p:spPr>
          <a:xfrm>
            <a:off x="251520" y="5661248"/>
            <a:ext cx="374441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/>
              <a:t>Presidente</a:t>
            </a:r>
            <a:r>
              <a:rPr lang="en-US" sz="2800" b="1" dirty="0" smtClean="0"/>
              <a:t> C.L.S</a:t>
            </a:r>
            <a:endParaRPr lang="pt-BR" sz="2800" b="1" dirty="0"/>
          </a:p>
        </p:txBody>
      </p:sp>
      <p:sp>
        <p:nvSpPr>
          <p:cNvPr id="7" name="Retângulo de cantos arredondados 6"/>
          <p:cNvSpPr/>
          <p:nvPr/>
        </p:nvSpPr>
        <p:spPr>
          <a:xfrm>
            <a:off x="5148064" y="260648"/>
            <a:ext cx="374441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Vice-</a:t>
            </a:r>
            <a:r>
              <a:rPr lang="en-US" sz="2800" b="1" dirty="0" err="1" smtClean="0"/>
              <a:t>Presidente</a:t>
            </a:r>
            <a:r>
              <a:rPr lang="en-US" sz="2800" b="1" dirty="0" smtClean="0"/>
              <a:t> C.L.S</a:t>
            </a:r>
            <a:endParaRPr lang="pt-BR" sz="2800" b="1" dirty="0"/>
          </a:p>
        </p:txBody>
      </p:sp>
      <p:sp>
        <p:nvSpPr>
          <p:cNvPr id="6" name="Explosão 1 5"/>
          <p:cNvSpPr/>
          <p:nvPr/>
        </p:nvSpPr>
        <p:spPr>
          <a:xfrm rot="20168104">
            <a:off x="1975173" y="3259401"/>
            <a:ext cx="2376265" cy="173645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/>
              <a:t>Saúde</a:t>
            </a:r>
            <a:r>
              <a:rPr lang="en-US" sz="2000" b="1" dirty="0" smtClean="0"/>
              <a:t> do </a:t>
            </a:r>
            <a:r>
              <a:rPr lang="en-US" sz="2000" b="1" dirty="0" err="1" smtClean="0"/>
              <a:t>Homem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164842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DESENVOLVIMENTO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9" name="Texto explicativo em seta para baixo 8"/>
          <p:cNvSpPr/>
          <p:nvPr/>
        </p:nvSpPr>
        <p:spPr>
          <a:xfrm>
            <a:off x="899592" y="1772816"/>
            <a:ext cx="7488832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4000" b="1" dirty="0" err="1" smtClean="0"/>
              <a:t>Grupo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Cessação</a:t>
            </a:r>
            <a:r>
              <a:rPr lang="en-US" sz="4000" b="1" dirty="0" smtClean="0"/>
              <a:t> do </a:t>
            </a:r>
            <a:r>
              <a:rPr lang="en-US" sz="4000" b="1" dirty="0" err="1" smtClean="0"/>
              <a:t>Tabagismo</a:t>
            </a:r>
            <a:endParaRPr lang="pt-BR" sz="4000" b="1" dirty="0"/>
          </a:p>
        </p:txBody>
      </p:sp>
      <p:sp>
        <p:nvSpPr>
          <p:cNvPr id="7" name="Retângulo de cantos arredondados 6"/>
          <p:cNvSpPr/>
          <p:nvPr/>
        </p:nvSpPr>
        <p:spPr>
          <a:xfrm>
            <a:off x="1619672" y="3501008"/>
            <a:ext cx="5904656" cy="28803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pt-BR" sz="3200" b="1" dirty="0" smtClean="0">
                <a:solidFill>
                  <a:schemeClr val="tx1"/>
                </a:solidFill>
              </a:rPr>
              <a:t>O grupo era composto por dezesseis </a:t>
            </a:r>
            <a:r>
              <a:rPr lang="pt-BR" sz="3200" b="1" dirty="0">
                <a:solidFill>
                  <a:schemeClr val="tx1"/>
                </a:solidFill>
              </a:rPr>
              <a:t>pessoas – quatro abandonaram o tratamento e sete conseguiram parar de fumar, o que corresponde a 58% do </a:t>
            </a:r>
            <a:r>
              <a:rPr lang="pt-BR" sz="3200" b="1" dirty="0" smtClean="0">
                <a:solidFill>
                  <a:schemeClr val="tx1"/>
                </a:solidFill>
              </a:rPr>
              <a:t>total.</a:t>
            </a:r>
            <a:endParaRPr lang="pt-BR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19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592838" y="2924944"/>
            <a:ext cx="229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Foto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 </a:t>
            </a:r>
            <a:r>
              <a:rPr lang="en-US" dirty="0" err="1" smtClean="0"/>
              <a:t>Tabagismo</a:t>
            </a:r>
            <a:endParaRPr lang="pt-BR" dirty="0"/>
          </a:p>
        </p:txBody>
      </p:sp>
      <p:pic>
        <p:nvPicPr>
          <p:cNvPr id="7170" name="Picture 2" descr="F:\ESF 004\ESF 004\Fotos\2013-10-30\DSC012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16416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xplosão 1 3"/>
          <p:cNvSpPr/>
          <p:nvPr/>
        </p:nvSpPr>
        <p:spPr>
          <a:xfrm rot="20168104">
            <a:off x="2810144" y="4123497"/>
            <a:ext cx="2376265" cy="173645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/>
              <a:t>Saúde</a:t>
            </a:r>
            <a:r>
              <a:rPr lang="en-US" sz="2000" b="1" dirty="0" smtClean="0"/>
              <a:t> do </a:t>
            </a:r>
            <a:r>
              <a:rPr lang="en-US" sz="2000" b="1" dirty="0" err="1" smtClean="0"/>
              <a:t>Homem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68746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211960" y="3429000"/>
            <a:ext cx="2669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Foto Equipe com Camiseta</a:t>
            </a:r>
          </a:p>
          <a:p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4" y="-27384"/>
            <a:ext cx="9123606" cy="6930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9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DESENVOLVIMENTO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9" name="Texto explicativo em seta para baixo 8"/>
          <p:cNvSpPr/>
          <p:nvPr/>
        </p:nvSpPr>
        <p:spPr>
          <a:xfrm>
            <a:off x="899592" y="1772816"/>
            <a:ext cx="7488832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4000" b="1" dirty="0" smtClean="0"/>
              <a:t>Dia </a:t>
            </a:r>
            <a:r>
              <a:rPr lang="pt-BR" sz="4000" b="1" dirty="0"/>
              <a:t>Especial à </a:t>
            </a:r>
            <a:r>
              <a:rPr lang="pt-BR" sz="4000" b="1" dirty="0" smtClean="0"/>
              <a:t>Gestante</a:t>
            </a:r>
            <a:endParaRPr lang="pt-BR" sz="4000" b="1" dirty="0"/>
          </a:p>
        </p:txBody>
      </p:sp>
      <p:sp>
        <p:nvSpPr>
          <p:cNvPr id="7" name="Retângulo de cantos arredondados 6"/>
          <p:cNvSpPr/>
          <p:nvPr/>
        </p:nvSpPr>
        <p:spPr>
          <a:xfrm>
            <a:off x="1619672" y="3501008"/>
            <a:ext cx="5904656" cy="28803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lvl="0" indent="-457200" algn="just">
              <a:buFontTx/>
              <a:buChar char="-"/>
            </a:pPr>
            <a:r>
              <a:rPr lang="pt-BR" sz="3200" b="1" dirty="0" smtClean="0">
                <a:solidFill>
                  <a:schemeClr val="tx1"/>
                </a:solidFill>
              </a:rPr>
              <a:t>Grupo de Gestantes</a:t>
            </a:r>
          </a:p>
          <a:p>
            <a:pPr marL="457200" lvl="0" indent="-457200" algn="just">
              <a:buFontTx/>
              <a:buChar char="-"/>
            </a:pPr>
            <a:r>
              <a:rPr lang="pt-BR" sz="3200" b="1" dirty="0" smtClean="0">
                <a:solidFill>
                  <a:schemeClr val="tx1"/>
                </a:solidFill>
              </a:rPr>
              <a:t>Consulta </a:t>
            </a:r>
            <a:r>
              <a:rPr lang="pt-BR" sz="3200" b="1" dirty="0">
                <a:solidFill>
                  <a:schemeClr val="tx1"/>
                </a:solidFill>
              </a:rPr>
              <a:t>mensal do </a:t>
            </a:r>
            <a:r>
              <a:rPr lang="pt-BR" sz="3200" b="1" dirty="0" smtClean="0">
                <a:solidFill>
                  <a:schemeClr val="tx1"/>
                </a:solidFill>
              </a:rPr>
              <a:t>pré-natal (médico </a:t>
            </a:r>
            <a:r>
              <a:rPr lang="pt-BR" sz="3200" b="1" dirty="0">
                <a:solidFill>
                  <a:schemeClr val="tx1"/>
                </a:solidFill>
              </a:rPr>
              <a:t>e </a:t>
            </a:r>
            <a:r>
              <a:rPr lang="pt-BR" sz="3200" b="1" dirty="0" smtClean="0">
                <a:solidFill>
                  <a:schemeClr val="tx1"/>
                </a:solidFill>
              </a:rPr>
              <a:t>enfermeira) </a:t>
            </a:r>
          </a:p>
          <a:p>
            <a:pPr marL="457200" lvl="0" indent="-457200" algn="just">
              <a:buFontTx/>
              <a:buChar char="-"/>
            </a:pPr>
            <a:r>
              <a:rPr lang="pt-BR" sz="3200" b="1" dirty="0" smtClean="0">
                <a:solidFill>
                  <a:schemeClr val="tx1"/>
                </a:solidFill>
              </a:rPr>
              <a:t>Encaminhamento </a:t>
            </a:r>
            <a:r>
              <a:rPr lang="pt-BR" sz="3200" b="1" dirty="0">
                <a:solidFill>
                  <a:schemeClr val="tx1"/>
                </a:solidFill>
              </a:rPr>
              <a:t>de </a:t>
            </a:r>
            <a:r>
              <a:rPr lang="pt-BR" sz="3200" b="1" dirty="0" smtClean="0">
                <a:solidFill>
                  <a:schemeClr val="tx1"/>
                </a:solidFill>
              </a:rPr>
              <a:t>exames</a:t>
            </a:r>
          </a:p>
          <a:p>
            <a:pPr marL="457200" lvl="0" indent="-457200" algn="just">
              <a:buFontTx/>
              <a:buChar char="-"/>
            </a:pPr>
            <a:r>
              <a:rPr lang="en-US" sz="3200" b="1" dirty="0" err="1" smtClean="0">
                <a:solidFill>
                  <a:schemeClr val="tx1"/>
                </a:solidFill>
              </a:rPr>
              <a:t>Orientações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pt-BR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8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3073" name="Imagem 6" descr="Descrição: Descrição: C:\Users\TAC\AppData\Local\Microsoft\Windows\Temporary Internet Files\Content.IE5\HGMMP1XS\karine 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6" y="416647"/>
            <a:ext cx="8787204" cy="579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755" y="6464369"/>
            <a:ext cx="349140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25" algn="l"/>
              </a:tabLst>
            </a:pP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Fonte: Fot</a:t>
            </a: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grafa </a:t>
            </a:r>
            <a:r>
              <a:rPr kumimoji="0" lang="pt-BR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Evandra</a:t>
            </a:r>
            <a:r>
              <a:rPr kumimoji="0" lang="pt-B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Fontana Pereira (2013)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de cantos arredondados 5"/>
          <p:cNvSpPr/>
          <p:nvPr/>
        </p:nvSpPr>
        <p:spPr>
          <a:xfrm>
            <a:off x="4139952" y="615578"/>
            <a:ext cx="4392488" cy="1013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Grupo</a:t>
            </a:r>
            <a:r>
              <a:rPr lang="en-US" sz="3600" b="1" dirty="0" smtClean="0"/>
              <a:t> de </a:t>
            </a:r>
            <a:r>
              <a:rPr lang="en-US" sz="3600" b="1" dirty="0" err="1" smtClean="0"/>
              <a:t>Gestantes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Agosto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144125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ESF 004\ESF 004\Fotos\Grupo de Gestantes\2013-10-10\DSC011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de cantos arredondados 2"/>
          <p:cNvSpPr/>
          <p:nvPr/>
        </p:nvSpPr>
        <p:spPr>
          <a:xfrm>
            <a:off x="179512" y="332656"/>
            <a:ext cx="4392488" cy="10132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Grupo</a:t>
            </a:r>
            <a:r>
              <a:rPr lang="en-US" sz="3600" b="1" dirty="0" smtClean="0"/>
              <a:t> de </a:t>
            </a:r>
            <a:r>
              <a:rPr lang="en-US" sz="3600" b="1" dirty="0" err="1" smtClean="0"/>
              <a:t>Gestantes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Outubro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409028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269109" y="3659760"/>
            <a:ext cx="2250395" cy="1359379"/>
            <a:chOff x="8724" y="2345226"/>
            <a:chExt cx="2250395" cy="1332594"/>
          </a:xfrm>
        </p:grpSpPr>
        <p:sp>
          <p:nvSpPr>
            <p:cNvPr id="5" name="Retângulo de cantos arredondados 4"/>
            <p:cNvSpPr/>
            <p:nvPr/>
          </p:nvSpPr>
          <p:spPr>
            <a:xfrm>
              <a:off x="8724" y="2345226"/>
              <a:ext cx="2250395" cy="133259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tângulo 5"/>
            <p:cNvSpPr/>
            <p:nvPr/>
          </p:nvSpPr>
          <p:spPr>
            <a:xfrm>
              <a:off x="47754" y="2384256"/>
              <a:ext cx="2172335" cy="12545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smtClean="0"/>
                <a:t>PMAQ</a:t>
              </a:r>
              <a:endParaRPr lang="pt-BR" sz="3600" b="1" kern="1200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2483768" y="3798820"/>
            <a:ext cx="109607" cy="350260"/>
            <a:chOff x="2673159" y="1016741"/>
            <a:chExt cx="265743" cy="1467807"/>
          </a:xfrm>
          <a:solidFill>
            <a:srgbClr val="FF0000"/>
          </a:solidFill>
        </p:grpSpPr>
        <p:sp>
          <p:nvSpPr>
            <p:cNvPr id="35" name="Conector reto 3"/>
            <p:cNvSpPr/>
            <p:nvPr/>
          </p:nvSpPr>
          <p:spPr>
            <a:xfrm rot="18518348">
              <a:off x="2198891" y="1718338"/>
              <a:ext cx="1441607" cy="3841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9207"/>
                  </a:moveTo>
                  <a:lnTo>
                    <a:pt x="1441606" y="19207"/>
                  </a:lnTo>
                </a:path>
              </a:pathLst>
            </a:cu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Conector reto 4"/>
            <p:cNvSpPr/>
            <p:nvPr/>
          </p:nvSpPr>
          <p:spPr>
            <a:xfrm rot="18518348">
              <a:off x="2673159" y="2412468"/>
              <a:ext cx="72080" cy="720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800" b="1" kern="1200"/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3347864" y="2279170"/>
            <a:ext cx="1862740" cy="1472013"/>
            <a:chOff x="3159278" y="1219196"/>
            <a:chExt cx="2250395" cy="1332594"/>
          </a:xfrm>
          <a:solidFill>
            <a:srgbClr val="FF0000"/>
          </a:solidFill>
        </p:grpSpPr>
        <p:sp>
          <p:nvSpPr>
            <p:cNvPr id="33" name="Retângulo de cantos arredondados 32"/>
            <p:cNvSpPr/>
            <p:nvPr/>
          </p:nvSpPr>
          <p:spPr>
            <a:xfrm>
              <a:off x="3159278" y="1219196"/>
              <a:ext cx="2250395" cy="133259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etângulo 33"/>
            <p:cNvSpPr/>
            <p:nvPr/>
          </p:nvSpPr>
          <p:spPr>
            <a:xfrm>
              <a:off x="3219191" y="1258226"/>
              <a:ext cx="2172335" cy="12545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smtClean="0"/>
                <a:t>Antes</a:t>
              </a:r>
              <a:endParaRPr lang="pt-BR" sz="3600" b="1" kern="1200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5056086" y="2564904"/>
            <a:ext cx="1172098" cy="59782"/>
            <a:chOff x="5273703" y="1480847"/>
            <a:chExt cx="1172098" cy="58604"/>
          </a:xfrm>
          <a:solidFill>
            <a:srgbClr val="FF0000"/>
          </a:solidFill>
        </p:grpSpPr>
        <p:sp>
          <p:nvSpPr>
            <p:cNvPr id="31" name="Conector reto 7"/>
            <p:cNvSpPr/>
            <p:nvPr/>
          </p:nvSpPr>
          <p:spPr>
            <a:xfrm rot="19210415">
              <a:off x="5273703" y="1490942"/>
              <a:ext cx="1172098" cy="3841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9207"/>
                  </a:moveTo>
                  <a:lnTo>
                    <a:pt x="1172098" y="19207"/>
                  </a:lnTo>
                </a:path>
              </a:pathLst>
            </a:cu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Conector reto 8"/>
            <p:cNvSpPr/>
            <p:nvPr/>
          </p:nvSpPr>
          <p:spPr>
            <a:xfrm rot="19210415">
              <a:off x="5830450" y="1480847"/>
              <a:ext cx="58604" cy="586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800" b="1" kern="1200"/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6084168" y="1305107"/>
            <a:ext cx="2808312" cy="1600912"/>
            <a:chOff x="6309831" y="468509"/>
            <a:chExt cx="2250395" cy="1332594"/>
          </a:xfrm>
          <a:solidFill>
            <a:srgbClr val="FF0000"/>
          </a:solidFill>
        </p:grpSpPr>
        <p:sp>
          <p:nvSpPr>
            <p:cNvPr id="29" name="Retângulo de cantos arredondados 28"/>
            <p:cNvSpPr/>
            <p:nvPr/>
          </p:nvSpPr>
          <p:spPr>
            <a:xfrm>
              <a:off x="6309831" y="468509"/>
              <a:ext cx="2250395" cy="1332594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etângulo 29"/>
            <p:cNvSpPr/>
            <p:nvPr/>
          </p:nvSpPr>
          <p:spPr>
            <a:xfrm>
              <a:off x="6348861" y="507539"/>
              <a:ext cx="2172335" cy="11669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400" b="1" kern="1200" dirty="0" smtClean="0"/>
                <a:t>Atividades focadas no atendimento  médico. </a:t>
              </a:r>
              <a:endParaRPr lang="pt-BR" sz="2400" b="1" kern="1200" dirty="0"/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5056086" y="3356992"/>
            <a:ext cx="1172098" cy="59782"/>
            <a:chOff x="5273703" y="2231534"/>
            <a:chExt cx="1172098" cy="58604"/>
          </a:xfrm>
          <a:solidFill>
            <a:srgbClr val="FF0000"/>
          </a:solidFill>
        </p:grpSpPr>
        <p:sp>
          <p:nvSpPr>
            <p:cNvPr id="27" name="Conector reto 11"/>
            <p:cNvSpPr/>
            <p:nvPr/>
          </p:nvSpPr>
          <p:spPr>
            <a:xfrm rot="2389585">
              <a:off x="5273703" y="2241629"/>
              <a:ext cx="1172098" cy="3841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9207"/>
                  </a:moveTo>
                  <a:lnTo>
                    <a:pt x="1172098" y="19207"/>
                  </a:lnTo>
                </a:path>
              </a:pathLst>
            </a:cu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Conector reto 12"/>
            <p:cNvSpPr/>
            <p:nvPr/>
          </p:nvSpPr>
          <p:spPr>
            <a:xfrm rot="2389585">
              <a:off x="5830450" y="2231534"/>
              <a:ext cx="58604" cy="586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800" b="1" kern="1200"/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6084168" y="3008287"/>
            <a:ext cx="2808312" cy="1644849"/>
            <a:chOff x="6309831" y="1969882"/>
            <a:chExt cx="2250395" cy="1332594"/>
          </a:xfrm>
          <a:solidFill>
            <a:srgbClr val="FF0000"/>
          </a:solidFill>
        </p:grpSpPr>
        <p:sp>
          <p:nvSpPr>
            <p:cNvPr id="25" name="Retângulo de cantos arredondados 24"/>
            <p:cNvSpPr/>
            <p:nvPr/>
          </p:nvSpPr>
          <p:spPr>
            <a:xfrm>
              <a:off x="6309831" y="1969882"/>
              <a:ext cx="2250395" cy="1332594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etângulo 25"/>
            <p:cNvSpPr/>
            <p:nvPr/>
          </p:nvSpPr>
          <p:spPr>
            <a:xfrm>
              <a:off x="6348861" y="2008912"/>
              <a:ext cx="2172335" cy="12545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400" b="1" kern="1200" dirty="0" smtClean="0"/>
                <a:t>Dificuldades em assimilar a reorientação do modelo assistencial.</a:t>
              </a:r>
              <a:endParaRPr lang="pt-BR" sz="2400" b="1" kern="1200" dirty="0"/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2555776" y="4365104"/>
            <a:ext cx="27454" cy="185627"/>
            <a:chOff x="2673159" y="2853735"/>
            <a:chExt cx="72080" cy="1441606"/>
          </a:xfrm>
        </p:grpSpPr>
        <p:sp>
          <p:nvSpPr>
            <p:cNvPr id="23" name="Conector reto 15"/>
            <p:cNvSpPr/>
            <p:nvPr/>
          </p:nvSpPr>
          <p:spPr>
            <a:xfrm rot="3081652">
              <a:off x="1988395" y="3555331"/>
              <a:ext cx="1441606" cy="3841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9207"/>
                  </a:moveTo>
                  <a:lnTo>
                    <a:pt x="1441606" y="19207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Conector reto 16"/>
            <p:cNvSpPr/>
            <p:nvPr/>
          </p:nvSpPr>
          <p:spPr>
            <a:xfrm rot="3081652">
              <a:off x="2673159" y="3538498"/>
              <a:ext cx="72080" cy="72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800" b="1" kern="1200"/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3419524" y="4909315"/>
            <a:ext cx="1862740" cy="1472013"/>
            <a:chOff x="3159278" y="3471256"/>
            <a:chExt cx="2250395" cy="1332594"/>
          </a:xfrm>
        </p:grpSpPr>
        <p:sp>
          <p:nvSpPr>
            <p:cNvPr id="21" name="Retângulo de cantos arredondados 20"/>
            <p:cNvSpPr/>
            <p:nvPr/>
          </p:nvSpPr>
          <p:spPr>
            <a:xfrm>
              <a:off x="3159278" y="3471256"/>
              <a:ext cx="2250395" cy="1332594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tângulo 21"/>
            <p:cNvSpPr/>
            <p:nvPr/>
          </p:nvSpPr>
          <p:spPr>
            <a:xfrm>
              <a:off x="3198308" y="3510286"/>
              <a:ext cx="2172335" cy="12545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err="1" smtClean="0"/>
                <a:t>Depois</a:t>
              </a:r>
              <a:endParaRPr lang="pt-BR" sz="3600" b="1" kern="1200" dirty="0"/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5220072" y="5606673"/>
            <a:ext cx="900158" cy="45912"/>
            <a:chOff x="5409673" y="4115049"/>
            <a:chExt cx="900158" cy="45007"/>
          </a:xfrm>
        </p:grpSpPr>
        <p:sp>
          <p:nvSpPr>
            <p:cNvPr id="19" name="Conector reto 19"/>
            <p:cNvSpPr/>
            <p:nvPr/>
          </p:nvSpPr>
          <p:spPr>
            <a:xfrm>
              <a:off x="5409673" y="4118346"/>
              <a:ext cx="900158" cy="3841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19207"/>
                  </a:moveTo>
                  <a:lnTo>
                    <a:pt x="900158" y="19207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Conector reto 20"/>
            <p:cNvSpPr/>
            <p:nvPr/>
          </p:nvSpPr>
          <p:spPr>
            <a:xfrm>
              <a:off x="5837248" y="4115049"/>
              <a:ext cx="45007" cy="450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800" b="1" kern="1200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6120230" y="4949941"/>
            <a:ext cx="2808312" cy="1359379"/>
            <a:chOff x="6309831" y="3471256"/>
            <a:chExt cx="2250395" cy="1332594"/>
          </a:xfrm>
        </p:grpSpPr>
        <p:sp>
          <p:nvSpPr>
            <p:cNvPr id="17" name="Retângulo de cantos arredondados 16"/>
            <p:cNvSpPr/>
            <p:nvPr/>
          </p:nvSpPr>
          <p:spPr>
            <a:xfrm>
              <a:off x="6309831" y="3471256"/>
              <a:ext cx="2250395" cy="1332594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6348861" y="3510286"/>
              <a:ext cx="2172335" cy="12545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err="1" smtClean="0"/>
                <a:t>Atividades</a:t>
              </a:r>
              <a:r>
                <a:rPr lang="en-US" sz="3600" b="1" kern="1200" dirty="0" smtClean="0"/>
                <a:t>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dirty="0" err="1" smtClean="0"/>
                <a:t>Inovadoras</a:t>
              </a:r>
              <a:endParaRPr lang="pt-BR" sz="3600" b="1" kern="1200" dirty="0"/>
            </a:p>
          </p:txBody>
        </p:sp>
      </p:grpSp>
      <p:sp>
        <p:nvSpPr>
          <p:cNvPr id="37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RESULTADOS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3162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874430419"/>
              </p:ext>
            </p:extLst>
          </p:nvPr>
        </p:nvGraphicFramePr>
        <p:xfrm>
          <a:off x="1187624" y="908720"/>
          <a:ext cx="705678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o 4"/>
          <p:cNvGrpSpPr/>
          <p:nvPr/>
        </p:nvGrpSpPr>
        <p:grpSpPr>
          <a:xfrm>
            <a:off x="4333548" y="1289110"/>
            <a:ext cx="3069192" cy="463356"/>
            <a:chOff x="1323294" y="452399"/>
            <a:chExt cx="3069192" cy="463356"/>
          </a:xfrm>
        </p:grpSpPr>
        <p:sp>
          <p:nvSpPr>
            <p:cNvPr id="21" name="Retângulo 20"/>
            <p:cNvSpPr/>
            <p:nvPr/>
          </p:nvSpPr>
          <p:spPr>
            <a:xfrm>
              <a:off x="3073914" y="452399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tângulo 21"/>
            <p:cNvSpPr/>
            <p:nvPr/>
          </p:nvSpPr>
          <p:spPr>
            <a:xfrm>
              <a:off x="1323294" y="504057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Reuniões Semanais</a:t>
              </a:r>
              <a:endParaRPr lang="pt-BR" sz="2000" b="1" kern="1200" dirty="0"/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3680901" y="1928921"/>
            <a:ext cx="1345575" cy="635983"/>
            <a:chOff x="2662081" y="1354412"/>
            <a:chExt cx="1345575" cy="635983"/>
          </a:xfrm>
        </p:grpSpPr>
        <p:sp>
          <p:nvSpPr>
            <p:cNvPr id="19" name="Retângulo 18"/>
            <p:cNvSpPr/>
            <p:nvPr/>
          </p:nvSpPr>
          <p:spPr>
            <a:xfrm>
              <a:off x="2662081" y="1354412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tângulo 19"/>
            <p:cNvSpPr/>
            <p:nvPr/>
          </p:nvSpPr>
          <p:spPr>
            <a:xfrm>
              <a:off x="2689084" y="1578697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Mapa Inteligente</a:t>
              </a:r>
              <a:endParaRPr lang="pt-BR" sz="2000" b="1" kern="1200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4187174" y="2690785"/>
            <a:ext cx="1608962" cy="738215"/>
            <a:chOff x="3168354" y="2116276"/>
            <a:chExt cx="1608962" cy="738215"/>
          </a:xfrm>
        </p:grpSpPr>
        <p:sp>
          <p:nvSpPr>
            <p:cNvPr id="17" name="Retângulo 16"/>
            <p:cNvSpPr/>
            <p:nvPr/>
          </p:nvSpPr>
          <p:spPr>
            <a:xfrm>
              <a:off x="3168354" y="2116276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3458744" y="2442793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Saúde do Homem</a:t>
              </a:r>
              <a:endParaRPr lang="pt-BR" sz="2000" b="1" kern="1200" dirty="0"/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3757484" y="3933056"/>
            <a:ext cx="1318572" cy="411698"/>
            <a:chOff x="2569857" y="3116693"/>
            <a:chExt cx="1318572" cy="411698"/>
          </a:xfrm>
        </p:grpSpPr>
        <p:sp>
          <p:nvSpPr>
            <p:cNvPr id="15" name="Retângulo 14"/>
            <p:cNvSpPr/>
            <p:nvPr/>
          </p:nvSpPr>
          <p:spPr>
            <a:xfrm>
              <a:off x="2569857" y="3116693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tângulo 15"/>
            <p:cNvSpPr/>
            <p:nvPr/>
          </p:nvSpPr>
          <p:spPr>
            <a:xfrm>
              <a:off x="2569857" y="3116693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Conselho Local de Saúde</a:t>
              </a:r>
              <a:endParaRPr lang="pt-BR" sz="2000" b="1" kern="1200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4427984" y="4745494"/>
            <a:ext cx="1318572" cy="411698"/>
            <a:chOff x="3217931" y="3903797"/>
            <a:chExt cx="1318572" cy="411698"/>
          </a:xfrm>
        </p:grpSpPr>
        <p:sp>
          <p:nvSpPr>
            <p:cNvPr id="13" name="Retângulo 12"/>
            <p:cNvSpPr/>
            <p:nvPr/>
          </p:nvSpPr>
          <p:spPr>
            <a:xfrm>
              <a:off x="3217931" y="3903797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tângulo 13"/>
            <p:cNvSpPr/>
            <p:nvPr/>
          </p:nvSpPr>
          <p:spPr>
            <a:xfrm>
              <a:off x="3217931" y="3903797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Grupo de Gestantes</a:t>
              </a:r>
              <a:endParaRPr lang="pt-BR" sz="2000" b="1" kern="1200" dirty="0"/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3680901" y="5419393"/>
            <a:ext cx="1467163" cy="673903"/>
            <a:chOff x="2662081" y="4844884"/>
            <a:chExt cx="1467163" cy="673903"/>
          </a:xfrm>
        </p:grpSpPr>
        <p:sp>
          <p:nvSpPr>
            <p:cNvPr id="11" name="Retângulo 10"/>
            <p:cNvSpPr/>
            <p:nvPr/>
          </p:nvSpPr>
          <p:spPr>
            <a:xfrm>
              <a:off x="2662081" y="4844884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tângulo 11"/>
            <p:cNvSpPr/>
            <p:nvPr/>
          </p:nvSpPr>
          <p:spPr>
            <a:xfrm>
              <a:off x="2810672" y="5107089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Grupo Cessação Tabagismo</a:t>
              </a:r>
              <a:endParaRPr lang="pt-BR" sz="2000" b="1" kern="1200" dirty="0"/>
            </a:p>
          </p:txBody>
        </p:sp>
      </p:grpSp>
      <p:pic>
        <p:nvPicPr>
          <p:cNvPr id="3074" name="Picture 2" descr="http://www.atencaobasica.org.br/sites/default/files/uploads/experiencia/6583/imagem-de-destaque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827120"/>
            <a:ext cx="1944216" cy="145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br.pixersize.com/image/1/400/n8nLuY9KNxkS0ZXSZ1HNDUWWVV3SNvmUM1URppmU0EVi9lVFf6EM882MHR0QfNDXw79QhEEMh79RhQ0Qh72MhF3FqzSKhZkaMR3KhRGKm5dRkRHT0NnasiGaho2F0Rni/97/81/10/0097811013/1/fotomural-mapa-com-uma-lupa-mapa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90818"/>
            <a:ext cx="1800200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2708920"/>
            <a:ext cx="1339265" cy="151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4" descr="http://assesoar.org.br/wp-content/uploads/2011/08/saude_homem.gif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170" y="2920676"/>
            <a:ext cx="576318" cy="130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http://www.alunoeletrica.eng.ufba.br/wp-content/uploads/2013/06/gestaopar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179297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054" y="4826489"/>
            <a:ext cx="1403394" cy="1626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0" descr="http://images.quebarato.com.br/T440x/tabagismo+tratamento+antitabagismo+urgente+sao+paulo+sp+brasil__19CC9B_1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48" y="5157192"/>
            <a:ext cx="1219696" cy="121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RESULTADOS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0718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RESULTADOS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4186285482"/>
              </p:ext>
            </p:extLst>
          </p:nvPr>
        </p:nvGraphicFramePr>
        <p:xfrm>
          <a:off x="107504" y="1813272"/>
          <a:ext cx="39120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608501819"/>
              </p:ext>
            </p:extLst>
          </p:nvPr>
        </p:nvGraphicFramePr>
        <p:xfrm>
          <a:off x="5124400" y="1844824"/>
          <a:ext cx="39120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Seta para a direita 2"/>
          <p:cNvSpPr/>
          <p:nvPr/>
        </p:nvSpPr>
        <p:spPr>
          <a:xfrm>
            <a:off x="4139952" y="4437112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353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3428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3200" b="1" dirty="0" smtClean="0"/>
              <a:t/>
            </a:r>
            <a:br>
              <a:rPr lang="pt-BR" sz="3200" b="1" dirty="0" smtClean="0"/>
            </a:br>
            <a:r>
              <a:rPr lang="pt-BR" sz="3200" b="1" dirty="0"/>
              <a:t/>
            </a:r>
            <a:br>
              <a:rPr lang="pt-BR" sz="3200" b="1" dirty="0"/>
            </a:br>
            <a:r>
              <a:rPr lang="pt-BR" sz="3200" b="1" dirty="0" smtClean="0"/>
              <a:t>REFERÊNCIAS</a:t>
            </a:r>
            <a:r>
              <a:rPr lang="pt-BR" sz="3200" dirty="0" smtClean="0"/>
              <a:t/>
            </a:r>
            <a:br>
              <a:rPr lang="pt-BR" sz="3200" dirty="0" smtClean="0"/>
            </a:br>
            <a:r>
              <a:rPr lang="pt-BR" sz="3200" b="1" dirty="0" smtClean="0"/>
              <a:t> </a:t>
            </a:r>
            <a:r>
              <a:rPr lang="pt-BR" sz="3200" dirty="0" smtClean="0"/>
              <a:t/>
            </a:r>
            <a:br>
              <a:rPr lang="pt-BR" sz="3200" dirty="0" smtClean="0"/>
            </a:b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36512" y="631229"/>
            <a:ext cx="9144000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pt-BR" sz="1150" dirty="0" smtClean="0"/>
              <a:t>BRASIL</a:t>
            </a:r>
            <a:r>
              <a:rPr lang="pt-BR" sz="1150" dirty="0"/>
              <a:t>. Ministério da Saúde. Secretaria de Atenção à Saúde. Departamento de Atenção Básica. Programa Nacional de Melhoria do Acesso e da Qualidade da Atenção Básica (PMAQ) : manual instrutivo / Ministério da Saúde. Secretaria de Atenção à Saúde. Departamento de Atenção Básica. – Brasília : Ministério da Saúde, 2012.</a:t>
            </a:r>
          </a:p>
          <a:p>
            <a:pPr marL="0" indent="0">
              <a:spcBef>
                <a:spcPts val="0"/>
              </a:spcBef>
              <a:buNone/>
            </a:pPr>
            <a:endParaRPr lang="pt-BR" sz="1150" dirty="0"/>
          </a:p>
          <a:p>
            <a:pPr>
              <a:spcBef>
                <a:spcPts val="0"/>
              </a:spcBef>
            </a:pPr>
            <a:r>
              <a:rPr lang="pt-BR" sz="1150" dirty="0"/>
              <a:t>BRASIL. Ministério da Saúde. Secretaria de Atenção à Saúde. Departamento de Atenção Básica. Política Nacional de Atenção Básica. Brasília: Ministério da Saúde; 2011</a:t>
            </a:r>
            <a:r>
              <a:rPr lang="pt-BR" sz="115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sz="1150" dirty="0"/>
              <a:t> </a:t>
            </a:r>
          </a:p>
          <a:p>
            <a:pPr>
              <a:spcBef>
                <a:spcPts val="0"/>
              </a:spcBef>
            </a:pPr>
            <a:r>
              <a:rPr lang="pt-BR" sz="1150" dirty="0"/>
              <a:t>BRASIL. Ministério da Saúde. </a:t>
            </a:r>
            <a:r>
              <a:rPr lang="pt-BR" sz="1150" dirty="0" err="1"/>
              <a:t>Autoavaliação</a:t>
            </a:r>
            <a:r>
              <a:rPr lang="pt-BR" sz="1150" dirty="0"/>
              <a:t> para Melhoria do Acesso e da Qualidade de Atenção Básica - AMAQ. Brasília: Ministério da Saúde, 2013. (Série B. Textos básicos de saúde)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sz="1150" dirty="0"/>
              <a:t> </a:t>
            </a:r>
          </a:p>
          <a:p>
            <a:pPr>
              <a:spcBef>
                <a:spcPts val="0"/>
              </a:spcBef>
            </a:pPr>
            <a:r>
              <a:rPr lang="pt-BR" sz="1150" dirty="0"/>
              <a:t>COSTA, Glauce Dias da et al. Avaliação do cuidado à saúde da gestante no contexto do Programa Saúde da Família. Ciênc. saúde coletiva [online]. 2009, vol.14, suppl.1, pp. 1347-1357. ISSN 1413-8123. Disponível em: &lt; http://www.scielo.br/scielo.php?pid=S1413-81232009000800007&amp;script=sci_abstract&amp;tlng=pt &gt;. Acesso em: 29 </a:t>
            </a:r>
            <a:r>
              <a:rPr lang="pt-BR" sz="1150" dirty="0" err="1"/>
              <a:t>Jul</a:t>
            </a:r>
            <a:r>
              <a:rPr lang="pt-BR" sz="1150" dirty="0"/>
              <a:t> 2013.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sz="1150" dirty="0"/>
              <a:t> </a:t>
            </a:r>
          </a:p>
          <a:p>
            <a:pPr>
              <a:spcBef>
                <a:spcPts val="0"/>
              </a:spcBef>
            </a:pPr>
            <a:r>
              <a:rPr lang="pt-BR" sz="1150" dirty="0"/>
              <a:t>CRUZ, Pedro José Santos Carneiro  et al. Desafios para a Participação Popular em Saúde: reflexões a partir da educação popular na construção de conselho local de saúde em comunidades de João Pessoa, PB. Saúde Soc. 2012, São Paulo, v.21, n.4, p.1087-1100. Disponível em: &lt; http://www.scielo.br/pdf/sausoc/v21n4/v21n4a25.pdf &gt;. Acesso em: 29 </a:t>
            </a:r>
            <a:r>
              <a:rPr lang="pt-BR" sz="1150" dirty="0" err="1"/>
              <a:t>Jul</a:t>
            </a:r>
            <a:r>
              <a:rPr lang="pt-BR" sz="1150" dirty="0"/>
              <a:t> 2013.</a:t>
            </a:r>
          </a:p>
          <a:p>
            <a:pPr marL="0" indent="0">
              <a:spcBef>
                <a:spcPts val="0"/>
              </a:spcBef>
              <a:buNone/>
            </a:pPr>
            <a:endParaRPr lang="pt-BR" sz="1150" dirty="0"/>
          </a:p>
          <a:p>
            <a:pPr>
              <a:spcBef>
                <a:spcPts val="0"/>
              </a:spcBef>
            </a:pPr>
            <a:r>
              <a:rPr lang="pt-BR" sz="1150" dirty="0"/>
              <a:t>GRANDO, </a:t>
            </a:r>
            <a:r>
              <a:rPr lang="pt-BR" sz="1150" dirty="0" err="1"/>
              <a:t>MaristelKasper</a:t>
            </a:r>
            <a:r>
              <a:rPr lang="pt-BR" sz="1150" dirty="0"/>
              <a:t>  e  DALL'AGNOL, Clarice Maria. Desafios do processo grupal em reuniões de equipe da estratégia saúde da família. Esc. Anna Nery [online]. 2010, vol.14, n.3 ISSN 1414-8145. Disponível em: &lt; http://www.redalyc.org/articulo.oa?id=127715324011 &gt;. Acesso em: 29 </a:t>
            </a:r>
            <a:r>
              <a:rPr lang="pt-BR" sz="1150" dirty="0" err="1"/>
              <a:t>Jul</a:t>
            </a:r>
            <a:r>
              <a:rPr lang="pt-BR" sz="1150" dirty="0"/>
              <a:t> 2013</a:t>
            </a:r>
            <a:r>
              <a:rPr lang="pt-BR" sz="115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pt-BR" sz="1150" dirty="0"/>
          </a:p>
          <a:p>
            <a:pPr>
              <a:spcBef>
                <a:spcPts val="0"/>
              </a:spcBef>
            </a:pPr>
            <a:r>
              <a:rPr lang="pt-BR" sz="1150" dirty="0"/>
              <a:t>GOLDSTEIN, Roberta Argento et al. A experiência de mapeamento participativo para a construção de uma alternativa cartográfica para a ESF . Ciênc. saúde coletiva [online]. 2013, vol.18, n.1, pp. 45-56. ISSN 1413-8123. Disponível em: &lt; http://www.scielo.br/scielo.php?pid=S1413-1232013000100006&amp;script=sci_abstract&amp;tlng=pt &gt;. Acesso em: 29 </a:t>
            </a:r>
            <a:r>
              <a:rPr lang="pt-BR" sz="1150" dirty="0" err="1"/>
              <a:t>Jul</a:t>
            </a:r>
            <a:r>
              <a:rPr lang="pt-BR" sz="1150" dirty="0"/>
              <a:t> 2013</a:t>
            </a:r>
            <a:r>
              <a:rPr lang="pt-BR" sz="115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sz="1150" dirty="0"/>
              <a:t> </a:t>
            </a:r>
          </a:p>
          <a:p>
            <a:pPr>
              <a:spcBef>
                <a:spcPts val="0"/>
              </a:spcBef>
            </a:pPr>
            <a:r>
              <a:rPr lang="pt-BR" sz="1150" dirty="0"/>
              <a:t>MALIK, Ana Maria. Qualidade na Gestão Local de Serviços e Ações de Saúde. São Paulo: Faculdade de Saúde Pública da Universidade de São Paulo, 1998.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sz="1150" dirty="0"/>
              <a:t> </a:t>
            </a:r>
          </a:p>
          <a:p>
            <a:pPr>
              <a:spcBef>
                <a:spcPts val="0"/>
              </a:spcBef>
            </a:pPr>
            <a:r>
              <a:rPr lang="pt-BR" sz="1150" dirty="0" err="1"/>
              <a:t>Mellin</a:t>
            </a:r>
            <a:r>
              <a:rPr lang="pt-BR" sz="1150" dirty="0"/>
              <a:t> AS, Pinto AG. Aproximação do processo de trabalho no projeto de saúde da família em centro de saúde de campinas. </a:t>
            </a:r>
            <a:r>
              <a:rPr lang="pt-BR" sz="1150" dirty="0" err="1"/>
              <a:t>RevEnferm</a:t>
            </a:r>
            <a:r>
              <a:rPr lang="pt-BR" sz="1150" dirty="0"/>
              <a:t> UFPE. [online] 2008; 2(2):147-56. Disponível em: </a:t>
            </a:r>
            <a:r>
              <a:rPr lang="pt-BR" sz="1150" u="sng" dirty="0">
                <a:hlinkClick r:id="rId3"/>
              </a:rPr>
              <a:t>http://www.ufpe.br/revistaenfermagem/index.php/revista/article/viewFile/418/411</a:t>
            </a:r>
            <a:r>
              <a:rPr lang="pt-BR" sz="1150" dirty="0"/>
              <a:t>. Acesso em: 29 </a:t>
            </a:r>
            <a:r>
              <a:rPr lang="pt-BR" sz="1150" dirty="0" err="1"/>
              <a:t>Jul</a:t>
            </a:r>
            <a:r>
              <a:rPr lang="pt-BR" sz="1150" dirty="0"/>
              <a:t> 2013.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sz="1150" dirty="0"/>
              <a:t> </a:t>
            </a:r>
          </a:p>
          <a:p>
            <a:pPr>
              <a:spcBef>
                <a:spcPts val="0"/>
              </a:spcBef>
            </a:pPr>
            <a:r>
              <a:rPr lang="pt-BR" sz="1150" dirty="0"/>
              <a:t>VELOSO NS, Rodrigues CAQ, Leite MTS, Larissa J, Ottoni M, Veloso GCC et al. Tabagismo: a percepção dos fumantes em um grupo de educação em saúde. </a:t>
            </a:r>
            <a:r>
              <a:rPr lang="pt-BR" sz="1150" dirty="0" err="1"/>
              <a:t>Revbrasmedfam</a:t>
            </a:r>
            <a:r>
              <a:rPr lang="pt-BR" sz="1150" dirty="0"/>
              <a:t> comunidade 2011; 6(20): 193-8.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BR" sz="1150" dirty="0"/>
              <a:t> </a:t>
            </a:r>
          </a:p>
          <a:p>
            <a:pPr>
              <a:spcBef>
                <a:spcPts val="0"/>
              </a:spcBef>
            </a:pPr>
            <a:endParaRPr lang="pt-BR" sz="1150" dirty="0"/>
          </a:p>
        </p:txBody>
      </p:sp>
    </p:spTree>
    <p:extLst>
      <p:ext uri="{BB962C8B-B14F-4D97-AF65-F5344CB8AC3E}">
        <p14:creationId xmlns:p14="http://schemas.microsoft.com/office/powerpoint/2010/main" val="2828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4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111103"/>
            <a:ext cx="7772400" cy="1470025"/>
          </a:xfrm>
        </p:spPr>
        <p:txBody>
          <a:bodyPr>
            <a:normAutofit fontScale="90000"/>
          </a:bodyPr>
          <a:lstStyle/>
          <a:p>
            <a:pPr algn="just"/>
            <a:r>
              <a:rPr lang="pt-BR" dirty="0"/>
              <a:t/>
            </a:r>
            <a:br>
              <a:rPr lang="pt-BR" dirty="0"/>
            </a:br>
            <a:r>
              <a:rPr lang="pt-BR" b="1" dirty="0"/>
              <a:t>Contribuindo para Reorientação do Processo </a:t>
            </a:r>
            <a:r>
              <a:rPr lang="pt-BR" b="1" dirty="0" smtClean="0"/>
              <a:t>de Trabalho da </a:t>
            </a:r>
            <a:r>
              <a:rPr lang="pt-BR" b="1" dirty="0"/>
              <a:t>Estratégia Saúde da Família 004 Encruzo</a:t>
            </a:r>
            <a:r>
              <a:rPr lang="pt-BR" dirty="0"/>
              <a:t/>
            </a:r>
            <a:br>
              <a:rPr lang="pt-BR" dirty="0"/>
            </a:br>
            <a:r>
              <a:rPr lang="pt-BR" b="1" dirty="0"/>
              <a:t>(Relato de Experiência</a:t>
            </a:r>
            <a:r>
              <a:rPr lang="pt-BR" b="1" dirty="0" smtClean="0"/>
              <a:t>)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1026" name="Picture 2" descr="http://4.bp.blogspot.com/-jQcnROYOEa4/Ua3zxOCAPXI/AAAAAAAABJI/CACI2oRiB0U/s1600/NOVA_LOGO_PMAQ.bmp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745681"/>
            <a:ext cx="4736678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74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/>
              <a:t/>
            </a:r>
            <a:br>
              <a:rPr lang="pt-BR" b="1" dirty="0"/>
            </a:br>
            <a:r>
              <a:rPr lang="pt-BR" b="1" dirty="0" smtClean="0"/>
              <a:t>INTRODUÇÃO/JUSTIFICATIVA </a:t>
            </a:r>
            <a:r>
              <a:rPr lang="pt-BR" dirty="0"/>
              <a:t/>
            </a:r>
            <a:br>
              <a:rPr lang="pt-BR" dirty="0"/>
            </a:br>
            <a:r>
              <a:rPr lang="pt-BR" b="1" dirty="0" smtClean="0"/>
              <a:t> 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872103572"/>
              </p:ext>
            </p:extLst>
          </p:nvPr>
        </p:nvGraphicFramePr>
        <p:xfrm>
          <a:off x="-36512" y="908720"/>
          <a:ext cx="914501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179512" y="1700808"/>
            <a:ext cx="1223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2003</a:t>
            </a:r>
            <a:endParaRPr lang="pt-BR" sz="4000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42868" y="3356992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2004</a:t>
            </a:r>
            <a:endParaRPr lang="pt-BR" sz="3600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210820" y="5013176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2011</a:t>
            </a:r>
            <a:endParaRPr lang="pt-BR" sz="36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1475656" y="1589891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chemeClr val="bg1"/>
                </a:solidFill>
              </a:rPr>
              <a:t>O Ministério da Saúde vem  induzindo a implantação </a:t>
            </a:r>
            <a:r>
              <a:rPr lang="pt-BR" sz="2400" b="1" dirty="0" smtClean="0">
                <a:solidFill>
                  <a:schemeClr val="bg1"/>
                </a:solidFill>
              </a:rPr>
              <a:t>    de </a:t>
            </a:r>
          </a:p>
          <a:p>
            <a:pPr algn="just"/>
            <a:r>
              <a:rPr lang="pt-BR" sz="2400" b="1" dirty="0" smtClean="0">
                <a:solidFill>
                  <a:schemeClr val="bg1"/>
                </a:solidFill>
              </a:rPr>
              <a:t>políticas públicas que </a:t>
            </a:r>
            <a:r>
              <a:rPr lang="pt-BR" sz="2400" b="1" dirty="0">
                <a:solidFill>
                  <a:schemeClr val="bg1"/>
                </a:solidFill>
              </a:rPr>
              <a:t>visem à avaliação focada na </a:t>
            </a:r>
            <a:r>
              <a:rPr lang="pt-BR" sz="2400" b="1" dirty="0" smtClean="0">
                <a:solidFill>
                  <a:schemeClr val="bg1"/>
                </a:solidFill>
              </a:rPr>
              <a:t>AB.</a:t>
            </a:r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763688" y="3286725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400" b="1" dirty="0">
                <a:solidFill>
                  <a:schemeClr val="bg1"/>
                </a:solidFill>
              </a:rPr>
              <a:t>O município de Jaguaruna (SC) implantou a Estratégia de Saúde da Família (ESF) 004 Encruzo.</a:t>
            </a:r>
          </a:p>
          <a:p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475656" y="4797152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sz="2400" b="1" dirty="0">
                <a:solidFill>
                  <a:schemeClr val="bg1"/>
                </a:solidFill>
              </a:rPr>
              <a:t>Foi instituído, pela Portaria nº 1.654 GM/MS, o Programa Nacional de Melhoria do Acesso e da Qualidade da Atenção Básica (PMAQ – AB)</a:t>
            </a:r>
          </a:p>
          <a:p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3" name="Explosão 2 2"/>
          <p:cNvSpPr/>
          <p:nvPr/>
        </p:nvSpPr>
        <p:spPr>
          <a:xfrm rot="1337899">
            <a:off x="5008075" y="4600314"/>
            <a:ext cx="3888432" cy="1883798"/>
          </a:xfrm>
          <a:prstGeom prst="irregularSeal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ESF ENCRUZO ADERE AO PMAQ-AB</a:t>
            </a:r>
            <a:endParaRPr lang="pt-B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61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4" grpId="0"/>
      <p:bldP spid="5" grpId="0"/>
      <p:bldP spid="6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684213" y="2420938"/>
            <a:ext cx="1584325" cy="8302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Equipe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>
                <a:ea typeface="ＭＳ Ｐゴシック" pitchFamily="34" charset="-128"/>
                <a:cs typeface="Arial" pitchFamily="34" charset="0"/>
              </a:rPr>
              <a:t>Adere e Contratualiza com o Gestor Municipal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644525" y="1628775"/>
            <a:ext cx="1657350" cy="6492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Município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>
                <a:ea typeface="ＭＳ Ｐゴシック" pitchFamily="34" charset="-128"/>
                <a:cs typeface="Arial" pitchFamily="34" charset="0"/>
              </a:rPr>
              <a:t>Adere, libera as EAB e Contratualiza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611188" y="4941888"/>
            <a:ext cx="1728787" cy="2841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>
                <a:ea typeface="ＭＳ Ｐゴシック" pitchFamily="34" charset="-128"/>
                <a:cs typeface="Arial" pitchFamily="34" charset="0"/>
              </a:rPr>
              <a:t>Ministério da Saúde</a:t>
            </a:r>
          </a:p>
        </p:txBody>
      </p:sp>
      <p:sp>
        <p:nvSpPr>
          <p:cNvPr id="10" name="Chave esquerda 9"/>
          <p:cNvSpPr/>
          <p:nvPr/>
        </p:nvSpPr>
        <p:spPr>
          <a:xfrm>
            <a:off x="468313" y="1843088"/>
            <a:ext cx="122237" cy="324167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2987675" y="1773238"/>
            <a:ext cx="1655763" cy="679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Equipes e SMS </a:t>
            </a:r>
            <a:r>
              <a:rPr lang="pt-BR" sz="1200" dirty="0">
                <a:ea typeface="ＭＳ Ｐゴシック" pitchFamily="34" charset="-128"/>
                <a:cs typeface="Arial" pitchFamily="34" charset="0"/>
              </a:rPr>
              <a:t>aplicam instrumento 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>
                <a:ea typeface="ＭＳ Ｐゴシック" pitchFamily="34" charset="-128"/>
                <a:cs typeface="Arial" pitchFamily="34" charset="0"/>
              </a:rPr>
              <a:t>Autoavaliação</a:t>
            </a:r>
            <a:endParaRPr lang="pt-BR" sz="1200" b="1" dirty="0"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2987675" y="3500438"/>
            <a:ext cx="1746250" cy="14462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>
                <a:ea typeface="ＭＳ Ｐゴシック" pitchFamily="34" charset="-128"/>
                <a:cs typeface="Arial" pitchFamily="34" charset="0"/>
              </a:rPr>
              <a:t>Pactuação nos </a:t>
            </a: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CIR </a:t>
            </a:r>
            <a:r>
              <a:rPr lang="pt-BR" sz="1200" dirty="0">
                <a:ea typeface="ＭＳ Ｐゴシック" pitchFamily="34" charset="-128"/>
                <a:cs typeface="Arial" pitchFamily="34" charset="0"/>
              </a:rPr>
              <a:t>e na </a:t>
            </a: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CIB </a:t>
            </a:r>
            <a:r>
              <a:rPr lang="pt-BR" sz="1200" dirty="0">
                <a:ea typeface="ＭＳ Ｐゴシック" pitchFamily="34" charset="-128"/>
                <a:cs typeface="Arial" pitchFamily="34" charset="0"/>
              </a:rPr>
              <a:t>da</a:t>
            </a: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 Estruturação e Lógica de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>
                <a:ea typeface="ＭＳ Ｐゴシック" pitchFamily="34" charset="-128"/>
                <a:cs typeface="Arial" pitchFamily="34" charset="0"/>
              </a:rPr>
              <a:t>Apoio Instituciona</a:t>
            </a: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l e </a:t>
            </a:r>
            <a:r>
              <a:rPr lang="pt-BR" sz="1400" b="1" dirty="0">
                <a:ea typeface="ＭＳ Ｐゴシック" pitchFamily="34" charset="-128"/>
                <a:cs typeface="Arial" pitchFamily="34" charset="0"/>
              </a:rPr>
              <a:t>Educação Permanente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>
                <a:ea typeface="ＭＳ Ｐゴシック" pitchFamily="34" charset="-128"/>
                <a:cs typeface="Arial" pitchFamily="34" charset="0"/>
              </a:rPr>
              <a:t>(Apoio do CIR, COSEMS, Estado e MS)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219700" y="1722438"/>
            <a:ext cx="1512888" cy="1562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Aplicação de Instrumentos de Avaliação </a:t>
            </a:r>
            <a:r>
              <a:rPr lang="pt-BR" sz="1200" dirty="0">
                <a:ea typeface="ＭＳ Ｐゴシック" pitchFamily="34" charset="-128"/>
                <a:cs typeface="Arial" pitchFamily="34" charset="0"/>
              </a:rPr>
              <a:t>(Gestão, UBS, Equipe Usuários)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Incluindo Visita da Equipe de Avaliação Externa</a:t>
            </a:r>
            <a:endParaRPr lang="pt-BR" sz="1200" dirty="0">
              <a:ea typeface="ＭＳ Ｐゴシック" pitchFamily="34" charset="-128"/>
              <a:cs typeface="Arial" pitchFamily="34" charset="0"/>
            </a:endParaRPr>
          </a:p>
        </p:txBody>
      </p:sp>
      <p:cxnSp>
        <p:nvCxnSpPr>
          <p:cNvPr id="14" name="Conector de seta reta 13"/>
          <p:cNvCxnSpPr/>
          <p:nvPr/>
        </p:nvCxnSpPr>
        <p:spPr>
          <a:xfrm>
            <a:off x="5994400" y="3413125"/>
            <a:ext cx="0" cy="160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5292725" y="3644900"/>
            <a:ext cx="1328738" cy="4667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>
                <a:ea typeface="ＭＳ Ｐゴシック" pitchFamily="34" charset="-128"/>
                <a:cs typeface="Arial" pitchFamily="34" charset="0"/>
              </a:rPr>
              <a:t>Certificação de cada Equipe </a:t>
            </a:r>
          </a:p>
        </p:txBody>
      </p:sp>
      <p:sp>
        <p:nvSpPr>
          <p:cNvPr id="16" name="Pentágono 15"/>
          <p:cNvSpPr/>
          <p:nvPr/>
        </p:nvSpPr>
        <p:spPr>
          <a:xfrm>
            <a:off x="6948488" y="906463"/>
            <a:ext cx="1879600" cy="57785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Re-Contratualização</a:t>
            </a:r>
          </a:p>
        </p:txBody>
      </p:sp>
      <p:sp>
        <p:nvSpPr>
          <p:cNvPr id="17" name="Pentágono 16"/>
          <p:cNvSpPr/>
          <p:nvPr/>
        </p:nvSpPr>
        <p:spPr>
          <a:xfrm>
            <a:off x="442913" y="906463"/>
            <a:ext cx="2112962" cy="57785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Contratualização</a:t>
            </a:r>
          </a:p>
        </p:txBody>
      </p:sp>
      <p:sp>
        <p:nvSpPr>
          <p:cNvPr id="18" name="Pentágono 17"/>
          <p:cNvSpPr/>
          <p:nvPr/>
        </p:nvSpPr>
        <p:spPr>
          <a:xfrm>
            <a:off x="2843213" y="906463"/>
            <a:ext cx="1895475" cy="577850"/>
          </a:xfrm>
          <a:prstGeom prst="homePlate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Desenvolvimento</a:t>
            </a:r>
          </a:p>
        </p:txBody>
      </p:sp>
      <p:sp>
        <p:nvSpPr>
          <p:cNvPr id="19" name="Pentágono 18"/>
          <p:cNvSpPr/>
          <p:nvPr/>
        </p:nvSpPr>
        <p:spPr>
          <a:xfrm>
            <a:off x="5011738" y="906463"/>
            <a:ext cx="1720850" cy="577850"/>
          </a:xfrm>
          <a:prstGeom prst="homePlate">
            <a:avLst/>
          </a:prstGeom>
          <a:solidFill>
            <a:srgbClr val="92D05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Avaliação Externa </a:t>
            </a:r>
          </a:p>
        </p:txBody>
      </p:sp>
      <p:cxnSp>
        <p:nvCxnSpPr>
          <p:cNvPr id="20" name="Conector de seta reta 19"/>
          <p:cNvCxnSpPr/>
          <p:nvPr/>
        </p:nvCxnSpPr>
        <p:spPr>
          <a:xfrm rot="16200000" flipH="1">
            <a:off x="1331118" y="2348707"/>
            <a:ext cx="14446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ivisa 20"/>
          <p:cNvSpPr/>
          <p:nvPr/>
        </p:nvSpPr>
        <p:spPr>
          <a:xfrm>
            <a:off x="403225" y="5564188"/>
            <a:ext cx="4673600" cy="889000"/>
          </a:xfrm>
          <a:prstGeom prst="chevron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- Ao Aderir receberá 20% do Componente de Qualidade do PAB Variável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- Informar sistema de gestão do DAB - PMAQ</a:t>
            </a:r>
          </a:p>
        </p:txBody>
      </p:sp>
      <p:sp>
        <p:nvSpPr>
          <p:cNvPr id="22" name="Divisa 21"/>
          <p:cNvSpPr/>
          <p:nvPr/>
        </p:nvSpPr>
        <p:spPr>
          <a:xfrm>
            <a:off x="6807200" y="5654675"/>
            <a:ext cx="2157413" cy="727075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Período de 1 ano para nova certificação</a:t>
            </a:r>
          </a:p>
        </p:txBody>
      </p:sp>
      <p:sp>
        <p:nvSpPr>
          <p:cNvPr id="23" name="Divisa 22"/>
          <p:cNvSpPr/>
          <p:nvPr/>
        </p:nvSpPr>
        <p:spPr>
          <a:xfrm>
            <a:off x="5018088" y="5722938"/>
            <a:ext cx="1863725" cy="571500"/>
          </a:xfrm>
          <a:prstGeom prst="chevron">
            <a:avLst/>
          </a:prstGeom>
          <a:solidFill>
            <a:srgbClr val="92D05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Certificação</a:t>
            </a:r>
          </a:p>
        </p:txBody>
      </p:sp>
      <p:sp>
        <p:nvSpPr>
          <p:cNvPr id="23571" name="Retângulo 100"/>
          <p:cNvSpPr>
            <a:spLocks noChangeArrowheads="1"/>
          </p:cNvSpPr>
          <p:nvPr/>
        </p:nvSpPr>
        <p:spPr bwMode="auto">
          <a:xfrm>
            <a:off x="2843213" y="630238"/>
            <a:ext cx="669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400" b="1"/>
              <a:t>FASE 2</a:t>
            </a:r>
          </a:p>
        </p:txBody>
      </p:sp>
      <p:sp>
        <p:nvSpPr>
          <p:cNvPr id="23572" name="Retângulo 101"/>
          <p:cNvSpPr>
            <a:spLocks noChangeArrowheads="1"/>
          </p:cNvSpPr>
          <p:nvPr/>
        </p:nvSpPr>
        <p:spPr bwMode="auto">
          <a:xfrm>
            <a:off x="5011738" y="619125"/>
            <a:ext cx="669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400" b="1"/>
              <a:t>FASE 3</a:t>
            </a:r>
          </a:p>
        </p:txBody>
      </p:sp>
      <p:sp>
        <p:nvSpPr>
          <p:cNvPr id="23573" name="Retângulo 102"/>
          <p:cNvSpPr>
            <a:spLocks noChangeArrowheads="1"/>
          </p:cNvSpPr>
          <p:nvPr/>
        </p:nvSpPr>
        <p:spPr bwMode="auto">
          <a:xfrm>
            <a:off x="6948488" y="630238"/>
            <a:ext cx="669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400" b="1" dirty="0"/>
              <a:t>FASE 4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1331913" y="3524250"/>
            <a:ext cx="1368425" cy="11969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>
                <a:ea typeface="ＭＳ Ｐゴシック" pitchFamily="34" charset="-128"/>
                <a:cs typeface="Arial" pitchFamily="34" charset="0"/>
              </a:rPr>
              <a:t>Informa e Pactua  Cooperação no </a:t>
            </a: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CIR </a:t>
            </a:r>
            <a:r>
              <a:rPr lang="pt-BR" sz="1200" dirty="0">
                <a:ea typeface="ＭＳ Ｐゴシック" pitchFamily="34" charset="-128"/>
                <a:cs typeface="Arial" pitchFamily="34" charset="0"/>
              </a:rPr>
              <a:t>e na </a:t>
            </a: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CIB </a:t>
            </a:r>
            <a:r>
              <a:rPr lang="pt-BR" sz="1200" dirty="0">
                <a:ea typeface="ＭＳ Ｐゴシック" pitchFamily="34" charset="-128"/>
                <a:cs typeface="Arial" pitchFamily="34" charset="0"/>
              </a:rPr>
              <a:t>com Definição de </a:t>
            </a:r>
            <a:r>
              <a:rPr lang="pt-BR" sz="1200" b="1" dirty="0">
                <a:ea typeface="ＭＳ Ｐゴシック" pitchFamily="34" charset="-128"/>
                <a:cs typeface="Arial" pitchFamily="34" charset="0"/>
              </a:rPr>
              <a:t>Competências Estaduais</a:t>
            </a:r>
            <a:endParaRPr lang="pt-BR" sz="1200" dirty="0">
              <a:ea typeface="ＭＳ Ｐゴシック" pitchFamily="34" charset="-128"/>
              <a:cs typeface="Arial" pitchFamily="34" charset="0"/>
            </a:endParaRPr>
          </a:p>
        </p:txBody>
      </p:sp>
      <p:cxnSp>
        <p:nvCxnSpPr>
          <p:cNvPr id="28" name="Conector de seta reta 27"/>
          <p:cNvCxnSpPr/>
          <p:nvPr/>
        </p:nvCxnSpPr>
        <p:spPr>
          <a:xfrm rot="5400000">
            <a:off x="1770856" y="4790282"/>
            <a:ext cx="13017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ixaDeTexto 104"/>
          <p:cNvSpPr txBox="1">
            <a:spLocks noChangeArrowheads="1"/>
          </p:cNvSpPr>
          <p:nvPr/>
        </p:nvSpPr>
        <p:spPr bwMode="auto">
          <a:xfrm>
            <a:off x="34925" y="5229225"/>
            <a:ext cx="295275" cy="15700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TEMPOS</a:t>
            </a:r>
          </a:p>
        </p:txBody>
      </p:sp>
      <p:cxnSp>
        <p:nvCxnSpPr>
          <p:cNvPr id="30" name="Conector reto 29"/>
          <p:cNvCxnSpPr/>
          <p:nvPr/>
        </p:nvCxnSpPr>
        <p:spPr>
          <a:xfrm>
            <a:off x="2700338" y="620713"/>
            <a:ext cx="0" cy="446405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78" name="Retângulo 100"/>
          <p:cNvSpPr>
            <a:spLocks noChangeArrowheads="1"/>
          </p:cNvSpPr>
          <p:nvPr/>
        </p:nvSpPr>
        <p:spPr bwMode="auto">
          <a:xfrm>
            <a:off x="434975" y="633413"/>
            <a:ext cx="669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400" b="1" dirty="0"/>
              <a:t>FASE 1</a:t>
            </a:r>
          </a:p>
        </p:txBody>
      </p:sp>
      <p:cxnSp>
        <p:nvCxnSpPr>
          <p:cNvPr id="32" name="Conector reto 31"/>
          <p:cNvCxnSpPr/>
          <p:nvPr/>
        </p:nvCxnSpPr>
        <p:spPr>
          <a:xfrm flipH="1">
            <a:off x="8604250" y="4440238"/>
            <a:ext cx="1588" cy="862012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e seta reta 32"/>
          <p:cNvCxnSpPr/>
          <p:nvPr/>
        </p:nvCxnSpPr>
        <p:spPr>
          <a:xfrm flipV="1">
            <a:off x="2867025" y="2022475"/>
            <a:ext cx="4763" cy="327818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ixaDeTexto 33"/>
          <p:cNvSpPr txBox="1"/>
          <p:nvPr/>
        </p:nvSpPr>
        <p:spPr>
          <a:xfrm>
            <a:off x="6948488" y="1700213"/>
            <a:ext cx="1879600" cy="6477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 dirty="0"/>
              <a:t>Sequencia no Monitoramento dos Indicadores</a:t>
            </a:r>
          </a:p>
        </p:txBody>
      </p:sp>
      <p:sp>
        <p:nvSpPr>
          <p:cNvPr id="35" name="CaixaDeTexto 34"/>
          <p:cNvSpPr txBox="1"/>
          <p:nvPr/>
        </p:nvSpPr>
        <p:spPr>
          <a:xfrm>
            <a:off x="6948488" y="2636838"/>
            <a:ext cx="1887537" cy="8302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>
                <a:ea typeface="ＭＳ Ｐゴシック" pitchFamily="34" charset="-128"/>
                <a:cs typeface="Arial" pitchFamily="34" charset="0"/>
              </a:rPr>
              <a:t>Re-Contratualização Singular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>
                <a:ea typeface="ＭＳ Ｐゴシック" pitchFamily="34" charset="-128"/>
                <a:cs typeface="Arial" pitchFamily="34" charset="0"/>
              </a:rPr>
              <a:t>com Incremento de Qualidade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6948488" y="3678238"/>
            <a:ext cx="1887537" cy="8302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>
                <a:ea typeface="ＭＳ Ｐゴシック" pitchFamily="34" charset="-128"/>
                <a:cs typeface="Arial" pitchFamily="34" charset="0"/>
              </a:rPr>
              <a:t>Nova Auto-avaliação </a:t>
            </a:r>
            <a:r>
              <a:rPr lang="pt-BR" sz="1200">
                <a:ea typeface="ＭＳ Ｐゴシック" pitchFamily="34" charset="-128"/>
                <a:cs typeface="Arial" pitchFamily="34" charset="0"/>
              </a:rPr>
              <a:t>considerando o pactuado no incremento da qualidade</a:t>
            </a:r>
          </a:p>
        </p:txBody>
      </p:sp>
      <p:cxnSp>
        <p:nvCxnSpPr>
          <p:cNvPr id="37" name="Conector reto 36"/>
          <p:cNvCxnSpPr/>
          <p:nvPr/>
        </p:nvCxnSpPr>
        <p:spPr>
          <a:xfrm flipH="1">
            <a:off x="5011738" y="5180013"/>
            <a:ext cx="2879725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/>
          <p:cNvCxnSpPr/>
          <p:nvPr/>
        </p:nvCxnSpPr>
        <p:spPr>
          <a:xfrm flipV="1">
            <a:off x="5011738" y="1843088"/>
            <a:ext cx="0" cy="3336925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/>
          <p:cNvCxnSpPr/>
          <p:nvPr/>
        </p:nvCxnSpPr>
        <p:spPr>
          <a:xfrm flipH="1">
            <a:off x="2870200" y="5302250"/>
            <a:ext cx="5735638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ixaDeTexto 39"/>
          <p:cNvSpPr txBox="1"/>
          <p:nvPr/>
        </p:nvSpPr>
        <p:spPr>
          <a:xfrm>
            <a:off x="2987675" y="2708275"/>
            <a:ext cx="1666875" cy="492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dirty="0"/>
              <a:t>Monitoramento</a:t>
            </a:r>
            <a:endParaRPr lang="pt-BR" sz="1400" dirty="0"/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/>
              <a:t>(SMS, CIR, SES e MS)</a:t>
            </a:r>
          </a:p>
        </p:txBody>
      </p:sp>
      <p:cxnSp>
        <p:nvCxnSpPr>
          <p:cNvPr id="41" name="Conector reto 40"/>
          <p:cNvCxnSpPr/>
          <p:nvPr/>
        </p:nvCxnSpPr>
        <p:spPr>
          <a:xfrm>
            <a:off x="4859338" y="620713"/>
            <a:ext cx="0" cy="446405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/>
          <p:cNvSpPr txBox="1"/>
          <p:nvPr/>
        </p:nvSpPr>
        <p:spPr>
          <a:xfrm>
            <a:off x="7019925" y="4643438"/>
            <a:ext cx="1436688" cy="4667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>
                <a:ea typeface="ＭＳ Ｐゴシック" pitchFamily="34" charset="-128"/>
                <a:cs typeface="Arial" pitchFamily="34" charset="0"/>
              </a:rPr>
              <a:t>Nova visita de Certificação</a:t>
            </a:r>
          </a:p>
        </p:txBody>
      </p:sp>
      <p:cxnSp>
        <p:nvCxnSpPr>
          <p:cNvPr id="43" name="Conector reto 42"/>
          <p:cNvCxnSpPr/>
          <p:nvPr/>
        </p:nvCxnSpPr>
        <p:spPr>
          <a:xfrm>
            <a:off x="6807200" y="620713"/>
            <a:ext cx="0" cy="446405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/>
          <p:cNvCxnSpPr/>
          <p:nvPr/>
        </p:nvCxnSpPr>
        <p:spPr>
          <a:xfrm rot="5400000">
            <a:off x="828675" y="3357563"/>
            <a:ext cx="1428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/>
          <p:nvPr/>
        </p:nvCxnSpPr>
        <p:spPr>
          <a:xfrm rot="16200000" flipH="1">
            <a:off x="7797801" y="2514600"/>
            <a:ext cx="18891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de seta reta 45"/>
          <p:cNvCxnSpPr/>
          <p:nvPr/>
        </p:nvCxnSpPr>
        <p:spPr>
          <a:xfrm>
            <a:off x="7888288" y="3482975"/>
            <a:ext cx="0" cy="1619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/>
          <p:cNvCxnSpPr/>
          <p:nvPr/>
        </p:nvCxnSpPr>
        <p:spPr>
          <a:xfrm>
            <a:off x="7880350" y="4491038"/>
            <a:ext cx="0" cy="1619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/>
          <p:cNvCxnSpPr/>
          <p:nvPr/>
        </p:nvCxnSpPr>
        <p:spPr>
          <a:xfrm>
            <a:off x="7896225" y="5105400"/>
            <a:ext cx="0" cy="74613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ixaDeTexto 48"/>
          <p:cNvSpPr txBox="1"/>
          <p:nvPr/>
        </p:nvSpPr>
        <p:spPr>
          <a:xfrm rot="16200000">
            <a:off x="302420" y="3882231"/>
            <a:ext cx="1223962" cy="460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dirty="0"/>
              <a:t>Cadastramento no Programa</a:t>
            </a:r>
          </a:p>
        </p:txBody>
      </p:sp>
      <p:cxnSp>
        <p:nvCxnSpPr>
          <p:cNvPr id="50" name="Conector de seta reta 49"/>
          <p:cNvCxnSpPr/>
          <p:nvPr/>
        </p:nvCxnSpPr>
        <p:spPr>
          <a:xfrm rot="5400000">
            <a:off x="1763712" y="3357563"/>
            <a:ext cx="1428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/>
          <p:cNvCxnSpPr/>
          <p:nvPr/>
        </p:nvCxnSpPr>
        <p:spPr>
          <a:xfrm rot="5400000">
            <a:off x="828675" y="4795838"/>
            <a:ext cx="1428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aixaDeTexto 59"/>
          <p:cNvSpPr txBox="1"/>
          <p:nvPr/>
        </p:nvSpPr>
        <p:spPr>
          <a:xfrm>
            <a:off x="5292725" y="4365625"/>
            <a:ext cx="1328738" cy="6492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 b="1">
                <a:ea typeface="ＭＳ Ｐゴシック" pitchFamily="34" charset="-128"/>
                <a:cs typeface="Arial" pitchFamily="34" charset="0"/>
              </a:rPr>
              <a:t>Ofertas de Informação para Ação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323850" y="87313"/>
            <a:ext cx="8640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PMAQ - Programa Nacional de Melhoria do Acesso e Qualidade</a:t>
            </a:r>
          </a:p>
        </p:txBody>
      </p:sp>
    </p:spTree>
    <p:extLst>
      <p:ext uri="{BB962C8B-B14F-4D97-AF65-F5344CB8AC3E}">
        <p14:creationId xmlns:p14="http://schemas.microsoft.com/office/powerpoint/2010/main" val="93443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3571" grpId="0"/>
      <p:bldP spid="23572" grpId="0"/>
      <p:bldP spid="23573" grpId="0"/>
      <p:bldP spid="27" grpId="0" animBg="1"/>
      <p:bldP spid="29" grpId="0" animBg="1"/>
      <p:bldP spid="23578" grpId="0"/>
      <p:bldP spid="34" grpId="0" animBg="1"/>
      <p:bldP spid="35" grpId="0" animBg="1"/>
      <p:bldP spid="36" grpId="0" animBg="1"/>
      <p:bldP spid="40" grpId="0" animBg="1"/>
      <p:bldP spid="42" grpId="0" animBg="1"/>
      <p:bldP spid="49" grpId="0" animBg="1"/>
      <p:bldP spid="52" grpId="0" animBg="1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32262"/>
            <a:ext cx="6372225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eta para baixo 1"/>
          <p:cNvSpPr/>
          <p:nvPr/>
        </p:nvSpPr>
        <p:spPr>
          <a:xfrm>
            <a:off x="4355976" y="5229200"/>
            <a:ext cx="64807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323528" y="12576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/>
              <a:t>PMAQ </a:t>
            </a:r>
            <a:endParaRPr lang="pt-BR" b="1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1907704" y="6021288"/>
            <a:ext cx="5724153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/>
              <a:t>Melhoria no Processo de Trabalho</a:t>
            </a:r>
          </a:p>
        </p:txBody>
      </p:sp>
    </p:spTree>
    <p:extLst>
      <p:ext uri="{BB962C8B-B14F-4D97-AF65-F5344CB8AC3E}">
        <p14:creationId xmlns:p14="http://schemas.microsoft.com/office/powerpoint/2010/main" val="190183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de cantos arredondados 6"/>
          <p:cNvSpPr/>
          <p:nvPr/>
        </p:nvSpPr>
        <p:spPr>
          <a:xfrm>
            <a:off x="323528" y="2348880"/>
            <a:ext cx="8496944" cy="34563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OBJETIVOS</a:t>
            </a:r>
            <a:endParaRPr lang="pt-BR" b="1" dirty="0"/>
          </a:p>
        </p:txBody>
      </p:sp>
      <p:sp>
        <p:nvSpPr>
          <p:cNvPr id="4" name="Título 1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3600" b="1" dirty="0" smtClean="0">
                <a:solidFill>
                  <a:schemeClr val="bg1"/>
                </a:solidFill>
              </a:rPr>
              <a:t/>
            </a:r>
            <a:br>
              <a:rPr lang="pt-BR" sz="3600" b="1" dirty="0" smtClean="0">
                <a:solidFill>
                  <a:schemeClr val="bg1"/>
                </a:solidFill>
              </a:rPr>
            </a:br>
            <a:r>
              <a:rPr lang="pt-BR" sz="3600" b="1" dirty="0"/>
              <a:t/>
            </a:r>
            <a:br>
              <a:rPr lang="pt-BR" sz="3600" b="1" dirty="0"/>
            </a:br>
            <a:r>
              <a:rPr lang="pt-BR" sz="3600" dirty="0" smtClean="0"/>
              <a:t>Relatar </a:t>
            </a:r>
            <a:r>
              <a:rPr lang="pt-BR" sz="3600" dirty="0"/>
              <a:t>as atividades inovadoras implementadas pela ESF 004 Encruzo após a adesão ao PMAQ, com vistas ao contínuo aprimoramento da Atenção Básica.</a:t>
            </a:r>
            <a:br>
              <a:rPr lang="pt-BR" sz="3600" dirty="0"/>
            </a:br>
            <a:endParaRPr lang="pt-BR" sz="3600" dirty="0"/>
          </a:p>
        </p:txBody>
      </p:sp>
      <p:sp>
        <p:nvSpPr>
          <p:cNvPr id="6" name="Retângulo 5"/>
          <p:cNvSpPr/>
          <p:nvPr/>
        </p:nvSpPr>
        <p:spPr>
          <a:xfrm>
            <a:off x="432048" y="206084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3200" b="1" dirty="0">
                <a:solidFill>
                  <a:schemeClr val="bg1"/>
                </a:solidFill>
              </a:rPr>
              <a:t/>
            </a:r>
            <a:br>
              <a:rPr lang="pt-BR" sz="3200" b="1" dirty="0">
                <a:solidFill>
                  <a:schemeClr val="bg1"/>
                </a:solidFill>
              </a:rPr>
            </a:br>
            <a:r>
              <a:rPr lang="pt-BR" sz="2800" b="1" dirty="0"/>
              <a:t>OBJETIVO </a:t>
            </a:r>
            <a:r>
              <a:rPr lang="pt-BR" sz="2800" b="1" dirty="0" smtClean="0"/>
              <a:t>GERAL: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71255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ângulo de cantos arredondados 26"/>
          <p:cNvSpPr/>
          <p:nvPr/>
        </p:nvSpPr>
        <p:spPr>
          <a:xfrm>
            <a:off x="395535" y="260648"/>
            <a:ext cx="8065023" cy="8640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155201917"/>
              </p:ext>
            </p:extLst>
          </p:nvPr>
        </p:nvGraphicFramePr>
        <p:xfrm>
          <a:off x="1115616" y="1394774"/>
          <a:ext cx="6840760" cy="5418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o 4"/>
          <p:cNvGrpSpPr/>
          <p:nvPr/>
        </p:nvGrpSpPr>
        <p:grpSpPr>
          <a:xfrm>
            <a:off x="4211960" y="1289110"/>
            <a:ext cx="3190780" cy="915754"/>
            <a:chOff x="1201706" y="452399"/>
            <a:chExt cx="3190780" cy="915754"/>
          </a:xfrm>
        </p:grpSpPr>
        <p:sp>
          <p:nvSpPr>
            <p:cNvPr id="21" name="Retângulo 20"/>
            <p:cNvSpPr/>
            <p:nvPr/>
          </p:nvSpPr>
          <p:spPr>
            <a:xfrm>
              <a:off x="3073914" y="452399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tângulo 21"/>
            <p:cNvSpPr/>
            <p:nvPr/>
          </p:nvSpPr>
          <p:spPr>
            <a:xfrm>
              <a:off x="1201706" y="956455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Reuniões Semanais</a:t>
              </a:r>
              <a:endParaRPr lang="pt-BR" sz="2000" b="1" kern="1200" dirty="0"/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3563888" y="1928921"/>
            <a:ext cx="1435585" cy="1047681"/>
            <a:chOff x="2545068" y="1354412"/>
            <a:chExt cx="1435585" cy="1047681"/>
          </a:xfrm>
        </p:grpSpPr>
        <p:sp>
          <p:nvSpPr>
            <p:cNvPr id="19" name="Retângulo 18"/>
            <p:cNvSpPr/>
            <p:nvPr/>
          </p:nvSpPr>
          <p:spPr>
            <a:xfrm>
              <a:off x="2662081" y="1354412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tângulo 19"/>
            <p:cNvSpPr/>
            <p:nvPr/>
          </p:nvSpPr>
          <p:spPr>
            <a:xfrm>
              <a:off x="2545068" y="1990395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Mapa Inteligente</a:t>
              </a:r>
              <a:endParaRPr lang="pt-BR" sz="2000" b="1" kern="1200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4187174" y="2690785"/>
            <a:ext cx="1415366" cy="1149913"/>
            <a:chOff x="3168354" y="2116276"/>
            <a:chExt cx="1415366" cy="1149913"/>
          </a:xfrm>
        </p:grpSpPr>
        <p:sp>
          <p:nvSpPr>
            <p:cNvPr id="17" name="Retângulo 16"/>
            <p:cNvSpPr/>
            <p:nvPr/>
          </p:nvSpPr>
          <p:spPr>
            <a:xfrm>
              <a:off x="3168354" y="2116276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3265148" y="2854491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Saúde do Homem</a:t>
              </a:r>
              <a:endParaRPr lang="pt-BR" sz="2000" b="1" kern="1200" dirty="0"/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3563888" y="3933056"/>
            <a:ext cx="1512168" cy="771738"/>
            <a:chOff x="2376261" y="3116693"/>
            <a:chExt cx="1512168" cy="771738"/>
          </a:xfrm>
        </p:grpSpPr>
        <p:sp>
          <p:nvSpPr>
            <p:cNvPr id="15" name="Retângulo 14"/>
            <p:cNvSpPr/>
            <p:nvPr/>
          </p:nvSpPr>
          <p:spPr>
            <a:xfrm>
              <a:off x="2569857" y="3116693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tângulo 15"/>
            <p:cNvSpPr/>
            <p:nvPr/>
          </p:nvSpPr>
          <p:spPr>
            <a:xfrm>
              <a:off x="2376261" y="3476733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Conselho Local de Saúde</a:t>
              </a:r>
              <a:endParaRPr lang="pt-BR" sz="2000" b="1" kern="1200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4333548" y="4745494"/>
            <a:ext cx="1413008" cy="751388"/>
            <a:chOff x="3123495" y="3903797"/>
            <a:chExt cx="1413008" cy="751388"/>
          </a:xfrm>
        </p:grpSpPr>
        <p:sp>
          <p:nvSpPr>
            <p:cNvPr id="13" name="Retângulo 12"/>
            <p:cNvSpPr/>
            <p:nvPr/>
          </p:nvSpPr>
          <p:spPr>
            <a:xfrm>
              <a:off x="3217931" y="3903797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tângulo 13"/>
            <p:cNvSpPr/>
            <p:nvPr/>
          </p:nvSpPr>
          <p:spPr>
            <a:xfrm>
              <a:off x="3123495" y="4243487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Grupo de Gestantes</a:t>
              </a:r>
              <a:endParaRPr lang="pt-BR" sz="2000" b="1" kern="1200" dirty="0"/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3680901" y="5419393"/>
            <a:ext cx="1345575" cy="961935"/>
            <a:chOff x="2662081" y="4844884"/>
            <a:chExt cx="1345575" cy="961935"/>
          </a:xfrm>
        </p:grpSpPr>
        <p:sp>
          <p:nvSpPr>
            <p:cNvPr id="11" name="Retângulo 10"/>
            <p:cNvSpPr/>
            <p:nvPr/>
          </p:nvSpPr>
          <p:spPr>
            <a:xfrm>
              <a:off x="2662081" y="4844884"/>
              <a:ext cx="1318572" cy="41169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tângulo 11"/>
            <p:cNvSpPr/>
            <p:nvPr/>
          </p:nvSpPr>
          <p:spPr>
            <a:xfrm>
              <a:off x="2689084" y="5395121"/>
              <a:ext cx="1318572" cy="411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b="1" kern="1200" dirty="0" smtClean="0"/>
                <a:t>Grupo Cessação Tabagismo</a:t>
              </a:r>
              <a:endParaRPr lang="pt-BR" sz="2000" b="1" kern="1200" dirty="0"/>
            </a:p>
          </p:txBody>
        </p:sp>
      </p:grpSp>
      <p:pic>
        <p:nvPicPr>
          <p:cNvPr id="3074" name="Picture 2" descr="http://www.atencaobasica.org.br/sites/default/files/uploads/experiencia/6583/imagem-de-destaque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394774"/>
            <a:ext cx="1944216" cy="145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br.pixersize.com/image/1/400/n8nLuY9KNxkS0ZXSZ1HNDUWWVV3SNvmUM1URppmU0EVi9lVFf6EM882MHR0QfNDXw79QhEEMh79RhQ0Qh72MhF3FqzSKhZkaMR3KhRGKm5dRkRHT0NnasiGaho2F0Rni/97/81/10/0097811013/1/fotomural-mapa-com-uma-lupa-mapa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90818"/>
            <a:ext cx="1800200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134598"/>
            <a:ext cx="1339265" cy="151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4" descr="http://assesoar.org.br/wp-content/uploads/2011/08/saude_homem.gif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3212976"/>
            <a:ext cx="576318" cy="130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http://www.alunoeletrica.eng.ufba.br/wp-content/uploads/2013/06/gestaopar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179297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42513"/>
            <a:ext cx="1403394" cy="1626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0" descr="http://images.quebarato.com.br/T440x/tabagismo+tratamento+antitabagismo+urgente+sao+paulo+sp+brasil__19CC9B_1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48" y="5157192"/>
            <a:ext cx="1219696" cy="121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aixaDeTexto 24"/>
          <p:cNvSpPr txBox="1"/>
          <p:nvPr/>
        </p:nvSpPr>
        <p:spPr>
          <a:xfrm>
            <a:off x="611560" y="404664"/>
            <a:ext cx="4368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OBJETIVOS ESPECÍFICOS: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223457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1103</TotalTime>
  <Words>947</Words>
  <Application>Microsoft Office PowerPoint</Application>
  <PresentationFormat>Apresentação na tela (4:3)</PresentationFormat>
  <Paragraphs>266</Paragraphs>
  <Slides>37</Slides>
  <Notes>34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38" baseType="lpstr">
      <vt:lpstr>Tema do Office</vt:lpstr>
      <vt:lpstr>Estratégia Saúde da Família 004 Encruzo Jaguaruna/SC</vt:lpstr>
      <vt:lpstr>Estratégia Saúde da Família 004 Encruzo Jaguaruna/SC</vt:lpstr>
      <vt:lpstr>Apresentação do PowerPoint</vt:lpstr>
      <vt:lpstr> Contribuindo para Reorientação do Processo de Trabalho da Estratégia Saúde da Família 004 Encruzo (Relato de Experiência) </vt:lpstr>
      <vt:lpstr>  INTRODUÇÃO/JUSTIFICATIVA    </vt:lpstr>
      <vt:lpstr>Apresentação do PowerPoint</vt:lpstr>
      <vt:lpstr>Apresentação do PowerPoint</vt:lpstr>
      <vt:lpstr>OBJETIVOS</vt:lpstr>
      <vt:lpstr>Apresentação do PowerPoint</vt:lpstr>
      <vt:lpstr> DESENVOLVIMENTO </vt:lpstr>
      <vt:lpstr> DESENVOLVIMENTO </vt:lpstr>
      <vt:lpstr> DESENVOLVIMENTO </vt:lpstr>
      <vt:lpstr>Apresentação do PowerPoint</vt:lpstr>
      <vt:lpstr> DESENVOLVIMENTO </vt:lpstr>
      <vt:lpstr>Apresentação do PowerPoint</vt:lpstr>
      <vt:lpstr> DESENVOLVIMENTO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DESENVOLVIMENTO </vt:lpstr>
      <vt:lpstr> DESENVOLVIMENTO </vt:lpstr>
      <vt:lpstr>Apresentação do PowerPoint</vt:lpstr>
      <vt:lpstr>Apresentação do PowerPoint</vt:lpstr>
      <vt:lpstr>Apresentação do PowerPoint</vt:lpstr>
      <vt:lpstr>Apresentação do PowerPoint</vt:lpstr>
      <vt:lpstr> DESENVOLVIMENTO </vt:lpstr>
      <vt:lpstr>Apresentação do PowerPoint</vt:lpstr>
      <vt:lpstr> DESENVOLVIMENTO </vt:lpstr>
      <vt:lpstr>Apresentação do PowerPoint</vt:lpstr>
      <vt:lpstr>Apresentação do PowerPoint</vt:lpstr>
      <vt:lpstr> RESULTADOS </vt:lpstr>
      <vt:lpstr> RESULTADOS </vt:lpstr>
      <vt:lpstr> RESULTADOS </vt:lpstr>
      <vt:lpstr>  REFERÊNCIAS   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Estratégia Saúde da Família 004 Encruzo</dc:title>
  <dc:creator>TAC</dc:creator>
  <cp:lastModifiedBy>TAC</cp:lastModifiedBy>
  <cp:revision>72</cp:revision>
  <cp:lastPrinted>2013-11-03T23:45:04Z</cp:lastPrinted>
  <dcterms:created xsi:type="dcterms:W3CDTF">2013-10-14T16:21:28Z</dcterms:created>
  <dcterms:modified xsi:type="dcterms:W3CDTF">2013-11-05T14:35:54Z</dcterms:modified>
</cp:coreProperties>
</file>