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80" r:id="rId8"/>
    <p:sldId id="283" r:id="rId9"/>
    <p:sldId id="284" r:id="rId10"/>
    <p:sldId id="285" r:id="rId11"/>
    <p:sldId id="265" r:id="rId12"/>
    <p:sldId id="281" r:id="rId13"/>
    <p:sldId id="269" r:id="rId14"/>
    <p:sldId id="286" r:id="rId15"/>
    <p:sldId id="287" r:id="rId16"/>
    <p:sldId id="270" r:id="rId17"/>
    <p:sldId id="272" r:id="rId18"/>
    <p:sldId id="282" r:id="rId19"/>
    <p:sldId id="274" r:id="rId20"/>
    <p:sldId id="275" r:id="rId21"/>
    <p:sldId id="276" r:id="rId22"/>
    <p:sldId id="271" r:id="rId23"/>
    <p:sldId id="277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plotArea>
      <c:layout>
        <c:manualLayout>
          <c:layoutTarget val="inner"/>
          <c:xMode val="edge"/>
          <c:yMode val="edge"/>
          <c:x val="0.25185728279336006"/>
          <c:y val="7.7586800954148008E-2"/>
          <c:w val="0.60696307797484161"/>
          <c:h val="0.47449332979945252"/>
        </c:manualLayout>
      </c:layout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Sacola Convencional</c:v>
                </c:pt>
              </c:strCache>
            </c:strRef>
          </c:tx>
          <c:cat>
            <c:strRef>
              <c:f>Plan1!$A$2:$A$5</c:f>
              <c:strCache>
                <c:ptCount val="3"/>
                <c:pt idx="0">
                  <c:v>Controlada</c:v>
                </c:pt>
                <c:pt idx="1">
                  <c:v>Estável</c:v>
                </c:pt>
                <c:pt idx="2">
                  <c:v>Descompensada</c:v>
                </c:pt>
              </c:strCache>
            </c:strRef>
          </c:cat>
          <c:val>
            <c:numRef>
              <c:f>Plan1!$B$2:$B$5</c:f>
              <c:numCache>
                <c:formatCode>0%</c:formatCode>
                <c:ptCount val="4"/>
                <c:pt idx="0">
                  <c:v>0.1</c:v>
                </c:pt>
                <c:pt idx="1">
                  <c:v>0.15000000000000011</c:v>
                </c:pt>
                <c:pt idx="2">
                  <c:v>0.75000000000000044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Dose Certa</c:v>
                </c:pt>
              </c:strCache>
            </c:strRef>
          </c:tx>
          <c:cat>
            <c:strRef>
              <c:f>Plan1!$A$2:$A$5</c:f>
              <c:strCache>
                <c:ptCount val="3"/>
                <c:pt idx="0">
                  <c:v>Controlada</c:v>
                </c:pt>
                <c:pt idx="1">
                  <c:v>Estável</c:v>
                </c:pt>
                <c:pt idx="2">
                  <c:v>Descompensada</c:v>
                </c:pt>
              </c:strCache>
            </c:strRef>
          </c:cat>
          <c:val>
            <c:numRef>
              <c:f>Plan1!$C$2:$C$5</c:f>
              <c:numCache>
                <c:formatCode>0%</c:formatCode>
                <c:ptCount val="4"/>
                <c:pt idx="0">
                  <c:v>0.8</c:v>
                </c:pt>
                <c:pt idx="1">
                  <c:v>0.15000000000000011</c:v>
                </c:pt>
                <c:pt idx="2">
                  <c:v>5.0000000000000037E-2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Colunas1</c:v>
                </c:pt>
              </c:strCache>
            </c:strRef>
          </c:tx>
          <c:cat>
            <c:strRef>
              <c:f>Plan1!$A$2:$A$5</c:f>
              <c:strCache>
                <c:ptCount val="3"/>
                <c:pt idx="0">
                  <c:v>Controlada</c:v>
                </c:pt>
                <c:pt idx="1">
                  <c:v>Estável</c:v>
                </c:pt>
                <c:pt idx="2">
                  <c:v>Descompensada</c:v>
                </c:pt>
              </c:strCache>
            </c:strRef>
          </c:cat>
          <c:val>
            <c:numRef>
              <c:f>Plan1!$D$2:$D$5</c:f>
              <c:numCache>
                <c:formatCode>General</c:formatCode>
                <c:ptCount val="4"/>
              </c:numCache>
            </c:numRef>
          </c:val>
        </c:ser>
        <c:dLbls/>
        <c:axId val="64537728"/>
        <c:axId val="64539264"/>
      </c:barChart>
      <c:catAx>
        <c:axId val="64537728"/>
        <c:scaling>
          <c:orientation val="minMax"/>
        </c:scaling>
        <c:axPos val="b"/>
        <c:tickLblPos val="nextTo"/>
        <c:crossAx val="64539264"/>
        <c:crosses val="autoZero"/>
        <c:auto val="1"/>
        <c:lblAlgn val="ctr"/>
        <c:lblOffset val="100"/>
      </c:catAx>
      <c:valAx>
        <c:axId val="64539264"/>
        <c:scaling>
          <c:orientation val="minMax"/>
        </c:scaling>
        <c:axPos val="l"/>
        <c:majorGridlines/>
        <c:numFmt formatCode="0%" sourceLinked="1"/>
        <c:tickLblPos val="nextTo"/>
        <c:crossAx val="64537728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  <c:dispBlanksAs val="gap"/>
  </c:chart>
  <c:txPr>
    <a:bodyPr/>
    <a:lstStyle/>
    <a:p>
      <a:pPr>
        <a:defRPr sz="1800"/>
      </a:pPr>
      <a:endParaRPr lang="pt-B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5B4A82-BF3B-41F1-954D-1BCB1F863049}" type="datetimeFigureOut">
              <a:rPr lang="pt-BR" smtClean="0"/>
              <a:pPr/>
              <a:t>22/11/2013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41CF75-2030-4564-A059-04B47A61FD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SACOLAS INTELIGENTES </a:t>
            </a:r>
            <a:br>
              <a:rPr lang="pt-BR" dirty="0" smtClean="0"/>
            </a:br>
            <a:r>
              <a:rPr lang="pt-BR" dirty="0" smtClean="0"/>
              <a:t>“DOSE CERTA”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429124" y="4071942"/>
            <a:ext cx="4414846" cy="852478"/>
          </a:xfrm>
        </p:spPr>
        <p:txBody>
          <a:bodyPr>
            <a:noAutofit/>
          </a:bodyPr>
          <a:lstStyle/>
          <a:p>
            <a:pPr algn="r"/>
            <a:r>
              <a:rPr lang="pt-BR" sz="2800" dirty="0" smtClean="0"/>
              <a:t>ESF 1</a:t>
            </a:r>
          </a:p>
          <a:p>
            <a:pPr algn="r"/>
            <a:r>
              <a:rPr lang="pt-BR" sz="2800" dirty="0" smtClean="0"/>
              <a:t>VARGEM BONITA, 2013</a:t>
            </a:r>
          </a:p>
          <a:p>
            <a:pPr algn="r"/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5652655" y="2743200"/>
            <a:ext cx="3186544" cy="12330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5541818" y="3214255"/>
            <a:ext cx="3532909" cy="720436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pt-BR" sz="3600" b="1" dirty="0" smtClean="0"/>
              <a:t>ABERTURA LATERAL</a:t>
            </a:r>
            <a:endParaRPr lang="pt-BR" sz="3600" b="1" dirty="0"/>
          </a:p>
        </p:txBody>
      </p:sp>
      <p:pic>
        <p:nvPicPr>
          <p:cNvPr id="13" name="Imagem 12" descr="DSC04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0836" y="0"/>
            <a:ext cx="5015345" cy="6858000"/>
          </a:xfrm>
          <a:prstGeom prst="rect">
            <a:avLst/>
          </a:prstGeom>
        </p:spPr>
      </p:pic>
      <p:cxnSp>
        <p:nvCxnSpPr>
          <p:cNvPr id="16" name="Conector de seta reta 15"/>
          <p:cNvCxnSpPr/>
          <p:nvPr/>
        </p:nvCxnSpPr>
        <p:spPr>
          <a:xfrm flipH="1" flipV="1">
            <a:off x="3923928" y="2492896"/>
            <a:ext cx="1440160" cy="64807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H="1">
            <a:off x="3923928" y="3681028"/>
            <a:ext cx="1440160" cy="10801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flipH="1">
            <a:off x="4067944" y="4365104"/>
            <a:ext cx="1584711" cy="129614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45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729634" cy="1143000"/>
          </a:xfrm>
        </p:spPr>
        <p:txBody>
          <a:bodyPr/>
          <a:lstStyle/>
          <a:p>
            <a:r>
              <a:rPr lang="pt-BR" dirty="0" smtClean="0"/>
              <a:t>Sacola Convencional</a:t>
            </a:r>
            <a:endParaRPr lang="pt-BR" dirty="0"/>
          </a:p>
        </p:txBody>
      </p:sp>
      <p:pic>
        <p:nvPicPr>
          <p:cNvPr id="22530" name="Picture 2" descr="DSC04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729634" cy="1143000"/>
          </a:xfrm>
        </p:spPr>
        <p:txBody>
          <a:bodyPr/>
          <a:lstStyle/>
          <a:p>
            <a:r>
              <a:rPr lang="pt-BR" dirty="0" smtClean="0"/>
              <a:t>Sacola Dose Certa (Adaptada)</a:t>
            </a:r>
            <a:endParaRPr lang="pt-BR" dirty="0"/>
          </a:p>
        </p:txBody>
      </p:sp>
      <p:pic>
        <p:nvPicPr>
          <p:cNvPr id="23554" name="Picture 2" descr="DSC042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281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7072330" cy="1000108"/>
          </a:xfrm>
        </p:spPr>
        <p:txBody>
          <a:bodyPr>
            <a:normAutofit/>
          </a:bodyPr>
          <a:lstStyle/>
          <a:p>
            <a:r>
              <a:rPr lang="pt-BR" dirty="0" smtClean="0"/>
              <a:t>Sacola Convencional</a:t>
            </a:r>
            <a:endParaRPr lang="pt-BR" dirty="0"/>
          </a:p>
        </p:txBody>
      </p:sp>
      <p:pic>
        <p:nvPicPr>
          <p:cNvPr id="4" name="Imagem 3" descr="DSC047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9144000" cy="6000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CALENDÁRIO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855" y="0"/>
            <a:ext cx="91855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10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6982" y="13855"/>
            <a:ext cx="9213273" cy="6871853"/>
          </a:xfrm>
        </p:spPr>
      </p:pic>
    </p:spTree>
    <p:extLst>
      <p:ext uri="{BB962C8B-B14F-4D97-AF65-F5344CB8AC3E}">
        <p14:creationId xmlns:p14="http://schemas.microsoft.com/office/powerpoint/2010/main" xmlns="" val="1185051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pt-BR" dirty="0" smtClean="0"/>
              <a:t>Sacola Dose Certa</a:t>
            </a:r>
            <a:endParaRPr lang="pt-BR" dirty="0"/>
          </a:p>
        </p:txBody>
      </p:sp>
      <p:pic>
        <p:nvPicPr>
          <p:cNvPr id="4" name="Imagem 3" descr="DSC047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9143999" cy="58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pt-BR" dirty="0" smtClean="0"/>
              <a:t>Sacola Dose Certa</a:t>
            </a:r>
            <a:endParaRPr lang="pt-BR" dirty="0"/>
          </a:p>
        </p:txBody>
      </p:sp>
      <p:pic>
        <p:nvPicPr>
          <p:cNvPr id="4" name="Imagem 3" descr="DSC047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6054"/>
            <a:ext cx="9144000" cy="592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ANTES                                                           DEPOIS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dirty="0">
                <a:ea typeface="Calibri" pitchFamily="34" charset="0"/>
                <a:cs typeface="Times New Roman" pitchFamily="18" charset="0"/>
              </a:rPr>
              <a:t> </a:t>
            </a:r>
            <a:r>
              <a:rPr lang="pt-BR" dirty="0" smtClean="0"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Sacola Convencional                                Sacola</a:t>
            </a:r>
            <a:r>
              <a:rPr lang="pt-BR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Dose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Certa (Adaptada)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9457" name="Picture 1" descr="DSC04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4071934" cy="600076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792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0" name="Picture 4" descr="DSC042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857232"/>
            <a:ext cx="428624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4071934" y="2636912"/>
            <a:ext cx="7858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11/7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7/2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8/3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491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114420"/>
          </a:xfrm>
        </p:spPr>
        <p:txBody>
          <a:bodyPr/>
          <a:lstStyle/>
          <a:p>
            <a:pPr algn="just"/>
            <a:r>
              <a:rPr lang="pt-BR" sz="2400" dirty="0" smtClean="0"/>
              <a:t>Controle </a:t>
            </a:r>
            <a:r>
              <a:rPr lang="pt-BR" sz="2400" dirty="0"/>
              <a:t>da hipertensão arterial sistêmica e da glicemia capilar</a:t>
            </a:r>
            <a:r>
              <a:rPr lang="pt-BR" sz="2400" dirty="0" smtClean="0"/>
              <a:t>. </a:t>
            </a:r>
            <a:endParaRPr lang="pt-BR" sz="2400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714612" y="5929330"/>
            <a:ext cx="978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latin typeface="Arial Narrow" pitchFamily="34" charset="0"/>
              </a:rPr>
              <a:t>l</a:t>
            </a:r>
            <a:endParaRPr lang="pt-BR" sz="2000" dirty="0">
              <a:latin typeface="Arial Narrow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9585659"/>
              </p:ext>
            </p:extLst>
          </p:nvPr>
        </p:nvGraphicFramePr>
        <p:xfrm>
          <a:off x="503548" y="5367120"/>
          <a:ext cx="8460940" cy="1490880"/>
        </p:xfrm>
        <a:graphic>
          <a:graphicData uri="http://schemas.openxmlformats.org/drawingml/2006/table">
            <a:tbl>
              <a:tblPr firstRow="1" firstCol="1" bandRow="1"/>
              <a:tblGrid>
                <a:gridCol w="1986035"/>
                <a:gridCol w="1468565"/>
                <a:gridCol w="1600685"/>
                <a:gridCol w="2157113"/>
                <a:gridCol w="1248542"/>
              </a:tblGrid>
              <a:tr h="5805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 e Glicemia Controlada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 e Glicemia Estável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 e Glicemia Descompensada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Sacola Convencional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307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Sacola Dose </a:t>
                      </a:r>
                      <a:r>
                        <a:rPr lang="pt-BR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Certa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xmlns="" val="1027165558"/>
              </p:ext>
            </p:extLst>
          </p:nvPr>
        </p:nvGraphicFramePr>
        <p:xfrm>
          <a:off x="2195736" y="2060848"/>
          <a:ext cx="626469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497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pt-BR" dirty="0"/>
              <a:t>Visitas domiciliares</a:t>
            </a:r>
            <a:r>
              <a:rPr lang="pt-BR" dirty="0" smtClean="0"/>
              <a:t>;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Grande número de medicamentos;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Divergência de medicamentos; 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Uso incorreto;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Sacola antiga;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Reunião de equipe;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r>
              <a:rPr lang="pt-BR" dirty="0" smtClean="0"/>
              <a:t>Maior </a:t>
            </a:r>
            <a:r>
              <a:rPr lang="pt-BR" dirty="0"/>
              <a:t>adesão do </a:t>
            </a:r>
            <a:r>
              <a:rPr lang="pt-BR" dirty="0" smtClean="0"/>
              <a:t>tratamento medicamentoso.</a:t>
            </a:r>
          </a:p>
          <a:p>
            <a:pPr>
              <a:buNone/>
            </a:pPr>
            <a:endParaRPr lang="pt-BR" i="1" dirty="0" smtClean="0"/>
          </a:p>
          <a:p>
            <a:pPr algn="just">
              <a:buNone/>
            </a:pPr>
            <a:r>
              <a:rPr lang="pt-BR" i="1" dirty="0"/>
              <a:t>	</a:t>
            </a:r>
            <a:r>
              <a:rPr lang="pt-BR" i="1" dirty="0" smtClean="0"/>
              <a:t>Agora </a:t>
            </a:r>
            <a:r>
              <a:rPr lang="pt-BR" i="1" dirty="0"/>
              <a:t>ficou bem mais melhor, porque agora até consigo tomar os remédios sozinho, se a mulher não </a:t>
            </a:r>
            <a:r>
              <a:rPr lang="pt-BR" i="1" dirty="0" err="1"/>
              <a:t>tá</a:t>
            </a:r>
            <a:r>
              <a:rPr lang="pt-BR" i="1" dirty="0"/>
              <a:t> eu consigo tomar, porque eu olho nas bolinhas azul se é só uma bolinha eu sei que é só um comprimido se tiver duas bolinhas eu sei que é dois comprimidos (</a:t>
            </a:r>
            <a:r>
              <a:rPr lang="pt-BR" i="1" dirty="0" err="1"/>
              <a:t>V.B.M.</a:t>
            </a:r>
            <a:r>
              <a:rPr lang="pt-BR" i="1" dirty="0"/>
              <a:t>).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07582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Maior facilidade na distinção dos medicamentos.</a:t>
            </a:r>
          </a:p>
          <a:p>
            <a:pPr>
              <a:buNone/>
            </a:pPr>
            <a:r>
              <a:rPr lang="pt-BR" i="1" dirty="0" smtClean="0"/>
              <a:t>		</a:t>
            </a:r>
          </a:p>
          <a:p>
            <a:pPr algn="just">
              <a:buNone/>
            </a:pPr>
            <a:r>
              <a:rPr lang="pt-BR" i="1" dirty="0"/>
              <a:t>	</a:t>
            </a:r>
            <a:r>
              <a:rPr lang="pt-BR" i="1" dirty="0" smtClean="0"/>
              <a:t>Sei </a:t>
            </a:r>
            <a:r>
              <a:rPr lang="pt-BR" i="1" dirty="0"/>
              <a:t>ler, mais ou menos, daí com essa nova </a:t>
            </a:r>
            <a:r>
              <a:rPr lang="pt-BR" i="1" dirty="0" err="1"/>
              <a:t>sacolinha</a:t>
            </a:r>
            <a:r>
              <a:rPr lang="pt-BR" i="1" dirty="0"/>
              <a:t> não tem problema, por que tem cores diferentes e isso é bem fácil de saber qual medicação que tem que tomar (</a:t>
            </a:r>
            <a:r>
              <a:rPr lang="pt-BR" i="1" dirty="0" err="1"/>
              <a:t>I.P</a:t>
            </a:r>
            <a:r>
              <a:rPr lang="pt-BR" i="1" dirty="0" err="1" smtClean="0"/>
              <a:t>.</a:t>
            </a:r>
            <a:r>
              <a:rPr lang="pt-BR" i="1" dirty="0" smtClean="0"/>
              <a:t>).</a:t>
            </a:r>
          </a:p>
          <a:p>
            <a:pPr>
              <a:buNone/>
            </a:pPr>
            <a:r>
              <a:rPr lang="pt-BR" i="1" dirty="0"/>
              <a:t> </a:t>
            </a:r>
            <a:endParaRPr lang="pt-BR" dirty="0"/>
          </a:p>
          <a:p>
            <a:pPr algn="just">
              <a:buNone/>
            </a:pPr>
            <a:r>
              <a:rPr lang="pt-BR" i="1" dirty="0" smtClean="0"/>
              <a:t>	E </a:t>
            </a:r>
            <a:r>
              <a:rPr lang="pt-BR" i="1" dirty="0"/>
              <a:t>daí eu já sei que de manhã é amarelo, de meio dia é vermelho e de noite é azul. Daí a gente já entende melhor, essa </a:t>
            </a:r>
            <a:r>
              <a:rPr lang="pt-BR" i="1" dirty="0" err="1"/>
              <a:t>sacolinha</a:t>
            </a:r>
            <a:r>
              <a:rPr lang="pt-BR" i="1" dirty="0"/>
              <a:t> ficou muito mais melhor (</a:t>
            </a:r>
            <a:r>
              <a:rPr lang="pt-BR" i="1" dirty="0" err="1"/>
              <a:t>V.B.M.</a:t>
            </a:r>
            <a:r>
              <a:rPr lang="pt-BR" i="1" dirty="0"/>
              <a:t>).</a:t>
            </a:r>
            <a:endParaRPr lang="pt-BR" dirty="0"/>
          </a:p>
          <a:p>
            <a:pPr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2688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643010" y="5072074"/>
            <a:ext cx="7500990" cy="1143008"/>
          </a:xfrm>
        </p:spPr>
        <p:txBody>
          <a:bodyPr>
            <a:noAutofit/>
          </a:bodyPr>
          <a:lstStyle/>
          <a:p>
            <a:pPr marL="109728" indent="0" algn="ctr">
              <a:spcBef>
                <a:spcPts val="0"/>
              </a:spcBef>
              <a:buNone/>
              <a:defRPr/>
            </a:pPr>
            <a:endParaRPr lang="pt-BR" sz="48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spcBef>
                <a:spcPts val="0"/>
              </a:spcBef>
              <a:buNone/>
              <a:defRPr/>
            </a:pPr>
            <a:r>
              <a:rPr lang="pt-BR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Equipe de Estratégia de Saúde da Família - 01</a:t>
            </a:r>
            <a:endParaRPr lang="pt-BR" sz="2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-13855" y="97498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 grandes conquistas       não são conseguidas com grandes projetos, mas por uma soma de pequenas ações que acontecem todos os dias.  </a:t>
            </a:r>
            <a:endParaRPr lang="pt-BR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0218" y="0"/>
            <a:ext cx="9994775" cy="6816436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050472" y="90561"/>
            <a:ext cx="71350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8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Arial Black" pitchFamily="34" charset="0"/>
              </a:rPr>
              <a:t>OBRIGADA</a:t>
            </a:r>
            <a:endParaRPr lang="pt-BR" sz="8800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45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/>
              <a:t>Facilitar o uso correto de medicamentos</a:t>
            </a:r>
            <a:r>
              <a:rPr lang="pt-BR" dirty="0" smtClean="0"/>
              <a:t>;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Aumentar a adesão do tratamento medicamentoso</a:t>
            </a:r>
            <a:r>
              <a:rPr lang="pt-BR" dirty="0" smtClean="0"/>
              <a:t>;</a:t>
            </a:r>
          </a:p>
          <a:p>
            <a:pPr lvl="0">
              <a:buNone/>
            </a:pPr>
            <a:endParaRPr lang="pt-BR" dirty="0"/>
          </a:p>
          <a:p>
            <a:pPr lvl="0"/>
            <a:r>
              <a:rPr lang="pt-BR" dirty="0"/>
              <a:t>Proporcionar melhores condições de armazenagem dos medicamentos;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0" algn="just"/>
            <a:endParaRPr lang="pt-BR" dirty="0" smtClean="0"/>
          </a:p>
          <a:p>
            <a:pPr lvl="0" algn="just"/>
            <a:endParaRPr lang="pt-BR" dirty="0"/>
          </a:p>
          <a:p>
            <a:pPr lvl="0" algn="just"/>
            <a:r>
              <a:rPr lang="pt-BR" dirty="0" smtClean="0"/>
              <a:t>Incluir todas as pessoas, alfabetizadas ou não, para o tratamento medicamentoso;</a:t>
            </a:r>
          </a:p>
          <a:p>
            <a:pPr lvl="0">
              <a:buNone/>
            </a:pPr>
            <a:endParaRPr lang="pt-BR" dirty="0" smtClean="0"/>
          </a:p>
          <a:p>
            <a:pPr lvl="0" algn="just"/>
            <a:r>
              <a:rPr lang="pt-BR" dirty="0" smtClean="0"/>
              <a:t>Diminuir o risco de complicações nos pacientes portadores de hipertensão arterial e diabetes;</a:t>
            </a:r>
          </a:p>
          <a:p>
            <a:pPr marL="109728" lvl="0" indent="0" algn="just">
              <a:buNone/>
            </a:pP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20 pessoas com HAS e Diabetes, descompensadas;</a:t>
            </a:r>
          </a:p>
          <a:p>
            <a:endParaRPr lang="pt-BR" dirty="0" smtClean="0"/>
          </a:p>
          <a:p>
            <a:r>
              <a:rPr lang="pt-BR" dirty="0" smtClean="0"/>
              <a:t>Grande número de medicamentos;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Troca da sacola antiga pela sacola inteligente dose certa;</a:t>
            </a:r>
          </a:p>
          <a:p>
            <a:endParaRPr lang="pt-BR" dirty="0" smtClean="0"/>
          </a:p>
          <a:p>
            <a:r>
              <a:rPr lang="pt-BR" dirty="0" smtClean="0"/>
              <a:t>Maio a julho, acompanhamento (VD, reuniões);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1143000"/>
          </a:xfrm>
        </p:spPr>
        <p:txBody>
          <a:bodyPr/>
          <a:lstStyle/>
          <a:p>
            <a:r>
              <a:rPr lang="pt-BR" dirty="0" smtClean="0"/>
              <a:t>Antes</a:t>
            </a:r>
            <a:endParaRPr lang="pt-BR" dirty="0"/>
          </a:p>
        </p:txBody>
      </p:sp>
      <p:pic>
        <p:nvPicPr>
          <p:cNvPr id="4" name="Imagem 3" descr="DSC047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7384"/>
            <a:ext cx="5429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91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443344" y="3269673"/>
            <a:ext cx="2729346" cy="102523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946" y="-16308"/>
            <a:ext cx="8229600" cy="1143000"/>
          </a:xfrm>
        </p:spPr>
        <p:txBody>
          <a:bodyPr/>
          <a:lstStyle/>
          <a:p>
            <a:r>
              <a:rPr lang="pt-BR" dirty="0" smtClean="0"/>
              <a:t>Depois</a:t>
            </a:r>
            <a:endParaRPr lang="pt-BR" dirty="0"/>
          </a:p>
        </p:txBody>
      </p:sp>
      <p:pic>
        <p:nvPicPr>
          <p:cNvPr id="4" name="Imagem 3" descr="DSC04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5" y="0"/>
            <a:ext cx="5072066" cy="6858000"/>
          </a:xfrm>
          <a:prstGeom prst="rect">
            <a:avLst/>
          </a:prstGeom>
        </p:spPr>
      </p:pic>
      <p:sp>
        <p:nvSpPr>
          <p:cNvPr id="14" name="Espaço Reservado para Conteúdo 5"/>
          <p:cNvSpPr>
            <a:spLocks noGrp="1"/>
          </p:cNvSpPr>
          <p:nvPr>
            <p:ph idx="1"/>
          </p:nvPr>
        </p:nvSpPr>
        <p:spPr>
          <a:xfrm>
            <a:off x="793365" y="3460538"/>
            <a:ext cx="2334103" cy="93135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pt-BR" sz="3600" b="1" dirty="0" smtClean="0"/>
              <a:t>CORES</a:t>
            </a:r>
            <a:endParaRPr lang="pt-BR" sz="3600" b="1" dirty="0"/>
          </a:p>
        </p:txBody>
      </p:sp>
      <p:cxnSp>
        <p:nvCxnSpPr>
          <p:cNvPr id="16" name="Conector de seta reta 15"/>
          <p:cNvCxnSpPr/>
          <p:nvPr/>
        </p:nvCxnSpPr>
        <p:spPr>
          <a:xfrm flipV="1">
            <a:off x="3059832" y="2420888"/>
            <a:ext cx="1728192" cy="86409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V="1">
            <a:off x="3347864" y="3920836"/>
            <a:ext cx="1431954" cy="122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>
            <a:off x="3172690" y="4509120"/>
            <a:ext cx="1327302" cy="10801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206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401781" y="2161308"/>
            <a:ext cx="3117273" cy="11499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609600" y="2493818"/>
            <a:ext cx="2826327" cy="5818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pt-BR" sz="2400" b="1" dirty="0" smtClean="0"/>
              <a:t>TRANSPARÊNCIA</a:t>
            </a:r>
            <a:endParaRPr lang="pt-BR" sz="2400" b="1" dirty="0"/>
          </a:p>
        </p:txBody>
      </p:sp>
      <p:pic>
        <p:nvPicPr>
          <p:cNvPr id="4" name="Imagem 3" descr="DSC04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5" y="0"/>
            <a:ext cx="5072066" cy="6858000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 flipV="1">
            <a:off x="3131840" y="1427002"/>
            <a:ext cx="1800200" cy="734306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45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e 9"/>
          <p:cNvSpPr/>
          <p:nvPr/>
        </p:nvSpPr>
        <p:spPr>
          <a:xfrm>
            <a:off x="159323" y="3413320"/>
            <a:ext cx="2971803" cy="114482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 descr="DSC04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5" y="0"/>
            <a:ext cx="5072066" cy="6858000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 flipV="1">
            <a:off x="3144981" y="2867891"/>
            <a:ext cx="1884219" cy="905093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5"/>
          <p:cNvSpPr txBox="1">
            <a:spLocks/>
          </p:cNvSpPr>
          <p:nvPr/>
        </p:nvSpPr>
        <p:spPr>
          <a:xfrm>
            <a:off x="263236" y="3772984"/>
            <a:ext cx="2812473" cy="63276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pt-BR" sz="2800" b="1" dirty="0" smtClean="0"/>
              <a:t>IDENTIFICAÇÃO</a:t>
            </a:r>
            <a:endParaRPr lang="pt-BR" sz="2800" b="1" dirty="0"/>
          </a:p>
        </p:txBody>
      </p:sp>
      <p:cxnSp>
        <p:nvCxnSpPr>
          <p:cNvPr id="16" name="Conector de seta reta 15"/>
          <p:cNvCxnSpPr/>
          <p:nvPr/>
        </p:nvCxnSpPr>
        <p:spPr>
          <a:xfrm>
            <a:off x="2771800" y="4696691"/>
            <a:ext cx="1717072" cy="16047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>
            <a:off x="3297382" y="4336473"/>
            <a:ext cx="1634658" cy="36021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45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249</Words>
  <Application>Microsoft Office PowerPoint</Application>
  <PresentationFormat>Apresentação na tela (4:3)</PresentationFormat>
  <Paragraphs>89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SACOLAS INTELIGENTES  “DOSE CERTA”</vt:lpstr>
      <vt:lpstr>Introdução</vt:lpstr>
      <vt:lpstr>Objetivos</vt:lpstr>
      <vt:lpstr>Slide 4</vt:lpstr>
      <vt:lpstr>Metodologia</vt:lpstr>
      <vt:lpstr>Antes</vt:lpstr>
      <vt:lpstr>Depois</vt:lpstr>
      <vt:lpstr>Slide 8</vt:lpstr>
      <vt:lpstr>Slide 9</vt:lpstr>
      <vt:lpstr>Slide 10</vt:lpstr>
      <vt:lpstr>Sacola Convencional</vt:lpstr>
      <vt:lpstr>Sacola Dose Certa (Adaptada)</vt:lpstr>
      <vt:lpstr>Sacola Convencional</vt:lpstr>
      <vt:lpstr>CALENDÁRIO</vt:lpstr>
      <vt:lpstr>Slide 15</vt:lpstr>
      <vt:lpstr>Sacola Dose Certa</vt:lpstr>
      <vt:lpstr>Sacola Dose Certa</vt:lpstr>
      <vt:lpstr>Slide 18</vt:lpstr>
      <vt:lpstr>Resultados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WinCardio</dc:creator>
  <cp:lastModifiedBy>Flavio Paulo Chaves</cp:lastModifiedBy>
  <cp:revision>38</cp:revision>
  <cp:lastPrinted>2013-10-22T16:49:56Z</cp:lastPrinted>
  <dcterms:created xsi:type="dcterms:W3CDTF">2013-10-21T15:35:08Z</dcterms:created>
  <dcterms:modified xsi:type="dcterms:W3CDTF">2013-11-22T12:22:59Z</dcterms:modified>
</cp:coreProperties>
</file>