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Default Extension="ppt" ContentType="application/vnd.ms-powerpoint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55"/>
  </p:notesMasterIdLst>
  <p:sldIdLst>
    <p:sldId id="258" r:id="rId2"/>
    <p:sldId id="415" r:id="rId3"/>
    <p:sldId id="399" r:id="rId4"/>
    <p:sldId id="419" r:id="rId5"/>
    <p:sldId id="429" r:id="rId6"/>
    <p:sldId id="474" r:id="rId7"/>
    <p:sldId id="514" r:id="rId8"/>
    <p:sldId id="515" r:id="rId9"/>
    <p:sldId id="510" r:id="rId10"/>
    <p:sldId id="424" r:id="rId11"/>
    <p:sldId id="475" r:id="rId12"/>
    <p:sldId id="506" r:id="rId13"/>
    <p:sldId id="507" r:id="rId14"/>
    <p:sldId id="516" r:id="rId15"/>
    <p:sldId id="420" r:id="rId16"/>
    <p:sldId id="470" r:id="rId17"/>
    <p:sldId id="428" r:id="rId18"/>
    <p:sldId id="430" r:id="rId19"/>
    <p:sldId id="431" r:id="rId20"/>
    <p:sldId id="511" r:id="rId21"/>
    <p:sldId id="512" r:id="rId22"/>
    <p:sldId id="459" r:id="rId23"/>
    <p:sldId id="513" r:id="rId24"/>
    <p:sldId id="449" r:id="rId25"/>
    <p:sldId id="450" r:id="rId26"/>
    <p:sldId id="452" r:id="rId27"/>
    <p:sldId id="453" r:id="rId28"/>
    <p:sldId id="425" r:id="rId29"/>
    <p:sldId id="426" r:id="rId30"/>
    <p:sldId id="403" r:id="rId31"/>
    <p:sldId id="493" r:id="rId32"/>
    <p:sldId id="494" r:id="rId33"/>
    <p:sldId id="404" r:id="rId34"/>
    <p:sldId id="416" r:id="rId35"/>
    <p:sldId id="417" r:id="rId36"/>
    <p:sldId id="418" r:id="rId37"/>
    <p:sldId id="334" r:id="rId38"/>
    <p:sldId id="504" r:id="rId39"/>
    <p:sldId id="410" r:id="rId40"/>
    <p:sldId id="421" r:id="rId41"/>
    <p:sldId id="357" r:id="rId42"/>
    <p:sldId id="501" r:id="rId43"/>
    <p:sldId id="502" r:id="rId44"/>
    <p:sldId id="509" r:id="rId45"/>
    <p:sldId id="369" r:id="rId46"/>
    <p:sldId id="367" r:id="rId47"/>
    <p:sldId id="497" r:id="rId48"/>
    <p:sldId id="350" r:id="rId49"/>
    <p:sldId id="362" r:id="rId50"/>
    <p:sldId id="363" r:id="rId51"/>
    <p:sldId id="478" r:id="rId52"/>
    <p:sldId id="479" r:id="rId53"/>
    <p:sldId id="492" r:id="rId5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993300"/>
    <a:srgbClr val="FFFF00"/>
    <a:srgbClr val="333333"/>
    <a:srgbClr val="234818"/>
    <a:srgbClr val="FFFF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709" autoAdjust="0"/>
  </p:normalViewPr>
  <p:slideViewPr>
    <p:cSldViewPr snapToGrid="0" snapToObjects="1">
      <p:cViewPr varScale="1">
        <p:scale>
          <a:sx n="48" d="100"/>
          <a:sy n="48" d="100"/>
        </p:scale>
        <p:origin x="-58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12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04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75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075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75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BD93DF55-4C6B-425F-841F-9CA84567358E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183683E-C7D1-4B62-975A-9E95473177F3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t-B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93C7756-9EFE-49C6-8C92-89FE50D28E19}" type="slidenum">
              <a:rPr lang="en-US" smtClean="0"/>
              <a:pPr/>
              <a:t>23</a:t>
            </a:fld>
            <a:endParaRPr lang="en-US" smtClean="0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t-B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 userDrawn="1"/>
        </p:nvGrpSpPr>
        <p:grpSpPr bwMode="auto">
          <a:xfrm>
            <a:off x="36513" y="6191250"/>
            <a:ext cx="9144000" cy="333375"/>
            <a:chOff x="22" y="4020"/>
            <a:chExt cx="5760" cy="210"/>
          </a:xfrm>
        </p:grpSpPr>
        <p:sp>
          <p:nvSpPr>
            <p:cNvPr id="5" name="AutoShape 5"/>
            <p:cNvSpPr>
              <a:spLocks noChangeArrowheads="1"/>
            </p:cNvSpPr>
            <p:nvPr/>
          </p:nvSpPr>
          <p:spPr bwMode="auto">
            <a:xfrm>
              <a:off x="22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BR">
                <a:cs typeface="+mn-cs"/>
              </a:endParaRPr>
            </a:p>
          </p:txBody>
        </p:sp>
        <p:sp>
          <p:nvSpPr>
            <p:cNvPr id="6" name="AutoShape 6"/>
            <p:cNvSpPr>
              <a:spLocks noChangeArrowheads="1"/>
            </p:cNvSpPr>
            <p:nvPr/>
          </p:nvSpPr>
          <p:spPr bwMode="auto">
            <a:xfrm>
              <a:off x="266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BR">
                <a:cs typeface="+mn-cs"/>
              </a:endParaRPr>
            </a:p>
          </p:txBody>
        </p:sp>
        <p:sp>
          <p:nvSpPr>
            <p:cNvPr id="7" name="AutoShape 7"/>
            <p:cNvSpPr>
              <a:spLocks noChangeArrowheads="1"/>
            </p:cNvSpPr>
            <p:nvPr/>
          </p:nvSpPr>
          <p:spPr bwMode="auto">
            <a:xfrm>
              <a:off x="511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BR">
                <a:cs typeface="+mn-cs"/>
              </a:endParaRPr>
            </a:p>
          </p:txBody>
        </p:sp>
        <p:sp>
          <p:nvSpPr>
            <p:cNvPr id="8" name="AutoShape 8"/>
            <p:cNvSpPr>
              <a:spLocks noChangeArrowheads="1"/>
            </p:cNvSpPr>
            <p:nvPr/>
          </p:nvSpPr>
          <p:spPr bwMode="auto">
            <a:xfrm>
              <a:off x="755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BR">
                <a:cs typeface="+mn-cs"/>
              </a:endParaRPr>
            </a:p>
          </p:txBody>
        </p:sp>
        <p:sp>
          <p:nvSpPr>
            <p:cNvPr id="10" name="AutoShape 9"/>
            <p:cNvSpPr>
              <a:spLocks noChangeArrowheads="1"/>
            </p:cNvSpPr>
            <p:nvPr/>
          </p:nvSpPr>
          <p:spPr bwMode="auto">
            <a:xfrm>
              <a:off x="1000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BR">
                <a:cs typeface="+mn-cs"/>
              </a:endParaRPr>
            </a:p>
          </p:txBody>
        </p:sp>
        <p:sp>
          <p:nvSpPr>
            <p:cNvPr id="11" name="AutoShape 10"/>
            <p:cNvSpPr>
              <a:spLocks noChangeArrowheads="1"/>
            </p:cNvSpPr>
            <p:nvPr/>
          </p:nvSpPr>
          <p:spPr bwMode="auto">
            <a:xfrm>
              <a:off x="1244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BR">
                <a:cs typeface="+mn-cs"/>
              </a:endParaRPr>
            </a:p>
          </p:txBody>
        </p:sp>
        <p:sp>
          <p:nvSpPr>
            <p:cNvPr id="12" name="AutoShape 11"/>
            <p:cNvSpPr>
              <a:spLocks noChangeArrowheads="1"/>
            </p:cNvSpPr>
            <p:nvPr/>
          </p:nvSpPr>
          <p:spPr bwMode="auto">
            <a:xfrm>
              <a:off x="1489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BR">
                <a:cs typeface="+mn-cs"/>
              </a:endParaRPr>
            </a:p>
          </p:txBody>
        </p:sp>
        <p:sp>
          <p:nvSpPr>
            <p:cNvPr id="13" name="AutoShape 12"/>
            <p:cNvSpPr>
              <a:spLocks noChangeArrowheads="1"/>
            </p:cNvSpPr>
            <p:nvPr/>
          </p:nvSpPr>
          <p:spPr bwMode="auto">
            <a:xfrm>
              <a:off x="1733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BR">
                <a:cs typeface="+mn-cs"/>
              </a:endParaRPr>
            </a:p>
          </p:txBody>
        </p:sp>
        <p:sp>
          <p:nvSpPr>
            <p:cNvPr id="14" name="AutoShape 13"/>
            <p:cNvSpPr>
              <a:spLocks noChangeArrowheads="1"/>
            </p:cNvSpPr>
            <p:nvPr/>
          </p:nvSpPr>
          <p:spPr bwMode="auto">
            <a:xfrm>
              <a:off x="1978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BR">
                <a:cs typeface="+mn-cs"/>
              </a:endParaRPr>
            </a:p>
          </p:txBody>
        </p:sp>
        <p:sp>
          <p:nvSpPr>
            <p:cNvPr id="15" name="AutoShape 14"/>
            <p:cNvSpPr>
              <a:spLocks noChangeArrowheads="1"/>
            </p:cNvSpPr>
            <p:nvPr/>
          </p:nvSpPr>
          <p:spPr bwMode="auto">
            <a:xfrm>
              <a:off x="2222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BR">
                <a:cs typeface="+mn-cs"/>
              </a:endParaRPr>
            </a:p>
          </p:txBody>
        </p:sp>
        <p:sp>
          <p:nvSpPr>
            <p:cNvPr id="16" name="AutoShape 15"/>
            <p:cNvSpPr>
              <a:spLocks noChangeArrowheads="1"/>
            </p:cNvSpPr>
            <p:nvPr/>
          </p:nvSpPr>
          <p:spPr bwMode="auto">
            <a:xfrm>
              <a:off x="2711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BR">
                <a:cs typeface="+mn-cs"/>
              </a:endParaRPr>
            </a:p>
          </p:txBody>
        </p:sp>
        <p:sp>
          <p:nvSpPr>
            <p:cNvPr id="18" name="AutoShape 16"/>
            <p:cNvSpPr>
              <a:spLocks noChangeArrowheads="1"/>
            </p:cNvSpPr>
            <p:nvPr/>
          </p:nvSpPr>
          <p:spPr bwMode="auto">
            <a:xfrm>
              <a:off x="2956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BR">
                <a:cs typeface="+mn-cs"/>
              </a:endParaRPr>
            </a:p>
          </p:txBody>
        </p:sp>
        <p:sp>
          <p:nvSpPr>
            <p:cNvPr id="19" name="AutoShape 17"/>
            <p:cNvSpPr>
              <a:spLocks noChangeArrowheads="1"/>
            </p:cNvSpPr>
            <p:nvPr/>
          </p:nvSpPr>
          <p:spPr bwMode="auto">
            <a:xfrm>
              <a:off x="3200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BR">
                <a:cs typeface="+mn-cs"/>
              </a:endParaRPr>
            </a:p>
          </p:txBody>
        </p:sp>
        <p:sp>
          <p:nvSpPr>
            <p:cNvPr id="20" name="AutoShape 18"/>
            <p:cNvSpPr>
              <a:spLocks noChangeArrowheads="1"/>
            </p:cNvSpPr>
            <p:nvPr/>
          </p:nvSpPr>
          <p:spPr bwMode="auto">
            <a:xfrm>
              <a:off x="3445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BR">
                <a:cs typeface="+mn-cs"/>
              </a:endParaRPr>
            </a:p>
          </p:txBody>
        </p:sp>
        <p:sp>
          <p:nvSpPr>
            <p:cNvPr id="21" name="AutoShape 19"/>
            <p:cNvSpPr>
              <a:spLocks noChangeArrowheads="1"/>
            </p:cNvSpPr>
            <p:nvPr/>
          </p:nvSpPr>
          <p:spPr bwMode="auto">
            <a:xfrm>
              <a:off x="3689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BR">
                <a:cs typeface="+mn-cs"/>
              </a:endParaRPr>
            </a:p>
          </p:txBody>
        </p:sp>
        <p:sp>
          <p:nvSpPr>
            <p:cNvPr id="22" name="AutoShape 20"/>
            <p:cNvSpPr>
              <a:spLocks noChangeArrowheads="1"/>
            </p:cNvSpPr>
            <p:nvPr/>
          </p:nvSpPr>
          <p:spPr bwMode="auto">
            <a:xfrm>
              <a:off x="3934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BR">
                <a:cs typeface="+mn-cs"/>
              </a:endParaRPr>
            </a:p>
          </p:txBody>
        </p:sp>
        <p:sp>
          <p:nvSpPr>
            <p:cNvPr id="23" name="AutoShape 21"/>
            <p:cNvSpPr>
              <a:spLocks noChangeArrowheads="1"/>
            </p:cNvSpPr>
            <p:nvPr/>
          </p:nvSpPr>
          <p:spPr bwMode="auto">
            <a:xfrm>
              <a:off x="4423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BR">
                <a:cs typeface="+mn-cs"/>
              </a:endParaRPr>
            </a:p>
          </p:txBody>
        </p:sp>
        <p:sp>
          <p:nvSpPr>
            <p:cNvPr id="24" name="AutoShape 22"/>
            <p:cNvSpPr>
              <a:spLocks noChangeArrowheads="1"/>
            </p:cNvSpPr>
            <p:nvPr/>
          </p:nvSpPr>
          <p:spPr bwMode="auto">
            <a:xfrm>
              <a:off x="4667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BR">
                <a:cs typeface="+mn-cs"/>
              </a:endParaRPr>
            </a:p>
          </p:txBody>
        </p:sp>
        <p:sp>
          <p:nvSpPr>
            <p:cNvPr id="25" name="AutoShape 23"/>
            <p:cNvSpPr>
              <a:spLocks noChangeArrowheads="1"/>
            </p:cNvSpPr>
            <p:nvPr/>
          </p:nvSpPr>
          <p:spPr bwMode="auto">
            <a:xfrm>
              <a:off x="4912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BR">
                <a:cs typeface="+mn-cs"/>
              </a:endParaRPr>
            </a:p>
          </p:txBody>
        </p:sp>
        <p:sp>
          <p:nvSpPr>
            <p:cNvPr id="26" name="AutoShape 24"/>
            <p:cNvSpPr>
              <a:spLocks noChangeArrowheads="1"/>
            </p:cNvSpPr>
            <p:nvPr/>
          </p:nvSpPr>
          <p:spPr bwMode="auto">
            <a:xfrm>
              <a:off x="5156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BR">
                <a:cs typeface="+mn-cs"/>
              </a:endParaRPr>
            </a:p>
          </p:txBody>
        </p:sp>
        <p:sp>
          <p:nvSpPr>
            <p:cNvPr id="27" name="AutoShape 25"/>
            <p:cNvSpPr>
              <a:spLocks noChangeArrowheads="1"/>
            </p:cNvSpPr>
            <p:nvPr/>
          </p:nvSpPr>
          <p:spPr bwMode="auto">
            <a:xfrm>
              <a:off x="5401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BR">
                <a:cs typeface="+mn-cs"/>
              </a:endParaRPr>
            </a:p>
          </p:txBody>
        </p:sp>
        <p:sp>
          <p:nvSpPr>
            <p:cNvPr id="28" name="AutoShape 26"/>
            <p:cNvSpPr>
              <a:spLocks noChangeArrowheads="1"/>
            </p:cNvSpPr>
            <p:nvPr/>
          </p:nvSpPr>
          <p:spPr bwMode="auto">
            <a:xfrm>
              <a:off x="5646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BR">
                <a:cs typeface="+mn-cs"/>
              </a:endParaRPr>
            </a:p>
          </p:txBody>
        </p:sp>
        <p:sp>
          <p:nvSpPr>
            <p:cNvPr id="29" name="AutoShape 27"/>
            <p:cNvSpPr>
              <a:spLocks noChangeArrowheads="1"/>
            </p:cNvSpPr>
            <p:nvPr/>
          </p:nvSpPr>
          <p:spPr bwMode="auto">
            <a:xfrm>
              <a:off x="2467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BR">
                <a:cs typeface="+mn-cs"/>
              </a:endParaRPr>
            </a:p>
          </p:txBody>
        </p:sp>
        <p:sp>
          <p:nvSpPr>
            <p:cNvPr id="30" name="AutoShape 28"/>
            <p:cNvSpPr>
              <a:spLocks noChangeArrowheads="1"/>
            </p:cNvSpPr>
            <p:nvPr/>
          </p:nvSpPr>
          <p:spPr bwMode="auto">
            <a:xfrm>
              <a:off x="4178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BR">
                <a:cs typeface="+mn-cs"/>
              </a:endParaRPr>
            </a:p>
          </p:txBody>
        </p:sp>
      </p:grpSp>
      <p:grpSp>
        <p:nvGrpSpPr>
          <p:cNvPr id="31" name="Group 29"/>
          <p:cNvGrpSpPr>
            <a:grpSpLocks/>
          </p:cNvGrpSpPr>
          <p:nvPr userDrawn="1"/>
        </p:nvGrpSpPr>
        <p:grpSpPr bwMode="auto">
          <a:xfrm>
            <a:off x="36513" y="123825"/>
            <a:ext cx="9144000" cy="333375"/>
            <a:chOff x="22" y="4020"/>
            <a:chExt cx="5760" cy="210"/>
          </a:xfrm>
        </p:grpSpPr>
        <p:sp>
          <p:nvSpPr>
            <p:cNvPr id="32" name="AutoShape 30"/>
            <p:cNvSpPr>
              <a:spLocks noChangeArrowheads="1"/>
            </p:cNvSpPr>
            <p:nvPr/>
          </p:nvSpPr>
          <p:spPr bwMode="auto">
            <a:xfrm>
              <a:off x="22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BR">
                <a:cs typeface="+mn-cs"/>
              </a:endParaRPr>
            </a:p>
          </p:txBody>
        </p:sp>
        <p:sp>
          <p:nvSpPr>
            <p:cNvPr id="33" name="AutoShape 31"/>
            <p:cNvSpPr>
              <a:spLocks noChangeArrowheads="1"/>
            </p:cNvSpPr>
            <p:nvPr/>
          </p:nvSpPr>
          <p:spPr bwMode="auto">
            <a:xfrm>
              <a:off x="266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BR">
                <a:cs typeface="+mn-cs"/>
              </a:endParaRPr>
            </a:p>
          </p:txBody>
        </p:sp>
        <p:sp>
          <p:nvSpPr>
            <p:cNvPr id="34" name="AutoShape 32"/>
            <p:cNvSpPr>
              <a:spLocks noChangeArrowheads="1"/>
            </p:cNvSpPr>
            <p:nvPr/>
          </p:nvSpPr>
          <p:spPr bwMode="auto">
            <a:xfrm>
              <a:off x="511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BR">
                <a:cs typeface="+mn-cs"/>
              </a:endParaRPr>
            </a:p>
          </p:txBody>
        </p:sp>
        <p:sp>
          <p:nvSpPr>
            <p:cNvPr id="35" name="AutoShape 33"/>
            <p:cNvSpPr>
              <a:spLocks noChangeArrowheads="1"/>
            </p:cNvSpPr>
            <p:nvPr/>
          </p:nvSpPr>
          <p:spPr bwMode="auto">
            <a:xfrm>
              <a:off x="755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BR">
                <a:cs typeface="+mn-cs"/>
              </a:endParaRPr>
            </a:p>
          </p:txBody>
        </p:sp>
        <p:sp>
          <p:nvSpPr>
            <p:cNvPr id="36" name="AutoShape 34"/>
            <p:cNvSpPr>
              <a:spLocks noChangeArrowheads="1"/>
            </p:cNvSpPr>
            <p:nvPr/>
          </p:nvSpPr>
          <p:spPr bwMode="auto">
            <a:xfrm>
              <a:off x="1000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BR">
                <a:cs typeface="+mn-cs"/>
              </a:endParaRPr>
            </a:p>
          </p:txBody>
        </p:sp>
        <p:sp>
          <p:nvSpPr>
            <p:cNvPr id="37" name="AutoShape 35"/>
            <p:cNvSpPr>
              <a:spLocks noChangeArrowheads="1"/>
            </p:cNvSpPr>
            <p:nvPr/>
          </p:nvSpPr>
          <p:spPr bwMode="auto">
            <a:xfrm>
              <a:off x="1244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BR">
                <a:cs typeface="+mn-cs"/>
              </a:endParaRPr>
            </a:p>
          </p:txBody>
        </p:sp>
        <p:sp>
          <p:nvSpPr>
            <p:cNvPr id="38" name="AutoShape 36"/>
            <p:cNvSpPr>
              <a:spLocks noChangeArrowheads="1"/>
            </p:cNvSpPr>
            <p:nvPr/>
          </p:nvSpPr>
          <p:spPr bwMode="auto">
            <a:xfrm>
              <a:off x="1489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BR">
                <a:cs typeface="+mn-cs"/>
              </a:endParaRPr>
            </a:p>
          </p:txBody>
        </p:sp>
        <p:sp>
          <p:nvSpPr>
            <p:cNvPr id="39" name="AutoShape 37"/>
            <p:cNvSpPr>
              <a:spLocks noChangeArrowheads="1"/>
            </p:cNvSpPr>
            <p:nvPr/>
          </p:nvSpPr>
          <p:spPr bwMode="auto">
            <a:xfrm>
              <a:off x="1733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BR">
                <a:cs typeface="+mn-cs"/>
              </a:endParaRPr>
            </a:p>
          </p:txBody>
        </p:sp>
        <p:sp>
          <p:nvSpPr>
            <p:cNvPr id="40" name="AutoShape 38"/>
            <p:cNvSpPr>
              <a:spLocks noChangeArrowheads="1"/>
            </p:cNvSpPr>
            <p:nvPr/>
          </p:nvSpPr>
          <p:spPr bwMode="auto">
            <a:xfrm>
              <a:off x="1978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BR">
                <a:cs typeface="+mn-cs"/>
              </a:endParaRPr>
            </a:p>
          </p:txBody>
        </p:sp>
        <p:sp>
          <p:nvSpPr>
            <p:cNvPr id="41" name="AutoShape 39"/>
            <p:cNvSpPr>
              <a:spLocks noChangeArrowheads="1"/>
            </p:cNvSpPr>
            <p:nvPr/>
          </p:nvSpPr>
          <p:spPr bwMode="auto">
            <a:xfrm>
              <a:off x="2222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BR">
                <a:cs typeface="+mn-cs"/>
              </a:endParaRPr>
            </a:p>
          </p:txBody>
        </p:sp>
        <p:sp>
          <p:nvSpPr>
            <p:cNvPr id="42" name="AutoShape 40"/>
            <p:cNvSpPr>
              <a:spLocks noChangeArrowheads="1"/>
            </p:cNvSpPr>
            <p:nvPr/>
          </p:nvSpPr>
          <p:spPr bwMode="auto">
            <a:xfrm>
              <a:off x="2711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BR">
                <a:cs typeface="+mn-cs"/>
              </a:endParaRPr>
            </a:p>
          </p:txBody>
        </p:sp>
        <p:sp>
          <p:nvSpPr>
            <p:cNvPr id="43" name="AutoShape 41"/>
            <p:cNvSpPr>
              <a:spLocks noChangeArrowheads="1"/>
            </p:cNvSpPr>
            <p:nvPr/>
          </p:nvSpPr>
          <p:spPr bwMode="auto">
            <a:xfrm>
              <a:off x="2956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BR">
                <a:cs typeface="+mn-cs"/>
              </a:endParaRPr>
            </a:p>
          </p:txBody>
        </p:sp>
        <p:sp>
          <p:nvSpPr>
            <p:cNvPr id="44" name="AutoShape 42"/>
            <p:cNvSpPr>
              <a:spLocks noChangeArrowheads="1"/>
            </p:cNvSpPr>
            <p:nvPr/>
          </p:nvSpPr>
          <p:spPr bwMode="auto">
            <a:xfrm>
              <a:off x="3200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BR">
                <a:cs typeface="+mn-cs"/>
              </a:endParaRPr>
            </a:p>
          </p:txBody>
        </p:sp>
        <p:sp>
          <p:nvSpPr>
            <p:cNvPr id="45" name="AutoShape 43"/>
            <p:cNvSpPr>
              <a:spLocks noChangeArrowheads="1"/>
            </p:cNvSpPr>
            <p:nvPr/>
          </p:nvSpPr>
          <p:spPr bwMode="auto">
            <a:xfrm>
              <a:off x="3445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BR">
                <a:cs typeface="+mn-cs"/>
              </a:endParaRPr>
            </a:p>
          </p:txBody>
        </p:sp>
        <p:sp>
          <p:nvSpPr>
            <p:cNvPr id="46" name="AutoShape 44"/>
            <p:cNvSpPr>
              <a:spLocks noChangeArrowheads="1"/>
            </p:cNvSpPr>
            <p:nvPr/>
          </p:nvSpPr>
          <p:spPr bwMode="auto">
            <a:xfrm>
              <a:off x="3689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BR">
                <a:cs typeface="+mn-cs"/>
              </a:endParaRPr>
            </a:p>
          </p:txBody>
        </p:sp>
        <p:sp>
          <p:nvSpPr>
            <p:cNvPr id="47" name="AutoShape 45"/>
            <p:cNvSpPr>
              <a:spLocks noChangeArrowheads="1"/>
            </p:cNvSpPr>
            <p:nvPr/>
          </p:nvSpPr>
          <p:spPr bwMode="auto">
            <a:xfrm>
              <a:off x="3934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BR">
                <a:cs typeface="+mn-cs"/>
              </a:endParaRPr>
            </a:p>
          </p:txBody>
        </p:sp>
        <p:sp>
          <p:nvSpPr>
            <p:cNvPr id="48" name="AutoShape 46"/>
            <p:cNvSpPr>
              <a:spLocks noChangeArrowheads="1"/>
            </p:cNvSpPr>
            <p:nvPr/>
          </p:nvSpPr>
          <p:spPr bwMode="auto">
            <a:xfrm>
              <a:off x="4423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BR">
                <a:cs typeface="+mn-cs"/>
              </a:endParaRPr>
            </a:p>
          </p:txBody>
        </p:sp>
        <p:sp>
          <p:nvSpPr>
            <p:cNvPr id="49" name="AutoShape 47"/>
            <p:cNvSpPr>
              <a:spLocks noChangeArrowheads="1"/>
            </p:cNvSpPr>
            <p:nvPr/>
          </p:nvSpPr>
          <p:spPr bwMode="auto">
            <a:xfrm>
              <a:off x="4667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BR">
                <a:cs typeface="+mn-cs"/>
              </a:endParaRPr>
            </a:p>
          </p:txBody>
        </p:sp>
        <p:sp>
          <p:nvSpPr>
            <p:cNvPr id="50" name="AutoShape 48"/>
            <p:cNvSpPr>
              <a:spLocks noChangeArrowheads="1"/>
            </p:cNvSpPr>
            <p:nvPr/>
          </p:nvSpPr>
          <p:spPr bwMode="auto">
            <a:xfrm>
              <a:off x="4912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BR">
                <a:cs typeface="+mn-cs"/>
              </a:endParaRPr>
            </a:p>
          </p:txBody>
        </p:sp>
        <p:sp>
          <p:nvSpPr>
            <p:cNvPr id="51" name="AutoShape 49"/>
            <p:cNvSpPr>
              <a:spLocks noChangeArrowheads="1"/>
            </p:cNvSpPr>
            <p:nvPr/>
          </p:nvSpPr>
          <p:spPr bwMode="auto">
            <a:xfrm>
              <a:off x="5156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BR">
                <a:cs typeface="+mn-cs"/>
              </a:endParaRPr>
            </a:p>
          </p:txBody>
        </p:sp>
        <p:sp>
          <p:nvSpPr>
            <p:cNvPr id="52" name="AutoShape 50"/>
            <p:cNvSpPr>
              <a:spLocks noChangeArrowheads="1"/>
            </p:cNvSpPr>
            <p:nvPr/>
          </p:nvSpPr>
          <p:spPr bwMode="auto">
            <a:xfrm>
              <a:off x="5401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BR">
                <a:cs typeface="+mn-cs"/>
              </a:endParaRPr>
            </a:p>
          </p:txBody>
        </p:sp>
        <p:sp>
          <p:nvSpPr>
            <p:cNvPr id="53" name="AutoShape 51"/>
            <p:cNvSpPr>
              <a:spLocks noChangeArrowheads="1"/>
            </p:cNvSpPr>
            <p:nvPr/>
          </p:nvSpPr>
          <p:spPr bwMode="auto">
            <a:xfrm>
              <a:off x="5646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BR">
                <a:cs typeface="+mn-cs"/>
              </a:endParaRPr>
            </a:p>
          </p:txBody>
        </p:sp>
        <p:sp>
          <p:nvSpPr>
            <p:cNvPr id="54" name="AutoShape 52"/>
            <p:cNvSpPr>
              <a:spLocks noChangeArrowheads="1"/>
            </p:cNvSpPr>
            <p:nvPr/>
          </p:nvSpPr>
          <p:spPr bwMode="auto">
            <a:xfrm>
              <a:off x="2467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BR">
                <a:cs typeface="+mn-cs"/>
              </a:endParaRPr>
            </a:p>
          </p:txBody>
        </p:sp>
        <p:sp>
          <p:nvSpPr>
            <p:cNvPr id="55" name="AutoShape 53"/>
            <p:cNvSpPr>
              <a:spLocks noChangeArrowheads="1"/>
            </p:cNvSpPr>
            <p:nvPr/>
          </p:nvSpPr>
          <p:spPr bwMode="auto">
            <a:xfrm>
              <a:off x="4178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BR">
                <a:cs typeface="+mn-cs"/>
              </a:endParaRPr>
            </a:p>
          </p:txBody>
        </p:sp>
      </p:grpSp>
      <p:sp>
        <p:nvSpPr>
          <p:cNvPr id="56" name="Text Box 54"/>
          <p:cNvSpPr txBox="1">
            <a:spLocks noChangeArrowheads="1"/>
          </p:cNvSpPr>
          <p:nvPr userDrawn="1"/>
        </p:nvSpPr>
        <p:spPr bwMode="auto">
          <a:xfrm>
            <a:off x="0" y="6553200"/>
            <a:ext cx="9328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>
                <a:solidFill>
                  <a:srgbClr val="FFFF00"/>
                </a:solidFill>
                <a:latin typeface="Courier New" pitchFamily="49" charset="0"/>
                <a:cs typeface="+mn-cs"/>
              </a:rPr>
              <a:t>&gt;&gt;	0     &gt;&gt;	1     &gt;&gt; 	2     &gt;&gt; 	3     &gt;&gt; 	4   &gt;&gt;	</a:t>
            </a:r>
            <a:endParaRPr lang="en-US" sz="1800">
              <a:solidFill>
                <a:srgbClr val="FFFF00"/>
              </a:solidFill>
              <a:latin typeface="Courier New" pitchFamily="49" charset="0"/>
              <a:cs typeface="+mn-cs"/>
            </a:endParaRPr>
          </a:p>
        </p:txBody>
      </p:sp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17" name="Subtítulo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pt-BR" smtClean="0"/>
              <a:t>Clique para editar o estilo do subtítulo mestre</a:t>
            </a:r>
            <a:endParaRPr lang="en-US"/>
          </a:p>
        </p:txBody>
      </p:sp>
      <p:sp>
        <p:nvSpPr>
          <p:cNvPr id="57" name="Espaço Reservado para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2DF041-77C9-4B94-A872-3A6CFB372CBB}" type="datetimeFigureOut">
              <a:rPr lang="en-US"/>
              <a:pPr>
                <a:defRPr/>
              </a:pPr>
              <a:t>11/5/2013</a:t>
            </a:fld>
            <a:endParaRPr lang="en-US"/>
          </a:p>
        </p:txBody>
      </p:sp>
      <p:sp>
        <p:nvSpPr>
          <p:cNvPr id="58" name="Espaço Reservado para Rodap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9" name="Espaço Reservado para Número de Slid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E60425-466C-4978-979A-BB06E8CC7DCC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A1EE73-D32B-4153-A342-AE837FEB78DB}" type="datetimeFigureOut">
              <a:rPr lang="en-US"/>
              <a:pPr>
                <a:defRPr/>
              </a:pPr>
              <a:t>11/5/2013</a:t>
            </a:fld>
            <a:endParaRPr lang="en-US" dirty="0"/>
          </a:p>
        </p:txBody>
      </p:sp>
      <p:sp>
        <p:nvSpPr>
          <p:cNvPr id="5" name="Espaço Reservado para Rodap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Espaço Reservado para Número de Slid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A6DEC4-1542-43C8-86C2-DBEAEE65CE77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EC0653-9F48-4C78-94F7-BFA124784FD7}" type="datetimeFigureOut">
              <a:rPr lang="en-US"/>
              <a:pPr>
                <a:defRPr/>
              </a:pPr>
              <a:t>11/5/2013</a:t>
            </a:fld>
            <a:endParaRPr lang="en-US" dirty="0"/>
          </a:p>
        </p:txBody>
      </p:sp>
      <p:sp>
        <p:nvSpPr>
          <p:cNvPr id="5" name="Espaço Reservado para Rodap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Espaço Reservado para Número de Slid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5718FB-9685-4A3B-BF4C-4D0851475348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ítulo, text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229600" cy="1143000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half" idx="1"/>
          </p:nvPr>
        </p:nvSpPr>
        <p:spPr>
          <a:xfrm>
            <a:off x="457200" y="1773238"/>
            <a:ext cx="4038600" cy="4352925"/>
          </a:xfr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773238"/>
            <a:ext cx="4038600" cy="4352925"/>
          </a:xfr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5AC657-7C7B-4951-9868-7F771D0D798C}" type="datetimeFigureOut">
              <a:rPr lang="en-US"/>
              <a:pPr>
                <a:defRPr/>
              </a:pPr>
              <a:t>11/5/2013</a:t>
            </a:fld>
            <a:endParaRPr lang="en-US" dirty="0"/>
          </a:p>
        </p:txBody>
      </p:sp>
      <p:sp>
        <p:nvSpPr>
          <p:cNvPr id="5" name="Espaço Reservado para Rodap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Espaço Reservado para Número de Slid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AF7F9A-00D0-46AC-A9AC-DD944C695320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3BCFED-C68B-45D0-A1CE-B16EE0AEB9C3}" type="datetimeFigureOut">
              <a:rPr lang="en-US"/>
              <a:pPr>
                <a:defRPr/>
              </a:pPr>
              <a:t>11/5/2013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702E6D-0F96-46C2-BB91-7FAE32BB1824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5" name="Espaço Reservado para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84B783-78B4-4590-B782-B4FADFE6A77F}" type="datetimeFigureOut">
              <a:rPr lang="en-US"/>
              <a:pPr>
                <a:defRPr/>
              </a:pPr>
              <a:t>11/5/2013</a:t>
            </a:fld>
            <a:endParaRPr lang="en-US" dirty="0"/>
          </a:p>
        </p:txBody>
      </p:sp>
      <p:sp>
        <p:nvSpPr>
          <p:cNvPr id="6" name="Espaço Reservado para Rodap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Espaço Reservado para Número de Slid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444DD4-20CF-46E7-A9BE-C0AC71B0E4AD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7" name="Espaço Reservado para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4F65F3-F90D-4050-B4BA-705BB856DAAC}" type="datetimeFigureOut">
              <a:rPr lang="en-US"/>
              <a:pPr>
                <a:defRPr/>
              </a:pPr>
              <a:t>11/5/2013</a:t>
            </a:fld>
            <a:endParaRPr lang="en-US" dirty="0"/>
          </a:p>
        </p:txBody>
      </p:sp>
      <p:sp>
        <p:nvSpPr>
          <p:cNvPr id="8" name="Espaço Reservado para Rodap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Espaço Reservado para Número de Slid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01C488-4E20-48CB-89F9-5D186CF94866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1FCB20-989E-45D7-8B98-250963C2859A}" type="datetimeFigureOut">
              <a:rPr lang="en-US"/>
              <a:pPr>
                <a:defRPr/>
              </a:pPr>
              <a:t>11/5/2013</a:t>
            </a:fld>
            <a:endParaRPr lang="en-US" dirty="0"/>
          </a:p>
        </p:txBody>
      </p:sp>
      <p:sp>
        <p:nvSpPr>
          <p:cNvPr id="4" name="Espaço Reservado para Rodap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Espaço Reservado para Número de Slid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8CAD9D-C256-474E-8726-4B60C456EDD6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02CD38-F35A-4D45-B0B2-88F7529AA5CC}" type="datetimeFigureOut">
              <a:rPr lang="en-US"/>
              <a:pPr>
                <a:defRPr/>
              </a:pPr>
              <a:t>11/5/2013</a:t>
            </a:fld>
            <a:endParaRPr lang="en-US" dirty="0"/>
          </a:p>
        </p:txBody>
      </p:sp>
      <p:sp>
        <p:nvSpPr>
          <p:cNvPr id="3" name="Espaço Reservado para Rodap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Espaço Reservado para Número de Slid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694DD7-B351-47D0-AADE-949278CD966C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5" name="Espaço Reservado para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20B7E2-6A99-44C0-B611-8DA2A3E36FA0}" type="datetimeFigureOut">
              <a:rPr lang="en-US"/>
              <a:pPr>
                <a:defRPr/>
              </a:pPr>
              <a:t>11/5/2013</a:t>
            </a:fld>
            <a:endParaRPr lang="en-US" dirty="0"/>
          </a:p>
        </p:txBody>
      </p:sp>
      <p:sp>
        <p:nvSpPr>
          <p:cNvPr id="6" name="Espaço Reservado para Rodap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Espaço Reservado para Número de Slid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BBACCE-41A5-4571-A4CC-1135FECE48B8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com Único Canto Aparado e Arredondado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Triângulo retângulo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Forma livre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orma livre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pt-BR" noProof="0" smtClean="0"/>
              <a:t>Clique no ícone para adicionar uma imagem</a:t>
            </a:r>
            <a:endParaRPr lang="en-US" noProof="0" dirty="0"/>
          </a:p>
        </p:txBody>
      </p:sp>
      <p:sp>
        <p:nvSpPr>
          <p:cNvPr id="9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D2665-56DB-4492-A4B3-68C47C540F06}" type="datetimeFigureOut">
              <a:rPr lang="en-US"/>
              <a:pPr>
                <a:defRPr/>
              </a:pPr>
              <a:t>11/5/2013</a:t>
            </a:fld>
            <a:endParaRPr lang="en-US"/>
          </a:p>
        </p:txBody>
      </p:sp>
      <p:sp>
        <p:nvSpPr>
          <p:cNvPr id="10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A0746D-4164-452F-86AD-FA01981BEB51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a livre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orma livre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052" name="Espaço Reservado para Título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 estilo do título mestre</a:t>
            </a:r>
            <a:endParaRPr lang="en-US" smtClean="0"/>
          </a:p>
        </p:txBody>
      </p:sp>
      <p:sp>
        <p:nvSpPr>
          <p:cNvPr id="2053" name="Espaço Reservado para Texto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smtClean="0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 smtClean="0">
                <a:solidFill>
                  <a:schemeClr val="tx2">
                    <a:shade val="90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2661D1C2-B349-4E9B-9392-758676252D94}" type="datetimeFigureOut">
              <a:rPr lang="en-US"/>
              <a:pPr>
                <a:defRPr/>
              </a:pPr>
              <a:t>11/5/2013</a:t>
            </a:fld>
            <a:endParaRPr lang="en-US" dirty="0"/>
          </a:p>
        </p:txBody>
      </p:sp>
      <p:sp>
        <p:nvSpPr>
          <p:cNvPr id="22" name="Espaço Reservado para Rodapé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 dirty="0">
                <a:solidFill>
                  <a:schemeClr val="tx2">
                    <a:shade val="90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Espaço Reservado para Número de Slide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 smtClean="0">
                <a:solidFill>
                  <a:schemeClr val="tx2">
                    <a:shade val="90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1E1A157E-80DB-4390-94EE-803E91E43CFC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  <p:grpSp>
        <p:nvGrpSpPr>
          <p:cNvPr id="2057" name="Grupo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orma livre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3" name="Forma livre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</p:grpSp>
      <p:grpSp>
        <p:nvGrpSpPr>
          <p:cNvPr id="2058" name="Group 7"/>
          <p:cNvGrpSpPr>
            <a:grpSpLocks/>
          </p:cNvGrpSpPr>
          <p:nvPr userDrawn="1"/>
        </p:nvGrpSpPr>
        <p:grpSpPr bwMode="auto">
          <a:xfrm>
            <a:off x="36513" y="6191250"/>
            <a:ext cx="9144000" cy="333375"/>
            <a:chOff x="22" y="4020"/>
            <a:chExt cx="5760" cy="210"/>
          </a:xfrm>
        </p:grpSpPr>
        <p:sp>
          <p:nvSpPr>
            <p:cNvPr id="15" name="AutoShape 8"/>
            <p:cNvSpPr>
              <a:spLocks noChangeArrowheads="1"/>
            </p:cNvSpPr>
            <p:nvPr/>
          </p:nvSpPr>
          <p:spPr bwMode="auto">
            <a:xfrm>
              <a:off x="22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BR">
                <a:cs typeface="+mn-cs"/>
              </a:endParaRPr>
            </a:p>
          </p:txBody>
        </p:sp>
        <p:sp>
          <p:nvSpPr>
            <p:cNvPr id="16" name="AutoShape 9"/>
            <p:cNvSpPr>
              <a:spLocks noChangeArrowheads="1"/>
            </p:cNvSpPr>
            <p:nvPr/>
          </p:nvSpPr>
          <p:spPr bwMode="auto">
            <a:xfrm>
              <a:off x="266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BR">
                <a:cs typeface="+mn-cs"/>
              </a:endParaRPr>
            </a:p>
          </p:txBody>
        </p:sp>
        <p:sp>
          <p:nvSpPr>
            <p:cNvPr id="17" name="AutoShape 10"/>
            <p:cNvSpPr>
              <a:spLocks noChangeArrowheads="1"/>
            </p:cNvSpPr>
            <p:nvPr/>
          </p:nvSpPr>
          <p:spPr bwMode="auto">
            <a:xfrm>
              <a:off x="511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BR">
                <a:cs typeface="+mn-cs"/>
              </a:endParaRPr>
            </a:p>
          </p:txBody>
        </p:sp>
        <p:sp>
          <p:nvSpPr>
            <p:cNvPr id="19" name="AutoShape 11"/>
            <p:cNvSpPr>
              <a:spLocks noChangeArrowheads="1"/>
            </p:cNvSpPr>
            <p:nvPr/>
          </p:nvSpPr>
          <p:spPr bwMode="auto">
            <a:xfrm>
              <a:off x="755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BR">
                <a:cs typeface="+mn-cs"/>
              </a:endParaRPr>
            </a:p>
          </p:txBody>
        </p:sp>
        <p:sp>
          <p:nvSpPr>
            <p:cNvPr id="20" name="AutoShape 12"/>
            <p:cNvSpPr>
              <a:spLocks noChangeArrowheads="1"/>
            </p:cNvSpPr>
            <p:nvPr/>
          </p:nvSpPr>
          <p:spPr bwMode="auto">
            <a:xfrm>
              <a:off x="1000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BR">
                <a:cs typeface="+mn-cs"/>
              </a:endParaRPr>
            </a:p>
          </p:txBody>
        </p:sp>
        <p:sp>
          <p:nvSpPr>
            <p:cNvPr id="21" name="AutoShape 13"/>
            <p:cNvSpPr>
              <a:spLocks noChangeArrowheads="1"/>
            </p:cNvSpPr>
            <p:nvPr/>
          </p:nvSpPr>
          <p:spPr bwMode="auto">
            <a:xfrm>
              <a:off x="1244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BR">
                <a:cs typeface="+mn-cs"/>
              </a:endParaRPr>
            </a:p>
          </p:txBody>
        </p:sp>
        <p:sp>
          <p:nvSpPr>
            <p:cNvPr id="23" name="AutoShape 14"/>
            <p:cNvSpPr>
              <a:spLocks noChangeArrowheads="1"/>
            </p:cNvSpPr>
            <p:nvPr/>
          </p:nvSpPr>
          <p:spPr bwMode="auto">
            <a:xfrm>
              <a:off x="1489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BR">
                <a:cs typeface="+mn-cs"/>
              </a:endParaRPr>
            </a:p>
          </p:txBody>
        </p:sp>
        <p:sp>
          <p:nvSpPr>
            <p:cNvPr id="24" name="AutoShape 15"/>
            <p:cNvSpPr>
              <a:spLocks noChangeArrowheads="1"/>
            </p:cNvSpPr>
            <p:nvPr/>
          </p:nvSpPr>
          <p:spPr bwMode="auto">
            <a:xfrm>
              <a:off x="1733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BR">
                <a:cs typeface="+mn-cs"/>
              </a:endParaRPr>
            </a:p>
          </p:txBody>
        </p:sp>
        <p:sp>
          <p:nvSpPr>
            <p:cNvPr id="25" name="AutoShape 16"/>
            <p:cNvSpPr>
              <a:spLocks noChangeArrowheads="1"/>
            </p:cNvSpPr>
            <p:nvPr/>
          </p:nvSpPr>
          <p:spPr bwMode="auto">
            <a:xfrm>
              <a:off x="1978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BR">
                <a:cs typeface="+mn-cs"/>
              </a:endParaRPr>
            </a:p>
          </p:txBody>
        </p:sp>
        <p:sp>
          <p:nvSpPr>
            <p:cNvPr id="26" name="AutoShape 17"/>
            <p:cNvSpPr>
              <a:spLocks noChangeArrowheads="1"/>
            </p:cNvSpPr>
            <p:nvPr/>
          </p:nvSpPr>
          <p:spPr bwMode="auto">
            <a:xfrm>
              <a:off x="2222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BR">
                <a:cs typeface="+mn-cs"/>
              </a:endParaRPr>
            </a:p>
          </p:txBody>
        </p:sp>
        <p:sp>
          <p:nvSpPr>
            <p:cNvPr id="27" name="AutoShape 18"/>
            <p:cNvSpPr>
              <a:spLocks noChangeArrowheads="1"/>
            </p:cNvSpPr>
            <p:nvPr/>
          </p:nvSpPr>
          <p:spPr bwMode="auto">
            <a:xfrm>
              <a:off x="2711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BR">
                <a:cs typeface="+mn-cs"/>
              </a:endParaRPr>
            </a:p>
          </p:txBody>
        </p:sp>
        <p:sp>
          <p:nvSpPr>
            <p:cNvPr id="28" name="AutoShape 19"/>
            <p:cNvSpPr>
              <a:spLocks noChangeArrowheads="1"/>
            </p:cNvSpPr>
            <p:nvPr/>
          </p:nvSpPr>
          <p:spPr bwMode="auto">
            <a:xfrm>
              <a:off x="2956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BR">
                <a:cs typeface="+mn-cs"/>
              </a:endParaRPr>
            </a:p>
          </p:txBody>
        </p:sp>
        <p:sp>
          <p:nvSpPr>
            <p:cNvPr id="29" name="AutoShape 20"/>
            <p:cNvSpPr>
              <a:spLocks noChangeArrowheads="1"/>
            </p:cNvSpPr>
            <p:nvPr/>
          </p:nvSpPr>
          <p:spPr bwMode="auto">
            <a:xfrm>
              <a:off x="3200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BR">
                <a:cs typeface="+mn-cs"/>
              </a:endParaRPr>
            </a:p>
          </p:txBody>
        </p:sp>
        <p:sp>
          <p:nvSpPr>
            <p:cNvPr id="31" name="AutoShape 21"/>
            <p:cNvSpPr>
              <a:spLocks noChangeArrowheads="1"/>
            </p:cNvSpPr>
            <p:nvPr/>
          </p:nvSpPr>
          <p:spPr bwMode="auto">
            <a:xfrm>
              <a:off x="3445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BR">
                <a:cs typeface="+mn-cs"/>
              </a:endParaRPr>
            </a:p>
          </p:txBody>
        </p:sp>
        <p:sp>
          <p:nvSpPr>
            <p:cNvPr id="32" name="AutoShape 22"/>
            <p:cNvSpPr>
              <a:spLocks noChangeArrowheads="1"/>
            </p:cNvSpPr>
            <p:nvPr/>
          </p:nvSpPr>
          <p:spPr bwMode="auto">
            <a:xfrm>
              <a:off x="3689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BR">
                <a:cs typeface="+mn-cs"/>
              </a:endParaRPr>
            </a:p>
          </p:txBody>
        </p:sp>
        <p:sp>
          <p:nvSpPr>
            <p:cNvPr id="33" name="AutoShape 23"/>
            <p:cNvSpPr>
              <a:spLocks noChangeArrowheads="1"/>
            </p:cNvSpPr>
            <p:nvPr/>
          </p:nvSpPr>
          <p:spPr bwMode="auto">
            <a:xfrm>
              <a:off x="3934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BR">
                <a:cs typeface="+mn-cs"/>
              </a:endParaRPr>
            </a:p>
          </p:txBody>
        </p:sp>
        <p:sp>
          <p:nvSpPr>
            <p:cNvPr id="34" name="AutoShape 24"/>
            <p:cNvSpPr>
              <a:spLocks noChangeArrowheads="1"/>
            </p:cNvSpPr>
            <p:nvPr/>
          </p:nvSpPr>
          <p:spPr bwMode="auto">
            <a:xfrm>
              <a:off x="4423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BR">
                <a:cs typeface="+mn-cs"/>
              </a:endParaRPr>
            </a:p>
          </p:txBody>
        </p:sp>
        <p:sp>
          <p:nvSpPr>
            <p:cNvPr id="35" name="AutoShape 25"/>
            <p:cNvSpPr>
              <a:spLocks noChangeArrowheads="1"/>
            </p:cNvSpPr>
            <p:nvPr/>
          </p:nvSpPr>
          <p:spPr bwMode="auto">
            <a:xfrm>
              <a:off x="4667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BR">
                <a:cs typeface="+mn-cs"/>
              </a:endParaRPr>
            </a:p>
          </p:txBody>
        </p:sp>
        <p:sp>
          <p:nvSpPr>
            <p:cNvPr id="36" name="AutoShape 26"/>
            <p:cNvSpPr>
              <a:spLocks noChangeArrowheads="1"/>
            </p:cNvSpPr>
            <p:nvPr/>
          </p:nvSpPr>
          <p:spPr bwMode="auto">
            <a:xfrm>
              <a:off x="4912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BR">
                <a:cs typeface="+mn-cs"/>
              </a:endParaRPr>
            </a:p>
          </p:txBody>
        </p:sp>
        <p:sp>
          <p:nvSpPr>
            <p:cNvPr id="37" name="AutoShape 27"/>
            <p:cNvSpPr>
              <a:spLocks noChangeArrowheads="1"/>
            </p:cNvSpPr>
            <p:nvPr/>
          </p:nvSpPr>
          <p:spPr bwMode="auto">
            <a:xfrm>
              <a:off x="5156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BR">
                <a:cs typeface="+mn-cs"/>
              </a:endParaRPr>
            </a:p>
          </p:txBody>
        </p:sp>
        <p:sp>
          <p:nvSpPr>
            <p:cNvPr id="38" name="AutoShape 28"/>
            <p:cNvSpPr>
              <a:spLocks noChangeArrowheads="1"/>
            </p:cNvSpPr>
            <p:nvPr/>
          </p:nvSpPr>
          <p:spPr bwMode="auto">
            <a:xfrm>
              <a:off x="5401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BR">
                <a:cs typeface="+mn-cs"/>
              </a:endParaRPr>
            </a:p>
          </p:txBody>
        </p:sp>
        <p:sp>
          <p:nvSpPr>
            <p:cNvPr id="39" name="AutoShape 29"/>
            <p:cNvSpPr>
              <a:spLocks noChangeArrowheads="1"/>
            </p:cNvSpPr>
            <p:nvPr/>
          </p:nvSpPr>
          <p:spPr bwMode="auto">
            <a:xfrm>
              <a:off x="5646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BR">
                <a:cs typeface="+mn-cs"/>
              </a:endParaRPr>
            </a:p>
          </p:txBody>
        </p:sp>
        <p:sp>
          <p:nvSpPr>
            <p:cNvPr id="40" name="AutoShape 30"/>
            <p:cNvSpPr>
              <a:spLocks noChangeArrowheads="1"/>
            </p:cNvSpPr>
            <p:nvPr/>
          </p:nvSpPr>
          <p:spPr bwMode="auto">
            <a:xfrm>
              <a:off x="2467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BR">
                <a:cs typeface="+mn-cs"/>
              </a:endParaRPr>
            </a:p>
          </p:txBody>
        </p:sp>
        <p:sp>
          <p:nvSpPr>
            <p:cNvPr id="41" name="AutoShape 31"/>
            <p:cNvSpPr>
              <a:spLocks noChangeArrowheads="1"/>
            </p:cNvSpPr>
            <p:nvPr/>
          </p:nvSpPr>
          <p:spPr bwMode="auto">
            <a:xfrm>
              <a:off x="4178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BR">
                <a:cs typeface="+mn-cs"/>
              </a:endParaRPr>
            </a:p>
          </p:txBody>
        </p:sp>
      </p:grpSp>
      <p:grpSp>
        <p:nvGrpSpPr>
          <p:cNvPr id="2059" name="Group 32"/>
          <p:cNvGrpSpPr>
            <a:grpSpLocks/>
          </p:cNvGrpSpPr>
          <p:nvPr userDrawn="1"/>
        </p:nvGrpSpPr>
        <p:grpSpPr bwMode="auto">
          <a:xfrm>
            <a:off x="36513" y="123825"/>
            <a:ext cx="9144000" cy="333375"/>
            <a:chOff x="22" y="4020"/>
            <a:chExt cx="5760" cy="210"/>
          </a:xfrm>
        </p:grpSpPr>
        <p:sp>
          <p:nvSpPr>
            <p:cNvPr id="43" name="AutoShape 33"/>
            <p:cNvSpPr>
              <a:spLocks noChangeArrowheads="1"/>
            </p:cNvSpPr>
            <p:nvPr/>
          </p:nvSpPr>
          <p:spPr bwMode="auto">
            <a:xfrm>
              <a:off x="22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BR">
                <a:cs typeface="+mn-cs"/>
              </a:endParaRPr>
            </a:p>
          </p:txBody>
        </p:sp>
        <p:sp>
          <p:nvSpPr>
            <p:cNvPr id="44" name="AutoShape 34"/>
            <p:cNvSpPr>
              <a:spLocks noChangeArrowheads="1"/>
            </p:cNvSpPr>
            <p:nvPr/>
          </p:nvSpPr>
          <p:spPr bwMode="auto">
            <a:xfrm>
              <a:off x="266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BR">
                <a:cs typeface="+mn-cs"/>
              </a:endParaRPr>
            </a:p>
          </p:txBody>
        </p:sp>
        <p:sp>
          <p:nvSpPr>
            <p:cNvPr id="45" name="AutoShape 35"/>
            <p:cNvSpPr>
              <a:spLocks noChangeArrowheads="1"/>
            </p:cNvSpPr>
            <p:nvPr/>
          </p:nvSpPr>
          <p:spPr bwMode="auto">
            <a:xfrm>
              <a:off x="511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BR">
                <a:cs typeface="+mn-cs"/>
              </a:endParaRPr>
            </a:p>
          </p:txBody>
        </p:sp>
        <p:sp>
          <p:nvSpPr>
            <p:cNvPr id="46" name="AutoShape 36"/>
            <p:cNvSpPr>
              <a:spLocks noChangeArrowheads="1"/>
            </p:cNvSpPr>
            <p:nvPr/>
          </p:nvSpPr>
          <p:spPr bwMode="auto">
            <a:xfrm>
              <a:off x="755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BR">
                <a:cs typeface="+mn-cs"/>
              </a:endParaRPr>
            </a:p>
          </p:txBody>
        </p:sp>
        <p:sp>
          <p:nvSpPr>
            <p:cNvPr id="47" name="AutoShape 37"/>
            <p:cNvSpPr>
              <a:spLocks noChangeArrowheads="1"/>
            </p:cNvSpPr>
            <p:nvPr/>
          </p:nvSpPr>
          <p:spPr bwMode="auto">
            <a:xfrm>
              <a:off x="1000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BR">
                <a:cs typeface="+mn-cs"/>
              </a:endParaRPr>
            </a:p>
          </p:txBody>
        </p:sp>
        <p:sp>
          <p:nvSpPr>
            <p:cNvPr id="48" name="AutoShape 38"/>
            <p:cNvSpPr>
              <a:spLocks noChangeArrowheads="1"/>
            </p:cNvSpPr>
            <p:nvPr/>
          </p:nvSpPr>
          <p:spPr bwMode="auto">
            <a:xfrm>
              <a:off x="1244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BR">
                <a:cs typeface="+mn-cs"/>
              </a:endParaRPr>
            </a:p>
          </p:txBody>
        </p:sp>
        <p:sp>
          <p:nvSpPr>
            <p:cNvPr id="49" name="AutoShape 39"/>
            <p:cNvSpPr>
              <a:spLocks noChangeArrowheads="1"/>
            </p:cNvSpPr>
            <p:nvPr/>
          </p:nvSpPr>
          <p:spPr bwMode="auto">
            <a:xfrm>
              <a:off x="1489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BR">
                <a:cs typeface="+mn-cs"/>
              </a:endParaRPr>
            </a:p>
          </p:txBody>
        </p:sp>
        <p:sp>
          <p:nvSpPr>
            <p:cNvPr id="50" name="AutoShape 40"/>
            <p:cNvSpPr>
              <a:spLocks noChangeArrowheads="1"/>
            </p:cNvSpPr>
            <p:nvPr/>
          </p:nvSpPr>
          <p:spPr bwMode="auto">
            <a:xfrm>
              <a:off x="1733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BR">
                <a:cs typeface="+mn-cs"/>
              </a:endParaRPr>
            </a:p>
          </p:txBody>
        </p:sp>
        <p:sp>
          <p:nvSpPr>
            <p:cNvPr id="51" name="AutoShape 41"/>
            <p:cNvSpPr>
              <a:spLocks noChangeArrowheads="1"/>
            </p:cNvSpPr>
            <p:nvPr/>
          </p:nvSpPr>
          <p:spPr bwMode="auto">
            <a:xfrm>
              <a:off x="1978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BR">
                <a:cs typeface="+mn-cs"/>
              </a:endParaRPr>
            </a:p>
          </p:txBody>
        </p:sp>
        <p:sp>
          <p:nvSpPr>
            <p:cNvPr id="52" name="AutoShape 42"/>
            <p:cNvSpPr>
              <a:spLocks noChangeArrowheads="1"/>
            </p:cNvSpPr>
            <p:nvPr/>
          </p:nvSpPr>
          <p:spPr bwMode="auto">
            <a:xfrm>
              <a:off x="2222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BR">
                <a:cs typeface="+mn-cs"/>
              </a:endParaRPr>
            </a:p>
          </p:txBody>
        </p:sp>
        <p:sp>
          <p:nvSpPr>
            <p:cNvPr id="53" name="AutoShape 43"/>
            <p:cNvSpPr>
              <a:spLocks noChangeArrowheads="1"/>
            </p:cNvSpPr>
            <p:nvPr/>
          </p:nvSpPr>
          <p:spPr bwMode="auto">
            <a:xfrm>
              <a:off x="2711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BR">
                <a:cs typeface="+mn-cs"/>
              </a:endParaRPr>
            </a:p>
          </p:txBody>
        </p:sp>
        <p:sp>
          <p:nvSpPr>
            <p:cNvPr id="54" name="AutoShape 44"/>
            <p:cNvSpPr>
              <a:spLocks noChangeArrowheads="1"/>
            </p:cNvSpPr>
            <p:nvPr/>
          </p:nvSpPr>
          <p:spPr bwMode="auto">
            <a:xfrm>
              <a:off x="2956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BR">
                <a:cs typeface="+mn-cs"/>
              </a:endParaRPr>
            </a:p>
          </p:txBody>
        </p:sp>
        <p:sp>
          <p:nvSpPr>
            <p:cNvPr id="55" name="AutoShape 45"/>
            <p:cNvSpPr>
              <a:spLocks noChangeArrowheads="1"/>
            </p:cNvSpPr>
            <p:nvPr/>
          </p:nvSpPr>
          <p:spPr bwMode="auto">
            <a:xfrm>
              <a:off x="3200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BR">
                <a:cs typeface="+mn-cs"/>
              </a:endParaRPr>
            </a:p>
          </p:txBody>
        </p:sp>
        <p:sp>
          <p:nvSpPr>
            <p:cNvPr id="56" name="AutoShape 46"/>
            <p:cNvSpPr>
              <a:spLocks noChangeArrowheads="1"/>
            </p:cNvSpPr>
            <p:nvPr/>
          </p:nvSpPr>
          <p:spPr bwMode="auto">
            <a:xfrm>
              <a:off x="3445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BR">
                <a:cs typeface="+mn-cs"/>
              </a:endParaRPr>
            </a:p>
          </p:txBody>
        </p:sp>
        <p:sp>
          <p:nvSpPr>
            <p:cNvPr id="57" name="AutoShape 47"/>
            <p:cNvSpPr>
              <a:spLocks noChangeArrowheads="1"/>
            </p:cNvSpPr>
            <p:nvPr/>
          </p:nvSpPr>
          <p:spPr bwMode="auto">
            <a:xfrm>
              <a:off x="3689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BR">
                <a:cs typeface="+mn-cs"/>
              </a:endParaRPr>
            </a:p>
          </p:txBody>
        </p:sp>
        <p:sp>
          <p:nvSpPr>
            <p:cNvPr id="58" name="AutoShape 48"/>
            <p:cNvSpPr>
              <a:spLocks noChangeArrowheads="1"/>
            </p:cNvSpPr>
            <p:nvPr/>
          </p:nvSpPr>
          <p:spPr bwMode="auto">
            <a:xfrm>
              <a:off x="3934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BR">
                <a:cs typeface="+mn-cs"/>
              </a:endParaRPr>
            </a:p>
          </p:txBody>
        </p:sp>
        <p:sp>
          <p:nvSpPr>
            <p:cNvPr id="59" name="AutoShape 49"/>
            <p:cNvSpPr>
              <a:spLocks noChangeArrowheads="1"/>
            </p:cNvSpPr>
            <p:nvPr/>
          </p:nvSpPr>
          <p:spPr bwMode="auto">
            <a:xfrm>
              <a:off x="4423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BR">
                <a:cs typeface="+mn-cs"/>
              </a:endParaRPr>
            </a:p>
          </p:txBody>
        </p:sp>
        <p:sp>
          <p:nvSpPr>
            <p:cNvPr id="60" name="AutoShape 50"/>
            <p:cNvSpPr>
              <a:spLocks noChangeArrowheads="1"/>
            </p:cNvSpPr>
            <p:nvPr/>
          </p:nvSpPr>
          <p:spPr bwMode="auto">
            <a:xfrm>
              <a:off x="4667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BR">
                <a:cs typeface="+mn-cs"/>
              </a:endParaRPr>
            </a:p>
          </p:txBody>
        </p:sp>
        <p:sp>
          <p:nvSpPr>
            <p:cNvPr id="61" name="AutoShape 51"/>
            <p:cNvSpPr>
              <a:spLocks noChangeArrowheads="1"/>
            </p:cNvSpPr>
            <p:nvPr/>
          </p:nvSpPr>
          <p:spPr bwMode="auto">
            <a:xfrm>
              <a:off x="4912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BR">
                <a:cs typeface="+mn-cs"/>
              </a:endParaRPr>
            </a:p>
          </p:txBody>
        </p:sp>
        <p:sp>
          <p:nvSpPr>
            <p:cNvPr id="62" name="AutoShape 52"/>
            <p:cNvSpPr>
              <a:spLocks noChangeArrowheads="1"/>
            </p:cNvSpPr>
            <p:nvPr/>
          </p:nvSpPr>
          <p:spPr bwMode="auto">
            <a:xfrm>
              <a:off x="5156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BR">
                <a:cs typeface="+mn-cs"/>
              </a:endParaRPr>
            </a:p>
          </p:txBody>
        </p:sp>
        <p:sp>
          <p:nvSpPr>
            <p:cNvPr id="63" name="AutoShape 53"/>
            <p:cNvSpPr>
              <a:spLocks noChangeArrowheads="1"/>
            </p:cNvSpPr>
            <p:nvPr/>
          </p:nvSpPr>
          <p:spPr bwMode="auto">
            <a:xfrm>
              <a:off x="5401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BR">
                <a:cs typeface="+mn-cs"/>
              </a:endParaRPr>
            </a:p>
          </p:txBody>
        </p:sp>
        <p:sp>
          <p:nvSpPr>
            <p:cNvPr id="64" name="AutoShape 54"/>
            <p:cNvSpPr>
              <a:spLocks noChangeArrowheads="1"/>
            </p:cNvSpPr>
            <p:nvPr/>
          </p:nvSpPr>
          <p:spPr bwMode="auto">
            <a:xfrm>
              <a:off x="5646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BR">
                <a:cs typeface="+mn-cs"/>
              </a:endParaRPr>
            </a:p>
          </p:txBody>
        </p:sp>
        <p:sp>
          <p:nvSpPr>
            <p:cNvPr id="65" name="AutoShape 55"/>
            <p:cNvSpPr>
              <a:spLocks noChangeArrowheads="1"/>
            </p:cNvSpPr>
            <p:nvPr/>
          </p:nvSpPr>
          <p:spPr bwMode="auto">
            <a:xfrm>
              <a:off x="2467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BR">
                <a:cs typeface="+mn-cs"/>
              </a:endParaRPr>
            </a:p>
          </p:txBody>
        </p:sp>
        <p:sp>
          <p:nvSpPr>
            <p:cNvPr id="66" name="AutoShape 56"/>
            <p:cNvSpPr>
              <a:spLocks noChangeArrowheads="1"/>
            </p:cNvSpPr>
            <p:nvPr/>
          </p:nvSpPr>
          <p:spPr bwMode="auto">
            <a:xfrm>
              <a:off x="4178" y="4020"/>
              <a:ext cx="136" cy="210"/>
            </a:xfrm>
            <a:prstGeom prst="roundRect">
              <a:avLst>
                <a:gd name="adj" fmla="val 3897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BR">
                <a:cs typeface="+mn-cs"/>
              </a:endParaRPr>
            </a:p>
          </p:txBody>
        </p:sp>
      </p:grpSp>
      <p:sp>
        <p:nvSpPr>
          <p:cNvPr id="67" name="Text Box 57"/>
          <p:cNvSpPr txBox="1">
            <a:spLocks noChangeArrowheads="1"/>
          </p:cNvSpPr>
          <p:nvPr userDrawn="1"/>
        </p:nvSpPr>
        <p:spPr bwMode="auto">
          <a:xfrm>
            <a:off x="0" y="6553200"/>
            <a:ext cx="9328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>
                <a:solidFill>
                  <a:srgbClr val="FFFF00"/>
                </a:solidFill>
                <a:latin typeface="Courier New" pitchFamily="49" charset="0"/>
                <a:cs typeface="+mn-cs"/>
              </a:rPr>
              <a:t>&gt;&gt;	0     &gt;&gt;	1     &gt;&gt; 	2     &gt;&gt; 	3     &gt;&gt; 	4   &gt;&gt;	</a:t>
            </a:r>
            <a:endParaRPr lang="en-US" sz="1800">
              <a:solidFill>
                <a:srgbClr val="FFFF00"/>
              </a:solidFill>
              <a:latin typeface="Courier New" pitchFamily="49" charset="0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0" r:id="rId2"/>
    <p:sldLayoutId id="2147483689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90" r:id="rId9"/>
    <p:sldLayoutId id="2147483686" r:id="rId10"/>
    <p:sldLayoutId id="2147483687" r:id="rId11"/>
    <p:sldLayoutId id="2147483691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2.bp.blogspot.com/-NAKVVRmdIHk/TlVj4xwpONI/AAAAAAAAAg0/gATc7o9syis/s1600/viewer.png" TargetMode="Externa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Apresenta__o_do_Microsoft_Office_PowerPoint_97-20031.ppt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emf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emf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0375" y="827314"/>
            <a:ext cx="7851648" cy="3497942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err="1" smtClean="0">
                <a:solidFill>
                  <a:schemeClr val="tx1"/>
                </a:solidFill>
              </a:rPr>
              <a:t>Rede</a:t>
            </a:r>
            <a:r>
              <a:rPr lang="en-US" dirty="0" smtClean="0">
                <a:solidFill>
                  <a:schemeClr val="tx1"/>
                </a:solidFill>
              </a:rPr>
              <a:t> de 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err="1" smtClean="0">
                <a:solidFill>
                  <a:schemeClr val="tx1"/>
                </a:solidFill>
              </a:rPr>
              <a:t>Atenção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Psicossocial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em</a:t>
            </a:r>
            <a:r>
              <a:rPr lang="en-US" dirty="0" smtClean="0">
                <a:solidFill>
                  <a:schemeClr val="tx1"/>
                </a:solidFill>
              </a:rPr>
              <a:t> Santa Catarina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sz="2400" dirty="0" smtClean="0">
                <a:solidFill>
                  <a:schemeClr val="tx1"/>
                </a:solidFill>
              </a:rPr>
              <a:t>  </a:t>
            </a:r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sz="4000" dirty="0" smtClean="0">
                <a:solidFill>
                  <a:srgbClr val="FFFF00"/>
                </a:solidFill>
              </a:rPr>
              <a:t>.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7171" name="Imagem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25" y="4994275"/>
            <a:ext cx="2212975" cy="89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Imagem 4" descr="logomarcapadra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0375" y="4837113"/>
            <a:ext cx="1498600" cy="113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3" name="AutoShape 8" descr="data:image/jpeg;base64,/9j/4AAQSkZJRgABAQAAAQABAAD/2wCEAAkGBxQSEBUUEhAUFhUVFhcUFRYVFhgVFxUWFxYXGBQUFxgcHSkgGB4nHBcVITEiJSkrLi4uGB80ODMsNygtLisBCgoKDg0OGxAQGywlICQvLCw0LCwtLCwsLCwsLCwsLDQsLCwsLCwvLCwsLCwsLCwsLCwsLCwsLCwsLCwsLCwsLP/AABEIAIcBdQMBEQACEQEDEQH/xAAcAAACAwEBAQEAAAAAAAAAAAAABQIEBgcDAQj/xABHEAACAQMBBAMJDQcDBQEAAAABAgMABBESBQYhMRNBUQcUIjJhcYGR0hUXIyRCUlNic5KTobJjcrGzwdHhMzSCFnSiwvBU/8QAGwEBAAIDAQEAAAAAAAAAAAAAAAEFAgQGAwf/xAA+EQACAQICBQkGBAYCAwEAAAAAAQIDEQQhBTFBUWESExRxgZGhsdEVIjLB4fAGIzRyFiQzUoKyQvFTksJi/9oADAMBAAIRAxEAPwDuNAFAFAFAFAFAFAFAFAFAFAFAFAFAFAFAFAFAFAFAFAFAFAFAFAFAFAFAFAFAFAFAFAFAFAFAFAFAFAFAFAFAFAFAFAFAFAFAFAFAFAFAFAFAFAFAFAFAFAFAFAFAFAFAFAFAFAFAFAFAFAFAFAFAFAFAFAFAFAFAFAFAFAFAFAFAFAFAFAFAFAFAFAFAFAFAFAJtubcaGSKCGHpp5Q7qhcRoscenXJI+DpUFlHAEknlzwBa2NevNFqliEbglSqyLMvDkVdcZB5jIB7QKAv0Ah2pt6Rbjva1thPMsYlk1ydDHGjMypqfSxLMVfChT4pzigLW722RdRM3RtG8cjQyxPgtHIh8JSVJDDBBBHMMDQhMaUJEz7fVLuaCVQgjgW5WQtkSRZZZjjA06CFzxPB1PDNAWtg7Qa4topniMRlQSdGTqKq3FNRwOOnBIxwJI44zQF+gMnFvTPJcyxR21uVin6AtJd9HIx0oxZYuhOeD8Bq4kVNiLmsqCSrtS86GCWXTq6KN5NOcZ0KWxnqzigEOyN6JXmt4ri0WE3UbSwGObpwQiqzBxoQocMOOCOrOSKmxFzUVBIk3u3g7wtxMYWlHSxxlE8fEjhSVGDqIzwXr5ZFEQ2S2dvCk9z0UWGQ20d0kobIZZHdAoXH1M5z14xwoLjmhIo3h233t0SJEZp53McMQYJqKqXdmc+IiqCScE8sAk0B57E248s0lvcW/QTxqshUOJUeNywWSN9KkjKsCCoIProB3QBQBQCjerbJs7VphGJCHiQKX6MEyypECX0nSAXzyPKgJbCv55g5nhhjwQF6G474B55z8GmnHDtzmgGtAZveHeSSC5jt4oInZ4nmLTXHe6gI8aFQejfJJkB6uRqQPNnzM8SNIqqzAEqj9Ioz819I1Dy4FQCxQGQk3xlXvmRrHNrayyRSypMGkAjxrl6EoPBAOThieB4GpIua1HDAEHIIyD2g8jUEkqAyu7288906Hva3WJy4yLzVMApYZ6HoRxyvLVwBqSDVVBIq3m2ubS2aZY+kIaNFQtoDGSRYxltJxxbPI0RDK+xduySXEltcW4hmjjSbCS9NG0bs6gh9KkHKHgVHkzQke0At3i2sLW2ebQXYaVjjBwZZXYJFEDg41OyjOOGc9VAT2DtRbq2jmUFdY8JSclHBKyRnyqwZT5RQF+gFrbVxerbaPGgefXnlpkRNOnH185z1UAyoAoAoAoAoAoAoBHt7YbyyxXEEyxTxK8eXj6WOSKTSXjkQMpIyikEMMEdeaAjuhu6LGKVcx5llMzCGIQRISiJpjjBOkYQcyckk0A+oBBtPYc3fPfVpcJFK0axSrLEZY5FQs0bYV0ZWUu/ENghuI5UBa3d2N3rGwaQySSyNNNIVC65HwCQo8UABVA44CjiaAa0Bnd7t1xfdD8KYyjESEDPS28gAntz2B9K8erTQg0IGOVCT7QGOTdGVLuWdGsWEk/T5mszJMnBBpSUTDGNGQdPAmpIsbGoJKm1rTpreWINp6SN49WM41qVzjrxmgEG7+5cdlcJLb9GvxcQTr0fjlcFZUbOYyTq1DiG8HrXNTchI1VQSKt4dkG5SJQ+jo7iC4zjOehkWTTzGM4xnqoCjsXdNLW+nuIpCI5kAEOPBifWzyGM54KzMW044MWPXgTcixo6gkTbxbENwYZIpeint3LwyFOkXwlKSRumRqRlPHBByAQeFAQ2JsSSOeS5uZ1lnkRIhoj6KOOJCzBEUszcWYkksc8OWKAeUAUAUAo3p2IL22MBYANJC7al1hljmSRkK54hghX09dAW9m7Kgt1K29vFCpOorFGsYJxjJCgZOKAuUBl95t13ubmKdGtj0cUkOi6tzcIdbo+sASJhhoxnjwY0A/2bCyRIj9HqVQp6JDHHw4AIhY6RjHDJoCzQGNm3QuGFzD36i2t1NJLKqQHpikuA8QlMhUAgYzozgmpINhHGFUKowAAAOwDgBUEkqAx+7e6UtpIhzYsqlyXWzK3BDlj/rdMePhYzp4ihFjYUJFO9Oxu/LVoCwUO0ZJK6gQkqOykZHMKR6aIhq5W3d3ZSymnMGhYZyj9GEAZJFXS2H5lCACFPinVjgcAB/QkR7x7vC8eDpJXWKFmlKRs0btLjTE3SKwKhcucDmSOPDiB93Z3f7y6ZElZopJOlRZCzujsPhsyMSXDMNXHjlm55oB3QGf2xse4a7S5tp4Y2WFoCs0LSghnV8jTKmDlB20A8tgwRRIVL6RrKgqpbHhFVJJUZzgEnHaaA9KAKAKAKAKAKA5btfuhXK3EqRrEER2QBlLHwWK5J1DnjPKtOWIkm7FPVx9VTaVrJ2Ko7ot5+x+4farDpE+B5e0K3Du+pL3xLz9j9w+1TpM+BHtGvw7vqfR3Q7z9j9w+1UdJnwI9pV+Hd9T6O6Fd/sfuH2qdJqcCPaVfh3fUsQd0W4HjxRMPqhlP8TXjOvXfwSS61f5o9qelpL44J9Tt6mg2VvkJ+C4V/mMMH0ccGqfF6U0lhs5KLW9J+OeReYLEYXFZRbUtz19m8+7w7zy29u0iqhbIAyDjJOMnjWOj9N4vE11TlyUterd2npj4xw9B1I5vLxMeO6Pefsfw29qui6RPgc97QrcO76kh3Rrz9j9w+3TpE+BHtCtw7vqS98S8/Y/cPtVHSZ8CPaNfh3fU+juh3n7H7h9qo6TPgR7Sr8O76ntD3RrkeNHCfMGX/wBjXnOvWfwyS7L/ADRnDSlRfFFPvXqN7HuhK5w6iM9pGV9Y5ekVX18VpKCvDky7Gn3X+ZZYfSWEqO1ROL713+qHy7YcjI0kHiCBkH86p3+I8anZqPc/UulhaTV0yXutJ9X1f5qP4lxm6Pc/UnolPiHutJ9X1f5p/EuM3R7n6jolPieN5t9o42dtOFUseHZ1c69aOn8dVqKnFRu3bU/U861GlSpucr2SuYdu6NdknAhA6hoY48mdXGuoWIqJZ27jlZaRrXyt99oe+JefsfuH2qnpM+Bj7Rr8O76lmw7odx0i9KItBOGwpBAPyvG6q8a+Jr823TtytmWvxPXD6SlziVW3J22ytx7Da+60n1fV/muX/iTGbo9z9Tq+iU+Ie60n1fV/mn8S4zdHufqOiU+Ie60n1fV/mn8S4zdHufqOiU+Iv2vveLZcyFcnxUAyx9GeA8p4VuYTS2kcU7QUbb2nZeJqYqWGwyvNu+5a2ZS67pdyT8HHEo+sCx/iBV/TrV0vfab4K3zZQ1dJSb9yNlxz9DyHdGvP2P4Z9qvTpE+B5e0K3Du+p9HdFvP2P3D7dR0mfAj2hX4d31PWHujXQPhLCw7NLL+eo1hPEVWvdaXZf5kw0nVT95J+HqPNnd0BZOD4jb6w8H72eHpxVXicZpOkrwUZLgnfuv5XLbDaQwlV2neL46u/1sPG2w4GfB5Z5f5qqX4jxjdrR7n6lu8LTSvmYNu6Ndk5AhAPIaGOB2Z1ca6tYiolZ27jknpGs3dJL76w98S8/Y/cPtVPSZ8DH2jX4d31HO7G+k88jJII/F1AqpHIgEHwj21WaT0liMNTVSFtds19Sz0XiHiajp1FsvkK77uiXQldUWIKrMoyhJ8E4yTq8lb1DE1nTi52u0nq3mniMfUjVlGCVk2u48h3RLz9j9w+1Xr0mfA8faNfh3fUZbA36uZZ1jkWLDZ4qpBBClvnHPKtLH4+vRoOpC11bWt7tvNzR+MnWxCpVErO+rLUr8dxrPdaT6vq/wA1z38S4zdHufqdH0SnxD3Wk+r6v80/iXGbo9z9R0SnxD3Wk+r6v80/iXGbo9z9R0SnxL+zLwyZ1AZGOXlroNC6UqY1TVRK8bauN/Q1sRRVO1i9V6awUAUAUAUAUB+fNsn41P8AbS/zGqtl8T62c3W/qS635lUGsDyJg1BFiYNQYNEgaEEgaggnG5BBUkEHII5g9tYyipJxayYjJxalF2aNPt+96bZgc8yyBv3g2D/DPprnsDh+Y0k6a1Wdupo6rFYnpOjVUeu6v1p2ZiAa6c52xIGhjYmDUEEgagixIGoMWiQNCB7uztkwuEY/BsccfkE/KHkzz9dVGlMAq8HOK99eK3encW+idIPDzVOT9x+D39W/vN3XIHZhQGU392hpRIQeLnW37qnwR6W4/wDGuh0DhuVOVZ7Ml1vX4eZQ6cxFoKitub6lq8fIyFpbtIcIue09Q85roq1anSV5socLg62KlyaUb8di639savsJgvguC3WOQPmP9/yqtjpWDnaUbLf6l5W/DNSNNOE05bVqXY/XXwFkkZU4YEHsNWcJxmuVF3RzVWjOlJwqJp7mdC3Yvult1yfCTwG9HI+kY/OuN0rh+ZxDtqea7dfidnonE8/hlfXHJ9mrvQ2qtLIpbZ2gLeBpCM4GFHzmPBR6/wAs1tYPDPE1lTW3XwW018ViFQpOo9nnsOWXV00jl3bLMck/0HYPJXeUqUKUFCCskcTVqSqTc5u7Z5g16HlYkDUEWJhqggkDUGNiWagho6Bu3ZyR2x6Rj4QLKh+QuOA8meeOquP0lXp1cSubSyyb3s7HReHq0cN+Y3nmluRzlG4CuzazOQWomGqAaPcU/GW+zb9S1S6d/TL9y8mXOgv1L/a/NGfvz8NJ9o/6jVtQ/pR6l5FbXX5s+t+bPMNXpY8RxuofjkXnf+W9Vulv0c+z/ZG9opfzlPt/1Z0euJO3CgCgG2web+j+tdb+FddX/H5mjjdnaN67A0QoAoAoAoAoD887aPxqf7eX+Y1Vstb62c7V+OXW/Mqg1ieVhtu3YrPOI3JwVY+CcHhjHVWjpHETw9B1IWvdazb0fhoYiuqc9VnqNZ/0fB86X7w9mud9u4ndHufqX3sLDb5d69BPvDu4II+kjdioIDBsZGeRBAHX1Yq00dpWWJnzc4pPgVektExw1PnISbWp349VjPg1clGSBqCB7dKRsjj1ygjza8f0NU8GnpWy2R+Rf04taKz2y/8AoyQNXxVWJg1BFh7sTd1rmMusiqAxXBBPIA54eeqrG6UhhaihKLeVywwmjJ4qHLjJLO2oYncmTqmT1MK1Fp+ltg/A2noCrsmu5iPaOz5IH0yLg4yCDkMO0GrXDYmniIcum/VFRicLUw8+RUXo+orA17ms0SoYtHTdjTl7eJickouT2kDBPrFcHjaap4icVquzv8BUdTDQk9bSLbMAMk4Haa1km8kbaV8kYO9szcXDyynwScIo56BwXJ6u3A7a6ili1hqEaVLXtfF67GhHQcsTXdbFOy2RWu2y72dS7zw2ntuO2+DRAzD5I4Bf3j2+St7RuhK+kPzqkuTHe82+pbuPmbeKx9DApUaUc1sWSXWUIN6ZM8Y4yOwagfXk/wAKvZfhLCuNozknvdmu6y8yrWn66ecY27V43fkP7WaK7TivEcwfGXyg9lcvjsDitE1Vd5PU1qfWt/DuLGM8JpWlaUc1s2rqf3xLe79q1vMRq1RyDB6irDipP5jI7a0cfiIYqim1acfFbbeZpYXRlXA13yHyqcu9Nar+V13I1NUJaGO7o8xEcKdRZmP/ABAA/Ua6P8OwTnUluSXf/wBFHpuT5EI8W+7/ALMODXU2OdaJA1Bi0bHdbYFvPAHdiz5OpQ2nRgkAYHHlg5PbXOaT0jisPW5EFaOx2vcvNHaPw1elypu73XtYZXG5cB8RpEPnDD1EZ/OtOnp7ER+NJ+H33G1U0HQl8La8fP1EO0t1JogWXEqj5ow33f7E1bYbTOHrPky918dXf62KnE6Hr0lyo+8uGvu9LljdLYhkfpZFIRD4IIxqbzHqH8fTXlpfSCpQ5qm/ee7YvV/ew9dFaPdSfO1F7q1J7X6LzNvN4reY/wAK5Wn8S6zqZ/CzjqHgK+jvWfPUsieagWNJuEfjTfZt+pKpdPfpl+5eTLjQf6l/tfmjP37fDS/aP+s1bUF+VDqXkV1dfmy635nkDXoeNhzukfjsXnf+W9Vulv0c+z/ZG9opfzkO3/VnSq4g7UKAKAbbB5v6P611v4V11f8AH5mjjdnaN67A0QoAoAoAoAoD87baPxq4+3m/mNVfLW+tnP1V78ut+ZVBrE8mhhsTaZt5RIEDYBXBOOflwa08bhViaXNt21eBsYTEvDVecSvrW40X/XLf/nX8Q+zVP/D0P/I+76lp7en/AONd/wBBZtjeGS4AUhVQHOlcnJ6sk86sMHoylhXyk23vZX43SVXFR5LSS3L5isGt8rWhnsbZElw3gghPlP1DtA7TWljcdTwsfezlsX3qRt4LR9TFS93KO1+m9/bNHvpCsez9CjCq0ajzAiqHQ9SVTHcuWtqTOl0lSjTwfIjqXJXic6BrsbHMWJ5qDFo6D3P/APbN9qf0rXIaf/Ur9q82dRoT9O+t+SNNVGXBjN/rpCY4wQXXUzfVBAwD58Z9Arp9AUZpTqPU7JcbehzWnqsJOEFrV31f9/IygNdCc8SBqCGjf7OvRBaQgqSxQMByHHjxPprjMXTdbFVGnle3dkd/ofDuWFprgvHMo3N68h8I8OoDgBWcKUYLIvYUow1HnqAGTyHE+Yc69acOXNR3tLvE3yU3uM69/sksT3rfSEkku8qKTk88KcV9Wp0atOChFpJKyVtxwFSpTnJykm28yxFDsqXgkt3bHq6VVlT/AMfC9Zr0vXjsT6sjytSe1ovWm701vIkqMk8DHT00J1rg/OHNeOPJw51Waa5vE4CpGStKK5ST3rPLsujZ0cqlHFQlHOLybW5/Ueivlh2jLdvdFfKOz+1eU6akeMoJiTugQdJbpKoPwb+F5Ffhn7wX11baBqqnXlTf/JeK+lyh0zRbpqW5+D+tjAA11hzLRMNQgnG5ByCQe0HB9YrGUU1ZkK6d1kNLbeK5TlO58jYf9QJrRqaMwtTXTXZl5WNmGPxMNU325+Y6st+HHCWJWHamVPqOQfyqsraApvOlJrrzXy+Zv0tOVF/Uin1ZffgajZW3Ibjgj+F8xuDerr9Gao8Vo+vhs5rLetX31l1hsfRxGUHnuev76i9P4reY/wAK1KfxrrNqfws4yh4CvpLWZwCWRMGoFjTbgH4032TfqSqPT36ZfuXky30L+of7X5ozu0G+Gl+0f9Zq4oL8qHUvI0K6/Ml1vzPIGvSx4NDrdA/HYfO/8t6rNL/o59n+yN3Ri/m4dv8AqzptcOdmFAFANtg839H9a638K66v+PzNHG7O0b12BohQBQBQBQBQH5z22fjdx9vN/MatCWt9pRVV78ut+ZVBrE8miQNQYtEg1RYwJg1BBNWqGiDSbJ3skjwso1py4ABgPJjgfN+dUuL0NSq3lT92Xen8/vUXGF0zVpWjV96Pc18vvWNN9LlZNnl0bKs0ZB/5fkardD0p0sdyJqzSfkW2kasK2D5cHdNrzOcA12JzbRMGhjYtW9/Kgwk0iDOcI7KM9uAa8KmHpVHecE3xSfmZxq1IK0JNdTaPU7VnPA3Ex8hlf+9YLCYdZqnH/wBV6B4mu8nOX/s/Urg17muyQNQY2GWw9mtcShB4o4uexev0nkK08di44ak5vXsW9/es2sFhJYmqoLVte5fXYdNeFSukqCvLHV5K4VTkpcq+Z3Ufd+HIwW0NrxR3LxgHQp06ueGHjAjngHI9FdLR0fVqYeNXa87cNngeMNPUo1nSq5JZcrZfivmX4nDLkEFT1g5BFaTUoSs8mi7UozjeLumc/wBpbOaCUoR4PND1MvV6RyNfU9G4+GNoKpF57Vuf3qODx2Flhqrg9Wx7196z7DVijRZqtz1lDMyuyxkFXAPCQ9hHXjt/zXMfijSFOlh+jrOcvBbX26lvLXQmFnOtz2qK8X9DRXV2kS6nYKOrtPkA5mvnlKjUrS5MFc6fEYilQjy6srL71byG721UuJmQqRhdSZPjYPhZ9Y4eevbH4CeGoqd752fDcVOF0xHFVZU4qytdX1vf1GlliVlKsoKsCpB5EHgRVNGcoSUouzRvSipJp6mc62/udJES0AMkfPSOLp5MfKHlHHydddhgdNUqqUaz5Mt+x+nbkc3i9FzpvlU814r18zMcjg8COY6xV3rzKprYSDUMbEwaixjYkDUGLRNHIIIJBByCOBB6iD1Vi0mrMjNO6OhbsbbNxC6ufhI14n5ykHDefqP+a5DSWAWGrRlD4ZPue70Or0djXiKTjP4o+K3+pzRG4Cu0es5dLImGrGwsafuen4032TfqSqTT/wCmX7l5MttDL+Yf7X5oze0D8PL9pJ+s1b0P6UOpeRo1l+ZLrfmeQavU8bDzc4/HofO/8t6rNML+Sn2f7I3NGr+bh2/6s6hXCnYBQBQDbYPN/R/Wut/Cuur/AI/M0cbs7RvXYGiFAFAFAFAFAfnDbZ+N3H28381q0XrfWylqL331vzKgNYni0aDcmNXuwGUMND8GAI6uo1VaZnKGFbi7O61G/ouEZYlKSurM6J7nQ/QRfcX+1cf0qv8A3y72dP0ej/Yu5CzeDYkDQSN0aIyIzBlAXBUE8ccxW7gMfiI1ox5TabSs89ZpY7A0JUZS5KTSbustRzkGu0OOJA1BBee6PeU0ZPAPE6+TwsN/61qSorpdOrwkvC6+ZYYWq3h6lJ6rxa77P5CAGrEwaJA0MWiWuosYPI9AagixIGoMWi9sa1WaZY3k0BjjOM5PUo7Ce2tXF1pUaMqkI3a2fe49sLRjWqqEpWT2/LtOn7O2fHAmiNcDmTzLHtJ6zXDYnE1MRPl1H6LqOzw+Gp4eHIpr69Z57d2gLe3kl61Hgjtc8FHrIrPBYZ4ivGnv19W0YmtzNJz+77DjuoniTkniSeZPWTX0KyWSOOa3lmzvHiOY2x2g8VPnH9Rxrxr4anWVprt2mzhMdXwrvTeW7YzRWm1YbgdHKgDH5L8VY/Vbt8nA1Syw2KwUudoSfWtfav8AtHU4fSWFx0ebqJJ7nq7H9suR7Ct1Oroxw4nUzFR6CcVnL8Q6RnHkqp3JX8j29k4OL5Th3t28XYq3u8SqNMABxw1Ywg/dHyv4eesKOjKlWXOYhvPtb639srcbpylRXN4dJtbf+K6t/kIpZ2dtTsWY9Z/gOweQVc06UKceTBWRylevUrz5dR3f3qPfZl4YZUkHyTkjtHJh6RkVhiaCr0pU3tXjs8SKFZ0Ksai2Pw2+B1iNwwBByCAQe0HiDXz6UXFuL1o7yMlJJrUzM3m+9vHMY9LsFOlnXBUHrwM5bHk9GauaOgsRUpc5dJvUnr+n3c0Kmk6UJ8mzfFDQwWt4mrTHKPnDxh5M+Mp8laSqYvBS5N3Hhs9Ge7hh8TG9lL77xTdbi27eI8kfkyGH/kM/nW/S/EGIj8aUvB+GXgadTQ9GXwtrx8/USbR3ImjBaN1lA44wUb0DiD66tMPp6hUajUTj4r18CvraHqwV4NS8GZhWq8sVBMGosY2H+5bkXJHbFID6gf6VU6Yinh090oljoltYj/F/Iy8Z4DzVcvWaaWRLNQLGq7nZ+Nt9k36kqj/EH6VfuXky00Ovz31PzRmdon4eX7WT9bVb0P6UOpeSNOqvzJdb8zyDV6ni0Ot0JQt7CWIAywye0owA9ZA9NV2loOWDqKKvq8GmbOj2o4qDfHyZ1euCOvCgCgGuweb+j+tdb+FddX/H5mjjNnaN67A0QoAoAoAoAoD82bcPxu4+3m/mtWi9b62VFRe8+t+ZVBqDyaLezdoPBJ0kZAbBGSAeB58DXhiMPTxEORUWRlSqzoz5cNY4G+N19Iv3F/tVf7Ewf9r72bXtXFb13FXaG3p510ySkr80AKD58Dj6a2KGj8PQfKpxz36/M1q+Nr1lyZyy3aigDW2adiYNQYlswnvOd+oNEg8pL5P8B661p1F0mnT2+8/CxvYSm+aqT2e6vG/oIwa3zJokDUGDR0Xucwr3s7aRkyEEkdQVcDzcT665H8QVJLERinkl82X+iIR5pu235Gb3s2N3tN4I+CkyU+r85PR1eTzVdaKx3SqPvfFHJ8ePb5lTpDCcxUy+F6vT72CUNVmV5NWrFoxsdM3T213xFhj8KmA/1h1P6evy1xOlcD0arePwy1cOHpwOt0bjOkU7S+Ja+PH72mb7pO08ukCngo6R/wB48EHoGT/yFW34fwtoSrvbkurb4+Rq6Vq3kqa2Zv5GMBroynaJA0PNo+kg8DimZg7I9jdMyhGlZlHJS2QP7+nOK8o4enGTnGKTe09qmNrVKapym2lsufVas2jVyeomDUGLRIGoMRtdb0ulktumQxypk7I+pV7DxIz1AdvKsWiqc8W68tWTt/8Arjw29ZdYbHy6NzK1rK/DZ6GVBq5PCx7W9wyNqR2Vu1SVPrFec6cZrkzSa45iLlF3i7PgPLbfG7Qf6wb99VP5gA1XVNDYOefJt1NmzHSGIj/yv1o9Z99Lp1K6kXIxlUwfQSTisIaEwkJKVm+tieksTJWul1IQg1bFZYmDUGNjVbh2hZ5ZfkpGUHlZuP5AfmKotOVlGEKW1tPsX18i20RRbnKpsSt2v78TGRngPNV+9ZoJZIkDUCxq+5wfjbfZN+pKo/xB+lX7l5MstEq1d9T80ZjaLfDy/ayfrarih/Sh+1eSNSqvfl1vzPENXqeTRMGoPNxPYTN85vWax5EdxDct7JidvnN6zUciO4wcpb2TEzfOb1mo5Edxi5S3s6T3HrhiblSxIHRkAnOCdeceoV74anFScks8vmWGAnJ8qLeWR0qtwsQoAoAoAoAoD807cPxu4/7ib+a9aT1vtKua959bKgNYnm0TBoYNEwaGDRJWqDCxMGoMWhnsfZEtw2I18Hrc+Kvp6z5BWli8bRw0bzee7a/vebGGwdXEO0Flv2Gm3wsFt9lmNOQePJPNmLDLGqHRmJnidIc5Pc+xWOgxOGhh8Jzcd67Xc5uDXXlNYmDUGLR0rub/AO0f7Vv0pXG/iD9Sv2rzZf6K/ovr9B7tvZi3MLRt18Vb5rDxWH/3ImqzB4qWGrKpHtW9bfvebeJw8a9Nwl2cGcjuYGjdkcYZSVI8o/p119Ap1I1IKcHk8zj6lOUJOMtaIhqzPOxe2VtJreVZV+T4w+cvylP/ANzxWtisNHEUnTlt8HsZ64atKjVU4/8AaFm0L0zTPK3N2LeYfJX0DA9Fe1CjGjSjTjqSt99es26s3Um5vaeINep5WGewLDvi5ji44ZstjqUDLcergMecitTG4jo9CVTall1vJHph6PO1Yw3+R1uHZ8SKFWGMAcgFH9q4KeJrTfKlN362dRGhTirKK7ifekf0afdH9qx5+r/c+9mXNQ3LuKO2diRzxMvRqHwdDAAFW6uI6s4zW1g8fVoVVJydtqvrRrYrB061Nxsr7HuZyrz8COBHYesV3uvUca0SBqDBoHtzJhQQCSAMnAyTjiernWLnyE5PYetB2qJb8u8p31jLA2maNkPVqHA/unk3orKjXpV48qlJNcPnu7SxqU5U3aSseIavU87EgagxsTBoYtEgagwaGexNjS3TYjXwc+E58VfT1nyCtPGY2lhY3qPPYtr+957YfCVK8rQWW/YvvcdQsdnJb2/RpyCtknmzEcWNcRXxM8TX5ye9diOoo0I0KXIicUjbgPNX0V6zlorJEw1QLGs7mx+Nt9k36kqi/EH6VfuXkyx0Wvzn1fNGW2k3w832sn62q5w/9GH7V5I1Ki9+XW/M8g1ep52JhqgwaJhqgxcSYah5tEgaGDR0vuMHwrrzRfxkr3obTdwGuXZ8zqFbBZBQBQBQBQBQGW2j3PrGaVpXhbU5LNpkdQWPM4BwM15unFu55OjBu7RX97PZ/wBDJ+NJ7VOZiY9Hp7vFn33tNn/RP+NJ7VRzMB0anu8WeNzuHsuIoJPAMjaED3DKXc8kXLeEfIKczEx6LS3eLLA7m9h9E/4sntU5mA6JS3eLLdtuLYpxFsCfrsz/AKia8amDhPW5dkmvI9IUKUNUV25+Y1XZMQGAuAOoE1ovQOBbu4vvfqbixNRajw2hu7bzxtHLHqRuY1EcjkEEHIOa9KOhsJRmp04tNcX6mNStKpHky1CL3sdnfQyfjSe1VjzUTU5iG7xZ997LZ/0Mn40ntU5qI6PT3eLHWzd27e3jEcUZVRk41MSSeZJJyTVfX0Pha8+XUTb636m1SqypR5MMkWvcuP5p9Zry9gYH+zxfqenSqm8WbU3Ls7hg0sJLDhqDspI7CQePprcw+j6OHXJp3tuu2ateMazvNZ9xR97ew+if8WT2q2OZgeHRKW7xZX/6E2WZDDjMgXWY++G1hCcBiurIGeunMxCwlJPV4s9Pew2d9DJ+NJ7VTzUTPmIB72Wz/oZPxpPapzUR0eG7xYy2RuZZ2xJhhIYjBYuzHHYCTwHLlWridHUMQkqibW67se1G1F3gsxn7lx/NPrNansDA/wBni/U2OlVN54XkFtCA0rpGCwQF5AgLN4qgk8SeoU/h/A/2PvfqOlVN57+5cfzT6zUewMD/AGeL9R0qpvE17uHZSuXaEhm4nS7qCes4BxmrGlhKdKChG9lvbZo1MPTqScpLN7sjx97qw+if8WT+9enMwPPoVHd4sknc9sQQeifgc8ZZMfxrF4eDVvmFg6Kd7eLHU+xYXUq8YZTzVvCB84NV8NB4OD5UYtPhKS+ZYyxE5Kz8hFc9zfZznPe5X9ySRB6g2BVhDDxirXb622akqUJbO7I8vex2f9DJ+NJ7VZ81Ex5iG7xZ997LZ/0Mn40ntU5qI6PT3eLPW37nOz0Oe9y3keR2HqLYNYTw8JK2a6m0TGhTTvbvzHsex4lACpgDgAOAHmA5VXS0FgpO8otv9z9TcWImlZeRL3Lj+afWaj2Bgf7H3v1J6VU3mck7meziSegcZOcCWQAeYauAq0VGKVvmzSdGDeoj72OzvoZPxpPaqeaiRzEN3ixjsfcu0tSxhiILDBJd2OOwZPAVq4nR1DEpKom0uLPaj+S24FO97nGz5ZGkaBtTks2mWRQSeZwGwM8696WGp04KEb2WWtmE6cZycntPH3sNnfQyfjS+1WfNRMeYgffex2f9DJ+NJ7VOaiRzEN3iz772ez/oZPxpPapzMSOj093iz772mz/on/Gk9qo5mA6NT3eLPvvbWH0T/iye1TmYEdFpbvFjvYO78FmrLbx6dZBYlixOOWSSeA48PLWcYKOo9KdKNP4UNKyPQKAKAKAKAKA5Pv3tCNds9HdbRurW370RgbeWRcy9I4HgoGHEZ44+SONe0F7uSPGb97Nj7cPbkq7MnuLt5GihklMMso0yS26AFGYHmSdQB6/zOM0r2RnF5XZnu51vRJ38q3F2sov0aVYxL0nesyu7LAVyejzGRw4cQBjhmspxyy2GMJZ57TTb03DrtrZKq7BW771KGIVsQjGocjjy1jFe6zJv3kUu6SLnviE4vjZBG6TvBtMwlzwLY4lcY4cudIWtx4kTuaDcK9jlslMV1NcBWZS84xKCDno3GBxAIGevn11jJWZlF5HvvvMybNu2RmVlt5WVlJVlIQkEEcQfLSPxImWo5Vsfap1WXeO0r+4vHeLvi3lMkkKoRmfOtQAoPDUCeHrr1a13SseKeqzzOgb63Tpe7MVJHVXuWVwrFQ40cmAOGHkNecVkz1lrRW3wupp9o22zo7h7eOSN5pZIjplcLkCONvknwSTjt8mCjZK5Ert2He7e7rWbSfHbmeN9OlLhxIYyM6iHIyc8OHLhUSlfYZJWMlsKwm2v09xNtC6hVZ5IYYbaTohGqEYL4HhNy5+XtwM21HJIwScs2x33NtrzTRXEVw/SPa3D2/TAY6VVxhjj5XP8uusZpLUTBt6x/vE5WzuGUkEQSkEHBBEbEEEcjWK1mT1HKdx06VrVnfbvSO0bPJqJtHKnPhMSS0Zxjj1HFe09uo8o9p2evA9jlndCv0Xa0aXO0Lq1tza6ibeSRMydIwXwUB5jPHHUONe0F7uSPKbzzY87nG1ZTZTyXMsjwRSy9BPMNLyWyAESPnievifL2VhNK+RlB5ZmW3O3vc7SSWW7DR7QaVBb9KGNoyuBbBk1Hoyy8OAGS2TWco5dRjGWfWa/fydludmBXZQ14oYKSAw0ng2OY8hrCOpmctaKvdLW6125jW7a0Gs3Ism0z5wOjx1kc+A4c89VTC3aRO4y7nd9FLasIrq4n0SMrd9DE0RwMRPw44HXx5nj1CJrMmDuh9tfpe95u98dN0b9Dq5dJpPR5z1asVirXzMjmG5t6YruBLy52pDcuSrx3J1W1xIQfBjOCF4kYxjqGTnj6yV1lY8ovPMud026cbRtIxJfCNoZSyWLsJWIPAhQQDjrz1ZqKep6u0TeaNL3PoALd2DbQOqTltE5lXCjxR1Kc+vNYz17OwzhqOd7s71X8ELJiS4N67pZu7mTo51fo3VyxyFC+Hjl4P72PSUU+w81KSNr3IppWspRPM8rpdSxlndpD4IQYBY5xnPrrzqazOnqNDvhKybOvGRirLbTsrKSrKwiYhgRxBB6xUR1oylqZyXd7bLarHvPaN7cXckka3VvK0ksKxn/AFjl1woHaCe3PCvWS13WR4p6rM3G+d5NNtC12dFcNbpMjyyyxnTKyqGxHG3yT4JJx5+og4Rsk2ZybukVIlm2ZtS0t1u57i3vBKClw/SvE8ag61c8cHI4eRvJhlKLe4ZxklvKG/1w52ykXSbR6PvJX6PZ7sHL9NKNZTIGMcCefi1lD4dnaRJ+9Yddyu/lkjuY5ZpXMU5VEuf9zFEQNAm4czgnr6+PUMaiMoM597rppu2k2ttBLtbidbeGN5njbDfArjSV4tkY1DgOXb6W1ZKx5315m93wvblN3TLI7xXPRW5dlJjdXMsQfipBUnJyB2kV5xS5ZnJvkC/caENdxnXt0FVZ/jjfFn8HTg8TnxsgeQdlTPVsIjr2jDuk2scY6dr2/SRwsMFtazmMTSZOkBADx8IZbsA68AxB7LGUxvuBsS4tbXF3cSTTSHW+uRpBHwAEasxJ4Y49WSaxm03kTFNLMwm9e+LjaTzx3YWKxkiiNsJcG61FhdMseoayuccQcacjHGvSMfdtbWYOWfUddgmV0V0IZWAZSORUjII9FeJ6npQBQBQBQBQBQCY7uRnaBvSzFzB3voOnRp16tXLOrPlrLlZWItncnvNsJb2DoJJHSMujOEIBcKdWgkg4BIGcceFRF2dw1fIo7W3JtZlTo41t3jkSVJbdI0cMhyBnTxHkNSptEOKLm0t30mvLW6Z3D2vS6FGNLdKmltWRngOWCKhSsmibZ3K+8G7HfMqypeXVvIq6MwSYVlznDIwK5z1jHV2CpUrBq5a3a2BHYwmKIu2p2kkeQ6nkkbxnYgAZ4DkOqolK4SsWts7OW5t5YHJCzRtGxXGoB1KkjIxnjROzuSxLJuZFizKSyxyWSqkcq6dTxqoUxyeDhlOOPAczjGTU8t58THkrIYbY2ClzNbSs7g20hlQLjDEjGGyOXmxUJ2JaueG8+68V70bO0kUsR1RTQtokjJ5gHByDgZB/KpjJohxufN3N2u9Gkdru5uJJAoZp5NQCrnAVQABzPHnxo5XJSsLb/cGNppJbe7urUzHVMlvIFR2PN9JBwxzzHqqVPeY8jO6H272w4bKAQwKQoJYknLOx8Z2PWTw9QHIVi227sySSVkWtoWomhkiYkCRGjJHMBlKkjy8ahEmU2XuEbfowm1L/AKOIqVi6RAhVSDoICeKeRHYazc77DFRttNnWBkJ5d3o2v1vCza1hMATwdGktq1cs59NTysrEWzueu8exheWr27SPGsgAZo8BtIIJUZBGDjB4ciaJ2dw1dWFm1txbOaDolhWAgoUlhRFlQoQQQxU9mDntqVNojkovbY2Aty9s7yOGtpRMunSNbAYw2Ry82KhOxLVzy3j3bF00brdXNvJGGCtBJpBDY1BlIKnkOrPAVKlYNXJ7sbuR2KOqPJI8rmWWWVgzyOeZOAB+VJSuErDO9tRLE8bFgrqUJVijAMMHDDiD5RWJJlrDcJEmiklvbu4W3bXDHPIrKjjxWOFBYjqrNz4GPILe8u6C3dxFOLq4gkiRkVoGVThvG4lSfJURlZWDjd3L+72xmtVcNd3FxqIObhgxXAxhcAYFQ3clKxHdrd6OygEKMzhXeQM+ksGcknGAMeMR5jRu7CVj7u1sBLKORI3dhJM85L4yGkxkDAHDhRu4SsXNrWIuLeWBiQs0bxMVxkB1KkjPDODROzuGrnnsPZSWtvFAhJESLGGbGpgowC2ABmjd3cJWKW8+68N8ELtJHJEdUU0LaJIycZwcEYOBwI6uqpjJohxTKuwdzI7efvmSee5n0lFkuHDGNTzCAAAZ48efE9po5XVgo2dyO39zVubtbpby5glWEQZgZFygdn4kqTxLdvUKKVlYON3ct7s7rx2RlZZZZZZiGllmYM76QQo4ADAyeqkpXJUbFE7h25tJ7VnkZZ5nuNZKh45HIOYyF4Yxwznmc5qeW73I5KtYYbY3dF1YGzmnkYMqK0vg9I2h1YMfB05OkZ4dZqFKzuS1dWKWx90XglSQ7TvpVTPwUsimNhpKgMAo4DOfOBRyvsISPPeDchbq7W678uYpETQnRMgCDjkrqUkE5OalTsrWDjd3GuxNivbxuhvLicuch52V2TwcYXCgY6+I51i3clIX7M3Es4bfoWhWYnXqllRGmYuSSxfTz48McsCpc23chRQ13c2QLO1jt1leRYhpVpNOrTklVOkAcBwHDkBUN3dyUrDKoJCgCgCgCgCgCgCgCgCgCgCgCgCgCgCgCgCgCgCgCgCgCgCgCgCgCgCgCgCgCgCgCgCgCgCgCgCgCgCgCgCgCgCgCgCgCgCgCgCgCgCgCgCgCgCgCgCgCgCgCgCgCgCgCgCgCgCgCgCgCgCgCgCgCgCgCgCgCgCgCgCgCgCgCgCgCgCgCgCgCgCgCgCgCgCgCgP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pic>
        <p:nvPicPr>
          <p:cNvPr id="7174" name="Picture 10" descr="http://www.portalsantateresinha.com.br/wp-content/uploads/AF_Logo_completo_RGB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57713" y="4994275"/>
            <a:ext cx="2670175" cy="973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5" name="Picture 12" descr="http://www.saude.sc.gov.br/noticias/logomarcas/cosems_sombra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404100" y="4835525"/>
            <a:ext cx="1130300" cy="113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658100" y="0"/>
            <a:ext cx="14859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Imagem 2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6225" y="566738"/>
            <a:ext cx="3322638" cy="557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4093028" y="254145"/>
            <a:ext cx="4669971" cy="4593626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pt-BR" dirty="0" smtClean="0"/>
              <a:t>2º. lugar no Brasil em nº. de hospitais gerais </a:t>
            </a:r>
            <a:br>
              <a:rPr lang="pt-BR" dirty="0" smtClean="0"/>
            </a:br>
            <a:r>
              <a:rPr lang="pt-BR" dirty="0" smtClean="0"/>
              <a:t>e 3º. lugar em </a:t>
            </a:r>
            <a:br>
              <a:rPr lang="pt-BR" dirty="0" smtClean="0"/>
            </a:br>
            <a:r>
              <a:rPr lang="pt-BR" dirty="0" smtClean="0"/>
              <a:t>nº. de leitos. </a:t>
            </a:r>
            <a:endParaRPr lang="pt-BR" dirty="0"/>
          </a:p>
        </p:txBody>
      </p:sp>
      <p:sp>
        <p:nvSpPr>
          <p:cNvPr id="4" name="Elipse 3"/>
          <p:cNvSpPr/>
          <p:nvPr/>
        </p:nvSpPr>
        <p:spPr>
          <a:xfrm>
            <a:off x="0" y="5102225"/>
            <a:ext cx="3787775" cy="392113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RAPS componente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1613" y="762000"/>
            <a:ext cx="8755062" cy="5189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>
          <a:xfrm>
            <a:off x="638175" y="711200"/>
            <a:ext cx="8505825" cy="1958975"/>
          </a:xfrm>
          <a:prstGeom prst="rect">
            <a:avLst/>
          </a:prstGeom>
        </p:spPr>
        <p:txBody>
          <a:bodyPr>
            <a:normAutofit fontScale="90000" lnSpcReduction="1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t-BR" sz="5000">
                <a:solidFill>
                  <a:schemeClr val="tx2"/>
                </a:solidFill>
                <a:latin typeface="+mj-lt"/>
                <a:ea typeface="+mj-ea"/>
                <a:cs typeface="+mj-cs"/>
              </a:rPr>
              <a:t>Municípios que têm NASF</a:t>
            </a:r>
            <a:br>
              <a:rPr lang="pt-BR" sz="500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pt-BR" sz="500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com psicólogo</a:t>
            </a:r>
            <a:br>
              <a:rPr lang="pt-BR" sz="500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pt-BR" sz="5000">
                <a:solidFill>
                  <a:schemeClr val="tx2"/>
                </a:solidFill>
                <a:latin typeface="+mj-lt"/>
                <a:ea typeface="+mj-ea"/>
                <a:cs typeface="+mj-cs"/>
              </a:rPr>
              <a:t>Região de Saúde de Xanxerê </a:t>
            </a:r>
            <a:endParaRPr lang="pt-BR" sz="50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7411" name="Picture 5" descr="Nasf  região Xanxerê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9263" y="2844800"/>
            <a:ext cx="6359525" cy="357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3058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pt-BR" dirty="0" smtClean="0"/>
              <a:t>Região de Saúde da Serra (Lages) </a:t>
            </a:r>
            <a:br>
              <a:rPr lang="pt-BR" dirty="0" smtClean="0"/>
            </a:br>
            <a:r>
              <a:rPr lang="pt-BR" dirty="0" smtClean="0"/>
              <a:t>NASF com psicólogo</a:t>
            </a:r>
            <a:endParaRPr lang="pt-BR" dirty="0"/>
          </a:p>
        </p:txBody>
      </p:sp>
      <p:pic>
        <p:nvPicPr>
          <p:cNvPr id="18435" name="Picture 2" descr="Nasf da região Serr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2188" y="2424113"/>
            <a:ext cx="7424737" cy="4433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2.bp.blogspot.com/-NAKVVRmdIHk/TlVj4xwpONI/AAAAAAAAAg0/gATc7o9syis/s320/viewer.pn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06638" y="96838"/>
            <a:ext cx="5808662" cy="676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/>
          <p:cNvSpPr>
            <a:spLocks noGrp="1"/>
          </p:cNvSpPr>
          <p:nvPr>
            <p:ph type="title"/>
          </p:nvPr>
        </p:nvSpPr>
        <p:spPr>
          <a:xfrm>
            <a:off x="1822123" y="508000"/>
            <a:ext cx="6349419" cy="1988457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pt-BR" smtClean="0">
                <a:solidFill>
                  <a:srgbClr val="FFFF00"/>
                </a:solidFill>
              </a:rPr>
              <a:t>Análise: </a:t>
            </a:r>
            <a:br>
              <a:rPr lang="pt-BR" smtClean="0">
                <a:solidFill>
                  <a:srgbClr val="FFFF00"/>
                </a:solidFill>
              </a:rPr>
            </a:br>
            <a:r>
              <a:rPr lang="pt-BR" smtClean="0">
                <a:solidFill>
                  <a:srgbClr val="FFFF00"/>
                </a:solidFill>
              </a:rPr>
              <a:t>O sistema é </a:t>
            </a:r>
            <a:endParaRPr lang="pt-BR">
              <a:solidFill>
                <a:srgbClr val="FFFF00"/>
              </a:solidFill>
            </a:endParaRPr>
          </a:p>
        </p:txBody>
      </p:sp>
      <p:sp>
        <p:nvSpPr>
          <p:cNvPr id="9" name="Título 6"/>
          <p:cNvSpPr txBox="1">
            <a:spLocks/>
          </p:cNvSpPr>
          <p:nvPr/>
        </p:nvSpPr>
        <p:spPr>
          <a:xfrm>
            <a:off x="275772" y="2496457"/>
            <a:ext cx="8563428" cy="3817257"/>
          </a:xfrm>
          <a:prstGeom prst="rect">
            <a:avLst/>
          </a:prstGeom>
          <a:ln>
            <a:noFill/>
          </a:ln>
        </p:spPr>
        <p:txBody>
          <a:bodyPr lIns="0" tIns="0" rIns="0" bIns="0" anchor="b"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pt-BR" sz="4800" b="1" dirty="0">
                <a:ln w="635">
                  <a:noFill/>
                </a:ln>
                <a:solidFill>
                  <a:srgbClr val="FFFF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Arial Narrow" pitchFamily="34" charset="0"/>
                <a:cs typeface="+mn-cs"/>
              </a:rPr>
              <a:t>- ainda precário </a:t>
            </a:r>
          </a:p>
          <a:p>
            <a:pPr fontAlgn="auto">
              <a:spcAft>
                <a:spcPts val="0"/>
              </a:spcAft>
              <a:buFontTx/>
              <a:buChar char="-"/>
              <a:defRPr/>
            </a:pPr>
            <a:r>
              <a:rPr lang="pt-BR" sz="4800" b="1" dirty="0">
                <a:ln w="635">
                  <a:noFill/>
                </a:ln>
                <a:solidFill>
                  <a:srgbClr val="FFFF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Arial Narrow" pitchFamily="34" charset="0"/>
                <a:ea typeface="+mj-ea"/>
                <a:cs typeface="+mj-cs"/>
              </a:rPr>
              <a:t> i</a:t>
            </a:r>
            <a:r>
              <a:rPr lang="pt-BR" sz="4800" b="1" dirty="0" err="1">
                <a:ln w="635">
                  <a:noFill/>
                </a:ln>
                <a:solidFill>
                  <a:srgbClr val="FFFF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Arial Narrow" pitchFamily="34" charset="0"/>
                <a:ea typeface="+mj-ea"/>
                <a:cs typeface="+mj-cs"/>
              </a:rPr>
              <a:t>níquo</a:t>
            </a:r>
            <a:r>
              <a:rPr lang="pt-BR" sz="4800" b="1" dirty="0">
                <a:ln w="635">
                  <a:noFill/>
                </a:ln>
                <a:solidFill>
                  <a:srgbClr val="FFFF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Arial Narrow" pitchFamily="34" charset="0"/>
                <a:ea typeface="+mj-ea"/>
                <a:cs typeface="+mj-cs"/>
              </a:rPr>
              <a:t> em vários municípios </a:t>
            </a:r>
          </a:p>
          <a:p>
            <a:pPr fontAlgn="auto">
              <a:spcAft>
                <a:spcPts val="0"/>
              </a:spcAft>
              <a:buFontTx/>
              <a:buChar char="-"/>
              <a:defRPr/>
            </a:pPr>
            <a:r>
              <a:rPr lang="pt-BR" sz="4800" b="1" dirty="0">
                <a:ln w="635">
                  <a:noFill/>
                </a:ln>
                <a:solidFill>
                  <a:srgbClr val="FFFF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Arial Narrow" pitchFamily="34" charset="0"/>
                <a:cs typeface="+mn-cs"/>
              </a:rPr>
              <a:t> desintegrado</a:t>
            </a:r>
          </a:p>
          <a:p>
            <a:pPr fontAlgn="auto">
              <a:spcAft>
                <a:spcPts val="0"/>
              </a:spcAft>
              <a:defRPr/>
            </a:pPr>
            <a:r>
              <a:rPr lang="pt-BR" sz="4800" b="1" dirty="0">
                <a:ln w="635">
                  <a:noFill/>
                </a:ln>
                <a:solidFill>
                  <a:srgbClr val="FFFF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endParaRPr lang="pt-BR" sz="4800" b="1" dirty="0">
              <a:ln w="635">
                <a:noFill/>
              </a:ln>
              <a:solidFill>
                <a:srgbClr val="FFFF0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2325" y="550863"/>
            <a:ext cx="7740650" cy="5762625"/>
          </a:xfrm>
        </p:spPr>
        <p:txBody>
          <a:bodyPr/>
          <a:lstStyle/>
          <a:p>
            <a:r>
              <a:rPr lang="pt-BR" smtClean="0"/>
              <a:t>Falta de acesso – carência de serviços</a:t>
            </a:r>
          </a:p>
          <a:p>
            <a:r>
              <a:rPr lang="pt-BR" smtClean="0"/>
              <a:t>Pouca eficiência, pouca eficácia </a:t>
            </a:r>
          </a:p>
          <a:p>
            <a:r>
              <a:rPr lang="pt-BR" smtClean="0"/>
              <a:t>Falta de comunicação entre os serviços</a:t>
            </a:r>
          </a:p>
          <a:p>
            <a:r>
              <a:rPr lang="pt-BR" smtClean="0"/>
              <a:t>Referência e contrarreferência precárias</a:t>
            </a:r>
          </a:p>
          <a:p>
            <a:r>
              <a:rPr lang="pt-BR" smtClean="0"/>
              <a:t>Aumento de oferta gera aumento irracional de demanda</a:t>
            </a:r>
          </a:p>
          <a:p>
            <a:r>
              <a:rPr lang="pt-BR" smtClean="0"/>
              <a:t>Consumo irracional de remédios</a:t>
            </a:r>
          </a:p>
          <a:p>
            <a:r>
              <a:rPr lang="pt-BR" smtClean="0"/>
              <a:t>Ausência de regulação</a:t>
            </a:r>
          </a:p>
          <a:p>
            <a:r>
              <a:rPr lang="pt-BR" smtClean="0"/>
              <a:t>Ausência de protocolos clínico e de acesso</a:t>
            </a:r>
          </a:p>
          <a:p>
            <a:r>
              <a:rPr lang="pt-BR" smtClean="0"/>
              <a:t>Efetividade deficiente (custo X qualidade) </a:t>
            </a:r>
          </a:p>
          <a:p>
            <a:r>
              <a:rPr lang="pt-BR" smtClean="0"/>
              <a:t>Dificuldades para  avaliar</a:t>
            </a:r>
          </a:p>
          <a:p>
            <a:r>
              <a:rPr lang="pt-BR" smtClean="0"/>
              <a:t>Judicialização exagerada </a:t>
            </a:r>
          </a:p>
          <a:p>
            <a:endParaRPr lang="pt-BR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1" descr="Acesso CAPS munic Itajaí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08288" y="3019425"/>
            <a:ext cx="5160962" cy="303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tabLst>
                <a:tab pos="2700338" algn="ctr"/>
                <a:tab pos="5400675" algn="r"/>
              </a:tabLst>
            </a:pPr>
            <a:r>
              <a:rPr lang="pt-BR" sz="1200">
                <a:ea typeface="Times New Roman" pitchFamily="18" charset="0"/>
              </a:rPr>
              <a:t>. </a:t>
            </a:r>
            <a:endParaRPr lang="pt-BR" sz="1100">
              <a:ea typeface="Times New Roman" pitchFamily="18" charset="0"/>
            </a:endParaRPr>
          </a:p>
          <a:p>
            <a:pPr eaLnBrk="0" hangingPunct="0">
              <a:tabLst>
                <a:tab pos="2700338" algn="ctr"/>
                <a:tab pos="5400675" algn="r"/>
              </a:tabLst>
            </a:pPr>
            <a:endParaRPr lang="pt-BR" sz="1800">
              <a:ea typeface="Times New Roman" pitchFamily="18" charset="0"/>
            </a:endParaRPr>
          </a:p>
        </p:txBody>
      </p:sp>
      <p:sp>
        <p:nvSpPr>
          <p:cNvPr id="7" name="Título 6"/>
          <p:cNvSpPr>
            <a:spLocks noGrp="1"/>
          </p:cNvSpPr>
          <p:nvPr>
            <p:ph type="title"/>
          </p:nvPr>
        </p:nvSpPr>
        <p:spPr>
          <a:xfrm>
            <a:off x="457200" y="704087"/>
            <a:ext cx="8305800" cy="1995569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pt-BR" dirty="0" smtClean="0"/>
              <a:t>Municípios com </a:t>
            </a:r>
            <a:br>
              <a:rPr lang="pt-BR" dirty="0" smtClean="0"/>
            </a:br>
            <a:r>
              <a:rPr lang="pt-BR" dirty="0" smtClean="0"/>
              <a:t> CAPS na Foz do Itajaí</a:t>
            </a:r>
            <a:endParaRPr lang="pt-BR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24011" y="486230"/>
            <a:ext cx="8305800" cy="1865084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pt-BR" dirty="0" smtClean="0"/>
              <a:t>Municípios com</a:t>
            </a:r>
            <a:br>
              <a:rPr lang="pt-BR" dirty="0" smtClean="0"/>
            </a:br>
            <a:r>
              <a:rPr lang="pt-BR" dirty="0" smtClean="0"/>
              <a:t>CAPS no Alto Vale do Itajaí</a:t>
            </a:r>
            <a:endParaRPr lang="pt-BR" dirty="0"/>
          </a:p>
        </p:txBody>
      </p:sp>
      <p:pic>
        <p:nvPicPr>
          <p:cNvPr id="23555" name="Picture 2" descr="Acesso CAPS Alto Vale Itajaí muni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54338" y="2566988"/>
            <a:ext cx="4186237" cy="3297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275588"/>
            <a:ext cx="83058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pt-BR" dirty="0" smtClean="0"/>
              <a:t>Municípios com CAPS </a:t>
            </a:r>
            <a:br>
              <a:rPr lang="pt-BR" dirty="0" smtClean="0"/>
            </a:br>
            <a:r>
              <a:rPr lang="pt-BR" dirty="0" smtClean="0"/>
              <a:t>Alto Vale do Uruguai</a:t>
            </a:r>
            <a:endParaRPr lang="pt-BR" dirty="0"/>
          </a:p>
        </p:txBody>
      </p:sp>
      <p:pic>
        <p:nvPicPr>
          <p:cNvPr id="24579" name="Picture 2" descr="Nasf  região Alto Urugua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9600" y="3019425"/>
            <a:ext cx="4727575" cy="287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www.engeplus.com.br/fotos/57567/noticia_57567g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178300"/>
            <a:ext cx="4368800" cy="267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2" descr="https://sites.google.com/site/residenciapsiquiatriasc/_/rsrc/1257262947691/IPqarea-large.jpg?height=280&amp;width=42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8300" y="1033463"/>
            <a:ext cx="40005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668338"/>
            <a:ext cx="8229600" cy="2046287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pt-BR" dirty="0" smtClean="0"/>
              <a:t>Número de habitantes do Extremo Sul que têm possibilidade de acesso a CAPS</a:t>
            </a:r>
            <a:endParaRPr lang="pt-BR" dirty="0"/>
          </a:p>
        </p:txBody>
      </p:sp>
      <p:pic>
        <p:nvPicPr>
          <p:cNvPr id="25603" name="Espaço Reservado para Conteúdo 3" descr="Acesso CAPS Extr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408113" y="2714625"/>
            <a:ext cx="6835775" cy="41433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ítulo 1"/>
          <p:cNvSpPr>
            <a:spLocks noGrp="1"/>
          </p:cNvSpPr>
          <p:nvPr>
            <p:ph type="title"/>
          </p:nvPr>
        </p:nvSpPr>
        <p:spPr>
          <a:xfrm>
            <a:off x="457200" y="338138"/>
            <a:ext cx="8229600" cy="1143000"/>
          </a:xfrm>
        </p:spPr>
        <p:txBody>
          <a:bodyPr/>
          <a:lstStyle/>
          <a:p>
            <a:pPr algn="r"/>
            <a:r>
              <a:rPr lang="pt-BR" smtClean="0"/>
              <a:t>Municípios do Extremo Sul</a:t>
            </a:r>
          </a:p>
        </p:txBody>
      </p:sp>
      <p:pic>
        <p:nvPicPr>
          <p:cNvPr id="26627" name="Espaço Reservado para Conteúdo 3" descr="Acesso CAPS Extr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1481138"/>
            <a:ext cx="8424863" cy="51657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Imagem 3" descr="Diáspora intern Ex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9263" y="276225"/>
            <a:ext cx="7924800" cy="629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ítulo 14"/>
          <p:cNvSpPr>
            <a:spLocks noGrp="1"/>
          </p:cNvSpPr>
          <p:nvPr>
            <p:ph type="title"/>
          </p:nvPr>
        </p:nvSpPr>
        <p:spPr>
          <a:xfrm>
            <a:off x="457200" y="3533775"/>
            <a:ext cx="8229600" cy="1662113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t-BR" sz="5400" b="1" dirty="0" smtClean="0"/>
              <a:t>População com acesso a </a:t>
            </a:r>
            <a:br>
              <a:rPr lang="pt-BR" sz="5400" b="1" dirty="0" smtClean="0"/>
            </a:br>
            <a:r>
              <a:rPr lang="pt-BR" sz="5400" b="1" dirty="0" smtClean="0"/>
              <a:t>CAPS AD e a CAPS </a:t>
            </a:r>
            <a:r>
              <a:rPr lang="pt-BR" sz="4900" b="1" dirty="0" smtClean="0">
                <a:latin typeface="Bookman Old Style" pitchFamily="18" charset="0"/>
              </a:rPr>
              <a:t>i</a:t>
            </a:r>
            <a:endParaRPr lang="pt-BR" sz="4900" dirty="0">
              <a:latin typeface="Bookman Old Style" pitchFamily="18" charset="0"/>
            </a:endParaRPr>
          </a:p>
        </p:txBody>
      </p:sp>
      <p:sp>
        <p:nvSpPr>
          <p:cNvPr id="28675" name="Espaço Reservado para Conteúdo 3"/>
          <p:cNvSpPr>
            <a:spLocks noGrp="1"/>
          </p:cNvSpPr>
          <p:nvPr>
            <p:ph idx="1"/>
          </p:nvPr>
        </p:nvSpPr>
        <p:spPr>
          <a:xfrm>
            <a:off x="457200" y="3149600"/>
            <a:ext cx="7221538" cy="2525713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pt-BR" smtClean="0"/>
              <a:t>    </a:t>
            </a:r>
          </a:p>
        </p:txBody>
      </p:sp>
      <p:pic>
        <p:nvPicPr>
          <p:cNvPr id="28676" name="irc_mi" descr="adesivo-silhuetas-de-criancas-felizes-menina-e-menino-model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78688" y="1404938"/>
            <a:ext cx="1408112" cy="140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Picture 1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1825" y="1404938"/>
            <a:ext cx="1414463" cy="140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426856" y="704088"/>
            <a:ext cx="4336143" cy="11430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pt-BR" dirty="0" smtClean="0"/>
              <a:t>Porta giratória</a:t>
            </a:r>
            <a:endParaRPr lang="pt-BR" dirty="0"/>
          </a:p>
        </p:txBody>
      </p:sp>
      <p:pic>
        <p:nvPicPr>
          <p:cNvPr id="29699" name="Picture 2" descr="http://2.bp.blogspot.com/-09igpLU3Q-g/UVLvLeY1xYI/AAAAAAAACNs/z0JHzQok5iQ/s1600/revolving+doo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1138" y="276225"/>
            <a:ext cx="3332162" cy="3643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Picture 3" descr="D:\SES\Ações e serviços saúde\Redes e QualiSUS\Rede Psicossocial\Plano\Porta giratóri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52838" y="2365375"/>
            <a:ext cx="5311775" cy="420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1" y="478972"/>
            <a:ext cx="2532742" cy="6168572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t-BR" sz="4000" dirty="0" smtClean="0"/>
              <a:t>Alta média de permanência + </a:t>
            </a:r>
            <a:br>
              <a:rPr lang="pt-BR" sz="4000" dirty="0" smtClean="0"/>
            </a:br>
            <a:r>
              <a:rPr lang="pt-BR" sz="4000" dirty="0" smtClean="0"/>
              <a:t>porta giratória </a:t>
            </a:r>
            <a:br>
              <a:rPr lang="pt-BR" sz="4000" dirty="0" smtClean="0"/>
            </a:br>
            <a:r>
              <a:rPr lang="pt-BR" sz="4000" dirty="0" smtClean="0"/>
              <a:t>= </a:t>
            </a:r>
            <a:br>
              <a:rPr lang="pt-BR" sz="4000" dirty="0" smtClean="0"/>
            </a:br>
            <a:r>
              <a:rPr lang="pt-BR" sz="4000" dirty="0" err="1" smtClean="0"/>
              <a:t>institucio-nalização</a:t>
            </a:r>
            <a:r>
              <a:rPr lang="pt-BR" sz="4000" dirty="0" smtClean="0"/>
              <a:t/>
            </a:r>
            <a:br>
              <a:rPr lang="pt-BR" sz="4000" dirty="0" smtClean="0"/>
            </a:br>
            <a:r>
              <a:rPr lang="pt-BR" sz="4000" dirty="0" smtClean="0"/>
              <a:t>grave</a:t>
            </a:r>
            <a:r>
              <a:rPr lang="pt-BR" sz="3600" dirty="0" smtClean="0"/>
              <a:t/>
            </a:r>
            <a:br>
              <a:rPr lang="pt-BR" sz="3600" dirty="0" smtClean="0"/>
            </a:br>
            <a:endParaRPr lang="pt-BR" sz="3600" dirty="0"/>
          </a:p>
        </p:txBody>
      </p:sp>
      <p:pic>
        <p:nvPicPr>
          <p:cNvPr id="30723" name="Picture 6" descr="http://2.bp.blogspot.com/-UF8BeqPf5F0/TdSKFlSmLvI/AAAAAAAAAJo/XuSp6ZVWMag/s1600/fsdffsfd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9000" y="1084263"/>
            <a:ext cx="5334000" cy="535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56412"/>
            <a:ext cx="4313918" cy="595570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pt-BR" dirty="0" smtClean="0"/>
              <a:t>Residencial terapêutico </a:t>
            </a:r>
            <a:br>
              <a:rPr lang="pt-BR" dirty="0" smtClean="0"/>
            </a:b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>reabilitação </a:t>
            </a:r>
            <a:br>
              <a:rPr lang="pt-BR" dirty="0" smtClean="0"/>
            </a:br>
            <a:r>
              <a:rPr lang="pt-BR" dirty="0" smtClean="0"/>
              <a:t>e </a:t>
            </a:r>
            <a:br>
              <a:rPr lang="pt-BR" dirty="0" smtClean="0"/>
            </a:br>
            <a:r>
              <a:rPr lang="pt-BR" dirty="0" smtClean="0"/>
              <a:t>Programa De Volta para Casa</a:t>
            </a:r>
            <a:endParaRPr lang="pt-BR" dirty="0"/>
          </a:p>
        </p:txBody>
      </p:sp>
      <p:pic>
        <p:nvPicPr>
          <p:cNvPr id="31747" name="irc_mi" descr="ANd9GcQLS21ugJ53Azf_jHJt62TWjLE6mpGMCmg3Gkwl1TBp65ngXJY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54600" y="3438525"/>
            <a:ext cx="3000375" cy="312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5108" name="Picture 4" descr="http://pt.dreamstime.com/casa-e-logotipo-da-chave-thumb2202359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70438" y="257175"/>
            <a:ext cx="3810000" cy="318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1751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5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6838" y="2300288"/>
            <a:ext cx="8980487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Elipse 3"/>
          <p:cNvSpPr/>
          <p:nvPr/>
        </p:nvSpPr>
        <p:spPr>
          <a:xfrm>
            <a:off x="3657600" y="5153025"/>
            <a:ext cx="1262063" cy="65246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04863" y="823913"/>
            <a:ext cx="7239000" cy="231775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pt-BR" dirty="0" smtClean="0"/>
              <a:t>Serviços diferentes para as diferentes necessidades.</a:t>
            </a:r>
            <a:br>
              <a:rPr lang="pt-BR" dirty="0" smtClean="0"/>
            </a:br>
            <a:endParaRPr lang="pt-BR" dirty="0"/>
          </a:p>
        </p:txBody>
      </p:sp>
      <p:sp>
        <p:nvSpPr>
          <p:cNvPr id="33795" name="Espaço Reservado para Conteúdo 2"/>
          <p:cNvSpPr>
            <a:spLocks noGrp="1"/>
          </p:cNvSpPr>
          <p:nvPr>
            <p:ph idx="1"/>
          </p:nvPr>
        </p:nvSpPr>
        <p:spPr>
          <a:xfrm>
            <a:off x="1284288" y="2708275"/>
            <a:ext cx="7239000" cy="3314700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pt-BR" sz="6000" smtClean="0">
                <a:solidFill>
                  <a:srgbClr val="FF0000"/>
                </a:solidFill>
              </a:rPr>
              <a:t>Mais do que um fluxo:</a:t>
            </a:r>
          </a:p>
          <a:p>
            <a:pPr algn="ctr">
              <a:buFont typeface="Wingdings 2" pitchFamily="18" charset="2"/>
              <a:buNone/>
            </a:pPr>
            <a:r>
              <a:rPr lang="pt-BR" sz="6000" smtClean="0">
                <a:solidFill>
                  <a:srgbClr val="FF0000"/>
                </a:solidFill>
              </a:rPr>
              <a:t>Linha de cuidado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9775" y="466725"/>
            <a:ext cx="7794625" cy="582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3425" y="1217613"/>
            <a:ext cx="1487488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10" descr="http://www.criciuma.sc.gov.br/site/slir/w1000-h1000/upload/Tiago_Maciel_CAPS4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63888" y="906463"/>
            <a:ext cx="5816600" cy="388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Imagem 1" descr="http://3.bp.blogspot.com/-i-m1cths-m0/T0uQLXeYkZI/AAAAAAAAIns/TXR8EJJHbus/s1600/cap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8138" y="3959225"/>
            <a:ext cx="2435225" cy="207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Imagem 8" descr="D:\SES\Ações e serviços saúde\Redes e QualiSUS\Rede Psicossocial\Plano\Pirâmide de Golberg modificad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855663"/>
            <a:ext cx="9058275" cy="600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457200" y="704088"/>
            <a:ext cx="2271486" cy="1143000"/>
          </a:xfrm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pt-BR" dirty="0" smtClean="0">
                <a:solidFill>
                  <a:srgbClr val="7030A0"/>
                </a:solidFill>
              </a:rPr>
              <a:t>Filtros </a:t>
            </a:r>
            <a:endParaRPr lang="pt-BR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7"/>
            <a:ext cx="1952171" cy="3925969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pt-BR" dirty="0" smtClean="0"/>
              <a:t>Uma</a:t>
            </a:r>
            <a:br>
              <a:rPr lang="pt-BR" dirty="0" smtClean="0"/>
            </a:br>
            <a:r>
              <a:rPr lang="pt-BR" dirty="0" smtClean="0"/>
              <a:t>Região de </a:t>
            </a:r>
            <a:br>
              <a:rPr lang="pt-BR" dirty="0" smtClean="0"/>
            </a:br>
            <a:r>
              <a:rPr lang="pt-BR" dirty="0" smtClean="0"/>
              <a:t>Saúde</a:t>
            </a:r>
            <a:endParaRPr lang="pt-BR" dirty="0"/>
          </a:p>
        </p:txBody>
      </p:sp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5700" y="0"/>
            <a:ext cx="67183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3091542"/>
            <a:ext cx="3011714" cy="1393371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pt-BR" dirty="0" smtClean="0"/>
              <a:t>Atenção primária</a:t>
            </a:r>
            <a:endParaRPr lang="pt-BR" dirty="0"/>
          </a:p>
        </p:txBody>
      </p:sp>
      <p:pic>
        <p:nvPicPr>
          <p:cNvPr id="3789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94188" y="0"/>
            <a:ext cx="48498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Imagem 6" descr="D:\SES\Ações e serviços saúde\Redes e QualiSUS\Rede Psicossocial\Plano\Pirâmide de Golberg percentuais populaçã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01713"/>
            <a:ext cx="9066213" cy="5856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Espaço Reservado para Conteúdo 3"/>
          <p:cNvSpPr>
            <a:spLocks noGrp="1"/>
          </p:cNvSpPr>
          <p:nvPr>
            <p:ph idx="1"/>
          </p:nvPr>
        </p:nvSpPr>
        <p:spPr>
          <a:xfrm>
            <a:off x="457200" y="1089025"/>
            <a:ext cx="8229600" cy="4978400"/>
          </a:xfrm>
        </p:spPr>
        <p:txBody>
          <a:bodyPr/>
          <a:lstStyle/>
          <a:p>
            <a:r>
              <a:rPr lang="pt-BR" sz="3200" smtClean="0"/>
              <a:t>De modo geral, em todos os sistemas de saúde do planeta, uma organização das redes, a partir de regiões definidas, tende a melhorar os resultados sanitários nas condições crônicas, diminuir as referências a especialistas e a hospitais, aumentar a eficiência dos sistemas de atenção à saúde, produzir serviços mais custo-efetivos e aumentar a satisfação das pessoas usuárias. </a:t>
            </a:r>
          </a:p>
          <a:p>
            <a:endParaRPr lang="pt-BR" smtClean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65238" y="87313"/>
            <a:ext cx="6600825" cy="677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D:\SES\Ações e serviços saúde\Redes e QualiSUS\Rede Psicossocial\Plano\Da US ao hospital - encaminha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0" y="981075"/>
            <a:ext cx="5889625" cy="494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Imagem 3" descr="RAPS componente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9263" y="914400"/>
            <a:ext cx="8491537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32588"/>
            <a:ext cx="8305800" cy="11430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pt-BR" dirty="0" smtClean="0"/>
              <a:t>Região de Saúde</a:t>
            </a:r>
            <a:endParaRPr lang="pt-BR" dirty="0"/>
          </a:p>
        </p:txBody>
      </p:sp>
      <p:pic>
        <p:nvPicPr>
          <p:cNvPr id="44035" name="Imagem 4" descr="D:\SES\Ações e serviços saúde\Redes e QualiSUS\Rede Psicossocial\Plano\Região saúde requisitos teórico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5663" y="1524000"/>
            <a:ext cx="7240587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322943"/>
            <a:ext cx="83058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pt-BR" dirty="0" smtClean="0"/>
              <a:t>16 Regiões de Saúde </a:t>
            </a:r>
            <a:endParaRPr lang="pt-BR" dirty="0"/>
          </a:p>
        </p:txBody>
      </p:sp>
      <p:pic>
        <p:nvPicPr>
          <p:cNvPr id="45059" name="Imagem 2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8138" y="1765300"/>
            <a:ext cx="8432800" cy="4852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10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1026" name="Apresentação" r:id="rId3" imgW="4571831" imgH="3428876" progId="PowerPoint.Show.8">
              <p:embed/>
            </p:oleObj>
          </a:graphicData>
        </a:graphic>
      </p:graphicFrame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Imagem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6063" y="777875"/>
            <a:ext cx="8534400" cy="521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33488" y="377825"/>
            <a:ext cx="6516687" cy="2859088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t-BR" dirty="0" smtClean="0"/>
              <a:t> Apoio à Saúde da Família, na rede básica </a:t>
            </a:r>
            <a:br>
              <a:rPr lang="pt-BR" dirty="0" smtClean="0"/>
            </a:br>
            <a:r>
              <a:rPr lang="pt-BR" dirty="0" smtClean="0"/>
              <a:t>(atenção primária)</a:t>
            </a:r>
            <a:br>
              <a:rPr lang="pt-BR" dirty="0" smtClean="0"/>
            </a:br>
            <a:r>
              <a:rPr lang="pt-BR" dirty="0" smtClean="0"/>
              <a:t>NASF </a:t>
            </a:r>
            <a:endParaRPr lang="pt-BR" dirty="0"/>
          </a:p>
        </p:txBody>
      </p:sp>
      <p:pic>
        <p:nvPicPr>
          <p:cNvPr id="4710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60375" y="3671888"/>
            <a:ext cx="8553450" cy="1524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36775"/>
            <a:ext cx="8980488" cy="472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002713" cy="581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2413" cy="663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o explicativo retangular com cantos arredondados 3"/>
          <p:cNvSpPr/>
          <p:nvPr/>
        </p:nvSpPr>
        <p:spPr>
          <a:xfrm>
            <a:off x="855663" y="1131888"/>
            <a:ext cx="4848225" cy="3092450"/>
          </a:xfrm>
          <a:prstGeom prst="wedgeRoundRectCallout">
            <a:avLst>
              <a:gd name="adj1" fmla="val -21132"/>
              <a:gd name="adj2" fmla="val 49527"/>
              <a:gd name="adj3" fmla="val 16667"/>
            </a:avLst>
          </a:prstGeom>
          <a:noFill/>
          <a:ln w="412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5" name="Texto explicativo retangular com cantos arredondados 4"/>
          <p:cNvSpPr/>
          <p:nvPr/>
        </p:nvSpPr>
        <p:spPr>
          <a:xfrm>
            <a:off x="6270625" y="2438400"/>
            <a:ext cx="2641600" cy="3330575"/>
          </a:xfrm>
          <a:prstGeom prst="wedgeRoundRectCallout">
            <a:avLst>
              <a:gd name="adj1" fmla="val -21132"/>
              <a:gd name="adj2" fmla="val 49527"/>
              <a:gd name="adj3" fmla="val 16667"/>
            </a:avLst>
          </a:prstGeom>
          <a:noFill/>
          <a:ln w="412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ctrTitle"/>
          </p:nvPr>
        </p:nvSpPr>
        <p:spPr>
          <a:xfrm>
            <a:off x="896257" y="798286"/>
            <a:ext cx="7851648" cy="42164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pt-BR" sz="7200" dirty="0" smtClean="0">
                <a:solidFill>
                  <a:srgbClr val="FFFF00"/>
                </a:solidFill>
              </a:rPr>
              <a:t>Desenvolver</a:t>
            </a:r>
            <a:br>
              <a:rPr lang="pt-BR" sz="7200" dirty="0" smtClean="0">
                <a:solidFill>
                  <a:srgbClr val="FFFF00"/>
                </a:solidFill>
              </a:rPr>
            </a:br>
            <a:r>
              <a:rPr lang="pt-BR" sz="7200" dirty="0" smtClean="0">
                <a:solidFill>
                  <a:srgbClr val="FFFF00"/>
                </a:solidFill>
              </a:rPr>
              <a:t>programas de  </a:t>
            </a:r>
            <a:br>
              <a:rPr lang="pt-BR" sz="7200" dirty="0" smtClean="0">
                <a:solidFill>
                  <a:srgbClr val="FFFF00"/>
                </a:solidFill>
              </a:rPr>
            </a:br>
            <a:r>
              <a:rPr lang="pt-BR" sz="8000" dirty="0" smtClean="0">
                <a:solidFill>
                  <a:srgbClr val="FFFF00"/>
                </a:solidFill>
              </a:rPr>
              <a:t>apoio matricial</a:t>
            </a:r>
            <a:endParaRPr lang="pt-BR" sz="8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0663" y="987425"/>
            <a:ext cx="8888412" cy="542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Elipse 3"/>
          <p:cNvSpPr/>
          <p:nvPr/>
        </p:nvSpPr>
        <p:spPr>
          <a:xfrm>
            <a:off x="4572000" y="2757488"/>
            <a:ext cx="1320800" cy="522287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5" name="Elipse 4"/>
          <p:cNvSpPr/>
          <p:nvPr/>
        </p:nvSpPr>
        <p:spPr>
          <a:xfrm>
            <a:off x="8085138" y="2757488"/>
            <a:ext cx="1058862" cy="522287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 txBox="1">
            <a:spLocks/>
          </p:cNvSpPr>
          <p:nvPr/>
        </p:nvSpPr>
        <p:spPr>
          <a:xfrm>
            <a:off x="457200" y="704850"/>
            <a:ext cx="8305800" cy="2212975"/>
          </a:xfrm>
          <a:prstGeom prst="rect">
            <a:avLst/>
          </a:prstGeom>
        </p:spPr>
        <p:txBody>
          <a:bodyPr>
            <a:normAutofit fontScale="97500" lnSpcReduction="1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t-BR" sz="5000">
                <a:solidFill>
                  <a:schemeClr val="tx2"/>
                </a:solidFill>
                <a:latin typeface="+mj-lt"/>
                <a:ea typeface="+mj-ea"/>
                <a:cs typeface="+mj-cs"/>
              </a:rPr>
              <a:t>Municípios que dão aos seus cidadãos acesso  a CAPS (6)</a:t>
            </a:r>
            <a:br>
              <a:rPr lang="pt-BR" sz="500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pt-BR" sz="5000">
                <a:solidFill>
                  <a:schemeClr val="tx2"/>
                </a:solidFill>
                <a:latin typeface="+mj-lt"/>
                <a:ea typeface="+mj-ea"/>
                <a:cs typeface="+mj-cs"/>
              </a:rPr>
              <a:t>Região de Saúde do Oeste</a:t>
            </a:r>
            <a:endParaRPr lang="pt-BR" sz="50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53251" name="Gráfico 5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25600" y="2917825"/>
            <a:ext cx="5819775" cy="394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Imagem 1" descr="Consultório na rua - desenh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336800"/>
            <a:ext cx="9144000" cy="452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9550" y="2733675"/>
            <a:ext cx="8928100" cy="2665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Elipse 2"/>
          <p:cNvSpPr/>
          <p:nvPr/>
        </p:nvSpPr>
        <p:spPr>
          <a:xfrm>
            <a:off x="3367088" y="4252913"/>
            <a:ext cx="1828800" cy="652462"/>
          </a:xfrm>
          <a:prstGeom prst="ellipse">
            <a:avLst/>
          </a:prstGeom>
          <a:noFill/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4" name="Elipse 3"/>
          <p:cNvSpPr/>
          <p:nvPr/>
        </p:nvSpPr>
        <p:spPr>
          <a:xfrm>
            <a:off x="5348288" y="4252913"/>
            <a:ext cx="1828800" cy="652462"/>
          </a:xfrm>
          <a:prstGeom prst="ellipse">
            <a:avLst/>
          </a:prstGeom>
          <a:noFill/>
          <a:ln w="41275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5" name="Elipse 4"/>
          <p:cNvSpPr/>
          <p:nvPr/>
        </p:nvSpPr>
        <p:spPr>
          <a:xfrm>
            <a:off x="7308850" y="4252913"/>
            <a:ext cx="1828800" cy="652462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64066" y="667657"/>
            <a:ext cx="5812392" cy="5515429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pt-BR" smtClean="0"/>
              <a:t>85 CAPS – </a:t>
            </a:r>
            <a:br>
              <a:rPr lang="pt-BR" smtClean="0"/>
            </a:br>
            <a:r>
              <a:rPr lang="pt-BR" smtClean="0"/>
              <a:t/>
            </a:r>
            <a:br>
              <a:rPr lang="pt-BR" smtClean="0"/>
            </a:br>
            <a:r>
              <a:rPr lang="pt-BR" smtClean="0"/>
              <a:t>5º. lugar no Brasil</a:t>
            </a:r>
            <a:br>
              <a:rPr lang="pt-BR" smtClean="0"/>
            </a:br>
            <a:r>
              <a:rPr lang="pt-BR" smtClean="0"/>
              <a:t> </a:t>
            </a:r>
            <a:br>
              <a:rPr lang="pt-BR" smtClean="0"/>
            </a:br>
            <a:r>
              <a:rPr lang="pt-BR" smtClean="0"/>
              <a:t>1,3 CAPS/100.000 habitantes</a:t>
            </a:r>
            <a:endParaRPr lang="pt-BR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6875" y="1930400"/>
            <a:ext cx="8510588" cy="327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Elipse 2"/>
          <p:cNvSpPr/>
          <p:nvPr/>
        </p:nvSpPr>
        <p:spPr>
          <a:xfrm>
            <a:off x="3279775" y="3584575"/>
            <a:ext cx="1989138" cy="392113"/>
          </a:xfrm>
          <a:prstGeom prst="ellipse">
            <a:avLst/>
          </a:prstGeom>
          <a:noFill/>
          <a:ln w="349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4" name="Elipse 3"/>
          <p:cNvSpPr/>
          <p:nvPr/>
        </p:nvSpPr>
        <p:spPr>
          <a:xfrm>
            <a:off x="5421313" y="3584575"/>
            <a:ext cx="1987550" cy="392113"/>
          </a:xfrm>
          <a:prstGeom prst="ellipse">
            <a:avLst/>
          </a:prstGeom>
          <a:noFill/>
          <a:ln w="349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5" name="Elipse 4"/>
          <p:cNvSpPr/>
          <p:nvPr/>
        </p:nvSpPr>
        <p:spPr>
          <a:xfrm>
            <a:off x="7678738" y="3584575"/>
            <a:ext cx="1228725" cy="392113"/>
          </a:xfrm>
          <a:prstGeom prst="ellipse">
            <a:avLst/>
          </a:prstGeom>
          <a:noFill/>
          <a:ln w="349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4063" y="420688"/>
            <a:ext cx="8367712" cy="643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4198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987425"/>
            <a:ext cx="8229600" cy="5337175"/>
          </a:xfrm>
        </p:spPr>
        <p:txBody>
          <a:bodyPr>
            <a:normAutofit fontScale="85000" lnSpcReduction="2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pt-BR" dirty="0" smtClean="0"/>
              <a:t>j) definição, em protocolo, de um fluxo intersetorial entre instituições da educação, da segurança pública, da assistência social e da saúde.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pt-BR" dirty="0" smtClean="0"/>
              <a:t>k) montagem de um programa de qualificação e de educação continuada na atenção psicossocial, por parte da Secretaria de Estado da Saúde, abrangendo as equipes de saúde mental e de saúde da família, da região. 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pt-BR" dirty="0" smtClean="0"/>
              <a:t>l) montagem de um programa de divulgação de protocolos assistenciais, a cargo da Secretaria de Estado da Saúde, capacitando as equipes da região para seu uso. 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pt-BR" dirty="0" smtClean="0"/>
              <a:t>m) montagem de um programa de prevenção do óbito autoprovocado, a cargo da Secretaria de Estado da Saúde, voltado às equipes da região. 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pt-BR" dirty="0" smtClean="0"/>
              <a:t>n) implantação ou qualificação de trabalho de matriciamento. 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pt-BR" dirty="0" smtClean="0"/>
              <a:t>o) incentivo à intensificação de supervisão de equipes de CAPS. 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pt-BR" dirty="0" smtClean="0"/>
              <a:t>p) estabelecimento de NASF em todos os municípios que tenham 3 ou mais equipes de saúde da família. 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pt-BR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457200" y="2079170"/>
            <a:ext cx="8305800" cy="2899229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t-BR" dirty="0" smtClean="0"/>
              <a:t>0,26 CAPS por 20.000 habitantes </a:t>
            </a:r>
            <a:br>
              <a:rPr lang="pt-BR" dirty="0" smtClean="0"/>
            </a:b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>¼ da necessidade</a:t>
            </a:r>
            <a:br>
              <a:rPr lang="pt-BR" dirty="0" smtClean="0"/>
            </a:br>
            <a:endParaRPr lang="pt-BR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382847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pt-BR" smtClean="0"/>
              <a:t>Na imagem objetivo da Rede estão previstos</a:t>
            </a:r>
            <a:br>
              <a:rPr lang="pt-BR" smtClean="0"/>
            </a:br>
            <a:r>
              <a:rPr lang="pt-BR" smtClean="0"/>
              <a:t/>
            </a:r>
            <a:br>
              <a:rPr lang="pt-BR" smtClean="0"/>
            </a:br>
            <a:r>
              <a:rPr lang="pt-BR" smtClean="0"/>
              <a:t> 165 CAPS</a:t>
            </a:r>
            <a:endParaRPr lang="pt-BR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ela 4"/>
          <p:cNvGraphicFramePr>
            <a:graphicFrameLocks noGrp="1"/>
          </p:cNvGraphicFramePr>
          <p:nvPr/>
        </p:nvGraphicFramePr>
        <p:xfrm>
          <a:off x="100013" y="122238"/>
          <a:ext cx="5086256" cy="29641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783046"/>
                <a:gridCol w="2303210"/>
              </a:tblGrid>
              <a:tr h="634052">
                <a:tc>
                  <a:txBody>
                    <a:bodyPr/>
                    <a:lstStyle/>
                    <a:p>
                      <a:pPr algn="l" fontAlgn="b"/>
                      <a:r>
                        <a:rPr lang="pt-BR" sz="4800" u="none" strike="noStrike" dirty="0">
                          <a:effectLst/>
                        </a:rPr>
                        <a:t>CAPS I </a:t>
                      </a:r>
                      <a:endParaRPr lang="pt-BR" sz="4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4800" u="none" strike="noStrike" dirty="0">
                          <a:effectLst/>
                        </a:rPr>
                        <a:t>92</a:t>
                      </a:r>
                      <a:endParaRPr lang="pt-BR" sz="4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634052">
                <a:tc>
                  <a:txBody>
                    <a:bodyPr/>
                    <a:lstStyle/>
                    <a:p>
                      <a:pPr algn="l" fontAlgn="b"/>
                      <a:r>
                        <a:rPr lang="pt-BR" sz="4800" u="none" strike="noStrike" dirty="0">
                          <a:effectLst/>
                        </a:rPr>
                        <a:t>CAPS II</a:t>
                      </a:r>
                      <a:endParaRPr lang="pt-BR" sz="4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4800" u="none" strike="noStrike" dirty="0">
                          <a:effectLst/>
                        </a:rPr>
                        <a:t>10</a:t>
                      </a:r>
                      <a:endParaRPr lang="pt-BR" sz="4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634052">
                <a:tc>
                  <a:txBody>
                    <a:bodyPr/>
                    <a:lstStyle/>
                    <a:p>
                      <a:pPr algn="l" fontAlgn="b"/>
                      <a:r>
                        <a:rPr lang="pt-BR" sz="4800" u="none" strike="noStrike">
                          <a:effectLst/>
                        </a:rPr>
                        <a:t>CAPS AD</a:t>
                      </a:r>
                      <a:endParaRPr lang="pt-BR" sz="4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4800" u="none" strike="noStrike" dirty="0">
                          <a:effectLst/>
                        </a:rPr>
                        <a:t>14</a:t>
                      </a:r>
                      <a:endParaRPr lang="pt-BR" sz="4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634052">
                <a:tc>
                  <a:txBody>
                    <a:bodyPr/>
                    <a:lstStyle/>
                    <a:p>
                      <a:pPr algn="l" fontAlgn="b"/>
                      <a:r>
                        <a:rPr lang="pt-BR" sz="4800" u="none" strike="noStrike">
                          <a:effectLst/>
                        </a:rPr>
                        <a:t>CAPS i </a:t>
                      </a:r>
                      <a:endParaRPr lang="pt-BR" sz="4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4800" u="none" strike="noStrike" dirty="0">
                          <a:effectLst/>
                        </a:rPr>
                        <a:t>23</a:t>
                      </a:r>
                      <a:endParaRPr lang="pt-BR" sz="4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graphicFrame>
        <p:nvGraphicFramePr>
          <p:cNvPr id="6" name="Tabela 5"/>
          <p:cNvGraphicFramePr>
            <a:graphicFrameLocks noGrp="1"/>
          </p:cNvGraphicFramePr>
          <p:nvPr/>
        </p:nvGraphicFramePr>
        <p:xfrm>
          <a:off x="2921000" y="4791075"/>
          <a:ext cx="6100549" cy="177421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338036"/>
                <a:gridCol w="2762513"/>
              </a:tblGrid>
              <a:tr h="887105">
                <a:tc>
                  <a:txBody>
                    <a:bodyPr/>
                    <a:lstStyle/>
                    <a:p>
                      <a:pPr algn="l" fontAlgn="b"/>
                      <a:r>
                        <a:rPr lang="pt-BR" sz="4400" u="none" strike="noStrike" dirty="0">
                          <a:effectLst/>
                        </a:rPr>
                        <a:t>CAPS III</a:t>
                      </a:r>
                      <a:endParaRPr lang="pt-BR" sz="4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4400" u="none" strike="noStrike" dirty="0">
                          <a:effectLst/>
                        </a:rPr>
                        <a:t>9</a:t>
                      </a:r>
                      <a:endParaRPr lang="pt-BR" sz="4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887105">
                <a:tc>
                  <a:txBody>
                    <a:bodyPr/>
                    <a:lstStyle/>
                    <a:p>
                      <a:pPr algn="l" fontAlgn="b"/>
                      <a:r>
                        <a:rPr lang="pt-BR" sz="4400" u="none" strike="noStrike" dirty="0">
                          <a:effectLst/>
                        </a:rPr>
                        <a:t>CAPS ADIII</a:t>
                      </a:r>
                      <a:endParaRPr lang="pt-BR" sz="4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4400" u="none" strike="noStrike" dirty="0">
                          <a:effectLst/>
                        </a:rPr>
                        <a:t>17</a:t>
                      </a:r>
                      <a:endParaRPr lang="pt-BR" sz="4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Imagem 32" descr="D:\SES\Ações e serviços saúde\Redes e QualiSUS\Rede Psicossocial\Plano\Internações espec e gerais, por local 20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41375" y="1087438"/>
            <a:ext cx="7658100" cy="423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841828" y="5054600"/>
            <a:ext cx="3425372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pt-BR" dirty="0" smtClean="0"/>
              <a:t>Psiquiatria 2012</a:t>
            </a:r>
            <a:endParaRPr lang="pt-BR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xo">
  <a:themeElements>
    <a:clrScheme name="Flux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x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x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uxo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uxo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880</TotalTime>
  <Words>451</Words>
  <Application>Microsoft Office PowerPoint</Application>
  <PresentationFormat>Apresentação na tela (4:3)</PresentationFormat>
  <Paragraphs>68</Paragraphs>
  <Slides>53</Slides>
  <Notes>2</Notes>
  <HiddenSlides>0</HiddenSlides>
  <MMClips>0</MMClips>
  <ScaleCrop>false</ScaleCrop>
  <HeadingPairs>
    <vt:vector size="8" baseType="variant">
      <vt:variant>
        <vt:lpstr>Fontes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Servidores OLE incorporados</vt:lpstr>
      </vt:variant>
      <vt:variant>
        <vt:i4>1</vt:i4>
      </vt:variant>
      <vt:variant>
        <vt:lpstr>Títulos de slides</vt:lpstr>
      </vt:variant>
      <vt:variant>
        <vt:i4>53</vt:i4>
      </vt:variant>
    </vt:vector>
  </HeadingPairs>
  <TitlesOfParts>
    <vt:vector size="62" baseType="lpstr">
      <vt:lpstr>Arial</vt:lpstr>
      <vt:lpstr>Calibri</vt:lpstr>
      <vt:lpstr>Constantia</vt:lpstr>
      <vt:lpstr>Wingdings 2</vt:lpstr>
      <vt:lpstr>Courier New</vt:lpstr>
      <vt:lpstr>Times New Roman</vt:lpstr>
      <vt:lpstr>Bookman Old Style</vt:lpstr>
      <vt:lpstr>Fluxo</vt:lpstr>
      <vt:lpstr>Apresentação</vt:lpstr>
      <vt:lpstr>Rede de  Atenção Psicossocial em Santa Catarina    .</vt:lpstr>
      <vt:lpstr>Slide 2</vt:lpstr>
      <vt:lpstr>Slide 3</vt:lpstr>
      <vt:lpstr>Slide 4</vt:lpstr>
      <vt:lpstr>85 CAPS –   5º. lugar no Brasil   1,3 CAPS/100.000 habitantes</vt:lpstr>
      <vt:lpstr>0,26 CAPS por 20.000 habitantes   ¼ da necessidade </vt:lpstr>
      <vt:lpstr>Na imagem objetivo da Rede estão previstos   165 CAPS</vt:lpstr>
      <vt:lpstr>Slide 8</vt:lpstr>
      <vt:lpstr>Psiquiatria 2012</vt:lpstr>
      <vt:lpstr>2º. lugar no Brasil em nº. de hospitais gerais  e 3º. lugar em  nº. de leitos. </vt:lpstr>
      <vt:lpstr>Slide 11</vt:lpstr>
      <vt:lpstr>Slide 12</vt:lpstr>
      <vt:lpstr>Região de Saúde da Serra (Lages)  NASF com psicólogo</vt:lpstr>
      <vt:lpstr>Slide 14</vt:lpstr>
      <vt:lpstr>Análise:  O sistema é </vt:lpstr>
      <vt:lpstr>Slide 16</vt:lpstr>
      <vt:lpstr>Municípios com   CAPS na Foz do Itajaí</vt:lpstr>
      <vt:lpstr>Municípios com CAPS no Alto Vale do Itajaí</vt:lpstr>
      <vt:lpstr>Municípios com CAPS  Alto Vale do Uruguai</vt:lpstr>
      <vt:lpstr>Número de habitantes do Extremo Sul que têm possibilidade de acesso a CAPS</vt:lpstr>
      <vt:lpstr>Municípios do Extremo Sul</vt:lpstr>
      <vt:lpstr>Slide 22</vt:lpstr>
      <vt:lpstr>População com acesso a  CAPS AD e a CAPS i</vt:lpstr>
      <vt:lpstr>Porta giratória</vt:lpstr>
      <vt:lpstr>Alta média de permanência +  porta giratória  =  institucio-nalização grave </vt:lpstr>
      <vt:lpstr>Residencial terapêutico   reabilitação  e  Programa De Volta para Casa</vt:lpstr>
      <vt:lpstr>Slide 27</vt:lpstr>
      <vt:lpstr>Serviços diferentes para as diferentes necessidades. </vt:lpstr>
      <vt:lpstr>Slide 29</vt:lpstr>
      <vt:lpstr>Filtros </vt:lpstr>
      <vt:lpstr>Uma Região de  Saúde</vt:lpstr>
      <vt:lpstr>Atenção primária</vt:lpstr>
      <vt:lpstr>Slide 33</vt:lpstr>
      <vt:lpstr>Slide 34</vt:lpstr>
      <vt:lpstr>Slide 35</vt:lpstr>
      <vt:lpstr>Slide 36</vt:lpstr>
      <vt:lpstr>Slide 37</vt:lpstr>
      <vt:lpstr>Região de Saúde</vt:lpstr>
      <vt:lpstr>16 Regiões de Saúde </vt:lpstr>
      <vt:lpstr>Slide 40</vt:lpstr>
      <vt:lpstr> Apoio à Saúde da Família, na rede básica  (atenção primária) NASF </vt:lpstr>
      <vt:lpstr>Slide 42</vt:lpstr>
      <vt:lpstr>Slide 43</vt:lpstr>
      <vt:lpstr>Slide 44</vt:lpstr>
      <vt:lpstr>Desenvolver programas de   apoio matricial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</vt:vector>
  </TitlesOfParts>
  <Company>Presentation Helper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Filmstrip with Countdown</dc:title>
  <dc:creator>Presentation Helper</dc:creator>
  <cp:lastModifiedBy>User</cp:lastModifiedBy>
  <cp:revision>156</cp:revision>
  <dcterms:created xsi:type="dcterms:W3CDTF">2005-04-05T14:19:59Z</dcterms:created>
  <dcterms:modified xsi:type="dcterms:W3CDTF">2013-11-05T15:20:49Z</dcterms:modified>
</cp:coreProperties>
</file>