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7" r:id="rId1"/>
  </p:sldMasterIdLst>
  <p:notesMasterIdLst>
    <p:notesMasterId r:id="rId21"/>
  </p:notesMasterIdLst>
  <p:sldIdLst>
    <p:sldId id="256" r:id="rId2"/>
    <p:sldId id="344" r:id="rId3"/>
    <p:sldId id="343" r:id="rId4"/>
    <p:sldId id="345" r:id="rId5"/>
    <p:sldId id="362" r:id="rId6"/>
    <p:sldId id="368" r:id="rId7"/>
    <p:sldId id="363" r:id="rId8"/>
    <p:sldId id="369" r:id="rId9"/>
    <p:sldId id="364" r:id="rId10"/>
    <p:sldId id="365" r:id="rId11"/>
    <p:sldId id="366" r:id="rId12"/>
    <p:sldId id="367" r:id="rId13"/>
    <p:sldId id="370" r:id="rId14"/>
    <p:sldId id="371" r:id="rId15"/>
    <p:sldId id="372" r:id="rId16"/>
    <p:sldId id="373" r:id="rId17"/>
    <p:sldId id="374" r:id="rId18"/>
    <p:sldId id="361" r:id="rId19"/>
    <p:sldId id="375" r:id="rId20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Estilo Claro 1 - Ênfas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6595" autoAdjust="0"/>
  </p:normalViewPr>
  <p:slideViewPr>
    <p:cSldViewPr>
      <p:cViewPr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A0B55C-3398-45A0-9F4B-85E53A69553A}" type="doc">
      <dgm:prSet loTypeId="urn:microsoft.com/office/officeart/2005/8/layout/cycle2" loCatId="cycle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pt-BR"/>
        </a:p>
      </dgm:t>
    </dgm:pt>
    <dgm:pt modelId="{98FD9AB5-DFE7-4D28-BD89-021F2A3739F7}">
      <dgm:prSet phldrT="[Texto]" custT="1"/>
      <dgm:spPr/>
      <dgm:t>
        <a:bodyPr/>
        <a:lstStyle/>
        <a:p>
          <a:r>
            <a:rPr lang="pt-BR" sz="1600" dirty="0" smtClean="0"/>
            <a:t>CEREST</a:t>
          </a:r>
          <a:endParaRPr lang="pt-BR" sz="1600" dirty="0"/>
        </a:p>
      </dgm:t>
    </dgm:pt>
    <dgm:pt modelId="{43C116F6-58E3-489D-AAD4-8DB8D20BA09E}" type="parTrans" cxnId="{AEC80BCA-36A7-48B4-86A6-892559C53D7C}">
      <dgm:prSet/>
      <dgm:spPr/>
      <dgm:t>
        <a:bodyPr/>
        <a:lstStyle/>
        <a:p>
          <a:endParaRPr lang="pt-BR" sz="1600"/>
        </a:p>
      </dgm:t>
    </dgm:pt>
    <dgm:pt modelId="{1F8D49DE-EA90-46B7-88D3-AAB5EF6953DF}" type="sibTrans" cxnId="{AEC80BCA-36A7-48B4-86A6-892559C53D7C}">
      <dgm:prSet custT="1"/>
      <dgm:spPr/>
      <dgm:t>
        <a:bodyPr/>
        <a:lstStyle/>
        <a:p>
          <a:endParaRPr lang="pt-BR" sz="1600"/>
        </a:p>
      </dgm:t>
    </dgm:pt>
    <dgm:pt modelId="{1B220D4C-FD3D-46FF-9410-356E898AF026}">
      <dgm:prSet phldrT="[Texto]" custT="1"/>
      <dgm:spPr/>
      <dgm:t>
        <a:bodyPr/>
        <a:lstStyle/>
        <a:p>
          <a:r>
            <a:rPr lang="pt-BR" sz="1600" dirty="0" smtClean="0"/>
            <a:t>ALUGADO</a:t>
          </a:r>
        </a:p>
        <a:p>
          <a:r>
            <a:rPr lang="pt-BR" sz="1600" dirty="0" smtClean="0"/>
            <a:t>EQUIPE II</a:t>
          </a:r>
          <a:endParaRPr lang="pt-BR" sz="1600" dirty="0"/>
        </a:p>
      </dgm:t>
    </dgm:pt>
    <dgm:pt modelId="{C378CFD6-E462-4792-967A-656CE27ABBDA}" type="parTrans" cxnId="{5E568C74-D1AD-42D3-BCD7-1F8E069473A3}">
      <dgm:prSet/>
      <dgm:spPr/>
      <dgm:t>
        <a:bodyPr/>
        <a:lstStyle/>
        <a:p>
          <a:endParaRPr lang="pt-BR" sz="1600"/>
        </a:p>
      </dgm:t>
    </dgm:pt>
    <dgm:pt modelId="{AA5CB4FA-42A8-4482-906B-1A8387E68FD4}" type="sibTrans" cxnId="{5E568C74-D1AD-42D3-BCD7-1F8E069473A3}">
      <dgm:prSet custT="1"/>
      <dgm:spPr/>
      <dgm:t>
        <a:bodyPr/>
        <a:lstStyle/>
        <a:p>
          <a:endParaRPr lang="pt-BR" sz="1600"/>
        </a:p>
      </dgm:t>
    </dgm:pt>
    <dgm:pt modelId="{FE771A59-C735-418B-A69D-73439D9A34B8}">
      <dgm:prSet phldrT="[Texto]" custT="1"/>
      <dgm:spPr/>
      <dgm:t>
        <a:bodyPr/>
        <a:lstStyle/>
        <a:p>
          <a:r>
            <a:rPr lang="pt-BR" sz="1600" dirty="0" smtClean="0"/>
            <a:t>EQUIPE I</a:t>
          </a:r>
          <a:endParaRPr lang="pt-BR" sz="1600" dirty="0"/>
        </a:p>
      </dgm:t>
    </dgm:pt>
    <dgm:pt modelId="{0EDB15E0-2361-4226-B168-80F11F6298AA}" type="parTrans" cxnId="{36D475B1-913E-4775-B3F2-305CE3C5326D}">
      <dgm:prSet/>
      <dgm:spPr/>
      <dgm:t>
        <a:bodyPr/>
        <a:lstStyle/>
        <a:p>
          <a:endParaRPr lang="pt-BR" sz="1600"/>
        </a:p>
      </dgm:t>
    </dgm:pt>
    <dgm:pt modelId="{2151D5DE-9C81-4CF3-9ABD-1CDC6AEEDD88}" type="sibTrans" cxnId="{36D475B1-913E-4775-B3F2-305CE3C5326D}">
      <dgm:prSet custT="1"/>
      <dgm:spPr/>
      <dgm:t>
        <a:bodyPr/>
        <a:lstStyle/>
        <a:p>
          <a:endParaRPr lang="pt-BR" sz="1600"/>
        </a:p>
      </dgm:t>
    </dgm:pt>
    <dgm:pt modelId="{832EA7A9-F91A-4BCA-8432-EA488C9D0C48}">
      <dgm:prSet phldrT="[Texto]" custT="1"/>
      <dgm:spPr/>
      <dgm:t>
        <a:bodyPr/>
        <a:lstStyle/>
        <a:p>
          <a:r>
            <a:rPr lang="pt-BR" sz="1600" dirty="0" smtClean="0"/>
            <a:t>MOTO</a:t>
          </a:r>
        </a:p>
        <a:p>
          <a:r>
            <a:rPr lang="pt-BR" sz="1600" dirty="0" err="1" smtClean="0"/>
            <a:t>A.B.</a:t>
          </a:r>
          <a:endParaRPr lang="pt-BR" sz="1600" dirty="0"/>
        </a:p>
      </dgm:t>
    </dgm:pt>
    <dgm:pt modelId="{2C574FFB-0BED-486F-ACDC-666E0429BA30}" type="parTrans" cxnId="{431345CA-7167-4CF3-A415-87D50E91EB74}">
      <dgm:prSet/>
      <dgm:spPr/>
      <dgm:t>
        <a:bodyPr/>
        <a:lstStyle/>
        <a:p>
          <a:endParaRPr lang="pt-BR" sz="1600"/>
        </a:p>
      </dgm:t>
    </dgm:pt>
    <dgm:pt modelId="{88E7E3F7-8FDD-4F80-92D1-5EDE79469DE6}" type="sibTrans" cxnId="{431345CA-7167-4CF3-A415-87D50E91EB74}">
      <dgm:prSet custT="1"/>
      <dgm:spPr/>
      <dgm:t>
        <a:bodyPr/>
        <a:lstStyle/>
        <a:p>
          <a:endParaRPr lang="pt-BR" sz="1600"/>
        </a:p>
      </dgm:t>
    </dgm:pt>
    <dgm:pt modelId="{A83A3883-1584-48E6-ACF5-85CD9D3CF407}">
      <dgm:prSet phldrT="[Texto]" custT="1"/>
      <dgm:spPr/>
      <dgm:t>
        <a:bodyPr/>
        <a:lstStyle/>
        <a:p>
          <a:r>
            <a:rPr lang="pt-BR" sz="1600" dirty="0" smtClean="0"/>
            <a:t>AB</a:t>
          </a:r>
          <a:endParaRPr lang="pt-BR" sz="1600" dirty="0"/>
        </a:p>
      </dgm:t>
    </dgm:pt>
    <dgm:pt modelId="{12C46C39-C786-42F1-A659-95635D01ED71}" type="sibTrans" cxnId="{17DC451F-9C40-4F31-8FB3-C3028063666A}">
      <dgm:prSet custT="1"/>
      <dgm:spPr/>
      <dgm:t>
        <a:bodyPr/>
        <a:lstStyle/>
        <a:p>
          <a:endParaRPr lang="pt-BR" sz="1600"/>
        </a:p>
      </dgm:t>
    </dgm:pt>
    <dgm:pt modelId="{C60F09D1-20FF-4364-BBAE-49AD61D35C2D}" type="parTrans" cxnId="{17DC451F-9C40-4F31-8FB3-C3028063666A}">
      <dgm:prSet/>
      <dgm:spPr/>
      <dgm:t>
        <a:bodyPr/>
        <a:lstStyle/>
        <a:p>
          <a:endParaRPr lang="pt-BR" sz="1600"/>
        </a:p>
      </dgm:t>
    </dgm:pt>
    <dgm:pt modelId="{77C93885-522C-4EB0-B39D-3828CF4C20E8}" type="pres">
      <dgm:prSet presAssocID="{E5A0B55C-3398-45A0-9F4B-85E53A69553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D88FF3C-8EC7-4D5C-86BD-A5D1F5213E82}" type="pres">
      <dgm:prSet presAssocID="{A83A3883-1584-48E6-ACF5-85CD9D3CF407}" presName="node" presStyleLbl="node1" presStyleIdx="0" presStyleCnt="5" custScaleX="126398" custRadScaleRad="104583" custRadScaleInc="482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E3DF10A-9E96-4184-9D52-DC493773E6B9}" type="pres">
      <dgm:prSet presAssocID="{12C46C39-C786-42F1-A659-95635D01ED71}" presName="sibTrans" presStyleLbl="sibTrans2D1" presStyleIdx="0" presStyleCnt="5"/>
      <dgm:spPr/>
      <dgm:t>
        <a:bodyPr/>
        <a:lstStyle/>
        <a:p>
          <a:endParaRPr lang="pt-BR"/>
        </a:p>
      </dgm:t>
    </dgm:pt>
    <dgm:pt modelId="{867790A6-BAD8-4E10-9D37-35277A9D5ACA}" type="pres">
      <dgm:prSet presAssocID="{12C46C39-C786-42F1-A659-95635D01ED71}" presName="connectorText" presStyleLbl="sibTrans2D1" presStyleIdx="0" presStyleCnt="5"/>
      <dgm:spPr/>
      <dgm:t>
        <a:bodyPr/>
        <a:lstStyle/>
        <a:p>
          <a:endParaRPr lang="pt-BR"/>
        </a:p>
      </dgm:t>
    </dgm:pt>
    <dgm:pt modelId="{2D7E8E63-A156-4E2E-9238-9F679814A75D}" type="pres">
      <dgm:prSet presAssocID="{98FD9AB5-DFE7-4D28-BD89-021F2A3739F7}" presName="node" presStyleLbl="node1" presStyleIdx="1" presStyleCnt="5" custScaleX="12112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BC8E898-895D-4092-90A5-29935E44C44D}" type="pres">
      <dgm:prSet presAssocID="{1F8D49DE-EA90-46B7-88D3-AAB5EF6953DF}" presName="sibTrans" presStyleLbl="sibTrans2D1" presStyleIdx="1" presStyleCnt="5"/>
      <dgm:spPr/>
      <dgm:t>
        <a:bodyPr/>
        <a:lstStyle/>
        <a:p>
          <a:endParaRPr lang="pt-BR"/>
        </a:p>
      </dgm:t>
    </dgm:pt>
    <dgm:pt modelId="{14C28DC6-AE8C-4F10-87A8-9BBD949A5F77}" type="pres">
      <dgm:prSet presAssocID="{1F8D49DE-EA90-46B7-88D3-AAB5EF6953DF}" presName="connectorText" presStyleLbl="sibTrans2D1" presStyleIdx="1" presStyleCnt="5"/>
      <dgm:spPr/>
      <dgm:t>
        <a:bodyPr/>
        <a:lstStyle/>
        <a:p>
          <a:endParaRPr lang="pt-BR"/>
        </a:p>
      </dgm:t>
    </dgm:pt>
    <dgm:pt modelId="{163BD1BF-DF97-4ACB-9C6F-D9A61D2D241D}" type="pres">
      <dgm:prSet presAssocID="{1B220D4C-FD3D-46FF-9410-356E898AF026}" presName="node" presStyleLbl="node1" presStyleIdx="2" presStyleCnt="5" custScaleX="12888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9D14F96-40DB-4638-B658-CBB29C145972}" type="pres">
      <dgm:prSet presAssocID="{AA5CB4FA-42A8-4482-906B-1A8387E68FD4}" presName="sibTrans" presStyleLbl="sibTrans2D1" presStyleIdx="2" presStyleCnt="5"/>
      <dgm:spPr/>
      <dgm:t>
        <a:bodyPr/>
        <a:lstStyle/>
        <a:p>
          <a:endParaRPr lang="pt-BR"/>
        </a:p>
      </dgm:t>
    </dgm:pt>
    <dgm:pt modelId="{736DF1DD-2190-4355-B3FB-C7FB576F1490}" type="pres">
      <dgm:prSet presAssocID="{AA5CB4FA-42A8-4482-906B-1A8387E68FD4}" presName="connectorText" presStyleLbl="sibTrans2D1" presStyleIdx="2" presStyleCnt="5"/>
      <dgm:spPr/>
      <dgm:t>
        <a:bodyPr/>
        <a:lstStyle/>
        <a:p>
          <a:endParaRPr lang="pt-BR"/>
        </a:p>
      </dgm:t>
    </dgm:pt>
    <dgm:pt modelId="{89DE0922-2E05-49D7-BF92-76A55C2A21BC}" type="pres">
      <dgm:prSet presAssocID="{FE771A59-C735-418B-A69D-73439D9A34B8}" presName="node" presStyleLbl="node1" presStyleIdx="3" presStyleCnt="5" custScaleX="11564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0024F9-287D-4061-872A-A9087265D829}" type="pres">
      <dgm:prSet presAssocID="{2151D5DE-9C81-4CF3-9ABD-1CDC6AEEDD88}" presName="sibTrans" presStyleLbl="sibTrans2D1" presStyleIdx="3" presStyleCnt="5"/>
      <dgm:spPr/>
      <dgm:t>
        <a:bodyPr/>
        <a:lstStyle/>
        <a:p>
          <a:endParaRPr lang="pt-BR"/>
        </a:p>
      </dgm:t>
    </dgm:pt>
    <dgm:pt modelId="{25E79444-B3B7-4A79-AE44-D10998576329}" type="pres">
      <dgm:prSet presAssocID="{2151D5DE-9C81-4CF3-9ABD-1CDC6AEEDD88}" presName="connectorText" presStyleLbl="sibTrans2D1" presStyleIdx="3" presStyleCnt="5"/>
      <dgm:spPr/>
      <dgm:t>
        <a:bodyPr/>
        <a:lstStyle/>
        <a:p>
          <a:endParaRPr lang="pt-BR"/>
        </a:p>
      </dgm:t>
    </dgm:pt>
    <dgm:pt modelId="{D4ED9893-6582-4117-B36C-ED22261652F7}" type="pres">
      <dgm:prSet presAssocID="{832EA7A9-F91A-4BCA-8432-EA488C9D0C48}" presName="node" presStyleLbl="node1" presStyleIdx="4" presStyleCnt="5" custScaleX="12652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B04235A-90D8-4A5A-9041-06CA1EC43111}" type="pres">
      <dgm:prSet presAssocID="{88E7E3F7-8FDD-4F80-92D1-5EDE79469DE6}" presName="sibTrans" presStyleLbl="sibTrans2D1" presStyleIdx="4" presStyleCnt="5"/>
      <dgm:spPr/>
      <dgm:t>
        <a:bodyPr/>
        <a:lstStyle/>
        <a:p>
          <a:endParaRPr lang="pt-BR"/>
        </a:p>
      </dgm:t>
    </dgm:pt>
    <dgm:pt modelId="{3112A3F3-DF0C-4212-9DAE-AD14B5F8C706}" type="pres">
      <dgm:prSet presAssocID="{88E7E3F7-8FDD-4F80-92D1-5EDE79469DE6}" presName="connectorText" presStyleLbl="sibTrans2D1" presStyleIdx="4" presStyleCnt="5"/>
      <dgm:spPr/>
      <dgm:t>
        <a:bodyPr/>
        <a:lstStyle/>
        <a:p>
          <a:endParaRPr lang="pt-BR"/>
        </a:p>
      </dgm:t>
    </dgm:pt>
  </dgm:ptLst>
  <dgm:cxnLst>
    <dgm:cxn modelId="{36D475B1-913E-4775-B3F2-305CE3C5326D}" srcId="{E5A0B55C-3398-45A0-9F4B-85E53A69553A}" destId="{FE771A59-C735-418B-A69D-73439D9A34B8}" srcOrd="3" destOrd="0" parTransId="{0EDB15E0-2361-4226-B168-80F11F6298AA}" sibTransId="{2151D5DE-9C81-4CF3-9ABD-1CDC6AEEDD88}"/>
    <dgm:cxn modelId="{EF30F7E0-4A0C-4DE5-BB94-F361A07B56C2}" type="presOf" srcId="{FE771A59-C735-418B-A69D-73439D9A34B8}" destId="{89DE0922-2E05-49D7-BF92-76A55C2A21BC}" srcOrd="0" destOrd="0" presId="urn:microsoft.com/office/officeart/2005/8/layout/cycle2"/>
    <dgm:cxn modelId="{D278AC92-4309-41ED-B78E-11F3B5A233E6}" type="presOf" srcId="{98FD9AB5-DFE7-4D28-BD89-021F2A3739F7}" destId="{2D7E8E63-A156-4E2E-9238-9F679814A75D}" srcOrd="0" destOrd="0" presId="urn:microsoft.com/office/officeart/2005/8/layout/cycle2"/>
    <dgm:cxn modelId="{17DC451F-9C40-4F31-8FB3-C3028063666A}" srcId="{E5A0B55C-3398-45A0-9F4B-85E53A69553A}" destId="{A83A3883-1584-48E6-ACF5-85CD9D3CF407}" srcOrd="0" destOrd="0" parTransId="{C60F09D1-20FF-4364-BBAE-49AD61D35C2D}" sibTransId="{12C46C39-C786-42F1-A659-95635D01ED71}"/>
    <dgm:cxn modelId="{09CE541F-3D41-4E1B-A4DD-949269F0D572}" type="presOf" srcId="{12C46C39-C786-42F1-A659-95635D01ED71}" destId="{BE3DF10A-9E96-4184-9D52-DC493773E6B9}" srcOrd="0" destOrd="0" presId="urn:microsoft.com/office/officeart/2005/8/layout/cycle2"/>
    <dgm:cxn modelId="{431345CA-7167-4CF3-A415-87D50E91EB74}" srcId="{E5A0B55C-3398-45A0-9F4B-85E53A69553A}" destId="{832EA7A9-F91A-4BCA-8432-EA488C9D0C48}" srcOrd="4" destOrd="0" parTransId="{2C574FFB-0BED-486F-ACDC-666E0429BA30}" sibTransId="{88E7E3F7-8FDD-4F80-92D1-5EDE79469DE6}"/>
    <dgm:cxn modelId="{AEC80BCA-36A7-48B4-86A6-892559C53D7C}" srcId="{E5A0B55C-3398-45A0-9F4B-85E53A69553A}" destId="{98FD9AB5-DFE7-4D28-BD89-021F2A3739F7}" srcOrd="1" destOrd="0" parTransId="{43C116F6-58E3-489D-AAD4-8DB8D20BA09E}" sibTransId="{1F8D49DE-EA90-46B7-88D3-AAB5EF6953DF}"/>
    <dgm:cxn modelId="{191AE5B1-0D6B-4C50-AEC2-FC8ED09DA6AC}" type="presOf" srcId="{E5A0B55C-3398-45A0-9F4B-85E53A69553A}" destId="{77C93885-522C-4EB0-B39D-3828CF4C20E8}" srcOrd="0" destOrd="0" presId="urn:microsoft.com/office/officeart/2005/8/layout/cycle2"/>
    <dgm:cxn modelId="{5E568C74-D1AD-42D3-BCD7-1F8E069473A3}" srcId="{E5A0B55C-3398-45A0-9F4B-85E53A69553A}" destId="{1B220D4C-FD3D-46FF-9410-356E898AF026}" srcOrd="2" destOrd="0" parTransId="{C378CFD6-E462-4792-967A-656CE27ABBDA}" sibTransId="{AA5CB4FA-42A8-4482-906B-1A8387E68FD4}"/>
    <dgm:cxn modelId="{101781C0-7B89-48A0-8344-B827BA853BED}" type="presOf" srcId="{A83A3883-1584-48E6-ACF5-85CD9D3CF407}" destId="{DD88FF3C-8EC7-4D5C-86BD-A5D1F5213E82}" srcOrd="0" destOrd="0" presId="urn:microsoft.com/office/officeart/2005/8/layout/cycle2"/>
    <dgm:cxn modelId="{19377D2F-BE17-4140-B922-C6F5B0B3348F}" type="presOf" srcId="{832EA7A9-F91A-4BCA-8432-EA488C9D0C48}" destId="{D4ED9893-6582-4117-B36C-ED22261652F7}" srcOrd="0" destOrd="0" presId="urn:microsoft.com/office/officeart/2005/8/layout/cycle2"/>
    <dgm:cxn modelId="{95D667DD-E77E-4746-9ECD-488F300CA798}" type="presOf" srcId="{1B220D4C-FD3D-46FF-9410-356E898AF026}" destId="{163BD1BF-DF97-4ACB-9C6F-D9A61D2D241D}" srcOrd="0" destOrd="0" presId="urn:microsoft.com/office/officeart/2005/8/layout/cycle2"/>
    <dgm:cxn modelId="{B22F9F4A-30FE-4A91-BC01-9658F675A111}" type="presOf" srcId="{88E7E3F7-8FDD-4F80-92D1-5EDE79469DE6}" destId="{3112A3F3-DF0C-4212-9DAE-AD14B5F8C706}" srcOrd="1" destOrd="0" presId="urn:microsoft.com/office/officeart/2005/8/layout/cycle2"/>
    <dgm:cxn modelId="{BF854E1E-7EB2-4308-B511-602BA3A31DB3}" type="presOf" srcId="{AA5CB4FA-42A8-4482-906B-1A8387E68FD4}" destId="{736DF1DD-2190-4355-B3FB-C7FB576F1490}" srcOrd="1" destOrd="0" presId="urn:microsoft.com/office/officeart/2005/8/layout/cycle2"/>
    <dgm:cxn modelId="{AFD9A005-D61C-41A0-A332-36F2032D63C1}" type="presOf" srcId="{1F8D49DE-EA90-46B7-88D3-AAB5EF6953DF}" destId="{DBC8E898-895D-4092-90A5-29935E44C44D}" srcOrd="0" destOrd="0" presId="urn:microsoft.com/office/officeart/2005/8/layout/cycle2"/>
    <dgm:cxn modelId="{D6B1EDC0-1573-429B-AAD8-4D5F560140A0}" type="presOf" srcId="{2151D5DE-9C81-4CF3-9ABD-1CDC6AEEDD88}" destId="{720024F9-287D-4061-872A-A9087265D829}" srcOrd="0" destOrd="0" presId="urn:microsoft.com/office/officeart/2005/8/layout/cycle2"/>
    <dgm:cxn modelId="{9E9ACE84-3CCA-46D4-9BEB-84F3C81BA7F0}" type="presOf" srcId="{1F8D49DE-EA90-46B7-88D3-AAB5EF6953DF}" destId="{14C28DC6-AE8C-4F10-87A8-9BBD949A5F77}" srcOrd="1" destOrd="0" presId="urn:microsoft.com/office/officeart/2005/8/layout/cycle2"/>
    <dgm:cxn modelId="{8FF68CC7-7AE1-4FDF-8814-EE39EBE7A847}" type="presOf" srcId="{12C46C39-C786-42F1-A659-95635D01ED71}" destId="{867790A6-BAD8-4E10-9D37-35277A9D5ACA}" srcOrd="1" destOrd="0" presId="urn:microsoft.com/office/officeart/2005/8/layout/cycle2"/>
    <dgm:cxn modelId="{34D61ED8-EF62-4333-9637-9337580D44FA}" type="presOf" srcId="{88E7E3F7-8FDD-4F80-92D1-5EDE79469DE6}" destId="{5B04235A-90D8-4A5A-9041-06CA1EC43111}" srcOrd="0" destOrd="0" presId="urn:microsoft.com/office/officeart/2005/8/layout/cycle2"/>
    <dgm:cxn modelId="{D62C80ED-4A95-4A44-9D37-F3792819763E}" type="presOf" srcId="{AA5CB4FA-42A8-4482-906B-1A8387E68FD4}" destId="{09D14F96-40DB-4638-B658-CBB29C145972}" srcOrd="0" destOrd="0" presId="urn:microsoft.com/office/officeart/2005/8/layout/cycle2"/>
    <dgm:cxn modelId="{C408082A-08F2-4CEF-A665-78701B6871F8}" type="presOf" srcId="{2151D5DE-9C81-4CF3-9ABD-1CDC6AEEDD88}" destId="{25E79444-B3B7-4A79-AE44-D10998576329}" srcOrd="1" destOrd="0" presId="urn:microsoft.com/office/officeart/2005/8/layout/cycle2"/>
    <dgm:cxn modelId="{7C2F6CE9-6213-458D-80D2-9A067357FA47}" type="presParOf" srcId="{77C93885-522C-4EB0-B39D-3828CF4C20E8}" destId="{DD88FF3C-8EC7-4D5C-86BD-A5D1F5213E82}" srcOrd="0" destOrd="0" presId="urn:microsoft.com/office/officeart/2005/8/layout/cycle2"/>
    <dgm:cxn modelId="{E1648255-06A7-4D84-A428-24A7732594BB}" type="presParOf" srcId="{77C93885-522C-4EB0-B39D-3828CF4C20E8}" destId="{BE3DF10A-9E96-4184-9D52-DC493773E6B9}" srcOrd="1" destOrd="0" presId="urn:microsoft.com/office/officeart/2005/8/layout/cycle2"/>
    <dgm:cxn modelId="{65DF018C-38FD-41F4-A60B-C159644FDF67}" type="presParOf" srcId="{BE3DF10A-9E96-4184-9D52-DC493773E6B9}" destId="{867790A6-BAD8-4E10-9D37-35277A9D5ACA}" srcOrd="0" destOrd="0" presId="urn:microsoft.com/office/officeart/2005/8/layout/cycle2"/>
    <dgm:cxn modelId="{20A6863B-4490-4677-940C-74B083989BE3}" type="presParOf" srcId="{77C93885-522C-4EB0-B39D-3828CF4C20E8}" destId="{2D7E8E63-A156-4E2E-9238-9F679814A75D}" srcOrd="2" destOrd="0" presId="urn:microsoft.com/office/officeart/2005/8/layout/cycle2"/>
    <dgm:cxn modelId="{DF008B03-3858-4739-A3DF-3ACE9F39CC28}" type="presParOf" srcId="{77C93885-522C-4EB0-B39D-3828CF4C20E8}" destId="{DBC8E898-895D-4092-90A5-29935E44C44D}" srcOrd="3" destOrd="0" presId="urn:microsoft.com/office/officeart/2005/8/layout/cycle2"/>
    <dgm:cxn modelId="{D0B67F67-2B46-4BD7-9392-C5851B0E3B3F}" type="presParOf" srcId="{DBC8E898-895D-4092-90A5-29935E44C44D}" destId="{14C28DC6-AE8C-4F10-87A8-9BBD949A5F77}" srcOrd="0" destOrd="0" presId="urn:microsoft.com/office/officeart/2005/8/layout/cycle2"/>
    <dgm:cxn modelId="{A39B75CC-D198-4A24-84A4-248815C76BEF}" type="presParOf" srcId="{77C93885-522C-4EB0-B39D-3828CF4C20E8}" destId="{163BD1BF-DF97-4ACB-9C6F-D9A61D2D241D}" srcOrd="4" destOrd="0" presId="urn:microsoft.com/office/officeart/2005/8/layout/cycle2"/>
    <dgm:cxn modelId="{55D1CAB2-46CB-4387-AE0B-1F09DAE29BE9}" type="presParOf" srcId="{77C93885-522C-4EB0-B39D-3828CF4C20E8}" destId="{09D14F96-40DB-4638-B658-CBB29C145972}" srcOrd="5" destOrd="0" presId="urn:microsoft.com/office/officeart/2005/8/layout/cycle2"/>
    <dgm:cxn modelId="{505414F7-D381-4CBC-8288-CF475BDA2408}" type="presParOf" srcId="{09D14F96-40DB-4638-B658-CBB29C145972}" destId="{736DF1DD-2190-4355-B3FB-C7FB576F1490}" srcOrd="0" destOrd="0" presId="urn:microsoft.com/office/officeart/2005/8/layout/cycle2"/>
    <dgm:cxn modelId="{23E07A34-1E1A-4F22-9F04-DA774EE7412D}" type="presParOf" srcId="{77C93885-522C-4EB0-B39D-3828CF4C20E8}" destId="{89DE0922-2E05-49D7-BF92-76A55C2A21BC}" srcOrd="6" destOrd="0" presId="urn:microsoft.com/office/officeart/2005/8/layout/cycle2"/>
    <dgm:cxn modelId="{E0809F28-2168-4C31-BDFE-95D3E17F7A74}" type="presParOf" srcId="{77C93885-522C-4EB0-B39D-3828CF4C20E8}" destId="{720024F9-287D-4061-872A-A9087265D829}" srcOrd="7" destOrd="0" presId="urn:microsoft.com/office/officeart/2005/8/layout/cycle2"/>
    <dgm:cxn modelId="{56ECEE95-67F4-42C1-BE88-89C4BFF77E36}" type="presParOf" srcId="{720024F9-287D-4061-872A-A9087265D829}" destId="{25E79444-B3B7-4A79-AE44-D10998576329}" srcOrd="0" destOrd="0" presId="urn:microsoft.com/office/officeart/2005/8/layout/cycle2"/>
    <dgm:cxn modelId="{3B211326-580B-4ECA-A50A-9E45DF154913}" type="presParOf" srcId="{77C93885-522C-4EB0-B39D-3828CF4C20E8}" destId="{D4ED9893-6582-4117-B36C-ED22261652F7}" srcOrd="8" destOrd="0" presId="urn:microsoft.com/office/officeart/2005/8/layout/cycle2"/>
    <dgm:cxn modelId="{E28DA916-7609-4B00-ABF4-617728FB6D85}" type="presParOf" srcId="{77C93885-522C-4EB0-B39D-3828CF4C20E8}" destId="{5B04235A-90D8-4A5A-9041-06CA1EC43111}" srcOrd="9" destOrd="0" presId="urn:microsoft.com/office/officeart/2005/8/layout/cycle2"/>
    <dgm:cxn modelId="{402B0634-35A1-485E-BE69-11D37779E853}" type="presParOf" srcId="{5B04235A-90D8-4A5A-9041-06CA1EC43111}" destId="{3112A3F3-DF0C-4212-9DAE-AD14B5F8C70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88FF3C-8EC7-4D5C-86BD-A5D1F5213E82}">
      <dsp:nvSpPr>
        <dsp:cNvPr id="0" name=""/>
        <dsp:cNvSpPr/>
      </dsp:nvSpPr>
      <dsp:spPr>
        <a:xfrm>
          <a:off x="3390182" y="0"/>
          <a:ext cx="1584687" cy="1253728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AB</a:t>
          </a:r>
          <a:endParaRPr lang="pt-BR" sz="1600" kern="1200" dirty="0"/>
        </a:p>
      </dsp:txBody>
      <dsp:txXfrm>
        <a:off x="3390182" y="0"/>
        <a:ext cx="1584687" cy="1253728"/>
      </dsp:txXfrm>
    </dsp:sp>
    <dsp:sp modelId="{BE3DF10A-9E96-4184-9D52-DC493773E6B9}">
      <dsp:nvSpPr>
        <dsp:cNvPr id="0" name=""/>
        <dsp:cNvSpPr/>
      </dsp:nvSpPr>
      <dsp:spPr>
        <a:xfrm rot="2216688">
          <a:off x="4808536" y="970152"/>
          <a:ext cx="223570" cy="423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/>
        </a:p>
      </dsp:txBody>
      <dsp:txXfrm rot="2216688">
        <a:off x="4808536" y="970152"/>
        <a:ext cx="223570" cy="423133"/>
      </dsp:txXfrm>
    </dsp:sp>
    <dsp:sp modelId="{2D7E8E63-A156-4E2E-9238-9F679814A75D}">
      <dsp:nvSpPr>
        <dsp:cNvPr id="0" name=""/>
        <dsp:cNvSpPr/>
      </dsp:nvSpPr>
      <dsp:spPr>
        <a:xfrm>
          <a:off x="4895989" y="1107556"/>
          <a:ext cx="1518528" cy="1253728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CEREST</a:t>
          </a:r>
          <a:endParaRPr lang="pt-BR" sz="1600" kern="1200" dirty="0"/>
        </a:p>
      </dsp:txBody>
      <dsp:txXfrm>
        <a:off x="4895989" y="1107556"/>
        <a:ext cx="1518528" cy="1253728"/>
      </dsp:txXfrm>
    </dsp:sp>
    <dsp:sp modelId="{DBC8E898-895D-4092-90A5-29935E44C44D}">
      <dsp:nvSpPr>
        <dsp:cNvPr id="0" name=""/>
        <dsp:cNvSpPr/>
      </dsp:nvSpPr>
      <dsp:spPr>
        <a:xfrm rot="6480000">
          <a:off x="5206515" y="2408503"/>
          <a:ext cx="321946" cy="423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92149"/>
            <a:satOff val="-12972"/>
            <a:lumOff val="109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/>
        </a:p>
      </dsp:txBody>
      <dsp:txXfrm rot="6480000">
        <a:off x="5206515" y="2408503"/>
        <a:ext cx="321946" cy="423133"/>
      </dsp:txXfrm>
    </dsp:sp>
    <dsp:sp modelId="{163BD1BF-DF97-4ACB-9C6F-D9A61D2D241D}">
      <dsp:nvSpPr>
        <dsp:cNvPr id="0" name=""/>
        <dsp:cNvSpPr/>
      </dsp:nvSpPr>
      <dsp:spPr>
        <a:xfrm>
          <a:off x="4265395" y="2898575"/>
          <a:ext cx="1615842" cy="1253728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ALUGADO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EQUIPE II</a:t>
          </a:r>
          <a:endParaRPr lang="pt-BR" sz="1600" kern="1200" dirty="0"/>
        </a:p>
      </dsp:txBody>
      <dsp:txXfrm>
        <a:off x="4265395" y="2898575"/>
        <a:ext cx="1615842" cy="1253728"/>
      </dsp:txXfrm>
    </dsp:sp>
    <dsp:sp modelId="{09D14F96-40DB-4638-B658-CBB29C145972}">
      <dsp:nvSpPr>
        <dsp:cNvPr id="0" name=""/>
        <dsp:cNvSpPr/>
      </dsp:nvSpPr>
      <dsp:spPr>
        <a:xfrm rot="10800000">
          <a:off x="4002642" y="3313872"/>
          <a:ext cx="185678" cy="423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184298"/>
            <a:satOff val="-25944"/>
            <a:lumOff val="219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/>
        </a:p>
      </dsp:txBody>
      <dsp:txXfrm rot="10800000">
        <a:off x="4002642" y="3313872"/>
        <a:ext cx="185678" cy="423133"/>
      </dsp:txXfrm>
    </dsp:sp>
    <dsp:sp modelId="{89DE0922-2E05-49D7-BF92-76A55C2A21BC}">
      <dsp:nvSpPr>
        <dsp:cNvPr id="0" name=""/>
        <dsp:cNvSpPr/>
      </dsp:nvSpPr>
      <dsp:spPr>
        <a:xfrm>
          <a:off x="2465197" y="2898575"/>
          <a:ext cx="1449861" cy="1253728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EQUIPE I</a:t>
          </a:r>
          <a:endParaRPr lang="pt-BR" sz="1600" kern="1200" dirty="0"/>
        </a:p>
      </dsp:txBody>
      <dsp:txXfrm>
        <a:off x="2465197" y="2898575"/>
        <a:ext cx="1449861" cy="1253728"/>
      </dsp:txXfrm>
    </dsp:sp>
    <dsp:sp modelId="{720024F9-287D-4061-872A-A9087265D829}">
      <dsp:nvSpPr>
        <dsp:cNvPr id="0" name=""/>
        <dsp:cNvSpPr/>
      </dsp:nvSpPr>
      <dsp:spPr>
        <a:xfrm rot="15120000">
          <a:off x="2740873" y="2428901"/>
          <a:ext cx="323420" cy="423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276446"/>
            <a:satOff val="-38916"/>
            <a:lumOff val="329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/>
        </a:p>
      </dsp:txBody>
      <dsp:txXfrm rot="15120000">
        <a:off x="2740873" y="2428901"/>
        <a:ext cx="323420" cy="423133"/>
      </dsp:txXfrm>
    </dsp:sp>
    <dsp:sp modelId="{D4ED9893-6582-4117-B36C-ED22261652F7}">
      <dsp:nvSpPr>
        <dsp:cNvPr id="0" name=""/>
        <dsp:cNvSpPr/>
      </dsp:nvSpPr>
      <dsp:spPr>
        <a:xfrm>
          <a:off x="1815082" y="1107556"/>
          <a:ext cx="1586216" cy="1253728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MOTO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err="1" smtClean="0"/>
            <a:t>A.B.</a:t>
          </a:r>
          <a:endParaRPr lang="pt-BR" sz="1600" kern="1200" dirty="0"/>
        </a:p>
      </dsp:txBody>
      <dsp:txXfrm>
        <a:off x="1815082" y="1107556"/>
        <a:ext cx="1586216" cy="1253728"/>
      </dsp:txXfrm>
    </dsp:sp>
    <dsp:sp modelId="{5B04235A-90D8-4A5A-9041-06CA1EC43111}">
      <dsp:nvSpPr>
        <dsp:cNvPr id="0" name=""/>
        <dsp:cNvSpPr/>
      </dsp:nvSpPr>
      <dsp:spPr>
        <a:xfrm rot="19492399">
          <a:off x="3263372" y="973077"/>
          <a:ext cx="252596" cy="423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368595"/>
            <a:satOff val="-51888"/>
            <a:lumOff val="439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/>
        </a:p>
      </dsp:txBody>
      <dsp:txXfrm rot="19492399">
        <a:off x="3263372" y="973077"/>
        <a:ext cx="252596" cy="423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DC4663-3458-4B3E-8251-B40E0D908E0B}" type="datetimeFigureOut">
              <a:rPr lang="pt-BR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C3BED1-FC7C-4CA7-92A4-84282BC7C2D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/>
          </a:p>
        </p:txBody>
      </p:sp>
      <p:sp>
        <p:nvSpPr>
          <p:cNvPr id="1536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C5C789-130C-4639-8C96-132763274819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t-B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BED1-FC7C-4CA7-92A4-84282BC7C2D8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BED1-FC7C-4CA7-92A4-84282BC7C2D8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BED1-FC7C-4CA7-92A4-84282BC7C2D8}" type="slidenum">
              <a:rPr lang="pt-BR" smtClean="0"/>
              <a:pPr>
                <a:defRPr/>
              </a:pPr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r>
              <a:rPr lang="pt-BR" dirty="0" smtClean="0"/>
              <a:t>ESTRUTURA DO PROGRAMA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3BED1-FC7C-4CA7-92A4-84282BC7C2D8}" type="slidenum">
              <a:rPr lang="pt-BR" smtClean="0"/>
              <a:pPr>
                <a:defRPr/>
              </a:pPr>
              <a:t>5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C307FB2D-6BF4-4B89-9B32-FE6C9323AFA7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7CAA242A-E8A5-41CC-BA31-EFA40A8A78B4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CAF23-159C-416E-9B72-26AC479B4BF5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FDB0A-C55F-4FD5-9EDD-3E3943AB6A19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185FE4-FFCB-440A-9C3B-D8B1F5498A24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5D18CD-C5A4-4E02-92C5-38C81B009CC7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858DBF7C-55B8-4F2B-942C-5ACAA804BCD9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F1ABAF1B-C187-4579-AD04-2C38AA17A132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0AB22F7C-A238-47D9-830F-8A805C2E485A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9E0CEE59-FA5A-4020-B705-3C588FB4A052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B3F164-0F67-4ADC-AF0D-898919370B16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313C8A-F690-44C2-82D8-5CCFA3C77CFD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069784-1B2F-435A-96B9-99E4506D0CEC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480049-D752-4B8E-842F-49F6F88F9E60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CB9D81EB-5DFB-449C-AC88-C87A05F9C54C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1D79D264-6678-4721-9492-82FEEFFEDED7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E3A58D-B68B-4BC9-82BC-74EF09A58BE1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4FC0F5-06DB-4527-9189-363200D780AA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EFBB90BB-0A32-4957-8759-90A868F2D6E7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4F7FE765-07D2-4B80-9E0B-69153A85B3B0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A11092F6-CAE4-4C41-A676-A3EA6AC1B4ED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CE332C85-422C-4D49-A825-6159CC0A32A5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16B34BE-631F-4D19-A638-07145B3C3803}" type="datetimeFigureOut">
              <a:rPr lang="pt-BR" smtClean="0"/>
              <a:pPr>
                <a:defRPr/>
              </a:pPr>
              <a:t>19/11/2013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4132D0A-4A58-40CE-93E6-1FC4A383CEF6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8" r:id="rId1"/>
    <p:sldLayoutId id="2147484239" r:id="rId2"/>
    <p:sldLayoutId id="2147484240" r:id="rId3"/>
    <p:sldLayoutId id="2147484241" r:id="rId4"/>
    <p:sldLayoutId id="2147484242" r:id="rId5"/>
    <p:sldLayoutId id="2147484243" r:id="rId6"/>
    <p:sldLayoutId id="2147484244" r:id="rId7"/>
    <p:sldLayoutId id="2147484245" r:id="rId8"/>
    <p:sldLayoutId id="2147484246" r:id="rId9"/>
    <p:sldLayoutId id="2147484247" r:id="rId10"/>
    <p:sldLayoutId id="2147484248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18" Type="http://schemas.openxmlformats.org/officeDocument/2006/relationships/image" Target="../media/image2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17" Type="http://schemas.openxmlformats.org/officeDocument/2006/relationships/image" Target="../media/image23.jpeg"/><Relationship Id="rId2" Type="http://schemas.openxmlformats.org/officeDocument/2006/relationships/image" Target="../media/image8.jpeg"/><Relationship Id="rId16" Type="http://schemas.openxmlformats.org/officeDocument/2006/relationships/image" Target="../media/image22.jpeg"/><Relationship Id="rId20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10" Type="http://schemas.openxmlformats.org/officeDocument/2006/relationships/image" Target="../media/image16.jpeg"/><Relationship Id="rId19" Type="http://schemas.openxmlformats.org/officeDocument/2006/relationships/image" Target="../media/image25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terezinha.dalpizzol@blumenau.sc.gov.b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/>
          <p:cNvSpPr>
            <a:spLocks noGrp="1"/>
          </p:cNvSpPr>
          <p:nvPr>
            <p:ph type="ctrTitle"/>
          </p:nvPr>
        </p:nvSpPr>
        <p:spPr>
          <a:xfrm>
            <a:off x="1589956" y="476672"/>
            <a:ext cx="7554044" cy="324036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>
            <a:noAutofit/>
          </a:bodyPr>
          <a:lstStyle/>
          <a:p>
            <a:pPr algn="ctr" eaLnBrk="1" hangingPunct="1"/>
            <a:r>
              <a:rPr lang="pt-BR" sz="7000" b="1" dirty="0" smtClean="0">
                <a:solidFill>
                  <a:schemeClr val="accent6">
                    <a:lumMod val="90000"/>
                  </a:schemeClr>
                </a:solidFill>
              </a:rPr>
              <a:t>ATENÇÃO  DOMICILIAR </a:t>
            </a:r>
          </a:p>
        </p:txBody>
      </p:sp>
      <p:pic>
        <p:nvPicPr>
          <p:cNvPr id="5123" name="Picture 4" descr="Atencao domiciliar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941168"/>
            <a:ext cx="1512168" cy="1686429"/>
          </a:xfrm>
          <a:prstGeom prst="rect">
            <a:avLst/>
          </a:prstGeom>
          <a:noFill/>
          <a:ln w="9525" algn="in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124" name="Imagem 3" descr="logo_melhor_em_casa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5229200"/>
            <a:ext cx="1495694" cy="124144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125" name="Imagem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5415813"/>
            <a:ext cx="1583755" cy="93689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126" name="Imagem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5275226"/>
            <a:ext cx="1296144" cy="117923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6409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EQUIPAMENTO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229600" cy="4540374"/>
          </a:xfrm>
        </p:spPr>
        <p:txBody>
          <a:bodyPr>
            <a:normAutofit/>
          </a:bodyPr>
          <a:lstStyle/>
          <a:p>
            <a:r>
              <a:rPr lang="pt-BR" dirty="0" smtClean="0"/>
              <a:t>Levantamento dos materiais obrigatórios para uso dos profissionais;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Emprestado na atenção básica até o pedido chegar;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Início da verba em janeiro,veio em março retroativo;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Capacitação com a atenção básica , especialidades e hospitais.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3610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GASTOS DO SAD (pago com a verba)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95536" y="2273002"/>
            <a:ext cx="8229600" cy="3820294"/>
          </a:xfrm>
        </p:spPr>
        <p:txBody>
          <a:bodyPr>
            <a:norm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Carros= Oficina, Combustível  e Aluguel.</a:t>
            </a:r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Profissionais= Folha e Sobreaviso. </a:t>
            </a:r>
          </a:p>
          <a:p>
            <a:pPr>
              <a:buNone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Curativos especiais, Fraldas, Sondas de gastrostomia, Curso de cuidadores, Material educativo, Capacitação, Simpósio e Viagens.</a:t>
            </a:r>
            <a:r>
              <a:rPr lang="pt-BR" dirty="0" smtClean="0"/>
              <a:t>                                             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1143000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CONTRAPARTIDA DO MUNICIPIO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2564904"/>
            <a:ext cx="8229600" cy="4008934"/>
          </a:xfrm>
        </p:spPr>
        <p:txBody>
          <a:bodyPr/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Medicação e todos os outras necessidades  são fornecidas pelo município.</a:t>
            </a:r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3ª equipe  já feito o pedido dos profissionais que deverá iniciar em janeiro de 2014.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PROJETO DE IMPLANTAÇÃO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7467600" cy="4873752"/>
          </a:xfrm>
        </p:spPr>
        <p:txBody>
          <a:bodyPr>
            <a:norm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Dados da Secretaria de Saúde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Diagnóstico Situacional Simplificado Município</a:t>
            </a:r>
          </a:p>
          <a:p>
            <a:pPr>
              <a:buNone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		- Caracterização do Município </a:t>
            </a:r>
          </a:p>
          <a:p>
            <a:pPr>
              <a:buNone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		- Descrição dos Serviços de Saúde Existentes (Serviços de Rede de AB, Serviços de Atenção Secundária e Terciária, Atendimento Urgência, Vigilância em Saúde</a:t>
            </a:r>
          </a:p>
          <a:p>
            <a:pPr>
              <a:buNone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PROJETO DE IMPLANTAÇÃO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984248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		- Perfil Epidemiológico do Município</a:t>
            </a:r>
          </a:p>
          <a:p>
            <a:r>
              <a:rPr lang="pt-BR" dirty="0" smtClean="0"/>
              <a:t>Objetivo do Projeto – geral e específico</a:t>
            </a:r>
          </a:p>
          <a:p>
            <a:r>
              <a:rPr lang="pt-BR" dirty="0" smtClean="0"/>
              <a:t>Características Técnicas do Serviço de Atenção Domiciliar (citando número de equipes de EMAD e EMAP, localização)</a:t>
            </a:r>
          </a:p>
          <a:p>
            <a:r>
              <a:rPr lang="pt-BR" dirty="0" smtClean="0"/>
              <a:t>Quadro dos Profissionais que compõe a equipe e cadastro no CNS</a:t>
            </a:r>
          </a:p>
          <a:p>
            <a:r>
              <a:rPr lang="pt-BR" dirty="0" smtClean="0"/>
              <a:t>Descrição do Funcionamento do Serviço e Plano de Trabalho</a:t>
            </a:r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PROJETO DE IMPLANTAÇÃO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8229600" cy="3960440"/>
          </a:xfrm>
        </p:spPr>
        <p:txBody>
          <a:bodyPr>
            <a:normAutofit/>
          </a:bodyPr>
          <a:lstStyle/>
          <a:p>
            <a:pPr>
              <a:buNone/>
            </a:pPr>
            <a:endParaRPr lang="pt-BR" dirty="0" smtClean="0"/>
          </a:p>
          <a:p>
            <a:r>
              <a:rPr lang="pt-BR" dirty="0" smtClean="0"/>
              <a:t>Mobiliário, equipamentos, veículos para locomoção das equipes</a:t>
            </a:r>
          </a:p>
          <a:p>
            <a:r>
              <a:rPr lang="pt-BR" dirty="0" smtClean="0"/>
              <a:t>Articulação com as Redes de Apoio </a:t>
            </a:r>
          </a:p>
          <a:p>
            <a:r>
              <a:rPr lang="pt-BR" dirty="0" smtClean="0"/>
              <a:t>Definição de Prontuário com Identificação da Equipe</a:t>
            </a:r>
          </a:p>
          <a:p>
            <a:r>
              <a:rPr lang="pt-BR" dirty="0" smtClean="0"/>
              <a:t>Descrição do Programa de Qualificação do Cuidador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PROJETO DE IMPLANTAÇÃO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Descrição do Programa de Educação Permanente para as Equipes</a:t>
            </a:r>
          </a:p>
          <a:p>
            <a:r>
              <a:rPr lang="pt-BR" dirty="0" smtClean="0"/>
              <a:t>Proposta de Acompanhamento e Avaliação do Serviço (RDC 11 da </a:t>
            </a:r>
            <a:r>
              <a:rPr lang="pt-BR" dirty="0" err="1" smtClean="0"/>
              <a:t>Anvisa</a:t>
            </a:r>
            <a:r>
              <a:rPr lang="pt-BR" dirty="0" smtClean="0"/>
              <a:t> de 26 de janeiro de 2006)</a:t>
            </a:r>
          </a:p>
          <a:p>
            <a:r>
              <a:rPr lang="pt-BR" dirty="0" smtClean="0"/>
              <a:t>Anexos</a:t>
            </a: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403648" y="1988840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latin typeface="Kristen ITC" pitchFamily="66" charset="0"/>
              </a:rPr>
              <a:t>Na vida temos que enfrentar muitas adversidades, mas quando nos juntamos um ao outro a coragem aumenta, o nosso potencial se duplica e os nossos objetivos se tornam mais passíveis de realização.</a:t>
            </a:r>
          </a:p>
          <a:p>
            <a:pPr algn="just"/>
            <a:endParaRPr lang="pt-BR" sz="2400" b="1" dirty="0" smtClean="0">
              <a:solidFill>
                <a:schemeClr val="tx2">
                  <a:lumMod val="75000"/>
                </a:schemeClr>
              </a:solidFill>
              <a:latin typeface="Kristen ITC" pitchFamily="66" charset="0"/>
            </a:endParaRPr>
          </a:p>
          <a:p>
            <a:pPr algn="just"/>
            <a:endParaRPr lang="pt-BR" sz="2400" b="1" dirty="0" smtClean="0">
              <a:solidFill>
                <a:schemeClr val="tx2">
                  <a:lumMod val="75000"/>
                </a:schemeClr>
              </a:solidFill>
              <a:latin typeface="Kristen ITC" pitchFamily="66" charset="0"/>
            </a:endParaRPr>
          </a:p>
          <a:p>
            <a:pPr algn="ctr"/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latin typeface="Kristen ITC" pitchFamily="66" charset="0"/>
              </a:rPr>
              <a:t>				(Autor desconhecido)</a:t>
            </a:r>
            <a:br>
              <a:rPr lang="pt-BR" sz="2400" b="1" dirty="0" smtClean="0">
                <a:solidFill>
                  <a:schemeClr val="tx2">
                    <a:lumMod val="75000"/>
                  </a:schemeClr>
                </a:solidFill>
                <a:latin typeface="Kristen ITC" pitchFamily="66" charset="0"/>
              </a:rPr>
            </a:br>
            <a:endParaRPr lang="pt-BR" sz="2400" b="1" dirty="0">
              <a:solidFill>
                <a:schemeClr val="tx2">
                  <a:lumMod val="75000"/>
                </a:schemeClr>
              </a:solidFill>
              <a:latin typeface="Kristen ITC" pitchFamily="66" charset="0"/>
            </a:endParaRPr>
          </a:p>
        </p:txBody>
      </p:sp>
      <p:pic>
        <p:nvPicPr>
          <p:cNvPr id="1026" name="Picture 2" descr="F:\FOTOS FUNCIONARIOS\SL373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636912"/>
            <a:ext cx="1177595" cy="1368152"/>
          </a:xfrm>
          <a:prstGeom prst="rect">
            <a:avLst/>
          </a:prstGeom>
          <a:noFill/>
        </p:spPr>
      </p:pic>
      <p:pic>
        <p:nvPicPr>
          <p:cNvPr id="5" name="Imagem 4" descr="SL3734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5589240"/>
            <a:ext cx="1152128" cy="1268760"/>
          </a:xfrm>
          <a:prstGeom prst="rect">
            <a:avLst/>
          </a:prstGeom>
        </p:spPr>
      </p:pic>
      <p:pic>
        <p:nvPicPr>
          <p:cNvPr id="6" name="Imagem 5" descr="SL3733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0"/>
            <a:ext cx="1224136" cy="1312565"/>
          </a:xfrm>
          <a:prstGeom prst="rect">
            <a:avLst/>
          </a:prstGeom>
        </p:spPr>
      </p:pic>
      <p:pic>
        <p:nvPicPr>
          <p:cNvPr id="7" name="Imagem 6" descr="SL37335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5561856"/>
            <a:ext cx="1080120" cy="1296144"/>
          </a:xfrm>
          <a:prstGeom prst="rect">
            <a:avLst/>
          </a:prstGeom>
        </p:spPr>
      </p:pic>
      <p:pic>
        <p:nvPicPr>
          <p:cNvPr id="8" name="Imagem 7" descr="SL37334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84369" y="5589240"/>
            <a:ext cx="1259632" cy="1268760"/>
          </a:xfrm>
          <a:prstGeom prst="rect">
            <a:avLst/>
          </a:prstGeom>
        </p:spPr>
      </p:pic>
      <p:pic>
        <p:nvPicPr>
          <p:cNvPr id="9" name="Imagem 8" descr="SL37333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59632" y="5589240"/>
            <a:ext cx="1224136" cy="1268760"/>
          </a:xfrm>
          <a:prstGeom prst="rect">
            <a:avLst/>
          </a:prstGeom>
        </p:spPr>
      </p:pic>
      <p:pic>
        <p:nvPicPr>
          <p:cNvPr id="10" name="Imagem 9" descr="SL37333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4005064"/>
            <a:ext cx="1198317" cy="1440160"/>
          </a:xfrm>
          <a:prstGeom prst="rect">
            <a:avLst/>
          </a:prstGeom>
        </p:spPr>
      </p:pic>
      <p:pic>
        <p:nvPicPr>
          <p:cNvPr id="11" name="Imagem 10" descr="SL37333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1152128" cy="1340768"/>
          </a:xfrm>
          <a:prstGeom prst="rect">
            <a:avLst/>
          </a:prstGeom>
        </p:spPr>
      </p:pic>
      <p:pic>
        <p:nvPicPr>
          <p:cNvPr id="12" name="Imagem 11" descr="SL37332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16016" y="5589240"/>
            <a:ext cx="936104" cy="1268760"/>
          </a:xfrm>
          <a:prstGeom prst="rect">
            <a:avLst/>
          </a:prstGeom>
        </p:spPr>
      </p:pic>
      <p:pic>
        <p:nvPicPr>
          <p:cNvPr id="13" name="Imagem 12" descr="SL37332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652120" y="5589240"/>
            <a:ext cx="1224136" cy="1268760"/>
          </a:xfrm>
          <a:prstGeom prst="rect">
            <a:avLst/>
          </a:prstGeom>
        </p:spPr>
      </p:pic>
      <p:pic>
        <p:nvPicPr>
          <p:cNvPr id="14" name="Imagem 13" descr="SL373320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275856" y="0"/>
            <a:ext cx="1043608" cy="1296144"/>
          </a:xfrm>
          <a:prstGeom prst="rect">
            <a:avLst/>
          </a:prstGeom>
        </p:spPr>
      </p:pic>
      <p:pic>
        <p:nvPicPr>
          <p:cNvPr id="15" name="Imagem 14" descr="SL373319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115616" y="0"/>
            <a:ext cx="1080120" cy="1340768"/>
          </a:xfrm>
          <a:prstGeom prst="rect">
            <a:avLst/>
          </a:prstGeom>
        </p:spPr>
      </p:pic>
      <p:pic>
        <p:nvPicPr>
          <p:cNvPr id="16" name="Imagem 15" descr="SL373315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123728" y="0"/>
            <a:ext cx="1152128" cy="1340768"/>
          </a:xfrm>
          <a:prstGeom prst="rect">
            <a:avLst/>
          </a:prstGeom>
        </p:spPr>
      </p:pic>
      <p:pic>
        <p:nvPicPr>
          <p:cNvPr id="17" name="Imagem 16" descr="SL373312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1340768"/>
            <a:ext cx="1187624" cy="1396230"/>
          </a:xfrm>
          <a:prstGeom prst="rect">
            <a:avLst/>
          </a:prstGeom>
        </p:spPr>
      </p:pic>
      <p:pic>
        <p:nvPicPr>
          <p:cNvPr id="18" name="Imagem 17" descr="OgAAAK7yEU69TYeCAVVk-MVQuAXvvJcdt59D-f0ixogpkWTZzau1lry7D0-sVbSsiwkDnVu8dv1z_7Rgpw_hKg63bGkAm1T1ULVyDg-pvCO7lZtIU16M3OHGW7iS[1] - Cópia - Cópia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283968" y="0"/>
            <a:ext cx="1159834" cy="1296144"/>
          </a:xfrm>
          <a:prstGeom prst="rect">
            <a:avLst/>
          </a:prstGeom>
        </p:spPr>
      </p:pic>
      <p:pic>
        <p:nvPicPr>
          <p:cNvPr id="19" name="Imagem 18" descr="P1050539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876256" y="5561856"/>
            <a:ext cx="1008112" cy="1296144"/>
          </a:xfrm>
          <a:prstGeom prst="rect">
            <a:avLst/>
          </a:prstGeom>
        </p:spPr>
      </p:pic>
      <p:pic>
        <p:nvPicPr>
          <p:cNvPr id="20" name="Imagem 19" descr="20131016_180752p%20e%20b[1]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884368" y="0"/>
            <a:ext cx="1259632" cy="1296144"/>
          </a:xfrm>
          <a:prstGeom prst="rect">
            <a:avLst/>
          </a:prstGeom>
        </p:spPr>
      </p:pic>
      <p:pic>
        <p:nvPicPr>
          <p:cNvPr id="21" name="Imagem 20" descr="WP_002034[1]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5436096" y="0"/>
            <a:ext cx="1259632" cy="1296144"/>
          </a:xfrm>
          <a:prstGeom prst="rect">
            <a:avLst/>
          </a:prstGeom>
        </p:spPr>
      </p:pic>
      <p:pic>
        <p:nvPicPr>
          <p:cNvPr id="22" name="Imagem 21" descr="WP_002044[1]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0" y="5345832"/>
            <a:ext cx="1259633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CONTATO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EMAIL:</a:t>
            </a:r>
          </a:p>
          <a:p>
            <a:pPr algn="ctr">
              <a:buNone/>
            </a:pPr>
            <a:r>
              <a:rPr lang="pt-BR" sz="2800" dirty="0" smtClean="0">
                <a:hlinkClick r:id="rId2"/>
              </a:rPr>
              <a:t>terezinha.dalpizzol@blumenau.sc.gov.br</a:t>
            </a:r>
            <a:endParaRPr lang="pt-BR" sz="2800" dirty="0" smtClean="0"/>
          </a:p>
          <a:p>
            <a:pPr algn="ctr">
              <a:buNone/>
            </a:pPr>
            <a:endParaRPr lang="pt-BR" sz="2800" dirty="0" smtClean="0"/>
          </a:p>
          <a:p>
            <a:r>
              <a:rPr lang="pt-BR" sz="2800" dirty="0" smtClean="0"/>
              <a:t>TELEFONE:</a:t>
            </a:r>
          </a:p>
          <a:p>
            <a:pPr algn="ctr">
              <a:buNone/>
            </a:pPr>
            <a:r>
              <a:rPr lang="pt-BR" sz="2800" dirty="0" smtClean="0"/>
              <a:t>47 99779836</a:t>
            </a:r>
          </a:p>
          <a:p>
            <a:pPr algn="ctr">
              <a:buNone/>
            </a:pPr>
            <a:r>
              <a:rPr lang="pt-BR" sz="2800" dirty="0" smtClean="0"/>
              <a:t>47 33817765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23528" y="1700808"/>
            <a:ext cx="882047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 smtClean="0"/>
              <a:t>População: 309.011 habitantes, 3ª maior população do estado.</a:t>
            </a:r>
          </a:p>
          <a:p>
            <a:r>
              <a:rPr lang="pt-BR" sz="2800" dirty="0" smtClean="0"/>
              <a:t>Localização:  Nordeste de SC no Médio Vale do Itajaí a 150 km da capital.</a:t>
            </a:r>
          </a:p>
          <a:p>
            <a:r>
              <a:rPr lang="pt-BR" sz="2800" dirty="0" smtClean="0"/>
              <a:t>Colonização: Alemã que mantém até hoje a agenda cultural focada em hábitos dos imigrantes europeus, economia Pólo têxtil.</a:t>
            </a:r>
          </a:p>
          <a:p>
            <a:r>
              <a:rPr lang="pt-BR" sz="2800" dirty="0" smtClean="0"/>
              <a:t>A Cidade é dividida em 07 regiões</a:t>
            </a:r>
          </a:p>
          <a:p>
            <a:endParaRPr lang="pt-BR" sz="2800" dirty="0" smtClean="0"/>
          </a:p>
          <a:p>
            <a:r>
              <a:rPr lang="pt-BR" sz="1200" dirty="0" smtClean="0"/>
              <a:t>Fonte: Secretaria Municipal Saúde Blumenau e IBGE</a:t>
            </a:r>
          </a:p>
          <a:p>
            <a:endParaRPr lang="pt-BR" sz="3200" b="1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3275856" y="69269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BLUMENAU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95536" y="1484784"/>
            <a:ext cx="8496944" cy="5160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800" b="1" dirty="0" smtClean="0"/>
              <a:t> </a:t>
            </a:r>
            <a:r>
              <a:rPr lang="pt-BR" sz="2800" dirty="0" smtClean="0"/>
              <a:t>ESF – 65 equipes – 71,72% de cobertura</a:t>
            </a:r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 Ambulatórios Gerais – 07</a:t>
            </a:r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 UAS - Unidade Avançada de Saúde-01</a:t>
            </a:r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 USB – Unidade de Saúde Bucal - 20</a:t>
            </a:r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 CEOs–Centro Especializado de Odontologia-02</a:t>
            </a:r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 Ambulatórios Gerais - 07</a:t>
            </a:r>
            <a:endParaRPr lang="pt-BR" sz="2800" strike="sngStrike" dirty="0" smtClean="0"/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 CAPS – 03 </a:t>
            </a:r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 Policlínica de Especialidades -01</a:t>
            </a:r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 Centro de Saúde -01</a:t>
            </a:r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 Hospitais que atendem SUS -03</a:t>
            </a:r>
          </a:p>
          <a:p>
            <a:pPr>
              <a:buFont typeface="Arial" pitchFamily="34" charset="0"/>
              <a:buChar char="•"/>
            </a:pPr>
            <a:r>
              <a:rPr lang="pt-BR" sz="2800" dirty="0" smtClean="0"/>
              <a:t> Hospital particular -01</a:t>
            </a:r>
          </a:p>
          <a:p>
            <a:r>
              <a:rPr lang="pt-BR" sz="1200" dirty="0" smtClean="0"/>
              <a:t>Fonte: Secretaria Municipal Saúde Blumenau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755576" y="692696"/>
            <a:ext cx="77048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SAÚDE EM BLUMENAU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539552" y="692696"/>
            <a:ext cx="7992888" cy="1152128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BLUMENAU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8229600" cy="4657006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dirty="0" smtClean="0"/>
              <a:t>Primeiro município de SC a ter o Serviço de Atenção Domiciliar;</a:t>
            </a:r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Habilitado em Janeiro de 2012</a:t>
            </a:r>
          </a:p>
          <a:p>
            <a:pPr algn="just">
              <a:buNone/>
            </a:pPr>
            <a:r>
              <a:rPr lang="pt-BR" dirty="0" smtClean="0"/>
              <a:t>com 03 equipes EMAD E  01 EMAP;</a:t>
            </a:r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Credenciado 02 equipes de EMAD e 01 EMAP;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r>
              <a:rPr lang="pt-BR" dirty="0" smtClean="0"/>
              <a:t>(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EMAD -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Equipe Multiprofissional de Atenção Domiciliar ;</a:t>
            </a:r>
          </a:p>
          <a:p>
            <a:pPr algn="just"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EMAP - Equipe Multiprofissional de Apoio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ESTRUTURANDO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SAD BLUMENAU</a:t>
            </a:r>
            <a:br>
              <a:rPr lang="pt-B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pt-BR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8229600" cy="4392488"/>
          </a:xfrm>
        </p:spPr>
        <p:txBody>
          <a:bodyPr>
            <a:norm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Reunião com o gestor para apresentar nova portaria e  convencimento para estruturar serviço;</a:t>
            </a:r>
          </a:p>
          <a:p>
            <a:pPr>
              <a:buNone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Reunião com a diretoria de ações em  saúde e diretoria de assistência em saúde;</a:t>
            </a:r>
          </a:p>
          <a:p>
            <a:pPr>
              <a:buNone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Reunião com diretores dos hospitais apresentando a nova portaria.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CAPACITAÇÕES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Capacitação regional com atenção básica para mostrar o serviço ;</a:t>
            </a:r>
          </a:p>
          <a:p>
            <a:endParaRPr lang="pt-BR" dirty="0" smtClean="0"/>
          </a:p>
          <a:p>
            <a:r>
              <a:rPr lang="pt-BR" dirty="0" smtClean="0"/>
              <a:t>Capacitação com  as referências ;</a:t>
            </a:r>
          </a:p>
          <a:p>
            <a:endParaRPr lang="pt-BR" dirty="0" smtClean="0"/>
          </a:p>
          <a:p>
            <a:r>
              <a:rPr lang="pt-BR" dirty="0" smtClean="0"/>
              <a:t>Reunião com responsáveis pelos pronto socorro e enfermeiras dos setores para passar o protocolo do serviço e discutir fluxograma.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20080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ESTRUTURANDO AS EQUIPES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8229600" cy="4941168"/>
          </a:xfrm>
        </p:spPr>
        <p:txBody>
          <a:bodyPr>
            <a:normAutofit/>
          </a:bodyPr>
          <a:lstStyle/>
          <a:p>
            <a:r>
              <a:rPr lang="pt-BR" dirty="0" smtClean="0"/>
              <a:t>Contratado profissionais com conhecimento de causa;</a:t>
            </a:r>
          </a:p>
          <a:p>
            <a:pPr>
              <a:buNone/>
            </a:pPr>
            <a:r>
              <a:rPr lang="pt-BR" dirty="0" smtClean="0"/>
              <a:t>   Escolhido o local da sede, no Centro de Saúde Rosanea Machado Pereira, para melhor acesso  as regiões;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Feito o protocolo de funcionamento do serviço conforme as possibilidades do município;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Apresentado o protocolo para o conselho municipal.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Visita e Avaliação da EMAD </a:t>
            </a: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066800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PENSANDO NO TRANSPORTE 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sz="quarter" idx="1"/>
          </p:nvPr>
        </p:nvGraphicFramePr>
        <p:xfrm>
          <a:off x="251520" y="1916832"/>
          <a:ext cx="8229600" cy="4152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lipse 3"/>
          <p:cNvSpPr/>
          <p:nvPr/>
        </p:nvSpPr>
        <p:spPr>
          <a:xfrm>
            <a:off x="3923928" y="3717032"/>
            <a:ext cx="100811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SAD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3509</TotalTime>
  <Words>736</Words>
  <Application>Microsoft Office PowerPoint</Application>
  <PresentationFormat>Apresentação na tela (4:3)</PresentationFormat>
  <Paragraphs>147</Paragraphs>
  <Slides>19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0" baseType="lpstr">
      <vt:lpstr>Balcão Envidraçado</vt:lpstr>
      <vt:lpstr>ATENÇÃO  DOMICILIAR </vt:lpstr>
      <vt:lpstr>Slide 2</vt:lpstr>
      <vt:lpstr>Slide 3</vt:lpstr>
      <vt:lpstr>BLUMENAU</vt:lpstr>
      <vt:lpstr>ESTRUTURANDO O SAD BLUMENAU </vt:lpstr>
      <vt:lpstr>CAPACITAÇÕES</vt:lpstr>
      <vt:lpstr>ESTRUTURANDO AS EQUIPES</vt:lpstr>
      <vt:lpstr>Slide 8</vt:lpstr>
      <vt:lpstr>PENSANDO NO TRANSPORTE </vt:lpstr>
      <vt:lpstr>EQUIPAMENTO</vt:lpstr>
      <vt:lpstr>GASTOS DO SAD (pago com a verba)</vt:lpstr>
      <vt:lpstr>CONTRAPARTIDA DO MUNICIPIO</vt:lpstr>
      <vt:lpstr>PROJETO DE IMPLANTAÇÃO</vt:lpstr>
      <vt:lpstr>PROJETO DE IMPLANTAÇÃO</vt:lpstr>
      <vt:lpstr>Slide 15</vt:lpstr>
      <vt:lpstr>PROJETO DE IMPLANTAÇÃO</vt:lpstr>
      <vt:lpstr>PROJETO DE IMPLANTAÇÃO</vt:lpstr>
      <vt:lpstr>Slide 18</vt:lpstr>
      <vt:lpstr>CONTATO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Gerenciamento do Cuidado de Enfermagem ao Paciente em Estado Crítico de Saúde.</dc:title>
  <dc:creator>Ana Carol</dc:creator>
  <cp:lastModifiedBy>tereza</cp:lastModifiedBy>
  <cp:revision>589</cp:revision>
  <dcterms:created xsi:type="dcterms:W3CDTF">2009-11-04T21:29:39Z</dcterms:created>
  <dcterms:modified xsi:type="dcterms:W3CDTF">2013-11-19T15:23:45Z</dcterms:modified>
</cp:coreProperties>
</file>