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diagrams/quickStyle1.xml" ContentType="application/vnd.openxmlformats-officedocument.drawingml.diagramStyl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8"/>
  </p:notesMasterIdLst>
  <p:handoutMasterIdLst>
    <p:handoutMasterId r:id="rId69"/>
  </p:handoutMasterIdLst>
  <p:sldIdLst>
    <p:sldId id="259" r:id="rId2"/>
    <p:sldId id="416" r:id="rId3"/>
    <p:sldId id="346" r:id="rId4"/>
    <p:sldId id="351" r:id="rId5"/>
    <p:sldId id="313" r:id="rId6"/>
    <p:sldId id="352" r:id="rId7"/>
    <p:sldId id="338" r:id="rId8"/>
    <p:sldId id="339" r:id="rId9"/>
    <p:sldId id="341" r:id="rId10"/>
    <p:sldId id="353" r:id="rId11"/>
    <p:sldId id="348" r:id="rId12"/>
    <p:sldId id="354" r:id="rId13"/>
    <p:sldId id="355" r:id="rId14"/>
    <p:sldId id="356" r:id="rId15"/>
    <p:sldId id="357" r:id="rId16"/>
    <p:sldId id="358" r:id="rId17"/>
    <p:sldId id="359" r:id="rId18"/>
    <p:sldId id="363" r:id="rId19"/>
    <p:sldId id="364" r:id="rId20"/>
    <p:sldId id="360" r:id="rId21"/>
    <p:sldId id="361" r:id="rId22"/>
    <p:sldId id="362" r:id="rId23"/>
    <p:sldId id="365" r:id="rId24"/>
    <p:sldId id="366" r:id="rId25"/>
    <p:sldId id="374" r:id="rId26"/>
    <p:sldId id="367" r:id="rId27"/>
    <p:sldId id="368" r:id="rId28"/>
    <p:sldId id="369" r:id="rId29"/>
    <p:sldId id="371" r:id="rId30"/>
    <p:sldId id="373" r:id="rId31"/>
    <p:sldId id="375" r:id="rId32"/>
    <p:sldId id="379" r:id="rId33"/>
    <p:sldId id="380" r:id="rId34"/>
    <p:sldId id="415" r:id="rId35"/>
    <p:sldId id="381" r:id="rId36"/>
    <p:sldId id="383" r:id="rId37"/>
    <p:sldId id="382" r:id="rId38"/>
    <p:sldId id="384" r:id="rId39"/>
    <p:sldId id="385" r:id="rId40"/>
    <p:sldId id="386" r:id="rId41"/>
    <p:sldId id="387" r:id="rId42"/>
    <p:sldId id="388" r:id="rId43"/>
    <p:sldId id="389" r:id="rId44"/>
    <p:sldId id="390" r:id="rId45"/>
    <p:sldId id="391" r:id="rId46"/>
    <p:sldId id="392" r:id="rId47"/>
    <p:sldId id="394" r:id="rId48"/>
    <p:sldId id="395" r:id="rId49"/>
    <p:sldId id="396" r:id="rId50"/>
    <p:sldId id="397" r:id="rId51"/>
    <p:sldId id="398" r:id="rId52"/>
    <p:sldId id="399" r:id="rId53"/>
    <p:sldId id="400" r:id="rId54"/>
    <p:sldId id="401" r:id="rId55"/>
    <p:sldId id="402" r:id="rId56"/>
    <p:sldId id="403" r:id="rId57"/>
    <p:sldId id="404" r:id="rId58"/>
    <p:sldId id="405" r:id="rId59"/>
    <p:sldId id="406" r:id="rId60"/>
    <p:sldId id="407" r:id="rId61"/>
    <p:sldId id="408" r:id="rId62"/>
    <p:sldId id="409" r:id="rId63"/>
    <p:sldId id="410" r:id="rId64"/>
    <p:sldId id="414" r:id="rId65"/>
    <p:sldId id="412" r:id="rId66"/>
    <p:sldId id="413" r:id="rId67"/>
  </p:sldIdLst>
  <p:sldSz cx="9144000" cy="6858000" type="screen4x3"/>
  <p:notesSz cx="6662738" cy="9926638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  <a:srgbClr val="CCFF66"/>
    <a:srgbClr val="0091C4"/>
    <a:srgbClr val="FFCF37"/>
    <a:srgbClr val="D26900"/>
    <a:srgbClr val="CC0000"/>
    <a:srgbClr val="993366"/>
    <a:srgbClr val="3399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14" autoAdjust="0"/>
    <p:restoredTop sz="89710" autoAdjust="0"/>
  </p:normalViewPr>
  <p:slideViewPr>
    <p:cSldViewPr>
      <p:cViewPr>
        <p:scale>
          <a:sx n="75" d="100"/>
          <a:sy n="75" d="100"/>
        </p:scale>
        <p:origin x="-1458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584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riana.alves\Desktop\Pasta1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riana.alves\Desktop\Pasta1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3.888888888888889E-2"/>
          <c:y val="5.0925925925925999E-2"/>
          <c:w val="0.93888888888889022"/>
          <c:h val="0.89814814814814936"/>
        </c:manualLayout>
      </c:layout>
      <c:bar3DChart>
        <c:barDir val="col"/>
        <c:grouping val="clustered"/>
        <c:ser>
          <c:idx val="0"/>
          <c:order val="0"/>
          <c:tx>
            <c:strRef>
              <c:f>Plan1!$A$5</c:f>
              <c:strCache>
                <c:ptCount val="1"/>
                <c:pt idx="0">
                  <c:v>Total de Consultas</c:v>
                </c:pt>
              </c:strCache>
            </c:strRef>
          </c:tx>
          <c:dPt>
            <c:idx val="1"/>
            <c:spPr>
              <a:solidFill>
                <a:schemeClr val="accent3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3.888888888888889E-2"/>
                  <c:y val="-6.4814814814815033E-2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5.2777777777777812E-2"/>
                  <c:y val="-7.4074074074074084E-2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pt-BR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Plan1!$B$5:$C$5</c:f>
              <c:numCache>
                <c:formatCode>#,##0</c:formatCode>
                <c:ptCount val="2"/>
                <c:pt idx="0">
                  <c:v>2134589</c:v>
                </c:pt>
                <c:pt idx="1">
                  <c:v>2284011</c:v>
                </c:pt>
              </c:numCache>
            </c:numRef>
          </c:val>
        </c:ser>
        <c:shape val="cylinder"/>
        <c:axId val="64372736"/>
        <c:axId val="64374272"/>
        <c:axId val="0"/>
      </c:bar3DChart>
      <c:catAx>
        <c:axId val="64372736"/>
        <c:scaling>
          <c:orientation val="minMax"/>
        </c:scaling>
        <c:delete val="1"/>
        <c:axPos val="b"/>
        <c:tickLblPos val="none"/>
        <c:crossAx val="64374272"/>
        <c:crosses val="autoZero"/>
        <c:auto val="1"/>
        <c:lblAlgn val="ctr"/>
        <c:lblOffset val="100"/>
      </c:catAx>
      <c:valAx>
        <c:axId val="64374272"/>
        <c:scaling>
          <c:orientation val="minMax"/>
        </c:scaling>
        <c:delete val="1"/>
        <c:axPos val="l"/>
        <c:numFmt formatCode="#,##0" sourceLinked="1"/>
        <c:tickLblPos val="none"/>
        <c:crossAx val="64372736"/>
        <c:crosses val="autoZero"/>
        <c:crossBetween val="between"/>
      </c:valAx>
    </c:plotArea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dLbls>
            <c:dLbl>
              <c:idx val="0"/>
              <c:layout>
                <c:manualLayout>
                  <c:x val="-8.1136079442709706E-3"/>
                  <c:y val="-4.4511407334668934E-2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3.5328521417242057E-3"/>
                  <c:y val="-3.6646241815425647E-2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5.628807201091132E-3"/>
                  <c:y val="-3.3467383552365192E-2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pt-BR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'Plan1 (2)'!$A$6:$C$6</c:f>
              <c:strCache>
                <c:ptCount val="3"/>
                <c:pt idx="0">
                  <c:v>Pacientes com hipertensão</c:v>
                </c:pt>
                <c:pt idx="1">
                  <c:v>Pacientes com diabetes</c:v>
                </c:pt>
                <c:pt idx="2">
                  <c:v>Saúde Mental</c:v>
                </c:pt>
              </c:strCache>
            </c:strRef>
          </c:cat>
          <c:val>
            <c:numRef>
              <c:f>'Plan1 (2)'!$A$7:$C$7</c:f>
              <c:numCache>
                <c:formatCode>#,##0</c:formatCode>
                <c:ptCount val="3"/>
                <c:pt idx="0">
                  <c:v>674095</c:v>
                </c:pt>
                <c:pt idx="1">
                  <c:v>282519</c:v>
                </c:pt>
                <c:pt idx="2">
                  <c:v>81067</c:v>
                </c:pt>
              </c:numCache>
            </c:numRef>
          </c:val>
        </c:ser>
        <c:ser>
          <c:idx val="1"/>
          <c:order val="1"/>
          <c:spPr>
            <a:solidFill>
              <a:schemeClr val="accent3">
                <a:lumMod val="50000"/>
              </a:schemeClr>
            </a:solidFill>
          </c:spPr>
          <c:dLbls>
            <c:dLbl>
              <c:idx val="0"/>
              <c:layout>
                <c:manualLayout>
                  <c:x val="1.3815693055381554E-2"/>
                  <c:y val="-5.3379821596883495E-2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673986578323456E-2"/>
                  <c:y val="-6.1970040963190455E-2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7494953279422853E-2"/>
                  <c:y val="-4.9866323096717062E-2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pt-BR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'Plan1 (2)'!$A$6:$C$6</c:f>
              <c:strCache>
                <c:ptCount val="3"/>
                <c:pt idx="0">
                  <c:v>Pacientes com hipertensão</c:v>
                </c:pt>
                <c:pt idx="1">
                  <c:v>Pacientes com diabetes</c:v>
                </c:pt>
                <c:pt idx="2">
                  <c:v>Saúde Mental</c:v>
                </c:pt>
              </c:strCache>
            </c:strRef>
          </c:cat>
          <c:val>
            <c:numRef>
              <c:f>'Plan1 (2)'!$A$8:$C$8</c:f>
              <c:numCache>
                <c:formatCode>#,##0</c:formatCode>
                <c:ptCount val="3"/>
                <c:pt idx="0">
                  <c:v>858284</c:v>
                </c:pt>
                <c:pt idx="1">
                  <c:v>323101</c:v>
                </c:pt>
                <c:pt idx="2">
                  <c:v>95106</c:v>
                </c:pt>
              </c:numCache>
            </c:numRef>
          </c:val>
        </c:ser>
        <c:shape val="cylinder"/>
        <c:axId val="64291584"/>
        <c:axId val="64293120"/>
        <c:axId val="0"/>
      </c:bar3DChart>
      <c:catAx>
        <c:axId val="64291584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2000" b="1"/>
            </a:pPr>
            <a:endParaRPr lang="pt-BR"/>
          </a:p>
        </c:txPr>
        <c:crossAx val="64293120"/>
        <c:crosses val="autoZero"/>
        <c:auto val="1"/>
        <c:lblAlgn val="ctr"/>
        <c:lblOffset val="100"/>
      </c:catAx>
      <c:valAx>
        <c:axId val="64293120"/>
        <c:scaling>
          <c:orientation val="minMax"/>
        </c:scaling>
        <c:delete val="1"/>
        <c:axPos val="l"/>
        <c:numFmt formatCode="#,##0" sourceLinked="1"/>
        <c:tickLblPos val="none"/>
        <c:crossAx val="64291584"/>
        <c:crosses val="autoZero"/>
        <c:crossBetween val="between"/>
      </c:valAx>
    </c:plotArea>
    <c:plotVisOnly val="1"/>
    <c:dispBlanksAs val="gap"/>
  </c:chart>
  <c:spPr>
    <a:ln>
      <a:noFill/>
    </a:ln>
  </c:spPr>
  <c:externalData r:id="rId2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image" Target="../media/image17.png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jpeg"/><Relationship Id="rId2" Type="http://schemas.openxmlformats.org/officeDocument/2006/relationships/image" Target="../media/image171.png"/><Relationship Id="rId1" Type="http://schemas.openxmlformats.org/officeDocument/2006/relationships/image" Target="../media/image161.png"/><Relationship Id="rId6" Type="http://schemas.openxmlformats.org/officeDocument/2006/relationships/image" Target="../media/image211.jpeg"/><Relationship Id="rId5" Type="http://schemas.openxmlformats.org/officeDocument/2006/relationships/image" Target="../media/image201.jpeg"/><Relationship Id="rId4" Type="http://schemas.openxmlformats.org/officeDocument/2006/relationships/image" Target="../media/image19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732EB7-8291-4C71-A49E-F48363DD9E77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</dgm:pt>
    <dgm:pt modelId="{8FD800B9-32EB-41B7-9CD5-B499E732D4D2}">
      <dgm:prSet phldrT="[Texto]" custT="1"/>
      <dgm:spPr>
        <a:solidFill>
          <a:srgbClr val="006600">
            <a:alpha val="16000"/>
          </a:srgbClr>
        </a:solidFill>
        <a:ln>
          <a:noFill/>
        </a:ln>
      </dgm:spPr>
      <dgm:t>
        <a:bodyPr/>
        <a:lstStyle/>
        <a:p>
          <a:pPr algn="ctr"/>
          <a:r>
            <a:rPr lang="pt-BR" sz="2000" b="1" dirty="0" smtClean="0">
              <a:solidFill>
                <a:schemeClr val="tx1"/>
              </a:solidFill>
            </a:rPr>
            <a:t>Estrangeiros  passam por 4 semanas de avaliação sobre o SUS </a:t>
          </a:r>
          <a:br>
            <a:rPr lang="pt-BR" sz="2000" b="1" dirty="0" smtClean="0">
              <a:solidFill>
                <a:schemeClr val="tx1"/>
              </a:solidFill>
            </a:rPr>
          </a:br>
          <a:r>
            <a:rPr lang="pt-BR" sz="2000" b="1" dirty="0" smtClean="0">
              <a:solidFill>
                <a:schemeClr val="tx1"/>
              </a:solidFill>
            </a:rPr>
            <a:t>e Língua Portuguesa. </a:t>
          </a:r>
          <a:endParaRPr lang="pt-BR" sz="2000" b="1" dirty="0">
            <a:solidFill>
              <a:schemeClr val="tx1"/>
            </a:solidFill>
          </a:endParaRPr>
        </a:p>
      </dgm:t>
    </dgm:pt>
    <dgm:pt modelId="{B877E151-3C38-4067-B21C-058BA873A436}" type="parTrans" cxnId="{7CB95FF2-9FB5-46C2-BD25-C79D5C6F874A}">
      <dgm:prSet/>
      <dgm:spPr/>
      <dgm:t>
        <a:bodyPr/>
        <a:lstStyle/>
        <a:p>
          <a:endParaRPr lang="pt-BR" sz="2400"/>
        </a:p>
      </dgm:t>
    </dgm:pt>
    <dgm:pt modelId="{9B71F2F5-3D2F-4413-AEF3-F3266B6EF01D}" type="sibTrans" cxnId="{7CB95FF2-9FB5-46C2-BD25-C79D5C6F874A}">
      <dgm:prSet/>
      <dgm:spPr/>
      <dgm:t>
        <a:bodyPr/>
        <a:lstStyle/>
        <a:p>
          <a:endParaRPr lang="pt-BR" sz="2400"/>
        </a:p>
      </dgm:t>
    </dgm:pt>
    <dgm:pt modelId="{F461A802-9B44-46A0-91E4-996CE6BFFDFD}">
      <dgm:prSet phldrT="[Texto]" custT="1"/>
      <dgm:spPr>
        <a:solidFill>
          <a:srgbClr val="006600">
            <a:alpha val="16000"/>
          </a:srgbClr>
        </a:solidFill>
        <a:ln>
          <a:noFill/>
        </a:ln>
      </dgm:spPr>
      <dgm:t>
        <a:bodyPr/>
        <a:lstStyle/>
        <a:p>
          <a:pPr algn="ctr"/>
          <a:r>
            <a:rPr lang="pt-BR" sz="2000" b="1" dirty="0" smtClean="0">
              <a:solidFill>
                <a:schemeClr val="tx1"/>
              </a:solidFill>
            </a:rPr>
            <a:t>Deslocamento dos profissionais para os municípios em que vão atuar</a:t>
          </a:r>
          <a:endParaRPr lang="pt-BR" sz="2000" b="1" dirty="0">
            <a:solidFill>
              <a:schemeClr val="tx1"/>
            </a:solidFill>
          </a:endParaRPr>
        </a:p>
      </dgm:t>
    </dgm:pt>
    <dgm:pt modelId="{CB2464D0-AF1E-4155-A895-BDDCAA9F53F5}" type="parTrans" cxnId="{132282EF-5F22-4C63-82B7-3810AB730DA8}">
      <dgm:prSet/>
      <dgm:spPr/>
      <dgm:t>
        <a:bodyPr/>
        <a:lstStyle/>
        <a:p>
          <a:endParaRPr lang="pt-BR" sz="2400"/>
        </a:p>
      </dgm:t>
    </dgm:pt>
    <dgm:pt modelId="{517964F9-9EB8-44CA-A89D-62145ABA8510}" type="sibTrans" cxnId="{132282EF-5F22-4C63-82B7-3810AB730DA8}">
      <dgm:prSet/>
      <dgm:spPr/>
      <dgm:t>
        <a:bodyPr/>
        <a:lstStyle/>
        <a:p>
          <a:endParaRPr lang="pt-BR" sz="2400"/>
        </a:p>
      </dgm:t>
    </dgm:pt>
    <dgm:pt modelId="{419E5F21-92C5-4A8F-9589-5750057F6A78}">
      <dgm:prSet custT="1"/>
      <dgm:spPr>
        <a:solidFill>
          <a:srgbClr val="006600">
            <a:alpha val="16000"/>
          </a:srgbClr>
        </a:solidFill>
        <a:ln>
          <a:noFill/>
        </a:ln>
      </dgm:spPr>
      <dgm:t>
        <a:bodyPr/>
        <a:lstStyle/>
        <a:p>
          <a:pPr algn="ctr"/>
          <a:r>
            <a:rPr lang="pt-BR" sz="2000" b="1" dirty="0" smtClean="0">
              <a:solidFill>
                <a:schemeClr val="tx1"/>
              </a:solidFill>
            </a:rPr>
            <a:t>Início das atividades nas unidades básicas de saúde</a:t>
          </a:r>
          <a:endParaRPr lang="pt-BR" sz="2000" b="1" dirty="0">
            <a:solidFill>
              <a:schemeClr val="tx1"/>
            </a:solidFill>
          </a:endParaRPr>
        </a:p>
      </dgm:t>
    </dgm:pt>
    <dgm:pt modelId="{4936DA2E-F812-4381-A4C3-81F07BE151BD}" type="parTrans" cxnId="{A275CEBE-BA6D-4B78-98FB-1EF51C6231E5}">
      <dgm:prSet/>
      <dgm:spPr/>
      <dgm:t>
        <a:bodyPr/>
        <a:lstStyle/>
        <a:p>
          <a:endParaRPr lang="pt-BR" sz="2400"/>
        </a:p>
      </dgm:t>
    </dgm:pt>
    <dgm:pt modelId="{0B6CB28A-7E58-47CF-AA7E-3135D7847D71}" type="sibTrans" cxnId="{A275CEBE-BA6D-4B78-98FB-1EF51C6231E5}">
      <dgm:prSet/>
      <dgm:spPr/>
      <dgm:t>
        <a:bodyPr/>
        <a:lstStyle/>
        <a:p>
          <a:endParaRPr lang="pt-BR" sz="2400"/>
        </a:p>
      </dgm:t>
    </dgm:pt>
    <dgm:pt modelId="{08EBEE04-6D14-4043-A6D8-ABE539ACDF0A}">
      <dgm:prSet custT="1"/>
      <dgm:spPr>
        <a:solidFill>
          <a:srgbClr val="006600">
            <a:alpha val="16000"/>
          </a:srgbClr>
        </a:solidFill>
        <a:ln>
          <a:noFill/>
        </a:ln>
      </dgm:spPr>
      <dgm:t>
        <a:bodyPr/>
        <a:lstStyle/>
        <a:p>
          <a:pPr algn="ctr"/>
          <a:r>
            <a:rPr lang="pt-BR" sz="2000" b="1" dirty="0" smtClean="0">
              <a:solidFill>
                <a:schemeClr val="tx1"/>
              </a:solidFill>
            </a:rPr>
            <a:t>Médicos brasileiros selecionam municípios onde desejam atuar. Vagas ociosas são ofertadas a brasileiros e estrangeiros formados no exterior</a:t>
          </a:r>
          <a:endParaRPr lang="pt-BR" sz="2000" b="1" dirty="0">
            <a:solidFill>
              <a:schemeClr val="tx1"/>
            </a:solidFill>
          </a:endParaRPr>
        </a:p>
      </dgm:t>
    </dgm:pt>
    <dgm:pt modelId="{AB06ACFB-FDFE-40D9-BFEF-5ADBDC674EC7}" type="parTrans" cxnId="{DD94EC4D-6169-4156-8D36-4FA005BD760D}">
      <dgm:prSet/>
      <dgm:spPr/>
      <dgm:t>
        <a:bodyPr/>
        <a:lstStyle/>
        <a:p>
          <a:endParaRPr lang="pt-BR" sz="2400"/>
        </a:p>
      </dgm:t>
    </dgm:pt>
    <dgm:pt modelId="{F1E0362B-5C1D-4663-9956-C724027D6B2A}" type="sibTrans" cxnId="{DD94EC4D-6169-4156-8D36-4FA005BD760D}">
      <dgm:prSet/>
      <dgm:spPr/>
      <dgm:t>
        <a:bodyPr/>
        <a:lstStyle/>
        <a:p>
          <a:endParaRPr lang="pt-BR" sz="2400"/>
        </a:p>
      </dgm:t>
    </dgm:pt>
    <dgm:pt modelId="{ED6F4D97-9289-496F-AD03-49558806959F}">
      <dgm:prSet custT="1"/>
      <dgm:spPr>
        <a:solidFill>
          <a:srgbClr val="006600">
            <a:alpha val="16000"/>
          </a:srgbClr>
        </a:solidFill>
      </dgm:spPr>
      <dgm:t>
        <a:bodyPr/>
        <a:lstStyle/>
        <a:p>
          <a:r>
            <a:rPr lang="pt-BR" sz="2000" b="1" dirty="0" smtClean="0">
              <a:solidFill>
                <a:schemeClr val="tx1"/>
              </a:solidFill>
            </a:rPr>
            <a:t>Postos remanescentes são preenchidos pelos médicos da </a:t>
          </a:r>
          <a:br>
            <a:rPr lang="pt-BR" sz="2000" b="1" dirty="0" smtClean="0">
              <a:solidFill>
                <a:schemeClr val="tx1"/>
              </a:solidFill>
            </a:rPr>
          </a:br>
          <a:r>
            <a:rPr lang="pt-BR" sz="2000" b="1" dirty="0" smtClean="0">
              <a:solidFill>
                <a:schemeClr val="tx1"/>
              </a:solidFill>
            </a:rPr>
            <a:t>cooperação com a OPAS </a:t>
          </a:r>
          <a:endParaRPr lang="pt-BR" sz="2000" b="1" dirty="0">
            <a:solidFill>
              <a:schemeClr val="tx1"/>
            </a:solidFill>
          </a:endParaRPr>
        </a:p>
      </dgm:t>
    </dgm:pt>
    <dgm:pt modelId="{6D7888B5-BCAE-4A6C-996B-CE4DA3F891EC}" type="parTrans" cxnId="{A913A5D5-A434-44E1-80C9-7869B13CC74A}">
      <dgm:prSet/>
      <dgm:spPr/>
      <dgm:t>
        <a:bodyPr/>
        <a:lstStyle/>
        <a:p>
          <a:endParaRPr lang="pt-BR" sz="2000"/>
        </a:p>
      </dgm:t>
    </dgm:pt>
    <dgm:pt modelId="{DF615847-77C8-4A42-A1CE-9F5466C2D170}" type="sibTrans" cxnId="{A913A5D5-A434-44E1-80C9-7869B13CC74A}">
      <dgm:prSet/>
      <dgm:spPr/>
      <dgm:t>
        <a:bodyPr/>
        <a:lstStyle/>
        <a:p>
          <a:endParaRPr lang="pt-BR" sz="2000"/>
        </a:p>
      </dgm:t>
    </dgm:pt>
    <dgm:pt modelId="{5752B288-86E6-4664-9AC3-B4F8D164D114}">
      <dgm:prSet phldrT="[Texto]" custT="1"/>
      <dgm:spPr>
        <a:solidFill>
          <a:srgbClr val="006600">
            <a:alpha val="16000"/>
          </a:srgbClr>
        </a:solidFill>
        <a:ln>
          <a:noFill/>
        </a:ln>
      </dgm:spPr>
      <dgm:t>
        <a:bodyPr/>
        <a:lstStyle/>
        <a:p>
          <a:pPr algn="ctr"/>
          <a:r>
            <a:rPr lang="pt-BR" sz="2000" b="1" dirty="0" smtClean="0">
              <a:solidFill>
                <a:schemeClr val="tx1"/>
              </a:solidFill>
            </a:rPr>
            <a:t>Adesão dos municípios e edital de chamamento dos médicos</a:t>
          </a:r>
          <a:endParaRPr lang="pt-BR" sz="2000" b="1" dirty="0">
            <a:solidFill>
              <a:schemeClr val="tx1"/>
            </a:solidFill>
          </a:endParaRPr>
        </a:p>
      </dgm:t>
    </dgm:pt>
    <dgm:pt modelId="{D438B07B-1271-465C-9CA9-1C245430F8F6}" type="sibTrans" cxnId="{7A501837-DEA8-4C81-9F14-71D5ECCE0926}">
      <dgm:prSet/>
      <dgm:spPr/>
      <dgm:t>
        <a:bodyPr/>
        <a:lstStyle/>
        <a:p>
          <a:endParaRPr lang="pt-BR" sz="2400"/>
        </a:p>
      </dgm:t>
    </dgm:pt>
    <dgm:pt modelId="{580A4CE3-BF3F-4B50-AE82-EEB2A6F7CA0C}" type="parTrans" cxnId="{7A501837-DEA8-4C81-9F14-71D5ECCE0926}">
      <dgm:prSet/>
      <dgm:spPr/>
      <dgm:t>
        <a:bodyPr/>
        <a:lstStyle/>
        <a:p>
          <a:endParaRPr lang="pt-BR" sz="2400"/>
        </a:p>
      </dgm:t>
    </dgm:pt>
    <dgm:pt modelId="{9553EF88-9159-4FDE-995A-4B01DA291C97}" type="pres">
      <dgm:prSet presAssocID="{F3732EB7-8291-4C71-A49E-F48363DD9E77}" presName="linearFlow" presStyleCnt="0">
        <dgm:presLayoutVars>
          <dgm:dir/>
          <dgm:resizeHandles val="exact"/>
        </dgm:presLayoutVars>
      </dgm:prSet>
      <dgm:spPr/>
    </dgm:pt>
    <dgm:pt modelId="{A06BB489-0D14-45A3-8778-1657625A46CD}" type="pres">
      <dgm:prSet presAssocID="{5752B288-86E6-4664-9AC3-B4F8D164D114}" presName="composite" presStyleCnt="0"/>
      <dgm:spPr/>
    </dgm:pt>
    <dgm:pt modelId="{FED6E8CA-8D5A-4481-9C6A-EB6015A737C4}" type="pres">
      <dgm:prSet presAssocID="{5752B288-86E6-4664-9AC3-B4F8D164D114}" presName="imgShp" presStyleLbl="fgImgPlace1" presStyleIdx="0" presStyleCnt="6" custLinFactNeighborX="-10152" custLinFactNeighborY="504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</dgm:pt>
    <dgm:pt modelId="{D8D94975-DA25-4635-A88C-5D62520473EC}" type="pres">
      <dgm:prSet presAssocID="{5752B288-86E6-4664-9AC3-B4F8D164D114}" presName="txShp" presStyleLbl="node1" presStyleIdx="0" presStyleCnt="6" custScaleX="122404" custLinFactNeighborX="8745" custLinFactNeighborY="673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0F4244F-9041-413E-A8E5-C36C27A0D81E}" type="pres">
      <dgm:prSet presAssocID="{D438B07B-1271-465C-9CA9-1C245430F8F6}" presName="spacing" presStyleCnt="0"/>
      <dgm:spPr/>
    </dgm:pt>
    <dgm:pt modelId="{F4AC8700-10C7-4BF4-88DF-1D57F9C17A47}" type="pres">
      <dgm:prSet presAssocID="{08EBEE04-6D14-4043-A6D8-ABE539ACDF0A}" presName="composite" presStyleCnt="0"/>
      <dgm:spPr/>
    </dgm:pt>
    <dgm:pt modelId="{71E834D9-84C4-492B-838E-CCA804C123F7}" type="pres">
      <dgm:prSet presAssocID="{08EBEE04-6D14-4043-A6D8-ABE539ACDF0A}" presName="imgShp" presStyleLbl="fgImgPlace1" presStyleIdx="1" presStyleCnt="6" custLinFactNeighborX="-10152" custLinFactNeighborY="338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D46CD0F-1E75-4A7B-9A02-3B36A96296A5}" type="pres">
      <dgm:prSet presAssocID="{08EBEE04-6D14-4043-A6D8-ABE539ACDF0A}" presName="txShp" presStyleLbl="node1" presStyleIdx="1" presStyleCnt="6" custScaleX="122404" custLinFactNeighborX="8745" custLinFactNeighborY="338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AAE2D88-949F-494A-B487-E7210AA7E546}" type="pres">
      <dgm:prSet presAssocID="{F1E0362B-5C1D-4663-9956-C724027D6B2A}" presName="spacing" presStyleCnt="0"/>
      <dgm:spPr/>
    </dgm:pt>
    <dgm:pt modelId="{7B4724FC-C70D-4B5A-AD43-958F63775F22}" type="pres">
      <dgm:prSet presAssocID="{ED6F4D97-9289-496F-AD03-49558806959F}" presName="composite" presStyleCnt="0"/>
      <dgm:spPr/>
    </dgm:pt>
    <dgm:pt modelId="{06183ABC-92A8-448F-8AE5-6AA1456F13F7}" type="pres">
      <dgm:prSet presAssocID="{ED6F4D97-9289-496F-AD03-49558806959F}" presName="imgShp" presStyleLbl="fgImgPlace1" presStyleIdx="2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71871340-6230-431F-B1AE-03EFEA770EED}" type="pres">
      <dgm:prSet presAssocID="{ED6F4D97-9289-496F-AD03-49558806959F}" presName="txShp" presStyleLbl="node1" presStyleIdx="2" presStyleCnt="6" custScaleX="122492" custLinFactNeighborX="7755" custLinFactNeighborY="198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918C288-C049-4874-BBFD-7B212E5AB8A2}" type="pres">
      <dgm:prSet presAssocID="{DF615847-77C8-4A42-A1CE-9F5466C2D170}" presName="spacing" presStyleCnt="0"/>
      <dgm:spPr/>
    </dgm:pt>
    <dgm:pt modelId="{F6FF54B6-F34E-4993-B00C-122FE2992839}" type="pres">
      <dgm:prSet presAssocID="{8FD800B9-32EB-41B7-9CD5-B499E732D4D2}" presName="composite" presStyleCnt="0"/>
      <dgm:spPr/>
    </dgm:pt>
    <dgm:pt modelId="{A736AC76-BD42-4649-B500-AF1765C5AB67}" type="pres">
      <dgm:prSet presAssocID="{8FD800B9-32EB-41B7-9CD5-B499E732D4D2}" presName="imgShp" presStyleLbl="fgImgPlace1" presStyleIdx="3" presStyleCnt="6" custLinFactNeighborX="-10152" custLinFactNeighborY="338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8BDF8F55-949F-46D4-9910-1FA6D63923CB}" type="pres">
      <dgm:prSet presAssocID="{8FD800B9-32EB-41B7-9CD5-B499E732D4D2}" presName="txShp" presStyleLbl="node1" presStyleIdx="3" presStyleCnt="6" custScaleX="122404" custLinFactNeighborX="8745" custLinFactNeighborY="338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3AA33C7-5B9A-492C-B449-F570C138B341}" type="pres">
      <dgm:prSet presAssocID="{9B71F2F5-3D2F-4413-AEF3-F3266B6EF01D}" presName="spacing" presStyleCnt="0"/>
      <dgm:spPr/>
    </dgm:pt>
    <dgm:pt modelId="{559A5701-84D6-4199-A634-F5AA1C3E693D}" type="pres">
      <dgm:prSet presAssocID="{F461A802-9B44-46A0-91E4-996CE6BFFDFD}" presName="composite" presStyleCnt="0"/>
      <dgm:spPr/>
    </dgm:pt>
    <dgm:pt modelId="{9A57FC0B-BFCE-46EA-B310-DF8D3A01E676}" type="pres">
      <dgm:prSet presAssocID="{F461A802-9B44-46A0-91E4-996CE6BFFDFD}" presName="imgShp" presStyleLbl="fgImgPlace1" presStyleIdx="4" presStyleCnt="6" custLinFactNeighborX="-10152" custLinFactNeighborY="338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ED34DC8-811C-44B2-8ACB-A183C2B40235}" type="pres">
      <dgm:prSet presAssocID="{F461A802-9B44-46A0-91E4-996CE6BFFDFD}" presName="txShp" presStyleLbl="node1" presStyleIdx="4" presStyleCnt="6" custScaleX="122404" custLinFactNeighborX="8745" custLinFactNeighborY="338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443EAB2-DD1B-48DA-ADD7-74306DB65928}" type="pres">
      <dgm:prSet presAssocID="{517964F9-9EB8-44CA-A89D-62145ABA8510}" presName="spacing" presStyleCnt="0"/>
      <dgm:spPr/>
    </dgm:pt>
    <dgm:pt modelId="{23DF6927-87D1-4CDB-88FB-230ADDAF5A97}" type="pres">
      <dgm:prSet presAssocID="{419E5F21-92C5-4A8F-9589-5750057F6A78}" presName="composite" presStyleCnt="0"/>
      <dgm:spPr/>
    </dgm:pt>
    <dgm:pt modelId="{56A0E44C-4258-426F-9CBE-94D53271748F}" type="pres">
      <dgm:prSet presAssocID="{419E5F21-92C5-4A8F-9589-5750057F6A78}" presName="imgShp" presStyleLbl="fgImgPlace1" presStyleIdx="5" presStyleCnt="6" custLinFactNeighborX="-10152" custLinFactNeighborY="32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48000" r="-48000"/>
          </a:stretch>
        </a:blipFill>
      </dgm:spPr>
    </dgm:pt>
    <dgm:pt modelId="{2FBA8274-EA67-4385-9157-40E9D44C7036}" type="pres">
      <dgm:prSet presAssocID="{419E5F21-92C5-4A8F-9589-5750057F6A78}" presName="txShp" presStyleLbl="node1" presStyleIdx="5" presStyleCnt="6" custScaleX="122404" custLinFactNeighborX="8745" custLinFactNeighborY="338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73EBA36-94A4-475F-8D9F-CA8737FC87AB}" type="presOf" srcId="{8FD800B9-32EB-41B7-9CD5-B499E732D4D2}" destId="{8BDF8F55-949F-46D4-9910-1FA6D63923CB}" srcOrd="0" destOrd="0" presId="urn:microsoft.com/office/officeart/2005/8/layout/vList3#1"/>
    <dgm:cxn modelId="{52740270-16F0-454B-92D3-F73D4BFFD65B}" type="presOf" srcId="{F461A802-9B44-46A0-91E4-996CE6BFFDFD}" destId="{1ED34DC8-811C-44B2-8ACB-A183C2B40235}" srcOrd="0" destOrd="0" presId="urn:microsoft.com/office/officeart/2005/8/layout/vList3#1"/>
    <dgm:cxn modelId="{028AF158-9714-4AFA-A175-7D6A2F4988CF}" type="presOf" srcId="{5752B288-86E6-4664-9AC3-B4F8D164D114}" destId="{D8D94975-DA25-4635-A88C-5D62520473EC}" srcOrd="0" destOrd="0" presId="urn:microsoft.com/office/officeart/2005/8/layout/vList3#1"/>
    <dgm:cxn modelId="{A275CEBE-BA6D-4B78-98FB-1EF51C6231E5}" srcId="{F3732EB7-8291-4C71-A49E-F48363DD9E77}" destId="{419E5F21-92C5-4A8F-9589-5750057F6A78}" srcOrd="5" destOrd="0" parTransId="{4936DA2E-F812-4381-A4C3-81F07BE151BD}" sibTransId="{0B6CB28A-7E58-47CF-AA7E-3135D7847D71}"/>
    <dgm:cxn modelId="{D647BD22-74D0-4676-8D27-8A827D5434D7}" type="presOf" srcId="{ED6F4D97-9289-496F-AD03-49558806959F}" destId="{71871340-6230-431F-B1AE-03EFEA770EED}" srcOrd="0" destOrd="0" presId="urn:microsoft.com/office/officeart/2005/8/layout/vList3#1"/>
    <dgm:cxn modelId="{DD94EC4D-6169-4156-8D36-4FA005BD760D}" srcId="{F3732EB7-8291-4C71-A49E-F48363DD9E77}" destId="{08EBEE04-6D14-4043-A6D8-ABE539ACDF0A}" srcOrd="1" destOrd="0" parTransId="{AB06ACFB-FDFE-40D9-BFEF-5ADBDC674EC7}" sibTransId="{F1E0362B-5C1D-4663-9956-C724027D6B2A}"/>
    <dgm:cxn modelId="{2E887899-0D26-4500-B833-6645B1A9E35B}" type="presOf" srcId="{08EBEE04-6D14-4043-A6D8-ABE539ACDF0A}" destId="{9D46CD0F-1E75-4A7B-9A02-3B36A96296A5}" srcOrd="0" destOrd="0" presId="urn:microsoft.com/office/officeart/2005/8/layout/vList3#1"/>
    <dgm:cxn modelId="{7CB95FF2-9FB5-46C2-BD25-C79D5C6F874A}" srcId="{F3732EB7-8291-4C71-A49E-F48363DD9E77}" destId="{8FD800B9-32EB-41B7-9CD5-B499E732D4D2}" srcOrd="3" destOrd="0" parTransId="{B877E151-3C38-4067-B21C-058BA873A436}" sibTransId="{9B71F2F5-3D2F-4413-AEF3-F3266B6EF01D}"/>
    <dgm:cxn modelId="{320F526A-596E-4014-9B0C-2733C869B340}" type="presOf" srcId="{F3732EB7-8291-4C71-A49E-F48363DD9E77}" destId="{9553EF88-9159-4FDE-995A-4B01DA291C97}" srcOrd="0" destOrd="0" presId="urn:microsoft.com/office/officeart/2005/8/layout/vList3#1"/>
    <dgm:cxn modelId="{45D34F77-E455-44B4-A4A9-055752AC46C1}" type="presOf" srcId="{419E5F21-92C5-4A8F-9589-5750057F6A78}" destId="{2FBA8274-EA67-4385-9157-40E9D44C7036}" srcOrd="0" destOrd="0" presId="urn:microsoft.com/office/officeart/2005/8/layout/vList3#1"/>
    <dgm:cxn modelId="{A913A5D5-A434-44E1-80C9-7869B13CC74A}" srcId="{F3732EB7-8291-4C71-A49E-F48363DD9E77}" destId="{ED6F4D97-9289-496F-AD03-49558806959F}" srcOrd="2" destOrd="0" parTransId="{6D7888B5-BCAE-4A6C-996B-CE4DA3F891EC}" sibTransId="{DF615847-77C8-4A42-A1CE-9F5466C2D170}"/>
    <dgm:cxn modelId="{132282EF-5F22-4C63-82B7-3810AB730DA8}" srcId="{F3732EB7-8291-4C71-A49E-F48363DD9E77}" destId="{F461A802-9B44-46A0-91E4-996CE6BFFDFD}" srcOrd="4" destOrd="0" parTransId="{CB2464D0-AF1E-4155-A895-BDDCAA9F53F5}" sibTransId="{517964F9-9EB8-44CA-A89D-62145ABA8510}"/>
    <dgm:cxn modelId="{7A501837-DEA8-4C81-9F14-71D5ECCE0926}" srcId="{F3732EB7-8291-4C71-A49E-F48363DD9E77}" destId="{5752B288-86E6-4664-9AC3-B4F8D164D114}" srcOrd="0" destOrd="0" parTransId="{580A4CE3-BF3F-4B50-AE82-EEB2A6F7CA0C}" sibTransId="{D438B07B-1271-465C-9CA9-1C245430F8F6}"/>
    <dgm:cxn modelId="{03434ADF-C6F5-4F27-9DC0-AF5B608F65E6}" type="presParOf" srcId="{9553EF88-9159-4FDE-995A-4B01DA291C97}" destId="{A06BB489-0D14-45A3-8778-1657625A46CD}" srcOrd="0" destOrd="0" presId="urn:microsoft.com/office/officeart/2005/8/layout/vList3#1"/>
    <dgm:cxn modelId="{7C5B65F2-EB23-429A-BA0E-13ED4C037D95}" type="presParOf" srcId="{A06BB489-0D14-45A3-8778-1657625A46CD}" destId="{FED6E8CA-8D5A-4481-9C6A-EB6015A737C4}" srcOrd="0" destOrd="0" presId="urn:microsoft.com/office/officeart/2005/8/layout/vList3#1"/>
    <dgm:cxn modelId="{EDDCEEFF-B5D8-49FC-9251-4B570D960093}" type="presParOf" srcId="{A06BB489-0D14-45A3-8778-1657625A46CD}" destId="{D8D94975-DA25-4635-A88C-5D62520473EC}" srcOrd="1" destOrd="0" presId="urn:microsoft.com/office/officeart/2005/8/layout/vList3#1"/>
    <dgm:cxn modelId="{E6923372-AE6B-4BF6-AF89-54E7DB24F4E5}" type="presParOf" srcId="{9553EF88-9159-4FDE-995A-4B01DA291C97}" destId="{40F4244F-9041-413E-A8E5-C36C27A0D81E}" srcOrd="1" destOrd="0" presId="urn:microsoft.com/office/officeart/2005/8/layout/vList3#1"/>
    <dgm:cxn modelId="{5D5DE6EC-2860-4DC7-AEA8-C089E9FCE81B}" type="presParOf" srcId="{9553EF88-9159-4FDE-995A-4B01DA291C97}" destId="{F4AC8700-10C7-4BF4-88DF-1D57F9C17A47}" srcOrd="2" destOrd="0" presId="urn:microsoft.com/office/officeart/2005/8/layout/vList3#1"/>
    <dgm:cxn modelId="{6205BAF4-A0F7-4B4F-A6F1-59C9C1138035}" type="presParOf" srcId="{F4AC8700-10C7-4BF4-88DF-1D57F9C17A47}" destId="{71E834D9-84C4-492B-838E-CCA804C123F7}" srcOrd="0" destOrd="0" presId="urn:microsoft.com/office/officeart/2005/8/layout/vList3#1"/>
    <dgm:cxn modelId="{9FEF03F8-9C40-478C-B78C-E756E7C523CC}" type="presParOf" srcId="{F4AC8700-10C7-4BF4-88DF-1D57F9C17A47}" destId="{9D46CD0F-1E75-4A7B-9A02-3B36A96296A5}" srcOrd="1" destOrd="0" presId="urn:microsoft.com/office/officeart/2005/8/layout/vList3#1"/>
    <dgm:cxn modelId="{D2828692-C8D0-4FA8-A874-0AC0A2C14CE9}" type="presParOf" srcId="{9553EF88-9159-4FDE-995A-4B01DA291C97}" destId="{EAAE2D88-949F-494A-B487-E7210AA7E546}" srcOrd="3" destOrd="0" presId="urn:microsoft.com/office/officeart/2005/8/layout/vList3#1"/>
    <dgm:cxn modelId="{C60B97B3-E5A5-44E3-B318-A0FF4112E96D}" type="presParOf" srcId="{9553EF88-9159-4FDE-995A-4B01DA291C97}" destId="{7B4724FC-C70D-4B5A-AD43-958F63775F22}" srcOrd="4" destOrd="0" presId="urn:microsoft.com/office/officeart/2005/8/layout/vList3#1"/>
    <dgm:cxn modelId="{C266C547-39CC-4818-9B0D-8D49D71B6444}" type="presParOf" srcId="{7B4724FC-C70D-4B5A-AD43-958F63775F22}" destId="{06183ABC-92A8-448F-8AE5-6AA1456F13F7}" srcOrd="0" destOrd="0" presId="urn:microsoft.com/office/officeart/2005/8/layout/vList3#1"/>
    <dgm:cxn modelId="{0E0593E8-DE5C-4138-BB49-6EABBA792FA0}" type="presParOf" srcId="{7B4724FC-C70D-4B5A-AD43-958F63775F22}" destId="{71871340-6230-431F-B1AE-03EFEA770EED}" srcOrd="1" destOrd="0" presId="urn:microsoft.com/office/officeart/2005/8/layout/vList3#1"/>
    <dgm:cxn modelId="{C3D67E4C-0B13-47AE-8FCA-A65BBE6E749D}" type="presParOf" srcId="{9553EF88-9159-4FDE-995A-4B01DA291C97}" destId="{C918C288-C049-4874-BBFD-7B212E5AB8A2}" srcOrd="5" destOrd="0" presId="urn:microsoft.com/office/officeart/2005/8/layout/vList3#1"/>
    <dgm:cxn modelId="{3934D62B-F895-49EE-9C2A-883C1161563E}" type="presParOf" srcId="{9553EF88-9159-4FDE-995A-4B01DA291C97}" destId="{F6FF54B6-F34E-4993-B00C-122FE2992839}" srcOrd="6" destOrd="0" presId="urn:microsoft.com/office/officeart/2005/8/layout/vList3#1"/>
    <dgm:cxn modelId="{D29A98B8-E3D3-4F9A-AF81-3CBA98128122}" type="presParOf" srcId="{F6FF54B6-F34E-4993-B00C-122FE2992839}" destId="{A736AC76-BD42-4649-B500-AF1765C5AB67}" srcOrd="0" destOrd="0" presId="urn:microsoft.com/office/officeart/2005/8/layout/vList3#1"/>
    <dgm:cxn modelId="{A25AAF4C-FC54-4D3B-93E9-AA677EEBFC75}" type="presParOf" srcId="{F6FF54B6-F34E-4993-B00C-122FE2992839}" destId="{8BDF8F55-949F-46D4-9910-1FA6D63923CB}" srcOrd="1" destOrd="0" presId="urn:microsoft.com/office/officeart/2005/8/layout/vList3#1"/>
    <dgm:cxn modelId="{02A49637-59CA-420F-8B2F-BE5F2B11DEB8}" type="presParOf" srcId="{9553EF88-9159-4FDE-995A-4B01DA291C97}" destId="{33AA33C7-5B9A-492C-B449-F570C138B341}" srcOrd="7" destOrd="0" presId="urn:microsoft.com/office/officeart/2005/8/layout/vList3#1"/>
    <dgm:cxn modelId="{4E4E9E50-7155-4326-A97B-C12AF3B144E9}" type="presParOf" srcId="{9553EF88-9159-4FDE-995A-4B01DA291C97}" destId="{559A5701-84D6-4199-A634-F5AA1C3E693D}" srcOrd="8" destOrd="0" presId="urn:microsoft.com/office/officeart/2005/8/layout/vList3#1"/>
    <dgm:cxn modelId="{95D3384E-0A20-4E40-B01F-DCC401B61609}" type="presParOf" srcId="{559A5701-84D6-4199-A634-F5AA1C3E693D}" destId="{9A57FC0B-BFCE-46EA-B310-DF8D3A01E676}" srcOrd="0" destOrd="0" presId="urn:microsoft.com/office/officeart/2005/8/layout/vList3#1"/>
    <dgm:cxn modelId="{B9D73F40-618A-4D1F-AD9A-07F968210EC4}" type="presParOf" srcId="{559A5701-84D6-4199-A634-F5AA1C3E693D}" destId="{1ED34DC8-811C-44B2-8ACB-A183C2B40235}" srcOrd="1" destOrd="0" presId="urn:microsoft.com/office/officeart/2005/8/layout/vList3#1"/>
    <dgm:cxn modelId="{B482C764-9B03-4D0C-87BD-E845AC362176}" type="presParOf" srcId="{9553EF88-9159-4FDE-995A-4B01DA291C97}" destId="{F443EAB2-DD1B-48DA-ADD7-74306DB65928}" srcOrd="9" destOrd="0" presId="urn:microsoft.com/office/officeart/2005/8/layout/vList3#1"/>
    <dgm:cxn modelId="{AD0E719A-B195-47E9-959C-BD46DFFF04EE}" type="presParOf" srcId="{9553EF88-9159-4FDE-995A-4B01DA291C97}" destId="{23DF6927-87D1-4CDB-88FB-230ADDAF5A97}" srcOrd="10" destOrd="0" presId="urn:microsoft.com/office/officeart/2005/8/layout/vList3#1"/>
    <dgm:cxn modelId="{659F7250-3A69-40C7-95AB-431ECE6263D6}" type="presParOf" srcId="{23DF6927-87D1-4CDB-88FB-230ADDAF5A97}" destId="{56A0E44C-4258-426F-9CBE-94D53271748F}" srcOrd="0" destOrd="0" presId="urn:microsoft.com/office/officeart/2005/8/layout/vList3#1"/>
    <dgm:cxn modelId="{74C7E6B3-D4A0-499E-B52C-1C1B27F6DED5}" type="presParOf" srcId="{23DF6927-87D1-4CDB-88FB-230ADDAF5A97}" destId="{2FBA8274-EA67-4385-9157-40E9D44C7036}" srcOrd="1" destOrd="0" presId="urn:microsoft.com/office/officeart/2005/8/layout/vList3#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D94975-DA25-4635-A88C-5D62520473EC}">
      <dsp:nvSpPr>
        <dsp:cNvPr id="0" name=""/>
        <dsp:cNvSpPr/>
      </dsp:nvSpPr>
      <dsp:spPr>
        <a:xfrm rot="10800000">
          <a:off x="1499947" y="43553"/>
          <a:ext cx="8077066" cy="643567"/>
        </a:xfrm>
        <a:prstGeom prst="homePlate">
          <a:avLst/>
        </a:prstGeom>
        <a:solidFill>
          <a:srgbClr val="006600">
            <a:alpha val="1600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796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tx1"/>
              </a:solidFill>
            </a:rPr>
            <a:t>Adesão dos municípios e edital de chamamento dos médicos</a:t>
          </a:r>
          <a:endParaRPr lang="pt-BR" sz="2000" b="1" kern="1200" dirty="0">
            <a:solidFill>
              <a:schemeClr val="tx1"/>
            </a:solidFill>
          </a:endParaRPr>
        </a:p>
      </dsp:txBody>
      <dsp:txXfrm rot="10800000">
        <a:off x="1499947" y="43553"/>
        <a:ext cx="8077066" cy="643567"/>
      </dsp:txXfrm>
    </dsp:sp>
    <dsp:sp modelId="{FED6E8CA-8D5A-4481-9C6A-EB6015A737C4}">
      <dsp:nvSpPr>
        <dsp:cNvPr id="0" name=""/>
        <dsp:cNvSpPr/>
      </dsp:nvSpPr>
      <dsp:spPr>
        <a:xfrm>
          <a:off x="1274958" y="32664"/>
          <a:ext cx="643567" cy="64356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4000" r="-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46CD0F-1E75-4A7B-9A02-3B36A96296A5}">
      <dsp:nvSpPr>
        <dsp:cNvPr id="0" name=""/>
        <dsp:cNvSpPr/>
      </dsp:nvSpPr>
      <dsp:spPr>
        <a:xfrm rot="10800000">
          <a:off x="1499947" y="857659"/>
          <a:ext cx="8077066" cy="643567"/>
        </a:xfrm>
        <a:prstGeom prst="homePlate">
          <a:avLst/>
        </a:prstGeom>
        <a:solidFill>
          <a:srgbClr val="006600">
            <a:alpha val="1600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796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tx1"/>
              </a:solidFill>
            </a:rPr>
            <a:t>Médicos brasileiros selecionam municípios onde desejam atuar. Vagas ociosas são ofertadas a brasileiros e estrangeiros formados no exterior</a:t>
          </a:r>
          <a:endParaRPr lang="pt-BR" sz="2000" b="1" kern="1200" dirty="0">
            <a:solidFill>
              <a:schemeClr val="tx1"/>
            </a:solidFill>
          </a:endParaRPr>
        </a:p>
      </dsp:txBody>
      <dsp:txXfrm rot="10800000">
        <a:off x="1499947" y="857659"/>
        <a:ext cx="8077066" cy="643567"/>
      </dsp:txXfrm>
    </dsp:sp>
    <dsp:sp modelId="{71E834D9-84C4-492B-838E-CCA804C123F7}">
      <dsp:nvSpPr>
        <dsp:cNvPr id="0" name=""/>
        <dsp:cNvSpPr/>
      </dsp:nvSpPr>
      <dsp:spPr>
        <a:xfrm>
          <a:off x="1274958" y="857659"/>
          <a:ext cx="643567" cy="643567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871340-6230-431F-B1AE-03EFEA770EED}">
      <dsp:nvSpPr>
        <dsp:cNvPr id="0" name=""/>
        <dsp:cNvSpPr/>
      </dsp:nvSpPr>
      <dsp:spPr>
        <a:xfrm rot="10800000">
          <a:off x="1431716" y="1684346"/>
          <a:ext cx="8082872" cy="643567"/>
        </a:xfrm>
        <a:prstGeom prst="homePlate">
          <a:avLst/>
        </a:prstGeom>
        <a:solidFill>
          <a:srgbClr val="006600">
            <a:alpha val="16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796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tx1"/>
              </a:solidFill>
            </a:rPr>
            <a:t>Postos remanescentes são preenchidos pelos médicos da </a:t>
          </a:r>
          <a:br>
            <a:rPr lang="pt-BR" sz="2000" b="1" kern="1200" dirty="0" smtClean="0">
              <a:solidFill>
                <a:schemeClr val="tx1"/>
              </a:solidFill>
            </a:rPr>
          </a:br>
          <a:r>
            <a:rPr lang="pt-BR" sz="2000" b="1" kern="1200" dirty="0" smtClean="0">
              <a:solidFill>
                <a:schemeClr val="tx1"/>
              </a:solidFill>
            </a:rPr>
            <a:t>cooperação com a OPAS </a:t>
          </a:r>
          <a:endParaRPr lang="pt-BR" sz="2000" b="1" kern="1200" dirty="0">
            <a:solidFill>
              <a:schemeClr val="tx1"/>
            </a:solidFill>
          </a:endParaRPr>
        </a:p>
      </dsp:txBody>
      <dsp:txXfrm rot="10800000">
        <a:off x="1431716" y="1684346"/>
        <a:ext cx="8082872" cy="643567"/>
      </dsp:txXfrm>
    </dsp:sp>
    <dsp:sp modelId="{06183ABC-92A8-448F-8AE5-6AA1456F13F7}">
      <dsp:nvSpPr>
        <dsp:cNvPr id="0" name=""/>
        <dsp:cNvSpPr/>
      </dsp:nvSpPr>
      <dsp:spPr>
        <a:xfrm>
          <a:off x="1340293" y="1671558"/>
          <a:ext cx="643567" cy="64356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DF8F55-949F-46D4-9910-1FA6D63923CB}">
      <dsp:nvSpPr>
        <dsp:cNvPr id="0" name=""/>
        <dsp:cNvSpPr/>
      </dsp:nvSpPr>
      <dsp:spPr>
        <a:xfrm rot="10800000">
          <a:off x="1499947" y="2529014"/>
          <a:ext cx="8077066" cy="643567"/>
        </a:xfrm>
        <a:prstGeom prst="homePlate">
          <a:avLst/>
        </a:prstGeom>
        <a:solidFill>
          <a:srgbClr val="006600">
            <a:alpha val="1600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796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tx1"/>
              </a:solidFill>
            </a:rPr>
            <a:t>Estrangeiros  passam por 4 semanas de avaliação sobre o SUS </a:t>
          </a:r>
          <a:br>
            <a:rPr lang="pt-BR" sz="2000" b="1" kern="1200" dirty="0" smtClean="0">
              <a:solidFill>
                <a:schemeClr val="tx1"/>
              </a:solidFill>
            </a:rPr>
          </a:br>
          <a:r>
            <a:rPr lang="pt-BR" sz="2000" b="1" kern="1200" dirty="0" smtClean="0">
              <a:solidFill>
                <a:schemeClr val="tx1"/>
              </a:solidFill>
            </a:rPr>
            <a:t>e Língua Portuguesa. </a:t>
          </a:r>
          <a:endParaRPr lang="pt-BR" sz="2000" b="1" kern="1200" dirty="0">
            <a:solidFill>
              <a:schemeClr val="tx1"/>
            </a:solidFill>
          </a:endParaRPr>
        </a:p>
      </dsp:txBody>
      <dsp:txXfrm rot="10800000">
        <a:off x="1499947" y="2529014"/>
        <a:ext cx="8077066" cy="643567"/>
      </dsp:txXfrm>
    </dsp:sp>
    <dsp:sp modelId="{A736AC76-BD42-4649-B500-AF1765C5AB67}">
      <dsp:nvSpPr>
        <dsp:cNvPr id="0" name=""/>
        <dsp:cNvSpPr/>
      </dsp:nvSpPr>
      <dsp:spPr>
        <a:xfrm>
          <a:off x="1274958" y="2529014"/>
          <a:ext cx="643567" cy="643567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D34DC8-811C-44B2-8ACB-A183C2B40235}">
      <dsp:nvSpPr>
        <dsp:cNvPr id="0" name=""/>
        <dsp:cNvSpPr/>
      </dsp:nvSpPr>
      <dsp:spPr>
        <a:xfrm rot="10800000">
          <a:off x="1499947" y="3364692"/>
          <a:ext cx="8077066" cy="643567"/>
        </a:xfrm>
        <a:prstGeom prst="homePlate">
          <a:avLst/>
        </a:prstGeom>
        <a:solidFill>
          <a:srgbClr val="006600">
            <a:alpha val="1600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796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tx1"/>
              </a:solidFill>
            </a:rPr>
            <a:t>Deslocamento dos profissionais para os municípios em que vão atuar</a:t>
          </a:r>
          <a:endParaRPr lang="pt-BR" sz="2000" b="1" kern="1200" dirty="0">
            <a:solidFill>
              <a:schemeClr val="tx1"/>
            </a:solidFill>
          </a:endParaRPr>
        </a:p>
      </dsp:txBody>
      <dsp:txXfrm rot="10800000">
        <a:off x="1499947" y="3364692"/>
        <a:ext cx="8077066" cy="643567"/>
      </dsp:txXfrm>
    </dsp:sp>
    <dsp:sp modelId="{9A57FC0B-BFCE-46EA-B310-DF8D3A01E676}">
      <dsp:nvSpPr>
        <dsp:cNvPr id="0" name=""/>
        <dsp:cNvSpPr/>
      </dsp:nvSpPr>
      <dsp:spPr>
        <a:xfrm>
          <a:off x="1274958" y="3364692"/>
          <a:ext cx="643567" cy="643567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BA8274-EA67-4385-9157-40E9D44C7036}">
      <dsp:nvSpPr>
        <dsp:cNvPr id="0" name=""/>
        <dsp:cNvSpPr/>
      </dsp:nvSpPr>
      <dsp:spPr>
        <a:xfrm rot="10800000">
          <a:off x="1499947" y="4178795"/>
          <a:ext cx="8077066" cy="643567"/>
        </a:xfrm>
        <a:prstGeom prst="homePlate">
          <a:avLst/>
        </a:prstGeom>
        <a:solidFill>
          <a:srgbClr val="006600">
            <a:alpha val="1600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796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tx1"/>
              </a:solidFill>
            </a:rPr>
            <a:t>Início das atividades nas unidades básicas de saúde</a:t>
          </a:r>
          <a:endParaRPr lang="pt-BR" sz="2000" b="1" kern="1200" dirty="0">
            <a:solidFill>
              <a:schemeClr val="tx1"/>
            </a:solidFill>
          </a:endParaRPr>
        </a:p>
      </dsp:txBody>
      <dsp:txXfrm rot="10800000">
        <a:off x="1499947" y="4178795"/>
        <a:ext cx="8077066" cy="643567"/>
      </dsp:txXfrm>
    </dsp:sp>
    <dsp:sp modelId="{56A0E44C-4258-426F-9CBE-94D53271748F}">
      <dsp:nvSpPr>
        <dsp:cNvPr id="0" name=""/>
        <dsp:cNvSpPr/>
      </dsp:nvSpPr>
      <dsp:spPr>
        <a:xfrm>
          <a:off x="1274958" y="4178795"/>
          <a:ext cx="643567" cy="643567"/>
        </a:xfrm>
        <a:prstGeom prst="ellipse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48000" r="-4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6075" cy="496888"/>
          </a:xfrm>
          <a:prstGeom prst="rect">
            <a:avLst/>
          </a:prstGeom>
        </p:spPr>
        <p:txBody>
          <a:bodyPr vert="horz" lIns="89556" tIns="44778" rIns="89556" bIns="44778" rtlCol="0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775075" y="0"/>
            <a:ext cx="2886075" cy="496888"/>
          </a:xfrm>
          <a:prstGeom prst="rect">
            <a:avLst/>
          </a:prstGeom>
        </p:spPr>
        <p:txBody>
          <a:bodyPr vert="horz" lIns="89556" tIns="44778" rIns="89556" bIns="44778" rtlCol="0"/>
          <a:lstStyle>
            <a:lvl1pPr algn="r">
              <a:defRPr sz="1200"/>
            </a:lvl1pPr>
          </a:lstStyle>
          <a:p>
            <a:pPr>
              <a:defRPr/>
            </a:pPr>
            <a:fld id="{9BB18BF0-2C54-4FB7-B3D3-8AAE4C40E5A4}" type="datetimeFigureOut">
              <a:rPr lang="pt-BR"/>
              <a:pPr>
                <a:defRPr/>
              </a:pPr>
              <a:t>10/04/2014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886075" cy="496887"/>
          </a:xfrm>
          <a:prstGeom prst="rect">
            <a:avLst/>
          </a:prstGeom>
        </p:spPr>
        <p:txBody>
          <a:bodyPr vert="horz" lIns="89556" tIns="44778" rIns="89556" bIns="4477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775075" y="9428163"/>
            <a:ext cx="2886075" cy="496887"/>
          </a:xfrm>
          <a:prstGeom prst="rect">
            <a:avLst/>
          </a:prstGeom>
        </p:spPr>
        <p:txBody>
          <a:bodyPr vert="horz" lIns="89556" tIns="44778" rIns="89556" bIns="44778" rtlCol="0" anchor="b"/>
          <a:lstStyle>
            <a:lvl1pPr algn="r">
              <a:defRPr sz="1200"/>
            </a:lvl1pPr>
          </a:lstStyle>
          <a:p>
            <a:pPr>
              <a:defRPr/>
            </a:pPr>
            <a:fld id="{2324F54E-C195-4F1B-A551-FA8378AE74C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60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6" tIns="47393" rIns="94786" bIns="47393" numCol="1" anchor="t" anchorCtr="0" compatLnSpc="1">
            <a:prstTxWarp prst="textNoShape">
              <a:avLst/>
            </a:prstTxWarp>
          </a:bodyPr>
          <a:lstStyle>
            <a:lvl1pPr defTabSz="948426">
              <a:defRPr sz="13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5075" y="0"/>
            <a:ext cx="28860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6" tIns="47393" rIns="94786" bIns="47393" numCol="1" anchor="t" anchorCtr="0" compatLnSpc="1">
            <a:prstTxWarp prst="textNoShape">
              <a:avLst/>
            </a:prstTxWarp>
          </a:bodyPr>
          <a:lstStyle>
            <a:lvl1pPr algn="r" defTabSz="948426">
              <a:defRPr sz="13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49313" y="742950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4875"/>
            <a:ext cx="532923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6" tIns="47393" rIns="94786" bIns="473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8860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6" tIns="47393" rIns="94786" bIns="47393" numCol="1" anchor="b" anchorCtr="0" compatLnSpc="1">
            <a:prstTxWarp prst="textNoShape">
              <a:avLst/>
            </a:prstTxWarp>
          </a:bodyPr>
          <a:lstStyle>
            <a:lvl1pPr defTabSz="948426">
              <a:defRPr sz="13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5075" y="9428163"/>
            <a:ext cx="28860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6" tIns="47393" rIns="94786" bIns="47393" numCol="1" anchor="b" anchorCtr="0" compatLnSpc="1">
            <a:prstTxWarp prst="textNoShape">
              <a:avLst/>
            </a:prstTxWarp>
          </a:bodyPr>
          <a:lstStyle>
            <a:lvl1pPr algn="r" defTabSz="948426">
              <a:defRPr sz="1300"/>
            </a:lvl1pPr>
          </a:lstStyle>
          <a:p>
            <a:pPr>
              <a:defRPr/>
            </a:pPr>
            <a:fld id="{C7BEE9F5-425B-427E-9028-1A3B914B4BC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FEFD3C14-1AEE-4CF7-BB0F-8EE97B5B1613}" type="slidenum">
              <a:rPr lang="pt-BR" smtClean="0"/>
              <a:pPr defTabSz="947738"/>
              <a:t>1</a:t>
            </a:fld>
            <a:endParaRPr lang="pt-BR" smtClean="0"/>
          </a:p>
        </p:txBody>
      </p:sp>
      <p:sp>
        <p:nvSpPr>
          <p:cNvPr id="26627" name="Rectangle 7"/>
          <p:cNvSpPr txBox="1">
            <a:spLocks noGrp="1" noChangeArrowheads="1"/>
          </p:cNvSpPr>
          <p:nvPr/>
        </p:nvSpPr>
        <p:spPr bwMode="auto">
          <a:xfrm>
            <a:off x="3775075" y="9428163"/>
            <a:ext cx="28860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786" tIns="47393" rIns="94786" bIns="47393" anchor="b"/>
          <a:lstStyle/>
          <a:p>
            <a:pPr algn="r" defTabSz="968375" eaLnBrk="0" hangingPunct="0"/>
            <a:fld id="{CF7CDDE0-3C61-4DDC-9E04-F4E8E2C254A0}" type="slidenum">
              <a:rPr lang="pt-BR" sz="1300">
                <a:latin typeface="Times New Roman" pitchFamily="18" charset="0"/>
              </a:rPr>
              <a:pPr algn="r" defTabSz="968375" eaLnBrk="0" hangingPunct="0"/>
              <a:t>1</a:t>
            </a:fld>
            <a:endParaRPr lang="pt-BR" sz="1300">
              <a:latin typeface="Times New Roman" pitchFamily="18" charset="0"/>
            </a:endParaRPr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16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17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18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19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20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21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22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23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24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25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28132DCA-737F-41A2-B2C5-4E5A0CC6941E}" type="slidenum">
              <a:rPr lang="pt-BR" smtClean="0"/>
              <a:pPr defTabSz="947738"/>
              <a:t>2</a:t>
            </a:fld>
            <a:endParaRPr lang="pt-BR" smtClean="0"/>
          </a:p>
        </p:txBody>
      </p:sp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1111250" y="754063"/>
            <a:ext cx="4440238" cy="37226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9556" tIns="44778" rIns="89556" bIns="44778" anchor="ctr"/>
          <a:lstStyle/>
          <a:p>
            <a:endParaRPr lang="pt-BR"/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/>
          </p:nvPr>
        </p:nvSpPr>
        <p:spPr>
          <a:xfrm>
            <a:off x="666750" y="4714875"/>
            <a:ext cx="5329238" cy="4468813"/>
          </a:xfrm>
          <a:noFill/>
          <a:ln/>
        </p:spPr>
        <p:txBody>
          <a:bodyPr wrap="none" anchor="ctr"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26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27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28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29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30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31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32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33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3773271" y="9428164"/>
            <a:ext cx="28879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 anchor="b"/>
          <a:lstStyle/>
          <a:p>
            <a:pPr algn="r" eaLnBrk="0" hangingPunct="0"/>
            <a:fld id="{68C5A6B8-A26C-4648-B272-443BB7F81B6C}" type="slidenum">
              <a:rPr lang="pt-BR" sz="1200">
                <a:latin typeface="Times New Roman" pitchFamily="18" charset="0"/>
              </a:rPr>
              <a:pPr algn="r" eaLnBrk="0" hangingPunct="0"/>
              <a:t>38</a:t>
            </a:fld>
            <a:endParaRPr lang="pt-BR" sz="1200">
              <a:latin typeface="Times New Roman" pitchFamily="18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428" tIns="45714" rIns="91428" bIns="45714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584E95-8EEF-4757-BB1E-1FD3E02C7469}" type="slidenum">
              <a:rPr lang="pt-BR" smtClean="0"/>
              <a:pPr>
                <a:defRPr/>
              </a:pPr>
              <a:t>47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420BB669-4A89-442D-AAB9-213953B6FB44}" type="slidenum">
              <a:rPr lang="pt-BR" smtClean="0"/>
              <a:pPr defTabSz="947738"/>
              <a:t>4</a:t>
            </a:fld>
            <a:endParaRPr lang="pt-BR" smtClean="0"/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775075" y="9429750"/>
            <a:ext cx="28876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0D00C925-2FA3-49F8-A60A-0181BF2523BA}" type="slidenum">
              <a:rPr lang="pt-BR" sz="1200" b="1">
                <a:solidFill>
                  <a:srgbClr val="33CCCC"/>
                </a:solidFill>
                <a:latin typeface="Times New Roman" pitchFamily="18" charset="0"/>
              </a:rPr>
              <a:pPr algn="r" eaLnBrk="0" hangingPunct="0"/>
              <a:t>4</a:t>
            </a:fld>
            <a:endParaRPr lang="pt-BR" sz="1200" b="1">
              <a:solidFill>
                <a:srgbClr val="33CCCC"/>
              </a:solidFill>
              <a:latin typeface="Times New Roman" pitchFamily="18" charset="0"/>
            </a:endParaRPr>
          </a:p>
        </p:txBody>
      </p:sp>
      <p:sp>
        <p:nvSpPr>
          <p:cNvPr id="28676" name="Rectangle 7"/>
          <p:cNvSpPr txBox="1">
            <a:spLocks noGrp="1" noChangeArrowheads="1"/>
          </p:cNvSpPr>
          <p:nvPr/>
        </p:nvSpPr>
        <p:spPr bwMode="auto">
          <a:xfrm>
            <a:off x="3775075" y="9429750"/>
            <a:ext cx="28876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9C9CB82-E0F4-4495-9877-88F94095A32D}" type="slidenum">
              <a:rPr lang="pt-BR" sz="1200" b="1">
                <a:solidFill>
                  <a:srgbClr val="33CCCC"/>
                </a:solidFill>
                <a:latin typeface="Times New Roman" pitchFamily="18" charset="0"/>
              </a:rPr>
              <a:pPr algn="r" eaLnBrk="0" hangingPunct="0"/>
              <a:t>4</a:t>
            </a:fld>
            <a:endParaRPr lang="pt-BR" sz="1200" b="1">
              <a:solidFill>
                <a:srgbClr val="33CCCC"/>
              </a:solidFill>
              <a:latin typeface="Times New Roman" pitchFamily="18" charset="0"/>
            </a:endParaRPr>
          </a:p>
        </p:txBody>
      </p:sp>
      <p:sp>
        <p:nvSpPr>
          <p:cNvPr id="286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>
            <a:noFill/>
          </a:ln>
        </p:spPr>
      </p:sp>
      <p:sp>
        <p:nvSpPr>
          <p:cNvPr id="286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714875"/>
            <a:ext cx="4884738" cy="4467225"/>
          </a:xfrm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pt-BR" smtClean="0">
              <a:ea typeface="MS PGothic" pitchFamily="34" charset="-128"/>
            </a:endParaRPr>
          </a:p>
        </p:txBody>
      </p:sp>
      <p:sp>
        <p:nvSpPr>
          <p:cNvPr id="93188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504" indent="-28557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2313" indent="-2284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99238" indent="-2284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6163" indent="-2284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3089" indent="-228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0014" indent="-228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6939" indent="-228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3864" indent="-228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29B60B2-A15C-494A-BB8C-E62C2F098811}" type="slidenum">
              <a:rPr lang="pt-BR" altLang="pt-BR">
                <a:solidFill>
                  <a:prstClr val="black"/>
                </a:solidFill>
                <a:latin typeface="Calibri" pitchFamily="34" charset="0"/>
              </a:rPr>
              <a:pPr eaLnBrk="1" hangingPunct="1">
                <a:defRPr/>
              </a:pPr>
              <a:t>48</a:t>
            </a:fld>
            <a:endParaRPr lang="pt-BR" altLang="pt-BR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B25F76-4C82-45A0-BCB9-FF1A2A94FB37}" type="slidenum">
              <a:rPr lang="pt-BR" smtClean="0"/>
              <a:pPr>
                <a:defRPr/>
              </a:pPr>
              <a:t>49</a:t>
            </a:fld>
            <a:endParaRPr lang="pt-B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B1D400-C8AF-4D4D-A6F4-C3B413A4DB19}" type="slidenum">
              <a:rPr lang="pt-BR" smtClean="0"/>
              <a:pPr>
                <a:defRPr/>
              </a:pPr>
              <a:t>50</a:t>
            </a:fld>
            <a:endParaRPr lang="pt-B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5E8A45-174B-4CCD-A7A1-137FBAEE5C11}" type="slidenum">
              <a:rPr lang="pt-BR" smtClean="0"/>
              <a:pPr>
                <a:defRPr/>
              </a:pPr>
              <a:t>51</a:t>
            </a:fld>
            <a:endParaRPr lang="pt-B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814A84-F7BB-4F51-ADCD-D850327EF879}" type="slidenum">
              <a:rPr lang="pt-BR" smtClean="0"/>
              <a:pPr>
                <a:defRPr/>
              </a:pPr>
              <a:t>52</a:t>
            </a:fld>
            <a:endParaRPr lang="pt-B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ACD193-3554-4E8A-A0E8-1B1F6C0B03C9}" type="slidenum">
              <a:rPr lang="pt-BR" smtClean="0"/>
              <a:pPr>
                <a:defRPr/>
              </a:pPr>
              <a:t>53</a:t>
            </a:fld>
            <a:endParaRPr lang="pt-B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 smtClean="0"/>
              <a:t>Animação!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3152998-176B-44B8-B007-2361552D5DC2}" type="slidenum">
              <a:rPr lang="pt-BR" smtClean="0"/>
              <a:pPr>
                <a:defRPr/>
              </a:pPr>
              <a:t>54</a:t>
            </a:fld>
            <a:endParaRPr lang="pt-B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964251-44EC-478D-AE51-33ED9784F512}" type="slidenum">
              <a:rPr lang="pt-BR" smtClean="0"/>
              <a:pPr>
                <a:defRPr/>
              </a:pPr>
              <a:t>55</a:t>
            </a:fld>
            <a:endParaRPr lang="pt-B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2EA60D-D7E8-410C-8E3E-E0AE26458740}" type="slidenum">
              <a:rPr lang="pt-BR" smtClean="0"/>
              <a:pPr>
                <a:defRPr/>
              </a:pPr>
              <a:t>56</a:t>
            </a:fld>
            <a:endParaRPr lang="pt-BR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1943E2-FA20-47EB-9848-E59D0C36CBEA}" type="slidenum">
              <a:rPr lang="pt-BR" smtClean="0"/>
              <a:pPr>
                <a:defRPr/>
              </a:pPr>
              <a:t>59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436F1912-9D93-443B-B354-139A206D45A9}" type="slidenum">
              <a:rPr lang="pt-BR" smtClean="0"/>
              <a:pPr defTabSz="947738"/>
              <a:t>5</a:t>
            </a:fld>
            <a:endParaRPr lang="pt-BR" smtClean="0"/>
          </a:p>
        </p:txBody>
      </p:sp>
      <p:sp>
        <p:nvSpPr>
          <p:cNvPr id="29699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700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  <p:sp>
        <p:nvSpPr>
          <p:cNvPr id="29701" name="Espaço Reservado para Número de Slide 3"/>
          <p:cNvSpPr txBox="1">
            <a:spLocks noGrp="1"/>
          </p:cNvSpPr>
          <p:nvPr/>
        </p:nvSpPr>
        <p:spPr bwMode="auto">
          <a:xfrm>
            <a:off x="3775075" y="9428163"/>
            <a:ext cx="28860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786" tIns="47393" rIns="94786" bIns="47393" anchor="b"/>
          <a:lstStyle/>
          <a:p>
            <a:pPr algn="r" defTabSz="968375" eaLnBrk="0" hangingPunct="0"/>
            <a:fld id="{6D38B9B0-CD52-416A-8A30-63ACF99C89EB}" type="slidenum">
              <a:rPr lang="pt-BR" sz="1300">
                <a:latin typeface="Times New Roman" pitchFamily="18" charset="0"/>
              </a:rPr>
              <a:pPr algn="r" defTabSz="968375" eaLnBrk="0" hangingPunct="0"/>
              <a:t>5</a:t>
            </a:fld>
            <a:endParaRPr lang="pt-BR" sz="13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092C5C2-CAC3-44DA-A49B-18C0C56AD20C}" type="slidenum">
              <a:rPr lang="pt-BR" smtClean="0"/>
              <a:pPr>
                <a:defRPr/>
              </a:pPr>
              <a:t>60</a:t>
            </a:fld>
            <a:endParaRPr lang="pt-B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EE195E-EB6D-40EB-A079-35634D530CA1}" type="slidenum">
              <a:rPr lang="pt-BR" smtClean="0"/>
              <a:pPr>
                <a:defRPr/>
              </a:pPr>
              <a:t>61</a:t>
            </a:fld>
            <a:endParaRPr lang="pt-BR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0477B87-A802-403B-85C6-C27837606B31}" type="slidenum">
              <a:rPr lang="pt-BR" smtClean="0"/>
              <a:pPr>
                <a:defRPr/>
              </a:pPr>
              <a:t>62</a:t>
            </a:fld>
            <a:endParaRPr lang="pt-BR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C82AC2-E6F2-4038-ACA3-8BCC96CABDF6}" type="slidenum">
              <a:rPr lang="pt-BR" smtClean="0"/>
              <a:pPr>
                <a:defRPr/>
              </a:pPr>
              <a:t>63</a:t>
            </a:fld>
            <a:endParaRPr lang="pt-BR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C82AC2-E6F2-4038-ACA3-8BCC96CABDF6}" type="slidenum">
              <a:rPr lang="pt-BR" smtClean="0"/>
              <a:pPr>
                <a:defRPr/>
              </a:pPr>
              <a:t>64</a:t>
            </a:fld>
            <a:endParaRPr lang="pt-BR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C82AC2-E6F2-4038-ACA3-8BCC96CABDF6}" type="slidenum">
              <a:rPr lang="pt-BR" smtClean="0"/>
              <a:pPr>
                <a:defRPr/>
              </a:pPr>
              <a:t>66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11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12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13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14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377D113C-FD58-4293-9EB1-839C2FDA4B11}" type="slidenum">
              <a:rPr lang="pt-BR" smtClean="0"/>
              <a:pPr defTabSz="947738"/>
              <a:t>15</a:t>
            </a:fld>
            <a:endParaRPr lang="pt-B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4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9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1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7848600" y="117475"/>
          <a:ext cx="1143000" cy="889000"/>
        </p:xfrm>
        <a:graphic>
          <a:graphicData uri="http://schemas.openxmlformats.org/presentationml/2006/ole">
            <p:oleObj spid="_x0000_s32770" name="CorelPhotoPaint.Image.10" r:id="rId3" imgW="1028571" imgH="800000" progId="">
              <p:embed/>
            </p:oleObj>
          </a:graphicData>
        </a:graphic>
      </p:graphicFrame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p:oleObj spid="_x0000_s32771" name="CorelPhotoPaint.Image.10" r:id="rId4" imgW="1638095" imgH="314286" progId="">
              <p:embed/>
            </p:oleObj>
          </a:graphicData>
        </a:graphic>
      </p:graphicFrame>
      <p:pic>
        <p:nvPicPr>
          <p:cNvPr id="4" name="Picture 7" descr="C:\Users\panizzim\Documents\A AA A 2012-13-GEABS\LOGOS SES 2012\atencao_basica_reduzido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7338" y="44450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7848600" y="117475"/>
          <a:ext cx="1143000" cy="889000"/>
        </p:xfrm>
        <a:graphic>
          <a:graphicData uri="http://schemas.openxmlformats.org/presentationml/2006/ole">
            <p:oleObj spid="_x0000_s33794" name="CorelPhotoPaint.Image.10" r:id="rId3" imgW="1028571" imgH="800000" progId="">
              <p:embed/>
            </p:oleObj>
          </a:graphicData>
        </a:graphic>
      </p:graphicFrame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p:oleObj spid="_x0000_s33795" name="CorelPhotoPaint.Image.10" r:id="rId4" imgW="1638095" imgH="314286" progId="">
              <p:embed/>
            </p:oleObj>
          </a:graphicData>
        </a:graphic>
      </p:graphicFrame>
      <p:graphicFrame>
        <p:nvGraphicFramePr>
          <p:cNvPr id="4" name="Object 7"/>
          <p:cNvGraphicFramePr>
            <a:graphicFrameLocks noChangeAspect="1"/>
          </p:cNvGraphicFramePr>
          <p:nvPr/>
        </p:nvGraphicFramePr>
        <p:xfrm>
          <a:off x="0" y="6027738"/>
          <a:ext cx="9144000" cy="830262"/>
        </p:xfrm>
        <a:graphic>
          <a:graphicData uri="http://schemas.openxmlformats.org/presentationml/2006/ole">
            <p:oleObj spid="_x0000_s33796" name="CorelPhotoPaint.Image.10" r:id="rId5" imgW="1638095" imgH="314286" progId="">
              <p:embed/>
            </p:oleObj>
          </a:graphicData>
        </a:graphic>
      </p:graphicFrame>
      <p:pic>
        <p:nvPicPr>
          <p:cNvPr id="5" name="Picture 7" descr="C:\Users\panizzim\Documents\A AA A 2012-13-GEABS\LOGOS SES 2012\atencao_basica_reduzido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7338" y="44450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7848600" y="117475"/>
          <a:ext cx="1143000" cy="889000"/>
        </p:xfrm>
        <a:graphic>
          <a:graphicData uri="http://schemas.openxmlformats.org/presentationml/2006/ole">
            <p:oleObj spid="_x0000_s35842" name="CorelPhotoPaint.Image.10" r:id="rId3" imgW="1028571" imgH="800000" progId="">
              <p:embed/>
            </p:oleObj>
          </a:graphicData>
        </a:graphic>
      </p:graphicFrame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p:oleObj spid="_x0000_s35843" name="CorelPhotoPaint.Image.10" r:id="rId4" imgW="1638095" imgH="314286" progId="">
              <p:embed/>
            </p:oleObj>
          </a:graphicData>
        </a:graphic>
      </p:graphicFrame>
      <p:pic>
        <p:nvPicPr>
          <p:cNvPr id="4" name="Picture 7" descr="C:\Users\panizzim\Documents\A AA A 2012-13-GEABS\LOGOS SES 2012\atencao_basica_reduzido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7338" y="44450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7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p:oleObj spid="_x0000_s43010" name="CorelPhotoPaint.Image.10" r:id="rId3" imgW="1638095" imgH="314286" progId="">
              <p:embed/>
            </p:oleObj>
          </a:graphicData>
        </a:graphic>
      </p:graphicFrame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8027988" y="188913"/>
          <a:ext cx="887412" cy="690562"/>
        </p:xfrm>
        <a:graphic>
          <a:graphicData uri="http://schemas.openxmlformats.org/presentationml/2006/ole">
            <p:oleObj spid="_x0000_s43011" name="CorelPhotoPaint.Image.11" r:id="rId4" imgW="1028571" imgH="800000" progId="">
              <p:embed/>
            </p:oleObj>
          </a:graphicData>
        </a:graphic>
      </p:graphicFrame>
      <p:sp>
        <p:nvSpPr>
          <p:cNvPr id="2253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  <a:prstGeom prst="rect">
            <a:avLst/>
          </a:prstGeo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564488-6E84-4BAD-BB18-3AAF7289BB3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10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m 11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949950"/>
            <a:ext cx="9144000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m 15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m 16"/>
          <p:cNvPicPr>
            <a:picLocks noChangeAspect="1"/>
          </p:cNvPicPr>
          <p:nvPr userDrawn="1"/>
        </p:nvPicPr>
        <p:blipFill>
          <a:blip r:embed="rId3" cstate="print"/>
          <a:srcRect t="10513" r="77969"/>
          <a:stretch>
            <a:fillRect/>
          </a:stretch>
        </p:blipFill>
        <p:spPr bwMode="auto">
          <a:xfrm>
            <a:off x="7129463" y="6073775"/>
            <a:ext cx="2014537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Espaço Reservado para Conteúdo 3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4288" y="0"/>
            <a:ext cx="8802688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9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1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75425" y="652462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46650-4D89-48D3-A5B4-FB1D494733A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oleObject" Target="../embeddings/oleObject2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848600" y="117475"/>
          <a:ext cx="1143000" cy="889000"/>
        </p:xfrm>
        <a:graphic>
          <a:graphicData uri="http://schemas.openxmlformats.org/presentationml/2006/ole">
            <p:oleObj spid="_x0000_s1026" name="CorelPhotoPaint.Image.10" r:id="rId8" imgW="1028571" imgH="800000" progId="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p:oleObj spid="_x0000_s1027" name="CorelPhotoPaint.Image.10" r:id="rId9" imgW="1638095" imgH="314286" progId="">
              <p:embed/>
            </p:oleObj>
          </a:graphicData>
        </a:graphic>
      </p:graphicFrame>
      <p:pic>
        <p:nvPicPr>
          <p:cNvPr id="1029" name="Picture 7" descr="C:\Users\panizzim\Documents\A AA A 2012-13-GEABS\LOGOS SES 2012\atencao_basica_reduzido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7338" y="44450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8" r:id="rId3"/>
    <p:sldLayoutId id="2147483819" r:id="rId4"/>
    <p:sldLayoutId id="2147483820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1.png"/><Relationship Id="rId4" Type="http://schemas.openxmlformats.org/officeDocument/2006/relationships/oleObject" Target="../embeddings/oleObject14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1.png"/><Relationship Id="rId4" Type="http://schemas.openxmlformats.org/officeDocument/2006/relationships/oleObject" Target="../embeddings/oleObject16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1.png"/><Relationship Id="rId4" Type="http://schemas.openxmlformats.org/officeDocument/2006/relationships/oleObject" Target="../embeddings/oleObject18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2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://maism&#233;dicos.saude.gov.br/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7104063" y="0"/>
            <a:ext cx="2057400" cy="14525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1000">
              <a:solidFill>
                <a:schemeClr val="bg1"/>
              </a:solidFill>
            </a:endParaRPr>
          </a:p>
        </p:txBody>
      </p:sp>
      <p:pic>
        <p:nvPicPr>
          <p:cNvPr id="11267" name="Picture 6"/>
          <p:cNvPicPr>
            <a:picLocks noChangeAspect="1" noChangeArrowheads="1"/>
          </p:cNvPicPr>
          <p:nvPr/>
        </p:nvPicPr>
        <p:blipFill>
          <a:blip r:embed="rId3" cstate="print">
            <a:lum bright="70000" contrast="-82000"/>
          </a:blip>
          <a:srcRect/>
          <a:stretch>
            <a:fillRect/>
          </a:stretch>
        </p:blipFill>
        <p:spPr bwMode="auto">
          <a:xfrm>
            <a:off x="2700338" y="2924175"/>
            <a:ext cx="3384550" cy="25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tângulo 7"/>
          <p:cNvSpPr>
            <a:spLocks noChangeArrowheads="1"/>
          </p:cNvSpPr>
          <p:nvPr/>
        </p:nvSpPr>
        <p:spPr bwMode="auto">
          <a:xfrm>
            <a:off x="971550" y="2420938"/>
            <a:ext cx="7453313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849313" eaLnBrk="0" hangingPunct="0"/>
            <a:endParaRPr lang="pt-BR" sz="3600" b="1" dirty="0" smtClean="0">
              <a:latin typeface="Arial Black" pitchFamily="34" charset="0"/>
            </a:endParaRPr>
          </a:p>
          <a:p>
            <a:pPr algn="ctr" defTabSz="849313" eaLnBrk="0" hangingPunct="0"/>
            <a:r>
              <a:rPr lang="pt-BR" sz="3600" b="1" dirty="0" smtClean="0">
                <a:latin typeface="Arial Black" pitchFamily="34" charset="0"/>
              </a:rPr>
              <a:t>PROGRAMA ACADEMIA </a:t>
            </a:r>
            <a:r>
              <a:rPr lang="pt-BR" sz="3600" b="1" dirty="0" smtClean="0">
                <a:latin typeface="Arial Black" pitchFamily="34" charset="0"/>
              </a:rPr>
              <a:t>DA SAÚDE e SAIPS</a:t>
            </a:r>
          </a:p>
          <a:p>
            <a:pPr algn="r" defTabSz="849313" eaLnBrk="0" hangingPunct="0"/>
            <a:endParaRPr lang="pt-BR" sz="2800" b="1" dirty="0" smtClean="0">
              <a:latin typeface="Albertus Xb (W1)" pitchFamily="34" charset="0"/>
            </a:endParaRPr>
          </a:p>
          <a:p>
            <a:pPr algn="r" defTabSz="849313" eaLnBrk="0" hangingPunct="0"/>
            <a:endParaRPr lang="pt-BR" sz="2800" b="1" dirty="0" smtClean="0">
              <a:latin typeface="Albertus Xb (W1)" pitchFamily="34" charset="0"/>
            </a:endParaRPr>
          </a:p>
          <a:p>
            <a:pPr algn="r" defTabSz="849313" eaLnBrk="0" hangingPunct="0"/>
            <a:endParaRPr lang="pt-BR" sz="2800" b="1" dirty="0" smtClean="0">
              <a:latin typeface="Albertus Xb (W1)" pitchFamily="34" charset="0"/>
            </a:endParaRPr>
          </a:p>
          <a:p>
            <a:pPr algn="r" defTabSz="849313" eaLnBrk="0" hangingPunct="0"/>
            <a:r>
              <a:rPr lang="pt-BR" sz="2800" b="1" dirty="0" err="1" smtClean="0">
                <a:latin typeface="Albertus Xb (W1)" pitchFamily="34" charset="0"/>
              </a:rPr>
              <a:t>Janize</a:t>
            </a:r>
            <a:r>
              <a:rPr lang="pt-BR" sz="2800" b="1" dirty="0" smtClean="0">
                <a:latin typeface="Albertus Xb (W1)" pitchFamily="34" charset="0"/>
              </a:rPr>
              <a:t> L. </a:t>
            </a:r>
            <a:r>
              <a:rPr lang="pt-BR" sz="2800" b="1" dirty="0" err="1" smtClean="0">
                <a:latin typeface="Albertus Xb (W1)" pitchFamily="34" charset="0"/>
              </a:rPr>
              <a:t>Biella</a:t>
            </a:r>
            <a:endParaRPr lang="pt-BR" sz="2800" b="1" dirty="0">
              <a:latin typeface="Albertus Xb (W1)" pitchFamily="34" charset="0"/>
            </a:endParaRPr>
          </a:p>
        </p:txBody>
      </p:sp>
      <p:sp>
        <p:nvSpPr>
          <p:cNvPr id="11270" name="Rectangle 4"/>
          <p:cNvSpPr>
            <a:spLocks noChangeArrowheads="1"/>
          </p:cNvSpPr>
          <p:nvPr/>
        </p:nvSpPr>
        <p:spPr bwMode="auto">
          <a:xfrm>
            <a:off x="174625" y="0"/>
            <a:ext cx="2057400" cy="14525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1000">
              <a:solidFill>
                <a:schemeClr val="bg1"/>
              </a:solidFill>
            </a:endParaRPr>
          </a:p>
        </p:txBody>
      </p:sp>
      <p:sp>
        <p:nvSpPr>
          <p:cNvPr id="11271" name="Rectangle 5"/>
          <p:cNvSpPr>
            <a:spLocks noChangeArrowheads="1"/>
          </p:cNvSpPr>
          <p:nvPr/>
        </p:nvSpPr>
        <p:spPr bwMode="auto">
          <a:xfrm>
            <a:off x="974725" y="152400"/>
            <a:ext cx="719455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5311" tIns="42656" rIns="85311" bIns="42656" anchor="ctr"/>
          <a:lstStyle/>
          <a:p>
            <a:pPr algn="ctr" defTabSz="849313" eaLnBrk="0" hangingPunct="0">
              <a:lnSpc>
                <a:spcPct val="105000"/>
              </a:lnSpc>
            </a:pPr>
            <a:r>
              <a:rPr lang="pt-BR" sz="1600" b="1" dirty="0">
                <a:solidFill>
                  <a:schemeClr val="tx2"/>
                </a:solidFill>
                <a:latin typeface="Albertus Xb (W1)" pitchFamily="34" charset="0"/>
              </a:rPr>
              <a:t>ESTADO DE SANTA CATARINA</a:t>
            </a:r>
            <a:br>
              <a:rPr lang="pt-BR" sz="1600" b="1" dirty="0">
                <a:solidFill>
                  <a:schemeClr val="tx2"/>
                </a:solidFill>
                <a:latin typeface="Albertus Xb (W1)" pitchFamily="34" charset="0"/>
              </a:rPr>
            </a:br>
            <a:r>
              <a:rPr lang="pt-BR" sz="1600" b="1" dirty="0">
                <a:solidFill>
                  <a:schemeClr val="tx2"/>
                </a:solidFill>
                <a:latin typeface="Albertus Xb (W1)" pitchFamily="34" charset="0"/>
              </a:rPr>
              <a:t>SECRETARIA DE ESTADO DA SAÚDE</a:t>
            </a:r>
          </a:p>
          <a:p>
            <a:pPr algn="ctr" defTabSz="849313" eaLnBrk="0" hangingPunct="0">
              <a:lnSpc>
                <a:spcPct val="105000"/>
              </a:lnSpc>
            </a:pPr>
            <a:r>
              <a:rPr lang="pt-BR" sz="1600" b="1" dirty="0">
                <a:solidFill>
                  <a:schemeClr val="tx2"/>
                </a:solidFill>
                <a:latin typeface="Albertus Xb (W1)" pitchFamily="34" charset="0"/>
              </a:rPr>
              <a:t>SUPERINTENDÊNCIA DE PLANEJAMENTO E GESTÃO</a:t>
            </a:r>
            <a:br>
              <a:rPr lang="pt-BR" sz="1600" b="1" dirty="0">
                <a:solidFill>
                  <a:schemeClr val="tx2"/>
                </a:solidFill>
                <a:latin typeface="Albertus Xb (W1)" pitchFamily="34" charset="0"/>
              </a:rPr>
            </a:br>
            <a:r>
              <a:rPr lang="pt-BR" sz="1600" b="1" dirty="0">
                <a:solidFill>
                  <a:schemeClr val="tx2"/>
                </a:solidFill>
                <a:latin typeface="Albertus Xb (W1)" pitchFamily="34" charset="0"/>
              </a:rPr>
              <a:t>DIRETORIA DE PLANEJAMENTO, CONTROLE E AVALIAÇÃO DO SUS</a:t>
            </a:r>
            <a:br>
              <a:rPr lang="pt-BR" sz="1600" b="1" dirty="0">
                <a:solidFill>
                  <a:schemeClr val="tx2"/>
                </a:solidFill>
                <a:latin typeface="Albertus Xb (W1)" pitchFamily="34" charset="0"/>
              </a:rPr>
            </a:br>
            <a:r>
              <a:rPr lang="pt-BR" sz="1600" b="1" dirty="0">
                <a:solidFill>
                  <a:schemeClr val="tx2"/>
                </a:solidFill>
                <a:latin typeface="Albertus Xb (W1)" pitchFamily="34" charset="0"/>
              </a:rPr>
              <a:t>GERÊNCIA DE COORDENAÇÃO DA ATENÇÃO BÁSICA</a:t>
            </a:r>
            <a:endParaRPr lang="pt-BR" sz="1600" dirty="0">
              <a:solidFill>
                <a:schemeClr val="tx2"/>
              </a:solidFill>
              <a:latin typeface="Albertus Xb (W1)" pitchFamily="34" charset="0"/>
            </a:endParaRPr>
          </a:p>
        </p:txBody>
      </p:sp>
      <p:pic>
        <p:nvPicPr>
          <p:cNvPr id="48129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005" y="3794130"/>
            <a:ext cx="22860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82544" y="1055655"/>
            <a:ext cx="836147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hangingPunct="0"/>
            <a:endParaRPr lang="pt-BR" dirty="0" smtClean="0"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lvl="0" indent="450850" algn="r" eaLnBrk="0" hangingPunct="0"/>
            <a:r>
              <a:rPr lang="pt-BR" sz="1600" b="1" i="1" dirty="0" smtClean="0">
                <a:solidFill>
                  <a:srgbClr val="FF000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Continuação...</a:t>
            </a:r>
          </a:p>
          <a:p>
            <a:pPr lvl="0" indent="450850" algn="just" eaLnBrk="0" hangingPunct="0"/>
            <a:endParaRPr lang="pt-BR" dirty="0" smtClean="0"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lvl="0" indent="450850" algn="just" eaLnBrk="0" hangingPunct="0"/>
            <a:r>
              <a:rPr lang="pt-BR" dirty="0" smtClean="0">
                <a:latin typeface="Calibri"/>
                <a:ea typeface="Times New Roman" pitchFamily="18" charset="0"/>
                <a:cs typeface="Times New Roman" pitchFamily="18" charset="0"/>
              </a:rPr>
              <a:t>V - </a:t>
            </a:r>
            <a:r>
              <a:rPr lang="pt-BR" b="1" dirty="0" smtClean="0">
                <a:latin typeface="Calibri"/>
                <a:ea typeface="Times New Roman" pitchFamily="18" charset="0"/>
                <a:cs typeface="Times New Roman" pitchFamily="18" charset="0"/>
              </a:rPr>
              <a:t>estimular pesquisas nas áreas de interesse</a:t>
            </a:r>
            <a:r>
              <a:rPr lang="pt-BR" dirty="0" smtClean="0">
                <a:latin typeface="Calibri"/>
                <a:ea typeface="Times New Roman" pitchFamily="18" charset="0"/>
                <a:cs typeface="Times New Roman" pitchFamily="18" charset="0"/>
              </a:rPr>
              <a:t> para o Programa Academia da Saúde, em especial aquelas consideradas estratégicas para formação e desenvolvimento tecnológico para a promoção da saúde e produção do cuidado;</a:t>
            </a:r>
          </a:p>
          <a:p>
            <a:pPr lvl="0" indent="450850" algn="just" eaLnBrk="0" hangingPunct="0"/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 eaLnBrk="0" hangingPunct="0"/>
            <a:r>
              <a:rPr lang="pt-BR" dirty="0" smtClean="0">
                <a:latin typeface="Calibri"/>
                <a:ea typeface="Times New Roman" pitchFamily="18" charset="0"/>
                <a:cs typeface="Times New Roman" pitchFamily="18" charset="0"/>
              </a:rPr>
              <a:t>VI - </a:t>
            </a:r>
            <a:r>
              <a:rPr lang="pt-BR" b="1" dirty="0" smtClean="0">
                <a:latin typeface="Calibri"/>
                <a:ea typeface="Times New Roman" pitchFamily="18" charset="0"/>
                <a:cs typeface="Times New Roman" pitchFamily="18" charset="0"/>
              </a:rPr>
              <a:t>identificar experiências exitosas e promover </a:t>
            </a:r>
            <a:r>
              <a:rPr lang="pt-BR" dirty="0" smtClean="0">
                <a:latin typeface="Calibri"/>
                <a:ea typeface="Times New Roman" pitchFamily="18" charset="0"/>
                <a:cs typeface="Times New Roman" pitchFamily="18" charset="0"/>
              </a:rPr>
              <a:t>o intercâmbio das tecnologias produzidas entre os Municípios;</a:t>
            </a:r>
          </a:p>
          <a:p>
            <a:pPr lvl="0" indent="450850" algn="just" eaLnBrk="0" hangingPunct="0"/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 eaLnBrk="0" hangingPunct="0"/>
            <a:r>
              <a:rPr lang="pt-BR" dirty="0" smtClean="0">
                <a:latin typeface="Calibri"/>
                <a:ea typeface="Times New Roman" pitchFamily="18" charset="0"/>
                <a:cs typeface="Times New Roman" pitchFamily="18" charset="0"/>
              </a:rPr>
              <a:t>VII - </a:t>
            </a:r>
            <a:r>
              <a:rPr lang="pt-BR" b="1" dirty="0" smtClean="0">
                <a:latin typeface="Calibri"/>
                <a:ea typeface="Times New Roman" pitchFamily="18" charset="0"/>
                <a:cs typeface="Times New Roman" pitchFamily="18" charset="0"/>
              </a:rPr>
              <a:t>monitorar e avaliar o Programa Academia da Saúde</a:t>
            </a:r>
            <a:r>
              <a:rPr lang="pt-BR" dirty="0" smtClean="0">
                <a:latin typeface="Calibri"/>
                <a:ea typeface="Times New Roman" pitchFamily="18" charset="0"/>
                <a:cs typeface="Times New Roman" pitchFamily="18" charset="0"/>
              </a:rPr>
              <a:t> no âmbito distrital e estadual junto aos Municípios; e </a:t>
            </a:r>
          </a:p>
          <a:p>
            <a:pPr lvl="0" indent="450850" algn="just" eaLnBrk="0" hangingPunct="0"/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 eaLnBrk="0" hangingPunct="0"/>
            <a:r>
              <a:rPr lang="pt-BR" dirty="0" smtClean="0">
                <a:latin typeface="Calibri"/>
                <a:ea typeface="Times New Roman" pitchFamily="18" charset="0"/>
                <a:cs typeface="Times New Roman" pitchFamily="18" charset="0"/>
              </a:rPr>
              <a:t>VIII - </a:t>
            </a:r>
            <a:r>
              <a:rPr lang="pt-BR" b="1" dirty="0" smtClean="0">
                <a:latin typeface="Calibri"/>
                <a:ea typeface="Times New Roman" pitchFamily="18" charset="0"/>
                <a:cs typeface="Times New Roman" pitchFamily="18" charset="0"/>
              </a:rPr>
              <a:t>divulgar o Programa Academia da Saúde </a:t>
            </a:r>
            <a:r>
              <a:rPr lang="pt-BR" dirty="0" smtClean="0">
                <a:latin typeface="Calibri"/>
                <a:ea typeface="Times New Roman" pitchFamily="18" charset="0"/>
                <a:cs typeface="Times New Roman" pitchFamily="18" charset="0"/>
              </a:rPr>
              <a:t>nos diferentes espaços colegiados do SUS e da sociedade.</a:t>
            </a:r>
          </a:p>
        </p:txBody>
      </p:sp>
      <p:pic>
        <p:nvPicPr>
          <p:cNvPr id="10342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1019" y="179343"/>
            <a:ext cx="22860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0" y="2097088"/>
            <a:ext cx="9144000" cy="348617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pt-BR" sz="2800" b="1" dirty="0" smtClean="0">
                <a:solidFill>
                  <a:srgbClr val="006600"/>
                </a:solidFill>
                <a:latin typeface="Arial Unicode MS" pitchFamily="34" charset="-128"/>
              </a:rPr>
              <a:t>Obrigada !!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pt-BR" sz="2800" b="1" dirty="0" smtClean="0">
              <a:solidFill>
                <a:srgbClr val="006600"/>
              </a:solidFill>
              <a:latin typeface="Arial Unicode MS" pitchFamily="34" charset="-128"/>
            </a:endParaRPr>
          </a:p>
          <a:p>
            <a:pPr algn="ctr" eaLnBrk="1" hangingPunct="1">
              <a:lnSpc>
                <a:spcPct val="55000"/>
              </a:lnSpc>
              <a:spcBef>
                <a:spcPct val="50000"/>
              </a:spcBef>
              <a:buFontTx/>
              <a:buNone/>
            </a:pPr>
            <a:r>
              <a:rPr lang="pt-BR" sz="2800" b="1" dirty="0" smtClean="0">
                <a:solidFill>
                  <a:srgbClr val="006600"/>
                </a:solidFill>
                <a:latin typeface="Arial Unicode MS" pitchFamily="34" charset="-128"/>
              </a:rPr>
              <a:t>Outras informações com suas Coordenações </a:t>
            </a:r>
          </a:p>
          <a:p>
            <a:pPr algn="ctr" eaLnBrk="1" hangingPunct="1">
              <a:lnSpc>
                <a:spcPct val="55000"/>
              </a:lnSpc>
              <a:spcBef>
                <a:spcPct val="50000"/>
              </a:spcBef>
              <a:buFontTx/>
              <a:buNone/>
            </a:pPr>
            <a:r>
              <a:rPr lang="pt-BR" sz="2800" b="1" dirty="0" smtClean="0">
                <a:solidFill>
                  <a:srgbClr val="006600"/>
                </a:solidFill>
                <a:latin typeface="Arial Unicode MS" pitchFamily="34" charset="-128"/>
              </a:rPr>
              <a:t>Macrorregionais de </a:t>
            </a:r>
          </a:p>
          <a:p>
            <a:pPr algn="ctr" eaLnBrk="1" hangingPunct="1">
              <a:lnSpc>
                <a:spcPct val="55000"/>
              </a:lnSpc>
              <a:spcBef>
                <a:spcPct val="50000"/>
              </a:spcBef>
              <a:buFontTx/>
              <a:buNone/>
            </a:pPr>
            <a:r>
              <a:rPr lang="pt-BR" sz="2800" b="1" dirty="0" smtClean="0">
                <a:solidFill>
                  <a:srgbClr val="006600"/>
                </a:solidFill>
                <a:latin typeface="Arial Unicode MS" pitchFamily="34" charset="-128"/>
              </a:rPr>
              <a:t>Fortalecimento da AB</a:t>
            </a:r>
          </a:p>
          <a:p>
            <a:pPr algn="ctr" eaLnBrk="1" hangingPunct="1">
              <a:lnSpc>
                <a:spcPct val="55000"/>
              </a:lnSpc>
              <a:spcBef>
                <a:spcPct val="50000"/>
              </a:spcBef>
              <a:buFontTx/>
              <a:buNone/>
            </a:pPr>
            <a:endParaRPr lang="pt-BR" sz="2800" b="1" dirty="0" smtClean="0">
              <a:solidFill>
                <a:srgbClr val="006600"/>
              </a:solidFill>
              <a:latin typeface="Arial Unicode MS" pitchFamily="34" charset="-128"/>
            </a:endParaRPr>
          </a:p>
          <a:p>
            <a:pPr algn="ctr" eaLnBrk="1" hangingPunct="1">
              <a:lnSpc>
                <a:spcPct val="55000"/>
              </a:lnSpc>
              <a:spcBef>
                <a:spcPct val="50000"/>
              </a:spcBef>
              <a:buFontTx/>
              <a:buNone/>
            </a:pPr>
            <a:r>
              <a:rPr lang="pt-BR" sz="2000" b="1" dirty="0" err="1" smtClean="0">
                <a:solidFill>
                  <a:srgbClr val="006600"/>
                </a:solidFill>
                <a:latin typeface="Arial Unicode MS" pitchFamily="34" charset="-128"/>
              </a:rPr>
              <a:t>Janize</a:t>
            </a:r>
            <a:r>
              <a:rPr lang="pt-BR" sz="2000" b="1" dirty="0" smtClean="0">
                <a:solidFill>
                  <a:srgbClr val="006600"/>
                </a:solidFill>
                <a:latin typeface="Arial Unicode MS" pitchFamily="34" charset="-128"/>
              </a:rPr>
              <a:t> </a:t>
            </a:r>
            <a:r>
              <a:rPr lang="pt-BR" sz="2000" b="1" dirty="0" err="1" smtClean="0">
                <a:solidFill>
                  <a:srgbClr val="006600"/>
                </a:solidFill>
                <a:latin typeface="Arial Unicode MS" pitchFamily="34" charset="-128"/>
              </a:rPr>
              <a:t>Biella</a:t>
            </a:r>
            <a:endParaRPr lang="pt-BR" sz="2000" b="1" dirty="0" smtClean="0">
              <a:solidFill>
                <a:srgbClr val="006600"/>
              </a:solidFill>
              <a:latin typeface="Arial Unicode MS" pitchFamily="34" charset="-128"/>
            </a:endParaRPr>
          </a:p>
          <a:p>
            <a:pPr algn="ctr" eaLnBrk="1" hangingPunct="1">
              <a:lnSpc>
                <a:spcPct val="55000"/>
              </a:lnSpc>
              <a:spcBef>
                <a:spcPct val="50000"/>
              </a:spcBef>
              <a:buFontTx/>
              <a:buNone/>
            </a:pPr>
            <a:endParaRPr lang="pt-BR" sz="2800" b="1" dirty="0" smtClean="0">
              <a:solidFill>
                <a:srgbClr val="006600"/>
              </a:solidFill>
              <a:latin typeface="Arial Unicode MS" pitchFamily="34" charset="-128"/>
            </a:endParaRPr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0"/>
            <a:ext cx="57959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BÁSICA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1103265" y="1566838"/>
            <a:ext cx="6937469" cy="401643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2000" dirty="0" smtClean="0">
              <a:latin typeface="Arial Black" pitchFamily="34" charset="0"/>
            </a:endParaRP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2000" dirty="0" smtClean="0">
              <a:cs typeface="Arial" pitchFamily="34" charset="0"/>
            </a:endParaRPr>
          </a:p>
          <a:p>
            <a:pPr algn="ctr" eaLnBrk="1" hangingPunct="1">
              <a:lnSpc>
                <a:spcPct val="55000"/>
              </a:lnSpc>
              <a:spcBef>
                <a:spcPct val="50000"/>
              </a:spcBef>
              <a:buFontTx/>
              <a:buNone/>
            </a:pPr>
            <a:endParaRPr lang="pt-BR" sz="2800" b="1" dirty="0" smtClean="0">
              <a:solidFill>
                <a:srgbClr val="006600"/>
              </a:solidFill>
              <a:latin typeface="Arial Unicode MS" pitchFamily="34" charset="-128"/>
            </a:endParaRPr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0"/>
            <a:ext cx="57959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BÁSICA</a:t>
            </a:r>
          </a:p>
        </p:txBody>
      </p:sp>
      <p:sp>
        <p:nvSpPr>
          <p:cNvPr id="4" name="Retângulo 3"/>
          <p:cNvSpPr/>
          <p:nvPr/>
        </p:nvSpPr>
        <p:spPr>
          <a:xfrm>
            <a:off x="993726" y="1858942"/>
            <a:ext cx="6900957" cy="405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800" dirty="0" smtClean="0">
                <a:solidFill>
                  <a:schemeClr val="tx1"/>
                </a:solidFill>
                <a:latin typeface="Arial Black" pitchFamily="34" charset="0"/>
              </a:rPr>
              <a:t>PROGRAMA  MELHOR  EM  CASA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dirty="0" smtClean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pt-BR" dirty="0" smtClean="0">
                <a:solidFill>
                  <a:schemeClr val="tx1"/>
                </a:solidFill>
                <a:cs typeface="Arial" pitchFamily="34" charset="0"/>
              </a:rPr>
              <a:t>Portaria nº 139, de 25 de fevereiro de 2014 (</a:t>
            </a:r>
            <a:r>
              <a:rPr lang="pt-BR" sz="1100" b="1" dirty="0" smtClean="0">
                <a:solidFill>
                  <a:schemeClr val="tx1"/>
                </a:solidFill>
                <a:cs typeface="Arial" pitchFamily="34" charset="0"/>
              </a:rPr>
              <a:t>Inclusão de profissionais do Programa Mais Médicos)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dirty="0" smtClean="0">
              <a:solidFill>
                <a:schemeClr val="tx1"/>
              </a:solidFill>
              <a:cs typeface="Arial" pitchFamily="34" charset="0"/>
            </a:endParaRP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pt-BR" dirty="0" smtClean="0">
                <a:solidFill>
                  <a:schemeClr val="tx1"/>
                </a:solidFill>
                <a:cs typeface="Arial" pitchFamily="34" charset="0"/>
              </a:rPr>
              <a:t>Portaria nº 963, de 27 de maio de 2013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dirty="0" smtClean="0">
              <a:solidFill>
                <a:schemeClr val="tx1"/>
              </a:solidFill>
              <a:cs typeface="Arial" pitchFamily="34" charset="0"/>
            </a:endParaRP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dirty="0" smtClean="0">
                <a:solidFill>
                  <a:schemeClr val="tx1"/>
                </a:solidFill>
                <a:cs typeface="Arial" pitchFamily="34" charset="0"/>
              </a:rPr>
              <a:t> Manual  do Programa de Atenção Domiciliar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dirty="0" smtClean="0">
              <a:solidFill>
                <a:schemeClr val="tx1"/>
              </a:solidFill>
              <a:cs typeface="Arial" pitchFamily="34" charset="0"/>
            </a:endParaRP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dirty="0" smtClean="0">
                <a:solidFill>
                  <a:schemeClr val="tx1"/>
                </a:solidFill>
                <a:cs typeface="Arial" pitchFamily="34" charset="0"/>
              </a:rPr>
              <a:t>             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dirty="0" smtClean="0">
                <a:solidFill>
                  <a:schemeClr val="tx1"/>
                </a:solidFill>
                <a:cs typeface="Arial" pitchFamily="34" charset="0"/>
              </a:rPr>
              <a:t>                                                                    </a:t>
            </a:r>
            <a:r>
              <a:rPr lang="pt-BR" dirty="0" err="1" smtClean="0">
                <a:solidFill>
                  <a:schemeClr val="tx1"/>
                </a:solidFill>
                <a:cs typeface="Arial" pitchFamily="34" charset="0"/>
              </a:rPr>
              <a:t>Mari</a:t>
            </a:r>
            <a:r>
              <a:rPr lang="pt-BR" dirty="0" smtClean="0">
                <a:solidFill>
                  <a:schemeClr val="tx1"/>
                </a:solidFill>
                <a:cs typeface="Arial" pitchFamily="34" charset="0"/>
              </a:rPr>
              <a:t> Ângela de Freitas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1103265" y="1566838"/>
            <a:ext cx="6937469" cy="427202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b="1" dirty="0" smtClean="0"/>
              <a:t> EQUIPE MULTIPROFISSIONAL DE ATENÇÃO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b="1" dirty="0" smtClean="0"/>
              <a:t> DOMICILIAR  -   EMAD 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b="1" dirty="0" smtClean="0"/>
              <a:t> EQUIPE MULTIPROFISSIONAL DE APOIO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2000" dirty="0" smtClean="0"/>
          </a:p>
          <a:p>
            <a:pPr algn="just"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pt-BR" sz="2000" b="1" dirty="0" smtClean="0"/>
              <a:t>EMAD Tipo 1 -</a:t>
            </a:r>
            <a:r>
              <a:rPr lang="pt-BR" sz="2000" dirty="0" smtClean="0"/>
              <a:t> Município com popul. igual ou superior a 40mil hab.</a:t>
            </a:r>
            <a:endParaRPr lang="pt-BR" sz="2000" b="1" dirty="0" smtClean="0"/>
          </a:p>
          <a:p>
            <a:pPr algn="just"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pt-BR" sz="2000" b="1" dirty="0" smtClean="0"/>
          </a:p>
          <a:p>
            <a:pPr algn="just"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ko-KR" altLang="en-US" sz="2000" b="1" dirty="0" smtClean="0">
                <a:solidFill>
                  <a:srgbClr val="000000"/>
                </a:solidFill>
                <a:ea typeface="굴림" charset="-127"/>
              </a:rPr>
              <a:t>EMAD Tipo 2 </a:t>
            </a:r>
            <a:r>
              <a:rPr lang="pt-BR" altLang="ko-KR" sz="2000" b="1" dirty="0" smtClean="0">
                <a:solidFill>
                  <a:srgbClr val="000000"/>
                </a:solidFill>
                <a:ea typeface="굴림" charset="-127"/>
              </a:rPr>
              <a:t>- </a:t>
            </a:r>
            <a:r>
              <a:rPr lang="pt-BR" sz="2000" dirty="0" smtClean="0"/>
              <a:t>Município com população entre 20mil e 40mil habitantes isoladamente  </a:t>
            </a:r>
            <a:endParaRPr lang="ko-KR" altLang="en-US" sz="2000" b="1" dirty="0" smtClean="0">
              <a:solidFill>
                <a:srgbClr val="000000"/>
              </a:solidFill>
              <a:ea typeface="굴림" charset="-127"/>
            </a:endParaRPr>
          </a:p>
          <a:p>
            <a:pPr algn="just"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pt-BR" sz="2000" dirty="0" smtClean="0"/>
          </a:p>
          <a:p>
            <a:pPr algn="just"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pt-BR" sz="2000" b="1" dirty="0" smtClean="0">
                <a:sym typeface="Symbol" pitchFamily="18" charset="2"/>
              </a:rPr>
              <a:t>EMAD Tipo 2 - </a:t>
            </a:r>
            <a:r>
              <a:rPr lang="pt-BR" sz="2000" dirty="0" smtClean="0"/>
              <a:t>Agrupamento de municípios, população igual ou superior a 20mil habitantes </a:t>
            </a:r>
            <a:endParaRPr lang="pt-BR" sz="2000" b="1" dirty="0" smtClean="0">
              <a:solidFill>
                <a:srgbClr val="006600"/>
              </a:solidFill>
              <a:latin typeface="Arial Unicode MS" pitchFamily="34" charset="-128"/>
            </a:endParaRPr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0"/>
            <a:ext cx="57959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BÁSICA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1103265" y="1566837"/>
            <a:ext cx="6937469" cy="445458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400" b="1" dirty="0" smtClean="0">
                <a:latin typeface="Arial Black" pitchFamily="34" charset="0"/>
              </a:rPr>
              <a:t>Elaboração do Projeto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dirty="0" smtClean="0">
                <a:cs typeface="Arial" pitchFamily="34" charset="0"/>
              </a:rPr>
              <a:t>I Especificação do número de estabelecimentos e respectivas EMAD e EMAP que estão sendo criadas ou ampliadas 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dirty="0" smtClean="0">
                <a:cs typeface="Arial" pitchFamily="34" charset="0"/>
              </a:rPr>
              <a:t>II  Descrição da inserção do SAD na Rede de Atenção à  Saúde, incluindo a sua grade de referência, de forma a assegurar: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dirty="0" smtClean="0">
                <a:cs typeface="Arial" pitchFamily="34" charset="0"/>
              </a:rPr>
              <a:t>a) Retaguarda de especialidades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dirty="0" smtClean="0">
                <a:cs typeface="Arial" pitchFamily="34" charset="0"/>
              </a:rPr>
              <a:t>b) Métodos complementares de diagnóstico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dirty="0" smtClean="0">
                <a:cs typeface="Arial" pitchFamily="34" charset="0"/>
              </a:rPr>
              <a:t>c) Internação hospitalar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dirty="0" smtClean="0">
                <a:cs typeface="Arial" pitchFamily="34" charset="0"/>
              </a:rPr>
              <a:t>d) remoção do usuário dentro das especificidades locais  (transporte sanitário, SAMU 192, serviço de atenção móvel às urgências local)</a:t>
            </a:r>
            <a:endParaRPr lang="pt-BR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algn="just"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pt-BR" sz="1050" dirty="0" smtClean="0"/>
          </a:p>
          <a:p>
            <a:pPr marL="0" indent="0" algn="ctr">
              <a:buNone/>
            </a:pPr>
            <a:endParaRPr lang="pt-BR" sz="2000" b="1" dirty="0" smtClean="0"/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2000" b="1" dirty="0" smtClean="0">
              <a:solidFill>
                <a:srgbClr val="006600"/>
              </a:solidFill>
              <a:latin typeface="Arial Unicode MS" pitchFamily="34" charset="-128"/>
            </a:endParaRPr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0"/>
            <a:ext cx="57959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BÁSICA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373005" y="1566837"/>
            <a:ext cx="8544042" cy="47101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None/>
            </a:pPr>
            <a:r>
              <a:rPr lang="pt-BR" sz="2000" dirty="0" smtClean="0">
                <a:cs typeface="Arial" pitchFamily="34" charset="0"/>
              </a:rPr>
              <a:t>III - apresentação da proposta de </a:t>
            </a:r>
            <a:r>
              <a:rPr lang="pt-BR" sz="2000" dirty="0" err="1" smtClean="0">
                <a:cs typeface="Arial" pitchFamily="34" charset="0"/>
              </a:rPr>
              <a:t>infraestrutura</a:t>
            </a:r>
            <a:r>
              <a:rPr lang="pt-BR" sz="2000" dirty="0" smtClean="0">
                <a:cs typeface="Arial" pitchFamily="34" charset="0"/>
              </a:rPr>
              <a:t>, (área física, mobiliário, equipamentos e veículos para locomoção das EMAD e EMAP)</a:t>
            </a:r>
          </a:p>
          <a:p>
            <a:pPr>
              <a:buNone/>
            </a:pPr>
            <a:endParaRPr lang="pt-BR" sz="2000" dirty="0" smtClean="0">
              <a:cs typeface="Arial" pitchFamily="34" charset="0"/>
            </a:endParaRPr>
          </a:p>
          <a:p>
            <a:pPr>
              <a:buNone/>
            </a:pPr>
            <a:r>
              <a:rPr lang="pt-BR" sz="2000" dirty="0" smtClean="0">
                <a:cs typeface="Arial" pitchFamily="34" charset="0"/>
              </a:rPr>
              <a:t>IV  -  informação do estabelecimento de saúde inscrito no  SCNES em que cada EMAD e EMAP estará alocada</a:t>
            </a:r>
          </a:p>
          <a:p>
            <a:pPr>
              <a:buNone/>
            </a:pPr>
            <a:endParaRPr lang="pt-BR" sz="2000" dirty="0" smtClean="0">
              <a:solidFill>
                <a:srgbClr val="FF0000"/>
              </a:solidFill>
              <a:cs typeface="Arial" pitchFamily="34" charset="0"/>
            </a:endParaRPr>
          </a:p>
          <a:p>
            <a:pPr>
              <a:buNone/>
            </a:pPr>
            <a:r>
              <a:rPr lang="pt-BR" sz="2000" dirty="0" smtClean="0">
                <a:solidFill>
                  <a:srgbClr val="FF0000"/>
                </a:solidFill>
                <a:cs typeface="Arial" pitchFamily="34" charset="0"/>
              </a:rPr>
              <a:t>V -  descrever o funcionamento do SAD, com garantia de  cobertura de 12 (doze) horas diárias, inclusive nos finais de semana e feriados </a:t>
            </a:r>
          </a:p>
          <a:p>
            <a:pPr>
              <a:buNone/>
            </a:pPr>
            <a:endParaRPr lang="pt-BR" sz="2000" dirty="0" smtClean="0">
              <a:solidFill>
                <a:srgbClr val="FF0000"/>
              </a:solidFill>
              <a:cs typeface="Arial" pitchFamily="34" charset="0"/>
            </a:endParaRPr>
          </a:p>
          <a:p>
            <a:pPr>
              <a:buNone/>
            </a:pPr>
            <a:r>
              <a:rPr lang="pt-BR" sz="2000" dirty="0" smtClean="0">
                <a:cs typeface="Arial" pitchFamily="34" charset="0"/>
              </a:rPr>
              <a:t>VI - informar o programa de qualificação do </a:t>
            </a:r>
            <a:r>
              <a:rPr lang="pt-BR" sz="2000" dirty="0" err="1" smtClean="0">
                <a:cs typeface="Arial" pitchFamily="34" charset="0"/>
              </a:rPr>
              <a:t>cuidador</a:t>
            </a:r>
            <a:endParaRPr lang="pt-BR" sz="2000" dirty="0" smtClean="0">
              <a:cs typeface="Arial" pitchFamily="34" charset="0"/>
            </a:endParaRPr>
          </a:p>
          <a:p>
            <a:pPr>
              <a:buNone/>
            </a:pPr>
            <a:endParaRPr lang="pt-BR" sz="2000" dirty="0" smtClean="0">
              <a:cs typeface="Arial" pitchFamily="34" charset="0"/>
            </a:endParaRPr>
          </a:p>
          <a:p>
            <a:pPr>
              <a:buNone/>
            </a:pPr>
            <a:r>
              <a:rPr lang="pt-BR" sz="2000" dirty="0" smtClean="0">
                <a:cs typeface="Arial" pitchFamily="34" charset="0"/>
              </a:rPr>
              <a:t> VII - informar o programa de educação permanente para as equipes de EMAD e EMAP</a:t>
            </a:r>
            <a:endParaRPr lang="pt-BR" sz="2000" dirty="0" smtClean="0">
              <a:solidFill>
                <a:srgbClr val="FF0000"/>
              </a:solidFill>
              <a:cs typeface="Arial" pitchFamily="34" charset="0"/>
            </a:endParaRPr>
          </a:p>
          <a:p>
            <a:endParaRPr lang="pt-BR" sz="1050" b="1" dirty="0" smtClean="0">
              <a:solidFill>
                <a:srgbClr val="FF0000"/>
              </a:solidFill>
              <a:cs typeface="Arial" pitchFamily="34" charset="0"/>
            </a:endParaRPr>
          </a:p>
          <a:p>
            <a:endParaRPr lang="pt-BR" sz="1050" b="1" dirty="0" smtClean="0">
              <a:cs typeface="Arial" pitchFamily="34" charset="0"/>
            </a:endParaRPr>
          </a:p>
          <a:p>
            <a:pPr algn="just"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pt-BR" sz="1050" dirty="0" smtClean="0"/>
          </a:p>
          <a:p>
            <a:pPr marL="0" indent="0" algn="ctr">
              <a:buNone/>
            </a:pPr>
            <a:endParaRPr lang="pt-BR" sz="2000" b="1" dirty="0" smtClean="0"/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2000" b="1" dirty="0" smtClean="0">
              <a:solidFill>
                <a:srgbClr val="006600"/>
              </a:solidFill>
              <a:latin typeface="Arial Unicode MS" pitchFamily="34" charset="-128"/>
            </a:endParaRPr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0"/>
            <a:ext cx="57959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BÁSICA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373005" y="1566837"/>
            <a:ext cx="8544042" cy="405294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None/>
            </a:pPr>
            <a:endParaRPr lang="pt-BR" sz="2000" dirty="0" smtClean="0">
              <a:cs typeface="Arial" pitchFamily="34" charset="0"/>
            </a:endParaRPr>
          </a:p>
          <a:p>
            <a:pPr>
              <a:buNone/>
            </a:pPr>
            <a:r>
              <a:rPr lang="pt-BR" sz="2000" dirty="0" smtClean="0">
                <a:cs typeface="Arial" pitchFamily="34" charset="0"/>
              </a:rPr>
              <a:t>VIII  -  descrever as estratégias de monitoramento e avaliação  dos indicadores do serviço, tomando como referência indicadores da literatura nacional e internacional</a:t>
            </a:r>
          </a:p>
          <a:p>
            <a:endParaRPr lang="pt-BR" sz="2000" dirty="0" smtClean="0">
              <a:cs typeface="Arial" pitchFamily="34" charset="0"/>
            </a:endParaRPr>
          </a:p>
          <a:p>
            <a:pPr>
              <a:buNone/>
            </a:pPr>
            <a:r>
              <a:rPr lang="pt-BR" sz="2000" dirty="0" smtClean="0">
                <a:cs typeface="Arial" pitchFamily="34" charset="0"/>
              </a:rPr>
              <a:t> IX  -   Apresentar proposta ao CMS  com  Ata de Aprovação  e CIR</a:t>
            </a:r>
          </a:p>
          <a:p>
            <a:endParaRPr lang="pt-BR" sz="2000" dirty="0" smtClean="0">
              <a:cs typeface="Arial" pitchFamily="34" charset="0"/>
            </a:endParaRPr>
          </a:p>
          <a:p>
            <a:pPr>
              <a:buNone/>
            </a:pPr>
            <a:r>
              <a:rPr lang="pt-BR" sz="2000" b="1" dirty="0" smtClean="0">
                <a:sym typeface="Symbol" pitchFamily="18" charset="2"/>
              </a:rPr>
              <a:t>EMAD Tipo 2  </a:t>
            </a:r>
            <a:r>
              <a:rPr lang="pt-BR" sz="2000" dirty="0" smtClean="0">
                <a:sym typeface="Symbol" pitchFamily="18" charset="2"/>
              </a:rPr>
              <a:t>com </a:t>
            </a:r>
            <a:r>
              <a:rPr lang="pt-BR" sz="2000" dirty="0" smtClean="0"/>
              <a:t>Agrupamento de municípios, população igual ou superior a 20mil habitantes:</a:t>
            </a:r>
          </a:p>
          <a:p>
            <a:pPr>
              <a:buNone/>
            </a:pPr>
            <a:r>
              <a:rPr lang="pt-BR" sz="2000" b="1" dirty="0" smtClean="0">
                <a:solidFill>
                  <a:srgbClr val="FF0000"/>
                </a:solidFill>
              </a:rPr>
              <a:t>Aprovar  na CIR e CIB após enviar ao MS</a:t>
            </a:r>
          </a:p>
          <a:p>
            <a:endParaRPr lang="pt-BR" sz="1050" b="1" dirty="0" smtClean="0">
              <a:cs typeface="Arial" pitchFamily="34" charset="0"/>
            </a:endParaRPr>
          </a:p>
          <a:p>
            <a:pPr algn="just"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pt-BR" sz="1050" dirty="0" smtClean="0"/>
          </a:p>
          <a:p>
            <a:pPr marL="0" indent="0" algn="ctr">
              <a:buNone/>
            </a:pPr>
            <a:endParaRPr lang="pt-BR" sz="2000" b="1" dirty="0" smtClean="0"/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2000" b="1" dirty="0" smtClean="0">
              <a:solidFill>
                <a:srgbClr val="006600"/>
              </a:solidFill>
              <a:latin typeface="Arial Unicode MS" pitchFamily="34" charset="-128"/>
            </a:endParaRPr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0"/>
            <a:ext cx="57959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BÁSICA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373005" y="1384272"/>
            <a:ext cx="8544042" cy="474668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None/>
            </a:pPr>
            <a:endParaRPr lang="pt-BR" sz="2000" b="1" dirty="0" smtClean="0"/>
          </a:p>
          <a:p>
            <a:pPr>
              <a:buNone/>
            </a:pPr>
            <a:endParaRPr lang="pt-BR" sz="2000" b="1" dirty="0" smtClean="0"/>
          </a:p>
          <a:p>
            <a:pPr>
              <a:buNone/>
            </a:pPr>
            <a:r>
              <a:rPr lang="pt-BR" sz="2000" b="1" dirty="0" smtClean="0"/>
              <a:t>EMAD  1:  </a:t>
            </a:r>
          </a:p>
          <a:p>
            <a:pPr>
              <a:buNone/>
            </a:pPr>
            <a:r>
              <a:rPr lang="pt-BR" sz="2000" dirty="0" smtClean="0"/>
              <a:t>     a) profissionais médicos, carga horária  semanal (CHS) mínimo, de </a:t>
            </a:r>
            <a:r>
              <a:rPr lang="pt-BR" sz="2000" dirty="0" smtClean="0">
                <a:solidFill>
                  <a:srgbClr val="FF0000"/>
                </a:solidFill>
              </a:rPr>
              <a:t>40 </a:t>
            </a:r>
          </a:p>
          <a:p>
            <a:pPr>
              <a:buNone/>
            </a:pPr>
            <a:r>
              <a:rPr lang="pt-BR" sz="2000" dirty="0" smtClean="0">
                <a:solidFill>
                  <a:srgbClr val="FF0000"/>
                </a:solidFill>
              </a:rPr>
              <a:t>       horas</a:t>
            </a:r>
          </a:p>
          <a:p>
            <a:pPr>
              <a:buNone/>
            </a:pPr>
            <a:endParaRPr lang="pt-BR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pt-BR" sz="2000" dirty="0" smtClean="0">
                <a:solidFill>
                  <a:srgbClr val="FF0000"/>
                </a:solidFill>
              </a:rPr>
              <a:t>      </a:t>
            </a:r>
            <a:r>
              <a:rPr lang="pt-BR" sz="2000" dirty="0" smtClean="0"/>
              <a:t>b) profissionais enfermeiros, com somatório de CHS mínimo</a:t>
            </a:r>
            <a:r>
              <a:rPr lang="pt-BR" sz="2000" dirty="0" smtClean="0">
                <a:solidFill>
                  <a:srgbClr val="FF0000"/>
                </a:solidFill>
              </a:rPr>
              <a:t>, 40 horas</a:t>
            </a:r>
          </a:p>
          <a:p>
            <a:pPr>
              <a:buNone/>
            </a:pPr>
            <a:endParaRPr lang="pt-BR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pt-BR" sz="2000" dirty="0" smtClean="0"/>
              <a:t>      c) profissional fisioterapeuta e/ou assistente social, com somatório de CHS  de, no mínimo, </a:t>
            </a:r>
            <a:r>
              <a:rPr lang="pt-BR" sz="2000" dirty="0" smtClean="0">
                <a:solidFill>
                  <a:srgbClr val="FF0000"/>
                </a:solidFill>
              </a:rPr>
              <a:t>30 horas</a:t>
            </a:r>
          </a:p>
          <a:p>
            <a:pPr>
              <a:buNone/>
            </a:pPr>
            <a:r>
              <a:rPr lang="pt-BR" sz="2000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pt-BR" sz="2000" dirty="0" smtClean="0">
                <a:solidFill>
                  <a:srgbClr val="FF0000"/>
                </a:solidFill>
              </a:rPr>
              <a:t>      </a:t>
            </a:r>
            <a:r>
              <a:rPr lang="pt-BR" sz="2000" dirty="0" smtClean="0"/>
              <a:t>d)  auxiliares/técnicos de enfermagem, com somatório de  CHS de, no mínimo, </a:t>
            </a:r>
            <a:r>
              <a:rPr lang="pt-BR" sz="2000" dirty="0" smtClean="0">
                <a:solidFill>
                  <a:srgbClr val="FF0000"/>
                </a:solidFill>
              </a:rPr>
              <a:t>120 horas</a:t>
            </a:r>
          </a:p>
          <a:p>
            <a:pPr marL="0" indent="0" algn="ctr">
              <a:buNone/>
            </a:pPr>
            <a:endParaRPr lang="pt-BR" sz="2000" b="1" dirty="0" smtClean="0"/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2000" b="1" dirty="0" smtClean="0">
              <a:solidFill>
                <a:srgbClr val="006600"/>
              </a:solidFill>
              <a:latin typeface="Arial Unicode MS" pitchFamily="34" charset="-128"/>
            </a:endParaRPr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0"/>
            <a:ext cx="57959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BÁSICA</a:t>
            </a:r>
          </a:p>
        </p:txBody>
      </p:sp>
      <p:sp>
        <p:nvSpPr>
          <p:cNvPr id="4" name="Retângulo 3"/>
          <p:cNvSpPr/>
          <p:nvPr/>
        </p:nvSpPr>
        <p:spPr>
          <a:xfrm>
            <a:off x="1650959" y="1347759"/>
            <a:ext cx="5075307" cy="547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</a:rPr>
              <a:t>COMPOSIÇÃO DA EQUIPE</a:t>
            </a:r>
            <a:endParaRPr lang="pt-BR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373005" y="1566837"/>
            <a:ext cx="8544042" cy="405294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None/>
            </a:pPr>
            <a:endParaRPr lang="pt-BR" sz="2000" b="1" dirty="0" smtClean="0"/>
          </a:p>
          <a:p>
            <a:pPr>
              <a:buNone/>
            </a:pPr>
            <a:endParaRPr lang="pt-BR" sz="2000" b="1" dirty="0" smtClean="0"/>
          </a:p>
          <a:p>
            <a:pPr>
              <a:buNone/>
            </a:pPr>
            <a:r>
              <a:rPr lang="pt-BR" sz="2000" b="1" dirty="0" smtClean="0"/>
              <a:t>EMAD  2:  </a:t>
            </a:r>
          </a:p>
          <a:p>
            <a:pPr marL="457200" indent="-457200">
              <a:buAutoNum type="alphaLcParenR"/>
            </a:pPr>
            <a:r>
              <a:rPr lang="pt-BR" sz="2000" dirty="0" smtClean="0"/>
              <a:t>profissional médico, com CHS de, no mínimo, </a:t>
            </a:r>
            <a:r>
              <a:rPr lang="pt-BR" sz="2000" dirty="0" smtClean="0">
                <a:solidFill>
                  <a:srgbClr val="FF0000"/>
                </a:solidFill>
              </a:rPr>
              <a:t>20 (vinte) horas</a:t>
            </a:r>
          </a:p>
          <a:p>
            <a:pPr marL="457200" indent="-457200">
              <a:buNone/>
            </a:pPr>
            <a:endParaRPr lang="pt-BR" sz="2000" dirty="0" smtClean="0"/>
          </a:p>
          <a:p>
            <a:pPr marL="457200" indent="-457200">
              <a:buAutoNum type="alphaLcParenR" startAt="2"/>
            </a:pPr>
            <a:r>
              <a:rPr lang="pt-BR" sz="2000" dirty="0" smtClean="0"/>
              <a:t>profissional enfermeiro, com CHS de, no mínimo, </a:t>
            </a:r>
            <a:r>
              <a:rPr lang="pt-BR" sz="2000" dirty="0" smtClean="0">
                <a:solidFill>
                  <a:srgbClr val="FF0000"/>
                </a:solidFill>
              </a:rPr>
              <a:t>30 (trinta) horas</a:t>
            </a:r>
          </a:p>
          <a:p>
            <a:pPr marL="457200" indent="-457200">
              <a:buNone/>
            </a:pPr>
            <a:endParaRPr lang="pt-BR" sz="2000" dirty="0" smtClean="0"/>
          </a:p>
          <a:p>
            <a:pPr marL="457200" indent="-457200">
              <a:buAutoNum type="alphaLcParenR" startAt="3"/>
            </a:pPr>
            <a:r>
              <a:rPr lang="pt-BR" sz="2000" dirty="0" smtClean="0"/>
              <a:t>1 (um) fisioterapeuta com CHS de, no mínimo,  </a:t>
            </a:r>
            <a:r>
              <a:rPr lang="pt-BR" sz="2000" dirty="0" smtClean="0">
                <a:solidFill>
                  <a:srgbClr val="FF0000"/>
                </a:solidFill>
              </a:rPr>
              <a:t>30 (trinta)  horas </a:t>
            </a:r>
            <a:r>
              <a:rPr lang="pt-BR" sz="2000" dirty="0" smtClean="0"/>
              <a:t>ou 1 (um) assistente social com CHS de, no mínimo, </a:t>
            </a:r>
            <a:r>
              <a:rPr lang="pt-BR" sz="2000" dirty="0" smtClean="0">
                <a:solidFill>
                  <a:srgbClr val="FF0000"/>
                </a:solidFill>
              </a:rPr>
              <a:t>30 horas</a:t>
            </a:r>
          </a:p>
          <a:p>
            <a:pPr marL="457200" indent="-457200">
              <a:buNone/>
            </a:pPr>
            <a:endParaRPr lang="pt-BR" sz="2000" dirty="0" smtClean="0"/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dirty="0" smtClean="0"/>
              <a:t>d)  auxiliares/técnicos de enfermagem, com somatório de  CHS de, no mínimo, </a:t>
            </a:r>
            <a:r>
              <a:rPr lang="pt-BR" sz="2000" dirty="0" smtClean="0">
                <a:solidFill>
                  <a:srgbClr val="FF0000"/>
                </a:solidFill>
              </a:rPr>
              <a:t>120 (cento e vinte) horas.</a:t>
            </a:r>
          </a:p>
          <a:p>
            <a:pPr>
              <a:buFontTx/>
              <a:buChar char="-"/>
            </a:pPr>
            <a:endParaRPr lang="pt-BR" sz="1600" b="1" dirty="0" smtClean="0"/>
          </a:p>
          <a:p>
            <a:pPr marL="0" indent="0" algn="ctr">
              <a:buNone/>
            </a:pPr>
            <a:endParaRPr lang="pt-BR" sz="2000" b="1" dirty="0" smtClean="0"/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2000" b="1" dirty="0" smtClean="0">
              <a:solidFill>
                <a:srgbClr val="006600"/>
              </a:solidFill>
              <a:latin typeface="Arial Unicode MS" pitchFamily="34" charset="-128"/>
            </a:endParaRPr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0"/>
            <a:ext cx="57959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BÁSICA</a:t>
            </a:r>
          </a:p>
        </p:txBody>
      </p:sp>
      <p:sp>
        <p:nvSpPr>
          <p:cNvPr id="4" name="Retângulo 3"/>
          <p:cNvSpPr/>
          <p:nvPr/>
        </p:nvSpPr>
        <p:spPr>
          <a:xfrm>
            <a:off x="1943064" y="1347760"/>
            <a:ext cx="5878593" cy="584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</a:rPr>
              <a:t>COMPOSIÇÃO DA EQUIPE</a:t>
            </a:r>
            <a:endParaRPr lang="pt-BR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373005" y="1566837"/>
            <a:ext cx="8544042" cy="405294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Tx/>
              <a:buChar char="-"/>
            </a:pPr>
            <a:endParaRPr lang="pt-BR" sz="1600" b="1" dirty="0" smtClean="0"/>
          </a:p>
          <a:p>
            <a:pPr marL="0" indent="0" algn="just">
              <a:buNone/>
            </a:pPr>
            <a:r>
              <a:rPr lang="pt-BR" sz="2000" b="1" dirty="0" smtClean="0">
                <a:solidFill>
                  <a:srgbClr val="FF0000"/>
                </a:solidFill>
              </a:rPr>
              <a:t>A EMAP terá composição mínima de 3 (três) profissionais de nível superior, </a:t>
            </a:r>
            <a:r>
              <a:rPr lang="pt-BR" sz="2000" dirty="0" smtClean="0"/>
              <a:t>escolhidos dentre as ocupações listadas abaixo, cuja soma das CHS dos seus componentes acumularão, no mínimo, 90 (noventa) horas de trabalho:</a:t>
            </a:r>
          </a:p>
          <a:p>
            <a:pPr marL="0" indent="0" algn="just">
              <a:buNone/>
            </a:pPr>
            <a:endParaRPr lang="pt-BR" sz="2000" dirty="0" smtClean="0"/>
          </a:p>
          <a:p>
            <a:pPr marL="0" indent="0" algn="just">
              <a:buNone/>
            </a:pPr>
            <a:r>
              <a:rPr lang="pt-BR" sz="2000" dirty="0" smtClean="0"/>
              <a:t> assistente social; fisioterapeuta; fonoaudiólogo; nutricionista;</a:t>
            </a:r>
          </a:p>
          <a:p>
            <a:pPr marL="0" indent="0" algn="just">
              <a:buNone/>
            </a:pPr>
            <a:r>
              <a:rPr lang="pt-BR" sz="2000" dirty="0" err="1" smtClean="0"/>
              <a:t>odontólogo</a:t>
            </a:r>
            <a:r>
              <a:rPr lang="pt-BR" sz="2000" dirty="0" smtClean="0"/>
              <a:t>; psicólogo; farmacêutico;  e  terapeuta ocupacional.</a:t>
            </a:r>
          </a:p>
          <a:p>
            <a:pPr marL="0" indent="0" algn="just">
              <a:buNone/>
            </a:pPr>
            <a:endParaRPr lang="pt-BR" sz="2000" dirty="0" smtClean="0"/>
          </a:p>
          <a:p>
            <a:pPr marL="0" indent="0" algn="just">
              <a:buNone/>
            </a:pPr>
            <a:r>
              <a:rPr lang="pt-BR" sz="2000" dirty="0" smtClean="0"/>
              <a:t>Parágrafo único. Nenhum profissional componente da EMAP  poderá ter CHS</a:t>
            </a:r>
            <a:r>
              <a:rPr lang="pt-BR" sz="2000" dirty="0" smtClean="0">
                <a:solidFill>
                  <a:srgbClr val="FF0000"/>
                </a:solidFill>
              </a:rPr>
              <a:t> </a:t>
            </a:r>
            <a:r>
              <a:rPr lang="pt-BR" sz="2000" b="1" dirty="0" smtClean="0">
                <a:solidFill>
                  <a:srgbClr val="FF0000"/>
                </a:solidFill>
              </a:rPr>
              <a:t>inferior a 20  (vinte) horas de trabalho.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2000" b="1" dirty="0" smtClean="0">
              <a:solidFill>
                <a:srgbClr val="006600"/>
              </a:solidFill>
              <a:latin typeface="Arial Unicode MS" pitchFamily="34" charset="-128"/>
            </a:endParaRPr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0"/>
            <a:ext cx="57959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BÁSICA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436688" y="198438"/>
            <a:ext cx="6303962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449263">
              <a:buClr>
                <a:srgbClr val="FFFF00"/>
              </a:buClr>
              <a:buSzPct val="100000"/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Lucida Sans Unicode" pitchFamily="34" charset="0"/>
              </a:rPr>
              <a:t> </a:t>
            </a:r>
            <a:endParaRPr lang="en-GB" sz="3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Arial Unicode MS" pitchFamily="34" charset="-128"/>
              <a:cs typeface="Tahoma" pitchFamily="34" charset="0"/>
            </a:endParaRPr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2967038" y="4643438"/>
            <a:ext cx="184150" cy="314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592083" y="873294"/>
            <a:ext cx="781765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/>
              <a:t>Programa de Academia da Saúde - PAS </a:t>
            </a:r>
          </a:p>
          <a:p>
            <a:pPr algn="ctr"/>
            <a:endParaRPr lang="pt-BR" b="1" dirty="0" smtClean="0"/>
          </a:p>
          <a:p>
            <a:pPr algn="just"/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 principal </a:t>
            </a:r>
            <a:r>
              <a:rPr lang="pt-BR" dirty="0" smtClean="0"/>
              <a:t>contribuir p/ a promoção da saúde e produção do cuidado e de modos de vida saudáveis. </a:t>
            </a:r>
          </a:p>
          <a:p>
            <a:pPr algn="just"/>
            <a:r>
              <a:rPr lang="pt-BR" dirty="0" smtClean="0"/>
              <a:t>Tem infra-estrutura seguindo critérios estabelecidos pelo Programa do MS, devem estar na área de abrangência de uma Unidade de Saúde e ter profissionais em tempo integral.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519057" y="3027357"/>
            <a:ext cx="8251938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Adesão</a:t>
            </a:r>
            <a:r>
              <a:rPr lang="pt-BR" dirty="0" smtClean="0"/>
              <a:t> – Portarias, Emendas Parlamentares e Propostas de Similaridade</a:t>
            </a:r>
          </a:p>
          <a:p>
            <a:endParaRPr lang="pt-BR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Modalidades: </a:t>
            </a:r>
          </a:p>
          <a:p>
            <a:pPr algn="ctr"/>
            <a:endParaRPr lang="pt-BR" sz="11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pt-BR" dirty="0" smtClean="0"/>
              <a:t>Básica – 300 </a:t>
            </a:r>
            <a:r>
              <a:rPr lang="pt-BR" dirty="0" err="1" smtClean="0"/>
              <a:t>m²</a:t>
            </a:r>
            <a:r>
              <a:rPr lang="pt-BR" dirty="0" smtClean="0"/>
              <a:t> (R$ 80.000,00)</a:t>
            </a:r>
          </a:p>
          <a:p>
            <a:r>
              <a:rPr lang="pt-BR" dirty="0" smtClean="0"/>
              <a:t>Intermediária – 312 </a:t>
            </a:r>
            <a:r>
              <a:rPr lang="pt-BR" dirty="0" err="1" smtClean="0"/>
              <a:t>m²</a:t>
            </a:r>
            <a:r>
              <a:rPr lang="pt-BR" dirty="0" smtClean="0"/>
              <a:t> (R$ 120.000,00)</a:t>
            </a:r>
          </a:p>
          <a:p>
            <a:r>
              <a:rPr lang="pt-BR" dirty="0" smtClean="0"/>
              <a:t>Ampliada – 550 </a:t>
            </a:r>
            <a:r>
              <a:rPr lang="pt-BR" dirty="0" err="1" smtClean="0"/>
              <a:t>m²</a:t>
            </a:r>
            <a:r>
              <a:rPr lang="pt-BR" dirty="0" smtClean="0"/>
              <a:t> (R$ 180.000,00)</a:t>
            </a:r>
          </a:p>
          <a:p>
            <a:endParaRPr lang="pt-BR" sz="1200" dirty="0" smtClean="0"/>
          </a:p>
          <a:p>
            <a:r>
              <a:rPr lang="pt-BR" sz="1600" dirty="0" smtClean="0"/>
              <a:t>(20% na habilitação; 60% na OI, fotos e SISMOB; 20% na conclusão + fotos +SISMOB)</a:t>
            </a:r>
          </a:p>
          <a:p>
            <a:endParaRPr lang="pt-BR" sz="1600" dirty="0" smtClean="0"/>
          </a:p>
          <a:p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Custeio mensal: </a:t>
            </a:r>
            <a:r>
              <a:rPr lang="pt-BR" dirty="0" smtClean="0"/>
              <a:t>R$ 3.000,00 por polo para município com NASF implantado e R$ 3.000 por município sem NASF implantado.</a:t>
            </a:r>
          </a:p>
        </p:txBody>
      </p:sp>
      <p:pic>
        <p:nvPicPr>
          <p:cNvPr id="1249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16728" y="3319461"/>
            <a:ext cx="22860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190440" y="1566837"/>
            <a:ext cx="8726607" cy="434504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algn="ctr">
              <a:buNone/>
            </a:pPr>
            <a:endParaRPr lang="pt-BR" sz="2400" b="1" dirty="0" smtClean="0"/>
          </a:p>
          <a:p>
            <a:pPr marL="0" indent="0" algn="ctr">
              <a:buNone/>
            </a:pPr>
            <a:endParaRPr lang="pt-BR" sz="2400" b="1" dirty="0" smtClean="0"/>
          </a:p>
          <a:p>
            <a:pPr marL="0" indent="0" algn="ctr">
              <a:buNone/>
            </a:pPr>
            <a:r>
              <a:rPr lang="pt-BR" sz="1800" b="1" dirty="0" smtClean="0"/>
              <a:t>I         Após análise técnica e aprovação pelo Ministério  da Saúde do Projeto de Implantação da Atenção Domiciliar e liberação da portaria</a:t>
            </a:r>
          </a:p>
          <a:p>
            <a:pPr marL="0" indent="0" algn="ctr">
              <a:buNone/>
            </a:pPr>
            <a:endParaRPr lang="pt-BR" sz="1800" b="1" dirty="0" smtClean="0"/>
          </a:p>
          <a:p>
            <a:pPr marL="0" indent="0" algn="ctr">
              <a:buNone/>
            </a:pPr>
            <a:r>
              <a:rPr lang="pt-BR" sz="1800" b="1" dirty="0" smtClean="0"/>
              <a:t>II        habilitação dos estabelecimentos no código 13.02 - Serviço de Atenção Domiciliar; </a:t>
            </a:r>
          </a:p>
          <a:p>
            <a:pPr marL="0" indent="0" algn="ctr">
              <a:buNone/>
            </a:pPr>
            <a:endParaRPr lang="pt-BR" sz="1800" b="1" dirty="0" smtClean="0"/>
          </a:p>
          <a:p>
            <a:pPr marL="0" indent="0" algn="ctr">
              <a:buNone/>
            </a:pPr>
            <a:r>
              <a:rPr lang="pt-BR" sz="1800" b="1" dirty="0" smtClean="0"/>
              <a:t>III - inclusão pelo gestor local de saúde das EMAD e, se houver, das EMAP no SCNES.</a:t>
            </a:r>
          </a:p>
          <a:p>
            <a:pPr marL="0" indent="0" algn="ctr">
              <a:buNone/>
            </a:pPr>
            <a:endParaRPr lang="pt-BR" sz="1800" b="1" dirty="0" smtClean="0"/>
          </a:p>
          <a:p>
            <a:pPr marL="0" indent="0" algn="ctr">
              <a:buNone/>
            </a:pPr>
            <a:r>
              <a:rPr lang="pt-BR" sz="1800" dirty="0" smtClean="0"/>
              <a:t> Registro das ações: </a:t>
            </a:r>
            <a:r>
              <a:rPr lang="pt-BR" sz="1800" b="1" dirty="0" smtClean="0"/>
              <a:t>No Sistema  de Registro das Ações </a:t>
            </a:r>
            <a:r>
              <a:rPr lang="pt-BR" sz="1800" b="1" dirty="0" err="1" smtClean="0"/>
              <a:t>Ambulatóriais</a:t>
            </a:r>
            <a:r>
              <a:rPr lang="pt-BR" sz="1800" b="1" dirty="0" smtClean="0"/>
              <a:t> de Saúde  (RAAS) </a:t>
            </a:r>
            <a:r>
              <a:rPr lang="pt-BR" sz="1800" b="1" dirty="0" smtClean="0">
                <a:solidFill>
                  <a:srgbClr val="FF0000"/>
                </a:solidFill>
              </a:rPr>
              <a:t>e após no </a:t>
            </a:r>
            <a:r>
              <a:rPr lang="pt-BR" sz="1800" b="1" dirty="0" err="1" smtClean="0">
                <a:solidFill>
                  <a:srgbClr val="FF0000"/>
                </a:solidFill>
              </a:rPr>
              <a:t>eSUS</a:t>
            </a:r>
            <a:endParaRPr lang="pt-BR" sz="1800" b="1" dirty="0" smtClean="0">
              <a:solidFill>
                <a:srgbClr val="FF0000"/>
              </a:solidFill>
            </a:endParaRPr>
          </a:p>
          <a:p>
            <a:endParaRPr lang="pt-BR" sz="2000" b="1" dirty="0" smtClean="0">
              <a:cs typeface="Arial" pitchFamily="34" charset="0"/>
            </a:endParaRPr>
          </a:p>
          <a:p>
            <a:pPr algn="just"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pt-BR" sz="1050" dirty="0" smtClean="0"/>
          </a:p>
          <a:p>
            <a:pPr marL="0" indent="0" algn="ctr">
              <a:buNone/>
            </a:pPr>
            <a:endParaRPr lang="pt-BR" sz="2000" b="1" dirty="0" smtClean="0"/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2000" b="1" dirty="0" smtClean="0">
              <a:solidFill>
                <a:srgbClr val="006600"/>
              </a:solidFill>
              <a:latin typeface="Arial Unicode MS" pitchFamily="34" charset="-128"/>
            </a:endParaRPr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0"/>
            <a:ext cx="57959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BÁSICA</a:t>
            </a:r>
          </a:p>
        </p:txBody>
      </p:sp>
      <p:sp>
        <p:nvSpPr>
          <p:cNvPr id="4" name="Retângulo 3"/>
          <p:cNvSpPr/>
          <p:nvPr/>
        </p:nvSpPr>
        <p:spPr>
          <a:xfrm>
            <a:off x="2125629" y="1420786"/>
            <a:ext cx="4418073" cy="584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pt-BR" sz="2000" b="1" dirty="0" smtClean="0">
                <a:solidFill>
                  <a:schemeClr val="tx1"/>
                </a:solidFill>
              </a:rPr>
              <a:t>HABILITAÇÃO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190440" y="1566837"/>
            <a:ext cx="8726607" cy="434504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b="1" dirty="0" smtClean="0">
                <a:cs typeface="Arial" pitchFamily="34" charset="0"/>
              </a:rPr>
              <a:t>                               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2000" b="1" dirty="0" smtClean="0">
              <a:cs typeface="Arial" pitchFamily="34" charset="0"/>
            </a:endParaRP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dirty="0" smtClean="0">
                <a:cs typeface="Arial"/>
              </a:rPr>
              <a:t>■    </a:t>
            </a:r>
            <a:r>
              <a:rPr lang="pt-BR" sz="2000" dirty="0" smtClean="0"/>
              <a:t>Equipes Multiprofissionais de Atenção Domiciliar Tipo 1 - EMAD Tipo 1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dirty="0" smtClean="0"/>
              <a:t>      R$ 50.000,00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2000" dirty="0" smtClean="0"/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dirty="0" smtClean="0"/>
              <a:t> </a:t>
            </a:r>
            <a:r>
              <a:rPr lang="pt-BR" sz="2000" dirty="0" smtClean="0">
                <a:cs typeface="Arial"/>
              </a:rPr>
              <a:t>■</a:t>
            </a:r>
            <a:r>
              <a:rPr lang="pt-BR" sz="2000" dirty="0" smtClean="0"/>
              <a:t>   Equipes Multiprofissionais de Atenção Domiciliar tipo 2 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dirty="0" smtClean="0"/>
              <a:t>(EMAD tipo 2) 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dirty="0" smtClean="0"/>
              <a:t>      R$ 34.000,00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2000" dirty="0" smtClean="0"/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dirty="0" smtClean="0"/>
              <a:t> </a:t>
            </a:r>
            <a:r>
              <a:rPr lang="pt-BR" sz="2000" dirty="0" smtClean="0">
                <a:cs typeface="Arial"/>
              </a:rPr>
              <a:t>■</a:t>
            </a:r>
            <a:r>
              <a:rPr lang="pt-BR" sz="2000" dirty="0" smtClean="0"/>
              <a:t>    Equipes Multiprofissionais de Apoio (EMAP)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dirty="0" smtClean="0"/>
              <a:t>        R$ 6.000,00 </a:t>
            </a:r>
          </a:p>
          <a:p>
            <a:pPr algn="just"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pt-BR" sz="1050" dirty="0" smtClean="0"/>
          </a:p>
          <a:p>
            <a:pPr marL="0" indent="0" algn="ctr">
              <a:buNone/>
            </a:pPr>
            <a:endParaRPr lang="pt-BR" sz="2000" b="1" dirty="0" smtClean="0"/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2000" b="1" dirty="0" smtClean="0">
              <a:solidFill>
                <a:srgbClr val="006600"/>
              </a:solidFill>
              <a:latin typeface="Arial Unicode MS" pitchFamily="34" charset="-128"/>
            </a:endParaRPr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0"/>
            <a:ext cx="57959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BÁSICA</a:t>
            </a:r>
          </a:p>
        </p:txBody>
      </p:sp>
      <p:sp>
        <p:nvSpPr>
          <p:cNvPr id="4" name="Retângulo 3"/>
          <p:cNvSpPr/>
          <p:nvPr/>
        </p:nvSpPr>
        <p:spPr>
          <a:xfrm>
            <a:off x="1285829" y="1311246"/>
            <a:ext cx="5367411" cy="693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tx1"/>
                </a:solidFill>
                <a:cs typeface="Arial" pitchFamily="34" charset="0"/>
              </a:rPr>
              <a:t>INCENTIVO DE CUSTEIO</a:t>
            </a:r>
            <a:endParaRPr lang="pt-BR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190440" y="1566837"/>
            <a:ext cx="8726607" cy="434504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b="1" dirty="0" smtClean="0">
                <a:solidFill>
                  <a:srgbClr val="FF0000"/>
                </a:solidFill>
                <a:cs typeface="Arial" pitchFamily="34" charset="0"/>
              </a:rPr>
              <a:t>            </a:t>
            </a:r>
            <a:endParaRPr lang="pt-BR" sz="105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pt-BR" sz="2400" b="1" dirty="0" smtClean="0">
                <a:solidFill>
                  <a:srgbClr val="FF0000"/>
                </a:solidFill>
                <a:latin typeface="Arial"/>
                <a:cs typeface="Arial"/>
              </a:rPr>
              <a:t>■</a:t>
            </a:r>
            <a:r>
              <a:rPr lang="pt-BR" sz="2400" b="1" dirty="0" smtClean="0">
                <a:solidFill>
                  <a:srgbClr val="FF0000"/>
                </a:solidFill>
              </a:rPr>
              <a:t>   Municípios com equipes em funcionamento:</a:t>
            </a:r>
          </a:p>
          <a:p>
            <a:pPr>
              <a:buNone/>
            </a:pPr>
            <a:r>
              <a:rPr lang="pt-BR" sz="2400" dirty="0" smtClean="0"/>
              <a:t>      </a:t>
            </a:r>
            <a:r>
              <a:rPr lang="pt-BR" sz="2400" dirty="0" err="1" smtClean="0"/>
              <a:t>Araranguá</a:t>
            </a:r>
            <a:r>
              <a:rPr lang="pt-BR" sz="2400" dirty="0" smtClean="0"/>
              <a:t>, Blumenau (2 EMAD/EMAP), Maravilha, Jaraguá </a:t>
            </a:r>
            <a:r>
              <a:rPr lang="pt-BR" sz="2400" smtClean="0"/>
              <a:t>do Sul e  Biguaçu</a:t>
            </a:r>
            <a:endParaRPr lang="pt-BR" sz="2400" dirty="0" smtClean="0"/>
          </a:p>
          <a:p>
            <a:pPr>
              <a:buFontTx/>
              <a:buChar char="-"/>
            </a:pPr>
            <a:endParaRPr lang="pt-BR" sz="2400" dirty="0" smtClean="0"/>
          </a:p>
          <a:p>
            <a:pPr>
              <a:buNone/>
            </a:pPr>
            <a:r>
              <a:rPr lang="pt-BR" sz="2400" b="1" dirty="0" smtClean="0">
                <a:solidFill>
                  <a:srgbClr val="FF0000"/>
                </a:solidFill>
                <a:cs typeface="Arial"/>
              </a:rPr>
              <a:t>■</a:t>
            </a:r>
            <a:r>
              <a:rPr lang="pt-BR" sz="2400" b="1" dirty="0" smtClean="0">
                <a:solidFill>
                  <a:srgbClr val="FF0000"/>
                </a:solidFill>
              </a:rPr>
              <a:t>  </a:t>
            </a:r>
            <a:r>
              <a:rPr lang="pt-BR" sz="2400" b="1" dirty="0" smtClean="0"/>
              <a:t> </a:t>
            </a:r>
            <a:r>
              <a:rPr lang="pt-BR" sz="2400" b="1" dirty="0" smtClean="0">
                <a:solidFill>
                  <a:srgbClr val="FF0000"/>
                </a:solidFill>
              </a:rPr>
              <a:t>Municípios com PT e sem implantação: </a:t>
            </a:r>
            <a:r>
              <a:rPr lang="pt-BR" sz="2400" dirty="0" smtClean="0"/>
              <a:t>Braço do Norte e Timbó e Chapecó </a:t>
            </a:r>
          </a:p>
          <a:p>
            <a:pPr>
              <a:buFontTx/>
              <a:buChar char="-"/>
            </a:pPr>
            <a:endParaRPr lang="pt-BR" sz="2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pt-BR" sz="2400" b="1" dirty="0" smtClean="0">
                <a:solidFill>
                  <a:srgbClr val="FF0000"/>
                </a:solidFill>
                <a:cs typeface="Arial"/>
              </a:rPr>
              <a:t>■</a:t>
            </a:r>
            <a:r>
              <a:rPr lang="pt-BR" sz="2400" b="1" dirty="0" smtClean="0">
                <a:solidFill>
                  <a:srgbClr val="FF0000"/>
                </a:solidFill>
              </a:rPr>
              <a:t>  Solicitante:  </a:t>
            </a:r>
            <a:r>
              <a:rPr lang="pt-BR" sz="2400" dirty="0" smtClean="0"/>
              <a:t>Capivari de Baixo e Laguna</a:t>
            </a:r>
          </a:p>
          <a:p>
            <a:pPr marL="0" indent="0" algn="ctr">
              <a:buNone/>
            </a:pPr>
            <a:endParaRPr lang="pt-BR" sz="2000" b="1" dirty="0" smtClean="0"/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2000" b="1" dirty="0" smtClean="0">
              <a:solidFill>
                <a:srgbClr val="006600"/>
              </a:solidFill>
              <a:latin typeface="Arial Unicode MS" pitchFamily="34" charset="-128"/>
            </a:endParaRPr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0"/>
            <a:ext cx="57959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BÁSICA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190440" y="1566837"/>
            <a:ext cx="8726607" cy="50022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b="1" dirty="0" smtClean="0">
                <a:cs typeface="Arial" pitchFamily="34" charset="0"/>
              </a:rPr>
              <a:t>            </a:t>
            </a:r>
            <a:endParaRPr lang="pt-BR" sz="1050" dirty="0" smtClean="0"/>
          </a:p>
          <a:p>
            <a:pPr marL="0" indent="0" algn="ctr">
              <a:buNone/>
            </a:pPr>
            <a:endParaRPr lang="pt-BR" sz="2000" b="1" dirty="0" smtClean="0"/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2000" b="1" dirty="0" smtClean="0">
              <a:solidFill>
                <a:srgbClr val="006600"/>
              </a:solidFill>
              <a:latin typeface="Arial Unicode MS" pitchFamily="34" charset="-128"/>
            </a:endParaRPr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0"/>
            <a:ext cx="57959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BÁSICA</a:t>
            </a:r>
          </a:p>
        </p:txBody>
      </p:sp>
      <p:sp>
        <p:nvSpPr>
          <p:cNvPr id="5" name="Retângulo 4"/>
          <p:cNvSpPr/>
          <p:nvPr/>
        </p:nvSpPr>
        <p:spPr>
          <a:xfrm>
            <a:off x="2308194" y="1457298"/>
            <a:ext cx="4710175" cy="1168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</a:rPr>
              <a:t>CONSULTÓRIO NA RUA</a:t>
            </a:r>
          </a:p>
          <a:p>
            <a:pPr algn="ctr"/>
            <a:r>
              <a:rPr lang="pt-BR" sz="2400" b="1" dirty="0" err="1" smtClean="0">
                <a:solidFill>
                  <a:schemeClr val="tx1"/>
                </a:solidFill>
              </a:rPr>
              <a:t>CnR</a:t>
            </a:r>
            <a:endParaRPr lang="pt-BR" sz="2400" b="1" dirty="0">
              <a:solidFill>
                <a:schemeClr val="tx1"/>
              </a:solidFill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1906550" y="3027357"/>
            <a:ext cx="5513464" cy="15700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Portarias GM Nº 122 e 123 de  janeiro de 2012</a:t>
            </a:r>
            <a:br>
              <a:rPr lang="pt-BR" dirty="0" smtClean="0">
                <a:solidFill>
                  <a:schemeClr val="tx1"/>
                </a:solidFill>
              </a:rPr>
            </a:br>
            <a:r>
              <a:rPr lang="pt-BR" dirty="0" smtClean="0">
                <a:solidFill>
                  <a:schemeClr val="tx1"/>
                </a:solidFill>
              </a:rPr>
              <a:t/>
            </a:r>
            <a:br>
              <a:rPr lang="pt-BR" dirty="0" smtClean="0">
                <a:solidFill>
                  <a:schemeClr val="tx1"/>
                </a:solidFill>
              </a:rPr>
            </a:br>
            <a:r>
              <a:rPr lang="pt-BR" dirty="0" smtClean="0">
                <a:solidFill>
                  <a:schemeClr val="tx1"/>
                </a:solidFill>
              </a:rPr>
              <a:t>Manual sobre o cuidado à saúde junto a população em situação de rua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4060819" y="5291163"/>
            <a:ext cx="3651300" cy="693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 smtClean="0">
                <a:solidFill>
                  <a:schemeClr val="tx1"/>
                </a:solidFill>
              </a:rPr>
              <a:t>Mari</a:t>
            </a:r>
            <a:r>
              <a:rPr lang="pt-BR" dirty="0" smtClean="0">
                <a:solidFill>
                  <a:schemeClr val="tx1"/>
                </a:solidFill>
              </a:rPr>
              <a:t> Ângela de Freitas</a:t>
            </a:r>
            <a:endParaRPr lang="pt-B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190440" y="1566837"/>
            <a:ext cx="8726607" cy="434504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b="1" dirty="0" smtClean="0">
                <a:cs typeface="Arial" pitchFamily="34" charset="0"/>
              </a:rPr>
              <a:t>            </a:t>
            </a:r>
            <a:endParaRPr lang="pt-BR" sz="1050" dirty="0" smtClean="0"/>
          </a:p>
          <a:p>
            <a:pPr marL="0" indent="0" algn="ctr">
              <a:buNone/>
            </a:pPr>
            <a:endParaRPr lang="pt-BR" sz="2000" b="1" dirty="0" smtClean="0"/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2000" b="1" dirty="0" smtClean="0">
              <a:solidFill>
                <a:srgbClr val="006600"/>
              </a:solidFill>
              <a:latin typeface="Arial Unicode MS" pitchFamily="34" charset="-128"/>
            </a:endParaRPr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0"/>
            <a:ext cx="57959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BÁSICA</a:t>
            </a:r>
          </a:p>
        </p:txBody>
      </p:sp>
      <p:sp>
        <p:nvSpPr>
          <p:cNvPr id="7" name="Retângulo 6"/>
          <p:cNvSpPr/>
          <p:nvPr/>
        </p:nvSpPr>
        <p:spPr>
          <a:xfrm>
            <a:off x="628596" y="1566837"/>
            <a:ext cx="755819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 </a:t>
            </a:r>
            <a:r>
              <a:rPr lang="pt-BR" dirty="0" smtClean="0">
                <a:cs typeface="Arial"/>
              </a:rPr>
              <a:t>■ </a:t>
            </a:r>
            <a:r>
              <a:rPr lang="pt-BR" dirty="0" smtClean="0"/>
              <a:t>Integram o componente atenção básica da Rede de Atenção</a:t>
            </a:r>
          </a:p>
          <a:p>
            <a:r>
              <a:rPr lang="pt-BR" dirty="0" smtClean="0"/>
              <a:t>Psicossocial </a:t>
            </a:r>
          </a:p>
          <a:p>
            <a:endParaRPr lang="pt-BR" dirty="0" smtClean="0"/>
          </a:p>
          <a:p>
            <a:r>
              <a:rPr lang="pt-BR" dirty="0" smtClean="0">
                <a:latin typeface="Arial"/>
                <a:cs typeface="Arial"/>
              </a:rPr>
              <a:t>■  </a:t>
            </a:r>
            <a:r>
              <a:rPr lang="pt-BR" dirty="0" smtClean="0"/>
              <a:t>Devem seguir os fundamentos e as diretrizes definidos na </a:t>
            </a:r>
            <a:r>
              <a:rPr lang="pt-BR" b="1" dirty="0" smtClean="0"/>
              <a:t>PNAB,</a:t>
            </a:r>
          </a:p>
          <a:p>
            <a:r>
              <a:rPr lang="pt-BR" b="1" dirty="0" smtClean="0"/>
              <a:t> </a:t>
            </a:r>
            <a:r>
              <a:rPr lang="pt-BR" dirty="0" smtClean="0"/>
              <a:t>buscando atuar frente aos diferentes problemas e necessidades</a:t>
            </a:r>
          </a:p>
          <a:p>
            <a:r>
              <a:rPr lang="pt-BR" dirty="0" smtClean="0"/>
              <a:t>de saúde da população em situação de rua, inclusive na busca ativa e cuidado aos usuários de álcool, </a:t>
            </a:r>
            <a:r>
              <a:rPr lang="pt-BR" dirty="0" err="1" smtClean="0"/>
              <a:t>crack</a:t>
            </a:r>
            <a:r>
              <a:rPr lang="pt-BR" dirty="0" smtClean="0"/>
              <a:t> e outras drogas.</a:t>
            </a:r>
          </a:p>
          <a:p>
            <a:endParaRPr lang="pt-BR" dirty="0" smtClean="0"/>
          </a:p>
          <a:p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8" name="Retângulo 7"/>
          <p:cNvSpPr/>
          <p:nvPr/>
        </p:nvSpPr>
        <p:spPr>
          <a:xfrm>
            <a:off x="1030240" y="4779981"/>
            <a:ext cx="668187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Atenção básica como espaço prioritário para o fortalecimento do cuidado e  criação de vinculo</a:t>
            </a:r>
            <a:endParaRPr lang="pt-B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190440" y="1603350"/>
            <a:ext cx="8726607" cy="430853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b="1" dirty="0" smtClean="0">
                <a:cs typeface="Arial" pitchFamily="34" charset="0"/>
              </a:rPr>
              <a:t>            Fundamentos e diretrizes da PNAB 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b="1" dirty="0" smtClean="0">
                <a:cs typeface="Arial" pitchFamily="34" charset="0"/>
              </a:rPr>
              <a:t>PT GM Nº 2.488 de 21/10/2011</a:t>
            </a:r>
            <a:endParaRPr lang="pt-BR" sz="1050" dirty="0" smtClean="0"/>
          </a:p>
          <a:p>
            <a:pPr marL="0" indent="0" algn="ctr">
              <a:buNone/>
            </a:pPr>
            <a:r>
              <a:rPr lang="pt-BR" sz="2000" dirty="0" smtClean="0"/>
              <a:t>I - ter </a:t>
            </a:r>
            <a:r>
              <a:rPr lang="pt-BR" sz="2000" b="1" dirty="0" smtClean="0"/>
              <a:t>território adstrito</a:t>
            </a:r>
            <a:r>
              <a:rPr lang="pt-BR" sz="2000" dirty="0" smtClean="0"/>
              <a:t>  de forma a permitir o planejamento, a programação descentralizada e o desenvolvimento de ações setoriais e intersetoriais com impacto na situação, nos condicionantes e determinantes da saúde das coletividades que constituem aquele território sempre em consonância com o princípio da equidade;</a:t>
            </a:r>
          </a:p>
          <a:p>
            <a:pPr marL="0" indent="0" algn="ctr">
              <a:buNone/>
            </a:pPr>
            <a:endParaRPr lang="pt-BR" sz="2000" dirty="0" smtClean="0"/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dirty="0" smtClean="0"/>
              <a:t>         II  -  o </a:t>
            </a:r>
            <a:r>
              <a:rPr lang="pt-BR" sz="2000" b="1" dirty="0" smtClean="0"/>
              <a:t>acesso universal e contínuo a serviços de saúde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2000" b="1" dirty="0" smtClean="0"/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dirty="0" smtClean="0"/>
              <a:t>        III - </a:t>
            </a:r>
            <a:r>
              <a:rPr lang="pt-BR" sz="2000" b="1" dirty="0" err="1" smtClean="0"/>
              <a:t>adscrever</a:t>
            </a:r>
            <a:r>
              <a:rPr lang="pt-BR" sz="2000" b="1" dirty="0" smtClean="0"/>
              <a:t> os usuários</a:t>
            </a:r>
            <a:r>
              <a:rPr lang="pt-BR" sz="2000" dirty="0" smtClean="0"/>
              <a:t> e desenvolver relações de </a:t>
            </a:r>
            <a:r>
              <a:rPr lang="pt-BR" sz="2000" b="1" dirty="0" smtClean="0"/>
              <a:t>vínculo e responsabilização</a:t>
            </a:r>
            <a:r>
              <a:rPr lang="pt-BR" sz="2000" dirty="0" smtClean="0"/>
              <a:t> entre as equipes e a população </a:t>
            </a:r>
            <a:r>
              <a:rPr lang="pt-BR" sz="2000" dirty="0" err="1" smtClean="0"/>
              <a:t>adscrita</a:t>
            </a:r>
            <a:endParaRPr lang="pt-BR" sz="2000" b="1" dirty="0" smtClean="0"/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2000" b="1" dirty="0" smtClean="0">
              <a:solidFill>
                <a:srgbClr val="006600"/>
              </a:solidFill>
              <a:latin typeface="Arial Unicode MS" pitchFamily="34" charset="-128"/>
            </a:endParaRP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2000" b="1" dirty="0" smtClean="0">
              <a:solidFill>
                <a:srgbClr val="006600"/>
              </a:solidFill>
              <a:latin typeface="Arial Unicode MS" pitchFamily="34" charset="-128"/>
            </a:endParaRPr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0"/>
            <a:ext cx="57959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BÁSICA</a:t>
            </a:r>
          </a:p>
        </p:txBody>
      </p:sp>
      <p:sp>
        <p:nvSpPr>
          <p:cNvPr id="7" name="Retângulo 6"/>
          <p:cNvSpPr/>
          <p:nvPr/>
        </p:nvSpPr>
        <p:spPr>
          <a:xfrm>
            <a:off x="628596" y="1566837"/>
            <a:ext cx="75581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endParaRPr lang="pt-BR" dirty="0" smtClean="0"/>
          </a:p>
          <a:p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190440" y="1566837"/>
            <a:ext cx="8726607" cy="434504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None/>
            </a:pPr>
            <a:r>
              <a:rPr lang="pt-BR" sz="2000" dirty="0" smtClean="0">
                <a:latin typeface="Arial"/>
                <a:cs typeface="Arial"/>
              </a:rPr>
              <a:t>■   </a:t>
            </a:r>
            <a:r>
              <a:rPr lang="pt-BR" sz="2000" dirty="0" smtClean="0"/>
              <a:t>As equipes dos Consultórios na Rua deverão atender:</a:t>
            </a:r>
          </a:p>
          <a:p>
            <a:pPr>
              <a:buNone/>
            </a:pPr>
            <a:r>
              <a:rPr lang="pt-BR" sz="2000" b="1" dirty="0" smtClean="0"/>
              <a:t>80 (oitenta)  a 1000 (mil) pessoas em situação de rua </a:t>
            </a:r>
          </a:p>
          <a:p>
            <a:endParaRPr lang="pt-BR" sz="2000" dirty="0" smtClean="0"/>
          </a:p>
          <a:p>
            <a:pPr>
              <a:buNone/>
            </a:pPr>
            <a:r>
              <a:rPr lang="pt-BR" sz="2000" dirty="0" smtClean="0">
                <a:cs typeface="Arial"/>
              </a:rPr>
              <a:t>■  </a:t>
            </a:r>
            <a:r>
              <a:rPr lang="pt-BR" sz="2000" dirty="0" smtClean="0"/>
              <a:t>Carga Horária mínima semanal</a:t>
            </a:r>
            <a:r>
              <a:rPr lang="pt-BR" sz="2000" b="1" dirty="0" smtClean="0"/>
              <a:t>:    30 horas</a:t>
            </a:r>
          </a:p>
          <a:p>
            <a:endParaRPr lang="pt-BR" sz="2000" dirty="0" smtClean="0"/>
          </a:p>
          <a:p>
            <a:pPr>
              <a:buNone/>
            </a:pPr>
            <a:r>
              <a:rPr lang="pt-BR" sz="2000" dirty="0" smtClean="0">
                <a:cs typeface="Arial"/>
              </a:rPr>
              <a:t>■  </a:t>
            </a:r>
            <a:r>
              <a:rPr lang="pt-BR" sz="2000" dirty="0" smtClean="0"/>
              <a:t>Horário de funcionamento: </a:t>
            </a:r>
          </a:p>
          <a:p>
            <a:pPr>
              <a:buNone/>
            </a:pPr>
            <a:r>
              <a:rPr lang="pt-BR" sz="2000" dirty="0" smtClean="0"/>
              <a:t>Adequado às demandas das pessoas em situação de rua:</a:t>
            </a:r>
          </a:p>
          <a:p>
            <a:pPr>
              <a:buNone/>
            </a:pPr>
            <a:r>
              <a:rPr lang="pt-BR" sz="2000" dirty="0" smtClean="0"/>
              <a:t>período </a:t>
            </a:r>
            <a:r>
              <a:rPr lang="pt-BR" sz="2000" b="1" dirty="0" smtClean="0"/>
              <a:t>diurno e noturno e em qualquer dia da semana. </a:t>
            </a:r>
          </a:p>
          <a:p>
            <a:pPr>
              <a:buNone/>
            </a:pPr>
            <a:endParaRPr lang="pt-BR" sz="2000" dirty="0" smtClean="0"/>
          </a:p>
          <a:p>
            <a:pPr>
              <a:buNone/>
            </a:pPr>
            <a:r>
              <a:rPr lang="pt-BR" sz="2000" dirty="0" smtClean="0">
                <a:cs typeface="Arial"/>
              </a:rPr>
              <a:t>■ </a:t>
            </a:r>
            <a:r>
              <a:rPr lang="pt-BR" sz="2000" dirty="0" smtClean="0"/>
              <a:t>Todas as modalidades de equipes dos Consultórios na Rua </a:t>
            </a:r>
          </a:p>
          <a:p>
            <a:pPr>
              <a:buNone/>
            </a:pPr>
            <a:r>
              <a:rPr lang="pt-BR" sz="2000" dirty="0" smtClean="0"/>
              <a:t>poderão agregar </a:t>
            </a:r>
            <a:r>
              <a:rPr lang="pt-BR" sz="2000" b="1" dirty="0" smtClean="0"/>
              <a:t>Agentes Comunitários de Saúde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sz="2000" b="1" dirty="0" smtClean="0">
                <a:cs typeface="Arial" pitchFamily="34" charset="0"/>
              </a:rPr>
              <a:t>    </a:t>
            </a:r>
            <a:endParaRPr lang="pt-BR" sz="1050" b="1" dirty="0" smtClean="0"/>
          </a:p>
          <a:p>
            <a:pPr marL="0" indent="0" algn="ctr">
              <a:buNone/>
            </a:pPr>
            <a:endParaRPr lang="pt-BR" sz="2000" b="1" dirty="0" smtClean="0"/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2000" b="1" dirty="0" smtClean="0">
              <a:solidFill>
                <a:srgbClr val="006600"/>
              </a:solidFill>
              <a:latin typeface="Arial Unicode MS" pitchFamily="34" charset="-128"/>
            </a:endParaRPr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0"/>
            <a:ext cx="57959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BÁSICA</a:t>
            </a:r>
          </a:p>
        </p:txBody>
      </p:sp>
      <p:sp>
        <p:nvSpPr>
          <p:cNvPr id="7" name="Retângulo 6"/>
          <p:cNvSpPr/>
          <p:nvPr/>
        </p:nvSpPr>
        <p:spPr>
          <a:xfrm>
            <a:off x="628596" y="1566836"/>
            <a:ext cx="75581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endParaRPr lang="pt-BR" dirty="0" smtClean="0"/>
          </a:p>
          <a:p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190440" y="1311247"/>
            <a:ext cx="8726607" cy="46006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None/>
            </a:pPr>
            <a:endParaRPr lang="pt-BR" sz="2000" b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buNone/>
            </a:pPr>
            <a:endParaRPr lang="pt-BR" sz="2000" b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buNone/>
            </a:pPr>
            <a:endParaRPr lang="pt-BR" sz="2000" b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buNone/>
            </a:pPr>
            <a:r>
              <a:rPr lang="pt-BR" sz="2000" b="1" dirty="0" smtClean="0">
                <a:cs typeface="Arial" pitchFamily="34" charset="0"/>
              </a:rPr>
              <a:t> </a:t>
            </a:r>
            <a:r>
              <a:rPr lang="pt-BR" sz="2000" dirty="0" smtClean="0"/>
              <a:t/>
            </a:r>
            <a:br>
              <a:rPr lang="pt-BR" sz="2000" dirty="0" smtClean="0"/>
            </a:br>
            <a:endParaRPr lang="pt-BR" sz="2000" dirty="0" smtClean="0"/>
          </a:p>
          <a:p>
            <a:pPr>
              <a:buNone/>
            </a:pPr>
            <a:endParaRPr lang="pt-BR" sz="2000" dirty="0" smtClean="0"/>
          </a:p>
          <a:p>
            <a:pPr>
              <a:buNone/>
            </a:pPr>
            <a:r>
              <a:rPr lang="pt-BR" sz="2000" b="1" dirty="0" smtClean="0">
                <a:solidFill>
                  <a:srgbClr val="FF0000"/>
                </a:solidFill>
                <a:cs typeface="Arial"/>
              </a:rPr>
              <a:t>■</a:t>
            </a:r>
            <a:r>
              <a:rPr lang="pt-BR" sz="2000" b="1" dirty="0" smtClean="0">
                <a:solidFill>
                  <a:srgbClr val="FF0000"/>
                </a:solidFill>
                <a:cs typeface="Arial" pitchFamily="34" charset="0"/>
              </a:rPr>
              <a:t>  </a:t>
            </a:r>
            <a:r>
              <a:rPr lang="pt-BR" sz="2000" dirty="0" smtClean="0">
                <a:solidFill>
                  <a:srgbClr val="FF0000"/>
                </a:solidFill>
              </a:rPr>
              <a:t>Modalidade I </a:t>
            </a:r>
            <a:r>
              <a:rPr lang="pt-BR" sz="2000" dirty="0" smtClean="0"/>
              <a:t>– equipe formada minimamente por 4 (quatro) profissionais, sendo 2 (dois) profissionais de nível superior e 2 (dois) de nível médio</a:t>
            </a:r>
          </a:p>
          <a:p>
            <a:pPr>
              <a:buNone/>
            </a:pPr>
            <a:r>
              <a:rPr lang="pt-BR" sz="2000" b="1" dirty="0" smtClean="0">
                <a:solidFill>
                  <a:srgbClr val="FF0000"/>
                </a:solidFill>
                <a:cs typeface="Arial"/>
              </a:rPr>
              <a:t>■  </a:t>
            </a:r>
            <a:r>
              <a:rPr lang="pt-BR" sz="2000" dirty="0" smtClean="0">
                <a:solidFill>
                  <a:srgbClr val="FF0000"/>
                </a:solidFill>
              </a:rPr>
              <a:t>Modalidade II </a:t>
            </a:r>
            <a:r>
              <a:rPr lang="pt-BR" sz="2000" dirty="0" smtClean="0"/>
              <a:t>– equipe formada minimamente por 6 (seis) profissionais, sendo 3 (três) de nível superior e 3 (três) de nível médio</a:t>
            </a:r>
          </a:p>
          <a:p>
            <a:pPr>
              <a:buNone/>
            </a:pPr>
            <a:r>
              <a:rPr lang="pt-BR" sz="2000" b="1" dirty="0" smtClean="0">
                <a:solidFill>
                  <a:srgbClr val="FF0000"/>
                </a:solidFill>
                <a:cs typeface="Arial"/>
              </a:rPr>
              <a:t>■  </a:t>
            </a:r>
            <a:r>
              <a:rPr lang="pt-BR" sz="2000" dirty="0" smtClean="0">
                <a:solidFill>
                  <a:srgbClr val="FF0000"/>
                </a:solidFill>
              </a:rPr>
              <a:t>Modalidade III </a:t>
            </a:r>
            <a:r>
              <a:rPr lang="pt-BR" sz="2000" dirty="0" smtClean="0"/>
              <a:t>– equipe da Modalidade II acrescida de um profissional médico.</a:t>
            </a:r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1050" b="1" dirty="0" smtClean="0"/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1"/>
            <a:ext cx="579596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</a:t>
            </a:r>
            <a:r>
              <a:rPr lang="pt-BR" sz="2800" b="1" dirty="0" smtClean="0">
                <a:latin typeface="Albertus Xb (W1)" pitchFamily="34" charset="0"/>
              </a:rPr>
              <a:t>BÁSICA</a:t>
            </a:r>
          </a:p>
          <a:p>
            <a:pPr algn="ctr" defTabSz="849313"/>
            <a:endParaRPr lang="pt-BR" sz="2800" b="1" dirty="0">
              <a:latin typeface="Albertus Xb (W1)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226954" y="1603351"/>
            <a:ext cx="810588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b="1" dirty="0" smtClean="0">
              <a:solidFill>
                <a:srgbClr val="FF0000"/>
              </a:solidFill>
            </a:endParaRPr>
          </a:p>
          <a:p>
            <a:endParaRPr lang="pt-BR" b="1" dirty="0" smtClean="0">
              <a:solidFill>
                <a:srgbClr val="FF0000"/>
              </a:solidFill>
            </a:endParaRPr>
          </a:p>
          <a:p>
            <a:r>
              <a:rPr lang="pt-BR" dirty="0" smtClean="0"/>
              <a:t>Enfermeiro; Psicólogo; Assistente Social, Terapeuta Ocupacional, Médico, </a:t>
            </a:r>
            <a:r>
              <a:rPr lang="pt-BR" b="1" dirty="0" smtClean="0"/>
              <a:t>Agente Social</a:t>
            </a:r>
            <a:r>
              <a:rPr lang="pt-BR" dirty="0" smtClean="0"/>
              <a:t>, Técnico ou Auxiliar de Enfermagem e Técnico em Saúde Bucal e  Agente Social.</a:t>
            </a:r>
          </a:p>
          <a:p>
            <a:r>
              <a:rPr lang="pt-BR" dirty="0" smtClean="0"/>
              <a:t>Recomenda-se </a:t>
            </a:r>
            <a:r>
              <a:rPr lang="pt-BR" b="1" dirty="0" smtClean="0"/>
              <a:t>dois profissionais da mesma profissão.</a:t>
            </a:r>
          </a:p>
          <a:p>
            <a:endParaRPr lang="pt-BR" b="1" dirty="0" smtClean="0"/>
          </a:p>
          <a:p>
            <a:endParaRPr lang="pt-BR" b="1" dirty="0" smtClean="0"/>
          </a:p>
          <a:p>
            <a:endParaRPr lang="pt-BR" b="1" dirty="0" smtClean="0"/>
          </a:p>
          <a:p>
            <a:endParaRPr lang="pt-BR" b="1" dirty="0" smtClean="0"/>
          </a:p>
          <a:p>
            <a:endParaRPr lang="pt-BR" b="1" dirty="0" smtClean="0"/>
          </a:p>
          <a:p>
            <a:endParaRPr lang="pt-BR" b="1" dirty="0" smtClean="0"/>
          </a:p>
          <a:p>
            <a:endParaRPr lang="pt-BR" b="1" dirty="0" smtClean="0"/>
          </a:p>
          <a:p>
            <a:endParaRPr lang="pt-BR" b="1" dirty="0" smtClean="0"/>
          </a:p>
          <a:p>
            <a:endParaRPr lang="pt-BR" b="1" dirty="0" smtClean="0"/>
          </a:p>
          <a:p>
            <a:endParaRPr lang="pt-BR" b="1" dirty="0" smtClean="0"/>
          </a:p>
          <a:p>
            <a:endParaRPr lang="pt-BR" b="1" dirty="0" smtClean="0"/>
          </a:p>
          <a:p>
            <a:endParaRPr lang="pt-BR" b="1" dirty="0" smtClean="0"/>
          </a:p>
          <a:p>
            <a:endParaRPr lang="pt-BR" b="1" dirty="0" smtClean="0"/>
          </a:p>
          <a:p>
            <a:endParaRPr lang="pt-BR" b="1" dirty="0" smtClean="0"/>
          </a:p>
          <a:p>
            <a:endParaRPr lang="pt-BR" b="1" dirty="0" smtClean="0"/>
          </a:p>
          <a:p>
            <a:r>
              <a:rPr lang="pt-BR" b="1" dirty="0" smtClean="0"/>
              <a:t> </a:t>
            </a:r>
            <a:endParaRPr lang="pt-BR" b="1" dirty="0"/>
          </a:p>
        </p:txBody>
      </p:sp>
      <p:sp>
        <p:nvSpPr>
          <p:cNvPr id="5" name="Retângulo 4"/>
          <p:cNvSpPr/>
          <p:nvPr/>
        </p:nvSpPr>
        <p:spPr>
          <a:xfrm>
            <a:off x="1249317" y="1420785"/>
            <a:ext cx="5915106" cy="7302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400" b="1" dirty="0" smtClean="0">
                <a:solidFill>
                  <a:schemeClr val="tx1"/>
                </a:solidFill>
              </a:rPr>
              <a:t>COMPOSIÇÃO DAS EQUIPES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190440" y="1566837"/>
            <a:ext cx="8726607" cy="434504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pt-BR" sz="2000" dirty="0" smtClean="0"/>
          </a:p>
          <a:p>
            <a:pPr>
              <a:buNone/>
            </a:pPr>
            <a:endParaRPr lang="pt-BR" sz="2000" dirty="0" smtClean="0">
              <a:latin typeface="Arial"/>
              <a:cs typeface="Arial"/>
            </a:endParaRPr>
          </a:p>
          <a:p>
            <a:pPr>
              <a:buNone/>
            </a:pPr>
            <a:endParaRPr lang="pt-BR" sz="2000" dirty="0" smtClean="0">
              <a:latin typeface="Arial"/>
              <a:cs typeface="Arial"/>
            </a:endParaRPr>
          </a:p>
          <a:p>
            <a:pPr>
              <a:buNone/>
            </a:pPr>
            <a:r>
              <a:rPr lang="pt-BR" sz="2000" dirty="0" smtClean="0">
                <a:latin typeface="Arial"/>
                <a:cs typeface="Arial"/>
              </a:rPr>
              <a:t>■   </a:t>
            </a:r>
            <a:r>
              <a:rPr lang="pt-BR" sz="2400" dirty="0" smtClean="0"/>
              <a:t>censos locais </a:t>
            </a:r>
          </a:p>
          <a:p>
            <a:endParaRPr lang="pt-BR" sz="2400" dirty="0" smtClean="0"/>
          </a:p>
          <a:p>
            <a:pPr>
              <a:buNone/>
            </a:pPr>
            <a:r>
              <a:rPr lang="pt-BR" sz="2400" dirty="0" smtClean="0">
                <a:cs typeface="Arial"/>
              </a:rPr>
              <a:t>■ </a:t>
            </a:r>
            <a:r>
              <a:rPr lang="pt-BR" sz="2400" dirty="0" smtClean="0"/>
              <a:t>estudos de organizações não governamentais e da sociedade civil</a:t>
            </a:r>
          </a:p>
          <a:p>
            <a:pPr>
              <a:buNone/>
            </a:pPr>
            <a:endParaRPr lang="pt-BR" sz="2400" dirty="0" smtClean="0">
              <a:cs typeface="Arial"/>
            </a:endParaRPr>
          </a:p>
          <a:p>
            <a:pPr>
              <a:buNone/>
            </a:pPr>
            <a:r>
              <a:rPr lang="pt-BR" sz="2400" dirty="0" smtClean="0">
                <a:cs typeface="Arial"/>
              </a:rPr>
              <a:t>■ e</a:t>
            </a:r>
            <a:r>
              <a:rPr lang="pt-BR" sz="2400" dirty="0" smtClean="0"/>
              <a:t>studos antropológicos, sociológicos e etnográficos</a:t>
            </a:r>
          </a:p>
          <a:p>
            <a:pPr marL="0" indent="0" algn="ctr">
              <a:buNone/>
            </a:pPr>
            <a:endParaRPr lang="pt-BR" sz="2000" b="1" dirty="0" smtClean="0"/>
          </a:p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endParaRPr lang="pt-BR" sz="2000" b="1" dirty="0" smtClean="0">
              <a:solidFill>
                <a:srgbClr val="006600"/>
              </a:solidFill>
              <a:latin typeface="Arial Unicode MS" pitchFamily="34" charset="-128"/>
            </a:endParaRPr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0"/>
            <a:ext cx="57959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BÁSICA</a:t>
            </a:r>
          </a:p>
        </p:txBody>
      </p:sp>
      <p:sp>
        <p:nvSpPr>
          <p:cNvPr id="4" name="Retângulo 3"/>
          <p:cNvSpPr/>
          <p:nvPr/>
        </p:nvSpPr>
        <p:spPr>
          <a:xfrm>
            <a:off x="1030238" y="1420785"/>
            <a:ext cx="6170697" cy="839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pt-BR" b="1" dirty="0" smtClean="0">
                <a:cs typeface="Arial" pitchFamily="34" charset="0"/>
              </a:rPr>
              <a:t> </a:t>
            </a:r>
            <a:endParaRPr lang="pt-BR" sz="1000" b="1" dirty="0" smtClean="0"/>
          </a:p>
          <a:p>
            <a:pPr algn="ctr">
              <a:buNone/>
            </a:pPr>
            <a:r>
              <a:rPr lang="pt-BR" sz="2400" b="1" dirty="0" smtClean="0">
                <a:solidFill>
                  <a:schemeClr val="tx1"/>
                </a:solidFill>
              </a:rPr>
              <a:t>PARA CONHECER A POPULAÇÃO EM SITUAÇÃO DE RUA  NO  TERRITÓRIO</a:t>
            </a:r>
            <a:endParaRPr lang="pt-BR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811161" y="2187558"/>
            <a:ext cx="8105886" cy="372432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algn="ctr">
              <a:buNone/>
            </a:pPr>
            <a:endParaRPr lang="pt-BR" sz="2000" b="1" dirty="0" smtClean="0"/>
          </a:p>
          <a:p>
            <a:pPr marL="0" lvl="0" indent="0" algn="just" eaLnBrk="1" hangingPunct="1">
              <a:spcBef>
                <a:spcPct val="0"/>
              </a:spcBef>
              <a:buNone/>
            </a:pPr>
            <a:endParaRPr lang="pt-BR" sz="1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pt-BR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 - para a </a:t>
            </a:r>
            <a:r>
              <a:rPr lang="pt-BR" sz="20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eCR</a:t>
            </a:r>
            <a:r>
              <a:rPr lang="pt-BR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da Modalidade I será repassado o valor de R$ 9.500,00 (nove mil e quinhentos reais) por mês;</a:t>
            </a:r>
          </a:p>
          <a:p>
            <a:pPr marL="0" lvl="0" indent="0" algn="just">
              <a:spcBef>
                <a:spcPct val="0"/>
              </a:spcBef>
              <a:buNone/>
            </a:pPr>
            <a:endParaRPr lang="pt-BR" sz="1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pt-BR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II - para </a:t>
            </a:r>
            <a:r>
              <a:rPr lang="pt-BR" sz="20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eCR</a:t>
            </a:r>
            <a:r>
              <a:rPr lang="pt-BR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da Modalidade II será repassado o valor de R$ 13.000,00 (treze mil reais) por mês; e</a:t>
            </a:r>
          </a:p>
          <a:p>
            <a:pPr marL="0" lvl="0" indent="0" algn="just">
              <a:spcBef>
                <a:spcPct val="0"/>
              </a:spcBef>
              <a:buNone/>
            </a:pPr>
            <a:endParaRPr lang="pt-BR" sz="1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pt-BR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III - para a </a:t>
            </a:r>
            <a:r>
              <a:rPr lang="pt-BR" sz="20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eCR</a:t>
            </a:r>
            <a:r>
              <a:rPr lang="pt-BR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da Modalidade III será repassado o valor de R$ 18.000,00 (dezoito mil reais) por mês</a:t>
            </a:r>
            <a:endParaRPr lang="pt-BR" sz="2000" b="1" dirty="0" smtClean="0">
              <a:solidFill>
                <a:srgbClr val="006600"/>
              </a:solidFill>
              <a:latin typeface="Arial Unicode MS" pitchFamily="34" charset="-128"/>
            </a:endParaRPr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0"/>
            <a:ext cx="57959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BÁSICA</a:t>
            </a: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0"/>
            <a:ext cx="2279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504908" y="1238221"/>
            <a:ext cx="5842080" cy="803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pt-BR" b="1" dirty="0" smtClean="0">
              <a:solidFill>
                <a:srgbClr val="000000"/>
              </a:solidFill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lvl="0" algn="just"/>
            <a:r>
              <a:rPr lang="pt-BR" sz="2000" b="1" dirty="0" smtClean="0">
                <a:solidFill>
                  <a:srgbClr val="0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CUSTEIO MENSAL PARA AS EQUIPES DE   </a:t>
            </a:r>
            <a:r>
              <a:rPr lang="pt-BR" sz="2000" b="1" dirty="0" err="1" smtClean="0">
                <a:solidFill>
                  <a:srgbClr val="0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CnR</a:t>
            </a:r>
            <a:endParaRPr lang="pt-BR" sz="2000" b="1" dirty="0" smtClean="0">
              <a:solidFill>
                <a:srgbClr val="000000"/>
              </a:solidFill>
              <a:latin typeface="Arial Black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184506" y="288882"/>
            <a:ext cx="1808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/>
              <a:t>Do Custeio</a:t>
            </a:r>
            <a:endParaRPr lang="pt-BR" sz="2400" b="1" dirty="0"/>
          </a:p>
        </p:txBody>
      </p:sp>
      <p:sp>
        <p:nvSpPr>
          <p:cNvPr id="5" name="CaixaDeTexto 4"/>
          <p:cNvSpPr txBox="1"/>
          <p:nvPr/>
        </p:nvSpPr>
        <p:spPr>
          <a:xfrm>
            <a:off x="373005" y="4013208"/>
            <a:ext cx="8434503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b="1" dirty="0" smtClean="0"/>
              <a:t>- Solicitar </a:t>
            </a:r>
            <a:r>
              <a:rPr lang="pt-BR" dirty="0" smtClean="0"/>
              <a:t>após a aprovação pelo DAB/SAS/MS do repasse da 3ª parcela do incentivo financeiro de investimento de construção do </a:t>
            </a:r>
            <a:r>
              <a:rPr lang="pt-BR" dirty="0" err="1" smtClean="0"/>
              <a:t>Polo</a:t>
            </a:r>
            <a:r>
              <a:rPr lang="pt-BR" dirty="0" smtClean="0"/>
              <a:t> ou de seu pagamento pelo Fundo Nacional de Saúde</a:t>
            </a:r>
          </a:p>
          <a:p>
            <a:endParaRPr lang="pt-BR" u="sng" dirty="0" smtClean="0"/>
          </a:p>
          <a:p>
            <a:r>
              <a:rPr lang="pt-BR" dirty="0" smtClean="0"/>
              <a:t>- 01 profissional de 40 horas ou 02 profissionais de 20h (ver Portaria 2684/2013)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1577934" y="982629"/>
            <a:ext cx="5844292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BR" b="1" spc="100" dirty="0" smtClean="0"/>
              <a:t>Município com NASF </a:t>
            </a:r>
            <a:r>
              <a:rPr lang="pt-BR" dirty="0" smtClean="0"/>
              <a:t>– PAB Variável - R$ 3.000,00 </a:t>
            </a:r>
          </a:p>
          <a:p>
            <a:pPr algn="just"/>
            <a:r>
              <a:rPr lang="pt-BR" u="sng" dirty="0" smtClean="0"/>
              <a:t>por </a:t>
            </a:r>
            <a:r>
              <a:rPr lang="pt-BR" u="sng" dirty="0" err="1" smtClean="0"/>
              <a:t>polo</a:t>
            </a:r>
            <a:r>
              <a:rPr lang="pt-BR" u="sng" dirty="0" smtClean="0"/>
              <a:t> vinculado </a:t>
            </a:r>
            <a:r>
              <a:rPr lang="pt-BR" dirty="0" smtClean="0"/>
              <a:t>(ATENÇÃO BÁSICA)</a:t>
            </a:r>
          </a:p>
          <a:p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1577934" y="2516175"/>
            <a:ext cx="5878593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b="1" spc="100" dirty="0" smtClean="0"/>
              <a:t>Município sem NASF </a:t>
            </a:r>
            <a:r>
              <a:rPr lang="pt-BR" dirty="0" smtClean="0"/>
              <a:t>– PVVS - Piso Variável de Vigilância em Saúde –  R$ 3.000,00 </a:t>
            </a:r>
            <a:r>
              <a:rPr lang="pt-BR" u="sng" dirty="0" smtClean="0"/>
              <a:t>por município</a:t>
            </a:r>
          </a:p>
          <a:p>
            <a:endParaRPr lang="pt-BR" dirty="0"/>
          </a:p>
        </p:txBody>
      </p:sp>
      <p:pic>
        <p:nvPicPr>
          <p:cNvPr id="1116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65747" y="1"/>
            <a:ext cx="1839969" cy="873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811161" y="1566837"/>
            <a:ext cx="8105886" cy="434504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None/>
            </a:pPr>
            <a:r>
              <a:rPr lang="pt-BR" sz="2000" b="1" dirty="0" smtClean="0"/>
              <a:t> INCENTIVO DE CUSTEIO</a:t>
            </a:r>
          </a:p>
          <a:p>
            <a:pPr>
              <a:buNone/>
            </a:pPr>
            <a:r>
              <a:rPr lang="pt-BR" sz="2000" dirty="0" smtClean="0"/>
              <a:t> </a:t>
            </a:r>
          </a:p>
          <a:p>
            <a:pPr>
              <a:buNone/>
            </a:pPr>
            <a:r>
              <a:rPr lang="pt-BR" sz="2000" dirty="0" smtClean="0"/>
              <a:t>Após habilitação do Município, publicada por portaria específica da SAS/MS, dependerá do cumprimento dos seguintes requisitos:</a:t>
            </a:r>
          </a:p>
          <a:p>
            <a:endParaRPr lang="pt-BR" sz="2000" dirty="0" smtClean="0"/>
          </a:p>
          <a:p>
            <a:pPr>
              <a:buNone/>
            </a:pPr>
            <a:r>
              <a:rPr lang="pt-BR" sz="2000" dirty="0" smtClean="0">
                <a:cs typeface="Arial"/>
              </a:rPr>
              <a:t>■ </a:t>
            </a:r>
            <a:r>
              <a:rPr lang="pt-BR" sz="2000" dirty="0" smtClean="0"/>
              <a:t> demonstração do cadastramento da equipe </a:t>
            </a:r>
            <a:r>
              <a:rPr lang="pt-BR" sz="2000" dirty="0" err="1" smtClean="0"/>
              <a:t>CnR</a:t>
            </a:r>
            <a:r>
              <a:rPr lang="pt-BR" sz="2000" dirty="0" smtClean="0"/>
              <a:t> no Sistema de Cadastro Nacional de Estabelecimentos de Saúde (SCNES)</a:t>
            </a:r>
          </a:p>
          <a:p>
            <a:pPr>
              <a:buNone/>
            </a:pPr>
            <a:endParaRPr lang="pt-BR" sz="2000" dirty="0" smtClean="0"/>
          </a:p>
          <a:p>
            <a:pPr>
              <a:buNone/>
            </a:pPr>
            <a:r>
              <a:rPr lang="pt-BR" sz="2000" dirty="0" smtClean="0">
                <a:cs typeface="Arial"/>
              </a:rPr>
              <a:t>■   vinculação da equipe a uma UBS</a:t>
            </a:r>
            <a:endParaRPr lang="pt-BR" sz="2000" dirty="0" smtClean="0"/>
          </a:p>
          <a:p>
            <a:endParaRPr lang="pt-BR" sz="2000" dirty="0" smtClean="0"/>
          </a:p>
          <a:p>
            <a:pPr>
              <a:buNone/>
            </a:pPr>
            <a:r>
              <a:rPr lang="pt-BR" sz="2000" dirty="0" smtClean="0">
                <a:cs typeface="Arial"/>
              </a:rPr>
              <a:t>■ </a:t>
            </a:r>
            <a:r>
              <a:rPr lang="pt-BR" sz="2000" dirty="0" smtClean="0"/>
              <a:t> alimentação de dados no Sistema de Informação vigente.</a:t>
            </a:r>
          </a:p>
          <a:p>
            <a:pPr marL="0" indent="0" algn="ctr">
              <a:buNone/>
            </a:pPr>
            <a:endParaRPr lang="pt-BR" sz="2000" b="1" dirty="0" smtClean="0"/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0"/>
            <a:ext cx="57959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BÁSICA</a:t>
            </a: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0"/>
            <a:ext cx="2279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811161" y="1566837"/>
            <a:ext cx="8105886" cy="434504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None/>
            </a:pPr>
            <a:r>
              <a:rPr lang="pt-BR" sz="2000" dirty="0" smtClean="0">
                <a:latin typeface="Arial"/>
                <a:cs typeface="Arial"/>
              </a:rPr>
              <a:t>■   </a:t>
            </a:r>
            <a:r>
              <a:rPr lang="pt-BR" sz="2000" dirty="0" smtClean="0"/>
              <a:t>MUNICIPIOS   ELEGÍVEIS</a:t>
            </a:r>
          </a:p>
          <a:p>
            <a:pPr>
              <a:buNone/>
            </a:pPr>
            <a:r>
              <a:rPr lang="en-US" sz="1800" b="1" dirty="0" smtClean="0"/>
              <a:t>Com </a:t>
            </a:r>
            <a:r>
              <a:rPr lang="en-US" sz="1800" b="1" dirty="0" err="1" smtClean="0"/>
              <a:t>mais</a:t>
            </a:r>
            <a:r>
              <a:rPr lang="en-US" sz="1800" b="1" dirty="0" smtClean="0"/>
              <a:t> de 300 mil </a:t>
            </a:r>
            <a:r>
              <a:rPr lang="en-US" sz="1800" b="1" dirty="0" err="1" smtClean="0"/>
              <a:t>Habitantes</a:t>
            </a:r>
            <a:r>
              <a:rPr lang="en-US" sz="1800" b="1" dirty="0" smtClean="0"/>
              <a:t>: </a:t>
            </a:r>
          </a:p>
          <a:p>
            <a:pPr>
              <a:buNone/>
            </a:pPr>
            <a:endParaRPr lang="en-US" sz="1800" b="1" dirty="0" smtClean="0"/>
          </a:p>
          <a:p>
            <a:pPr>
              <a:buNone/>
            </a:pPr>
            <a:r>
              <a:rPr lang="en-US" sz="1800" dirty="0" err="1" smtClean="0">
                <a:solidFill>
                  <a:srgbClr val="FF0000"/>
                </a:solidFill>
              </a:rPr>
              <a:t>Florianópolis</a:t>
            </a:r>
            <a:endParaRPr lang="en-US" sz="1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1800" dirty="0" smtClean="0"/>
              <a:t>Blumenau </a:t>
            </a:r>
          </a:p>
          <a:p>
            <a:pPr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Joinville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b="1" dirty="0" smtClean="0"/>
              <a:t>Entre 100 e 300 mil </a:t>
            </a:r>
            <a:r>
              <a:rPr lang="en-US" sz="1800" b="1" dirty="0" err="1" smtClean="0"/>
              <a:t>Habitantes</a:t>
            </a:r>
            <a:endParaRPr lang="en-US" sz="1800" b="1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err="1" smtClean="0"/>
              <a:t>Balneário</a:t>
            </a:r>
            <a:r>
              <a:rPr lang="en-US" sz="1800" dirty="0" smtClean="0"/>
              <a:t> </a:t>
            </a:r>
            <a:r>
              <a:rPr lang="en-US" sz="1800" dirty="0" err="1" smtClean="0"/>
              <a:t>Camboriú</a:t>
            </a:r>
            <a:r>
              <a:rPr lang="en-US" sz="1800" dirty="0" smtClean="0"/>
              <a:t>,</a:t>
            </a:r>
            <a:r>
              <a:rPr lang="pt-BR" sz="1800" dirty="0" smtClean="0"/>
              <a:t>  </a:t>
            </a:r>
            <a:r>
              <a:rPr lang="en-US" sz="1800" dirty="0" smtClean="0"/>
              <a:t>Brusque,</a:t>
            </a:r>
            <a:r>
              <a:rPr lang="pt-BR" sz="1800" dirty="0" smtClean="0"/>
              <a:t> </a:t>
            </a:r>
            <a:r>
              <a:rPr lang="en-US" sz="1800" dirty="0" err="1" smtClean="0"/>
              <a:t>Chapecó</a:t>
            </a:r>
            <a:r>
              <a:rPr lang="en-US" sz="1800" dirty="0" smtClean="0"/>
              <a:t>, </a:t>
            </a:r>
            <a:r>
              <a:rPr lang="en-US" sz="1800" dirty="0" err="1" smtClean="0"/>
              <a:t>Criciúma</a:t>
            </a:r>
            <a:endParaRPr lang="pt-BR" sz="1800" dirty="0" smtClean="0"/>
          </a:p>
          <a:p>
            <a:pPr>
              <a:buNone/>
            </a:pPr>
            <a:r>
              <a:rPr lang="en-US" sz="1800" dirty="0" err="1" smtClean="0"/>
              <a:t>Itajaí</a:t>
            </a:r>
            <a:r>
              <a:rPr lang="pt-BR" sz="1800" dirty="0" smtClean="0"/>
              <a:t>, </a:t>
            </a:r>
            <a:r>
              <a:rPr lang="en-US" sz="1800" dirty="0" err="1" smtClean="0"/>
              <a:t>Jaraguá</a:t>
            </a:r>
            <a:r>
              <a:rPr lang="en-US" sz="1800" dirty="0" smtClean="0"/>
              <a:t> do </a:t>
            </a:r>
            <a:r>
              <a:rPr lang="en-US" sz="1800" dirty="0" err="1" smtClean="0"/>
              <a:t>Sul</a:t>
            </a:r>
            <a:r>
              <a:rPr lang="pt-BR" sz="1800" dirty="0" smtClean="0"/>
              <a:t>, </a:t>
            </a:r>
            <a:r>
              <a:rPr lang="en-US" sz="1800" dirty="0" err="1" smtClean="0"/>
              <a:t>Lages</a:t>
            </a:r>
            <a:r>
              <a:rPr lang="pt-BR" sz="1800" dirty="0" smtClean="0"/>
              <a:t> ,</a:t>
            </a:r>
            <a:r>
              <a:rPr lang="en-US" sz="1800" dirty="0" err="1" smtClean="0"/>
              <a:t>Palhoça</a:t>
            </a:r>
            <a:endParaRPr lang="pt-BR" sz="1800" dirty="0" smtClean="0"/>
          </a:p>
          <a:p>
            <a:pPr>
              <a:buNone/>
            </a:pPr>
            <a:r>
              <a:rPr lang="en-US" sz="1800" dirty="0" smtClean="0"/>
              <a:t>São José</a:t>
            </a:r>
          </a:p>
          <a:p>
            <a:pPr>
              <a:buNone/>
            </a:pPr>
            <a:r>
              <a:rPr lang="en-US" sz="1800" dirty="0" smtClean="0"/>
              <a:t>E </a:t>
            </a:r>
            <a:r>
              <a:rPr lang="en-US" sz="1800" dirty="0" err="1" smtClean="0"/>
              <a:t>demais</a:t>
            </a:r>
            <a:r>
              <a:rPr lang="en-US" sz="1800" dirty="0" smtClean="0"/>
              <a:t> </a:t>
            </a:r>
            <a:r>
              <a:rPr lang="en-US" sz="1800" dirty="0" err="1" smtClean="0"/>
              <a:t>municípios</a:t>
            </a:r>
            <a:r>
              <a:rPr lang="en-US" sz="1800" dirty="0" smtClean="0"/>
              <a:t>  com </a:t>
            </a:r>
            <a:r>
              <a:rPr lang="en-US" sz="1800" dirty="0" err="1" smtClean="0"/>
              <a:t>critério</a:t>
            </a:r>
            <a:r>
              <a:rPr lang="en-US" sz="1800" dirty="0" smtClean="0"/>
              <a:t> de </a:t>
            </a:r>
            <a:r>
              <a:rPr lang="en-US" sz="1800" dirty="0" err="1" smtClean="0"/>
              <a:t>população</a:t>
            </a:r>
            <a:r>
              <a:rPr lang="en-US" sz="1800" dirty="0" smtClean="0"/>
              <a:t> </a:t>
            </a:r>
            <a:r>
              <a:rPr lang="en-US" sz="1800" dirty="0" err="1" smtClean="0"/>
              <a:t>em</a:t>
            </a:r>
            <a:r>
              <a:rPr lang="en-US" sz="1800" dirty="0" smtClean="0"/>
              <a:t> </a:t>
            </a:r>
            <a:r>
              <a:rPr lang="en-US" sz="1800" dirty="0" err="1" smtClean="0"/>
              <a:t>situação</a:t>
            </a:r>
            <a:r>
              <a:rPr lang="en-US" sz="1800" dirty="0" smtClean="0"/>
              <a:t> de </a:t>
            </a:r>
            <a:r>
              <a:rPr lang="en-US" sz="1800" dirty="0" err="1" smtClean="0"/>
              <a:t>rua</a:t>
            </a:r>
            <a:endParaRPr lang="en-US" sz="1800" dirty="0" smtClean="0"/>
          </a:p>
          <a:p>
            <a:pPr>
              <a:buNone/>
            </a:pPr>
            <a:endParaRPr lang="pt-BR" sz="1800" dirty="0" smtClean="0"/>
          </a:p>
          <a:p>
            <a:pPr marL="0" indent="0" algn="ctr">
              <a:buNone/>
            </a:pPr>
            <a:endParaRPr lang="pt-BR" sz="2000" b="1" dirty="0" smtClean="0"/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0"/>
            <a:ext cx="57959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BÁSICA</a:t>
            </a: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0"/>
            <a:ext cx="2279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811161" y="1347759"/>
            <a:ext cx="8105886" cy="4564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algn="ctr">
              <a:buNone/>
            </a:pPr>
            <a:r>
              <a:rPr lang="pt-BR" sz="1800" b="1" dirty="0" smtClean="0"/>
              <a:t>CADASTRAMENTO EQUIPE DE CONSULTÓRIO NA RUA</a:t>
            </a:r>
          </a:p>
          <a:p>
            <a:pPr marL="0" indent="0">
              <a:buNone/>
            </a:pPr>
            <a:r>
              <a:rPr lang="pt-BR" sz="1800" b="1" dirty="0" smtClean="0"/>
              <a:t>1 - Realizar projeto(s) de implantação das equipes dos Consultórios na Rua</a:t>
            </a:r>
          </a:p>
          <a:p>
            <a:pPr marL="0" indent="0">
              <a:buNone/>
            </a:pPr>
            <a:endParaRPr lang="pt-BR" sz="2000" b="1" dirty="0" smtClean="0">
              <a:cs typeface="Arial"/>
            </a:endParaRPr>
          </a:p>
          <a:p>
            <a:pPr marL="0" indent="0">
              <a:buNone/>
            </a:pPr>
            <a:r>
              <a:rPr lang="pt-BR" sz="2000" dirty="0" smtClean="0">
                <a:cs typeface="Arial"/>
              </a:rPr>
              <a:t>■  </a:t>
            </a:r>
            <a:r>
              <a:rPr lang="pt-BR" sz="2000" dirty="0" smtClean="0"/>
              <a:t>Introdução</a:t>
            </a:r>
          </a:p>
          <a:p>
            <a:pPr marL="0" indent="0">
              <a:buNone/>
            </a:pPr>
            <a:r>
              <a:rPr lang="pt-BR" sz="2000" dirty="0" smtClean="0">
                <a:cs typeface="Arial"/>
              </a:rPr>
              <a:t>■ </a:t>
            </a:r>
            <a:r>
              <a:rPr lang="pt-BR" sz="2000" dirty="0" smtClean="0"/>
              <a:t>Objetivos</a:t>
            </a:r>
          </a:p>
          <a:p>
            <a:pPr marL="0" indent="0">
              <a:buNone/>
            </a:pPr>
            <a:r>
              <a:rPr lang="pt-BR" sz="2000" dirty="0" smtClean="0">
                <a:cs typeface="Arial"/>
              </a:rPr>
              <a:t>■ </a:t>
            </a:r>
            <a:r>
              <a:rPr lang="pt-BR" sz="2000" dirty="0" smtClean="0"/>
              <a:t>Justificativa (censo e ou outro tipo de dados oficiais do município)</a:t>
            </a:r>
          </a:p>
          <a:p>
            <a:pPr marL="0" indent="0">
              <a:buNone/>
            </a:pPr>
            <a:r>
              <a:rPr lang="pt-BR" sz="2000" dirty="0" smtClean="0">
                <a:cs typeface="Arial"/>
              </a:rPr>
              <a:t>■ </a:t>
            </a:r>
            <a:r>
              <a:rPr lang="pt-BR" sz="2000" dirty="0" smtClean="0"/>
              <a:t>Rede de serviços de saúde  e rede intersetorial</a:t>
            </a:r>
          </a:p>
          <a:p>
            <a:pPr marL="0" indent="0">
              <a:buNone/>
            </a:pPr>
            <a:r>
              <a:rPr lang="pt-BR" sz="2000" dirty="0" smtClean="0">
                <a:cs typeface="Arial"/>
              </a:rPr>
              <a:t>■ </a:t>
            </a:r>
            <a:r>
              <a:rPr lang="pt-BR" sz="2000" dirty="0" smtClean="0"/>
              <a:t>Atividades a serem desenvolvidas</a:t>
            </a:r>
          </a:p>
          <a:p>
            <a:pPr marL="0" indent="0">
              <a:buNone/>
            </a:pPr>
            <a:r>
              <a:rPr lang="pt-BR" sz="2000" dirty="0" smtClean="0">
                <a:cs typeface="Arial"/>
              </a:rPr>
              <a:t>■ </a:t>
            </a:r>
            <a:r>
              <a:rPr lang="pt-BR" sz="2000" dirty="0" smtClean="0"/>
              <a:t>Equipamentos, materiais e insumos necessários</a:t>
            </a:r>
          </a:p>
          <a:p>
            <a:pPr marL="0" indent="0">
              <a:buNone/>
            </a:pPr>
            <a:r>
              <a:rPr lang="pt-BR" sz="2000" dirty="0" smtClean="0">
                <a:cs typeface="Arial"/>
              </a:rPr>
              <a:t>■ </a:t>
            </a:r>
            <a:r>
              <a:rPr lang="pt-BR" sz="2000" dirty="0" smtClean="0"/>
              <a:t>Educação permanente</a:t>
            </a:r>
          </a:p>
          <a:p>
            <a:pPr marL="0" indent="0">
              <a:buNone/>
            </a:pPr>
            <a:r>
              <a:rPr lang="pt-BR" sz="2000" dirty="0" smtClean="0"/>
              <a:t>2 - Aprovar o projeto elaborado nos Conselhos de Saúde dos Municípios e encaminhá-lo à SES ou à sua instância regional para análise</a:t>
            </a:r>
          </a:p>
          <a:p>
            <a:pPr marL="0" indent="0">
              <a:buNone/>
            </a:pPr>
            <a:endParaRPr lang="pt-BR" sz="2000" dirty="0" smtClean="0"/>
          </a:p>
          <a:p>
            <a:pPr marL="0" indent="0">
              <a:buNone/>
            </a:pPr>
            <a:endParaRPr lang="pt-BR" sz="2000" dirty="0" smtClean="0"/>
          </a:p>
          <a:p>
            <a:pPr marL="0" indent="0">
              <a:buNone/>
            </a:pPr>
            <a:endParaRPr lang="pt-BR" sz="2000" dirty="0" smtClean="0"/>
          </a:p>
          <a:p>
            <a:pPr marL="0" indent="0" algn="ctr">
              <a:buNone/>
            </a:pPr>
            <a:endParaRPr lang="pt-BR" sz="1400" dirty="0" smtClean="0"/>
          </a:p>
          <a:p>
            <a:pPr marL="0" indent="0" algn="ctr">
              <a:buNone/>
            </a:pPr>
            <a:endParaRPr lang="pt-BR" sz="1400" dirty="0" smtClean="0"/>
          </a:p>
          <a:p>
            <a:pPr marL="0" indent="0" algn="ctr">
              <a:buNone/>
            </a:pPr>
            <a:endParaRPr lang="pt-BR" sz="1400" b="1" dirty="0" smtClean="0"/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0"/>
            <a:ext cx="57959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BÁSICA</a:t>
            </a: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0"/>
            <a:ext cx="2279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811161" y="1347759"/>
            <a:ext cx="8105886" cy="4564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algn="ctr">
              <a:buNone/>
            </a:pPr>
            <a:r>
              <a:rPr lang="pt-BR" sz="2000" b="1" dirty="0" smtClean="0"/>
              <a:t>CADASTRAMENTO  DE EQUIPES DE CONSULTÓRIO NA RUA:</a:t>
            </a:r>
          </a:p>
          <a:p>
            <a:pPr marL="0" indent="0">
              <a:buNone/>
            </a:pPr>
            <a:endParaRPr lang="pt-BR" sz="1600" b="1" dirty="0" smtClean="0"/>
          </a:p>
          <a:p>
            <a:pPr marL="0" indent="0">
              <a:buNone/>
            </a:pPr>
            <a:endParaRPr lang="pt-BR" sz="1600" b="1" dirty="0" smtClean="0"/>
          </a:p>
          <a:p>
            <a:pPr marL="0" indent="0">
              <a:buNone/>
            </a:pPr>
            <a:r>
              <a:rPr lang="pt-BR" sz="1600" b="1" dirty="0" smtClean="0"/>
              <a:t>3 - Encaminhar as propostas de implantação das equipes dos Consultórios na Rua pelos municípios e aprovadas pelos Conselhos Municipais à Comissão Intergestores </a:t>
            </a:r>
            <a:r>
              <a:rPr lang="pt-BR" sz="1600" b="1" dirty="0" err="1" smtClean="0"/>
              <a:t>Bipartite</a:t>
            </a:r>
            <a:endParaRPr lang="pt-BR" sz="1600" b="1" dirty="0" smtClean="0"/>
          </a:p>
          <a:p>
            <a:pPr marL="0" indent="0">
              <a:buNone/>
            </a:pPr>
            <a:endParaRPr lang="pt-BR" sz="1600" b="1" dirty="0" smtClean="0"/>
          </a:p>
          <a:p>
            <a:pPr marL="0" indent="0">
              <a:buNone/>
            </a:pPr>
            <a:r>
              <a:rPr lang="pt-BR" sz="1600" b="1" dirty="0" smtClean="0"/>
              <a:t>4 - Enviar resolução aprovada na CIB ao Ministério da Saúde </a:t>
            </a:r>
          </a:p>
          <a:p>
            <a:pPr marL="0" indent="0">
              <a:buNone/>
            </a:pPr>
            <a:endParaRPr lang="pt-BR" sz="1600" b="1" dirty="0" smtClean="0"/>
          </a:p>
          <a:p>
            <a:pPr marL="0" indent="0">
              <a:buNone/>
            </a:pPr>
            <a:r>
              <a:rPr lang="pt-BR" sz="1600" b="1" dirty="0" smtClean="0"/>
              <a:t>5 - Após análise e publicação de Portaria pelo MS, a Secretaria Municipal de Saúde deverá realizar o cadastro no SCNES das equipes dos Consultórios na Rua e sua vinculação a uma UBS.</a:t>
            </a:r>
          </a:p>
          <a:p>
            <a:pPr marL="0" indent="0">
              <a:buNone/>
            </a:pPr>
            <a:endParaRPr lang="pt-BR" sz="1600" b="1" dirty="0" smtClean="0"/>
          </a:p>
          <a:p>
            <a:pPr marL="0" indent="0">
              <a:buNone/>
            </a:pPr>
            <a:r>
              <a:rPr lang="pt-BR" sz="1600" b="1" dirty="0" smtClean="0"/>
              <a:t>6- Registro das ações no sistema de informações vigente</a:t>
            </a:r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1800225" y="368300"/>
            <a:ext cx="57959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849313"/>
            <a:r>
              <a:rPr lang="pt-BR" sz="2800" b="1" dirty="0">
                <a:latin typeface="Albertus Xb (W1)" pitchFamily="34" charset="0"/>
              </a:rPr>
              <a:t>GERÊNCIA DE COORDENAÇÃO </a:t>
            </a:r>
          </a:p>
          <a:p>
            <a:pPr algn="ctr" defTabSz="849313"/>
            <a:r>
              <a:rPr lang="pt-BR" sz="2800" b="1" dirty="0">
                <a:latin typeface="Albertus Xb (W1)" pitchFamily="34" charset="0"/>
              </a:rPr>
              <a:t>DA ATENÇÃO BÁSICA</a:t>
            </a: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0"/>
            <a:ext cx="2279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030239" y="1822428"/>
            <a:ext cx="7412139" cy="22638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 smtClean="0">
                <a:solidFill>
                  <a:schemeClr val="tx1"/>
                </a:solidFill>
              </a:rPr>
              <a:t>MIGRAÇÃO: Núcleos </a:t>
            </a:r>
            <a:r>
              <a:rPr lang="pt-BR" sz="3600" b="1" dirty="0" smtClean="0">
                <a:solidFill>
                  <a:schemeClr val="tx1"/>
                </a:solidFill>
              </a:rPr>
              <a:t>de Apoio à Saúde da Família</a:t>
            </a:r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6069033" y="5145111"/>
            <a:ext cx="2494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smtClean="0"/>
              <a:t>Maria </a:t>
            </a:r>
            <a:r>
              <a:rPr lang="pt-BR" sz="2000" dirty="0" err="1" smtClean="0"/>
              <a:t>Arlene</a:t>
            </a:r>
            <a:r>
              <a:rPr lang="pt-BR" sz="2000" dirty="0" smtClean="0"/>
              <a:t> </a:t>
            </a:r>
            <a:r>
              <a:rPr lang="pt-BR" sz="2000" dirty="0" err="1" smtClean="0"/>
              <a:t>Pagani</a:t>
            </a:r>
            <a:endParaRPr lang="pt-BR" sz="20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4143380"/>
            <a:ext cx="7848600" cy="1871662"/>
          </a:xfrm>
        </p:spPr>
        <p:txBody>
          <a:bodyPr/>
          <a:lstStyle/>
          <a:p>
            <a:pPr algn="ctr" eaLnBrk="1" hangingPunct="1"/>
            <a: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  <a:t/>
            </a:r>
            <a:b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</a:br>
            <a: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  <a:t/>
            </a:r>
            <a:b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</a:br>
            <a: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  <a:t/>
            </a:r>
            <a:b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</a:br>
            <a: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  <a:t/>
            </a:r>
            <a:b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</a:br>
            <a: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b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</a:br>
            <a:endParaRPr lang="pt-BR" sz="3600" b="1" dirty="0" smtClean="0">
              <a:solidFill>
                <a:srgbClr val="FF0000"/>
              </a:solidFill>
              <a:latin typeface="Arial" pitchFamily="34" charset="0"/>
            </a:endParaRPr>
          </a:p>
        </p:txBody>
      </p:sp>
      <p:graphicFrame>
        <p:nvGraphicFramePr>
          <p:cNvPr id="307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p:oleObj spid="_x0000_s44034" name="CorelPhotoPaint.Image.10" r:id="rId3" imgW="1638095" imgH="314286" progId="">
              <p:embed/>
            </p:oleObj>
          </a:graphicData>
        </a:graphic>
      </p:graphicFrame>
      <p:graphicFrame>
        <p:nvGraphicFramePr>
          <p:cNvPr id="3075" name="Object 9"/>
          <p:cNvGraphicFramePr>
            <a:graphicFrameLocks noChangeAspect="1"/>
          </p:cNvGraphicFramePr>
          <p:nvPr/>
        </p:nvGraphicFramePr>
        <p:xfrm>
          <a:off x="7772400" y="228600"/>
          <a:ext cx="1143000" cy="889000"/>
        </p:xfrm>
        <a:graphic>
          <a:graphicData uri="http://schemas.openxmlformats.org/presentationml/2006/ole">
            <p:oleObj spid="_x0000_s44035" name="CorelPhotoPaint.Image.11" r:id="rId4" imgW="1028571" imgH="800000" progId="">
              <p:embed/>
            </p:oleObj>
          </a:graphicData>
        </a:graphic>
      </p:graphicFrame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1214438" y="428625"/>
            <a:ext cx="61198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sz="2400" dirty="0">
                <a:solidFill>
                  <a:srgbClr val="FF0000"/>
                </a:solidFill>
                <a:latin typeface="Tahoma" pitchFamily="34" charset="0"/>
              </a:rPr>
              <a:t/>
            </a:r>
            <a:br>
              <a:rPr lang="pt-BR" sz="2400" dirty="0">
                <a:solidFill>
                  <a:srgbClr val="FF0000"/>
                </a:solidFill>
                <a:latin typeface="Tahoma" pitchFamily="34" charset="0"/>
              </a:rPr>
            </a:br>
            <a:endParaRPr lang="pt-BR" sz="2400" dirty="0">
              <a:solidFill>
                <a:srgbClr val="FF0000"/>
              </a:solidFill>
              <a:latin typeface="Tahoma" pitchFamily="34" charset="0"/>
            </a:endParaRPr>
          </a:p>
        </p:txBody>
      </p:sp>
      <p:pic>
        <p:nvPicPr>
          <p:cNvPr id="3079" name="Picture 2" descr="D:\Meus documentos\Minhas imagens\mapa_peq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3525" y="215900"/>
            <a:ext cx="1165225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ixaDeTexto 10"/>
          <p:cNvSpPr txBox="1"/>
          <p:nvPr/>
        </p:nvSpPr>
        <p:spPr>
          <a:xfrm>
            <a:off x="285720" y="1785926"/>
            <a:ext cx="864399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400" dirty="0" smtClean="0"/>
          </a:p>
          <a:p>
            <a:endParaRPr lang="pt-BR" sz="2400" dirty="0" smtClean="0"/>
          </a:p>
          <a:p>
            <a:pPr>
              <a:buFont typeface="Arial" pitchFamily="34" charset="0"/>
              <a:buChar char="•"/>
            </a:pPr>
            <a:r>
              <a:rPr lang="pt-BR" sz="2400" dirty="0" smtClean="0"/>
              <a:t>Aprova cofinanciamento dos NASF SC e do NASF Federal nas modalidades 1, 2 e 3;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pPr>
              <a:buFont typeface="Arial" pitchFamily="34" charset="0"/>
              <a:buChar char="•"/>
            </a:pPr>
            <a:r>
              <a:rPr lang="pt-BR" sz="2400" dirty="0" smtClean="0"/>
              <a:t>Fica estabelecido o prazo de 30 de abril de 2014 para migração dos NASF SC para o NASF Federal – </a:t>
            </a:r>
            <a:r>
              <a:rPr lang="pt-BR" sz="2000" b="1" dirty="0" smtClean="0">
                <a:solidFill>
                  <a:srgbClr val="FF0000"/>
                </a:solidFill>
              </a:rPr>
              <a:t>prorrogado para julho/14 –  conforme descrito em Ata na CIB de </a:t>
            </a:r>
            <a:r>
              <a:rPr lang="pt-BR" sz="2000" b="1" dirty="0" err="1" smtClean="0">
                <a:solidFill>
                  <a:srgbClr val="FF0000"/>
                </a:solidFill>
              </a:rPr>
              <a:t>Garopaba</a:t>
            </a:r>
            <a:r>
              <a:rPr lang="pt-BR" sz="2000" b="1" dirty="0" smtClean="0">
                <a:solidFill>
                  <a:srgbClr val="FF0000"/>
                </a:solidFill>
              </a:rPr>
              <a:t> -28/04/14.</a:t>
            </a:r>
            <a:endParaRPr lang="pt-BR" sz="2000" b="1" dirty="0">
              <a:solidFill>
                <a:srgbClr val="FF000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428728" y="928670"/>
            <a:ext cx="635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rgbClr val="FF0000"/>
                </a:solidFill>
              </a:rPr>
              <a:t>Deliberação Comissão </a:t>
            </a:r>
            <a:r>
              <a:rPr lang="pt-BR" sz="2000" b="1" dirty="0" err="1" smtClean="0">
                <a:solidFill>
                  <a:srgbClr val="FF0000"/>
                </a:solidFill>
              </a:rPr>
              <a:t>Intergestores</a:t>
            </a:r>
            <a:r>
              <a:rPr lang="pt-BR" sz="2000" b="1" dirty="0" smtClean="0">
                <a:solidFill>
                  <a:srgbClr val="FF0000"/>
                </a:solidFill>
              </a:rPr>
              <a:t> </a:t>
            </a:r>
            <a:r>
              <a:rPr lang="pt-BR" sz="2000" b="1" dirty="0" err="1" smtClean="0">
                <a:solidFill>
                  <a:srgbClr val="FF0000"/>
                </a:solidFill>
              </a:rPr>
              <a:t>Bipartite</a:t>
            </a:r>
            <a:r>
              <a:rPr lang="pt-BR" sz="2000" b="1" dirty="0" smtClean="0">
                <a:solidFill>
                  <a:srgbClr val="FF0000"/>
                </a:solidFill>
              </a:rPr>
              <a:t> – CIB nº 440/13  de 26/09/2013</a:t>
            </a:r>
            <a:endParaRPr lang="pt-BR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4143380"/>
            <a:ext cx="7848600" cy="1871662"/>
          </a:xfrm>
        </p:spPr>
        <p:txBody>
          <a:bodyPr/>
          <a:lstStyle/>
          <a:p>
            <a:pPr algn="ctr" eaLnBrk="1" hangingPunct="1"/>
            <a: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  <a:t/>
            </a:r>
            <a:b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</a:br>
            <a: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  <a:t/>
            </a:r>
            <a:b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</a:br>
            <a: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  <a:t/>
            </a:r>
            <a:b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</a:br>
            <a: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  <a:t/>
            </a:r>
            <a:b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</a:br>
            <a: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b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</a:br>
            <a:endParaRPr lang="pt-BR" sz="3600" b="1" dirty="0" smtClean="0">
              <a:solidFill>
                <a:srgbClr val="FF0000"/>
              </a:solidFill>
              <a:latin typeface="Arial" pitchFamily="34" charset="0"/>
            </a:endParaRPr>
          </a:p>
        </p:txBody>
      </p:sp>
      <p:graphicFrame>
        <p:nvGraphicFramePr>
          <p:cNvPr id="307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p:oleObj spid="_x0000_s46082" name="CorelPhotoPaint.Image.10" r:id="rId3" imgW="1638095" imgH="314286" progId="">
              <p:embed/>
            </p:oleObj>
          </a:graphicData>
        </a:graphic>
      </p:graphicFrame>
      <p:graphicFrame>
        <p:nvGraphicFramePr>
          <p:cNvPr id="3075" name="Object 9"/>
          <p:cNvGraphicFramePr>
            <a:graphicFrameLocks noChangeAspect="1"/>
          </p:cNvGraphicFramePr>
          <p:nvPr/>
        </p:nvGraphicFramePr>
        <p:xfrm>
          <a:off x="7772400" y="228600"/>
          <a:ext cx="1143000" cy="889000"/>
        </p:xfrm>
        <a:graphic>
          <a:graphicData uri="http://schemas.openxmlformats.org/presentationml/2006/ole">
            <p:oleObj spid="_x0000_s46083" name="CorelPhotoPaint.Image.11" r:id="rId4" imgW="1028571" imgH="800000" progId="">
              <p:embed/>
            </p:oleObj>
          </a:graphicData>
        </a:graphic>
      </p:graphicFrame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1214438" y="428625"/>
            <a:ext cx="61198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sz="2400" dirty="0">
                <a:solidFill>
                  <a:srgbClr val="FF0000"/>
                </a:solidFill>
                <a:latin typeface="Tahoma" pitchFamily="34" charset="0"/>
              </a:rPr>
              <a:t/>
            </a:r>
            <a:br>
              <a:rPr lang="pt-BR" sz="2400" dirty="0">
                <a:solidFill>
                  <a:srgbClr val="FF0000"/>
                </a:solidFill>
                <a:latin typeface="Tahoma" pitchFamily="34" charset="0"/>
              </a:rPr>
            </a:br>
            <a:endParaRPr lang="pt-BR" sz="2400" dirty="0">
              <a:solidFill>
                <a:srgbClr val="FF0000"/>
              </a:solidFill>
              <a:latin typeface="Tahoma" pitchFamily="34" charset="0"/>
            </a:endParaRPr>
          </a:p>
        </p:txBody>
      </p:sp>
      <p:pic>
        <p:nvPicPr>
          <p:cNvPr id="3079" name="Picture 2" descr="D:\Meus documentos\Minhas imagens\mapa_peq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3525" y="215900"/>
            <a:ext cx="1165225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ixaDeTexto 8"/>
          <p:cNvSpPr txBox="1"/>
          <p:nvPr/>
        </p:nvSpPr>
        <p:spPr>
          <a:xfrm>
            <a:off x="285720" y="500042"/>
            <a:ext cx="8715436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Encontro Estadual NASF – Agosto/14  </a:t>
            </a:r>
          </a:p>
          <a:p>
            <a:pPr algn="ctr"/>
            <a:endParaRPr lang="pt-BR" b="1" dirty="0" smtClean="0"/>
          </a:p>
          <a:p>
            <a:r>
              <a:rPr lang="pt-BR" b="1" dirty="0" smtClean="0"/>
              <a:t>Data Provável</a:t>
            </a:r>
            <a:r>
              <a:rPr lang="pt-BR" dirty="0" smtClean="0"/>
              <a:t>: 19 a 21</a:t>
            </a:r>
          </a:p>
          <a:p>
            <a:endParaRPr lang="pt-BR" dirty="0" smtClean="0"/>
          </a:p>
          <a:p>
            <a:r>
              <a:rPr lang="pt-BR" b="1" dirty="0" smtClean="0"/>
              <a:t>Previsão</a:t>
            </a:r>
            <a:r>
              <a:rPr lang="pt-BR" dirty="0" smtClean="0"/>
              <a:t>: 600 Participantes</a:t>
            </a:r>
          </a:p>
          <a:p>
            <a:endParaRPr lang="pt-BR" dirty="0" smtClean="0"/>
          </a:p>
          <a:p>
            <a:r>
              <a:rPr lang="pt-BR" b="1" dirty="0" smtClean="0"/>
              <a:t>Macrorregiões participantes</a:t>
            </a:r>
            <a:r>
              <a:rPr lang="pt-BR" dirty="0" smtClean="0"/>
              <a:t>: Serra Catarinense, Meio Oeste,Grande Oeste, Norte, Nordeste, Sul – além do Alto e Médio Vale do Rio Itajaí.</a:t>
            </a:r>
          </a:p>
          <a:p>
            <a:endParaRPr lang="pt-BR" dirty="0" smtClean="0"/>
          </a:p>
          <a:p>
            <a:r>
              <a:rPr lang="pt-BR" b="1" dirty="0" smtClean="0"/>
              <a:t>A macrorregião da Grande Florianópolis e a  Região da Foz do Rio Itajaí </a:t>
            </a:r>
            <a:r>
              <a:rPr lang="pt-BR" dirty="0" smtClean="0"/>
              <a:t>– participarão do Encontro NASF  promovido pelo </a:t>
            </a:r>
            <a:r>
              <a:rPr lang="pt-BR" dirty="0" err="1" smtClean="0"/>
              <a:t>Qualisus</a:t>
            </a:r>
            <a:r>
              <a:rPr lang="pt-BR" dirty="0" smtClean="0"/>
              <a:t> Rede Grande Florianópolis em 21 e </a:t>
            </a:r>
            <a:r>
              <a:rPr lang="pt-BR" dirty="0" smtClean="0"/>
              <a:t>22 </a:t>
            </a:r>
            <a:r>
              <a:rPr lang="pt-BR" dirty="0" smtClean="0"/>
              <a:t>de maio em Florianópolis.</a:t>
            </a:r>
          </a:p>
          <a:p>
            <a:r>
              <a:rPr lang="pt-BR" dirty="0" smtClean="0"/>
              <a:t> </a:t>
            </a:r>
          </a:p>
          <a:p>
            <a:r>
              <a:rPr lang="pt-BR" b="1" dirty="0" smtClean="0"/>
              <a:t>Programação em Construção</a:t>
            </a:r>
            <a:r>
              <a:rPr lang="pt-BR" dirty="0" smtClean="0"/>
              <a:t>: Serão apresentadas Experiências Exitosas de NASF – </a:t>
            </a:r>
            <a:r>
              <a:rPr lang="pt-BR" b="1" dirty="0" err="1" smtClean="0"/>
              <a:t>Gersa</a:t>
            </a:r>
            <a:r>
              <a:rPr lang="pt-BR" dirty="0" smtClean="0"/>
              <a:t> deverá identificar na sua região essas experiências e após será feito a seleção para apresentação no Encontro.</a:t>
            </a:r>
          </a:p>
          <a:p>
            <a:r>
              <a:rPr lang="pt-BR" dirty="0" smtClean="0"/>
              <a:t> </a:t>
            </a:r>
          </a:p>
          <a:p>
            <a:r>
              <a:rPr lang="pt-BR" dirty="0" smtClean="0"/>
              <a:t> </a:t>
            </a:r>
            <a:r>
              <a:rPr lang="pt-BR" b="1" dirty="0" smtClean="0"/>
              <a:t>Minicursos</a:t>
            </a:r>
            <a:r>
              <a:rPr lang="pt-BR" dirty="0" smtClean="0"/>
              <a:t>: Apoio Matricial, Saúde no Território, Projeto Terapêutico Singular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4143380"/>
            <a:ext cx="7848600" cy="1871662"/>
          </a:xfrm>
        </p:spPr>
        <p:txBody>
          <a:bodyPr/>
          <a:lstStyle/>
          <a:p>
            <a:pPr algn="ctr" eaLnBrk="1" hangingPunct="1"/>
            <a: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  <a:t/>
            </a:r>
            <a:b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</a:br>
            <a: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  <a:t/>
            </a:r>
            <a:b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</a:br>
            <a: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  <a:t/>
            </a:r>
            <a:b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</a:br>
            <a: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  <a:t/>
            </a:r>
            <a:b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</a:br>
            <a: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br>
              <a:rPr lang="pt-BR" sz="3600" b="1" dirty="0" smtClean="0">
                <a:solidFill>
                  <a:srgbClr val="FF0000"/>
                </a:solidFill>
                <a:latin typeface="Arial" pitchFamily="34" charset="0"/>
              </a:rPr>
            </a:br>
            <a:endParaRPr lang="pt-BR" sz="3600" b="1" dirty="0" smtClean="0">
              <a:solidFill>
                <a:srgbClr val="FF0000"/>
              </a:solidFill>
              <a:latin typeface="Arial" pitchFamily="34" charset="0"/>
            </a:endParaRPr>
          </a:p>
        </p:txBody>
      </p:sp>
      <p:graphicFrame>
        <p:nvGraphicFramePr>
          <p:cNvPr id="307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p:oleObj spid="_x0000_s45058" name="CorelPhotoPaint.Image.10" r:id="rId3" imgW="1638095" imgH="314286" progId="">
              <p:embed/>
            </p:oleObj>
          </a:graphicData>
        </a:graphic>
      </p:graphicFrame>
      <p:graphicFrame>
        <p:nvGraphicFramePr>
          <p:cNvPr id="3075" name="Object 9"/>
          <p:cNvGraphicFramePr>
            <a:graphicFrameLocks noChangeAspect="1"/>
          </p:cNvGraphicFramePr>
          <p:nvPr/>
        </p:nvGraphicFramePr>
        <p:xfrm>
          <a:off x="7772400" y="228600"/>
          <a:ext cx="1143000" cy="889000"/>
        </p:xfrm>
        <a:graphic>
          <a:graphicData uri="http://schemas.openxmlformats.org/presentationml/2006/ole">
            <p:oleObj spid="_x0000_s45059" name="CorelPhotoPaint.Image.11" r:id="rId4" imgW="1028571" imgH="800000" progId="">
              <p:embed/>
            </p:oleObj>
          </a:graphicData>
        </a:graphic>
      </p:graphicFrame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1214438" y="428625"/>
            <a:ext cx="61198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sz="2400" dirty="0">
                <a:solidFill>
                  <a:srgbClr val="FF0000"/>
                </a:solidFill>
                <a:latin typeface="Tahoma" pitchFamily="34" charset="0"/>
              </a:rPr>
              <a:t/>
            </a:r>
            <a:br>
              <a:rPr lang="pt-BR" sz="2400" dirty="0">
                <a:solidFill>
                  <a:srgbClr val="FF0000"/>
                </a:solidFill>
                <a:latin typeface="Tahoma" pitchFamily="34" charset="0"/>
              </a:rPr>
            </a:br>
            <a:endParaRPr lang="pt-BR" sz="2400" dirty="0">
              <a:solidFill>
                <a:srgbClr val="FF0000"/>
              </a:solidFill>
              <a:latin typeface="Tahoma" pitchFamily="34" charset="0"/>
            </a:endParaRPr>
          </a:p>
        </p:txBody>
      </p:sp>
      <p:pic>
        <p:nvPicPr>
          <p:cNvPr id="3079" name="Picture 2" descr="D:\Meus documentos\Minhas imagens\mapa_peq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3525" y="215900"/>
            <a:ext cx="1165225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ixaDeTexto 7"/>
          <p:cNvSpPr txBox="1"/>
          <p:nvPr/>
        </p:nvSpPr>
        <p:spPr>
          <a:xfrm>
            <a:off x="251520" y="332656"/>
            <a:ext cx="8496944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b="1" dirty="0" smtClean="0"/>
          </a:p>
          <a:p>
            <a:pPr algn="ctr"/>
            <a:endParaRPr lang="pt-BR" b="1" dirty="0" smtClean="0"/>
          </a:p>
          <a:p>
            <a:pPr algn="ctr"/>
            <a:r>
              <a:rPr lang="pt-BR" b="1" dirty="0" smtClean="0">
                <a:solidFill>
                  <a:srgbClr val="FF0000"/>
                </a:solidFill>
              </a:rPr>
              <a:t>NASF QUE FALTAM MIGRAR</a:t>
            </a:r>
            <a:r>
              <a:rPr lang="pt-BR" dirty="0" smtClean="0"/>
              <a:t>:</a:t>
            </a:r>
          </a:p>
          <a:p>
            <a:endParaRPr lang="pt-BR" dirty="0" smtClean="0"/>
          </a:p>
          <a:p>
            <a:r>
              <a:rPr lang="pt-BR" sz="1600" b="1" u="sng" dirty="0" smtClean="0"/>
              <a:t>Macrorregião Norte</a:t>
            </a:r>
            <a:r>
              <a:rPr lang="pt-BR" sz="1600" dirty="0" smtClean="0"/>
              <a:t>: Major Vieira;</a:t>
            </a:r>
          </a:p>
          <a:p>
            <a:endParaRPr lang="pt-BR" sz="1600" dirty="0" smtClean="0"/>
          </a:p>
          <a:p>
            <a:r>
              <a:rPr lang="pt-BR" sz="1600" b="1" u="sng" dirty="0" smtClean="0"/>
              <a:t>Macrorregião Nordeste</a:t>
            </a:r>
            <a:r>
              <a:rPr lang="pt-BR" sz="1600" dirty="0" smtClean="0"/>
              <a:t>: </a:t>
            </a:r>
            <a:r>
              <a:rPr lang="pt-BR" sz="1600" dirty="0" err="1" smtClean="0"/>
              <a:t>Massaranduba</a:t>
            </a:r>
            <a:r>
              <a:rPr lang="pt-BR" sz="1600" dirty="0" smtClean="0"/>
              <a:t>.</a:t>
            </a:r>
          </a:p>
          <a:p>
            <a:endParaRPr lang="pt-BR" sz="1600" dirty="0" smtClean="0"/>
          </a:p>
          <a:p>
            <a:r>
              <a:rPr lang="pt-BR" sz="1600" b="1" u="sng" dirty="0" smtClean="0"/>
              <a:t>Macrorregião  Grande Oeste</a:t>
            </a:r>
            <a:r>
              <a:rPr lang="pt-BR" sz="1600" b="1" dirty="0" smtClean="0"/>
              <a:t>: </a:t>
            </a:r>
            <a:r>
              <a:rPr lang="pt-BR" sz="1600" dirty="0" smtClean="0"/>
              <a:t>Belmonte, </a:t>
            </a:r>
            <a:r>
              <a:rPr lang="pt-BR" sz="1600" dirty="0" err="1" smtClean="0"/>
              <a:t>Cunhataí</a:t>
            </a:r>
            <a:r>
              <a:rPr lang="pt-BR" sz="1600" b="1" dirty="0" smtClean="0"/>
              <a:t>.</a:t>
            </a:r>
            <a:endParaRPr lang="pt-BR" sz="1600" dirty="0" smtClean="0"/>
          </a:p>
          <a:p>
            <a:endParaRPr lang="pt-BR" sz="1600" dirty="0" smtClean="0"/>
          </a:p>
          <a:p>
            <a:r>
              <a:rPr lang="pt-BR" sz="1600" b="1" u="sng" dirty="0" smtClean="0"/>
              <a:t>Macrorregião Sul</a:t>
            </a:r>
            <a:r>
              <a:rPr lang="pt-BR" sz="1600" b="1" dirty="0" smtClean="0"/>
              <a:t>: </a:t>
            </a:r>
            <a:r>
              <a:rPr lang="pt-BR" sz="1600" dirty="0" smtClean="0"/>
              <a:t>Lauro Muller, São Martinho, Balneário Arroio do Silva, Jacinto Machado, São João do Sul.</a:t>
            </a:r>
          </a:p>
          <a:p>
            <a:endParaRPr lang="pt-BR" sz="1600" b="1" dirty="0" smtClean="0"/>
          </a:p>
          <a:p>
            <a:r>
              <a:rPr lang="pt-BR" sz="1600" b="1" u="sng" dirty="0" smtClean="0"/>
              <a:t>Macrorregião Grande Florianópolis</a:t>
            </a:r>
            <a:r>
              <a:rPr lang="pt-BR" sz="1600" b="1" dirty="0" smtClean="0"/>
              <a:t>: </a:t>
            </a:r>
            <a:r>
              <a:rPr lang="pt-BR" sz="1600" dirty="0" smtClean="0"/>
              <a:t>Angelina, Antonio Carlos, </a:t>
            </a:r>
            <a:r>
              <a:rPr lang="pt-BR" sz="1600" dirty="0" err="1" smtClean="0"/>
              <a:t>Leoberto</a:t>
            </a:r>
            <a:r>
              <a:rPr lang="pt-BR" sz="1600" dirty="0" smtClean="0"/>
              <a:t> Leal, Major </a:t>
            </a:r>
            <a:r>
              <a:rPr lang="pt-BR" sz="1600" dirty="0" err="1" smtClean="0"/>
              <a:t>Gercino</a:t>
            </a:r>
            <a:r>
              <a:rPr lang="pt-BR" sz="1600" dirty="0" smtClean="0"/>
              <a:t>, Rancho Queimado, São Bonifácio, São Pedro Alcântara. </a:t>
            </a:r>
          </a:p>
          <a:p>
            <a:endParaRPr lang="pt-BR" sz="1600" b="1" dirty="0" smtClean="0"/>
          </a:p>
          <a:p>
            <a:r>
              <a:rPr lang="pt-BR" sz="1600" b="1" u="sng" dirty="0" smtClean="0"/>
              <a:t>Macrorregião Serra Catarinense</a:t>
            </a:r>
            <a:r>
              <a:rPr lang="pt-BR" sz="1600" b="1" dirty="0" smtClean="0"/>
              <a:t>: </a:t>
            </a:r>
            <a:r>
              <a:rPr lang="pt-BR" sz="1600" dirty="0" smtClean="0"/>
              <a:t>Urupema</a:t>
            </a:r>
            <a:r>
              <a:rPr lang="pt-BR" sz="1600" b="1" dirty="0" smtClean="0"/>
              <a:t>.</a:t>
            </a:r>
          </a:p>
          <a:p>
            <a:endParaRPr lang="pt-BR" sz="1600" b="1" dirty="0" smtClean="0"/>
          </a:p>
          <a:p>
            <a:r>
              <a:rPr lang="pt-BR" sz="1600" b="1" u="sng" dirty="0" smtClean="0"/>
              <a:t>Macrorregião Meio Oeste</a:t>
            </a:r>
            <a:r>
              <a:rPr lang="pt-BR" sz="1600" b="1" dirty="0" smtClean="0"/>
              <a:t>: </a:t>
            </a:r>
            <a:r>
              <a:rPr lang="pt-BR" sz="1600" dirty="0" err="1" smtClean="0"/>
              <a:t>Jaborá</a:t>
            </a:r>
            <a:r>
              <a:rPr lang="pt-BR" sz="1600" dirty="0" smtClean="0"/>
              <a:t>, Treze Tílias, Águas Doce ,</a:t>
            </a:r>
            <a:r>
              <a:rPr lang="pt-BR" sz="1600" dirty="0" err="1" smtClean="0"/>
              <a:t>Zortéa</a:t>
            </a:r>
            <a:r>
              <a:rPr lang="pt-BR" sz="1600" dirty="0" smtClean="0"/>
              <a:t>.</a:t>
            </a:r>
          </a:p>
          <a:p>
            <a:endParaRPr lang="pt-BR" sz="1600" dirty="0" smtClean="0"/>
          </a:p>
          <a:p>
            <a:endParaRPr lang="pt-BR" sz="1600" dirty="0" smtClean="0"/>
          </a:p>
          <a:p>
            <a:endParaRPr lang="pt-BR" sz="1600" dirty="0" smtClean="0"/>
          </a:p>
          <a:p>
            <a:endParaRPr lang="pt-BR" sz="1600" dirty="0" smtClean="0"/>
          </a:p>
          <a:p>
            <a:endParaRPr lang="pt-BR" sz="1600" dirty="0" smtClean="0"/>
          </a:p>
          <a:p>
            <a:endParaRPr lang="pt-BR" sz="1600" dirty="0" smtClean="0"/>
          </a:p>
          <a:p>
            <a:r>
              <a:rPr lang="pt-BR" sz="1600" dirty="0" smtClean="0"/>
              <a:t> </a:t>
            </a:r>
            <a:endParaRPr lang="pt-BR" sz="1600" dirty="0"/>
          </a:p>
        </p:txBody>
      </p:sp>
      <p:sp>
        <p:nvSpPr>
          <p:cNvPr id="9" name="Retângulo 8"/>
          <p:cNvSpPr/>
          <p:nvPr/>
        </p:nvSpPr>
        <p:spPr>
          <a:xfrm>
            <a:off x="226953" y="5473728"/>
            <a:ext cx="65215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u="sng" dirty="0" smtClean="0"/>
              <a:t>Macrorregião Vale e Foz do Rio </a:t>
            </a:r>
            <a:r>
              <a:rPr lang="pt-BR" b="1" u="sng" dirty="0" err="1" smtClean="0"/>
              <a:t>Itajai</a:t>
            </a:r>
            <a:r>
              <a:rPr lang="pt-BR" b="1" dirty="0" smtClean="0"/>
              <a:t>: Todos migraram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1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defRPr/>
            </a:pPr>
            <a:endParaRPr lang="pt-BR" sz="1400" b="1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086600" y="0"/>
            <a:ext cx="2057400" cy="14525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10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36492" y="727038"/>
            <a:ext cx="8280400" cy="151928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85311" tIns="42656" rIns="85311" bIns="42656"/>
          <a:lstStyle/>
          <a:p>
            <a:pPr algn="ctr" defTabSz="849313" eaLnBrk="0" hangingPunct="0">
              <a:lnSpc>
                <a:spcPct val="105000"/>
              </a:lnSpc>
            </a:pPr>
            <a:r>
              <a:rPr lang="pt-BR" b="1" dirty="0">
                <a:latin typeface="Arial" pitchFamily="34" charset="0"/>
                <a:cs typeface="Arial" pitchFamily="34" charset="0"/>
              </a:rPr>
              <a:t>ESTADO DE SANTA CATARINA</a:t>
            </a:r>
            <a:br>
              <a:rPr lang="pt-BR" b="1" dirty="0">
                <a:latin typeface="Arial" pitchFamily="34" charset="0"/>
                <a:cs typeface="Arial" pitchFamily="34" charset="0"/>
              </a:rPr>
            </a:br>
            <a:r>
              <a:rPr lang="pt-BR" b="1" dirty="0">
                <a:latin typeface="Arial" pitchFamily="34" charset="0"/>
                <a:cs typeface="Arial" pitchFamily="34" charset="0"/>
              </a:rPr>
              <a:t>SECRETARIA DE ESTADO DA SAÚDE</a:t>
            </a:r>
          </a:p>
          <a:p>
            <a:pPr algn="ctr" defTabSz="849313" eaLnBrk="0" hangingPunct="0">
              <a:lnSpc>
                <a:spcPct val="105000"/>
              </a:lnSpc>
            </a:pPr>
            <a:r>
              <a:rPr lang="pt-BR" b="1" dirty="0">
                <a:latin typeface="Arial" pitchFamily="34" charset="0"/>
                <a:cs typeface="Arial" pitchFamily="34" charset="0"/>
              </a:rPr>
              <a:t>SUPERINTENDÊNCIA DE PLANEJAMENTO E GESTÃO</a:t>
            </a:r>
            <a:br>
              <a:rPr lang="pt-BR" b="1" dirty="0">
                <a:latin typeface="Arial" pitchFamily="34" charset="0"/>
                <a:cs typeface="Arial" pitchFamily="34" charset="0"/>
              </a:rPr>
            </a:br>
            <a:r>
              <a:rPr lang="pt-BR" b="1" dirty="0">
                <a:latin typeface="Arial" pitchFamily="34" charset="0"/>
                <a:cs typeface="Arial" pitchFamily="34" charset="0"/>
              </a:rPr>
              <a:t>DIRETORIA DE PLANEJAMENTO, CONTROLE E AVALIAÇÃO</a:t>
            </a:r>
            <a:br>
              <a:rPr lang="pt-BR" b="1" dirty="0">
                <a:latin typeface="Arial" pitchFamily="34" charset="0"/>
                <a:cs typeface="Arial" pitchFamily="34" charset="0"/>
              </a:rPr>
            </a:br>
            <a:r>
              <a:rPr lang="pt-BR" b="1" dirty="0">
                <a:latin typeface="Arial" pitchFamily="34" charset="0"/>
                <a:cs typeface="Arial" pitchFamily="34" charset="0"/>
              </a:rPr>
              <a:t> GERÊNCIA DE COORDENAÇÃO DA ATENÇÃO BÁSICA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lum bright="70000" contrast="-82000"/>
          </a:blip>
          <a:srcRect/>
          <a:stretch>
            <a:fillRect/>
          </a:stretch>
        </p:blipFill>
        <p:spPr bwMode="auto">
          <a:xfrm>
            <a:off x="2627313" y="3321050"/>
            <a:ext cx="3384550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863600" y="1989138"/>
            <a:ext cx="6732588" cy="2766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endParaRPr lang="en-US" sz="4000" b="1" dirty="0">
              <a:solidFill>
                <a:schemeClr val="hlink"/>
              </a:solidFill>
            </a:endParaRPr>
          </a:p>
          <a:p>
            <a:pPr algn="ctr">
              <a:lnSpc>
                <a:spcPct val="110000"/>
              </a:lnSpc>
            </a:pPr>
            <a:r>
              <a:rPr lang="en-US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pt-BR" sz="5400" b="1" dirty="0" smtClean="0">
                <a:latin typeface="Arial" pitchFamily="34" charset="0"/>
                <a:cs typeface="Arial" pitchFamily="34" charset="0"/>
              </a:rPr>
              <a:t>CNES  / SIAB</a:t>
            </a:r>
          </a:p>
          <a:p>
            <a:pPr algn="ctr">
              <a:lnSpc>
                <a:spcPct val="110000"/>
              </a:lnSpc>
            </a:pPr>
            <a:r>
              <a:rPr lang="en-US" sz="4000" b="1" dirty="0" smtClean="0">
                <a:solidFill>
                  <a:schemeClr val="hlink"/>
                </a:solidFill>
              </a:rPr>
              <a:t> </a:t>
            </a:r>
            <a:endParaRPr lang="en-US" sz="4000" b="1" dirty="0">
              <a:solidFill>
                <a:schemeClr val="hlink"/>
              </a:solidFill>
            </a:endParaRPr>
          </a:p>
          <a:p>
            <a:pPr algn="ctr">
              <a:lnSpc>
                <a:spcPct val="110000"/>
              </a:lnSpc>
            </a:pPr>
            <a:endParaRPr lang="pt-BR" sz="2400" b="1" dirty="0"/>
          </a:p>
        </p:txBody>
      </p:sp>
      <p:sp>
        <p:nvSpPr>
          <p:cNvPr id="9" name="Retângulo 8"/>
          <p:cNvSpPr/>
          <p:nvPr/>
        </p:nvSpPr>
        <p:spPr>
          <a:xfrm>
            <a:off x="5940152" y="4999059"/>
            <a:ext cx="3203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pt-BR" sz="1200" b="1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</a:t>
            </a:r>
          </a:p>
          <a:p>
            <a:pPr algn="ctr">
              <a:defRPr/>
            </a:pPr>
            <a:r>
              <a:rPr lang="pt-BR" sz="2000" b="1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Maria </a:t>
            </a:r>
            <a:r>
              <a:rPr lang="pt-BR" sz="2000" b="1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C</a:t>
            </a:r>
            <a:r>
              <a:rPr lang="pt-BR" sz="2000" b="1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atarina da Rosa</a:t>
            </a:r>
            <a:endParaRPr lang="pt-BR" sz="2000" b="1" dirty="0" smtClean="0"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23528" y="142852"/>
            <a:ext cx="8568952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 smtClean="0"/>
              <a:t/>
            </a:r>
            <a:br>
              <a:rPr lang="pt-BR" sz="5400" dirty="0" smtClean="0"/>
            </a:br>
            <a:endParaRPr lang="pt-BR" sz="1200" dirty="0" smtClean="0"/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 Cadastro Nacional de Estabelecimentos de Saúde</a:t>
            </a:r>
          </a:p>
          <a:p>
            <a:pPr algn="ctr"/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400" dirty="0" smtClean="0">
                <a:latin typeface="Arial" pitchFamily="34" charset="0"/>
                <a:cs typeface="Arial" pitchFamily="34" charset="0"/>
              </a:rPr>
              <a:t>É base para operacionalizar</a:t>
            </a:r>
            <a:br>
              <a:rPr lang="pt-BR" sz="2400" dirty="0" smtClean="0">
                <a:latin typeface="Arial" pitchFamily="34" charset="0"/>
                <a:cs typeface="Arial" pitchFamily="34" charset="0"/>
              </a:rPr>
            </a:br>
            <a:r>
              <a:rPr lang="pt-BR" sz="2400" dirty="0" smtClean="0">
                <a:latin typeface="Arial" pitchFamily="34" charset="0"/>
                <a:cs typeface="Arial" pitchFamily="34" charset="0"/>
              </a:rPr>
              <a:t>os Sistemas de Informações em Saúde, sendo estes imprescindíveis a um gerenciamento eficaz e eficiente. </a:t>
            </a:r>
          </a:p>
          <a:p>
            <a:pPr algn="just"/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400" dirty="0" smtClean="0">
                <a:latin typeface="Arial" pitchFamily="34" charset="0"/>
                <a:cs typeface="Arial" pitchFamily="34" charset="0"/>
              </a:rPr>
              <a:t>Propicia ao gestor o conhecimento da realidade da rede assistencial existente e suas potencialidades, visando auxiliar no planejamento em saúde , em todos</a:t>
            </a:r>
            <a:br>
              <a:rPr lang="pt-BR" sz="2400" dirty="0" smtClean="0">
                <a:latin typeface="Arial" pitchFamily="34" charset="0"/>
                <a:cs typeface="Arial" pitchFamily="34" charset="0"/>
              </a:rPr>
            </a:br>
            <a:r>
              <a:rPr lang="pt-BR" sz="2400" dirty="0" smtClean="0">
                <a:latin typeface="Arial" pitchFamily="34" charset="0"/>
                <a:cs typeface="Arial" pitchFamily="34" charset="0"/>
              </a:rPr>
              <a:t>os níveis de governo, bem como dar maior visibilidade ao controle social a ser exercido pela população. </a:t>
            </a:r>
          </a:p>
          <a:p>
            <a:pPr algn="just"/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http://cnes.datasus.gov.br/</a:t>
            </a:r>
          </a:p>
          <a:p>
            <a:pPr algn="just"/>
            <a:r>
              <a:rPr lang="pt-BR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BR" sz="2400" dirty="0" smtClean="0">
                <a:latin typeface="Arial" pitchFamily="34" charset="0"/>
                <a:cs typeface="Arial" pitchFamily="34" charset="0"/>
              </a:rPr>
            </a:br>
            <a:endParaRPr lang="pt-BR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6308725"/>
          <a:ext cx="9144000" cy="541338"/>
        </p:xfrm>
        <a:graphic>
          <a:graphicData uri="http://schemas.openxmlformats.org/presentationml/2006/ole">
            <p:oleObj spid="_x0000_s109570" r:id="rId3" imgW="1638095" imgH="314286" progId="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063"/>
          <p:cNvGraphicFramePr>
            <a:graphicFrameLocks noChangeAspect="1"/>
          </p:cNvGraphicFramePr>
          <p:nvPr/>
        </p:nvGraphicFramePr>
        <p:xfrm>
          <a:off x="0" y="6027738"/>
          <a:ext cx="9144000" cy="830262"/>
        </p:xfrm>
        <a:graphic>
          <a:graphicData uri="http://schemas.openxmlformats.org/presentationml/2006/ole">
            <p:oleObj spid="_x0000_s6146" name="CorelPhotoPaint.Image.10" r:id="rId4" imgW="1638095" imgH="314286" progId="">
              <p:embed/>
            </p:oleObj>
          </a:graphicData>
        </a:graphic>
      </p:graphicFrame>
      <p:sp>
        <p:nvSpPr>
          <p:cNvPr id="6148" name="CaixaDeTexto 7"/>
          <p:cNvSpPr txBox="1">
            <a:spLocks noChangeArrowheads="1"/>
          </p:cNvSpPr>
          <p:nvPr/>
        </p:nvSpPr>
        <p:spPr bwMode="auto">
          <a:xfrm>
            <a:off x="323850" y="1125538"/>
            <a:ext cx="864076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600" b="1" dirty="0"/>
              <a:t>    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2089116" y="325395"/>
            <a:ext cx="52004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u="sng" dirty="0" smtClean="0"/>
              <a:t>Passos para solicitar Custeio</a:t>
            </a:r>
            <a:endParaRPr lang="pt-BR" sz="2800" b="1" u="sng" dirty="0"/>
          </a:p>
        </p:txBody>
      </p:sp>
      <p:sp>
        <p:nvSpPr>
          <p:cNvPr id="6" name="CaixaDeTexto 5"/>
          <p:cNvSpPr txBox="1"/>
          <p:nvPr/>
        </p:nvSpPr>
        <p:spPr>
          <a:xfrm>
            <a:off x="847674" y="1092168"/>
            <a:ext cx="184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sz="2400" dirty="0" smtClean="0"/>
          </a:p>
          <a:p>
            <a:endParaRPr lang="pt-BR" sz="2400" dirty="0" smtClean="0"/>
          </a:p>
        </p:txBody>
      </p:sp>
      <p:sp>
        <p:nvSpPr>
          <p:cNvPr id="9" name="Retângulo 8"/>
          <p:cNvSpPr/>
          <p:nvPr/>
        </p:nvSpPr>
        <p:spPr>
          <a:xfrm>
            <a:off x="847674" y="3392487"/>
            <a:ext cx="7558191" cy="26654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b="1" u="sng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sz="24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 municípios sem NASF</a:t>
            </a:r>
          </a:p>
          <a:p>
            <a:endParaRPr lang="pt-BR" sz="2000" dirty="0" smtClean="0">
              <a:solidFill>
                <a:schemeClr val="tx1"/>
              </a:solidFill>
            </a:endParaRPr>
          </a:p>
          <a:p>
            <a:r>
              <a:rPr lang="pt-BR" sz="2000" dirty="0" smtClean="0">
                <a:solidFill>
                  <a:schemeClr val="tx1"/>
                </a:solidFill>
              </a:rPr>
              <a:t>1º - Registro no CNES (em até 90 dias);</a:t>
            </a:r>
          </a:p>
          <a:p>
            <a:r>
              <a:rPr lang="pt-BR" sz="2000" dirty="0" smtClean="0">
                <a:solidFill>
                  <a:schemeClr val="tx1"/>
                </a:solidFill>
              </a:rPr>
              <a:t>2º - Identificar  a Academia com os padrões visuais;</a:t>
            </a:r>
          </a:p>
          <a:p>
            <a:r>
              <a:rPr lang="pt-BR" sz="2000" dirty="0" smtClean="0">
                <a:solidFill>
                  <a:schemeClr val="tx1"/>
                </a:solidFill>
              </a:rPr>
              <a:t>3º - Alimentar os sistemas de informações;</a:t>
            </a:r>
          </a:p>
          <a:p>
            <a:r>
              <a:rPr lang="pt-BR" sz="2000" dirty="0" smtClean="0">
                <a:solidFill>
                  <a:schemeClr val="tx1"/>
                </a:solidFill>
              </a:rPr>
              <a:t>2º - Documentos Portaria183/14  e  fazer</a:t>
            </a:r>
            <a:r>
              <a:rPr lang="pt-BR" sz="2000" b="1" dirty="0" smtClean="0">
                <a:solidFill>
                  <a:schemeClr val="tx1"/>
                </a:solidFill>
              </a:rPr>
              <a:t> </a:t>
            </a:r>
            <a:r>
              <a:rPr lang="pt-BR" sz="2000" dirty="0" smtClean="0">
                <a:solidFill>
                  <a:schemeClr val="tx1"/>
                </a:solidFill>
              </a:rPr>
              <a:t>contato com a  Secretaria de Vigilância em Saúde (</a:t>
            </a:r>
            <a:r>
              <a:rPr lang="pt-BR" sz="2000" b="1" dirty="0" smtClean="0">
                <a:solidFill>
                  <a:schemeClr val="tx1"/>
                </a:solidFill>
              </a:rPr>
              <a:t>SVS</a:t>
            </a:r>
            <a:r>
              <a:rPr lang="pt-BR" sz="2000" dirty="0" smtClean="0">
                <a:solidFill>
                  <a:schemeClr val="tx1"/>
                </a:solidFill>
              </a:rPr>
              <a:t>) </a:t>
            </a:r>
            <a:r>
              <a:rPr lang="pt-BR" sz="2000" i="1" dirty="0" smtClean="0">
                <a:solidFill>
                  <a:schemeClr val="tx1"/>
                </a:solidFill>
              </a:rPr>
              <a:t>nos telefones (61) 3315-6117 /6120.   DIVE/SES  (48) 32218418 </a:t>
            </a:r>
          </a:p>
          <a:p>
            <a:endParaRPr lang="pt-BR" dirty="0" smtClean="0">
              <a:solidFill>
                <a:schemeClr val="tx1"/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811161" y="1165194"/>
            <a:ext cx="7521678" cy="2081241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sz="24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 municípios com NASF:</a:t>
            </a:r>
          </a:p>
          <a:p>
            <a:endParaRPr lang="pt-BR" sz="1200" b="1" dirty="0" smtClean="0"/>
          </a:p>
          <a:p>
            <a:r>
              <a:rPr lang="pt-BR" sz="2000" dirty="0" smtClean="0"/>
              <a:t>1º  - Registro no CNES (em até 90 dias);</a:t>
            </a:r>
          </a:p>
          <a:p>
            <a:r>
              <a:rPr lang="pt-BR" sz="2000" dirty="0" smtClean="0"/>
              <a:t>2º - Identificar  a Academia com os padrões visuais;</a:t>
            </a:r>
          </a:p>
          <a:p>
            <a:r>
              <a:rPr lang="pt-BR" sz="2000" dirty="0" smtClean="0"/>
              <a:t>3º - Alimentar os sistemas de informações* </a:t>
            </a:r>
            <a:r>
              <a:rPr lang="pt-BR" sz="1400" dirty="0" smtClean="0"/>
              <a:t>(</a:t>
            </a:r>
            <a:r>
              <a:rPr lang="pt-BR" sz="1400" dirty="0" err="1" smtClean="0"/>
              <a:t>e-SUS</a:t>
            </a:r>
            <a:r>
              <a:rPr lang="pt-BR" sz="1400" dirty="0" smtClean="0"/>
              <a:t>, SISMOB, </a:t>
            </a:r>
            <a:r>
              <a:rPr lang="pt-BR" sz="1400" dirty="0" err="1" smtClean="0"/>
              <a:t>FormSUS</a:t>
            </a:r>
            <a:r>
              <a:rPr lang="pt-BR" sz="1400" dirty="0" smtClean="0"/>
              <a:t>);</a:t>
            </a:r>
          </a:p>
          <a:p>
            <a:r>
              <a:rPr lang="pt-BR" sz="2000" dirty="0" smtClean="0"/>
              <a:t>4º - Registro no SAIPS</a:t>
            </a:r>
          </a:p>
          <a:p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eta para a direita 4"/>
          <p:cNvSpPr/>
          <p:nvPr/>
        </p:nvSpPr>
        <p:spPr>
          <a:xfrm>
            <a:off x="5000628" y="2285992"/>
            <a:ext cx="478342" cy="428628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2571736" y="357166"/>
            <a:ext cx="3384376" cy="369332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DUPLICIDADE DE VÍNCULO</a:t>
            </a:r>
            <a:endParaRPr lang="pt-BR" b="1" dirty="0">
              <a:solidFill>
                <a:schemeClr val="tx1"/>
              </a:solidFill>
            </a:endParaRPr>
          </a:p>
        </p:txBody>
      </p:sp>
      <p:pic>
        <p:nvPicPr>
          <p:cNvPr id="6" name="Imagem 5" descr="CN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28670"/>
            <a:ext cx="9144000" cy="56893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1"/>
            <a:ext cx="9144000" cy="6021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755576" y="332656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REGRA CONTRATUAL - 7111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2771800" y="47667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http://siab.datasus.gov.br</a:t>
            </a:r>
            <a:endParaRPr lang="pt-B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23528" y="1196752"/>
            <a:ext cx="8280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Diante das novas diretrizes apontadas pela Política Nacional da Atenção Básica, o Departamento de Atenção Básica/MS elaborou a Estratégia </a:t>
            </a:r>
            <a:r>
              <a:rPr lang="pt-BR" sz="2800" dirty="0" err="1" smtClean="0">
                <a:latin typeface="Arial" pitchFamily="34" charset="0"/>
                <a:cs typeface="Arial" pitchFamily="34" charset="0"/>
              </a:rPr>
              <a:t>e-SUS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 Atenção Básica (</a:t>
            </a:r>
            <a:r>
              <a:rPr lang="pt-BR" sz="2800" dirty="0" err="1" smtClean="0">
                <a:latin typeface="Arial" pitchFamily="34" charset="0"/>
                <a:cs typeface="Arial" pitchFamily="34" charset="0"/>
              </a:rPr>
              <a:t>e-SUS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 AB), que propõe a reestruturação do Sistema de Informação da Atenção Básica (</a:t>
            </a:r>
            <a:r>
              <a:rPr lang="pt-BR" sz="2800" dirty="0" err="1" smtClean="0">
                <a:latin typeface="Arial" pitchFamily="34" charset="0"/>
                <a:cs typeface="Arial" pitchFamily="34" charset="0"/>
              </a:rPr>
              <a:t>Siab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), entendendo ser fundamental para isso o incremento da gestão da informação, a automação dos processos, a melhoria das condições de infraestrutura e a melhoria dos processos de trabalho.</a:t>
            </a:r>
            <a:endParaRPr lang="pt-BR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6308725"/>
          <a:ext cx="9144000" cy="541338"/>
        </p:xfrm>
        <a:graphic>
          <a:graphicData uri="http://schemas.openxmlformats.org/presentationml/2006/ole">
            <p:oleObj spid="_x0000_s110594" r:id="rId3" imgW="1638095" imgH="314286" progId="">
              <p:embed/>
            </p:oleObj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23528" y="142852"/>
            <a:ext cx="85689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 smtClean="0"/>
              <a:t/>
            </a:r>
            <a:br>
              <a:rPr lang="pt-BR" sz="5400" dirty="0" smtClean="0"/>
            </a:br>
            <a:endParaRPr lang="pt-BR" sz="1200" dirty="0" smtClean="0"/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pt-BR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5400" b="1" dirty="0" smtClean="0">
                <a:latin typeface="Arial" pitchFamily="34" charset="0"/>
                <a:cs typeface="Arial" pitchFamily="34" charset="0"/>
              </a:rPr>
              <a:t>MAIS MÉDICOS</a:t>
            </a:r>
          </a:p>
          <a:p>
            <a:pPr algn="ctr"/>
            <a:r>
              <a:rPr lang="pt-BR" sz="5400" b="1" dirty="0" smtClean="0">
                <a:latin typeface="Arial" pitchFamily="34" charset="0"/>
                <a:cs typeface="Arial" pitchFamily="34" charset="0"/>
              </a:rPr>
              <a:t>PROVAB</a:t>
            </a:r>
            <a:endParaRPr lang="pt-BR" sz="5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BR" sz="2400" dirty="0" smtClean="0">
                <a:latin typeface="Arial" pitchFamily="34" charset="0"/>
                <a:cs typeface="Arial" pitchFamily="34" charset="0"/>
              </a:rPr>
            </a:br>
            <a:endParaRPr lang="pt-BR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6308725"/>
          <a:ext cx="9144000" cy="541338"/>
        </p:xfrm>
        <a:graphic>
          <a:graphicData uri="http://schemas.openxmlformats.org/presentationml/2006/ole">
            <p:oleObj spid="_x0000_s117762" r:id="rId3" imgW="1638095" imgH="314286" progId="">
              <p:embed/>
            </p:oleObj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6689754" y="5327676"/>
            <a:ext cx="2225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smtClean="0"/>
              <a:t>Cássia </a:t>
            </a:r>
            <a:r>
              <a:rPr lang="pt-BR" sz="2000" dirty="0" err="1" smtClean="0"/>
              <a:t>Roczanski</a:t>
            </a:r>
            <a:endParaRPr lang="pt-BR" sz="20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tângulo 8"/>
          <p:cNvSpPr>
            <a:spLocks noChangeArrowheads="1"/>
          </p:cNvSpPr>
          <p:nvPr/>
        </p:nvSpPr>
        <p:spPr bwMode="auto">
          <a:xfrm>
            <a:off x="168275" y="173038"/>
            <a:ext cx="820578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pt-BR" altLang="pt-BR" sz="3200" b="1">
                <a:solidFill>
                  <a:schemeClr val="bg1"/>
                </a:solidFill>
                <a:latin typeface="Calibri" pitchFamily="34" charset="0"/>
              </a:rPr>
              <a:t>Etapas do programa</a:t>
            </a:r>
          </a:p>
        </p:txBody>
      </p:sp>
      <p:graphicFrame>
        <p:nvGraphicFramePr>
          <p:cNvPr id="7" name="Diagrama 6"/>
          <p:cNvGraphicFramePr/>
          <p:nvPr/>
        </p:nvGraphicFramePr>
        <p:xfrm>
          <a:off x="-1029220" y="1164776"/>
          <a:ext cx="9922849" cy="4822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6804025" y="5819775"/>
            <a:ext cx="2232025" cy="990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 r="33759"/>
          <a:stretch>
            <a:fillRect/>
          </a:stretch>
        </p:blipFill>
        <p:spPr bwMode="auto">
          <a:xfrm>
            <a:off x="6129338" y="4140200"/>
            <a:ext cx="2801937" cy="261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upo 47103"/>
          <p:cNvGrpSpPr>
            <a:grpSpLocks/>
          </p:cNvGrpSpPr>
          <p:nvPr/>
        </p:nvGrpSpPr>
        <p:grpSpPr bwMode="auto">
          <a:xfrm>
            <a:off x="1566863" y="1216025"/>
            <a:ext cx="2860675" cy="2541588"/>
            <a:chOff x="2195736" y="1215903"/>
            <a:chExt cx="2248621" cy="1925065"/>
          </a:xfrm>
        </p:grpSpPr>
        <p:sp>
          <p:nvSpPr>
            <p:cNvPr id="31" name="Retângulo 30"/>
            <p:cNvSpPr/>
            <p:nvPr/>
          </p:nvSpPr>
          <p:spPr>
            <a:xfrm>
              <a:off x="2195736" y="1215903"/>
              <a:ext cx="2232399" cy="19250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pic>
          <p:nvPicPr>
            <p:cNvPr id="25619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26410"/>
            <a:stretch>
              <a:fillRect/>
            </a:stretch>
          </p:blipFill>
          <p:spPr bwMode="auto">
            <a:xfrm>
              <a:off x="2195736" y="1215903"/>
              <a:ext cx="2248621" cy="1925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r="26779"/>
          <a:stretch>
            <a:fillRect/>
          </a:stretch>
        </p:blipFill>
        <p:spPr bwMode="auto">
          <a:xfrm>
            <a:off x="6054725" y="1192213"/>
            <a:ext cx="2833688" cy="2565400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25606" name="Picture 2"/>
          <p:cNvPicPr>
            <a:picLocks noChangeAspect="1" noChangeArrowheads="1"/>
          </p:cNvPicPr>
          <p:nvPr/>
        </p:nvPicPr>
        <p:blipFill>
          <a:blip r:embed="rId6" cstate="print"/>
          <a:srcRect r="33929"/>
          <a:stretch>
            <a:fillRect/>
          </a:stretch>
        </p:blipFill>
        <p:spPr bwMode="auto">
          <a:xfrm>
            <a:off x="1639888" y="4140200"/>
            <a:ext cx="278765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aixaDeTexto 1"/>
          <p:cNvSpPr txBox="1"/>
          <p:nvPr/>
        </p:nvSpPr>
        <p:spPr>
          <a:xfrm>
            <a:off x="223838" y="5249863"/>
            <a:ext cx="20542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b="1" u="sng" dirty="0">
                <a:solidFill>
                  <a:srgbClr val="006600"/>
                </a:solidFill>
                <a:latin typeface="+mn-lt"/>
                <a:cs typeface="Arial" charset="0"/>
              </a:rPr>
              <a:t>3º ciclo</a:t>
            </a:r>
          </a:p>
        </p:txBody>
      </p:sp>
      <p:sp>
        <p:nvSpPr>
          <p:cNvPr id="16" name="Retângulo 8"/>
          <p:cNvSpPr>
            <a:spLocks noChangeArrowheads="1"/>
          </p:cNvSpPr>
          <p:nvPr/>
        </p:nvSpPr>
        <p:spPr bwMode="auto">
          <a:xfrm>
            <a:off x="65088" y="315913"/>
            <a:ext cx="8866187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pt-BR" sz="3200" b="1" dirty="0">
                <a:solidFill>
                  <a:prstClr val="white"/>
                </a:solidFill>
                <a:latin typeface="+mn-lt"/>
                <a:cs typeface="Arial" charset="0"/>
              </a:rPr>
              <a:t>Mais Médicos para o interior e periferias do Brasil</a:t>
            </a:r>
          </a:p>
        </p:txBody>
      </p:sp>
      <p:cxnSp>
        <p:nvCxnSpPr>
          <p:cNvPr id="6" name="Conector reto 5"/>
          <p:cNvCxnSpPr/>
          <p:nvPr/>
        </p:nvCxnSpPr>
        <p:spPr>
          <a:xfrm>
            <a:off x="4500563" y="1174750"/>
            <a:ext cx="0" cy="56181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to 8"/>
          <p:cNvCxnSpPr/>
          <p:nvPr/>
        </p:nvCxnSpPr>
        <p:spPr>
          <a:xfrm>
            <a:off x="250825" y="3860800"/>
            <a:ext cx="84248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223838" y="2671763"/>
            <a:ext cx="3465512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pt-BR" sz="1600" b="1" dirty="0">
              <a:solidFill>
                <a:srgbClr val="006600"/>
              </a:solidFill>
              <a:latin typeface="+mn-lt"/>
              <a:cs typeface="Arial" charset="0"/>
            </a:endParaRPr>
          </a:p>
          <a:p>
            <a:pPr>
              <a:defRPr/>
            </a:pPr>
            <a:r>
              <a:rPr lang="pt-BR" sz="1600" b="1" dirty="0">
                <a:solidFill>
                  <a:srgbClr val="006600"/>
                </a:solidFill>
                <a:latin typeface="+mn-lt"/>
                <a:cs typeface="Arial" charset="0"/>
              </a:rPr>
              <a:t>1.136</a:t>
            </a:r>
            <a:r>
              <a:rPr lang="pt-BR" sz="1600" dirty="0">
                <a:solidFill>
                  <a:prstClr val="black"/>
                </a:solidFill>
                <a:latin typeface="+mn-lt"/>
                <a:cs typeface="Arial" charset="0"/>
              </a:rPr>
              <a:t> médicos</a:t>
            </a:r>
          </a:p>
          <a:p>
            <a:pPr>
              <a:defRPr/>
            </a:pPr>
            <a:r>
              <a:rPr lang="pt-BR" altLang="pt-BR" sz="1600" b="1" dirty="0">
                <a:solidFill>
                  <a:srgbClr val="006600"/>
                </a:solidFill>
                <a:latin typeface="+mn-lt"/>
                <a:cs typeface="Arial" charset="0"/>
              </a:rPr>
              <a:t>3,9 milhões </a:t>
            </a:r>
            <a:r>
              <a:rPr lang="pt-BR" altLang="pt-BR" sz="1600" dirty="0">
                <a:solidFill>
                  <a:prstClr val="black"/>
                </a:solidFill>
                <a:latin typeface="+mn-lt"/>
                <a:cs typeface="Arial" charset="0"/>
              </a:rPr>
              <a:t>de beneficiados</a:t>
            </a:r>
          </a:p>
          <a:p>
            <a:pPr>
              <a:defRPr/>
            </a:pPr>
            <a:r>
              <a:rPr lang="pt-BR" altLang="pt-BR" sz="1600" b="1" dirty="0">
                <a:solidFill>
                  <a:srgbClr val="006600"/>
                </a:solidFill>
                <a:latin typeface="+mn-lt"/>
                <a:cs typeface="Arial" charset="0"/>
              </a:rPr>
              <a:t>8,5%</a:t>
            </a:r>
            <a:r>
              <a:rPr lang="pt-BR" altLang="pt-BR" sz="1600" dirty="0">
                <a:solidFill>
                  <a:prstClr val="black"/>
                </a:solidFill>
                <a:latin typeface="+mn-lt"/>
                <a:cs typeface="Arial" charset="0"/>
              </a:rPr>
              <a:t> da demanda atendida</a:t>
            </a:r>
            <a:endParaRPr lang="pt-BR" sz="1600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4702175" y="2919413"/>
            <a:ext cx="2625725" cy="83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b="1" dirty="0">
                <a:solidFill>
                  <a:srgbClr val="006600"/>
                </a:solidFill>
                <a:latin typeface="+mn-lt"/>
                <a:cs typeface="Arial" charset="0"/>
              </a:rPr>
              <a:t>6.453</a:t>
            </a:r>
            <a:r>
              <a:rPr lang="pt-BR" sz="1600" dirty="0">
                <a:solidFill>
                  <a:prstClr val="black"/>
                </a:solidFill>
                <a:latin typeface="+mn-lt"/>
                <a:cs typeface="Arial" charset="0"/>
              </a:rPr>
              <a:t> médicos</a:t>
            </a:r>
          </a:p>
          <a:p>
            <a:pPr>
              <a:defRPr/>
            </a:pPr>
            <a:r>
              <a:rPr lang="pt-BR" altLang="pt-BR" sz="1600" b="1" dirty="0">
                <a:solidFill>
                  <a:srgbClr val="006600"/>
                </a:solidFill>
                <a:latin typeface="+mn-lt"/>
                <a:cs typeface="Arial" charset="0"/>
              </a:rPr>
              <a:t>22,2 milhões </a:t>
            </a:r>
            <a:r>
              <a:rPr lang="pt-BR" altLang="pt-BR" sz="1600" dirty="0">
                <a:solidFill>
                  <a:prstClr val="black"/>
                </a:solidFill>
                <a:latin typeface="+mn-lt"/>
                <a:cs typeface="Arial" charset="0"/>
              </a:rPr>
              <a:t>de beneficiados</a:t>
            </a:r>
          </a:p>
          <a:p>
            <a:pPr>
              <a:defRPr/>
            </a:pPr>
            <a:r>
              <a:rPr lang="pt-BR" altLang="pt-BR" sz="1600" b="1" dirty="0">
                <a:solidFill>
                  <a:srgbClr val="006600"/>
                </a:solidFill>
                <a:latin typeface="+mn-lt"/>
                <a:cs typeface="Arial" charset="0"/>
              </a:rPr>
              <a:t>48,7%</a:t>
            </a:r>
            <a:r>
              <a:rPr lang="pt-BR" altLang="pt-BR" sz="1600" b="1" dirty="0">
                <a:solidFill>
                  <a:prstClr val="black"/>
                </a:solidFill>
                <a:latin typeface="+mn-lt"/>
                <a:cs typeface="Arial" charset="0"/>
              </a:rPr>
              <a:t> </a:t>
            </a:r>
            <a:r>
              <a:rPr lang="pt-BR" altLang="pt-BR" sz="1600" dirty="0">
                <a:solidFill>
                  <a:prstClr val="black"/>
                </a:solidFill>
                <a:latin typeface="+mn-lt"/>
                <a:cs typeface="Arial" charset="0"/>
              </a:rPr>
              <a:t>da demanda atendida</a:t>
            </a:r>
            <a:endParaRPr lang="pt-BR" sz="1600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27" name="Retângulo 26"/>
          <p:cNvSpPr/>
          <p:nvPr/>
        </p:nvSpPr>
        <p:spPr>
          <a:xfrm>
            <a:off x="223838" y="5792788"/>
            <a:ext cx="2559050" cy="83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b="1" dirty="0">
                <a:solidFill>
                  <a:srgbClr val="006600"/>
                </a:solidFill>
                <a:latin typeface="+mn-lt"/>
                <a:cs typeface="Arial" charset="0"/>
              </a:rPr>
              <a:t>9.501</a:t>
            </a:r>
            <a:r>
              <a:rPr lang="pt-BR" sz="1600" dirty="0">
                <a:solidFill>
                  <a:srgbClr val="006600"/>
                </a:solidFill>
                <a:latin typeface="+mn-lt"/>
                <a:cs typeface="Arial" charset="0"/>
              </a:rPr>
              <a:t> </a:t>
            </a:r>
            <a:r>
              <a:rPr lang="pt-BR" sz="1600" dirty="0">
                <a:solidFill>
                  <a:prstClr val="black"/>
                </a:solidFill>
                <a:latin typeface="+mn-lt"/>
                <a:cs typeface="Arial" charset="0"/>
              </a:rPr>
              <a:t>médicos</a:t>
            </a:r>
          </a:p>
          <a:p>
            <a:pPr>
              <a:defRPr/>
            </a:pPr>
            <a:r>
              <a:rPr lang="pt-BR" altLang="pt-BR" sz="1600" b="1" dirty="0">
                <a:solidFill>
                  <a:srgbClr val="006600"/>
                </a:solidFill>
                <a:latin typeface="+mn-lt"/>
                <a:cs typeface="Arial" charset="0"/>
              </a:rPr>
              <a:t>33 milhões </a:t>
            </a:r>
            <a:r>
              <a:rPr lang="pt-BR" altLang="pt-BR" sz="1600" dirty="0">
                <a:solidFill>
                  <a:prstClr val="black"/>
                </a:solidFill>
                <a:latin typeface="+mn-lt"/>
                <a:cs typeface="Arial" charset="0"/>
              </a:rPr>
              <a:t>de beneficiados</a:t>
            </a:r>
          </a:p>
          <a:p>
            <a:pPr>
              <a:defRPr/>
            </a:pPr>
            <a:r>
              <a:rPr lang="pt-BR" altLang="pt-BR" sz="1600" b="1" dirty="0">
                <a:solidFill>
                  <a:srgbClr val="006600"/>
                </a:solidFill>
                <a:latin typeface="+mn-lt"/>
                <a:cs typeface="Arial" charset="0"/>
              </a:rPr>
              <a:t>71,7%</a:t>
            </a:r>
            <a:r>
              <a:rPr lang="pt-BR" altLang="pt-BR" sz="1600" dirty="0">
                <a:solidFill>
                  <a:srgbClr val="006600"/>
                </a:solidFill>
                <a:latin typeface="+mn-lt"/>
                <a:cs typeface="Arial" charset="0"/>
              </a:rPr>
              <a:t> </a:t>
            </a:r>
            <a:r>
              <a:rPr lang="pt-BR" altLang="pt-BR" sz="1600" dirty="0">
                <a:solidFill>
                  <a:prstClr val="black"/>
                </a:solidFill>
                <a:latin typeface="+mn-lt"/>
                <a:cs typeface="Arial" charset="0"/>
              </a:rPr>
              <a:t>da demanda atendida</a:t>
            </a:r>
            <a:endParaRPr lang="pt-BR" sz="1600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223838" y="2441575"/>
            <a:ext cx="20542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b="1" u="sng" dirty="0">
                <a:solidFill>
                  <a:srgbClr val="006600"/>
                </a:solidFill>
                <a:latin typeface="+mn-lt"/>
                <a:cs typeface="Arial" charset="0"/>
              </a:rPr>
              <a:t>1º ciclo</a:t>
            </a:r>
          </a:p>
        </p:txBody>
      </p:sp>
      <p:sp>
        <p:nvSpPr>
          <p:cNvPr id="18" name="CaixaDeTexto 17"/>
          <p:cNvSpPr txBox="1"/>
          <p:nvPr/>
        </p:nvSpPr>
        <p:spPr>
          <a:xfrm>
            <a:off x="4702175" y="2441575"/>
            <a:ext cx="20542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b="1" u="sng" dirty="0">
                <a:solidFill>
                  <a:srgbClr val="006600"/>
                </a:solidFill>
                <a:latin typeface="+mn-lt"/>
                <a:cs typeface="Arial" charset="0"/>
              </a:rPr>
              <a:t>2º ciclo</a:t>
            </a:r>
          </a:p>
        </p:txBody>
      </p:sp>
      <p:sp>
        <p:nvSpPr>
          <p:cNvPr id="29" name="Retângulo 28"/>
          <p:cNvSpPr/>
          <p:nvPr/>
        </p:nvSpPr>
        <p:spPr>
          <a:xfrm>
            <a:off x="4427538" y="5700713"/>
            <a:ext cx="3946525" cy="10144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000" b="1" dirty="0">
                <a:solidFill>
                  <a:srgbClr val="006600"/>
                </a:solidFill>
                <a:latin typeface="+mn-lt"/>
                <a:cs typeface="Arial" charset="0"/>
              </a:rPr>
              <a:t>13.235</a:t>
            </a:r>
            <a:r>
              <a:rPr lang="pt-BR" sz="2000" dirty="0">
                <a:solidFill>
                  <a:prstClr val="black"/>
                </a:solidFill>
                <a:latin typeface="+mn-lt"/>
                <a:cs typeface="Arial" charset="0"/>
              </a:rPr>
              <a:t> médicos</a:t>
            </a:r>
          </a:p>
          <a:p>
            <a:pPr>
              <a:defRPr/>
            </a:pPr>
            <a:r>
              <a:rPr lang="pt-BR" altLang="pt-BR" sz="2000" b="1" dirty="0">
                <a:solidFill>
                  <a:srgbClr val="006600"/>
                </a:solidFill>
                <a:latin typeface="+mn-lt"/>
                <a:cs typeface="Arial" charset="0"/>
              </a:rPr>
              <a:t>45,6 milhões </a:t>
            </a:r>
            <a:r>
              <a:rPr lang="pt-BR" altLang="pt-BR" sz="2000" dirty="0">
                <a:solidFill>
                  <a:prstClr val="black"/>
                </a:solidFill>
                <a:latin typeface="+mn-lt"/>
                <a:cs typeface="Arial" charset="0"/>
              </a:rPr>
              <a:t>de beneficiados</a:t>
            </a:r>
          </a:p>
          <a:p>
            <a:pPr>
              <a:defRPr/>
            </a:pPr>
            <a:r>
              <a:rPr lang="pt-BR" altLang="pt-BR" sz="2000" b="1" dirty="0">
                <a:solidFill>
                  <a:srgbClr val="006600"/>
                </a:solidFill>
                <a:latin typeface="+mn-lt"/>
                <a:cs typeface="Arial" charset="0"/>
              </a:rPr>
              <a:t>100%</a:t>
            </a:r>
            <a:r>
              <a:rPr lang="pt-BR" altLang="pt-BR" sz="2000" dirty="0">
                <a:solidFill>
                  <a:prstClr val="black"/>
                </a:solidFill>
                <a:latin typeface="+mn-lt"/>
                <a:cs typeface="Arial" charset="0"/>
              </a:rPr>
              <a:t> da demanda atendida</a:t>
            </a:r>
            <a:endParaRPr lang="pt-BR" sz="2000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4702175" y="5249863"/>
            <a:ext cx="20542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b="1" u="sng" dirty="0">
                <a:solidFill>
                  <a:srgbClr val="006600"/>
                </a:solidFill>
                <a:latin typeface="+mn-lt"/>
                <a:cs typeface="Arial" charset="0"/>
              </a:rPr>
              <a:t>4º ciclo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ítulo 1"/>
          <p:cNvSpPr txBox="1">
            <a:spLocks/>
          </p:cNvSpPr>
          <p:nvPr/>
        </p:nvSpPr>
        <p:spPr bwMode="auto">
          <a:xfrm>
            <a:off x="138113" y="-55563"/>
            <a:ext cx="82296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altLang="pt-BR" sz="3600" b="1">
                <a:solidFill>
                  <a:schemeClr val="bg1"/>
                </a:solidFill>
                <a:latin typeface="Calibri" pitchFamily="34" charset="0"/>
              </a:rPr>
              <a:t>Impactos iniciais do Mais Médicos</a:t>
            </a:r>
          </a:p>
        </p:txBody>
      </p:sp>
      <p:grpSp>
        <p:nvGrpSpPr>
          <p:cNvPr id="5" name="Grupo 17"/>
          <p:cNvGrpSpPr>
            <a:grpSpLocks/>
          </p:cNvGrpSpPr>
          <p:nvPr/>
        </p:nvGrpSpPr>
        <p:grpSpPr bwMode="auto">
          <a:xfrm>
            <a:off x="6627813" y="3475038"/>
            <a:ext cx="904875" cy="620712"/>
            <a:chOff x="7308304" y="395372"/>
            <a:chExt cx="1157510" cy="793646"/>
          </a:xfrm>
        </p:grpSpPr>
        <p:sp>
          <p:nvSpPr>
            <p:cNvPr id="19" name="Retângulo 18"/>
            <p:cNvSpPr/>
            <p:nvPr/>
          </p:nvSpPr>
          <p:spPr>
            <a:xfrm>
              <a:off x="7308304" y="476563"/>
              <a:ext cx="144180" cy="18471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600"/>
            </a:p>
          </p:txBody>
        </p:sp>
        <p:sp>
          <p:nvSpPr>
            <p:cNvPr id="20" name="Retângulo 19"/>
            <p:cNvSpPr/>
            <p:nvPr/>
          </p:nvSpPr>
          <p:spPr>
            <a:xfrm>
              <a:off x="7308304" y="868312"/>
              <a:ext cx="144180" cy="184711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600"/>
            </a:p>
          </p:txBody>
        </p:sp>
        <p:sp>
          <p:nvSpPr>
            <p:cNvPr id="21" name="CaixaDeTexto 20"/>
            <p:cNvSpPr txBox="1"/>
            <p:nvPr/>
          </p:nvSpPr>
          <p:spPr>
            <a:xfrm>
              <a:off x="7452484" y="395372"/>
              <a:ext cx="950377" cy="43437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BR" sz="1600" dirty="0">
                  <a:latin typeface="+mn-lt"/>
                  <a:cs typeface="Arial" charset="0"/>
                </a:rPr>
                <a:t>Jan/13</a:t>
              </a:r>
            </a:p>
          </p:txBody>
        </p:sp>
        <p:sp>
          <p:nvSpPr>
            <p:cNvPr id="22" name="CaixaDeTexto 21"/>
            <p:cNvSpPr txBox="1"/>
            <p:nvPr/>
          </p:nvSpPr>
          <p:spPr>
            <a:xfrm>
              <a:off x="7434209" y="754644"/>
              <a:ext cx="1031605" cy="43437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BR" sz="1600" dirty="0" err="1">
                  <a:latin typeface="+mn-lt"/>
                  <a:cs typeface="Arial" charset="0"/>
                </a:rPr>
                <a:t>Nov</a:t>
              </a:r>
              <a:r>
                <a:rPr lang="pt-BR" sz="1600" dirty="0">
                  <a:latin typeface="+mn-lt"/>
                  <a:cs typeface="Arial" charset="0"/>
                </a:rPr>
                <a:t>/13</a:t>
              </a:r>
            </a:p>
          </p:txBody>
        </p:sp>
      </p:grpSp>
      <p:graphicFrame>
        <p:nvGraphicFramePr>
          <p:cNvPr id="10" name="Gráfico 9"/>
          <p:cNvGraphicFramePr>
            <a:graphicFrameLocks/>
          </p:cNvGraphicFramePr>
          <p:nvPr/>
        </p:nvGraphicFramePr>
        <p:xfrm>
          <a:off x="1434782" y="2266056"/>
          <a:ext cx="6097531" cy="3658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tângulo 1"/>
          <p:cNvSpPr/>
          <p:nvPr/>
        </p:nvSpPr>
        <p:spPr>
          <a:xfrm>
            <a:off x="320675" y="1319213"/>
            <a:ext cx="4606925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000" b="1" dirty="0">
                <a:solidFill>
                  <a:srgbClr val="006600"/>
                </a:solidFill>
                <a:latin typeface="Arial" charset="0"/>
                <a:cs typeface="Arial" charset="0"/>
              </a:rPr>
              <a:t>Crescimento de consultas na atenção básica já no primeiro ciclo </a:t>
            </a:r>
            <a:endParaRPr lang="pt-BR" sz="2000" b="1" dirty="0">
              <a:solidFill>
                <a:srgbClr val="006600"/>
              </a:solidFill>
              <a:latin typeface="+mj-lt"/>
              <a:cs typeface="Arial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3930650" y="2951163"/>
            <a:ext cx="76517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32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Arial" charset="0"/>
              </a:rPr>
              <a:t>7%</a:t>
            </a:r>
            <a:r>
              <a:rPr lang="pt-BR" sz="36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endParaRPr lang="pt-BR" sz="3600" dirty="0">
              <a:solidFill>
                <a:schemeClr val="accent3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  <p:sp>
        <p:nvSpPr>
          <p:cNvPr id="3" name="Seta para cima 2"/>
          <p:cNvSpPr/>
          <p:nvPr/>
        </p:nvSpPr>
        <p:spPr>
          <a:xfrm>
            <a:off x="4503738" y="2860675"/>
            <a:ext cx="334962" cy="614363"/>
          </a:xfrm>
          <a:prstGeom prst="upArrow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812" name="Rectangle 4"/>
          <p:cNvSpPr>
            <a:spLocks noChangeArrowheads="1"/>
          </p:cNvSpPr>
          <p:nvPr/>
        </p:nvSpPr>
        <p:spPr bwMode="auto">
          <a:xfrm>
            <a:off x="446031" y="1785915"/>
            <a:ext cx="8229600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pt-BR" sz="32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751388" y="2205038"/>
            <a:ext cx="439261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057400" lvl="4" indent="-228600" algn="ctr" eaLnBrk="0" hangingPunct="0">
              <a:lnSpc>
                <a:spcPct val="150000"/>
              </a:lnSpc>
              <a:spcBef>
                <a:spcPct val="20000"/>
              </a:spcBef>
            </a:pPr>
            <a:endParaRPr lang="pt-BR" sz="2000" b="1"/>
          </a:p>
          <a:p>
            <a:pPr marL="2057400" lvl="4" indent="-228600" algn="ctr" eaLnBrk="0" hangingPunct="0">
              <a:lnSpc>
                <a:spcPct val="150000"/>
              </a:lnSpc>
              <a:spcBef>
                <a:spcPct val="20000"/>
              </a:spcBef>
            </a:pPr>
            <a:endParaRPr lang="pt-BR" sz="2000" b="1"/>
          </a:p>
        </p:txBody>
      </p:sp>
      <p:sp>
        <p:nvSpPr>
          <p:cNvPr id="13" name="Elipse 12"/>
          <p:cNvSpPr/>
          <p:nvPr/>
        </p:nvSpPr>
        <p:spPr>
          <a:xfrm>
            <a:off x="1614447" y="3027357"/>
            <a:ext cx="5951619" cy="1862163"/>
          </a:xfrm>
          <a:prstGeom prst="ellipse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2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Monitoramento 2014</a:t>
            </a:r>
          </a:p>
          <a:p>
            <a:pPr algn="ctr"/>
            <a:endParaRPr lang="pt-BR" sz="1200" dirty="0" smtClean="0">
              <a:solidFill>
                <a:schemeClr val="tx1"/>
              </a:solidFill>
            </a:endParaRPr>
          </a:p>
          <a:p>
            <a:pPr algn="ctr"/>
            <a:r>
              <a:rPr lang="pt-BR" sz="2200" dirty="0" smtClean="0">
                <a:solidFill>
                  <a:schemeClr val="tx1"/>
                </a:solidFill>
              </a:rPr>
              <a:t>1º Ciclo terá início em Maio e</a:t>
            </a:r>
          </a:p>
          <a:p>
            <a:pPr algn="ctr"/>
            <a:endParaRPr lang="pt-BR" sz="1200" dirty="0" smtClean="0">
              <a:solidFill>
                <a:schemeClr val="tx1"/>
              </a:solidFill>
            </a:endParaRPr>
          </a:p>
          <a:p>
            <a:pPr algn="ctr"/>
            <a:r>
              <a:rPr lang="pt-BR" sz="2200" dirty="0" smtClean="0">
                <a:solidFill>
                  <a:schemeClr val="tx1"/>
                </a:solidFill>
              </a:rPr>
              <a:t>2º Ciclo em novembro</a:t>
            </a:r>
            <a:endParaRPr lang="pt-BR" sz="2200" dirty="0">
              <a:solidFill>
                <a:schemeClr val="tx1"/>
              </a:solidFill>
            </a:endParaRPr>
          </a:p>
        </p:txBody>
      </p:sp>
      <p:sp>
        <p:nvSpPr>
          <p:cNvPr id="9" name="Elipse 8"/>
          <p:cNvSpPr/>
          <p:nvPr/>
        </p:nvSpPr>
        <p:spPr>
          <a:xfrm>
            <a:off x="738136" y="5072085"/>
            <a:ext cx="7704242" cy="987426"/>
          </a:xfrm>
          <a:prstGeom prst="ellips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 err="1" smtClean="0">
                <a:solidFill>
                  <a:schemeClr val="tx1"/>
                </a:solidFill>
              </a:rPr>
              <a:t>e-SUS</a:t>
            </a:r>
            <a:r>
              <a:rPr lang="pt-BR" dirty="0" smtClean="0">
                <a:solidFill>
                  <a:schemeClr val="tx1"/>
                </a:solidFill>
              </a:rPr>
              <a:t> -  Fichas: de atividade coletiva, de atendimento individual e ficha de procedimento, se for o caso.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2308194" y="179343"/>
            <a:ext cx="4527611" cy="2665449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 u="sng" dirty="0" smtClean="0">
              <a:solidFill>
                <a:schemeClr val="tx1"/>
              </a:solidFill>
            </a:endParaRPr>
          </a:p>
          <a:p>
            <a:pPr algn="ctr"/>
            <a:r>
              <a:rPr lang="pt-BR" b="1" u="sng" dirty="0" smtClean="0">
                <a:solidFill>
                  <a:schemeClr val="tx1"/>
                </a:solidFill>
              </a:rPr>
              <a:t>Situação em SC Março/14: </a:t>
            </a:r>
          </a:p>
          <a:p>
            <a:pPr algn="ctr"/>
            <a:endParaRPr lang="pt-BR" sz="900" dirty="0" smtClean="0">
              <a:solidFill>
                <a:schemeClr val="tx1"/>
              </a:solidFill>
            </a:endParaRPr>
          </a:p>
          <a:p>
            <a:pPr algn="ctr"/>
            <a:r>
              <a:rPr lang="pt-BR" b="1" i="1" dirty="0" smtClean="0">
                <a:solidFill>
                  <a:schemeClr val="tx1"/>
                </a:solidFill>
              </a:rPr>
              <a:t>147 </a:t>
            </a:r>
            <a:r>
              <a:rPr lang="pt-BR" b="1" i="1" dirty="0" err="1" smtClean="0">
                <a:solidFill>
                  <a:schemeClr val="tx1"/>
                </a:solidFill>
              </a:rPr>
              <a:t>Polos</a:t>
            </a:r>
            <a:r>
              <a:rPr lang="pt-BR" b="1" i="1" dirty="0" smtClean="0">
                <a:solidFill>
                  <a:schemeClr val="tx1"/>
                </a:solidFill>
              </a:rPr>
              <a:t> habilitados: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29 </a:t>
            </a:r>
            <a:r>
              <a:rPr lang="pt-BR" dirty="0" err="1" smtClean="0">
                <a:solidFill>
                  <a:schemeClr val="tx1"/>
                </a:solidFill>
              </a:rPr>
              <a:t>Polos</a:t>
            </a:r>
            <a:r>
              <a:rPr lang="pt-BR" dirty="0" smtClean="0">
                <a:solidFill>
                  <a:schemeClr val="tx1"/>
                </a:solidFill>
              </a:rPr>
              <a:t> já concluídos e aptos a solicitar custeio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77 em ação preparatória -  incluindo 2013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41 com obra iniciada</a:t>
            </a: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Custeio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107 </a:t>
            </a:r>
            <a:r>
              <a:rPr lang="pt-BR" dirty="0" err="1" smtClean="0">
                <a:solidFill>
                  <a:schemeClr val="tx1"/>
                </a:solidFill>
              </a:rPr>
              <a:t>Polos</a:t>
            </a:r>
            <a:r>
              <a:rPr lang="pt-BR" dirty="0" smtClean="0">
                <a:solidFill>
                  <a:schemeClr val="tx1"/>
                </a:solidFill>
              </a:rPr>
              <a:t> serão vinculados ao NASF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40 </a:t>
            </a:r>
            <a:r>
              <a:rPr lang="pt-BR" dirty="0" err="1" smtClean="0">
                <a:solidFill>
                  <a:schemeClr val="tx1"/>
                </a:solidFill>
              </a:rPr>
              <a:t>Polos</a:t>
            </a:r>
            <a:r>
              <a:rPr lang="pt-BR" dirty="0" smtClean="0">
                <a:solidFill>
                  <a:schemeClr val="tx1"/>
                </a:solidFill>
              </a:rPr>
              <a:t> serão da SVS</a:t>
            </a:r>
          </a:p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0" name="Seta para a esquerda 9"/>
          <p:cNvSpPr/>
          <p:nvPr/>
        </p:nvSpPr>
        <p:spPr>
          <a:xfrm>
            <a:off x="6251598" y="2151045"/>
            <a:ext cx="511182" cy="182565"/>
          </a:xfrm>
          <a:prstGeom prst="leftArrow">
            <a:avLst/>
          </a:prstGeom>
          <a:solidFill>
            <a:srgbClr val="FF0000"/>
          </a:solidFill>
          <a:ln>
            <a:solidFill>
              <a:schemeClr val="accent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673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953" y="1749402"/>
            <a:ext cx="1943064" cy="116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Gráfico 17"/>
          <p:cNvGraphicFramePr>
            <a:graphicFrameLocks/>
          </p:cNvGraphicFramePr>
          <p:nvPr/>
        </p:nvGraphicFramePr>
        <p:xfrm>
          <a:off x="1023591" y="2109258"/>
          <a:ext cx="6681046" cy="44066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tângulo 6"/>
          <p:cNvSpPr/>
          <p:nvPr/>
        </p:nvSpPr>
        <p:spPr>
          <a:xfrm>
            <a:off x="192088" y="1187450"/>
            <a:ext cx="8774112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000" dirty="0">
                <a:solidFill>
                  <a:srgbClr val="006600"/>
                </a:solidFill>
                <a:latin typeface="+mn-lt"/>
                <a:cs typeface="Arial" charset="0"/>
              </a:rPr>
              <a:t>Levantamento do Ministério da Saúde em </a:t>
            </a:r>
            <a:r>
              <a:rPr lang="pt-BR" sz="2000" b="1" dirty="0">
                <a:solidFill>
                  <a:srgbClr val="006600"/>
                </a:solidFill>
                <a:latin typeface="+mn-lt"/>
                <a:cs typeface="Arial" charset="0"/>
              </a:rPr>
              <a:t>688 equipes </a:t>
            </a:r>
            <a:r>
              <a:rPr lang="pt-BR" sz="2000" dirty="0">
                <a:solidFill>
                  <a:srgbClr val="006600"/>
                </a:solidFill>
                <a:latin typeface="+mn-lt"/>
                <a:cs typeface="Arial" charset="0"/>
              </a:rPr>
              <a:t>que receberam profissionais do Programa </a:t>
            </a:r>
            <a:r>
              <a:rPr lang="pt-BR" sz="2400" b="1" dirty="0">
                <a:solidFill>
                  <a:srgbClr val="006600"/>
                </a:solidFill>
                <a:latin typeface="+mn-lt"/>
                <a:cs typeface="Arial" charset="0"/>
              </a:rPr>
              <a:t>aponta expansão da assistência à população</a:t>
            </a:r>
            <a:endParaRPr lang="pt-BR" sz="1400" b="1" dirty="0">
              <a:solidFill>
                <a:srgbClr val="006600"/>
              </a:solidFill>
              <a:latin typeface="Arial" charset="0"/>
              <a:cs typeface="Arial" charset="0"/>
            </a:endParaRPr>
          </a:p>
        </p:txBody>
      </p:sp>
      <p:sp>
        <p:nvSpPr>
          <p:cNvPr id="29700" name="Título 1"/>
          <p:cNvSpPr txBox="1">
            <a:spLocks/>
          </p:cNvSpPr>
          <p:nvPr/>
        </p:nvSpPr>
        <p:spPr bwMode="auto">
          <a:xfrm>
            <a:off x="138113" y="-55563"/>
            <a:ext cx="82296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altLang="pt-BR" sz="3600" b="1">
                <a:solidFill>
                  <a:schemeClr val="bg1"/>
                </a:solidFill>
                <a:latin typeface="Calibri" pitchFamily="34" charset="0"/>
              </a:rPr>
              <a:t>Impactos iniciais do Mais Médicos</a:t>
            </a:r>
          </a:p>
        </p:txBody>
      </p:sp>
      <p:grpSp>
        <p:nvGrpSpPr>
          <p:cNvPr id="2" name="Grupo 11"/>
          <p:cNvGrpSpPr>
            <a:grpSpLocks/>
          </p:cNvGrpSpPr>
          <p:nvPr/>
        </p:nvGrpSpPr>
        <p:grpSpPr bwMode="auto">
          <a:xfrm>
            <a:off x="6780213" y="2813050"/>
            <a:ext cx="903287" cy="619125"/>
            <a:chOff x="7308304" y="395372"/>
            <a:chExt cx="1157510" cy="793646"/>
          </a:xfrm>
        </p:grpSpPr>
        <p:sp>
          <p:nvSpPr>
            <p:cNvPr id="13" name="Retângulo 12"/>
            <p:cNvSpPr/>
            <p:nvPr/>
          </p:nvSpPr>
          <p:spPr>
            <a:xfrm>
              <a:off x="7308304" y="476772"/>
              <a:ext cx="144434" cy="18518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600"/>
            </a:p>
          </p:txBody>
        </p:sp>
        <p:sp>
          <p:nvSpPr>
            <p:cNvPr id="14" name="Retângulo 13"/>
            <p:cNvSpPr/>
            <p:nvPr/>
          </p:nvSpPr>
          <p:spPr>
            <a:xfrm>
              <a:off x="7308304" y="867490"/>
              <a:ext cx="144434" cy="185185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600"/>
            </a:p>
          </p:txBody>
        </p:sp>
        <p:sp>
          <p:nvSpPr>
            <p:cNvPr id="15" name="CaixaDeTexto 14"/>
            <p:cNvSpPr txBox="1"/>
            <p:nvPr/>
          </p:nvSpPr>
          <p:spPr>
            <a:xfrm>
              <a:off x="7452738" y="395372"/>
              <a:ext cx="962220" cy="43345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BR" sz="1600" dirty="0" err="1">
                  <a:latin typeface="+mn-lt"/>
                  <a:cs typeface="Arial" charset="0"/>
                </a:rPr>
                <a:t>Jun</a:t>
              </a:r>
              <a:r>
                <a:rPr lang="pt-BR" sz="1600" dirty="0">
                  <a:latin typeface="+mn-lt"/>
                  <a:cs typeface="Arial" charset="0"/>
                </a:rPr>
                <a:t>/13</a:t>
              </a:r>
            </a:p>
          </p:txBody>
        </p:sp>
        <p:sp>
          <p:nvSpPr>
            <p:cNvPr id="16" name="CaixaDeTexto 15"/>
            <p:cNvSpPr txBox="1"/>
            <p:nvPr/>
          </p:nvSpPr>
          <p:spPr>
            <a:xfrm>
              <a:off x="7434430" y="755566"/>
              <a:ext cx="1031384" cy="4334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BR" sz="1600" dirty="0" err="1">
                  <a:latin typeface="+mn-lt"/>
                  <a:cs typeface="Arial" charset="0"/>
                </a:rPr>
                <a:t>Nov</a:t>
              </a:r>
              <a:r>
                <a:rPr lang="pt-BR" sz="1600" dirty="0">
                  <a:latin typeface="+mn-lt"/>
                  <a:cs typeface="Arial" charset="0"/>
                </a:rPr>
                <a:t>/13</a:t>
              </a:r>
            </a:p>
          </p:txBody>
        </p:sp>
      </p:grpSp>
      <p:sp>
        <p:nvSpPr>
          <p:cNvPr id="3" name="Retângulo 2"/>
          <p:cNvSpPr/>
          <p:nvPr/>
        </p:nvSpPr>
        <p:spPr>
          <a:xfrm>
            <a:off x="1058863" y="2351088"/>
            <a:ext cx="12065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4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Arial" charset="0"/>
              </a:rPr>
              <a:t>27,3% </a:t>
            </a:r>
            <a:endParaRPr lang="pt-BR" sz="2400" dirty="0">
              <a:solidFill>
                <a:schemeClr val="accent3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  <p:sp>
        <p:nvSpPr>
          <p:cNvPr id="6" name="Seta para cima 5"/>
          <p:cNvSpPr/>
          <p:nvPr/>
        </p:nvSpPr>
        <p:spPr>
          <a:xfrm>
            <a:off x="1951038" y="2109788"/>
            <a:ext cx="219075" cy="639762"/>
          </a:xfrm>
          <a:prstGeom prst="upArrow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3632200" y="3332163"/>
            <a:ext cx="1208088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4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Arial" charset="0"/>
              </a:rPr>
              <a:t>14,3% </a:t>
            </a:r>
            <a:endParaRPr lang="pt-BR" sz="2400" dirty="0">
              <a:solidFill>
                <a:schemeClr val="accent3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  <p:sp>
        <p:nvSpPr>
          <p:cNvPr id="21" name="Seta para cima 20"/>
          <p:cNvSpPr/>
          <p:nvPr/>
        </p:nvSpPr>
        <p:spPr>
          <a:xfrm>
            <a:off x="4557713" y="3317875"/>
            <a:ext cx="139700" cy="409575"/>
          </a:xfrm>
          <a:prstGeom prst="upArrow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22" name="Retângulo 21"/>
          <p:cNvSpPr/>
          <p:nvPr/>
        </p:nvSpPr>
        <p:spPr>
          <a:xfrm>
            <a:off x="5573713" y="4152900"/>
            <a:ext cx="12065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4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Arial" charset="0"/>
              </a:rPr>
              <a:t>17,3% </a:t>
            </a:r>
            <a:endParaRPr lang="pt-BR" sz="2400" dirty="0">
              <a:solidFill>
                <a:schemeClr val="accent3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  <p:sp>
        <p:nvSpPr>
          <p:cNvPr id="23" name="Seta para cima 22"/>
          <p:cNvSpPr/>
          <p:nvPr/>
        </p:nvSpPr>
        <p:spPr>
          <a:xfrm>
            <a:off x="6497638" y="4138613"/>
            <a:ext cx="139700" cy="409575"/>
          </a:xfrm>
          <a:prstGeom prst="upArrow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tângulo 8"/>
          <p:cNvSpPr>
            <a:spLocks noChangeArrowheads="1"/>
          </p:cNvSpPr>
          <p:nvPr/>
        </p:nvSpPr>
        <p:spPr bwMode="auto">
          <a:xfrm>
            <a:off x="446031" y="2333610"/>
            <a:ext cx="8205787" cy="127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pt-BR" altLang="pt-BR" sz="3200" b="1" dirty="0">
                <a:latin typeface="Calibri" pitchFamily="34" charset="0"/>
              </a:rPr>
              <a:t>NORMAS E </a:t>
            </a:r>
            <a:r>
              <a:rPr lang="pt-BR" altLang="pt-BR" sz="3200" b="1" dirty="0" smtClean="0">
                <a:latin typeface="Calibri" pitchFamily="34" charset="0"/>
              </a:rPr>
              <a:t>DIRETRIZES</a:t>
            </a:r>
          </a:p>
          <a:p>
            <a:pPr algn="ctr">
              <a:lnSpc>
                <a:spcPct val="80000"/>
              </a:lnSpc>
            </a:pPr>
            <a:r>
              <a:rPr lang="pt-BR" altLang="pt-BR" sz="3200" b="1" dirty="0" smtClean="0">
                <a:latin typeface="Calibri" pitchFamily="34" charset="0"/>
              </a:rPr>
              <a:t>PROJETO </a:t>
            </a:r>
          </a:p>
          <a:p>
            <a:pPr algn="ctr">
              <a:lnSpc>
                <a:spcPct val="80000"/>
              </a:lnSpc>
            </a:pPr>
            <a:r>
              <a:rPr lang="pt-BR" altLang="pt-BR" sz="3200" b="1" dirty="0" smtClean="0">
                <a:latin typeface="Calibri" pitchFamily="34" charset="0"/>
              </a:rPr>
              <a:t>MAIS </a:t>
            </a:r>
            <a:r>
              <a:rPr lang="pt-BR" altLang="pt-BR" sz="3200" b="1" dirty="0">
                <a:latin typeface="Calibri" pitchFamily="34" charset="0"/>
              </a:rPr>
              <a:t>MÉDICOS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07CB68-5FB9-42D9-B798-832743A211BD}" type="slidenum">
              <a:rPr lang="pt-BR" smtClean="0"/>
              <a:pPr>
                <a:defRPr/>
              </a:pPr>
              <a:t>52</a:t>
            </a:fld>
            <a:endParaRPr lang="pt-BR"/>
          </a:p>
        </p:txBody>
      </p:sp>
      <p:sp>
        <p:nvSpPr>
          <p:cNvPr id="32771" name="Título 1"/>
          <p:cNvSpPr txBox="1">
            <a:spLocks/>
          </p:cNvSpPr>
          <p:nvPr/>
        </p:nvSpPr>
        <p:spPr bwMode="auto">
          <a:xfrm>
            <a:off x="138113" y="-55563"/>
            <a:ext cx="82296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pt-BR" altLang="pt-BR" sz="3600" b="1">
                <a:solidFill>
                  <a:schemeClr val="bg1"/>
                </a:solidFill>
                <a:latin typeface="Calibri" pitchFamily="34" charset="0"/>
              </a:rPr>
              <a:t>Lei 12.871 22/10/2013 Mais Médicos</a:t>
            </a:r>
          </a:p>
        </p:txBody>
      </p:sp>
      <p:sp>
        <p:nvSpPr>
          <p:cNvPr id="9" name="CaixaDeTexto 23"/>
          <p:cNvSpPr txBox="1"/>
          <p:nvPr/>
        </p:nvSpPr>
        <p:spPr>
          <a:xfrm>
            <a:off x="468313" y="2919413"/>
            <a:ext cx="574675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pt-BR" sz="48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1</a:t>
            </a:r>
          </a:p>
        </p:txBody>
      </p:sp>
      <p:sp>
        <p:nvSpPr>
          <p:cNvPr id="11" name="CaixaDeTexto 23"/>
          <p:cNvSpPr txBox="1"/>
          <p:nvPr/>
        </p:nvSpPr>
        <p:spPr>
          <a:xfrm>
            <a:off x="468313" y="4646613"/>
            <a:ext cx="574675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pt-BR" sz="48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3</a:t>
            </a:r>
          </a:p>
        </p:txBody>
      </p:sp>
      <p:sp>
        <p:nvSpPr>
          <p:cNvPr id="2" name="Retângulo 1"/>
          <p:cNvSpPr/>
          <p:nvPr/>
        </p:nvSpPr>
        <p:spPr>
          <a:xfrm>
            <a:off x="914400" y="3133725"/>
            <a:ext cx="77724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400" b="1" dirty="0">
                <a:solidFill>
                  <a:schemeClr val="bg1"/>
                </a:solidFill>
                <a:latin typeface="+mj-lt"/>
                <a:cs typeface="Arial" charset="0"/>
              </a:rPr>
              <a:t>Melhoria em infraestrutura e equipamentos para a saúde;</a:t>
            </a:r>
          </a:p>
        </p:txBody>
      </p:sp>
      <p:sp>
        <p:nvSpPr>
          <p:cNvPr id="25" name="Retângulo 24"/>
          <p:cNvSpPr/>
          <p:nvPr/>
        </p:nvSpPr>
        <p:spPr>
          <a:xfrm>
            <a:off x="1042988" y="4876800"/>
            <a:ext cx="7920037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400" b="1" dirty="0">
                <a:solidFill>
                  <a:schemeClr val="bg1"/>
                </a:solidFill>
                <a:latin typeface="+mj-lt"/>
                <a:cs typeface="Arial" charset="0"/>
              </a:rPr>
              <a:t>Aprimoramento da formação médica no Brasil  </a:t>
            </a:r>
          </a:p>
        </p:txBody>
      </p:sp>
      <p:sp>
        <p:nvSpPr>
          <p:cNvPr id="27" name="Retângulo 26"/>
          <p:cNvSpPr/>
          <p:nvPr/>
        </p:nvSpPr>
        <p:spPr>
          <a:xfrm>
            <a:off x="251520" y="2600908"/>
            <a:ext cx="86868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pt-BR" sz="2400" b="1" dirty="0">
                <a:latin typeface="+mj-lt"/>
                <a:cs typeface="Arial" charset="0"/>
              </a:rPr>
              <a:t>Institui o Programa Mais Médicos faz parte de um amplo pacto de melhoria do atendimento aos usuários do Sistema Único de Saúde (SUS). A iniciativa prevê: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77121B-7CAD-460D-9C33-82C0EA1DCACD}" type="slidenum">
              <a:rPr lang="pt-BR" smtClean="0"/>
              <a:pPr>
                <a:defRPr/>
              </a:pPr>
              <a:t>53</a:t>
            </a:fld>
            <a:endParaRPr lang="pt-BR"/>
          </a:p>
        </p:txBody>
      </p:sp>
      <p:sp>
        <p:nvSpPr>
          <p:cNvPr id="33795" name="Título 1"/>
          <p:cNvSpPr txBox="1">
            <a:spLocks/>
          </p:cNvSpPr>
          <p:nvPr/>
        </p:nvSpPr>
        <p:spPr bwMode="auto">
          <a:xfrm>
            <a:off x="138113" y="-55563"/>
            <a:ext cx="82296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pt-BR" altLang="pt-BR" sz="3600" b="1">
                <a:solidFill>
                  <a:schemeClr val="bg1"/>
                </a:solidFill>
                <a:latin typeface="Calibri" pitchFamily="34" charset="0"/>
              </a:rPr>
              <a:t>Lei do Mais Médicos</a:t>
            </a:r>
          </a:p>
        </p:txBody>
      </p:sp>
      <p:sp>
        <p:nvSpPr>
          <p:cNvPr id="7" name="Retângulo 6"/>
          <p:cNvSpPr/>
          <p:nvPr/>
        </p:nvSpPr>
        <p:spPr>
          <a:xfrm>
            <a:off x="138113" y="1122363"/>
            <a:ext cx="8569325" cy="58483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800" b="1" dirty="0">
                <a:latin typeface="+mj-lt"/>
                <a:cs typeface="Arial" charset="0"/>
              </a:rPr>
              <a:t>Destaques da Lei:</a:t>
            </a:r>
          </a:p>
          <a:p>
            <a:pPr>
              <a:defRPr/>
            </a:pPr>
            <a:endParaRPr lang="pt-BR" sz="2200" dirty="0">
              <a:latin typeface="+mj-lt"/>
              <a:cs typeface="Arial" charset="0"/>
            </a:endParaRPr>
          </a:p>
          <a:p>
            <a:pPr lvl="3" algn="just">
              <a:defRPr/>
            </a:pPr>
            <a:r>
              <a:rPr lang="pt-BR" sz="2200" dirty="0">
                <a:latin typeface="+mj-lt"/>
                <a:cs typeface="Arial" charset="0"/>
              </a:rPr>
              <a:t>O Ministério da Saúde é responsável por </a:t>
            </a:r>
            <a:r>
              <a:rPr lang="pt-BR" sz="2400" b="1" dirty="0">
                <a:latin typeface="+mj-lt"/>
                <a:cs typeface="Arial" charset="0"/>
              </a:rPr>
              <a:t>emitir os registros dos médicos intercambistas (Registro do Ministério da Saúde-RMS);</a:t>
            </a:r>
          </a:p>
          <a:p>
            <a:pPr lvl="3" algn="just">
              <a:defRPr/>
            </a:pPr>
            <a:endParaRPr lang="pt-BR" sz="2400" b="1" dirty="0">
              <a:latin typeface="+mj-lt"/>
              <a:cs typeface="Arial" charset="0"/>
            </a:endParaRPr>
          </a:p>
          <a:p>
            <a:pPr lvl="3" algn="just">
              <a:defRPr/>
            </a:pPr>
            <a:r>
              <a:rPr lang="pt-BR" sz="2200" dirty="0">
                <a:latin typeface="+mj-lt"/>
                <a:cs typeface="Arial" charset="0"/>
              </a:rPr>
              <a:t>Os Conselhos Regionais de Medicina permanecem com a responsabilidade da </a:t>
            </a:r>
            <a:r>
              <a:rPr lang="pt-BR" sz="2400" b="1" dirty="0">
                <a:latin typeface="+mj-lt"/>
                <a:cs typeface="Arial" charset="0"/>
              </a:rPr>
              <a:t>fiscalização da atuação dos médicos do Programa;</a:t>
            </a:r>
            <a:endParaRPr lang="pt-BR" sz="2200" b="1" dirty="0">
              <a:latin typeface="+mj-lt"/>
              <a:cs typeface="Arial" charset="0"/>
            </a:endParaRPr>
          </a:p>
          <a:p>
            <a:pPr lvl="3" algn="just">
              <a:defRPr/>
            </a:pPr>
            <a:endParaRPr lang="pt-BR" sz="2200" b="1" dirty="0">
              <a:latin typeface="+mj-lt"/>
              <a:cs typeface="Arial" charset="0"/>
            </a:endParaRPr>
          </a:p>
          <a:p>
            <a:pPr lvl="3" algn="just">
              <a:defRPr/>
            </a:pPr>
            <a:r>
              <a:rPr lang="pt-BR" sz="2200" dirty="0">
                <a:latin typeface="+mj-lt"/>
                <a:cs typeface="Arial" charset="0"/>
              </a:rPr>
              <a:t>Os participantes </a:t>
            </a:r>
            <a:r>
              <a:rPr lang="pt-BR" sz="2200" dirty="0" err="1">
                <a:latin typeface="+mj-lt"/>
                <a:cs typeface="Arial" charset="0"/>
              </a:rPr>
              <a:t>intercambistas</a:t>
            </a:r>
            <a:r>
              <a:rPr lang="pt-BR" sz="2200" dirty="0">
                <a:latin typeface="+mj-lt"/>
                <a:cs typeface="Arial" charset="0"/>
              </a:rPr>
              <a:t> do Mais Médicos podem atuar </a:t>
            </a:r>
            <a:r>
              <a:rPr lang="pt-BR" sz="2400" b="1" dirty="0">
                <a:latin typeface="+mj-lt"/>
                <a:cs typeface="Arial" charset="0"/>
              </a:rPr>
              <a:t>exclusivamente na atenção básica dos municípios onde estão alocados na Estratégia de Saúde da Família</a:t>
            </a:r>
            <a:r>
              <a:rPr lang="pt-BR" sz="2200" dirty="0">
                <a:latin typeface="+mj-lt"/>
                <a:cs typeface="Arial" charset="0"/>
              </a:rPr>
              <a:t>, por um período de três anos. </a:t>
            </a:r>
          </a:p>
          <a:p>
            <a:pPr marL="342900" indent="-342900">
              <a:buFontTx/>
              <a:buChar char="-"/>
              <a:defRPr/>
            </a:pPr>
            <a:endParaRPr lang="pt-BR" sz="2200" dirty="0">
              <a:latin typeface="+mj-lt"/>
              <a:cs typeface="Arial" charset="0"/>
            </a:endParaRPr>
          </a:p>
          <a:p>
            <a:pPr>
              <a:defRPr/>
            </a:pPr>
            <a:endParaRPr lang="pt-BR" sz="2200" dirty="0">
              <a:latin typeface="+mj-lt"/>
              <a:cs typeface="Arial" charset="0"/>
            </a:endParaRPr>
          </a:p>
        </p:txBody>
      </p:sp>
      <p:pic>
        <p:nvPicPr>
          <p:cNvPr id="3379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338" y="2263775"/>
            <a:ext cx="11811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443288"/>
            <a:ext cx="10668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4475" y="4540250"/>
            <a:ext cx="1058863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tângulo 8"/>
          <p:cNvSpPr>
            <a:spLocks noChangeArrowheads="1"/>
          </p:cNvSpPr>
          <p:nvPr/>
        </p:nvSpPr>
        <p:spPr bwMode="auto">
          <a:xfrm>
            <a:off x="168275" y="303213"/>
            <a:ext cx="820578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pt-BR" altLang="pt-BR" sz="3200" b="1">
                <a:solidFill>
                  <a:schemeClr val="bg1"/>
                </a:solidFill>
                <a:latin typeface="Calibri" pitchFamily="34" charset="0"/>
              </a:rPr>
              <a:t>Chamamento: prioridade a brasileiros</a:t>
            </a:r>
          </a:p>
        </p:txBody>
      </p:sp>
      <p:sp>
        <p:nvSpPr>
          <p:cNvPr id="7" name="Retângulo 6"/>
          <p:cNvSpPr/>
          <p:nvPr/>
        </p:nvSpPr>
        <p:spPr>
          <a:xfrm>
            <a:off x="168275" y="4294188"/>
            <a:ext cx="4560888" cy="20320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pt-BR" dirty="0">
                <a:latin typeface="+mj-lt"/>
                <a:cs typeface="Arial" charset="0"/>
              </a:rPr>
              <a:t>Bolsa mensal de R$ 10,4 mil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pt-BR" dirty="0">
                <a:latin typeface="+mj-lt"/>
                <a:cs typeface="Arial" charset="0"/>
              </a:rPr>
              <a:t>Moradia e alimentação nos municípios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pt-BR" dirty="0">
                <a:latin typeface="+mj-lt"/>
                <a:cs typeface="Arial" charset="0"/>
              </a:rPr>
              <a:t>Especialização em atenção básica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pt-BR" dirty="0">
                <a:latin typeface="+mj-lt"/>
                <a:cs typeface="Arial" charset="0"/>
              </a:rPr>
              <a:t>Ajuda de custo para instalação (de R$ 10 mil a R$ 30 mil)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pt-BR" dirty="0">
                <a:latin typeface="+mj-lt"/>
                <a:cs typeface="Arial" charset="0"/>
              </a:rPr>
              <a:t>Recesso de 30 dias por ano, recebendo integralmente a bolsa</a:t>
            </a:r>
          </a:p>
        </p:txBody>
      </p:sp>
      <p:sp>
        <p:nvSpPr>
          <p:cNvPr id="9" name="Retângulo 8"/>
          <p:cNvSpPr/>
          <p:nvPr/>
        </p:nvSpPr>
        <p:spPr>
          <a:xfrm>
            <a:off x="4640263" y="3619500"/>
            <a:ext cx="4295775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2000" indent="-285750" algn="just">
              <a:buFont typeface="Wingdings" panose="05000000000000000000" pitchFamily="2" charset="2"/>
              <a:buChar char="§"/>
              <a:defRPr/>
            </a:pPr>
            <a:r>
              <a:rPr lang="pt-BR" dirty="0">
                <a:latin typeface="+mj-lt"/>
                <a:cs typeface="Arial" charset="0"/>
              </a:rPr>
              <a:t>Atuação em unidades de saúde de áreas mais vulneráveis de periferias de grandes cidades, municípios de interior e distritos indígenas, por três anos</a:t>
            </a:r>
          </a:p>
          <a:p>
            <a:pPr algn="ctr">
              <a:defRPr/>
            </a:pPr>
            <a:endParaRPr lang="pt-BR" dirty="0">
              <a:latin typeface="+mj-lt"/>
              <a:cs typeface="Arial" charset="0"/>
            </a:endParaRPr>
          </a:p>
        </p:txBody>
      </p:sp>
      <p:pic>
        <p:nvPicPr>
          <p:cNvPr id="34821" name="Picture 2" descr="D:\Users\camila.rabelo\AppData\Local\Microsoft\Windows\Temporary Internet Files\Content.Outlook\ZURZULQF\ubs 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2863" y="1370013"/>
            <a:ext cx="3336925" cy="224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Imagem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9738" y="1112838"/>
            <a:ext cx="2749550" cy="313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tângulo 8"/>
          <p:cNvSpPr>
            <a:spLocks noChangeArrowheads="1"/>
          </p:cNvSpPr>
          <p:nvPr/>
        </p:nvSpPr>
        <p:spPr bwMode="auto">
          <a:xfrm>
            <a:off x="2563813" y="3043238"/>
            <a:ext cx="8205787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pt-BR" altLang="pt-BR" sz="3200" b="1">
                <a:latin typeface="Calibri" pitchFamily="34" charset="0"/>
              </a:rPr>
              <a:t>RESPONSABILIDADES </a:t>
            </a:r>
          </a:p>
          <a:p>
            <a:pPr>
              <a:lnSpc>
                <a:spcPct val="80000"/>
              </a:lnSpc>
            </a:pPr>
            <a:r>
              <a:rPr lang="pt-BR" altLang="pt-BR" sz="3200" b="1">
                <a:latin typeface="Calibri" pitchFamily="34" charset="0"/>
              </a:rPr>
              <a:t>        MUNICÍPIOS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38113" y="125413"/>
            <a:ext cx="8474075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pt-BR" sz="40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Responsabilidades Município</a:t>
            </a:r>
          </a:p>
        </p:txBody>
      </p:sp>
      <p:sp>
        <p:nvSpPr>
          <p:cNvPr id="2" name="Retângulo 1"/>
          <p:cNvSpPr/>
          <p:nvPr/>
        </p:nvSpPr>
        <p:spPr>
          <a:xfrm>
            <a:off x="138113" y="2024063"/>
            <a:ext cx="6527800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prstClr val="black"/>
                </a:solidFill>
                <a:latin typeface="+mj-lt"/>
                <a:cs typeface="+mn-cs"/>
              </a:rPr>
              <a:t>PORTARIA Nº30: contrapartidas municipais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prstClr val="black"/>
                </a:solidFill>
                <a:latin typeface="+mj-lt"/>
                <a:cs typeface="+mn-cs"/>
              </a:rPr>
              <a:t>Deslocamento dos profissionais: </a:t>
            </a:r>
            <a:endParaRPr lang="pt-BR" sz="2400" b="1" dirty="0" smtClean="0">
              <a:solidFill>
                <a:prstClr val="black"/>
              </a:solidFill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latin typeface="+mj-lt"/>
              <a:cs typeface="+mn-cs"/>
            </a:endParaRP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b="1" dirty="0">
                <a:latin typeface="+mj-lt"/>
                <a:cs typeface="Arial" charset="0"/>
              </a:rPr>
              <a:t>Das </a:t>
            </a:r>
            <a:r>
              <a:rPr lang="pt-BR" b="1" dirty="0" smtClean="0">
                <a:latin typeface="+mj-lt"/>
                <a:cs typeface="Arial" charset="0"/>
              </a:rPr>
              <a:t>capitais </a:t>
            </a:r>
            <a:r>
              <a:rPr lang="pt-BR" dirty="0">
                <a:latin typeface="+mj-lt"/>
                <a:cs typeface="Arial" charset="0"/>
              </a:rPr>
              <a:t>onde ocorrerão a semana de acolhimento estadual até o município no qual o médico irá </a:t>
            </a:r>
            <a:r>
              <a:rPr lang="pt-BR" dirty="0" smtClean="0">
                <a:latin typeface="+mj-lt"/>
                <a:cs typeface="Arial" charset="0"/>
              </a:rPr>
              <a:t>atuar.</a:t>
            </a:r>
            <a:endParaRPr lang="pt-BR" dirty="0">
              <a:solidFill>
                <a:srgbClr val="FF0000"/>
              </a:solidFill>
              <a:latin typeface="+mj-lt"/>
              <a:cs typeface="Arial" charset="0"/>
            </a:endParaRP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dirty="0">
              <a:latin typeface="+mj-lt"/>
              <a:cs typeface="Arial" charset="0"/>
            </a:endParaRPr>
          </a:p>
        </p:txBody>
      </p:sp>
      <p:pic>
        <p:nvPicPr>
          <p:cNvPr id="4198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0213" y="-617538"/>
            <a:ext cx="2082800" cy="528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ítulo 1"/>
          <p:cNvSpPr>
            <a:spLocks noGrp="1"/>
          </p:cNvSpPr>
          <p:nvPr>
            <p:ph type="title"/>
          </p:nvPr>
        </p:nvSpPr>
        <p:spPr>
          <a:xfrm>
            <a:off x="115888" y="357188"/>
            <a:ext cx="8229600" cy="952500"/>
          </a:xfrm>
        </p:spPr>
        <p:txBody>
          <a:bodyPr/>
          <a:lstStyle/>
          <a:p>
            <a:pPr algn="l"/>
            <a:r>
              <a:rPr lang="pt-BR" altLang="pt-BR" b="1" smtClean="0">
                <a:solidFill>
                  <a:schemeClr val="bg1"/>
                </a:solidFill>
              </a:rPr>
              <a:t>Responsabilidades Municípios</a:t>
            </a:r>
            <a:br>
              <a:rPr lang="pt-BR" altLang="pt-BR" b="1" smtClean="0">
                <a:solidFill>
                  <a:schemeClr val="bg1"/>
                </a:solidFill>
              </a:rPr>
            </a:br>
            <a:endParaRPr lang="pt-BR" altLang="pt-BR" smtClean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6584950" cy="4525963"/>
          </a:xfrm>
        </p:spPr>
        <p:txBody>
          <a:bodyPr/>
          <a:lstStyle/>
          <a:p>
            <a:pPr marL="0" indent="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2400" b="1" dirty="0">
                <a:cs typeface="Arial" charset="0"/>
              </a:rPr>
              <a:t>Validação mensal da bolsa formação do médico</a:t>
            </a:r>
            <a:endParaRPr lang="pt-BR" sz="2400" dirty="0">
              <a:cs typeface="Arial" charset="0"/>
            </a:endParaRPr>
          </a:p>
          <a:p>
            <a:pPr marL="0" indent="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pt-BR" sz="2400" b="1" dirty="0" smtClean="0"/>
          </a:p>
          <a:p>
            <a:pPr marL="0" indent="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2400" b="1" dirty="0" smtClean="0"/>
              <a:t>Acesso </a:t>
            </a:r>
            <a:r>
              <a:rPr lang="pt-BR" sz="2400" b="1" dirty="0"/>
              <a:t>ao </a:t>
            </a:r>
            <a:r>
              <a:rPr lang="pt-BR" sz="2400" b="1" dirty="0" smtClean="0"/>
              <a:t>SUS aos profissionais</a:t>
            </a:r>
            <a:endParaRPr lang="pt-BR" sz="2400" b="1" dirty="0"/>
          </a:p>
          <a:p>
            <a:pPr marL="0" indent="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b="1" dirty="0"/>
              <a:t> </a:t>
            </a:r>
            <a:r>
              <a:rPr lang="pt-BR" b="1" dirty="0" smtClean="0"/>
              <a:t>	</a:t>
            </a:r>
            <a:r>
              <a:rPr lang="pt-BR" sz="1800" dirty="0" smtClean="0">
                <a:latin typeface="+mj-lt"/>
              </a:rPr>
              <a:t>É </a:t>
            </a:r>
            <a:r>
              <a:rPr lang="pt-BR" sz="1800" dirty="0">
                <a:latin typeface="+mj-lt"/>
              </a:rPr>
              <a:t>de responsabilidade do município a garantia do acesso ao SUS e emissão do cartão SUS para os participantes</a:t>
            </a:r>
            <a:r>
              <a:rPr lang="pt-BR" sz="1800" dirty="0" smtClean="0">
                <a:latin typeface="+mj-lt"/>
              </a:rPr>
              <a:t>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1800" dirty="0">
              <a:latin typeface="+mj-lt"/>
            </a:endParaRPr>
          </a:p>
          <a:p>
            <a:pPr marL="0" indent="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2400" b="1" dirty="0" smtClean="0">
                <a:latin typeface="+mj-lt"/>
              </a:rPr>
              <a:t>Apoiar a Supervisão</a:t>
            </a:r>
          </a:p>
          <a:p>
            <a:pPr marL="0" indent="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pt-BR" sz="2400" b="1" dirty="0" smtClean="0">
              <a:latin typeface="+mj-lt"/>
            </a:endParaRPr>
          </a:p>
          <a:p>
            <a:pPr marL="0" indent="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2400" b="1" dirty="0" smtClean="0">
                <a:latin typeface="+mj-lt"/>
              </a:rPr>
              <a:t>Apoiar a Especialização</a:t>
            </a:r>
          </a:p>
          <a:p>
            <a:pPr marL="0" indent="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pt-BR" sz="2400" b="1" dirty="0" smtClean="0">
              <a:latin typeface="+mj-lt"/>
            </a:endParaRPr>
          </a:p>
          <a:p>
            <a:pPr marL="0" indent="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2400" b="1" dirty="0" smtClean="0">
                <a:latin typeface="+mj-lt"/>
              </a:rPr>
              <a:t>Aderir ao e-SUS</a:t>
            </a:r>
          </a:p>
          <a:p>
            <a:pPr marL="0" indent="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pt-BR" sz="2400" b="1" dirty="0">
              <a:latin typeface="+mj-lt"/>
            </a:endParaRPr>
          </a:p>
          <a:p>
            <a:pPr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28198-53A0-49F2-8318-9CF68A868C1C}" type="slidenum">
              <a:rPr lang="pt-BR" smtClean="0"/>
              <a:pPr>
                <a:defRPr/>
              </a:pPr>
              <a:t>57</a:t>
            </a:fld>
            <a:endParaRPr lang="pt-BR"/>
          </a:p>
        </p:txBody>
      </p:sp>
      <p:pic>
        <p:nvPicPr>
          <p:cNvPr id="4301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8013" y="0"/>
            <a:ext cx="2082800" cy="528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ítulo 1"/>
          <p:cNvSpPr>
            <a:spLocks noGrp="1"/>
          </p:cNvSpPr>
          <p:nvPr>
            <p:ph type="title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l"/>
            <a:r>
              <a:rPr lang="pt-BR" altLang="pt-BR" b="1" smtClean="0">
                <a:solidFill>
                  <a:schemeClr val="bg1"/>
                </a:solidFill>
              </a:rPr>
              <a:t>Responsabilidades Municípios</a:t>
            </a:r>
            <a:br>
              <a:rPr lang="pt-BR" altLang="pt-BR" b="1" smtClean="0">
                <a:solidFill>
                  <a:schemeClr val="bg1"/>
                </a:solidFill>
              </a:rPr>
            </a:br>
            <a:endParaRPr lang="pt-BR" altLang="pt-BR" smtClean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03225" y="1409700"/>
            <a:ext cx="6297613" cy="5113338"/>
          </a:xfrm>
        </p:spPr>
        <p:txBody>
          <a:bodyPr/>
          <a:lstStyle/>
          <a:p>
            <a:pPr algn="just" eaLnBrk="1" hangingPunct="1">
              <a:defRPr/>
            </a:pPr>
            <a:r>
              <a:rPr lang="pt-BR" sz="2400" dirty="0">
                <a:latin typeface="+mj-lt"/>
              </a:rPr>
              <a:t>Os médicos participantes do Projeto </a:t>
            </a:r>
            <a:r>
              <a:rPr lang="pt-BR" sz="2400" b="1" dirty="0">
                <a:latin typeface="+mj-lt"/>
              </a:rPr>
              <a:t>deverão ser cadastrados até três meses após a chegada do médico do Programa</a:t>
            </a:r>
            <a:r>
              <a:rPr lang="pt-BR" sz="2400" dirty="0">
                <a:latin typeface="+mj-lt"/>
              </a:rPr>
              <a:t>, prioritariamente nas equipes de atenção básica que não estejam constituídas com médicos;</a:t>
            </a:r>
          </a:p>
          <a:p>
            <a:pPr algn="just" eaLnBrk="1" hangingPunct="1">
              <a:defRPr/>
            </a:pPr>
            <a:endParaRPr lang="pt-BR" sz="2400" dirty="0">
              <a:latin typeface="+mj-lt"/>
            </a:endParaRPr>
          </a:p>
          <a:p>
            <a:pPr algn="just" eaLnBrk="1" hangingPunct="1">
              <a:defRPr/>
            </a:pPr>
            <a:r>
              <a:rPr lang="pt-BR" sz="2400" dirty="0">
                <a:latin typeface="+mj-lt"/>
              </a:rPr>
              <a:t>O sistema só permitirá constituir novas equipes de atenção básica com profissionais do projeto Mais Médicos após a </a:t>
            </a:r>
            <a:r>
              <a:rPr lang="pt-BR" sz="2400" b="1" dirty="0">
                <a:latin typeface="+mj-lt"/>
              </a:rPr>
              <a:t>prévia inserção de médicos participantes do Projeto nas equipes em funcionamento sem médicos</a:t>
            </a:r>
            <a:r>
              <a:rPr lang="pt-BR" b="1" dirty="0"/>
              <a:t>.</a:t>
            </a:r>
          </a:p>
          <a:p>
            <a:pPr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2D8304-64BD-4088-A5DB-3EA9FA8F73FC}" type="slidenum">
              <a:rPr lang="pt-BR" smtClean="0"/>
              <a:pPr>
                <a:defRPr/>
              </a:pPr>
              <a:t>58</a:t>
            </a:fld>
            <a:endParaRPr lang="pt-BR"/>
          </a:p>
        </p:txBody>
      </p:sp>
      <p:pic>
        <p:nvPicPr>
          <p:cNvPr id="4403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8013" y="0"/>
            <a:ext cx="2082800" cy="528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F9510-AC56-476A-A8B1-3B26BEAC2E8B}" type="slidenum">
              <a:rPr lang="pt-BR" smtClean="0"/>
              <a:pPr>
                <a:defRPr/>
              </a:pPr>
              <a:t>59</a:t>
            </a:fld>
            <a:endParaRPr lang="pt-BR"/>
          </a:p>
        </p:txBody>
      </p:sp>
      <p:sp>
        <p:nvSpPr>
          <p:cNvPr id="7" name="Título 1"/>
          <p:cNvSpPr txBox="1">
            <a:spLocks/>
          </p:cNvSpPr>
          <p:nvPr/>
        </p:nvSpPr>
        <p:spPr bwMode="auto">
          <a:xfrm>
            <a:off x="77788" y="-65088"/>
            <a:ext cx="8545512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pt-BR" sz="40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Sistema de Gerenciamento</a:t>
            </a:r>
          </a:p>
        </p:txBody>
      </p:sp>
      <p:sp>
        <p:nvSpPr>
          <p:cNvPr id="2" name="Retângulo 1"/>
          <p:cNvSpPr/>
          <p:nvPr/>
        </p:nvSpPr>
        <p:spPr>
          <a:xfrm>
            <a:off x="193675" y="1171575"/>
            <a:ext cx="8567738" cy="5632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pt-BR" sz="2200" dirty="0">
                <a:latin typeface="+mn-lt"/>
                <a:cs typeface="Arial" charset="0"/>
              </a:rPr>
              <a:t>O gestor também terá que entrar no Sistema de Gerenciamento do Programa Mais Médicos (</a:t>
            </a:r>
            <a:r>
              <a:rPr lang="pt-BR" sz="2200" dirty="0">
                <a:latin typeface="+mn-lt"/>
                <a:cs typeface="Arial" charset="0"/>
                <a:hlinkClick r:id="rId3"/>
              </a:rPr>
              <a:t>http://maismédicos.saude.gov.br</a:t>
            </a:r>
            <a:r>
              <a:rPr lang="pt-BR" sz="2200" dirty="0">
                <a:latin typeface="+mn-lt"/>
                <a:cs typeface="Arial" charset="0"/>
              </a:rPr>
              <a:t>) para </a:t>
            </a:r>
            <a:r>
              <a:rPr lang="pt-BR" sz="2200" b="1" dirty="0">
                <a:latin typeface="+mn-lt"/>
                <a:cs typeface="Arial" charset="0"/>
              </a:rPr>
              <a:t>validar a participação dos médicos no Sistema do Programa quando da chegada nos municípios para que recebam a bolsa mensalmente. </a:t>
            </a:r>
          </a:p>
          <a:p>
            <a:pPr>
              <a:defRPr/>
            </a:pPr>
            <a:endParaRPr lang="pt-BR" sz="2400" i="1" dirty="0">
              <a:latin typeface="+mn-lt"/>
              <a:cs typeface="Arial" charset="0"/>
            </a:endParaRPr>
          </a:p>
          <a:p>
            <a:pPr>
              <a:defRPr/>
            </a:pPr>
            <a:endParaRPr lang="pt-BR" sz="2400" i="1" dirty="0">
              <a:latin typeface="+mn-lt"/>
              <a:cs typeface="Arial" charset="0"/>
            </a:endParaRPr>
          </a:p>
          <a:p>
            <a:pPr>
              <a:defRPr/>
            </a:pPr>
            <a:endParaRPr lang="pt-BR" sz="2400" i="1" dirty="0">
              <a:latin typeface="+mn-lt"/>
              <a:cs typeface="Arial" charset="0"/>
            </a:endParaRPr>
          </a:p>
          <a:p>
            <a:pPr>
              <a:defRPr/>
            </a:pPr>
            <a:endParaRPr lang="pt-BR" sz="2400" i="1" dirty="0">
              <a:latin typeface="+mn-lt"/>
              <a:cs typeface="Arial" charset="0"/>
            </a:endParaRPr>
          </a:p>
          <a:p>
            <a:pPr>
              <a:defRPr/>
            </a:pPr>
            <a:endParaRPr lang="pt-BR" sz="2400" i="1" dirty="0">
              <a:latin typeface="+mn-lt"/>
              <a:cs typeface="Arial" charset="0"/>
            </a:endParaRPr>
          </a:p>
          <a:p>
            <a:pPr>
              <a:defRPr/>
            </a:pPr>
            <a:endParaRPr lang="pt-BR" sz="2400" i="1" dirty="0">
              <a:latin typeface="+mn-lt"/>
              <a:cs typeface="Arial" charset="0"/>
            </a:endParaRPr>
          </a:p>
          <a:p>
            <a:pPr>
              <a:defRPr/>
            </a:pPr>
            <a:endParaRPr lang="pt-BR" sz="2400" i="1" dirty="0">
              <a:latin typeface="+mn-lt"/>
              <a:cs typeface="Arial" charset="0"/>
            </a:endParaRPr>
          </a:p>
          <a:p>
            <a:pPr>
              <a:defRPr/>
            </a:pPr>
            <a:endParaRPr lang="pt-BR" sz="2400" i="1" dirty="0">
              <a:latin typeface="+mn-lt"/>
              <a:cs typeface="Arial" charset="0"/>
            </a:endParaRPr>
          </a:p>
          <a:p>
            <a:pPr>
              <a:defRPr/>
            </a:pPr>
            <a:endParaRPr lang="pt-BR" sz="2400" i="1" dirty="0">
              <a:latin typeface="+mn-lt"/>
              <a:cs typeface="Arial" charset="0"/>
            </a:endParaRPr>
          </a:p>
          <a:p>
            <a:pPr>
              <a:defRPr/>
            </a:pPr>
            <a:endParaRPr lang="pt-BR" sz="1400" i="1" dirty="0">
              <a:latin typeface="+mn-lt"/>
              <a:cs typeface="Arial" charset="0"/>
            </a:endParaRPr>
          </a:p>
          <a:p>
            <a:pPr marL="285750" indent="-285750">
              <a:buFont typeface="Arial" charset="0"/>
              <a:buChar char="•"/>
              <a:defRPr/>
            </a:pPr>
            <a:r>
              <a:rPr lang="pt-BR" sz="1400" i="1" dirty="0">
                <a:latin typeface="+mn-lt"/>
                <a:cs typeface="Arial" charset="0"/>
              </a:rPr>
              <a:t>No caso dos médicos que atenderão áreas indígenas, os DSEI terão que validar </a:t>
            </a:r>
          </a:p>
          <a:p>
            <a:pPr>
              <a:defRPr/>
            </a:pPr>
            <a:r>
              <a:rPr lang="pt-BR" sz="1400" i="1" dirty="0">
                <a:latin typeface="+mn-lt"/>
                <a:cs typeface="Arial" charset="0"/>
              </a:rPr>
              <a:t>as informações</a:t>
            </a:r>
          </a:p>
        </p:txBody>
      </p:sp>
      <p:pic>
        <p:nvPicPr>
          <p:cNvPr id="4506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338" y="3086100"/>
            <a:ext cx="368300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97425" y="2625725"/>
            <a:ext cx="3406775" cy="327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4060818" y="3027357"/>
            <a:ext cx="18774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Página da SES: </a:t>
            </a:r>
          </a:p>
          <a:p>
            <a:endParaRPr lang="pt-BR" dirty="0" smtClean="0"/>
          </a:p>
          <a:p>
            <a:endParaRPr lang="pt-BR" dirty="0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 l="17857" t="8869" r="18169" b="13147"/>
          <a:stretch>
            <a:fillRect/>
          </a:stretch>
        </p:blipFill>
        <p:spPr bwMode="auto">
          <a:xfrm>
            <a:off x="446031" y="215856"/>
            <a:ext cx="8544042" cy="5988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eta para a direita listrada 3"/>
          <p:cNvSpPr/>
          <p:nvPr/>
        </p:nvSpPr>
        <p:spPr>
          <a:xfrm>
            <a:off x="0" y="2589201"/>
            <a:ext cx="409518" cy="365130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tângulo 8"/>
          <p:cNvSpPr>
            <a:spLocks noChangeArrowheads="1"/>
          </p:cNvSpPr>
          <p:nvPr/>
        </p:nvSpPr>
        <p:spPr bwMode="auto">
          <a:xfrm>
            <a:off x="1285831" y="2443149"/>
            <a:ext cx="7010496" cy="127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pt-BR" altLang="pt-BR" sz="3200" b="1" dirty="0">
                <a:latin typeface="Calibri" pitchFamily="34" charset="0"/>
              </a:rPr>
              <a:t> </a:t>
            </a:r>
            <a:r>
              <a:rPr lang="pt-BR" altLang="pt-BR" sz="3200" b="1" dirty="0" smtClean="0">
                <a:latin typeface="Calibri" pitchFamily="34" charset="0"/>
              </a:rPr>
              <a:t>RESPONSABILIDADES</a:t>
            </a:r>
          </a:p>
          <a:p>
            <a:pPr algn="ctr">
              <a:lnSpc>
                <a:spcPct val="80000"/>
              </a:lnSpc>
            </a:pPr>
            <a:r>
              <a:rPr lang="pt-BR" altLang="pt-BR" sz="3200" b="1" dirty="0" smtClean="0">
                <a:latin typeface="Calibri" pitchFamily="34" charset="0"/>
              </a:rPr>
              <a:t> </a:t>
            </a:r>
            <a:endParaRPr lang="pt-BR" altLang="pt-BR" sz="3200" b="1" dirty="0">
              <a:latin typeface="Calibri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pt-BR" altLang="pt-BR" sz="3200" b="1" dirty="0">
                <a:latin typeface="Calibri" pitchFamily="34" charset="0"/>
              </a:rPr>
              <a:t>   MINISTÉRIO DA SAÚDE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38113" y="125413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pt-BR" sz="40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Responsabilidades MS</a:t>
            </a:r>
          </a:p>
        </p:txBody>
      </p:sp>
      <p:sp>
        <p:nvSpPr>
          <p:cNvPr id="2" name="Retângulo 1"/>
          <p:cNvSpPr/>
          <p:nvPr/>
        </p:nvSpPr>
        <p:spPr>
          <a:xfrm>
            <a:off x="341313" y="1857375"/>
            <a:ext cx="6445250" cy="33861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prstClr val="black"/>
                </a:solidFill>
                <a:latin typeface="+mj-lt"/>
                <a:cs typeface="+mn-cs"/>
              </a:rPr>
              <a:t>CRM Brasil e </a:t>
            </a:r>
            <a:r>
              <a:rPr lang="pt-BR" sz="2400" b="1" dirty="0" err="1">
                <a:solidFill>
                  <a:prstClr val="black"/>
                </a:solidFill>
                <a:latin typeface="+mj-lt"/>
                <a:cs typeface="+mn-cs"/>
              </a:rPr>
              <a:t>Intercambistas</a:t>
            </a:r>
            <a:r>
              <a:rPr lang="pt-BR" sz="2400" b="1" dirty="0">
                <a:solidFill>
                  <a:prstClr val="black"/>
                </a:solidFill>
                <a:latin typeface="+mj-lt"/>
                <a:cs typeface="+mn-cs"/>
              </a:rPr>
              <a:t> Individuais: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latin typeface="+mn-lt"/>
                <a:cs typeface="Arial" charset="0"/>
              </a:rPr>
              <a:t>Pagamento da </a:t>
            </a:r>
            <a:r>
              <a:rPr lang="pt-BR" sz="2000" b="1" dirty="0">
                <a:latin typeface="+mn-lt"/>
                <a:cs typeface="Arial" charset="0"/>
              </a:rPr>
              <a:t>ajuda de custo</a:t>
            </a:r>
            <a:r>
              <a:rPr lang="pt-BR" sz="2000" dirty="0">
                <a:latin typeface="+mn-lt"/>
                <a:cs typeface="Arial" charset="0"/>
              </a:rPr>
              <a:t> pelo Ministério da Saúde direto ao médico, após solicitação via SGP;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pt-BR" sz="2000" dirty="0">
              <a:latin typeface="+mn-lt"/>
              <a:cs typeface="Arial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b="1" dirty="0">
                <a:latin typeface="+mn-lt"/>
                <a:cs typeface="Arial" charset="0"/>
              </a:rPr>
              <a:t>Pagamento da bolsa-formação </a:t>
            </a:r>
            <a:r>
              <a:rPr lang="pt-BR" sz="2000" dirty="0">
                <a:latin typeface="+mn-lt"/>
                <a:cs typeface="Arial" charset="0"/>
              </a:rPr>
              <a:t>pelo Ministério da Saúde com repasse direto ao médico, </a:t>
            </a:r>
            <a:r>
              <a:rPr lang="pt-BR" sz="2000" b="1" dirty="0">
                <a:latin typeface="+mn-lt"/>
                <a:cs typeface="Arial" charset="0"/>
              </a:rPr>
              <a:t>após validação do gestor municipal</a:t>
            </a:r>
            <a:r>
              <a:rPr lang="pt-BR" sz="2000" dirty="0">
                <a:latin typeface="+mn-lt"/>
                <a:cs typeface="Arial" charset="0"/>
              </a:rPr>
              <a:t>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latin typeface="+mj-lt"/>
              <a:cs typeface="+mn-cs"/>
            </a:endParaRPr>
          </a:p>
          <a:p>
            <a:pPr marL="285750" indent="-285750" algn="just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dirty="0">
              <a:latin typeface="+mj-lt"/>
              <a:cs typeface="Arial" charset="0"/>
            </a:endParaRPr>
          </a:p>
          <a:p>
            <a:pPr marL="285750" indent="-285750" algn="just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800" dirty="0">
              <a:latin typeface="+mj-lt"/>
              <a:cs typeface="Arial" charset="0"/>
            </a:endParaRPr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63" y="-477838"/>
            <a:ext cx="2081212" cy="528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tângulo 8"/>
          <p:cNvSpPr>
            <a:spLocks noChangeArrowheads="1"/>
          </p:cNvSpPr>
          <p:nvPr/>
        </p:nvSpPr>
        <p:spPr bwMode="auto">
          <a:xfrm>
            <a:off x="215516" y="1664804"/>
            <a:ext cx="8205787" cy="3243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pt-BR" altLang="pt-BR" sz="3200" b="1" dirty="0" smtClean="0">
                <a:latin typeface="Calibri" pitchFamily="34" charset="0"/>
              </a:rPr>
              <a:t>ESPECIALIZAÇÃO</a:t>
            </a:r>
          </a:p>
          <a:p>
            <a:pPr>
              <a:lnSpc>
                <a:spcPct val="80000"/>
              </a:lnSpc>
            </a:pPr>
            <a:endParaRPr lang="pt-BR" altLang="pt-BR" sz="3200" b="1" dirty="0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pt-BR" sz="3200" dirty="0" smtClean="0">
                <a:ea typeface="Tahoma" pitchFamily="34" charset="0"/>
                <a:cs typeface="Tahoma" pitchFamily="34" charset="0"/>
              </a:rPr>
              <a:t>Todos os participantes do Mais Médicos cursam especialização em Atenção Básica pela Universidade Aberta do SUS (</a:t>
            </a:r>
            <a:r>
              <a:rPr lang="pt-BR" sz="3200" dirty="0" err="1" smtClean="0">
                <a:ea typeface="Tahoma" pitchFamily="34" charset="0"/>
                <a:cs typeface="Tahoma" pitchFamily="34" charset="0"/>
              </a:rPr>
              <a:t>UnaSUS</a:t>
            </a:r>
            <a:r>
              <a:rPr lang="pt-BR" sz="3200" dirty="0" smtClean="0">
                <a:ea typeface="Tahoma" pitchFamily="34" charset="0"/>
                <a:cs typeface="Tahoma" pitchFamily="34" charset="0"/>
              </a:rPr>
              <a:t>)</a:t>
            </a:r>
          </a:p>
          <a:p>
            <a:pPr>
              <a:lnSpc>
                <a:spcPct val="80000"/>
              </a:lnSpc>
            </a:pPr>
            <a:endParaRPr lang="pt-BR" sz="3200" dirty="0" smtClean="0">
              <a:ea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pt-BR" sz="3200" dirty="0" smtClean="0">
                <a:ea typeface="Tahoma" pitchFamily="34" charset="0"/>
                <a:cs typeface="Tahoma" pitchFamily="34" charset="0"/>
              </a:rPr>
              <a:t>** UFSC</a:t>
            </a:r>
          </a:p>
          <a:p>
            <a:pPr>
              <a:lnSpc>
                <a:spcPct val="80000"/>
              </a:lnSpc>
            </a:pPr>
            <a:endParaRPr lang="pt-BR" altLang="pt-BR" sz="32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tângulo 8"/>
          <p:cNvSpPr>
            <a:spLocks noChangeArrowheads="1"/>
          </p:cNvSpPr>
          <p:nvPr/>
        </p:nvSpPr>
        <p:spPr bwMode="auto">
          <a:xfrm>
            <a:off x="2957513" y="3259138"/>
            <a:ext cx="820578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pt-BR" altLang="pt-BR" sz="3200" b="1">
                <a:latin typeface="Calibri" pitchFamily="34" charset="0"/>
              </a:rPr>
              <a:t>SUPERVISÃO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tângulo 8"/>
          <p:cNvSpPr>
            <a:spLocks noChangeArrowheads="1"/>
          </p:cNvSpPr>
          <p:nvPr/>
        </p:nvSpPr>
        <p:spPr bwMode="auto">
          <a:xfrm>
            <a:off x="251520" y="1412776"/>
            <a:ext cx="8244915" cy="442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3200" b="1" dirty="0" smtClean="0">
                <a:solidFill>
                  <a:prstClr val="black"/>
                </a:solidFill>
              </a:rPr>
              <a:t>Tutoria e supervisão</a:t>
            </a:r>
          </a:p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pt-BR" sz="3200" dirty="0" smtClean="0">
                <a:cs typeface="Arial" charset="0"/>
              </a:rPr>
              <a:t>Durante todo o período do Programa, </a:t>
            </a:r>
            <a:r>
              <a:rPr lang="pt-BR" sz="3200" b="1" dirty="0" smtClean="0">
                <a:cs typeface="Arial" charset="0"/>
              </a:rPr>
              <a:t>os participantes serão acompanhados</a:t>
            </a:r>
            <a:r>
              <a:rPr lang="pt-BR" sz="3200" dirty="0" smtClean="0">
                <a:cs typeface="Arial" charset="0"/>
              </a:rPr>
              <a:t> por </a:t>
            </a:r>
            <a:r>
              <a:rPr lang="pt-BR" sz="3200" b="1" u="sng" dirty="0" smtClean="0">
                <a:cs typeface="Arial" charset="0"/>
              </a:rPr>
              <a:t>tutores e supervisores </a:t>
            </a:r>
            <a:r>
              <a:rPr lang="pt-BR" sz="3200" dirty="0" smtClean="0">
                <a:cs typeface="Arial" charset="0"/>
              </a:rPr>
              <a:t>de instituições de ensino superior.</a:t>
            </a:r>
          </a:p>
          <a:p>
            <a:pPr marL="285750" indent="-285750" algn="just">
              <a:buFont typeface="Arial" pitchFamily="34" charset="0"/>
              <a:buChar char="•"/>
              <a:defRPr/>
            </a:pPr>
            <a:endParaRPr lang="pt-BR" sz="3200" dirty="0" smtClean="0">
              <a:cs typeface="Arial" charset="0"/>
            </a:endParaRPr>
          </a:p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pt-BR" sz="3200" b="1" u="sng" dirty="0" smtClean="0">
                <a:cs typeface="Arial" charset="0"/>
              </a:rPr>
              <a:t>SC – 2 instituições supervisoras (UFSC e universidade fronteira sul</a:t>
            </a:r>
            <a:r>
              <a:rPr lang="pt-BR" sz="3200" dirty="0" smtClean="0">
                <a:cs typeface="Arial" charset="0"/>
              </a:rPr>
              <a:t>. </a:t>
            </a:r>
          </a:p>
          <a:p>
            <a:pPr>
              <a:lnSpc>
                <a:spcPct val="80000"/>
              </a:lnSpc>
            </a:pPr>
            <a:endParaRPr lang="pt-BR" altLang="pt-BR" sz="3200" b="1" dirty="0">
              <a:latin typeface="Calibri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475656" y="476672"/>
            <a:ext cx="5760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400" b="1" dirty="0" smtClean="0"/>
              <a:t>Responsabilidades Instituição Supervisora</a:t>
            </a:r>
            <a:endParaRPr lang="pt-B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ítulo 1"/>
          <p:cNvSpPr>
            <a:spLocks noGrp="1"/>
          </p:cNvSpPr>
          <p:nvPr>
            <p:ph type="title"/>
          </p:nvPr>
        </p:nvSpPr>
        <p:spPr>
          <a:xfrm>
            <a:off x="457200" y="-93663"/>
            <a:ext cx="8229600" cy="1143001"/>
          </a:xfrm>
        </p:spPr>
        <p:txBody>
          <a:bodyPr/>
          <a:lstStyle/>
          <a:p>
            <a:r>
              <a:rPr lang="pt-BR" altLang="pt-BR" sz="3200" smtClean="0">
                <a:solidFill>
                  <a:schemeClr val="bg1"/>
                </a:solidFill>
              </a:rPr>
              <a:t>Modelo de Supervisão</a:t>
            </a:r>
          </a:p>
        </p:txBody>
      </p:sp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1588" y="157321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2" name="CaixaDeTexto 21"/>
          <p:cNvSpPr txBox="1">
            <a:spLocks noChangeArrowheads="1"/>
          </p:cNvSpPr>
          <p:nvPr/>
        </p:nvSpPr>
        <p:spPr bwMode="auto">
          <a:xfrm>
            <a:off x="5010150" y="1144588"/>
            <a:ext cx="1714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altLang="pt-BR"/>
              <a:t>Médico</a:t>
            </a:r>
          </a:p>
        </p:txBody>
      </p:sp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463" y="1573213"/>
            <a:ext cx="714375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4" name="CaixaDeTexto 23"/>
          <p:cNvSpPr txBox="1">
            <a:spLocks noChangeArrowheads="1"/>
          </p:cNvSpPr>
          <p:nvPr/>
        </p:nvSpPr>
        <p:spPr bwMode="auto">
          <a:xfrm>
            <a:off x="366713" y="1144588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altLang="pt-BR" dirty="0"/>
              <a:t>Supervisor</a:t>
            </a:r>
          </a:p>
        </p:txBody>
      </p:sp>
      <p:sp>
        <p:nvSpPr>
          <p:cNvPr id="25" name="Elipse 24"/>
          <p:cNvSpPr/>
          <p:nvPr/>
        </p:nvSpPr>
        <p:spPr>
          <a:xfrm>
            <a:off x="1866900" y="1144588"/>
            <a:ext cx="2928938" cy="1571625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>
                <a:solidFill>
                  <a:schemeClr val="accent3">
                    <a:lumMod val="50000"/>
                  </a:schemeClr>
                </a:solidFill>
              </a:rPr>
              <a:t>Visitas </a:t>
            </a:r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Mensais</a:t>
            </a:r>
            <a:endParaRPr lang="pt-BR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6" name="Retângulo 25"/>
          <p:cNvSpPr/>
          <p:nvPr/>
        </p:nvSpPr>
        <p:spPr>
          <a:xfrm>
            <a:off x="6581775" y="1144588"/>
            <a:ext cx="2143125" cy="1285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Local:</a:t>
            </a:r>
            <a:r>
              <a:rPr lang="pt-BR" dirty="0">
                <a:solidFill>
                  <a:schemeClr val="accent6">
                    <a:lumMod val="50000"/>
                  </a:schemeClr>
                </a:solidFill>
              </a:rPr>
              <a:t> Unidade de saúde de atuação do médico </a:t>
            </a:r>
          </a:p>
        </p:txBody>
      </p:sp>
      <p:sp>
        <p:nvSpPr>
          <p:cNvPr id="18" name="Espaço Reservado para Conteúdo 2"/>
          <p:cNvSpPr txBox="1">
            <a:spLocks/>
          </p:cNvSpPr>
          <p:nvPr/>
        </p:nvSpPr>
        <p:spPr bwMode="auto">
          <a:xfrm>
            <a:off x="863588" y="4545124"/>
            <a:ext cx="5572125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pt-BR" b="1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tângulo 8"/>
          <p:cNvSpPr>
            <a:spLocks noChangeArrowheads="1"/>
          </p:cNvSpPr>
          <p:nvPr/>
        </p:nvSpPr>
        <p:spPr bwMode="auto">
          <a:xfrm>
            <a:off x="555571" y="2276872"/>
            <a:ext cx="7976870" cy="127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pt-BR" altLang="pt-BR" sz="3200" b="1" dirty="0" smtClean="0">
                <a:latin typeface="Calibri" pitchFamily="34" charset="0"/>
              </a:rPr>
              <a:t>Contatos</a:t>
            </a:r>
            <a:r>
              <a:rPr lang="pt-BR" altLang="pt-BR" sz="3200" b="1" dirty="0" smtClean="0">
                <a:latin typeface="Calibri" pitchFamily="34" charset="0"/>
              </a:rPr>
              <a:t>:</a:t>
            </a:r>
          </a:p>
          <a:p>
            <a:pPr algn="ctr">
              <a:lnSpc>
                <a:spcPct val="80000"/>
              </a:lnSpc>
            </a:pPr>
            <a:endParaRPr lang="pt-BR" altLang="pt-BR" sz="3200" b="1" dirty="0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pt-BR" altLang="pt-BR" sz="3200" b="1" dirty="0" smtClean="0">
                <a:latin typeface="Calibri" pitchFamily="34" charset="0"/>
              </a:rPr>
              <a:t>provabmaismedicos@saude.sc.gov.br</a:t>
            </a:r>
            <a:endParaRPr lang="pt-BR" altLang="pt-BR" sz="32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99979" y="1238220"/>
            <a:ext cx="8844021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u="sng" dirty="0" smtClean="0"/>
              <a:t>Portaria nº 281</a:t>
            </a:r>
            <a:r>
              <a:rPr lang="pt-BR" sz="2000" b="1" dirty="0" smtClean="0"/>
              <a:t>, </a:t>
            </a:r>
            <a:r>
              <a:rPr lang="pt-BR" sz="2000" dirty="0" smtClean="0"/>
              <a:t>27/02/14 </a:t>
            </a:r>
            <a:r>
              <a:rPr lang="pt-BR" sz="2000" cap="all" dirty="0" smtClean="0"/>
              <a:t>- </a:t>
            </a:r>
            <a:r>
              <a:rPr lang="pt-BR" sz="2000" i="1" dirty="0" smtClean="0"/>
              <a:t>Institui o (SAIPS) no SUS.</a:t>
            </a:r>
          </a:p>
          <a:p>
            <a:endParaRPr lang="pt-BR" sz="1400" i="1" dirty="0" smtClean="0"/>
          </a:p>
          <a:p>
            <a:r>
              <a:rPr lang="pt-BR" sz="2000" b="1" i="1" u="sng" dirty="0" smtClean="0"/>
              <a:t>Objetivo</a:t>
            </a:r>
            <a:r>
              <a:rPr lang="pt-BR" sz="2000" u="sng" dirty="0" smtClean="0"/>
              <a:t> </a:t>
            </a:r>
            <a:r>
              <a:rPr lang="pt-BR" sz="2000" dirty="0" smtClean="0"/>
              <a:t>aperfeiçoar as solicitações de transferências de recursos financeiros ou credenciamento/habilitação de serviços necessários à implantação de políticas em saúde.</a:t>
            </a:r>
          </a:p>
          <a:p>
            <a:endParaRPr lang="pt-BR" sz="1400" dirty="0" smtClean="0"/>
          </a:p>
          <a:p>
            <a:r>
              <a:rPr lang="pt-BR" sz="2000" b="1" i="1" u="sng" dirty="0" smtClean="0"/>
              <a:t>Para quais modalidades é utilizado?</a:t>
            </a:r>
          </a:p>
          <a:p>
            <a:endParaRPr lang="pt-BR" sz="1400" b="1" dirty="0" smtClean="0"/>
          </a:p>
          <a:p>
            <a:r>
              <a:rPr lang="pt-BR" sz="2000" b="1" dirty="0" smtClean="0"/>
              <a:t>I - incentivo</a:t>
            </a:r>
            <a:r>
              <a:rPr lang="pt-BR" sz="2000" dirty="0" smtClean="0"/>
              <a:t>: recurso </a:t>
            </a:r>
            <a:r>
              <a:rPr lang="pt-BR" sz="2000" u="sng" dirty="0" smtClean="0"/>
              <a:t>transferido em parcela única</a:t>
            </a:r>
            <a:r>
              <a:rPr lang="pt-BR" sz="2000" dirty="0" smtClean="0"/>
              <a:t> fundo a fundo;</a:t>
            </a:r>
          </a:p>
          <a:p>
            <a:endParaRPr lang="pt-BR" sz="1200" dirty="0" smtClean="0"/>
          </a:p>
          <a:p>
            <a:r>
              <a:rPr lang="pt-BR" sz="2000" b="1" dirty="0" smtClean="0"/>
              <a:t>II - custeio:</a:t>
            </a:r>
            <a:r>
              <a:rPr lang="pt-BR" sz="2000" dirty="0" smtClean="0"/>
              <a:t> recurso transferido </a:t>
            </a:r>
            <a:r>
              <a:rPr lang="pt-BR" sz="2000" u="sng" dirty="0" smtClean="0"/>
              <a:t>mensalmente</a:t>
            </a:r>
            <a:r>
              <a:rPr lang="pt-BR" sz="2000" dirty="0" smtClean="0"/>
              <a:t> do fundo a fundo; **</a:t>
            </a:r>
          </a:p>
          <a:p>
            <a:endParaRPr lang="pt-BR" sz="1200" dirty="0" smtClean="0"/>
          </a:p>
          <a:p>
            <a:r>
              <a:rPr lang="pt-BR" sz="2000" b="1" dirty="0" smtClean="0"/>
              <a:t>III - habilitação ou credenciamento</a:t>
            </a:r>
            <a:r>
              <a:rPr lang="pt-BR" sz="2000" dirty="0" smtClean="0"/>
              <a:t>: formalização mediante Portaria específica de serviço de saúde executado pelo estabelecimento de saúde, equipe, ou serviço/componente de rede enquanto prestadores ou integrantes do SUS.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1212804" y="288882"/>
            <a:ext cx="68821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000" b="1" u="sng" dirty="0" smtClean="0"/>
              <a:t>SAIPS -</a:t>
            </a:r>
          </a:p>
          <a:p>
            <a:pPr algn="ctr"/>
            <a:r>
              <a:rPr lang="pt-BR" sz="2000" b="1" dirty="0" smtClean="0"/>
              <a:t>Sistema de Apoio à Implantação de Políticas em Saúde</a:t>
            </a:r>
            <a:endParaRPr lang="pt-BR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 l="1951" r="1951" b="26631"/>
          <a:stretch>
            <a:fillRect/>
          </a:stretch>
        </p:blipFill>
        <p:spPr bwMode="auto">
          <a:xfrm>
            <a:off x="0" y="0"/>
            <a:ext cx="8990073" cy="5437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aixaDeTexto 2"/>
          <p:cNvSpPr txBox="1"/>
          <p:nvPr/>
        </p:nvSpPr>
        <p:spPr>
          <a:xfrm>
            <a:off x="446031" y="5473728"/>
            <a:ext cx="86614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u="sng" dirty="0" smtClean="0">
                <a:solidFill>
                  <a:srgbClr val="FF0000"/>
                </a:solidFill>
              </a:rPr>
              <a:t>Manual -</a:t>
            </a:r>
            <a:r>
              <a:rPr lang="pt-BR" dirty="0" smtClean="0"/>
              <a:t> </a:t>
            </a:r>
            <a:r>
              <a:rPr lang="pt-BR" b="1" dirty="0" smtClean="0"/>
              <a:t>Componente:  </a:t>
            </a:r>
            <a:r>
              <a:rPr lang="pt-BR" dirty="0" smtClean="0"/>
              <a:t>Habilitação de Custeio do Programa Academia da Saúde </a:t>
            </a:r>
          </a:p>
          <a:p>
            <a:r>
              <a:rPr lang="pt-BR" dirty="0" smtClean="0"/>
              <a:t>para Municípios com NASF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628596" y="398421"/>
            <a:ext cx="7566066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indent="449263" algn="ctr"/>
            <a:r>
              <a:rPr lang="pt-BR" b="1" dirty="0" smtClean="0">
                <a:latin typeface="Calibri"/>
                <a:ea typeface="Times New Roman" pitchFamily="18" charset="0"/>
                <a:cs typeface="Times New Roman" pitchFamily="18" charset="0"/>
              </a:rPr>
              <a:t>Portaria 2681, 07/11/13 - </a:t>
            </a:r>
            <a:r>
              <a:rPr lang="pt-BR" b="1" dirty="0" smtClean="0"/>
              <a:t>Redefine o PAS no SUS.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sz="1600" b="1" dirty="0" smtClean="0"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Art. 9º- Compete às Secretarias de Saúde dos Estados e do Distrito Federal: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I - </a:t>
            </a: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apoiar os Municípios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situados no respectivo Estado na implantação e no desenvolvimento do Programa Academia da Saúde;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II - </a:t>
            </a: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promover articulação </a:t>
            </a:r>
            <a:r>
              <a:rPr kumimoji="0" lang="pt-BR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intersetorial</a:t>
            </a: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para a implantação do Programa Academia da Saúde no âmbito estadual;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III - </a:t>
            </a: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definir recursos orçamentários e financeiros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para a construção de </a:t>
            </a:r>
            <a:r>
              <a:rPr kumimoji="0" lang="pt-B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polos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 e para a manutenção do Programa Academia da Saúde, conforme </a:t>
            </a:r>
            <a:r>
              <a:rPr kumimoji="0" lang="pt-B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pactuação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 e quando necessário;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IV - </a:t>
            </a: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pactuar, junto aos Municípios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, os instrumentos e indicadores complementares para o acompanhamento e avaliação do impacto da implantação do Programa Academia da Saúde;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sz="1600" dirty="0" smtClean="0">
              <a:latin typeface="Calibri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2683</TotalTime>
  <Words>3356</Words>
  <Application>Microsoft Office PowerPoint</Application>
  <PresentationFormat>Apresentação na tela (4:3)</PresentationFormat>
  <Paragraphs>681</Paragraphs>
  <Slides>66</Slides>
  <Notes>45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2</vt:i4>
      </vt:variant>
      <vt:variant>
        <vt:lpstr>Títulos de slides</vt:lpstr>
      </vt:variant>
      <vt:variant>
        <vt:i4>66</vt:i4>
      </vt:variant>
    </vt:vector>
  </HeadingPairs>
  <TitlesOfParts>
    <vt:vector size="69" baseType="lpstr">
      <vt:lpstr>Design padrão</vt:lpstr>
      <vt:lpstr>CorelPhotoPaint.Image.10</vt:lpstr>
      <vt:lpstr>CorelPhotoPaint.Image.11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      </vt:lpstr>
      <vt:lpstr>      </vt:lpstr>
      <vt:lpstr>      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Responsabilidades Municípios </vt:lpstr>
      <vt:lpstr>Responsabilidades Municípios </vt:lpstr>
      <vt:lpstr>Slide 59</vt:lpstr>
      <vt:lpstr>Slide 60</vt:lpstr>
      <vt:lpstr>Slide 61</vt:lpstr>
      <vt:lpstr>Slide 62</vt:lpstr>
      <vt:lpstr>Slide 63</vt:lpstr>
      <vt:lpstr>Slide 64</vt:lpstr>
      <vt:lpstr>Modelo de Supervisão</vt:lpstr>
      <vt:lpstr>Slide 66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TULIO</dc:creator>
  <cp:lastModifiedBy>biellajl</cp:lastModifiedBy>
  <cp:revision>287</cp:revision>
  <cp:lastPrinted>2013-09-09T19:17:35Z</cp:lastPrinted>
  <dcterms:created xsi:type="dcterms:W3CDTF">2010-05-16T01:26:55Z</dcterms:created>
  <dcterms:modified xsi:type="dcterms:W3CDTF">2014-04-10T21:17:54Z</dcterms:modified>
</cp:coreProperties>
</file>