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6" r:id="rId2"/>
  </p:sldMasterIdLst>
  <p:sldIdLst>
    <p:sldId id="276" r:id="rId3"/>
    <p:sldId id="257" r:id="rId4"/>
    <p:sldId id="285" r:id="rId5"/>
    <p:sldId id="287" r:id="rId6"/>
    <p:sldId id="288" r:id="rId7"/>
    <p:sldId id="258" r:id="rId8"/>
    <p:sldId id="289" r:id="rId9"/>
    <p:sldId id="264" r:id="rId10"/>
    <p:sldId id="280" r:id="rId11"/>
    <p:sldId id="282" r:id="rId12"/>
    <p:sldId id="290" r:id="rId13"/>
    <p:sldId id="281" r:id="rId14"/>
    <p:sldId id="263" r:id="rId15"/>
    <p:sldId id="265" r:id="rId16"/>
    <p:sldId id="293" r:id="rId17"/>
    <p:sldId id="291" r:id="rId18"/>
    <p:sldId id="292" r:id="rId19"/>
  </p:sldIdLst>
  <p:sldSz cx="9144000" cy="6858000" type="screen4x3"/>
  <p:notesSz cx="7010400" cy="92964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fileserver\DSTAIDS\Ger&#234;ncia%20DST_HIV_Aids\Boletim%20DIVE\Boletim%202013\dados%202013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fileserver\DSTAIDS\Ger&#234;ncia%20DST_HIV_Aids\Boletim%20DIVE\Boletim%202013\dados%202013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\\fileserver\DSTAIDS\Ger&#234;ncia%20DST_HIV_Aids\Boletim%20DIVE\Boletim%202013\dados%202013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erver\DSTAIDS\Ger&#234;ncia%20DST_HIV_Aids\Boletim%20DIVE\Boletim%202013\dados%202013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erver\DSTAIDS\Ger&#234;ncia%20DST_HIV_Aids\Boletim%20DIVE\Boletim%202013\dados%202013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erver\DSTAIDS\Ger&#234;ncia%20DST_HIV_Aids\Boletim%20DIVE\Boletim%202013\C&#243;pia%20de%20Banco%20das%20crian&#231;as%20expostas%20Infectadas.xls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pt-BR"/>
              <a:t>Taxa de incidência de aids em menores de cinco anos de idade segundo ano de diagnóstico, Santa Catarina, 1988-2010</a:t>
            </a:r>
          </a:p>
        </c:rich>
      </c:tx>
      <c:layout>
        <c:manualLayout>
          <c:xMode val="edge"/>
          <c:yMode val="edge"/>
          <c:x val="0.14010526267403964"/>
          <c:y val="1.8248175182481754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1033284391148677"/>
          <c:y val="0.2116792093393757"/>
          <c:w val="0.8669009164473962"/>
          <c:h val="0.50730017410643469"/>
        </c:manualLayout>
      </c:layout>
      <c:lineChart>
        <c:grouping val="standard"/>
        <c:ser>
          <c:idx val="0"/>
          <c:order val="0"/>
          <c:tx>
            <c:strRef>
              <c:f>'\\diveserver\orion\Dst e Aids\Usuário\Naura\Aids criança\[acumulado.xls]geral'!$I$648</c:f>
              <c:strCache>
                <c:ptCount val="1"/>
                <c:pt idx="0">
                  <c:v>Inc.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diamond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'\\diveserver\orion\Dst e Aids\Usuário\Naura\Aids criança\[acumulado.xls]geral'!$H$649:$H$671</c:f>
              <c:numCache>
                <c:formatCode>General</c:formatCode>
                <c:ptCount val="23"/>
                <c:pt idx="0">
                  <c:v>1988</c:v>
                </c:pt>
                <c:pt idx="1">
                  <c:v>1989</c:v>
                </c:pt>
                <c:pt idx="2">
                  <c:v>1990</c:v>
                </c:pt>
                <c:pt idx="3">
                  <c:v>1991</c:v>
                </c:pt>
                <c:pt idx="4">
                  <c:v>1992</c:v>
                </c:pt>
                <c:pt idx="5">
                  <c:v>1993</c:v>
                </c:pt>
                <c:pt idx="6">
                  <c:v>1994</c:v>
                </c:pt>
                <c:pt idx="7">
                  <c:v>1995</c:v>
                </c:pt>
                <c:pt idx="8">
                  <c:v>1996</c:v>
                </c:pt>
                <c:pt idx="9">
                  <c:v>1997</c:v>
                </c:pt>
                <c:pt idx="10">
                  <c:v>1998</c:v>
                </c:pt>
                <c:pt idx="11">
                  <c:v>1999</c:v>
                </c:pt>
                <c:pt idx="12">
                  <c:v>2000</c:v>
                </c:pt>
                <c:pt idx="13">
                  <c:v>2001</c:v>
                </c:pt>
                <c:pt idx="14">
                  <c:v>2002</c:v>
                </c:pt>
                <c:pt idx="15">
                  <c:v>2003</c:v>
                </c:pt>
                <c:pt idx="16">
                  <c:v>2004</c:v>
                </c:pt>
                <c:pt idx="17">
                  <c:v>2005</c:v>
                </c:pt>
                <c:pt idx="18">
                  <c:v>2006</c:v>
                </c:pt>
                <c:pt idx="19">
                  <c:v>2007</c:v>
                </c:pt>
                <c:pt idx="20">
                  <c:v>2008</c:v>
                </c:pt>
                <c:pt idx="21">
                  <c:v>2009</c:v>
                </c:pt>
                <c:pt idx="22">
                  <c:v>2010</c:v>
                </c:pt>
              </c:numCache>
            </c:numRef>
          </c:cat>
          <c:val>
            <c:numRef>
              <c:f>'\\diveserver\orion\Dst e Aids\Usuário\Naura\Aids criança\[acumulado.xls]geral'!$I$649:$I$671</c:f>
              <c:numCache>
                <c:formatCode>General</c:formatCode>
                <c:ptCount val="23"/>
                <c:pt idx="0">
                  <c:v>1.0158534082897699</c:v>
                </c:pt>
                <c:pt idx="1">
                  <c:v>0.80750006056250467</c:v>
                </c:pt>
                <c:pt idx="2">
                  <c:v>2.2068367803455109</c:v>
                </c:pt>
                <c:pt idx="3">
                  <c:v>2.3902858781910314</c:v>
                </c:pt>
                <c:pt idx="4">
                  <c:v>3.7846193071358005</c:v>
                </c:pt>
                <c:pt idx="5">
                  <c:v>4.6231906950581942</c:v>
                </c:pt>
                <c:pt idx="6">
                  <c:v>11.384831988341935</c:v>
                </c:pt>
                <c:pt idx="7">
                  <c:v>11.597976714255783</c:v>
                </c:pt>
                <c:pt idx="8">
                  <c:v>14.285135570200779</c:v>
                </c:pt>
                <c:pt idx="9">
                  <c:v>16.139275660924298</c:v>
                </c:pt>
                <c:pt idx="10">
                  <c:v>15.498493546427289</c:v>
                </c:pt>
                <c:pt idx="11">
                  <c:v>12.226084759370275</c:v>
                </c:pt>
                <c:pt idx="12">
                  <c:v>7.5690359150754158</c:v>
                </c:pt>
                <c:pt idx="13">
                  <c:v>8.891315046172803</c:v>
                </c:pt>
                <c:pt idx="14">
                  <c:v>5.9097078158942624</c:v>
                </c:pt>
                <c:pt idx="15">
                  <c:v>5.0216231091078187</c:v>
                </c:pt>
                <c:pt idx="16">
                  <c:v>3.960521521473948</c:v>
                </c:pt>
                <c:pt idx="17">
                  <c:v>1.918774440389434</c:v>
                </c:pt>
                <c:pt idx="18">
                  <c:v>1.6999864001087994</c:v>
                </c:pt>
                <c:pt idx="19">
                  <c:v>1.5419758879027585</c:v>
                </c:pt>
                <c:pt idx="20">
                  <c:v>3.4682722454981829</c:v>
                </c:pt>
                <c:pt idx="21">
                  <c:v>3.1144512935753665</c:v>
                </c:pt>
                <c:pt idx="22">
                  <c:v>1.7252215061183749</c:v>
                </c:pt>
              </c:numCache>
            </c:numRef>
          </c:val>
        </c:ser>
        <c:dLbls/>
        <c:marker val="1"/>
        <c:axId val="82609664"/>
        <c:axId val="82702336"/>
      </c:lineChart>
      <c:catAx>
        <c:axId val="82609664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82000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2702336"/>
        <c:crosses val="autoZero"/>
        <c:auto val="1"/>
        <c:lblAlgn val="ctr"/>
        <c:lblOffset val="100"/>
        <c:tickLblSkip val="2"/>
        <c:tickMarkSkip val="1"/>
      </c:catAx>
      <c:valAx>
        <c:axId val="82702336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8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pt-BR"/>
                  <a:t>Tx. incid~encia/100.000 hab.</a:t>
                </a:r>
              </a:p>
            </c:rich>
          </c:tx>
          <c:layout>
            <c:manualLayout>
              <c:xMode val="edge"/>
              <c:yMode val="edge"/>
              <c:x val="3.1523642732049044E-2"/>
              <c:y val="0.1861317700250972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2609664"/>
        <c:crosses val="autoZero"/>
        <c:crossBetween val="between"/>
      </c:valAx>
      <c:spPr>
        <a:gradFill rotWithShape="0">
          <a:gsLst>
            <a:gs pos="0">
              <a:srgbClr val="CCFFFF"/>
            </a:gs>
            <a:gs pos="100000">
              <a:srgbClr val="FFFFFF">
                <a:gamma/>
                <a:tint val="0"/>
                <a:invGamma/>
              </a:srgbClr>
            </a:gs>
          </a:gsLst>
          <a:path path="rect">
            <a:fillToRect r="100000" b="100000"/>
          </a:path>
        </a:gradFill>
        <a:ln w="12700">
          <a:solidFill>
            <a:srgbClr val="CCFFFF"/>
          </a:solidFill>
          <a:prstDash val="solid"/>
        </a:ln>
      </c:spPr>
    </c:plotArea>
    <c:plotVisOnly val="1"/>
    <c:dispBlanksAs val="gap"/>
  </c:chart>
  <c:spPr>
    <a:gradFill rotWithShape="0">
      <a:gsLst>
        <a:gs pos="0">
          <a:srgbClr val="CCFFFF"/>
        </a:gs>
        <a:gs pos="100000">
          <a:srgbClr val="FFFFFF">
            <a:gamma/>
            <a:tint val="12157"/>
            <a:invGamma/>
          </a:srgbClr>
        </a:gs>
      </a:gsLst>
      <a:path path="rect">
        <a:fillToRect r="100000" b="100000"/>
      </a:path>
    </a:gradFill>
    <a:ln w="12700">
      <a:solidFill>
        <a:srgbClr val="CCFFFF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pt-BR"/>
    </a:p>
  </c:txPr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pt-BR"/>
              <a:t>Coeficiente de detecção (por 1.000 nascidos vivos) de gestantes infectadas pelo HIV segundo ano de parto, SC, 1998-2011*</a:t>
            </a:r>
          </a:p>
        </c:rich>
      </c:tx>
      <c:layout>
        <c:manualLayout>
          <c:xMode val="edge"/>
          <c:yMode val="edge"/>
          <c:x val="0.16333368328958875"/>
          <c:y val="5.0909090909090911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9.5000154622647492E-2"/>
          <c:y val="0.24000000000000002"/>
          <c:w val="0.88000143229399796"/>
          <c:h val="0.50909090909090893"/>
        </c:manualLayout>
      </c:layout>
      <c:lineChart>
        <c:grouping val="standard"/>
        <c:ser>
          <c:idx val="0"/>
          <c:order val="0"/>
          <c:tx>
            <c:strRef>
              <c:f>'\\diveserver\orion\Dst e Aids\Usuário\Naura\GESTANTE HIV\[Gest HIV+.xls]ano notificação'!$G$4</c:f>
              <c:strCache>
                <c:ptCount val="1"/>
                <c:pt idx="0">
                  <c:v>Coef.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diamond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'\\diveserver\orion\Dst e Aids\Usuário\Naura\GESTANTE HIV\[Gest HIV+.xls]ano notificação'!$E$5:$E$18</c:f>
              <c:numCache>
                <c:formatCode>General</c:formatCode>
                <c:ptCount val="14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</c:numCache>
            </c:numRef>
          </c:cat>
          <c:val>
            <c:numRef>
              <c:f>'\\diveserver\orion\Dst e Aids\Usuário\Naura\GESTANTE HIV\[Gest HIV+.xls]ano notificação'!$G$5:$G$18</c:f>
              <c:numCache>
                <c:formatCode>General</c:formatCode>
                <c:ptCount val="14"/>
                <c:pt idx="0">
                  <c:v>8.3226699125079365E-2</c:v>
                </c:pt>
                <c:pt idx="1">
                  <c:v>0.1618548566572926</c:v>
                </c:pt>
                <c:pt idx="2">
                  <c:v>1.0123592187961359</c:v>
                </c:pt>
                <c:pt idx="3">
                  <c:v>3.1669636877532721</c:v>
                </c:pt>
                <c:pt idx="4">
                  <c:v>4.2108946693106271</c:v>
                </c:pt>
                <c:pt idx="5">
                  <c:v>4.5805931928297499</c:v>
                </c:pt>
                <c:pt idx="6">
                  <c:v>5.0541093887101489</c:v>
                </c:pt>
                <c:pt idx="7">
                  <c:v>4.9181878369431562</c:v>
                </c:pt>
                <c:pt idx="8">
                  <c:v>4.5285440909036883</c:v>
                </c:pt>
                <c:pt idx="9">
                  <c:v>3.5288227896015729</c:v>
                </c:pt>
                <c:pt idx="10">
                  <c:v>4.6768408467543425</c:v>
                </c:pt>
                <c:pt idx="11">
                  <c:v>4.6215158572011603</c:v>
                </c:pt>
                <c:pt idx="12">
                  <c:v>5.2893774627554464</c:v>
                </c:pt>
                <c:pt idx="13">
                  <c:v>6.4139508077859766</c:v>
                </c:pt>
              </c:numCache>
            </c:numRef>
          </c:val>
        </c:ser>
        <c:dLbls/>
        <c:marker val="1"/>
        <c:axId val="84326272"/>
        <c:axId val="84327808"/>
      </c:lineChart>
      <c:catAx>
        <c:axId val="84326272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4327808"/>
        <c:crosses val="autoZero"/>
        <c:auto val="1"/>
        <c:lblAlgn val="ctr"/>
        <c:lblOffset val="100"/>
        <c:tickLblSkip val="1"/>
        <c:tickMarkSkip val="1"/>
      </c:catAx>
      <c:valAx>
        <c:axId val="84327808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pt-BR"/>
                  <a:t>Coef. detecção/1.000 NV</a:t>
                </a:r>
              </a:p>
            </c:rich>
          </c:tx>
          <c:layout>
            <c:manualLayout>
              <c:xMode val="edge"/>
              <c:yMode val="edge"/>
              <c:x val="2.6666666666666672E-2"/>
              <c:y val="0.2363636363636363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4326272"/>
        <c:crosses val="autoZero"/>
        <c:crossBetween val="between"/>
      </c:valAx>
      <c:spPr>
        <a:gradFill rotWithShape="0">
          <a:gsLst>
            <a:gs pos="0">
              <a:srgbClr val="CCFFFF"/>
            </a:gs>
            <a:gs pos="100000">
              <a:srgbClr val="FFFFFF">
                <a:gamma/>
                <a:tint val="0"/>
                <a:invGamma/>
              </a:srgbClr>
            </a:gs>
          </a:gsLst>
          <a:path path="rect">
            <a:fillToRect r="100000" b="100000"/>
          </a:path>
        </a:gradFill>
        <a:ln w="12700">
          <a:solidFill>
            <a:srgbClr val="CCFFFF"/>
          </a:solidFill>
          <a:prstDash val="solid"/>
        </a:ln>
      </c:spPr>
    </c:plotArea>
    <c:plotVisOnly val="1"/>
    <c:dispBlanksAs val="gap"/>
  </c:chart>
  <c:spPr>
    <a:gradFill rotWithShape="0">
      <a:gsLst>
        <a:gs pos="0">
          <a:srgbClr val="CCFFFF"/>
        </a:gs>
        <a:gs pos="100000">
          <a:srgbClr val="FFFFFF">
            <a:gamma/>
            <a:tint val="9020"/>
            <a:invGamma/>
          </a:srgbClr>
        </a:gs>
      </a:gsLst>
      <a:path path="rect">
        <a:fillToRect r="100000" b="100000"/>
      </a:path>
    </a:gradFill>
    <a:ln w="12700">
      <a:solidFill>
        <a:srgbClr val="CCFFFF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pt-BR"/>
    </a:p>
  </c:tx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812509934120096E-2"/>
          <c:y val="0.13937282229965151"/>
          <c:w val="0.89974072741283084"/>
          <c:h val="0.57142857142857162"/>
        </c:manualLayout>
      </c:layout>
      <c:lineChart>
        <c:grouping val="standard"/>
        <c:ser>
          <c:idx val="0"/>
          <c:order val="0"/>
          <c:tx>
            <c:strRef>
              <c:f>'\\diveserver\orion\Dst e Aids\Gerência DST_HIV_Aids\Perfil Epidemiologico de SC\27 anos de epidemia\27 anos de epidemia final\[dados do texto.xls]Plan1'!$B$22</c:f>
              <c:strCache>
                <c:ptCount val="1"/>
                <c:pt idx="0">
                  <c:v>Nº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diamond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strRef>
              <c:f>'\\diveserver\orion\Dst e Aids\Gerência DST_HIV_Aids\Perfil Epidemiologico de SC\27 anos de epidemia\27 anos de epidemia final\[dados do texto.xls]Plan1'!$C$21:$Z$21</c:f>
              <c:strCache>
                <c:ptCount val="24"/>
                <c:pt idx="0">
                  <c:v>88</c:v>
                </c:pt>
                <c:pt idx="1">
                  <c:v>89</c:v>
                </c:pt>
                <c:pt idx="2">
                  <c:v>90</c:v>
                </c:pt>
                <c:pt idx="3">
                  <c:v>91</c:v>
                </c:pt>
                <c:pt idx="4">
                  <c:v>92</c:v>
                </c:pt>
                <c:pt idx="5">
                  <c:v>93</c:v>
                </c:pt>
                <c:pt idx="6">
                  <c:v>94</c:v>
                </c:pt>
                <c:pt idx="7">
                  <c:v>95</c:v>
                </c:pt>
                <c:pt idx="8">
                  <c:v>96</c:v>
                </c:pt>
                <c:pt idx="9">
                  <c:v>97</c:v>
                </c:pt>
                <c:pt idx="10">
                  <c:v>98</c:v>
                </c:pt>
                <c:pt idx="11">
                  <c:v>99</c:v>
                </c:pt>
                <c:pt idx="12">
                  <c:v>00</c:v>
                </c:pt>
                <c:pt idx="13">
                  <c:v>01</c:v>
                </c:pt>
                <c:pt idx="14">
                  <c:v>02</c:v>
                </c:pt>
                <c:pt idx="15">
                  <c:v>03</c:v>
                </c:pt>
                <c:pt idx="16">
                  <c:v>04</c:v>
                </c:pt>
                <c:pt idx="17">
                  <c:v>05</c:v>
                </c:pt>
                <c:pt idx="18">
                  <c:v>06</c:v>
                </c:pt>
                <c:pt idx="19">
                  <c:v>07</c:v>
                </c:pt>
                <c:pt idx="20">
                  <c:v>08</c:v>
                </c:pt>
                <c:pt idx="21">
                  <c:v>09</c:v>
                </c:pt>
                <c:pt idx="22">
                  <c:v>10</c:v>
                </c:pt>
                <c:pt idx="23">
                  <c:v>11</c:v>
                </c:pt>
              </c:strCache>
            </c:strRef>
          </c:cat>
          <c:val>
            <c:numRef>
              <c:f>'\\diveserver\orion\Dst e Aids\Gerência DST_HIV_Aids\Perfil Epidemiologico de SC\27 anos de epidemia\27 anos de epidemia final\[dados do texto.xls]Plan1'!$C$22:$Z$22</c:f>
              <c:numCache>
                <c:formatCode>General</c:formatCode>
                <c:ptCount val="24"/>
                <c:pt idx="0">
                  <c:v>6</c:v>
                </c:pt>
                <c:pt idx="1">
                  <c:v>7</c:v>
                </c:pt>
                <c:pt idx="2">
                  <c:v>13</c:v>
                </c:pt>
                <c:pt idx="3">
                  <c:v>14</c:v>
                </c:pt>
                <c:pt idx="4">
                  <c:v>19</c:v>
                </c:pt>
                <c:pt idx="5">
                  <c:v>28</c:v>
                </c:pt>
                <c:pt idx="6">
                  <c:v>65</c:v>
                </c:pt>
                <c:pt idx="7">
                  <c:v>70</c:v>
                </c:pt>
                <c:pt idx="8">
                  <c:v>78</c:v>
                </c:pt>
                <c:pt idx="9">
                  <c:v>83</c:v>
                </c:pt>
                <c:pt idx="10">
                  <c:v>83</c:v>
                </c:pt>
                <c:pt idx="11">
                  <c:v>76</c:v>
                </c:pt>
                <c:pt idx="12">
                  <c:v>57</c:v>
                </c:pt>
                <c:pt idx="13">
                  <c:v>58</c:v>
                </c:pt>
                <c:pt idx="14">
                  <c:v>53</c:v>
                </c:pt>
                <c:pt idx="15">
                  <c:v>35</c:v>
                </c:pt>
                <c:pt idx="16">
                  <c:v>43</c:v>
                </c:pt>
                <c:pt idx="17">
                  <c:v>27</c:v>
                </c:pt>
                <c:pt idx="18">
                  <c:v>25</c:v>
                </c:pt>
                <c:pt idx="19">
                  <c:v>23</c:v>
                </c:pt>
                <c:pt idx="20">
                  <c:v>25</c:v>
                </c:pt>
                <c:pt idx="21">
                  <c:v>22</c:v>
                </c:pt>
                <c:pt idx="22">
                  <c:v>16</c:v>
                </c:pt>
                <c:pt idx="23">
                  <c:v>5</c:v>
                </c:pt>
              </c:numCache>
            </c:numRef>
          </c:val>
        </c:ser>
        <c:dLbls/>
        <c:marker val="1"/>
        <c:axId val="84542592"/>
        <c:axId val="84544128"/>
      </c:lineChart>
      <c:catAx>
        <c:axId val="84542592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4544128"/>
        <c:crosses val="autoZero"/>
        <c:auto val="1"/>
        <c:lblAlgn val="ctr"/>
        <c:lblOffset val="100"/>
        <c:tickMarkSkip val="1"/>
      </c:catAx>
      <c:valAx>
        <c:axId val="84544128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4542592"/>
        <c:crosses val="autoZero"/>
        <c:crossBetween val="between"/>
        <c:majorUnit val="15"/>
      </c:valAx>
      <c:dTable>
        <c:showHorzBorder val="1"/>
        <c:showVertBorder val="1"/>
        <c:showOutline val="1"/>
        <c:showKeys val="1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 rtl="0"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</c:dTable>
      <c:spPr>
        <a:gradFill rotWithShape="0">
          <a:gsLst>
            <a:gs pos="0">
              <a:srgbClr val="CCFFFF"/>
            </a:gs>
            <a:gs pos="100000">
              <a:srgbClr val="FFFFFF">
                <a:gamma/>
                <a:tint val="0"/>
                <a:invGamma/>
              </a:srgbClr>
            </a:gs>
          </a:gsLst>
          <a:path path="rect">
            <a:fillToRect r="100000" b="100000"/>
          </a:path>
        </a:gradFill>
        <a:ln w="12700">
          <a:solidFill>
            <a:srgbClr val="CCFFFF"/>
          </a:solidFill>
          <a:prstDash val="solid"/>
        </a:ln>
      </c:spPr>
    </c:plotArea>
    <c:plotVisOnly val="1"/>
    <c:dispBlanksAs val="gap"/>
  </c:chart>
  <c:spPr>
    <a:gradFill rotWithShape="0">
      <a:gsLst>
        <a:gs pos="0">
          <a:srgbClr val="CCFFFF"/>
        </a:gs>
        <a:gs pos="100000">
          <a:srgbClr val="FFFFFF">
            <a:gamma/>
            <a:tint val="5882"/>
            <a:invGamma/>
          </a:srgbClr>
        </a:gs>
      </a:gsLst>
      <a:path path="rect">
        <a:fillToRect r="100000" b="100000"/>
      </a:path>
    </a:gradFill>
    <a:ln w="12700">
      <a:solidFill>
        <a:srgbClr val="CCFFFF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pt-BR"/>
    </a:p>
  </c:txPr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pt-BR"/>
              <a:t>Coeficiente de detecção (por 1.000 nascidos vivos) de gestantes com sífilis segundo ano de notificação, Santa Catarina, 2005-2011*</a:t>
            </a:r>
          </a:p>
        </c:rich>
      </c:tx>
      <c:layout>
        <c:manualLayout>
          <c:xMode val="edge"/>
          <c:yMode val="edge"/>
          <c:x val="0.11563517915309447"/>
          <c:y val="3.649635036496350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0260586319218241"/>
          <c:y val="0.23722670012171415"/>
          <c:w val="0.87296416938110755"/>
          <c:h val="0.510949815646769"/>
        </c:manualLayout>
      </c:layout>
      <c:lineChart>
        <c:grouping val="standard"/>
        <c:ser>
          <c:idx val="0"/>
          <c:order val="0"/>
          <c:tx>
            <c:strRef>
              <c:f>'\\diveserver\orion\Dst e Aids\Usuário\Naura\Sífilis gestante\[sífilis em gestante.xls]Série hist.'!$C$328</c:f>
              <c:strCache>
                <c:ptCount val="1"/>
                <c:pt idx="0">
                  <c:v>Coef.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diamond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'\\diveserver\orion\Dst e Aids\Usuário\Naura\Sífilis gestante\[sífilis em gestante.xls]Série hist.'!$A$329:$A$335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'\\diveserver\orion\Dst e Aids\Usuário\Naura\Sífilis gestante\[sífilis em gestante.xls]Série hist.'!$C$329:$C$335</c:f>
              <c:numCache>
                <c:formatCode>General</c:formatCode>
                <c:ptCount val="7"/>
                <c:pt idx="0">
                  <c:v>0.54383807812352225</c:v>
                </c:pt>
                <c:pt idx="1">
                  <c:v>1.0578488821271077</c:v>
                </c:pt>
                <c:pt idx="2">
                  <c:v>1.7827270840201717</c:v>
                </c:pt>
                <c:pt idx="3">
                  <c:v>1.7113252221206361</c:v>
                </c:pt>
                <c:pt idx="4">
                  <c:v>2.1487047751662556</c:v>
                </c:pt>
                <c:pt idx="5">
                  <c:v>2.4849424321669877</c:v>
                </c:pt>
                <c:pt idx="6">
                  <c:v>3.9413262934800799</c:v>
                </c:pt>
              </c:numCache>
            </c:numRef>
          </c:val>
        </c:ser>
        <c:dLbls/>
        <c:marker val="1"/>
        <c:axId val="84560512"/>
        <c:axId val="84681088"/>
      </c:lineChart>
      <c:catAx>
        <c:axId val="84560512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4681088"/>
        <c:crosses val="autoZero"/>
        <c:auto val="1"/>
        <c:lblAlgn val="ctr"/>
        <c:lblOffset val="100"/>
        <c:tickLblSkip val="1"/>
        <c:tickMarkSkip val="1"/>
      </c:catAx>
      <c:valAx>
        <c:axId val="84681088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8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pt-BR"/>
                  <a:t>Coef. detecção/1.000 NV</a:t>
                </a:r>
              </a:p>
            </c:rich>
          </c:tx>
          <c:layout>
            <c:manualLayout>
              <c:xMode val="edge"/>
              <c:yMode val="edge"/>
              <c:x val="2.7687296416938116E-2"/>
              <c:y val="0.2481755656455351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4560512"/>
        <c:crosses val="autoZero"/>
        <c:crossBetween val="between"/>
      </c:valAx>
      <c:spPr>
        <a:gradFill rotWithShape="0">
          <a:gsLst>
            <a:gs pos="0">
              <a:srgbClr val="CCFFFF"/>
            </a:gs>
            <a:gs pos="100000">
              <a:srgbClr val="FFFFFF">
                <a:gamma/>
                <a:tint val="0"/>
                <a:invGamma/>
              </a:srgbClr>
            </a:gs>
          </a:gsLst>
          <a:path path="rect">
            <a:fillToRect r="100000" b="100000"/>
          </a:path>
        </a:gradFill>
        <a:ln w="12700">
          <a:solidFill>
            <a:srgbClr val="CCFFFF"/>
          </a:solidFill>
          <a:prstDash val="solid"/>
        </a:ln>
      </c:spPr>
    </c:plotArea>
    <c:plotVisOnly val="1"/>
    <c:dispBlanksAs val="gap"/>
  </c:chart>
  <c:spPr>
    <a:gradFill rotWithShape="0">
      <a:gsLst>
        <a:gs pos="0">
          <a:srgbClr val="CCFFFF"/>
        </a:gs>
        <a:gs pos="100000">
          <a:srgbClr val="FFFFFF">
            <a:gamma/>
            <a:tint val="9020"/>
            <a:invGamma/>
          </a:srgbClr>
        </a:gs>
      </a:gsLst>
      <a:path path="rect">
        <a:fillToRect r="100000" b="100000"/>
      </a:path>
    </a:gradFill>
    <a:ln w="12700">
      <a:solidFill>
        <a:srgbClr val="CCFFFF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pt-BR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pt-BR"/>
              <a:t>Coeficiente de detecção (por 1.000 nascidos vivos) de gestantes com sífilis segundo ano de notificação, Santa Catarina, 2005-2011*</a:t>
            </a:r>
          </a:p>
        </c:rich>
      </c:tx>
      <c:layout>
        <c:manualLayout>
          <c:xMode val="edge"/>
          <c:yMode val="edge"/>
          <c:x val="0.11563517915309447"/>
          <c:y val="3.649635036496350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0260586319218241"/>
          <c:y val="0.23722670012171415"/>
          <c:w val="0.87296416938110755"/>
          <c:h val="0.510949815646769"/>
        </c:manualLayout>
      </c:layout>
      <c:lineChart>
        <c:grouping val="standard"/>
        <c:ser>
          <c:idx val="0"/>
          <c:order val="0"/>
          <c:tx>
            <c:strRef>
              <c:f>'\\diveserver\orion\Dst e Aids\Usuário\Naura\Sífilis gestante\[sífilis em gestante.xls]Série hist.'!$C$328</c:f>
              <c:strCache>
                <c:ptCount val="1"/>
                <c:pt idx="0">
                  <c:v>Coef.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diamond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'\\diveserver\orion\Dst e Aids\Usuário\Naura\Sífilis gestante\[sífilis em gestante.xls]Série hist.'!$A$329:$A$335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'\\diveserver\orion\Dst e Aids\Usuário\Naura\Sífilis gestante\[sífilis em gestante.xls]Série hist.'!$C$329:$C$335</c:f>
              <c:numCache>
                <c:formatCode>General</c:formatCode>
                <c:ptCount val="7"/>
                <c:pt idx="0">
                  <c:v>0.54383807812352225</c:v>
                </c:pt>
                <c:pt idx="1">
                  <c:v>1.0578488821271077</c:v>
                </c:pt>
                <c:pt idx="2">
                  <c:v>1.7827270840201717</c:v>
                </c:pt>
                <c:pt idx="3">
                  <c:v>1.7113252221206361</c:v>
                </c:pt>
                <c:pt idx="4">
                  <c:v>2.1487047751662556</c:v>
                </c:pt>
                <c:pt idx="5">
                  <c:v>2.4849424321669877</c:v>
                </c:pt>
                <c:pt idx="6">
                  <c:v>3.9413262934800799</c:v>
                </c:pt>
              </c:numCache>
            </c:numRef>
          </c:val>
        </c:ser>
        <c:dLbls/>
        <c:marker val="1"/>
        <c:axId val="84689280"/>
        <c:axId val="84690816"/>
      </c:lineChart>
      <c:catAx>
        <c:axId val="84689280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4690816"/>
        <c:crosses val="autoZero"/>
        <c:auto val="1"/>
        <c:lblAlgn val="ctr"/>
        <c:lblOffset val="100"/>
        <c:tickLblSkip val="1"/>
        <c:tickMarkSkip val="1"/>
      </c:catAx>
      <c:valAx>
        <c:axId val="84690816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8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pt-BR"/>
                  <a:t>Coef. detecção/1.000 NV</a:t>
                </a:r>
              </a:p>
            </c:rich>
          </c:tx>
          <c:layout>
            <c:manualLayout>
              <c:xMode val="edge"/>
              <c:yMode val="edge"/>
              <c:x val="2.7687296416938116E-2"/>
              <c:y val="0.2481755656455351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4689280"/>
        <c:crosses val="autoZero"/>
        <c:crossBetween val="between"/>
      </c:valAx>
      <c:spPr>
        <a:gradFill rotWithShape="0">
          <a:gsLst>
            <a:gs pos="0">
              <a:srgbClr val="CCFFFF"/>
            </a:gs>
            <a:gs pos="100000">
              <a:srgbClr val="FFFFFF">
                <a:gamma/>
                <a:tint val="0"/>
                <a:invGamma/>
              </a:srgbClr>
            </a:gs>
          </a:gsLst>
          <a:path path="rect">
            <a:fillToRect r="100000" b="100000"/>
          </a:path>
        </a:gradFill>
        <a:ln w="12700">
          <a:solidFill>
            <a:srgbClr val="CCFFFF"/>
          </a:solidFill>
          <a:prstDash val="solid"/>
        </a:ln>
      </c:spPr>
    </c:plotArea>
    <c:plotVisOnly val="1"/>
    <c:dispBlanksAs val="gap"/>
  </c:chart>
  <c:spPr>
    <a:gradFill rotWithShape="0">
      <a:gsLst>
        <a:gs pos="0">
          <a:srgbClr val="CCFFFF"/>
        </a:gs>
        <a:gs pos="100000">
          <a:srgbClr val="FFFFFF">
            <a:gamma/>
            <a:tint val="9020"/>
            <a:invGamma/>
          </a:srgbClr>
        </a:gs>
      </a:gsLst>
      <a:path path="rect">
        <a:fillToRect r="100000" b="100000"/>
      </a:path>
    </a:gradFill>
    <a:ln w="12700">
      <a:solidFill>
        <a:srgbClr val="CCFFFF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pt-BR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8.4823475469967921E-2"/>
          <c:y val="9.0909090909090939E-2"/>
          <c:w val="0.81980797840008879"/>
          <c:h val="0.67636363636363661"/>
        </c:manualLayout>
      </c:layout>
      <c:barChart>
        <c:barDir val="col"/>
        <c:grouping val="clustered"/>
        <c:ser>
          <c:idx val="1"/>
          <c:order val="0"/>
          <c:tx>
            <c:strRef>
              <c:f>Dados!$A$91</c:f>
              <c:strCache>
                <c:ptCount val="1"/>
                <c:pt idx="0">
                  <c:v>Infectada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pt-BR"/>
              </a:p>
            </c:txPr>
            <c:dLblPos val="ctr"/>
            <c:showVal val="1"/>
          </c:dLbls>
          <c:cat>
            <c:numRef>
              <c:f>Dados!$B$90:$E$90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Dados!$B$91:$E$91</c:f>
              <c:numCache>
                <c:formatCode>General</c:formatCode>
                <c:ptCount val="4"/>
                <c:pt idx="0">
                  <c:v>11</c:v>
                </c:pt>
                <c:pt idx="1">
                  <c:v>16</c:v>
                </c:pt>
                <c:pt idx="2">
                  <c:v>6</c:v>
                </c:pt>
                <c:pt idx="3">
                  <c:v>10</c:v>
                </c:pt>
              </c:numCache>
            </c:numRef>
          </c:val>
        </c:ser>
        <c:dLbls/>
        <c:axId val="84840832"/>
        <c:axId val="84842368"/>
      </c:barChart>
      <c:lineChart>
        <c:grouping val="standard"/>
        <c:ser>
          <c:idx val="2"/>
          <c:order val="1"/>
          <c:tx>
            <c:strRef>
              <c:f>Dados!$A$93</c:f>
              <c:strCache>
                <c:ptCount val="1"/>
                <c:pt idx="0">
                  <c:v>%</c:v>
                </c:pt>
              </c:strCache>
            </c:strRef>
          </c:tx>
          <c:spPr>
            <a:ln w="25400">
              <a:solidFill>
                <a:srgbClr val="0000FF"/>
              </a:solidFill>
              <a:prstDash val="solid"/>
            </a:ln>
          </c:spPr>
          <c:marker>
            <c:symbol val="triangle"/>
            <c:size val="7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-2.7510316368638241E-2"/>
                  <c:y val="-6.78787878787879E-2"/>
                </c:manualLayout>
              </c:layout>
              <c:showVal val="1"/>
            </c:dLbl>
            <c:dLbl>
              <c:idx val="1"/>
              <c:layout>
                <c:manualLayout>
                  <c:x val="-2.7510316368638241E-2"/>
                  <c:y val="-8.2424242424242455E-2"/>
                </c:manualLayout>
              </c:layout>
              <c:showVal val="1"/>
            </c:dLbl>
            <c:dLbl>
              <c:idx val="2"/>
              <c:layout>
                <c:manualLayout>
                  <c:x val="-2.7510316368638241E-2"/>
                  <c:y val="-8.2424242424242455E-2"/>
                </c:manualLayout>
              </c:layout>
              <c:showVal val="1"/>
            </c:dLbl>
            <c:dLbl>
              <c:idx val="3"/>
              <c:layout>
                <c:manualLayout>
                  <c:x val="-2.7510316368638241E-2"/>
                  <c:y val="-8.2424242424242455E-2"/>
                </c:manualLayout>
              </c:layout>
              <c:showVal val="1"/>
            </c:dLbl>
            <c:txPr>
              <a:bodyPr/>
              <a:lstStyle/>
              <a:p>
                <a:pPr>
                  <a:defRPr baseline="0">
                    <a:solidFill>
                      <a:sysClr val="windowText" lastClr="000000"/>
                    </a:solidFill>
                  </a:defRPr>
                </a:pPr>
                <a:endParaRPr lang="pt-BR"/>
              </a:p>
            </c:txPr>
            <c:showVal val="1"/>
          </c:dLbls>
          <c:val>
            <c:numRef>
              <c:f>Dados!$B$93:$E$93</c:f>
              <c:numCache>
                <c:formatCode>0.0</c:formatCode>
                <c:ptCount val="4"/>
                <c:pt idx="0">
                  <c:v>4.1509433962264142</c:v>
                </c:pt>
                <c:pt idx="1">
                  <c:v>4.5845272206303713</c:v>
                </c:pt>
                <c:pt idx="2">
                  <c:v>1.6528925619834713</c:v>
                </c:pt>
                <c:pt idx="3">
                  <c:v>2.6385224274406331</c:v>
                </c:pt>
              </c:numCache>
            </c:numRef>
          </c:val>
        </c:ser>
        <c:dLbls/>
        <c:marker val="1"/>
        <c:axId val="84843904"/>
        <c:axId val="84849792"/>
      </c:lineChart>
      <c:catAx>
        <c:axId val="84840832"/>
        <c:scaling>
          <c:orientation val="minMax"/>
        </c:scaling>
        <c:axPos val="b"/>
        <c:numFmt formatCode="General" sourceLinked="1"/>
        <c:majorTickMark val="cross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4842368"/>
        <c:crosses val="autoZero"/>
        <c:lblAlgn val="ctr"/>
        <c:lblOffset val="100"/>
        <c:tickLblSkip val="1"/>
        <c:tickMarkSkip val="1"/>
      </c:catAx>
      <c:valAx>
        <c:axId val="84842368"/>
        <c:scaling>
          <c:orientation val="minMax"/>
        </c:scaling>
        <c:axPos val="l"/>
        <c:numFmt formatCode="General" sourceLinked="1"/>
        <c:majorTickMark val="cross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4840832"/>
        <c:crosses val="autoZero"/>
        <c:crossBetween val="between"/>
      </c:valAx>
      <c:catAx>
        <c:axId val="84843904"/>
        <c:scaling>
          <c:orientation val="minMax"/>
        </c:scaling>
        <c:delete val="1"/>
        <c:axPos val="b"/>
        <c:tickLblPos val="none"/>
        <c:crossAx val="84849792"/>
        <c:crosses val="autoZero"/>
        <c:lblAlgn val="ctr"/>
        <c:lblOffset val="100"/>
      </c:catAx>
      <c:valAx>
        <c:axId val="84849792"/>
        <c:scaling>
          <c:orientation val="minMax"/>
        </c:scaling>
        <c:axPos val="r"/>
        <c:numFmt formatCode="0.0" sourceLinked="1"/>
        <c:majorTickMark val="cross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84843904"/>
        <c:crosses val="max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5447059732217531"/>
          <c:y val="0.9054545454545454"/>
          <c:w val="0.31636885072486653"/>
          <c:h val="7.2727272727272724E-2"/>
        </c:manualLayout>
      </c:layout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pt-BR"/>
        </a:p>
      </c:txPr>
    </c:legend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pt-BR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5.emf"/><Relationship Id="rId4" Type="http://schemas.openxmlformats.org/officeDocument/2006/relationships/image" Target="../media/image4.png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6.emf"/><Relationship Id="rId4" Type="http://schemas.openxmlformats.org/officeDocument/2006/relationships/image" Target="../media/image4.png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1.emf"/><Relationship Id="rId4" Type="http://schemas.openxmlformats.org/officeDocument/2006/relationships/image" Target="../media/image4.png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0.01586</cdr:x>
      <cdr:y>0.88353</cdr:y>
    </cdr:from>
    <cdr:to>
      <cdr:x>0.61545</cdr:x>
      <cdr:y>0.96375</cdr:y>
    </cdr:to>
    <cdr:sp macro="" textlink="">
      <cdr:nvSpPr>
        <cdr:cNvPr id="307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9610" y="2317464"/>
          <a:ext cx="3266698" cy="21013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 xmlns="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pt-BR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Fonte: GE-DST/AIDS/HV/SINAN/DIVE/SES/SC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0.0243</cdr:x>
      <cdr:y>0.90213</cdr:y>
    </cdr:from>
    <cdr:to>
      <cdr:x>0.6362</cdr:x>
      <cdr:y>0.97803</cdr:y>
    </cdr:to>
    <cdr:sp macro="" textlink="">
      <cdr:nvSpPr>
        <cdr:cNvPr id="409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2276" y="2374790"/>
          <a:ext cx="3502816" cy="1995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 xmlns="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pt-BR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Fonte: GE-DST/AIDS/HV/SINAN/DIVE/SES/SC e SINASC/SES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0.02303</cdr:x>
      <cdr:y>0.9059</cdr:y>
    </cdr:from>
    <cdr:to>
      <cdr:x>0.48692</cdr:x>
      <cdr:y>0.97443</cdr:y>
    </cdr:to>
    <cdr:sp macro="" textlink="">
      <cdr:nvSpPr>
        <cdr:cNvPr id="204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1894" y="2488238"/>
          <a:ext cx="3397853" cy="1880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 xmlns="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pt-BR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Fonte: GE-DST/AIDS/HV/SINAN/DIVE/SES/SC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CB6FC-8DB7-4327-BC2B-A5C53D13531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D85DF-0959-4735-9A8A-16B8C2F12C1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D06F0-5F31-4546-864F-C43F38724B1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F96A6-9C59-4B19-AE0A-D6FB26CC036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arca"/>
          <p:cNvPicPr>
            <a:picLocks noChangeAspect="1" noChangeArrowheads="1"/>
          </p:cNvPicPr>
          <p:nvPr userDrawn="1"/>
        </p:nvPicPr>
        <p:blipFill>
          <a:blip r:embed="rId2" cstate="print"/>
          <a:srcRect r="60727"/>
          <a:stretch>
            <a:fillRect/>
          </a:stretch>
        </p:blipFill>
        <p:spPr bwMode="auto">
          <a:xfrm>
            <a:off x="6350" y="7938"/>
            <a:ext cx="342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B7F56-D9C1-4D37-B44C-E8D66BE82F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7F7C4-E851-4FEE-9C80-46E24658911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3CDEE-B9C9-4D3A-9AC3-CBB8FCEFBF9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C549E-F218-4347-95C2-1C664F021FE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3E1B8-33A3-405F-ADDB-1133291828C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D9021-9AA7-4683-8E01-654C2457A42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BF5A1-1921-4A37-BAB9-66AE75B50B0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B2C19-C2E6-42B7-AFF8-C3B9018E5E3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9615398-5643-434A-9295-CB6064A90D6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1031" name="Picture 7" descr="marca"/>
          <p:cNvPicPr>
            <a:picLocks noChangeAspect="1" noChangeArrowheads="1"/>
          </p:cNvPicPr>
          <p:nvPr userDrawn="1"/>
        </p:nvPicPr>
        <p:blipFill>
          <a:blip r:embed="rId15" cstate="print"/>
          <a:srcRect r="60727"/>
          <a:stretch>
            <a:fillRect/>
          </a:stretch>
        </p:blipFill>
        <p:spPr bwMode="auto">
          <a:xfrm>
            <a:off x="6350" y="7938"/>
            <a:ext cx="342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0" r:id="rId2"/>
    <p:sldLayoutId id="2147484089" r:id="rId3"/>
    <p:sldLayoutId id="2147484088" r:id="rId4"/>
    <p:sldLayoutId id="2147484087" r:id="rId5"/>
    <p:sldLayoutId id="2147484086" r:id="rId6"/>
    <p:sldLayoutId id="2147484085" r:id="rId7"/>
    <p:sldLayoutId id="2147484084" r:id="rId8"/>
    <p:sldLayoutId id="2147484083" r:id="rId9"/>
    <p:sldLayoutId id="2147484082" r:id="rId10"/>
    <p:sldLayoutId id="2147484081" r:id="rId11"/>
    <p:sldLayoutId id="2147484080" r:id="rId12"/>
    <p:sldLayoutId id="2147484093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grpSp>
        <p:nvGrpSpPr>
          <p:cNvPr id="2052" name="Group 18"/>
          <p:cNvGrpSpPr>
            <a:grpSpLocks/>
          </p:cNvGrpSpPr>
          <p:nvPr userDrawn="1"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2053" name="Object 19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2053" name="CorelPhotoPaint.Image.10" r:id="rId4" imgW="1638095" imgH="314286" progId="CorelPhotoPaint.Image.10">
                <p:embed/>
              </p:oleObj>
            </a:graphicData>
          </a:graphic>
        </p:graphicFrame>
        <p:graphicFrame>
          <p:nvGraphicFramePr>
            <p:cNvPr id="2054" name="Object 20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2054" name="Imagem de bitmap" r:id="rId5" imgW="5304762" imgH="3780952" progId="Paint.Picture">
                <p:embed/>
              </p:oleObj>
            </a:graphicData>
          </a:graphic>
        </p:graphicFrame>
        <p:graphicFrame>
          <p:nvGraphicFramePr>
            <p:cNvPr id="2055" name="Object 21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2055" name="CorelPhotoPaint.Image.11" r:id="rId6" imgW="1028571" imgH="800000" progId="CorelPhotoPaint.Image.11">
                <p:embed/>
              </p:oleObj>
            </a:graphicData>
          </a:graphic>
        </p:graphicFrame>
        <p:sp>
          <p:nvSpPr>
            <p:cNvPr id="1035" name="Text Box 22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pt-BR" sz="2000" b="1" smtClean="0">
                  <a:solidFill>
                    <a:srgbClr val="000000"/>
                  </a:solidFill>
                  <a:latin typeface="Tahoma" pitchFamily="34" charset="0"/>
                </a:rPr>
                <a:t>Secretaria de Estado da Saúde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Gr_fico_do_Microsoft_Office_Excel2.xls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Gr_fico_do_Microsoft_Office_Excel3.xls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7.png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oleObject" Target="../embeddings/oleObject10.bin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chart" Target="../charts/chart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7" Type="http://schemas.openxmlformats.org/officeDocument/2006/relationships/chart" Target="../charts/chart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oleObject" Target="../embeddings/oleObject19.bin"/><Relationship Id="rId7" Type="http://schemas.openxmlformats.org/officeDocument/2006/relationships/chart" Target="../charts/chart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oleObject" Target="../embeddings/Documento_do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aixaDeTexto 3"/>
          <p:cNvSpPr txBox="1">
            <a:spLocks noChangeArrowheads="1"/>
          </p:cNvSpPr>
          <p:nvPr/>
        </p:nvSpPr>
        <p:spPr bwMode="auto">
          <a:xfrm>
            <a:off x="1763713" y="2198688"/>
            <a:ext cx="73152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4400" b="1">
                <a:solidFill>
                  <a:srgbClr val="000000"/>
                </a:solidFill>
              </a:rPr>
              <a:t>Panorama da sífilis, HIV e hepatites virais B e C</a:t>
            </a:r>
          </a:p>
        </p:txBody>
      </p:sp>
      <p:sp>
        <p:nvSpPr>
          <p:cNvPr id="5123" name="CaixaDeTexto 4"/>
          <p:cNvSpPr txBox="1">
            <a:spLocks noChangeArrowheads="1"/>
          </p:cNvSpPr>
          <p:nvPr/>
        </p:nvSpPr>
        <p:spPr bwMode="auto">
          <a:xfrm>
            <a:off x="2139950" y="4829175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pt-BR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Gerência de DST/Aids/Hepatites Virais</a:t>
            </a:r>
          </a:p>
        </p:txBody>
      </p:sp>
      <p:sp>
        <p:nvSpPr>
          <p:cNvPr id="4100" name="CaixaDeTexto 1"/>
          <p:cNvSpPr txBox="1">
            <a:spLocks noChangeArrowheads="1"/>
          </p:cNvSpPr>
          <p:nvPr/>
        </p:nvSpPr>
        <p:spPr bwMode="auto">
          <a:xfrm>
            <a:off x="2705100" y="4470400"/>
            <a:ext cx="3862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 i="1"/>
              <a:t>Eduardo Campos de Oliveira</a:t>
            </a:r>
          </a:p>
        </p:txBody>
      </p:sp>
      <p:pic>
        <p:nvPicPr>
          <p:cNvPr id="4101" name="Picture 7" descr="marca"/>
          <p:cNvPicPr>
            <a:picLocks noChangeAspect="1" noChangeArrowheads="1"/>
          </p:cNvPicPr>
          <p:nvPr/>
        </p:nvPicPr>
        <p:blipFill>
          <a:blip r:embed="rId2" cstate="print"/>
          <a:srcRect r="60727"/>
          <a:stretch>
            <a:fillRect/>
          </a:stretch>
        </p:blipFill>
        <p:spPr bwMode="auto">
          <a:xfrm>
            <a:off x="6350" y="7938"/>
            <a:ext cx="342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7938"/>
            <a:ext cx="1785938" cy="204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  <a:effectLst/>
        </p:spPr>
      </p:pic>
      <p:graphicFrame>
        <p:nvGraphicFramePr>
          <p:cNvPr id="15374" name="Group 14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6562725" cy="517818"/>
        </p:xfrm>
        <a:graphic>
          <a:graphicData uri="http://schemas.openxmlformats.org/drawingml/2006/table">
            <a:tbl>
              <a:tblPr/>
              <a:tblGrid>
                <a:gridCol w="6562725"/>
              </a:tblGrid>
              <a:tr h="517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Casos de Sifilis em gestante e Sifilis Congênita notificados por Regional de Residência - 2007-2012-SC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549" marB="45549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41" name="Text Box 15"/>
          <p:cNvSpPr txBox="1">
            <a:spLocks noChangeArrowheads="1"/>
          </p:cNvSpPr>
          <p:nvPr/>
        </p:nvSpPr>
        <p:spPr bwMode="auto">
          <a:xfrm>
            <a:off x="468313" y="6021388"/>
            <a:ext cx="2314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>
                <a:solidFill>
                  <a:srgbClr val="000000"/>
                </a:solidFill>
              </a:rPr>
              <a:t>Fonte: SINAN/GE-DST/DIVE/SES-SC</a:t>
            </a:r>
          </a:p>
        </p:txBody>
      </p:sp>
      <p:sp>
        <p:nvSpPr>
          <p:cNvPr id="14342" name="CaixaDeTexto 1"/>
          <p:cNvSpPr txBox="1">
            <a:spLocks noChangeArrowheads="1"/>
          </p:cNvSpPr>
          <p:nvPr/>
        </p:nvSpPr>
        <p:spPr bwMode="auto">
          <a:xfrm>
            <a:off x="755650" y="4216400"/>
            <a:ext cx="22320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/>
              <a:t>Caso de Sífilis Congênita</a:t>
            </a:r>
          </a:p>
        </p:txBody>
      </p:sp>
      <p:sp>
        <p:nvSpPr>
          <p:cNvPr id="3" name="Elipse 2"/>
          <p:cNvSpPr/>
          <p:nvPr/>
        </p:nvSpPr>
        <p:spPr>
          <a:xfrm>
            <a:off x="468313" y="4292600"/>
            <a:ext cx="287337" cy="1539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3"/>
          <p:cNvGrpSpPr>
            <a:grpSpLocks/>
          </p:cNvGrpSpPr>
          <p:nvPr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31747" name="Object 4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31747" name="CorelPhotoPaint.Image.10" r:id="rId3" imgW="1638095" imgH="314286" progId="CorelPhotoPaint.Image.10">
                <p:embed/>
              </p:oleObj>
            </a:graphicData>
          </a:graphic>
        </p:graphicFrame>
        <p:graphicFrame>
          <p:nvGraphicFramePr>
            <p:cNvPr id="31748" name="Object 5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31748" name="Imagem de bitmap" r:id="rId4" imgW="5304762" imgH="3780952" progId="Paint.Picture">
                <p:embed/>
              </p:oleObj>
            </a:graphicData>
          </a:graphic>
        </p:graphicFrame>
        <p:graphicFrame>
          <p:nvGraphicFramePr>
            <p:cNvPr id="31749" name="Object 6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31749" name="CorelPhotoPaint.Image.11" r:id="rId5" imgW="1028571" imgH="800000" progId="CorelPhotoPaint.Image.11">
                <p:embed/>
              </p:oleObj>
            </a:graphicData>
          </a:graphic>
        </p:graphicFrame>
        <p:sp>
          <p:nvSpPr>
            <p:cNvPr id="31750" name="Text Box 7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latin typeface="Tahoma" pitchFamily="34" charset="0"/>
                </a:rPr>
                <a:t>Secretaria de Estado da Saúde</a:t>
              </a:r>
            </a:p>
          </p:txBody>
        </p:sp>
      </p:grpSp>
      <p:sp>
        <p:nvSpPr>
          <p:cNvPr id="6147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31875"/>
            <a:ext cx="8964613" cy="514508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1800" b="1" smtClean="0"/>
              <a:t>	</a:t>
            </a:r>
            <a:endParaRPr lang="pt-BR" sz="1800" b="1" i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pt-BR" sz="1800" b="1" i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pt-BR" sz="1800" b="1" i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1800" b="1" smtClean="0"/>
              <a:t>	</a:t>
            </a:r>
            <a:endParaRPr lang="pt-BR" sz="16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1800" smtClean="0"/>
              <a:t>	</a:t>
            </a:r>
            <a:r>
              <a:rPr lang="pt-BR" sz="1800" b="1" i="1" smtClean="0"/>
              <a:t>Hepatite (1994 a 2012)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pt-BR" sz="1800" b="1" i="1" smtClean="0"/>
          </a:p>
          <a:p>
            <a:pPr marL="0" indent="0" eaLnBrk="1" hangingPunct="1">
              <a:lnSpc>
                <a:spcPct val="80000"/>
              </a:lnSpc>
            </a:pPr>
            <a:r>
              <a:rPr lang="pt-BR" sz="1600" smtClean="0"/>
              <a:t> Hepatite B: 14.947</a:t>
            </a:r>
          </a:p>
          <a:p>
            <a:pPr marL="0" indent="0" eaLnBrk="1" hangingPunct="1">
              <a:lnSpc>
                <a:spcPct val="80000"/>
              </a:lnSpc>
            </a:pPr>
            <a:endParaRPr lang="pt-BR" sz="1600" smtClean="0"/>
          </a:p>
          <a:p>
            <a:pPr marL="0" indent="0" eaLnBrk="1" hangingPunct="1">
              <a:lnSpc>
                <a:spcPct val="80000"/>
              </a:lnSpc>
            </a:pPr>
            <a:r>
              <a:rPr lang="pt-BR" sz="1600" smtClean="0"/>
              <a:t> Hepatite C: 9.774</a:t>
            </a:r>
          </a:p>
          <a:p>
            <a:pPr marL="0" indent="0" eaLnBrk="1" hangingPunct="1">
              <a:lnSpc>
                <a:spcPct val="80000"/>
              </a:lnSpc>
            </a:pPr>
            <a:endParaRPr lang="pt-BR" sz="18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1800" smtClean="0"/>
              <a:t>	</a:t>
            </a:r>
            <a:endParaRPr lang="pt-BR" sz="1600" smtClean="0"/>
          </a:p>
          <a:p>
            <a:pPr marL="0" indent="0" eaLnBrk="1" hangingPunct="1">
              <a:lnSpc>
                <a:spcPct val="80000"/>
              </a:lnSpc>
            </a:pPr>
            <a:endParaRPr lang="pt-BR" sz="1600" smtClean="0"/>
          </a:p>
          <a:p>
            <a:pPr marL="0" indent="0" eaLnBrk="1" hangingPunct="1">
              <a:lnSpc>
                <a:spcPct val="80000"/>
              </a:lnSpc>
            </a:pPr>
            <a:endParaRPr lang="pt-BR" sz="2000" smtClean="0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395288" y="333375"/>
            <a:ext cx="763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800" b="1" i="1">
                <a:solidFill>
                  <a:srgbClr val="008000"/>
                </a:solidFill>
              </a:rPr>
              <a:t>Perfil Epidemiológico: </a:t>
            </a:r>
            <a:r>
              <a:rPr lang="pt-BR" sz="2800" b="1" i="1"/>
              <a:t>Aids (1984 a 2012)</a:t>
            </a:r>
            <a:endParaRPr lang="pt-BR" sz="2800" b="1" i="1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3"/>
          <p:cNvGrpSpPr>
            <a:grpSpLocks/>
          </p:cNvGrpSpPr>
          <p:nvPr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15367" name="Object 4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15367" name="CorelPhotoPaint.Image.10" r:id="rId3" imgW="1638095" imgH="314286" progId="CorelPhotoPaint.Image.10">
                <p:embed/>
              </p:oleObj>
            </a:graphicData>
          </a:graphic>
        </p:graphicFrame>
        <p:graphicFrame>
          <p:nvGraphicFramePr>
            <p:cNvPr id="15368" name="Object 5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15368" name="Imagem de bitmap" r:id="rId4" imgW="5304762" imgH="3780952" progId="Paint.Picture">
                <p:embed/>
              </p:oleObj>
            </a:graphicData>
          </a:graphic>
        </p:graphicFrame>
        <p:graphicFrame>
          <p:nvGraphicFramePr>
            <p:cNvPr id="15369" name="Object 6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15369" name="CorelPhotoPaint.Image.11" r:id="rId5" imgW="1028571" imgH="800000" progId="CorelPhotoPaint.Image.11">
                <p:embed/>
              </p:oleObj>
            </a:graphicData>
          </a:graphic>
        </p:graphicFrame>
        <p:sp>
          <p:nvSpPr>
            <p:cNvPr id="15370" name="Text Box 7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solidFill>
                    <a:srgbClr val="000000"/>
                  </a:solidFill>
                  <a:latin typeface="Tahoma" pitchFamily="34" charset="0"/>
                </a:rPr>
                <a:t>Secretaria de Estado da Saúde</a:t>
              </a:r>
            </a:p>
          </p:txBody>
        </p:sp>
      </p:grpSp>
      <p:sp>
        <p:nvSpPr>
          <p:cNvPr id="1536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79388" y="404813"/>
            <a:ext cx="8785225" cy="5721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pt-BR" sz="1800" smtClean="0"/>
              <a:t>	</a:t>
            </a:r>
            <a:endParaRPr lang="pt-BR" sz="1800" b="1" smtClean="0"/>
          </a:p>
        </p:txBody>
      </p:sp>
      <p:graphicFrame>
        <p:nvGraphicFramePr>
          <p:cNvPr id="15364" name="Gráfico 7"/>
          <p:cNvGraphicFramePr>
            <a:graphicFrameLocks/>
          </p:cNvGraphicFramePr>
          <p:nvPr/>
        </p:nvGraphicFramePr>
        <p:xfrm>
          <a:off x="520700" y="1330325"/>
          <a:ext cx="8012113" cy="4259263"/>
        </p:xfrm>
        <a:graphic>
          <a:graphicData uri="http://schemas.openxmlformats.org/presentationml/2006/ole">
            <p:oleObj spid="_x0000_s15364" name="Gráfico" r:id="rId6" imgW="7962900" imgH="4057650" progId="Excel.Chart.8">
              <p:embed/>
            </p:oleObj>
          </a:graphicData>
        </a:graphic>
      </p:graphicFrame>
      <p:sp>
        <p:nvSpPr>
          <p:cNvPr id="15365" name="CaixaDeTexto 2"/>
          <p:cNvSpPr txBox="1">
            <a:spLocks noChangeArrowheads="1"/>
          </p:cNvSpPr>
          <p:nvPr/>
        </p:nvSpPr>
        <p:spPr bwMode="auto">
          <a:xfrm>
            <a:off x="1979613" y="549275"/>
            <a:ext cx="49688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/>
              <a:t>Casos Notificados de Hepatite B</a:t>
            </a:r>
          </a:p>
          <a:p>
            <a:pPr algn="ctr"/>
            <a:r>
              <a:rPr lang="pt-BR" b="1"/>
              <a:t> 1994-2012-SC</a:t>
            </a:r>
          </a:p>
          <a:p>
            <a:endParaRPr lang="pt-BR"/>
          </a:p>
        </p:txBody>
      </p:sp>
      <p:pic>
        <p:nvPicPr>
          <p:cNvPr id="15366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661025"/>
            <a:ext cx="30353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3"/>
          <p:cNvGrpSpPr>
            <a:grpSpLocks/>
          </p:cNvGrpSpPr>
          <p:nvPr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16391" name="Object 4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16391" name="CorelPhotoPaint.Image.10" r:id="rId3" imgW="1638095" imgH="314286" progId="CorelPhotoPaint.Image.10">
                <p:embed/>
              </p:oleObj>
            </a:graphicData>
          </a:graphic>
        </p:graphicFrame>
        <p:graphicFrame>
          <p:nvGraphicFramePr>
            <p:cNvPr id="16392" name="Object 5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16392" name="Imagem de bitmap" r:id="rId4" imgW="5304762" imgH="3780952" progId="Paint.Picture">
                <p:embed/>
              </p:oleObj>
            </a:graphicData>
          </a:graphic>
        </p:graphicFrame>
        <p:graphicFrame>
          <p:nvGraphicFramePr>
            <p:cNvPr id="16393" name="Object 6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16393" name="CorelPhotoPaint.Image.11" r:id="rId5" imgW="1028571" imgH="800000" progId="CorelPhotoPaint.Image.11">
                <p:embed/>
              </p:oleObj>
            </a:graphicData>
          </a:graphic>
        </p:graphicFrame>
        <p:sp>
          <p:nvSpPr>
            <p:cNvPr id="16394" name="Text Box 7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solidFill>
                    <a:srgbClr val="000000"/>
                  </a:solidFill>
                  <a:latin typeface="Tahoma" pitchFamily="34" charset="0"/>
                </a:rPr>
                <a:t>Secretaria de Estado da Saúde</a:t>
              </a:r>
            </a:p>
          </p:txBody>
        </p:sp>
      </p:grpSp>
      <p:sp>
        <p:nvSpPr>
          <p:cNvPr id="1638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79388" y="404813"/>
            <a:ext cx="8785225" cy="5721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pt-BR" sz="1800" smtClean="0"/>
              <a:t>	</a:t>
            </a:r>
            <a:endParaRPr lang="pt-BR" sz="1800" b="1" smtClean="0"/>
          </a:p>
        </p:txBody>
      </p:sp>
      <p:graphicFrame>
        <p:nvGraphicFramePr>
          <p:cNvPr id="16388" name="Gráfico 7"/>
          <p:cNvGraphicFramePr>
            <a:graphicFrameLocks/>
          </p:cNvGraphicFramePr>
          <p:nvPr/>
        </p:nvGraphicFramePr>
        <p:xfrm>
          <a:off x="682625" y="1401763"/>
          <a:ext cx="7778750" cy="4054475"/>
        </p:xfrm>
        <a:graphic>
          <a:graphicData uri="http://schemas.openxmlformats.org/presentationml/2006/ole">
            <p:oleObj spid="_x0000_s16388" name="Gráfico" r:id="rId6" imgW="7781925" imgH="4057650" progId="Excel.Chart.8">
              <p:embed/>
            </p:oleObj>
          </a:graphicData>
        </a:graphic>
      </p:graphicFrame>
      <p:sp>
        <p:nvSpPr>
          <p:cNvPr id="16389" name="CaixaDeTexto 2"/>
          <p:cNvSpPr txBox="1">
            <a:spLocks noChangeArrowheads="1"/>
          </p:cNvSpPr>
          <p:nvPr/>
        </p:nvSpPr>
        <p:spPr bwMode="auto">
          <a:xfrm>
            <a:off x="1187450" y="333375"/>
            <a:ext cx="544036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/>
              <a:t>Casos Notificados de Hepatite C</a:t>
            </a:r>
          </a:p>
          <a:p>
            <a:pPr algn="ctr"/>
            <a:r>
              <a:rPr lang="pt-BR" b="1"/>
              <a:t> 1994-2012-SC</a:t>
            </a:r>
          </a:p>
          <a:p>
            <a:endParaRPr lang="pt-BR"/>
          </a:p>
        </p:txBody>
      </p:sp>
      <p:pic>
        <p:nvPicPr>
          <p:cNvPr id="16390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732463"/>
            <a:ext cx="30353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3"/>
          <p:cNvGrpSpPr>
            <a:grpSpLocks/>
          </p:cNvGrpSpPr>
          <p:nvPr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17418" name="Object 4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17418" name="CorelPhotoPaint.Image.10" r:id="rId3" imgW="1638095" imgH="314286" progId="CorelPhotoPaint.Image.10">
                <p:embed/>
              </p:oleObj>
            </a:graphicData>
          </a:graphic>
        </p:graphicFrame>
        <p:graphicFrame>
          <p:nvGraphicFramePr>
            <p:cNvPr id="17419" name="Object 5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17419" name="Imagem de bitmap" r:id="rId4" imgW="5304762" imgH="3780952" progId="Paint.Picture">
                <p:embed/>
              </p:oleObj>
            </a:graphicData>
          </a:graphic>
        </p:graphicFrame>
        <p:graphicFrame>
          <p:nvGraphicFramePr>
            <p:cNvPr id="17420" name="Object 6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17420" name="CorelPhotoPaint.Image.11" r:id="rId5" imgW="1028571" imgH="800000" progId="CorelPhotoPaint.Image.11">
                <p:embed/>
              </p:oleObj>
            </a:graphicData>
          </a:graphic>
        </p:graphicFrame>
        <p:sp>
          <p:nvSpPr>
            <p:cNvPr id="17421" name="Text Box 7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solidFill>
                    <a:srgbClr val="000000"/>
                  </a:solidFill>
                  <a:latin typeface="Tahoma" pitchFamily="34" charset="0"/>
                </a:rPr>
                <a:t>Secretaria de Estado da Saúde</a:t>
              </a:r>
            </a:p>
          </p:txBody>
        </p:sp>
      </p:grpSp>
      <p:sp>
        <p:nvSpPr>
          <p:cNvPr id="1741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79388" y="404813"/>
            <a:ext cx="8785225" cy="5721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pt-BR" sz="1800" smtClean="0"/>
              <a:t>	</a:t>
            </a:r>
            <a:endParaRPr lang="pt-BR" sz="1800" b="1" smtClean="0"/>
          </a:p>
        </p:txBody>
      </p:sp>
      <p:pic>
        <p:nvPicPr>
          <p:cNvPr id="1741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213" y="912813"/>
            <a:ext cx="8166100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3" name="CaixaDeTexto 1"/>
          <p:cNvSpPr txBox="1">
            <a:spLocks noChangeArrowheads="1"/>
          </p:cNvSpPr>
          <p:nvPr/>
        </p:nvSpPr>
        <p:spPr bwMode="auto">
          <a:xfrm>
            <a:off x="827088" y="328613"/>
            <a:ext cx="7129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600" b="1"/>
              <a:t>Distribuição Geográfica da Cobertura Vacinal Hepatite B </a:t>
            </a:r>
          </a:p>
          <a:p>
            <a:pPr algn="ctr"/>
            <a:r>
              <a:rPr lang="pt-BR" sz="1600" b="1"/>
              <a:t>até 29 anos - 2012 - SC</a:t>
            </a:r>
          </a:p>
        </p:txBody>
      </p:sp>
      <p:pic>
        <p:nvPicPr>
          <p:cNvPr id="17414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789363"/>
            <a:ext cx="1966913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5" name="CaixaDeTexto 3"/>
          <p:cNvSpPr txBox="1">
            <a:spLocks noChangeArrowheads="1"/>
          </p:cNvSpPr>
          <p:nvPr/>
        </p:nvSpPr>
        <p:spPr bwMode="auto">
          <a:xfrm>
            <a:off x="107950" y="5661025"/>
            <a:ext cx="35274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/>
              <a:t>Fonte: DIVE/Imunização</a:t>
            </a:r>
          </a:p>
        </p:txBody>
      </p:sp>
      <p:sp>
        <p:nvSpPr>
          <p:cNvPr id="17416" name="CaixaDeTexto 6"/>
          <p:cNvSpPr txBox="1">
            <a:spLocks noChangeArrowheads="1"/>
          </p:cNvSpPr>
          <p:nvPr/>
        </p:nvSpPr>
        <p:spPr bwMode="auto">
          <a:xfrm>
            <a:off x="2584450" y="4043363"/>
            <a:ext cx="2017713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600" i="1"/>
              <a:t>Ampliação da oferta da vacina hepatite B para faixa etária de 30 a 49 anos em 2013</a:t>
            </a:r>
          </a:p>
        </p:txBody>
      </p:sp>
      <p:sp>
        <p:nvSpPr>
          <p:cNvPr id="8" name="Texto explicativo em forma de nuvem 7"/>
          <p:cNvSpPr/>
          <p:nvPr/>
        </p:nvSpPr>
        <p:spPr>
          <a:xfrm>
            <a:off x="2195513" y="3789363"/>
            <a:ext cx="2808287" cy="2009775"/>
          </a:xfrm>
          <a:prstGeom prst="cloudCallou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0383838" y="6589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t-BR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pt-BR" sz="2400">
              <a:latin typeface="Times New Roman" pitchFamily="18" charset="0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195513" y="549275"/>
            <a:ext cx="434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BR" sz="2800" b="1">
                <a:latin typeface="Times New Roman" pitchFamily="18" charset="0"/>
              </a:rPr>
              <a:t>INFECÇÃO PELO HBV</a:t>
            </a:r>
            <a:endParaRPr lang="pt-BR" sz="2400" b="1">
              <a:latin typeface="Times New Roman" pitchFamily="18" charset="0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539750" y="5445125"/>
            <a:ext cx="82296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pt-BR" sz="2400" b="1">
                <a:latin typeface="Times New Roman" pitchFamily="18" charset="0"/>
                <a:sym typeface="Monotype Sorts" pitchFamily="2" charset="2"/>
              </a:rPr>
              <a:t>Quanto mais precoce a idade que ocorre a infecção, menor a sintomatologia e maior a probabilidade de evoluir para a cronicidade</a:t>
            </a:r>
            <a:endParaRPr lang="pt-BR" sz="2400">
              <a:latin typeface="Times New Roman" pitchFamily="18" charset="0"/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042988" y="2060575"/>
            <a:ext cx="2089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HORIZONTAL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76600" y="2060575"/>
            <a:ext cx="790575" cy="288925"/>
          </a:xfrm>
          <a:prstGeom prst="rightArrow">
            <a:avLst>
              <a:gd name="adj1" fmla="val 50000"/>
              <a:gd name="adj2" fmla="val 68407"/>
            </a:avLst>
          </a:prstGeom>
          <a:solidFill>
            <a:srgbClr val="CC33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4932363" y="1989138"/>
            <a:ext cx="1223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CURA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059113" y="1412875"/>
            <a:ext cx="1296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90 a 95%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1042988" y="2924175"/>
            <a:ext cx="2016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VERTICAL/ PERINATAL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4572000" y="2997200"/>
            <a:ext cx="3311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CRONICIDADE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3348038" y="3500438"/>
            <a:ext cx="792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90%</a:t>
            </a:r>
          </a:p>
        </p:txBody>
      </p:sp>
      <p:sp>
        <p:nvSpPr>
          <p:cNvPr id="34829" name="AutoShape 13"/>
          <p:cNvSpPr>
            <a:spLocks noChangeArrowheads="1"/>
          </p:cNvSpPr>
          <p:nvPr/>
        </p:nvSpPr>
        <p:spPr bwMode="auto">
          <a:xfrm>
            <a:off x="5508625" y="3500438"/>
            <a:ext cx="215900" cy="719137"/>
          </a:xfrm>
          <a:prstGeom prst="downArrow">
            <a:avLst>
              <a:gd name="adj1" fmla="val 50000"/>
              <a:gd name="adj2" fmla="val 83272"/>
            </a:avLst>
          </a:prstGeom>
          <a:solidFill>
            <a:srgbClr val="CC33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3348038" y="4437063"/>
            <a:ext cx="46815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ÓBITO POR DOENÇA HEPÁTICA NA FASE ADULTA</a:t>
            </a: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5940425" y="3644900"/>
            <a:ext cx="719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b="1">
                <a:latin typeface="Times New Roman" pitchFamily="18" charset="0"/>
              </a:rPr>
              <a:t>25%</a:t>
            </a:r>
          </a:p>
        </p:txBody>
      </p:sp>
      <p:sp>
        <p:nvSpPr>
          <p:cNvPr id="34832" name="AutoShape 16"/>
          <p:cNvSpPr>
            <a:spLocks noChangeArrowheads="1"/>
          </p:cNvSpPr>
          <p:nvPr/>
        </p:nvSpPr>
        <p:spPr bwMode="auto">
          <a:xfrm>
            <a:off x="3276600" y="3068638"/>
            <a:ext cx="790575" cy="288925"/>
          </a:xfrm>
          <a:prstGeom prst="rightArrow">
            <a:avLst>
              <a:gd name="adj1" fmla="val 50000"/>
              <a:gd name="adj2" fmla="val 68407"/>
            </a:avLst>
          </a:prstGeom>
          <a:solidFill>
            <a:srgbClr val="CC33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utoUpdateAnimBg="0"/>
      <p:bldP spid="348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143000"/>
          </a:xfrm>
          <a:ln/>
        </p:spPr>
        <p:txBody>
          <a:bodyPr/>
          <a:lstStyle/>
          <a:p>
            <a:pPr eaLnBrk="1" hangingPunct="1"/>
            <a:r>
              <a:rPr lang="pt-BR" sz="3600" smtClean="0">
                <a:solidFill>
                  <a:schemeClr val="tx1"/>
                </a:solidFill>
              </a:rPr>
              <a:t>Situação no Brasil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1700" y="1981200"/>
            <a:ext cx="7340600" cy="4087813"/>
          </a:xfrm>
          <a:ln/>
        </p:spPr>
        <p:txBody>
          <a:bodyPr/>
          <a:lstStyle/>
          <a:p>
            <a:pPr eaLnBrk="1" hangingPunct="1">
              <a:buClr>
                <a:srgbClr val="CC0000"/>
              </a:buClr>
              <a:buFont typeface="Wingdings" pitchFamily="2" charset="2"/>
              <a:buChar char="§"/>
            </a:pPr>
            <a:r>
              <a:rPr lang="pt-BR" sz="2600" smtClean="0"/>
              <a:t>A Sífilis é 4 vezes mais prevalente do que o HIV nas gestantes.</a:t>
            </a: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§"/>
            </a:pPr>
            <a:endParaRPr lang="pt-BR" sz="2600" smtClean="0"/>
          </a:p>
          <a:p>
            <a:pPr lvl="1" eaLnBrk="1" hangingPunct="1">
              <a:buClr>
                <a:srgbClr val="CC0000"/>
              </a:buClr>
              <a:buFont typeface="Wingdings" pitchFamily="2" charset="2"/>
              <a:buChar char="§"/>
            </a:pPr>
            <a:r>
              <a:rPr lang="pt-BR" sz="2200" smtClean="0"/>
              <a:t>HIV: 0,41%</a:t>
            </a:r>
          </a:p>
          <a:p>
            <a:pPr lvl="1" eaLnBrk="1" hangingPunct="1">
              <a:buClr>
                <a:srgbClr val="CC0000"/>
              </a:buClr>
              <a:buFont typeface="Wingdings" pitchFamily="2" charset="2"/>
              <a:buChar char="§"/>
            </a:pPr>
            <a:r>
              <a:rPr lang="pt-BR" sz="2200" smtClean="0"/>
              <a:t>Sífilis: 1,6%</a:t>
            </a:r>
          </a:p>
          <a:p>
            <a:pPr algn="ctr" eaLnBrk="1" hangingPunct="1">
              <a:buClr>
                <a:srgbClr val="CC0000"/>
              </a:buClr>
              <a:buFont typeface="Wingdings" pitchFamily="2" charset="2"/>
              <a:buNone/>
            </a:pPr>
            <a:endParaRPr lang="pt-BR" sz="2600" b="1" smtClean="0"/>
          </a:p>
          <a:p>
            <a:pPr eaLnBrk="1" hangingPunct="1">
              <a:buFontTx/>
              <a:buNone/>
            </a:pPr>
            <a:r>
              <a:rPr lang="pt-BR" sz="1400" smtClean="0"/>
              <a:t>Fonte: Estudo-Sentinela Parturientes. 2004.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>
            <p:ph type="title" idx="4294967295"/>
          </p:nvPr>
        </p:nvSpPr>
        <p:spPr>
          <a:xfrm>
            <a:off x="1066800" y="1006475"/>
            <a:ext cx="7010400" cy="838200"/>
          </a:xfrm>
          <a:ln/>
        </p:spPr>
        <p:txBody>
          <a:bodyPr/>
          <a:lstStyle/>
          <a:p>
            <a:pPr eaLnBrk="1" hangingPunct="1"/>
            <a:r>
              <a:rPr lang="pt-BR" sz="3600" smtClean="0">
                <a:solidFill>
                  <a:schemeClr val="tx1"/>
                </a:solidFill>
                <a:latin typeface="Impact" pitchFamily="34" charset="0"/>
              </a:rPr>
              <a:t>Metas</a:t>
            </a:r>
          </a:p>
        </p:txBody>
      </p:sp>
      <p:sp>
        <p:nvSpPr>
          <p:cNvPr id="33795" name="Rectangle 3"/>
          <p:cNvSpPr>
            <a:spLocks noChangeArrowheads="1"/>
          </p:cNvSpPr>
          <p:nvPr>
            <p:ph type="body" idx="4294967295"/>
          </p:nvPr>
        </p:nvSpPr>
        <p:spPr>
          <a:xfrm>
            <a:off x="876300" y="1752600"/>
            <a:ext cx="7391400" cy="3189288"/>
          </a:xfrm>
          <a:ln/>
        </p:spPr>
        <p:txBody>
          <a:bodyPr/>
          <a:lstStyle/>
          <a:p>
            <a:pPr eaLnBrk="1" hangingPunct="1">
              <a:buClr>
                <a:srgbClr val="CC0000"/>
              </a:buClr>
              <a:buFont typeface="Wingdings" pitchFamily="2" charset="2"/>
              <a:buChar char="§"/>
            </a:pPr>
            <a:endParaRPr lang="pt-BR" b="1" smtClean="0"/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§"/>
            </a:pPr>
            <a:r>
              <a:rPr lang="pt-BR" sz="3100" b="1" smtClean="0"/>
              <a:t>Eliminar a sífilis congênita como problema de saúde publica (&lt; 1 caso/1000 NV).</a:t>
            </a: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§"/>
            </a:pPr>
            <a:r>
              <a:rPr lang="pt-BR" sz="3100" b="1" smtClean="0"/>
              <a:t>Reduzir a TV do HIV a taxas &lt; 2%.</a:t>
            </a:r>
            <a:endParaRPr lang="pt-BR" sz="3500" smtClean="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116013" y="5229225"/>
            <a:ext cx="34559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200"/>
              <a:t>Depto. de DST/Aids/HV. Ministério da Saúde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3"/>
          <p:cNvGrpSpPr>
            <a:grpSpLocks/>
          </p:cNvGrpSpPr>
          <p:nvPr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5129" name="Object 4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5129" name="CorelPhotoPaint.Image.10" r:id="rId3" imgW="1638095" imgH="314286" progId="CorelPhotoPaint.Image.10">
                <p:embed/>
              </p:oleObj>
            </a:graphicData>
          </a:graphic>
        </p:graphicFrame>
        <p:graphicFrame>
          <p:nvGraphicFramePr>
            <p:cNvPr id="5130" name="Object 5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5130" name="Imagem de bitmap" r:id="rId4" imgW="5304762" imgH="3780952" progId="Paint.Picture">
                <p:embed/>
              </p:oleObj>
            </a:graphicData>
          </a:graphic>
        </p:graphicFrame>
        <p:graphicFrame>
          <p:nvGraphicFramePr>
            <p:cNvPr id="5131" name="Object 6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5131" name="CorelPhotoPaint.Image.11" r:id="rId5" imgW="1028571" imgH="800000" progId="CorelPhotoPaint.Image.11">
                <p:embed/>
              </p:oleObj>
            </a:graphicData>
          </a:graphic>
        </p:graphicFrame>
        <p:sp>
          <p:nvSpPr>
            <p:cNvPr id="5132" name="Text Box 7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latin typeface="Tahoma" pitchFamily="34" charset="0"/>
                </a:rPr>
                <a:t>Secretaria de Estado da Saúde</a:t>
              </a:r>
            </a:p>
          </p:txBody>
        </p:sp>
      </p:grpSp>
      <p:sp>
        <p:nvSpPr>
          <p:cNvPr id="61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1031875"/>
            <a:ext cx="8964613" cy="514508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1800" b="1" smtClean="0"/>
              <a:t>	</a:t>
            </a:r>
            <a:endParaRPr lang="pt-BR" sz="1800" b="1" i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1800" b="1" i="1" smtClean="0"/>
              <a:t>Adultos</a:t>
            </a:r>
            <a:r>
              <a:rPr lang="pt-BR" sz="1800" i="1" smtClean="0"/>
              <a:t>:</a:t>
            </a:r>
            <a:r>
              <a:rPr lang="pt-BR" sz="1800" smtClean="0"/>
              <a:t> </a:t>
            </a:r>
            <a:r>
              <a:rPr lang="pt-BR" sz="1600" smtClean="0"/>
              <a:t>26.074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pt-BR" sz="1800" b="1" i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1800" smtClean="0"/>
              <a:t>				</a:t>
            </a:r>
            <a:endParaRPr lang="pt-BR" sz="1400" b="1" smtClean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pt-BR" sz="1800" b="1" i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pt-BR" sz="1800" b="1" i="1" smtClean="0"/>
          </a:p>
          <a:p>
            <a:pPr marL="0" indent="0" eaLnBrk="1" hangingPunct="1">
              <a:buFontTx/>
              <a:buNone/>
            </a:pPr>
            <a:r>
              <a:rPr lang="pt-BR" sz="2000" b="1" smtClean="0"/>
              <a:t>Situação em 2012</a:t>
            </a:r>
          </a:p>
          <a:p>
            <a:pPr marL="0" indent="0" eaLnBrk="1" hangingPunct="1"/>
            <a:r>
              <a:rPr lang="pt-BR" sz="1800" smtClean="0"/>
              <a:t>Aids Adulto: 2.023 casos com taxa de incidência de 32,0/100.000 hab.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pt-BR" sz="1800" b="1" i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1600" smtClean="0"/>
              <a:t>Vivos: 17.834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pt-BR" sz="1600" smtClean="0"/>
          </a:p>
          <a:p>
            <a:pPr marL="0" indent="0" eaLnBrk="1" hangingPunct="1">
              <a:lnSpc>
                <a:spcPct val="80000"/>
              </a:lnSpc>
            </a:pPr>
            <a:r>
              <a:rPr lang="pt-BR" sz="1600" smtClean="0"/>
              <a:t>Faixa Etária Predominante: 20 a 49 anos com 83,8% dos casos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pt-BR" sz="1600" smtClean="0"/>
          </a:p>
          <a:p>
            <a:pPr marL="0" indent="0" eaLnBrk="1" hangingPunct="1">
              <a:lnSpc>
                <a:spcPct val="80000"/>
              </a:lnSpc>
            </a:pPr>
            <a:r>
              <a:rPr lang="pt-BR" sz="1600" smtClean="0"/>
              <a:t>Categoria de Exposição: Heterossexual 62,5%,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1600" smtClean="0"/>
              <a:t>                                                Homossexual 9,2%,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1600" smtClean="0"/>
              <a:t>                                                     Drogas 20,3%,</a:t>
            </a:r>
          </a:p>
          <a:p>
            <a:pPr marL="0" indent="0" eaLnBrk="1" hangingPunct="1">
              <a:lnSpc>
                <a:spcPct val="80000"/>
              </a:lnSpc>
            </a:pPr>
            <a:endParaRPr lang="pt-BR" sz="16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1800" b="1" smtClean="0"/>
              <a:t>	</a:t>
            </a:r>
            <a:endParaRPr lang="pt-BR" sz="2000" smtClean="0"/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395288" y="333375"/>
            <a:ext cx="763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800" b="1" i="1">
                <a:solidFill>
                  <a:srgbClr val="008000"/>
                </a:solidFill>
              </a:rPr>
              <a:t>Perfil Epidemiológico: </a:t>
            </a:r>
            <a:r>
              <a:rPr lang="pt-BR" sz="2800" b="1" i="1"/>
              <a:t>Aids (1984 a 2012)</a:t>
            </a:r>
            <a:endParaRPr lang="pt-BR" sz="2800" b="1" i="1">
              <a:solidFill>
                <a:srgbClr val="008000"/>
              </a:solidFill>
            </a:endParaRPr>
          </a:p>
        </p:txBody>
      </p:sp>
      <p:grpSp>
        <p:nvGrpSpPr>
          <p:cNvPr id="5137" name="Group 17"/>
          <p:cNvGrpSpPr>
            <a:grpSpLocks/>
          </p:cNvGrpSpPr>
          <p:nvPr/>
        </p:nvGrpSpPr>
        <p:grpSpPr bwMode="auto">
          <a:xfrm>
            <a:off x="1979613" y="836613"/>
            <a:ext cx="6669087" cy="1895475"/>
            <a:chOff x="1247" y="527"/>
            <a:chExt cx="4201" cy="1194"/>
          </a:xfrm>
        </p:grpSpPr>
        <p:pic>
          <p:nvPicPr>
            <p:cNvPr id="5125" name="Picture 1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36" y="527"/>
              <a:ext cx="324" cy="1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6" name="Picture 1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878" y="572"/>
              <a:ext cx="360" cy="1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27" name="CaixaDeTexto 1"/>
            <p:cNvSpPr txBox="1">
              <a:spLocks noChangeArrowheads="1"/>
            </p:cNvSpPr>
            <p:nvPr/>
          </p:nvSpPr>
          <p:spPr bwMode="auto">
            <a:xfrm>
              <a:off x="1247" y="869"/>
              <a:ext cx="94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/>
                <a:t>Masc:16.414</a:t>
              </a:r>
            </a:p>
          </p:txBody>
        </p:sp>
        <p:sp>
          <p:nvSpPr>
            <p:cNvPr id="5128" name="CaixaDeTexto 14"/>
            <p:cNvSpPr txBox="1">
              <a:spLocks noChangeArrowheads="1"/>
            </p:cNvSpPr>
            <p:nvPr/>
          </p:nvSpPr>
          <p:spPr bwMode="auto">
            <a:xfrm>
              <a:off x="4604" y="890"/>
              <a:ext cx="8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/>
                <a:t>Fem: 9.660</a:t>
              </a:r>
            </a:p>
          </p:txBody>
        </p:sp>
        <p:sp>
          <p:nvSpPr>
            <p:cNvPr id="5136" name="Text Box 16"/>
            <p:cNvSpPr txBox="1">
              <a:spLocks noChangeArrowheads="1"/>
            </p:cNvSpPr>
            <p:nvPr/>
          </p:nvSpPr>
          <p:spPr bwMode="auto">
            <a:xfrm>
              <a:off x="2880" y="981"/>
              <a:ext cx="72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1400" b="1">
                  <a:solidFill>
                    <a:srgbClr val="FF0000"/>
                  </a:solidFill>
                </a:rPr>
                <a:t>Razão de Sexo: 1,7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"/>
          <p:cNvGrpSpPr>
            <a:grpSpLocks/>
          </p:cNvGrpSpPr>
          <p:nvPr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6150" name="Object 4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6150" name="CorelPhotoPaint.Image.10" r:id="rId3" imgW="1638095" imgH="314286" progId="CorelPhotoPaint.Image.10">
                <p:embed/>
              </p:oleObj>
            </a:graphicData>
          </a:graphic>
        </p:graphicFrame>
        <p:graphicFrame>
          <p:nvGraphicFramePr>
            <p:cNvPr id="6151" name="Object 5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6151" name="Imagem de bitmap" r:id="rId4" imgW="5304762" imgH="3780952" progId="Paint.Picture">
                <p:embed/>
              </p:oleObj>
            </a:graphicData>
          </a:graphic>
        </p:graphicFrame>
        <p:graphicFrame>
          <p:nvGraphicFramePr>
            <p:cNvPr id="6152" name="Object 6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6152" name="CorelPhotoPaint.Image.11" r:id="rId5" imgW="1028571" imgH="800000" progId="CorelPhotoPaint.Image.11">
                <p:embed/>
              </p:oleObj>
            </a:graphicData>
          </a:graphic>
        </p:graphicFrame>
        <p:sp>
          <p:nvSpPr>
            <p:cNvPr id="6153" name="Text Box 7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latin typeface="Tahoma" pitchFamily="34" charset="0"/>
                </a:rPr>
                <a:t>Secretaria de Estado da Saúde</a:t>
              </a:r>
            </a:p>
          </p:txBody>
        </p:sp>
      </p:grpSp>
      <p:sp>
        <p:nvSpPr>
          <p:cNvPr id="61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1031875"/>
            <a:ext cx="8964613" cy="514508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pt-BR" sz="1800" b="1" dirty="0" smtClean="0"/>
              <a:t>	</a:t>
            </a:r>
            <a:endParaRPr lang="pt-BR" sz="1800" b="1" i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pt-BR" sz="1800" b="1" i="1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pt-BR" sz="1800" b="1" i="1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pt-BR" sz="1800" b="1" dirty="0" smtClean="0"/>
              <a:t>	</a:t>
            </a:r>
            <a:r>
              <a:rPr lang="pt-BR" sz="2000" b="1" i="1" dirty="0" smtClean="0"/>
              <a:t>Criança</a:t>
            </a:r>
            <a:r>
              <a:rPr lang="pt-BR" sz="2000" i="1" dirty="0" smtClean="0"/>
              <a:t>:</a:t>
            </a:r>
            <a:r>
              <a:rPr lang="pt-BR" sz="2000" dirty="0" smtClean="0"/>
              <a:t> 949 casos</a:t>
            </a:r>
          </a:p>
          <a:p>
            <a:pPr eaLnBrk="1" hangingPunct="1">
              <a:lnSpc>
                <a:spcPct val="80000"/>
              </a:lnSpc>
              <a:defRPr/>
            </a:pPr>
            <a:endParaRPr lang="pt-BR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pt-BR" sz="2000" dirty="0" smtClean="0"/>
              <a:t>Categoria de Exposição “Transmissão Vertical”: 97,9%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pt-BR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pt-BR" sz="2000" dirty="0" smtClean="0"/>
              <a:t>Situação Atual: 726 – Vivo</a:t>
            </a:r>
          </a:p>
          <a:p>
            <a:pPr eaLnBrk="1" hangingPunct="1">
              <a:buFontTx/>
              <a:buNone/>
              <a:defRPr/>
            </a:pPr>
            <a:endParaRPr lang="pt-BR" sz="1800" b="1" dirty="0" smtClean="0"/>
          </a:p>
          <a:p>
            <a:pPr eaLnBrk="1" hangingPunct="1">
              <a:buFontTx/>
              <a:buNone/>
              <a:defRPr/>
            </a:pPr>
            <a:r>
              <a:rPr lang="pt-BR" sz="2000" b="1" dirty="0" smtClean="0"/>
              <a:t>Situação em 2012</a:t>
            </a:r>
          </a:p>
          <a:p>
            <a:pPr eaLnBrk="1" hangingPunct="1">
              <a:defRPr/>
            </a:pPr>
            <a:r>
              <a:rPr lang="pt-BR" sz="1800" dirty="0" smtClean="0"/>
              <a:t>Aids Criança &lt; 5 anos: 26 casos </a:t>
            </a:r>
          </a:p>
          <a:p>
            <a:pPr lvl="1" eaLnBrk="1" hangingPunct="1">
              <a:defRPr/>
            </a:pPr>
            <a:r>
              <a:rPr lang="pt-BR" sz="1600" dirty="0" smtClean="0"/>
              <a:t>Taxa de Incidência de 5,0/100.000 crianças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pt-BR" sz="16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pt-BR" sz="1800" dirty="0" smtClean="0"/>
              <a:t>	</a:t>
            </a:r>
            <a:endParaRPr lang="pt-BR" sz="1600" dirty="0" smtClean="0"/>
          </a:p>
          <a:p>
            <a:pPr eaLnBrk="1" hangingPunct="1">
              <a:lnSpc>
                <a:spcPct val="80000"/>
              </a:lnSpc>
              <a:defRPr/>
            </a:pPr>
            <a:endParaRPr lang="pt-BR" sz="1600" dirty="0" smtClean="0"/>
          </a:p>
          <a:p>
            <a:pPr eaLnBrk="1" hangingPunct="1">
              <a:lnSpc>
                <a:spcPct val="80000"/>
              </a:lnSpc>
              <a:defRPr/>
            </a:pPr>
            <a:endParaRPr lang="pt-BR" sz="2000" dirty="0" smtClean="0"/>
          </a:p>
        </p:txBody>
      </p:sp>
      <p:sp>
        <p:nvSpPr>
          <p:cNvPr id="6148" name="Text Box 8"/>
          <p:cNvSpPr txBox="1">
            <a:spLocks noChangeArrowheads="1"/>
          </p:cNvSpPr>
          <p:nvPr/>
        </p:nvSpPr>
        <p:spPr bwMode="auto">
          <a:xfrm>
            <a:off x="395288" y="333375"/>
            <a:ext cx="763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800" b="1" i="1">
                <a:solidFill>
                  <a:srgbClr val="008000"/>
                </a:solidFill>
              </a:rPr>
              <a:t>Perfil Epidemiológico: </a:t>
            </a:r>
            <a:r>
              <a:rPr lang="pt-BR" sz="2800" b="1" i="1"/>
              <a:t>Aids (1984 a 2012)</a:t>
            </a:r>
            <a:endParaRPr lang="pt-BR" sz="2800" b="1" i="1">
              <a:solidFill>
                <a:srgbClr val="008000"/>
              </a:solidFill>
            </a:endParaRPr>
          </a:p>
        </p:txBody>
      </p:sp>
      <p:pic>
        <p:nvPicPr>
          <p:cNvPr id="6149" name="Picture 2" descr="C:\Documents and Settings\eduardooliveira\Configurações locais\Temporary Internet Files\Content.IE5\B122DVTQ\MC90028578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40600" y="3379788"/>
            <a:ext cx="1374775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3"/>
          <p:cNvGrpSpPr>
            <a:grpSpLocks/>
          </p:cNvGrpSpPr>
          <p:nvPr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7175" name="Object 4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7175" name="CorelPhotoPaint.Image.10" r:id="rId3" imgW="1638095" imgH="314286" progId="CorelPhotoPaint.Image.10">
                <p:embed/>
              </p:oleObj>
            </a:graphicData>
          </a:graphic>
        </p:graphicFrame>
        <p:graphicFrame>
          <p:nvGraphicFramePr>
            <p:cNvPr id="7176" name="Object 5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7176" name="Imagem de bitmap" r:id="rId4" imgW="5304762" imgH="3780952" progId="Paint.Picture">
                <p:embed/>
              </p:oleObj>
            </a:graphicData>
          </a:graphic>
        </p:graphicFrame>
        <p:graphicFrame>
          <p:nvGraphicFramePr>
            <p:cNvPr id="7177" name="Object 6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7177" name="CorelPhotoPaint.Image.11" r:id="rId5" imgW="1028571" imgH="800000" progId="CorelPhotoPaint.Image.11">
                <p:embed/>
              </p:oleObj>
            </a:graphicData>
          </a:graphic>
        </p:graphicFrame>
        <p:sp>
          <p:nvSpPr>
            <p:cNvPr id="7178" name="Text Box 7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latin typeface="Tahoma" pitchFamily="34" charset="0"/>
                </a:rPr>
                <a:t>Secretaria de Estado da Saúde</a:t>
              </a:r>
            </a:p>
          </p:txBody>
        </p:sp>
      </p:grpSp>
      <p:sp>
        <p:nvSpPr>
          <p:cNvPr id="7171" name="Text Box 8"/>
          <p:cNvSpPr txBox="1">
            <a:spLocks noChangeArrowheads="1"/>
          </p:cNvSpPr>
          <p:nvPr/>
        </p:nvSpPr>
        <p:spPr bwMode="auto">
          <a:xfrm>
            <a:off x="395288" y="333375"/>
            <a:ext cx="763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800" b="1" i="1">
                <a:solidFill>
                  <a:srgbClr val="008000"/>
                </a:solidFill>
              </a:rPr>
              <a:t>Perfil Epidemiológico: </a:t>
            </a:r>
            <a:r>
              <a:rPr lang="pt-BR" sz="2800" b="1" i="1"/>
              <a:t>Aids (1984 a 2012)</a:t>
            </a:r>
            <a:endParaRPr lang="pt-BR" sz="2800" b="1" i="1">
              <a:solidFill>
                <a:srgbClr val="008000"/>
              </a:solidFill>
            </a:endParaRPr>
          </a:p>
        </p:txBody>
      </p:sp>
      <p:graphicFrame>
        <p:nvGraphicFramePr>
          <p:cNvPr id="11" name="Espaço Reservado para Conteúdo 10"/>
          <p:cNvGraphicFramePr>
            <a:graphicFrameLocks noGrp="1"/>
          </p:cNvGraphicFramePr>
          <p:nvPr>
            <p:ph idx="1"/>
          </p:nvPr>
        </p:nvGraphicFramePr>
        <p:xfrm>
          <a:off x="211105" y="972215"/>
          <a:ext cx="5801055" cy="2744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7173" name="Picture 2" descr="C:\Documents and Settings\eduardooliveira\Configurações locais\Temporary Internet Files\Content.IE5\B122DVTQ\MC90028578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16863" y="404813"/>
            <a:ext cx="1047750" cy="113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Gráfico 11"/>
          <p:cNvGraphicFramePr>
            <a:graphicFrameLocks/>
          </p:cNvGraphicFramePr>
          <p:nvPr/>
        </p:nvGraphicFramePr>
        <p:xfrm>
          <a:off x="3429000" y="3645024"/>
          <a:ext cx="5715000" cy="261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4292600"/>
            <a:ext cx="334803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 b="1"/>
              <a:t>Gestante HIV (2001 a 2012): </a:t>
            </a:r>
            <a:r>
              <a:rPr lang="pt-BR"/>
              <a:t>2.884 Casos</a:t>
            </a:r>
          </a:p>
          <a:p>
            <a:r>
              <a:rPr lang="pt-BR" b="1"/>
              <a:t>Criança Exposta (2001 a 2012): </a:t>
            </a:r>
            <a:r>
              <a:rPr lang="pt-BR"/>
              <a:t>1.693 Casos (dados brutos)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3"/>
          <p:cNvGrpSpPr>
            <a:grpSpLocks/>
          </p:cNvGrpSpPr>
          <p:nvPr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8199" name="Object 4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8199" name="CorelPhotoPaint.Image.10" r:id="rId3" imgW="1638095" imgH="314286" progId="CorelPhotoPaint.Image.10">
                <p:embed/>
              </p:oleObj>
            </a:graphicData>
          </a:graphic>
        </p:graphicFrame>
        <p:graphicFrame>
          <p:nvGraphicFramePr>
            <p:cNvPr id="8200" name="Object 5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8200" name="Imagem de bitmap" r:id="rId4" imgW="5304762" imgH="3780952" progId="Paint.Picture">
                <p:embed/>
              </p:oleObj>
            </a:graphicData>
          </a:graphic>
        </p:graphicFrame>
        <p:graphicFrame>
          <p:nvGraphicFramePr>
            <p:cNvPr id="8201" name="Object 6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8201" name="CorelPhotoPaint.Image.11" r:id="rId5" imgW="1028571" imgH="800000" progId="CorelPhotoPaint.Image.11">
                <p:embed/>
              </p:oleObj>
            </a:graphicData>
          </a:graphic>
        </p:graphicFrame>
        <p:sp>
          <p:nvSpPr>
            <p:cNvPr id="8202" name="Text Box 7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latin typeface="Tahoma" pitchFamily="34" charset="0"/>
                </a:rPr>
                <a:t>Secretaria de Estado da Saúde</a:t>
              </a:r>
            </a:p>
          </p:txBody>
        </p:sp>
      </p:grpSp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395288" y="333375"/>
            <a:ext cx="763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800" b="1" i="1">
                <a:solidFill>
                  <a:srgbClr val="008000"/>
                </a:solidFill>
              </a:rPr>
              <a:t>Perfil Epidemiológico: </a:t>
            </a:r>
            <a:r>
              <a:rPr lang="pt-BR" sz="2800" b="1" i="1"/>
              <a:t>Aids (1984 a 2012)</a:t>
            </a:r>
            <a:endParaRPr lang="pt-BR" sz="2800" b="1" i="1">
              <a:solidFill>
                <a:srgbClr val="008000"/>
              </a:solidFill>
            </a:endParaRPr>
          </a:p>
        </p:txBody>
      </p:sp>
      <p:pic>
        <p:nvPicPr>
          <p:cNvPr id="8196" name="Picture 2" descr="C:\Documents and Settings\eduardooliveira\Configurações locais\Temporary Internet Files\Content.IE5\B122DVTQ\MC90028578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16863" y="404813"/>
            <a:ext cx="1047750" cy="113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495425"/>
            <a:ext cx="8229600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pt-BR" sz="1400" smtClean="0"/>
              <a:t>Casos notificados de </a:t>
            </a:r>
            <a:r>
              <a:rPr lang="pt-BR" sz="1400" b="1" smtClean="0">
                <a:solidFill>
                  <a:srgbClr val="FF0000"/>
                </a:solidFill>
              </a:rPr>
              <a:t>Aids em crianças </a:t>
            </a:r>
            <a:r>
              <a:rPr lang="pt-BR" sz="1400" smtClean="0"/>
              <a:t>(até 12 anos de idade) </a:t>
            </a:r>
          </a:p>
          <a:p>
            <a:pPr marL="0" indent="0">
              <a:buFontTx/>
              <a:buNone/>
            </a:pPr>
            <a:r>
              <a:rPr lang="pt-BR" sz="1400" smtClean="0"/>
              <a:t>segundo ano de diagnóstico, SC, 1988-2011.</a:t>
            </a:r>
          </a:p>
        </p:txBody>
      </p:sp>
      <p:graphicFrame>
        <p:nvGraphicFramePr>
          <p:cNvPr id="12" name="Gráfico 11"/>
          <p:cNvGraphicFramePr>
            <a:graphicFrameLocks/>
          </p:cNvGraphicFramePr>
          <p:nvPr/>
        </p:nvGraphicFramePr>
        <p:xfrm>
          <a:off x="539553" y="2348880"/>
          <a:ext cx="511256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3"/>
          <p:cNvGrpSpPr>
            <a:grpSpLocks/>
          </p:cNvGrpSpPr>
          <p:nvPr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10246" name="Object 4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10246" name="CorelPhotoPaint.Image.10" r:id="rId3" imgW="1638095" imgH="314286" progId="CorelPhotoPaint.Image.10">
                <p:embed/>
              </p:oleObj>
            </a:graphicData>
          </a:graphic>
        </p:graphicFrame>
        <p:graphicFrame>
          <p:nvGraphicFramePr>
            <p:cNvPr id="10247" name="Object 5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10247" name="Imagem de bitmap" r:id="rId4" imgW="5304762" imgH="3780952" progId="Paint.Picture">
                <p:embed/>
              </p:oleObj>
            </a:graphicData>
          </a:graphic>
        </p:graphicFrame>
        <p:graphicFrame>
          <p:nvGraphicFramePr>
            <p:cNvPr id="10248" name="Object 6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10248" name="CorelPhotoPaint.Image.11" r:id="rId5" imgW="1028571" imgH="800000" progId="CorelPhotoPaint.Image.11">
                <p:embed/>
              </p:oleObj>
            </a:graphicData>
          </a:graphic>
        </p:graphicFrame>
        <p:sp>
          <p:nvSpPr>
            <p:cNvPr id="10249" name="Text Box 7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latin typeface="Tahoma" pitchFamily="34" charset="0"/>
                </a:rPr>
                <a:t>Secretaria de Estado da Saúde</a:t>
              </a:r>
            </a:p>
          </p:txBody>
        </p:sp>
      </p:grpSp>
      <p:sp>
        <p:nvSpPr>
          <p:cNvPr id="1024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4925" y="587375"/>
            <a:ext cx="8785225" cy="5721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pt-BR" sz="1800" smtClean="0"/>
              <a:t>	</a:t>
            </a:r>
            <a:endParaRPr lang="pt-BR" sz="1600" smtClean="0"/>
          </a:p>
          <a:p>
            <a:pPr eaLnBrk="1" hangingPunct="1">
              <a:buFontTx/>
              <a:buNone/>
            </a:pPr>
            <a:endParaRPr lang="pt-BR" sz="1800" smtClean="0"/>
          </a:p>
          <a:p>
            <a:pPr eaLnBrk="1" hangingPunct="1">
              <a:buFontTx/>
              <a:buNone/>
            </a:pPr>
            <a:r>
              <a:rPr lang="pt-BR" sz="1800" smtClean="0"/>
              <a:t>	</a:t>
            </a:r>
            <a:r>
              <a:rPr lang="pt-BR" sz="1800" b="1" i="1" smtClean="0"/>
              <a:t>Sífilis</a:t>
            </a:r>
            <a:r>
              <a:rPr lang="pt-BR" sz="1800" b="1" smtClean="0"/>
              <a:t> </a:t>
            </a:r>
          </a:p>
          <a:p>
            <a:pPr eaLnBrk="1" hangingPunct="1"/>
            <a:r>
              <a:rPr lang="pt-BR" sz="1600" smtClean="0"/>
              <a:t>Sífilis Adulto (1994 a 2012): 9.926</a:t>
            </a:r>
          </a:p>
          <a:p>
            <a:pPr eaLnBrk="1" hangingPunct="1"/>
            <a:r>
              <a:rPr lang="pt-BR" sz="1600" smtClean="0"/>
              <a:t>Sífilis em Gestante (2005 a 2012): 1.351</a:t>
            </a:r>
          </a:p>
          <a:p>
            <a:pPr eaLnBrk="1" hangingPunct="1"/>
            <a:r>
              <a:rPr lang="pt-BR" sz="1600" smtClean="0"/>
              <a:t>Sífilis Congênita (1998 a 2012): 595</a:t>
            </a:r>
          </a:p>
          <a:p>
            <a:pPr eaLnBrk="1" hangingPunct="1"/>
            <a:endParaRPr lang="pt-BR" sz="1600" smtClean="0"/>
          </a:p>
          <a:p>
            <a:pPr eaLnBrk="1" hangingPunct="1">
              <a:buFontTx/>
              <a:buNone/>
            </a:pPr>
            <a:r>
              <a:rPr lang="pt-BR" sz="1800" smtClean="0"/>
              <a:t>	</a:t>
            </a:r>
            <a:endParaRPr lang="pt-BR" sz="1800" b="1" smtClean="0"/>
          </a:p>
        </p:txBody>
      </p:sp>
      <p:pic>
        <p:nvPicPr>
          <p:cNvPr id="10244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813" y="5732463"/>
            <a:ext cx="30353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Gráfico 8"/>
          <p:cNvGraphicFramePr>
            <a:graphicFrameLocks/>
          </p:cNvGraphicFramePr>
          <p:nvPr/>
        </p:nvGraphicFramePr>
        <p:xfrm>
          <a:off x="3141618" y="3077225"/>
          <a:ext cx="5976589" cy="2823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3"/>
          <p:cNvGrpSpPr>
            <a:grpSpLocks/>
          </p:cNvGrpSpPr>
          <p:nvPr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11272" name="Object 4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11272" name="CorelPhotoPaint.Image.10" r:id="rId3" imgW="1638095" imgH="314286" progId="CorelPhotoPaint.Image.10">
                <p:embed/>
              </p:oleObj>
            </a:graphicData>
          </a:graphic>
        </p:graphicFrame>
        <p:graphicFrame>
          <p:nvGraphicFramePr>
            <p:cNvPr id="11273" name="Object 5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11273" name="Imagem de bitmap" r:id="rId4" imgW="5304762" imgH="3780952" progId="Paint.Picture">
                <p:embed/>
              </p:oleObj>
            </a:graphicData>
          </a:graphic>
        </p:graphicFrame>
        <p:graphicFrame>
          <p:nvGraphicFramePr>
            <p:cNvPr id="11274" name="Object 6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11274" name="CorelPhotoPaint.Image.11" r:id="rId5" imgW="1028571" imgH="800000" progId="CorelPhotoPaint.Image.11">
                <p:embed/>
              </p:oleObj>
            </a:graphicData>
          </a:graphic>
        </p:graphicFrame>
        <p:sp>
          <p:nvSpPr>
            <p:cNvPr id="11275" name="Text Box 7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latin typeface="Tahoma" pitchFamily="34" charset="0"/>
                </a:rPr>
                <a:t>Secretaria de Estado da Saúde</a:t>
              </a:r>
            </a:p>
          </p:txBody>
        </p:sp>
      </p:grpSp>
      <p:sp>
        <p:nvSpPr>
          <p:cNvPr id="112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79388" y="404813"/>
            <a:ext cx="8785225" cy="5721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pt-BR" sz="1800" smtClean="0"/>
              <a:t>	</a:t>
            </a:r>
            <a:endParaRPr lang="pt-BR" sz="1600" smtClean="0"/>
          </a:p>
          <a:p>
            <a:pPr eaLnBrk="1" hangingPunct="1">
              <a:buFontTx/>
              <a:buNone/>
            </a:pPr>
            <a:endParaRPr lang="pt-BR" sz="1800" smtClean="0"/>
          </a:p>
          <a:p>
            <a:pPr eaLnBrk="1" hangingPunct="1">
              <a:buFontTx/>
              <a:buNone/>
            </a:pPr>
            <a:r>
              <a:rPr lang="pt-BR" sz="1800" smtClean="0"/>
              <a:t>	</a:t>
            </a:r>
            <a:endParaRPr lang="pt-BR" sz="1600" smtClean="0"/>
          </a:p>
          <a:p>
            <a:pPr eaLnBrk="1" hangingPunct="1"/>
            <a:endParaRPr lang="pt-BR" sz="1600" smtClean="0"/>
          </a:p>
          <a:p>
            <a:pPr eaLnBrk="1" hangingPunct="1">
              <a:buFontTx/>
              <a:buNone/>
            </a:pPr>
            <a:r>
              <a:rPr lang="pt-BR" sz="1800" smtClean="0"/>
              <a:t>	</a:t>
            </a:r>
            <a:r>
              <a:rPr lang="pt-BR" sz="1800" b="1" smtClean="0"/>
              <a:t>Situação em 2012</a:t>
            </a:r>
          </a:p>
          <a:p>
            <a:pPr eaLnBrk="1" hangingPunct="1"/>
            <a:r>
              <a:rPr lang="pt-BR" sz="1600" smtClean="0"/>
              <a:t>Sífilis Congênita: 112 casos </a:t>
            </a:r>
          </a:p>
          <a:p>
            <a:pPr eaLnBrk="1" hangingPunct="1"/>
            <a:r>
              <a:rPr lang="pt-BR" sz="1600" smtClean="0"/>
              <a:t>Taxa de Incidência: </a:t>
            </a:r>
          </a:p>
          <a:p>
            <a:pPr lvl="1" eaLnBrk="1" hangingPunct="1"/>
            <a:r>
              <a:rPr lang="pt-BR" sz="1200" smtClean="0"/>
              <a:t>1,3/1000 NV</a:t>
            </a:r>
          </a:p>
          <a:p>
            <a:pPr eaLnBrk="1" hangingPunct="1"/>
            <a:endParaRPr lang="pt-BR" sz="1800" b="1" smtClean="0"/>
          </a:p>
        </p:txBody>
      </p:sp>
      <p:pic>
        <p:nvPicPr>
          <p:cNvPr id="11268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813" y="5732463"/>
            <a:ext cx="30353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Gráfico 8"/>
          <p:cNvGraphicFramePr>
            <a:graphicFrameLocks/>
          </p:cNvGraphicFramePr>
          <p:nvPr/>
        </p:nvGraphicFramePr>
        <p:xfrm>
          <a:off x="4788023" y="770855"/>
          <a:ext cx="4119439" cy="2681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Gráfico 10"/>
          <p:cNvGraphicFramePr>
            <a:graphicFrameLocks/>
          </p:cNvGraphicFramePr>
          <p:nvPr/>
        </p:nvGraphicFramePr>
        <p:xfrm>
          <a:off x="4716016" y="3933056"/>
          <a:ext cx="3900339" cy="1958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11271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4175" y="3716338"/>
            <a:ext cx="3756025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" y="709613"/>
            <a:ext cx="8210550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12294" name="Object 4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12294" name="CorelPhotoPaint.Image.10" r:id="rId4" imgW="1638095" imgH="314286" progId="CorelPhotoPaint.Image.10">
                <p:embed/>
              </p:oleObj>
            </a:graphicData>
          </a:graphic>
        </p:graphicFrame>
        <p:graphicFrame>
          <p:nvGraphicFramePr>
            <p:cNvPr id="12295" name="Object 5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12295" name="Imagem de bitmap" r:id="rId5" imgW="5304762" imgH="3780952" progId="Paint.Picture">
                <p:embed/>
              </p:oleObj>
            </a:graphicData>
          </a:graphic>
        </p:graphicFrame>
        <p:graphicFrame>
          <p:nvGraphicFramePr>
            <p:cNvPr id="12296" name="Object 6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12296" name="CorelPhotoPaint.Image.11" r:id="rId6" imgW="1028571" imgH="800000" progId="CorelPhotoPaint.Image.11">
                <p:embed/>
              </p:oleObj>
            </a:graphicData>
          </a:graphic>
        </p:graphicFrame>
        <p:sp>
          <p:nvSpPr>
            <p:cNvPr id="12297" name="Text Box 7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solidFill>
                    <a:srgbClr val="000000"/>
                  </a:solidFill>
                  <a:latin typeface="Tahoma" pitchFamily="34" charset="0"/>
                </a:rPr>
                <a:t>Secretaria de Estado da Saúde</a:t>
              </a:r>
            </a:p>
          </p:txBody>
        </p:sp>
      </p:grpSp>
      <p:graphicFrame>
        <p:nvGraphicFramePr>
          <p:cNvPr id="12292" name="Objeto 2"/>
          <p:cNvGraphicFramePr>
            <a:graphicFrameLocks noChangeAspect="1"/>
          </p:cNvGraphicFramePr>
          <p:nvPr/>
        </p:nvGraphicFramePr>
        <p:xfrm>
          <a:off x="1025525" y="120650"/>
          <a:ext cx="7332663" cy="636588"/>
        </p:xfrm>
        <a:graphic>
          <a:graphicData uri="http://schemas.openxmlformats.org/presentationml/2006/ole">
            <p:oleObj spid="_x0000_s12292" name="Document" r:id="rId7" imgW="7319080" imgH="644102" progId="Word.Document.8">
              <p:embed/>
            </p:oleObj>
          </a:graphicData>
        </a:graphic>
      </p:graphicFrame>
      <p:sp>
        <p:nvSpPr>
          <p:cNvPr id="12293" name="Retângulo 1"/>
          <p:cNvSpPr>
            <a:spLocks noChangeArrowheads="1"/>
          </p:cNvSpPr>
          <p:nvPr/>
        </p:nvSpPr>
        <p:spPr bwMode="auto">
          <a:xfrm>
            <a:off x="642938" y="5291138"/>
            <a:ext cx="30480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200"/>
              <a:t>Fonte:SINAN/DST/Aids/HV/DIVE/SES/SC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3"/>
          <p:cNvGrpSpPr>
            <a:grpSpLocks/>
          </p:cNvGrpSpPr>
          <p:nvPr/>
        </p:nvGrpSpPr>
        <p:grpSpPr bwMode="auto">
          <a:xfrm>
            <a:off x="0" y="6019800"/>
            <a:ext cx="9144000" cy="838200"/>
            <a:chOff x="0" y="3792"/>
            <a:chExt cx="5760" cy="528"/>
          </a:xfrm>
        </p:grpSpPr>
        <p:graphicFrame>
          <p:nvGraphicFramePr>
            <p:cNvPr id="13319" name="Object 4"/>
            <p:cNvGraphicFramePr>
              <a:graphicFrameLocks noChangeAspect="1"/>
            </p:cNvGraphicFramePr>
            <p:nvPr/>
          </p:nvGraphicFramePr>
          <p:xfrm>
            <a:off x="0" y="3792"/>
            <a:ext cx="5760" cy="523"/>
          </p:xfrm>
          <a:graphic>
            <a:graphicData uri="http://schemas.openxmlformats.org/presentationml/2006/ole">
              <p:oleObj spid="_x0000_s13319" name="CorelPhotoPaint.Image.10" r:id="rId3" imgW="1638095" imgH="314286" progId="CorelPhotoPaint.Image.10">
                <p:embed/>
              </p:oleObj>
            </a:graphicData>
          </a:graphic>
        </p:graphicFrame>
        <p:graphicFrame>
          <p:nvGraphicFramePr>
            <p:cNvPr id="13320" name="Object 5"/>
            <p:cNvGraphicFramePr>
              <a:graphicFrameLocks noChangeAspect="1"/>
            </p:cNvGraphicFramePr>
            <p:nvPr/>
          </p:nvGraphicFramePr>
          <p:xfrm>
            <a:off x="48" y="3888"/>
            <a:ext cx="528" cy="406"/>
          </p:xfrm>
          <a:graphic>
            <a:graphicData uri="http://schemas.openxmlformats.org/presentationml/2006/ole">
              <p:oleObj spid="_x0000_s13320" name="Imagem de bitmap" r:id="rId4" imgW="5304762" imgH="3780952" progId="Paint.Picture">
                <p:embed/>
              </p:oleObj>
            </a:graphicData>
          </a:graphic>
        </p:graphicFrame>
        <p:graphicFrame>
          <p:nvGraphicFramePr>
            <p:cNvPr id="13321" name="Object 6"/>
            <p:cNvGraphicFramePr>
              <a:graphicFrameLocks noChangeAspect="1"/>
            </p:cNvGraphicFramePr>
            <p:nvPr/>
          </p:nvGraphicFramePr>
          <p:xfrm>
            <a:off x="5232" y="3946"/>
            <a:ext cx="480" cy="374"/>
          </p:xfrm>
          <a:graphic>
            <a:graphicData uri="http://schemas.openxmlformats.org/presentationml/2006/ole">
              <p:oleObj spid="_x0000_s13321" name="CorelPhotoPaint.Image.11" r:id="rId5" imgW="1028571" imgH="800000" progId="CorelPhotoPaint.Image.11">
                <p:embed/>
              </p:oleObj>
            </a:graphicData>
          </a:graphic>
        </p:graphicFrame>
        <p:sp>
          <p:nvSpPr>
            <p:cNvPr id="13322" name="Text Box 7"/>
            <p:cNvSpPr txBox="1">
              <a:spLocks noChangeArrowheads="1"/>
            </p:cNvSpPr>
            <p:nvPr/>
          </p:nvSpPr>
          <p:spPr bwMode="auto">
            <a:xfrm>
              <a:off x="1622" y="3988"/>
              <a:ext cx="25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2000" b="1">
                  <a:solidFill>
                    <a:srgbClr val="000000"/>
                  </a:solidFill>
                  <a:latin typeface="Tahoma" pitchFamily="34" charset="0"/>
                </a:rPr>
                <a:t>Secretaria de Estado da Saúde</a:t>
              </a:r>
            </a:p>
          </p:txBody>
        </p:sp>
      </p:grpSp>
      <p:sp>
        <p:nvSpPr>
          <p:cNvPr id="133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79388" y="404813"/>
            <a:ext cx="8785225" cy="5721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pt-BR" sz="1800" smtClean="0"/>
              <a:t>	</a:t>
            </a:r>
            <a:endParaRPr lang="pt-BR" sz="1800" b="1" smtClean="0"/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8138" y="769938"/>
            <a:ext cx="8410575" cy="539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7" name="CaixaDeTexto 2"/>
          <p:cNvSpPr txBox="1">
            <a:spLocks noChangeArrowheads="1"/>
          </p:cNvSpPr>
          <p:nvPr/>
        </p:nvSpPr>
        <p:spPr bwMode="auto">
          <a:xfrm>
            <a:off x="1476375" y="476250"/>
            <a:ext cx="53990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/>
              <a:t>Distribuição Espacial dos Casos de Criança Exposta</a:t>
            </a:r>
          </a:p>
          <a:p>
            <a:pPr algn="ctr"/>
            <a:r>
              <a:rPr lang="pt-BR" sz="1600" b="1"/>
              <a:t>Até 2012 - SC</a:t>
            </a:r>
          </a:p>
        </p:txBody>
      </p:sp>
      <p:sp>
        <p:nvSpPr>
          <p:cNvPr id="13318" name="Retângulo 1"/>
          <p:cNvSpPr>
            <a:spLocks noChangeArrowheads="1"/>
          </p:cNvSpPr>
          <p:nvPr/>
        </p:nvSpPr>
        <p:spPr bwMode="auto">
          <a:xfrm>
            <a:off x="107950" y="5589588"/>
            <a:ext cx="304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200">
                <a:solidFill>
                  <a:srgbClr val="000000"/>
                </a:solidFill>
              </a:rPr>
              <a:t>Fonte:SINAN/DST/Aids/HV/DIVE/SES/SC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1_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/>
        </a:solidFill>
        <a:ln w="12700" cap="rnd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/>
        </a:solidFill>
        <a:ln w="12700" cap="rnd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esign padrã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sign padrão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Design padrã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sign padrão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Design padrã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sign padrão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Design padrã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sign padrão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Design padrã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sign padrão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Design padrã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sign padrão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</TotalTime>
  <Words>493</Words>
  <Application>Microsoft Office PowerPoint</Application>
  <PresentationFormat>Apresentação na tela (4:3)</PresentationFormat>
  <Paragraphs>153</Paragraphs>
  <Slides>17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Servidores OLE incorporados</vt:lpstr>
      </vt:variant>
      <vt:variant>
        <vt:i4>5</vt:i4>
      </vt:variant>
      <vt:variant>
        <vt:lpstr>Títulos de slides</vt:lpstr>
      </vt:variant>
      <vt:variant>
        <vt:i4>17</vt:i4>
      </vt:variant>
    </vt:vector>
  </HeadingPairs>
  <TitlesOfParts>
    <vt:vector size="31" baseType="lpstr">
      <vt:lpstr>Arial</vt:lpstr>
      <vt:lpstr>Calibri</vt:lpstr>
      <vt:lpstr>Tahoma</vt:lpstr>
      <vt:lpstr>Times New Roman</vt:lpstr>
      <vt:lpstr>Monotype Sorts</vt:lpstr>
      <vt:lpstr>Wingdings</vt:lpstr>
      <vt:lpstr>Impact</vt:lpstr>
      <vt:lpstr>Design padrão</vt:lpstr>
      <vt:lpstr>11_Design padrão</vt:lpstr>
      <vt:lpstr>Imagem do Corel PHOTO-PAINT 10.0</vt:lpstr>
      <vt:lpstr>Imagem de bitmap</vt:lpstr>
      <vt:lpstr>Corel PHOTO-PAINT 11.0 Image</vt:lpstr>
      <vt:lpstr>Documento do Microsoft Word 97 - 2003</vt:lpstr>
      <vt:lpstr>Gráfico do Microsoft Excel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Situação no Brasil</vt:lpstr>
      <vt:lpstr>Metas</vt:lpstr>
    </vt:vector>
  </TitlesOfParts>
  <Company>DIVE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marifurtado</dc:creator>
  <cp:lastModifiedBy>Your User Name</cp:lastModifiedBy>
  <cp:revision>41</cp:revision>
  <cp:lastPrinted>2013-07-10T21:04:28Z</cp:lastPrinted>
  <dcterms:created xsi:type="dcterms:W3CDTF">2012-09-06T22:01:43Z</dcterms:created>
  <dcterms:modified xsi:type="dcterms:W3CDTF">2013-09-10T12:00:52Z</dcterms:modified>
</cp:coreProperties>
</file>