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7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3CE59-6F6B-4C08-9E97-20A46134D2CC}" type="datetimeFigureOut">
              <a:rPr lang="pt-BR" smtClean="0"/>
              <a:pPr/>
              <a:t>28/04/2013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0AF6-1029-4E87-8A9C-955BC871B3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2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25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5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7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971600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835696" y="2708920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solidFill>
                  <a:srgbClr val="993366"/>
                </a:solidFill>
                <a:latin typeface="Arial Black" pitchFamily="34" charset="0"/>
              </a:rPr>
              <a:t>A Vigilância </a:t>
            </a:r>
            <a:r>
              <a:rPr lang="pt-BR" sz="2400" smtClean="0">
                <a:solidFill>
                  <a:srgbClr val="993366"/>
                </a:solidFill>
                <a:latin typeface="Arial Black" pitchFamily="34" charset="0"/>
              </a:rPr>
              <a:t>Epidemiológica da </a:t>
            </a:r>
            <a:r>
              <a:rPr lang="pt-BR" sz="2400" dirty="0" smtClean="0">
                <a:solidFill>
                  <a:srgbClr val="993366"/>
                </a:solidFill>
                <a:latin typeface="Arial Black" pitchFamily="34" charset="0"/>
              </a:rPr>
              <a:t>Morte Materna </a:t>
            </a:r>
            <a:endParaRPr lang="pt-BR" sz="2400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2555776" y="4077072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Maria de Lourdes de Souza</a:t>
            </a:r>
          </a:p>
          <a:p>
            <a:pPr algn="r"/>
            <a:r>
              <a:rPr lang="pt-B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Coordenadora do Projeto</a:t>
            </a:r>
          </a:p>
          <a:p>
            <a:pPr algn="r"/>
            <a:r>
              <a:rPr lang="pt-B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lourdesr@repensul.ufsc.br </a:t>
            </a:r>
            <a:endParaRPr lang="pt-BR" sz="12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4644008" y="4941168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Criciúma/SC, 29 de abril de 2013.</a:t>
            </a:r>
            <a:endParaRPr lang="pt-BR" sz="14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8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9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060848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</a:t>
            </a:r>
          </a:p>
          <a:p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59632" y="2420888"/>
            <a:ext cx="7560840" cy="37444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971600" y="2492896"/>
            <a:ext cx="705678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pt-BR" sz="2000" b="1" dirty="0" smtClean="0"/>
              <a:t>Técnicas para vigilância epidemiológica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Análise simples da DO;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Análise da DO com </a:t>
            </a:r>
            <a:r>
              <a:rPr lang="pt-BR" i="1" dirty="0" err="1" smtClean="0"/>
              <a:t>linkage</a:t>
            </a:r>
            <a:r>
              <a:rPr lang="pt-BR" dirty="0" smtClean="0"/>
              <a:t> com DN;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Análise da DO complementada com história clínica/prontuários; entrevista ao médico assistente; entrevista da família;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Rede social como base de referencia e representações simbólicas;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Análise histórica da assistência hospitalar e padrões de resultado;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Seguimento de coorte 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Estudo de caso controle/MM x Neonato;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Outras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3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873127"/>
            <a:ext cx="7560840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dirty="0" smtClean="0"/>
              <a:t> </a:t>
            </a:r>
            <a:r>
              <a:rPr lang="pt-BR" sz="2000" b="1" dirty="0" smtClean="0"/>
              <a:t>Vigilância epidemiológica </a:t>
            </a: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Controle de registro de dados;</a:t>
            </a: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Definição de análise de dados/informações;</a:t>
            </a: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Produção de indicadores;</a:t>
            </a: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Definição de fatores de ajuste;</a:t>
            </a: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Análise de fonte de erros e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tendencias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AutoNum type="alphaLcParenR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873127"/>
            <a:ext cx="7560840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sz="2000" b="1" dirty="0" smtClean="0"/>
              <a:t>Exemplos de causas presumíveis</a:t>
            </a:r>
            <a:r>
              <a:rPr lang="pt-BR" dirty="0" smtClean="0"/>
              <a:t> :</a:t>
            </a:r>
          </a:p>
          <a:p>
            <a:r>
              <a:rPr lang="pt-BR" dirty="0" smtClean="0"/>
              <a:t>Infecção pélvica</a:t>
            </a:r>
            <a:endParaRPr lang="pt-BR" dirty="0" smtClean="0"/>
          </a:p>
          <a:p>
            <a:r>
              <a:rPr lang="pt-BR" dirty="0" smtClean="0"/>
              <a:t>Infecção generalizada</a:t>
            </a:r>
          </a:p>
          <a:p>
            <a:r>
              <a:rPr lang="pt-BR" dirty="0" smtClean="0"/>
              <a:t>Hemorragia</a:t>
            </a:r>
          </a:p>
          <a:p>
            <a:r>
              <a:rPr lang="pt-BR" dirty="0" smtClean="0"/>
              <a:t>Septicemia</a:t>
            </a:r>
          </a:p>
          <a:p>
            <a:r>
              <a:rPr lang="pt-BR" dirty="0" err="1" smtClean="0"/>
              <a:t>Toxemia</a:t>
            </a:r>
            <a:endParaRPr lang="pt-BR" dirty="0" smtClean="0"/>
          </a:p>
          <a:p>
            <a:r>
              <a:rPr lang="pt-BR" dirty="0" smtClean="0"/>
              <a:t>Infecção urinária</a:t>
            </a:r>
            <a:endParaRPr lang="pt-BR" dirty="0" smtClean="0"/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0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1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873127"/>
            <a:ext cx="7560840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dirty="0" smtClean="0"/>
              <a:t> </a:t>
            </a:r>
          </a:p>
          <a:p>
            <a:r>
              <a:rPr lang="pt-BR" b="1" dirty="0" smtClean="0">
                <a:latin typeface="Arial" pitchFamily="34" charset="0"/>
                <a:cs typeface="Arial" pitchFamily="34" charset="0"/>
              </a:rPr>
              <a:t>Exemplos de erros nos dados</a:t>
            </a:r>
          </a:p>
          <a:p>
            <a:endParaRPr lang="pt-BR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Dados ilegíveis ou com erro no preenchimento da DO – parte geral;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Preenchimento da DO com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tres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tipos de letra;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Sequência de causa errada;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Causa citada de modo incorreto;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Codificação incorreta</a:t>
            </a:r>
          </a:p>
          <a:p>
            <a:pPr marL="342900" indent="-342900">
              <a:buFont typeface="+mj-lt"/>
              <a:buAutoNum type="arabicPeriod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Isto resulta em estatística sem confiabilidade</a:t>
            </a:r>
          </a:p>
          <a:p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ço Reservado para Número de Slide 5"/>
          <p:cNvSpPr txBox="1">
            <a:spLocks noGrp="1"/>
          </p:cNvSpPr>
          <p:nvPr/>
        </p:nvSpPr>
        <p:spPr bwMode="auto">
          <a:xfrm>
            <a:off x="8662988" y="6092825"/>
            <a:ext cx="4810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0" rIns="92075" bIns="0" anchor="b"/>
          <a:lstStyle/>
          <a:p>
            <a:pPr lvl="1"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377C3AA6-7E78-4FDA-BB0D-6A01DF6BF70D}" type="slidenum">
              <a:rPr lang="pt-BR" sz="1400">
                <a:latin typeface="Arial" pitchFamily="34" charset="0"/>
              </a:rPr>
              <a:pPr lvl="1"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pt-BR" sz="1400"/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41288" y="231775"/>
            <a:ext cx="8678862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pt-BR" sz="2400" b="1">
                <a:solidFill>
                  <a:srgbClr val="FF9933"/>
                </a:solidFill>
                <a:latin typeface="Arial" pitchFamily="34" charset="0"/>
                <a:cs typeface="Times New Roman" pitchFamily="18" charset="0"/>
              </a:rPr>
              <a:t>Frequencia das alterações indicadas pelo profissional, quanto ao tipo e  a parte do campo da DO analisada. CEMMA, período 2006 a 2010.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763" y="1489075"/>
            <a:ext cx="8020050" cy="49879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 rot="-5400000">
            <a:off x="233362" y="2151063"/>
            <a:ext cx="1381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2562" tIns="46038" rIns="182562" bIns="46038">
            <a:spAutoFit/>
          </a:bodyPr>
          <a:lstStyle/>
          <a:p>
            <a:pPr marL="342900" indent="-342900">
              <a:buFont typeface="Wingdings" pitchFamily="2" charset="2"/>
              <a:buNone/>
            </a:pPr>
            <a:r>
              <a:rPr lang="pt-BR" sz="2000" b="1">
                <a:solidFill>
                  <a:schemeClr val="hlink"/>
                </a:solidFill>
                <a:latin typeface="Arial" pitchFamily="34" charset="0"/>
              </a:rPr>
              <a:t>MÉDICO</a:t>
            </a:r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>
            <a:off x="1187450" y="1646238"/>
            <a:ext cx="71438" cy="1511300"/>
          </a:xfrm>
          <a:prstGeom prst="leftBrace">
            <a:avLst>
              <a:gd name="adj1" fmla="val 176295"/>
              <a:gd name="adj2" fmla="val 50000"/>
            </a:avLst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lIns="182562" tIns="46038" rIns="182562" bIns="46038" anchor="ctr"/>
          <a:lstStyle/>
          <a:p>
            <a:endParaRPr lang="pt-BR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 flipV="1">
            <a:off x="493713" y="3178175"/>
            <a:ext cx="7788275" cy="158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lIns="182562" tIns="46038" rIns="182562" bIns="46038"/>
          <a:lstStyle/>
          <a:p>
            <a:endParaRPr lang="pt-BR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8100" y="1497013"/>
            <a:ext cx="481013" cy="49911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182562" tIns="46038" rIns="182562" bIns="46038" anchor="ctr"/>
          <a:lstStyle/>
          <a:p>
            <a:endParaRPr lang="pt-BR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 rot="-5400000">
            <a:off x="-835025" y="4002088"/>
            <a:ext cx="2171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>
            <a:spAutoFit/>
          </a:bodyPr>
          <a:lstStyle/>
          <a:p>
            <a:pPr marL="342900" indent="-342900">
              <a:buFont typeface="Wingdings" pitchFamily="2" charset="2"/>
              <a:buNone/>
            </a:pPr>
            <a:r>
              <a:rPr lang="pt-BR" sz="2000" b="1">
                <a:solidFill>
                  <a:schemeClr val="hlink"/>
                </a:solidFill>
                <a:latin typeface="Arial" pitchFamily="34" charset="0"/>
              </a:rPr>
              <a:t>CODIFICADOR</a:t>
            </a:r>
          </a:p>
        </p:txBody>
      </p:sp>
      <p:sp>
        <p:nvSpPr>
          <p:cNvPr id="23562" name="AutoShape 10"/>
          <p:cNvSpPr>
            <a:spLocks/>
          </p:cNvSpPr>
          <p:nvPr/>
        </p:nvSpPr>
        <p:spPr bwMode="auto">
          <a:xfrm>
            <a:off x="392113" y="3314700"/>
            <a:ext cx="131762" cy="1803400"/>
          </a:xfrm>
          <a:prstGeom prst="leftBrace">
            <a:avLst>
              <a:gd name="adj1" fmla="val 114057"/>
              <a:gd name="adj2" fmla="val 50000"/>
            </a:avLst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lIns="182562" tIns="46038" rIns="182562" bIns="46038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993366"/>
                </a:solidFill>
                <a:latin typeface="Arial Black" pitchFamily="34" charset="0"/>
              </a:rPr>
              <a:t>O Projeto contribui para: </a:t>
            </a:r>
            <a:endParaRPr lang="pt-BR" sz="2000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873127"/>
            <a:ext cx="7560840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68288" indent="-268288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pt-BR" dirty="0" smtClean="0">
                <a:solidFill>
                  <a:prstClr val="black"/>
                </a:solidFill>
              </a:rPr>
              <a:t>Inovação  da gestão para redução da morte materna neonatal ;</a:t>
            </a:r>
          </a:p>
          <a:p>
            <a:pPr marL="268288" lvl="0" indent="-268288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pt-BR" dirty="0" smtClean="0"/>
              <a:t>Mobilizar gestores para inovação da gestão para Prevenção do Óbito Materno, Infantil e Fetal;</a:t>
            </a:r>
          </a:p>
          <a:p>
            <a:pPr marL="268288" lvl="0" indent="-268288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pt-BR" dirty="0" smtClean="0"/>
              <a:t>Fortalecer a competência técnica para a vigilância epidemiológica do Óbito Materno, Infantil e Fetal;</a:t>
            </a:r>
          </a:p>
          <a:p>
            <a:pPr marL="268288" lvl="0" indent="-268288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pt-BR" dirty="0" smtClean="0"/>
              <a:t>Proporcionar intercâmbio entre profissionais e municípios visando à implantação e o fortalecimento dos Comitês de Prevenção dos Óbitos Materno Infantil e Fetal.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245172"/>
              </p:ext>
            </p:extLst>
          </p:nvPr>
        </p:nvGraphicFramePr>
        <p:xfrm>
          <a:off x="1763688" y="648072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0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648072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Conceito de Morte materna – por que compreende-lo?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873127"/>
            <a:ext cx="7560840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1) Observar a padronização internacional;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2) Poder realizar comparabilidade;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3) Saber informar à sociedade e desenvolver consciência crítica;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4) Construir as informações com dados corretos;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5) Definir políticas públicas para responder às necessidades da sociedade;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6) Assegurar os direitos constitucionais conforme a competência do gestor ( federal, estadual, municipal e institucional)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873127"/>
            <a:ext cx="7560840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dirty="0" smtClean="0"/>
              <a:t> "</a:t>
            </a:r>
            <a:r>
              <a:rPr lang="pt-BR" sz="2000" dirty="0" smtClean="0"/>
              <a:t>a morte de uma mulher durante a gestação ou dentro de um período de 42 dias  após o término da gestação, independentemente da duração ou localização da gravidez ou por medidas tomadas em relação a ela, porém não devida a causas acidentais ou incidentais“ (CID 10)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8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9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684076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– vamos refletir?</a:t>
            </a:r>
          </a:p>
          <a:p>
            <a:endParaRPr lang="pt-BR" dirty="0" smtClean="0">
              <a:solidFill>
                <a:srgbClr val="993366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b="1" dirty="0" smtClean="0">
                <a:solidFill>
                  <a:srgbClr val="993366"/>
                </a:solidFill>
                <a:latin typeface="Arial Black" pitchFamily="34" charset="0"/>
              </a:rPr>
              <a:t> </a:t>
            </a: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É um evento social e de responsabilidade do Estado;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Não se trata de “ato médico” com responsabilidade única;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Não pode ser solucionado somente por uma instituição, exige atuação em rede;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Desencadeia impacto que pode ser medido em termos sociais e econômicos;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A investigação epidemiológica  é realizada no Município para cumprir a responsabilidade delegada pelo Estado;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latin typeface="Times New Roman" pitchFamily="18" charset="0"/>
                <a:cs typeface="Times New Roman" pitchFamily="18" charset="0"/>
              </a:rPr>
              <a:t>Há necessidade de desenvolver cultura de rede e de segurança do paciente.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dirty="0" smtClean="0">
              <a:solidFill>
                <a:srgbClr val="993366"/>
              </a:solidFill>
              <a:latin typeface="Arial Black" pitchFamily="34" charset="0"/>
            </a:endParaRPr>
          </a:p>
          <a:p>
            <a:endParaRPr lang="pt-BR" dirty="0" smtClean="0">
              <a:solidFill>
                <a:srgbClr val="993366"/>
              </a:solidFill>
              <a:latin typeface="Arial Black" pitchFamily="34" charset="0"/>
            </a:endParaRPr>
          </a:p>
          <a:p>
            <a:endParaRPr lang="pt-BR" dirty="0" smtClean="0">
              <a:solidFill>
                <a:srgbClr val="993366"/>
              </a:solidFill>
              <a:latin typeface="Arial Black" pitchFamily="34" charset="0"/>
            </a:endParaRPr>
          </a:p>
          <a:p>
            <a:endParaRPr lang="pt-BR" dirty="0" smtClean="0">
              <a:solidFill>
                <a:srgbClr val="993366"/>
              </a:solidFill>
              <a:latin typeface="Arial Black" pitchFamily="34" charset="0"/>
            </a:endParaRPr>
          </a:p>
          <a:p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924944"/>
            <a:ext cx="7560840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2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3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57606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impacto específico:</a:t>
            </a:r>
          </a:p>
          <a:p>
            <a:endParaRPr lang="pt-BR" dirty="0" smtClean="0">
              <a:solidFill>
                <a:srgbClr val="993366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Viabilidade fetal/mortalidade neonatal;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Sobrevivência do nascido vivo no primeiro ano de vida/Mortalidade infantil;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Desagregação familiar;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Conflitos sociais e imagem do Estado.</a:t>
            </a:r>
          </a:p>
          <a:p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dirty="0" smtClean="0">
              <a:solidFill>
                <a:srgbClr val="993366"/>
              </a:solidFill>
              <a:latin typeface="Arial Black" pitchFamily="34" charset="0"/>
            </a:endParaRPr>
          </a:p>
          <a:p>
            <a:endParaRPr lang="pt-BR" dirty="0" smtClean="0">
              <a:solidFill>
                <a:srgbClr val="993366"/>
              </a:solidFill>
              <a:latin typeface="Arial Black" pitchFamily="34" charset="0"/>
            </a:endParaRPr>
          </a:p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 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331640" y="2869799"/>
            <a:ext cx="7560840" cy="31514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dirty="0" smtClean="0"/>
              <a:t>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6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7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780928"/>
            <a:ext cx="7560840" cy="31241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dirty="0" smtClean="0"/>
              <a:t> A vigilância epidemiológica:</a:t>
            </a:r>
          </a:p>
          <a:p>
            <a:endParaRPr lang="pt-BR" dirty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Buscar evidencias para compreender a determinação social da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Morte ( materna, neonatal e o impacto na infantil) e definir medidas</a:t>
            </a: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para que as instituições, os profissionais, os políticos, instituições de classe, organizações não governamentais 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construam em rede a governabilidade e a superação dos problemas identificados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.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0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1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34888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852936"/>
            <a:ext cx="7560840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A vigilância  na realidade brasileira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inicia no contexto local 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r>
              <a:rPr lang="pt-BR" sz="2000" b="1" dirty="0" smtClean="0">
                <a:latin typeface="Arial" pitchFamily="34" charset="0"/>
                <a:cs typeface="Arial" pitchFamily="34" charset="0"/>
              </a:rPr>
              <a:t>Como?</a:t>
            </a: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Serviço de Vigilância Epidemiológica da Secretaria Municipal de Saúde;</a:t>
            </a: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Comitês de Mortalidade/Vida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Programas especiais “Saúde Indígena”;</a:t>
            </a: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Comissões de inquéritos;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Pesquisas e auditorias externas.</a:t>
            </a:r>
          </a:p>
          <a:p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0" y="0"/>
            <a:ext cx="1043608" cy="6858000"/>
          </a:xfrm>
          <a:prstGeom prst="roundRect">
            <a:avLst/>
          </a:prstGeom>
          <a:gradFill flip="none" rotWithShape="1">
            <a:gsLst>
              <a:gs pos="0">
                <a:srgbClr val="FFFF00">
                  <a:alpha val="56000"/>
                </a:srgb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63688" y="332656"/>
          <a:ext cx="117324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4" name="CorelDRAW" r:id="rId3" imgW="3015000" imgH="2638440" progId="">
                  <p:embed/>
                </p:oleObj>
              </mc:Choice>
              <mc:Fallback>
                <p:oleObj name="CorelDRAW" r:id="rId3" imgW="3015000" imgH="263844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2656"/>
                        <a:ext cx="117324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6675" y="145207"/>
          <a:ext cx="9114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5" name="CorelDRAW" r:id="rId5" imgW="4564080" imgH="3393000" progId="">
                  <p:embed/>
                </p:oleObj>
              </mc:Choice>
              <mc:Fallback>
                <p:oleObj name="CorelDRAW" r:id="rId5" imgW="4564080" imgH="339300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" y="145207"/>
                        <a:ext cx="91144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87824" y="332656"/>
            <a:ext cx="5580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Projeto Gestão em Rede: Prevenção da Mortalidade Materna e Neonatal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Termo de Outorga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13.075/2012-3</a:t>
            </a:r>
            <a:endParaRPr kumimoji="0" lang="pt-B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Processo n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º</a:t>
            </a:r>
            <a:r>
              <a: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FAPESC1436/2012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59632" y="1243064"/>
            <a:ext cx="7128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SEMINÁRIO GESTÃO EM REDE:  A VIGILÂNCIA DA MORTE MATERNA, INFANTIL E FETAL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6002238"/>
            <a:ext cx="654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9094" y="6064721"/>
            <a:ext cx="1203684" cy="5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21749" y="6055816"/>
            <a:ext cx="446152" cy="54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1403648" y="206084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993366"/>
                </a:solidFill>
                <a:latin typeface="Arial Black" pitchFamily="34" charset="0"/>
              </a:rPr>
              <a:t>Morte Materna </a:t>
            </a:r>
            <a:endParaRPr lang="pt-BR" dirty="0">
              <a:solidFill>
                <a:srgbClr val="993366"/>
              </a:solidFill>
              <a:latin typeface="Arial Black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1274490" y="2492896"/>
            <a:ext cx="7560840" cy="3476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BR" b="1" dirty="0" smtClean="0"/>
              <a:t> A</a:t>
            </a:r>
            <a:r>
              <a:rPr lang="pt-BR" sz="2000" b="1" dirty="0" smtClean="0"/>
              <a:t> vigilância</a:t>
            </a:r>
            <a:r>
              <a:rPr lang="pt-BR" sz="20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000" dirty="0" smtClean="0"/>
              <a:t>Todas as mortes são investigadas;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000" dirty="0" smtClean="0"/>
              <a:t>Somente as registradas na DO como MM;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000" dirty="0" smtClean="0"/>
              <a:t>Todas a mortes por causas presumíveis;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2000" dirty="0" smtClean="0"/>
              <a:t>A partir das notificações recebidas;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Com fonte única e fontes múltiplas associadas;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Modo contínuo ou periódico;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Os casos que envolveram notificações civis ( Delegacias,SVO,IML);</a:t>
            </a:r>
          </a:p>
          <a:p>
            <a:pPr marL="342900" indent="-342900">
              <a:buFont typeface="+mj-lt"/>
              <a:buAutoNum type="arabicPeriod"/>
            </a:pPr>
            <a:r>
              <a:rPr lang="pt-BR" dirty="0" smtClean="0"/>
              <a:t>Com ou sem validação externa/´</a:t>
            </a:r>
            <a:r>
              <a:rPr lang="pt-BR" dirty="0" smtClean="0"/>
              <a:t>pesquisadores </a:t>
            </a:r>
            <a:r>
              <a:rPr lang="pt-BR" dirty="0" smtClean="0"/>
              <a:t>não iniciantes e </a:t>
            </a:r>
            <a:r>
              <a:rPr lang="pt-BR" dirty="0" smtClean="0"/>
              <a:t>temporários/ nacionais e/internacionais.</a:t>
            </a:r>
            <a:endParaRPr lang="pt-BR" dirty="0" smtClean="0"/>
          </a:p>
          <a:p>
            <a:pPr marL="342900" indent="-342900"/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1149</Words>
  <Application>Microsoft Office PowerPoint</Application>
  <PresentationFormat>Apresentação na tela (4:3)</PresentationFormat>
  <Paragraphs>169</Paragraphs>
  <Slides>14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6" baseType="lpstr">
      <vt:lpstr>Tema do Office</vt:lpstr>
      <vt:lpstr>CorelDRAW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Carlos</dc:creator>
  <cp:lastModifiedBy>CavC</cp:lastModifiedBy>
  <cp:revision>45</cp:revision>
  <dcterms:created xsi:type="dcterms:W3CDTF">2013-04-26T18:23:08Z</dcterms:created>
  <dcterms:modified xsi:type="dcterms:W3CDTF">2013-04-29T02:13:01Z</dcterms:modified>
</cp:coreProperties>
</file>