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1" r:id="rId1"/>
  </p:sldMasterIdLst>
  <p:notesMasterIdLst>
    <p:notesMasterId r:id="rId25"/>
  </p:notesMasterIdLst>
  <p:handoutMasterIdLst>
    <p:handoutMasterId r:id="rId26"/>
  </p:handoutMasterIdLst>
  <p:sldIdLst>
    <p:sldId id="257" r:id="rId2"/>
    <p:sldId id="275" r:id="rId3"/>
    <p:sldId id="276" r:id="rId4"/>
    <p:sldId id="386" r:id="rId5"/>
    <p:sldId id="287" r:id="rId6"/>
    <p:sldId id="288" r:id="rId7"/>
    <p:sldId id="315" r:id="rId8"/>
    <p:sldId id="316" r:id="rId9"/>
    <p:sldId id="317" r:id="rId10"/>
    <p:sldId id="319" r:id="rId11"/>
    <p:sldId id="418" r:id="rId12"/>
    <p:sldId id="326" r:id="rId13"/>
    <p:sldId id="373" r:id="rId14"/>
    <p:sldId id="404" r:id="rId15"/>
    <p:sldId id="408" r:id="rId16"/>
    <p:sldId id="407" r:id="rId17"/>
    <p:sldId id="410" r:id="rId18"/>
    <p:sldId id="411" r:id="rId19"/>
    <p:sldId id="415" r:id="rId20"/>
    <p:sldId id="324" r:id="rId21"/>
    <p:sldId id="405" r:id="rId22"/>
    <p:sldId id="406" r:id="rId23"/>
    <p:sldId id="414" r:id="rId24"/>
  </p:sldIdLst>
  <p:sldSz cx="9144000" cy="6858000" type="screen4x3"/>
  <p:notesSz cx="7315200" cy="96012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33CC"/>
    <a:srgbClr val="00CC99"/>
    <a:srgbClr val="66FF66"/>
    <a:srgbClr val="0066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34" autoAdjust="0"/>
    <p:restoredTop sz="94265" autoAdjust="0"/>
  </p:normalViewPr>
  <p:slideViewPr>
    <p:cSldViewPr>
      <p:cViewPr varScale="1">
        <p:scale>
          <a:sx n="103" d="100"/>
          <a:sy n="103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7E5A6DD6-2370-4683-81F1-5E713FC78521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C70CC7B4-C07B-4D68-81EB-3E15F9243EB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Franklin Gothic Book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Franklin Gothic Book" pitchFamily="34" charset="0"/>
              </a:defRPr>
            </a:lvl1pPr>
          </a:lstStyle>
          <a:p>
            <a:pPr>
              <a:defRPr/>
            </a:pPr>
            <a:fld id="{2A44871E-C912-4F5A-9D20-985E044C6D43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Franklin Gothic Book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Franklin Gothic Book" pitchFamily="34" charset="0"/>
              </a:defRPr>
            </a:lvl1pPr>
          </a:lstStyle>
          <a:p>
            <a:pPr>
              <a:defRPr/>
            </a:pPr>
            <a:fld id="{FDF59A1F-05BC-4498-BC82-D44D78D7357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3791D-F9AA-4F73-BD26-AD2AEDA2CC22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15ADB-1AEA-4043-A873-BFB8DDA48DB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07045-0D0A-4522-B78F-D6C5E4474101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696F8-C98B-44DB-B31B-A7C4AB068FF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55782-F7CB-402D-B1E8-C14DF5919480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39C31-F476-416E-8C1C-243F0FAC70B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841C5-32AC-4818-BAA0-022B992D7165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A3896-70FF-4E69-A44C-3DFCCB9833B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18518-62D2-411A-A844-C44D00166AEE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EF2C8-153B-4B19-B76A-C60AD63BD24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D63D6-B3A1-4FF5-92F0-5BD261EDA710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12A74-9863-4416-966D-79E18EC2BBD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7302C-2FFB-463C-A1A9-3D80B3356E84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04867-3855-42D4-B44E-411A314A64F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6A0F8-78DD-43F7-8081-8B06453356E6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AD46B-83D4-4968-A3AC-7F4EE3D3AE8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67148-3887-4E0A-9DF8-F20215368150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A1A3F-8CB0-4B61-A0BD-021331E0B08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9CD2-7D47-40ED-9511-1A54CA9D2BAB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12537-A901-43D8-A56C-289AA574D2D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0A651-0F39-4F31-8F50-B6014B7C4FFE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E6DE3-88A0-4048-B8DE-D4F717BDFB9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C3CE7-EDB9-4A85-8B8B-A019269CFBA6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BAF7F-39E7-4636-8C72-E923D6CD8B4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fld id="{4427E8F5-4564-498C-AFA6-88DDECE966C8}" type="datetimeFigureOut">
              <a:rPr lang="pt-BR"/>
              <a:pPr>
                <a:defRPr/>
              </a:pPr>
              <a:t>17/9/2013</a:t>
            </a:fld>
            <a:endParaRPr lang="pt-BR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B9DC4AC4-F505-4A29-BF04-508BF337993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graphicFrame>
        <p:nvGraphicFramePr>
          <p:cNvPr id="1027" name="Object 8"/>
          <p:cNvGraphicFramePr>
            <a:graphicFrameLocks noChangeAspect="1"/>
          </p:cNvGraphicFramePr>
          <p:nvPr/>
        </p:nvGraphicFramePr>
        <p:xfrm>
          <a:off x="0" y="6092825"/>
          <a:ext cx="9144000" cy="757238"/>
        </p:xfrm>
        <a:graphic>
          <a:graphicData uri="http://schemas.openxmlformats.org/presentationml/2006/ole">
            <p:oleObj spid="_x0000_s1027" name="CorelPhotoPaint.Image.10" r:id="rId15" imgW="1638095" imgH="314286" progId="">
              <p:embed/>
            </p:oleObj>
          </a:graphicData>
        </a:graphic>
      </p:graphicFrame>
      <p:pic>
        <p:nvPicPr>
          <p:cNvPr id="8" name="Imagem 0" descr="LOGOSES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14742" y="0"/>
            <a:ext cx="893762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07504" y="188913"/>
            <a:ext cx="7921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ude.gov.br/sargsus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instrumentosdegestao@saude.sc.gov.br" TargetMode="External"/><Relationship Id="rId2" Type="http://schemas.openxmlformats.org/officeDocument/2006/relationships/hyperlink" Target="mailto:gepsa@saude.sc.gov.br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4675" y="4076700"/>
            <a:ext cx="85693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pt-BR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INSTRUMENTOS BÁSICOS DE PLANEJAMENTO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11188" y="3141663"/>
            <a:ext cx="7488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2052" name="Retângulo 4"/>
          <p:cNvSpPr>
            <a:spLocks noChangeArrowheads="1"/>
          </p:cNvSpPr>
          <p:nvPr/>
        </p:nvSpPr>
        <p:spPr bwMode="auto">
          <a:xfrm>
            <a:off x="1746250" y="115888"/>
            <a:ext cx="6858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>
                <a:latin typeface="Comic Sans MS" pitchFamily="66" charset="0"/>
              </a:rPr>
              <a:t>Secretaria de Estado da Saúde</a:t>
            </a:r>
            <a:br>
              <a:rPr lang="pt-BR" sz="1600">
                <a:latin typeface="Comic Sans MS" pitchFamily="66" charset="0"/>
              </a:rPr>
            </a:br>
            <a:r>
              <a:rPr lang="pt-BR" sz="1600">
                <a:latin typeface="Comic Sans MS" pitchFamily="66" charset="0"/>
              </a:rPr>
              <a:t>Superintendência de Planejamento e Gestão</a:t>
            </a:r>
            <a:br>
              <a:rPr lang="pt-BR" sz="1600">
                <a:latin typeface="Comic Sans MS" pitchFamily="66" charset="0"/>
              </a:rPr>
            </a:br>
            <a:r>
              <a:rPr lang="pt-BR" sz="1600">
                <a:latin typeface="Comic Sans MS" pitchFamily="66" charset="0"/>
              </a:rPr>
              <a:t>Diretoria de Planejamento, Controle e Avaliação</a:t>
            </a:r>
            <a:r>
              <a:rPr lang="pt-BR" sz="1600">
                <a:solidFill>
                  <a:schemeClr val="tx2"/>
                </a:solidFill>
              </a:rPr>
              <a:t/>
            </a:r>
            <a:br>
              <a:rPr lang="pt-BR" sz="1600">
                <a:solidFill>
                  <a:schemeClr val="tx2"/>
                </a:solidFill>
              </a:rPr>
            </a:br>
            <a:r>
              <a:rPr lang="pt-BR" sz="1600">
                <a:latin typeface="Comic Sans MS" pitchFamily="66" charset="0"/>
              </a:rPr>
              <a:t>Gerência de Planejamento do SUS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2362200" y="179705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BR" sz="2400" b="1" i="1">
                <a:solidFill>
                  <a:srgbClr val="000099"/>
                </a:solidFill>
              </a:rPr>
              <a:t>2014</a:t>
            </a:r>
            <a:endParaRPr lang="pt-BR" sz="2400" b="1" i="1">
              <a:solidFill>
                <a:srgbClr val="006600"/>
              </a:solidFill>
            </a:endParaRPr>
          </a:p>
        </p:txBody>
      </p:sp>
      <p:sp>
        <p:nvSpPr>
          <p:cNvPr id="50179" name="Text Box 5"/>
          <p:cNvSpPr txBox="1">
            <a:spLocks noChangeArrowheads="1"/>
          </p:cNvSpPr>
          <p:nvPr/>
        </p:nvSpPr>
        <p:spPr bwMode="auto">
          <a:xfrm>
            <a:off x="685800" y="179705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BR" sz="2400" b="1" i="1">
                <a:solidFill>
                  <a:srgbClr val="006600"/>
                </a:solidFill>
              </a:rPr>
              <a:t>2013</a:t>
            </a:r>
          </a:p>
        </p:txBody>
      </p:sp>
      <p:sp>
        <p:nvSpPr>
          <p:cNvPr id="50180" name="Text Box 6"/>
          <p:cNvSpPr txBox="1">
            <a:spLocks noChangeArrowheads="1"/>
          </p:cNvSpPr>
          <p:nvPr/>
        </p:nvSpPr>
        <p:spPr bwMode="auto">
          <a:xfrm>
            <a:off x="4114800" y="179705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BR" sz="2400" b="1" i="1"/>
              <a:t>2015</a:t>
            </a:r>
            <a:endParaRPr lang="pt-BR" sz="2400" b="1" i="1">
              <a:solidFill>
                <a:srgbClr val="006600"/>
              </a:solidFill>
            </a:endParaRPr>
          </a:p>
        </p:txBody>
      </p:sp>
      <p:sp>
        <p:nvSpPr>
          <p:cNvPr id="50181" name="Text Box 7"/>
          <p:cNvSpPr txBox="1">
            <a:spLocks noChangeArrowheads="1"/>
          </p:cNvSpPr>
          <p:nvPr/>
        </p:nvSpPr>
        <p:spPr bwMode="auto">
          <a:xfrm>
            <a:off x="5867400" y="179705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BR" sz="2400" b="1" i="1">
                <a:solidFill>
                  <a:srgbClr val="006600"/>
                </a:solidFill>
              </a:rPr>
              <a:t>2016</a:t>
            </a:r>
            <a:endParaRPr lang="pt-BR" sz="2400" i="1"/>
          </a:p>
        </p:txBody>
      </p:sp>
      <p:sp>
        <p:nvSpPr>
          <p:cNvPr id="50182" name="AutoShape 8"/>
          <p:cNvSpPr>
            <a:spLocks/>
          </p:cNvSpPr>
          <p:nvPr/>
        </p:nvSpPr>
        <p:spPr bwMode="auto">
          <a:xfrm rot="-5384820">
            <a:off x="1066006" y="1635919"/>
            <a:ext cx="230188" cy="1600200"/>
          </a:xfrm>
          <a:prstGeom prst="leftBrace">
            <a:avLst>
              <a:gd name="adj1" fmla="val 5793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BR">
              <a:latin typeface="Comic Sans MS" pitchFamily="66" charset="0"/>
            </a:endParaRPr>
          </a:p>
        </p:txBody>
      </p:sp>
      <p:sp>
        <p:nvSpPr>
          <p:cNvPr id="50183" name="AutoShape 9"/>
          <p:cNvSpPr>
            <a:spLocks/>
          </p:cNvSpPr>
          <p:nvPr/>
        </p:nvSpPr>
        <p:spPr bwMode="auto">
          <a:xfrm rot="-5384820">
            <a:off x="2742406" y="1635919"/>
            <a:ext cx="230188" cy="1600200"/>
          </a:xfrm>
          <a:prstGeom prst="leftBrace">
            <a:avLst>
              <a:gd name="adj1" fmla="val 5793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BR">
              <a:latin typeface="Comic Sans MS" pitchFamily="66" charset="0"/>
            </a:endParaRPr>
          </a:p>
        </p:txBody>
      </p:sp>
      <p:sp>
        <p:nvSpPr>
          <p:cNvPr id="50184" name="AutoShape 10"/>
          <p:cNvSpPr>
            <a:spLocks/>
          </p:cNvSpPr>
          <p:nvPr/>
        </p:nvSpPr>
        <p:spPr bwMode="auto">
          <a:xfrm rot="-5384820">
            <a:off x="4495006" y="1635919"/>
            <a:ext cx="230188" cy="1600200"/>
          </a:xfrm>
          <a:prstGeom prst="leftBrace">
            <a:avLst>
              <a:gd name="adj1" fmla="val 5793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BR">
              <a:latin typeface="Comic Sans MS" pitchFamily="66" charset="0"/>
            </a:endParaRPr>
          </a:p>
        </p:txBody>
      </p:sp>
      <p:sp>
        <p:nvSpPr>
          <p:cNvPr id="50185" name="AutoShape 11"/>
          <p:cNvSpPr>
            <a:spLocks/>
          </p:cNvSpPr>
          <p:nvPr/>
        </p:nvSpPr>
        <p:spPr bwMode="auto">
          <a:xfrm rot="-5384820">
            <a:off x="6247606" y="1635919"/>
            <a:ext cx="230188" cy="1600200"/>
          </a:xfrm>
          <a:prstGeom prst="leftBrace">
            <a:avLst>
              <a:gd name="adj1" fmla="val 5793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BR">
              <a:latin typeface="Comic Sans MS" pitchFamily="66" charset="0"/>
            </a:endParaRPr>
          </a:p>
        </p:txBody>
      </p:sp>
      <p:sp>
        <p:nvSpPr>
          <p:cNvPr id="50186" name="AutoShape 12"/>
          <p:cNvSpPr>
            <a:spLocks/>
          </p:cNvSpPr>
          <p:nvPr/>
        </p:nvSpPr>
        <p:spPr bwMode="auto">
          <a:xfrm rot="-5384820">
            <a:off x="7924006" y="1635919"/>
            <a:ext cx="230188" cy="1600200"/>
          </a:xfrm>
          <a:prstGeom prst="leftBrace">
            <a:avLst>
              <a:gd name="adj1" fmla="val 5793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BR">
              <a:latin typeface="Comic Sans MS" pitchFamily="66" charset="0"/>
            </a:endParaRPr>
          </a:p>
        </p:txBody>
      </p:sp>
      <p:sp>
        <p:nvSpPr>
          <p:cNvPr id="50187" name="Text Box 13"/>
          <p:cNvSpPr txBox="1">
            <a:spLocks noChangeArrowheads="1"/>
          </p:cNvSpPr>
          <p:nvPr/>
        </p:nvSpPr>
        <p:spPr bwMode="auto">
          <a:xfrm>
            <a:off x="2867025" y="3173413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BR" sz="2000" b="1">
                <a:solidFill>
                  <a:srgbClr val="006600"/>
                </a:solidFill>
              </a:rPr>
              <a:t>Mandato</a:t>
            </a:r>
            <a:endParaRPr lang="pt-BR" sz="2000"/>
          </a:p>
        </p:txBody>
      </p:sp>
      <p:sp>
        <p:nvSpPr>
          <p:cNvPr id="50188" name="AutoShape 14"/>
          <p:cNvSpPr>
            <a:spLocks/>
          </p:cNvSpPr>
          <p:nvPr/>
        </p:nvSpPr>
        <p:spPr bwMode="auto">
          <a:xfrm rot="-5400000">
            <a:off x="5237956" y="243682"/>
            <a:ext cx="477837" cy="6705600"/>
          </a:xfrm>
          <a:prstGeom prst="leftBrace">
            <a:avLst>
              <a:gd name="adj1" fmla="val 116944"/>
              <a:gd name="adj2" fmla="val 4969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BR">
              <a:latin typeface="Comic Sans MS" pitchFamily="66" charset="0"/>
            </a:endParaRPr>
          </a:p>
        </p:txBody>
      </p:sp>
      <p:sp>
        <p:nvSpPr>
          <p:cNvPr id="50189" name="Text Box 15"/>
          <p:cNvSpPr txBox="1">
            <a:spLocks noChangeArrowheads="1"/>
          </p:cNvSpPr>
          <p:nvPr/>
        </p:nvSpPr>
        <p:spPr bwMode="auto">
          <a:xfrm>
            <a:off x="3995738" y="3933825"/>
            <a:ext cx="304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BR" sz="2000" b="1">
                <a:solidFill>
                  <a:schemeClr val="accent2"/>
                </a:solidFill>
              </a:rPr>
              <a:t>Vigência do PES</a:t>
            </a:r>
            <a:endParaRPr lang="pt-BR" sz="2000">
              <a:solidFill>
                <a:schemeClr val="accent2"/>
              </a:solidFill>
            </a:endParaRPr>
          </a:p>
        </p:txBody>
      </p:sp>
      <p:sp>
        <p:nvSpPr>
          <p:cNvPr id="50190" name="Text Box 16"/>
          <p:cNvSpPr txBox="1">
            <a:spLocks noChangeArrowheads="1"/>
          </p:cNvSpPr>
          <p:nvPr/>
        </p:nvSpPr>
        <p:spPr bwMode="auto">
          <a:xfrm>
            <a:off x="7391400" y="1795463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BR" sz="2400" b="1" i="1">
                <a:solidFill>
                  <a:srgbClr val="000099"/>
                </a:solidFill>
              </a:rPr>
              <a:t>2017</a:t>
            </a:r>
            <a:endParaRPr lang="pt-BR" sz="2400" i="1"/>
          </a:p>
        </p:txBody>
      </p:sp>
      <p:sp>
        <p:nvSpPr>
          <p:cNvPr id="50191" name="AutoShape 17"/>
          <p:cNvSpPr>
            <a:spLocks/>
          </p:cNvSpPr>
          <p:nvPr/>
        </p:nvSpPr>
        <p:spPr bwMode="auto">
          <a:xfrm rot="-5400000">
            <a:off x="3635375" y="-531812"/>
            <a:ext cx="504825" cy="6985000"/>
          </a:xfrm>
          <a:prstGeom prst="leftBrace">
            <a:avLst>
              <a:gd name="adj1" fmla="val 11530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BR">
              <a:latin typeface="Comic Sans MS" pitchFamily="66" charset="0"/>
            </a:endParaRPr>
          </a:p>
        </p:txBody>
      </p:sp>
      <p:sp>
        <p:nvSpPr>
          <p:cNvPr id="50192" name="AutoShape 18"/>
          <p:cNvSpPr>
            <a:spLocks/>
          </p:cNvSpPr>
          <p:nvPr/>
        </p:nvSpPr>
        <p:spPr bwMode="auto">
          <a:xfrm rot="-5384820">
            <a:off x="1052513" y="2773363"/>
            <a:ext cx="431800" cy="1600200"/>
          </a:xfrm>
          <a:prstGeom prst="leftBrace">
            <a:avLst>
              <a:gd name="adj1" fmla="val 3088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BR">
              <a:latin typeface="Comic Sans MS" pitchFamily="66" charset="0"/>
            </a:endParaRPr>
          </a:p>
        </p:txBody>
      </p:sp>
      <p:sp>
        <p:nvSpPr>
          <p:cNvPr id="50193" name="Text Box 19"/>
          <p:cNvSpPr txBox="1">
            <a:spLocks noChangeArrowheads="1"/>
          </p:cNvSpPr>
          <p:nvPr/>
        </p:nvSpPr>
        <p:spPr bwMode="auto">
          <a:xfrm>
            <a:off x="179388" y="3933825"/>
            <a:ext cx="2232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pt-BR" sz="2000" b="1">
                <a:solidFill>
                  <a:srgbClr val="FF3300"/>
                </a:solidFill>
              </a:rPr>
              <a:t>Elaboração </a:t>
            </a:r>
          </a:p>
          <a:p>
            <a:pPr algn="ctr" eaLnBrk="0" hangingPunct="0"/>
            <a:r>
              <a:rPr lang="pt-BR" sz="2000" b="1">
                <a:solidFill>
                  <a:srgbClr val="FF3300"/>
                </a:solidFill>
              </a:rPr>
              <a:t>e Aprovação</a:t>
            </a:r>
          </a:p>
        </p:txBody>
      </p:sp>
      <p:sp>
        <p:nvSpPr>
          <p:cNvPr id="50194" name="Text Box 20"/>
          <p:cNvSpPr txBox="1">
            <a:spLocks noChangeArrowheads="1"/>
          </p:cNvSpPr>
          <p:nvPr/>
        </p:nvSpPr>
        <p:spPr bwMode="auto">
          <a:xfrm>
            <a:off x="1011238" y="2557463"/>
            <a:ext cx="346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b="1">
                <a:latin typeface="Verdana" pitchFamily="34" charset="0"/>
              </a:rPr>
              <a:t>1</a:t>
            </a:r>
          </a:p>
        </p:txBody>
      </p:sp>
      <p:sp>
        <p:nvSpPr>
          <p:cNvPr id="50195" name="Text Box 21"/>
          <p:cNvSpPr txBox="1">
            <a:spLocks noChangeArrowheads="1"/>
          </p:cNvSpPr>
          <p:nvPr/>
        </p:nvSpPr>
        <p:spPr bwMode="auto">
          <a:xfrm>
            <a:off x="2687638" y="2557463"/>
            <a:ext cx="346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b="1">
                <a:latin typeface="Verdana" pitchFamily="34" charset="0"/>
              </a:rPr>
              <a:t>2</a:t>
            </a:r>
          </a:p>
        </p:txBody>
      </p:sp>
      <p:sp>
        <p:nvSpPr>
          <p:cNvPr id="50196" name="Text Box 22"/>
          <p:cNvSpPr txBox="1">
            <a:spLocks noChangeArrowheads="1"/>
          </p:cNvSpPr>
          <p:nvPr/>
        </p:nvSpPr>
        <p:spPr bwMode="auto">
          <a:xfrm>
            <a:off x="6116638" y="2557463"/>
            <a:ext cx="346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b="1">
                <a:latin typeface="Verdana" pitchFamily="34" charset="0"/>
              </a:rPr>
              <a:t>4</a:t>
            </a:r>
          </a:p>
        </p:txBody>
      </p:sp>
      <p:sp>
        <p:nvSpPr>
          <p:cNvPr id="50197" name="Text Box 23"/>
          <p:cNvSpPr txBox="1">
            <a:spLocks noChangeArrowheads="1"/>
          </p:cNvSpPr>
          <p:nvPr/>
        </p:nvSpPr>
        <p:spPr bwMode="auto">
          <a:xfrm>
            <a:off x="4440238" y="2557463"/>
            <a:ext cx="346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b="1">
                <a:latin typeface="Verdana" pitchFamily="34" charset="0"/>
              </a:rPr>
              <a:t>3</a:t>
            </a:r>
          </a:p>
        </p:txBody>
      </p:sp>
      <p:sp>
        <p:nvSpPr>
          <p:cNvPr id="50198" name="Text Box 24"/>
          <p:cNvSpPr txBox="1">
            <a:spLocks noChangeArrowheads="1"/>
          </p:cNvSpPr>
          <p:nvPr/>
        </p:nvSpPr>
        <p:spPr bwMode="auto">
          <a:xfrm>
            <a:off x="7594600" y="2557463"/>
            <a:ext cx="896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b="1">
                <a:latin typeface="Verdana" pitchFamily="34" charset="0"/>
              </a:rPr>
              <a:t>5 ano</a:t>
            </a:r>
          </a:p>
        </p:txBody>
      </p:sp>
      <p:sp>
        <p:nvSpPr>
          <p:cNvPr id="50199" name="Text Box 23"/>
          <p:cNvSpPr txBox="1">
            <a:spLocks noChangeArrowheads="1"/>
          </p:cNvSpPr>
          <p:nvPr/>
        </p:nvSpPr>
        <p:spPr bwMode="auto">
          <a:xfrm>
            <a:off x="827088" y="1125538"/>
            <a:ext cx="3457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800">
                <a:solidFill>
                  <a:schemeClr val="accent2"/>
                </a:solidFill>
              </a:rPr>
              <a:t>Cronologia do PMS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1691680" y="260648"/>
            <a:ext cx="6264695" cy="46166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400" b="1" dirty="0"/>
              <a:t>Plano de </a:t>
            </a:r>
            <a:r>
              <a:rPr lang="pt-BR" sz="2400" b="1" dirty="0" smtClean="0"/>
              <a:t>Saúde</a:t>
            </a:r>
            <a:endParaRPr lang="pt-B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50825" y="2636838"/>
            <a:ext cx="8642350" cy="5847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b="1" dirty="0" smtClean="0">
                <a:solidFill>
                  <a:schemeClr val="accent2"/>
                </a:solidFill>
                <a:latin typeface="Comic Sans MS" pitchFamily="66" charset="0"/>
              </a:rPr>
              <a:t>PROGRAMAÇÃO ANUAL DE SAÚDE</a:t>
            </a:r>
            <a:endParaRPr lang="pt-BR" sz="3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3"/>
          <p:cNvSpPr txBox="1">
            <a:spLocks noChangeArrowheads="1"/>
          </p:cNvSpPr>
          <p:nvPr/>
        </p:nvSpPr>
        <p:spPr bwMode="auto">
          <a:xfrm>
            <a:off x="611188" y="3141663"/>
            <a:ext cx="7488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684213" y="765175"/>
            <a:ext cx="7704137" cy="13700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PROGRAMAÇÃO ANUAL DE SAÚDE</a:t>
            </a:r>
          </a:p>
          <a:p>
            <a:pPr algn="ctr">
              <a:spcBef>
                <a:spcPct val="50000"/>
              </a:spcBef>
              <a:defRPr/>
            </a:pPr>
            <a:r>
              <a:rPr lang="pt-BR" sz="2400" dirty="0"/>
              <a:t>é o instrumento que operacionaliza as intenções expressas no Plano de Saúde de forma sistematizada.</a:t>
            </a:r>
          </a:p>
        </p:txBody>
      </p:sp>
      <p:sp>
        <p:nvSpPr>
          <p:cNvPr id="52228" name="Text Box 12"/>
          <p:cNvSpPr txBox="1">
            <a:spLocks noChangeArrowheads="1"/>
          </p:cNvSpPr>
          <p:nvPr/>
        </p:nvSpPr>
        <p:spPr bwMode="auto">
          <a:xfrm>
            <a:off x="611188" y="2565400"/>
            <a:ext cx="777716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pt-BR" dirty="0"/>
              <a:t> </a:t>
            </a:r>
            <a:r>
              <a:rPr lang="pt-BR" sz="2000" b="1" dirty="0"/>
              <a:t>Representa recortes anuais do Plano de Saúde e possui caráter propositivo;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pt-BR" sz="2000" b="1" dirty="0"/>
              <a:t> É referência para a construção do Relatório Anual de </a:t>
            </a:r>
            <a:r>
              <a:rPr lang="pt-BR" sz="2000" b="1" dirty="0" smtClean="0"/>
              <a:t>Gestão. </a:t>
            </a:r>
            <a:endParaRPr lang="pt-BR" sz="2000" b="1" dirty="0"/>
          </a:p>
          <a:p>
            <a:pPr>
              <a:buFontTx/>
              <a:buChar char="-"/>
            </a:pPr>
            <a:endParaRPr lang="pt-BR" sz="2000" b="1" dirty="0"/>
          </a:p>
          <a:p>
            <a:pPr>
              <a:buFontTx/>
              <a:buChar char="-"/>
            </a:pPr>
            <a:endParaRPr lang="pt-BR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3"/>
          <p:cNvSpPr txBox="1">
            <a:spLocks noChangeArrowheads="1"/>
          </p:cNvSpPr>
          <p:nvPr/>
        </p:nvSpPr>
        <p:spPr bwMode="auto">
          <a:xfrm>
            <a:off x="611188" y="3141663"/>
            <a:ext cx="7488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53251" name="Text Box 5"/>
          <p:cNvSpPr txBox="1">
            <a:spLocks noChangeArrowheads="1"/>
          </p:cNvSpPr>
          <p:nvPr/>
        </p:nvSpPr>
        <p:spPr bwMode="auto">
          <a:xfrm>
            <a:off x="395536" y="1340768"/>
            <a:ext cx="84963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 dirty="0" smtClean="0">
                <a:solidFill>
                  <a:schemeClr val="accent2"/>
                </a:solidFill>
              </a:rPr>
              <a:t>Contém:</a:t>
            </a:r>
            <a:endParaRPr lang="pt-BR" sz="2000" b="1" dirty="0">
              <a:solidFill>
                <a:schemeClr val="accent2"/>
              </a:solidFill>
            </a:endParaRPr>
          </a:p>
          <a:p>
            <a:endParaRPr lang="pt-BR" sz="2000" b="1" dirty="0">
              <a:solidFill>
                <a:schemeClr val="accent2"/>
              </a:solidFill>
            </a:endParaRPr>
          </a:p>
          <a:p>
            <a:r>
              <a:rPr lang="pt-BR" b="1" dirty="0" smtClean="0"/>
              <a:t>as</a:t>
            </a:r>
            <a:r>
              <a:rPr lang="pt-BR" dirty="0" smtClean="0"/>
              <a:t> </a:t>
            </a:r>
            <a:r>
              <a:rPr lang="pt-BR" b="1" dirty="0"/>
              <a:t>ações</a:t>
            </a:r>
            <a:r>
              <a:rPr lang="pt-BR" dirty="0"/>
              <a:t> no ano específico que irão garantir o alcance dos objetivos do Plano de Saúde; </a:t>
            </a:r>
          </a:p>
          <a:p>
            <a:endParaRPr lang="pt-BR" dirty="0"/>
          </a:p>
          <a:p>
            <a:r>
              <a:rPr lang="pt-BR" b="1" dirty="0" smtClean="0"/>
              <a:t>as metas </a:t>
            </a:r>
            <a:r>
              <a:rPr lang="pt-BR" dirty="0" smtClean="0"/>
              <a:t> </a:t>
            </a:r>
            <a:r>
              <a:rPr lang="pt-BR" dirty="0"/>
              <a:t>anuais que são expressões quantitativas de um objetivo. </a:t>
            </a:r>
          </a:p>
          <a:p>
            <a:endParaRPr lang="pt-BR" dirty="0"/>
          </a:p>
          <a:p>
            <a:r>
              <a:rPr lang="pt-BR" b="1" dirty="0" smtClean="0"/>
              <a:t>os</a:t>
            </a:r>
            <a:r>
              <a:rPr lang="pt-BR" dirty="0" smtClean="0"/>
              <a:t> </a:t>
            </a:r>
            <a:r>
              <a:rPr lang="pt-BR" b="1" dirty="0"/>
              <a:t>recursos orçamentários</a:t>
            </a:r>
            <a:r>
              <a:rPr lang="pt-BR" dirty="0"/>
              <a:t> necessários ao cumprimento da Programação; </a:t>
            </a:r>
          </a:p>
          <a:p>
            <a:endParaRPr lang="pt-BR" b="1" dirty="0"/>
          </a:p>
          <a:p>
            <a:r>
              <a:rPr lang="pt-BR" b="1" dirty="0" smtClean="0"/>
              <a:t>os</a:t>
            </a:r>
            <a:r>
              <a:rPr lang="pt-BR" dirty="0" smtClean="0"/>
              <a:t> </a:t>
            </a:r>
            <a:r>
              <a:rPr lang="pt-BR" b="1" dirty="0" smtClean="0"/>
              <a:t>indicadores</a:t>
            </a:r>
            <a:r>
              <a:rPr lang="pt-BR" dirty="0" smtClean="0"/>
              <a:t> </a:t>
            </a:r>
            <a:r>
              <a:rPr lang="pt-BR" dirty="0"/>
              <a:t>para o monitoramento e avaliação da Programação Anual de Saúde. Indicador é um índice que reflete uma situação determinada, a partir da relação entre variáveis e permite medir mudanças e determinar o grau de cumprimento de metas. </a:t>
            </a:r>
          </a:p>
          <a:p>
            <a:pPr>
              <a:buFont typeface="Wingdings" pitchFamily="2" charset="2"/>
              <a:buChar char="ü"/>
            </a:pPr>
            <a:endParaRPr lang="pt-BR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835696" y="188640"/>
            <a:ext cx="6048672" cy="46166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PROGRAMAÇÃO ANUAL DE </a:t>
            </a:r>
            <a:r>
              <a:rPr lang="pt-BR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SAÚDE</a:t>
            </a:r>
            <a:endParaRPr lang="pt-BR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3"/>
          <p:cNvSpPr txBox="1">
            <a:spLocks noChangeArrowheads="1"/>
          </p:cNvSpPr>
          <p:nvPr/>
        </p:nvSpPr>
        <p:spPr bwMode="auto">
          <a:xfrm>
            <a:off x="611188" y="3141663"/>
            <a:ext cx="7488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54275" name="Text Box 5"/>
          <p:cNvSpPr txBox="1">
            <a:spLocks noChangeArrowheads="1"/>
          </p:cNvSpPr>
          <p:nvPr/>
        </p:nvSpPr>
        <p:spPr bwMode="auto">
          <a:xfrm>
            <a:off x="251520" y="908720"/>
            <a:ext cx="84963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 smtClean="0"/>
              <a:t> </a:t>
            </a:r>
            <a:r>
              <a:rPr lang="pt-BR" b="1" dirty="0"/>
              <a:t>o período </a:t>
            </a:r>
            <a:r>
              <a:rPr lang="pt-BR" dirty="0"/>
              <a:t>- prazo de início e término para desenvolvimento da ação.</a:t>
            </a:r>
          </a:p>
          <a:p>
            <a:r>
              <a:rPr lang="pt-BR" dirty="0"/>
              <a:t>Identificar os responsáveis – ator e /ou atores que executaram a ação e seu monitoramento.</a:t>
            </a:r>
          </a:p>
          <a:p>
            <a:endParaRPr lang="pt-BR" dirty="0"/>
          </a:p>
          <a:p>
            <a:r>
              <a:rPr lang="pt-BR" b="1" dirty="0" smtClean="0"/>
              <a:t>recurso </a:t>
            </a:r>
            <a:r>
              <a:rPr lang="pt-BR" b="1" dirty="0"/>
              <a:t>ou item orçamentário </a:t>
            </a:r>
            <a:r>
              <a:rPr lang="pt-BR" dirty="0"/>
              <a:t>– </a:t>
            </a:r>
            <a:r>
              <a:rPr lang="pt-BR" b="1" dirty="0"/>
              <a:t>valor do recurso utilizado</a:t>
            </a:r>
            <a:r>
              <a:rPr lang="pt-BR" dirty="0"/>
              <a:t>, fonte ou item orçamentário do PPA.</a:t>
            </a:r>
          </a:p>
          <a:p>
            <a:endParaRPr lang="pt-BR" dirty="0"/>
          </a:p>
          <a:p>
            <a:r>
              <a:rPr lang="pt-BR" b="1" dirty="0" smtClean="0"/>
              <a:t>áreas </a:t>
            </a:r>
            <a:r>
              <a:rPr lang="pt-BR" b="1" dirty="0"/>
              <a:t>responsáveis e as parcerias</a:t>
            </a:r>
            <a:r>
              <a:rPr lang="pt-BR" dirty="0"/>
              <a:t> necessárias para a execução das ações, as quais representam o que se pretende fazer para o alcance dos objetivos</a:t>
            </a:r>
            <a:r>
              <a:rPr lang="pt-BR" dirty="0" smtClean="0"/>
              <a:t>.</a:t>
            </a:r>
          </a:p>
          <a:p>
            <a:pPr indent="450850"/>
            <a:endParaRPr lang="pt-BR" sz="1400" b="1" dirty="0" smtClean="0">
              <a:solidFill>
                <a:schemeClr val="accent2"/>
              </a:solidFill>
            </a:endParaRPr>
          </a:p>
          <a:p>
            <a:pPr indent="450850"/>
            <a:r>
              <a:rPr lang="pt-BR" sz="2000" b="1" dirty="0" smtClean="0">
                <a:solidFill>
                  <a:schemeClr val="accent2"/>
                </a:solidFill>
              </a:rPr>
              <a:t>O modelo atende </a:t>
            </a:r>
            <a:r>
              <a:rPr lang="pt-BR" sz="2000" b="1" dirty="0" smtClean="0"/>
              <a:t>aos objetivos, diretrizes e metas do plano</a:t>
            </a:r>
          </a:p>
          <a:p>
            <a:pPr indent="450850"/>
            <a:r>
              <a:rPr lang="pt-BR" sz="2000" b="1" dirty="0" smtClean="0"/>
              <a:t>e segue os eixos </a:t>
            </a:r>
            <a:r>
              <a:rPr lang="pt-BR" sz="2000" b="1" dirty="0" smtClean="0"/>
              <a:t>prioritários.</a:t>
            </a:r>
            <a:endParaRPr lang="pt-BR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835696" y="188640"/>
            <a:ext cx="6048672" cy="46166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PROGRAMAÇÃO ANUAL DE </a:t>
            </a:r>
            <a:r>
              <a:rPr lang="pt-BR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SAÚDE</a:t>
            </a:r>
            <a:endParaRPr lang="pt-BR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6" name="Group 83"/>
          <p:cNvGraphicFramePr>
            <a:graphicFrameLocks noGrp="1"/>
          </p:cNvGraphicFramePr>
          <p:nvPr/>
        </p:nvGraphicFramePr>
        <p:xfrm>
          <a:off x="107504" y="4400128"/>
          <a:ext cx="8856662" cy="1981200"/>
        </p:xfrm>
        <a:graphic>
          <a:graphicData uri="http://schemas.openxmlformats.org/drawingml/2006/table">
            <a:tbl>
              <a:tblPr/>
              <a:tblGrid>
                <a:gridCol w="936625"/>
                <a:gridCol w="719137"/>
                <a:gridCol w="936625"/>
                <a:gridCol w="720725"/>
                <a:gridCol w="863600"/>
                <a:gridCol w="647700"/>
                <a:gridCol w="1008063"/>
                <a:gridCol w="1223962"/>
                <a:gridCol w="865188"/>
                <a:gridCol w="935037"/>
              </a:tblGrid>
              <a:tr h="47523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ç</a:t>
                      </a: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ões</a:t>
                      </a:r>
                      <a:endParaRPr kumimoji="0" lang="pt-B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Meta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Indicador</a:t>
                      </a:r>
                      <a:endParaRPr kumimoji="0" lang="pt-B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í</a:t>
                      </a: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cio da A</a:t>
                      </a: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ç</a:t>
                      </a: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ão</a:t>
                      </a:r>
                      <a:endParaRPr kumimoji="0" lang="pt-B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Previsão Final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Setor</a:t>
                      </a:r>
                      <a:endParaRPr kumimoji="0" lang="pt-B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Nome do Respons</a:t>
                      </a: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á</a:t>
                      </a: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vel</a:t>
                      </a:r>
                      <a:endParaRPr kumimoji="0" lang="pt-B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Item PPA / portaria espec</a:t>
                      </a: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í</a:t>
                      </a: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fica</a:t>
                      </a:r>
                      <a:endParaRPr kumimoji="0" lang="pt-B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Setor de dependência da a</a:t>
                      </a:r>
                      <a:r>
                        <a:rPr kumimoji="0" 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ç</a:t>
                      </a:r>
                      <a:r>
                        <a:rPr kumimoji="0" 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ão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Valor (R$)</a:t>
                      </a:r>
                      <a:endParaRPr kumimoji="0" lang="pt-B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9025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Apoiar a implanta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ç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ão de Equipes de Sa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ú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 na Estrat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é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gia de Sa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ú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 da Fam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í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lia</a:t>
                      </a:r>
                      <a:endParaRPr kumimoji="0" lang="pt-B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Equipes</a:t>
                      </a:r>
                      <a:endParaRPr kumimoji="0" lang="pt-B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º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de Equipes Implantadas</a:t>
                      </a:r>
                      <a:endParaRPr kumimoji="0" lang="pt-B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Janeiro</a:t>
                      </a:r>
                      <a:endParaRPr kumimoji="0" lang="pt-B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Dezembro</a:t>
                      </a:r>
                      <a:endParaRPr kumimoji="0" lang="pt-B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Aten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ç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ão B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á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sica</a:t>
                      </a:r>
                      <a:endParaRPr kumimoji="0" lang="pt-B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fulano</a:t>
                      </a:r>
                      <a:endParaRPr kumimoji="0" lang="pt-B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Incentivo financeiro Estadual para o atendimento da AB 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Co-financiamento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AB -Delibera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ç</a:t>
                      </a: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ão CIB</a:t>
                      </a:r>
                      <a:endParaRPr kumimoji="0" lang="pt-B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Gerente da AB</a:t>
                      </a:r>
                      <a:endParaRPr kumimoji="0" lang="pt-B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8.182.728,00</a:t>
                      </a:r>
                      <a:endParaRPr kumimoji="0" lang="pt-B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50825" y="2636838"/>
            <a:ext cx="8642350" cy="14033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b="1" dirty="0">
                <a:solidFill>
                  <a:schemeClr val="accent2"/>
                </a:solidFill>
                <a:latin typeface="Comic Sans MS" pitchFamily="66" charset="0"/>
              </a:rPr>
              <a:t>RELATÓRIO ANUAL DE GESTÃO – RAG</a:t>
            </a:r>
          </a:p>
          <a:p>
            <a:pPr algn="ctr">
              <a:spcBef>
                <a:spcPct val="50000"/>
              </a:spcBef>
            </a:pPr>
            <a:r>
              <a:rPr lang="pt-BR" sz="3600" b="1" dirty="0">
                <a:solidFill>
                  <a:schemeClr val="accent2"/>
                </a:solidFill>
                <a:latin typeface="Comic Sans MS" pitchFamily="66" charset="0"/>
              </a:rPr>
              <a:t>SARGSUS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29097"/>
            <a:ext cx="7704138" cy="12477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835696" y="188640"/>
            <a:ext cx="6048672" cy="46166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RELATÓRIO ANUAL DE GESTÃO</a:t>
            </a:r>
            <a:endParaRPr lang="pt-BR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489125"/>
            <a:ext cx="7715895" cy="382019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15900" y="1196752"/>
            <a:ext cx="8928100" cy="420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Acórdão nº 1.459/2011 – TCU</a:t>
            </a:r>
          </a:p>
          <a:p>
            <a:pPr algn="ctr">
              <a:spcBef>
                <a:spcPct val="50000"/>
              </a:spcBef>
              <a:defRPr/>
            </a:pPr>
            <a:endParaRPr lang="pt-BR" sz="1400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spcBef>
                <a:spcPct val="50000"/>
              </a:spcBef>
              <a:buFontTx/>
              <a:buChar char="•"/>
              <a:defRPr/>
            </a:pPr>
            <a:r>
              <a:rPr lang="pt-BR" sz="2400" dirty="0"/>
              <a:t> </a:t>
            </a:r>
            <a:r>
              <a:rPr lang="pt-BR" sz="2000" dirty="0"/>
              <a:t>Instituir a </a:t>
            </a:r>
            <a:r>
              <a:rPr lang="pt-BR" sz="2000" b="1" dirty="0">
                <a:solidFill>
                  <a:srgbClr val="FF0000"/>
                </a:solidFill>
              </a:rPr>
              <a:t>obrigatoriedade</a:t>
            </a:r>
            <a:r>
              <a:rPr lang="pt-BR" sz="2000" dirty="0"/>
              <a:t> na alimentação do sistema SARGSUS a estados e municípios.</a:t>
            </a:r>
          </a:p>
          <a:p>
            <a:pPr algn="just">
              <a:spcBef>
                <a:spcPct val="50000"/>
              </a:spcBef>
              <a:buFontTx/>
              <a:buChar char="•"/>
              <a:defRPr/>
            </a:pPr>
            <a:r>
              <a:rPr lang="pt-BR" sz="2000" dirty="0"/>
              <a:t> Permitir o acesso aos relatórios de gestão registrados no SARGSUS por qualquer  cidadão via rede mundial de computadores.</a:t>
            </a:r>
          </a:p>
          <a:p>
            <a:pPr algn="just">
              <a:spcBef>
                <a:spcPct val="50000"/>
              </a:spcBef>
              <a:buFontTx/>
              <a:buChar char="•"/>
              <a:defRPr/>
            </a:pPr>
            <a:endParaRPr lang="pt-BR" sz="2000" dirty="0"/>
          </a:p>
          <a:p>
            <a:pPr algn="ctr">
              <a:spcBef>
                <a:spcPct val="50000"/>
              </a:spcBef>
              <a:defRPr/>
            </a:pPr>
            <a:r>
              <a:rPr lang="pt-BR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Portaria GM  nº 575, de 20/03/2012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pt-BR" sz="2000" dirty="0"/>
              <a:t> Institui e regulamenta o uso do </a:t>
            </a:r>
            <a:r>
              <a:rPr lang="pt-BR" sz="2000" b="1" dirty="0" smtClean="0"/>
              <a:t>Sistema de Apoio </a:t>
            </a:r>
            <a:r>
              <a:rPr lang="pt-BR" sz="2000" b="1" dirty="0"/>
              <a:t>ao Relatório de  Gestão -  SARGSUS .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835696" y="188640"/>
            <a:ext cx="6048672" cy="46166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RELATÓRIO ANUAL DE GESTÃO</a:t>
            </a:r>
            <a:endParaRPr lang="pt-BR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23528" y="1557139"/>
            <a:ext cx="8425184" cy="2447925"/>
          </a:xfrm>
          <a:prstGeom prst="rect">
            <a:avLst/>
          </a:prstGeom>
          <a:solidFill>
            <a:srgbClr val="FFFBD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pt-BR" sz="2400" dirty="0"/>
              <a:t>O SARGSUS </a:t>
            </a:r>
            <a:r>
              <a:rPr lang="pt-BR" sz="2400" dirty="0" smtClean="0"/>
              <a:t>é um sistema informatizado e foi </a:t>
            </a:r>
            <a:r>
              <a:rPr lang="pt-BR" sz="2400" dirty="0"/>
              <a:t>construído  pela  </a:t>
            </a:r>
            <a:r>
              <a:rPr lang="pt-BR" sz="2400" b="1" dirty="0"/>
              <a:t>Secretaria  de Gestão Estratégia  e Participativa  </a:t>
            </a:r>
            <a:r>
              <a:rPr lang="pt-BR" sz="2400" dirty="0"/>
              <a:t>objetivando disponibilizar a maior parte dos dados a serem utilizados pelas equipes gestoras das secretarias. 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pt-BR" sz="2400" dirty="0"/>
              <a:t>Os dados são importados dos seguintes sistemas de informação: SIOPS, SISPACTO, SCNES, IBGE, SIH-SUS,  SIM.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23528" y="4293096"/>
            <a:ext cx="8496944" cy="10207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</a:pPr>
            <a:r>
              <a:rPr lang="pt-BR" sz="2800" dirty="0"/>
              <a:t>O acesso é realizado pelo site: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pt-BR" sz="3200" dirty="0">
                <a:hlinkClick r:id="rId2"/>
              </a:rPr>
              <a:t>www.saude.gov.br/sargsus</a:t>
            </a:r>
            <a:r>
              <a:rPr lang="pt-BR" sz="2800" dirty="0"/>
              <a:t> 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835696" y="188640"/>
            <a:ext cx="6048672" cy="10156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RELATÓRIO ANUAL DE GESTÃO</a:t>
            </a:r>
          </a:p>
          <a:p>
            <a:pPr algn="ctr">
              <a:spcBef>
                <a:spcPct val="50000"/>
              </a:spcBef>
              <a:defRPr/>
            </a:pPr>
            <a:r>
              <a:rPr lang="pt-BR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SARGSUS</a:t>
            </a:r>
            <a:endParaRPr lang="pt-BR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CaixaDeTexto 1"/>
          <p:cNvSpPr txBox="1">
            <a:spLocks noChangeArrowheads="1"/>
          </p:cNvSpPr>
          <p:nvPr/>
        </p:nvSpPr>
        <p:spPr bwMode="auto">
          <a:xfrm>
            <a:off x="1979613" y="0"/>
            <a:ext cx="54721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b="1" u="sng">
                <a:solidFill>
                  <a:srgbClr val="3016F2"/>
                </a:solidFill>
                <a:latin typeface="Calibri" pitchFamily="34" charset="0"/>
              </a:rPr>
              <a:t>www.saude.gov.br/sargsus</a:t>
            </a:r>
          </a:p>
        </p:txBody>
      </p:sp>
      <p:pic>
        <p:nvPicPr>
          <p:cNvPr id="4" name="Imagem 3"/>
          <p:cNvPicPr/>
          <p:nvPr/>
        </p:nvPicPr>
        <p:blipFill>
          <a:blip r:embed="rId2" cstate="print"/>
          <a:srcRect t="8824" r="4583" b="4118"/>
          <a:stretch>
            <a:fillRect/>
          </a:stretch>
        </p:blipFill>
        <p:spPr bwMode="auto">
          <a:xfrm>
            <a:off x="0" y="548680"/>
            <a:ext cx="9144000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187450" y="371633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 sz="280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07950" y="3645024"/>
            <a:ext cx="302418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800" b="1" dirty="0">
                <a:solidFill>
                  <a:schemeClr val="accent2"/>
                </a:solidFill>
                <a:latin typeface="Verdana" pitchFamily="34" charset="0"/>
              </a:rPr>
              <a:t>Sistema de </a:t>
            </a:r>
            <a:r>
              <a:rPr lang="pt-BR" sz="2800" b="1" dirty="0" smtClean="0">
                <a:solidFill>
                  <a:schemeClr val="accent2"/>
                </a:solidFill>
                <a:latin typeface="Verdana" pitchFamily="34" charset="0"/>
              </a:rPr>
              <a:t>Planejamento do </a:t>
            </a:r>
            <a:r>
              <a:rPr lang="pt-BR" sz="2800" b="1" dirty="0">
                <a:solidFill>
                  <a:schemeClr val="accent2"/>
                </a:solidFill>
                <a:latin typeface="Verdana" pitchFamily="34" charset="0"/>
              </a:rPr>
              <a:t>SUS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708400" y="3932362"/>
            <a:ext cx="49672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400" dirty="0"/>
              <a:t>Foi </a:t>
            </a:r>
            <a:r>
              <a:rPr lang="pt-BR" sz="2400" dirty="0">
                <a:latin typeface="Verdana" pitchFamily="34" charset="0"/>
              </a:rPr>
              <a:t>regulamentado</a:t>
            </a:r>
            <a:r>
              <a:rPr lang="pt-BR" sz="2400" dirty="0"/>
              <a:t> pela Portaria nº 3.085 de 01/12/2006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3205163" y="4221287"/>
            <a:ext cx="574675" cy="2159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6390" name="Text Box 3"/>
          <p:cNvSpPr txBox="1">
            <a:spLocks noChangeArrowheads="1"/>
          </p:cNvSpPr>
          <p:nvPr/>
        </p:nvSpPr>
        <p:spPr bwMode="auto">
          <a:xfrm>
            <a:off x="683568" y="5301208"/>
            <a:ext cx="7848600" cy="124460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57150" cmpd="thickThin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 dirty="0">
                <a:latin typeface="Comic Sans MS" pitchFamily="66" charset="0"/>
              </a:rPr>
              <a:t>Atuação continua, articulada, integrada e solidária  das áreas  de  planejamento das três  esferas  de  gestão do SUS ( BRASIL,2009).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83568" y="620688"/>
            <a:ext cx="7416800" cy="431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Bases legais do Planejamento na sa</a:t>
            </a:r>
            <a:r>
              <a:rPr kumimoji="0" lang="pt-BR" sz="2400" b="1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ú</a:t>
            </a:r>
            <a:r>
              <a:rPr kumimoji="0" lang="pt-BR" sz="2400" b="1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de</a:t>
            </a:r>
            <a:endParaRPr kumimoji="0" lang="pt-BR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1402705" y="1124744"/>
            <a:ext cx="215900" cy="576263"/>
          </a:xfrm>
          <a:prstGeom prst="curvedRightArrow">
            <a:avLst>
              <a:gd name="adj1" fmla="val 53382"/>
              <a:gd name="adj2" fmla="val 10676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719089" y="1340768"/>
            <a:ext cx="6237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800" dirty="0">
                <a:latin typeface="Verdana" pitchFamily="34" charset="0"/>
              </a:rPr>
              <a:t>Lei nº 8.080 de 19/09/1990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411760" y="2708920"/>
            <a:ext cx="54721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800" dirty="0">
                <a:latin typeface="Verdana" pitchFamily="34" charset="0"/>
              </a:rPr>
              <a:t>Lei nº 8.142 de 28/12/1990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1978968" y="2564607"/>
            <a:ext cx="215900" cy="576262"/>
          </a:xfrm>
          <a:prstGeom prst="curvedRightArrow">
            <a:avLst>
              <a:gd name="adj1" fmla="val 53382"/>
              <a:gd name="adj2" fmla="val 10676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50825" y="2636838"/>
            <a:ext cx="8642350" cy="10668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b="1" dirty="0">
                <a:solidFill>
                  <a:schemeClr val="accent2"/>
                </a:solidFill>
                <a:latin typeface="Comic Sans MS" pitchFamily="66" charset="0"/>
              </a:rPr>
              <a:t>RELATÓRIO DETALHADO DO QUADRIMESTRE</a:t>
            </a:r>
            <a:endParaRPr lang="pt-BR" sz="3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95536" y="980728"/>
            <a:ext cx="8291512" cy="496855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Este documento apresenta a estrutura para o relatório de que trata o artigo 36 da Lei Complementar nº 141/2012, a saber: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t-BR" sz="2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Art. 36. O gestor do SUS em cada ente da Federação elaborará Relatório detalhado referente ao quadrimestre anterior, que deve se apresentado </a:t>
            </a:r>
            <a:r>
              <a:rPr kumimoji="0" lang="pt-BR" sz="2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até o final dos meses de fevereiro, maio e setembro </a:t>
            </a:r>
            <a:r>
              <a:rPr kumimoji="0" lang="pt-BR" sz="2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 audiência pública na câmara de vereadores dos municípios, o qual conterá, no mínimo, as seguintes informações: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- montante e fonte dos recursos aplicados no período;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II - auditorias realizadas ou em fase de execução no período e suas recomendações e determinações;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III - oferta e produção de serviços públicos na rede assistencial própria, contratada e conveniada, cotejando esses dados com os indicadores de saúde da população em seu âmbito de atuação.</a:t>
            </a:r>
            <a:endParaRPr kumimoji="0" lang="pt-BR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971600" y="188640"/>
            <a:ext cx="7128792" cy="46166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RELATÓRIO DETALHADO QUADRIMESTRAL</a:t>
            </a:r>
            <a:endParaRPr lang="pt-BR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95288" y="2060575"/>
            <a:ext cx="8229600" cy="3413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t-BR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 Conselho Nacional de Saúde aprovou a </a:t>
            </a:r>
            <a:r>
              <a:rPr kumimoji="0" lang="pt-BR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Resolução n° 459, de 10 de outubro de 2012, publica da no DOU n° 246, de 21/12/2012 </a:t>
            </a:r>
            <a:r>
              <a:rPr kumimoji="0" lang="pt-BR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com um modelo padronizado do Relatório detalhado do Quadrimestre.</a:t>
            </a:r>
            <a:endParaRPr kumimoji="0" lang="pt-BR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971600" y="188640"/>
            <a:ext cx="7128792" cy="46166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RELATÓRIO DETALHADO QUADRIMESTRAL</a:t>
            </a:r>
            <a:endParaRPr lang="pt-BR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23528" y="1052736"/>
            <a:ext cx="8351838" cy="49704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CCFFCC"/>
              </a:gs>
              <a:gs pos="100000">
                <a:schemeClr val="bg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Obrigado !</a:t>
            </a:r>
          </a:p>
          <a:p>
            <a:pPr algn="ctr">
              <a:spcBef>
                <a:spcPct val="50000"/>
              </a:spcBef>
              <a:defRPr/>
            </a:pP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Gerência de Planejamento do SUS</a:t>
            </a:r>
          </a:p>
          <a:p>
            <a:pPr algn="ctr">
              <a:spcBef>
                <a:spcPct val="50000"/>
              </a:spcBef>
              <a:defRPr/>
            </a:pP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hlinkClick r:id="rId2"/>
              </a:rPr>
              <a:t>gepsa@saude.sc.gov.br</a:t>
            </a:r>
            <a:endParaRPr lang="pt-BR" sz="3200" b="1" dirty="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hlinkClick r:id="rId3"/>
              </a:rPr>
              <a:t>instrumentosdegestao@saude.sc.gov.br</a:t>
            </a:r>
            <a:endParaRPr lang="pt-BR" sz="3200" b="1" dirty="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(48) 3221-2095</a:t>
            </a:r>
          </a:p>
          <a:p>
            <a:pPr algn="ctr">
              <a:spcBef>
                <a:spcPct val="50000"/>
              </a:spcBef>
              <a:defRPr/>
            </a:pPr>
            <a:r>
              <a:rPr lang="pt-BR" sz="28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(48)</a:t>
            </a:r>
            <a:r>
              <a:rPr lang="pt-BR" sz="2800" dirty="0"/>
              <a:t> </a:t>
            </a: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3221-2233</a:t>
            </a:r>
          </a:p>
          <a:p>
            <a:pPr algn="ctr">
              <a:spcBef>
                <a:spcPct val="50000"/>
              </a:spcBef>
              <a:defRPr/>
            </a:pP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FAX: </a:t>
            </a:r>
            <a:r>
              <a:rPr lang="pt-BR" sz="28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(48)</a:t>
            </a: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3221-2387</a:t>
            </a:r>
            <a:r>
              <a:rPr lang="pt-BR" sz="3200" b="1" dirty="0">
                <a:solidFill>
                  <a:srgbClr val="0099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539750" y="3213100"/>
            <a:ext cx="4681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 sz="280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323850" y="2133600"/>
            <a:ext cx="8496300" cy="35996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pt-BR" sz="2400" b="1" dirty="0" smtClean="0">
                <a:solidFill>
                  <a:schemeClr val="accent2"/>
                </a:solidFill>
              </a:rPr>
              <a:t>Plano de Saúde</a:t>
            </a:r>
          </a:p>
          <a:p>
            <a:pPr algn="ctr" eaLnBrk="1" hangingPunct="1">
              <a:buFontTx/>
              <a:buNone/>
            </a:pPr>
            <a:r>
              <a:rPr lang="pt-BR" sz="2400" b="1" dirty="0" smtClean="0">
                <a:solidFill>
                  <a:schemeClr val="accent2"/>
                </a:solidFill>
              </a:rPr>
              <a:t>Programação Anual de Saúde</a:t>
            </a:r>
          </a:p>
          <a:p>
            <a:pPr algn="ctr" eaLnBrk="1" hangingPunct="1">
              <a:buFontTx/>
              <a:buNone/>
            </a:pPr>
            <a:r>
              <a:rPr lang="pt-BR" sz="2400" b="1" dirty="0" smtClean="0">
                <a:solidFill>
                  <a:schemeClr val="accent2"/>
                </a:solidFill>
              </a:rPr>
              <a:t>Relatório Anual de Gestão</a:t>
            </a:r>
          </a:p>
          <a:p>
            <a:pPr algn="ctr" eaLnBrk="1" hangingPunct="1">
              <a:buFontTx/>
              <a:buNone/>
            </a:pPr>
            <a:endParaRPr lang="pt-BR" sz="2400" b="1" dirty="0" smtClean="0">
              <a:solidFill>
                <a:schemeClr val="accent2"/>
              </a:solidFill>
            </a:endParaRPr>
          </a:p>
          <a:p>
            <a:pPr algn="ctr" eaLnBrk="1" hangingPunct="1">
              <a:buFontTx/>
              <a:buNone/>
            </a:pPr>
            <a:r>
              <a:rPr lang="pt-BR" sz="2400" b="1" dirty="0" smtClean="0">
                <a:solidFill>
                  <a:schemeClr val="accent2"/>
                </a:solidFill>
              </a:rPr>
              <a:t>Relatório Detalhado Quadrimestral </a:t>
            </a:r>
          </a:p>
          <a:p>
            <a:pPr algn="ctr" eaLnBrk="1" hangingPunct="1">
              <a:buFontTx/>
              <a:buNone/>
            </a:pPr>
            <a:r>
              <a:rPr lang="pt-BR" sz="1600" b="1" dirty="0" smtClean="0">
                <a:solidFill>
                  <a:schemeClr val="accent2"/>
                </a:solidFill>
              </a:rPr>
              <a:t>(Lei Complementar nº 141/2011)</a:t>
            </a:r>
          </a:p>
          <a:p>
            <a:pPr algn="ctr" eaLnBrk="1" hangingPunct="1">
              <a:buFontTx/>
              <a:buNone/>
            </a:pPr>
            <a:endParaRPr lang="pt-BR" sz="2400" b="1" dirty="0" smtClean="0">
              <a:solidFill>
                <a:schemeClr val="accent2"/>
              </a:solidFill>
            </a:endParaRPr>
          </a:p>
          <a:p>
            <a:pPr algn="ctr" eaLnBrk="1" hangingPunct="1">
              <a:buFontTx/>
              <a:buNone/>
            </a:pPr>
            <a:r>
              <a:rPr lang="pt-BR" sz="2400" b="1" dirty="0" smtClean="0">
                <a:solidFill>
                  <a:srgbClr val="00B050"/>
                </a:solidFill>
              </a:rPr>
              <a:t>Monitoramento e avaliação</a:t>
            </a: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1042988" y="1196975"/>
            <a:ext cx="6842125" cy="51911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Instrumentos básicos de Planejamento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39750" y="3213100"/>
            <a:ext cx="4681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 sz="2800"/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1908175" y="1196975"/>
            <a:ext cx="5616575" cy="51911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Plano de Saúde</a:t>
            </a:r>
          </a:p>
        </p:txBody>
      </p:sp>
      <p:pic>
        <p:nvPicPr>
          <p:cNvPr id="18436" name="Picture 3" descr="MC900071382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700213"/>
            <a:ext cx="22796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3059832" y="3068960"/>
            <a:ext cx="5761037" cy="71006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...É O PRODUTO DO PROCESSO DE PLANEJAMENTO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195736" y="4437112"/>
            <a:ext cx="66246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.....A REALIZAÇÃO DO PLANO DE SAÚDE DEPENDE DA COLABORAÇÃO DE VÁRIAS PESSOAS.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6"/>
          <p:cNvSpPr txBox="1">
            <a:spLocks noChangeArrowheads="1"/>
          </p:cNvSpPr>
          <p:nvPr/>
        </p:nvSpPr>
        <p:spPr bwMode="auto">
          <a:xfrm>
            <a:off x="611560" y="1268760"/>
            <a:ext cx="7991475" cy="1828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400" b="1" dirty="0"/>
              <a:t>Plano de Saúde</a:t>
            </a:r>
          </a:p>
          <a:p>
            <a:pPr>
              <a:spcBef>
                <a:spcPct val="50000"/>
              </a:spcBef>
            </a:pPr>
            <a:r>
              <a:rPr lang="pt-BR" dirty="0"/>
              <a:t> No âmbito do Sistema de Planejamento do SUS - é</a:t>
            </a:r>
            <a:r>
              <a:rPr lang="pt-BR" sz="2000" dirty="0"/>
              <a:t> o instrumento que a partir de uma análise situacional apresenta as intenções e os resultado a serem buscados no período de quatro anos, expressos em </a:t>
            </a:r>
            <a:r>
              <a:rPr lang="pt-BR" sz="2000" b="1" dirty="0"/>
              <a:t>objetivos, diretrizes e metas</a:t>
            </a:r>
            <a:r>
              <a:rPr lang="pt-BR" sz="2000" dirty="0"/>
              <a:t>.</a:t>
            </a:r>
            <a:endParaRPr lang="pt-BR" sz="2000" b="1" dirty="0"/>
          </a:p>
        </p:txBody>
      </p:sp>
      <p:sp>
        <p:nvSpPr>
          <p:cNvPr id="23555" name="Text Box 7"/>
          <p:cNvSpPr txBox="1">
            <a:spLocks noChangeArrowheads="1"/>
          </p:cNvSpPr>
          <p:nvPr/>
        </p:nvSpPr>
        <p:spPr bwMode="auto">
          <a:xfrm>
            <a:off x="684213" y="3429000"/>
            <a:ext cx="7920037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sz="2000" b="1"/>
              <a:t>Do ponto de vista da estrutura, deve conter minimamente:</a:t>
            </a:r>
          </a:p>
          <a:p>
            <a:endParaRPr lang="pt-BR" sz="2000"/>
          </a:p>
          <a:p>
            <a:pPr>
              <a:buFontTx/>
              <a:buChar char="•"/>
            </a:pPr>
            <a:r>
              <a:rPr lang="pt-BR" sz="2000"/>
              <a:t>Análise situacional;</a:t>
            </a:r>
          </a:p>
          <a:p>
            <a:pPr>
              <a:buFontTx/>
              <a:buChar char="•"/>
            </a:pPr>
            <a:r>
              <a:rPr lang="pt-BR" sz="2000"/>
              <a:t>Objetivos, diretrizes e metas.</a:t>
            </a:r>
          </a:p>
          <a:p>
            <a:pPr>
              <a:spcBef>
                <a:spcPct val="50000"/>
              </a:spcBef>
            </a:pPr>
            <a:endParaRPr lang="pt-BR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1258888" y="1052513"/>
            <a:ext cx="6626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000" b="1"/>
              <a:t>Eixos norteadores para apresentação da análise situacional e dos objetivos, diretrizes e metas são: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23528" y="2132856"/>
            <a:ext cx="849694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pt-BR" b="1" dirty="0">
                <a:solidFill>
                  <a:schemeClr val="hlink"/>
                </a:solidFill>
              </a:rPr>
              <a:t>Condições de saúde da população</a:t>
            </a:r>
            <a:r>
              <a:rPr lang="pt-BR" dirty="0"/>
              <a:t> concentra os compromissos e responsabilidades exclusivas do setor saúde;</a:t>
            </a:r>
          </a:p>
          <a:p>
            <a:pPr marL="342900" indent="-342900">
              <a:buFontTx/>
              <a:buAutoNum type="arabicPeriod"/>
            </a:pPr>
            <a:endParaRPr lang="pt-BR" dirty="0"/>
          </a:p>
          <a:p>
            <a:pPr marL="342900" indent="-342900">
              <a:buFontTx/>
              <a:buAutoNum type="arabicPeriod"/>
            </a:pPr>
            <a:endParaRPr lang="pt-BR" dirty="0"/>
          </a:p>
          <a:p>
            <a:pPr marL="342900" indent="-342900"/>
            <a:r>
              <a:rPr lang="pt-BR" b="1" dirty="0">
                <a:solidFill>
                  <a:schemeClr val="hlink"/>
                </a:solidFill>
              </a:rPr>
              <a:t>2. Determinantes e condicionantes de saúde</a:t>
            </a:r>
            <a:r>
              <a:rPr lang="pt-BR" dirty="0"/>
              <a:t> concentra medidas compartilhadas ou sob a coordenação de outros setores – </a:t>
            </a:r>
            <a:r>
              <a:rPr lang="pt-BR" dirty="0" err="1"/>
              <a:t>intersetorialidade</a:t>
            </a:r>
            <a:r>
              <a:rPr lang="pt-BR" dirty="0"/>
              <a:t>; </a:t>
            </a:r>
          </a:p>
          <a:p>
            <a:pPr marL="342900" indent="-342900"/>
            <a:endParaRPr lang="pt-BR" dirty="0"/>
          </a:p>
          <a:p>
            <a:pPr marL="342900" indent="-342900"/>
            <a:endParaRPr lang="pt-BR" dirty="0"/>
          </a:p>
          <a:p>
            <a:pPr marL="342900" indent="-342900"/>
            <a:r>
              <a:rPr lang="pt-BR" b="1" dirty="0">
                <a:solidFill>
                  <a:schemeClr val="hlink"/>
                </a:solidFill>
              </a:rPr>
              <a:t>3.Gestão em saúde</a:t>
            </a:r>
            <a:r>
              <a:rPr lang="pt-BR" dirty="0">
                <a:solidFill>
                  <a:schemeClr val="hlink"/>
                </a:solidFill>
              </a:rPr>
              <a:t> </a:t>
            </a:r>
            <a:r>
              <a:rPr lang="pt-BR" dirty="0"/>
              <a:t>Compreendem o planejamento, a descentralização/regionalização, o financiamento, a participação social, a gestão do trabalho e da educação em saúde, a </a:t>
            </a:r>
            <a:r>
              <a:rPr lang="pt-BR" dirty="0" err="1"/>
              <a:t>infra-estrutura</a:t>
            </a:r>
            <a:r>
              <a:rPr lang="pt-BR" dirty="0"/>
              <a:t> e a informação em saúde.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691680" y="260648"/>
            <a:ext cx="6264695" cy="46166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400" b="1" dirty="0"/>
              <a:t>Plano de </a:t>
            </a:r>
            <a:r>
              <a:rPr lang="pt-BR" sz="2400" b="1" dirty="0" smtClean="0"/>
              <a:t>Saúde</a:t>
            </a:r>
            <a:endParaRPr lang="pt-B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1052513"/>
            <a:ext cx="4176712" cy="5048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pt-BR" sz="2800" b="1" smtClean="0">
                <a:solidFill>
                  <a:schemeClr val="accent2"/>
                </a:solidFill>
              </a:rPr>
              <a:t>O que é objetivo</a:t>
            </a:r>
            <a:r>
              <a:rPr lang="pt-BR" sz="3600" smtClean="0">
                <a:solidFill>
                  <a:schemeClr val="accent2"/>
                </a:solidFill>
              </a:rPr>
              <a:t>?</a:t>
            </a:r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395288" y="1989138"/>
            <a:ext cx="7705725" cy="1411287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pt-BR" sz="2800">
                <a:latin typeface="Times New Roman" pitchFamily="18" charset="0"/>
              </a:rPr>
              <a:t>Os </a:t>
            </a:r>
            <a:r>
              <a:rPr lang="pt-BR" sz="2800" b="1" u="sng">
                <a:latin typeface="Times New Roman" pitchFamily="18" charset="0"/>
              </a:rPr>
              <a:t>objetivos</a:t>
            </a:r>
            <a:r>
              <a:rPr lang="pt-BR" sz="2800">
                <a:latin typeface="Times New Roman" pitchFamily="18" charset="0"/>
              </a:rPr>
              <a:t> expressam o que se pretende fazer acontecer a fim de superar, reduzir, eliminar ou controlar os problemas identificados.</a:t>
            </a:r>
          </a:p>
        </p:txBody>
      </p:sp>
      <p:sp>
        <p:nvSpPr>
          <p:cNvPr id="45060" name="AutoShape 4"/>
          <p:cNvSpPr>
            <a:spLocks noChangeArrowheads="1"/>
          </p:cNvSpPr>
          <p:nvPr/>
        </p:nvSpPr>
        <p:spPr bwMode="auto">
          <a:xfrm>
            <a:off x="684213" y="3933825"/>
            <a:ext cx="360362" cy="720725"/>
          </a:xfrm>
          <a:prstGeom prst="curvedRight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619250" y="4149725"/>
            <a:ext cx="6264275" cy="9842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800"/>
              <a:t>Reorganizar a AB visando garantir a integralidade da atenção à saúde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691680" y="260648"/>
            <a:ext cx="6264695" cy="46166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400" b="1" dirty="0"/>
              <a:t>Plano de </a:t>
            </a:r>
            <a:r>
              <a:rPr lang="pt-BR" sz="2400" b="1" dirty="0" smtClean="0"/>
              <a:t>Saúde</a:t>
            </a:r>
            <a:endParaRPr lang="pt-B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ChangeArrowheads="1"/>
          </p:cNvSpPr>
          <p:nvPr/>
        </p:nvSpPr>
        <p:spPr bwMode="auto">
          <a:xfrm>
            <a:off x="395288" y="2420938"/>
            <a:ext cx="8208962" cy="97472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800">
                <a:latin typeface="Times New Roman" pitchFamily="18" charset="0"/>
              </a:rPr>
              <a:t>As </a:t>
            </a:r>
            <a:r>
              <a:rPr lang="pt-BR" sz="2800" b="1" u="sng">
                <a:latin typeface="Times New Roman" pitchFamily="18" charset="0"/>
              </a:rPr>
              <a:t>diretrizes</a:t>
            </a:r>
            <a:r>
              <a:rPr lang="pt-BR" sz="2800">
                <a:latin typeface="Times New Roman" pitchFamily="18" charset="0"/>
              </a:rPr>
              <a:t> são formulações que indicam as linhas de ação a serem seguidas. São expressas de forma objetiva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95288" y="1484313"/>
            <a:ext cx="4321175" cy="519112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800" b="1">
                <a:solidFill>
                  <a:schemeClr val="accent2"/>
                </a:solidFill>
              </a:rPr>
              <a:t>O que são diretrizes?</a:t>
            </a:r>
          </a:p>
        </p:txBody>
      </p:sp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1547813" y="4292600"/>
            <a:ext cx="5759450" cy="5572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800"/>
              <a:t>Ampliação da cobertura de ESF</a:t>
            </a:r>
          </a:p>
        </p:txBody>
      </p:sp>
      <p:sp>
        <p:nvSpPr>
          <p:cNvPr id="46085" name="AutoShape 4"/>
          <p:cNvSpPr>
            <a:spLocks noChangeArrowheads="1"/>
          </p:cNvSpPr>
          <p:nvPr/>
        </p:nvSpPr>
        <p:spPr bwMode="auto">
          <a:xfrm>
            <a:off x="755650" y="3573463"/>
            <a:ext cx="360363" cy="720725"/>
          </a:xfrm>
          <a:prstGeom prst="curvedRight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691680" y="260648"/>
            <a:ext cx="6264695" cy="46166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400" b="1" dirty="0"/>
              <a:t>Plano de </a:t>
            </a:r>
            <a:r>
              <a:rPr lang="pt-BR" sz="2400" b="1" dirty="0" smtClean="0"/>
              <a:t>Saúde</a:t>
            </a:r>
            <a:endParaRPr lang="pt-B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ChangeArrowheads="1"/>
          </p:cNvSpPr>
          <p:nvPr/>
        </p:nvSpPr>
        <p:spPr bwMode="auto">
          <a:xfrm>
            <a:off x="395288" y="1989138"/>
            <a:ext cx="8064500" cy="1828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2800">
                <a:latin typeface="Times New Roman" pitchFamily="18" charset="0"/>
              </a:rPr>
              <a:t>As </a:t>
            </a:r>
            <a:r>
              <a:rPr lang="pt-BR" sz="2800" b="1" u="sng">
                <a:latin typeface="Times New Roman" pitchFamily="18" charset="0"/>
              </a:rPr>
              <a:t>metas</a:t>
            </a:r>
            <a:r>
              <a:rPr lang="pt-BR" sz="2800">
                <a:latin typeface="Times New Roman" pitchFamily="18" charset="0"/>
              </a:rPr>
              <a:t> são expressões quantitativas de um objetivo. As metas concretizam o objetivo no tempo e esclarecem e quantificam “o que”, “para quem”, “quando”.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611188" y="1125538"/>
            <a:ext cx="3529012" cy="519112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800" b="1">
                <a:solidFill>
                  <a:schemeClr val="accent2"/>
                </a:solidFill>
              </a:rPr>
              <a:t>O que são metas?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042988" y="4365625"/>
            <a:ext cx="7200900" cy="5572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800"/>
              <a:t> Implantar 12 equipes de ESF</a:t>
            </a:r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>
            <a:off x="468313" y="3933825"/>
            <a:ext cx="287337" cy="647700"/>
          </a:xfrm>
          <a:prstGeom prst="curvedRightArrow">
            <a:avLst>
              <a:gd name="adj1" fmla="val 45083"/>
              <a:gd name="adj2" fmla="val 90166"/>
              <a:gd name="adj3" fmla="val 33333"/>
            </a:avLst>
          </a:prstGeom>
          <a:solidFill>
            <a:schemeClr val="folHlink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pt-BR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691680" y="260648"/>
            <a:ext cx="6264695" cy="46166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400" b="1" dirty="0"/>
              <a:t>Plano de </a:t>
            </a:r>
            <a:r>
              <a:rPr lang="pt-BR" sz="2400" b="1" dirty="0" smtClean="0"/>
              <a:t>Saúde</a:t>
            </a:r>
            <a:endParaRPr lang="pt-B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onalizar design">
  <a:themeElements>
    <a:clrScheme name="Personalizar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ar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ar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ar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ar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ar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ar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ar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ar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ar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ar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ar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ar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ar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1396</TotalTime>
  <Words>1067</Words>
  <Application>Microsoft Office PowerPoint</Application>
  <PresentationFormat>Apresentação na tela (4:3)</PresentationFormat>
  <Paragraphs>146</Paragraphs>
  <Slides>23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5" baseType="lpstr">
      <vt:lpstr>Personalizar design</vt:lpstr>
      <vt:lpstr>CorelPhotoPaint.Image.10</vt:lpstr>
      <vt:lpstr>Slide 1</vt:lpstr>
      <vt:lpstr>Slide 2</vt:lpstr>
      <vt:lpstr>Slide 3</vt:lpstr>
      <vt:lpstr>Slide 4</vt:lpstr>
      <vt:lpstr>Slide 5</vt:lpstr>
      <vt:lpstr>Slide 6</vt:lpstr>
      <vt:lpstr>O que é objetivo?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Planeja</dc:title>
  <dc:creator>Isabel;Marcus</dc:creator>
  <cp:lastModifiedBy>Aurelio</cp:lastModifiedBy>
  <cp:revision>110</cp:revision>
  <dcterms:created xsi:type="dcterms:W3CDTF">2011-05-30T12:14:51Z</dcterms:created>
  <dcterms:modified xsi:type="dcterms:W3CDTF">2013-09-18T01:26:54Z</dcterms:modified>
</cp:coreProperties>
</file>