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
  </p:notesMasterIdLst>
  <p:handoutMasterIdLst>
    <p:handoutMasterId r:id="rId29"/>
  </p:handoutMasterIdLst>
  <p:sldIdLst>
    <p:sldId id="269" r:id="rId2"/>
    <p:sldId id="292" r:id="rId3"/>
    <p:sldId id="361" r:id="rId4"/>
    <p:sldId id="362" r:id="rId5"/>
    <p:sldId id="363" r:id="rId6"/>
    <p:sldId id="364" r:id="rId7"/>
    <p:sldId id="360" r:id="rId8"/>
    <p:sldId id="293" r:id="rId9"/>
    <p:sldId id="307" r:id="rId10"/>
    <p:sldId id="379" r:id="rId11"/>
    <p:sldId id="381" r:id="rId12"/>
    <p:sldId id="382" r:id="rId13"/>
    <p:sldId id="383" r:id="rId14"/>
    <p:sldId id="395" r:id="rId15"/>
    <p:sldId id="389" r:id="rId16"/>
    <p:sldId id="388" r:id="rId17"/>
    <p:sldId id="390" r:id="rId18"/>
    <p:sldId id="378" r:id="rId19"/>
    <p:sldId id="393" r:id="rId20"/>
    <p:sldId id="392" r:id="rId21"/>
    <p:sldId id="397" r:id="rId22"/>
    <p:sldId id="401" r:id="rId23"/>
    <p:sldId id="339" r:id="rId24"/>
    <p:sldId id="400" r:id="rId25"/>
    <p:sldId id="399" r:id="rId26"/>
    <p:sldId id="398" r:id="rId27"/>
  </p:sldIdLst>
  <p:sldSz cx="9144000" cy="6858000" type="screen4x3"/>
  <p:notesSz cx="6797675" cy="9926638"/>
  <p:defaultTextStyle>
    <a:defPPr>
      <a:defRPr lang="pt-BR"/>
    </a:defPPr>
    <a:lvl1pPr algn="l" rtl="0" eaLnBrk="0" fontAlgn="base" hangingPunct="0">
      <a:spcBef>
        <a:spcPct val="0"/>
      </a:spcBef>
      <a:spcAft>
        <a:spcPct val="0"/>
      </a:spcAft>
      <a:defRPr sz="20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0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0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000" b="1" kern="1200">
        <a:solidFill>
          <a:schemeClr val="tx1"/>
        </a:solidFill>
        <a:latin typeface="Times New Roman" pitchFamily="18" charset="0"/>
        <a:ea typeface="+mn-ea"/>
        <a:cs typeface="+mn-cs"/>
      </a:defRPr>
    </a:lvl5pPr>
    <a:lvl6pPr marL="2286000" algn="l" defTabSz="914400" rtl="0" eaLnBrk="1" latinLnBrk="0" hangingPunct="1">
      <a:defRPr sz="2000" b="1" kern="1200">
        <a:solidFill>
          <a:schemeClr val="tx1"/>
        </a:solidFill>
        <a:latin typeface="Times New Roman" pitchFamily="18" charset="0"/>
        <a:ea typeface="+mn-ea"/>
        <a:cs typeface="+mn-cs"/>
      </a:defRPr>
    </a:lvl6pPr>
    <a:lvl7pPr marL="2743200" algn="l" defTabSz="914400" rtl="0" eaLnBrk="1" latinLnBrk="0" hangingPunct="1">
      <a:defRPr sz="2000" b="1" kern="1200">
        <a:solidFill>
          <a:schemeClr val="tx1"/>
        </a:solidFill>
        <a:latin typeface="Times New Roman" pitchFamily="18" charset="0"/>
        <a:ea typeface="+mn-ea"/>
        <a:cs typeface="+mn-cs"/>
      </a:defRPr>
    </a:lvl7pPr>
    <a:lvl8pPr marL="3200400" algn="l" defTabSz="914400" rtl="0" eaLnBrk="1" latinLnBrk="0" hangingPunct="1">
      <a:defRPr sz="2000" b="1" kern="1200">
        <a:solidFill>
          <a:schemeClr val="tx1"/>
        </a:solidFill>
        <a:latin typeface="Times New Roman" pitchFamily="18" charset="0"/>
        <a:ea typeface="+mn-ea"/>
        <a:cs typeface="+mn-cs"/>
      </a:defRPr>
    </a:lvl8pPr>
    <a:lvl9pPr marL="3657600" algn="l" defTabSz="914400" rtl="0" eaLnBrk="1" latinLnBrk="0" hangingPunct="1">
      <a:defRPr sz="20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7AFFF"/>
    <a:srgbClr val="98FCBC"/>
    <a:srgbClr val="FCF8AA"/>
    <a:srgbClr val="00CC00"/>
    <a:srgbClr val="00FFCC"/>
    <a:srgbClr val="FCB494"/>
    <a:srgbClr val="FF33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354" y="-102"/>
      </p:cViewPr>
      <p:guideLst>
        <p:guide orient="horz" pos="220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2"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Times New Roman" charset="0"/>
              </a:defRPr>
            </a:lvl1pPr>
          </a:lstStyle>
          <a:p>
            <a:pPr>
              <a:defRPr/>
            </a:pPr>
            <a:endParaRPr lang="pt-BR"/>
          </a:p>
        </p:txBody>
      </p:sp>
      <p:sp>
        <p:nvSpPr>
          <p:cNvPr id="117763" name="Rectangle 3"/>
          <p:cNvSpPr>
            <a:spLocks noGrp="1" noChangeArrowheads="1"/>
          </p:cNvSpPr>
          <p:nvPr>
            <p:ph type="dt" sz="quarter" idx="1"/>
          </p:nvPr>
        </p:nvSpPr>
        <p:spPr bwMode="auto">
          <a:xfrm>
            <a:off x="3852863" y="0"/>
            <a:ext cx="2944812"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Times New Roman" charset="0"/>
              </a:defRPr>
            </a:lvl1pPr>
          </a:lstStyle>
          <a:p>
            <a:pPr>
              <a:defRPr/>
            </a:pPr>
            <a:endParaRPr lang="pt-BR"/>
          </a:p>
        </p:txBody>
      </p:sp>
      <p:sp>
        <p:nvSpPr>
          <p:cNvPr id="117764" name="Rectangle 4"/>
          <p:cNvSpPr>
            <a:spLocks noGrp="1" noChangeArrowheads="1"/>
          </p:cNvSpPr>
          <p:nvPr>
            <p:ph type="ftr" sz="quarter" idx="2"/>
          </p:nvPr>
        </p:nvSpPr>
        <p:spPr bwMode="auto">
          <a:xfrm>
            <a:off x="0" y="9429750"/>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Times New Roman" charset="0"/>
              </a:defRPr>
            </a:lvl1pPr>
          </a:lstStyle>
          <a:p>
            <a:pPr>
              <a:defRPr/>
            </a:pPr>
            <a:endParaRPr lang="pt-BR"/>
          </a:p>
        </p:txBody>
      </p:sp>
      <p:sp>
        <p:nvSpPr>
          <p:cNvPr id="117765" name="Rectangle 5"/>
          <p:cNvSpPr>
            <a:spLocks noGrp="1" noChangeArrowheads="1"/>
          </p:cNvSpPr>
          <p:nvPr>
            <p:ph type="sldNum" sz="quarter" idx="3"/>
          </p:nvPr>
        </p:nvSpPr>
        <p:spPr bwMode="auto">
          <a:xfrm>
            <a:off x="3852863" y="9429750"/>
            <a:ext cx="2944812"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Times New Roman" charset="0"/>
              </a:defRPr>
            </a:lvl1pPr>
          </a:lstStyle>
          <a:p>
            <a:pPr>
              <a:defRPr/>
            </a:pPr>
            <a:fld id="{247782B5-0D4D-44AB-ABA3-99EDDFEB1FD6}" type="slidenum">
              <a:rPr lang="pt-BR"/>
              <a:pPr>
                <a:defRPr/>
              </a:pPr>
              <a:t>‹nº›</a:t>
            </a:fld>
            <a:endParaRPr lang="pt-B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Times New Roman" charset="0"/>
              </a:defRPr>
            </a:lvl1pPr>
          </a:lstStyle>
          <a:p>
            <a:pPr>
              <a:defRPr/>
            </a:pPr>
            <a:endParaRPr lang="pt-BR"/>
          </a:p>
        </p:txBody>
      </p:sp>
      <p:sp>
        <p:nvSpPr>
          <p:cNvPr id="6147" name="Rectangle 3"/>
          <p:cNvSpPr>
            <a:spLocks noGrp="1" noChangeArrowheads="1"/>
          </p:cNvSpPr>
          <p:nvPr>
            <p:ph type="dt" idx="1"/>
          </p:nvPr>
        </p:nvSpPr>
        <p:spPr bwMode="auto">
          <a:xfrm>
            <a:off x="3852863" y="0"/>
            <a:ext cx="2944812"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Times New Roman" charset="0"/>
              </a:defRPr>
            </a:lvl1pPr>
          </a:lstStyle>
          <a:p>
            <a:pPr>
              <a:defRPr/>
            </a:pPr>
            <a:endParaRPr lang="pt-BR"/>
          </a:p>
        </p:txBody>
      </p:sp>
      <p:sp>
        <p:nvSpPr>
          <p:cNvPr id="29700"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noProof="0" smtClean="0"/>
              <a:t>Clique para editar os estilos do texto mestre</a:t>
            </a:r>
          </a:p>
          <a:p>
            <a:pPr lvl="1"/>
            <a:r>
              <a:rPr lang="pt-BR" noProof="0" smtClean="0"/>
              <a:t>Segundo nível</a:t>
            </a:r>
          </a:p>
          <a:p>
            <a:pPr lvl="2"/>
            <a:r>
              <a:rPr lang="pt-BR" noProof="0" smtClean="0"/>
              <a:t>Terceiro nível</a:t>
            </a:r>
          </a:p>
          <a:p>
            <a:pPr lvl="3"/>
            <a:r>
              <a:rPr lang="pt-BR" noProof="0" smtClean="0"/>
              <a:t>Quarto nível</a:t>
            </a:r>
          </a:p>
          <a:p>
            <a:pPr lvl="4"/>
            <a:r>
              <a:rPr lang="pt-BR" noProof="0" smtClean="0"/>
              <a:t>Quinto nível</a:t>
            </a:r>
          </a:p>
        </p:txBody>
      </p:sp>
      <p:sp>
        <p:nvSpPr>
          <p:cNvPr id="6150" name="Rectangle 6"/>
          <p:cNvSpPr>
            <a:spLocks noGrp="1" noChangeArrowheads="1"/>
          </p:cNvSpPr>
          <p:nvPr>
            <p:ph type="ftr" sz="quarter" idx="4"/>
          </p:nvPr>
        </p:nvSpPr>
        <p:spPr bwMode="auto">
          <a:xfrm>
            <a:off x="0" y="9429750"/>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Times New Roman" charset="0"/>
              </a:defRPr>
            </a:lvl1pPr>
          </a:lstStyle>
          <a:p>
            <a:pPr>
              <a:defRPr/>
            </a:pPr>
            <a:endParaRPr lang="pt-BR"/>
          </a:p>
        </p:txBody>
      </p:sp>
      <p:sp>
        <p:nvSpPr>
          <p:cNvPr id="6151" name="Rectangle 7"/>
          <p:cNvSpPr>
            <a:spLocks noGrp="1" noChangeArrowheads="1"/>
          </p:cNvSpPr>
          <p:nvPr>
            <p:ph type="sldNum" sz="quarter" idx="5"/>
          </p:nvPr>
        </p:nvSpPr>
        <p:spPr bwMode="auto">
          <a:xfrm>
            <a:off x="3852863" y="9429750"/>
            <a:ext cx="2944812"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Times New Roman" charset="0"/>
              </a:defRPr>
            </a:lvl1pPr>
          </a:lstStyle>
          <a:p>
            <a:pPr>
              <a:defRPr/>
            </a:pPr>
            <a:fld id="{F6211FFC-4A63-4DB5-9A10-505366B73485}" type="slidenum">
              <a:rPr lang="pt-BR"/>
              <a:pPr>
                <a:defRPr/>
              </a:pPr>
              <a:t>‹nº›</a:t>
            </a:fld>
            <a:endParaRPr lang="pt-B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ço Reservado para Imagem de Slide 1"/>
          <p:cNvSpPr>
            <a:spLocks noGrp="1" noRot="1" noChangeAspect="1" noTextEdit="1"/>
          </p:cNvSpPr>
          <p:nvPr>
            <p:ph type="sldImg"/>
          </p:nvPr>
        </p:nvSpPr>
        <p:spPr>
          <a:ln/>
        </p:spPr>
      </p:sp>
      <p:sp>
        <p:nvSpPr>
          <p:cNvPr id="30723"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30724" name="Espaço Reservado para Número de Slide 3"/>
          <p:cNvSpPr>
            <a:spLocks noGrp="1"/>
          </p:cNvSpPr>
          <p:nvPr>
            <p:ph type="sldNum" sz="quarter" idx="5"/>
          </p:nvPr>
        </p:nvSpPr>
        <p:spPr>
          <a:noFill/>
        </p:spPr>
        <p:txBody>
          <a:bodyPr/>
          <a:lstStyle/>
          <a:p>
            <a:fld id="{DC7CEB9B-887E-4D3E-8E97-E4A97EA37FF9}" type="slidenum">
              <a:rPr lang="pt-BR" smtClean="0">
                <a:latin typeface="Times New Roman" pitchFamily="18" charset="0"/>
              </a:rPr>
              <a:pPr/>
              <a:t>1</a:t>
            </a:fld>
            <a:endParaRPr lang="pt-BR"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ço Reservado para Imagem de Slide 1"/>
          <p:cNvSpPr>
            <a:spLocks noGrp="1" noRot="1" noChangeAspect="1" noTextEdit="1"/>
          </p:cNvSpPr>
          <p:nvPr>
            <p:ph type="sldImg"/>
          </p:nvPr>
        </p:nvSpPr>
        <p:spPr>
          <a:ln/>
        </p:spPr>
      </p:sp>
      <p:sp>
        <p:nvSpPr>
          <p:cNvPr id="39939"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39940" name="Espaço Reservado para Número de Slide 3"/>
          <p:cNvSpPr>
            <a:spLocks noGrp="1"/>
          </p:cNvSpPr>
          <p:nvPr>
            <p:ph type="sldNum" sz="quarter" idx="5"/>
          </p:nvPr>
        </p:nvSpPr>
        <p:spPr>
          <a:noFill/>
        </p:spPr>
        <p:txBody>
          <a:bodyPr/>
          <a:lstStyle/>
          <a:p>
            <a:fld id="{C25A99B7-28A3-4729-8086-850CE81AD81F}" type="slidenum">
              <a:rPr lang="pt-BR" smtClean="0">
                <a:latin typeface="Times New Roman" pitchFamily="18" charset="0"/>
              </a:rPr>
              <a:pPr/>
              <a:t>24</a:t>
            </a:fld>
            <a:endParaRPr lang="pt-BR"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ço Reservado para Imagem de Slide 1"/>
          <p:cNvSpPr>
            <a:spLocks noGrp="1" noRot="1" noChangeAspect="1" noTextEdit="1"/>
          </p:cNvSpPr>
          <p:nvPr>
            <p:ph type="sldImg"/>
          </p:nvPr>
        </p:nvSpPr>
        <p:spPr>
          <a:ln/>
        </p:spPr>
      </p:sp>
      <p:sp>
        <p:nvSpPr>
          <p:cNvPr id="40963"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40964" name="Espaço Reservado para Número de Slide 3"/>
          <p:cNvSpPr>
            <a:spLocks noGrp="1"/>
          </p:cNvSpPr>
          <p:nvPr>
            <p:ph type="sldNum" sz="quarter" idx="5"/>
          </p:nvPr>
        </p:nvSpPr>
        <p:spPr>
          <a:noFill/>
        </p:spPr>
        <p:txBody>
          <a:bodyPr/>
          <a:lstStyle/>
          <a:p>
            <a:fld id="{16E1E082-F09E-4D16-BE13-FE9FFE2DEB4B}" type="slidenum">
              <a:rPr lang="pt-BR" smtClean="0">
                <a:latin typeface="Times New Roman" pitchFamily="18" charset="0"/>
              </a:rPr>
              <a:pPr/>
              <a:t>25</a:t>
            </a:fld>
            <a:endParaRPr lang="pt-BR"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ço Reservado para Imagem de Slide 1"/>
          <p:cNvSpPr>
            <a:spLocks noGrp="1" noRot="1" noChangeAspect="1" noTextEdit="1"/>
          </p:cNvSpPr>
          <p:nvPr>
            <p:ph type="sldImg"/>
          </p:nvPr>
        </p:nvSpPr>
        <p:spPr>
          <a:ln/>
        </p:spPr>
      </p:sp>
      <p:sp>
        <p:nvSpPr>
          <p:cNvPr id="41987"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41988" name="Espaço Reservado para Número de Slide 3"/>
          <p:cNvSpPr>
            <a:spLocks noGrp="1"/>
          </p:cNvSpPr>
          <p:nvPr>
            <p:ph type="sldNum" sz="quarter" idx="5"/>
          </p:nvPr>
        </p:nvSpPr>
        <p:spPr>
          <a:noFill/>
        </p:spPr>
        <p:txBody>
          <a:bodyPr/>
          <a:lstStyle/>
          <a:p>
            <a:fld id="{4F9243BC-4C1D-4E26-A2AD-7FE843C29428}" type="slidenum">
              <a:rPr lang="pt-BR" smtClean="0">
                <a:latin typeface="Times New Roman" pitchFamily="18" charset="0"/>
              </a:rPr>
              <a:pPr/>
              <a:t>26</a:t>
            </a:fld>
            <a:endParaRPr lang="pt-BR"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ço Reservado para Imagem de Slide 1"/>
          <p:cNvSpPr>
            <a:spLocks noGrp="1" noRot="1" noChangeAspect="1" noTextEdit="1"/>
          </p:cNvSpPr>
          <p:nvPr>
            <p:ph type="sldImg"/>
          </p:nvPr>
        </p:nvSpPr>
        <p:spPr>
          <a:ln/>
        </p:spPr>
      </p:sp>
      <p:sp>
        <p:nvSpPr>
          <p:cNvPr id="31747"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31748" name="Espaço Reservado para Número de Slide 3"/>
          <p:cNvSpPr>
            <a:spLocks noGrp="1"/>
          </p:cNvSpPr>
          <p:nvPr>
            <p:ph type="sldNum" sz="quarter" idx="5"/>
          </p:nvPr>
        </p:nvSpPr>
        <p:spPr>
          <a:noFill/>
        </p:spPr>
        <p:txBody>
          <a:bodyPr/>
          <a:lstStyle/>
          <a:p>
            <a:fld id="{46A3F11E-9EF3-4E6C-A445-CDFC47F1EC70}" type="slidenum">
              <a:rPr lang="pt-BR" smtClean="0">
                <a:latin typeface="Times New Roman" pitchFamily="18" charset="0"/>
              </a:rPr>
              <a:pPr/>
              <a:t>2</a:t>
            </a:fld>
            <a:endParaRPr lang="pt-BR"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ço Reservado para Imagem de Slide 1"/>
          <p:cNvSpPr>
            <a:spLocks noGrp="1" noRot="1" noChangeAspect="1" noTextEdit="1"/>
          </p:cNvSpPr>
          <p:nvPr>
            <p:ph type="sldImg"/>
          </p:nvPr>
        </p:nvSpPr>
        <p:spPr>
          <a:ln/>
        </p:spPr>
      </p:sp>
      <p:sp>
        <p:nvSpPr>
          <p:cNvPr id="32771"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32772" name="Espaço Reservado para Número de Slide 3"/>
          <p:cNvSpPr txBox="1">
            <a:spLocks noGrp="1"/>
          </p:cNvSpPr>
          <p:nvPr/>
        </p:nvSpPr>
        <p:spPr bwMode="auto">
          <a:xfrm>
            <a:off x="3852863" y="9429750"/>
            <a:ext cx="2944812" cy="496888"/>
          </a:xfrm>
          <a:prstGeom prst="rect">
            <a:avLst/>
          </a:prstGeom>
          <a:noFill/>
          <a:ln w="9525">
            <a:noFill/>
            <a:miter lim="800000"/>
            <a:headEnd/>
            <a:tailEnd/>
          </a:ln>
        </p:spPr>
        <p:txBody>
          <a:bodyPr anchor="b"/>
          <a:lstStyle/>
          <a:p>
            <a:pPr algn="r"/>
            <a:fld id="{6BC83F71-9303-4F30-A1CD-A8348366815D}" type="slidenum">
              <a:rPr lang="pt-BR" sz="1200" b="0"/>
              <a:pPr algn="r"/>
              <a:t>7</a:t>
            </a:fld>
            <a:endParaRPr lang="pt-BR" sz="1200" b="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ço Reservado para Imagem de Slide 1"/>
          <p:cNvSpPr>
            <a:spLocks noGrp="1" noRot="1" noChangeAspect="1" noTextEdit="1"/>
          </p:cNvSpPr>
          <p:nvPr>
            <p:ph type="sldImg"/>
          </p:nvPr>
        </p:nvSpPr>
        <p:spPr>
          <a:ln/>
        </p:spPr>
      </p:sp>
      <p:sp>
        <p:nvSpPr>
          <p:cNvPr id="33795"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33796" name="Espaço Reservado para Número de Slide 3"/>
          <p:cNvSpPr>
            <a:spLocks noGrp="1"/>
          </p:cNvSpPr>
          <p:nvPr>
            <p:ph type="sldNum" sz="quarter" idx="5"/>
          </p:nvPr>
        </p:nvSpPr>
        <p:spPr>
          <a:noFill/>
        </p:spPr>
        <p:txBody>
          <a:bodyPr/>
          <a:lstStyle/>
          <a:p>
            <a:fld id="{CF9FC72E-2A3B-4A23-875C-6BC194D4E45F}" type="slidenum">
              <a:rPr lang="pt-BR" smtClean="0">
                <a:latin typeface="Times New Roman" pitchFamily="18" charset="0"/>
              </a:rPr>
              <a:pPr/>
              <a:t>8</a:t>
            </a:fld>
            <a:endParaRPr lang="pt-BR"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ço Reservado para Imagem de Slide 1"/>
          <p:cNvSpPr>
            <a:spLocks noGrp="1" noRot="1" noChangeAspect="1" noTextEdit="1"/>
          </p:cNvSpPr>
          <p:nvPr>
            <p:ph type="sldImg"/>
          </p:nvPr>
        </p:nvSpPr>
        <p:spPr>
          <a:ln/>
        </p:spPr>
      </p:sp>
      <p:sp>
        <p:nvSpPr>
          <p:cNvPr id="34819"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34820" name="Espaço Reservado para Número de Slide 3"/>
          <p:cNvSpPr>
            <a:spLocks noGrp="1"/>
          </p:cNvSpPr>
          <p:nvPr>
            <p:ph type="sldNum" sz="quarter" idx="5"/>
          </p:nvPr>
        </p:nvSpPr>
        <p:spPr>
          <a:noFill/>
        </p:spPr>
        <p:txBody>
          <a:bodyPr/>
          <a:lstStyle/>
          <a:p>
            <a:fld id="{D1B6579D-9B71-4417-8DA9-D6FDF7D0271F}" type="slidenum">
              <a:rPr lang="pt-BR" smtClean="0">
                <a:latin typeface="Times New Roman" pitchFamily="18" charset="0"/>
              </a:rPr>
              <a:pPr/>
              <a:t>9</a:t>
            </a:fld>
            <a:endParaRPr lang="pt-BR"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ço Reservado para Imagem de Slide 1"/>
          <p:cNvSpPr>
            <a:spLocks noGrp="1" noRot="1" noChangeAspect="1" noTextEdit="1"/>
          </p:cNvSpPr>
          <p:nvPr>
            <p:ph type="sldImg"/>
          </p:nvPr>
        </p:nvSpPr>
        <p:spPr>
          <a:ln/>
        </p:spPr>
      </p:sp>
      <p:sp>
        <p:nvSpPr>
          <p:cNvPr id="35843"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35844" name="Espaço Reservado para Número de Slide 3"/>
          <p:cNvSpPr txBox="1">
            <a:spLocks noGrp="1"/>
          </p:cNvSpPr>
          <p:nvPr/>
        </p:nvSpPr>
        <p:spPr bwMode="auto">
          <a:xfrm>
            <a:off x="3852863" y="9429750"/>
            <a:ext cx="2944812" cy="496888"/>
          </a:xfrm>
          <a:prstGeom prst="rect">
            <a:avLst/>
          </a:prstGeom>
          <a:noFill/>
          <a:ln w="9525">
            <a:noFill/>
            <a:miter lim="800000"/>
            <a:headEnd/>
            <a:tailEnd/>
          </a:ln>
        </p:spPr>
        <p:txBody>
          <a:bodyPr anchor="b"/>
          <a:lstStyle/>
          <a:p>
            <a:pPr algn="r"/>
            <a:fld id="{2AB559F0-9B16-4484-90FD-0281F7D93A9A}" type="slidenum">
              <a:rPr lang="pt-BR" sz="1200" b="0"/>
              <a:pPr algn="r"/>
              <a:t>18</a:t>
            </a:fld>
            <a:endParaRPr lang="pt-BR" sz="1200" b="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Espaço Reservado para Imagem de Slide 1"/>
          <p:cNvSpPr>
            <a:spLocks noGrp="1" noRot="1" noChangeAspect="1" noTextEdit="1"/>
          </p:cNvSpPr>
          <p:nvPr>
            <p:ph type="sldImg"/>
          </p:nvPr>
        </p:nvSpPr>
        <p:spPr>
          <a:ln/>
        </p:spPr>
      </p:sp>
      <p:sp>
        <p:nvSpPr>
          <p:cNvPr id="36867"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36868" name="Espaço Reservado para Número de Slide 3"/>
          <p:cNvSpPr txBox="1">
            <a:spLocks noGrp="1"/>
          </p:cNvSpPr>
          <p:nvPr/>
        </p:nvSpPr>
        <p:spPr bwMode="auto">
          <a:xfrm>
            <a:off x="3852863" y="9429750"/>
            <a:ext cx="2944812" cy="496888"/>
          </a:xfrm>
          <a:prstGeom prst="rect">
            <a:avLst/>
          </a:prstGeom>
          <a:noFill/>
          <a:ln w="9525">
            <a:noFill/>
            <a:miter lim="800000"/>
            <a:headEnd/>
            <a:tailEnd/>
          </a:ln>
        </p:spPr>
        <p:txBody>
          <a:bodyPr anchor="b"/>
          <a:lstStyle/>
          <a:p>
            <a:pPr algn="r"/>
            <a:fld id="{C8E07FBF-2782-4D17-9F52-71D678E0E29A}" type="slidenum">
              <a:rPr lang="pt-BR" sz="1200" b="0"/>
              <a:pPr algn="r"/>
              <a:t>21</a:t>
            </a:fld>
            <a:endParaRPr lang="pt-BR" sz="1200" b="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ço Reservado para Imagem de Slide 1"/>
          <p:cNvSpPr>
            <a:spLocks noGrp="1" noRot="1" noChangeAspect="1" noTextEdit="1"/>
          </p:cNvSpPr>
          <p:nvPr>
            <p:ph type="sldImg"/>
          </p:nvPr>
        </p:nvSpPr>
        <p:spPr>
          <a:ln/>
        </p:spPr>
      </p:sp>
      <p:sp>
        <p:nvSpPr>
          <p:cNvPr id="37891"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37892" name="Espaço Reservado para Número de Slide 3"/>
          <p:cNvSpPr>
            <a:spLocks noGrp="1"/>
          </p:cNvSpPr>
          <p:nvPr>
            <p:ph type="sldNum" sz="quarter" idx="5"/>
          </p:nvPr>
        </p:nvSpPr>
        <p:spPr>
          <a:noFill/>
        </p:spPr>
        <p:txBody>
          <a:bodyPr/>
          <a:lstStyle/>
          <a:p>
            <a:fld id="{81BF7282-4178-4101-9CE3-107D71979319}" type="slidenum">
              <a:rPr lang="pt-BR" smtClean="0">
                <a:latin typeface="Times New Roman" pitchFamily="18" charset="0"/>
              </a:rPr>
              <a:pPr/>
              <a:t>22</a:t>
            </a:fld>
            <a:endParaRPr lang="pt-BR"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ço Reservado para Imagem de Slide 1"/>
          <p:cNvSpPr>
            <a:spLocks noGrp="1" noRot="1" noChangeAspect="1" noTextEdit="1"/>
          </p:cNvSpPr>
          <p:nvPr>
            <p:ph type="sldImg"/>
          </p:nvPr>
        </p:nvSpPr>
        <p:spPr>
          <a:ln/>
        </p:spPr>
      </p:sp>
      <p:sp>
        <p:nvSpPr>
          <p:cNvPr id="38915" name="Espaço Reservado para Anotações 2"/>
          <p:cNvSpPr>
            <a:spLocks noGrp="1"/>
          </p:cNvSpPr>
          <p:nvPr>
            <p:ph type="body" idx="1"/>
          </p:nvPr>
        </p:nvSpPr>
        <p:spPr>
          <a:noFill/>
          <a:ln/>
        </p:spPr>
        <p:txBody>
          <a:bodyPr/>
          <a:lstStyle/>
          <a:p>
            <a:endParaRPr lang="pt-BR" smtClean="0">
              <a:latin typeface="Times New Roman" pitchFamily="18" charset="0"/>
            </a:endParaRPr>
          </a:p>
        </p:txBody>
      </p:sp>
      <p:sp>
        <p:nvSpPr>
          <p:cNvPr id="38916" name="Espaço Reservado para Número de Slide 3"/>
          <p:cNvSpPr>
            <a:spLocks noGrp="1"/>
          </p:cNvSpPr>
          <p:nvPr>
            <p:ph type="sldNum" sz="quarter" idx="5"/>
          </p:nvPr>
        </p:nvSpPr>
        <p:spPr>
          <a:noFill/>
        </p:spPr>
        <p:txBody>
          <a:bodyPr/>
          <a:lstStyle/>
          <a:p>
            <a:fld id="{C8133251-CD3C-4F0A-84D9-278127A2142E}" type="slidenum">
              <a:rPr lang="pt-BR" smtClean="0">
                <a:latin typeface="Times New Roman" pitchFamily="18" charset="0"/>
              </a:rPr>
              <a:pPr/>
              <a:t>23</a:t>
            </a:fld>
            <a:endParaRPr lang="pt-BR"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BR" smtClean="0"/>
              <a:t>Clique para editar o estilo do subtítulo mestre</a:t>
            </a:r>
            <a:endParaRPr lang="pt-B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1600200"/>
            <a:ext cx="8229600" cy="4525963"/>
          </a:xfrm>
          <a:prstGeom prst="rect">
            <a:avLst/>
          </a:prstGeo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8"/>
            <a:ext cx="6019800" cy="5851525"/>
          </a:xfrm>
          <a:prstGeom prst="rect">
            <a:avLst/>
          </a:prstGeo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údo">
    <p:spTree>
      <p:nvGrpSpPr>
        <p:cNvPr id="1" name=""/>
        <p:cNvGrpSpPr/>
        <p:nvPr/>
      </p:nvGrpSpPr>
      <p:grpSpPr>
        <a:xfrm>
          <a:off x="0" y="0"/>
          <a:ext cx="0" cy="0"/>
          <a:chOff x="0" y="0"/>
          <a:chExt cx="0" cy="0"/>
        </a:xfrm>
      </p:grpSpPr>
      <p:sp>
        <p:nvSpPr>
          <p:cNvPr id="2" name="Espaço Reservado para Conteúdo 1"/>
          <p:cNvSpPr>
            <a:spLocks noGrp="1"/>
          </p:cNvSpPr>
          <p:nvPr>
            <p:ph/>
          </p:nvPr>
        </p:nvSpPr>
        <p:spPr>
          <a:xfrm>
            <a:off x="457200" y="274638"/>
            <a:ext cx="8229600" cy="5851525"/>
          </a:xfrm>
          <a:prstGeom prst="rect">
            <a:avLst/>
          </a:prstGeo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a:xfrm>
            <a:off x="457200" y="1600200"/>
            <a:ext cx="8229600" cy="4525963"/>
          </a:xfrm>
          <a:prstGeom prst="rect">
            <a:avLst/>
          </a:prstGeo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os estilos do texto mestre</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estilo do título mestre</a:t>
            </a:r>
            <a:endParaRPr lang="pt-B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smtClean="0"/>
          </a:p>
        </p:txBody>
      </p:sp>
      <p:sp>
        <p:nvSpPr>
          <p:cNvPr id="4" name="Espaço Reservado para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8"/>
          <p:cNvGraphicFramePr>
            <a:graphicFrameLocks noChangeAspect="1"/>
          </p:cNvGraphicFramePr>
          <p:nvPr/>
        </p:nvGraphicFramePr>
        <p:xfrm>
          <a:off x="0" y="6019800"/>
          <a:ext cx="9144000" cy="830263"/>
        </p:xfrm>
        <a:graphic>
          <a:graphicData uri="http://schemas.openxmlformats.org/presentationml/2006/ole">
            <p:oleObj spid="_x0000_s1026" name="CorelPhotoPaint.Image.10" r:id="rId15" imgW="1638095" imgH="314286" progId="">
              <p:embed/>
            </p:oleObj>
          </a:graphicData>
        </a:graphic>
      </p:graphicFrame>
      <p:pic>
        <p:nvPicPr>
          <p:cNvPr id="1028" name="Imagem 0" descr="LOGOSES.jpg"/>
          <p:cNvPicPr>
            <a:picLocks noChangeAspect="1" noChangeArrowheads="1"/>
          </p:cNvPicPr>
          <p:nvPr userDrawn="1"/>
        </p:nvPicPr>
        <p:blipFill>
          <a:blip r:embed="rId16" cstate="print"/>
          <a:srcRect/>
          <a:stretch>
            <a:fillRect/>
          </a:stretch>
        </p:blipFill>
        <p:spPr bwMode="auto">
          <a:xfrm>
            <a:off x="8250238" y="0"/>
            <a:ext cx="893762" cy="1125538"/>
          </a:xfrm>
          <a:prstGeom prst="rect">
            <a:avLst/>
          </a:prstGeom>
          <a:noFill/>
          <a:ln w="9525">
            <a:noFill/>
            <a:miter lim="800000"/>
            <a:headEnd/>
            <a:tailEnd/>
          </a:ln>
        </p:spPr>
      </p:pic>
      <p:pic>
        <p:nvPicPr>
          <p:cNvPr id="1029" name="Picture 6"/>
          <p:cNvPicPr>
            <a:picLocks noChangeAspect="1" noChangeArrowheads="1"/>
          </p:cNvPicPr>
          <p:nvPr userDrawn="1"/>
        </p:nvPicPr>
        <p:blipFill>
          <a:blip r:embed="rId17" cstate="print"/>
          <a:srcRect/>
          <a:stretch>
            <a:fillRect/>
          </a:stretch>
        </p:blipFill>
        <p:spPr bwMode="auto">
          <a:xfrm>
            <a:off x="179388" y="188913"/>
            <a:ext cx="792162" cy="3714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eaLnBrk="0" fontAlgn="base" hangingPunct="0">
        <a:spcBef>
          <a:spcPct val="0"/>
        </a:spcBef>
        <a:spcAft>
          <a:spcPct val="0"/>
        </a:spcAft>
        <a:defRPr sz="4400">
          <a:solidFill>
            <a:schemeClr val="tx2"/>
          </a:solidFill>
          <a:latin typeface="Times New Roman" charset="0"/>
        </a:defRPr>
      </a:lvl6pPr>
      <a:lvl7pPr marL="914400" algn="ctr" rtl="0" eaLnBrk="0" fontAlgn="base" hangingPunct="0">
        <a:spcBef>
          <a:spcPct val="0"/>
        </a:spcBef>
        <a:spcAft>
          <a:spcPct val="0"/>
        </a:spcAft>
        <a:defRPr sz="4400">
          <a:solidFill>
            <a:schemeClr val="tx2"/>
          </a:solidFill>
          <a:latin typeface="Times New Roman" charset="0"/>
        </a:defRPr>
      </a:lvl7pPr>
      <a:lvl8pPr marL="1371600" algn="ctr" rtl="0" eaLnBrk="0" fontAlgn="base" hangingPunct="0">
        <a:spcBef>
          <a:spcPct val="0"/>
        </a:spcBef>
        <a:spcAft>
          <a:spcPct val="0"/>
        </a:spcAft>
        <a:defRPr sz="4400">
          <a:solidFill>
            <a:schemeClr val="tx2"/>
          </a:solidFill>
          <a:latin typeface="Times New Roman" charset="0"/>
        </a:defRPr>
      </a:lvl8pPr>
      <a:lvl9pPr marL="1828800" algn="ctr" rtl="0" eaLnBrk="0" fontAlgn="base" hangingPunct="0">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http://4.bp.blogspot.com/-U_5pwnIFIAA/USUFmdWAjTI/AAAAAAAABLk/zFbXtKPpLYQ/s400/hospital-simbolo.jpg" TargetMode="External"/><Relationship Id="rId3" Type="http://schemas.openxmlformats.org/officeDocument/2006/relationships/notesSlide" Target="../notesSlides/notesSlide7.xml"/><Relationship Id="rId7" Type="http://schemas.openxmlformats.org/officeDocument/2006/relationships/image" Target="../media/image15.jpe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http://www.diocesedeguanhaes.com.br/dioceseguanhaes/images/stories/artigos/Simbolo%20do%20SUS.png" TargetMode="Externa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hyperlink" Target="mailto:gepsa@saude.sc.gov.br"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9"/>
          <p:cNvSpPr>
            <a:spLocks noChangeArrowheads="1"/>
          </p:cNvSpPr>
          <p:nvPr/>
        </p:nvSpPr>
        <p:spPr bwMode="auto">
          <a:xfrm>
            <a:off x="0" y="3978275"/>
            <a:ext cx="9144000" cy="0"/>
          </a:xfrm>
          <a:prstGeom prst="rect">
            <a:avLst/>
          </a:prstGeom>
          <a:noFill/>
          <a:ln w="9525">
            <a:noFill/>
            <a:miter lim="800000"/>
            <a:headEnd/>
            <a:tailEnd/>
          </a:ln>
        </p:spPr>
        <p:txBody>
          <a:bodyPr>
            <a:spAutoFit/>
          </a:bodyPr>
          <a:lstStyle/>
          <a:p>
            <a:endParaRPr lang="pt-BR"/>
          </a:p>
        </p:txBody>
      </p:sp>
      <p:pic>
        <p:nvPicPr>
          <p:cNvPr id="3075" name="Imagem 0" descr="LOGOSES.jpg"/>
          <p:cNvPicPr>
            <a:picLocks noChangeAspect="1" noChangeArrowheads="1"/>
          </p:cNvPicPr>
          <p:nvPr/>
        </p:nvPicPr>
        <p:blipFill>
          <a:blip r:embed="rId3" cstate="print">
            <a:lum bright="70000" contrast="-70000"/>
          </a:blip>
          <a:srcRect/>
          <a:stretch>
            <a:fillRect/>
          </a:stretch>
        </p:blipFill>
        <p:spPr bwMode="auto">
          <a:xfrm>
            <a:off x="1979613" y="0"/>
            <a:ext cx="4721225" cy="5949950"/>
          </a:xfrm>
          <a:prstGeom prst="rect">
            <a:avLst/>
          </a:prstGeom>
          <a:noFill/>
          <a:ln w="9525">
            <a:noFill/>
            <a:miter lim="800000"/>
            <a:headEnd/>
            <a:tailEnd/>
          </a:ln>
        </p:spPr>
      </p:pic>
      <p:sp>
        <p:nvSpPr>
          <p:cNvPr id="3076" name="Text Box 10"/>
          <p:cNvSpPr txBox="1">
            <a:spLocks noChangeArrowheads="1"/>
          </p:cNvSpPr>
          <p:nvPr/>
        </p:nvSpPr>
        <p:spPr bwMode="auto">
          <a:xfrm>
            <a:off x="107950" y="2565400"/>
            <a:ext cx="8424863" cy="2147888"/>
          </a:xfrm>
          <a:prstGeom prst="rect">
            <a:avLst/>
          </a:prstGeom>
          <a:noFill/>
          <a:ln w="9525">
            <a:noFill/>
            <a:miter lim="800000"/>
            <a:headEnd/>
            <a:tailEnd/>
          </a:ln>
        </p:spPr>
        <p:txBody>
          <a:bodyPr>
            <a:spAutoFit/>
          </a:bodyPr>
          <a:lstStyle/>
          <a:p>
            <a:pPr algn="ctr">
              <a:spcBef>
                <a:spcPct val="50000"/>
              </a:spcBef>
            </a:pPr>
            <a:r>
              <a:rPr lang="pt-BR" sz="5400"/>
              <a:t>REGIONALIZAÇÃO</a:t>
            </a:r>
          </a:p>
          <a:p>
            <a:pPr algn="ctr">
              <a:spcBef>
                <a:spcPct val="50000"/>
              </a:spcBef>
            </a:pPr>
            <a:r>
              <a:rPr lang="pt-BR" sz="5400"/>
              <a:t>SANTA CATARINA</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ço Reservado para Conteúdo 2"/>
          <p:cNvSpPr>
            <a:spLocks/>
          </p:cNvSpPr>
          <p:nvPr/>
        </p:nvSpPr>
        <p:spPr bwMode="auto">
          <a:xfrm>
            <a:off x="179388" y="1268413"/>
            <a:ext cx="8713787" cy="5256212"/>
          </a:xfrm>
          <a:prstGeom prst="rect">
            <a:avLst/>
          </a:prstGeom>
          <a:noFill/>
          <a:ln w="9525">
            <a:noFill/>
            <a:miter lim="800000"/>
            <a:headEnd/>
            <a:tailEnd/>
          </a:ln>
        </p:spPr>
        <p:txBody>
          <a:bodyPr/>
          <a:lstStyle/>
          <a:p>
            <a:pPr marL="342900" indent="-342900">
              <a:spcBef>
                <a:spcPct val="20000"/>
              </a:spcBef>
              <a:defRPr/>
            </a:pPr>
            <a:r>
              <a:rPr lang="pt-BR" sz="2400" dirty="0"/>
              <a:t>Lei nº 8.080/90: </a:t>
            </a:r>
          </a:p>
          <a:p>
            <a:pPr marL="342900" indent="-342900">
              <a:spcBef>
                <a:spcPct val="20000"/>
              </a:spcBef>
              <a:defRPr/>
            </a:pPr>
            <a:r>
              <a:rPr lang="pt-BR" sz="1800" dirty="0"/>
              <a:t>Dispõe sobre as condições para a promoção, proteção e recuperação da saúde, a organização e o funcionamento dos serviços correspondentes e dá outras providências.</a:t>
            </a:r>
          </a:p>
          <a:p>
            <a:pPr marL="342900" indent="-342900">
              <a:spcBef>
                <a:spcPct val="20000"/>
              </a:spcBef>
              <a:defRPr/>
            </a:pPr>
            <a:endParaRPr lang="pt-BR" sz="1800" dirty="0"/>
          </a:p>
          <a:p>
            <a:pPr marL="342900" indent="-342900">
              <a:spcBef>
                <a:spcPct val="20000"/>
              </a:spcBef>
              <a:defRPr/>
            </a:pPr>
            <a:r>
              <a:rPr lang="pt-BR" sz="1800" b="0" dirty="0"/>
              <a:t>Art. 7º As ações e serviços públicos de saúde e os serviços privados contratados ou conveniados que integram </a:t>
            </a:r>
            <a:r>
              <a:rPr lang="pt-BR" sz="1800" dirty="0"/>
              <a:t>o Sistema Único de Saúde (SUS</a:t>
            </a:r>
            <a:r>
              <a:rPr lang="pt-BR" sz="1800" b="0" dirty="0"/>
              <a:t>), são desenvolvidos de acordo com as diretrizes previstas no art. 198 da Constituição Federal, obedecendo ainda aos seguintes </a:t>
            </a:r>
            <a:r>
              <a:rPr lang="pt-BR" sz="1800" dirty="0"/>
              <a:t>princípios</a:t>
            </a:r>
            <a:r>
              <a:rPr lang="pt-BR" sz="1800" b="0" dirty="0"/>
              <a:t>:</a:t>
            </a:r>
          </a:p>
          <a:p>
            <a:pPr marL="342900" indent="-342900">
              <a:spcBef>
                <a:spcPct val="20000"/>
              </a:spcBef>
              <a:defRPr/>
            </a:pPr>
            <a:endParaRPr lang="pt-BR" sz="1800" b="0" dirty="0"/>
          </a:p>
          <a:p>
            <a:pPr marL="635000" indent="-571500">
              <a:lnSpc>
                <a:spcPct val="120000"/>
              </a:lnSpc>
              <a:spcAft>
                <a:spcPts val="600"/>
              </a:spcAft>
              <a:buFont typeface="Calibri" pitchFamily="34" charset="0"/>
              <a:buAutoNum type="romanUcPeriod" startAt="4"/>
              <a:defRPr/>
            </a:pPr>
            <a:r>
              <a:rPr lang="pt-BR" sz="1800" dirty="0"/>
              <a:t>descentralização político-administrativa</a:t>
            </a:r>
            <a:r>
              <a:rPr lang="pt-BR" sz="1800" b="0" dirty="0"/>
              <a:t>, com </a:t>
            </a:r>
            <a:r>
              <a:rPr lang="pt-BR" sz="1800" dirty="0"/>
              <a:t>direção única</a:t>
            </a:r>
            <a:r>
              <a:rPr lang="pt-BR" sz="1800" b="0" dirty="0"/>
              <a:t> em cada esfera de governo:</a:t>
            </a:r>
          </a:p>
          <a:p>
            <a:pPr marL="635000" indent="-571500">
              <a:lnSpc>
                <a:spcPct val="120000"/>
              </a:lnSpc>
              <a:spcAft>
                <a:spcPts val="600"/>
              </a:spcAft>
              <a:defRPr/>
            </a:pPr>
            <a:r>
              <a:rPr lang="pt-BR" sz="1800" b="0" dirty="0"/>
              <a:t>	a) ênfase na </a:t>
            </a:r>
            <a:r>
              <a:rPr lang="pt-BR" sz="1800" dirty="0"/>
              <a:t>descentralização dos serviços para os municípios</a:t>
            </a:r>
            <a:r>
              <a:rPr lang="pt-BR" sz="1800" b="0" dirty="0"/>
              <a:t>;</a:t>
            </a:r>
          </a:p>
          <a:p>
            <a:pPr marL="635000" indent="-571500">
              <a:lnSpc>
                <a:spcPct val="120000"/>
              </a:lnSpc>
              <a:spcAft>
                <a:spcPts val="600"/>
              </a:spcAft>
              <a:defRPr/>
            </a:pPr>
            <a:r>
              <a:rPr lang="pt-BR" sz="1800" b="0" dirty="0"/>
              <a:t>	b) </a:t>
            </a:r>
            <a:r>
              <a:rPr lang="pt-BR" sz="1800" dirty="0"/>
              <a:t>regionalização</a:t>
            </a:r>
            <a:r>
              <a:rPr lang="pt-BR" sz="1800" b="0" dirty="0"/>
              <a:t> e </a:t>
            </a:r>
            <a:r>
              <a:rPr lang="pt-BR" sz="1800" dirty="0"/>
              <a:t>hierarquização</a:t>
            </a:r>
            <a:r>
              <a:rPr lang="pt-BR" sz="1800" b="0" dirty="0"/>
              <a:t> da rede de serviços de saúde.</a:t>
            </a:r>
          </a:p>
          <a:p>
            <a:pPr marL="342900" indent="-342900">
              <a:spcBef>
                <a:spcPct val="20000"/>
              </a:spcBef>
              <a:defRPr/>
            </a:pPr>
            <a:endParaRPr lang="pt-BR" sz="1800" b="0" dirty="0"/>
          </a:p>
          <a:p>
            <a:pPr marL="342900" indent="-342900">
              <a:spcAft>
                <a:spcPts val="600"/>
              </a:spcAft>
              <a:buClr>
                <a:srgbClr val="4F6228"/>
              </a:buClr>
              <a:buSzPct val="75000"/>
              <a:defRPr/>
            </a:pPr>
            <a:endParaRPr lang="pt-BR" sz="1800" b="0" dirty="0">
              <a:cs typeface="Arial" charset="0"/>
            </a:endParaRPr>
          </a:p>
        </p:txBody>
      </p:sp>
      <p:sp>
        <p:nvSpPr>
          <p:cNvPr id="12291" name="Text Box 10"/>
          <p:cNvSpPr txBox="1">
            <a:spLocks noChangeArrowheads="1"/>
          </p:cNvSpPr>
          <p:nvPr/>
        </p:nvSpPr>
        <p:spPr bwMode="auto">
          <a:xfrm>
            <a:off x="468313" y="188913"/>
            <a:ext cx="8424862" cy="762000"/>
          </a:xfrm>
          <a:prstGeom prst="rect">
            <a:avLst/>
          </a:prstGeom>
          <a:noFill/>
          <a:ln w="9525">
            <a:noFill/>
            <a:miter lim="800000"/>
            <a:headEnd/>
            <a:tailEnd/>
          </a:ln>
        </p:spPr>
        <p:txBody>
          <a:bodyPr>
            <a:spAutoFit/>
          </a:bodyPr>
          <a:lstStyle/>
          <a:p>
            <a:pPr algn="ctr">
              <a:spcBef>
                <a:spcPct val="50000"/>
              </a:spcBef>
            </a:pPr>
            <a:r>
              <a:rPr lang="pt-BR" sz="4400"/>
              <a:t>Regionalização no SUS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ço Reservado para Conteúdo 2"/>
          <p:cNvSpPr>
            <a:spLocks/>
          </p:cNvSpPr>
          <p:nvPr/>
        </p:nvSpPr>
        <p:spPr bwMode="auto">
          <a:xfrm>
            <a:off x="87313" y="2420938"/>
            <a:ext cx="8229600" cy="3960812"/>
          </a:xfrm>
          <a:prstGeom prst="rect">
            <a:avLst/>
          </a:prstGeom>
          <a:noFill/>
          <a:ln w="9525">
            <a:noFill/>
            <a:miter lim="800000"/>
            <a:headEnd/>
            <a:tailEnd/>
          </a:ln>
        </p:spPr>
        <p:txBody>
          <a:bodyPr/>
          <a:lstStyle/>
          <a:p>
            <a:pPr>
              <a:lnSpc>
                <a:spcPct val="90000"/>
              </a:lnSpc>
              <a:spcBef>
                <a:spcPct val="20000"/>
              </a:spcBef>
            </a:pPr>
            <a:r>
              <a:rPr lang="pt-BR" sz="1800" dirty="0"/>
              <a:t>Capítulo I </a:t>
            </a:r>
            <a:r>
              <a:rPr lang="pt-BR" sz="1800" b="0" dirty="0"/>
              <a:t>– das disposições preliminares</a:t>
            </a:r>
          </a:p>
          <a:p>
            <a:pPr>
              <a:lnSpc>
                <a:spcPct val="90000"/>
              </a:lnSpc>
              <a:spcBef>
                <a:spcPct val="20000"/>
              </a:spcBef>
            </a:pPr>
            <a:r>
              <a:rPr lang="pt-BR" sz="1800" dirty="0"/>
              <a:t>Capítulo II </a:t>
            </a:r>
            <a:r>
              <a:rPr lang="pt-BR" sz="1800" b="0" dirty="0"/>
              <a:t>– da Organização do SUS</a:t>
            </a:r>
          </a:p>
          <a:p>
            <a:pPr>
              <a:lnSpc>
                <a:spcPct val="90000"/>
              </a:lnSpc>
              <a:spcBef>
                <a:spcPct val="20000"/>
              </a:spcBef>
            </a:pPr>
            <a:r>
              <a:rPr lang="pt-BR" sz="1800" b="0" dirty="0"/>
              <a:t>	</a:t>
            </a:r>
            <a:r>
              <a:rPr lang="pt-BR" sz="1800" b="0" dirty="0">
                <a:solidFill>
                  <a:srgbClr val="FF0000"/>
                </a:solidFill>
              </a:rPr>
              <a:t>Seção I – das </a:t>
            </a:r>
            <a:r>
              <a:rPr lang="pt-BR" sz="1800" dirty="0">
                <a:solidFill>
                  <a:srgbClr val="FF0000"/>
                </a:solidFill>
              </a:rPr>
              <a:t>Regiões de Saúde</a:t>
            </a:r>
          </a:p>
          <a:p>
            <a:pPr>
              <a:lnSpc>
                <a:spcPct val="90000"/>
              </a:lnSpc>
              <a:spcBef>
                <a:spcPct val="20000"/>
              </a:spcBef>
            </a:pPr>
            <a:r>
              <a:rPr lang="pt-BR" sz="1800" b="0" dirty="0"/>
              <a:t>	Seção II – da hierarquização</a:t>
            </a:r>
          </a:p>
          <a:p>
            <a:pPr>
              <a:lnSpc>
                <a:spcPct val="90000"/>
              </a:lnSpc>
              <a:spcBef>
                <a:spcPct val="20000"/>
              </a:spcBef>
            </a:pPr>
            <a:r>
              <a:rPr lang="pt-BR" sz="1800" dirty="0"/>
              <a:t>Capítulo III  </a:t>
            </a:r>
            <a:r>
              <a:rPr lang="pt-BR" sz="1800" b="0" dirty="0"/>
              <a:t>- do </a:t>
            </a:r>
            <a:r>
              <a:rPr lang="pt-BR" sz="1800" dirty="0"/>
              <a:t>Planejamento da Saúde</a:t>
            </a:r>
          </a:p>
          <a:p>
            <a:pPr>
              <a:lnSpc>
                <a:spcPct val="90000"/>
              </a:lnSpc>
              <a:spcBef>
                <a:spcPct val="20000"/>
              </a:spcBef>
            </a:pPr>
            <a:r>
              <a:rPr lang="pt-BR" sz="1800" dirty="0"/>
              <a:t>Capítulo IV </a:t>
            </a:r>
            <a:r>
              <a:rPr lang="pt-BR" sz="1800" b="0" dirty="0"/>
              <a:t>– da Assistência à Saúde</a:t>
            </a:r>
          </a:p>
          <a:p>
            <a:pPr>
              <a:lnSpc>
                <a:spcPct val="90000"/>
              </a:lnSpc>
              <a:spcBef>
                <a:spcPct val="20000"/>
              </a:spcBef>
            </a:pPr>
            <a:r>
              <a:rPr lang="pt-BR" sz="1800" b="0" dirty="0"/>
              <a:t>	Seção I – da </a:t>
            </a:r>
            <a:r>
              <a:rPr lang="pt-BR" sz="1800" dirty="0"/>
              <a:t>RENASES</a:t>
            </a:r>
          </a:p>
          <a:p>
            <a:pPr>
              <a:lnSpc>
                <a:spcPct val="90000"/>
              </a:lnSpc>
              <a:spcBef>
                <a:spcPct val="20000"/>
              </a:spcBef>
            </a:pPr>
            <a:r>
              <a:rPr lang="pt-BR" sz="1800" b="0" dirty="0"/>
              <a:t>	Seção II – da </a:t>
            </a:r>
            <a:r>
              <a:rPr lang="pt-BR" sz="1800" dirty="0"/>
              <a:t>RENAME</a:t>
            </a:r>
          </a:p>
          <a:p>
            <a:pPr>
              <a:lnSpc>
                <a:spcPct val="90000"/>
              </a:lnSpc>
              <a:spcBef>
                <a:spcPct val="20000"/>
              </a:spcBef>
            </a:pPr>
            <a:r>
              <a:rPr lang="pt-BR" sz="1800" dirty="0"/>
              <a:t>Capítulo V </a:t>
            </a:r>
            <a:r>
              <a:rPr lang="pt-BR" sz="1800" b="0" dirty="0"/>
              <a:t>– da Articulação Interfederativa</a:t>
            </a:r>
          </a:p>
          <a:p>
            <a:pPr>
              <a:lnSpc>
                <a:spcPct val="90000"/>
              </a:lnSpc>
              <a:spcBef>
                <a:spcPct val="20000"/>
              </a:spcBef>
            </a:pPr>
            <a:r>
              <a:rPr lang="pt-BR" sz="1800" b="0" dirty="0"/>
              <a:t>	Seção I – das </a:t>
            </a:r>
            <a:r>
              <a:rPr lang="pt-BR" sz="1800" dirty="0"/>
              <a:t>Comissões Intergestores</a:t>
            </a:r>
          </a:p>
          <a:p>
            <a:pPr>
              <a:lnSpc>
                <a:spcPct val="90000"/>
              </a:lnSpc>
              <a:spcBef>
                <a:spcPct val="20000"/>
              </a:spcBef>
            </a:pPr>
            <a:r>
              <a:rPr lang="pt-BR" sz="1800" b="0" dirty="0"/>
              <a:t>	Seção II – do </a:t>
            </a:r>
            <a:r>
              <a:rPr lang="pt-BR" sz="1800" dirty="0"/>
              <a:t>Contrato Organizativo da Ação Pública da Saúde</a:t>
            </a:r>
          </a:p>
          <a:p>
            <a:pPr>
              <a:lnSpc>
                <a:spcPct val="90000"/>
              </a:lnSpc>
              <a:spcBef>
                <a:spcPct val="20000"/>
              </a:spcBef>
            </a:pPr>
            <a:r>
              <a:rPr lang="pt-BR" sz="1800" dirty="0"/>
              <a:t>Capítulo VI </a:t>
            </a:r>
            <a:r>
              <a:rPr lang="pt-BR" sz="1800" b="0" dirty="0"/>
              <a:t>– das disposições finais</a:t>
            </a:r>
          </a:p>
        </p:txBody>
      </p:sp>
      <p:sp>
        <p:nvSpPr>
          <p:cNvPr id="13315" name="Título 1"/>
          <p:cNvSpPr>
            <a:spLocks/>
          </p:cNvSpPr>
          <p:nvPr/>
        </p:nvSpPr>
        <p:spPr bwMode="auto">
          <a:xfrm>
            <a:off x="468313" y="115888"/>
            <a:ext cx="8229600" cy="855662"/>
          </a:xfrm>
          <a:prstGeom prst="rect">
            <a:avLst/>
          </a:prstGeom>
          <a:noFill/>
          <a:ln w="9525">
            <a:noFill/>
            <a:miter lim="800000"/>
            <a:headEnd/>
            <a:tailEnd/>
          </a:ln>
        </p:spPr>
        <p:txBody>
          <a:bodyPr anchor="ctr"/>
          <a:lstStyle/>
          <a:p>
            <a:pPr algn="ctr"/>
            <a:r>
              <a:rPr lang="pt-BR" sz="4400">
                <a:solidFill>
                  <a:srgbClr val="10253F"/>
                </a:solidFill>
              </a:rPr>
              <a:t>Decreto nº 7.508/2011</a:t>
            </a:r>
            <a:endParaRPr lang="pt-BR" sz="4400" b="0">
              <a:solidFill>
                <a:srgbClr val="10253F"/>
              </a:solidFill>
            </a:endParaRPr>
          </a:p>
        </p:txBody>
      </p:sp>
      <p:sp>
        <p:nvSpPr>
          <p:cNvPr id="13316" name="CaixaDeTexto 13"/>
          <p:cNvSpPr txBox="1">
            <a:spLocks noChangeArrowheads="1"/>
          </p:cNvSpPr>
          <p:nvPr/>
        </p:nvSpPr>
        <p:spPr bwMode="auto">
          <a:xfrm>
            <a:off x="250825" y="1023938"/>
            <a:ext cx="8569325" cy="1190625"/>
          </a:xfrm>
          <a:prstGeom prst="rect">
            <a:avLst/>
          </a:prstGeom>
          <a:noFill/>
          <a:ln w="9525">
            <a:noFill/>
            <a:miter lim="800000"/>
            <a:headEnd/>
            <a:tailEnd/>
          </a:ln>
        </p:spPr>
        <p:txBody>
          <a:bodyPr>
            <a:spAutoFit/>
          </a:bodyPr>
          <a:lstStyle/>
          <a:p>
            <a:pPr eaLnBrk="1" hangingPunct="1"/>
            <a:r>
              <a:rPr lang="pt-BR" sz="1800">
                <a:ea typeface="Times New Roman" pitchFamily="18" charset="0"/>
                <a:cs typeface="Calibri" pitchFamily="34" charset="0"/>
              </a:rPr>
              <a:t>Regulamenta a Lei nº 8.080</a:t>
            </a:r>
            <a:r>
              <a:rPr lang="pt-BR" sz="1800" b="0">
                <a:ea typeface="Times New Roman" pitchFamily="18" charset="0"/>
                <a:cs typeface="Calibri" pitchFamily="34" charset="0"/>
              </a:rPr>
              <a:t>, para dispor sobre a </a:t>
            </a:r>
            <a:r>
              <a:rPr lang="pt-BR" sz="1800">
                <a:ea typeface="Times New Roman" pitchFamily="18" charset="0"/>
                <a:cs typeface="Calibri" pitchFamily="34" charset="0"/>
              </a:rPr>
              <a:t>organização do SUS</a:t>
            </a:r>
            <a:r>
              <a:rPr lang="pt-BR" sz="1800" b="0">
                <a:ea typeface="Times New Roman" pitchFamily="18" charset="0"/>
                <a:cs typeface="Calibri" pitchFamily="34" charset="0"/>
              </a:rPr>
              <a:t>,</a:t>
            </a:r>
          </a:p>
          <a:p>
            <a:pPr algn="r" eaLnBrk="1" hangingPunct="1"/>
            <a:r>
              <a:rPr lang="pt-BR" sz="1800" b="0">
                <a:ea typeface="Times New Roman" pitchFamily="18" charset="0"/>
                <a:cs typeface="Calibri" pitchFamily="34" charset="0"/>
              </a:rPr>
              <a:t>o </a:t>
            </a:r>
            <a:r>
              <a:rPr lang="pt-BR" sz="1800" b="0" i="1">
                <a:ea typeface="Times New Roman" pitchFamily="18" charset="0"/>
                <a:cs typeface="Calibri" pitchFamily="34" charset="0"/>
              </a:rPr>
              <a:t>planejamento da saúde</a:t>
            </a:r>
            <a:r>
              <a:rPr lang="pt-BR" sz="1800" b="0">
                <a:ea typeface="Times New Roman" pitchFamily="18" charset="0"/>
                <a:cs typeface="Calibri" pitchFamily="34" charset="0"/>
              </a:rPr>
              <a:t>,</a:t>
            </a:r>
          </a:p>
          <a:p>
            <a:pPr algn="r" eaLnBrk="1" hangingPunct="1"/>
            <a:r>
              <a:rPr lang="pt-BR" sz="1800" b="0">
                <a:ea typeface="Times New Roman" pitchFamily="18" charset="0"/>
                <a:cs typeface="Calibri" pitchFamily="34" charset="0"/>
              </a:rPr>
              <a:t>a </a:t>
            </a:r>
            <a:r>
              <a:rPr lang="pt-BR" sz="1800" b="0" i="1">
                <a:ea typeface="Times New Roman" pitchFamily="18" charset="0"/>
                <a:cs typeface="Calibri" pitchFamily="34" charset="0"/>
              </a:rPr>
              <a:t>assistência à saúde </a:t>
            </a:r>
            <a:r>
              <a:rPr lang="pt-BR" sz="1800" b="0">
                <a:ea typeface="Times New Roman" pitchFamily="18" charset="0"/>
                <a:cs typeface="Calibri" pitchFamily="34" charset="0"/>
              </a:rPr>
              <a:t>e</a:t>
            </a:r>
          </a:p>
          <a:p>
            <a:pPr algn="r" eaLnBrk="1" hangingPunct="1"/>
            <a:r>
              <a:rPr lang="pt-BR" sz="1800" b="0">
                <a:ea typeface="Times New Roman" pitchFamily="18" charset="0"/>
                <a:cs typeface="Calibri" pitchFamily="34" charset="0"/>
              </a:rPr>
              <a:t>a </a:t>
            </a:r>
            <a:r>
              <a:rPr lang="pt-BR" sz="1800" b="0" i="1">
                <a:ea typeface="Times New Roman" pitchFamily="18" charset="0"/>
                <a:cs typeface="Calibri" pitchFamily="34" charset="0"/>
              </a:rPr>
              <a:t>articulação interfederativa.</a:t>
            </a:r>
            <a:endParaRPr lang="pt-BR" sz="1800" b="0">
              <a:ea typeface="Times New Roman" pitchFamily="18" charset="0"/>
              <a:cs typeface="Calibri" pitchFamily="34" charset="0"/>
            </a:endParaRPr>
          </a:p>
        </p:txBody>
      </p:sp>
      <p:pic>
        <p:nvPicPr>
          <p:cNvPr id="13317" name="Picture 4" descr="C:\Users\adriana.oliveira\Desktop\mapa brasil por estado.bmp"/>
          <p:cNvPicPr>
            <a:picLocks noChangeAspect="1" noChangeArrowheads="1"/>
          </p:cNvPicPr>
          <p:nvPr/>
        </p:nvPicPr>
        <p:blipFill>
          <a:blip r:embed="rId2" cstate="print"/>
          <a:srcRect/>
          <a:stretch>
            <a:fillRect/>
          </a:stretch>
        </p:blipFill>
        <p:spPr bwMode="auto">
          <a:xfrm>
            <a:off x="5219700" y="2781300"/>
            <a:ext cx="2146300" cy="2060575"/>
          </a:xfrm>
          <a:prstGeom prst="rect">
            <a:avLst/>
          </a:prstGeom>
          <a:noFill/>
          <a:ln w="9525">
            <a:noFill/>
            <a:miter lim="800000"/>
            <a:headEnd/>
            <a:tailEnd/>
          </a:ln>
        </p:spPr>
      </p:pic>
      <p:sp>
        <p:nvSpPr>
          <p:cNvPr id="17" name="Seta em curva para cima 16"/>
          <p:cNvSpPr/>
          <p:nvPr/>
        </p:nvSpPr>
        <p:spPr>
          <a:xfrm rot="3481907">
            <a:off x="4823619" y="3515519"/>
            <a:ext cx="555625" cy="328613"/>
          </a:xfrm>
          <a:prstGeom prst="curvedUpArrow">
            <a:avLst/>
          </a:prstGeom>
          <a:solidFill>
            <a:schemeClr val="tx2">
              <a:lumMod val="75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800" b="0" dirty="0">
              <a:solidFill>
                <a:schemeClr val="tx1"/>
              </a:solidFill>
            </a:endParaRPr>
          </a:p>
        </p:txBody>
      </p:sp>
      <p:sp>
        <p:nvSpPr>
          <p:cNvPr id="18" name="Seta em curva para baixo 17"/>
          <p:cNvSpPr/>
          <p:nvPr/>
        </p:nvSpPr>
        <p:spPr>
          <a:xfrm rot="3874649">
            <a:off x="7205662" y="3170238"/>
            <a:ext cx="561975" cy="285750"/>
          </a:xfrm>
          <a:prstGeom prst="curvedDownArrow">
            <a:avLst/>
          </a:prstGeom>
          <a:solidFill>
            <a:schemeClr val="tx2">
              <a:lumMod val="75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t-BR" sz="1800" b="0" dirty="0">
              <a:solidFill>
                <a:schemeClr val="tx1"/>
              </a:solidFill>
            </a:endParaRPr>
          </a:p>
        </p:txBody>
      </p:sp>
      <p:sp>
        <p:nvSpPr>
          <p:cNvPr id="13320" name="CaixaDeTexto 7"/>
          <p:cNvSpPr txBox="1">
            <a:spLocks noChangeArrowheads="1"/>
          </p:cNvSpPr>
          <p:nvPr/>
        </p:nvSpPr>
        <p:spPr bwMode="auto">
          <a:xfrm>
            <a:off x="6948488" y="4076700"/>
            <a:ext cx="2087562" cy="1793875"/>
          </a:xfrm>
          <a:prstGeom prst="rect">
            <a:avLst/>
          </a:prstGeom>
          <a:noFill/>
          <a:ln w="9525">
            <a:noFill/>
            <a:miter lim="800000"/>
            <a:headEnd/>
            <a:tailEnd/>
          </a:ln>
        </p:spPr>
        <p:txBody>
          <a:bodyPr>
            <a:spAutoFit/>
          </a:bodyPr>
          <a:lstStyle/>
          <a:p>
            <a:pPr algn="ctr" eaLnBrk="1" hangingPunct="1"/>
            <a:r>
              <a:rPr lang="pt-BR" sz="1400" b="0">
                <a:cs typeface="Arial" charset="0"/>
              </a:rPr>
              <a:t>ARTICULAR NOVO </a:t>
            </a:r>
            <a:r>
              <a:rPr lang="pt-BR" sz="1400">
                <a:cs typeface="Arial" charset="0"/>
              </a:rPr>
              <a:t>PACTO FEDERATIVO</a:t>
            </a:r>
            <a:r>
              <a:rPr lang="pt-BR" sz="1400" b="0">
                <a:cs typeface="Arial" charset="0"/>
              </a:rPr>
              <a:t> QUE FORTALEÇA OS VÍNCULOS INTERFEDERATIVOS NECESSÁRIOS À CONSOLIDAÇÃO DO SUS</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ço Reservado para Conteúdo 2"/>
          <p:cNvSpPr>
            <a:spLocks/>
          </p:cNvSpPr>
          <p:nvPr/>
        </p:nvSpPr>
        <p:spPr bwMode="auto">
          <a:xfrm>
            <a:off x="179388" y="979488"/>
            <a:ext cx="8713787" cy="5402262"/>
          </a:xfrm>
          <a:prstGeom prst="rect">
            <a:avLst/>
          </a:prstGeom>
          <a:noFill/>
          <a:ln w="9525">
            <a:noFill/>
            <a:miter lim="800000"/>
            <a:headEnd/>
            <a:tailEnd/>
          </a:ln>
        </p:spPr>
        <p:txBody>
          <a:bodyPr/>
          <a:lstStyle/>
          <a:p>
            <a:pPr marL="342900" indent="-342900">
              <a:spcBef>
                <a:spcPct val="20000"/>
              </a:spcBef>
            </a:pPr>
            <a:r>
              <a:rPr lang="pt-BR" dirty="0"/>
              <a:t>Capítulo II – da Organização do SUS; Seção I: Das Regiões de Saúde</a:t>
            </a:r>
          </a:p>
          <a:p>
            <a:pPr marL="342900" indent="-342900">
              <a:spcBef>
                <a:spcPct val="20000"/>
              </a:spcBef>
            </a:pPr>
            <a:endParaRPr lang="pt-BR" dirty="0"/>
          </a:p>
          <a:p>
            <a:pPr marL="342900" indent="-342900">
              <a:spcBef>
                <a:spcPct val="20000"/>
              </a:spcBef>
              <a:buFontTx/>
              <a:buChar char="•"/>
            </a:pPr>
            <a:r>
              <a:rPr lang="pt-BR" sz="1900" dirty="0"/>
              <a:t>Art. 4º</a:t>
            </a:r>
            <a:r>
              <a:rPr lang="pt-BR" sz="1900" b="0" dirty="0"/>
              <a:t> As </a:t>
            </a:r>
            <a:r>
              <a:rPr lang="pt-BR" sz="1900" dirty="0"/>
              <a:t>Regiões de Saúde </a:t>
            </a:r>
            <a:r>
              <a:rPr lang="pt-BR" sz="1900" b="0" dirty="0"/>
              <a:t>serão </a:t>
            </a:r>
            <a:r>
              <a:rPr lang="pt-BR" sz="1900" b="0" i="1" u="sng" dirty="0"/>
              <a:t>instituídas pelo Estado, em articulação com os Municípios</a:t>
            </a:r>
            <a:r>
              <a:rPr lang="pt-BR" sz="1900" b="0" dirty="0"/>
              <a:t>, respeitadas as diretrizes gerais pactuadas na Comissão Intergestores Tripartite – CIT.</a:t>
            </a:r>
          </a:p>
          <a:p>
            <a:pPr marL="342900" indent="-342900">
              <a:spcBef>
                <a:spcPct val="20000"/>
              </a:spcBef>
              <a:buFontTx/>
              <a:buChar char="•"/>
            </a:pPr>
            <a:endParaRPr lang="pt-BR" sz="1900" b="0" dirty="0"/>
          </a:p>
          <a:p>
            <a:pPr marL="342900" indent="-342900">
              <a:spcBef>
                <a:spcPct val="20000"/>
              </a:spcBef>
              <a:buFontTx/>
              <a:buChar char="•"/>
            </a:pPr>
            <a:r>
              <a:rPr lang="pt-BR" dirty="0"/>
              <a:t>Art. 30.</a:t>
            </a:r>
            <a:r>
              <a:rPr lang="pt-BR" b="0" dirty="0"/>
              <a:t> As Comissões Intergestores pactuarão a organização e o funcionamento das ações e serviços de saúde integrados em redes de atenção à saúde, sendo:</a:t>
            </a:r>
          </a:p>
          <a:p>
            <a:pPr marL="342900" indent="-342900">
              <a:spcBef>
                <a:spcPct val="20000"/>
              </a:spcBef>
              <a:buFontTx/>
              <a:buChar char="•"/>
            </a:pPr>
            <a:endParaRPr lang="pt-BR" sz="800" b="0" dirty="0"/>
          </a:p>
          <a:p>
            <a:pPr marL="742950" lvl="1" indent="-285750">
              <a:spcBef>
                <a:spcPct val="20000"/>
              </a:spcBef>
            </a:pPr>
            <a:r>
              <a:rPr lang="pt-BR" sz="1800" b="0" dirty="0"/>
              <a:t>I - a CIT, no âmbito da União, vinculada ao Ministério da Saúde para efeitos administrativos e operacionais;</a:t>
            </a:r>
          </a:p>
          <a:p>
            <a:pPr marL="742950" lvl="1" indent="-285750">
              <a:spcBef>
                <a:spcPct val="20000"/>
              </a:spcBef>
            </a:pPr>
            <a:endParaRPr lang="pt-BR" sz="800" b="0" dirty="0"/>
          </a:p>
          <a:p>
            <a:pPr marL="742950" lvl="1" indent="-285750">
              <a:spcBef>
                <a:spcPct val="20000"/>
              </a:spcBef>
            </a:pPr>
            <a:r>
              <a:rPr lang="pt-BR" sz="1800" b="0" dirty="0"/>
              <a:t>II - a CIB, no âmbito do Estado, vinculada à Secretaria Estadual de Saúde para efeitos administrativos e operacionais; e</a:t>
            </a:r>
          </a:p>
          <a:p>
            <a:pPr marL="742950" lvl="1" indent="-285750">
              <a:spcBef>
                <a:spcPct val="20000"/>
              </a:spcBef>
            </a:pPr>
            <a:endParaRPr lang="pt-BR" sz="800" b="0" dirty="0"/>
          </a:p>
          <a:p>
            <a:pPr marL="742950" lvl="1" indent="-285750">
              <a:spcBef>
                <a:spcPct val="20000"/>
              </a:spcBef>
            </a:pPr>
            <a:r>
              <a:rPr lang="pt-BR" sz="1800" b="0" dirty="0"/>
              <a:t>III - a </a:t>
            </a:r>
            <a:r>
              <a:rPr lang="pt-BR" sz="1800" dirty="0"/>
              <a:t>Comissão Intergestores Regional - CIR</a:t>
            </a:r>
            <a:r>
              <a:rPr lang="pt-BR" sz="1800" b="0" dirty="0"/>
              <a:t>, no âmbito regional, vinculada à Secretaria Estadual de Saúde para efeitos administrativos e operacionais, devendo observar as diretrizes da CIB.</a:t>
            </a:r>
          </a:p>
          <a:p>
            <a:pPr marL="742950" lvl="1" indent="-285750">
              <a:spcBef>
                <a:spcPct val="20000"/>
              </a:spcBef>
            </a:pPr>
            <a:endParaRPr lang="pt-BR" sz="1800" b="0" dirty="0"/>
          </a:p>
        </p:txBody>
      </p:sp>
      <p:sp>
        <p:nvSpPr>
          <p:cNvPr id="14339" name="Título 1"/>
          <p:cNvSpPr>
            <a:spLocks/>
          </p:cNvSpPr>
          <p:nvPr/>
        </p:nvSpPr>
        <p:spPr bwMode="auto">
          <a:xfrm>
            <a:off x="468313" y="115888"/>
            <a:ext cx="8229600" cy="855662"/>
          </a:xfrm>
          <a:prstGeom prst="rect">
            <a:avLst/>
          </a:prstGeom>
          <a:noFill/>
          <a:ln w="9525">
            <a:noFill/>
            <a:miter lim="800000"/>
            <a:headEnd/>
            <a:tailEnd/>
          </a:ln>
        </p:spPr>
        <p:txBody>
          <a:bodyPr anchor="ctr"/>
          <a:lstStyle/>
          <a:p>
            <a:pPr algn="ctr"/>
            <a:r>
              <a:rPr lang="pt-BR" sz="4400">
                <a:solidFill>
                  <a:srgbClr val="10253F"/>
                </a:solidFill>
              </a:rPr>
              <a:t>Decreto nº 7.508/11</a:t>
            </a:r>
            <a:endParaRPr lang="pt-BR" sz="4400" b="0">
              <a:solidFill>
                <a:srgbClr val="10253F"/>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23850" y="1700213"/>
            <a:ext cx="8569325" cy="2462212"/>
          </a:xfrm>
          <a:prstGeom prst="rect">
            <a:avLst/>
          </a:prstGeom>
          <a:noFill/>
          <a:ln w="9525">
            <a:noFill/>
            <a:miter lim="800000"/>
            <a:headEnd/>
            <a:tailEnd/>
          </a:ln>
        </p:spPr>
        <p:txBody>
          <a:bodyPr>
            <a:spAutoFit/>
          </a:bodyPr>
          <a:lstStyle/>
          <a:p>
            <a:r>
              <a:rPr lang="pt-BR" sz="2200"/>
              <a:t>Art. 5º </a:t>
            </a:r>
            <a:r>
              <a:rPr lang="pt-BR" sz="2200" b="0"/>
              <a:t>Para ser instituída, a </a:t>
            </a:r>
            <a:r>
              <a:rPr lang="pt-BR" sz="2200"/>
              <a:t>Região de Saúde</a:t>
            </a:r>
            <a:r>
              <a:rPr lang="pt-BR" sz="2200" b="0"/>
              <a:t> deve conter, no mínimo, ações e serviços de: </a:t>
            </a:r>
          </a:p>
          <a:p>
            <a:pPr lvl="1"/>
            <a:r>
              <a:rPr lang="pt-BR" sz="2200" b="0"/>
              <a:t>I 	- Atenção primária;</a:t>
            </a:r>
          </a:p>
          <a:p>
            <a:pPr lvl="1"/>
            <a:r>
              <a:rPr lang="pt-BR" sz="2200" b="0"/>
              <a:t>II 	- Urgência e emergência;</a:t>
            </a:r>
          </a:p>
          <a:p>
            <a:pPr lvl="1"/>
            <a:r>
              <a:rPr lang="pt-BR" sz="2200" b="0"/>
              <a:t>III	- Atenção psicossocial;</a:t>
            </a:r>
          </a:p>
          <a:p>
            <a:pPr lvl="1"/>
            <a:r>
              <a:rPr lang="pt-BR" sz="2200" b="0"/>
              <a:t>IV	- Atenção ambulatorial especializada e hospitalar; e</a:t>
            </a:r>
          </a:p>
          <a:p>
            <a:pPr lvl="1"/>
            <a:r>
              <a:rPr lang="pt-BR" sz="2200" b="0"/>
              <a:t>V	- Vigilância em saúde.</a:t>
            </a:r>
          </a:p>
        </p:txBody>
      </p:sp>
      <p:sp>
        <p:nvSpPr>
          <p:cNvPr id="15363" name="Título 1"/>
          <p:cNvSpPr>
            <a:spLocks/>
          </p:cNvSpPr>
          <p:nvPr/>
        </p:nvSpPr>
        <p:spPr bwMode="auto">
          <a:xfrm>
            <a:off x="468313" y="115888"/>
            <a:ext cx="8229600" cy="855662"/>
          </a:xfrm>
          <a:prstGeom prst="rect">
            <a:avLst/>
          </a:prstGeom>
          <a:noFill/>
          <a:ln w="9525">
            <a:noFill/>
            <a:miter lim="800000"/>
            <a:headEnd/>
            <a:tailEnd/>
          </a:ln>
        </p:spPr>
        <p:txBody>
          <a:bodyPr anchor="ctr"/>
          <a:lstStyle/>
          <a:p>
            <a:pPr algn="ctr"/>
            <a:r>
              <a:rPr lang="pt-BR" sz="4400">
                <a:solidFill>
                  <a:srgbClr val="10253F"/>
                </a:solidFill>
              </a:rPr>
              <a:t>Decreto nº 7.508/11</a:t>
            </a:r>
            <a:endParaRPr lang="pt-BR" sz="4400" b="0">
              <a:solidFill>
                <a:srgbClr val="10253F"/>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ço Reservado para Conteúdo 2"/>
          <p:cNvSpPr>
            <a:spLocks/>
          </p:cNvSpPr>
          <p:nvPr/>
        </p:nvSpPr>
        <p:spPr bwMode="auto">
          <a:xfrm>
            <a:off x="107950" y="1000125"/>
            <a:ext cx="8713788" cy="5446713"/>
          </a:xfrm>
          <a:prstGeom prst="rect">
            <a:avLst/>
          </a:prstGeom>
          <a:noFill/>
          <a:ln w="9525">
            <a:noFill/>
            <a:miter lim="800000"/>
            <a:headEnd/>
            <a:tailEnd/>
          </a:ln>
        </p:spPr>
        <p:txBody>
          <a:bodyPr/>
          <a:lstStyle/>
          <a:p>
            <a:pPr marL="342900" indent="-342900">
              <a:spcBef>
                <a:spcPct val="20000"/>
              </a:spcBef>
            </a:pPr>
            <a:endParaRPr lang="pt-BR" b="0" dirty="0"/>
          </a:p>
          <a:p>
            <a:pPr marL="342900" indent="-342900">
              <a:spcBef>
                <a:spcPct val="20000"/>
              </a:spcBef>
            </a:pPr>
            <a:r>
              <a:rPr lang="pt-BR" b="0" dirty="0"/>
              <a:t>Art. 2º As </a:t>
            </a:r>
            <a:r>
              <a:rPr lang="pt-BR" b="0" dirty="0" smtClean="0"/>
              <a:t>Regiões de Saúde serão </a:t>
            </a:r>
            <a:r>
              <a:rPr lang="pt-BR" b="0" dirty="0"/>
              <a:t>instituídas pelos Estados em articulação com os Municípios, nos termos </a:t>
            </a:r>
            <a:r>
              <a:rPr lang="pt-BR" b="0" dirty="0" smtClean="0"/>
              <a:t>do </a:t>
            </a:r>
            <a:r>
              <a:rPr lang="pt-BR" b="0" dirty="0"/>
              <a:t>disposto no Decreto nº 7.508/2011, e conforme o disposto nesta Resolução.</a:t>
            </a:r>
          </a:p>
          <a:p>
            <a:pPr marL="742950" lvl="1" indent="-285750">
              <a:spcBef>
                <a:spcPct val="20000"/>
              </a:spcBef>
            </a:pPr>
            <a:endParaRPr lang="pt-BR" sz="800" b="0" dirty="0"/>
          </a:p>
          <a:p>
            <a:pPr marL="742950" lvl="1" indent="-285750">
              <a:spcBef>
                <a:spcPct val="20000"/>
              </a:spcBef>
            </a:pPr>
            <a:r>
              <a:rPr lang="pt-BR" b="0" dirty="0"/>
              <a:t>§ 1º Considera-se </a:t>
            </a:r>
            <a:r>
              <a:rPr lang="pt-BR" dirty="0"/>
              <a:t>Região de Saúde</a:t>
            </a:r>
            <a:r>
              <a:rPr lang="pt-BR" b="0" dirty="0"/>
              <a:t> o espaço geográfico contínuo constituído por  agrupamento de Municípios limítrofes, delimitado a partir de identidades culturais, econômicas e sociais e de redes de comunicação e infraestrutura de transportes compartilhados, com a finalidade de integrar a organização, o planejamento e a execução de ações e serviços de saúde.</a:t>
            </a:r>
          </a:p>
          <a:p>
            <a:pPr marL="742950" lvl="1" indent="-285750">
              <a:spcBef>
                <a:spcPct val="20000"/>
              </a:spcBef>
            </a:pPr>
            <a:endParaRPr lang="pt-BR" sz="800" b="0" dirty="0"/>
          </a:p>
          <a:p>
            <a:pPr marL="742950" lvl="1" indent="-285750">
              <a:spcBef>
                <a:spcPct val="20000"/>
              </a:spcBef>
            </a:pPr>
            <a:r>
              <a:rPr lang="pt-BR" b="0" dirty="0"/>
              <a:t>§ 2º ................... </a:t>
            </a:r>
          </a:p>
          <a:p>
            <a:pPr marL="742950" lvl="1" indent="-285750">
              <a:spcBef>
                <a:spcPct val="20000"/>
              </a:spcBef>
            </a:pPr>
            <a:endParaRPr lang="pt-BR" sz="800" b="0" dirty="0"/>
          </a:p>
          <a:p>
            <a:pPr marL="742950" lvl="1" indent="-285750">
              <a:spcBef>
                <a:spcPct val="20000"/>
              </a:spcBef>
            </a:pPr>
            <a:r>
              <a:rPr lang="pt-BR" b="0" dirty="0"/>
              <a:t>§ 3º </a:t>
            </a:r>
            <a:r>
              <a:rPr lang="pt-BR" dirty="0"/>
              <a:t>Cada Município poderá compor apenas uma única Região de Saúde</a:t>
            </a:r>
            <a:r>
              <a:rPr lang="pt-BR" b="0" dirty="0"/>
              <a:t>.</a:t>
            </a:r>
          </a:p>
        </p:txBody>
      </p:sp>
      <p:sp>
        <p:nvSpPr>
          <p:cNvPr id="16387" name="Título 1"/>
          <p:cNvSpPr>
            <a:spLocks/>
          </p:cNvSpPr>
          <p:nvPr/>
        </p:nvSpPr>
        <p:spPr bwMode="auto">
          <a:xfrm>
            <a:off x="468313" y="115888"/>
            <a:ext cx="8229600" cy="855662"/>
          </a:xfrm>
          <a:prstGeom prst="rect">
            <a:avLst/>
          </a:prstGeom>
          <a:noFill/>
          <a:ln w="9525">
            <a:noFill/>
            <a:miter lim="800000"/>
            <a:headEnd/>
            <a:tailEnd/>
          </a:ln>
        </p:spPr>
        <p:txBody>
          <a:bodyPr anchor="ctr"/>
          <a:lstStyle/>
          <a:p>
            <a:pPr algn="ctr"/>
            <a:r>
              <a:rPr lang="pt-BR" sz="2800"/>
              <a:t>Resolução nº 1, de 29 de Setembro de 2011, </a:t>
            </a:r>
          </a:p>
          <a:p>
            <a:pPr algn="ctr"/>
            <a:r>
              <a:rPr lang="pt-BR" sz="2800"/>
              <a:t>Comissão Intergestores Tripartite</a:t>
            </a:r>
            <a:r>
              <a:rPr lang="pt-BR" sz="2800" b="0"/>
              <a:t> – </a:t>
            </a:r>
            <a:r>
              <a:rPr lang="pt-BR" sz="2800"/>
              <a:t>CIT</a:t>
            </a:r>
            <a:endParaRPr lang="pt-BR" sz="2800" b="0">
              <a:solidFill>
                <a:srgbClr val="10253F"/>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ChangeArrowheads="1"/>
          </p:cNvSpPr>
          <p:nvPr/>
        </p:nvSpPr>
        <p:spPr bwMode="auto">
          <a:xfrm>
            <a:off x="323850" y="1700213"/>
            <a:ext cx="8569325" cy="3441700"/>
          </a:xfrm>
          <a:prstGeom prst="rect">
            <a:avLst/>
          </a:prstGeom>
          <a:noFill/>
          <a:ln w="9525">
            <a:noFill/>
            <a:miter lim="800000"/>
            <a:headEnd/>
            <a:tailEnd/>
          </a:ln>
        </p:spPr>
        <p:txBody>
          <a:bodyPr>
            <a:spAutoFit/>
          </a:bodyPr>
          <a:lstStyle/>
          <a:p>
            <a:r>
              <a:rPr lang="pt-BR" sz="2200" b="0" dirty="0"/>
              <a:t>Utilizando os mesmos</a:t>
            </a:r>
            <a:r>
              <a:rPr lang="pt-BR" sz="2200" dirty="0"/>
              <a:t> critérios </a:t>
            </a:r>
            <a:r>
              <a:rPr lang="pt-BR" sz="2200" b="0" dirty="0"/>
              <a:t>do Decreto nº 7.508/2011</a:t>
            </a:r>
            <a:r>
              <a:rPr lang="pt-BR" sz="2200" dirty="0"/>
              <a:t>, </a:t>
            </a:r>
            <a:r>
              <a:rPr lang="pt-BR" sz="2200" b="0" dirty="0"/>
              <a:t>mas com a inclusão de mais um item</a:t>
            </a:r>
            <a:r>
              <a:rPr lang="pt-BR" sz="2200" dirty="0"/>
              <a:t>, </a:t>
            </a:r>
            <a:r>
              <a:rPr lang="pt-BR" sz="2200" b="0" dirty="0"/>
              <a:t>para instituição de uma </a:t>
            </a:r>
            <a:r>
              <a:rPr lang="pt-BR" sz="2200" dirty="0"/>
              <a:t>Região de Saúde </a:t>
            </a:r>
            <a:r>
              <a:rPr lang="pt-BR" sz="2200" b="0" dirty="0"/>
              <a:t>e também observando que um região deverá conter, no mínimo, ações e serviços de: </a:t>
            </a:r>
          </a:p>
          <a:p>
            <a:pPr lvl="1"/>
            <a:r>
              <a:rPr lang="pt-BR" sz="2200" b="0" dirty="0"/>
              <a:t>I	– Atenção primária;</a:t>
            </a:r>
          </a:p>
          <a:p>
            <a:pPr lvl="1"/>
            <a:r>
              <a:rPr lang="pt-BR" sz="2200" b="0" dirty="0"/>
              <a:t>II	– Urgência e emergência;</a:t>
            </a:r>
          </a:p>
          <a:p>
            <a:pPr lvl="1"/>
            <a:r>
              <a:rPr lang="pt-BR" sz="2200" b="0" dirty="0"/>
              <a:t>III	– Atenção psicossocial;</a:t>
            </a:r>
          </a:p>
          <a:p>
            <a:pPr lvl="1"/>
            <a:r>
              <a:rPr lang="pt-BR" sz="2200" b="0" dirty="0"/>
              <a:t>IV	– Atenção ambulatorial especializada e hospitalar;</a:t>
            </a:r>
          </a:p>
          <a:p>
            <a:pPr lvl="1"/>
            <a:r>
              <a:rPr lang="pt-BR" sz="2200" b="0" dirty="0"/>
              <a:t>V	– Vigilância em saúde; e</a:t>
            </a:r>
          </a:p>
          <a:p>
            <a:pPr lvl="1"/>
            <a:r>
              <a:rPr lang="pt-BR" sz="2200" dirty="0"/>
              <a:t>VI	– Assistência Farmacêutica </a:t>
            </a:r>
            <a:r>
              <a:rPr lang="pt-BR" sz="1400" dirty="0"/>
              <a:t>(incluído após discussão nas Oficinas )</a:t>
            </a:r>
            <a:endParaRPr lang="pt-BR" sz="1400" b="0" dirty="0"/>
          </a:p>
        </p:txBody>
      </p:sp>
      <p:sp>
        <p:nvSpPr>
          <p:cNvPr id="18435" name="Text Box 10"/>
          <p:cNvSpPr txBox="1">
            <a:spLocks noChangeArrowheads="1"/>
          </p:cNvSpPr>
          <p:nvPr/>
        </p:nvSpPr>
        <p:spPr bwMode="auto">
          <a:xfrm>
            <a:off x="468313" y="188913"/>
            <a:ext cx="8424862" cy="762000"/>
          </a:xfrm>
          <a:prstGeom prst="rect">
            <a:avLst/>
          </a:prstGeom>
          <a:noFill/>
          <a:ln w="9525">
            <a:noFill/>
            <a:miter lim="800000"/>
            <a:headEnd/>
            <a:tailEnd/>
          </a:ln>
        </p:spPr>
        <p:txBody>
          <a:bodyPr>
            <a:spAutoFit/>
          </a:bodyPr>
          <a:lstStyle/>
          <a:p>
            <a:pPr algn="ctr">
              <a:spcBef>
                <a:spcPct val="50000"/>
              </a:spcBef>
            </a:pPr>
            <a:r>
              <a:rPr lang="pt-BR" sz="4400"/>
              <a:t>PDR – SES/SC 2012</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179388" y="1916113"/>
            <a:ext cx="8640762" cy="3416300"/>
          </a:xfrm>
          <a:prstGeom prst="rect">
            <a:avLst/>
          </a:prstGeom>
          <a:noFill/>
          <a:ln w="9525">
            <a:noFill/>
            <a:miter lim="800000"/>
            <a:headEnd/>
            <a:tailEnd/>
          </a:ln>
        </p:spPr>
        <p:txBody>
          <a:bodyPr anchor="ctr">
            <a:spAutoFit/>
          </a:bodyPr>
          <a:lstStyle/>
          <a:p>
            <a:pPr algn="just"/>
            <a:r>
              <a:rPr lang="pt-BR" sz="2400" dirty="0"/>
              <a:t>PLANO DIRETOR DE REGIONALIZAÇÃO – PDR </a:t>
            </a:r>
            <a:r>
              <a:rPr lang="pt-BR" sz="2400" b="0" dirty="0"/>
              <a:t>- tem por objetivo garantir o acesso do cidadão a conjunto de ações e serviços necessários à resolução de seus problemas de saúde. Apresentam as necessidades de reorganização da assistência, restabelecendo os fluxos de pacientes e de investimentos.</a:t>
            </a:r>
          </a:p>
          <a:p>
            <a:pPr algn="just"/>
            <a:r>
              <a:rPr lang="pt-BR" sz="2400" b="0" dirty="0"/>
              <a:t> </a:t>
            </a:r>
          </a:p>
          <a:p>
            <a:pPr algn="just"/>
            <a:r>
              <a:rPr lang="pt-BR" sz="2400" b="0" dirty="0"/>
              <a:t>Deverá ser estabelecido e garantido através de processos reguladores e através da os acordos firmado Programação Pactuada Integrada – </a:t>
            </a:r>
            <a:r>
              <a:rPr lang="pt-BR" sz="2400" b="0" dirty="0" smtClean="0"/>
              <a:t>PPI.</a:t>
            </a:r>
            <a:endParaRPr lang="pt-BR" sz="2400" b="0" dirty="0"/>
          </a:p>
        </p:txBody>
      </p:sp>
      <p:sp>
        <p:nvSpPr>
          <p:cNvPr id="19459" name="Text Box 10"/>
          <p:cNvSpPr txBox="1">
            <a:spLocks noChangeArrowheads="1"/>
          </p:cNvSpPr>
          <p:nvPr/>
        </p:nvSpPr>
        <p:spPr bwMode="auto">
          <a:xfrm>
            <a:off x="468313" y="333375"/>
            <a:ext cx="8424862" cy="1096963"/>
          </a:xfrm>
          <a:prstGeom prst="rect">
            <a:avLst/>
          </a:prstGeom>
          <a:noFill/>
          <a:ln w="9525">
            <a:noFill/>
            <a:miter lim="800000"/>
            <a:headEnd/>
            <a:tailEnd/>
          </a:ln>
        </p:spPr>
        <p:txBody>
          <a:bodyPr>
            <a:spAutoFit/>
          </a:bodyPr>
          <a:lstStyle/>
          <a:p>
            <a:pPr algn="ctr">
              <a:lnSpc>
                <a:spcPct val="50000"/>
              </a:lnSpc>
              <a:spcBef>
                <a:spcPct val="50000"/>
              </a:spcBef>
            </a:pPr>
            <a:r>
              <a:rPr lang="pt-BR" sz="4400"/>
              <a:t>PDR – SES/SC 2012</a:t>
            </a:r>
          </a:p>
          <a:p>
            <a:pPr algn="ctr">
              <a:lnSpc>
                <a:spcPct val="50000"/>
              </a:lnSpc>
              <a:spcBef>
                <a:spcPct val="50000"/>
              </a:spcBef>
            </a:pPr>
            <a:r>
              <a:rPr lang="pt-BR" sz="4400"/>
              <a:t>Conceitos</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ChangeArrowheads="1"/>
          </p:cNvSpPr>
          <p:nvPr/>
        </p:nvSpPr>
        <p:spPr bwMode="auto">
          <a:xfrm>
            <a:off x="323850" y="1700213"/>
            <a:ext cx="8569325" cy="4114800"/>
          </a:xfrm>
          <a:prstGeom prst="rect">
            <a:avLst/>
          </a:prstGeom>
          <a:noFill/>
          <a:ln w="9525">
            <a:noFill/>
            <a:miter lim="800000"/>
            <a:headEnd/>
            <a:tailEnd/>
          </a:ln>
        </p:spPr>
        <p:txBody>
          <a:bodyPr>
            <a:spAutoFit/>
          </a:bodyPr>
          <a:lstStyle/>
          <a:p>
            <a:r>
              <a:rPr lang="pt-BR" sz="2200" dirty="0"/>
              <a:t> Deliberação nº 457/CIB/2012, </a:t>
            </a:r>
            <a:r>
              <a:rPr lang="pt-BR" sz="2200" b="0" dirty="0"/>
              <a:t>de 08 de Novembro de 2012.</a:t>
            </a:r>
          </a:p>
          <a:p>
            <a:pPr>
              <a:buFontTx/>
              <a:buChar char="•"/>
            </a:pPr>
            <a:endParaRPr lang="pt-BR" sz="2200" b="0" dirty="0"/>
          </a:p>
          <a:p>
            <a:pPr lvl="1"/>
            <a:r>
              <a:rPr lang="pt-BR" dirty="0"/>
              <a:t>APROVA</a:t>
            </a:r>
          </a:p>
          <a:p>
            <a:pPr lvl="1"/>
            <a:r>
              <a:rPr lang="pt-BR" dirty="0"/>
              <a:t>Art. 1º</a:t>
            </a:r>
            <a:r>
              <a:rPr lang="pt-BR" b="0" dirty="0"/>
              <a:t> – A nova configuração e a denominação das 16 Regiões de Saúde do Estado de Santa Catarina, de acordo com Art. 4º da Deliberação nº 348/CIB/2012 e o Decreto nº 7.508 de 28 de junho de 2011 e, conforme anexo.</a:t>
            </a:r>
          </a:p>
          <a:p>
            <a:pPr lvl="1"/>
            <a:endParaRPr lang="pt-BR" b="0" dirty="0"/>
          </a:p>
          <a:p>
            <a:pPr lvl="1"/>
            <a:r>
              <a:rPr lang="pt-BR" dirty="0"/>
              <a:t>Parágrafo único</a:t>
            </a:r>
            <a:r>
              <a:rPr lang="pt-BR" b="0" dirty="0"/>
              <a:t> – ......</a:t>
            </a:r>
          </a:p>
          <a:p>
            <a:pPr lvl="1"/>
            <a:endParaRPr lang="pt-BR" dirty="0"/>
          </a:p>
          <a:p>
            <a:pPr lvl="1"/>
            <a:r>
              <a:rPr lang="pt-BR" dirty="0"/>
              <a:t>Art. 2º</a:t>
            </a:r>
            <a:r>
              <a:rPr lang="pt-BR" b="0" dirty="0"/>
              <a:t> – Cada Região de Saúde possuirá sua </a:t>
            </a:r>
            <a:r>
              <a:rPr lang="pt-BR" dirty="0"/>
              <a:t>Comissão Intergestora Regional</a:t>
            </a:r>
            <a:r>
              <a:rPr lang="pt-BR" b="0" dirty="0"/>
              <a:t> – </a:t>
            </a:r>
            <a:r>
              <a:rPr lang="pt-BR" dirty="0"/>
              <a:t>CIR</a:t>
            </a:r>
            <a:r>
              <a:rPr lang="pt-BR" b="0" dirty="0"/>
              <a:t>, de acordo com o Inciso III do Art. 30, do Decreto nº 7.508, de 28 de junho de 2011.</a:t>
            </a:r>
          </a:p>
        </p:txBody>
      </p:sp>
      <p:sp>
        <p:nvSpPr>
          <p:cNvPr id="20483" name="Text Box 10"/>
          <p:cNvSpPr txBox="1">
            <a:spLocks noChangeArrowheads="1"/>
          </p:cNvSpPr>
          <p:nvPr/>
        </p:nvSpPr>
        <p:spPr bwMode="auto">
          <a:xfrm>
            <a:off x="468313" y="188913"/>
            <a:ext cx="8424862" cy="762000"/>
          </a:xfrm>
          <a:prstGeom prst="rect">
            <a:avLst/>
          </a:prstGeom>
          <a:noFill/>
          <a:ln w="9525">
            <a:noFill/>
            <a:miter lim="800000"/>
            <a:headEnd/>
            <a:tailEnd/>
          </a:ln>
        </p:spPr>
        <p:txBody>
          <a:bodyPr>
            <a:spAutoFit/>
          </a:bodyPr>
          <a:lstStyle/>
          <a:p>
            <a:pPr algn="ctr">
              <a:spcBef>
                <a:spcPct val="50000"/>
              </a:spcBef>
            </a:pPr>
            <a:r>
              <a:rPr lang="pt-BR" sz="4400"/>
              <a:t>PDR – SES/SC 2012</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cstate="print"/>
          <a:srcRect l="9242" t="21260" r="5936" b="16942"/>
          <a:stretch>
            <a:fillRect/>
          </a:stretch>
        </p:blipFill>
        <p:spPr bwMode="auto">
          <a:xfrm>
            <a:off x="0" y="1125538"/>
            <a:ext cx="9144000" cy="5732462"/>
          </a:xfrm>
          <a:prstGeom prst="rect">
            <a:avLst/>
          </a:prstGeom>
          <a:noFill/>
          <a:ln w="9525">
            <a:noFill/>
            <a:miter lim="800000"/>
            <a:headEnd/>
            <a:tailEnd/>
          </a:ln>
        </p:spPr>
      </p:pic>
      <p:sp>
        <p:nvSpPr>
          <p:cNvPr id="21507" name="Text Box 10"/>
          <p:cNvSpPr txBox="1">
            <a:spLocks noChangeArrowheads="1"/>
          </p:cNvSpPr>
          <p:nvPr/>
        </p:nvSpPr>
        <p:spPr bwMode="auto">
          <a:xfrm>
            <a:off x="468313" y="188913"/>
            <a:ext cx="8424862" cy="1587"/>
          </a:xfrm>
          <a:prstGeom prst="rect">
            <a:avLst/>
          </a:prstGeom>
          <a:noFill/>
          <a:ln w="9525">
            <a:noFill/>
            <a:miter lim="800000"/>
            <a:headEnd/>
            <a:tailEnd/>
          </a:ln>
        </p:spPr>
        <p:txBody>
          <a:bodyPr/>
          <a:lstStyle/>
          <a:p>
            <a:pPr algn="ctr">
              <a:lnSpc>
                <a:spcPct val="90000"/>
              </a:lnSpc>
            </a:pPr>
            <a:r>
              <a:rPr lang="pt-BR" sz="4000"/>
              <a:t>PDR – SES/SC 2012</a:t>
            </a:r>
          </a:p>
          <a:p>
            <a:pPr algn="ctr">
              <a:lnSpc>
                <a:spcPct val="90000"/>
              </a:lnSpc>
            </a:pPr>
            <a:r>
              <a:rPr lang="pt-BR" sz="4000"/>
              <a:t>Regiões de Saúde</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ChangeArrowheads="1"/>
          </p:cNvSpPr>
          <p:nvPr/>
        </p:nvSpPr>
        <p:spPr bwMode="auto">
          <a:xfrm>
            <a:off x="179388" y="2557463"/>
            <a:ext cx="8640762" cy="2647950"/>
          </a:xfrm>
          <a:prstGeom prst="rect">
            <a:avLst/>
          </a:prstGeom>
          <a:noFill/>
          <a:ln w="9525">
            <a:noFill/>
            <a:miter lim="800000"/>
            <a:headEnd/>
            <a:tailEnd/>
          </a:ln>
        </p:spPr>
        <p:txBody>
          <a:bodyPr anchor="ctr">
            <a:spAutoFit/>
          </a:bodyPr>
          <a:lstStyle/>
          <a:p>
            <a:pPr algn="just"/>
            <a:r>
              <a:rPr lang="pt-BR" sz="2400"/>
              <a:t>MACRORREGIÃO DE SAÚDE </a:t>
            </a:r>
            <a:r>
              <a:rPr lang="pt-BR" sz="2400" b="0"/>
              <a:t>– formada por uma ou mais regiões de saúde organizada e estruturada para atender parte da Média Complexidade que se evidência como mais complexo e a Alta Complexidade Ambulatorial e Hospitalar. Não possui município sede e sua definição depende de cumprimento de critérios que levam em conta serviços de alta complexidade instalados, população referenciada e investimentos feitos pelo Estado através de convênios.</a:t>
            </a:r>
          </a:p>
        </p:txBody>
      </p:sp>
      <p:sp>
        <p:nvSpPr>
          <p:cNvPr id="22531" name="Text Box 10"/>
          <p:cNvSpPr txBox="1">
            <a:spLocks noChangeArrowheads="1"/>
          </p:cNvSpPr>
          <p:nvPr/>
        </p:nvSpPr>
        <p:spPr bwMode="auto">
          <a:xfrm>
            <a:off x="468313" y="188913"/>
            <a:ext cx="8424862" cy="1587"/>
          </a:xfrm>
          <a:prstGeom prst="rect">
            <a:avLst/>
          </a:prstGeom>
          <a:noFill/>
          <a:ln w="9525">
            <a:noFill/>
            <a:miter lim="800000"/>
            <a:headEnd/>
            <a:tailEnd/>
          </a:ln>
        </p:spPr>
        <p:txBody>
          <a:bodyPr/>
          <a:lstStyle/>
          <a:p>
            <a:pPr algn="ctr">
              <a:lnSpc>
                <a:spcPct val="90000"/>
              </a:lnSpc>
            </a:pPr>
            <a:r>
              <a:rPr lang="pt-BR" sz="4000"/>
              <a:t>PDR – SES/SC 2012</a:t>
            </a:r>
          </a:p>
          <a:p>
            <a:pPr algn="ctr">
              <a:lnSpc>
                <a:spcPct val="90000"/>
              </a:lnSpc>
            </a:pPr>
            <a:r>
              <a:rPr lang="pt-BR" sz="4000"/>
              <a:t>Conceitos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1"/>
          <p:cNvSpPr txBox="1">
            <a:spLocks noChangeArrowheads="1"/>
          </p:cNvSpPr>
          <p:nvPr/>
        </p:nvSpPr>
        <p:spPr bwMode="auto">
          <a:xfrm>
            <a:off x="395288" y="188913"/>
            <a:ext cx="8351837" cy="5434012"/>
          </a:xfrm>
          <a:prstGeom prst="rect">
            <a:avLst/>
          </a:prstGeom>
          <a:noFill/>
          <a:ln w="9525">
            <a:noFill/>
            <a:miter lim="800000"/>
            <a:headEnd/>
            <a:tailEnd/>
          </a:ln>
        </p:spPr>
        <p:txBody>
          <a:bodyPr>
            <a:spAutoFit/>
          </a:bodyPr>
          <a:lstStyle/>
          <a:p>
            <a:pPr algn="ctr">
              <a:spcBef>
                <a:spcPct val="15000"/>
              </a:spcBef>
            </a:pPr>
            <a:r>
              <a:rPr lang="pt-BR" sz="3600" b="0"/>
              <a:t>REGIONALIZAÇÃO DO ESTADO </a:t>
            </a:r>
          </a:p>
          <a:p>
            <a:pPr algn="ctr">
              <a:spcBef>
                <a:spcPct val="15000"/>
              </a:spcBef>
            </a:pPr>
            <a:endParaRPr lang="pt-BR" sz="3000" b="0"/>
          </a:p>
          <a:p>
            <a:pPr>
              <a:buFontTx/>
              <a:buChar char="•"/>
            </a:pPr>
            <a:r>
              <a:rPr lang="pt-BR" sz="3000" b="0"/>
              <a:t>  </a:t>
            </a:r>
            <a:r>
              <a:rPr lang="pt-BR" sz="3000"/>
              <a:t>Lei Complementar Nº 381</a:t>
            </a:r>
            <a:r>
              <a:rPr lang="pt-BR" sz="3000" b="0"/>
              <a:t>, de 07 de maio de 2007, que dispõe sobre o modelo de gestão e a estrutura organizacional da Administração Pública Estadual.</a:t>
            </a:r>
          </a:p>
          <a:p>
            <a:endParaRPr lang="pt-BR" b="0"/>
          </a:p>
          <a:p>
            <a:pPr marL="742950" lvl="1" indent="-285750">
              <a:buFontTx/>
              <a:buChar char="•"/>
            </a:pPr>
            <a:r>
              <a:rPr lang="pt-BR" sz="3000" b="0"/>
              <a:t>Criou as </a:t>
            </a:r>
            <a:r>
              <a:rPr lang="pt-BR" sz="3000"/>
              <a:t>36° Secretaria de Desenvolvimento Regionais</a:t>
            </a:r>
            <a:r>
              <a:rPr lang="pt-BR" sz="3000" b="0"/>
              <a:t> que  devem atuar como agências de desenvolvimento.</a:t>
            </a:r>
          </a:p>
          <a:p>
            <a:endParaRPr lang="pt-BR" b="0"/>
          </a:p>
          <a:p>
            <a:pPr marL="1143000" lvl="2" indent="-228600">
              <a:buFontTx/>
              <a:buChar char="•"/>
            </a:pPr>
            <a:r>
              <a:rPr lang="pt-BR" sz="3000" b="0"/>
              <a:t>Composta por 04 tipos de Estruturas</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p:cNvPicPr>
            <a:picLocks noChangeAspect="1" noChangeArrowheads="1"/>
          </p:cNvPicPr>
          <p:nvPr/>
        </p:nvPicPr>
        <p:blipFill>
          <a:blip r:embed="rId2" cstate="print"/>
          <a:srcRect l="11790" t="27657" r="10236" b="17421"/>
          <a:stretch>
            <a:fillRect/>
          </a:stretch>
        </p:blipFill>
        <p:spPr bwMode="auto">
          <a:xfrm>
            <a:off x="0" y="1341438"/>
            <a:ext cx="9144000" cy="5516562"/>
          </a:xfrm>
          <a:prstGeom prst="rect">
            <a:avLst/>
          </a:prstGeom>
          <a:noFill/>
          <a:ln w="9525">
            <a:noFill/>
            <a:miter lim="800000"/>
            <a:headEnd/>
            <a:tailEnd/>
          </a:ln>
        </p:spPr>
      </p:pic>
      <p:sp>
        <p:nvSpPr>
          <p:cNvPr id="23555" name="Text Box 10"/>
          <p:cNvSpPr txBox="1">
            <a:spLocks noChangeArrowheads="1"/>
          </p:cNvSpPr>
          <p:nvPr/>
        </p:nvSpPr>
        <p:spPr bwMode="auto">
          <a:xfrm>
            <a:off x="468313" y="188913"/>
            <a:ext cx="8424862" cy="1223962"/>
          </a:xfrm>
          <a:prstGeom prst="rect">
            <a:avLst/>
          </a:prstGeom>
          <a:noFill/>
          <a:ln w="9525">
            <a:noFill/>
            <a:miter lim="800000"/>
            <a:headEnd/>
            <a:tailEnd/>
          </a:ln>
        </p:spPr>
        <p:txBody>
          <a:bodyPr/>
          <a:lstStyle/>
          <a:p>
            <a:pPr algn="ctr">
              <a:lnSpc>
                <a:spcPct val="90000"/>
              </a:lnSpc>
            </a:pPr>
            <a:r>
              <a:rPr lang="pt-BR" sz="4000"/>
              <a:t>PDR – SES/SC 2012</a:t>
            </a:r>
          </a:p>
          <a:p>
            <a:pPr algn="ctr">
              <a:lnSpc>
                <a:spcPct val="90000"/>
              </a:lnSpc>
            </a:pPr>
            <a:r>
              <a:rPr lang="pt-BR" sz="4000"/>
              <a:t>Macrorregiões de Saúde</a:t>
            </a:r>
          </a:p>
        </p:txBody>
      </p:sp>
      <p:sp>
        <p:nvSpPr>
          <p:cNvPr id="23556" name="Retângulo 3"/>
          <p:cNvSpPr>
            <a:spLocks noChangeArrowheads="1"/>
          </p:cNvSpPr>
          <p:nvPr/>
        </p:nvSpPr>
        <p:spPr bwMode="auto">
          <a:xfrm>
            <a:off x="3857625" y="6078538"/>
            <a:ext cx="4929188" cy="708025"/>
          </a:xfrm>
          <a:prstGeom prst="rect">
            <a:avLst/>
          </a:prstGeom>
          <a:noFill/>
          <a:ln w="9525">
            <a:noFill/>
            <a:miter lim="800000"/>
            <a:headEnd/>
            <a:tailEnd/>
          </a:ln>
        </p:spPr>
        <p:txBody>
          <a:bodyPr>
            <a:spAutoFit/>
          </a:bodyPr>
          <a:lstStyle/>
          <a:p>
            <a:pPr algn="ctr"/>
            <a:r>
              <a:rPr lang="pt-BR"/>
              <a:t>Deliberação nº 458/CIB/2012, </a:t>
            </a:r>
          </a:p>
          <a:p>
            <a:pPr algn="ctr"/>
            <a:r>
              <a:rPr lang="pt-BR" b="0"/>
              <a:t>de 08 de Novembro de 2012</a:t>
            </a:r>
            <a:endParaRPr lang="pt-B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11"/>
          <p:cNvSpPr txBox="1">
            <a:spLocks noChangeArrowheads="1"/>
          </p:cNvSpPr>
          <p:nvPr/>
        </p:nvSpPr>
        <p:spPr bwMode="auto">
          <a:xfrm>
            <a:off x="395288" y="44450"/>
            <a:ext cx="7345362" cy="701675"/>
          </a:xfrm>
          <a:prstGeom prst="rect">
            <a:avLst/>
          </a:prstGeom>
          <a:noFill/>
          <a:ln w="9525">
            <a:noFill/>
            <a:miter lim="800000"/>
            <a:headEnd/>
            <a:tailEnd/>
          </a:ln>
        </p:spPr>
        <p:txBody>
          <a:bodyPr>
            <a:spAutoFit/>
          </a:bodyPr>
          <a:lstStyle/>
          <a:p>
            <a:pPr algn="ctr">
              <a:spcBef>
                <a:spcPct val="15000"/>
              </a:spcBef>
            </a:pPr>
            <a:r>
              <a:rPr lang="pt-BR" sz="2400"/>
              <a:t>Alta Complexidade em Cardiologia</a:t>
            </a:r>
          </a:p>
          <a:p>
            <a:pPr algn="ctr">
              <a:spcBef>
                <a:spcPct val="15000"/>
              </a:spcBef>
            </a:pPr>
            <a:r>
              <a:rPr lang="pt-BR" sz="1400"/>
              <a:t>Deliberação CIB nº 012/2005, de 08/04/2005</a:t>
            </a:r>
          </a:p>
        </p:txBody>
      </p:sp>
      <p:grpSp>
        <p:nvGrpSpPr>
          <p:cNvPr id="2052" name="Group 215"/>
          <p:cNvGrpSpPr>
            <a:grpSpLocks/>
          </p:cNvGrpSpPr>
          <p:nvPr/>
        </p:nvGrpSpPr>
        <p:grpSpPr bwMode="auto">
          <a:xfrm>
            <a:off x="69850" y="687388"/>
            <a:ext cx="9039225" cy="6170612"/>
            <a:chOff x="966" y="1927"/>
            <a:chExt cx="14235" cy="9717"/>
          </a:xfrm>
        </p:grpSpPr>
        <p:pic>
          <p:nvPicPr>
            <p:cNvPr id="2053" name="Picture 216" descr="alt"/>
            <p:cNvPicPr>
              <a:picLocks noChangeAspect="1" noChangeArrowheads="1"/>
            </p:cNvPicPr>
            <p:nvPr/>
          </p:nvPicPr>
          <p:blipFill>
            <a:blip r:embed="rId4" r:link="rId5" cstate="print"/>
            <a:srcRect/>
            <a:stretch>
              <a:fillRect/>
            </a:stretch>
          </p:blipFill>
          <p:spPr bwMode="auto">
            <a:xfrm>
              <a:off x="966" y="10669"/>
              <a:ext cx="285" cy="285"/>
            </a:xfrm>
            <a:prstGeom prst="rect">
              <a:avLst/>
            </a:prstGeom>
            <a:solidFill>
              <a:srgbClr val="FFFF00"/>
            </a:solidFill>
            <a:ln w="9525">
              <a:solidFill>
                <a:srgbClr val="333300"/>
              </a:solidFill>
              <a:miter lim="800000"/>
              <a:headEnd/>
              <a:tailEnd/>
            </a:ln>
          </p:spPr>
        </p:pic>
        <p:grpSp>
          <p:nvGrpSpPr>
            <p:cNvPr id="2054" name="Group 217"/>
            <p:cNvGrpSpPr>
              <a:grpSpLocks/>
            </p:cNvGrpSpPr>
            <p:nvPr/>
          </p:nvGrpSpPr>
          <p:grpSpPr bwMode="auto">
            <a:xfrm>
              <a:off x="966" y="1927"/>
              <a:ext cx="14235" cy="9717"/>
              <a:chOff x="966" y="1927"/>
              <a:chExt cx="14235" cy="9717"/>
            </a:xfrm>
          </p:grpSpPr>
          <p:grpSp>
            <p:nvGrpSpPr>
              <p:cNvPr id="2055" name="Group 218"/>
              <p:cNvGrpSpPr>
                <a:grpSpLocks/>
              </p:cNvGrpSpPr>
              <p:nvPr/>
            </p:nvGrpSpPr>
            <p:grpSpPr bwMode="auto">
              <a:xfrm>
                <a:off x="966" y="1927"/>
                <a:ext cx="14235" cy="8749"/>
                <a:chOff x="966" y="1927"/>
                <a:chExt cx="14235" cy="8749"/>
              </a:xfrm>
            </p:grpSpPr>
            <p:graphicFrame>
              <p:nvGraphicFramePr>
                <p:cNvPr id="2050" name="Object 2"/>
                <p:cNvGraphicFramePr>
                  <a:graphicFrameLocks noChangeAspect="1"/>
                </p:cNvGraphicFramePr>
                <p:nvPr/>
              </p:nvGraphicFramePr>
              <p:xfrm>
                <a:off x="1161" y="1927"/>
                <a:ext cx="14040" cy="8749"/>
              </p:xfrm>
              <a:graphic>
                <a:graphicData uri="http://schemas.openxmlformats.org/presentationml/2006/ole">
                  <p:oleObj spid="_x0000_s2050" name="Imagem de bitmap" r:id="rId6" imgW="8164065" imgH="5087060" progId="PBrush">
                    <p:embed/>
                  </p:oleObj>
                </a:graphicData>
              </a:graphic>
            </p:graphicFrame>
            <p:pic>
              <p:nvPicPr>
                <p:cNvPr id="2057" name="Picture 220" descr="alt"/>
                <p:cNvPicPr>
                  <a:picLocks noChangeAspect="1" noChangeArrowheads="1"/>
                </p:cNvPicPr>
                <p:nvPr/>
              </p:nvPicPr>
              <p:blipFill>
                <a:blip r:embed="rId4" r:link="rId5" cstate="print"/>
                <a:srcRect/>
                <a:stretch>
                  <a:fillRect/>
                </a:stretch>
              </p:blipFill>
              <p:spPr bwMode="auto">
                <a:xfrm>
                  <a:off x="966" y="5419"/>
                  <a:ext cx="285" cy="285"/>
                </a:xfrm>
                <a:prstGeom prst="rect">
                  <a:avLst/>
                </a:prstGeom>
                <a:noFill/>
                <a:ln w="9525">
                  <a:noFill/>
                  <a:miter lim="800000"/>
                  <a:headEnd/>
                  <a:tailEnd/>
                </a:ln>
              </p:spPr>
            </p:pic>
            <p:pic>
              <p:nvPicPr>
                <p:cNvPr id="2058" name="Picture 221" descr="alt"/>
                <p:cNvPicPr>
                  <a:picLocks noChangeAspect="1" noChangeArrowheads="1"/>
                </p:cNvPicPr>
                <p:nvPr/>
              </p:nvPicPr>
              <p:blipFill>
                <a:blip r:embed="rId4" r:link="rId5" cstate="print"/>
                <a:srcRect/>
                <a:stretch>
                  <a:fillRect/>
                </a:stretch>
              </p:blipFill>
              <p:spPr bwMode="auto">
                <a:xfrm>
                  <a:off x="4731" y="4174"/>
                  <a:ext cx="285" cy="285"/>
                </a:xfrm>
                <a:prstGeom prst="rect">
                  <a:avLst/>
                </a:prstGeom>
                <a:noFill/>
                <a:ln w="9525">
                  <a:noFill/>
                  <a:miter lim="800000"/>
                  <a:headEnd/>
                  <a:tailEnd/>
                </a:ln>
              </p:spPr>
            </p:pic>
            <p:pic>
              <p:nvPicPr>
                <p:cNvPr id="2059" name="il_fi" descr="http://4.bp.blogspot.com/-U_5pwnIFIAA/USUFmdWAjTI/AAAAAAAABLk/zFbXtKPpLYQ/s400/hospital-simbolo.jpg"/>
                <p:cNvPicPr>
                  <a:picLocks noChangeAspect="1" noChangeArrowheads="1"/>
                </p:cNvPicPr>
                <p:nvPr/>
              </p:nvPicPr>
              <p:blipFill>
                <a:blip r:embed="rId7" r:link="rId8" cstate="print"/>
                <a:srcRect/>
                <a:stretch>
                  <a:fillRect/>
                </a:stretch>
              </p:blipFill>
              <p:spPr bwMode="auto">
                <a:xfrm>
                  <a:off x="968" y="8076"/>
                  <a:ext cx="283" cy="283"/>
                </a:xfrm>
                <a:prstGeom prst="rect">
                  <a:avLst/>
                </a:prstGeom>
                <a:noFill/>
                <a:ln w="9525">
                  <a:noFill/>
                  <a:miter lim="800000"/>
                  <a:headEnd/>
                  <a:tailEnd/>
                </a:ln>
              </p:spPr>
            </p:pic>
            <p:pic>
              <p:nvPicPr>
                <p:cNvPr id="2060" name="il_fi" descr="http://4.bp.blogspot.com/-U_5pwnIFIAA/USUFmdWAjTI/AAAAAAAABLk/zFbXtKPpLYQ/s400/hospital-simbolo.jpg"/>
                <p:cNvPicPr>
                  <a:picLocks noChangeAspect="1" noChangeArrowheads="1"/>
                </p:cNvPicPr>
                <p:nvPr/>
              </p:nvPicPr>
              <p:blipFill>
                <a:blip r:embed="rId7" r:link="rId8" cstate="print"/>
                <a:srcRect/>
                <a:stretch>
                  <a:fillRect/>
                </a:stretch>
              </p:blipFill>
              <p:spPr bwMode="auto">
                <a:xfrm>
                  <a:off x="14121" y="5764"/>
                  <a:ext cx="283" cy="283"/>
                </a:xfrm>
                <a:prstGeom prst="rect">
                  <a:avLst/>
                </a:prstGeom>
                <a:noFill/>
                <a:ln w="9525">
                  <a:noFill/>
                  <a:miter lim="800000"/>
                  <a:headEnd/>
                  <a:tailEnd/>
                </a:ln>
              </p:spPr>
            </p:pic>
            <p:pic>
              <p:nvPicPr>
                <p:cNvPr id="2061" name="Picture 224" descr="alt"/>
                <p:cNvPicPr>
                  <a:picLocks noChangeAspect="1" noChangeArrowheads="1"/>
                </p:cNvPicPr>
                <p:nvPr/>
              </p:nvPicPr>
              <p:blipFill>
                <a:blip r:embed="rId4" r:link="rId5" cstate="print"/>
                <a:srcRect/>
                <a:stretch>
                  <a:fillRect/>
                </a:stretch>
              </p:blipFill>
              <p:spPr bwMode="auto">
                <a:xfrm>
                  <a:off x="14121" y="6019"/>
                  <a:ext cx="285" cy="285"/>
                </a:xfrm>
                <a:prstGeom prst="rect">
                  <a:avLst/>
                </a:prstGeom>
                <a:noFill/>
                <a:ln w="9525">
                  <a:noFill/>
                  <a:miter lim="800000"/>
                  <a:headEnd/>
                  <a:tailEnd/>
                </a:ln>
              </p:spPr>
            </p:pic>
            <p:pic>
              <p:nvPicPr>
                <p:cNvPr id="2062" name="il_fi" descr="http://4.bp.blogspot.com/-U_5pwnIFIAA/USUFmdWAjTI/AAAAAAAABLk/zFbXtKPpLYQ/s400/hospital-simbolo.jpg"/>
                <p:cNvPicPr>
                  <a:picLocks noChangeAspect="1" noChangeArrowheads="1"/>
                </p:cNvPicPr>
                <p:nvPr/>
              </p:nvPicPr>
              <p:blipFill>
                <a:blip r:embed="rId7" r:link="rId8" cstate="print"/>
                <a:srcRect/>
                <a:stretch>
                  <a:fillRect/>
                </a:stretch>
              </p:blipFill>
              <p:spPr bwMode="auto">
                <a:xfrm>
                  <a:off x="14661" y="5764"/>
                  <a:ext cx="283" cy="283"/>
                </a:xfrm>
                <a:prstGeom prst="rect">
                  <a:avLst/>
                </a:prstGeom>
                <a:noFill/>
                <a:ln w="9525">
                  <a:noFill/>
                  <a:miter lim="800000"/>
                  <a:headEnd/>
                  <a:tailEnd/>
                </a:ln>
              </p:spPr>
            </p:pic>
            <p:pic>
              <p:nvPicPr>
                <p:cNvPr id="2063" name="Picture 226" descr="alt"/>
                <p:cNvPicPr>
                  <a:picLocks noChangeAspect="1" noChangeArrowheads="1"/>
                </p:cNvPicPr>
                <p:nvPr/>
              </p:nvPicPr>
              <p:blipFill>
                <a:blip r:embed="rId4" r:link="rId5" cstate="print"/>
                <a:srcRect/>
                <a:stretch>
                  <a:fillRect/>
                </a:stretch>
              </p:blipFill>
              <p:spPr bwMode="auto">
                <a:xfrm>
                  <a:off x="14661" y="6019"/>
                  <a:ext cx="285" cy="285"/>
                </a:xfrm>
                <a:prstGeom prst="rect">
                  <a:avLst/>
                </a:prstGeom>
                <a:noFill/>
                <a:ln w="9525">
                  <a:noFill/>
                  <a:miter lim="800000"/>
                  <a:headEnd/>
                  <a:tailEnd/>
                </a:ln>
              </p:spPr>
            </p:pic>
            <p:pic>
              <p:nvPicPr>
                <p:cNvPr id="2064" name="il_fi" descr="http://4.bp.blogspot.com/-U_5pwnIFIAA/USUFmdWAjTI/AAAAAAAABLk/zFbXtKPpLYQ/s400/hospital-simbolo.jpg"/>
                <p:cNvPicPr>
                  <a:picLocks noChangeAspect="1" noChangeArrowheads="1"/>
                </p:cNvPicPr>
                <p:nvPr/>
              </p:nvPicPr>
              <p:blipFill>
                <a:blip r:embed="rId7" r:link="rId8" cstate="print"/>
                <a:srcRect/>
                <a:stretch>
                  <a:fillRect/>
                </a:stretch>
              </p:blipFill>
              <p:spPr bwMode="auto">
                <a:xfrm>
                  <a:off x="11736" y="4864"/>
                  <a:ext cx="283" cy="283"/>
                </a:xfrm>
                <a:prstGeom prst="rect">
                  <a:avLst/>
                </a:prstGeom>
                <a:noFill/>
                <a:ln w="9525">
                  <a:noFill/>
                  <a:miter lim="800000"/>
                  <a:headEnd/>
                  <a:tailEnd/>
                </a:ln>
              </p:spPr>
            </p:pic>
            <p:pic>
              <p:nvPicPr>
                <p:cNvPr id="2065" name="Picture 228" descr="alt"/>
                <p:cNvPicPr>
                  <a:picLocks noChangeAspect="1" noChangeArrowheads="1"/>
                </p:cNvPicPr>
                <p:nvPr/>
              </p:nvPicPr>
              <p:blipFill>
                <a:blip r:embed="rId4" r:link="rId5" cstate="print"/>
                <a:srcRect/>
                <a:stretch>
                  <a:fillRect/>
                </a:stretch>
              </p:blipFill>
              <p:spPr bwMode="auto">
                <a:xfrm>
                  <a:off x="11736" y="5119"/>
                  <a:ext cx="285" cy="285"/>
                </a:xfrm>
                <a:prstGeom prst="rect">
                  <a:avLst/>
                </a:prstGeom>
                <a:noFill/>
                <a:ln w="9525">
                  <a:noFill/>
                  <a:miter lim="800000"/>
                  <a:headEnd/>
                  <a:tailEnd/>
                </a:ln>
              </p:spPr>
            </p:pic>
            <p:pic>
              <p:nvPicPr>
                <p:cNvPr id="2066" name="il_fi" descr="http://4.bp.blogspot.com/-U_5pwnIFIAA/USUFmdWAjTI/AAAAAAAABLk/zFbXtKPpLYQ/s400/hospital-simbolo.jpg"/>
                <p:cNvPicPr>
                  <a:picLocks noChangeAspect="1" noChangeArrowheads="1"/>
                </p:cNvPicPr>
                <p:nvPr/>
              </p:nvPicPr>
              <p:blipFill>
                <a:blip r:embed="rId7" r:link="rId8" cstate="print"/>
                <a:srcRect/>
                <a:stretch>
                  <a:fillRect/>
                </a:stretch>
              </p:blipFill>
              <p:spPr bwMode="auto">
                <a:xfrm>
                  <a:off x="13041" y="4144"/>
                  <a:ext cx="283" cy="283"/>
                </a:xfrm>
                <a:prstGeom prst="rect">
                  <a:avLst/>
                </a:prstGeom>
                <a:noFill/>
                <a:ln w="9525">
                  <a:noFill/>
                  <a:miter lim="800000"/>
                  <a:headEnd/>
                  <a:tailEnd/>
                </a:ln>
              </p:spPr>
            </p:pic>
            <p:pic>
              <p:nvPicPr>
                <p:cNvPr id="2067" name="Picture 230" descr="alt"/>
                <p:cNvPicPr>
                  <a:picLocks noChangeAspect="1" noChangeArrowheads="1"/>
                </p:cNvPicPr>
                <p:nvPr/>
              </p:nvPicPr>
              <p:blipFill>
                <a:blip r:embed="rId4" r:link="rId5" cstate="print"/>
                <a:srcRect/>
                <a:stretch>
                  <a:fillRect/>
                </a:stretch>
              </p:blipFill>
              <p:spPr bwMode="auto">
                <a:xfrm>
                  <a:off x="13041" y="4399"/>
                  <a:ext cx="285" cy="285"/>
                </a:xfrm>
                <a:prstGeom prst="rect">
                  <a:avLst/>
                </a:prstGeom>
                <a:noFill/>
                <a:ln w="9525">
                  <a:noFill/>
                  <a:miter lim="800000"/>
                  <a:headEnd/>
                  <a:tailEnd/>
                </a:ln>
              </p:spPr>
            </p:pic>
            <p:pic>
              <p:nvPicPr>
                <p:cNvPr id="2068" name="il_fi" descr="http://4.bp.blogspot.com/-U_5pwnIFIAA/USUFmdWAjTI/AAAAAAAABLk/zFbXtKPpLYQ/s400/hospital-simbolo.jpg"/>
                <p:cNvPicPr>
                  <a:picLocks noChangeAspect="1" noChangeArrowheads="1"/>
                </p:cNvPicPr>
                <p:nvPr/>
              </p:nvPicPr>
              <p:blipFill>
                <a:blip r:embed="rId7" r:link="rId8" cstate="print"/>
                <a:srcRect/>
                <a:stretch>
                  <a:fillRect/>
                </a:stretch>
              </p:blipFill>
              <p:spPr bwMode="auto">
                <a:xfrm>
                  <a:off x="13941" y="4249"/>
                  <a:ext cx="283" cy="283"/>
                </a:xfrm>
                <a:prstGeom prst="rect">
                  <a:avLst/>
                </a:prstGeom>
                <a:noFill/>
                <a:ln w="9525">
                  <a:noFill/>
                  <a:miter lim="800000"/>
                  <a:headEnd/>
                  <a:tailEnd/>
                </a:ln>
              </p:spPr>
            </p:pic>
            <p:pic>
              <p:nvPicPr>
                <p:cNvPr id="2069" name="Picture 232" descr="alt"/>
                <p:cNvPicPr>
                  <a:picLocks noChangeAspect="1" noChangeArrowheads="1"/>
                </p:cNvPicPr>
                <p:nvPr/>
              </p:nvPicPr>
              <p:blipFill>
                <a:blip r:embed="rId4" r:link="rId5" cstate="print"/>
                <a:srcRect/>
                <a:stretch>
                  <a:fillRect/>
                </a:stretch>
              </p:blipFill>
              <p:spPr bwMode="auto">
                <a:xfrm>
                  <a:off x="13941" y="4504"/>
                  <a:ext cx="285" cy="285"/>
                </a:xfrm>
                <a:prstGeom prst="rect">
                  <a:avLst/>
                </a:prstGeom>
                <a:noFill/>
                <a:ln w="9525">
                  <a:noFill/>
                  <a:miter lim="800000"/>
                  <a:headEnd/>
                  <a:tailEnd/>
                </a:ln>
              </p:spPr>
            </p:pic>
            <p:pic>
              <p:nvPicPr>
                <p:cNvPr id="2070" name="il_fi" descr="http://4.bp.blogspot.com/-U_5pwnIFIAA/USUFmdWAjTI/AAAAAAAABLk/zFbXtKPpLYQ/s400/hospital-simbolo.jpg"/>
                <p:cNvPicPr>
                  <a:picLocks noChangeAspect="1" noChangeArrowheads="1"/>
                </p:cNvPicPr>
                <p:nvPr/>
              </p:nvPicPr>
              <p:blipFill>
                <a:blip r:embed="rId7" r:link="rId8" cstate="print"/>
                <a:srcRect/>
                <a:stretch>
                  <a:fillRect/>
                </a:stretch>
              </p:blipFill>
              <p:spPr bwMode="auto">
                <a:xfrm>
                  <a:off x="13401" y="2449"/>
                  <a:ext cx="283" cy="283"/>
                </a:xfrm>
                <a:prstGeom prst="rect">
                  <a:avLst/>
                </a:prstGeom>
                <a:noFill/>
                <a:ln w="9525">
                  <a:noFill/>
                  <a:miter lim="800000"/>
                  <a:headEnd/>
                  <a:tailEnd/>
                </a:ln>
              </p:spPr>
            </p:pic>
            <p:pic>
              <p:nvPicPr>
                <p:cNvPr id="2071" name="Picture 234" descr="alt"/>
                <p:cNvPicPr>
                  <a:picLocks noChangeAspect="1" noChangeArrowheads="1"/>
                </p:cNvPicPr>
                <p:nvPr/>
              </p:nvPicPr>
              <p:blipFill>
                <a:blip r:embed="rId4" r:link="rId5" cstate="print"/>
                <a:srcRect/>
                <a:stretch>
                  <a:fillRect/>
                </a:stretch>
              </p:blipFill>
              <p:spPr bwMode="auto">
                <a:xfrm>
                  <a:off x="13401" y="2704"/>
                  <a:ext cx="285" cy="285"/>
                </a:xfrm>
                <a:prstGeom prst="rect">
                  <a:avLst/>
                </a:prstGeom>
                <a:noFill/>
                <a:ln w="9525">
                  <a:noFill/>
                  <a:miter lim="800000"/>
                  <a:headEnd/>
                  <a:tailEnd/>
                </a:ln>
              </p:spPr>
            </p:pic>
            <p:pic>
              <p:nvPicPr>
                <p:cNvPr id="2072" name="il_fi" descr="http://4.bp.blogspot.com/-U_5pwnIFIAA/USUFmdWAjTI/AAAAAAAABLk/zFbXtKPpLYQ/s400/hospital-simbolo.jpg"/>
                <p:cNvPicPr>
                  <a:picLocks noChangeAspect="1" noChangeArrowheads="1"/>
                </p:cNvPicPr>
                <p:nvPr/>
              </p:nvPicPr>
              <p:blipFill>
                <a:blip r:embed="rId7" r:link="rId8" cstate="print"/>
                <a:srcRect/>
                <a:stretch>
                  <a:fillRect/>
                </a:stretch>
              </p:blipFill>
              <p:spPr bwMode="auto">
                <a:xfrm>
                  <a:off x="13221" y="8104"/>
                  <a:ext cx="283" cy="283"/>
                </a:xfrm>
                <a:prstGeom prst="rect">
                  <a:avLst/>
                </a:prstGeom>
                <a:noFill/>
                <a:ln w="9525">
                  <a:noFill/>
                  <a:miter lim="800000"/>
                  <a:headEnd/>
                  <a:tailEnd/>
                </a:ln>
              </p:spPr>
            </p:pic>
            <p:pic>
              <p:nvPicPr>
                <p:cNvPr id="2073" name="il_fi" descr="http://4.bp.blogspot.com/-U_5pwnIFIAA/USUFmdWAjTI/AAAAAAAABLk/zFbXtKPpLYQ/s400/hospital-simbolo.jpg"/>
                <p:cNvPicPr>
                  <a:picLocks noChangeAspect="1" noChangeArrowheads="1"/>
                </p:cNvPicPr>
                <p:nvPr/>
              </p:nvPicPr>
              <p:blipFill>
                <a:blip r:embed="rId7" r:link="rId8" cstate="print"/>
                <a:srcRect/>
                <a:stretch>
                  <a:fillRect/>
                </a:stretch>
              </p:blipFill>
              <p:spPr bwMode="auto">
                <a:xfrm>
                  <a:off x="12321" y="8644"/>
                  <a:ext cx="283" cy="283"/>
                </a:xfrm>
                <a:prstGeom prst="rect">
                  <a:avLst/>
                </a:prstGeom>
                <a:noFill/>
                <a:ln w="9525">
                  <a:noFill/>
                  <a:miter lim="800000"/>
                  <a:headEnd/>
                  <a:tailEnd/>
                </a:ln>
              </p:spPr>
            </p:pic>
            <p:pic>
              <p:nvPicPr>
                <p:cNvPr id="2074" name="Picture 237" descr="alt"/>
                <p:cNvPicPr>
                  <a:picLocks noChangeAspect="1" noChangeArrowheads="1"/>
                </p:cNvPicPr>
                <p:nvPr/>
              </p:nvPicPr>
              <p:blipFill>
                <a:blip r:embed="rId4" r:link="rId5" cstate="print"/>
                <a:srcRect/>
                <a:stretch>
                  <a:fillRect/>
                </a:stretch>
              </p:blipFill>
              <p:spPr bwMode="auto">
                <a:xfrm>
                  <a:off x="12321" y="8899"/>
                  <a:ext cx="285" cy="285"/>
                </a:xfrm>
                <a:prstGeom prst="rect">
                  <a:avLst/>
                </a:prstGeom>
                <a:noFill/>
                <a:ln w="9525">
                  <a:noFill/>
                  <a:miter lim="800000"/>
                  <a:headEnd/>
                  <a:tailEnd/>
                </a:ln>
              </p:spPr>
            </p:pic>
            <p:pic>
              <p:nvPicPr>
                <p:cNvPr id="2075" name="Picture 238" descr="alt"/>
                <p:cNvPicPr>
                  <a:picLocks noChangeAspect="1" noChangeArrowheads="1"/>
                </p:cNvPicPr>
                <p:nvPr/>
              </p:nvPicPr>
              <p:blipFill>
                <a:blip r:embed="rId4" r:link="rId5" cstate="print"/>
                <a:srcRect/>
                <a:stretch>
                  <a:fillRect/>
                </a:stretch>
              </p:blipFill>
              <p:spPr bwMode="auto">
                <a:xfrm>
                  <a:off x="14556" y="6379"/>
                  <a:ext cx="285" cy="285"/>
                </a:xfrm>
                <a:prstGeom prst="rect">
                  <a:avLst/>
                </a:prstGeom>
                <a:solidFill>
                  <a:srgbClr val="FFFF00"/>
                </a:solidFill>
                <a:ln w="9525">
                  <a:solidFill>
                    <a:srgbClr val="333300"/>
                  </a:solidFill>
                  <a:miter lim="800000"/>
                  <a:headEnd/>
                  <a:tailEnd/>
                </a:ln>
              </p:spPr>
            </p:pic>
            <p:pic>
              <p:nvPicPr>
                <p:cNvPr id="2076" name="Picture 239" descr="alt"/>
                <p:cNvPicPr>
                  <a:picLocks noChangeAspect="1" noChangeArrowheads="1"/>
                </p:cNvPicPr>
                <p:nvPr/>
              </p:nvPicPr>
              <p:blipFill>
                <a:blip r:embed="rId4" r:link="rId5" cstate="print"/>
                <a:srcRect/>
                <a:stretch>
                  <a:fillRect/>
                </a:stretch>
              </p:blipFill>
              <p:spPr bwMode="auto">
                <a:xfrm>
                  <a:off x="13716" y="2689"/>
                  <a:ext cx="285" cy="285"/>
                </a:xfrm>
                <a:prstGeom prst="rect">
                  <a:avLst/>
                </a:prstGeom>
                <a:solidFill>
                  <a:srgbClr val="FFFF00"/>
                </a:solidFill>
                <a:ln w="9525">
                  <a:solidFill>
                    <a:srgbClr val="333300"/>
                  </a:solidFill>
                  <a:miter lim="800000"/>
                  <a:headEnd/>
                  <a:tailEnd/>
                </a:ln>
              </p:spPr>
            </p:pic>
          </p:grpSp>
          <p:sp>
            <p:nvSpPr>
              <p:cNvPr id="2056" name="Text Box 240"/>
              <p:cNvSpPr txBox="1">
                <a:spLocks noChangeArrowheads="1"/>
              </p:cNvSpPr>
              <p:nvPr/>
            </p:nvSpPr>
            <p:spPr bwMode="auto">
              <a:xfrm>
                <a:off x="1131" y="5344"/>
                <a:ext cx="7920" cy="6300"/>
              </a:xfrm>
              <a:prstGeom prst="rect">
                <a:avLst/>
              </a:prstGeom>
              <a:noFill/>
              <a:ln w="9525" algn="ctr">
                <a:noFill/>
                <a:miter lim="800000"/>
                <a:headEnd/>
                <a:tailEnd/>
              </a:ln>
            </p:spPr>
            <p:txBody>
              <a:bodyPr/>
              <a:lstStyle/>
              <a:p>
                <a:r>
                  <a:rPr lang="pt-BR" sz="1000"/>
                  <a:t>Unidade de Referência em Alta Complexidade em</a:t>
                </a:r>
              </a:p>
              <a:p>
                <a:r>
                  <a:rPr lang="pt-BR" sz="1000"/>
                  <a:t>Cardiologia.</a:t>
                </a:r>
              </a:p>
              <a:p>
                <a:pPr lvl="1">
                  <a:buFont typeface="Symbol" pitchFamily="18" charset="2"/>
                  <a:buChar char="·"/>
                </a:pPr>
                <a:r>
                  <a:rPr lang="pt-BR" sz="1000" b="0"/>
                  <a:t>Hospital Regional São Paulo – ASSEC – </a:t>
                </a:r>
                <a:r>
                  <a:rPr lang="pt-BR" sz="1000"/>
                  <a:t>Xanxerê</a:t>
                </a:r>
                <a:endParaRPr lang="pt-BR" sz="1000" b="0"/>
              </a:p>
              <a:p>
                <a:pPr>
                  <a:buFont typeface="Symbol" pitchFamily="18" charset="2"/>
                  <a:buChar char="·"/>
                </a:pPr>
                <a:r>
                  <a:rPr lang="pt-BR" sz="1000" b="0"/>
                  <a:t>Instituto de Cardiologia – </a:t>
                </a:r>
                <a:r>
                  <a:rPr lang="pt-BR" sz="1000"/>
                  <a:t>São José</a:t>
                </a:r>
                <a:endParaRPr lang="pt-BR" sz="1000" b="0"/>
              </a:p>
              <a:p>
                <a:pPr>
                  <a:buFont typeface="Symbol" pitchFamily="18" charset="2"/>
                  <a:buChar char="·"/>
                </a:pPr>
                <a:r>
                  <a:rPr lang="pt-BR" sz="1000" b="0"/>
                  <a:t>Hospital de Caridade – </a:t>
                </a:r>
                <a:r>
                  <a:rPr lang="pt-BR" sz="1000"/>
                  <a:t>Florianópolis</a:t>
                </a:r>
                <a:endParaRPr lang="pt-BR" sz="1000" b="0"/>
              </a:p>
              <a:p>
                <a:pPr>
                  <a:buFont typeface="Symbol" pitchFamily="18" charset="2"/>
                  <a:buChar char="·"/>
                </a:pPr>
                <a:r>
                  <a:rPr lang="pt-BR" sz="1000" b="0"/>
                  <a:t>Fundação de Saúde do Alto Vale do Itajaí – </a:t>
                </a:r>
                <a:r>
                  <a:rPr lang="pt-BR" sz="1000"/>
                  <a:t>Rio do Sul</a:t>
                </a:r>
                <a:endParaRPr lang="pt-BR" sz="1000" b="0"/>
              </a:p>
              <a:p>
                <a:pPr>
                  <a:buFont typeface="Symbol" pitchFamily="18" charset="2"/>
                  <a:buChar char="·"/>
                </a:pPr>
                <a:r>
                  <a:rPr lang="pt-BR" sz="1000" b="0"/>
                  <a:t>Hospital e Maternidade Marieta Konder Bornhausen – </a:t>
                </a:r>
                <a:r>
                  <a:rPr lang="pt-BR" sz="1000"/>
                  <a:t>Itajaí</a:t>
                </a:r>
                <a:endParaRPr lang="pt-BR" sz="1000" b="0"/>
              </a:p>
              <a:p>
                <a:pPr>
                  <a:buFont typeface="Symbol" pitchFamily="18" charset="2"/>
                  <a:buChar char="·"/>
                </a:pPr>
                <a:r>
                  <a:rPr lang="pt-BR" sz="1000" b="0"/>
                  <a:t>Hospital Santa Isabel – </a:t>
                </a:r>
                <a:r>
                  <a:rPr lang="pt-BR" sz="1000"/>
                  <a:t>Blumenau</a:t>
                </a:r>
                <a:endParaRPr lang="pt-BR" sz="1000" b="0"/>
              </a:p>
              <a:p>
                <a:pPr>
                  <a:buFont typeface="Symbol" pitchFamily="18" charset="2"/>
                  <a:buChar char="·"/>
                </a:pPr>
                <a:r>
                  <a:rPr lang="pt-BR" sz="1000" b="0"/>
                  <a:t>Hospital São José –</a:t>
                </a:r>
                <a:r>
                  <a:rPr lang="pt-BR" sz="1000"/>
                  <a:t> Criciúma</a:t>
                </a:r>
                <a:endParaRPr lang="pt-BR" sz="1000" b="0"/>
              </a:p>
              <a:p>
                <a:pPr>
                  <a:buFont typeface="Symbol" pitchFamily="18" charset="2"/>
                  <a:buChar char="·"/>
                </a:pPr>
                <a:r>
                  <a:rPr lang="en-US" sz="1000" b="0"/>
                  <a:t>Hospital Regional Hans Dieter Schmidt – </a:t>
                </a:r>
                <a:r>
                  <a:rPr lang="en-US" sz="1000"/>
                  <a:t>Joinville</a:t>
                </a:r>
                <a:endParaRPr lang="en-US" sz="1000" b="0"/>
              </a:p>
              <a:p>
                <a:pPr lvl="1"/>
                <a:endParaRPr lang="en-US" sz="1000" b="0"/>
              </a:p>
              <a:p>
                <a:r>
                  <a:rPr lang="pt-BR" sz="1000"/>
                  <a:t>Unidade de Referência em Alta Complexidade em Cirurgia Vascular.</a:t>
                </a:r>
              </a:p>
              <a:p>
                <a:pPr lvl="1">
                  <a:buFont typeface="Symbol" pitchFamily="18" charset="2"/>
                  <a:buChar char="·"/>
                </a:pPr>
                <a:r>
                  <a:rPr lang="pt-BR" sz="1000" b="0"/>
                  <a:t>Hospital Universitário – </a:t>
                </a:r>
                <a:r>
                  <a:rPr lang="pt-BR" sz="1000"/>
                  <a:t>Florianópolis</a:t>
                </a:r>
                <a:endParaRPr lang="pt-BR" sz="1000" b="0"/>
              </a:p>
              <a:p>
                <a:pPr>
                  <a:buFont typeface="Symbol" pitchFamily="18" charset="2"/>
                  <a:buChar char="·"/>
                </a:pPr>
                <a:r>
                  <a:rPr lang="pt-BR" sz="1000" b="0"/>
                  <a:t>Hospital Santa Isabel – </a:t>
                </a:r>
                <a:r>
                  <a:rPr lang="pt-BR" sz="1000"/>
                  <a:t>Blumenau</a:t>
                </a:r>
                <a:endParaRPr lang="pt-BR" sz="1000" b="0"/>
              </a:p>
              <a:p>
                <a:pPr>
                  <a:buFont typeface="Symbol" pitchFamily="18" charset="2"/>
                  <a:buChar char="·"/>
                </a:pPr>
                <a:r>
                  <a:rPr lang="pt-BR" sz="1000" b="0"/>
                  <a:t>Fundação de Saúde do Alto Vale do Itajaí – </a:t>
                </a:r>
                <a:r>
                  <a:rPr lang="pt-BR" sz="1000"/>
                  <a:t>Rio do Sul</a:t>
                </a:r>
                <a:endParaRPr lang="pt-BR" sz="1000" b="0"/>
              </a:p>
              <a:p>
                <a:pPr>
                  <a:buFont typeface="Symbol" pitchFamily="18" charset="2"/>
                  <a:buChar char="·"/>
                </a:pPr>
                <a:r>
                  <a:rPr lang="pt-BR" sz="1000" b="0"/>
                  <a:t>Instituto de Cardiologia – </a:t>
                </a:r>
                <a:r>
                  <a:rPr lang="pt-BR" sz="1000"/>
                  <a:t>São José</a:t>
                </a:r>
                <a:endParaRPr lang="pt-BR" sz="1000" b="0"/>
              </a:p>
              <a:p>
                <a:pPr>
                  <a:buFont typeface="Symbol" pitchFamily="18" charset="2"/>
                  <a:buChar char="·"/>
                </a:pPr>
                <a:r>
                  <a:rPr lang="pt-BR" sz="1000" b="0"/>
                  <a:t>Hospital e Maternidade Marieta Konder Bornhausen – </a:t>
                </a:r>
                <a:r>
                  <a:rPr lang="pt-BR" sz="1000"/>
                  <a:t>Itajaí</a:t>
                </a:r>
                <a:r>
                  <a:rPr lang="en-US" sz="1000" b="0"/>
                  <a:t> </a:t>
                </a:r>
              </a:p>
              <a:p>
                <a:pPr>
                  <a:buFont typeface="Symbol" pitchFamily="18" charset="2"/>
                  <a:buChar char="·"/>
                </a:pPr>
                <a:r>
                  <a:rPr lang="pt-BR" sz="1000" b="0"/>
                  <a:t>Hospital Regional Hans Dieter Schmidt – </a:t>
                </a:r>
                <a:r>
                  <a:rPr lang="pt-BR" sz="1000"/>
                  <a:t>Joinville</a:t>
                </a:r>
                <a:endParaRPr lang="pt-BR" sz="1000" b="0"/>
              </a:p>
              <a:p>
                <a:pPr>
                  <a:buFont typeface="Symbol" pitchFamily="18" charset="2"/>
                  <a:buChar char="·"/>
                </a:pPr>
                <a:r>
                  <a:rPr lang="en-US" sz="1000" b="0"/>
                  <a:t>Hospital Municipal São José - </a:t>
                </a:r>
                <a:r>
                  <a:rPr lang="en-US" sz="1000"/>
                  <a:t>Joinville</a:t>
                </a:r>
                <a:endParaRPr lang="pt-BR" sz="1000" b="0"/>
              </a:p>
              <a:p>
                <a:pPr>
                  <a:buFont typeface="Symbol" pitchFamily="18" charset="2"/>
                  <a:buChar char="·"/>
                </a:pPr>
                <a:r>
                  <a:rPr lang="pt-BR" sz="1000" b="0"/>
                  <a:t> Hospital Nossa Senhora de Conceição – </a:t>
                </a:r>
                <a:r>
                  <a:rPr lang="pt-BR" sz="1000"/>
                  <a:t>Tubarão</a:t>
                </a:r>
              </a:p>
              <a:p>
                <a:pPr>
                  <a:buFont typeface="Symbol" pitchFamily="18" charset="2"/>
                  <a:buChar char="·"/>
                </a:pPr>
                <a:r>
                  <a:rPr lang="pt-BR" sz="1000" b="0"/>
                  <a:t> Hospital São José –</a:t>
                </a:r>
                <a:r>
                  <a:rPr lang="pt-BR" sz="1000"/>
                  <a:t> Criciúma</a:t>
                </a:r>
              </a:p>
              <a:p>
                <a:pPr lvl="1"/>
                <a:endParaRPr lang="pt-BR" sz="1000"/>
              </a:p>
              <a:p>
                <a:r>
                  <a:rPr lang="pt-BR" sz="1000"/>
                  <a:t>Unidade de Referência em Alta Complexidade em Cardiologia Pediátrica</a:t>
                </a:r>
              </a:p>
              <a:p>
                <a:pPr lvl="1">
                  <a:buFont typeface="Symbol" pitchFamily="18" charset="2"/>
                  <a:buChar char="·"/>
                </a:pPr>
                <a:r>
                  <a:rPr lang="pt-BR" sz="1000" b="0"/>
                  <a:t>Hospital Infantil Joana de Gusmão  - </a:t>
                </a:r>
                <a:r>
                  <a:rPr lang="pt-BR" sz="1000"/>
                  <a:t>Florianópolis</a:t>
                </a:r>
                <a:endParaRPr lang="pt-BR" sz="1000" b="0"/>
              </a:p>
              <a:p>
                <a:pPr>
                  <a:buFont typeface="Symbol" pitchFamily="18" charset="2"/>
                  <a:buChar char="·"/>
                </a:pPr>
                <a:r>
                  <a:rPr lang="pt-BR" sz="1000" b="0"/>
                  <a:t>Hospital materno Infantil Jeser Amarante Faria - </a:t>
                </a:r>
                <a:r>
                  <a:rPr lang="pt-BR" sz="1000"/>
                  <a:t>Joinville</a:t>
                </a:r>
                <a:endParaRPr lang="pt-BR"/>
              </a:p>
            </p:txBody>
          </p:sp>
        </p:grpSp>
      </p:gr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179388" y="765175"/>
            <a:ext cx="8820150" cy="5354638"/>
          </a:xfrm>
          <a:prstGeom prst="rect">
            <a:avLst/>
          </a:prstGeom>
          <a:noFill/>
          <a:ln w="9525">
            <a:noFill/>
            <a:miter lim="800000"/>
            <a:headEnd/>
            <a:tailEnd/>
          </a:ln>
          <a:effectLst/>
        </p:spPr>
        <p:txBody>
          <a:bodyPr anchor="ctr">
            <a:spAutoFit/>
          </a:bodyPr>
          <a:lstStyle/>
          <a:p>
            <a:pPr indent="457200" algn="just">
              <a:defRPr/>
            </a:pPr>
            <a:endParaRPr lang="pt-BR" dirty="0"/>
          </a:p>
          <a:p>
            <a:pPr>
              <a:buFont typeface="Arial" pitchFamily="34" charset="0"/>
              <a:buChar char="•"/>
              <a:defRPr/>
            </a:pPr>
            <a:r>
              <a:rPr lang="pt-BR" sz="1800" u="sng" dirty="0"/>
              <a:t> Região de Saúde do Extremo Oeste</a:t>
            </a:r>
            <a:endParaRPr lang="pt-BR" sz="1800" dirty="0"/>
          </a:p>
          <a:p>
            <a:pPr lvl="1">
              <a:defRPr/>
            </a:pPr>
            <a:r>
              <a:rPr lang="pt-BR" sz="1800" b="0" dirty="0"/>
              <a:t>Anchieta, Bandeirante, Barra Bonita, Belmonte, Bom Jesus do Oeste, Descanso, Dionísio Cerqueira, Flor do Sertão, Guaraciaba, Guarujá do Sul, </a:t>
            </a:r>
            <a:r>
              <a:rPr lang="pt-BR" sz="1800" b="0" dirty="0" err="1"/>
              <a:t>Iporã</a:t>
            </a:r>
            <a:r>
              <a:rPr lang="pt-BR" sz="1800" b="0" dirty="0"/>
              <a:t> do Oeste, </a:t>
            </a:r>
            <a:r>
              <a:rPr lang="pt-BR" sz="1800" b="0" dirty="0" err="1"/>
              <a:t>Iraceminha</a:t>
            </a:r>
            <a:r>
              <a:rPr lang="pt-BR" sz="1800" b="0" dirty="0"/>
              <a:t>, </a:t>
            </a:r>
            <a:r>
              <a:rPr lang="pt-BR" sz="1800" b="0" dirty="0" err="1"/>
              <a:t>Itapiranga</a:t>
            </a:r>
            <a:r>
              <a:rPr lang="pt-BR" sz="1800" b="0" dirty="0"/>
              <a:t>, Maravilha, Modelo, Mondai, Palma Sola, Paraíso, Princesa, </a:t>
            </a:r>
            <a:r>
              <a:rPr lang="pt-BR" sz="1800" b="0" dirty="0" err="1"/>
              <a:t>Romelândia</a:t>
            </a:r>
            <a:r>
              <a:rPr lang="pt-BR" sz="1800" b="0" dirty="0"/>
              <a:t>, Saltinho, Santa Helena, Santa Terezinha do Progresso, São João do Oeste, São José do Cedro, São Miguel da Boa Vista, São Miguel do Oeste, </a:t>
            </a:r>
            <a:r>
              <a:rPr lang="pt-BR" sz="1800" dirty="0">
                <a:solidFill>
                  <a:srgbClr val="FF0000"/>
                </a:solidFill>
              </a:rPr>
              <a:t>Saudades</a:t>
            </a:r>
            <a:r>
              <a:rPr lang="pt-BR" sz="1800" b="0" dirty="0"/>
              <a:t>, Tigrinhos e </a:t>
            </a:r>
            <a:r>
              <a:rPr lang="pt-BR" sz="1800" b="0" dirty="0" err="1"/>
              <a:t>Tunápolis</a:t>
            </a:r>
            <a:r>
              <a:rPr lang="pt-BR" sz="1800" b="0" dirty="0"/>
              <a:t>.</a:t>
            </a:r>
          </a:p>
          <a:p>
            <a:pPr>
              <a:defRPr/>
            </a:pPr>
            <a:r>
              <a:rPr lang="pt-BR" sz="800" dirty="0"/>
              <a:t> </a:t>
            </a:r>
          </a:p>
          <a:p>
            <a:pPr>
              <a:buFont typeface="Arial" pitchFamily="34" charset="0"/>
              <a:buChar char="•"/>
              <a:defRPr/>
            </a:pPr>
            <a:r>
              <a:rPr lang="pt-BR" sz="1800" u="sng" dirty="0"/>
              <a:t> Região de Saúde de </a:t>
            </a:r>
            <a:r>
              <a:rPr lang="pt-BR" sz="1800" u="sng" dirty="0" err="1"/>
              <a:t>Xanxerê</a:t>
            </a:r>
            <a:endParaRPr lang="pt-BR" sz="1800" dirty="0"/>
          </a:p>
          <a:p>
            <a:pPr lvl="1">
              <a:defRPr/>
            </a:pPr>
            <a:r>
              <a:rPr lang="pt-BR" sz="1800" b="0" dirty="0"/>
              <a:t>Abelardo Luz, Bom Jesus, Campo </a:t>
            </a:r>
            <a:r>
              <a:rPr lang="pt-BR" sz="1800" b="0" dirty="0" err="1"/>
              <a:t>Erê</a:t>
            </a:r>
            <a:r>
              <a:rPr lang="pt-BR" sz="1800" b="0" dirty="0"/>
              <a:t>, Coronel Martins, Entre Rios, Faxinal dos Guedes, Galvão, </a:t>
            </a:r>
            <a:r>
              <a:rPr lang="pt-BR" sz="1800" b="0" dirty="0" err="1"/>
              <a:t>Ipuaçu</a:t>
            </a:r>
            <a:r>
              <a:rPr lang="pt-BR" sz="1800" b="0" dirty="0"/>
              <a:t>, </a:t>
            </a:r>
            <a:r>
              <a:rPr lang="pt-BR" sz="1800" b="0" dirty="0" err="1"/>
              <a:t>Jupiá</a:t>
            </a:r>
            <a:r>
              <a:rPr lang="pt-BR" sz="1800" b="0" dirty="0"/>
              <a:t>, Lajeado Grande, </a:t>
            </a:r>
            <a:r>
              <a:rPr lang="pt-BR" sz="1800" b="0" dirty="0" err="1"/>
              <a:t>Marema</a:t>
            </a:r>
            <a:r>
              <a:rPr lang="pt-BR" sz="1800" b="0" dirty="0"/>
              <a:t>, Novo Horizonte, Ouro Verde, Passos Maia, Ponte Serrada, São Bernardino, São Domingos, São Lourenço do Oeste, </a:t>
            </a:r>
            <a:r>
              <a:rPr lang="pt-BR" sz="1800" b="0" dirty="0" err="1"/>
              <a:t>Vargeão</a:t>
            </a:r>
            <a:r>
              <a:rPr lang="pt-BR" sz="1800" b="0" dirty="0"/>
              <a:t>, </a:t>
            </a:r>
            <a:r>
              <a:rPr lang="pt-BR" sz="1800" dirty="0" err="1">
                <a:solidFill>
                  <a:srgbClr val="FF0000"/>
                </a:solidFill>
              </a:rPr>
              <a:t>Xanxerê</a:t>
            </a:r>
            <a:r>
              <a:rPr lang="pt-BR" sz="1800" b="0" dirty="0"/>
              <a:t> e Xaxim.</a:t>
            </a:r>
          </a:p>
          <a:p>
            <a:pPr>
              <a:defRPr/>
            </a:pPr>
            <a:r>
              <a:rPr lang="pt-BR" sz="800" dirty="0"/>
              <a:t> </a:t>
            </a:r>
          </a:p>
          <a:p>
            <a:pPr>
              <a:buFont typeface="Arial" pitchFamily="34" charset="0"/>
              <a:buChar char="•"/>
              <a:defRPr/>
            </a:pPr>
            <a:r>
              <a:rPr lang="pt-BR" sz="1800" u="sng" dirty="0"/>
              <a:t> Região de Saúde do Oeste</a:t>
            </a:r>
            <a:endParaRPr lang="pt-BR" sz="1800" dirty="0"/>
          </a:p>
          <a:p>
            <a:pPr lvl="1">
              <a:defRPr/>
            </a:pPr>
            <a:r>
              <a:rPr lang="pt-BR" sz="1800" b="0" dirty="0"/>
              <a:t>Águas de Chapecó, Águas Frias, </a:t>
            </a:r>
            <a:r>
              <a:rPr lang="pt-BR" sz="1800" b="0" dirty="0" err="1"/>
              <a:t>Caibi</a:t>
            </a:r>
            <a:r>
              <a:rPr lang="pt-BR" sz="1800" b="0" dirty="0"/>
              <a:t>, Caxambu do Sul, Chapecó, Cordilheira Alta, Coronel Freitas, Cunha </a:t>
            </a:r>
            <a:r>
              <a:rPr lang="pt-BR" sz="1800" b="0" dirty="0" err="1"/>
              <a:t>Porã</a:t>
            </a:r>
            <a:r>
              <a:rPr lang="pt-BR" sz="1800" b="0" dirty="0"/>
              <a:t>, </a:t>
            </a:r>
            <a:r>
              <a:rPr lang="pt-BR" sz="1800" b="0" dirty="0" err="1"/>
              <a:t>Cunhataí</a:t>
            </a:r>
            <a:r>
              <a:rPr lang="pt-BR" sz="1800" b="0" dirty="0"/>
              <a:t>, Formosa do Sul, Guatambu, </a:t>
            </a:r>
            <a:r>
              <a:rPr lang="pt-BR" sz="1800" b="0" dirty="0" err="1"/>
              <a:t>Irati</a:t>
            </a:r>
            <a:r>
              <a:rPr lang="pt-BR" sz="1800" b="0" dirty="0"/>
              <a:t>, Jardinópolis, </a:t>
            </a:r>
            <a:r>
              <a:rPr lang="pt-BR" sz="1600" dirty="0">
                <a:solidFill>
                  <a:srgbClr val="FF0000"/>
                </a:solidFill>
              </a:rPr>
              <a:t>Nova </a:t>
            </a:r>
            <a:r>
              <a:rPr lang="pt-BR" sz="1600" dirty="0" err="1">
                <a:solidFill>
                  <a:srgbClr val="FF0000"/>
                </a:solidFill>
              </a:rPr>
              <a:t>Erechim</a:t>
            </a:r>
            <a:r>
              <a:rPr lang="pt-BR" sz="1600" b="0" dirty="0"/>
              <a:t>, </a:t>
            </a:r>
            <a:r>
              <a:rPr lang="pt-BR" sz="1800" b="0" dirty="0"/>
              <a:t>Nova Itaberaba, Palmitos, Pinhalzinho, Planalto Alegre, Quilombo, Riqueza, Santiago do Sul, São Carlos, Serra Alta, Sul Brasil e União do Oeste.</a:t>
            </a:r>
          </a:p>
        </p:txBody>
      </p:sp>
      <p:sp>
        <p:nvSpPr>
          <p:cNvPr id="24579" name="Text Box 11"/>
          <p:cNvSpPr txBox="1">
            <a:spLocks noChangeArrowheads="1"/>
          </p:cNvSpPr>
          <p:nvPr/>
        </p:nvSpPr>
        <p:spPr bwMode="auto">
          <a:xfrm>
            <a:off x="468313" y="188913"/>
            <a:ext cx="7345362" cy="461962"/>
          </a:xfrm>
          <a:prstGeom prst="rect">
            <a:avLst/>
          </a:prstGeom>
          <a:noFill/>
          <a:ln w="9525">
            <a:noFill/>
            <a:miter lim="800000"/>
            <a:headEnd/>
            <a:tailEnd/>
          </a:ln>
        </p:spPr>
        <p:txBody>
          <a:bodyPr>
            <a:spAutoFit/>
          </a:bodyPr>
          <a:lstStyle/>
          <a:p>
            <a:pPr algn="ctr">
              <a:spcBef>
                <a:spcPct val="15000"/>
              </a:spcBef>
            </a:pPr>
            <a:r>
              <a:rPr lang="pt-BR" sz="2400"/>
              <a:t>Composição das Regiões de Saúde</a:t>
            </a:r>
            <a:endParaRPr lang="pt-BR" sz="140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11"/>
          <p:cNvSpPr txBox="1">
            <a:spLocks noChangeArrowheads="1"/>
          </p:cNvSpPr>
          <p:nvPr/>
        </p:nvSpPr>
        <p:spPr bwMode="auto">
          <a:xfrm>
            <a:off x="395288" y="44450"/>
            <a:ext cx="7345362" cy="461963"/>
          </a:xfrm>
          <a:prstGeom prst="rect">
            <a:avLst/>
          </a:prstGeom>
          <a:noFill/>
          <a:ln w="9525">
            <a:noFill/>
            <a:miter lim="800000"/>
            <a:headEnd/>
            <a:tailEnd/>
          </a:ln>
        </p:spPr>
        <p:txBody>
          <a:bodyPr>
            <a:spAutoFit/>
          </a:bodyPr>
          <a:lstStyle/>
          <a:p>
            <a:pPr algn="ctr">
              <a:spcBef>
                <a:spcPct val="15000"/>
              </a:spcBef>
            </a:pPr>
            <a:r>
              <a:rPr lang="pt-BR" sz="2400"/>
              <a:t>Composição das Regiões de Saúde</a:t>
            </a:r>
            <a:endParaRPr lang="pt-BR" sz="1400"/>
          </a:p>
        </p:txBody>
      </p:sp>
      <p:sp>
        <p:nvSpPr>
          <p:cNvPr id="25603" name="Rectangle 3"/>
          <p:cNvSpPr>
            <a:spLocks noChangeArrowheads="1"/>
          </p:cNvSpPr>
          <p:nvPr/>
        </p:nvSpPr>
        <p:spPr bwMode="auto">
          <a:xfrm>
            <a:off x="107950" y="620713"/>
            <a:ext cx="8891588" cy="5478462"/>
          </a:xfrm>
          <a:prstGeom prst="rect">
            <a:avLst/>
          </a:prstGeom>
          <a:noFill/>
          <a:ln w="9525">
            <a:noFill/>
            <a:miter lim="800000"/>
            <a:headEnd/>
            <a:tailEnd/>
          </a:ln>
        </p:spPr>
        <p:txBody>
          <a:bodyPr anchor="ctr">
            <a:spAutoFit/>
          </a:bodyPr>
          <a:lstStyle/>
          <a:p>
            <a:pPr indent="457200" algn="just"/>
            <a:endParaRPr lang="pt-BR" dirty="0"/>
          </a:p>
          <a:p>
            <a:pPr indent="457200" algn="just">
              <a:buFontTx/>
              <a:buChar char="•"/>
            </a:pPr>
            <a:r>
              <a:rPr lang="pt-BR" sz="1800" u="sng" dirty="0">
                <a:cs typeface="Times New Roman" pitchFamily="18" charset="0"/>
              </a:rPr>
              <a:t>Região de Saúde do Alto Uruguai Catarinense</a:t>
            </a:r>
            <a:endParaRPr lang="pt-BR" sz="1800" dirty="0"/>
          </a:p>
          <a:p>
            <a:pPr indent="457200" algn="just"/>
            <a:r>
              <a:rPr lang="pt-BR" sz="1800" b="0" dirty="0">
                <a:cs typeface="Times New Roman" pitchFamily="18" charset="0"/>
              </a:rPr>
              <a:t>Alto Bela Vista, Arabutã, Arvoredo, Concórdia, </a:t>
            </a:r>
            <a:r>
              <a:rPr lang="pt-BR" sz="1800" b="0" dirty="0" err="1">
                <a:cs typeface="Times New Roman" pitchFamily="18" charset="0"/>
              </a:rPr>
              <a:t>Ipira</a:t>
            </a:r>
            <a:r>
              <a:rPr lang="pt-BR" sz="1800" b="0" dirty="0">
                <a:cs typeface="Times New Roman" pitchFamily="18" charset="0"/>
              </a:rPr>
              <a:t>, </a:t>
            </a:r>
            <a:r>
              <a:rPr lang="pt-BR" sz="1800" b="0" dirty="0" err="1">
                <a:cs typeface="Times New Roman" pitchFamily="18" charset="0"/>
              </a:rPr>
              <a:t>Ipumirim</a:t>
            </a:r>
            <a:r>
              <a:rPr lang="pt-BR" sz="1800" b="0" dirty="0">
                <a:cs typeface="Times New Roman" pitchFamily="18" charset="0"/>
              </a:rPr>
              <a:t>, Irani, Ita, Lindóia do Sul, </a:t>
            </a:r>
            <a:r>
              <a:rPr lang="pt-BR" sz="1800" b="0" dirty="0" err="1">
                <a:cs typeface="Times New Roman" pitchFamily="18" charset="0"/>
              </a:rPr>
              <a:t>Paial</a:t>
            </a:r>
            <a:r>
              <a:rPr lang="pt-BR" sz="1800" b="0" dirty="0">
                <a:cs typeface="Times New Roman" pitchFamily="18" charset="0"/>
              </a:rPr>
              <a:t>, </a:t>
            </a:r>
            <a:r>
              <a:rPr lang="pt-BR" sz="1800" b="0" dirty="0" err="1">
                <a:cs typeface="Times New Roman" pitchFamily="18" charset="0"/>
              </a:rPr>
              <a:t>Peritiba</a:t>
            </a:r>
            <a:r>
              <a:rPr lang="pt-BR" sz="1800" b="0" dirty="0">
                <a:cs typeface="Times New Roman" pitchFamily="18" charset="0"/>
              </a:rPr>
              <a:t>, </a:t>
            </a:r>
            <a:r>
              <a:rPr lang="pt-BR" sz="1800" b="0" dirty="0" err="1">
                <a:cs typeface="Times New Roman" pitchFamily="18" charset="0"/>
              </a:rPr>
              <a:t>Piratuba</a:t>
            </a:r>
            <a:r>
              <a:rPr lang="pt-BR" sz="1800" b="0" dirty="0">
                <a:cs typeface="Times New Roman" pitchFamily="18" charset="0"/>
              </a:rPr>
              <a:t>, Presidente Castelo Branco, Seara e Xavantina.</a:t>
            </a:r>
          </a:p>
          <a:p>
            <a:pPr indent="457200" algn="just"/>
            <a:endParaRPr lang="pt-BR" sz="1800" dirty="0"/>
          </a:p>
          <a:p>
            <a:pPr indent="457200" algn="just">
              <a:buFontTx/>
              <a:buChar char="•"/>
            </a:pPr>
            <a:r>
              <a:rPr lang="pt-BR" sz="1800" u="sng" dirty="0">
                <a:cs typeface="Times New Roman" pitchFamily="18" charset="0"/>
              </a:rPr>
              <a:t>Região de Saúde do Meio Oeste</a:t>
            </a:r>
            <a:endParaRPr lang="pt-BR" sz="1800" dirty="0"/>
          </a:p>
          <a:p>
            <a:pPr indent="457200" algn="just"/>
            <a:r>
              <a:rPr lang="pt-BR" sz="1800" b="0" dirty="0" err="1">
                <a:cs typeface="Times New Roman" pitchFamily="18" charset="0"/>
              </a:rPr>
              <a:t>Abdon</a:t>
            </a:r>
            <a:r>
              <a:rPr lang="pt-BR" sz="1800" b="0" dirty="0">
                <a:cs typeface="Times New Roman" pitchFamily="18" charset="0"/>
              </a:rPr>
              <a:t> Batista, Água Doce, </a:t>
            </a:r>
            <a:r>
              <a:rPr lang="pt-BR" sz="1800" b="0" dirty="0" err="1">
                <a:cs typeface="Times New Roman" pitchFamily="18" charset="0"/>
              </a:rPr>
              <a:t>Brunópolis</a:t>
            </a:r>
            <a:r>
              <a:rPr lang="pt-BR" sz="1800" b="0" dirty="0">
                <a:cs typeface="Times New Roman" pitchFamily="18" charset="0"/>
              </a:rPr>
              <a:t>, Campos Novos, Capinzal, </a:t>
            </a:r>
            <a:r>
              <a:rPr lang="pt-BR" sz="1800" b="0" dirty="0" err="1">
                <a:cs typeface="Times New Roman" pitchFamily="18" charset="0"/>
              </a:rPr>
              <a:t>Catanduvas</a:t>
            </a:r>
            <a:r>
              <a:rPr lang="pt-BR" sz="1800" b="0" dirty="0">
                <a:cs typeface="Times New Roman" pitchFamily="18" charset="0"/>
              </a:rPr>
              <a:t>, Celso Ramos, Erval Velho, </a:t>
            </a:r>
            <a:r>
              <a:rPr lang="pt-BR" sz="1800" b="0" dirty="0" err="1">
                <a:cs typeface="Times New Roman" pitchFamily="18" charset="0"/>
              </a:rPr>
              <a:t>Herval</a:t>
            </a:r>
            <a:r>
              <a:rPr lang="pt-BR" sz="1800" b="0" dirty="0">
                <a:cs typeface="Times New Roman" pitchFamily="18" charset="0"/>
              </a:rPr>
              <a:t> d'Oeste, </a:t>
            </a:r>
            <a:r>
              <a:rPr lang="pt-BR" sz="1800" b="0" dirty="0" err="1">
                <a:cs typeface="Times New Roman" pitchFamily="18" charset="0"/>
              </a:rPr>
              <a:t>Ibicaré</a:t>
            </a:r>
            <a:r>
              <a:rPr lang="pt-BR" sz="1800" b="0" dirty="0">
                <a:cs typeface="Times New Roman" pitchFamily="18" charset="0"/>
              </a:rPr>
              <a:t>, </a:t>
            </a:r>
            <a:r>
              <a:rPr lang="pt-BR" sz="1800" b="0" dirty="0" err="1">
                <a:cs typeface="Times New Roman" pitchFamily="18" charset="0"/>
              </a:rPr>
              <a:t>Jaborá</a:t>
            </a:r>
            <a:r>
              <a:rPr lang="pt-BR" sz="1800" b="0" dirty="0">
                <a:cs typeface="Times New Roman" pitchFamily="18" charset="0"/>
              </a:rPr>
              <a:t>, </a:t>
            </a:r>
            <a:r>
              <a:rPr lang="pt-BR" sz="1800" b="0" dirty="0" err="1">
                <a:cs typeface="Times New Roman" pitchFamily="18" charset="0"/>
              </a:rPr>
              <a:t>Joaçaba</a:t>
            </a:r>
            <a:r>
              <a:rPr lang="pt-BR" sz="1800" b="0" dirty="0">
                <a:cs typeface="Times New Roman" pitchFamily="18" charset="0"/>
              </a:rPr>
              <a:t>, </a:t>
            </a:r>
            <a:r>
              <a:rPr lang="pt-BR" sz="1800" b="0" dirty="0" err="1">
                <a:cs typeface="Times New Roman" pitchFamily="18" charset="0"/>
              </a:rPr>
              <a:t>Lacerdópolis</a:t>
            </a:r>
            <a:r>
              <a:rPr lang="pt-BR" sz="1800" b="0" dirty="0">
                <a:cs typeface="Times New Roman" pitchFamily="18" charset="0"/>
              </a:rPr>
              <a:t>, Luzerna, Monte Carlo, Ouro, Treze Tílias, Vargem, Vargem Bonita e </a:t>
            </a:r>
            <a:r>
              <a:rPr lang="pt-BR" sz="1800" b="0" dirty="0" err="1">
                <a:cs typeface="Times New Roman" pitchFamily="18" charset="0"/>
              </a:rPr>
              <a:t>Zortéa</a:t>
            </a:r>
            <a:r>
              <a:rPr lang="pt-BR" sz="1800" b="0" dirty="0">
                <a:cs typeface="Times New Roman" pitchFamily="18" charset="0"/>
              </a:rPr>
              <a:t>.</a:t>
            </a:r>
          </a:p>
          <a:p>
            <a:pPr indent="457200" algn="just"/>
            <a:endParaRPr lang="pt-BR" sz="1800" dirty="0"/>
          </a:p>
          <a:p>
            <a:pPr indent="457200" algn="just">
              <a:buFontTx/>
              <a:buChar char="•"/>
            </a:pPr>
            <a:r>
              <a:rPr lang="pt-BR" sz="1800" u="sng" dirty="0">
                <a:cs typeface="Times New Roman" pitchFamily="18" charset="0"/>
              </a:rPr>
              <a:t>Região de Saúde do Alto Vale do Rio do Peixe</a:t>
            </a:r>
            <a:endParaRPr lang="pt-BR" sz="1800" dirty="0"/>
          </a:p>
          <a:p>
            <a:pPr indent="457200" algn="just"/>
            <a:r>
              <a:rPr lang="pt-BR" sz="1800" b="0" dirty="0">
                <a:cs typeface="Times New Roman" pitchFamily="18" charset="0"/>
              </a:rPr>
              <a:t>Arroio Trinta, Caçador, Calmon, Curitibanos, </a:t>
            </a:r>
            <a:r>
              <a:rPr lang="pt-BR" sz="1800" b="0" dirty="0" err="1">
                <a:cs typeface="Times New Roman" pitchFamily="18" charset="0"/>
              </a:rPr>
              <a:t>Fraiburgo</a:t>
            </a:r>
            <a:r>
              <a:rPr lang="pt-BR" sz="1800" b="0" dirty="0">
                <a:cs typeface="Times New Roman" pitchFamily="18" charset="0"/>
              </a:rPr>
              <a:t>, Frei Rogério, </a:t>
            </a:r>
            <a:r>
              <a:rPr lang="pt-BR" sz="1800" b="0" dirty="0" err="1">
                <a:cs typeface="Times New Roman" pitchFamily="18" charset="0"/>
              </a:rPr>
              <a:t>Ibiam</a:t>
            </a:r>
            <a:r>
              <a:rPr lang="pt-BR" sz="1800" b="0" dirty="0">
                <a:cs typeface="Times New Roman" pitchFamily="18" charset="0"/>
              </a:rPr>
              <a:t>, </a:t>
            </a:r>
            <a:r>
              <a:rPr lang="pt-BR" sz="1800" b="0" dirty="0" err="1">
                <a:cs typeface="Times New Roman" pitchFamily="18" charset="0"/>
              </a:rPr>
              <a:t>Iomerê</a:t>
            </a:r>
            <a:r>
              <a:rPr lang="pt-BR" sz="1800" b="0" dirty="0">
                <a:cs typeface="Times New Roman" pitchFamily="18" charset="0"/>
              </a:rPr>
              <a:t>, </a:t>
            </a:r>
            <a:r>
              <a:rPr lang="pt-BR" sz="1800" b="0" dirty="0" err="1">
                <a:cs typeface="Times New Roman" pitchFamily="18" charset="0"/>
              </a:rPr>
              <a:t>Lebon</a:t>
            </a:r>
            <a:r>
              <a:rPr lang="pt-BR" sz="1800" b="0" dirty="0">
                <a:cs typeface="Times New Roman" pitchFamily="18" charset="0"/>
              </a:rPr>
              <a:t> Régis, Macieira, Matos Costa, Pinheiro Preto, Ponte Alta do Norte, Rio das Antas, Salto Veloso, Santa Cecília, São Cristovão do Sul, Tangará, Timbó Grande e Videira.</a:t>
            </a:r>
          </a:p>
          <a:p>
            <a:pPr indent="457200" algn="just"/>
            <a:endParaRPr lang="pt-BR" sz="1800" b="0" dirty="0"/>
          </a:p>
          <a:p>
            <a:pPr indent="457200" algn="just">
              <a:buFontTx/>
              <a:buChar char="•"/>
            </a:pPr>
            <a:r>
              <a:rPr lang="pt-BR" sz="1800" u="sng" dirty="0">
                <a:cs typeface="Times New Roman" pitchFamily="18" charset="0"/>
              </a:rPr>
              <a:t>Região de Saúde da Foz do Rio Itajaí</a:t>
            </a:r>
          </a:p>
          <a:p>
            <a:pPr indent="457200" algn="just"/>
            <a:r>
              <a:rPr lang="pt-BR" sz="1800" b="0" dirty="0">
                <a:cs typeface="Times New Roman" pitchFamily="18" charset="0"/>
              </a:rPr>
              <a:t>Balneário </a:t>
            </a:r>
            <a:r>
              <a:rPr lang="pt-BR" sz="1800" b="0" dirty="0" err="1">
                <a:cs typeface="Times New Roman" pitchFamily="18" charset="0"/>
              </a:rPr>
              <a:t>Camboriú</a:t>
            </a:r>
            <a:r>
              <a:rPr lang="pt-BR" sz="1800" b="0" dirty="0">
                <a:cs typeface="Times New Roman" pitchFamily="18" charset="0"/>
              </a:rPr>
              <a:t>, Balneário Piçarras, Bombinhas, </a:t>
            </a:r>
            <a:r>
              <a:rPr lang="pt-BR" sz="1800" b="0" dirty="0" err="1">
                <a:cs typeface="Times New Roman" pitchFamily="18" charset="0"/>
              </a:rPr>
              <a:t>Camboriú</a:t>
            </a:r>
            <a:r>
              <a:rPr lang="pt-BR" sz="1800" b="0" dirty="0">
                <a:cs typeface="Times New Roman" pitchFamily="18" charset="0"/>
              </a:rPr>
              <a:t>, Ilhota, </a:t>
            </a:r>
            <a:r>
              <a:rPr lang="pt-BR" sz="1800" dirty="0">
                <a:solidFill>
                  <a:srgbClr val="FF0000"/>
                </a:solidFill>
                <a:cs typeface="Times New Roman" pitchFamily="18" charset="0"/>
              </a:rPr>
              <a:t>Itajaí</a:t>
            </a:r>
            <a:r>
              <a:rPr lang="pt-BR" sz="1800" b="0" dirty="0">
                <a:cs typeface="Times New Roman" pitchFamily="18" charset="0"/>
              </a:rPr>
              <a:t>, Itapema, Luis Alves, </a:t>
            </a:r>
            <a:r>
              <a:rPr lang="pt-BR" sz="1800" dirty="0">
                <a:solidFill>
                  <a:srgbClr val="FF0000"/>
                </a:solidFill>
                <a:cs typeface="Times New Roman" pitchFamily="18" charset="0"/>
              </a:rPr>
              <a:t>Navegantes</a:t>
            </a:r>
            <a:r>
              <a:rPr lang="pt-BR" sz="1800" b="0" dirty="0">
                <a:cs typeface="Times New Roman" pitchFamily="18" charset="0"/>
              </a:rPr>
              <a:t>, </a:t>
            </a:r>
            <a:r>
              <a:rPr lang="pt-BR" sz="1800" dirty="0">
                <a:solidFill>
                  <a:srgbClr val="FF0000"/>
                </a:solidFill>
                <a:cs typeface="Times New Roman" pitchFamily="18" charset="0"/>
              </a:rPr>
              <a:t>Penha</a:t>
            </a:r>
            <a:r>
              <a:rPr lang="pt-BR" sz="1800" b="0" dirty="0">
                <a:cs typeface="Times New Roman" pitchFamily="18" charset="0"/>
              </a:rPr>
              <a:t> e Porto Belo.</a:t>
            </a:r>
          </a:p>
          <a:p>
            <a:pPr indent="457200" algn="just"/>
            <a:endParaRPr lang="pt-BR" sz="1800" b="0"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11"/>
          <p:cNvSpPr txBox="1">
            <a:spLocks noChangeArrowheads="1"/>
          </p:cNvSpPr>
          <p:nvPr/>
        </p:nvSpPr>
        <p:spPr bwMode="auto">
          <a:xfrm>
            <a:off x="395288" y="44450"/>
            <a:ext cx="7345362" cy="461963"/>
          </a:xfrm>
          <a:prstGeom prst="rect">
            <a:avLst/>
          </a:prstGeom>
          <a:noFill/>
          <a:ln w="9525">
            <a:noFill/>
            <a:miter lim="800000"/>
            <a:headEnd/>
            <a:tailEnd/>
          </a:ln>
        </p:spPr>
        <p:txBody>
          <a:bodyPr>
            <a:spAutoFit/>
          </a:bodyPr>
          <a:lstStyle/>
          <a:p>
            <a:pPr algn="ctr">
              <a:spcBef>
                <a:spcPct val="15000"/>
              </a:spcBef>
            </a:pPr>
            <a:r>
              <a:rPr lang="pt-BR" sz="2400"/>
              <a:t>Composição das Regiões de Saúde</a:t>
            </a:r>
            <a:endParaRPr lang="pt-BR" sz="1400"/>
          </a:p>
        </p:txBody>
      </p:sp>
      <p:sp>
        <p:nvSpPr>
          <p:cNvPr id="26627" name="Rectangle 1"/>
          <p:cNvSpPr>
            <a:spLocks noChangeArrowheads="1"/>
          </p:cNvSpPr>
          <p:nvPr/>
        </p:nvSpPr>
        <p:spPr bwMode="auto">
          <a:xfrm>
            <a:off x="107950" y="620713"/>
            <a:ext cx="8856663" cy="5724525"/>
          </a:xfrm>
          <a:prstGeom prst="rect">
            <a:avLst/>
          </a:prstGeom>
          <a:noFill/>
          <a:ln w="9525">
            <a:noFill/>
            <a:miter lim="800000"/>
            <a:headEnd/>
            <a:tailEnd/>
          </a:ln>
        </p:spPr>
        <p:txBody>
          <a:bodyPr anchor="ctr">
            <a:spAutoFit/>
          </a:bodyPr>
          <a:lstStyle/>
          <a:p>
            <a:pPr indent="457200" algn="just"/>
            <a:endParaRPr lang="pt-BR" sz="1800"/>
          </a:p>
          <a:p>
            <a:pPr indent="457200" algn="just">
              <a:buFontTx/>
              <a:buChar char="•"/>
            </a:pPr>
            <a:r>
              <a:rPr lang="pt-BR" sz="1800" u="sng">
                <a:cs typeface="Times New Roman" pitchFamily="18" charset="0"/>
              </a:rPr>
              <a:t>Região de Saúde do Alto Vale do Itajaí</a:t>
            </a:r>
            <a:endParaRPr lang="pt-BR" sz="1800"/>
          </a:p>
          <a:p>
            <a:pPr indent="457200" algn="just"/>
            <a:r>
              <a:rPr lang="pt-BR" sz="1800" b="0">
                <a:cs typeface="Times New Roman" pitchFamily="18" charset="0"/>
              </a:rPr>
              <a:t>Agrolândia, Agronômica, Atalanta, Aurora, Braço do Trombudo, Chapadão do Lageado, Dona Emma, Ibirama, Imbuia, Ituporanga, José Boiteux, Laurentino, Lontras, Mirim Doce, Petrolândia, Pouso Redondo, Presidente Getúlio, Presidente Nereu, Rio do Campo, Rio do Oeste, Rio do Sul, Salete, Santa Terezinha, Taió, Trombudo Central, Vidal Ramos, Vitor Meireles e Witmarsum.</a:t>
            </a:r>
          </a:p>
          <a:p>
            <a:pPr indent="457200" algn="just"/>
            <a:endParaRPr lang="pt-BR" sz="800"/>
          </a:p>
          <a:p>
            <a:pPr indent="457200" algn="just">
              <a:buFontTx/>
              <a:buChar char="•"/>
            </a:pPr>
            <a:r>
              <a:rPr lang="pt-BR" sz="1800" u="sng">
                <a:cs typeface="Times New Roman" pitchFamily="18" charset="0"/>
              </a:rPr>
              <a:t>Região de Saúde do Médio Vale do Itajaí</a:t>
            </a:r>
            <a:endParaRPr lang="pt-BR" sz="1800"/>
          </a:p>
          <a:p>
            <a:pPr indent="457200" algn="just"/>
            <a:r>
              <a:rPr lang="pt-BR" sz="1800">
                <a:solidFill>
                  <a:srgbClr val="FF0000"/>
                </a:solidFill>
                <a:cs typeface="Times New Roman" pitchFamily="18" charset="0"/>
              </a:rPr>
              <a:t>Apiúna</a:t>
            </a:r>
            <a:r>
              <a:rPr lang="pt-BR" sz="1800" b="0">
                <a:cs typeface="Times New Roman" pitchFamily="18" charset="0"/>
              </a:rPr>
              <a:t>, Ascurra, Benedito Novo, Blumenau, Botuverá, </a:t>
            </a:r>
            <a:r>
              <a:rPr lang="pt-BR" sz="1800">
                <a:solidFill>
                  <a:srgbClr val="FF0000"/>
                </a:solidFill>
                <a:cs typeface="Times New Roman" pitchFamily="18" charset="0"/>
              </a:rPr>
              <a:t>Brusque</a:t>
            </a:r>
            <a:r>
              <a:rPr lang="pt-BR" sz="1800" b="0">
                <a:cs typeface="Times New Roman" pitchFamily="18" charset="0"/>
              </a:rPr>
              <a:t>, Doutor Pedrinho, </a:t>
            </a:r>
            <a:r>
              <a:rPr lang="pt-BR" sz="1800">
                <a:solidFill>
                  <a:srgbClr val="FF0000"/>
                </a:solidFill>
                <a:cs typeface="Times New Roman" pitchFamily="18" charset="0"/>
              </a:rPr>
              <a:t>Gaspar</a:t>
            </a:r>
            <a:r>
              <a:rPr lang="pt-BR" sz="1800" b="0">
                <a:cs typeface="Times New Roman" pitchFamily="18" charset="0"/>
              </a:rPr>
              <a:t>, Guabiruba, Indaial, Pomerode, Rio dos Cedros, Rodeio e Timbó.</a:t>
            </a:r>
          </a:p>
          <a:p>
            <a:pPr indent="457200" algn="just"/>
            <a:endParaRPr lang="pt-BR" sz="800"/>
          </a:p>
          <a:p>
            <a:pPr indent="457200" algn="just">
              <a:buFontTx/>
              <a:buChar char="•"/>
            </a:pPr>
            <a:r>
              <a:rPr lang="pt-BR" sz="1800" u="sng">
                <a:cs typeface="Times New Roman" pitchFamily="18" charset="0"/>
              </a:rPr>
              <a:t>Região de Saúde da Grande Florianópolis</a:t>
            </a:r>
            <a:endParaRPr lang="pt-BR" sz="1800"/>
          </a:p>
          <a:p>
            <a:pPr indent="457200" algn="just"/>
            <a:r>
              <a:rPr lang="pt-BR" sz="1800" b="0">
                <a:cs typeface="Times New Roman" pitchFamily="18" charset="0"/>
              </a:rPr>
              <a:t>Águas Mornas, Alfredo Wagner, Angelina, Anitápolis, </a:t>
            </a:r>
            <a:r>
              <a:rPr lang="pt-BR" sz="1800">
                <a:solidFill>
                  <a:srgbClr val="FF0000"/>
                </a:solidFill>
                <a:cs typeface="Times New Roman" pitchFamily="18" charset="0"/>
              </a:rPr>
              <a:t>Antônio Carlos, Biguaçu</a:t>
            </a:r>
            <a:r>
              <a:rPr lang="pt-BR" sz="1800" b="0">
                <a:cs typeface="Times New Roman" pitchFamily="18" charset="0"/>
              </a:rPr>
              <a:t>, Canelinha, Florianópolis, Garopaba, Governador Celso Ramos, Leoberto Leal, Major Gercino, Nova Trento, </a:t>
            </a:r>
            <a:r>
              <a:rPr lang="pt-BR" sz="1800">
                <a:solidFill>
                  <a:srgbClr val="FF0000"/>
                </a:solidFill>
                <a:cs typeface="Times New Roman" pitchFamily="18" charset="0"/>
              </a:rPr>
              <a:t>Palhoça</a:t>
            </a:r>
            <a:r>
              <a:rPr lang="pt-BR" sz="1800" b="0">
                <a:cs typeface="Times New Roman" pitchFamily="18" charset="0"/>
              </a:rPr>
              <a:t>, </a:t>
            </a:r>
            <a:r>
              <a:rPr lang="pt-BR" sz="1800">
                <a:solidFill>
                  <a:srgbClr val="FF0000"/>
                </a:solidFill>
                <a:cs typeface="Times New Roman" pitchFamily="18" charset="0"/>
              </a:rPr>
              <a:t>Paulo Lopes</a:t>
            </a:r>
            <a:r>
              <a:rPr lang="pt-BR" sz="1800" b="0">
                <a:cs typeface="Times New Roman" pitchFamily="18" charset="0"/>
              </a:rPr>
              <a:t>, Rancho Queimado, Santo Amaro da Imperatriz, São Bonifácio, São João Batista, São José, São Pedro de Alcântara e Tijucas.</a:t>
            </a:r>
          </a:p>
          <a:p>
            <a:pPr indent="457200" algn="just"/>
            <a:endParaRPr lang="pt-BR" sz="800"/>
          </a:p>
          <a:p>
            <a:pPr indent="457200" algn="just">
              <a:buFontTx/>
              <a:buChar char="•"/>
            </a:pPr>
            <a:r>
              <a:rPr lang="pt-BR" sz="1800" u="sng">
                <a:cs typeface="Times New Roman" pitchFamily="18" charset="0"/>
              </a:rPr>
              <a:t>Região de Saúde de Laguna</a:t>
            </a:r>
          </a:p>
          <a:p>
            <a:pPr indent="457200" algn="just"/>
            <a:r>
              <a:rPr lang="pt-BR" sz="1800" b="0">
                <a:cs typeface="Times New Roman" pitchFamily="18" charset="0"/>
              </a:rPr>
              <a:t>Armazém, Braço do Norte, Capivari de Baixo, Grão Pará, Gravatal, Imaruí, Imbituba, Jaguaruna, Laguna, Pedras Grandes, Pescaria Brava, Rio Fortuna, Sangão, Santa Rosa de Lima, São Ludgero, São Martinho, Treze de Maio e Tubarão.</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1"/>
          <p:cNvSpPr txBox="1">
            <a:spLocks noChangeArrowheads="1"/>
          </p:cNvSpPr>
          <p:nvPr/>
        </p:nvSpPr>
        <p:spPr bwMode="auto">
          <a:xfrm>
            <a:off x="395288" y="44450"/>
            <a:ext cx="7345362" cy="461963"/>
          </a:xfrm>
          <a:prstGeom prst="rect">
            <a:avLst/>
          </a:prstGeom>
          <a:noFill/>
          <a:ln w="9525">
            <a:noFill/>
            <a:miter lim="800000"/>
            <a:headEnd/>
            <a:tailEnd/>
          </a:ln>
        </p:spPr>
        <p:txBody>
          <a:bodyPr>
            <a:spAutoFit/>
          </a:bodyPr>
          <a:lstStyle/>
          <a:p>
            <a:pPr algn="ctr">
              <a:spcBef>
                <a:spcPct val="15000"/>
              </a:spcBef>
            </a:pPr>
            <a:r>
              <a:rPr lang="pt-BR" sz="2400"/>
              <a:t>Composição das Regiões de Saúde</a:t>
            </a:r>
            <a:endParaRPr lang="pt-BR" sz="1400"/>
          </a:p>
        </p:txBody>
      </p:sp>
      <p:sp>
        <p:nvSpPr>
          <p:cNvPr id="53249" name="Rectangle 1"/>
          <p:cNvSpPr>
            <a:spLocks noChangeArrowheads="1"/>
          </p:cNvSpPr>
          <p:nvPr/>
        </p:nvSpPr>
        <p:spPr bwMode="auto">
          <a:xfrm rot="10800000" flipV="1">
            <a:off x="179388" y="411163"/>
            <a:ext cx="8748712" cy="6402387"/>
          </a:xfrm>
          <a:prstGeom prst="rect">
            <a:avLst/>
          </a:prstGeom>
          <a:noFill/>
          <a:ln w="9525">
            <a:noFill/>
            <a:miter lim="800000"/>
            <a:headEnd/>
            <a:tailEnd/>
          </a:ln>
          <a:effectLst/>
        </p:spPr>
        <p:txBody>
          <a:bodyPr anchor="ctr">
            <a:spAutoFit/>
          </a:bodyPr>
          <a:lstStyle/>
          <a:p>
            <a:pPr indent="457200" algn="just">
              <a:defRPr/>
            </a:pPr>
            <a:endParaRPr lang="pt-BR" dirty="0"/>
          </a:p>
          <a:p>
            <a:pPr indent="457200" algn="just">
              <a:buFontTx/>
              <a:buChar char="•"/>
              <a:defRPr/>
            </a:pPr>
            <a:r>
              <a:rPr lang="pt-BR" sz="1800" u="sng" dirty="0">
                <a:ea typeface="Times New Roman" pitchFamily="18" charset="0"/>
              </a:rPr>
              <a:t>Região de Saúde Carbonífera</a:t>
            </a:r>
            <a:endParaRPr lang="pt-BR" sz="1800" dirty="0"/>
          </a:p>
          <a:p>
            <a:pPr indent="457200" algn="just">
              <a:defRPr/>
            </a:pPr>
            <a:r>
              <a:rPr lang="pt-BR" sz="1800" b="0" dirty="0">
                <a:ea typeface="Times New Roman" pitchFamily="18" charset="0"/>
              </a:rPr>
              <a:t>Balneário Rincão, Cocal do Sul, Criciúma, Forquilhinha, Içara, </a:t>
            </a:r>
            <a:r>
              <a:rPr lang="pt-BR" sz="1800" dirty="0">
                <a:solidFill>
                  <a:srgbClr val="FF0000"/>
                </a:solidFill>
                <a:ea typeface="Times New Roman" pitchFamily="18" charset="0"/>
              </a:rPr>
              <a:t>Lauro Muller</a:t>
            </a:r>
            <a:r>
              <a:rPr lang="pt-BR" sz="1800" b="0" dirty="0">
                <a:ea typeface="Times New Roman" pitchFamily="18" charset="0"/>
              </a:rPr>
              <a:t>, Morro da Fumaça, Nova Veneza, </a:t>
            </a:r>
            <a:r>
              <a:rPr lang="pt-BR" sz="1800" b="0" dirty="0" err="1">
                <a:ea typeface="Times New Roman" pitchFamily="18" charset="0"/>
              </a:rPr>
              <a:t>Orleans</a:t>
            </a:r>
            <a:r>
              <a:rPr lang="pt-BR" sz="1800" b="0" dirty="0">
                <a:ea typeface="Times New Roman" pitchFamily="18" charset="0"/>
              </a:rPr>
              <a:t>, </a:t>
            </a:r>
            <a:r>
              <a:rPr lang="pt-BR" sz="1800" b="0" dirty="0" err="1">
                <a:ea typeface="Times New Roman" pitchFamily="18" charset="0"/>
              </a:rPr>
              <a:t>Siderópolis</a:t>
            </a:r>
            <a:r>
              <a:rPr lang="pt-BR" sz="1800" b="0" dirty="0">
                <a:ea typeface="Times New Roman" pitchFamily="18" charset="0"/>
              </a:rPr>
              <a:t>, </a:t>
            </a:r>
            <a:r>
              <a:rPr lang="pt-BR" sz="1800" b="0" dirty="0" err="1">
                <a:ea typeface="Times New Roman" pitchFamily="18" charset="0"/>
              </a:rPr>
              <a:t>Treviso</a:t>
            </a:r>
            <a:r>
              <a:rPr lang="pt-BR" sz="1800" b="0" dirty="0">
                <a:ea typeface="Times New Roman" pitchFamily="18" charset="0"/>
              </a:rPr>
              <a:t> e </a:t>
            </a:r>
            <a:r>
              <a:rPr lang="pt-BR" sz="1800" b="0" dirty="0" err="1">
                <a:ea typeface="Times New Roman" pitchFamily="18" charset="0"/>
              </a:rPr>
              <a:t>Urussanga</a:t>
            </a:r>
            <a:r>
              <a:rPr lang="pt-BR" sz="1800" b="0" dirty="0">
                <a:ea typeface="Times New Roman" pitchFamily="18" charset="0"/>
              </a:rPr>
              <a:t>.</a:t>
            </a:r>
          </a:p>
          <a:p>
            <a:pPr indent="457200" algn="just">
              <a:defRPr/>
            </a:pPr>
            <a:endParaRPr lang="pt-BR" sz="1000" dirty="0"/>
          </a:p>
          <a:p>
            <a:pPr indent="457200" algn="just">
              <a:buFontTx/>
              <a:buChar char="•"/>
              <a:defRPr/>
            </a:pPr>
            <a:r>
              <a:rPr lang="pt-BR" sz="1800" u="sng" dirty="0">
                <a:ea typeface="Times New Roman" pitchFamily="18" charset="0"/>
              </a:rPr>
              <a:t>Região de Saúde do Extremo Sul Catarinense</a:t>
            </a:r>
            <a:endParaRPr lang="pt-BR" sz="1800" dirty="0"/>
          </a:p>
          <a:p>
            <a:pPr indent="457200" algn="just">
              <a:defRPr/>
            </a:pPr>
            <a:r>
              <a:rPr lang="pt-BR" sz="1800" b="0" dirty="0" err="1">
                <a:ea typeface="Times New Roman" pitchFamily="18" charset="0"/>
              </a:rPr>
              <a:t>Araranguá</a:t>
            </a:r>
            <a:r>
              <a:rPr lang="pt-BR" sz="1800" b="0" dirty="0">
                <a:ea typeface="Times New Roman" pitchFamily="18" charset="0"/>
              </a:rPr>
              <a:t>, Balneário Arroio do Silva, Balneário Gaivota, Ermo, Jacinto Machado, Maracajá, Meleiro, Morro Grande, </a:t>
            </a:r>
            <a:r>
              <a:rPr lang="pt-BR" sz="1800" dirty="0">
                <a:solidFill>
                  <a:srgbClr val="FF0000"/>
                </a:solidFill>
                <a:ea typeface="Times New Roman" pitchFamily="18" charset="0"/>
              </a:rPr>
              <a:t>Passo de Torres</a:t>
            </a:r>
            <a:r>
              <a:rPr lang="pt-BR" sz="1800" b="0" dirty="0">
                <a:ea typeface="Times New Roman" pitchFamily="18" charset="0"/>
              </a:rPr>
              <a:t>, Praia Grande, Santa Rosa do Sul, São João do Sul, Sombrio, </a:t>
            </a:r>
            <a:r>
              <a:rPr lang="pt-BR" sz="1800" b="0" dirty="0" err="1">
                <a:ea typeface="Times New Roman" pitchFamily="18" charset="0"/>
              </a:rPr>
              <a:t>Timbé</a:t>
            </a:r>
            <a:r>
              <a:rPr lang="pt-BR" sz="1800" b="0" dirty="0">
                <a:ea typeface="Times New Roman" pitchFamily="18" charset="0"/>
              </a:rPr>
              <a:t> do Sul e Turvo.</a:t>
            </a:r>
          </a:p>
          <a:p>
            <a:pPr indent="457200" algn="just">
              <a:defRPr/>
            </a:pPr>
            <a:endParaRPr lang="pt-BR" sz="1000" dirty="0"/>
          </a:p>
          <a:p>
            <a:pPr indent="457200" algn="just">
              <a:buFontTx/>
              <a:buChar char="•"/>
              <a:defRPr/>
            </a:pPr>
            <a:r>
              <a:rPr lang="pt-BR" sz="1800" u="sng" dirty="0">
                <a:ea typeface="Times New Roman" pitchFamily="18" charset="0"/>
              </a:rPr>
              <a:t>Região de Saúde Nordeste</a:t>
            </a:r>
            <a:endParaRPr lang="pt-BR" sz="1800" dirty="0"/>
          </a:p>
          <a:p>
            <a:pPr indent="457200" algn="just">
              <a:defRPr/>
            </a:pPr>
            <a:r>
              <a:rPr lang="pt-BR" sz="1800" b="0" dirty="0" err="1">
                <a:ea typeface="Times New Roman" pitchFamily="18" charset="0"/>
              </a:rPr>
              <a:t>Araquari</a:t>
            </a:r>
            <a:r>
              <a:rPr lang="pt-BR" sz="1800" b="0" dirty="0">
                <a:ea typeface="Times New Roman" pitchFamily="18" charset="0"/>
              </a:rPr>
              <a:t>, Balneário Barra do Sul, Barra Velha, </a:t>
            </a:r>
            <a:r>
              <a:rPr lang="pt-BR" sz="1800" b="0" dirty="0" err="1">
                <a:ea typeface="Times New Roman" pitchFamily="18" charset="0"/>
              </a:rPr>
              <a:t>Corupá</a:t>
            </a:r>
            <a:r>
              <a:rPr lang="pt-BR" sz="1800" b="0" dirty="0">
                <a:ea typeface="Times New Roman" pitchFamily="18" charset="0"/>
              </a:rPr>
              <a:t>, </a:t>
            </a:r>
            <a:r>
              <a:rPr lang="pt-BR" sz="1800" b="0" dirty="0" err="1">
                <a:ea typeface="Times New Roman" pitchFamily="18" charset="0"/>
              </a:rPr>
              <a:t>Garuva</a:t>
            </a:r>
            <a:r>
              <a:rPr lang="pt-BR" sz="1800" b="0" dirty="0">
                <a:ea typeface="Times New Roman" pitchFamily="18" charset="0"/>
              </a:rPr>
              <a:t>, </a:t>
            </a:r>
            <a:r>
              <a:rPr lang="pt-BR" sz="1800" b="0" dirty="0" err="1">
                <a:ea typeface="Times New Roman" pitchFamily="18" charset="0"/>
              </a:rPr>
              <a:t>Guaramirim</a:t>
            </a:r>
            <a:r>
              <a:rPr lang="pt-BR" sz="1800" b="0" dirty="0">
                <a:ea typeface="Times New Roman" pitchFamily="18" charset="0"/>
              </a:rPr>
              <a:t>, Itapoá, </a:t>
            </a:r>
            <a:r>
              <a:rPr lang="pt-BR" sz="1800" dirty="0">
                <a:solidFill>
                  <a:srgbClr val="FF0000"/>
                </a:solidFill>
                <a:ea typeface="Times New Roman" pitchFamily="18" charset="0"/>
              </a:rPr>
              <a:t>Jaraguá do Sul</a:t>
            </a:r>
            <a:r>
              <a:rPr lang="pt-BR" sz="1800" b="0" dirty="0">
                <a:ea typeface="Times New Roman" pitchFamily="18" charset="0"/>
              </a:rPr>
              <a:t>, Joinville, </a:t>
            </a:r>
            <a:r>
              <a:rPr lang="pt-BR" sz="1800" b="0" dirty="0" err="1">
                <a:ea typeface="Times New Roman" pitchFamily="18" charset="0"/>
              </a:rPr>
              <a:t>Massaranduba</a:t>
            </a:r>
            <a:r>
              <a:rPr lang="pt-BR" sz="1800" b="0" dirty="0">
                <a:ea typeface="Times New Roman" pitchFamily="18" charset="0"/>
              </a:rPr>
              <a:t>, São Francisco do Sul, São João do </a:t>
            </a:r>
            <a:r>
              <a:rPr lang="pt-BR" sz="1800" b="0" dirty="0" err="1">
                <a:ea typeface="Times New Roman" pitchFamily="18" charset="0"/>
              </a:rPr>
              <a:t>Itaperiú</a:t>
            </a:r>
            <a:r>
              <a:rPr lang="pt-BR" sz="1800" b="0" dirty="0">
                <a:ea typeface="Times New Roman" pitchFamily="18" charset="0"/>
              </a:rPr>
              <a:t> e </a:t>
            </a:r>
            <a:r>
              <a:rPr lang="pt-BR" sz="1800" b="0" dirty="0" err="1">
                <a:ea typeface="Times New Roman" pitchFamily="18" charset="0"/>
              </a:rPr>
              <a:t>Schroeder</a:t>
            </a:r>
            <a:r>
              <a:rPr lang="pt-BR" sz="1800" b="0" dirty="0">
                <a:ea typeface="Times New Roman" pitchFamily="18" charset="0"/>
              </a:rPr>
              <a:t>.</a:t>
            </a:r>
          </a:p>
          <a:p>
            <a:pPr indent="457200" algn="just">
              <a:defRPr/>
            </a:pPr>
            <a:endParaRPr lang="pt-BR" sz="1000" b="0" dirty="0">
              <a:ea typeface="Times New Roman" pitchFamily="18" charset="0"/>
            </a:endParaRPr>
          </a:p>
          <a:p>
            <a:pPr indent="457200" algn="just">
              <a:buFontTx/>
              <a:buChar char="•"/>
              <a:defRPr/>
            </a:pPr>
            <a:r>
              <a:rPr lang="pt-BR" sz="1800" u="sng" dirty="0">
                <a:ea typeface="Times New Roman" pitchFamily="18" charset="0"/>
              </a:rPr>
              <a:t>Região de Saúde do Planalto Norte</a:t>
            </a:r>
          </a:p>
          <a:p>
            <a:pPr indent="457200" algn="just">
              <a:defRPr/>
            </a:pPr>
            <a:r>
              <a:rPr lang="pt-BR" sz="1800" b="0" dirty="0">
                <a:ea typeface="Times New Roman" pitchFamily="18" charset="0"/>
              </a:rPr>
              <a:t>Bela Vista do Toldo, Campo Alegre, Canoinhas, </a:t>
            </a:r>
            <a:r>
              <a:rPr lang="pt-BR" sz="1800" b="0" dirty="0" err="1">
                <a:ea typeface="Times New Roman" pitchFamily="18" charset="0"/>
              </a:rPr>
              <a:t>Irineópolis</a:t>
            </a:r>
            <a:r>
              <a:rPr lang="pt-BR" sz="1800" b="0" dirty="0">
                <a:ea typeface="Times New Roman" pitchFamily="18" charset="0"/>
              </a:rPr>
              <a:t>, </a:t>
            </a:r>
            <a:r>
              <a:rPr lang="pt-BR" sz="1800" b="0" dirty="0" err="1">
                <a:ea typeface="Times New Roman" pitchFamily="18" charset="0"/>
              </a:rPr>
              <a:t>Itaiópolis</a:t>
            </a:r>
            <a:r>
              <a:rPr lang="pt-BR" sz="1800" b="0" dirty="0">
                <a:ea typeface="Times New Roman" pitchFamily="18" charset="0"/>
              </a:rPr>
              <a:t>, </a:t>
            </a:r>
            <a:r>
              <a:rPr lang="pt-BR" sz="1800" dirty="0">
                <a:solidFill>
                  <a:srgbClr val="FF0000"/>
                </a:solidFill>
                <a:ea typeface="Times New Roman" pitchFamily="18" charset="0"/>
              </a:rPr>
              <a:t>Mafra</a:t>
            </a:r>
            <a:r>
              <a:rPr lang="pt-BR" sz="1800" b="0" dirty="0">
                <a:ea typeface="Times New Roman" pitchFamily="18" charset="0"/>
              </a:rPr>
              <a:t>, Major Vieira, Monte Castelo, </a:t>
            </a:r>
            <a:r>
              <a:rPr lang="pt-BR" sz="1800" b="0" dirty="0" err="1">
                <a:ea typeface="Times New Roman" pitchFamily="18" charset="0"/>
              </a:rPr>
              <a:t>Papanduva</a:t>
            </a:r>
            <a:r>
              <a:rPr lang="pt-BR" sz="1800" b="0" dirty="0">
                <a:ea typeface="Times New Roman" pitchFamily="18" charset="0"/>
              </a:rPr>
              <a:t>, Porto União, Rio Negrinho, São Bento do Sul e Três Barras.</a:t>
            </a:r>
          </a:p>
          <a:p>
            <a:pPr>
              <a:defRPr/>
            </a:pPr>
            <a:r>
              <a:rPr lang="pt-BR" sz="800" dirty="0"/>
              <a:t> </a:t>
            </a:r>
          </a:p>
          <a:p>
            <a:pPr indent="457200" algn="just">
              <a:buFontTx/>
              <a:buChar char="•"/>
              <a:defRPr/>
            </a:pPr>
            <a:r>
              <a:rPr lang="pt-BR" sz="1800" u="sng" dirty="0">
                <a:ea typeface="Times New Roman" pitchFamily="18" charset="0"/>
              </a:rPr>
              <a:t>Região de Saúde da Serra Catarinense</a:t>
            </a:r>
          </a:p>
          <a:p>
            <a:pPr indent="457200" algn="just">
              <a:defRPr/>
            </a:pPr>
            <a:r>
              <a:rPr lang="pt-BR" sz="1800" b="0" dirty="0">
                <a:ea typeface="Times New Roman" pitchFamily="18" charset="0"/>
              </a:rPr>
              <a:t>Anita Garibaldi, </a:t>
            </a:r>
            <a:r>
              <a:rPr lang="pt-BR" sz="1800" b="0" dirty="0" err="1">
                <a:ea typeface="Times New Roman" pitchFamily="18" charset="0"/>
              </a:rPr>
              <a:t>Bocaina</a:t>
            </a:r>
            <a:r>
              <a:rPr lang="pt-BR" sz="1800" b="0" dirty="0">
                <a:ea typeface="Times New Roman" pitchFamily="18" charset="0"/>
              </a:rPr>
              <a:t> do Sul, Bom Jardim da Serra, Bom Retiro, Campo Belo do Sul, Capão Alto, Cerro Negro, Correia Pinto, Lages, Otacílio Costa, Painel, Palmeira, Ponte Alta, Rio Rufino, São Joaquim, São José do </a:t>
            </a:r>
            <a:r>
              <a:rPr lang="pt-BR" sz="1800" b="0" dirty="0" err="1">
                <a:ea typeface="Times New Roman" pitchFamily="18" charset="0"/>
              </a:rPr>
              <a:t>Cerrito</a:t>
            </a:r>
            <a:r>
              <a:rPr lang="pt-BR" sz="1800" b="0" dirty="0">
                <a:ea typeface="Times New Roman" pitchFamily="18" charset="0"/>
              </a:rPr>
              <a:t>, </a:t>
            </a:r>
            <a:r>
              <a:rPr lang="pt-BR" sz="1800" b="0" dirty="0" err="1">
                <a:ea typeface="Times New Roman" pitchFamily="18" charset="0"/>
              </a:rPr>
              <a:t>Urubici</a:t>
            </a:r>
            <a:r>
              <a:rPr lang="pt-BR" sz="1800" b="0" dirty="0">
                <a:ea typeface="Times New Roman" pitchFamily="18" charset="0"/>
              </a:rPr>
              <a:t> e Urupema.</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Text Box 5"/>
          <p:cNvSpPr txBox="1">
            <a:spLocks noChangeArrowheads="1"/>
          </p:cNvSpPr>
          <p:nvPr/>
        </p:nvSpPr>
        <p:spPr bwMode="auto">
          <a:xfrm>
            <a:off x="323850" y="1125538"/>
            <a:ext cx="8351838" cy="4970462"/>
          </a:xfrm>
          <a:prstGeom prst="rect">
            <a:avLst/>
          </a:prstGeom>
          <a:gradFill rotWithShape="1">
            <a:gsLst>
              <a:gs pos="0">
                <a:schemeClr val="bg1"/>
              </a:gs>
              <a:gs pos="50000">
                <a:srgbClr val="CCFFCC"/>
              </a:gs>
              <a:gs pos="100000">
                <a:schemeClr val="bg1"/>
              </a:gs>
            </a:gsLst>
            <a:lin ang="5400000" scaled="1"/>
          </a:gradFill>
          <a:ln w="9525" algn="ctr">
            <a:noFill/>
            <a:miter lim="800000"/>
            <a:headEnd/>
            <a:tailEnd/>
          </a:ln>
          <a:effectLst/>
        </p:spPr>
        <p:txBody>
          <a:bodyPr>
            <a:spAutoFit/>
          </a:bodyPr>
          <a:lstStyle/>
          <a:p>
            <a:pPr algn="ctr" eaLnBrk="1" hangingPunct="1">
              <a:spcBef>
                <a:spcPct val="50000"/>
              </a:spcBef>
              <a:defRPr/>
            </a:pPr>
            <a:r>
              <a:rPr lang="pt-BR" sz="3200" dirty="0">
                <a:solidFill>
                  <a:srgbClr val="33CC33"/>
                </a:solidFill>
                <a:effectLst>
                  <a:outerShdw blurRad="38100" dist="38100" dir="2700000" algn="tl">
                    <a:srgbClr val="000000"/>
                  </a:outerShdw>
                </a:effectLst>
                <a:latin typeface="Comic Sans MS" pitchFamily="66" charset="0"/>
              </a:rPr>
              <a:t>Obrigado !</a:t>
            </a:r>
          </a:p>
          <a:p>
            <a:pPr algn="ctr" eaLnBrk="1" hangingPunct="1">
              <a:spcBef>
                <a:spcPct val="50000"/>
              </a:spcBef>
              <a:defRPr/>
            </a:pPr>
            <a:r>
              <a:rPr lang="pt-BR" sz="3200" dirty="0">
                <a:solidFill>
                  <a:srgbClr val="33CC33"/>
                </a:solidFill>
                <a:effectLst>
                  <a:outerShdw blurRad="38100" dist="38100" dir="2700000" algn="tl">
                    <a:srgbClr val="000000"/>
                  </a:outerShdw>
                </a:effectLst>
                <a:latin typeface="Comic Sans MS" pitchFamily="66" charset="0"/>
              </a:rPr>
              <a:t>Gerência de Planejamento do SUS</a:t>
            </a:r>
          </a:p>
          <a:p>
            <a:pPr algn="ctr" eaLnBrk="1" hangingPunct="1">
              <a:spcBef>
                <a:spcPct val="50000"/>
              </a:spcBef>
              <a:defRPr/>
            </a:pPr>
            <a:r>
              <a:rPr lang="pt-BR" sz="3200" dirty="0">
                <a:solidFill>
                  <a:srgbClr val="33CC33"/>
                </a:solidFill>
                <a:effectLst>
                  <a:outerShdw blurRad="38100" dist="38100" dir="2700000" algn="tl">
                    <a:srgbClr val="000000"/>
                  </a:outerShdw>
                </a:effectLst>
                <a:latin typeface="Comic Sans MS" pitchFamily="66" charset="0"/>
                <a:hlinkClick r:id="rId3"/>
              </a:rPr>
              <a:t>gepsa@saude.sc.gov.br</a:t>
            </a:r>
            <a:endParaRPr lang="pt-BR" sz="3200" dirty="0">
              <a:solidFill>
                <a:srgbClr val="33CC33"/>
              </a:solidFill>
              <a:effectLst>
                <a:outerShdw blurRad="38100" dist="38100" dir="2700000" algn="tl">
                  <a:srgbClr val="000000"/>
                </a:outerShdw>
              </a:effectLst>
              <a:latin typeface="Comic Sans MS" pitchFamily="66" charset="0"/>
            </a:endParaRPr>
          </a:p>
          <a:p>
            <a:pPr algn="ctr" eaLnBrk="1" hangingPunct="1">
              <a:spcBef>
                <a:spcPct val="50000"/>
              </a:spcBef>
              <a:defRPr/>
            </a:pPr>
            <a:r>
              <a:rPr lang="pt-BR" sz="3200" dirty="0">
                <a:solidFill>
                  <a:srgbClr val="33CC33"/>
                </a:solidFill>
                <a:effectLst>
                  <a:outerShdw blurRad="38100" dist="38100" dir="2700000" algn="tl">
                    <a:srgbClr val="000000"/>
                  </a:outerShdw>
                </a:effectLst>
                <a:latin typeface="Comic Sans MS" pitchFamily="66" charset="0"/>
              </a:rPr>
              <a:t>(48) 3221-2095</a:t>
            </a:r>
          </a:p>
          <a:p>
            <a:pPr algn="ctr" eaLnBrk="1" hangingPunct="1">
              <a:spcBef>
                <a:spcPct val="50000"/>
              </a:spcBef>
              <a:defRPr/>
            </a:pPr>
            <a:r>
              <a:rPr lang="pt-BR" sz="3200" dirty="0">
                <a:solidFill>
                  <a:srgbClr val="33CC33"/>
                </a:solidFill>
                <a:effectLst>
                  <a:outerShdw blurRad="38100" dist="38100" dir="2700000" algn="tl">
                    <a:srgbClr val="000000"/>
                  </a:outerShdw>
                </a:effectLst>
                <a:latin typeface="Comic Sans MS" pitchFamily="66" charset="0"/>
              </a:rPr>
              <a:t>(48) 3221-2233</a:t>
            </a:r>
          </a:p>
          <a:p>
            <a:pPr algn="ctr" eaLnBrk="1" hangingPunct="1">
              <a:spcBef>
                <a:spcPct val="50000"/>
              </a:spcBef>
              <a:defRPr/>
            </a:pPr>
            <a:r>
              <a:rPr lang="pt-BR" sz="3200" dirty="0">
                <a:solidFill>
                  <a:srgbClr val="33CC33"/>
                </a:solidFill>
                <a:effectLst>
                  <a:outerShdw blurRad="38100" dist="38100" dir="2700000" algn="tl">
                    <a:srgbClr val="000000"/>
                  </a:outerShdw>
                </a:effectLst>
                <a:latin typeface="Comic Sans MS" pitchFamily="66" charset="0"/>
              </a:rPr>
              <a:t>(48) 3221-2117</a:t>
            </a:r>
          </a:p>
          <a:p>
            <a:pPr algn="ctr" eaLnBrk="1" hangingPunct="1">
              <a:spcBef>
                <a:spcPct val="50000"/>
              </a:spcBef>
              <a:defRPr/>
            </a:pPr>
            <a:r>
              <a:rPr lang="pt-BR" sz="3200" dirty="0">
                <a:solidFill>
                  <a:srgbClr val="33CC33"/>
                </a:solidFill>
                <a:effectLst>
                  <a:outerShdw blurRad="38100" dist="38100" dir="2700000" algn="tl">
                    <a:srgbClr val="000000"/>
                  </a:outerShdw>
                </a:effectLst>
                <a:latin typeface="Comic Sans MS" pitchFamily="66" charset="0"/>
              </a:rPr>
              <a:t>FAX: </a:t>
            </a:r>
            <a:r>
              <a:rPr lang="pt-BR" sz="2800" dirty="0">
                <a:solidFill>
                  <a:srgbClr val="33CC33"/>
                </a:solidFill>
                <a:effectLst>
                  <a:outerShdw blurRad="38100" dist="38100" dir="2700000" algn="tl">
                    <a:srgbClr val="000000"/>
                  </a:outerShdw>
                </a:effectLst>
                <a:latin typeface="Arial" charset="0"/>
              </a:rPr>
              <a:t>(48)</a:t>
            </a:r>
            <a:r>
              <a:rPr lang="pt-BR" sz="3200" dirty="0">
                <a:solidFill>
                  <a:srgbClr val="33CC33"/>
                </a:solidFill>
                <a:effectLst>
                  <a:outerShdw blurRad="38100" dist="38100" dir="2700000" algn="tl">
                    <a:srgbClr val="000000"/>
                  </a:outerShdw>
                </a:effectLst>
                <a:latin typeface="Comic Sans MS" pitchFamily="66" charset="0"/>
              </a:rPr>
              <a:t> 3221-2387</a:t>
            </a:r>
            <a:r>
              <a:rPr lang="pt-BR" sz="3200" dirty="0">
                <a:solidFill>
                  <a:srgbClr val="0099CC"/>
                </a:solidFill>
                <a:effectLst>
                  <a:outerShdw blurRad="38100" dist="38100" dir="2700000" algn="tl">
                    <a:srgbClr val="000000"/>
                  </a:outerShdw>
                </a:effectLst>
                <a:latin typeface="Comic Sans MS" pitchFamily="66" charset="0"/>
              </a:rPr>
              <a:t>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p:cNvPicPr>
            <a:picLocks noChangeAspect="1" noChangeArrowheads="1"/>
          </p:cNvPicPr>
          <p:nvPr/>
        </p:nvPicPr>
        <p:blipFill>
          <a:blip r:embed="rId2" cstate="print"/>
          <a:srcRect l="4373" t="10489" r="2403" b="4533"/>
          <a:stretch>
            <a:fillRect/>
          </a:stretch>
        </p:blipFill>
        <p:spPr bwMode="auto">
          <a:xfrm>
            <a:off x="0" y="0"/>
            <a:ext cx="9144000" cy="6858000"/>
          </a:xfrm>
          <a:prstGeom prst="rect">
            <a:avLst/>
          </a:prstGeom>
          <a:noFill/>
          <a:ln w="9525">
            <a:noFill/>
            <a:miter lim="800000"/>
            <a:headEnd/>
            <a:tailEnd/>
          </a:ln>
        </p:spPr>
      </p:pic>
      <p:sp>
        <p:nvSpPr>
          <p:cNvPr id="5123" name="Text Box 5"/>
          <p:cNvSpPr txBox="1">
            <a:spLocks noChangeArrowheads="1"/>
          </p:cNvSpPr>
          <p:nvPr/>
        </p:nvSpPr>
        <p:spPr bwMode="auto">
          <a:xfrm>
            <a:off x="1187450" y="6021388"/>
            <a:ext cx="6551613" cy="579437"/>
          </a:xfrm>
          <a:prstGeom prst="rect">
            <a:avLst/>
          </a:prstGeom>
          <a:noFill/>
          <a:ln w="9525">
            <a:noFill/>
            <a:miter lim="800000"/>
            <a:headEnd/>
            <a:tailEnd/>
          </a:ln>
        </p:spPr>
        <p:txBody>
          <a:bodyPr>
            <a:spAutoFit/>
          </a:bodyPr>
          <a:lstStyle/>
          <a:p>
            <a:pPr algn="ctr">
              <a:spcBef>
                <a:spcPct val="50000"/>
              </a:spcBef>
            </a:pPr>
            <a:r>
              <a:rPr lang="pt-BR" sz="3200"/>
              <a:t>Estrutura 1</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p:cNvPicPr>
            <a:picLocks noChangeAspect="1" noChangeArrowheads="1"/>
          </p:cNvPicPr>
          <p:nvPr/>
        </p:nvPicPr>
        <p:blipFill>
          <a:blip r:embed="rId2" cstate="print"/>
          <a:srcRect l="4306" t="10489" r="2403" b="4533"/>
          <a:stretch>
            <a:fillRect/>
          </a:stretch>
        </p:blipFill>
        <p:spPr bwMode="auto">
          <a:xfrm>
            <a:off x="0" y="0"/>
            <a:ext cx="9144000" cy="6858000"/>
          </a:xfrm>
          <a:prstGeom prst="rect">
            <a:avLst/>
          </a:prstGeom>
          <a:noFill/>
          <a:ln w="9525">
            <a:noFill/>
            <a:miter lim="800000"/>
            <a:headEnd/>
            <a:tailEnd/>
          </a:ln>
        </p:spPr>
      </p:pic>
      <p:sp>
        <p:nvSpPr>
          <p:cNvPr id="6147" name="Text Box 5"/>
          <p:cNvSpPr txBox="1">
            <a:spLocks noChangeArrowheads="1"/>
          </p:cNvSpPr>
          <p:nvPr/>
        </p:nvSpPr>
        <p:spPr bwMode="auto">
          <a:xfrm>
            <a:off x="1187450" y="6021388"/>
            <a:ext cx="6551613" cy="579437"/>
          </a:xfrm>
          <a:prstGeom prst="rect">
            <a:avLst/>
          </a:prstGeom>
          <a:noFill/>
          <a:ln w="9525">
            <a:noFill/>
            <a:miter lim="800000"/>
            <a:headEnd/>
            <a:tailEnd/>
          </a:ln>
        </p:spPr>
        <p:txBody>
          <a:bodyPr>
            <a:spAutoFit/>
          </a:bodyPr>
          <a:lstStyle/>
          <a:p>
            <a:pPr algn="ctr">
              <a:spcBef>
                <a:spcPct val="50000"/>
              </a:spcBef>
            </a:pPr>
            <a:r>
              <a:rPr lang="pt-BR" sz="3200" dirty="0"/>
              <a:t>Estrutura 2</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l="4306" t="10489" r="2403" b="4533"/>
          <a:stretch>
            <a:fillRect/>
          </a:stretch>
        </p:blipFill>
        <p:spPr bwMode="auto">
          <a:xfrm>
            <a:off x="0" y="0"/>
            <a:ext cx="9144000" cy="6858000"/>
          </a:xfrm>
          <a:prstGeom prst="rect">
            <a:avLst/>
          </a:prstGeom>
          <a:noFill/>
          <a:ln w="9525">
            <a:noFill/>
            <a:miter lim="800000"/>
            <a:headEnd/>
            <a:tailEnd/>
          </a:ln>
        </p:spPr>
      </p:pic>
      <p:sp>
        <p:nvSpPr>
          <p:cNvPr id="7171" name="Text Box 3"/>
          <p:cNvSpPr txBox="1">
            <a:spLocks noChangeArrowheads="1"/>
          </p:cNvSpPr>
          <p:nvPr/>
        </p:nvSpPr>
        <p:spPr bwMode="auto">
          <a:xfrm>
            <a:off x="1187450" y="6021388"/>
            <a:ext cx="6551613" cy="579437"/>
          </a:xfrm>
          <a:prstGeom prst="rect">
            <a:avLst/>
          </a:prstGeom>
          <a:noFill/>
          <a:ln w="9525">
            <a:noFill/>
            <a:miter lim="800000"/>
            <a:headEnd/>
            <a:tailEnd/>
          </a:ln>
        </p:spPr>
        <p:txBody>
          <a:bodyPr>
            <a:spAutoFit/>
          </a:bodyPr>
          <a:lstStyle/>
          <a:p>
            <a:pPr algn="ctr">
              <a:spcBef>
                <a:spcPct val="50000"/>
              </a:spcBef>
            </a:pPr>
            <a:r>
              <a:rPr lang="pt-BR" sz="3200"/>
              <a:t>Estrutura 3</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l="4306" t="10489" r="2403" b="4533"/>
          <a:stretch>
            <a:fillRect/>
          </a:stretch>
        </p:blipFill>
        <p:spPr bwMode="auto">
          <a:xfrm>
            <a:off x="0" y="0"/>
            <a:ext cx="9144000" cy="6858000"/>
          </a:xfrm>
          <a:prstGeom prst="rect">
            <a:avLst/>
          </a:prstGeom>
          <a:noFill/>
          <a:ln w="9525">
            <a:noFill/>
            <a:miter lim="800000"/>
            <a:headEnd/>
            <a:tailEnd/>
          </a:ln>
        </p:spPr>
      </p:pic>
      <p:sp>
        <p:nvSpPr>
          <p:cNvPr id="8195" name="Text Box 3"/>
          <p:cNvSpPr txBox="1">
            <a:spLocks noChangeArrowheads="1"/>
          </p:cNvSpPr>
          <p:nvPr/>
        </p:nvSpPr>
        <p:spPr bwMode="auto">
          <a:xfrm>
            <a:off x="1187450" y="6021388"/>
            <a:ext cx="6551613" cy="579437"/>
          </a:xfrm>
          <a:prstGeom prst="rect">
            <a:avLst/>
          </a:prstGeom>
          <a:noFill/>
          <a:ln w="9525">
            <a:noFill/>
            <a:miter lim="800000"/>
            <a:headEnd/>
            <a:tailEnd/>
          </a:ln>
        </p:spPr>
        <p:txBody>
          <a:bodyPr>
            <a:spAutoFit/>
          </a:bodyPr>
          <a:lstStyle/>
          <a:p>
            <a:pPr algn="ctr">
              <a:spcBef>
                <a:spcPct val="50000"/>
              </a:spcBef>
            </a:pPr>
            <a:r>
              <a:rPr lang="pt-BR" sz="3200"/>
              <a:t>Estrutura 4</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1"/>
          <p:cNvSpPr txBox="1">
            <a:spLocks noChangeArrowheads="1"/>
          </p:cNvSpPr>
          <p:nvPr/>
        </p:nvSpPr>
        <p:spPr bwMode="auto">
          <a:xfrm>
            <a:off x="1042988" y="115888"/>
            <a:ext cx="7056437" cy="1009650"/>
          </a:xfrm>
          <a:prstGeom prst="rect">
            <a:avLst/>
          </a:prstGeom>
          <a:noFill/>
          <a:ln w="9525">
            <a:noFill/>
            <a:miter lim="800000"/>
            <a:headEnd/>
            <a:tailEnd/>
          </a:ln>
        </p:spPr>
        <p:txBody>
          <a:bodyPr>
            <a:spAutoFit/>
          </a:bodyPr>
          <a:lstStyle/>
          <a:p>
            <a:pPr algn="ctr">
              <a:spcBef>
                <a:spcPct val="15000"/>
              </a:spcBef>
            </a:pPr>
            <a:r>
              <a:rPr lang="pt-BR" sz="2800" b="0"/>
              <a:t>REGIONALIZAÇÃO DO ESTADO</a:t>
            </a:r>
          </a:p>
          <a:p>
            <a:pPr algn="ctr">
              <a:spcBef>
                <a:spcPct val="15000"/>
              </a:spcBef>
            </a:pPr>
            <a:r>
              <a:rPr lang="pt-BR" sz="2800" b="0"/>
              <a:t>Lei Complementar nº 381/2007</a:t>
            </a:r>
          </a:p>
        </p:txBody>
      </p:sp>
      <p:pic>
        <p:nvPicPr>
          <p:cNvPr id="9219" name="Picture 3"/>
          <p:cNvPicPr>
            <a:picLocks noChangeAspect="1" noChangeArrowheads="1"/>
          </p:cNvPicPr>
          <p:nvPr/>
        </p:nvPicPr>
        <p:blipFill>
          <a:blip r:embed="rId3" cstate="print"/>
          <a:srcRect l="8028" t="13359" r="5470" b="8105"/>
          <a:stretch>
            <a:fillRect/>
          </a:stretch>
        </p:blipFill>
        <p:spPr bwMode="auto">
          <a:xfrm>
            <a:off x="0" y="1196975"/>
            <a:ext cx="9144000" cy="56880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0"/>
          <p:cNvSpPr txBox="1">
            <a:spLocks noChangeArrowheads="1"/>
          </p:cNvSpPr>
          <p:nvPr/>
        </p:nvSpPr>
        <p:spPr bwMode="auto">
          <a:xfrm>
            <a:off x="395288" y="1268413"/>
            <a:ext cx="8424862" cy="3776662"/>
          </a:xfrm>
          <a:prstGeom prst="rect">
            <a:avLst/>
          </a:prstGeom>
          <a:noFill/>
          <a:ln w="9525">
            <a:noFill/>
            <a:miter lim="800000"/>
            <a:headEnd/>
            <a:tailEnd/>
          </a:ln>
        </p:spPr>
        <p:txBody>
          <a:bodyPr>
            <a:spAutoFit/>
          </a:bodyPr>
          <a:lstStyle/>
          <a:p>
            <a:pPr algn="ctr">
              <a:spcBef>
                <a:spcPct val="50000"/>
              </a:spcBef>
            </a:pPr>
            <a:r>
              <a:rPr lang="pt-BR" sz="4400"/>
              <a:t>PLANO DIRETOR DE REGIONALIZAÇÃO – PDR 2012</a:t>
            </a:r>
          </a:p>
          <a:p>
            <a:pPr algn="ctr">
              <a:spcBef>
                <a:spcPct val="50000"/>
              </a:spcBef>
            </a:pPr>
            <a:r>
              <a:rPr lang="pt-BR" sz="4400"/>
              <a:t> SECRETARIA DE ESTADO DA SAÚDE – SES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0"/>
          <p:cNvSpPr txBox="1">
            <a:spLocks noChangeArrowheads="1"/>
          </p:cNvSpPr>
          <p:nvPr/>
        </p:nvSpPr>
        <p:spPr bwMode="auto">
          <a:xfrm>
            <a:off x="468313" y="188913"/>
            <a:ext cx="8424862" cy="762000"/>
          </a:xfrm>
          <a:prstGeom prst="rect">
            <a:avLst/>
          </a:prstGeom>
          <a:noFill/>
          <a:ln w="9525">
            <a:noFill/>
            <a:miter lim="800000"/>
            <a:headEnd/>
            <a:tailEnd/>
          </a:ln>
        </p:spPr>
        <p:txBody>
          <a:bodyPr>
            <a:spAutoFit/>
          </a:bodyPr>
          <a:lstStyle/>
          <a:p>
            <a:pPr algn="ctr">
              <a:spcBef>
                <a:spcPct val="50000"/>
              </a:spcBef>
            </a:pPr>
            <a:r>
              <a:rPr lang="pt-BR" sz="4400"/>
              <a:t>Regionalização no SUS</a:t>
            </a:r>
          </a:p>
        </p:txBody>
      </p:sp>
      <p:sp>
        <p:nvSpPr>
          <p:cNvPr id="11267" name="Espaço Reservado para Conteúdo 2"/>
          <p:cNvSpPr>
            <a:spLocks/>
          </p:cNvSpPr>
          <p:nvPr/>
        </p:nvSpPr>
        <p:spPr bwMode="auto">
          <a:xfrm>
            <a:off x="539750" y="1125538"/>
            <a:ext cx="8229600" cy="4967287"/>
          </a:xfrm>
          <a:prstGeom prst="rect">
            <a:avLst/>
          </a:prstGeom>
          <a:noFill/>
          <a:ln w="9525">
            <a:noFill/>
            <a:miter lim="800000"/>
            <a:headEnd/>
            <a:tailEnd/>
          </a:ln>
        </p:spPr>
        <p:txBody>
          <a:bodyPr/>
          <a:lstStyle/>
          <a:p>
            <a:pPr marL="342900" indent="-342900">
              <a:spcBef>
                <a:spcPct val="20000"/>
              </a:spcBef>
            </a:pPr>
            <a:r>
              <a:rPr lang="pt-BR" sz="2600" dirty="0"/>
              <a:t>Constituição da República Federativa do Brasil de 1988</a:t>
            </a:r>
          </a:p>
          <a:p>
            <a:pPr marL="342900" indent="-342900">
              <a:spcBef>
                <a:spcPct val="20000"/>
              </a:spcBef>
            </a:pPr>
            <a:endParaRPr lang="pt-BR" b="0" dirty="0"/>
          </a:p>
          <a:p>
            <a:pPr marL="342900" indent="-342900">
              <a:spcBef>
                <a:spcPct val="20000"/>
              </a:spcBef>
            </a:pPr>
            <a:r>
              <a:rPr lang="pt-BR" b="0" dirty="0" smtClean="0"/>
              <a:t>Art</a:t>
            </a:r>
            <a:r>
              <a:rPr lang="pt-BR" b="0" dirty="0"/>
              <a:t>. 198. As ações e serviços públicos de saúde integram uma </a:t>
            </a:r>
            <a:r>
              <a:rPr lang="pt-BR" dirty="0"/>
              <a:t>rede regionalizada e hierarquizada</a:t>
            </a:r>
            <a:r>
              <a:rPr lang="pt-BR" b="0" dirty="0"/>
              <a:t> e constituem um </a:t>
            </a:r>
            <a:r>
              <a:rPr lang="pt-BR" dirty="0"/>
              <a:t>sistema único</a:t>
            </a:r>
            <a:r>
              <a:rPr lang="pt-BR" b="0" dirty="0"/>
              <a:t>, organizado de acordo com as seguintes diretrizes:</a:t>
            </a:r>
          </a:p>
          <a:p>
            <a:pPr marL="342900" indent="-342900">
              <a:spcBef>
                <a:spcPct val="20000"/>
              </a:spcBef>
              <a:buFontTx/>
              <a:buChar char="•"/>
            </a:pPr>
            <a:r>
              <a:rPr lang="pt-BR" b="0" dirty="0"/>
              <a:t>I - </a:t>
            </a:r>
            <a:r>
              <a:rPr lang="pt-BR" dirty="0"/>
              <a:t>descentralização</a:t>
            </a:r>
            <a:r>
              <a:rPr lang="pt-BR" b="0" dirty="0"/>
              <a:t>, com direção única em cada esfera de governo;</a:t>
            </a:r>
          </a:p>
          <a:p>
            <a:pPr marL="342900" indent="-342900">
              <a:spcBef>
                <a:spcPct val="20000"/>
              </a:spcBef>
              <a:buFontTx/>
              <a:buChar char="•"/>
            </a:pPr>
            <a:r>
              <a:rPr lang="pt-BR" b="0" dirty="0"/>
              <a:t>II - </a:t>
            </a:r>
            <a:r>
              <a:rPr lang="pt-BR" dirty="0"/>
              <a:t>atendimento integral</a:t>
            </a:r>
            <a:r>
              <a:rPr lang="pt-BR" b="0" dirty="0"/>
              <a:t>, com </a:t>
            </a:r>
            <a:r>
              <a:rPr lang="pt-BR" dirty="0"/>
              <a:t>prioridade para as atividades preventivas</a:t>
            </a:r>
            <a:r>
              <a:rPr lang="pt-BR" b="0" dirty="0"/>
              <a:t>, sem prejuízo dos serviços assistenciais;</a:t>
            </a:r>
          </a:p>
          <a:p>
            <a:pPr marL="342900" indent="-342900">
              <a:spcBef>
                <a:spcPct val="20000"/>
              </a:spcBef>
              <a:buFontTx/>
              <a:buChar char="•"/>
            </a:pPr>
            <a:r>
              <a:rPr lang="pt-BR" b="0" dirty="0"/>
              <a:t>III - </a:t>
            </a:r>
            <a:r>
              <a:rPr lang="pt-BR" dirty="0"/>
              <a:t>participação da comunidade</a:t>
            </a:r>
            <a:r>
              <a:rPr lang="pt-BR" b="0" dirty="0"/>
              <a:t>.</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Estrutura padrão">
  <a:themeElements>
    <a:clrScheme name="Estrutura padrã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trutura padrão">
      <a:majorFont>
        <a:latin typeface="Times New Roman"/>
        <a:ea typeface=""/>
        <a:cs typeface=""/>
      </a:majorFont>
      <a:minorFont>
        <a:latin typeface="Times New Roman"/>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pt-BR" sz="20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pt-BR" sz="2000" b="0" i="0" u="none" strike="noStrike" cap="none" normalizeH="0" baseline="0" smtClean="0">
            <a:ln>
              <a:noFill/>
            </a:ln>
            <a:solidFill>
              <a:schemeClr val="tx1"/>
            </a:solidFill>
            <a:effectLst/>
            <a:latin typeface="Times New Roman" charset="0"/>
          </a:defRPr>
        </a:defPPr>
      </a:lstStyle>
    </a:lnDef>
  </a:objectDefaults>
  <a:extraClrSchemeLst>
    <a:extraClrScheme>
      <a:clrScheme name="Estrutura padrã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strutura padrã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strutura padrã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strutura padrã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strutura padrã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strutura padrã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strutura padrã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4261</TotalTime>
  <Words>1699</Words>
  <Application>Microsoft Office PowerPoint</Application>
  <PresentationFormat>Apresentação na tela (4:3)</PresentationFormat>
  <Paragraphs>209</Paragraphs>
  <Slides>26</Slides>
  <Notes>12</Notes>
  <HiddenSlides>0</HiddenSlides>
  <MMClips>0</MMClips>
  <ScaleCrop>false</ScaleCrop>
  <HeadingPairs>
    <vt:vector size="6" baseType="variant">
      <vt:variant>
        <vt:lpstr>Tema</vt:lpstr>
      </vt:variant>
      <vt:variant>
        <vt:i4>1</vt:i4>
      </vt:variant>
      <vt:variant>
        <vt:lpstr>Servidores OLE incorporados</vt:lpstr>
      </vt:variant>
      <vt:variant>
        <vt:i4>2</vt:i4>
      </vt:variant>
      <vt:variant>
        <vt:lpstr>Títulos de slides</vt:lpstr>
      </vt:variant>
      <vt:variant>
        <vt:i4>26</vt:i4>
      </vt:variant>
    </vt:vector>
  </HeadingPairs>
  <TitlesOfParts>
    <vt:vector size="29" baseType="lpstr">
      <vt:lpstr>Estrutura padrão</vt:lpstr>
      <vt:lpstr>CorelPhotoPaint.Image.10</vt:lpstr>
      <vt:lpstr>Imagem de bitmap</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Company>SPG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sem título </dc:title>
  <dc:creator>SPG</dc:creator>
  <cp:lastModifiedBy>Aurelio</cp:lastModifiedBy>
  <cp:revision>421</cp:revision>
  <dcterms:created xsi:type="dcterms:W3CDTF">2007-11-07T20:16:34Z</dcterms:created>
  <dcterms:modified xsi:type="dcterms:W3CDTF">2013-09-18T01:31:34Z</dcterms:modified>
</cp:coreProperties>
</file>