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5" r:id="rId3"/>
    <p:sldId id="286" r:id="rId4"/>
    <p:sldId id="287" r:id="rId5"/>
    <p:sldId id="290" r:id="rId6"/>
    <p:sldId id="289" r:id="rId7"/>
    <p:sldId id="291" r:id="rId8"/>
    <p:sldId id="308" r:id="rId9"/>
    <p:sldId id="309" r:id="rId10"/>
    <p:sldId id="310" r:id="rId11"/>
    <p:sldId id="303" r:id="rId12"/>
    <p:sldId id="316" r:id="rId13"/>
    <p:sldId id="313" r:id="rId14"/>
    <p:sldId id="317" r:id="rId15"/>
    <p:sldId id="314" r:id="rId16"/>
    <p:sldId id="315" r:id="rId17"/>
    <p:sldId id="301" r:id="rId18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36" autoAdjust="0"/>
  </p:normalViewPr>
  <p:slideViewPr>
    <p:cSldViewPr>
      <p:cViewPr varScale="1">
        <p:scale>
          <a:sx n="83" d="100"/>
          <a:sy n="83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5375A-FD60-4DA6-83A9-91927ED66198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557CF-CB9E-4AA4-A989-296C362A102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7456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/>
          </a:p>
        </p:txBody>
      </p:sp>
    </p:spTree>
    <p:extLst>
      <p:ext uri="{BB962C8B-B14F-4D97-AF65-F5344CB8AC3E}">
        <p14:creationId xmlns:p14="http://schemas.microsoft.com/office/powerpoint/2010/main" val="3719414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336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1BAFB-CB1A-413F-922A-9541009A3C59}" type="datetimeFigureOut">
              <a:rPr lang="pt-BR" smtClean="0"/>
              <a:pPr/>
              <a:t>25/11/2013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C7B64-83E1-4E79-9D45-64F38B3F782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 descr="data:image/jpeg;base64,/9j/4AAQSkZJRgABAQAAAQABAAD/2wCEAAkGBhAQDxAPEBISEhAQEA8PEA8VFBAXGBEQFRAVFRMVFRYXGyYeFxsjGRIWHy8gJScpLCwsFR4yNTAqNScrLSkBCQoKDgwOGg8PGjAkHCEtNS0rMywpLCwwLCwsMS0sLCopKSksLCwsLCwtLCosLCwqLCksMiwsLCwpLCwpLCwsLP/AABEIAI4BYgMBIgACEQEDEQH/xAAcAAEAAQUBAQAAAAAAAAAAAAAABgIDBAUHAQj/xABOEAACAgEBBAUFCQ0GBAcAAAABAgADBBEFBhIhBxMxQVEUIlJhgTJxc5GSk6Gz0hcjNDVCU1R0sbLB0dMWM0NVcqIlYoPCFSRFY3Wj4f/EABkBAQADAQEAAAAAAAAAAAAAAAACAwQBBf/EAC0RAQACAQIEBAUEAwAAAAAAAAABAgMREgQhQVEiMXHwEzJh0eEzUpHBI4Gh/9oADAMBAAIRAxEAPwDuMREBERASOdImQ9eysx62ZHWsFXUlSD1i9hHMSRyMdJn4ozfgl+sWBwdd5c39Kyfn7vtS8u8eZ+lZPz132pp0l9JdRVZuE3izP0rI+et+1Lybw5f6TkfPW/amoSX0mukQy2mW2Tb+X+k3/O2/zk26LdpXW5dq2W2WAY5IDu7AHrE56EznSSe9En4Zd+rn6xJbliPhyrxzPxIdYiInkvTIiICIiAiIgIiICIiAiIgIiICIiAiIgIiICIiAiIgIiICIiAiIgIiICIiAiIgJGOkz8UZvwS/WLJPIx0mfijN+CX6xYHzqkvpMdJfSXUVXZCS+kx0l9Jroy3ZCSe9En4Zd+rn6xJAUk96I/wAMu/Vz9Ykty/pyrx/qQ6zERPJemREQEREBERAREQEREBERAREQEREBERAREQEREBERAREQEREBERAREQETwGUvao7SB75AgVxLIzavzifKX+ceWV+mnyl/nAvSMdJn4ozfgl+sWSHyyv00+Uv85ot+aDk7OyqKSj22IFReNBqeNT2sQByED5wSX0kgXo12l+ZT5/F/qS6vRxtL8ynz+N9uW0lXaGhSX0m9Xo72j+aT5/G+3Lq9H20PzSfP4325qpavdmtWezSJJ70R/hl36ufrEmiXcLP/ADSfPY/25L+jrd+/EybLMhURWpKA9ZS2rcanTRWPcDLMl6zjmNVeOlovE6OjxLXldfpr8pY8qr9NflLPMeiuxLXlVfpr8oR5VX6a/KEC7EteVJ6a/KEqW9SdAyk+AIgVxEQETwnSW/Kq/TX5QgXYngYHmOc9gIiICIiAiIgInjMACSQAOZJ7prLt6cFDo2VQD4dbX/AzsRM+TkzEebaRNMN8tn/pVHy1mVjbfxLWC15FDs3IKtlZJPqAOs7NLR0c3Vnqz4ieMwAJJ0A5knuEik9iWq8pGUurqVGurBgQNO3UiVo4YAggg8wQdQR6jAqiIgIiICIiAiIgfMu3M62vPzDXZYn/AJvJ9y7r/jN4GZGLvxtGvkuXcR4M3GPifWYG8n4dmfrWT9c0wlllULJON+shv76rDv8AHrcWgk+1QDKht/Cf+92Zje/U99X0AkSNrLqy6tYlTNpSEf8Ag79tGZT/AKLabAPY6gxdupRdU9mz7rLnqHHZjWVqlnV97pwkh9O8DnNGsy8LLemxba2KOh4lYdoMt+FE+Sv4k9WqAlQEl+0NmJtFGycZQmYgL5OIvZcB23Ujx9JPi9cREh5cpT8+cKgJUBKRKhJwhKoCVASkSsSyEJegSsCUiVCThCVQEqAlIlQlkK5VASWdGY/4lV8Hd+5ImJLOjP8AGVXwd37k5l+SfR3H88ers85lvh0k2dY1GEwVVJV8gAEuewivXkB/zd/dp2mY77Zj1bOyXQ6N1YUHwDuqEj2MZwuY+FxRbxS18TlmvhhkZObdc2tllljE/lMzEn1amZte6Gcw4hiXaeusj6DoZb3d2ouLl05DJxrWxJXlrzUrqNe8cWo96dj2Vvpg5OgS5Vc/4dnmNr4ANyPsJmnNktj+WOTPix1v8083IV3Z2gvucbJX/Slg/ZO4YHF1FXGCH6qvjB7Q3ANdfbMmG7D70wZc05NNYbceKMeukvnLrD4n4zPVsOo5n4zKJ6vaJ67y30cJ7PBPZ4L2nzvtC1utt84/3lvefTM7e2168TZ9d9p81KKeXezFAFUeJJnDtof3t3wlv75k96S3YYezkBPAVJPrZakC/QzT1M1IvNKvOxW2xaUT3i3oyM6wtaxFevmUAngQd3L8o+s/R2TE2Vse/Kfq8es2MBqQNAFHiSSAJhyRbm73HZ9lhNfWV2hA4B0YcPFoVPYfdHkfjEvmJrXwQpiYtbxyvno02jpr1ae91qa/ymdu9uHn05mPbZUAldqOzdZUdFB58gdTJvsvf7AyNALRW5/It8w/GfNPsMkIOvMdh5gzBfiMkcrQ21wY55xL2RrfrZ730011tWWF6Ocex+AZKrrrXr39o5f/AJJLNbtvYNWWiLZxqa3FldiNwvW471aZqTttEtF41roiODZj1WZq+SviZDYNrNhsUNFqKp85eDTXw7uRb1y428t9GNhdWlWPQ+GtnXGm+ypbfyafMbWtdOfEde2bPYewabPKLGGW7WLZi+UZLDjarmG6oaeauvYSoJmU+5tOlQS3IqNVAxeJHUF6R+S+qkH3wAZfN6a81EVtpyanaW08x8jZfV3UquQtjaJ1j1s61asWIYcac/NHLQ9us82rvpkLdlLQqEYrKgqNORY2Q2gLgPX5tfgNQdZu7t0qCmKlbWU+R69Q1bDiAYaMDxA6698pz9z6bXtfrLq1yOA5FVbhUuK8gWHCSOQ0PCRrIxfHy198/slNb9PfL7sC3eHLtyrcfHFNYTErygbUsLAsNeAgMPHT1euY2FvbltXgZLrR1OZemMalWziUksvGHLadqk8OnIaDU9skdWwKlyLMheIPZQuOV1HCK17NBprr7Zj1bp0LTi0A2cGJct9R4hqXVmYcR05jVj4Tm6nZ3bfuj+bvvfXYzA02VJlCg1pVkMAhYLqcnlWLOfudDJ1I0+4eOVavrMgVG7r1pDrwJZxcRKjh19hJHPx5ySyOSaTptSpFo13EREqWPl7eT8OzP1rJ+uaYSzN3k/Dsz9ayfrmmEssqhZdWXVlpZdWaKqLLqy6stLLqzRVnsycPJep1srYq6EMrDkQRN7n7NTaSNkY6hM5AWyMZeQyAO22kel6S+0euPLMjGyGrZbEYq6EMrA6EEdhEstji8fVCt9s/RqNJUJMM7ATaatdQoTPUFrscaAZQHbZUO6zxXv7RIhppyPaOWkzeU6S0efOHolYlAlYlkISqEqEpEqEnCEqhKhKRKhLIVyqElnRn+Mqvg7v3JExJZ0Z/jKr4O79ycy/JPo7j+ePV17aWz0yKbKH9xajIfEajtHrHb7JxDeDdTJwnItQmvXzb1B4GHdqfyT6j9PbO8TxlBGh5g8iPETzcWacfo9DLijJ6vnCJ23anR/gXkk1dWx/KqPB/tHmn4pA98uj/AMir8oqsNlXEEZWADJxe5Oo5MNeXYO0TfTiKXnTqxXwWrGrTbF3ty8QjqrWKD/CfVkI8OE+59mk67uvvMmfjm1Rwup4La9deFtNeR7wR2H+U4VOi9EGuuYO7ho+PWyQ4nHXbNuqXD5LbtvRzqer2ie2IVYqeRUlSPAg6GUgzWzPo8T2eKdQD6p47AAknQAak+AHbPBe0+d9of3t3wlv75na9r7uJm4NdDHhYJW1dmmvA4TQHTvBBII9c4jl2BnsYdjM7D3iSR+2fQ+ENKqx4Ig/2iejxUzXbMMHDRE7olwzbW6eXiE9bU3AOy1dWQjx4h2e3SaifSE0m0dy8C8k2Y6Bj2umqHXxJTTX2yNOM/dCVuF/bLhU3Gwd68rCYdU5NevnUsSUYd/L8k+sae2Zm/G66YF6LWzNXahdQ2nEpB0IJHaOY0Mjc2RNcldeksk7qW06voTY+00ycerITktqhtD2qewqfWCCPZNFvufvmzP8A5Gj+Mq6N1I2ZRr3m4j3jc+k223Nh15dQrsLKVdbK7EOjV2L7llPjzM8rlTJ9IenzvT6tNvCf+K7J9/M+pEwk33yvJlzGpp6gZHUWAO/GR1nBxLy0GnLke31TdbO3X4L1yb77cm6tWSpnCKKwe3hVABqRy1lr+xdXkRwuss4Dd13H5nFr1vWadmmmvKSi1OUTz0/OqO2/OY9+TW27wV4t21bVpHWJZhpqHf7/AGWIQnFrqEA17h2TY3beysZMizMoTgpp65LaWPC7a6dUQ/nBtSOemmku5W59NvlnGznyxqXbThHVtUNEKHTt7+esV7qKwu8putyDfV1DcXCoWvXXzVQABtefF28om1J9+n5NLx79fwsYe8OSt+LVlV1KuYjtU1bOTWyoH4H4hz5HtHfJLNFs/dbq7abbb7bzjI1eOrisCsMoUk8IHE3CANTN7Kr7deSymunMiIkEyIiB8vbyfh2Z+tZP1zTCWT3b/RTtN8nIurSt0svusXS1QeFrGYahtOehmiv3A2nX7rEuPrUK/wC4TLKyhZpFl1Zft2Nk1+7ouT/VVYP2iWeEjt5e/wApoqosuLLqy0pl1Zoqz2XVlwS2suCaKqbLlNzIyuhKspDKwOhBHYQZvcvDTaim2oKm0VBa2oaBcxQOb1jut8V75H5VVayMGUlWUhlYHQgjsIMjekW9XaXmvo1xUgkEaEHQg9x7xKhJl5Cm1yCprp2iPd8XmplqPyxoPNsHeNOf7MbH6PL7H6pMjCazn97W/VuXby4deUz66cpaNNecIwJUJMx0R7Q8cf5x/sSodEu0PGj5x/sTsZad3Jx27IYJUJMh0TZ/jR84/wBiVfcnz/Gj5x/sScZad0JxX7IaJLOjP8ZVfB3fuS+OijP8aPlt9ibzc3cLKxMxL7TVwKtinhZidWXQcionMmWk0mIno7THeLxOjoGRcERnIJCKzEDtIA15fFIOel7F7qL9P+l9qTm2sMrKexgVPtGkgB6H6u7Jt+Qkw4vh897Zl+Jy2L69LuL30X//AFfbkb3y3/8ALqhRVWa6+MOzMQWYj3I0HIDXn2nsHt3w6IKe/Jt+RXLtHRFjA6vfcw8B1a/ToZorbh6zrCi0ZrRpLl+PjvY611qXdjoqKNST6hO1bj7snBxuF9OutPWW6c+E6aKgPfoPpJmfsfdzFxBpRUqEjRn5lm99jz9nZNnKs3EfE5R5LMODZznzcY6Qt32xsx7QPvOQxsRu4OebofA66n3j6jItPorMwq7kNdqK6N2qwBB+ORLN6KsJyTW1tWvcrBlHscE/TLsXFREaWVZOGmZ1qjmw+lS2mtKr6haEUKtitwsQBoOIEEE6d/KU7xdJz5NL0U1dULAVdy/ExQ9qgAADXs158jNt9x+rX8Js0/0J/ObHA6LcGsgv1txHc7AL8SAfSZyb8PE7tHYrnmNurnu6G7FmbkKND1CMDdZ3BRz4AfSPZp69Z1revb5wcbrxWLNHRODi4fda89dDNpjYqVIK60VEXkqKAAPeAmNtnY1WXUabgShZW0BKnUdnMSi+aMl4m3kupi2VmI83PvuwW/oqfOt9iVfdgs0/BU1+Fb7E3x6LNn+Fw/6h/iI+5bs/wt+caW7uH7e/5V7c/f3/AA5lvDvDdnXddbwjReBEXXRF110GvMnU9syN2N0r86wcAK0g/fLyOQHeF9JvUPbpOoYXR5s6ohup4yPzjM4+STw/RJFXWFAVQAANAAAAB4ASVuKiI0pCNeGmZ1vK3hYiU1pVWNErVUUeCgaCa/b+3DjdSiV9bdkWimqvi4RrpqWZtDoAPVNtNTt7YXlPUslnVXY9otqs4QwB00IZdRqCPWJjrpu8TXbXTwo7h7ffHv2vkZKsOqGF95V+MBjWVAQkAaMdDroO3n2TbbC3t8oyGxnWpbOqF6mq9LlKcXCylgBowJHKWm3K6xc0X3tY2atHGwRU4Hq14So1PLXTl4DtPbM3Y+wrarWutvFh6sVKiVLUgGupYqCdXOnbLbTjmJ7/AO+0KqxeJ+n5lib8VZLU1dQLWrFynJSluG16dOYQ9vsHq9cwd1MulXyfJ7chgtfH/wCHXBxZWyjmVa1u/s7dOY1PZN5t/YJyepeu5qLqHL12ABhzGhDIeTA6CYFe5zOcizJyGtuyMdsXrFRaxXUe5VBOp18TFbV2aTPv36Fq236xCzsvfnrb0oeuoNbXY69VkJcUZFLFLeFQFOgPYT2SzXvADXibTK2E5VlWImP1v3ukPY6lwAo4283vHqGky8Dc50txbLLw4xa7KkrWlUBR6+Dnox87vJ79ByHMmxTuNYtVGOcomjGyEyKU6lQfNctwu3Fz90RqNO3sPLTuuPp/f1/Dn+Tr/X0/K3vDvHbZTtFKKdasZLKbL+t4WFnB5xReHmF15+cPVKU306mqilVrd68LHvta29atdagQiFgS7kc/aOczczc52OWtWSa6c0s9tXVhiLCujFX4hoD3jT3iJTbuWwZXovFb+TVYtjNSr8QrUKtiAsOB9PWROxOPTT7/APSYya6/ZlYm+2HZWlnHw8aK/CRzXiUHQ6d41nsysbYCIiIXsYqqqXLHViBpqdO89sSqdizxtpERKlhLdmOje6VW98A/tlyIGvu3exH91jUN79Vf8pDekLHwtnY9eQmBjW8dwqII4dNUZgfNH/LOhSDdMmPxbKY+hfQ/+4r/AN8lEz0lyYhzU794p/8ASsb2W3D9gnn9ucT/ACuj56+RLgnvBJ7r95Q207JZ/bjE/wAqo+fvnv8AbnE/yqj5+/8AlIlwT3gnd1+8/wAubadoS+vfzFUhl2XSrKQQwyMgEEdhBA5GTndjaCZmXgbQWpabLxnVXKrFgWqUBSSQNTwntnF+Cda6JPOoo/8AZzcke8LMMH9qmdi1us9JcmK9IdViIlC4iIgIiICIiAiIgIiICIiAiIgIiICIiAiIgIiICIiAiIgIiICIiAiIgIiICIiAkY6SqOPZOWPBEf5Nqt/CSeaneyjj2fmJ4413xisn+E7Hm5Pk+bOCOCX+COCbNjLvWeCOCX+COCd2Ob1ngnUehVtRlJ6NlNo9tdqH+E5rwToPQzbpl5Cenjhvati/bkb00rKVLeKHX4iJjaiIiAiIgIiICIiAiIgIiICIiAiIgIiICIiAiIgIiICIiAiIgIiICIiAiIgIiICWM6rjqsT0q3X41Il+IHzIK57wSbZHRplcb6PRpxtpq1nZxHT8iW/uaZfp4/yrf6c9XdTu83bfshvBPeCTL7mmX6eP8u3+nH3NMv06Pl2/043U7ubb9kN4JLui2zh2nWPTquT/AG8X/ZLn3NMv06Pl2/05tt1dx8nGzaL2ekqjniCtZqQUZTpqg8ZG9qTWeaVIvFo5OoxETzHok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6" descr="data:image/jpeg;base64,/9j/4AAQSkZJRgABAQAAAQABAAD/2wCEAAkGBhAQDxAPEBISEhAQEA8PEA8VFBAXGBEQFRAVFRMVFRYXGyYeFxsjGRIWHy8gJScpLCwsFR4yNTAqNScrLSkBCQoKDgwOGg8PGjAkHCEtNS0rMywpLCwwLCwsMS0sLCopKSksLCwsLCwtLCosLCwqLCksMiwsLCwpLCwpLCwsLP/AABEIAI4BYgMBIgACEQEDEQH/xAAcAAEAAQUBAQAAAAAAAAAAAAAABgIDBAUHAQj/xABOEAACAgEBBAUFCQ0GBAcAAAABAgADBBEFBhIhBxMxQVEUIlJhgTJxc5GSk6Gz0hcjNDVCU1R0sbLB0dMWM0NVcqIlYoPCFSRFY3Wj4f/EABkBAQADAQEAAAAAAAAAAAAAAAACAwQBBf/EAC0RAQACAQIEBAUEAwAAAAAAAAABAgMREgQhQVEiMXHwEzJh0eEzUpHBI4Gh/9oADAMBAAIRAxEAPwDuMREBERASOdImQ9eysx62ZHWsFXUlSD1i9hHMSRyMdJn4ozfgl+sWBwdd5c39Kyfn7vtS8u8eZ+lZPz132pp0l9JdRVZuE3izP0rI+et+1Lybw5f6TkfPW/amoSX0mukQy2mW2Tb+X+k3/O2/zk26LdpXW5dq2W2WAY5IDu7AHrE56EznSSe9En4Zd+rn6xJbliPhyrxzPxIdYiInkvTIiICIiAiIgIiICIiAiIgIiICIiAiIgIiICIiAiIgIiICIiAiIgIiICIiAiIgJGOkz8UZvwS/WLJPIx0mfijN+CX6xYHzqkvpMdJfSXUVXZCS+kx0l9Jroy3ZCSe9En4Zd+rn6xJAUk96I/wAMu/Vz9Ykty/pyrx/qQ6zERPJemREQEREBERAREQEREBERAREQEREBERAREQEREBERAREQEREBERAREQETwGUvao7SB75AgVxLIzavzifKX+ceWV+mnyl/nAvSMdJn4ozfgl+sWSHyyv00+Uv85ot+aDk7OyqKSj22IFReNBqeNT2sQByED5wSX0kgXo12l+ZT5/F/qS6vRxtL8ynz+N9uW0lXaGhSX0m9Xo72j+aT5/G+3Lq9H20PzSfP4325qpavdmtWezSJJ70R/hl36ufrEmiXcLP/ADSfPY/25L+jrd+/EybLMhURWpKA9ZS2rcanTRWPcDLMl6zjmNVeOlovE6OjxLXldfpr8pY8qr9NflLPMeiuxLXlVfpr8oR5VX6a/KEC7EteVJ6a/KEqW9SdAyk+AIgVxEQETwnSW/Kq/TX5QgXYngYHmOc9gIiICIiAiIgInjMACSQAOZJ7prLt6cFDo2VQD4dbX/AzsRM+TkzEebaRNMN8tn/pVHy1mVjbfxLWC15FDs3IKtlZJPqAOs7NLR0c3Vnqz4ieMwAJJ0A5knuEik9iWq8pGUurqVGurBgQNO3UiVo4YAggg8wQdQR6jAqiIgIiICIiAiIgfMu3M62vPzDXZYn/AJvJ9y7r/jN4GZGLvxtGvkuXcR4M3GPifWYG8n4dmfrWT9c0wlllULJON+shv76rDv8AHrcWgk+1QDKht/Cf+92Zje/U99X0AkSNrLqy6tYlTNpSEf8Ag79tGZT/AKLabAPY6gxdupRdU9mz7rLnqHHZjWVqlnV97pwkh9O8DnNGsy8LLemxba2KOh4lYdoMt+FE+Sv4k9WqAlQEl+0NmJtFGycZQmYgL5OIvZcB23Ujx9JPi9cREh5cpT8+cKgJUBKRKhJwhKoCVASkSsSyEJegSsCUiVCThCVQEqAlIlQlkK5VASWdGY/4lV8Hd+5ImJLOjP8AGVXwd37k5l+SfR3H88ers85lvh0k2dY1GEwVVJV8gAEuewivXkB/zd/dp2mY77Zj1bOyXQ6N1YUHwDuqEj2MZwuY+FxRbxS18TlmvhhkZObdc2tllljE/lMzEn1amZte6Gcw4hiXaeusj6DoZb3d2ouLl05DJxrWxJXlrzUrqNe8cWo96dj2Vvpg5OgS5Vc/4dnmNr4ANyPsJmnNktj+WOTPix1v8083IV3Z2gvucbJX/Slg/ZO4YHF1FXGCH6qvjB7Q3ANdfbMmG7D70wZc05NNYbceKMeukvnLrD4n4zPVsOo5n4zKJ6vaJ67y30cJ7PBPZ4L2nzvtC1utt84/3lvefTM7e2168TZ9d9p81KKeXezFAFUeJJnDtof3t3wlv75k96S3YYezkBPAVJPrZakC/QzT1M1IvNKvOxW2xaUT3i3oyM6wtaxFevmUAngQd3L8o+s/R2TE2Vse/Kfq8es2MBqQNAFHiSSAJhyRbm73HZ9lhNfWV2hA4B0YcPFoVPYfdHkfjEvmJrXwQpiYtbxyvno02jpr1ae91qa/ymdu9uHn05mPbZUAldqOzdZUdFB58gdTJvsvf7AyNALRW5/It8w/GfNPsMkIOvMdh5gzBfiMkcrQ21wY55xL2RrfrZ730011tWWF6Ocex+AZKrrrXr39o5f/AJJLNbtvYNWWiLZxqa3FldiNwvW471aZqTttEtF41roiODZj1WZq+SviZDYNrNhsUNFqKp85eDTXw7uRb1y428t9GNhdWlWPQ+GtnXGm+ypbfyafMbWtdOfEde2bPYewabPKLGGW7WLZi+UZLDjarmG6oaeauvYSoJmU+5tOlQS3IqNVAxeJHUF6R+S+qkH3wAZfN6a81EVtpyanaW08x8jZfV3UquQtjaJ1j1s61asWIYcac/NHLQ9us82rvpkLdlLQqEYrKgqNORY2Q2gLgPX5tfgNQdZu7t0qCmKlbWU+R69Q1bDiAYaMDxA6698pz9z6bXtfrLq1yOA5FVbhUuK8gWHCSOQ0PCRrIxfHy198/slNb9PfL7sC3eHLtyrcfHFNYTErygbUsLAsNeAgMPHT1euY2FvbltXgZLrR1OZemMalWziUksvGHLadqk8OnIaDU9skdWwKlyLMheIPZQuOV1HCK17NBprr7Zj1bp0LTi0A2cGJct9R4hqXVmYcR05jVj4Tm6nZ3bfuj+bvvfXYzA02VJlCg1pVkMAhYLqcnlWLOfudDJ1I0+4eOVavrMgVG7r1pDrwJZxcRKjh19hJHPx5ySyOSaTptSpFo13EREqWPl7eT8OzP1rJ+uaYSzN3k/Dsz9ayfrmmEssqhZdWXVlpZdWaKqLLqy6stLLqzRVnsycPJep1srYq6EMrDkQRN7n7NTaSNkY6hM5AWyMZeQyAO22kel6S+0euPLMjGyGrZbEYq6EMrA6EEdhEstji8fVCt9s/RqNJUJMM7ATaatdQoTPUFrscaAZQHbZUO6zxXv7RIhppyPaOWkzeU6S0efOHolYlAlYlkISqEqEpEqEnCEqhKhKRKhLIVyqElnRn+Mqvg7v3JExJZ0Z/jKr4O79ycy/JPo7j+ePV17aWz0yKbKH9xajIfEajtHrHb7JxDeDdTJwnItQmvXzb1B4GHdqfyT6j9PbO8TxlBGh5g8iPETzcWacfo9DLijJ6vnCJ23anR/gXkk1dWx/KqPB/tHmn4pA98uj/AMir8oqsNlXEEZWADJxe5Oo5MNeXYO0TfTiKXnTqxXwWrGrTbF3ty8QjqrWKD/CfVkI8OE+59mk67uvvMmfjm1Rwup4La9deFtNeR7wR2H+U4VOi9EGuuYO7ho+PWyQ4nHXbNuqXD5LbtvRzqer2ie2IVYqeRUlSPAg6GUgzWzPo8T2eKdQD6p47AAknQAak+AHbPBe0+d9of3t3wlv75na9r7uJm4NdDHhYJW1dmmvA4TQHTvBBII9c4jl2BnsYdjM7D3iSR+2fQ+ENKqx4Ig/2iejxUzXbMMHDRE7olwzbW6eXiE9bU3AOy1dWQjx4h2e3SaifSE0m0dy8C8k2Y6Bj2umqHXxJTTX2yNOM/dCVuF/bLhU3Gwd68rCYdU5NevnUsSUYd/L8k+sae2Zm/G66YF6LWzNXahdQ2nEpB0IJHaOY0Mjc2RNcldeksk7qW06voTY+00ycerITktqhtD2qewqfWCCPZNFvufvmzP8A5Gj+Mq6N1I2ZRr3m4j3jc+k223Nh15dQrsLKVdbK7EOjV2L7llPjzM8rlTJ9IenzvT6tNvCf+K7J9/M+pEwk33yvJlzGpp6gZHUWAO/GR1nBxLy0GnLke31TdbO3X4L1yb77cm6tWSpnCKKwe3hVABqRy1lr+xdXkRwuss4Dd13H5nFr1vWadmmmvKSi1OUTz0/OqO2/OY9+TW27wV4t21bVpHWJZhpqHf7/AGWIQnFrqEA17h2TY3beysZMizMoTgpp65LaWPC7a6dUQ/nBtSOemmku5W59NvlnGznyxqXbThHVtUNEKHTt7+esV7qKwu8putyDfV1DcXCoWvXXzVQABtefF28om1J9+n5NLx79fwsYe8OSt+LVlV1KuYjtU1bOTWyoH4H4hz5HtHfJLNFs/dbq7abbb7bzjI1eOrisCsMoUk8IHE3CANTN7Kr7deSymunMiIkEyIiB8vbyfh2Z+tZP1zTCWT3b/RTtN8nIurSt0svusXS1QeFrGYahtOehmiv3A2nX7rEuPrUK/wC4TLKyhZpFl1Zft2Nk1+7ouT/VVYP2iWeEjt5e/wApoqosuLLqy0pl1Zoqz2XVlwS2suCaKqbLlNzIyuhKspDKwOhBHYQZvcvDTaim2oKm0VBa2oaBcxQOb1jut8V75H5VVayMGUlWUhlYHQgjsIMjekW9XaXmvo1xUgkEaEHQg9x7xKhJl5Cm1yCprp2iPd8XmplqPyxoPNsHeNOf7MbH6PL7H6pMjCazn97W/VuXby4deUz66cpaNNecIwJUJMx0R7Q8cf5x/sSodEu0PGj5x/sTsZad3Jx27IYJUJMh0TZ/jR84/wBiVfcnz/Gj5x/sScZad0JxX7IaJLOjP8ZVfB3fuS+OijP8aPlt9ibzc3cLKxMxL7TVwKtinhZidWXQcionMmWk0mIno7THeLxOjoGRcERnIJCKzEDtIA15fFIOel7F7qL9P+l9qTm2sMrKexgVPtGkgB6H6u7Jt+Qkw4vh897Zl+Jy2L69LuL30X//AFfbkb3y3/8ALqhRVWa6+MOzMQWYj3I0HIDXn2nsHt3w6IKe/Jt+RXLtHRFjA6vfcw8B1a/ToZorbh6zrCi0ZrRpLl+PjvY611qXdjoqKNST6hO1bj7snBxuF9OutPWW6c+E6aKgPfoPpJmfsfdzFxBpRUqEjRn5lm99jz9nZNnKs3EfE5R5LMODZznzcY6Qt32xsx7QPvOQxsRu4OebofA66n3j6jItPorMwq7kNdqK6N2qwBB+ORLN6KsJyTW1tWvcrBlHscE/TLsXFREaWVZOGmZ1qjmw+lS2mtKr6haEUKtitwsQBoOIEEE6d/KU7xdJz5NL0U1dULAVdy/ExQ9qgAADXs158jNt9x+rX8Js0/0J/ObHA6LcGsgv1txHc7AL8SAfSZyb8PE7tHYrnmNurnu6G7FmbkKND1CMDdZ3BRz4AfSPZp69Z1revb5wcbrxWLNHRODi4fda89dDNpjYqVIK60VEXkqKAAPeAmNtnY1WXUabgShZW0BKnUdnMSi+aMl4m3kupi2VmI83PvuwW/oqfOt9iVfdgs0/BU1+Fb7E3x6LNn+Fw/6h/iI+5bs/wt+caW7uH7e/5V7c/f3/AA5lvDvDdnXddbwjReBEXXRF110GvMnU9syN2N0r86wcAK0g/fLyOQHeF9JvUPbpOoYXR5s6ohup4yPzjM4+STw/RJFXWFAVQAANAAAAB4ASVuKiI0pCNeGmZ1vK3hYiU1pVWNErVUUeCgaCa/b+3DjdSiV9bdkWimqvi4RrpqWZtDoAPVNtNTt7YXlPUslnVXY9otqs4QwB00IZdRqCPWJjrpu8TXbXTwo7h7ffHv2vkZKsOqGF95V+MBjWVAQkAaMdDroO3n2TbbC3t8oyGxnWpbOqF6mq9LlKcXCylgBowJHKWm3K6xc0X3tY2atHGwRU4Hq14So1PLXTl4DtPbM3Y+wrarWutvFh6sVKiVLUgGupYqCdXOnbLbTjmJ7/AO+0KqxeJ+n5lib8VZLU1dQLWrFynJSluG16dOYQ9vsHq9cwd1MulXyfJ7chgtfH/wCHXBxZWyjmVa1u/s7dOY1PZN5t/YJyepeu5qLqHL12ABhzGhDIeTA6CYFe5zOcizJyGtuyMdsXrFRaxXUe5VBOp18TFbV2aTPv36Fq236xCzsvfnrb0oeuoNbXY69VkJcUZFLFLeFQFOgPYT2SzXvADXibTK2E5VlWImP1v3ukPY6lwAo4283vHqGky8Dc50txbLLw4xa7KkrWlUBR6+Dnox87vJ79ByHMmxTuNYtVGOcomjGyEyKU6lQfNctwu3Fz90RqNO3sPLTuuPp/f1/Dn+Tr/X0/K3vDvHbZTtFKKdasZLKbL+t4WFnB5xReHmF15+cPVKU306mqilVrd68LHvta29atdagQiFgS7kc/aOczczc52OWtWSa6c0s9tXVhiLCujFX4hoD3jT3iJTbuWwZXovFb+TVYtjNSr8QrUKtiAsOB9PWROxOPTT7/APSYya6/ZlYm+2HZWlnHw8aK/CRzXiUHQ6d41nsysbYCIiIXsYqqqXLHViBpqdO89sSqdizxtpERKlhLdmOje6VW98A/tlyIGvu3exH91jUN79Vf8pDekLHwtnY9eQmBjW8dwqII4dNUZgfNH/LOhSDdMmPxbKY+hfQ/+4r/AN8lEz0lyYhzU794p/8ASsb2W3D9gnn9ucT/ACuj56+RLgnvBJ7r95Q207JZ/bjE/wAqo+fvnv8AbnE/yqj5+/8AlIlwT3gnd1+8/wAubadoS+vfzFUhl2XSrKQQwyMgEEdhBA5GTndjaCZmXgbQWpabLxnVXKrFgWqUBSSQNTwntnF+Cda6JPOoo/8AZzcke8LMMH9qmdi1us9JcmK9IdViIlC4iIgIiICIiAiIgIiICIiAiIgIiICIiAiIgIiICIiAiIgIiICIiAiIgIiICIiAkY6SqOPZOWPBEf5Nqt/CSeaneyjj2fmJ4413xisn+E7Hm5Pk+bOCOCX+COCbNjLvWeCOCX+COCd2Ob1ngnUehVtRlJ6NlNo9tdqH+E5rwToPQzbpl5Cenjhvati/bkb00rKVLeKHX4iJjaiIiAiIgIiICIiAiIgIiICIiAiIgIiICIiAiIgIiICIiAiIgIiICIiAiIgIiICWM6rjqsT0q3X41Il+IHzIK57wSbZHRplcb6PRpxtpq1nZxHT8iW/uaZfp4/yrf6c9XdTu83bfshvBPeCTL7mmX6eP8u3+nH3NMv06Pl2/043U7ubb9kN4JLui2zh2nWPTquT/AG8X/ZLn3NMv06Pl2/05tt1dx8nGzaL2ekqjniCtZqQUZTpqg8ZG9qTWeaVIvFo5OoxETzHok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" name="AutoShape 8" descr="data:image/jpeg;base64,/9j/4AAQSkZJRgABAQAAAQABAAD/2wCEAAkGBhAQDxAPEBISEhAQEA8PEA8VFBAXGBEQFRAVFRMVFRYXGyYeFxsjGRIWHy8gJScpLCwsFR4yNTAqNScrLSkBCQoKDgwOGg8PGjAkHCEtNS0rMywpLCwwLCwsMS0sLCopKSksLCwsLCwtLCosLCwqLCksMiwsLCwpLCwpLCwsLP/AABEIAI4BYgMBIgACEQEDEQH/xAAcAAEAAQUBAQAAAAAAAAAAAAAABgIDBAUHAQj/xABOEAACAgEBBAUFCQ0GBAcAAAABAgADBBEFBhIhBxMxQVEUIlJhgTJxc5GSk6Gz0hcjNDVCU1R0sbLB0dMWM0NVcqIlYoPCFSRFY3Wj4f/EABkBAQADAQEAAAAAAAAAAAAAAAACAwQBBf/EAC0RAQACAQIEBAUEAwAAAAAAAAABAgMREgQhQVEiMXHwEzJh0eEzUpHBI4Gh/9oADAMBAAIRAxEAPwDuMREBERASOdImQ9eysx62ZHWsFXUlSD1i9hHMSRyMdJn4ozfgl+sWBwdd5c39Kyfn7vtS8u8eZ+lZPz132pp0l9JdRVZuE3izP0rI+et+1Lybw5f6TkfPW/amoSX0mukQy2mW2Tb+X+k3/O2/zk26LdpXW5dq2W2WAY5IDu7AHrE56EznSSe9En4Zd+rn6xJbliPhyrxzPxIdYiInkvTIiICIiAiIgIiICIiAiIgIiICIiAiIgIiICIiAiIgIiICIiAiIgIiICIiAiIgJGOkz8UZvwS/WLJPIx0mfijN+CX6xYHzqkvpMdJfSXUVXZCS+kx0l9Jroy3ZCSe9En4Zd+rn6xJAUk96I/wAMu/Vz9Ykty/pyrx/qQ6zERPJemREQEREBERAREQEREBERAREQEREBERAREQEREBERAREQEREBERAREQETwGUvao7SB75AgVxLIzavzifKX+ceWV+mnyl/nAvSMdJn4ozfgl+sWSHyyv00+Uv85ot+aDk7OyqKSj22IFReNBqeNT2sQByED5wSX0kgXo12l+ZT5/F/qS6vRxtL8ynz+N9uW0lXaGhSX0m9Xo72j+aT5/G+3Lq9H20PzSfP4325qpavdmtWezSJJ70R/hl36ufrEmiXcLP/ADSfPY/25L+jrd+/EybLMhURWpKA9ZS2rcanTRWPcDLMl6zjmNVeOlovE6OjxLXldfpr8pY8qr9NflLPMeiuxLXlVfpr8oR5VX6a/KEC7EteVJ6a/KEqW9SdAyk+AIgVxEQETwnSW/Kq/TX5QgXYngYHmOc9gIiICIiAiIgInjMACSQAOZJ7prLt6cFDo2VQD4dbX/AzsRM+TkzEebaRNMN8tn/pVHy1mVjbfxLWC15FDs3IKtlZJPqAOs7NLR0c3Vnqz4ieMwAJJ0A5knuEik9iWq8pGUurqVGurBgQNO3UiVo4YAggg8wQdQR6jAqiIgIiICIiAiIgfMu3M62vPzDXZYn/AJvJ9y7r/jN4GZGLvxtGvkuXcR4M3GPifWYG8n4dmfrWT9c0wlllULJON+shv76rDv8AHrcWgk+1QDKht/Cf+92Zje/U99X0AkSNrLqy6tYlTNpSEf8Ag79tGZT/AKLabAPY6gxdupRdU9mz7rLnqHHZjWVqlnV97pwkh9O8DnNGsy8LLemxba2KOh4lYdoMt+FE+Sv4k9WqAlQEl+0NmJtFGycZQmYgL5OIvZcB23Ujx9JPi9cREh5cpT8+cKgJUBKRKhJwhKoCVASkSsSyEJegSsCUiVCThCVQEqAlIlQlkK5VASWdGY/4lV8Hd+5ImJLOjP8AGVXwd37k5l+SfR3H88ers85lvh0k2dY1GEwVVJV8gAEuewivXkB/zd/dp2mY77Zj1bOyXQ6N1YUHwDuqEj2MZwuY+FxRbxS18TlmvhhkZObdc2tllljE/lMzEn1amZte6Gcw4hiXaeusj6DoZb3d2ouLl05DJxrWxJXlrzUrqNe8cWo96dj2Vvpg5OgS5Vc/4dnmNr4ANyPsJmnNktj+WOTPix1v8083IV3Z2gvucbJX/Slg/ZO4YHF1FXGCH6qvjB7Q3ANdfbMmG7D70wZc05NNYbceKMeukvnLrD4n4zPVsOo5n4zKJ6vaJ67y30cJ7PBPZ4L2nzvtC1utt84/3lvefTM7e2168TZ9d9p81KKeXezFAFUeJJnDtof3t3wlv75k96S3YYezkBPAVJPrZakC/QzT1M1IvNKvOxW2xaUT3i3oyM6wtaxFevmUAngQd3L8o+s/R2TE2Vse/Kfq8es2MBqQNAFHiSSAJhyRbm73HZ9lhNfWV2hA4B0YcPFoVPYfdHkfjEvmJrXwQpiYtbxyvno02jpr1ae91qa/ymdu9uHn05mPbZUAldqOzdZUdFB58gdTJvsvf7AyNALRW5/It8w/GfNPsMkIOvMdh5gzBfiMkcrQ21wY55xL2RrfrZ730011tWWF6Ocex+AZKrrrXr39o5f/AJJLNbtvYNWWiLZxqa3FldiNwvW471aZqTttEtF41roiODZj1WZq+SviZDYNrNhsUNFqKp85eDTXw7uRb1y428t9GNhdWlWPQ+GtnXGm+ypbfyafMbWtdOfEde2bPYewabPKLGGW7WLZi+UZLDjarmG6oaeauvYSoJmU+5tOlQS3IqNVAxeJHUF6R+S+qkH3wAZfN6a81EVtpyanaW08x8jZfV3UquQtjaJ1j1s61asWIYcac/NHLQ9us82rvpkLdlLQqEYrKgqNORY2Q2gLgPX5tfgNQdZu7t0qCmKlbWU+R69Q1bDiAYaMDxA6698pz9z6bXtfrLq1yOA5FVbhUuK8gWHCSOQ0PCRrIxfHy198/slNb9PfL7sC3eHLtyrcfHFNYTErygbUsLAsNeAgMPHT1euY2FvbltXgZLrR1OZemMalWziUksvGHLadqk8OnIaDU9skdWwKlyLMheIPZQuOV1HCK17NBprr7Zj1bp0LTi0A2cGJct9R4hqXVmYcR05jVj4Tm6nZ3bfuj+bvvfXYzA02VJlCg1pVkMAhYLqcnlWLOfudDJ1I0+4eOVavrMgVG7r1pDrwJZxcRKjh19hJHPx5ySyOSaTptSpFo13EREqWPl7eT8OzP1rJ+uaYSzN3k/Dsz9ayfrmmEssqhZdWXVlpZdWaKqLLqy6stLLqzRVnsycPJep1srYq6EMrDkQRN7n7NTaSNkY6hM5AWyMZeQyAO22kel6S+0euPLMjGyGrZbEYq6EMrA6EEdhEstji8fVCt9s/RqNJUJMM7ATaatdQoTPUFrscaAZQHbZUO6zxXv7RIhppyPaOWkzeU6S0efOHolYlAlYlkISqEqEpEqEnCEqhKhKRKhLIVyqElnRn+Mqvg7v3JExJZ0Z/jKr4O79ycy/JPo7j+ePV17aWz0yKbKH9xajIfEajtHrHb7JxDeDdTJwnItQmvXzb1B4GHdqfyT6j9PbO8TxlBGh5g8iPETzcWacfo9DLijJ6vnCJ23anR/gXkk1dWx/KqPB/tHmn4pA98uj/AMir8oqsNlXEEZWADJxe5Oo5MNeXYO0TfTiKXnTqxXwWrGrTbF3ty8QjqrWKD/CfVkI8OE+59mk67uvvMmfjm1Rwup4La9deFtNeR7wR2H+U4VOi9EGuuYO7ho+PWyQ4nHXbNuqXD5LbtvRzqer2ie2IVYqeRUlSPAg6GUgzWzPo8T2eKdQD6p47AAknQAak+AHbPBe0+d9of3t3wlv75na9r7uJm4NdDHhYJW1dmmvA4TQHTvBBII9c4jl2BnsYdjM7D3iSR+2fQ+ENKqx4Ig/2iejxUzXbMMHDRE7olwzbW6eXiE9bU3AOy1dWQjx4h2e3SaifSE0m0dy8C8k2Y6Bj2umqHXxJTTX2yNOM/dCVuF/bLhU3Gwd68rCYdU5NevnUsSUYd/L8k+sae2Zm/G66YF6LWzNXahdQ2nEpB0IJHaOY0Mjc2RNcldeksk7qW06voTY+00ycerITktqhtD2qewqfWCCPZNFvufvmzP8A5Gj+Mq6N1I2ZRr3m4j3jc+k223Nh15dQrsLKVdbK7EOjV2L7llPjzM8rlTJ9IenzvT6tNvCf+K7J9/M+pEwk33yvJlzGpp6gZHUWAO/GR1nBxLy0GnLke31TdbO3X4L1yb77cm6tWSpnCKKwe3hVABqRy1lr+xdXkRwuss4Dd13H5nFr1vWadmmmvKSi1OUTz0/OqO2/OY9+TW27wV4t21bVpHWJZhpqHf7/AGWIQnFrqEA17h2TY3beysZMizMoTgpp65LaWPC7a6dUQ/nBtSOemmku5W59NvlnGznyxqXbThHVtUNEKHTt7+esV7qKwu8putyDfV1DcXCoWvXXzVQABtefF28om1J9+n5NLx79fwsYe8OSt+LVlV1KuYjtU1bOTWyoH4H4hz5HtHfJLNFs/dbq7abbb7bzjI1eOrisCsMoUk8IHE3CANTN7Kr7deSymunMiIkEyIiB8vbyfh2Z+tZP1zTCWT3b/RTtN8nIurSt0svusXS1QeFrGYahtOehmiv3A2nX7rEuPrUK/wC4TLKyhZpFl1Zft2Nk1+7ouT/VVYP2iWeEjt5e/wApoqosuLLqy0pl1Zoqz2XVlwS2suCaKqbLlNzIyuhKspDKwOhBHYQZvcvDTaim2oKm0VBa2oaBcxQOb1jut8V75H5VVayMGUlWUhlYHQgjsIMjekW9XaXmvo1xUgkEaEHQg9x7xKhJl5Cm1yCprp2iPd8XmplqPyxoPNsHeNOf7MbH6PL7H6pMjCazn97W/VuXby4deUz66cpaNNecIwJUJMx0R7Q8cf5x/sSodEu0PGj5x/sTsZad3Jx27IYJUJMh0TZ/jR84/wBiVfcnz/Gj5x/sScZad0JxX7IaJLOjP8ZVfB3fuS+OijP8aPlt9ibzc3cLKxMxL7TVwKtinhZidWXQcionMmWk0mIno7THeLxOjoGRcERnIJCKzEDtIA15fFIOel7F7qL9P+l9qTm2sMrKexgVPtGkgB6H6u7Jt+Qkw4vh897Zl+Jy2L69LuL30X//AFfbkb3y3/8ALqhRVWa6+MOzMQWYj3I0HIDXn2nsHt3w6IKe/Jt+RXLtHRFjA6vfcw8B1a/ToZorbh6zrCi0ZrRpLl+PjvY611qXdjoqKNST6hO1bj7snBxuF9OutPWW6c+E6aKgPfoPpJmfsfdzFxBpRUqEjRn5lm99jz9nZNnKs3EfE5R5LMODZznzcY6Qt32xsx7QPvOQxsRu4OebofA66n3j6jItPorMwq7kNdqK6N2qwBB+ORLN6KsJyTW1tWvcrBlHscE/TLsXFREaWVZOGmZ1qjmw+lS2mtKr6haEUKtitwsQBoOIEEE6d/KU7xdJz5NL0U1dULAVdy/ExQ9qgAADXs158jNt9x+rX8Js0/0J/ObHA6LcGsgv1txHc7AL8SAfSZyb8PE7tHYrnmNurnu6G7FmbkKND1CMDdZ3BRz4AfSPZp69Z1revb5wcbrxWLNHRODi4fda89dDNpjYqVIK60VEXkqKAAPeAmNtnY1WXUabgShZW0BKnUdnMSi+aMl4m3kupi2VmI83PvuwW/oqfOt9iVfdgs0/BU1+Fb7E3x6LNn+Fw/6h/iI+5bs/wt+caW7uH7e/5V7c/f3/AA5lvDvDdnXddbwjReBEXXRF110GvMnU9syN2N0r86wcAK0g/fLyOQHeF9JvUPbpOoYXR5s6ohup4yPzjM4+STw/RJFXWFAVQAANAAAAB4ASVuKiI0pCNeGmZ1vK3hYiU1pVWNErVUUeCgaCa/b+3DjdSiV9bdkWimqvi4RrpqWZtDoAPVNtNTt7YXlPUslnVXY9otqs4QwB00IZdRqCPWJjrpu8TXbXTwo7h7ffHv2vkZKsOqGF95V+MBjWVAQkAaMdDroO3n2TbbC3t8oyGxnWpbOqF6mq9LlKcXCylgBowJHKWm3K6xc0X3tY2atHGwRU4Hq14So1PLXTl4DtPbM3Y+wrarWutvFh6sVKiVLUgGupYqCdXOnbLbTjmJ7/AO+0KqxeJ+n5lib8VZLU1dQLWrFynJSluG16dOYQ9vsHq9cwd1MulXyfJ7chgtfH/wCHXBxZWyjmVa1u/s7dOY1PZN5t/YJyepeu5qLqHL12ABhzGhDIeTA6CYFe5zOcizJyGtuyMdsXrFRaxXUe5VBOp18TFbV2aTPv36Fq236xCzsvfnrb0oeuoNbXY69VkJcUZFLFLeFQFOgPYT2SzXvADXibTK2E5VlWImP1v3ukPY6lwAo4283vHqGky8Dc50txbLLw4xa7KkrWlUBR6+Dnox87vJ79ByHMmxTuNYtVGOcomjGyEyKU6lQfNctwu3Fz90RqNO3sPLTuuPp/f1/Dn+Tr/X0/K3vDvHbZTtFKKdasZLKbL+t4WFnB5xReHmF15+cPVKU306mqilVrd68LHvta29atdagQiFgS7kc/aOczczc52OWtWSa6c0s9tXVhiLCujFX4hoD3jT3iJTbuWwZXovFb+TVYtjNSr8QrUKtiAsOB9PWROxOPTT7/APSYya6/ZlYm+2HZWlnHw8aK/CRzXiUHQ6d41nsysbYCIiIXsYqqqXLHViBpqdO89sSqdizxtpERKlhLdmOje6VW98A/tlyIGvu3exH91jUN79Vf8pDekLHwtnY9eQmBjW8dwqII4dNUZgfNH/LOhSDdMmPxbKY+hfQ/+4r/AN8lEz0lyYhzU794p/8ASsb2W3D9gnn9ucT/ACuj56+RLgnvBJ7r95Q207JZ/bjE/wAqo+fvnv8AbnE/yqj5+/8AlIlwT3gnd1+8/wAubadoS+vfzFUhl2XSrKQQwyMgEEdhBA5GTndjaCZmXgbQWpabLxnVXKrFgWqUBSSQNTwntnF+Cda6JPOoo/8AZzcke8LMMH9qmdi1us9JcmK9IdViIlC4iIgIiICIiAiIgIiICIiAiIgIiICIiAiIgIiICIiAiIgIiICIiAiIgIiICIiAkY6SqOPZOWPBEf5Nqt/CSeaneyjj2fmJ4413xisn+E7Hm5Pk+bOCOCX+COCbNjLvWeCOCX+COCd2Ob1ngnUehVtRlJ6NlNo9tdqH+E5rwToPQzbpl5Cenjhvati/bkb00rKVLeKHX4iJjaiIiAiIgIiICIiAiIgIiICIiAiIgIiICIiAiIgIiICIiAiIgIiICIiAiIgIiICWM6rjqsT0q3X41Il+IHzIK57wSbZHRplcb6PRpxtpq1nZxHT8iW/uaZfp4/yrf6c9XdTu83bfshvBPeCTL7mmX6eP8u3+nH3NMv06Pl2/043U7ubb9kN4JLui2zh2nWPTquT/AG8X/ZLn3NMv06Pl2/05tt1dx8nGzaL2ekqjniCtZqQUZTpqg8ZG9qTWeaVIvFo5OoxETzHok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547664" y="160338"/>
            <a:ext cx="748883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 smtClean="0">
                <a:latin typeface="+mj-lt"/>
              </a:rPr>
              <a:t>SECRETARIA DE ESTADO DA SAÚDE</a:t>
            </a:r>
          </a:p>
        </p:txBody>
      </p:sp>
      <p:pic>
        <p:nvPicPr>
          <p:cNvPr id="15" name="Picture 2" descr="C:\Users\probstar\Pictures\LOGOS\MR-fundo cinz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316" y="1196752"/>
            <a:ext cx="547260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12775" y="6093296"/>
            <a:ext cx="842372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latin typeface="+mj-lt"/>
              </a:rPr>
              <a:t>COORDENAÇÃO </a:t>
            </a:r>
            <a:r>
              <a:rPr lang="pt-BR" sz="2800" b="1" dirty="0" smtClean="0">
                <a:latin typeface="+mj-lt"/>
              </a:rPr>
              <a:t>ESTADUAL DO COMPLEXO </a:t>
            </a:r>
            <a:r>
              <a:rPr lang="pt-BR" sz="2800" b="1" dirty="0" smtClean="0">
                <a:latin typeface="+mj-lt"/>
              </a:rPr>
              <a:t>REGULADOR </a:t>
            </a:r>
            <a:endParaRPr lang="pt-BR" sz="2800" b="1" dirty="0">
              <a:latin typeface="+mj-lt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824156" y="5551730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latin typeface="+mj-lt"/>
              </a:rPr>
              <a:t>GERÊNCIA DOS </a:t>
            </a:r>
            <a:r>
              <a:rPr lang="pt-BR" sz="2800" b="1" dirty="0" smtClean="0">
                <a:latin typeface="+mj-lt"/>
              </a:rPr>
              <a:t>COMPLEXOS REGULADORES - GECOR  </a:t>
            </a:r>
            <a:endParaRPr lang="pt-BR" sz="2800" b="1" dirty="0">
              <a:latin typeface="+mj-lt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96781" y="5028510"/>
            <a:ext cx="8531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latin typeface="+mj-lt"/>
              </a:rPr>
              <a:t>SUP. DE SERVIÇOS ESPECIALIZADOS E REGULAÇÃO - SUR</a:t>
            </a:r>
            <a:endParaRPr lang="pt-BR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190046" y="197828"/>
            <a:ext cx="604867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MEDIDA PROVISÓRIA </a:t>
            </a:r>
          </a:p>
          <a:p>
            <a:pPr lvl="0" algn="ctr">
              <a:spcBef>
                <a:spcPct val="0"/>
              </a:spcBef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Nº 190 de </a:t>
            </a:r>
            <a:r>
              <a:rPr lang="pt-BR" sz="3200" b="1" dirty="0" smtClean="0">
                <a:latin typeface="+mj-lt"/>
                <a:ea typeface="+mj-ea"/>
                <a:cs typeface="+mj-cs"/>
              </a:rPr>
              <a:t>28/08/13 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1331640" y="1772816"/>
            <a:ext cx="69127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pt-BR" sz="3200" dirty="0" smtClean="0">
              <a:latin typeface="+mj-lt"/>
            </a:endParaRPr>
          </a:p>
          <a:p>
            <a:pPr algn="just"/>
            <a:endParaRPr lang="pt-BR" sz="2800" dirty="0">
              <a:latin typeface="+mj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124804" y="1988840"/>
            <a:ext cx="7776864" cy="20621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3200" b="1" dirty="0"/>
              <a:t>Dispõe sobre a criação e </a:t>
            </a:r>
            <a:endParaRPr lang="pt-BR" sz="3200" b="1" dirty="0" smtClean="0"/>
          </a:p>
          <a:p>
            <a:pPr algn="ctr"/>
            <a:r>
              <a:rPr lang="pt-BR" sz="3200" b="1" dirty="0" smtClean="0"/>
              <a:t>a </a:t>
            </a:r>
            <a:r>
              <a:rPr lang="pt-BR" sz="3200" b="1" dirty="0"/>
              <a:t>concessão de incentivo </a:t>
            </a:r>
            <a:r>
              <a:rPr lang="pt-BR" sz="3200" b="1" dirty="0" smtClean="0"/>
              <a:t>financeiro</a:t>
            </a:r>
          </a:p>
          <a:p>
            <a:pPr algn="ctr"/>
            <a:r>
              <a:rPr lang="pt-BR" sz="3200" b="1" dirty="0" smtClean="0"/>
              <a:t> </a:t>
            </a:r>
            <a:r>
              <a:rPr lang="pt-BR" sz="3200" b="1" dirty="0"/>
              <a:t>às </a:t>
            </a:r>
            <a:r>
              <a:rPr lang="pt-BR" sz="3200" b="1" dirty="0" smtClean="0"/>
              <a:t>Centrais </a:t>
            </a:r>
            <a:r>
              <a:rPr lang="pt-BR" sz="3200" b="1" dirty="0"/>
              <a:t>de Regulação </a:t>
            </a:r>
            <a:endParaRPr lang="pt-BR" sz="3200" b="1" dirty="0" smtClean="0"/>
          </a:p>
          <a:p>
            <a:pPr algn="ctr"/>
            <a:r>
              <a:rPr lang="pt-BR" sz="3200" b="1" dirty="0" smtClean="0"/>
              <a:t>no </a:t>
            </a:r>
            <a:r>
              <a:rPr lang="pt-BR" sz="3200" b="1" dirty="0"/>
              <a:t>Estado de Santa Catarina.</a:t>
            </a:r>
          </a:p>
        </p:txBody>
      </p:sp>
      <p:pic>
        <p:nvPicPr>
          <p:cNvPr id="1026" name="Picture 2" descr="C:\Users\probstar\Pictures\PactoS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33854"/>
            <a:ext cx="1728192" cy="83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ta para baixo 2"/>
          <p:cNvSpPr/>
          <p:nvPr/>
        </p:nvSpPr>
        <p:spPr>
          <a:xfrm>
            <a:off x="4735440" y="4180572"/>
            <a:ext cx="484632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rgbClr val="FFFF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360206" y="4756636"/>
            <a:ext cx="6912768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/>
              <a:t>LEI Nº </a:t>
            </a:r>
            <a:r>
              <a:rPr lang="pt-BR" sz="3200" b="1" dirty="0" smtClean="0"/>
              <a:t>16.158 </a:t>
            </a:r>
            <a:r>
              <a:rPr lang="pt-BR" sz="3200" b="1" dirty="0" smtClean="0"/>
              <a:t>de 07/11/13</a:t>
            </a:r>
          </a:p>
          <a:p>
            <a:pPr algn="ctr"/>
            <a:r>
              <a:rPr lang="pt-BR" sz="3200" b="1" dirty="0" smtClean="0"/>
              <a:t> publicação 11/11/13</a:t>
            </a:r>
            <a:endParaRPr lang="pt-BR" sz="3200" b="1" dirty="0"/>
          </a:p>
        </p:txBody>
      </p:sp>
      <p:sp>
        <p:nvSpPr>
          <p:cNvPr id="8" name="Seta para baixo 7"/>
          <p:cNvSpPr/>
          <p:nvPr/>
        </p:nvSpPr>
        <p:spPr>
          <a:xfrm>
            <a:off x="4631016" y="1209398"/>
            <a:ext cx="484632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47664" y="0"/>
            <a:ext cx="7272808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b="1" dirty="0" smtClean="0">
                <a:latin typeface="+mj-lt"/>
                <a:ea typeface="+mj-ea"/>
                <a:cs typeface="+mj-cs"/>
              </a:rPr>
              <a:t>DISPONIBILIZAÇÃO FAIXA NUMÉRICA DE AIHS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59753"/>
              </p:ext>
            </p:extLst>
          </p:nvPr>
        </p:nvGraphicFramePr>
        <p:xfrm>
          <a:off x="1212766" y="1268760"/>
          <a:ext cx="7632848" cy="5063349"/>
        </p:xfrm>
        <a:graphic>
          <a:graphicData uri="http://schemas.openxmlformats.org/drawingml/2006/table">
            <a:tbl>
              <a:tblPr/>
              <a:tblGrid>
                <a:gridCol w="2520280"/>
                <a:gridCol w="5112568"/>
              </a:tblGrid>
              <a:tr h="5063349"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DELIBERAÇÃO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CIB n° 447,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 26/09/13</a:t>
                      </a: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4846638" algn="l"/>
                        </a:tabLst>
                        <a:defRPr/>
                      </a:pPr>
                      <a:r>
                        <a:rPr lang="pt-BR" sz="2400" b="1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Fica estabelecido que a partir do funcionamento das Centrais de Regulação Macrorregionais de Internações Hospitalares no Estado de </a:t>
                      </a:r>
                      <a:r>
                        <a:rPr lang="pt-BR" sz="2400" b="1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SantaCatarina</a:t>
                      </a:r>
                      <a:r>
                        <a:rPr lang="pt-BR" sz="2400" b="1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 será disponibilizada faixa numérica de </a:t>
                      </a:r>
                      <a:r>
                        <a:rPr lang="pt-BR" sz="2400" b="1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AIH’s</a:t>
                      </a:r>
                      <a:r>
                        <a:rPr lang="pt-BR" sz="2400" b="1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, a partir da cota dos 7%, para serem cadastradas no sistema SISREG, viabilizando a regulação das solicitações de internações hospitalares e a imediata garantia da AIH para a unidade solicitante.</a:t>
                      </a:r>
                      <a:endParaRPr kumimoji="0" lang="pt-BR" altLang="pt-BR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  <a:sym typeface="Helvetica" charset="0"/>
                      </a:endParaRP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5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47664" y="0"/>
            <a:ext cx="7272808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latin typeface="+mj-lt"/>
                <a:ea typeface="+mj-ea"/>
                <a:cs typeface="+mj-cs"/>
              </a:rPr>
              <a:t>REDES DE ATENÇÃO À SAÚDE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5566" y="4581128"/>
            <a:ext cx="79438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Relatório de </a:t>
            </a:r>
            <a:r>
              <a:rPr lang="pt-BR" sz="2400" dirty="0" smtClean="0"/>
              <a:t>Monitoramento, </a:t>
            </a:r>
            <a:r>
              <a:rPr lang="pt-BR" sz="2400" dirty="0"/>
              <a:t>entregue no dia 17/09/2013 pelo </a:t>
            </a:r>
            <a:r>
              <a:rPr lang="pt-BR" sz="2400" dirty="0" smtClean="0"/>
              <a:t>MS </a:t>
            </a:r>
            <a:r>
              <a:rPr lang="pt-BR" sz="2400" dirty="0"/>
              <a:t>e Grupo </a:t>
            </a:r>
            <a:r>
              <a:rPr lang="pt-BR" sz="2400" dirty="0" smtClean="0"/>
              <a:t>Condutor, </a:t>
            </a:r>
            <a:r>
              <a:rPr lang="pt-BR" sz="2400" b="1" dirty="0"/>
              <a:t>com prazo de adequação dos compromissos assumidos, </a:t>
            </a:r>
            <a:r>
              <a:rPr lang="pt-BR" sz="2400" dirty="0"/>
              <a:t>entre eles, a regulação das internações </a:t>
            </a:r>
            <a:r>
              <a:rPr lang="pt-BR" sz="2400" dirty="0" smtClean="0"/>
              <a:t>hospitalares, </a:t>
            </a:r>
            <a:r>
              <a:rPr lang="pt-BR" sz="2400" b="1" dirty="0">
                <a:solidFill>
                  <a:srgbClr val="FF0000"/>
                </a:solidFill>
              </a:rPr>
              <a:t>até janeiro de </a:t>
            </a:r>
            <a:r>
              <a:rPr lang="pt-BR" sz="2400" b="1" dirty="0" smtClean="0">
                <a:solidFill>
                  <a:srgbClr val="FF0000"/>
                </a:solidFill>
              </a:rPr>
              <a:t>2014</a:t>
            </a:r>
            <a:r>
              <a:rPr lang="pt-BR" sz="2400" b="1" dirty="0">
                <a:solidFill>
                  <a:srgbClr val="FF0000"/>
                </a:solidFill>
              </a:rPr>
              <a:t>.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926483" y="2905194"/>
            <a:ext cx="7762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b="1" dirty="0" smtClean="0"/>
              <a:t>Necessidade </a:t>
            </a:r>
            <a:r>
              <a:rPr lang="pt-BR" sz="2400" b="1" dirty="0"/>
              <a:t>obrigatória</a:t>
            </a:r>
            <a:r>
              <a:rPr lang="pt-BR" sz="2400" dirty="0"/>
              <a:t> de regular consultas, exames especializados, internações hospitalares eletivas e de urgências, </a:t>
            </a:r>
            <a:r>
              <a:rPr lang="pt-BR" sz="2400" b="1" dirty="0"/>
              <a:t>para garantir o incentivo financeiro das Redes de Atenção à </a:t>
            </a:r>
            <a:r>
              <a:rPr lang="pt-BR" sz="2400" b="1" dirty="0" smtClean="0"/>
              <a:t>Saúde.</a:t>
            </a:r>
          </a:p>
          <a:p>
            <a:pPr algn="just"/>
            <a:endParaRPr lang="pt-BR" sz="2400" dirty="0"/>
          </a:p>
        </p:txBody>
      </p:sp>
      <p:sp>
        <p:nvSpPr>
          <p:cNvPr id="9" name="Retângulo 8"/>
          <p:cNvSpPr/>
          <p:nvPr/>
        </p:nvSpPr>
        <p:spPr>
          <a:xfrm>
            <a:off x="939039" y="1304022"/>
            <a:ext cx="77849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Considerando a Portaria MS nº 2011, de </a:t>
            </a:r>
            <a:r>
              <a:rPr lang="pt-BR" sz="2400" dirty="0" smtClean="0"/>
              <a:t>14/09/12</a:t>
            </a:r>
            <a:r>
              <a:rPr lang="pt-BR" sz="2400" dirty="0"/>
              <a:t>, que aprova o </a:t>
            </a:r>
            <a:r>
              <a:rPr lang="pt-BR" sz="2400" b="1" dirty="0"/>
              <a:t>Plano de Ação da Rede de Atenção às Urgências da Região Metropolitana de Florianópolis </a:t>
            </a:r>
            <a:r>
              <a:rPr lang="pt-BR" sz="2400" dirty="0"/>
              <a:t>e aloca recursos financeiros para sua implantação; </a:t>
            </a:r>
          </a:p>
        </p:txBody>
      </p:sp>
    </p:spTree>
    <p:extLst>
      <p:ext uri="{BB962C8B-B14F-4D97-AF65-F5344CB8AC3E}">
        <p14:creationId xmlns:p14="http://schemas.microsoft.com/office/powerpoint/2010/main" val="4060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353354" y="116632"/>
            <a:ext cx="761113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2600" b="1" dirty="0" smtClean="0">
                <a:latin typeface="+mj-lt"/>
                <a:ea typeface="+mj-ea"/>
                <a:cs typeface="+mj-cs"/>
              </a:rPr>
              <a:t>IMPLANTAÇÃO/IMPLEMENTAÇÃO</a:t>
            </a:r>
          </a:p>
          <a:p>
            <a:pPr lvl="0" algn="ctr">
              <a:spcBef>
                <a:spcPct val="0"/>
              </a:spcBef>
            </a:pPr>
            <a:r>
              <a:rPr kumimoji="0" lang="pt-B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CENTRAL </a:t>
            </a:r>
            <a:r>
              <a:rPr kumimoji="0" lang="pt-B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 REGULAÇÃO DE INTERNAÇÕES HOSPITALARES MACRORREGIÃ</a:t>
            </a:r>
            <a:r>
              <a:rPr lang="pt-BR" sz="2600" b="1" dirty="0" smtClean="0">
                <a:latin typeface="+mj-lt"/>
                <a:ea typeface="+mj-ea"/>
                <a:cs typeface="+mj-cs"/>
              </a:rPr>
              <a:t>O DA GDE FPOLIS</a:t>
            </a:r>
            <a:endParaRPr kumimoji="0" lang="pt-BR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86666"/>
              </p:ext>
            </p:extLst>
          </p:nvPr>
        </p:nvGraphicFramePr>
        <p:xfrm>
          <a:off x="705282" y="1340768"/>
          <a:ext cx="8259206" cy="5322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2662"/>
                <a:gridCol w="1800200"/>
                <a:gridCol w="1800200"/>
                <a:gridCol w="1296144"/>
              </a:tblGrid>
              <a:tr h="360040">
                <a:tc>
                  <a:txBody>
                    <a:bodyPr/>
                    <a:lstStyle/>
                    <a:p>
                      <a:pPr algn="ctr" fontAlgn="t"/>
                      <a:endParaRPr lang="pt-BR" sz="13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pt-BR" sz="1300" b="1" u="none" strike="noStrike" dirty="0" smtClean="0">
                          <a:effectLst/>
                        </a:rPr>
                        <a:t>HOSPITAL                                      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pt-BR" sz="13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pt-BR" sz="1300" b="1" u="none" strike="noStrike" dirty="0" smtClean="0">
                          <a:effectLst/>
                        </a:rPr>
                        <a:t>CIDADE   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1" u="none" strike="noStrike" dirty="0">
                          <a:effectLst/>
                        </a:rPr>
                        <a:t>CENTRAL DE REGULAÇÃO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1" u="none" strike="noStrike" dirty="0">
                          <a:effectLst/>
                        </a:rPr>
                        <a:t>DATA PARA INÍCIO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Nereu Ramos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Florianópolis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Maternidade  Carmela Dutra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Florianópolis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Regional Homero de Miranda Gomes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São José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Instituto de Cardiologia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São José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Santa Tereza de Dermatologia Sanitária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 smtClean="0">
                          <a:effectLst/>
                        </a:rPr>
                        <a:t>S. </a:t>
                      </a:r>
                      <a:r>
                        <a:rPr lang="pt-BR" sz="1300" b="1" u="none" strike="noStrike" dirty="0">
                          <a:effectLst/>
                        </a:rPr>
                        <a:t>Pedro de Alcântara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 smtClean="0">
                          <a:effectLst/>
                        </a:rPr>
                        <a:t>Hosp. </a:t>
                      </a:r>
                      <a:r>
                        <a:rPr lang="pt-BR" sz="1300" b="1" u="none" strike="noStrike" dirty="0">
                          <a:effectLst/>
                        </a:rPr>
                        <a:t>S. José </a:t>
                      </a:r>
                      <a:r>
                        <a:rPr lang="pt-BR" sz="1300" b="1" u="none" strike="noStrike" dirty="0" smtClean="0">
                          <a:effectLst/>
                        </a:rPr>
                        <a:t>Mat. </a:t>
                      </a:r>
                      <a:r>
                        <a:rPr lang="pt-BR" sz="1300" b="1" u="none" strike="noStrike" dirty="0">
                          <a:effectLst/>
                        </a:rPr>
                        <a:t>Chiquinha </a:t>
                      </a:r>
                      <a:r>
                        <a:rPr lang="pt-BR" sz="1300" b="1" u="none" strike="noStrike" dirty="0" err="1">
                          <a:effectLst/>
                        </a:rPr>
                        <a:t>Galotti</a:t>
                      </a:r>
                      <a:r>
                        <a:rPr lang="pt-BR" sz="1300" b="1" u="none" strike="noStrike" dirty="0">
                          <a:effectLst/>
                        </a:rPr>
                        <a:t> 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Tijucas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Novembro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São Sebastião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Anitápolis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Fund</a:t>
                      </a:r>
                      <a:r>
                        <a:rPr lang="pt-BR" sz="1300" b="1" u="none" strike="noStrike" dirty="0" smtClean="0">
                          <a:effectLst/>
                        </a:rPr>
                        <a:t>. Médico </a:t>
                      </a:r>
                      <a:r>
                        <a:rPr lang="pt-BR" sz="1300" b="1" u="none" strike="noStrike" dirty="0">
                          <a:effectLst/>
                        </a:rPr>
                        <a:t>Assistencial. </a:t>
                      </a:r>
                      <a:r>
                        <a:rPr lang="pt-BR" sz="1300" b="1" u="none" strike="noStrike" dirty="0" smtClean="0">
                          <a:effectLst/>
                        </a:rPr>
                        <a:t>Trab. </a:t>
                      </a:r>
                      <a:r>
                        <a:rPr lang="pt-BR" sz="1300" b="1" u="none" strike="noStrike" dirty="0">
                          <a:effectLst/>
                        </a:rPr>
                        <a:t>Rural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São Bonifácio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 smtClean="0">
                          <a:effectLst/>
                        </a:rPr>
                        <a:t>Soc. </a:t>
                      </a:r>
                      <a:r>
                        <a:rPr lang="pt-BR" sz="1300" b="1" u="none" strike="noStrike" dirty="0">
                          <a:effectLst/>
                        </a:rPr>
                        <a:t>Hospitalar São Francisco de Assis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 err="1">
                          <a:effectLst/>
                        </a:rPr>
                        <a:t>Sto</a:t>
                      </a:r>
                      <a:r>
                        <a:rPr lang="pt-BR" sz="1300" b="1" u="none" strike="noStrike" dirty="0">
                          <a:effectLst/>
                        </a:rPr>
                        <a:t> Amaro Imperatriz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Fundação Hospitalar </a:t>
                      </a:r>
                      <a:r>
                        <a:rPr lang="pt-BR" sz="1300" b="1" u="none" strike="noStrike" dirty="0" err="1" smtClean="0">
                          <a:effectLst/>
                        </a:rPr>
                        <a:t>Munc</a:t>
                      </a:r>
                      <a:r>
                        <a:rPr lang="pt-BR" sz="1300" b="1" u="none" strike="noStrike" dirty="0" smtClean="0">
                          <a:effectLst/>
                        </a:rPr>
                        <a:t>. </a:t>
                      </a:r>
                      <a:r>
                        <a:rPr lang="pt-BR" sz="1300" b="1" u="none" strike="noStrike" dirty="0">
                          <a:effectLst/>
                        </a:rPr>
                        <a:t>d</a:t>
                      </a:r>
                      <a:r>
                        <a:rPr lang="pt-BR" sz="1300" b="1" u="none" strike="noStrike" dirty="0" smtClean="0">
                          <a:effectLst/>
                        </a:rPr>
                        <a:t>e </a:t>
                      </a:r>
                      <a:r>
                        <a:rPr lang="pt-BR" sz="1300" b="1" u="none" strike="noStrike" dirty="0">
                          <a:effectLst/>
                        </a:rPr>
                        <a:t>Canelinha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Canelinha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Nossa Sra. da Conceição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Nova Trento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Munic. Monsenhor José </a:t>
                      </a:r>
                      <a:r>
                        <a:rPr lang="pt-BR" sz="1300" b="1" u="none" strike="noStrike" dirty="0" err="1">
                          <a:effectLst/>
                        </a:rPr>
                        <a:t>Locks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São João Batista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1" u="none" strike="noStrike" dirty="0">
                          <a:effectLst/>
                        </a:rPr>
                        <a:t>Hospital de Alfredo Wagner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effectLst/>
                        </a:rPr>
                        <a:t>Alfredo Wagner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Hosp. </a:t>
                      </a:r>
                      <a:r>
                        <a:rPr lang="pt-BR" sz="1300" b="1" u="none" strike="noStrike" dirty="0" smtClean="0">
                          <a:effectLst/>
                        </a:rPr>
                        <a:t>Mat. Nossa </a:t>
                      </a:r>
                      <a:r>
                        <a:rPr lang="pt-BR" sz="1300" b="1" u="none" strike="noStrike" dirty="0" err="1" smtClean="0">
                          <a:effectLst/>
                        </a:rPr>
                        <a:t>Srª</a:t>
                      </a:r>
                      <a:r>
                        <a:rPr lang="pt-BR" sz="1300" b="1" u="none" strike="noStrike" dirty="0" smtClean="0">
                          <a:effectLst/>
                        </a:rPr>
                        <a:t> </a:t>
                      </a:r>
                      <a:r>
                        <a:rPr lang="pt-BR" sz="1300" b="1" u="none" strike="noStrike" dirty="0">
                          <a:effectLst/>
                        </a:rPr>
                        <a:t>da Conceição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Angelina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Dezembro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Governador Celso Ramos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Florianópolis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Florianópolis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Florianópolis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Hospital Infantil Joana de Gusmão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Florianópolis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CEPON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Florianópolis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effectLst/>
                        </a:rPr>
                        <a:t>Instituto Psiquiatria  IPQ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effectLst/>
                        </a:rPr>
                        <a:t>São José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effectLst/>
                        </a:rPr>
                        <a:t>Central Estadual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Maternidade Carlos Corrêa</a:t>
                      </a:r>
                      <a:endParaRPr lang="pt-BR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>
                          <a:solidFill>
                            <a:srgbClr val="FF0000"/>
                          </a:solidFill>
                          <a:effectLst/>
                        </a:rPr>
                        <a:t>Florianópolis</a:t>
                      </a:r>
                      <a:endParaRPr lang="pt-BR" sz="1300" b="1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Central de </a:t>
                      </a:r>
                      <a:r>
                        <a:rPr lang="pt-BR" sz="1200" b="1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Fpolis</a:t>
                      </a:r>
                      <a:endParaRPr lang="pt-BR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Hospital Universitário</a:t>
                      </a:r>
                      <a:endParaRPr lang="pt-BR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Florianópolis</a:t>
                      </a:r>
                      <a:endParaRPr lang="pt-BR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Central de </a:t>
                      </a:r>
                      <a:r>
                        <a:rPr lang="pt-BR" sz="1200" b="1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Fpolis</a:t>
                      </a:r>
                      <a:endParaRPr lang="pt-BR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3482">
                <a:tc>
                  <a:txBody>
                    <a:bodyPr/>
                    <a:lstStyle/>
                    <a:p>
                      <a:pPr algn="l" fontAlgn="t"/>
                      <a:r>
                        <a:rPr lang="pt-BR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Hospital de Caridade</a:t>
                      </a:r>
                      <a:endParaRPr lang="pt-BR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Florianópolis</a:t>
                      </a:r>
                      <a:endParaRPr lang="pt-BR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Central de </a:t>
                      </a:r>
                      <a:r>
                        <a:rPr lang="pt-BR" sz="1200" b="1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Fpolis</a:t>
                      </a:r>
                      <a:endParaRPr lang="pt-BR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Janeiro/2014</a:t>
                      </a:r>
                      <a:endParaRPr lang="pt-BR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1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340769"/>
            <a:ext cx="8064896" cy="1800200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  <a:defRPr/>
            </a:pPr>
            <a:r>
              <a:rPr lang="en-US" altLang="pt-BR" sz="2300" b="0" dirty="0" smtClean="0">
                <a:latin typeface="+mj-lt"/>
                <a:cs typeface="Arial" panose="020B0604020202020204" pitchFamily="34" charset="0"/>
              </a:rPr>
              <a:t>Sistema </a:t>
            </a:r>
            <a:r>
              <a:rPr lang="en-US" altLang="pt-BR" sz="2300" dirty="0" smtClean="0">
                <a:latin typeface="+mj-lt"/>
                <a:cs typeface="Arial" panose="020B0604020202020204" pitchFamily="34" charset="0"/>
              </a:rPr>
              <a:t>disponibilizado pelo MS</a:t>
            </a:r>
            <a:r>
              <a:rPr lang="en-US" altLang="pt-BR" sz="2300" b="0" dirty="0" smtClean="0">
                <a:latin typeface="+mj-lt"/>
                <a:cs typeface="Arial" panose="020B0604020202020204" pitchFamily="34" charset="0"/>
              </a:rPr>
              <a:t>, atualmente versão SISREG III.</a:t>
            </a:r>
          </a:p>
          <a:p>
            <a:pPr algn="l">
              <a:buFont typeface="Wingdings" panose="05000000000000000000" pitchFamily="2" charset="2"/>
              <a:buChar char="§"/>
              <a:defRPr/>
            </a:pPr>
            <a:r>
              <a:rPr lang="en-US" altLang="pt-BR" sz="2300" b="0" dirty="0" err="1" smtClean="0">
                <a:latin typeface="+mj-lt"/>
                <a:cs typeface="Arial" panose="020B0604020202020204" pitchFamily="34" charset="0"/>
              </a:rPr>
              <a:t>Sistema</a:t>
            </a:r>
            <a:r>
              <a:rPr lang="en-US" altLang="pt-BR" sz="2300" b="0" dirty="0" smtClean="0">
                <a:latin typeface="+mj-lt"/>
                <a:cs typeface="Arial" panose="020B0604020202020204" pitchFamily="34" charset="0"/>
              </a:rPr>
              <a:t> on-line para gerenciamento de todo complexo regulatório, indo da rede</a:t>
            </a:r>
            <a:r>
              <a:rPr lang="en-US" altLang="pt-BR" sz="2300" b="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300" b="0" dirty="0" smtClean="0">
                <a:latin typeface="+mj-lt"/>
                <a:cs typeface="Arial" panose="020B0604020202020204" pitchFamily="34" charset="0"/>
              </a:rPr>
              <a:t>básica à internação</a:t>
            </a:r>
            <a:r>
              <a:rPr lang="en-US" altLang="pt-BR" sz="2300" b="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300" b="0" dirty="0" smtClean="0">
                <a:latin typeface="+mj-lt"/>
                <a:cs typeface="Arial" panose="020B0604020202020204" pitchFamily="34" charset="0"/>
              </a:rPr>
              <a:t>hospitalar</a:t>
            </a:r>
          </a:p>
          <a:p>
            <a:pPr algn="l">
              <a:buFont typeface="Wingdings" panose="05000000000000000000" pitchFamily="2" charset="2"/>
              <a:buChar char="§"/>
              <a:defRPr/>
            </a:pPr>
            <a:r>
              <a:rPr lang="en-US" altLang="pt-BR" sz="2300" b="1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http://sisregiii.saude.gov.br</a:t>
            </a: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1271054" y="3140968"/>
            <a:ext cx="726138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20000"/>
              </a:spcBef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</a:rPr>
              <a:t>CAPACITAÇÃO 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DE PESSOAL – 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Giovan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/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Márcia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 e 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equipe</a:t>
            </a:r>
            <a:endParaRPr lang="en-US" sz="2000" dirty="0">
              <a:ea typeface="ＭＳ Ｐゴシック" charset="0"/>
              <a:cs typeface="ＭＳ Ｐゴシック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en-US" sz="2000" dirty="0">
                <a:ea typeface="ＭＳ Ｐゴシック" charset="0"/>
                <a:cs typeface="ＭＳ Ｐゴシック" charset="0"/>
              </a:rPr>
              <a:t>ENVOLVIMENTO DA ÁREA DE </a:t>
            </a:r>
            <a:r>
              <a:rPr lang="en-US" sz="2000" dirty="0" smtClean="0">
                <a:ea typeface="ＭＳ Ｐゴシック" charset="0"/>
                <a:cs typeface="ＭＳ Ｐゴシック" charset="0"/>
              </a:rPr>
              <a:t>INFORMÁTICA</a:t>
            </a:r>
            <a:endParaRPr lang="en-US" sz="2000" dirty="0">
              <a:ea typeface="ＭＳ Ｐゴシック" charset="0"/>
              <a:cs typeface="ＭＳ Ｐゴシック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en-US" sz="2000" dirty="0">
                <a:ea typeface="ＭＳ Ｐゴシック" charset="0"/>
                <a:cs typeface="ＭＳ Ｐゴシック" charset="0"/>
              </a:rPr>
              <a:t>(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Interoperabilidade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Micromed</a:t>
            </a:r>
            <a:r>
              <a:rPr lang="en-US" sz="2000" dirty="0">
                <a:ea typeface="ＭＳ Ｐゴシック" charset="0"/>
                <a:cs typeface="ＭＳ Ｐゴシック" charset="0"/>
              </a:rPr>
              <a:t> X </a:t>
            </a:r>
            <a:r>
              <a:rPr lang="en-US" sz="2000" dirty="0" smtClean="0">
                <a:ea typeface="ＭＳ Ｐゴシック" charset="0"/>
                <a:cs typeface="ＭＳ Ｐゴシック" charset="0"/>
              </a:rPr>
              <a:t>SISREG)</a:t>
            </a:r>
            <a:endParaRPr lang="pt-BR" sz="2000" dirty="0">
              <a:latin typeface="Arial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91680" y="188640"/>
            <a:ext cx="72008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pt-BR" sz="3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SISREG – SISTEMA NACIONAL DE REGULAÇÃO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07376"/>
            <a:ext cx="3672408" cy="229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EF5FA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6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091235" cy="43924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>
              <a:lnSpc>
                <a:spcPts val="1400"/>
              </a:lnSpc>
              <a:buNone/>
              <a:defRPr/>
            </a:pPr>
            <a:r>
              <a:rPr lang="pt-BR" sz="2400" b="1" dirty="0" smtClean="0">
                <a:latin typeface="+mj-lt"/>
              </a:rPr>
              <a:t>	</a:t>
            </a:r>
            <a:r>
              <a:rPr lang="pt-BR" sz="6000" b="1" dirty="0">
                <a:latin typeface="+mj-lt"/>
              </a:rPr>
              <a:t>Coordenação do Complexo Regulador: </a:t>
            </a:r>
            <a:r>
              <a:rPr lang="pt-BR" sz="6000" dirty="0">
                <a:latin typeface="+mj-lt"/>
              </a:rPr>
              <a:t>Carla Marisa </a:t>
            </a:r>
            <a:r>
              <a:rPr lang="pt-BR" sz="6000" dirty="0" err="1">
                <a:latin typeface="+mj-lt"/>
              </a:rPr>
              <a:t>Tirello</a:t>
            </a:r>
            <a:r>
              <a:rPr lang="pt-BR" sz="6000" dirty="0">
                <a:latin typeface="+mj-lt"/>
              </a:rPr>
              <a:t> Pulga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>
                <a:latin typeface="+mj-lt"/>
              </a:rPr>
              <a:t>	</a:t>
            </a:r>
            <a:r>
              <a:rPr lang="pt-BR" sz="6000" dirty="0">
                <a:latin typeface="+mj-lt"/>
              </a:rPr>
              <a:t>Fone: (48) 3212- 1692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dirty="0">
                <a:latin typeface="+mj-lt"/>
              </a:rPr>
              <a:t>	e-mail: carlamarisa@saude.sc.gov.br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 smtClean="0">
                <a:latin typeface="+mj-lt"/>
              </a:rPr>
              <a:t>	Gerente dos Complexos Reguladores: </a:t>
            </a:r>
            <a:r>
              <a:rPr lang="pt-BR" sz="6000" dirty="0" smtClean="0">
                <a:latin typeface="+mj-lt"/>
              </a:rPr>
              <a:t>Geraldo </a:t>
            </a:r>
            <a:r>
              <a:rPr lang="pt-BR" sz="6000" dirty="0" err="1" smtClean="0">
                <a:latin typeface="+mj-lt"/>
              </a:rPr>
              <a:t>Azzolini</a:t>
            </a:r>
            <a:endParaRPr lang="pt-BR" sz="6000" dirty="0" smtClean="0">
              <a:latin typeface="+mj-lt"/>
            </a:endParaRP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 smtClean="0">
                <a:latin typeface="+mj-lt"/>
              </a:rPr>
              <a:t>	</a:t>
            </a:r>
            <a:r>
              <a:rPr lang="pt-BR" sz="6000" dirty="0" smtClean="0">
                <a:latin typeface="+mj-lt"/>
              </a:rPr>
              <a:t>Fone: (48) 3212-1635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dirty="0" smtClean="0">
                <a:latin typeface="+mj-lt"/>
              </a:rPr>
              <a:t>	e-mail: geraldo@saude.sc.gov.br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 smtClean="0">
                <a:latin typeface="+mj-lt"/>
              </a:rPr>
              <a:t>	</a:t>
            </a:r>
            <a:r>
              <a:rPr lang="pt-BR" sz="6000" b="1" dirty="0">
                <a:latin typeface="+mj-lt"/>
              </a:rPr>
              <a:t>Coordenador Estadual do SAMU: </a:t>
            </a:r>
            <a:r>
              <a:rPr lang="pt-BR" sz="6000" dirty="0">
                <a:latin typeface="+mj-lt"/>
              </a:rPr>
              <a:t>Ramon </a:t>
            </a:r>
            <a:r>
              <a:rPr lang="pt-BR" sz="6000" dirty="0" err="1">
                <a:latin typeface="+mj-lt"/>
              </a:rPr>
              <a:t>Tartari</a:t>
            </a:r>
            <a:endParaRPr lang="pt-BR" sz="6000" dirty="0">
              <a:latin typeface="+mj-lt"/>
            </a:endParaRPr>
          </a:p>
          <a:p>
            <a:pPr>
              <a:lnSpc>
                <a:spcPts val="1400"/>
              </a:lnSpc>
              <a:buNone/>
              <a:defRPr/>
            </a:pPr>
            <a:r>
              <a:rPr lang="pt-BR" sz="6000" dirty="0">
                <a:latin typeface="+mj-lt"/>
              </a:rPr>
              <a:t>	Fone: (48) 3112- 1636//1635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 smtClean="0">
                <a:latin typeface="+mj-lt"/>
              </a:rPr>
              <a:t>	Gerente </a:t>
            </a:r>
            <a:r>
              <a:rPr lang="pt-BR" sz="6000" b="1" dirty="0">
                <a:latin typeface="+mj-lt"/>
              </a:rPr>
              <a:t>do SAMU: </a:t>
            </a:r>
            <a:r>
              <a:rPr lang="pt-BR" sz="6000" dirty="0" smtClean="0">
                <a:latin typeface="+mj-lt"/>
              </a:rPr>
              <a:t>Cesar </a:t>
            </a:r>
            <a:r>
              <a:rPr lang="pt-BR" sz="6000" dirty="0">
                <a:latin typeface="+mj-lt"/>
              </a:rPr>
              <a:t>Augusto </a:t>
            </a:r>
            <a:r>
              <a:rPr lang="pt-BR" sz="6000" dirty="0" err="1">
                <a:latin typeface="+mj-lt"/>
              </a:rPr>
              <a:t>Korczaguin</a:t>
            </a:r>
            <a:r>
              <a:rPr lang="pt-BR" sz="6000" dirty="0">
                <a:latin typeface="+mj-lt"/>
              </a:rPr>
              <a:t/>
            </a:r>
            <a:br>
              <a:rPr lang="pt-BR" sz="6000" dirty="0">
                <a:latin typeface="+mj-lt"/>
              </a:rPr>
            </a:br>
            <a:r>
              <a:rPr lang="pt-BR" sz="6000" dirty="0">
                <a:latin typeface="+mj-lt"/>
              </a:rPr>
              <a:t>Fone: (48) - 3212-1663</a:t>
            </a:r>
            <a:br>
              <a:rPr lang="pt-BR" sz="6000" dirty="0">
                <a:latin typeface="+mj-lt"/>
              </a:rPr>
            </a:br>
            <a:r>
              <a:rPr lang="pt-BR" sz="6000" dirty="0">
                <a:latin typeface="+mj-lt"/>
              </a:rPr>
              <a:t>e-mail: apoiosamu@saude.sc.gov.br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dirty="0">
                <a:latin typeface="+mj-lt"/>
              </a:rPr>
              <a:t>	</a:t>
            </a:r>
            <a:r>
              <a:rPr lang="pt-BR" sz="6000" b="1" dirty="0" smtClean="0">
                <a:latin typeface="+mj-lt"/>
              </a:rPr>
              <a:t>Assessoria Técnica/</a:t>
            </a:r>
            <a:r>
              <a:rPr lang="pt-BR" sz="6000" b="1" dirty="0" smtClean="0"/>
              <a:t>Administrativa</a:t>
            </a:r>
            <a:r>
              <a:rPr lang="pt-BR" sz="6000" b="1" dirty="0" smtClean="0">
                <a:latin typeface="+mj-lt"/>
              </a:rPr>
              <a:t>:  </a:t>
            </a:r>
            <a:r>
              <a:rPr lang="pt-BR" sz="6000" dirty="0" smtClean="0">
                <a:latin typeface="+mj-lt"/>
              </a:rPr>
              <a:t>Ana </a:t>
            </a:r>
            <a:r>
              <a:rPr lang="pt-BR" sz="6000" dirty="0" err="1" smtClean="0">
                <a:latin typeface="+mj-lt"/>
              </a:rPr>
              <a:t>Probst</a:t>
            </a:r>
            <a:r>
              <a:rPr lang="pt-BR" sz="6000" dirty="0" smtClean="0">
                <a:latin typeface="+mj-lt"/>
              </a:rPr>
              <a:t>, Hilda, Roseli e Vitória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>
                <a:latin typeface="+mj-lt"/>
              </a:rPr>
              <a:t> </a:t>
            </a:r>
            <a:r>
              <a:rPr lang="pt-BR" sz="6000" b="1" dirty="0" smtClean="0">
                <a:latin typeface="+mj-lt"/>
              </a:rPr>
              <a:t>      	</a:t>
            </a:r>
            <a:r>
              <a:rPr lang="pt-BR" sz="6000" dirty="0" smtClean="0">
                <a:latin typeface="+mj-lt"/>
              </a:rPr>
              <a:t>Fone: (48) 3212-1635// 1692</a:t>
            </a:r>
          </a:p>
          <a:p>
            <a:pPr>
              <a:lnSpc>
                <a:spcPts val="1400"/>
              </a:lnSpc>
              <a:buNone/>
              <a:defRPr/>
            </a:pPr>
            <a:r>
              <a:rPr lang="pt-BR" sz="6000" dirty="0">
                <a:latin typeface="+mj-lt"/>
              </a:rPr>
              <a:t>	</a:t>
            </a:r>
            <a:r>
              <a:rPr lang="pt-BR" sz="6000" dirty="0" smtClean="0">
                <a:latin typeface="+mj-lt"/>
              </a:rPr>
              <a:t>e-mail: gecor@saude.sc.gov.br e </a:t>
            </a:r>
            <a:r>
              <a:rPr lang="pt-BR" sz="6000" dirty="0"/>
              <a:t>assesssoriatecnicagecor@saude.sc.gov.br</a:t>
            </a:r>
            <a:endParaRPr lang="pt-BR" sz="6000" dirty="0" smtClean="0">
              <a:latin typeface="+mj-lt"/>
            </a:endParaRPr>
          </a:p>
          <a:p>
            <a:pPr>
              <a:lnSpc>
                <a:spcPts val="1400"/>
              </a:lnSpc>
              <a:buNone/>
              <a:defRPr/>
            </a:pPr>
            <a:r>
              <a:rPr lang="pt-BR" sz="6000" b="1" dirty="0">
                <a:latin typeface="+mj-lt"/>
              </a:rPr>
              <a:t>	</a:t>
            </a:r>
            <a:r>
              <a:rPr lang="pt-BR" sz="6000" b="1" dirty="0" smtClean="0">
                <a:latin typeface="+mj-lt"/>
              </a:rPr>
              <a:t>Central Estadual de Regulação de Consultas e Exames:  </a:t>
            </a:r>
            <a:r>
              <a:rPr lang="pt-BR" sz="6000" dirty="0" smtClean="0">
                <a:latin typeface="+mj-lt"/>
              </a:rPr>
              <a:t>Marli, Márcia,</a:t>
            </a:r>
            <a:r>
              <a:rPr lang="pt-BR" sz="6000" dirty="0">
                <a:latin typeface="+mj-lt"/>
              </a:rPr>
              <a:t> Roberta, </a:t>
            </a:r>
            <a:r>
              <a:rPr lang="pt-BR" sz="6000" dirty="0" err="1">
                <a:latin typeface="+mj-lt"/>
              </a:rPr>
              <a:t>Thaiza</a:t>
            </a:r>
            <a:r>
              <a:rPr lang="pt-BR" sz="6000" dirty="0">
                <a:latin typeface="+mj-lt"/>
              </a:rPr>
              <a:t> e </a:t>
            </a:r>
            <a:r>
              <a:rPr lang="pt-BR" sz="6000" dirty="0" smtClean="0">
                <a:latin typeface="+mj-lt"/>
              </a:rPr>
              <a:t>Bruna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 smtClean="0">
                <a:latin typeface="+mj-lt"/>
              </a:rPr>
              <a:t>	Fone: (48) 3212-1657// 1672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>
                <a:latin typeface="+mj-lt"/>
              </a:rPr>
              <a:t>	</a:t>
            </a:r>
            <a:r>
              <a:rPr lang="pt-BR" sz="6000" dirty="0" smtClean="0">
                <a:latin typeface="+mj-lt"/>
              </a:rPr>
              <a:t>e-mail: cer@saude.sc.gov.br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 smtClean="0">
                <a:latin typeface="+mj-lt"/>
              </a:rPr>
              <a:t>	</a:t>
            </a:r>
            <a:r>
              <a:rPr lang="pt-BR" sz="6000" b="1" dirty="0" smtClean="0">
                <a:latin typeface="+mj-lt"/>
              </a:rPr>
              <a:t>Central Estadual de Regulação de Internações Hospitalares: </a:t>
            </a:r>
            <a:r>
              <a:rPr lang="pt-BR" sz="6000" dirty="0" err="1" smtClean="0">
                <a:latin typeface="+mj-lt"/>
              </a:rPr>
              <a:t>Giovan</a:t>
            </a:r>
            <a:r>
              <a:rPr lang="pt-BR" sz="6000" dirty="0" smtClean="0">
                <a:latin typeface="+mj-lt"/>
              </a:rPr>
              <a:t>,</a:t>
            </a:r>
            <a:r>
              <a:rPr lang="pt-BR" sz="6000" dirty="0">
                <a:latin typeface="+mj-lt"/>
              </a:rPr>
              <a:t> </a:t>
            </a:r>
            <a:r>
              <a:rPr lang="pt-BR" sz="6000" dirty="0" smtClean="0">
                <a:latin typeface="+mj-lt"/>
              </a:rPr>
              <a:t>Valéria, Daniela </a:t>
            </a:r>
            <a:r>
              <a:rPr lang="pt-BR" sz="6000" dirty="0">
                <a:latin typeface="+mj-lt"/>
              </a:rPr>
              <a:t>e </a:t>
            </a:r>
            <a:r>
              <a:rPr lang="pt-BR" sz="6000" dirty="0" err="1">
                <a:latin typeface="+mj-lt"/>
              </a:rPr>
              <a:t>Edinete</a:t>
            </a:r>
            <a:r>
              <a:rPr lang="pt-BR" sz="6000" dirty="0">
                <a:latin typeface="+mj-lt"/>
              </a:rPr>
              <a:t> 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 smtClean="0">
                <a:latin typeface="+mj-lt"/>
              </a:rPr>
              <a:t>	Fone: (48) 3212-1652  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>
                <a:latin typeface="+mj-lt"/>
              </a:rPr>
              <a:t>	</a:t>
            </a:r>
            <a:r>
              <a:rPr lang="pt-BR" sz="6000" dirty="0" smtClean="0">
                <a:latin typeface="+mj-lt"/>
              </a:rPr>
              <a:t>e-mail: cri@saude.sc.gov.br </a:t>
            </a:r>
          </a:p>
          <a:p>
            <a:pPr algn="l">
              <a:lnSpc>
                <a:spcPts val="1400"/>
              </a:lnSpc>
              <a:buFontTx/>
              <a:buNone/>
              <a:defRPr/>
            </a:pPr>
            <a:endParaRPr lang="pt-BR" sz="6000" dirty="0">
              <a:latin typeface="+mj-lt"/>
            </a:endParaRP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6000" dirty="0" smtClean="0">
                <a:latin typeface="+mj-lt"/>
              </a:rPr>
              <a:t>	</a:t>
            </a:r>
            <a:endParaRPr lang="pt-BR" sz="5200" dirty="0" smtClean="0">
              <a:latin typeface="+mj-lt"/>
            </a:endParaRPr>
          </a:p>
          <a:p>
            <a:pPr algn="l">
              <a:lnSpc>
                <a:spcPts val="1400"/>
              </a:lnSpc>
              <a:buFontTx/>
              <a:buNone/>
              <a:defRPr/>
            </a:pPr>
            <a:endParaRPr lang="pt-BR" sz="5200" dirty="0">
              <a:latin typeface="+mj-lt"/>
            </a:endParaRP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5200" dirty="0" smtClean="0">
                <a:latin typeface="+mj-lt"/>
              </a:rPr>
              <a:t>	</a:t>
            </a:r>
            <a:endParaRPr lang="pt-BR" sz="2500" dirty="0" smtClean="0">
              <a:latin typeface="+mj-lt"/>
            </a:endParaRPr>
          </a:p>
          <a:p>
            <a:pPr algn="l">
              <a:lnSpc>
                <a:spcPts val="1400"/>
              </a:lnSpc>
              <a:buFontTx/>
              <a:buNone/>
              <a:defRPr/>
            </a:pPr>
            <a:r>
              <a:rPr lang="pt-BR" sz="2500" dirty="0" smtClean="0">
                <a:latin typeface="+mj-lt"/>
              </a:rPr>
              <a:t>	</a:t>
            </a:r>
            <a:endParaRPr lang="pt-BR" sz="1200" dirty="0" smtClean="0">
              <a:latin typeface="+mj-lt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68811" y="116632"/>
            <a:ext cx="7105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800" b="1" dirty="0" smtClean="0">
                <a:latin typeface="+mj-lt"/>
                <a:ea typeface="+mj-ea"/>
                <a:cs typeface="+mj-cs"/>
              </a:rPr>
              <a:t>Regulação Estadual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466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14480" y="116633"/>
            <a:ext cx="6786610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800" b="1" dirty="0" smtClean="0">
                <a:latin typeface="+mj-lt"/>
                <a:ea typeface="+mj-ea"/>
                <a:cs typeface="+mj-cs"/>
              </a:rPr>
              <a:t>Equipe Regulação </a:t>
            </a:r>
            <a:r>
              <a:rPr lang="pt-BR" sz="3800" b="1" dirty="0" err="1" smtClean="0">
                <a:latin typeface="+mj-lt"/>
                <a:ea typeface="+mj-ea"/>
                <a:cs typeface="+mj-cs"/>
              </a:rPr>
              <a:t>Gecor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aixaDeTexto 6"/>
          <p:cNvSpPr txBox="1">
            <a:spLocks noChangeArrowheads="1"/>
          </p:cNvSpPr>
          <p:nvPr/>
        </p:nvSpPr>
        <p:spPr bwMode="auto">
          <a:xfrm>
            <a:off x="971600" y="1268760"/>
            <a:ext cx="7848872" cy="4770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600" b="1" dirty="0">
                <a:latin typeface="+mj-lt"/>
              </a:rPr>
              <a:t>TFD </a:t>
            </a:r>
            <a:r>
              <a:rPr lang="pt-BR" sz="1600" b="1" dirty="0" smtClean="0">
                <a:latin typeface="+mj-lt"/>
              </a:rPr>
              <a:t>Processos: </a:t>
            </a:r>
            <a:r>
              <a:rPr lang="pt-BR" sz="1600" dirty="0" smtClean="0">
                <a:latin typeface="+mj-lt"/>
              </a:rPr>
              <a:t>Adriana, </a:t>
            </a:r>
            <a:r>
              <a:rPr lang="pt-BR" sz="1600" dirty="0" err="1" smtClean="0">
                <a:latin typeface="+mj-lt"/>
              </a:rPr>
              <a:t>Iva</a:t>
            </a:r>
            <a:r>
              <a:rPr lang="pt-BR" sz="1600" dirty="0" smtClean="0">
                <a:latin typeface="+mj-lt"/>
              </a:rPr>
              <a:t>, Bruna, Carol e Luciana</a:t>
            </a:r>
            <a:endParaRPr lang="pt-BR" sz="1600" dirty="0">
              <a:latin typeface="+mj-lt"/>
            </a:endParaRPr>
          </a:p>
          <a:p>
            <a:pPr algn="just">
              <a:defRPr/>
            </a:pPr>
            <a:r>
              <a:rPr lang="pt-BR" sz="1600" dirty="0"/>
              <a:t>Fone: (48) 3212-1653 e (48) 3212-1639</a:t>
            </a:r>
          </a:p>
          <a:p>
            <a:pPr algn="just">
              <a:defRPr/>
            </a:pPr>
            <a:r>
              <a:rPr lang="pt-BR" sz="1600" b="0" dirty="0" smtClean="0">
                <a:latin typeface="+mj-lt"/>
              </a:rPr>
              <a:t>e-mail</a:t>
            </a:r>
            <a:r>
              <a:rPr lang="pt-BR" sz="1600" b="0" dirty="0">
                <a:latin typeface="+mj-lt"/>
              </a:rPr>
              <a:t>: tfd@saude.sc.gov.br</a:t>
            </a:r>
          </a:p>
          <a:p>
            <a:pPr algn="just">
              <a:defRPr/>
            </a:pPr>
            <a:r>
              <a:rPr lang="pt-BR" sz="1600" b="0" dirty="0">
                <a:latin typeface="+mj-lt"/>
              </a:rPr>
              <a:t> </a:t>
            </a:r>
            <a:endParaRPr lang="pt-BR" sz="1600" dirty="0">
              <a:latin typeface="+mj-lt"/>
            </a:endParaRPr>
          </a:p>
          <a:p>
            <a:pPr algn="just">
              <a:defRPr/>
            </a:pPr>
            <a:r>
              <a:rPr lang="pt-BR" sz="1600" b="1" dirty="0">
                <a:latin typeface="+mj-lt"/>
              </a:rPr>
              <a:t>TFD </a:t>
            </a:r>
            <a:r>
              <a:rPr lang="pt-BR" sz="1600" b="1" dirty="0" smtClean="0">
                <a:latin typeface="+mj-lt"/>
              </a:rPr>
              <a:t>Passagens</a:t>
            </a:r>
            <a:r>
              <a:rPr lang="pt-BR" sz="1600" dirty="0" smtClean="0">
                <a:latin typeface="+mj-lt"/>
              </a:rPr>
              <a:t>:  Marcos, Mauro, </a:t>
            </a:r>
            <a:r>
              <a:rPr lang="pt-BR" sz="1600" dirty="0" err="1">
                <a:latin typeface="+mj-lt"/>
              </a:rPr>
              <a:t>G</a:t>
            </a:r>
            <a:r>
              <a:rPr lang="pt-BR" sz="1600" dirty="0" err="1" smtClean="0">
                <a:latin typeface="+mj-lt"/>
              </a:rPr>
              <a:t>ean</a:t>
            </a:r>
            <a:r>
              <a:rPr lang="pt-BR" sz="1600" dirty="0" smtClean="0">
                <a:latin typeface="+mj-lt"/>
              </a:rPr>
              <a:t> e Débora</a:t>
            </a:r>
          </a:p>
          <a:p>
            <a:pPr algn="just">
              <a:defRPr/>
            </a:pPr>
            <a:r>
              <a:rPr lang="pt-BR" sz="1600" dirty="0"/>
              <a:t>Fone: (48) 3212- 1651</a:t>
            </a:r>
          </a:p>
          <a:p>
            <a:pPr algn="just">
              <a:defRPr/>
            </a:pPr>
            <a:r>
              <a:rPr lang="pt-BR" sz="1600" b="0" dirty="0" smtClean="0">
                <a:latin typeface="+mj-lt"/>
              </a:rPr>
              <a:t>e-mail</a:t>
            </a:r>
            <a:r>
              <a:rPr lang="pt-BR" sz="1600" b="0" dirty="0">
                <a:latin typeface="+mj-lt"/>
              </a:rPr>
              <a:t>: tfdpassagens@saude.sc.gov.br</a:t>
            </a:r>
          </a:p>
          <a:p>
            <a:pPr algn="just">
              <a:defRPr/>
            </a:pPr>
            <a:endParaRPr lang="pt-BR" sz="1600" b="0" dirty="0">
              <a:latin typeface="+mj-lt"/>
            </a:endParaRPr>
          </a:p>
          <a:p>
            <a:pPr algn="just">
              <a:defRPr/>
            </a:pPr>
            <a:r>
              <a:rPr lang="pt-BR" sz="1600" b="1" dirty="0">
                <a:latin typeface="+mj-lt"/>
              </a:rPr>
              <a:t>TFD </a:t>
            </a:r>
            <a:r>
              <a:rPr lang="pt-BR" sz="1600" b="1" dirty="0" smtClean="0">
                <a:latin typeface="+mj-lt"/>
              </a:rPr>
              <a:t>Transportes: </a:t>
            </a:r>
            <a:r>
              <a:rPr lang="pt-BR" sz="1600" dirty="0">
                <a:latin typeface="+mj-lt"/>
              </a:rPr>
              <a:t>Luiz </a:t>
            </a:r>
            <a:r>
              <a:rPr lang="pt-BR" sz="1600" dirty="0" smtClean="0">
                <a:latin typeface="+mj-lt"/>
              </a:rPr>
              <a:t>Paulo e equipe de Motoristas</a:t>
            </a:r>
          </a:p>
          <a:p>
            <a:pPr algn="just">
              <a:defRPr/>
            </a:pPr>
            <a:r>
              <a:rPr lang="pt-BR" sz="1600" dirty="0"/>
              <a:t>Fone: (48) 3212- 1648 </a:t>
            </a:r>
          </a:p>
          <a:p>
            <a:pPr algn="just">
              <a:defRPr/>
            </a:pPr>
            <a:r>
              <a:rPr lang="pt-BR" sz="1600" dirty="0" smtClean="0">
                <a:latin typeface="+mj-lt"/>
              </a:rPr>
              <a:t>e-</a:t>
            </a:r>
            <a:r>
              <a:rPr lang="pt-BR" sz="1600" b="0" dirty="0" smtClean="0">
                <a:latin typeface="+mj-lt"/>
              </a:rPr>
              <a:t>mail</a:t>
            </a:r>
            <a:r>
              <a:rPr lang="pt-BR" sz="1600" b="0" dirty="0">
                <a:latin typeface="+mj-lt"/>
              </a:rPr>
              <a:t>: </a:t>
            </a:r>
            <a:r>
              <a:rPr lang="pt-BR" sz="1600" b="0" dirty="0" smtClean="0">
                <a:latin typeface="+mj-lt"/>
              </a:rPr>
              <a:t>transportetfd@saude.sc.gov.br</a:t>
            </a:r>
          </a:p>
          <a:p>
            <a:pPr algn="just">
              <a:defRPr/>
            </a:pPr>
            <a:endParaRPr lang="pt-BR" sz="1600" b="0" dirty="0">
              <a:latin typeface="+mj-lt"/>
            </a:endParaRPr>
          </a:p>
          <a:p>
            <a:pPr>
              <a:defRPr/>
            </a:pPr>
            <a:r>
              <a:rPr lang="pt-BR" sz="1600" b="1" dirty="0" smtClean="0"/>
              <a:t>Divisão </a:t>
            </a:r>
            <a:r>
              <a:rPr lang="pt-BR" sz="1600" b="1" dirty="0"/>
              <a:t>de Alto Custo: </a:t>
            </a:r>
            <a:r>
              <a:rPr lang="pt-BR" sz="1600" dirty="0"/>
              <a:t>Elizandra, </a:t>
            </a:r>
            <a:r>
              <a:rPr lang="pt-BR" sz="1600" dirty="0" err="1"/>
              <a:t>Sanderlúcio</a:t>
            </a:r>
            <a:r>
              <a:rPr lang="pt-BR" sz="1600" dirty="0"/>
              <a:t>, Eunice, Tatiana, </a:t>
            </a:r>
            <a:r>
              <a:rPr lang="pt-BR" sz="1600" dirty="0" smtClean="0"/>
              <a:t>Renata, Gabriela e </a:t>
            </a:r>
            <a:r>
              <a:rPr lang="pt-BR" sz="1600" dirty="0" err="1" smtClean="0"/>
              <a:t>Rosemi</a:t>
            </a:r>
            <a:r>
              <a:rPr lang="pt-BR" sz="1600" dirty="0" smtClean="0"/>
              <a:t> </a:t>
            </a:r>
            <a:endParaRPr lang="pt-BR" sz="1600" dirty="0"/>
          </a:p>
          <a:p>
            <a:pPr>
              <a:defRPr/>
            </a:pPr>
            <a:r>
              <a:rPr lang="pt-BR" sz="1600" dirty="0" smtClean="0"/>
              <a:t>Fone: (48) 3212- 1656</a:t>
            </a:r>
            <a:endParaRPr lang="pt-BR" sz="1600" dirty="0"/>
          </a:p>
          <a:p>
            <a:pPr>
              <a:defRPr/>
            </a:pPr>
            <a:r>
              <a:rPr lang="pt-BR" sz="1600" dirty="0" smtClean="0"/>
              <a:t>e-mail</a:t>
            </a:r>
            <a:r>
              <a:rPr lang="pt-BR" sz="1600" dirty="0"/>
              <a:t>: altocusto@saude.sc.gov.br</a:t>
            </a:r>
          </a:p>
          <a:p>
            <a:pPr algn="just">
              <a:defRPr/>
            </a:pPr>
            <a:endParaRPr lang="pt-BR" sz="1600" dirty="0">
              <a:latin typeface="+mj-lt"/>
            </a:endParaRPr>
          </a:p>
          <a:p>
            <a:pPr>
              <a:defRPr/>
            </a:pPr>
            <a:r>
              <a:rPr lang="pt-BR" sz="1600" b="1" dirty="0" smtClean="0"/>
              <a:t>Telemedicina: </a:t>
            </a:r>
            <a:r>
              <a:rPr lang="pt-BR" sz="1600" dirty="0" smtClean="0"/>
              <a:t>Beto, </a:t>
            </a:r>
            <a:r>
              <a:rPr lang="pt-BR" sz="1600" dirty="0" err="1" smtClean="0"/>
              <a:t>Harley</a:t>
            </a:r>
            <a:r>
              <a:rPr lang="pt-BR" sz="1600" dirty="0" smtClean="0"/>
              <a:t> e </a:t>
            </a:r>
            <a:r>
              <a:rPr lang="pt-BR" sz="1600" dirty="0"/>
              <a:t>Veridiana</a:t>
            </a:r>
          </a:p>
          <a:p>
            <a:pPr>
              <a:defRPr/>
            </a:pPr>
            <a:r>
              <a:rPr lang="pt-BR" sz="1600" dirty="0" smtClean="0"/>
              <a:t>Fone</a:t>
            </a:r>
            <a:r>
              <a:rPr lang="pt-BR" sz="1600" dirty="0"/>
              <a:t>: (48) 3212-1655// 1678</a:t>
            </a:r>
          </a:p>
          <a:p>
            <a:pPr>
              <a:defRPr/>
            </a:pPr>
            <a:r>
              <a:rPr lang="pt-BR" sz="1600" dirty="0" smtClean="0"/>
              <a:t>e-mail</a:t>
            </a:r>
            <a:r>
              <a:rPr lang="pt-BR" sz="1600" dirty="0"/>
              <a:t>:  </a:t>
            </a:r>
            <a:r>
              <a:rPr lang="pt-BR" sz="1600" dirty="0" smtClean="0"/>
              <a:t>telemediciana@saude.sc.gov.br e beto@saude.sc.gov.br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7140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14480" y="116633"/>
            <a:ext cx="6786610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aixaDeTexto 6"/>
          <p:cNvSpPr txBox="1">
            <a:spLocks noChangeArrowheads="1"/>
          </p:cNvSpPr>
          <p:nvPr/>
        </p:nvSpPr>
        <p:spPr bwMode="auto">
          <a:xfrm>
            <a:off x="971600" y="1268760"/>
            <a:ext cx="78488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000" b="1" dirty="0" smtClean="0"/>
              <a:t>OBRIGADO</a:t>
            </a:r>
          </a:p>
          <a:p>
            <a:pPr algn="ctr">
              <a:defRPr/>
            </a:pPr>
            <a:endParaRPr lang="pt-BR" sz="4000" dirty="0"/>
          </a:p>
          <a:p>
            <a:pPr algn="ctr">
              <a:defRPr/>
            </a:pPr>
            <a:endParaRPr lang="pt-BR" sz="4000" dirty="0"/>
          </a:p>
        </p:txBody>
      </p:sp>
      <p:pic>
        <p:nvPicPr>
          <p:cNvPr id="10242" name="Picture 2" descr="http://i0.statig.com.br/bancodeimagens/be/ap/e2/beape2chjoqhzgm5twro6y4o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136" y="2420889"/>
            <a:ext cx="3009900" cy="234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encrypted-tbn2.gstatic.com/images?q=tbn:ANd9GcRluU3jRdwBs4zjKmyYnPCyrnixS1GlCwqOUBEfwztd6tdgXOoIT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302433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14480" y="116633"/>
            <a:ext cx="678661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REGULAÇÃO DO</a:t>
            </a:r>
            <a:r>
              <a:rPr kumimoji="0" lang="pt-BR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ACESSO</a:t>
            </a:r>
          </a:p>
          <a:p>
            <a:pPr lvl="0" algn="ctr">
              <a:spcBef>
                <a:spcPct val="0"/>
              </a:spcBef>
            </a:pPr>
            <a:r>
              <a:rPr kumimoji="0" lang="pt-BR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À ASSISTÊNCIA </a:t>
            </a: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t-B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tângulo 7"/>
          <p:cNvSpPr>
            <a:spLocks noChangeArrowheads="1"/>
          </p:cNvSpPr>
          <p:nvPr/>
        </p:nvSpPr>
        <p:spPr bwMode="auto">
          <a:xfrm>
            <a:off x="1187624" y="2132856"/>
            <a:ext cx="7313466" cy="33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indent="268288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800100" indent="-3429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30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Disponibilização da </a:t>
            </a:r>
            <a:r>
              <a:rPr lang="pt-BR" altLang="pt-BR" sz="300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alternativa assistencial mais adequada à necessidade do cidadão</a:t>
            </a:r>
            <a:r>
              <a:rPr lang="pt-BR" altLang="pt-BR" sz="30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 por meio de atendimento às urgências, consultas, exames, internações hospitalares e outros que se fizerem necessários.</a:t>
            </a:r>
          </a:p>
          <a:p>
            <a:pPr algn="just" eaLnBrk="1">
              <a:lnSpc>
                <a:spcPct val="120000"/>
              </a:lnSpc>
              <a:buFontTx/>
              <a:buNone/>
            </a:pPr>
            <a:endParaRPr lang="pt-BR" altLang="pt-BR" sz="2800" b="0" dirty="0">
              <a:latin typeface="+mj-lt"/>
              <a:cs typeface="Arial" pitchFamily="34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2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14480" y="116633"/>
            <a:ext cx="71780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CONCEITO REGULAÇÃO ESTADUAL 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tângulo 7"/>
          <p:cNvSpPr>
            <a:spLocks noChangeArrowheads="1"/>
          </p:cNvSpPr>
          <p:nvPr/>
        </p:nvSpPr>
        <p:spPr bwMode="auto">
          <a:xfrm>
            <a:off x="1043609" y="1125539"/>
            <a:ext cx="6696743" cy="456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2000" b="0" dirty="0">
                <a:latin typeface="Arial" pitchFamily="34" charset="0"/>
                <a:cs typeface="Arial" pitchFamily="34" charset="0"/>
                <a:sym typeface="Helvetica" charset="0"/>
              </a:rPr>
              <a:t> </a:t>
            </a:r>
          </a:p>
          <a:p>
            <a:pPr algn="l" eaLnBrk="1">
              <a:lnSpc>
                <a:spcPct val="120000"/>
              </a:lnSpc>
              <a:buFont typeface="Wingdings" pitchFamily="2" charset="2"/>
              <a:buChar char="Ø"/>
            </a:pPr>
            <a:r>
              <a:rPr lang="pt-BR" altLang="pt-BR" sz="2600" b="0" dirty="0">
                <a:latin typeface="Cambria" pitchFamily="18" charset="0"/>
                <a:cs typeface="Arial" pitchFamily="34" charset="0"/>
                <a:sym typeface="Helvetica" charset="0"/>
              </a:rPr>
              <a:t> </a:t>
            </a:r>
            <a:r>
              <a:rPr lang="pt-BR" altLang="pt-BR" sz="2600" b="0" dirty="0">
                <a:latin typeface="+mj-lt"/>
                <a:cs typeface="Arial" pitchFamily="34" charset="0"/>
                <a:sym typeface="Helvetica" charset="0"/>
              </a:rPr>
              <a:t>PORTARIA SES/SC Nº 277, DE 09/04/2002</a:t>
            </a:r>
          </a:p>
          <a:p>
            <a:pPr algn="l" eaLnBrk="1">
              <a:lnSpc>
                <a:spcPct val="150000"/>
              </a:lnSpc>
              <a:buFontTx/>
              <a:buNone/>
            </a:pPr>
            <a:r>
              <a:rPr lang="pt-BR" altLang="pt-BR" sz="2600" b="0" dirty="0">
                <a:latin typeface="+mj-lt"/>
                <a:cs typeface="Arial" pitchFamily="34" charset="0"/>
                <a:sym typeface="Helvetica" charset="0"/>
              </a:rPr>
              <a:t>	</a:t>
            </a:r>
            <a:r>
              <a:rPr lang="pt-BR" altLang="pt-BR" sz="2800" b="0" dirty="0" smtClean="0">
                <a:latin typeface="+mj-lt"/>
                <a:cs typeface="Arial" pitchFamily="34" charset="0"/>
                <a:sym typeface="Helvetica" charset="0"/>
              </a:rPr>
              <a:t>SC conceituou Regulação:</a:t>
            </a:r>
            <a:r>
              <a:rPr lang="pt-BR" altLang="pt-BR" sz="3200" b="0" dirty="0" smtClean="0">
                <a:latin typeface="+mj-lt"/>
                <a:cs typeface="Arial" pitchFamily="34" charset="0"/>
                <a:sym typeface="Helvetica" charset="0"/>
              </a:rPr>
              <a:t> </a:t>
            </a:r>
          </a:p>
          <a:p>
            <a:pPr algn="l" eaLnBrk="1">
              <a:lnSpc>
                <a:spcPct val="120000"/>
              </a:lnSpc>
              <a:buFontTx/>
              <a:buNone/>
            </a:pPr>
            <a:endParaRPr lang="pt-BR" altLang="pt-BR" sz="3200" b="0" dirty="0" smtClean="0">
              <a:latin typeface="Cambria" pitchFamily="18" charset="0"/>
              <a:cs typeface="Arial" pitchFamily="34" charset="0"/>
              <a:sym typeface="Helvetica" charset="0"/>
            </a:endParaRPr>
          </a:p>
          <a:p>
            <a:pPr eaLnBrk="1">
              <a:lnSpc>
                <a:spcPct val="120000"/>
              </a:lnSpc>
              <a:buNone/>
            </a:pPr>
            <a:r>
              <a:rPr lang="pt-BR" altLang="pt-BR" sz="2800" b="0" dirty="0" smtClean="0">
                <a:latin typeface="Cambria" pitchFamily="18" charset="0"/>
                <a:cs typeface="Arial" pitchFamily="34" charset="0"/>
                <a:sym typeface="Helvetica" charset="0"/>
              </a:rPr>
              <a:t>  </a:t>
            </a:r>
            <a:r>
              <a:rPr lang="pt-BR" altLang="pt-BR" sz="2800" dirty="0" smtClean="0">
                <a:latin typeface="Calibri" panose="020F0502020204030204" pitchFamily="34" charset="0"/>
                <a:cs typeface="Arial" pitchFamily="34" charset="0"/>
                <a:sym typeface="Helvetica" charset="0"/>
              </a:rPr>
              <a:t>“</a:t>
            </a:r>
            <a:r>
              <a:rPr lang="pt-BR" altLang="pt-BR" sz="2400" dirty="0" smtClean="0">
                <a:latin typeface="Calibri" panose="020F0502020204030204" pitchFamily="34" charset="0"/>
                <a:cs typeface="Arial" pitchFamily="34" charset="0"/>
                <a:sym typeface="Helvetica" charset="0"/>
              </a:rPr>
              <a:t>Conjunto de ações e instrumentos para organizar a oferta conforme a necessidade, estabelecendo competências, fluxos e responsabilidades, visando o acesso a todos os níveis de atenção à saúde”.  </a:t>
            </a:r>
          </a:p>
          <a:p>
            <a:pPr algn="just" eaLnBrk="1">
              <a:lnSpc>
                <a:spcPct val="120000"/>
              </a:lnSpc>
              <a:buFontTx/>
              <a:buNone/>
            </a:pPr>
            <a:endParaRPr lang="pt-BR" altLang="pt-BR" sz="2400" b="0" dirty="0">
              <a:latin typeface="Cambria" pitchFamily="18" charset="0"/>
              <a:cs typeface="Arial" pitchFamily="34" charset="0"/>
              <a:sym typeface="Helvetica" charset="0"/>
            </a:endParaRPr>
          </a:p>
        </p:txBody>
      </p:sp>
      <p:sp>
        <p:nvSpPr>
          <p:cNvPr id="6" name="Retângulo 3"/>
          <p:cNvSpPr>
            <a:spLocks noChangeArrowheads="1"/>
          </p:cNvSpPr>
          <p:nvPr/>
        </p:nvSpPr>
        <p:spPr bwMode="auto">
          <a:xfrm>
            <a:off x="1043609" y="3406163"/>
            <a:ext cx="7056784" cy="21590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r" defTabSz="914400">
              <a:buFontTx/>
              <a:buNone/>
            </a:pPr>
            <a:endParaRPr lang="pt-BR" altLang="pt-BR" sz="2800" b="0">
              <a:solidFill>
                <a:schemeClr val="tx1"/>
              </a:solidFill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5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47664" y="116633"/>
            <a:ext cx="7596336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POLÍTICA</a:t>
            </a:r>
            <a:r>
              <a:rPr kumimoji="0" lang="pt-BR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NACIONAL DE REGULAÇÃO</a:t>
            </a: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t-B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tângulo 7"/>
          <p:cNvSpPr>
            <a:spLocks noChangeArrowheads="1"/>
          </p:cNvSpPr>
          <p:nvPr/>
        </p:nvSpPr>
        <p:spPr bwMode="auto">
          <a:xfrm>
            <a:off x="683568" y="1268760"/>
            <a:ext cx="8136904" cy="496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indent="268288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800100" indent="-3429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marL="342900" indent="-342900" eaLnBrk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pt-BR" altLang="pt-BR" sz="2200" dirty="0" smtClean="0">
                <a:solidFill>
                  <a:schemeClr val="tx1"/>
                </a:solidFill>
                <a:latin typeface="+mj-lt"/>
                <a:cs typeface="Arial" pitchFamily="34" charset="0"/>
                <a:sym typeface="Helvetica" charset="0"/>
              </a:rPr>
              <a:t>Portaria </a:t>
            </a:r>
            <a:r>
              <a:rPr lang="pt-BR" altLang="pt-BR" sz="2200" dirty="0">
                <a:solidFill>
                  <a:schemeClr val="tx1"/>
                </a:solidFill>
                <a:latin typeface="+mj-lt"/>
                <a:cs typeface="Arial" pitchFamily="34" charset="0"/>
                <a:sym typeface="Helvetica" charset="0"/>
              </a:rPr>
              <a:t>MS nº 1.559 de 1º/08/08 </a:t>
            </a:r>
            <a:r>
              <a:rPr lang="pt-BR" altLang="pt-BR" sz="2200" b="0" dirty="0" smtClean="0">
                <a:solidFill>
                  <a:schemeClr val="tx1"/>
                </a:solidFill>
                <a:latin typeface="+mj-lt"/>
                <a:cs typeface="Arial" pitchFamily="34" charset="0"/>
                <a:sym typeface="Helvetica" charset="0"/>
              </a:rPr>
              <a:t>-</a:t>
            </a:r>
            <a:r>
              <a:rPr lang="pt-BR" altLang="pt-BR" sz="2200" b="0" dirty="0" smtClean="0">
                <a:latin typeface="+mj-lt"/>
                <a:cs typeface="Arial" pitchFamily="34" charset="0"/>
                <a:sym typeface="Helvetica" charset="0"/>
              </a:rPr>
              <a:t> </a:t>
            </a:r>
            <a:r>
              <a:rPr lang="pt-BR" altLang="pt-BR" sz="2200" b="0" dirty="0">
                <a:latin typeface="+mj-lt"/>
                <a:cs typeface="Arial" pitchFamily="34" charset="0"/>
                <a:sym typeface="Helvetica" charset="0"/>
              </a:rPr>
              <a:t>Institui a </a:t>
            </a:r>
            <a:r>
              <a:rPr lang="pt-BR" altLang="pt-BR" sz="2200" b="0" dirty="0" smtClean="0">
                <a:latin typeface="+mj-lt"/>
                <a:cs typeface="Arial" pitchFamily="34" charset="0"/>
                <a:sym typeface="Helvetica" charset="0"/>
              </a:rPr>
              <a:t>Política</a:t>
            </a:r>
          </a:p>
          <a:p>
            <a:pPr eaLnBrk="1">
              <a:lnSpc>
                <a:spcPct val="120000"/>
              </a:lnSpc>
              <a:buFontTx/>
              <a:buNone/>
            </a:pPr>
            <a:r>
              <a:rPr lang="pt-BR" altLang="pt-BR" sz="2200" b="0" dirty="0" smtClean="0">
                <a:latin typeface="+mj-lt"/>
                <a:cs typeface="Arial" pitchFamily="34" charset="0"/>
                <a:sym typeface="Helvetica" charset="0"/>
              </a:rPr>
              <a:t> </a:t>
            </a:r>
            <a:r>
              <a:rPr lang="pt-BR" altLang="pt-BR" sz="2200" b="0" dirty="0">
                <a:latin typeface="+mj-lt"/>
                <a:cs typeface="Arial" pitchFamily="34" charset="0"/>
                <a:sym typeface="Helvetica" charset="0"/>
              </a:rPr>
              <a:t>Nacional de Regulação. </a:t>
            </a:r>
            <a:endParaRPr lang="pt-BR" altLang="pt-BR" sz="2200" b="0" dirty="0" smtClean="0">
              <a:latin typeface="+mj-lt"/>
              <a:cs typeface="Arial" pitchFamily="34" charset="0"/>
              <a:sym typeface="Helvetica" charset="0"/>
            </a:endParaRPr>
          </a:p>
          <a:p>
            <a:pPr lvl="1" indent="0" algn="just" eaLnBrk="1">
              <a:lnSpc>
                <a:spcPct val="150000"/>
              </a:lnSpc>
              <a:buNone/>
            </a:pPr>
            <a:r>
              <a:rPr lang="pt-BR" altLang="pt-BR" sz="2200" dirty="0" smtClean="0">
                <a:latin typeface="+mj-lt"/>
                <a:cs typeface="Arial" pitchFamily="34" charset="0"/>
                <a:sym typeface="Helvetica" charset="0"/>
              </a:rPr>
              <a:t>Define o Complexo Regulador: </a:t>
            </a:r>
            <a:r>
              <a:rPr lang="pt-BR" altLang="pt-BR" sz="2200" b="0" dirty="0" smtClean="0">
                <a:latin typeface="+mj-lt"/>
                <a:cs typeface="Arial" pitchFamily="34" charset="0"/>
                <a:sym typeface="Helvetica" charset="0"/>
              </a:rPr>
              <a:t>estrutura que operacionaliza as ações da Regulação do Acesso</a:t>
            </a:r>
          </a:p>
          <a:p>
            <a:pPr marL="457200" lvl="2" indent="0" algn="just" eaLnBrk="1">
              <a:lnSpc>
                <a:spcPct val="150000"/>
              </a:lnSpc>
              <a:buNone/>
            </a:pPr>
            <a:r>
              <a:rPr lang="pt-BR" altLang="pt-BR" sz="2200" dirty="0" smtClean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Organizado em Centrais de Regulação</a:t>
            </a:r>
          </a:p>
          <a:p>
            <a:pPr lvl="2" algn="just" eaLnBrk="1">
              <a:lnSpc>
                <a:spcPct val="150000"/>
              </a:lnSpc>
              <a:buFontTx/>
              <a:buChar char="-"/>
            </a:pPr>
            <a:r>
              <a:rPr lang="pt-BR" altLang="pt-BR" sz="2200" dirty="0" smtClean="0">
                <a:solidFill>
                  <a:srgbClr val="00664D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de </a:t>
            </a:r>
            <a:r>
              <a:rPr lang="pt-BR" altLang="pt-BR" sz="2200" dirty="0">
                <a:solidFill>
                  <a:srgbClr val="00664D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Consultas e Exames</a:t>
            </a:r>
          </a:p>
          <a:p>
            <a:pPr lvl="2" algn="just" eaLnBrk="1">
              <a:lnSpc>
                <a:spcPct val="150000"/>
              </a:lnSpc>
              <a:buFontTx/>
              <a:buChar char="-"/>
            </a:pPr>
            <a:r>
              <a:rPr lang="pt-BR" altLang="pt-BR" sz="2200" dirty="0">
                <a:solidFill>
                  <a:srgbClr val="262699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de Internações Hospitalares</a:t>
            </a:r>
          </a:p>
          <a:p>
            <a:pPr lvl="2" algn="just" eaLnBrk="1">
              <a:lnSpc>
                <a:spcPct val="150000"/>
              </a:lnSpc>
              <a:buFontTx/>
              <a:buChar char="-"/>
            </a:pPr>
            <a:r>
              <a:rPr lang="pt-BR" altLang="pt-BR" sz="2200" dirty="0">
                <a:solidFill>
                  <a:srgbClr val="FF0000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de Urgências </a:t>
            </a:r>
            <a:r>
              <a:rPr lang="pt-BR" altLang="pt-BR" sz="2200" b="0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 </a:t>
            </a:r>
            <a:endParaRPr lang="pt-BR" altLang="pt-BR" sz="2200" b="0" dirty="0">
              <a:solidFill>
                <a:schemeClr val="tx1"/>
              </a:solidFill>
              <a:latin typeface="+mj-lt"/>
              <a:ea typeface="Times New Roman" pitchFamily="18" charset="0"/>
              <a:cs typeface="Arial" pitchFamily="34" charset="0"/>
              <a:sym typeface="Helvetica" charset="0"/>
            </a:endParaRPr>
          </a:p>
          <a:p>
            <a:pPr lvl="2" algn="just" eaLnBrk="1">
              <a:lnSpc>
                <a:spcPct val="150000"/>
              </a:lnSpc>
              <a:buFontTx/>
              <a:buChar char="-"/>
            </a:pPr>
            <a:r>
              <a:rPr lang="pt-BR" altLang="pt-BR" sz="22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de </a:t>
            </a:r>
            <a:r>
              <a:rPr lang="pt-BR" altLang="pt-BR" sz="2200" b="0" dirty="0"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Alta Complexidade – CERAC </a:t>
            </a:r>
            <a:r>
              <a:rPr lang="pt-BR" altLang="pt-BR" sz="2200" b="0" dirty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(TFD Estadual) - Portaria </a:t>
            </a:r>
            <a:r>
              <a:rPr lang="pt-BR" altLang="pt-BR" sz="2200" b="0" dirty="0" smtClean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MS </a:t>
            </a:r>
            <a:r>
              <a:rPr lang="pt-BR" altLang="pt-BR" sz="2200" b="0" dirty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nº </a:t>
            </a:r>
            <a:r>
              <a:rPr lang="pt-BR" altLang="pt-BR" sz="2200" b="0" dirty="0" smtClean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2.309 </a:t>
            </a:r>
            <a:r>
              <a:rPr lang="pt-BR" altLang="pt-BR" sz="2200" b="0" dirty="0">
                <a:latin typeface="+mj-lt"/>
                <a:ea typeface="Times New Roman" pitchFamily="18" charset="0"/>
                <a:cs typeface="Arial" pitchFamily="34" charset="0"/>
                <a:sym typeface="Helvetica" charset="0"/>
              </a:rPr>
              <a:t>de 19/12/01.</a:t>
            </a:r>
            <a:endParaRPr lang="pt-BR" altLang="pt-BR" sz="2200" b="0" dirty="0">
              <a:latin typeface="+mj-lt"/>
              <a:cs typeface="Arial" pitchFamily="34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0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tângulo 7"/>
          <p:cNvSpPr>
            <a:spLocks noChangeArrowheads="1"/>
          </p:cNvSpPr>
          <p:nvPr/>
        </p:nvSpPr>
        <p:spPr bwMode="auto">
          <a:xfrm>
            <a:off x="179388" y="981075"/>
            <a:ext cx="8713787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2000" b="0">
                <a:latin typeface="Arial" pitchFamily="34" charset="0"/>
                <a:cs typeface="Arial" pitchFamily="34" charset="0"/>
                <a:sym typeface="Helvetica" charset="0"/>
              </a:rPr>
              <a:t> </a:t>
            </a:r>
            <a:r>
              <a:rPr lang="pt-BR" altLang="pt-BR" sz="2600" b="0">
                <a:latin typeface="Cambria" pitchFamily="18" charset="0"/>
                <a:cs typeface="Arial" pitchFamily="34" charset="0"/>
                <a:sym typeface="Helvetica" charset="0"/>
              </a:rPr>
              <a:t> </a:t>
            </a:r>
            <a:endParaRPr lang="pt-BR" altLang="pt-BR" sz="2400" b="0">
              <a:latin typeface="Cambria" pitchFamily="18" charset="0"/>
              <a:cs typeface="Arial" pitchFamily="34" charset="0"/>
              <a:sym typeface="Helvetica" charset="0"/>
            </a:endParaRPr>
          </a:p>
          <a:p>
            <a:pPr algn="just" eaLnBrk="1">
              <a:lnSpc>
                <a:spcPct val="120000"/>
              </a:lnSpc>
              <a:buFontTx/>
              <a:buNone/>
            </a:pPr>
            <a:endParaRPr lang="pt-BR" altLang="pt-BR" sz="1800" b="0">
              <a:latin typeface="Helvetica" charset="0"/>
              <a:cs typeface="Arial" pitchFamily="34" charset="0"/>
              <a:sym typeface="Helvetica" charset="0"/>
            </a:endParaRPr>
          </a:p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1800" b="0">
                <a:latin typeface="Helvetica" charset="0"/>
                <a:cs typeface="Arial" pitchFamily="34" charset="0"/>
                <a:sym typeface="Helvetica" charset="0"/>
              </a:rPr>
              <a:t>	</a:t>
            </a:r>
            <a:endParaRPr lang="pt-BR" altLang="pt-BR" sz="2000" b="0">
              <a:latin typeface="Cambria" pitchFamily="18" charset="0"/>
              <a:cs typeface="Arial" pitchFamily="34" charset="0"/>
              <a:sym typeface="Helvetica" charset="0"/>
            </a:endParaRPr>
          </a:p>
        </p:txBody>
      </p:sp>
      <p:cxnSp>
        <p:nvCxnSpPr>
          <p:cNvPr id="11269" name="Conector de seta reta 10"/>
          <p:cNvCxnSpPr>
            <a:cxnSpLocks noChangeShapeType="1"/>
          </p:cNvCxnSpPr>
          <p:nvPr/>
        </p:nvCxnSpPr>
        <p:spPr bwMode="auto">
          <a:xfrm flipH="1">
            <a:off x="1979613" y="2636838"/>
            <a:ext cx="1368425" cy="7207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0" name="Conector de seta reta 14"/>
          <p:cNvCxnSpPr>
            <a:cxnSpLocks noChangeShapeType="1"/>
          </p:cNvCxnSpPr>
          <p:nvPr/>
        </p:nvCxnSpPr>
        <p:spPr bwMode="auto">
          <a:xfrm>
            <a:off x="4356100" y="2636838"/>
            <a:ext cx="0" cy="9366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1" name="Conector de seta reta 16"/>
          <p:cNvCxnSpPr>
            <a:cxnSpLocks noChangeShapeType="1"/>
          </p:cNvCxnSpPr>
          <p:nvPr/>
        </p:nvCxnSpPr>
        <p:spPr bwMode="auto">
          <a:xfrm>
            <a:off x="5435600" y="2636838"/>
            <a:ext cx="1223963" cy="7207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tângulo de cantos arredondados 17"/>
          <p:cNvSpPr/>
          <p:nvPr/>
        </p:nvSpPr>
        <p:spPr bwMode="auto">
          <a:xfrm>
            <a:off x="683567" y="3644900"/>
            <a:ext cx="1727845" cy="122396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 eaLnBrk="0">
              <a:defRPr/>
            </a:pPr>
            <a:r>
              <a:rPr lang="pt-BR" sz="2400" dirty="0">
                <a:solidFill>
                  <a:schemeClr val="tx1"/>
                </a:solidFill>
                <a:latin typeface="+mj-lt"/>
              </a:rPr>
              <a:t>CR de Consultas e Exames </a:t>
            </a:r>
          </a:p>
        </p:txBody>
      </p:sp>
      <p:sp>
        <p:nvSpPr>
          <p:cNvPr id="19" name="Retângulo de cantos arredondados 18"/>
          <p:cNvSpPr/>
          <p:nvPr/>
        </p:nvSpPr>
        <p:spPr bwMode="auto">
          <a:xfrm>
            <a:off x="3419872" y="3608387"/>
            <a:ext cx="2447925" cy="129698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pt-BR" sz="2400" dirty="0">
                <a:latin typeface="Calibri" panose="020F0502020204030204" pitchFamily="34" charset="0"/>
              </a:rPr>
              <a:t>CR de Internações Hospitalares </a:t>
            </a: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6443663" y="3644900"/>
            <a:ext cx="2160587" cy="122396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 eaLnBrk="0">
              <a:defRPr/>
            </a:pPr>
            <a:r>
              <a:rPr lang="pt-BR" sz="2400" dirty="0">
                <a:solidFill>
                  <a:schemeClr val="tx1"/>
                </a:solidFill>
                <a:latin typeface="+mj-lt"/>
              </a:rPr>
              <a:t>CR de Urgências (SAMU)</a:t>
            </a:r>
          </a:p>
        </p:txBody>
      </p:sp>
      <p:sp>
        <p:nvSpPr>
          <p:cNvPr id="27" name="Seta à esquerda, à direita e acima 26"/>
          <p:cNvSpPr/>
          <p:nvPr/>
        </p:nvSpPr>
        <p:spPr bwMode="auto">
          <a:xfrm rot="11385810">
            <a:off x="2403496" y="4724100"/>
            <a:ext cx="914400" cy="576262"/>
          </a:xfrm>
          <a:prstGeom prst="leftRightUp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defTabSz="914400" eaLnBrk="0">
              <a:defRPr/>
            </a:pPr>
            <a:endParaRPr lang="pt-BR" sz="2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76" name="Retângulo de cantos arredondados 34"/>
          <p:cNvSpPr>
            <a:spLocks noChangeArrowheads="1"/>
          </p:cNvSpPr>
          <p:nvPr/>
        </p:nvSpPr>
        <p:spPr bwMode="auto">
          <a:xfrm>
            <a:off x="1331912" y="5373722"/>
            <a:ext cx="2592015" cy="647567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1800" b="0" dirty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Portarias MS nº 1.792/12 </a:t>
            </a:r>
            <a:r>
              <a:rPr lang="pt-BR" altLang="pt-BR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e nº </a:t>
            </a:r>
            <a:r>
              <a:rPr lang="pt-BR" altLang="pt-BR" sz="1800" b="0" dirty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2.655/12 </a:t>
            </a:r>
          </a:p>
        </p:txBody>
      </p:sp>
      <p:sp>
        <p:nvSpPr>
          <p:cNvPr id="36" name="Seta para baixo 35"/>
          <p:cNvSpPr/>
          <p:nvPr/>
        </p:nvSpPr>
        <p:spPr bwMode="auto">
          <a:xfrm>
            <a:off x="7308850" y="4941888"/>
            <a:ext cx="358775" cy="359320"/>
          </a:xfrm>
          <a:prstGeom prst="downArrow">
            <a:avLst>
              <a:gd name="adj1" fmla="val 50000"/>
              <a:gd name="adj2" fmla="val 49811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defTabSz="914400" eaLnBrk="0">
              <a:defRPr/>
            </a:pPr>
            <a:endParaRPr lang="pt-BR" sz="2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78" name="Retângulo de cantos arredondados 36"/>
          <p:cNvSpPr>
            <a:spLocks noChangeArrowheads="1"/>
          </p:cNvSpPr>
          <p:nvPr/>
        </p:nvSpPr>
        <p:spPr bwMode="auto">
          <a:xfrm>
            <a:off x="6616784" y="5373721"/>
            <a:ext cx="1871663" cy="6477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1800" b="0" dirty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Portaria MS nº  1.010/12</a:t>
            </a:r>
          </a:p>
        </p:txBody>
      </p:sp>
      <p:sp>
        <p:nvSpPr>
          <p:cNvPr id="11279" name="Retângulo de cantos arredondados 21"/>
          <p:cNvSpPr>
            <a:spLocks noChangeArrowheads="1"/>
          </p:cNvSpPr>
          <p:nvPr/>
        </p:nvSpPr>
        <p:spPr bwMode="auto">
          <a:xfrm>
            <a:off x="7380288" y="1628775"/>
            <a:ext cx="1439862" cy="7207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1800" b="0" dirty="0">
                <a:latin typeface="Calibri" panose="020F0502020204030204" pitchFamily="34" charset="0"/>
                <a:sym typeface="Helvetica" charset="0"/>
              </a:rPr>
              <a:t>CNRAC/ CERAC</a:t>
            </a:r>
          </a:p>
        </p:txBody>
      </p:sp>
      <p:cxnSp>
        <p:nvCxnSpPr>
          <p:cNvPr id="11280" name="Conector de seta reta 22"/>
          <p:cNvCxnSpPr>
            <a:cxnSpLocks noChangeShapeType="1"/>
          </p:cNvCxnSpPr>
          <p:nvPr/>
        </p:nvCxnSpPr>
        <p:spPr bwMode="auto">
          <a:xfrm>
            <a:off x="6300192" y="1989138"/>
            <a:ext cx="936104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ítulo 1"/>
          <p:cNvSpPr txBox="1">
            <a:spLocks/>
          </p:cNvSpPr>
          <p:nvPr/>
        </p:nvSpPr>
        <p:spPr>
          <a:xfrm>
            <a:off x="1547664" y="116633"/>
            <a:ext cx="7345511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POLÍTICA</a:t>
            </a:r>
            <a:r>
              <a:rPr kumimoji="0" lang="pt-BR" sz="3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NACIONAL DE REGULAÇÃO</a:t>
            </a: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Retângulo de cantos arredondados 6"/>
          <p:cNvSpPr>
            <a:spLocks noChangeArrowheads="1"/>
          </p:cNvSpPr>
          <p:nvPr/>
        </p:nvSpPr>
        <p:spPr bwMode="auto">
          <a:xfrm>
            <a:off x="2837301" y="1183397"/>
            <a:ext cx="3313112" cy="11661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lnSpc>
                <a:spcPct val="150000"/>
              </a:lnSpc>
              <a:buFontTx/>
              <a:buNone/>
            </a:pPr>
            <a:r>
              <a:rPr lang="pt-BR" altLang="pt-BR" sz="2400" dirty="0" smtClean="0">
                <a:solidFill>
                  <a:schemeClr val="tx1"/>
                </a:solidFill>
                <a:latin typeface="+mj-lt"/>
                <a:sym typeface="Helvetica" charset="0"/>
              </a:rPr>
              <a:t>Complexo Regulador</a:t>
            </a:r>
            <a:endParaRPr lang="pt-BR" altLang="pt-BR" sz="2400" dirty="0">
              <a:solidFill>
                <a:schemeClr val="tx1"/>
              </a:solidFill>
              <a:latin typeface="+mj-lt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8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tângulo 7"/>
          <p:cNvSpPr>
            <a:spLocks noChangeArrowheads="1"/>
          </p:cNvSpPr>
          <p:nvPr/>
        </p:nvSpPr>
        <p:spPr bwMode="auto">
          <a:xfrm>
            <a:off x="179388" y="981075"/>
            <a:ext cx="8713787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2000" b="0" dirty="0">
                <a:latin typeface="Arial" pitchFamily="34" charset="0"/>
                <a:cs typeface="Arial" pitchFamily="34" charset="0"/>
                <a:sym typeface="Helvetica" charset="0"/>
              </a:rPr>
              <a:t> </a:t>
            </a:r>
            <a:r>
              <a:rPr lang="pt-BR" altLang="pt-BR" sz="2600" b="0" dirty="0">
                <a:latin typeface="Cambria" pitchFamily="18" charset="0"/>
                <a:cs typeface="Arial" pitchFamily="34" charset="0"/>
                <a:sym typeface="Helvetica" charset="0"/>
              </a:rPr>
              <a:t> </a:t>
            </a:r>
            <a:endParaRPr lang="pt-BR" altLang="pt-BR" sz="2400" b="0" dirty="0">
              <a:latin typeface="Cambria" pitchFamily="18" charset="0"/>
              <a:cs typeface="Arial" pitchFamily="34" charset="0"/>
              <a:sym typeface="Helvetica" charset="0"/>
            </a:endParaRPr>
          </a:p>
          <a:p>
            <a:pPr algn="just" eaLnBrk="1">
              <a:lnSpc>
                <a:spcPct val="120000"/>
              </a:lnSpc>
              <a:buFontTx/>
              <a:buNone/>
            </a:pPr>
            <a:endParaRPr lang="pt-BR" altLang="pt-BR" sz="1800" b="0" dirty="0">
              <a:latin typeface="Helvetica" charset="0"/>
              <a:cs typeface="Arial" pitchFamily="34" charset="0"/>
              <a:sym typeface="Helvetica" charset="0"/>
            </a:endParaRPr>
          </a:p>
          <a:p>
            <a:pPr algn="just" eaLnBrk="1">
              <a:lnSpc>
                <a:spcPct val="120000"/>
              </a:lnSpc>
              <a:buFontTx/>
              <a:buNone/>
            </a:pPr>
            <a:r>
              <a:rPr lang="pt-BR" altLang="pt-BR" sz="1800" b="0" dirty="0">
                <a:latin typeface="Helvetica" charset="0"/>
                <a:cs typeface="Arial" pitchFamily="34" charset="0"/>
                <a:sym typeface="Helvetica" charset="0"/>
              </a:rPr>
              <a:t>	</a:t>
            </a:r>
            <a:endParaRPr lang="pt-BR" altLang="pt-BR" sz="2000" b="0" dirty="0">
              <a:latin typeface="Cambria" pitchFamily="18" charset="0"/>
              <a:cs typeface="Arial" pitchFamily="34" charset="0"/>
              <a:sym typeface="Helvetica" charset="0"/>
            </a:endParaRPr>
          </a:p>
        </p:txBody>
      </p:sp>
      <p:sp>
        <p:nvSpPr>
          <p:cNvPr id="12291" name="Retângulo de cantos arredondados 6"/>
          <p:cNvSpPr>
            <a:spLocks noChangeArrowheads="1"/>
          </p:cNvSpPr>
          <p:nvPr/>
        </p:nvSpPr>
        <p:spPr bwMode="auto">
          <a:xfrm>
            <a:off x="3303672" y="1196975"/>
            <a:ext cx="3313112" cy="1295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lnSpc>
                <a:spcPct val="150000"/>
              </a:lnSpc>
              <a:buFontTx/>
              <a:buNone/>
            </a:pPr>
            <a:r>
              <a:rPr lang="pt-BR" altLang="pt-BR" sz="2400" dirty="0">
                <a:solidFill>
                  <a:schemeClr val="tx1"/>
                </a:solidFill>
                <a:latin typeface="+mj-lt"/>
                <a:sym typeface="Helvetica" charset="0"/>
              </a:rPr>
              <a:t>Complexo Regulador</a:t>
            </a:r>
          </a:p>
          <a:p>
            <a:pPr defTabSz="914400">
              <a:lnSpc>
                <a:spcPct val="150000"/>
              </a:lnSpc>
              <a:buFontTx/>
              <a:buNone/>
            </a:pPr>
            <a:r>
              <a:rPr lang="pt-BR" altLang="pt-BR" sz="2000" dirty="0">
                <a:solidFill>
                  <a:schemeClr val="tx1"/>
                </a:solidFill>
                <a:latin typeface="+mj-lt"/>
                <a:sym typeface="Helvetica" charset="0"/>
              </a:rPr>
              <a:t>Gestão Compartilhada</a:t>
            </a:r>
          </a:p>
        </p:txBody>
      </p:sp>
      <p:cxnSp>
        <p:nvCxnSpPr>
          <p:cNvPr id="12292" name="Conector de seta reta 10"/>
          <p:cNvCxnSpPr>
            <a:cxnSpLocks noChangeShapeType="1"/>
          </p:cNvCxnSpPr>
          <p:nvPr/>
        </p:nvCxnSpPr>
        <p:spPr bwMode="auto">
          <a:xfrm flipH="1">
            <a:off x="1979613" y="2636838"/>
            <a:ext cx="1368425" cy="7207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Conector de seta reta 14"/>
          <p:cNvCxnSpPr>
            <a:cxnSpLocks noChangeShapeType="1"/>
          </p:cNvCxnSpPr>
          <p:nvPr/>
        </p:nvCxnSpPr>
        <p:spPr bwMode="auto">
          <a:xfrm>
            <a:off x="5148263" y="2636838"/>
            <a:ext cx="0" cy="9366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Conector de seta reta 16"/>
          <p:cNvCxnSpPr>
            <a:cxnSpLocks noChangeShapeType="1"/>
          </p:cNvCxnSpPr>
          <p:nvPr/>
        </p:nvCxnSpPr>
        <p:spPr bwMode="auto">
          <a:xfrm>
            <a:off x="5688806" y="2636838"/>
            <a:ext cx="1223963" cy="7207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Retângulo de cantos arredondados 17"/>
          <p:cNvSpPr>
            <a:spLocks noChangeArrowheads="1"/>
          </p:cNvSpPr>
          <p:nvPr/>
        </p:nvSpPr>
        <p:spPr bwMode="auto">
          <a:xfrm>
            <a:off x="755576" y="3644900"/>
            <a:ext cx="1871737" cy="11525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2200" b="0" dirty="0">
                <a:solidFill>
                  <a:schemeClr val="tx1"/>
                </a:solidFill>
                <a:latin typeface="+mj-lt"/>
                <a:sym typeface="Helvetica" charset="0"/>
              </a:rPr>
              <a:t>CR de </a:t>
            </a:r>
          </a:p>
          <a:p>
            <a:pPr defTabSz="914400">
              <a:buFontTx/>
              <a:buNone/>
            </a:pPr>
            <a:r>
              <a:rPr lang="pt-BR" altLang="pt-BR" sz="2200" b="0" dirty="0">
                <a:solidFill>
                  <a:schemeClr val="tx1"/>
                </a:solidFill>
                <a:latin typeface="+mj-lt"/>
                <a:sym typeface="Helvetica" charset="0"/>
              </a:rPr>
              <a:t>Consultas e Exames </a:t>
            </a:r>
          </a:p>
        </p:txBody>
      </p:sp>
      <p:sp>
        <p:nvSpPr>
          <p:cNvPr id="12296" name="Retângulo de cantos arredondados 18"/>
          <p:cNvSpPr>
            <a:spLocks noChangeArrowheads="1"/>
          </p:cNvSpPr>
          <p:nvPr/>
        </p:nvSpPr>
        <p:spPr bwMode="auto">
          <a:xfrm>
            <a:off x="3924300" y="3644900"/>
            <a:ext cx="2376488" cy="12239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2200" b="0" dirty="0" smtClean="0">
                <a:solidFill>
                  <a:schemeClr val="tx1"/>
                </a:solidFill>
                <a:latin typeface="+mj-lt"/>
                <a:sym typeface="Helvetica" charset="0"/>
              </a:rPr>
              <a:t>CR </a:t>
            </a:r>
            <a:r>
              <a:rPr lang="pt-BR" altLang="pt-BR" sz="2200" b="0" dirty="0">
                <a:solidFill>
                  <a:schemeClr val="tx1"/>
                </a:solidFill>
                <a:latin typeface="+mj-lt"/>
                <a:sym typeface="Helvetica" charset="0"/>
              </a:rPr>
              <a:t>de </a:t>
            </a:r>
            <a:endParaRPr lang="pt-BR" altLang="pt-BR" sz="2200" b="0" dirty="0" smtClean="0">
              <a:solidFill>
                <a:schemeClr val="tx1"/>
              </a:solidFill>
              <a:latin typeface="+mj-lt"/>
              <a:sym typeface="Helvetica" charset="0"/>
            </a:endParaRPr>
          </a:p>
          <a:p>
            <a:pPr defTabSz="914400">
              <a:buFontTx/>
              <a:buNone/>
            </a:pPr>
            <a:r>
              <a:rPr lang="pt-BR" altLang="pt-BR" sz="2200" b="0" dirty="0" smtClean="0">
                <a:solidFill>
                  <a:schemeClr val="tx1"/>
                </a:solidFill>
                <a:latin typeface="+mj-lt"/>
                <a:sym typeface="Helvetica" charset="0"/>
              </a:rPr>
              <a:t>Internações </a:t>
            </a:r>
            <a:r>
              <a:rPr lang="pt-BR" altLang="pt-BR" sz="2200" b="0" dirty="0">
                <a:solidFill>
                  <a:schemeClr val="tx1"/>
                </a:solidFill>
                <a:latin typeface="+mj-lt"/>
                <a:sym typeface="Helvetica" charset="0"/>
              </a:rPr>
              <a:t>Hospitalares </a:t>
            </a:r>
          </a:p>
        </p:txBody>
      </p:sp>
      <p:sp>
        <p:nvSpPr>
          <p:cNvPr id="12297" name="Retângulo de cantos arredondados 20"/>
          <p:cNvSpPr>
            <a:spLocks noChangeArrowheads="1"/>
          </p:cNvSpPr>
          <p:nvPr/>
        </p:nvSpPr>
        <p:spPr bwMode="auto">
          <a:xfrm>
            <a:off x="6084888" y="3644900"/>
            <a:ext cx="2159000" cy="12239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2200" b="0" dirty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CR </a:t>
            </a:r>
            <a:r>
              <a:rPr lang="pt-BR" altLang="pt-BR" sz="2200" b="0" dirty="0" smtClean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de</a:t>
            </a:r>
          </a:p>
          <a:p>
            <a:pPr defTabSz="914400">
              <a:buFontTx/>
              <a:buNone/>
            </a:pPr>
            <a:r>
              <a:rPr lang="pt-BR" altLang="pt-BR" sz="2200" b="0" dirty="0" smtClean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 </a:t>
            </a:r>
            <a:r>
              <a:rPr lang="pt-BR" altLang="pt-BR" sz="2200" b="0" dirty="0">
                <a:solidFill>
                  <a:schemeClr val="tx1"/>
                </a:solidFill>
                <a:latin typeface="Calibri" panose="020F0502020204030204" pitchFamily="34" charset="0"/>
                <a:sym typeface="Helvetica" charset="0"/>
              </a:rPr>
              <a:t>Urgências (SAMU)</a:t>
            </a:r>
          </a:p>
        </p:txBody>
      </p:sp>
      <p:sp>
        <p:nvSpPr>
          <p:cNvPr id="12298" name="Retângulo de cantos arredondados 21"/>
          <p:cNvSpPr>
            <a:spLocks noChangeArrowheads="1"/>
          </p:cNvSpPr>
          <p:nvPr/>
        </p:nvSpPr>
        <p:spPr bwMode="auto">
          <a:xfrm>
            <a:off x="7063723" y="1700213"/>
            <a:ext cx="1800126" cy="864691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2000" dirty="0">
                <a:latin typeface="+mn-lt"/>
                <a:sym typeface="Helvetica" charset="0"/>
              </a:rPr>
              <a:t>Gestão Estadual</a:t>
            </a:r>
          </a:p>
        </p:txBody>
      </p:sp>
      <p:sp>
        <p:nvSpPr>
          <p:cNvPr id="12299" name="Elipse 19"/>
          <p:cNvSpPr>
            <a:spLocks noChangeArrowheads="1"/>
          </p:cNvSpPr>
          <p:nvPr/>
        </p:nvSpPr>
        <p:spPr bwMode="auto">
          <a:xfrm>
            <a:off x="3563938" y="2852738"/>
            <a:ext cx="5329237" cy="3097212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0800" tIns="50800" rIns="50800" bIns="50800"/>
          <a:lstStyle>
            <a:lvl1pPr marL="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algn="l" eaLnBrk="1">
              <a:buFontTx/>
              <a:buNone/>
            </a:pPr>
            <a:endParaRPr lang="pt-BR" altLang="pt-BR" sz="1200" b="0">
              <a:latin typeface="Helvetica" charset="0"/>
              <a:sym typeface="Helvetica" charset="0"/>
            </a:endParaRPr>
          </a:p>
        </p:txBody>
      </p:sp>
      <p:sp>
        <p:nvSpPr>
          <p:cNvPr id="12300" name="Retângulo de cantos arredondados 24"/>
          <p:cNvSpPr>
            <a:spLocks noChangeArrowheads="1"/>
          </p:cNvSpPr>
          <p:nvPr/>
        </p:nvSpPr>
        <p:spPr bwMode="auto">
          <a:xfrm>
            <a:off x="827584" y="1844675"/>
            <a:ext cx="1656184" cy="8636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sz="2000" dirty="0">
                <a:solidFill>
                  <a:schemeClr val="tx1"/>
                </a:solidFill>
                <a:latin typeface="+mj-lt"/>
                <a:sym typeface="Helvetica" charset="0"/>
              </a:rPr>
              <a:t>Gestão Municipal</a:t>
            </a:r>
          </a:p>
        </p:txBody>
      </p:sp>
      <p:sp>
        <p:nvSpPr>
          <p:cNvPr id="12301" name="Retângulo de cantos arredondados 36"/>
          <p:cNvSpPr>
            <a:spLocks noChangeArrowheads="1"/>
          </p:cNvSpPr>
          <p:nvPr/>
        </p:nvSpPr>
        <p:spPr bwMode="auto">
          <a:xfrm>
            <a:off x="5148263" y="5013325"/>
            <a:ext cx="2663825" cy="5032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1pPr>
            <a:lvl2pPr marL="742950" indent="-28575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2pPr>
            <a:lvl3pPr marL="1143000" indent="-228600" algn="ctr" eaLnBrk="0">
              <a:buChar char="•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3pPr>
            <a:lvl4pPr marL="1600200" indent="-228600" algn="ctr" eaLnBrk="0">
              <a:buChar char="–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4pPr>
            <a:lvl5pPr marL="2057400" indent="-228600" algn="ctr" eaLnBrk="0"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defRPr>
            </a:lvl9pPr>
          </a:lstStyle>
          <a:p>
            <a:pPr defTabSz="914400">
              <a:buFontTx/>
              <a:buNone/>
            </a:pPr>
            <a:r>
              <a:rPr lang="pt-BR" altLang="pt-BR" dirty="0">
                <a:solidFill>
                  <a:schemeClr val="tx1"/>
                </a:solidFill>
                <a:latin typeface="+mn-lt"/>
                <a:sym typeface="Helvetica" charset="0"/>
              </a:rPr>
              <a:t>POLÍTICA ESTADUAL DAS URGÊNCIAS</a:t>
            </a: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691444" y="116633"/>
            <a:ext cx="7201731" cy="864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POLÍTICA</a:t>
            </a:r>
            <a:r>
              <a:rPr kumimoji="0" lang="pt-BR" sz="3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ESTADUAL DE REGULAÇÃO</a:t>
            </a: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t-BR" sz="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406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Imagem 2" descr="Visita Dra Bianca (14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b="8105"/>
          <a:stretch>
            <a:fillRect/>
          </a:stretch>
        </p:blipFill>
        <p:spPr bwMode="auto">
          <a:xfrm>
            <a:off x="650875" y="1417032"/>
            <a:ext cx="3500437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2" descr="C:\Users\probstar\Pictures\foto-8.JPG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6" b="23364"/>
          <a:stretch>
            <a:fillRect/>
          </a:stretch>
        </p:blipFill>
        <p:spPr bwMode="auto">
          <a:xfrm>
            <a:off x="650875" y="3557586"/>
            <a:ext cx="3500437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5"/>
          <p:cNvSpPr/>
          <p:nvPr/>
        </p:nvSpPr>
        <p:spPr>
          <a:xfrm>
            <a:off x="2843808" y="2729751"/>
            <a:ext cx="1440160" cy="7112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Oficina com presença Dra Bianca 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DRAC/MS - Jan/13</a:t>
            </a:r>
          </a:p>
        </p:txBody>
      </p:sp>
      <p:sp>
        <p:nvSpPr>
          <p:cNvPr id="7" name="Rectangle 15"/>
          <p:cNvSpPr/>
          <p:nvPr/>
        </p:nvSpPr>
        <p:spPr>
          <a:xfrm>
            <a:off x="2843808" y="3826580"/>
            <a:ext cx="1560066" cy="71278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Apresentação 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Plano Estadual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 err="1">
                <a:solidFill>
                  <a:schemeClr val="tx1"/>
                </a:solidFill>
                <a:cs typeface="Arial" pitchFamily="34" charset="0"/>
              </a:rPr>
              <a:t>GERSAs</a:t>
            </a: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 - Mar/13</a:t>
            </a:r>
          </a:p>
        </p:txBody>
      </p:sp>
      <p:pic>
        <p:nvPicPr>
          <p:cNvPr id="14343" name="Picture 4" descr="C:\Users\probstar\Pictures\GERSAs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17033"/>
            <a:ext cx="3308467" cy="209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"/>
          <p:cNvPicPr>
            <a:picLocks noChangeAspect="1" noChangeArrowheads="1"/>
          </p:cNvPicPr>
          <p:nvPr/>
        </p:nvPicPr>
        <p:blipFill>
          <a:blip r:embed="rId5" cstate="print">
            <a:lum bright="34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6" t="28543"/>
          <a:stretch>
            <a:fillRect/>
          </a:stretch>
        </p:blipFill>
        <p:spPr bwMode="auto">
          <a:xfrm>
            <a:off x="4880092" y="3789040"/>
            <a:ext cx="3286125" cy="1828800"/>
          </a:xfrm>
          <a:prstGeom prst="rect">
            <a:avLst/>
          </a:prstGeom>
          <a:noFill/>
          <a:ln>
            <a:noFill/>
          </a:ln>
          <a:effectLst>
            <a:outerShdw dist="50800"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" descr="C:\Users\probstar\Pictures\foto-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9" b="38306"/>
          <a:stretch>
            <a:fillRect/>
          </a:stretch>
        </p:blipFill>
        <p:spPr bwMode="auto">
          <a:xfrm>
            <a:off x="4853505" y="2788899"/>
            <a:ext cx="331271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5"/>
          <p:cNvSpPr/>
          <p:nvPr/>
        </p:nvSpPr>
        <p:spPr>
          <a:xfrm>
            <a:off x="4578620" y="2729751"/>
            <a:ext cx="1505548" cy="72072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Aprovação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Plano Estadual 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CIB - Fev/13</a:t>
            </a:r>
          </a:p>
        </p:txBody>
      </p:sp>
      <p:sp>
        <p:nvSpPr>
          <p:cNvPr id="12" name="Rectangle 15"/>
          <p:cNvSpPr/>
          <p:nvPr/>
        </p:nvSpPr>
        <p:spPr>
          <a:xfrm>
            <a:off x="4644008" y="3826579"/>
            <a:ext cx="1584176" cy="694619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Oficina com presença </a:t>
            </a:r>
            <a:r>
              <a:rPr lang="pt-BR" sz="1300" b="1" dirty="0" err="1">
                <a:solidFill>
                  <a:schemeClr val="tx1"/>
                </a:solidFill>
                <a:cs typeface="Arial" pitchFamily="34" charset="0"/>
              </a:rPr>
              <a:t>Dra</a:t>
            </a: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pt-BR" sz="1300" b="1" dirty="0" smtClean="0">
                <a:solidFill>
                  <a:schemeClr val="tx1"/>
                </a:solidFill>
                <a:cs typeface="Arial" pitchFamily="34" charset="0"/>
              </a:rPr>
              <a:t>Mª </a:t>
            </a: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do Carmo 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>
                <a:solidFill>
                  <a:schemeClr val="tx1"/>
                </a:solidFill>
                <a:cs typeface="Arial" pitchFamily="34" charset="0"/>
              </a:rPr>
              <a:t>DAE/MS – Abr/13</a:t>
            </a:r>
          </a:p>
        </p:txBody>
      </p:sp>
      <p:pic>
        <p:nvPicPr>
          <p:cNvPr id="14349" name="Imagem 3" descr="Visita Dra Bianca (8)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38"/>
          <a:stretch>
            <a:fillRect/>
          </a:stretch>
        </p:blipFill>
        <p:spPr bwMode="auto">
          <a:xfrm>
            <a:off x="650875" y="2909887"/>
            <a:ext cx="2135301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ítulo 1"/>
          <p:cNvSpPr txBox="1">
            <a:spLocks noGrp="1"/>
          </p:cNvSpPr>
          <p:nvPr>
            <p:ph type="title"/>
          </p:nvPr>
        </p:nvSpPr>
        <p:spPr>
          <a:xfrm>
            <a:off x="1547664" y="188640"/>
            <a:ext cx="748883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400" b="1" noProof="0" dirty="0" smtClean="0"/>
              <a:t>ELABORAÇÃO PLANO CENTRAIS </a:t>
            </a:r>
            <a:br>
              <a:rPr lang="pt-BR" sz="3400" b="1" noProof="0" dirty="0" smtClean="0"/>
            </a:br>
            <a:r>
              <a:rPr lang="pt-BR" sz="3400" b="1" noProof="0" dirty="0" smtClean="0"/>
              <a:t>DE REGULAÇÃO</a:t>
            </a:r>
            <a:r>
              <a:rPr kumimoji="0" lang="pt-BR" sz="3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EM SC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9218" name="Picture 2" descr="C:\Users\probstar\Pictures\Lançamento Medida Provisória\P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98" y="5366592"/>
            <a:ext cx="273630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567517" y="4894893"/>
            <a:ext cx="1560066" cy="71278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93000"/>
              </a:lnSpc>
              <a:defRPr/>
            </a:pPr>
            <a:r>
              <a:rPr lang="pt-BR" sz="1300" b="1" dirty="0" smtClean="0">
                <a:solidFill>
                  <a:schemeClr val="tx1"/>
                </a:solidFill>
                <a:cs typeface="Arial" pitchFamily="34" charset="0"/>
              </a:rPr>
              <a:t>Medidas Provisórias 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 smtClean="0">
                <a:solidFill>
                  <a:schemeClr val="tx1"/>
                </a:solidFill>
                <a:cs typeface="Arial" pitchFamily="34" charset="0"/>
              </a:rPr>
              <a:t>Nº 190 e nº 191</a:t>
            </a:r>
          </a:p>
          <a:p>
            <a:pPr algn="ctr">
              <a:lnSpc>
                <a:spcPct val="93000"/>
              </a:lnSpc>
              <a:defRPr/>
            </a:pPr>
            <a:r>
              <a:rPr lang="pt-BR" sz="1300" b="1" dirty="0" smtClean="0">
                <a:solidFill>
                  <a:schemeClr val="tx1"/>
                </a:solidFill>
                <a:cs typeface="Arial" pitchFamily="34" charset="0"/>
              </a:rPr>
              <a:t>28/08/13</a:t>
            </a:r>
            <a:endParaRPr lang="pt-BR" sz="1300" b="1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9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 noGrp="1"/>
          </p:cNvSpPr>
          <p:nvPr>
            <p:ph type="title"/>
          </p:nvPr>
        </p:nvSpPr>
        <p:spPr>
          <a:xfrm>
            <a:off x="1403648" y="548680"/>
            <a:ext cx="748883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400" b="1" noProof="0" dirty="0" smtClean="0"/>
              <a:t>ELABORAÇÃO PLANO CENTRAIS </a:t>
            </a:r>
            <a:br>
              <a:rPr lang="pt-BR" sz="3400" b="1" noProof="0" dirty="0" smtClean="0"/>
            </a:br>
            <a:r>
              <a:rPr lang="pt-BR" sz="3400" b="1" noProof="0" dirty="0" smtClean="0"/>
              <a:t>DE REGULAÇÃO</a:t>
            </a:r>
            <a:r>
              <a:rPr kumimoji="0" lang="pt-BR" sz="3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EM SC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796249"/>
              </p:ext>
            </p:extLst>
          </p:nvPr>
        </p:nvGraphicFramePr>
        <p:xfrm>
          <a:off x="827584" y="2088740"/>
          <a:ext cx="7848872" cy="3428492"/>
        </p:xfrm>
        <a:graphic>
          <a:graphicData uri="http://schemas.openxmlformats.org/drawingml/2006/table">
            <a:tbl>
              <a:tblPr/>
              <a:tblGrid>
                <a:gridCol w="2780174"/>
                <a:gridCol w="5068698"/>
              </a:tblGrid>
              <a:tr h="3428492"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  <a:sym typeface="Helvetica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DELIBERAÇÃO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CIB Nº 40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 21/02/13</a:t>
                      </a:r>
                      <a:endParaRPr kumimoji="0" lang="pt-BR" altLang="pt-BR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  <a:sym typeface="Helvetica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  <a:sym typeface="Helvetica" charset="0"/>
                      </a:endParaRP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Aprova o Plano de Organização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das Centrais de Regulação para o Estado de Santa Catarina,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com a exclusão de dois Capítulos: </a:t>
                      </a:r>
                      <a:r>
                        <a:rPr kumimoji="0" lang="pt-BR" altLang="pt-BR" sz="2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Custeio e Impacto financeiro. </a:t>
                      </a: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1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619672" y="188640"/>
            <a:ext cx="7272808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DISCUSSÕES CUSTEIO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E IMPACTO </a:t>
            </a:r>
          </a:p>
          <a:p>
            <a:pPr lvl="0" algn="ctr">
              <a:spcBef>
                <a:spcPct val="0"/>
              </a:spcBef>
            </a:pPr>
            <a:r>
              <a:rPr kumimoji="0" lang="pt-BR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DEFINEM NOVA 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ESTRUTURA</a:t>
            </a:r>
            <a:r>
              <a:rPr kumimoji="0" lang="pt-BR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ORGANIZACIONAL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565476"/>
              </p:ext>
            </p:extLst>
          </p:nvPr>
        </p:nvGraphicFramePr>
        <p:xfrm>
          <a:off x="1043608" y="1387323"/>
          <a:ext cx="7848872" cy="4777981"/>
        </p:xfrm>
        <a:graphic>
          <a:graphicData uri="http://schemas.openxmlformats.org/drawingml/2006/table">
            <a:tbl>
              <a:tblPr/>
              <a:tblGrid>
                <a:gridCol w="2448272"/>
                <a:gridCol w="5400600"/>
              </a:tblGrid>
              <a:tr h="4595667"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DELIBERAÇÃO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CIB n° 370,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de 22/08/13</a:t>
                      </a: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1pPr>
                      <a:lvl2pPr marL="742950" indent="-28575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2pPr>
                      <a:lvl3pPr marL="11430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3pPr>
                      <a:lvl4pPr marL="16002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4pPr>
                      <a:lvl5pPr marL="2057400" indent="-228600" algn="ctr" eaLnBrk="0"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4846638" algn="l"/>
                        </a:tabLst>
                      </a:pPr>
                      <a:r>
                        <a:rPr kumimoji="0" lang="pt-BR" alt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Altera o escopo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estabelecido para organização das Centrais de Regulação (</a:t>
                      </a:r>
                      <a:r>
                        <a:rPr kumimoji="0" lang="pt-BR" altLang="pt-BR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CRs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) no Plano: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* 08 </a:t>
                      </a:r>
                      <a:r>
                        <a:rPr kumimoji="0" lang="pt-BR" altLang="pt-BR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CRs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Macrorregionais de  Internações Hospitalares e de Urgências,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</a:t>
                      </a:r>
                      <a:r>
                        <a:rPr kumimoji="0" lang="pt-BR" altLang="pt-B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sob gestão estadual</a:t>
                      </a:r>
                      <a:r>
                        <a:rPr kumimoji="0" lang="pt-BR" altLang="pt-BR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,</a:t>
                      </a:r>
                      <a:r>
                        <a:rPr lang="pt-BR" sz="2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 </a:t>
                      </a:r>
                      <a:r>
                        <a:rPr lang="pt-BR" sz="22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operacionalizadas no mesmo espaço físico</a:t>
                      </a:r>
                      <a:r>
                        <a:rPr lang="pt-BR" sz="22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,</a:t>
                      </a:r>
                      <a:r>
                        <a:rPr lang="pt-BR" sz="22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 </a:t>
                      </a:r>
                      <a:r>
                        <a:rPr kumimoji="0" lang="pt-BR" altLang="pt-BR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</a:t>
                      </a:r>
                      <a:r>
                        <a:rPr kumimoji="0" lang="pt-BR" altLang="pt-BR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* 08 </a:t>
                      </a:r>
                      <a:r>
                        <a:rPr kumimoji="0" lang="pt-BR" altLang="pt-BR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CRs</a:t>
                      </a:r>
                      <a:r>
                        <a:rPr kumimoji="0" lang="pt-BR" altLang="pt-B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 Macrorregionais de Consultas e Exames, </a:t>
                      </a:r>
                      <a:r>
                        <a:rPr kumimoji="0" lang="pt-BR" altLang="pt-B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sym typeface="Helvetica" charset="0"/>
                        </a:rPr>
                        <a:t>sob gestão municipal.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  <a:sym typeface="Helvetica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Cria uma Comissão </a:t>
                      </a:r>
                      <a:r>
                        <a:rPr lang="pt-BR" sz="2400" b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  <a:sym typeface="Times New Roman" pitchFamily="18" charset="0"/>
                        </a:rPr>
                        <a:t>para definição da política de regulação.</a:t>
                      </a:r>
                      <a:endParaRPr kumimoji="0" lang="pt-BR" altLang="pt-BR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  <a:sym typeface="Helvetica" charset="0"/>
                      </a:endParaRPr>
                    </a:p>
                  </a:txBody>
                  <a:tcPr marL="7861" marR="7861" marT="786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68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973</Words>
  <Application>Microsoft Office PowerPoint</Application>
  <PresentationFormat>Apresentação na tela (4:3)</PresentationFormat>
  <Paragraphs>245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ELABORAÇÃO PLANO CENTRAIS  DE REGULAÇÃO EM SC</vt:lpstr>
      <vt:lpstr>ELABORAÇÃO PLANO CENTRAIS  DE REGULAÇÃO EM SC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comittil</dc:creator>
  <cp:lastModifiedBy>Ana Roseli Probst</cp:lastModifiedBy>
  <cp:revision>110</cp:revision>
  <cp:lastPrinted>2013-09-18T19:30:00Z</cp:lastPrinted>
  <dcterms:created xsi:type="dcterms:W3CDTF">2013-09-16T18:03:07Z</dcterms:created>
  <dcterms:modified xsi:type="dcterms:W3CDTF">2013-11-25T15:27:56Z</dcterms:modified>
</cp:coreProperties>
</file>