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8" r:id="rId1"/>
  </p:sldMasterIdLst>
  <p:notesMasterIdLst>
    <p:notesMasterId r:id="rId39"/>
  </p:notes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93"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57"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08" d="100"/>
          <a:sy n="108" d="100"/>
        </p:scale>
        <p:origin x="-1014"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77AF9A-53C6-4A01-9DEF-F03DCA36E42B}" type="datetimeFigureOut">
              <a:rPr lang="pt-BR" smtClean="0"/>
              <a:pPr/>
              <a:t>14/08/2015</a:t>
            </a:fld>
            <a:endParaRPr lang="pt-BR"/>
          </a:p>
        </p:txBody>
      </p:sp>
      <p:sp>
        <p:nvSpPr>
          <p:cNvPr id="4" name="Espaço Reservado para Imagem de Slide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A0D7A2-E1A3-4029-9776-D129100DC60F}" type="slidenum">
              <a:rPr lang="pt-BR" smtClean="0"/>
              <a:pPr/>
              <a:t>‹nº›</a:t>
            </a:fld>
            <a:endParaRPr lang="pt-BR"/>
          </a:p>
        </p:txBody>
      </p:sp>
    </p:spTree>
    <p:extLst>
      <p:ext uri="{BB962C8B-B14F-4D97-AF65-F5344CB8AC3E}">
        <p14:creationId xmlns:p14="http://schemas.microsoft.com/office/powerpoint/2010/main" xmlns="" val="30206203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PlaceHolder 1"/>
          <p:cNvSpPr>
            <a:spLocks noGrp="1"/>
          </p:cNvSpPr>
          <p:nvPr>
            <p:ph type="body"/>
          </p:nvPr>
        </p:nvSpPr>
        <p:spPr>
          <a:xfrm>
            <a:off x="685800" y="4343400"/>
            <a:ext cx="5485680" cy="4114080"/>
          </a:xfrm>
          <a:prstGeom prst="rect">
            <a:avLst/>
          </a:prstGeom>
        </p:spPr>
        <p:txBody>
          <a:bodyPr lIns="0" tIns="0" rIns="0" bIns="0"/>
          <a:lstStyle/>
          <a:p>
            <a:endParaRPr/>
          </a:p>
        </p:txBody>
      </p:sp>
      <p:sp>
        <p:nvSpPr>
          <p:cNvPr id="226" name="CustomShape 2"/>
          <p:cNvSpPr/>
          <p:nvPr/>
        </p:nvSpPr>
        <p:spPr>
          <a:xfrm>
            <a:off x="3884760" y="8685360"/>
            <a:ext cx="2971080" cy="456480"/>
          </a:xfrm>
          <a:prstGeom prst="rect">
            <a:avLst/>
          </a:prstGeom>
          <a:noFill/>
          <a:ln>
            <a:noFill/>
          </a:ln>
        </p:spPr>
        <p:txBody>
          <a:bodyPr lIns="90000" tIns="45000" rIns="90000" bIns="45000" anchor="b"/>
          <a:lstStyle/>
          <a:p>
            <a:pPr algn="r">
              <a:lnSpc>
                <a:spcPct val="100000"/>
              </a:lnSpc>
            </a:pPr>
            <a:fld id="{8DE56E30-7A17-473D-9992-4D294B5F471C}" type="slidenum">
              <a:rPr lang="pt-BR" sz="1200">
                <a:solidFill>
                  <a:srgbClr val="000000"/>
                </a:solidFill>
                <a:latin typeface="+mn-lt"/>
                <a:ea typeface="+mn-ea"/>
              </a:rPr>
              <a:pPr algn="r">
                <a:lnSpc>
                  <a:spcPct val="100000"/>
                </a:lnSpc>
              </a:pPr>
              <a:t>14</a:t>
            </a:fld>
            <a:endParaRPr/>
          </a:p>
        </p:txBody>
      </p:sp>
    </p:spTree>
    <p:extLst>
      <p:ext uri="{BB962C8B-B14F-4D97-AF65-F5344CB8AC3E}">
        <p14:creationId xmlns:p14="http://schemas.microsoft.com/office/powerpoint/2010/main" xmlns="" val="8012354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PlaceHolder 1"/>
          <p:cNvSpPr>
            <a:spLocks noGrp="1"/>
          </p:cNvSpPr>
          <p:nvPr>
            <p:ph type="body"/>
          </p:nvPr>
        </p:nvSpPr>
        <p:spPr>
          <a:xfrm>
            <a:off x="685800" y="4343400"/>
            <a:ext cx="5485680" cy="4114080"/>
          </a:xfrm>
          <a:prstGeom prst="rect">
            <a:avLst/>
          </a:prstGeom>
        </p:spPr>
        <p:txBody>
          <a:bodyPr lIns="0" tIns="0" rIns="0" bIns="0"/>
          <a:lstStyle/>
          <a:p>
            <a:endParaRPr/>
          </a:p>
        </p:txBody>
      </p:sp>
      <p:sp>
        <p:nvSpPr>
          <p:cNvPr id="228" name="CustomShape 2"/>
          <p:cNvSpPr/>
          <p:nvPr/>
        </p:nvSpPr>
        <p:spPr>
          <a:xfrm>
            <a:off x="3884760" y="8685360"/>
            <a:ext cx="2971080" cy="456480"/>
          </a:xfrm>
          <a:prstGeom prst="rect">
            <a:avLst/>
          </a:prstGeom>
          <a:noFill/>
          <a:ln>
            <a:noFill/>
          </a:ln>
        </p:spPr>
        <p:txBody>
          <a:bodyPr lIns="90000" tIns="45000" rIns="90000" bIns="45000" anchor="b"/>
          <a:lstStyle/>
          <a:p>
            <a:pPr algn="r">
              <a:lnSpc>
                <a:spcPct val="100000"/>
              </a:lnSpc>
            </a:pPr>
            <a:fld id="{3344A6C5-A18B-4FC4-AFCB-C643B9891766}" type="slidenum">
              <a:rPr lang="pt-BR" sz="1200">
                <a:solidFill>
                  <a:srgbClr val="000000"/>
                </a:solidFill>
                <a:latin typeface="+mn-lt"/>
                <a:ea typeface="+mn-ea"/>
              </a:rPr>
              <a:pPr algn="r">
                <a:lnSpc>
                  <a:spcPct val="100000"/>
                </a:lnSpc>
              </a:pPr>
              <a:t>15</a:t>
            </a:fld>
            <a:endParaRPr/>
          </a:p>
        </p:txBody>
      </p:sp>
    </p:spTree>
    <p:extLst>
      <p:ext uri="{BB962C8B-B14F-4D97-AF65-F5344CB8AC3E}">
        <p14:creationId xmlns:p14="http://schemas.microsoft.com/office/powerpoint/2010/main" xmlns="" val="16073653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PlaceHolder 1"/>
          <p:cNvSpPr>
            <a:spLocks noGrp="1"/>
          </p:cNvSpPr>
          <p:nvPr>
            <p:ph type="body"/>
          </p:nvPr>
        </p:nvSpPr>
        <p:spPr>
          <a:xfrm>
            <a:off x="685800" y="4343400"/>
            <a:ext cx="5485680" cy="4114080"/>
          </a:xfrm>
          <a:prstGeom prst="rect">
            <a:avLst/>
          </a:prstGeom>
        </p:spPr>
        <p:txBody>
          <a:bodyPr lIns="0" tIns="0" rIns="0" bIns="0"/>
          <a:lstStyle/>
          <a:p>
            <a:pPr>
              <a:lnSpc>
                <a:spcPct val="100000"/>
              </a:lnSpc>
              <a:buFont typeface="Arial"/>
              <a:buChar char="•"/>
            </a:pPr>
            <a:r>
              <a:rPr lang="pt-BR" sz="2000">
                <a:latin typeface="Arial"/>
              </a:rPr>
              <a:t>Não vinculado ao curso de psicologia (abordagem livre)</a:t>
            </a:r>
            <a:endParaRPr/>
          </a:p>
          <a:p>
            <a:pPr>
              <a:lnSpc>
                <a:spcPct val="100000"/>
              </a:lnSpc>
              <a:buFont typeface="Arial"/>
              <a:buChar char="•"/>
            </a:pPr>
            <a:r>
              <a:rPr lang="pt-BR" sz="2000">
                <a:latin typeface="Arial"/>
              </a:rPr>
              <a:t>Público variado mas com boa frequência</a:t>
            </a:r>
            <a:endParaRPr/>
          </a:p>
          <a:p>
            <a:pPr>
              <a:lnSpc>
                <a:spcPct val="100000"/>
              </a:lnSpc>
              <a:buFont typeface="Arial"/>
              <a:buChar char="•"/>
            </a:pPr>
            <a:r>
              <a:rPr lang="pt-BR" sz="2000">
                <a:latin typeface="Arial"/>
              </a:rPr>
              <a:t>Retorno positivo das participantes. </a:t>
            </a:r>
            <a:endParaRPr/>
          </a:p>
          <a:p>
            <a:pPr>
              <a:lnSpc>
                <a:spcPct val="100000"/>
              </a:lnSpc>
            </a:pPr>
            <a:endParaRPr/>
          </a:p>
          <a:p>
            <a:pPr>
              <a:lnSpc>
                <a:spcPct val="100000"/>
              </a:lnSpc>
              <a:buFont typeface="Arial"/>
              <a:buChar char="•"/>
            </a:pPr>
            <a:r>
              <a:rPr lang="pt-BR" sz="2000">
                <a:latin typeface="Arial"/>
              </a:rPr>
              <a:t>Buscamos mais encaminhamento das UBS e outros profissionais</a:t>
            </a:r>
            <a:endParaRPr/>
          </a:p>
          <a:p>
            <a:pPr>
              <a:lnSpc>
                <a:spcPct val="100000"/>
              </a:lnSpc>
              <a:buFont typeface="Arial"/>
              <a:buChar char="•"/>
            </a:pPr>
            <a:r>
              <a:rPr lang="pt-BR" sz="2000">
                <a:latin typeface="Arial"/>
              </a:rPr>
              <a:t>Buscamos alcançar o publico de (classe socio-economica mais baixa)</a:t>
            </a:r>
            <a:endParaRPr/>
          </a:p>
          <a:p>
            <a:pPr>
              <a:lnSpc>
                <a:spcPct val="100000"/>
              </a:lnSpc>
            </a:pPr>
            <a:endParaRPr/>
          </a:p>
        </p:txBody>
      </p:sp>
      <p:sp>
        <p:nvSpPr>
          <p:cNvPr id="230" name="CustomShape 2"/>
          <p:cNvSpPr/>
          <p:nvPr/>
        </p:nvSpPr>
        <p:spPr>
          <a:xfrm>
            <a:off x="3884760" y="8685360"/>
            <a:ext cx="2971080" cy="456480"/>
          </a:xfrm>
          <a:prstGeom prst="rect">
            <a:avLst/>
          </a:prstGeom>
          <a:noFill/>
          <a:ln>
            <a:noFill/>
          </a:ln>
        </p:spPr>
        <p:txBody>
          <a:bodyPr lIns="90000" tIns="45000" rIns="90000" bIns="45000" anchor="b"/>
          <a:lstStyle/>
          <a:p>
            <a:pPr algn="r">
              <a:lnSpc>
                <a:spcPct val="100000"/>
              </a:lnSpc>
            </a:pPr>
            <a:fld id="{2D318D63-ABB1-4A00-B693-C81F6E4ADD9B}" type="slidenum">
              <a:rPr lang="pt-BR" sz="1200">
                <a:solidFill>
                  <a:srgbClr val="000000"/>
                </a:solidFill>
                <a:latin typeface="+mn-lt"/>
                <a:ea typeface="+mn-ea"/>
              </a:rPr>
              <a:pPr algn="r">
                <a:lnSpc>
                  <a:spcPct val="100000"/>
                </a:lnSpc>
              </a:pPr>
              <a:t>24</a:t>
            </a:fld>
            <a:endParaRPr/>
          </a:p>
        </p:txBody>
      </p:sp>
    </p:spTree>
    <p:extLst>
      <p:ext uri="{BB962C8B-B14F-4D97-AF65-F5344CB8AC3E}">
        <p14:creationId xmlns:p14="http://schemas.microsoft.com/office/powerpoint/2010/main" xmlns="" val="30328412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pt-BR" smtClean="0"/>
              <a:t>Clique para editar o título mestre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pPr/>
              <a:t>8/14/2015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xmlns="" val="332075925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e Legenda">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pt-BR" smtClean="0"/>
              <a:t>Clique para editar o título mestre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Date Placeholder 3"/>
          <p:cNvSpPr>
            <a:spLocks noGrp="1"/>
          </p:cNvSpPr>
          <p:nvPr>
            <p:ph type="dt" sz="half" idx="10"/>
          </p:nvPr>
        </p:nvSpPr>
        <p:spPr/>
        <p:txBody>
          <a:bodyPr/>
          <a:lstStyle/>
          <a:p>
            <a:fld id="{96DFF08F-DC6B-4601-B491-B0F83F6DD2DA}" type="datetimeFigureOut">
              <a:rPr lang="en-US" smtClean="0"/>
              <a:pPr/>
              <a:t>8/14/2015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xmlns="" val="219267399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çã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pt-BR" smtClean="0"/>
              <a:t>Clique para editar o título mestre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BR" smtClean="0"/>
              <a:t>Clique para editar o texto mestre</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Date Placeholder 3"/>
          <p:cNvSpPr>
            <a:spLocks noGrp="1"/>
          </p:cNvSpPr>
          <p:nvPr>
            <p:ph type="dt" sz="half" idx="10"/>
          </p:nvPr>
        </p:nvSpPr>
        <p:spPr/>
        <p:txBody>
          <a:bodyPr/>
          <a:lstStyle/>
          <a:p>
            <a:fld id="{96DFF08F-DC6B-4601-B491-B0F83F6DD2DA}" type="datetimeFigureOut">
              <a:rPr lang="en-US" smtClean="0"/>
              <a:pPr/>
              <a:t>8/14/2015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4FAB73BC-B049-4115-A692-8D63A059BFB8}" type="slidenum">
              <a:rPr lang="en-US" smtClean="0"/>
              <a:pPr/>
              <a:t>‹nº›</a:t>
            </a:fld>
            <a:endParaRPr lang="en-US" dirty="0"/>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320335448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ão de Nom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pt-BR" smtClean="0"/>
              <a:t>Clique para editar o título mestre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pt-BR" smtClean="0"/>
              <a:t>Clique para editar o texto mestre</a:t>
            </a:r>
          </a:p>
        </p:txBody>
      </p:sp>
      <p:sp>
        <p:nvSpPr>
          <p:cNvPr id="5" name="Date Placeholder 4"/>
          <p:cNvSpPr>
            <a:spLocks noGrp="1"/>
          </p:cNvSpPr>
          <p:nvPr>
            <p:ph type="dt" sz="half" idx="10"/>
          </p:nvPr>
        </p:nvSpPr>
        <p:spPr/>
        <p:txBody>
          <a:bodyPr/>
          <a:lstStyle/>
          <a:p>
            <a:fld id="{96DFF08F-DC6B-4601-B491-B0F83F6DD2DA}" type="datetimeFigureOut">
              <a:rPr lang="en-US" smtClean="0"/>
              <a:pPr/>
              <a:t>8/14/2015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xmlns="" val="209552739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o Cartão de Nom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pt-BR" smtClean="0"/>
              <a:t>Clique para editar o título mestre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BR" smtClean="0"/>
              <a:t>Clique para editar o texto mestre</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pt-BR" smtClean="0"/>
              <a:t>Clique para editar o texto mestre</a:t>
            </a:r>
          </a:p>
        </p:txBody>
      </p:sp>
      <p:sp>
        <p:nvSpPr>
          <p:cNvPr id="5" name="Date Placeholder 4"/>
          <p:cNvSpPr>
            <a:spLocks noGrp="1"/>
          </p:cNvSpPr>
          <p:nvPr>
            <p:ph type="dt" sz="half" idx="10"/>
          </p:nvPr>
        </p:nvSpPr>
        <p:spPr/>
        <p:txBody>
          <a:bodyPr/>
          <a:lstStyle/>
          <a:p>
            <a:fld id="{96DFF08F-DC6B-4601-B491-B0F83F6DD2DA}" type="datetimeFigureOut">
              <a:rPr lang="en-US" smtClean="0"/>
              <a:pPr/>
              <a:t>8/14/2015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4FAB73BC-B049-4115-A692-8D63A059BFB8}" type="slidenum">
              <a:rPr lang="en-US" smtClean="0"/>
              <a:pPr/>
              <a:t>‹nº›</a:t>
            </a:fld>
            <a:endParaRPr lang="en-US" dirty="0"/>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366052797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iro ou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pt-BR" smtClean="0"/>
              <a:t>Clique para editar o título mestre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BR" smtClean="0"/>
              <a:t>Clique para editar o texto mestre</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pt-BR" smtClean="0"/>
              <a:t>Clique para editar o texto mestre</a:t>
            </a:r>
          </a:p>
        </p:txBody>
      </p:sp>
      <p:sp>
        <p:nvSpPr>
          <p:cNvPr id="5" name="Date Placeholder 4"/>
          <p:cNvSpPr>
            <a:spLocks noGrp="1"/>
          </p:cNvSpPr>
          <p:nvPr>
            <p:ph type="dt" sz="half" idx="10"/>
          </p:nvPr>
        </p:nvSpPr>
        <p:spPr/>
        <p:txBody>
          <a:bodyPr/>
          <a:lstStyle/>
          <a:p>
            <a:fld id="{96DFF08F-DC6B-4601-B491-B0F83F6DD2DA}" type="datetimeFigureOut">
              <a:rPr lang="en-US" smtClean="0"/>
              <a:pPr/>
              <a:t>8/14/2015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xmlns="" val="16904654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Vertical Text Placeholder 2"/>
          <p:cNvSpPr>
            <a:spLocks noGrp="1"/>
          </p:cNvSpPr>
          <p:nvPr>
            <p:ph type="body" orient="vert" idx="1"/>
          </p:nvPr>
        </p:nvSpPr>
        <p:spPr/>
        <p:txBody>
          <a:bodyPr vert="eaVert" ancho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pPr/>
              <a:t>8/14/2015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xmlns="" val="245390692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pt-BR" smtClean="0"/>
              <a:t>Clique para editar o título mestre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pPr/>
              <a:t>8/14/2015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xmlns="" val="368917498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10" name="PlaceHolder 2"/>
          <p:cNvSpPr>
            <a:spLocks noGrp="1"/>
          </p:cNvSpPr>
          <p:nvPr>
            <p:ph type="subTitle"/>
          </p:nvPr>
        </p:nvSpPr>
        <p:spPr>
          <a:xfrm>
            <a:off x="457200" y="1604520"/>
            <a:ext cx="8229240" cy="3977640"/>
          </a:xfrm>
          <a:prstGeom prst="rect">
            <a:avLst/>
          </a:prstGeom>
        </p:spPr>
        <p:txBody>
          <a:bodyPr lIns="0" tIns="0" rIns="0" bIns="0" anchor="ctr"/>
          <a:lstStyle/>
          <a:p>
            <a:pPr algn="ctr"/>
            <a:endParaRPr/>
          </a:p>
        </p:txBody>
      </p:sp>
    </p:spTree>
    <p:extLst>
      <p:ext uri="{BB962C8B-B14F-4D97-AF65-F5344CB8AC3E}">
        <p14:creationId xmlns:p14="http://schemas.microsoft.com/office/powerpoint/2010/main" xmlns="" val="298268313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pt-BR" smtClean="0"/>
              <a:t>Clique para editar o título mestre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pPr/>
              <a:t>8/14/2015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xmlns="" val="307828953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pt-BR" smtClean="0"/>
              <a:t>Clique para editar o título mestre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Date Placeholder 3"/>
          <p:cNvSpPr>
            <a:spLocks noGrp="1"/>
          </p:cNvSpPr>
          <p:nvPr>
            <p:ph type="dt" sz="half" idx="10"/>
          </p:nvPr>
        </p:nvSpPr>
        <p:spPr/>
        <p:txBody>
          <a:bodyPr/>
          <a:lstStyle/>
          <a:p>
            <a:fld id="{96DFF08F-DC6B-4601-B491-B0F83F6DD2DA}" type="datetimeFigureOut">
              <a:rPr lang="en-US" smtClean="0"/>
              <a:pPr/>
              <a:t>8/14/2015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xmlns="" val="399425125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pt-BR" smtClean="0"/>
              <a:t>Clique para editar o título mestre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smtClean="0"/>
              <a:pPr/>
              <a:t>8/14/2015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xmlns="" val="122906724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pt-BR" smtClean="0"/>
              <a:t>Clique para editar o título mestre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pPr/>
              <a:t>8/14/2015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xmlns="" val="420835093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pt-BR" smtClean="0"/>
              <a:t>Clique para editar o título mestre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smtClean="0"/>
              <a:pPr/>
              <a:t>8/14/2015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xmlns="" val="423658140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smtClean="0"/>
              <a:pPr/>
              <a:t>8/14/2015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xmlns="" val="210756153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pt-BR" smtClean="0"/>
              <a:t>Clique para editar o título mestre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96DFF08F-DC6B-4601-B491-B0F83F6DD2DA}" type="datetimeFigureOut">
              <a:rPr lang="en-US" smtClean="0"/>
              <a:pPr/>
              <a:t>8/14/2015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xmlns="" val="2232252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pt-BR" smtClean="0"/>
              <a:t>Clique para editar o título mestre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t-BR" smtClean="0"/>
              <a:t>Clique no ícone para adicionar uma imagem</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C7616CA0-919D-4A49-9C8A-62FDFB3A5183}" type="datetimeFigureOut">
              <a:rPr lang="en-US" smtClean="0"/>
              <a:pPr/>
              <a:t>8/14/2015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867E5644-1E61-4311-A31E-84CB9C7AA8A9}" type="slidenum">
              <a:rPr lang="en-US" smtClean="0"/>
              <a:pPr/>
              <a:t>‹nº›</a:t>
            </a:fld>
            <a:endParaRPr lang="en-US" dirty="0"/>
          </a:p>
        </p:txBody>
      </p:sp>
    </p:spTree>
    <p:extLst>
      <p:ext uri="{BB962C8B-B14F-4D97-AF65-F5344CB8AC3E}">
        <p14:creationId xmlns:p14="http://schemas.microsoft.com/office/powerpoint/2010/main" xmlns="" val="69518933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pt-BR" smtClean="0"/>
              <a:t>Clique para editar o título mestre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96DFF08F-DC6B-4601-B491-B0F83F6DD2DA}" type="datetimeFigureOut">
              <a:rPr lang="en-US" smtClean="0"/>
              <a:pPr/>
              <a:t>8/14/2015</a:t>
            </a:fld>
            <a:endParaRPr lang="en-US" dirty="0"/>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xmlns="" val="1441284204"/>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17.xml"/><Relationship Id="rId5" Type="http://schemas.openxmlformats.org/officeDocument/2006/relationships/image" Target="../media/image21.jpeg"/><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7.xml"/><Relationship Id="rId5" Type="http://schemas.openxmlformats.org/officeDocument/2006/relationships/image" Target="../media/image29.jpeg"/><Relationship Id="rId4" Type="http://schemas.openxmlformats.org/officeDocument/2006/relationships/image" Target="../media/image28.jpeg"/></Relationships>
</file>

<file path=ppt/slides/_rels/slide2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xml"/><Relationship Id="rId1" Type="http://schemas.openxmlformats.org/officeDocument/2006/relationships/slideLayout" Target="../slideLayouts/slideLayout17.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2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17.xml"/><Relationship Id="rId5" Type="http://schemas.openxmlformats.org/officeDocument/2006/relationships/image" Target="../media/image47.jpeg"/><Relationship Id="rId4" Type="http://schemas.openxmlformats.org/officeDocument/2006/relationships/image" Target="../media/image4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7.xml"/><Relationship Id="rId5" Type="http://schemas.openxmlformats.org/officeDocument/2006/relationships/image" Target="../media/image51.jpeg"/><Relationship Id="rId4" Type="http://schemas.openxmlformats.org/officeDocument/2006/relationships/image" Target="../media/image50.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2" name="Shape 96"/>
          <p:cNvPicPr/>
          <p:nvPr/>
        </p:nvPicPr>
        <p:blipFill>
          <a:blip r:embed="rId2"/>
          <a:stretch>
            <a:fillRect/>
          </a:stretch>
        </p:blipFill>
        <p:spPr>
          <a:xfrm>
            <a:off x="1892790" y="756306"/>
            <a:ext cx="6084000" cy="4442400"/>
          </a:xfrm>
          <a:prstGeom prst="rect">
            <a:avLst/>
          </a:prstGeom>
          <a:ln>
            <a:noFill/>
          </a:ln>
        </p:spPr>
      </p:pic>
      <p:pic>
        <p:nvPicPr>
          <p:cNvPr id="133" name="Shape 97"/>
          <p:cNvPicPr/>
          <p:nvPr/>
        </p:nvPicPr>
        <p:blipFill>
          <a:blip r:embed="rId3"/>
          <a:stretch>
            <a:fillRect/>
          </a:stretch>
        </p:blipFill>
        <p:spPr>
          <a:xfrm>
            <a:off x="7000920" y="5733360"/>
            <a:ext cx="1818720" cy="863280"/>
          </a:xfrm>
          <a:prstGeom prst="rect">
            <a:avLst/>
          </a:prstGeom>
          <a:ln>
            <a:noFill/>
          </a:ln>
        </p:spPr>
      </p:pic>
      <p:sp>
        <p:nvSpPr>
          <p:cNvPr id="134" name="TextShape 1"/>
          <p:cNvSpPr txBox="1"/>
          <p:nvPr/>
        </p:nvSpPr>
        <p:spPr>
          <a:xfrm>
            <a:off x="1656000" y="5726637"/>
            <a:ext cx="4603132" cy="858240"/>
          </a:xfrm>
          <a:prstGeom prst="rect">
            <a:avLst/>
          </a:prstGeom>
        </p:spPr>
        <p:txBody>
          <a:bodyPr lIns="90000" tIns="45000" rIns="90000" bIns="45000"/>
          <a:lstStyle/>
          <a:p>
            <a:r>
              <a:rPr lang="pt-BR" sz="1500" dirty="0">
                <a:solidFill>
                  <a:schemeClr val="tx2"/>
                </a:solidFill>
                <a:latin typeface="+mj-lt"/>
              </a:rPr>
              <a:t>Cris Da </a:t>
            </a:r>
            <a:r>
              <a:rPr lang="pt-BR" sz="1500" dirty="0" err="1" smtClean="0">
                <a:solidFill>
                  <a:schemeClr val="tx2"/>
                </a:solidFill>
                <a:latin typeface="+mj-lt"/>
              </a:rPr>
              <a:t>Ros</a:t>
            </a:r>
            <a:r>
              <a:rPr lang="pt-BR" sz="1500" dirty="0">
                <a:solidFill>
                  <a:schemeClr val="tx2"/>
                </a:solidFill>
                <a:latin typeface="+mj-lt"/>
              </a:rPr>
              <a:t> </a:t>
            </a:r>
            <a:r>
              <a:rPr lang="pt-BR" sz="1500" dirty="0" smtClean="0">
                <a:solidFill>
                  <a:schemeClr val="tx2"/>
                </a:solidFill>
                <a:latin typeface="+mj-lt"/>
              </a:rPr>
              <a:t>– coordenadora Gestar Sul</a:t>
            </a:r>
            <a:endParaRPr sz="1500" dirty="0">
              <a:solidFill>
                <a:schemeClr val="tx2"/>
              </a:solidFill>
              <a:latin typeface="+mj-lt"/>
            </a:endParaRPr>
          </a:p>
          <a:p>
            <a:r>
              <a:rPr lang="pt-BR" sz="1500" dirty="0" err="1">
                <a:solidFill>
                  <a:schemeClr val="tx2"/>
                </a:solidFill>
                <a:latin typeface="+mj-lt"/>
              </a:rPr>
              <a:t>Geovana</a:t>
            </a:r>
            <a:r>
              <a:rPr lang="pt-BR" sz="1500" dirty="0">
                <a:solidFill>
                  <a:schemeClr val="tx2"/>
                </a:solidFill>
                <a:latin typeface="+mj-lt"/>
              </a:rPr>
              <a:t> </a:t>
            </a:r>
            <a:r>
              <a:rPr lang="pt-BR" sz="1500" dirty="0" smtClean="0">
                <a:solidFill>
                  <a:schemeClr val="tx2"/>
                </a:solidFill>
                <a:latin typeface="+mj-lt"/>
              </a:rPr>
              <a:t>Régis – coordenadora Gestar Continente</a:t>
            </a:r>
            <a:endParaRPr sz="1500" dirty="0">
              <a:solidFill>
                <a:schemeClr val="tx2"/>
              </a:solidFill>
              <a:latin typeface="+mj-lt"/>
            </a:endParaRPr>
          </a:p>
          <a:p>
            <a:r>
              <a:rPr lang="pt-BR" sz="1500" dirty="0">
                <a:solidFill>
                  <a:schemeClr val="tx2"/>
                </a:solidFill>
                <a:latin typeface="+mj-lt"/>
              </a:rPr>
              <a:t>Virgínia </a:t>
            </a:r>
            <a:r>
              <a:rPr lang="pt-BR" sz="1500" dirty="0" smtClean="0">
                <a:solidFill>
                  <a:schemeClr val="tx2"/>
                </a:solidFill>
                <a:latin typeface="+mj-lt"/>
              </a:rPr>
              <a:t>Vianna – coordenadora Gestar Norte</a:t>
            </a:r>
            <a:endParaRPr sz="1500" dirty="0">
              <a:solidFill>
                <a:schemeClr val="tx2"/>
              </a:solidFill>
              <a:latin typeface="+mj-lt"/>
            </a:endParaRPr>
          </a:p>
        </p:txBody>
      </p:sp>
    </p:spTree>
    <p:extLst>
      <p:ext uri="{BB962C8B-B14F-4D97-AF65-F5344CB8AC3E}">
        <p14:creationId xmlns:p14="http://schemas.microsoft.com/office/powerpoint/2010/main" xmlns="" val="262569652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 name="Shape 127"/>
          <p:cNvPicPr/>
          <p:nvPr/>
        </p:nvPicPr>
        <p:blipFill>
          <a:blip r:embed="rId2"/>
          <a:stretch>
            <a:fillRect/>
          </a:stretch>
        </p:blipFill>
        <p:spPr>
          <a:xfrm>
            <a:off x="1260000" y="1139753"/>
            <a:ext cx="7584120" cy="4824000"/>
          </a:xfrm>
          <a:prstGeom prst="rect">
            <a:avLst/>
          </a:prstGeom>
          <a:ln>
            <a:noFill/>
          </a:ln>
        </p:spPr>
      </p:pic>
    </p:spTree>
    <p:extLst>
      <p:ext uri="{BB962C8B-B14F-4D97-AF65-F5344CB8AC3E}">
        <p14:creationId xmlns:p14="http://schemas.microsoft.com/office/powerpoint/2010/main" xmlns="" val="356224317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CustomShape 2"/>
          <p:cNvSpPr/>
          <p:nvPr/>
        </p:nvSpPr>
        <p:spPr>
          <a:xfrm>
            <a:off x="2304000" y="1800000"/>
            <a:ext cx="5111640" cy="503640"/>
          </a:xfrm>
          <a:prstGeom prst="rect">
            <a:avLst/>
          </a:prstGeom>
          <a:solidFill>
            <a:schemeClr val="accent1"/>
          </a:solidFill>
          <a:ln>
            <a:noFill/>
          </a:ln>
        </p:spPr>
        <p:txBody>
          <a:bodyPr wrap="none" lIns="90000" tIns="45000" rIns="90000" bIns="45000" anchor="ctr"/>
          <a:lstStyle/>
          <a:p>
            <a:pPr algn="ctr">
              <a:lnSpc>
                <a:spcPct val="100000"/>
              </a:lnSpc>
            </a:pPr>
            <a:r>
              <a:rPr lang="pt-BR" sz="2400" b="1" dirty="0">
                <a:latin typeface="Arial"/>
              </a:rPr>
              <a:t>Informação e acolhimento</a:t>
            </a:r>
            <a:endParaRPr dirty="0"/>
          </a:p>
        </p:txBody>
      </p:sp>
      <p:sp>
        <p:nvSpPr>
          <p:cNvPr id="142" name="CustomShape 3"/>
          <p:cNvSpPr/>
          <p:nvPr/>
        </p:nvSpPr>
        <p:spPr>
          <a:xfrm>
            <a:off x="6336000" y="2952000"/>
            <a:ext cx="2087640" cy="863640"/>
          </a:xfrm>
          <a:prstGeom prst="rect">
            <a:avLst/>
          </a:prstGeom>
          <a:ln/>
        </p:spPr>
        <p:style>
          <a:lnRef idx="1">
            <a:schemeClr val="accent2"/>
          </a:lnRef>
          <a:fillRef idx="3">
            <a:schemeClr val="accent2"/>
          </a:fillRef>
          <a:effectRef idx="2">
            <a:schemeClr val="accent2"/>
          </a:effectRef>
          <a:fontRef idx="minor">
            <a:schemeClr val="lt1"/>
          </a:fontRef>
        </p:style>
        <p:txBody>
          <a:bodyPr wrap="none" lIns="90000" tIns="45000" rIns="90000" bIns="45000" anchor="ctr"/>
          <a:lstStyle/>
          <a:p>
            <a:pPr algn="ctr">
              <a:lnSpc>
                <a:spcPct val="100000"/>
              </a:lnSpc>
            </a:pPr>
            <a:r>
              <a:rPr lang="pt-BR">
                <a:latin typeface="Arial"/>
              </a:rPr>
              <a:t>Bairros e </a:t>
            </a:r>
            <a:endParaRPr/>
          </a:p>
          <a:p>
            <a:pPr algn="ctr">
              <a:lnSpc>
                <a:spcPct val="100000"/>
              </a:lnSpc>
            </a:pPr>
            <a:r>
              <a:rPr lang="pt-BR">
                <a:latin typeface="Arial"/>
              </a:rPr>
              <a:t>comunidades</a:t>
            </a:r>
            <a:endParaRPr/>
          </a:p>
        </p:txBody>
      </p:sp>
      <p:sp>
        <p:nvSpPr>
          <p:cNvPr id="143" name="CustomShape 4"/>
          <p:cNvSpPr/>
          <p:nvPr/>
        </p:nvSpPr>
        <p:spPr>
          <a:xfrm>
            <a:off x="3852000" y="2952000"/>
            <a:ext cx="2087640" cy="863640"/>
          </a:xfrm>
          <a:prstGeom prst="rect">
            <a:avLst/>
          </a:prstGeom>
          <a:ln/>
        </p:spPr>
        <p:style>
          <a:lnRef idx="1">
            <a:schemeClr val="accent2"/>
          </a:lnRef>
          <a:fillRef idx="3">
            <a:schemeClr val="accent2"/>
          </a:fillRef>
          <a:effectRef idx="2">
            <a:schemeClr val="accent2"/>
          </a:effectRef>
          <a:fontRef idx="minor">
            <a:schemeClr val="lt1"/>
          </a:fontRef>
        </p:style>
        <p:txBody>
          <a:bodyPr wrap="none" lIns="90000" tIns="45000" rIns="90000" bIns="45000" anchor="ctr"/>
          <a:lstStyle/>
          <a:p>
            <a:pPr algn="ctr">
              <a:lnSpc>
                <a:spcPct val="100000"/>
              </a:lnSpc>
            </a:pPr>
            <a:r>
              <a:rPr lang="pt-BR">
                <a:latin typeface="Arial"/>
              </a:rPr>
              <a:t>Ampliação da </a:t>
            </a:r>
            <a:endParaRPr/>
          </a:p>
          <a:p>
            <a:pPr algn="ctr">
              <a:lnSpc>
                <a:spcPct val="100000"/>
              </a:lnSpc>
            </a:pPr>
            <a:r>
              <a:rPr lang="pt-BR">
                <a:latin typeface="Arial"/>
              </a:rPr>
              <a:t>rede de apoio</a:t>
            </a:r>
            <a:endParaRPr/>
          </a:p>
        </p:txBody>
      </p:sp>
      <p:sp>
        <p:nvSpPr>
          <p:cNvPr id="144" name="CustomShape 5"/>
          <p:cNvSpPr/>
          <p:nvPr/>
        </p:nvSpPr>
        <p:spPr>
          <a:xfrm>
            <a:off x="1440000" y="4104000"/>
            <a:ext cx="2015640" cy="863640"/>
          </a:xfrm>
          <a:prstGeom prst="rect">
            <a:avLst/>
          </a:prstGeom>
          <a:ln/>
        </p:spPr>
        <p:style>
          <a:lnRef idx="1">
            <a:schemeClr val="accent2"/>
          </a:lnRef>
          <a:fillRef idx="3">
            <a:schemeClr val="accent2"/>
          </a:fillRef>
          <a:effectRef idx="2">
            <a:schemeClr val="accent2"/>
          </a:effectRef>
          <a:fontRef idx="minor">
            <a:schemeClr val="lt1"/>
          </a:fontRef>
        </p:style>
        <p:txBody>
          <a:bodyPr wrap="none" lIns="90000" tIns="45000" rIns="90000" bIns="45000" anchor="ctr"/>
          <a:lstStyle/>
          <a:p>
            <a:pPr algn="ctr">
              <a:lnSpc>
                <a:spcPct val="100000"/>
              </a:lnSpc>
            </a:pPr>
            <a:r>
              <a:rPr lang="pt-BR" dirty="0">
                <a:latin typeface="Arial"/>
              </a:rPr>
              <a:t>Debates sobre o</a:t>
            </a:r>
            <a:endParaRPr dirty="0"/>
          </a:p>
          <a:p>
            <a:pPr algn="ctr">
              <a:lnSpc>
                <a:spcPct val="100000"/>
              </a:lnSpc>
            </a:pPr>
            <a:r>
              <a:rPr lang="pt-BR" dirty="0">
                <a:latin typeface="Arial"/>
              </a:rPr>
              <a:t> cenário brasileiro</a:t>
            </a:r>
            <a:endParaRPr dirty="0"/>
          </a:p>
          <a:p>
            <a:pPr algn="ctr">
              <a:lnSpc>
                <a:spcPct val="100000"/>
              </a:lnSpc>
            </a:pPr>
            <a:r>
              <a:rPr lang="pt-BR" dirty="0">
                <a:latin typeface="Arial"/>
              </a:rPr>
              <a:t> e mundial</a:t>
            </a:r>
            <a:endParaRPr dirty="0"/>
          </a:p>
        </p:txBody>
      </p:sp>
      <p:sp>
        <p:nvSpPr>
          <p:cNvPr id="145" name="CustomShape 6"/>
          <p:cNvSpPr/>
          <p:nvPr/>
        </p:nvSpPr>
        <p:spPr>
          <a:xfrm>
            <a:off x="3852000" y="4104000"/>
            <a:ext cx="2087640" cy="863640"/>
          </a:xfrm>
          <a:prstGeom prst="rect">
            <a:avLst/>
          </a:prstGeom>
          <a:ln/>
        </p:spPr>
        <p:style>
          <a:lnRef idx="1">
            <a:schemeClr val="accent2"/>
          </a:lnRef>
          <a:fillRef idx="3">
            <a:schemeClr val="accent2"/>
          </a:fillRef>
          <a:effectRef idx="2">
            <a:schemeClr val="accent2"/>
          </a:effectRef>
          <a:fontRef idx="minor">
            <a:schemeClr val="lt1"/>
          </a:fontRef>
        </p:style>
        <p:txBody>
          <a:bodyPr wrap="none" lIns="90000" tIns="45000" rIns="90000" bIns="45000" anchor="ctr"/>
          <a:lstStyle/>
          <a:p>
            <a:pPr algn="ctr">
              <a:lnSpc>
                <a:spcPct val="100000"/>
              </a:lnSpc>
            </a:pPr>
            <a:r>
              <a:rPr lang="pt-BR" sz="1400" dirty="0">
                <a:latin typeface="Arial"/>
              </a:rPr>
              <a:t>Evidências </a:t>
            </a:r>
            <a:endParaRPr dirty="0"/>
          </a:p>
          <a:p>
            <a:pPr algn="ctr">
              <a:lnSpc>
                <a:spcPct val="100000"/>
              </a:lnSpc>
            </a:pPr>
            <a:r>
              <a:rPr lang="pt-BR" sz="1400" dirty="0">
                <a:latin typeface="Arial"/>
              </a:rPr>
              <a:t>científicas</a:t>
            </a:r>
            <a:endParaRPr dirty="0"/>
          </a:p>
        </p:txBody>
      </p:sp>
      <p:sp>
        <p:nvSpPr>
          <p:cNvPr id="146" name="CustomShape 7"/>
          <p:cNvSpPr/>
          <p:nvPr/>
        </p:nvSpPr>
        <p:spPr>
          <a:xfrm>
            <a:off x="6372000" y="4104000"/>
            <a:ext cx="2087640" cy="863640"/>
          </a:xfrm>
          <a:prstGeom prst="rect">
            <a:avLst/>
          </a:prstGeom>
          <a:ln/>
        </p:spPr>
        <p:style>
          <a:lnRef idx="1">
            <a:schemeClr val="accent2"/>
          </a:lnRef>
          <a:fillRef idx="3">
            <a:schemeClr val="accent2"/>
          </a:fillRef>
          <a:effectRef idx="2">
            <a:schemeClr val="accent2"/>
          </a:effectRef>
          <a:fontRef idx="minor">
            <a:schemeClr val="lt1"/>
          </a:fontRef>
        </p:style>
        <p:txBody>
          <a:bodyPr wrap="none" lIns="90000" tIns="45000" rIns="90000" bIns="45000" anchor="ctr"/>
          <a:lstStyle/>
          <a:p>
            <a:pPr algn="ctr">
              <a:lnSpc>
                <a:spcPct val="100000"/>
              </a:lnSpc>
            </a:pPr>
            <a:r>
              <a:rPr lang="pt-BR" sz="1400" dirty="0">
                <a:latin typeface="Arial"/>
              </a:rPr>
              <a:t>Papel dos </a:t>
            </a:r>
            <a:endParaRPr dirty="0"/>
          </a:p>
          <a:p>
            <a:pPr algn="ctr">
              <a:lnSpc>
                <a:spcPct val="100000"/>
              </a:lnSpc>
            </a:pPr>
            <a:r>
              <a:rPr lang="pt-BR" sz="1400" dirty="0">
                <a:latin typeface="Arial"/>
              </a:rPr>
              <a:t>profissionais </a:t>
            </a:r>
            <a:endParaRPr dirty="0"/>
          </a:p>
          <a:p>
            <a:pPr algn="ctr">
              <a:lnSpc>
                <a:spcPct val="100000"/>
              </a:lnSpc>
            </a:pPr>
            <a:r>
              <a:rPr lang="pt-BR" sz="1400" dirty="0">
                <a:latin typeface="Arial"/>
              </a:rPr>
              <a:t>de assistência </a:t>
            </a:r>
            <a:endParaRPr dirty="0"/>
          </a:p>
        </p:txBody>
      </p:sp>
      <p:sp>
        <p:nvSpPr>
          <p:cNvPr id="147" name="CustomShape 8"/>
          <p:cNvSpPr/>
          <p:nvPr/>
        </p:nvSpPr>
        <p:spPr>
          <a:xfrm>
            <a:off x="1476000" y="5364000"/>
            <a:ext cx="1979640" cy="863640"/>
          </a:xfrm>
          <a:prstGeom prst="rect">
            <a:avLst/>
          </a:prstGeom>
          <a:ln/>
        </p:spPr>
        <p:style>
          <a:lnRef idx="1">
            <a:schemeClr val="accent2"/>
          </a:lnRef>
          <a:fillRef idx="3">
            <a:schemeClr val="accent2"/>
          </a:fillRef>
          <a:effectRef idx="2">
            <a:schemeClr val="accent2"/>
          </a:effectRef>
          <a:fontRef idx="minor">
            <a:schemeClr val="lt1"/>
          </a:fontRef>
        </p:style>
        <p:txBody>
          <a:bodyPr wrap="none" lIns="90000" tIns="45000" rIns="90000" bIns="45000" anchor="ctr"/>
          <a:lstStyle/>
          <a:p>
            <a:pPr algn="ctr">
              <a:lnSpc>
                <a:spcPct val="100000"/>
              </a:lnSpc>
            </a:pPr>
            <a:r>
              <a:rPr lang="pt-BR">
                <a:latin typeface="Arial"/>
              </a:rPr>
              <a:t>Aspectos legais </a:t>
            </a:r>
            <a:endParaRPr/>
          </a:p>
          <a:p>
            <a:pPr algn="ctr">
              <a:lnSpc>
                <a:spcPct val="100000"/>
              </a:lnSpc>
            </a:pPr>
            <a:r>
              <a:rPr lang="pt-BR">
                <a:latin typeface="Arial"/>
              </a:rPr>
              <a:t>na assistência </a:t>
            </a:r>
            <a:endParaRPr/>
          </a:p>
          <a:p>
            <a:pPr algn="ctr">
              <a:lnSpc>
                <a:spcPct val="100000"/>
              </a:lnSpc>
            </a:pPr>
            <a:r>
              <a:rPr lang="pt-BR">
                <a:latin typeface="Arial"/>
              </a:rPr>
              <a:t>ao parto</a:t>
            </a:r>
            <a:endParaRPr/>
          </a:p>
        </p:txBody>
      </p:sp>
      <p:sp>
        <p:nvSpPr>
          <p:cNvPr id="148" name="CustomShape 9"/>
          <p:cNvSpPr/>
          <p:nvPr/>
        </p:nvSpPr>
        <p:spPr>
          <a:xfrm>
            <a:off x="1440000" y="2952000"/>
            <a:ext cx="2015640" cy="863640"/>
          </a:xfrm>
          <a:prstGeom prst="rect">
            <a:avLst/>
          </a:prstGeom>
          <a:ln/>
        </p:spPr>
        <p:style>
          <a:lnRef idx="1">
            <a:schemeClr val="accent2"/>
          </a:lnRef>
          <a:fillRef idx="3">
            <a:schemeClr val="accent2"/>
          </a:fillRef>
          <a:effectRef idx="2">
            <a:schemeClr val="accent2"/>
          </a:effectRef>
          <a:fontRef idx="minor">
            <a:schemeClr val="lt1"/>
          </a:fontRef>
        </p:style>
        <p:txBody>
          <a:bodyPr wrap="none" lIns="90000" tIns="45000" rIns="90000" bIns="45000" anchor="ctr"/>
          <a:lstStyle/>
          <a:p>
            <a:pPr algn="ctr">
              <a:lnSpc>
                <a:spcPct val="100000"/>
              </a:lnSpc>
            </a:pPr>
            <a:r>
              <a:rPr lang="pt-BR">
                <a:latin typeface="Arial"/>
              </a:rPr>
              <a:t>Relatos de </a:t>
            </a:r>
            <a:endParaRPr/>
          </a:p>
          <a:p>
            <a:pPr algn="ctr">
              <a:lnSpc>
                <a:spcPct val="100000"/>
              </a:lnSpc>
            </a:pPr>
            <a:r>
              <a:rPr lang="pt-BR">
                <a:latin typeface="Arial"/>
              </a:rPr>
              <a:t>experiências</a:t>
            </a:r>
            <a:endParaRPr/>
          </a:p>
          <a:p>
            <a:pPr algn="ctr">
              <a:lnSpc>
                <a:spcPct val="100000"/>
              </a:lnSpc>
            </a:pPr>
            <a:r>
              <a:rPr lang="pt-BR">
                <a:latin typeface="Arial"/>
              </a:rPr>
              <a:t>das mulheres</a:t>
            </a:r>
            <a:endParaRPr/>
          </a:p>
        </p:txBody>
      </p:sp>
      <p:sp>
        <p:nvSpPr>
          <p:cNvPr id="149" name="CustomShape 10"/>
          <p:cNvSpPr/>
          <p:nvPr/>
        </p:nvSpPr>
        <p:spPr>
          <a:xfrm>
            <a:off x="3888000" y="5400000"/>
            <a:ext cx="2087640" cy="827640"/>
          </a:xfrm>
          <a:prstGeom prst="rect">
            <a:avLst/>
          </a:prstGeom>
          <a:ln/>
        </p:spPr>
        <p:style>
          <a:lnRef idx="1">
            <a:schemeClr val="accent2"/>
          </a:lnRef>
          <a:fillRef idx="3">
            <a:schemeClr val="accent2"/>
          </a:fillRef>
          <a:effectRef idx="2">
            <a:schemeClr val="accent2"/>
          </a:effectRef>
          <a:fontRef idx="minor">
            <a:schemeClr val="lt1"/>
          </a:fontRef>
        </p:style>
        <p:txBody>
          <a:bodyPr wrap="none" lIns="90000" tIns="45000" rIns="90000" bIns="45000" anchor="ctr"/>
          <a:lstStyle/>
          <a:p>
            <a:pPr algn="ctr">
              <a:lnSpc>
                <a:spcPct val="100000"/>
              </a:lnSpc>
            </a:pPr>
            <a:r>
              <a:rPr lang="pt-BR">
                <a:latin typeface="Arial"/>
              </a:rPr>
              <a:t>Plano de parto</a:t>
            </a:r>
            <a:endParaRPr/>
          </a:p>
        </p:txBody>
      </p:sp>
      <p:sp>
        <p:nvSpPr>
          <p:cNvPr id="2" name="Título 1"/>
          <p:cNvSpPr>
            <a:spLocks noGrp="1"/>
          </p:cNvSpPr>
          <p:nvPr>
            <p:ph type="title"/>
          </p:nvPr>
        </p:nvSpPr>
        <p:spPr/>
        <p:txBody>
          <a:bodyPr/>
          <a:lstStyle/>
          <a:p>
            <a:r>
              <a:rPr lang="pt-BR" dirty="0">
                <a:solidFill>
                  <a:srgbClr val="69666E"/>
                </a:solidFill>
                <a:latin typeface="Gill Sans MT"/>
              </a:rPr>
              <a:t>Objetivos</a:t>
            </a:r>
            <a:r>
              <a:rPr lang="pt-BR" dirty="0"/>
              <a:t/>
            </a:r>
            <a:br>
              <a:rPr lang="pt-BR" dirty="0"/>
            </a:br>
            <a:endParaRPr lang="pt-BR" dirty="0"/>
          </a:p>
        </p:txBody>
      </p:sp>
    </p:spTree>
    <p:extLst>
      <p:ext uri="{BB962C8B-B14F-4D97-AF65-F5344CB8AC3E}">
        <p14:creationId xmlns:p14="http://schemas.microsoft.com/office/powerpoint/2010/main" xmlns="" val="226978715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nSpc>
                <a:spcPct val="100000"/>
              </a:lnSpc>
            </a:pPr>
            <a:r>
              <a:rPr lang="pt-BR" dirty="0">
                <a:solidFill>
                  <a:srgbClr val="69666E"/>
                </a:solidFill>
                <a:latin typeface="Gill Sans MT"/>
              </a:rPr>
              <a:t>Humanização do nascimento</a:t>
            </a:r>
            <a:endParaRPr lang="pt-BR" dirty="0"/>
          </a:p>
        </p:txBody>
      </p:sp>
      <p:sp>
        <p:nvSpPr>
          <p:cNvPr id="3" name="Espaço Reservado para Conteúdo 2"/>
          <p:cNvSpPr>
            <a:spLocks noGrp="1"/>
          </p:cNvSpPr>
          <p:nvPr>
            <p:ph idx="1"/>
          </p:nvPr>
        </p:nvSpPr>
        <p:spPr>
          <a:xfrm>
            <a:off x="1942415" y="1708592"/>
            <a:ext cx="6591985" cy="4846754"/>
          </a:xfrm>
        </p:spPr>
        <p:txBody>
          <a:bodyPr>
            <a:normAutofit/>
          </a:bodyPr>
          <a:lstStyle/>
          <a:p>
            <a:pPr marL="0" indent="0" algn="just">
              <a:lnSpc>
                <a:spcPct val="100000"/>
              </a:lnSpc>
              <a:buNone/>
            </a:pPr>
            <a:r>
              <a:rPr lang="pt-BR" sz="2400" dirty="0">
                <a:solidFill>
                  <a:srgbClr val="000000"/>
                </a:solidFill>
                <a:latin typeface="Gill Sans MT"/>
              </a:rPr>
              <a:t>“A ausência de cuidados e de preparos pré-natais, a curta duração das consultas, a antecipação injustificada do parto, a aceleração desnecessária dele, a falta de acompanhamento e cuidados pós-natais são algumas maneiras de exclusão do tempo e, portanto, de </a:t>
            </a:r>
            <a:r>
              <a:rPr lang="pt-BR" sz="2400" u="sng" dirty="0">
                <a:solidFill>
                  <a:srgbClr val="000000"/>
                </a:solidFill>
                <a:latin typeface="Gill Sans MT"/>
              </a:rPr>
              <a:t>desumanização do processo de nascimento</a:t>
            </a:r>
            <a:r>
              <a:rPr lang="pt-BR" sz="2400" dirty="0">
                <a:solidFill>
                  <a:srgbClr val="000000"/>
                </a:solidFill>
                <a:latin typeface="Gill Sans MT"/>
              </a:rPr>
              <a:t>... Humanizar o parto é respeitar o tempo fisiológico e </a:t>
            </a:r>
            <a:r>
              <a:rPr lang="pt-BR" sz="2400" u="sng" dirty="0">
                <a:solidFill>
                  <a:srgbClr val="000000"/>
                </a:solidFill>
                <a:latin typeface="Gill Sans MT"/>
              </a:rPr>
              <a:t>dedicar tempo de escuta para receber e partejar outros elementos que estão emergindo</a:t>
            </a:r>
            <a:r>
              <a:rPr lang="pt-BR" sz="2400" dirty="0">
                <a:solidFill>
                  <a:srgbClr val="000000"/>
                </a:solidFill>
                <a:latin typeface="Gill Sans MT"/>
              </a:rPr>
              <a:t>”.</a:t>
            </a:r>
            <a:endParaRPr lang="pt-BR" sz="2400" dirty="0"/>
          </a:p>
          <a:p>
            <a:pPr marL="0" indent="0" algn="r">
              <a:lnSpc>
                <a:spcPct val="100000"/>
              </a:lnSpc>
              <a:buNone/>
            </a:pPr>
            <a:r>
              <a:rPr lang="pt-BR" dirty="0">
                <a:solidFill>
                  <a:srgbClr val="000000"/>
                </a:solidFill>
                <a:latin typeface="Gill Sans MT"/>
              </a:rPr>
              <a:t>(Daphne </a:t>
            </a:r>
            <a:r>
              <a:rPr lang="pt-BR" dirty="0" err="1">
                <a:solidFill>
                  <a:srgbClr val="000000"/>
                </a:solidFill>
                <a:latin typeface="Gill Sans MT"/>
              </a:rPr>
              <a:t>Rattner</a:t>
            </a:r>
            <a:r>
              <a:rPr lang="pt-BR" dirty="0" smtClean="0">
                <a:solidFill>
                  <a:srgbClr val="000000"/>
                </a:solidFill>
                <a:latin typeface="Gill Sans MT"/>
              </a:rPr>
              <a:t>)</a:t>
            </a:r>
            <a:endParaRPr lang="pt-BR" dirty="0"/>
          </a:p>
        </p:txBody>
      </p:sp>
    </p:spTree>
    <p:extLst>
      <p:ext uri="{BB962C8B-B14F-4D97-AF65-F5344CB8AC3E}">
        <p14:creationId xmlns:p14="http://schemas.microsoft.com/office/powerpoint/2010/main" xmlns="" val="413551174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0" name="Shape 149"/>
          <p:cNvPicPr/>
          <p:nvPr/>
        </p:nvPicPr>
        <p:blipFill>
          <a:blip r:embed="rId2"/>
          <a:stretch>
            <a:fillRect/>
          </a:stretch>
        </p:blipFill>
        <p:spPr>
          <a:xfrm>
            <a:off x="2575771" y="3683280"/>
            <a:ext cx="5892385" cy="2861640"/>
          </a:xfrm>
          <a:prstGeom prst="rect">
            <a:avLst/>
          </a:prstGeom>
          <a:ln/>
        </p:spPr>
        <p:style>
          <a:lnRef idx="2">
            <a:schemeClr val="accent1"/>
          </a:lnRef>
          <a:fillRef idx="1">
            <a:schemeClr val="lt1"/>
          </a:fillRef>
          <a:effectRef idx="0">
            <a:schemeClr val="accent1"/>
          </a:effectRef>
          <a:fontRef idx="minor">
            <a:schemeClr val="dk1"/>
          </a:fontRef>
        </p:style>
      </p:pic>
      <p:sp>
        <p:nvSpPr>
          <p:cNvPr id="2" name="Título 1"/>
          <p:cNvSpPr>
            <a:spLocks noGrp="1"/>
          </p:cNvSpPr>
          <p:nvPr>
            <p:ph type="title"/>
          </p:nvPr>
        </p:nvSpPr>
        <p:spPr/>
        <p:txBody>
          <a:bodyPr>
            <a:normAutofit fontScale="90000"/>
          </a:bodyPr>
          <a:lstStyle/>
          <a:p>
            <a:r>
              <a:rPr lang="pt-BR" dirty="0">
                <a:solidFill>
                  <a:srgbClr val="68666D"/>
                </a:solidFill>
                <a:latin typeface="Cabin"/>
                <a:ea typeface="Cabin"/>
              </a:rPr>
              <a:t>Por que protagonismo feminino?</a:t>
            </a:r>
            <a:r>
              <a:rPr lang="pt-BR" dirty="0"/>
              <a:t/>
            </a:r>
            <a:br>
              <a:rPr lang="pt-BR" dirty="0"/>
            </a:br>
            <a:endParaRPr lang="pt-BR" dirty="0"/>
          </a:p>
        </p:txBody>
      </p:sp>
      <p:sp>
        <p:nvSpPr>
          <p:cNvPr id="3" name="Espaço Reservado para Conteúdo 2"/>
          <p:cNvSpPr>
            <a:spLocks noGrp="1"/>
          </p:cNvSpPr>
          <p:nvPr>
            <p:ph idx="1"/>
          </p:nvPr>
        </p:nvSpPr>
        <p:spPr>
          <a:xfrm>
            <a:off x="1942415" y="1695719"/>
            <a:ext cx="6591985" cy="3777622"/>
          </a:xfrm>
        </p:spPr>
        <p:txBody>
          <a:bodyPr>
            <a:normAutofit/>
          </a:bodyPr>
          <a:lstStyle/>
          <a:p>
            <a:pPr marL="0" indent="0" algn="r">
              <a:buNone/>
            </a:pPr>
            <a:r>
              <a:rPr lang="pt-BR" sz="2400" dirty="0">
                <a:solidFill>
                  <a:srgbClr val="000000"/>
                </a:solidFill>
                <a:latin typeface="Cabin"/>
                <a:ea typeface="Cabin"/>
              </a:rPr>
              <a:t>Porque confiamos no nosso potencial feminino, respeitamos a fisiologia do parto e nascimento e entendemos que devemos ser protagonistas da nossa história.</a:t>
            </a:r>
            <a:endParaRPr lang="pt-BR" sz="2400" dirty="0"/>
          </a:p>
        </p:txBody>
      </p:sp>
    </p:spTree>
    <p:extLst>
      <p:ext uri="{BB962C8B-B14F-4D97-AF65-F5344CB8AC3E}">
        <p14:creationId xmlns:p14="http://schemas.microsoft.com/office/powerpoint/2010/main" xmlns="" val="179007679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CustomShape 3"/>
          <p:cNvSpPr/>
          <p:nvPr/>
        </p:nvSpPr>
        <p:spPr>
          <a:xfrm>
            <a:off x="5301994" y="5468796"/>
            <a:ext cx="3527640" cy="1121040"/>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none" lIns="90000" tIns="45000" rIns="90000" bIns="45000" anchor="ctr"/>
          <a:lstStyle/>
          <a:p>
            <a:pPr algn="ctr">
              <a:lnSpc>
                <a:spcPct val="100000"/>
              </a:lnSpc>
            </a:pPr>
            <a:r>
              <a:rPr lang="pt-BR">
                <a:latin typeface="Arial"/>
              </a:rPr>
              <a:t>CÓDIGO DE ÉTICA E</a:t>
            </a:r>
            <a:endParaRPr/>
          </a:p>
          <a:p>
            <a:pPr algn="ctr">
              <a:lnSpc>
                <a:spcPct val="100000"/>
              </a:lnSpc>
            </a:pPr>
            <a:r>
              <a:rPr lang="pt-BR">
                <a:latin typeface="Arial"/>
              </a:rPr>
              <a:t>CONDUTA DO GRUPO!</a:t>
            </a:r>
            <a:endParaRPr/>
          </a:p>
        </p:txBody>
      </p:sp>
      <p:sp>
        <p:nvSpPr>
          <p:cNvPr id="2" name="Título 1"/>
          <p:cNvSpPr>
            <a:spLocks noGrp="1"/>
          </p:cNvSpPr>
          <p:nvPr>
            <p:ph type="title"/>
          </p:nvPr>
        </p:nvSpPr>
        <p:spPr/>
        <p:txBody>
          <a:bodyPr/>
          <a:lstStyle/>
          <a:p>
            <a:pPr>
              <a:lnSpc>
                <a:spcPct val="100000"/>
              </a:lnSpc>
            </a:pPr>
            <a:r>
              <a:rPr lang="pt-BR" dirty="0">
                <a:solidFill>
                  <a:srgbClr val="69666E"/>
                </a:solidFill>
                <a:latin typeface="Gill Sans MT"/>
              </a:rPr>
              <a:t>Metodologia</a:t>
            </a:r>
            <a:endParaRPr lang="pt-BR" dirty="0"/>
          </a:p>
        </p:txBody>
      </p:sp>
      <p:sp>
        <p:nvSpPr>
          <p:cNvPr id="3" name="Espaço Reservado para Conteúdo 2"/>
          <p:cNvSpPr>
            <a:spLocks noGrp="1"/>
          </p:cNvSpPr>
          <p:nvPr>
            <p:ph idx="1"/>
          </p:nvPr>
        </p:nvSpPr>
        <p:spPr>
          <a:xfrm>
            <a:off x="1942415" y="1554047"/>
            <a:ext cx="6591985" cy="4679328"/>
          </a:xfrm>
        </p:spPr>
        <p:txBody>
          <a:bodyPr>
            <a:normAutofit/>
          </a:bodyPr>
          <a:lstStyle/>
          <a:p>
            <a:pPr>
              <a:lnSpc>
                <a:spcPct val="100000"/>
              </a:lnSpc>
              <a:buSzPct val="80000"/>
              <a:buFont typeface="Wingdings 2" charset="2"/>
              <a:buChar char=""/>
            </a:pPr>
            <a:r>
              <a:rPr lang="pt-BR" sz="2200" dirty="0">
                <a:solidFill>
                  <a:srgbClr val="000000"/>
                </a:solidFill>
                <a:latin typeface="Gill Sans MT"/>
              </a:rPr>
              <a:t>Encontros em grupo</a:t>
            </a:r>
            <a:endParaRPr lang="pt-BR" sz="2200" dirty="0"/>
          </a:p>
          <a:p>
            <a:pPr>
              <a:lnSpc>
                <a:spcPct val="100000"/>
              </a:lnSpc>
              <a:buSzPct val="80000"/>
              <a:buFont typeface="Wingdings 2" charset="2"/>
              <a:buChar char=""/>
            </a:pPr>
            <a:r>
              <a:rPr lang="pt-BR" sz="2200" dirty="0" smtClean="0">
                <a:solidFill>
                  <a:srgbClr val="000000"/>
                </a:solidFill>
                <a:latin typeface="Gill Sans MT"/>
              </a:rPr>
              <a:t>Tema </a:t>
            </a:r>
            <a:r>
              <a:rPr lang="pt-BR" sz="2200" dirty="0">
                <a:solidFill>
                  <a:srgbClr val="000000"/>
                </a:solidFill>
                <a:latin typeface="Gill Sans MT"/>
              </a:rPr>
              <a:t>escolhido pela equipe ou sugerido pelas participantes das rodas. </a:t>
            </a:r>
            <a:endParaRPr lang="pt-BR" sz="2200" dirty="0"/>
          </a:p>
          <a:p>
            <a:pPr>
              <a:lnSpc>
                <a:spcPct val="100000"/>
              </a:lnSpc>
              <a:buSzPct val="80000"/>
              <a:buFont typeface="Wingdings 2" charset="2"/>
              <a:buChar char=""/>
            </a:pPr>
            <a:r>
              <a:rPr lang="pt-BR" sz="2200" dirty="0" smtClean="0">
                <a:solidFill>
                  <a:srgbClr val="000000"/>
                </a:solidFill>
                <a:latin typeface="Gill Sans MT"/>
              </a:rPr>
              <a:t>Os </a:t>
            </a:r>
            <a:r>
              <a:rPr lang="pt-BR" sz="2200" dirty="0">
                <a:solidFill>
                  <a:srgbClr val="000000"/>
                </a:solidFill>
                <a:latin typeface="Gill Sans MT"/>
              </a:rPr>
              <a:t>temas são apresentados por voluntarias do Grupo Gestar e profissionais convidados. </a:t>
            </a:r>
            <a:endParaRPr lang="pt-BR" sz="2200" dirty="0"/>
          </a:p>
          <a:p>
            <a:pPr>
              <a:lnSpc>
                <a:spcPct val="100000"/>
              </a:lnSpc>
              <a:buSzPct val="80000"/>
              <a:buFont typeface="Wingdings 2" charset="2"/>
              <a:buChar char=""/>
            </a:pPr>
            <a:r>
              <a:rPr lang="pt-BR" sz="2200" dirty="0" smtClean="0">
                <a:solidFill>
                  <a:srgbClr val="000000"/>
                </a:solidFill>
                <a:latin typeface="Gill Sans MT"/>
              </a:rPr>
              <a:t>Buscamos </a:t>
            </a:r>
            <a:r>
              <a:rPr lang="pt-BR" sz="2200" dirty="0">
                <a:solidFill>
                  <a:srgbClr val="000000"/>
                </a:solidFill>
                <a:latin typeface="Gill Sans MT"/>
              </a:rPr>
              <a:t>um dialogo aberto, livre e compreensível para todos. </a:t>
            </a:r>
            <a:endParaRPr lang="pt-BR" sz="2200" dirty="0"/>
          </a:p>
          <a:p>
            <a:pPr>
              <a:lnSpc>
                <a:spcPct val="100000"/>
              </a:lnSpc>
              <a:buSzPct val="80000"/>
              <a:buFont typeface="Wingdings 2" charset="2"/>
              <a:buChar char=""/>
            </a:pPr>
            <a:r>
              <a:rPr lang="pt-BR" sz="2200" dirty="0" smtClean="0">
                <a:solidFill>
                  <a:srgbClr val="000000"/>
                </a:solidFill>
                <a:latin typeface="Gill Sans MT"/>
              </a:rPr>
              <a:t>Promovemos </a:t>
            </a:r>
            <a:r>
              <a:rPr lang="pt-BR" sz="2200" dirty="0">
                <a:solidFill>
                  <a:srgbClr val="000000"/>
                </a:solidFill>
                <a:latin typeface="Gill Sans MT"/>
              </a:rPr>
              <a:t>a interação.</a:t>
            </a:r>
            <a:endParaRPr lang="pt-BR" sz="2200" dirty="0"/>
          </a:p>
          <a:p>
            <a:pPr>
              <a:lnSpc>
                <a:spcPct val="100000"/>
              </a:lnSpc>
              <a:buSzPct val="80000"/>
              <a:buFont typeface="Wingdings 2" charset="2"/>
              <a:buChar char=""/>
            </a:pPr>
            <a:r>
              <a:rPr lang="pt-BR" sz="2200" dirty="0" smtClean="0">
                <a:solidFill>
                  <a:srgbClr val="000000"/>
                </a:solidFill>
                <a:latin typeface="Gill Sans MT"/>
              </a:rPr>
              <a:t>Relatos </a:t>
            </a:r>
            <a:r>
              <a:rPr lang="pt-BR" sz="2200" dirty="0">
                <a:solidFill>
                  <a:srgbClr val="000000"/>
                </a:solidFill>
                <a:latin typeface="Gill Sans MT"/>
              </a:rPr>
              <a:t>de parto, Atividades lúdicas – Consciência corporal / </a:t>
            </a:r>
            <a:r>
              <a:rPr lang="pt-BR" sz="2200" dirty="0" smtClean="0">
                <a:solidFill>
                  <a:srgbClr val="000000"/>
                </a:solidFill>
                <a:latin typeface="Gill Sans MT"/>
              </a:rPr>
              <a:t>emocional</a:t>
            </a:r>
            <a:endParaRPr lang="pt-BR" sz="2200" dirty="0"/>
          </a:p>
        </p:txBody>
      </p:sp>
    </p:spTree>
    <p:extLst>
      <p:ext uri="{BB962C8B-B14F-4D97-AF65-F5344CB8AC3E}">
        <p14:creationId xmlns:p14="http://schemas.microsoft.com/office/powerpoint/2010/main" xmlns="" val="328905125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CustomShape 3"/>
          <p:cNvSpPr/>
          <p:nvPr/>
        </p:nvSpPr>
        <p:spPr>
          <a:xfrm>
            <a:off x="1512000" y="4275782"/>
            <a:ext cx="7055640" cy="2215170"/>
          </a:xfrm>
          <a:prstGeom prst="rect">
            <a:avLst/>
          </a:prstGeom>
          <a:ln/>
        </p:spPr>
        <p:style>
          <a:lnRef idx="3">
            <a:schemeClr val="lt1"/>
          </a:lnRef>
          <a:fillRef idx="1">
            <a:schemeClr val="accent1"/>
          </a:fillRef>
          <a:effectRef idx="1">
            <a:schemeClr val="accent1"/>
          </a:effectRef>
          <a:fontRef idx="minor">
            <a:schemeClr val="lt1"/>
          </a:fontRef>
        </p:style>
        <p:txBody>
          <a:bodyPr wrap="none" lIns="90000" tIns="45000" rIns="90000" bIns="45000" anchor="ctr"/>
          <a:lstStyle/>
          <a:p>
            <a:pPr algn="r">
              <a:lnSpc>
                <a:spcPct val="100000"/>
              </a:lnSpc>
            </a:pPr>
            <a:r>
              <a:rPr lang="pt-BR" dirty="0">
                <a:solidFill>
                  <a:schemeClr val="bg1"/>
                </a:solidFill>
              </a:rPr>
              <a:t>“Só através da experiência, podemos saber o que pode o nosso corpo. </a:t>
            </a:r>
            <a:endParaRPr dirty="0">
              <a:solidFill>
                <a:schemeClr val="bg1"/>
              </a:solidFill>
            </a:endParaRPr>
          </a:p>
          <a:p>
            <a:pPr algn="r">
              <a:lnSpc>
                <a:spcPct val="100000"/>
              </a:lnSpc>
            </a:pPr>
            <a:r>
              <a:rPr lang="pt-BR" dirty="0">
                <a:solidFill>
                  <a:schemeClr val="bg1"/>
                </a:solidFill>
              </a:rPr>
              <a:t>Só através da experiência, podemos saber o  que pode a nossa mente.  </a:t>
            </a:r>
            <a:endParaRPr dirty="0">
              <a:solidFill>
                <a:schemeClr val="bg1"/>
              </a:solidFill>
            </a:endParaRPr>
          </a:p>
          <a:p>
            <a:pPr algn="r">
              <a:lnSpc>
                <a:spcPct val="100000"/>
              </a:lnSpc>
            </a:pPr>
            <a:r>
              <a:rPr lang="pt-BR" dirty="0">
                <a:solidFill>
                  <a:schemeClr val="bg1"/>
                </a:solidFill>
              </a:rPr>
              <a:t>Se eu amplio a minha capacidade de ser afetado, </a:t>
            </a:r>
            <a:endParaRPr dirty="0">
              <a:solidFill>
                <a:schemeClr val="bg1"/>
              </a:solidFill>
            </a:endParaRPr>
          </a:p>
          <a:p>
            <a:pPr algn="r">
              <a:lnSpc>
                <a:spcPct val="100000"/>
              </a:lnSpc>
            </a:pPr>
            <a:r>
              <a:rPr lang="pt-BR" dirty="0">
                <a:solidFill>
                  <a:schemeClr val="bg1"/>
                </a:solidFill>
              </a:rPr>
              <a:t>amplio a minha  capacidade de conhecimento</a:t>
            </a:r>
            <a:r>
              <a:rPr lang="pt-BR" dirty="0" smtClean="0">
                <a:solidFill>
                  <a:schemeClr val="bg1"/>
                </a:solidFill>
              </a:rPr>
              <a:t>.” </a:t>
            </a:r>
            <a:endParaRPr dirty="0">
              <a:solidFill>
                <a:schemeClr val="bg1"/>
              </a:solidFill>
            </a:endParaRPr>
          </a:p>
          <a:p>
            <a:pPr algn="r">
              <a:lnSpc>
                <a:spcPct val="100000"/>
              </a:lnSpc>
            </a:pPr>
            <a:r>
              <a:rPr lang="pt-BR" dirty="0">
                <a:solidFill>
                  <a:schemeClr val="bg1"/>
                </a:solidFill>
              </a:rPr>
              <a:t>(Espinoza)</a:t>
            </a:r>
            <a:endParaRPr dirty="0">
              <a:solidFill>
                <a:schemeClr val="bg1"/>
              </a:solidFill>
            </a:endParaRPr>
          </a:p>
        </p:txBody>
      </p:sp>
      <p:sp>
        <p:nvSpPr>
          <p:cNvPr id="2" name="Título 1"/>
          <p:cNvSpPr>
            <a:spLocks noGrp="1"/>
          </p:cNvSpPr>
          <p:nvPr>
            <p:ph type="title"/>
          </p:nvPr>
        </p:nvSpPr>
        <p:spPr/>
        <p:txBody>
          <a:bodyPr/>
          <a:lstStyle/>
          <a:p>
            <a:pPr>
              <a:lnSpc>
                <a:spcPct val="100000"/>
              </a:lnSpc>
            </a:pPr>
            <a:r>
              <a:rPr lang="pt-BR" dirty="0">
                <a:solidFill>
                  <a:srgbClr val="69666E"/>
                </a:solidFill>
                <a:latin typeface="Gill Sans MT"/>
              </a:rPr>
              <a:t>Vantagens do trabalho em grupo</a:t>
            </a:r>
            <a:endParaRPr lang="pt-BR" dirty="0"/>
          </a:p>
        </p:txBody>
      </p:sp>
      <p:sp>
        <p:nvSpPr>
          <p:cNvPr id="3" name="Espaço Reservado para Conteúdo 2"/>
          <p:cNvSpPr>
            <a:spLocks noGrp="1"/>
          </p:cNvSpPr>
          <p:nvPr>
            <p:ph idx="1"/>
          </p:nvPr>
        </p:nvSpPr>
        <p:spPr>
          <a:xfrm>
            <a:off x="1942415" y="2133600"/>
            <a:ext cx="6591985" cy="2042746"/>
          </a:xfrm>
        </p:spPr>
        <p:txBody>
          <a:bodyPr/>
          <a:lstStyle/>
          <a:p>
            <a:pPr marL="0" indent="0" algn="r">
              <a:lnSpc>
                <a:spcPct val="100000"/>
              </a:lnSpc>
              <a:buNone/>
            </a:pPr>
            <a:r>
              <a:rPr lang="pt-BR" sz="2500" dirty="0">
                <a:solidFill>
                  <a:srgbClr val="000000"/>
                </a:solidFill>
                <a:latin typeface="Gill Sans MT" panose="020B0502020104020203" pitchFamily="34" charset="0"/>
              </a:rPr>
              <a:t>O trabalho em grupo favorece a troca de informações e experiências, o </a:t>
            </a:r>
            <a:r>
              <a:rPr lang="pt-BR" sz="2500" dirty="0" err="1">
                <a:solidFill>
                  <a:srgbClr val="000000"/>
                </a:solidFill>
                <a:latin typeface="Gill Sans MT" panose="020B0502020104020203" pitchFamily="34" charset="0"/>
              </a:rPr>
              <a:t>empoderamento</a:t>
            </a:r>
            <a:r>
              <a:rPr lang="pt-BR" sz="2500" dirty="0">
                <a:solidFill>
                  <a:srgbClr val="000000"/>
                </a:solidFill>
                <a:latin typeface="Gill Sans MT" panose="020B0502020104020203" pitchFamily="34" charset="0"/>
              </a:rPr>
              <a:t> é construído pela informação e pela força que uma mulher dá a outra, e que um casal dá a outro.</a:t>
            </a:r>
            <a:endParaRPr lang="pt-BR" sz="2500" dirty="0">
              <a:latin typeface="Gill Sans MT" panose="020B0502020104020203" pitchFamily="34" charset="0"/>
            </a:endParaRPr>
          </a:p>
          <a:p>
            <a:pPr algn="r">
              <a:lnSpc>
                <a:spcPct val="100000"/>
              </a:lnSpc>
            </a:pPr>
            <a:endParaRPr lang="pt-BR" sz="2500" dirty="0">
              <a:latin typeface="Gill Sans MT" panose="020B0502020104020203" pitchFamily="34" charset="0"/>
            </a:endParaRPr>
          </a:p>
          <a:p>
            <a:pPr marL="0" indent="0">
              <a:buNone/>
            </a:pPr>
            <a:endParaRPr lang="pt-BR" dirty="0"/>
          </a:p>
        </p:txBody>
      </p:sp>
    </p:spTree>
    <p:extLst>
      <p:ext uri="{BB962C8B-B14F-4D97-AF65-F5344CB8AC3E}">
        <p14:creationId xmlns:p14="http://schemas.microsoft.com/office/powerpoint/2010/main" xmlns="" val="297188728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2" name="Shape 170"/>
          <p:cNvPicPr/>
          <p:nvPr/>
        </p:nvPicPr>
        <p:blipFill>
          <a:blip r:embed="rId2"/>
          <a:stretch>
            <a:fillRect/>
          </a:stretch>
        </p:blipFill>
        <p:spPr>
          <a:xfrm>
            <a:off x="2591999" y="2794716"/>
            <a:ext cx="4916383" cy="3543237"/>
          </a:xfrm>
          <a:prstGeom prst="rect">
            <a:avLst/>
          </a:prstGeom>
          <a:ln>
            <a:noFill/>
          </a:ln>
        </p:spPr>
      </p:pic>
      <p:sp>
        <p:nvSpPr>
          <p:cNvPr id="2" name="Título 1"/>
          <p:cNvSpPr>
            <a:spLocks noGrp="1"/>
          </p:cNvSpPr>
          <p:nvPr>
            <p:ph type="title"/>
          </p:nvPr>
        </p:nvSpPr>
        <p:spPr/>
        <p:txBody>
          <a:bodyPr/>
          <a:lstStyle/>
          <a:p>
            <a:r>
              <a:rPr lang="pt-BR" dirty="0">
                <a:solidFill>
                  <a:srgbClr val="68666D"/>
                </a:solidFill>
                <a:latin typeface="Gill Sans MT" panose="020B0502020104020203" pitchFamily="34" charset="0"/>
                <a:ea typeface="Cabin"/>
              </a:rPr>
              <a:t>Novo núcleo interestadual</a:t>
            </a:r>
            <a:r>
              <a:rPr lang="pt-BR" dirty="0">
                <a:latin typeface="Gill Sans MT" panose="020B0502020104020203" pitchFamily="34" charset="0"/>
              </a:rPr>
              <a:t/>
            </a:r>
            <a:br>
              <a:rPr lang="pt-BR" dirty="0">
                <a:latin typeface="Gill Sans MT" panose="020B0502020104020203" pitchFamily="34" charset="0"/>
              </a:rPr>
            </a:br>
            <a:endParaRPr lang="pt-BR" dirty="0">
              <a:latin typeface="Gill Sans MT" panose="020B0502020104020203" pitchFamily="34" charset="0"/>
            </a:endParaRPr>
          </a:p>
        </p:txBody>
      </p:sp>
      <p:sp>
        <p:nvSpPr>
          <p:cNvPr id="3" name="Espaço Reservado para Conteúdo 2"/>
          <p:cNvSpPr>
            <a:spLocks noGrp="1"/>
          </p:cNvSpPr>
          <p:nvPr>
            <p:ph idx="1"/>
          </p:nvPr>
        </p:nvSpPr>
        <p:spPr>
          <a:xfrm>
            <a:off x="1942415" y="1888899"/>
            <a:ext cx="6591985" cy="3777622"/>
          </a:xfrm>
        </p:spPr>
        <p:txBody>
          <a:bodyPr/>
          <a:lstStyle/>
          <a:p>
            <a:pPr>
              <a:lnSpc>
                <a:spcPct val="100000"/>
              </a:lnSpc>
              <a:buSzPct val="80000"/>
              <a:buFont typeface="Noto Symbol"/>
              <a:buChar char="●"/>
            </a:pPr>
            <a:r>
              <a:rPr lang="pt-BR" dirty="0">
                <a:solidFill>
                  <a:srgbClr val="000000"/>
                </a:solidFill>
                <a:latin typeface="Cabin"/>
                <a:ea typeface="Cabin"/>
              </a:rPr>
              <a:t> </a:t>
            </a:r>
            <a:r>
              <a:rPr lang="pt-BR" sz="2400" dirty="0">
                <a:solidFill>
                  <a:srgbClr val="000000"/>
                </a:solidFill>
                <a:latin typeface="Cabin"/>
                <a:ea typeface="Cabin"/>
              </a:rPr>
              <a:t>Gestar MG – setembro de 2014</a:t>
            </a:r>
            <a:endParaRPr lang="pt-BR" sz="2400" dirty="0"/>
          </a:p>
        </p:txBody>
      </p:sp>
    </p:spTree>
    <p:extLst>
      <p:ext uri="{BB962C8B-B14F-4D97-AF65-F5344CB8AC3E}">
        <p14:creationId xmlns:p14="http://schemas.microsoft.com/office/powerpoint/2010/main" xmlns="" val="138441196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CustomShape 1"/>
          <p:cNvSpPr/>
          <p:nvPr/>
        </p:nvSpPr>
        <p:spPr>
          <a:xfrm>
            <a:off x="1435680" y="274680"/>
            <a:ext cx="7497360" cy="1142280"/>
          </a:xfrm>
          <a:prstGeom prst="rect">
            <a:avLst/>
          </a:prstGeom>
          <a:noFill/>
          <a:ln>
            <a:noFill/>
          </a:ln>
        </p:spPr>
      </p:sp>
      <p:sp>
        <p:nvSpPr>
          <p:cNvPr id="2" name="Título 1"/>
          <p:cNvSpPr>
            <a:spLocks noGrp="1"/>
          </p:cNvSpPr>
          <p:nvPr>
            <p:ph type="title"/>
          </p:nvPr>
        </p:nvSpPr>
        <p:spPr/>
        <p:txBody>
          <a:bodyPr/>
          <a:lstStyle/>
          <a:p>
            <a:r>
              <a:rPr lang="pt-BR" dirty="0">
                <a:solidFill>
                  <a:schemeClr val="bg2">
                    <a:lumMod val="50000"/>
                  </a:schemeClr>
                </a:solidFill>
                <a:latin typeface="Gill Sans MT" panose="020B0502020104020203" pitchFamily="34" charset="0"/>
                <a:ea typeface="Cabin"/>
              </a:rPr>
              <a:t>Novembro de </a:t>
            </a:r>
            <a:r>
              <a:rPr lang="pt-BR" dirty="0" smtClean="0">
                <a:solidFill>
                  <a:schemeClr val="bg2">
                    <a:lumMod val="50000"/>
                  </a:schemeClr>
                </a:solidFill>
                <a:latin typeface="Gill Sans MT" panose="020B0502020104020203" pitchFamily="34" charset="0"/>
                <a:ea typeface="Cabin"/>
              </a:rPr>
              <a:t>2014</a:t>
            </a:r>
            <a:endParaRPr lang="pt-BR" dirty="0">
              <a:solidFill>
                <a:schemeClr val="bg2">
                  <a:lumMod val="50000"/>
                </a:schemeClr>
              </a:solidFill>
              <a:latin typeface="Gill Sans MT" panose="020B0502020104020203" pitchFamily="34" charset="0"/>
            </a:endParaRPr>
          </a:p>
        </p:txBody>
      </p:sp>
      <p:pic>
        <p:nvPicPr>
          <p:cNvPr id="5" name="Imagem 4" descr="GAPP1 (1).png"/>
          <p:cNvPicPr>
            <a:picLocks noChangeAspect="1"/>
          </p:cNvPicPr>
          <p:nvPr/>
        </p:nvPicPr>
        <p:blipFill>
          <a:blip r:embed="rId2"/>
          <a:stretch>
            <a:fillRect/>
          </a:stretch>
        </p:blipFill>
        <p:spPr>
          <a:xfrm>
            <a:off x="2294791" y="2373978"/>
            <a:ext cx="6196051" cy="2942371"/>
          </a:xfrm>
          <a:prstGeom prst="rect">
            <a:avLst/>
          </a:prstGeom>
        </p:spPr>
      </p:pic>
    </p:spTree>
    <p:extLst>
      <p:ext uri="{BB962C8B-B14F-4D97-AF65-F5344CB8AC3E}">
        <p14:creationId xmlns:p14="http://schemas.microsoft.com/office/powerpoint/2010/main" xmlns="" val="341145217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0" name="Shape 183"/>
          <p:cNvPicPr/>
          <p:nvPr/>
        </p:nvPicPr>
        <p:blipFill>
          <a:blip r:embed="rId2"/>
          <a:stretch>
            <a:fillRect/>
          </a:stretch>
        </p:blipFill>
        <p:spPr>
          <a:xfrm>
            <a:off x="6157543" y="4872254"/>
            <a:ext cx="2611447" cy="1777873"/>
          </a:xfrm>
          <a:prstGeom prst="rect">
            <a:avLst/>
          </a:prstGeom>
          <a:ln>
            <a:noFill/>
          </a:ln>
        </p:spPr>
      </p:pic>
      <p:sp>
        <p:nvSpPr>
          <p:cNvPr id="5" name="CustomShape 3"/>
          <p:cNvSpPr/>
          <p:nvPr/>
        </p:nvSpPr>
        <p:spPr>
          <a:xfrm>
            <a:off x="1728000" y="5320442"/>
            <a:ext cx="3455640" cy="1329683"/>
          </a:xfrm>
          <a:prstGeom prst="rect">
            <a:avLst/>
          </a:prstGeom>
          <a:noFill/>
          <a:ln>
            <a:noFill/>
          </a:ln>
        </p:spPr>
        <p:txBody>
          <a:bodyPr lIns="90000" tIns="45000" rIns="90000" bIns="45000"/>
          <a:lstStyle/>
          <a:p>
            <a:pPr>
              <a:lnSpc>
                <a:spcPct val="100000"/>
              </a:lnSpc>
            </a:pPr>
            <a:r>
              <a:rPr lang="pt-BR" b="1" dirty="0">
                <a:solidFill>
                  <a:srgbClr val="4F4D52"/>
                </a:solidFill>
                <a:latin typeface="Gill Sans MT"/>
              </a:rPr>
              <a:t>Gestar Sul </a:t>
            </a:r>
            <a:endParaRPr dirty="0"/>
          </a:p>
          <a:p>
            <a:pPr>
              <a:lnSpc>
                <a:spcPct val="100000"/>
              </a:lnSpc>
            </a:pPr>
            <a:r>
              <a:rPr lang="pt-BR" b="1" dirty="0" smtClean="0">
                <a:solidFill>
                  <a:srgbClr val="4F4D52"/>
                </a:solidFill>
                <a:latin typeface="Gill Sans MT"/>
              </a:rPr>
              <a:t>Pró Comunidade Quinzenalmente</a:t>
            </a:r>
            <a:r>
              <a:rPr lang="pt-BR" b="1" dirty="0">
                <a:solidFill>
                  <a:srgbClr val="4F4D52"/>
                </a:solidFill>
                <a:latin typeface="Gill Sans MT"/>
              </a:rPr>
              <a:t>,</a:t>
            </a:r>
            <a:endParaRPr dirty="0"/>
          </a:p>
          <a:p>
            <a:pPr>
              <a:lnSpc>
                <a:spcPct val="100000"/>
              </a:lnSpc>
            </a:pPr>
            <a:r>
              <a:rPr lang="pt-BR" b="1" dirty="0">
                <a:solidFill>
                  <a:srgbClr val="4F4D52"/>
                </a:solidFill>
                <a:latin typeface="Gill Sans MT"/>
              </a:rPr>
              <a:t>5ª feiras das 17h às 19h</a:t>
            </a:r>
            <a:endParaRPr dirty="0"/>
          </a:p>
        </p:txBody>
      </p:sp>
      <p:pic>
        <p:nvPicPr>
          <p:cNvPr id="2" name="Imagem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542263" y="2100781"/>
            <a:ext cx="6992137" cy="2657173"/>
          </a:xfrm>
          <a:prstGeom prst="rect">
            <a:avLst/>
          </a:prstGeom>
        </p:spPr>
      </p:pic>
      <p:sp>
        <p:nvSpPr>
          <p:cNvPr id="4" name="Título 3"/>
          <p:cNvSpPr>
            <a:spLocks noGrp="1"/>
          </p:cNvSpPr>
          <p:nvPr>
            <p:ph type="title"/>
          </p:nvPr>
        </p:nvSpPr>
        <p:spPr/>
        <p:txBody>
          <a:bodyPr/>
          <a:lstStyle/>
          <a:p>
            <a:r>
              <a:rPr lang="pt-BR" dirty="0">
                <a:solidFill>
                  <a:srgbClr val="68666D"/>
                </a:solidFill>
                <a:latin typeface="Gill Sans MT" panose="020B0502020104020203" pitchFamily="34" charset="0"/>
                <a:ea typeface="Cabin"/>
              </a:rPr>
              <a:t>Núcleo sul da ilha</a:t>
            </a:r>
            <a:r>
              <a:rPr lang="pt-BR" dirty="0">
                <a:latin typeface="Gill Sans MT" panose="020B0502020104020203" pitchFamily="34" charset="0"/>
              </a:rPr>
              <a:t/>
            </a:r>
            <a:br>
              <a:rPr lang="pt-BR" dirty="0">
                <a:latin typeface="Gill Sans MT" panose="020B0502020104020203" pitchFamily="34" charset="0"/>
              </a:rPr>
            </a:br>
            <a:endParaRPr lang="pt-BR" dirty="0">
              <a:latin typeface="Gill Sans MT" panose="020B0502020104020203" pitchFamily="34" charset="0"/>
            </a:endParaRPr>
          </a:p>
        </p:txBody>
      </p:sp>
      <p:sp>
        <p:nvSpPr>
          <p:cNvPr id="6" name="Espaço Reservado para Conteúdo 5"/>
          <p:cNvSpPr>
            <a:spLocks noGrp="1"/>
          </p:cNvSpPr>
          <p:nvPr>
            <p:ph idx="1"/>
          </p:nvPr>
        </p:nvSpPr>
        <p:spPr>
          <a:xfrm>
            <a:off x="1942415" y="1431080"/>
            <a:ext cx="6591985" cy="3777622"/>
          </a:xfrm>
        </p:spPr>
        <p:txBody>
          <a:bodyPr/>
          <a:lstStyle/>
          <a:p>
            <a:pPr>
              <a:lnSpc>
                <a:spcPct val="100000"/>
              </a:lnSpc>
              <a:buSzPct val="80000"/>
              <a:buFont typeface="Noto Symbol"/>
              <a:buChar char="●"/>
            </a:pPr>
            <a:r>
              <a:rPr lang="pt-BR" dirty="0">
                <a:solidFill>
                  <a:srgbClr val="000000"/>
                </a:solidFill>
                <a:latin typeface="Cabin"/>
                <a:ea typeface="Cabin"/>
              </a:rPr>
              <a:t> </a:t>
            </a:r>
            <a:r>
              <a:rPr lang="pt-BR" sz="2400" dirty="0">
                <a:solidFill>
                  <a:srgbClr val="000000"/>
                </a:solidFill>
                <a:latin typeface="Cabin"/>
                <a:ea typeface="Cabin"/>
              </a:rPr>
              <a:t>Casa Gestar – abril de 2015</a:t>
            </a:r>
            <a:endParaRPr lang="pt-BR" sz="2400" dirty="0"/>
          </a:p>
        </p:txBody>
      </p:sp>
    </p:spTree>
    <p:extLst>
      <p:ext uri="{BB962C8B-B14F-4D97-AF65-F5344CB8AC3E}">
        <p14:creationId xmlns:p14="http://schemas.microsoft.com/office/powerpoint/2010/main" xmlns="" val="266300856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stomShape 2"/>
          <p:cNvSpPr/>
          <p:nvPr/>
        </p:nvSpPr>
        <p:spPr>
          <a:xfrm>
            <a:off x="1115640" y="1845000"/>
            <a:ext cx="4103640" cy="4799880"/>
          </a:xfrm>
          <a:prstGeom prst="rect">
            <a:avLst/>
          </a:prstGeom>
          <a:noFill/>
          <a:ln>
            <a:noFill/>
          </a:ln>
        </p:spPr>
        <p:txBody>
          <a:bodyPr lIns="90000" tIns="45000" rIns="90000" bIns="45000"/>
          <a:lstStyle/>
          <a:p>
            <a:pPr marL="457200" indent="-457200">
              <a:lnSpc>
                <a:spcPct val="100000"/>
              </a:lnSpc>
              <a:buClr>
                <a:schemeClr val="accent1"/>
              </a:buClr>
              <a:buSzPct val="80000"/>
              <a:buFont typeface="Arial" panose="020B0604020202020204" pitchFamily="34" charset="0"/>
              <a:buChar char="•"/>
            </a:pPr>
            <a:r>
              <a:rPr lang="pt-BR" sz="2800" dirty="0" smtClean="0">
                <a:solidFill>
                  <a:srgbClr val="000000"/>
                </a:solidFill>
                <a:latin typeface="Gill Sans MT"/>
              </a:rPr>
              <a:t>Núcleo </a:t>
            </a:r>
            <a:r>
              <a:rPr lang="pt-BR" sz="2800" dirty="0">
                <a:solidFill>
                  <a:srgbClr val="000000"/>
                </a:solidFill>
                <a:latin typeface="Gill Sans MT"/>
              </a:rPr>
              <a:t>independente, sem vinculação;</a:t>
            </a:r>
            <a:endParaRPr dirty="0"/>
          </a:p>
          <a:p>
            <a:pPr marL="457200" indent="-457200">
              <a:lnSpc>
                <a:spcPct val="100000"/>
              </a:lnSpc>
              <a:buClr>
                <a:schemeClr val="accent1"/>
              </a:buClr>
              <a:buSzPct val="80000"/>
              <a:buFont typeface="Arial" panose="020B0604020202020204" pitchFamily="34" charset="0"/>
              <a:buChar char="•"/>
            </a:pPr>
            <a:endParaRPr lang="pt-BR" sz="2800" dirty="0">
              <a:solidFill>
                <a:srgbClr val="000000"/>
              </a:solidFill>
              <a:latin typeface="Gill Sans MT"/>
            </a:endParaRPr>
          </a:p>
          <a:p>
            <a:pPr marL="457200" indent="-457200">
              <a:lnSpc>
                <a:spcPct val="100000"/>
              </a:lnSpc>
              <a:buClr>
                <a:schemeClr val="accent1"/>
              </a:buClr>
              <a:buSzPct val="80000"/>
              <a:buFont typeface="Arial" panose="020B0604020202020204" pitchFamily="34" charset="0"/>
              <a:buChar char="•"/>
            </a:pPr>
            <a:r>
              <a:rPr lang="pt-BR" sz="2800" dirty="0" smtClean="0">
                <a:solidFill>
                  <a:srgbClr val="000000"/>
                </a:solidFill>
                <a:latin typeface="Gill Sans MT"/>
              </a:rPr>
              <a:t> Atualmente </a:t>
            </a:r>
            <a:r>
              <a:rPr lang="pt-BR" sz="2800" dirty="0">
                <a:solidFill>
                  <a:srgbClr val="000000"/>
                </a:solidFill>
                <a:latin typeface="Gill Sans MT"/>
              </a:rPr>
              <a:t>2 apoiadores</a:t>
            </a:r>
            <a:r>
              <a:rPr lang="pt-BR" sz="2800" dirty="0" smtClean="0">
                <a:solidFill>
                  <a:srgbClr val="000000"/>
                </a:solidFill>
                <a:latin typeface="Gill Sans MT"/>
              </a:rPr>
              <a:t>;</a:t>
            </a:r>
          </a:p>
          <a:p>
            <a:pPr marL="457200" indent="-457200">
              <a:lnSpc>
                <a:spcPct val="100000"/>
              </a:lnSpc>
              <a:buClr>
                <a:schemeClr val="accent1"/>
              </a:buClr>
              <a:buSzPct val="80000"/>
              <a:buFont typeface="Arial" panose="020B0604020202020204" pitchFamily="34" charset="0"/>
              <a:buChar char="•"/>
            </a:pPr>
            <a:endParaRPr lang="pt-BR" sz="2800" dirty="0">
              <a:solidFill>
                <a:srgbClr val="000000"/>
              </a:solidFill>
              <a:latin typeface="Gill Sans MT"/>
            </a:endParaRPr>
          </a:p>
          <a:p>
            <a:pPr marL="457200" indent="-457200">
              <a:buClr>
                <a:schemeClr val="accent1"/>
              </a:buClr>
              <a:buSzPct val="80000"/>
              <a:buFont typeface="Arial" panose="020B0604020202020204" pitchFamily="34" charset="0"/>
              <a:buChar char="•"/>
            </a:pPr>
            <a:r>
              <a:rPr lang="pt-BR" sz="2800" dirty="0" smtClean="0">
                <a:solidFill>
                  <a:srgbClr val="000000"/>
                </a:solidFill>
                <a:latin typeface="Gill Sans MT"/>
              </a:rPr>
              <a:t>10 </a:t>
            </a:r>
            <a:r>
              <a:rPr lang="pt-BR" sz="2800" dirty="0">
                <a:solidFill>
                  <a:srgbClr val="000000"/>
                </a:solidFill>
                <a:latin typeface="Gill Sans MT"/>
              </a:rPr>
              <a:t>voluntárias</a:t>
            </a:r>
            <a:r>
              <a:rPr lang="pt-BR" sz="2800" dirty="0" smtClean="0">
                <a:solidFill>
                  <a:srgbClr val="000000"/>
                </a:solidFill>
                <a:latin typeface="Gill Sans MT"/>
              </a:rPr>
              <a:t>;</a:t>
            </a:r>
            <a:endParaRPr lang="pt-BR" sz="2800" dirty="0">
              <a:solidFill>
                <a:srgbClr val="000000"/>
              </a:solidFill>
              <a:latin typeface="Gill Sans MT"/>
            </a:endParaRPr>
          </a:p>
          <a:p>
            <a:pPr marL="457200" indent="-457200">
              <a:lnSpc>
                <a:spcPct val="100000"/>
              </a:lnSpc>
              <a:buClr>
                <a:schemeClr val="accent1"/>
              </a:buClr>
              <a:buSzPct val="80000"/>
              <a:buFont typeface="Arial" panose="020B0604020202020204" pitchFamily="34" charset="0"/>
              <a:buChar char="•"/>
            </a:pPr>
            <a:endParaRPr lang="pt-BR" sz="2800" dirty="0">
              <a:solidFill>
                <a:srgbClr val="000000"/>
              </a:solidFill>
              <a:latin typeface="Gill Sans MT"/>
            </a:endParaRPr>
          </a:p>
          <a:p>
            <a:pPr marL="457200" indent="-457200">
              <a:lnSpc>
                <a:spcPct val="100000"/>
              </a:lnSpc>
              <a:buClr>
                <a:schemeClr val="accent1"/>
              </a:buClr>
              <a:buSzPct val="80000"/>
              <a:buFont typeface="Arial" panose="020B0604020202020204" pitchFamily="34" charset="0"/>
              <a:buChar char="•"/>
            </a:pPr>
            <a:r>
              <a:rPr lang="pt-BR" sz="2800" dirty="0" smtClean="0">
                <a:solidFill>
                  <a:srgbClr val="000000"/>
                </a:solidFill>
                <a:latin typeface="Gill Sans MT"/>
              </a:rPr>
              <a:t>24 </a:t>
            </a:r>
            <a:r>
              <a:rPr lang="pt-BR" sz="2800" dirty="0">
                <a:solidFill>
                  <a:srgbClr val="000000"/>
                </a:solidFill>
                <a:latin typeface="Gill Sans MT"/>
              </a:rPr>
              <a:t>rodas realizadas;</a:t>
            </a:r>
            <a:endParaRPr dirty="0"/>
          </a:p>
          <a:p>
            <a:pPr marL="457200" indent="-457200">
              <a:lnSpc>
                <a:spcPct val="100000"/>
              </a:lnSpc>
              <a:buClr>
                <a:schemeClr val="accent1"/>
              </a:buClr>
              <a:buSzPct val="80000"/>
              <a:buFont typeface="Arial" panose="020B0604020202020204" pitchFamily="34" charset="0"/>
              <a:buChar char="•"/>
            </a:pPr>
            <a:endParaRPr lang="pt-BR" sz="2800" dirty="0">
              <a:solidFill>
                <a:srgbClr val="000000"/>
              </a:solidFill>
              <a:latin typeface="Gill Sans MT"/>
            </a:endParaRPr>
          </a:p>
          <a:p>
            <a:pPr marL="457200" indent="-457200">
              <a:lnSpc>
                <a:spcPct val="100000"/>
              </a:lnSpc>
              <a:buClr>
                <a:schemeClr val="accent1"/>
              </a:buClr>
              <a:buSzPct val="80000"/>
              <a:buFont typeface="Arial" panose="020B0604020202020204" pitchFamily="34" charset="0"/>
              <a:buChar char="•"/>
            </a:pPr>
            <a:r>
              <a:rPr lang="pt-BR" sz="2800" dirty="0" smtClean="0">
                <a:solidFill>
                  <a:srgbClr val="000000"/>
                </a:solidFill>
                <a:latin typeface="Gill Sans MT"/>
              </a:rPr>
              <a:t>Alcance </a:t>
            </a:r>
            <a:r>
              <a:rPr lang="pt-BR" sz="2800" dirty="0">
                <a:solidFill>
                  <a:srgbClr val="000000"/>
                </a:solidFill>
                <a:latin typeface="Gill Sans MT"/>
              </a:rPr>
              <a:t>aprox. </a:t>
            </a:r>
            <a:r>
              <a:rPr lang="pt-BR" sz="2800" dirty="0" smtClean="0">
                <a:solidFill>
                  <a:srgbClr val="000000"/>
                </a:solidFill>
                <a:latin typeface="Gill Sans MT"/>
              </a:rPr>
              <a:t>+</a:t>
            </a:r>
            <a:r>
              <a:rPr lang="pt-BR" sz="2800" dirty="0">
                <a:solidFill>
                  <a:srgbClr val="000000"/>
                </a:solidFill>
                <a:latin typeface="Gill Sans MT"/>
              </a:rPr>
              <a:t>100</a:t>
            </a:r>
            <a:endParaRPr dirty="0"/>
          </a:p>
          <a:p>
            <a:pPr>
              <a:lnSpc>
                <a:spcPct val="100000"/>
              </a:lnSpc>
            </a:pPr>
            <a:endParaRPr dirty="0"/>
          </a:p>
        </p:txBody>
      </p:sp>
      <p:pic>
        <p:nvPicPr>
          <p:cNvPr id="6" name="Imagem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129340" y="177791"/>
            <a:ext cx="3924720" cy="1452656"/>
          </a:xfrm>
          <a:prstGeom prst="rect">
            <a:avLst/>
          </a:prstGeom>
        </p:spPr>
      </p:pic>
      <p:pic>
        <p:nvPicPr>
          <p:cNvPr id="7" name="Imagem 6"/>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167535" y="1897586"/>
            <a:ext cx="3848335" cy="1462455"/>
          </a:xfrm>
          <a:prstGeom prst="rect">
            <a:avLst/>
          </a:prstGeom>
        </p:spPr>
      </p:pic>
      <p:pic>
        <p:nvPicPr>
          <p:cNvPr id="8" name="Imagem 7"/>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167535" y="3601659"/>
            <a:ext cx="3848335" cy="1424472"/>
          </a:xfrm>
          <a:prstGeom prst="rect">
            <a:avLst/>
          </a:prstGeom>
        </p:spPr>
      </p:pic>
      <p:pic>
        <p:nvPicPr>
          <p:cNvPr id="9" name="Imagem 8"/>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5219282" y="5267756"/>
            <a:ext cx="3796587" cy="1405317"/>
          </a:xfrm>
          <a:prstGeom prst="rect">
            <a:avLst/>
          </a:prstGeom>
        </p:spPr>
      </p:pic>
      <p:sp>
        <p:nvSpPr>
          <p:cNvPr id="10" name="Título 1"/>
          <p:cNvSpPr>
            <a:spLocks noGrp="1"/>
          </p:cNvSpPr>
          <p:nvPr>
            <p:ph type="title"/>
          </p:nvPr>
        </p:nvSpPr>
        <p:spPr>
          <a:xfrm>
            <a:off x="442800" y="330840"/>
            <a:ext cx="8229240" cy="1145160"/>
          </a:xfrm>
        </p:spPr>
        <p:txBody>
          <a:bodyPr/>
          <a:lstStyle/>
          <a:p>
            <a:pPr>
              <a:lnSpc>
                <a:spcPct val="100000"/>
              </a:lnSpc>
            </a:pPr>
            <a:r>
              <a:rPr lang="pt-BR" dirty="0">
                <a:solidFill>
                  <a:schemeClr val="bg2">
                    <a:lumMod val="50000"/>
                  </a:schemeClr>
                </a:solidFill>
                <a:latin typeface="Gill Sans MT" panose="020B0502020104020203" pitchFamily="34" charset="0"/>
              </a:rPr>
              <a:t>Gestar </a:t>
            </a:r>
            <a:r>
              <a:rPr lang="pt-BR" dirty="0" smtClean="0">
                <a:solidFill>
                  <a:schemeClr val="bg2">
                    <a:lumMod val="50000"/>
                  </a:schemeClr>
                </a:solidFill>
                <a:latin typeface="Gill Sans MT" panose="020B0502020104020203" pitchFamily="34" charset="0"/>
              </a:rPr>
              <a:t>Sul</a:t>
            </a:r>
            <a:endParaRPr lang="pt-BR" dirty="0">
              <a:solidFill>
                <a:schemeClr val="bg2">
                  <a:lumMod val="50000"/>
                </a:schemeClr>
              </a:solidFill>
              <a:latin typeface="Gill Sans MT" panose="020B0502020104020203" pitchFamily="34" charset="0"/>
            </a:endParaRPr>
          </a:p>
        </p:txBody>
      </p:sp>
    </p:spTree>
    <p:extLst>
      <p:ext uri="{BB962C8B-B14F-4D97-AF65-F5344CB8AC3E}">
        <p14:creationId xmlns:p14="http://schemas.microsoft.com/office/powerpoint/2010/main" xmlns="" val="418087071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CustomShape 1"/>
          <p:cNvSpPr/>
          <p:nvPr/>
        </p:nvSpPr>
        <p:spPr>
          <a:xfrm>
            <a:off x="1435680" y="1447920"/>
            <a:ext cx="7497360" cy="4799880"/>
          </a:xfrm>
          <a:prstGeom prst="rect">
            <a:avLst/>
          </a:prstGeom>
          <a:noFill/>
          <a:ln>
            <a:noFill/>
          </a:ln>
        </p:spPr>
        <p:txBody>
          <a:bodyPr lIns="90000" tIns="45000" rIns="90000" bIns="45000"/>
          <a:lstStyle/>
          <a:p>
            <a:pPr algn="r">
              <a:lnSpc>
                <a:spcPct val="100000"/>
              </a:lnSpc>
            </a:pPr>
            <a:endParaRPr dirty="0"/>
          </a:p>
          <a:p>
            <a:pPr algn="r">
              <a:lnSpc>
                <a:spcPct val="100000"/>
              </a:lnSpc>
            </a:pPr>
            <a:endParaRPr dirty="0"/>
          </a:p>
          <a:p>
            <a:pPr algn="r">
              <a:lnSpc>
                <a:spcPct val="100000"/>
              </a:lnSpc>
            </a:pPr>
            <a:endParaRPr dirty="0"/>
          </a:p>
        </p:txBody>
      </p:sp>
      <p:sp>
        <p:nvSpPr>
          <p:cNvPr id="3" name="Espaço Reservado para Texto 2"/>
          <p:cNvSpPr>
            <a:spLocks noGrp="1"/>
          </p:cNvSpPr>
          <p:nvPr>
            <p:ph type="subTitle"/>
          </p:nvPr>
        </p:nvSpPr>
        <p:spPr>
          <a:xfrm>
            <a:off x="3206838" y="4765183"/>
            <a:ext cx="5479601" cy="643943"/>
          </a:xfrm>
        </p:spPr>
        <p:txBody>
          <a:bodyPr/>
          <a:lstStyle/>
          <a:p>
            <a:pPr algn="r"/>
            <a:r>
              <a:rPr lang="pt-BR" sz="2000" dirty="0">
                <a:solidFill>
                  <a:srgbClr val="000000"/>
                </a:solidFill>
                <a:latin typeface="Cabin"/>
                <a:ea typeface="Cabin"/>
              </a:rPr>
              <a:t>(Michel </a:t>
            </a:r>
            <a:r>
              <a:rPr lang="pt-BR" sz="2000" dirty="0" err="1" smtClean="0">
                <a:solidFill>
                  <a:srgbClr val="000000"/>
                </a:solidFill>
                <a:latin typeface="Cabin"/>
                <a:ea typeface="Cabin"/>
              </a:rPr>
              <a:t>Odent</a:t>
            </a:r>
            <a:r>
              <a:rPr lang="pt-BR" sz="2000" dirty="0">
                <a:solidFill>
                  <a:srgbClr val="000000"/>
                </a:solidFill>
                <a:latin typeface="Cabin"/>
                <a:ea typeface="Cabin"/>
              </a:rPr>
              <a:t>)</a:t>
            </a:r>
            <a:endParaRPr lang="pt-BR" sz="2000" dirty="0"/>
          </a:p>
          <a:p>
            <a:pPr algn="r"/>
            <a:endParaRPr lang="pt-BR" dirty="0"/>
          </a:p>
        </p:txBody>
      </p:sp>
      <p:sp>
        <p:nvSpPr>
          <p:cNvPr id="2" name="Título 1"/>
          <p:cNvSpPr>
            <a:spLocks noGrp="1"/>
          </p:cNvSpPr>
          <p:nvPr>
            <p:ph type="title"/>
          </p:nvPr>
        </p:nvSpPr>
        <p:spPr>
          <a:xfrm>
            <a:off x="457200" y="1432700"/>
            <a:ext cx="8229240" cy="2881724"/>
          </a:xfrm>
        </p:spPr>
        <p:txBody>
          <a:bodyPr>
            <a:normAutofit/>
          </a:bodyPr>
          <a:lstStyle/>
          <a:p>
            <a:pPr algn="r">
              <a:lnSpc>
                <a:spcPct val="100000"/>
              </a:lnSpc>
            </a:pPr>
            <a:r>
              <a:rPr lang="pt-BR" sz="3500" i="1" dirty="0">
                <a:solidFill>
                  <a:srgbClr val="000000"/>
                </a:solidFill>
                <a:latin typeface="Cabin"/>
                <a:ea typeface="Cabin"/>
              </a:rPr>
              <a:t>Para mudar o mundo, </a:t>
            </a:r>
            <a:r>
              <a:rPr lang="pt-BR" sz="3500" i="1" dirty="0" smtClean="0">
                <a:solidFill>
                  <a:srgbClr val="000000"/>
                </a:solidFill>
                <a:latin typeface="Cabin"/>
                <a:ea typeface="Cabin"/>
              </a:rPr>
              <a:t/>
            </a:r>
            <a:br>
              <a:rPr lang="pt-BR" sz="3500" i="1" dirty="0" smtClean="0">
                <a:solidFill>
                  <a:srgbClr val="000000"/>
                </a:solidFill>
                <a:latin typeface="Cabin"/>
                <a:ea typeface="Cabin"/>
              </a:rPr>
            </a:br>
            <a:r>
              <a:rPr lang="pt-BR" sz="3500" i="1" dirty="0" smtClean="0">
                <a:solidFill>
                  <a:srgbClr val="000000"/>
                </a:solidFill>
                <a:latin typeface="Cabin"/>
                <a:ea typeface="Cabin"/>
              </a:rPr>
              <a:t>primeiro é preciso </a:t>
            </a:r>
            <a:br>
              <a:rPr lang="pt-BR" sz="3500" i="1" dirty="0" smtClean="0">
                <a:solidFill>
                  <a:srgbClr val="000000"/>
                </a:solidFill>
                <a:latin typeface="Cabin"/>
                <a:ea typeface="Cabin"/>
              </a:rPr>
            </a:br>
            <a:r>
              <a:rPr lang="pt-BR" sz="3500" i="1" dirty="0" smtClean="0">
                <a:solidFill>
                  <a:srgbClr val="000000"/>
                </a:solidFill>
                <a:latin typeface="Cabin"/>
                <a:ea typeface="Cabin"/>
              </a:rPr>
              <a:t>mudar </a:t>
            </a:r>
            <a:r>
              <a:rPr lang="pt-BR" sz="3500" i="1" dirty="0">
                <a:solidFill>
                  <a:srgbClr val="000000"/>
                </a:solidFill>
                <a:latin typeface="Cabin"/>
                <a:ea typeface="Cabin"/>
              </a:rPr>
              <a:t>a forma </a:t>
            </a:r>
            <a:r>
              <a:rPr lang="pt-BR" sz="3500" i="1" dirty="0" smtClean="0">
                <a:solidFill>
                  <a:srgbClr val="000000"/>
                </a:solidFill>
                <a:latin typeface="Cabin"/>
                <a:ea typeface="Cabin"/>
              </a:rPr>
              <a:t/>
            </a:r>
            <a:br>
              <a:rPr lang="pt-BR" sz="3500" i="1" dirty="0" smtClean="0">
                <a:solidFill>
                  <a:srgbClr val="000000"/>
                </a:solidFill>
                <a:latin typeface="Cabin"/>
                <a:ea typeface="Cabin"/>
              </a:rPr>
            </a:br>
            <a:r>
              <a:rPr lang="pt-BR" sz="3500" i="1" dirty="0" smtClean="0">
                <a:solidFill>
                  <a:srgbClr val="000000"/>
                </a:solidFill>
                <a:latin typeface="Cabin"/>
                <a:ea typeface="Cabin"/>
              </a:rPr>
              <a:t>de </a:t>
            </a:r>
            <a:r>
              <a:rPr lang="pt-BR" sz="3500" i="1" dirty="0">
                <a:solidFill>
                  <a:srgbClr val="000000"/>
                </a:solidFill>
                <a:latin typeface="Cabin"/>
                <a:ea typeface="Cabin"/>
              </a:rPr>
              <a:t>nascer...</a:t>
            </a:r>
            <a:endParaRPr lang="pt-BR" sz="3500" dirty="0"/>
          </a:p>
        </p:txBody>
      </p:sp>
    </p:spTree>
    <p:extLst>
      <p:ext uri="{BB962C8B-B14F-4D97-AF65-F5344CB8AC3E}">
        <p14:creationId xmlns:p14="http://schemas.microsoft.com/office/powerpoint/2010/main" xmlns="" val="105293544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348507" y="2797936"/>
            <a:ext cx="5653826" cy="4008549"/>
          </a:xfrm>
          <a:prstGeom prst="rect">
            <a:avLst/>
          </a:prstGeom>
        </p:spPr>
      </p:pic>
      <p:pic>
        <p:nvPicPr>
          <p:cNvPr id="4" name="Imagem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96221" y="154548"/>
            <a:ext cx="5409126" cy="4056845"/>
          </a:xfrm>
          <a:prstGeom prst="rect">
            <a:avLst/>
          </a:prstGeom>
        </p:spPr>
      </p:pic>
    </p:spTree>
    <p:extLst>
      <p:ext uri="{BB962C8B-B14F-4D97-AF65-F5344CB8AC3E}">
        <p14:creationId xmlns:p14="http://schemas.microsoft.com/office/powerpoint/2010/main" xmlns="" val="154059212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29007" y="144048"/>
            <a:ext cx="5402063" cy="3603495"/>
          </a:xfrm>
          <a:prstGeom prst="rect">
            <a:avLst/>
          </a:prstGeom>
        </p:spPr>
      </p:pic>
      <p:pic>
        <p:nvPicPr>
          <p:cNvPr id="6" name="Imagem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379910" y="2923086"/>
            <a:ext cx="5659161" cy="3774993"/>
          </a:xfrm>
          <a:prstGeom prst="rect">
            <a:avLst/>
          </a:prstGeom>
        </p:spPr>
      </p:pic>
    </p:spTree>
    <p:extLst>
      <p:ext uri="{BB962C8B-B14F-4D97-AF65-F5344CB8AC3E}">
        <p14:creationId xmlns:p14="http://schemas.microsoft.com/office/powerpoint/2010/main" xmlns="" val="87029315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58986" y="255399"/>
            <a:ext cx="4797633" cy="3200303"/>
          </a:xfrm>
          <a:prstGeom prst="rect">
            <a:avLst/>
          </a:prstGeom>
        </p:spPr>
      </p:pic>
      <p:pic>
        <p:nvPicPr>
          <p:cNvPr id="6" name="Imagem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142604" y="3546818"/>
            <a:ext cx="4851499" cy="3236235"/>
          </a:xfrm>
          <a:prstGeom prst="rect">
            <a:avLst/>
          </a:prstGeom>
        </p:spPr>
      </p:pic>
      <p:pic>
        <p:nvPicPr>
          <p:cNvPr id="7" name="Imagem 6"/>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035914" y="564286"/>
            <a:ext cx="3871507" cy="2582523"/>
          </a:xfrm>
          <a:prstGeom prst="rect">
            <a:avLst/>
          </a:prstGeom>
        </p:spPr>
      </p:pic>
      <p:pic>
        <p:nvPicPr>
          <p:cNvPr id="8" name="Imagem 7"/>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209082" y="3902984"/>
            <a:ext cx="3783619" cy="2523896"/>
          </a:xfrm>
          <a:prstGeom prst="rect">
            <a:avLst/>
          </a:prstGeom>
        </p:spPr>
      </p:pic>
    </p:spTree>
    <p:extLst>
      <p:ext uri="{BB962C8B-B14F-4D97-AF65-F5344CB8AC3E}">
        <p14:creationId xmlns:p14="http://schemas.microsoft.com/office/powerpoint/2010/main" xmlns="" val="365041938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 name="Shape 188"/>
          <p:cNvPicPr/>
          <p:nvPr/>
        </p:nvPicPr>
        <p:blipFill>
          <a:blip r:embed="rId2"/>
          <a:stretch>
            <a:fillRect/>
          </a:stretch>
        </p:blipFill>
        <p:spPr>
          <a:xfrm>
            <a:off x="5544000" y="5184000"/>
            <a:ext cx="2915640" cy="1594440"/>
          </a:xfrm>
          <a:prstGeom prst="rect">
            <a:avLst/>
          </a:prstGeom>
          <a:ln>
            <a:noFill/>
          </a:ln>
        </p:spPr>
      </p:pic>
      <p:pic>
        <p:nvPicPr>
          <p:cNvPr id="194" name="Shape 191"/>
          <p:cNvPicPr/>
          <p:nvPr/>
        </p:nvPicPr>
        <p:blipFill>
          <a:blip r:embed="rId3"/>
          <a:stretch>
            <a:fillRect/>
          </a:stretch>
        </p:blipFill>
        <p:spPr>
          <a:xfrm>
            <a:off x="1728000" y="2481813"/>
            <a:ext cx="6552000" cy="2489400"/>
          </a:xfrm>
          <a:prstGeom prst="rect">
            <a:avLst/>
          </a:prstGeom>
          <a:ln>
            <a:noFill/>
          </a:ln>
        </p:spPr>
      </p:pic>
      <p:sp>
        <p:nvSpPr>
          <p:cNvPr id="195" name="CustomShape 3"/>
          <p:cNvSpPr/>
          <p:nvPr/>
        </p:nvSpPr>
        <p:spPr>
          <a:xfrm>
            <a:off x="1728000" y="5320440"/>
            <a:ext cx="3455640" cy="1735200"/>
          </a:xfrm>
          <a:prstGeom prst="rect">
            <a:avLst/>
          </a:prstGeom>
          <a:noFill/>
          <a:ln>
            <a:noFill/>
          </a:ln>
        </p:spPr>
        <p:txBody>
          <a:bodyPr lIns="90000" tIns="45000" rIns="90000" bIns="45000"/>
          <a:lstStyle/>
          <a:p>
            <a:pPr>
              <a:lnSpc>
                <a:spcPct val="100000"/>
              </a:lnSpc>
            </a:pPr>
            <a:r>
              <a:rPr lang="pt-BR" b="1" dirty="0">
                <a:solidFill>
                  <a:srgbClr val="4F4D52"/>
                </a:solidFill>
                <a:latin typeface="Gill Sans MT"/>
              </a:rPr>
              <a:t>Gestar Norte </a:t>
            </a:r>
            <a:endParaRPr dirty="0"/>
          </a:p>
          <a:p>
            <a:pPr>
              <a:lnSpc>
                <a:spcPct val="100000"/>
              </a:lnSpc>
            </a:pPr>
            <a:r>
              <a:rPr lang="pt-BR" b="1" dirty="0">
                <a:solidFill>
                  <a:srgbClr val="4F4D52"/>
                </a:solidFill>
                <a:latin typeface="Gill Sans MT"/>
              </a:rPr>
              <a:t>Pró Comunidade Quinzenalmente,</a:t>
            </a:r>
            <a:endParaRPr dirty="0"/>
          </a:p>
          <a:p>
            <a:pPr>
              <a:lnSpc>
                <a:spcPct val="100000"/>
              </a:lnSpc>
            </a:pPr>
            <a:r>
              <a:rPr lang="pt-BR" b="1" dirty="0">
                <a:solidFill>
                  <a:srgbClr val="4F4D52"/>
                </a:solidFill>
                <a:latin typeface="Gill Sans MT"/>
              </a:rPr>
              <a:t>4ª feiras das 19h às 21h </a:t>
            </a:r>
            <a:endParaRPr dirty="0"/>
          </a:p>
          <a:p>
            <a:pPr>
              <a:lnSpc>
                <a:spcPct val="100000"/>
              </a:lnSpc>
            </a:pPr>
            <a:endParaRPr dirty="0"/>
          </a:p>
        </p:txBody>
      </p:sp>
      <p:sp>
        <p:nvSpPr>
          <p:cNvPr id="2" name="Título 1"/>
          <p:cNvSpPr>
            <a:spLocks noGrp="1"/>
          </p:cNvSpPr>
          <p:nvPr>
            <p:ph type="title"/>
          </p:nvPr>
        </p:nvSpPr>
        <p:spPr/>
        <p:txBody>
          <a:bodyPr>
            <a:normAutofit/>
          </a:bodyPr>
          <a:lstStyle/>
          <a:p>
            <a:r>
              <a:rPr lang="pt-BR" dirty="0">
                <a:solidFill>
                  <a:srgbClr val="68666D"/>
                </a:solidFill>
                <a:latin typeface="Gill Sans MT" panose="020B0502020104020203" pitchFamily="34" charset="0"/>
                <a:ea typeface="Cabin"/>
              </a:rPr>
              <a:t>Novos núcleos em Florianópolis</a:t>
            </a:r>
            <a:r>
              <a:rPr lang="pt-BR" dirty="0">
                <a:latin typeface="Gill Sans MT" panose="020B0502020104020203" pitchFamily="34" charset="0"/>
              </a:rPr>
              <a:t/>
            </a:r>
            <a:br>
              <a:rPr lang="pt-BR" dirty="0">
                <a:latin typeface="Gill Sans MT" panose="020B0502020104020203" pitchFamily="34" charset="0"/>
              </a:rPr>
            </a:br>
            <a:endParaRPr lang="pt-BR" dirty="0">
              <a:latin typeface="Gill Sans MT" panose="020B0502020104020203" pitchFamily="34" charset="0"/>
            </a:endParaRPr>
          </a:p>
        </p:txBody>
      </p:sp>
      <p:sp>
        <p:nvSpPr>
          <p:cNvPr id="3" name="Espaço Reservado para Conteúdo 2"/>
          <p:cNvSpPr>
            <a:spLocks noGrp="1"/>
          </p:cNvSpPr>
          <p:nvPr>
            <p:ph idx="1"/>
          </p:nvPr>
        </p:nvSpPr>
        <p:spPr>
          <a:xfrm>
            <a:off x="1942415" y="1541172"/>
            <a:ext cx="6591985" cy="3777622"/>
          </a:xfrm>
        </p:spPr>
        <p:txBody>
          <a:bodyPr/>
          <a:lstStyle/>
          <a:p>
            <a:pPr>
              <a:buFont typeface="Arial" panose="020B0604020202020204" pitchFamily="34" charset="0"/>
              <a:buChar char="•"/>
            </a:pPr>
            <a:r>
              <a:rPr lang="pt-BR" dirty="0">
                <a:solidFill>
                  <a:srgbClr val="000000"/>
                </a:solidFill>
                <a:latin typeface="Cabin"/>
                <a:ea typeface="Cabin"/>
              </a:rPr>
              <a:t> </a:t>
            </a:r>
            <a:r>
              <a:rPr lang="pt-BR" sz="2500" dirty="0">
                <a:solidFill>
                  <a:srgbClr val="000000"/>
                </a:solidFill>
                <a:latin typeface="Cabin"/>
                <a:ea typeface="Cabin"/>
              </a:rPr>
              <a:t>Gestar Norte – abril de </a:t>
            </a:r>
            <a:r>
              <a:rPr lang="pt-BR" sz="2500" dirty="0" smtClean="0">
                <a:solidFill>
                  <a:srgbClr val="000000"/>
                </a:solidFill>
                <a:latin typeface="Cabin"/>
                <a:ea typeface="Cabin"/>
              </a:rPr>
              <a:t>2015</a:t>
            </a:r>
            <a:endParaRPr lang="pt-BR" sz="2500" dirty="0"/>
          </a:p>
        </p:txBody>
      </p:sp>
    </p:spTree>
    <p:extLst>
      <p:ext uri="{BB962C8B-B14F-4D97-AF65-F5344CB8AC3E}">
        <p14:creationId xmlns:p14="http://schemas.microsoft.com/office/powerpoint/2010/main" xmlns="" val="13207882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 name="CustomShape 2"/>
          <p:cNvSpPr/>
          <p:nvPr/>
        </p:nvSpPr>
        <p:spPr>
          <a:xfrm>
            <a:off x="1115640" y="1845000"/>
            <a:ext cx="4103640" cy="4799880"/>
          </a:xfrm>
          <a:prstGeom prst="rect">
            <a:avLst/>
          </a:prstGeom>
          <a:noFill/>
          <a:ln>
            <a:noFill/>
          </a:ln>
        </p:spPr>
        <p:txBody>
          <a:bodyPr lIns="90000" tIns="45000" rIns="90000" bIns="45000"/>
          <a:lstStyle/>
          <a:p>
            <a:pPr marL="457200" indent="-457200">
              <a:lnSpc>
                <a:spcPct val="100000"/>
              </a:lnSpc>
              <a:buClr>
                <a:schemeClr val="accent1"/>
              </a:buClr>
              <a:buSzPct val="80000"/>
              <a:buFont typeface="Arial" panose="020B0604020202020204" pitchFamily="34" charset="0"/>
              <a:buChar char="•"/>
            </a:pPr>
            <a:r>
              <a:rPr lang="pt-BR" sz="2800" dirty="0" smtClean="0">
                <a:solidFill>
                  <a:srgbClr val="000000"/>
                </a:solidFill>
                <a:latin typeface="Gill Sans MT"/>
              </a:rPr>
              <a:t>Projeto </a:t>
            </a:r>
            <a:r>
              <a:rPr lang="pt-BR" sz="2800" dirty="0">
                <a:solidFill>
                  <a:srgbClr val="000000"/>
                </a:solidFill>
                <a:latin typeface="Gill Sans MT"/>
              </a:rPr>
              <a:t>de extensão vinculado ao CESUSC;</a:t>
            </a:r>
            <a:endParaRPr dirty="0"/>
          </a:p>
          <a:p>
            <a:pPr marL="457200" indent="-457200">
              <a:lnSpc>
                <a:spcPct val="100000"/>
              </a:lnSpc>
              <a:buClr>
                <a:schemeClr val="accent1"/>
              </a:buClr>
              <a:buSzPct val="80000"/>
              <a:buFont typeface="Arial" panose="020B0604020202020204" pitchFamily="34" charset="0"/>
              <a:buChar char="•"/>
            </a:pPr>
            <a:endParaRPr lang="pt-BR" sz="2800" dirty="0">
              <a:solidFill>
                <a:srgbClr val="000000"/>
              </a:solidFill>
              <a:latin typeface="Gill Sans MT"/>
            </a:endParaRPr>
          </a:p>
          <a:p>
            <a:pPr marL="457200" indent="-457200">
              <a:lnSpc>
                <a:spcPct val="100000"/>
              </a:lnSpc>
              <a:buClr>
                <a:schemeClr val="accent1"/>
              </a:buClr>
              <a:buSzPct val="80000"/>
              <a:buFont typeface="Arial" panose="020B0604020202020204" pitchFamily="34" charset="0"/>
              <a:buChar char="•"/>
            </a:pPr>
            <a:r>
              <a:rPr lang="pt-BR" sz="2800" dirty="0" smtClean="0">
                <a:solidFill>
                  <a:srgbClr val="000000"/>
                </a:solidFill>
                <a:latin typeface="Gill Sans MT"/>
              </a:rPr>
              <a:t>08 </a:t>
            </a:r>
            <a:r>
              <a:rPr lang="pt-BR" sz="2800" dirty="0">
                <a:solidFill>
                  <a:srgbClr val="000000"/>
                </a:solidFill>
                <a:latin typeface="Gill Sans MT"/>
              </a:rPr>
              <a:t>voluntárias;</a:t>
            </a:r>
            <a:endParaRPr dirty="0"/>
          </a:p>
          <a:p>
            <a:pPr marL="457200" indent="-457200">
              <a:lnSpc>
                <a:spcPct val="100000"/>
              </a:lnSpc>
              <a:buClr>
                <a:schemeClr val="accent1"/>
              </a:buClr>
              <a:buSzPct val="80000"/>
              <a:buFont typeface="Arial" panose="020B0604020202020204" pitchFamily="34" charset="0"/>
              <a:buChar char="•"/>
            </a:pPr>
            <a:endParaRPr lang="pt-BR" sz="2800" dirty="0">
              <a:solidFill>
                <a:srgbClr val="000000"/>
              </a:solidFill>
              <a:latin typeface="Gill Sans MT"/>
            </a:endParaRPr>
          </a:p>
          <a:p>
            <a:pPr marL="457200" indent="-457200">
              <a:lnSpc>
                <a:spcPct val="100000"/>
              </a:lnSpc>
              <a:buClr>
                <a:schemeClr val="accent1"/>
              </a:buClr>
              <a:buSzPct val="80000"/>
              <a:buFont typeface="Arial" panose="020B0604020202020204" pitchFamily="34" charset="0"/>
              <a:buChar char="•"/>
            </a:pPr>
            <a:r>
              <a:rPr lang="pt-BR" sz="2800" dirty="0" smtClean="0">
                <a:solidFill>
                  <a:srgbClr val="000000"/>
                </a:solidFill>
                <a:latin typeface="Gill Sans MT"/>
              </a:rPr>
              <a:t>07 </a:t>
            </a:r>
            <a:r>
              <a:rPr lang="pt-BR" sz="2800" dirty="0">
                <a:solidFill>
                  <a:srgbClr val="000000"/>
                </a:solidFill>
                <a:latin typeface="Gill Sans MT"/>
              </a:rPr>
              <a:t>rodas realizadas;</a:t>
            </a:r>
            <a:endParaRPr dirty="0"/>
          </a:p>
          <a:p>
            <a:pPr marL="457200" indent="-457200">
              <a:lnSpc>
                <a:spcPct val="100000"/>
              </a:lnSpc>
              <a:buClr>
                <a:schemeClr val="accent1"/>
              </a:buClr>
              <a:buSzPct val="80000"/>
              <a:buFont typeface="Arial" panose="020B0604020202020204" pitchFamily="34" charset="0"/>
              <a:buChar char="•"/>
            </a:pPr>
            <a:endParaRPr lang="pt-BR" sz="2800" dirty="0">
              <a:solidFill>
                <a:srgbClr val="000000"/>
              </a:solidFill>
              <a:latin typeface="Gill Sans MT"/>
            </a:endParaRPr>
          </a:p>
          <a:p>
            <a:pPr marL="457200" indent="-457200">
              <a:lnSpc>
                <a:spcPct val="100000"/>
              </a:lnSpc>
              <a:buClr>
                <a:schemeClr val="accent1"/>
              </a:buClr>
              <a:buSzPct val="80000"/>
              <a:buFont typeface="Arial" panose="020B0604020202020204" pitchFamily="34" charset="0"/>
              <a:buChar char="•"/>
            </a:pPr>
            <a:r>
              <a:rPr lang="pt-BR" sz="2800" dirty="0" smtClean="0">
                <a:solidFill>
                  <a:srgbClr val="000000"/>
                </a:solidFill>
                <a:latin typeface="Gill Sans MT"/>
              </a:rPr>
              <a:t>Alcance </a:t>
            </a:r>
            <a:r>
              <a:rPr lang="pt-BR" sz="2800" dirty="0">
                <a:solidFill>
                  <a:srgbClr val="000000"/>
                </a:solidFill>
                <a:latin typeface="Gill Sans MT"/>
              </a:rPr>
              <a:t>aprox. </a:t>
            </a:r>
            <a:r>
              <a:rPr lang="pt-BR" sz="2800" dirty="0" smtClean="0">
                <a:solidFill>
                  <a:srgbClr val="000000"/>
                </a:solidFill>
                <a:latin typeface="Gill Sans MT"/>
              </a:rPr>
              <a:t>40</a:t>
            </a:r>
            <a:r>
              <a:rPr lang="pt-BR" sz="2800" dirty="0">
                <a:solidFill>
                  <a:srgbClr val="000000"/>
                </a:solidFill>
                <a:latin typeface="Gill Sans MT"/>
              </a:rPr>
              <a:t>.</a:t>
            </a:r>
            <a:endParaRPr dirty="0"/>
          </a:p>
          <a:p>
            <a:pPr>
              <a:lnSpc>
                <a:spcPct val="100000"/>
              </a:lnSpc>
            </a:pPr>
            <a:endParaRPr dirty="0"/>
          </a:p>
        </p:txBody>
      </p:sp>
      <p:pic>
        <p:nvPicPr>
          <p:cNvPr id="198" name="Imagem 3"/>
          <p:cNvPicPr/>
          <p:nvPr/>
        </p:nvPicPr>
        <p:blipFill>
          <a:blip r:embed="rId3"/>
          <a:stretch>
            <a:fillRect/>
          </a:stretch>
        </p:blipFill>
        <p:spPr>
          <a:xfrm>
            <a:off x="5475240" y="476640"/>
            <a:ext cx="3314880" cy="1259280"/>
          </a:xfrm>
          <a:prstGeom prst="rect">
            <a:avLst/>
          </a:prstGeom>
          <a:ln>
            <a:noFill/>
          </a:ln>
        </p:spPr>
      </p:pic>
      <p:pic>
        <p:nvPicPr>
          <p:cNvPr id="199" name="Imagem 8"/>
          <p:cNvPicPr/>
          <p:nvPr/>
        </p:nvPicPr>
        <p:blipFill>
          <a:blip r:embed="rId4"/>
          <a:stretch>
            <a:fillRect/>
          </a:stretch>
        </p:blipFill>
        <p:spPr>
          <a:xfrm>
            <a:off x="5475240" y="5085360"/>
            <a:ext cx="3403440" cy="1259280"/>
          </a:xfrm>
          <a:prstGeom prst="rect">
            <a:avLst/>
          </a:prstGeom>
          <a:ln>
            <a:noFill/>
          </a:ln>
        </p:spPr>
      </p:pic>
      <p:pic>
        <p:nvPicPr>
          <p:cNvPr id="200" name="Imagem 9"/>
          <p:cNvPicPr/>
          <p:nvPr/>
        </p:nvPicPr>
        <p:blipFill>
          <a:blip r:embed="rId5"/>
          <a:stretch>
            <a:fillRect/>
          </a:stretch>
        </p:blipFill>
        <p:spPr>
          <a:xfrm>
            <a:off x="5453640" y="3573000"/>
            <a:ext cx="3403440" cy="1259280"/>
          </a:xfrm>
          <a:prstGeom prst="rect">
            <a:avLst/>
          </a:prstGeom>
          <a:ln>
            <a:noFill/>
          </a:ln>
        </p:spPr>
      </p:pic>
      <p:pic>
        <p:nvPicPr>
          <p:cNvPr id="201" name="Imagem 10"/>
          <p:cNvPicPr/>
          <p:nvPr/>
        </p:nvPicPr>
        <p:blipFill>
          <a:blip r:embed="rId6"/>
          <a:stretch>
            <a:fillRect/>
          </a:stretch>
        </p:blipFill>
        <p:spPr>
          <a:xfrm>
            <a:off x="5453640" y="2061000"/>
            <a:ext cx="3403440" cy="1259280"/>
          </a:xfrm>
          <a:prstGeom prst="rect">
            <a:avLst/>
          </a:prstGeom>
          <a:ln>
            <a:noFill/>
          </a:ln>
        </p:spPr>
      </p:pic>
      <p:sp>
        <p:nvSpPr>
          <p:cNvPr id="10" name="Título 1"/>
          <p:cNvSpPr>
            <a:spLocks noGrp="1"/>
          </p:cNvSpPr>
          <p:nvPr>
            <p:ph type="title"/>
          </p:nvPr>
        </p:nvSpPr>
        <p:spPr>
          <a:xfrm>
            <a:off x="442800" y="330840"/>
            <a:ext cx="8229240" cy="1145160"/>
          </a:xfrm>
        </p:spPr>
        <p:txBody>
          <a:bodyPr/>
          <a:lstStyle/>
          <a:p>
            <a:pPr>
              <a:lnSpc>
                <a:spcPct val="100000"/>
              </a:lnSpc>
            </a:pPr>
            <a:r>
              <a:rPr lang="pt-BR" dirty="0">
                <a:solidFill>
                  <a:schemeClr val="bg2">
                    <a:lumMod val="50000"/>
                  </a:schemeClr>
                </a:solidFill>
                <a:latin typeface="Gill Sans MT" panose="020B0502020104020203" pitchFamily="34" charset="0"/>
              </a:rPr>
              <a:t>Gestar </a:t>
            </a:r>
            <a:r>
              <a:rPr lang="pt-BR" dirty="0" smtClean="0">
                <a:solidFill>
                  <a:schemeClr val="bg2">
                    <a:lumMod val="50000"/>
                  </a:schemeClr>
                </a:solidFill>
                <a:latin typeface="Gill Sans MT" panose="020B0502020104020203" pitchFamily="34" charset="0"/>
              </a:rPr>
              <a:t>Norte</a:t>
            </a:r>
            <a:endParaRPr lang="pt-BR" dirty="0">
              <a:solidFill>
                <a:schemeClr val="bg2">
                  <a:lumMod val="50000"/>
                </a:schemeClr>
              </a:solidFill>
              <a:latin typeface="Gill Sans MT" panose="020B0502020104020203" pitchFamily="34" charset="0"/>
            </a:endParaRPr>
          </a:p>
        </p:txBody>
      </p:sp>
    </p:spTree>
    <p:extLst>
      <p:ext uri="{BB962C8B-B14F-4D97-AF65-F5344CB8AC3E}">
        <p14:creationId xmlns:p14="http://schemas.microsoft.com/office/powerpoint/2010/main" xmlns="" val="398221749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2" name="Imagem 1"/>
          <p:cNvPicPr/>
          <p:nvPr/>
        </p:nvPicPr>
        <p:blipFill>
          <a:blip r:embed="rId2">
            <a:lum contrast="-5000"/>
          </a:blip>
          <a:stretch>
            <a:fillRect/>
          </a:stretch>
        </p:blipFill>
        <p:spPr>
          <a:xfrm>
            <a:off x="1011600" y="0"/>
            <a:ext cx="5612040" cy="3743640"/>
          </a:xfrm>
          <a:prstGeom prst="rect">
            <a:avLst/>
          </a:prstGeom>
          <a:ln>
            <a:noFill/>
          </a:ln>
        </p:spPr>
      </p:pic>
      <p:pic>
        <p:nvPicPr>
          <p:cNvPr id="203" name="Imagem 1"/>
          <p:cNvPicPr/>
          <p:nvPr/>
        </p:nvPicPr>
        <p:blipFill>
          <a:blip r:embed="rId3"/>
          <a:stretch>
            <a:fillRect/>
          </a:stretch>
        </p:blipFill>
        <p:spPr>
          <a:xfrm>
            <a:off x="3567600" y="3096000"/>
            <a:ext cx="5612040" cy="3743640"/>
          </a:xfrm>
          <a:prstGeom prst="rect">
            <a:avLst/>
          </a:prstGeom>
          <a:ln>
            <a:noFill/>
          </a:ln>
        </p:spPr>
      </p:pic>
    </p:spTree>
    <p:extLst>
      <p:ext uri="{BB962C8B-B14F-4D97-AF65-F5344CB8AC3E}">
        <p14:creationId xmlns:p14="http://schemas.microsoft.com/office/powerpoint/2010/main" xmlns="" val="408690994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 name="Imagem 1"/>
          <p:cNvPicPr/>
          <p:nvPr/>
        </p:nvPicPr>
        <p:blipFill>
          <a:blip r:embed="rId2"/>
          <a:stretch>
            <a:fillRect/>
          </a:stretch>
        </p:blipFill>
        <p:spPr>
          <a:xfrm>
            <a:off x="432000" y="72000"/>
            <a:ext cx="5612040" cy="3743640"/>
          </a:xfrm>
          <a:prstGeom prst="rect">
            <a:avLst/>
          </a:prstGeom>
          <a:ln>
            <a:noFill/>
          </a:ln>
        </p:spPr>
      </p:pic>
      <p:pic>
        <p:nvPicPr>
          <p:cNvPr id="205" name="Imagem 1"/>
          <p:cNvPicPr/>
          <p:nvPr/>
        </p:nvPicPr>
        <p:blipFill>
          <a:blip r:embed="rId3"/>
          <a:stretch>
            <a:fillRect/>
          </a:stretch>
        </p:blipFill>
        <p:spPr>
          <a:xfrm>
            <a:off x="4248000" y="3600000"/>
            <a:ext cx="4892040" cy="3264840"/>
          </a:xfrm>
          <a:prstGeom prst="rect">
            <a:avLst/>
          </a:prstGeom>
          <a:ln>
            <a:noFill/>
          </a:ln>
        </p:spPr>
      </p:pic>
    </p:spTree>
    <p:extLst>
      <p:ext uri="{BB962C8B-B14F-4D97-AF65-F5344CB8AC3E}">
        <p14:creationId xmlns:p14="http://schemas.microsoft.com/office/powerpoint/2010/main" xmlns="" val="146805620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 name="Picture 4"/>
          <p:cNvPicPr/>
          <p:nvPr/>
        </p:nvPicPr>
        <p:blipFill>
          <a:blip r:embed="rId2"/>
          <a:stretch>
            <a:fillRect/>
          </a:stretch>
        </p:blipFill>
        <p:spPr>
          <a:xfrm>
            <a:off x="3606084" y="3400022"/>
            <a:ext cx="5409131" cy="3322752"/>
          </a:xfrm>
          <a:prstGeom prst="rect">
            <a:avLst/>
          </a:prstGeom>
          <a:ln>
            <a:noFill/>
          </a:ln>
        </p:spPr>
      </p:pic>
      <p:pic>
        <p:nvPicPr>
          <p:cNvPr id="206" name="Imagem 1"/>
          <p:cNvPicPr/>
          <p:nvPr/>
        </p:nvPicPr>
        <p:blipFill>
          <a:blip r:embed="rId3"/>
          <a:stretch>
            <a:fillRect/>
          </a:stretch>
        </p:blipFill>
        <p:spPr>
          <a:xfrm>
            <a:off x="248296" y="103033"/>
            <a:ext cx="5612040" cy="3743640"/>
          </a:xfrm>
          <a:prstGeom prst="rect">
            <a:avLst/>
          </a:prstGeom>
          <a:ln>
            <a:noFill/>
          </a:ln>
        </p:spPr>
      </p:pic>
    </p:spTree>
    <p:extLst>
      <p:ext uri="{BB962C8B-B14F-4D97-AF65-F5344CB8AC3E}">
        <p14:creationId xmlns:p14="http://schemas.microsoft.com/office/powerpoint/2010/main" xmlns="" val="399104806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8" name="Shape 196"/>
          <p:cNvPicPr/>
          <p:nvPr/>
        </p:nvPicPr>
        <p:blipFill>
          <a:blip r:embed="rId2"/>
          <a:stretch>
            <a:fillRect/>
          </a:stretch>
        </p:blipFill>
        <p:spPr>
          <a:xfrm>
            <a:off x="5616000" y="5328000"/>
            <a:ext cx="3167640" cy="1340640"/>
          </a:xfrm>
          <a:prstGeom prst="rect">
            <a:avLst/>
          </a:prstGeom>
          <a:ln>
            <a:noFill/>
          </a:ln>
        </p:spPr>
      </p:pic>
      <p:pic>
        <p:nvPicPr>
          <p:cNvPr id="210" name="Shape 199"/>
          <p:cNvPicPr/>
          <p:nvPr/>
        </p:nvPicPr>
        <p:blipFill>
          <a:blip r:embed="rId3"/>
          <a:stretch>
            <a:fillRect/>
          </a:stretch>
        </p:blipFill>
        <p:spPr>
          <a:xfrm>
            <a:off x="1512000" y="2448000"/>
            <a:ext cx="6552000" cy="2424600"/>
          </a:xfrm>
          <a:prstGeom prst="rect">
            <a:avLst/>
          </a:prstGeom>
          <a:ln>
            <a:noFill/>
          </a:ln>
        </p:spPr>
      </p:pic>
      <p:sp>
        <p:nvSpPr>
          <p:cNvPr id="212" name="CustomShape 3"/>
          <p:cNvSpPr/>
          <p:nvPr/>
        </p:nvSpPr>
        <p:spPr>
          <a:xfrm>
            <a:off x="1512000" y="5184000"/>
            <a:ext cx="3887640" cy="1735200"/>
          </a:xfrm>
          <a:prstGeom prst="rect">
            <a:avLst/>
          </a:prstGeom>
          <a:noFill/>
          <a:ln>
            <a:noFill/>
          </a:ln>
        </p:spPr>
        <p:txBody>
          <a:bodyPr lIns="90000" tIns="45000" rIns="90000" bIns="45000"/>
          <a:lstStyle/>
          <a:p>
            <a:pPr>
              <a:lnSpc>
                <a:spcPct val="100000"/>
              </a:lnSpc>
            </a:pPr>
            <a:r>
              <a:rPr lang="pt-BR" b="1">
                <a:solidFill>
                  <a:srgbClr val="4F4D52"/>
                </a:solidFill>
                <a:latin typeface="Gill Sans MT"/>
              </a:rPr>
              <a:t>Gestar Continente</a:t>
            </a:r>
            <a:endParaRPr/>
          </a:p>
          <a:p>
            <a:pPr>
              <a:lnSpc>
                <a:spcPct val="100000"/>
              </a:lnSpc>
            </a:pPr>
            <a:r>
              <a:rPr lang="pt-BR" b="1">
                <a:solidFill>
                  <a:srgbClr val="4F4D52"/>
                </a:solidFill>
                <a:latin typeface="Gill Sans MT"/>
              </a:rPr>
              <a:t>Pós graduação Cefid Quinzenalmente</a:t>
            </a:r>
            <a:endParaRPr/>
          </a:p>
          <a:p>
            <a:pPr>
              <a:lnSpc>
                <a:spcPct val="100000"/>
              </a:lnSpc>
            </a:pPr>
            <a:r>
              <a:rPr lang="pt-BR" b="1">
                <a:solidFill>
                  <a:srgbClr val="4F4D52"/>
                </a:solidFill>
                <a:latin typeface="Gill Sans MT"/>
              </a:rPr>
              <a:t>Sábados das 9h às 11h</a:t>
            </a:r>
            <a:endParaRPr/>
          </a:p>
          <a:p>
            <a:pPr>
              <a:lnSpc>
                <a:spcPct val="100000"/>
              </a:lnSpc>
            </a:pPr>
            <a:endParaRPr/>
          </a:p>
        </p:txBody>
      </p:sp>
      <p:sp>
        <p:nvSpPr>
          <p:cNvPr id="2" name="Título 1"/>
          <p:cNvSpPr>
            <a:spLocks noGrp="1"/>
          </p:cNvSpPr>
          <p:nvPr>
            <p:ph type="title"/>
          </p:nvPr>
        </p:nvSpPr>
        <p:spPr/>
        <p:txBody>
          <a:bodyPr>
            <a:normAutofit/>
          </a:bodyPr>
          <a:lstStyle/>
          <a:p>
            <a:r>
              <a:rPr lang="pt-BR" dirty="0">
                <a:solidFill>
                  <a:srgbClr val="68666D"/>
                </a:solidFill>
                <a:latin typeface="Gill Sans MT" panose="020B0502020104020203" pitchFamily="34" charset="0"/>
                <a:ea typeface="Cabin"/>
              </a:rPr>
              <a:t>Novos núcleos em Florianópolis</a:t>
            </a:r>
            <a:r>
              <a:rPr lang="pt-BR" dirty="0">
                <a:latin typeface="Gill Sans MT" panose="020B0502020104020203" pitchFamily="34" charset="0"/>
              </a:rPr>
              <a:t/>
            </a:r>
            <a:br>
              <a:rPr lang="pt-BR" dirty="0">
                <a:latin typeface="Gill Sans MT" panose="020B0502020104020203" pitchFamily="34" charset="0"/>
              </a:rPr>
            </a:br>
            <a:endParaRPr lang="pt-BR" dirty="0">
              <a:latin typeface="Gill Sans MT" panose="020B0502020104020203" pitchFamily="34" charset="0"/>
            </a:endParaRPr>
          </a:p>
        </p:txBody>
      </p:sp>
      <p:sp>
        <p:nvSpPr>
          <p:cNvPr id="3" name="Espaço Reservado para Conteúdo 2"/>
          <p:cNvSpPr>
            <a:spLocks noGrp="1"/>
          </p:cNvSpPr>
          <p:nvPr>
            <p:ph idx="1"/>
          </p:nvPr>
        </p:nvSpPr>
        <p:spPr>
          <a:xfrm>
            <a:off x="1942415" y="1592689"/>
            <a:ext cx="6591985" cy="3777622"/>
          </a:xfrm>
        </p:spPr>
        <p:txBody>
          <a:bodyPr/>
          <a:lstStyle/>
          <a:p>
            <a:pPr>
              <a:buFont typeface="Arial" panose="020B0604020202020204" pitchFamily="34" charset="0"/>
              <a:buChar char="•"/>
            </a:pPr>
            <a:r>
              <a:rPr lang="pt-BR" sz="2500" dirty="0">
                <a:solidFill>
                  <a:srgbClr val="000000"/>
                </a:solidFill>
                <a:latin typeface="Cabin"/>
                <a:ea typeface="Cabin"/>
              </a:rPr>
              <a:t>Gestar Continente – junho de 2015</a:t>
            </a:r>
            <a:endParaRPr lang="pt-BR" sz="2500" dirty="0"/>
          </a:p>
          <a:p>
            <a:pPr>
              <a:buFont typeface="Arial" panose="020B0604020202020204" pitchFamily="34" charset="0"/>
              <a:buChar char="•"/>
            </a:pPr>
            <a:endParaRPr lang="pt-BR" dirty="0"/>
          </a:p>
        </p:txBody>
      </p:sp>
    </p:spTree>
    <p:extLst>
      <p:ext uri="{BB962C8B-B14F-4D97-AF65-F5344CB8AC3E}">
        <p14:creationId xmlns:p14="http://schemas.microsoft.com/office/powerpoint/2010/main" xmlns="" val="395697543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4" name="Imagem 213"/>
          <p:cNvPicPr/>
          <p:nvPr/>
        </p:nvPicPr>
        <p:blipFill>
          <a:blip r:embed="rId2"/>
          <a:stretch>
            <a:fillRect/>
          </a:stretch>
        </p:blipFill>
        <p:spPr>
          <a:xfrm>
            <a:off x="5727600" y="1476000"/>
            <a:ext cx="2984040" cy="1104840"/>
          </a:xfrm>
          <a:prstGeom prst="rect">
            <a:avLst/>
          </a:prstGeom>
          <a:ln>
            <a:noFill/>
          </a:ln>
        </p:spPr>
      </p:pic>
      <p:pic>
        <p:nvPicPr>
          <p:cNvPr id="215" name="Imagem 214"/>
          <p:cNvPicPr/>
          <p:nvPr/>
        </p:nvPicPr>
        <p:blipFill>
          <a:blip r:embed="rId3"/>
          <a:stretch>
            <a:fillRect/>
          </a:stretch>
        </p:blipFill>
        <p:spPr>
          <a:xfrm>
            <a:off x="5652000" y="2736000"/>
            <a:ext cx="3066840" cy="1133640"/>
          </a:xfrm>
          <a:prstGeom prst="rect">
            <a:avLst/>
          </a:prstGeom>
          <a:ln>
            <a:noFill/>
          </a:ln>
        </p:spPr>
      </p:pic>
      <p:sp>
        <p:nvSpPr>
          <p:cNvPr id="216" name="CustomShape 2"/>
          <p:cNvSpPr/>
          <p:nvPr/>
        </p:nvSpPr>
        <p:spPr>
          <a:xfrm>
            <a:off x="1385640" y="2232000"/>
            <a:ext cx="3870000" cy="3240000"/>
          </a:xfrm>
          <a:prstGeom prst="rect">
            <a:avLst/>
          </a:prstGeom>
          <a:noFill/>
          <a:ln>
            <a:noFill/>
          </a:ln>
        </p:spPr>
        <p:txBody>
          <a:bodyPr lIns="90000" tIns="45000" rIns="90000" bIns="45000"/>
          <a:lstStyle/>
          <a:p>
            <a:pPr marL="457200" indent="-457200">
              <a:buClr>
                <a:schemeClr val="accent1"/>
              </a:buClr>
              <a:buFont typeface="Arial" panose="020B0604020202020204" pitchFamily="34" charset="0"/>
              <a:buChar char="•"/>
            </a:pPr>
            <a:r>
              <a:rPr lang="pt-BR" sz="2800" dirty="0">
                <a:solidFill>
                  <a:srgbClr val="000000"/>
                </a:solidFill>
                <a:latin typeface="Gill Sans MT"/>
              </a:rPr>
              <a:t>Projeto vinculado ao </a:t>
            </a:r>
            <a:r>
              <a:rPr lang="pt-BR" sz="2800" dirty="0" err="1">
                <a:solidFill>
                  <a:srgbClr val="000000"/>
                </a:solidFill>
                <a:latin typeface="Gill Sans MT"/>
              </a:rPr>
              <a:t>Cefid-Udesc</a:t>
            </a:r>
            <a:r>
              <a:rPr lang="pt-BR" sz="2800" dirty="0">
                <a:solidFill>
                  <a:srgbClr val="000000"/>
                </a:solidFill>
                <a:latin typeface="Gill Sans MT"/>
              </a:rPr>
              <a:t>;</a:t>
            </a:r>
          </a:p>
          <a:p>
            <a:pPr marL="285750" indent="-285750">
              <a:buClr>
                <a:schemeClr val="accent1"/>
              </a:buClr>
              <a:buFont typeface="Arial" panose="020B0604020202020204" pitchFamily="34" charset="0"/>
              <a:buChar char="•"/>
            </a:pPr>
            <a:endParaRPr dirty="0"/>
          </a:p>
          <a:p>
            <a:pPr marL="457200" indent="-457200">
              <a:buClr>
                <a:schemeClr val="accent1"/>
              </a:buClr>
              <a:buFont typeface="Arial" panose="020B0604020202020204" pitchFamily="34" charset="0"/>
              <a:buChar char="•"/>
            </a:pPr>
            <a:r>
              <a:rPr lang="pt-BR" sz="2800" dirty="0">
                <a:solidFill>
                  <a:srgbClr val="000000"/>
                </a:solidFill>
                <a:latin typeface="Gill Sans MT"/>
              </a:rPr>
              <a:t>13 voluntárias;</a:t>
            </a:r>
          </a:p>
          <a:p>
            <a:pPr marL="285750" indent="-285750">
              <a:buClr>
                <a:schemeClr val="accent1"/>
              </a:buClr>
              <a:buFont typeface="Arial" panose="020B0604020202020204" pitchFamily="34" charset="0"/>
              <a:buChar char="•"/>
            </a:pPr>
            <a:endParaRPr dirty="0"/>
          </a:p>
          <a:p>
            <a:pPr marL="457200" indent="-457200">
              <a:buClr>
                <a:schemeClr val="accent1"/>
              </a:buClr>
              <a:buFont typeface="Arial" panose="020B0604020202020204" pitchFamily="34" charset="0"/>
              <a:buChar char="•"/>
            </a:pPr>
            <a:r>
              <a:rPr lang="pt-BR" sz="2800" dirty="0">
                <a:solidFill>
                  <a:srgbClr val="000000"/>
                </a:solidFill>
                <a:latin typeface="Gill Sans MT"/>
              </a:rPr>
              <a:t>04 rodas;</a:t>
            </a:r>
          </a:p>
          <a:p>
            <a:pPr marL="285750" indent="-285750">
              <a:buClr>
                <a:schemeClr val="accent1"/>
              </a:buClr>
              <a:buFont typeface="Arial" panose="020B0604020202020204" pitchFamily="34" charset="0"/>
              <a:buChar char="•"/>
            </a:pPr>
            <a:endParaRPr dirty="0"/>
          </a:p>
          <a:p>
            <a:pPr marL="457200" indent="-457200">
              <a:buClr>
                <a:schemeClr val="accent1"/>
              </a:buClr>
              <a:buFont typeface="Arial" panose="020B0604020202020204" pitchFamily="34" charset="0"/>
              <a:buChar char="•"/>
            </a:pPr>
            <a:r>
              <a:rPr lang="pt-BR" sz="2800" dirty="0">
                <a:solidFill>
                  <a:srgbClr val="000000"/>
                </a:solidFill>
                <a:latin typeface="Gill Sans MT"/>
              </a:rPr>
              <a:t>Alcance  aprox. 4</a:t>
            </a:r>
            <a:r>
              <a:rPr lang="pt-BR" sz="2800" dirty="0" smtClean="0">
                <a:solidFill>
                  <a:srgbClr val="000000"/>
                </a:solidFill>
                <a:latin typeface="Gill Sans MT"/>
              </a:rPr>
              <a:t>0</a:t>
            </a:r>
            <a:r>
              <a:rPr lang="pt-BR" sz="2800" dirty="0">
                <a:solidFill>
                  <a:srgbClr val="000000"/>
                </a:solidFill>
                <a:latin typeface="Gill Sans MT"/>
              </a:rPr>
              <a:t>.</a:t>
            </a:r>
          </a:p>
        </p:txBody>
      </p:sp>
      <p:pic>
        <p:nvPicPr>
          <p:cNvPr id="217" name="Imagem 216"/>
          <p:cNvPicPr/>
          <p:nvPr/>
        </p:nvPicPr>
        <p:blipFill>
          <a:blip r:embed="rId4"/>
          <a:stretch>
            <a:fillRect/>
          </a:stretch>
        </p:blipFill>
        <p:spPr>
          <a:xfrm>
            <a:off x="5688000" y="5472000"/>
            <a:ext cx="2984040" cy="1104840"/>
          </a:xfrm>
          <a:prstGeom prst="rect">
            <a:avLst/>
          </a:prstGeom>
          <a:ln>
            <a:noFill/>
          </a:ln>
        </p:spPr>
      </p:pic>
      <p:pic>
        <p:nvPicPr>
          <p:cNvPr id="218" name="Imagem 217"/>
          <p:cNvPicPr/>
          <p:nvPr/>
        </p:nvPicPr>
        <p:blipFill>
          <a:blip r:embed="rId5"/>
          <a:stretch>
            <a:fillRect/>
          </a:stretch>
        </p:blipFill>
        <p:spPr>
          <a:xfrm>
            <a:off x="5688000" y="4114800"/>
            <a:ext cx="2984040" cy="1104840"/>
          </a:xfrm>
          <a:prstGeom prst="rect">
            <a:avLst/>
          </a:prstGeom>
          <a:ln>
            <a:noFill/>
          </a:ln>
        </p:spPr>
      </p:pic>
      <p:sp>
        <p:nvSpPr>
          <p:cNvPr id="2" name="Título 1"/>
          <p:cNvSpPr>
            <a:spLocks noGrp="1"/>
          </p:cNvSpPr>
          <p:nvPr>
            <p:ph type="title"/>
          </p:nvPr>
        </p:nvSpPr>
        <p:spPr>
          <a:xfrm>
            <a:off x="442800" y="330840"/>
            <a:ext cx="8229240" cy="1145160"/>
          </a:xfrm>
        </p:spPr>
        <p:txBody>
          <a:bodyPr/>
          <a:lstStyle/>
          <a:p>
            <a:pPr>
              <a:lnSpc>
                <a:spcPct val="100000"/>
              </a:lnSpc>
            </a:pPr>
            <a:r>
              <a:rPr lang="pt-BR" dirty="0">
                <a:solidFill>
                  <a:schemeClr val="bg2">
                    <a:lumMod val="50000"/>
                  </a:schemeClr>
                </a:solidFill>
                <a:latin typeface="Gill Sans MT" panose="020B0502020104020203" pitchFamily="34" charset="0"/>
              </a:rPr>
              <a:t>Gestar Continente</a:t>
            </a:r>
          </a:p>
        </p:txBody>
      </p:sp>
    </p:spTree>
    <p:extLst>
      <p:ext uri="{BB962C8B-B14F-4D97-AF65-F5344CB8AC3E}">
        <p14:creationId xmlns:p14="http://schemas.microsoft.com/office/powerpoint/2010/main" xmlns="" val="393175787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CustomShape 2"/>
          <p:cNvSpPr/>
          <p:nvPr/>
        </p:nvSpPr>
        <p:spPr>
          <a:xfrm>
            <a:off x="1435680" y="153360"/>
            <a:ext cx="7497360" cy="1142280"/>
          </a:xfrm>
          <a:prstGeom prst="rect">
            <a:avLst/>
          </a:prstGeom>
          <a:noFill/>
          <a:ln>
            <a:noFill/>
          </a:ln>
        </p:spPr>
        <p:txBody>
          <a:bodyPr lIns="90000" tIns="45000" rIns="90000" bIns="45000" anchor="ctr"/>
          <a:lstStyle/>
          <a:p>
            <a:pPr>
              <a:lnSpc>
                <a:spcPct val="100000"/>
              </a:lnSpc>
            </a:pPr>
            <a:endParaRPr dirty="0"/>
          </a:p>
        </p:txBody>
      </p:sp>
      <p:sp>
        <p:nvSpPr>
          <p:cNvPr id="2" name="Título 1"/>
          <p:cNvSpPr>
            <a:spLocks noGrp="1"/>
          </p:cNvSpPr>
          <p:nvPr>
            <p:ph type="title"/>
          </p:nvPr>
        </p:nvSpPr>
        <p:spPr/>
        <p:txBody>
          <a:bodyPr/>
          <a:lstStyle/>
          <a:p>
            <a:r>
              <a:rPr lang="pt-BR" dirty="0">
                <a:solidFill>
                  <a:srgbClr val="68666D"/>
                </a:solidFill>
                <a:latin typeface="Cabin"/>
                <a:ea typeface="Cabin"/>
              </a:rPr>
              <a:t>Quem </a:t>
            </a:r>
            <a:r>
              <a:rPr lang="pt-BR" dirty="0" smtClean="0">
                <a:solidFill>
                  <a:srgbClr val="68666D"/>
                </a:solidFill>
                <a:latin typeface="Cabin"/>
                <a:ea typeface="Cabin"/>
              </a:rPr>
              <a:t>somos</a:t>
            </a:r>
            <a:endParaRPr lang="pt-BR" dirty="0"/>
          </a:p>
        </p:txBody>
      </p:sp>
      <p:sp>
        <p:nvSpPr>
          <p:cNvPr id="3" name="Espaço Reservado para Conteúdo 2"/>
          <p:cNvSpPr>
            <a:spLocks noGrp="1"/>
          </p:cNvSpPr>
          <p:nvPr>
            <p:ph idx="1"/>
          </p:nvPr>
        </p:nvSpPr>
        <p:spPr>
          <a:xfrm>
            <a:off x="1942415" y="1760114"/>
            <a:ext cx="6591985" cy="4782354"/>
          </a:xfrm>
        </p:spPr>
        <p:txBody>
          <a:bodyPr>
            <a:noAutofit/>
          </a:bodyPr>
          <a:lstStyle/>
          <a:p>
            <a:pPr>
              <a:lnSpc>
                <a:spcPct val="100000"/>
              </a:lnSpc>
              <a:buFont typeface="Cabin"/>
              <a:buChar char="●"/>
            </a:pPr>
            <a:r>
              <a:rPr lang="pt-BR" sz="2200" dirty="0">
                <a:solidFill>
                  <a:srgbClr val="000000"/>
                </a:solidFill>
                <a:latin typeface="Cabin"/>
                <a:ea typeface="Cabin"/>
              </a:rPr>
              <a:t>Somos um grupo voluntário de mulheres em prol da </a:t>
            </a:r>
            <a:r>
              <a:rPr lang="pt-BR" sz="2200" b="1" dirty="0">
                <a:solidFill>
                  <a:srgbClr val="000000"/>
                </a:solidFill>
                <a:latin typeface="Cabin"/>
                <a:ea typeface="Cabin"/>
              </a:rPr>
              <a:t>humanização do nasciment</a:t>
            </a:r>
            <a:r>
              <a:rPr lang="pt-BR" sz="2200" dirty="0">
                <a:solidFill>
                  <a:srgbClr val="000000"/>
                </a:solidFill>
                <a:latin typeface="Cabin"/>
                <a:ea typeface="Cabin"/>
              </a:rPr>
              <a:t>o, em respeito à </a:t>
            </a:r>
            <a:r>
              <a:rPr lang="pt-BR" sz="2200" b="1" dirty="0">
                <a:solidFill>
                  <a:srgbClr val="000000"/>
                </a:solidFill>
                <a:latin typeface="Cabin"/>
                <a:ea typeface="Cabin"/>
              </a:rPr>
              <a:t>autonomia feminina</a:t>
            </a:r>
            <a:r>
              <a:rPr lang="pt-BR" sz="2200" dirty="0">
                <a:solidFill>
                  <a:srgbClr val="000000"/>
                </a:solidFill>
                <a:latin typeface="Cabin"/>
                <a:ea typeface="Cabin"/>
              </a:rPr>
              <a:t> e </a:t>
            </a:r>
            <a:r>
              <a:rPr lang="pt-BR" sz="2200" dirty="0" smtClean="0">
                <a:solidFill>
                  <a:srgbClr val="000000"/>
                </a:solidFill>
                <a:latin typeface="Cabin"/>
                <a:ea typeface="Cabin"/>
              </a:rPr>
              <a:t>em apoio </a:t>
            </a:r>
            <a:r>
              <a:rPr lang="pt-BR" sz="2200" dirty="0">
                <a:solidFill>
                  <a:srgbClr val="000000"/>
                </a:solidFill>
                <a:latin typeface="Cabin"/>
                <a:ea typeface="Cabin"/>
              </a:rPr>
              <a:t>à </a:t>
            </a:r>
            <a:r>
              <a:rPr lang="pt-BR" sz="2200" b="1" dirty="0">
                <a:solidFill>
                  <a:srgbClr val="000000"/>
                </a:solidFill>
                <a:latin typeface="Cabin"/>
                <a:ea typeface="Cabin"/>
              </a:rPr>
              <a:t>maternidade ativa</a:t>
            </a:r>
            <a:r>
              <a:rPr lang="pt-BR" sz="2200" dirty="0">
                <a:solidFill>
                  <a:srgbClr val="000000"/>
                </a:solidFill>
                <a:latin typeface="Cabin"/>
                <a:ea typeface="Cabin"/>
              </a:rPr>
              <a:t>.</a:t>
            </a:r>
            <a:endParaRPr lang="pt-BR" sz="2200" dirty="0"/>
          </a:p>
          <a:p>
            <a:pPr>
              <a:lnSpc>
                <a:spcPct val="100000"/>
              </a:lnSpc>
              <a:buFont typeface="Cabin"/>
              <a:buChar char="●"/>
            </a:pPr>
            <a:endParaRPr lang="pt-BR" sz="2200" dirty="0">
              <a:solidFill>
                <a:srgbClr val="000000"/>
              </a:solidFill>
              <a:latin typeface="Cabin"/>
              <a:ea typeface="Cabin"/>
            </a:endParaRPr>
          </a:p>
          <a:p>
            <a:pPr>
              <a:lnSpc>
                <a:spcPct val="100000"/>
              </a:lnSpc>
              <a:buFont typeface="Cabin"/>
              <a:buChar char="●"/>
            </a:pPr>
            <a:r>
              <a:rPr lang="pt-BR" sz="2200" dirty="0">
                <a:solidFill>
                  <a:srgbClr val="000000"/>
                </a:solidFill>
                <a:latin typeface="Cabin"/>
                <a:ea typeface="Cabin"/>
              </a:rPr>
              <a:t>Entre </a:t>
            </a:r>
            <a:r>
              <a:rPr lang="pt-BR" sz="2200" dirty="0" err="1">
                <a:solidFill>
                  <a:srgbClr val="000000"/>
                </a:solidFill>
                <a:latin typeface="Cabin"/>
                <a:ea typeface="Cabin"/>
              </a:rPr>
              <a:t>doulas</a:t>
            </a:r>
            <a:r>
              <a:rPr lang="pt-BR" sz="2200" dirty="0">
                <a:solidFill>
                  <a:srgbClr val="000000"/>
                </a:solidFill>
                <a:latin typeface="Cabin"/>
                <a:ea typeface="Cabin"/>
              </a:rPr>
              <a:t>, profissionais da saúde e outras áreas de atuação, temos um ponto convergente: somos </a:t>
            </a:r>
            <a:r>
              <a:rPr lang="pt-BR" sz="2200" b="1" dirty="0">
                <a:solidFill>
                  <a:srgbClr val="000000"/>
                </a:solidFill>
                <a:latin typeface="Cabin"/>
                <a:ea typeface="Cabin"/>
              </a:rPr>
              <a:t>ativistas pela humanização</a:t>
            </a:r>
            <a:r>
              <a:rPr lang="pt-BR" sz="2200" dirty="0">
                <a:solidFill>
                  <a:srgbClr val="000000"/>
                </a:solidFill>
                <a:latin typeface="Cabin"/>
                <a:ea typeface="Cabin"/>
              </a:rPr>
              <a:t> e dedicadas a resgatar o </a:t>
            </a:r>
            <a:r>
              <a:rPr lang="pt-BR" sz="2200" b="1" dirty="0">
                <a:solidFill>
                  <a:srgbClr val="000000"/>
                </a:solidFill>
                <a:latin typeface="Cabin"/>
                <a:ea typeface="Cabin"/>
              </a:rPr>
              <a:t>protagonismo feminino nos nascimentos</a:t>
            </a:r>
            <a:r>
              <a:rPr lang="pt-BR" sz="2200" dirty="0">
                <a:solidFill>
                  <a:srgbClr val="000000"/>
                </a:solidFill>
                <a:latin typeface="Cabin"/>
                <a:ea typeface="Cabin"/>
              </a:rPr>
              <a:t>, além de mudar os alarmantes </a:t>
            </a:r>
            <a:r>
              <a:rPr lang="pt-BR" sz="2200" b="1" dirty="0">
                <a:solidFill>
                  <a:srgbClr val="000000"/>
                </a:solidFill>
                <a:latin typeface="Cabin"/>
                <a:ea typeface="Cabin"/>
              </a:rPr>
              <a:t>índices de cesarianas</a:t>
            </a:r>
            <a:r>
              <a:rPr lang="pt-BR" sz="2200" dirty="0">
                <a:solidFill>
                  <a:srgbClr val="000000"/>
                </a:solidFill>
                <a:latin typeface="Cabin"/>
                <a:ea typeface="Cabin"/>
              </a:rPr>
              <a:t> </a:t>
            </a:r>
            <a:r>
              <a:rPr lang="pt-BR" sz="2200" b="1" dirty="0">
                <a:solidFill>
                  <a:srgbClr val="000000"/>
                </a:solidFill>
                <a:latin typeface="Cabin"/>
                <a:ea typeface="Cabin"/>
              </a:rPr>
              <a:t>desnecessárias</a:t>
            </a:r>
            <a:r>
              <a:rPr lang="pt-BR" sz="2200" dirty="0">
                <a:solidFill>
                  <a:srgbClr val="000000"/>
                </a:solidFill>
                <a:latin typeface="Cabin"/>
                <a:ea typeface="Cabin"/>
              </a:rPr>
              <a:t> em nosso país, através do </a:t>
            </a:r>
            <a:r>
              <a:rPr lang="pt-BR" sz="2200" dirty="0" err="1">
                <a:solidFill>
                  <a:srgbClr val="000000"/>
                </a:solidFill>
                <a:latin typeface="Cabin"/>
                <a:ea typeface="Cabin"/>
              </a:rPr>
              <a:t>empoderamento</a:t>
            </a:r>
            <a:r>
              <a:rPr lang="pt-BR" sz="2200" dirty="0">
                <a:solidFill>
                  <a:srgbClr val="000000"/>
                </a:solidFill>
                <a:latin typeface="Cabin"/>
                <a:ea typeface="Cabin"/>
              </a:rPr>
              <a:t> familiar</a:t>
            </a:r>
            <a:r>
              <a:rPr lang="pt-BR" sz="2200" dirty="0" smtClean="0">
                <a:solidFill>
                  <a:srgbClr val="000000"/>
                </a:solidFill>
                <a:latin typeface="Cabin"/>
                <a:ea typeface="Cabin"/>
              </a:rPr>
              <a:t>.</a:t>
            </a:r>
            <a:endParaRPr lang="pt-BR" sz="2200" dirty="0"/>
          </a:p>
        </p:txBody>
      </p:sp>
    </p:spTree>
    <p:extLst>
      <p:ext uri="{BB962C8B-B14F-4D97-AF65-F5344CB8AC3E}">
        <p14:creationId xmlns:p14="http://schemas.microsoft.com/office/powerpoint/2010/main" xmlns="" val="57684853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9" name="Imagem 218"/>
          <p:cNvPicPr/>
          <p:nvPr/>
        </p:nvPicPr>
        <p:blipFill>
          <a:blip r:embed="rId2"/>
          <a:stretch>
            <a:fillRect/>
          </a:stretch>
        </p:blipFill>
        <p:spPr>
          <a:xfrm>
            <a:off x="296214" y="154546"/>
            <a:ext cx="4893972" cy="3490175"/>
          </a:xfrm>
          <a:prstGeom prst="rect">
            <a:avLst/>
          </a:prstGeom>
          <a:ln>
            <a:noFill/>
          </a:ln>
        </p:spPr>
      </p:pic>
      <p:pic>
        <p:nvPicPr>
          <p:cNvPr id="2" name="Imagem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700789" y="463638"/>
            <a:ext cx="4301544" cy="3226158"/>
          </a:xfrm>
          <a:prstGeom prst="rect">
            <a:avLst/>
          </a:prstGeom>
        </p:spPr>
      </p:pic>
      <p:pic>
        <p:nvPicPr>
          <p:cNvPr id="3" name="Imagem 2"/>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53792" y="3503053"/>
            <a:ext cx="4146997" cy="3110248"/>
          </a:xfrm>
          <a:prstGeom prst="rect">
            <a:avLst/>
          </a:prstGeom>
        </p:spPr>
      </p:pic>
      <p:pic>
        <p:nvPicPr>
          <p:cNvPr id="4" name="Imagem 3"/>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4565562" y="3353337"/>
            <a:ext cx="4346619" cy="3259964"/>
          </a:xfrm>
          <a:prstGeom prst="rect">
            <a:avLst/>
          </a:prstGeom>
        </p:spPr>
      </p:pic>
    </p:spTree>
    <p:extLst>
      <p:ext uri="{BB962C8B-B14F-4D97-AF65-F5344CB8AC3E}">
        <p14:creationId xmlns:p14="http://schemas.microsoft.com/office/powerpoint/2010/main" xmlns="" val="176317559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a:solidFill>
                  <a:srgbClr val="68666D"/>
                </a:solidFill>
                <a:latin typeface="Gill Sans MT" panose="020B0502020104020203" pitchFamily="34" charset="0"/>
                <a:ea typeface="Cabin"/>
              </a:rPr>
              <a:t>Gestar em números (SC)</a:t>
            </a:r>
            <a:r>
              <a:rPr lang="pt-BR" dirty="0">
                <a:latin typeface="Gill Sans MT" panose="020B0502020104020203" pitchFamily="34" charset="0"/>
              </a:rPr>
              <a:t/>
            </a:r>
            <a:br>
              <a:rPr lang="pt-BR" dirty="0">
                <a:latin typeface="Gill Sans MT" panose="020B0502020104020203" pitchFamily="34" charset="0"/>
              </a:rPr>
            </a:br>
            <a:endParaRPr lang="pt-BR" dirty="0">
              <a:latin typeface="Gill Sans MT" panose="020B0502020104020203" pitchFamily="34" charset="0"/>
            </a:endParaRPr>
          </a:p>
        </p:txBody>
      </p:sp>
      <p:sp>
        <p:nvSpPr>
          <p:cNvPr id="3" name="Espaço Reservado para Conteúdo 2"/>
          <p:cNvSpPr>
            <a:spLocks noGrp="1"/>
          </p:cNvSpPr>
          <p:nvPr>
            <p:ph idx="1"/>
          </p:nvPr>
        </p:nvSpPr>
        <p:spPr/>
        <p:txBody>
          <a:bodyPr>
            <a:normAutofit fontScale="92500"/>
          </a:bodyPr>
          <a:lstStyle/>
          <a:p>
            <a:pPr marL="457189" indent="-457189">
              <a:buFont typeface="Arial" panose="020B0604020202020204" pitchFamily="34" charset="0"/>
              <a:buChar char="•"/>
            </a:pPr>
            <a:r>
              <a:rPr lang="pt-BR" sz="2500" dirty="0">
                <a:solidFill>
                  <a:schemeClr val="tx2">
                    <a:lumMod val="50000"/>
                  </a:schemeClr>
                </a:solidFill>
                <a:latin typeface="Gill Sans MT" panose="020B0502020104020203" pitchFamily="34" charset="0"/>
              </a:rPr>
              <a:t>3 núcleos</a:t>
            </a:r>
          </a:p>
          <a:p>
            <a:pPr marL="457189" indent="-457189">
              <a:buFont typeface="Arial" panose="020B0604020202020204" pitchFamily="34" charset="0"/>
              <a:buChar char="•"/>
            </a:pPr>
            <a:r>
              <a:rPr lang="pt-BR" sz="2500" dirty="0">
                <a:solidFill>
                  <a:schemeClr val="tx2">
                    <a:lumMod val="50000"/>
                  </a:schemeClr>
                </a:solidFill>
                <a:latin typeface="Gill Sans MT" panose="020B0502020104020203" pitchFamily="34" charset="0"/>
              </a:rPr>
              <a:t>6 encontros mensais</a:t>
            </a:r>
          </a:p>
          <a:p>
            <a:pPr marL="457189" indent="-457189">
              <a:buFont typeface="Arial" panose="020B0604020202020204" pitchFamily="34" charset="0"/>
              <a:buChar char="•"/>
            </a:pPr>
            <a:r>
              <a:rPr lang="pt-BR" sz="2500" dirty="0">
                <a:solidFill>
                  <a:schemeClr val="tx2">
                    <a:lumMod val="50000"/>
                  </a:schemeClr>
                </a:solidFill>
                <a:latin typeface="Gill Sans MT" panose="020B0502020104020203" pitchFamily="34" charset="0"/>
              </a:rPr>
              <a:t>32 voluntárias</a:t>
            </a:r>
          </a:p>
          <a:p>
            <a:pPr marL="457189" indent="-457189">
              <a:buFont typeface="Arial" panose="020B0604020202020204" pitchFamily="34" charset="0"/>
              <a:buChar char="•"/>
            </a:pPr>
            <a:r>
              <a:rPr lang="pt-BR" sz="2500" dirty="0">
                <a:solidFill>
                  <a:schemeClr val="tx2">
                    <a:lumMod val="50000"/>
                  </a:schemeClr>
                </a:solidFill>
                <a:latin typeface="Gill Sans MT" panose="020B0502020104020203" pitchFamily="34" charset="0"/>
              </a:rPr>
              <a:t>36 encontros realizados ao todo</a:t>
            </a:r>
          </a:p>
          <a:p>
            <a:pPr marL="457189" indent="-457189">
              <a:buFont typeface="Arial" panose="020B0604020202020204" pitchFamily="34" charset="0"/>
              <a:buChar char="•"/>
            </a:pPr>
            <a:r>
              <a:rPr lang="pt-BR" sz="2500" dirty="0">
                <a:solidFill>
                  <a:schemeClr val="tx2">
                    <a:lumMod val="50000"/>
                  </a:schemeClr>
                </a:solidFill>
                <a:latin typeface="Gill Sans MT" panose="020B0502020104020203" pitchFamily="34" charset="0"/>
              </a:rPr>
              <a:t>8</a:t>
            </a:r>
            <a:r>
              <a:rPr lang="pt-BR" sz="2500" dirty="0" smtClean="0">
                <a:solidFill>
                  <a:schemeClr val="tx2">
                    <a:lumMod val="50000"/>
                  </a:schemeClr>
                </a:solidFill>
                <a:latin typeface="Gill Sans MT" panose="020B0502020104020203" pitchFamily="34" charset="0"/>
              </a:rPr>
              <a:t>0 </a:t>
            </a:r>
            <a:r>
              <a:rPr lang="pt-BR" sz="2500" dirty="0">
                <a:solidFill>
                  <a:schemeClr val="tx2">
                    <a:lumMod val="50000"/>
                  </a:schemeClr>
                </a:solidFill>
                <a:latin typeface="Gill Sans MT" panose="020B0502020104020203" pitchFamily="34" charset="0"/>
              </a:rPr>
              <a:t>pessoas diferentes atingidas (núcleos norte e continente), + gestar sul</a:t>
            </a:r>
          </a:p>
          <a:p>
            <a:pPr marL="457189" indent="-457189">
              <a:buFont typeface="Arial" panose="020B0604020202020204" pitchFamily="34" charset="0"/>
              <a:buChar char="•"/>
            </a:pPr>
            <a:r>
              <a:rPr lang="pt-BR" sz="2500" dirty="0">
                <a:solidFill>
                  <a:schemeClr val="tx2">
                    <a:lumMod val="50000"/>
                  </a:schemeClr>
                </a:solidFill>
                <a:latin typeface="Gill Sans MT" panose="020B0502020104020203" pitchFamily="34" charset="0"/>
              </a:rPr>
              <a:t>1550 seguidores na </a:t>
            </a:r>
            <a:r>
              <a:rPr lang="pt-BR" sz="2500" dirty="0" err="1" smtClean="0">
                <a:solidFill>
                  <a:schemeClr val="tx2">
                    <a:lumMod val="50000"/>
                  </a:schemeClr>
                </a:solidFill>
                <a:latin typeface="Gill Sans MT" panose="020B0502020104020203" pitchFamily="34" charset="0"/>
              </a:rPr>
              <a:t>fanpage</a:t>
            </a:r>
            <a:endParaRPr lang="pt-BR" sz="2500" dirty="0" smtClean="0">
              <a:solidFill>
                <a:schemeClr val="tx2">
                  <a:lumMod val="50000"/>
                </a:schemeClr>
              </a:solidFill>
              <a:latin typeface="Gill Sans MT" panose="020B0502020104020203" pitchFamily="34" charset="0"/>
            </a:endParaRPr>
          </a:p>
          <a:p>
            <a:pPr marL="457189" indent="-457189">
              <a:buFont typeface="Arial" panose="020B0604020202020204" pitchFamily="34" charset="0"/>
              <a:buChar char="•"/>
            </a:pPr>
            <a:r>
              <a:rPr lang="pt-BR" sz="2500" dirty="0" smtClean="0">
                <a:solidFill>
                  <a:schemeClr val="tx2">
                    <a:lumMod val="50000"/>
                  </a:schemeClr>
                </a:solidFill>
                <a:latin typeface="Gill Sans MT" panose="020B0502020104020203" pitchFamily="34" charset="0"/>
              </a:rPr>
              <a:t>p</a:t>
            </a:r>
            <a:r>
              <a:rPr lang="pt-BR" sz="2500" dirty="0" smtClean="0">
                <a:solidFill>
                  <a:schemeClr val="tx2">
                    <a:lumMod val="50000"/>
                  </a:schemeClr>
                </a:solidFill>
                <a:latin typeface="Gill Sans MT" panose="020B0502020104020203" pitchFamily="34" charset="0"/>
              </a:rPr>
              <a:t>ublicações com a</a:t>
            </a:r>
            <a:r>
              <a:rPr lang="pt-BR" sz="2500" dirty="0" smtClean="0">
                <a:solidFill>
                  <a:schemeClr val="tx2">
                    <a:lumMod val="50000"/>
                  </a:schemeClr>
                </a:solidFill>
                <a:latin typeface="Gill Sans MT" panose="020B0502020104020203" pitchFamily="34" charset="0"/>
              </a:rPr>
              <a:t>lcance médio de 1700 pessoas </a:t>
            </a:r>
            <a:endParaRPr lang="pt-BR" sz="2500" dirty="0">
              <a:solidFill>
                <a:schemeClr val="tx2">
                  <a:lumMod val="50000"/>
                </a:schemeClr>
              </a:solidFill>
              <a:latin typeface="Gill Sans MT" panose="020B0502020104020203" pitchFamily="34" charset="0"/>
            </a:endParaRPr>
          </a:p>
        </p:txBody>
      </p:sp>
    </p:spTree>
    <p:extLst>
      <p:ext uri="{BB962C8B-B14F-4D97-AF65-F5344CB8AC3E}">
        <p14:creationId xmlns:p14="http://schemas.microsoft.com/office/powerpoint/2010/main" xmlns="" val="303691506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pt-BR" dirty="0">
                <a:solidFill>
                  <a:srgbClr val="68666D"/>
                </a:solidFill>
                <a:latin typeface="Gill Sans MT" panose="020B0502020104020203" pitchFamily="34" charset="0"/>
                <a:ea typeface="Cabin"/>
              </a:rPr>
              <a:t>Limites do Gestar</a:t>
            </a:r>
            <a:r>
              <a:rPr lang="pt-BR" dirty="0">
                <a:latin typeface="Gill Sans MT" panose="020B0502020104020203" pitchFamily="34" charset="0"/>
              </a:rPr>
              <a:t/>
            </a:r>
            <a:br>
              <a:rPr lang="pt-BR" dirty="0">
                <a:latin typeface="Gill Sans MT" panose="020B0502020104020203" pitchFamily="34" charset="0"/>
              </a:rPr>
            </a:br>
            <a:endParaRPr lang="pt-BR" dirty="0">
              <a:latin typeface="Gill Sans MT" panose="020B0502020104020203" pitchFamily="34" charset="0"/>
            </a:endParaRPr>
          </a:p>
        </p:txBody>
      </p:sp>
      <p:sp>
        <p:nvSpPr>
          <p:cNvPr id="5" name="Espaço Reservado para Conteúdo 4"/>
          <p:cNvSpPr>
            <a:spLocks noGrp="1"/>
          </p:cNvSpPr>
          <p:nvPr>
            <p:ph idx="1"/>
          </p:nvPr>
        </p:nvSpPr>
        <p:spPr>
          <a:xfrm>
            <a:off x="1942415" y="1798746"/>
            <a:ext cx="6591985" cy="4447504"/>
          </a:xfrm>
        </p:spPr>
        <p:txBody>
          <a:bodyPr>
            <a:normAutofit lnSpcReduction="10000"/>
          </a:bodyPr>
          <a:lstStyle/>
          <a:p>
            <a:pPr marL="457189" indent="-457189">
              <a:buFont typeface="Arial" panose="020B0604020202020204" pitchFamily="34" charset="0"/>
              <a:buChar char="•"/>
            </a:pPr>
            <a:r>
              <a:rPr lang="pt-BR" sz="2400" dirty="0">
                <a:solidFill>
                  <a:schemeClr val="tx2">
                    <a:lumMod val="50000"/>
                  </a:schemeClr>
                </a:solidFill>
                <a:latin typeface="Arial"/>
              </a:rPr>
              <a:t>Não substituímos os grupos de educação perinatal (Grupos de gestantes), nem as orientações e acompanhamento dos profissionais de saúde e acompanhamento pré-natal;</a:t>
            </a:r>
          </a:p>
          <a:p>
            <a:pPr marL="457189" indent="-457189">
              <a:buFont typeface="Arial" panose="020B0604020202020204" pitchFamily="34" charset="0"/>
              <a:buChar char="•"/>
            </a:pPr>
            <a:endParaRPr lang="pt-BR" sz="2400" dirty="0">
              <a:solidFill>
                <a:schemeClr val="tx2">
                  <a:lumMod val="50000"/>
                </a:schemeClr>
              </a:solidFill>
            </a:endParaRPr>
          </a:p>
          <a:p>
            <a:pPr marL="457189" indent="-457189">
              <a:buFont typeface="Arial" panose="020B0604020202020204" pitchFamily="34" charset="0"/>
              <a:buChar char="•"/>
            </a:pPr>
            <a:r>
              <a:rPr lang="pt-BR" sz="2400" dirty="0">
                <a:solidFill>
                  <a:schemeClr val="tx2">
                    <a:lumMod val="50000"/>
                  </a:schemeClr>
                </a:solidFill>
                <a:latin typeface="Arial"/>
              </a:rPr>
              <a:t>Embora o Grupo seja aberto para qualquer mulher interessada na temática, percebemos que quem nos procura são mulheres que já tem algum conhecimento sobre o parto. Nos perguntamos como atingir as outras mulheres...</a:t>
            </a:r>
            <a:endParaRPr lang="pt-BR" sz="2400" dirty="0">
              <a:solidFill>
                <a:schemeClr val="tx2">
                  <a:lumMod val="50000"/>
                </a:schemeClr>
              </a:solidFill>
            </a:endParaRPr>
          </a:p>
          <a:p>
            <a:endParaRPr lang="pt-BR" dirty="0"/>
          </a:p>
        </p:txBody>
      </p:sp>
    </p:spTree>
    <p:extLst>
      <p:ext uri="{BB962C8B-B14F-4D97-AF65-F5344CB8AC3E}">
        <p14:creationId xmlns:p14="http://schemas.microsoft.com/office/powerpoint/2010/main" xmlns="" val="208854270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stomShape 2"/>
          <p:cNvSpPr/>
          <p:nvPr/>
        </p:nvSpPr>
        <p:spPr>
          <a:xfrm>
            <a:off x="1728000" y="1545090"/>
            <a:ext cx="7205040" cy="4961217"/>
          </a:xfrm>
          <a:prstGeom prst="rect">
            <a:avLst/>
          </a:prstGeom>
          <a:noFill/>
          <a:ln>
            <a:noFill/>
          </a:ln>
        </p:spPr>
        <p:txBody>
          <a:bodyPr lIns="90000" tIns="45000" rIns="90000" bIns="45000"/>
          <a:lstStyle/>
          <a:p>
            <a:r>
              <a:rPr lang="pt-BR" sz="2200" dirty="0">
                <a:solidFill>
                  <a:schemeClr val="tx2">
                    <a:lumMod val="50000"/>
                  </a:schemeClr>
                </a:solidFill>
                <a:latin typeface="Gill Sans MT" panose="020B0502020104020203" pitchFamily="34" charset="0"/>
              </a:rPr>
              <a:t>“Logo que descobri que estava grávida havia participado do meu primeiro encontro no Gestar! Achava que parir era simples, iria em um médico e ele cuidava de tudo, e eu apenas me preocuparia em marcar a consulta todos os meses. </a:t>
            </a:r>
          </a:p>
          <a:p>
            <a:r>
              <a:rPr lang="pt-BR" sz="2200" dirty="0">
                <a:solidFill>
                  <a:schemeClr val="tx2">
                    <a:lumMod val="50000"/>
                  </a:schemeClr>
                </a:solidFill>
                <a:latin typeface="Gill Sans MT" panose="020B0502020104020203" pitchFamily="34" charset="0"/>
              </a:rPr>
              <a:t>Mas descobri no Gestar que precisava de muito mais, inclusive lutar contra um sistema falido de nascimento. Participei de quase todos os encontros ao longo de toda a minha gestação, tirei as minhas dúvidas, busquei respostas nos grupos estudei, enfim, graças ao Gestar, tive uma experiência </a:t>
            </a:r>
            <a:r>
              <a:rPr lang="pt-BR" sz="2200" dirty="0" err="1">
                <a:solidFill>
                  <a:schemeClr val="tx2">
                    <a:lumMod val="50000"/>
                  </a:schemeClr>
                </a:solidFill>
                <a:latin typeface="Gill Sans MT" panose="020B0502020104020203" pitchFamily="34" charset="0"/>
              </a:rPr>
              <a:t>super</a:t>
            </a:r>
            <a:r>
              <a:rPr lang="pt-BR" sz="2200" dirty="0">
                <a:solidFill>
                  <a:schemeClr val="tx2">
                    <a:lumMod val="50000"/>
                  </a:schemeClr>
                </a:solidFill>
                <a:latin typeface="Gill Sans MT" panose="020B0502020104020203" pitchFamily="34" charset="0"/>
              </a:rPr>
              <a:t> positiva de parto domiciliar. </a:t>
            </a:r>
          </a:p>
          <a:p>
            <a:r>
              <a:rPr lang="pt-BR" sz="2200" dirty="0">
                <a:solidFill>
                  <a:schemeClr val="tx2">
                    <a:lumMod val="50000"/>
                  </a:schemeClr>
                </a:solidFill>
                <a:latin typeface="Gill Sans MT" panose="020B0502020104020203" pitchFamily="34" charset="0"/>
              </a:rPr>
              <a:t>Hoje só tenho a agradecer a essas mulheres lindas que unidas ajudam outras a se </a:t>
            </a:r>
            <a:r>
              <a:rPr lang="pt-BR" sz="2200" dirty="0" err="1">
                <a:solidFill>
                  <a:schemeClr val="tx2">
                    <a:lumMod val="50000"/>
                  </a:schemeClr>
                </a:solidFill>
                <a:latin typeface="Gill Sans MT" panose="020B0502020104020203" pitchFamily="34" charset="0"/>
              </a:rPr>
              <a:t>empoderarem</a:t>
            </a:r>
            <a:r>
              <a:rPr lang="pt-BR" sz="2200" dirty="0">
                <a:solidFill>
                  <a:schemeClr val="tx2">
                    <a:lumMod val="50000"/>
                  </a:schemeClr>
                </a:solidFill>
                <a:latin typeface="Gill Sans MT" panose="020B0502020104020203" pitchFamily="34" charset="0"/>
              </a:rPr>
              <a:t> deste momento que é SÓ delas</a:t>
            </a:r>
            <a:r>
              <a:rPr lang="pt-BR" sz="2200" dirty="0" smtClean="0">
                <a:solidFill>
                  <a:schemeClr val="tx2">
                    <a:lumMod val="50000"/>
                  </a:schemeClr>
                </a:solidFill>
                <a:latin typeface="Gill Sans MT" panose="020B0502020104020203" pitchFamily="34" charset="0"/>
              </a:rPr>
              <a:t>!!”</a:t>
            </a:r>
          </a:p>
          <a:p>
            <a:pPr algn="r"/>
            <a:r>
              <a:rPr lang="pt-BR" sz="2200" dirty="0" smtClean="0">
                <a:solidFill>
                  <a:schemeClr val="tx2">
                    <a:lumMod val="50000"/>
                  </a:schemeClr>
                </a:solidFill>
                <a:latin typeface="Gill Sans MT" panose="020B0502020104020203" pitchFamily="34" charset="0"/>
              </a:rPr>
              <a:t>Ingrid, mãe da Isadora, tornou-se voluntária recentemente.</a:t>
            </a:r>
            <a:endParaRPr sz="2200" dirty="0">
              <a:solidFill>
                <a:schemeClr val="tx2">
                  <a:lumMod val="50000"/>
                </a:schemeClr>
              </a:solidFill>
              <a:latin typeface="Gill Sans MT" panose="020B0502020104020203" pitchFamily="34" charset="0"/>
            </a:endParaRPr>
          </a:p>
        </p:txBody>
      </p:sp>
      <p:sp>
        <p:nvSpPr>
          <p:cNvPr id="2" name="Título 1"/>
          <p:cNvSpPr>
            <a:spLocks noGrp="1"/>
          </p:cNvSpPr>
          <p:nvPr>
            <p:ph type="title"/>
          </p:nvPr>
        </p:nvSpPr>
        <p:spPr/>
        <p:txBody>
          <a:bodyPr/>
          <a:lstStyle/>
          <a:p>
            <a:r>
              <a:rPr lang="pt-BR" dirty="0">
                <a:solidFill>
                  <a:srgbClr val="68666D"/>
                </a:solidFill>
                <a:latin typeface="Gill Sans MT" panose="020B0502020104020203" pitchFamily="34" charset="0"/>
                <a:ea typeface="Cabin"/>
              </a:rPr>
              <a:t>Relatos Gestar</a:t>
            </a:r>
            <a:br>
              <a:rPr lang="pt-BR" dirty="0">
                <a:solidFill>
                  <a:srgbClr val="68666D"/>
                </a:solidFill>
                <a:latin typeface="Gill Sans MT" panose="020B0502020104020203" pitchFamily="34" charset="0"/>
                <a:ea typeface="Cabin"/>
              </a:rPr>
            </a:br>
            <a:endParaRPr lang="pt-BR" dirty="0">
              <a:latin typeface="Gill Sans MT" panose="020B0502020104020203" pitchFamily="34" charset="0"/>
            </a:endParaRPr>
          </a:p>
        </p:txBody>
      </p:sp>
    </p:spTree>
    <p:extLst>
      <p:ext uri="{BB962C8B-B14F-4D97-AF65-F5344CB8AC3E}">
        <p14:creationId xmlns:p14="http://schemas.microsoft.com/office/powerpoint/2010/main" xmlns="" val="378024988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stomShape 2"/>
          <p:cNvSpPr/>
          <p:nvPr/>
        </p:nvSpPr>
        <p:spPr>
          <a:xfrm>
            <a:off x="1728000" y="1395038"/>
            <a:ext cx="7205040" cy="4050360"/>
          </a:xfrm>
          <a:prstGeom prst="rect">
            <a:avLst/>
          </a:prstGeom>
          <a:noFill/>
          <a:ln>
            <a:noFill/>
          </a:ln>
        </p:spPr>
        <p:txBody>
          <a:bodyPr lIns="90000" tIns="45000" rIns="90000" bIns="45000"/>
          <a:lstStyle/>
          <a:p>
            <a:r>
              <a:rPr lang="pt-BR" sz="2000" dirty="0">
                <a:solidFill>
                  <a:schemeClr val="tx2">
                    <a:lumMod val="50000"/>
                  </a:schemeClr>
                </a:solidFill>
                <a:latin typeface="Gill Sans MT" panose="020B0502020104020203" pitchFamily="34" charset="0"/>
              </a:rPr>
              <a:t>“Ver esse grupo de mulheres, nessa iniciativa tão bonita de acolhimento foi muito especial... Fui em todos os encontros, não me lembro de ter faltado a nenhum.  Com certeza as reuniões e informações ajudaram e muito em todo o processo de </a:t>
            </a:r>
            <a:r>
              <a:rPr lang="pt-BR" sz="2000" dirty="0" err="1">
                <a:solidFill>
                  <a:schemeClr val="tx2">
                    <a:lumMod val="50000"/>
                  </a:schemeClr>
                </a:solidFill>
                <a:latin typeface="Gill Sans MT" panose="020B0502020104020203" pitchFamily="34" charset="0"/>
              </a:rPr>
              <a:t>empoderamento</a:t>
            </a:r>
            <a:r>
              <a:rPr lang="pt-BR" sz="2000" dirty="0">
                <a:solidFill>
                  <a:schemeClr val="tx2">
                    <a:lumMod val="50000"/>
                  </a:schemeClr>
                </a:solidFill>
                <a:latin typeface="Gill Sans MT" panose="020B0502020104020203" pitchFamily="34" charset="0"/>
              </a:rPr>
              <a:t> e principalmente para a decisão do PD.</a:t>
            </a:r>
          </a:p>
          <a:p>
            <a:r>
              <a:rPr lang="pt-BR" sz="2000" dirty="0">
                <a:solidFill>
                  <a:schemeClr val="tx2">
                    <a:lumMod val="50000"/>
                  </a:schemeClr>
                </a:solidFill>
                <a:latin typeface="Gill Sans MT" panose="020B0502020104020203" pitchFamily="34" charset="0"/>
              </a:rPr>
              <a:t>Mas o Gestar se tornou mais importante na minha vida agora, no pós parto. Foi um dos poucos lugares que eu me senti verdadeiramente acolhida por todas.</a:t>
            </a:r>
          </a:p>
          <a:p>
            <a:r>
              <a:rPr lang="pt-BR" sz="2000" dirty="0">
                <a:solidFill>
                  <a:schemeClr val="tx2">
                    <a:lumMod val="50000"/>
                  </a:schemeClr>
                </a:solidFill>
                <a:latin typeface="Gill Sans MT" panose="020B0502020104020203" pitchFamily="34" charset="0"/>
              </a:rPr>
              <a:t>Quando descobri a APLV muitas pessoas se afastaram, eu me "entoquei" mas eu contava os dias pras reuniões, porque lá eu era compreendida, não fui taxada de exagerada, era respeitada no cuidado necessário da Laís, ganhei colo e carinho pra vencer o baque que a APLV gera...</a:t>
            </a:r>
          </a:p>
          <a:p>
            <a:r>
              <a:rPr lang="pt-BR" sz="2000" dirty="0">
                <a:solidFill>
                  <a:schemeClr val="tx2">
                    <a:lumMod val="50000"/>
                  </a:schemeClr>
                </a:solidFill>
                <a:latin typeface="Gill Sans MT" panose="020B0502020104020203" pitchFamily="34" charset="0"/>
              </a:rPr>
              <a:t>Tenho muito orgulho e carinho por todas vocês e pretendo também me doar, para acolher da mesma forma que fui acolhida, acho que só assim eu conseguirei agradecer</a:t>
            </a:r>
            <a:r>
              <a:rPr lang="pt-BR" sz="2000" dirty="0" smtClean="0">
                <a:solidFill>
                  <a:schemeClr val="tx2">
                    <a:lumMod val="50000"/>
                  </a:schemeClr>
                </a:solidFill>
                <a:latin typeface="Gill Sans MT" panose="020B0502020104020203" pitchFamily="34" charset="0"/>
              </a:rPr>
              <a:t>...”</a:t>
            </a:r>
          </a:p>
          <a:p>
            <a:pPr algn="r"/>
            <a:r>
              <a:rPr lang="pt-BR" sz="2000" dirty="0" smtClean="0">
                <a:solidFill>
                  <a:schemeClr val="tx2">
                    <a:lumMod val="50000"/>
                  </a:schemeClr>
                </a:solidFill>
                <a:latin typeface="Gill Sans MT" panose="020B0502020104020203" pitchFamily="34" charset="0"/>
              </a:rPr>
              <a:t>Flavia, mãe da Laís</a:t>
            </a:r>
            <a:endParaRPr sz="2000" dirty="0">
              <a:solidFill>
                <a:schemeClr val="tx2">
                  <a:lumMod val="50000"/>
                </a:schemeClr>
              </a:solidFill>
              <a:latin typeface="Gill Sans MT" panose="020B0502020104020203" pitchFamily="34" charset="0"/>
            </a:endParaRPr>
          </a:p>
        </p:txBody>
      </p:sp>
      <p:sp>
        <p:nvSpPr>
          <p:cNvPr id="9" name="Título 1"/>
          <p:cNvSpPr>
            <a:spLocks noGrp="1"/>
          </p:cNvSpPr>
          <p:nvPr>
            <p:ph type="title"/>
          </p:nvPr>
        </p:nvSpPr>
        <p:spPr>
          <a:xfrm>
            <a:off x="1945200" y="624110"/>
            <a:ext cx="6589200" cy="1280890"/>
          </a:xfrm>
        </p:spPr>
        <p:txBody>
          <a:bodyPr/>
          <a:lstStyle/>
          <a:p>
            <a:r>
              <a:rPr lang="pt-BR" dirty="0">
                <a:solidFill>
                  <a:srgbClr val="68666D"/>
                </a:solidFill>
                <a:latin typeface="Gill Sans MT" panose="020B0502020104020203" pitchFamily="34" charset="0"/>
                <a:ea typeface="Cabin"/>
              </a:rPr>
              <a:t>Relatos Gestar</a:t>
            </a:r>
            <a:br>
              <a:rPr lang="pt-BR" dirty="0">
                <a:solidFill>
                  <a:srgbClr val="68666D"/>
                </a:solidFill>
                <a:latin typeface="Gill Sans MT" panose="020B0502020104020203" pitchFamily="34" charset="0"/>
                <a:ea typeface="Cabin"/>
              </a:rPr>
            </a:br>
            <a:endParaRPr lang="pt-BR" dirty="0">
              <a:latin typeface="Gill Sans MT" panose="020B0502020104020203" pitchFamily="34" charset="0"/>
            </a:endParaRPr>
          </a:p>
        </p:txBody>
      </p:sp>
    </p:spTree>
    <p:extLst>
      <p:ext uri="{BB962C8B-B14F-4D97-AF65-F5344CB8AC3E}">
        <p14:creationId xmlns:p14="http://schemas.microsoft.com/office/powerpoint/2010/main" xmlns="" val="157833905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455394" y="284817"/>
            <a:ext cx="3531091" cy="6265889"/>
          </a:xfrm>
          <a:prstGeom prst="rect">
            <a:avLst/>
          </a:prstGeom>
        </p:spPr>
      </p:pic>
      <p:sp>
        <p:nvSpPr>
          <p:cNvPr id="6" name="Retângulo 5"/>
          <p:cNvSpPr/>
          <p:nvPr/>
        </p:nvSpPr>
        <p:spPr>
          <a:xfrm>
            <a:off x="5373978" y="5657674"/>
            <a:ext cx="2405921" cy="646331"/>
          </a:xfrm>
          <a:prstGeom prst="rect">
            <a:avLst/>
          </a:prstGeom>
        </p:spPr>
        <p:txBody>
          <a:bodyPr wrap="square">
            <a:spAutoFit/>
          </a:bodyPr>
          <a:lstStyle/>
          <a:p>
            <a:r>
              <a:rPr lang="pt-BR" dirty="0">
                <a:solidFill>
                  <a:schemeClr val="tx2">
                    <a:lumMod val="50000"/>
                  </a:schemeClr>
                </a:solidFill>
                <a:latin typeface="Gill Sans MT" panose="020B0502020104020203" pitchFamily="34" charset="0"/>
              </a:rPr>
              <a:t>Flávia e Ingrid </a:t>
            </a:r>
          </a:p>
          <a:p>
            <a:r>
              <a:rPr lang="pt-BR" dirty="0">
                <a:solidFill>
                  <a:schemeClr val="tx2">
                    <a:lumMod val="50000"/>
                  </a:schemeClr>
                </a:solidFill>
                <a:latin typeface="Gill Sans MT" panose="020B0502020104020203" pitchFamily="34" charset="0"/>
              </a:rPr>
              <a:t>com Laís e Isadora</a:t>
            </a:r>
          </a:p>
        </p:txBody>
      </p:sp>
    </p:spTree>
    <p:extLst>
      <p:ext uri="{BB962C8B-B14F-4D97-AF65-F5344CB8AC3E}">
        <p14:creationId xmlns:p14="http://schemas.microsoft.com/office/powerpoint/2010/main" xmlns="" val="189879294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674313" y="3828174"/>
            <a:ext cx="4079099" cy="2908367"/>
          </a:xfrm>
          <a:prstGeom prst="rect">
            <a:avLst/>
          </a:prstGeom>
        </p:spPr>
      </p:pic>
      <p:sp>
        <p:nvSpPr>
          <p:cNvPr id="3" name="Subtítulo 2"/>
          <p:cNvSpPr>
            <a:spLocks noGrp="1"/>
          </p:cNvSpPr>
          <p:nvPr>
            <p:ph type="subTitle"/>
          </p:nvPr>
        </p:nvSpPr>
        <p:spPr>
          <a:xfrm>
            <a:off x="1501171" y="1514009"/>
            <a:ext cx="7067503" cy="3768349"/>
          </a:xfrm>
        </p:spPr>
        <p:txBody>
          <a:bodyPr>
            <a:noAutofit/>
          </a:bodyPr>
          <a:lstStyle/>
          <a:p>
            <a:r>
              <a:rPr lang="pt-BR" sz="3000" i="1" dirty="0">
                <a:solidFill>
                  <a:schemeClr val="tx2">
                    <a:lumMod val="50000"/>
                  </a:schemeClr>
                </a:solidFill>
                <a:latin typeface="Gill Sans MT" panose="020B0502020104020203" pitchFamily="34" charset="0"/>
              </a:rPr>
              <a:t>Somos gratas pela oportunidade de estar aqui dividindo nossa história de grupo de apoio... Em nome de todas as voluntárias Gestar, queremos expressar nossa gratidão e desejar a todos um bom fórum, boas reflexões e que estejamos sempre atentos aos desejos e necessidades dessas mulheres incríveis que estão renascendo e encontrando dentro delas mesmas o seu potencial mais </a:t>
            </a:r>
            <a:r>
              <a:rPr lang="pt-BR" sz="3000" i="1" dirty="0" smtClean="0">
                <a:solidFill>
                  <a:schemeClr val="tx2">
                    <a:lumMod val="50000"/>
                  </a:schemeClr>
                </a:solidFill>
                <a:latin typeface="Gill Sans MT" panose="020B0502020104020203" pitchFamily="34" charset="0"/>
              </a:rPr>
              <a:t>incrível </a:t>
            </a:r>
            <a:r>
              <a:rPr lang="pt-BR" sz="3000" i="1" dirty="0">
                <a:solidFill>
                  <a:schemeClr val="tx2">
                    <a:lumMod val="50000"/>
                  </a:schemeClr>
                </a:solidFill>
                <a:latin typeface="Gill Sans MT" panose="020B0502020104020203" pitchFamily="34" charset="0"/>
              </a:rPr>
              <a:t>e poderoso. </a:t>
            </a:r>
          </a:p>
          <a:p>
            <a:endParaRPr lang="pt-BR" sz="3000" i="1" dirty="0">
              <a:solidFill>
                <a:schemeClr val="tx2">
                  <a:lumMod val="50000"/>
                </a:schemeClr>
              </a:solidFill>
              <a:latin typeface="Gill Sans MT" panose="020B0502020104020203" pitchFamily="34" charset="0"/>
            </a:endParaRPr>
          </a:p>
          <a:p>
            <a:r>
              <a:rPr lang="pt-BR" sz="3000" i="1" dirty="0">
                <a:solidFill>
                  <a:schemeClr val="tx2">
                    <a:lumMod val="50000"/>
                  </a:schemeClr>
                </a:solidFill>
                <a:latin typeface="Gill Sans MT" panose="020B0502020104020203" pitchFamily="34" charset="0"/>
              </a:rPr>
              <a:t>Que nosso olhar seja </a:t>
            </a:r>
          </a:p>
          <a:p>
            <a:r>
              <a:rPr lang="pt-BR" sz="3000" i="1" dirty="0">
                <a:solidFill>
                  <a:schemeClr val="tx2">
                    <a:lumMod val="50000"/>
                  </a:schemeClr>
                </a:solidFill>
                <a:latin typeface="Gill Sans MT" panose="020B0502020104020203" pitchFamily="34" charset="0"/>
              </a:rPr>
              <a:t>sempre empático </a:t>
            </a:r>
          </a:p>
          <a:p>
            <a:r>
              <a:rPr lang="pt-BR" sz="3000" i="1" dirty="0">
                <a:solidFill>
                  <a:schemeClr val="tx2">
                    <a:lumMod val="50000"/>
                  </a:schemeClr>
                </a:solidFill>
                <a:latin typeface="Gill Sans MT" panose="020B0502020104020203" pitchFamily="34" charset="0"/>
              </a:rPr>
              <a:t>e acolhedor... </a:t>
            </a:r>
          </a:p>
        </p:txBody>
      </p:sp>
    </p:spTree>
    <p:extLst>
      <p:ext uri="{BB962C8B-B14F-4D97-AF65-F5344CB8AC3E}">
        <p14:creationId xmlns:p14="http://schemas.microsoft.com/office/powerpoint/2010/main" xmlns="" val="119181031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hape 96"/>
          <p:cNvPicPr/>
          <p:nvPr/>
        </p:nvPicPr>
        <p:blipFill>
          <a:blip r:embed="rId2"/>
          <a:stretch>
            <a:fillRect/>
          </a:stretch>
        </p:blipFill>
        <p:spPr>
          <a:xfrm>
            <a:off x="1892790" y="923730"/>
            <a:ext cx="6084000" cy="4442400"/>
          </a:xfrm>
          <a:prstGeom prst="rect">
            <a:avLst/>
          </a:prstGeom>
          <a:ln>
            <a:noFill/>
          </a:ln>
        </p:spPr>
      </p:pic>
      <p:sp>
        <p:nvSpPr>
          <p:cNvPr id="5" name="CaixaDeTexto 4"/>
          <p:cNvSpPr txBox="1"/>
          <p:nvPr/>
        </p:nvSpPr>
        <p:spPr>
          <a:xfrm>
            <a:off x="4151764" y="5460643"/>
            <a:ext cx="4340181" cy="707886"/>
          </a:xfrm>
          <a:prstGeom prst="rect">
            <a:avLst/>
          </a:prstGeom>
          <a:noFill/>
        </p:spPr>
        <p:txBody>
          <a:bodyPr wrap="square" rtlCol="0">
            <a:spAutoFit/>
          </a:bodyPr>
          <a:lstStyle/>
          <a:p>
            <a:pPr algn="r"/>
            <a:r>
              <a:rPr lang="pt-BR" sz="2000" dirty="0" smtClean="0">
                <a:solidFill>
                  <a:schemeClr val="tx2">
                    <a:lumMod val="50000"/>
                  </a:schemeClr>
                </a:solidFill>
              </a:rPr>
              <a:t>facebook.com/</a:t>
            </a:r>
            <a:r>
              <a:rPr lang="pt-BR" sz="2000" dirty="0" err="1" smtClean="0">
                <a:solidFill>
                  <a:schemeClr val="tx2">
                    <a:lumMod val="50000"/>
                  </a:schemeClr>
                </a:solidFill>
              </a:rPr>
              <a:t>gestarfloripa</a:t>
            </a:r>
            <a:endParaRPr lang="pt-BR" sz="2000" dirty="0" smtClean="0">
              <a:solidFill>
                <a:schemeClr val="tx2">
                  <a:lumMod val="50000"/>
                </a:schemeClr>
              </a:solidFill>
            </a:endParaRPr>
          </a:p>
          <a:p>
            <a:pPr algn="r"/>
            <a:r>
              <a:rPr lang="pt-BR" sz="2000" dirty="0" smtClean="0">
                <a:solidFill>
                  <a:schemeClr val="tx2">
                    <a:lumMod val="50000"/>
                  </a:schemeClr>
                </a:solidFill>
              </a:rPr>
              <a:t>grupogestarfloripa@gmail.com</a:t>
            </a:r>
            <a:endParaRPr lang="pt-BR" sz="2000" dirty="0">
              <a:solidFill>
                <a:schemeClr val="tx2">
                  <a:lumMod val="50000"/>
                </a:schemeClr>
              </a:solidFill>
            </a:endParaRPr>
          </a:p>
        </p:txBody>
      </p:sp>
    </p:spTree>
    <p:extLst>
      <p:ext uri="{BB962C8B-B14F-4D97-AF65-F5344CB8AC3E}">
        <p14:creationId xmlns:p14="http://schemas.microsoft.com/office/powerpoint/2010/main" xmlns="" val="284790076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a:solidFill>
                  <a:srgbClr val="68666D"/>
                </a:solidFill>
                <a:latin typeface="Cabin"/>
                <a:ea typeface="Cabin"/>
              </a:rPr>
              <a:t>Quem </a:t>
            </a:r>
            <a:r>
              <a:rPr lang="pt-BR" dirty="0" smtClean="0">
                <a:solidFill>
                  <a:srgbClr val="68666D"/>
                </a:solidFill>
                <a:latin typeface="Cabin"/>
                <a:ea typeface="Cabin"/>
              </a:rPr>
              <a:t>somos</a:t>
            </a:r>
            <a:endParaRPr lang="pt-BR" dirty="0"/>
          </a:p>
        </p:txBody>
      </p:sp>
      <p:sp>
        <p:nvSpPr>
          <p:cNvPr id="3" name="Espaço Reservado para Conteúdo 2"/>
          <p:cNvSpPr>
            <a:spLocks noGrp="1"/>
          </p:cNvSpPr>
          <p:nvPr>
            <p:ph idx="1"/>
          </p:nvPr>
        </p:nvSpPr>
        <p:spPr/>
        <p:txBody>
          <a:bodyPr>
            <a:normAutofit/>
          </a:bodyPr>
          <a:lstStyle/>
          <a:p>
            <a:pPr>
              <a:lnSpc>
                <a:spcPct val="100000"/>
              </a:lnSpc>
              <a:buFont typeface="Cabin"/>
              <a:buChar char="●"/>
            </a:pPr>
            <a:r>
              <a:rPr lang="pt-BR" sz="2400" dirty="0">
                <a:solidFill>
                  <a:srgbClr val="000000"/>
                </a:solidFill>
                <a:latin typeface="Cabin"/>
                <a:ea typeface="Cabin"/>
              </a:rPr>
              <a:t>Entendemos que </a:t>
            </a:r>
            <a:r>
              <a:rPr lang="pt-BR" sz="2400" b="1" dirty="0">
                <a:solidFill>
                  <a:srgbClr val="000000"/>
                </a:solidFill>
                <a:latin typeface="Cabin"/>
                <a:ea typeface="Cabin"/>
              </a:rPr>
              <a:t>o parto é da mulhe</a:t>
            </a:r>
            <a:r>
              <a:rPr lang="pt-BR" sz="2400" dirty="0">
                <a:solidFill>
                  <a:srgbClr val="000000"/>
                </a:solidFill>
                <a:latin typeface="Cabin"/>
                <a:ea typeface="Cabin"/>
              </a:rPr>
              <a:t>r, tendo ela o direito às próprias escolhas em respeito a sua autonomia.</a:t>
            </a:r>
            <a:endParaRPr lang="pt-BR" sz="2400" dirty="0"/>
          </a:p>
          <a:p>
            <a:pPr>
              <a:lnSpc>
                <a:spcPct val="100000"/>
              </a:lnSpc>
            </a:pPr>
            <a:endParaRPr lang="pt-BR" sz="2400" dirty="0"/>
          </a:p>
          <a:p>
            <a:pPr>
              <a:lnSpc>
                <a:spcPct val="100000"/>
              </a:lnSpc>
              <a:buFont typeface="Cabin"/>
              <a:buChar char="●"/>
            </a:pPr>
            <a:r>
              <a:rPr lang="pt-BR" sz="2400" dirty="0">
                <a:solidFill>
                  <a:srgbClr val="000000"/>
                </a:solidFill>
                <a:latin typeface="Cabin"/>
                <a:ea typeface="Cabin"/>
              </a:rPr>
              <a:t>Acreditamos que disseminar </a:t>
            </a:r>
            <a:r>
              <a:rPr lang="pt-BR" sz="2400" b="1" dirty="0">
                <a:solidFill>
                  <a:srgbClr val="000000"/>
                </a:solidFill>
                <a:latin typeface="Cabin"/>
                <a:ea typeface="Cabin"/>
              </a:rPr>
              <a:t>informações,</a:t>
            </a:r>
            <a:r>
              <a:rPr lang="pt-BR" sz="2400" dirty="0">
                <a:solidFill>
                  <a:srgbClr val="000000"/>
                </a:solidFill>
                <a:latin typeface="Cabin"/>
                <a:ea typeface="Cabin"/>
              </a:rPr>
              <a:t> baseadas em </a:t>
            </a:r>
            <a:r>
              <a:rPr lang="pt-BR" sz="2400" b="1" dirty="0">
                <a:solidFill>
                  <a:srgbClr val="000000"/>
                </a:solidFill>
                <a:latin typeface="Cabin"/>
                <a:ea typeface="Cabin"/>
              </a:rPr>
              <a:t>evidências científicas</a:t>
            </a:r>
            <a:r>
              <a:rPr lang="pt-BR" sz="2400" dirty="0">
                <a:solidFill>
                  <a:srgbClr val="000000"/>
                </a:solidFill>
                <a:latin typeface="Cabin"/>
                <a:ea typeface="Cabin"/>
              </a:rPr>
              <a:t>, seja o principal meio de transformar a cultura cesarista brasileira. </a:t>
            </a:r>
            <a:endParaRPr lang="pt-BR" sz="2400" dirty="0"/>
          </a:p>
        </p:txBody>
      </p:sp>
    </p:spTree>
    <p:extLst>
      <p:ext uri="{BB962C8B-B14F-4D97-AF65-F5344CB8AC3E}">
        <p14:creationId xmlns:p14="http://schemas.microsoft.com/office/powerpoint/2010/main" xmlns="" val="47990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9" name="Shape 134"/>
          <p:cNvPicPr/>
          <p:nvPr/>
        </p:nvPicPr>
        <p:blipFill>
          <a:blip r:embed="rId2"/>
          <a:stretch>
            <a:fillRect/>
          </a:stretch>
        </p:blipFill>
        <p:spPr>
          <a:xfrm>
            <a:off x="1547640" y="2421000"/>
            <a:ext cx="7275600" cy="2735640"/>
          </a:xfrm>
          <a:prstGeom prst="rect">
            <a:avLst/>
          </a:prstGeom>
          <a:ln>
            <a:noFill/>
          </a:ln>
        </p:spPr>
      </p:pic>
      <p:pic>
        <p:nvPicPr>
          <p:cNvPr id="170" name="Shape 135"/>
          <p:cNvPicPr/>
          <p:nvPr/>
        </p:nvPicPr>
        <p:blipFill>
          <a:blip r:embed="rId3"/>
          <a:stretch>
            <a:fillRect/>
          </a:stretch>
        </p:blipFill>
        <p:spPr>
          <a:xfrm>
            <a:off x="1619640" y="4869000"/>
            <a:ext cx="2879640" cy="1781280"/>
          </a:xfrm>
          <a:prstGeom prst="rect">
            <a:avLst/>
          </a:prstGeom>
          <a:ln w="88920">
            <a:solidFill>
              <a:srgbClr val="FFFFFF"/>
            </a:solidFill>
            <a:miter/>
          </a:ln>
        </p:spPr>
      </p:pic>
      <p:pic>
        <p:nvPicPr>
          <p:cNvPr id="171" name="Shape 136"/>
          <p:cNvPicPr/>
          <p:nvPr/>
        </p:nvPicPr>
        <p:blipFill>
          <a:blip r:embed="rId4"/>
          <a:stretch>
            <a:fillRect/>
          </a:stretch>
        </p:blipFill>
        <p:spPr>
          <a:xfrm>
            <a:off x="5148000" y="4653000"/>
            <a:ext cx="3267360" cy="2021400"/>
          </a:xfrm>
          <a:prstGeom prst="rect">
            <a:avLst/>
          </a:prstGeom>
          <a:ln w="88920">
            <a:solidFill>
              <a:srgbClr val="FFFFFF"/>
            </a:solidFill>
            <a:miter/>
          </a:ln>
        </p:spPr>
      </p:pic>
      <p:sp>
        <p:nvSpPr>
          <p:cNvPr id="2" name="Título 1"/>
          <p:cNvSpPr>
            <a:spLocks noGrp="1"/>
          </p:cNvSpPr>
          <p:nvPr>
            <p:ph type="title"/>
          </p:nvPr>
        </p:nvSpPr>
        <p:spPr/>
        <p:txBody>
          <a:bodyPr/>
          <a:lstStyle/>
          <a:p>
            <a:pPr>
              <a:lnSpc>
                <a:spcPct val="100000"/>
              </a:lnSpc>
            </a:pPr>
            <a:r>
              <a:rPr lang="pt-BR" dirty="0">
                <a:solidFill>
                  <a:srgbClr val="68666D"/>
                </a:solidFill>
                <a:latin typeface="Cabin"/>
                <a:ea typeface="Cabin"/>
              </a:rPr>
              <a:t>Como tudo começou...</a:t>
            </a:r>
            <a:endParaRPr lang="pt-BR" dirty="0"/>
          </a:p>
        </p:txBody>
      </p:sp>
      <p:sp>
        <p:nvSpPr>
          <p:cNvPr id="3" name="Espaço Reservado para Conteúdo 2"/>
          <p:cNvSpPr>
            <a:spLocks noGrp="1"/>
          </p:cNvSpPr>
          <p:nvPr>
            <p:ph idx="1"/>
          </p:nvPr>
        </p:nvSpPr>
        <p:spPr>
          <a:xfrm>
            <a:off x="1942415" y="1682842"/>
            <a:ext cx="6591985" cy="3777622"/>
          </a:xfrm>
        </p:spPr>
        <p:txBody>
          <a:bodyPr/>
          <a:lstStyle/>
          <a:p>
            <a:pPr>
              <a:buSzPct val="116000"/>
              <a:buFont typeface="Arial" panose="020B0604020202020204" pitchFamily="34" charset="0"/>
              <a:buChar char="•"/>
            </a:pPr>
            <a:r>
              <a:rPr lang="pt-BR" sz="2200" dirty="0">
                <a:solidFill>
                  <a:srgbClr val="000000"/>
                </a:solidFill>
                <a:latin typeface="Cabin"/>
                <a:ea typeface="Cabin"/>
              </a:rPr>
              <a:t>Maio de 2014, Semana Mundial pelo Respeito ao Nascimento</a:t>
            </a:r>
            <a:endParaRPr lang="pt-BR" sz="2200" dirty="0"/>
          </a:p>
          <a:p>
            <a:endParaRPr lang="pt-BR" dirty="0"/>
          </a:p>
        </p:txBody>
      </p:sp>
    </p:spTree>
    <p:extLst>
      <p:ext uri="{BB962C8B-B14F-4D97-AF65-F5344CB8AC3E}">
        <p14:creationId xmlns:p14="http://schemas.microsoft.com/office/powerpoint/2010/main" xmlns="" val="403708703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a:solidFill>
                  <a:srgbClr val="68666D"/>
                </a:solidFill>
                <a:latin typeface="Cabin"/>
                <a:ea typeface="Cabin"/>
              </a:rPr>
              <a:t>A construção do grupo</a:t>
            </a:r>
            <a:r>
              <a:rPr lang="pt-BR" dirty="0"/>
              <a:t/>
            </a:r>
            <a:br>
              <a:rPr lang="pt-BR" dirty="0"/>
            </a:br>
            <a:endParaRPr lang="pt-BR" dirty="0"/>
          </a:p>
        </p:txBody>
      </p:sp>
      <p:sp>
        <p:nvSpPr>
          <p:cNvPr id="3" name="Espaço Reservado para Conteúdo 2"/>
          <p:cNvSpPr>
            <a:spLocks noGrp="1"/>
          </p:cNvSpPr>
          <p:nvPr>
            <p:ph idx="1"/>
          </p:nvPr>
        </p:nvSpPr>
        <p:spPr>
          <a:xfrm>
            <a:off x="1942415" y="2133599"/>
            <a:ext cx="6591985" cy="4228563"/>
          </a:xfrm>
        </p:spPr>
        <p:txBody>
          <a:bodyPr>
            <a:noAutofit/>
          </a:bodyPr>
          <a:lstStyle/>
          <a:p>
            <a:pPr>
              <a:lnSpc>
                <a:spcPct val="80000"/>
              </a:lnSpc>
              <a:buSzPct val="78000"/>
              <a:buFont typeface="Noto Symbol"/>
              <a:buChar char="●"/>
            </a:pPr>
            <a:r>
              <a:rPr lang="pt-BR" sz="2400" dirty="0">
                <a:solidFill>
                  <a:srgbClr val="000000"/>
                </a:solidFill>
                <a:latin typeface="Cabin"/>
                <a:ea typeface="Cabin"/>
              </a:rPr>
              <a:t>Redes sociais – reunimos um grupo de mulheres, entre ativistas, profissionais da saúde e outras áreas de atuação. </a:t>
            </a:r>
            <a:endParaRPr lang="pt-BR" sz="2400" dirty="0"/>
          </a:p>
          <a:p>
            <a:pPr>
              <a:lnSpc>
                <a:spcPct val="80000"/>
              </a:lnSpc>
              <a:buSzPct val="78000"/>
              <a:buFont typeface="Noto Symbol"/>
              <a:buChar char="●"/>
            </a:pPr>
            <a:endParaRPr lang="pt-BR" sz="2400" dirty="0">
              <a:solidFill>
                <a:srgbClr val="000000"/>
              </a:solidFill>
              <a:latin typeface="Cabin"/>
              <a:ea typeface="Cabin"/>
            </a:endParaRPr>
          </a:p>
          <a:p>
            <a:pPr>
              <a:lnSpc>
                <a:spcPct val="80000"/>
              </a:lnSpc>
              <a:buSzPct val="78000"/>
              <a:buFont typeface="Noto Symbol"/>
              <a:buChar char="●"/>
            </a:pPr>
            <a:r>
              <a:rPr lang="pt-BR" sz="2400" dirty="0">
                <a:solidFill>
                  <a:srgbClr val="000000"/>
                </a:solidFill>
                <a:latin typeface="Cabin"/>
                <a:ea typeface="Cabin"/>
              </a:rPr>
              <a:t>Definimos uma linha de atuação e aspectos relevantes (humanização do parto e nascimento, local dos encontros, voluntariado, frequência dos encontros, papel das envolvidas...);</a:t>
            </a:r>
            <a:endParaRPr lang="pt-BR" sz="2400" dirty="0"/>
          </a:p>
          <a:p>
            <a:pPr>
              <a:lnSpc>
                <a:spcPct val="80000"/>
              </a:lnSpc>
              <a:buSzPct val="78000"/>
              <a:buFont typeface="Noto Symbol"/>
              <a:buChar char="●"/>
            </a:pPr>
            <a:endParaRPr lang="pt-BR" sz="2400" dirty="0">
              <a:solidFill>
                <a:srgbClr val="000000"/>
              </a:solidFill>
              <a:latin typeface="Cabin"/>
              <a:ea typeface="Cabin"/>
            </a:endParaRPr>
          </a:p>
          <a:p>
            <a:pPr>
              <a:lnSpc>
                <a:spcPct val="80000"/>
              </a:lnSpc>
              <a:buSzPct val="78000"/>
              <a:buFont typeface="Noto Symbol"/>
              <a:buChar char="●"/>
            </a:pPr>
            <a:r>
              <a:rPr lang="pt-BR" sz="2400" dirty="0">
                <a:solidFill>
                  <a:srgbClr val="000000"/>
                </a:solidFill>
                <a:latin typeface="Cabin"/>
                <a:ea typeface="Cabin"/>
              </a:rPr>
              <a:t>Então...Partimos em busca do local e de parceiros.</a:t>
            </a:r>
            <a:endParaRPr lang="pt-BR" sz="2400" dirty="0"/>
          </a:p>
        </p:txBody>
      </p:sp>
    </p:spTree>
    <p:extLst>
      <p:ext uri="{BB962C8B-B14F-4D97-AF65-F5344CB8AC3E}">
        <p14:creationId xmlns:p14="http://schemas.microsoft.com/office/powerpoint/2010/main" xmlns="" val="77990418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a:solidFill>
                  <a:srgbClr val="68666D"/>
                </a:solidFill>
                <a:latin typeface="Cabin"/>
                <a:ea typeface="Cabin"/>
              </a:rPr>
              <a:t>O primeiro encontro</a:t>
            </a:r>
            <a:r>
              <a:rPr lang="pt-BR" dirty="0"/>
              <a:t/>
            </a:r>
            <a:br>
              <a:rPr lang="pt-BR" dirty="0"/>
            </a:br>
            <a:endParaRPr lang="pt-BR" dirty="0"/>
          </a:p>
        </p:txBody>
      </p:sp>
      <p:sp>
        <p:nvSpPr>
          <p:cNvPr id="3" name="Espaço Reservado para Conteúdo 2"/>
          <p:cNvSpPr>
            <a:spLocks noGrp="1"/>
          </p:cNvSpPr>
          <p:nvPr>
            <p:ph idx="1"/>
          </p:nvPr>
        </p:nvSpPr>
        <p:spPr>
          <a:xfrm>
            <a:off x="1942415" y="1571223"/>
            <a:ext cx="6591985" cy="5048517"/>
          </a:xfrm>
        </p:spPr>
        <p:txBody>
          <a:bodyPr>
            <a:normAutofit/>
          </a:bodyPr>
          <a:lstStyle/>
          <a:p>
            <a:pPr>
              <a:lnSpc>
                <a:spcPct val="90000"/>
              </a:lnSpc>
              <a:buSzPct val="78000"/>
              <a:buFont typeface="Noto Symbol"/>
              <a:buChar char="●"/>
            </a:pPr>
            <a:r>
              <a:rPr lang="pt-BR" sz="2400" dirty="0">
                <a:solidFill>
                  <a:srgbClr val="000000"/>
                </a:solidFill>
                <a:latin typeface="Cabin"/>
                <a:ea typeface="Cabin"/>
              </a:rPr>
              <a:t>Após um mês de definições:</a:t>
            </a:r>
            <a:endParaRPr lang="pt-BR" dirty="0"/>
          </a:p>
          <a:p>
            <a:pPr marL="0" indent="0" algn="r">
              <a:lnSpc>
                <a:spcPct val="90000"/>
              </a:lnSpc>
              <a:buNone/>
            </a:pPr>
            <a:r>
              <a:rPr lang="pt-BR" dirty="0">
                <a:solidFill>
                  <a:srgbClr val="000000"/>
                </a:solidFill>
                <a:latin typeface="Cabin"/>
                <a:ea typeface="Cabin"/>
              </a:rPr>
              <a:t>Todos encontros seriam abertos e gratuitos;</a:t>
            </a:r>
            <a:endParaRPr lang="pt-BR" dirty="0"/>
          </a:p>
          <a:p>
            <a:pPr marL="0" indent="0" algn="r">
              <a:lnSpc>
                <a:spcPct val="90000"/>
              </a:lnSpc>
              <a:buNone/>
            </a:pPr>
            <a:r>
              <a:rPr lang="pt-BR" dirty="0">
                <a:solidFill>
                  <a:srgbClr val="000000"/>
                </a:solidFill>
                <a:latin typeface="Cabin"/>
                <a:ea typeface="Cabin"/>
              </a:rPr>
              <a:t>Equipe de voluntárias define e apresenta os temas;</a:t>
            </a:r>
            <a:endParaRPr lang="pt-BR" dirty="0"/>
          </a:p>
          <a:p>
            <a:pPr marL="0" indent="0" algn="r">
              <a:lnSpc>
                <a:spcPct val="90000"/>
              </a:lnSpc>
              <a:buNone/>
            </a:pPr>
            <a:r>
              <a:rPr lang="pt-BR" dirty="0">
                <a:solidFill>
                  <a:srgbClr val="000000"/>
                </a:solidFill>
                <a:latin typeface="Cabin"/>
                <a:ea typeface="Cabin"/>
              </a:rPr>
              <a:t>Eventualmente com participação de convidados.</a:t>
            </a:r>
            <a:endParaRPr lang="pt-BR" dirty="0"/>
          </a:p>
          <a:p>
            <a:pPr>
              <a:lnSpc>
                <a:spcPct val="90000"/>
              </a:lnSpc>
            </a:pPr>
            <a:endParaRPr lang="pt-BR" dirty="0"/>
          </a:p>
          <a:p>
            <a:pPr>
              <a:lnSpc>
                <a:spcPct val="90000"/>
              </a:lnSpc>
              <a:buSzPct val="78000"/>
              <a:buFont typeface="Noto Symbol"/>
              <a:buChar char="●"/>
            </a:pPr>
            <a:r>
              <a:rPr lang="pt-BR" sz="2400" dirty="0">
                <a:solidFill>
                  <a:srgbClr val="000000"/>
                </a:solidFill>
                <a:latin typeface="Cabin"/>
                <a:ea typeface="Cabin"/>
              </a:rPr>
              <a:t> Publicação de </a:t>
            </a:r>
            <a:r>
              <a:rPr lang="pt-BR" sz="2400" dirty="0" err="1">
                <a:solidFill>
                  <a:srgbClr val="000000"/>
                </a:solidFill>
                <a:latin typeface="Cabin"/>
                <a:ea typeface="Cabin"/>
              </a:rPr>
              <a:t>fanpage</a:t>
            </a:r>
            <a:r>
              <a:rPr lang="pt-BR" sz="2400" dirty="0">
                <a:solidFill>
                  <a:srgbClr val="000000"/>
                </a:solidFill>
                <a:latin typeface="Cabin"/>
                <a:ea typeface="Cabin"/>
              </a:rPr>
              <a:t>;  </a:t>
            </a:r>
          </a:p>
          <a:p>
            <a:pPr>
              <a:lnSpc>
                <a:spcPct val="90000"/>
              </a:lnSpc>
              <a:buSzPct val="78000"/>
              <a:buFont typeface="Noto Symbol"/>
              <a:buChar char="●"/>
            </a:pPr>
            <a:endParaRPr lang="pt-BR" dirty="0"/>
          </a:p>
          <a:p>
            <a:pPr>
              <a:lnSpc>
                <a:spcPct val="90000"/>
              </a:lnSpc>
              <a:buSzPct val="78000"/>
              <a:buFont typeface="Noto Symbol"/>
              <a:buChar char="●"/>
            </a:pPr>
            <a:r>
              <a:rPr lang="pt-BR" sz="2400" dirty="0">
                <a:solidFill>
                  <a:srgbClr val="000000"/>
                </a:solidFill>
                <a:latin typeface="Cabin"/>
                <a:ea typeface="Cabin"/>
              </a:rPr>
              <a:t> Divulgação do grupo;</a:t>
            </a:r>
          </a:p>
          <a:p>
            <a:pPr>
              <a:lnSpc>
                <a:spcPct val="90000"/>
              </a:lnSpc>
              <a:buSzPct val="78000"/>
            </a:pPr>
            <a:endParaRPr lang="pt-BR" sz="2400" dirty="0">
              <a:solidFill>
                <a:srgbClr val="000000"/>
              </a:solidFill>
              <a:latin typeface="Cabin"/>
              <a:ea typeface="Cabin"/>
            </a:endParaRPr>
          </a:p>
          <a:p>
            <a:pPr>
              <a:lnSpc>
                <a:spcPct val="90000"/>
              </a:lnSpc>
              <a:buSzPct val="78000"/>
              <a:buFont typeface="Noto Symbol"/>
              <a:buChar char="●"/>
            </a:pPr>
            <a:r>
              <a:rPr lang="pt-BR" sz="2400" dirty="0">
                <a:solidFill>
                  <a:srgbClr val="000000"/>
                </a:solidFill>
                <a:latin typeface="Cabin"/>
              </a:rPr>
              <a:t> Parceria com a Aldeia </a:t>
            </a:r>
            <a:r>
              <a:rPr lang="pt-BR" sz="2400" dirty="0" err="1">
                <a:solidFill>
                  <a:srgbClr val="000000"/>
                </a:solidFill>
                <a:latin typeface="Cabin"/>
              </a:rPr>
              <a:t>Indigo</a:t>
            </a:r>
            <a:r>
              <a:rPr lang="pt-BR" sz="2400" dirty="0">
                <a:solidFill>
                  <a:srgbClr val="000000"/>
                </a:solidFill>
                <a:latin typeface="Cabin"/>
              </a:rPr>
              <a:t>;</a:t>
            </a:r>
          </a:p>
          <a:p>
            <a:pPr>
              <a:lnSpc>
                <a:spcPct val="90000"/>
              </a:lnSpc>
              <a:buSzPct val="78000"/>
              <a:buFont typeface="Noto Symbol"/>
              <a:buChar char="●"/>
            </a:pPr>
            <a:endParaRPr lang="pt-BR" dirty="0"/>
          </a:p>
          <a:p>
            <a:pPr>
              <a:lnSpc>
                <a:spcPct val="90000"/>
              </a:lnSpc>
              <a:buSzPct val="78000"/>
              <a:buFont typeface="Noto Symbol"/>
              <a:buChar char="●"/>
            </a:pPr>
            <a:r>
              <a:rPr lang="pt-BR" sz="2400" dirty="0">
                <a:solidFill>
                  <a:srgbClr val="000000"/>
                </a:solidFill>
                <a:latin typeface="Cabin"/>
                <a:ea typeface="Cabin"/>
              </a:rPr>
              <a:t> Nosso primeiro encontro... </a:t>
            </a:r>
            <a:endParaRPr lang="pt-BR" dirty="0"/>
          </a:p>
        </p:txBody>
      </p:sp>
    </p:spTree>
    <p:extLst>
      <p:ext uri="{BB962C8B-B14F-4D97-AF65-F5344CB8AC3E}">
        <p14:creationId xmlns:p14="http://schemas.microsoft.com/office/powerpoint/2010/main" xmlns="" val="316301038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6" name="Shape 160"/>
          <p:cNvPicPr/>
          <p:nvPr/>
        </p:nvPicPr>
        <p:blipFill>
          <a:blip r:embed="rId2"/>
          <a:stretch>
            <a:fillRect/>
          </a:stretch>
        </p:blipFill>
        <p:spPr>
          <a:xfrm>
            <a:off x="251640" y="260640"/>
            <a:ext cx="4824000" cy="3215520"/>
          </a:xfrm>
          <a:prstGeom prst="rect">
            <a:avLst/>
          </a:prstGeom>
          <a:ln>
            <a:noFill/>
          </a:ln>
        </p:spPr>
      </p:pic>
      <p:pic>
        <p:nvPicPr>
          <p:cNvPr id="177" name="Shape 161"/>
          <p:cNvPicPr/>
          <p:nvPr/>
        </p:nvPicPr>
        <p:blipFill>
          <a:blip r:embed="rId3"/>
          <a:stretch>
            <a:fillRect/>
          </a:stretch>
        </p:blipFill>
        <p:spPr>
          <a:xfrm>
            <a:off x="3636000" y="3069000"/>
            <a:ext cx="5328000" cy="3551760"/>
          </a:xfrm>
          <a:prstGeom prst="rect">
            <a:avLst/>
          </a:prstGeom>
          <a:ln>
            <a:noFill/>
          </a:ln>
        </p:spPr>
      </p:pic>
      <p:pic>
        <p:nvPicPr>
          <p:cNvPr id="178" name="Shape 162"/>
          <p:cNvPicPr/>
          <p:nvPr/>
        </p:nvPicPr>
        <p:blipFill>
          <a:blip r:embed="rId4"/>
          <a:stretch>
            <a:fillRect/>
          </a:stretch>
        </p:blipFill>
        <p:spPr>
          <a:xfrm>
            <a:off x="5364000" y="404640"/>
            <a:ext cx="3599640" cy="2399760"/>
          </a:xfrm>
          <a:prstGeom prst="rect">
            <a:avLst/>
          </a:prstGeom>
          <a:ln>
            <a:noFill/>
          </a:ln>
        </p:spPr>
      </p:pic>
      <p:pic>
        <p:nvPicPr>
          <p:cNvPr id="179" name="Shape 163"/>
          <p:cNvPicPr/>
          <p:nvPr/>
        </p:nvPicPr>
        <p:blipFill>
          <a:blip r:embed="rId5"/>
          <a:stretch>
            <a:fillRect/>
          </a:stretch>
        </p:blipFill>
        <p:spPr>
          <a:xfrm>
            <a:off x="539280" y="3573000"/>
            <a:ext cx="2952000" cy="3167640"/>
          </a:xfrm>
          <a:prstGeom prst="rect">
            <a:avLst/>
          </a:prstGeom>
          <a:ln>
            <a:noFill/>
          </a:ln>
        </p:spPr>
      </p:pic>
    </p:spTree>
    <p:extLst>
      <p:ext uri="{BB962C8B-B14F-4D97-AF65-F5344CB8AC3E}">
        <p14:creationId xmlns:p14="http://schemas.microsoft.com/office/powerpoint/2010/main" xmlns="" val="27832419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 name="Shape 123"/>
          <p:cNvPicPr/>
          <p:nvPr/>
        </p:nvPicPr>
        <p:blipFill>
          <a:blip r:embed="rId2"/>
          <a:stretch>
            <a:fillRect/>
          </a:stretch>
        </p:blipFill>
        <p:spPr>
          <a:xfrm>
            <a:off x="4891032" y="4030452"/>
            <a:ext cx="4104000" cy="2610000"/>
          </a:xfrm>
          <a:prstGeom prst="rect">
            <a:avLst/>
          </a:prstGeom>
          <a:ln>
            <a:noFill/>
          </a:ln>
        </p:spPr>
      </p:pic>
      <p:pic>
        <p:nvPicPr>
          <p:cNvPr id="153" name="Shape 124"/>
          <p:cNvPicPr/>
          <p:nvPr/>
        </p:nvPicPr>
        <p:blipFill>
          <a:blip r:embed="rId3"/>
          <a:stretch>
            <a:fillRect/>
          </a:stretch>
        </p:blipFill>
        <p:spPr>
          <a:xfrm>
            <a:off x="4735080" y="1282815"/>
            <a:ext cx="4192560" cy="2666520"/>
          </a:xfrm>
          <a:prstGeom prst="rect">
            <a:avLst/>
          </a:prstGeom>
          <a:ln>
            <a:noFill/>
          </a:ln>
        </p:spPr>
      </p:pic>
      <p:sp>
        <p:nvSpPr>
          <p:cNvPr id="2" name="Título 1"/>
          <p:cNvSpPr>
            <a:spLocks noGrp="1"/>
          </p:cNvSpPr>
          <p:nvPr>
            <p:ph type="title"/>
          </p:nvPr>
        </p:nvSpPr>
        <p:spPr/>
        <p:txBody>
          <a:bodyPr>
            <a:normAutofit fontScale="90000"/>
          </a:bodyPr>
          <a:lstStyle/>
          <a:p>
            <a:r>
              <a:rPr lang="pt-BR" dirty="0">
                <a:solidFill>
                  <a:srgbClr val="68666D"/>
                </a:solidFill>
                <a:latin typeface="Cabin"/>
                <a:ea typeface="Cabin"/>
              </a:rPr>
              <a:t>Por que humanização do nascimento?</a:t>
            </a:r>
            <a:r>
              <a:rPr lang="pt-BR" dirty="0"/>
              <a:t/>
            </a:r>
            <a:br>
              <a:rPr lang="pt-BR" dirty="0"/>
            </a:br>
            <a:endParaRPr lang="pt-BR" dirty="0"/>
          </a:p>
        </p:txBody>
      </p:sp>
      <p:sp>
        <p:nvSpPr>
          <p:cNvPr id="3" name="Espaço Reservado para Conteúdo 2"/>
          <p:cNvSpPr>
            <a:spLocks noGrp="1"/>
          </p:cNvSpPr>
          <p:nvPr>
            <p:ph idx="1"/>
          </p:nvPr>
        </p:nvSpPr>
        <p:spPr>
          <a:xfrm>
            <a:off x="1942415" y="1777285"/>
            <a:ext cx="2792665" cy="5017715"/>
          </a:xfrm>
        </p:spPr>
        <p:txBody>
          <a:bodyPr>
            <a:normAutofit fontScale="92500" lnSpcReduction="20000"/>
          </a:bodyPr>
          <a:lstStyle/>
          <a:p>
            <a:pPr>
              <a:lnSpc>
                <a:spcPct val="100000"/>
              </a:lnSpc>
              <a:buSzPct val="80000"/>
              <a:buFont typeface="Noto Symbol"/>
              <a:buChar char="●"/>
            </a:pPr>
            <a:r>
              <a:rPr lang="pt-BR" dirty="0">
                <a:solidFill>
                  <a:srgbClr val="000000"/>
                </a:solidFill>
                <a:latin typeface="Cabin"/>
                <a:ea typeface="Cabin"/>
              </a:rPr>
              <a:t>Parto humanizado não é um tipo de parto;</a:t>
            </a:r>
          </a:p>
          <a:p>
            <a:pPr>
              <a:lnSpc>
                <a:spcPct val="100000"/>
              </a:lnSpc>
              <a:buSzPct val="80000"/>
              <a:buFont typeface="Noto Symbol"/>
              <a:buChar char="●"/>
            </a:pPr>
            <a:endParaRPr lang="pt-BR" dirty="0">
              <a:solidFill>
                <a:srgbClr val="000000"/>
              </a:solidFill>
              <a:latin typeface="Cabin"/>
              <a:ea typeface="Cabin"/>
            </a:endParaRPr>
          </a:p>
          <a:p>
            <a:pPr>
              <a:lnSpc>
                <a:spcPct val="100000"/>
              </a:lnSpc>
              <a:buSzPct val="80000"/>
              <a:buFont typeface="Noto Symbol"/>
              <a:buChar char="●"/>
            </a:pPr>
            <a:r>
              <a:rPr lang="pt-BR" dirty="0">
                <a:solidFill>
                  <a:srgbClr val="000000"/>
                </a:solidFill>
                <a:latin typeface="Cabin"/>
                <a:ea typeface="Cabin"/>
              </a:rPr>
              <a:t>Mais seguro para o binômio mãe-bebê;</a:t>
            </a:r>
            <a:endParaRPr lang="pt-BR" dirty="0"/>
          </a:p>
          <a:p>
            <a:pPr>
              <a:lnSpc>
                <a:spcPct val="100000"/>
              </a:lnSpc>
              <a:buSzPct val="80000"/>
              <a:buFont typeface="Noto Symbol"/>
              <a:buChar char="●"/>
            </a:pPr>
            <a:endParaRPr lang="pt-BR" dirty="0">
              <a:solidFill>
                <a:srgbClr val="000000"/>
              </a:solidFill>
              <a:latin typeface="Cabin"/>
              <a:ea typeface="Cabin"/>
            </a:endParaRPr>
          </a:p>
          <a:p>
            <a:pPr>
              <a:lnSpc>
                <a:spcPct val="100000"/>
              </a:lnSpc>
              <a:buSzPct val="80000"/>
              <a:buFont typeface="Noto Symbol"/>
              <a:buChar char="●"/>
            </a:pPr>
            <a:r>
              <a:rPr lang="pt-BR" dirty="0">
                <a:solidFill>
                  <a:srgbClr val="000000"/>
                </a:solidFill>
                <a:latin typeface="Cabin"/>
                <a:ea typeface="Cabin"/>
              </a:rPr>
              <a:t>Número elevado de cesarianas no Brasil;</a:t>
            </a:r>
            <a:endParaRPr lang="pt-BR" dirty="0"/>
          </a:p>
          <a:p>
            <a:pPr>
              <a:lnSpc>
                <a:spcPct val="100000"/>
              </a:lnSpc>
              <a:buSzPct val="80000"/>
              <a:buFont typeface="Noto Symbol"/>
              <a:buChar char="●"/>
            </a:pPr>
            <a:endParaRPr lang="pt-BR" dirty="0">
              <a:solidFill>
                <a:srgbClr val="000000"/>
              </a:solidFill>
              <a:latin typeface="Cabin"/>
              <a:ea typeface="Cabin"/>
            </a:endParaRPr>
          </a:p>
          <a:p>
            <a:pPr>
              <a:lnSpc>
                <a:spcPct val="100000"/>
              </a:lnSpc>
              <a:buSzPct val="80000"/>
              <a:buFont typeface="Noto Symbol"/>
              <a:buChar char="●"/>
            </a:pPr>
            <a:r>
              <a:rPr lang="pt-BR" dirty="0">
                <a:solidFill>
                  <a:srgbClr val="000000"/>
                </a:solidFill>
                <a:latin typeface="Cabin"/>
                <a:ea typeface="Cabin"/>
              </a:rPr>
              <a:t>Desejo pelo parto não respeitado;</a:t>
            </a:r>
            <a:endParaRPr lang="pt-BR" dirty="0"/>
          </a:p>
          <a:p>
            <a:pPr>
              <a:lnSpc>
                <a:spcPct val="100000"/>
              </a:lnSpc>
              <a:buSzPct val="80000"/>
              <a:buFont typeface="Noto Symbol"/>
              <a:buChar char="●"/>
            </a:pPr>
            <a:endParaRPr lang="pt-BR" dirty="0">
              <a:solidFill>
                <a:srgbClr val="000000"/>
              </a:solidFill>
              <a:latin typeface="Cabin"/>
              <a:ea typeface="Cabin"/>
            </a:endParaRPr>
          </a:p>
          <a:p>
            <a:pPr>
              <a:lnSpc>
                <a:spcPct val="100000"/>
              </a:lnSpc>
              <a:buSzPct val="80000"/>
              <a:buFont typeface="Noto Symbol"/>
              <a:buChar char="●"/>
            </a:pPr>
            <a:r>
              <a:rPr lang="pt-BR" dirty="0">
                <a:solidFill>
                  <a:srgbClr val="000000"/>
                </a:solidFill>
                <a:latin typeface="Cabin"/>
                <a:ea typeface="Cabin"/>
              </a:rPr>
              <a:t>Crença do corpo defectivo; </a:t>
            </a:r>
            <a:endParaRPr lang="pt-BR" dirty="0"/>
          </a:p>
          <a:p>
            <a:pPr>
              <a:lnSpc>
                <a:spcPct val="100000"/>
              </a:lnSpc>
              <a:buSzPct val="80000"/>
              <a:buFont typeface="Noto Symbol"/>
              <a:buChar char="●"/>
            </a:pPr>
            <a:endParaRPr lang="pt-BR" dirty="0">
              <a:solidFill>
                <a:srgbClr val="000000"/>
              </a:solidFill>
              <a:latin typeface="Cabin"/>
              <a:ea typeface="Cabin"/>
            </a:endParaRPr>
          </a:p>
          <a:p>
            <a:pPr>
              <a:lnSpc>
                <a:spcPct val="100000"/>
              </a:lnSpc>
              <a:buSzPct val="80000"/>
              <a:buFont typeface="Noto Symbol"/>
              <a:buChar char="●"/>
            </a:pPr>
            <a:r>
              <a:rPr lang="pt-BR" dirty="0">
                <a:solidFill>
                  <a:srgbClr val="000000"/>
                </a:solidFill>
                <a:latin typeface="Cabin"/>
                <a:ea typeface="Cabin"/>
              </a:rPr>
              <a:t>Direito ao parto ativo e não </a:t>
            </a:r>
            <a:r>
              <a:rPr lang="pt-BR" dirty="0" err="1">
                <a:solidFill>
                  <a:srgbClr val="000000"/>
                </a:solidFill>
                <a:latin typeface="Cabin"/>
                <a:ea typeface="Cabin"/>
              </a:rPr>
              <a:t>medicalizado</a:t>
            </a:r>
            <a:r>
              <a:rPr lang="pt-BR" dirty="0">
                <a:solidFill>
                  <a:srgbClr val="000000"/>
                </a:solidFill>
                <a:latin typeface="Cabin"/>
                <a:ea typeface="Cabin"/>
              </a:rPr>
              <a:t>...</a:t>
            </a:r>
            <a:endParaRPr lang="pt-BR" dirty="0"/>
          </a:p>
          <a:p>
            <a:endParaRPr lang="pt-BR" dirty="0"/>
          </a:p>
        </p:txBody>
      </p:sp>
    </p:spTree>
    <p:extLst>
      <p:ext uri="{BB962C8B-B14F-4D97-AF65-F5344CB8AC3E}">
        <p14:creationId xmlns:p14="http://schemas.microsoft.com/office/powerpoint/2010/main" xmlns="" val="384195772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acho">
  <a:themeElements>
    <a:clrScheme name="Personalizada 1">
      <a:dk1>
        <a:srgbClr val="FFFFFF"/>
      </a:dk1>
      <a:lt1>
        <a:srgbClr val="FFFFFF"/>
      </a:lt1>
      <a:dk2>
        <a:srgbClr val="696464"/>
      </a:dk2>
      <a:lt2>
        <a:srgbClr val="FFFFFF"/>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acho">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742</TotalTime>
  <Words>1162</Words>
  <Application>Microsoft Office PowerPoint</Application>
  <PresentationFormat>Apresentação na tela (4:3)</PresentationFormat>
  <Paragraphs>174</Paragraphs>
  <Slides>37</Slides>
  <Notes>3</Notes>
  <HiddenSlides>0</HiddenSlides>
  <MMClips>0</MMClips>
  <ScaleCrop>false</ScaleCrop>
  <HeadingPairs>
    <vt:vector size="4" baseType="variant">
      <vt:variant>
        <vt:lpstr>Tema</vt:lpstr>
      </vt:variant>
      <vt:variant>
        <vt:i4>1</vt:i4>
      </vt:variant>
      <vt:variant>
        <vt:lpstr>Títulos de slides</vt:lpstr>
      </vt:variant>
      <vt:variant>
        <vt:i4>37</vt:i4>
      </vt:variant>
    </vt:vector>
  </HeadingPairs>
  <TitlesOfParts>
    <vt:vector size="38" baseType="lpstr">
      <vt:lpstr>Cacho</vt:lpstr>
      <vt:lpstr>Slide 1</vt:lpstr>
      <vt:lpstr>Para mudar o mundo,  primeiro é preciso  mudar a forma  de nascer...</vt:lpstr>
      <vt:lpstr>Quem somos</vt:lpstr>
      <vt:lpstr>Quem somos</vt:lpstr>
      <vt:lpstr>Como tudo começou...</vt:lpstr>
      <vt:lpstr>A construção do grupo </vt:lpstr>
      <vt:lpstr>O primeiro encontro </vt:lpstr>
      <vt:lpstr>Slide 8</vt:lpstr>
      <vt:lpstr>Por que humanização do nascimento? </vt:lpstr>
      <vt:lpstr>Slide 10</vt:lpstr>
      <vt:lpstr>Objetivos </vt:lpstr>
      <vt:lpstr>Humanização do nascimento</vt:lpstr>
      <vt:lpstr>Por que protagonismo feminino? </vt:lpstr>
      <vt:lpstr>Metodologia</vt:lpstr>
      <vt:lpstr>Vantagens do trabalho em grupo</vt:lpstr>
      <vt:lpstr>Novo núcleo interestadual </vt:lpstr>
      <vt:lpstr>Novembro de 2014</vt:lpstr>
      <vt:lpstr>Núcleo sul da ilha </vt:lpstr>
      <vt:lpstr>Gestar Sul</vt:lpstr>
      <vt:lpstr>Slide 20</vt:lpstr>
      <vt:lpstr>Slide 21</vt:lpstr>
      <vt:lpstr>Slide 22</vt:lpstr>
      <vt:lpstr>Novos núcleos em Florianópolis </vt:lpstr>
      <vt:lpstr>Gestar Norte</vt:lpstr>
      <vt:lpstr>Slide 25</vt:lpstr>
      <vt:lpstr>Slide 26</vt:lpstr>
      <vt:lpstr>Slide 27</vt:lpstr>
      <vt:lpstr>Novos núcleos em Florianópolis </vt:lpstr>
      <vt:lpstr>Gestar Continente</vt:lpstr>
      <vt:lpstr>Slide 30</vt:lpstr>
      <vt:lpstr>Gestar em números (SC) </vt:lpstr>
      <vt:lpstr>Limites do Gestar </vt:lpstr>
      <vt:lpstr>Relatos Gestar </vt:lpstr>
      <vt:lpstr>Relatos Gestar </vt:lpstr>
      <vt:lpstr>Slide 35</vt:lpstr>
      <vt:lpstr>Slide 36</vt:lpstr>
      <vt:lpstr>Slide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DASAREIABOOK</dc:creator>
  <cp:lastModifiedBy>Usuario</cp:lastModifiedBy>
  <cp:revision>24</cp:revision>
  <dcterms:created xsi:type="dcterms:W3CDTF">2015-08-14T01:03:51Z</dcterms:created>
  <dcterms:modified xsi:type="dcterms:W3CDTF">2015-08-14T14:13:41Z</dcterms:modified>
</cp:coreProperties>
</file>