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72" r:id="rId2"/>
    <p:sldId id="274" r:id="rId3"/>
    <p:sldId id="333" r:id="rId4"/>
    <p:sldId id="313" r:id="rId5"/>
    <p:sldId id="314" r:id="rId6"/>
    <p:sldId id="315" r:id="rId7"/>
    <p:sldId id="316" r:id="rId8"/>
    <p:sldId id="317" r:id="rId9"/>
    <p:sldId id="318" r:id="rId10"/>
    <p:sldId id="326" r:id="rId11"/>
    <p:sldId id="327" r:id="rId12"/>
    <p:sldId id="319" r:id="rId13"/>
    <p:sldId id="321" r:id="rId14"/>
    <p:sldId id="320" r:id="rId15"/>
    <p:sldId id="301" r:id="rId16"/>
    <p:sldId id="294" r:id="rId17"/>
    <p:sldId id="334" r:id="rId18"/>
    <p:sldId id="335" r:id="rId19"/>
    <p:sldId id="336" r:id="rId20"/>
    <p:sldId id="339" r:id="rId21"/>
    <p:sldId id="340" r:id="rId22"/>
    <p:sldId id="341" r:id="rId23"/>
    <p:sldId id="342" r:id="rId24"/>
    <p:sldId id="337" r:id="rId25"/>
    <p:sldId id="299" r:id="rId26"/>
  </p:sldIdLst>
  <p:sldSz cx="9144000" cy="6858000" type="screen4x3"/>
  <p:notesSz cx="6797675" cy="985678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527" autoAdjust="0"/>
    <p:restoredTop sz="94493" autoAdjust="0"/>
  </p:normalViewPr>
  <p:slideViewPr>
    <p:cSldViewPr>
      <p:cViewPr varScale="1">
        <p:scale>
          <a:sx n="102" d="100"/>
          <a:sy n="102" d="100"/>
        </p:scale>
        <p:origin x="-19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10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78AA7A-B1FF-4DAF-9474-FBFD85BDD5F0}" type="datetimeFigureOut">
              <a:rPr lang="pt-BR" smtClean="0"/>
              <a:pPr/>
              <a:t>24/06/2015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362238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0443" y="9362238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12A1FB-6786-435A-BEC9-6EDF94AF8F2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9630405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8DD94D-EA06-47E0-9D6D-F0892788F0E9}" type="datetimeFigureOut">
              <a:rPr lang="pt-BR" smtClean="0"/>
              <a:pPr/>
              <a:t>24/06/2015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35038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768" y="4681974"/>
            <a:ext cx="5438140" cy="44355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362238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443" y="9362238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1ED7F3-D2DB-4007-BD7A-6277B3A30018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921994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1ED7F3-D2DB-4007-BD7A-6277B3A30018}" type="slidenum">
              <a:rPr lang="pt-BR" smtClean="0"/>
              <a:pPr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630249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DFA4B-FE5D-4151-A8C4-E5EE282030FA}" type="datetimeFigureOut">
              <a:rPr lang="pt-BR" smtClean="0"/>
              <a:pPr/>
              <a:t>24/06/2015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2C2B9-BCAC-4EEC-A87E-3F5B18E4AF1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DFA4B-FE5D-4151-A8C4-E5EE282030FA}" type="datetimeFigureOut">
              <a:rPr lang="pt-BR" smtClean="0"/>
              <a:pPr/>
              <a:t>24/06/2015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2C2B9-BCAC-4EEC-A87E-3F5B18E4AF1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DFA4B-FE5D-4151-A8C4-E5EE282030FA}" type="datetimeFigureOut">
              <a:rPr lang="pt-BR" smtClean="0"/>
              <a:pPr/>
              <a:t>24/06/2015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2C2B9-BCAC-4EEC-A87E-3F5B18E4AF1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DFA4B-FE5D-4151-A8C4-E5EE282030FA}" type="datetimeFigureOut">
              <a:rPr lang="pt-BR" smtClean="0"/>
              <a:pPr/>
              <a:t>24/06/2015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2C2B9-BCAC-4EEC-A87E-3F5B18E4AF1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DFA4B-FE5D-4151-A8C4-E5EE282030FA}" type="datetimeFigureOut">
              <a:rPr lang="pt-BR" smtClean="0"/>
              <a:pPr/>
              <a:t>24/06/2015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2C2B9-BCAC-4EEC-A87E-3F5B18E4AF1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DFA4B-FE5D-4151-A8C4-E5EE282030FA}" type="datetimeFigureOut">
              <a:rPr lang="pt-BR" smtClean="0"/>
              <a:pPr/>
              <a:t>24/06/2015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2C2B9-BCAC-4EEC-A87E-3F5B18E4AF1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DFA4B-FE5D-4151-A8C4-E5EE282030FA}" type="datetimeFigureOut">
              <a:rPr lang="pt-BR" smtClean="0"/>
              <a:pPr/>
              <a:t>24/06/2015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2C2B9-BCAC-4EEC-A87E-3F5B18E4AF1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DFA4B-FE5D-4151-A8C4-E5EE282030FA}" type="datetimeFigureOut">
              <a:rPr lang="pt-BR" smtClean="0"/>
              <a:pPr/>
              <a:t>24/06/2015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2C2B9-BCAC-4EEC-A87E-3F5B18E4AF1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DFA4B-FE5D-4151-A8C4-E5EE282030FA}" type="datetimeFigureOut">
              <a:rPr lang="pt-BR" smtClean="0"/>
              <a:pPr/>
              <a:t>24/06/2015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2C2B9-BCAC-4EEC-A87E-3F5B18E4AF1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DFA4B-FE5D-4151-A8C4-E5EE282030FA}" type="datetimeFigureOut">
              <a:rPr lang="pt-BR" smtClean="0"/>
              <a:pPr/>
              <a:t>24/06/2015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2C2B9-BCAC-4EEC-A87E-3F5B18E4AF1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DFA4B-FE5D-4151-A8C4-E5EE282030FA}" type="datetimeFigureOut">
              <a:rPr lang="pt-BR" smtClean="0"/>
              <a:pPr/>
              <a:t>24/06/2015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2C2B9-BCAC-4EEC-A87E-3F5B18E4AF1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DFA4B-FE5D-4151-A8C4-E5EE282030FA}" type="datetimeFigureOut">
              <a:rPr lang="pt-BR" smtClean="0"/>
              <a:pPr/>
              <a:t>24/06/2015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52C2B9-BCAC-4EEC-A87E-3F5B18E4AF1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mailto:aspe@dease.sc.gov.br" TargetMode="External"/><Relationship Id="rId2" Type="http://schemas.openxmlformats.org/officeDocument/2006/relationships/hyperlink" Target="mailto:gabinete@dease.sc.gov.br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77916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pt-BR" sz="4200" b="1" dirty="0"/>
          </a:p>
          <a:p>
            <a:pPr algn="ctr">
              <a:buNone/>
            </a:pPr>
            <a:r>
              <a:rPr lang="pt-BR" sz="48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ATENDIMENTO SOCIOEDUCATIVO EM SANTA CATARINA</a:t>
            </a:r>
          </a:p>
          <a:p>
            <a:pPr algn="ctr">
              <a:buNone/>
            </a:pPr>
            <a:r>
              <a:rPr lang="pt-BR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(Privação e Restrição de Liberdade)</a:t>
            </a:r>
          </a:p>
          <a:p>
            <a:pPr algn="ctr">
              <a:buNone/>
            </a:pPr>
            <a:endParaRPr lang="pt-BR" sz="2800" b="1" dirty="0" smtClean="0"/>
          </a:p>
          <a:p>
            <a:pPr algn="ctr">
              <a:buNone/>
            </a:pPr>
            <a:endParaRPr lang="pt-BR" sz="4000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362700"/>
            <a:ext cx="91440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tângulo 5"/>
          <p:cNvSpPr/>
          <p:nvPr/>
        </p:nvSpPr>
        <p:spPr>
          <a:xfrm>
            <a:off x="1643042" y="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1200" b="1" dirty="0" smtClean="0">
                <a:latin typeface="Arial" pitchFamily="34" charset="0"/>
                <a:cs typeface="Arial" pitchFamily="34" charset="0"/>
              </a:rPr>
              <a:t>Estado de Santa Catarina</a:t>
            </a:r>
          </a:p>
          <a:p>
            <a:r>
              <a:rPr lang="pt-BR" sz="1200" dirty="0" smtClean="0">
                <a:latin typeface="Arial" pitchFamily="34" charset="0"/>
                <a:cs typeface="Arial" pitchFamily="34" charset="0"/>
              </a:rPr>
              <a:t>Secretaria de Estado da Justiça e Cidadania</a:t>
            </a:r>
          </a:p>
          <a:p>
            <a:r>
              <a:rPr lang="pt-BR" sz="1200" dirty="0" smtClean="0">
                <a:latin typeface="Arial" pitchFamily="34" charset="0"/>
                <a:cs typeface="Arial" pitchFamily="34" charset="0"/>
              </a:rPr>
              <a:t>Departamento de Administração Socioeducativa - DEASE</a:t>
            </a:r>
            <a:endParaRPr lang="pt-B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6581001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1200" b="1" dirty="0" smtClean="0">
                <a:latin typeface="Arial" pitchFamily="34" charset="0"/>
                <a:cs typeface="Arial" pitchFamily="34" charset="0"/>
              </a:rPr>
              <a:t>“Sistema humanizado, cidadania respeitada!”</a:t>
            </a:r>
            <a:endParaRPr lang="pt-BR" sz="12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024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t-BR" sz="2000" b="1" dirty="0" smtClean="0"/>
              <a:t>IDADE MÉDIA DOS ADOLESCENTES EM CUMPRIMENTO DE MEDIDA SOCIOEDUCATIVA</a:t>
            </a:r>
            <a:endParaRPr lang="pt-BR" sz="2000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62700"/>
            <a:ext cx="91440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tângulo 5"/>
          <p:cNvSpPr/>
          <p:nvPr/>
        </p:nvSpPr>
        <p:spPr>
          <a:xfrm>
            <a:off x="1643042" y="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1200" b="1" dirty="0" smtClean="0">
                <a:latin typeface="Arial" pitchFamily="34" charset="0"/>
                <a:cs typeface="Arial" pitchFamily="34" charset="0"/>
              </a:rPr>
              <a:t>Estado de Santa Catarina</a:t>
            </a:r>
          </a:p>
          <a:p>
            <a:r>
              <a:rPr lang="pt-BR" sz="1200" dirty="0" smtClean="0">
                <a:latin typeface="Arial" pitchFamily="34" charset="0"/>
                <a:cs typeface="Arial" pitchFamily="34" charset="0"/>
              </a:rPr>
              <a:t>Secretaria de Estado da Justiça e Cidadania</a:t>
            </a:r>
          </a:p>
          <a:p>
            <a:r>
              <a:rPr lang="pt-BR" sz="1200" dirty="0" smtClean="0">
                <a:latin typeface="Arial" pitchFamily="34" charset="0"/>
                <a:cs typeface="Arial" pitchFamily="34" charset="0"/>
              </a:rPr>
              <a:t>Departamento de Administração Socioeducativa - DEASE</a:t>
            </a:r>
            <a:endParaRPr lang="pt-B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6581001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1200" b="1" dirty="0" smtClean="0">
                <a:latin typeface="Arial" pitchFamily="34" charset="0"/>
                <a:cs typeface="Arial" pitchFamily="34" charset="0"/>
              </a:rPr>
              <a:t>“Sistema humanizado, cidadania respeitada!”</a:t>
            </a:r>
            <a:endParaRPr lang="pt-BR" sz="12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2564904"/>
            <a:ext cx="4853333" cy="3240151"/>
          </a:xfrm>
          <a:prstGeom prst="rect">
            <a:avLst/>
          </a:prstGeom>
        </p:spPr>
      </p:pic>
      <p:graphicFrame>
        <p:nvGraphicFramePr>
          <p:cNvPr id="1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25846624"/>
              </p:ext>
            </p:extLst>
          </p:nvPr>
        </p:nvGraphicFramePr>
        <p:xfrm>
          <a:off x="5652120" y="2871195"/>
          <a:ext cx="2475230" cy="2522982"/>
        </p:xfrm>
        <a:graphic>
          <a:graphicData uri="http://schemas.openxmlformats.org/drawingml/2006/table">
            <a:tbl>
              <a:tblPr firstRow="1" firstCol="1" bandRow="1"/>
              <a:tblGrid>
                <a:gridCol w="1214215"/>
                <a:gridCol w="1261015"/>
              </a:tblGrid>
              <a:tr h="2032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Idade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8B1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Quantidade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8B1B"/>
                    </a:solidFill>
                  </a:tcPr>
                </a:tc>
              </a:tr>
              <a:tr h="1028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1028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1028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1028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1028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106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1028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176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1028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82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1028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1028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86576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1435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t-BR" sz="2000" b="1" dirty="0" smtClean="0"/>
              <a:t>TIPOS DE ATOS INFRACIONAIS MAIS COMETIDOS</a:t>
            </a:r>
            <a:endParaRPr lang="pt-BR" sz="2000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62700"/>
            <a:ext cx="91440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tângulo 5"/>
          <p:cNvSpPr/>
          <p:nvPr/>
        </p:nvSpPr>
        <p:spPr>
          <a:xfrm>
            <a:off x="1643042" y="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1200" b="1" dirty="0" smtClean="0">
                <a:latin typeface="Arial" pitchFamily="34" charset="0"/>
                <a:cs typeface="Arial" pitchFamily="34" charset="0"/>
              </a:rPr>
              <a:t>Estado de Santa Catarina</a:t>
            </a:r>
          </a:p>
          <a:p>
            <a:r>
              <a:rPr lang="pt-BR" sz="1200" dirty="0" smtClean="0">
                <a:latin typeface="Arial" pitchFamily="34" charset="0"/>
                <a:cs typeface="Arial" pitchFamily="34" charset="0"/>
              </a:rPr>
              <a:t>Secretaria de Estado da Justiça e Cidadania</a:t>
            </a:r>
          </a:p>
          <a:p>
            <a:r>
              <a:rPr lang="pt-BR" sz="1200" dirty="0" smtClean="0">
                <a:latin typeface="Arial" pitchFamily="34" charset="0"/>
                <a:cs typeface="Arial" pitchFamily="34" charset="0"/>
              </a:rPr>
              <a:t>Departamento de Administração Socioeducativa - DEASE</a:t>
            </a:r>
            <a:endParaRPr lang="pt-B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6581001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1200" b="1" dirty="0" smtClean="0">
                <a:latin typeface="Arial" pitchFamily="34" charset="0"/>
                <a:cs typeface="Arial" pitchFamily="34" charset="0"/>
              </a:rPr>
              <a:t>“Sistema humanizado, cidadania respeitada!”</a:t>
            </a:r>
            <a:endParaRPr lang="pt-BR" sz="12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1640" y="1824144"/>
            <a:ext cx="6624736" cy="4429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6576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0405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t-BR" sz="2000" b="1" dirty="0"/>
              <a:t>TIPOS DE ATOS INFRACIONAIS MAIS COMETIDOS</a:t>
            </a:r>
          </a:p>
          <a:p>
            <a:pPr marL="0" lvl="0" indent="0">
              <a:buNone/>
            </a:pPr>
            <a:endParaRPr lang="pt-BR" sz="3600" dirty="0"/>
          </a:p>
          <a:p>
            <a:pPr algn="ctr">
              <a:buNone/>
            </a:pPr>
            <a:endParaRPr lang="pt-BR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62700"/>
            <a:ext cx="91440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tângulo 5"/>
          <p:cNvSpPr/>
          <p:nvPr/>
        </p:nvSpPr>
        <p:spPr>
          <a:xfrm>
            <a:off x="1643042" y="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1200" b="1" dirty="0" smtClean="0">
                <a:latin typeface="Arial" pitchFamily="34" charset="0"/>
                <a:cs typeface="Arial" pitchFamily="34" charset="0"/>
              </a:rPr>
              <a:t>Estado de Santa Catarina</a:t>
            </a:r>
          </a:p>
          <a:p>
            <a:r>
              <a:rPr lang="pt-BR" sz="1200" dirty="0" smtClean="0">
                <a:latin typeface="Arial" pitchFamily="34" charset="0"/>
                <a:cs typeface="Arial" pitchFamily="34" charset="0"/>
              </a:rPr>
              <a:t>Secretaria de Estado da Justiça e Cidadania</a:t>
            </a:r>
          </a:p>
          <a:p>
            <a:r>
              <a:rPr lang="pt-BR" sz="1200" dirty="0" smtClean="0">
                <a:latin typeface="Arial" pitchFamily="34" charset="0"/>
                <a:cs typeface="Arial" pitchFamily="34" charset="0"/>
              </a:rPr>
              <a:t>Departamento de Administração Socioeducativa - DEASE</a:t>
            </a:r>
            <a:endParaRPr lang="pt-B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6581001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1200" b="1" dirty="0" smtClean="0">
                <a:latin typeface="Arial" pitchFamily="34" charset="0"/>
                <a:cs typeface="Arial" pitchFamily="34" charset="0"/>
              </a:rPr>
              <a:t>“Sistema humanizado, cidadania respeitada!”</a:t>
            </a:r>
            <a:endParaRPr lang="pt-BR" sz="12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77376945"/>
              </p:ext>
            </p:extLst>
          </p:nvPr>
        </p:nvGraphicFramePr>
        <p:xfrm>
          <a:off x="2352409" y="1825698"/>
          <a:ext cx="4439181" cy="4537002"/>
        </p:xfrm>
        <a:graphic>
          <a:graphicData uri="http://schemas.openxmlformats.org/drawingml/2006/table">
            <a:tbl>
              <a:tblPr firstRow="1" firstCol="1" bandRow="1"/>
              <a:tblGrid>
                <a:gridCol w="3543223"/>
                <a:gridCol w="895958"/>
              </a:tblGrid>
              <a:tr h="1815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Tipos de Infrações </a:t>
                      </a:r>
                      <a:endParaRPr lang="pt-B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8" marR="7518" marT="7518" marB="751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8B1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Quantidade</a:t>
                      </a:r>
                      <a:endParaRPr lang="pt-B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8" marR="7518" marT="7518" marB="751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8B1B"/>
                    </a:solidFill>
                  </a:tcPr>
                </a:tc>
              </a:tr>
              <a:tr h="1815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cap="all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ROUBO 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8" marR="7518" marT="7518" marB="751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173 </a:t>
                      </a:r>
                      <a:endParaRPr lang="pt-B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8" marR="7518" marT="7518" marB="751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1815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cap="all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TRÁFICO DE DROGAS 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8" marR="7518" marT="7518" marB="751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99 </a:t>
                      </a:r>
                      <a:endParaRPr lang="pt-B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8" marR="7518" marT="7518" marB="751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1815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cap="all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Assalto 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8" marR="7518" marT="7518" marB="751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71 </a:t>
                      </a:r>
                      <a:endParaRPr lang="pt-B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8" marR="7518" marT="7518" marB="751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1815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cap="all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HOMICÍDIO 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8" marR="7518" marT="7518" marB="751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 </a:t>
                      </a:r>
                      <a:endParaRPr lang="pt-B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8" marR="7518" marT="7518" marB="751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1815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cap="all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FURTO 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8" marR="7518" marT="7518" marB="751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 </a:t>
                      </a:r>
                      <a:endParaRPr lang="pt-B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8" marR="7518" marT="7518" marB="751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1815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cap="all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TENTATIVA DE HOMICÍDIO 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8" marR="7518" marT="7518" marB="751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 </a:t>
                      </a:r>
                      <a:endParaRPr lang="pt-B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8" marR="7518" marT="7518" marB="751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1815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cap="all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PORTE ILEGAL DE ARMAS 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8" marR="7518" marT="7518" marB="751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 </a:t>
                      </a:r>
                      <a:endParaRPr lang="pt-B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8" marR="7518" marT="7518" marB="751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1815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cap="all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LATROCÍNIO 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8" marR="7518" marT="7518" marB="751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 </a:t>
                      </a:r>
                      <a:endParaRPr lang="pt-B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8" marR="7518" marT="7518" marB="751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1815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cap="all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LESÃO CORPORAL 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8" marR="7518" marT="7518" marB="751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 </a:t>
                      </a:r>
                      <a:endParaRPr lang="pt-B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8" marR="7518" marT="7518" marB="751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1815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cap="all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AMEAÇA 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8" marR="7518" marT="7518" marB="751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 </a:t>
                      </a:r>
                      <a:endParaRPr lang="pt-B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8" marR="7518" marT="7518" marB="751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1815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cap="all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OUTRAS CONTRAVENÇÕES CONSUMADAS 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8" marR="7518" marT="7518" marB="751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 </a:t>
                      </a:r>
                      <a:endParaRPr lang="pt-B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8" marR="7518" marT="7518" marB="751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1815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cap="all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TENTATIVA DE ROUBO </a:t>
                      </a:r>
                      <a:endParaRPr lang="pt-B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8" marR="7518" marT="7518" marB="751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 </a:t>
                      </a:r>
                      <a:endParaRPr lang="pt-B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8" marR="7518" marT="7518" marB="751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1815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cap="all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ESTUPRO </a:t>
                      </a:r>
                      <a:endParaRPr lang="pt-B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8" marR="7518" marT="7518" marB="751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 </a:t>
                      </a:r>
                      <a:endParaRPr lang="pt-B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8" marR="7518" marT="7518" marB="751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1815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cap="all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PROVOCAR INCÊNDIO 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8" marR="7518" marT="7518" marB="751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 </a:t>
                      </a:r>
                      <a:endParaRPr lang="pt-B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8" marR="7518" marT="7518" marB="751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17977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cap="all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CRIME PREVISTO NA LEI DO TRÂNSITO 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8" marR="7518" marT="7518" marB="751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endParaRPr lang="pt-B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8" marR="7518" marT="7518" marB="751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1815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cap="all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OUTRAS CONTRAVENÇÕES TENTADAS 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8" marR="7518" marT="7518" marB="751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endParaRPr lang="pt-B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8" marR="7518" marT="7518" marB="751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1815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cap="all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DESACATO À AUTORIDADE 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8" marR="7518" marT="7518" marB="751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</a:t>
                      </a:r>
                      <a:endParaRPr lang="pt-B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8" marR="7518" marT="7518" marB="751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1815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cap="all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FORMAÇÃO DE QUADRILHA 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8" marR="7518" marT="7518" marB="751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</a:t>
                      </a:r>
                      <a:endParaRPr lang="pt-B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8" marR="7518" marT="7518" marB="751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1815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cap="all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RECEPTAÇÃO 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8" marR="7518" marT="7518" marB="751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</a:t>
                      </a:r>
                      <a:endParaRPr lang="pt-B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8" marR="7518" marT="7518" marB="751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1815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cap="all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CONTRAVENÇÃO PREVISTA NA LEI DO TRÂNSITO 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8" marR="7518" marT="7518" marB="751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endParaRPr lang="pt-B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8" marR="7518" marT="7518" marB="751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1815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cap="all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POSSE DE DROGAS 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8" marR="7518" marT="7518" marB="751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endParaRPr lang="pt-B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8" marR="7518" marT="7518" marB="751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1815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cap="all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TENTATIVA DE LATROCÍNIO 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8" marR="7518" marT="7518" marB="751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endParaRPr lang="pt-B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8" marR="7518" marT="7518" marB="751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1815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cap="all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PERTURBAÇÃO DA ORDEM PÚBLICA 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8" marR="7518" marT="7518" marB="751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endParaRPr lang="pt-B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8" marR="7518" marT="7518" marB="751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1815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cap="all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TENTATIVA DE ESTUPRO 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8" marR="7518" marT="7518" marB="751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endParaRPr lang="pt-B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8" marR="7518" marT="7518" marB="751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64464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62700"/>
            <a:ext cx="91440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tângulo 5"/>
          <p:cNvSpPr/>
          <p:nvPr/>
        </p:nvSpPr>
        <p:spPr>
          <a:xfrm>
            <a:off x="1643042" y="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1200" b="1" dirty="0" smtClean="0">
                <a:latin typeface="Arial" pitchFamily="34" charset="0"/>
                <a:cs typeface="Arial" pitchFamily="34" charset="0"/>
              </a:rPr>
              <a:t>Estado de Santa Catarina</a:t>
            </a:r>
          </a:p>
          <a:p>
            <a:r>
              <a:rPr lang="pt-BR" sz="1200" dirty="0" smtClean="0">
                <a:latin typeface="Arial" pitchFamily="34" charset="0"/>
                <a:cs typeface="Arial" pitchFamily="34" charset="0"/>
              </a:rPr>
              <a:t>Secretaria de Estado da Justiça e Cidadania</a:t>
            </a:r>
          </a:p>
          <a:p>
            <a:r>
              <a:rPr lang="pt-BR" sz="1200" dirty="0" smtClean="0">
                <a:latin typeface="Arial" pitchFamily="34" charset="0"/>
                <a:cs typeface="Arial" pitchFamily="34" charset="0"/>
              </a:rPr>
              <a:t>Departamento de Administração Socioeducativa - DEASE</a:t>
            </a:r>
            <a:endParaRPr lang="pt-B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6581001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1200" b="1" dirty="0" smtClean="0">
                <a:latin typeface="Arial" pitchFamily="34" charset="0"/>
                <a:cs typeface="Arial" pitchFamily="34" charset="0"/>
              </a:rPr>
              <a:t>“Sistema humanizado, cidadania respeitada!”</a:t>
            </a:r>
            <a:endParaRPr lang="pt-BR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pt-BR" sz="2000" b="1" cap="all" dirty="0"/>
              <a:t>condição socioeconômica </a:t>
            </a:r>
            <a:r>
              <a:rPr lang="pt-BR" sz="2000" b="1" cap="all" dirty="0" smtClean="0"/>
              <a:t>DAS FAMÍLIAS </a:t>
            </a:r>
            <a:endParaRPr lang="pt-BR" sz="2000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2348880"/>
            <a:ext cx="4432719" cy="2959343"/>
          </a:xfrm>
          <a:prstGeom prst="rect">
            <a:avLst/>
          </a:prstGeom>
        </p:spPr>
      </p:pic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41173741"/>
              </p:ext>
            </p:extLst>
          </p:nvPr>
        </p:nvGraphicFramePr>
        <p:xfrm>
          <a:off x="5326808" y="2852111"/>
          <a:ext cx="3005455" cy="1952879"/>
        </p:xfrm>
        <a:graphic>
          <a:graphicData uri="http://schemas.openxmlformats.org/drawingml/2006/table">
            <a:tbl>
              <a:tblPr firstRow="1" firstCol="1" bandRow="1"/>
              <a:tblGrid>
                <a:gridCol w="1841594"/>
                <a:gridCol w="1163861"/>
              </a:tblGrid>
              <a:tr h="3473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Renda Familiar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8B1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Quantidade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8B1B"/>
                    </a:solidFill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Entre 01 e 02 SM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128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Entre 02 e 03 SM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73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Entre 03 e 05 SM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1682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Entre 05 e 07 SM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Entre 07 e 10 SM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Ignorada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Não Informada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241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84583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62700"/>
            <a:ext cx="91440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tângulo 5"/>
          <p:cNvSpPr/>
          <p:nvPr/>
        </p:nvSpPr>
        <p:spPr>
          <a:xfrm>
            <a:off x="1643042" y="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1200" b="1" dirty="0" smtClean="0">
                <a:latin typeface="Arial" pitchFamily="34" charset="0"/>
                <a:cs typeface="Arial" pitchFamily="34" charset="0"/>
              </a:rPr>
              <a:t>Estado de Santa Catarina</a:t>
            </a:r>
          </a:p>
          <a:p>
            <a:r>
              <a:rPr lang="pt-BR" sz="1200" dirty="0" smtClean="0">
                <a:latin typeface="Arial" pitchFamily="34" charset="0"/>
                <a:cs typeface="Arial" pitchFamily="34" charset="0"/>
              </a:rPr>
              <a:t>Secretaria de Estado da Justiça e Cidadania</a:t>
            </a:r>
          </a:p>
          <a:p>
            <a:r>
              <a:rPr lang="pt-BR" sz="1200" dirty="0" smtClean="0">
                <a:latin typeface="Arial" pitchFamily="34" charset="0"/>
                <a:cs typeface="Arial" pitchFamily="34" charset="0"/>
              </a:rPr>
              <a:t>Departamento de Administração Socioeducativa - DEASE</a:t>
            </a:r>
            <a:endParaRPr lang="pt-B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6581001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1200" b="1" dirty="0" smtClean="0">
                <a:latin typeface="Arial" pitchFamily="34" charset="0"/>
                <a:cs typeface="Arial" pitchFamily="34" charset="0"/>
              </a:rPr>
              <a:t>“Sistema humanizado, cidadania respeitada!”</a:t>
            </a:r>
            <a:endParaRPr lang="pt-BR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pt-BR" sz="2000" b="1" dirty="0" smtClean="0"/>
              <a:t>REGIÕES QUE CONCENTRAM MAIOR NÚMERO DE ADOLESCENTES EM CONFLITO COM A LEI</a:t>
            </a:r>
            <a:endParaRPr lang="pt-BR" sz="2000" b="1" dirty="0"/>
          </a:p>
        </p:txBody>
      </p:sp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20539117"/>
              </p:ext>
            </p:extLst>
          </p:nvPr>
        </p:nvGraphicFramePr>
        <p:xfrm>
          <a:off x="1959292" y="2492896"/>
          <a:ext cx="5225416" cy="3567303"/>
        </p:xfrm>
        <a:graphic>
          <a:graphicData uri="http://schemas.openxmlformats.org/drawingml/2006/table">
            <a:tbl>
              <a:tblPr firstRow="1" firstCol="1" bandRow="1"/>
              <a:tblGrid>
                <a:gridCol w="2612708"/>
                <a:gridCol w="2612708"/>
              </a:tblGrid>
              <a:tr h="3562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Cidade de Residência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8B1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Quantidade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8B1B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FLORIANOPOLIS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88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CHAPECO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81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JOINVILLE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BLUMENAU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CRICIUMA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BALNEARIO CAMBORIU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TUBARAO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LAGES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PALHOCA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SAO JOSE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ITAJAI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CAMBORIU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CAMPOS NOVOS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GUARAMIRIM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04192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pt-BR" dirty="0" smtClean="0"/>
          </a:p>
          <a:p>
            <a:pPr algn="ctr">
              <a:buNone/>
            </a:pPr>
            <a:endParaRPr lang="pt-BR" dirty="0" smtClean="0"/>
          </a:p>
          <a:p>
            <a:pPr algn="ctr">
              <a:buNone/>
            </a:pPr>
            <a:endParaRPr lang="pt-BR" dirty="0"/>
          </a:p>
          <a:p>
            <a:pPr algn="ctr">
              <a:buNone/>
            </a:pPr>
            <a:endParaRPr lang="pt-BR" sz="4000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62700"/>
            <a:ext cx="91440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tângulo 5"/>
          <p:cNvSpPr/>
          <p:nvPr/>
        </p:nvSpPr>
        <p:spPr>
          <a:xfrm>
            <a:off x="1643042" y="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1200" b="1" dirty="0" smtClean="0">
                <a:latin typeface="Arial" pitchFamily="34" charset="0"/>
                <a:cs typeface="Arial" pitchFamily="34" charset="0"/>
              </a:rPr>
              <a:t>Estado de Santa Catarina</a:t>
            </a:r>
          </a:p>
          <a:p>
            <a:r>
              <a:rPr lang="pt-BR" sz="1200" dirty="0" smtClean="0">
                <a:latin typeface="Arial" pitchFamily="34" charset="0"/>
                <a:cs typeface="Arial" pitchFamily="34" charset="0"/>
              </a:rPr>
              <a:t>Secretaria de Estado da Justiça e Cidadania</a:t>
            </a:r>
          </a:p>
          <a:p>
            <a:r>
              <a:rPr lang="pt-BR" sz="1200" dirty="0" smtClean="0">
                <a:latin typeface="Arial" pitchFamily="34" charset="0"/>
                <a:cs typeface="Arial" pitchFamily="34" charset="0"/>
              </a:rPr>
              <a:t>Departamento de Administração Socioeducativa - DEASE</a:t>
            </a:r>
            <a:endParaRPr lang="pt-B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6581001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1200" b="1" dirty="0" smtClean="0">
                <a:latin typeface="Arial" pitchFamily="34" charset="0"/>
                <a:cs typeface="Arial" pitchFamily="34" charset="0"/>
              </a:rPr>
              <a:t>“Sistema humanizado, cidadania respeitada!”</a:t>
            </a:r>
            <a:endParaRPr lang="pt-BR" sz="12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aspe\Modelo garantia de direito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628774"/>
            <a:ext cx="8167718" cy="44434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pt-BR" sz="5100" b="1" dirty="0" smtClean="0"/>
              <a:t>INTERSETORIALIDADE</a:t>
            </a:r>
          </a:p>
          <a:p>
            <a:pPr algn="just">
              <a:buNone/>
            </a:pPr>
            <a:endParaRPr lang="pt-BR" sz="4400" dirty="0" smtClean="0"/>
          </a:p>
          <a:p>
            <a:pPr algn="just"/>
            <a:r>
              <a:rPr lang="pt-BR" sz="4000" dirty="0" smtClean="0"/>
              <a:t>    </a:t>
            </a:r>
            <a:r>
              <a:rPr lang="pt-BR" sz="4300" dirty="0" smtClean="0"/>
              <a:t>O SINASE enfatiza a intersetorialidade entre políticas  de Educação, Saúde, Assistência Social, Segurança Pública e do sistema de Justiça para assegurar os direitos constitucionais dos adolescentes em conflito com a Lei. Determina também que o acesso aos serviços públicos, no caso de adolescentes em privação de liberdade, deve ser feito em núcleos externos às unidades, em integração com a comunidade, a fim de se trabalhar o preconceito contra o adolescente em conflito com a lei.</a:t>
            </a:r>
          </a:p>
          <a:p>
            <a:pPr algn="ctr">
              <a:buNone/>
            </a:pPr>
            <a:endParaRPr lang="pt-BR" sz="4000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62700"/>
            <a:ext cx="91440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tângulo 5"/>
          <p:cNvSpPr/>
          <p:nvPr/>
        </p:nvSpPr>
        <p:spPr>
          <a:xfrm>
            <a:off x="1643042" y="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1200" b="1" dirty="0" smtClean="0">
                <a:latin typeface="Arial" pitchFamily="34" charset="0"/>
                <a:cs typeface="Arial" pitchFamily="34" charset="0"/>
              </a:rPr>
              <a:t>Estado de Santa Catarina</a:t>
            </a:r>
          </a:p>
          <a:p>
            <a:r>
              <a:rPr lang="pt-BR" sz="1200" dirty="0" smtClean="0">
                <a:latin typeface="Arial" pitchFamily="34" charset="0"/>
                <a:cs typeface="Arial" pitchFamily="34" charset="0"/>
              </a:rPr>
              <a:t>Secretaria de Estado da Justiça e Cidadania</a:t>
            </a:r>
          </a:p>
          <a:p>
            <a:r>
              <a:rPr lang="pt-BR" sz="1200" dirty="0" smtClean="0">
                <a:latin typeface="Arial" pitchFamily="34" charset="0"/>
                <a:cs typeface="Arial" pitchFamily="34" charset="0"/>
              </a:rPr>
              <a:t>Departamento de Administração Socioeducativa - DEASE</a:t>
            </a:r>
            <a:endParaRPr lang="pt-B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6581001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1200" b="1" dirty="0" smtClean="0">
                <a:latin typeface="Arial" pitchFamily="34" charset="0"/>
                <a:cs typeface="Arial" pitchFamily="34" charset="0"/>
              </a:rPr>
              <a:t>“Sistema humanizado, cidadania respeitada!”</a:t>
            </a:r>
            <a:endParaRPr lang="pt-BR" sz="12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Espaço Reservado para Conteúdo 1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4691" y="1988840"/>
            <a:ext cx="5760000" cy="4320000"/>
          </a:xfrm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362700"/>
            <a:ext cx="91440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tângulo 12"/>
          <p:cNvSpPr/>
          <p:nvPr/>
        </p:nvSpPr>
        <p:spPr>
          <a:xfrm>
            <a:off x="2457104" y="1340768"/>
            <a:ext cx="392408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000" b="1" dirty="0">
                <a:solidFill>
                  <a:prstClr val="black"/>
                </a:solidFill>
                <a:ea typeface="+mj-ea"/>
                <a:cs typeface="+mj-cs"/>
              </a:rPr>
              <a:t>ÁREA DE SAÚDE DO PAI</a:t>
            </a:r>
            <a:endParaRPr lang="pt-BR" sz="3000" dirty="0"/>
          </a:p>
        </p:txBody>
      </p:sp>
    </p:spTree>
    <p:extLst>
      <p:ext uri="{BB962C8B-B14F-4D97-AF65-F5344CB8AC3E}">
        <p14:creationId xmlns:p14="http://schemas.microsoft.com/office/powerpoint/2010/main" xmlns="" val="61894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200" y="1896749"/>
            <a:ext cx="5760000" cy="4320000"/>
          </a:xfrm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362700"/>
            <a:ext cx="91440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tângulo 6"/>
          <p:cNvSpPr/>
          <p:nvPr/>
        </p:nvSpPr>
        <p:spPr>
          <a:xfrm>
            <a:off x="2457104" y="1340768"/>
            <a:ext cx="392408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000" b="1" dirty="0">
                <a:solidFill>
                  <a:prstClr val="black"/>
                </a:solidFill>
                <a:ea typeface="+mj-ea"/>
                <a:cs typeface="+mj-cs"/>
              </a:rPr>
              <a:t>ÁREA DE SAÚDE DO PAI</a:t>
            </a:r>
            <a:endParaRPr lang="pt-BR" sz="3000" dirty="0"/>
          </a:p>
        </p:txBody>
      </p:sp>
    </p:spTree>
    <p:extLst>
      <p:ext uri="{BB962C8B-B14F-4D97-AF65-F5344CB8AC3E}">
        <p14:creationId xmlns:p14="http://schemas.microsoft.com/office/powerpoint/2010/main" xmlns="" val="167058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200" y="1894765"/>
            <a:ext cx="5760000" cy="4320000"/>
          </a:xfrm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362700"/>
            <a:ext cx="91440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tângulo 6"/>
          <p:cNvSpPr/>
          <p:nvPr/>
        </p:nvSpPr>
        <p:spPr>
          <a:xfrm>
            <a:off x="2457104" y="1340767"/>
            <a:ext cx="392408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000" b="1" dirty="0">
                <a:solidFill>
                  <a:prstClr val="black"/>
                </a:solidFill>
                <a:ea typeface="+mj-ea"/>
                <a:cs typeface="+mj-cs"/>
              </a:rPr>
              <a:t>ÁREA DE SAÚDE DO PAI</a:t>
            </a:r>
            <a:endParaRPr lang="pt-BR" sz="3000" dirty="0"/>
          </a:p>
        </p:txBody>
      </p:sp>
    </p:spTree>
    <p:extLst>
      <p:ext uri="{BB962C8B-B14F-4D97-AF65-F5344CB8AC3E}">
        <p14:creationId xmlns:p14="http://schemas.microsoft.com/office/powerpoint/2010/main" xmlns="" val="167242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158" y="1357298"/>
            <a:ext cx="8363272" cy="4877916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pt-BR" sz="4300" b="1" dirty="0" smtClean="0"/>
              <a:t>DEPARTAMENTO DE ADMINISTRAÇÃO SOCIOEDUCATIVA (DEASE)</a:t>
            </a:r>
          </a:p>
          <a:p>
            <a:pPr marL="0" indent="0">
              <a:buNone/>
            </a:pPr>
            <a:endParaRPr lang="pt-BR" sz="3000" dirty="0" smtClean="0"/>
          </a:p>
          <a:p>
            <a:pPr algn="just"/>
            <a:r>
              <a:rPr lang="pt-BR" sz="3000" dirty="0" smtClean="0"/>
              <a:t>É um órgão subordinado à Secretaria de Estado de Justiça e Cidadania (SJC) ao qual cabe a implantação e implementação do Sistema de Atendimento Socioeducativo Catarinense referente à execução das MSE de restrição e privação de liberdade, em consonância com o que preconiza a Constituição Federal (1988), o ECA (Lei n 8069/90), o </a:t>
            </a:r>
            <a:r>
              <a:rPr lang="pt-BR" sz="3000" dirty="0" err="1" smtClean="0"/>
              <a:t>Sinase</a:t>
            </a:r>
            <a:r>
              <a:rPr lang="pt-BR" sz="3000" dirty="0" smtClean="0"/>
              <a:t> (Lei n 12594/12) e as normativas e resoluções vigentes.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62700"/>
            <a:ext cx="91440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tângulo 5"/>
          <p:cNvSpPr/>
          <p:nvPr/>
        </p:nvSpPr>
        <p:spPr>
          <a:xfrm>
            <a:off x="1643042" y="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1200" b="1" dirty="0" smtClean="0">
                <a:latin typeface="Arial" pitchFamily="34" charset="0"/>
                <a:cs typeface="Arial" pitchFamily="34" charset="0"/>
              </a:rPr>
              <a:t>Estado de Santa Catarina</a:t>
            </a:r>
          </a:p>
          <a:p>
            <a:r>
              <a:rPr lang="pt-BR" sz="1200" dirty="0" smtClean="0">
                <a:latin typeface="Arial" pitchFamily="34" charset="0"/>
                <a:cs typeface="Arial" pitchFamily="34" charset="0"/>
              </a:rPr>
              <a:t>Secretaria de Estado da Justiça e Cidadania</a:t>
            </a:r>
          </a:p>
          <a:p>
            <a:r>
              <a:rPr lang="pt-BR" sz="1200" dirty="0" smtClean="0">
                <a:latin typeface="Arial" pitchFamily="34" charset="0"/>
                <a:cs typeface="Arial" pitchFamily="34" charset="0"/>
              </a:rPr>
              <a:t>Departamento de Administração Socioeducativa - DEASE</a:t>
            </a:r>
            <a:endParaRPr lang="pt-B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6581001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1200" b="1" dirty="0" smtClean="0">
                <a:latin typeface="Arial" pitchFamily="34" charset="0"/>
                <a:cs typeface="Arial" pitchFamily="34" charset="0"/>
              </a:rPr>
              <a:t>“Sistema humanizado, cidadania respeitada!”</a:t>
            </a:r>
            <a:endParaRPr lang="pt-BR" sz="12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62700"/>
            <a:ext cx="91440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tângulo 6"/>
          <p:cNvSpPr/>
          <p:nvPr/>
        </p:nvSpPr>
        <p:spPr>
          <a:xfrm>
            <a:off x="406565" y="1344055"/>
            <a:ext cx="833087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3000" b="1" dirty="0">
                <a:solidFill>
                  <a:prstClr val="black"/>
                </a:solidFill>
                <a:ea typeface="+mj-ea"/>
                <a:cs typeface="+mj-cs"/>
              </a:rPr>
              <a:t>ÁREA DE SAÚDE DO </a:t>
            </a:r>
            <a:r>
              <a:rPr lang="pt-BR" sz="3000" b="1" dirty="0" smtClean="0">
                <a:solidFill>
                  <a:prstClr val="black"/>
                </a:solidFill>
                <a:ea typeface="+mj-ea"/>
                <a:cs typeface="+mj-cs"/>
              </a:rPr>
              <a:t>CASE GRANDE FLORIANÓPOLIS</a:t>
            </a:r>
            <a:endParaRPr lang="pt-BR" sz="3000" dirty="0"/>
          </a:p>
        </p:txBody>
      </p:sp>
      <p:pic>
        <p:nvPicPr>
          <p:cNvPr id="10" name="Espaço Reservado para Conteúdo 9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200" y="1930707"/>
            <a:ext cx="5757367" cy="4320000"/>
          </a:xfrm>
        </p:spPr>
      </p:pic>
    </p:spTree>
    <p:extLst>
      <p:ext uri="{BB962C8B-B14F-4D97-AF65-F5344CB8AC3E}">
        <p14:creationId xmlns:p14="http://schemas.microsoft.com/office/powerpoint/2010/main" xmlns="" val="248616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62700"/>
            <a:ext cx="91440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tângulo 5"/>
          <p:cNvSpPr/>
          <p:nvPr/>
        </p:nvSpPr>
        <p:spPr>
          <a:xfrm>
            <a:off x="406565" y="1344055"/>
            <a:ext cx="833087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3000" b="1" dirty="0">
                <a:solidFill>
                  <a:prstClr val="black"/>
                </a:solidFill>
                <a:ea typeface="+mj-ea"/>
                <a:cs typeface="+mj-cs"/>
              </a:rPr>
              <a:t>ÁREA DE SAÚDE DO </a:t>
            </a:r>
            <a:r>
              <a:rPr lang="pt-BR" sz="3000" b="1" dirty="0" smtClean="0">
                <a:solidFill>
                  <a:prstClr val="black"/>
                </a:solidFill>
                <a:ea typeface="+mj-ea"/>
                <a:cs typeface="+mj-cs"/>
              </a:rPr>
              <a:t>CASE GRANDE FLORIANÓPOLIS</a:t>
            </a:r>
            <a:endParaRPr lang="pt-BR" sz="3000" dirty="0"/>
          </a:p>
        </p:txBody>
      </p:sp>
      <p:pic>
        <p:nvPicPr>
          <p:cNvPr id="9" name="Espaço Reservado para Conteúdo 8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200" y="1901983"/>
            <a:ext cx="5762862" cy="4320000"/>
          </a:xfrm>
        </p:spPr>
      </p:pic>
    </p:spTree>
    <p:extLst>
      <p:ext uri="{BB962C8B-B14F-4D97-AF65-F5344CB8AC3E}">
        <p14:creationId xmlns:p14="http://schemas.microsoft.com/office/powerpoint/2010/main" xmlns="" val="424882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62700"/>
            <a:ext cx="91440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tângulo 5"/>
          <p:cNvSpPr/>
          <p:nvPr/>
        </p:nvSpPr>
        <p:spPr>
          <a:xfrm>
            <a:off x="406565" y="1344055"/>
            <a:ext cx="833087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3000" b="1" dirty="0">
                <a:solidFill>
                  <a:prstClr val="black"/>
                </a:solidFill>
                <a:ea typeface="+mj-ea"/>
                <a:cs typeface="+mj-cs"/>
              </a:rPr>
              <a:t>ÁREA DE SAÚDE DO </a:t>
            </a:r>
            <a:r>
              <a:rPr lang="pt-BR" sz="3000" b="1" dirty="0" smtClean="0">
                <a:solidFill>
                  <a:prstClr val="black"/>
                </a:solidFill>
                <a:ea typeface="+mj-ea"/>
                <a:cs typeface="+mj-cs"/>
              </a:rPr>
              <a:t>CASE GRANDE FLORIANÓPOLIS</a:t>
            </a:r>
            <a:endParaRPr lang="pt-BR" sz="3000" dirty="0"/>
          </a:p>
        </p:txBody>
      </p:sp>
      <p:pic>
        <p:nvPicPr>
          <p:cNvPr id="9" name="Espaço Reservado para Conteúdo 8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200" y="2033375"/>
            <a:ext cx="5762862" cy="4320000"/>
          </a:xfrm>
        </p:spPr>
      </p:pic>
    </p:spTree>
    <p:extLst>
      <p:ext uri="{BB962C8B-B14F-4D97-AF65-F5344CB8AC3E}">
        <p14:creationId xmlns:p14="http://schemas.microsoft.com/office/powerpoint/2010/main" xmlns="" val="149734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8" name="Espaço Reservado para Conteúdo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200" y="1898053"/>
            <a:ext cx="5762862" cy="4320000"/>
          </a:xfrm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362700"/>
            <a:ext cx="91440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tângulo 6"/>
          <p:cNvSpPr/>
          <p:nvPr/>
        </p:nvSpPr>
        <p:spPr>
          <a:xfrm>
            <a:off x="406565" y="1344055"/>
            <a:ext cx="833087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3000" b="1" dirty="0">
                <a:solidFill>
                  <a:prstClr val="black"/>
                </a:solidFill>
                <a:ea typeface="+mj-ea"/>
                <a:cs typeface="+mj-cs"/>
              </a:rPr>
              <a:t>ÁREA DE SAÚDE DO </a:t>
            </a:r>
            <a:r>
              <a:rPr lang="pt-BR" sz="3000" b="1" dirty="0" smtClean="0">
                <a:solidFill>
                  <a:prstClr val="black"/>
                </a:solidFill>
                <a:ea typeface="+mj-ea"/>
                <a:cs typeface="+mj-cs"/>
              </a:rPr>
              <a:t>CASE GRANDE FLORIANÓPOLIS</a:t>
            </a:r>
            <a:endParaRPr lang="pt-BR" sz="3000" dirty="0"/>
          </a:p>
        </p:txBody>
      </p:sp>
    </p:spTree>
    <p:extLst>
      <p:ext uri="{BB962C8B-B14F-4D97-AF65-F5344CB8AC3E}">
        <p14:creationId xmlns:p14="http://schemas.microsoft.com/office/powerpoint/2010/main" xmlns="" val="1330633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62700"/>
            <a:ext cx="91440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tângulo 5"/>
          <p:cNvSpPr/>
          <p:nvPr/>
        </p:nvSpPr>
        <p:spPr>
          <a:xfrm>
            <a:off x="406565" y="1344055"/>
            <a:ext cx="833087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3000" b="1" dirty="0">
                <a:solidFill>
                  <a:prstClr val="black"/>
                </a:solidFill>
                <a:ea typeface="+mj-ea"/>
                <a:cs typeface="+mj-cs"/>
              </a:rPr>
              <a:t>ÁREA DE SAÚDE DO </a:t>
            </a:r>
            <a:r>
              <a:rPr lang="pt-BR" sz="3000" b="1" dirty="0" smtClean="0">
                <a:solidFill>
                  <a:prstClr val="black"/>
                </a:solidFill>
                <a:ea typeface="+mj-ea"/>
                <a:cs typeface="+mj-cs"/>
              </a:rPr>
              <a:t>CASE GRANDE FLORIANÓPOLIS</a:t>
            </a:r>
            <a:endParaRPr lang="pt-BR" sz="3000" dirty="0"/>
          </a:p>
        </p:txBody>
      </p:sp>
      <p:pic>
        <p:nvPicPr>
          <p:cNvPr id="9" name="Espaço Reservado para Conteúdo 8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200" y="1915631"/>
            <a:ext cx="5762862" cy="4320000"/>
          </a:xfrm>
        </p:spPr>
      </p:pic>
    </p:spTree>
    <p:extLst>
      <p:ext uri="{BB962C8B-B14F-4D97-AF65-F5344CB8AC3E}">
        <p14:creationId xmlns:p14="http://schemas.microsoft.com/office/powerpoint/2010/main" xmlns="" val="131386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pt-BR" dirty="0" smtClean="0"/>
              <a:t>Contatos</a:t>
            </a:r>
          </a:p>
          <a:p>
            <a:pPr algn="ctr">
              <a:buNone/>
            </a:pPr>
            <a:endParaRPr lang="pt-BR" dirty="0" smtClean="0">
              <a:hlinkClick r:id="rId2"/>
            </a:endParaRPr>
          </a:p>
          <a:p>
            <a:pPr algn="ctr">
              <a:buNone/>
            </a:pPr>
            <a:r>
              <a:rPr lang="pt-BR" dirty="0" smtClean="0">
                <a:hlinkClick r:id="rId2"/>
              </a:rPr>
              <a:t>gabinete@dease.sc.gov.br</a:t>
            </a:r>
            <a:endParaRPr lang="pt-BR" dirty="0" smtClean="0"/>
          </a:p>
          <a:p>
            <a:pPr algn="ctr">
              <a:buNone/>
            </a:pPr>
            <a:r>
              <a:rPr lang="pt-BR" dirty="0" smtClean="0"/>
              <a:t>(48) 2107-2972 ou 2107-2974</a:t>
            </a:r>
          </a:p>
          <a:p>
            <a:pPr algn="ctr">
              <a:buNone/>
            </a:pPr>
            <a:endParaRPr lang="pt-BR" dirty="0" smtClean="0">
              <a:hlinkClick r:id="rId3"/>
            </a:endParaRPr>
          </a:p>
          <a:p>
            <a:pPr algn="ctr">
              <a:buNone/>
            </a:pPr>
            <a:r>
              <a:rPr lang="pt-BR" dirty="0" smtClean="0">
                <a:hlinkClick r:id="rId3"/>
              </a:rPr>
              <a:t>aspe@dease.sc.gov.br</a:t>
            </a:r>
            <a:endParaRPr lang="pt-BR" dirty="0" smtClean="0"/>
          </a:p>
          <a:p>
            <a:pPr algn="ctr">
              <a:buNone/>
            </a:pPr>
            <a:r>
              <a:rPr lang="pt-BR" dirty="0" smtClean="0"/>
              <a:t>(48) 2107- 2992 ou 2107-2993</a:t>
            </a:r>
          </a:p>
          <a:p>
            <a:pPr algn="ctr">
              <a:buNone/>
            </a:pPr>
            <a:endParaRPr lang="pt-BR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362700"/>
            <a:ext cx="91440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tângulo 5"/>
          <p:cNvSpPr/>
          <p:nvPr/>
        </p:nvSpPr>
        <p:spPr>
          <a:xfrm>
            <a:off x="1643042" y="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1200" b="1" dirty="0" smtClean="0">
                <a:latin typeface="Arial" pitchFamily="34" charset="0"/>
                <a:cs typeface="Arial" pitchFamily="34" charset="0"/>
              </a:rPr>
              <a:t>Estado de Santa Catarina</a:t>
            </a:r>
          </a:p>
          <a:p>
            <a:r>
              <a:rPr lang="pt-BR" sz="1200" dirty="0" smtClean="0">
                <a:latin typeface="Arial" pitchFamily="34" charset="0"/>
                <a:cs typeface="Arial" pitchFamily="34" charset="0"/>
              </a:rPr>
              <a:t>Secretaria de Estado da Justiça e Cidadania</a:t>
            </a:r>
          </a:p>
          <a:p>
            <a:r>
              <a:rPr lang="pt-BR" sz="1200" dirty="0" smtClean="0">
                <a:latin typeface="Arial" pitchFamily="34" charset="0"/>
                <a:cs typeface="Arial" pitchFamily="34" charset="0"/>
              </a:rPr>
              <a:t>Departamento de Administração Socioeducativa - DEASE</a:t>
            </a:r>
            <a:endParaRPr lang="pt-B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6581001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1200" b="1" dirty="0" smtClean="0">
                <a:latin typeface="Arial" pitchFamily="34" charset="0"/>
                <a:cs typeface="Arial" pitchFamily="34" charset="0"/>
              </a:rPr>
              <a:t>“Sistema humanizado, cidadania respeitada!”</a:t>
            </a:r>
            <a:endParaRPr lang="pt-BR" sz="12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628800"/>
            <a:ext cx="7484544" cy="4968552"/>
          </a:xfrm>
          <a:prstGeom prst="rect">
            <a:avLst/>
          </a:prstGeom>
        </p:spPr>
      </p:pic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pt-BR" sz="3200" b="1" u="sng" dirty="0">
                <a:solidFill>
                  <a:prstClr val="black"/>
                </a:solidFill>
              </a:rPr>
              <a:t>PANORAMA DAS UNIDADES SOCIOEDUCATIVAS</a:t>
            </a:r>
            <a:r>
              <a:rPr lang="pt-BR" sz="3200" b="1" u="sng" dirty="0" smtClean="0">
                <a:solidFill>
                  <a:prstClr val="black"/>
                </a:solidFill>
              </a:rPr>
              <a:t>: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2261708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412776"/>
            <a:ext cx="8712968" cy="504056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dirty="0" smtClean="0"/>
              <a:t>    CASE (Internação)</a:t>
            </a:r>
          </a:p>
          <a:p>
            <a:pPr algn="ctr">
              <a:buNone/>
            </a:pPr>
            <a:endParaRPr lang="pt-BR" sz="20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pt-BR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62700"/>
            <a:ext cx="91440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tângulo 5"/>
          <p:cNvSpPr/>
          <p:nvPr/>
        </p:nvSpPr>
        <p:spPr>
          <a:xfrm>
            <a:off x="1643042" y="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1200" b="1" dirty="0" smtClean="0">
                <a:latin typeface="Arial" pitchFamily="34" charset="0"/>
                <a:cs typeface="Arial" pitchFamily="34" charset="0"/>
              </a:rPr>
              <a:t>Estado de Santa Catarina</a:t>
            </a:r>
          </a:p>
          <a:p>
            <a:r>
              <a:rPr lang="pt-BR" sz="1200" dirty="0" smtClean="0">
                <a:latin typeface="Arial" pitchFamily="34" charset="0"/>
                <a:cs typeface="Arial" pitchFamily="34" charset="0"/>
              </a:rPr>
              <a:t>Secretaria de Estado da Justiça e Cidadania</a:t>
            </a:r>
          </a:p>
          <a:p>
            <a:r>
              <a:rPr lang="pt-BR" sz="1200" dirty="0" smtClean="0">
                <a:latin typeface="Arial" pitchFamily="34" charset="0"/>
                <a:cs typeface="Arial" pitchFamily="34" charset="0"/>
              </a:rPr>
              <a:t>Departamento de Administração Socioeducativa - DEASE</a:t>
            </a:r>
            <a:endParaRPr lang="pt-B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6581001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1200" b="1" dirty="0" smtClean="0">
                <a:latin typeface="Arial" pitchFamily="34" charset="0"/>
                <a:cs typeface="Arial" pitchFamily="34" charset="0"/>
              </a:rPr>
              <a:t>“Sistema humanizado, cidadania respeitada!”</a:t>
            </a:r>
            <a:endParaRPr lang="pt-BR" sz="12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47881632"/>
              </p:ext>
            </p:extLst>
          </p:nvPr>
        </p:nvGraphicFramePr>
        <p:xfrm>
          <a:off x="647564" y="2420888"/>
          <a:ext cx="7848872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6444"/>
                <a:gridCol w="385242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2200" dirty="0" smtClean="0"/>
                        <a:t>Unidades Socioeducativas</a:t>
                      </a:r>
                      <a:endParaRPr lang="pt-BR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200" dirty="0" smtClean="0"/>
                        <a:t>Número de Vagas</a:t>
                      </a:r>
                      <a:endParaRPr lang="pt-BR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2200" dirty="0" smtClean="0">
                          <a:solidFill>
                            <a:srgbClr val="FF0000"/>
                          </a:solidFill>
                        </a:rPr>
                        <a:t>1. Case Chapecó *</a:t>
                      </a:r>
                      <a:endParaRPr lang="pt-BR" sz="2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200" dirty="0" smtClean="0">
                          <a:solidFill>
                            <a:srgbClr val="FF0000"/>
                          </a:solidFill>
                        </a:rPr>
                        <a:t>60</a:t>
                      </a:r>
                      <a:endParaRPr lang="pt-BR" sz="2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2200" dirty="0" smtClean="0"/>
                        <a:t>2. Case Lages</a:t>
                      </a:r>
                      <a:endParaRPr lang="pt-BR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200" dirty="0" smtClean="0"/>
                        <a:t>35</a:t>
                      </a:r>
                      <a:endParaRPr lang="pt-BR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2200" dirty="0" smtClean="0">
                          <a:solidFill>
                            <a:srgbClr val="FF0000"/>
                          </a:solidFill>
                        </a:rPr>
                        <a:t>3. Case</a:t>
                      </a:r>
                      <a:r>
                        <a:rPr lang="pt-BR" sz="2200" baseline="0" dirty="0" smtClean="0">
                          <a:solidFill>
                            <a:srgbClr val="FF0000"/>
                          </a:solidFill>
                        </a:rPr>
                        <a:t> Joinville **</a:t>
                      </a:r>
                      <a:endParaRPr lang="pt-BR" sz="2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200" dirty="0" smtClean="0">
                          <a:solidFill>
                            <a:srgbClr val="FF0000"/>
                          </a:solidFill>
                        </a:rPr>
                        <a:t>70</a:t>
                      </a:r>
                      <a:endParaRPr lang="pt-BR" sz="2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2200" dirty="0" smtClean="0">
                          <a:solidFill>
                            <a:srgbClr val="FF0000"/>
                          </a:solidFill>
                        </a:rPr>
                        <a:t>4. Case Grande Florianópolis **</a:t>
                      </a:r>
                      <a:endParaRPr lang="pt-BR" sz="2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200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pt-BR" sz="2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2200" b="1" dirty="0" smtClean="0"/>
                        <a:t>TOTAL</a:t>
                      </a:r>
                      <a:endParaRPr lang="pt-BR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200" b="1" smtClean="0"/>
                        <a:t>185</a:t>
                      </a:r>
                      <a:endParaRPr lang="pt-BR" sz="22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tângulo 8"/>
          <p:cNvSpPr/>
          <p:nvPr/>
        </p:nvSpPr>
        <p:spPr>
          <a:xfrm>
            <a:off x="2196244" y="548895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None/>
            </a:pPr>
            <a:r>
              <a:rPr lang="pt-BR" dirty="0">
                <a:solidFill>
                  <a:srgbClr val="FF0000"/>
                </a:solidFill>
              </a:rPr>
              <a:t>* Unidade em construção</a:t>
            </a:r>
          </a:p>
          <a:p>
            <a:pPr algn="ctr">
              <a:buNone/>
            </a:pPr>
            <a:r>
              <a:rPr lang="pt-BR" dirty="0">
                <a:solidFill>
                  <a:srgbClr val="FF0000"/>
                </a:solidFill>
              </a:rPr>
              <a:t>** Operando com 25 vagas</a:t>
            </a:r>
          </a:p>
        </p:txBody>
      </p:sp>
    </p:spTree>
    <p:extLst>
      <p:ext uri="{BB962C8B-B14F-4D97-AF65-F5344CB8AC3E}">
        <p14:creationId xmlns:p14="http://schemas.microsoft.com/office/powerpoint/2010/main" xmlns="" val="2021736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412776"/>
            <a:ext cx="8712968" cy="50405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t-BR" dirty="0" smtClean="0"/>
              <a:t>     CASEP (</a:t>
            </a:r>
            <a:r>
              <a:rPr lang="pt-BR" dirty="0"/>
              <a:t>I</a:t>
            </a:r>
            <a:r>
              <a:rPr lang="pt-BR" dirty="0" smtClean="0"/>
              <a:t>nternação Provisória</a:t>
            </a:r>
            <a:r>
              <a:rPr lang="pt-BR" dirty="0"/>
              <a:t>)</a:t>
            </a:r>
            <a:endParaRPr lang="pt-BR" dirty="0" smtClean="0"/>
          </a:p>
          <a:p>
            <a:pPr algn="ctr">
              <a:buNone/>
            </a:pPr>
            <a:endParaRPr lang="pt-BR" dirty="0" smtClean="0"/>
          </a:p>
          <a:p>
            <a:pPr algn="ctr">
              <a:buNone/>
            </a:pPr>
            <a:endParaRPr lang="pt-BR" dirty="0"/>
          </a:p>
          <a:p>
            <a:pPr algn="ctr">
              <a:buNone/>
            </a:pPr>
            <a:endParaRPr lang="pt-BR" dirty="0"/>
          </a:p>
          <a:p>
            <a:pPr algn="ctr">
              <a:buNone/>
            </a:pPr>
            <a:r>
              <a:rPr lang="pt-BR" sz="2000" dirty="0" smtClean="0">
                <a:solidFill>
                  <a:srgbClr val="FF0000"/>
                </a:solidFill>
              </a:rPr>
              <a:t>*</a:t>
            </a:r>
          </a:p>
          <a:p>
            <a:pPr algn="ctr">
              <a:buNone/>
            </a:pPr>
            <a:endParaRPr lang="pt-BR" sz="2000" dirty="0">
              <a:solidFill>
                <a:srgbClr val="FF0000"/>
              </a:solidFill>
            </a:endParaRPr>
          </a:p>
          <a:p>
            <a:pPr algn="ctr">
              <a:buNone/>
            </a:pPr>
            <a:endParaRPr lang="pt-BR" sz="20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pt-BR" sz="2000" dirty="0">
              <a:solidFill>
                <a:srgbClr val="FF0000"/>
              </a:solidFill>
            </a:endParaRPr>
          </a:p>
          <a:p>
            <a:pPr algn="ctr">
              <a:buNone/>
            </a:pPr>
            <a:endParaRPr lang="pt-BR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62700"/>
            <a:ext cx="91440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tângulo 5"/>
          <p:cNvSpPr/>
          <p:nvPr/>
        </p:nvSpPr>
        <p:spPr>
          <a:xfrm>
            <a:off x="1643042" y="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1200" b="1" dirty="0" smtClean="0">
                <a:latin typeface="Arial" pitchFamily="34" charset="0"/>
                <a:cs typeface="Arial" pitchFamily="34" charset="0"/>
              </a:rPr>
              <a:t>Estado de Santa Catarina</a:t>
            </a:r>
          </a:p>
          <a:p>
            <a:r>
              <a:rPr lang="pt-BR" sz="1200" dirty="0" smtClean="0">
                <a:latin typeface="Arial" pitchFamily="34" charset="0"/>
                <a:cs typeface="Arial" pitchFamily="34" charset="0"/>
              </a:rPr>
              <a:t>Secretaria de Estado da Justiça e Cidadania</a:t>
            </a:r>
          </a:p>
          <a:p>
            <a:r>
              <a:rPr lang="pt-BR" sz="1200" dirty="0" smtClean="0">
                <a:latin typeface="Arial" pitchFamily="34" charset="0"/>
                <a:cs typeface="Arial" pitchFamily="34" charset="0"/>
              </a:rPr>
              <a:t>Departamento de Administração Socioeducativa - DEASE</a:t>
            </a:r>
            <a:endParaRPr lang="pt-B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6581001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1200" b="1" dirty="0" smtClean="0">
                <a:latin typeface="Arial" pitchFamily="34" charset="0"/>
                <a:cs typeface="Arial" pitchFamily="34" charset="0"/>
              </a:rPr>
              <a:t>“Sistema humanizado, cidadania respeitada!”</a:t>
            </a:r>
            <a:endParaRPr lang="pt-BR" sz="12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60552177"/>
              </p:ext>
            </p:extLst>
          </p:nvPr>
        </p:nvGraphicFramePr>
        <p:xfrm>
          <a:off x="755576" y="2132856"/>
          <a:ext cx="7776864" cy="39178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4436"/>
                <a:gridCol w="3852428"/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pt-BR" sz="2200" dirty="0" smtClean="0"/>
                        <a:t>Unidades Socioeducativas</a:t>
                      </a:r>
                      <a:endParaRPr lang="pt-BR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200" dirty="0" smtClean="0"/>
                        <a:t>Número de Vagas</a:t>
                      </a:r>
                      <a:endParaRPr lang="pt-BR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2200" dirty="0" smtClean="0"/>
                        <a:t>1. </a:t>
                      </a:r>
                      <a:r>
                        <a:rPr lang="pt-BR" sz="2200" dirty="0" err="1" smtClean="0"/>
                        <a:t>Casep</a:t>
                      </a:r>
                      <a:r>
                        <a:rPr lang="pt-BR" sz="2200" dirty="0" smtClean="0"/>
                        <a:t> Blumenau</a:t>
                      </a:r>
                      <a:endParaRPr lang="pt-BR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200" dirty="0" smtClean="0"/>
                        <a:t>25</a:t>
                      </a:r>
                      <a:endParaRPr lang="pt-BR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2200" dirty="0" smtClean="0"/>
                        <a:t>2. </a:t>
                      </a:r>
                      <a:r>
                        <a:rPr lang="pt-BR" sz="2200" dirty="0" err="1" smtClean="0"/>
                        <a:t>Casep</a:t>
                      </a:r>
                      <a:r>
                        <a:rPr lang="pt-BR" sz="2200" dirty="0" smtClean="0"/>
                        <a:t> Caçador</a:t>
                      </a:r>
                      <a:endParaRPr lang="pt-BR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200" dirty="0" smtClean="0"/>
                        <a:t>10</a:t>
                      </a:r>
                      <a:endParaRPr lang="pt-BR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2200" dirty="0" smtClean="0">
                          <a:solidFill>
                            <a:schemeClr val="tx1"/>
                          </a:solidFill>
                        </a:rPr>
                        <a:t>3. </a:t>
                      </a:r>
                      <a:r>
                        <a:rPr lang="pt-BR" sz="2200" dirty="0" err="1" smtClean="0">
                          <a:solidFill>
                            <a:schemeClr val="tx1"/>
                          </a:solidFill>
                        </a:rPr>
                        <a:t>Casep</a:t>
                      </a:r>
                      <a:r>
                        <a:rPr lang="pt-BR" sz="2200" dirty="0" smtClean="0">
                          <a:solidFill>
                            <a:schemeClr val="tx1"/>
                          </a:solidFill>
                        </a:rPr>
                        <a:t> Chapecó</a:t>
                      </a:r>
                      <a:endParaRPr lang="pt-BR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2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pt-BR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2200" dirty="0" smtClean="0">
                          <a:solidFill>
                            <a:schemeClr val="tx1"/>
                          </a:solidFill>
                        </a:rPr>
                        <a:t>4. </a:t>
                      </a:r>
                      <a:r>
                        <a:rPr lang="pt-BR" sz="2200" dirty="0" err="1" smtClean="0">
                          <a:solidFill>
                            <a:schemeClr val="tx1"/>
                          </a:solidFill>
                        </a:rPr>
                        <a:t>Casep</a:t>
                      </a:r>
                      <a:r>
                        <a:rPr lang="pt-BR" sz="2200" dirty="0" smtClean="0">
                          <a:solidFill>
                            <a:schemeClr val="tx1"/>
                          </a:solidFill>
                        </a:rPr>
                        <a:t> Concórdia</a:t>
                      </a:r>
                      <a:endParaRPr lang="pt-BR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2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pt-BR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2200" dirty="0" smtClean="0">
                          <a:solidFill>
                            <a:srgbClr val="FF0000"/>
                          </a:solidFill>
                        </a:rPr>
                        <a:t>5. </a:t>
                      </a:r>
                      <a:r>
                        <a:rPr lang="pt-BR" sz="2200" dirty="0" err="1" smtClean="0">
                          <a:solidFill>
                            <a:srgbClr val="FF0000"/>
                          </a:solidFill>
                        </a:rPr>
                        <a:t>Casep</a:t>
                      </a:r>
                      <a:r>
                        <a:rPr lang="pt-BR" sz="2200" dirty="0" smtClean="0">
                          <a:solidFill>
                            <a:srgbClr val="FF0000"/>
                          </a:solidFill>
                        </a:rPr>
                        <a:t> Criciúma*</a:t>
                      </a:r>
                      <a:endParaRPr lang="pt-BR" sz="2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200" dirty="0" smtClean="0">
                          <a:solidFill>
                            <a:srgbClr val="FF0000"/>
                          </a:solidFill>
                        </a:rPr>
                        <a:t>20</a:t>
                      </a:r>
                      <a:endParaRPr lang="pt-BR" sz="2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2200" dirty="0" smtClean="0"/>
                        <a:t>6. </a:t>
                      </a:r>
                      <a:r>
                        <a:rPr lang="pt-BR" sz="2200" dirty="0" err="1" smtClean="0"/>
                        <a:t>Casep</a:t>
                      </a:r>
                      <a:r>
                        <a:rPr lang="pt-BR" sz="2200" baseline="0" dirty="0" smtClean="0"/>
                        <a:t> Curitibanos</a:t>
                      </a:r>
                      <a:endParaRPr lang="pt-BR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200" dirty="0" smtClean="0"/>
                        <a:t>18</a:t>
                      </a:r>
                      <a:endParaRPr lang="pt-BR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2200" dirty="0" smtClean="0">
                          <a:solidFill>
                            <a:srgbClr val="FF0000"/>
                          </a:solidFill>
                        </a:rPr>
                        <a:t>7. </a:t>
                      </a:r>
                      <a:r>
                        <a:rPr lang="pt-BR" sz="2200" dirty="0" err="1" smtClean="0">
                          <a:solidFill>
                            <a:srgbClr val="FF0000"/>
                          </a:solidFill>
                        </a:rPr>
                        <a:t>Casep</a:t>
                      </a:r>
                      <a:r>
                        <a:rPr lang="pt-BR" sz="2200" dirty="0" smtClean="0">
                          <a:solidFill>
                            <a:srgbClr val="FF0000"/>
                          </a:solidFill>
                        </a:rPr>
                        <a:t> Itajaí *</a:t>
                      </a:r>
                      <a:endParaRPr lang="pt-BR" sz="2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200" dirty="0" smtClean="0">
                          <a:solidFill>
                            <a:srgbClr val="FF0000"/>
                          </a:solidFill>
                        </a:rPr>
                        <a:t>30</a:t>
                      </a:r>
                      <a:endParaRPr lang="pt-BR" sz="2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2200" dirty="0" smtClean="0"/>
                        <a:t>8. </a:t>
                      </a:r>
                      <a:r>
                        <a:rPr lang="pt-BR" sz="2200" dirty="0" err="1" smtClean="0"/>
                        <a:t>Casep</a:t>
                      </a:r>
                      <a:r>
                        <a:rPr lang="pt-BR" sz="2200" dirty="0" smtClean="0"/>
                        <a:t> Joaçaba</a:t>
                      </a:r>
                      <a:endParaRPr lang="pt-BR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200" dirty="0" smtClean="0"/>
                        <a:t>12</a:t>
                      </a:r>
                      <a:endParaRPr lang="pt-BR" sz="2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26246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340768"/>
            <a:ext cx="8712968" cy="5184576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pt-BR" dirty="0" smtClean="0"/>
          </a:p>
          <a:p>
            <a:pPr algn="ctr">
              <a:buNone/>
            </a:pPr>
            <a:endParaRPr lang="pt-BR" dirty="0" smtClean="0"/>
          </a:p>
          <a:p>
            <a:pPr algn="ctr">
              <a:buNone/>
            </a:pPr>
            <a:endParaRPr lang="pt-BR" dirty="0"/>
          </a:p>
          <a:p>
            <a:pPr algn="ctr">
              <a:buNone/>
            </a:pPr>
            <a:endParaRPr lang="pt-BR" dirty="0"/>
          </a:p>
          <a:p>
            <a:pPr algn="ctr">
              <a:buNone/>
            </a:pPr>
            <a:r>
              <a:rPr lang="pt-BR" sz="2000" dirty="0" smtClean="0">
                <a:solidFill>
                  <a:srgbClr val="FF0000"/>
                </a:solidFill>
              </a:rPr>
              <a:t>*</a:t>
            </a:r>
          </a:p>
          <a:p>
            <a:pPr algn="ctr">
              <a:buNone/>
            </a:pPr>
            <a:endParaRPr lang="pt-BR" sz="2000" dirty="0">
              <a:solidFill>
                <a:srgbClr val="FF0000"/>
              </a:solidFill>
            </a:endParaRPr>
          </a:p>
          <a:p>
            <a:pPr algn="ctr">
              <a:buNone/>
            </a:pPr>
            <a:endParaRPr lang="pt-BR" sz="20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pt-BR" sz="2000" dirty="0">
              <a:solidFill>
                <a:srgbClr val="FF0000"/>
              </a:solidFill>
            </a:endParaRPr>
          </a:p>
          <a:p>
            <a:pPr algn="ctr">
              <a:buNone/>
            </a:pPr>
            <a:endParaRPr lang="pt-BR" dirty="0" smtClean="0"/>
          </a:p>
          <a:p>
            <a:pPr algn="ctr">
              <a:buNone/>
            </a:pPr>
            <a:endParaRPr lang="pt-BR" dirty="0"/>
          </a:p>
          <a:p>
            <a:pPr algn="ctr">
              <a:buNone/>
            </a:pPr>
            <a:endParaRPr lang="pt-BR" dirty="0" smtClean="0"/>
          </a:p>
          <a:p>
            <a:pPr algn="ctr">
              <a:buNone/>
            </a:pPr>
            <a:endParaRPr lang="pt-BR" dirty="0"/>
          </a:p>
          <a:p>
            <a:pPr algn="ctr">
              <a:buNone/>
            </a:pPr>
            <a:endParaRPr lang="pt-BR" dirty="0" smtClean="0"/>
          </a:p>
          <a:p>
            <a:pPr algn="ctr">
              <a:buNone/>
            </a:pPr>
            <a:endParaRPr lang="pt-BR" dirty="0" smtClean="0"/>
          </a:p>
          <a:p>
            <a:pPr algn="ctr">
              <a:buNone/>
            </a:pPr>
            <a:endParaRPr lang="pt-BR" dirty="0"/>
          </a:p>
          <a:p>
            <a:pPr algn="ctr">
              <a:buNone/>
            </a:pPr>
            <a:endParaRPr lang="pt-BR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pt-BR" dirty="0" smtClean="0">
                <a:solidFill>
                  <a:srgbClr val="FF0000"/>
                </a:solidFill>
              </a:rPr>
              <a:t>* Unidade em reforma</a:t>
            </a:r>
            <a:endParaRPr lang="pt-BR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62700"/>
            <a:ext cx="91440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tângulo 5"/>
          <p:cNvSpPr/>
          <p:nvPr/>
        </p:nvSpPr>
        <p:spPr>
          <a:xfrm>
            <a:off x="1643042" y="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1200" b="1" dirty="0" smtClean="0">
                <a:latin typeface="Arial" pitchFamily="34" charset="0"/>
                <a:cs typeface="Arial" pitchFamily="34" charset="0"/>
              </a:rPr>
              <a:t>Estado de Santa Catarina</a:t>
            </a:r>
          </a:p>
          <a:p>
            <a:r>
              <a:rPr lang="pt-BR" sz="1200" dirty="0" smtClean="0">
                <a:latin typeface="Arial" pitchFamily="34" charset="0"/>
                <a:cs typeface="Arial" pitchFamily="34" charset="0"/>
              </a:rPr>
              <a:t>Secretaria de Estado da Justiça e Cidadania</a:t>
            </a:r>
          </a:p>
          <a:p>
            <a:r>
              <a:rPr lang="pt-BR" sz="1200" dirty="0" smtClean="0">
                <a:latin typeface="Arial" pitchFamily="34" charset="0"/>
                <a:cs typeface="Arial" pitchFamily="34" charset="0"/>
              </a:rPr>
              <a:t>Departamento de Administração Socioeducativa - DEASE</a:t>
            </a:r>
            <a:endParaRPr lang="pt-B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6581001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1200" b="1" dirty="0" smtClean="0">
                <a:latin typeface="Arial" pitchFamily="34" charset="0"/>
                <a:cs typeface="Arial" pitchFamily="34" charset="0"/>
              </a:rPr>
              <a:t>“Sistema humanizado, cidadania respeitada!”</a:t>
            </a:r>
            <a:endParaRPr lang="pt-BR" sz="12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24711153"/>
              </p:ext>
            </p:extLst>
          </p:nvPr>
        </p:nvGraphicFramePr>
        <p:xfrm>
          <a:off x="683568" y="1628800"/>
          <a:ext cx="7776864" cy="3491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4436"/>
                <a:gridCol w="3852428"/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pt-BR" sz="2200" dirty="0" smtClean="0"/>
                        <a:t>Unidades Socioeducativas</a:t>
                      </a:r>
                      <a:endParaRPr lang="pt-BR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200" dirty="0" smtClean="0"/>
                        <a:t>Número de Vagas</a:t>
                      </a:r>
                      <a:endParaRPr lang="pt-BR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2200" dirty="0" smtClean="0"/>
                        <a:t>9. </a:t>
                      </a:r>
                      <a:r>
                        <a:rPr lang="pt-BR" sz="2200" dirty="0" err="1" smtClean="0"/>
                        <a:t>Casep</a:t>
                      </a:r>
                      <a:r>
                        <a:rPr lang="pt-BR" sz="2200" dirty="0" smtClean="0"/>
                        <a:t> Joinville</a:t>
                      </a:r>
                      <a:endParaRPr lang="pt-BR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200" dirty="0" smtClean="0"/>
                        <a:t>19</a:t>
                      </a:r>
                      <a:endParaRPr lang="pt-BR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2200" dirty="0" smtClean="0"/>
                        <a:t>10. </a:t>
                      </a:r>
                      <a:r>
                        <a:rPr lang="pt-BR" sz="2200" dirty="0" err="1" smtClean="0"/>
                        <a:t>Casep</a:t>
                      </a:r>
                      <a:r>
                        <a:rPr lang="pt-BR" sz="2200" dirty="0" smtClean="0"/>
                        <a:t> Lages</a:t>
                      </a:r>
                      <a:endParaRPr lang="pt-BR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200" dirty="0" smtClean="0"/>
                        <a:t>10</a:t>
                      </a:r>
                      <a:endParaRPr lang="pt-BR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2200" dirty="0" smtClean="0">
                          <a:solidFill>
                            <a:schemeClr val="tx1"/>
                          </a:solidFill>
                        </a:rPr>
                        <a:t>11. </a:t>
                      </a:r>
                      <a:r>
                        <a:rPr lang="pt-BR" sz="2200" dirty="0" err="1" smtClean="0">
                          <a:solidFill>
                            <a:schemeClr val="tx1"/>
                          </a:solidFill>
                        </a:rPr>
                        <a:t>Casep</a:t>
                      </a:r>
                      <a:r>
                        <a:rPr lang="pt-BR" sz="2200" dirty="0" smtClean="0">
                          <a:solidFill>
                            <a:schemeClr val="tx1"/>
                          </a:solidFill>
                        </a:rPr>
                        <a:t> Rio do Sul</a:t>
                      </a:r>
                      <a:endParaRPr lang="pt-BR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200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pt-BR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2200" dirty="0" smtClean="0">
                          <a:solidFill>
                            <a:schemeClr val="tx1"/>
                          </a:solidFill>
                        </a:rPr>
                        <a:t>12. </a:t>
                      </a:r>
                      <a:r>
                        <a:rPr lang="pt-BR" sz="2200" dirty="0" err="1" smtClean="0">
                          <a:solidFill>
                            <a:schemeClr val="tx1"/>
                          </a:solidFill>
                        </a:rPr>
                        <a:t>Casep</a:t>
                      </a:r>
                      <a:r>
                        <a:rPr lang="pt-BR" sz="2200" dirty="0" smtClean="0">
                          <a:solidFill>
                            <a:schemeClr val="tx1"/>
                          </a:solidFill>
                        </a:rPr>
                        <a:t> São José do Cedro</a:t>
                      </a:r>
                      <a:endParaRPr lang="pt-BR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2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pt-BR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2200" dirty="0" smtClean="0"/>
                        <a:t>13. </a:t>
                      </a:r>
                      <a:r>
                        <a:rPr lang="pt-BR" sz="2200" dirty="0" err="1" smtClean="0"/>
                        <a:t>Casep</a:t>
                      </a:r>
                      <a:r>
                        <a:rPr lang="pt-BR" sz="2200" dirty="0" smtClean="0"/>
                        <a:t> Tubarão</a:t>
                      </a:r>
                      <a:endParaRPr lang="pt-BR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200" dirty="0" smtClean="0"/>
                        <a:t>10</a:t>
                      </a:r>
                      <a:endParaRPr lang="pt-BR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2200" dirty="0" smtClean="0"/>
                        <a:t>14. </a:t>
                      </a:r>
                      <a:r>
                        <a:rPr lang="pt-BR" sz="2200" dirty="0" err="1" smtClean="0"/>
                        <a:t>Casep</a:t>
                      </a:r>
                      <a:r>
                        <a:rPr lang="pt-BR" sz="2200" baseline="0" dirty="0" smtClean="0"/>
                        <a:t> Xanxerê</a:t>
                      </a:r>
                      <a:endParaRPr lang="pt-BR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200" dirty="0" smtClean="0"/>
                        <a:t>06</a:t>
                      </a:r>
                      <a:endParaRPr lang="pt-BR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2200" b="1" dirty="0" smtClean="0"/>
                        <a:t>TOTAL</a:t>
                      </a:r>
                      <a:endParaRPr lang="pt-BR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200" b="1" dirty="0" smtClean="0"/>
                        <a:t>208</a:t>
                      </a:r>
                      <a:endParaRPr lang="pt-BR" sz="22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79293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48531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t-BR" dirty="0" smtClean="0"/>
              <a:t>   PAI / CIF</a:t>
            </a:r>
          </a:p>
          <a:p>
            <a:pPr algn="ctr">
              <a:buNone/>
            </a:pPr>
            <a:endParaRPr lang="pt-BR" dirty="0" smtClean="0"/>
          </a:p>
          <a:p>
            <a:pPr algn="ctr">
              <a:buNone/>
            </a:pPr>
            <a:endParaRPr lang="pt-BR" sz="2000" dirty="0">
              <a:solidFill>
                <a:srgbClr val="FF0000"/>
              </a:solidFill>
            </a:endParaRPr>
          </a:p>
          <a:p>
            <a:pPr algn="ctr">
              <a:buNone/>
            </a:pPr>
            <a:endParaRPr lang="pt-BR" sz="20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pt-BR" sz="2000" dirty="0">
              <a:solidFill>
                <a:srgbClr val="FF0000"/>
              </a:solidFill>
            </a:endParaRPr>
          </a:p>
          <a:p>
            <a:pPr algn="ctr">
              <a:buNone/>
            </a:pPr>
            <a:endParaRPr lang="pt-BR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62700"/>
            <a:ext cx="91440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tângulo 5"/>
          <p:cNvSpPr/>
          <p:nvPr/>
        </p:nvSpPr>
        <p:spPr>
          <a:xfrm>
            <a:off x="1643042" y="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1200" b="1" dirty="0" smtClean="0">
                <a:latin typeface="Arial" pitchFamily="34" charset="0"/>
                <a:cs typeface="Arial" pitchFamily="34" charset="0"/>
              </a:rPr>
              <a:t>Estado de Santa Catarina</a:t>
            </a:r>
          </a:p>
          <a:p>
            <a:r>
              <a:rPr lang="pt-BR" sz="1200" dirty="0" smtClean="0">
                <a:latin typeface="Arial" pitchFamily="34" charset="0"/>
                <a:cs typeface="Arial" pitchFamily="34" charset="0"/>
              </a:rPr>
              <a:t>Secretaria de Estado da Justiça e Cidadania</a:t>
            </a:r>
          </a:p>
          <a:p>
            <a:r>
              <a:rPr lang="pt-BR" sz="1200" dirty="0" smtClean="0">
                <a:latin typeface="Arial" pitchFamily="34" charset="0"/>
                <a:cs typeface="Arial" pitchFamily="34" charset="0"/>
              </a:rPr>
              <a:t>Departamento de Administração Socioeducativa - DEASE</a:t>
            </a:r>
            <a:endParaRPr lang="pt-B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6581001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1200" b="1" dirty="0" smtClean="0">
                <a:latin typeface="Arial" pitchFamily="34" charset="0"/>
                <a:cs typeface="Arial" pitchFamily="34" charset="0"/>
              </a:rPr>
              <a:t>“Sistema humanizado, cidadania respeitada!”</a:t>
            </a:r>
            <a:endParaRPr lang="pt-BR" sz="12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09759182"/>
              </p:ext>
            </p:extLst>
          </p:nvPr>
        </p:nvGraphicFramePr>
        <p:xfrm>
          <a:off x="611560" y="2348880"/>
          <a:ext cx="8064896" cy="2304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6464"/>
                <a:gridCol w="3888432"/>
              </a:tblGrid>
              <a:tr h="675197">
                <a:tc>
                  <a:txBody>
                    <a:bodyPr/>
                    <a:lstStyle/>
                    <a:p>
                      <a:pPr algn="ctr"/>
                      <a:r>
                        <a:rPr lang="pt-BR" sz="2200" dirty="0" smtClean="0"/>
                        <a:t>Unidades Socioeducativas</a:t>
                      </a:r>
                      <a:endParaRPr lang="pt-BR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200" dirty="0" smtClean="0"/>
                        <a:t>Número de Vagas</a:t>
                      </a:r>
                      <a:endParaRPr lang="pt-BR" sz="2200" dirty="0"/>
                    </a:p>
                  </a:txBody>
                  <a:tcPr/>
                </a:tc>
              </a:tr>
              <a:tr h="771654">
                <a:tc>
                  <a:txBody>
                    <a:bodyPr/>
                    <a:lstStyle/>
                    <a:p>
                      <a:r>
                        <a:rPr lang="pt-BR" sz="2200" dirty="0" smtClean="0"/>
                        <a:t>1. Plantão de Atendimento Inicial</a:t>
                      </a:r>
                      <a:endParaRPr lang="pt-BR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200" dirty="0" smtClean="0"/>
                        <a:t>15 (internação</a:t>
                      </a:r>
                      <a:r>
                        <a:rPr lang="pt-BR" sz="2200" baseline="0" dirty="0" smtClean="0"/>
                        <a:t> provisória masculina)</a:t>
                      </a:r>
                      <a:endParaRPr lang="pt-BR" sz="2200" dirty="0"/>
                    </a:p>
                  </a:txBody>
                  <a:tcPr/>
                </a:tc>
              </a:tr>
              <a:tr h="857405">
                <a:tc>
                  <a:txBody>
                    <a:bodyPr/>
                    <a:lstStyle/>
                    <a:p>
                      <a:r>
                        <a:rPr lang="pt-BR" sz="2200" dirty="0" smtClean="0"/>
                        <a:t>2. Centro de Internação Feminina</a:t>
                      </a:r>
                      <a:endParaRPr lang="pt-BR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200" dirty="0" smtClean="0"/>
                        <a:t>12 (internação e internação provisória feminina)</a:t>
                      </a:r>
                      <a:endParaRPr lang="pt-BR" sz="2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73266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340768"/>
            <a:ext cx="8712968" cy="51125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t-BR" dirty="0" smtClean="0"/>
              <a:t>     CASAS DE SEMILIBERDADE</a:t>
            </a:r>
          </a:p>
          <a:p>
            <a:pPr algn="ctr">
              <a:buNone/>
            </a:pPr>
            <a:endParaRPr lang="pt-BR" dirty="0" smtClean="0"/>
          </a:p>
          <a:p>
            <a:pPr algn="ctr">
              <a:buNone/>
            </a:pPr>
            <a:endParaRPr lang="pt-BR" dirty="0"/>
          </a:p>
          <a:p>
            <a:pPr algn="ctr">
              <a:buNone/>
            </a:pPr>
            <a:endParaRPr lang="pt-BR" dirty="0"/>
          </a:p>
          <a:p>
            <a:pPr algn="ctr">
              <a:buNone/>
            </a:pPr>
            <a:r>
              <a:rPr lang="pt-BR" sz="2000" dirty="0" smtClean="0">
                <a:solidFill>
                  <a:srgbClr val="FF0000"/>
                </a:solidFill>
              </a:rPr>
              <a:t>*</a:t>
            </a:r>
          </a:p>
          <a:p>
            <a:pPr algn="ctr">
              <a:buNone/>
            </a:pPr>
            <a:endParaRPr lang="pt-BR" sz="2000" dirty="0">
              <a:solidFill>
                <a:srgbClr val="FF0000"/>
              </a:solidFill>
            </a:endParaRPr>
          </a:p>
          <a:p>
            <a:pPr algn="ctr">
              <a:buNone/>
            </a:pPr>
            <a:endParaRPr lang="pt-BR" sz="20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pt-BR" sz="2000" dirty="0">
              <a:solidFill>
                <a:srgbClr val="FF0000"/>
              </a:solidFill>
            </a:endParaRPr>
          </a:p>
          <a:p>
            <a:pPr algn="ctr">
              <a:buNone/>
            </a:pPr>
            <a:endParaRPr lang="pt-BR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62700"/>
            <a:ext cx="91440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tângulo 5"/>
          <p:cNvSpPr/>
          <p:nvPr/>
        </p:nvSpPr>
        <p:spPr>
          <a:xfrm>
            <a:off x="1643042" y="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1200" b="1" dirty="0" smtClean="0">
                <a:latin typeface="Arial" pitchFamily="34" charset="0"/>
                <a:cs typeface="Arial" pitchFamily="34" charset="0"/>
              </a:rPr>
              <a:t>Estado de Santa Catarina</a:t>
            </a:r>
          </a:p>
          <a:p>
            <a:r>
              <a:rPr lang="pt-BR" sz="1200" dirty="0" smtClean="0">
                <a:latin typeface="Arial" pitchFamily="34" charset="0"/>
                <a:cs typeface="Arial" pitchFamily="34" charset="0"/>
              </a:rPr>
              <a:t>Secretaria de Estado da Justiça e Cidadania</a:t>
            </a:r>
          </a:p>
          <a:p>
            <a:r>
              <a:rPr lang="pt-BR" sz="1200" dirty="0" smtClean="0">
                <a:latin typeface="Arial" pitchFamily="34" charset="0"/>
                <a:cs typeface="Arial" pitchFamily="34" charset="0"/>
              </a:rPr>
              <a:t>Departamento de Administração Socioeducativa - DEASE</a:t>
            </a:r>
            <a:endParaRPr lang="pt-B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6581001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1200" b="1" dirty="0" smtClean="0">
                <a:latin typeface="Arial" pitchFamily="34" charset="0"/>
                <a:cs typeface="Arial" pitchFamily="34" charset="0"/>
              </a:rPr>
              <a:t>“Sistema humanizado, cidadania respeitada!”</a:t>
            </a:r>
            <a:endParaRPr lang="pt-BR" sz="12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29246319"/>
              </p:ext>
            </p:extLst>
          </p:nvPr>
        </p:nvGraphicFramePr>
        <p:xfrm>
          <a:off x="755576" y="1908324"/>
          <a:ext cx="7704856" cy="42478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099"/>
                <a:gridCol w="3816757"/>
              </a:tblGrid>
              <a:tr h="331372">
                <a:tc>
                  <a:txBody>
                    <a:bodyPr/>
                    <a:lstStyle/>
                    <a:p>
                      <a:pPr algn="ctr"/>
                      <a:r>
                        <a:rPr lang="pt-BR" sz="1900" dirty="0" smtClean="0"/>
                        <a:t>Unidades Socioeducativas</a:t>
                      </a:r>
                      <a:endParaRPr lang="pt-BR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900" dirty="0" smtClean="0"/>
                        <a:t>Número de Vagas</a:t>
                      </a:r>
                      <a:endParaRPr lang="pt-BR" sz="1900" dirty="0"/>
                    </a:p>
                  </a:txBody>
                  <a:tcPr/>
                </a:tc>
              </a:tr>
              <a:tr h="331372">
                <a:tc>
                  <a:txBody>
                    <a:bodyPr/>
                    <a:lstStyle/>
                    <a:p>
                      <a:r>
                        <a:rPr lang="pt-BR" sz="1900" dirty="0" smtClean="0">
                          <a:solidFill>
                            <a:schemeClr val="tx1"/>
                          </a:solidFill>
                        </a:rPr>
                        <a:t>1. CSL Araranguá</a:t>
                      </a:r>
                      <a:endParaRPr lang="pt-BR" sz="19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900" dirty="0" smtClean="0">
                          <a:solidFill>
                            <a:schemeClr val="tx1"/>
                          </a:solidFill>
                        </a:rPr>
                        <a:t>10 </a:t>
                      </a:r>
                      <a:endParaRPr lang="pt-BR" sz="19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31372">
                <a:tc>
                  <a:txBody>
                    <a:bodyPr/>
                    <a:lstStyle/>
                    <a:p>
                      <a:r>
                        <a:rPr lang="pt-BR" sz="1900" b="0" dirty="0" smtClean="0">
                          <a:solidFill>
                            <a:schemeClr val="tx1"/>
                          </a:solidFill>
                        </a:rPr>
                        <a:t>2. CSL Blumenau</a:t>
                      </a:r>
                      <a:endParaRPr lang="pt-BR" sz="19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900" b="0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pt-BR" sz="19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31372">
                <a:tc>
                  <a:txBody>
                    <a:bodyPr/>
                    <a:lstStyle/>
                    <a:p>
                      <a:r>
                        <a:rPr lang="pt-BR" sz="1900" dirty="0" smtClean="0"/>
                        <a:t>3. CSL Caçador</a:t>
                      </a:r>
                      <a:endParaRPr lang="pt-BR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900" dirty="0" smtClean="0"/>
                        <a:t>10</a:t>
                      </a:r>
                      <a:endParaRPr lang="pt-BR" sz="1900" dirty="0"/>
                    </a:p>
                  </a:txBody>
                  <a:tcPr/>
                </a:tc>
              </a:tr>
              <a:tr h="331372">
                <a:tc>
                  <a:txBody>
                    <a:bodyPr/>
                    <a:lstStyle/>
                    <a:p>
                      <a:r>
                        <a:rPr lang="pt-BR" sz="1900" dirty="0" smtClean="0"/>
                        <a:t>4. CSL Chapecó</a:t>
                      </a:r>
                      <a:endParaRPr lang="pt-BR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900" dirty="0" smtClean="0"/>
                        <a:t>10</a:t>
                      </a:r>
                      <a:endParaRPr lang="pt-BR" sz="1900" dirty="0"/>
                    </a:p>
                  </a:txBody>
                  <a:tcPr/>
                </a:tc>
              </a:tr>
              <a:tr h="331372">
                <a:tc>
                  <a:txBody>
                    <a:bodyPr/>
                    <a:lstStyle/>
                    <a:p>
                      <a:r>
                        <a:rPr lang="pt-BR" sz="1900" dirty="0" smtClean="0">
                          <a:solidFill>
                            <a:srgbClr val="FF0000"/>
                          </a:solidFill>
                        </a:rPr>
                        <a:t>5. CSL Concórdia</a:t>
                      </a:r>
                      <a:endParaRPr lang="pt-BR" sz="19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900" dirty="0" smtClean="0">
                          <a:solidFill>
                            <a:srgbClr val="FF0000"/>
                          </a:solidFill>
                        </a:rPr>
                        <a:t>12 (unidade inoperante)</a:t>
                      </a:r>
                      <a:endParaRPr lang="pt-BR" sz="19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31372">
                <a:tc>
                  <a:txBody>
                    <a:bodyPr/>
                    <a:lstStyle/>
                    <a:p>
                      <a:r>
                        <a:rPr lang="pt-BR" sz="1900" dirty="0" smtClean="0"/>
                        <a:t>6. CSL Criciúma</a:t>
                      </a:r>
                      <a:endParaRPr lang="pt-BR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900" dirty="0" smtClean="0"/>
                        <a:t>08</a:t>
                      </a:r>
                      <a:endParaRPr lang="pt-BR" sz="1900" dirty="0"/>
                    </a:p>
                  </a:txBody>
                  <a:tcPr/>
                </a:tc>
              </a:tr>
              <a:tr h="437852">
                <a:tc>
                  <a:txBody>
                    <a:bodyPr/>
                    <a:lstStyle/>
                    <a:p>
                      <a:r>
                        <a:rPr lang="pt-BR" sz="1900" dirty="0" smtClean="0">
                          <a:solidFill>
                            <a:srgbClr val="FF0000"/>
                          </a:solidFill>
                        </a:rPr>
                        <a:t>7. CSL Florianópolis</a:t>
                      </a:r>
                      <a:endParaRPr lang="pt-BR" sz="19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900" dirty="0" smtClean="0">
                          <a:solidFill>
                            <a:srgbClr val="FF0000"/>
                          </a:solidFill>
                        </a:rPr>
                        <a:t>23 (unidade inoperante)</a:t>
                      </a:r>
                    </a:p>
                  </a:txBody>
                  <a:tcPr/>
                </a:tc>
              </a:tr>
              <a:tr h="331372">
                <a:tc>
                  <a:txBody>
                    <a:bodyPr/>
                    <a:lstStyle/>
                    <a:p>
                      <a:r>
                        <a:rPr lang="pt-BR" sz="1900" dirty="0" smtClean="0"/>
                        <a:t>8. CSL Joinville</a:t>
                      </a:r>
                      <a:endParaRPr lang="pt-BR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900" dirty="0" smtClean="0"/>
                        <a:t>14</a:t>
                      </a:r>
                      <a:endParaRPr lang="pt-BR" sz="1900" dirty="0"/>
                    </a:p>
                  </a:txBody>
                  <a:tcPr/>
                </a:tc>
              </a:tr>
              <a:tr h="331372">
                <a:tc>
                  <a:txBody>
                    <a:bodyPr/>
                    <a:lstStyle/>
                    <a:p>
                      <a:r>
                        <a:rPr lang="pt-BR" sz="1900" dirty="0" smtClean="0"/>
                        <a:t>9. CSL Lages</a:t>
                      </a:r>
                      <a:endParaRPr lang="pt-BR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900" dirty="0" smtClean="0"/>
                        <a:t>12</a:t>
                      </a:r>
                      <a:endParaRPr lang="pt-BR" sz="1900" dirty="0"/>
                    </a:p>
                  </a:txBody>
                  <a:tcPr/>
                </a:tc>
              </a:tr>
              <a:tr h="331372">
                <a:tc>
                  <a:txBody>
                    <a:bodyPr/>
                    <a:lstStyle/>
                    <a:p>
                      <a:r>
                        <a:rPr lang="pt-BR" sz="1900" b="1" dirty="0" smtClean="0"/>
                        <a:t>TOTAL</a:t>
                      </a:r>
                      <a:endParaRPr lang="pt-BR" sz="1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900" b="1" dirty="0" smtClean="0"/>
                        <a:t>111</a:t>
                      </a:r>
                      <a:endParaRPr lang="pt-BR" sz="19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034435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83067" y="1417638"/>
            <a:ext cx="8229600" cy="48779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t-BR" sz="2000" b="1" dirty="0" smtClean="0"/>
              <a:t>QUANTIDADE DE ADOLESCENTES EM CUMPRIMENTO DE MEDIDA SOCIOEDUCATIVA EM JUNHO/2015.</a:t>
            </a:r>
            <a:endParaRPr lang="pt-BR" sz="200" b="1" dirty="0" smtClean="0"/>
          </a:p>
          <a:p>
            <a:pPr algn="ctr">
              <a:buNone/>
            </a:pPr>
            <a:endParaRPr lang="pt-BR" sz="2000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62700"/>
            <a:ext cx="91440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tângulo 5"/>
          <p:cNvSpPr/>
          <p:nvPr/>
        </p:nvSpPr>
        <p:spPr>
          <a:xfrm>
            <a:off x="1643042" y="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1200" b="1" dirty="0" smtClean="0">
                <a:latin typeface="Arial" pitchFamily="34" charset="0"/>
                <a:cs typeface="Arial" pitchFamily="34" charset="0"/>
              </a:rPr>
              <a:t>Estado de Santa Catarina</a:t>
            </a:r>
          </a:p>
          <a:p>
            <a:r>
              <a:rPr lang="pt-BR" sz="1200" dirty="0" smtClean="0">
                <a:latin typeface="Arial" pitchFamily="34" charset="0"/>
                <a:cs typeface="Arial" pitchFamily="34" charset="0"/>
              </a:rPr>
              <a:t>Secretaria de Estado da Justiça e Cidadania</a:t>
            </a:r>
          </a:p>
          <a:p>
            <a:r>
              <a:rPr lang="pt-BR" sz="1200" dirty="0" smtClean="0">
                <a:latin typeface="Arial" pitchFamily="34" charset="0"/>
                <a:cs typeface="Arial" pitchFamily="34" charset="0"/>
              </a:rPr>
              <a:t>Departamento de Administração Socioeducativa - DEASE</a:t>
            </a:r>
            <a:endParaRPr lang="pt-B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6581001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1200" b="1" dirty="0" smtClean="0">
                <a:latin typeface="Arial" pitchFamily="34" charset="0"/>
                <a:cs typeface="Arial" pitchFamily="34" charset="0"/>
              </a:rPr>
              <a:t>“Sistema humanizado, cidadania respeitada!”</a:t>
            </a:r>
            <a:endParaRPr lang="pt-BR" sz="12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0080" y="2204141"/>
            <a:ext cx="4752528" cy="3172852"/>
          </a:xfrm>
          <a:prstGeom prst="rect">
            <a:avLst/>
          </a:prstGeom>
        </p:spPr>
      </p:pic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06396813"/>
              </p:ext>
            </p:extLst>
          </p:nvPr>
        </p:nvGraphicFramePr>
        <p:xfrm>
          <a:off x="3059832" y="5435016"/>
          <a:ext cx="3383916" cy="917448"/>
        </p:xfrm>
        <a:graphic>
          <a:graphicData uri="http://schemas.openxmlformats.org/drawingml/2006/table">
            <a:tbl>
              <a:tblPr firstRow="1" firstCol="1" bandRow="1"/>
              <a:tblGrid>
                <a:gridCol w="1691958"/>
                <a:gridCol w="1691958"/>
              </a:tblGrid>
              <a:tr h="1860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Sexo </a:t>
                      </a:r>
                      <a:endParaRPr lang="pt-B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8B1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Quantidade</a:t>
                      </a:r>
                      <a:endParaRPr lang="pt-B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8B1B"/>
                    </a:solidFill>
                  </a:tcPr>
                </a:tc>
              </a:tr>
              <a:tr h="857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Feminino </a:t>
                      </a:r>
                      <a:endParaRPr lang="pt-B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29 </a:t>
                      </a:r>
                      <a:endParaRPr lang="pt-B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819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Masculino </a:t>
                      </a:r>
                      <a:endParaRPr lang="pt-B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447 </a:t>
                      </a:r>
                      <a:endParaRPr lang="pt-B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  <a:tr h="857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Não Informado </a:t>
                      </a:r>
                      <a:endParaRPr lang="pt-B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 </a:t>
                      </a:r>
                      <a:endParaRPr lang="pt-B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86576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1401</TotalTime>
  <Words>1123</Words>
  <Application>Microsoft Office PowerPoint</Application>
  <PresentationFormat>Apresentação na tela (4:3)</PresentationFormat>
  <Paragraphs>336</Paragraphs>
  <Slides>25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25</vt:i4>
      </vt:variant>
    </vt:vector>
  </HeadingPairs>
  <TitlesOfParts>
    <vt:vector size="26" baseType="lpstr">
      <vt:lpstr>Tema do Office</vt:lpstr>
      <vt:lpstr>Slide 1</vt:lpstr>
      <vt:lpstr>Slide 2</vt:lpstr>
      <vt:lpstr>PANORAMA DAS UNIDADES SOCIOEDUCATIVAS: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CASE GRANDE FLORIANÓPOLIS</dc:title>
  <dc:creator>DEASE</dc:creator>
  <cp:lastModifiedBy>goncalveslr</cp:lastModifiedBy>
  <cp:revision>148</cp:revision>
  <cp:lastPrinted>2014-08-28T20:51:21Z</cp:lastPrinted>
  <dcterms:created xsi:type="dcterms:W3CDTF">2014-06-25T18:08:15Z</dcterms:created>
  <dcterms:modified xsi:type="dcterms:W3CDTF">2015-06-24T20:27:00Z</dcterms:modified>
</cp:coreProperties>
</file>