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4D24D4E0-E8CE-4F3D-BC14-7A39E3E9B86D}">
  <a:tblStyle styleId="{4D24D4E0-E8CE-4F3D-BC14-7A39E3E9B86D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" name="Shape 3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5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rgbClr val="000000"/>
                </a:buClr>
                <a:buSzPct val="25000"/>
                <a:buFont typeface="Times New Roman"/>
                <a:buNone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567388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t>1</a:t>
            </a:fld>
            <a:endParaRPr lang="en-US" sz="2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8914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1456693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1976832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1909038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4273603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1103185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2176124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2491378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3138542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3929266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3708503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11713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3959312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1439347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2828397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="" val="2318334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685800" y="2286000"/>
            <a:ext cx="77724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1371600" y="4495800"/>
            <a:ext cx="6400799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1pPr>
            <a:lvl2pPr marL="742950" marR="0" indent="-1714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■"/>
              <a:defRPr/>
            </a:lvl2pPr>
            <a:lvl3pPr marL="1143000" marR="0" indent="-13335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/>
            </a:lvl3pPr>
            <a:lvl4pPr marL="16002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■"/>
              <a:defRPr/>
            </a:lvl4pPr>
            <a:lvl5pPr marL="20574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5pPr>
            <a:lvl6pPr marL="25146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6pPr>
            <a:lvl7pPr marL="29718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7pPr>
            <a:lvl8pPr marL="34290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8pPr>
            <a:lvl9pPr marL="38862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1295400" y="2819400"/>
            <a:ext cx="3467099" cy="335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4914900" y="2819400"/>
            <a:ext cx="3467099" cy="335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abeçalho da Seção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SzPct val="25000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mente títul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1295400" y="2819400"/>
            <a:ext cx="7086600" cy="335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/>
            </a:lvl1pPr>
            <a:lvl2pPr marL="742950" indent="-1714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■"/>
              <a:defRPr/>
            </a:lvl2pPr>
            <a:lvl3pPr marL="1143000" indent="-13335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/>
            </a:lvl3pPr>
            <a:lvl4pPr marL="1600200" indent="-142875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■"/>
              <a:defRPr/>
            </a:lvl4pPr>
            <a:lvl5pPr marL="20574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5pPr>
            <a:lvl6pPr marL="25146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6pPr>
            <a:lvl7pPr marL="29718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7pPr>
            <a:lvl8pPr marL="34290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8pPr>
            <a:lvl9pPr marL="38862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e texto verticai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 rot="5400000">
            <a:off x="5019674" y="2809875"/>
            <a:ext cx="4953000" cy="17716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1400174" y="1114425"/>
            <a:ext cx="4953000" cy="5162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/>
            </a:lvl1pPr>
            <a:lvl2pPr marL="742950" indent="-1714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■"/>
              <a:defRPr/>
            </a:lvl2pPr>
            <a:lvl3pPr marL="1143000" indent="-13335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/>
            </a:lvl3pPr>
            <a:lvl4pPr marL="1600200" indent="-142875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■"/>
              <a:defRPr/>
            </a:lvl4pPr>
            <a:lvl5pPr marL="20574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5pPr>
            <a:lvl6pPr marL="25146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6pPr>
            <a:lvl7pPr marL="29718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7pPr>
            <a:lvl8pPr marL="34290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8pPr>
            <a:lvl9pPr marL="38862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e texto vertical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 rot="5400000">
            <a:off x="3162300" y="952499"/>
            <a:ext cx="3352799" cy="708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/>
            </a:lvl1pPr>
            <a:lvl2pPr marL="742950" indent="-1714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■"/>
              <a:defRPr/>
            </a:lvl2pPr>
            <a:lvl3pPr marL="1143000" indent="-13335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/>
            </a:lvl3pPr>
            <a:lvl4pPr marL="1600200" indent="-142875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■"/>
              <a:defRPr/>
            </a:lvl4pPr>
            <a:lvl5pPr marL="20574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5pPr>
            <a:lvl6pPr marL="25146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6pPr>
            <a:lvl7pPr marL="29718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7pPr>
            <a:lvl8pPr marL="34290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8pPr>
            <a:lvl9pPr marL="388620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m com Legenda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údo com Legenda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ção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hape 9"/>
          <p:cNvCxnSpPr/>
          <p:nvPr/>
        </p:nvCxnSpPr>
        <p:spPr>
          <a:xfrm>
            <a:off x="2895600" y="4303712"/>
            <a:ext cx="3276600" cy="0"/>
          </a:xfrm>
          <a:prstGeom prst="straightConnector1">
            <a:avLst/>
          </a:prstGeom>
          <a:noFill/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0" name="Shape 10"/>
          <p:cNvSpPr txBox="1"/>
          <p:nvPr/>
        </p:nvSpPr>
        <p:spPr>
          <a:xfrm>
            <a:off x="0" y="1066800"/>
            <a:ext cx="8686800" cy="533399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533400" y="0"/>
            <a:ext cx="3276599" cy="2133599"/>
            <a:chOff x="533400" y="0"/>
            <a:chExt cx="3276599" cy="2133599"/>
          </a:xfrm>
        </p:grpSpPr>
        <p:sp>
          <p:nvSpPr>
            <p:cNvPr id="12" name="Shape 12"/>
            <p:cNvSpPr txBox="1"/>
            <p:nvPr/>
          </p:nvSpPr>
          <p:spPr>
            <a:xfrm>
              <a:off x="1600200" y="1066800"/>
              <a:ext cx="533399" cy="533399"/>
            </a:xfrm>
            <a:prstGeom prst="rect">
              <a:avLst/>
            </a:prstGeom>
            <a:noFill/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 txBox="1"/>
            <p:nvPr/>
          </p:nvSpPr>
          <p:spPr>
            <a:xfrm>
              <a:off x="2133600" y="1600200"/>
              <a:ext cx="533399" cy="533399"/>
            </a:xfrm>
            <a:prstGeom prst="rect">
              <a:avLst/>
            </a:prstGeom>
            <a:noFill/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Shape 14"/>
            <p:cNvSpPr txBox="1"/>
            <p:nvPr/>
          </p:nvSpPr>
          <p:spPr>
            <a:xfrm>
              <a:off x="2743200" y="533400"/>
              <a:ext cx="533399" cy="533399"/>
            </a:xfrm>
            <a:prstGeom prst="rect">
              <a:avLst/>
            </a:prstGeom>
            <a:noFill/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Shape 15"/>
            <p:cNvSpPr txBox="1"/>
            <p:nvPr/>
          </p:nvSpPr>
          <p:spPr>
            <a:xfrm>
              <a:off x="3276600" y="1066800"/>
              <a:ext cx="533399" cy="533399"/>
            </a:xfrm>
            <a:prstGeom prst="rect">
              <a:avLst/>
            </a:prstGeom>
            <a:noFill/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Shape 16"/>
            <p:cNvSpPr txBox="1"/>
            <p:nvPr/>
          </p:nvSpPr>
          <p:spPr>
            <a:xfrm>
              <a:off x="1066800" y="533400"/>
              <a:ext cx="533399" cy="533399"/>
            </a:xfrm>
            <a:prstGeom prst="rect">
              <a:avLst/>
            </a:prstGeom>
            <a:noFill/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Shape 17"/>
            <p:cNvSpPr txBox="1"/>
            <p:nvPr/>
          </p:nvSpPr>
          <p:spPr>
            <a:xfrm>
              <a:off x="533400" y="0"/>
              <a:ext cx="533399" cy="533399"/>
            </a:xfrm>
            <a:prstGeom prst="rect">
              <a:avLst/>
            </a:prstGeom>
            <a:noFill/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" name="Shape 18"/>
          <p:cNvGrpSpPr/>
          <p:nvPr/>
        </p:nvGrpSpPr>
        <p:grpSpPr>
          <a:xfrm>
            <a:off x="533400" y="0"/>
            <a:ext cx="3276599" cy="2133599"/>
            <a:chOff x="4343400" y="152400"/>
            <a:chExt cx="3276599" cy="2133599"/>
          </a:xfrm>
        </p:grpSpPr>
        <p:sp>
          <p:nvSpPr>
            <p:cNvPr id="19" name="Shape 19"/>
            <p:cNvSpPr txBox="1"/>
            <p:nvPr/>
          </p:nvSpPr>
          <p:spPr>
            <a:xfrm>
              <a:off x="5410200" y="1219200"/>
              <a:ext cx="533399" cy="533399"/>
            </a:xfrm>
            <a:prstGeom prst="rect">
              <a:avLst/>
            </a:prstGeom>
            <a:solidFill>
              <a:schemeClr val="accent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"/>
            <p:cNvSpPr txBox="1"/>
            <p:nvPr/>
          </p:nvSpPr>
          <p:spPr>
            <a:xfrm>
              <a:off x="5943600" y="1752600"/>
              <a:ext cx="533399" cy="533399"/>
            </a:xfrm>
            <a:prstGeom prst="rect">
              <a:avLst/>
            </a:prstGeom>
            <a:solidFill>
              <a:schemeClr val="accent1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"/>
            <p:cNvSpPr txBox="1"/>
            <p:nvPr/>
          </p:nvSpPr>
          <p:spPr>
            <a:xfrm>
              <a:off x="6553200" y="685800"/>
              <a:ext cx="533399" cy="533399"/>
            </a:xfrm>
            <a:prstGeom prst="rect">
              <a:avLst/>
            </a:prstGeom>
            <a:solidFill>
              <a:schemeClr val="accent1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2"/>
            <p:cNvSpPr txBox="1"/>
            <p:nvPr/>
          </p:nvSpPr>
          <p:spPr>
            <a:xfrm>
              <a:off x="7086600" y="1219200"/>
              <a:ext cx="533399" cy="533399"/>
            </a:xfrm>
            <a:prstGeom prst="rect">
              <a:avLst/>
            </a:prstGeom>
            <a:solidFill>
              <a:schemeClr val="lt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 txBox="1"/>
            <p:nvPr/>
          </p:nvSpPr>
          <p:spPr>
            <a:xfrm>
              <a:off x="4876800" y="685800"/>
              <a:ext cx="533399" cy="533399"/>
            </a:xfrm>
            <a:prstGeom prst="rect">
              <a:avLst/>
            </a:prstGeom>
            <a:solidFill>
              <a:schemeClr val="dk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 txBox="1"/>
            <p:nvPr/>
          </p:nvSpPr>
          <p:spPr>
            <a:xfrm>
              <a:off x="4343400" y="152400"/>
              <a:ext cx="533399" cy="533399"/>
            </a:xfrm>
            <a:prstGeom prst="rect">
              <a:avLst/>
            </a:prstGeom>
            <a:solidFill>
              <a:schemeClr val="lt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" name="Shape 25"/>
          <p:cNvSpPr txBox="1"/>
          <p:nvPr/>
        </p:nvSpPr>
        <p:spPr>
          <a:xfrm>
            <a:off x="4114800" y="4191000"/>
            <a:ext cx="211136" cy="211136"/>
          </a:xfrm>
          <a:prstGeom prst="rect">
            <a:avLst/>
          </a:prstGeom>
          <a:solidFill>
            <a:schemeClr val="accent2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26"/>
          <p:cNvSpPr txBox="1"/>
          <p:nvPr/>
        </p:nvSpPr>
        <p:spPr>
          <a:xfrm>
            <a:off x="4419600" y="4191000"/>
            <a:ext cx="211136" cy="21113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27"/>
          <p:cNvSpPr txBox="1"/>
          <p:nvPr/>
        </p:nvSpPr>
        <p:spPr>
          <a:xfrm>
            <a:off x="4724400" y="4191000"/>
            <a:ext cx="211136" cy="211136"/>
          </a:xfrm>
          <a:prstGeom prst="rect">
            <a:avLst/>
          </a:prstGeom>
          <a:solidFill>
            <a:schemeClr val="accent1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1295400" y="2819400"/>
            <a:ext cx="7086600" cy="335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0955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/>
            </a:lvl1pPr>
            <a:lvl2pPr marL="742950" marR="0" indent="-1714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■"/>
              <a:defRPr/>
            </a:lvl2pPr>
            <a:lvl3pPr marL="1143000" marR="0" indent="-13335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/>
            </a:lvl3pPr>
            <a:lvl4pPr marL="16002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■"/>
              <a:defRPr/>
            </a:lvl4pPr>
            <a:lvl5pPr marL="20574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5pPr>
            <a:lvl6pPr marL="25146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6pPr>
            <a:lvl7pPr marL="29718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7pPr>
            <a:lvl8pPr marL="34290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8pPr>
            <a:lvl9pPr marL="38862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1295400" y="2819400"/>
            <a:ext cx="7086600" cy="335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0955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/>
            </a:lvl1pPr>
            <a:lvl2pPr marL="742950" marR="0" indent="-1714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■"/>
              <a:defRPr/>
            </a:lvl2pPr>
            <a:lvl3pPr marL="1143000" marR="0" indent="-13335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Font typeface="Noto Symbol"/>
              <a:buChar char="■"/>
              <a:defRPr/>
            </a:lvl3pPr>
            <a:lvl4pPr marL="16002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ymbol"/>
              <a:buChar char="■"/>
              <a:defRPr/>
            </a:lvl4pPr>
            <a:lvl5pPr marL="20574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5pPr>
            <a:lvl6pPr marL="25146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6pPr>
            <a:lvl7pPr marL="29718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7pPr>
            <a:lvl8pPr marL="34290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8pPr>
            <a:lvl9pPr marL="3886200" marR="0" indent="-14287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/>
          <p:nvPr/>
        </p:nvSpPr>
        <p:spPr>
          <a:xfrm>
            <a:off x="0" y="2286000"/>
            <a:ext cx="533399" cy="533399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42"/>
          <p:cNvSpPr txBox="1"/>
          <p:nvPr/>
        </p:nvSpPr>
        <p:spPr>
          <a:xfrm>
            <a:off x="533400" y="2819400"/>
            <a:ext cx="533399" cy="533399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/>
          <p:nvPr/>
        </p:nvSpPr>
        <p:spPr>
          <a:xfrm>
            <a:off x="1981200" y="533400"/>
            <a:ext cx="381000" cy="381000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762000" y="1066800"/>
            <a:ext cx="381000" cy="381000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 txBox="1"/>
          <p:nvPr/>
        </p:nvSpPr>
        <p:spPr>
          <a:xfrm>
            <a:off x="1143000" y="685800"/>
            <a:ext cx="381000" cy="381000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 txBox="1"/>
          <p:nvPr/>
        </p:nvSpPr>
        <p:spPr>
          <a:xfrm>
            <a:off x="2362200" y="152400"/>
            <a:ext cx="381000" cy="381000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Shape 47"/>
          <p:cNvSpPr txBox="1"/>
          <p:nvPr/>
        </p:nvSpPr>
        <p:spPr>
          <a:xfrm>
            <a:off x="0" y="755650"/>
            <a:ext cx="5867400" cy="76199"/>
          </a:xfrm>
          <a:prstGeom prst="rect">
            <a:avLst/>
          </a:prstGeom>
          <a:noFill/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5715000" y="609600"/>
            <a:ext cx="304799" cy="304799"/>
          </a:xfrm>
          <a:prstGeom prst="rect">
            <a:avLst/>
          </a:prstGeom>
          <a:solidFill>
            <a:schemeClr val="accent2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Shape 49"/>
          <p:cNvSpPr txBox="1"/>
          <p:nvPr/>
        </p:nvSpPr>
        <p:spPr>
          <a:xfrm>
            <a:off x="5562600" y="457200"/>
            <a:ext cx="304799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Shape 50"/>
          <p:cNvSpPr txBox="1"/>
          <p:nvPr/>
        </p:nvSpPr>
        <p:spPr>
          <a:xfrm>
            <a:off x="8458200" y="3962400"/>
            <a:ext cx="381000" cy="381000"/>
          </a:xfrm>
          <a:prstGeom prst="rect">
            <a:avLst/>
          </a:prstGeom>
          <a:solidFill>
            <a:schemeClr val="accent2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Shape 51"/>
          <p:cNvSpPr txBox="1"/>
          <p:nvPr/>
        </p:nvSpPr>
        <p:spPr>
          <a:xfrm>
            <a:off x="8686800" y="3657600"/>
            <a:ext cx="381000" cy="381000"/>
          </a:xfrm>
          <a:prstGeom prst="rect">
            <a:avLst/>
          </a:prstGeom>
          <a:solidFill>
            <a:schemeClr val="lt2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" name="Shape 52"/>
          <p:cNvGrpSpPr/>
          <p:nvPr/>
        </p:nvGrpSpPr>
        <p:grpSpPr>
          <a:xfrm>
            <a:off x="0" y="2286000"/>
            <a:ext cx="1066799" cy="1066799"/>
            <a:chOff x="0" y="3962400"/>
            <a:chExt cx="1066799" cy="1066799"/>
          </a:xfrm>
        </p:grpSpPr>
        <p:sp>
          <p:nvSpPr>
            <p:cNvPr id="53" name="Shape 53"/>
            <p:cNvSpPr txBox="1"/>
            <p:nvPr/>
          </p:nvSpPr>
          <p:spPr>
            <a:xfrm>
              <a:off x="0" y="3962400"/>
              <a:ext cx="533399" cy="533399"/>
            </a:xfrm>
            <a:prstGeom prst="rect">
              <a:avLst/>
            </a:prstGeom>
            <a:solidFill>
              <a:schemeClr val="accent1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Shape 54"/>
            <p:cNvSpPr txBox="1"/>
            <p:nvPr/>
          </p:nvSpPr>
          <p:spPr>
            <a:xfrm>
              <a:off x="533400" y="4495800"/>
              <a:ext cx="533399" cy="533399"/>
            </a:xfrm>
            <a:prstGeom prst="rect">
              <a:avLst/>
            </a:prstGeom>
            <a:solidFill>
              <a:schemeClr val="lt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6553200" y="6507162"/>
            <a:ext cx="18288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1295400" y="6507162"/>
            <a:ext cx="289560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5791200" y="6477000"/>
            <a:ext cx="762000" cy="304799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buClr>
                  <a:schemeClr val="lt1"/>
                </a:buClr>
                <a:buSzPct val="25000"/>
                <a:buFont typeface="Tahoma"/>
                <a:buNone/>
              </a:pPr>
              <a:t>‹nº›</a:t>
            </a:fld>
            <a:endParaRPr lang="en-US"/>
          </a:p>
        </p:txBody>
      </p:sp>
      <p:grpSp>
        <p:nvGrpSpPr>
          <p:cNvPr id="59" name="Shape 59"/>
          <p:cNvGrpSpPr/>
          <p:nvPr/>
        </p:nvGrpSpPr>
        <p:grpSpPr>
          <a:xfrm>
            <a:off x="762000" y="152400"/>
            <a:ext cx="1981200" cy="1295400"/>
            <a:chOff x="6172200" y="152400"/>
            <a:chExt cx="1981200" cy="1295400"/>
          </a:xfrm>
        </p:grpSpPr>
        <p:sp>
          <p:nvSpPr>
            <p:cNvPr id="60" name="Shape 60"/>
            <p:cNvSpPr txBox="1"/>
            <p:nvPr/>
          </p:nvSpPr>
          <p:spPr>
            <a:xfrm>
              <a:off x="7391400" y="533400"/>
              <a:ext cx="381000" cy="381000"/>
            </a:xfrm>
            <a:prstGeom prst="rect">
              <a:avLst/>
            </a:prstGeom>
            <a:solidFill>
              <a:schemeClr val="accent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Shape 61"/>
            <p:cNvSpPr txBox="1"/>
            <p:nvPr/>
          </p:nvSpPr>
          <p:spPr>
            <a:xfrm>
              <a:off x="6172200" y="1066800"/>
              <a:ext cx="381000" cy="381000"/>
            </a:xfrm>
            <a:prstGeom prst="rect">
              <a:avLst/>
            </a:prstGeom>
            <a:solidFill>
              <a:schemeClr val="accent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Shape 62"/>
            <p:cNvSpPr txBox="1"/>
            <p:nvPr/>
          </p:nvSpPr>
          <p:spPr>
            <a:xfrm>
              <a:off x="6553200" y="685800"/>
              <a:ext cx="381000" cy="381000"/>
            </a:xfrm>
            <a:prstGeom prst="rect">
              <a:avLst/>
            </a:prstGeom>
            <a:solidFill>
              <a:schemeClr val="dk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Shape 63"/>
            <p:cNvSpPr txBox="1"/>
            <p:nvPr/>
          </p:nvSpPr>
          <p:spPr>
            <a:xfrm>
              <a:off x="7772400" y="152400"/>
              <a:ext cx="381000" cy="381000"/>
            </a:xfrm>
            <a:prstGeom prst="rect">
              <a:avLst/>
            </a:prstGeom>
            <a:solidFill>
              <a:schemeClr val="lt2"/>
            </a:solidFill>
            <a:ln w="57150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685800" y="2286000"/>
            <a:ext cx="7772400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>
                <a:solidFill>
                  <a:srgbClr val="FFCC00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-US" sz="3200" b="1" i="0" u="none" strike="noStrike" cap="none" baseline="0">
                <a:solidFill>
                  <a:srgbClr val="FFCC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1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Política Nacional de Atenção Integral à Saúde de Adolescentes em Conflito com a Lei - Pnaisari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subTitle" idx="1"/>
          </p:nvPr>
        </p:nvSpPr>
        <p:spPr>
          <a:xfrm>
            <a:off x="990600" y="4495800"/>
            <a:ext cx="6781800" cy="15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ymbol"/>
              <a:buNone/>
            </a:pPr>
            <a:r>
              <a:rPr lang="en-US" sz="24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Portarias nº 1.082 e 1.083, ambas de 24 de maio de 2014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543" y="2109681"/>
            <a:ext cx="2821200" cy="244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09437" y="2694763"/>
            <a:ext cx="3057599" cy="1542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24128" y="1988840"/>
            <a:ext cx="1054500" cy="77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13789" y="4233473"/>
            <a:ext cx="848700" cy="98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33481" y="2508707"/>
            <a:ext cx="1295400" cy="16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79912" y="496254"/>
            <a:ext cx="2362200" cy="9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981031" y="692695"/>
            <a:ext cx="1847699" cy="1009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288780" y="4509366"/>
            <a:ext cx="2000400" cy="220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876256" y="5157192"/>
            <a:ext cx="1952700" cy="14000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9" name="Shape 199"/>
          <p:cNvCxnSpPr/>
          <p:nvPr/>
        </p:nvCxnSpPr>
        <p:spPr>
          <a:xfrm>
            <a:off x="4288905" y="1467804"/>
            <a:ext cx="929699" cy="1432499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200" name="Shape 200"/>
          <p:cNvCxnSpPr/>
          <p:nvPr/>
        </p:nvCxnSpPr>
        <p:spPr>
          <a:xfrm flipH="1">
            <a:off x="6354529" y="1844824"/>
            <a:ext cx="1353600" cy="1184699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201" name="Shape 201"/>
          <p:cNvCxnSpPr/>
          <p:nvPr/>
        </p:nvCxnSpPr>
        <p:spPr>
          <a:xfrm>
            <a:off x="6169891" y="4156364"/>
            <a:ext cx="1339199" cy="1154399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202" name="Shape 202"/>
          <p:cNvCxnSpPr/>
          <p:nvPr/>
        </p:nvCxnSpPr>
        <p:spPr>
          <a:xfrm rot="10800000" flipH="1">
            <a:off x="4618182" y="4156619"/>
            <a:ext cx="795599" cy="1181999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203" name="Shape 203"/>
          <p:cNvCxnSpPr/>
          <p:nvPr/>
        </p:nvCxnSpPr>
        <p:spPr>
          <a:xfrm flipH="1">
            <a:off x="6506890" y="3177308"/>
            <a:ext cx="1085399" cy="45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204" name="Shape 204"/>
          <p:cNvCxnSpPr/>
          <p:nvPr/>
        </p:nvCxnSpPr>
        <p:spPr>
          <a:xfrm flipH="1">
            <a:off x="3059705" y="3466630"/>
            <a:ext cx="1085399" cy="450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stealth" w="lg" len="lg"/>
            <a:tailEnd type="stealth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258762" y="115886"/>
            <a:ext cx="8572500" cy="865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ct val="25000"/>
              <a:buFont typeface="Calibri"/>
              <a:buNone/>
            </a:pPr>
            <a:r>
              <a:rPr lang="en-US" sz="4000" b="1" i="0" u="none" strike="noStrike" cap="none" baseline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Incentivo</a:t>
            </a:r>
          </a:p>
        </p:txBody>
      </p:sp>
      <p:graphicFrame>
        <p:nvGraphicFramePr>
          <p:cNvPr id="210" name="Shape 210"/>
          <p:cNvGraphicFramePr/>
          <p:nvPr/>
        </p:nvGraphicFramePr>
        <p:xfrm>
          <a:off x="1868712" y="1447850"/>
          <a:ext cx="5327575" cy="3586675"/>
        </p:xfrm>
        <a:graphic>
          <a:graphicData uri="http://schemas.openxmlformats.org/drawingml/2006/table">
            <a:tbl>
              <a:tblPr>
                <a:noFill/>
                <a:tableStyleId>{4D24D4E0-E8CE-4F3D-BC14-7A39E3E9B86D}</a:tableStyleId>
              </a:tblPr>
              <a:tblGrid>
                <a:gridCol w="2665075"/>
                <a:gridCol w="2662500"/>
              </a:tblGrid>
              <a:tr h="629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4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Nº de adol/use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Valor ano (R$)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888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Até 40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1600" b="0" i="0" u="none" strike="noStrike" cap="non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89.838,00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(70% do parâmetro)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8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 40 a 90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102.672,00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(80% do parâmetro)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88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Acima de 90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128.340,00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(100% do parâmetro)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8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Semiliberdade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38.502,00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(30% do parâmetro)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11" name="Shape 211"/>
          <p:cNvSpPr txBox="1"/>
          <p:nvPr/>
        </p:nvSpPr>
        <p:spPr>
          <a:xfrm>
            <a:off x="1043325" y="5215150"/>
            <a:ext cx="6715199" cy="110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2EA2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282EA2"/>
                </a:solidFill>
                <a:latin typeface="Arial"/>
                <a:ea typeface="Arial"/>
                <a:cs typeface="Arial"/>
                <a:sym typeface="Arial"/>
              </a:rPr>
              <a:t>Este incentivo está contemplado no Bloco de Financiamento da Atenção Básica- PAB Variável – Atenção à Saúde de Adolescentes em conflito com a lei – Portaria GM 204 – 29/01/2007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282E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6804025" y="6503987"/>
            <a:ext cx="2339999" cy="3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285750" y="274637"/>
            <a:ext cx="85725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ct val="25000"/>
              <a:buFont typeface="Calibri"/>
              <a:buNone/>
            </a:pPr>
            <a:r>
              <a:rPr lang="en-US" sz="4000" b="1" i="0" u="none" strike="noStrike" cap="none" baseline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Sobre o profissional de saúde mental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285750" y="1600200"/>
            <a:ext cx="8572500" cy="4971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Psicólogo, psiquiatra, assistente social, enfermeiro ou terapeuta ocupacional, sendo necessário que os 3 últimos tenham especialização em saúde mental;</a:t>
            </a:r>
          </a:p>
          <a:p>
            <a:pPr marL="342900" marR="0" lvl="0" indent="-1651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Font typeface="Noto Symbol"/>
              <a:buNone/>
            </a:pPr>
            <a:endParaRPr sz="2800" b="0" i="0" u="none" strike="noStrike" cap="none" baseline="0">
              <a:solidFill>
                <a:srgbClr val="282EA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A complementação da equipe de referência da USE não deverá ter mais de 2 profissionais de mesma categoria;</a:t>
            </a:r>
          </a:p>
          <a:p>
            <a:pPr marL="342900" marR="0" lvl="0" indent="-1651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Font typeface="Noto Symbol"/>
              <a:buNone/>
            </a:pPr>
            <a:endParaRPr sz="2800" b="0" i="0" u="none" strike="noStrike" cap="none" baseline="0">
              <a:solidFill>
                <a:srgbClr val="282EA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Profissionais de SM </a:t>
            </a:r>
            <a:r>
              <a:rPr lang="en-US" sz="280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deverão </a:t>
            </a: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estar vinculados à Equipe da AB de referê</a:t>
            </a:r>
            <a:r>
              <a:rPr lang="en-US" sz="280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ncia para a Unidade socioeducativa</a:t>
            </a: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rgbClr val="282EA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Shape 219"/>
          <p:cNvSpPr txBox="1"/>
          <p:nvPr/>
        </p:nvSpPr>
        <p:spPr>
          <a:xfrm>
            <a:off x="6804025" y="6503987"/>
            <a:ext cx="2339999" cy="3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-182650" y="-96062"/>
            <a:ext cx="85725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ct val="25000"/>
              <a:buFont typeface="Calibri"/>
              <a:buNone/>
            </a:pPr>
            <a:r>
              <a:rPr lang="en-US" sz="4000" b="1" i="0" u="none" strike="noStrike" cap="none" baseline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Atribuições 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863600" y="1600200"/>
            <a:ext cx="7994700" cy="4971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Matriciamento da equipe de referência em saúde, da equipe do socioeducativo e de outros setores para o cuidado em saúde mental dos adolescentes;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Agenciamento do caso na rede de saúde (RAPS, NASF, SUAS...);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Participação na avaliação psicossocial dos adolescentes, em conjunto com outros profissionais e setores;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Colaboração nas decisões terapêuticas da equipe de AB e de outros serviços de saúde necessários;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8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Provisão de subsídios para a elaboração do Plano Individual de Atendimento (PIA).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rgbClr val="282EA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6804025" y="6503987"/>
            <a:ext cx="2339999" cy="3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970350" y="586912"/>
            <a:ext cx="85725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ct val="25000"/>
              <a:buFont typeface="Calibri"/>
              <a:buNone/>
            </a:pPr>
            <a:r>
              <a:rPr lang="en-US" sz="4000" b="1" i="0" u="none" strike="noStrike" cap="none" baseline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Ações estratégicas de saúde mental</a:t>
            </a:r>
          </a:p>
        </p:txBody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285750" y="1600200"/>
            <a:ext cx="8572500" cy="4971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82EA2"/>
              </a:buClr>
              <a:buSzPct val="45000"/>
              <a:buFont typeface="Noto Symbol"/>
              <a:buChar char="✓"/>
            </a:pPr>
            <a:r>
              <a:rPr lang="en-US" sz="25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Grupos operativos com vistas à construção das demandas de saúde mental junto aos usuários e equipes do Socioeducativo das unidades e inserção na rede de atenção psicossocial;</a:t>
            </a:r>
          </a:p>
          <a:p>
            <a:pPr marL="342900" marR="0" lvl="0" indent="-342900" algn="just" rtl="0">
              <a:lnSpc>
                <a:spcPct val="80000"/>
              </a:lnSpc>
              <a:spcBef>
                <a:spcPts val="1300"/>
              </a:spcBef>
              <a:spcAft>
                <a:spcPts val="0"/>
              </a:spcAft>
              <a:buClr>
                <a:srgbClr val="282EA2"/>
              </a:buClr>
              <a:buSzPct val="45000"/>
              <a:buFont typeface="Noto Symbol"/>
              <a:buChar char="✓"/>
            </a:pPr>
            <a:r>
              <a:rPr lang="en-US" sz="25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Abordagem familiar dos adolescentes em situação de privação de liberdade dentro e fora da Unidade;</a:t>
            </a:r>
          </a:p>
          <a:p>
            <a:pPr marL="342900" marR="0" lvl="0" indent="-342900" algn="just" rtl="0">
              <a:lnSpc>
                <a:spcPct val="80000"/>
              </a:lnSpc>
              <a:spcBef>
                <a:spcPts val="1300"/>
              </a:spcBef>
              <a:spcAft>
                <a:spcPts val="0"/>
              </a:spcAft>
              <a:buClr>
                <a:srgbClr val="282EA2"/>
              </a:buClr>
              <a:buSzPct val="45000"/>
              <a:buFont typeface="Noto Symbol"/>
              <a:buChar char="✓"/>
            </a:pPr>
            <a:r>
              <a:rPr lang="en-US" sz="25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Fomento a discussões sobre a </a:t>
            </a:r>
            <a:r>
              <a:rPr lang="en-US" sz="250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excessiva</a:t>
            </a:r>
            <a:r>
              <a:rPr lang="en-US" sz="25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 medicalização no sistema socioeducativo;</a:t>
            </a:r>
          </a:p>
          <a:p>
            <a:pPr marL="342900" marR="0" lvl="0" indent="-342900" algn="just" rtl="0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rgbClr val="282EA2"/>
              </a:buClr>
              <a:buSzPct val="45000"/>
              <a:buFont typeface="Noto Symbol"/>
              <a:buChar char="✓"/>
            </a:pPr>
            <a:r>
              <a:rPr lang="en-US" sz="25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Incentivo a discussões sobre a dinâmica institucional para a produção de saúde mental no sistema socioeducativo;</a:t>
            </a:r>
          </a:p>
          <a:p>
            <a:pPr marL="342900" marR="0" lvl="0" indent="-342900" algn="just" rtl="0">
              <a:lnSpc>
                <a:spcPct val="80000"/>
              </a:lnSpc>
              <a:spcBef>
                <a:spcPts val="1100"/>
              </a:spcBef>
              <a:spcAft>
                <a:spcPts val="600"/>
              </a:spcAft>
              <a:buClr>
                <a:srgbClr val="282EA2"/>
              </a:buClr>
              <a:buSzPct val="45000"/>
              <a:buFont typeface="Noto Symbol"/>
              <a:buChar char="✓"/>
            </a:pPr>
            <a:r>
              <a:rPr lang="en-US" sz="25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Contribuir nas discussões sobre a desinstitucionalização de adolescentes com transtornos mentais e/ou decorrentes do uso de álcool e outras drogas.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500" b="0" i="0" u="none" strike="noStrike" cap="none" baseline="0">
              <a:solidFill>
                <a:srgbClr val="282EA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Shape 233"/>
          <p:cNvSpPr txBox="1"/>
          <p:nvPr/>
        </p:nvSpPr>
        <p:spPr>
          <a:xfrm>
            <a:off x="6804025" y="6503987"/>
            <a:ext cx="2339999" cy="3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946325" y="755062"/>
            <a:ext cx="8572500" cy="706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ct val="25000"/>
              <a:buFont typeface="Calibri"/>
              <a:buNone/>
            </a:pPr>
            <a:r>
              <a:rPr lang="en-US" sz="4000" b="1" i="0" u="none" strike="noStrike" cap="none" baseline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Principais passos para habilitação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285750" y="1532087"/>
            <a:ext cx="8572500" cy="4971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4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Constituição do Grupo de Trabalho Intersetorial (estadual e municipais</a:t>
            </a:r>
            <a:r>
              <a:rPr lang="en-US" sz="240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lang="en-US" sz="24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para a construção dos planos e acompanhamento da implantação e implementação da Pnaisari;</a:t>
            </a:r>
          </a:p>
          <a:p>
            <a:pPr marR="0" lvl="2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Elaboração do Plano Operativo Municipal, aprovação no CMDCA e pela CGSAJ;</a:t>
            </a:r>
          </a:p>
          <a:p>
            <a:pPr marL="342900" marR="0" lvl="0" indent="-3175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4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Elaboração do Plano Anual de Ação e aprovação pela CGSAJ;</a:t>
            </a:r>
          </a:p>
          <a:p>
            <a:pPr marL="342900" marR="0" lvl="0" indent="-3175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4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Definição da equipe de referência, em especial o profissional de saúde mental;</a:t>
            </a:r>
          </a:p>
          <a:p>
            <a:pPr marL="342900" marR="0" lvl="0" indent="-3175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82EA2"/>
              </a:buClr>
              <a:buSzPct val="100000"/>
              <a:buFont typeface="Noto Symbol"/>
              <a:buChar char="✓"/>
            </a:pPr>
            <a:r>
              <a:rPr lang="en-US" sz="2400" b="0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Cadastro dos profissionais de saúde das unidades socioeducativas no CNES.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rgbClr val="282EA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6804025" y="6503987"/>
            <a:ext cx="2339999" cy="3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395287" y="908050"/>
            <a:ext cx="8572500" cy="4971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Font typeface="Calibri"/>
              <a:buNone/>
            </a:pPr>
            <a:endParaRPr sz="4800" b="1" dirty="0">
              <a:solidFill>
                <a:srgbClr val="E46C0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ct val="25000"/>
              <a:buFont typeface="Calibri"/>
              <a:buNone/>
            </a:pPr>
            <a:r>
              <a:rPr lang="en-US" sz="4800" b="1" i="0" u="none" strike="noStrike" cap="none" baseline="0" dirty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Obrigad</a:t>
            </a:r>
            <a:r>
              <a:rPr lang="en-US" sz="4800" b="1" dirty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4800" b="1" i="0" u="none" strike="noStrike" cap="none" baseline="0" dirty="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82EA2"/>
              </a:buClr>
              <a:buSzPct val="25000"/>
              <a:buFont typeface="Arial Narrow"/>
              <a:buNone/>
            </a:pPr>
            <a:r>
              <a:rPr lang="en-US" sz="3200" b="1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Henrique </a:t>
            </a:r>
            <a:r>
              <a:rPr lang="en-US" sz="3200" b="1" dirty="0" err="1" smtClean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Perminio</a:t>
            </a:r>
            <a:endParaRPr lang="en-US" sz="3200" b="1" dirty="0" smtClean="0">
              <a:solidFill>
                <a:srgbClr val="282EA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82EA2"/>
              </a:buClr>
              <a:buSzPct val="25000"/>
              <a:buFont typeface="Arial Narrow"/>
              <a:buNone/>
            </a:pPr>
            <a:r>
              <a:rPr lang="en-US" sz="3200" b="1" u="sng" dirty="0" smtClean="0">
                <a:solidFill>
                  <a:schemeClr val="accent4">
                    <a:lumMod val="50000"/>
                  </a:schemeClr>
                </a:solidFill>
                <a:latin typeface="Arial Narrow"/>
                <a:ea typeface="Arial Narrow"/>
                <a:cs typeface="Arial Narrow"/>
                <a:sym typeface="Arial Narrow"/>
              </a:rPr>
              <a:t>Henrique.perminio@saude.gov.br</a:t>
            </a:r>
            <a:endParaRPr lang="en-US" sz="3200" b="1" u="sng" dirty="0">
              <a:solidFill>
                <a:schemeClr val="accent4">
                  <a:lumMod val="50000"/>
                </a:schemeClr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82EA2"/>
              </a:buClr>
              <a:buSzPct val="25000"/>
              <a:buFont typeface="Arial Narrow"/>
              <a:buNone/>
            </a:pPr>
            <a:r>
              <a:rPr lang="en-US" sz="3200" b="1" dirty="0" err="1" smtClean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Referência</a:t>
            </a:r>
            <a:r>
              <a:rPr lang="en-US" sz="3200" b="1" dirty="0" smtClean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3200" b="1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para o </a:t>
            </a:r>
            <a:r>
              <a:rPr lang="en-US" sz="3200" b="1" dirty="0" err="1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estado</a:t>
            </a:r>
            <a:r>
              <a:rPr lang="en-US" sz="3200" b="1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 de Santa </a:t>
            </a:r>
            <a:r>
              <a:rPr lang="en-US" sz="3200" b="1" dirty="0" err="1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Catarina</a:t>
            </a:r>
            <a:endParaRPr lang="en-US" sz="3200" b="1" dirty="0">
              <a:solidFill>
                <a:srgbClr val="282EA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82EA2"/>
              </a:buClr>
              <a:buSzPct val="25000"/>
              <a:buFont typeface="Arial Narrow"/>
              <a:buNone/>
            </a:pPr>
            <a:r>
              <a:rPr lang="en-US" sz="3200" b="1" i="0" u="none" strike="noStrike" cap="none" baseline="0" dirty="0" err="1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Coordenação</a:t>
            </a:r>
            <a:r>
              <a:rPr lang="en-US" sz="3200" b="1" i="0" u="none" strike="noStrike" cap="none" baseline="0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 de </a:t>
            </a:r>
            <a:r>
              <a:rPr lang="en-US" sz="3200" b="1" i="0" u="none" strike="noStrike" cap="none" baseline="0" dirty="0" err="1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Saúde</a:t>
            </a:r>
            <a:r>
              <a:rPr lang="en-US" sz="3200" b="1" i="0" u="none" strike="noStrike" cap="none" baseline="0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 de  </a:t>
            </a:r>
            <a:r>
              <a:rPr lang="en-US" sz="3200" b="1" i="0" u="none" strike="noStrike" cap="none" baseline="0" dirty="0" err="1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Adolescentes</a:t>
            </a:r>
            <a:r>
              <a:rPr lang="en-US" sz="3200" b="1" i="0" u="none" strike="noStrike" cap="none" baseline="0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 e </a:t>
            </a:r>
            <a:r>
              <a:rPr lang="en-US" sz="3200" b="1" i="0" u="none" strike="noStrike" cap="none" baseline="0" dirty="0" err="1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Jovens</a:t>
            </a:r>
            <a:endParaRPr lang="en-US" sz="3200" b="1" i="0" u="none" strike="noStrike" cap="none" baseline="0" dirty="0">
              <a:solidFill>
                <a:srgbClr val="282EA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82EA2"/>
              </a:buClr>
              <a:buSzPct val="25000"/>
              <a:buFont typeface="Arial Narrow"/>
              <a:buNone/>
            </a:pPr>
            <a:r>
              <a:rPr lang="en-US" sz="3200" b="1" i="0" u="none" strike="noStrike" cap="none" baseline="0" dirty="0" err="1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Contato</a:t>
            </a:r>
            <a:r>
              <a:rPr lang="en-US" sz="3200" b="1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:</a:t>
            </a:r>
            <a:r>
              <a:rPr lang="en-US" sz="3200" b="0" i="0" u="none" strike="noStrike" cap="none" baseline="0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  (61) 3315-</a:t>
            </a:r>
            <a:r>
              <a:rPr lang="en-US" sz="3200" dirty="0">
                <a:solidFill>
                  <a:srgbClr val="282EA2"/>
                </a:solidFill>
                <a:latin typeface="Arial Narrow"/>
                <a:ea typeface="Arial Narrow"/>
                <a:cs typeface="Arial Narrow"/>
                <a:sym typeface="Arial Narrow"/>
              </a:rPr>
              <a:t>6234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none" strike="noStrike" cap="none" baseline="0" dirty="0">
              <a:solidFill>
                <a:srgbClr val="282EA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46" name="Shape 246"/>
          <p:cNvSpPr txBox="1"/>
          <p:nvPr/>
        </p:nvSpPr>
        <p:spPr>
          <a:xfrm>
            <a:off x="6804025" y="6503987"/>
            <a:ext cx="2339999" cy="3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331912" y="1412875"/>
            <a:ext cx="7086600" cy="5162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“Do rio que tudo arrasta se diz que é </a:t>
            </a:r>
            <a:r>
              <a:rPr lang="en-US" sz="3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violento</a:t>
            </a:r>
            <a:r>
              <a:rPr lang="en-US"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, mas ninguém diz </a:t>
            </a:r>
            <a:r>
              <a:rPr lang="en-US" sz="3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violentas</a:t>
            </a:r>
            <a:r>
              <a:rPr lang="en-US"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as margens que o comprimem.”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(Bertold Brecht)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990600" y="914400"/>
            <a:ext cx="8153399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25000"/>
              <a:buFont typeface="Tahoma"/>
              <a:buNone/>
            </a:pPr>
            <a:r>
              <a:rPr lang="en-US" sz="2800" b="1" i="0" u="none" strike="noStrike" cap="none" baseline="0">
                <a:solidFill>
                  <a:srgbClr val="FF6600"/>
                </a:solidFill>
                <a:latin typeface="Tahoma"/>
                <a:ea typeface="Tahoma"/>
                <a:cs typeface="Tahoma"/>
                <a:sym typeface="Tahoma"/>
              </a:rPr>
              <a:t>A Saúde nas Unidades Socioeducativas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990600" y="160020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1600" b="1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1600" b="1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A maioria das unidades socieoducativas de privação de liberdade possuem um espaço de saúde e contam com equipe própria contratada pelas secretarias gestoras do sistema socioeducativo;</a:t>
            </a:r>
          </a:p>
          <a:p>
            <a:pPr marL="342900" marR="0" lvl="0" indent="-2667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1600" b="1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1600" b="1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Tímida atuação das SES e SMS no aporte às necessidades de atendimento e manutenção dos serviços existentes, em especial da Atenção Básica;</a:t>
            </a:r>
          </a:p>
          <a:p>
            <a:pPr marL="342900" marR="0" lvl="0" indent="-2667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1600" b="1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1600" b="1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Dentre as que não possuem ambulatório, a maioria faz os encaminhamentos para o SUS, com dificuldade de agendamento; </a:t>
            </a:r>
          </a:p>
          <a:p>
            <a:pPr marL="342900" marR="0" lvl="0" indent="-2667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1600" b="1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1600" b="1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Ausência de assistência aos dependentes químicos e de ações de saúde mental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1403350" y="1196975"/>
            <a:ext cx="7086600" cy="6969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25000"/>
              <a:buFont typeface="Tahoma"/>
              <a:buNone/>
            </a:pPr>
            <a:r>
              <a:rPr lang="en-US" sz="2800" b="1" i="0" u="none" strike="noStrike" cap="none" baseline="0">
                <a:solidFill>
                  <a:srgbClr val="FF6600"/>
                </a:solidFill>
                <a:latin typeface="Tahoma"/>
                <a:ea typeface="Tahoma"/>
                <a:cs typeface="Tahoma"/>
                <a:sym typeface="Tahoma"/>
              </a:rPr>
              <a:t>Lei</a:t>
            </a:r>
            <a:r>
              <a:rPr lang="en-US" sz="40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800" b="1" i="0" u="none" strike="noStrike" cap="none" baseline="0">
                <a:solidFill>
                  <a:srgbClr val="FF6600"/>
                </a:solidFill>
                <a:latin typeface="Tahoma"/>
                <a:ea typeface="Tahoma"/>
                <a:cs typeface="Tahoma"/>
                <a:sym typeface="Tahoma"/>
              </a:rPr>
              <a:t>nº 12.594, de 18/01/2012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1295400" y="2276475"/>
            <a:ext cx="7086600" cy="38957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Seção I </a:t>
            </a:r>
          </a:p>
          <a:p>
            <a:pPr marL="342900" marR="0" lvl="0" indent="-342900" algn="ctr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 Atenção Integral à Saúde de Adolescente em Cumprimento de Medida Socioeducativa</a:t>
            </a:r>
          </a:p>
          <a:p>
            <a:pPr marL="742950" marR="0" lvl="1" indent="-1714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75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Confere ao SUS a responsabilidade de definir diretrizes e oferecer cuidado em saúde aos adolescentes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116012" y="765175"/>
            <a:ext cx="7086600" cy="64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>
                <a:solidFill>
                  <a:srgbClr val="FF6600"/>
                </a:solidFill>
                <a:latin typeface="Tahoma"/>
                <a:ea typeface="Tahoma"/>
                <a:cs typeface="Tahoma"/>
                <a:sym typeface="Tahoma"/>
              </a:rPr>
              <a:t>PNAISARI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1295400" y="1412875"/>
            <a:ext cx="7086600" cy="4759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Portaria GM/MS Nº1.082: redefine as diretrizes da Pnaisari e estabelece novos critérios e fluxos para a adesão e operacionalização da atenção integral à saúde;</a:t>
            </a:r>
          </a:p>
          <a:p>
            <a:pPr marL="3429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Portaria GM/MS Nº1.083: institui o incentivo financeiro de custeio para o ente federativo responsável pela gestão das ações de atenção integral à saúde.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285750" y="514862"/>
            <a:ext cx="85725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ct val="25000"/>
              <a:buFont typeface="Calibri"/>
              <a:buNone/>
            </a:pPr>
            <a:r>
              <a:rPr lang="en-US" sz="3200" b="1">
                <a:solidFill>
                  <a:srgbClr val="FF6600"/>
                </a:solidFill>
                <a:latin typeface="Tahoma"/>
                <a:ea typeface="Tahoma"/>
                <a:cs typeface="Tahoma"/>
                <a:sym typeface="Tahoma"/>
              </a:rPr>
              <a:t>SUS E O SINASE</a:t>
            </a:r>
          </a:p>
        </p:txBody>
      </p:sp>
      <p:pic>
        <p:nvPicPr>
          <p:cNvPr id="165" name="Shape 16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5750" y="1590675"/>
            <a:ext cx="8572500" cy="498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/>
          <p:nvPr/>
        </p:nvSpPr>
        <p:spPr>
          <a:xfrm>
            <a:off x="1230312" y="5013325"/>
            <a:ext cx="6481799" cy="7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2EA2"/>
              </a:buClr>
              <a:buSzPct val="25000"/>
              <a:buFont typeface="Calibri"/>
              <a:buNone/>
            </a:pPr>
            <a:r>
              <a:rPr lang="en-US" sz="2000" b="1" i="0" u="none" strike="noStrike" cap="none" baseline="0">
                <a:solidFill>
                  <a:srgbClr val="282EA2"/>
                </a:solidFill>
                <a:latin typeface="Calibri"/>
                <a:ea typeface="Calibri"/>
                <a:cs typeface="Calibri"/>
                <a:sym typeface="Calibri"/>
              </a:rPr>
              <a:t>Articular e integrar os serviços de saúde dentro dos princípios do SUS e do SINASE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6804025" y="6503987"/>
            <a:ext cx="2339999" cy="3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1258887" y="836612"/>
            <a:ext cx="7086600" cy="5762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>
                <a:solidFill>
                  <a:srgbClr val="FF6600"/>
                </a:solidFill>
                <a:latin typeface="Tahoma"/>
                <a:ea typeface="Tahoma"/>
                <a:cs typeface="Tahoma"/>
                <a:sym typeface="Tahoma"/>
              </a:rPr>
              <a:t>Objetivos PNAISARI</a:t>
            </a:r>
          </a:p>
        </p:txBody>
      </p:sp>
      <p:pic>
        <p:nvPicPr>
          <p:cNvPr id="173" name="Shape 17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49362" y="1444625"/>
            <a:ext cx="7108825" cy="488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1258887" y="549275"/>
            <a:ext cx="7086600" cy="86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br>
              <a:rPr lang="en-US" sz="2400" b="1" i="0" u="none" strike="noStrike" cap="none" baseline="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i="0" u="none" strike="noStrike" cap="none" baseline="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n-US" sz="2800" b="1" i="0" u="none" strike="noStrike" cap="none" baseline="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Um novo paradigma de atenção à saúde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1295400" y="1628775"/>
            <a:ext cx="7086600" cy="45434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Integralidade da Atenção: a saúde integrada ao sistema Socioeducativo;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integração das equipes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não visa apenas ao atendimento médico e tratamento de doenças;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adota uma perspectiva do indivíduo como um todo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foco e prioridade as necessidade e demandas de saúde dos adolescentes;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0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leva em conta a promoção de uma ambiência saudável e de mudanças positivas no cotidiano dos adolescentes privados de liberdade</a:t>
            </a:r>
          </a:p>
          <a:p>
            <a:pPr marL="342900" marR="0" lvl="0" indent="-24765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2000" b="0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/>
        </p:nvSpPr>
        <p:spPr>
          <a:xfrm>
            <a:off x="1295400" y="914400"/>
            <a:ext cx="72390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25000"/>
              <a:buFont typeface="Arial"/>
              <a:buNone/>
            </a:pPr>
            <a:r>
              <a:rPr lang="en-US" sz="3200" b="1" i="0" u="none" strike="noStrike" cap="none" baseline="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Principais aspectos da Pnaisari</a:t>
            </a:r>
          </a:p>
        </p:txBody>
      </p:sp>
      <p:sp>
        <p:nvSpPr>
          <p:cNvPr id="185" name="Shape 185"/>
          <p:cNvSpPr txBox="1"/>
          <p:nvPr/>
        </p:nvSpPr>
        <p:spPr>
          <a:xfrm>
            <a:off x="971550" y="1916111"/>
            <a:ext cx="7772400" cy="49418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Composição da equipe de saúde: médico, enfermeiro, dentista e 1, 2 ou 3 profissionais de saúde mental;</a:t>
            </a:r>
          </a:p>
          <a:p>
            <a:pPr marL="342900" marR="0" lvl="0" indent="-2286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Foco na promoção da saúde e saúde mental, tendo como pano de fundo o conceito de saúde ampliado – “completo bem estar físico, mental e social”</a:t>
            </a:r>
          </a:p>
          <a:p>
            <a:pPr marL="342900" marR="0" lvl="0" indent="-2286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Noto Symbol"/>
              <a:buChar char="■"/>
            </a:pPr>
            <a:r>
              <a:rPr lang="en-US" sz="2400" b="0" i="0" u="none" strike="noStrike" cap="none" baseline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Co-financiamento: repasse de incentivo que tem como critério uma porcentagem de acordo com o número de adolescentes atendidos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ecomendando uma estrategia">
  <a:themeElements>
    <a:clrScheme name="">
      <a:dk1>
        <a:srgbClr val="000099"/>
      </a:dk1>
      <a:lt1>
        <a:srgbClr val="FFFFFF"/>
      </a:lt1>
      <a:dk2>
        <a:srgbClr val="0066FF"/>
      </a:dk2>
      <a:lt2>
        <a:srgbClr val="FF3300"/>
      </a:lt2>
      <a:accent1>
        <a:srgbClr val="FF9900"/>
      </a:accent1>
      <a:accent2>
        <a:srgbClr val="0099CC"/>
      </a:accent2>
      <a:accent3>
        <a:srgbClr val="FFFFFF"/>
      </a:accent3>
      <a:accent4>
        <a:srgbClr val="000082"/>
      </a:accent4>
      <a:accent5>
        <a:srgbClr val="FFCAAA"/>
      </a:accent5>
      <a:accent6>
        <a:srgbClr val="008AB9"/>
      </a:accent6>
      <a:hlink>
        <a:srgbClr val="66FF33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comendando uma estrategia">
  <a:themeElements>
    <a:clrScheme name="">
      <a:dk1>
        <a:srgbClr val="000099"/>
      </a:dk1>
      <a:lt1>
        <a:srgbClr val="FFFFFF"/>
      </a:lt1>
      <a:dk2>
        <a:srgbClr val="0066FF"/>
      </a:dk2>
      <a:lt2>
        <a:srgbClr val="FF3300"/>
      </a:lt2>
      <a:accent1>
        <a:srgbClr val="FF9900"/>
      </a:accent1>
      <a:accent2>
        <a:srgbClr val="0099CC"/>
      </a:accent2>
      <a:accent3>
        <a:srgbClr val="FFFFFF"/>
      </a:accent3>
      <a:accent4>
        <a:srgbClr val="000082"/>
      </a:accent4>
      <a:accent5>
        <a:srgbClr val="FFCAAA"/>
      </a:accent5>
      <a:accent6>
        <a:srgbClr val="008AB9"/>
      </a:accent6>
      <a:hlink>
        <a:srgbClr val="66FF33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807</Words>
  <Application>Microsoft Office PowerPoint</Application>
  <PresentationFormat>Apresentação na tela (4:3)</PresentationFormat>
  <Paragraphs>86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16</vt:i4>
      </vt:variant>
    </vt:vector>
  </HeadingPairs>
  <TitlesOfParts>
    <vt:vector size="18" baseType="lpstr">
      <vt:lpstr>1_Recomendando uma estrategia</vt:lpstr>
      <vt:lpstr>Recomendando uma estrategia</vt:lpstr>
      <vt:lpstr> Política Nacional de Atenção Integral à Saúde de Adolescentes em Conflito com a Lei - Pnaisari</vt:lpstr>
      <vt:lpstr>“Do rio que tudo arrasta se diz que é violento, mas ninguém diz violentas as margens que o comprimem.” (Bertold Brecht)</vt:lpstr>
      <vt:lpstr>A Saúde nas Unidades Socioeducativas</vt:lpstr>
      <vt:lpstr>Lei nº 12.594, de 18/01/2012</vt:lpstr>
      <vt:lpstr>PNAISARI</vt:lpstr>
      <vt:lpstr>SUS E O SINASE</vt:lpstr>
      <vt:lpstr>Objetivos PNAISARI</vt:lpstr>
      <vt:lpstr>        Um novo paradigma de atenção à saúde</vt:lpstr>
      <vt:lpstr>Slide 9</vt:lpstr>
      <vt:lpstr>Slide 10</vt:lpstr>
      <vt:lpstr>Incentivo</vt:lpstr>
      <vt:lpstr>Sobre o profissional de saúde mental</vt:lpstr>
      <vt:lpstr>Atribuições </vt:lpstr>
      <vt:lpstr>Ações estratégicas de saúde mental</vt:lpstr>
      <vt:lpstr>Principais passos para habilitação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Política Nacional de Atenção Integral à Saúde de Adolescentes em Conflito com a Lei - Pnaisari</dc:title>
  <dc:creator>Lea Regina Goncalves</dc:creator>
  <cp:lastModifiedBy>goncalveslr</cp:lastModifiedBy>
  <cp:revision>1</cp:revision>
  <dcterms:modified xsi:type="dcterms:W3CDTF">2015-06-24T20:27:29Z</dcterms:modified>
</cp:coreProperties>
</file>