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86" r:id="rId5"/>
    <p:sldId id="259" r:id="rId6"/>
    <p:sldId id="261" r:id="rId7"/>
    <p:sldId id="263" r:id="rId8"/>
    <p:sldId id="306" r:id="rId9"/>
    <p:sldId id="264" r:id="rId10"/>
    <p:sldId id="287" r:id="rId11"/>
    <p:sldId id="288" r:id="rId12"/>
    <p:sldId id="289" r:id="rId13"/>
    <p:sldId id="302" r:id="rId14"/>
    <p:sldId id="290" r:id="rId15"/>
    <p:sldId id="291" r:id="rId16"/>
    <p:sldId id="304" r:id="rId17"/>
    <p:sldId id="292" r:id="rId18"/>
    <p:sldId id="297" r:id="rId19"/>
    <p:sldId id="300" r:id="rId20"/>
    <p:sldId id="293" r:id="rId21"/>
    <p:sldId id="309" r:id="rId22"/>
    <p:sldId id="295" r:id="rId23"/>
    <p:sldId id="294" r:id="rId24"/>
    <p:sldId id="307" r:id="rId25"/>
    <p:sldId id="308" r:id="rId26"/>
    <p:sldId id="296" r:id="rId27"/>
    <p:sldId id="299" r:id="rId28"/>
    <p:sldId id="267" r:id="rId29"/>
    <p:sldId id="266" r:id="rId30"/>
    <p:sldId id="265" r:id="rId31"/>
    <p:sldId id="268" r:id="rId32"/>
    <p:sldId id="269" r:id="rId33"/>
    <p:sldId id="272" r:id="rId34"/>
    <p:sldId id="270" r:id="rId3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8" d="100"/>
          <a:sy n="118" d="100"/>
        </p:scale>
        <p:origin x="-192" y="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4679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6291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9504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4780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5465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418336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93384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9778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406327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4929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9426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ADD4D-3A4E-4E7A-B6BD-BEFF440545E3}" type="datetimeFigureOut">
              <a:rPr lang="pt-BR" smtClean="0"/>
              <a:pPr/>
              <a:t>27/05/2015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4173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ude.gov.br/mental" TargetMode="External"/><Relationship Id="rId2" Type="http://schemas.openxmlformats.org/officeDocument/2006/relationships/hyperlink" Target="http://www.saude.gov.br/bv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395536" y="2857749"/>
            <a:ext cx="8352928" cy="78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Sans Unicode" pitchFamily="34" charset="0"/>
                <a:cs typeface="Lucida Sans Unicode" pitchFamily="34" charset="0"/>
              </a:rPr>
              <a:t>PROCESSO DE TRABALHO DAS EQUIPES CAPS</a:t>
            </a:r>
            <a:endParaRPr kumimoji="0" lang="pt-BR" sz="4400" b="1" i="0" u="none" strike="noStrike" kern="0" cap="none" spc="0" normalizeH="0" baseline="0" noProof="0" dirty="0">
              <a:ln>
                <a:noFill/>
              </a:ln>
              <a:solidFill>
                <a:srgbClr val="9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 bwMode="auto">
          <a:xfrm>
            <a:off x="467544" y="4143380"/>
            <a:ext cx="83529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B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DA014"/>
                </a:solidFill>
                <a:effectLst/>
                <a:uLnTx/>
                <a:uFillTx/>
                <a:latin typeface="Lucida Sans Unicode" pitchFamily="34" charset="0"/>
                <a:cs typeface="Lucida Sans Unicode" pitchFamily="34" charset="0"/>
              </a:rPr>
              <a:t>Marly Denise </a:t>
            </a:r>
            <a:r>
              <a:rPr kumimoji="0" lang="pt-B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7DA014"/>
                </a:solidFill>
                <a:effectLst/>
                <a:uLnTx/>
                <a:uFillTx/>
                <a:latin typeface="Lucida Sans Unicode" pitchFamily="34" charset="0"/>
                <a:cs typeface="Lucida Sans Unicode" pitchFamily="34" charset="0"/>
              </a:rPr>
              <a:t>Wuerges</a:t>
            </a:r>
            <a:r>
              <a:rPr kumimoji="0" lang="pt-B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DA014"/>
                </a:solidFill>
                <a:effectLst/>
                <a:uLnTx/>
                <a:uFillTx/>
                <a:latin typeface="Lucida Sans Unicode" pitchFamily="34" charset="0"/>
                <a:cs typeface="Lucida Sans Unicode" pitchFamily="34" charset="0"/>
              </a:rPr>
              <a:t> de Aquino- Coordenação Estadual de </a:t>
            </a:r>
            <a:r>
              <a:rPr kumimoji="0" lang="pt-BR" sz="2000" b="0" i="0" u="none" strike="noStrike" kern="0" cap="none" spc="0" normalizeH="0" baseline="0" noProof="0" smtClean="0">
                <a:ln>
                  <a:noFill/>
                </a:ln>
                <a:solidFill>
                  <a:srgbClr val="7DA014"/>
                </a:solidFill>
                <a:effectLst/>
                <a:uLnTx/>
                <a:uFillTx/>
                <a:latin typeface="Lucida Sans Unicode" pitchFamily="34" charset="0"/>
                <a:cs typeface="Lucida Sans Unicode" pitchFamily="34" charset="0"/>
              </a:rPr>
              <a:t>Saúde Mental- 2014</a:t>
            </a:r>
            <a:endParaRPr kumimoji="0" lang="pt-BR" sz="2000" b="0" i="0" u="none" strike="noStrike" kern="0" cap="none" spc="0" normalizeH="0" baseline="0" noProof="0" dirty="0" smtClean="0">
              <a:ln>
                <a:noFill/>
              </a:ln>
              <a:solidFill>
                <a:srgbClr val="7DA014"/>
              </a:solidFill>
              <a:effectLst/>
              <a:uLnTx/>
              <a:uFillTx/>
              <a:latin typeface="Lucida Sans Unicode" pitchFamily="34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6096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pt-BR" b="1" dirty="0" smtClean="0"/>
              <a:t>PROJETO TERAPÊUTICO SINGULAR- </a:t>
            </a:r>
            <a:r>
              <a:rPr lang="pt-BR" dirty="0" smtClean="0"/>
              <a:t>É a </a:t>
            </a:r>
            <a:r>
              <a:rPr lang="pt-BR" b="1" dirty="0" smtClean="0"/>
              <a:t>construção da proposta terapêutica</a:t>
            </a:r>
            <a:r>
              <a:rPr lang="pt-BR" dirty="0" smtClean="0"/>
              <a:t>, construída em torno das necessidades das pessoas e junto a elas, voltada para o </a:t>
            </a:r>
            <a:r>
              <a:rPr lang="pt-BR" b="1" dirty="0" smtClean="0"/>
              <a:t>fortalecimento da autonomia </a:t>
            </a:r>
            <a:r>
              <a:rPr lang="pt-BR" dirty="0" smtClean="0"/>
              <a:t>e produção de novos lugares sociais. Resulta de esforços e construção coletiva entre </a:t>
            </a:r>
            <a:r>
              <a:rPr lang="pt-BR" b="1" dirty="0" smtClean="0"/>
              <a:t>equipe interdisciplinar</a:t>
            </a:r>
            <a:r>
              <a:rPr lang="pt-BR" dirty="0" smtClean="0"/>
              <a:t>, com apoio matricial se necessário, usuários e suas famílias. Busca na singularidade, na diferença, o elemento central de articulação. Deve ser avaliada continuadamente com o </a:t>
            </a:r>
            <a:r>
              <a:rPr lang="pt-BR" b="1" dirty="0" smtClean="0"/>
              <a:t>técnico de referência </a:t>
            </a:r>
            <a:r>
              <a:rPr lang="pt-BR" dirty="0" smtClean="0"/>
              <a:t>e ajustada de acordo com as novas demandas do usuário. Nos </a:t>
            </a:r>
            <a:r>
              <a:rPr lang="pt-BR" dirty="0" err="1" smtClean="0"/>
              <a:t>CAPs</a:t>
            </a:r>
            <a:r>
              <a:rPr lang="pt-BR" dirty="0" smtClean="0"/>
              <a:t> i, os PTS devem necessariamente envolver a participação da família. Nos demais CAPS, sempre que possível, a participação da família deve ser estimulada. 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pt-BR" b="1" dirty="0" smtClean="0"/>
              <a:t>Todos os usuários deverão ser atendidos sob o enfoque desta proposta. </a:t>
            </a:r>
          </a:p>
          <a:p>
            <a:pPr algn="just"/>
            <a:r>
              <a:rPr lang="pt-BR" dirty="0" smtClean="0"/>
              <a:t>Não se admite que nenhum usuário realize apenas consultas individuais com alguma categoria profissional- </a:t>
            </a:r>
            <a:r>
              <a:rPr lang="pt-BR" b="1" dirty="0" smtClean="0"/>
              <a:t>esta não é a proposta CAPS</a:t>
            </a:r>
            <a:r>
              <a:rPr lang="pt-BR" dirty="0" smtClean="0"/>
              <a:t>. </a:t>
            </a:r>
          </a:p>
          <a:p>
            <a:pPr algn="just"/>
            <a:r>
              <a:rPr lang="pt-BR" dirty="0" smtClean="0"/>
              <a:t>Os </a:t>
            </a:r>
            <a:r>
              <a:rPr lang="pt-BR" b="1" dirty="0" smtClean="0"/>
              <a:t>conhecimentos nucleares </a:t>
            </a:r>
            <a:r>
              <a:rPr lang="pt-BR" dirty="0" smtClean="0"/>
              <a:t>de todas as categorias profissionais devem nortear a proposta terapêutica dos usuários e devem ser </a:t>
            </a:r>
            <a:r>
              <a:rPr lang="pt-BR" dirty="0" err="1" smtClean="0"/>
              <a:t>consensuadas</a:t>
            </a:r>
            <a:r>
              <a:rPr lang="pt-BR" dirty="0" smtClean="0"/>
              <a:t> na equipe. </a:t>
            </a:r>
          </a:p>
          <a:p>
            <a:pPr algn="just"/>
            <a:r>
              <a:rPr lang="pt-BR" dirty="0" smtClean="0"/>
              <a:t>A avaliação do </a:t>
            </a:r>
            <a:r>
              <a:rPr lang="pt-BR" b="1" dirty="0" smtClean="0"/>
              <a:t>PTS</a:t>
            </a:r>
            <a:r>
              <a:rPr lang="pt-BR" dirty="0" smtClean="0"/>
              <a:t> deve ser continuamente avaliada pelo </a:t>
            </a:r>
            <a:r>
              <a:rPr lang="pt-BR" b="1" dirty="0" smtClean="0"/>
              <a:t>Técnico de Referência </a:t>
            </a:r>
            <a:r>
              <a:rPr lang="pt-BR" dirty="0" smtClean="0"/>
              <a:t>que deverá discuti-la com a equipe sempre que necessário, na reunião semanal da equipe ou no dia da reunião dos Técnicos de Referência que deverá acontecer sempre no mesmo dia para todos.  </a:t>
            </a:r>
          </a:p>
          <a:p>
            <a:pPr algn="just"/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pt-BR" b="1" dirty="0" smtClean="0"/>
              <a:t>QUEM É O TÉCNICO DE REFERÊNCIA E QUAL O PAPEL DESTE PROFISSIONAL?</a:t>
            </a:r>
          </a:p>
          <a:p>
            <a:pPr algn="just"/>
            <a:r>
              <a:rPr lang="pt-BR" dirty="0" smtClean="0"/>
              <a:t>Este é o profissional que se responsabiliza ou se encarrega de determinadas pessoas de maneira mais próxima e longitudinal;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É responsável pela articulação e acompanhamento dos Projetos Terapêuticos Singulares de todos os usuários sob sua responsabilidade, ampliando as possibilidades de construção de vínculos entre os profissionais e usuários; 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Cabe ao Técnico de Referência o acompanhamento junto ao usuário do seu projeto terapêutico, dialogando com o mesmo sobre a participação e </a:t>
            </a:r>
            <a:r>
              <a:rPr lang="pt-BR" dirty="0" err="1" smtClean="0"/>
              <a:t>frequência</a:t>
            </a:r>
            <a:r>
              <a:rPr lang="pt-BR" dirty="0" smtClean="0"/>
              <a:t> nas atividades propostas, bem como com a equipe técnica do CAPS. Ele também é responsável pelo contato com a família e pela avaliação periódica das metas traçadas no PTS.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857364"/>
            <a:ext cx="37147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pt-BR" sz="3400" b="1" dirty="0" err="1" smtClean="0"/>
              <a:t>Tecnico</a:t>
            </a:r>
            <a:r>
              <a:rPr lang="pt-BR" sz="3400" b="1" dirty="0" smtClean="0"/>
              <a:t> de Referencia- Reuniões semanais </a:t>
            </a:r>
            <a:r>
              <a:rPr lang="pt-BR" sz="3400" dirty="0" smtClean="0"/>
              <a:t>com os usuários sob sua responsabilidade, semanalmente, com data agendada previamente, para o atendimento das demandas (renovação de receitas, atestados, encaminhamento para perícia, agendamento de consultas, entre outras demandas trazidas). </a:t>
            </a:r>
          </a:p>
          <a:p>
            <a:pPr algn="just"/>
            <a:r>
              <a:rPr lang="pt-BR" sz="3400" dirty="0" smtClean="0"/>
              <a:t>Ideal: reuniões de todos os técnicos de referência no mesmo dia da semana para facilitar a comunicação entre todos.</a:t>
            </a:r>
          </a:p>
          <a:p>
            <a:pPr algn="just"/>
            <a:r>
              <a:rPr lang="pt-BR" sz="3400" dirty="0" smtClean="0"/>
              <a:t>Esta organização pode se dar de várias formas, quer seja por território, por número de usuários,  entre outras. O importante é que este técnico tenha o entendimento e possibilidade concreta de acompanhar todas as pessoas sob sua responsabilidade, adequando os PTS, de forma </a:t>
            </a:r>
            <a:r>
              <a:rPr lang="pt-BR" sz="3400" dirty="0" err="1" smtClean="0"/>
              <a:t>consensuada</a:t>
            </a:r>
            <a:r>
              <a:rPr lang="pt-BR" sz="3400" dirty="0" smtClean="0"/>
              <a:t> com os pacientes, equipe e familiares.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QUE OUTRAS ATIVIDADES DEVEM SER REALIZADAS NOS CAPS?</a:t>
            </a:r>
          </a:p>
          <a:p>
            <a:pPr algn="just"/>
            <a:r>
              <a:rPr lang="pt-BR" b="1" dirty="0" smtClean="0"/>
              <a:t>Atenção às situações de crise: </a:t>
            </a:r>
            <a:r>
              <a:rPr lang="pt-BR" dirty="0" smtClean="0"/>
              <a:t>momentos do processo de acompanhamento dos usuários, nos quais os conflitos relacionais com familiares, contextos, ambiência e vivências, geram intenso sofrimento e desorganização. </a:t>
            </a:r>
          </a:p>
          <a:p>
            <a:pPr algn="just"/>
            <a:r>
              <a:rPr lang="pt-BR" b="1" dirty="0" smtClean="0"/>
              <a:t>Situações difíceis e complexas podem ocorrer a qualquer momento.</a:t>
            </a:r>
          </a:p>
          <a:p>
            <a:pPr algn="just"/>
            <a:r>
              <a:rPr lang="pt-BR" dirty="0" smtClean="0"/>
              <a:t>Ex. pessoa com </a:t>
            </a:r>
            <a:r>
              <a:rPr lang="pt-BR" dirty="0" err="1" smtClean="0"/>
              <a:t>diag</a:t>
            </a:r>
            <a:r>
              <a:rPr lang="pt-BR" dirty="0" smtClean="0"/>
              <a:t>. de esquizofrenia chega no CAPS às 17:00 em surto; o médico não está presente; psicóloga em grupo; enfermeira em visita domiciliar!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pt-BR" b="1" dirty="0" smtClean="0"/>
              <a:t>Situações difíceis e complexas podem ocorrer a qualquer momento</a:t>
            </a:r>
            <a:r>
              <a:rPr lang="pt-BR" dirty="0" smtClean="0"/>
              <a:t> (equipe está presente?)</a:t>
            </a:r>
          </a:p>
          <a:p>
            <a:pPr algn="just"/>
            <a:r>
              <a:rPr lang="pt-BR" dirty="0" smtClean="0"/>
              <a:t>Todos os membros da equipe CAPS devem estar atentos e comprometidos com a atenção que cada situação exigir. O entendimento de que todos podem e devem se ajudar mutuamente deve ser lembrado a todo momento, no sentido de não sobrecarregar determinados profissionais em especial. O processo de trabalho nos CAPS exige a presença de profissionais que compreendam a importância do trabalho em equipe, e que se coloquem à disposição para colaborar com todos, sempre que as situações exigirem. 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000" b="1" dirty="0" smtClean="0"/>
              <a:t>Lugar de atendimento à crise/surto é no CAPS!!!</a:t>
            </a:r>
            <a:endParaRPr lang="pt-BR" sz="2000" dirty="0" smtClean="0"/>
          </a:p>
          <a:p>
            <a:pPr algn="just"/>
            <a:r>
              <a:rPr lang="pt-BR" sz="2000" dirty="0" smtClean="0"/>
              <a:t>Quando houver necessidade de avaliação clínica mais detalhada ou de situações de emergência (avaliação médica ou de outro profissional na ausência do médico) o usuário deve ser encaminhado para o hospital (SAMU).</a:t>
            </a:r>
          </a:p>
          <a:p>
            <a:pPr algn="just"/>
            <a:r>
              <a:rPr lang="pt-BR" sz="2000" dirty="0" smtClean="0"/>
              <a:t>Sempre atentar para sinais de gravidade clínica, como em qualquer outro serviço. </a:t>
            </a:r>
          </a:p>
          <a:p>
            <a:pPr algn="just"/>
            <a:r>
              <a:rPr lang="pt-BR" sz="2000" b="1" dirty="0" smtClean="0"/>
              <a:t>O que existe a mais nas emergências hospital que não existe nos CAPS? </a:t>
            </a:r>
          </a:p>
          <a:p>
            <a:pPr algn="just"/>
            <a:r>
              <a:rPr lang="pt-BR" sz="2000" dirty="0" smtClean="0"/>
              <a:t>Resposta: possibilidade de avaliação clínica mais aprofundada se a situação exigir. </a:t>
            </a:r>
            <a:r>
              <a:rPr lang="pt-BR" sz="2000" b="1" dirty="0" smtClean="0"/>
              <a:t>Nada além disso</a:t>
            </a:r>
            <a:r>
              <a:rPr lang="pt-BR" sz="2000" dirty="0" smtClean="0"/>
              <a:t>! Os profissionais dos CAPS, em trabalho de equipe, são os profissionais mais preparados para atender crises e surtos dos seus pacientes.</a:t>
            </a:r>
            <a:endParaRPr lang="pt-BR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b="1" dirty="0" smtClean="0"/>
              <a:t>Atendimento em grupo;</a:t>
            </a:r>
          </a:p>
          <a:p>
            <a:r>
              <a:rPr lang="pt-BR" b="1" dirty="0" smtClean="0"/>
              <a:t>Práticas corporais;</a:t>
            </a:r>
          </a:p>
          <a:p>
            <a:r>
              <a:rPr lang="pt-BR" b="1" dirty="0" smtClean="0"/>
              <a:t>Práticas expressivas e comunicativas;</a:t>
            </a:r>
          </a:p>
          <a:p>
            <a:r>
              <a:rPr lang="pt-BR" b="1" dirty="0" smtClean="0"/>
              <a:t>Atendimento para a família;</a:t>
            </a:r>
          </a:p>
          <a:p>
            <a:r>
              <a:rPr lang="pt-BR" b="1" dirty="0" smtClean="0"/>
              <a:t>Atendimento domiciliar;</a:t>
            </a:r>
          </a:p>
          <a:p>
            <a:r>
              <a:rPr lang="pt-BR" b="1" dirty="0" smtClean="0"/>
              <a:t>Ações de reabilitação psicossocial;</a:t>
            </a:r>
          </a:p>
          <a:p>
            <a:r>
              <a:rPr lang="pt-BR" b="1" dirty="0" smtClean="0"/>
              <a:t>Promoção de </a:t>
            </a:r>
            <a:r>
              <a:rPr lang="pt-BR" b="1" dirty="0" err="1" smtClean="0"/>
              <a:t>contratualidade</a:t>
            </a:r>
            <a:r>
              <a:rPr lang="pt-BR" b="1" dirty="0" smtClean="0"/>
              <a:t>;</a:t>
            </a:r>
          </a:p>
          <a:p>
            <a:r>
              <a:rPr lang="pt-BR" b="1" dirty="0" smtClean="0"/>
              <a:t>Fortalecimento do </a:t>
            </a:r>
            <a:r>
              <a:rPr lang="pt-BR" b="1" dirty="0" err="1" smtClean="0"/>
              <a:t>protagonismo</a:t>
            </a:r>
            <a:r>
              <a:rPr lang="pt-BR" b="1" dirty="0" smtClean="0"/>
              <a:t> de usuários e familiares;</a:t>
            </a:r>
          </a:p>
          <a:p>
            <a:r>
              <a:rPr lang="pt-BR" b="1" dirty="0" smtClean="0"/>
              <a:t>Ações de articulação de redes intra e inter-setoriais.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A proposta das atividades em grupo está centrada na oferta de tratamento/ intervenção. </a:t>
            </a:r>
            <a:r>
              <a:rPr lang="pt-BR" b="1" dirty="0" smtClean="0"/>
              <a:t>O PTS deve orientar a escolha adequada destas atividades para cada usuário em especial</a:t>
            </a:r>
            <a:r>
              <a:rPr lang="pt-BR" dirty="0" smtClean="0"/>
              <a:t>. Em casos mais complexos, a equipe CAPS discute/avalia visando a ampliação da discussão do caso em si para incorporação de novas possibilidades de intervenção.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“</a:t>
            </a:r>
            <a:r>
              <a:rPr lang="pt-BR" dirty="0" err="1" smtClean="0"/>
              <a:t>Desinstitucionalização</a:t>
            </a:r>
            <a:r>
              <a:rPr lang="pt-BR" dirty="0" smtClean="0"/>
              <a:t>”:</a:t>
            </a:r>
          </a:p>
          <a:p>
            <a:r>
              <a:rPr lang="pt-BR" sz="2400" dirty="0" smtClean="0"/>
              <a:t>Lei no. 10.216/2001- Art. 2º.</a:t>
            </a:r>
          </a:p>
          <a:p>
            <a:r>
              <a:rPr lang="pt-BR" sz="1800" dirty="0" smtClean="0"/>
              <a:t>Direitos da pessoa portadora de transtorno mental:</a:t>
            </a:r>
          </a:p>
          <a:p>
            <a:r>
              <a:rPr lang="pt-BR" sz="1800" dirty="0" smtClean="0"/>
              <a:t>Parágrafo II- ser tratada com humanidade e respeito e no interesse exclusivo de beneficiar sua saúde, visando alcançar sua recuperação pela </a:t>
            </a:r>
            <a:r>
              <a:rPr lang="pt-BR" sz="1800" b="1" dirty="0" smtClean="0"/>
              <a:t>inserção na família, no trabalho e na comunidade;</a:t>
            </a:r>
          </a:p>
          <a:p>
            <a:r>
              <a:rPr lang="pt-BR" sz="1800" dirty="0" smtClean="0"/>
              <a:t>Parágrafo VII- </a:t>
            </a:r>
            <a:r>
              <a:rPr lang="pt-BR" sz="1800" b="1" dirty="0" smtClean="0"/>
              <a:t>receber o maior número de informações a respeito de sua doença e de seu tratamento;</a:t>
            </a:r>
          </a:p>
          <a:p>
            <a:r>
              <a:rPr lang="pt-BR" sz="1800" dirty="0" smtClean="0"/>
              <a:t>Parágrafo IX- ser tratada preferencialmente em </a:t>
            </a:r>
            <a:r>
              <a:rPr lang="pt-BR" sz="1800" b="1" dirty="0" smtClean="0"/>
              <a:t>serviços comunitários de saúde mental.</a:t>
            </a:r>
          </a:p>
          <a:p>
            <a:r>
              <a:rPr lang="pt-BR" sz="1800" dirty="0" smtClean="0"/>
              <a:t>Artigo 4º. Parágrafo 1º- o tratamento visará, como finalidade permanente, </a:t>
            </a:r>
            <a:r>
              <a:rPr lang="pt-BR" sz="1800" b="1" dirty="0" smtClean="0"/>
              <a:t>a reinserção social do paciente em seu meio.</a:t>
            </a:r>
            <a:endParaRPr lang="pt-BR" sz="1800" b="1" dirty="0"/>
          </a:p>
        </p:txBody>
      </p:sp>
    </p:spTree>
    <p:extLst>
      <p:ext uri="{BB962C8B-B14F-4D97-AF65-F5344CB8AC3E}">
        <p14:creationId xmlns:p14="http://schemas.microsoft.com/office/powerpoint/2010/main" xmlns="" val="2044234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pt-BR" b="1" dirty="0" smtClean="0"/>
              <a:t>Outras atribuições do CAPS:</a:t>
            </a:r>
          </a:p>
          <a:p>
            <a:pPr algn="just"/>
            <a:r>
              <a:rPr lang="pt-BR" b="1" dirty="0" smtClean="0"/>
              <a:t>1- </a:t>
            </a:r>
            <a:r>
              <a:rPr lang="pt-BR" b="1" dirty="0" err="1" smtClean="0"/>
              <a:t>Matriciamento</a:t>
            </a:r>
            <a:r>
              <a:rPr lang="pt-BR" b="1" dirty="0" smtClean="0"/>
              <a:t> de equipes dos pontos de atenção da atenção básica, urgência e emergência, e dos serviços hospitalares de referência: </a:t>
            </a:r>
            <a:r>
              <a:rPr lang="pt-BR" dirty="0" smtClean="0"/>
              <a:t>apoio presencial sistemático às equipes que oferte suporte técnico à condução do cuidado em saúde mental através de discussões de casos complexos. Além disso discute-se processo de trabalho, atendimento compartilhado, ações </a:t>
            </a:r>
            <a:r>
              <a:rPr lang="pt-BR" dirty="0" err="1" smtClean="0"/>
              <a:t>intersetoriais</a:t>
            </a:r>
            <a:r>
              <a:rPr lang="pt-BR" dirty="0" smtClean="0"/>
              <a:t> no território, processo de co-gestão e co-responsabilização no agenciamento do projeto terapêutico singular.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Atenção:</a:t>
            </a:r>
          </a:p>
          <a:p>
            <a:pPr algn="just"/>
            <a:r>
              <a:rPr lang="pt-BR" dirty="0" smtClean="0"/>
              <a:t>Proposta de organização do Processo de Trabalho da Atenção Primária em saúde:</a:t>
            </a:r>
          </a:p>
          <a:p>
            <a:pPr algn="just"/>
            <a:r>
              <a:rPr lang="pt-BR" dirty="0" smtClean="0"/>
              <a:t>Novas possibilidades de organizar o Acesso e a Agenda na Atenção Primária à Saúde (APS).</a:t>
            </a:r>
          </a:p>
          <a:p>
            <a:pPr algn="just"/>
            <a:r>
              <a:rPr lang="pt-BR" dirty="0" smtClean="0"/>
              <a:t>APS tem a obrigação de ACOLHER, OUVIR e dar </a:t>
            </a:r>
            <a:r>
              <a:rPr lang="pt-BR" dirty="0" err="1" smtClean="0"/>
              <a:t>resolutividade</a:t>
            </a:r>
            <a:r>
              <a:rPr lang="pt-BR" dirty="0" smtClean="0"/>
              <a:t> até 85 </a:t>
            </a:r>
            <a:r>
              <a:rPr lang="pt-BR" dirty="0" err="1" smtClean="0"/>
              <a:t>porcento</a:t>
            </a:r>
            <a:r>
              <a:rPr lang="pt-BR" dirty="0" smtClean="0"/>
              <a:t> das demandas dos usuários, inclusive às relacionadas ao sofrimento psíquico.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b="1" dirty="0" smtClean="0"/>
              <a:t>2- Acompanhamento de serviço residencial terapêutico (SRT): </a:t>
            </a:r>
            <a:r>
              <a:rPr lang="pt-BR" dirty="0" smtClean="0"/>
              <a:t>suporte às equipes dos serviços residenciais terapêuticos, com a co-responsabilização nos projetos terapêuticos dos usuários, que promova a articulação entre as redes e os pontos de atenção com o foco no cuidado e desenvolvimento de ações inter-setoriais, e vise à produção de autonomia e reinserção social.</a:t>
            </a:r>
          </a:p>
          <a:p>
            <a:pPr algn="just"/>
            <a:endParaRPr lang="pt-B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pt-BR" b="1" dirty="0" smtClean="0"/>
              <a:t>3- Ações de redução de danos: </a:t>
            </a:r>
            <a:r>
              <a:rPr lang="pt-BR" dirty="0" smtClean="0"/>
              <a:t>conjunto de práticas e ações do campo da saúde e dos direitos humanos realizadas de maneira articulada inter e </a:t>
            </a:r>
            <a:r>
              <a:rPr lang="pt-BR" dirty="0" err="1" smtClean="0"/>
              <a:t>intra-setorialmente</a:t>
            </a:r>
            <a:r>
              <a:rPr lang="pt-BR" dirty="0" smtClean="0"/>
              <a:t>, que busca minimizar danos de natureza biopsicossocial decorrentes do uso de substâncias psicoativas, ampliar o cuidado e o acesso aos diversos pontos de atenção, incluídos aqueles que não têm relação com o sistema de saúde.</a:t>
            </a:r>
          </a:p>
          <a:p>
            <a:pPr algn="just"/>
            <a:r>
              <a:rPr lang="pt-BR" dirty="0" smtClean="0"/>
              <a:t> (</a:t>
            </a:r>
            <a:r>
              <a:rPr lang="pt-BR" b="1" dirty="0" smtClean="0"/>
              <a:t>Todos os serviços: AB, CAPS i, I,II,III, hospitais</a:t>
            </a:r>
            <a:r>
              <a:rPr lang="pt-BR" dirty="0" smtClean="0"/>
              <a:t>).</a:t>
            </a:r>
            <a:endParaRPr lang="pt-B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Centros de Convivência- Portaria 396/07/2005-</a:t>
            </a:r>
          </a:p>
          <a:p>
            <a:pPr algn="just"/>
            <a:r>
              <a:rPr lang="pt-BR" dirty="0" smtClean="0"/>
              <a:t>A clientela dos centros de Convivência e Cultura é composta, sobretudo, de pessoas com transtornos mentais severos e persistentes. As oficinas e atividades coletivas são o eixo dos Centros de Convivência e Cultura, facilitando o convívio, a troca e a construção de laços sociais.</a:t>
            </a:r>
            <a:endParaRPr lang="pt-B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928803"/>
            <a:ext cx="2643205" cy="171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714489"/>
            <a:ext cx="25717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928803"/>
            <a:ext cx="235745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1" y="4143381"/>
            <a:ext cx="257176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4071943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4071942"/>
            <a:ext cx="285752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b="1" dirty="0" smtClean="0"/>
              <a:t>Qual a atribuição dos CAPS em relação às Unidades de Acolhimento? </a:t>
            </a:r>
          </a:p>
          <a:p>
            <a:endParaRPr lang="pt-BR" dirty="0" smtClean="0"/>
          </a:p>
          <a:p>
            <a:pPr algn="just"/>
            <a:r>
              <a:rPr lang="pt-BR" dirty="0" smtClean="0"/>
              <a:t>O acolhimento na UA será definido exclusivamente pela equipe do CAPS de referência que será responsável pela elaboração do projeto terapêutico singular do usuário.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As UA funcionam de forma articulada com a atenção básica, que </a:t>
            </a:r>
            <a:r>
              <a:rPr lang="pt-BR" dirty="0" err="1" smtClean="0"/>
              <a:t>apoia</a:t>
            </a:r>
            <a:r>
              <a:rPr lang="pt-BR" dirty="0" smtClean="0"/>
              <a:t> o cuidado clínico geral dos usuários, e os CAPS, responsáveis pela indicação do acolhimento, pelo acompanhamento, pelo planejamento da saída (em parceria com a UA), e pelo seguimento do cuidado, bem como pela participação de forma ativa da articulação inter setorial para promover a reinserção do usuário na comunidade (Brasil,2011).</a:t>
            </a:r>
          </a:p>
          <a:p>
            <a:pPr algn="just"/>
            <a:r>
              <a:rPr lang="pt-BR" dirty="0" smtClean="0"/>
              <a:t> 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Trabalho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Proposta:</a:t>
            </a:r>
          </a:p>
          <a:p>
            <a:r>
              <a:rPr lang="pt-BR" b="1" dirty="0" smtClean="0"/>
              <a:t>Introdução do GAM- “ Gestão Autônoma da Medicação</a:t>
            </a:r>
          </a:p>
          <a:p>
            <a:pPr algn="just"/>
            <a:r>
              <a:rPr lang="pt-BR" sz="3400" dirty="0" smtClean="0"/>
              <a:t>Tem como proposta a adaptação Brasileira do "</a:t>
            </a:r>
            <a:r>
              <a:rPr lang="pt-BR" sz="3400" dirty="0" err="1" smtClean="0"/>
              <a:t>Gestion</a:t>
            </a:r>
            <a:r>
              <a:rPr lang="pt-BR" sz="3400" dirty="0" smtClean="0"/>
              <a:t> </a:t>
            </a:r>
            <a:r>
              <a:rPr lang="pt-BR" sz="3400" dirty="0" err="1" smtClean="0"/>
              <a:t>Autonome</a:t>
            </a:r>
            <a:r>
              <a:rPr lang="pt-BR" sz="3400" dirty="0" smtClean="0"/>
              <a:t> de </a:t>
            </a:r>
            <a:r>
              <a:rPr lang="pt-BR" sz="3400" dirty="0" err="1" smtClean="0"/>
              <a:t>la</a:t>
            </a:r>
            <a:r>
              <a:rPr lang="pt-BR" sz="3400" dirty="0" smtClean="0"/>
              <a:t> </a:t>
            </a:r>
            <a:r>
              <a:rPr lang="pt-BR" sz="3400" dirty="0" err="1" smtClean="0"/>
              <a:t>médication</a:t>
            </a:r>
            <a:r>
              <a:rPr lang="pt-BR" sz="3400" dirty="0" smtClean="0"/>
              <a:t> de </a:t>
            </a:r>
            <a:r>
              <a:rPr lang="pt-BR" sz="3400" dirty="0" err="1" smtClean="0"/>
              <a:t>l'áme</a:t>
            </a:r>
            <a:r>
              <a:rPr lang="pt-BR" sz="3400" dirty="0" smtClean="0"/>
              <a:t>". O trabalho reuniu atores do RS, SP e RJ, a proposta tem como objetivo </a:t>
            </a:r>
            <a:r>
              <a:rPr lang="pt-BR" sz="3400" dirty="0" err="1" smtClean="0"/>
              <a:t>empoderar</a:t>
            </a:r>
            <a:r>
              <a:rPr lang="pt-BR" sz="3400" dirty="0" smtClean="0"/>
              <a:t> os usuários compartilhando com eles a gestão do uso de medicamentos psiquiátricos. (Fonte: rede </a:t>
            </a:r>
            <a:r>
              <a:rPr lang="pt-BR" sz="3400" dirty="0" err="1" smtClean="0"/>
              <a:t>c@ps</a:t>
            </a:r>
            <a:r>
              <a:rPr lang="pt-BR" sz="3400" dirty="0" smtClean="0"/>
              <a:t>)</a:t>
            </a:r>
          </a:p>
          <a:p>
            <a:pPr algn="just"/>
            <a:r>
              <a:rPr lang="pt-BR" sz="3400" dirty="0" smtClean="0"/>
              <a:t> </a:t>
            </a:r>
          </a:p>
          <a:p>
            <a:pPr algn="just"/>
            <a:r>
              <a:rPr lang="pt-BR" sz="3400" dirty="0" smtClean="0"/>
              <a:t>O Guia GAM é uma forma dialogada de conversar/construir um Projeto Terapêutico Singular, em que o usuário participa ativamente, compartilhando com os profissionais de saúde suas possibilidades, e isso diminui consideravelmente a medicalização da vida !</a:t>
            </a:r>
          </a:p>
          <a:p>
            <a:pPr algn="just"/>
            <a:r>
              <a:rPr lang="pt-BR" sz="3400" dirty="0" smtClean="0"/>
              <a:t>   </a:t>
            </a:r>
            <a:endParaRPr lang="pt-BR" sz="3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90129" y="1600200"/>
            <a:ext cx="456374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22508" y="1600200"/>
            <a:ext cx="449898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1800" dirty="0" smtClean="0"/>
              <a:t>Par. 3º. – </a:t>
            </a:r>
            <a:r>
              <a:rPr lang="pt-BR" sz="1800" b="1" dirty="0" smtClean="0"/>
              <a:t>É vedada a internação de pacientes portadores de transtornos mentais em instituições com características asilares, ou seja, aquelas desprovidas dos recursos mencionados no parágrafo 2º. e que não assegurem aos pacientes os direitos enumerados no par. único do art. 2º.</a:t>
            </a:r>
          </a:p>
          <a:p>
            <a:endParaRPr lang="pt-BR" sz="1800" dirty="0" smtClean="0"/>
          </a:p>
          <a:p>
            <a:pPr algn="just"/>
            <a:r>
              <a:rPr lang="pt-BR" sz="2400" dirty="0" smtClean="0"/>
              <a:t>Para falar de </a:t>
            </a:r>
            <a:r>
              <a:rPr lang="pt-BR" sz="2400" b="1" dirty="0" smtClean="0"/>
              <a:t>PROCESSO DE TRABALHO DAS EQUIPES NOS CAPS </a:t>
            </a:r>
            <a:r>
              <a:rPr lang="pt-BR" sz="2400" dirty="0" smtClean="0"/>
              <a:t>é necessário e indispensável ter clareza da importância deste dispositivo como a </a:t>
            </a:r>
            <a:r>
              <a:rPr lang="pt-BR" sz="2400" b="1" dirty="0" smtClean="0"/>
              <a:t>mais potente e importante ferramenta </a:t>
            </a:r>
            <a:r>
              <a:rPr lang="pt-BR" sz="2400" dirty="0" smtClean="0"/>
              <a:t>para a atenção aos pacientes com transtornos psíquicos graves e ou em uso abusivo de álcool e outras drogas no sentido de oferecer </a:t>
            </a:r>
            <a:r>
              <a:rPr lang="pt-BR" sz="2400" b="1" dirty="0" smtClean="0"/>
              <a:t>tratamento ambulatorial, no contexto do seu território e atenção singular e integral. </a:t>
            </a:r>
            <a:endParaRPr lang="pt-BR" sz="24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Autonomia- no contexto da Reforma Psiquiátrica Brasileira é sempre construído na relação com o outro, em um exercício de compartilhamento de diferentes pontos de vista, numa experiência de CO-GESTÃO. Pensar em gestão autônoma de medicação (GAM) implica considerar os usuários como protagonistas e co-responsáveis na gestão do tratamento com medicamentos, participando da decisão de usá-los e do modo de usá-los. </a:t>
            </a:r>
            <a:endParaRPr lang="pt-B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643051"/>
            <a:ext cx="230505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pt-BR" sz="3800" dirty="0" smtClean="0"/>
              <a:t>Carteira de Serviços- proposta de atendimento às </a:t>
            </a:r>
            <a:r>
              <a:rPr lang="pt-BR" sz="3800" b="1" dirty="0" smtClean="0"/>
              <a:t>urgências em saúde mental já finalizada</a:t>
            </a:r>
            <a:r>
              <a:rPr lang="pt-BR" sz="3800" dirty="0" smtClean="0"/>
              <a:t>.</a:t>
            </a:r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Em 31 de outubro de 2014. </a:t>
            </a:r>
          </a:p>
          <a:p>
            <a:r>
              <a:rPr lang="pt-BR" dirty="0" smtClean="0"/>
              <a:t> </a:t>
            </a:r>
          </a:p>
          <a:p>
            <a:r>
              <a:rPr lang="pt-BR" dirty="0" smtClean="0"/>
              <a:t> 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NOTA TÉCNICA </a:t>
            </a:r>
            <a:r>
              <a:rPr lang="pt-BR" dirty="0" smtClean="0"/>
              <a:t>nº. 001/2014 – Saúde Mental</a:t>
            </a:r>
          </a:p>
          <a:p>
            <a:r>
              <a:rPr lang="pt-BR" dirty="0" smtClean="0"/>
              <a:t> </a:t>
            </a:r>
          </a:p>
          <a:p>
            <a:r>
              <a:rPr lang="pt-BR" dirty="0" smtClean="0"/>
              <a:t> </a:t>
            </a:r>
          </a:p>
          <a:p>
            <a:r>
              <a:rPr lang="pt-BR" b="1" dirty="0" smtClean="0"/>
              <a:t>INTERESSADOS: </a:t>
            </a:r>
            <a:r>
              <a:rPr lang="pt-BR" dirty="0" smtClean="0"/>
              <a:t>SECRETARIAS MUNICIPAIS DE SAÚDE, </a:t>
            </a:r>
          </a:p>
          <a:p>
            <a:r>
              <a:rPr lang="pt-BR" dirty="0" smtClean="0"/>
              <a:t>GERÊNCIAS REGIONAIS DE SAÚDE, </a:t>
            </a:r>
          </a:p>
          <a:p>
            <a:r>
              <a:rPr lang="pt-BR" dirty="0" smtClean="0"/>
              <a:t>REDE DE ATENÇÃO PSICOSSOCIAL, </a:t>
            </a:r>
          </a:p>
          <a:p>
            <a:r>
              <a:rPr lang="pt-BR" dirty="0" smtClean="0"/>
              <a:t>REDE DE URGÊNCIAS E EMERGÊNCIAS, </a:t>
            </a:r>
          </a:p>
          <a:p>
            <a:r>
              <a:rPr lang="pt-BR" dirty="0" smtClean="0"/>
              <a:t>HOSPITAIS GERAIS. </a:t>
            </a:r>
          </a:p>
          <a:p>
            <a:r>
              <a:rPr lang="pt-BR" b="1" dirty="0" smtClean="0"/>
              <a:t>ASSUNTO</a:t>
            </a:r>
            <a:r>
              <a:rPr lang="pt-BR" dirty="0" smtClean="0"/>
              <a:t>: ATENDIMENTO DE CRISES, </a:t>
            </a:r>
          </a:p>
          <a:p>
            <a:r>
              <a:rPr lang="pt-BR" dirty="0" smtClean="0"/>
              <a:t>URGÊNCIAS E EMERGÊNCIAS </a:t>
            </a:r>
          </a:p>
          <a:p>
            <a:r>
              <a:rPr lang="pt-BR" dirty="0" smtClean="0"/>
              <a:t>EM SAÚDE MENTAL, ÁLCOOL E OUTRAS DROGAS.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357298"/>
            <a:ext cx="644949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mtClean="0"/>
              <a:t>Referências Bibliográficas:</a:t>
            </a:r>
            <a:endParaRPr lang="pt-BR" dirty="0" smtClean="0"/>
          </a:p>
          <a:p>
            <a:r>
              <a:rPr lang="pt-BR" sz="2000" dirty="0" smtClean="0"/>
              <a:t>BRASIL, MINISTÉRIO DA SAÚDE. </a:t>
            </a:r>
            <a:r>
              <a:rPr lang="pt-BR" sz="2000" b="1" dirty="0" smtClean="0"/>
              <a:t>Cadernos de atenção Básica no. 34- </a:t>
            </a:r>
            <a:r>
              <a:rPr lang="pt-BR" sz="2000" dirty="0" smtClean="0"/>
              <a:t>Saúde Mental. Brasília, Editora MS, 1ª. Ed.2013;</a:t>
            </a:r>
          </a:p>
          <a:p>
            <a:pPr algn="just"/>
            <a:r>
              <a:rPr lang="pt-BR" sz="2000" dirty="0" smtClean="0"/>
              <a:t>OZORIO, Daniel A. </a:t>
            </a:r>
            <a:r>
              <a:rPr lang="pt-BR" sz="2000" b="1" dirty="0" smtClean="0"/>
              <a:t>Os Centros de Atenção Psicossocial e os desafios para a consolidação da Reforma Psiquiátrica</a:t>
            </a:r>
            <a:r>
              <a:rPr lang="pt-BR" sz="2000" dirty="0" smtClean="0"/>
              <a:t>, 2014.59. Trabalho de conclusão de curso de pós-graduação em gestão em saúde. IFSC, Porto União. 2014;</a:t>
            </a:r>
          </a:p>
          <a:p>
            <a:pPr algn="just"/>
            <a:r>
              <a:rPr lang="pt-BR" sz="2000" dirty="0" smtClean="0">
                <a:hlinkClick r:id="rId2"/>
              </a:rPr>
              <a:t>Manual da estrutura física dos centros de atenção psicossocial e unidades de acolhimento: orientações para elaboração de projetos de construção, reforma e ampliação de CAPS e UA.- http://www.saude.gov.br/bvs</a:t>
            </a:r>
            <a:r>
              <a:rPr lang="pt-BR" sz="2000" dirty="0" smtClean="0"/>
              <a:t>;</a:t>
            </a:r>
          </a:p>
          <a:p>
            <a:r>
              <a:rPr lang="pt-BR" sz="2000" dirty="0" smtClean="0">
                <a:hlinkClick r:id="rId3"/>
              </a:rPr>
              <a:t>www.saude.gov.br/mental</a:t>
            </a:r>
            <a:r>
              <a:rPr lang="pt-BR" sz="2000" dirty="0" smtClean="0"/>
              <a:t>;</a:t>
            </a:r>
          </a:p>
          <a:p>
            <a:r>
              <a:rPr lang="pt-BR" sz="2000" dirty="0" smtClean="0"/>
              <a:t>www.</a:t>
            </a:r>
            <a:r>
              <a:rPr lang="pt-BR" sz="2000" b="1" dirty="0" smtClean="0"/>
              <a:t>saude</a:t>
            </a:r>
            <a:r>
              <a:rPr lang="pt-BR" sz="2000" dirty="0" smtClean="0"/>
              <a:t>.br.gov.br/arquivos/File/</a:t>
            </a:r>
            <a:r>
              <a:rPr lang="pt-BR" sz="2000" b="1" dirty="0" smtClean="0"/>
              <a:t>cuidadointegralemsaudemental</a:t>
            </a:r>
            <a:r>
              <a:rPr lang="pt-BR" sz="2000" dirty="0" smtClean="0"/>
              <a:t>.</a:t>
            </a:r>
          </a:p>
          <a:p>
            <a:endParaRPr lang="pt-BR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27134" y="1600200"/>
            <a:ext cx="48897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Os CAPS são serviços substitutivos ao modelo asilar. </a:t>
            </a:r>
          </a:p>
          <a:p>
            <a:r>
              <a:rPr lang="pt-BR" dirty="0" smtClean="0"/>
              <a:t>A pergunta é:  isto está claro para os gestores,  trabalhadores e usuários?</a:t>
            </a:r>
          </a:p>
          <a:p>
            <a:endParaRPr lang="pt-BR" dirty="0" smtClean="0"/>
          </a:p>
          <a:p>
            <a:r>
              <a:rPr lang="pt-BR" dirty="0" smtClean="0"/>
              <a:t>Há amplo interesse de toda a equipe para dar conta desta proposta?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Os CAPS têm papel estratégico na articulação da RAPS, tanto no que se refere à </a:t>
            </a:r>
            <a:r>
              <a:rPr lang="pt-BR" b="1" dirty="0" smtClean="0"/>
              <a:t>atenção direta</a:t>
            </a:r>
            <a:r>
              <a:rPr lang="pt-BR" dirty="0" smtClean="0"/>
              <a:t> visando à promoção da vida comunitária e da autonomia dos usuários, quanto na </a:t>
            </a:r>
            <a:r>
              <a:rPr lang="pt-BR" b="1" dirty="0" smtClean="0"/>
              <a:t>ordenação do cuidado</a:t>
            </a:r>
            <a:r>
              <a:rPr lang="pt-BR" dirty="0" smtClean="0"/>
              <a:t>, trabalhando </a:t>
            </a:r>
            <a:r>
              <a:rPr lang="pt-BR" b="1" dirty="0" smtClean="0"/>
              <a:t>em conjunto com as equipes de saúde da família (ESF) e agentes comunitários de saúde (ACS), articulando e ativando os recursos existentes em outras redes, assim como nos territórios.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CAPS como serviços de PORTA ABERTA!</a:t>
            </a:r>
          </a:p>
          <a:p>
            <a:r>
              <a:rPr lang="pt-BR" dirty="0" smtClean="0"/>
              <a:t>O que significa isso?</a:t>
            </a:r>
          </a:p>
          <a:p>
            <a:pPr algn="just"/>
            <a:r>
              <a:rPr lang="pt-BR" dirty="0" smtClean="0"/>
              <a:t>As pessoas podem acessar o CAPS de várias formas: </a:t>
            </a:r>
            <a:r>
              <a:rPr lang="pt-BR" b="1" dirty="0" err="1" smtClean="0"/>
              <a:t>espontâneamente</a:t>
            </a:r>
            <a:r>
              <a:rPr lang="pt-BR" dirty="0" smtClean="0"/>
              <a:t>, encaminhadas pela </a:t>
            </a:r>
            <a:r>
              <a:rPr lang="pt-BR" b="1" dirty="0" smtClean="0"/>
              <a:t>atenção básica</a:t>
            </a:r>
            <a:r>
              <a:rPr lang="pt-BR" dirty="0" smtClean="0"/>
              <a:t>, encaminhadas por </a:t>
            </a:r>
            <a:r>
              <a:rPr lang="pt-BR" b="1" dirty="0" smtClean="0"/>
              <a:t>outros pontos de atenção</a:t>
            </a:r>
            <a:r>
              <a:rPr lang="pt-BR" dirty="0" smtClean="0"/>
              <a:t> da RAS e ou da </a:t>
            </a:r>
            <a:r>
              <a:rPr lang="pt-BR" b="1" dirty="0" smtClean="0"/>
              <a:t>comunidade em geral </a:t>
            </a:r>
            <a:r>
              <a:rPr lang="pt-BR" dirty="0" smtClean="0"/>
              <a:t>(escolas, igrejas, </a:t>
            </a:r>
            <a:r>
              <a:rPr lang="pt-BR" dirty="0" err="1" smtClean="0"/>
              <a:t>etc</a:t>
            </a:r>
            <a:r>
              <a:rPr lang="pt-BR" dirty="0" smtClean="0"/>
              <a:t>), hospitais, ambulatórios.....</a:t>
            </a:r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69864"/>
            <a:ext cx="8229600" cy="398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 TRABALHO EQUIPES CAPS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pt-BR" dirty="0" smtClean="0"/>
              <a:t>As pessoas deverão ser acolhidas por um profissional da equipe CAPS. Sendo paciente CAPS, orienta-se a construção compartilhada do Projeto Terapêutico do usuário, quando possível, mesmo não sendo este o seu Técnico de Referência. Outros encaminhamentos:</a:t>
            </a:r>
          </a:p>
          <a:p>
            <a:pPr algn="just"/>
            <a:r>
              <a:rPr lang="pt-BR" dirty="0" smtClean="0"/>
              <a:t>1- encaminhamento para a Atenção Básica; </a:t>
            </a:r>
          </a:p>
          <a:p>
            <a:pPr algn="just"/>
            <a:r>
              <a:rPr lang="pt-BR" dirty="0" smtClean="0"/>
              <a:t>2- </a:t>
            </a:r>
            <a:r>
              <a:rPr lang="pt-BR" b="1" dirty="0" smtClean="0"/>
              <a:t>Projeto Terapêutico Singular no CAPS</a:t>
            </a:r>
            <a:r>
              <a:rPr lang="pt-BR" dirty="0" smtClean="0"/>
              <a:t>; </a:t>
            </a:r>
          </a:p>
          <a:p>
            <a:pPr algn="just"/>
            <a:r>
              <a:rPr lang="pt-BR" dirty="0" smtClean="0"/>
              <a:t>3- em casos psíquicos graves com suspeita de agravos clínicos importantes encaminhar para o hospital (SAMU);</a:t>
            </a:r>
          </a:p>
          <a:p>
            <a:pPr algn="just"/>
            <a:r>
              <a:rPr lang="pt-BR" dirty="0" smtClean="0"/>
              <a:t>4- encaminhamento para outros setores de acordo com a situação (ex. CAPS AD, </a:t>
            </a:r>
            <a:r>
              <a:rPr lang="pt-BR" dirty="0" err="1" smtClean="0"/>
              <a:t>qdo</a:t>
            </a:r>
            <a:r>
              <a:rPr lang="pt-BR" dirty="0" smtClean="0"/>
              <a:t> o paciente insiste CT) </a:t>
            </a:r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2316</TotalTime>
  <Words>2167</Words>
  <Application>Microsoft Office PowerPoint</Application>
  <PresentationFormat>Apresentação na tela (4:3)</PresentationFormat>
  <Paragraphs>140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Tema do Office</vt:lpstr>
      <vt:lpstr>Slide 1</vt:lpstr>
      <vt:lpstr>PROCESSO TRABALHO EQUIPES CAPS</vt:lpstr>
      <vt:lpstr>PROCESSO TRABALHO EQUIPES CAPS</vt:lpstr>
      <vt:lpstr>PROCESSO TRABALHO EQUIPES CAPS</vt:lpstr>
      <vt:lpstr>PROCESSO TRABALHO EQUIPES CAPS</vt:lpstr>
      <vt:lpstr>PROCESSO TRABALHO EQUIPES CAPS</vt:lpstr>
      <vt:lpstr>PROCESSO TRABALHO EQUIPES CAPS</vt:lpstr>
      <vt:lpstr>PROCESSO TRABALHO EQUIPES CAPS</vt:lpstr>
      <vt:lpstr>PROCESSO TRABALHO EQUIPES CAPS</vt:lpstr>
      <vt:lpstr>Processo Trabalho CAPS</vt:lpstr>
      <vt:lpstr>Processo Trabalho CAPS</vt:lpstr>
      <vt:lpstr>Processo Trabalho CAPS</vt:lpstr>
      <vt:lpstr>PROCESSO TRABALHO EQUIPES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CAPS</vt:lpstr>
      <vt:lpstr>PROCESSO TRABALHO EQUIPES CAPS</vt:lpstr>
      <vt:lpstr>PROCESSO TRABALHO EQUIPES CAPS</vt:lpstr>
      <vt:lpstr>PROCESSO TRABALHO EQUIPES CAPS</vt:lpstr>
      <vt:lpstr>PROCESSO TRABALHO EQUIPES CAPS</vt:lpstr>
      <vt:lpstr>PROCESSO TRABALHO EQUIPES CAPS</vt:lpstr>
      <vt:lpstr>PROCESSO TRABALHO EQUIPES CAPS</vt:lpstr>
      <vt:lpstr>PROCESSO TRABALHO EQUIPES CAPS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vanessa.deluca@hotmail.com</dc:creator>
  <cp:lastModifiedBy>santosmr</cp:lastModifiedBy>
  <cp:revision>165</cp:revision>
  <dcterms:created xsi:type="dcterms:W3CDTF">2013-07-16T01:21:39Z</dcterms:created>
  <dcterms:modified xsi:type="dcterms:W3CDTF">2015-05-27T18:38:43Z</dcterms:modified>
</cp:coreProperties>
</file>