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notesMasterIdLst>
    <p:notesMasterId r:id="rId63"/>
  </p:notesMasterIdLst>
  <p:sldIdLst>
    <p:sldId id="299" r:id="rId2"/>
    <p:sldId id="378" r:id="rId3"/>
    <p:sldId id="379" r:id="rId4"/>
    <p:sldId id="327" r:id="rId5"/>
    <p:sldId id="345" r:id="rId6"/>
    <p:sldId id="370" r:id="rId7"/>
    <p:sldId id="328" r:id="rId8"/>
    <p:sldId id="334" r:id="rId9"/>
    <p:sldId id="336" r:id="rId10"/>
    <p:sldId id="337" r:id="rId11"/>
    <p:sldId id="338" r:id="rId12"/>
    <p:sldId id="339" r:id="rId13"/>
    <p:sldId id="341" r:id="rId14"/>
    <p:sldId id="340" r:id="rId15"/>
    <p:sldId id="347" r:id="rId16"/>
    <p:sldId id="349" r:id="rId17"/>
    <p:sldId id="350" r:id="rId18"/>
    <p:sldId id="351" r:id="rId19"/>
    <p:sldId id="355" r:id="rId20"/>
    <p:sldId id="356" r:id="rId21"/>
    <p:sldId id="357" r:id="rId22"/>
    <p:sldId id="358" r:id="rId23"/>
    <p:sldId id="359" r:id="rId24"/>
    <p:sldId id="360" r:id="rId25"/>
    <p:sldId id="361" r:id="rId26"/>
    <p:sldId id="362" r:id="rId27"/>
    <p:sldId id="363" r:id="rId28"/>
    <p:sldId id="364" r:id="rId29"/>
    <p:sldId id="365" r:id="rId30"/>
    <p:sldId id="366" r:id="rId31"/>
    <p:sldId id="367" r:id="rId32"/>
    <p:sldId id="368" r:id="rId33"/>
    <p:sldId id="369" r:id="rId34"/>
    <p:sldId id="371" r:id="rId35"/>
    <p:sldId id="372" r:id="rId36"/>
    <p:sldId id="310" r:id="rId37"/>
    <p:sldId id="381" r:id="rId38"/>
    <p:sldId id="382" r:id="rId39"/>
    <p:sldId id="383" r:id="rId40"/>
    <p:sldId id="384" r:id="rId41"/>
    <p:sldId id="385" r:id="rId42"/>
    <p:sldId id="386" r:id="rId43"/>
    <p:sldId id="387" r:id="rId44"/>
    <p:sldId id="388" r:id="rId45"/>
    <p:sldId id="389" r:id="rId46"/>
    <p:sldId id="380" r:id="rId47"/>
    <p:sldId id="396" r:id="rId48"/>
    <p:sldId id="399" r:id="rId49"/>
    <p:sldId id="400" r:id="rId50"/>
    <p:sldId id="401" r:id="rId51"/>
    <p:sldId id="402" r:id="rId52"/>
    <p:sldId id="403" r:id="rId53"/>
    <p:sldId id="404" r:id="rId54"/>
    <p:sldId id="405" r:id="rId55"/>
    <p:sldId id="406" r:id="rId56"/>
    <p:sldId id="312" r:id="rId57"/>
    <p:sldId id="313" r:id="rId58"/>
    <p:sldId id="263" r:id="rId59"/>
    <p:sldId id="315" r:id="rId60"/>
    <p:sldId id="316" r:id="rId61"/>
    <p:sldId id="353" r:id="rId6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EDC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208"/>
        <p:guide pos="576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  <p:sld r:id="rId14" collapse="1"/>
      <p:sld r:id="rId15" collapse="1"/>
      <p:sld r:id="rId16" collapse="1"/>
      <p:sld r:id="rId17" collapse="1"/>
      <p:sld r:id="rId18" collapse="1"/>
      <p:sld r:id="rId19" collapse="1"/>
      <p:sld r:id="rId20" collapse="1"/>
      <p:sld r:id="rId21" collapse="1"/>
      <p:sld r:id="rId22" collapse="1"/>
      <p:sld r:id="rId23" collapse="1"/>
      <p:sld r:id="rId24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22.xml"/><Relationship Id="rId13" Type="http://schemas.openxmlformats.org/officeDocument/2006/relationships/slide" Target="slides/slide27.xml"/><Relationship Id="rId18" Type="http://schemas.openxmlformats.org/officeDocument/2006/relationships/slide" Target="slides/slide32.xml"/><Relationship Id="rId3" Type="http://schemas.openxmlformats.org/officeDocument/2006/relationships/slide" Target="slides/slide16.xml"/><Relationship Id="rId21" Type="http://schemas.openxmlformats.org/officeDocument/2006/relationships/slide" Target="slides/slide57.xml"/><Relationship Id="rId7" Type="http://schemas.openxmlformats.org/officeDocument/2006/relationships/slide" Target="slides/slide20.xml"/><Relationship Id="rId12" Type="http://schemas.openxmlformats.org/officeDocument/2006/relationships/slide" Target="slides/slide26.xml"/><Relationship Id="rId17" Type="http://schemas.openxmlformats.org/officeDocument/2006/relationships/slide" Target="slides/slide31.xml"/><Relationship Id="rId2" Type="http://schemas.openxmlformats.org/officeDocument/2006/relationships/slide" Target="slides/slide15.xml"/><Relationship Id="rId16" Type="http://schemas.openxmlformats.org/officeDocument/2006/relationships/slide" Target="slides/slide30.xml"/><Relationship Id="rId20" Type="http://schemas.openxmlformats.org/officeDocument/2006/relationships/slide" Target="slides/slide34.xml"/><Relationship Id="rId1" Type="http://schemas.openxmlformats.org/officeDocument/2006/relationships/slide" Target="slides/slide6.xml"/><Relationship Id="rId6" Type="http://schemas.openxmlformats.org/officeDocument/2006/relationships/slide" Target="slides/slide19.xml"/><Relationship Id="rId11" Type="http://schemas.openxmlformats.org/officeDocument/2006/relationships/slide" Target="slides/slide25.xml"/><Relationship Id="rId24" Type="http://schemas.openxmlformats.org/officeDocument/2006/relationships/slide" Target="slides/slide61.xml"/><Relationship Id="rId5" Type="http://schemas.openxmlformats.org/officeDocument/2006/relationships/slide" Target="slides/slide18.xml"/><Relationship Id="rId15" Type="http://schemas.openxmlformats.org/officeDocument/2006/relationships/slide" Target="slides/slide29.xml"/><Relationship Id="rId23" Type="http://schemas.openxmlformats.org/officeDocument/2006/relationships/slide" Target="slides/slide60.xml"/><Relationship Id="rId10" Type="http://schemas.openxmlformats.org/officeDocument/2006/relationships/slide" Target="slides/slide24.xml"/><Relationship Id="rId19" Type="http://schemas.openxmlformats.org/officeDocument/2006/relationships/slide" Target="slides/slide33.xml"/><Relationship Id="rId4" Type="http://schemas.openxmlformats.org/officeDocument/2006/relationships/slide" Target="slides/slide17.xml"/><Relationship Id="rId9" Type="http://schemas.openxmlformats.org/officeDocument/2006/relationships/slide" Target="slides/slide23.xml"/><Relationship Id="rId14" Type="http://schemas.openxmlformats.org/officeDocument/2006/relationships/slide" Target="slides/slide28.xml"/><Relationship Id="rId22" Type="http://schemas.openxmlformats.org/officeDocument/2006/relationships/slide" Target="slides/slide5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 smtClean="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1792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smtClean="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83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92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noProof="0" smtClean="0"/>
              <a:t>Clique para editar os estilos do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</a:p>
        </p:txBody>
      </p:sp>
      <p:sp>
        <p:nvSpPr>
          <p:cNvPr id="1792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smtClean="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1792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smtClean="0"/>
            </a:lvl1pPr>
          </a:lstStyle>
          <a:p>
            <a:pPr>
              <a:defRPr/>
            </a:pPr>
            <a:fld id="{A5448323-3732-49FC-9215-E0214C84B750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D89B08-09C2-4A42-89D1-CAA5FB167DB8}" type="slidenum">
              <a:rPr lang="pt-BR"/>
              <a:pPr/>
              <a:t>1</a:t>
            </a:fld>
            <a:endParaRPr lang="pt-BR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57AE977-9085-4530-A8F1-FF0E0F7AB9C5}" type="slidenum">
              <a:rPr lang="pt-BR"/>
              <a:pPr/>
              <a:t>51</a:t>
            </a:fld>
            <a:endParaRPr lang="pt-BR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63A2A65-046B-4717-863D-E9FA13ECB4E0}" type="slidenum">
              <a:rPr lang="pt-BR"/>
              <a:pPr/>
              <a:t>52</a:t>
            </a:fld>
            <a:endParaRPr lang="pt-BR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A0FBF0-2A54-42E3-9C8C-D3FCB8472255}" type="slidenum">
              <a:rPr lang="pt-BR"/>
              <a:pPr/>
              <a:t>53</a:t>
            </a:fld>
            <a:endParaRPr lang="pt-BR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EED565E-FFD2-4A79-93E7-1E40764522B4}" type="slidenum">
              <a:rPr lang="pt-BR"/>
              <a:pPr/>
              <a:t>54</a:t>
            </a:fld>
            <a:endParaRPr lang="pt-BR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F3AA39-46B6-4DB3-8498-BF0325C8D081}" type="slidenum">
              <a:rPr lang="pt-BR"/>
              <a:pPr/>
              <a:t>55</a:t>
            </a:fld>
            <a:endParaRPr lang="pt-BR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pt-BR" sz="2400" b="0">
                <a:latin typeface="Times New Roman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BR" sz="2400" b="0">
                <a:latin typeface="Times New Roman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pt-BR" sz="2400" b="0">
                  <a:latin typeface="Times New Roman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pt-BR" sz="2400" b="0">
                  <a:latin typeface="Times New Roman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pt-BR" sz="2400" b="0">
                  <a:latin typeface="Times New Roman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pt-BR" sz="2400" b="0">
                  <a:latin typeface="Times New Roman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pt-BR" sz="2400" b="0">
                  <a:latin typeface="Times New Roman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pt-BR" sz="2400" b="0">
                  <a:latin typeface="Times New Roman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pt-BR" sz="2400" b="0">
                  <a:latin typeface="Times New Roman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pt-BR" sz="2400" b="0">
                  <a:latin typeface="Times New Roman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pt-BR" sz="2400" b="0">
                  <a:latin typeface="Times New Roman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pt-BR" sz="2400" b="0">
                  <a:latin typeface="Times New Roman" charset="0"/>
                </a:endParaRPr>
              </a:p>
            </p:txBody>
          </p:sp>
        </p:grpSp>
      </p:grpSp>
      <p:sp>
        <p:nvSpPr>
          <p:cNvPr id="130067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130068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23B9EE5-B7F4-44DA-9971-1A4D3FCF576A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5D1B51-BE5D-4E52-A10E-BE53B95CDFC8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BD9B1F-9D06-46C6-8A6B-C3DB67186A71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/>
          </p:nvPr>
        </p:nvSpPr>
        <p:spPr>
          <a:xfrm>
            <a:off x="457200" y="457200"/>
            <a:ext cx="8229600" cy="5410200"/>
          </a:xfr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637F19-57D3-47F2-922A-C8D958FAD520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e tabe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abela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pt-BR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7346F2-E804-4020-93F3-6618AC8C5734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9EE209-D2ED-44D7-BA7B-71241D132EC2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1E7FEB-E66F-472F-A331-C274C0A6A1B2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C7AB91-743E-4510-A893-64A479823CDA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1D9551-672F-4C5E-B9F3-D7F47D2DA092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43585B-3747-4701-8F68-E6A0FD9CA495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1FEB0F-73C2-4463-9226-4ED934437E85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D0F833-ACAE-4B42-9555-FC4AAC847654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 smtClean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61142C-891D-46F6-A2E7-B59EBFC92500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b="0" smtClean="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12902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latin typeface="Arial Black" pitchFamily="34" charset="0"/>
              </a:defRPr>
            </a:lvl1pPr>
          </a:lstStyle>
          <a:p>
            <a:pPr>
              <a:defRPr/>
            </a:pPr>
            <a:fld id="{F4E1EFC7-F1D8-420C-8C7B-94C2A4C794F9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  <p:grpSp>
        <p:nvGrpSpPr>
          <p:cNvPr id="23556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29029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pt-BR" sz="2400" b="0">
                <a:latin typeface="Times New Roman" charset="0"/>
              </a:endParaRPr>
            </a:p>
          </p:txBody>
        </p:sp>
        <p:sp>
          <p:nvSpPr>
            <p:cNvPr id="129030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BR" sz="2400" b="0">
                <a:latin typeface="Times New Roman" charset="0"/>
              </a:endParaRPr>
            </a:p>
          </p:txBody>
        </p:sp>
        <p:sp>
          <p:nvSpPr>
            <p:cNvPr id="129031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BR" b="0">
                <a:solidFill>
                  <a:schemeClr val="hlink"/>
                </a:solidFill>
              </a:endParaRPr>
            </a:p>
          </p:txBody>
        </p:sp>
        <p:sp>
          <p:nvSpPr>
            <p:cNvPr id="129032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BR" b="0">
                <a:solidFill>
                  <a:schemeClr val="hlink"/>
                </a:solidFill>
              </a:endParaRPr>
            </a:p>
          </p:txBody>
        </p:sp>
        <p:sp>
          <p:nvSpPr>
            <p:cNvPr id="129033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BR" b="0">
                <a:solidFill>
                  <a:schemeClr val="accent2"/>
                </a:solidFill>
              </a:endParaRPr>
            </a:p>
          </p:txBody>
        </p:sp>
        <p:sp>
          <p:nvSpPr>
            <p:cNvPr id="129034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BR" b="0">
                <a:solidFill>
                  <a:schemeClr val="hlink"/>
                </a:solidFill>
              </a:endParaRPr>
            </a:p>
          </p:txBody>
        </p:sp>
        <p:sp>
          <p:nvSpPr>
            <p:cNvPr id="129035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BR" sz="2400" b="0">
                <a:latin typeface="Times New Roman" charset="0"/>
              </a:endParaRPr>
            </a:p>
          </p:txBody>
        </p:sp>
        <p:sp>
          <p:nvSpPr>
            <p:cNvPr id="129036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BR" b="0">
                <a:solidFill>
                  <a:schemeClr val="accent2"/>
                </a:solidFill>
              </a:endParaRPr>
            </a:p>
          </p:txBody>
        </p:sp>
        <p:sp>
          <p:nvSpPr>
            <p:cNvPr id="129037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BR" b="0">
                <a:solidFill>
                  <a:schemeClr val="accent2"/>
                </a:solidFill>
              </a:endParaRPr>
            </a:p>
          </p:txBody>
        </p:sp>
      </p:grpSp>
      <p:sp>
        <p:nvSpPr>
          <p:cNvPr id="23557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estilo do título mestre</a:t>
            </a:r>
          </a:p>
        </p:txBody>
      </p:sp>
      <p:sp>
        <p:nvSpPr>
          <p:cNvPr id="23558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129040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smtClean="0"/>
            </a:lvl1pPr>
          </a:lstStyle>
          <a:p>
            <a:pPr>
              <a:defRPr/>
            </a:pPr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  <p:sldLayoutId id="2147483711" r:id="rId13"/>
  </p:sldLayoutIdLst>
  <p:transition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Luiz\Meus%20documentos\Palestra%20Gruppos%20out%202007\anorexia%2004.avi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Luiz\Meus%20documentos\Palestra%20Gruppos%20out%202007\anorexia%2005.avi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Luiz\Meus%20documentos\Palestra%20Gruppos%20out%202007\anorexia%2006.avi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Luiz\Meus%20documentos\Palestra%20Gruppos%20out%202007\anorexia%2007.avi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Luiz\Meus%20documentos\Palestra%20Gruppos%20out%202007\anorexia%2008.avi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2.xml"/><Relationship Id="rId1" Type="http://schemas.openxmlformats.org/officeDocument/2006/relationships/video" Target="file:///C:\Users\Luiz\Pictures\Jantar.wmv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Luiz\Pictures\Lanche.wmv" TargetMode="Externa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0.bin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8.bin"/><Relationship Id="rId3" Type="http://schemas.openxmlformats.org/officeDocument/2006/relationships/oleObject" Target="../embeddings/oleObject13.bin"/><Relationship Id="rId7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6.bin"/><Relationship Id="rId5" Type="http://schemas.openxmlformats.org/officeDocument/2006/relationships/oleObject" Target="../embeddings/oleObject15.bin"/><Relationship Id="rId4" Type="http://schemas.openxmlformats.org/officeDocument/2006/relationships/oleObject" Target="../embeddings/oleObject14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oleObject20.bin"/><Relationship Id="rId4" Type="http://schemas.openxmlformats.org/officeDocument/2006/relationships/oleObject" Target="../embeddings/oleObject19.bin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oleObject22.bin"/><Relationship Id="rId4" Type="http://schemas.openxmlformats.org/officeDocument/2006/relationships/oleObject" Target="../embeddings/oleObject21.bin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23.bin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8.bin"/><Relationship Id="rId3" Type="http://schemas.openxmlformats.org/officeDocument/2006/relationships/notesSlide" Target="../notesSlides/notesSlide5.xml"/><Relationship Id="rId7" Type="http://schemas.openxmlformats.org/officeDocument/2006/relationships/oleObject" Target="../embeddings/oleObject27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26.bin"/><Relationship Id="rId5" Type="http://schemas.openxmlformats.org/officeDocument/2006/relationships/oleObject" Target="../embeddings/oleObject25.bin"/><Relationship Id="rId4" Type="http://schemas.openxmlformats.org/officeDocument/2006/relationships/oleObject" Target="../embeddings/oleObject24.bin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7" Type="http://schemas.openxmlformats.org/officeDocument/2006/relationships/oleObject" Target="../embeddings/oleObject3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31.bin"/><Relationship Id="rId5" Type="http://schemas.openxmlformats.org/officeDocument/2006/relationships/oleObject" Target="../embeddings/oleObject30.bin"/><Relationship Id="rId4" Type="http://schemas.openxmlformats.org/officeDocument/2006/relationships/oleObject" Target="../embeddings/oleObject29.bin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3.bin"/><Relationship Id="rId7" Type="http://schemas.openxmlformats.org/officeDocument/2006/relationships/oleObject" Target="../embeddings/oleObject3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36.bin"/><Relationship Id="rId5" Type="http://schemas.openxmlformats.org/officeDocument/2006/relationships/oleObject" Target="../embeddings/oleObject35.bin"/><Relationship Id="rId4" Type="http://schemas.openxmlformats.org/officeDocument/2006/relationships/oleObject" Target="../embeddings/oleObject34.bin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41.bin"/><Relationship Id="rId5" Type="http://schemas.openxmlformats.org/officeDocument/2006/relationships/oleObject" Target="../embeddings/oleObject40.bin"/><Relationship Id="rId4" Type="http://schemas.openxmlformats.org/officeDocument/2006/relationships/oleObject" Target="../embeddings/oleObject39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45.bin"/><Relationship Id="rId5" Type="http://schemas.openxmlformats.org/officeDocument/2006/relationships/oleObject" Target="../embeddings/oleObject44.bin"/><Relationship Id="rId4" Type="http://schemas.openxmlformats.org/officeDocument/2006/relationships/oleObject" Target="../embeddings/oleObject43.bin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hyperlink" Target="mailto:rathluiz@gmail.com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Luiz\Meus%20documentos\Palestra%20Gruppos%20out%202007\anorexia%2001.avi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Luiz\Meus%20documentos\Palestra%20Gruppos%20out%202007\anorexia%2003.avi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4" descr="C:\Documents and Settings\Administrador\Meus documentos\Luiz\CETTA\imagens\Anorexia\abertura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200400" cy="6858000"/>
          </a:xfrm>
          <a:prstGeom prst="rect">
            <a:avLst/>
          </a:prstGeom>
          <a:noFill/>
          <a:ln w="38100">
            <a:solidFill>
              <a:srgbClr val="003366"/>
            </a:solidFill>
            <a:miter lim="800000"/>
            <a:headEnd/>
            <a:tailEnd/>
          </a:ln>
        </p:spPr>
      </p:pic>
      <p:sp>
        <p:nvSpPr>
          <p:cNvPr id="190469" name="Rectangle 5"/>
          <p:cNvSpPr>
            <a:spLocks noChangeArrowheads="1"/>
          </p:cNvSpPr>
          <p:nvPr/>
        </p:nvSpPr>
        <p:spPr bwMode="auto">
          <a:xfrm>
            <a:off x="3200400" y="1371600"/>
            <a:ext cx="59436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45791" dir="2021404" algn="ctr" rotWithShape="0">
              <a:srgbClr val="003366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pt-BR" sz="4800" b="0" dirty="0" smtClean="0"/>
              <a:t>TRANSTORNOS </a:t>
            </a:r>
            <a:r>
              <a:rPr lang="pt-BR" sz="4800" b="0" dirty="0"/>
              <a:t>ALIMENTARES</a:t>
            </a:r>
          </a:p>
        </p:txBody>
      </p:sp>
      <p:sp>
        <p:nvSpPr>
          <p:cNvPr id="25604" name="Text Box 6"/>
          <p:cNvSpPr txBox="1">
            <a:spLocks noChangeArrowheads="1"/>
          </p:cNvSpPr>
          <p:nvPr/>
        </p:nvSpPr>
        <p:spPr bwMode="auto">
          <a:xfrm>
            <a:off x="3200400" y="3810000"/>
            <a:ext cx="5943600" cy="2339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pt-BR" sz="2000" dirty="0"/>
              <a:t>Luiz </a:t>
            </a:r>
            <a:r>
              <a:rPr lang="pt-BR" sz="2000" dirty="0" err="1"/>
              <a:t>Rath</a:t>
            </a:r>
            <a:endParaRPr lang="pt-BR" sz="2000" dirty="0"/>
          </a:p>
          <a:p>
            <a:pPr algn="ctr" eaLnBrk="0" hangingPunct="0"/>
            <a:r>
              <a:rPr lang="pt-BR" sz="2000" dirty="0"/>
              <a:t>Médico Psiquiatra</a:t>
            </a:r>
          </a:p>
          <a:p>
            <a:pPr algn="ctr" eaLnBrk="0" hangingPunct="0"/>
            <a:endParaRPr lang="pt-BR" sz="1400" dirty="0"/>
          </a:p>
          <a:p>
            <a:pPr algn="ctr" eaLnBrk="0" hangingPunct="0"/>
            <a:endParaRPr lang="pt-BR" sz="1200" dirty="0"/>
          </a:p>
          <a:p>
            <a:pPr algn="ctr" eaLnBrk="0" hangingPunct="0"/>
            <a:r>
              <a:rPr lang="pt-BR" sz="2000" dirty="0"/>
              <a:t>Coordenador do AMBULATÓRIO DE TRANSTORNOS ALIMENTARES DA RESIDENCIA MÉDICA EM PSIQUIATRIA </a:t>
            </a:r>
          </a:p>
          <a:p>
            <a:pPr algn="ctr" eaLnBrk="0" hangingPunct="0"/>
            <a:r>
              <a:rPr lang="pt-BR" sz="2000" dirty="0"/>
              <a:t>IPQ-SC / HU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6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2438400"/>
            <a:ext cx="9144000" cy="1371600"/>
          </a:xfrm>
          <a:effectLst>
            <a:outerShdw dist="28398" dir="1593903" algn="ctr" rotWithShape="0">
              <a:schemeClr val="tx1">
                <a:alpha val="50000"/>
              </a:schemeClr>
            </a:outerShdw>
          </a:effectLst>
        </p:spPr>
        <p:txBody>
          <a:bodyPr/>
          <a:lstStyle/>
          <a:p>
            <a:pPr algn="ctr" eaLnBrk="1" hangingPunct="1">
              <a:defRPr/>
            </a:pPr>
            <a:endParaRPr lang="pt-BR" sz="5400" dirty="0" smtClean="0">
              <a:solidFill>
                <a:schemeClr val="bg2"/>
              </a:solidFill>
            </a:endParaRPr>
          </a:p>
        </p:txBody>
      </p:sp>
      <p:pic>
        <p:nvPicPr>
          <p:cNvPr id="5" name="anorexia 04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428604"/>
            <a:ext cx="9144000" cy="642939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122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6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2438400"/>
            <a:ext cx="9144000" cy="1371600"/>
          </a:xfrm>
          <a:effectLst>
            <a:outerShdw dist="28398" dir="1593903" algn="ctr" rotWithShape="0">
              <a:schemeClr val="tx1">
                <a:alpha val="50000"/>
              </a:schemeClr>
            </a:outerShdw>
          </a:effectLst>
        </p:spPr>
        <p:txBody>
          <a:bodyPr/>
          <a:lstStyle/>
          <a:p>
            <a:pPr algn="ctr" eaLnBrk="1" hangingPunct="1">
              <a:defRPr/>
            </a:pPr>
            <a:endParaRPr lang="pt-BR" sz="5400" dirty="0" smtClean="0">
              <a:solidFill>
                <a:schemeClr val="bg2"/>
              </a:solidFill>
            </a:endParaRPr>
          </a:p>
        </p:txBody>
      </p:sp>
      <p:pic>
        <p:nvPicPr>
          <p:cNvPr id="4" name="anorexia 05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428604"/>
            <a:ext cx="9144000" cy="642939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703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6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2438400"/>
            <a:ext cx="9144000" cy="1371600"/>
          </a:xfrm>
          <a:effectLst>
            <a:outerShdw dist="28398" dir="1593903" algn="ctr" rotWithShape="0">
              <a:schemeClr val="tx1">
                <a:alpha val="50000"/>
              </a:schemeClr>
            </a:outerShdw>
          </a:effectLst>
        </p:spPr>
        <p:txBody>
          <a:bodyPr/>
          <a:lstStyle/>
          <a:p>
            <a:pPr algn="ctr" eaLnBrk="1" hangingPunct="1">
              <a:defRPr/>
            </a:pPr>
            <a:endParaRPr lang="pt-BR" sz="5400" dirty="0" smtClean="0">
              <a:solidFill>
                <a:schemeClr val="bg2"/>
              </a:solidFill>
            </a:endParaRPr>
          </a:p>
        </p:txBody>
      </p:sp>
      <p:pic>
        <p:nvPicPr>
          <p:cNvPr id="4" name="anorexia 06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428604"/>
            <a:ext cx="9144000" cy="642939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746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6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2438400"/>
            <a:ext cx="9144000" cy="1371600"/>
          </a:xfrm>
          <a:effectLst>
            <a:outerShdw dist="28398" dir="1593903" algn="ctr" rotWithShape="0">
              <a:schemeClr val="tx1">
                <a:alpha val="50000"/>
              </a:schemeClr>
            </a:outerShdw>
          </a:effectLst>
        </p:spPr>
        <p:txBody>
          <a:bodyPr/>
          <a:lstStyle/>
          <a:p>
            <a:pPr algn="ctr" eaLnBrk="1" hangingPunct="1">
              <a:defRPr/>
            </a:pPr>
            <a:endParaRPr lang="pt-BR" sz="5400" dirty="0" smtClean="0">
              <a:solidFill>
                <a:schemeClr val="bg2"/>
              </a:solidFill>
            </a:endParaRPr>
          </a:p>
        </p:txBody>
      </p:sp>
      <p:pic>
        <p:nvPicPr>
          <p:cNvPr id="3" name="anorexia 07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500042"/>
            <a:ext cx="9144000" cy="635795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244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6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2438400"/>
            <a:ext cx="9144000" cy="1371600"/>
          </a:xfrm>
          <a:effectLst>
            <a:outerShdw dist="28398" dir="1593903" algn="ctr" rotWithShape="0">
              <a:schemeClr val="tx1">
                <a:alpha val="50000"/>
              </a:schemeClr>
            </a:outerShdw>
          </a:effectLst>
        </p:spPr>
        <p:txBody>
          <a:bodyPr/>
          <a:lstStyle/>
          <a:p>
            <a:pPr algn="ctr" eaLnBrk="1" hangingPunct="1">
              <a:defRPr/>
            </a:pPr>
            <a:endParaRPr lang="pt-BR" sz="5400" dirty="0" smtClean="0">
              <a:solidFill>
                <a:schemeClr val="bg2"/>
              </a:solidFill>
            </a:endParaRPr>
          </a:p>
        </p:txBody>
      </p:sp>
      <p:pic>
        <p:nvPicPr>
          <p:cNvPr id="4" name="anorexia 08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428604"/>
            <a:ext cx="9144000" cy="642939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264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8662" y="1714488"/>
            <a:ext cx="7848600" cy="38100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pt-BR" b="1" dirty="0" smtClean="0">
              <a:solidFill>
                <a:srgbClr val="3366CC"/>
              </a:solidFill>
              <a:cs typeface="Times New Roman" charset="0"/>
            </a:endParaRPr>
          </a:p>
          <a:p>
            <a:pPr eaLnBrk="1" hangingPunct="1"/>
            <a:r>
              <a:rPr lang="pt-BR" b="1" dirty="0" smtClean="0">
                <a:solidFill>
                  <a:srgbClr val="3366CC"/>
                </a:solidFill>
                <a:cs typeface="Times New Roman" charset="0"/>
              </a:rPr>
              <a:t>Fatores Socioculturais</a:t>
            </a:r>
            <a:endParaRPr lang="pt-BR" b="1" dirty="0" smtClean="0">
              <a:solidFill>
                <a:srgbClr val="3366CC"/>
              </a:solidFill>
              <a:cs typeface="Arial" charset="0"/>
            </a:endParaRPr>
          </a:p>
          <a:p>
            <a:pPr eaLnBrk="1" hangingPunct="1"/>
            <a:endParaRPr lang="pt-BR" b="1" dirty="0" smtClean="0">
              <a:solidFill>
                <a:srgbClr val="3366CC"/>
              </a:solidFill>
              <a:cs typeface="Arial" charset="0"/>
            </a:endParaRPr>
          </a:p>
          <a:p>
            <a:pPr eaLnBrk="1" hangingPunct="1"/>
            <a:r>
              <a:rPr lang="pt-BR" b="1" dirty="0" smtClean="0">
                <a:solidFill>
                  <a:srgbClr val="3366CC"/>
                </a:solidFill>
                <a:cs typeface="Times New Roman" charset="0"/>
              </a:rPr>
              <a:t>Fatores Familiares</a:t>
            </a:r>
          </a:p>
          <a:p>
            <a:pPr eaLnBrk="1" hangingPunct="1"/>
            <a:endParaRPr lang="pt-BR" b="1" dirty="0" smtClean="0">
              <a:solidFill>
                <a:srgbClr val="3366CC"/>
              </a:solidFill>
              <a:cs typeface="Times New Roman" charset="0"/>
            </a:endParaRPr>
          </a:p>
          <a:p>
            <a:pPr eaLnBrk="1" hangingPunct="1"/>
            <a:r>
              <a:rPr lang="pt-BR" b="1" dirty="0" smtClean="0">
                <a:solidFill>
                  <a:srgbClr val="3366CC"/>
                </a:solidFill>
                <a:cs typeface="Times New Roman" charset="0"/>
              </a:rPr>
              <a:t>Fatores Individuais</a:t>
            </a:r>
            <a:endParaRPr lang="pt-BR" dirty="0" smtClean="0">
              <a:solidFill>
                <a:srgbClr val="3366CC"/>
              </a:solidFill>
            </a:endParaRPr>
          </a:p>
        </p:txBody>
      </p:sp>
      <p:sp>
        <p:nvSpPr>
          <p:cNvPr id="36867" name="Text Box 6"/>
          <p:cNvSpPr txBox="1">
            <a:spLocks noChangeArrowheads="1"/>
          </p:cNvSpPr>
          <p:nvPr/>
        </p:nvSpPr>
        <p:spPr bwMode="auto">
          <a:xfrm>
            <a:off x="914400" y="3429000"/>
            <a:ext cx="2743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pt-BR" b="0"/>
          </a:p>
        </p:txBody>
      </p:sp>
      <p:sp>
        <p:nvSpPr>
          <p:cNvPr id="36868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 eaLnBrk="1" hangingPunct="1"/>
            <a:r>
              <a:rPr lang="pt-BR" dirty="0" smtClean="0">
                <a:cs typeface="Times New Roman" charset="0"/>
              </a:rPr>
              <a:t>Etiologia dos Transtornos 			Alimentares</a:t>
            </a:r>
            <a:endParaRPr lang="pt-BR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8662" y="1714488"/>
            <a:ext cx="7848600" cy="38100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pt-BR" b="1" dirty="0" smtClean="0">
              <a:solidFill>
                <a:srgbClr val="3366CC"/>
              </a:solidFill>
              <a:cs typeface="Times New Roman" charset="0"/>
            </a:endParaRPr>
          </a:p>
          <a:p>
            <a:pPr eaLnBrk="1" hangingPunct="1"/>
            <a:r>
              <a:rPr lang="pt-BR" b="1" dirty="0" smtClean="0">
                <a:solidFill>
                  <a:srgbClr val="3366CC"/>
                </a:solidFill>
                <a:cs typeface="Times New Roman" charset="0"/>
              </a:rPr>
              <a:t>Mudança dos padrões de beleza</a:t>
            </a:r>
            <a:endParaRPr lang="pt-BR" b="1" dirty="0" smtClean="0">
              <a:solidFill>
                <a:srgbClr val="3366CC"/>
              </a:solidFill>
              <a:cs typeface="Arial" charset="0"/>
            </a:endParaRPr>
          </a:p>
          <a:p>
            <a:pPr eaLnBrk="1" hangingPunct="1"/>
            <a:endParaRPr lang="pt-BR" b="1" dirty="0" smtClean="0">
              <a:solidFill>
                <a:srgbClr val="3366CC"/>
              </a:solidFill>
              <a:cs typeface="Arial" charset="0"/>
            </a:endParaRPr>
          </a:p>
          <a:p>
            <a:pPr eaLnBrk="1" hangingPunct="1"/>
            <a:r>
              <a:rPr lang="pt-BR" b="1" dirty="0" smtClean="0">
                <a:solidFill>
                  <a:srgbClr val="3366CC"/>
                </a:solidFill>
                <a:cs typeface="Times New Roman" charset="0"/>
              </a:rPr>
              <a:t>O processo de globalização</a:t>
            </a:r>
          </a:p>
          <a:p>
            <a:pPr eaLnBrk="1" hangingPunct="1"/>
            <a:endParaRPr lang="pt-BR" b="1" dirty="0" smtClean="0">
              <a:solidFill>
                <a:srgbClr val="3366CC"/>
              </a:solidFill>
              <a:cs typeface="Times New Roman" charset="0"/>
            </a:endParaRPr>
          </a:p>
          <a:p>
            <a:pPr eaLnBrk="1" hangingPunct="1"/>
            <a:r>
              <a:rPr lang="pt-BR" b="1" dirty="0" smtClean="0">
                <a:solidFill>
                  <a:srgbClr val="3366CC"/>
                </a:solidFill>
                <a:cs typeface="Times New Roman" charset="0"/>
              </a:rPr>
              <a:t>Novo papel social da mulher</a:t>
            </a:r>
            <a:endParaRPr lang="pt-BR" dirty="0" smtClean="0">
              <a:solidFill>
                <a:srgbClr val="3366CC"/>
              </a:solidFill>
            </a:endParaRPr>
          </a:p>
        </p:txBody>
      </p:sp>
      <p:sp>
        <p:nvSpPr>
          <p:cNvPr id="36867" name="Text Box 6"/>
          <p:cNvSpPr txBox="1">
            <a:spLocks noChangeArrowheads="1"/>
          </p:cNvSpPr>
          <p:nvPr/>
        </p:nvSpPr>
        <p:spPr bwMode="auto">
          <a:xfrm>
            <a:off x="914400" y="3429000"/>
            <a:ext cx="2743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pt-BR" b="0"/>
          </a:p>
        </p:txBody>
      </p:sp>
      <p:sp>
        <p:nvSpPr>
          <p:cNvPr id="36868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b="1" dirty="0" smtClean="0">
                <a:cs typeface="Times New Roman" charset="0"/>
              </a:rPr>
              <a:t>Fatores Socioculturais</a:t>
            </a:r>
            <a:endParaRPr lang="pt-BR" b="1" dirty="0" smtClean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57224" y="1500174"/>
            <a:ext cx="7848600" cy="352424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pt-BR" b="1" dirty="0" smtClean="0">
              <a:solidFill>
                <a:srgbClr val="3366CC"/>
              </a:solidFill>
              <a:cs typeface="Times New Roman" charset="0"/>
            </a:endParaRPr>
          </a:p>
          <a:p>
            <a:pPr eaLnBrk="1" hangingPunct="1"/>
            <a:r>
              <a:rPr lang="pt-BR" sz="2000" b="1" dirty="0" smtClean="0">
                <a:solidFill>
                  <a:srgbClr val="3366CC"/>
                </a:solidFill>
                <a:cs typeface="Times New Roman" charset="0"/>
              </a:rPr>
              <a:t>Por si só não são suficientes – necessária vulnerabilidade biológica e/ou psicológica</a:t>
            </a:r>
            <a:endParaRPr lang="pt-BR" sz="2000" b="1" dirty="0" smtClean="0">
              <a:solidFill>
                <a:srgbClr val="3366CC"/>
              </a:solidFill>
              <a:cs typeface="Arial" charset="0"/>
            </a:endParaRPr>
          </a:p>
          <a:p>
            <a:pPr eaLnBrk="1" hangingPunct="1"/>
            <a:endParaRPr lang="pt-BR" sz="2000" b="1" dirty="0" smtClean="0">
              <a:solidFill>
                <a:srgbClr val="3366CC"/>
              </a:solidFill>
              <a:cs typeface="Arial" charset="0"/>
            </a:endParaRPr>
          </a:p>
          <a:p>
            <a:pPr eaLnBrk="1" hangingPunct="1"/>
            <a:r>
              <a:rPr lang="pt-BR" sz="2000" b="1" dirty="0" smtClean="0">
                <a:solidFill>
                  <a:srgbClr val="3366CC"/>
                </a:solidFill>
                <a:cs typeface="Times New Roman" charset="0"/>
              </a:rPr>
              <a:t>Foco da família na aparência e realização parece mais importante que conflitos ou coesão familiar</a:t>
            </a:r>
          </a:p>
          <a:p>
            <a:pPr eaLnBrk="1" hangingPunct="1">
              <a:buNone/>
            </a:pPr>
            <a:endParaRPr lang="pt-BR" sz="2000" b="1" dirty="0" smtClean="0">
              <a:solidFill>
                <a:srgbClr val="3366CC"/>
              </a:solidFill>
              <a:cs typeface="Times New Roman" charset="0"/>
            </a:endParaRPr>
          </a:p>
          <a:p>
            <a:pPr eaLnBrk="1" hangingPunct="1"/>
            <a:r>
              <a:rPr lang="pt-BR" sz="2000" b="1" dirty="0" smtClean="0">
                <a:solidFill>
                  <a:srgbClr val="3366CC"/>
                </a:solidFill>
                <a:cs typeface="Times New Roman" charset="0"/>
              </a:rPr>
              <a:t>Dificuldades de separação-individuação nas famílias de anoréxicas (</a:t>
            </a:r>
            <a:r>
              <a:rPr lang="pt-BR" sz="2000" b="1" dirty="0" err="1" smtClean="0">
                <a:solidFill>
                  <a:srgbClr val="3366CC"/>
                </a:solidFill>
                <a:cs typeface="Times New Roman" charset="0"/>
              </a:rPr>
              <a:t>Hilde</a:t>
            </a:r>
            <a:r>
              <a:rPr lang="pt-BR" sz="2000" b="1" dirty="0" smtClean="0">
                <a:solidFill>
                  <a:srgbClr val="3366CC"/>
                </a:solidFill>
                <a:cs typeface="Times New Roman" charset="0"/>
              </a:rPr>
              <a:t> </a:t>
            </a:r>
            <a:r>
              <a:rPr lang="pt-BR" sz="2000" b="1" dirty="0" err="1" smtClean="0">
                <a:solidFill>
                  <a:srgbClr val="3366CC"/>
                </a:solidFill>
                <a:cs typeface="Times New Roman" charset="0"/>
              </a:rPr>
              <a:t>Bruch</a:t>
            </a:r>
            <a:r>
              <a:rPr lang="pt-BR" sz="2000" b="1" dirty="0" smtClean="0">
                <a:solidFill>
                  <a:srgbClr val="3366CC"/>
                </a:solidFill>
                <a:cs typeface="Times New Roman" charset="0"/>
              </a:rPr>
              <a:t>-1988)</a:t>
            </a:r>
          </a:p>
          <a:p>
            <a:pPr eaLnBrk="1" hangingPunct="1">
              <a:buNone/>
            </a:pPr>
            <a:endParaRPr lang="pt-BR" sz="2000" b="1" dirty="0" smtClean="0">
              <a:solidFill>
                <a:srgbClr val="3366CC"/>
              </a:solidFill>
              <a:cs typeface="Times New Roman" charset="0"/>
            </a:endParaRPr>
          </a:p>
          <a:p>
            <a:pPr eaLnBrk="1" hangingPunct="1"/>
            <a:r>
              <a:rPr lang="pt-BR" sz="2000" b="1" dirty="0" err="1" smtClean="0">
                <a:solidFill>
                  <a:srgbClr val="3366CC"/>
                </a:solidFill>
                <a:cs typeface="Times New Roman" charset="0"/>
              </a:rPr>
              <a:t>Bulímicas</a:t>
            </a:r>
            <a:r>
              <a:rPr lang="pt-BR" sz="2000" b="1" dirty="0" smtClean="0">
                <a:solidFill>
                  <a:srgbClr val="3366CC"/>
                </a:solidFill>
                <a:cs typeface="Times New Roman" charset="0"/>
              </a:rPr>
              <a:t> descrevem suas famílias como perturbadas, desorganizadas, com falta de afeto e cuidados</a:t>
            </a:r>
            <a:endParaRPr lang="pt-BR" sz="2000" dirty="0" smtClean="0">
              <a:solidFill>
                <a:srgbClr val="3366CC"/>
              </a:solidFill>
            </a:endParaRPr>
          </a:p>
        </p:txBody>
      </p:sp>
      <p:sp>
        <p:nvSpPr>
          <p:cNvPr id="36867" name="Text Box 6"/>
          <p:cNvSpPr txBox="1">
            <a:spLocks noChangeArrowheads="1"/>
          </p:cNvSpPr>
          <p:nvPr/>
        </p:nvSpPr>
        <p:spPr bwMode="auto">
          <a:xfrm>
            <a:off x="914400" y="3429000"/>
            <a:ext cx="2743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pt-BR" b="0"/>
          </a:p>
        </p:txBody>
      </p:sp>
      <p:sp>
        <p:nvSpPr>
          <p:cNvPr id="36868" name="Rectangle 10"/>
          <p:cNvSpPr>
            <a:spLocks noGrp="1" noChangeArrowheads="1"/>
          </p:cNvSpPr>
          <p:nvPr>
            <p:ph type="title"/>
          </p:nvPr>
        </p:nvSpPr>
        <p:spPr>
          <a:xfrm>
            <a:off x="285720" y="428604"/>
            <a:ext cx="8229600" cy="1371600"/>
          </a:xfrm>
        </p:spPr>
        <p:txBody>
          <a:bodyPr/>
          <a:lstStyle/>
          <a:p>
            <a:pPr eaLnBrk="1" hangingPunct="1"/>
            <a:r>
              <a:rPr lang="pt-BR" b="1" dirty="0" smtClean="0">
                <a:cs typeface="Times New Roman" charset="0"/>
              </a:rPr>
              <a:t>Fatores Familiares</a:t>
            </a:r>
            <a:endParaRPr lang="pt-BR" b="1" dirty="0" smtClean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57224" y="1500174"/>
            <a:ext cx="7848600" cy="352424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pt-BR" b="1" dirty="0" smtClean="0">
              <a:solidFill>
                <a:srgbClr val="3366CC"/>
              </a:solidFill>
              <a:cs typeface="Times New Roman" charset="0"/>
            </a:endParaRPr>
          </a:p>
          <a:p>
            <a:pPr eaLnBrk="1" hangingPunct="1"/>
            <a:r>
              <a:rPr lang="pt-BR" sz="2000" b="1" dirty="0" smtClean="0">
                <a:solidFill>
                  <a:srgbClr val="3366CC"/>
                </a:solidFill>
                <a:cs typeface="Times New Roman" charset="0"/>
              </a:rPr>
              <a:t>Experiências traumáticas (“</a:t>
            </a:r>
            <a:r>
              <a:rPr lang="pt-BR" sz="2000" b="1" dirty="0" err="1" smtClean="0">
                <a:solidFill>
                  <a:srgbClr val="3366CC"/>
                </a:solidFill>
                <a:cs typeface="Times New Roman" charset="0"/>
              </a:rPr>
              <a:t>bullying</a:t>
            </a:r>
            <a:r>
              <a:rPr lang="pt-BR" sz="2000" b="1" dirty="0" smtClean="0">
                <a:solidFill>
                  <a:srgbClr val="3366CC"/>
                </a:solidFill>
                <a:cs typeface="Times New Roman" charset="0"/>
              </a:rPr>
              <a:t>”, abuso sexual)</a:t>
            </a:r>
            <a:endParaRPr lang="pt-BR" sz="2000" b="1" dirty="0" smtClean="0">
              <a:solidFill>
                <a:srgbClr val="3366CC"/>
              </a:solidFill>
              <a:cs typeface="Arial" charset="0"/>
            </a:endParaRPr>
          </a:p>
          <a:p>
            <a:pPr eaLnBrk="1" hangingPunct="1"/>
            <a:endParaRPr lang="pt-BR" sz="2000" b="1" dirty="0" smtClean="0">
              <a:solidFill>
                <a:srgbClr val="3366CC"/>
              </a:solidFill>
              <a:cs typeface="Arial" charset="0"/>
            </a:endParaRPr>
          </a:p>
          <a:p>
            <a:pPr eaLnBrk="1" hangingPunct="1"/>
            <a:r>
              <a:rPr lang="pt-BR" sz="2000" b="1" dirty="0" smtClean="0">
                <a:solidFill>
                  <a:srgbClr val="3366CC"/>
                </a:solidFill>
                <a:cs typeface="Times New Roman" charset="0"/>
              </a:rPr>
              <a:t>Personalidade</a:t>
            </a:r>
          </a:p>
          <a:p>
            <a:pPr lvl="1" eaLnBrk="1" hangingPunct="1"/>
            <a:r>
              <a:rPr lang="pt-BR" sz="1600" b="1" dirty="0" smtClean="0">
                <a:solidFill>
                  <a:srgbClr val="3366CC"/>
                </a:solidFill>
                <a:cs typeface="Times New Roman" charset="0"/>
              </a:rPr>
              <a:t>AN restritiva: perfeccionismo, inibição, rigidez, </a:t>
            </a:r>
            <a:r>
              <a:rPr lang="pt-BR" sz="1600" b="1" dirty="0" err="1" smtClean="0">
                <a:solidFill>
                  <a:srgbClr val="3366CC"/>
                </a:solidFill>
                <a:cs typeface="Times New Roman" charset="0"/>
              </a:rPr>
              <a:t>obsessividade</a:t>
            </a:r>
            <a:endParaRPr lang="pt-BR" sz="1600" b="1" dirty="0" smtClean="0">
              <a:solidFill>
                <a:srgbClr val="3366CC"/>
              </a:solidFill>
              <a:cs typeface="Times New Roman" charset="0"/>
            </a:endParaRPr>
          </a:p>
          <a:p>
            <a:pPr lvl="1" eaLnBrk="1" hangingPunct="1"/>
            <a:r>
              <a:rPr lang="pt-BR" sz="1600" b="1" dirty="0" smtClean="0">
                <a:solidFill>
                  <a:srgbClr val="3366CC"/>
                </a:solidFill>
                <a:cs typeface="Times New Roman" charset="0"/>
              </a:rPr>
              <a:t>BN e AN purgativa: impulsividade, instabilidade emocional</a:t>
            </a:r>
          </a:p>
          <a:p>
            <a:pPr lvl="1" eaLnBrk="1" hangingPunct="1"/>
            <a:endParaRPr lang="pt-BR" sz="1600" b="1" dirty="0" smtClean="0">
              <a:solidFill>
                <a:srgbClr val="3366CC"/>
              </a:solidFill>
              <a:cs typeface="Times New Roman" charset="0"/>
            </a:endParaRPr>
          </a:p>
          <a:p>
            <a:pPr eaLnBrk="1" hangingPunct="1">
              <a:buNone/>
            </a:pPr>
            <a:endParaRPr lang="pt-BR" sz="2000" b="1" dirty="0" smtClean="0">
              <a:solidFill>
                <a:srgbClr val="3366CC"/>
              </a:solidFill>
              <a:cs typeface="Times New Roman" charset="0"/>
            </a:endParaRPr>
          </a:p>
          <a:p>
            <a:pPr eaLnBrk="1" hangingPunct="1"/>
            <a:r>
              <a:rPr lang="pt-BR" sz="2000" b="1" dirty="0" smtClean="0">
                <a:solidFill>
                  <a:srgbClr val="3366CC"/>
                </a:solidFill>
                <a:cs typeface="Times New Roman" charset="0"/>
              </a:rPr>
              <a:t>Genética:genes tem influência na AN (cromossomo1) e na BN (cromossomo 10 e 14)</a:t>
            </a:r>
          </a:p>
          <a:p>
            <a:pPr eaLnBrk="1" hangingPunct="1">
              <a:buNone/>
            </a:pPr>
            <a:endParaRPr lang="pt-BR" sz="2000" b="1" dirty="0" smtClean="0">
              <a:solidFill>
                <a:srgbClr val="3366CC"/>
              </a:solidFill>
              <a:cs typeface="Times New Roman" charset="0"/>
            </a:endParaRPr>
          </a:p>
        </p:txBody>
      </p:sp>
      <p:sp>
        <p:nvSpPr>
          <p:cNvPr id="36867" name="Text Box 6"/>
          <p:cNvSpPr txBox="1">
            <a:spLocks noChangeArrowheads="1"/>
          </p:cNvSpPr>
          <p:nvPr/>
        </p:nvSpPr>
        <p:spPr bwMode="auto">
          <a:xfrm>
            <a:off x="914400" y="3429000"/>
            <a:ext cx="2743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pt-BR" b="0"/>
          </a:p>
        </p:txBody>
      </p:sp>
      <p:sp>
        <p:nvSpPr>
          <p:cNvPr id="36868" name="Rectangle 10"/>
          <p:cNvSpPr>
            <a:spLocks noGrp="1" noChangeArrowheads="1"/>
          </p:cNvSpPr>
          <p:nvPr>
            <p:ph type="title"/>
          </p:nvPr>
        </p:nvSpPr>
        <p:spPr>
          <a:xfrm>
            <a:off x="285720" y="428604"/>
            <a:ext cx="8229600" cy="1371600"/>
          </a:xfrm>
        </p:spPr>
        <p:txBody>
          <a:bodyPr/>
          <a:lstStyle/>
          <a:p>
            <a:pPr eaLnBrk="1" hangingPunct="1"/>
            <a:r>
              <a:rPr lang="pt-BR" b="1" dirty="0" smtClean="0">
                <a:cs typeface="Times New Roman" charset="0"/>
              </a:rPr>
              <a:t>Fatores Individuais</a:t>
            </a:r>
            <a:endParaRPr lang="pt-BR" b="1" dirty="0" smtClean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ChangeArrowheads="1"/>
          </p:cNvSpPr>
          <p:nvPr/>
        </p:nvSpPr>
        <p:spPr bwMode="auto">
          <a:xfrm>
            <a:off x="2101850" y="609600"/>
            <a:ext cx="4938713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pt-BR" sz="4400">
                <a:solidFill>
                  <a:srgbClr val="0052A4"/>
                </a:solidFill>
                <a:latin typeface="Arial" charset="0"/>
              </a:rPr>
              <a:t>Anorexia Nervosa</a:t>
            </a:r>
          </a:p>
          <a:p>
            <a:pPr algn="ctr"/>
            <a:r>
              <a:rPr lang="pt-BR" sz="3600">
                <a:solidFill>
                  <a:srgbClr val="0052A4"/>
                </a:solidFill>
                <a:latin typeface="Arial" charset="0"/>
              </a:rPr>
              <a:t>Epidemiologia</a:t>
            </a:r>
          </a:p>
        </p:txBody>
      </p:sp>
      <p:sp>
        <p:nvSpPr>
          <p:cNvPr id="83972" name="Rectangle 4"/>
          <p:cNvSpPr>
            <a:spLocks noChangeArrowheads="1"/>
          </p:cNvSpPr>
          <p:nvPr/>
        </p:nvSpPr>
        <p:spPr bwMode="auto">
          <a:xfrm>
            <a:off x="685800" y="2743200"/>
            <a:ext cx="84582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B7B567"/>
              </a:buClr>
              <a:buSzPct val="130000"/>
              <a:buFont typeface="Wingdings" pitchFamily="2" charset="2"/>
              <a:buChar char="w"/>
            </a:pPr>
            <a:r>
              <a:rPr lang="pt-BR" sz="2800">
                <a:solidFill>
                  <a:srgbClr val="3366CC"/>
                </a:solidFill>
                <a:latin typeface="Arial" charset="0"/>
                <a:cs typeface="Times New Roman" pitchFamily="18" charset="0"/>
              </a:rPr>
              <a:t>Prevalência 0,3%</a:t>
            </a:r>
          </a:p>
          <a:p>
            <a:pPr marL="342900" indent="-342900">
              <a:spcBef>
                <a:spcPct val="20000"/>
              </a:spcBef>
              <a:buClr>
                <a:srgbClr val="B7B567"/>
              </a:buClr>
              <a:buSzPct val="130000"/>
              <a:buFont typeface="Wingdings" pitchFamily="2" charset="2"/>
              <a:buNone/>
            </a:pPr>
            <a:endParaRPr lang="pt-BR" sz="2800">
              <a:solidFill>
                <a:srgbClr val="3366CC"/>
              </a:solidFill>
              <a:latin typeface="Arial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Clr>
                <a:srgbClr val="B7B567"/>
              </a:buClr>
              <a:buSzPct val="130000"/>
              <a:buFont typeface="Wingdings" pitchFamily="2" charset="2"/>
              <a:buChar char="w"/>
            </a:pPr>
            <a:r>
              <a:rPr lang="pt-BR" sz="2800">
                <a:solidFill>
                  <a:srgbClr val="3366CC"/>
                </a:solidFill>
                <a:latin typeface="Arial" charset="0"/>
                <a:cs typeface="Times New Roman" pitchFamily="18" charset="0"/>
              </a:rPr>
              <a:t>1 </a:t>
            </a:r>
            <a:r>
              <a:rPr lang="pt-BR" sz="2800">
                <a:solidFill>
                  <a:srgbClr val="0066CC"/>
                </a:solidFill>
                <a:latin typeface="Arial" charset="0"/>
                <a:cs typeface="Times New Roman" pitchFamily="18" charset="0"/>
              </a:rPr>
              <a:t>homem : 10 mulheres </a:t>
            </a:r>
          </a:p>
          <a:p>
            <a:pPr marL="342900" indent="-342900">
              <a:spcBef>
                <a:spcPct val="20000"/>
              </a:spcBef>
              <a:buClr>
                <a:srgbClr val="B7B567"/>
              </a:buClr>
              <a:buSzPct val="130000"/>
              <a:buFont typeface="Wingdings" pitchFamily="2" charset="2"/>
              <a:buChar char="w"/>
            </a:pPr>
            <a:endParaRPr lang="pt-BR" sz="2800">
              <a:solidFill>
                <a:srgbClr val="0066CC"/>
              </a:solidFill>
              <a:latin typeface="Arial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Clr>
                <a:srgbClr val="B7B567"/>
              </a:buClr>
              <a:buSzPct val="130000"/>
              <a:buFont typeface="Wingdings" pitchFamily="2" charset="2"/>
              <a:buChar char="w"/>
            </a:pPr>
            <a:r>
              <a:rPr lang="pt-BR" sz="2800">
                <a:solidFill>
                  <a:srgbClr val="0066CC"/>
                </a:solidFill>
                <a:latin typeface="Arial" charset="0"/>
                <a:cs typeface="Times New Roman" pitchFamily="18" charset="0"/>
              </a:rPr>
              <a:t>Rara em culturas orientais</a:t>
            </a:r>
          </a:p>
          <a:p>
            <a:pPr marL="342900" indent="-342900">
              <a:spcBef>
                <a:spcPct val="20000"/>
              </a:spcBef>
              <a:buClr>
                <a:srgbClr val="B7B567"/>
              </a:buClr>
              <a:buSzPct val="130000"/>
              <a:buFont typeface="Wingdings" pitchFamily="2" charset="2"/>
              <a:buNone/>
            </a:pPr>
            <a:endParaRPr lang="pt-BR" sz="2800">
              <a:solidFill>
                <a:srgbClr val="0066CC"/>
              </a:solidFill>
              <a:latin typeface="Arial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Clr>
                <a:srgbClr val="B7B567"/>
              </a:buClr>
              <a:buSzPct val="130000"/>
              <a:buFont typeface="Wingdings" pitchFamily="2" charset="2"/>
              <a:buChar char="w"/>
            </a:pPr>
            <a:r>
              <a:rPr lang="pt-BR" sz="2800">
                <a:solidFill>
                  <a:srgbClr val="0066CC"/>
                </a:solidFill>
                <a:latin typeface="Arial" charset="0"/>
                <a:cs typeface="Times New Roman" pitchFamily="18" charset="0"/>
              </a:rPr>
              <a:t>Mais freqüente na raça branca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Jantar.wmv">
            <a:hlinkClick r:id="" action="ppaction://media"/>
          </p:cNvPr>
          <p:cNvPicPr>
            <a:picLocks noGrp="1" noRot="1" noChangeAspect="1"/>
          </p:cNvPicPr>
          <p:nvPr>
            <p:ph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99592" y="908720"/>
            <a:ext cx="7632848" cy="504056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86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02" name="Rectangle 6"/>
          <p:cNvSpPr>
            <a:spLocks noChangeArrowheads="1"/>
          </p:cNvSpPr>
          <p:nvPr/>
        </p:nvSpPr>
        <p:spPr bwMode="auto">
          <a:xfrm>
            <a:off x="914400" y="2209800"/>
            <a:ext cx="79248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B7B567"/>
              </a:buClr>
              <a:buSzPct val="130000"/>
              <a:buFont typeface="Wingdings" pitchFamily="2" charset="2"/>
              <a:buChar char="w"/>
            </a:pPr>
            <a:r>
              <a:rPr lang="pt-BR" sz="2800">
                <a:solidFill>
                  <a:srgbClr val="3366CC"/>
                </a:solidFill>
                <a:latin typeface="Arial" charset="0"/>
                <a:cs typeface="Times New Roman" pitchFamily="18" charset="0"/>
              </a:rPr>
              <a:t>Perda acentuada de peso </a:t>
            </a:r>
            <a:r>
              <a:rPr lang="pt-BR" sz="2800" b="0">
                <a:solidFill>
                  <a:srgbClr val="3366CC"/>
                </a:solidFill>
                <a:latin typeface="Arial" charset="0"/>
                <a:cs typeface="Times New Roman" pitchFamily="18" charset="0"/>
              </a:rPr>
              <a:t>(15% abaixo do esperado ou IMC </a:t>
            </a:r>
            <a:r>
              <a:rPr lang="pt-BR" sz="2800">
                <a:solidFill>
                  <a:srgbClr val="3366CC"/>
                </a:solidFill>
                <a:latin typeface="Arial" charset="0"/>
                <a:cs typeface="Times New Roman" pitchFamily="18" charset="0"/>
                <a:sym typeface="Symbol" pitchFamily="18" charset="2"/>
              </a:rPr>
              <a:t></a:t>
            </a:r>
            <a:r>
              <a:rPr lang="pt-BR" sz="2800" b="0">
                <a:solidFill>
                  <a:srgbClr val="3366CC"/>
                </a:solidFill>
                <a:latin typeface="Arial" charset="0"/>
                <a:cs typeface="Times New Roman" pitchFamily="18" charset="0"/>
              </a:rPr>
              <a:t> 17,5)</a:t>
            </a:r>
          </a:p>
          <a:p>
            <a:pPr marL="342900" indent="-342900" algn="ctr">
              <a:spcBef>
                <a:spcPct val="20000"/>
              </a:spcBef>
              <a:buClr>
                <a:srgbClr val="B7B567"/>
              </a:buClr>
              <a:buSzPct val="130000"/>
              <a:buFont typeface="Wingdings" pitchFamily="2" charset="2"/>
              <a:buNone/>
            </a:pPr>
            <a:endParaRPr lang="pt-BR" sz="1600" b="0">
              <a:solidFill>
                <a:srgbClr val="3366CC"/>
              </a:solidFill>
              <a:latin typeface="Arial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Clr>
                <a:srgbClr val="B7B567"/>
              </a:buClr>
              <a:buSzPct val="130000"/>
              <a:buFont typeface="Wingdings" pitchFamily="2" charset="2"/>
              <a:buChar char="w"/>
            </a:pPr>
            <a:r>
              <a:rPr lang="pt-BR" sz="2800">
                <a:solidFill>
                  <a:srgbClr val="3366CC"/>
                </a:solidFill>
                <a:latin typeface="Arial" charset="0"/>
                <a:cs typeface="Times New Roman" pitchFamily="18" charset="0"/>
              </a:rPr>
              <a:t>Distorção da imagem corporal</a:t>
            </a:r>
          </a:p>
          <a:p>
            <a:pPr marL="342900" indent="-342900">
              <a:spcBef>
                <a:spcPct val="20000"/>
              </a:spcBef>
              <a:buClr>
                <a:srgbClr val="B7B567"/>
              </a:buClr>
              <a:buSzPct val="130000"/>
              <a:buFont typeface="Wingdings" pitchFamily="2" charset="2"/>
              <a:buChar char="w"/>
            </a:pPr>
            <a:endParaRPr lang="pt-BR" sz="1800">
              <a:solidFill>
                <a:srgbClr val="3366CC"/>
              </a:solidFill>
              <a:latin typeface="Arial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Clr>
                <a:srgbClr val="B7B567"/>
              </a:buClr>
              <a:buSzPct val="130000"/>
              <a:buFont typeface="Wingdings" pitchFamily="2" charset="2"/>
              <a:buChar char="w"/>
            </a:pPr>
            <a:r>
              <a:rPr lang="pt-BR" sz="2800">
                <a:solidFill>
                  <a:srgbClr val="3366CC"/>
                </a:solidFill>
                <a:latin typeface="Arial" charset="0"/>
                <a:cs typeface="Times New Roman" pitchFamily="18" charset="0"/>
              </a:rPr>
              <a:t>Transtorno e</a:t>
            </a:r>
            <a:r>
              <a:rPr lang="pt-BR" sz="2800">
                <a:solidFill>
                  <a:srgbClr val="0066CC"/>
                </a:solidFill>
                <a:latin typeface="Arial" charset="0"/>
                <a:cs typeface="Times New Roman" pitchFamily="18" charset="0"/>
              </a:rPr>
              <a:t>ndócrino generalizado envolvendo o eixo hipotalâmico–hipofisário-gonadal (amenorréia e nos homens impotência e </a:t>
            </a:r>
            <a:r>
              <a:rPr lang="pt-BR" sz="2800">
                <a:solidFill>
                  <a:srgbClr val="0066CC"/>
                </a:solidFill>
                <a:latin typeface="Arial" charset="0"/>
                <a:cs typeface="Times New Roman" pitchFamily="18" charset="0"/>
                <a:sym typeface="Symbol" pitchFamily="18" charset="2"/>
              </a:rPr>
              <a:t> libido)</a:t>
            </a:r>
            <a:endParaRPr lang="pt-BR" sz="2800" b="0">
              <a:solidFill>
                <a:srgbClr val="3366CC"/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80903" name="Rectangle 7"/>
          <p:cNvSpPr>
            <a:spLocks noChangeArrowheads="1"/>
          </p:cNvSpPr>
          <p:nvPr/>
        </p:nvSpPr>
        <p:spPr bwMode="auto">
          <a:xfrm>
            <a:off x="1371600" y="609600"/>
            <a:ext cx="73787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85000"/>
              </a:lnSpc>
            </a:pPr>
            <a:r>
              <a:rPr lang="pt-BR" sz="3600">
                <a:solidFill>
                  <a:srgbClr val="0052A4"/>
                </a:solidFill>
                <a:latin typeface="Arial" charset="0"/>
                <a:cs typeface="Times New Roman" pitchFamily="18" charset="0"/>
              </a:rPr>
              <a:t>ANOREXIA NERVOSA</a:t>
            </a:r>
            <a:br>
              <a:rPr lang="pt-BR" sz="3600">
                <a:solidFill>
                  <a:srgbClr val="0052A4"/>
                </a:solidFill>
                <a:latin typeface="Arial" charset="0"/>
                <a:cs typeface="Times New Roman" pitchFamily="18" charset="0"/>
              </a:rPr>
            </a:br>
            <a:r>
              <a:rPr lang="pt-BR" sz="3600">
                <a:solidFill>
                  <a:srgbClr val="0052A4"/>
                </a:solidFill>
                <a:latin typeface="Arial" charset="0"/>
                <a:cs typeface="Times New Roman" pitchFamily="18" charset="0"/>
              </a:rPr>
              <a:t>  Quadro Clínico</a:t>
            </a:r>
            <a:r>
              <a:rPr lang="pt-BR" sz="4000">
                <a:solidFill>
                  <a:srgbClr val="0052A4"/>
                </a:solidFill>
                <a:latin typeface="Arial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>
                <a:cs typeface="Times New Roman" pitchFamily="18" charset="0"/>
              </a:rPr>
              <a:t>ANOREXIA NERVOSA</a:t>
            </a:r>
            <a:br>
              <a:rPr lang="pt-BR">
                <a:cs typeface="Times New Roman" pitchFamily="18" charset="0"/>
              </a:rPr>
            </a:br>
            <a:r>
              <a:rPr lang="pt-BR">
                <a:cs typeface="Times New Roman" pitchFamily="18" charset="0"/>
              </a:rPr>
              <a:t>  Quadro Clínico</a:t>
            </a:r>
            <a:r>
              <a:rPr lang="pt-BR" sz="4000"/>
              <a:t> </a:t>
            </a:r>
          </a:p>
        </p:txBody>
      </p:sp>
      <p:sp>
        <p:nvSpPr>
          <p:cNvPr id="34819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809625" y="2362200"/>
            <a:ext cx="7958138" cy="4267200"/>
          </a:xfrm>
        </p:spPr>
        <p:txBody>
          <a:bodyPr/>
          <a:lstStyle/>
          <a:p>
            <a:r>
              <a:rPr lang="pt-BR" b="1">
                <a:solidFill>
                  <a:srgbClr val="3366CC"/>
                </a:solidFill>
                <a:cs typeface="Times New Roman" pitchFamily="18" charset="0"/>
              </a:rPr>
              <a:t>Fator estressante</a:t>
            </a:r>
            <a:r>
              <a:rPr lang="pt-BR">
                <a:solidFill>
                  <a:srgbClr val="3366CC"/>
                </a:solidFill>
                <a:cs typeface="Times New Roman" pitchFamily="18" charset="0"/>
              </a:rPr>
              <a:t>  -  </a:t>
            </a:r>
            <a:r>
              <a:rPr lang="pt-BR" b="1">
                <a:solidFill>
                  <a:srgbClr val="3366CC"/>
                </a:solidFill>
                <a:cs typeface="Times New Roman" pitchFamily="18" charset="0"/>
              </a:rPr>
              <a:t>Influência familiar</a:t>
            </a:r>
          </a:p>
          <a:p>
            <a:endParaRPr lang="pt-BR" sz="1600" b="1">
              <a:solidFill>
                <a:srgbClr val="3366CC"/>
              </a:solidFill>
              <a:cs typeface="Times New Roman" pitchFamily="18" charset="0"/>
            </a:endParaRPr>
          </a:p>
          <a:p>
            <a:r>
              <a:rPr lang="pt-BR" b="1">
                <a:solidFill>
                  <a:srgbClr val="3366CC"/>
                </a:solidFill>
                <a:cs typeface="Times New Roman" pitchFamily="18" charset="0"/>
              </a:rPr>
              <a:t>Ideal cultural de magreza</a:t>
            </a:r>
          </a:p>
          <a:p>
            <a:pPr lvl="1"/>
            <a:endParaRPr lang="pt-BR" sz="1200" b="1">
              <a:solidFill>
                <a:srgbClr val="3366CC"/>
              </a:solidFill>
              <a:cs typeface="Times New Roman" pitchFamily="18" charset="0"/>
            </a:endParaRPr>
          </a:p>
          <a:p>
            <a:r>
              <a:rPr lang="pt-BR" b="1">
                <a:solidFill>
                  <a:srgbClr val="3366CC"/>
                </a:solidFill>
                <a:cs typeface="Times New Roman" pitchFamily="18" charset="0"/>
              </a:rPr>
              <a:t>Dieta restritiva e persistente</a:t>
            </a:r>
            <a:r>
              <a:rPr lang="pt-BR">
                <a:solidFill>
                  <a:srgbClr val="3366CC"/>
                </a:solidFill>
                <a:cs typeface="Times New Roman" pitchFamily="18" charset="0"/>
              </a:rPr>
              <a:t> (em geral de carboidratos)</a:t>
            </a:r>
            <a:endParaRPr lang="pt-BR">
              <a:solidFill>
                <a:srgbClr val="3366CC"/>
              </a:solidFill>
            </a:endParaRPr>
          </a:p>
          <a:p>
            <a:endParaRPr lang="pt-BR" sz="1400" b="1">
              <a:solidFill>
                <a:srgbClr val="3366CC"/>
              </a:solidFill>
              <a:cs typeface="Times New Roman" pitchFamily="18" charset="0"/>
            </a:endParaRPr>
          </a:p>
          <a:p>
            <a:r>
              <a:rPr lang="pt-BR" b="1">
                <a:solidFill>
                  <a:srgbClr val="3366CC"/>
                </a:solidFill>
                <a:cs typeface="Times New Roman" pitchFamily="18" charset="0"/>
              </a:rPr>
              <a:t>Preocupação exclusiva com dietas, comida, peso, forma corporal, calorias</a:t>
            </a:r>
            <a:r>
              <a:rPr lang="pt-BR" sz="2400">
                <a:solidFill>
                  <a:srgbClr val="3366CC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2209800"/>
            <a:ext cx="7848600" cy="38100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pt-BR" b="1" dirty="0">
              <a:solidFill>
                <a:srgbClr val="3366CC"/>
              </a:solidFill>
              <a:cs typeface="Times New Roman" pitchFamily="18" charset="0"/>
            </a:endParaRPr>
          </a:p>
          <a:p>
            <a:r>
              <a:rPr lang="pt-BR" b="1" dirty="0">
                <a:solidFill>
                  <a:srgbClr val="3366CC"/>
                </a:solidFill>
                <a:cs typeface="Times New Roman" pitchFamily="18" charset="0"/>
              </a:rPr>
              <a:t>Tipo Restritivo:</a:t>
            </a:r>
            <a:endParaRPr lang="pt-BR" sz="2000" b="1" dirty="0">
              <a:solidFill>
                <a:schemeClr val="tx1"/>
              </a:solidFill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pt-BR" b="1" dirty="0">
                <a:solidFill>
                  <a:srgbClr val="3366CC"/>
                </a:solidFill>
                <a:cs typeface="Arial" charset="0"/>
              </a:rPr>
              <a:t>Somente restrição alimentar progressiva em qualidade e </a:t>
            </a:r>
            <a:r>
              <a:rPr lang="pt-BR" b="1" dirty="0" smtClean="0">
                <a:solidFill>
                  <a:srgbClr val="3366CC"/>
                </a:solidFill>
                <a:cs typeface="Arial" charset="0"/>
              </a:rPr>
              <a:t>quantidade</a:t>
            </a:r>
          </a:p>
          <a:p>
            <a:r>
              <a:rPr lang="pt-BR" b="1" dirty="0" smtClean="0">
                <a:solidFill>
                  <a:srgbClr val="3366CC"/>
                </a:solidFill>
                <a:cs typeface="Times New Roman" pitchFamily="18" charset="0"/>
              </a:rPr>
              <a:t>Tipo </a:t>
            </a:r>
            <a:r>
              <a:rPr lang="pt-BR" b="1" dirty="0" err="1" smtClean="0">
                <a:solidFill>
                  <a:srgbClr val="3366CC"/>
                </a:solidFill>
              </a:rPr>
              <a:t>Bulímico</a:t>
            </a:r>
            <a:r>
              <a:rPr lang="pt-BR" b="1" dirty="0" smtClean="0">
                <a:solidFill>
                  <a:srgbClr val="3366CC"/>
                </a:solidFill>
              </a:rPr>
              <a:t>:</a:t>
            </a:r>
            <a:endParaRPr lang="pt-BR" b="1" dirty="0" smtClean="0">
              <a:solidFill>
                <a:srgbClr val="3366CC"/>
              </a:solidFill>
              <a:cs typeface="Times New Roman" pitchFamily="18" charset="0"/>
            </a:endParaRPr>
          </a:p>
          <a:p>
            <a:pPr>
              <a:buNone/>
            </a:pPr>
            <a:r>
              <a:rPr lang="pt-BR" b="1" dirty="0" smtClean="0">
                <a:solidFill>
                  <a:srgbClr val="3366CC"/>
                </a:solidFill>
                <a:cs typeface="Times New Roman" pitchFamily="18" charset="0"/>
              </a:rPr>
              <a:t>Além da restrição, orgias alimentares  periódicas seguidas de comportamentos compensatórios inadequados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pt-BR" dirty="0">
              <a:solidFill>
                <a:srgbClr val="3366CC"/>
              </a:solidFill>
            </a:endParaRPr>
          </a:p>
        </p:txBody>
      </p:sp>
      <p:sp>
        <p:nvSpPr>
          <p:cNvPr id="66566" name="Text Box 6"/>
          <p:cNvSpPr txBox="1">
            <a:spLocks noChangeArrowheads="1"/>
          </p:cNvSpPr>
          <p:nvPr/>
        </p:nvSpPr>
        <p:spPr bwMode="auto">
          <a:xfrm>
            <a:off x="914400" y="3429000"/>
            <a:ext cx="2743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pt-BR" b="0"/>
          </a:p>
        </p:txBody>
      </p:sp>
      <p:sp>
        <p:nvSpPr>
          <p:cNvPr id="66570" name="Rectangle 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pt-BR" dirty="0">
                <a:cs typeface="Times New Roman" pitchFamily="18" charset="0"/>
              </a:rPr>
              <a:t>ANOREXIA NERVOSA</a:t>
            </a:r>
            <a:br>
              <a:rPr lang="pt-BR" dirty="0">
                <a:cs typeface="Times New Roman" pitchFamily="18" charset="0"/>
              </a:rPr>
            </a:br>
            <a:r>
              <a:rPr lang="pt-BR" dirty="0">
                <a:cs typeface="Times New Roman" pitchFamily="18" charset="0"/>
              </a:rPr>
              <a:t>  </a:t>
            </a:r>
            <a:r>
              <a:rPr lang="pt-BR" dirty="0" smtClean="0">
                <a:cs typeface="Times New Roman" pitchFamily="18" charset="0"/>
              </a:rPr>
              <a:t>Tipos</a:t>
            </a:r>
            <a:endParaRPr lang="pt-BR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6" name="Rectangle 4"/>
          <p:cNvSpPr>
            <a:spLocks noChangeArrowheads="1"/>
          </p:cNvSpPr>
          <p:nvPr/>
        </p:nvSpPr>
        <p:spPr bwMode="auto">
          <a:xfrm>
            <a:off x="685800" y="2362200"/>
            <a:ext cx="84582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B7B567"/>
              </a:buClr>
              <a:buSzPct val="130000"/>
              <a:buFont typeface="Wingdings" pitchFamily="2" charset="2"/>
              <a:buChar char="w"/>
            </a:pPr>
            <a:r>
              <a:rPr lang="pt-BR" sz="2800">
                <a:solidFill>
                  <a:srgbClr val="3366CC"/>
                </a:solidFill>
                <a:latin typeface="Arial" charset="0"/>
                <a:cs typeface="Times New Roman" pitchFamily="18" charset="0"/>
              </a:rPr>
              <a:t>Negação da gravidade das complicações físicas</a:t>
            </a:r>
          </a:p>
          <a:p>
            <a:pPr marL="342900" indent="-342900">
              <a:spcBef>
                <a:spcPct val="20000"/>
              </a:spcBef>
              <a:buClr>
                <a:srgbClr val="B7B567"/>
              </a:buClr>
              <a:buSzPct val="130000"/>
              <a:buFont typeface="Wingdings" pitchFamily="2" charset="2"/>
              <a:buChar char="w"/>
            </a:pPr>
            <a:endParaRPr lang="pt-BR" sz="1200">
              <a:solidFill>
                <a:srgbClr val="3366CC"/>
              </a:solidFill>
              <a:latin typeface="Arial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Clr>
                <a:srgbClr val="B7B567"/>
              </a:buClr>
              <a:buSzPct val="130000"/>
              <a:buFont typeface="Wingdings" pitchFamily="2" charset="2"/>
              <a:buChar char="w"/>
            </a:pPr>
            <a:r>
              <a:rPr lang="pt-BR" sz="2800">
                <a:solidFill>
                  <a:srgbClr val="3366CC"/>
                </a:solidFill>
                <a:latin typeface="Arial" charset="0"/>
                <a:cs typeface="Times New Roman" pitchFamily="18" charset="0"/>
              </a:rPr>
              <a:t>Ausência de inquietude com a doença </a:t>
            </a:r>
          </a:p>
          <a:p>
            <a:pPr marL="742950" lvl="1" indent="-285750">
              <a:spcBef>
                <a:spcPct val="20000"/>
              </a:spcBef>
              <a:buClr>
                <a:srgbClr val="B7B567"/>
              </a:buClr>
              <a:buSzPct val="130000"/>
              <a:buFont typeface="Wingdings" pitchFamily="2" charset="2"/>
              <a:buChar char="w"/>
            </a:pPr>
            <a:endParaRPr lang="pt-BR" sz="1400">
              <a:solidFill>
                <a:srgbClr val="3366CC"/>
              </a:solidFill>
              <a:latin typeface="Arial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Clr>
                <a:srgbClr val="B7B567"/>
              </a:buClr>
              <a:buSzPct val="130000"/>
              <a:buFont typeface="Wingdings" pitchFamily="2" charset="2"/>
              <a:buChar char="w"/>
            </a:pPr>
            <a:r>
              <a:rPr lang="pt-BR" sz="2800">
                <a:solidFill>
                  <a:srgbClr val="3366CC"/>
                </a:solidFill>
                <a:latin typeface="Arial" charset="0"/>
                <a:cs typeface="Times New Roman" pitchFamily="18" charset="0"/>
              </a:rPr>
              <a:t>Isolamento social e familiar </a:t>
            </a:r>
          </a:p>
          <a:p>
            <a:pPr marL="342900" indent="-342900">
              <a:spcBef>
                <a:spcPct val="20000"/>
              </a:spcBef>
              <a:buClr>
                <a:srgbClr val="B7B567"/>
              </a:buClr>
              <a:buSzPct val="130000"/>
              <a:buFont typeface="Wingdings" pitchFamily="2" charset="2"/>
              <a:buChar char="w"/>
            </a:pPr>
            <a:endParaRPr lang="pt-BR" sz="1400">
              <a:solidFill>
                <a:srgbClr val="3366CC"/>
              </a:solidFill>
              <a:latin typeface="Arial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Clr>
                <a:srgbClr val="B7B567"/>
              </a:buClr>
              <a:buSzPct val="130000"/>
              <a:buFont typeface="Wingdings" pitchFamily="2" charset="2"/>
              <a:buChar char="w"/>
            </a:pPr>
            <a:r>
              <a:rPr lang="pt-BR" sz="2800">
                <a:solidFill>
                  <a:srgbClr val="3366CC"/>
                </a:solidFill>
                <a:latin typeface="Arial" charset="0"/>
                <a:cs typeface="Times New Roman" pitchFamily="18" charset="0"/>
              </a:rPr>
              <a:t>Piora da desnutrição</a:t>
            </a:r>
          </a:p>
          <a:p>
            <a:pPr marL="342900" indent="-342900">
              <a:spcBef>
                <a:spcPct val="20000"/>
              </a:spcBef>
              <a:buClr>
                <a:srgbClr val="B7B567"/>
              </a:buClr>
              <a:buSzPct val="130000"/>
              <a:buFont typeface="Wingdings" pitchFamily="2" charset="2"/>
              <a:buChar char="w"/>
            </a:pPr>
            <a:endParaRPr lang="pt-BR" sz="1400">
              <a:solidFill>
                <a:srgbClr val="3366CC"/>
              </a:solidFill>
              <a:latin typeface="Arial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Clr>
                <a:srgbClr val="B7B567"/>
              </a:buClr>
              <a:buSzPct val="130000"/>
              <a:buFont typeface="Wingdings" pitchFamily="2" charset="2"/>
              <a:buChar char="w"/>
            </a:pPr>
            <a:r>
              <a:rPr lang="pt-BR" sz="2800">
                <a:solidFill>
                  <a:srgbClr val="3366CC"/>
                </a:solidFill>
                <a:latin typeface="Arial" charset="0"/>
                <a:cs typeface="Times New Roman" pitchFamily="18" charset="0"/>
              </a:rPr>
              <a:t>Letalidade de 10 a 20% </a:t>
            </a:r>
          </a:p>
        </p:txBody>
      </p:sp>
      <p:sp>
        <p:nvSpPr>
          <p:cNvPr id="84998" name="Rectangle 6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pt-BR">
                <a:cs typeface="Times New Roman" pitchFamily="18" charset="0"/>
              </a:rPr>
              <a:t>ANOREXIA NERVOSA</a:t>
            </a:r>
            <a:br>
              <a:rPr lang="pt-BR">
                <a:cs typeface="Times New Roman" pitchFamily="18" charset="0"/>
              </a:rPr>
            </a:br>
            <a:r>
              <a:rPr lang="pt-BR">
                <a:cs typeface="Times New Roman" pitchFamily="18" charset="0"/>
              </a:rPr>
              <a:t>  Quadro Clínico</a:t>
            </a:r>
            <a:r>
              <a:rPr lang="pt-BR" sz="40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609600"/>
            <a:ext cx="7772400" cy="1143000"/>
          </a:xfrm>
        </p:spPr>
        <p:txBody>
          <a:bodyPr/>
          <a:lstStyle/>
          <a:p>
            <a:r>
              <a:rPr lang="pt-BR">
                <a:cs typeface="Times New Roman" pitchFamily="18" charset="0"/>
              </a:rPr>
              <a:t>ANOREXIA NERVOSA Complicações Clínicas </a:t>
            </a:r>
          </a:p>
        </p:txBody>
      </p:sp>
      <p:sp>
        <p:nvSpPr>
          <p:cNvPr id="68613" name="Rectangle 5"/>
          <p:cNvSpPr>
            <a:spLocks noChangeArrowheads="1"/>
          </p:cNvSpPr>
          <p:nvPr/>
        </p:nvSpPr>
        <p:spPr bwMode="auto">
          <a:xfrm>
            <a:off x="990600" y="2057400"/>
            <a:ext cx="78486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B7B567"/>
              </a:buClr>
              <a:buSzPct val="130000"/>
              <a:buFont typeface="Wingdings" pitchFamily="2" charset="2"/>
              <a:buChar char="w"/>
            </a:pPr>
            <a:r>
              <a:rPr lang="pt-BR" sz="2800">
                <a:solidFill>
                  <a:srgbClr val="3366CC"/>
                </a:solidFill>
                <a:latin typeface="Arial" charset="0"/>
                <a:cs typeface="Times New Roman" pitchFamily="18" charset="0"/>
              </a:rPr>
              <a:t>Cardiovasculares</a:t>
            </a:r>
          </a:p>
          <a:p>
            <a:pPr marL="742950" lvl="1" indent="-285750">
              <a:spcBef>
                <a:spcPct val="20000"/>
              </a:spcBef>
              <a:buClr>
                <a:srgbClr val="B7B567"/>
              </a:buClr>
              <a:buSzPct val="130000"/>
              <a:buFont typeface="Wingdings" pitchFamily="2" charset="2"/>
              <a:buChar char="w"/>
            </a:pPr>
            <a:r>
              <a:rPr lang="pt-BR" sz="2800">
                <a:solidFill>
                  <a:srgbClr val="0066CC"/>
                </a:solidFill>
                <a:latin typeface="Arial" charset="0"/>
                <a:cs typeface="Times New Roman" pitchFamily="18" charset="0"/>
              </a:rPr>
              <a:t>Diminuição da força contrátil</a:t>
            </a:r>
          </a:p>
          <a:p>
            <a:pPr marL="742950" lvl="1" indent="-285750">
              <a:spcBef>
                <a:spcPct val="20000"/>
              </a:spcBef>
              <a:buClr>
                <a:srgbClr val="B7B567"/>
              </a:buClr>
              <a:buSzPct val="130000"/>
              <a:buFont typeface="Wingdings" pitchFamily="2" charset="2"/>
              <a:buChar char="w"/>
            </a:pPr>
            <a:r>
              <a:rPr lang="pt-BR" sz="2800">
                <a:solidFill>
                  <a:srgbClr val="0066CC"/>
                </a:solidFill>
                <a:latin typeface="Arial" charset="0"/>
                <a:cs typeface="Times New Roman" pitchFamily="18" charset="0"/>
              </a:rPr>
              <a:t>Bradicardia </a:t>
            </a:r>
          </a:p>
          <a:p>
            <a:pPr marL="742950" lvl="1" indent="-285750">
              <a:spcBef>
                <a:spcPct val="20000"/>
              </a:spcBef>
              <a:buClr>
                <a:srgbClr val="B7B567"/>
              </a:buClr>
              <a:buSzPct val="130000"/>
              <a:buFont typeface="Wingdings" pitchFamily="2" charset="2"/>
              <a:buChar char="w"/>
            </a:pPr>
            <a:r>
              <a:rPr lang="pt-BR" sz="2800">
                <a:solidFill>
                  <a:srgbClr val="0066CC"/>
                </a:solidFill>
                <a:latin typeface="Arial" charset="0"/>
                <a:cs typeface="Times New Roman" pitchFamily="18" charset="0"/>
              </a:rPr>
              <a:t>Hipotensão arterial </a:t>
            </a:r>
          </a:p>
          <a:p>
            <a:pPr marL="742950" lvl="1" indent="-285750">
              <a:spcBef>
                <a:spcPct val="20000"/>
              </a:spcBef>
              <a:buClr>
                <a:srgbClr val="B7B567"/>
              </a:buClr>
              <a:buSzPct val="130000"/>
              <a:buFont typeface="Wingdings" pitchFamily="2" charset="2"/>
              <a:buChar char="w"/>
            </a:pPr>
            <a:r>
              <a:rPr lang="pt-BR" sz="2800">
                <a:solidFill>
                  <a:srgbClr val="0066CC"/>
                </a:solidFill>
                <a:latin typeface="Arial" charset="0"/>
                <a:cs typeface="Times New Roman" pitchFamily="18" charset="0"/>
              </a:rPr>
              <a:t>Alterações eletro-cardiográficas</a:t>
            </a:r>
          </a:p>
          <a:p>
            <a:pPr marL="742950" lvl="1" indent="-285750">
              <a:spcBef>
                <a:spcPct val="20000"/>
              </a:spcBef>
              <a:buClr>
                <a:srgbClr val="B7B567"/>
              </a:buClr>
              <a:buSzPct val="130000"/>
              <a:buFont typeface="Wingdings" pitchFamily="2" charset="2"/>
              <a:buChar char="w"/>
            </a:pPr>
            <a:r>
              <a:rPr lang="pt-BR" sz="2800">
                <a:solidFill>
                  <a:srgbClr val="0066CC"/>
                </a:solidFill>
                <a:latin typeface="Arial" charset="0"/>
                <a:cs typeface="Times New Roman" pitchFamily="18" charset="0"/>
              </a:rPr>
              <a:t>Capacidade de exercício diminuída</a:t>
            </a:r>
          </a:p>
          <a:p>
            <a:pPr marL="742950" lvl="1" indent="-285750">
              <a:spcBef>
                <a:spcPct val="20000"/>
              </a:spcBef>
              <a:buClr>
                <a:srgbClr val="B7B567"/>
              </a:buClr>
              <a:buSzPct val="130000"/>
              <a:buFont typeface="Wingdings" pitchFamily="2" charset="2"/>
              <a:buChar char="w"/>
            </a:pPr>
            <a:r>
              <a:rPr lang="pt-BR" sz="2800">
                <a:solidFill>
                  <a:srgbClr val="0066CC"/>
                </a:solidFill>
                <a:latin typeface="Arial" charset="0"/>
                <a:cs typeface="Times New Roman" pitchFamily="18" charset="0"/>
              </a:rPr>
              <a:t>Falência cardíaca, agravada por realimentação abrupta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609600"/>
            <a:ext cx="7772400" cy="1143000"/>
          </a:xfrm>
        </p:spPr>
        <p:txBody>
          <a:bodyPr/>
          <a:lstStyle/>
          <a:p>
            <a:r>
              <a:rPr lang="pt-BR">
                <a:cs typeface="Times New Roman" pitchFamily="18" charset="0"/>
              </a:rPr>
              <a:t>ANOREXIA NERVOSA Complicações Clínicas </a:t>
            </a:r>
          </a:p>
        </p:txBody>
      </p:sp>
      <p:sp>
        <p:nvSpPr>
          <p:cNvPr id="94211" name="Rectangle 3"/>
          <p:cNvSpPr>
            <a:spLocks noChangeArrowheads="1"/>
          </p:cNvSpPr>
          <p:nvPr/>
        </p:nvSpPr>
        <p:spPr bwMode="auto">
          <a:xfrm>
            <a:off x="990600" y="2286000"/>
            <a:ext cx="78486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B7B567"/>
              </a:buClr>
              <a:buSzPct val="130000"/>
              <a:buFont typeface="Wingdings" pitchFamily="2" charset="2"/>
              <a:buChar char="w"/>
            </a:pPr>
            <a:r>
              <a:rPr lang="pt-BR" sz="2800">
                <a:solidFill>
                  <a:srgbClr val="0066CC"/>
                </a:solidFill>
                <a:latin typeface="Arial" charset="0"/>
                <a:cs typeface="Times New Roman" pitchFamily="18" charset="0"/>
              </a:rPr>
              <a:t>Renais</a:t>
            </a:r>
          </a:p>
          <a:p>
            <a:pPr marL="742950" lvl="1" indent="-285750">
              <a:spcBef>
                <a:spcPct val="20000"/>
              </a:spcBef>
              <a:buClr>
                <a:srgbClr val="B7B567"/>
              </a:buClr>
              <a:buSzPct val="130000"/>
              <a:buFont typeface="Wingdings" pitchFamily="2" charset="2"/>
              <a:buChar char="w"/>
            </a:pPr>
            <a:r>
              <a:rPr lang="pt-BR" sz="2800">
                <a:solidFill>
                  <a:srgbClr val="0066CC"/>
                </a:solidFill>
                <a:latin typeface="Arial" charset="0"/>
                <a:cs typeface="Times New Roman" pitchFamily="18" charset="0"/>
              </a:rPr>
              <a:t>Diminuição do nitrogênio ureico pela inanição</a:t>
            </a:r>
          </a:p>
          <a:p>
            <a:pPr marL="742950" lvl="1" indent="-285750">
              <a:spcBef>
                <a:spcPct val="20000"/>
              </a:spcBef>
              <a:buClr>
                <a:srgbClr val="B7B567"/>
              </a:buClr>
              <a:buSzPct val="130000"/>
              <a:buFont typeface="Wingdings" pitchFamily="2" charset="2"/>
              <a:buChar char="w"/>
            </a:pPr>
            <a:r>
              <a:rPr lang="pt-BR" sz="2800">
                <a:solidFill>
                  <a:srgbClr val="0066CC"/>
                </a:solidFill>
                <a:latin typeface="Arial" charset="0"/>
                <a:cs typeface="Times New Roman" pitchFamily="18" charset="0"/>
              </a:rPr>
              <a:t>Diminuição da filtração glomerular por comportamento compensatório inadequado</a:t>
            </a:r>
          </a:p>
          <a:p>
            <a:pPr marL="742950" lvl="1" indent="-285750">
              <a:spcBef>
                <a:spcPct val="20000"/>
              </a:spcBef>
              <a:buClr>
                <a:srgbClr val="B7B567"/>
              </a:buClr>
              <a:buSzPct val="130000"/>
              <a:buFont typeface="Wingdings" pitchFamily="2" charset="2"/>
              <a:buChar char="w"/>
            </a:pPr>
            <a:r>
              <a:rPr lang="pt-BR" sz="2800">
                <a:solidFill>
                  <a:srgbClr val="0066CC"/>
                </a:solidFill>
                <a:latin typeface="Arial" charset="0"/>
                <a:cs typeface="Times New Roman" pitchFamily="18" charset="0"/>
              </a:rPr>
              <a:t>Danos tubulares pela desidratação e hipocalemia crônicas</a:t>
            </a:r>
          </a:p>
          <a:p>
            <a:pPr marL="342900" indent="-342900">
              <a:spcBef>
                <a:spcPct val="20000"/>
              </a:spcBef>
              <a:buClr>
                <a:srgbClr val="B7B567"/>
              </a:buClr>
              <a:buSzPct val="130000"/>
              <a:buFont typeface="Wingdings" pitchFamily="2" charset="2"/>
              <a:buChar char="w"/>
            </a:pPr>
            <a:endParaRPr lang="pt-BR" sz="2800">
              <a:solidFill>
                <a:srgbClr val="0066CC"/>
              </a:solidFill>
              <a:latin typeface="Arial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609600"/>
            <a:ext cx="7772400" cy="1143000"/>
          </a:xfrm>
        </p:spPr>
        <p:txBody>
          <a:bodyPr/>
          <a:lstStyle/>
          <a:p>
            <a:r>
              <a:rPr lang="pt-BR">
                <a:cs typeface="Times New Roman" pitchFamily="18" charset="0"/>
              </a:rPr>
              <a:t>ANOREXIA NERVOSA Complicações Clínicas </a:t>
            </a:r>
          </a:p>
        </p:txBody>
      </p:sp>
      <p:sp>
        <p:nvSpPr>
          <p:cNvPr id="95235" name="Rectangle 3"/>
          <p:cNvSpPr>
            <a:spLocks noChangeArrowheads="1"/>
          </p:cNvSpPr>
          <p:nvPr/>
        </p:nvSpPr>
        <p:spPr bwMode="auto">
          <a:xfrm>
            <a:off x="990600" y="2514600"/>
            <a:ext cx="78486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B7B567"/>
              </a:buClr>
              <a:buSzPct val="130000"/>
              <a:buFont typeface="Wingdings" pitchFamily="2" charset="2"/>
              <a:buChar char="w"/>
            </a:pPr>
            <a:r>
              <a:rPr lang="pt-BR" sz="2800">
                <a:solidFill>
                  <a:srgbClr val="0066CC"/>
                </a:solidFill>
                <a:latin typeface="Arial" charset="0"/>
                <a:cs typeface="Times New Roman" pitchFamily="18" charset="0"/>
              </a:rPr>
              <a:t>Dermatológicas e visuais</a:t>
            </a:r>
          </a:p>
          <a:p>
            <a:pPr marL="742950" lvl="1" indent="-285750">
              <a:spcBef>
                <a:spcPct val="20000"/>
              </a:spcBef>
              <a:buClr>
                <a:srgbClr val="B7B567"/>
              </a:buClr>
              <a:buSzPct val="130000"/>
              <a:buFont typeface="Wingdings" pitchFamily="2" charset="2"/>
              <a:buChar char="w"/>
            </a:pPr>
            <a:r>
              <a:rPr lang="pt-BR" sz="2800">
                <a:solidFill>
                  <a:srgbClr val="0066CC"/>
                </a:solidFill>
                <a:latin typeface="Arial" charset="0"/>
                <a:cs typeface="Times New Roman" pitchFamily="18" charset="0"/>
              </a:rPr>
              <a:t>Palidez, pele seca, áspera e descamativa; unhas e cabelos quebradiços; calosidades nos dorsos das mãos (sinal de Russel)</a:t>
            </a:r>
          </a:p>
          <a:p>
            <a:pPr marL="742950" lvl="1" indent="-285750">
              <a:spcBef>
                <a:spcPct val="20000"/>
              </a:spcBef>
              <a:buClr>
                <a:srgbClr val="B7B567"/>
              </a:buClr>
              <a:buSzPct val="130000"/>
              <a:buFont typeface="Wingdings" pitchFamily="2" charset="2"/>
              <a:buChar char="w"/>
            </a:pPr>
            <a:r>
              <a:rPr lang="pt-BR" sz="2800">
                <a:solidFill>
                  <a:srgbClr val="0066CC"/>
                </a:solidFill>
                <a:latin typeface="Arial" charset="0"/>
                <a:cs typeface="Times New Roman" pitchFamily="18" charset="0"/>
              </a:rPr>
              <a:t>Catarata, atrofia do nervo óptico e degeneração da retina </a:t>
            </a:r>
          </a:p>
          <a:p>
            <a:pPr marL="342900" indent="-342900">
              <a:spcBef>
                <a:spcPct val="20000"/>
              </a:spcBef>
              <a:buClr>
                <a:srgbClr val="B7B567"/>
              </a:buClr>
              <a:buSzPct val="130000"/>
              <a:buFont typeface="Wingdings" pitchFamily="2" charset="2"/>
              <a:buNone/>
            </a:pPr>
            <a:endParaRPr lang="pt-BR" sz="2800">
              <a:solidFill>
                <a:srgbClr val="0066CC"/>
              </a:solidFill>
              <a:latin typeface="Arial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609600"/>
            <a:ext cx="7772400" cy="1143000"/>
          </a:xfrm>
        </p:spPr>
        <p:txBody>
          <a:bodyPr/>
          <a:lstStyle/>
          <a:p>
            <a:r>
              <a:rPr lang="pt-BR">
                <a:cs typeface="Times New Roman" pitchFamily="18" charset="0"/>
              </a:rPr>
              <a:t>ANOREXIA NERVOSA Complicações Clínicas </a:t>
            </a:r>
          </a:p>
        </p:txBody>
      </p:sp>
      <p:sp>
        <p:nvSpPr>
          <p:cNvPr id="96259" name="Rectangle 3"/>
          <p:cNvSpPr>
            <a:spLocks noChangeArrowheads="1"/>
          </p:cNvSpPr>
          <p:nvPr/>
        </p:nvSpPr>
        <p:spPr bwMode="auto">
          <a:xfrm>
            <a:off x="990600" y="2057400"/>
            <a:ext cx="78486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B7B567"/>
              </a:buClr>
              <a:buSzPct val="130000"/>
              <a:buFont typeface="Wingdings" pitchFamily="2" charset="2"/>
              <a:buChar char="w"/>
            </a:pPr>
            <a:r>
              <a:rPr lang="pt-BR" sz="2800">
                <a:solidFill>
                  <a:srgbClr val="0066CC"/>
                </a:solidFill>
                <a:latin typeface="Arial" charset="0"/>
                <a:cs typeface="Times New Roman" pitchFamily="18" charset="0"/>
              </a:rPr>
              <a:t>Endocrinológicas</a:t>
            </a:r>
          </a:p>
          <a:p>
            <a:pPr marL="742950" lvl="1" indent="-285750">
              <a:spcBef>
                <a:spcPct val="20000"/>
              </a:spcBef>
              <a:buClr>
                <a:srgbClr val="B7B567"/>
              </a:buClr>
              <a:buSzPct val="130000"/>
              <a:buFont typeface="Wingdings" pitchFamily="2" charset="2"/>
              <a:buChar char="w"/>
            </a:pPr>
            <a:r>
              <a:rPr lang="pt-BR" sz="2800">
                <a:solidFill>
                  <a:srgbClr val="0066CC"/>
                </a:solidFill>
                <a:latin typeface="Arial" charset="0"/>
                <a:cs typeface="Times New Roman" pitchFamily="18" charset="0"/>
              </a:rPr>
              <a:t>Amenorréia</a:t>
            </a:r>
          </a:p>
          <a:p>
            <a:pPr marL="742950" lvl="1" indent="-285750">
              <a:spcBef>
                <a:spcPct val="20000"/>
              </a:spcBef>
              <a:buClr>
                <a:srgbClr val="B7B567"/>
              </a:buClr>
              <a:buSzPct val="130000"/>
              <a:buFont typeface="Wingdings" pitchFamily="2" charset="2"/>
              <a:buChar char="w"/>
            </a:pPr>
            <a:r>
              <a:rPr lang="pt-BR" sz="2800">
                <a:solidFill>
                  <a:srgbClr val="0066CC"/>
                </a:solidFill>
                <a:latin typeface="Arial" charset="0"/>
                <a:cs typeface="Times New Roman" pitchFamily="18" charset="0"/>
              </a:rPr>
              <a:t>Regressão das mamas</a:t>
            </a:r>
          </a:p>
          <a:p>
            <a:pPr marL="742950" lvl="1" indent="-285750">
              <a:spcBef>
                <a:spcPct val="20000"/>
              </a:spcBef>
              <a:buClr>
                <a:srgbClr val="B7B567"/>
              </a:buClr>
              <a:buSzPct val="130000"/>
              <a:buFont typeface="Wingdings" pitchFamily="2" charset="2"/>
              <a:buChar char="w"/>
            </a:pPr>
            <a:r>
              <a:rPr lang="pt-BR" sz="2800">
                <a:solidFill>
                  <a:srgbClr val="0066CC"/>
                </a:solidFill>
                <a:latin typeface="Arial" charset="0"/>
                <a:cs typeface="Times New Roman" pitchFamily="18" charset="0"/>
              </a:rPr>
              <a:t>Perda parcial dos pelos pubianos</a:t>
            </a:r>
          </a:p>
          <a:p>
            <a:pPr marL="742950" lvl="1" indent="-285750">
              <a:spcBef>
                <a:spcPct val="20000"/>
              </a:spcBef>
              <a:buClr>
                <a:srgbClr val="B7B567"/>
              </a:buClr>
              <a:buSzPct val="130000"/>
              <a:buFont typeface="Wingdings" pitchFamily="2" charset="2"/>
              <a:buChar char="w"/>
            </a:pPr>
            <a:r>
              <a:rPr lang="pt-BR" sz="2800">
                <a:solidFill>
                  <a:srgbClr val="0066CC"/>
                </a:solidFill>
                <a:latin typeface="Arial" charset="0"/>
                <a:cs typeface="Times New Roman" pitchFamily="18" charset="0"/>
              </a:rPr>
              <a:t>Dificuldade ou incapacidade de ovulação</a:t>
            </a:r>
          </a:p>
          <a:p>
            <a:pPr marL="742950" lvl="1" indent="-285750">
              <a:spcBef>
                <a:spcPct val="20000"/>
              </a:spcBef>
              <a:buClr>
                <a:srgbClr val="B7B567"/>
              </a:buClr>
              <a:buSzPct val="130000"/>
              <a:buFont typeface="Wingdings" pitchFamily="2" charset="2"/>
              <a:buChar char="w"/>
            </a:pPr>
            <a:r>
              <a:rPr lang="pt-BR" sz="2800">
                <a:solidFill>
                  <a:srgbClr val="0066CC"/>
                </a:solidFill>
                <a:latin typeface="Arial" charset="0"/>
                <a:cs typeface="Times New Roman" pitchFamily="18" charset="0"/>
              </a:rPr>
              <a:t>Infertilidade</a:t>
            </a:r>
          </a:p>
          <a:p>
            <a:pPr marL="742950" lvl="1" indent="-285750">
              <a:spcBef>
                <a:spcPct val="20000"/>
              </a:spcBef>
              <a:buClr>
                <a:srgbClr val="B7B567"/>
              </a:buClr>
              <a:buSzPct val="130000"/>
              <a:buFont typeface="Wingdings" pitchFamily="2" charset="2"/>
              <a:buChar char="w"/>
            </a:pPr>
            <a:r>
              <a:rPr lang="pt-BR" sz="2800">
                <a:solidFill>
                  <a:srgbClr val="0066CC"/>
                </a:solidFill>
                <a:latin typeface="Arial" charset="0"/>
                <a:cs typeface="Times New Roman" pitchFamily="18" charset="0"/>
              </a:rPr>
              <a:t>Aumento de cortisol plasmático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609600"/>
            <a:ext cx="7772400" cy="1143000"/>
          </a:xfrm>
        </p:spPr>
        <p:txBody>
          <a:bodyPr/>
          <a:lstStyle/>
          <a:p>
            <a:r>
              <a:rPr lang="pt-BR">
                <a:cs typeface="Times New Roman" pitchFamily="18" charset="0"/>
              </a:rPr>
              <a:t>ANOREXIA NERVOSA Complicações Clínicas </a:t>
            </a:r>
          </a:p>
        </p:txBody>
      </p:sp>
      <p:sp>
        <p:nvSpPr>
          <p:cNvPr id="97283" name="Rectangle 3"/>
          <p:cNvSpPr>
            <a:spLocks noChangeArrowheads="1"/>
          </p:cNvSpPr>
          <p:nvPr/>
        </p:nvSpPr>
        <p:spPr bwMode="auto">
          <a:xfrm>
            <a:off x="990600" y="2667000"/>
            <a:ext cx="78486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B7B567"/>
              </a:buClr>
              <a:buSzPct val="130000"/>
              <a:buFont typeface="Wingdings" pitchFamily="2" charset="2"/>
              <a:buChar char="w"/>
            </a:pPr>
            <a:r>
              <a:rPr lang="pt-BR" sz="2800">
                <a:solidFill>
                  <a:srgbClr val="0066CC"/>
                </a:solidFill>
                <a:latin typeface="Arial" charset="0"/>
                <a:cs typeface="Times New Roman" pitchFamily="18" charset="0"/>
              </a:rPr>
              <a:t>Ósseas</a:t>
            </a:r>
          </a:p>
          <a:p>
            <a:pPr marL="742950" lvl="1" indent="-285750">
              <a:spcBef>
                <a:spcPct val="20000"/>
              </a:spcBef>
              <a:buClr>
                <a:srgbClr val="B7B567"/>
              </a:buClr>
              <a:buSzPct val="130000"/>
              <a:buFont typeface="Wingdings" pitchFamily="2" charset="2"/>
              <a:buChar char="w"/>
            </a:pPr>
            <a:r>
              <a:rPr lang="pt-BR" sz="2800">
                <a:solidFill>
                  <a:srgbClr val="0066CC"/>
                </a:solidFill>
                <a:latin typeface="Arial" charset="0"/>
                <a:cs typeface="Times New Roman" pitchFamily="18" charset="0"/>
              </a:rPr>
              <a:t>Diminuição ou suspensão do crescimento linear</a:t>
            </a:r>
          </a:p>
          <a:p>
            <a:pPr marL="742950" lvl="1" indent="-285750">
              <a:spcBef>
                <a:spcPct val="20000"/>
              </a:spcBef>
              <a:buClr>
                <a:srgbClr val="B7B567"/>
              </a:buClr>
              <a:buSzPct val="130000"/>
              <a:buFont typeface="Wingdings" pitchFamily="2" charset="2"/>
              <a:buChar char="w"/>
            </a:pPr>
            <a:r>
              <a:rPr lang="pt-BR" sz="2800">
                <a:solidFill>
                  <a:srgbClr val="0066CC"/>
                </a:solidFill>
                <a:latin typeface="Arial" charset="0"/>
                <a:cs typeface="Times New Roman" pitchFamily="18" charset="0"/>
              </a:rPr>
              <a:t>Osteoporose (por vezes irreversível)</a:t>
            </a:r>
          </a:p>
          <a:p>
            <a:pPr marL="742950" lvl="1" indent="-285750">
              <a:spcBef>
                <a:spcPct val="20000"/>
              </a:spcBef>
              <a:buClr>
                <a:srgbClr val="B7B567"/>
              </a:buClr>
              <a:buSzPct val="130000"/>
              <a:buFont typeface="Wingdings" pitchFamily="2" charset="2"/>
              <a:buChar char="w"/>
            </a:pPr>
            <a:r>
              <a:rPr lang="pt-BR" sz="2800">
                <a:solidFill>
                  <a:srgbClr val="0066CC"/>
                </a:solidFill>
                <a:latin typeface="Arial" charset="0"/>
                <a:cs typeface="Times New Roman" pitchFamily="18" charset="0"/>
              </a:rPr>
              <a:t>Fraturas patológicas (risco 7X maior)</a:t>
            </a:r>
          </a:p>
          <a:p>
            <a:pPr marL="742950" lvl="1" indent="-285750">
              <a:spcBef>
                <a:spcPct val="20000"/>
              </a:spcBef>
              <a:buClr>
                <a:srgbClr val="B7B567"/>
              </a:buClr>
              <a:buSzPct val="130000"/>
              <a:buFont typeface="Wingdings" pitchFamily="2" charset="2"/>
              <a:buChar char="w"/>
            </a:pPr>
            <a:endParaRPr lang="pt-BR" sz="2800">
              <a:solidFill>
                <a:srgbClr val="0066CC"/>
              </a:solidFill>
              <a:latin typeface="Arial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609600"/>
            <a:ext cx="7772400" cy="1143000"/>
          </a:xfrm>
        </p:spPr>
        <p:txBody>
          <a:bodyPr/>
          <a:lstStyle/>
          <a:p>
            <a:r>
              <a:rPr lang="pt-BR">
                <a:cs typeface="Times New Roman" pitchFamily="18" charset="0"/>
              </a:rPr>
              <a:t>ANOREXIA NERVOSA Complicações Clínicas </a:t>
            </a:r>
          </a:p>
        </p:txBody>
      </p:sp>
      <p:sp>
        <p:nvSpPr>
          <p:cNvPr id="98307" name="Rectangle 3"/>
          <p:cNvSpPr>
            <a:spLocks noChangeArrowheads="1"/>
          </p:cNvSpPr>
          <p:nvPr/>
        </p:nvSpPr>
        <p:spPr bwMode="auto">
          <a:xfrm>
            <a:off x="990600" y="2286000"/>
            <a:ext cx="78486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B7B567"/>
              </a:buClr>
              <a:buSzPct val="130000"/>
              <a:buFont typeface="Wingdings" pitchFamily="2" charset="2"/>
              <a:buChar char="w"/>
            </a:pPr>
            <a:r>
              <a:rPr lang="pt-BR" sz="2800">
                <a:solidFill>
                  <a:srgbClr val="0066CC"/>
                </a:solidFill>
                <a:latin typeface="Arial" charset="0"/>
                <a:cs typeface="Times New Roman" pitchFamily="18" charset="0"/>
              </a:rPr>
              <a:t>Gastroenterológicas</a:t>
            </a:r>
          </a:p>
          <a:p>
            <a:pPr marL="742950" lvl="1" indent="-285750">
              <a:spcBef>
                <a:spcPct val="20000"/>
              </a:spcBef>
              <a:buClr>
                <a:srgbClr val="B7B567"/>
              </a:buClr>
              <a:buSzPct val="130000"/>
              <a:buFont typeface="Wingdings" pitchFamily="2" charset="2"/>
              <a:buChar char="w"/>
            </a:pPr>
            <a:r>
              <a:rPr lang="pt-BR" sz="2800">
                <a:solidFill>
                  <a:srgbClr val="0066CC"/>
                </a:solidFill>
                <a:latin typeface="Arial" charset="0"/>
                <a:cs typeface="Times New Roman" pitchFamily="18" charset="0"/>
              </a:rPr>
              <a:t>Constipação</a:t>
            </a:r>
          </a:p>
          <a:p>
            <a:pPr marL="742950" lvl="1" indent="-285750">
              <a:spcBef>
                <a:spcPct val="20000"/>
              </a:spcBef>
              <a:buClr>
                <a:srgbClr val="B7B567"/>
              </a:buClr>
              <a:buSzPct val="130000"/>
              <a:buFont typeface="Wingdings" pitchFamily="2" charset="2"/>
              <a:buChar char="w"/>
            </a:pPr>
            <a:r>
              <a:rPr lang="pt-BR" sz="2800">
                <a:solidFill>
                  <a:srgbClr val="0066CC"/>
                </a:solidFill>
                <a:latin typeface="Arial" charset="0"/>
                <a:cs typeface="Times New Roman" pitchFamily="18" charset="0"/>
              </a:rPr>
              <a:t>Retardamento do esvaziamento gástrico, distensão abdominal </a:t>
            </a:r>
          </a:p>
          <a:p>
            <a:pPr marL="742950" lvl="1" indent="-285750">
              <a:spcBef>
                <a:spcPct val="20000"/>
              </a:spcBef>
              <a:buClr>
                <a:srgbClr val="B7B567"/>
              </a:buClr>
              <a:buSzPct val="130000"/>
              <a:buFont typeface="Wingdings" pitchFamily="2" charset="2"/>
              <a:buChar char="w"/>
            </a:pPr>
            <a:r>
              <a:rPr lang="pt-BR" sz="2800">
                <a:solidFill>
                  <a:srgbClr val="0066CC"/>
                </a:solidFill>
                <a:latin typeface="Arial" charset="0"/>
                <a:cs typeface="Times New Roman" pitchFamily="18" charset="0"/>
              </a:rPr>
              <a:t>Alterações do paladar</a:t>
            </a:r>
          </a:p>
          <a:p>
            <a:pPr marL="742950" lvl="1" indent="-285750">
              <a:spcBef>
                <a:spcPct val="20000"/>
              </a:spcBef>
              <a:buClr>
                <a:srgbClr val="B7B567"/>
              </a:buClr>
              <a:buSzPct val="130000"/>
              <a:buFont typeface="Wingdings" pitchFamily="2" charset="2"/>
              <a:buChar char="w"/>
            </a:pPr>
            <a:r>
              <a:rPr lang="pt-BR" sz="2800">
                <a:solidFill>
                  <a:srgbClr val="0066CC"/>
                </a:solidFill>
                <a:latin typeface="Arial" charset="0"/>
                <a:cs typeface="Times New Roman" pitchFamily="18" charset="0"/>
              </a:rPr>
              <a:t>Esofagites, sangramentos, regurgitação reflexa</a:t>
            </a:r>
          </a:p>
          <a:p>
            <a:pPr marL="742950" lvl="1" indent="-285750">
              <a:spcBef>
                <a:spcPct val="20000"/>
              </a:spcBef>
              <a:buClr>
                <a:srgbClr val="B7B567"/>
              </a:buClr>
              <a:buSzPct val="130000"/>
              <a:buFont typeface="Wingdings" pitchFamily="2" charset="2"/>
              <a:buChar char="w"/>
            </a:pPr>
            <a:r>
              <a:rPr lang="pt-BR" sz="2800">
                <a:solidFill>
                  <a:srgbClr val="0066CC"/>
                </a:solidFill>
                <a:latin typeface="Arial" charset="0"/>
                <a:cs typeface="Times New Roman" pitchFamily="18" charset="0"/>
              </a:rPr>
              <a:t>Dilatação gástrica, necrose e perfuração</a:t>
            </a:r>
          </a:p>
          <a:p>
            <a:pPr marL="342900" indent="-342900">
              <a:spcBef>
                <a:spcPct val="20000"/>
              </a:spcBef>
              <a:buClr>
                <a:srgbClr val="B7B567"/>
              </a:buClr>
              <a:buSzPct val="130000"/>
              <a:buFont typeface="Wingdings" pitchFamily="2" charset="2"/>
              <a:buChar char="w"/>
            </a:pPr>
            <a:endParaRPr lang="pt-BR" sz="2800">
              <a:solidFill>
                <a:srgbClr val="0066CC"/>
              </a:solidFill>
              <a:latin typeface="Arial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Lanche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755576" y="980728"/>
            <a:ext cx="7560840" cy="489654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29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609600"/>
            <a:ext cx="7772400" cy="1143000"/>
          </a:xfrm>
        </p:spPr>
        <p:txBody>
          <a:bodyPr/>
          <a:lstStyle/>
          <a:p>
            <a:r>
              <a:rPr lang="pt-BR">
                <a:cs typeface="Times New Roman" pitchFamily="18" charset="0"/>
              </a:rPr>
              <a:t>ANOREXIA NERVOSA Complicações Clínicas </a:t>
            </a:r>
          </a:p>
        </p:txBody>
      </p:sp>
      <p:sp>
        <p:nvSpPr>
          <p:cNvPr id="99331" name="Rectangle 3"/>
          <p:cNvSpPr>
            <a:spLocks noChangeArrowheads="1"/>
          </p:cNvSpPr>
          <p:nvPr/>
        </p:nvSpPr>
        <p:spPr bwMode="auto">
          <a:xfrm>
            <a:off x="990600" y="2438400"/>
            <a:ext cx="7848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B7B567"/>
              </a:buClr>
              <a:buSzPct val="130000"/>
              <a:buFont typeface="Wingdings" pitchFamily="2" charset="2"/>
              <a:buChar char="w"/>
            </a:pPr>
            <a:r>
              <a:rPr lang="pt-BR" sz="2800">
                <a:solidFill>
                  <a:srgbClr val="0066CC"/>
                </a:solidFill>
                <a:latin typeface="Arial" charset="0"/>
                <a:cs typeface="Times New Roman" pitchFamily="18" charset="0"/>
              </a:rPr>
              <a:t>Hematológicas</a:t>
            </a:r>
          </a:p>
          <a:p>
            <a:pPr marL="742950" lvl="1" indent="-285750">
              <a:spcBef>
                <a:spcPct val="20000"/>
              </a:spcBef>
              <a:buClr>
                <a:srgbClr val="B7B567"/>
              </a:buClr>
              <a:buSzPct val="130000"/>
              <a:buFont typeface="Wingdings" pitchFamily="2" charset="2"/>
              <a:buChar char="w"/>
            </a:pPr>
            <a:r>
              <a:rPr lang="pt-BR" sz="2800">
                <a:solidFill>
                  <a:srgbClr val="0066CC"/>
                </a:solidFill>
                <a:latin typeface="Arial" charset="0"/>
                <a:cs typeface="Times New Roman" pitchFamily="18" charset="0"/>
              </a:rPr>
              <a:t>Leucopenia e anemia</a:t>
            </a:r>
          </a:p>
          <a:p>
            <a:pPr marL="742950" lvl="1" indent="-285750">
              <a:spcBef>
                <a:spcPct val="20000"/>
              </a:spcBef>
              <a:buClr>
                <a:srgbClr val="B7B567"/>
              </a:buClr>
              <a:buSzPct val="130000"/>
              <a:buFont typeface="Wingdings" pitchFamily="2" charset="2"/>
              <a:buChar char="w"/>
            </a:pPr>
            <a:r>
              <a:rPr lang="pt-BR" sz="2800">
                <a:solidFill>
                  <a:srgbClr val="0066CC"/>
                </a:solidFill>
                <a:latin typeface="Arial" charset="0"/>
                <a:cs typeface="Times New Roman" pitchFamily="18" charset="0"/>
              </a:rPr>
              <a:t>VHS baixa</a:t>
            </a:r>
          </a:p>
          <a:p>
            <a:pPr marL="742950" lvl="1" indent="-285750">
              <a:spcBef>
                <a:spcPct val="20000"/>
              </a:spcBef>
              <a:buClr>
                <a:srgbClr val="B7B567"/>
              </a:buClr>
              <a:buSzPct val="130000"/>
              <a:buFont typeface="Wingdings" pitchFamily="2" charset="2"/>
              <a:buNone/>
            </a:pPr>
            <a:r>
              <a:rPr lang="pt-BR" sz="2800">
                <a:solidFill>
                  <a:srgbClr val="0066CC"/>
                </a:solidFill>
                <a:latin typeface="Arial" charset="0"/>
                <a:cs typeface="Times New Roman" pitchFamily="18" charset="0"/>
              </a:rPr>
              <a:t>	</a:t>
            </a:r>
          </a:p>
          <a:p>
            <a:pPr marL="342900" indent="-342900">
              <a:spcBef>
                <a:spcPct val="20000"/>
              </a:spcBef>
              <a:buClr>
                <a:srgbClr val="B7B567"/>
              </a:buClr>
              <a:buSzPct val="130000"/>
              <a:buFont typeface="Wingdings" pitchFamily="2" charset="2"/>
              <a:buChar char="w"/>
            </a:pPr>
            <a:r>
              <a:rPr lang="pt-BR" sz="2800">
                <a:solidFill>
                  <a:srgbClr val="0066CC"/>
                </a:solidFill>
                <a:latin typeface="Arial" charset="0"/>
                <a:cs typeface="Times New Roman" pitchFamily="18" charset="0"/>
              </a:rPr>
              <a:t>Odontológicas</a:t>
            </a:r>
          </a:p>
          <a:p>
            <a:pPr marL="742950" lvl="1" indent="-285750">
              <a:spcBef>
                <a:spcPct val="20000"/>
              </a:spcBef>
              <a:buClr>
                <a:srgbClr val="B7B567"/>
              </a:buClr>
              <a:buSzPct val="130000"/>
              <a:buFont typeface="Wingdings" pitchFamily="2" charset="2"/>
              <a:buChar char="w"/>
            </a:pPr>
            <a:r>
              <a:rPr lang="pt-BR" sz="2800">
                <a:solidFill>
                  <a:srgbClr val="0066CC"/>
                </a:solidFill>
                <a:latin typeface="Arial" charset="0"/>
                <a:cs typeface="Times New Roman" pitchFamily="18" charset="0"/>
              </a:rPr>
              <a:t>Aumento das glândulas parótidas</a:t>
            </a:r>
          </a:p>
          <a:p>
            <a:pPr marL="742950" lvl="1" indent="-285750">
              <a:spcBef>
                <a:spcPct val="20000"/>
              </a:spcBef>
              <a:buClr>
                <a:srgbClr val="B7B567"/>
              </a:buClr>
              <a:buSzPct val="130000"/>
              <a:buFont typeface="Wingdings" pitchFamily="2" charset="2"/>
              <a:buChar char="w"/>
            </a:pPr>
            <a:r>
              <a:rPr lang="pt-BR" sz="2800">
                <a:solidFill>
                  <a:srgbClr val="0066CC"/>
                </a:solidFill>
                <a:latin typeface="Arial" charset="0"/>
                <a:cs typeface="Times New Roman" pitchFamily="18" charset="0"/>
              </a:rPr>
              <a:t>Erosão do esmalte dental</a:t>
            </a:r>
          </a:p>
          <a:p>
            <a:pPr marL="342900" indent="-342900">
              <a:spcBef>
                <a:spcPct val="20000"/>
              </a:spcBef>
              <a:buClr>
                <a:srgbClr val="B7B567"/>
              </a:buClr>
              <a:buSzPct val="130000"/>
              <a:buFont typeface="Wingdings" pitchFamily="2" charset="2"/>
              <a:buChar char="w"/>
            </a:pPr>
            <a:endParaRPr lang="pt-BR" sz="2800">
              <a:solidFill>
                <a:srgbClr val="0066CC"/>
              </a:solidFill>
              <a:latin typeface="Arial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3" name="Rectangle 3"/>
          <p:cNvSpPr>
            <a:spLocks noChangeArrowheads="1"/>
          </p:cNvSpPr>
          <p:nvPr/>
        </p:nvSpPr>
        <p:spPr bwMode="auto">
          <a:xfrm>
            <a:off x="762000" y="2438400"/>
            <a:ext cx="80772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B7B567"/>
              </a:buClr>
              <a:buSzPct val="130000"/>
              <a:buFont typeface="Wingdings" pitchFamily="2" charset="2"/>
              <a:buChar char="w"/>
            </a:pPr>
            <a:r>
              <a:rPr lang="pt-BR">
                <a:solidFill>
                  <a:srgbClr val="3366CC"/>
                </a:solidFill>
                <a:latin typeface="Arial" charset="0"/>
                <a:cs typeface="Arial" charset="0"/>
              </a:rPr>
              <a:t>Prevalência: 1%</a:t>
            </a:r>
          </a:p>
          <a:p>
            <a:pPr marL="342900" indent="-342900">
              <a:spcBef>
                <a:spcPct val="20000"/>
              </a:spcBef>
              <a:buClr>
                <a:srgbClr val="B7B567"/>
              </a:buClr>
              <a:buSzPct val="130000"/>
              <a:buFont typeface="Wingdings" pitchFamily="2" charset="2"/>
              <a:buNone/>
            </a:pPr>
            <a:endParaRPr lang="pt-BR">
              <a:solidFill>
                <a:srgbClr val="3366CC"/>
              </a:solidFill>
              <a:latin typeface="Arial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rgbClr val="B7B567"/>
              </a:buClr>
              <a:buSzPct val="130000"/>
              <a:buFont typeface="Wingdings" pitchFamily="2" charset="2"/>
              <a:buChar char="w"/>
            </a:pPr>
            <a:r>
              <a:rPr lang="pt-BR">
                <a:solidFill>
                  <a:srgbClr val="3366CC"/>
                </a:solidFill>
                <a:latin typeface="Arial" charset="0"/>
                <a:cs typeface="Arial" charset="0"/>
              </a:rPr>
              <a:t>90% são mulheres</a:t>
            </a:r>
          </a:p>
          <a:p>
            <a:pPr marL="342900" indent="-342900">
              <a:spcBef>
                <a:spcPct val="20000"/>
              </a:spcBef>
              <a:buClr>
                <a:srgbClr val="B7B567"/>
              </a:buClr>
              <a:buSzPct val="130000"/>
              <a:buFont typeface="Wingdings" pitchFamily="2" charset="2"/>
              <a:buNone/>
            </a:pPr>
            <a:endParaRPr lang="pt-BR">
              <a:solidFill>
                <a:srgbClr val="3366CC"/>
              </a:solidFill>
              <a:latin typeface="Arial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rgbClr val="B7B567"/>
              </a:buClr>
              <a:buSzPct val="130000"/>
              <a:buFont typeface="Wingdings" pitchFamily="2" charset="2"/>
              <a:buChar char="w"/>
            </a:pPr>
            <a:r>
              <a:rPr lang="pt-BR">
                <a:solidFill>
                  <a:srgbClr val="3366CC"/>
                </a:solidFill>
                <a:latin typeface="Arial" charset="0"/>
                <a:cs typeface="Arial" charset="0"/>
              </a:rPr>
              <a:t>Estimativas pobres (vergonha e peso normal)</a:t>
            </a:r>
          </a:p>
          <a:p>
            <a:pPr marL="342900" indent="-342900">
              <a:spcBef>
                <a:spcPct val="20000"/>
              </a:spcBef>
              <a:buClr>
                <a:srgbClr val="B7B567"/>
              </a:buClr>
              <a:buSzPct val="130000"/>
              <a:buFont typeface="Wingdings" pitchFamily="2" charset="2"/>
              <a:buNone/>
            </a:pPr>
            <a:r>
              <a:rPr lang="pt-BR">
                <a:solidFill>
                  <a:srgbClr val="3366CC"/>
                </a:solidFill>
                <a:latin typeface="Arial" charset="0"/>
                <a:cs typeface="Times New Roman" pitchFamily="18" charset="0"/>
              </a:rPr>
              <a:t> </a:t>
            </a:r>
          </a:p>
        </p:txBody>
      </p:sp>
      <p:sp>
        <p:nvSpPr>
          <p:cNvPr id="92164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pt-BR">
                <a:cs typeface="Times New Roman" pitchFamily="18" charset="0"/>
              </a:rPr>
              <a:t>BULIMIA NERVOSA</a:t>
            </a:r>
            <a:br>
              <a:rPr lang="pt-BR">
                <a:cs typeface="Times New Roman" pitchFamily="18" charset="0"/>
              </a:rPr>
            </a:br>
            <a:r>
              <a:rPr lang="pt-BR">
                <a:cs typeface="Times New Roman" pitchFamily="18" charset="0"/>
              </a:rPr>
              <a:t>  Epidemiologia</a:t>
            </a:r>
            <a:r>
              <a:rPr lang="pt-BR" sz="40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ChangeArrowheads="1"/>
          </p:cNvSpPr>
          <p:nvPr/>
        </p:nvSpPr>
        <p:spPr bwMode="auto">
          <a:xfrm>
            <a:off x="762000" y="2133600"/>
            <a:ext cx="80772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B7B567"/>
              </a:buClr>
              <a:buSzPct val="130000"/>
              <a:buFont typeface="Wingdings" pitchFamily="2" charset="2"/>
              <a:buChar char="w"/>
            </a:pPr>
            <a:r>
              <a:rPr lang="pt-BR">
                <a:solidFill>
                  <a:srgbClr val="3366CC"/>
                </a:solidFill>
                <a:latin typeface="Arial" charset="0"/>
                <a:cs typeface="Arial" charset="0"/>
              </a:rPr>
              <a:t>Peso normal ou discreto sobrepeso</a:t>
            </a:r>
          </a:p>
          <a:p>
            <a:pPr marL="342900" indent="-342900">
              <a:spcBef>
                <a:spcPct val="20000"/>
              </a:spcBef>
              <a:buClr>
                <a:srgbClr val="B7B567"/>
              </a:buClr>
              <a:buSzPct val="130000"/>
              <a:buFont typeface="Wingdings" pitchFamily="2" charset="2"/>
              <a:buNone/>
            </a:pPr>
            <a:r>
              <a:rPr lang="pt-BR">
                <a:solidFill>
                  <a:srgbClr val="3366CC"/>
                </a:solidFill>
                <a:latin typeface="Arial" charset="0"/>
                <a:cs typeface="Times New Roman" pitchFamily="18" charset="0"/>
              </a:rPr>
              <a:t> </a:t>
            </a:r>
          </a:p>
          <a:p>
            <a:pPr marL="342900" indent="-342900">
              <a:spcBef>
                <a:spcPct val="20000"/>
              </a:spcBef>
              <a:buClr>
                <a:srgbClr val="B7B567"/>
              </a:buClr>
              <a:buSzPct val="130000"/>
              <a:buFont typeface="Wingdings" pitchFamily="2" charset="2"/>
              <a:buChar char="w"/>
            </a:pPr>
            <a:r>
              <a:rPr lang="pt-BR">
                <a:solidFill>
                  <a:srgbClr val="3366CC"/>
                </a:solidFill>
                <a:latin typeface="Arial" charset="0"/>
                <a:cs typeface="Times New Roman" pitchFamily="18" charset="0"/>
              </a:rPr>
              <a:t>Ingestão de grandes quantidades de alimentos em curto período (ex: em 2 horas)</a:t>
            </a:r>
          </a:p>
          <a:p>
            <a:pPr marL="342900" indent="-342900">
              <a:spcBef>
                <a:spcPct val="20000"/>
              </a:spcBef>
              <a:buClr>
                <a:srgbClr val="B7B567"/>
              </a:buClr>
              <a:buSzPct val="130000"/>
              <a:buFont typeface="Wingdings" pitchFamily="2" charset="2"/>
              <a:buChar char="w"/>
            </a:pPr>
            <a:endParaRPr lang="pt-BR">
              <a:solidFill>
                <a:srgbClr val="3366CC"/>
              </a:solidFill>
              <a:latin typeface="Arial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Clr>
                <a:srgbClr val="B7B567"/>
              </a:buClr>
              <a:buSzPct val="130000"/>
              <a:buFont typeface="Wingdings" pitchFamily="2" charset="2"/>
              <a:buChar char="w"/>
            </a:pPr>
            <a:r>
              <a:rPr lang="pt-BR">
                <a:solidFill>
                  <a:srgbClr val="3366CC"/>
                </a:solidFill>
                <a:latin typeface="Arial" charset="0"/>
                <a:cs typeface="Times New Roman" pitchFamily="18" charset="0"/>
              </a:rPr>
              <a:t>Sentimento de falta de controle </a:t>
            </a:r>
          </a:p>
          <a:p>
            <a:pPr marL="342900" indent="-342900">
              <a:spcBef>
                <a:spcPct val="20000"/>
              </a:spcBef>
              <a:buClr>
                <a:srgbClr val="B7B567"/>
              </a:buClr>
              <a:buSzPct val="130000"/>
              <a:buFont typeface="Wingdings" pitchFamily="2" charset="2"/>
              <a:buChar char="w"/>
            </a:pPr>
            <a:endParaRPr lang="pt-BR">
              <a:solidFill>
                <a:srgbClr val="3366CC"/>
              </a:solidFill>
              <a:latin typeface="Arial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Clr>
                <a:srgbClr val="B7B567"/>
              </a:buClr>
              <a:buSzPct val="130000"/>
              <a:buFont typeface="Wingdings" pitchFamily="2" charset="2"/>
              <a:buChar char="w"/>
            </a:pPr>
            <a:r>
              <a:rPr lang="pt-BR">
                <a:solidFill>
                  <a:srgbClr val="3366CC"/>
                </a:solidFill>
                <a:latin typeface="Arial" charset="0"/>
                <a:cs typeface="Times New Roman" pitchFamily="18" charset="0"/>
              </a:rPr>
              <a:t>Comportamentos compensatórios inadequados</a:t>
            </a:r>
          </a:p>
          <a:p>
            <a:pPr marL="342900" indent="-342900">
              <a:spcBef>
                <a:spcPct val="20000"/>
              </a:spcBef>
              <a:buClr>
                <a:srgbClr val="B7B567"/>
              </a:buClr>
              <a:buSzPct val="130000"/>
              <a:buFont typeface="Wingdings" pitchFamily="2" charset="2"/>
              <a:buChar char="w"/>
            </a:pPr>
            <a:endParaRPr lang="pt-BR">
              <a:solidFill>
                <a:srgbClr val="3366CC"/>
              </a:solidFill>
              <a:latin typeface="Arial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Clr>
                <a:srgbClr val="B7B567"/>
              </a:buClr>
              <a:buSzPct val="130000"/>
              <a:buFont typeface="Wingdings" pitchFamily="2" charset="2"/>
              <a:buChar char="w"/>
            </a:pPr>
            <a:r>
              <a:rPr lang="pt-BR">
                <a:solidFill>
                  <a:srgbClr val="3366CC"/>
                </a:solidFill>
                <a:latin typeface="Arial" charset="0"/>
                <a:cs typeface="Times New Roman" pitchFamily="18" charset="0"/>
              </a:rPr>
              <a:t>Gatilho geralmente é um regime para perda de peso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pt-BR">
                <a:cs typeface="Times New Roman" pitchFamily="18" charset="0"/>
              </a:rPr>
              <a:t>BULIMIA NERVOSA</a:t>
            </a:r>
            <a:br>
              <a:rPr lang="pt-BR">
                <a:cs typeface="Times New Roman" pitchFamily="18" charset="0"/>
              </a:rPr>
            </a:br>
            <a:r>
              <a:rPr lang="pt-BR">
                <a:cs typeface="Times New Roman" pitchFamily="18" charset="0"/>
              </a:rPr>
              <a:t>  Quadro Clínico</a:t>
            </a:r>
            <a:r>
              <a:rPr lang="pt-BR" sz="40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ChangeArrowheads="1"/>
          </p:cNvSpPr>
          <p:nvPr/>
        </p:nvSpPr>
        <p:spPr bwMode="auto">
          <a:xfrm>
            <a:off x="1066800" y="2057400"/>
            <a:ext cx="73152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B7B567"/>
              </a:buClr>
              <a:buSzPct val="130000"/>
              <a:buFont typeface="Wingdings" pitchFamily="2" charset="2"/>
              <a:buChar char="w"/>
            </a:pPr>
            <a:r>
              <a:rPr lang="pt-BR" sz="2800">
                <a:solidFill>
                  <a:srgbClr val="3366CC"/>
                </a:solidFill>
                <a:latin typeface="Arial" charset="0"/>
                <a:cs typeface="Times New Roman" pitchFamily="18" charset="0"/>
              </a:rPr>
              <a:t>Fadiga</a:t>
            </a:r>
          </a:p>
          <a:p>
            <a:pPr marL="342900" indent="-342900">
              <a:spcBef>
                <a:spcPct val="20000"/>
              </a:spcBef>
              <a:buClr>
                <a:srgbClr val="B7B567"/>
              </a:buClr>
              <a:buSzPct val="130000"/>
              <a:buFont typeface="Wingdings" pitchFamily="2" charset="2"/>
              <a:buChar char="w"/>
            </a:pPr>
            <a:r>
              <a:rPr lang="pt-BR" sz="2800">
                <a:solidFill>
                  <a:srgbClr val="3366CC"/>
                </a:solidFill>
                <a:latin typeface="Arial" charset="0"/>
                <a:cs typeface="Times New Roman" pitchFamily="18" charset="0"/>
              </a:rPr>
              <a:t>Epigastralgia</a:t>
            </a:r>
          </a:p>
          <a:p>
            <a:pPr marL="342900" indent="-342900">
              <a:spcBef>
                <a:spcPct val="20000"/>
              </a:spcBef>
              <a:buClr>
                <a:srgbClr val="B7B567"/>
              </a:buClr>
              <a:buSzPct val="130000"/>
              <a:buFont typeface="Wingdings" pitchFamily="2" charset="2"/>
              <a:buChar char="w"/>
            </a:pPr>
            <a:r>
              <a:rPr lang="pt-BR" sz="2800">
                <a:solidFill>
                  <a:srgbClr val="3366CC"/>
                </a:solidFill>
                <a:latin typeface="Arial" charset="0"/>
                <a:cs typeface="Times New Roman" pitchFamily="18" charset="0"/>
              </a:rPr>
              <a:t>Diarréia ou constipação</a:t>
            </a:r>
          </a:p>
          <a:p>
            <a:pPr marL="342900" indent="-342900">
              <a:spcBef>
                <a:spcPct val="20000"/>
              </a:spcBef>
              <a:buClr>
                <a:srgbClr val="B7B567"/>
              </a:buClr>
              <a:buSzPct val="130000"/>
              <a:buFont typeface="Wingdings" pitchFamily="2" charset="2"/>
              <a:buChar char="w"/>
            </a:pPr>
            <a:r>
              <a:rPr lang="pt-BR" sz="2800">
                <a:solidFill>
                  <a:srgbClr val="3366CC"/>
                </a:solidFill>
                <a:latin typeface="Arial" charset="0"/>
                <a:cs typeface="Times New Roman" pitchFamily="18" charset="0"/>
              </a:rPr>
              <a:t>Desidratação</a:t>
            </a:r>
          </a:p>
          <a:p>
            <a:pPr marL="342900" indent="-342900">
              <a:spcBef>
                <a:spcPct val="20000"/>
              </a:spcBef>
              <a:buClr>
                <a:srgbClr val="B7B567"/>
              </a:buClr>
              <a:buSzPct val="130000"/>
              <a:buFont typeface="Wingdings" pitchFamily="2" charset="2"/>
              <a:buChar char="w"/>
            </a:pPr>
            <a:r>
              <a:rPr lang="pt-BR" sz="2800">
                <a:solidFill>
                  <a:srgbClr val="3366CC"/>
                </a:solidFill>
                <a:latin typeface="Arial" charset="0"/>
                <a:cs typeface="Times New Roman" pitchFamily="18" charset="0"/>
              </a:rPr>
              <a:t>Aumento das glândulas parótidas</a:t>
            </a:r>
          </a:p>
          <a:p>
            <a:pPr marL="342900" indent="-342900">
              <a:spcBef>
                <a:spcPct val="20000"/>
              </a:spcBef>
              <a:buClr>
                <a:srgbClr val="B7B567"/>
              </a:buClr>
              <a:buSzPct val="130000"/>
              <a:buFont typeface="Wingdings" pitchFamily="2" charset="2"/>
              <a:buChar char="w"/>
            </a:pPr>
            <a:r>
              <a:rPr lang="pt-BR" sz="2800">
                <a:solidFill>
                  <a:srgbClr val="3366CC"/>
                </a:solidFill>
                <a:latin typeface="Arial" charset="0"/>
                <a:cs typeface="Times New Roman" pitchFamily="18" charset="0"/>
              </a:rPr>
              <a:t>Dor e distenção abdominal</a:t>
            </a:r>
          </a:p>
          <a:p>
            <a:pPr marL="342900" indent="-342900">
              <a:spcBef>
                <a:spcPct val="20000"/>
              </a:spcBef>
              <a:buClr>
                <a:srgbClr val="B7B567"/>
              </a:buClr>
              <a:buSzPct val="130000"/>
              <a:buFont typeface="Wingdings" pitchFamily="2" charset="2"/>
              <a:buChar char="w"/>
            </a:pPr>
            <a:r>
              <a:rPr lang="pt-BR" sz="2800">
                <a:solidFill>
                  <a:srgbClr val="3366CC"/>
                </a:solidFill>
                <a:latin typeface="Arial" charset="0"/>
                <a:cs typeface="Times New Roman" pitchFamily="18" charset="0"/>
              </a:rPr>
              <a:t>Irregularidade menstrual</a:t>
            </a:r>
          </a:p>
          <a:p>
            <a:pPr marL="342900" indent="-342900">
              <a:spcBef>
                <a:spcPct val="20000"/>
              </a:spcBef>
              <a:buClr>
                <a:srgbClr val="B7B567"/>
              </a:buClr>
              <a:buSzPct val="130000"/>
              <a:buFont typeface="Wingdings" pitchFamily="2" charset="2"/>
              <a:buChar char="w"/>
            </a:pPr>
            <a:r>
              <a:rPr lang="pt-BR" sz="2800">
                <a:solidFill>
                  <a:srgbClr val="3366CC"/>
                </a:solidFill>
                <a:latin typeface="Arial" charset="0"/>
                <a:cs typeface="Times New Roman" pitchFamily="18" charset="0"/>
              </a:rPr>
              <a:t>Sudorese e taquicardia</a:t>
            </a:r>
          </a:p>
          <a:p>
            <a:pPr marL="342900" indent="-342900">
              <a:spcBef>
                <a:spcPct val="20000"/>
              </a:spcBef>
              <a:buClr>
                <a:srgbClr val="B7B567"/>
              </a:buClr>
              <a:buSzPct val="130000"/>
              <a:buFont typeface="Wingdings" pitchFamily="2" charset="2"/>
              <a:buChar char="w"/>
            </a:pPr>
            <a:r>
              <a:rPr lang="pt-BR" sz="2800">
                <a:solidFill>
                  <a:srgbClr val="3366CC"/>
                </a:solidFill>
                <a:latin typeface="Arial" charset="0"/>
                <a:cs typeface="Times New Roman" pitchFamily="18" charset="0"/>
              </a:rPr>
              <a:t>Erosão dental</a:t>
            </a:r>
            <a:endParaRPr lang="pt-BR" sz="1200">
              <a:solidFill>
                <a:srgbClr val="3366CC"/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pt-BR">
                <a:cs typeface="Times New Roman" pitchFamily="18" charset="0"/>
              </a:rPr>
              <a:t>BULIMIA NERVOSA</a:t>
            </a:r>
            <a:br>
              <a:rPr lang="pt-BR">
                <a:cs typeface="Times New Roman" pitchFamily="18" charset="0"/>
              </a:rPr>
            </a:br>
            <a:r>
              <a:rPr lang="pt-BR">
                <a:cs typeface="Times New Roman" pitchFamily="18" charset="0"/>
              </a:rPr>
              <a:t>  Complicações Clínicas</a:t>
            </a:r>
            <a:r>
              <a:rPr lang="pt-BR" sz="40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09625" y="2519363"/>
            <a:ext cx="8105775" cy="3119437"/>
          </a:xfrm>
        </p:spPr>
        <p:txBody>
          <a:bodyPr/>
          <a:lstStyle/>
          <a:p>
            <a:pPr marL="762000" indent="-571500">
              <a:buFont typeface="Wingdings" pitchFamily="2" charset="2"/>
              <a:buNone/>
            </a:pPr>
            <a:r>
              <a:rPr lang="pt-BR" b="1">
                <a:solidFill>
                  <a:srgbClr val="3366CC"/>
                </a:solidFill>
              </a:rPr>
              <a:t>Exige equipe multidisciplinar integrada</a:t>
            </a:r>
          </a:p>
          <a:p>
            <a:pPr marL="762000" indent="-571500">
              <a:buFont typeface="Wingdings" pitchFamily="2" charset="2"/>
              <a:buNone/>
            </a:pPr>
            <a:endParaRPr lang="pt-BR" b="1">
              <a:solidFill>
                <a:srgbClr val="3366CC"/>
              </a:solidFill>
            </a:endParaRPr>
          </a:p>
          <a:p>
            <a:pPr marL="762000" indent="-571500"/>
            <a:r>
              <a:rPr lang="pt-BR" b="1">
                <a:solidFill>
                  <a:srgbClr val="3366CC"/>
                </a:solidFill>
              </a:rPr>
              <a:t>Endocrinologista</a:t>
            </a:r>
          </a:p>
          <a:p>
            <a:pPr marL="762000" indent="-571500"/>
            <a:r>
              <a:rPr lang="pt-BR" b="1">
                <a:solidFill>
                  <a:srgbClr val="3366CC"/>
                </a:solidFill>
              </a:rPr>
              <a:t>Nutricionista</a:t>
            </a:r>
          </a:p>
          <a:p>
            <a:pPr marL="762000" indent="-571500"/>
            <a:r>
              <a:rPr lang="pt-BR" b="1">
                <a:solidFill>
                  <a:srgbClr val="3366CC"/>
                </a:solidFill>
              </a:rPr>
              <a:t>Psicoterapeutas</a:t>
            </a:r>
          </a:p>
          <a:p>
            <a:pPr marL="762000" indent="-571500"/>
            <a:r>
              <a:rPr lang="pt-BR" b="1">
                <a:solidFill>
                  <a:srgbClr val="3366CC"/>
                </a:solidFill>
              </a:rPr>
              <a:t>Psiquiatra</a:t>
            </a:r>
          </a:p>
          <a:p>
            <a:pPr marL="762000" indent="-571500">
              <a:buFont typeface="Wingdings" pitchFamily="2" charset="2"/>
              <a:buNone/>
            </a:pPr>
            <a:endParaRPr lang="pt-BR" b="1">
              <a:solidFill>
                <a:srgbClr val="3366CC"/>
              </a:solidFill>
            </a:endParaRPr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pt-BR" sz="4400"/>
              <a:t>TRATAMENTO</a:t>
            </a:r>
            <a:br>
              <a:rPr lang="pt-BR" sz="4400"/>
            </a:br>
            <a:r>
              <a:rPr lang="pt-BR" sz="4400"/>
              <a:t>Abordagem Atual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sz="4400"/>
              <a:t>TRATAMENTO</a:t>
            </a:r>
            <a:br>
              <a:rPr lang="pt-BR" sz="4400"/>
            </a:br>
            <a:r>
              <a:rPr lang="pt-BR" sz="4400"/>
              <a:t>Abordagem Atual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09625" y="1844824"/>
            <a:ext cx="8105775" cy="4708376"/>
          </a:xfrm>
        </p:spPr>
        <p:txBody>
          <a:bodyPr/>
          <a:lstStyle/>
          <a:p>
            <a:r>
              <a:rPr lang="pt-BR" b="1" dirty="0">
                <a:solidFill>
                  <a:srgbClr val="3366CC"/>
                </a:solidFill>
              </a:rPr>
              <a:t>Avaliação clínica completa</a:t>
            </a:r>
          </a:p>
          <a:p>
            <a:endParaRPr lang="pt-BR" sz="2000" b="1" dirty="0">
              <a:solidFill>
                <a:srgbClr val="3366CC"/>
              </a:solidFill>
            </a:endParaRPr>
          </a:p>
          <a:p>
            <a:r>
              <a:rPr lang="pt-BR" b="1" dirty="0">
                <a:solidFill>
                  <a:srgbClr val="3366CC"/>
                </a:solidFill>
              </a:rPr>
              <a:t>Avaliação e correção dos hábitos alimentares</a:t>
            </a:r>
          </a:p>
          <a:p>
            <a:endParaRPr lang="pt-BR" sz="2000" b="1" dirty="0">
              <a:solidFill>
                <a:srgbClr val="3366CC"/>
              </a:solidFill>
            </a:endParaRPr>
          </a:p>
          <a:p>
            <a:r>
              <a:rPr lang="pt-BR" b="1" dirty="0">
                <a:solidFill>
                  <a:srgbClr val="3366CC"/>
                </a:solidFill>
              </a:rPr>
              <a:t>Psicoterapia individual ou em grupo (TCC)</a:t>
            </a:r>
          </a:p>
          <a:p>
            <a:endParaRPr lang="pt-BR" sz="2000" b="1" dirty="0">
              <a:solidFill>
                <a:srgbClr val="3366CC"/>
              </a:solidFill>
            </a:endParaRPr>
          </a:p>
          <a:p>
            <a:r>
              <a:rPr lang="pt-BR" b="1" dirty="0">
                <a:solidFill>
                  <a:srgbClr val="3366CC"/>
                </a:solidFill>
              </a:rPr>
              <a:t>Abordagem </a:t>
            </a:r>
            <a:r>
              <a:rPr lang="pt-BR" b="1" dirty="0" err="1">
                <a:solidFill>
                  <a:srgbClr val="3366CC"/>
                </a:solidFill>
              </a:rPr>
              <a:t>psico-educacional</a:t>
            </a:r>
            <a:r>
              <a:rPr lang="pt-BR" b="1" dirty="0">
                <a:solidFill>
                  <a:srgbClr val="3366CC"/>
                </a:solidFill>
              </a:rPr>
              <a:t> do grupo familiar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6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2438400"/>
            <a:ext cx="9144000" cy="1371600"/>
          </a:xfrm>
          <a:effectLst>
            <a:outerShdw dist="28398" dir="1593903" algn="ctr" rotWithShape="0">
              <a:schemeClr val="tx1">
                <a:alpha val="50000"/>
              </a:schemeClr>
            </a:outerShdw>
          </a:effectLst>
        </p:spPr>
        <p:txBody>
          <a:bodyPr/>
          <a:lstStyle/>
          <a:p>
            <a:pPr algn="ctr" eaLnBrk="1" hangingPunct="1">
              <a:defRPr/>
            </a:pPr>
            <a:r>
              <a:rPr lang="pt-BR" sz="5400" smtClean="0">
                <a:solidFill>
                  <a:schemeClr val="bg2"/>
                </a:solidFill>
              </a:rPr>
              <a:t>Abordagem </a:t>
            </a:r>
            <a:br>
              <a:rPr lang="pt-BR" sz="5400" smtClean="0">
                <a:solidFill>
                  <a:schemeClr val="bg2"/>
                </a:solidFill>
              </a:rPr>
            </a:br>
            <a:r>
              <a:rPr lang="pt-BR" sz="5400" smtClean="0">
                <a:solidFill>
                  <a:schemeClr val="bg2"/>
                </a:solidFill>
              </a:rPr>
              <a:t>Cognitivo-comportamental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922338" y="476250"/>
            <a:ext cx="7453312" cy="6194425"/>
            <a:chOff x="581" y="300"/>
            <a:chExt cx="4695" cy="3902"/>
          </a:xfrm>
        </p:grpSpPr>
        <p:sp>
          <p:nvSpPr>
            <p:cNvPr id="40963" name="Text Box 3"/>
            <p:cNvSpPr txBox="1">
              <a:spLocks noChangeArrowheads="1"/>
            </p:cNvSpPr>
            <p:nvPr/>
          </p:nvSpPr>
          <p:spPr bwMode="auto">
            <a:xfrm>
              <a:off x="771" y="3747"/>
              <a:ext cx="142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t-BR" sz="2000" b="0"/>
                <a:t>BECK, 1995</a:t>
              </a:r>
            </a:p>
          </p:txBody>
        </p:sp>
        <p:sp>
          <p:nvSpPr>
            <p:cNvPr id="164868" name="AutoShape 4"/>
            <p:cNvSpPr>
              <a:spLocks noChangeArrowheads="1"/>
            </p:cNvSpPr>
            <p:nvPr/>
          </p:nvSpPr>
          <p:spPr bwMode="auto">
            <a:xfrm>
              <a:off x="1861" y="300"/>
              <a:ext cx="2038" cy="454"/>
            </a:xfrm>
            <a:prstGeom prst="flowChartAlternateProcess">
              <a:avLst/>
            </a:prstGeom>
            <a:gradFill rotWithShape="1">
              <a:gsLst>
                <a:gs pos="0">
                  <a:schemeClr val="folHlink"/>
                </a:gs>
                <a:gs pos="50000">
                  <a:srgbClr val="FFFFFF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pt-BR"/>
                <a:t>CRENÇAS NUCLEARES</a:t>
              </a:r>
            </a:p>
          </p:txBody>
        </p:sp>
        <p:sp>
          <p:nvSpPr>
            <p:cNvPr id="164869" name="AutoShape 5"/>
            <p:cNvSpPr>
              <a:spLocks noChangeArrowheads="1"/>
            </p:cNvSpPr>
            <p:nvPr/>
          </p:nvSpPr>
          <p:spPr bwMode="auto">
            <a:xfrm>
              <a:off x="1861" y="1117"/>
              <a:ext cx="2038" cy="454"/>
            </a:xfrm>
            <a:prstGeom prst="flowChartAlternateProcess">
              <a:avLst/>
            </a:prstGeom>
            <a:gradFill rotWithShape="1">
              <a:gsLst>
                <a:gs pos="0">
                  <a:schemeClr val="folHlink"/>
                </a:gs>
                <a:gs pos="50000">
                  <a:srgbClr val="FFFFFF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pt-BR"/>
                <a:t>PRESSUPOSTOS</a:t>
              </a:r>
            </a:p>
            <a:p>
              <a:pPr algn="ctr">
                <a:defRPr/>
              </a:pPr>
              <a:r>
                <a:rPr lang="pt-BR"/>
                <a:t> SUBJACENTES</a:t>
              </a:r>
            </a:p>
          </p:txBody>
        </p:sp>
        <p:sp>
          <p:nvSpPr>
            <p:cNvPr id="164870" name="AutoShape 6"/>
            <p:cNvSpPr>
              <a:spLocks noChangeArrowheads="1"/>
            </p:cNvSpPr>
            <p:nvPr/>
          </p:nvSpPr>
          <p:spPr bwMode="auto">
            <a:xfrm>
              <a:off x="581" y="1934"/>
              <a:ext cx="995" cy="499"/>
            </a:xfrm>
            <a:prstGeom prst="flowChartAlternateProcess">
              <a:avLst/>
            </a:prstGeom>
            <a:gradFill rotWithShape="1">
              <a:gsLst>
                <a:gs pos="0">
                  <a:schemeClr val="folHlink"/>
                </a:gs>
                <a:gs pos="50000">
                  <a:srgbClr val="FFFFFF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endParaRPr lang="pt-BR"/>
            </a:p>
            <a:p>
              <a:pPr algn="ctr">
                <a:defRPr/>
              </a:pPr>
              <a:r>
                <a:rPr lang="pt-BR"/>
                <a:t>SITUAÇÃO</a:t>
              </a:r>
            </a:p>
            <a:p>
              <a:pPr algn="ctr">
                <a:defRPr/>
              </a:pPr>
              <a:endParaRPr lang="pt-BR"/>
            </a:p>
          </p:txBody>
        </p:sp>
        <p:sp>
          <p:nvSpPr>
            <p:cNvPr id="164871" name="AutoShape 7"/>
            <p:cNvSpPr>
              <a:spLocks noChangeArrowheads="1"/>
            </p:cNvSpPr>
            <p:nvPr/>
          </p:nvSpPr>
          <p:spPr bwMode="auto">
            <a:xfrm>
              <a:off x="2050" y="1934"/>
              <a:ext cx="1327" cy="544"/>
            </a:xfrm>
            <a:prstGeom prst="flowChartAlternateProcess">
              <a:avLst/>
            </a:prstGeom>
            <a:gradFill rotWithShape="1">
              <a:gsLst>
                <a:gs pos="0">
                  <a:schemeClr val="folHlink"/>
                </a:gs>
                <a:gs pos="50000">
                  <a:srgbClr val="FFFFFF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endParaRPr lang="pt-BR"/>
            </a:p>
            <a:p>
              <a:pPr algn="ctr">
                <a:defRPr/>
              </a:pPr>
              <a:r>
                <a:rPr lang="pt-BR"/>
                <a:t>PENSAMENTOS </a:t>
              </a:r>
            </a:p>
            <a:p>
              <a:pPr algn="ctr">
                <a:defRPr/>
              </a:pPr>
              <a:r>
                <a:rPr lang="pt-BR"/>
                <a:t>AUTOMÁTICOS</a:t>
              </a:r>
            </a:p>
            <a:p>
              <a:pPr algn="ctr">
                <a:defRPr/>
              </a:pPr>
              <a:endParaRPr lang="pt-BR"/>
            </a:p>
          </p:txBody>
        </p:sp>
        <p:sp>
          <p:nvSpPr>
            <p:cNvPr id="164872" name="AutoShape 8"/>
            <p:cNvSpPr>
              <a:spLocks noChangeArrowheads="1"/>
            </p:cNvSpPr>
            <p:nvPr/>
          </p:nvSpPr>
          <p:spPr bwMode="auto">
            <a:xfrm>
              <a:off x="3899" y="1979"/>
              <a:ext cx="1233" cy="407"/>
            </a:xfrm>
            <a:prstGeom prst="flowChartAlternateProcess">
              <a:avLst/>
            </a:prstGeom>
            <a:gradFill rotWithShape="1">
              <a:gsLst>
                <a:gs pos="0">
                  <a:schemeClr val="folHlink"/>
                </a:gs>
                <a:gs pos="50000">
                  <a:srgbClr val="FFFFFF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endParaRPr lang="pt-BR"/>
            </a:p>
            <a:p>
              <a:pPr algn="ctr">
                <a:defRPr/>
              </a:pPr>
              <a:r>
                <a:rPr lang="pt-BR"/>
                <a:t>REAÇÕES</a:t>
              </a:r>
            </a:p>
            <a:p>
              <a:pPr algn="ctr">
                <a:defRPr/>
              </a:pPr>
              <a:endParaRPr lang="pt-BR"/>
            </a:p>
          </p:txBody>
        </p:sp>
        <p:sp>
          <p:nvSpPr>
            <p:cNvPr id="164873" name="AutoShape 9"/>
            <p:cNvSpPr>
              <a:spLocks noChangeArrowheads="1"/>
            </p:cNvSpPr>
            <p:nvPr/>
          </p:nvSpPr>
          <p:spPr bwMode="auto">
            <a:xfrm>
              <a:off x="3689" y="3748"/>
              <a:ext cx="1587" cy="454"/>
            </a:xfrm>
            <a:prstGeom prst="flowChartAlternateProcess">
              <a:avLst/>
            </a:prstGeom>
            <a:gradFill rotWithShape="1">
              <a:gsLst>
                <a:gs pos="0">
                  <a:schemeClr val="folHlink"/>
                </a:gs>
                <a:gs pos="50000">
                  <a:srgbClr val="FFFFFF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endParaRPr lang="pt-BR"/>
            </a:p>
            <a:p>
              <a:pPr algn="ctr">
                <a:defRPr/>
              </a:pPr>
              <a:r>
                <a:rPr lang="pt-BR"/>
                <a:t>COMPORTAMENTAIS</a:t>
              </a:r>
            </a:p>
            <a:p>
              <a:pPr algn="ctr">
                <a:defRPr/>
              </a:pPr>
              <a:endParaRPr lang="pt-BR"/>
            </a:p>
          </p:txBody>
        </p:sp>
        <p:sp>
          <p:nvSpPr>
            <p:cNvPr id="164874" name="AutoShape 10"/>
            <p:cNvSpPr>
              <a:spLocks noChangeArrowheads="1"/>
            </p:cNvSpPr>
            <p:nvPr/>
          </p:nvSpPr>
          <p:spPr bwMode="auto">
            <a:xfrm>
              <a:off x="4032" y="3158"/>
              <a:ext cx="972" cy="362"/>
            </a:xfrm>
            <a:prstGeom prst="flowChartAlternateProcess">
              <a:avLst/>
            </a:prstGeom>
            <a:gradFill rotWithShape="1">
              <a:gsLst>
                <a:gs pos="0">
                  <a:schemeClr val="folHlink"/>
                </a:gs>
                <a:gs pos="50000">
                  <a:srgbClr val="FFFFFF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endParaRPr lang="pt-BR"/>
            </a:p>
            <a:p>
              <a:pPr algn="ctr">
                <a:defRPr/>
              </a:pPr>
              <a:r>
                <a:rPr lang="pt-BR"/>
                <a:t>FÍSICAS</a:t>
              </a:r>
            </a:p>
            <a:p>
              <a:pPr algn="ctr">
                <a:defRPr/>
              </a:pPr>
              <a:endParaRPr lang="pt-BR"/>
            </a:p>
          </p:txBody>
        </p:sp>
        <p:sp>
          <p:nvSpPr>
            <p:cNvPr id="164875" name="AutoShape 11"/>
            <p:cNvSpPr>
              <a:spLocks noChangeArrowheads="1"/>
            </p:cNvSpPr>
            <p:nvPr/>
          </p:nvSpPr>
          <p:spPr bwMode="auto">
            <a:xfrm>
              <a:off x="3984" y="2613"/>
              <a:ext cx="1066" cy="317"/>
            </a:xfrm>
            <a:prstGeom prst="flowChartAlternateProcess">
              <a:avLst/>
            </a:prstGeom>
            <a:gradFill rotWithShape="1">
              <a:gsLst>
                <a:gs pos="0">
                  <a:schemeClr val="folHlink"/>
                </a:gs>
                <a:gs pos="50000">
                  <a:srgbClr val="FFFFFF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endParaRPr lang="pt-BR"/>
            </a:p>
            <a:p>
              <a:pPr algn="ctr">
                <a:defRPr/>
              </a:pPr>
              <a:r>
                <a:rPr lang="pt-BR"/>
                <a:t>EMOCIONAIS</a:t>
              </a:r>
            </a:p>
            <a:p>
              <a:pPr algn="ctr">
                <a:defRPr/>
              </a:pPr>
              <a:endParaRPr lang="pt-BR"/>
            </a:p>
          </p:txBody>
        </p:sp>
        <p:sp>
          <p:nvSpPr>
            <p:cNvPr id="40972" name="AutoShape 12"/>
            <p:cNvSpPr>
              <a:spLocks noChangeArrowheads="1"/>
            </p:cNvSpPr>
            <p:nvPr/>
          </p:nvSpPr>
          <p:spPr bwMode="auto">
            <a:xfrm>
              <a:off x="2679" y="800"/>
              <a:ext cx="284" cy="272"/>
            </a:xfrm>
            <a:prstGeom prst="downArrow">
              <a:avLst>
                <a:gd name="adj1" fmla="val 50000"/>
                <a:gd name="adj2" fmla="val 25000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hlink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40973" name="AutoShape 13"/>
            <p:cNvSpPr>
              <a:spLocks noChangeArrowheads="1"/>
            </p:cNvSpPr>
            <p:nvPr/>
          </p:nvSpPr>
          <p:spPr bwMode="auto">
            <a:xfrm>
              <a:off x="1648" y="2069"/>
              <a:ext cx="331" cy="272"/>
            </a:xfrm>
            <a:prstGeom prst="rightArrow">
              <a:avLst>
                <a:gd name="adj1" fmla="val 50000"/>
                <a:gd name="adj2" fmla="val 30423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hlink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40974" name="AutoShape 14"/>
            <p:cNvSpPr>
              <a:spLocks noChangeArrowheads="1"/>
            </p:cNvSpPr>
            <p:nvPr/>
          </p:nvSpPr>
          <p:spPr bwMode="auto">
            <a:xfrm>
              <a:off x="4420" y="2432"/>
              <a:ext cx="95" cy="136"/>
            </a:xfrm>
            <a:prstGeom prst="downArrow">
              <a:avLst>
                <a:gd name="adj1" fmla="val 50000"/>
                <a:gd name="adj2" fmla="val 35789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hlink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40975" name="AutoShape 15"/>
            <p:cNvSpPr>
              <a:spLocks noChangeArrowheads="1"/>
            </p:cNvSpPr>
            <p:nvPr/>
          </p:nvSpPr>
          <p:spPr bwMode="auto">
            <a:xfrm>
              <a:off x="2667" y="1616"/>
              <a:ext cx="284" cy="272"/>
            </a:xfrm>
            <a:prstGeom prst="downArrow">
              <a:avLst>
                <a:gd name="adj1" fmla="val 50000"/>
                <a:gd name="adj2" fmla="val 25000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hlink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40976" name="AutoShape 16"/>
            <p:cNvSpPr>
              <a:spLocks noChangeArrowheads="1"/>
            </p:cNvSpPr>
            <p:nvPr/>
          </p:nvSpPr>
          <p:spPr bwMode="auto">
            <a:xfrm>
              <a:off x="3473" y="2069"/>
              <a:ext cx="332" cy="272"/>
            </a:xfrm>
            <a:prstGeom prst="rightArrow">
              <a:avLst>
                <a:gd name="adj1" fmla="val 50000"/>
                <a:gd name="adj2" fmla="val 30515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hlink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40977" name="AutoShape 17"/>
            <p:cNvSpPr>
              <a:spLocks noChangeArrowheads="1"/>
            </p:cNvSpPr>
            <p:nvPr/>
          </p:nvSpPr>
          <p:spPr bwMode="auto">
            <a:xfrm>
              <a:off x="4420" y="2976"/>
              <a:ext cx="95" cy="136"/>
            </a:xfrm>
            <a:prstGeom prst="downArrow">
              <a:avLst>
                <a:gd name="adj1" fmla="val 50000"/>
                <a:gd name="adj2" fmla="val 35789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hlink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40978" name="AutoShape 18"/>
            <p:cNvSpPr>
              <a:spLocks noChangeArrowheads="1"/>
            </p:cNvSpPr>
            <p:nvPr/>
          </p:nvSpPr>
          <p:spPr bwMode="auto">
            <a:xfrm>
              <a:off x="4420" y="3566"/>
              <a:ext cx="95" cy="136"/>
            </a:xfrm>
            <a:prstGeom prst="downArrow">
              <a:avLst>
                <a:gd name="adj1" fmla="val 50000"/>
                <a:gd name="adj2" fmla="val 35789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hlink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BR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922338" y="476250"/>
            <a:ext cx="7753350" cy="6194425"/>
            <a:chOff x="581" y="300"/>
            <a:chExt cx="4884" cy="3902"/>
          </a:xfrm>
        </p:grpSpPr>
        <p:sp>
          <p:nvSpPr>
            <p:cNvPr id="220163" name="AutoShape 3"/>
            <p:cNvSpPr>
              <a:spLocks noChangeArrowheads="1"/>
            </p:cNvSpPr>
            <p:nvPr/>
          </p:nvSpPr>
          <p:spPr bwMode="auto">
            <a:xfrm>
              <a:off x="1861" y="300"/>
              <a:ext cx="2038" cy="454"/>
            </a:xfrm>
            <a:prstGeom prst="flowChartAlternateProcess">
              <a:avLst/>
            </a:prstGeom>
            <a:gradFill rotWithShape="1">
              <a:gsLst>
                <a:gs pos="0">
                  <a:schemeClr val="folHlink"/>
                </a:gs>
                <a:gs pos="50000">
                  <a:srgbClr val="FFFFFF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pt-BR"/>
                <a:t>CRENÇAS NUCLEARES</a:t>
              </a:r>
            </a:p>
          </p:txBody>
        </p:sp>
        <p:sp>
          <p:nvSpPr>
            <p:cNvPr id="220164" name="AutoShape 4"/>
            <p:cNvSpPr>
              <a:spLocks noChangeArrowheads="1"/>
            </p:cNvSpPr>
            <p:nvPr/>
          </p:nvSpPr>
          <p:spPr bwMode="auto">
            <a:xfrm>
              <a:off x="1861" y="1117"/>
              <a:ext cx="2038" cy="454"/>
            </a:xfrm>
            <a:prstGeom prst="flowChartAlternateProcess">
              <a:avLst/>
            </a:prstGeom>
            <a:gradFill rotWithShape="1">
              <a:gsLst>
                <a:gs pos="0">
                  <a:schemeClr val="folHlink"/>
                </a:gs>
                <a:gs pos="50000">
                  <a:srgbClr val="FFFFFF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pt-BR"/>
                <a:t>PRESSUPOSTOS</a:t>
              </a:r>
            </a:p>
            <a:p>
              <a:pPr algn="ctr">
                <a:defRPr/>
              </a:pPr>
              <a:r>
                <a:rPr lang="pt-BR"/>
                <a:t> SUBJACENTES</a:t>
              </a:r>
            </a:p>
          </p:txBody>
        </p:sp>
        <p:sp>
          <p:nvSpPr>
            <p:cNvPr id="220165" name="AutoShape 5"/>
            <p:cNvSpPr>
              <a:spLocks noChangeArrowheads="1"/>
            </p:cNvSpPr>
            <p:nvPr/>
          </p:nvSpPr>
          <p:spPr bwMode="auto">
            <a:xfrm>
              <a:off x="581" y="1934"/>
              <a:ext cx="995" cy="499"/>
            </a:xfrm>
            <a:prstGeom prst="flowChartAlternateProcess">
              <a:avLst/>
            </a:prstGeom>
            <a:gradFill rotWithShape="1">
              <a:gsLst>
                <a:gs pos="0">
                  <a:schemeClr val="folHlink"/>
                </a:gs>
                <a:gs pos="50000">
                  <a:srgbClr val="FFFFFF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endParaRPr lang="pt-BR"/>
            </a:p>
            <a:p>
              <a:pPr algn="ctr">
                <a:defRPr/>
              </a:pPr>
              <a:r>
                <a:rPr lang="pt-BR"/>
                <a:t>SITUAÇÃO</a:t>
              </a:r>
            </a:p>
            <a:p>
              <a:pPr algn="ctr">
                <a:defRPr/>
              </a:pPr>
              <a:endParaRPr lang="pt-BR"/>
            </a:p>
          </p:txBody>
        </p:sp>
        <p:sp>
          <p:nvSpPr>
            <p:cNvPr id="220166" name="AutoShape 6"/>
            <p:cNvSpPr>
              <a:spLocks noChangeArrowheads="1"/>
            </p:cNvSpPr>
            <p:nvPr/>
          </p:nvSpPr>
          <p:spPr bwMode="auto">
            <a:xfrm>
              <a:off x="2050" y="1934"/>
              <a:ext cx="1327" cy="544"/>
            </a:xfrm>
            <a:prstGeom prst="flowChartAlternateProcess">
              <a:avLst/>
            </a:prstGeom>
            <a:gradFill rotWithShape="1">
              <a:gsLst>
                <a:gs pos="0">
                  <a:schemeClr val="folHlink"/>
                </a:gs>
                <a:gs pos="50000">
                  <a:srgbClr val="FFFFFF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endParaRPr lang="pt-BR"/>
            </a:p>
            <a:p>
              <a:pPr algn="ctr">
                <a:defRPr/>
              </a:pPr>
              <a:r>
                <a:rPr lang="pt-BR"/>
                <a:t>PENSAMENTOS </a:t>
              </a:r>
            </a:p>
            <a:p>
              <a:pPr algn="ctr">
                <a:defRPr/>
              </a:pPr>
              <a:r>
                <a:rPr lang="pt-BR"/>
                <a:t>AUTOMÁTICOS</a:t>
              </a:r>
            </a:p>
            <a:p>
              <a:pPr algn="ctr">
                <a:defRPr/>
              </a:pPr>
              <a:endParaRPr lang="pt-BR"/>
            </a:p>
          </p:txBody>
        </p:sp>
        <p:sp>
          <p:nvSpPr>
            <p:cNvPr id="220167" name="AutoShape 7"/>
            <p:cNvSpPr>
              <a:spLocks noChangeArrowheads="1"/>
            </p:cNvSpPr>
            <p:nvPr/>
          </p:nvSpPr>
          <p:spPr bwMode="auto">
            <a:xfrm>
              <a:off x="3899" y="1968"/>
              <a:ext cx="1233" cy="407"/>
            </a:xfrm>
            <a:prstGeom prst="flowChartAlternateProcess">
              <a:avLst/>
            </a:prstGeom>
            <a:gradFill rotWithShape="1">
              <a:gsLst>
                <a:gs pos="0">
                  <a:schemeClr val="folHlink"/>
                </a:gs>
                <a:gs pos="50000">
                  <a:srgbClr val="FFFFFF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endParaRPr lang="pt-BR"/>
            </a:p>
            <a:p>
              <a:pPr algn="ctr">
                <a:defRPr/>
              </a:pPr>
              <a:r>
                <a:rPr lang="pt-BR"/>
                <a:t>REAÇÕES</a:t>
              </a:r>
            </a:p>
            <a:p>
              <a:pPr algn="ctr">
                <a:defRPr/>
              </a:pPr>
              <a:endParaRPr lang="pt-BR"/>
            </a:p>
          </p:txBody>
        </p:sp>
        <p:sp>
          <p:nvSpPr>
            <p:cNvPr id="220168" name="AutoShape 8"/>
            <p:cNvSpPr>
              <a:spLocks noChangeArrowheads="1"/>
            </p:cNvSpPr>
            <p:nvPr/>
          </p:nvSpPr>
          <p:spPr bwMode="auto">
            <a:xfrm>
              <a:off x="3689" y="3748"/>
              <a:ext cx="1587" cy="454"/>
            </a:xfrm>
            <a:prstGeom prst="flowChartAlternateProcess">
              <a:avLst/>
            </a:prstGeom>
            <a:gradFill rotWithShape="1">
              <a:gsLst>
                <a:gs pos="0">
                  <a:schemeClr val="folHlink"/>
                </a:gs>
                <a:gs pos="50000">
                  <a:srgbClr val="FFFFFF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endParaRPr lang="pt-BR"/>
            </a:p>
            <a:p>
              <a:pPr algn="ctr">
                <a:defRPr/>
              </a:pPr>
              <a:r>
                <a:rPr lang="pt-BR"/>
                <a:t>COMPORTAMENTAIS</a:t>
              </a:r>
            </a:p>
            <a:p>
              <a:pPr algn="ctr">
                <a:defRPr/>
              </a:pPr>
              <a:endParaRPr lang="pt-BR"/>
            </a:p>
          </p:txBody>
        </p:sp>
        <p:sp>
          <p:nvSpPr>
            <p:cNvPr id="220169" name="AutoShape 9"/>
            <p:cNvSpPr>
              <a:spLocks noChangeArrowheads="1"/>
            </p:cNvSpPr>
            <p:nvPr/>
          </p:nvSpPr>
          <p:spPr bwMode="auto">
            <a:xfrm>
              <a:off x="4032" y="3158"/>
              <a:ext cx="972" cy="362"/>
            </a:xfrm>
            <a:prstGeom prst="flowChartAlternateProcess">
              <a:avLst/>
            </a:prstGeom>
            <a:gradFill rotWithShape="1">
              <a:gsLst>
                <a:gs pos="0">
                  <a:schemeClr val="folHlink"/>
                </a:gs>
                <a:gs pos="50000">
                  <a:srgbClr val="FFFFFF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endParaRPr lang="pt-BR"/>
            </a:p>
            <a:p>
              <a:pPr algn="ctr">
                <a:defRPr/>
              </a:pPr>
              <a:r>
                <a:rPr lang="pt-BR"/>
                <a:t>FÍSICAS</a:t>
              </a:r>
            </a:p>
            <a:p>
              <a:pPr algn="ctr">
                <a:defRPr/>
              </a:pPr>
              <a:endParaRPr lang="pt-BR"/>
            </a:p>
          </p:txBody>
        </p:sp>
        <p:sp>
          <p:nvSpPr>
            <p:cNvPr id="220170" name="AutoShape 10"/>
            <p:cNvSpPr>
              <a:spLocks noChangeArrowheads="1"/>
            </p:cNvSpPr>
            <p:nvPr/>
          </p:nvSpPr>
          <p:spPr bwMode="auto">
            <a:xfrm>
              <a:off x="3984" y="2613"/>
              <a:ext cx="1066" cy="317"/>
            </a:xfrm>
            <a:prstGeom prst="flowChartAlternateProcess">
              <a:avLst/>
            </a:prstGeom>
            <a:gradFill rotWithShape="1">
              <a:gsLst>
                <a:gs pos="0">
                  <a:schemeClr val="folHlink"/>
                </a:gs>
                <a:gs pos="50000">
                  <a:srgbClr val="FFFFFF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endParaRPr lang="pt-BR"/>
            </a:p>
            <a:p>
              <a:pPr algn="ctr">
                <a:defRPr/>
              </a:pPr>
              <a:r>
                <a:rPr lang="pt-BR"/>
                <a:t>EMOCIONAIS</a:t>
              </a:r>
            </a:p>
            <a:p>
              <a:pPr algn="ctr">
                <a:defRPr/>
              </a:pPr>
              <a:endParaRPr lang="pt-BR"/>
            </a:p>
          </p:txBody>
        </p:sp>
        <p:sp>
          <p:nvSpPr>
            <p:cNvPr id="41995" name="AutoShape 11"/>
            <p:cNvSpPr>
              <a:spLocks noChangeArrowheads="1"/>
            </p:cNvSpPr>
            <p:nvPr/>
          </p:nvSpPr>
          <p:spPr bwMode="auto">
            <a:xfrm>
              <a:off x="2679" y="800"/>
              <a:ext cx="284" cy="272"/>
            </a:xfrm>
            <a:prstGeom prst="downArrow">
              <a:avLst>
                <a:gd name="adj1" fmla="val 50000"/>
                <a:gd name="adj2" fmla="val 25000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hlink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41996" name="AutoShape 12"/>
            <p:cNvSpPr>
              <a:spLocks noChangeArrowheads="1"/>
            </p:cNvSpPr>
            <p:nvPr/>
          </p:nvSpPr>
          <p:spPr bwMode="auto">
            <a:xfrm>
              <a:off x="1648" y="2069"/>
              <a:ext cx="331" cy="272"/>
            </a:xfrm>
            <a:prstGeom prst="rightArrow">
              <a:avLst>
                <a:gd name="adj1" fmla="val 50000"/>
                <a:gd name="adj2" fmla="val 30423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hlink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41997" name="AutoShape 13"/>
            <p:cNvSpPr>
              <a:spLocks noChangeArrowheads="1"/>
            </p:cNvSpPr>
            <p:nvPr/>
          </p:nvSpPr>
          <p:spPr bwMode="auto">
            <a:xfrm>
              <a:off x="4420" y="2432"/>
              <a:ext cx="95" cy="136"/>
            </a:xfrm>
            <a:prstGeom prst="downArrow">
              <a:avLst>
                <a:gd name="adj1" fmla="val 50000"/>
                <a:gd name="adj2" fmla="val 35789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hlink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41998" name="AutoShape 14"/>
            <p:cNvSpPr>
              <a:spLocks noChangeArrowheads="1"/>
            </p:cNvSpPr>
            <p:nvPr/>
          </p:nvSpPr>
          <p:spPr bwMode="auto">
            <a:xfrm>
              <a:off x="2667" y="1616"/>
              <a:ext cx="284" cy="272"/>
            </a:xfrm>
            <a:prstGeom prst="downArrow">
              <a:avLst>
                <a:gd name="adj1" fmla="val 50000"/>
                <a:gd name="adj2" fmla="val 25000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hlink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41999" name="AutoShape 15"/>
            <p:cNvSpPr>
              <a:spLocks noChangeArrowheads="1"/>
            </p:cNvSpPr>
            <p:nvPr/>
          </p:nvSpPr>
          <p:spPr bwMode="auto">
            <a:xfrm>
              <a:off x="3473" y="2069"/>
              <a:ext cx="332" cy="272"/>
            </a:xfrm>
            <a:prstGeom prst="rightArrow">
              <a:avLst>
                <a:gd name="adj1" fmla="val 50000"/>
                <a:gd name="adj2" fmla="val 30515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hlink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42000" name="AutoShape 16"/>
            <p:cNvSpPr>
              <a:spLocks noChangeArrowheads="1"/>
            </p:cNvSpPr>
            <p:nvPr/>
          </p:nvSpPr>
          <p:spPr bwMode="auto">
            <a:xfrm>
              <a:off x="4420" y="2976"/>
              <a:ext cx="95" cy="136"/>
            </a:xfrm>
            <a:prstGeom prst="downArrow">
              <a:avLst>
                <a:gd name="adj1" fmla="val 50000"/>
                <a:gd name="adj2" fmla="val 35789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hlink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42001" name="AutoShape 17"/>
            <p:cNvSpPr>
              <a:spLocks noChangeArrowheads="1"/>
            </p:cNvSpPr>
            <p:nvPr/>
          </p:nvSpPr>
          <p:spPr bwMode="auto">
            <a:xfrm>
              <a:off x="4420" y="3566"/>
              <a:ext cx="95" cy="136"/>
            </a:xfrm>
            <a:prstGeom prst="downArrow">
              <a:avLst>
                <a:gd name="adj1" fmla="val 50000"/>
                <a:gd name="adj2" fmla="val 35789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hlink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42002" name="Text Box 23"/>
            <p:cNvSpPr txBox="1">
              <a:spLocks noChangeArrowheads="1"/>
            </p:cNvSpPr>
            <p:nvPr/>
          </p:nvSpPr>
          <p:spPr bwMode="auto">
            <a:xfrm>
              <a:off x="4059" y="436"/>
              <a:ext cx="140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t-BR" sz="2000"/>
                <a:t>Não tenho valor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922338" y="476250"/>
            <a:ext cx="8526462" cy="6194425"/>
            <a:chOff x="581" y="300"/>
            <a:chExt cx="5371" cy="3902"/>
          </a:xfrm>
        </p:grpSpPr>
        <p:sp>
          <p:nvSpPr>
            <p:cNvPr id="221187" name="AutoShape 3"/>
            <p:cNvSpPr>
              <a:spLocks noChangeArrowheads="1"/>
            </p:cNvSpPr>
            <p:nvPr/>
          </p:nvSpPr>
          <p:spPr bwMode="auto">
            <a:xfrm>
              <a:off x="1861" y="300"/>
              <a:ext cx="2038" cy="454"/>
            </a:xfrm>
            <a:prstGeom prst="flowChartAlternateProcess">
              <a:avLst/>
            </a:prstGeom>
            <a:gradFill rotWithShape="1">
              <a:gsLst>
                <a:gs pos="0">
                  <a:schemeClr val="folHlink"/>
                </a:gs>
                <a:gs pos="50000">
                  <a:srgbClr val="FFFFFF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pt-BR"/>
                <a:t>CRENÇAS NUCLEARES</a:t>
              </a:r>
            </a:p>
          </p:txBody>
        </p:sp>
        <p:sp>
          <p:nvSpPr>
            <p:cNvPr id="221188" name="AutoShape 4"/>
            <p:cNvSpPr>
              <a:spLocks noChangeArrowheads="1"/>
            </p:cNvSpPr>
            <p:nvPr/>
          </p:nvSpPr>
          <p:spPr bwMode="auto">
            <a:xfrm>
              <a:off x="1861" y="1117"/>
              <a:ext cx="2038" cy="454"/>
            </a:xfrm>
            <a:prstGeom prst="flowChartAlternateProcess">
              <a:avLst/>
            </a:prstGeom>
            <a:gradFill rotWithShape="1">
              <a:gsLst>
                <a:gs pos="0">
                  <a:schemeClr val="folHlink"/>
                </a:gs>
                <a:gs pos="50000">
                  <a:srgbClr val="FFFFFF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pt-BR"/>
                <a:t>PRESSUPOSTOS</a:t>
              </a:r>
            </a:p>
            <a:p>
              <a:pPr algn="ctr">
                <a:defRPr/>
              </a:pPr>
              <a:r>
                <a:rPr lang="pt-BR"/>
                <a:t> SUBJACENTES</a:t>
              </a:r>
            </a:p>
          </p:txBody>
        </p:sp>
        <p:sp>
          <p:nvSpPr>
            <p:cNvPr id="221189" name="AutoShape 5"/>
            <p:cNvSpPr>
              <a:spLocks noChangeArrowheads="1"/>
            </p:cNvSpPr>
            <p:nvPr/>
          </p:nvSpPr>
          <p:spPr bwMode="auto">
            <a:xfrm>
              <a:off x="581" y="1934"/>
              <a:ext cx="995" cy="499"/>
            </a:xfrm>
            <a:prstGeom prst="flowChartAlternateProcess">
              <a:avLst/>
            </a:prstGeom>
            <a:gradFill rotWithShape="1">
              <a:gsLst>
                <a:gs pos="0">
                  <a:schemeClr val="folHlink"/>
                </a:gs>
                <a:gs pos="50000">
                  <a:srgbClr val="FFFFFF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endParaRPr lang="pt-BR"/>
            </a:p>
            <a:p>
              <a:pPr algn="ctr">
                <a:defRPr/>
              </a:pPr>
              <a:r>
                <a:rPr lang="pt-BR"/>
                <a:t>SITUAÇÃO</a:t>
              </a:r>
            </a:p>
            <a:p>
              <a:pPr algn="ctr">
                <a:defRPr/>
              </a:pPr>
              <a:endParaRPr lang="pt-BR"/>
            </a:p>
          </p:txBody>
        </p:sp>
        <p:sp>
          <p:nvSpPr>
            <p:cNvPr id="221190" name="AutoShape 6"/>
            <p:cNvSpPr>
              <a:spLocks noChangeArrowheads="1"/>
            </p:cNvSpPr>
            <p:nvPr/>
          </p:nvSpPr>
          <p:spPr bwMode="auto">
            <a:xfrm>
              <a:off x="2050" y="1934"/>
              <a:ext cx="1327" cy="544"/>
            </a:xfrm>
            <a:prstGeom prst="flowChartAlternateProcess">
              <a:avLst/>
            </a:prstGeom>
            <a:gradFill rotWithShape="1">
              <a:gsLst>
                <a:gs pos="0">
                  <a:schemeClr val="folHlink"/>
                </a:gs>
                <a:gs pos="50000">
                  <a:srgbClr val="FFFFFF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endParaRPr lang="pt-BR"/>
            </a:p>
            <a:p>
              <a:pPr algn="ctr">
                <a:defRPr/>
              </a:pPr>
              <a:r>
                <a:rPr lang="pt-BR"/>
                <a:t>PENSAMENTOS </a:t>
              </a:r>
            </a:p>
            <a:p>
              <a:pPr algn="ctr">
                <a:defRPr/>
              </a:pPr>
              <a:r>
                <a:rPr lang="pt-BR"/>
                <a:t>AUTOMÁTICOS</a:t>
              </a:r>
            </a:p>
            <a:p>
              <a:pPr algn="ctr">
                <a:defRPr/>
              </a:pPr>
              <a:endParaRPr lang="pt-BR"/>
            </a:p>
          </p:txBody>
        </p:sp>
        <p:sp>
          <p:nvSpPr>
            <p:cNvPr id="221191" name="AutoShape 7"/>
            <p:cNvSpPr>
              <a:spLocks noChangeArrowheads="1"/>
            </p:cNvSpPr>
            <p:nvPr/>
          </p:nvSpPr>
          <p:spPr bwMode="auto">
            <a:xfrm>
              <a:off x="3899" y="1968"/>
              <a:ext cx="1233" cy="407"/>
            </a:xfrm>
            <a:prstGeom prst="flowChartAlternateProcess">
              <a:avLst/>
            </a:prstGeom>
            <a:gradFill rotWithShape="1">
              <a:gsLst>
                <a:gs pos="0">
                  <a:schemeClr val="folHlink"/>
                </a:gs>
                <a:gs pos="50000">
                  <a:srgbClr val="FFFFFF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endParaRPr lang="pt-BR"/>
            </a:p>
            <a:p>
              <a:pPr algn="ctr">
                <a:defRPr/>
              </a:pPr>
              <a:r>
                <a:rPr lang="pt-BR"/>
                <a:t>REAÇÕES</a:t>
              </a:r>
            </a:p>
            <a:p>
              <a:pPr algn="ctr">
                <a:defRPr/>
              </a:pPr>
              <a:endParaRPr lang="pt-BR"/>
            </a:p>
          </p:txBody>
        </p:sp>
        <p:sp>
          <p:nvSpPr>
            <p:cNvPr id="221192" name="AutoShape 8"/>
            <p:cNvSpPr>
              <a:spLocks noChangeArrowheads="1"/>
            </p:cNvSpPr>
            <p:nvPr/>
          </p:nvSpPr>
          <p:spPr bwMode="auto">
            <a:xfrm>
              <a:off x="3689" y="3748"/>
              <a:ext cx="1587" cy="454"/>
            </a:xfrm>
            <a:prstGeom prst="flowChartAlternateProcess">
              <a:avLst/>
            </a:prstGeom>
            <a:gradFill rotWithShape="1">
              <a:gsLst>
                <a:gs pos="0">
                  <a:schemeClr val="folHlink"/>
                </a:gs>
                <a:gs pos="50000">
                  <a:srgbClr val="FFFFFF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endParaRPr lang="pt-BR"/>
            </a:p>
            <a:p>
              <a:pPr algn="ctr">
                <a:defRPr/>
              </a:pPr>
              <a:r>
                <a:rPr lang="pt-BR"/>
                <a:t>COMPORTAMENTAIS</a:t>
              </a:r>
            </a:p>
            <a:p>
              <a:pPr algn="ctr">
                <a:defRPr/>
              </a:pPr>
              <a:endParaRPr lang="pt-BR"/>
            </a:p>
          </p:txBody>
        </p:sp>
        <p:sp>
          <p:nvSpPr>
            <p:cNvPr id="221193" name="AutoShape 9"/>
            <p:cNvSpPr>
              <a:spLocks noChangeArrowheads="1"/>
            </p:cNvSpPr>
            <p:nvPr/>
          </p:nvSpPr>
          <p:spPr bwMode="auto">
            <a:xfrm>
              <a:off x="4032" y="3158"/>
              <a:ext cx="972" cy="362"/>
            </a:xfrm>
            <a:prstGeom prst="flowChartAlternateProcess">
              <a:avLst/>
            </a:prstGeom>
            <a:gradFill rotWithShape="1">
              <a:gsLst>
                <a:gs pos="0">
                  <a:schemeClr val="folHlink"/>
                </a:gs>
                <a:gs pos="50000">
                  <a:srgbClr val="FFFFFF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endParaRPr lang="pt-BR"/>
            </a:p>
            <a:p>
              <a:pPr algn="ctr">
                <a:defRPr/>
              </a:pPr>
              <a:r>
                <a:rPr lang="pt-BR"/>
                <a:t>FÍSICAS</a:t>
              </a:r>
            </a:p>
            <a:p>
              <a:pPr algn="ctr">
                <a:defRPr/>
              </a:pPr>
              <a:endParaRPr lang="pt-BR"/>
            </a:p>
          </p:txBody>
        </p:sp>
        <p:sp>
          <p:nvSpPr>
            <p:cNvPr id="221194" name="AutoShape 10"/>
            <p:cNvSpPr>
              <a:spLocks noChangeArrowheads="1"/>
            </p:cNvSpPr>
            <p:nvPr/>
          </p:nvSpPr>
          <p:spPr bwMode="auto">
            <a:xfrm>
              <a:off x="3984" y="2613"/>
              <a:ext cx="1066" cy="317"/>
            </a:xfrm>
            <a:prstGeom prst="flowChartAlternateProcess">
              <a:avLst/>
            </a:prstGeom>
            <a:gradFill rotWithShape="1">
              <a:gsLst>
                <a:gs pos="0">
                  <a:schemeClr val="folHlink"/>
                </a:gs>
                <a:gs pos="50000">
                  <a:srgbClr val="FFFFFF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endParaRPr lang="pt-BR"/>
            </a:p>
            <a:p>
              <a:pPr algn="ctr">
                <a:defRPr/>
              </a:pPr>
              <a:r>
                <a:rPr lang="pt-BR"/>
                <a:t>EMOCIONAIS</a:t>
              </a:r>
            </a:p>
            <a:p>
              <a:pPr algn="ctr">
                <a:defRPr/>
              </a:pPr>
              <a:endParaRPr lang="pt-BR"/>
            </a:p>
          </p:txBody>
        </p:sp>
        <p:sp>
          <p:nvSpPr>
            <p:cNvPr id="43019" name="AutoShape 11"/>
            <p:cNvSpPr>
              <a:spLocks noChangeArrowheads="1"/>
            </p:cNvSpPr>
            <p:nvPr/>
          </p:nvSpPr>
          <p:spPr bwMode="auto">
            <a:xfrm>
              <a:off x="2679" y="800"/>
              <a:ext cx="284" cy="272"/>
            </a:xfrm>
            <a:prstGeom prst="downArrow">
              <a:avLst>
                <a:gd name="adj1" fmla="val 50000"/>
                <a:gd name="adj2" fmla="val 25000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hlink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43020" name="AutoShape 12"/>
            <p:cNvSpPr>
              <a:spLocks noChangeArrowheads="1"/>
            </p:cNvSpPr>
            <p:nvPr/>
          </p:nvSpPr>
          <p:spPr bwMode="auto">
            <a:xfrm>
              <a:off x="1648" y="2069"/>
              <a:ext cx="331" cy="272"/>
            </a:xfrm>
            <a:prstGeom prst="rightArrow">
              <a:avLst>
                <a:gd name="adj1" fmla="val 50000"/>
                <a:gd name="adj2" fmla="val 30423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hlink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43021" name="AutoShape 13"/>
            <p:cNvSpPr>
              <a:spLocks noChangeArrowheads="1"/>
            </p:cNvSpPr>
            <p:nvPr/>
          </p:nvSpPr>
          <p:spPr bwMode="auto">
            <a:xfrm>
              <a:off x="4420" y="2432"/>
              <a:ext cx="95" cy="136"/>
            </a:xfrm>
            <a:prstGeom prst="downArrow">
              <a:avLst>
                <a:gd name="adj1" fmla="val 50000"/>
                <a:gd name="adj2" fmla="val 35789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hlink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43022" name="AutoShape 14"/>
            <p:cNvSpPr>
              <a:spLocks noChangeArrowheads="1"/>
            </p:cNvSpPr>
            <p:nvPr/>
          </p:nvSpPr>
          <p:spPr bwMode="auto">
            <a:xfrm>
              <a:off x="2667" y="1616"/>
              <a:ext cx="284" cy="272"/>
            </a:xfrm>
            <a:prstGeom prst="downArrow">
              <a:avLst>
                <a:gd name="adj1" fmla="val 50000"/>
                <a:gd name="adj2" fmla="val 25000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hlink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43023" name="AutoShape 15"/>
            <p:cNvSpPr>
              <a:spLocks noChangeArrowheads="1"/>
            </p:cNvSpPr>
            <p:nvPr/>
          </p:nvSpPr>
          <p:spPr bwMode="auto">
            <a:xfrm>
              <a:off x="3473" y="2069"/>
              <a:ext cx="332" cy="272"/>
            </a:xfrm>
            <a:prstGeom prst="rightArrow">
              <a:avLst>
                <a:gd name="adj1" fmla="val 50000"/>
                <a:gd name="adj2" fmla="val 30515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hlink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43024" name="AutoShape 16"/>
            <p:cNvSpPr>
              <a:spLocks noChangeArrowheads="1"/>
            </p:cNvSpPr>
            <p:nvPr/>
          </p:nvSpPr>
          <p:spPr bwMode="auto">
            <a:xfrm>
              <a:off x="4420" y="2976"/>
              <a:ext cx="95" cy="136"/>
            </a:xfrm>
            <a:prstGeom prst="downArrow">
              <a:avLst>
                <a:gd name="adj1" fmla="val 50000"/>
                <a:gd name="adj2" fmla="val 35789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hlink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43025" name="AutoShape 17"/>
            <p:cNvSpPr>
              <a:spLocks noChangeArrowheads="1"/>
            </p:cNvSpPr>
            <p:nvPr/>
          </p:nvSpPr>
          <p:spPr bwMode="auto">
            <a:xfrm>
              <a:off x="4420" y="3566"/>
              <a:ext cx="95" cy="136"/>
            </a:xfrm>
            <a:prstGeom prst="downArrow">
              <a:avLst>
                <a:gd name="adj1" fmla="val 50000"/>
                <a:gd name="adj2" fmla="val 35789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hlink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43026" name="Text Box 18"/>
            <p:cNvSpPr txBox="1">
              <a:spLocks noChangeArrowheads="1"/>
            </p:cNvSpPr>
            <p:nvPr/>
          </p:nvSpPr>
          <p:spPr bwMode="auto">
            <a:xfrm>
              <a:off x="612" y="2659"/>
              <a:ext cx="86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pt-BR" sz="2000"/>
            </a:p>
          </p:txBody>
        </p:sp>
        <p:sp>
          <p:nvSpPr>
            <p:cNvPr id="43027" name="Text Box 19"/>
            <p:cNvSpPr txBox="1">
              <a:spLocks noChangeArrowheads="1"/>
            </p:cNvSpPr>
            <p:nvPr/>
          </p:nvSpPr>
          <p:spPr bwMode="auto">
            <a:xfrm>
              <a:off x="1701" y="2659"/>
              <a:ext cx="213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pt-BR" sz="2000"/>
            </a:p>
          </p:txBody>
        </p:sp>
        <p:sp>
          <p:nvSpPr>
            <p:cNvPr id="43028" name="Text Box 20"/>
            <p:cNvSpPr txBox="1">
              <a:spLocks noChangeArrowheads="1"/>
            </p:cNvSpPr>
            <p:nvPr/>
          </p:nvSpPr>
          <p:spPr bwMode="auto">
            <a:xfrm>
              <a:off x="5148" y="2614"/>
              <a:ext cx="61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pt-BR" sz="2000"/>
            </a:p>
          </p:txBody>
        </p:sp>
        <p:sp>
          <p:nvSpPr>
            <p:cNvPr id="43029" name="Text Box 21"/>
            <p:cNvSpPr txBox="1">
              <a:spLocks noChangeArrowheads="1"/>
            </p:cNvSpPr>
            <p:nvPr/>
          </p:nvSpPr>
          <p:spPr bwMode="auto">
            <a:xfrm>
              <a:off x="5103" y="3203"/>
              <a:ext cx="849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pt-BR" sz="2000"/>
            </a:p>
          </p:txBody>
        </p:sp>
        <p:sp>
          <p:nvSpPr>
            <p:cNvPr id="43030" name="Text Box 22"/>
            <p:cNvSpPr txBox="1">
              <a:spLocks noChangeArrowheads="1"/>
            </p:cNvSpPr>
            <p:nvPr/>
          </p:nvSpPr>
          <p:spPr bwMode="auto">
            <a:xfrm>
              <a:off x="3742" y="3951"/>
              <a:ext cx="158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pt-BR" sz="2000"/>
            </a:p>
          </p:txBody>
        </p:sp>
        <p:sp>
          <p:nvSpPr>
            <p:cNvPr id="43031" name="Text Box 23"/>
            <p:cNvSpPr txBox="1">
              <a:spLocks noChangeArrowheads="1"/>
            </p:cNvSpPr>
            <p:nvPr/>
          </p:nvSpPr>
          <p:spPr bwMode="auto">
            <a:xfrm>
              <a:off x="4059" y="436"/>
              <a:ext cx="140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t-BR" sz="2000"/>
                <a:t>Não tenho valor</a:t>
              </a:r>
            </a:p>
          </p:txBody>
        </p:sp>
        <p:sp>
          <p:nvSpPr>
            <p:cNvPr id="43032" name="Text Box 24"/>
            <p:cNvSpPr txBox="1">
              <a:spLocks noChangeArrowheads="1"/>
            </p:cNvSpPr>
            <p:nvPr/>
          </p:nvSpPr>
          <p:spPr bwMode="auto">
            <a:xfrm>
              <a:off x="4059" y="1117"/>
              <a:ext cx="1451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t-BR" sz="2000"/>
                <a:t>Se emagrecer terei valor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05" name="Text Box 13"/>
          <p:cNvSpPr txBox="1">
            <a:spLocks noChangeArrowheads="1"/>
          </p:cNvSpPr>
          <p:nvPr/>
        </p:nvSpPr>
        <p:spPr bwMode="auto">
          <a:xfrm>
            <a:off x="755650" y="785813"/>
            <a:ext cx="7704138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endParaRPr lang="pt-BR" sz="4000" dirty="0"/>
          </a:p>
          <a:p>
            <a:pPr algn="ctr">
              <a:spcBef>
                <a:spcPct val="50000"/>
              </a:spcBef>
              <a:defRPr/>
            </a:pPr>
            <a:r>
              <a:rPr lang="pt-BR" sz="4000" dirty="0"/>
              <a:t>TRANSTORNO ALIMENTAR</a:t>
            </a:r>
          </a:p>
          <a:p>
            <a:pPr algn="ctr">
              <a:spcBef>
                <a:spcPct val="50000"/>
              </a:spcBef>
              <a:defRPr/>
            </a:pPr>
            <a:r>
              <a:rPr lang="en-US" sz="40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Padrão</a:t>
            </a:r>
            <a:r>
              <a:rPr lang="en-US" sz="4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40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persistente</a:t>
            </a:r>
            <a:r>
              <a:rPr lang="en-US" sz="4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e </a:t>
            </a:r>
            <a:r>
              <a:rPr lang="en-US" sz="40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disfuncional</a:t>
            </a:r>
            <a:r>
              <a:rPr lang="en-US" sz="4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de </a:t>
            </a:r>
            <a:r>
              <a:rPr lang="en-US" sz="40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alimentação</a:t>
            </a:r>
            <a:r>
              <a:rPr lang="en-US" sz="4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40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ou</a:t>
            </a:r>
            <a:r>
              <a:rPr lang="en-US" sz="4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40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comportamento</a:t>
            </a:r>
            <a:r>
              <a:rPr lang="en-US" sz="4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40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dietético</a:t>
            </a:r>
            <a:r>
              <a:rPr lang="en-US" sz="4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en-US" sz="40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associado</a:t>
            </a:r>
            <a:r>
              <a:rPr lang="en-US" sz="4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a </a:t>
            </a:r>
            <a:r>
              <a:rPr lang="en-US" sz="40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sofrimento</a:t>
            </a:r>
            <a:r>
              <a:rPr lang="en-US" sz="4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40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emocional</a:t>
            </a:r>
            <a:r>
              <a:rPr lang="en-US" sz="4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en-US" sz="40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físico</a:t>
            </a:r>
            <a:r>
              <a:rPr lang="en-US" sz="4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e </a:t>
            </a:r>
            <a:r>
              <a:rPr lang="en-US" sz="40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interpessoal</a:t>
            </a:r>
            <a:r>
              <a:rPr lang="en-US" sz="4000" dirty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922338" y="476250"/>
            <a:ext cx="8526462" cy="6194425"/>
            <a:chOff x="581" y="300"/>
            <a:chExt cx="5371" cy="3902"/>
          </a:xfrm>
        </p:grpSpPr>
        <p:sp>
          <p:nvSpPr>
            <p:cNvPr id="222211" name="AutoShape 3"/>
            <p:cNvSpPr>
              <a:spLocks noChangeArrowheads="1"/>
            </p:cNvSpPr>
            <p:nvPr/>
          </p:nvSpPr>
          <p:spPr bwMode="auto">
            <a:xfrm>
              <a:off x="1861" y="300"/>
              <a:ext cx="2038" cy="454"/>
            </a:xfrm>
            <a:prstGeom prst="flowChartAlternateProcess">
              <a:avLst/>
            </a:prstGeom>
            <a:gradFill rotWithShape="1">
              <a:gsLst>
                <a:gs pos="0">
                  <a:schemeClr val="folHlink"/>
                </a:gs>
                <a:gs pos="50000">
                  <a:srgbClr val="FFFFFF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pt-BR"/>
                <a:t>CRENÇAS NUCLEARES</a:t>
              </a:r>
            </a:p>
          </p:txBody>
        </p:sp>
        <p:sp>
          <p:nvSpPr>
            <p:cNvPr id="222212" name="AutoShape 4"/>
            <p:cNvSpPr>
              <a:spLocks noChangeArrowheads="1"/>
            </p:cNvSpPr>
            <p:nvPr/>
          </p:nvSpPr>
          <p:spPr bwMode="auto">
            <a:xfrm>
              <a:off x="1861" y="1117"/>
              <a:ext cx="2038" cy="454"/>
            </a:xfrm>
            <a:prstGeom prst="flowChartAlternateProcess">
              <a:avLst/>
            </a:prstGeom>
            <a:gradFill rotWithShape="1">
              <a:gsLst>
                <a:gs pos="0">
                  <a:schemeClr val="folHlink"/>
                </a:gs>
                <a:gs pos="50000">
                  <a:srgbClr val="FFFFFF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pt-BR"/>
                <a:t>PRESSUPOSTOS</a:t>
              </a:r>
            </a:p>
            <a:p>
              <a:pPr algn="ctr">
                <a:defRPr/>
              </a:pPr>
              <a:r>
                <a:rPr lang="pt-BR"/>
                <a:t> SUBJACENTES</a:t>
              </a:r>
            </a:p>
          </p:txBody>
        </p:sp>
        <p:sp>
          <p:nvSpPr>
            <p:cNvPr id="222213" name="AutoShape 5"/>
            <p:cNvSpPr>
              <a:spLocks noChangeArrowheads="1"/>
            </p:cNvSpPr>
            <p:nvPr/>
          </p:nvSpPr>
          <p:spPr bwMode="auto">
            <a:xfrm>
              <a:off x="581" y="1934"/>
              <a:ext cx="995" cy="499"/>
            </a:xfrm>
            <a:prstGeom prst="flowChartAlternateProcess">
              <a:avLst/>
            </a:prstGeom>
            <a:gradFill rotWithShape="1">
              <a:gsLst>
                <a:gs pos="0">
                  <a:schemeClr val="folHlink"/>
                </a:gs>
                <a:gs pos="50000">
                  <a:srgbClr val="FFFFFF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endParaRPr lang="pt-BR"/>
            </a:p>
            <a:p>
              <a:pPr algn="ctr">
                <a:defRPr/>
              </a:pPr>
              <a:r>
                <a:rPr lang="pt-BR"/>
                <a:t>SITUAÇÃO</a:t>
              </a:r>
            </a:p>
            <a:p>
              <a:pPr algn="ctr">
                <a:defRPr/>
              </a:pPr>
              <a:endParaRPr lang="pt-BR"/>
            </a:p>
          </p:txBody>
        </p:sp>
        <p:sp>
          <p:nvSpPr>
            <p:cNvPr id="222214" name="AutoShape 6"/>
            <p:cNvSpPr>
              <a:spLocks noChangeArrowheads="1"/>
            </p:cNvSpPr>
            <p:nvPr/>
          </p:nvSpPr>
          <p:spPr bwMode="auto">
            <a:xfrm>
              <a:off x="2050" y="1934"/>
              <a:ext cx="1327" cy="544"/>
            </a:xfrm>
            <a:prstGeom prst="flowChartAlternateProcess">
              <a:avLst/>
            </a:prstGeom>
            <a:gradFill rotWithShape="1">
              <a:gsLst>
                <a:gs pos="0">
                  <a:schemeClr val="folHlink"/>
                </a:gs>
                <a:gs pos="50000">
                  <a:srgbClr val="FFFFFF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endParaRPr lang="pt-BR"/>
            </a:p>
            <a:p>
              <a:pPr algn="ctr">
                <a:defRPr/>
              </a:pPr>
              <a:r>
                <a:rPr lang="pt-BR"/>
                <a:t>PENSAMENTOS </a:t>
              </a:r>
            </a:p>
            <a:p>
              <a:pPr algn="ctr">
                <a:defRPr/>
              </a:pPr>
              <a:r>
                <a:rPr lang="pt-BR"/>
                <a:t>AUTOMÁTICOS</a:t>
              </a:r>
            </a:p>
            <a:p>
              <a:pPr algn="ctr">
                <a:defRPr/>
              </a:pPr>
              <a:endParaRPr lang="pt-BR"/>
            </a:p>
          </p:txBody>
        </p:sp>
        <p:sp>
          <p:nvSpPr>
            <p:cNvPr id="222215" name="AutoShape 7"/>
            <p:cNvSpPr>
              <a:spLocks noChangeArrowheads="1"/>
            </p:cNvSpPr>
            <p:nvPr/>
          </p:nvSpPr>
          <p:spPr bwMode="auto">
            <a:xfrm>
              <a:off x="3899" y="1968"/>
              <a:ext cx="1233" cy="407"/>
            </a:xfrm>
            <a:prstGeom prst="flowChartAlternateProcess">
              <a:avLst/>
            </a:prstGeom>
            <a:gradFill rotWithShape="1">
              <a:gsLst>
                <a:gs pos="0">
                  <a:schemeClr val="folHlink"/>
                </a:gs>
                <a:gs pos="50000">
                  <a:srgbClr val="FFFFFF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endParaRPr lang="pt-BR"/>
            </a:p>
            <a:p>
              <a:pPr algn="ctr">
                <a:defRPr/>
              </a:pPr>
              <a:r>
                <a:rPr lang="pt-BR"/>
                <a:t>REAÇÕES</a:t>
              </a:r>
            </a:p>
            <a:p>
              <a:pPr algn="ctr">
                <a:defRPr/>
              </a:pPr>
              <a:endParaRPr lang="pt-BR"/>
            </a:p>
          </p:txBody>
        </p:sp>
        <p:sp>
          <p:nvSpPr>
            <p:cNvPr id="222216" name="AutoShape 8"/>
            <p:cNvSpPr>
              <a:spLocks noChangeArrowheads="1"/>
            </p:cNvSpPr>
            <p:nvPr/>
          </p:nvSpPr>
          <p:spPr bwMode="auto">
            <a:xfrm>
              <a:off x="3689" y="3748"/>
              <a:ext cx="1587" cy="454"/>
            </a:xfrm>
            <a:prstGeom prst="flowChartAlternateProcess">
              <a:avLst/>
            </a:prstGeom>
            <a:gradFill rotWithShape="1">
              <a:gsLst>
                <a:gs pos="0">
                  <a:schemeClr val="folHlink"/>
                </a:gs>
                <a:gs pos="50000">
                  <a:srgbClr val="FFFFFF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endParaRPr lang="pt-BR"/>
            </a:p>
            <a:p>
              <a:pPr algn="ctr">
                <a:defRPr/>
              </a:pPr>
              <a:r>
                <a:rPr lang="pt-BR"/>
                <a:t>COMPORTAMENTAIS</a:t>
              </a:r>
            </a:p>
            <a:p>
              <a:pPr algn="ctr">
                <a:defRPr/>
              </a:pPr>
              <a:endParaRPr lang="pt-BR"/>
            </a:p>
          </p:txBody>
        </p:sp>
        <p:sp>
          <p:nvSpPr>
            <p:cNvPr id="222217" name="AutoShape 9"/>
            <p:cNvSpPr>
              <a:spLocks noChangeArrowheads="1"/>
            </p:cNvSpPr>
            <p:nvPr/>
          </p:nvSpPr>
          <p:spPr bwMode="auto">
            <a:xfrm>
              <a:off x="4032" y="3158"/>
              <a:ext cx="972" cy="362"/>
            </a:xfrm>
            <a:prstGeom prst="flowChartAlternateProcess">
              <a:avLst/>
            </a:prstGeom>
            <a:gradFill rotWithShape="1">
              <a:gsLst>
                <a:gs pos="0">
                  <a:schemeClr val="folHlink"/>
                </a:gs>
                <a:gs pos="50000">
                  <a:srgbClr val="FFFFFF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endParaRPr lang="pt-BR"/>
            </a:p>
            <a:p>
              <a:pPr algn="ctr">
                <a:defRPr/>
              </a:pPr>
              <a:r>
                <a:rPr lang="pt-BR"/>
                <a:t>FÍSICAS</a:t>
              </a:r>
            </a:p>
            <a:p>
              <a:pPr algn="ctr">
                <a:defRPr/>
              </a:pPr>
              <a:endParaRPr lang="pt-BR"/>
            </a:p>
          </p:txBody>
        </p:sp>
        <p:sp>
          <p:nvSpPr>
            <p:cNvPr id="222218" name="AutoShape 10"/>
            <p:cNvSpPr>
              <a:spLocks noChangeArrowheads="1"/>
            </p:cNvSpPr>
            <p:nvPr/>
          </p:nvSpPr>
          <p:spPr bwMode="auto">
            <a:xfrm>
              <a:off x="3984" y="2613"/>
              <a:ext cx="1066" cy="317"/>
            </a:xfrm>
            <a:prstGeom prst="flowChartAlternateProcess">
              <a:avLst/>
            </a:prstGeom>
            <a:gradFill rotWithShape="1">
              <a:gsLst>
                <a:gs pos="0">
                  <a:schemeClr val="folHlink"/>
                </a:gs>
                <a:gs pos="50000">
                  <a:srgbClr val="FFFFFF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endParaRPr lang="pt-BR"/>
            </a:p>
            <a:p>
              <a:pPr algn="ctr">
                <a:defRPr/>
              </a:pPr>
              <a:r>
                <a:rPr lang="pt-BR"/>
                <a:t>EMOCIONAIS</a:t>
              </a:r>
            </a:p>
            <a:p>
              <a:pPr algn="ctr">
                <a:defRPr/>
              </a:pPr>
              <a:endParaRPr lang="pt-BR"/>
            </a:p>
          </p:txBody>
        </p:sp>
        <p:sp>
          <p:nvSpPr>
            <p:cNvPr id="44043" name="AutoShape 11"/>
            <p:cNvSpPr>
              <a:spLocks noChangeArrowheads="1"/>
            </p:cNvSpPr>
            <p:nvPr/>
          </p:nvSpPr>
          <p:spPr bwMode="auto">
            <a:xfrm>
              <a:off x="2679" y="800"/>
              <a:ext cx="284" cy="272"/>
            </a:xfrm>
            <a:prstGeom prst="downArrow">
              <a:avLst>
                <a:gd name="adj1" fmla="val 50000"/>
                <a:gd name="adj2" fmla="val 25000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hlink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44044" name="AutoShape 12"/>
            <p:cNvSpPr>
              <a:spLocks noChangeArrowheads="1"/>
            </p:cNvSpPr>
            <p:nvPr/>
          </p:nvSpPr>
          <p:spPr bwMode="auto">
            <a:xfrm>
              <a:off x="1648" y="2069"/>
              <a:ext cx="331" cy="272"/>
            </a:xfrm>
            <a:prstGeom prst="rightArrow">
              <a:avLst>
                <a:gd name="adj1" fmla="val 50000"/>
                <a:gd name="adj2" fmla="val 30423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hlink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44045" name="AutoShape 13"/>
            <p:cNvSpPr>
              <a:spLocks noChangeArrowheads="1"/>
            </p:cNvSpPr>
            <p:nvPr/>
          </p:nvSpPr>
          <p:spPr bwMode="auto">
            <a:xfrm>
              <a:off x="4420" y="2432"/>
              <a:ext cx="95" cy="136"/>
            </a:xfrm>
            <a:prstGeom prst="downArrow">
              <a:avLst>
                <a:gd name="adj1" fmla="val 50000"/>
                <a:gd name="adj2" fmla="val 35789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hlink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44046" name="AutoShape 14"/>
            <p:cNvSpPr>
              <a:spLocks noChangeArrowheads="1"/>
            </p:cNvSpPr>
            <p:nvPr/>
          </p:nvSpPr>
          <p:spPr bwMode="auto">
            <a:xfrm>
              <a:off x="2667" y="1616"/>
              <a:ext cx="284" cy="272"/>
            </a:xfrm>
            <a:prstGeom prst="downArrow">
              <a:avLst>
                <a:gd name="adj1" fmla="val 50000"/>
                <a:gd name="adj2" fmla="val 25000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hlink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44047" name="AutoShape 15"/>
            <p:cNvSpPr>
              <a:spLocks noChangeArrowheads="1"/>
            </p:cNvSpPr>
            <p:nvPr/>
          </p:nvSpPr>
          <p:spPr bwMode="auto">
            <a:xfrm>
              <a:off x="3473" y="2069"/>
              <a:ext cx="332" cy="272"/>
            </a:xfrm>
            <a:prstGeom prst="rightArrow">
              <a:avLst>
                <a:gd name="adj1" fmla="val 50000"/>
                <a:gd name="adj2" fmla="val 30515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hlink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44048" name="AutoShape 16"/>
            <p:cNvSpPr>
              <a:spLocks noChangeArrowheads="1"/>
            </p:cNvSpPr>
            <p:nvPr/>
          </p:nvSpPr>
          <p:spPr bwMode="auto">
            <a:xfrm>
              <a:off x="4420" y="2976"/>
              <a:ext cx="95" cy="136"/>
            </a:xfrm>
            <a:prstGeom prst="downArrow">
              <a:avLst>
                <a:gd name="adj1" fmla="val 50000"/>
                <a:gd name="adj2" fmla="val 35789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hlink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44049" name="AutoShape 17"/>
            <p:cNvSpPr>
              <a:spLocks noChangeArrowheads="1"/>
            </p:cNvSpPr>
            <p:nvPr/>
          </p:nvSpPr>
          <p:spPr bwMode="auto">
            <a:xfrm>
              <a:off x="4420" y="3566"/>
              <a:ext cx="95" cy="136"/>
            </a:xfrm>
            <a:prstGeom prst="downArrow">
              <a:avLst>
                <a:gd name="adj1" fmla="val 50000"/>
                <a:gd name="adj2" fmla="val 35789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hlink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44050" name="Text Box 18"/>
            <p:cNvSpPr txBox="1">
              <a:spLocks noChangeArrowheads="1"/>
            </p:cNvSpPr>
            <p:nvPr/>
          </p:nvSpPr>
          <p:spPr bwMode="auto">
            <a:xfrm>
              <a:off x="612" y="2659"/>
              <a:ext cx="86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t-BR" sz="2000"/>
                <a:t>Refeição</a:t>
              </a:r>
            </a:p>
          </p:txBody>
        </p:sp>
        <p:sp>
          <p:nvSpPr>
            <p:cNvPr id="44051" name="Text Box 19"/>
            <p:cNvSpPr txBox="1">
              <a:spLocks noChangeArrowheads="1"/>
            </p:cNvSpPr>
            <p:nvPr/>
          </p:nvSpPr>
          <p:spPr bwMode="auto">
            <a:xfrm>
              <a:off x="1701" y="2659"/>
              <a:ext cx="213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pt-BR" sz="2000"/>
            </a:p>
          </p:txBody>
        </p:sp>
        <p:sp>
          <p:nvSpPr>
            <p:cNvPr id="44052" name="Text Box 20"/>
            <p:cNvSpPr txBox="1">
              <a:spLocks noChangeArrowheads="1"/>
            </p:cNvSpPr>
            <p:nvPr/>
          </p:nvSpPr>
          <p:spPr bwMode="auto">
            <a:xfrm>
              <a:off x="5148" y="2614"/>
              <a:ext cx="61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pt-BR" sz="2000"/>
            </a:p>
          </p:txBody>
        </p:sp>
        <p:sp>
          <p:nvSpPr>
            <p:cNvPr id="44053" name="Text Box 21"/>
            <p:cNvSpPr txBox="1">
              <a:spLocks noChangeArrowheads="1"/>
            </p:cNvSpPr>
            <p:nvPr/>
          </p:nvSpPr>
          <p:spPr bwMode="auto">
            <a:xfrm>
              <a:off x="5103" y="3203"/>
              <a:ext cx="849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pt-BR" sz="2000"/>
            </a:p>
          </p:txBody>
        </p:sp>
        <p:sp>
          <p:nvSpPr>
            <p:cNvPr id="44054" name="Text Box 22"/>
            <p:cNvSpPr txBox="1">
              <a:spLocks noChangeArrowheads="1"/>
            </p:cNvSpPr>
            <p:nvPr/>
          </p:nvSpPr>
          <p:spPr bwMode="auto">
            <a:xfrm>
              <a:off x="3742" y="3951"/>
              <a:ext cx="158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pt-BR" sz="2000"/>
            </a:p>
          </p:txBody>
        </p:sp>
        <p:sp>
          <p:nvSpPr>
            <p:cNvPr id="44055" name="Text Box 23"/>
            <p:cNvSpPr txBox="1">
              <a:spLocks noChangeArrowheads="1"/>
            </p:cNvSpPr>
            <p:nvPr/>
          </p:nvSpPr>
          <p:spPr bwMode="auto">
            <a:xfrm>
              <a:off x="4059" y="436"/>
              <a:ext cx="140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t-BR" sz="2000"/>
                <a:t>Não tenho valor</a:t>
              </a:r>
            </a:p>
          </p:txBody>
        </p:sp>
        <p:sp>
          <p:nvSpPr>
            <p:cNvPr id="44056" name="Text Box 24"/>
            <p:cNvSpPr txBox="1">
              <a:spLocks noChangeArrowheads="1"/>
            </p:cNvSpPr>
            <p:nvPr/>
          </p:nvSpPr>
          <p:spPr bwMode="auto">
            <a:xfrm>
              <a:off x="4059" y="1117"/>
              <a:ext cx="1451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t-BR" sz="2000"/>
                <a:t>Se emagrecer terei valor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922338" y="476250"/>
            <a:ext cx="8526462" cy="6194425"/>
            <a:chOff x="581" y="300"/>
            <a:chExt cx="5371" cy="3902"/>
          </a:xfrm>
        </p:grpSpPr>
        <p:sp>
          <p:nvSpPr>
            <p:cNvPr id="223235" name="AutoShape 3"/>
            <p:cNvSpPr>
              <a:spLocks noChangeArrowheads="1"/>
            </p:cNvSpPr>
            <p:nvPr/>
          </p:nvSpPr>
          <p:spPr bwMode="auto">
            <a:xfrm>
              <a:off x="1861" y="300"/>
              <a:ext cx="2038" cy="454"/>
            </a:xfrm>
            <a:prstGeom prst="flowChartAlternateProcess">
              <a:avLst/>
            </a:prstGeom>
            <a:gradFill rotWithShape="1">
              <a:gsLst>
                <a:gs pos="0">
                  <a:schemeClr val="folHlink"/>
                </a:gs>
                <a:gs pos="50000">
                  <a:srgbClr val="FFFFFF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pt-BR"/>
                <a:t>CRENÇAS NUCLEARES</a:t>
              </a:r>
            </a:p>
          </p:txBody>
        </p:sp>
        <p:sp>
          <p:nvSpPr>
            <p:cNvPr id="223236" name="AutoShape 4"/>
            <p:cNvSpPr>
              <a:spLocks noChangeArrowheads="1"/>
            </p:cNvSpPr>
            <p:nvPr/>
          </p:nvSpPr>
          <p:spPr bwMode="auto">
            <a:xfrm>
              <a:off x="1861" y="1117"/>
              <a:ext cx="2038" cy="454"/>
            </a:xfrm>
            <a:prstGeom prst="flowChartAlternateProcess">
              <a:avLst/>
            </a:prstGeom>
            <a:gradFill rotWithShape="1">
              <a:gsLst>
                <a:gs pos="0">
                  <a:schemeClr val="folHlink"/>
                </a:gs>
                <a:gs pos="50000">
                  <a:srgbClr val="FFFFFF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pt-BR"/>
                <a:t>PRESSUPOSTOS</a:t>
              </a:r>
            </a:p>
            <a:p>
              <a:pPr algn="ctr">
                <a:defRPr/>
              </a:pPr>
              <a:r>
                <a:rPr lang="pt-BR"/>
                <a:t> SUBJACENTES</a:t>
              </a:r>
            </a:p>
          </p:txBody>
        </p:sp>
        <p:sp>
          <p:nvSpPr>
            <p:cNvPr id="223237" name="AutoShape 5"/>
            <p:cNvSpPr>
              <a:spLocks noChangeArrowheads="1"/>
            </p:cNvSpPr>
            <p:nvPr/>
          </p:nvSpPr>
          <p:spPr bwMode="auto">
            <a:xfrm>
              <a:off x="581" y="1934"/>
              <a:ext cx="995" cy="499"/>
            </a:xfrm>
            <a:prstGeom prst="flowChartAlternateProcess">
              <a:avLst/>
            </a:prstGeom>
            <a:gradFill rotWithShape="1">
              <a:gsLst>
                <a:gs pos="0">
                  <a:schemeClr val="folHlink"/>
                </a:gs>
                <a:gs pos="50000">
                  <a:srgbClr val="FFFFFF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endParaRPr lang="pt-BR"/>
            </a:p>
            <a:p>
              <a:pPr algn="ctr">
                <a:defRPr/>
              </a:pPr>
              <a:r>
                <a:rPr lang="pt-BR"/>
                <a:t>SITUAÇÃO</a:t>
              </a:r>
            </a:p>
            <a:p>
              <a:pPr algn="ctr">
                <a:defRPr/>
              </a:pPr>
              <a:endParaRPr lang="pt-BR"/>
            </a:p>
          </p:txBody>
        </p:sp>
        <p:sp>
          <p:nvSpPr>
            <p:cNvPr id="223238" name="AutoShape 6"/>
            <p:cNvSpPr>
              <a:spLocks noChangeArrowheads="1"/>
            </p:cNvSpPr>
            <p:nvPr/>
          </p:nvSpPr>
          <p:spPr bwMode="auto">
            <a:xfrm>
              <a:off x="2050" y="1934"/>
              <a:ext cx="1327" cy="544"/>
            </a:xfrm>
            <a:prstGeom prst="flowChartAlternateProcess">
              <a:avLst/>
            </a:prstGeom>
            <a:gradFill rotWithShape="1">
              <a:gsLst>
                <a:gs pos="0">
                  <a:schemeClr val="folHlink"/>
                </a:gs>
                <a:gs pos="50000">
                  <a:srgbClr val="FFFFFF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endParaRPr lang="pt-BR"/>
            </a:p>
            <a:p>
              <a:pPr algn="ctr">
                <a:defRPr/>
              </a:pPr>
              <a:r>
                <a:rPr lang="pt-BR"/>
                <a:t>PENSAMENTOS </a:t>
              </a:r>
            </a:p>
            <a:p>
              <a:pPr algn="ctr">
                <a:defRPr/>
              </a:pPr>
              <a:r>
                <a:rPr lang="pt-BR"/>
                <a:t>AUTOMÁTICOS</a:t>
              </a:r>
            </a:p>
            <a:p>
              <a:pPr algn="ctr">
                <a:defRPr/>
              </a:pPr>
              <a:endParaRPr lang="pt-BR"/>
            </a:p>
          </p:txBody>
        </p:sp>
        <p:sp>
          <p:nvSpPr>
            <p:cNvPr id="223239" name="AutoShape 7"/>
            <p:cNvSpPr>
              <a:spLocks noChangeArrowheads="1"/>
            </p:cNvSpPr>
            <p:nvPr/>
          </p:nvSpPr>
          <p:spPr bwMode="auto">
            <a:xfrm>
              <a:off x="3899" y="1968"/>
              <a:ext cx="1233" cy="407"/>
            </a:xfrm>
            <a:prstGeom prst="flowChartAlternateProcess">
              <a:avLst/>
            </a:prstGeom>
            <a:gradFill rotWithShape="1">
              <a:gsLst>
                <a:gs pos="0">
                  <a:schemeClr val="folHlink"/>
                </a:gs>
                <a:gs pos="50000">
                  <a:srgbClr val="FFFFFF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endParaRPr lang="pt-BR"/>
            </a:p>
            <a:p>
              <a:pPr algn="ctr">
                <a:defRPr/>
              </a:pPr>
              <a:r>
                <a:rPr lang="pt-BR"/>
                <a:t>REAÇÕES</a:t>
              </a:r>
            </a:p>
            <a:p>
              <a:pPr algn="ctr">
                <a:defRPr/>
              </a:pPr>
              <a:endParaRPr lang="pt-BR"/>
            </a:p>
          </p:txBody>
        </p:sp>
        <p:sp>
          <p:nvSpPr>
            <p:cNvPr id="223240" name="AutoShape 8"/>
            <p:cNvSpPr>
              <a:spLocks noChangeArrowheads="1"/>
            </p:cNvSpPr>
            <p:nvPr/>
          </p:nvSpPr>
          <p:spPr bwMode="auto">
            <a:xfrm>
              <a:off x="3689" y="3748"/>
              <a:ext cx="1587" cy="454"/>
            </a:xfrm>
            <a:prstGeom prst="flowChartAlternateProcess">
              <a:avLst/>
            </a:prstGeom>
            <a:gradFill rotWithShape="1">
              <a:gsLst>
                <a:gs pos="0">
                  <a:schemeClr val="folHlink"/>
                </a:gs>
                <a:gs pos="50000">
                  <a:srgbClr val="FFFFFF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endParaRPr lang="pt-BR"/>
            </a:p>
            <a:p>
              <a:pPr algn="ctr">
                <a:defRPr/>
              </a:pPr>
              <a:r>
                <a:rPr lang="pt-BR"/>
                <a:t>COMPORTAMENTAIS</a:t>
              </a:r>
            </a:p>
            <a:p>
              <a:pPr algn="ctr">
                <a:defRPr/>
              </a:pPr>
              <a:endParaRPr lang="pt-BR"/>
            </a:p>
          </p:txBody>
        </p:sp>
        <p:sp>
          <p:nvSpPr>
            <p:cNvPr id="223241" name="AutoShape 9"/>
            <p:cNvSpPr>
              <a:spLocks noChangeArrowheads="1"/>
            </p:cNvSpPr>
            <p:nvPr/>
          </p:nvSpPr>
          <p:spPr bwMode="auto">
            <a:xfrm>
              <a:off x="4032" y="3158"/>
              <a:ext cx="972" cy="362"/>
            </a:xfrm>
            <a:prstGeom prst="flowChartAlternateProcess">
              <a:avLst/>
            </a:prstGeom>
            <a:gradFill rotWithShape="1">
              <a:gsLst>
                <a:gs pos="0">
                  <a:schemeClr val="folHlink"/>
                </a:gs>
                <a:gs pos="50000">
                  <a:srgbClr val="FFFFFF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endParaRPr lang="pt-BR"/>
            </a:p>
            <a:p>
              <a:pPr algn="ctr">
                <a:defRPr/>
              </a:pPr>
              <a:r>
                <a:rPr lang="pt-BR"/>
                <a:t>FÍSICAS</a:t>
              </a:r>
            </a:p>
            <a:p>
              <a:pPr algn="ctr">
                <a:defRPr/>
              </a:pPr>
              <a:endParaRPr lang="pt-BR"/>
            </a:p>
          </p:txBody>
        </p:sp>
        <p:sp>
          <p:nvSpPr>
            <p:cNvPr id="223242" name="AutoShape 10"/>
            <p:cNvSpPr>
              <a:spLocks noChangeArrowheads="1"/>
            </p:cNvSpPr>
            <p:nvPr/>
          </p:nvSpPr>
          <p:spPr bwMode="auto">
            <a:xfrm>
              <a:off x="3984" y="2613"/>
              <a:ext cx="1066" cy="317"/>
            </a:xfrm>
            <a:prstGeom prst="flowChartAlternateProcess">
              <a:avLst/>
            </a:prstGeom>
            <a:gradFill rotWithShape="1">
              <a:gsLst>
                <a:gs pos="0">
                  <a:schemeClr val="folHlink"/>
                </a:gs>
                <a:gs pos="50000">
                  <a:srgbClr val="FFFFFF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endParaRPr lang="pt-BR"/>
            </a:p>
            <a:p>
              <a:pPr algn="ctr">
                <a:defRPr/>
              </a:pPr>
              <a:r>
                <a:rPr lang="pt-BR"/>
                <a:t>EMOCIONAIS</a:t>
              </a:r>
            </a:p>
            <a:p>
              <a:pPr algn="ctr">
                <a:defRPr/>
              </a:pPr>
              <a:endParaRPr lang="pt-BR"/>
            </a:p>
          </p:txBody>
        </p:sp>
        <p:sp>
          <p:nvSpPr>
            <p:cNvPr id="45067" name="AutoShape 11"/>
            <p:cNvSpPr>
              <a:spLocks noChangeArrowheads="1"/>
            </p:cNvSpPr>
            <p:nvPr/>
          </p:nvSpPr>
          <p:spPr bwMode="auto">
            <a:xfrm>
              <a:off x="2679" y="800"/>
              <a:ext cx="284" cy="272"/>
            </a:xfrm>
            <a:prstGeom prst="downArrow">
              <a:avLst>
                <a:gd name="adj1" fmla="val 50000"/>
                <a:gd name="adj2" fmla="val 25000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hlink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45068" name="AutoShape 12"/>
            <p:cNvSpPr>
              <a:spLocks noChangeArrowheads="1"/>
            </p:cNvSpPr>
            <p:nvPr/>
          </p:nvSpPr>
          <p:spPr bwMode="auto">
            <a:xfrm>
              <a:off x="1648" y="2069"/>
              <a:ext cx="331" cy="272"/>
            </a:xfrm>
            <a:prstGeom prst="rightArrow">
              <a:avLst>
                <a:gd name="adj1" fmla="val 50000"/>
                <a:gd name="adj2" fmla="val 30423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hlink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45069" name="AutoShape 13"/>
            <p:cNvSpPr>
              <a:spLocks noChangeArrowheads="1"/>
            </p:cNvSpPr>
            <p:nvPr/>
          </p:nvSpPr>
          <p:spPr bwMode="auto">
            <a:xfrm>
              <a:off x="4420" y="2432"/>
              <a:ext cx="95" cy="136"/>
            </a:xfrm>
            <a:prstGeom prst="downArrow">
              <a:avLst>
                <a:gd name="adj1" fmla="val 50000"/>
                <a:gd name="adj2" fmla="val 35789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hlink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45070" name="AutoShape 14"/>
            <p:cNvSpPr>
              <a:spLocks noChangeArrowheads="1"/>
            </p:cNvSpPr>
            <p:nvPr/>
          </p:nvSpPr>
          <p:spPr bwMode="auto">
            <a:xfrm>
              <a:off x="2667" y="1616"/>
              <a:ext cx="284" cy="272"/>
            </a:xfrm>
            <a:prstGeom prst="downArrow">
              <a:avLst>
                <a:gd name="adj1" fmla="val 50000"/>
                <a:gd name="adj2" fmla="val 25000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hlink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45071" name="AutoShape 15"/>
            <p:cNvSpPr>
              <a:spLocks noChangeArrowheads="1"/>
            </p:cNvSpPr>
            <p:nvPr/>
          </p:nvSpPr>
          <p:spPr bwMode="auto">
            <a:xfrm>
              <a:off x="3473" y="2069"/>
              <a:ext cx="332" cy="272"/>
            </a:xfrm>
            <a:prstGeom prst="rightArrow">
              <a:avLst>
                <a:gd name="adj1" fmla="val 50000"/>
                <a:gd name="adj2" fmla="val 30515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hlink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45072" name="AutoShape 16"/>
            <p:cNvSpPr>
              <a:spLocks noChangeArrowheads="1"/>
            </p:cNvSpPr>
            <p:nvPr/>
          </p:nvSpPr>
          <p:spPr bwMode="auto">
            <a:xfrm>
              <a:off x="4420" y="2976"/>
              <a:ext cx="95" cy="136"/>
            </a:xfrm>
            <a:prstGeom prst="downArrow">
              <a:avLst>
                <a:gd name="adj1" fmla="val 50000"/>
                <a:gd name="adj2" fmla="val 35789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hlink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45073" name="AutoShape 17"/>
            <p:cNvSpPr>
              <a:spLocks noChangeArrowheads="1"/>
            </p:cNvSpPr>
            <p:nvPr/>
          </p:nvSpPr>
          <p:spPr bwMode="auto">
            <a:xfrm>
              <a:off x="4420" y="3566"/>
              <a:ext cx="95" cy="136"/>
            </a:xfrm>
            <a:prstGeom prst="downArrow">
              <a:avLst>
                <a:gd name="adj1" fmla="val 50000"/>
                <a:gd name="adj2" fmla="val 35789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hlink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45074" name="Text Box 18"/>
            <p:cNvSpPr txBox="1">
              <a:spLocks noChangeArrowheads="1"/>
            </p:cNvSpPr>
            <p:nvPr/>
          </p:nvSpPr>
          <p:spPr bwMode="auto">
            <a:xfrm>
              <a:off x="612" y="2659"/>
              <a:ext cx="86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t-BR" sz="2000"/>
                <a:t>Refeição</a:t>
              </a:r>
            </a:p>
          </p:txBody>
        </p:sp>
        <p:sp>
          <p:nvSpPr>
            <p:cNvPr id="45075" name="Text Box 19"/>
            <p:cNvSpPr txBox="1">
              <a:spLocks noChangeArrowheads="1"/>
            </p:cNvSpPr>
            <p:nvPr/>
          </p:nvSpPr>
          <p:spPr bwMode="auto">
            <a:xfrm>
              <a:off x="1701" y="2659"/>
              <a:ext cx="213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t-BR" sz="2000"/>
                <a:t>Se comer viro uma baleia</a:t>
              </a:r>
            </a:p>
          </p:txBody>
        </p:sp>
        <p:sp>
          <p:nvSpPr>
            <p:cNvPr id="45076" name="Text Box 20"/>
            <p:cNvSpPr txBox="1">
              <a:spLocks noChangeArrowheads="1"/>
            </p:cNvSpPr>
            <p:nvPr/>
          </p:nvSpPr>
          <p:spPr bwMode="auto">
            <a:xfrm>
              <a:off x="5148" y="2614"/>
              <a:ext cx="61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pt-BR" sz="2000"/>
            </a:p>
          </p:txBody>
        </p:sp>
        <p:sp>
          <p:nvSpPr>
            <p:cNvPr id="45077" name="Text Box 21"/>
            <p:cNvSpPr txBox="1">
              <a:spLocks noChangeArrowheads="1"/>
            </p:cNvSpPr>
            <p:nvPr/>
          </p:nvSpPr>
          <p:spPr bwMode="auto">
            <a:xfrm>
              <a:off x="5103" y="3203"/>
              <a:ext cx="849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pt-BR" sz="2000"/>
            </a:p>
          </p:txBody>
        </p:sp>
        <p:sp>
          <p:nvSpPr>
            <p:cNvPr id="45078" name="Text Box 22"/>
            <p:cNvSpPr txBox="1">
              <a:spLocks noChangeArrowheads="1"/>
            </p:cNvSpPr>
            <p:nvPr/>
          </p:nvSpPr>
          <p:spPr bwMode="auto">
            <a:xfrm>
              <a:off x="3742" y="3951"/>
              <a:ext cx="158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pt-BR" sz="2000"/>
            </a:p>
          </p:txBody>
        </p:sp>
        <p:sp>
          <p:nvSpPr>
            <p:cNvPr id="45079" name="Text Box 23"/>
            <p:cNvSpPr txBox="1">
              <a:spLocks noChangeArrowheads="1"/>
            </p:cNvSpPr>
            <p:nvPr/>
          </p:nvSpPr>
          <p:spPr bwMode="auto">
            <a:xfrm>
              <a:off x="4059" y="436"/>
              <a:ext cx="140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t-BR" sz="2000"/>
                <a:t>Não tenho valor</a:t>
              </a:r>
            </a:p>
          </p:txBody>
        </p:sp>
        <p:sp>
          <p:nvSpPr>
            <p:cNvPr id="45080" name="Text Box 24"/>
            <p:cNvSpPr txBox="1">
              <a:spLocks noChangeArrowheads="1"/>
            </p:cNvSpPr>
            <p:nvPr/>
          </p:nvSpPr>
          <p:spPr bwMode="auto">
            <a:xfrm>
              <a:off x="4059" y="1117"/>
              <a:ext cx="1451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t-BR" sz="2000"/>
                <a:t>Se emagrecer terei valor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922338" y="476250"/>
            <a:ext cx="8526462" cy="6194425"/>
            <a:chOff x="581" y="300"/>
            <a:chExt cx="5371" cy="3902"/>
          </a:xfrm>
        </p:grpSpPr>
        <p:sp>
          <p:nvSpPr>
            <p:cNvPr id="227331" name="AutoShape 3"/>
            <p:cNvSpPr>
              <a:spLocks noChangeArrowheads="1"/>
            </p:cNvSpPr>
            <p:nvPr/>
          </p:nvSpPr>
          <p:spPr bwMode="auto">
            <a:xfrm>
              <a:off x="1861" y="300"/>
              <a:ext cx="2038" cy="454"/>
            </a:xfrm>
            <a:prstGeom prst="flowChartAlternateProcess">
              <a:avLst/>
            </a:prstGeom>
            <a:gradFill rotWithShape="1">
              <a:gsLst>
                <a:gs pos="0">
                  <a:schemeClr val="folHlink"/>
                </a:gs>
                <a:gs pos="50000">
                  <a:srgbClr val="FFFFFF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pt-BR"/>
                <a:t>CRENÇAS NUCLEARES</a:t>
              </a:r>
            </a:p>
          </p:txBody>
        </p:sp>
        <p:sp>
          <p:nvSpPr>
            <p:cNvPr id="227332" name="AutoShape 4"/>
            <p:cNvSpPr>
              <a:spLocks noChangeArrowheads="1"/>
            </p:cNvSpPr>
            <p:nvPr/>
          </p:nvSpPr>
          <p:spPr bwMode="auto">
            <a:xfrm>
              <a:off x="1861" y="1117"/>
              <a:ext cx="2038" cy="454"/>
            </a:xfrm>
            <a:prstGeom prst="flowChartAlternateProcess">
              <a:avLst/>
            </a:prstGeom>
            <a:gradFill rotWithShape="1">
              <a:gsLst>
                <a:gs pos="0">
                  <a:schemeClr val="folHlink"/>
                </a:gs>
                <a:gs pos="50000">
                  <a:srgbClr val="FFFFFF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pt-BR"/>
                <a:t>PRESSUPOSTOS</a:t>
              </a:r>
            </a:p>
            <a:p>
              <a:pPr algn="ctr">
                <a:defRPr/>
              </a:pPr>
              <a:r>
                <a:rPr lang="pt-BR"/>
                <a:t> SUBJACENTES</a:t>
              </a:r>
            </a:p>
          </p:txBody>
        </p:sp>
        <p:sp>
          <p:nvSpPr>
            <p:cNvPr id="227333" name="AutoShape 5"/>
            <p:cNvSpPr>
              <a:spLocks noChangeArrowheads="1"/>
            </p:cNvSpPr>
            <p:nvPr/>
          </p:nvSpPr>
          <p:spPr bwMode="auto">
            <a:xfrm>
              <a:off x="581" y="1934"/>
              <a:ext cx="995" cy="499"/>
            </a:xfrm>
            <a:prstGeom prst="flowChartAlternateProcess">
              <a:avLst/>
            </a:prstGeom>
            <a:gradFill rotWithShape="1">
              <a:gsLst>
                <a:gs pos="0">
                  <a:schemeClr val="folHlink"/>
                </a:gs>
                <a:gs pos="50000">
                  <a:srgbClr val="FFFFFF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endParaRPr lang="pt-BR"/>
            </a:p>
            <a:p>
              <a:pPr algn="ctr">
                <a:defRPr/>
              </a:pPr>
              <a:r>
                <a:rPr lang="pt-BR"/>
                <a:t>SITUAÇÃO</a:t>
              </a:r>
            </a:p>
            <a:p>
              <a:pPr algn="ctr">
                <a:defRPr/>
              </a:pPr>
              <a:endParaRPr lang="pt-BR"/>
            </a:p>
          </p:txBody>
        </p:sp>
        <p:sp>
          <p:nvSpPr>
            <p:cNvPr id="227334" name="AutoShape 6"/>
            <p:cNvSpPr>
              <a:spLocks noChangeArrowheads="1"/>
            </p:cNvSpPr>
            <p:nvPr/>
          </p:nvSpPr>
          <p:spPr bwMode="auto">
            <a:xfrm>
              <a:off x="2050" y="1934"/>
              <a:ext cx="1327" cy="544"/>
            </a:xfrm>
            <a:prstGeom prst="flowChartAlternateProcess">
              <a:avLst/>
            </a:prstGeom>
            <a:gradFill rotWithShape="1">
              <a:gsLst>
                <a:gs pos="0">
                  <a:schemeClr val="folHlink"/>
                </a:gs>
                <a:gs pos="50000">
                  <a:srgbClr val="FFFFFF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endParaRPr lang="pt-BR"/>
            </a:p>
            <a:p>
              <a:pPr algn="ctr">
                <a:defRPr/>
              </a:pPr>
              <a:r>
                <a:rPr lang="pt-BR"/>
                <a:t>PENSAMENTOS </a:t>
              </a:r>
            </a:p>
            <a:p>
              <a:pPr algn="ctr">
                <a:defRPr/>
              </a:pPr>
              <a:r>
                <a:rPr lang="pt-BR"/>
                <a:t>AUTOMÁTICOS</a:t>
              </a:r>
            </a:p>
            <a:p>
              <a:pPr algn="ctr">
                <a:defRPr/>
              </a:pPr>
              <a:endParaRPr lang="pt-BR"/>
            </a:p>
          </p:txBody>
        </p:sp>
        <p:sp>
          <p:nvSpPr>
            <p:cNvPr id="227335" name="AutoShape 7"/>
            <p:cNvSpPr>
              <a:spLocks noChangeArrowheads="1"/>
            </p:cNvSpPr>
            <p:nvPr/>
          </p:nvSpPr>
          <p:spPr bwMode="auto">
            <a:xfrm>
              <a:off x="3899" y="1968"/>
              <a:ext cx="1233" cy="407"/>
            </a:xfrm>
            <a:prstGeom prst="flowChartAlternateProcess">
              <a:avLst/>
            </a:prstGeom>
            <a:gradFill rotWithShape="1">
              <a:gsLst>
                <a:gs pos="0">
                  <a:schemeClr val="folHlink"/>
                </a:gs>
                <a:gs pos="50000">
                  <a:srgbClr val="FFFFFF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endParaRPr lang="pt-BR"/>
            </a:p>
            <a:p>
              <a:pPr algn="ctr">
                <a:defRPr/>
              </a:pPr>
              <a:r>
                <a:rPr lang="pt-BR"/>
                <a:t>REAÇÕES</a:t>
              </a:r>
            </a:p>
            <a:p>
              <a:pPr algn="ctr">
                <a:defRPr/>
              </a:pPr>
              <a:endParaRPr lang="pt-BR"/>
            </a:p>
          </p:txBody>
        </p:sp>
        <p:sp>
          <p:nvSpPr>
            <p:cNvPr id="227336" name="AutoShape 8"/>
            <p:cNvSpPr>
              <a:spLocks noChangeArrowheads="1"/>
            </p:cNvSpPr>
            <p:nvPr/>
          </p:nvSpPr>
          <p:spPr bwMode="auto">
            <a:xfrm>
              <a:off x="3689" y="3748"/>
              <a:ext cx="1587" cy="454"/>
            </a:xfrm>
            <a:prstGeom prst="flowChartAlternateProcess">
              <a:avLst/>
            </a:prstGeom>
            <a:gradFill rotWithShape="1">
              <a:gsLst>
                <a:gs pos="0">
                  <a:schemeClr val="folHlink"/>
                </a:gs>
                <a:gs pos="50000">
                  <a:srgbClr val="FFFFFF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endParaRPr lang="pt-BR"/>
            </a:p>
            <a:p>
              <a:pPr algn="ctr">
                <a:defRPr/>
              </a:pPr>
              <a:r>
                <a:rPr lang="pt-BR"/>
                <a:t>COMPORTAMENTAIS</a:t>
              </a:r>
            </a:p>
            <a:p>
              <a:pPr algn="ctr">
                <a:defRPr/>
              </a:pPr>
              <a:endParaRPr lang="pt-BR"/>
            </a:p>
          </p:txBody>
        </p:sp>
        <p:sp>
          <p:nvSpPr>
            <p:cNvPr id="227337" name="AutoShape 9"/>
            <p:cNvSpPr>
              <a:spLocks noChangeArrowheads="1"/>
            </p:cNvSpPr>
            <p:nvPr/>
          </p:nvSpPr>
          <p:spPr bwMode="auto">
            <a:xfrm>
              <a:off x="4032" y="3158"/>
              <a:ext cx="972" cy="362"/>
            </a:xfrm>
            <a:prstGeom prst="flowChartAlternateProcess">
              <a:avLst/>
            </a:prstGeom>
            <a:gradFill rotWithShape="1">
              <a:gsLst>
                <a:gs pos="0">
                  <a:schemeClr val="folHlink"/>
                </a:gs>
                <a:gs pos="50000">
                  <a:srgbClr val="FFFFFF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endParaRPr lang="pt-BR"/>
            </a:p>
            <a:p>
              <a:pPr algn="ctr">
                <a:defRPr/>
              </a:pPr>
              <a:r>
                <a:rPr lang="pt-BR"/>
                <a:t>FÍSICAS</a:t>
              </a:r>
            </a:p>
            <a:p>
              <a:pPr algn="ctr">
                <a:defRPr/>
              </a:pPr>
              <a:endParaRPr lang="pt-BR"/>
            </a:p>
          </p:txBody>
        </p:sp>
        <p:sp>
          <p:nvSpPr>
            <p:cNvPr id="227338" name="AutoShape 10"/>
            <p:cNvSpPr>
              <a:spLocks noChangeArrowheads="1"/>
            </p:cNvSpPr>
            <p:nvPr/>
          </p:nvSpPr>
          <p:spPr bwMode="auto">
            <a:xfrm>
              <a:off x="3984" y="2613"/>
              <a:ext cx="1066" cy="317"/>
            </a:xfrm>
            <a:prstGeom prst="flowChartAlternateProcess">
              <a:avLst/>
            </a:prstGeom>
            <a:gradFill rotWithShape="1">
              <a:gsLst>
                <a:gs pos="0">
                  <a:schemeClr val="folHlink"/>
                </a:gs>
                <a:gs pos="50000">
                  <a:srgbClr val="FFFFFF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endParaRPr lang="pt-BR"/>
            </a:p>
            <a:p>
              <a:pPr algn="ctr">
                <a:defRPr/>
              </a:pPr>
              <a:r>
                <a:rPr lang="pt-BR"/>
                <a:t>EMOCIONAIS</a:t>
              </a:r>
            </a:p>
            <a:p>
              <a:pPr algn="ctr">
                <a:defRPr/>
              </a:pPr>
              <a:endParaRPr lang="pt-BR"/>
            </a:p>
          </p:txBody>
        </p:sp>
        <p:sp>
          <p:nvSpPr>
            <p:cNvPr id="46091" name="AutoShape 11"/>
            <p:cNvSpPr>
              <a:spLocks noChangeArrowheads="1"/>
            </p:cNvSpPr>
            <p:nvPr/>
          </p:nvSpPr>
          <p:spPr bwMode="auto">
            <a:xfrm>
              <a:off x="2679" y="800"/>
              <a:ext cx="284" cy="272"/>
            </a:xfrm>
            <a:prstGeom prst="downArrow">
              <a:avLst>
                <a:gd name="adj1" fmla="val 50000"/>
                <a:gd name="adj2" fmla="val 25000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hlink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46092" name="AutoShape 12"/>
            <p:cNvSpPr>
              <a:spLocks noChangeArrowheads="1"/>
            </p:cNvSpPr>
            <p:nvPr/>
          </p:nvSpPr>
          <p:spPr bwMode="auto">
            <a:xfrm>
              <a:off x="1648" y="2069"/>
              <a:ext cx="331" cy="272"/>
            </a:xfrm>
            <a:prstGeom prst="rightArrow">
              <a:avLst>
                <a:gd name="adj1" fmla="val 50000"/>
                <a:gd name="adj2" fmla="val 30423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hlink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46093" name="AutoShape 13"/>
            <p:cNvSpPr>
              <a:spLocks noChangeArrowheads="1"/>
            </p:cNvSpPr>
            <p:nvPr/>
          </p:nvSpPr>
          <p:spPr bwMode="auto">
            <a:xfrm>
              <a:off x="4420" y="2432"/>
              <a:ext cx="95" cy="136"/>
            </a:xfrm>
            <a:prstGeom prst="downArrow">
              <a:avLst>
                <a:gd name="adj1" fmla="val 50000"/>
                <a:gd name="adj2" fmla="val 35789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hlink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46094" name="AutoShape 14"/>
            <p:cNvSpPr>
              <a:spLocks noChangeArrowheads="1"/>
            </p:cNvSpPr>
            <p:nvPr/>
          </p:nvSpPr>
          <p:spPr bwMode="auto">
            <a:xfrm>
              <a:off x="2667" y="1616"/>
              <a:ext cx="284" cy="272"/>
            </a:xfrm>
            <a:prstGeom prst="downArrow">
              <a:avLst>
                <a:gd name="adj1" fmla="val 50000"/>
                <a:gd name="adj2" fmla="val 25000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hlink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46095" name="AutoShape 15"/>
            <p:cNvSpPr>
              <a:spLocks noChangeArrowheads="1"/>
            </p:cNvSpPr>
            <p:nvPr/>
          </p:nvSpPr>
          <p:spPr bwMode="auto">
            <a:xfrm>
              <a:off x="3473" y="2069"/>
              <a:ext cx="332" cy="272"/>
            </a:xfrm>
            <a:prstGeom prst="rightArrow">
              <a:avLst>
                <a:gd name="adj1" fmla="val 50000"/>
                <a:gd name="adj2" fmla="val 30515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hlink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46096" name="AutoShape 16"/>
            <p:cNvSpPr>
              <a:spLocks noChangeArrowheads="1"/>
            </p:cNvSpPr>
            <p:nvPr/>
          </p:nvSpPr>
          <p:spPr bwMode="auto">
            <a:xfrm>
              <a:off x="4420" y="2976"/>
              <a:ext cx="95" cy="136"/>
            </a:xfrm>
            <a:prstGeom prst="downArrow">
              <a:avLst>
                <a:gd name="adj1" fmla="val 50000"/>
                <a:gd name="adj2" fmla="val 35789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hlink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46097" name="AutoShape 17"/>
            <p:cNvSpPr>
              <a:spLocks noChangeArrowheads="1"/>
            </p:cNvSpPr>
            <p:nvPr/>
          </p:nvSpPr>
          <p:spPr bwMode="auto">
            <a:xfrm>
              <a:off x="4420" y="3566"/>
              <a:ext cx="95" cy="136"/>
            </a:xfrm>
            <a:prstGeom prst="downArrow">
              <a:avLst>
                <a:gd name="adj1" fmla="val 50000"/>
                <a:gd name="adj2" fmla="val 35789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hlink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46098" name="Text Box 18"/>
            <p:cNvSpPr txBox="1">
              <a:spLocks noChangeArrowheads="1"/>
            </p:cNvSpPr>
            <p:nvPr/>
          </p:nvSpPr>
          <p:spPr bwMode="auto">
            <a:xfrm>
              <a:off x="612" y="2659"/>
              <a:ext cx="86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t-BR" sz="2000"/>
                <a:t>Refeição</a:t>
              </a:r>
            </a:p>
          </p:txBody>
        </p:sp>
        <p:sp>
          <p:nvSpPr>
            <p:cNvPr id="46099" name="Text Box 19"/>
            <p:cNvSpPr txBox="1">
              <a:spLocks noChangeArrowheads="1"/>
            </p:cNvSpPr>
            <p:nvPr/>
          </p:nvSpPr>
          <p:spPr bwMode="auto">
            <a:xfrm>
              <a:off x="1701" y="2659"/>
              <a:ext cx="213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t-BR" sz="2000"/>
                <a:t>Se comer viro uma baleia</a:t>
              </a:r>
            </a:p>
          </p:txBody>
        </p:sp>
        <p:sp>
          <p:nvSpPr>
            <p:cNvPr id="46100" name="Text Box 20"/>
            <p:cNvSpPr txBox="1">
              <a:spLocks noChangeArrowheads="1"/>
            </p:cNvSpPr>
            <p:nvPr/>
          </p:nvSpPr>
          <p:spPr bwMode="auto">
            <a:xfrm>
              <a:off x="5148" y="2614"/>
              <a:ext cx="61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t-BR" sz="2000"/>
                <a:t>Medo</a:t>
              </a:r>
            </a:p>
          </p:txBody>
        </p:sp>
        <p:sp>
          <p:nvSpPr>
            <p:cNvPr id="46101" name="Text Box 21"/>
            <p:cNvSpPr txBox="1">
              <a:spLocks noChangeArrowheads="1"/>
            </p:cNvSpPr>
            <p:nvPr/>
          </p:nvSpPr>
          <p:spPr bwMode="auto">
            <a:xfrm>
              <a:off x="5103" y="3203"/>
              <a:ext cx="849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pt-BR" sz="2000"/>
            </a:p>
          </p:txBody>
        </p:sp>
        <p:sp>
          <p:nvSpPr>
            <p:cNvPr id="46102" name="Text Box 22"/>
            <p:cNvSpPr txBox="1">
              <a:spLocks noChangeArrowheads="1"/>
            </p:cNvSpPr>
            <p:nvPr/>
          </p:nvSpPr>
          <p:spPr bwMode="auto">
            <a:xfrm>
              <a:off x="3742" y="3951"/>
              <a:ext cx="158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pt-BR" sz="2000"/>
            </a:p>
          </p:txBody>
        </p:sp>
        <p:sp>
          <p:nvSpPr>
            <p:cNvPr id="46103" name="Text Box 23"/>
            <p:cNvSpPr txBox="1">
              <a:spLocks noChangeArrowheads="1"/>
            </p:cNvSpPr>
            <p:nvPr/>
          </p:nvSpPr>
          <p:spPr bwMode="auto">
            <a:xfrm>
              <a:off x="4059" y="436"/>
              <a:ext cx="140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t-BR" sz="2000"/>
                <a:t>Não tenho valor</a:t>
              </a:r>
            </a:p>
          </p:txBody>
        </p:sp>
        <p:sp>
          <p:nvSpPr>
            <p:cNvPr id="46104" name="Text Box 24"/>
            <p:cNvSpPr txBox="1">
              <a:spLocks noChangeArrowheads="1"/>
            </p:cNvSpPr>
            <p:nvPr/>
          </p:nvSpPr>
          <p:spPr bwMode="auto">
            <a:xfrm>
              <a:off x="4059" y="1117"/>
              <a:ext cx="1451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t-BR" sz="2000"/>
                <a:t>Se emagrecer terei valor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922338" y="476250"/>
            <a:ext cx="8526462" cy="6194425"/>
            <a:chOff x="581" y="300"/>
            <a:chExt cx="5371" cy="3902"/>
          </a:xfrm>
        </p:grpSpPr>
        <p:sp>
          <p:nvSpPr>
            <p:cNvPr id="226307" name="AutoShape 3"/>
            <p:cNvSpPr>
              <a:spLocks noChangeArrowheads="1"/>
            </p:cNvSpPr>
            <p:nvPr/>
          </p:nvSpPr>
          <p:spPr bwMode="auto">
            <a:xfrm>
              <a:off x="1861" y="300"/>
              <a:ext cx="2038" cy="454"/>
            </a:xfrm>
            <a:prstGeom prst="flowChartAlternateProcess">
              <a:avLst/>
            </a:prstGeom>
            <a:gradFill rotWithShape="1">
              <a:gsLst>
                <a:gs pos="0">
                  <a:schemeClr val="folHlink"/>
                </a:gs>
                <a:gs pos="50000">
                  <a:srgbClr val="FFFFFF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pt-BR"/>
                <a:t>CRENÇAS NUCLEARES</a:t>
              </a:r>
            </a:p>
          </p:txBody>
        </p:sp>
        <p:sp>
          <p:nvSpPr>
            <p:cNvPr id="226308" name="AutoShape 4"/>
            <p:cNvSpPr>
              <a:spLocks noChangeArrowheads="1"/>
            </p:cNvSpPr>
            <p:nvPr/>
          </p:nvSpPr>
          <p:spPr bwMode="auto">
            <a:xfrm>
              <a:off x="1861" y="1117"/>
              <a:ext cx="2038" cy="454"/>
            </a:xfrm>
            <a:prstGeom prst="flowChartAlternateProcess">
              <a:avLst/>
            </a:prstGeom>
            <a:gradFill rotWithShape="1">
              <a:gsLst>
                <a:gs pos="0">
                  <a:schemeClr val="folHlink"/>
                </a:gs>
                <a:gs pos="50000">
                  <a:srgbClr val="FFFFFF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pt-BR"/>
                <a:t>PRESSUPOSTOS</a:t>
              </a:r>
            </a:p>
            <a:p>
              <a:pPr algn="ctr">
                <a:defRPr/>
              </a:pPr>
              <a:r>
                <a:rPr lang="pt-BR"/>
                <a:t> SUBJACENTES</a:t>
              </a:r>
            </a:p>
          </p:txBody>
        </p:sp>
        <p:sp>
          <p:nvSpPr>
            <p:cNvPr id="226309" name="AutoShape 5"/>
            <p:cNvSpPr>
              <a:spLocks noChangeArrowheads="1"/>
            </p:cNvSpPr>
            <p:nvPr/>
          </p:nvSpPr>
          <p:spPr bwMode="auto">
            <a:xfrm>
              <a:off x="581" y="1934"/>
              <a:ext cx="995" cy="499"/>
            </a:xfrm>
            <a:prstGeom prst="flowChartAlternateProcess">
              <a:avLst/>
            </a:prstGeom>
            <a:gradFill rotWithShape="1">
              <a:gsLst>
                <a:gs pos="0">
                  <a:schemeClr val="folHlink"/>
                </a:gs>
                <a:gs pos="50000">
                  <a:srgbClr val="FFFFFF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endParaRPr lang="pt-BR"/>
            </a:p>
            <a:p>
              <a:pPr algn="ctr">
                <a:defRPr/>
              </a:pPr>
              <a:r>
                <a:rPr lang="pt-BR"/>
                <a:t>SITUAÇÃO</a:t>
              </a:r>
            </a:p>
            <a:p>
              <a:pPr algn="ctr">
                <a:defRPr/>
              </a:pPr>
              <a:endParaRPr lang="pt-BR"/>
            </a:p>
          </p:txBody>
        </p:sp>
        <p:sp>
          <p:nvSpPr>
            <p:cNvPr id="226310" name="AutoShape 6"/>
            <p:cNvSpPr>
              <a:spLocks noChangeArrowheads="1"/>
            </p:cNvSpPr>
            <p:nvPr/>
          </p:nvSpPr>
          <p:spPr bwMode="auto">
            <a:xfrm>
              <a:off x="2050" y="1934"/>
              <a:ext cx="1327" cy="544"/>
            </a:xfrm>
            <a:prstGeom prst="flowChartAlternateProcess">
              <a:avLst/>
            </a:prstGeom>
            <a:gradFill rotWithShape="1">
              <a:gsLst>
                <a:gs pos="0">
                  <a:schemeClr val="folHlink"/>
                </a:gs>
                <a:gs pos="50000">
                  <a:srgbClr val="FFFFFF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endParaRPr lang="pt-BR"/>
            </a:p>
            <a:p>
              <a:pPr algn="ctr">
                <a:defRPr/>
              </a:pPr>
              <a:r>
                <a:rPr lang="pt-BR"/>
                <a:t>PENSAMENTOS </a:t>
              </a:r>
            </a:p>
            <a:p>
              <a:pPr algn="ctr">
                <a:defRPr/>
              </a:pPr>
              <a:r>
                <a:rPr lang="pt-BR"/>
                <a:t>AUTOMÁTICOS</a:t>
              </a:r>
            </a:p>
            <a:p>
              <a:pPr algn="ctr">
                <a:defRPr/>
              </a:pPr>
              <a:endParaRPr lang="pt-BR"/>
            </a:p>
          </p:txBody>
        </p:sp>
        <p:sp>
          <p:nvSpPr>
            <p:cNvPr id="226311" name="AutoShape 7"/>
            <p:cNvSpPr>
              <a:spLocks noChangeArrowheads="1"/>
            </p:cNvSpPr>
            <p:nvPr/>
          </p:nvSpPr>
          <p:spPr bwMode="auto">
            <a:xfrm>
              <a:off x="3899" y="1968"/>
              <a:ext cx="1233" cy="407"/>
            </a:xfrm>
            <a:prstGeom prst="flowChartAlternateProcess">
              <a:avLst/>
            </a:prstGeom>
            <a:gradFill rotWithShape="1">
              <a:gsLst>
                <a:gs pos="0">
                  <a:schemeClr val="folHlink"/>
                </a:gs>
                <a:gs pos="50000">
                  <a:srgbClr val="FFFFFF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endParaRPr lang="pt-BR"/>
            </a:p>
            <a:p>
              <a:pPr algn="ctr">
                <a:defRPr/>
              </a:pPr>
              <a:r>
                <a:rPr lang="pt-BR"/>
                <a:t>REAÇÕES</a:t>
              </a:r>
            </a:p>
            <a:p>
              <a:pPr algn="ctr">
                <a:defRPr/>
              </a:pPr>
              <a:endParaRPr lang="pt-BR"/>
            </a:p>
          </p:txBody>
        </p:sp>
        <p:sp>
          <p:nvSpPr>
            <p:cNvPr id="226312" name="AutoShape 8"/>
            <p:cNvSpPr>
              <a:spLocks noChangeArrowheads="1"/>
            </p:cNvSpPr>
            <p:nvPr/>
          </p:nvSpPr>
          <p:spPr bwMode="auto">
            <a:xfrm>
              <a:off x="3689" y="3748"/>
              <a:ext cx="1587" cy="454"/>
            </a:xfrm>
            <a:prstGeom prst="flowChartAlternateProcess">
              <a:avLst/>
            </a:prstGeom>
            <a:gradFill rotWithShape="1">
              <a:gsLst>
                <a:gs pos="0">
                  <a:schemeClr val="folHlink"/>
                </a:gs>
                <a:gs pos="50000">
                  <a:srgbClr val="FFFFFF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endParaRPr lang="pt-BR"/>
            </a:p>
            <a:p>
              <a:pPr algn="ctr">
                <a:defRPr/>
              </a:pPr>
              <a:r>
                <a:rPr lang="pt-BR"/>
                <a:t>COMPORTAMENTAIS</a:t>
              </a:r>
            </a:p>
            <a:p>
              <a:pPr algn="ctr">
                <a:defRPr/>
              </a:pPr>
              <a:endParaRPr lang="pt-BR"/>
            </a:p>
          </p:txBody>
        </p:sp>
        <p:sp>
          <p:nvSpPr>
            <p:cNvPr id="226313" name="AutoShape 9"/>
            <p:cNvSpPr>
              <a:spLocks noChangeArrowheads="1"/>
            </p:cNvSpPr>
            <p:nvPr/>
          </p:nvSpPr>
          <p:spPr bwMode="auto">
            <a:xfrm>
              <a:off x="4032" y="3158"/>
              <a:ext cx="972" cy="362"/>
            </a:xfrm>
            <a:prstGeom prst="flowChartAlternateProcess">
              <a:avLst/>
            </a:prstGeom>
            <a:gradFill rotWithShape="1">
              <a:gsLst>
                <a:gs pos="0">
                  <a:schemeClr val="folHlink"/>
                </a:gs>
                <a:gs pos="50000">
                  <a:srgbClr val="FFFFFF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endParaRPr lang="pt-BR"/>
            </a:p>
            <a:p>
              <a:pPr algn="ctr">
                <a:defRPr/>
              </a:pPr>
              <a:r>
                <a:rPr lang="pt-BR"/>
                <a:t>FÍSICAS</a:t>
              </a:r>
            </a:p>
            <a:p>
              <a:pPr algn="ctr">
                <a:defRPr/>
              </a:pPr>
              <a:endParaRPr lang="pt-BR"/>
            </a:p>
          </p:txBody>
        </p:sp>
        <p:sp>
          <p:nvSpPr>
            <p:cNvPr id="226314" name="AutoShape 10"/>
            <p:cNvSpPr>
              <a:spLocks noChangeArrowheads="1"/>
            </p:cNvSpPr>
            <p:nvPr/>
          </p:nvSpPr>
          <p:spPr bwMode="auto">
            <a:xfrm>
              <a:off x="3984" y="2613"/>
              <a:ext cx="1066" cy="317"/>
            </a:xfrm>
            <a:prstGeom prst="flowChartAlternateProcess">
              <a:avLst/>
            </a:prstGeom>
            <a:gradFill rotWithShape="1">
              <a:gsLst>
                <a:gs pos="0">
                  <a:schemeClr val="folHlink"/>
                </a:gs>
                <a:gs pos="50000">
                  <a:srgbClr val="FFFFFF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endParaRPr lang="pt-BR"/>
            </a:p>
            <a:p>
              <a:pPr algn="ctr">
                <a:defRPr/>
              </a:pPr>
              <a:r>
                <a:rPr lang="pt-BR"/>
                <a:t>EMOCIONAIS</a:t>
              </a:r>
            </a:p>
            <a:p>
              <a:pPr algn="ctr">
                <a:defRPr/>
              </a:pPr>
              <a:endParaRPr lang="pt-BR"/>
            </a:p>
          </p:txBody>
        </p:sp>
        <p:sp>
          <p:nvSpPr>
            <p:cNvPr id="47115" name="AutoShape 11"/>
            <p:cNvSpPr>
              <a:spLocks noChangeArrowheads="1"/>
            </p:cNvSpPr>
            <p:nvPr/>
          </p:nvSpPr>
          <p:spPr bwMode="auto">
            <a:xfrm>
              <a:off x="2679" y="800"/>
              <a:ext cx="284" cy="272"/>
            </a:xfrm>
            <a:prstGeom prst="downArrow">
              <a:avLst>
                <a:gd name="adj1" fmla="val 50000"/>
                <a:gd name="adj2" fmla="val 25000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hlink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47116" name="AutoShape 12"/>
            <p:cNvSpPr>
              <a:spLocks noChangeArrowheads="1"/>
            </p:cNvSpPr>
            <p:nvPr/>
          </p:nvSpPr>
          <p:spPr bwMode="auto">
            <a:xfrm>
              <a:off x="1648" y="2069"/>
              <a:ext cx="331" cy="272"/>
            </a:xfrm>
            <a:prstGeom prst="rightArrow">
              <a:avLst>
                <a:gd name="adj1" fmla="val 50000"/>
                <a:gd name="adj2" fmla="val 30423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hlink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47117" name="AutoShape 13"/>
            <p:cNvSpPr>
              <a:spLocks noChangeArrowheads="1"/>
            </p:cNvSpPr>
            <p:nvPr/>
          </p:nvSpPr>
          <p:spPr bwMode="auto">
            <a:xfrm>
              <a:off x="4420" y="2432"/>
              <a:ext cx="95" cy="136"/>
            </a:xfrm>
            <a:prstGeom prst="downArrow">
              <a:avLst>
                <a:gd name="adj1" fmla="val 50000"/>
                <a:gd name="adj2" fmla="val 35789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hlink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47118" name="AutoShape 14"/>
            <p:cNvSpPr>
              <a:spLocks noChangeArrowheads="1"/>
            </p:cNvSpPr>
            <p:nvPr/>
          </p:nvSpPr>
          <p:spPr bwMode="auto">
            <a:xfrm>
              <a:off x="2667" y="1616"/>
              <a:ext cx="284" cy="272"/>
            </a:xfrm>
            <a:prstGeom prst="downArrow">
              <a:avLst>
                <a:gd name="adj1" fmla="val 50000"/>
                <a:gd name="adj2" fmla="val 25000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hlink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47119" name="AutoShape 15"/>
            <p:cNvSpPr>
              <a:spLocks noChangeArrowheads="1"/>
            </p:cNvSpPr>
            <p:nvPr/>
          </p:nvSpPr>
          <p:spPr bwMode="auto">
            <a:xfrm>
              <a:off x="3473" y="2069"/>
              <a:ext cx="332" cy="272"/>
            </a:xfrm>
            <a:prstGeom prst="rightArrow">
              <a:avLst>
                <a:gd name="adj1" fmla="val 50000"/>
                <a:gd name="adj2" fmla="val 30515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hlink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47120" name="AutoShape 16"/>
            <p:cNvSpPr>
              <a:spLocks noChangeArrowheads="1"/>
            </p:cNvSpPr>
            <p:nvPr/>
          </p:nvSpPr>
          <p:spPr bwMode="auto">
            <a:xfrm>
              <a:off x="4420" y="2976"/>
              <a:ext cx="95" cy="136"/>
            </a:xfrm>
            <a:prstGeom prst="downArrow">
              <a:avLst>
                <a:gd name="adj1" fmla="val 50000"/>
                <a:gd name="adj2" fmla="val 35789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hlink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47121" name="AutoShape 17"/>
            <p:cNvSpPr>
              <a:spLocks noChangeArrowheads="1"/>
            </p:cNvSpPr>
            <p:nvPr/>
          </p:nvSpPr>
          <p:spPr bwMode="auto">
            <a:xfrm>
              <a:off x="4420" y="3566"/>
              <a:ext cx="95" cy="136"/>
            </a:xfrm>
            <a:prstGeom prst="downArrow">
              <a:avLst>
                <a:gd name="adj1" fmla="val 50000"/>
                <a:gd name="adj2" fmla="val 35789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hlink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47122" name="Text Box 18"/>
            <p:cNvSpPr txBox="1">
              <a:spLocks noChangeArrowheads="1"/>
            </p:cNvSpPr>
            <p:nvPr/>
          </p:nvSpPr>
          <p:spPr bwMode="auto">
            <a:xfrm>
              <a:off x="612" y="2659"/>
              <a:ext cx="86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t-BR" sz="2000"/>
                <a:t>Refeição</a:t>
              </a:r>
            </a:p>
          </p:txBody>
        </p:sp>
        <p:sp>
          <p:nvSpPr>
            <p:cNvPr id="47123" name="Text Box 19"/>
            <p:cNvSpPr txBox="1">
              <a:spLocks noChangeArrowheads="1"/>
            </p:cNvSpPr>
            <p:nvPr/>
          </p:nvSpPr>
          <p:spPr bwMode="auto">
            <a:xfrm>
              <a:off x="1701" y="2659"/>
              <a:ext cx="213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t-BR" sz="2000"/>
                <a:t>Se comer viro uma baleia</a:t>
              </a:r>
            </a:p>
          </p:txBody>
        </p:sp>
        <p:sp>
          <p:nvSpPr>
            <p:cNvPr id="47124" name="Text Box 20"/>
            <p:cNvSpPr txBox="1">
              <a:spLocks noChangeArrowheads="1"/>
            </p:cNvSpPr>
            <p:nvPr/>
          </p:nvSpPr>
          <p:spPr bwMode="auto">
            <a:xfrm>
              <a:off x="5148" y="2614"/>
              <a:ext cx="61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t-BR" sz="2000"/>
                <a:t>Medo</a:t>
              </a:r>
            </a:p>
          </p:txBody>
        </p:sp>
        <p:sp>
          <p:nvSpPr>
            <p:cNvPr id="47125" name="Text Box 21"/>
            <p:cNvSpPr txBox="1">
              <a:spLocks noChangeArrowheads="1"/>
            </p:cNvSpPr>
            <p:nvPr/>
          </p:nvSpPr>
          <p:spPr bwMode="auto">
            <a:xfrm>
              <a:off x="5103" y="3203"/>
              <a:ext cx="849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t-BR" sz="2000"/>
                <a:t>Tremor</a:t>
              </a:r>
            </a:p>
          </p:txBody>
        </p:sp>
        <p:sp>
          <p:nvSpPr>
            <p:cNvPr id="47126" name="Text Box 22"/>
            <p:cNvSpPr txBox="1">
              <a:spLocks noChangeArrowheads="1"/>
            </p:cNvSpPr>
            <p:nvPr/>
          </p:nvSpPr>
          <p:spPr bwMode="auto">
            <a:xfrm>
              <a:off x="3742" y="3951"/>
              <a:ext cx="158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pt-BR" sz="2000"/>
            </a:p>
          </p:txBody>
        </p:sp>
        <p:sp>
          <p:nvSpPr>
            <p:cNvPr id="47127" name="Text Box 23"/>
            <p:cNvSpPr txBox="1">
              <a:spLocks noChangeArrowheads="1"/>
            </p:cNvSpPr>
            <p:nvPr/>
          </p:nvSpPr>
          <p:spPr bwMode="auto">
            <a:xfrm>
              <a:off x="4059" y="436"/>
              <a:ext cx="140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t-BR" sz="2000"/>
                <a:t>Não tenho valor</a:t>
              </a:r>
            </a:p>
          </p:txBody>
        </p:sp>
        <p:sp>
          <p:nvSpPr>
            <p:cNvPr id="47128" name="Text Box 24"/>
            <p:cNvSpPr txBox="1">
              <a:spLocks noChangeArrowheads="1"/>
            </p:cNvSpPr>
            <p:nvPr/>
          </p:nvSpPr>
          <p:spPr bwMode="auto">
            <a:xfrm>
              <a:off x="4059" y="1117"/>
              <a:ext cx="1451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t-BR" sz="2000"/>
                <a:t>Se emagrecer terei valor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0"/>
          <p:cNvGrpSpPr>
            <a:grpSpLocks/>
          </p:cNvGrpSpPr>
          <p:nvPr/>
        </p:nvGrpSpPr>
        <p:grpSpPr bwMode="auto">
          <a:xfrm>
            <a:off x="922338" y="476250"/>
            <a:ext cx="8526462" cy="6194425"/>
            <a:chOff x="581" y="300"/>
            <a:chExt cx="5371" cy="3902"/>
          </a:xfrm>
        </p:grpSpPr>
        <p:sp>
          <p:nvSpPr>
            <p:cNvPr id="162820" name="AutoShape 4"/>
            <p:cNvSpPr>
              <a:spLocks noChangeArrowheads="1"/>
            </p:cNvSpPr>
            <p:nvPr/>
          </p:nvSpPr>
          <p:spPr bwMode="auto">
            <a:xfrm>
              <a:off x="1861" y="300"/>
              <a:ext cx="2038" cy="454"/>
            </a:xfrm>
            <a:prstGeom prst="flowChartAlternateProcess">
              <a:avLst/>
            </a:prstGeom>
            <a:gradFill rotWithShape="1">
              <a:gsLst>
                <a:gs pos="0">
                  <a:schemeClr val="folHlink"/>
                </a:gs>
                <a:gs pos="50000">
                  <a:srgbClr val="FFFFFF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pt-BR"/>
                <a:t>CRENÇAS NUCLEARES</a:t>
              </a:r>
            </a:p>
          </p:txBody>
        </p:sp>
        <p:sp>
          <p:nvSpPr>
            <p:cNvPr id="162821" name="AutoShape 5"/>
            <p:cNvSpPr>
              <a:spLocks noChangeArrowheads="1"/>
            </p:cNvSpPr>
            <p:nvPr/>
          </p:nvSpPr>
          <p:spPr bwMode="auto">
            <a:xfrm>
              <a:off x="1861" y="1117"/>
              <a:ext cx="2038" cy="454"/>
            </a:xfrm>
            <a:prstGeom prst="flowChartAlternateProcess">
              <a:avLst/>
            </a:prstGeom>
            <a:gradFill rotWithShape="1">
              <a:gsLst>
                <a:gs pos="0">
                  <a:schemeClr val="folHlink"/>
                </a:gs>
                <a:gs pos="50000">
                  <a:srgbClr val="FFFFFF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pt-BR"/>
                <a:t>PRESSUPOSTOS</a:t>
              </a:r>
            </a:p>
            <a:p>
              <a:pPr algn="ctr">
                <a:defRPr/>
              </a:pPr>
              <a:r>
                <a:rPr lang="pt-BR"/>
                <a:t> SUBJACENTES</a:t>
              </a:r>
            </a:p>
          </p:txBody>
        </p:sp>
        <p:sp>
          <p:nvSpPr>
            <p:cNvPr id="162822" name="AutoShape 6"/>
            <p:cNvSpPr>
              <a:spLocks noChangeArrowheads="1"/>
            </p:cNvSpPr>
            <p:nvPr/>
          </p:nvSpPr>
          <p:spPr bwMode="auto">
            <a:xfrm>
              <a:off x="581" y="1934"/>
              <a:ext cx="995" cy="499"/>
            </a:xfrm>
            <a:prstGeom prst="flowChartAlternateProcess">
              <a:avLst/>
            </a:prstGeom>
            <a:gradFill rotWithShape="1">
              <a:gsLst>
                <a:gs pos="0">
                  <a:schemeClr val="folHlink"/>
                </a:gs>
                <a:gs pos="50000">
                  <a:srgbClr val="FFFFFF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endParaRPr lang="pt-BR"/>
            </a:p>
            <a:p>
              <a:pPr algn="ctr">
                <a:defRPr/>
              </a:pPr>
              <a:r>
                <a:rPr lang="pt-BR"/>
                <a:t>SITUAÇÃO</a:t>
              </a:r>
            </a:p>
            <a:p>
              <a:pPr algn="ctr">
                <a:defRPr/>
              </a:pPr>
              <a:endParaRPr lang="pt-BR"/>
            </a:p>
          </p:txBody>
        </p:sp>
        <p:sp>
          <p:nvSpPr>
            <p:cNvPr id="162823" name="AutoShape 7"/>
            <p:cNvSpPr>
              <a:spLocks noChangeArrowheads="1"/>
            </p:cNvSpPr>
            <p:nvPr/>
          </p:nvSpPr>
          <p:spPr bwMode="auto">
            <a:xfrm>
              <a:off x="2050" y="1934"/>
              <a:ext cx="1327" cy="544"/>
            </a:xfrm>
            <a:prstGeom prst="flowChartAlternateProcess">
              <a:avLst/>
            </a:prstGeom>
            <a:gradFill rotWithShape="1">
              <a:gsLst>
                <a:gs pos="0">
                  <a:schemeClr val="folHlink"/>
                </a:gs>
                <a:gs pos="50000">
                  <a:srgbClr val="FFFFFF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endParaRPr lang="pt-BR"/>
            </a:p>
            <a:p>
              <a:pPr algn="ctr">
                <a:defRPr/>
              </a:pPr>
              <a:r>
                <a:rPr lang="pt-BR"/>
                <a:t>PENSAMENTOS </a:t>
              </a:r>
            </a:p>
            <a:p>
              <a:pPr algn="ctr">
                <a:defRPr/>
              </a:pPr>
              <a:r>
                <a:rPr lang="pt-BR"/>
                <a:t>AUTOMÁTICOS</a:t>
              </a:r>
            </a:p>
            <a:p>
              <a:pPr algn="ctr">
                <a:defRPr/>
              </a:pPr>
              <a:endParaRPr lang="pt-BR"/>
            </a:p>
          </p:txBody>
        </p:sp>
        <p:sp>
          <p:nvSpPr>
            <p:cNvPr id="162824" name="AutoShape 8"/>
            <p:cNvSpPr>
              <a:spLocks noChangeArrowheads="1"/>
            </p:cNvSpPr>
            <p:nvPr/>
          </p:nvSpPr>
          <p:spPr bwMode="auto">
            <a:xfrm>
              <a:off x="3899" y="1968"/>
              <a:ext cx="1233" cy="407"/>
            </a:xfrm>
            <a:prstGeom prst="flowChartAlternateProcess">
              <a:avLst/>
            </a:prstGeom>
            <a:gradFill rotWithShape="1">
              <a:gsLst>
                <a:gs pos="0">
                  <a:schemeClr val="folHlink"/>
                </a:gs>
                <a:gs pos="50000">
                  <a:srgbClr val="FFFFFF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endParaRPr lang="pt-BR"/>
            </a:p>
            <a:p>
              <a:pPr algn="ctr">
                <a:defRPr/>
              </a:pPr>
              <a:r>
                <a:rPr lang="pt-BR"/>
                <a:t>REAÇÕES</a:t>
              </a:r>
            </a:p>
            <a:p>
              <a:pPr algn="ctr">
                <a:defRPr/>
              </a:pPr>
              <a:endParaRPr lang="pt-BR"/>
            </a:p>
          </p:txBody>
        </p:sp>
        <p:sp>
          <p:nvSpPr>
            <p:cNvPr id="162825" name="AutoShape 9"/>
            <p:cNvSpPr>
              <a:spLocks noChangeArrowheads="1"/>
            </p:cNvSpPr>
            <p:nvPr/>
          </p:nvSpPr>
          <p:spPr bwMode="auto">
            <a:xfrm>
              <a:off x="3689" y="3748"/>
              <a:ext cx="1587" cy="454"/>
            </a:xfrm>
            <a:prstGeom prst="flowChartAlternateProcess">
              <a:avLst/>
            </a:prstGeom>
            <a:gradFill rotWithShape="1">
              <a:gsLst>
                <a:gs pos="0">
                  <a:schemeClr val="folHlink"/>
                </a:gs>
                <a:gs pos="50000">
                  <a:srgbClr val="FFFFFF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pt-BR"/>
                <a:t>COMPORTAMENTAIS</a:t>
              </a:r>
            </a:p>
            <a:p>
              <a:pPr algn="ctr">
                <a:defRPr/>
              </a:pPr>
              <a:endParaRPr lang="pt-BR"/>
            </a:p>
          </p:txBody>
        </p:sp>
        <p:sp>
          <p:nvSpPr>
            <p:cNvPr id="162826" name="AutoShape 10"/>
            <p:cNvSpPr>
              <a:spLocks noChangeArrowheads="1"/>
            </p:cNvSpPr>
            <p:nvPr/>
          </p:nvSpPr>
          <p:spPr bwMode="auto">
            <a:xfrm>
              <a:off x="4032" y="3158"/>
              <a:ext cx="972" cy="362"/>
            </a:xfrm>
            <a:prstGeom prst="flowChartAlternateProcess">
              <a:avLst/>
            </a:prstGeom>
            <a:gradFill rotWithShape="1">
              <a:gsLst>
                <a:gs pos="0">
                  <a:schemeClr val="folHlink"/>
                </a:gs>
                <a:gs pos="50000">
                  <a:srgbClr val="FFFFFF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endParaRPr lang="pt-BR"/>
            </a:p>
            <a:p>
              <a:pPr algn="ctr">
                <a:defRPr/>
              </a:pPr>
              <a:r>
                <a:rPr lang="pt-BR"/>
                <a:t>FÍSICAS</a:t>
              </a:r>
            </a:p>
            <a:p>
              <a:pPr algn="ctr">
                <a:defRPr/>
              </a:pPr>
              <a:endParaRPr lang="pt-BR"/>
            </a:p>
          </p:txBody>
        </p:sp>
        <p:sp>
          <p:nvSpPr>
            <p:cNvPr id="162827" name="AutoShape 11"/>
            <p:cNvSpPr>
              <a:spLocks noChangeArrowheads="1"/>
            </p:cNvSpPr>
            <p:nvPr/>
          </p:nvSpPr>
          <p:spPr bwMode="auto">
            <a:xfrm>
              <a:off x="3984" y="2613"/>
              <a:ext cx="1066" cy="317"/>
            </a:xfrm>
            <a:prstGeom prst="flowChartAlternateProcess">
              <a:avLst/>
            </a:prstGeom>
            <a:gradFill rotWithShape="1">
              <a:gsLst>
                <a:gs pos="0">
                  <a:schemeClr val="folHlink"/>
                </a:gs>
                <a:gs pos="50000">
                  <a:srgbClr val="FFFFFF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endParaRPr lang="pt-BR"/>
            </a:p>
            <a:p>
              <a:pPr algn="ctr">
                <a:defRPr/>
              </a:pPr>
              <a:r>
                <a:rPr lang="pt-BR"/>
                <a:t>EMOCIONAIS</a:t>
              </a:r>
            </a:p>
            <a:p>
              <a:pPr algn="ctr">
                <a:defRPr/>
              </a:pPr>
              <a:endParaRPr lang="pt-BR"/>
            </a:p>
          </p:txBody>
        </p:sp>
        <p:sp>
          <p:nvSpPr>
            <p:cNvPr id="48139" name="AutoShape 12"/>
            <p:cNvSpPr>
              <a:spLocks noChangeArrowheads="1"/>
            </p:cNvSpPr>
            <p:nvPr/>
          </p:nvSpPr>
          <p:spPr bwMode="auto">
            <a:xfrm>
              <a:off x="2679" y="800"/>
              <a:ext cx="284" cy="272"/>
            </a:xfrm>
            <a:prstGeom prst="downArrow">
              <a:avLst>
                <a:gd name="adj1" fmla="val 50000"/>
                <a:gd name="adj2" fmla="val 25000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hlink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48140" name="AutoShape 13"/>
            <p:cNvSpPr>
              <a:spLocks noChangeArrowheads="1"/>
            </p:cNvSpPr>
            <p:nvPr/>
          </p:nvSpPr>
          <p:spPr bwMode="auto">
            <a:xfrm>
              <a:off x="1648" y="2069"/>
              <a:ext cx="331" cy="272"/>
            </a:xfrm>
            <a:prstGeom prst="rightArrow">
              <a:avLst>
                <a:gd name="adj1" fmla="val 50000"/>
                <a:gd name="adj2" fmla="val 30423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hlink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48141" name="AutoShape 14"/>
            <p:cNvSpPr>
              <a:spLocks noChangeArrowheads="1"/>
            </p:cNvSpPr>
            <p:nvPr/>
          </p:nvSpPr>
          <p:spPr bwMode="auto">
            <a:xfrm>
              <a:off x="4420" y="2432"/>
              <a:ext cx="95" cy="136"/>
            </a:xfrm>
            <a:prstGeom prst="downArrow">
              <a:avLst>
                <a:gd name="adj1" fmla="val 50000"/>
                <a:gd name="adj2" fmla="val 35789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hlink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48142" name="AutoShape 15"/>
            <p:cNvSpPr>
              <a:spLocks noChangeArrowheads="1"/>
            </p:cNvSpPr>
            <p:nvPr/>
          </p:nvSpPr>
          <p:spPr bwMode="auto">
            <a:xfrm>
              <a:off x="2667" y="1616"/>
              <a:ext cx="284" cy="272"/>
            </a:xfrm>
            <a:prstGeom prst="downArrow">
              <a:avLst>
                <a:gd name="adj1" fmla="val 50000"/>
                <a:gd name="adj2" fmla="val 25000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hlink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48143" name="AutoShape 16"/>
            <p:cNvSpPr>
              <a:spLocks noChangeArrowheads="1"/>
            </p:cNvSpPr>
            <p:nvPr/>
          </p:nvSpPr>
          <p:spPr bwMode="auto">
            <a:xfrm>
              <a:off x="3473" y="2069"/>
              <a:ext cx="332" cy="272"/>
            </a:xfrm>
            <a:prstGeom prst="rightArrow">
              <a:avLst>
                <a:gd name="adj1" fmla="val 50000"/>
                <a:gd name="adj2" fmla="val 30515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hlink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48144" name="AutoShape 17"/>
            <p:cNvSpPr>
              <a:spLocks noChangeArrowheads="1"/>
            </p:cNvSpPr>
            <p:nvPr/>
          </p:nvSpPr>
          <p:spPr bwMode="auto">
            <a:xfrm>
              <a:off x="4420" y="2976"/>
              <a:ext cx="95" cy="136"/>
            </a:xfrm>
            <a:prstGeom prst="downArrow">
              <a:avLst>
                <a:gd name="adj1" fmla="val 50000"/>
                <a:gd name="adj2" fmla="val 35789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hlink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48145" name="AutoShape 18"/>
            <p:cNvSpPr>
              <a:spLocks noChangeArrowheads="1"/>
            </p:cNvSpPr>
            <p:nvPr/>
          </p:nvSpPr>
          <p:spPr bwMode="auto">
            <a:xfrm>
              <a:off x="4420" y="3566"/>
              <a:ext cx="95" cy="136"/>
            </a:xfrm>
            <a:prstGeom prst="downArrow">
              <a:avLst>
                <a:gd name="adj1" fmla="val 50000"/>
                <a:gd name="adj2" fmla="val 35789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hlink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48146" name="Text Box 21"/>
            <p:cNvSpPr txBox="1">
              <a:spLocks noChangeArrowheads="1"/>
            </p:cNvSpPr>
            <p:nvPr/>
          </p:nvSpPr>
          <p:spPr bwMode="auto">
            <a:xfrm>
              <a:off x="612" y="2659"/>
              <a:ext cx="86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t-BR" sz="2000"/>
                <a:t>Refeição</a:t>
              </a:r>
            </a:p>
          </p:txBody>
        </p:sp>
        <p:sp>
          <p:nvSpPr>
            <p:cNvPr id="48147" name="Text Box 22"/>
            <p:cNvSpPr txBox="1">
              <a:spLocks noChangeArrowheads="1"/>
            </p:cNvSpPr>
            <p:nvPr/>
          </p:nvSpPr>
          <p:spPr bwMode="auto">
            <a:xfrm>
              <a:off x="1701" y="2659"/>
              <a:ext cx="213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t-BR" sz="2000"/>
                <a:t>Se comer viro uma baleia</a:t>
              </a:r>
            </a:p>
          </p:txBody>
        </p:sp>
        <p:sp>
          <p:nvSpPr>
            <p:cNvPr id="48148" name="Text Box 23"/>
            <p:cNvSpPr txBox="1">
              <a:spLocks noChangeArrowheads="1"/>
            </p:cNvSpPr>
            <p:nvPr/>
          </p:nvSpPr>
          <p:spPr bwMode="auto">
            <a:xfrm>
              <a:off x="5148" y="2614"/>
              <a:ext cx="61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t-BR" sz="2000"/>
                <a:t>Medo</a:t>
              </a:r>
            </a:p>
          </p:txBody>
        </p:sp>
        <p:sp>
          <p:nvSpPr>
            <p:cNvPr id="48149" name="Text Box 24"/>
            <p:cNvSpPr txBox="1">
              <a:spLocks noChangeArrowheads="1"/>
            </p:cNvSpPr>
            <p:nvPr/>
          </p:nvSpPr>
          <p:spPr bwMode="auto">
            <a:xfrm>
              <a:off x="5103" y="3203"/>
              <a:ext cx="849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t-BR" sz="2000"/>
                <a:t>Tremor</a:t>
              </a:r>
            </a:p>
          </p:txBody>
        </p:sp>
        <p:sp>
          <p:nvSpPr>
            <p:cNvPr id="48150" name="Text Box 25"/>
            <p:cNvSpPr txBox="1">
              <a:spLocks noChangeArrowheads="1"/>
            </p:cNvSpPr>
            <p:nvPr/>
          </p:nvSpPr>
          <p:spPr bwMode="auto">
            <a:xfrm>
              <a:off x="3742" y="3951"/>
              <a:ext cx="158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t-BR" sz="2000"/>
                <a:t>Evitação/Purgação</a:t>
              </a:r>
            </a:p>
          </p:txBody>
        </p:sp>
        <p:sp>
          <p:nvSpPr>
            <p:cNvPr id="48151" name="Text Box 27"/>
            <p:cNvSpPr txBox="1">
              <a:spLocks noChangeArrowheads="1"/>
            </p:cNvSpPr>
            <p:nvPr/>
          </p:nvSpPr>
          <p:spPr bwMode="auto">
            <a:xfrm>
              <a:off x="4059" y="436"/>
              <a:ext cx="140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t-BR" sz="2000"/>
                <a:t>Não tenho valor</a:t>
              </a:r>
            </a:p>
          </p:txBody>
        </p:sp>
        <p:sp>
          <p:nvSpPr>
            <p:cNvPr id="48152" name="Text Box 28"/>
            <p:cNvSpPr txBox="1">
              <a:spLocks noChangeArrowheads="1"/>
            </p:cNvSpPr>
            <p:nvPr/>
          </p:nvSpPr>
          <p:spPr bwMode="auto">
            <a:xfrm>
              <a:off x="4059" y="1117"/>
              <a:ext cx="1451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t-BR" sz="2000"/>
                <a:t>Se emagrecer terei valor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1026"/>
          <p:cNvSpPr>
            <a:spLocks noGrp="1" noChangeArrowheads="1"/>
          </p:cNvSpPr>
          <p:nvPr>
            <p:ph type="body" idx="1"/>
          </p:nvPr>
        </p:nvSpPr>
        <p:spPr>
          <a:xfrm>
            <a:off x="838200" y="1846263"/>
            <a:ext cx="8270875" cy="48958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pt-BR" sz="3600" dirty="0" smtClean="0"/>
              <a:t>O valor pessoal depende diretamente da forma e do peso do corpo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pt-BR" sz="3600" dirty="0" smtClean="0"/>
              <a:t>Emagrecer é o principal caminho para resolver todos os problemas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pt-BR" sz="3600" dirty="0" smtClean="0"/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pt-BR" sz="4400" dirty="0" smtClean="0"/>
              <a:t>Qualquer coisa, menos engordar!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pt-BR" sz="4400" dirty="0" smtClean="0"/>
              <a:t>Devo emagrecer!    </a:t>
            </a:r>
          </a:p>
        </p:txBody>
      </p:sp>
      <p:sp>
        <p:nvSpPr>
          <p:cNvPr id="168963" name="Rectangle 1027"/>
          <p:cNvSpPr>
            <a:spLocks noGrp="1" noChangeArrowheads="1"/>
          </p:cNvSpPr>
          <p:nvPr>
            <p:ph type="title"/>
          </p:nvPr>
        </p:nvSpPr>
        <p:spPr>
          <a:xfrm>
            <a:off x="493713" y="328613"/>
            <a:ext cx="8686800" cy="1371600"/>
          </a:xfrm>
          <a:effectLst>
            <a:outerShdw dist="35921" dir="2700000" algn="ctr" rotWithShape="0">
              <a:schemeClr val="tx1">
                <a:alpha val="50000"/>
              </a:schemeClr>
            </a:outerShdw>
          </a:effectLst>
        </p:spPr>
        <p:txBody>
          <a:bodyPr/>
          <a:lstStyle/>
          <a:p>
            <a:pPr algn="ctr" eaLnBrk="1" hangingPunct="1">
              <a:defRPr/>
            </a:pPr>
            <a:r>
              <a:rPr lang="pt-BR" sz="4000" smtClean="0"/>
              <a:t>Principais Crenças Distorcidas comuns à AN e BN</a:t>
            </a:r>
          </a:p>
        </p:txBody>
      </p:sp>
      <p:sp>
        <p:nvSpPr>
          <p:cNvPr id="4102" name="AutoShape 1028"/>
          <p:cNvSpPr>
            <a:spLocks noChangeArrowheads="1"/>
          </p:cNvSpPr>
          <p:nvPr/>
        </p:nvSpPr>
        <p:spPr bwMode="auto">
          <a:xfrm>
            <a:off x="4211638" y="4191000"/>
            <a:ext cx="792162" cy="503238"/>
          </a:xfrm>
          <a:prstGeom prst="downArrow">
            <a:avLst>
              <a:gd name="adj1" fmla="val 50000"/>
              <a:gd name="adj2" fmla="val 25000"/>
            </a:avLst>
          </a:prstGeom>
          <a:gradFill rotWithShape="1">
            <a:gsLst>
              <a:gs pos="0">
                <a:schemeClr val="folHlink"/>
              </a:gs>
              <a:gs pos="100000">
                <a:schemeClr val="hlink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graphicFrame>
        <p:nvGraphicFramePr>
          <p:cNvPr id="4098" name="Object 1029"/>
          <p:cNvGraphicFramePr>
            <a:graphicFrameLocks noChangeAspect="1"/>
          </p:cNvGraphicFramePr>
          <p:nvPr/>
        </p:nvGraphicFramePr>
        <p:xfrm>
          <a:off x="584200" y="3124200"/>
          <a:ext cx="254000" cy="204788"/>
        </p:xfrm>
        <a:graphic>
          <a:graphicData uri="http://schemas.openxmlformats.org/presentationml/2006/ole">
            <p:oleObj spid="_x0000_s89090" name="Imagem de bitmap" r:id="rId3" imgW="200159" imgH="161990" progId="PBrush">
              <p:embed/>
            </p:oleObj>
          </a:graphicData>
        </a:graphic>
      </p:graphicFrame>
      <p:graphicFrame>
        <p:nvGraphicFramePr>
          <p:cNvPr id="4099" name="Object 1030"/>
          <p:cNvGraphicFramePr>
            <a:graphicFrameLocks noChangeAspect="1"/>
          </p:cNvGraphicFramePr>
          <p:nvPr/>
        </p:nvGraphicFramePr>
        <p:xfrm>
          <a:off x="584200" y="1981200"/>
          <a:ext cx="254000" cy="204788"/>
        </p:xfrm>
        <a:graphic>
          <a:graphicData uri="http://schemas.openxmlformats.org/presentationml/2006/ole">
            <p:oleObj spid="_x0000_s89091" name="Imagem de bitmap" r:id="rId4" imgW="200159" imgH="161990" progId="PBrush">
              <p:embed/>
            </p:oleObj>
          </a:graphicData>
        </a:graphic>
      </p:graphicFrame>
      <p:sp>
        <p:nvSpPr>
          <p:cNvPr id="7" name="Elipse 6"/>
          <p:cNvSpPr/>
          <p:nvPr/>
        </p:nvSpPr>
        <p:spPr bwMode="auto">
          <a:xfrm>
            <a:off x="8028384" y="5943600"/>
            <a:ext cx="914400" cy="9144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3200"/>
            <a:ext cx="9144000" cy="1371600"/>
          </a:xfrm>
        </p:spPr>
        <p:txBody>
          <a:bodyPr/>
          <a:lstStyle/>
          <a:p>
            <a:pPr algn="ctr" eaLnBrk="1" hangingPunct="1"/>
            <a:r>
              <a:rPr lang="pt-BR" sz="4800" smtClean="0"/>
              <a:t>“Sinceramente desejo que .........</a:t>
            </a:r>
            <a:br>
              <a:rPr lang="pt-BR" sz="4800" smtClean="0"/>
            </a:br>
            <a:r>
              <a:rPr lang="pt-BR" sz="4800" smtClean="0"/>
              <a:t>tenha uma morte violenta nos próximos dias.”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844675"/>
            <a:ext cx="8229600" cy="4471988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Char char="q"/>
            </a:pPr>
            <a:r>
              <a:rPr lang="pt-BR" sz="3600" smtClean="0"/>
              <a:t>Reestruturação cognitiva para crenças distorcidas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q"/>
            </a:pPr>
            <a:r>
              <a:rPr lang="pt-BR" sz="3200" smtClean="0"/>
              <a:t>Alimentação, peso e forma do corpo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pt-BR" sz="120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Char char="q"/>
            </a:pPr>
            <a:r>
              <a:rPr lang="pt-BR" sz="3600" smtClean="0"/>
              <a:t>Técnicas de exposição para crescente aceitação do peso e forma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endParaRPr lang="pt-BR" sz="120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Char char="q"/>
            </a:pPr>
            <a:r>
              <a:rPr lang="pt-BR" sz="3600" smtClean="0"/>
              <a:t>Treinamento na prevenção de recaídas</a:t>
            </a:r>
          </a:p>
        </p:txBody>
      </p:sp>
      <p:sp>
        <p:nvSpPr>
          <p:cNvPr id="146439" name="Rectangle 7"/>
          <p:cNvSpPr>
            <a:spLocks noGrp="1" noChangeArrowheads="1"/>
          </p:cNvSpPr>
          <p:nvPr>
            <p:ph type="title"/>
          </p:nvPr>
        </p:nvSpPr>
        <p:spPr>
          <a:xfrm>
            <a:off x="493713" y="112713"/>
            <a:ext cx="8686800" cy="1371600"/>
          </a:xfrm>
          <a:effectLst>
            <a:outerShdw dist="35921" dir="2700000" algn="ctr" rotWithShape="0">
              <a:schemeClr val="tx1">
                <a:alpha val="50000"/>
              </a:schemeClr>
            </a:outerShdw>
          </a:effectLst>
        </p:spPr>
        <p:txBody>
          <a:bodyPr/>
          <a:lstStyle/>
          <a:p>
            <a:pPr algn="ctr" eaLnBrk="1" hangingPunct="1">
              <a:defRPr/>
            </a:pPr>
            <a:r>
              <a:rPr lang="pt-BR" smtClean="0"/>
              <a:t>TCC para Bulimia Nervosa</a:t>
            </a:r>
          </a:p>
        </p:txBody>
      </p:sp>
      <p:graphicFrame>
        <p:nvGraphicFramePr>
          <p:cNvPr id="9218" name="Object 8"/>
          <p:cNvGraphicFramePr>
            <a:graphicFrameLocks noChangeAspect="1"/>
          </p:cNvGraphicFramePr>
          <p:nvPr/>
        </p:nvGraphicFramePr>
        <p:xfrm>
          <a:off x="584200" y="2057400"/>
          <a:ext cx="254000" cy="204788"/>
        </p:xfrm>
        <a:graphic>
          <a:graphicData uri="http://schemas.openxmlformats.org/presentationml/2006/ole">
            <p:oleObj spid="_x0000_s94210" name="Imagem de bitmap" r:id="rId3" imgW="200159" imgH="161990" progId="PBrush">
              <p:embed/>
            </p:oleObj>
          </a:graphicData>
        </a:graphic>
      </p:graphicFrame>
      <p:graphicFrame>
        <p:nvGraphicFramePr>
          <p:cNvPr id="9219" name="Object 9"/>
          <p:cNvGraphicFramePr>
            <a:graphicFrameLocks noChangeAspect="1"/>
          </p:cNvGraphicFramePr>
          <p:nvPr/>
        </p:nvGraphicFramePr>
        <p:xfrm>
          <a:off x="584200" y="3886200"/>
          <a:ext cx="254000" cy="204788"/>
        </p:xfrm>
        <a:graphic>
          <a:graphicData uri="http://schemas.openxmlformats.org/presentationml/2006/ole">
            <p:oleObj spid="_x0000_s94211" name="Imagem de bitmap" r:id="rId4" imgW="200159" imgH="161990" progId="PBrush">
              <p:embed/>
            </p:oleObj>
          </a:graphicData>
        </a:graphic>
      </p:graphicFrame>
      <p:graphicFrame>
        <p:nvGraphicFramePr>
          <p:cNvPr id="9220" name="Object 10"/>
          <p:cNvGraphicFramePr>
            <a:graphicFrameLocks noChangeAspect="1"/>
          </p:cNvGraphicFramePr>
          <p:nvPr/>
        </p:nvGraphicFramePr>
        <p:xfrm>
          <a:off x="584200" y="5181600"/>
          <a:ext cx="254000" cy="204788"/>
        </p:xfrm>
        <a:graphic>
          <a:graphicData uri="http://schemas.openxmlformats.org/presentationml/2006/ole">
            <p:oleObj spid="_x0000_s94212" name="Imagem de bitmap" r:id="rId5" imgW="200159" imgH="161990" progId="PBrush">
              <p:embed/>
            </p:oleObj>
          </a:graphicData>
        </a:graphic>
      </p:graphicFrame>
      <p:graphicFrame>
        <p:nvGraphicFramePr>
          <p:cNvPr id="9221" name="Object 11"/>
          <p:cNvGraphicFramePr>
            <a:graphicFrameLocks noChangeAspect="1"/>
          </p:cNvGraphicFramePr>
          <p:nvPr/>
        </p:nvGraphicFramePr>
        <p:xfrm>
          <a:off x="965200" y="3124200"/>
          <a:ext cx="254000" cy="204788"/>
        </p:xfrm>
        <a:graphic>
          <a:graphicData uri="http://schemas.openxmlformats.org/presentationml/2006/ole">
            <p:oleObj spid="_x0000_s94213" name="Imagem de bitmap" r:id="rId6" imgW="200159" imgH="161990" progId="PBrush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412875"/>
            <a:ext cx="8229600" cy="48958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Char char="q"/>
            </a:pPr>
            <a:r>
              <a:rPr lang="pt-BR" sz="3600" smtClean="0"/>
              <a:t>Metas: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q"/>
            </a:pPr>
            <a:r>
              <a:rPr lang="pt-BR" sz="3200" smtClean="0"/>
              <a:t>Motivar para o tratamento 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q"/>
            </a:pPr>
            <a:r>
              <a:rPr lang="pt-BR" sz="3200" smtClean="0"/>
              <a:t>Estabelecer bom vínculo </a:t>
            </a:r>
          </a:p>
          <a:p>
            <a:pPr lvl="2" eaLnBrk="1" hangingPunct="1">
              <a:lnSpc>
                <a:spcPct val="90000"/>
              </a:lnSpc>
              <a:buFont typeface="Wingdings" pitchFamily="2" charset="2"/>
              <a:buChar char="q"/>
            </a:pPr>
            <a:r>
              <a:rPr lang="pt-BR" sz="2800" smtClean="0"/>
              <a:t>Priorizar objetivos da paciente 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q"/>
            </a:pPr>
            <a:r>
              <a:rPr lang="pt-BR" sz="3200" smtClean="0"/>
              <a:t>Reduzir a restrição alimentar:</a:t>
            </a:r>
          </a:p>
          <a:p>
            <a:pPr lvl="2" eaLnBrk="1" hangingPunct="1">
              <a:lnSpc>
                <a:spcPct val="90000"/>
              </a:lnSpc>
              <a:buFont typeface="Wingdings" pitchFamily="2" charset="2"/>
              <a:buChar char="q"/>
            </a:pPr>
            <a:r>
              <a:rPr lang="pt-BR" sz="2800" smtClean="0"/>
              <a:t>De forma gradual</a:t>
            </a:r>
          </a:p>
          <a:p>
            <a:pPr lvl="2" eaLnBrk="1" hangingPunct="1">
              <a:lnSpc>
                <a:spcPct val="90000"/>
              </a:lnSpc>
              <a:buFont typeface="Wingdings" pitchFamily="2" charset="2"/>
              <a:buChar char="q"/>
            </a:pPr>
            <a:r>
              <a:rPr lang="pt-BR" sz="2800" smtClean="0"/>
              <a:t>3 refeições + 2 lanches por dia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pt-BR" sz="1200" smtClean="0"/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q"/>
            </a:pPr>
            <a:r>
              <a:rPr lang="pt-BR" sz="3200" smtClean="0"/>
              <a:t>Introduzir o Diário Alimentar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q"/>
            </a:pPr>
            <a:r>
              <a:rPr lang="pt-BR" sz="3200" smtClean="0"/>
              <a:t>Reintroduzir alimentos “proibidos”</a:t>
            </a:r>
            <a:endParaRPr lang="pt-BR" sz="1200" smtClean="0"/>
          </a:p>
        </p:txBody>
      </p:sp>
      <p:sp>
        <p:nvSpPr>
          <p:cNvPr id="149507" name="Rectangle 3"/>
          <p:cNvSpPr>
            <a:spLocks noGrp="1" noChangeArrowheads="1"/>
          </p:cNvSpPr>
          <p:nvPr>
            <p:ph type="title"/>
          </p:nvPr>
        </p:nvSpPr>
        <p:spPr>
          <a:xfrm>
            <a:off x="493713" y="112713"/>
            <a:ext cx="8686800" cy="1371600"/>
          </a:xfrm>
          <a:effectLst>
            <a:outerShdw dist="35921" dir="2700000" algn="ctr" rotWithShape="0">
              <a:schemeClr val="tx1">
                <a:alpha val="50000"/>
              </a:schemeClr>
            </a:outerShdw>
          </a:effectLst>
        </p:spPr>
        <p:txBody>
          <a:bodyPr/>
          <a:lstStyle/>
          <a:p>
            <a:pPr algn="ctr" eaLnBrk="1" hangingPunct="1">
              <a:defRPr/>
            </a:pPr>
            <a:r>
              <a:rPr lang="pt-BR" smtClean="0"/>
              <a:t>TCC para Anorexia Nervosa</a:t>
            </a:r>
          </a:p>
        </p:txBody>
      </p:sp>
      <p:graphicFrame>
        <p:nvGraphicFramePr>
          <p:cNvPr id="12290" name="Object 4"/>
          <p:cNvGraphicFramePr>
            <a:graphicFrameLocks noChangeAspect="1"/>
          </p:cNvGraphicFramePr>
          <p:nvPr/>
        </p:nvGraphicFramePr>
        <p:xfrm>
          <a:off x="965200" y="2690813"/>
          <a:ext cx="254000" cy="204787"/>
        </p:xfrm>
        <a:graphic>
          <a:graphicData uri="http://schemas.openxmlformats.org/presentationml/2006/ole">
            <p:oleObj spid="_x0000_s97282" name="Imagem de bitmap" r:id="rId3" imgW="200159" imgH="161990" progId="PBrush">
              <p:embed/>
            </p:oleObj>
          </a:graphicData>
        </a:graphic>
      </p:graphicFrame>
      <p:graphicFrame>
        <p:nvGraphicFramePr>
          <p:cNvPr id="12291" name="Object 5"/>
          <p:cNvGraphicFramePr>
            <a:graphicFrameLocks noChangeAspect="1"/>
          </p:cNvGraphicFramePr>
          <p:nvPr/>
        </p:nvGraphicFramePr>
        <p:xfrm>
          <a:off x="584200" y="1600200"/>
          <a:ext cx="254000" cy="204788"/>
        </p:xfrm>
        <a:graphic>
          <a:graphicData uri="http://schemas.openxmlformats.org/presentationml/2006/ole">
            <p:oleObj spid="_x0000_s97283" name="Imagem de bitmap" r:id="rId4" imgW="200159" imgH="161990" progId="PBrush">
              <p:embed/>
            </p:oleObj>
          </a:graphicData>
        </a:graphic>
      </p:graphicFrame>
      <p:graphicFrame>
        <p:nvGraphicFramePr>
          <p:cNvPr id="12292" name="Object 6"/>
          <p:cNvGraphicFramePr>
            <a:graphicFrameLocks noChangeAspect="1"/>
          </p:cNvGraphicFramePr>
          <p:nvPr/>
        </p:nvGraphicFramePr>
        <p:xfrm>
          <a:off x="965200" y="2209800"/>
          <a:ext cx="254000" cy="204788"/>
        </p:xfrm>
        <a:graphic>
          <a:graphicData uri="http://schemas.openxmlformats.org/presentationml/2006/ole">
            <p:oleObj spid="_x0000_s97284" name="Imagem de bitmap" r:id="rId5" imgW="200159" imgH="161990" progId="PBrush">
              <p:embed/>
            </p:oleObj>
          </a:graphicData>
        </a:graphic>
      </p:graphicFrame>
      <p:graphicFrame>
        <p:nvGraphicFramePr>
          <p:cNvPr id="12293" name="Object 7"/>
          <p:cNvGraphicFramePr>
            <a:graphicFrameLocks noChangeAspect="1"/>
          </p:cNvGraphicFramePr>
          <p:nvPr/>
        </p:nvGraphicFramePr>
        <p:xfrm>
          <a:off x="965200" y="3733800"/>
          <a:ext cx="254000" cy="204788"/>
        </p:xfrm>
        <a:graphic>
          <a:graphicData uri="http://schemas.openxmlformats.org/presentationml/2006/ole">
            <p:oleObj spid="_x0000_s97285" name="Imagem de bitmap" r:id="rId6" imgW="200159" imgH="161990" progId="PBrush">
              <p:embed/>
            </p:oleObj>
          </a:graphicData>
        </a:graphic>
      </p:graphicFrame>
      <p:graphicFrame>
        <p:nvGraphicFramePr>
          <p:cNvPr id="12294" name="Object 8"/>
          <p:cNvGraphicFramePr>
            <a:graphicFrameLocks noChangeAspect="1"/>
          </p:cNvGraphicFramePr>
          <p:nvPr/>
        </p:nvGraphicFramePr>
        <p:xfrm>
          <a:off x="990600" y="5357813"/>
          <a:ext cx="254000" cy="204787"/>
        </p:xfrm>
        <a:graphic>
          <a:graphicData uri="http://schemas.openxmlformats.org/presentationml/2006/ole">
            <p:oleObj spid="_x0000_s97286" name="Imagem de bitmap" r:id="rId7" imgW="200159" imgH="161990" progId="PBrush">
              <p:embed/>
            </p:oleObj>
          </a:graphicData>
        </a:graphic>
      </p:graphicFrame>
      <p:graphicFrame>
        <p:nvGraphicFramePr>
          <p:cNvPr id="12295" name="Object 9"/>
          <p:cNvGraphicFramePr>
            <a:graphicFrameLocks noChangeAspect="1"/>
          </p:cNvGraphicFramePr>
          <p:nvPr/>
        </p:nvGraphicFramePr>
        <p:xfrm>
          <a:off x="990600" y="5943600"/>
          <a:ext cx="254000" cy="204788"/>
        </p:xfrm>
        <a:graphic>
          <a:graphicData uri="http://schemas.openxmlformats.org/presentationml/2006/ole">
            <p:oleObj spid="_x0000_s97287" name="Imagem de bitmap" r:id="rId8" imgW="200159" imgH="161990" progId="PBrush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2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28775"/>
            <a:ext cx="8229600" cy="4895850"/>
          </a:xfrm>
        </p:spPr>
        <p:txBody>
          <a:bodyPr/>
          <a:lstStyle/>
          <a:p>
            <a:pPr eaLnBrk="1" hangingPunct="1">
              <a:buFont typeface="Wingdings" pitchFamily="2" charset="2"/>
              <a:buChar char="q"/>
            </a:pPr>
            <a:r>
              <a:rPr lang="pt-BR" sz="3600" smtClean="0"/>
              <a:t>Metas:</a:t>
            </a:r>
          </a:p>
          <a:p>
            <a:pPr lvl="1" eaLnBrk="1" hangingPunct="1">
              <a:buFont typeface="Wingdings" pitchFamily="2" charset="2"/>
              <a:buChar char="q"/>
            </a:pPr>
            <a:r>
              <a:rPr lang="pt-BR" sz="3200" smtClean="0"/>
              <a:t>Lidar com sinais de fome e saciedade</a:t>
            </a:r>
          </a:p>
          <a:p>
            <a:pPr lvl="1" eaLnBrk="1" hangingPunct="1">
              <a:buFont typeface="Wingdings" pitchFamily="2" charset="2"/>
              <a:buChar char="q"/>
            </a:pPr>
            <a:r>
              <a:rPr lang="pt-BR" sz="3200" smtClean="0"/>
              <a:t>Supervisão durante e após as refeições </a:t>
            </a:r>
          </a:p>
          <a:p>
            <a:pPr lvl="1" eaLnBrk="1" hangingPunct="1">
              <a:buFont typeface="Wingdings" pitchFamily="2" charset="2"/>
              <a:buChar char="q"/>
            </a:pPr>
            <a:r>
              <a:rPr lang="pt-BR" sz="3200" smtClean="0"/>
              <a:t>Corrigir crenças distorcidas em relação ao apetite</a:t>
            </a:r>
            <a:endParaRPr lang="pt-BR" sz="1000" smtClean="0"/>
          </a:p>
          <a:p>
            <a:pPr lvl="1" eaLnBrk="1" hangingPunct="1">
              <a:buFont typeface="Wingdings" pitchFamily="2" charset="2"/>
              <a:buChar char="q"/>
            </a:pPr>
            <a:r>
              <a:rPr lang="pt-BR" sz="3200" smtClean="0"/>
              <a:t>Monitoração semanal do peso</a:t>
            </a:r>
          </a:p>
          <a:p>
            <a:pPr lvl="1" eaLnBrk="1" hangingPunct="1">
              <a:buFont typeface="Wingdings" pitchFamily="2" charset="2"/>
              <a:buChar char="q"/>
            </a:pPr>
            <a:r>
              <a:rPr lang="pt-BR" sz="3200" smtClean="0"/>
              <a:t>Abordar insatisfação com a imagem corporal</a:t>
            </a:r>
            <a:endParaRPr lang="pt-BR" sz="1200" smtClean="0"/>
          </a:p>
        </p:txBody>
      </p:sp>
      <p:sp>
        <p:nvSpPr>
          <p:cNvPr id="150531" name="Rectangle 3"/>
          <p:cNvSpPr>
            <a:spLocks noGrp="1" noChangeArrowheads="1"/>
          </p:cNvSpPr>
          <p:nvPr>
            <p:ph type="title"/>
          </p:nvPr>
        </p:nvSpPr>
        <p:spPr>
          <a:xfrm>
            <a:off x="493713" y="112713"/>
            <a:ext cx="8686800" cy="1371600"/>
          </a:xfrm>
          <a:effectLst>
            <a:outerShdw dist="35921" dir="2700000" algn="ctr" rotWithShape="0">
              <a:schemeClr val="tx1">
                <a:alpha val="50000"/>
              </a:schemeClr>
            </a:outerShdw>
          </a:effectLst>
        </p:spPr>
        <p:txBody>
          <a:bodyPr/>
          <a:lstStyle/>
          <a:p>
            <a:pPr algn="ctr" eaLnBrk="1" hangingPunct="1">
              <a:defRPr/>
            </a:pPr>
            <a:r>
              <a:rPr lang="pt-BR" smtClean="0"/>
              <a:t>TCC para Anorexia Nervosa</a:t>
            </a:r>
          </a:p>
        </p:txBody>
      </p:sp>
      <p:graphicFrame>
        <p:nvGraphicFramePr>
          <p:cNvPr id="13314" name="Object 4"/>
          <p:cNvGraphicFramePr>
            <a:graphicFrameLocks noChangeAspect="1"/>
          </p:cNvGraphicFramePr>
          <p:nvPr/>
        </p:nvGraphicFramePr>
        <p:xfrm>
          <a:off x="584200" y="1852613"/>
          <a:ext cx="254000" cy="204787"/>
        </p:xfrm>
        <a:graphic>
          <a:graphicData uri="http://schemas.openxmlformats.org/presentationml/2006/ole">
            <p:oleObj spid="_x0000_s98306" name="Imagem de bitmap" r:id="rId3" imgW="200159" imgH="161990" progId="PBrush">
              <p:embed/>
            </p:oleObj>
          </a:graphicData>
        </a:graphic>
      </p:graphicFrame>
      <p:graphicFrame>
        <p:nvGraphicFramePr>
          <p:cNvPr id="13315" name="Object 5"/>
          <p:cNvGraphicFramePr>
            <a:graphicFrameLocks noChangeAspect="1"/>
          </p:cNvGraphicFramePr>
          <p:nvPr/>
        </p:nvGraphicFramePr>
        <p:xfrm>
          <a:off x="965200" y="2462213"/>
          <a:ext cx="254000" cy="204787"/>
        </p:xfrm>
        <a:graphic>
          <a:graphicData uri="http://schemas.openxmlformats.org/presentationml/2006/ole">
            <p:oleObj spid="_x0000_s98307" name="Imagem de bitmap" r:id="rId4" imgW="200159" imgH="161990" progId="PBrush">
              <p:embed/>
            </p:oleObj>
          </a:graphicData>
        </a:graphic>
      </p:graphicFrame>
      <p:graphicFrame>
        <p:nvGraphicFramePr>
          <p:cNvPr id="13316" name="Object 6"/>
          <p:cNvGraphicFramePr>
            <a:graphicFrameLocks noChangeAspect="1"/>
          </p:cNvGraphicFramePr>
          <p:nvPr/>
        </p:nvGraphicFramePr>
        <p:xfrm>
          <a:off x="965200" y="3048000"/>
          <a:ext cx="254000" cy="204788"/>
        </p:xfrm>
        <a:graphic>
          <a:graphicData uri="http://schemas.openxmlformats.org/presentationml/2006/ole">
            <p:oleObj spid="_x0000_s98308" name="Imagem de bitmap" r:id="rId5" imgW="200159" imgH="161990" progId="PBrush">
              <p:embed/>
            </p:oleObj>
          </a:graphicData>
        </a:graphic>
      </p:graphicFrame>
      <p:graphicFrame>
        <p:nvGraphicFramePr>
          <p:cNvPr id="13317" name="Object 7"/>
          <p:cNvGraphicFramePr>
            <a:graphicFrameLocks noChangeAspect="1"/>
          </p:cNvGraphicFramePr>
          <p:nvPr/>
        </p:nvGraphicFramePr>
        <p:xfrm>
          <a:off x="990600" y="3681413"/>
          <a:ext cx="254000" cy="204787"/>
        </p:xfrm>
        <a:graphic>
          <a:graphicData uri="http://schemas.openxmlformats.org/presentationml/2006/ole">
            <p:oleObj spid="_x0000_s98309" name="Imagem de bitmap" r:id="rId6" imgW="200159" imgH="161990" progId="PBrush">
              <p:embed/>
            </p:oleObj>
          </a:graphicData>
        </a:graphic>
      </p:graphicFrame>
      <p:graphicFrame>
        <p:nvGraphicFramePr>
          <p:cNvPr id="13318" name="Object 8"/>
          <p:cNvGraphicFramePr>
            <a:graphicFrameLocks noChangeAspect="1"/>
          </p:cNvGraphicFramePr>
          <p:nvPr/>
        </p:nvGraphicFramePr>
        <p:xfrm>
          <a:off x="965200" y="5334000"/>
          <a:ext cx="254000" cy="204788"/>
        </p:xfrm>
        <a:graphic>
          <a:graphicData uri="http://schemas.openxmlformats.org/presentationml/2006/ole">
            <p:oleObj spid="_x0000_s98310" name="Imagem de bitmap" r:id="rId7" imgW="200159" imgH="161990" progId="PBrush">
              <p:embed/>
            </p:oleObj>
          </a:graphicData>
        </a:graphic>
      </p:graphicFrame>
      <p:graphicFrame>
        <p:nvGraphicFramePr>
          <p:cNvPr id="13319" name="Object 9"/>
          <p:cNvGraphicFramePr>
            <a:graphicFrameLocks noChangeAspect="1"/>
          </p:cNvGraphicFramePr>
          <p:nvPr/>
        </p:nvGraphicFramePr>
        <p:xfrm>
          <a:off x="965200" y="4724400"/>
          <a:ext cx="254000" cy="204788"/>
        </p:xfrm>
        <a:graphic>
          <a:graphicData uri="http://schemas.openxmlformats.org/presentationml/2006/ole">
            <p:oleObj spid="_x0000_s98311" name="Imagem de bitmap" r:id="rId8" imgW="200159" imgH="161990" progId="PBrush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05" name="Text Box 13"/>
          <p:cNvSpPr txBox="1">
            <a:spLocks noChangeArrowheads="1"/>
          </p:cNvSpPr>
          <p:nvPr/>
        </p:nvSpPr>
        <p:spPr bwMode="auto">
          <a:xfrm>
            <a:off x="755650" y="785813"/>
            <a:ext cx="7704138" cy="7503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pt-BR" sz="4000" dirty="0" smtClean="0"/>
              <a:t>TRANSTORNOS ALIMENTARES</a:t>
            </a:r>
            <a:r>
              <a:rPr lang="pt-BR" sz="4000" dirty="0"/>
              <a:t> </a:t>
            </a:r>
          </a:p>
          <a:p>
            <a:pPr algn="ctr">
              <a:spcBef>
                <a:spcPct val="50000"/>
              </a:spcBef>
              <a:defRPr/>
            </a:pPr>
            <a:endParaRPr lang="pt-BR" sz="3200" dirty="0" smtClean="0">
              <a:solidFill>
                <a:srgbClr val="3366CC"/>
              </a:solidFill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Clr>
                <a:srgbClr val="B7B567"/>
              </a:buClr>
              <a:buSzPct val="130000"/>
            </a:pPr>
            <a:r>
              <a:rPr lang="pt-BR" sz="3200" dirty="0" smtClean="0">
                <a:solidFill>
                  <a:srgbClr val="3366CC"/>
                </a:solidFill>
                <a:cs typeface="Times New Roman" pitchFamily="18" charset="0"/>
              </a:rPr>
              <a:t>		Anorexia Nervosa 0,5%</a:t>
            </a:r>
          </a:p>
          <a:p>
            <a:pPr marL="342900" indent="-342900">
              <a:spcBef>
                <a:spcPct val="20000"/>
              </a:spcBef>
              <a:buClr>
                <a:srgbClr val="B7B567"/>
              </a:buClr>
              <a:buSzPct val="130000"/>
            </a:pPr>
            <a:endParaRPr lang="pt-BR" sz="3200" dirty="0" smtClean="0">
              <a:solidFill>
                <a:srgbClr val="3366CC"/>
              </a:solidFill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Clr>
                <a:srgbClr val="B7B567"/>
              </a:buClr>
              <a:buSzPct val="130000"/>
            </a:pPr>
            <a:r>
              <a:rPr lang="pt-BR" sz="3200" dirty="0">
                <a:solidFill>
                  <a:srgbClr val="3366CC"/>
                </a:solidFill>
                <a:cs typeface="Times New Roman" pitchFamily="18" charset="0"/>
              </a:rPr>
              <a:t>	</a:t>
            </a:r>
            <a:r>
              <a:rPr lang="pt-BR" sz="3200" dirty="0" smtClean="0">
                <a:solidFill>
                  <a:srgbClr val="3366CC"/>
                </a:solidFill>
                <a:cs typeface="Times New Roman" pitchFamily="18" charset="0"/>
              </a:rPr>
              <a:t>	Bulimia </a:t>
            </a:r>
            <a:r>
              <a:rPr lang="pt-BR" sz="3200" dirty="0">
                <a:solidFill>
                  <a:srgbClr val="3366CC"/>
                </a:solidFill>
                <a:cs typeface="Times New Roman" pitchFamily="18" charset="0"/>
              </a:rPr>
              <a:t>Nervosa  1</a:t>
            </a:r>
            <a:r>
              <a:rPr lang="pt-BR" sz="3200" dirty="0" smtClean="0">
                <a:solidFill>
                  <a:srgbClr val="3366CC"/>
                </a:solidFill>
                <a:cs typeface="Times New Roman" pitchFamily="18" charset="0"/>
              </a:rPr>
              <a:t>%</a:t>
            </a:r>
          </a:p>
          <a:p>
            <a:pPr marL="342900" indent="-342900">
              <a:spcBef>
                <a:spcPct val="20000"/>
              </a:spcBef>
              <a:buClr>
                <a:srgbClr val="B7B567"/>
              </a:buClr>
              <a:buSzPct val="130000"/>
            </a:pPr>
            <a:endParaRPr lang="pt-BR" sz="3200" dirty="0">
              <a:solidFill>
                <a:srgbClr val="3366CC"/>
              </a:solidFill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Clr>
                <a:srgbClr val="B7B567"/>
              </a:buClr>
              <a:buSzPct val="130000"/>
            </a:pPr>
            <a:r>
              <a:rPr lang="pt-BR" sz="3200" dirty="0" smtClean="0">
                <a:solidFill>
                  <a:srgbClr val="3366CC"/>
                </a:solidFill>
                <a:cs typeface="Times New Roman" pitchFamily="18" charset="0"/>
              </a:rPr>
              <a:t>		Transtorno </a:t>
            </a:r>
            <a:r>
              <a:rPr lang="pt-BR" sz="3200" dirty="0">
                <a:solidFill>
                  <a:srgbClr val="3366CC"/>
                </a:solidFill>
                <a:cs typeface="Times New Roman" pitchFamily="18" charset="0"/>
              </a:rPr>
              <a:t>Alimentar não </a:t>
            </a:r>
            <a:r>
              <a:rPr lang="pt-BR" sz="3200" dirty="0" smtClean="0">
                <a:solidFill>
                  <a:srgbClr val="3366CC"/>
                </a:solidFill>
                <a:cs typeface="Times New Roman" pitchFamily="18" charset="0"/>
              </a:rPr>
              <a:t>       	Especificado </a:t>
            </a:r>
            <a:r>
              <a:rPr lang="pt-BR" sz="3200" dirty="0">
                <a:solidFill>
                  <a:srgbClr val="3366CC"/>
                </a:solidFill>
                <a:cs typeface="Times New Roman" pitchFamily="18" charset="0"/>
              </a:rPr>
              <a:t>TANE </a:t>
            </a:r>
            <a:r>
              <a:rPr lang="pt-BR" sz="3200" dirty="0" smtClean="0">
                <a:solidFill>
                  <a:srgbClr val="3366CC"/>
                </a:solidFill>
                <a:cs typeface="Times New Roman" pitchFamily="18" charset="0"/>
              </a:rPr>
              <a:t>  2,5 - </a:t>
            </a:r>
            <a:r>
              <a:rPr lang="pt-BR" sz="3200" dirty="0">
                <a:solidFill>
                  <a:srgbClr val="3366CC"/>
                </a:solidFill>
                <a:cs typeface="Times New Roman" pitchFamily="18" charset="0"/>
              </a:rPr>
              <a:t>5%</a:t>
            </a:r>
          </a:p>
          <a:p>
            <a:pPr algn="ctr">
              <a:spcBef>
                <a:spcPct val="50000"/>
              </a:spcBef>
              <a:defRPr/>
            </a:pPr>
            <a:endParaRPr lang="pt-BR" sz="4000" dirty="0">
              <a:solidFill>
                <a:srgbClr val="3366CC"/>
              </a:solidFill>
              <a:cs typeface="Times New Roman" pitchFamily="18" charset="0"/>
            </a:endParaRPr>
          </a:p>
          <a:p>
            <a:pPr algn="ctr">
              <a:spcBef>
                <a:spcPct val="50000"/>
              </a:spcBef>
              <a:defRPr/>
            </a:pPr>
            <a:r>
              <a:rPr lang="en-US" sz="40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  <a:endParaRPr lang="en-US" sz="4000" dirty="0">
              <a:solidFill>
                <a:srgbClr val="FFFF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438400"/>
            <a:ext cx="9144000" cy="1371600"/>
          </a:xfrm>
          <a:effectLst>
            <a:outerShdw dist="28398" dir="1593903" algn="ctr" rotWithShape="0">
              <a:schemeClr val="tx1">
                <a:alpha val="50000"/>
              </a:schemeClr>
            </a:outerShdw>
          </a:effectLst>
        </p:spPr>
        <p:txBody>
          <a:bodyPr/>
          <a:lstStyle/>
          <a:p>
            <a:pPr algn="ctr" eaLnBrk="1" hangingPunct="1">
              <a:defRPr/>
            </a:pPr>
            <a:r>
              <a:rPr lang="pt-BR" sz="5400" smtClean="0">
                <a:solidFill>
                  <a:schemeClr val="bg2"/>
                </a:solidFill>
              </a:rPr>
              <a:t>Abordagem</a:t>
            </a:r>
            <a:r>
              <a:rPr lang="pt-BR" sz="4800" smtClean="0">
                <a:solidFill>
                  <a:schemeClr val="bg2"/>
                </a:solidFill>
              </a:rPr>
              <a:t> </a:t>
            </a:r>
            <a:br>
              <a:rPr lang="pt-BR" sz="4800" smtClean="0">
                <a:solidFill>
                  <a:schemeClr val="bg2"/>
                </a:solidFill>
              </a:rPr>
            </a:br>
            <a:r>
              <a:rPr lang="pt-BR" sz="4800" smtClean="0">
                <a:solidFill>
                  <a:schemeClr val="bg2"/>
                </a:solidFill>
              </a:rPr>
              <a:t>Farmacológica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90600" y="304800"/>
            <a:ext cx="8153400" cy="1431925"/>
          </a:xfrm>
        </p:spPr>
        <p:txBody>
          <a:bodyPr/>
          <a:lstStyle/>
          <a:p>
            <a:pPr eaLnBrk="1" hangingPunct="1"/>
            <a:r>
              <a:rPr lang="en-US" sz="4000" smtClean="0"/>
              <a:t>Anorexia Nervosa </a:t>
            </a:r>
            <a:endParaRPr lang="pt-BR" sz="4000" smtClean="0"/>
          </a:p>
        </p:txBody>
      </p:sp>
      <p:sp>
        <p:nvSpPr>
          <p:cNvPr id="14341" name="Rectangle 8"/>
          <p:cNvSpPr>
            <a:spLocks noChangeArrowheads="1"/>
          </p:cNvSpPr>
          <p:nvPr/>
        </p:nvSpPr>
        <p:spPr bwMode="auto">
          <a:xfrm>
            <a:off x="1066800" y="1828800"/>
            <a:ext cx="8077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n-US" sz="3200" b="0"/>
              <a:t>Abordagem farmacológica – controversa</a:t>
            </a:r>
          </a:p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en-US" sz="3200" b="0"/>
          </a:p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n-US" sz="3200" b="0"/>
              <a:t>Considerar:</a:t>
            </a:r>
          </a:p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n-US" sz="3200" b="0"/>
              <a:t>	Fluoxetina 60mg/dia</a:t>
            </a:r>
          </a:p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n-US" sz="3200" b="0"/>
              <a:t>	Olanzapina 2,5 a 10mg/dia</a:t>
            </a:r>
          </a:p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n-US" sz="3200" b="0"/>
              <a:t>	Benzodiazepínicos </a:t>
            </a:r>
          </a:p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n-US" sz="3200" b="0"/>
              <a:t>	Gluconato de Zn 100mg/dia</a:t>
            </a:r>
            <a:endParaRPr lang="en-US" sz="3200"/>
          </a:p>
        </p:txBody>
      </p:sp>
      <p:graphicFrame>
        <p:nvGraphicFramePr>
          <p:cNvPr id="14338" name="Object 9"/>
          <p:cNvGraphicFramePr>
            <a:graphicFrameLocks noChangeAspect="1"/>
          </p:cNvGraphicFramePr>
          <p:nvPr/>
        </p:nvGraphicFramePr>
        <p:xfrm>
          <a:off x="838200" y="2057400"/>
          <a:ext cx="254000" cy="204788"/>
        </p:xfrm>
        <a:graphic>
          <a:graphicData uri="http://schemas.openxmlformats.org/presentationml/2006/ole">
            <p:oleObj spid="_x0000_s99330" name="Imagem de bitmap" r:id="rId4" imgW="200159" imgH="161990" progId="PBrush">
              <p:embed/>
            </p:oleObj>
          </a:graphicData>
        </a:graphic>
      </p:graphicFrame>
      <p:graphicFrame>
        <p:nvGraphicFramePr>
          <p:cNvPr id="14339" name="Object 10"/>
          <p:cNvGraphicFramePr>
            <a:graphicFrameLocks noChangeAspect="1"/>
          </p:cNvGraphicFramePr>
          <p:nvPr/>
        </p:nvGraphicFramePr>
        <p:xfrm>
          <a:off x="838200" y="3200400"/>
          <a:ext cx="254000" cy="204788"/>
        </p:xfrm>
        <a:graphic>
          <a:graphicData uri="http://schemas.openxmlformats.org/presentationml/2006/ole">
            <p:oleObj spid="_x0000_s99331" name="Imagem de bitmap" r:id="rId5" imgW="200159" imgH="161990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90600" y="304800"/>
            <a:ext cx="8153400" cy="1431925"/>
          </a:xfrm>
        </p:spPr>
        <p:txBody>
          <a:bodyPr/>
          <a:lstStyle/>
          <a:p>
            <a:pPr eaLnBrk="1" hangingPunct="1"/>
            <a:r>
              <a:rPr lang="en-US" sz="4000" smtClean="0"/>
              <a:t>Bulimia Nervosa </a:t>
            </a:r>
            <a:endParaRPr lang="pt-BR" sz="4000" smtClean="0"/>
          </a:p>
        </p:txBody>
      </p:sp>
      <p:sp>
        <p:nvSpPr>
          <p:cNvPr id="15365" name="Rectangle 3"/>
          <p:cNvSpPr>
            <a:spLocks noChangeArrowheads="1"/>
          </p:cNvSpPr>
          <p:nvPr/>
        </p:nvSpPr>
        <p:spPr bwMode="auto">
          <a:xfrm>
            <a:off x="1066800" y="1828800"/>
            <a:ext cx="8077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n-US" sz="3200" b="0" dirty="0" err="1"/>
              <a:t>Considerar</a:t>
            </a:r>
            <a:r>
              <a:rPr lang="en-US" sz="3200" b="0" dirty="0"/>
              <a:t> um dos </a:t>
            </a:r>
            <a:r>
              <a:rPr lang="en-US" sz="3200" b="0" dirty="0" err="1"/>
              <a:t>seguintes</a:t>
            </a:r>
            <a:r>
              <a:rPr lang="en-US" sz="3200" b="0" dirty="0"/>
              <a:t>:</a:t>
            </a:r>
          </a:p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n-US" sz="3200" b="0" dirty="0"/>
              <a:t>	</a:t>
            </a:r>
            <a:r>
              <a:rPr lang="en-US" sz="3200" b="0" dirty="0" err="1"/>
              <a:t>Fluoxetina</a:t>
            </a:r>
            <a:r>
              <a:rPr lang="en-US" sz="3200" b="0" dirty="0"/>
              <a:t> 60mg/</a:t>
            </a:r>
            <a:r>
              <a:rPr lang="en-US" sz="3200" b="0" dirty="0" err="1"/>
              <a:t>dia</a:t>
            </a:r>
            <a:endParaRPr lang="en-US" sz="3200" b="0" dirty="0"/>
          </a:p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n-US" sz="3200" b="0" dirty="0"/>
              <a:t>	</a:t>
            </a:r>
            <a:r>
              <a:rPr lang="en-US" sz="3200" b="0" dirty="0" err="1"/>
              <a:t>Imipramina</a:t>
            </a:r>
            <a:r>
              <a:rPr lang="en-US" sz="3200" b="0" dirty="0"/>
              <a:t> </a:t>
            </a:r>
            <a:r>
              <a:rPr lang="en-US" sz="3200" b="0" dirty="0" err="1"/>
              <a:t>até</a:t>
            </a:r>
            <a:r>
              <a:rPr lang="en-US" sz="3200" b="0" dirty="0"/>
              <a:t> 300mg/</a:t>
            </a:r>
            <a:r>
              <a:rPr lang="en-US" sz="3200" b="0" dirty="0" err="1"/>
              <a:t>dia</a:t>
            </a:r>
            <a:endParaRPr lang="en-US" sz="3200" b="0" dirty="0"/>
          </a:p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n-US" sz="3200" b="0" dirty="0"/>
              <a:t>	</a:t>
            </a:r>
            <a:r>
              <a:rPr lang="en-US" sz="3200" b="0" dirty="0" err="1"/>
              <a:t>Sertralina</a:t>
            </a:r>
            <a:r>
              <a:rPr lang="en-US" sz="3200" b="0" dirty="0"/>
              <a:t> </a:t>
            </a:r>
            <a:r>
              <a:rPr lang="en-US" sz="3200" b="0" dirty="0" err="1"/>
              <a:t>até</a:t>
            </a:r>
            <a:r>
              <a:rPr lang="en-US" sz="3200" b="0" dirty="0"/>
              <a:t> 100mg/</a:t>
            </a:r>
            <a:r>
              <a:rPr lang="en-US" sz="3200" b="0" dirty="0" err="1"/>
              <a:t>dia</a:t>
            </a:r>
            <a:r>
              <a:rPr lang="en-US" sz="3200" b="0" dirty="0"/>
              <a:t>  </a:t>
            </a:r>
          </a:p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n-US" sz="3200" b="0" dirty="0"/>
              <a:t>	</a:t>
            </a:r>
            <a:r>
              <a:rPr lang="en-US" sz="3200" b="0" dirty="0" err="1"/>
              <a:t>Fluvoxamina</a:t>
            </a:r>
            <a:r>
              <a:rPr lang="en-US" sz="3200" b="0" dirty="0"/>
              <a:t> 100mg/</a:t>
            </a:r>
            <a:r>
              <a:rPr lang="en-US" sz="3200" b="0" dirty="0" err="1"/>
              <a:t>dia</a:t>
            </a:r>
            <a:endParaRPr lang="en-US" sz="3200" b="0" dirty="0"/>
          </a:p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n-US" sz="3200" b="0" dirty="0"/>
              <a:t>	</a:t>
            </a:r>
          </a:p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n-US" sz="3200" b="0" dirty="0"/>
              <a:t>	</a:t>
            </a:r>
          </a:p>
        </p:txBody>
      </p:sp>
      <p:graphicFrame>
        <p:nvGraphicFramePr>
          <p:cNvPr id="15362" name="Object 4"/>
          <p:cNvGraphicFramePr>
            <a:graphicFrameLocks noChangeAspect="1"/>
          </p:cNvGraphicFramePr>
          <p:nvPr/>
        </p:nvGraphicFramePr>
        <p:xfrm>
          <a:off x="838200" y="6096000"/>
          <a:ext cx="254000" cy="204788"/>
        </p:xfrm>
        <a:graphic>
          <a:graphicData uri="http://schemas.openxmlformats.org/presentationml/2006/ole">
            <p:oleObj spid="_x0000_s100354" name="Imagem de bitmap" r:id="rId4" imgW="200159" imgH="161990" progId="PBrush">
              <p:embed/>
            </p:oleObj>
          </a:graphicData>
        </a:graphic>
      </p:graphicFrame>
      <p:graphicFrame>
        <p:nvGraphicFramePr>
          <p:cNvPr id="15363" name="Object 5"/>
          <p:cNvGraphicFramePr>
            <a:graphicFrameLocks noChangeAspect="1"/>
          </p:cNvGraphicFramePr>
          <p:nvPr/>
        </p:nvGraphicFramePr>
        <p:xfrm>
          <a:off x="838200" y="2057400"/>
          <a:ext cx="254000" cy="204788"/>
        </p:xfrm>
        <a:graphic>
          <a:graphicData uri="http://schemas.openxmlformats.org/presentationml/2006/ole">
            <p:oleObj spid="_x0000_s100355" name="Imagem de bitmap" r:id="rId5" imgW="200159" imgH="161990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90600" y="304800"/>
            <a:ext cx="8153400" cy="1431925"/>
          </a:xfrm>
        </p:spPr>
        <p:txBody>
          <a:bodyPr/>
          <a:lstStyle/>
          <a:p>
            <a:pPr eaLnBrk="1" hangingPunct="1"/>
            <a:r>
              <a:rPr lang="en-US" sz="4000" smtClean="0"/>
              <a:t>Transtorno da Compulsão Alimentar Periódica  </a:t>
            </a:r>
            <a:endParaRPr lang="pt-BR" sz="4000" smtClean="0"/>
          </a:p>
        </p:txBody>
      </p:sp>
      <p:sp>
        <p:nvSpPr>
          <p:cNvPr id="16388" name="Rectangle 3"/>
          <p:cNvSpPr>
            <a:spLocks noChangeArrowheads="1"/>
          </p:cNvSpPr>
          <p:nvPr/>
        </p:nvSpPr>
        <p:spPr bwMode="auto">
          <a:xfrm>
            <a:off x="1066800" y="2057400"/>
            <a:ext cx="8077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n-US" sz="3200" b="0" dirty="0" err="1"/>
              <a:t>Considerar</a:t>
            </a:r>
            <a:r>
              <a:rPr lang="en-US" sz="3200" b="0" dirty="0"/>
              <a:t> um dos </a:t>
            </a:r>
            <a:r>
              <a:rPr lang="en-US" sz="3200" b="0" dirty="0" err="1"/>
              <a:t>seguintes</a:t>
            </a:r>
            <a:r>
              <a:rPr lang="en-US" sz="3200" b="0" dirty="0"/>
              <a:t>:</a:t>
            </a:r>
          </a:p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n-US" sz="3200" b="0" dirty="0"/>
              <a:t>	</a:t>
            </a:r>
            <a:r>
              <a:rPr lang="en-US" sz="3200" b="0" dirty="0" err="1"/>
              <a:t>Topiramato</a:t>
            </a:r>
            <a:r>
              <a:rPr lang="en-US" sz="3200" b="0" dirty="0"/>
              <a:t> 50 a </a:t>
            </a:r>
            <a:r>
              <a:rPr lang="en-US" sz="3200" b="0" dirty="0" smtClean="0"/>
              <a:t>200mg/</a:t>
            </a:r>
            <a:r>
              <a:rPr lang="en-US" sz="3200" b="0" dirty="0" err="1" smtClean="0"/>
              <a:t>dia</a:t>
            </a:r>
            <a:endParaRPr lang="en-US" sz="3200" b="0" dirty="0"/>
          </a:p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n-US" sz="3200" b="0" dirty="0"/>
              <a:t>	</a:t>
            </a:r>
            <a:r>
              <a:rPr lang="en-US" sz="3200" b="0" dirty="0" err="1"/>
              <a:t>Fluoxetina</a:t>
            </a:r>
            <a:r>
              <a:rPr lang="en-US" sz="3200" b="0" dirty="0"/>
              <a:t> 20 a 80mg/</a:t>
            </a:r>
            <a:r>
              <a:rPr lang="en-US" sz="3200" b="0" dirty="0" err="1"/>
              <a:t>dia</a:t>
            </a:r>
            <a:endParaRPr lang="en-US" sz="3200" b="0" dirty="0"/>
          </a:p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n-US" sz="3200" b="0" dirty="0"/>
              <a:t>	</a:t>
            </a:r>
            <a:r>
              <a:rPr lang="en-US" sz="3200" b="0" dirty="0" err="1"/>
              <a:t>Sertralina</a:t>
            </a:r>
            <a:r>
              <a:rPr lang="en-US" sz="3200" b="0" dirty="0"/>
              <a:t> 50 a 200mg/</a:t>
            </a:r>
            <a:r>
              <a:rPr lang="en-US" sz="3200" b="0" dirty="0" err="1"/>
              <a:t>dia</a:t>
            </a:r>
            <a:r>
              <a:rPr lang="en-US" sz="3200" b="0" dirty="0"/>
              <a:t>  </a:t>
            </a:r>
          </a:p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n-US" sz="3200" b="0" dirty="0"/>
              <a:t>	</a:t>
            </a:r>
            <a:r>
              <a:rPr lang="en-US" sz="3200" b="0" dirty="0" err="1"/>
              <a:t>Fluvoxamina</a:t>
            </a:r>
            <a:r>
              <a:rPr lang="en-US" sz="3200" b="0" dirty="0"/>
              <a:t> 50 a 300mg/</a:t>
            </a:r>
            <a:r>
              <a:rPr lang="en-US" sz="3200" b="0" dirty="0" err="1"/>
              <a:t>dia</a:t>
            </a:r>
            <a:endParaRPr lang="en-US" sz="3200" b="0" dirty="0"/>
          </a:p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n-US" sz="3200" b="0" dirty="0"/>
              <a:t>	</a:t>
            </a:r>
          </a:p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en-US" sz="3200" dirty="0"/>
          </a:p>
        </p:txBody>
      </p:sp>
      <p:graphicFrame>
        <p:nvGraphicFramePr>
          <p:cNvPr id="16386" name="Object 4"/>
          <p:cNvGraphicFramePr>
            <a:graphicFrameLocks noChangeAspect="1"/>
          </p:cNvGraphicFramePr>
          <p:nvPr/>
        </p:nvGraphicFramePr>
        <p:xfrm>
          <a:off x="838200" y="2286000"/>
          <a:ext cx="254000" cy="204788"/>
        </p:xfrm>
        <a:graphic>
          <a:graphicData uri="http://schemas.openxmlformats.org/presentationml/2006/ole">
            <p:oleObj spid="_x0000_s101378" name="Imagem de bitmap" r:id="rId4" imgW="200159" imgH="161990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90600" y="304800"/>
            <a:ext cx="8153400" cy="1431925"/>
          </a:xfrm>
        </p:spPr>
        <p:txBody>
          <a:bodyPr/>
          <a:lstStyle/>
          <a:p>
            <a:pPr eaLnBrk="1" hangingPunct="1"/>
            <a:r>
              <a:rPr lang="en-US" sz="4000" smtClean="0"/>
              <a:t>Critérios para Hospitalização</a:t>
            </a:r>
            <a:endParaRPr lang="pt-BR" sz="4000" smtClean="0"/>
          </a:p>
        </p:txBody>
      </p:sp>
      <p:sp>
        <p:nvSpPr>
          <p:cNvPr id="1741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66800" y="1752600"/>
            <a:ext cx="80772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b="1" smtClean="0"/>
              <a:t>Ausência de motivação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000" b="1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b="1" smtClean="0"/>
              <a:t>Perda rápida e contínua de peso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000" b="1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b="1" smtClean="0"/>
              <a:t>Peso menor que 75% do esperado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000" b="1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b="1" smtClean="0"/>
              <a:t>IMC abaixo de 13 ou 14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000" b="1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b="1" smtClean="0"/>
              <a:t>Instabilidade metabólica importante</a:t>
            </a:r>
          </a:p>
        </p:txBody>
      </p:sp>
      <p:graphicFrame>
        <p:nvGraphicFramePr>
          <p:cNvPr id="17410" name="Object 4"/>
          <p:cNvGraphicFramePr>
            <a:graphicFrameLocks noChangeAspect="1"/>
          </p:cNvGraphicFramePr>
          <p:nvPr/>
        </p:nvGraphicFramePr>
        <p:xfrm>
          <a:off x="838200" y="1905000"/>
          <a:ext cx="254000" cy="204788"/>
        </p:xfrm>
        <a:graphic>
          <a:graphicData uri="http://schemas.openxmlformats.org/presentationml/2006/ole">
            <p:oleObj spid="_x0000_s102402" name="Imagem de bitmap" r:id="rId4" imgW="200159" imgH="161990" progId="PBrush">
              <p:embed/>
            </p:oleObj>
          </a:graphicData>
        </a:graphic>
      </p:graphicFrame>
      <p:graphicFrame>
        <p:nvGraphicFramePr>
          <p:cNvPr id="17411" name="Object 5"/>
          <p:cNvGraphicFramePr>
            <a:graphicFrameLocks noChangeAspect="1"/>
          </p:cNvGraphicFramePr>
          <p:nvPr/>
        </p:nvGraphicFramePr>
        <p:xfrm>
          <a:off x="838200" y="5410200"/>
          <a:ext cx="254000" cy="204788"/>
        </p:xfrm>
        <a:graphic>
          <a:graphicData uri="http://schemas.openxmlformats.org/presentationml/2006/ole">
            <p:oleObj spid="_x0000_s102403" name="Imagem de bitmap" r:id="rId5" imgW="200159" imgH="161990" progId="PBrush">
              <p:embed/>
            </p:oleObj>
          </a:graphicData>
        </a:graphic>
      </p:graphicFrame>
      <p:graphicFrame>
        <p:nvGraphicFramePr>
          <p:cNvPr id="17412" name="Object 6"/>
          <p:cNvGraphicFramePr>
            <a:graphicFrameLocks noChangeAspect="1"/>
          </p:cNvGraphicFramePr>
          <p:nvPr/>
        </p:nvGraphicFramePr>
        <p:xfrm>
          <a:off x="838200" y="4519613"/>
          <a:ext cx="254000" cy="204787"/>
        </p:xfrm>
        <a:graphic>
          <a:graphicData uri="http://schemas.openxmlformats.org/presentationml/2006/ole">
            <p:oleObj spid="_x0000_s102404" name="Imagem de bitmap" r:id="rId6" imgW="200159" imgH="161990" progId="PBrush">
              <p:embed/>
            </p:oleObj>
          </a:graphicData>
        </a:graphic>
      </p:graphicFrame>
      <p:graphicFrame>
        <p:nvGraphicFramePr>
          <p:cNvPr id="17413" name="Object 7"/>
          <p:cNvGraphicFramePr>
            <a:graphicFrameLocks noChangeAspect="1"/>
          </p:cNvGraphicFramePr>
          <p:nvPr/>
        </p:nvGraphicFramePr>
        <p:xfrm>
          <a:off x="838200" y="2743200"/>
          <a:ext cx="254000" cy="204788"/>
        </p:xfrm>
        <a:graphic>
          <a:graphicData uri="http://schemas.openxmlformats.org/presentationml/2006/ole">
            <p:oleObj spid="_x0000_s102405" name="Imagem de bitmap" r:id="rId7" imgW="200159" imgH="161990" progId="PBrush">
              <p:embed/>
            </p:oleObj>
          </a:graphicData>
        </a:graphic>
      </p:graphicFrame>
      <p:graphicFrame>
        <p:nvGraphicFramePr>
          <p:cNvPr id="17414" name="Object 8"/>
          <p:cNvGraphicFramePr>
            <a:graphicFrameLocks noChangeAspect="1"/>
          </p:cNvGraphicFramePr>
          <p:nvPr/>
        </p:nvGraphicFramePr>
        <p:xfrm>
          <a:off x="838200" y="3681413"/>
          <a:ext cx="254000" cy="204787"/>
        </p:xfrm>
        <a:graphic>
          <a:graphicData uri="http://schemas.openxmlformats.org/presentationml/2006/ole">
            <p:oleObj spid="_x0000_s102406" name="Imagem de bitmap" r:id="rId8" imgW="200159" imgH="161990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90600" y="304800"/>
            <a:ext cx="8153400" cy="1431925"/>
          </a:xfrm>
        </p:spPr>
        <p:txBody>
          <a:bodyPr/>
          <a:lstStyle/>
          <a:p>
            <a:pPr eaLnBrk="1" hangingPunct="1"/>
            <a:r>
              <a:rPr lang="en-US" sz="4000" smtClean="0"/>
              <a:t>Critérios para Hospitalização</a:t>
            </a:r>
            <a:endParaRPr lang="pt-BR" sz="4000" smtClean="0"/>
          </a:p>
        </p:txBody>
      </p:sp>
      <p:sp>
        <p:nvSpPr>
          <p:cNvPr id="1843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66800" y="1752600"/>
            <a:ext cx="8077200" cy="4114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z="2800" b="1" smtClean="0"/>
              <a:t>Outras condições: </a:t>
            </a:r>
          </a:p>
          <a:p>
            <a:pPr eaLnBrk="1" hangingPunct="1">
              <a:buFont typeface="Wingdings" pitchFamily="2" charset="2"/>
              <a:buNone/>
            </a:pPr>
            <a:endParaRPr lang="en-US" sz="1800" b="1" smtClean="0"/>
          </a:p>
          <a:p>
            <a:pPr eaLnBrk="1" hangingPunct="1">
              <a:buFont typeface="Wingdings" pitchFamily="2" charset="2"/>
              <a:buNone/>
            </a:pPr>
            <a:r>
              <a:rPr lang="en-US" sz="2800" b="1" smtClean="0"/>
              <a:t>	Interromper comportamentos inadequados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800" b="1" smtClean="0"/>
              <a:t>	excessivos</a:t>
            </a:r>
          </a:p>
          <a:p>
            <a:pPr eaLnBrk="1" hangingPunct="1">
              <a:buFont typeface="Wingdings" pitchFamily="2" charset="2"/>
              <a:buNone/>
            </a:pPr>
            <a:endParaRPr lang="en-US" sz="1800" b="1" smtClean="0"/>
          </a:p>
          <a:p>
            <a:pPr eaLnBrk="1" hangingPunct="1">
              <a:buFont typeface="Wingdings" pitchFamily="2" charset="2"/>
              <a:buNone/>
            </a:pPr>
            <a:r>
              <a:rPr lang="en-US" sz="2800" b="1" smtClean="0"/>
              <a:t>	Complicações psiquiátricas associadas</a:t>
            </a:r>
          </a:p>
          <a:p>
            <a:pPr eaLnBrk="1" hangingPunct="1">
              <a:buFont typeface="Wingdings" pitchFamily="2" charset="2"/>
              <a:buNone/>
            </a:pPr>
            <a:endParaRPr lang="en-US" sz="1600" b="1" smtClean="0"/>
          </a:p>
          <a:p>
            <a:pPr eaLnBrk="1" hangingPunct="1">
              <a:buFont typeface="Wingdings" pitchFamily="2" charset="2"/>
              <a:buNone/>
            </a:pPr>
            <a:r>
              <a:rPr lang="en-US" sz="2800" b="1" smtClean="0"/>
              <a:t>	Confrontar a negação da doença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800" b="1" smtClean="0"/>
              <a:t>	</a:t>
            </a:r>
          </a:p>
          <a:p>
            <a:pPr eaLnBrk="1" hangingPunct="1">
              <a:buFont typeface="Wingdings" pitchFamily="2" charset="2"/>
              <a:buNone/>
            </a:pPr>
            <a:endParaRPr lang="en-US" sz="1800" b="1" smtClean="0"/>
          </a:p>
          <a:p>
            <a:pPr eaLnBrk="1" hangingPunct="1">
              <a:buFont typeface="Wingdings" pitchFamily="2" charset="2"/>
              <a:buNone/>
            </a:pPr>
            <a:endParaRPr lang="en-US" sz="2800" b="1" smtClean="0"/>
          </a:p>
        </p:txBody>
      </p:sp>
      <p:graphicFrame>
        <p:nvGraphicFramePr>
          <p:cNvPr id="18434" name="Object 4"/>
          <p:cNvGraphicFramePr>
            <a:graphicFrameLocks noChangeAspect="1"/>
          </p:cNvGraphicFramePr>
          <p:nvPr/>
        </p:nvGraphicFramePr>
        <p:xfrm>
          <a:off x="838200" y="1905000"/>
          <a:ext cx="254000" cy="204788"/>
        </p:xfrm>
        <a:graphic>
          <a:graphicData uri="http://schemas.openxmlformats.org/presentationml/2006/ole">
            <p:oleObj spid="_x0000_s103426" name="Imagem de bitmap" r:id="rId4" imgW="200159" imgH="161990" progId="PBrush">
              <p:embed/>
            </p:oleObj>
          </a:graphicData>
        </a:graphic>
      </p:graphicFrame>
      <p:graphicFrame>
        <p:nvGraphicFramePr>
          <p:cNvPr id="18435" name="Object 6"/>
          <p:cNvGraphicFramePr>
            <a:graphicFrameLocks noChangeAspect="1"/>
          </p:cNvGraphicFramePr>
          <p:nvPr/>
        </p:nvGraphicFramePr>
        <p:xfrm>
          <a:off x="1117600" y="4900613"/>
          <a:ext cx="254000" cy="204787"/>
        </p:xfrm>
        <a:graphic>
          <a:graphicData uri="http://schemas.openxmlformats.org/presentationml/2006/ole">
            <p:oleObj spid="_x0000_s103427" name="Imagem de bitmap" r:id="rId5" imgW="200159" imgH="161990" progId="PBrush">
              <p:embed/>
            </p:oleObj>
          </a:graphicData>
        </a:graphic>
      </p:graphicFrame>
      <p:graphicFrame>
        <p:nvGraphicFramePr>
          <p:cNvPr id="18436" name="Object 7"/>
          <p:cNvGraphicFramePr>
            <a:graphicFrameLocks noChangeAspect="1"/>
          </p:cNvGraphicFramePr>
          <p:nvPr/>
        </p:nvGraphicFramePr>
        <p:xfrm>
          <a:off x="1117600" y="2767013"/>
          <a:ext cx="254000" cy="204787"/>
        </p:xfrm>
        <a:graphic>
          <a:graphicData uri="http://schemas.openxmlformats.org/presentationml/2006/ole">
            <p:oleObj spid="_x0000_s103428" name="Imagem de bitmap" r:id="rId6" imgW="200159" imgH="161990" progId="PBrush">
              <p:embed/>
            </p:oleObj>
          </a:graphicData>
        </a:graphic>
      </p:graphicFrame>
      <p:graphicFrame>
        <p:nvGraphicFramePr>
          <p:cNvPr id="18437" name="Object 8"/>
          <p:cNvGraphicFramePr>
            <a:graphicFrameLocks noChangeAspect="1"/>
          </p:cNvGraphicFramePr>
          <p:nvPr/>
        </p:nvGraphicFramePr>
        <p:xfrm>
          <a:off x="1117600" y="4138613"/>
          <a:ext cx="254000" cy="204787"/>
        </p:xfrm>
        <a:graphic>
          <a:graphicData uri="http://schemas.openxmlformats.org/presentationml/2006/ole">
            <p:oleObj spid="_x0000_s103429" name="Imagem de bitmap" r:id="rId7" imgW="200159" imgH="161990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438400"/>
            <a:ext cx="9144000" cy="1371600"/>
          </a:xfrm>
          <a:effectLst>
            <a:outerShdw dist="28398" dir="1593903" algn="ctr" rotWithShape="0">
              <a:schemeClr val="tx1">
                <a:alpha val="50000"/>
              </a:schemeClr>
            </a:outerShdw>
          </a:effectLst>
        </p:spPr>
        <p:txBody>
          <a:bodyPr/>
          <a:lstStyle/>
          <a:p>
            <a:pPr algn="ctr" eaLnBrk="1" hangingPunct="1">
              <a:defRPr/>
            </a:pPr>
            <a:r>
              <a:rPr lang="pt-BR" sz="5400" smtClean="0">
                <a:solidFill>
                  <a:schemeClr val="bg2"/>
                </a:solidFill>
              </a:rPr>
              <a:t>Abordagem </a:t>
            </a:r>
            <a:br>
              <a:rPr lang="pt-BR" sz="5400" smtClean="0">
                <a:solidFill>
                  <a:schemeClr val="bg2"/>
                </a:solidFill>
              </a:rPr>
            </a:br>
            <a:r>
              <a:rPr lang="pt-BR" sz="5400" smtClean="0">
                <a:solidFill>
                  <a:schemeClr val="bg2"/>
                </a:solidFill>
              </a:rPr>
              <a:t>Nutricional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09600" y="1981200"/>
            <a:ext cx="8258175" cy="4343400"/>
          </a:xfrm>
        </p:spPr>
        <p:txBody>
          <a:bodyPr/>
          <a:lstStyle/>
          <a:p>
            <a:pPr marL="762000" indent="-571500" eaLnBrk="1" hangingPunct="1">
              <a:lnSpc>
                <a:spcPct val="90000"/>
              </a:lnSpc>
              <a:buFont typeface="Wingdings" pitchFamily="2" charset="2"/>
              <a:buNone/>
            </a:pPr>
            <a:endParaRPr lang="pt-BR" sz="3600" smtClean="0"/>
          </a:p>
          <a:p>
            <a:pPr marL="762000" indent="-5715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pt-BR" sz="3600" smtClean="0"/>
              <a:t>Desmistificar crenças (educação nutricional)</a:t>
            </a:r>
          </a:p>
          <a:p>
            <a:pPr marL="762000" indent="-5715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pt-BR" sz="3600" smtClean="0"/>
              <a:t>Traçar metas</a:t>
            </a:r>
          </a:p>
          <a:p>
            <a:pPr marL="762000" indent="-5715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pt-BR" sz="3600" smtClean="0"/>
              <a:t>Buscar soluções alternativas</a:t>
            </a:r>
          </a:p>
          <a:p>
            <a:pPr marL="762000" indent="-5715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pt-BR" sz="3600" smtClean="0"/>
              <a:t>Propor pequenos acordos</a:t>
            </a:r>
          </a:p>
          <a:p>
            <a:pPr marL="762000" indent="-5715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pt-BR" sz="3600" smtClean="0"/>
              <a:t>Análise do diário alimentar</a:t>
            </a:r>
          </a:p>
        </p:txBody>
      </p:sp>
      <p:sp>
        <p:nvSpPr>
          <p:cNvPr id="19464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8686800" cy="1371600"/>
          </a:xfrm>
          <a:noFill/>
        </p:spPr>
        <p:txBody>
          <a:bodyPr/>
          <a:lstStyle/>
          <a:p>
            <a:pPr algn="ctr" eaLnBrk="1" hangingPunct="1"/>
            <a:r>
              <a:rPr lang="pt-BR" sz="4800" smtClean="0">
                <a:solidFill>
                  <a:schemeClr val="hlink"/>
                </a:solidFill>
              </a:rPr>
              <a:t>Papel da Nutricionista</a:t>
            </a:r>
          </a:p>
        </p:txBody>
      </p:sp>
      <p:graphicFrame>
        <p:nvGraphicFramePr>
          <p:cNvPr id="19458" name="Object 4"/>
          <p:cNvGraphicFramePr>
            <a:graphicFrameLocks noChangeAspect="1"/>
          </p:cNvGraphicFramePr>
          <p:nvPr/>
        </p:nvGraphicFramePr>
        <p:xfrm>
          <a:off x="584200" y="2743200"/>
          <a:ext cx="254000" cy="204788"/>
        </p:xfrm>
        <a:graphic>
          <a:graphicData uri="http://schemas.openxmlformats.org/presentationml/2006/ole">
            <p:oleObj spid="_x0000_s19458" name="Imagem de bitmap" r:id="rId3" imgW="200159" imgH="161990" progId="PBrush">
              <p:embed/>
            </p:oleObj>
          </a:graphicData>
        </a:graphic>
      </p:graphicFrame>
      <p:graphicFrame>
        <p:nvGraphicFramePr>
          <p:cNvPr id="19459" name="Object 5"/>
          <p:cNvGraphicFramePr>
            <a:graphicFrameLocks noChangeAspect="1"/>
          </p:cNvGraphicFramePr>
          <p:nvPr/>
        </p:nvGraphicFramePr>
        <p:xfrm>
          <a:off x="584200" y="3886200"/>
          <a:ext cx="254000" cy="204788"/>
        </p:xfrm>
        <a:graphic>
          <a:graphicData uri="http://schemas.openxmlformats.org/presentationml/2006/ole">
            <p:oleObj spid="_x0000_s19459" name="Imagem de bitmap" r:id="rId4" imgW="200159" imgH="161990" progId="PBrush">
              <p:embed/>
            </p:oleObj>
          </a:graphicData>
        </a:graphic>
      </p:graphicFrame>
      <p:graphicFrame>
        <p:nvGraphicFramePr>
          <p:cNvPr id="19460" name="Object 6"/>
          <p:cNvGraphicFramePr>
            <a:graphicFrameLocks noChangeAspect="1"/>
          </p:cNvGraphicFramePr>
          <p:nvPr/>
        </p:nvGraphicFramePr>
        <p:xfrm>
          <a:off x="584200" y="4443413"/>
          <a:ext cx="254000" cy="204787"/>
        </p:xfrm>
        <a:graphic>
          <a:graphicData uri="http://schemas.openxmlformats.org/presentationml/2006/ole">
            <p:oleObj spid="_x0000_s19460" name="Imagem de bitmap" r:id="rId5" imgW="200159" imgH="161990" progId="PBrush">
              <p:embed/>
            </p:oleObj>
          </a:graphicData>
        </a:graphic>
      </p:graphicFrame>
      <p:graphicFrame>
        <p:nvGraphicFramePr>
          <p:cNvPr id="19461" name="Object 7"/>
          <p:cNvGraphicFramePr>
            <a:graphicFrameLocks noChangeAspect="1"/>
          </p:cNvGraphicFramePr>
          <p:nvPr/>
        </p:nvGraphicFramePr>
        <p:xfrm>
          <a:off x="584200" y="5053013"/>
          <a:ext cx="254000" cy="204787"/>
        </p:xfrm>
        <a:graphic>
          <a:graphicData uri="http://schemas.openxmlformats.org/presentationml/2006/ole">
            <p:oleObj spid="_x0000_s19461" name="Imagem de bitmap" r:id="rId6" imgW="200159" imgH="161990" progId="PBrush">
              <p:embed/>
            </p:oleObj>
          </a:graphicData>
        </a:graphic>
      </p:graphicFrame>
      <p:graphicFrame>
        <p:nvGraphicFramePr>
          <p:cNvPr id="19462" name="Object 8"/>
          <p:cNvGraphicFramePr>
            <a:graphicFrameLocks noChangeAspect="1"/>
          </p:cNvGraphicFramePr>
          <p:nvPr/>
        </p:nvGraphicFramePr>
        <p:xfrm>
          <a:off x="584200" y="5638800"/>
          <a:ext cx="254000" cy="204788"/>
        </p:xfrm>
        <a:graphic>
          <a:graphicData uri="http://schemas.openxmlformats.org/presentationml/2006/ole">
            <p:oleObj spid="_x0000_s19462" name="Imagem de bitmap" r:id="rId7" imgW="200159" imgH="161990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5" name="Rectangle 3"/>
          <p:cNvSpPr>
            <a:spLocks noGrp="1" noChangeArrowheads="1"/>
          </p:cNvSpPr>
          <p:nvPr>
            <p:ph type="title"/>
          </p:nvPr>
        </p:nvSpPr>
        <p:spPr>
          <a:effectLst>
            <a:outerShdw dist="35921" dir="2700000" algn="ctr" rotWithShape="0">
              <a:schemeClr val="tx1">
                <a:alpha val="50000"/>
              </a:schemeClr>
            </a:outerShdw>
          </a:effectLst>
        </p:spPr>
        <p:txBody>
          <a:bodyPr/>
          <a:lstStyle/>
          <a:p>
            <a:pPr algn="ctr" eaLnBrk="1" hangingPunct="1">
              <a:defRPr/>
            </a:pPr>
            <a:r>
              <a:rPr lang="pt-BR" sz="4000" smtClean="0">
                <a:solidFill>
                  <a:schemeClr val="bg2"/>
                </a:solidFill>
              </a:rPr>
              <a:t>Monitoramento Alimentar</a:t>
            </a:r>
            <a:br>
              <a:rPr lang="pt-BR" sz="4000" smtClean="0">
                <a:solidFill>
                  <a:schemeClr val="bg2"/>
                </a:solidFill>
              </a:rPr>
            </a:br>
            <a:r>
              <a:rPr lang="pt-BR" sz="4000" smtClean="0">
                <a:solidFill>
                  <a:schemeClr val="bg2"/>
                </a:solidFill>
              </a:rPr>
              <a:t>Diário Alimentar</a:t>
            </a:r>
          </a:p>
        </p:txBody>
      </p:sp>
      <p:graphicFrame>
        <p:nvGraphicFramePr>
          <p:cNvPr id="141378" name="Group 66"/>
          <p:cNvGraphicFramePr>
            <a:graphicFrameLocks noGrp="1"/>
          </p:cNvGraphicFramePr>
          <p:nvPr>
            <p:ph idx="1"/>
          </p:nvPr>
        </p:nvGraphicFramePr>
        <p:xfrm>
          <a:off x="138113" y="2420938"/>
          <a:ext cx="8866187" cy="2886075"/>
        </p:xfrm>
        <a:graphic>
          <a:graphicData uri="http://schemas.openxmlformats.org/drawingml/2006/table">
            <a:tbl>
              <a:tblPr/>
              <a:tblGrid>
                <a:gridCol w="928687"/>
                <a:gridCol w="1689100"/>
                <a:gridCol w="1198563"/>
                <a:gridCol w="1846262"/>
                <a:gridCol w="1727200"/>
                <a:gridCol w="1476375"/>
              </a:tblGrid>
              <a:tr h="942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HORA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ALIMENTOS/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BEBIDAS INGERIDOS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LOCAL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PENSAMENTOS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SENTIMENTOS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PURGAÇÃO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431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21:00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PACOTES DE  BISCOITO RECHEADO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QUARTO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“AGORA JÁ DETONEI O TRATAMENTO, SOU A PIOR DAS MULHERES, UM LIXO”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TRISTEZA, NOJO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VÔMITO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09600" y="1676400"/>
            <a:ext cx="8534400" cy="5029200"/>
          </a:xfrm>
        </p:spPr>
        <p:txBody>
          <a:bodyPr/>
          <a:lstStyle/>
          <a:p>
            <a:pPr marL="762000" indent="-571500" eaLnBrk="1" hangingPunct="1">
              <a:buFont typeface="Wingdings" pitchFamily="2" charset="2"/>
              <a:buNone/>
            </a:pPr>
            <a:endParaRPr lang="pt-BR" smtClean="0"/>
          </a:p>
          <a:p>
            <a:pPr marL="762000" indent="-571500" eaLnBrk="1" hangingPunct="1">
              <a:buFont typeface="Wingdings" pitchFamily="2" charset="2"/>
              <a:buNone/>
            </a:pPr>
            <a:r>
              <a:rPr lang="pt-BR" smtClean="0"/>
              <a:t>Focada na reabilitação do estado nutricional</a:t>
            </a:r>
          </a:p>
          <a:p>
            <a:pPr marL="762000" indent="-571500" eaLnBrk="1" hangingPunct="1">
              <a:buFont typeface="Wingdings" pitchFamily="2" charset="2"/>
              <a:buNone/>
            </a:pPr>
            <a:r>
              <a:rPr lang="pt-BR" smtClean="0"/>
              <a:t>Plano alimentar individualizado</a:t>
            </a:r>
          </a:p>
          <a:p>
            <a:pPr marL="762000" indent="-571500" eaLnBrk="1" hangingPunct="1">
              <a:buFont typeface="Wingdings" pitchFamily="2" charset="2"/>
              <a:buNone/>
            </a:pPr>
            <a:r>
              <a:rPr lang="pt-BR" smtClean="0"/>
              <a:t>Nutrição enteral e parenteral (exceção)</a:t>
            </a:r>
          </a:p>
          <a:p>
            <a:pPr marL="762000" indent="-571500" eaLnBrk="1" hangingPunct="1">
              <a:buFont typeface="Wingdings" pitchFamily="2" charset="2"/>
              <a:buNone/>
            </a:pPr>
            <a:r>
              <a:rPr lang="pt-BR" smtClean="0"/>
              <a:t>Monitoramento da síndrome da realimentação (hipofosfatemia grave, quedas de K e Mg, intolerância à glicose, disfunção gastrintestinal, arritmias cardíacas, retenção hídrica)</a:t>
            </a:r>
          </a:p>
        </p:txBody>
      </p:sp>
      <p:sp>
        <p:nvSpPr>
          <p:cNvPr id="21511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9144000" cy="1371600"/>
          </a:xfrm>
          <a:noFill/>
        </p:spPr>
        <p:txBody>
          <a:bodyPr/>
          <a:lstStyle/>
          <a:p>
            <a:pPr algn="ctr" eaLnBrk="1" hangingPunct="1"/>
            <a:r>
              <a:rPr lang="pt-BR" sz="4800" smtClean="0">
                <a:solidFill>
                  <a:schemeClr val="hlink"/>
                </a:solidFill>
              </a:rPr>
              <a:t>Orientação Nutricional na Anorexia Nervosa </a:t>
            </a:r>
          </a:p>
        </p:txBody>
      </p:sp>
      <p:graphicFrame>
        <p:nvGraphicFramePr>
          <p:cNvPr id="21506" name="Object 4"/>
          <p:cNvGraphicFramePr>
            <a:graphicFrameLocks noChangeAspect="1"/>
          </p:cNvGraphicFramePr>
          <p:nvPr/>
        </p:nvGraphicFramePr>
        <p:xfrm>
          <a:off x="584200" y="4267200"/>
          <a:ext cx="254000" cy="204788"/>
        </p:xfrm>
        <a:graphic>
          <a:graphicData uri="http://schemas.openxmlformats.org/presentationml/2006/ole">
            <p:oleObj spid="_x0000_s21506" name="Imagem de bitmap" r:id="rId3" imgW="200159" imgH="161990" progId="PBrush">
              <p:embed/>
            </p:oleObj>
          </a:graphicData>
        </a:graphic>
      </p:graphicFrame>
      <p:graphicFrame>
        <p:nvGraphicFramePr>
          <p:cNvPr id="21507" name="Object 5"/>
          <p:cNvGraphicFramePr>
            <a:graphicFrameLocks noChangeAspect="1"/>
          </p:cNvGraphicFramePr>
          <p:nvPr/>
        </p:nvGraphicFramePr>
        <p:xfrm>
          <a:off x="584200" y="2438400"/>
          <a:ext cx="254000" cy="204788"/>
        </p:xfrm>
        <a:graphic>
          <a:graphicData uri="http://schemas.openxmlformats.org/presentationml/2006/ole">
            <p:oleObj spid="_x0000_s21507" name="Imagem de bitmap" r:id="rId4" imgW="200159" imgH="161990" progId="PBrush">
              <p:embed/>
            </p:oleObj>
          </a:graphicData>
        </a:graphic>
      </p:graphicFrame>
      <p:graphicFrame>
        <p:nvGraphicFramePr>
          <p:cNvPr id="21508" name="Object 6"/>
          <p:cNvGraphicFramePr>
            <a:graphicFrameLocks noChangeAspect="1"/>
          </p:cNvGraphicFramePr>
          <p:nvPr/>
        </p:nvGraphicFramePr>
        <p:xfrm>
          <a:off x="584200" y="3124200"/>
          <a:ext cx="254000" cy="204788"/>
        </p:xfrm>
        <a:graphic>
          <a:graphicData uri="http://schemas.openxmlformats.org/presentationml/2006/ole">
            <p:oleObj spid="_x0000_s21508" name="Imagem de bitmap" r:id="rId5" imgW="200159" imgH="161990" progId="PBrush">
              <p:embed/>
            </p:oleObj>
          </a:graphicData>
        </a:graphic>
      </p:graphicFrame>
      <p:graphicFrame>
        <p:nvGraphicFramePr>
          <p:cNvPr id="21509" name="Object 7"/>
          <p:cNvGraphicFramePr>
            <a:graphicFrameLocks noChangeAspect="1"/>
          </p:cNvGraphicFramePr>
          <p:nvPr/>
        </p:nvGraphicFramePr>
        <p:xfrm>
          <a:off x="584200" y="3657600"/>
          <a:ext cx="254000" cy="204788"/>
        </p:xfrm>
        <a:graphic>
          <a:graphicData uri="http://schemas.openxmlformats.org/presentationml/2006/ole">
            <p:oleObj spid="_x0000_s21509" name="Imagem de bitmap" r:id="rId6" imgW="200159" imgH="161990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ChangeArrowheads="1"/>
          </p:cNvSpPr>
          <p:nvPr/>
        </p:nvSpPr>
        <p:spPr bwMode="auto">
          <a:xfrm>
            <a:off x="1066800" y="2209800"/>
            <a:ext cx="73152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B7B567"/>
              </a:buClr>
              <a:buSzPct val="130000"/>
              <a:buFont typeface="Wingdings" pitchFamily="2" charset="2"/>
              <a:buChar char="w"/>
            </a:pPr>
            <a:r>
              <a:rPr lang="pt-BR" sz="2800">
                <a:solidFill>
                  <a:srgbClr val="3366CC"/>
                </a:solidFill>
                <a:latin typeface="Arial" charset="0"/>
                <a:cs typeface="Times New Roman" pitchFamily="18" charset="0"/>
              </a:rPr>
              <a:t>Dismorfia Muscular (Vigorexia)</a:t>
            </a:r>
          </a:p>
          <a:p>
            <a:pPr marL="342900" indent="-342900">
              <a:spcBef>
                <a:spcPct val="20000"/>
              </a:spcBef>
              <a:buClr>
                <a:srgbClr val="B7B567"/>
              </a:buClr>
              <a:buSzPct val="130000"/>
              <a:buFont typeface="Wingdings" pitchFamily="2" charset="2"/>
              <a:buNone/>
            </a:pPr>
            <a:endParaRPr lang="pt-BR" sz="2800">
              <a:solidFill>
                <a:srgbClr val="3366CC"/>
              </a:solidFill>
              <a:latin typeface="Arial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Clr>
                <a:srgbClr val="B7B567"/>
              </a:buClr>
              <a:buSzPct val="130000"/>
              <a:buFont typeface="Wingdings" pitchFamily="2" charset="2"/>
              <a:buChar char="w"/>
            </a:pPr>
            <a:r>
              <a:rPr lang="pt-BR" sz="2800">
                <a:solidFill>
                  <a:srgbClr val="3366CC"/>
                </a:solidFill>
                <a:latin typeface="Arial" charset="0"/>
                <a:cs typeface="Times New Roman" pitchFamily="18" charset="0"/>
              </a:rPr>
              <a:t>Transtorno da Compulsão Alimentar Periódica (TCAP)</a:t>
            </a:r>
          </a:p>
          <a:p>
            <a:pPr marL="342900" indent="-342900">
              <a:spcBef>
                <a:spcPct val="20000"/>
              </a:spcBef>
              <a:buClr>
                <a:srgbClr val="B7B567"/>
              </a:buClr>
              <a:buSzPct val="130000"/>
              <a:buFont typeface="Wingdings" pitchFamily="2" charset="2"/>
              <a:buNone/>
            </a:pPr>
            <a:endParaRPr lang="pt-BR" sz="2800">
              <a:solidFill>
                <a:srgbClr val="3366CC"/>
              </a:solidFill>
              <a:latin typeface="Arial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Clr>
                <a:srgbClr val="B7B567"/>
              </a:buClr>
              <a:buSzPct val="130000"/>
              <a:buFont typeface="Wingdings" pitchFamily="2" charset="2"/>
              <a:buChar char="w"/>
            </a:pPr>
            <a:r>
              <a:rPr lang="pt-BR" sz="2800">
                <a:solidFill>
                  <a:srgbClr val="3366CC"/>
                </a:solidFill>
                <a:latin typeface="Arial" charset="0"/>
                <a:cs typeface="Times New Roman" pitchFamily="18" charset="0"/>
              </a:rPr>
              <a:t>Síndrome do Comer Noturno</a:t>
            </a:r>
          </a:p>
          <a:p>
            <a:pPr marL="342900" indent="-342900">
              <a:spcBef>
                <a:spcPct val="20000"/>
              </a:spcBef>
              <a:buClr>
                <a:srgbClr val="B7B567"/>
              </a:buClr>
              <a:buSzPct val="130000"/>
              <a:buFont typeface="Wingdings" pitchFamily="2" charset="2"/>
              <a:buNone/>
            </a:pPr>
            <a:endParaRPr lang="pt-BR" sz="2800">
              <a:solidFill>
                <a:srgbClr val="3366CC"/>
              </a:solidFill>
              <a:latin typeface="Arial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Clr>
                <a:srgbClr val="B7B567"/>
              </a:buClr>
              <a:buSzPct val="130000"/>
              <a:buFont typeface="Wingdings" pitchFamily="2" charset="2"/>
              <a:buChar char="w"/>
            </a:pPr>
            <a:r>
              <a:rPr lang="pt-BR" sz="2800">
                <a:solidFill>
                  <a:srgbClr val="3366CC"/>
                </a:solidFill>
                <a:latin typeface="Arial" charset="0"/>
                <a:cs typeface="Times New Roman" pitchFamily="18" charset="0"/>
              </a:rPr>
              <a:t>Ortorexia</a:t>
            </a:r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pt-BR">
                <a:cs typeface="Times New Roman" pitchFamily="18" charset="0"/>
              </a:rPr>
              <a:t>OUTROS TRANSTORNOS ALIMENTARES</a:t>
            </a:r>
            <a:r>
              <a:rPr lang="pt-BR" sz="40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57225" y="1944688"/>
            <a:ext cx="8410575" cy="4303712"/>
          </a:xfrm>
        </p:spPr>
        <p:txBody>
          <a:bodyPr/>
          <a:lstStyle/>
          <a:p>
            <a:pPr marL="762000" indent="-571500" eaLnBrk="1" hangingPunct="1">
              <a:buFont typeface="Wingdings" pitchFamily="2" charset="2"/>
              <a:buNone/>
            </a:pPr>
            <a:endParaRPr lang="pt-BR" smtClean="0"/>
          </a:p>
          <a:p>
            <a:pPr marL="762000" indent="-571500" eaLnBrk="1" hangingPunct="1">
              <a:buFont typeface="Wingdings" pitchFamily="2" charset="2"/>
              <a:buNone/>
            </a:pPr>
            <a:r>
              <a:rPr lang="pt-BR" smtClean="0"/>
              <a:t>Focada na interrupção do ciclo da bulimia</a:t>
            </a:r>
          </a:p>
          <a:p>
            <a:pPr marL="762000" indent="-571500" eaLnBrk="1" hangingPunct="1">
              <a:buFont typeface="Wingdings" pitchFamily="2" charset="2"/>
              <a:buNone/>
            </a:pPr>
            <a:r>
              <a:rPr lang="pt-BR" smtClean="0"/>
              <a:t>Ingestão calórica (manutenção do peso e prevenir a fome)</a:t>
            </a:r>
          </a:p>
          <a:p>
            <a:pPr marL="762000" indent="-571500" eaLnBrk="1" hangingPunct="1">
              <a:buFont typeface="Wingdings" pitchFamily="2" charset="2"/>
              <a:buNone/>
            </a:pPr>
            <a:r>
              <a:rPr lang="pt-BR" smtClean="0"/>
              <a:t>Redescobrir “o que é fome”</a:t>
            </a:r>
          </a:p>
          <a:p>
            <a:pPr marL="762000" indent="-571500" eaLnBrk="1" hangingPunct="1">
              <a:buFont typeface="Wingdings" pitchFamily="2" charset="2"/>
              <a:buNone/>
            </a:pPr>
            <a:r>
              <a:rPr lang="pt-BR" smtClean="0"/>
              <a:t>Perda de peso só após estabilização do comportamento alimentar</a:t>
            </a:r>
          </a:p>
        </p:txBody>
      </p:sp>
      <p:sp>
        <p:nvSpPr>
          <p:cNvPr id="22535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9144000" cy="1371600"/>
          </a:xfrm>
          <a:noFill/>
        </p:spPr>
        <p:txBody>
          <a:bodyPr/>
          <a:lstStyle/>
          <a:p>
            <a:pPr algn="ctr" eaLnBrk="1" hangingPunct="1"/>
            <a:r>
              <a:rPr lang="pt-BR" sz="4800" smtClean="0">
                <a:solidFill>
                  <a:schemeClr val="hlink"/>
                </a:solidFill>
              </a:rPr>
              <a:t>Orientação Nutricional na Bulimia Nervosa</a:t>
            </a:r>
          </a:p>
        </p:txBody>
      </p:sp>
      <p:graphicFrame>
        <p:nvGraphicFramePr>
          <p:cNvPr id="22530" name="Object 4"/>
          <p:cNvGraphicFramePr>
            <a:graphicFrameLocks noChangeAspect="1"/>
          </p:cNvGraphicFramePr>
          <p:nvPr/>
        </p:nvGraphicFramePr>
        <p:xfrm>
          <a:off x="584200" y="2743200"/>
          <a:ext cx="254000" cy="204788"/>
        </p:xfrm>
        <a:graphic>
          <a:graphicData uri="http://schemas.openxmlformats.org/presentationml/2006/ole">
            <p:oleObj spid="_x0000_s22530" name="Imagem de bitmap" r:id="rId3" imgW="200159" imgH="161990" progId="PBrush">
              <p:embed/>
            </p:oleObj>
          </a:graphicData>
        </a:graphic>
      </p:graphicFrame>
      <p:graphicFrame>
        <p:nvGraphicFramePr>
          <p:cNvPr id="22531" name="Object 5"/>
          <p:cNvGraphicFramePr>
            <a:graphicFrameLocks noChangeAspect="1"/>
          </p:cNvGraphicFramePr>
          <p:nvPr/>
        </p:nvGraphicFramePr>
        <p:xfrm>
          <a:off x="584200" y="3300413"/>
          <a:ext cx="254000" cy="204787"/>
        </p:xfrm>
        <a:graphic>
          <a:graphicData uri="http://schemas.openxmlformats.org/presentationml/2006/ole">
            <p:oleObj spid="_x0000_s22531" name="Imagem de bitmap" r:id="rId4" imgW="200159" imgH="161990" progId="PBrush">
              <p:embed/>
            </p:oleObj>
          </a:graphicData>
        </a:graphic>
      </p:graphicFrame>
      <p:graphicFrame>
        <p:nvGraphicFramePr>
          <p:cNvPr id="22532" name="Object 6"/>
          <p:cNvGraphicFramePr>
            <a:graphicFrameLocks noChangeAspect="1"/>
          </p:cNvGraphicFramePr>
          <p:nvPr/>
        </p:nvGraphicFramePr>
        <p:xfrm>
          <a:off x="584200" y="4419600"/>
          <a:ext cx="254000" cy="204788"/>
        </p:xfrm>
        <a:graphic>
          <a:graphicData uri="http://schemas.openxmlformats.org/presentationml/2006/ole">
            <p:oleObj spid="_x0000_s22532" name="Imagem de bitmap" r:id="rId5" imgW="200159" imgH="161990" progId="PBrush">
              <p:embed/>
            </p:oleObj>
          </a:graphicData>
        </a:graphic>
      </p:graphicFrame>
      <p:graphicFrame>
        <p:nvGraphicFramePr>
          <p:cNvPr id="22533" name="Object 7"/>
          <p:cNvGraphicFramePr>
            <a:graphicFrameLocks noChangeAspect="1"/>
          </p:cNvGraphicFramePr>
          <p:nvPr/>
        </p:nvGraphicFramePr>
        <p:xfrm>
          <a:off x="584200" y="4976813"/>
          <a:ext cx="254000" cy="204787"/>
        </p:xfrm>
        <a:graphic>
          <a:graphicData uri="http://schemas.openxmlformats.org/presentationml/2006/ole">
            <p:oleObj spid="_x0000_s22533" name="Imagem de bitmap" r:id="rId6" imgW="200159" imgH="161990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73" name="Picture 9" descr="C:\Documents and Settings\Administrador\Meus documentos\Luiz\CETTA\imagens\Anorexia\anorexia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0"/>
            <a:ext cx="4957763" cy="6858000"/>
          </a:xfrm>
          <a:prstGeom prst="rect">
            <a:avLst/>
          </a:prstGeom>
          <a:noFill/>
          <a:ln w="57150" cmpd="thinThick">
            <a:solidFill>
              <a:srgbClr val="003366"/>
            </a:solidFill>
            <a:miter lim="800000"/>
            <a:headEnd/>
            <a:tailEnd/>
          </a:ln>
        </p:spPr>
      </p:pic>
      <p:sp>
        <p:nvSpPr>
          <p:cNvPr id="88077" name="Text Box 13"/>
          <p:cNvSpPr txBox="1">
            <a:spLocks noChangeArrowheads="1"/>
          </p:cNvSpPr>
          <p:nvPr/>
        </p:nvSpPr>
        <p:spPr bwMode="auto">
          <a:xfrm>
            <a:off x="6019800" y="6232525"/>
            <a:ext cx="31242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pt-BR" sz="2000">
                <a:hlinkClick r:id="rId3"/>
              </a:rPr>
              <a:t>rathluiz@gmail.com</a:t>
            </a:r>
            <a:endParaRPr lang="pt-BR" sz="2000"/>
          </a:p>
          <a:p>
            <a:pPr algn="r">
              <a:spcBef>
                <a:spcPct val="50000"/>
              </a:spcBef>
            </a:pPr>
            <a:endParaRPr lang="pt-BR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6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2438400"/>
            <a:ext cx="9144000" cy="1371600"/>
          </a:xfrm>
          <a:effectLst>
            <a:outerShdw dist="28398" dir="1593903" algn="ctr" rotWithShape="0">
              <a:schemeClr val="tx1">
                <a:alpha val="50000"/>
              </a:schemeClr>
            </a:outerShdw>
          </a:effectLst>
        </p:spPr>
        <p:txBody>
          <a:bodyPr/>
          <a:lstStyle/>
          <a:p>
            <a:pPr algn="ctr" eaLnBrk="1" hangingPunct="1">
              <a:defRPr/>
            </a:pPr>
            <a:r>
              <a:rPr lang="pt-BR" sz="5400" dirty="0" smtClean="0">
                <a:solidFill>
                  <a:schemeClr val="bg2"/>
                </a:solidFill>
              </a:rPr>
              <a:t>Trechos de</a:t>
            </a:r>
            <a:br>
              <a:rPr lang="pt-BR" sz="5400" dirty="0" smtClean="0">
                <a:solidFill>
                  <a:schemeClr val="bg2"/>
                </a:solidFill>
              </a:rPr>
            </a:br>
            <a:r>
              <a:rPr lang="pt-BR" sz="5400" dirty="0" smtClean="0">
                <a:solidFill>
                  <a:schemeClr val="bg2"/>
                </a:solidFill>
              </a:rPr>
              <a:t>Reportagem Canal Chileno</a:t>
            </a:r>
            <a:br>
              <a:rPr lang="pt-BR" sz="5400" dirty="0" smtClean="0">
                <a:solidFill>
                  <a:schemeClr val="bg2"/>
                </a:solidFill>
              </a:rPr>
            </a:br>
            <a:r>
              <a:rPr lang="pt-BR" sz="5400" dirty="0" err="1" smtClean="0">
                <a:solidFill>
                  <a:schemeClr val="bg2"/>
                </a:solidFill>
              </a:rPr>
              <a:t>Universidad</a:t>
            </a:r>
            <a:r>
              <a:rPr lang="pt-BR" sz="5400" dirty="0" smtClean="0">
                <a:solidFill>
                  <a:schemeClr val="bg2"/>
                </a:solidFill>
              </a:rPr>
              <a:t> Católica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6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785813"/>
            <a:ext cx="9144000" cy="3024187"/>
          </a:xfrm>
          <a:effectLst>
            <a:outerShdw dist="28398" dir="1593903" algn="ctr" rotWithShape="0">
              <a:schemeClr val="tx1">
                <a:alpha val="50000"/>
              </a:schemeClr>
            </a:outerShdw>
          </a:effectLst>
        </p:spPr>
        <p:txBody>
          <a:bodyPr/>
          <a:lstStyle/>
          <a:p>
            <a:pPr algn="ctr" eaLnBrk="1" hangingPunct="1">
              <a:defRPr/>
            </a:pPr>
            <a:endParaRPr lang="pt-BR" sz="5400" dirty="0" smtClean="0">
              <a:solidFill>
                <a:schemeClr val="bg2"/>
              </a:solidFill>
            </a:endParaRPr>
          </a:p>
        </p:txBody>
      </p:sp>
      <p:pic>
        <p:nvPicPr>
          <p:cNvPr id="4" name="anorexia 01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571480"/>
            <a:ext cx="9144000" cy="628652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48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6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2438400"/>
            <a:ext cx="9144000" cy="1371600"/>
          </a:xfrm>
          <a:effectLst>
            <a:outerShdw dist="28398" dir="1593903" algn="ctr" rotWithShape="0">
              <a:schemeClr val="tx1">
                <a:alpha val="50000"/>
              </a:schemeClr>
            </a:outerShdw>
          </a:effectLst>
        </p:spPr>
        <p:txBody>
          <a:bodyPr/>
          <a:lstStyle/>
          <a:p>
            <a:pPr algn="ctr" eaLnBrk="1" hangingPunct="1">
              <a:defRPr/>
            </a:pPr>
            <a:endParaRPr lang="pt-BR" sz="5400" dirty="0" smtClean="0">
              <a:solidFill>
                <a:schemeClr val="bg2"/>
              </a:solidFill>
            </a:endParaRPr>
          </a:p>
        </p:txBody>
      </p:sp>
      <p:pic>
        <p:nvPicPr>
          <p:cNvPr id="4" name="anorexia 03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500042"/>
            <a:ext cx="9144000" cy="635795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350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Texturizado</Template>
  <TotalTime>1284</TotalTime>
  <Words>1176</Words>
  <Application>Microsoft Office PowerPoint</Application>
  <PresentationFormat>Apresentação na tela (4:3)</PresentationFormat>
  <Paragraphs>461</Paragraphs>
  <Slides>61</Slides>
  <Notes>6</Notes>
  <HiddenSlides>0</HiddenSlides>
  <MMClips>9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incorporados</vt:lpstr>
      </vt:variant>
      <vt:variant>
        <vt:i4>1</vt:i4>
      </vt:variant>
      <vt:variant>
        <vt:lpstr>Títulos de slides</vt:lpstr>
      </vt:variant>
      <vt:variant>
        <vt:i4>61</vt:i4>
      </vt:variant>
    </vt:vector>
  </HeadingPairs>
  <TitlesOfParts>
    <vt:vector size="63" baseType="lpstr">
      <vt:lpstr>Pixel</vt:lpstr>
      <vt:lpstr>Imagem de bitmap</vt:lpstr>
      <vt:lpstr>Slide 1</vt:lpstr>
      <vt:lpstr>Slide 2</vt:lpstr>
      <vt:lpstr>Slide 3</vt:lpstr>
      <vt:lpstr>Slide 4</vt:lpstr>
      <vt:lpstr>Slide 5</vt:lpstr>
      <vt:lpstr>OUTROS TRANSTORNOS ALIMENTARES </vt:lpstr>
      <vt:lpstr>Trechos de Reportagem Canal Chileno Universidad Católica</vt:lpstr>
      <vt:lpstr>Slide 8</vt:lpstr>
      <vt:lpstr>Slide 9</vt:lpstr>
      <vt:lpstr>Slide 10</vt:lpstr>
      <vt:lpstr>Slide 11</vt:lpstr>
      <vt:lpstr>Slide 12</vt:lpstr>
      <vt:lpstr>Slide 13</vt:lpstr>
      <vt:lpstr>Slide 14</vt:lpstr>
      <vt:lpstr>Etiologia dos Transtornos    Alimentares</vt:lpstr>
      <vt:lpstr>Fatores Socioculturais</vt:lpstr>
      <vt:lpstr>Fatores Familiares</vt:lpstr>
      <vt:lpstr>Fatores Individuais</vt:lpstr>
      <vt:lpstr>Slide 19</vt:lpstr>
      <vt:lpstr>Slide 20</vt:lpstr>
      <vt:lpstr>ANOREXIA NERVOSA   Quadro Clínico </vt:lpstr>
      <vt:lpstr>ANOREXIA NERVOSA   Tipos</vt:lpstr>
      <vt:lpstr>ANOREXIA NERVOSA   Quadro Clínico </vt:lpstr>
      <vt:lpstr>ANOREXIA NERVOSA Complicações Clínicas </vt:lpstr>
      <vt:lpstr>ANOREXIA NERVOSA Complicações Clínicas </vt:lpstr>
      <vt:lpstr>ANOREXIA NERVOSA Complicações Clínicas </vt:lpstr>
      <vt:lpstr>ANOREXIA NERVOSA Complicações Clínicas </vt:lpstr>
      <vt:lpstr>ANOREXIA NERVOSA Complicações Clínicas </vt:lpstr>
      <vt:lpstr>ANOREXIA NERVOSA Complicações Clínicas </vt:lpstr>
      <vt:lpstr>ANOREXIA NERVOSA Complicações Clínicas </vt:lpstr>
      <vt:lpstr>BULIMIA NERVOSA   Epidemiologia </vt:lpstr>
      <vt:lpstr>BULIMIA NERVOSA   Quadro Clínico </vt:lpstr>
      <vt:lpstr>BULIMIA NERVOSA   Complicações Clínicas </vt:lpstr>
      <vt:lpstr>TRATAMENTO Abordagem Atual</vt:lpstr>
      <vt:lpstr>TRATAMENTO Abordagem Atual</vt:lpstr>
      <vt:lpstr>Abordagem  Cognitivo-comportamental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Principais Crenças Distorcidas comuns à AN e BN</vt:lpstr>
      <vt:lpstr>“Sinceramente desejo que ......... tenha uma morte violenta nos próximos dias.”</vt:lpstr>
      <vt:lpstr>TCC para Bulimia Nervosa</vt:lpstr>
      <vt:lpstr>TCC para Anorexia Nervosa</vt:lpstr>
      <vt:lpstr>TCC para Anorexia Nervosa</vt:lpstr>
      <vt:lpstr>Abordagem  Farmacológica</vt:lpstr>
      <vt:lpstr>Anorexia Nervosa </vt:lpstr>
      <vt:lpstr>Bulimia Nervosa </vt:lpstr>
      <vt:lpstr>Transtorno da Compulsão Alimentar Periódica  </vt:lpstr>
      <vt:lpstr>Critérios para Hospitalização</vt:lpstr>
      <vt:lpstr>Critérios para Hospitalização</vt:lpstr>
      <vt:lpstr>Abordagem  Nutricional</vt:lpstr>
      <vt:lpstr>Papel da Nutricionista</vt:lpstr>
      <vt:lpstr>Monitoramento Alimentar Diário Alimentar</vt:lpstr>
      <vt:lpstr>Orientação Nutricional na Anorexia Nervosa </vt:lpstr>
      <vt:lpstr>Orientação Nutricional na Bulimia Nervosa</vt:lpstr>
      <vt:lpstr>Slide 61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ABORDAGEM  COGNITIVO COMPORTAMENTAL DOS  TRANSTORNOS ALIMENTARES</dc:title>
  <dc:creator>Luiz</dc:creator>
  <cp:lastModifiedBy>Luiz</cp:lastModifiedBy>
  <cp:revision>96</cp:revision>
  <cp:lastPrinted>1601-01-01T00:00:00Z</cp:lastPrinted>
  <dcterms:created xsi:type="dcterms:W3CDTF">2005-06-14T21:58:10Z</dcterms:created>
  <dcterms:modified xsi:type="dcterms:W3CDTF">2010-11-04T14:21:06Z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6</vt:i4>
  </property>
</Properties>
</file>