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g"/>
  <Default Extension="mp4" ContentType="video/mp4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81" r:id="rId3"/>
    <p:sldId id="323" r:id="rId4"/>
    <p:sldId id="331" r:id="rId5"/>
    <p:sldId id="267" r:id="rId6"/>
    <p:sldId id="284" r:id="rId7"/>
    <p:sldId id="268" r:id="rId8"/>
    <p:sldId id="269" r:id="rId9"/>
    <p:sldId id="286" r:id="rId10"/>
    <p:sldId id="266" r:id="rId11"/>
    <p:sldId id="309" r:id="rId12"/>
    <p:sldId id="310" r:id="rId13"/>
    <p:sldId id="313" r:id="rId14"/>
    <p:sldId id="287" r:id="rId15"/>
    <p:sldId id="289" r:id="rId16"/>
    <p:sldId id="290" r:id="rId17"/>
    <p:sldId id="291" r:id="rId18"/>
    <p:sldId id="257" r:id="rId19"/>
    <p:sldId id="285" r:id="rId20"/>
    <p:sldId id="316" r:id="rId21"/>
    <p:sldId id="306" r:id="rId22"/>
    <p:sldId id="288" r:id="rId23"/>
    <p:sldId id="320" r:id="rId24"/>
    <p:sldId id="319" r:id="rId25"/>
    <p:sldId id="292" r:id="rId26"/>
    <p:sldId id="324" r:id="rId27"/>
    <p:sldId id="325" r:id="rId28"/>
    <p:sldId id="326" r:id="rId29"/>
    <p:sldId id="327" r:id="rId30"/>
    <p:sldId id="328" r:id="rId31"/>
    <p:sldId id="329" r:id="rId32"/>
    <p:sldId id="264" r:id="rId33"/>
    <p:sldId id="330" r:id="rId34"/>
    <p:sldId id="315" r:id="rId35"/>
    <p:sldId id="271" r:id="rId36"/>
    <p:sldId id="304" r:id="rId37"/>
    <p:sldId id="272" r:id="rId38"/>
    <p:sldId id="273" r:id="rId39"/>
    <p:sldId id="332" r:id="rId40"/>
    <p:sldId id="277" r:id="rId41"/>
    <p:sldId id="275" r:id="rId42"/>
    <p:sldId id="312" r:id="rId43"/>
    <p:sldId id="317" r:id="rId44"/>
    <p:sldId id="335" r:id="rId45"/>
    <p:sldId id="336" r:id="rId46"/>
    <p:sldId id="333" r:id="rId47"/>
    <p:sldId id="261" r:id="rId48"/>
    <p:sldId id="334" r:id="rId49"/>
    <p:sldId id="263" r:id="rId5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87"/>
    <p:restoredTop sz="92913"/>
  </p:normalViewPr>
  <p:slideViewPr>
    <p:cSldViewPr snapToGrid="0" snapToObjects="1">
      <p:cViewPr varScale="1">
        <p:scale>
          <a:sx n="58" d="100"/>
          <a:sy n="58" d="100"/>
        </p:scale>
        <p:origin x="10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5781FD-D75C-E344-988F-CCD89682BCB3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8E3618F-2843-7649-8DAD-1093A0994B81}">
      <dgm:prSet/>
      <dgm:spPr/>
      <dgm:t>
        <a:bodyPr/>
        <a:lstStyle/>
        <a:p>
          <a:r>
            <a:rPr lang="pt-BR" dirty="0"/>
            <a:t>O cuidado à </a:t>
          </a:r>
          <a:r>
            <a:rPr lang="pt-BR" b="1" dirty="0"/>
            <a:t>saúde </a:t>
          </a:r>
          <a:r>
            <a:rPr lang="pt-BR" dirty="0"/>
            <a:t>é um conjunto de atitudes e condutas profissionais que deve ser pautado pela </a:t>
          </a:r>
          <a:r>
            <a:rPr lang="pt-BR" b="1" dirty="0"/>
            <a:t>ética, pela humanização e pela integralidade no cuidado e atenção. </a:t>
          </a:r>
        </a:p>
      </dgm:t>
    </dgm:pt>
    <dgm:pt modelId="{D124B048-B8F9-1B43-AFF3-CF1D740AABA6}" type="parTrans" cxnId="{C752A399-3CEC-9D4B-BDC2-E2D7E2B806DE}">
      <dgm:prSet/>
      <dgm:spPr/>
      <dgm:t>
        <a:bodyPr/>
        <a:lstStyle/>
        <a:p>
          <a:endParaRPr lang="pt-BR"/>
        </a:p>
      </dgm:t>
    </dgm:pt>
    <dgm:pt modelId="{92CFD94A-5091-754E-82BC-93198A86E9B7}" type="sibTrans" cxnId="{C752A399-3CEC-9D4B-BDC2-E2D7E2B806DE}">
      <dgm:prSet/>
      <dgm:spPr/>
      <dgm:t>
        <a:bodyPr/>
        <a:lstStyle/>
        <a:p>
          <a:endParaRPr lang="pt-BR"/>
        </a:p>
      </dgm:t>
    </dgm:pt>
    <dgm:pt modelId="{398D25A2-8409-A147-B60C-662C7D582DA8}">
      <dgm:prSet/>
      <dgm:spPr/>
      <dgm:t>
        <a:bodyPr/>
        <a:lstStyle/>
        <a:p>
          <a:r>
            <a:rPr lang="pt-BR" dirty="0"/>
            <a:t>Política Nacional de Humanização do Ministério da Saúde (BRASIL, 2004) dá relevo à </a:t>
          </a:r>
          <a:r>
            <a:rPr lang="pt-BR" b="1" dirty="0"/>
            <a:t>dimensão do cuidado,</a:t>
          </a:r>
          <a:r>
            <a:rPr lang="pt-BR" dirty="0"/>
            <a:t> tendo como base os conceitos de</a:t>
          </a:r>
        </a:p>
      </dgm:t>
    </dgm:pt>
    <dgm:pt modelId="{C23FB4F8-CB70-4140-8350-BBD793518EEC}" type="parTrans" cxnId="{DDDF4423-8A11-FE49-A3DC-5A4CB61FC515}">
      <dgm:prSet/>
      <dgm:spPr/>
      <dgm:t>
        <a:bodyPr/>
        <a:lstStyle/>
        <a:p>
          <a:endParaRPr lang="pt-BR"/>
        </a:p>
      </dgm:t>
    </dgm:pt>
    <dgm:pt modelId="{19D83F7D-2330-C64F-8702-69C97356CD1C}" type="sibTrans" cxnId="{DDDF4423-8A11-FE49-A3DC-5A4CB61FC515}">
      <dgm:prSet/>
      <dgm:spPr/>
      <dgm:t>
        <a:bodyPr/>
        <a:lstStyle/>
        <a:p>
          <a:endParaRPr lang="pt-BR"/>
        </a:p>
      </dgm:t>
    </dgm:pt>
    <dgm:pt modelId="{ADF7C064-E0B3-9142-80EB-5679F698D98C}">
      <dgm:prSet/>
      <dgm:spPr/>
      <dgm:t>
        <a:bodyPr/>
        <a:lstStyle/>
        <a:p>
          <a:r>
            <a:rPr lang="pt-BR" b="1" dirty="0"/>
            <a:t>Acolhimento, Responsabilização e Resolutividade da atenção à saúde.</a:t>
          </a:r>
          <a:endParaRPr lang="pt-BR" dirty="0"/>
        </a:p>
      </dgm:t>
    </dgm:pt>
    <dgm:pt modelId="{E977F986-60BF-DB4F-9497-25ACD6994598}" type="parTrans" cxnId="{DCB8C592-9657-5D4E-86F7-75A9C5B24955}">
      <dgm:prSet/>
      <dgm:spPr/>
      <dgm:t>
        <a:bodyPr/>
        <a:lstStyle/>
        <a:p>
          <a:endParaRPr lang="pt-BR"/>
        </a:p>
      </dgm:t>
    </dgm:pt>
    <dgm:pt modelId="{4434ED39-7143-6E4A-B80E-FF1E73F87070}" type="sibTrans" cxnId="{DCB8C592-9657-5D4E-86F7-75A9C5B24955}">
      <dgm:prSet/>
      <dgm:spPr/>
      <dgm:t>
        <a:bodyPr/>
        <a:lstStyle/>
        <a:p>
          <a:endParaRPr lang="pt-BR"/>
        </a:p>
      </dgm:t>
    </dgm:pt>
    <dgm:pt modelId="{420D7871-5901-3049-AF2F-93ED3E5FD5C4}" type="pres">
      <dgm:prSet presAssocID="{045781FD-D75C-E344-988F-CCD89682BCB3}" presName="Name0" presStyleCnt="0">
        <dgm:presLayoutVars>
          <dgm:dir/>
          <dgm:resizeHandles val="exact"/>
        </dgm:presLayoutVars>
      </dgm:prSet>
      <dgm:spPr/>
    </dgm:pt>
    <dgm:pt modelId="{6FC603A9-FC98-C44B-AE9C-F629B767CAF8}" type="pres">
      <dgm:prSet presAssocID="{58E3618F-2843-7649-8DAD-1093A0994B81}" presName="Name5" presStyleLbl="vennNode1" presStyleIdx="0" presStyleCnt="3">
        <dgm:presLayoutVars>
          <dgm:bulletEnabled val="1"/>
        </dgm:presLayoutVars>
      </dgm:prSet>
      <dgm:spPr/>
    </dgm:pt>
    <dgm:pt modelId="{F4BF4141-23BA-AC43-9FB3-2715AAAE9458}" type="pres">
      <dgm:prSet presAssocID="{92CFD94A-5091-754E-82BC-93198A86E9B7}" presName="space" presStyleCnt="0"/>
      <dgm:spPr/>
    </dgm:pt>
    <dgm:pt modelId="{D1322001-7EC5-D24E-8BD8-744420B0B91E}" type="pres">
      <dgm:prSet presAssocID="{398D25A2-8409-A147-B60C-662C7D582DA8}" presName="Name5" presStyleLbl="vennNode1" presStyleIdx="1" presStyleCnt="3">
        <dgm:presLayoutVars>
          <dgm:bulletEnabled val="1"/>
        </dgm:presLayoutVars>
      </dgm:prSet>
      <dgm:spPr/>
    </dgm:pt>
    <dgm:pt modelId="{B8EA2E06-940A-1A44-8E03-930F4ACA0F5E}" type="pres">
      <dgm:prSet presAssocID="{19D83F7D-2330-C64F-8702-69C97356CD1C}" presName="space" presStyleCnt="0"/>
      <dgm:spPr/>
    </dgm:pt>
    <dgm:pt modelId="{F2210883-46FD-A647-8ACC-856635384ED7}" type="pres">
      <dgm:prSet presAssocID="{ADF7C064-E0B3-9142-80EB-5679F698D98C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DDDF4423-8A11-FE49-A3DC-5A4CB61FC515}" srcId="{045781FD-D75C-E344-988F-CCD89682BCB3}" destId="{398D25A2-8409-A147-B60C-662C7D582DA8}" srcOrd="1" destOrd="0" parTransId="{C23FB4F8-CB70-4140-8350-BBD793518EEC}" sibTransId="{19D83F7D-2330-C64F-8702-69C97356CD1C}"/>
    <dgm:cxn modelId="{0AC5B43A-0D32-1B4A-814C-77F731FB62C4}" type="presOf" srcId="{045781FD-D75C-E344-988F-CCD89682BCB3}" destId="{420D7871-5901-3049-AF2F-93ED3E5FD5C4}" srcOrd="0" destOrd="0" presId="urn:microsoft.com/office/officeart/2005/8/layout/venn3"/>
    <dgm:cxn modelId="{E28AC890-CA30-C349-B66A-FEA5924EEF54}" type="presOf" srcId="{398D25A2-8409-A147-B60C-662C7D582DA8}" destId="{D1322001-7EC5-D24E-8BD8-744420B0B91E}" srcOrd="0" destOrd="0" presId="urn:microsoft.com/office/officeart/2005/8/layout/venn3"/>
    <dgm:cxn modelId="{DCB8C592-9657-5D4E-86F7-75A9C5B24955}" srcId="{045781FD-D75C-E344-988F-CCD89682BCB3}" destId="{ADF7C064-E0B3-9142-80EB-5679F698D98C}" srcOrd="2" destOrd="0" parTransId="{E977F986-60BF-DB4F-9497-25ACD6994598}" sibTransId="{4434ED39-7143-6E4A-B80E-FF1E73F87070}"/>
    <dgm:cxn modelId="{C752A399-3CEC-9D4B-BDC2-E2D7E2B806DE}" srcId="{045781FD-D75C-E344-988F-CCD89682BCB3}" destId="{58E3618F-2843-7649-8DAD-1093A0994B81}" srcOrd="0" destOrd="0" parTransId="{D124B048-B8F9-1B43-AFF3-CF1D740AABA6}" sibTransId="{92CFD94A-5091-754E-82BC-93198A86E9B7}"/>
    <dgm:cxn modelId="{3BDA71C5-D5E2-174C-A36C-1B1362AC497F}" type="presOf" srcId="{58E3618F-2843-7649-8DAD-1093A0994B81}" destId="{6FC603A9-FC98-C44B-AE9C-F629B767CAF8}" srcOrd="0" destOrd="0" presId="urn:microsoft.com/office/officeart/2005/8/layout/venn3"/>
    <dgm:cxn modelId="{2121EBDB-ABCC-884D-8333-F51D272EAAEF}" type="presOf" srcId="{ADF7C064-E0B3-9142-80EB-5679F698D98C}" destId="{F2210883-46FD-A647-8ACC-856635384ED7}" srcOrd="0" destOrd="0" presId="urn:microsoft.com/office/officeart/2005/8/layout/venn3"/>
    <dgm:cxn modelId="{389A218B-EB3C-F747-B647-A0AA5267B340}" type="presParOf" srcId="{420D7871-5901-3049-AF2F-93ED3E5FD5C4}" destId="{6FC603A9-FC98-C44B-AE9C-F629B767CAF8}" srcOrd="0" destOrd="0" presId="urn:microsoft.com/office/officeart/2005/8/layout/venn3"/>
    <dgm:cxn modelId="{08577278-6B2E-6E44-8D17-5550EA7B9EC5}" type="presParOf" srcId="{420D7871-5901-3049-AF2F-93ED3E5FD5C4}" destId="{F4BF4141-23BA-AC43-9FB3-2715AAAE9458}" srcOrd="1" destOrd="0" presId="urn:microsoft.com/office/officeart/2005/8/layout/venn3"/>
    <dgm:cxn modelId="{1131E1D8-E48E-6243-9FAB-DE7DE68B2B71}" type="presParOf" srcId="{420D7871-5901-3049-AF2F-93ED3E5FD5C4}" destId="{D1322001-7EC5-D24E-8BD8-744420B0B91E}" srcOrd="2" destOrd="0" presId="urn:microsoft.com/office/officeart/2005/8/layout/venn3"/>
    <dgm:cxn modelId="{46B5C0DD-DF6E-E340-A2CA-24B9842E3614}" type="presParOf" srcId="{420D7871-5901-3049-AF2F-93ED3E5FD5C4}" destId="{B8EA2E06-940A-1A44-8E03-930F4ACA0F5E}" srcOrd="3" destOrd="0" presId="urn:microsoft.com/office/officeart/2005/8/layout/venn3"/>
    <dgm:cxn modelId="{65035580-CAA5-734F-A2B5-9F375A473C9B}" type="presParOf" srcId="{420D7871-5901-3049-AF2F-93ED3E5FD5C4}" destId="{F2210883-46FD-A647-8ACC-856635384ED7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FDE4FF-5891-E949-9A6C-F0582F25ADA4}" type="doc">
      <dgm:prSet loTypeId="urn:microsoft.com/office/officeart/2005/8/layout/target3" loCatId="relationship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pt-BR"/>
        </a:p>
      </dgm:t>
    </dgm:pt>
    <dgm:pt modelId="{B92D4C14-CDA5-BF4D-B555-EBE25F4393F1}">
      <dgm:prSet/>
      <dgm:spPr/>
      <dgm:t>
        <a:bodyPr/>
        <a:lstStyle/>
        <a:p>
          <a:r>
            <a:rPr lang="pt-BR" dirty="0"/>
            <a:t>Para conhecer a </a:t>
          </a:r>
          <a:r>
            <a:rPr lang="pt-BR" b="1" dirty="0"/>
            <a:t>magnitude e a gravidade </a:t>
          </a:r>
          <a:r>
            <a:rPr lang="pt-BR" dirty="0"/>
            <a:t>das violências e identificar os  casos que permanecem “ocultos” nos espaços privados e públicos. </a:t>
          </a:r>
        </a:p>
      </dgm:t>
    </dgm:pt>
    <dgm:pt modelId="{ADC5C335-9734-DA44-ACE9-01791E61C659}" type="parTrans" cxnId="{A7AA41D7-D4AD-4946-A126-BF1C9F4A851C}">
      <dgm:prSet/>
      <dgm:spPr/>
      <dgm:t>
        <a:bodyPr/>
        <a:lstStyle/>
        <a:p>
          <a:endParaRPr lang="pt-BR"/>
        </a:p>
      </dgm:t>
    </dgm:pt>
    <dgm:pt modelId="{D37E2085-0E24-A748-8723-EFBF0CB02F43}" type="sibTrans" cxnId="{A7AA41D7-D4AD-4946-A126-BF1C9F4A851C}">
      <dgm:prSet/>
      <dgm:spPr/>
      <dgm:t>
        <a:bodyPr/>
        <a:lstStyle/>
        <a:p>
          <a:endParaRPr lang="pt-BR"/>
        </a:p>
      </dgm:t>
    </dgm:pt>
    <dgm:pt modelId="{70BC11A3-826E-8E42-B706-267AD0D59532}">
      <dgm:prSet/>
      <dgm:spPr/>
      <dgm:t>
        <a:bodyPr/>
        <a:lstStyle/>
        <a:p>
          <a:r>
            <a:rPr lang="pt-BR"/>
            <a:t>Para </a:t>
          </a:r>
          <a:r>
            <a:rPr lang="pt-BR" b="1"/>
            <a:t>compreender a situação epidemiológica </a:t>
          </a:r>
          <a:r>
            <a:rPr lang="pt-BR"/>
            <a:t>desse agravo nos municípios, estados e no País, subsidiando as políticas públicas para a atenção, a prevenção de violências, a promoção da saúde e a cultura da paz. </a:t>
          </a:r>
        </a:p>
      </dgm:t>
    </dgm:pt>
    <dgm:pt modelId="{4BD3AEA2-F5D7-4146-A0C9-A7CD0BB04B7D}" type="parTrans" cxnId="{957136DF-A26D-AE4D-A989-99044BBD0365}">
      <dgm:prSet/>
      <dgm:spPr/>
      <dgm:t>
        <a:bodyPr/>
        <a:lstStyle/>
        <a:p>
          <a:endParaRPr lang="pt-BR"/>
        </a:p>
      </dgm:t>
    </dgm:pt>
    <dgm:pt modelId="{5F874FA4-46EC-2741-B987-385DE83EEFE9}" type="sibTrans" cxnId="{957136DF-A26D-AE4D-A989-99044BBD0365}">
      <dgm:prSet/>
      <dgm:spPr/>
      <dgm:t>
        <a:bodyPr/>
        <a:lstStyle/>
        <a:p>
          <a:endParaRPr lang="pt-BR"/>
        </a:p>
      </dgm:t>
    </dgm:pt>
    <dgm:pt modelId="{D87F856E-F036-CA4B-9F5E-9EC9E872AF02}" type="pres">
      <dgm:prSet presAssocID="{EDFDE4FF-5891-E949-9A6C-F0582F25ADA4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ADB655F7-6235-C941-9AAD-88AD9208E488}" type="pres">
      <dgm:prSet presAssocID="{B92D4C14-CDA5-BF4D-B555-EBE25F4393F1}" presName="circle1" presStyleLbl="node1" presStyleIdx="0" presStyleCnt="2"/>
      <dgm:spPr/>
    </dgm:pt>
    <dgm:pt modelId="{FF83B53B-EF6A-1D4C-90E9-07A0F91BBD02}" type="pres">
      <dgm:prSet presAssocID="{B92D4C14-CDA5-BF4D-B555-EBE25F4393F1}" presName="space" presStyleCnt="0"/>
      <dgm:spPr/>
    </dgm:pt>
    <dgm:pt modelId="{BDEC2A47-B6BA-2B44-8705-8D2F389015B9}" type="pres">
      <dgm:prSet presAssocID="{B92D4C14-CDA5-BF4D-B555-EBE25F4393F1}" presName="rect1" presStyleLbl="alignAcc1" presStyleIdx="0" presStyleCnt="2" custLinFactNeighborX="401" custLinFactNeighborY="-702"/>
      <dgm:spPr/>
    </dgm:pt>
    <dgm:pt modelId="{AF13C2C8-4B79-E341-B5A2-534ADC9B5B96}" type="pres">
      <dgm:prSet presAssocID="{70BC11A3-826E-8E42-B706-267AD0D59532}" presName="vertSpace2" presStyleLbl="node1" presStyleIdx="0" presStyleCnt="2"/>
      <dgm:spPr/>
    </dgm:pt>
    <dgm:pt modelId="{C3817F41-559F-B24F-9F17-21754DE46DD7}" type="pres">
      <dgm:prSet presAssocID="{70BC11A3-826E-8E42-B706-267AD0D59532}" presName="circle2" presStyleLbl="node1" presStyleIdx="1" presStyleCnt="2"/>
      <dgm:spPr/>
    </dgm:pt>
    <dgm:pt modelId="{607FBA4E-D70B-2840-BFEF-69D12184BFA5}" type="pres">
      <dgm:prSet presAssocID="{70BC11A3-826E-8E42-B706-267AD0D59532}" presName="rect2" presStyleLbl="alignAcc1" presStyleIdx="1" presStyleCnt="2"/>
      <dgm:spPr/>
    </dgm:pt>
    <dgm:pt modelId="{464D802E-0EAC-9F49-97CE-9D32FC876B09}" type="pres">
      <dgm:prSet presAssocID="{B92D4C14-CDA5-BF4D-B555-EBE25F4393F1}" presName="rect1ParTxNoCh" presStyleLbl="alignAcc1" presStyleIdx="1" presStyleCnt="2">
        <dgm:presLayoutVars>
          <dgm:chMax val="1"/>
          <dgm:bulletEnabled val="1"/>
        </dgm:presLayoutVars>
      </dgm:prSet>
      <dgm:spPr/>
    </dgm:pt>
    <dgm:pt modelId="{FD9546C0-EB11-2A4A-9DB3-DAE4CEA4214C}" type="pres">
      <dgm:prSet presAssocID="{70BC11A3-826E-8E42-B706-267AD0D59532}" presName="rect2ParTxNoCh" presStyleLbl="alignAcc1" presStyleIdx="1" presStyleCnt="2">
        <dgm:presLayoutVars>
          <dgm:chMax val="1"/>
          <dgm:bulletEnabled val="1"/>
        </dgm:presLayoutVars>
      </dgm:prSet>
      <dgm:spPr/>
    </dgm:pt>
  </dgm:ptLst>
  <dgm:cxnLst>
    <dgm:cxn modelId="{90566B10-16EF-714B-B3CB-F3FBC120553D}" type="presOf" srcId="{B92D4C14-CDA5-BF4D-B555-EBE25F4393F1}" destId="{BDEC2A47-B6BA-2B44-8705-8D2F389015B9}" srcOrd="0" destOrd="0" presId="urn:microsoft.com/office/officeart/2005/8/layout/target3"/>
    <dgm:cxn modelId="{28FA9040-8282-4148-9E6E-195C7953018A}" type="presOf" srcId="{EDFDE4FF-5891-E949-9A6C-F0582F25ADA4}" destId="{D87F856E-F036-CA4B-9F5E-9EC9E872AF02}" srcOrd="0" destOrd="0" presId="urn:microsoft.com/office/officeart/2005/8/layout/target3"/>
    <dgm:cxn modelId="{55203242-E4DF-5E42-B8E3-76C144010F11}" type="presOf" srcId="{70BC11A3-826E-8E42-B706-267AD0D59532}" destId="{607FBA4E-D70B-2840-BFEF-69D12184BFA5}" srcOrd="0" destOrd="0" presId="urn:microsoft.com/office/officeart/2005/8/layout/target3"/>
    <dgm:cxn modelId="{4C10CE46-4031-264E-AEAE-9BCEDDAE131B}" type="presOf" srcId="{B92D4C14-CDA5-BF4D-B555-EBE25F4393F1}" destId="{464D802E-0EAC-9F49-97CE-9D32FC876B09}" srcOrd="1" destOrd="0" presId="urn:microsoft.com/office/officeart/2005/8/layout/target3"/>
    <dgm:cxn modelId="{A7AA41D7-D4AD-4946-A126-BF1C9F4A851C}" srcId="{EDFDE4FF-5891-E949-9A6C-F0582F25ADA4}" destId="{B92D4C14-CDA5-BF4D-B555-EBE25F4393F1}" srcOrd="0" destOrd="0" parTransId="{ADC5C335-9734-DA44-ACE9-01791E61C659}" sibTransId="{D37E2085-0E24-A748-8723-EFBF0CB02F43}"/>
    <dgm:cxn modelId="{957136DF-A26D-AE4D-A989-99044BBD0365}" srcId="{EDFDE4FF-5891-E949-9A6C-F0582F25ADA4}" destId="{70BC11A3-826E-8E42-B706-267AD0D59532}" srcOrd="1" destOrd="0" parTransId="{4BD3AEA2-F5D7-4146-A0C9-A7CD0BB04B7D}" sibTransId="{5F874FA4-46EC-2741-B987-385DE83EEFE9}"/>
    <dgm:cxn modelId="{D9B132F7-B522-8C42-BEAA-11B18BE426C3}" type="presOf" srcId="{70BC11A3-826E-8E42-B706-267AD0D59532}" destId="{FD9546C0-EB11-2A4A-9DB3-DAE4CEA4214C}" srcOrd="1" destOrd="0" presId="urn:microsoft.com/office/officeart/2005/8/layout/target3"/>
    <dgm:cxn modelId="{FC0AEB38-88A4-814D-9767-9AA5755CD5E7}" type="presParOf" srcId="{D87F856E-F036-CA4B-9F5E-9EC9E872AF02}" destId="{ADB655F7-6235-C941-9AAD-88AD9208E488}" srcOrd="0" destOrd="0" presId="urn:microsoft.com/office/officeart/2005/8/layout/target3"/>
    <dgm:cxn modelId="{820BE07C-CB50-D442-95AF-94F7E3021388}" type="presParOf" srcId="{D87F856E-F036-CA4B-9F5E-9EC9E872AF02}" destId="{FF83B53B-EF6A-1D4C-90E9-07A0F91BBD02}" srcOrd="1" destOrd="0" presId="urn:microsoft.com/office/officeart/2005/8/layout/target3"/>
    <dgm:cxn modelId="{1DEA8497-016C-164D-987E-356CFB20AFD0}" type="presParOf" srcId="{D87F856E-F036-CA4B-9F5E-9EC9E872AF02}" destId="{BDEC2A47-B6BA-2B44-8705-8D2F389015B9}" srcOrd="2" destOrd="0" presId="urn:microsoft.com/office/officeart/2005/8/layout/target3"/>
    <dgm:cxn modelId="{E3829C35-A402-8446-8A3D-E625710FD55C}" type="presParOf" srcId="{D87F856E-F036-CA4B-9F5E-9EC9E872AF02}" destId="{AF13C2C8-4B79-E341-B5A2-534ADC9B5B96}" srcOrd="3" destOrd="0" presId="urn:microsoft.com/office/officeart/2005/8/layout/target3"/>
    <dgm:cxn modelId="{1E837170-3699-8241-88C0-F3579E794673}" type="presParOf" srcId="{D87F856E-F036-CA4B-9F5E-9EC9E872AF02}" destId="{C3817F41-559F-B24F-9F17-21754DE46DD7}" srcOrd="4" destOrd="0" presId="urn:microsoft.com/office/officeart/2005/8/layout/target3"/>
    <dgm:cxn modelId="{2FFFF66E-46CE-7F4D-9E05-439B2BEED8A7}" type="presParOf" srcId="{D87F856E-F036-CA4B-9F5E-9EC9E872AF02}" destId="{607FBA4E-D70B-2840-BFEF-69D12184BFA5}" srcOrd="5" destOrd="0" presId="urn:microsoft.com/office/officeart/2005/8/layout/target3"/>
    <dgm:cxn modelId="{A12DD06D-FD03-BF46-9BB8-1B3B66642367}" type="presParOf" srcId="{D87F856E-F036-CA4B-9F5E-9EC9E872AF02}" destId="{464D802E-0EAC-9F49-97CE-9D32FC876B09}" srcOrd="6" destOrd="0" presId="urn:microsoft.com/office/officeart/2005/8/layout/target3"/>
    <dgm:cxn modelId="{694CA630-D893-9E4A-98CB-15F9EDAA8E25}" type="presParOf" srcId="{D87F856E-F036-CA4B-9F5E-9EC9E872AF02}" destId="{FD9546C0-EB11-2A4A-9DB3-DAE4CEA4214C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0D53AA-DFFB-684E-A60C-DBB686046350}" type="doc">
      <dgm:prSet loTypeId="urn:microsoft.com/office/officeart/2005/8/layout/gear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CB121FE-EB63-3E43-827B-681F27D9EFEA}">
      <dgm:prSet custT="1"/>
      <dgm:spPr/>
      <dgm:t>
        <a:bodyPr/>
        <a:lstStyle/>
        <a:p>
          <a:r>
            <a:rPr lang="pt-BR" sz="3200" dirty="0"/>
            <a:t>intervir</a:t>
          </a:r>
          <a:r>
            <a:rPr lang="pt-BR" sz="2400" dirty="0"/>
            <a:t> nos cuidados em saúde, </a:t>
          </a:r>
        </a:p>
      </dgm:t>
    </dgm:pt>
    <dgm:pt modelId="{3D17141C-91E2-0B4B-856A-F41E20EA4BFC}" type="parTrans" cxnId="{7E0C6E04-0FEA-624B-8CFA-5930A47AAA64}">
      <dgm:prSet/>
      <dgm:spPr/>
      <dgm:t>
        <a:bodyPr/>
        <a:lstStyle/>
        <a:p>
          <a:endParaRPr lang="pt-BR"/>
        </a:p>
      </dgm:t>
    </dgm:pt>
    <dgm:pt modelId="{ED5A4BF1-6DFC-4A44-B9A6-4F755CEFACFB}" type="sibTrans" cxnId="{7E0C6E04-0FEA-624B-8CFA-5930A47AAA64}">
      <dgm:prSet/>
      <dgm:spPr/>
      <dgm:t>
        <a:bodyPr/>
        <a:lstStyle/>
        <a:p>
          <a:endParaRPr lang="pt-BR"/>
        </a:p>
      </dgm:t>
    </dgm:pt>
    <dgm:pt modelId="{B808E477-6958-E747-A226-7DDA2AE045AE}">
      <dgm:prSet custT="1"/>
      <dgm:spPr/>
      <dgm:t>
        <a:bodyPr/>
        <a:lstStyle/>
        <a:p>
          <a:r>
            <a:rPr lang="pt-BR" sz="2000" dirty="0"/>
            <a:t>promover </a:t>
          </a:r>
          <a:r>
            <a:rPr lang="pt-BR" sz="1400" dirty="0"/>
            <a:t>atenção integral </a:t>
          </a:r>
          <a:r>
            <a:rPr lang="pt-BR" sz="1400" dirty="0" err="1"/>
            <a:t>às</a:t>
          </a:r>
          <a:r>
            <a:rPr lang="pt-BR" sz="1400" dirty="0"/>
            <a:t> pessoas em situação de violência</a:t>
          </a:r>
          <a:r>
            <a:rPr lang="pt-BR" sz="1200" dirty="0"/>
            <a:t>. </a:t>
          </a:r>
        </a:p>
      </dgm:t>
    </dgm:pt>
    <dgm:pt modelId="{14CA7A58-ECA4-AD4D-AEBE-DF7EDF77AA3C}" type="parTrans" cxnId="{879207ED-D850-1145-AC39-20E31A796AFD}">
      <dgm:prSet/>
      <dgm:spPr/>
      <dgm:t>
        <a:bodyPr/>
        <a:lstStyle/>
        <a:p>
          <a:endParaRPr lang="pt-BR"/>
        </a:p>
      </dgm:t>
    </dgm:pt>
    <dgm:pt modelId="{826D5953-EA90-B344-89BD-8CC20AB318FB}" type="sibTrans" cxnId="{879207ED-D850-1145-AC39-20E31A796AFD}">
      <dgm:prSet/>
      <dgm:spPr/>
      <dgm:t>
        <a:bodyPr/>
        <a:lstStyle/>
        <a:p>
          <a:endParaRPr lang="pt-BR"/>
        </a:p>
      </dgm:t>
    </dgm:pt>
    <dgm:pt modelId="{D22EAC68-F359-4949-9A5E-5492D8C916C4}">
      <dgm:prSet custT="1"/>
      <dgm:spPr/>
      <dgm:t>
        <a:bodyPr/>
        <a:lstStyle/>
        <a:p>
          <a:r>
            <a:rPr lang="pt-BR" sz="2400" dirty="0"/>
            <a:t>proteger e garantir </a:t>
          </a:r>
          <a:r>
            <a:rPr lang="pt-BR" sz="1600" dirty="0"/>
            <a:t>direitos por meio da rede de atenção e proteção</a:t>
          </a:r>
          <a:r>
            <a:rPr lang="pt-BR" sz="1200" dirty="0"/>
            <a:t>. </a:t>
          </a:r>
        </a:p>
      </dgm:t>
    </dgm:pt>
    <dgm:pt modelId="{AE83C779-E701-F343-A4F4-FC00430DE572}" type="parTrans" cxnId="{98952D18-0B5B-0641-9498-B65C29C013A8}">
      <dgm:prSet/>
      <dgm:spPr/>
      <dgm:t>
        <a:bodyPr/>
        <a:lstStyle/>
        <a:p>
          <a:endParaRPr lang="pt-BR"/>
        </a:p>
      </dgm:t>
    </dgm:pt>
    <dgm:pt modelId="{46EED147-DC20-714C-AE63-35E0EB256342}" type="sibTrans" cxnId="{98952D18-0B5B-0641-9498-B65C29C013A8}">
      <dgm:prSet/>
      <dgm:spPr/>
      <dgm:t>
        <a:bodyPr/>
        <a:lstStyle/>
        <a:p>
          <a:endParaRPr lang="pt-BR"/>
        </a:p>
      </dgm:t>
    </dgm:pt>
    <dgm:pt modelId="{A192FE8E-388C-0949-BF49-E725563863B9}" type="pres">
      <dgm:prSet presAssocID="{EA0D53AA-DFFB-684E-A60C-DBB68604635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74889B8-F59C-C540-9629-C7B7E839C09B}" type="pres">
      <dgm:prSet presAssocID="{0CB121FE-EB63-3E43-827B-681F27D9EFEA}" presName="gear1" presStyleLbl="node1" presStyleIdx="0" presStyleCnt="3" custLinFactNeighborX="-1588" custLinFactNeighborY="5161">
        <dgm:presLayoutVars>
          <dgm:chMax val="1"/>
          <dgm:bulletEnabled val="1"/>
        </dgm:presLayoutVars>
      </dgm:prSet>
      <dgm:spPr/>
    </dgm:pt>
    <dgm:pt modelId="{9A22BB5F-8BB7-5A4A-AB62-5AD0C831CDF6}" type="pres">
      <dgm:prSet presAssocID="{0CB121FE-EB63-3E43-827B-681F27D9EFEA}" presName="gear1srcNode" presStyleLbl="node1" presStyleIdx="0" presStyleCnt="3"/>
      <dgm:spPr/>
    </dgm:pt>
    <dgm:pt modelId="{ED3AB7AD-41B8-C142-9819-F1BD37BC348A}" type="pres">
      <dgm:prSet presAssocID="{0CB121FE-EB63-3E43-827B-681F27D9EFEA}" presName="gear1dstNode" presStyleLbl="node1" presStyleIdx="0" presStyleCnt="3"/>
      <dgm:spPr/>
    </dgm:pt>
    <dgm:pt modelId="{0F6CA0B0-A78B-1249-A9B1-9FCE1E2F7C79}" type="pres">
      <dgm:prSet presAssocID="{B808E477-6958-E747-A226-7DDA2AE045AE}" presName="gear2" presStyleLbl="node1" presStyleIdx="1" presStyleCnt="3">
        <dgm:presLayoutVars>
          <dgm:chMax val="1"/>
          <dgm:bulletEnabled val="1"/>
        </dgm:presLayoutVars>
      </dgm:prSet>
      <dgm:spPr/>
    </dgm:pt>
    <dgm:pt modelId="{4F253FDE-AF99-7A4F-9463-240C56381411}" type="pres">
      <dgm:prSet presAssocID="{B808E477-6958-E747-A226-7DDA2AE045AE}" presName="gear2srcNode" presStyleLbl="node1" presStyleIdx="1" presStyleCnt="3"/>
      <dgm:spPr/>
    </dgm:pt>
    <dgm:pt modelId="{8685CC07-D3BB-064E-ADDA-2036FAA5EA70}" type="pres">
      <dgm:prSet presAssocID="{B808E477-6958-E747-A226-7DDA2AE045AE}" presName="gear2dstNode" presStyleLbl="node1" presStyleIdx="1" presStyleCnt="3"/>
      <dgm:spPr/>
    </dgm:pt>
    <dgm:pt modelId="{531E29BB-A883-EB42-B77E-B0A4B17D9B4B}" type="pres">
      <dgm:prSet presAssocID="{D22EAC68-F359-4949-9A5E-5492D8C916C4}" presName="gear3" presStyleLbl="node1" presStyleIdx="2" presStyleCnt="3" custScaleX="133530" custScaleY="129637" custLinFactNeighborX="16230" custLinFactNeighborY="-9263"/>
      <dgm:spPr/>
    </dgm:pt>
    <dgm:pt modelId="{6A52B7BB-3D33-964E-B65F-6139F132F8FC}" type="pres">
      <dgm:prSet presAssocID="{D22EAC68-F359-4949-9A5E-5492D8C916C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6692A89-8EAD-2441-AF89-E9B21A793BA9}" type="pres">
      <dgm:prSet presAssocID="{D22EAC68-F359-4949-9A5E-5492D8C916C4}" presName="gear3srcNode" presStyleLbl="node1" presStyleIdx="2" presStyleCnt="3"/>
      <dgm:spPr/>
    </dgm:pt>
    <dgm:pt modelId="{711A4B14-8CD2-FE4F-8E07-BC7C1EAF5799}" type="pres">
      <dgm:prSet presAssocID="{D22EAC68-F359-4949-9A5E-5492D8C916C4}" presName="gear3dstNode" presStyleLbl="node1" presStyleIdx="2" presStyleCnt="3"/>
      <dgm:spPr/>
    </dgm:pt>
    <dgm:pt modelId="{C3CDC4F9-D1A4-7A4B-8FCF-BF722BD30E53}" type="pres">
      <dgm:prSet presAssocID="{ED5A4BF1-6DFC-4A44-B9A6-4F755CEFACFB}" presName="connector1" presStyleLbl="sibTrans2D1" presStyleIdx="0" presStyleCnt="3" custLinFactNeighborX="5456" custLinFactNeighborY="-964"/>
      <dgm:spPr/>
    </dgm:pt>
    <dgm:pt modelId="{4B62EEDF-8C43-6C4C-B9BC-BF2D95F18AAE}" type="pres">
      <dgm:prSet presAssocID="{826D5953-EA90-B344-89BD-8CC20AB318FB}" presName="connector2" presStyleLbl="sibTrans2D1" presStyleIdx="1" presStyleCnt="3"/>
      <dgm:spPr/>
    </dgm:pt>
    <dgm:pt modelId="{985AF713-0AD7-B14C-9D2C-DBBBF57E03E6}" type="pres">
      <dgm:prSet presAssocID="{46EED147-DC20-714C-AE63-35E0EB256342}" presName="connector3" presStyleLbl="sibTrans2D1" presStyleIdx="2" presStyleCnt="3"/>
      <dgm:spPr/>
    </dgm:pt>
  </dgm:ptLst>
  <dgm:cxnLst>
    <dgm:cxn modelId="{7E0C6E04-0FEA-624B-8CFA-5930A47AAA64}" srcId="{EA0D53AA-DFFB-684E-A60C-DBB686046350}" destId="{0CB121FE-EB63-3E43-827B-681F27D9EFEA}" srcOrd="0" destOrd="0" parTransId="{3D17141C-91E2-0B4B-856A-F41E20EA4BFC}" sibTransId="{ED5A4BF1-6DFC-4A44-B9A6-4F755CEFACFB}"/>
    <dgm:cxn modelId="{98952D18-0B5B-0641-9498-B65C29C013A8}" srcId="{EA0D53AA-DFFB-684E-A60C-DBB686046350}" destId="{D22EAC68-F359-4949-9A5E-5492D8C916C4}" srcOrd="2" destOrd="0" parTransId="{AE83C779-E701-F343-A4F4-FC00430DE572}" sibTransId="{46EED147-DC20-714C-AE63-35E0EB256342}"/>
    <dgm:cxn modelId="{9274FF1A-7FCD-8047-AC77-872404167CB6}" type="presOf" srcId="{D22EAC68-F359-4949-9A5E-5492D8C916C4}" destId="{6A52B7BB-3D33-964E-B65F-6139F132F8FC}" srcOrd="1" destOrd="0" presId="urn:microsoft.com/office/officeart/2005/8/layout/gear1"/>
    <dgm:cxn modelId="{9B88714E-13C2-EF40-A76F-46EE7A0FF6C3}" type="presOf" srcId="{EA0D53AA-DFFB-684E-A60C-DBB686046350}" destId="{A192FE8E-388C-0949-BF49-E725563863B9}" srcOrd="0" destOrd="0" presId="urn:microsoft.com/office/officeart/2005/8/layout/gear1"/>
    <dgm:cxn modelId="{65675F58-5B56-164A-B645-32ABF9565A47}" type="presOf" srcId="{B808E477-6958-E747-A226-7DDA2AE045AE}" destId="{4F253FDE-AF99-7A4F-9463-240C56381411}" srcOrd="1" destOrd="0" presId="urn:microsoft.com/office/officeart/2005/8/layout/gear1"/>
    <dgm:cxn modelId="{AE70615A-3016-4B4D-9221-DF15DA51E45C}" type="presOf" srcId="{826D5953-EA90-B344-89BD-8CC20AB318FB}" destId="{4B62EEDF-8C43-6C4C-B9BC-BF2D95F18AAE}" srcOrd="0" destOrd="0" presId="urn:microsoft.com/office/officeart/2005/8/layout/gear1"/>
    <dgm:cxn modelId="{A4B94A71-3E25-FA44-901F-224F1FD5685C}" type="presOf" srcId="{D22EAC68-F359-4949-9A5E-5492D8C916C4}" destId="{A6692A89-8EAD-2441-AF89-E9B21A793BA9}" srcOrd="2" destOrd="0" presId="urn:microsoft.com/office/officeart/2005/8/layout/gear1"/>
    <dgm:cxn modelId="{95724A90-0BCD-5D4B-BE3D-BB17A9234B5A}" type="presOf" srcId="{ED5A4BF1-6DFC-4A44-B9A6-4F755CEFACFB}" destId="{C3CDC4F9-D1A4-7A4B-8FCF-BF722BD30E53}" srcOrd="0" destOrd="0" presId="urn:microsoft.com/office/officeart/2005/8/layout/gear1"/>
    <dgm:cxn modelId="{CBA08CA3-CCFB-7A4F-807F-13DD9380E12E}" type="presOf" srcId="{B808E477-6958-E747-A226-7DDA2AE045AE}" destId="{8685CC07-D3BB-064E-ADDA-2036FAA5EA70}" srcOrd="2" destOrd="0" presId="urn:microsoft.com/office/officeart/2005/8/layout/gear1"/>
    <dgm:cxn modelId="{CCF128A8-2153-5E47-8F72-03F3A092E87B}" type="presOf" srcId="{0CB121FE-EB63-3E43-827B-681F27D9EFEA}" destId="{ED3AB7AD-41B8-C142-9819-F1BD37BC348A}" srcOrd="2" destOrd="0" presId="urn:microsoft.com/office/officeart/2005/8/layout/gear1"/>
    <dgm:cxn modelId="{457488AA-392A-7D4A-9959-800BEE6DC723}" type="presOf" srcId="{0CB121FE-EB63-3E43-827B-681F27D9EFEA}" destId="{9A22BB5F-8BB7-5A4A-AB62-5AD0C831CDF6}" srcOrd="1" destOrd="0" presId="urn:microsoft.com/office/officeart/2005/8/layout/gear1"/>
    <dgm:cxn modelId="{CF6C1EB2-D647-E040-8A34-23EFFA695753}" type="presOf" srcId="{46EED147-DC20-714C-AE63-35E0EB256342}" destId="{985AF713-0AD7-B14C-9D2C-DBBBF57E03E6}" srcOrd="0" destOrd="0" presId="urn:microsoft.com/office/officeart/2005/8/layout/gear1"/>
    <dgm:cxn modelId="{06AD2CC6-86E2-D948-A225-72C0D9A4C4EF}" type="presOf" srcId="{0CB121FE-EB63-3E43-827B-681F27D9EFEA}" destId="{C74889B8-F59C-C540-9629-C7B7E839C09B}" srcOrd="0" destOrd="0" presId="urn:microsoft.com/office/officeart/2005/8/layout/gear1"/>
    <dgm:cxn modelId="{CCC728CD-4EB4-594A-9A62-BBBC1DB380A4}" type="presOf" srcId="{B808E477-6958-E747-A226-7DDA2AE045AE}" destId="{0F6CA0B0-A78B-1249-A9B1-9FCE1E2F7C79}" srcOrd="0" destOrd="0" presId="urn:microsoft.com/office/officeart/2005/8/layout/gear1"/>
    <dgm:cxn modelId="{87CAF1CE-35D7-1041-A44D-4A61B57BBAD4}" type="presOf" srcId="{D22EAC68-F359-4949-9A5E-5492D8C916C4}" destId="{531E29BB-A883-EB42-B77E-B0A4B17D9B4B}" srcOrd="0" destOrd="0" presId="urn:microsoft.com/office/officeart/2005/8/layout/gear1"/>
    <dgm:cxn modelId="{9B1B77D9-C39D-894F-851B-5E8284B9D6DE}" type="presOf" srcId="{D22EAC68-F359-4949-9A5E-5492D8C916C4}" destId="{711A4B14-8CD2-FE4F-8E07-BC7C1EAF5799}" srcOrd="3" destOrd="0" presId="urn:microsoft.com/office/officeart/2005/8/layout/gear1"/>
    <dgm:cxn modelId="{879207ED-D850-1145-AC39-20E31A796AFD}" srcId="{EA0D53AA-DFFB-684E-A60C-DBB686046350}" destId="{B808E477-6958-E747-A226-7DDA2AE045AE}" srcOrd="1" destOrd="0" parTransId="{14CA7A58-ECA4-AD4D-AEBE-DF7EDF77AA3C}" sibTransId="{826D5953-EA90-B344-89BD-8CC20AB318FB}"/>
    <dgm:cxn modelId="{2A5AFBFE-1460-7444-8060-A6CF0F213BF6}" type="presParOf" srcId="{A192FE8E-388C-0949-BF49-E725563863B9}" destId="{C74889B8-F59C-C540-9629-C7B7E839C09B}" srcOrd="0" destOrd="0" presId="urn:microsoft.com/office/officeart/2005/8/layout/gear1"/>
    <dgm:cxn modelId="{02EB9921-AEEF-514F-8764-19ABC61DDC73}" type="presParOf" srcId="{A192FE8E-388C-0949-BF49-E725563863B9}" destId="{9A22BB5F-8BB7-5A4A-AB62-5AD0C831CDF6}" srcOrd="1" destOrd="0" presId="urn:microsoft.com/office/officeart/2005/8/layout/gear1"/>
    <dgm:cxn modelId="{F598F5C9-BE5B-3F4F-8340-AC220F92181C}" type="presParOf" srcId="{A192FE8E-388C-0949-BF49-E725563863B9}" destId="{ED3AB7AD-41B8-C142-9819-F1BD37BC348A}" srcOrd="2" destOrd="0" presId="urn:microsoft.com/office/officeart/2005/8/layout/gear1"/>
    <dgm:cxn modelId="{E79BC577-090D-F941-9E5F-C709280E849E}" type="presParOf" srcId="{A192FE8E-388C-0949-BF49-E725563863B9}" destId="{0F6CA0B0-A78B-1249-A9B1-9FCE1E2F7C79}" srcOrd="3" destOrd="0" presId="urn:microsoft.com/office/officeart/2005/8/layout/gear1"/>
    <dgm:cxn modelId="{39388BF4-390A-4545-B9F0-1D923B402C31}" type="presParOf" srcId="{A192FE8E-388C-0949-BF49-E725563863B9}" destId="{4F253FDE-AF99-7A4F-9463-240C56381411}" srcOrd="4" destOrd="0" presId="urn:microsoft.com/office/officeart/2005/8/layout/gear1"/>
    <dgm:cxn modelId="{5D187210-56E0-984D-B7D1-60080F11D261}" type="presParOf" srcId="{A192FE8E-388C-0949-BF49-E725563863B9}" destId="{8685CC07-D3BB-064E-ADDA-2036FAA5EA70}" srcOrd="5" destOrd="0" presId="urn:microsoft.com/office/officeart/2005/8/layout/gear1"/>
    <dgm:cxn modelId="{64D2DA8F-758E-464C-B52C-1A11E7F261C0}" type="presParOf" srcId="{A192FE8E-388C-0949-BF49-E725563863B9}" destId="{531E29BB-A883-EB42-B77E-B0A4B17D9B4B}" srcOrd="6" destOrd="0" presId="urn:microsoft.com/office/officeart/2005/8/layout/gear1"/>
    <dgm:cxn modelId="{8ABDB9B2-E2C1-FD45-9D14-41C33AA2186D}" type="presParOf" srcId="{A192FE8E-388C-0949-BF49-E725563863B9}" destId="{6A52B7BB-3D33-964E-B65F-6139F132F8FC}" srcOrd="7" destOrd="0" presId="urn:microsoft.com/office/officeart/2005/8/layout/gear1"/>
    <dgm:cxn modelId="{B1F05928-2C9C-E94F-947C-B702F94E03E2}" type="presParOf" srcId="{A192FE8E-388C-0949-BF49-E725563863B9}" destId="{A6692A89-8EAD-2441-AF89-E9B21A793BA9}" srcOrd="8" destOrd="0" presId="urn:microsoft.com/office/officeart/2005/8/layout/gear1"/>
    <dgm:cxn modelId="{24EA9C39-4E08-F342-9227-4F732CB380AC}" type="presParOf" srcId="{A192FE8E-388C-0949-BF49-E725563863B9}" destId="{711A4B14-8CD2-FE4F-8E07-BC7C1EAF5799}" srcOrd="9" destOrd="0" presId="urn:microsoft.com/office/officeart/2005/8/layout/gear1"/>
    <dgm:cxn modelId="{C5C62E3B-581B-3C4C-A88B-102D888B02E6}" type="presParOf" srcId="{A192FE8E-388C-0949-BF49-E725563863B9}" destId="{C3CDC4F9-D1A4-7A4B-8FCF-BF722BD30E53}" srcOrd="10" destOrd="0" presId="urn:microsoft.com/office/officeart/2005/8/layout/gear1"/>
    <dgm:cxn modelId="{E32D4DC5-CA89-F944-9CEA-D510F26280C4}" type="presParOf" srcId="{A192FE8E-388C-0949-BF49-E725563863B9}" destId="{4B62EEDF-8C43-6C4C-B9BC-BF2D95F18AAE}" srcOrd="11" destOrd="0" presId="urn:microsoft.com/office/officeart/2005/8/layout/gear1"/>
    <dgm:cxn modelId="{40F222A9-7C13-384C-B913-A5DC31AF020D}" type="presParOf" srcId="{A192FE8E-388C-0949-BF49-E725563863B9}" destId="{985AF713-0AD7-B14C-9D2C-DBBBF57E03E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CD7D5D-7EF0-CF49-991F-F487590EC84D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B5CC51B-2698-564E-9334-BA2924D920B9}">
      <dgm:prSet phldrT="[Texto]"/>
      <dgm:spPr>
        <a:effectLst>
          <a:glow rad="228600">
            <a:schemeClr val="accent1">
              <a:satMod val="175000"/>
              <a:alpha val="40000"/>
            </a:schemeClr>
          </a:glow>
          <a:innerShdw blurRad="114300">
            <a:prstClr val="black"/>
          </a:innerShdw>
        </a:effectLst>
      </dgm:spPr>
      <dgm:t>
        <a:bodyPr/>
        <a:lstStyle/>
        <a:p>
          <a:r>
            <a:rPr lang="pt-BR" dirty="0"/>
            <a:t>Notificação</a:t>
          </a:r>
        </a:p>
      </dgm:t>
    </dgm:pt>
    <dgm:pt modelId="{37A2A52D-3AED-A14F-BB9E-BD22D2F21EA7}" type="parTrans" cxnId="{459844D2-DECF-6846-972F-133547BA0BC2}">
      <dgm:prSet/>
      <dgm:spPr/>
      <dgm:t>
        <a:bodyPr/>
        <a:lstStyle/>
        <a:p>
          <a:endParaRPr lang="pt-BR"/>
        </a:p>
      </dgm:t>
    </dgm:pt>
    <dgm:pt modelId="{1009F4B8-C96B-F04C-9015-F41CEE3BFCB8}" type="sibTrans" cxnId="{459844D2-DECF-6846-972F-133547BA0BC2}">
      <dgm:prSet/>
      <dgm:spPr/>
      <dgm:t>
        <a:bodyPr/>
        <a:lstStyle/>
        <a:p>
          <a:endParaRPr lang="pt-BR"/>
        </a:p>
      </dgm:t>
    </dgm:pt>
    <dgm:pt modelId="{C3A92B61-C03D-964B-A3B2-935212BCFC04}">
      <dgm:prSet phldrT="[Texto]" custT="1"/>
      <dgm:spPr>
        <a:effectLst>
          <a:innerShdw blurRad="63500" dist="508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pt-BR" sz="1800" dirty="0"/>
            <a:t>oportuna</a:t>
          </a:r>
        </a:p>
      </dgm:t>
    </dgm:pt>
    <dgm:pt modelId="{19C06C65-6717-484E-933A-4A877E2112E7}" type="parTrans" cxnId="{37256059-9A0A-9645-97F1-D610CE657ABD}">
      <dgm:prSet/>
      <dgm:spPr/>
      <dgm:t>
        <a:bodyPr/>
        <a:lstStyle/>
        <a:p>
          <a:endParaRPr lang="pt-BR"/>
        </a:p>
      </dgm:t>
    </dgm:pt>
    <dgm:pt modelId="{0CFFBFCA-6C38-3A44-AE66-13C6809EB24E}" type="sibTrans" cxnId="{37256059-9A0A-9645-97F1-D610CE657ABD}">
      <dgm:prSet/>
      <dgm:spPr/>
      <dgm:t>
        <a:bodyPr/>
        <a:lstStyle/>
        <a:p>
          <a:endParaRPr lang="pt-BR"/>
        </a:p>
      </dgm:t>
    </dgm:pt>
    <dgm:pt modelId="{3D82FC9A-5312-4040-9A03-1355334E8E99}">
      <dgm:prSet phldrT="[Texto]" custT="1"/>
      <dgm:spPr>
        <a:effectLst>
          <a:glow rad="63500">
            <a:schemeClr val="accent3">
              <a:satMod val="175000"/>
              <a:alpha val="40000"/>
            </a:schemeClr>
          </a:glow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800" dirty="0"/>
            <a:t>Em 24h</a:t>
          </a:r>
        </a:p>
      </dgm:t>
    </dgm:pt>
    <dgm:pt modelId="{9F663AC9-3233-304A-9FE3-8B36DD0C79A5}" type="parTrans" cxnId="{1A678810-89F0-1040-A28C-4F3FD0407B31}">
      <dgm:prSet/>
      <dgm:spPr/>
      <dgm:t>
        <a:bodyPr/>
        <a:lstStyle/>
        <a:p>
          <a:endParaRPr lang="pt-BR"/>
        </a:p>
      </dgm:t>
    </dgm:pt>
    <dgm:pt modelId="{71D1B530-84F4-474D-92F9-24D5AD95FF5D}" type="sibTrans" cxnId="{1A678810-89F0-1040-A28C-4F3FD0407B31}">
      <dgm:prSet/>
      <dgm:spPr/>
      <dgm:t>
        <a:bodyPr/>
        <a:lstStyle/>
        <a:p>
          <a:endParaRPr lang="pt-BR"/>
        </a:p>
      </dgm:t>
    </dgm:pt>
    <dgm:pt modelId="{79DF9904-5062-EB4F-B20F-87FABFBC281F}">
      <dgm:prSet phldrT="[Texto]" custT="1"/>
      <dgm:spPr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600" dirty="0"/>
            <a:t>Preenchimento adequado</a:t>
          </a:r>
        </a:p>
      </dgm:t>
    </dgm:pt>
    <dgm:pt modelId="{948C28BA-AF15-4F49-AE6F-C791A8B97DDC}" type="parTrans" cxnId="{8FA86823-FC9E-CA40-9638-15E9B5B75FFF}">
      <dgm:prSet/>
      <dgm:spPr/>
      <dgm:t>
        <a:bodyPr/>
        <a:lstStyle/>
        <a:p>
          <a:endParaRPr lang="pt-BR"/>
        </a:p>
      </dgm:t>
    </dgm:pt>
    <dgm:pt modelId="{10DF9878-4E5D-7C46-8ED5-1D0B32E75004}" type="sibTrans" cxnId="{8FA86823-FC9E-CA40-9638-15E9B5B75FFF}">
      <dgm:prSet/>
      <dgm:spPr/>
      <dgm:t>
        <a:bodyPr/>
        <a:lstStyle/>
        <a:p>
          <a:endParaRPr lang="pt-BR"/>
        </a:p>
      </dgm:t>
    </dgm:pt>
    <dgm:pt modelId="{1C8499FF-9BAA-9442-A700-81366BFBA4F9}">
      <dgm:prSet phldrT="[Texto]"/>
      <dgm:spPr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dirty="0"/>
            <a:t>sigilosa</a:t>
          </a:r>
        </a:p>
      </dgm:t>
    </dgm:pt>
    <dgm:pt modelId="{94135D7A-25D7-EE4A-BFA2-BDF47BA10861}" type="parTrans" cxnId="{46E7F6BB-2739-1B47-BCF6-30A16B906B9D}">
      <dgm:prSet/>
      <dgm:spPr/>
      <dgm:t>
        <a:bodyPr/>
        <a:lstStyle/>
        <a:p>
          <a:endParaRPr lang="pt-BR"/>
        </a:p>
      </dgm:t>
    </dgm:pt>
    <dgm:pt modelId="{5F254A12-E55F-C942-B013-C423851FEB8D}" type="sibTrans" cxnId="{46E7F6BB-2739-1B47-BCF6-30A16B906B9D}">
      <dgm:prSet/>
      <dgm:spPr/>
      <dgm:t>
        <a:bodyPr/>
        <a:lstStyle/>
        <a:p>
          <a:endParaRPr lang="pt-BR"/>
        </a:p>
      </dgm:t>
    </dgm:pt>
    <dgm:pt modelId="{FDA4E955-3DD4-874E-987A-B79E3F72AD6E}">
      <dgm:prSet custT="1"/>
      <dgm:spPr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600" dirty="0"/>
            <a:t>cuidado com a vitima</a:t>
          </a:r>
        </a:p>
      </dgm:t>
    </dgm:pt>
    <dgm:pt modelId="{28E88794-501F-FC43-B588-3F3B1E563C85}" type="parTrans" cxnId="{D7485FD8-4092-0A43-86CD-178B4E06C929}">
      <dgm:prSet/>
      <dgm:spPr/>
      <dgm:t>
        <a:bodyPr/>
        <a:lstStyle/>
        <a:p>
          <a:endParaRPr lang="pt-BR"/>
        </a:p>
      </dgm:t>
    </dgm:pt>
    <dgm:pt modelId="{AFD2F75F-6B8C-6245-98DE-2C9A08B28C2E}" type="sibTrans" cxnId="{D7485FD8-4092-0A43-86CD-178B4E06C929}">
      <dgm:prSet/>
      <dgm:spPr/>
      <dgm:t>
        <a:bodyPr/>
        <a:lstStyle/>
        <a:p>
          <a:endParaRPr lang="pt-BR"/>
        </a:p>
      </dgm:t>
    </dgm:pt>
    <dgm:pt modelId="{9881A7A9-F80D-C64D-8759-2503EEE53E7A}">
      <dgm:prSet custT="1"/>
      <dgm:spPr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200" dirty="0"/>
            <a:t> </a:t>
          </a:r>
          <a:r>
            <a:rPr lang="pt-BR" sz="1600" dirty="0">
              <a:latin typeface="Calibri" panose="020F0502020204030204" pitchFamily="34" charset="0"/>
            </a:rPr>
            <a:t>postura ética de cuidado e proteção. </a:t>
          </a:r>
          <a:endParaRPr lang="pt-BR" sz="1600" dirty="0"/>
        </a:p>
      </dgm:t>
    </dgm:pt>
    <dgm:pt modelId="{9CC32778-872D-7C4F-9026-7FE93928AF72}" type="parTrans" cxnId="{5890621D-293F-AA40-A99B-2189372DD982}">
      <dgm:prSet/>
      <dgm:spPr/>
      <dgm:t>
        <a:bodyPr/>
        <a:lstStyle/>
        <a:p>
          <a:endParaRPr lang="pt-BR"/>
        </a:p>
      </dgm:t>
    </dgm:pt>
    <dgm:pt modelId="{7C670C59-93B9-704A-AB4C-026A33E76B3F}" type="sibTrans" cxnId="{5890621D-293F-AA40-A99B-2189372DD982}">
      <dgm:prSet/>
      <dgm:spPr/>
      <dgm:t>
        <a:bodyPr/>
        <a:lstStyle/>
        <a:p>
          <a:endParaRPr lang="pt-BR"/>
        </a:p>
      </dgm:t>
    </dgm:pt>
    <dgm:pt modelId="{2BEC9AF1-169B-A44F-9E89-8195BBCF8C81}" type="pres">
      <dgm:prSet presAssocID="{A2CD7D5D-7EF0-CF49-991F-F487590EC84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EF077FA-772E-EB4B-A5CE-A350ED90C9FA}" type="pres">
      <dgm:prSet presAssocID="{AB5CC51B-2698-564E-9334-BA2924D920B9}" presName="centerShape" presStyleLbl="node0" presStyleIdx="0" presStyleCnt="1" custLinFactNeighborX="504" custLinFactNeighborY="-1314"/>
      <dgm:spPr/>
    </dgm:pt>
    <dgm:pt modelId="{D868D299-2104-CD43-B25E-012DD7E4AFFC}" type="pres">
      <dgm:prSet presAssocID="{C3A92B61-C03D-964B-A3B2-935212BCFC04}" presName="node" presStyleLbl="node1" presStyleIdx="0" presStyleCnt="6">
        <dgm:presLayoutVars>
          <dgm:bulletEnabled val="1"/>
        </dgm:presLayoutVars>
      </dgm:prSet>
      <dgm:spPr/>
    </dgm:pt>
    <dgm:pt modelId="{18574015-2F59-B649-B98D-EE71B53A3B8D}" type="pres">
      <dgm:prSet presAssocID="{C3A92B61-C03D-964B-A3B2-935212BCFC04}" presName="dummy" presStyleCnt="0"/>
      <dgm:spPr/>
    </dgm:pt>
    <dgm:pt modelId="{21FB2E8F-4DE5-8B43-A21B-91BA72A4D521}" type="pres">
      <dgm:prSet presAssocID="{0CFFBFCA-6C38-3A44-AE66-13C6809EB24E}" presName="sibTrans" presStyleLbl="sibTrans2D1" presStyleIdx="0" presStyleCnt="6"/>
      <dgm:spPr/>
    </dgm:pt>
    <dgm:pt modelId="{ABC1234D-13FA-944C-95D0-A6EAAEAF9165}" type="pres">
      <dgm:prSet presAssocID="{3D82FC9A-5312-4040-9A03-1355334E8E99}" presName="node" presStyleLbl="node1" presStyleIdx="1" presStyleCnt="6">
        <dgm:presLayoutVars>
          <dgm:bulletEnabled val="1"/>
        </dgm:presLayoutVars>
      </dgm:prSet>
      <dgm:spPr/>
    </dgm:pt>
    <dgm:pt modelId="{6B784583-A2B5-E84D-BBA6-7B1223FD97B9}" type="pres">
      <dgm:prSet presAssocID="{3D82FC9A-5312-4040-9A03-1355334E8E99}" presName="dummy" presStyleCnt="0"/>
      <dgm:spPr/>
    </dgm:pt>
    <dgm:pt modelId="{47742FA1-6B97-F348-BC01-ACA054936168}" type="pres">
      <dgm:prSet presAssocID="{71D1B530-84F4-474D-92F9-24D5AD95FF5D}" presName="sibTrans" presStyleLbl="sibTrans2D1" presStyleIdx="1" presStyleCnt="6"/>
      <dgm:spPr/>
    </dgm:pt>
    <dgm:pt modelId="{3E41F73F-A19B-9F4D-8BD5-C85F19C47A20}" type="pres">
      <dgm:prSet presAssocID="{1C8499FF-9BAA-9442-A700-81366BFBA4F9}" presName="node" presStyleLbl="node1" presStyleIdx="2" presStyleCnt="6">
        <dgm:presLayoutVars>
          <dgm:bulletEnabled val="1"/>
        </dgm:presLayoutVars>
      </dgm:prSet>
      <dgm:spPr/>
    </dgm:pt>
    <dgm:pt modelId="{C0373383-E85D-344A-AA51-51A065548CC2}" type="pres">
      <dgm:prSet presAssocID="{1C8499FF-9BAA-9442-A700-81366BFBA4F9}" presName="dummy" presStyleCnt="0"/>
      <dgm:spPr/>
    </dgm:pt>
    <dgm:pt modelId="{A0891C88-E657-6748-B6BB-C86BE097D34E}" type="pres">
      <dgm:prSet presAssocID="{5F254A12-E55F-C942-B013-C423851FEB8D}" presName="sibTrans" presStyleLbl="sibTrans2D1" presStyleIdx="2" presStyleCnt="6"/>
      <dgm:spPr/>
    </dgm:pt>
    <dgm:pt modelId="{F232902E-C955-1041-B311-9257815E6ACF}" type="pres">
      <dgm:prSet presAssocID="{79DF9904-5062-EB4F-B20F-87FABFBC281F}" presName="node" presStyleLbl="node1" presStyleIdx="3" presStyleCnt="6" custScaleX="130068">
        <dgm:presLayoutVars>
          <dgm:bulletEnabled val="1"/>
        </dgm:presLayoutVars>
      </dgm:prSet>
      <dgm:spPr/>
    </dgm:pt>
    <dgm:pt modelId="{86814F45-4665-0546-81BA-E2167109DA8F}" type="pres">
      <dgm:prSet presAssocID="{79DF9904-5062-EB4F-B20F-87FABFBC281F}" presName="dummy" presStyleCnt="0"/>
      <dgm:spPr/>
    </dgm:pt>
    <dgm:pt modelId="{E4EF6E29-D997-F441-9287-8F452A96BDA2}" type="pres">
      <dgm:prSet presAssocID="{10DF9878-4E5D-7C46-8ED5-1D0B32E75004}" presName="sibTrans" presStyleLbl="sibTrans2D1" presStyleIdx="3" presStyleCnt="6"/>
      <dgm:spPr/>
    </dgm:pt>
    <dgm:pt modelId="{BE51246A-7D12-7C47-8617-30BC1080E941}" type="pres">
      <dgm:prSet presAssocID="{FDA4E955-3DD4-874E-987A-B79E3F72AD6E}" presName="node" presStyleLbl="node1" presStyleIdx="4" presStyleCnt="6">
        <dgm:presLayoutVars>
          <dgm:bulletEnabled val="1"/>
        </dgm:presLayoutVars>
      </dgm:prSet>
      <dgm:spPr/>
    </dgm:pt>
    <dgm:pt modelId="{7118EB34-466D-0B41-8370-9D3DC031B83E}" type="pres">
      <dgm:prSet presAssocID="{FDA4E955-3DD4-874E-987A-B79E3F72AD6E}" presName="dummy" presStyleCnt="0"/>
      <dgm:spPr/>
    </dgm:pt>
    <dgm:pt modelId="{88E7CED5-7C72-C640-A309-F553206C96DF}" type="pres">
      <dgm:prSet presAssocID="{AFD2F75F-6B8C-6245-98DE-2C9A08B28C2E}" presName="sibTrans" presStyleLbl="sibTrans2D1" presStyleIdx="4" presStyleCnt="6" custLinFactNeighborX="-3140" custLinFactNeighborY="2246"/>
      <dgm:spPr/>
    </dgm:pt>
    <dgm:pt modelId="{C89A0987-6E94-304E-BCE7-726735A9C85F}" type="pres">
      <dgm:prSet presAssocID="{9881A7A9-F80D-C64D-8759-2503EEE53E7A}" presName="node" presStyleLbl="node1" presStyleIdx="5" presStyleCnt="6">
        <dgm:presLayoutVars>
          <dgm:bulletEnabled val="1"/>
        </dgm:presLayoutVars>
      </dgm:prSet>
      <dgm:spPr/>
    </dgm:pt>
    <dgm:pt modelId="{02F8CDAB-50FC-2A4C-BAA9-312A6826FCB3}" type="pres">
      <dgm:prSet presAssocID="{9881A7A9-F80D-C64D-8759-2503EEE53E7A}" presName="dummy" presStyleCnt="0"/>
      <dgm:spPr/>
    </dgm:pt>
    <dgm:pt modelId="{6E960F05-9423-8642-9C33-638B37B47F1D}" type="pres">
      <dgm:prSet presAssocID="{7C670C59-93B9-704A-AB4C-026A33E76B3F}" presName="sibTrans" presStyleLbl="sibTrans2D1" presStyleIdx="5" presStyleCnt="6"/>
      <dgm:spPr/>
    </dgm:pt>
  </dgm:ptLst>
  <dgm:cxnLst>
    <dgm:cxn modelId="{F640E106-4D43-524B-8F8A-EDD0E5F27485}" type="presOf" srcId="{3D82FC9A-5312-4040-9A03-1355334E8E99}" destId="{ABC1234D-13FA-944C-95D0-A6EAAEAF9165}" srcOrd="0" destOrd="0" presId="urn:microsoft.com/office/officeart/2005/8/layout/radial6"/>
    <dgm:cxn modelId="{1A678810-89F0-1040-A28C-4F3FD0407B31}" srcId="{AB5CC51B-2698-564E-9334-BA2924D920B9}" destId="{3D82FC9A-5312-4040-9A03-1355334E8E99}" srcOrd="1" destOrd="0" parTransId="{9F663AC9-3233-304A-9FE3-8B36DD0C79A5}" sibTransId="{71D1B530-84F4-474D-92F9-24D5AD95FF5D}"/>
    <dgm:cxn modelId="{C69CD817-1E05-AD41-A413-D790225D46B4}" type="presOf" srcId="{79DF9904-5062-EB4F-B20F-87FABFBC281F}" destId="{F232902E-C955-1041-B311-9257815E6ACF}" srcOrd="0" destOrd="0" presId="urn:microsoft.com/office/officeart/2005/8/layout/radial6"/>
    <dgm:cxn modelId="{0DC45519-0286-7E48-B550-0A99E3FE9EC9}" type="presOf" srcId="{0CFFBFCA-6C38-3A44-AE66-13C6809EB24E}" destId="{21FB2E8F-4DE5-8B43-A21B-91BA72A4D521}" srcOrd="0" destOrd="0" presId="urn:microsoft.com/office/officeart/2005/8/layout/radial6"/>
    <dgm:cxn modelId="{5890621D-293F-AA40-A99B-2189372DD982}" srcId="{AB5CC51B-2698-564E-9334-BA2924D920B9}" destId="{9881A7A9-F80D-C64D-8759-2503EEE53E7A}" srcOrd="5" destOrd="0" parTransId="{9CC32778-872D-7C4F-9026-7FE93928AF72}" sibTransId="{7C670C59-93B9-704A-AB4C-026A33E76B3F}"/>
    <dgm:cxn modelId="{8FA86823-FC9E-CA40-9638-15E9B5B75FFF}" srcId="{AB5CC51B-2698-564E-9334-BA2924D920B9}" destId="{79DF9904-5062-EB4F-B20F-87FABFBC281F}" srcOrd="3" destOrd="0" parTransId="{948C28BA-AF15-4F49-AE6F-C791A8B97DDC}" sibTransId="{10DF9878-4E5D-7C46-8ED5-1D0B32E75004}"/>
    <dgm:cxn modelId="{72B8D42E-FFA4-AC47-9FE0-6A973A3C6D92}" type="presOf" srcId="{71D1B530-84F4-474D-92F9-24D5AD95FF5D}" destId="{47742FA1-6B97-F348-BC01-ACA054936168}" srcOrd="0" destOrd="0" presId="urn:microsoft.com/office/officeart/2005/8/layout/radial6"/>
    <dgm:cxn modelId="{6D53D530-3279-EA49-A91B-54B86FA18813}" type="presOf" srcId="{1C8499FF-9BAA-9442-A700-81366BFBA4F9}" destId="{3E41F73F-A19B-9F4D-8BD5-C85F19C47A20}" srcOrd="0" destOrd="0" presId="urn:microsoft.com/office/officeart/2005/8/layout/radial6"/>
    <dgm:cxn modelId="{C4A01533-8C95-9D40-8C25-DA9357DD387D}" type="presOf" srcId="{FDA4E955-3DD4-874E-987A-B79E3F72AD6E}" destId="{BE51246A-7D12-7C47-8617-30BC1080E941}" srcOrd="0" destOrd="0" presId="urn:microsoft.com/office/officeart/2005/8/layout/radial6"/>
    <dgm:cxn modelId="{4C71DA4B-8C1B-7B4B-99D5-A3247FB21E55}" type="presOf" srcId="{10DF9878-4E5D-7C46-8ED5-1D0B32E75004}" destId="{E4EF6E29-D997-F441-9287-8F452A96BDA2}" srcOrd="0" destOrd="0" presId="urn:microsoft.com/office/officeart/2005/8/layout/radial6"/>
    <dgm:cxn modelId="{E31C7057-29A3-AF44-BAFF-29BA33DD88DC}" type="presOf" srcId="{AFD2F75F-6B8C-6245-98DE-2C9A08B28C2E}" destId="{88E7CED5-7C72-C640-A309-F553206C96DF}" srcOrd="0" destOrd="0" presId="urn:microsoft.com/office/officeart/2005/8/layout/radial6"/>
    <dgm:cxn modelId="{37256059-9A0A-9645-97F1-D610CE657ABD}" srcId="{AB5CC51B-2698-564E-9334-BA2924D920B9}" destId="{C3A92B61-C03D-964B-A3B2-935212BCFC04}" srcOrd="0" destOrd="0" parTransId="{19C06C65-6717-484E-933A-4A877E2112E7}" sibTransId="{0CFFBFCA-6C38-3A44-AE66-13C6809EB24E}"/>
    <dgm:cxn modelId="{6DFC895E-1A1B-874D-9603-D0186BCF72C7}" type="presOf" srcId="{A2CD7D5D-7EF0-CF49-991F-F487590EC84D}" destId="{2BEC9AF1-169B-A44F-9E89-8195BBCF8C81}" srcOrd="0" destOrd="0" presId="urn:microsoft.com/office/officeart/2005/8/layout/radial6"/>
    <dgm:cxn modelId="{4AF5579F-CACA-9F4D-B229-CA9AF4034764}" type="presOf" srcId="{9881A7A9-F80D-C64D-8759-2503EEE53E7A}" destId="{C89A0987-6E94-304E-BCE7-726735A9C85F}" srcOrd="0" destOrd="0" presId="urn:microsoft.com/office/officeart/2005/8/layout/radial6"/>
    <dgm:cxn modelId="{4058E6B8-E8FA-E344-B060-B8BD3BF01B66}" type="presOf" srcId="{5F254A12-E55F-C942-B013-C423851FEB8D}" destId="{A0891C88-E657-6748-B6BB-C86BE097D34E}" srcOrd="0" destOrd="0" presId="urn:microsoft.com/office/officeart/2005/8/layout/radial6"/>
    <dgm:cxn modelId="{46E7F6BB-2739-1B47-BCF6-30A16B906B9D}" srcId="{AB5CC51B-2698-564E-9334-BA2924D920B9}" destId="{1C8499FF-9BAA-9442-A700-81366BFBA4F9}" srcOrd="2" destOrd="0" parTransId="{94135D7A-25D7-EE4A-BFA2-BDF47BA10861}" sibTransId="{5F254A12-E55F-C942-B013-C423851FEB8D}"/>
    <dgm:cxn modelId="{CAD24AC7-4419-D548-BF82-F18B1B1B5940}" type="presOf" srcId="{C3A92B61-C03D-964B-A3B2-935212BCFC04}" destId="{D868D299-2104-CD43-B25E-012DD7E4AFFC}" srcOrd="0" destOrd="0" presId="urn:microsoft.com/office/officeart/2005/8/layout/radial6"/>
    <dgm:cxn modelId="{459844D2-DECF-6846-972F-133547BA0BC2}" srcId="{A2CD7D5D-7EF0-CF49-991F-F487590EC84D}" destId="{AB5CC51B-2698-564E-9334-BA2924D920B9}" srcOrd="0" destOrd="0" parTransId="{37A2A52D-3AED-A14F-BB9E-BD22D2F21EA7}" sibTransId="{1009F4B8-C96B-F04C-9015-F41CEE3BFCB8}"/>
    <dgm:cxn modelId="{D7485FD8-4092-0A43-86CD-178B4E06C929}" srcId="{AB5CC51B-2698-564E-9334-BA2924D920B9}" destId="{FDA4E955-3DD4-874E-987A-B79E3F72AD6E}" srcOrd="4" destOrd="0" parTransId="{28E88794-501F-FC43-B588-3F3B1E563C85}" sibTransId="{AFD2F75F-6B8C-6245-98DE-2C9A08B28C2E}"/>
    <dgm:cxn modelId="{044D25E5-A122-5445-A89F-7DFB23C5EF03}" type="presOf" srcId="{AB5CC51B-2698-564E-9334-BA2924D920B9}" destId="{7EF077FA-772E-EB4B-A5CE-A350ED90C9FA}" srcOrd="0" destOrd="0" presId="urn:microsoft.com/office/officeart/2005/8/layout/radial6"/>
    <dgm:cxn modelId="{DCC8A0F5-5870-2040-997B-8709A7936197}" type="presOf" srcId="{7C670C59-93B9-704A-AB4C-026A33E76B3F}" destId="{6E960F05-9423-8642-9C33-638B37B47F1D}" srcOrd="0" destOrd="0" presId="urn:microsoft.com/office/officeart/2005/8/layout/radial6"/>
    <dgm:cxn modelId="{A16BCA2F-CEE1-5D4D-B9A5-BDC3095B091F}" type="presParOf" srcId="{2BEC9AF1-169B-A44F-9E89-8195BBCF8C81}" destId="{7EF077FA-772E-EB4B-A5CE-A350ED90C9FA}" srcOrd="0" destOrd="0" presId="urn:microsoft.com/office/officeart/2005/8/layout/radial6"/>
    <dgm:cxn modelId="{D7B1F3C4-14AD-4E4B-8173-4ABFC5CBF8AB}" type="presParOf" srcId="{2BEC9AF1-169B-A44F-9E89-8195BBCF8C81}" destId="{D868D299-2104-CD43-B25E-012DD7E4AFFC}" srcOrd="1" destOrd="0" presId="urn:microsoft.com/office/officeart/2005/8/layout/radial6"/>
    <dgm:cxn modelId="{B373F9C3-1EF4-7B49-A84F-83DD47AE908C}" type="presParOf" srcId="{2BEC9AF1-169B-A44F-9E89-8195BBCF8C81}" destId="{18574015-2F59-B649-B98D-EE71B53A3B8D}" srcOrd="2" destOrd="0" presId="urn:microsoft.com/office/officeart/2005/8/layout/radial6"/>
    <dgm:cxn modelId="{9617792C-93F1-DD4A-AA53-7C77FDE52C31}" type="presParOf" srcId="{2BEC9AF1-169B-A44F-9E89-8195BBCF8C81}" destId="{21FB2E8F-4DE5-8B43-A21B-91BA72A4D521}" srcOrd="3" destOrd="0" presId="urn:microsoft.com/office/officeart/2005/8/layout/radial6"/>
    <dgm:cxn modelId="{74251CAE-9922-8545-8F74-D46DB0E86DD3}" type="presParOf" srcId="{2BEC9AF1-169B-A44F-9E89-8195BBCF8C81}" destId="{ABC1234D-13FA-944C-95D0-A6EAAEAF9165}" srcOrd="4" destOrd="0" presId="urn:microsoft.com/office/officeart/2005/8/layout/radial6"/>
    <dgm:cxn modelId="{3F59059E-6C9B-8C4F-8BDD-928C221C6D3D}" type="presParOf" srcId="{2BEC9AF1-169B-A44F-9E89-8195BBCF8C81}" destId="{6B784583-A2B5-E84D-BBA6-7B1223FD97B9}" srcOrd="5" destOrd="0" presId="urn:microsoft.com/office/officeart/2005/8/layout/radial6"/>
    <dgm:cxn modelId="{9BD5F2C4-2AC8-7947-BA4B-7B38FCE09AD5}" type="presParOf" srcId="{2BEC9AF1-169B-A44F-9E89-8195BBCF8C81}" destId="{47742FA1-6B97-F348-BC01-ACA054936168}" srcOrd="6" destOrd="0" presId="urn:microsoft.com/office/officeart/2005/8/layout/radial6"/>
    <dgm:cxn modelId="{5A24BF8D-54EB-E74D-82C2-C14E4585A6AF}" type="presParOf" srcId="{2BEC9AF1-169B-A44F-9E89-8195BBCF8C81}" destId="{3E41F73F-A19B-9F4D-8BD5-C85F19C47A20}" srcOrd="7" destOrd="0" presId="urn:microsoft.com/office/officeart/2005/8/layout/radial6"/>
    <dgm:cxn modelId="{F550F905-3F84-A143-A388-5A6306C79159}" type="presParOf" srcId="{2BEC9AF1-169B-A44F-9E89-8195BBCF8C81}" destId="{C0373383-E85D-344A-AA51-51A065548CC2}" srcOrd="8" destOrd="0" presId="urn:microsoft.com/office/officeart/2005/8/layout/radial6"/>
    <dgm:cxn modelId="{F9734BBE-0821-7941-9504-0306DFCBE466}" type="presParOf" srcId="{2BEC9AF1-169B-A44F-9E89-8195BBCF8C81}" destId="{A0891C88-E657-6748-B6BB-C86BE097D34E}" srcOrd="9" destOrd="0" presId="urn:microsoft.com/office/officeart/2005/8/layout/radial6"/>
    <dgm:cxn modelId="{446D8AD4-AE1E-344D-959A-E69D3B989CDE}" type="presParOf" srcId="{2BEC9AF1-169B-A44F-9E89-8195BBCF8C81}" destId="{F232902E-C955-1041-B311-9257815E6ACF}" srcOrd="10" destOrd="0" presId="urn:microsoft.com/office/officeart/2005/8/layout/radial6"/>
    <dgm:cxn modelId="{0F20626B-85AC-904E-96F0-6368630B6354}" type="presParOf" srcId="{2BEC9AF1-169B-A44F-9E89-8195BBCF8C81}" destId="{86814F45-4665-0546-81BA-E2167109DA8F}" srcOrd="11" destOrd="0" presId="urn:microsoft.com/office/officeart/2005/8/layout/radial6"/>
    <dgm:cxn modelId="{78930DA9-6A50-2843-8E38-C8733325D128}" type="presParOf" srcId="{2BEC9AF1-169B-A44F-9E89-8195BBCF8C81}" destId="{E4EF6E29-D997-F441-9287-8F452A96BDA2}" srcOrd="12" destOrd="0" presId="urn:microsoft.com/office/officeart/2005/8/layout/radial6"/>
    <dgm:cxn modelId="{16E1060B-FB6C-EB45-9869-6D8EF7779442}" type="presParOf" srcId="{2BEC9AF1-169B-A44F-9E89-8195BBCF8C81}" destId="{BE51246A-7D12-7C47-8617-30BC1080E941}" srcOrd="13" destOrd="0" presId="urn:microsoft.com/office/officeart/2005/8/layout/radial6"/>
    <dgm:cxn modelId="{AE316B49-4E83-3F41-8D7D-70F3A15B8EFF}" type="presParOf" srcId="{2BEC9AF1-169B-A44F-9E89-8195BBCF8C81}" destId="{7118EB34-466D-0B41-8370-9D3DC031B83E}" srcOrd="14" destOrd="0" presId="urn:microsoft.com/office/officeart/2005/8/layout/radial6"/>
    <dgm:cxn modelId="{7665E184-82E2-DE4D-9745-2A8A7446DEAE}" type="presParOf" srcId="{2BEC9AF1-169B-A44F-9E89-8195BBCF8C81}" destId="{88E7CED5-7C72-C640-A309-F553206C96DF}" srcOrd="15" destOrd="0" presId="urn:microsoft.com/office/officeart/2005/8/layout/radial6"/>
    <dgm:cxn modelId="{A2E73109-1E8E-D943-A1FA-A9D5213D38EE}" type="presParOf" srcId="{2BEC9AF1-169B-A44F-9E89-8195BBCF8C81}" destId="{C89A0987-6E94-304E-BCE7-726735A9C85F}" srcOrd="16" destOrd="0" presId="urn:microsoft.com/office/officeart/2005/8/layout/radial6"/>
    <dgm:cxn modelId="{EE689EDE-71D7-064A-BC9E-A8639AD310F0}" type="presParOf" srcId="{2BEC9AF1-169B-A44F-9E89-8195BBCF8C81}" destId="{02F8CDAB-50FC-2A4C-BAA9-312A6826FCB3}" srcOrd="17" destOrd="0" presId="urn:microsoft.com/office/officeart/2005/8/layout/radial6"/>
    <dgm:cxn modelId="{23A2A7AB-D522-9C42-9ECC-BA7F418B0664}" type="presParOf" srcId="{2BEC9AF1-169B-A44F-9E89-8195BBCF8C81}" destId="{6E960F05-9423-8642-9C33-638B37B47F1D}" srcOrd="18" destOrd="0" presId="urn:microsoft.com/office/officeart/2005/8/layout/radial6"/>
  </dgm:cxnLst>
  <dgm:bg>
    <a:noFill/>
    <a:effectLst>
      <a:glow rad="139700">
        <a:schemeClr val="accent1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603A9-FC98-C44B-AE9C-F629B767CAF8}">
      <dsp:nvSpPr>
        <dsp:cNvPr id="0" name=""/>
        <dsp:cNvSpPr/>
      </dsp:nvSpPr>
      <dsp:spPr>
        <a:xfrm>
          <a:off x="3465" y="465057"/>
          <a:ext cx="3030680" cy="3030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6788" tIns="20320" rIns="166788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O cuidado à </a:t>
          </a:r>
          <a:r>
            <a:rPr lang="pt-BR" sz="1600" b="1" kern="1200" dirty="0"/>
            <a:t>saúde </a:t>
          </a:r>
          <a:r>
            <a:rPr lang="pt-BR" sz="1600" kern="1200" dirty="0"/>
            <a:t>é um conjunto de atitudes e condutas profissionais que deve ser pautado pela </a:t>
          </a:r>
          <a:r>
            <a:rPr lang="pt-BR" sz="1600" b="1" kern="1200" dirty="0"/>
            <a:t>ética, pela humanização e pela integralidade no cuidado e atenção. </a:t>
          </a:r>
        </a:p>
      </dsp:txBody>
      <dsp:txXfrm>
        <a:off x="447298" y="908890"/>
        <a:ext cx="2143014" cy="2143014"/>
      </dsp:txXfrm>
    </dsp:sp>
    <dsp:sp modelId="{D1322001-7EC5-D24E-8BD8-744420B0B91E}">
      <dsp:nvSpPr>
        <dsp:cNvPr id="0" name=""/>
        <dsp:cNvSpPr/>
      </dsp:nvSpPr>
      <dsp:spPr>
        <a:xfrm>
          <a:off x="2428009" y="465057"/>
          <a:ext cx="3030680" cy="3030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6788" tIns="20320" rIns="166788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Política Nacional de Humanização do Ministério da Saúde (BRASIL, 2004) dá relevo à </a:t>
          </a:r>
          <a:r>
            <a:rPr lang="pt-BR" sz="1600" b="1" kern="1200" dirty="0"/>
            <a:t>dimensão do cuidado,</a:t>
          </a:r>
          <a:r>
            <a:rPr lang="pt-BR" sz="1600" kern="1200" dirty="0"/>
            <a:t> tendo como base os conceitos de</a:t>
          </a:r>
        </a:p>
      </dsp:txBody>
      <dsp:txXfrm>
        <a:off x="2871842" y="908890"/>
        <a:ext cx="2143014" cy="2143014"/>
      </dsp:txXfrm>
    </dsp:sp>
    <dsp:sp modelId="{F2210883-46FD-A647-8ACC-856635384ED7}">
      <dsp:nvSpPr>
        <dsp:cNvPr id="0" name=""/>
        <dsp:cNvSpPr/>
      </dsp:nvSpPr>
      <dsp:spPr>
        <a:xfrm>
          <a:off x="4852554" y="465057"/>
          <a:ext cx="3030680" cy="3030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6788" tIns="20320" rIns="166788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Acolhimento, Responsabilização e Resolutividade da atenção à saúde.</a:t>
          </a:r>
          <a:endParaRPr lang="pt-BR" sz="1600" kern="1200" dirty="0"/>
        </a:p>
      </dsp:txBody>
      <dsp:txXfrm>
        <a:off x="5296387" y="908890"/>
        <a:ext cx="2143014" cy="2143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B655F7-6235-C941-9AAD-88AD9208E488}">
      <dsp:nvSpPr>
        <dsp:cNvPr id="0" name=""/>
        <dsp:cNvSpPr/>
      </dsp:nvSpPr>
      <dsp:spPr>
        <a:xfrm>
          <a:off x="0" y="706533"/>
          <a:ext cx="5142574" cy="514257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EC2A47-B6BA-2B44-8705-8D2F389015B9}">
      <dsp:nvSpPr>
        <dsp:cNvPr id="0" name=""/>
        <dsp:cNvSpPr/>
      </dsp:nvSpPr>
      <dsp:spPr>
        <a:xfrm>
          <a:off x="2571287" y="670432"/>
          <a:ext cx="5999670" cy="51425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Para conhecer a </a:t>
          </a:r>
          <a:r>
            <a:rPr lang="pt-BR" sz="2600" b="1" kern="1200" dirty="0"/>
            <a:t>magnitude e a gravidade </a:t>
          </a:r>
          <a:r>
            <a:rPr lang="pt-BR" sz="2600" kern="1200" dirty="0"/>
            <a:t>das violências e identificar os  casos que permanecem “ocultos” nos espaços privados e públicos. </a:t>
          </a:r>
        </a:p>
      </dsp:txBody>
      <dsp:txXfrm>
        <a:off x="2571287" y="670432"/>
        <a:ext cx="5999670" cy="2442723"/>
      </dsp:txXfrm>
    </dsp:sp>
    <dsp:sp modelId="{C3817F41-559F-B24F-9F17-21754DE46DD7}">
      <dsp:nvSpPr>
        <dsp:cNvPr id="0" name=""/>
        <dsp:cNvSpPr/>
      </dsp:nvSpPr>
      <dsp:spPr>
        <a:xfrm>
          <a:off x="1349925" y="3149256"/>
          <a:ext cx="2442723" cy="244272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7FBA4E-D70B-2840-BFEF-69D12184BFA5}">
      <dsp:nvSpPr>
        <dsp:cNvPr id="0" name=""/>
        <dsp:cNvSpPr/>
      </dsp:nvSpPr>
      <dsp:spPr>
        <a:xfrm>
          <a:off x="2571287" y="3149256"/>
          <a:ext cx="5999670" cy="24427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/>
            <a:t>Para </a:t>
          </a:r>
          <a:r>
            <a:rPr lang="pt-BR" sz="2600" b="1" kern="1200"/>
            <a:t>compreender a situação epidemiológica </a:t>
          </a:r>
          <a:r>
            <a:rPr lang="pt-BR" sz="2600" kern="1200"/>
            <a:t>desse agravo nos municípios, estados e no País, subsidiando as políticas públicas para a atenção, a prevenção de violências, a promoção da saúde e a cultura da paz. </a:t>
          </a:r>
        </a:p>
      </dsp:txBody>
      <dsp:txXfrm>
        <a:off x="2571287" y="3149256"/>
        <a:ext cx="5999670" cy="2442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889B8-F59C-C540-9629-C7B7E839C09B}">
      <dsp:nvSpPr>
        <dsp:cNvPr id="0" name=""/>
        <dsp:cNvSpPr/>
      </dsp:nvSpPr>
      <dsp:spPr>
        <a:xfrm>
          <a:off x="2644875" y="2675684"/>
          <a:ext cx="3030754" cy="303075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intervir</a:t>
          </a:r>
          <a:r>
            <a:rPr lang="pt-BR" sz="2400" kern="1200" dirty="0"/>
            <a:t> nos cuidados em saúde, </a:t>
          </a:r>
        </a:p>
      </dsp:txBody>
      <dsp:txXfrm>
        <a:off x="3254191" y="3385624"/>
        <a:ext cx="1812122" cy="1557870"/>
      </dsp:txXfrm>
    </dsp:sp>
    <dsp:sp modelId="{0F6CA0B0-A78B-1249-A9B1-9FCE1E2F7C79}">
      <dsp:nvSpPr>
        <dsp:cNvPr id="0" name=""/>
        <dsp:cNvSpPr/>
      </dsp:nvSpPr>
      <dsp:spPr>
        <a:xfrm>
          <a:off x="929655" y="1959324"/>
          <a:ext cx="2204185" cy="2204185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promover </a:t>
          </a:r>
          <a:r>
            <a:rPr lang="pt-BR" sz="1400" kern="1200" dirty="0"/>
            <a:t>atenção integral </a:t>
          </a:r>
          <a:r>
            <a:rPr lang="pt-BR" sz="1400" kern="1200" dirty="0" err="1"/>
            <a:t>às</a:t>
          </a:r>
          <a:r>
            <a:rPr lang="pt-BR" sz="1400" kern="1200" dirty="0"/>
            <a:t> pessoas em situação de violência</a:t>
          </a:r>
          <a:r>
            <a:rPr lang="pt-BR" sz="1200" kern="1200" dirty="0"/>
            <a:t>. </a:t>
          </a:r>
        </a:p>
      </dsp:txBody>
      <dsp:txXfrm>
        <a:off x="1484565" y="2517588"/>
        <a:ext cx="1094365" cy="1087657"/>
      </dsp:txXfrm>
    </dsp:sp>
    <dsp:sp modelId="{531E29BB-A883-EB42-B77E-B0A4B17D9B4B}">
      <dsp:nvSpPr>
        <dsp:cNvPr id="0" name=""/>
        <dsp:cNvSpPr/>
      </dsp:nvSpPr>
      <dsp:spPr>
        <a:xfrm rot="20700000">
          <a:off x="2216059" y="134020"/>
          <a:ext cx="2914556" cy="2768933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proteger e garantir </a:t>
          </a:r>
          <a:r>
            <a:rPr lang="pt-BR" sz="1600" kern="1200" dirty="0"/>
            <a:t>direitos por meio da rede de atenção e proteção</a:t>
          </a:r>
          <a:r>
            <a:rPr lang="pt-BR" sz="1200" kern="1200" dirty="0"/>
            <a:t>. </a:t>
          </a:r>
        </a:p>
      </dsp:txBody>
      <dsp:txXfrm rot="-20700000">
        <a:off x="2863943" y="732691"/>
        <a:ext cx="1618786" cy="1571591"/>
      </dsp:txXfrm>
    </dsp:sp>
    <dsp:sp modelId="{C3CDC4F9-D1A4-7A4B-8FCF-BF722BD30E53}">
      <dsp:nvSpPr>
        <dsp:cNvPr id="0" name=""/>
        <dsp:cNvSpPr/>
      </dsp:nvSpPr>
      <dsp:spPr>
        <a:xfrm>
          <a:off x="2686332" y="2172534"/>
          <a:ext cx="3879365" cy="3879365"/>
        </a:xfrm>
        <a:prstGeom prst="circularArrow">
          <a:avLst>
            <a:gd name="adj1" fmla="val 4688"/>
            <a:gd name="adj2" fmla="val 299029"/>
            <a:gd name="adj3" fmla="val 2540652"/>
            <a:gd name="adj4" fmla="val 1580950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62EEDF-8C43-6C4C-B9BC-BF2D95F18AAE}">
      <dsp:nvSpPr>
        <dsp:cNvPr id="0" name=""/>
        <dsp:cNvSpPr/>
      </dsp:nvSpPr>
      <dsp:spPr>
        <a:xfrm>
          <a:off x="539298" y="1465973"/>
          <a:ext cx="2818601" cy="281860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5AF713-0AD7-B14C-9D2C-DBBBF57E03E6}">
      <dsp:nvSpPr>
        <dsp:cNvPr id="0" name=""/>
        <dsp:cNvSpPr/>
      </dsp:nvSpPr>
      <dsp:spPr>
        <a:xfrm>
          <a:off x="1664674" y="-40031"/>
          <a:ext cx="3039020" cy="303902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60F05-9423-8642-9C33-638B37B47F1D}">
      <dsp:nvSpPr>
        <dsp:cNvPr id="0" name=""/>
        <dsp:cNvSpPr/>
      </dsp:nvSpPr>
      <dsp:spPr>
        <a:xfrm>
          <a:off x="2923289" y="662437"/>
          <a:ext cx="4524055" cy="4524055"/>
        </a:xfrm>
        <a:prstGeom prst="blockArc">
          <a:avLst>
            <a:gd name="adj1" fmla="val 12600000"/>
            <a:gd name="adj2" fmla="val 16200000"/>
            <a:gd name="adj3" fmla="val 45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7CED5-7C72-C640-A309-F553206C96DF}">
      <dsp:nvSpPr>
        <dsp:cNvPr id="0" name=""/>
        <dsp:cNvSpPr/>
      </dsp:nvSpPr>
      <dsp:spPr>
        <a:xfrm>
          <a:off x="2781233" y="764047"/>
          <a:ext cx="4524055" cy="4524055"/>
        </a:xfrm>
        <a:prstGeom prst="blockArc">
          <a:avLst>
            <a:gd name="adj1" fmla="val 9000000"/>
            <a:gd name="adj2" fmla="val 12600000"/>
            <a:gd name="adj3" fmla="val 45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EF6E29-D997-F441-9287-8F452A96BDA2}">
      <dsp:nvSpPr>
        <dsp:cNvPr id="0" name=""/>
        <dsp:cNvSpPr/>
      </dsp:nvSpPr>
      <dsp:spPr>
        <a:xfrm>
          <a:off x="2923289" y="662437"/>
          <a:ext cx="4524055" cy="4524055"/>
        </a:xfrm>
        <a:prstGeom prst="blockArc">
          <a:avLst>
            <a:gd name="adj1" fmla="val 5400000"/>
            <a:gd name="adj2" fmla="val 9000000"/>
            <a:gd name="adj3" fmla="val 45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91C88-E657-6748-B6BB-C86BE097D34E}">
      <dsp:nvSpPr>
        <dsp:cNvPr id="0" name=""/>
        <dsp:cNvSpPr/>
      </dsp:nvSpPr>
      <dsp:spPr>
        <a:xfrm>
          <a:off x="2923289" y="662437"/>
          <a:ext cx="4524055" cy="4524055"/>
        </a:xfrm>
        <a:prstGeom prst="blockArc">
          <a:avLst>
            <a:gd name="adj1" fmla="val 1800000"/>
            <a:gd name="adj2" fmla="val 5400000"/>
            <a:gd name="adj3" fmla="val 45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742FA1-6B97-F348-BC01-ACA054936168}">
      <dsp:nvSpPr>
        <dsp:cNvPr id="0" name=""/>
        <dsp:cNvSpPr/>
      </dsp:nvSpPr>
      <dsp:spPr>
        <a:xfrm>
          <a:off x="2923289" y="662437"/>
          <a:ext cx="4524055" cy="4524055"/>
        </a:xfrm>
        <a:prstGeom prst="blockArc">
          <a:avLst>
            <a:gd name="adj1" fmla="val 19800000"/>
            <a:gd name="adj2" fmla="val 1800000"/>
            <a:gd name="adj3" fmla="val 45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FB2E8F-4DE5-8B43-A21B-91BA72A4D521}">
      <dsp:nvSpPr>
        <dsp:cNvPr id="0" name=""/>
        <dsp:cNvSpPr/>
      </dsp:nvSpPr>
      <dsp:spPr>
        <a:xfrm>
          <a:off x="2923289" y="662437"/>
          <a:ext cx="4524055" cy="4524055"/>
        </a:xfrm>
        <a:prstGeom prst="blockArc">
          <a:avLst>
            <a:gd name="adj1" fmla="val 16200000"/>
            <a:gd name="adj2" fmla="val 19800000"/>
            <a:gd name="adj3" fmla="val 45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077FA-772E-EB4B-A5CE-A350ED90C9FA}">
      <dsp:nvSpPr>
        <dsp:cNvPr id="0" name=""/>
        <dsp:cNvSpPr/>
      </dsp:nvSpPr>
      <dsp:spPr>
        <a:xfrm>
          <a:off x="4191046" y="1849810"/>
          <a:ext cx="2033110" cy="2033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Notificação</a:t>
          </a:r>
        </a:p>
      </dsp:txBody>
      <dsp:txXfrm>
        <a:off x="4488788" y="2147552"/>
        <a:ext cx="1437626" cy="1437626"/>
      </dsp:txXfrm>
    </dsp:sp>
    <dsp:sp modelId="{D868D299-2104-CD43-B25E-012DD7E4AFFC}">
      <dsp:nvSpPr>
        <dsp:cNvPr id="0" name=""/>
        <dsp:cNvSpPr/>
      </dsp:nvSpPr>
      <dsp:spPr>
        <a:xfrm>
          <a:off x="4473728" y="2083"/>
          <a:ext cx="1423177" cy="1423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oportuna</a:t>
          </a:r>
        </a:p>
      </dsp:txBody>
      <dsp:txXfrm>
        <a:off x="4682147" y="210502"/>
        <a:ext cx="1006339" cy="1006339"/>
      </dsp:txXfrm>
    </dsp:sp>
    <dsp:sp modelId="{ABC1234D-13FA-944C-95D0-A6EAAEAF9165}">
      <dsp:nvSpPr>
        <dsp:cNvPr id="0" name=""/>
        <dsp:cNvSpPr/>
      </dsp:nvSpPr>
      <dsp:spPr>
        <a:xfrm>
          <a:off x="6388331" y="1107480"/>
          <a:ext cx="1423177" cy="1423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63500">
            <a:schemeClr val="accent3">
              <a:satMod val="175000"/>
              <a:alpha val="40000"/>
            </a:schemeClr>
          </a:glow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Em 24h</a:t>
          </a:r>
        </a:p>
      </dsp:txBody>
      <dsp:txXfrm>
        <a:off x="6596750" y="1315899"/>
        <a:ext cx="1006339" cy="1006339"/>
      </dsp:txXfrm>
    </dsp:sp>
    <dsp:sp modelId="{3E41F73F-A19B-9F4D-8BD5-C85F19C47A20}">
      <dsp:nvSpPr>
        <dsp:cNvPr id="0" name=""/>
        <dsp:cNvSpPr/>
      </dsp:nvSpPr>
      <dsp:spPr>
        <a:xfrm>
          <a:off x="6388331" y="3318273"/>
          <a:ext cx="1423177" cy="1423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sigilosa</a:t>
          </a:r>
        </a:p>
      </dsp:txBody>
      <dsp:txXfrm>
        <a:off x="6596750" y="3526692"/>
        <a:ext cx="1006339" cy="1006339"/>
      </dsp:txXfrm>
    </dsp:sp>
    <dsp:sp modelId="{F232902E-C955-1041-B311-9257815E6ACF}">
      <dsp:nvSpPr>
        <dsp:cNvPr id="0" name=""/>
        <dsp:cNvSpPr/>
      </dsp:nvSpPr>
      <dsp:spPr>
        <a:xfrm>
          <a:off x="4259768" y="4423670"/>
          <a:ext cx="1851097" cy="1423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Preenchimento adequado</a:t>
          </a:r>
        </a:p>
      </dsp:txBody>
      <dsp:txXfrm>
        <a:off x="4530855" y="4632089"/>
        <a:ext cx="1308923" cy="1006339"/>
      </dsp:txXfrm>
    </dsp:sp>
    <dsp:sp modelId="{BE51246A-7D12-7C47-8617-30BC1080E941}">
      <dsp:nvSpPr>
        <dsp:cNvPr id="0" name=""/>
        <dsp:cNvSpPr/>
      </dsp:nvSpPr>
      <dsp:spPr>
        <a:xfrm>
          <a:off x="2559125" y="3318273"/>
          <a:ext cx="1423177" cy="1423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cuidado com a vitima</a:t>
          </a:r>
        </a:p>
      </dsp:txBody>
      <dsp:txXfrm>
        <a:off x="2767544" y="3526692"/>
        <a:ext cx="1006339" cy="1006339"/>
      </dsp:txXfrm>
    </dsp:sp>
    <dsp:sp modelId="{C89A0987-6E94-304E-BCE7-726735A9C85F}">
      <dsp:nvSpPr>
        <dsp:cNvPr id="0" name=""/>
        <dsp:cNvSpPr/>
      </dsp:nvSpPr>
      <dsp:spPr>
        <a:xfrm>
          <a:off x="2559125" y="1107480"/>
          <a:ext cx="1423177" cy="1423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 </a:t>
          </a:r>
          <a:r>
            <a:rPr lang="pt-BR" sz="1600" kern="1200" dirty="0">
              <a:latin typeface="Calibri" panose="020F0502020204030204" pitchFamily="34" charset="0"/>
            </a:rPr>
            <a:t>postura ética de cuidado e proteção. </a:t>
          </a:r>
          <a:endParaRPr lang="pt-BR" sz="1600" kern="1200" dirty="0"/>
        </a:p>
      </dsp:txBody>
      <dsp:txXfrm>
        <a:off x="2767544" y="1315899"/>
        <a:ext cx="1006339" cy="1006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421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162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374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854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7844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362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335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081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778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438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021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DCC5C-7164-0B43-BCEB-91094A60CEDE}" type="datetimeFigureOut">
              <a:rPr lang="pt-BR" smtClean="0"/>
              <a:t>02/09/2019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1A90B-E7F7-4944-A35F-F792B1E7EC3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760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7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br.depositphotos.com/stock-photos" TargetMode="External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3.tif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4.tif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5.tif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br.depositphotos.com/stock-photos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image" Target="../media/image2.jp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5" Type="http://schemas.openxmlformats.org/officeDocument/2006/relationships/image" Target="../media/image15.pn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saude.saude.gov.br/index.php/o-" TargetMode="External"/><Relationship Id="rId2" Type="http://schemas.openxmlformats.org/officeDocument/2006/relationships/hyperlink" Target="http://portalsaude.saude.gov.br/index.php?option=com_content&amp;amp;view=article&amp;amp;id=110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15expoepi.com.br/apresentacao/" TargetMode="External"/><Relationship Id="rId5" Type="http://schemas.openxmlformats.org/officeDocument/2006/relationships/hyperlink" Target="http://portalarquivos.saude.gov.br/images/pdf/2017/maio/12/2017-0135-vers-" TargetMode="External"/><Relationship Id="rId4" Type="http://schemas.openxmlformats.org/officeDocument/2006/relationships/hyperlink" Target="http://portalsinan.saude.gov.br/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tif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paho.org/bra/index" TargetMode="External"/><Relationship Id="rId4" Type="http://schemas.openxmlformats.org/officeDocument/2006/relationships/image" Target="../media/image1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hyperlink" Target="https://www.paho.org/bra/index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4D19BE-2829-7448-AD5F-A2C09A192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cmpd="tri">
            <a:solidFill>
              <a:schemeClr val="accent1">
                <a:alpha val="44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pt-BR" dirty="0">
                <a:solidFill>
                  <a:schemeClr val="bg1"/>
                </a:solidFill>
                <a:effectLst>
                  <a:outerShdw blurRad="50800" dist="88900" dir="420000" algn="ctr" rotWithShape="0">
                    <a:srgbClr val="000000">
                      <a:alpha val="85000"/>
                    </a:srgbClr>
                  </a:outerShdw>
                </a:effectLst>
              </a:rPr>
              <a:t>Notificação Compulsória dos casos de </a:t>
            </a:r>
            <a:r>
              <a:rPr lang="pt-BR" dirty="0">
                <a:solidFill>
                  <a:schemeClr val="bg1">
                    <a:alpha val="99000"/>
                  </a:schemeClr>
                </a:solidFill>
                <a:effectLst>
                  <a:outerShdw blurRad="50800" dist="88900" dir="420000" algn="ctr" rotWithShape="0">
                    <a:srgbClr val="000000">
                      <a:alpha val="85000"/>
                    </a:srgbClr>
                  </a:outerShdw>
                </a:effectLst>
              </a:rPr>
              <a:t>Tentativa</a:t>
            </a:r>
            <a:r>
              <a:rPr lang="pt-BR" dirty="0">
                <a:solidFill>
                  <a:schemeClr val="bg1"/>
                </a:solidFill>
                <a:effectLst>
                  <a:outerShdw blurRad="50800" dist="88900" dir="420000" algn="ctr" rotWithShape="0">
                    <a:srgbClr val="000000">
                      <a:alpha val="85000"/>
                    </a:srgbClr>
                  </a:outerShdw>
                </a:effectLst>
              </a:rPr>
              <a:t> Suicídio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4D78276-DC36-5545-A470-151A2A3065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7695" y="3902827"/>
            <a:ext cx="6858000" cy="1655762"/>
          </a:xfrm>
        </p:spPr>
        <p:txBody>
          <a:bodyPr>
            <a:normAutofit/>
          </a:bodyPr>
          <a:lstStyle/>
          <a:p>
            <a:r>
              <a:rPr lang="pt-BR" sz="2800" dirty="0"/>
              <a:t>Integração da Atenção Primaria a Saúde com a Vigilância Epidemiológica e a RAPS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D2D96B-7382-6240-9244-260B061C9F13}"/>
              </a:ext>
            </a:extLst>
          </p:cNvPr>
          <p:cNvSpPr txBox="1"/>
          <p:nvPr/>
        </p:nvSpPr>
        <p:spPr>
          <a:xfrm>
            <a:off x="1696451" y="5750004"/>
            <a:ext cx="55345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Paula Brustolin Xavier</a:t>
            </a:r>
          </a:p>
          <a:p>
            <a:pPr algn="ctr"/>
            <a:r>
              <a:rPr lang="pt-BR" sz="1200" dirty="0"/>
              <a:t>Enf. Dra. Saúde Coletiva</a:t>
            </a:r>
          </a:p>
          <a:p>
            <a:pPr algn="ctr"/>
            <a:r>
              <a:rPr lang="pt-BR" sz="1200" dirty="0"/>
              <a:t>Vigilância Epidemiológica – SMS – Caçador – SC</a:t>
            </a:r>
          </a:p>
          <a:p>
            <a:pPr algn="ctr"/>
            <a:r>
              <a:rPr lang="pt-BR" sz="1200" dirty="0"/>
              <a:t>Docente Unoesc – Joaçaba –SC e Uniarp – Caçador - SC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20961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54A57CEF-7E95-9748-BADB-D66C22E6F995}"/>
              </a:ext>
            </a:extLst>
          </p:cNvPr>
          <p:cNvSpPr txBox="1"/>
          <p:nvPr/>
        </p:nvSpPr>
        <p:spPr>
          <a:xfrm>
            <a:off x="330866" y="1126443"/>
            <a:ext cx="8037096" cy="1191522"/>
          </a:xfrm>
          <a:prstGeom prst="rect">
            <a:avLst/>
          </a:prstGeom>
        </p:spPr>
        <p:txBody>
          <a:bodyPr vert="horz" wrap="square" lIns="0" tIns="14393" rIns="0" bIns="0" rtlCol="0">
            <a:spAutoFit/>
          </a:bodyPr>
          <a:lstStyle/>
          <a:p>
            <a:pPr marL="16933" marR="6773" algn="ctr">
              <a:lnSpc>
                <a:spcPct val="101200"/>
              </a:lnSpc>
              <a:spcBef>
                <a:spcPts val="113"/>
              </a:spcBef>
              <a:tabLst>
                <a:tab pos="4224761" algn="l"/>
              </a:tabLst>
            </a:pPr>
            <a:r>
              <a:rPr sz="2400" b="1" spc="20" dirty="0">
                <a:latin typeface="Arial"/>
                <a:cs typeface="Arial"/>
              </a:rPr>
              <a:t>As causas </a:t>
            </a:r>
            <a:r>
              <a:rPr sz="2400" b="1" spc="13" dirty="0">
                <a:latin typeface="Arial"/>
                <a:cs typeface="Arial"/>
              </a:rPr>
              <a:t>externas </a:t>
            </a:r>
            <a:r>
              <a:rPr sz="2400" b="1" spc="20" dirty="0">
                <a:latin typeface="Arial"/>
                <a:cs typeface="Arial"/>
              </a:rPr>
              <a:t>são </a:t>
            </a:r>
            <a:r>
              <a:rPr sz="2400" b="1" spc="13" dirty="0">
                <a:latin typeface="Arial"/>
                <a:cs typeface="Arial"/>
              </a:rPr>
              <a:t>agravos </a:t>
            </a:r>
            <a:r>
              <a:rPr sz="2400" b="1" spc="20" dirty="0">
                <a:latin typeface="Arial"/>
                <a:cs typeface="Arial"/>
              </a:rPr>
              <a:t>à saúde </a:t>
            </a:r>
            <a:r>
              <a:rPr sz="2400" b="1" spc="13" dirty="0">
                <a:latin typeface="Arial"/>
                <a:cs typeface="Arial"/>
              </a:rPr>
              <a:t>que  </a:t>
            </a:r>
            <a:r>
              <a:rPr sz="2400" b="1" spc="20" dirty="0">
                <a:latin typeface="Arial"/>
                <a:cs typeface="Arial"/>
              </a:rPr>
              <a:t>podem</a:t>
            </a:r>
            <a:r>
              <a:rPr sz="2400" b="1" spc="33" dirty="0">
                <a:latin typeface="Arial"/>
                <a:cs typeface="Arial"/>
              </a:rPr>
              <a:t> </a:t>
            </a:r>
            <a:r>
              <a:rPr sz="2400" b="1" spc="20" dirty="0">
                <a:latin typeface="Arial"/>
                <a:cs typeface="Arial"/>
              </a:rPr>
              <a:t>(ou</a:t>
            </a:r>
            <a:r>
              <a:rPr sz="2400" b="1" spc="27" dirty="0">
                <a:latin typeface="Arial"/>
                <a:cs typeface="Arial"/>
              </a:rPr>
              <a:t> </a:t>
            </a:r>
            <a:r>
              <a:rPr sz="2400" b="1" spc="20" dirty="0" err="1">
                <a:latin typeface="Arial"/>
                <a:cs typeface="Arial"/>
              </a:rPr>
              <a:t>não</a:t>
            </a:r>
            <a:r>
              <a:rPr sz="2400" b="1" spc="20" dirty="0">
                <a:latin typeface="Arial"/>
                <a:cs typeface="Arial"/>
              </a:rPr>
              <a:t>)</a:t>
            </a:r>
            <a:r>
              <a:rPr lang="pt-BR" sz="2400" b="1" spc="20" dirty="0">
                <a:latin typeface="Arial"/>
                <a:cs typeface="Arial"/>
              </a:rPr>
              <a:t> levar</a:t>
            </a:r>
            <a:r>
              <a:rPr sz="2400" b="1" spc="20" dirty="0">
                <a:latin typeface="Arial"/>
                <a:cs typeface="Arial"/>
              </a:rPr>
              <a:t> à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spc="13" dirty="0" err="1">
                <a:latin typeface="Arial"/>
                <a:cs typeface="Arial"/>
              </a:rPr>
              <a:t>morte</a:t>
            </a:r>
            <a:r>
              <a:rPr sz="2400" b="1" spc="13" dirty="0">
                <a:latin typeface="Arial"/>
                <a:cs typeface="Arial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R="81278" algn="ctr">
              <a:spcBef>
                <a:spcPts val="7"/>
              </a:spcBef>
              <a:tabLst>
                <a:tab pos="1363099" algn="l"/>
              </a:tabLst>
            </a:pPr>
            <a:r>
              <a:rPr sz="2400" b="1" spc="20" dirty="0" err="1">
                <a:latin typeface="Arial"/>
                <a:cs typeface="Arial"/>
              </a:rPr>
              <a:t>Elas</a:t>
            </a:r>
            <a:r>
              <a:rPr lang="pt-BR" sz="2400" b="1" spc="20" dirty="0">
                <a:latin typeface="Arial"/>
                <a:cs typeface="Arial"/>
              </a:rPr>
              <a:t> </a:t>
            </a:r>
            <a:r>
              <a:rPr sz="2400" b="1" spc="20" dirty="0" err="1">
                <a:latin typeface="Arial"/>
                <a:cs typeface="Arial"/>
              </a:rPr>
              <a:t>podem</a:t>
            </a:r>
            <a:r>
              <a:rPr sz="2400" b="1" spc="20" dirty="0">
                <a:latin typeface="Arial"/>
                <a:cs typeface="Arial"/>
              </a:rPr>
              <a:t> ser </a:t>
            </a:r>
            <a:r>
              <a:rPr sz="2400" b="1" spc="13" dirty="0">
                <a:latin typeface="Arial"/>
                <a:cs typeface="Arial"/>
              </a:rPr>
              <a:t>divididas </a:t>
            </a:r>
            <a:r>
              <a:rPr sz="2400" b="1" spc="20" dirty="0">
                <a:latin typeface="Arial"/>
                <a:cs typeface="Arial"/>
              </a:rPr>
              <a:t>em </a:t>
            </a:r>
            <a:r>
              <a:rPr sz="2400" b="1" spc="13" dirty="0">
                <a:latin typeface="Arial"/>
                <a:cs typeface="Arial"/>
              </a:rPr>
              <a:t>dois</a:t>
            </a:r>
            <a:r>
              <a:rPr sz="2400" b="1" spc="100" dirty="0">
                <a:latin typeface="Arial"/>
                <a:cs typeface="Arial"/>
              </a:rPr>
              <a:t> </a:t>
            </a:r>
            <a:r>
              <a:rPr sz="2400" b="1" spc="13" dirty="0">
                <a:latin typeface="Arial"/>
                <a:cs typeface="Arial"/>
              </a:rPr>
              <a:t>grupos</a:t>
            </a:r>
            <a:r>
              <a:rPr sz="2800" b="1" spc="13" dirty="0">
                <a:latin typeface="Arial"/>
                <a:cs typeface="Arial"/>
              </a:rPr>
              <a:t>: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C8C0BCC6-AFF7-4D46-A6C2-3B0E1A9363BB}"/>
              </a:ext>
            </a:extLst>
          </p:cNvPr>
          <p:cNvSpPr txBox="1">
            <a:spLocks/>
          </p:cNvSpPr>
          <p:nvPr/>
        </p:nvSpPr>
        <p:spPr>
          <a:xfrm>
            <a:off x="0" y="375724"/>
            <a:ext cx="9059779" cy="497912"/>
          </a:xfrm>
          <a:prstGeom prst="rect">
            <a:avLst/>
          </a:prstGeom>
          <a:solidFill>
            <a:srgbClr val="2464AD"/>
          </a:solidFill>
        </p:spPr>
        <p:txBody>
          <a:bodyPr vert="horz" wrap="square" lIns="0" tIns="5418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14840">
              <a:spcBef>
                <a:spcPts val="427"/>
              </a:spcBef>
            </a:pPr>
            <a:r>
              <a:rPr lang="pt-BR" sz="3200" spc="13" dirty="0">
                <a:solidFill>
                  <a:srgbClr val="FFFFFF"/>
                </a:solidFill>
                <a:latin typeface="Arial"/>
                <a:cs typeface="Arial"/>
              </a:rPr>
              <a:t>Causas externas </a:t>
            </a:r>
            <a:r>
              <a:rPr lang="pt-BR" sz="3200" spc="2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lang="pt-BR" sz="3200" spc="-127" dirty="0">
                <a:solidFill>
                  <a:srgbClr val="FFFFFF"/>
                </a:solidFill>
                <a:latin typeface="Arial"/>
                <a:cs typeface="Arial"/>
              </a:rPr>
              <a:t>   </a:t>
            </a:r>
            <a:r>
              <a:rPr lang="pt-BR" sz="3200" spc="13" dirty="0">
                <a:solidFill>
                  <a:srgbClr val="FFFFFF"/>
                </a:solidFill>
                <a:latin typeface="Arial"/>
                <a:cs typeface="Arial"/>
              </a:rPr>
              <a:t>morbimortalidade</a:t>
            </a:r>
            <a:endParaRPr lang="pt-BR" sz="3200" dirty="0">
              <a:latin typeface="Arial"/>
              <a:cs typeface="Arial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BF328C50-9171-6B43-9BF9-897DC50319B9}"/>
              </a:ext>
            </a:extLst>
          </p:cNvPr>
          <p:cNvSpPr txBox="1"/>
          <p:nvPr/>
        </p:nvSpPr>
        <p:spPr>
          <a:xfrm>
            <a:off x="641932" y="3266658"/>
            <a:ext cx="4493862" cy="2234799"/>
          </a:xfrm>
          <a:prstGeom prst="rect">
            <a:avLst/>
          </a:prstGeom>
        </p:spPr>
        <p:txBody>
          <a:bodyPr vert="horz" wrap="square" lIns="0" tIns="18626" rIns="0" bIns="0" rtlCol="0">
            <a:spAutoFit/>
          </a:bodyPr>
          <a:lstStyle/>
          <a:p>
            <a:pPr marL="520687" indent="-503754">
              <a:spcBef>
                <a:spcPts val="147"/>
              </a:spcBef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dirty="0">
                <a:solidFill>
                  <a:srgbClr val="0000D9"/>
                </a:solidFill>
                <a:latin typeface="Arial"/>
                <a:cs typeface="Arial"/>
              </a:rPr>
              <a:t>Acid. </a:t>
            </a:r>
            <a:r>
              <a:rPr sz="2400" b="1" spc="7" dirty="0">
                <a:solidFill>
                  <a:srgbClr val="0000D9"/>
                </a:solidFill>
                <a:latin typeface="Arial"/>
                <a:cs typeface="Arial"/>
              </a:rPr>
              <a:t>de transporte e de</a:t>
            </a:r>
            <a:r>
              <a:rPr sz="2400" b="1" spc="-280" dirty="0">
                <a:solidFill>
                  <a:srgbClr val="0000D9"/>
                </a:solidFill>
                <a:latin typeface="Arial"/>
                <a:cs typeface="Arial"/>
              </a:rPr>
              <a:t> </a:t>
            </a:r>
            <a:r>
              <a:rPr sz="2400" b="1" spc="7" dirty="0">
                <a:solidFill>
                  <a:srgbClr val="0000D9"/>
                </a:solidFill>
                <a:latin typeface="Arial"/>
                <a:cs typeface="Arial"/>
              </a:rPr>
              <a:t>trabalho</a:t>
            </a:r>
            <a:endParaRPr sz="2400" dirty="0">
              <a:latin typeface="Arial"/>
              <a:cs typeface="Arial"/>
            </a:endParaRPr>
          </a:p>
          <a:p>
            <a:pPr marL="520687" indent="-503754">
              <a:spcBef>
                <a:spcPts val="7"/>
              </a:spcBef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spc="7" dirty="0">
                <a:solidFill>
                  <a:srgbClr val="0000D9"/>
                </a:solidFill>
                <a:latin typeface="Arial"/>
                <a:cs typeface="Arial"/>
              </a:rPr>
              <a:t>Quedas</a:t>
            </a:r>
            <a:endParaRPr sz="2400" dirty="0">
              <a:latin typeface="Arial"/>
              <a:cs typeface="Arial"/>
            </a:endParaRPr>
          </a:p>
          <a:p>
            <a:pPr marL="520687" indent="-503754">
              <a:spcBef>
                <a:spcPts val="7"/>
              </a:spcBef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dirty="0">
                <a:solidFill>
                  <a:srgbClr val="0000D9"/>
                </a:solidFill>
                <a:latin typeface="Arial"/>
                <a:cs typeface="Arial"/>
              </a:rPr>
              <a:t>Afogamentos,</a:t>
            </a:r>
            <a:endParaRPr sz="2400" dirty="0">
              <a:latin typeface="Arial"/>
              <a:cs typeface="Arial"/>
            </a:endParaRPr>
          </a:p>
          <a:p>
            <a:pPr marL="520687" indent="-503754">
              <a:spcBef>
                <a:spcPts val="7"/>
              </a:spcBef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spc="-7" dirty="0">
                <a:solidFill>
                  <a:srgbClr val="0000D9"/>
                </a:solidFill>
                <a:latin typeface="Arial"/>
                <a:cs typeface="Arial"/>
              </a:rPr>
              <a:t>Envenenamentos</a:t>
            </a:r>
            <a:endParaRPr sz="2400" dirty="0">
              <a:latin typeface="Arial"/>
              <a:cs typeface="Arial"/>
            </a:endParaRPr>
          </a:p>
          <a:p>
            <a:pPr marL="520687" indent="-503754"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dirty="0">
                <a:solidFill>
                  <a:srgbClr val="0000D9"/>
                </a:solidFill>
                <a:latin typeface="Arial"/>
                <a:cs typeface="Arial"/>
              </a:rPr>
              <a:t>Queimaduras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238A7BB2-964E-314E-A447-CCC766E005D1}"/>
              </a:ext>
            </a:extLst>
          </p:cNvPr>
          <p:cNvSpPr txBox="1"/>
          <p:nvPr/>
        </p:nvSpPr>
        <p:spPr>
          <a:xfrm>
            <a:off x="5372409" y="3263608"/>
            <a:ext cx="3458770" cy="2233944"/>
          </a:xfrm>
          <a:prstGeom prst="rect">
            <a:avLst/>
          </a:prstGeom>
        </p:spPr>
        <p:txBody>
          <a:bodyPr vert="horz" wrap="square" lIns="0" tIns="17779" rIns="0" bIns="0" rtlCol="0">
            <a:spAutoFit/>
          </a:bodyPr>
          <a:lstStyle/>
          <a:p>
            <a:pPr marL="520687" indent="-503754">
              <a:spcBef>
                <a:spcPts val="140"/>
              </a:spcBef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dirty="0">
                <a:solidFill>
                  <a:srgbClr val="ED304B"/>
                </a:solidFill>
                <a:latin typeface="Arial"/>
                <a:cs typeface="Arial"/>
              </a:rPr>
              <a:t>Agressões</a:t>
            </a:r>
            <a:endParaRPr sz="2400" dirty="0">
              <a:latin typeface="Arial"/>
              <a:cs typeface="Arial"/>
            </a:endParaRPr>
          </a:p>
          <a:p>
            <a:pPr marL="520687" indent="-503754">
              <a:spcBef>
                <a:spcPts val="7"/>
              </a:spcBef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dirty="0">
                <a:solidFill>
                  <a:srgbClr val="ED304B"/>
                </a:solidFill>
                <a:latin typeface="Arial"/>
                <a:cs typeface="Arial"/>
              </a:rPr>
              <a:t>Autoagressões</a:t>
            </a:r>
            <a:endParaRPr sz="2400" dirty="0">
              <a:latin typeface="Arial"/>
              <a:cs typeface="Arial"/>
            </a:endParaRPr>
          </a:p>
          <a:p>
            <a:pPr marL="520687" indent="-503754">
              <a:spcBef>
                <a:spcPts val="7"/>
              </a:spcBef>
              <a:buFont typeface="Arial"/>
              <a:buChar char="•"/>
              <a:tabLst>
                <a:tab pos="519840" algn="l"/>
                <a:tab pos="520687" algn="l"/>
              </a:tabLst>
            </a:pPr>
            <a:r>
              <a:rPr sz="2400" b="1" dirty="0">
                <a:solidFill>
                  <a:srgbClr val="ED304B"/>
                </a:solidFill>
                <a:latin typeface="Arial"/>
                <a:cs typeface="Arial"/>
              </a:rPr>
              <a:t>Homicídios</a:t>
            </a:r>
            <a:endParaRPr sz="2400" dirty="0">
              <a:latin typeface="Arial"/>
              <a:cs typeface="Arial"/>
            </a:endParaRPr>
          </a:p>
          <a:p>
            <a:pPr marL="359833" indent="-342900">
              <a:spcBef>
                <a:spcPts val="7"/>
              </a:spcBef>
              <a:buFont typeface=".Apple Color Emoji UI"/>
              <a:buChar char="👉🏿"/>
              <a:tabLst>
                <a:tab pos="519840" algn="l"/>
                <a:tab pos="520687" algn="l"/>
              </a:tabLst>
            </a:pPr>
            <a:r>
              <a:rPr lang="pt-BR" sz="2400" b="1" spc="-7" dirty="0">
                <a:solidFill>
                  <a:srgbClr val="ED304B"/>
                </a:solidFill>
                <a:latin typeface="Arial"/>
                <a:cs typeface="Arial"/>
              </a:rPr>
              <a:t>  </a:t>
            </a:r>
            <a:r>
              <a:rPr sz="2400" b="1" spc="-7" dirty="0" err="1">
                <a:solidFill>
                  <a:srgbClr val="ED304B"/>
                </a:solidFill>
                <a:latin typeface="Arial"/>
                <a:cs typeface="Arial"/>
              </a:rPr>
              <a:t>Suicídios</a:t>
            </a:r>
            <a:endParaRPr sz="2400" dirty="0">
              <a:latin typeface="Arial"/>
              <a:cs typeface="Arial"/>
            </a:endParaRPr>
          </a:p>
          <a:p>
            <a:pPr marL="359833" indent="-342900">
              <a:spcBef>
                <a:spcPts val="7"/>
              </a:spcBef>
              <a:buFont typeface=".Apple Color Emoji UI"/>
              <a:buChar char="👉🏿"/>
              <a:tabLst>
                <a:tab pos="519840" algn="l"/>
                <a:tab pos="520687" algn="l"/>
              </a:tabLst>
            </a:pPr>
            <a:r>
              <a:rPr lang="pt-BR" sz="2400" b="1" spc="-27" dirty="0">
                <a:solidFill>
                  <a:srgbClr val="ED304B"/>
                </a:solidFill>
                <a:latin typeface="Arial"/>
                <a:cs typeface="Arial"/>
              </a:rPr>
              <a:t>  </a:t>
            </a:r>
            <a:r>
              <a:rPr sz="2400" b="1" spc="-27" dirty="0" err="1">
                <a:solidFill>
                  <a:srgbClr val="ED304B"/>
                </a:solidFill>
                <a:latin typeface="Arial"/>
                <a:cs typeface="Arial"/>
              </a:rPr>
              <a:t>Tentativas</a:t>
            </a:r>
            <a:r>
              <a:rPr sz="2400" b="1" spc="-27" dirty="0">
                <a:solidFill>
                  <a:srgbClr val="ED304B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ED304B"/>
                </a:solidFill>
                <a:latin typeface="Arial"/>
                <a:cs typeface="Arial"/>
              </a:rPr>
              <a:t>de</a:t>
            </a:r>
            <a:r>
              <a:rPr sz="2400" b="1" spc="-53" dirty="0">
                <a:solidFill>
                  <a:srgbClr val="ED304B"/>
                </a:solidFill>
                <a:latin typeface="Arial"/>
                <a:cs typeface="Arial"/>
              </a:rPr>
              <a:t> </a:t>
            </a:r>
            <a:r>
              <a:rPr lang="pt-BR" sz="2400" b="1" spc="-53" dirty="0">
                <a:solidFill>
                  <a:srgbClr val="ED304B"/>
                </a:solidFill>
                <a:latin typeface="Arial"/>
                <a:cs typeface="Arial"/>
              </a:rPr>
              <a:t> </a:t>
            </a:r>
            <a:r>
              <a:rPr sz="2400" b="1" spc="-7" dirty="0" err="1">
                <a:solidFill>
                  <a:srgbClr val="ED304B"/>
                </a:solidFill>
                <a:latin typeface="Arial"/>
                <a:cs typeface="Arial"/>
              </a:rPr>
              <a:t>suicídio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58F1A213-2085-3349-A4BB-2E3D98990422}"/>
              </a:ext>
            </a:extLst>
          </p:cNvPr>
          <p:cNvSpPr txBox="1"/>
          <p:nvPr/>
        </p:nvSpPr>
        <p:spPr>
          <a:xfrm>
            <a:off x="494425" y="2644365"/>
            <a:ext cx="5299090" cy="387284"/>
          </a:xfrm>
          <a:prstGeom prst="rect">
            <a:avLst/>
          </a:prstGeom>
        </p:spPr>
        <p:txBody>
          <a:bodyPr vert="horz" wrap="square" lIns="0" tIns="17779" rIns="0" bIns="0" rtlCol="0">
            <a:spAutoFit/>
          </a:bodyPr>
          <a:lstStyle/>
          <a:p>
            <a:pPr marL="16933">
              <a:spcBef>
                <a:spcPts val="140"/>
              </a:spcBef>
              <a:tabLst>
                <a:tab pos="3431454" algn="l"/>
              </a:tabLst>
            </a:pPr>
            <a:r>
              <a:rPr sz="2400" b="1" dirty="0">
                <a:solidFill>
                  <a:srgbClr val="0000D9"/>
                </a:solidFill>
                <a:latin typeface="Arial"/>
                <a:cs typeface="Arial"/>
              </a:rPr>
              <a:t>Não</a:t>
            </a:r>
            <a:r>
              <a:rPr sz="2400" b="1" spc="-27" dirty="0">
                <a:solidFill>
                  <a:srgbClr val="0000D9"/>
                </a:solidFill>
                <a:latin typeface="Arial"/>
                <a:cs typeface="Arial"/>
              </a:rPr>
              <a:t> </a:t>
            </a:r>
            <a:r>
              <a:rPr sz="2400" b="1" dirty="0" err="1">
                <a:solidFill>
                  <a:srgbClr val="0000D9"/>
                </a:solidFill>
                <a:latin typeface="Arial"/>
                <a:cs typeface="Arial"/>
              </a:rPr>
              <a:t>intencionais</a:t>
            </a:r>
            <a:r>
              <a:rPr sz="2400" b="1" spc="-27" dirty="0">
                <a:solidFill>
                  <a:srgbClr val="0000D9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00D9"/>
                </a:solidFill>
                <a:latin typeface="Arial"/>
                <a:cs typeface="Arial"/>
              </a:rPr>
              <a:t>-</a:t>
            </a:r>
            <a:r>
              <a:rPr lang="pt-BR" sz="2400" b="1" dirty="0">
                <a:solidFill>
                  <a:srgbClr val="0000D9"/>
                </a:solidFill>
                <a:latin typeface="Arial"/>
                <a:cs typeface="Arial"/>
              </a:rPr>
              <a:t> </a:t>
            </a:r>
            <a:r>
              <a:rPr sz="2400" b="1" dirty="0" err="1">
                <a:solidFill>
                  <a:srgbClr val="0000D9"/>
                </a:solidFill>
                <a:latin typeface="Arial"/>
                <a:cs typeface="Arial"/>
              </a:rPr>
              <a:t>acidentes</a:t>
            </a:r>
            <a:r>
              <a:rPr sz="2400" b="1" dirty="0">
                <a:solidFill>
                  <a:srgbClr val="0000D9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EC01FBB2-EEC0-B746-89F9-75DE913BA4BA}"/>
              </a:ext>
            </a:extLst>
          </p:cNvPr>
          <p:cNvSpPr txBox="1"/>
          <p:nvPr/>
        </p:nvSpPr>
        <p:spPr>
          <a:xfrm>
            <a:off x="4993413" y="2640544"/>
            <a:ext cx="3542991" cy="388140"/>
          </a:xfrm>
          <a:prstGeom prst="rect">
            <a:avLst/>
          </a:prstGeom>
        </p:spPr>
        <p:txBody>
          <a:bodyPr vert="horz" wrap="square" lIns="0" tIns="18626" rIns="0" bIns="0" rtlCol="0">
            <a:spAutoFit/>
          </a:bodyPr>
          <a:lstStyle/>
          <a:p>
            <a:pPr marL="16933">
              <a:spcBef>
                <a:spcPts val="147"/>
              </a:spcBef>
            </a:pPr>
            <a:r>
              <a:rPr sz="2400" b="1" dirty="0">
                <a:solidFill>
                  <a:srgbClr val="ED304B"/>
                </a:solidFill>
                <a:latin typeface="Arial"/>
                <a:cs typeface="Arial"/>
              </a:rPr>
              <a:t>Intencionais -</a:t>
            </a:r>
            <a:r>
              <a:rPr sz="2400" b="1" spc="-120" dirty="0">
                <a:solidFill>
                  <a:srgbClr val="ED304B"/>
                </a:solidFill>
                <a:latin typeface="Arial"/>
                <a:cs typeface="Arial"/>
              </a:rPr>
              <a:t> </a:t>
            </a:r>
            <a:r>
              <a:rPr sz="2400" b="1" spc="-7" dirty="0">
                <a:solidFill>
                  <a:srgbClr val="ED304B"/>
                </a:solidFill>
                <a:latin typeface="Arial"/>
                <a:cs typeface="Arial"/>
              </a:rPr>
              <a:t>violências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Raio 2">
            <a:extLst>
              <a:ext uri="{FF2B5EF4-FFF2-40B4-BE49-F238E27FC236}">
                <a16:creationId xmlns:a16="http://schemas.microsoft.com/office/drawing/2014/main" id="{086239B6-5A5B-334E-A483-D5BC27683767}"/>
              </a:ext>
            </a:extLst>
          </p:cNvPr>
          <p:cNvSpPr/>
          <p:nvPr/>
        </p:nvSpPr>
        <p:spPr>
          <a:xfrm rot="1575389">
            <a:off x="3879153" y="4182403"/>
            <a:ext cx="1021421" cy="130162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C5A9A56-23EE-2548-ADC7-C77C738370B3}"/>
              </a:ext>
            </a:extLst>
          </p:cNvPr>
          <p:cNvSpPr txBox="1"/>
          <p:nvPr/>
        </p:nvSpPr>
        <p:spPr>
          <a:xfrm>
            <a:off x="3537284" y="6072896"/>
            <a:ext cx="2466473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44450" contourW="6350" prstMaterial="softEdge"/>
          </a:bodyPr>
          <a:lstStyle/>
          <a:p>
            <a:r>
              <a:rPr lang="pt-BR" dirty="0">
                <a:effectLst>
                  <a:glow rad="1905000">
                    <a:schemeClr val="accent1">
                      <a:alpha val="48000"/>
                    </a:schemeClr>
                  </a:glow>
                  <a:outerShdw dir="17400000" algn="ctr" rotWithShape="0">
                    <a:schemeClr val="accent6">
                      <a:lumMod val="75000"/>
                      <a:alpha val="85000"/>
                    </a:schemeClr>
                  </a:outerShdw>
                </a:effectLst>
              </a:rPr>
              <a:t>MORTES</a:t>
            </a:r>
            <a:r>
              <a:rPr lang="pt-BR" dirty="0">
                <a:effectLst>
                  <a:glow rad="1905000">
                    <a:schemeClr val="accent1">
                      <a:alpha val="48000"/>
                    </a:schemeClr>
                  </a:glow>
                  <a:outerShdw dist="673100" dir="17400000" algn="ctr" rotWithShape="0">
                    <a:schemeClr val="accent6">
                      <a:lumMod val="75000"/>
                      <a:alpha val="85000"/>
                    </a:schemeClr>
                  </a:outerShdw>
                </a:effectLst>
              </a:rPr>
              <a:t> </a:t>
            </a:r>
            <a:r>
              <a:rPr lang="pt-BR" dirty="0">
                <a:effectLst>
                  <a:glow rad="1905000">
                    <a:schemeClr val="accent1">
                      <a:alpha val="48000"/>
                    </a:schemeClr>
                  </a:glow>
                  <a:outerShdw dir="17400000" algn="ctr" rotWithShape="0">
                    <a:schemeClr val="accent6">
                      <a:lumMod val="75000"/>
                      <a:alpha val="85000"/>
                    </a:schemeClr>
                  </a:outerShdw>
                </a:effectLst>
              </a:rPr>
              <a:t>EVITÁVEIS</a:t>
            </a:r>
          </a:p>
        </p:txBody>
      </p:sp>
    </p:spTree>
    <p:extLst>
      <p:ext uri="{BB962C8B-B14F-4D97-AF65-F5344CB8AC3E}">
        <p14:creationId xmlns:p14="http://schemas.microsoft.com/office/powerpoint/2010/main" val="764905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A301AB44-C764-BB43-A66F-F8097785B7E7}"/>
              </a:ext>
            </a:extLst>
          </p:cNvPr>
          <p:cNvSpPr/>
          <p:nvPr/>
        </p:nvSpPr>
        <p:spPr>
          <a:xfrm>
            <a:off x="3944535" y="1268974"/>
            <a:ext cx="501899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8000" dirty="0"/>
              <a:t>A</a:t>
            </a:r>
            <a:r>
              <a:rPr lang="pt-BR" sz="3200" dirty="0"/>
              <a:t> integração das ações da vigilância em saúde (VS) com a atenção básica (AB) pode ser considerada um </a:t>
            </a:r>
            <a:r>
              <a:rPr lang="pt-BR" sz="3200" b="1" dirty="0"/>
              <a:t>dos grandes desafios do Sistema Único de Saúde </a:t>
            </a:r>
            <a:r>
              <a:rPr lang="pt-BR" sz="3200" dirty="0"/>
              <a:t>(SUS) no Brasil, em todas as esferas de gestão. 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8831C79-D4F4-9D4D-8118-158F4A5298A8}"/>
              </a:ext>
            </a:extLst>
          </p:cNvPr>
          <p:cNvSpPr/>
          <p:nvPr/>
        </p:nvSpPr>
        <p:spPr>
          <a:xfrm>
            <a:off x="434897" y="6080535"/>
            <a:ext cx="83522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dirty="0">
                <a:latin typeface="OpenSans"/>
              </a:rPr>
              <a:t>Brasil. </a:t>
            </a:r>
            <a:r>
              <a:rPr lang="pt-BR" sz="800" dirty="0" err="1">
                <a:latin typeface="OpenSans"/>
              </a:rPr>
              <a:t>Ministério</a:t>
            </a:r>
            <a:r>
              <a:rPr lang="pt-BR" sz="800" dirty="0">
                <a:latin typeface="OpenSans"/>
              </a:rPr>
              <a:t> da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. Secretaria de </a:t>
            </a:r>
            <a:r>
              <a:rPr lang="pt-BR" sz="800" dirty="0" err="1">
                <a:latin typeface="OpenSans"/>
              </a:rPr>
              <a:t>Atenção</a:t>
            </a:r>
            <a:r>
              <a:rPr lang="pt-BR" sz="800" dirty="0">
                <a:latin typeface="OpenSans"/>
              </a:rPr>
              <a:t> à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. Secretaria de </a:t>
            </a:r>
            <a:r>
              <a:rPr lang="pt-BR" sz="800" dirty="0" err="1">
                <a:latin typeface="OpenSans"/>
              </a:rPr>
              <a:t>Vigilância</a:t>
            </a:r>
            <a:r>
              <a:rPr lang="pt-BR" sz="800" dirty="0">
                <a:latin typeface="OpenSans"/>
              </a:rPr>
              <a:t> em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.</a:t>
            </a:r>
            <a:br>
              <a:rPr lang="pt-BR" sz="800" dirty="0">
                <a:latin typeface="OpenSans"/>
              </a:rPr>
            </a:br>
            <a:r>
              <a:rPr lang="pt-BR" sz="800" dirty="0">
                <a:latin typeface="OpenSans"/>
              </a:rPr>
              <a:t>Guia </a:t>
            </a:r>
            <a:r>
              <a:rPr lang="pt-BR" sz="800" dirty="0" err="1">
                <a:latin typeface="OpenSans"/>
              </a:rPr>
              <a:t>Política</a:t>
            </a:r>
            <a:r>
              <a:rPr lang="pt-BR" sz="800" dirty="0">
                <a:latin typeface="OpenSans"/>
              </a:rPr>
              <a:t> Nacional de </a:t>
            </a:r>
            <a:r>
              <a:rPr lang="pt-BR" sz="800" dirty="0" err="1">
                <a:latin typeface="OpenSans"/>
              </a:rPr>
              <a:t>Atenção</a:t>
            </a:r>
            <a:r>
              <a:rPr lang="pt-BR" sz="800" dirty="0">
                <a:latin typeface="OpenSans"/>
              </a:rPr>
              <a:t> </a:t>
            </a:r>
            <a:r>
              <a:rPr lang="pt-BR" sz="800" dirty="0" err="1">
                <a:latin typeface="OpenSans"/>
              </a:rPr>
              <a:t>Básica</a:t>
            </a:r>
            <a:r>
              <a:rPr lang="pt-BR" sz="800" dirty="0">
                <a:latin typeface="OpenSans"/>
              </a:rPr>
              <a:t> – </a:t>
            </a:r>
            <a:r>
              <a:rPr lang="pt-BR" sz="800" dirty="0" err="1">
                <a:latin typeface="OpenSans"/>
              </a:rPr>
              <a:t>Módulo</a:t>
            </a:r>
            <a:r>
              <a:rPr lang="pt-BR" sz="800" dirty="0">
                <a:latin typeface="OpenSans"/>
              </a:rPr>
              <a:t> 1 : </a:t>
            </a:r>
            <a:r>
              <a:rPr lang="pt-BR" sz="800" dirty="0" err="1">
                <a:latin typeface="OpenSans"/>
              </a:rPr>
              <a:t>Integração</a:t>
            </a:r>
            <a:r>
              <a:rPr lang="pt-BR" sz="800" dirty="0">
                <a:latin typeface="OpenSans"/>
              </a:rPr>
              <a:t> </a:t>
            </a:r>
            <a:r>
              <a:rPr lang="pt-BR" sz="800" dirty="0" err="1">
                <a:latin typeface="OpenSans"/>
              </a:rPr>
              <a:t>Atenção</a:t>
            </a:r>
            <a:r>
              <a:rPr lang="pt-BR" sz="800" dirty="0">
                <a:latin typeface="OpenSans"/>
              </a:rPr>
              <a:t> </a:t>
            </a:r>
            <a:r>
              <a:rPr lang="pt-BR" sz="800" dirty="0" err="1">
                <a:latin typeface="OpenSans"/>
              </a:rPr>
              <a:t>Básica</a:t>
            </a:r>
            <a:r>
              <a:rPr lang="pt-BR" sz="800" dirty="0">
                <a:latin typeface="OpenSans"/>
              </a:rPr>
              <a:t> e </a:t>
            </a:r>
            <a:r>
              <a:rPr lang="pt-BR" sz="800" dirty="0" err="1">
                <a:latin typeface="OpenSans"/>
              </a:rPr>
              <a:t>Vigilância</a:t>
            </a:r>
            <a:r>
              <a:rPr lang="pt-BR" sz="800" dirty="0">
                <a:latin typeface="OpenSans"/>
              </a:rPr>
              <a:t> em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 [recurso </a:t>
            </a:r>
            <a:r>
              <a:rPr lang="pt-BR" sz="800" dirty="0" err="1">
                <a:latin typeface="OpenSans"/>
              </a:rPr>
              <a:t>eletrônico</a:t>
            </a:r>
            <a:r>
              <a:rPr lang="pt-BR" sz="800" dirty="0">
                <a:latin typeface="OpenSans"/>
              </a:rPr>
              <a:t>] / </a:t>
            </a:r>
            <a:r>
              <a:rPr lang="pt-BR" sz="800" dirty="0" err="1">
                <a:latin typeface="OpenSans"/>
              </a:rPr>
              <a:t>Ministério</a:t>
            </a:r>
            <a:r>
              <a:rPr lang="pt-BR" sz="800" dirty="0">
                <a:latin typeface="OpenSans"/>
              </a:rPr>
              <a:t> da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, Secretaria de </a:t>
            </a:r>
            <a:r>
              <a:rPr lang="pt-BR" sz="800" dirty="0" err="1">
                <a:latin typeface="OpenSans"/>
              </a:rPr>
              <a:t>Atenção</a:t>
            </a:r>
            <a:r>
              <a:rPr lang="pt-BR" sz="800" dirty="0">
                <a:latin typeface="OpenSans"/>
              </a:rPr>
              <a:t> à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, Secretaria de </a:t>
            </a:r>
            <a:endParaRPr lang="pt-BR" dirty="0"/>
          </a:p>
          <a:p>
            <a:r>
              <a:rPr lang="pt-BR" sz="800" dirty="0" err="1">
                <a:latin typeface="OpenSans"/>
              </a:rPr>
              <a:t>Vigilância</a:t>
            </a:r>
            <a:r>
              <a:rPr lang="pt-BR" sz="800" dirty="0">
                <a:latin typeface="OpenSans"/>
              </a:rPr>
              <a:t> em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. – </a:t>
            </a:r>
            <a:r>
              <a:rPr lang="pt-BR" sz="800" dirty="0" err="1">
                <a:latin typeface="OpenSans"/>
              </a:rPr>
              <a:t>Brasília</a:t>
            </a:r>
            <a:r>
              <a:rPr lang="pt-BR" sz="800" dirty="0">
                <a:latin typeface="OpenSans"/>
              </a:rPr>
              <a:t> : </a:t>
            </a:r>
            <a:r>
              <a:rPr lang="pt-BR" sz="800" dirty="0" err="1">
                <a:latin typeface="OpenSans"/>
              </a:rPr>
              <a:t>Ministério</a:t>
            </a:r>
            <a:r>
              <a:rPr lang="pt-BR" sz="800" dirty="0">
                <a:latin typeface="OpenSans"/>
              </a:rPr>
              <a:t> da </a:t>
            </a:r>
            <a:r>
              <a:rPr lang="pt-BR" sz="800" dirty="0" err="1">
                <a:latin typeface="OpenSans"/>
              </a:rPr>
              <a:t>Saúde</a:t>
            </a:r>
            <a:r>
              <a:rPr lang="pt-BR" sz="800" dirty="0">
                <a:latin typeface="OpenSans"/>
              </a:rPr>
              <a:t>, 2018. </a:t>
            </a:r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4E63E2E-96E8-7945-8790-16BE6FA3B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97" y="609282"/>
            <a:ext cx="3222814" cy="4404318"/>
          </a:xfrm>
          <a:prstGeom prst="rect">
            <a:avLst/>
          </a:prstGeom>
        </p:spPr>
      </p:pic>
      <p:sp>
        <p:nvSpPr>
          <p:cNvPr id="10" name="Rosca 9">
            <a:extLst>
              <a:ext uri="{FF2B5EF4-FFF2-40B4-BE49-F238E27FC236}">
                <a16:creationId xmlns:a16="http://schemas.microsoft.com/office/drawing/2014/main" id="{FCD22E56-12AC-2042-8D1E-B5E0EB38BA66}"/>
              </a:ext>
            </a:extLst>
          </p:cNvPr>
          <p:cNvSpPr/>
          <p:nvPr/>
        </p:nvSpPr>
        <p:spPr>
          <a:xfrm>
            <a:off x="1716994" y="1431029"/>
            <a:ext cx="2227541" cy="2204563"/>
          </a:xfrm>
          <a:prstGeom prst="donut">
            <a:avLst/>
          </a:prstGeom>
          <a:solidFill>
            <a:srgbClr val="FF0000"/>
          </a:solidFill>
          <a:ln w="12700" cap="sq" cmpd="sng">
            <a:solidFill>
              <a:schemeClr val="accent1">
                <a:shade val="50000"/>
              </a:schemeClr>
            </a:solidFill>
            <a:prstDash val="sysDot"/>
            <a:bevel/>
          </a:ln>
          <a:effectLst>
            <a:innerShdw blurRad="63500" dist="647700" dir="8100000">
              <a:prstClr val="black">
                <a:alpha val="50000"/>
              </a:prstClr>
            </a:innerShdw>
            <a:softEdge rad="254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D818690-E717-4340-BF9D-328D4AB26EA5}"/>
              </a:ext>
            </a:extLst>
          </p:cNvPr>
          <p:cNvSpPr txBox="1"/>
          <p:nvPr/>
        </p:nvSpPr>
        <p:spPr>
          <a:xfrm>
            <a:off x="3944535" y="147617"/>
            <a:ext cx="4128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latin typeface="+mj-lt"/>
              </a:rPr>
              <a:t>D</a:t>
            </a:r>
            <a:r>
              <a:rPr lang="pt-BR" sz="3200" b="1" dirty="0">
                <a:latin typeface="+mj-lt"/>
              </a:rPr>
              <a:t>ESAFIO do SUS</a:t>
            </a:r>
          </a:p>
        </p:txBody>
      </p:sp>
    </p:spTree>
    <p:extLst>
      <p:ext uri="{BB962C8B-B14F-4D97-AF65-F5344CB8AC3E}">
        <p14:creationId xmlns:p14="http://schemas.microsoft.com/office/powerpoint/2010/main" val="2354678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A2A55912-520F-5841-9E83-EF48E7868C9E}"/>
              </a:ext>
            </a:extLst>
          </p:cNvPr>
          <p:cNvSpPr/>
          <p:nvPr/>
        </p:nvSpPr>
        <p:spPr>
          <a:xfrm>
            <a:off x="3417079" y="2471275"/>
            <a:ext cx="549832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OpenSans"/>
              </a:rPr>
              <a:t>           Em diversos municípios, </a:t>
            </a:r>
            <a:r>
              <a:rPr lang="pt-BR" b="1" dirty="0">
                <a:latin typeface="OpenSans"/>
              </a:rPr>
              <a:t>a ausência </a:t>
            </a:r>
            <a:r>
              <a:rPr lang="pt-BR" dirty="0">
                <a:latin typeface="OpenSans"/>
              </a:rPr>
              <a:t>ou insuficiência desta integração provoca dificuldades na identificação dos elementos que exercem determinação sobre </a:t>
            </a:r>
            <a:r>
              <a:rPr lang="pt-BR" b="1" dirty="0">
                <a:latin typeface="OpenSans"/>
              </a:rPr>
              <a:t>o processo </a:t>
            </a:r>
            <a:r>
              <a:rPr lang="pt-BR" b="1" dirty="0" err="1">
                <a:latin typeface="OpenSans"/>
              </a:rPr>
              <a:t>saúde-doença</a:t>
            </a:r>
            <a:r>
              <a:rPr lang="pt-BR" b="1" dirty="0">
                <a:latin typeface="OpenSans"/>
              </a:rPr>
              <a:t> </a:t>
            </a:r>
            <a:r>
              <a:rPr lang="pt-BR" dirty="0">
                <a:latin typeface="OpenSans"/>
              </a:rPr>
              <a:t>e no efetivo </a:t>
            </a:r>
            <a:r>
              <a:rPr lang="pt-BR" b="1" dirty="0">
                <a:latin typeface="OpenSans"/>
              </a:rPr>
              <a:t>controle das doenças </a:t>
            </a:r>
            <a:r>
              <a:rPr lang="pt-BR" dirty="0">
                <a:latin typeface="OpenSans"/>
              </a:rPr>
              <a:t>e dos </a:t>
            </a:r>
            <a:r>
              <a:rPr lang="pt-BR" b="1" dirty="0">
                <a:latin typeface="OpenSans"/>
              </a:rPr>
              <a:t>agravos prioritários</a:t>
            </a:r>
            <a:r>
              <a:rPr lang="pt-BR" dirty="0">
                <a:latin typeface="OpenSans"/>
              </a:rPr>
              <a:t>, tornando </a:t>
            </a:r>
            <a:r>
              <a:rPr lang="pt-BR" sz="3200" b="1" spc="300" dirty="0">
                <a:latin typeface="OpenSans"/>
              </a:rPr>
              <a:t>distante</a:t>
            </a:r>
            <a:r>
              <a:rPr lang="pt-BR" dirty="0">
                <a:latin typeface="OpenSans"/>
              </a:rPr>
              <a:t> a possibilidade de colocar em prática o princípio da </a:t>
            </a:r>
            <a:r>
              <a:rPr lang="pt-BR" b="1" dirty="0">
                <a:latin typeface="OpenSans"/>
              </a:rPr>
              <a:t>integralidade da atenção e CUIDADO  no nível local</a:t>
            </a:r>
            <a:r>
              <a:rPr lang="pt-BR" dirty="0">
                <a:latin typeface="OpenSans"/>
              </a:rPr>
              <a:t>. 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0A7C5E2-99E3-0446-A9E4-AEAFAA085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65" y="1690689"/>
            <a:ext cx="3222814" cy="4404318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235B1B27-0A4E-8141-A83C-861F74A1FBB3}"/>
              </a:ext>
            </a:extLst>
          </p:cNvPr>
          <p:cNvSpPr/>
          <p:nvPr/>
        </p:nvSpPr>
        <p:spPr>
          <a:xfrm>
            <a:off x="625640" y="0"/>
            <a:ext cx="82897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Integração Atenção Primária e Vigilância</a:t>
            </a:r>
          </a:p>
        </p:txBody>
      </p:sp>
    </p:spTree>
    <p:extLst>
      <p:ext uri="{BB962C8B-B14F-4D97-AF65-F5344CB8AC3E}">
        <p14:creationId xmlns:p14="http://schemas.microsoft.com/office/powerpoint/2010/main" val="132625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1190EAC-AFEB-2546-B29A-23D64FAF8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38" y="1494263"/>
            <a:ext cx="8221124" cy="4615792"/>
          </a:xfrm>
        </p:spPr>
        <p:txBody>
          <a:bodyPr/>
          <a:lstStyle/>
          <a:p>
            <a:pPr algn="just">
              <a:buFont typeface=".Apple Color Emoji UI"/>
              <a:buChar char="👉🏿"/>
            </a:pPr>
            <a:r>
              <a:rPr lang="pt-BR" dirty="0"/>
              <a:t> A focalização na família impõe considera-la como sujeito da atenção, o que exige interação da equipe de saúde com a unidade social e o conhecimento integral dos problemas de saúde, só assim cumprirá suas três funções essenciais.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938C035-35AB-C747-AB94-80248420A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281" y="3592220"/>
            <a:ext cx="7489438" cy="2653990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3335974B-0CC3-F549-AF0B-32CF085ABEB0}"/>
              </a:ext>
            </a:extLst>
          </p:cNvPr>
          <p:cNvSpPr/>
          <p:nvPr/>
        </p:nvSpPr>
        <p:spPr>
          <a:xfrm>
            <a:off x="294226" y="285284"/>
            <a:ext cx="8555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Quando pensamos na família</a:t>
            </a:r>
          </a:p>
        </p:txBody>
      </p:sp>
    </p:spTree>
    <p:extLst>
      <p:ext uri="{BB962C8B-B14F-4D97-AF65-F5344CB8AC3E}">
        <p14:creationId xmlns:p14="http://schemas.microsoft.com/office/powerpoint/2010/main" val="1703712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ço Reservado para Conteúdo 7">
            <a:extLst>
              <a:ext uri="{FF2B5EF4-FFF2-40B4-BE49-F238E27FC236}">
                <a16:creationId xmlns:a16="http://schemas.microsoft.com/office/drawing/2014/main" id="{E2EA81B0-9B35-B14E-856A-2AE0EF9418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151887"/>
              </p:ext>
            </p:extLst>
          </p:nvPr>
        </p:nvGraphicFramePr>
        <p:xfrm>
          <a:off x="628650" y="2331720"/>
          <a:ext cx="7886700" cy="3960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6BF3BEDA-AAB4-1A4D-B1FB-8B23ED42ED07}"/>
              </a:ext>
            </a:extLst>
          </p:cNvPr>
          <p:cNvSpPr/>
          <p:nvPr/>
        </p:nvSpPr>
        <p:spPr>
          <a:xfrm>
            <a:off x="124913" y="500861"/>
            <a:ext cx="856188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4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Integração Atenção Primária </a:t>
            </a:r>
            <a:r>
              <a:rPr lang="pt-BR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  VS</a:t>
            </a:r>
            <a:endParaRPr lang="pt-BR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Seta para a Direita Listrada 8">
            <a:extLst>
              <a:ext uri="{FF2B5EF4-FFF2-40B4-BE49-F238E27FC236}">
                <a16:creationId xmlns:a16="http://schemas.microsoft.com/office/drawing/2014/main" id="{23E0A075-9238-D54B-AB89-C37EEFB1D417}"/>
              </a:ext>
            </a:extLst>
          </p:cNvPr>
          <p:cNvSpPr/>
          <p:nvPr/>
        </p:nvSpPr>
        <p:spPr>
          <a:xfrm rot="5400000">
            <a:off x="3883312" y="1849975"/>
            <a:ext cx="1080435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711C84C-5852-114E-AFB8-75464A1E01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BD78AE8C-6111-0544-BA85-ECB11D4983F5}"/>
              </a:ext>
            </a:extLst>
          </p:cNvPr>
          <p:cNvSpPr/>
          <p:nvPr/>
        </p:nvSpPr>
        <p:spPr>
          <a:xfrm>
            <a:off x="310607" y="6375203"/>
            <a:ext cx="8190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dirty="0"/>
              <a:t>Brasil. </a:t>
            </a:r>
            <a:r>
              <a:rPr lang="pt-BR" sz="800" dirty="0" err="1"/>
              <a:t>Ministério</a:t>
            </a:r>
            <a:r>
              <a:rPr lang="pt-BR" sz="800" dirty="0"/>
              <a:t> da </a:t>
            </a:r>
            <a:r>
              <a:rPr lang="pt-BR" sz="800" dirty="0" err="1"/>
              <a:t>Saúde</a:t>
            </a:r>
            <a:r>
              <a:rPr lang="pt-BR" sz="800" dirty="0"/>
              <a:t>. Secretaria de </a:t>
            </a:r>
            <a:r>
              <a:rPr lang="pt-BR" sz="800" dirty="0" err="1"/>
              <a:t>Vigilância</a:t>
            </a:r>
            <a:r>
              <a:rPr lang="pt-BR" sz="800" dirty="0"/>
              <a:t> em </a:t>
            </a:r>
            <a:r>
              <a:rPr lang="pt-BR" sz="800" dirty="0" err="1"/>
              <a:t>Saúde</a:t>
            </a:r>
            <a:r>
              <a:rPr lang="pt-BR" sz="800" dirty="0"/>
              <a:t>. Departamento de </a:t>
            </a:r>
            <a:r>
              <a:rPr lang="pt-BR" sz="800" dirty="0" err="1"/>
              <a:t>Vigilância</a:t>
            </a:r>
            <a:r>
              <a:rPr lang="pt-BR" sz="800" dirty="0"/>
              <a:t> de Doenças e Agravos </a:t>
            </a:r>
            <a:r>
              <a:rPr lang="pt-BR" sz="800" dirty="0" err="1"/>
              <a:t>não</a:t>
            </a:r>
            <a:r>
              <a:rPr lang="pt-BR" sz="800" dirty="0"/>
              <a:t> </a:t>
            </a:r>
            <a:r>
              <a:rPr lang="pt-BR" sz="800" dirty="0" err="1"/>
              <a:t>Transmissíveis</a:t>
            </a:r>
            <a:r>
              <a:rPr lang="pt-BR" sz="800" dirty="0"/>
              <a:t> e </a:t>
            </a:r>
            <a:r>
              <a:rPr lang="pt-BR" sz="800" dirty="0" err="1"/>
              <a:t>Promoção</a:t>
            </a:r>
            <a:r>
              <a:rPr lang="pt-BR" sz="800" dirty="0"/>
              <a:t> da </a:t>
            </a:r>
            <a:r>
              <a:rPr lang="pt-BR" sz="800" dirty="0" err="1"/>
              <a:t>Saúde</a:t>
            </a:r>
            <a:r>
              <a:rPr lang="pt-BR" sz="800" dirty="0"/>
              <a:t>. </a:t>
            </a:r>
            <a:r>
              <a:rPr lang="pt-BR" sz="800" dirty="0" err="1"/>
              <a:t>Notificação</a:t>
            </a:r>
            <a:r>
              <a:rPr lang="pt-BR" sz="800" dirty="0"/>
              <a:t> de </a:t>
            </a:r>
            <a:r>
              <a:rPr lang="pt-BR" sz="800" dirty="0" err="1"/>
              <a:t>violências</a:t>
            </a:r>
            <a:r>
              <a:rPr lang="pt-BR" sz="800" dirty="0"/>
              <a:t> interpessoais e autoprovocadas  </a:t>
            </a:r>
            <a:r>
              <a:rPr lang="pt-BR" sz="800" dirty="0" err="1"/>
              <a:t>Brasília</a:t>
            </a:r>
            <a:r>
              <a:rPr lang="pt-BR" sz="800" dirty="0"/>
              <a:t> : </a:t>
            </a:r>
            <a:r>
              <a:rPr lang="pt-BR" sz="800" dirty="0" err="1"/>
              <a:t>Ministério</a:t>
            </a:r>
            <a:r>
              <a:rPr lang="pt-BR" sz="800" dirty="0"/>
              <a:t> da </a:t>
            </a:r>
            <a:r>
              <a:rPr lang="pt-BR" sz="800" dirty="0" err="1"/>
              <a:t>Saúde</a:t>
            </a:r>
            <a:r>
              <a:rPr lang="pt-BR" sz="800" dirty="0"/>
              <a:t>, 2017. </a:t>
            </a:r>
          </a:p>
        </p:txBody>
      </p:sp>
    </p:spTree>
    <p:extLst>
      <p:ext uri="{BB962C8B-B14F-4D97-AF65-F5344CB8AC3E}">
        <p14:creationId xmlns:p14="http://schemas.microsoft.com/office/powerpoint/2010/main" val="40069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EE88DF-D06E-AA41-8B6A-645EBB206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</a:t>
            </a:r>
            <a:r>
              <a:rPr lang="pt-BR" b="1" i="1" dirty="0"/>
              <a:t>acolhimento </a:t>
            </a:r>
            <a:br>
              <a:rPr lang="pt-BR" dirty="0"/>
            </a:b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7C0F4FF-8B75-924F-9049-010F731E8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541" y="1853099"/>
            <a:ext cx="5910147" cy="3231858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7E8AC9B4-89F4-0C46-BE25-4C66384B2E7D}"/>
              </a:ext>
            </a:extLst>
          </p:cNvPr>
          <p:cNvSpPr/>
          <p:nvPr/>
        </p:nvSpPr>
        <p:spPr>
          <a:xfrm>
            <a:off x="421105" y="6299538"/>
            <a:ext cx="84100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800" dirty="0">
                <a:solidFill>
                  <a:prstClr val="black"/>
                </a:solidFill>
              </a:rPr>
              <a:t>Brasil. </a:t>
            </a:r>
            <a:r>
              <a:rPr lang="pt-BR" sz="800" dirty="0" err="1">
                <a:solidFill>
                  <a:prstClr val="black"/>
                </a:solidFill>
              </a:rPr>
              <a:t>Ministério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Secretaria de </a:t>
            </a:r>
            <a:r>
              <a:rPr lang="pt-BR" sz="800" dirty="0" err="1">
                <a:solidFill>
                  <a:prstClr val="black"/>
                </a:solidFill>
              </a:rPr>
              <a:t>Vigilância</a:t>
            </a:r>
            <a:r>
              <a:rPr lang="pt-BR" sz="800" dirty="0">
                <a:solidFill>
                  <a:prstClr val="black"/>
                </a:solidFill>
              </a:rPr>
              <a:t> em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Departamento de </a:t>
            </a:r>
            <a:r>
              <a:rPr lang="pt-BR" sz="800" dirty="0" err="1">
                <a:solidFill>
                  <a:prstClr val="black"/>
                </a:solidFill>
              </a:rPr>
              <a:t>Vigilância</a:t>
            </a:r>
            <a:r>
              <a:rPr lang="pt-BR" sz="800" dirty="0">
                <a:solidFill>
                  <a:prstClr val="black"/>
                </a:solidFill>
              </a:rPr>
              <a:t> de Doenças e Agravos </a:t>
            </a:r>
            <a:r>
              <a:rPr lang="pt-BR" sz="800" dirty="0" err="1">
                <a:solidFill>
                  <a:prstClr val="black"/>
                </a:solidFill>
              </a:rPr>
              <a:t>não</a:t>
            </a:r>
            <a:r>
              <a:rPr lang="pt-BR" sz="800" dirty="0">
                <a:solidFill>
                  <a:prstClr val="black"/>
                </a:solidFill>
              </a:rPr>
              <a:t> </a:t>
            </a:r>
            <a:r>
              <a:rPr lang="pt-BR" sz="800" dirty="0" err="1">
                <a:solidFill>
                  <a:prstClr val="black"/>
                </a:solidFill>
              </a:rPr>
              <a:t>Transmissíveis</a:t>
            </a:r>
            <a:r>
              <a:rPr lang="pt-BR" sz="800" dirty="0">
                <a:solidFill>
                  <a:prstClr val="black"/>
                </a:solidFill>
              </a:rPr>
              <a:t> e </a:t>
            </a:r>
            <a:r>
              <a:rPr lang="pt-BR" sz="800" dirty="0" err="1">
                <a:solidFill>
                  <a:prstClr val="black"/>
                </a:solidFill>
              </a:rPr>
              <a:t>Promoção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</a:t>
            </a:r>
            <a:r>
              <a:rPr lang="pt-BR" sz="800" dirty="0" err="1">
                <a:solidFill>
                  <a:prstClr val="black"/>
                </a:solidFill>
              </a:rPr>
              <a:t>Notificação</a:t>
            </a:r>
            <a:r>
              <a:rPr lang="pt-BR" sz="800" dirty="0">
                <a:solidFill>
                  <a:prstClr val="black"/>
                </a:solidFill>
              </a:rPr>
              <a:t> de </a:t>
            </a:r>
            <a:r>
              <a:rPr lang="pt-BR" sz="800" dirty="0" err="1">
                <a:solidFill>
                  <a:prstClr val="black"/>
                </a:solidFill>
              </a:rPr>
              <a:t>violências</a:t>
            </a:r>
            <a:r>
              <a:rPr lang="pt-BR" sz="800" dirty="0">
                <a:solidFill>
                  <a:prstClr val="black"/>
                </a:solidFill>
              </a:rPr>
              <a:t> interpessoais e autoprovocadas  </a:t>
            </a:r>
            <a:r>
              <a:rPr lang="pt-BR" sz="800" dirty="0" err="1">
                <a:solidFill>
                  <a:prstClr val="black"/>
                </a:solidFill>
              </a:rPr>
              <a:t>Brasília</a:t>
            </a:r>
            <a:r>
              <a:rPr lang="pt-BR" sz="800" dirty="0">
                <a:solidFill>
                  <a:prstClr val="black"/>
                </a:solidFill>
              </a:rPr>
              <a:t> : </a:t>
            </a:r>
            <a:r>
              <a:rPr lang="pt-BR" sz="800" dirty="0" err="1">
                <a:solidFill>
                  <a:prstClr val="black"/>
                </a:solidFill>
              </a:rPr>
              <a:t>Ministério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, 2017. </a:t>
            </a:r>
          </a:p>
        </p:txBody>
      </p:sp>
    </p:spTree>
    <p:extLst>
      <p:ext uri="{BB962C8B-B14F-4D97-AF65-F5344CB8AC3E}">
        <p14:creationId xmlns:p14="http://schemas.microsoft.com/office/powerpoint/2010/main" val="1595695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A27F54-4420-7B4F-AF64-5773A189D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</a:t>
            </a:r>
            <a:r>
              <a:rPr lang="pt-BR" b="1" i="1" dirty="0"/>
              <a:t>responsabilização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AF307A7-A8E1-4D42-B083-4D3D0700A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130799"/>
            <a:ext cx="7886700" cy="4351338"/>
          </a:xfrm>
        </p:spPr>
        <p:txBody>
          <a:bodyPr/>
          <a:lstStyle/>
          <a:p>
            <a:r>
              <a:rPr lang="pt-BR" dirty="0"/>
              <a:t>consiste no compromisso que os profissionais da saúde </a:t>
            </a:r>
            <a:r>
              <a:rPr lang="pt-BR" u="sng" dirty="0"/>
              <a:t>assumem em </a:t>
            </a:r>
            <a:r>
              <a:rPr lang="pt-BR" u="sng" dirty="0" err="1"/>
              <a:t>relação</a:t>
            </a:r>
            <a:r>
              <a:rPr lang="pt-BR" u="sng" dirty="0"/>
              <a:t> à vida e </a:t>
            </a:r>
            <a:r>
              <a:rPr lang="pt-BR" u="sng" dirty="0" err="1"/>
              <a:t>às</a:t>
            </a:r>
            <a:r>
              <a:rPr lang="pt-BR" u="sng" dirty="0"/>
              <a:t> necessidades da pessoa atendida</a:t>
            </a:r>
            <a:r>
              <a:rPr lang="pt-BR" dirty="0"/>
              <a:t>. </a:t>
            </a:r>
          </a:p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3AD3941-5618-3740-A3A4-A1620BBA8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692" y="1435702"/>
            <a:ext cx="4582996" cy="3695097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B98505A8-9190-4044-9995-26AB3B6F2E3C}"/>
              </a:ext>
            </a:extLst>
          </p:cNvPr>
          <p:cNvSpPr/>
          <p:nvPr/>
        </p:nvSpPr>
        <p:spPr>
          <a:xfrm>
            <a:off x="216568" y="6519446"/>
            <a:ext cx="84100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800" dirty="0">
                <a:solidFill>
                  <a:prstClr val="black"/>
                </a:solidFill>
              </a:rPr>
              <a:t>Brasil. </a:t>
            </a:r>
            <a:r>
              <a:rPr lang="pt-BR" sz="800" dirty="0" err="1">
                <a:solidFill>
                  <a:prstClr val="black"/>
                </a:solidFill>
              </a:rPr>
              <a:t>Ministério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Secretaria de </a:t>
            </a:r>
            <a:r>
              <a:rPr lang="pt-BR" sz="800" dirty="0" err="1">
                <a:solidFill>
                  <a:prstClr val="black"/>
                </a:solidFill>
              </a:rPr>
              <a:t>Vigilância</a:t>
            </a:r>
            <a:r>
              <a:rPr lang="pt-BR" sz="800" dirty="0">
                <a:solidFill>
                  <a:prstClr val="black"/>
                </a:solidFill>
              </a:rPr>
              <a:t> em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Departamento de </a:t>
            </a:r>
            <a:r>
              <a:rPr lang="pt-BR" sz="800" dirty="0" err="1">
                <a:solidFill>
                  <a:prstClr val="black"/>
                </a:solidFill>
              </a:rPr>
              <a:t>Vigilância</a:t>
            </a:r>
            <a:r>
              <a:rPr lang="pt-BR" sz="800" dirty="0">
                <a:solidFill>
                  <a:prstClr val="black"/>
                </a:solidFill>
              </a:rPr>
              <a:t> de Doenças e Agravos </a:t>
            </a:r>
            <a:r>
              <a:rPr lang="pt-BR" sz="800" dirty="0" err="1">
                <a:solidFill>
                  <a:prstClr val="black"/>
                </a:solidFill>
              </a:rPr>
              <a:t>não</a:t>
            </a:r>
            <a:r>
              <a:rPr lang="pt-BR" sz="800" dirty="0">
                <a:solidFill>
                  <a:prstClr val="black"/>
                </a:solidFill>
              </a:rPr>
              <a:t> </a:t>
            </a:r>
            <a:r>
              <a:rPr lang="pt-BR" sz="800" dirty="0" err="1">
                <a:solidFill>
                  <a:prstClr val="black"/>
                </a:solidFill>
              </a:rPr>
              <a:t>Transmissíveis</a:t>
            </a:r>
            <a:r>
              <a:rPr lang="pt-BR" sz="800" dirty="0">
                <a:solidFill>
                  <a:prstClr val="black"/>
                </a:solidFill>
              </a:rPr>
              <a:t> e </a:t>
            </a:r>
            <a:r>
              <a:rPr lang="pt-BR" sz="800" dirty="0" err="1">
                <a:solidFill>
                  <a:prstClr val="black"/>
                </a:solidFill>
              </a:rPr>
              <a:t>Promoção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</a:t>
            </a:r>
            <a:r>
              <a:rPr lang="pt-BR" sz="800" dirty="0" err="1">
                <a:solidFill>
                  <a:prstClr val="black"/>
                </a:solidFill>
              </a:rPr>
              <a:t>Notificação</a:t>
            </a:r>
            <a:r>
              <a:rPr lang="pt-BR" sz="800" dirty="0">
                <a:solidFill>
                  <a:prstClr val="black"/>
                </a:solidFill>
              </a:rPr>
              <a:t> de </a:t>
            </a:r>
            <a:r>
              <a:rPr lang="pt-BR" sz="800" dirty="0" err="1">
                <a:solidFill>
                  <a:prstClr val="black"/>
                </a:solidFill>
              </a:rPr>
              <a:t>violências</a:t>
            </a:r>
            <a:r>
              <a:rPr lang="pt-BR" sz="800" dirty="0">
                <a:solidFill>
                  <a:prstClr val="black"/>
                </a:solidFill>
              </a:rPr>
              <a:t> interpessoais e autoprovocadas  </a:t>
            </a:r>
            <a:r>
              <a:rPr lang="pt-BR" sz="800" dirty="0" err="1">
                <a:solidFill>
                  <a:prstClr val="black"/>
                </a:solidFill>
              </a:rPr>
              <a:t>Brasília</a:t>
            </a:r>
            <a:r>
              <a:rPr lang="pt-BR" sz="800" dirty="0">
                <a:solidFill>
                  <a:prstClr val="black"/>
                </a:solidFill>
              </a:rPr>
              <a:t> : </a:t>
            </a:r>
            <a:r>
              <a:rPr lang="pt-BR" sz="800" dirty="0" err="1">
                <a:solidFill>
                  <a:prstClr val="black"/>
                </a:solidFill>
              </a:rPr>
              <a:t>Ministério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, 2017. </a:t>
            </a:r>
          </a:p>
        </p:txBody>
      </p:sp>
    </p:spTree>
    <p:extLst>
      <p:ext uri="{BB962C8B-B14F-4D97-AF65-F5344CB8AC3E}">
        <p14:creationId xmlns:p14="http://schemas.microsoft.com/office/powerpoint/2010/main" val="2283618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D0E53A-F1DE-5A43-A2B4-E6829C4A0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</a:t>
            </a:r>
            <a:r>
              <a:rPr lang="pt-BR" b="1" i="1" dirty="0"/>
              <a:t>resolutividade 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EF0ED6-52E8-E74E-883A-5E609F984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é a competência que o sistema de saúde possui, dentro de seus limites de complexidade e capacidade tecnológicas, de resolver os problemas de saúde que são demandados. </a:t>
            </a:r>
          </a:p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AA0AFE0-6D81-CA4C-B576-2F145EBDE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884" y="3546089"/>
            <a:ext cx="4505092" cy="3122712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AC41A6F1-19C4-0B4D-81AA-5A4B41960BB9}"/>
              </a:ext>
            </a:extLst>
          </p:cNvPr>
          <p:cNvSpPr/>
          <p:nvPr/>
        </p:nvSpPr>
        <p:spPr>
          <a:xfrm>
            <a:off x="210847" y="6499524"/>
            <a:ext cx="84100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800" dirty="0">
                <a:solidFill>
                  <a:prstClr val="black"/>
                </a:solidFill>
              </a:rPr>
              <a:t>Brasil. </a:t>
            </a:r>
            <a:r>
              <a:rPr lang="pt-BR" sz="800" dirty="0" err="1">
                <a:solidFill>
                  <a:prstClr val="black"/>
                </a:solidFill>
              </a:rPr>
              <a:t>Ministério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Secretaria de </a:t>
            </a:r>
            <a:r>
              <a:rPr lang="pt-BR" sz="800" dirty="0" err="1">
                <a:solidFill>
                  <a:prstClr val="black"/>
                </a:solidFill>
              </a:rPr>
              <a:t>Vigilância</a:t>
            </a:r>
            <a:r>
              <a:rPr lang="pt-BR" sz="800" dirty="0">
                <a:solidFill>
                  <a:prstClr val="black"/>
                </a:solidFill>
              </a:rPr>
              <a:t> em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Departamento de </a:t>
            </a:r>
            <a:r>
              <a:rPr lang="pt-BR" sz="800" dirty="0" err="1">
                <a:solidFill>
                  <a:prstClr val="black"/>
                </a:solidFill>
              </a:rPr>
              <a:t>Vigilância</a:t>
            </a:r>
            <a:r>
              <a:rPr lang="pt-BR" sz="800" dirty="0">
                <a:solidFill>
                  <a:prstClr val="black"/>
                </a:solidFill>
              </a:rPr>
              <a:t> de Doenças e Agravos </a:t>
            </a:r>
            <a:r>
              <a:rPr lang="pt-BR" sz="800" dirty="0" err="1">
                <a:solidFill>
                  <a:prstClr val="black"/>
                </a:solidFill>
              </a:rPr>
              <a:t>não</a:t>
            </a:r>
            <a:r>
              <a:rPr lang="pt-BR" sz="800" dirty="0">
                <a:solidFill>
                  <a:prstClr val="black"/>
                </a:solidFill>
              </a:rPr>
              <a:t> </a:t>
            </a:r>
            <a:r>
              <a:rPr lang="pt-BR" sz="800" dirty="0" err="1">
                <a:solidFill>
                  <a:prstClr val="black"/>
                </a:solidFill>
              </a:rPr>
              <a:t>Transmissíveis</a:t>
            </a:r>
            <a:r>
              <a:rPr lang="pt-BR" sz="800" dirty="0">
                <a:solidFill>
                  <a:prstClr val="black"/>
                </a:solidFill>
              </a:rPr>
              <a:t> e </a:t>
            </a:r>
            <a:r>
              <a:rPr lang="pt-BR" sz="800" dirty="0" err="1">
                <a:solidFill>
                  <a:prstClr val="black"/>
                </a:solidFill>
              </a:rPr>
              <a:t>Promoção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. </a:t>
            </a:r>
            <a:r>
              <a:rPr lang="pt-BR" sz="800" dirty="0" err="1">
                <a:solidFill>
                  <a:prstClr val="black"/>
                </a:solidFill>
              </a:rPr>
              <a:t>Notificação</a:t>
            </a:r>
            <a:r>
              <a:rPr lang="pt-BR" sz="800" dirty="0">
                <a:solidFill>
                  <a:prstClr val="black"/>
                </a:solidFill>
              </a:rPr>
              <a:t> de </a:t>
            </a:r>
            <a:r>
              <a:rPr lang="pt-BR" sz="800" dirty="0" err="1">
                <a:solidFill>
                  <a:prstClr val="black"/>
                </a:solidFill>
              </a:rPr>
              <a:t>violências</a:t>
            </a:r>
            <a:r>
              <a:rPr lang="pt-BR" sz="800" dirty="0">
                <a:solidFill>
                  <a:prstClr val="black"/>
                </a:solidFill>
              </a:rPr>
              <a:t> interpessoais e autoprovocadas  </a:t>
            </a:r>
            <a:r>
              <a:rPr lang="pt-BR" sz="800" dirty="0" err="1">
                <a:solidFill>
                  <a:prstClr val="black"/>
                </a:solidFill>
              </a:rPr>
              <a:t>Brasília</a:t>
            </a:r>
            <a:r>
              <a:rPr lang="pt-BR" sz="800" dirty="0">
                <a:solidFill>
                  <a:prstClr val="black"/>
                </a:solidFill>
              </a:rPr>
              <a:t> : </a:t>
            </a:r>
            <a:r>
              <a:rPr lang="pt-BR" sz="800" dirty="0" err="1">
                <a:solidFill>
                  <a:prstClr val="black"/>
                </a:solidFill>
              </a:rPr>
              <a:t>Ministério</a:t>
            </a:r>
            <a:r>
              <a:rPr lang="pt-BR" sz="800" dirty="0">
                <a:solidFill>
                  <a:prstClr val="black"/>
                </a:solidFill>
              </a:rPr>
              <a:t> da </a:t>
            </a:r>
            <a:r>
              <a:rPr lang="pt-BR" sz="800" dirty="0" err="1">
                <a:solidFill>
                  <a:prstClr val="black"/>
                </a:solidFill>
              </a:rPr>
              <a:t>Saúde</a:t>
            </a:r>
            <a:r>
              <a:rPr lang="pt-BR" sz="800" dirty="0">
                <a:solidFill>
                  <a:prstClr val="black"/>
                </a:solidFill>
              </a:rPr>
              <a:t>, 2017. </a:t>
            </a:r>
          </a:p>
        </p:txBody>
      </p:sp>
    </p:spTree>
    <p:extLst>
      <p:ext uri="{BB962C8B-B14F-4D97-AF65-F5344CB8AC3E}">
        <p14:creationId xmlns:p14="http://schemas.microsoft.com/office/powerpoint/2010/main" val="3457822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83F3410E-A2AB-734B-9A95-CA4DA6656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35" y="857250"/>
            <a:ext cx="7242716" cy="5143500"/>
          </a:xfrm>
          <a:prstGeom prst="rect">
            <a:avLst/>
          </a:prstGeom>
        </p:spPr>
      </p:pic>
      <p:sp>
        <p:nvSpPr>
          <p:cNvPr id="2" name="Quadro 1">
            <a:extLst>
              <a:ext uri="{FF2B5EF4-FFF2-40B4-BE49-F238E27FC236}">
                <a16:creationId xmlns:a16="http://schemas.microsoft.com/office/drawing/2014/main" id="{82C2AD42-56DA-9245-B340-5697F6BFF575}"/>
              </a:ext>
            </a:extLst>
          </p:cNvPr>
          <p:cNvSpPr/>
          <p:nvPr/>
        </p:nvSpPr>
        <p:spPr>
          <a:xfrm>
            <a:off x="1143000" y="3140242"/>
            <a:ext cx="1515979" cy="20453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" name="Quadro 2">
            <a:extLst>
              <a:ext uri="{FF2B5EF4-FFF2-40B4-BE49-F238E27FC236}">
                <a16:creationId xmlns:a16="http://schemas.microsoft.com/office/drawing/2014/main" id="{07AC804F-3E8D-CE41-8A24-8E407139CE8C}"/>
              </a:ext>
            </a:extLst>
          </p:cNvPr>
          <p:cNvSpPr/>
          <p:nvPr/>
        </p:nvSpPr>
        <p:spPr>
          <a:xfrm>
            <a:off x="1143000" y="1636295"/>
            <a:ext cx="1515979" cy="15641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" name="Quadro 3">
            <a:extLst>
              <a:ext uri="{FF2B5EF4-FFF2-40B4-BE49-F238E27FC236}">
                <a16:creationId xmlns:a16="http://schemas.microsoft.com/office/drawing/2014/main" id="{6F213C46-068C-0A4A-B69F-B3B2AD9970AB}"/>
              </a:ext>
            </a:extLst>
          </p:cNvPr>
          <p:cNvSpPr/>
          <p:nvPr/>
        </p:nvSpPr>
        <p:spPr>
          <a:xfrm>
            <a:off x="1143000" y="3597443"/>
            <a:ext cx="1840832" cy="180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322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E0CBD10D-1162-B040-94CB-93EFEDF108C7}"/>
              </a:ext>
            </a:extLst>
          </p:cNvPr>
          <p:cNvSpPr/>
          <p:nvPr/>
        </p:nvSpPr>
        <p:spPr>
          <a:xfrm>
            <a:off x="3479181" y="2922731"/>
            <a:ext cx="55087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Por que é necessário notificar os casos de violências?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DA83455-228A-7142-9E05-437A53CBB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14" y="825190"/>
            <a:ext cx="3669272" cy="2446181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B43FE98B-2BB8-3047-9496-42688AE25B66}"/>
              </a:ext>
            </a:extLst>
          </p:cNvPr>
          <p:cNvSpPr/>
          <p:nvPr/>
        </p:nvSpPr>
        <p:spPr>
          <a:xfrm>
            <a:off x="199525" y="6354266"/>
            <a:ext cx="423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hlinkClick r:id="rId3"/>
              </a:rPr>
              <a:t>https://br.depositphotos.com/stock-photos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6305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63B9B0-4D00-1244-89E6-3926A75A7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569538"/>
            <a:ext cx="7886700" cy="2629483"/>
          </a:xfrm>
        </p:spPr>
        <p:txBody>
          <a:bodyPr>
            <a:normAutofit/>
          </a:bodyPr>
          <a:lstStyle/>
          <a:p>
            <a:br>
              <a:rPr lang="pt-BR" dirty="0"/>
            </a:br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120F6A-D5D3-F74F-92F4-3DCDAEC14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569538"/>
            <a:ext cx="7886700" cy="1500187"/>
          </a:xfr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pt-BR" sz="4000" dirty="0">
                <a:latin typeface="+mj-lt"/>
              </a:rPr>
              <a:t>Vigilância Epidemiológica (notificação) e integração com a Atenção Primária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9F5ED25F-BB6D-DE46-A074-9AEADC5AD1C2}"/>
              </a:ext>
            </a:extLst>
          </p:cNvPr>
          <p:cNvSpPr/>
          <p:nvPr/>
        </p:nvSpPr>
        <p:spPr>
          <a:xfrm>
            <a:off x="2053947" y="3845076"/>
            <a:ext cx="40941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Porque falar sobre......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7B2668F-9FF3-0645-AEDC-8675A7C074F7}"/>
              </a:ext>
            </a:extLst>
          </p:cNvPr>
          <p:cNvSpPr txBox="1"/>
          <p:nvPr/>
        </p:nvSpPr>
        <p:spPr>
          <a:xfrm>
            <a:off x="1118937" y="4974372"/>
            <a:ext cx="6304547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2400" b="1" dirty="0">
                <a:latin typeface="+mj-lt"/>
              </a:rPr>
              <a:t>Epidemiologia dos SUICIDIOS e TENTATIVAS de</a:t>
            </a:r>
          </a:p>
        </p:txBody>
      </p:sp>
    </p:spTree>
    <p:extLst>
      <p:ext uri="{BB962C8B-B14F-4D97-AF65-F5344CB8AC3E}">
        <p14:creationId xmlns:p14="http://schemas.microsoft.com/office/powerpoint/2010/main" val="2424562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93088D-EFA1-5F4A-B3ED-B945C6945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pt-BR" dirty="0"/>
            </a:br>
            <a:endParaRPr lang="pt-BR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0211BBC2-7791-784E-A681-456A5211EA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0351396"/>
              </p:ext>
            </p:extLst>
          </p:nvPr>
        </p:nvGraphicFramePr>
        <p:xfrm>
          <a:off x="286521" y="702010"/>
          <a:ext cx="8570958" cy="6555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m 7">
            <a:extLst>
              <a:ext uri="{FF2B5EF4-FFF2-40B4-BE49-F238E27FC236}">
                <a16:creationId xmlns:a16="http://schemas.microsoft.com/office/drawing/2014/main" id="{414D684E-2E7E-544A-8B38-C31A012D14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8526" y="109601"/>
            <a:ext cx="3261802" cy="118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900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93088D-EFA1-5F4A-B3ED-B945C6945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pt-BR" dirty="0"/>
            </a:br>
            <a:endParaRPr lang="pt-BR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B49C8941-2610-1F41-937C-8FB6305BE4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084544"/>
              </p:ext>
            </p:extLst>
          </p:nvPr>
        </p:nvGraphicFramePr>
        <p:xfrm>
          <a:off x="2578296" y="806116"/>
          <a:ext cx="5937054" cy="5510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6B028E5A-12B1-2D41-B421-2B076F4DC2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-57656" y="2293959"/>
            <a:ext cx="3523785" cy="2500089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7837C5F-917C-0E4F-AFD6-BFF112CF7C9D}"/>
              </a:ext>
            </a:extLst>
          </p:cNvPr>
          <p:cNvSpPr txBox="1"/>
          <p:nvPr/>
        </p:nvSpPr>
        <p:spPr>
          <a:xfrm>
            <a:off x="690377" y="436784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dirty="0"/>
              <a:t>Para....</a:t>
            </a:r>
          </a:p>
        </p:txBody>
      </p:sp>
    </p:spTree>
    <p:extLst>
      <p:ext uri="{BB962C8B-B14F-4D97-AF65-F5344CB8AC3E}">
        <p14:creationId xmlns:p14="http://schemas.microsoft.com/office/powerpoint/2010/main" val="32846712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3803D6C-E2E3-F44E-A22D-123E5CECDA45}"/>
              </a:ext>
            </a:extLst>
          </p:cNvPr>
          <p:cNvSpPr/>
          <p:nvPr/>
        </p:nvSpPr>
        <p:spPr>
          <a:xfrm>
            <a:off x="409074" y="2823029"/>
            <a:ext cx="7593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/>
          </a:p>
        </p:txBody>
      </p:sp>
      <p:graphicFrame>
        <p:nvGraphicFramePr>
          <p:cNvPr id="39" name="Diagrama 38">
            <a:extLst>
              <a:ext uri="{FF2B5EF4-FFF2-40B4-BE49-F238E27FC236}">
                <a16:creationId xmlns:a16="http://schemas.microsoft.com/office/drawing/2014/main" id="{9DB9828F-911F-2542-824D-BCDBFBDEAB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5154891"/>
              </p:ext>
            </p:extLst>
          </p:nvPr>
        </p:nvGraphicFramePr>
        <p:xfrm>
          <a:off x="-713678" y="1009069"/>
          <a:ext cx="10370634" cy="5848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" name="Retângulo 39">
            <a:extLst>
              <a:ext uri="{FF2B5EF4-FFF2-40B4-BE49-F238E27FC236}">
                <a16:creationId xmlns:a16="http://schemas.microsoft.com/office/drawing/2014/main" id="{CB151DB4-7F20-3847-9F80-EC73E1D578C8}"/>
              </a:ext>
            </a:extLst>
          </p:cNvPr>
          <p:cNvSpPr/>
          <p:nvPr/>
        </p:nvSpPr>
        <p:spPr>
          <a:xfrm>
            <a:off x="859763" y="0"/>
            <a:ext cx="6692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 notificação deve ser:</a:t>
            </a:r>
          </a:p>
        </p:txBody>
      </p:sp>
      <p:pic>
        <p:nvPicPr>
          <p:cNvPr id="41" name="Imagem 40">
            <a:extLst>
              <a:ext uri="{FF2B5EF4-FFF2-40B4-BE49-F238E27FC236}">
                <a16:creationId xmlns:a16="http://schemas.microsoft.com/office/drawing/2014/main" id="{F367DA91-4435-1A42-AD7F-FC7563E35E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7000" y="5905500"/>
            <a:ext cx="1397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59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EE82E7A-15B1-754D-965C-D2957E431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9817"/>
            <a:ext cx="8894618" cy="547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441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D5D6960F-5B3F-CF45-ABA8-7440185A29C2}"/>
              </a:ext>
            </a:extLst>
          </p:cNvPr>
          <p:cNvSpPr txBox="1"/>
          <p:nvPr/>
        </p:nvSpPr>
        <p:spPr>
          <a:xfrm>
            <a:off x="156116" y="1690689"/>
            <a:ext cx="83592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.Apple Color Emoji UI"/>
              <a:buChar char="👉🏿"/>
            </a:pPr>
            <a:r>
              <a:rPr lang="pt-BR" sz="2400" dirty="0"/>
              <a:t> Todos (as) profissionais de saúde devem notificar.</a:t>
            </a:r>
          </a:p>
          <a:p>
            <a:pPr marL="285750" indent="-285750">
              <a:buFont typeface=".Apple Color Emoji UI"/>
              <a:buChar char="👉🏿"/>
            </a:pPr>
            <a:endParaRPr lang="pt-BR" sz="2400" dirty="0"/>
          </a:p>
          <a:p>
            <a:pPr marL="285750" indent="-285750">
              <a:buFont typeface=".Apple Color Emoji UI"/>
              <a:buChar char="👉🏿"/>
            </a:pPr>
            <a:r>
              <a:rPr lang="pt-BR" sz="2400" dirty="0"/>
              <a:t> A notificação é compulsória em conformidade com a lei</a:t>
            </a:r>
          </a:p>
          <a:p>
            <a:pPr marL="285750" indent="-285750">
              <a:buFont typeface=".Apple Color Emoji UI"/>
              <a:buChar char="👉🏿"/>
            </a:pPr>
            <a:endParaRPr lang="pt-BR" sz="2400" dirty="0"/>
          </a:p>
          <a:p>
            <a:pPr marL="285750" indent="-285750">
              <a:buFont typeface=".Apple Color Emoji UI"/>
              <a:buChar char="👉🏿"/>
            </a:pPr>
            <a:r>
              <a:rPr lang="pt-BR" sz="2400" dirty="0"/>
              <a:t> Ela não se restringe a uma categoria profissional</a:t>
            </a:r>
          </a:p>
          <a:p>
            <a:pPr marL="285750" indent="-285750">
              <a:buFont typeface=".Apple Color Emoji UI"/>
              <a:buChar char="👉🏿"/>
            </a:pPr>
            <a:endParaRPr lang="pt-BR" sz="2400" dirty="0"/>
          </a:p>
          <a:p>
            <a:pPr marL="285750" indent="-285750">
              <a:buFont typeface=".Apple Color Emoji UI"/>
              <a:buChar char="👉🏿"/>
            </a:pPr>
            <a:r>
              <a:rPr lang="pt-BR" sz="2400" dirty="0"/>
              <a:t> O ideal é que o (a)  profissional que fez o atendimento também faça a notificação</a:t>
            </a:r>
          </a:p>
          <a:p>
            <a:pPr marL="285750" indent="-285750">
              <a:buFont typeface=".Apple Color Emoji UI"/>
              <a:buChar char="👉🏿"/>
            </a:pPr>
            <a:endParaRPr lang="pt-BR" sz="2400" dirty="0"/>
          </a:p>
          <a:p>
            <a:pPr marL="285750" indent="-285750">
              <a:buFont typeface=".Apple Color Emoji UI"/>
              <a:buChar char="👉🏿"/>
            </a:pPr>
            <a:r>
              <a:rPr lang="pt-BR" sz="2400" dirty="0"/>
              <a:t> Todavia, a equipe ou o serviço tem autonomia para definir qual profissional preencherá  a ficha de notificação de violência interpessoal e autoprovocada, de acordo com o contexto de cada caso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2486057-9C21-AB4C-932D-ED9782A16E62}"/>
              </a:ext>
            </a:extLst>
          </p:cNvPr>
          <p:cNvSpPr/>
          <p:nvPr/>
        </p:nvSpPr>
        <p:spPr>
          <a:xfrm>
            <a:off x="1152008" y="357950"/>
            <a:ext cx="6367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Quem deve notificar?</a:t>
            </a:r>
          </a:p>
        </p:txBody>
      </p:sp>
    </p:spTree>
    <p:extLst>
      <p:ext uri="{BB962C8B-B14F-4D97-AF65-F5344CB8AC3E}">
        <p14:creationId xmlns:p14="http://schemas.microsoft.com/office/powerpoint/2010/main" val="4005026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2744D4B-48A7-4E4F-9A2D-5CED2A8A3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532" y="579863"/>
            <a:ext cx="8042817" cy="4491406"/>
          </a:xfrm>
        </p:spPr>
        <p:txBody>
          <a:bodyPr/>
          <a:lstStyle/>
          <a:p>
            <a:pPr>
              <a:buFont typeface=".Apple Color Emoji UI"/>
              <a:buChar char="👉🏿"/>
            </a:pPr>
            <a:r>
              <a:rPr lang="pt-BR" dirty="0"/>
              <a:t> </a:t>
            </a:r>
            <a:r>
              <a:rPr lang="pt-BR" i="1" dirty="0"/>
              <a:t>A notificação de violências interpessoais e autoprovocadas é uma das ações de vigilância em saúde, sendo um dos passos da linha de cuidado</a:t>
            </a:r>
            <a:r>
              <a:rPr lang="pt-BR" dirty="0"/>
              <a:t>. </a:t>
            </a:r>
          </a:p>
          <a:p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D3BBF1A-D92E-E148-AD65-DBED1ECD9070}"/>
              </a:ext>
            </a:extLst>
          </p:cNvPr>
          <p:cNvSpPr/>
          <p:nvPr/>
        </p:nvSpPr>
        <p:spPr>
          <a:xfrm>
            <a:off x="562477" y="2249269"/>
            <a:ext cx="79528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.Apple Color Emoji UI"/>
              <a:buChar char="👉🏿"/>
            </a:pPr>
            <a:r>
              <a:rPr lang="pt-BR" dirty="0"/>
              <a:t>Nesse sentido, ela está prevista em normativas do Ministério da Saúde, tais como: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BCBE90E-66C3-284D-9DEF-7B6759BF6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850" y="2608014"/>
            <a:ext cx="4427499" cy="4168241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738913B6-1D7E-D64A-9181-3EFC9D76E68C}"/>
              </a:ext>
            </a:extLst>
          </p:cNvPr>
          <p:cNvSpPr/>
          <p:nvPr/>
        </p:nvSpPr>
        <p:spPr>
          <a:xfrm>
            <a:off x="5062055" y="6488668"/>
            <a:ext cx="423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hlinkClick r:id="rId3"/>
              </a:rPr>
              <a:t>https://br.depositphotos.com/stock-photos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34300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id="{08FDC6EF-20B0-AC40-89CE-E0C15936089E}"/>
              </a:ext>
            </a:extLst>
          </p:cNvPr>
          <p:cNvSpPr/>
          <p:nvPr/>
        </p:nvSpPr>
        <p:spPr>
          <a:xfrm>
            <a:off x="355694" y="1376125"/>
            <a:ext cx="398780" cy="4432935"/>
          </a:xfrm>
          <a:custGeom>
            <a:avLst/>
            <a:gdLst/>
            <a:ahLst/>
            <a:cxnLst/>
            <a:rect l="l" t="t" r="r" b="b"/>
            <a:pathLst>
              <a:path w="398779" h="4432935">
                <a:moveTo>
                  <a:pt x="0" y="0"/>
                </a:moveTo>
                <a:lnTo>
                  <a:pt x="0" y="4432414"/>
                </a:lnTo>
                <a:lnTo>
                  <a:pt x="132775" y="2954943"/>
                </a:lnTo>
                <a:lnTo>
                  <a:pt x="132775" y="132775"/>
                </a:lnTo>
                <a:lnTo>
                  <a:pt x="386410" y="132775"/>
                </a:lnTo>
                <a:lnTo>
                  <a:pt x="398327" y="0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2777A4A-54EB-1742-89D1-35D8FB011526}"/>
              </a:ext>
            </a:extLst>
          </p:cNvPr>
          <p:cNvSpPr/>
          <p:nvPr/>
        </p:nvSpPr>
        <p:spPr>
          <a:xfrm>
            <a:off x="0" y="103819"/>
            <a:ext cx="89854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Histórico das vigilâncias de violências no SINAN </a:t>
            </a:r>
          </a:p>
        </p:txBody>
      </p:sp>
      <p:sp>
        <p:nvSpPr>
          <p:cNvPr id="5" name="Bisel 4">
            <a:extLst>
              <a:ext uri="{FF2B5EF4-FFF2-40B4-BE49-F238E27FC236}">
                <a16:creationId xmlns:a16="http://schemas.microsoft.com/office/drawing/2014/main" id="{F38F5379-A5F9-8347-B066-7F396DF6CD73}"/>
              </a:ext>
            </a:extLst>
          </p:cNvPr>
          <p:cNvSpPr/>
          <p:nvPr/>
        </p:nvSpPr>
        <p:spPr>
          <a:xfrm>
            <a:off x="1238756" y="6280475"/>
            <a:ext cx="818147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2011</a:t>
            </a:r>
          </a:p>
        </p:txBody>
      </p:sp>
      <p:sp>
        <p:nvSpPr>
          <p:cNvPr id="7" name="Bisel 6">
            <a:extLst>
              <a:ext uri="{FF2B5EF4-FFF2-40B4-BE49-F238E27FC236}">
                <a16:creationId xmlns:a16="http://schemas.microsoft.com/office/drawing/2014/main" id="{04A02ADB-2054-734B-BE57-802835E73DBE}"/>
              </a:ext>
            </a:extLst>
          </p:cNvPr>
          <p:cNvSpPr/>
          <p:nvPr/>
        </p:nvSpPr>
        <p:spPr>
          <a:xfrm>
            <a:off x="2168372" y="6280475"/>
            <a:ext cx="942473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2014</a:t>
            </a:r>
          </a:p>
        </p:txBody>
      </p:sp>
      <p:sp>
        <p:nvSpPr>
          <p:cNvPr id="8" name="Bisel 7">
            <a:extLst>
              <a:ext uri="{FF2B5EF4-FFF2-40B4-BE49-F238E27FC236}">
                <a16:creationId xmlns:a16="http://schemas.microsoft.com/office/drawing/2014/main" id="{CB7661AB-27A7-D14F-A749-C6C4CE653748}"/>
              </a:ext>
            </a:extLst>
          </p:cNvPr>
          <p:cNvSpPr/>
          <p:nvPr/>
        </p:nvSpPr>
        <p:spPr>
          <a:xfrm>
            <a:off x="4318403" y="6280473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2016</a:t>
            </a:r>
          </a:p>
        </p:txBody>
      </p:sp>
      <p:sp>
        <p:nvSpPr>
          <p:cNvPr id="10" name="Bisel 9">
            <a:extLst>
              <a:ext uri="{FF2B5EF4-FFF2-40B4-BE49-F238E27FC236}">
                <a16:creationId xmlns:a16="http://schemas.microsoft.com/office/drawing/2014/main" id="{F6C69891-2E8C-824B-B227-92B444256B24}"/>
              </a:ext>
            </a:extLst>
          </p:cNvPr>
          <p:cNvSpPr/>
          <p:nvPr/>
        </p:nvSpPr>
        <p:spPr>
          <a:xfrm>
            <a:off x="327760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2015</a:t>
            </a:r>
          </a:p>
        </p:txBody>
      </p:sp>
      <p:sp>
        <p:nvSpPr>
          <p:cNvPr id="11" name="Bisel 10">
            <a:extLst>
              <a:ext uri="{FF2B5EF4-FFF2-40B4-BE49-F238E27FC236}">
                <a16:creationId xmlns:a16="http://schemas.microsoft.com/office/drawing/2014/main" id="{AD436325-F5FB-B94C-9659-F29C18667EE3}"/>
              </a:ext>
            </a:extLst>
          </p:cNvPr>
          <p:cNvSpPr/>
          <p:nvPr/>
        </p:nvSpPr>
        <p:spPr>
          <a:xfrm>
            <a:off x="5224467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2017</a:t>
            </a:r>
          </a:p>
        </p:txBody>
      </p:sp>
      <p:sp>
        <p:nvSpPr>
          <p:cNvPr id="12" name="Bisel 11">
            <a:extLst>
              <a:ext uri="{FF2B5EF4-FFF2-40B4-BE49-F238E27FC236}">
                <a16:creationId xmlns:a16="http://schemas.microsoft.com/office/drawing/2014/main" id="{15724331-9E8B-AD44-B0FC-9D3ED567913E}"/>
              </a:ext>
            </a:extLst>
          </p:cNvPr>
          <p:cNvSpPr/>
          <p:nvPr/>
        </p:nvSpPr>
        <p:spPr>
          <a:xfrm>
            <a:off x="6265268" y="6280475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2018</a:t>
            </a:r>
          </a:p>
        </p:txBody>
      </p:sp>
      <p:sp>
        <p:nvSpPr>
          <p:cNvPr id="13" name="Bisel 12">
            <a:extLst>
              <a:ext uri="{FF2B5EF4-FFF2-40B4-BE49-F238E27FC236}">
                <a16:creationId xmlns:a16="http://schemas.microsoft.com/office/drawing/2014/main" id="{DCA9E1CF-BC4A-784E-88C4-3177A0EF05EB}"/>
              </a:ext>
            </a:extLst>
          </p:cNvPr>
          <p:cNvSpPr/>
          <p:nvPr/>
        </p:nvSpPr>
        <p:spPr>
          <a:xfrm>
            <a:off x="7194885" y="6280476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2019</a:t>
            </a:r>
          </a:p>
        </p:txBody>
      </p:sp>
      <p:sp>
        <p:nvSpPr>
          <p:cNvPr id="14" name="Bisel 13">
            <a:extLst>
              <a:ext uri="{FF2B5EF4-FFF2-40B4-BE49-F238E27FC236}">
                <a16:creationId xmlns:a16="http://schemas.microsoft.com/office/drawing/2014/main" id="{AB63FC79-A78F-394C-9AB0-2658B9A9D1D7}"/>
              </a:ext>
            </a:extLst>
          </p:cNvPr>
          <p:cNvSpPr/>
          <p:nvPr/>
        </p:nvSpPr>
        <p:spPr>
          <a:xfrm>
            <a:off x="8167257" y="6280477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Bisel 14">
            <a:extLst>
              <a:ext uri="{FF2B5EF4-FFF2-40B4-BE49-F238E27FC236}">
                <a16:creationId xmlns:a16="http://schemas.microsoft.com/office/drawing/2014/main" id="{9BFA2849-318A-2E4D-B72E-ECD7DF1450CD}"/>
              </a:ext>
            </a:extLst>
          </p:cNvPr>
          <p:cNvSpPr/>
          <p:nvPr/>
        </p:nvSpPr>
        <p:spPr>
          <a:xfrm>
            <a:off x="33463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2010</a:t>
            </a:r>
          </a:p>
        </p:txBody>
      </p:sp>
      <p:sp>
        <p:nvSpPr>
          <p:cNvPr id="16" name="object 38">
            <a:extLst>
              <a:ext uri="{FF2B5EF4-FFF2-40B4-BE49-F238E27FC236}">
                <a16:creationId xmlns:a16="http://schemas.microsoft.com/office/drawing/2014/main" id="{A0112ECF-998B-8043-84B9-8A21CB517384}"/>
              </a:ext>
            </a:extLst>
          </p:cNvPr>
          <p:cNvSpPr/>
          <p:nvPr/>
        </p:nvSpPr>
        <p:spPr>
          <a:xfrm>
            <a:off x="4973760" y="1369825"/>
            <a:ext cx="3967894" cy="38830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37">
            <a:extLst>
              <a:ext uri="{FF2B5EF4-FFF2-40B4-BE49-F238E27FC236}">
                <a16:creationId xmlns:a16="http://schemas.microsoft.com/office/drawing/2014/main" id="{37532C4A-CDE1-0744-9E4B-D00C949530EC}"/>
              </a:ext>
            </a:extLst>
          </p:cNvPr>
          <p:cNvSpPr/>
          <p:nvPr/>
        </p:nvSpPr>
        <p:spPr>
          <a:xfrm>
            <a:off x="592742" y="1729886"/>
            <a:ext cx="3977944" cy="17216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40">
            <a:extLst>
              <a:ext uri="{FF2B5EF4-FFF2-40B4-BE49-F238E27FC236}">
                <a16:creationId xmlns:a16="http://schemas.microsoft.com/office/drawing/2014/main" id="{60C292DE-F01E-A445-9036-990C4F924B80}"/>
              </a:ext>
            </a:extLst>
          </p:cNvPr>
          <p:cNvSpPr/>
          <p:nvPr/>
        </p:nvSpPr>
        <p:spPr>
          <a:xfrm>
            <a:off x="334633" y="1022364"/>
            <a:ext cx="3761118" cy="6949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41">
            <a:extLst>
              <a:ext uri="{FF2B5EF4-FFF2-40B4-BE49-F238E27FC236}">
                <a16:creationId xmlns:a16="http://schemas.microsoft.com/office/drawing/2014/main" id="{21D820FB-DDCF-BA4C-BED0-D1975401CEBD}"/>
              </a:ext>
            </a:extLst>
          </p:cNvPr>
          <p:cNvSpPr txBox="1"/>
          <p:nvPr/>
        </p:nvSpPr>
        <p:spPr>
          <a:xfrm>
            <a:off x="827887" y="1110060"/>
            <a:ext cx="2680970" cy="266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spc="-5" dirty="0">
                <a:solidFill>
                  <a:srgbClr val="FFFFFF"/>
                </a:solidFill>
                <a:latin typeface="Calibri"/>
                <a:cs typeface="Calibri"/>
              </a:rPr>
              <a:t>ESTRATÉGIA: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Vigilância Sentinela</a:t>
            </a:r>
            <a:endParaRPr sz="15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24362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id="{08FDC6EF-20B0-AC40-89CE-E0C15936089E}"/>
              </a:ext>
            </a:extLst>
          </p:cNvPr>
          <p:cNvSpPr/>
          <p:nvPr/>
        </p:nvSpPr>
        <p:spPr>
          <a:xfrm>
            <a:off x="1602079" y="1717287"/>
            <a:ext cx="398780" cy="4432935"/>
          </a:xfrm>
          <a:custGeom>
            <a:avLst/>
            <a:gdLst/>
            <a:ahLst/>
            <a:cxnLst/>
            <a:rect l="l" t="t" r="r" b="b"/>
            <a:pathLst>
              <a:path w="398779" h="4432935">
                <a:moveTo>
                  <a:pt x="0" y="0"/>
                </a:moveTo>
                <a:lnTo>
                  <a:pt x="0" y="4432414"/>
                </a:lnTo>
                <a:lnTo>
                  <a:pt x="132775" y="2954943"/>
                </a:lnTo>
                <a:lnTo>
                  <a:pt x="132775" y="132775"/>
                </a:lnTo>
                <a:lnTo>
                  <a:pt x="386410" y="132775"/>
                </a:lnTo>
                <a:lnTo>
                  <a:pt x="398327" y="0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2777A4A-54EB-1742-89D1-35D8FB011526}"/>
              </a:ext>
            </a:extLst>
          </p:cNvPr>
          <p:cNvSpPr/>
          <p:nvPr/>
        </p:nvSpPr>
        <p:spPr>
          <a:xfrm>
            <a:off x="0" y="103819"/>
            <a:ext cx="89854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Histórico das vigilâncias de violências no SINAN </a:t>
            </a:r>
          </a:p>
        </p:txBody>
      </p:sp>
      <p:sp>
        <p:nvSpPr>
          <p:cNvPr id="5" name="Bisel 4">
            <a:extLst>
              <a:ext uri="{FF2B5EF4-FFF2-40B4-BE49-F238E27FC236}">
                <a16:creationId xmlns:a16="http://schemas.microsoft.com/office/drawing/2014/main" id="{F38F5379-A5F9-8347-B066-7F396DF6CD73}"/>
              </a:ext>
            </a:extLst>
          </p:cNvPr>
          <p:cNvSpPr/>
          <p:nvPr/>
        </p:nvSpPr>
        <p:spPr>
          <a:xfrm>
            <a:off x="1238756" y="6280475"/>
            <a:ext cx="818147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2011</a:t>
            </a:r>
          </a:p>
        </p:txBody>
      </p:sp>
      <p:sp>
        <p:nvSpPr>
          <p:cNvPr id="7" name="Bisel 6">
            <a:extLst>
              <a:ext uri="{FF2B5EF4-FFF2-40B4-BE49-F238E27FC236}">
                <a16:creationId xmlns:a16="http://schemas.microsoft.com/office/drawing/2014/main" id="{04A02ADB-2054-734B-BE57-802835E73DBE}"/>
              </a:ext>
            </a:extLst>
          </p:cNvPr>
          <p:cNvSpPr/>
          <p:nvPr/>
        </p:nvSpPr>
        <p:spPr>
          <a:xfrm>
            <a:off x="2168372" y="6280475"/>
            <a:ext cx="942473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2014</a:t>
            </a:r>
          </a:p>
        </p:txBody>
      </p:sp>
      <p:sp>
        <p:nvSpPr>
          <p:cNvPr id="8" name="Bisel 7">
            <a:extLst>
              <a:ext uri="{FF2B5EF4-FFF2-40B4-BE49-F238E27FC236}">
                <a16:creationId xmlns:a16="http://schemas.microsoft.com/office/drawing/2014/main" id="{CB7661AB-27A7-D14F-A749-C6C4CE653748}"/>
              </a:ext>
            </a:extLst>
          </p:cNvPr>
          <p:cNvSpPr/>
          <p:nvPr/>
        </p:nvSpPr>
        <p:spPr>
          <a:xfrm>
            <a:off x="4318403" y="6280473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2016</a:t>
            </a:r>
          </a:p>
        </p:txBody>
      </p:sp>
      <p:sp>
        <p:nvSpPr>
          <p:cNvPr id="10" name="Bisel 9">
            <a:extLst>
              <a:ext uri="{FF2B5EF4-FFF2-40B4-BE49-F238E27FC236}">
                <a16:creationId xmlns:a16="http://schemas.microsoft.com/office/drawing/2014/main" id="{F6C69891-2E8C-824B-B227-92B444256B24}"/>
              </a:ext>
            </a:extLst>
          </p:cNvPr>
          <p:cNvSpPr/>
          <p:nvPr/>
        </p:nvSpPr>
        <p:spPr>
          <a:xfrm>
            <a:off x="327760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2015</a:t>
            </a:r>
          </a:p>
        </p:txBody>
      </p:sp>
      <p:sp>
        <p:nvSpPr>
          <p:cNvPr id="11" name="Bisel 10">
            <a:extLst>
              <a:ext uri="{FF2B5EF4-FFF2-40B4-BE49-F238E27FC236}">
                <a16:creationId xmlns:a16="http://schemas.microsoft.com/office/drawing/2014/main" id="{AD436325-F5FB-B94C-9659-F29C18667EE3}"/>
              </a:ext>
            </a:extLst>
          </p:cNvPr>
          <p:cNvSpPr/>
          <p:nvPr/>
        </p:nvSpPr>
        <p:spPr>
          <a:xfrm>
            <a:off x="5224467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2017</a:t>
            </a:r>
          </a:p>
        </p:txBody>
      </p:sp>
      <p:sp>
        <p:nvSpPr>
          <p:cNvPr id="12" name="Bisel 11">
            <a:extLst>
              <a:ext uri="{FF2B5EF4-FFF2-40B4-BE49-F238E27FC236}">
                <a16:creationId xmlns:a16="http://schemas.microsoft.com/office/drawing/2014/main" id="{15724331-9E8B-AD44-B0FC-9D3ED567913E}"/>
              </a:ext>
            </a:extLst>
          </p:cNvPr>
          <p:cNvSpPr/>
          <p:nvPr/>
        </p:nvSpPr>
        <p:spPr>
          <a:xfrm>
            <a:off x="6265268" y="6280475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2018</a:t>
            </a:r>
          </a:p>
        </p:txBody>
      </p:sp>
      <p:sp>
        <p:nvSpPr>
          <p:cNvPr id="13" name="Bisel 12">
            <a:extLst>
              <a:ext uri="{FF2B5EF4-FFF2-40B4-BE49-F238E27FC236}">
                <a16:creationId xmlns:a16="http://schemas.microsoft.com/office/drawing/2014/main" id="{DCA9E1CF-BC4A-784E-88C4-3177A0EF05EB}"/>
              </a:ext>
            </a:extLst>
          </p:cNvPr>
          <p:cNvSpPr/>
          <p:nvPr/>
        </p:nvSpPr>
        <p:spPr>
          <a:xfrm>
            <a:off x="7194885" y="6280476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2019</a:t>
            </a:r>
          </a:p>
        </p:txBody>
      </p:sp>
      <p:sp>
        <p:nvSpPr>
          <p:cNvPr id="14" name="Bisel 13">
            <a:extLst>
              <a:ext uri="{FF2B5EF4-FFF2-40B4-BE49-F238E27FC236}">
                <a16:creationId xmlns:a16="http://schemas.microsoft.com/office/drawing/2014/main" id="{AB63FC79-A78F-394C-9AB0-2658B9A9D1D7}"/>
              </a:ext>
            </a:extLst>
          </p:cNvPr>
          <p:cNvSpPr/>
          <p:nvPr/>
        </p:nvSpPr>
        <p:spPr>
          <a:xfrm>
            <a:off x="8167257" y="6280477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Bisel 14">
            <a:extLst>
              <a:ext uri="{FF2B5EF4-FFF2-40B4-BE49-F238E27FC236}">
                <a16:creationId xmlns:a16="http://schemas.microsoft.com/office/drawing/2014/main" id="{9BFA2849-318A-2E4D-B72E-ECD7DF1450CD}"/>
              </a:ext>
            </a:extLst>
          </p:cNvPr>
          <p:cNvSpPr/>
          <p:nvPr/>
        </p:nvSpPr>
        <p:spPr>
          <a:xfrm>
            <a:off x="33463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2010</a:t>
            </a:r>
          </a:p>
        </p:txBody>
      </p:sp>
      <p:sp>
        <p:nvSpPr>
          <p:cNvPr id="18" name="object 40">
            <a:extLst>
              <a:ext uri="{FF2B5EF4-FFF2-40B4-BE49-F238E27FC236}">
                <a16:creationId xmlns:a16="http://schemas.microsoft.com/office/drawing/2014/main" id="{60C292DE-F01E-A445-9036-990C4F924B80}"/>
              </a:ext>
            </a:extLst>
          </p:cNvPr>
          <p:cNvSpPr/>
          <p:nvPr/>
        </p:nvSpPr>
        <p:spPr>
          <a:xfrm>
            <a:off x="646771" y="1215703"/>
            <a:ext cx="4489780" cy="6949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41">
            <a:extLst>
              <a:ext uri="{FF2B5EF4-FFF2-40B4-BE49-F238E27FC236}">
                <a16:creationId xmlns:a16="http://schemas.microsoft.com/office/drawing/2014/main" id="{21D820FB-DDCF-BA4C-BED0-D1975401CEBD}"/>
              </a:ext>
            </a:extLst>
          </p:cNvPr>
          <p:cNvSpPr txBox="1"/>
          <p:nvPr/>
        </p:nvSpPr>
        <p:spPr>
          <a:xfrm>
            <a:off x="1299123" y="1428059"/>
            <a:ext cx="2680970" cy="266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spc="-5" dirty="0">
                <a:solidFill>
                  <a:srgbClr val="FFFFFF"/>
                </a:solidFill>
                <a:latin typeface="Calibri"/>
                <a:cs typeface="Calibri"/>
              </a:rPr>
              <a:t>ESTRATÉGIA: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Vigilância Sentinela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21" name="object 40">
            <a:extLst>
              <a:ext uri="{FF2B5EF4-FFF2-40B4-BE49-F238E27FC236}">
                <a16:creationId xmlns:a16="http://schemas.microsoft.com/office/drawing/2014/main" id="{9A2CBCA5-9B0D-894F-81F2-80757C71BBBF}"/>
              </a:ext>
            </a:extLst>
          </p:cNvPr>
          <p:cNvSpPr/>
          <p:nvPr/>
        </p:nvSpPr>
        <p:spPr>
          <a:xfrm>
            <a:off x="5858935" y="1428059"/>
            <a:ext cx="2351210" cy="4112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37">
            <a:extLst>
              <a:ext uri="{FF2B5EF4-FFF2-40B4-BE49-F238E27FC236}">
                <a16:creationId xmlns:a16="http://schemas.microsoft.com/office/drawing/2014/main" id="{E3138D63-5ED0-8640-9258-E08CA5F52348}"/>
              </a:ext>
            </a:extLst>
          </p:cNvPr>
          <p:cNvSpPr/>
          <p:nvPr/>
        </p:nvSpPr>
        <p:spPr>
          <a:xfrm>
            <a:off x="1766332" y="1717287"/>
            <a:ext cx="3658480" cy="23619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25972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id="{08FDC6EF-20B0-AC40-89CE-E0C15936089E}"/>
              </a:ext>
            </a:extLst>
          </p:cNvPr>
          <p:cNvSpPr/>
          <p:nvPr/>
        </p:nvSpPr>
        <p:spPr>
          <a:xfrm>
            <a:off x="2440218" y="1967575"/>
            <a:ext cx="398780" cy="4432935"/>
          </a:xfrm>
          <a:custGeom>
            <a:avLst/>
            <a:gdLst/>
            <a:ahLst/>
            <a:cxnLst/>
            <a:rect l="l" t="t" r="r" b="b"/>
            <a:pathLst>
              <a:path w="398779" h="4432935">
                <a:moveTo>
                  <a:pt x="0" y="0"/>
                </a:moveTo>
                <a:lnTo>
                  <a:pt x="0" y="4432414"/>
                </a:lnTo>
                <a:lnTo>
                  <a:pt x="132775" y="2954943"/>
                </a:lnTo>
                <a:lnTo>
                  <a:pt x="132775" y="132775"/>
                </a:lnTo>
                <a:lnTo>
                  <a:pt x="386410" y="132775"/>
                </a:lnTo>
                <a:lnTo>
                  <a:pt x="398327" y="0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2777A4A-54EB-1742-89D1-35D8FB011526}"/>
              </a:ext>
            </a:extLst>
          </p:cNvPr>
          <p:cNvSpPr/>
          <p:nvPr/>
        </p:nvSpPr>
        <p:spPr>
          <a:xfrm>
            <a:off x="0" y="103819"/>
            <a:ext cx="89854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Histórico das vigilâncias de violências no SINAN </a:t>
            </a:r>
          </a:p>
        </p:txBody>
      </p:sp>
      <p:sp>
        <p:nvSpPr>
          <p:cNvPr id="5" name="Bisel 4">
            <a:extLst>
              <a:ext uri="{FF2B5EF4-FFF2-40B4-BE49-F238E27FC236}">
                <a16:creationId xmlns:a16="http://schemas.microsoft.com/office/drawing/2014/main" id="{F38F5379-A5F9-8347-B066-7F396DF6CD73}"/>
              </a:ext>
            </a:extLst>
          </p:cNvPr>
          <p:cNvSpPr/>
          <p:nvPr/>
        </p:nvSpPr>
        <p:spPr>
          <a:xfrm>
            <a:off x="1238756" y="6280475"/>
            <a:ext cx="818147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2011</a:t>
            </a:r>
          </a:p>
        </p:txBody>
      </p:sp>
      <p:sp>
        <p:nvSpPr>
          <p:cNvPr id="7" name="Bisel 6">
            <a:extLst>
              <a:ext uri="{FF2B5EF4-FFF2-40B4-BE49-F238E27FC236}">
                <a16:creationId xmlns:a16="http://schemas.microsoft.com/office/drawing/2014/main" id="{04A02ADB-2054-734B-BE57-802835E73DBE}"/>
              </a:ext>
            </a:extLst>
          </p:cNvPr>
          <p:cNvSpPr/>
          <p:nvPr/>
        </p:nvSpPr>
        <p:spPr>
          <a:xfrm>
            <a:off x="2168372" y="6280475"/>
            <a:ext cx="942473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2014</a:t>
            </a:r>
          </a:p>
        </p:txBody>
      </p:sp>
      <p:sp>
        <p:nvSpPr>
          <p:cNvPr id="8" name="Bisel 7">
            <a:extLst>
              <a:ext uri="{FF2B5EF4-FFF2-40B4-BE49-F238E27FC236}">
                <a16:creationId xmlns:a16="http://schemas.microsoft.com/office/drawing/2014/main" id="{CB7661AB-27A7-D14F-A749-C6C4CE653748}"/>
              </a:ext>
            </a:extLst>
          </p:cNvPr>
          <p:cNvSpPr/>
          <p:nvPr/>
        </p:nvSpPr>
        <p:spPr>
          <a:xfrm>
            <a:off x="4318403" y="6280473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2016</a:t>
            </a:r>
          </a:p>
        </p:txBody>
      </p:sp>
      <p:sp>
        <p:nvSpPr>
          <p:cNvPr id="10" name="Bisel 9">
            <a:extLst>
              <a:ext uri="{FF2B5EF4-FFF2-40B4-BE49-F238E27FC236}">
                <a16:creationId xmlns:a16="http://schemas.microsoft.com/office/drawing/2014/main" id="{F6C69891-2E8C-824B-B227-92B444256B24}"/>
              </a:ext>
            </a:extLst>
          </p:cNvPr>
          <p:cNvSpPr/>
          <p:nvPr/>
        </p:nvSpPr>
        <p:spPr>
          <a:xfrm>
            <a:off x="327760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2015</a:t>
            </a:r>
          </a:p>
        </p:txBody>
      </p:sp>
      <p:sp>
        <p:nvSpPr>
          <p:cNvPr id="11" name="Bisel 10">
            <a:extLst>
              <a:ext uri="{FF2B5EF4-FFF2-40B4-BE49-F238E27FC236}">
                <a16:creationId xmlns:a16="http://schemas.microsoft.com/office/drawing/2014/main" id="{AD436325-F5FB-B94C-9659-F29C18667EE3}"/>
              </a:ext>
            </a:extLst>
          </p:cNvPr>
          <p:cNvSpPr/>
          <p:nvPr/>
        </p:nvSpPr>
        <p:spPr>
          <a:xfrm>
            <a:off x="5224467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2017</a:t>
            </a:r>
          </a:p>
        </p:txBody>
      </p:sp>
      <p:sp>
        <p:nvSpPr>
          <p:cNvPr id="12" name="Bisel 11">
            <a:extLst>
              <a:ext uri="{FF2B5EF4-FFF2-40B4-BE49-F238E27FC236}">
                <a16:creationId xmlns:a16="http://schemas.microsoft.com/office/drawing/2014/main" id="{15724331-9E8B-AD44-B0FC-9D3ED567913E}"/>
              </a:ext>
            </a:extLst>
          </p:cNvPr>
          <p:cNvSpPr/>
          <p:nvPr/>
        </p:nvSpPr>
        <p:spPr>
          <a:xfrm>
            <a:off x="6265268" y="6280475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2018</a:t>
            </a:r>
          </a:p>
        </p:txBody>
      </p:sp>
      <p:sp>
        <p:nvSpPr>
          <p:cNvPr id="13" name="Bisel 12">
            <a:extLst>
              <a:ext uri="{FF2B5EF4-FFF2-40B4-BE49-F238E27FC236}">
                <a16:creationId xmlns:a16="http://schemas.microsoft.com/office/drawing/2014/main" id="{DCA9E1CF-BC4A-784E-88C4-3177A0EF05EB}"/>
              </a:ext>
            </a:extLst>
          </p:cNvPr>
          <p:cNvSpPr/>
          <p:nvPr/>
        </p:nvSpPr>
        <p:spPr>
          <a:xfrm>
            <a:off x="7194885" y="6280476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2019</a:t>
            </a:r>
          </a:p>
        </p:txBody>
      </p:sp>
      <p:sp>
        <p:nvSpPr>
          <p:cNvPr id="14" name="Bisel 13">
            <a:extLst>
              <a:ext uri="{FF2B5EF4-FFF2-40B4-BE49-F238E27FC236}">
                <a16:creationId xmlns:a16="http://schemas.microsoft.com/office/drawing/2014/main" id="{AB63FC79-A78F-394C-9AB0-2658B9A9D1D7}"/>
              </a:ext>
            </a:extLst>
          </p:cNvPr>
          <p:cNvSpPr/>
          <p:nvPr/>
        </p:nvSpPr>
        <p:spPr>
          <a:xfrm>
            <a:off x="8167257" y="6280477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Bisel 14">
            <a:extLst>
              <a:ext uri="{FF2B5EF4-FFF2-40B4-BE49-F238E27FC236}">
                <a16:creationId xmlns:a16="http://schemas.microsoft.com/office/drawing/2014/main" id="{9BFA2849-318A-2E4D-B72E-ECD7DF1450CD}"/>
              </a:ext>
            </a:extLst>
          </p:cNvPr>
          <p:cNvSpPr/>
          <p:nvPr/>
        </p:nvSpPr>
        <p:spPr>
          <a:xfrm>
            <a:off x="33463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2010</a:t>
            </a:r>
          </a:p>
        </p:txBody>
      </p:sp>
      <p:sp>
        <p:nvSpPr>
          <p:cNvPr id="19" name="object 41">
            <a:extLst>
              <a:ext uri="{FF2B5EF4-FFF2-40B4-BE49-F238E27FC236}">
                <a16:creationId xmlns:a16="http://schemas.microsoft.com/office/drawing/2014/main" id="{21D820FB-DDCF-BA4C-BED0-D1975401CEBD}"/>
              </a:ext>
            </a:extLst>
          </p:cNvPr>
          <p:cNvSpPr txBox="1"/>
          <p:nvPr/>
        </p:nvSpPr>
        <p:spPr>
          <a:xfrm>
            <a:off x="827887" y="1110060"/>
            <a:ext cx="2680970" cy="266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spc="-5" dirty="0">
                <a:solidFill>
                  <a:srgbClr val="FFFFFF"/>
                </a:solidFill>
                <a:latin typeface="Calibri"/>
                <a:cs typeface="Calibri"/>
              </a:rPr>
              <a:t>ESTRATÉGIA: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Vigilância Sentinela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21" name="object 41">
            <a:extLst>
              <a:ext uri="{FF2B5EF4-FFF2-40B4-BE49-F238E27FC236}">
                <a16:creationId xmlns:a16="http://schemas.microsoft.com/office/drawing/2014/main" id="{9E29C23B-3178-9741-9C88-0D51EBE2D19F}"/>
              </a:ext>
            </a:extLst>
          </p:cNvPr>
          <p:cNvSpPr/>
          <p:nvPr/>
        </p:nvSpPr>
        <p:spPr>
          <a:xfrm>
            <a:off x="6415648" y="903369"/>
            <a:ext cx="2569757" cy="1964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42">
            <a:extLst>
              <a:ext uri="{FF2B5EF4-FFF2-40B4-BE49-F238E27FC236}">
                <a16:creationId xmlns:a16="http://schemas.microsoft.com/office/drawing/2014/main" id="{F07353A5-0A86-D640-8C90-C90005B8A26A}"/>
              </a:ext>
            </a:extLst>
          </p:cNvPr>
          <p:cNvSpPr txBox="1"/>
          <p:nvPr/>
        </p:nvSpPr>
        <p:spPr>
          <a:xfrm>
            <a:off x="6734302" y="1080434"/>
            <a:ext cx="2121535" cy="146642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22250" marR="213360" algn="ctr">
              <a:lnSpc>
                <a:spcPct val="101899"/>
              </a:lnSpc>
              <a:spcBef>
                <a:spcPts val="90"/>
              </a:spcBef>
            </a:pP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Notificação</a:t>
            </a:r>
            <a:r>
              <a:rPr sz="155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imediata  (24 </a:t>
            </a:r>
            <a:r>
              <a:rPr sz="1550" spc="10" dirty="0">
                <a:solidFill>
                  <a:srgbClr val="FFFFFF"/>
                </a:solidFill>
                <a:latin typeface="Calibri"/>
                <a:cs typeface="Calibri"/>
              </a:rPr>
              <a:t>hs)</a:t>
            </a:r>
            <a:endParaRPr sz="1550" dirty="0">
              <a:latin typeface="Calibri"/>
              <a:cs typeface="Calibri"/>
            </a:endParaRPr>
          </a:p>
          <a:p>
            <a:pPr marL="12065" marR="5080" algn="ctr">
              <a:lnSpc>
                <a:spcPct val="101899"/>
              </a:lnSpc>
            </a:pPr>
            <a:r>
              <a:rPr sz="1550" dirty="0">
                <a:solidFill>
                  <a:srgbClr val="FFFFFF"/>
                </a:solidFill>
                <a:latin typeface="Calibri"/>
                <a:cs typeface="Calibri"/>
              </a:rPr>
              <a:t>para </a:t>
            </a:r>
            <a:r>
              <a:rPr sz="1550" spc="10" dirty="0">
                <a:solidFill>
                  <a:srgbClr val="FFFFFF"/>
                </a:solidFill>
                <a:latin typeface="Calibri"/>
                <a:cs typeface="Calibri"/>
              </a:rPr>
              <a:t>os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casos </a:t>
            </a:r>
            <a:r>
              <a:rPr sz="1550" spc="1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55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violência  </a:t>
            </a:r>
            <a:r>
              <a:rPr sz="1550" dirty="0">
                <a:solidFill>
                  <a:srgbClr val="FFFFFF"/>
                </a:solidFill>
                <a:latin typeface="Calibri"/>
                <a:cs typeface="Calibri"/>
              </a:rPr>
              <a:t>sexual </a:t>
            </a:r>
            <a:r>
              <a:rPr sz="1550" spc="15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1550" dirty="0">
                <a:solidFill>
                  <a:srgbClr val="FFFFFF"/>
                </a:solidFill>
                <a:latin typeface="Calibri"/>
                <a:cs typeface="Calibri"/>
              </a:rPr>
              <a:t>tentativa </a:t>
            </a:r>
            <a:r>
              <a:rPr sz="1550" spc="10" dirty="0">
                <a:solidFill>
                  <a:srgbClr val="FFFFFF"/>
                </a:solidFill>
                <a:latin typeface="Calibri"/>
                <a:cs typeface="Calibri"/>
              </a:rPr>
              <a:t>de  </a:t>
            </a:r>
            <a:r>
              <a:rPr sz="1550" spc="5" dirty="0" err="1">
                <a:solidFill>
                  <a:srgbClr val="FFFFFF"/>
                </a:solidFill>
                <a:latin typeface="Calibri"/>
                <a:cs typeface="Calibri"/>
              </a:rPr>
              <a:t>suicídio</a:t>
            </a:r>
            <a:endParaRPr sz="1650" dirty="0">
              <a:latin typeface="Times New Roman"/>
              <a:cs typeface="Times New Roman"/>
            </a:endParaRPr>
          </a:p>
          <a:p>
            <a:pPr marL="340995">
              <a:lnSpc>
                <a:spcPct val="100000"/>
              </a:lnSpc>
              <a:spcBef>
                <a:spcPts val="5"/>
              </a:spcBef>
            </a:pPr>
            <a:r>
              <a:rPr sz="1550" spc="10" dirty="0">
                <a:solidFill>
                  <a:srgbClr val="FFFFFF"/>
                </a:solidFill>
                <a:latin typeface="Calibri"/>
                <a:cs typeface="Calibri"/>
              </a:rPr>
              <a:t>Âmbito</a:t>
            </a:r>
            <a:r>
              <a:rPr sz="15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municipal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23" name="object 37">
            <a:extLst>
              <a:ext uri="{FF2B5EF4-FFF2-40B4-BE49-F238E27FC236}">
                <a16:creationId xmlns:a16="http://schemas.microsoft.com/office/drawing/2014/main" id="{81ED1C74-8594-1F40-AF27-B220963B4C9A}"/>
              </a:ext>
            </a:extLst>
          </p:cNvPr>
          <p:cNvSpPr/>
          <p:nvPr/>
        </p:nvSpPr>
        <p:spPr>
          <a:xfrm>
            <a:off x="764312" y="916068"/>
            <a:ext cx="4693065" cy="19515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40">
            <a:extLst>
              <a:ext uri="{FF2B5EF4-FFF2-40B4-BE49-F238E27FC236}">
                <a16:creationId xmlns:a16="http://schemas.microsoft.com/office/drawing/2014/main" id="{BC3F8D68-45D1-7D40-A155-30049E1D2D82}"/>
              </a:ext>
            </a:extLst>
          </p:cNvPr>
          <p:cNvSpPr txBox="1"/>
          <p:nvPr/>
        </p:nvSpPr>
        <p:spPr>
          <a:xfrm>
            <a:off x="2838998" y="3517687"/>
            <a:ext cx="4391895" cy="2207398"/>
          </a:xfrm>
          <a:prstGeom prst="rect">
            <a:avLst/>
          </a:prstGeom>
          <a:ln w="10693">
            <a:solidFill>
              <a:srgbClr val="4472C4"/>
            </a:solidFill>
          </a:ln>
        </p:spPr>
        <p:txBody>
          <a:bodyPr vert="horz" wrap="square" lIns="0" tIns="26034" rIns="0" bIns="0" rtlCol="0">
            <a:spAutoFit/>
          </a:bodyPr>
          <a:lstStyle/>
          <a:p>
            <a:pPr marL="80010" marR="70485" algn="just">
              <a:lnSpc>
                <a:spcPct val="101899"/>
              </a:lnSpc>
              <a:spcBef>
                <a:spcPts val="204"/>
              </a:spcBef>
            </a:pPr>
            <a:r>
              <a:rPr sz="1550" spc="5" dirty="0">
                <a:latin typeface="Calibri"/>
                <a:cs typeface="Calibri"/>
              </a:rPr>
              <a:t>Art.</a:t>
            </a:r>
            <a:r>
              <a:rPr sz="1550" spc="360" dirty="0">
                <a:latin typeface="Calibri"/>
                <a:cs typeface="Calibri"/>
              </a:rPr>
              <a:t> </a:t>
            </a:r>
            <a:r>
              <a:rPr sz="1550" spc="10" dirty="0">
                <a:latin typeface="Calibri"/>
                <a:cs typeface="Calibri"/>
              </a:rPr>
              <a:t>2º </a:t>
            </a:r>
            <a:r>
              <a:rPr sz="1550" spc="-10" dirty="0">
                <a:latin typeface="Calibri"/>
                <a:cs typeface="Calibri"/>
              </a:rPr>
              <a:t>Para </a:t>
            </a:r>
            <a:r>
              <a:rPr sz="1550" spc="5" dirty="0">
                <a:latin typeface="Calibri"/>
                <a:cs typeface="Calibri"/>
              </a:rPr>
              <a:t>fins  </a:t>
            </a:r>
            <a:r>
              <a:rPr sz="1550" spc="10" dirty="0">
                <a:latin typeface="Calibri"/>
                <a:cs typeface="Calibri"/>
              </a:rPr>
              <a:t>de </a:t>
            </a:r>
            <a:r>
              <a:rPr sz="1550" spc="5" dirty="0">
                <a:latin typeface="Calibri"/>
                <a:cs typeface="Calibri"/>
              </a:rPr>
              <a:t>notificação  compulsória  </a:t>
            </a:r>
            <a:r>
              <a:rPr sz="1550" spc="10" dirty="0">
                <a:latin typeface="Calibri"/>
                <a:cs typeface="Calibri"/>
              </a:rPr>
              <a:t>de importância </a:t>
            </a:r>
            <a:r>
              <a:rPr sz="1550" spc="5" dirty="0">
                <a:latin typeface="Calibri"/>
                <a:cs typeface="Calibri"/>
              </a:rPr>
              <a:t>nacional,  </a:t>
            </a:r>
            <a:r>
              <a:rPr sz="1550" dirty="0">
                <a:latin typeface="Calibri"/>
                <a:cs typeface="Calibri"/>
              </a:rPr>
              <a:t>serão  </a:t>
            </a:r>
            <a:r>
              <a:rPr sz="1550" spc="5" dirty="0">
                <a:latin typeface="Calibri"/>
                <a:cs typeface="Calibri"/>
              </a:rPr>
              <a:t>considerados </a:t>
            </a:r>
            <a:r>
              <a:rPr sz="1550" spc="10" dirty="0">
                <a:latin typeface="Calibri"/>
                <a:cs typeface="Calibri"/>
              </a:rPr>
              <a:t>os </a:t>
            </a:r>
            <a:r>
              <a:rPr sz="1550" spc="5" dirty="0">
                <a:latin typeface="Calibri"/>
                <a:cs typeface="Calibri"/>
              </a:rPr>
              <a:t>seguintes</a:t>
            </a:r>
            <a:r>
              <a:rPr sz="1550" spc="20" dirty="0">
                <a:latin typeface="Calibri"/>
                <a:cs typeface="Calibri"/>
              </a:rPr>
              <a:t> </a:t>
            </a:r>
            <a:r>
              <a:rPr sz="1550" spc="5" dirty="0">
                <a:latin typeface="Calibri"/>
                <a:cs typeface="Calibri"/>
              </a:rPr>
              <a:t>conceitos:</a:t>
            </a:r>
            <a:endParaRPr sz="1550" dirty="0">
              <a:latin typeface="Calibri"/>
              <a:cs typeface="Calibri"/>
            </a:endParaRPr>
          </a:p>
          <a:p>
            <a:pPr marL="80010" marR="69850" algn="just">
              <a:lnSpc>
                <a:spcPct val="101899"/>
              </a:lnSpc>
            </a:pPr>
            <a:r>
              <a:rPr sz="1550" spc="5" dirty="0">
                <a:latin typeface="Calibri"/>
                <a:cs typeface="Calibri"/>
              </a:rPr>
              <a:t>I - </a:t>
            </a:r>
            <a:r>
              <a:rPr sz="1550" dirty="0">
                <a:latin typeface="Calibri"/>
                <a:cs typeface="Calibri"/>
              </a:rPr>
              <a:t>agravo: </a:t>
            </a:r>
            <a:r>
              <a:rPr sz="1550" spc="10" dirty="0">
                <a:latin typeface="Calibri"/>
                <a:cs typeface="Calibri"/>
              </a:rPr>
              <a:t>qualquer dano à </a:t>
            </a:r>
            <a:r>
              <a:rPr sz="1550" spc="5" dirty="0">
                <a:latin typeface="Calibri"/>
                <a:cs typeface="Calibri"/>
              </a:rPr>
              <a:t>integridade </a:t>
            </a:r>
            <a:r>
              <a:rPr sz="1550" dirty="0">
                <a:latin typeface="Calibri"/>
                <a:cs typeface="Calibri"/>
              </a:rPr>
              <a:t>física </a:t>
            </a:r>
            <a:r>
              <a:rPr sz="1550" spc="10" dirty="0">
                <a:latin typeface="Calibri"/>
                <a:cs typeface="Calibri"/>
              </a:rPr>
              <a:t>ou </a:t>
            </a:r>
            <a:r>
              <a:rPr sz="1550" spc="5" dirty="0">
                <a:latin typeface="Calibri"/>
                <a:cs typeface="Calibri"/>
              </a:rPr>
              <a:t>mental </a:t>
            </a:r>
            <a:r>
              <a:rPr sz="1550" spc="15" dirty="0">
                <a:latin typeface="Calibri"/>
                <a:cs typeface="Calibri"/>
              </a:rPr>
              <a:t>do </a:t>
            </a:r>
            <a:r>
              <a:rPr sz="1550" spc="5" dirty="0">
                <a:latin typeface="Calibri"/>
                <a:cs typeface="Calibri"/>
              </a:rPr>
              <a:t>indivíduo, provocado por  circunstâncias nocivas, </a:t>
            </a:r>
            <a:r>
              <a:rPr sz="1550" dirty="0">
                <a:latin typeface="Calibri"/>
                <a:cs typeface="Calibri"/>
              </a:rPr>
              <a:t>tais </a:t>
            </a:r>
            <a:r>
              <a:rPr sz="1550" spc="10" dirty="0">
                <a:latin typeface="Calibri"/>
                <a:cs typeface="Calibri"/>
              </a:rPr>
              <a:t>como </a:t>
            </a:r>
            <a:r>
              <a:rPr sz="1550" spc="5" dirty="0">
                <a:latin typeface="Calibri"/>
                <a:cs typeface="Calibri"/>
              </a:rPr>
              <a:t>acidentes, </a:t>
            </a:r>
            <a:r>
              <a:rPr sz="1550" dirty="0">
                <a:latin typeface="Calibri"/>
                <a:cs typeface="Calibri"/>
              </a:rPr>
              <a:t>intoxicações </a:t>
            </a:r>
            <a:r>
              <a:rPr sz="1550" spc="10" dirty="0">
                <a:latin typeface="Calibri"/>
                <a:cs typeface="Calibri"/>
              </a:rPr>
              <a:t>por </a:t>
            </a:r>
            <a:r>
              <a:rPr sz="1550" spc="5" dirty="0">
                <a:latin typeface="Calibri"/>
                <a:cs typeface="Calibri"/>
              </a:rPr>
              <a:t>substâncias químicas,  </a:t>
            </a:r>
            <a:r>
              <a:rPr sz="1550" spc="10" dirty="0">
                <a:latin typeface="Calibri"/>
                <a:cs typeface="Calibri"/>
              </a:rPr>
              <a:t>abuso de </a:t>
            </a:r>
            <a:r>
              <a:rPr sz="1550" dirty="0">
                <a:latin typeface="Calibri"/>
                <a:cs typeface="Calibri"/>
              </a:rPr>
              <a:t>drogas </a:t>
            </a:r>
            <a:r>
              <a:rPr sz="1550" spc="10" dirty="0">
                <a:latin typeface="Calibri"/>
                <a:cs typeface="Calibri"/>
              </a:rPr>
              <a:t>ou </a:t>
            </a:r>
            <a:r>
              <a:rPr sz="1550" b="1" spc="5" dirty="0">
                <a:solidFill>
                  <a:srgbClr val="7030A0"/>
                </a:solidFill>
                <a:latin typeface="Calibri"/>
                <a:cs typeface="Calibri"/>
              </a:rPr>
              <a:t>lesões </a:t>
            </a:r>
            <a:r>
              <a:rPr sz="1550" b="1" dirty="0">
                <a:solidFill>
                  <a:srgbClr val="7030A0"/>
                </a:solidFill>
                <a:latin typeface="Calibri"/>
                <a:cs typeface="Calibri"/>
              </a:rPr>
              <a:t>decorrentes </a:t>
            </a:r>
            <a:r>
              <a:rPr sz="1550" b="1" spc="10" dirty="0">
                <a:solidFill>
                  <a:srgbClr val="7030A0"/>
                </a:solidFill>
                <a:latin typeface="Calibri"/>
                <a:cs typeface="Calibri"/>
              </a:rPr>
              <a:t>de </a:t>
            </a:r>
            <a:r>
              <a:rPr sz="1550" b="1" spc="5" dirty="0">
                <a:solidFill>
                  <a:srgbClr val="7030A0"/>
                </a:solidFill>
                <a:latin typeface="Calibri"/>
                <a:cs typeface="Calibri"/>
              </a:rPr>
              <a:t>violências </a:t>
            </a:r>
            <a:r>
              <a:rPr sz="1550" b="1" dirty="0">
                <a:solidFill>
                  <a:srgbClr val="7030A0"/>
                </a:solidFill>
                <a:latin typeface="Calibri"/>
                <a:cs typeface="Calibri"/>
              </a:rPr>
              <a:t>interpessoais, </a:t>
            </a:r>
            <a:r>
              <a:rPr sz="1550" b="1" spc="10" dirty="0">
                <a:solidFill>
                  <a:srgbClr val="7030A0"/>
                </a:solidFill>
                <a:latin typeface="Calibri"/>
                <a:cs typeface="Calibri"/>
              </a:rPr>
              <a:t>como </a:t>
            </a:r>
            <a:r>
              <a:rPr sz="1550" b="1" spc="5" dirty="0">
                <a:solidFill>
                  <a:srgbClr val="7030A0"/>
                </a:solidFill>
                <a:latin typeface="Calibri"/>
                <a:cs typeface="Calibri"/>
              </a:rPr>
              <a:t>agressões </a:t>
            </a:r>
            <a:r>
              <a:rPr sz="1550" b="1" spc="10" dirty="0">
                <a:solidFill>
                  <a:srgbClr val="7030A0"/>
                </a:solidFill>
                <a:latin typeface="Calibri"/>
                <a:cs typeface="Calibri"/>
              </a:rPr>
              <a:t>e  maus </a:t>
            </a:r>
            <a:r>
              <a:rPr sz="1550" b="1" dirty="0">
                <a:solidFill>
                  <a:srgbClr val="7030A0"/>
                </a:solidFill>
                <a:latin typeface="Calibri"/>
                <a:cs typeface="Calibri"/>
              </a:rPr>
              <a:t>tratos, </a:t>
            </a:r>
            <a:r>
              <a:rPr sz="1550" b="1" spc="10" dirty="0">
                <a:solidFill>
                  <a:srgbClr val="7030A0"/>
                </a:solidFill>
                <a:latin typeface="Calibri"/>
                <a:cs typeface="Calibri"/>
              </a:rPr>
              <a:t>e lesão</a:t>
            </a:r>
            <a:r>
              <a:rPr sz="1550"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550" b="1" spc="5" dirty="0">
                <a:solidFill>
                  <a:srgbClr val="7030A0"/>
                </a:solidFill>
                <a:latin typeface="Calibri"/>
                <a:cs typeface="Calibri"/>
              </a:rPr>
              <a:t>autoprovocada</a:t>
            </a:r>
            <a:r>
              <a:rPr sz="1550" spc="5" dirty="0">
                <a:latin typeface="Calibri"/>
                <a:cs typeface="Calibri"/>
              </a:rPr>
              <a:t>;</a:t>
            </a:r>
            <a:endParaRPr sz="15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39691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id="{08FDC6EF-20B0-AC40-89CE-E0C15936089E}"/>
              </a:ext>
            </a:extLst>
          </p:cNvPr>
          <p:cNvSpPr/>
          <p:nvPr/>
        </p:nvSpPr>
        <p:spPr>
          <a:xfrm>
            <a:off x="4615493" y="1847538"/>
            <a:ext cx="398780" cy="4432935"/>
          </a:xfrm>
          <a:custGeom>
            <a:avLst/>
            <a:gdLst/>
            <a:ahLst/>
            <a:cxnLst/>
            <a:rect l="l" t="t" r="r" b="b"/>
            <a:pathLst>
              <a:path w="398779" h="4432935">
                <a:moveTo>
                  <a:pt x="0" y="0"/>
                </a:moveTo>
                <a:lnTo>
                  <a:pt x="0" y="4432414"/>
                </a:lnTo>
                <a:lnTo>
                  <a:pt x="132775" y="2954943"/>
                </a:lnTo>
                <a:lnTo>
                  <a:pt x="132775" y="132775"/>
                </a:lnTo>
                <a:lnTo>
                  <a:pt x="386410" y="132775"/>
                </a:lnTo>
                <a:lnTo>
                  <a:pt x="398327" y="0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2777A4A-54EB-1742-89D1-35D8FB011526}"/>
              </a:ext>
            </a:extLst>
          </p:cNvPr>
          <p:cNvSpPr/>
          <p:nvPr/>
        </p:nvSpPr>
        <p:spPr>
          <a:xfrm>
            <a:off x="0" y="577514"/>
            <a:ext cx="89854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Histórico das vigilâncias de violências no SINAN </a:t>
            </a:r>
          </a:p>
        </p:txBody>
      </p:sp>
      <p:sp>
        <p:nvSpPr>
          <p:cNvPr id="5" name="Bisel 4">
            <a:extLst>
              <a:ext uri="{FF2B5EF4-FFF2-40B4-BE49-F238E27FC236}">
                <a16:creationId xmlns:a16="http://schemas.microsoft.com/office/drawing/2014/main" id="{F38F5379-A5F9-8347-B066-7F396DF6CD73}"/>
              </a:ext>
            </a:extLst>
          </p:cNvPr>
          <p:cNvSpPr/>
          <p:nvPr/>
        </p:nvSpPr>
        <p:spPr>
          <a:xfrm>
            <a:off x="1238756" y="6280475"/>
            <a:ext cx="818147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2011</a:t>
            </a:r>
          </a:p>
        </p:txBody>
      </p:sp>
      <p:sp>
        <p:nvSpPr>
          <p:cNvPr id="7" name="Bisel 6">
            <a:extLst>
              <a:ext uri="{FF2B5EF4-FFF2-40B4-BE49-F238E27FC236}">
                <a16:creationId xmlns:a16="http://schemas.microsoft.com/office/drawing/2014/main" id="{04A02ADB-2054-734B-BE57-802835E73DBE}"/>
              </a:ext>
            </a:extLst>
          </p:cNvPr>
          <p:cNvSpPr/>
          <p:nvPr/>
        </p:nvSpPr>
        <p:spPr>
          <a:xfrm>
            <a:off x="2168372" y="6280475"/>
            <a:ext cx="942473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2014</a:t>
            </a:r>
          </a:p>
        </p:txBody>
      </p:sp>
      <p:sp>
        <p:nvSpPr>
          <p:cNvPr id="8" name="Bisel 7">
            <a:extLst>
              <a:ext uri="{FF2B5EF4-FFF2-40B4-BE49-F238E27FC236}">
                <a16:creationId xmlns:a16="http://schemas.microsoft.com/office/drawing/2014/main" id="{CB7661AB-27A7-D14F-A749-C6C4CE653748}"/>
              </a:ext>
            </a:extLst>
          </p:cNvPr>
          <p:cNvSpPr/>
          <p:nvPr/>
        </p:nvSpPr>
        <p:spPr>
          <a:xfrm>
            <a:off x="4318403" y="6280473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2016</a:t>
            </a:r>
          </a:p>
        </p:txBody>
      </p:sp>
      <p:sp>
        <p:nvSpPr>
          <p:cNvPr id="10" name="Bisel 9">
            <a:extLst>
              <a:ext uri="{FF2B5EF4-FFF2-40B4-BE49-F238E27FC236}">
                <a16:creationId xmlns:a16="http://schemas.microsoft.com/office/drawing/2014/main" id="{F6C69891-2E8C-824B-B227-92B444256B24}"/>
              </a:ext>
            </a:extLst>
          </p:cNvPr>
          <p:cNvSpPr/>
          <p:nvPr/>
        </p:nvSpPr>
        <p:spPr>
          <a:xfrm>
            <a:off x="327760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2015</a:t>
            </a:r>
          </a:p>
        </p:txBody>
      </p:sp>
      <p:sp>
        <p:nvSpPr>
          <p:cNvPr id="11" name="Bisel 10">
            <a:extLst>
              <a:ext uri="{FF2B5EF4-FFF2-40B4-BE49-F238E27FC236}">
                <a16:creationId xmlns:a16="http://schemas.microsoft.com/office/drawing/2014/main" id="{AD436325-F5FB-B94C-9659-F29C18667EE3}"/>
              </a:ext>
            </a:extLst>
          </p:cNvPr>
          <p:cNvSpPr/>
          <p:nvPr/>
        </p:nvSpPr>
        <p:spPr>
          <a:xfrm>
            <a:off x="5224467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2017</a:t>
            </a:r>
          </a:p>
        </p:txBody>
      </p:sp>
      <p:sp>
        <p:nvSpPr>
          <p:cNvPr id="12" name="Bisel 11">
            <a:extLst>
              <a:ext uri="{FF2B5EF4-FFF2-40B4-BE49-F238E27FC236}">
                <a16:creationId xmlns:a16="http://schemas.microsoft.com/office/drawing/2014/main" id="{15724331-9E8B-AD44-B0FC-9D3ED567913E}"/>
              </a:ext>
            </a:extLst>
          </p:cNvPr>
          <p:cNvSpPr/>
          <p:nvPr/>
        </p:nvSpPr>
        <p:spPr>
          <a:xfrm>
            <a:off x="6265268" y="6280475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2018</a:t>
            </a:r>
          </a:p>
        </p:txBody>
      </p:sp>
      <p:sp>
        <p:nvSpPr>
          <p:cNvPr id="13" name="Bisel 12">
            <a:extLst>
              <a:ext uri="{FF2B5EF4-FFF2-40B4-BE49-F238E27FC236}">
                <a16:creationId xmlns:a16="http://schemas.microsoft.com/office/drawing/2014/main" id="{DCA9E1CF-BC4A-784E-88C4-3177A0EF05EB}"/>
              </a:ext>
            </a:extLst>
          </p:cNvPr>
          <p:cNvSpPr/>
          <p:nvPr/>
        </p:nvSpPr>
        <p:spPr>
          <a:xfrm>
            <a:off x="7194885" y="6280476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2019</a:t>
            </a:r>
          </a:p>
        </p:txBody>
      </p:sp>
      <p:sp>
        <p:nvSpPr>
          <p:cNvPr id="14" name="Bisel 13">
            <a:extLst>
              <a:ext uri="{FF2B5EF4-FFF2-40B4-BE49-F238E27FC236}">
                <a16:creationId xmlns:a16="http://schemas.microsoft.com/office/drawing/2014/main" id="{AB63FC79-A78F-394C-9AB0-2658B9A9D1D7}"/>
              </a:ext>
            </a:extLst>
          </p:cNvPr>
          <p:cNvSpPr/>
          <p:nvPr/>
        </p:nvSpPr>
        <p:spPr>
          <a:xfrm>
            <a:off x="8167257" y="6280477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Bisel 14">
            <a:extLst>
              <a:ext uri="{FF2B5EF4-FFF2-40B4-BE49-F238E27FC236}">
                <a16:creationId xmlns:a16="http://schemas.microsoft.com/office/drawing/2014/main" id="{9BFA2849-318A-2E4D-B72E-ECD7DF1450CD}"/>
              </a:ext>
            </a:extLst>
          </p:cNvPr>
          <p:cNvSpPr/>
          <p:nvPr/>
        </p:nvSpPr>
        <p:spPr>
          <a:xfrm>
            <a:off x="33463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2010</a:t>
            </a:r>
          </a:p>
        </p:txBody>
      </p:sp>
      <p:sp>
        <p:nvSpPr>
          <p:cNvPr id="18" name="object 40">
            <a:extLst>
              <a:ext uri="{FF2B5EF4-FFF2-40B4-BE49-F238E27FC236}">
                <a16:creationId xmlns:a16="http://schemas.microsoft.com/office/drawing/2014/main" id="{60C292DE-F01E-A445-9036-990C4F924B80}"/>
              </a:ext>
            </a:extLst>
          </p:cNvPr>
          <p:cNvSpPr/>
          <p:nvPr/>
        </p:nvSpPr>
        <p:spPr>
          <a:xfrm>
            <a:off x="334633" y="2051055"/>
            <a:ext cx="3761118" cy="6949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41">
            <a:extLst>
              <a:ext uri="{FF2B5EF4-FFF2-40B4-BE49-F238E27FC236}">
                <a16:creationId xmlns:a16="http://schemas.microsoft.com/office/drawing/2014/main" id="{21D820FB-DDCF-BA4C-BED0-D1975401CEBD}"/>
              </a:ext>
            </a:extLst>
          </p:cNvPr>
          <p:cNvSpPr txBox="1"/>
          <p:nvPr/>
        </p:nvSpPr>
        <p:spPr>
          <a:xfrm>
            <a:off x="1618316" y="2271237"/>
            <a:ext cx="2680970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pt-BR" sz="1550" spc="-5" dirty="0">
                <a:solidFill>
                  <a:srgbClr val="FFFFFF"/>
                </a:solidFill>
                <a:latin typeface="Calibri"/>
                <a:cs typeface="Calibri"/>
              </a:rPr>
              <a:t>VIGENTE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16" name="object 39">
            <a:extLst>
              <a:ext uri="{FF2B5EF4-FFF2-40B4-BE49-F238E27FC236}">
                <a16:creationId xmlns:a16="http://schemas.microsoft.com/office/drawing/2014/main" id="{710B7689-4AFE-6240-AA70-F0286FF988D6}"/>
              </a:ext>
            </a:extLst>
          </p:cNvPr>
          <p:cNvSpPr/>
          <p:nvPr/>
        </p:nvSpPr>
        <p:spPr>
          <a:xfrm>
            <a:off x="4727477" y="1717287"/>
            <a:ext cx="3488721" cy="18098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38">
            <a:extLst>
              <a:ext uri="{FF2B5EF4-FFF2-40B4-BE49-F238E27FC236}">
                <a16:creationId xmlns:a16="http://schemas.microsoft.com/office/drawing/2014/main" id="{09E5CAE9-1346-C740-A819-AE0CA2C000AB}"/>
              </a:ext>
            </a:extLst>
          </p:cNvPr>
          <p:cNvSpPr txBox="1"/>
          <p:nvPr/>
        </p:nvSpPr>
        <p:spPr>
          <a:xfrm>
            <a:off x="334632" y="3795818"/>
            <a:ext cx="8209915" cy="1780539"/>
          </a:xfrm>
          <a:prstGeom prst="rect">
            <a:avLst/>
          </a:prstGeom>
          <a:ln w="10693">
            <a:solidFill>
              <a:srgbClr val="4472C4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40"/>
              </a:spcBef>
            </a:pPr>
            <a:r>
              <a:rPr sz="1550" spc="5" dirty="0">
                <a:latin typeface="Calibri"/>
                <a:cs typeface="Calibri"/>
              </a:rPr>
              <a:t>Art.</a:t>
            </a:r>
            <a:r>
              <a:rPr sz="1550" spc="70" dirty="0">
                <a:latin typeface="Calibri"/>
                <a:cs typeface="Calibri"/>
              </a:rPr>
              <a:t> </a:t>
            </a:r>
            <a:r>
              <a:rPr sz="1550" spc="10" dirty="0">
                <a:latin typeface="Calibri"/>
                <a:cs typeface="Calibri"/>
              </a:rPr>
              <a:t>2º</a:t>
            </a:r>
            <a:r>
              <a:rPr sz="1550" spc="65" dirty="0">
                <a:latin typeface="Calibri"/>
                <a:cs typeface="Calibri"/>
              </a:rPr>
              <a:t> </a:t>
            </a:r>
            <a:r>
              <a:rPr sz="1550" spc="-10" dirty="0">
                <a:latin typeface="Calibri"/>
                <a:cs typeface="Calibri"/>
              </a:rPr>
              <a:t>Para</a:t>
            </a:r>
            <a:r>
              <a:rPr sz="1550" spc="85" dirty="0">
                <a:latin typeface="Calibri"/>
                <a:cs typeface="Calibri"/>
              </a:rPr>
              <a:t> </a:t>
            </a:r>
            <a:r>
              <a:rPr sz="1550" spc="10" dirty="0">
                <a:latin typeface="Calibri"/>
                <a:cs typeface="Calibri"/>
              </a:rPr>
              <a:t>fins</a:t>
            </a:r>
            <a:r>
              <a:rPr sz="1550" spc="75" dirty="0">
                <a:latin typeface="Calibri"/>
                <a:cs typeface="Calibri"/>
              </a:rPr>
              <a:t> </a:t>
            </a:r>
            <a:r>
              <a:rPr sz="1550" spc="10" dirty="0">
                <a:latin typeface="Calibri"/>
                <a:cs typeface="Calibri"/>
              </a:rPr>
              <a:t>de</a:t>
            </a:r>
            <a:r>
              <a:rPr sz="1550" spc="70" dirty="0">
                <a:latin typeface="Calibri"/>
                <a:cs typeface="Calibri"/>
              </a:rPr>
              <a:t> </a:t>
            </a:r>
            <a:r>
              <a:rPr sz="1550" spc="5" dirty="0">
                <a:latin typeface="Calibri"/>
                <a:cs typeface="Calibri"/>
              </a:rPr>
              <a:t>notificação</a:t>
            </a:r>
            <a:r>
              <a:rPr sz="1550" spc="80" dirty="0">
                <a:latin typeface="Calibri"/>
                <a:cs typeface="Calibri"/>
              </a:rPr>
              <a:t> </a:t>
            </a:r>
            <a:r>
              <a:rPr sz="1550" spc="5" dirty="0">
                <a:latin typeface="Calibri"/>
                <a:cs typeface="Calibri"/>
              </a:rPr>
              <a:t>compulsória</a:t>
            </a:r>
            <a:r>
              <a:rPr sz="1550" spc="85" dirty="0">
                <a:latin typeface="Calibri"/>
                <a:cs typeface="Calibri"/>
              </a:rPr>
              <a:t> </a:t>
            </a:r>
            <a:r>
              <a:rPr sz="1550" spc="10" dirty="0">
                <a:latin typeface="Calibri"/>
                <a:cs typeface="Calibri"/>
              </a:rPr>
              <a:t>de</a:t>
            </a:r>
            <a:r>
              <a:rPr sz="1550" spc="75" dirty="0">
                <a:latin typeface="Calibri"/>
                <a:cs typeface="Calibri"/>
              </a:rPr>
              <a:t> </a:t>
            </a:r>
            <a:r>
              <a:rPr sz="1550" spc="5" dirty="0">
                <a:latin typeface="Calibri"/>
                <a:cs typeface="Calibri"/>
              </a:rPr>
              <a:t>importância</a:t>
            </a:r>
            <a:r>
              <a:rPr sz="1550" spc="85" dirty="0">
                <a:latin typeface="Calibri"/>
                <a:cs typeface="Calibri"/>
              </a:rPr>
              <a:t> </a:t>
            </a:r>
            <a:r>
              <a:rPr sz="1550" spc="5" dirty="0">
                <a:latin typeface="Calibri"/>
                <a:cs typeface="Calibri"/>
              </a:rPr>
              <a:t>nacional,</a:t>
            </a:r>
            <a:r>
              <a:rPr sz="1550" spc="75" dirty="0">
                <a:latin typeface="Calibri"/>
                <a:cs typeface="Calibri"/>
              </a:rPr>
              <a:t> </a:t>
            </a:r>
            <a:r>
              <a:rPr sz="1550" dirty="0">
                <a:latin typeface="Calibri"/>
                <a:cs typeface="Calibri"/>
              </a:rPr>
              <a:t>serão</a:t>
            </a:r>
            <a:r>
              <a:rPr sz="1550" spc="85" dirty="0">
                <a:latin typeface="Calibri"/>
                <a:cs typeface="Calibri"/>
              </a:rPr>
              <a:t> </a:t>
            </a:r>
            <a:r>
              <a:rPr sz="1550" spc="5" dirty="0">
                <a:latin typeface="Calibri"/>
                <a:cs typeface="Calibri"/>
              </a:rPr>
              <a:t>considerados</a:t>
            </a:r>
            <a:r>
              <a:rPr sz="1550" spc="90" dirty="0">
                <a:latin typeface="Calibri"/>
                <a:cs typeface="Calibri"/>
              </a:rPr>
              <a:t> </a:t>
            </a:r>
            <a:r>
              <a:rPr sz="1550" spc="5" dirty="0">
                <a:latin typeface="Calibri"/>
                <a:cs typeface="Calibri"/>
              </a:rPr>
              <a:t>os</a:t>
            </a:r>
            <a:endParaRPr sz="1550" dirty="0">
              <a:latin typeface="Calibri"/>
              <a:cs typeface="Calibri"/>
            </a:endParaRPr>
          </a:p>
          <a:p>
            <a:pPr marL="79375">
              <a:lnSpc>
                <a:spcPct val="100000"/>
              </a:lnSpc>
              <a:spcBef>
                <a:spcPts val="30"/>
              </a:spcBef>
            </a:pPr>
            <a:r>
              <a:rPr sz="1550" spc="5" dirty="0">
                <a:latin typeface="Calibri"/>
                <a:cs typeface="Calibri"/>
              </a:rPr>
              <a:t>seguintes conceitos:</a:t>
            </a:r>
            <a:endParaRPr sz="1550" dirty="0">
              <a:latin typeface="Calibri"/>
              <a:cs typeface="Calibri"/>
            </a:endParaRPr>
          </a:p>
          <a:p>
            <a:pPr marL="79375" marR="105410">
              <a:lnSpc>
                <a:spcPct val="99900"/>
              </a:lnSpc>
              <a:spcBef>
                <a:spcPts val="40"/>
              </a:spcBef>
            </a:pPr>
            <a:r>
              <a:rPr sz="1550" spc="5" dirty="0">
                <a:latin typeface="Calibri"/>
                <a:cs typeface="Calibri"/>
              </a:rPr>
              <a:t>I - </a:t>
            </a:r>
            <a:r>
              <a:rPr sz="1550" dirty="0">
                <a:latin typeface="Calibri"/>
                <a:cs typeface="Calibri"/>
              </a:rPr>
              <a:t>agravo: </a:t>
            </a:r>
            <a:r>
              <a:rPr sz="1550" spc="10" dirty="0">
                <a:latin typeface="Calibri"/>
                <a:cs typeface="Calibri"/>
              </a:rPr>
              <a:t>qualquer dano à </a:t>
            </a:r>
            <a:r>
              <a:rPr sz="1550" spc="5" dirty="0">
                <a:latin typeface="Calibri"/>
                <a:cs typeface="Calibri"/>
              </a:rPr>
              <a:t>integridade </a:t>
            </a:r>
            <a:r>
              <a:rPr sz="1550" dirty="0">
                <a:latin typeface="Calibri"/>
                <a:cs typeface="Calibri"/>
              </a:rPr>
              <a:t>física </a:t>
            </a:r>
            <a:r>
              <a:rPr sz="1550" spc="10" dirty="0">
                <a:latin typeface="Calibri"/>
                <a:cs typeface="Calibri"/>
              </a:rPr>
              <a:t>ou </a:t>
            </a:r>
            <a:r>
              <a:rPr sz="1550" spc="5" dirty="0">
                <a:latin typeface="Calibri"/>
                <a:cs typeface="Calibri"/>
              </a:rPr>
              <a:t>mental </a:t>
            </a:r>
            <a:r>
              <a:rPr sz="1550" spc="10" dirty="0">
                <a:latin typeface="Calibri"/>
                <a:cs typeface="Calibri"/>
              </a:rPr>
              <a:t>do </a:t>
            </a:r>
            <a:r>
              <a:rPr sz="1550" spc="5" dirty="0">
                <a:latin typeface="Calibri"/>
                <a:cs typeface="Calibri"/>
              </a:rPr>
              <a:t>indivíduo, provocado </a:t>
            </a:r>
            <a:r>
              <a:rPr sz="1550" spc="10" dirty="0">
                <a:latin typeface="Calibri"/>
                <a:cs typeface="Calibri"/>
              </a:rPr>
              <a:t>por </a:t>
            </a:r>
            <a:r>
              <a:rPr sz="1550" spc="5" dirty="0">
                <a:latin typeface="Calibri"/>
                <a:cs typeface="Calibri"/>
              </a:rPr>
              <a:t>circunstâncias  nocivas, </a:t>
            </a:r>
            <a:r>
              <a:rPr sz="1550" dirty="0">
                <a:latin typeface="Calibri"/>
                <a:cs typeface="Calibri"/>
              </a:rPr>
              <a:t>tais </a:t>
            </a:r>
            <a:r>
              <a:rPr sz="1550" spc="10" dirty="0">
                <a:latin typeface="Calibri"/>
                <a:cs typeface="Calibri"/>
              </a:rPr>
              <a:t>como </a:t>
            </a:r>
            <a:r>
              <a:rPr sz="1550" spc="5" dirty="0">
                <a:latin typeface="Calibri"/>
                <a:cs typeface="Calibri"/>
              </a:rPr>
              <a:t>acidentes, </a:t>
            </a:r>
            <a:r>
              <a:rPr sz="1550" dirty="0">
                <a:latin typeface="Calibri"/>
                <a:cs typeface="Calibri"/>
              </a:rPr>
              <a:t>intoxicações </a:t>
            </a:r>
            <a:r>
              <a:rPr sz="1550" spc="10" dirty="0">
                <a:latin typeface="Calibri"/>
                <a:cs typeface="Calibri"/>
              </a:rPr>
              <a:t>por </a:t>
            </a:r>
            <a:r>
              <a:rPr sz="1550" spc="5" dirty="0">
                <a:latin typeface="Calibri"/>
                <a:cs typeface="Calibri"/>
              </a:rPr>
              <a:t>substâncias químicas, </a:t>
            </a:r>
            <a:r>
              <a:rPr sz="1550" spc="10" dirty="0">
                <a:latin typeface="Calibri"/>
                <a:cs typeface="Calibri"/>
              </a:rPr>
              <a:t>abuso de </a:t>
            </a:r>
            <a:r>
              <a:rPr sz="1550" dirty="0">
                <a:latin typeface="Calibri"/>
                <a:cs typeface="Calibri"/>
              </a:rPr>
              <a:t>drogas </a:t>
            </a:r>
            <a:r>
              <a:rPr sz="1550" spc="10" dirty="0">
                <a:latin typeface="Calibri"/>
                <a:cs typeface="Calibri"/>
              </a:rPr>
              <a:t>ou </a:t>
            </a:r>
            <a:r>
              <a:rPr sz="2100" b="1" dirty="0">
                <a:solidFill>
                  <a:srgbClr val="7030A0"/>
                </a:solidFill>
                <a:latin typeface="Calibri"/>
                <a:cs typeface="Calibri"/>
              </a:rPr>
              <a:t>lesões  </a:t>
            </a:r>
            <a:r>
              <a:rPr sz="2100" b="1" spc="-10" dirty="0">
                <a:solidFill>
                  <a:srgbClr val="7030A0"/>
                </a:solidFill>
                <a:latin typeface="Calibri"/>
                <a:cs typeface="Calibri"/>
              </a:rPr>
              <a:t>decorrentes </a:t>
            </a:r>
            <a:r>
              <a:rPr sz="2100" b="1" dirty="0">
                <a:solidFill>
                  <a:srgbClr val="7030A0"/>
                </a:solidFill>
                <a:latin typeface="Calibri"/>
                <a:cs typeface="Calibri"/>
              </a:rPr>
              <a:t>de violências </a:t>
            </a:r>
            <a:r>
              <a:rPr sz="2100" b="1" spc="-5" dirty="0">
                <a:solidFill>
                  <a:srgbClr val="7030A0"/>
                </a:solidFill>
                <a:latin typeface="Calibri"/>
                <a:cs typeface="Calibri"/>
              </a:rPr>
              <a:t>interpessoais, </a:t>
            </a:r>
            <a:r>
              <a:rPr sz="2100" b="1" dirty="0">
                <a:solidFill>
                  <a:srgbClr val="7030A0"/>
                </a:solidFill>
                <a:latin typeface="Calibri"/>
                <a:cs typeface="Calibri"/>
              </a:rPr>
              <a:t>como agressões e maus </a:t>
            </a:r>
            <a:r>
              <a:rPr sz="2100" b="1" spc="-15" dirty="0">
                <a:solidFill>
                  <a:srgbClr val="7030A0"/>
                </a:solidFill>
                <a:latin typeface="Calibri"/>
                <a:cs typeface="Calibri"/>
              </a:rPr>
              <a:t>tratos,  </a:t>
            </a:r>
            <a:r>
              <a:rPr sz="2100" b="1" dirty="0">
                <a:solidFill>
                  <a:srgbClr val="7030A0"/>
                </a:solidFill>
                <a:latin typeface="Calibri"/>
                <a:cs typeface="Calibri"/>
              </a:rPr>
              <a:t>e lesão</a:t>
            </a:r>
            <a:r>
              <a:rPr sz="2100" b="1" spc="-2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100" b="1" spc="-5" dirty="0">
                <a:solidFill>
                  <a:srgbClr val="7030A0"/>
                </a:solidFill>
                <a:latin typeface="Calibri"/>
                <a:cs typeface="Calibri"/>
              </a:rPr>
              <a:t>autoprovocada;</a:t>
            </a:r>
            <a:endParaRPr sz="21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690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766C6F20-2EDC-9843-846D-F850C31C8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34" y="379141"/>
            <a:ext cx="8222166" cy="599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3899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id="{08FDC6EF-20B0-AC40-89CE-E0C15936089E}"/>
              </a:ext>
            </a:extLst>
          </p:cNvPr>
          <p:cNvSpPr/>
          <p:nvPr/>
        </p:nvSpPr>
        <p:spPr>
          <a:xfrm>
            <a:off x="7491975" y="1847538"/>
            <a:ext cx="398780" cy="4432935"/>
          </a:xfrm>
          <a:custGeom>
            <a:avLst/>
            <a:gdLst/>
            <a:ahLst/>
            <a:cxnLst/>
            <a:rect l="l" t="t" r="r" b="b"/>
            <a:pathLst>
              <a:path w="398779" h="4432935">
                <a:moveTo>
                  <a:pt x="0" y="0"/>
                </a:moveTo>
                <a:lnTo>
                  <a:pt x="0" y="4432414"/>
                </a:lnTo>
                <a:lnTo>
                  <a:pt x="132775" y="2954943"/>
                </a:lnTo>
                <a:lnTo>
                  <a:pt x="132775" y="132775"/>
                </a:lnTo>
                <a:lnTo>
                  <a:pt x="386410" y="132775"/>
                </a:lnTo>
                <a:lnTo>
                  <a:pt x="398327" y="0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2777A4A-54EB-1742-89D1-35D8FB011526}"/>
              </a:ext>
            </a:extLst>
          </p:cNvPr>
          <p:cNvSpPr/>
          <p:nvPr/>
        </p:nvSpPr>
        <p:spPr>
          <a:xfrm>
            <a:off x="0" y="103819"/>
            <a:ext cx="89854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Histórico das vigilâncias de violências no SINAN </a:t>
            </a:r>
          </a:p>
        </p:txBody>
      </p:sp>
      <p:sp>
        <p:nvSpPr>
          <p:cNvPr id="5" name="Bisel 4">
            <a:extLst>
              <a:ext uri="{FF2B5EF4-FFF2-40B4-BE49-F238E27FC236}">
                <a16:creationId xmlns:a16="http://schemas.microsoft.com/office/drawing/2014/main" id="{F38F5379-A5F9-8347-B066-7F396DF6CD73}"/>
              </a:ext>
            </a:extLst>
          </p:cNvPr>
          <p:cNvSpPr/>
          <p:nvPr/>
        </p:nvSpPr>
        <p:spPr>
          <a:xfrm>
            <a:off x="1238756" y="6280475"/>
            <a:ext cx="818147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2011</a:t>
            </a:r>
          </a:p>
        </p:txBody>
      </p:sp>
      <p:sp>
        <p:nvSpPr>
          <p:cNvPr id="7" name="Bisel 6">
            <a:extLst>
              <a:ext uri="{FF2B5EF4-FFF2-40B4-BE49-F238E27FC236}">
                <a16:creationId xmlns:a16="http://schemas.microsoft.com/office/drawing/2014/main" id="{04A02ADB-2054-734B-BE57-802835E73DBE}"/>
              </a:ext>
            </a:extLst>
          </p:cNvPr>
          <p:cNvSpPr/>
          <p:nvPr/>
        </p:nvSpPr>
        <p:spPr>
          <a:xfrm>
            <a:off x="2168372" y="6280475"/>
            <a:ext cx="942473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2014</a:t>
            </a:r>
          </a:p>
        </p:txBody>
      </p:sp>
      <p:sp>
        <p:nvSpPr>
          <p:cNvPr id="8" name="Bisel 7">
            <a:extLst>
              <a:ext uri="{FF2B5EF4-FFF2-40B4-BE49-F238E27FC236}">
                <a16:creationId xmlns:a16="http://schemas.microsoft.com/office/drawing/2014/main" id="{CB7661AB-27A7-D14F-A749-C6C4CE653748}"/>
              </a:ext>
            </a:extLst>
          </p:cNvPr>
          <p:cNvSpPr/>
          <p:nvPr/>
        </p:nvSpPr>
        <p:spPr>
          <a:xfrm>
            <a:off x="4318403" y="6280473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2016</a:t>
            </a:r>
          </a:p>
        </p:txBody>
      </p:sp>
      <p:sp>
        <p:nvSpPr>
          <p:cNvPr id="10" name="Bisel 9">
            <a:extLst>
              <a:ext uri="{FF2B5EF4-FFF2-40B4-BE49-F238E27FC236}">
                <a16:creationId xmlns:a16="http://schemas.microsoft.com/office/drawing/2014/main" id="{F6C69891-2E8C-824B-B227-92B444256B24}"/>
              </a:ext>
            </a:extLst>
          </p:cNvPr>
          <p:cNvSpPr/>
          <p:nvPr/>
        </p:nvSpPr>
        <p:spPr>
          <a:xfrm>
            <a:off x="327760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2015</a:t>
            </a:r>
          </a:p>
        </p:txBody>
      </p:sp>
      <p:sp>
        <p:nvSpPr>
          <p:cNvPr id="11" name="Bisel 10">
            <a:extLst>
              <a:ext uri="{FF2B5EF4-FFF2-40B4-BE49-F238E27FC236}">
                <a16:creationId xmlns:a16="http://schemas.microsoft.com/office/drawing/2014/main" id="{AD436325-F5FB-B94C-9659-F29C18667EE3}"/>
              </a:ext>
            </a:extLst>
          </p:cNvPr>
          <p:cNvSpPr/>
          <p:nvPr/>
        </p:nvSpPr>
        <p:spPr>
          <a:xfrm>
            <a:off x="5224467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2017</a:t>
            </a:r>
          </a:p>
        </p:txBody>
      </p:sp>
      <p:sp>
        <p:nvSpPr>
          <p:cNvPr id="12" name="Bisel 11">
            <a:extLst>
              <a:ext uri="{FF2B5EF4-FFF2-40B4-BE49-F238E27FC236}">
                <a16:creationId xmlns:a16="http://schemas.microsoft.com/office/drawing/2014/main" id="{15724331-9E8B-AD44-B0FC-9D3ED567913E}"/>
              </a:ext>
            </a:extLst>
          </p:cNvPr>
          <p:cNvSpPr/>
          <p:nvPr/>
        </p:nvSpPr>
        <p:spPr>
          <a:xfrm>
            <a:off x="6265268" y="6280475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2018</a:t>
            </a:r>
          </a:p>
        </p:txBody>
      </p:sp>
      <p:sp>
        <p:nvSpPr>
          <p:cNvPr id="13" name="Bisel 12">
            <a:extLst>
              <a:ext uri="{FF2B5EF4-FFF2-40B4-BE49-F238E27FC236}">
                <a16:creationId xmlns:a16="http://schemas.microsoft.com/office/drawing/2014/main" id="{DCA9E1CF-BC4A-784E-88C4-3177A0EF05EB}"/>
              </a:ext>
            </a:extLst>
          </p:cNvPr>
          <p:cNvSpPr/>
          <p:nvPr/>
        </p:nvSpPr>
        <p:spPr>
          <a:xfrm>
            <a:off x="7194885" y="6280476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2019</a:t>
            </a:r>
          </a:p>
        </p:txBody>
      </p:sp>
      <p:sp>
        <p:nvSpPr>
          <p:cNvPr id="14" name="Bisel 13">
            <a:extLst>
              <a:ext uri="{FF2B5EF4-FFF2-40B4-BE49-F238E27FC236}">
                <a16:creationId xmlns:a16="http://schemas.microsoft.com/office/drawing/2014/main" id="{AB63FC79-A78F-394C-9AB0-2658B9A9D1D7}"/>
              </a:ext>
            </a:extLst>
          </p:cNvPr>
          <p:cNvSpPr/>
          <p:nvPr/>
        </p:nvSpPr>
        <p:spPr>
          <a:xfrm>
            <a:off x="8167257" y="6280477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Bisel 14">
            <a:extLst>
              <a:ext uri="{FF2B5EF4-FFF2-40B4-BE49-F238E27FC236}">
                <a16:creationId xmlns:a16="http://schemas.microsoft.com/office/drawing/2014/main" id="{9BFA2849-318A-2E4D-B72E-ECD7DF1450CD}"/>
              </a:ext>
            </a:extLst>
          </p:cNvPr>
          <p:cNvSpPr/>
          <p:nvPr/>
        </p:nvSpPr>
        <p:spPr>
          <a:xfrm>
            <a:off x="33463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2010</a:t>
            </a:r>
          </a:p>
        </p:txBody>
      </p:sp>
      <p:sp>
        <p:nvSpPr>
          <p:cNvPr id="19" name="object 41">
            <a:extLst>
              <a:ext uri="{FF2B5EF4-FFF2-40B4-BE49-F238E27FC236}">
                <a16:creationId xmlns:a16="http://schemas.microsoft.com/office/drawing/2014/main" id="{21D820FB-DDCF-BA4C-BED0-D1975401CEBD}"/>
              </a:ext>
            </a:extLst>
          </p:cNvPr>
          <p:cNvSpPr txBox="1"/>
          <p:nvPr/>
        </p:nvSpPr>
        <p:spPr>
          <a:xfrm>
            <a:off x="827887" y="1110060"/>
            <a:ext cx="2680970" cy="266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spc="-5" dirty="0">
                <a:solidFill>
                  <a:srgbClr val="FFFFFF"/>
                </a:solidFill>
                <a:latin typeface="Calibri"/>
                <a:cs typeface="Calibri"/>
              </a:rPr>
              <a:t>ESTRATÉGIA: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Vigilância Sentinela</a:t>
            </a:r>
            <a:endParaRPr sz="1550" dirty="0">
              <a:latin typeface="Calibri"/>
              <a:cs typeface="Calibri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75F1922-2F55-0140-B7A2-8CF87D20E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2" y="1847538"/>
            <a:ext cx="6858431" cy="276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8815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id="{08FDC6EF-20B0-AC40-89CE-E0C15936089E}"/>
              </a:ext>
            </a:extLst>
          </p:cNvPr>
          <p:cNvSpPr/>
          <p:nvPr/>
        </p:nvSpPr>
        <p:spPr>
          <a:xfrm>
            <a:off x="7488937" y="1847538"/>
            <a:ext cx="398780" cy="4432935"/>
          </a:xfrm>
          <a:custGeom>
            <a:avLst/>
            <a:gdLst/>
            <a:ahLst/>
            <a:cxnLst/>
            <a:rect l="l" t="t" r="r" b="b"/>
            <a:pathLst>
              <a:path w="398779" h="4432935">
                <a:moveTo>
                  <a:pt x="0" y="0"/>
                </a:moveTo>
                <a:lnTo>
                  <a:pt x="0" y="4432414"/>
                </a:lnTo>
                <a:lnTo>
                  <a:pt x="132775" y="2954943"/>
                </a:lnTo>
                <a:lnTo>
                  <a:pt x="132775" y="132775"/>
                </a:lnTo>
                <a:lnTo>
                  <a:pt x="386410" y="132775"/>
                </a:lnTo>
                <a:lnTo>
                  <a:pt x="398327" y="0"/>
                </a:lnTo>
                <a:lnTo>
                  <a:pt x="0" y="0"/>
                </a:lnTo>
                <a:close/>
              </a:path>
            </a:pathLst>
          </a:custGeom>
          <a:solidFill>
            <a:srgbClr val="9DC3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2777A4A-54EB-1742-89D1-35D8FB011526}"/>
              </a:ext>
            </a:extLst>
          </p:cNvPr>
          <p:cNvSpPr/>
          <p:nvPr/>
        </p:nvSpPr>
        <p:spPr>
          <a:xfrm>
            <a:off x="0" y="103819"/>
            <a:ext cx="898540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Histórico das vigilâncias de violências no SINAN </a:t>
            </a:r>
          </a:p>
        </p:txBody>
      </p:sp>
      <p:sp>
        <p:nvSpPr>
          <p:cNvPr id="5" name="Bisel 4">
            <a:extLst>
              <a:ext uri="{FF2B5EF4-FFF2-40B4-BE49-F238E27FC236}">
                <a16:creationId xmlns:a16="http://schemas.microsoft.com/office/drawing/2014/main" id="{F38F5379-A5F9-8347-B066-7F396DF6CD73}"/>
              </a:ext>
            </a:extLst>
          </p:cNvPr>
          <p:cNvSpPr/>
          <p:nvPr/>
        </p:nvSpPr>
        <p:spPr>
          <a:xfrm>
            <a:off x="1238756" y="6280475"/>
            <a:ext cx="818147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2011</a:t>
            </a:r>
          </a:p>
        </p:txBody>
      </p:sp>
      <p:sp>
        <p:nvSpPr>
          <p:cNvPr id="7" name="Bisel 6">
            <a:extLst>
              <a:ext uri="{FF2B5EF4-FFF2-40B4-BE49-F238E27FC236}">
                <a16:creationId xmlns:a16="http://schemas.microsoft.com/office/drawing/2014/main" id="{04A02ADB-2054-734B-BE57-802835E73DBE}"/>
              </a:ext>
            </a:extLst>
          </p:cNvPr>
          <p:cNvSpPr/>
          <p:nvPr/>
        </p:nvSpPr>
        <p:spPr>
          <a:xfrm>
            <a:off x="2168372" y="6280475"/>
            <a:ext cx="942473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2014</a:t>
            </a:r>
          </a:p>
        </p:txBody>
      </p:sp>
      <p:sp>
        <p:nvSpPr>
          <p:cNvPr id="8" name="Bisel 7">
            <a:extLst>
              <a:ext uri="{FF2B5EF4-FFF2-40B4-BE49-F238E27FC236}">
                <a16:creationId xmlns:a16="http://schemas.microsoft.com/office/drawing/2014/main" id="{CB7661AB-27A7-D14F-A749-C6C4CE653748}"/>
              </a:ext>
            </a:extLst>
          </p:cNvPr>
          <p:cNvSpPr/>
          <p:nvPr/>
        </p:nvSpPr>
        <p:spPr>
          <a:xfrm>
            <a:off x="4318403" y="6280473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2016</a:t>
            </a:r>
          </a:p>
        </p:txBody>
      </p:sp>
      <p:sp>
        <p:nvSpPr>
          <p:cNvPr id="10" name="Bisel 9">
            <a:extLst>
              <a:ext uri="{FF2B5EF4-FFF2-40B4-BE49-F238E27FC236}">
                <a16:creationId xmlns:a16="http://schemas.microsoft.com/office/drawing/2014/main" id="{F6C69891-2E8C-824B-B227-92B444256B24}"/>
              </a:ext>
            </a:extLst>
          </p:cNvPr>
          <p:cNvSpPr/>
          <p:nvPr/>
        </p:nvSpPr>
        <p:spPr>
          <a:xfrm>
            <a:off x="327760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2015</a:t>
            </a:r>
          </a:p>
        </p:txBody>
      </p:sp>
      <p:sp>
        <p:nvSpPr>
          <p:cNvPr id="11" name="Bisel 10">
            <a:extLst>
              <a:ext uri="{FF2B5EF4-FFF2-40B4-BE49-F238E27FC236}">
                <a16:creationId xmlns:a16="http://schemas.microsoft.com/office/drawing/2014/main" id="{AD436325-F5FB-B94C-9659-F29C18667EE3}"/>
              </a:ext>
            </a:extLst>
          </p:cNvPr>
          <p:cNvSpPr/>
          <p:nvPr/>
        </p:nvSpPr>
        <p:spPr>
          <a:xfrm>
            <a:off x="5224467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2017</a:t>
            </a:r>
          </a:p>
        </p:txBody>
      </p:sp>
      <p:sp>
        <p:nvSpPr>
          <p:cNvPr id="12" name="Bisel 11">
            <a:extLst>
              <a:ext uri="{FF2B5EF4-FFF2-40B4-BE49-F238E27FC236}">
                <a16:creationId xmlns:a16="http://schemas.microsoft.com/office/drawing/2014/main" id="{15724331-9E8B-AD44-B0FC-9D3ED567913E}"/>
              </a:ext>
            </a:extLst>
          </p:cNvPr>
          <p:cNvSpPr/>
          <p:nvPr/>
        </p:nvSpPr>
        <p:spPr>
          <a:xfrm>
            <a:off x="6265268" y="6280475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2018</a:t>
            </a:r>
          </a:p>
        </p:txBody>
      </p:sp>
      <p:sp>
        <p:nvSpPr>
          <p:cNvPr id="13" name="Bisel 12">
            <a:extLst>
              <a:ext uri="{FF2B5EF4-FFF2-40B4-BE49-F238E27FC236}">
                <a16:creationId xmlns:a16="http://schemas.microsoft.com/office/drawing/2014/main" id="{DCA9E1CF-BC4A-784E-88C4-3177A0EF05EB}"/>
              </a:ext>
            </a:extLst>
          </p:cNvPr>
          <p:cNvSpPr/>
          <p:nvPr/>
        </p:nvSpPr>
        <p:spPr>
          <a:xfrm>
            <a:off x="7194885" y="6280476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2019</a:t>
            </a:r>
          </a:p>
        </p:txBody>
      </p:sp>
      <p:sp>
        <p:nvSpPr>
          <p:cNvPr id="14" name="Bisel 13">
            <a:extLst>
              <a:ext uri="{FF2B5EF4-FFF2-40B4-BE49-F238E27FC236}">
                <a16:creationId xmlns:a16="http://schemas.microsoft.com/office/drawing/2014/main" id="{AB63FC79-A78F-394C-9AB0-2658B9A9D1D7}"/>
              </a:ext>
            </a:extLst>
          </p:cNvPr>
          <p:cNvSpPr/>
          <p:nvPr/>
        </p:nvSpPr>
        <p:spPr>
          <a:xfrm>
            <a:off x="8167257" y="6280477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Bisel 14">
            <a:extLst>
              <a:ext uri="{FF2B5EF4-FFF2-40B4-BE49-F238E27FC236}">
                <a16:creationId xmlns:a16="http://schemas.microsoft.com/office/drawing/2014/main" id="{9BFA2849-318A-2E4D-B72E-ECD7DF1450CD}"/>
              </a:ext>
            </a:extLst>
          </p:cNvPr>
          <p:cNvSpPr/>
          <p:nvPr/>
        </p:nvSpPr>
        <p:spPr>
          <a:xfrm>
            <a:off x="334632" y="6280474"/>
            <a:ext cx="818148" cy="4812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2010</a:t>
            </a:r>
          </a:p>
        </p:txBody>
      </p:sp>
      <p:sp>
        <p:nvSpPr>
          <p:cNvPr id="19" name="object 41">
            <a:extLst>
              <a:ext uri="{FF2B5EF4-FFF2-40B4-BE49-F238E27FC236}">
                <a16:creationId xmlns:a16="http://schemas.microsoft.com/office/drawing/2014/main" id="{21D820FB-DDCF-BA4C-BED0-D1975401CEBD}"/>
              </a:ext>
            </a:extLst>
          </p:cNvPr>
          <p:cNvSpPr txBox="1"/>
          <p:nvPr/>
        </p:nvSpPr>
        <p:spPr>
          <a:xfrm>
            <a:off x="827887" y="1110060"/>
            <a:ext cx="2680970" cy="2660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spc="-5" dirty="0">
                <a:solidFill>
                  <a:srgbClr val="FFFFFF"/>
                </a:solidFill>
                <a:latin typeface="Calibri"/>
                <a:cs typeface="Calibri"/>
              </a:rPr>
              <a:t>ESTRATÉGIA: </a:t>
            </a:r>
            <a:r>
              <a:rPr sz="1550" spc="5" dirty="0">
                <a:solidFill>
                  <a:srgbClr val="FFFFFF"/>
                </a:solidFill>
                <a:latin typeface="Calibri"/>
                <a:cs typeface="Calibri"/>
              </a:rPr>
              <a:t>Vigilância Sentinela</a:t>
            </a:r>
            <a:endParaRPr sz="1550" dirty="0">
              <a:latin typeface="Calibri"/>
              <a:cs typeface="Calibri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AC7B3EB6-F634-E04A-A60E-6FDB6CC53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89" y="1110060"/>
            <a:ext cx="6839096" cy="496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006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FEBB5DCF-6FC3-FF46-9F0C-625B2C5F7502}"/>
              </a:ext>
            </a:extLst>
          </p:cNvPr>
          <p:cNvSpPr/>
          <p:nvPr/>
        </p:nvSpPr>
        <p:spPr>
          <a:xfrm>
            <a:off x="626375" y="0"/>
            <a:ext cx="7355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Porque Atenção Primária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4B4CC3C-86BB-6143-ADD0-410B173DBF27}"/>
              </a:ext>
            </a:extLst>
          </p:cNvPr>
          <p:cNvSpPr/>
          <p:nvPr/>
        </p:nvSpPr>
        <p:spPr>
          <a:xfrm>
            <a:off x="334537" y="1214373"/>
            <a:ext cx="856413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.Apple Color Emoji UI"/>
              <a:buChar char="👉🏿"/>
            </a:pPr>
            <a:r>
              <a:rPr lang="pt-BR" sz="2400" dirty="0">
                <a:latin typeface="ArialMT"/>
              </a:rPr>
              <a:t> A equipe de atenção primária tem um longo e próximo contato com a comunidade e são bem aceitos pela população local. </a:t>
            </a:r>
          </a:p>
          <a:p>
            <a:pPr>
              <a:buFont typeface="Arial" panose="020B0604020202020204" pitchFamily="34" charset="0"/>
              <a:buChar char="•"/>
            </a:pPr>
            <a:endParaRPr lang="pt-BR" sz="2400" dirty="0">
              <a:latin typeface="Symbol" pitchFamily="2" charset="2"/>
            </a:endParaRPr>
          </a:p>
          <a:p>
            <a:pPr marL="285750" indent="-285750">
              <a:buFont typeface=".Apple Color Emoji UI"/>
              <a:buChar char="👉🏿"/>
            </a:pPr>
            <a:r>
              <a:rPr lang="pt-BR" sz="2400" dirty="0">
                <a:latin typeface="ArialMT"/>
              </a:rPr>
              <a:t>A equipe provê um elo vital entre a comunidade e o sistema de saúde. </a:t>
            </a:r>
          </a:p>
          <a:p>
            <a:pPr marL="285750" indent="-285750">
              <a:buFont typeface=".Apple Color Emoji UI"/>
              <a:buChar char="👉🏿"/>
            </a:pPr>
            <a:endParaRPr lang="pt-BR" sz="2400" dirty="0">
              <a:latin typeface="ArialMT"/>
            </a:endParaRPr>
          </a:p>
          <a:p>
            <a:pPr marL="285750" indent="-285750">
              <a:buFont typeface=".Apple Color Emoji UI"/>
              <a:buChar char="👉🏿"/>
            </a:pPr>
            <a:r>
              <a:rPr lang="pt-BR" sz="2400" dirty="0">
                <a:latin typeface="ArialMT"/>
              </a:rPr>
              <a:t>O seu conhecimento da comunidade permite-lhe reunir o apoio dos </a:t>
            </a:r>
            <a:r>
              <a:rPr lang="pt-BR" sz="2400" dirty="0">
                <a:latin typeface="Symbol" pitchFamily="2" charset="2"/>
              </a:rPr>
              <a:t> </a:t>
            </a:r>
            <a:r>
              <a:rPr lang="pt-BR" sz="2400" dirty="0">
                <a:latin typeface="ArialMT"/>
              </a:rPr>
              <a:t>familiares, amigos e organizações. </a:t>
            </a:r>
          </a:p>
          <a:p>
            <a:pPr marL="285750" indent="-285750">
              <a:buFont typeface=".Apple Color Emoji UI"/>
              <a:buChar char="👉🏿"/>
            </a:pPr>
            <a:endParaRPr lang="pt-BR" sz="2400" dirty="0">
              <a:latin typeface="ArialMT"/>
            </a:endParaRPr>
          </a:p>
          <a:p>
            <a:pPr marL="285750" indent="-285750">
              <a:buFont typeface=".Apple Color Emoji UI"/>
              <a:buChar char="👉🏿"/>
            </a:pPr>
            <a:r>
              <a:rPr lang="pt-BR" sz="2400" dirty="0">
                <a:latin typeface="ArialMT"/>
              </a:rPr>
              <a:t>Esse profissional está em posição de oferecer cuidado continuado.</a:t>
            </a:r>
          </a:p>
          <a:p>
            <a:pPr marL="285750" indent="-285750">
              <a:buFont typeface=".Apple Color Emoji UI"/>
              <a:buChar char="👉🏿"/>
            </a:pPr>
            <a:endParaRPr lang="pt-BR" sz="2400" dirty="0">
              <a:latin typeface="ArialMT"/>
            </a:endParaRPr>
          </a:p>
          <a:p>
            <a:pPr marL="285750" indent="-285750">
              <a:buFont typeface=".Apple Color Emoji UI"/>
              <a:buChar char="👉🏿"/>
            </a:pPr>
            <a:r>
              <a:rPr lang="pt-BR" sz="2400" dirty="0">
                <a:latin typeface="ArialMT"/>
              </a:rPr>
              <a:t>É também a porta de entrada aos serviços de saúde para os que deles necessitarem. </a:t>
            </a:r>
          </a:p>
        </p:txBody>
      </p:sp>
    </p:spTree>
    <p:extLst>
      <p:ext uri="{BB962C8B-B14F-4D97-AF65-F5344CB8AC3E}">
        <p14:creationId xmlns:p14="http://schemas.microsoft.com/office/powerpoint/2010/main" val="12373079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953D1E00-A5F6-5444-97F8-17C1148DF4D2}"/>
              </a:ext>
            </a:extLst>
          </p:cNvPr>
          <p:cNvSpPr/>
          <p:nvPr/>
        </p:nvSpPr>
        <p:spPr>
          <a:xfrm>
            <a:off x="401444" y="1570890"/>
            <a:ext cx="838362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.Apple Color Emoji UI"/>
              <a:buChar char="👉🏿"/>
            </a:pPr>
            <a:r>
              <a:rPr lang="pt-BR" sz="3200" dirty="0">
                <a:latin typeface="Calibri" panose="020F0502020204030204" pitchFamily="34" charset="0"/>
              </a:rPr>
              <a:t> 80% dos suicidas foram ao médico não psiquiatra no mês anterior .</a:t>
            </a:r>
          </a:p>
          <a:p>
            <a:pPr marL="457200" indent="-457200">
              <a:buFont typeface=".Apple Color Emoji UI"/>
              <a:buChar char="👉🏿"/>
            </a:pPr>
            <a:r>
              <a:rPr lang="pt-BR" sz="3200" dirty="0">
                <a:latin typeface="Calibri" panose="020F0502020204030204" pitchFamily="34" charset="0"/>
              </a:rPr>
              <a:t>Cerca de 50 a 60% nunca tiveram avaliação especializada </a:t>
            </a:r>
          </a:p>
          <a:p>
            <a:pPr marL="457200" indent="-457200">
              <a:buFont typeface=".Apple Color Emoji UI"/>
              <a:buChar char="👉🏿"/>
            </a:pPr>
            <a:r>
              <a:rPr lang="pt-BR" sz="3200" dirty="0">
                <a:latin typeface="Calibri" panose="020F0502020204030204" pitchFamily="34" charset="0"/>
              </a:rPr>
              <a:t> Reconhecimento dos fatores de risco e fatores protetores </a:t>
            </a:r>
          </a:p>
          <a:p>
            <a:pPr marL="457200" indent="-457200">
              <a:buFont typeface=".Apple Color Emoji UI"/>
              <a:buChar char="👉🏿"/>
            </a:pPr>
            <a:r>
              <a:rPr lang="pt-BR" sz="3200" dirty="0">
                <a:latin typeface="Calibri" panose="020F0502020204030204" pitchFamily="34" charset="0"/>
              </a:rPr>
              <a:t> Agentes comunitários de saúde </a:t>
            </a:r>
          </a:p>
          <a:p>
            <a:pPr marL="457200" indent="-457200">
              <a:buFont typeface=".Apple Color Emoji UI"/>
              <a:buChar char="👉🏿"/>
            </a:pPr>
            <a:r>
              <a:rPr lang="pt-BR" sz="3200" dirty="0">
                <a:latin typeface="Calibri" panose="020F0502020204030204" pitchFamily="34" charset="0"/>
              </a:rPr>
              <a:t>Contato inicial e possibilidade de cuidado continuado </a:t>
            </a:r>
          </a:p>
          <a:p>
            <a:pPr marL="457200" indent="-457200">
              <a:buFont typeface=".Apple Color Emoji UI"/>
              <a:buChar char="👉🏿"/>
            </a:pPr>
            <a:endParaRPr lang="pt-BR" sz="32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EBB5DCF-6FC3-FF46-9F0C-625B2C5F7502}"/>
              </a:ext>
            </a:extLst>
          </p:cNvPr>
          <p:cNvSpPr/>
          <p:nvPr/>
        </p:nvSpPr>
        <p:spPr>
          <a:xfrm>
            <a:off x="581770" y="291043"/>
            <a:ext cx="7355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Porque Atenção Primária</a:t>
            </a:r>
          </a:p>
        </p:txBody>
      </p:sp>
    </p:spTree>
    <p:extLst>
      <p:ext uri="{BB962C8B-B14F-4D97-AF65-F5344CB8AC3E}">
        <p14:creationId xmlns:p14="http://schemas.microsoft.com/office/powerpoint/2010/main" val="555464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ta para Baixo 5">
            <a:extLst>
              <a:ext uri="{FF2B5EF4-FFF2-40B4-BE49-F238E27FC236}">
                <a16:creationId xmlns:a16="http://schemas.microsoft.com/office/drawing/2014/main" id="{6913C858-1E30-F94F-9FA3-E0009FA4CE20}"/>
              </a:ext>
            </a:extLst>
          </p:cNvPr>
          <p:cNvSpPr/>
          <p:nvPr/>
        </p:nvSpPr>
        <p:spPr>
          <a:xfrm>
            <a:off x="3422456" y="2854712"/>
            <a:ext cx="2053759" cy="22302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9FA4651-C483-384E-9455-D8C8DAAD8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023" y="1873405"/>
            <a:ext cx="4300498" cy="1382751"/>
          </a:xfrm>
          <a:prstGeom prst="rect">
            <a:avLst/>
          </a:prstGeom>
        </p:spPr>
      </p:pic>
      <p:sp>
        <p:nvSpPr>
          <p:cNvPr id="7" name="Quadro 6">
            <a:extLst>
              <a:ext uri="{FF2B5EF4-FFF2-40B4-BE49-F238E27FC236}">
                <a16:creationId xmlns:a16="http://schemas.microsoft.com/office/drawing/2014/main" id="{F3D7AA62-F533-164F-9E17-A1A2FF2CB05A}"/>
              </a:ext>
            </a:extLst>
          </p:cNvPr>
          <p:cNvSpPr/>
          <p:nvPr/>
        </p:nvSpPr>
        <p:spPr>
          <a:xfrm>
            <a:off x="2810107" y="5084956"/>
            <a:ext cx="3278459" cy="1583473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C68F653-0860-D54B-B676-AF8F38539135}"/>
              </a:ext>
            </a:extLst>
          </p:cNvPr>
          <p:cNvSpPr txBox="1"/>
          <p:nvPr/>
        </p:nvSpPr>
        <p:spPr>
          <a:xfrm>
            <a:off x="3779922" y="5382931"/>
            <a:ext cx="1338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dirty="0">
                <a:solidFill>
                  <a:srgbClr val="FF0000"/>
                </a:solidFill>
              </a:rPr>
              <a:t>Y09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AC7DE549-4C65-154F-8F9B-0B3BA9A16DAE}"/>
              </a:ext>
            </a:extLst>
          </p:cNvPr>
          <p:cNvSpPr/>
          <p:nvPr/>
        </p:nvSpPr>
        <p:spPr>
          <a:xfrm>
            <a:off x="940479" y="148749"/>
            <a:ext cx="74671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Importante lembrar que: </a:t>
            </a:r>
          </a:p>
          <a:p>
            <a:pPr algn="ctr"/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35974927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21FF1393-1499-B142-A10C-C588B3B16707}"/>
              </a:ext>
            </a:extLst>
          </p:cNvPr>
          <p:cNvSpPr/>
          <p:nvPr/>
        </p:nvSpPr>
        <p:spPr>
          <a:xfrm>
            <a:off x="200721" y="0"/>
            <a:ext cx="8608741" cy="52775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AB984902-AE3D-BA43-868F-88676CC7A34F}"/>
              </a:ext>
            </a:extLst>
          </p:cNvPr>
          <p:cNvSpPr/>
          <p:nvPr/>
        </p:nvSpPr>
        <p:spPr>
          <a:xfrm>
            <a:off x="883847" y="3869304"/>
            <a:ext cx="1324094" cy="256647"/>
          </a:xfrm>
          <a:custGeom>
            <a:avLst/>
            <a:gdLst/>
            <a:ahLst/>
            <a:cxnLst/>
            <a:rect l="l" t="t" r="r" b="b"/>
            <a:pathLst>
              <a:path w="1024254" h="189864">
                <a:moveTo>
                  <a:pt x="0" y="189807"/>
                </a:moveTo>
                <a:lnTo>
                  <a:pt x="1023893" y="189807"/>
                </a:lnTo>
                <a:lnTo>
                  <a:pt x="1023893" y="0"/>
                </a:lnTo>
                <a:lnTo>
                  <a:pt x="0" y="0"/>
                </a:lnTo>
                <a:lnTo>
                  <a:pt x="0" y="189807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F9D011A9-43F8-5D42-8A18-EA7E0F598EB7}"/>
              </a:ext>
            </a:extLst>
          </p:cNvPr>
          <p:cNvSpPr/>
          <p:nvPr/>
        </p:nvSpPr>
        <p:spPr>
          <a:xfrm>
            <a:off x="5441794" y="2810108"/>
            <a:ext cx="1137425" cy="677195"/>
          </a:xfrm>
          <a:custGeom>
            <a:avLst/>
            <a:gdLst/>
            <a:ahLst/>
            <a:cxnLst/>
            <a:rect l="l" t="t" r="r" b="b"/>
            <a:pathLst>
              <a:path w="1024254" h="189864">
                <a:moveTo>
                  <a:pt x="0" y="189807"/>
                </a:moveTo>
                <a:lnTo>
                  <a:pt x="1023893" y="189807"/>
                </a:lnTo>
                <a:lnTo>
                  <a:pt x="1023893" y="0"/>
                </a:lnTo>
                <a:lnTo>
                  <a:pt x="0" y="0"/>
                </a:lnTo>
                <a:lnTo>
                  <a:pt x="0" y="189807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F310AF01-B94D-F34D-BCA3-59CE832C9EF0}"/>
              </a:ext>
            </a:extLst>
          </p:cNvPr>
          <p:cNvSpPr/>
          <p:nvPr/>
        </p:nvSpPr>
        <p:spPr>
          <a:xfrm>
            <a:off x="5040350" y="4181706"/>
            <a:ext cx="1538869" cy="401444"/>
          </a:xfrm>
          <a:custGeom>
            <a:avLst/>
            <a:gdLst/>
            <a:ahLst/>
            <a:cxnLst/>
            <a:rect l="l" t="t" r="r" b="b"/>
            <a:pathLst>
              <a:path w="1024254" h="189864">
                <a:moveTo>
                  <a:pt x="0" y="189807"/>
                </a:moveTo>
                <a:lnTo>
                  <a:pt x="1023893" y="189807"/>
                </a:lnTo>
                <a:lnTo>
                  <a:pt x="1023893" y="0"/>
                </a:lnTo>
                <a:lnTo>
                  <a:pt x="0" y="0"/>
                </a:lnTo>
                <a:lnTo>
                  <a:pt x="0" y="189807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24641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5">
            <a:extLst>
              <a:ext uri="{FF2B5EF4-FFF2-40B4-BE49-F238E27FC236}">
                <a16:creationId xmlns:a16="http://schemas.microsoft.com/office/drawing/2014/main" id="{142053CF-FA3E-F94D-8FBD-92F9E3ADF0B6}"/>
              </a:ext>
            </a:extLst>
          </p:cNvPr>
          <p:cNvSpPr/>
          <p:nvPr/>
        </p:nvSpPr>
        <p:spPr>
          <a:xfrm>
            <a:off x="2355806" y="570009"/>
            <a:ext cx="6788193" cy="60150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E55B6A71-3585-014A-B199-350DC3AD62C4}"/>
              </a:ext>
            </a:extLst>
          </p:cNvPr>
          <p:cNvSpPr/>
          <p:nvPr/>
        </p:nvSpPr>
        <p:spPr>
          <a:xfrm>
            <a:off x="6427467" y="1839182"/>
            <a:ext cx="951865" cy="279400"/>
          </a:xfrm>
          <a:custGeom>
            <a:avLst/>
            <a:gdLst/>
            <a:ahLst/>
            <a:cxnLst/>
            <a:rect l="l" t="t" r="r" b="b"/>
            <a:pathLst>
              <a:path w="951865" h="279400">
                <a:moveTo>
                  <a:pt x="0" y="279365"/>
                </a:moveTo>
                <a:lnTo>
                  <a:pt x="951712" y="279365"/>
                </a:lnTo>
                <a:lnTo>
                  <a:pt x="951712" y="0"/>
                </a:lnTo>
                <a:lnTo>
                  <a:pt x="0" y="0"/>
                </a:lnTo>
                <a:lnTo>
                  <a:pt x="0" y="279365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B8C721CA-C648-E244-9A7E-481A885AD6B3}"/>
              </a:ext>
            </a:extLst>
          </p:cNvPr>
          <p:cNvSpPr/>
          <p:nvPr/>
        </p:nvSpPr>
        <p:spPr>
          <a:xfrm>
            <a:off x="6176666" y="2708442"/>
            <a:ext cx="1025525" cy="189865"/>
          </a:xfrm>
          <a:custGeom>
            <a:avLst/>
            <a:gdLst/>
            <a:ahLst/>
            <a:cxnLst/>
            <a:rect l="l" t="t" r="r" b="b"/>
            <a:pathLst>
              <a:path w="1025525" h="189864">
                <a:moveTo>
                  <a:pt x="0" y="189807"/>
                </a:moveTo>
                <a:lnTo>
                  <a:pt x="1025229" y="189807"/>
                </a:lnTo>
                <a:lnTo>
                  <a:pt x="1025229" y="0"/>
                </a:lnTo>
                <a:lnTo>
                  <a:pt x="0" y="0"/>
                </a:lnTo>
                <a:lnTo>
                  <a:pt x="0" y="189807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E06515BC-E783-D94D-86BA-5AE8457292ED}"/>
              </a:ext>
            </a:extLst>
          </p:cNvPr>
          <p:cNvSpPr/>
          <p:nvPr/>
        </p:nvSpPr>
        <p:spPr>
          <a:xfrm>
            <a:off x="2734948" y="2518577"/>
            <a:ext cx="1145676" cy="189865"/>
          </a:xfrm>
          <a:custGeom>
            <a:avLst/>
            <a:gdLst/>
            <a:ahLst/>
            <a:cxnLst/>
            <a:rect l="l" t="t" r="r" b="b"/>
            <a:pathLst>
              <a:path w="1024254" h="189864">
                <a:moveTo>
                  <a:pt x="0" y="189807"/>
                </a:moveTo>
                <a:lnTo>
                  <a:pt x="1023893" y="189807"/>
                </a:lnTo>
                <a:lnTo>
                  <a:pt x="1023893" y="0"/>
                </a:lnTo>
                <a:lnTo>
                  <a:pt x="0" y="0"/>
                </a:lnTo>
                <a:lnTo>
                  <a:pt x="0" y="189807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9E341F7C-C906-9442-8A4C-A04C892CFB80}"/>
              </a:ext>
            </a:extLst>
          </p:cNvPr>
          <p:cNvSpPr/>
          <p:nvPr/>
        </p:nvSpPr>
        <p:spPr>
          <a:xfrm>
            <a:off x="174001" y="1978882"/>
            <a:ext cx="2067568" cy="45500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F5DB2FDB-805B-C04D-8D91-23A40AA98E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4001" y="524839"/>
            <a:ext cx="1855521" cy="1201418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>
              <a:lnSpc>
                <a:spcPts val="3030"/>
              </a:lnSpc>
              <a:spcBef>
                <a:spcPts val="484"/>
              </a:spcBef>
            </a:pPr>
            <a:r>
              <a:rPr sz="2400" b="0" spc="-5" dirty="0">
                <a:solidFill>
                  <a:srgbClr val="7030A0"/>
                </a:solidFill>
                <a:latin typeface="Calibri Light"/>
                <a:cs typeface="Calibri Light"/>
              </a:rPr>
              <a:t>Ficha de</a:t>
            </a:r>
            <a:r>
              <a:rPr sz="2400" b="0" spc="-160" dirty="0">
                <a:solidFill>
                  <a:srgbClr val="7030A0"/>
                </a:solidFill>
                <a:latin typeface="Calibri Light"/>
                <a:cs typeface="Calibri Light"/>
              </a:rPr>
              <a:t> </a:t>
            </a:r>
            <a:r>
              <a:rPr sz="2400" b="0" spc="-20" dirty="0">
                <a:solidFill>
                  <a:srgbClr val="7030A0"/>
                </a:solidFill>
                <a:latin typeface="Calibri Light"/>
                <a:cs typeface="Calibri Light"/>
              </a:rPr>
              <a:t>notificação  </a:t>
            </a:r>
            <a:r>
              <a:rPr sz="2400" b="0" spc="-5" dirty="0">
                <a:solidFill>
                  <a:srgbClr val="7030A0"/>
                </a:solidFill>
                <a:latin typeface="Calibri Light"/>
                <a:cs typeface="Calibri Light"/>
              </a:rPr>
              <a:t>de</a:t>
            </a:r>
            <a:r>
              <a:rPr sz="2400" b="0" spc="-55" dirty="0">
                <a:solidFill>
                  <a:srgbClr val="7030A0"/>
                </a:solidFill>
                <a:latin typeface="Calibri Light"/>
                <a:cs typeface="Calibri Light"/>
              </a:rPr>
              <a:t> </a:t>
            </a:r>
            <a:r>
              <a:rPr sz="2400" b="0" spc="-15" dirty="0">
                <a:solidFill>
                  <a:srgbClr val="7030A0"/>
                </a:solidFill>
                <a:latin typeface="Calibri Light"/>
                <a:cs typeface="Calibri Light"/>
              </a:rPr>
              <a:t>violências</a:t>
            </a:r>
          </a:p>
        </p:txBody>
      </p:sp>
    </p:spTree>
    <p:extLst>
      <p:ext uri="{BB962C8B-B14F-4D97-AF65-F5344CB8AC3E}">
        <p14:creationId xmlns:p14="http://schemas.microsoft.com/office/powerpoint/2010/main" val="14743787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4DF7B32B-1D5B-A648-AB85-103289AD67B0}"/>
              </a:ext>
            </a:extLst>
          </p:cNvPr>
          <p:cNvSpPr/>
          <p:nvPr/>
        </p:nvSpPr>
        <p:spPr>
          <a:xfrm>
            <a:off x="256766" y="556753"/>
            <a:ext cx="8641906" cy="49208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B155591F-C3D0-1B48-87A4-C5F1F4072735}"/>
              </a:ext>
            </a:extLst>
          </p:cNvPr>
          <p:cNvSpPr/>
          <p:nvPr/>
        </p:nvSpPr>
        <p:spPr>
          <a:xfrm>
            <a:off x="7056379" y="5477617"/>
            <a:ext cx="634976" cy="1164123"/>
          </a:xfrm>
          <a:custGeom>
            <a:avLst/>
            <a:gdLst/>
            <a:ahLst/>
            <a:cxnLst/>
            <a:rect l="l" t="t" r="r" b="b"/>
            <a:pathLst>
              <a:path w="476250" h="873125">
                <a:moveTo>
                  <a:pt x="0" y="238036"/>
                </a:moveTo>
                <a:lnTo>
                  <a:pt x="118948" y="238036"/>
                </a:lnTo>
                <a:lnTo>
                  <a:pt x="118948" y="872733"/>
                </a:lnTo>
                <a:lnTo>
                  <a:pt x="356971" y="872733"/>
                </a:lnTo>
                <a:lnTo>
                  <a:pt x="356971" y="238036"/>
                </a:lnTo>
                <a:lnTo>
                  <a:pt x="476059" y="238036"/>
                </a:lnTo>
                <a:lnTo>
                  <a:pt x="238036" y="0"/>
                </a:lnTo>
                <a:lnTo>
                  <a:pt x="0" y="23803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DA73BF9C-4537-BA4B-B5D2-E9C6FB7D941E}"/>
              </a:ext>
            </a:extLst>
          </p:cNvPr>
          <p:cNvSpPr/>
          <p:nvPr/>
        </p:nvSpPr>
        <p:spPr>
          <a:xfrm>
            <a:off x="6400801" y="4728117"/>
            <a:ext cx="1806498" cy="379142"/>
          </a:xfrm>
          <a:custGeom>
            <a:avLst/>
            <a:gdLst/>
            <a:ahLst/>
            <a:cxnLst/>
            <a:rect l="l" t="t" r="r" b="b"/>
            <a:pathLst>
              <a:path w="1024254" h="189864">
                <a:moveTo>
                  <a:pt x="0" y="189807"/>
                </a:moveTo>
                <a:lnTo>
                  <a:pt x="1023893" y="189807"/>
                </a:lnTo>
                <a:lnTo>
                  <a:pt x="1023893" y="0"/>
                </a:lnTo>
                <a:lnTo>
                  <a:pt x="0" y="0"/>
                </a:lnTo>
                <a:lnTo>
                  <a:pt x="0" y="189807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36847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22572003-E9AD-7F4B-9EAD-30DFBD1716A6}"/>
              </a:ext>
            </a:extLst>
          </p:cNvPr>
          <p:cNvSpPr/>
          <p:nvPr/>
        </p:nvSpPr>
        <p:spPr>
          <a:xfrm>
            <a:off x="267628" y="902474"/>
            <a:ext cx="7850459" cy="40932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 dirty="0"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AD113F63-E3E6-B74D-9A75-9D129C90D354}"/>
              </a:ext>
            </a:extLst>
          </p:cNvPr>
          <p:cNvSpPr/>
          <p:nvPr/>
        </p:nvSpPr>
        <p:spPr>
          <a:xfrm>
            <a:off x="3769112" y="2949111"/>
            <a:ext cx="423746" cy="708490"/>
          </a:xfrm>
          <a:custGeom>
            <a:avLst/>
            <a:gdLst/>
            <a:ahLst/>
            <a:cxnLst/>
            <a:rect l="l" t="t" r="r" b="b"/>
            <a:pathLst>
              <a:path w="476250" h="873125">
                <a:moveTo>
                  <a:pt x="0" y="238023"/>
                </a:moveTo>
                <a:lnTo>
                  <a:pt x="118935" y="238023"/>
                </a:lnTo>
                <a:lnTo>
                  <a:pt x="118935" y="872769"/>
                </a:lnTo>
                <a:lnTo>
                  <a:pt x="356971" y="872769"/>
                </a:lnTo>
                <a:lnTo>
                  <a:pt x="356971" y="238023"/>
                </a:lnTo>
                <a:lnTo>
                  <a:pt x="476059" y="238023"/>
                </a:lnTo>
                <a:lnTo>
                  <a:pt x="238023" y="0"/>
                </a:lnTo>
                <a:lnTo>
                  <a:pt x="0" y="23802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0DC377E4-2B6B-B447-943D-BBD99C063893}"/>
              </a:ext>
            </a:extLst>
          </p:cNvPr>
          <p:cNvSpPr/>
          <p:nvPr/>
        </p:nvSpPr>
        <p:spPr>
          <a:xfrm>
            <a:off x="3585531" y="2614575"/>
            <a:ext cx="790907" cy="334535"/>
          </a:xfrm>
          <a:custGeom>
            <a:avLst/>
            <a:gdLst/>
            <a:ahLst/>
            <a:cxnLst/>
            <a:rect l="l" t="t" r="r" b="b"/>
            <a:pathLst>
              <a:path w="1024254" h="189864">
                <a:moveTo>
                  <a:pt x="0" y="189807"/>
                </a:moveTo>
                <a:lnTo>
                  <a:pt x="1023893" y="189807"/>
                </a:lnTo>
                <a:lnTo>
                  <a:pt x="1023893" y="0"/>
                </a:lnTo>
                <a:lnTo>
                  <a:pt x="0" y="0"/>
                </a:lnTo>
                <a:lnTo>
                  <a:pt x="0" y="189807"/>
                </a:lnTo>
                <a:close/>
              </a:path>
            </a:pathLst>
          </a:custGeom>
          <a:ln w="2539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2326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1">
            <a:extLst>
              <a:ext uri="{FF2B5EF4-FFF2-40B4-BE49-F238E27FC236}">
                <a16:creationId xmlns:a16="http://schemas.microsoft.com/office/drawing/2014/main" id="{F4F52C66-4C5A-0E45-897C-F47388512A47}"/>
              </a:ext>
            </a:extLst>
          </p:cNvPr>
          <p:cNvSpPr/>
          <p:nvPr/>
        </p:nvSpPr>
        <p:spPr>
          <a:xfrm>
            <a:off x="3684950" y="326346"/>
            <a:ext cx="5295906" cy="30128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12">
            <a:extLst>
              <a:ext uri="{FF2B5EF4-FFF2-40B4-BE49-F238E27FC236}">
                <a16:creationId xmlns:a16="http://schemas.microsoft.com/office/drawing/2014/main" id="{A7353EC1-D784-7A4C-93FA-6208AC84F8B8}"/>
              </a:ext>
            </a:extLst>
          </p:cNvPr>
          <p:cNvSpPr/>
          <p:nvPr/>
        </p:nvSpPr>
        <p:spPr>
          <a:xfrm>
            <a:off x="4310589" y="3696049"/>
            <a:ext cx="4376273" cy="18726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40A935A9-286B-244E-8178-DAE315321411}"/>
              </a:ext>
            </a:extLst>
          </p:cNvPr>
          <p:cNvSpPr txBox="1">
            <a:spLocks/>
          </p:cNvSpPr>
          <p:nvPr/>
        </p:nvSpPr>
        <p:spPr>
          <a:xfrm>
            <a:off x="458237" y="577381"/>
            <a:ext cx="2541270" cy="66040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ts val="2370"/>
              </a:lnSpc>
              <a:spcBef>
                <a:spcPts val="390"/>
              </a:spcBef>
            </a:pPr>
            <a:r>
              <a:rPr lang="pt-BR" sz="2150" spc="5" dirty="0">
                <a:solidFill>
                  <a:srgbClr val="0070C0"/>
                </a:solidFill>
                <a:latin typeface="Calibri Light"/>
                <a:cs typeface="Calibri Light"/>
              </a:rPr>
              <a:t>Ficha </a:t>
            </a:r>
            <a:r>
              <a:rPr lang="pt-BR" sz="2150" spc="10" dirty="0">
                <a:solidFill>
                  <a:srgbClr val="0070C0"/>
                </a:solidFill>
                <a:latin typeface="Calibri Light"/>
                <a:cs typeface="Calibri Light"/>
              </a:rPr>
              <a:t>de </a:t>
            </a:r>
            <a:r>
              <a:rPr lang="pt-BR" sz="2150" spc="-5" dirty="0">
                <a:solidFill>
                  <a:srgbClr val="0070C0"/>
                </a:solidFill>
                <a:latin typeface="Calibri Light"/>
                <a:cs typeface="Calibri Light"/>
              </a:rPr>
              <a:t>notificação</a:t>
            </a:r>
            <a:r>
              <a:rPr lang="pt-BR" sz="2150" spc="-200" dirty="0">
                <a:solidFill>
                  <a:srgbClr val="0070C0"/>
                </a:solidFill>
                <a:latin typeface="Calibri Light"/>
                <a:cs typeface="Calibri Light"/>
              </a:rPr>
              <a:t> </a:t>
            </a:r>
            <a:r>
              <a:rPr lang="pt-BR" sz="2150" spc="10" dirty="0">
                <a:solidFill>
                  <a:srgbClr val="0070C0"/>
                </a:solidFill>
                <a:latin typeface="Calibri Light"/>
                <a:cs typeface="Calibri Light"/>
              </a:rPr>
              <a:t>de  </a:t>
            </a:r>
            <a:r>
              <a:rPr lang="pt-BR" sz="2150" dirty="0">
                <a:solidFill>
                  <a:srgbClr val="0070C0"/>
                </a:solidFill>
                <a:latin typeface="Calibri Light"/>
                <a:cs typeface="Calibri Light"/>
              </a:rPr>
              <a:t>violências</a:t>
            </a:r>
            <a:endParaRPr lang="pt-BR" sz="2150" dirty="0">
              <a:latin typeface="Calibri Light"/>
              <a:cs typeface="Calibri Light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B0903168-82ED-7847-A159-8CA46BB635B7}"/>
              </a:ext>
            </a:extLst>
          </p:cNvPr>
          <p:cNvSpPr txBox="1"/>
          <p:nvPr/>
        </p:nvSpPr>
        <p:spPr>
          <a:xfrm>
            <a:off x="1088792" y="2992501"/>
            <a:ext cx="102171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00" b="1" spc="-15" dirty="0">
                <a:latin typeface="Calibri"/>
                <a:cs typeface="Calibri"/>
              </a:rPr>
              <a:t>Atenção!</a:t>
            </a:r>
            <a:endParaRPr sz="2100" dirty="0">
              <a:latin typeface="Calibri"/>
              <a:cs typeface="Calibri"/>
            </a:endParaRP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715952EF-FE40-0C46-A14B-F37309B38FCE}"/>
              </a:ext>
            </a:extLst>
          </p:cNvPr>
          <p:cNvSpPr txBox="1"/>
          <p:nvPr/>
        </p:nvSpPr>
        <p:spPr>
          <a:xfrm>
            <a:off x="458237" y="3778754"/>
            <a:ext cx="3304540" cy="1789977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 marR="5080" algn="just">
              <a:lnSpc>
                <a:spcPct val="90200"/>
              </a:lnSpc>
              <a:spcBef>
                <a:spcPts val="350"/>
              </a:spcBef>
            </a:pPr>
            <a:r>
              <a:rPr lang="pt-BR" sz="2100" spc="-5" dirty="0">
                <a:latin typeface="Calibri"/>
                <a:cs typeface="Calibri"/>
              </a:rPr>
              <a:t>Todo caso notificado é encerrado no momento da </a:t>
            </a:r>
            <a:r>
              <a:rPr sz="2100" spc="-5" dirty="0" err="1">
                <a:latin typeface="Calibri"/>
                <a:cs typeface="Calibri"/>
              </a:rPr>
              <a:t>notificação</a:t>
            </a:r>
            <a:r>
              <a:rPr sz="2100" spc="-5" dirty="0">
                <a:latin typeface="Calibri"/>
                <a:cs typeface="Calibri"/>
              </a:rPr>
              <a:t>. </a:t>
            </a:r>
            <a:r>
              <a:rPr sz="2100" dirty="0">
                <a:latin typeface="Calibri"/>
                <a:cs typeface="Calibri"/>
              </a:rPr>
              <a:t>No </a:t>
            </a:r>
            <a:r>
              <a:rPr sz="2100" spc="-20" dirty="0">
                <a:latin typeface="Calibri"/>
                <a:cs typeface="Calibri"/>
              </a:rPr>
              <a:t>entanto, </a:t>
            </a:r>
            <a:r>
              <a:rPr sz="2100" spc="-10" dirty="0">
                <a:latin typeface="Calibri"/>
                <a:cs typeface="Calibri"/>
              </a:rPr>
              <a:t>como  </a:t>
            </a:r>
            <a:r>
              <a:rPr sz="2100" dirty="0">
                <a:latin typeface="Calibri"/>
                <a:cs typeface="Calibri"/>
              </a:rPr>
              <a:t>o </a:t>
            </a:r>
            <a:r>
              <a:rPr sz="2100" spc="-10" dirty="0">
                <a:latin typeface="Calibri"/>
                <a:cs typeface="Calibri"/>
              </a:rPr>
              <a:t>registro </a:t>
            </a:r>
            <a:r>
              <a:rPr sz="2100" spc="-5" dirty="0">
                <a:latin typeface="Calibri"/>
                <a:cs typeface="Calibri"/>
              </a:rPr>
              <a:t>não </a:t>
            </a:r>
            <a:r>
              <a:rPr sz="2100" dirty="0">
                <a:latin typeface="Calibri"/>
                <a:cs typeface="Calibri"/>
              </a:rPr>
              <a:t>é </a:t>
            </a:r>
            <a:r>
              <a:rPr sz="2100" spc="-15" dirty="0">
                <a:latin typeface="Calibri"/>
                <a:cs typeface="Calibri"/>
              </a:rPr>
              <a:t>automático, </a:t>
            </a:r>
            <a:r>
              <a:rPr sz="2100" dirty="0">
                <a:latin typeface="Calibri"/>
                <a:cs typeface="Calibri"/>
              </a:rPr>
              <a:t>é  </a:t>
            </a:r>
            <a:r>
              <a:rPr sz="2100" spc="-5" dirty="0">
                <a:latin typeface="Calibri"/>
                <a:cs typeface="Calibri"/>
              </a:rPr>
              <a:t>preciso escrever/digitar </a:t>
            </a:r>
            <a:r>
              <a:rPr sz="2100" dirty="0">
                <a:latin typeface="Calibri"/>
                <a:cs typeface="Calibri"/>
              </a:rPr>
              <a:t>a </a:t>
            </a:r>
            <a:r>
              <a:rPr sz="2100" spc="-5" dirty="0">
                <a:latin typeface="Calibri"/>
                <a:cs typeface="Calibri"/>
              </a:rPr>
              <a:t>sua  </a:t>
            </a:r>
            <a:r>
              <a:rPr sz="2100" spc="-10" dirty="0">
                <a:latin typeface="Calibri"/>
                <a:cs typeface="Calibri"/>
              </a:rPr>
              <a:t>data.</a:t>
            </a:r>
            <a:endParaRPr sz="21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1515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64DC0396-630A-CA4F-A0E3-34C60D58454C}"/>
              </a:ext>
            </a:extLst>
          </p:cNvPr>
          <p:cNvSpPr/>
          <p:nvPr/>
        </p:nvSpPr>
        <p:spPr>
          <a:xfrm>
            <a:off x="455806" y="1566053"/>
            <a:ext cx="2275020" cy="18205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7">
            <a:extLst>
              <a:ext uri="{FF2B5EF4-FFF2-40B4-BE49-F238E27FC236}">
                <a16:creationId xmlns:a16="http://schemas.microsoft.com/office/drawing/2014/main" id="{6173B9DB-CF6E-774B-AEE5-FEDA2A825BA9}"/>
              </a:ext>
            </a:extLst>
          </p:cNvPr>
          <p:cNvSpPr/>
          <p:nvPr/>
        </p:nvSpPr>
        <p:spPr>
          <a:xfrm>
            <a:off x="580785" y="3386604"/>
            <a:ext cx="2025061" cy="7043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5113AFFF-E9B1-334C-AD3C-D02098A21F9B}"/>
              </a:ext>
            </a:extLst>
          </p:cNvPr>
          <p:cNvSpPr txBox="1"/>
          <p:nvPr/>
        </p:nvSpPr>
        <p:spPr>
          <a:xfrm>
            <a:off x="1264702" y="3631015"/>
            <a:ext cx="657225" cy="25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Sexismo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D2776682-26D8-7449-B4F2-B4132ED0C573}"/>
              </a:ext>
            </a:extLst>
          </p:cNvPr>
          <p:cNvSpPr/>
          <p:nvPr/>
        </p:nvSpPr>
        <p:spPr>
          <a:xfrm>
            <a:off x="2730825" y="1854910"/>
            <a:ext cx="2070642" cy="16247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14">
            <a:extLst>
              <a:ext uri="{FF2B5EF4-FFF2-40B4-BE49-F238E27FC236}">
                <a16:creationId xmlns:a16="http://schemas.microsoft.com/office/drawing/2014/main" id="{C23A3C9C-E9E2-6240-AD12-CC0554A22011}"/>
              </a:ext>
            </a:extLst>
          </p:cNvPr>
          <p:cNvSpPr txBox="1"/>
          <p:nvPr/>
        </p:nvSpPr>
        <p:spPr>
          <a:xfrm>
            <a:off x="2708997" y="3608000"/>
            <a:ext cx="1986154" cy="44755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wrap="square" lIns="0" tIns="36830" rIns="0" bIns="0" rtlCol="0">
            <a:spAutoFit/>
          </a:bodyPr>
          <a:lstStyle/>
          <a:p>
            <a:pPr marL="213360" marR="5080" indent="-201295">
              <a:lnSpc>
                <a:spcPts val="1630"/>
              </a:lnSpc>
              <a:spcBef>
                <a:spcPts val="290"/>
              </a:spcBef>
            </a:pPr>
            <a:r>
              <a:rPr sz="1500" b="1" spc="-10" dirty="0">
                <a:solidFill>
                  <a:srgbClr val="FFFFFF"/>
                </a:solidFill>
                <a:latin typeface="Calibri"/>
                <a:cs typeface="Calibri"/>
              </a:rPr>
              <a:t>Homofobia, lesbofobia,  bifobia,</a:t>
            </a:r>
            <a:r>
              <a:rPr sz="15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b="1" spc="-15" dirty="0">
                <a:solidFill>
                  <a:srgbClr val="FFFFFF"/>
                </a:solidFill>
                <a:latin typeface="Calibri"/>
                <a:cs typeface="Calibri"/>
              </a:rPr>
              <a:t>transfobia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A113E2A4-6773-6C4C-BF8A-948A1C2B01D1}"/>
              </a:ext>
            </a:extLst>
          </p:cNvPr>
          <p:cNvSpPr/>
          <p:nvPr/>
        </p:nvSpPr>
        <p:spPr>
          <a:xfrm>
            <a:off x="4942641" y="1810464"/>
            <a:ext cx="2275020" cy="1820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9">
            <a:extLst>
              <a:ext uri="{FF2B5EF4-FFF2-40B4-BE49-F238E27FC236}">
                <a16:creationId xmlns:a16="http://schemas.microsoft.com/office/drawing/2014/main" id="{342DD854-D8C0-5D46-AE62-F16B292B1817}"/>
              </a:ext>
            </a:extLst>
          </p:cNvPr>
          <p:cNvSpPr/>
          <p:nvPr/>
        </p:nvSpPr>
        <p:spPr>
          <a:xfrm>
            <a:off x="4959589" y="3483377"/>
            <a:ext cx="2275020" cy="7043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0">
            <a:extLst>
              <a:ext uri="{FF2B5EF4-FFF2-40B4-BE49-F238E27FC236}">
                <a16:creationId xmlns:a16="http://schemas.microsoft.com/office/drawing/2014/main" id="{E2DBE231-5920-344F-A560-B8AEB042B96F}"/>
              </a:ext>
            </a:extLst>
          </p:cNvPr>
          <p:cNvSpPr txBox="1"/>
          <p:nvPr/>
        </p:nvSpPr>
        <p:spPr>
          <a:xfrm>
            <a:off x="5918260" y="3738761"/>
            <a:ext cx="804545" cy="25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00" spc="-15" dirty="0">
                <a:solidFill>
                  <a:srgbClr val="FFFFFF"/>
                </a:solidFill>
                <a:latin typeface="Calibri"/>
                <a:cs typeface="Calibri"/>
              </a:rPr>
              <a:t>Xenofobia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10" name="object 22">
            <a:extLst>
              <a:ext uri="{FF2B5EF4-FFF2-40B4-BE49-F238E27FC236}">
                <a16:creationId xmlns:a16="http://schemas.microsoft.com/office/drawing/2014/main" id="{B67D9AB6-360A-A849-AB66-6B31DBA3649D}"/>
              </a:ext>
            </a:extLst>
          </p:cNvPr>
          <p:cNvSpPr/>
          <p:nvPr/>
        </p:nvSpPr>
        <p:spPr>
          <a:xfrm>
            <a:off x="7358835" y="1756989"/>
            <a:ext cx="1629048" cy="18205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5">
            <a:extLst>
              <a:ext uri="{FF2B5EF4-FFF2-40B4-BE49-F238E27FC236}">
                <a16:creationId xmlns:a16="http://schemas.microsoft.com/office/drawing/2014/main" id="{B592EC46-E4C2-ED49-83CF-BDA6BFE6AE70}"/>
              </a:ext>
            </a:extLst>
          </p:cNvPr>
          <p:cNvSpPr/>
          <p:nvPr/>
        </p:nvSpPr>
        <p:spPr>
          <a:xfrm>
            <a:off x="7251557" y="3479621"/>
            <a:ext cx="1736326" cy="70431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26">
            <a:extLst>
              <a:ext uri="{FF2B5EF4-FFF2-40B4-BE49-F238E27FC236}">
                <a16:creationId xmlns:a16="http://schemas.microsoft.com/office/drawing/2014/main" id="{53733962-8371-0946-97C2-1846741BF533}"/>
              </a:ext>
            </a:extLst>
          </p:cNvPr>
          <p:cNvSpPr txBox="1"/>
          <p:nvPr/>
        </p:nvSpPr>
        <p:spPr>
          <a:xfrm>
            <a:off x="7784757" y="3738760"/>
            <a:ext cx="669925" cy="25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Racis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8E76206F-68A0-A541-8E44-214C0980CCD3}"/>
              </a:ext>
            </a:extLst>
          </p:cNvPr>
          <p:cNvSpPr txBox="1">
            <a:spLocks/>
          </p:cNvSpPr>
          <p:nvPr/>
        </p:nvSpPr>
        <p:spPr>
          <a:xfrm>
            <a:off x="2386309" y="608372"/>
            <a:ext cx="3653154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t-BR" sz="3150" spc="-30">
                <a:solidFill>
                  <a:srgbClr val="0070C0"/>
                </a:solidFill>
                <a:latin typeface="Calibri Light"/>
                <a:cs typeface="Calibri Light"/>
              </a:rPr>
              <a:t>Motivação </a:t>
            </a:r>
            <a:r>
              <a:rPr lang="pt-BR" sz="3150" spc="-10">
                <a:solidFill>
                  <a:srgbClr val="0070C0"/>
                </a:solidFill>
                <a:latin typeface="Calibri Light"/>
                <a:cs typeface="Calibri Light"/>
              </a:rPr>
              <a:t>da</a:t>
            </a:r>
            <a:r>
              <a:rPr lang="pt-BR" sz="3150" spc="-130">
                <a:solidFill>
                  <a:srgbClr val="0070C0"/>
                </a:solidFill>
                <a:latin typeface="Calibri Light"/>
                <a:cs typeface="Calibri Light"/>
              </a:rPr>
              <a:t> </a:t>
            </a:r>
            <a:r>
              <a:rPr lang="pt-BR" sz="3150" spc="-20">
                <a:solidFill>
                  <a:srgbClr val="0070C0"/>
                </a:solidFill>
                <a:latin typeface="Calibri Light"/>
                <a:cs typeface="Calibri Light"/>
              </a:rPr>
              <a:t>violência</a:t>
            </a:r>
            <a:endParaRPr lang="pt-BR" sz="3150">
              <a:latin typeface="Calibri Light"/>
              <a:cs typeface="Calibri Light"/>
            </a:endParaRPr>
          </a:p>
        </p:txBody>
      </p:sp>
      <p:sp>
        <p:nvSpPr>
          <p:cNvPr id="14" name="object 28">
            <a:extLst>
              <a:ext uri="{FF2B5EF4-FFF2-40B4-BE49-F238E27FC236}">
                <a16:creationId xmlns:a16="http://schemas.microsoft.com/office/drawing/2014/main" id="{55D19F54-FFA1-C744-9BDA-01942A2E2BA9}"/>
              </a:ext>
            </a:extLst>
          </p:cNvPr>
          <p:cNvSpPr/>
          <p:nvPr/>
        </p:nvSpPr>
        <p:spPr>
          <a:xfrm>
            <a:off x="580784" y="4335331"/>
            <a:ext cx="2150041" cy="155352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33">
            <a:extLst>
              <a:ext uri="{FF2B5EF4-FFF2-40B4-BE49-F238E27FC236}">
                <a16:creationId xmlns:a16="http://schemas.microsoft.com/office/drawing/2014/main" id="{86284750-6784-584F-BC32-50F0B6F9656E}"/>
              </a:ext>
            </a:extLst>
          </p:cNvPr>
          <p:cNvSpPr/>
          <p:nvPr/>
        </p:nvSpPr>
        <p:spPr>
          <a:xfrm>
            <a:off x="2918654" y="4335331"/>
            <a:ext cx="1694984" cy="145090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38">
            <a:extLst>
              <a:ext uri="{FF2B5EF4-FFF2-40B4-BE49-F238E27FC236}">
                <a16:creationId xmlns:a16="http://schemas.microsoft.com/office/drawing/2014/main" id="{0A2447D2-7A1C-DA41-AFBE-5C7D381B2A60}"/>
              </a:ext>
            </a:extLst>
          </p:cNvPr>
          <p:cNvSpPr/>
          <p:nvPr/>
        </p:nvSpPr>
        <p:spPr>
          <a:xfrm>
            <a:off x="5164728" y="4402899"/>
            <a:ext cx="1507064" cy="116074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43">
            <a:extLst>
              <a:ext uri="{FF2B5EF4-FFF2-40B4-BE49-F238E27FC236}">
                <a16:creationId xmlns:a16="http://schemas.microsoft.com/office/drawing/2014/main" id="{FE0DFBCF-B34F-6244-ADCA-A0C71229D12B}"/>
              </a:ext>
            </a:extLst>
          </p:cNvPr>
          <p:cNvSpPr/>
          <p:nvPr/>
        </p:nvSpPr>
        <p:spPr>
          <a:xfrm>
            <a:off x="7326868" y="4399142"/>
            <a:ext cx="1585702" cy="134286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46">
            <a:extLst>
              <a:ext uri="{FF2B5EF4-FFF2-40B4-BE49-F238E27FC236}">
                <a16:creationId xmlns:a16="http://schemas.microsoft.com/office/drawing/2014/main" id="{137D4160-7754-784C-93AB-ECD20405CDCF}"/>
              </a:ext>
            </a:extLst>
          </p:cNvPr>
          <p:cNvSpPr/>
          <p:nvPr/>
        </p:nvSpPr>
        <p:spPr>
          <a:xfrm>
            <a:off x="7251557" y="5631137"/>
            <a:ext cx="1754457" cy="70431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47">
            <a:extLst>
              <a:ext uri="{FF2B5EF4-FFF2-40B4-BE49-F238E27FC236}">
                <a16:creationId xmlns:a16="http://schemas.microsoft.com/office/drawing/2014/main" id="{EF88911A-39B0-BB4E-8776-DAAA6917442F}"/>
              </a:ext>
            </a:extLst>
          </p:cNvPr>
          <p:cNvSpPr txBox="1"/>
          <p:nvPr/>
        </p:nvSpPr>
        <p:spPr>
          <a:xfrm>
            <a:off x="7737749" y="5856611"/>
            <a:ext cx="871219" cy="253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500" spc="-2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ici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ê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ncia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20" name="object 41">
            <a:extLst>
              <a:ext uri="{FF2B5EF4-FFF2-40B4-BE49-F238E27FC236}">
                <a16:creationId xmlns:a16="http://schemas.microsoft.com/office/drawing/2014/main" id="{E3856CB2-2BC0-7C42-9FFB-A46BCDEC2DCF}"/>
              </a:ext>
            </a:extLst>
          </p:cNvPr>
          <p:cNvSpPr/>
          <p:nvPr/>
        </p:nvSpPr>
        <p:spPr>
          <a:xfrm>
            <a:off x="4959590" y="5631137"/>
            <a:ext cx="2150040" cy="6837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pt-BR" dirty="0"/>
              <a:t>   </a:t>
            </a:r>
          </a:p>
          <a:p>
            <a:r>
              <a:rPr lang="pt-BR" dirty="0"/>
              <a:t>      </a:t>
            </a:r>
            <a:r>
              <a:rPr lang="pt-BR" dirty="0">
                <a:solidFill>
                  <a:schemeClr val="bg1"/>
                </a:solidFill>
              </a:rPr>
              <a:t>Situação de rua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2" name="object 36">
            <a:extLst>
              <a:ext uri="{FF2B5EF4-FFF2-40B4-BE49-F238E27FC236}">
                <a16:creationId xmlns:a16="http://schemas.microsoft.com/office/drawing/2014/main" id="{20FD81B3-57EA-CE49-ABDB-694C6443A0AC}"/>
              </a:ext>
            </a:extLst>
          </p:cNvPr>
          <p:cNvSpPr/>
          <p:nvPr/>
        </p:nvSpPr>
        <p:spPr>
          <a:xfrm>
            <a:off x="2825908" y="5691551"/>
            <a:ext cx="2025063" cy="70431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pt-BR" dirty="0"/>
          </a:p>
          <a:p>
            <a:r>
              <a:rPr lang="pt-BR" dirty="0"/>
              <a:t>  Conflito de gerações</a:t>
            </a:r>
          </a:p>
          <a:p>
            <a:endParaRPr dirty="0"/>
          </a:p>
        </p:txBody>
      </p:sp>
      <p:sp>
        <p:nvSpPr>
          <p:cNvPr id="23" name="object 31">
            <a:extLst>
              <a:ext uri="{FF2B5EF4-FFF2-40B4-BE49-F238E27FC236}">
                <a16:creationId xmlns:a16="http://schemas.microsoft.com/office/drawing/2014/main" id="{8C905FF4-A5C9-3543-BFFD-A9A7B8DDB8BB}"/>
              </a:ext>
            </a:extLst>
          </p:cNvPr>
          <p:cNvSpPr/>
          <p:nvPr/>
        </p:nvSpPr>
        <p:spPr>
          <a:xfrm>
            <a:off x="604662" y="5911471"/>
            <a:ext cx="2025061" cy="70431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pt-BR" dirty="0"/>
          </a:p>
          <a:p>
            <a:r>
              <a:rPr lang="pt-BR" dirty="0"/>
              <a:t> </a:t>
            </a:r>
            <a:r>
              <a:rPr lang="pt-BR" dirty="0" err="1"/>
              <a:t>Intolerancia</a:t>
            </a:r>
            <a:r>
              <a:rPr lang="pt-BR" dirty="0"/>
              <a:t> religiosa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84822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page1image52039744">
            <a:extLst>
              <a:ext uri="{FF2B5EF4-FFF2-40B4-BE49-F238E27FC236}">
                <a16:creationId xmlns:a16="http://schemas.microsoft.com/office/drawing/2014/main" id="{8266D083-F1BA-A746-B41B-A30A10D45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932"/>
            <a:ext cx="9144000" cy="597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D46F3808-D8AB-804C-8164-DD2524F6DF64}"/>
              </a:ext>
            </a:extLst>
          </p:cNvPr>
          <p:cNvSpPr/>
          <p:nvPr/>
        </p:nvSpPr>
        <p:spPr>
          <a:xfrm>
            <a:off x="992459" y="6289287"/>
            <a:ext cx="7683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Calibri,Bold"/>
              </a:rPr>
              <a:t>ANEXO a Nota Informativa no 7/2019 – CGDANT/DANTPS/SVS/MS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21656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A0CAF8C-5CA7-434C-A31A-6E78CA3E8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58" y="421082"/>
            <a:ext cx="7872761" cy="611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000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68D5C115-A62B-E040-83FD-20EED91D5E61}"/>
              </a:ext>
            </a:extLst>
          </p:cNvPr>
          <p:cNvSpPr/>
          <p:nvPr/>
        </p:nvSpPr>
        <p:spPr>
          <a:xfrm>
            <a:off x="486727" y="2421585"/>
            <a:ext cx="8317929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dirty="0">
                <a:solidFill>
                  <a:srgbClr val="000000"/>
                </a:solidFill>
                <a:latin typeface="open_sansregular"/>
              </a:rPr>
              <a:t>....no âmbito da Saúde </a:t>
            </a:r>
            <a:r>
              <a:rPr lang="pt-BR" b="1" dirty="0">
                <a:solidFill>
                  <a:srgbClr val="000000"/>
                </a:solidFill>
                <a:latin typeface="open_sansregular"/>
              </a:rPr>
              <a:t>não é denúncia</a:t>
            </a:r>
            <a:r>
              <a:rPr lang="pt-BR" dirty="0">
                <a:solidFill>
                  <a:srgbClr val="000000"/>
                </a:solidFill>
                <a:latin typeface="open_sansregular"/>
              </a:rPr>
              <a:t>, mas sim</a:t>
            </a:r>
            <a:r>
              <a:rPr lang="pt-BR" b="1" dirty="0">
                <a:solidFill>
                  <a:srgbClr val="000000"/>
                </a:solidFill>
                <a:latin typeface="open_sansregular"/>
              </a:rPr>
              <a:t> um instrumento de garantia de direitos.</a:t>
            </a:r>
          </a:p>
          <a:p>
            <a:pPr algn="just" fontAlgn="base"/>
            <a:endParaRPr lang="pt-BR" b="1" dirty="0">
              <a:solidFill>
                <a:srgbClr val="000000"/>
              </a:solidFill>
              <a:latin typeface="open_sansregular"/>
            </a:endParaRPr>
          </a:p>
          <a:p>
            <a:pPr algn="just" fontAlgn="base"/>
            <a:r>
              <a:rPr lang="pt-BR" b="1" dirty="0">
                <a:solidFill>
                  <a:srgbClr val="000000"/>
                </a:solidFill>
                <a:latin typeface="open_sansregular"/>
              </a:rPr>
              <a:t> </a:t>
            </a:r>
            <a:r>
              <a:rPr lang="pt-BR" sz="2800" dirty="0">
                <a:solidFill>
                  <a:srgbClr val="000000"/>
                </a:solidFill>
                <a:latin typeface="open_sansregular"/>
              </a:rPr>
              <a:t>Após as etapas de acolhimento, atendimento e notificação, deve-se proceder ao seguimento das pessoas em situação de violências na rede de proteção social.</a:t>
            </a:r>
          </a:p>
          <a:p>
            <a:br>
              <a:rPr lang="pt-BR" sz="2800" dirty="0"/>
            </a:br>
            <a:endParaRPr lang="pt-BR" sz="2800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530940B3-CDEE-A64D-B077-2B60F0F77F8F}"/>
              </a:ext>
            </a:extLst>
          </p:cNvPr>
          <p:cNvSpPr/>
          <p:nvPr/>
        </p:nvSpPr>
        <p:spPr>
          <a:xfrm>
            <a:off x="713623" y="500633"/>
            <a:ext cx="786413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open_sansregular"/>
              </a:rPr>
              <a:t>A notificação compulsória de violências interpessoais e autoprovocadas </a:t>
            </a:r>
            <a:endParaRPr lang="pt-BR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41273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A57CC-6CD6-7347-BB4A-B3A9019CB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122" y="218294"/>
            <a:ext cx="6560971" cy="5708072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490D0AB-F998-634F-9455-F6DDD42B7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122" y="5926366"/>
            <a:ext cx="6560971" cy="93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2400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64AA74-D398-D34F-B527-608B41208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Se nada fizermos....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88E35F0-48F4-044C-837F-D1E3A8EE0B2D}"/>
              </a:ext>
            </a:extLst>
          </p:cNvPr>
          <p:cNvSpPr txBox="1"/>
          <p:nvPr/>
        </p:nvSpPr>
        <p:spPr>
          <a:xfrm>
            <a:off x="1315844" y="4995747"/>
            <a:ext cx="189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Um outro olhar.....</a:t>
            </a:r>
          </a:p>
        </p:txBody>
      </p:sp>
    </p:spTree>
    <p:extLst>
      <p:ext uri="{BB962C8B-B14F-4D97-AF65-F5344CB8AC3E}">
        <p14:creationId xmlns:p14="http://schemas.microsoft.com/office/powerpoint/2010/main" val="25357035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4D8AA05-87DB-634F-8134-ABB735CA7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51" y="2029522"/>
            <a:ext cx="8046999" cy="192312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1A84720-E7F4-464A-BD4D-C409C47AF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51" y="4525227"/>
            <a:ext cx="3479800" cy="19558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88BFD40-90C1-2C46-84E4-E83A3FF64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0413" y="4291476"/>
            <a:ext cx="3155795" cy="2138634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3C6E4279-1688-AD4A-BBBE-CDE1C5BFF071}"/>
              </a:ext>
            </a:extLst>
          </p:cNvPr>
          <p:cNvSpPr/>
          <p:nvPr/>
        </p:nvSpPr>
        <p:spPr>
          <a:xfrm>
            <a:off x="780585" y="749052"/>
            <a:ext cx="77347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4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Quando Viver se torna insuportável </a:t>
            </a:r>
          </a:p>
        </p:txBody>
      </p:sp>
    </p:spTree>
    <p:extLst>
      <p:ext uri="{BB962C8B-B14F-4D97-AF65-F5344CB8AC3E}">
        <p14:creationId xmlns:p14="http://schemas.microsoft.com/office/powerpoint/2010/main" val="2935870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23E8F2E0-B14F-3145-8CF5-E24FC73FDE7D}"/>
              </a:ext>
            </a:extLst>
          </p:cNvPr>
          <p:cNvSpPr txBox="1">
            <a:spLocks/>
          </p:cNvSpPr>
          <p:nvPr/>
        </p:nvSpPr>
        <p:spPr>
          <a:xfrm>
            <a:off x="651234" y="185842"/>
            <a:ext cx="1846580" cy="506730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t-BR" sz="3150" spc="-80" dirty="0">
                <a:solidFill>
                  <a:srgbClr val="0070C0"/>
                </a:solidFill>
                <a:latin typeface="Calibri Light"/>
                <a:cs typeface="Calibri Light"/>
              </a:rPr>
              <a:t>R</a:t>
            </a:r>
            <a:r>
              <a:rPr lang="pt-BR" sz="3150" spc="-45" dirty="0">
                <a:solidFill>
                  <a:srgbClr val="0070C0"/>
                </a:solidFill>
                <a:latin typeface="Calibri Light"/>
                <a:cs typeface="Calibri Light"/>
              </a:rPr>
              <a:t>e</a:t>
            </a:r>
            <a:r>
              <a:rPr lang="pt-BR" sz="3150" spc="-105" dirty="0">
                <a:solidFill>
                  <a:srgbClr val="0070C0"/>
                </a:solidFill>
                <a:latin typeface="Calibri Light"/>
                <a:cs typeface="Calibri Light"/>
              </a:rPr>
              <a:t>f</a:t>
            </a:r>
            <a:r>
              <a:rPr lang="pt-BR" sz="3150" spc="-25" dirty="0">
                <a:solidFill>
                  <a:srgbClr val="0070C0"/>
                </a:solidFill>
                <a:latin typeface="Calibri Light"/>
                <a:cs typeface="Calibri Light"/>
              </a:rPr>
              <a:t>e</a:t>
            </a:r>
            <a:r>
              <a:rPr lang="pt-BR" sz="3150" spc="-70" dirty="0">
                <a:solidFill>
                  <a:srgbClr val="0070C0"/>
                </a:solidFill>
                <a:latin typeface="Calibri Light"/>
                <a:cs typeface="Calibri Light"/>
              </a:rPr>
              <a:t>r</a:t>
            </a:r>
            <a:r>
              <a:rPr lang="pt-BR" sz="3150" spc="-40" dirty="0">
                <a:solidFill>
                  <a:srgbClr val="0070C0"/>
                </a:solidFill>
                <a:latin typeface="Calibri Light"/>
                <a:cs typeface="Calibri Light"/>
              </a:rPr>
              <a:t>ê</a:t>
            </a:r>
            <a:r>
              <a:rPr lang="pt-BR" sz="3150" spc="-35" dirty="0">
                <a:solidFill>
                  <a:srgbClr val="0070C0"/>
                </a:solidFill>
                <a:latin typeface="Calibri Light"/>
                <a:cs typeface="Calibri Light"/>
              </a:rPr>
              <a:t>n</a:t>
            </a:r>
            <a:r>
              <a:rPr lang="pt-BR" sz="3150" spc="-30" dirty="0">
                <a:solidFill>
                  <a:srgbClr val="0070C0"/>
                </a:solidFill>
                <a:latin typeface="Calibri Light"/>
                <a:cs typeface="Calibri Light"/>
              </a:rPr>
              <a:t>c</a:t>
            </a:r>
            <a:r>
              <a:rPr lang="pt-BR" sz="3150" spc="-15" dirty="0">
                <a:solidFill>
                  <a:srgbClr val="0070C0"/>
                </a:solidFill>
                <a:latin typeface="Calibri Light"/>
                <a:cs typeface="Calibri Light"/>
              </a:rPr>
              <a:t>i</a:t>
            </a:r>
            <a:r>
              <a:rPr lang="pt-BR" sz="3150" spc="-25" dirty="0">
                <a:solidFill>
                  <a:srgbClr val="0070C0"/>
                </a:solidFill>
                <a:latin typeface="Calibri Light"/>
                <a:cs typeface="Calibri Light"/>
              </a:rPr>
              <a:t>a</a:t>
            </a:r>
            <a:r>
              <a:rPr lang="pt-BR" sz="3150" dirty="0">
                <a:solidFill>
                  <a:srgbClr val="0070C0"/>
                </a:solidFill>
                <a:latin typeface="Calibri Light"/>
                <a:cs typeface="Calibri Light"/>
              </a:rPr>
              <a:t>s</a:t>
            </a:r>
            <a:endParaRPr lang="pt-BR" sz="3150" dirty="0">
              <a:latin typeface="Calibri Light"/>
              <a:cs typeface="Calibri Light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4C49BFA-C91A-4A4A-89A3-60C9C6491EA3}"/>
              </a:ext>
            </a:extLst>
          </p:cNvPr>
          <p:cNvSpPr txBox="1"/>
          <p:nvPr/>
        </p:nvSpPr>
        <p:spPr>
          <a:xfrm>
            <a:off x="294394" y="692572"/>
            <a:ext cx="8559675" cy="6237990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212725" marR="110489" indent="-200660">
              <a:lnSpc>
                <a:spcPts val="2020"/>
              </a:lnSpc>
              <a:spcBef>
                <a:spcPts val="585"/>
              </a:spcBef>
              <a:buFont typeface="Arial"/>
              <a:buChar char="•"/>
              <a:tabLst>
                <a:tab pos="213360" algn="l"/>
              </a:tabLst>
            </a:pPr>
            <a:r>
              <a:rPr sz="2100" spc="-5" dirty="0">
                <a:latin typeface="Calibri"/>
                <a:cs typeface="Calibri"/>
              </a:rPr>
              <a:t>Publicações </a:t>
            </a:r>
            <a:r>
              <a:rPr sz="2100" spc="-10" dirty="0">
                <a:latin typeface="Calibri"/>
                <a:cs typeface="Calibri"/>
              </a:rPr>
              <a:t>sobre </a:t>
            </a:r>
            <a:r>
              <a:rPr sz="2100" dirty="0">
                <a:latin typeface="Calibri"/>
                <a:cs typeface="Calibri"/>
              </a:rPr>
              <a:t>o </a:t>
            </a:r>
            <a:r>
              <a:rPr sz="2100" spc="-25" dirty="0">
                <a:latin typeface="Calibri"/>
                <a:cs typeface="Calibri"/>
              </a:rPr>
              <a:t>VIVA: </a:t>
            </a:r>
            <a:r>
              <a:rPr sz="2100" u="heavy" spc="-2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sz="2100" u="heavy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2"/>
              </a:rPr>
              <a:t>http://portalsaude.saude.gov.br/index.php?option=com_content&amp;view=article&amp;id=1103 </a:t>
            </a:r>
            <a:r>
              <a:rPr sz="2100" u="heavy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2100" u="heavy" spc="-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0&amp;Itemid=670</a:t>
            </a:r>
            <a:endParaRPr sz="2100" dirty="0">
              <a:latin typeface="Calibri"/>
              <a:cs typeface="Calibri"/>
            </a:endParaRPr>
          </a:p>
          <a:p>
            <a:pPr marL="212725" marR="967105" indent="-200660">
              <a:lnSpc>
                <a:spcPct val="80200"/>
              </a:lnSpc>
              <a:spcBef>
                <a:spcPts val="895"/>
              </a:spcBef>
              <a:buFont typeface="Arial"/>
              <a:buChar char="•"/>
              <a:tabLst>
                <a:tab pos="213360" algn="l"/>
              </a:tabLst>
            </a:pPr>
            <a:r>
              <a:rPr sz="2100" spc="-5" dirty="0">
                <a:latin typeface="Calibri"/>
                <a:cs typeface="Calibri"/>
              </a:rPr>
              <a:t>Leis, </a:t>
            </a:r>
            <a:r>
              <a:rPr sz="2100" spc="-10" dirty="0">
                <a:latin typeface="Calibri"/>
                <a:cs typeface="Calibri"/>
              </a:rPr>
              <a:t>decretos, </a:t>
            </a:r>
            <a:r>
              <a:rPr sz="2100" spc="-5" dirty="0">
                <a:latin typeface="Calibri"/>
                <a:cs typeface="Calibri"/>
              </a:rPr>
              <a:t>portarias </a:t>
            </a:r>
            <a:r>
              <a:rPr sz="2100" dirty="0">
                <a:latin typeface="Calibri"/>
                <a:cs typeface="Calibri"/>
              </a:rPr>
              <a:t>e </a:t>
            </a:r>
            <a:r>
              <a:rPr sz="2100" spc="-5" dirty="0">
                <a:latin typeface="Calibri"/>
                <a:cs typeface="Calibri"/>
              </a:rPr>
              <a:t>normas:</a:t>
            </a:r>
            <a:r>
              <a:rPr sz="2100" spc="-5" dirty="0">
                <a:solidFill>
                  <a:srgbClr val="0563C1"/>
                </a:solidFill>
                <a:latin typeface="Calibri"/>
                <a:cs typeface="Calibri"/>
              </a:rPr>
              <a:t> </a:t>
            </a:r>
            <a:r>
              <a:rPr sz="2100" u="heavy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3"/>
              </a:rPr>
              <a:t>http://portalsaude.saude.gov.br/index.php/o- </a:t>
            </a:r>
            <a:r>
              <a:rPr sz="2100" u="heavy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2100" u="heavy" spc="-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ministerio/principal/leia-mais-o-ministerio/711-secretaria-svs/vigilancia-de-a-a-  z/violencia-e-acidentes/11513-legislacao</a:t>
            </a:r>
            <a:endParaRPr sz="2100" dirty="0">
              <a:latin typeface="Calibri"/>
              <a:cs typeface="Calibri"/>
            </a:endParaRPr>
          </a:p>
          <a:p>
            <a:pPr marL="212725" indent="-20066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213360" algn="l"/>
              </a:tabLst>
            </a:pPr>
            <a:r>
              <a:rPr sz="2100" spc="-15" dirty="0">
                <a:latin typeface="Calibri"/>
                <a:cs typeface="Calibri"/>
              </a:rPr>
              <a:t>Portal </a:t>
            </a:r>
            <a:r>
              <a:rPr sz="2100" spc="-5" dirty="0">
                <a:latin typeface="Calibri"/>
                <a:cs typeface="Calibri"/>
              </a:rPr>
              <a:t>Sinan </a:t>
            </a:r>
            <a:r>
              <a:rPr sz="2100" dirty="0">
                <a:latin typeface="Calibri"/>
                <a:cs typeface="Calibri"/>
              </a:rPr>
              <a:t>– ficha, </a:t>
            </a:r>
            <a:r>
              <a:rPr sz="2100" spc="-5" dirty="0">
                <a:latin typeface="Calibri"/>
                <a:cs typeface="Calibri"/>
              </a:rPr>
              <a:t>dicionário </a:t>
            </a:r>
            <a:r>
              <a:rPr sz="2100" dirty="0">
                <a:latin typeface="Calibri"/>
                <a:cs typeface="Calibri"/>
              </a:rPr>
              <a:t>e </a:t>
            </a:r>
            <a:r>
              <a:rPr sz="2100" spc="-5" dirty="0">
                <a:latin typeface="Calibri"/>
                <a:cs typeface="Calibri"/>
              </a:rPr>
              <a:t>instrucionais </a:t>
            </a:r>
            <a:r>
              <a:rPr sz="2100" dirty="0">
                <a:latin typeface="Calibri"/>
                <a:cs typeface="Calibri"/>
              </a:rPr>
              <a:t>-</a:t>
            </a:r>
            <a:r>
              <a:rPr sz="2100" spc="-5" dirty="0">
                <a:solidFill>
                  <a:srgbClr val="0563C1"/>
                </a:solidFill>
                <a:latin typeface="Calibri"/>
                <a:cs typeface="Calibri"/>
              </a:rPr>
              <a:t> </a:t>
            </a:r>
            <a:r>
              <a:rPr sz="2100" u="heavy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4"/>
              </a:rPr>
              <a:t>http://portalsinan.saude.gov.br/</a:t>
            </a:r>
            <a:endParaRPr sz="2100" dirty="0">
              <a:latin typeface="Calibri"/>
              <a:cs typeface="Calibri"/>
            </a:endParaRPr>
          </a:p>
          <a:p>
            <a:pPr marL="212725" marR="5080" indent="-200660">
              <a:lnSpc>
                <a:spcPts val="2020"/>
              </a:lnSpc>
              <a:spcBef>
                <a:spcPts val="855"/>
              </a:spcBef>
              <a:buFont typeface="Arial"/>
              <a:buChar char="•"/>
              <a:tabLst>
                <a:tab pos="213360" algn="l"/>
              </a:tabLst>
            </a:pPr>
            <a:r>
              <a:rPr sz="2100" spc="-5" dirty="0">
                <a:latin typeface="Calibri"/>
                <a:cs typeface="Calibri"/>
              </a:rPr>
              <a:t>Ministério </a:t>
            </a:r>
            <a:r>
              <a:rPr sz="2100" dirty="0">
                <a:latin typeface="Calibri"/>
                <a:cs typeface="Calibri"/>
              </a:rPr>
              <a:t>da </a:t>
            </a:r>
            <a:r>
              <a:rPr sz="2100" spc="-5" dirty="0">
                <a:latin typeface="Calibri"/>
                <a:cs typeface="Calibri"/>
              </a:rPr>
              <a:t>Saúde. </a:t>
            </a:r>
            <a:r>
              <a:rPr sz="2100" b="1" dirty="0">
                <a:latin typeface="Calibri"/>
                <a:cs typeface="Calibri"/>
              </a:rPr>
              <a:t>Saúde </a:t>
            </a:r>
            <a:r>
              <a:rPr sz="2100" b="1" spc="-10" dirty="0">
                <a:latin typeface="Calibri"/>
                <a:cs typeface="Calibri"/>
              </a:rPr>
              <a:t>Brasil </a:t>
            </a:r>
            <a:r>
              <a:rPr sz="2100" b="1" spc="-5" dirty="0">
                <a:latin typeface="Calibri"/>
                <a:cs typeface="Calibri"/>
              </a:rPr>
              <a:t>2015/2016 </a:t>
            </a:r>
            <a:r>
              <a:rPr sz="2100" b="1" dirty="0">
                <a:latin typeface="Calibri"/>
                <a:cs typeface="Calibri"/>
              </a:rPr>
              <a:t>: uma análise da </a:t>
            </a:r>
            <a:r>
              <a:rPr sz="2100" b="1" spc="-5" dirty="0">
                <a:latin typeface="Calibri"/>
                <a:cs typeface="Calibri"/>
              </a:rPr>
              <a:t>situação </a:t>
            </a:r>
            <a:r>
              <a:rPr sz="2100" b="1" dirty="0">
                <a:latin typeface="Calibri"/>
                <a:cs typeface="Calibri"/>
              </a:rPr>
              <a:t>de saúde e da  </a:t>
            </a:r>
            <a:r>
              <a:rPr sz="2100" b="1" spc="-5" dirty="0">
                <a:latin typeface="Calibri"/>
                <a:cs typeface="Calibri"/>
              </a:rPr>
              <a:t>epidemia pelo vírus </a:t>
            </a:r>
            <a:r>
              <a:rPr sz="2100" b="1" spc="-10" dirty="0">
                <a:latin typeface="Calibri"/>
                <a:cs typeface="Calibri"/>
              </a:rPr>
              <a:t>Zika </a:t>
            </a:r>
            <a:r>
              <a:rPr sz="2100" b="1" dirty="0">
                <a:latin typeface="Calibri"/>
                <a:cs typeface="Calibri"/>
              </a:rPr>
              <a:t>e por </a:t>
            </a:r>
            <a:r>
              <a:rPr sz="2100" b="1" spc="-10" dirty="0">
                <a:latin typeface="Calibri"/>
                <a:cs typeface="Calibri"/>
              </a:rPr>
              <a:t>outras </a:t>
            </a:r>
            <a:r>
              <a:rPr sz="2100" b="1" dirty="0">
                <a:latin typeface="Calibri"/>
                <a:cs typeface="Calibri"/>
              </a:rPr>
              <a:t>doenças </a:t>
            </a:r>
            <a:r>
              <a:rPr sz="2100" b="1" spc="-5" dirty="0">
                <a:latin typeface="Calibri"/>
                <a:cs typeface="Calibri"/>
              </a:rPr>
              <a:t>transmitidas </a:t>
            </a:r>
            <a:r>
              <a:rPr sz="2100" b="1" dirty="0">
                <a:latin typeface="Calibri"/>
                <a:cs typeface="Calibri"/>
              </a:rPr>
              <a:t>pelo Aedes </a:t>
            </a:r>
            <a:r>
              <a:rPr sz="2100" b="1" spc="-5" dirty="0">
                <a:latin typeface="Calibri"/>
                <a:cs typeface="Calibri"/>
              </a:rPr>
              <a:t>aegypti </a:t>
            </a:r>
            <a:r>
              <a:rPr sz="2100" dirty="0">
                <a:latin typeface="Calibri"/>
                <a:cs typeface="Calibri"/>
              </a:rPr>
              <a:t>–</a:t>
            </a:r>
            <a:r>
              <a:rPr sz="2100" spc="114" dirty="0">
                <a:latin typeface="Calibri"/>
                <a:cs typeface="Calibri"/>
              </a:rPr>
              <a:t> </a:t>
            </a:r>
            <a:r>
              <a:rPr sz="2100" spc="-5" dirty="0">
                <a:latin typeface="Calibri"/>
                <a:cs typeface="Calibri"/>
              </a:rPr>
              <a:t>Brasília</a:t>
            </a:r>
            <a:endParaRPr sz="2100" dirty="0">
              <a:latin typeface="Calibri"/>
              <a:cs typeface="Calibri"/>
            </a:endParaRPr>
          </a:p>
          <a:p>
            <a:pPr marL="212725" marR="1109980">
              <a:lnSpc>
                <a:spcPts val="2020"/>
              </a:lnSpc>
              <a:spcBef>
                <a:spcPts val="5"/>
              </a:spcBef>
            </a:pPr>
            <a:r>
              <a:rPr sz="2100" dirty="0">
                <a:latin typeface="Calibri"/>
                <a:cs typeface="Calibri"/>
              </a:rPr>
              <a:t>: </a:t>
            </a:r>
            <a:r>
              <a:rPr sz="2100" spc="-5" dirty="0">
                <a:latin typeface="Calibri"/>
                <a:cs typeface="Calibri"/>
              </a:rPr>
              <a:t>Ministério </a:t>
            </a:r>
            <a:r>
              <a:rPr sz="2100" dirty="0">
                <a:latin typeface="Calibri"/>
                <a:cs typeface="Calibri"/>
              </a:rPr>
              <a:t>da </a:t>
            </a:r>
            <a:r>
              <a:rPr sz="2100" spc="-5" dirty="0">
                <a:latin typeface="Calibri"/>
                <a:cs typeface="Calibri"/>
              </a:rPr>
              <a:t>Saúde, 2017. 386 </a:t>
            </a:r>
            <a:r>
              <a:rPr sz="2100" dirty="0">
                <a:latin typeface="Calibri"/>
                <a:cs typeface="Calibri"/>
              </a:rPr>
              <a:t>p. :  </a:t>
            </a:r>
            <a:r>
              <a:rPr sz="2100" u="heavy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5"/>
              </a:rPr>
              <a:t>http://portalarquivos.saude.gov.br/images/pdf/2017/maio/12/2017-0135-vers- </a:t>
            </a:r>
            <a:r>
              <a:rPr sz="2100" spc="-10" dirty="0">
                <a:solidFill>
                  <a:srgbClr val="0563C1"/>
                </a:solidFill>
                <a:latin typeface="Calibri"/>
                <a:cs typeface="Calibri"/>
              </a:rPr>
              <a:t> </a:t>
            </a:r>
            <a:r>
              <a:rPr sz="2100" u="heavy" spc="-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eletronica-final.pdf</a:t>
            </a:r>
            <a:endParaRPr sz="2100" dirty="0">
              <a:latin typeface="Calibri"/>
              <a:cs typeface="Calibri"/>
            </a:endParaRPr>
          </a:p>
          <a:p>
            <a:pPr marL="212725" marR="657860" indent="-200660">
              <a:lnSpc>
                <a:spcPts val="2020"/>
              </a:lnSpc>
              <a:spcBef>
                <a:spcPts val="875"/>
              </a:spcBef>
              <a:buFont typeface="Arial"/>
              <a:buChar char="•"/>
              <a:tabLst>
                <a:tab pos="213360" algn="l"/>
              </a:tabLst>
            </a:pPr>
            <a:r>
              <a:rPr sz="2100" spc="-10" dirty="0">
                <a:latin typeface="Calibri"/>
                <a:cs typeface="Calibri"/>
              </a:rPr>
              <a:t>Apresentação </a:t>
            </a:r>
            <a:r>
              <a:rPr sz="2100" dirty="0">
                <a:latin typeface="Calibri"/>
                <a:cs typeface="Calibri"/>
              </a:rPr>
              <a:t>de Cheila Marina de Lima </a:t>
            </a:r>
            <a:r>
              <a:rPr sz="2100" spc="-5" dirty="0">
                <a:latin typeface="Calibri"/>
                <a:cs typeface="Calibri"/>
              </a:rPr>
              <a:t>realizada </a:t>
            </a:r>
            <a:r>
              <a:rPr sz="2100" dirty="0">
                <a:latin typeface="Calibri"/>
                <a:cs typeface="Calibri"/>
              </a:rPr>
              <a:t>na </a:t>
            </a:r>
            <a:r>
              <a:rPr sz="2100" spc="-5" dirty="0">
                <a:latin typeface="Calibri"/>
                <a:cs typeface="Calibri"/>
              </a:rPr>
              <a:t>Expoepi 2017 </a:t>
            </a:r>
            <a:r>
              <a:rPr sz="2100" dirty="0">
                <a:latin typeface="Calibri"/>
                <a:cs typeface="Calibri"/>
              </a:rPr>
              <a:t>- Uma </a:t>
            </a:r>
            <a:r>
              <a:rPr sz="2100" spc="-5" dirty="0">
                <a:latin typeface="Calibri"/>
                <a:cs typeface="Calibri"/>
              </a:rPr>
              <a:t>década de  </a:t>
            </a:r>
            <a:r>
              <a:rPr sz="2100" dirty="0">
                <a:latin typeface="Calibri"/>
                <a:cs typeface="Calibri"/>
              </a:rPr>
              <a:t>Vigilância de Violências e </a:t>
            </a:r>
            <a:r>
              <a:rPr sz="2100" spc="-5" dirty="0">
                <a:latin typeface="Calibri"/>
                <a:cs typeface="Calibri"/>
              </a:rPr>
              <a:t>Acidentes nos serviços </a:t>
            </a:r>
            <a:r>
              <a:rPr sz="2100" dirty="0">
                <a:latin typeface="Calibri"/>
                <a:cs typeface="Calibri"/>
              </a:rPr>
              <a:t>de </a:t>
            </a:r>
            <a:r>
              <a:rPr sz="2100" spc="-5" dirty="0">
                <a:latin typeface="Calibri"/>
                <a:cs typeface="Calibri"/>
              </a:rPr>
              <a:t>saúde. </a:t>
            </a:r>
            <a:r>
              <a:rPr sz="2100" u="heavy" spc="-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6"/>
              </a:rPr>
              <a:t> </a:t>
            </a:r>
            <a:r>
              <a:rPr sz="2100" u="heavy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6"/>
              </a:rPr>
              <a:t>http://15expoepi.com.br/apresentacao/</a:t>
            </a:r>
            <a:endParaRPr lang="pt-BR" sz="2100" u="heavy" spc="-10" dirty="0">
              <a:solidFill>
                <a:srgbClr val="0563C1"/>
              </a:solidFill>
              <a:uFill>
                <a:solidFill>
                  <a:srgbClr val="0563C1"/>
                </a:solidFill>
              </a:uFill>
              <a:latin typeface="Calibri"/>
              <a:cs typeface="Calibri"/>
            </a:endParaRPr>
          </a:p>
          <a:p>
            <a:pPr marL="212725" marR="657860" indent="-200660">
              <a:lnSpc>
                <a:spcPts val="2020"/>
              </a:lnSpc>
              <a:spcBef>
                <a:spcPts val="875"/>
              </a:spcBef>
              <a:buFont typeface="Arial"/>
              <a:buChar char="•"/>
              <a:tabLst>
                <a:tab pos="213360" algn="l"/>
              </a:tabLst>
            </a:pPr>
            <a:r>
              <a:rPr lang="pt-BR" sz="2100" spc="-10" dirty="0">
                <a:cs typeface="Calibri"/>
              </a:rPr>
              <a:t>Apresentação </a:t>
            </a:r>
            <a:r>
              <a:rPr lang="pt-BR" dirty="0">
                <a:cs typeface="Calibri"/>
              </a:rPr>
              <a:t>de </a:t>
            </a:r>
            <a:r>
              <a:rPr lang="pt-BR" b="1" dirty="0">
                <a:solidFill>
                  <a:srgbClr val="2E75B6"/>
                </a:solidFill>
                <a:cs typeface="Calibri"/>
              </a:rPr>
              <a:t>Wanderson </a:t>
            </a:r>
            <a:r>
              <a:rPr lang="pt-BR" b="1" spc="10" dirty="0">
                <a:solidFill>
                  <a:srgbClr val="2E75B6"/>
                </a:solidFill>
                <a:cs typeface="Calibri"/>
              </a:rPr>
              <a:t>Kleber de</a:t>
            </a:r>
            <a:r>
              <a:rPr lang="pt-BR" b="1" spc="45" dirty="0">
                <a:solidFill>
                  <a:srgbClr val="2E75B6"/>
                </a:solidFill>
                <a:cs typeface="Calibri"/>
              </a:rPr>
              <a:t> </a:t>
            </a:r>
            <a:r>
              <a:rPr lang="pt-BR" b="1" spc="-5" dirty="0">
                <a:solidFill>
                  <a:srgbClr val="2E75B6"/>
                </a:solidFill>
                <a:cs typeface="Calibri"/>
              </a:rPr>
              <a:t>Oliveira</a:t>
            </a:r>
            <a:r>
              <a:rPr lang="pt-BR" b="1" dirty="0">
                <a:cs typeface="Calibri"/>
              </a:rPr>
              <a:t> </a:t>
            </a:r>
            <a:r>
              <a:rPr lang="pt-BR" sz="1400" spc="-50" dirty="0">
                <a:solidFill>
                  <a:srgbClr val="0070C0"/>
                </a:solidFill>
                <a:latin typeface="Calibri Light"/>
                <a:cs typeface="Calibri Light"/>
              </a:rPr>
              <a:t>NOTIFICAÇÃO </a:t>
            </a:r>
            <a:r>
              <a:rPr lang="pt-BR" sz="1400" spc="-15" dirty="0">
                <a:solidFill>
                  <a:srgbClr val="0070C0"/>
                </a:solidFill>
                <a:latin typeface="Calibri Light"/>
                <a:cs typeface="Calibri Light"/>
              </a:rPr>
              <a:t>DE</a:t>
            </a:r>
            <a:r>
              <a:rPr lang="pt-BR" sz="1400" spc="360" dirty="0">
                <a:solidFill>
                  <a:srgbClr val="0070C0"/>
                </a:solidFill>
                <a:latin typeface="Calibri Light"/>
                <a:cs typeface="Calibri Light"/>
              </a:rPr>
              <a:t> </a:t>
            </a:r>
            <a:r>
              <a:rPr lang="pt-BR" sz="1400" spc="-30" dirty="0">
                <a:solidFill>
                  <a:srgbClr val="0070C0"/>
                </a:solidFill>
                <a:latin typeface="Calibri Light"/>
                <a:cs typeface="Calibri Light"/>
              </a:rPr>
              <a:t>VIOLÊNCIA</a:t>
            </a:r>
            <a:r>
              <a:rPr lang="pt-BR" sz="1400" spc="-25" dirty="0">
                <a:solidFill>
                  <a:srgbClr val="0070C0"/>
                </a:solidFill>
                <a:latin typeface="Calibri Light"/>
                <a:cs typeface="Calibri Light"/>
              </a:rPr>
              <a:t>SINAN</a:t>
            </a:r>
            <a:r>
              <a:rPr lang="pt-BR" sz="1400" spc="125" dirty="0">
                <a:solidFill>
                  <a:srgbClr val="0070C0"/>
                </a:solidFill>
                <a:latin typeface="Calibri Light"/>
                <a:cs typeface="Calibri Light"/>
              </a:rPr>
              <a:t> </a:t>
            </a:r>
            <a:r>
              <a:rPr lang="pt-BR" sz="1400" spc="-65" dirty="0">
                <a:solidFill>
                  <a:srgbClr val="0070C0"/>
                </a:solidFill>
                <a:latin typeface="Calibri Light"/>
                <a:cs typeface="Calibri Light"/>
              </a:rPr>
              <a:t>VIVA</a:t>
            </a:r>
            <a:endParaRPr lang="pt-BR" sz="1400" dirty="0">
              <a:latin typeface="Calibri Light"/>
              <a:cs typeface="Calibri Light"/>
            </a:endParaRPr>
          </a:p>
          <a:p>
            <a:pPr marL="12065" marR="657860">
              <a:lnSpc>
                <a:spcPts val="2020"/>
              </a:lnSpc>
              <a:spcBef>
                <a:spcPts val="875"/>
              </a:spcBef>
              <a:tabLst>
                <a:tab pos="213360" algn="l"/>
              </a:tabLst>
            </a:pPr>
            <a:r>
              <a:rPr lang="pt-BR" sz="2100" dirty="0">
                <a:cs typeface="Calibri"/>
              </a:rPr>
              <a:t>    Centro de Integração de Dados e Conhecimento para Saúde    	(CIDACS/IGM/FIOCRUZ)</a:t>
            </a:r>
            <a:endParaRPr sz="21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55748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0D6054C-12B5-DB43-861F-A76AA03D7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820" y="981307"/>
            <a:ext cx="6876938" cy="512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0477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y2mate.com - enquanto_houver_sol_titas_bSR1V4IxCF4_360p.mp4">
            <a:hlinkClick r:id="" action="ppaction://media"/>
            <a:extLst>
              <a:ext uri="{FF2B5EF4-FFF2-40B4-BE49-F238E27FC236}">
                <a16:creationId xmlns:a16="http://schemas.microsoft.com/office/drawing/2014/main" id="{D766A91E-303D-1B40-8457-C1DA4A97157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97026" y="744468"/>
            <a:ext cx="6487115" cy="4865336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D3ED50E-4964-3642-A83F-C1008838D475}"/>
              </a:ext>
            </a:extLst>
          </p:cNvPr>
          <p:cNvSpPr txBox="1"/>
          <p:nvPr/>
        </p:nvSpPr>
        <p:spPr>
          <a:xfrm>
            <a:off x="3673784" y="5971922"/>
            <a:ext cx="2813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             OBRIGADO!</a:t>
            </a:r>
          </a:p>
          <a:p>
            <a:r>
              <a:rPr lang="pt-BR" dirty="0"/>
              <a:t> paulabrus2015@gmail.com</a:t>
            </a:r>
          </a:p>
        </p:txBody>
      </p:sp>
    </p:spTree>
    <p:extLst>
      <p:ext uri="{BB962C8B-B14F-4D97-AF65-F5344CB8AC3E}">
        <p14:creationId xmlns:p14="http://schemas.microsoft.com/office/powerpoint/2010/main" val="349854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1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F29D805-5E1A-B64E-AD97-A4626554F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35" y="0"/>
            <a:ext cx="8274205" cy="576152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87857042-0FCD-A34B-A80A-BAD8F5945FAD}"/>
              </a:ext>
            </a:extLst>
          </p:cNvPr>
          <p:cNvSpPr/>
          <p:nvPr/>
        </p:nvSpPr>
        <p:spPr>
          <a:xfrm>
            <a:off x="6118863" y="60351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/>
              <a:t>OBRIGADO!</a:t>
            </a:r>
          </a:p>
          <a:p>
            <a:r>
              <a:rPr lang="pt-BR" dirty="0"/>
              <a:t> paulabrus2015@gmail.com</a:t>
            </a:r>
          </a:p>
        </p:txBody>
      </p:sp>
    </p:spTree>
    <p:extLst>
      <p:ext uri="{BB962C8B-B14F-4D97-AF65-F5344CB8AC3E}">
        <p14:creationId xmlns:p14="http://schemas.microsoft.com/office/powerpoint/2010/main" val="301291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>
            <a:extLst>
              <a:ext uri="{FF2B5EF4-FFF2-40B4-BE49-F238E27FC236}">
                <a16:creationId xmlns:a16="http://schemas.microsoft.com/office/drawing/2014/main" id="{058F578E-5D16-1545-84DA-5BBC5E903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54" y="0"/>
            <a:ext cx="3192944" cy="1484912"/>
          </a:xfrm>
          <a:prstGeom prst="rect">
            <a:avLst/>
          </a:prstGeom>
          <a:noFill/>
        </p:spPr>
      </p:pic>
      <p:sp>
        <p:nvSpPr>
          <p:cNvPr id="2" name="object 13">
            <a:extLst>
              <a:ext uri="{FF2B5EF4-FFF2-40B4-BE49-F238E27FC236}">
                <a16:creationId xmlns:a16="http://schemas.microsoft.com/office/drawing/2014/main" id="{B7A79D04-CDAB-6D4D-B647-3D1B9ABC6EC3}"/>
              </a:ext>
            </a:extLst>
          </p:cNvPr>
          <p:cNvSpPr/>
          <p:nvPr/>
        </p:nvSpPr>
        <p:spPr>
          <a:xfrm>
            <a:off x="384845" y="1650585"/>
            <a:ext cx="2290474" cy="31786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3" name="object 12">
            <a:extLst>
              <a:ext uri="{FF2B5EF4-FFF2-40B4-BE49-F238E27FC236}">
                <a16:creationId xmlns:a16="http://schemas.microsoft.com/office/drawing/2014/main" id="{6F8DF6D7-2F44-4448-8A8F-8EEBBA63734D}"/>
              </a:ext>
            </a:extLst>
          </p:cNvPr>
          <p:cNvSpPr txBox="1">
            <a:spLocks/>
          </p:cNvSpPr>
          <p:nvPr/>
        </p:nvSpPr>
        <p:spPr>
          <a:xfrm>
            <a:off x="777332" y="378931"/>
            <a:ext cx="3545106" cy="750013"/>
          </a:xfrm>
          <a:prstGeom prst="rect">
            <a:avLst/>
          </a:prstGeom>
          <a:noFill/>
        </p:spPr>
        <p:txBody>
          <a:bodyPr vert="horz" wrap="square" lIns="0" tIns="20319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933">
              <a:spcBef>
                <a:spcPts val="160"/>
              </a:spcBef>
            </a:pPr>
            <a:r>
              <a:rPr lang="pt-BR" sz="5267" b="1" spc="-87" dirty="0">
                <a:solidFill>
                  <a:srgbClr val="000000"/>
                </a:solidFill>
              </a:rPr>
              <a:t>No</a:t>
            </a:r>
            <a:r>
              <a:rPr lang="pt-BR" sz="5267" b="1" spc="-507" dirty="0">
                <a:solidFill>
                  <a:srgbClr val="000000"/>
                </a:solidFill>
              </a:rPr>
              <a:t> </a:t>
            </a:r>
            <a:r>
              <a:rPr lang="pt-BR" sz="5267" b="1" spc="-233" dirty="0">
                <a:solidFill>
                  <a:srgbClr val="000000"/>
                </a:solidFill>
              </a:rPr>
              <a:t>mundo</a:t>
            </a:r>
            <a:endParaRPr lang="pt-BR" sz="5267" b="1" dirty="0"/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E90922CD-3C45-A045-8815-C3CCE98D3C2E}"/>
              </a:ext>
            </a:extLst>
          </p:cNvPr>
          <p:cNvSpPr/>
          <p:nvPr/>
        </p:nvSpPr>
        <p:spPr>
          <a:xfrm>
            <a:off x="5686035" y="830179"/>
            <a:ext cx="3006981" cy="2598821"/>
          </a:xfrm>
          <a:custGeom>
            <a:avLst/>
            <a:gdLst/>
            <a:ahLst/>
            <a:cxnLst/>
            <a:rect l="l" t="t" r="r" b="b"/>
            <a:pathLst>
              <a:path w="3581400" h="4599305">
                <a:moveTo>
                  <a:pt x="3568700" y="1978521"/>
                </a:moveTo>
                <a:lnTo>
                  <a:pt x="3568700" y="2620024"/>
                </a:lnTo>
                <a:lnTo>
                  <a:pt x="3581400" y="2567427"/>
                </a:lnTo>
                <a:lnTo>
                  <a:pt x="3581400" y="2031117"/>
                </a:lnTo>
                <a:lnTo>
                  <a:pt x="3568700" y="1978521"/>
                </a:lnTo>
                <a:close/>
              </a:path>
              <a:path w="3581400" h="4599305">
                <a:moveTo>
                  <a:pt x="3543300" y="1823054"/>
                </a:moveTo>
                <a:lnTo>
                  <a:pt x="3543300" y="2775494"/>
                </a:lnTo>
                <a:lnTo>
                  <a:pt x="3568700" y="2672243"/>
                </a:lnTo>
                <a:lnTo>
                  <a:pt x="3568700" y="1926303"/>
                </a:lnTo>
                <a:lnTo>
                  <a:pt x="3543300" y="1823054"/>
                </a:lnTo>
                <a:close/>
              </a:path>
              <a:path w="3581400" h="4599305">
                <a:moveTo>
                  <a:pt x="88900" y="1572501"/>
                </a:moveTo>
                <a:lnTo>
                  <a:pt x="88900" y="3026056"/>
                </a:lnTo>
                <a:lnTo>
                  <a:pt x="114300" y="3074760"/>
                </a:lnTo>
                <a:lnTo>
                  <a:pt x="165100" y="3264426"/>
                </a:lnTo>
                <a:lnTo>
                  <a:pt x="190500" y="3310486"/>
                </a:lnTo>
                <a:lnTo>
                  <a:pt x="215900" y="3400879"/>
                </a:lnTo>
                <a:lnTo>
                  <a:pt x="266700" y="3488881"/>
                </a:lnTo>
                <a:lnTo>
                  <a:pt x="279400" y="3531950"/>
                </a:lnTo>
                <a:lnTo>
                  <a:pt x="304800" y="3574380"/>
                </a:lnTo>
                <a:lnTo>
                  <a:pt x="355600" y="3657265"/>
                </a:lnTo>
                <a:lnTo>
                  <a:pt x="368300" y="3697694"/>
                </a:lnTo>
                <a:lnTo>
                  <a:pt x="393700" y="3737428"/>
                </a:lnTo>
                <a:lnTo>
                  <a:pt x="419100" y="3776453"/>
                </a:lnTo>
                <a:lnTo>
                  <a:pt x="444500" y="3814756"/>
                </a:lnTo>
                <a:lnTo>
                  <a:pt x="469900" y="3852323"/>
                </a:lnTo>
                <a:lnTo>
                  <a:pt x="495300" y="3889140"/>
                </a:lnTo>
                <a:lnTo>
                  <a:pt x="533400" y="3925193"/>
                </a:lnTo>
                <a:lnTo>
                  <a:pt x="558800" y="3960469"/>
                </a:lnTo>
                <a:lnTo>
                  <a:pt x="584200" y="3994954"/>
                </a:lnTo>
                <a:lnTo>
                  <a:pt x="609600" y="4028633"/>
                </a:lnTo>
                <a:lnTo>
                  <a:pt x="647700" y="4061494"/>
                </a:lnTo>
                <a:lnTo>
                  <a:pt x="673100" y="4093522"/>
                </a:lnTo>
                <a:lnTo>
                  <a:pt x="711200" y="4124703"/>
                </a:lnTo>
                <a:lnTo>
                  <a:pt x="736600" y="4155024"/>
                </a:lnTo>
                <a:lnTo>
                  <a:pt x="774700" y="4184471"/>
                </a:lnTo>
                <a:lnTo>
                  <a:pt x="800100" y="4213030"/>
                </a:lnTo>
                <a:lnTo>
                  <a:pt x="838200" y="4240687"/>
                </a:lnTo>
                <a:lnTo>
                  <a:pt x="863600" y="4267429"/>
                </a:lnTo>
                <a:lnTo>
                  <a:pt x="901700" y="4293241"/>
                </a:lnTo>
                <a:lnTo>
                  <a:pt x="939800" y="4318110"/>
                </a:lnTo>
                <a:lnTo>
                  <a:pt x="977900" y="4342023"/>
                </a:lnTo>
                <a:lnTo>
                  <a:pt x="1003300" y="4364964"/>
                </a:lnTo>
                <a:lnTo>
                  <a:pt x="1041400" y="4386921"/>
                </a:lnTo>
                <a:lnTo>
                  <a:pt x="1079500" y="4407880"/>
                </a:lnTo>
                <a:lnTo>
                  <a:pt x="1117600" y="4427826"/>
                </a:lnTo>
                <a:lnTo>
                  <a:pt x="1155700" y="4446747"/>
                </a:lnTo>
                <a:lnTo>
                  <a:pt x="1193800" y="4464628"/>
                </a:lnTo>
                <a:lnTo>
                  <a:pt x="1231900" y="4481455"/>
                </a:lnTo>
                <a:lnTo>
                  <a:pt x="1270000" y="4497215"/>
                </a:lnTo>
                <a:lnTo>
                  <a:pt x="1308100" y="4511893"/>
                </a:lnTo>
                <a:lnTo>
                  <a:pt x="1346200" y="4525477"/>
                </a:lnTo>
                <a:lnTo>
                  <a:pt x="1384300" y="4537952"/>
                </a:lnTo>
                <a:lnTo>
                  <a:pt x="1422400" y="4549305"/>
                </a:lnTo>
                <a:lnTo>
                  <a:pt x="1460500" y="4559520"/>
                </a:lnTo>
                <a:lnTo>
                  <a:pt x="1498600" y="4568586"/>
                </a:lnTo>
                <a:lnTo>
                  <a:pt x="1549400" y="4576488"/>
                </a:lnTo>
                <a:lnTo>
                  <a:pt x="1587500" y="4583212"/>
                </a:lnTo>
                <a:lnTo>
                  <a:pt x="1625600" y="4588745"/>
                </a:lnTo>
                <a:lnTo>
                  <a:pt x="1663700" y="4593072"/>
                </a:lnTo>
                <a:lnTo>
                  <a:pt x="1714500" y="4596179"/>
                </a:lnTo>
                <a:lnTo>
                  <a:pt x="1752600" y="4598054"/>
                </a:lnTo>
                <a:lnTo>
                  <a:pt x="1790700" y="4598682"/>
                </a:lnTo>
                <a:lnTo>
                  <a:pt x="1841500" y="4598054"/>
                </a:lnTo>
                <a:lnTo>
                  <a:pt x="1879600" y="4596179"/>
                </a:lnTo>
                <a:lnTo>
                  <a:pt x="1917700" y="4593072"/>
                </a:lnTo>
                <a:lnTo>
                  <a:pt x="1968500" y="4588745"/>
                </a:lnTo>
                <a:lnTo>
                  <a:pt x="2006600" y="4583212"/>
                </a:lnTo>
                <a:lnTo>
                  <a:pt x="2044700" y="4576488"/>
                </a:lnTo>
                <a:lnTo>
                  <a:pt x="2082800" y="4568586"/>
                </a:lnTo>
                <a:lnTo>
                  <a:pt x="2120900" y="4559520"/>
                </a:lnTo>
                <a:lnTo>
                  <a:pt x="2171700" y="4549305"/>
                </a:lnTo>
                <a:lnTo>
                  <a:pt x="2209800" y="4537952"/>
                </a:lnTo>
                <a:lnTo>
                  <a:pt x="2247900" y="4525477"/>
                </a:lnTo>
                <a:lnTo>
                  <a:pt x="2286000" y="4511893"/>
                </a:lnTo>
                <a:lnTo>
                  <a:pt x="2324100" y="4497215"/>
                </a:lnTo>
                <a:lnTo>
                  <a:pt x="2362200" y="4481455"/>
                </a:lnTo>
                <a:lnTo>
                  <a:pt x="2400300" y="4464628"/>
                </a:lnTo>
                <a:lnTo>
                  <a:pt x="2438400" y="4446747"/>
                </a:lnTo>
                <a:lnTo>
                  <a:pt x="2476500" y="4427826"/>
                </a:lnTo>
                <a:lnTo>
                  <a:pt x="2514600" y="4407880"/>
                </a:lnTo>
                <a:lnTo>
                  <a:pt x="2552700" y="4386921"/>
                </a:lnTo>
                <a:lnTo>
                  <a:pt x="2578100" y="4364964"/>
                </a:lnTo>
                <a:lnTo>
                  <a:pt x="2616200" y="4342023"/>
                </a:lnTo>
                <a:lnTo>
                  <a:pt x="2654300" y="4318110"/>
                </a:lnTo>
                <a:lnTo>
                  <a:pt x="2692400" y="4293241"/>
                </a:lnTo>
                <a:lnTo>
                  <a:pt x="2717800" y="4267429"/>
                </a:lnTo>
                <a:lnTo>
                  <a:pt x="2755900" y="4240687"/>
                </a:lnTo>
                <a:lnTo>
                  <a:pt x="2794000" y="4213030"/>
                </a:lnTo>
                <a:lnTo>
                  <a:pt x="2819400" y="4184471"/>
                </a:lnTo>
                <a:lnTo>
                  <a:pt x="2857500" y="4155024"/>
                </a:lnTo>
                <a:lnTo>
                  <a:pt x="2882900" y="4124703"/>
                </a:lnTo>
                <a:lnTo>
                  <a:pt x="2921000" y="4093522"/>
                </a:lnTo>
                <a:lnTo>
                  <a:pt x="2946400" y="4061494"/>
                </a:lnTo>
                <a:lnTo>
                  <a:pt x="2971800" y="4028633"/>
                </a:lnTo>
                <a:lnTo>
                  <a:pt x="3009900" y="3994954"/>
                </a:lnTo>
                <a:lnTo>
                  <a:pt x="3035300" y="3960469"/>
                </a:lnTo>
                <a:lnTo>
                  <a:pt x="3060700" y="3925193"/>
                </a:lnTo>
                <a:lnTo>
                  <a:pt x="3086100" y="3889140"/>
                </a:lnTo>
                <a:lnTo>
                  <a:pt x="3111500" y="3852323"/>
                </a:lnTo>
                <a:lnTo>
                  <a:pt x="3149600" y="3814756"/>
                </a:lnTo>
                <a:lnTo>
                  <a:pt x="3175000" y="3776453"/>
                </a:lnTo>
                <a:lnTo>
                  <a:pt x="3187700" y="3737428"/>
                </a:lnTo>
                <a:lnTo>
                  <a:pt x="3213100" y="3697694"/>
                </a:lnTo>
                <a:lnTo>
                  <a:pt x="3238500" y="3657265"/>
                </a:lnTo>
                <a:lnTo>
                  <a:pt x="3263900" y="3616156"/>
                </a:lnTo>
                <a:lnTo>
                  <a:pt x="3314700" y="3531950"/>
                </a:lnTo>
                <a:lnTo>
                  <a:pt x="3327400" y="3488881"/>
                </a:lnTo>
                <a:lnTo>
                  <a:pt x="3352800" y="3445186"/>
                </a:lnTo>
                <a:lnTo>
                  <a:pt x="3365500" y="3400879"/>
                </a:lnTo>
                <a:lnTo>
                  <a:pt x="3390900" y="3355975"/>
                </a:lnTo>
                <a:lnTo>
                  <a:pt x="3403600" y="3310486"/>
                </a:lnTo>
                <a:lnTo>
                  <a:pt x="3429000" y="3264426"/>
                </a:lnTo>
                <a:lnTo>
                  <a:pt x="3454400" y="3170651"/>
                </a:lnTo>
                <a:lnTo>
                  <a:pt x="3543300" y="2826499"/>
                </a:lnTo>
                <a:lnTo>
                  <a:pt x="3543300" y="1772051"/>
                </a:lnTo>
                <a:lnTo>
                  <a:pt x="3454399" y="1427911"/>
                </a:lnTo>
                <a:lnTo>
                  <a:pt x="3428999" y="1334141"/>
                </a:lnTo>
                <a:lnTo>
                  <a:pt x="3403599" y="1288084"/>
                </a:lnTo>
                <a:lnTo>
                  <a:pt x="3390899" y="1242598"/>
                </a:lnTo>
                <a:lnTo>
                  <a:pt x="3365499" y="1197695"/>
                </a:lnTo>
                <a:lnTo>
                  <a:pt x="3352799" y="1153391"/>
                </a:lnTo>
                <a:lnTo>
                  <a:pt x="3327399" y="1109699"/>
                </a:lnTo>
                <a:lnTo>
                  <a:pt x="3314699" y="1066633"/>
                </a:lnTo>
                <a:lnTo>
                  <a:pt x="3263899" y="982432"/>
                </a:lnTo>
                <a:lnTo>
                  <a:pt x="3238499" y="941326"/>
                </a:lnTo>
                <a:lnTo>
                  <a:pt x="3213099" y="900900"/>
                </a:lnTo>
                <a:lnTo>
                  <a:pt x="3187699" y="861169"/>
                </a:lnTo>
                <a:lnTo>
                  <a:pt x="3174999" y="822147"/>
                </a:lnTo>
                <a:lnTo>
                  <a:pt x="3149599" y="783847"/>
                </a:lnTo>
                <a:lnTo>
                  <a:pt x="3111499" y="746283"/>
                </a:lnTo>
                <a:lnTo>
                  <a:pt x="3086099" y="709469"/>
                </a:lnTo>
                <a:lnTo>
                  <a:pt x="3060699" y="673419"/>
                </a:lnTo>
                <a:lnTo>
                  <a:pt x="3035299" y="638146"/>
                </a:lnTo>
                <a:lnTo>
                  <a:pt x="3009899" y="603664"/>
                </a:lnTo>
                <a:lnTo>
                  <a:pt x="2971799" y="569988"/>
                </a:lnTo>
                <a:lnTo>
                  <a:pt x="2946399" y="537130"/>
                </a:lnTo>
                <a:lnTo>
                  <a:pt x="2920999" y="505105"/>
                </a:lnTo>
                <a:lnTo>
                  <a:pt x="2882899" y="473927"/>
                </a:lnTo>
                <a:lnTo>
                  <a:pt x="2857499" y="443609"/>
                </a:lnTo>
                <a:lnTo>
                  <a:pt x="2819399" y="414165"/>
                </a:lnTo>
                <a:lnTo>
                  <a:pt x="2793999" y="385608"/>
                </a:lnTo>
                <a:lnTo>
                  <a:pt x="2755899" y="357954"/>
                </a:lnTo>
                <a:lnTo>
                  <a:pt x="2717799" y="331215"/>
                </a:lnTo>
                <a:lnTo>
                  <a:pt x="2692399" y="305405"/>
                </a:lnTo>
                <a:lnTo>
                  <a:pt x="2654299" y="280539"/>
                </a:lnTo>
                <a:lnTo>
                  <a:pt x="2616199" y="256629"/>
                </a:lnTo>
                <a:lnTo>
                  <a:pt x="2578099" y="233690"/>
                </a:lnTo>
                <a:lnTo>
                  <a:pt x="2552699" y="211735"/>
                </a:lnTo>
                <a:lnTo>
                  <a:pt x="2514599" y="190779"/>
                </a:lnTo>
                <a:lnTo>
                  <a:pt x="2476499" y="170835"/>
                </a:lnTo>
                <a:lnTo>
                  <a:pt x="2438399" y="151916"/>
                </a:lnTo>
                <a:lnTo>
                  <a:pt x="2400299" y="134038"/>
                </a:lnTo>
                <a:lnTo>
                  <a:pt x="2362199" y="117212"/>
                </a:lnTo>
                <a:lnTo>
                  <a:pt x="2324099" y="101454"/>
                </a:lnTo>
                <a:lnTo>
                  <a:pt x="2285999" y="86777"/>
                </a:lnTo>
                <a:lnTo>
                  <a:pt x="2247899" y="73195"/>
                </a:lnTo>
                <a:lnTo>
                  <a:pt x="2209799" y="60722"/>
                </a:lnTo>
                <a:lnTo>
                  <a:pt x="2171699" y="49371"/>
                </a:lnTo>
                <a:lnTo>
                  <a:pt x="2120899" y="39156"/>
                </a:lnTo>
                <a:lnTo>
                  <a:pt x="2082799" y="30092"/>
                </a:lnTo>
                <a:lnTo>
                  <a:pt x="2044699" y="22191"/>
                </a:lnTo>
                <a:lnTo>
                  <a:pt x="2006599" y="15468"/>
                </a:lnTo>
                <a:lnTo>
                  <a:pt x="1968499" y="9936"/>
                </a:lnTo>
                <a:lnTo>
                  <a:pt x="1917699" y="5609"/>
                </a:lnTo>
                <a:lnTo>
                  <a:pt x="1879599" y="2502"/>
                </a:lnTo>
                <a:lnTo>
                  <a:pt x="1841499" y="627"/>
                </a:lnTo>
                <a:lnTo>
                  <a:pt x="1790699" y="0"/>
                </a:lnTo>
                <a:lnTo>
                  <a:pt x="1752599" y="627"/>
                </a:lnTo>
                <a:lnTo>
                  <a:pt x="1714499" y="2502"/>
                </a:lnTo>
                <a:lnTo>
                  <a:pt x="1663699" y="5609"/>
                </a:lnTo>
                <a:lnTo>
                  <a:pt x="1625599" y="9936"/>
                </a:lnTo>
                <a:lnTo>
                  <a:pt x="1587499" y="15468"/>
                </a:lnTo>
                <a:lnTo>
                  <a:pt x="1549399" y="22191"/>
                </a:lnTo>
                <a:lnTo>
                  <a:pt x="1498599" y="30092"/>
                </a:lnTo>
                <a:lnTo>
                  <a:pt x="1460499" y="39156"/>
                </a:lnTo>
                <a:lnTo>
                  <a:pt x="1422399" y="49371"/>
                </a:lnTo>
                <a:lnTo>
                  <a:pt x="1384299" y="60722"/>
                </a:lnTo>
                <a:lnTo>
                  <a:pt x="1346199" y="73195"/>
                </a:lnTo>
                <a:lnTo>
                  <a:pt x="1308099" y="86777"/>
                </a:lnTo>
                <a:lnTo>
                  <a:pt x="1269999" y="101454"/>
                </a:lnTo>
                <a:lnTo>
                  <a:pt x="1231899" y="117212"/>
                </a:lnTo>
                <a:lnTo>
                  <a:pt x="1193799" y="134038"/>
                </a:lnTo>
                <a:lnTo>
                  <a:pt x="1155699" y="151916"/>
                </a:lnTo>
                <a:lnTo>
                  <a:pt x="1117599" y="170835"/>
                </a:lnTo>
                <a:lnTo>
                  <a:pt x="1079499" y="190779"/>
                </a:lnTo>
                <a:lnTo>
                  <a:pt x="1041399" y="211735"/>
                </a:lnTo>
                <a:lnTo>
                  <a:pt x="1003299" y="233690"/>
                </a:lnTo>
                <a:lnTo>
                  <a:pt x="977899" y="256629"/>
                </a:lnTo>
                <a:lnTo>
                  <a:pt x="939799" y="280539"/>
                </a:lnTo>
                <a:lnTo>
                  <a:pt x="901699" y="305405"/>
                </a:lnTo>
                <a:lnTo>
                  <a:pt x="863599" y="331215"/>
                </a:lnTo>
                <a:lnTo>
                  <a:pt x="838199" y="357954"/>
                </a:lnTo>
                <a:lnTo>
                  <a:pt x="800099" y="385608"/>
                </a:lnTo>
                <a:lnTo>
                  <a:pt x="774699" y="414165"/>
                </a:lnTo>
                <a:lnTo>
                  <a:pt x="736599" y="443609"/>
                </a:lnTo>
                <a:lnTo>
                  <a:pt x="711199" y="473927"/>
                </a:lnTo>
                <a:lnTo>
                  <a:pt x="673099" y="505105"/>
                </a:lnTo>
                <a:lnTo>
                  <a:pt x="647699" y="537130"/>
                </a:lnTo>
                <a:lnTo>
                  <a:pt x="609599" y="569988"/>
                </a:lnTo>
                <a:lnTo>
                  <a:pt x="584199" y="603664"/>
                </a:lnTo>
                <a:lnTo>
                  <a:pt x="558799" y="638146"/>
                </a:lnTo>
                <a:lnTo>
                  <a:pt x="533399" y="673419"/>
                </a:lnTo>
                <a:lnTo>
                  <a:pt x="495299" y="709469"/>
                </a:lnTo>
                <a:lnTo>
                  <a:pt x="469899" y="746283"/>
                </a:lnTo>
                <a:lnTo>
                  <a:pt x="444499" y="783847"/>
                </a:lnTo>
                <a:lnTo>
                  <a:pt x="419099" y="822147"/>
                </a:lnTo>
                <a:lnTo>
                  <a:pt x="393699" y="861169"/>
                </a:lnTo>
                <a:lnTo>
                  <a:pt x="368299" y="900900"/>
                </a:lnTo>
                <a:lnTo>
                  <a:pt x="355599" y="941326"/>
                </a:lnTo>
                <a:lnTo>
                  <a:pt x="304799" y="1024206"/>
                </a:lnTo>
                <a:lnTo>
                  <a:pt x="279399" y="1066633"/>
                </a:lnTo>
                <a:lnTo>
                  <a:pt x="266699" y="1109699"/>
                </a:lnTo>
                <a:lnTo>
                  <a:pt x="215899" y="1197695"/>
                </a:lnTo>
                <a:lnTo>
                  <a:pt x="190500" y="1288084"/>
                </a:lnTo>
                <a:lnTo>
                  <a:pt x="165100" y="1334141"/>
                </a:lnTo>
                <a:lnTo>
                  <a:pt x="114300" y="1523798"/>
                </a:lnTo>
                <a:lnTo>
                  <a:pt x="88900" y="1572501"/>
                </a:lnTo>
                <a:close/>
              </a:path>
              <a:path w="3581400" h="4599305">
                <a:moveTo>
                  <a:pt x="38100" y="1823054"/>
                </a:moveTo>
                <a:lnTo>
                  <a:pt x="38100" y="2775494"/>
                </a:lnTo>
                <a:lnTo>
                  <a:pt x="88900" y="2976863"/>
                </a:lnTo>
                <a:lnTo>
                  <a:pt x="88900" y="1621691"/>
                </a:lnTo>
                <a:lnTo>
                  <a:pt x="38100" y="1823054"/>
                </a:lnTo>
                <a:close/>
              </a:path>
              <a:path w="3581400" h="4599305">
                <a:moveTo>
                  <a:pt x="25400" y="1926303"/>
                </a:moveTo>
                <a:lnTo>
                  <a:pt x="25400" y="2672243"/>
                </a:lnTo>
                <a:lnTo>
                  <a:pt x="38100" y="2724071"/>
                </a:lnTo>
                <a:lnTo>
                  <a:pt x="38100" y="1874476"/>
                </a:lnTo>
                <a:lnTo>
                  <a:pt x="25400" y="1926303"/>
                </a:lnTo>
                <a:close/>
              </a:path>
              <a:path w="3581400" h="4599305">
                <a:moveTo>
                  <a:pt x="12700" y="2031117"/>
                </a:moveTo>
                <a:lnTo>
                  <a:pt x="12700" y="2567427"/>
                </a:lnTo>
                <a:lnTo>
                  <a:pt x="25400" y="2620024"/>
                </a:lnTo>
                <a:lnTo>
                  <a:pt x="25400" y="1978521"/>
                </a:lnTo>
                <a:lnTo>
                  <a:pt x="12700" y="2031117"/>
                </a:lnTo>
                <a:close/>
              </a:path>
              <a:path w="3581400" h="4599305">
                <a:moveTo>
                  <a:pt x="0" y="2191029"/>
                </a:moveTo>
                <a:lnTo>
                  <a:pt x="0" y="2407513"/>
                </a:lnTo>
                <a:lnTo>
                  <a:pt x="12700" y="2461158"/>
                </a:lnTo>
                <a:lnTo>
                  <a:pt x="12700" y="2137384"/>
                </a:lnTo>
                <a:lnTo>
                  <a:pt x="0" y="2191029"/>
                </a:lnTo>
                <a:close/>
              </a:path>
            </a:pathLst>
          </a:custGeom>
          <a:solidFill>
            <a:srgbClr val="FF0000">
              <a:alpha val="81959"/>
            </a:srgbClr>
          </a:solidFill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400" dirty="0"/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2F3DC811-55AC-544E-A4E0-9B378F571778}"/>
              </a:ext>
            </a:extLst>
          </p:cNvPr>
          <p:cNvSpPr txBox="1"/>
          <p:nvPr/>
        </p:nvSpPr>
        <p:spPr>
          <a:xfrm>
            <a:off x="5952167" y="1805761"/>
            <a:ext cx="2707540" cy="1371978"/>
          </a:xfrm>
          <a:prstGeom prst="rect">
            <a:avLst/>
          </a:prstGeom>
        </p:spPr>
        <p:txBody>
          <a:bodyPr vert="horz" wrap="square" lIns="0" tIns="17779" rIns="0" bIns="0" rtlCol="0">
            <a:spAutoFit/>
          </a:bodyPr>
          <a:lstStyle/>
          <a:p>
            <a:pPr marL="16933" marR="6773" indent="847" algn="ctr">
              <a:spcBef>
                <a:spcPts val="140"/>
              </a:spcBef>
            </a:pPr>
            <a:r>
              <a:rPr sz="2933" b="1" spc="-167" dirty="0">
                <a:solidFill>
                  <a:srgbClr val="0000CC"/>
                </a:solidFill>
                <a:latin typeface="Trebuchet MS"/>
                <a:cs typeface="Trebuchet MS"/>
              </a:rPr>
              <a:t>de </a:t>
            </a:r>
            <a:r>
              <a:rPr sz="2933" b="1" spc="-152" dirty="0">
                <a:solidFill>
                  <a:srgbClr val="0000CC"/>
                </a:solidFill>
                <a:latin typeface="Trebuchet MS"/>
                <a:cs typeface="Trebuchet MS"/>
              </a:rPr>
              <a:t>mortes </a:t>
            </a:r>
            <a:r>
              <a:rPr sz="2933" b="1" spc="-200" dirty="0">
                <a:solidFill>
                  <a:srgbClr val="0000CC"/>
                </a:solidFill>
                <a:latin typeface="Trebuchet MS"/>
                <a:cs typeface="Trebuchet MS"/>
              </a:rPr>
              <a:t>entre  </a:t>
            </a:r>
            <a:r>
              <a:rPr sz="2933" b="1" spc="-180" dirty="0">
                <a:solidFill>
                  <a:srgbClr val="0000CC"/>
                </a:solidFill>
                <a:latin typeface="Trebuchet MS"/>
                <a:cs typeface="Trebuchet MS"/>
              </a:rPr>
              <a:t>jovens </a:t>
            </a:r>
            <a:r>
              <a:rPr sz="2933" b="1" spc="-167" dirty="0">
                <a:solidFill>
                  <a:srgbClr val="0000CC"/>
                </a:solidFill>
                <a:latin typeface="Trebuchet MS"/>
                <a:cs typeface="Trebuchet MS"/>
              </a:rPr>
              <a:t>de </a:t>
            </a:r>
            <a:r>
              <a:rPr sz="2933" b="1" spc="-227" dirty="0">
                <a:solidFill>
                  <a:srgbClr val="0000CC"/>
                </a:solidFill>
                <a:latin typeface="Trebuchet MS"/>
                <a:cs typeface="Trebuchet MS"/>
              </a:rPr>
              <a:t>15 </a:t>
            </a:r>
            <a:r>
              <a:rPr sz="2933" b="1" spc="-113" dirty="0">
                <a:solidFill>
                  <a:srgbClr val="0000CC"/>
                </a:solidFill>
                <a:latin typeface="Trebuchet MS"/>
                <a:cs typeface="Trebuchet MS"/>
              </a:rPr>
              <a:t>a</a:t>
            </a:r>
            <a:r>
              <a:rPr sz="2933" b="1" spc="-453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933" b="1" spc="-227" dirty="0">
                <a:solidFill>
                  <a:srgbClr val="0000CC"/>
                </a:solidFill>
                <a:latin typeface="Trebuchet MS"/>
                <a:cs typeface="Trebuchet MS"/>
              </a:rPr>
              <a:t>29  </a:t>
            </a:r>
            <a:r>
              <a:rPr sz="2933" b="1" spc="-113" dirty="0">
                <a:solidFill>
                  <a:srgbClr val="0000CC"/>
                </a:solidFill>
                <a:latin typeface="Trebuchet MS"/>
                <a:cs typeface="Trebuchet MS"/>
              </a:rPr>
              <a:t>anos</a:t>
            </a:r>
            <a:endParaRPr sz="2933" dirty="0">
              <a:latin typeface="Trebuchet MS"/>
              <a:cs typeface="Trebuchet MS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816E524B-52DF-C043-84F9-B0EACACCC6EA}"/>
              </a:ext>
            </a:extLst>
          </p:cNvPr>
          <p:cNvSpPr txBox="1"/>
          <p:nvPr/>
        </p:nvSpPr>
        <p:spPr>
          <a:xfrm>
            <a:off x="3746398" y="2723625"/>
            <a:ext cx="1931175" cy="141075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>
              <a:lnSpc>
                <a:spcPct val="100699"/>
              </a:lnSpc>
              <a:spcBef>
                <a:spcPts val="133"/>
              </a:spcBef>
            </a:pPr>
            <a:r>
              <a:rPr sz="4667" spc="20" dirty="0">
                <a:latin typeface="Impact"/>
                <a:cs typeface="Impact"/>
              </a:rPr>
              <a:t>MAIS</a:t>
            </a:r>
            <a:r>
              <a:rPr sz="4667" spc="-140" dirty="0">
                <a:latin typeface="Impact"/>
                <a:cs typeface="Impact"/>
              </a:rPr>
              <a:t> </a:t>
            </a:r>
            <a:r>
              <a:rPr sz="4667" spc="20" dirty="0">
                <a:latin typeface="Impact"/>
                <a:cs typeface="Impact"/>
              </a:rPr>
              <a:t>DE  800</a:t>
            </a:r>
            <a:r>
              <a:rPr sz="4667" spc="-147" dirty="0">
                <a:latin typeface="Impact"/>
                <a:cs typeface="Impact"/>
              </a:rPr>
              <a:t> </a:t>
            </a:r>
            <a:r>
              <a:rPr sz="4667" spc="13" dirty="0">
                <a:latin typeface="Impact"/>
                <a:cs typeface="Impact"/>
              </a:rPr>
              <a:t>MIL</a:t>
            </a:r>
            <a:endParaRPr sz="4667" dirty="0">
              <a:latin typeface="Impact"/>
              <a:cs typeface="Impact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E3315D58-1BF4-D544-9EFB-6E15F62DE797}"/>
              </a:ext>
            </a:extLst>
          </p:cNvPr>
          <p:cNvSpPr txBox="1"/>
          <p:nvPr/>
        </p:nvSpPr>
        <p:spPr>
          <a:xfrm>
            <a:off x="2958841" y="4134375"/>
            <a:ext cx="5734175" cy="602728"/>
          </a:xfrm>
          <a:prstGeom prst="rect">
            <a:avLst/>
          </a:prstGeom>
        </p:spPr>
        <p:txBody>
          <a:bodyPr vert="horz" wrap="square" lIns="0" tIns="17779" rIns="0" bIns="0" rtlCol="0">
            <a:spAutoFit/>
          </a:bodyPr>
          <a:lstStyle/>
          <a:p>
            <a:pPr marL="168481" marR="6773" indent="-152396">
              <a:spcBef>
                <a:spcPts val="140"/>
              </a:spcBef>
            </a:pPr>
            <a:r>
              <a:rPr sz="2000" b="1" spc="-167" dirty="0">
                <a:solidFill>
                  <a:srgbClr val="0000CC"/>
                </a:solidFill>
                <a:latin typeface="Trebuchet MS"/>
                <a:cs typeface="Trebuchet MS"/>
              </a:rPr>
              <a:t>tiram </a:t>
            </a:r>
            <a:r>
              <a:rPr sz="2000" b="1" spc="-113" dirty="0">
                <a:solidFill>
                  <a:srgbClr val="0000CC"/>
                </a:solidFill>
                <a:latin typeface="Trebuchet MS"/>
                <a:cs typeface="Trebuchet MS"/>
              </a:rPr>
              <a:t>a</a:t>
            </a:r>
            <a:r>
              <a:rPr sz="2000" b="1" spc="-387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000" b="1" spc="-152" dirty="0">
                <a:solidFill>
                  <a:srgbClr val="0000CC"/>
                </a:solidFill>
                <a:latin typeface="Trebuchet MS"/>
                <a:cs typeface="Trebuchet MS"/>
              </a:rPr>
              <a:t>própria  </a:t>
            </a:r>
            <a:r>
              <a:rPr sz="2000" b="1" spc="-140" dirty="0" err="1">
                <a:solidFill>
                  <a:srgbClr val="0000CC"/>
                </a:solidFill>
                <a:latin typeface="Trebuchet MS"/>
                <a:cs typeface="Trebuchet MS"/>
              </a:rPr>
              <a:t>vida</a:t>
            </a:r>
            <a:r>
              <a:rPr sz="2000" b="1" spc="-14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000" b="1" spc="-140" dirty="0" err="1">
                <a:solidFill>
                  <a:srgbClr val="0000CC"/>
                </a:solidFill>
                <a:latin typeface="Trebuchet MS"/>
                <a:cs typeface="Trebuchet MS"/>
              </a:rPr>
              <a:t>por</a:t>
            </a:r>
            <a:r>
              <a:rPr lang="pt-BR" sz="2000" b="1" spc="-14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000" b="1" spc="-40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000" b="1" spc="-113" dirty="0" err="1">
                <a:solidFill>
                  <a:srgbClr val="0000CC"/>
                </a:solidFill>
                <a:latin typeface="Trebuchet MS"/>
                <a:cs typeface="Trebuchet MS"/>
              </a:rPr>
              <a:t>ano</a:t>
            </a:r>
            <a:r>
              <a:rPr lang="pt-BR" sz="2000" b="1" spc="-113" dirty="0">
                <a:solidFill>
                  <a:srgbClr val="0000CC"/>
                </a:solidFill>
                <a:latin typeface="Trebuchet MS"/>
                <a:cs typeface="Trebuchet MS"/>
              </a:rPr>
              <a:t> e</a:t>
            </a:r>
            <a:r>
              <a:rPr lang="pt-BR" sz="2000" dirty="0">
                <a:solidFill>
                  <a:srgbClr val="333333"/>
                </a:solidFill>
                <a:latin typeface="Source Sans Pro"/>
              </a:rPr>
              <a:t> </a:t>
            </a:r>
            <a:r>
              <a:rPr lang="pt-BR" dirty="0">
                <a:solidFill>
                  <a:srgbClr val="333333"/>
                </a:solidFill>
                <a:latin typeface="Source Sans Pro"/>
              </a:rPr>
              <a:t>um </a:t>
            </a:r>
            <a:r>
              <a:rPr lang="pt-BR" b="1" dirty="0">
                <a:solidFill>
                  <a:srgbClr val="333333"/>
                </a:solidFill>
                <a:latin typeface="Source Sans Pro"/>
              </a:rPr>
              <a:t>número ainda maior        	                              </a:t>
            </a:r>
            <a:r>
              <a:rPr lang="pt-BR" dirty="0">
                <a:solidFill>
                  <a:srgbClr val="333333"/>
                </a:solidFill>
                <a:latin typeface="Source Sans Pro"/>
              </a:rPr>
              <a:t>de indivíduos tenta suicídio. </a:t>
            </a:r>
            <a:endParaRPr dirty="0">
              <a:latin typeface="Trebuchet MS"/>
              <a:cs typeface="Trebuchet MS"/>
            </a:endParaRPr>
          </a:p>
        </p:txBody>
      </p:sp>
      <p:sp>
        <p:nvSpPr>
          <p:cNvPr id="10" name="object 14">
            <a:extLst>
              <a:ext uri="{FF2B5EF4-FFF2-40B4-BE49-F238E27FC236}">
                <a16:creationId xmlns:a16="http://schemas.microsoft.com/office/drawing/2014/main" id="{83474004-41B9-9E4C-AA00-695057261F49}"/>
              </a:ext>
            </a:extLst>
          </p:cNvPr>
          <p:cNvSpPr/>
          <p:nvPr/>
        </p:nvSpPr>
        <p:spPr>
          <a:xfrm rot="2128871">
            <a:off x="3624131" y="1393723"/>
            <a:ext cx="2113122" cy="603651"/>
          </a:xfrm>
          <a:custGeom>
            <a:avLst/>
            <a:gdLst/>
            <a:ahLst/>
            <a:cxnLst/>
            <a:rect l="l" t="t" r="r" b="b"/>
            <a:pathLst>
              <a:path w="2167254" h="452755">
                <a:moveTo>
                  <a:pt x="0" y="390162"/>
                </a:moveTo>
                <a:lnTo>
                  <a:pt x="9093" y="452582"/>
                </a:lnTo>
                <a:lnTo>
                  <a:pt x="196049" y="425150"/>
                </a:lnTo>
                <a:lnTo>
                  <a:pt x="186804" y="362743"/>
                </a:lnTo>
                <a:lnTo>
                  <a:pt x="0" y="390162"/>
                </a:lnTo>
                <a:close/>
              </a:path>
              <a:path w="2167254" h="452755">
                <a:moveTo>
                  <a:pt x="249224" y="353649"/>
                </a:moveTo>
                <a:lnTo>
                  <a:pt x="258317" y="415918"/>
                </a:lnTo>
                <a:lnTo>
                  <a:pt x="445274" y="388486"/>
                </a:lnTo>
                <a:lnTo>
                  <a:pt x="436029" y="326217"/>
                </a:lnTo>
                <a:lnTo>
                  <a:pt x="249224" y="353649"/>
                </a:lnTo>
                <a:close/>
              </a:path>
              <a:path w="2167254" h="452755">
                <a:moveTo>
                  <a:pt x="498309" y="317124"/>
                </a:moveTo>
                <a:lnTo>
                  <a:pt x="507542" y="379392"/>
                </a:lnTo>
                <a:lnTo>
                  <a:pt x="694359" y="351960"/>
                </a:lnTo>
                <a:lnTo>
                  <a:pt x="685253" y="289692"/>
                </a:lnTo>
                <a:lnTo>
                  <a:pt x="498309" y="317124"/>
                </a:lnTo>
                <a:close/>
              </a:path>
              <a:path w="2167254" h="452755">
                <a:moveTo>
                  <a:pt x="747534" y="280459"/>
                </a:moveTo>
                <a:lnTo>
                  <a:pt x="756767" y="342867"/>
                </a:lnTo>
                <a:lnTo>
                  <a:pt x="943584" y="315448"/>
                </a:lnTo>
                <a:lnTo>
                  <a:pt x="934478" y="253027"/>
                </a:lnTo>
                <a:lnTo>
                  <a:pt x="747534" y="280459"/>
                </a:lnTo>
                <a:close/>
              </a:path>
              <a:path w="2167254" h="452755">
                <a:moveTo>
                  <a:pt x="996759" y="243934"/>
                </a:moveTo>
                <a:lnTo>
                  <a:pt x="1005992" y="306202"/>
                </a:lnTo>
                <a:lnTo>
                  <a:pt x="1192809" y="278783"/>
                </a:lnTo>
                <a:lnTo>
                  <a:pt x="1183703" y="216502"/>
                </a:lnTo>
                <a:lnTo>
                  <a:pt x="996759" y="243934"/>
                </a:lnTo>
                <a:close/>
              </a:path>
              <a:path w="2167254" h="452755">
                <a:moveTo>
                  <a:pt x="1245984" y="207409"/>
                </a:moveTo>
                <a:lnTo>
                  <a:pt x="1255217" y="269677"/>
                </a:lnTo>
                <a:lnTo>
                  <a:pt x="1442021" y="242258"/>
                </a:lnTo>
                <a:lnTo>
                  <a:pt x="1432928" y="179990"/>
                </a:lnTo>
                <a:lnTo>
                  <a:pt x="1245984" y="207409"/>
                </a:lnTo>
                <a:close/>
              </a:path>
              <a:path w="2167254" h="452755">
                <a:moveTo>
                  <a:pt x="1495196" y="170744"/>
                </a:moveTo>
                <a:lnTo>
                  <a:pt x="1504302" y="233025"/>
                </a:lnTo>
                <a:lnTo>
                  <a:pt x="1691246" y="205593"/>
                </a:lnTo>
                <a:lnTo>
                  <a:pt x="1682153" y="143325"/>
                </a:lnTo>
                <a:lnTo>
                  <a:pt x="1495196" y="170744"/>
                </a:lnTo>
                <a:close/>
              </a:path>
              <a:path w="2167254" h="452755">
                <a:moveTo>
                  <a:pt x="1903095" y="246019"/>
                </a:moveTo>
                <a:lnTo>
                  <a:pt x="1904080" y="258023"/>
                </a:lnTo>
                <a:lnTo>
                  <a:pt x="1909826" y="269118"/>
                </a:lnTo>
                <a:lnTo>
                  <a:pt x="1919375" y="277207"/>
                </a:lnTo>
                <a:lnTo>
                  <a:pt x="1930888" y="280821"/>
                </a:lnTo>
                <a:lnTo>
                  <a:pt x="1942926" y="279845"/>
                </a:lnTo>
                <a:lnTo>
                  <a:pt x="1954047" y="274160"/>
                </a:lnTo>
                <a:lnTo>
                  <a:pt x="2167166" y="104006"/>
                </a:lnTo>
                <a:lnTo>
                  <a:pt x="2109939" y="80993"/>
                </a:lnTo>
                <a:lnTo>
                  <a:pt x="2109939" y="144163"/>
                </a:lnTo>
                <a:lnTo>
                  <a:pt x="2002751" y="159974"/>
                </a:lnTo>
                <a:lnTo>
                  <a:pt x="2002057" y="155228"/>
                </a:lnTo>
                <a:lnTo>
                  <a:pt x="1914728" y="224910"/>
                </a:lnTo>
                <a:lnTo>
                  <a:pt x="1906700" y="234512"/>
                </a:lnTo>
                <a:lnTo>
                  <a:pt x="1903095" y="246019"/>
                </a:lnTo>
                <a:close/>
              </a:path>
              <a:path w="2167254" h="452755">
                <a:moveTo>
                  <a:pt x="2002057" y="155228"/>
                </a:moveTo>
                <a:lnTo>
                  <a:pt x="2002751" y="159974"/>
                </a:lnTo>
                <a:lnTo>
                  <a:pt x="2109939" y="144163"/>
                </a:lnTo>
                <a:lnTo>
                  <a:pt x="2100707" y="81895"/>
                </a:lnTo>
                <a:lnTo>
                  <a:pt x="2093569" y="82949"/>
                </a:lnTo>
                <a:lnTo>
                  <a:pt x="2093569" y="142347"/>
                </a:lnTo>
                <a:lnTo>
                  <a:pt x="2043482" y="122174"/>
                </a:lnTo>
                <a:lnTo>
                  <a:pt x="2002057" y="155228"/>
                </a:lnTo>
                <a:close/>
              </a:path>
              <a:path w="2167254" h="452755">
                <a:moveTo>
                  <a:pt x="1993646" y="34226"/>
                </a:moveTo>
                <a:lnTo>
                  <a:pt x="1993646" y="97706"/>
                </a:lnTo>
                <a:lnTo>
                  <a:pt x="2100707" y="81895"/>
                </a:lnTo>
                <a:lnTo>
                  <a:pt x="2109939" y="144163"/>
                </a:lnTo>
                <a:lnTo>
                  <a:pt x="2109939" y="80993"/>
                </a:lnTo>
                <a:lnTo>
                  <a:pt x="1993646" y="34226"/>
                </a:lnTo>
                <a:close/>
              </a:path>
              <a:path w="2167254" h="452755">
                <a:moveTo>
                  <a:pt x="2043482" y="122174"/>
                </a:moveTo>
                <a:lnTo>
                  <a:pt x="2093569" y="142347"/>
                </a:lnTo>
                <a:lnTo>
                  <a:pt x="2085733" y="88461"/>
                </a:lnTo>
                <a:lnTo>
                  <a:pt x="2043482" y="122174"/>
                </a:lnTo>
                <a:close/>
              </a:path>
              <a:path w="2167254" h="452755">
                <a:moveTo>
                  <a:pt x="1993646" y="97706"/>
                </a:moveTo>
                <a:lnTo>
                  <a:pt x="1994328" y="102376"/>
                </a:lnTo>
                <a:lnTo>
                  <a:pt x="2043482" y="122174"/>
                </a:lnTo>
                <a:lnTo>
                  <a:pt x="2085733" y="88461"/>
                </a:lnTo>
                <a:lnTo>
                  <a:pt x="2093569" y="142347"/>
                </a:lnTo>
                <a:lnTo>
                  <a:pt x="2093569" y="82949"/>
                </a:lnTo>
                <a:lnTo>
                  <a:pt x="1993646" y="97706"/>
                </a:lnTo>
                <a:close/>
              </a:path>
              <a:path w="2167254" h="452755">
                <a:moveTo>
                  <a:pt x="1994328" y="102376"/>
                </a:moveTo>
                <a:lnTo>
                  <a:pt x="2002057" y="155228"/>
                </a:lnTo>
                <a:lnTo>
                  <a:pt x="2043482" y="122174"/>
                </a:lnTo>
                <a:lnTo>
                  <a:pt x="1994328" y="102376"/>
                </a:lnTo>
                <a:close/>
              </a:path>
              <a:path w="2167254" h="452755">
                <a:moveTo>
                  <a:pt x="1870927" y="32028"/>
                </a:moveTo>
                <a:lnTo>
                  <a:pt x="1873469" y="43812"/>
                </a:lnTo>
                <a:lnTo>
                  <a:pt x="1880235" y="53785"/>
                </a:lnTo>
                <a:lnTo>
                  <a:pt x="1890661" y="60622"/>
                </a:lnTo>
                <a:lnTo>
                  <a:pt x="1994328" y="102376"/>
                </a:lnTo>
                <a:lnTo>
                  <a:pt x="1993646" y="97706"/>
                </a:lnTo>
                <a:lnTo>
                  <a:pt x="1993646" y="34226"/>
                </a:lnTo>
                <a:lnTo>
                  <a:pt x="1914169" y="2266"/>
                </a:lnTo>
                <a:lnTo>
                  <a:pt x="1901898" y="0"/>
                </a:lnTo>
                <a:lnTo>
                  <a:pt x="1890099" y="2509"/>
                </a:lnTo>
                <a:lnTo>
                  <a:pt x="1880086" y="9269"/>
                </a:lnTo>
                <a:lnTo>
                  <a:pt x="1873173" y="19754"/>
                </a:lnTo>
                <a:lnTo>
                  <a:pt x="1870927" y="32028"/>
                </a:lnTo>
                <a:close/>
              </a:path>
              <a:path w="2167254" h="452755">
                <a:moveTo>
                  <a:pt x="1744433" y="134219"/>
                </a:moveTo>
                <a:lnTo>
                  <a:pt x="1753527" y="196500"/>
                </a:lnTo>
                <a:lnTo>
                  <a:pt x="1940471" y="169068"/>
                </a:lnTo>
                <a:lnTo>
                  <a:pt x="1931377" y="106800"/>
                </a:lnTo>
                <a:lnTo>
                  <a:pt x="1744433" y="134219"/>
                </a:lnTo>
                <a:close/>
              </a:path>
            </a:pathLst>
          </a:custGeom>
          <a:solidFill>
            <a:srgbClr val="2464AD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DD67321-638A-E947-A131-E836801C651A}"/>
              </a:ext>
            </a:extLst>
          </p:cNvPr>
          <p:cNvSpPr/>
          <p:nvPr/>
        </p:nvSpPr>
        <p:spPr>
          <a:xfrm>
            <a:off x="6185664" y="1321479"/>
            <a:ext cx="2207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Segunda maior causa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763E49E2-464B-CD43-9E75-DDC4C79088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958" y="250176"/>
            <a:ext cx="1225242" cy="46505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708EFBF9-D007-F94E-8F51-7C663908EFE8}"/>
              </a:ext>
            </a:extLst>
          </p:cNvPr>
          <p:cNvSpPr/>
          <p:nvPr/>
        </p:nvSpPr>
        <p:spPr>
          <a:xfrm>
            <a:off x="553453" y="4994942"/>
            <a:ext cx="82385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.Apple Color Emoji UI"/>
              <a:buChar char="👉🏿"/>
            </a:pPr>
            <a:r>
              <a:rPr lang="pt-BR" dirty="0">
                <a:solidFill>
                  <a:srgbClr val="333333"/>
                </a:solidFill>
              </a:rPr>
              <a:t>Para cada suicídio, há muito mais pessoas que tentam o suicídio a cada ano. </a:t>
            </a:r>
          </a:p>
          <a:p>
            <a:pPr marL="342900" indent="-342900">
              <a:buFont typeface=".Apple Color Emoji UI"/>
              <a:buChar char="👉🏿"/>
            </a:pPr>
            <a:endParaRPr lang="pt-BR" dirty="0">
              <a:solidFill>
                <a:srgbClr val="333333"/>
              </a:solidFill>
            </a:endParaRPr>
          </a:p>
          <a:p>
            <a:pPr marL="342900" indent="-342900">
              <a:buFont typeface=".Apple Color Emoji UI"/>
              <a:buChar char="👉🏿"/>
            </a:pPr>
            <a:r>
              <a:rPr lang="pt-BR" dirty="0">
                <a:solidFill>
                  <a:srgbClr val="333333"/>
                </a:solidFill>
              </a:rPr>
              <a:t>A tentativa prévia é o fator de risco mais importante para o suicídio na população em geral.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1535822-5891-0249-B8FF-84A6F08C5BBC}"/>
              </a:ext>
            </a:extLst>
          </p:cNvPr>
          <p:cNvSpPr txBox="1"/>
          <p:nvPr/>
        </p:nvSpPr>
        <p:spPr>
          <a:xfrm>
            <a:off x="134559" y="6501835"/>
            <a:ext cx="3091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 : </a:t>
            </a:r>
            <a:r>
              <a:rPr lang="pt-BR" sz="1200" dirty="0">
                <a:hlinkClick r:id="rId5"/>
              </a:rPr>
              <a:t>https://www.paho.org/bra/index</a:t>
            </a:r>
            <a:r>
              <a:rPr lang="pt-BR" sz="1200" dirty="0"/>
              <a:t>/2018</a:t>
            </a:r>
          </a:p>
        </p:txBody>
      </p:sp>
      <p:sp>
        <p:nvSpPr>
          <p:cNvPr id="15" name="object 14">
            <a:extLst>
              <a:ext uri="{FF2B5EF4-FFF2-40B4-BE49-F238E27FC236}">
                <a16:creationId xmlns:a16="http://schemas.microsoft.com/office/drawing/2014/main" id="{35E78A5B-DBCB-F144-AFEA-24038A04AD64}"/>
              </a:ext>
            </a:extLst>
          </p:cNvPr>
          <p:cNvSpPr/>
          <p:nvPr/>
        </p:nvSpPr>
        <p:spPr>
          <a:xfrm rot="1075575">
            <a:off x="1873854" y="3184016"/>
            <a:ext cx="1352062" cy="603651"/>
          </a:xfrm>
          <a:custGeom>
            <a:avLst/>
            <a:gdLst/>
            <a:ahLst/>
            <a:cxnLst/>
            <a:rect l="l" t="t" r="r" b="b"/>
            <a:pathLst>
              <a:path w="2167254" h="452755">
                <a:moveTo>
                  <a:pt x="0" y="390162"/>
                </a:moveTo>
                <a:lnTo>
                  <a:pt x="9093" y="452582"/>
                </a:lnTo>
                <a:lnTo>
                  <a:pt x="196049" y="425150"/>
                </a:lnTo>
                <a:lnTo>
                  <a:pt x="186804" y="362743"/>
                </a:lnTo>
                <a:lnTo>
                  <a:pt x="0" y="390162"/>
                </a:lnTo>
                <a:close/>
              </a:path>
              <a:path w="2167254" h="452755">
                <a:moveTo>
                  <a:pt x="249224" y="353649"/>
                </a:moveTo>
                <a:lnTo>
                  <a:pt x="258317" y="415918"/>
                </a:lnTo>
                <a:lnTo>
                  <a:pt x="445274" y="388486"/>
                </a:lnTo>
                <a:lnTo>
                  <a:pt x="436029" y="326217"/>
                </a:lnTo>
                <a:lnTo>
                  <a:pt x="249224" y="353649"/>
                </a:lnTo>
                <a:close/>
              </a:path>
              <a:path w="2167254" h="452755">
                <a:moveTo>
                  <a:pt x="498309" y="317124"/>
                </a:moveTo>
                <a:lnTo>
                  <a:pt x="507542" y="379392"/>
                </a:lnTo>
                <a:lnTo>
                  <a:pt x="694359" y="351960"/>
                </a:lnTo>
                <a:lnTo>
                  <a:pt x="685253" y="289692"/>
                </a:lnTo>
                <a:lnTo>
                  <a:pt x="498309" y="317124"/>
                </a:lnTo>
                <a:close/>
              </a:path>
              <a:path w="2167254" h="452755">
                <a:moveTo>
                  <a:pt x="747534" y="280459"/>
                </a:moveTo>
                <a:lnTo>
                  <a:pt x="756767" y="342867"/>
                </a:lnTo>
                <a:lnTo>
                  <a:pt x="943584" y="315448"/>
                </a:lnTo>
                <a:lnTo>
                  <a:pt x="934478" y="253027"/>
                </a:lnTo>
                <a:lnTo>
                  <a:pt x="747534" y="280459"/>
                </a:lnTo>
                <a:close/>
              </a:path>
              <a:path w="2167254" h="452755">
                <a:moveTo>
                  <a:pt x="996759" y="243934"/>
                </a:moveTo>
                <a:lnTo>
                  <a:pt x="1005992" y="306202"/>
                </a:lnTo>
                <a:lnTo>
                  <a:pt x="1192809" y="278783"/>
                </a:lnTo>
                <a:lnTo>
                  <a:pt x="1183703" y="216502"/>
                </a:lnTo>
                <a:lnTo>
                  <a:pt x="996759" y="243934"/>
                </a:lnTo>
                <a:close/>
              </a:path>
              <a:path w="2167254" h="452755">
                <a:moveTo>
                  <a:pt x="1245984" y="207409"/>
                </a:moveTo>
                <a:lnTo>
                  <a:pt x="1255217" y="269677"/>
                </a:lnTo>
                <a:lnTo>
                  <a:pt x="1442021" y="242258"/>
                </a:lnTo>
                <a:lnTo>
                  <a:pt x="1432928" y="179990"/>
                </a:lnTo>
                <a:lnTo>
                  <a:pt x="1245984" y="207409"/>
                </a:lnTo>
                <a:close/>
              </a:path>
              <a:path w="2167254" h="452755">
                <a:moveTo>
                  <a:pt x="1495196" y="170744"/>
                </a:moveTo>
                <a:lnTo>
                  <a:pt x="1504302" y="233025"/>
                </a:lnTo>
                <a:lnTo>
                  <a:pt x="1691246" y="205593"/>
                </a:lnTo>
                <a:lnTo>
                  <a:pt x="1682153" y="143325"/>
                </a:lnTo>
                <a:lnTo>
                  <a:pt x="1495196" y="170744"/>
                </a:lnTo>
                <a:close/>
              </a:path>
              <a:path w="2167254" h="452755">
                <a:moveTo>
                  <a:pt x="1903095" y="246019"/>
                </a:moveTo>
                <a:lnTo>
                  <a:pt x="1904080" y="258023"/>
                </a:lnTo>
                <a:lnTo>
                  <a:pt x="1909826" y="269118"/>
                </a:lnTo>
                <a:lnTo>
                  <a:pt x="1919375" y="277207"/>
                </a:lnTo>
                <a:lnTo>
                  <a:pt x="1930888" y="280821"/>
                </a:lnTo>
                <a:lnTo>
                  <a:pt x="1942926" y="279845"/>
                </a:lnTo>
                <a:lnTo>
                  <a:pt x="1954047" y="274160"/>
                </a:lnTo>
                <a:lnTo>
                  <a:pt x="2167166" y="104006"/>
                </a:lnTo>
                <a:lnTo>
                  <a:pt x="2109939" y="80993"/>
                </a:lnTo>
                <a:lnTo>
                  <a:pt x="2109939" y="144163"/>
                </a:lnTo>
                <a:lnTo>
                  <a:pt x="2002751" y="159974"/>
                </a:lnTo>
                <a:lnTo>
                  <a:pt x="2002057" y="155228"/>
                </a:lnTo>
                <a:lnTo>
                  <a:pt x="1914728" y="224910"/>
                </a:lnTo>
                <a:lnTo>
                  <a:pt x="1906700" y="234512"/>
                </a:lnTo>
                <a:lnTo>
                  <a:pt x="1903095" y="246019"/>
                </a:lnTo>
                <a:close/>
              </a:path>
              <a:path w="2167254" h="452755">
                <a:moveTo>
                  <a:pt x="2002057" y="155228"/>
                </a:moveTo>
                <a:lnTo>
                  <a:pt x="2002751" y="159974"/>
                </a:lnTo>
                <a:lnTo>
                  <a:pt x="2109939" y="144163"/>
                </a:lnTo>
                <a:lnTo>
                  <a:pt x="2100707" y="81895"/>
                </a:lnTo>
                <a:lnTo>
                  <a:pt x="2093569" y="82949"/>
                </a:lnTo>
                <a:lnTo>
                  <a:pt x="2093569" y="142347"/>
                </a:lnTo>
                <a:lnTo>
                  <a:pt x="2043482" y="122174"/>
                </a:lnTo>
                <a:lnTo>
                  <a:pt x="2002057" y="155228"/>
                </a:lnTo>
                <a:close/>
              </a:path>
              <a:path w="2167254" h="452755">
                <a:moveTo>
                  <a:pt x="1993646" y="34226"/>
                </a:moveTo>
                <a:lnTo>
                  <a:pt x="1993646" y="97706"/>
                </a:lnTo>
                <a:lnTo>
                  <a:pt x="2100707" y="81895"/>
                </a:lnTo>
                <a:lnTo>
                  <a:pt x="2109939" y="144163"/>
                </a:lnTo>
                <a:lnTo>
                  <a:pt x="2109939" y="80993"/>
                </a:lnTo>
                <a:lnTo>
                  <a:pt x="1993646" y="34226"/>
                </a:lnTo>
                <a:close/>
              </a:path>
              <a:path w="2167254" h="452755">
                <a:moveTo>
                  <a:pt x="2043482" y="122174"/>
                </a:moveTo>
                <a:lnTo>
                  <a:pt x="2093569" y="142347"/>
                </a:lnTo>
                <a:lnTo>
                  <a:pt x="2085733" y="88461"/>
                </a:lnTo>
                <a:lnTo>
                  <a:pt x="2043482" y="122174"/>
                </a:lnTo>
                <a:close/>
              </a:path>
              <a:path w="2167254" h="452755">
                <a:moveTo>
                  <a:pt x="1993646" y="97706"/>
                </a:moveTo>
                <a:lnTo>
                  <a:pt x="1994328" y="102376"/>
                </a:lnTo>
                <a:lnTo>
                  <a:pt x="2043482" y="122174"/>
                </a:lnTo>
                <a:lnTo>
                  <a:pt x="2085733" y="88461"/>
                </a:lnTo>
                <a:lnTo>
                  <a:pt x="2093569" y="142347"/>
                </a:lnTo>
                <a:lnTo>
                  <a:pt x="2093569" y="82949"/>
                </a:lnTo>
                <a:lnTo>
                  <a:pt x="1993646" y="97706"/>
                </a:lnTo>
                <a:close/>
              </a:path>
              <a:path w="2167254" h="452755">
                <a:moveTo>
                  <a:pt x="1994328" y="102376"/>
                </a:moveTo>
                <a:lnTo>
                  <a:pt x="2002057" y="155228"/>
                </a:lnTo>
                <a:lnTo>
                  <a:pt x="2043482" y="122174"/>
                </a:lnTo>
                <a:lnTo>
                  <a:pt x="1994328" y="102376"/>
                </a:lnTo>
                <a:close/>
              </a:path>
              <a:path w="2167254" h="452755">
                <a:moveTo>
                  <a:pt x="1870927" y="32028"/>
                </a:moveTo>
                <a:lnTo>
                  <a:pt x="1873469" y="43812"/>
                </a:lnTo>
                <a:lnTo>
                  <a:pt x="1880235" y="53785"/>
                </a:lnTo>
                <a:lnTo>
                  <a:pt x="1890661" y="60622"/>
                </a:lnTo>
                <a:lnTo>
                  <a:pt x="1994328" y="102376"/>
                </a:lnTo>
                <a:lnTo>
                  <a:pt x="1993646" y="97706"/>
                </a:lnTo>
                <a:lnTo>
                  <a:pt x="1993646" y="34226"/>
                </a:lnTo>
                <a:lnTo>
                  <a:pt x="1914169" y="2266"/>
                </a:lnTo>
                <a:lnTo>
                  <a:pt x="1901898" y="0"/>
                </a:lnTo>
                <a:lnTo>
                  <a:pt x="1890099" y="2509"/>
                </a:lnTo>
                <a:lnTo>
                  <a:pt x="1880086" y="9269"/>
                </a:lnTo>
                <a:lnTo>
                  <a:pt x="1873173" y="19754"/>
                </a:lnTo>
                <a:lnTo>
                  <a:pt x="1870927" y="32028"/>
                </a:lnTo>
                <a:close/>
              </a:path>
              <a:path w="2167254" h="452755">
                <a:moveTo>
                  <a:pt x="1744433" y="134219"/>
                </a:moveTo>
                <a:lnTo>
                  <a:pt x="1753527" y="196500"/>
                </a:lnTo>
                <a:lnTo>
                  <a:pt x="1940471" y="169068"/>
                </a:lnTo>
                <a:lnTo>
                  <a:pt x="1931377" y="106800"/>
                </a:lnTo>
                <a:lnTo>
                  <a:pt x="1744433" y="134219"/>
                </a:lnTo>
                <a:close/>
              </a:path>
            </a:pathLst>
          </a:custGeom>
          <a:solidFill>
            <a:srgbClr val="2464AD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330563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4B990C8-66CF-764E-914D-C6CE5FA92FCF}"/>
              </a:ext>
            </a:extLst>
          </p:cNvPr>
          <p:cNvSpPr/>
          <p:nvPr/>
        </p:nvSpPr>
        <p:spPr>
          <a:xfrm>
            <a:off x="291398" y="1271457"/>
            <a:ext cx="856384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rgbClr val="333333"/>
                </a:solidFill>
              </a:rPr>
              <a:t>👉🏿 79% dos suicídios no mundo ocorrem em países de baixa e média renda.</a:t>
            </a:r>
          </a:p>
          <a:p>
            <a:endParaRPr lang="pt-BR" sz="2400" dirty="0">
              <a:solidFill>
                <a:srgbClr val="333333"/>
              </a:solidFill>
            </a:endParaRPr>
          </a:p>
          <a:p>
            <a:pPr marL="342900" indent="-342900">
              <a:buFont typeface=".Apple Color Emoji UI"/>
              <a:buChar char="👉🏿"/>
            </a:pPr>
            <a:r>
              <a:rPr lang="pt-BR" sz="2400" b="1" dirty="0">
                <a:solidFill>
                  <a:srgbClr val="333333"/>
                </a:solidFill>
              </a:rPr>
              <a:t>Ingestão de pesticidas, enforcamento e armas de fogo </a:t>
            </a:r>
            <a:r>
              <a:rPr lang="pt-BR" sz="2400" dirty="0">
                <a:solidFill>
                  <a:srgbClr val="333333"/>
                </a:solidFill>
              </a:rPr>
              <a:t>estão entre os métodos mais comuns de suicídio em nível global.</a:t>
            </a:r>
          </a:p>
          <a:p>
            <a:pPr marL="342900" indent="-342900">
              <a:buFont typeface=".Apple Color Emoji UI"/>
              <a:buChar char="👉🏿"/>
            </a:pPr>
            <a:endParaRPr lang="pt-BR" sz="2400" dirty="0">
              <a:solidFill>
                <a:srgbClr val="333333"/>
              </a:solidFill>
            </a:endParaRPr>
          </a:p>
          <a:p>
            <a:pPr marL="342900" indent="-342900">
              <a:buFont typeface=".Apple Color Emoji UI"/>
              <a:buChar char="👉🏿"/>
            </a:pPr>
            <a:r>
              <a:rPr lang="pt-BR" sz="2400" dirty="0">
                <a:solidFill>
                  <a:srgbClr val="333333"/>
                </a:solidFill>
                <a:latin typeface="Source Sans Pro"/>
              </a:rPr>
              <a:t>Cada suicídio é uma </a:t>
            </a:r>
            <a:r>
              <a:rPr lang="pt-BR" sz="2400" b="1" dirty="0">
                <a:solidFill>
                  <a:srgbClr val="333333"/>
                </a:solidFill>
                <a:latin typeface="Source Sans Pro"/>
              </a:rPr>
              <a:t>tragédia que afeta famílias</a:t>
            </a:r>
            <a:r>
              <a:rPr lang="pt-BR" sz="2400" dirty="0">
                <a:solidFill>
                  <a:srgbClr val="333333"/>
                </a:solidFill>
                <a:latin typeface="Source Sans Pro"/>
              </a:rPr>
              <a:t>, comunidades e países inteiros e tem efeitos duradouros sobre as pessoas deixadas para trás. </a:t>
            </a:r>
          </a:p>
          <a:p>
            <a:pPr marL="342900" indent="-342900">
              <a:buFont typeface=".Apple Color Emoji UI"/>
              <a:buChar char="👉🏿"/>
            </a:pPr>
            <a:endParaRPr lang="pt-BR" sz="2400" dirty="0">
              <a:solidFill>
                <a:srgbClr val="333333"/>
              </a:solidFill>
              <a:latin typeface="Source Sans Pro"/>
            </a:endParaRPr>
          </a:p>
          <a:p>
            <a:pPr marL="342900" indent="-342900">
              <a:buFont typeface=".Apple Color Emoji UI"/>
              <a:buChar char="👉🏿"/>
            </a:pPr>
            <a:r>
              <a:rPr lang="pt-BR" sz="2400" dirty="0">
                <a:solidFill>
                  <a:srgbClr val="333333"/>
                </a:solidFill>
                <a:latin typeface="Source Sans Pro"/>
              </a:rPr>
              <a:t>O suicídio ocorre durante todo o curso de vida.</a:t>
            </a:r>
          </a:p>
          <a:p>
            <a:pPr marL="342900" indent="-342900">
              <a:buFont typeface=".Apple Color Emoji UI"/>
              <a:buChar char="👉🏿"/>
            </a:pPr>
            <a:endParaRPr lang="pt-BR" sz="2400" dirty="0">
              <a:solidFill>
                <a:srgbClr val="333333"/>
              </a:solidFill>
              <a:latin typeface="Source Sans Pro"/>
            </a:endParaRPr>
          </a:p>
          <a:p>
            <a:pPr marL="342900" indent="-342900">
              <a:buFont typeface=".Apple Color Emoji UI"/>
              <a:buChar char="👉🏿"/>
            </a:pPr>
            <a:endParaRPr lang="pt-BR" sz="2400" dirty="0">
              <a:solidFill>
                <a:srgbClr val="333333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DB521EE-19F8-6945-809B-3D8277A6F2A5}"/>
              </a:ext>
            </a:extLst>
          </p:cNvPr>
          <p:cNvSpPr txBox="1"/>
          <p:nvPr/>
        </p:nvSpPr>
        <p:spPr>
          <a:xfrm>
            <a:off x="5034482" y="6397572"/>
            <a:ext cx="398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Fonte : </a:t>
            </a:r>
            <a:r>
              <a:rPr lang="pt-BR" dirty="0">
                <a:hlinkClick r:id="rId2"/>
              </a:rPr>
              <a:t>https://www.paho.org/bra/index</a:t>
            </a:r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F381F5C-994E-A349-A5FD-9178A7C59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264" y="365126"/>
            <a:ext cx="2702778" cy="90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05990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1202758-F175-264C-A9AB-7A91FF758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07" y="143203"/>
            <a:ext cx="2821714" cy="2227701"/>
          </a:xfrm>
          <a:prstGeom prst="rect">
            <a:avLst/>
          </a:prstGeom>
        </p:spPr>
      </p:pic>
      <p:sp>
        <p:nvSpPr>
          <p:cNvPr id="9" name="object 20">
            <a:extLst>
              <a:ext uri="{FF2B5EF4-FFF2-40B4-BE49-F238E27FC236}">
                <a16:creationId xmlns:a16="http://schemas.microsoft.com/office/drawing/2014/main" id="{4E9602CA-3971-E74C-83C5-8825D27F92E7}"/>
              </a:ext>
            </a:extLst>
          </p:cNvPr>
          <p:cNvSpPr txBox="1"/>
          <p:nvPr/>
        </p:nvSpPr>
        <p:spPr>
          <a:xfrm>
            <a:off x="230607" y="4922358"/>
            <a:ext cx="5813844" cy="653361"/>
          </a:xfrm>
          <a:prstGeom prst="rect">
            <a:avLst/>
          </a:prstGeom>
          <a:solidFill>
            <a:srgbClr val="D9D9D9">
              <a:alpha val="74899"/>
            </a:srgbClr>
          </a:solidFill>
          <a:ln w="20990">
            <a:solidFill>
              <a:srgbClr val="000000"/>
            </a:solidFill>
          </a:ln>
        </p:spPr>
        <p:txBody>
          <a:bodyPr vert="horz" wrap="square" lIns="0" tIns="49951" rIns="0" bIns="0" rtlCol="0">
            <a:spAutoFit/>
          </a:bodyPr>
          <a:lstStyle/>
          <a:p>
            <a:pPr marL="133770" marR="228594">
              <a:lnSpc>
                <a:spcPct val="100699"/>
              </a:lnSpc>
              <a:spcBef>
                <a:spcPts val="393"/>
              </a:spcBef>
            </a:pPr>
            <a:r>
              <a:rPr sz="2000" b="1" spc="-100" dirty="0">
                <a:solidFill>
                  <a:srgbClr val="0000CC"/>
                </a:solidFill>
                <a:latin typeface="Trebuchet MS"/>
                <a:cs typeface="Trebuchet MS"/>
              </a:rPr>
              <a:t>*65,6% </a:t>
            </a:r>
            <a:r>
              <a:rPr sz="2000" b="1" spc="-80" dirty="0">
                <a:solidFill>
                  <a:srgbClr val="0000CC"/>
                </a:solidFill>
                <a:latin typeface="Trebuchet MS"/>
                <a:cs typeface="Trebuchet MS"/>
              </a:rPr>
              <a:t>dos </a:t>
            </a:r>
            <a:r>
              <a:rPr sz="2000" b="1" spc="-93" dirty="0">
                <a:solidFill>
                  <a:srgbClr val="0000CC"/>
                </a:solidFill>
                <a:latin typeface="Trebuchet MS"/>
                <a:cs typeface="Trebuchet MS"/>
              </a:rPr>
              <a:t>óbitos </a:t>
            </a:r>
            <a:r>
              <a:rPr sz="2000" b="1" spc="-113" dirty="0">
                <a:solidFill>
                  <a:srgbClr val="0000CC"/>
                </a:solidFill>
                <a:latin typeface="Trebuchet MS"/>
                <a:cs typeface="Trebuchet MS"/>
              </a:rPr>
              <a:t>nessa </a:t>
            </a:r>
            <a:r>
              <a:rPr sz="2000" b="1" spc="-140" dirty="0">
                <a:solidFill>
                  <a:srgbClr val="0000CC"/>
                </a:solidFill>
                <a:latin typeface="Trebuchet MS"/>
                <a:cs typeface="Trebuchet MS"/>
              </a:rPr>
              <a:t>faixa </a:t>
            </a:r>
            <a:r>
              <a:rPr sz="2000" b="1" spc="-133" dirty="0">
                <a:solidFill>
                  <a:srgbClr val="0000CC"/>
                </a:solidFill>
                <a:latin typeface="Trebuchet MS"/>
                <a:cs typeface="Trebuchet MS"/>
              </a:rPr>
              <a:t>etária </a:t>
            </a:r>
            <a:r>
              <a:rPr sz="2000" b="1" spc="-73" dirty="0">
                <a:solidFill>
                  <a:srgbClr val="0000CC"/>
                </a:solidFill>
                <a:latin typeface="Trebuchet MS"/>
                <a:cs typeface="Trebuchet MS"/>
              </a:rPr>
              <a:t>são</a:t>
            </a:r>
            <a:r>
              <a:rPr sz="2000" b="1" spc="-50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000" b="1" spc="-113" dirty="0">
                <a:solidFill>
                  <a:srgbClr val="0000CC"/>
                </a:solidFill>
                <a:latin typeface="Trebuchet MS"/>
                <a:cs typeface="Trebuchet MS"/>
              </a:rPr>
              <a:t>por  causas </a:t>
            </a:r>
            <a:r>
              <a:rPr sz="2000" b="1" spc="-152" dirty="0">
                <a:solidFill>
                  <a:srgbClr val="0000CC"/>
                </a:solidFill>
                <a:latin typeface="Trebuchet MS"/>
                <a:cs typeface="Trebuchet MS"/>
              </a:rPr>
              <a:t>externas </a:t>
            </a:r>
            <a:r>
              <a:rPr sz="2000" b="1" spc="-127" dirty="0">
                <a:solidFill>
                  <a:srgbClr val="0000CC"/>
                </a:solidFill>
                <a:latin typeface="Trebuchet MS"/>
                <a:cs typeface="Trebuchet MS"/>
              </a:rPr>
              <a:t>(violências </a:t>
            </a:r>
            <a:r>
              <a:rPr sz="2000" b="1" spc="-167" dirty="0">
                <a:solidFill>
                  <a:srgbClr val="0000CC"/>
                </a:solidFill>
                <a:latin typeface="Trebuchet MS"/>
                <a:cs typeface="Trebuchet MS"/>
              </a:rPr>
              <a:t>e</a:t>
            </a:r>
            <a:r>
              <a:rPr sz="2000" b="1" spc="-28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000" b="1" spc="-140" dirty="0">
                <a:solidFill>
                  <a:srgbClr val="0000CC"/>
                </a:solidFill>
                <a:latin typeface="Trebuchet MS"/>
                <a:cs typeface="Trebuchet MS"/>
              </a:rPr>
              <a:t>acidentes)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A268923F-15B4-3B48-B888-AFD55B492D80}"/>
              </a:ext>
            </a:extLst>
          </p:cNvPr>
          <p:cNvSpPr txBox="1"/>
          <p:nvPr/>
        </p:nvSpPr>
        <p:spPr>
          <a:xfrm>
            <a:off x="63210" y="6344641"/>
            <a:ext cx="5870569" cy="334343"/>
          </a:xfrm>
          <a:prstGeom prst="rect">
            <a:avLst/>
          </a:prstGeom>
        </p:spPr>
        <p:txBody>
          <a:bodyPr vert="horz" wrap="square" lIns="0" tIns="16086" rIns="0" bIns="0" rtlCol="0">
            <a:spAutoFit/>
          </a:bodyPr>
          <a:lstStyle/>
          <a:p>
            <a:pPr marL="16933">
              <a:spcBef>
                <a:spcPts val="127"/>
              </a:spcBef>
            </a:pPr>
            <a:r>
              <a:rPr sz="2067" spc="-93" dirty="0">
                <a:solidFill>
                  <a:srgbClr val="262626"/>
                </a:solidFill>
                <a:latin typeface="Arial"/>
                <a:cs typeface="Arial"/>
              </a:rPr>
              <a:t>Fonte: </a:t>
            </a:r>
            <a:r>
              <a:rPr sz="2067" spc="-140" dirty="0">
                <a:solidFill>
                  <a:srgbClr val="262626"/>
                </a:solidFill>
                <a:latin typeface="Arial"/>
                <a:cs typeface="Arial"/>
              </a:rPr>
              <a:t>Sistema </a:t>
            </a:r>
            <a:r>
              <a:rPr sz="2067" spc="-107" dirty="0">
                <a:solidFill>
                  <a:srgbClr val="262626"/>
                </a:solidFill>
                <a:latin typeface="Arial"/>
                <a:cs typeface="Arial"/>
              </a:rPr>
              <a:t>de </a:t>
            </a:r>
            <a:r>
              <a:rPr sz="2067" spc="-87" dirty="0">
                <a:solidFill>
                  <a:srgbClr val="262626"/>
                </a:solidFill>
                <a:latin typeface="Arial"/>
                <a:cs typeface="Arial"/>
              </a:rPr>
              <a:t>Informação </a:t>
            </a:r>
            <a:r>
              <a:rPr sz="2067" spc="-100" dirty="0">
                <a:solidFill>
                  <a:srgbClr val="262626"/>
                </a:solidFill>
                <a:latin typeface="Arial"/>
                <a:cs typeface="Arial"/>
              </a:rPr>
              <a:t>sobre </a:t>
            </a:r>
            <a:r>
              <a:rPr sz="2067" spc="-47" dirty="0">
                <a:solidFill>
                  <a:srgbClr val="262626"/>
                </a:solidFill>
                <a:latin typeface="Arial"/>
                <a:cs typeface="Arial"/>
              </a:rPr>
              <a:t>Mortalidade,</a:t>
            </a:r>
            <a:r>
              <a:rPr sz="2067" spc="-187" dirty="0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sz="2067" spc="-113" dirty="0">
                <a:solidFill>
                  <a:srgbClr val="262626"/>
                </a:solidFill>
                <a:latin typeface="Arial"/>
                <a:cs typeface="Arial"/>
              </a:rPr>
              <a:t>2017</a:t>
            </a:r>
            <a:endParaRPr sz="2067" dirty="0">
              <a:latin typeface="Arial"/>
              <a:cs typeface="Arial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A497B045-FB56-3442-8CFC-62346A1025A9}"/>
              </a:ext>
            </a:extLst>
          </p:cNvPr>
          <p:cNvSpPr txBox="1"/>
          <p:nvPr/>
        </p:nvSpPr>
        <p:spPr>
          <a:xfrm>
            <a:off x="462607" y="2673344"/>
            <a:ext cx="1387635" cy="559918"/>
          </a:xfrm>
          <a:prstGeom prst="rect">
            <a:avLst/>
          </a:prstGeom>
        </p:spPr>
        <p:txBody>
          <a:bodyPr vert="horz" wrap="square" lIns="0" tIns="16086" rIns="0" bIns="0" rtlCol="0">
            <a:spAutoFit/>
          </a:bodyPr>
          <a:lstStyle/>
          <a:p>
            <a:pPr marL="16933">
              <a:spcBef>
                <a:spcPts val="127"/>
              </a:spcBef>
            </a:pPr>
            <a:r>
              <a:rPr sz="3533" spc="-7" dirty="0">
                <a:latin typeface="Impact"/>
                <a:cs typeface="Impact"/>
              </a:rPr>
              <a:t>~ 11</a:t>
            </a:r>
            <a:r>
              <a:rPr sz="3533" spc="-120" dirty="0">
                <a:latin typeface="Impact"/>
                <a:cs typeface="Impact"/>
              </a:rPr>
              <a:t> </a:t>
            </a:r>
            <a:r>
              <a:rPr sz="3533" spc="-7" dirty="0">
                <a:latin typeface="Impact"/>
                <a:cs typeface="Impact"/>
              </a:rPr>
              <a:t>MIL</a:t>
            </a:r>
            <a:endParaRPr sz="3533" dirty="0">
              <a:latin typeface="Impact"/>
              <a:cs typeface="Impact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10F78B83-0237-B54D-A575-C70001257BA5}"/>
              </a:ext>
            </a:extLst>
          </p:cNvPr>
          <p:cNvSpPr txBox="1"/>
          <p:nvPr/>
        </p:nvSpPr>
        <p:spPr>
          <a:xfrm>
            <a:off x="305727" y="3243540"/>
            <a:ext cx="2126748" cy="806182"/>
          </a:xfrm>
          <a:prstGeom prst="rect">
            <a:avLst/>
          </a:prstGeom>
        </p:spPr>
        <p:txBody>
          <a:bodyPr vert="horz" wrap="square" lIns="0" tIns="15239" rIns="0" bIns="0" rtlCol="0">
            <a:spAutoFit/>
          </a:bodyPr>
          <a:lstStyle/>
          <a:p>
            <a:pPr marL="153243" marR="6773" indent="-137157">
              <a:lnSpc>
                <a:spcPct val="101699"/>
              </a:lnSpc>
              <a:spcBef>
                <a:spcPts val="120"/>
              </a:spcBef>
            </a:pPr>
            <a:r>
              <a:rPr sz="2600" b="1" spc="-133" dirty="0">
                <a:solidFill>
                  <a:srgbClr val="0000CC"/>
                </a:solidFill>
                <a:latin typeface="Trebuchet MS"/>
                <a:cs typeface="Trebuchet MS"/>
              </a:rPr>
              <a:t>tiram </a:t>
            </a:r>
            <a:r>
              <a:rPr sz="2600" b="1" spc="-80" dirty="0">
                <a:solidFill>
                  <a:srgbClr val="0000CC"/>
                </a:solidFill>
                <a:latin typeface="Trebuchet MS"/>
                <a:cs typeface="Trebuchet MS"/>
              </a:rPr>
              <a:t>a</a:t>
            </a:r>
            <a:r>
              <a:rPr sz="2600" b="1" spc="-305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600" b="1" spc="-127" dirty="0">
                <a:solidFill>
                  <a:srgbClr val="0000CC"/>
                </a:solidFill>
                <a:latin typeface="Trebuchet MS"/>
                <a:cs typeface="Trebuchet MS"/>
              </a:rPr>
              <a:t>própria  </a:t>
            </a:r>
            <a:r>
              <a:rPr sz="2600" b="1" spc="-107" dirty="0">
                <a:solidFill>
                  <a:srgbClr val="0000CC"/>
                </a:solidFill>
                <a:latin typeface="Trebuchet MS"/>
                <a:cs typeface="Trebuchet MS"/>
              </a:rPr>
              <a:t>vida por</a:t>
            </a:r>
            <a:r>
              <a:rPr sz="2600" b="1" spc="-36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600" b="1" spc="-87" dirty="0">
                <a:solidFill>
                  <a:srgbClr val="0000CC"/>
                </a:solidFill>
                <a:latin typeface="Trebuchet MS"/>
                <a:cs typeface="Trebuchet MS"/>
              </a:rPr>
              <a:t>ano</a:t>
            </a:r>
            <a:endParaRPr sz="2600" dirty="0">
              <a:latin typeface="Trebuchet MS"/>
              <a:cs typeface="Trebuchet MS"/>
            </a:endParaRPr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F4614B12-B28F-8449-AC89-01694F8E01FA}"/>
              </a:ext>
            </a:extLst>
          </p:cNvPr>
          <p:cNvSpPr txBox="1"/>
          <p:nvPr/>
        </p:nvSpPr>
        <p:spPr>
          <a:xfrm>
            <a:off x="3480230" y="1616551"/>
            <a:ext cx="2453549" cy="1103592"/>
          </a:xfrm>
          <a:prstGeom prst="rect">
            <a:avLst/>
          </a:prstGeom>
        </p:spPr>
        <p:txBody>
          <a:bodyPr vert="horz" wrap="square" lIns="0" tIns="16086" rIns="0" bIns="0" rtlCol="0">
            <a:spAutoFit/>
          </a:bodyPr>
          <a:lstStyle/>
          <a:p>
            <a:pPr marL="16933" marR="6773" indent="523227">
              <a:spcBef>
                <a:spcPts val="127"/>
              </a:spcBef>
            </a:pPr>
            <a:r>
              <a:rPr sz="3533" spc="-33" dirty="0">
                <a:latin typeface="Impact"/>
                <a:cs typeface="Impact"/>
              </a:rPr>
              <a:t>QUARTA  </a:t>
            </a:r>
            <a:r>
              <a:rPr sz="3533" spc="-7" dirty="0">
                <a:latin typeface="Impact"/>
                <a:cs typeface="Impact"/>
              </a:rPr>
              <a:t>MAIOR</a:t>
            </a:r>
            <a:r>
              <a:rPr sz="3533" spc="-133" dirty="0">
                <a:latin typeface="Impact"/>
                <a:cs typeface="Impact"/>
              </a:rPr>
              <a:t> </a:t>
            </a:r>
            <a:r>
              <a:rPr sz="3533" spc="-7" dirty="0">
                <a:latin typeface="Impact"/>
                <a:cs typeface="Impact"/>
              </a:rPr>
              <a:t>CAUSA</a:t>
            </a:r>
            <a:endParaRPr sz="3533" dirty="0">
              <a:latin typeface="Impact"/>
              <a:cs typeface="Impact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413E50A7-F98B-FF49-B647-0349B9C9E1AE}"/>
              </a:ext>
            </a:extLst>
          </p:cNvPr>
          <p:cNvSpPr txBox="1"/>
          <p:nvPr/>
        </p:nvSpPr>
        <p:spPr>
          <a:xfrm>
            <a:off x="3480230" y="2689283"/>
            <a:ext cx="2133521" cy="835271"/>
          </a:xfrm>
          <a:prstGeom prst="rect">
            <a:avLst/>
          </a:prstGeom>
        </p:spPr>
        <p:txBody>
          <a:bodyPr vert="horz" wrap="square" lIns="0" tIns="22013" rIns="0" bIns="0" rtlCol="0">
            <a:spAutoFit/>
          </a:bodyPr>
          <a:lstStyle/>
          <a:p>
            <a:pPr algn="ctr">
              <a:spcBef>
                <a:spcPts val="173"/>
              </a:spcBef>
            </a:pPr>
            <a:r>
              <a:rPr sz="2600" b="1" spc="-127" dirty="0">
                <a:solidFill>
                  <a:srgbClr val="0000CC"/>
                </a:solidFill>
                <a:latin typeface="Trebuchet MS"/>
                <a:cs typeface="Trebuchet MS"/>
              </a:rPr>
              <a:t>de </a:t>
            </a:r>
            <a:r>
              <a:rPr sz="2600" b="1" spc="-133" dirty="0">
                <a:solidFill>
                  <a:srgbClr val="0000CC"/>
                </a:solidFill>
                <a:latin typeface="Trebuchet MS"/>
                <a:cs typeface="Trebuchet MS"/>
              </a:rPr>
              <a:t>morte</a:t>
            </a:r>
            <a:r>
              <a:rPr sz="2600" b="1" spc="-36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600" b="1" spc="-160" dirty="0">
                <a:solidFill>
                  <a:srgbClr val="0000CC"/>
                </a:solidFill>
                <a:latin typeface="Trebuchet MS"/>
                <a:cs typeface="Trebuchet MS"/>
              </a:rPr>
              <a:t>entre</a:t>
            </a:r>
            <a:endParaRPr sz="2600" dirty="0">
              <a:latin typeface="Trebuchet MS"/>
              <a:cs typeface="Trebuchet MS"/>
            </a:endParaRPr>
          </a:p>
          <a:p>
            <a:pPr algn="ctr">
              <a:spcBef>
                <a:spcPts val="60"/>
              </a:spcBef>
            </a:pPr>
            <a:r>
              <a:rPr sz="2600" b="1" spc="-187" dirty="0">
                <a:solidFill>
                  <a:srgbClr val="0000CC"/>
                </a:solidFill>
                <a:latin typeface="Trebuchet MS"/>
                <a:cs typeface="Trebuchet MS"/>
              </a:rPr>
              <a:t>15 </a:t>
            </a:r>
            <a:r>
              <a:rPr sz="2600" b="1" spc="-167" dirty="0">
                <a:solidFill>
                  <a:srgbClr val="0000CC"/>
                </a:solidFill>
                <a:latin typeface="Trebuchet MS"/>
                <a:cs typeface="Trebuchet MS"/>
              </a:rPr>
              <a:t>e </a:t>
            </a:r>
            <a:r>
              <a:rPr sz="2600" b="1" spc="-187" dirty="0">
                <a:solidFill>
                  <a:srgbClr val="0000CC"/>
                </a:solidFill>
                <a:latin typeface="Trebuchet MS"/>
                <a:cs typeface="Trebuchet MS"/>
              </a:rPr>
              <a:t>29</a:t>
            </a:r>
            <a:r>
              <a:rPr sz="2600" b="1" spc="-280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600" b="1" spc="-27" dirty="0">
                <a:solidFill>
                  <a:srgbClr val="0000CC"/>
                </a:solidFill>
                <a:latin typeface="Trebuchet MS"/>
                <a:cs typeface="Trebuchet MS"/>
              </a:rPr>
              <a:t>anos*</a:t>
            </a:r>
            <a:endParaRPr sz="2600" dirty="0">
              <a:latin typeface="Trebuchet MS"/>
              <a:cs typeface="Trebuchet MS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7DC63DF8-BACB-7E40-9BF6-4DE59D0F0F57}"/>
              </a:ext>
            </a:extLst>
          </p:cNvPr>
          <p:cNvSpPr/>
          <p:nvPr/>
        </p:nvSpPr>
        <p:spPr>
          <a:xfrm>
            <a:off x="6440425" y="1000454"/>
            <a:ext cx="1082217" cy="21064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16" name="object 14">
            <a:extLst>
              <a:ext uri="{FF2B5EF4-FFF2-40B4-BE49-F238E27FC236}">
                <a16:creationId xmlns:a16="http://schemas.microsoft.com/office/drawing/2014/main" id="{4BE346A2-2B13-9743-A8DA-7B9A94940126}"/>
              </a:ext>
            </a:extLst>
          </p:cNvPr>
          <p:cNvSpPr txBox="1"/>
          <p:nvPr/>
        </p:nvSpPr>
        <p:spPr>
          <a:xfrm>
            <a:off x="7468902" y="1000454"/>
            <a:ext cx="1448728" cy="1206312"/>
          </a:xfrm>
          <a:prstGeom prst="rect">
            <a:avLst/>
          </a:prstGeom>
        </p:spPr>
        <p:txBody>
          <a:bodyPr vert="horz" wrap="square" lIns="0" tIns="16086" rIns="0" bIns="0" rtlCol="0">
            <a:spAutoFit/>
          </a:bodyPr>
          <a:lstStyle/>
          <a:p>
            <a:pPr marL="400463">
              <a:spcBef>
                <a:spcPts val="127"/>
              </a:spcBef>
            </a:pPr>
            <a:r>
              <a:rPr spc="-13" dirty="0">
                <a:latin typeface="Impact"/>
                <a:cs typeface="Impact"/>
              </a:rPr>
              <a:t>HOMENS</a:t>
            </a:r>
            <a:endParaRPr dirty="0">
              <a:latin typeface="Impact"/>
              <a:cs typeface="Impact"/>
            </a:endParaRPr>
          </a:p>
          <a:p>
            <a:pPr marL="16933" marR="6773" indent="391150">
              <a:spcBef>
                <a:spcPts val="2827"/>
              </a:spcBef>
            </a:pPr>
            <a:r>
              <a:rPr b="1" spc="-320" dirty="0">
                <a:solidFill>
                  <a:srgbClr val="0000CC"/>
                </a:solidFill>
                <a:latin typeface="Trebuchet MS"/>
                <a:cs typeface="Trebuchet MS"/>
              </a:rPr>
              <a:t>Terceira  </a:t>
            </a:r>
            <a:r>
              <a:rPr lang="pt-BR" b="1" spc="-320" dirty="0">
                <a:solidFill>
                  <a:srgbClr val="0000CC"/>
                </a:solidFill>
                <a:latin typeface="Trebuchet MS"/>
                <a:cs typeface="Trebuchet MS"/>
              </a:rPr>
              <a:t>   </a:t>
            </a:r>
            <a:r>
              <a:rPr b="1" spc="-180" dirty="0" err="1">
                <a:solidFill>
                  <a:srgbClr val="0000CC"/>
                </a:solidFill>
                <a:latin typeface="Trebuchet MS"/>
                <a:cs typeface="Trebuchet MS"/>
              </a:rPr>
              <a:t>maior</a:t>
            </a:r>
            <a:r>
              <a:rPr b="1" spc="-433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lang="pt-BR" b="1" spc="-433" dirty="0">
                <a:solidFill>
                  <a:srgbClr val="0000CC"/>
                </a:solidFill>
                <a:latin typeface="Trebuchet MS"/>
                <a:cs typeface="Trebuchet MS"/>
              </a:rPr>
              <a:t>   </a:t>
            </a:r>
            <a:r>
              <a:rPr b="1" spc="-187" dirty="0">
                <a:solidFill>
                  <a:srgbClr val="0000CC"/>
                </a:solidFill>
                <a:latin typeface="Trebuchet MS"/>
                <a:cs typeface="Trebuchet MS"/>
              </a:rPr>
              <a:t>causa</a:t>
            </a:r>
            <a:endParaRPr dirty="0">
              <a:latin typeface="Trebuchet MS"/>
              <a:cs typeface="Trebuchet MS"/>
            </a:endParaRPr>
          </a:p>
        </p:txBody>
      </p:sp>
      <p:sp>
        <p:nvSpPr>
          <p:cNvPr id="17" name="object 19">
            <a:extLst>
              <a:ext uri="{FF2B5EF4-FFF2-40B4-BE49-F238E27FC236}">
                <a16:creationId xmlns:a16="http://schemas.microsoft.com/office/drawing/2014/main" id="{0A2BB1C5-B2BD-824D-9C5A-BEC97B3B41FC}"/>
              </a:ext>
            </a:extLst>
          </p:cNvPr>
          <p:cNvSpPr/>
          <p:nvPr/>
        </p:nvSpPr>
        <p:spPr>
          <a:xfrm>
            <a:off x="6750845" y="3838762"/>
            <a:ext cx="771797" cy="24419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 dirty="0"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47B37C76-046C-1648-B8DF-5B3882E56D1A}"/>
              </a:ext>
            </a:extLst>
          </p:cNvPr>
          <p:cNvSpPr txBox="1"/>
          <p:nvPr/>
        </p:nvSpPr>
        <p:spPr>
          <a:xfrm>
            <a:off x="6770140" y="3362998"/>
            <a:ext cx="1860904" cy="559918"/>
          </a:xfrm>
          <a:prstGeom prst="rect">
            <a:avLst/>
          </a:prstGeom>
        </p:spPr>
        <p:txBody>
          <a:bodyPr vert="horz" wrap="square" lIns="0" tIns="16086" rIns="0" bIns="0" rtlCol="0">
            <a:spAutoFit/>
          </a:bodyPr>
          <a:lstStyle/>
          <a:p>
            <a:pPr marL="16933">
              <a:spcBef>
                <a:spcPts val="127"/>
              </a:spcBef>
            </a:pPr>
            <a:r>
              <a:rPr sz="3533" spc="-13" dirty="0">
                <a:latin typeface="Impact"/>
                <a:cs typeface="Impact"/>
              </a:rPr>
              <a:t>MULHERES</a:t>
            </a:r>
            <a:endParaRPr sz="3533" dirty="0">
              <a:latin typeface="Impact"/>
              <a:cs typeface="Impact"/>
            </a:endParaRPr>
          </a:p>
        </p:txBody>
      </p:sp>
      <p:sp>
        <p:nvSpPr>
          <p:cNvPr id="21" name="object 15">
            <a:extLst>
              <a:ext uri="{FF2B5EF4-FFF2-40B4-BE49-F238E27FC236}">
                <a16:creationId xmlns:a16="http://schemas.microsoft.com/office/drawing/2014/main" id="{61585CAD-2605-2049-A7B6-D32D39FA66BE}"/>
              </a:ext>
            </a:extLst>
          </p:cNvPr>
          <p:cNvSpPr txBox="1"/>
          <p:nvPr/>
        </p:nvSpPr>
        <p:spPr>
          <a:xfrm>
            <a:off x="6770140" y="5079148"/>
            <a:ext cx="2147490" cy="878017"/>
          </a:xfrm>
          <a:prstGeom prst="rect">
            <a:avLst/>
          </a:prstGeom>
        </p:spPr>
        <p:txBody>
          <a:bodyPr vert="horz" wrap="square" lIns="0" tIns="16086" rIns="0" bIns="0" rtlCol="0">
            <a:spAutoFit/>
          </a:bodyPr>
          <a:lstStyle/>
          <a:p>
            <a:pPr marL="692556" marR="6773" indent="-676470">
              <a:spcBef>
                <a:spcPts val="127"/>
              </a:spcBef>
            </a:pPr>
            <a:r>
              <a:rPr sz="2800" b="1" spc="-187" dirty="0">
                <a:solidFill>
                  <a:srgbClr val="0000CC"/>
                </a:solidFill>
                <a:latin typeface="Trebuchet MS"/>
                <a:cs typeface="Trebuchet MS"/>
              </a:rPr>
              <a:t>Oitava</a:t>
            </a:r>
            <a:r>
              <a:rPr sz="2800" b="1" spc="-367" dirty="0">
                <a:solidFill>
                  <a:srgbClr val="0000CC"/>
                </a:solidFill>
                <a:latin typeface="Trebuchet MS"/>
                <a:cs typeface="Trebuchet MS"/>
              </a:rPr>
              <a:t> </a:t>
            </a:r>
            <a:r>
              <a:rPr sz="2800" b="1" spc="-180" dirty="0">
                <a:solidFill>
                  <a:srgbClr val="0000CC"/>
                </a:solidFill>
                <a:latin typeface="Trebuchet MS"/>
                <a:cs typeface="Trebuchet MS"/>
              </a:rPr>
              <a:t>maior  </a:t>
            </a:r>
            <a:r>
              <a:rPr sz="2800" b="1" spc="-193" dirty="0">
                <a:solidFill>
                  <a:srgbClr val="0000CC"/>
                </a:solidFill>
                <a:latin typeface="Trebuchet MS"/>
                <a:cs typeface="Trebuchet MS"/>
              </a:rPr>
              <a:t>causa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2" name="object 17">
            <a:extLst>
              <a:ext uri="{FF2B5EF4-FFF2-40B4-BE49-F238E27FC236}">
                <a16:creationId xmlns:a16="http://schemas.microsoft.com/office/drawing/2014/main" id="{E7B3ED29-C4DA-E24B-ADAB-53FE452AE4DD}"/>
              </a:ext>
            </a:extLst>
          </p:cNvPr>
          <p:cNvSpPr txBox="1">
            <a:spLocks/>
          </p:cNvSpPr>
          <p:nvPr/>
        </p:nvSpPr>
        <p:spPr>
          <a:xfrm>
            <a:off x="1004388" y="143202"/>
            <a:ext cx="1734756" cy="919974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933">
              <a:spcBef>
                <a:spcPts val="133"/>
              </a:spcBef>
            </a:pPr>
            <a:r>
              <a:rPr lang="pt-BR" sz="5867" spc="-367" dirty="0">
                <a:solidFill>
                  <a:srgbClr val="000000"/>
                </a:solidFill>
              </a:rPr>
              <a:t>B</a:t>
            </a:r>
            <a:r>
              <a:rPr lang="pt-BR" sz="5867" spc="-387" dirty="0">
                <a:solidFill>
                  <a:srgbClr val="000000"/>
                </a:solidFill>
              </a:rPr>
              <a:t>r</a:t>
            </a:r>
            <a:r>
              <a:rPr lang="pt-BR" sz="5867" spc="-253" dirty="0">
                <a:solidFill>
                  <a:srgbClr val="000000"/>
                </a:solidFill>
              </a:rPr>
              <a:t>asil</a:t>
            </a:r>
            <a:endParaRPr lang="pt-BR" sz="5867" dirty="0"/>
          </a:p>
        </p:txBody>
      </p:sp>
    </p:spTree>
    <p:extLst>
      <p:ext uri="{BB962C8B-B14F-4D97-AF65-F5344CB8AC3E}">
        <p14:creationId xmlns:p14="http://schemas.microsoft.com/office/powerpoint/2010/main" val="1339655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7FD5774-516D-874E-AA47-A701B3777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96850"/>
            <a:ext cx="89916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5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ABD46A-FB4B-EE4D-BA77-682413B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40" y="316645"/>
            <a:ext cx="7886700" cy="1325563"/>
          </a:xfrm>
        </p:spPr>
        <p:txBody>
          <a:bodyPr/>
          <a:lstStyle/>
          <a:p>
            <a:r>
              <a:rPr lang="pt-BR" dirty="0"/>
              <a:t> </a:t>
            </a:r>
            <a:r>
              <a:rPr lang="pt-BR" b="1" dirty="0"/>
              <a:t>Das notificações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FCBDCEB-914A-2A41-BC09-C7129404B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170" y="655122"/>
            <a:ext cx="2819400" cy="2235200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29441224-F2FF-794D-A9A3-A89185A8789F}"/>
              </a:ext>
            </a:extLst>
          </p:cNvPr>
          <p:cNvSpPr/>
          <p:nvPr/>
        </p:nvSpPr>
        <p:spPr>
          <a:xfrm>
            <a:off x="539440" y="3358569"/>
            <a:ext cx="8403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No período entre 2011 e 2016, houve predominância de notificações de autoagressão e tentativa de suicídio na faixa etária da adolescência (10-19 anos)*, juntamente com adultos jovens (20-39 anos) (MS, 2017);</a:t>
            </a:r>
          </a:p>
        </p:txBody>
      </p:sp>
      <p:sp>
        <p:nvSpPr>
          <p:cNvPr id="8" name="object 14">
            <a:extLst>
              <a:ext uri="{FF2B5EF4-FFF2-40B4-BE49-F238E27FC236}">
                <a16:creationId xmlns:a16="http://schemas.microsoft.com/office/drawing/2014/main" id="{356D2D6E-3054-9644-800D-71AA1A37BFFB}"/>
              </a:ext>
            </a:extLst>
          </p:cNvPr>
          <p:cNvSpPr/>
          <p:nvPr/>
        </p:nvSpPr>
        <p:spPr>
          <a:xfrm rot="9262770">
            <a:off x="4245609" y="2198563"/>
            <a:ext cx="2113122" cy="603651"/>
          </a:xfrm>
          <a:custGeom>
            <a:avLst/>
            <a:gdLst/>
            <a:ahLst/>
            <a:cxnLst/>
            <a:rect l="l" t="t" r="r" b="b"/>
            <a:pathLst>
              <a:path w="2167254" h="452755">
                <a:moveTo>
                  <a:pt x="0" y="390162"/>
                </a:moveTo>
                <a:lnTo>
                  <a:pt x="9093" y="452582"/>
                </a:lnTo>
                <a:lnTo>
                  <a:pt x="196049" y="425150"/>
                </a:lnTo>
                <a:lnTo>
                  <a:pt x="186804" y="362743"/>
                </a:lnTo>
                <a:lnTo>
                  <a:pt x="0" y="390162"/>
                </a:lnTo>
                <a:close/>
              </a:path>
              <a:path w="2167254" h="452755">
                <a:moveTo>
                  <a:pt x="249224" y="353649"/>
                </a:moveTo>
                <a:lnTo>
                  <a:pt x="258317" y="415918"/>
                </a:lnTo>
                <a:lnTo>
                  <a:pt x="445274" y="388486"/>
                </a:lnTo>
                <a:lnTo>
                  <a:pt x="436029" y="326217"/>
                </a:lnTo>
                <a:lnTo>
                  <a:pt x="249224" y="353649"/>
                </a:lnTo>
                <a:close/>
              </a:path>
              <a:path w="2167254" h="452755">
                <a:moveTo>
                  <a:pt x="498309" y="317124"/>
                </a:moveTo>
                <a:lnTo>
                  <a:pt x="507542" y="379392"/>
                </a:lnTo>
                <a:lnTo>
                  <a:pt x="694359" y="351960"/>
                </a:lnTo>
                <a:lnTo>
                  <a:pt x="685253" y="289692"/>
                </a:lnTo>
                <a:lnTo>
                  <a:pt x="498309" y="317124"/>
                </a:lnTo>
                <a:close/>
              </a:path>
              <a:path w="2167254" h="452755">
                <a:moveTo>
                  <a:pt x="747534" y="280459"/>
                </a:moveTo>
                <a:lnTo>
                  <a:pt x="756767" y="342867"/>
                </a:lnTo>
                <a:lnTo>
                  <a:pt x="943584" y="315448"/>
                </a:lnTo>
                <a:lnTo>
                  <a:pt x="934478" y="253027"/>
                </a:lnTo>
                <a:lnTo>
                  <a:pt x="747534" y="280459"/>
                </a:lnTo>
                <a:close/>
              </a:path>
              <a:path w="2167254" h="452755">
                <a:moveTo>
                  <a:pt x="996759" y="243934"/>
                </a:moveTo>
                <a:lnTo>
                  <a:pt x="1005992" y="306202"/>
                </a:lnTo>
                <a:lnTo>
                  <a:pt x="1192809" y="278783"/>
                </a:lnTo>
                <a:lnTo>
                  <a:pt x="1183703" y="216502"/>
                </a:lnTo>
                <a:lnTo>
                  <a:pt x="996759" y="243934"/>
                </a:lnTo>
                <a:close/>
              </a:path>
              <a:path w="2167254" h="452755">
                <a:moveTo>
                  <a:pt x="1245984" y="207409"/>
                </a:moveTo>
                <a:lnTo>
                  <a:pt x="1255217" y="269677"/>
                </a:lnTo>
                <a:lnTo>
                  <a:pt x="1442021" y="242258"/>
                </a:lnTo>
                <a:lnTo>
                  <a:pt x="1432928" y="179990"/>
                </a:lnTo>
                <a:lnTo>
                  <a:pt x="1245984" y="207409"/>
                </a:lnTo>
                <a:close/>
              </a:path>
              <a:path w="2167254" h="452755">
                <a:moveTo>
                  <a:pt x="1495196" y="170744"/>
                </a:moveTo>
                <a:lnTo>
                  <a:pt x="1504302" y="233025"/>
                </a:lnTo>
                <a:lnTo>
                  <a:pt x="1691246" y="205593"/>
                </a:lnTo>
                <a:lnTo>
                  <a:pt x="1682153" y="143325"/>
                </a:lnTo>
                <a:lnTo>
                  <a:pt x="1495196" y="170744"/>
                </a:lnTo>
                <a:close/>
              </a:path>
              <a:path w="2167254" h="452755">
                <a:moveTo>
                  <a:pt x="1903095" y="246019"/>
                </a:moveTo>
                <a:lnTo>
                  <a:pt x="1904080" y="258023"/>
                </a:lnTo>
                <a:lnTo>
                  <a:pt x="1909826" y="269118"/>
                </a:lnTo>
                <a:lnTo>
                  <a:pt x="1919375" y="277207"/>
                </a:lnTo>
                <a:lnTo>
                  <a:pt x="1930888" y="280821"/>
                </a:lnTo>
                <a:lnTo>
                  <a:pt x="1942926" y="279845"/>
                </a:lnTo>
                <a:lnTo>
                  <a:pt x="1954047" y="274160"/>
                </a:lnTo>
                <a:lnTo>
                  <a:pt x="2167166" y="104006"/>
                </a:lnTo>
                <a:lnTo>
                  <a:pt x="2109939" y="80993"/>
                </a:lnTo>
                <a:lnTo>
                  <a:pt x="2109939" y="144163"/>
                </a:lnTo>
                <a:lnTo>
                  <a:pt x="2002751" y="159974"/>
                </a:lnTo>
                <a:lnTo>
                  <a:pt x="2002057" y="155228"/>
                </a:lnTo>
                <a:lnTo>
                  <a:pt x="1914728" y="224910"/>
                </a:lnTo>
                <a:lnTo>
                  <a:pt x="1906700" y="234512"/>
                </a:lnTo>
                <a:lnTo>
                  <a:pt x="1903095" y="246019"/>
                </a:lnTo>
                <a:close/>
              </a:path>
              <a:path w="2167254" h="452755">
                <a:moveTo>
                  <a:pt x="2002057" y="155228"/>
                </a:moveTo>
                <a:lnTo>
                  <a:pt x="2002751" y="159974"/>
                </a:lnTo>
                <a:lnTo>
                  <a:pt x="2109939" y="144163"/>
                </a:lnTo>
                <a:lnTo>
                  <a:pt x="2100707" y="81895"/>
                </a:lnTo>
                <a:lnTo>
                  <a:pt x="2093569" y="82949"/>
                </a:lnTo>
                <a:lnTo>
                  <a:pt x="2093569" y="142347"/>
                </a:lnTo>
                <a:lnTo>
                  <a:pt x="2043482" y="122174"/>
                </a:lnTo>
                <a:lnTo>
                  <a:pt x="2002057" y="155228"/>
                </a:lnTo>
                <a:close/>
              </a:path>
              <a:path w="2167254" h="452755">
                <a:moveTo>
                  <a:pt x="1993646" y="34226"/>
                </a:moveTo>
                <a:lnTo>
                  <a:pt x="1993646" y="97706"/>
                </a:lnTo>
                <a:lnTo>
                  <a:pt x="2100707" y="81895"/>
                </a:lnTo>
                <a:lnTo>
                  <a:pt x="2109939" y="144163"/>
                </a:lnTo>
                <a:lnTo>
                  <a:pt x="2109939" y="80993"/>
                </a:lnTo>
                <a:lnTo>
                  <a:pt x="1993646" y="34226"/>
                </a:lnTo>
                <a:close/>
              </a:path>
              <a:path w="2167254" h="452755">
                <a:moveTo>
                  <a:pt x="2043482" y="122174"/>
                </a:moveTo>
                <a:lnTo>
                  <a:pt x="2093569" y="142347"/>
                </a:lnTo>
                <a:lnTo>
                  <a:pt x="2085733" y="88461"/>
                </a:lnTo>
                <a:lnTo>
                  <a:pt x="2043482" y="122174"/>
                </a:lnTo>
                <a:close/>
              </a:path>
              <a:path w="2167254" h="452755">
                <a:moveTo>
                  <a:pt x="1993646" y="97706"/>
                </a:moveTo>
                <a:lnTo>
                  <a:pt x="1994328" y="102376"/>
                </a:lnTo>
                <a:lnTo>
                  <a:pt x="2043482" y="122174"/>
                </a:lnTo>
                <a:lnTo>
                  <a:pt x="2085733" y="88461"/>
                </a:lnTo>
                <a:lnTo>
                  <a:pt x="2093569" y="142347"/>
                </a:lnTo>
                <a:lnTo>
                  <a:pt x="2093569" y="82949"/>
                </a:lnTo>
                <a:lnTo>
                  <a:pt x="1993646" y="97706"/>
                </a:lnTo>
                <a:close/>
              </a:path>
              <a:path w="2167254" h="452755">
                <a:moveTo>
                  <a:pt x="1994328" y="102376"/>
                </a:moveTo>
                <a:lnTo>
                  <a:pt x="2002057" y="155228"/>
                </a:lnTo>
                <a:lnTo>
                  <a:pt x="2043482" y="122174"/>
                </a:lnTo>
                <a:lnTo>
                  <a:pt x="1994328" y="102376"/>
                </a:lnTo>
                <a:close/>
              </a:path>
              <a:path w="2167254" h="452755">
                <a:moveTo>
                  <a:pt x="1870927" y="32028"/>
                </a:moveTo>
                <a:lnTo>
                  <a:pt x="1873469" y="43812"/>
                </a:lnTo>
                <a:lnTo>
                  <a:pt x="1880235" y="53785"/>
                </a:lnTo>
                <a:lnTo>
                  <a:pt x="1890661" y="60622"/>
                </a:lnTo>
                <a:lnTo>
                  <a:pt x="1994328" y="102376"/>
                </a:lnTo>
                <a:lnTo>
                  <a:pt x="1993646" y="97706"/>
                </a:lnTo>
                <a:lnTo>
                  <a:pt x="1993646" y="34226"/>
                </a:lnTo>
                <a:lnTo>
                  <a:pt x="1914169" y="2266"/>
                </a:lnTo>
                <a:lnTo>
                  <a:pt x="1901898" y="0"/>
                </a:lnTo>
                <a:lnTo>
                  <a:pt x="1890099" y="2509"/>
                </a:lnTo>
                <a:lnTo>
                  <a:pt x="1880086" y="9269"/>
                </a:lnTo>
                <a:lnTo>
                  <a:pt x="1873173" y="19754"/>
                </a:lnTo>
                <a:lnTo>
                  <a:pt x="1870927" y="32028"/>
                </a:lnTo>
                <a:close/>
              </a:path>
              <a:path w="2167254" h="452755">
                <a:moveTo>
                  <a:pt x="1744433" y="134219"/>
                </a:moveTo>
                <a:lnTo>
                  <a:pt x="1753527" y="196500"/>
                </a:lnTo>
                <a:lnTo>
                  <a:pt x="1940471" y="169068"/>
                </a:lnTo>
                <a:lnTo>
                  <a:pt x="1931377" y="106800"/>
                </a:lnTo>
                <a:lnTo>
                  <a:pt x="1744433" y="134219"/>
                </a:lnTo>
                <a:close/>
              </a:path>
            </a:pathLst>
          </a:custGeom>
          <a:solidFill>
            <a:srgbClr val="2464AD"/>
          </a:solidFill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B9B02C3-4E14-5E4A-82EF-E4867CEF6979}"/>
              </a:ext>
            </a:extLst>
          </p:cNvPr>
          <p:cNvSpPr/>
          <p:nvPr/>
        </p:nvSpPr>
        <p:spPr>
          <a:xfrm>
            <a:off x="336510" y="6412357"/>
            <a:ext cx="88074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>
                <a:latin typeface="Gotham"/>
              </a:rPr>
              <a:t>* Para a </a:t>
            </a:r>
            <a:r>
              <a:rPr lang="pt-BR" sz="1000" dirty="0" err="1">
                <a:latin typeface="Gotham"/>
              </a:rPr>
              <a:t>Organização</a:t>
            </a:r>
            <a:r>
              <a:rPr lang="pt-BR" sz="1000" dirty="0">
                <a:latin typeface="Gotham"/>
              </a:rPr>
              <a:t> Mundial de </a:t>
            </a:r>
            <a:r>
              <a:rPr lang="pt-BR" sz="1000" dirty="0" err="1">
                <a:latin typeface="Gotham"/>
              </a:rPr>
              <a:t>Saúde</a:t>
            </a:r>
            <a:r>
              <a:rPr lang="pt-BR" sz="1000" dirty="0">
                <a:latin typeface="Gotham"/>
              </a:rPr>
              <a:t> (OMS) a </a:t>
            </a:r>
            <a:r>
              <a:rPr lang="pt-BR" sz="1000" dirty="0" err="1">
                <a:latin typeface="Gotham"/>
              </a:rPr>
              <a:t>adolescência</a:t>
            </a:r>
            <a:r>
              <a:rPr lang="pt-BR" sz="1000" dirty="0">
                <a:latin typeface="Gotham"/>
              </a:rPr>
              <a:t> é o </a:t>
            </a:r>
            <a:r>
              <a:rPr lang="pt-BR" sz="1000" dirty="0" err="1">
                <a:latin typeface="Gotham"/>
              </a:rPr>
              <a:t>período</a:t>
            </a:r>
            <a:r>
              <a:rPr lang="pt-BR" sz="1000" dirty="0">
                <a:latin typeface="Gotham"/>
              </a:rPr>
              <a:t> entre 10 e 19 anos de idade. </a:t>
            </a:r>
            <a:endParaRPr lang="pt-BR" sz="1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27329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856D9EAB-C8EC-F844-88FB-787BC0B0B69D}">
  <we:reference id="wa104380649" version="4.1.0.1907" store="pt-BR" storeType="OMEX"/>
  <we:alternateReferences>
    <we:reference id="WA104380649" version="4.1.0.1907" store="WA10438064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</TotalTime>
  <Words>1934</Words>
  <Application>Microsoft Macintosh PowerPoint</Application>
  <PresentationFormat>Apresentação na tela (4:3)</PresentationFormat>
  <Paragraphs>234</Paragraphs>
  <Slides>49</Slides>
  <Notes>0</Notes>
  <HiddenSlides>0</HiddenSlides>
  <MMClips>1</MMClips>
  <ScaleCrop>false</ScaleCrop>
  <HeadingPairs>
    <vt:vector size="6" baseType="variant">
      <vt:variant>
        <vt:lpstr>Fontes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49</vt:i4>
      </vt:variant>
    </vt:vector>
  </HeadingPairs>
  <TitlesOfParts>
    <vt:vector size="64" baseType="lpstr">
      <vt:lpstr>.Apple Color Emoji UI</vt:lpstr>
      <vt:lpstr>Arial</vt:lpstr>
      <vt:lpstr>ArialMT</vt:lpstr>
      <vt:lpstr>Calibri</vt:lpstr>
      <vt:lpstr>Calibri Light</vt:lpstr>
      <vt:lpstr>Calibri,Bold</vt:lpstr>
      <vt:lpstr>Gotham</vt:lpstr>
      <vt:lpstr>Impact</vt:lpstr>
      <vt:lpstr>open_sansregular</vt:lpstr>
      <vt:lpstr>OpenSans</vt:lpstr>
      <vt:lpstr>Source Sans Pro</vt:lpstr>
      <vt:lpstr>Symbol</vt:lpstr>
      <vt:lpstr>Times New Roman</vt:lpstr>
      <vt:lpstr>Trebuchet MS</vt:lpstr>
      <vt:lpstr>Tema do Office</vt:lpstr>
      <vt:lpstr>Notificação Compulsória dos casos de Tentativa Suicídio</vt:lpstr>
      <vt:lpstr>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Das notificações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acolhimento  </vt:lpstr>
      <vt:lpstr>A responsabilização  </vt:lpstr>
      <vt:lpstr>A resolutividade  </vt:lpstr>
      <vt:lpstr>Apresentação do PowerPoint</vt:lpstr>
      <vt:lpstr>Apresentação do PowerPoint</vt:lpstr>
      <vt:lpstr> </vt:lpstr>
      <vt:lpstr>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Ficha de notificação  de violências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Se nada fizermos....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Paula Brustolin</dc:creator>
  <cp:lastModifiedBy>Paula Brustolin</cp:lastModifiedBy>
  <cp:revision>60</cp:revision>
  <dcterms:created xsi:type="dcterms:W3CDTF">2019-08-26T00:29:33Z</dcterms:created>
  <dcterms:modified xsi:type="dcterms:W3CDTF">2019-09-02T03:29:25Z</dcterms:modified>
</cp:coreProperties>
</file>