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6"/>
  </p:notesMasterIdLst>
  <p:sldIdLst>
    <p:sldId id="256" r:id="rId2"/>
    <p:sldId id="257" r:id="rId3"/>
    <p:sldId id="264" r:id="rId4"/>
    <p:sldId id="279" r:id="rId5"/>
    <p:sldId id="288" r:id="rId6"/>
    <p:sldId id="289" r:id="rId7"/>
    <p:sldId id="290" r:id="rId8"/>
    <p:sldId id="291" r:id="rId9"/>
    <p:sldId id="327" r:id="rId10"/>
    <p:sldId id="330" r:id="rId11"/>
    <p:sldId id="331" r:id="rId12"/>
    <p:sldId id="328" r:id="rId13"/>
    <p:sldId id="329" r:id="rId14"/>
    <p:sldId id="292" r:id="rId15"/>
    <p:sldId id="333" r:id="rId16"/>
    <p:sldId id="293" r:id="rId17"/>
    <p:sldId id="294" r:id="rId18"/>
    <p:sldId id="296" r:id="rId19"/>
    <p:sldId id="325" r:id="rId20"/>
    <p:sldId id="324" r:id="rId21"/>
    <p:sldId id="295" r:id="rId22"/>
    <p:sldId id="326" r:id="rId23"/>
    <p:sldId id="262" r:id="rId24"/>
    <p:sldId id="297" r:id="rId25"/>
    <p:sldId id="298" r:id="rId26"/>
    <p:sldId id="299" r:id="rId27"/>
    <p:sldId id="300" r:id="rId28"/>
    <p:sldId id="301" r:id="rId29"/>
    <p:sldId id="302" r:id="rId30"/>
    <p:sldId id="303" r:id="rId31"/>
    <p:sldId id="304" r:id="rId32"/>
    <p:sldId id="305" r:id="rId33"/>
    <p:sldId id="306" r:id="rId34"/>
    <p:sldId id="307" r:id="rId35"/>
    <p:sldId id="308" r:id="rId36"/>
    <p:sldId id="310" r:id="rId37"/>
    <p:sldId id="311" r:id="rId38"/>
    <p:sldId id="309" r:id="rId39"/>
    <p:sldId id="312" r:id="rId40"/>
    <p:sldId id="313" r:id="rId41"/>
    <p:sldId id="314" r:id="rId42"/>
    <p:sldId id="315" r:id="rId43"/>
    <p:sldId id="316" r:id="rId44"/>
    <p:sldId id="317" r:id="rId45"/>
    <p:sldId id="318" r:id="rId46"/>
    <p:sldId id="319" r:id="rId47"/>
    <p:sldId id="320" r:id="rId48"/>
    <p:sldId id="321" r:id="rId49"/>
    <p:sldId id="322" r:id="rId50"/>
    <p:sldId id="323" r:id="rId51"/>
    <p:sldId id="332" r:id="rId52"/>
    <p:sldId id="334" r:id="rId53"/>
    <p:sldId id="335" r:id="rId54"/>
    <p:sldId id="284" r:id="rId55"/>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3F70D8-0AB0-45C8-A704-566B85AC4183}" type="datetimeFigureOut">
              <a:rPr lang="pt-BR" smtClean="0"/>
              <a:t>05/09/2019</a:t>
            </a:fld>
            <a:endParaRPr lang="pt-BR"/>
          </a:p>
        </p:txBody>
      </p:sp>
      <p:sp>
        <p:nvSpPr>
          <p:cNvPr id="4" name="Espaço Reservado para Imagem de Slid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AA3E40-687F-40BF-A01D-F155D0945BA9}" type="slidenum">
              <a:rPr lang="pt-BR" smtClean="0"/>
              <a:t>‹nº›</a:t>
            </a:fld>
            <a:endParaRPr lang="pt-BR"/>
          </a:p>
        </p:txBody>
      </p:sp>
    </p:spTree>
    <p:extLst>
      <p:ext uri="{BB962C8B-B14F-4D97-AF65-F5344CB8AC3E}">
        <p14:creationId xmlns:p14="http://schemas.microsoft.com/office/powerpoint/2010/main" val="4154642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smtClean="0"/>
              <a:t>*Talvez este tenha sido o principal motivo pelo qual o atendimento as pessoas com algum tipo de sofrimento mental sempre foi isolado e prestado preferencialmente em serviços especializados em psiquiatria, devido a dificuldade de manejo pelas próprias equipes de saúde, mesmo que a manifestação de agravo não se acompanhe de violência ou agressividade</a:t>
            </a:r>
            <a:endParaRPr lang="pt-BR" dirty="0"/>
          </a:p>
        </p:txBody>
      </p:sp>
      <p:sp>
        <p:nvSpPr>
          <p:cNvPr id="4" name="Espaço Reservado para Número de Slide 3"/>
          <p:cNvSpPr>
            <a:spLocks noGrp="1"/>
          </p:cNvSpPr>
          <p:nvPr>
            <p:ph type="sldNum" sz="quarter" idx="10"/>
          </p:nvPr>
        </p:nvSpPr>
        <p:spPr/>
        <p:txBody>
          <a:bodyPr/>
          <a:lstStyle/>
          <a:p>
            <a:fld id="{FDAA3E40-687F-40BF-A01D-F155D0945BA9}" type="slidenum">
              <a:rPr lang="pt-BR" smtClean="0"/>
              <a:t>4</a:t>
            </a:fld>
            <a:endParaRPr lang="pt-BR"/>
          </a:p>
        </p:txBody>
      </p:sp>
    </p:spTree>
    <p:extLst>
      <p:ext uri="{BB962C8B-B14F-4D97-AF65-F5344CB8AC3E}">
        <p14:creationId xmlns:p14="http://schemas.microsoft.com/office/powerpoint/2010/main" val="523980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028020" y="1769541"/>
            <a:ext cx="7080026" cy="1828801"/>
          </a:xfrm>
        </p:spPr>
        <p:txBody>
          <a:bodyPr anchor="b">
            <a:normAutofit/>
          </a:bodyPr>
          <a:lstStyle>
            <a:lvl1pPr algn="ctr">
              <a:defRPr sz="5400"/>
            </a:lvl1pPr>
          </a:lstStyle>
          <a:p>
            <a:r>
              <a:rPr lang="pt-BR" smtClean="0"/>
              <a:t>Clique para editar o título mestre</a:t>
            </a:r>
            <a:endParaRPr lang="en-US" dirty="0"/>
          </a:p>
        </p:txBody>
      </p:sp>
      <p:sp>
        <p:nvSpPr>
          <p:cNvPr id="3" name="Subtitle 2"/>
          <p:cNvSpPr>
            <a:spLocks noGrp="1"/>
          </p:cNvSpPr>
          <p:nvPr>
            <p:ph type="subTitle" idx="1"/>
          </p:nvPr>
        </p:nvSpPr>
        <p:spPr>
          <a:xfrm>
            <a:off x="1028020" y="3598339"/>
            <a:ext cx="7080026"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67927CF8-D428-4139-AA65-9AAA746D09DE}" type="datetimeFigureOut">
              <a:rPr lang="pt-BR" smtClean="0"/>
              <a:t>05/09/2019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3621766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Foto Panorâmica com Legenda">
    <p:spTree>
      <p:nvGrpSpPr>
        <p:cNvPr id="1" name=""/>
        <p:cNvGrpSpPr/>
        <p:nvPr/>
      </p:nvGrpSpPr>
      <p:grpSpPr>
        <a:xfrm>
          <a:off x="0" y="0"/>
          <a:ext cx="0" cy="0"/>
          <a:chOff x="0" y="0"/>
          <a:chExt cx="0" cy="0"/>
        </a:xfrm>
      </p:grpSpPr>
      <p:pic>
        <p:nvPicPr>
          <p:cNvPr id="8" name="Picture 7" descr="Slate-V2-S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995" y="540085"/>
            <a:ext cx="7656010" cy="3834374"/>
          </a:xfrm>
          <a:prstGeom prst="rect">
            <a:avLst/>
          </a:prstGeom>
        </p:spPr>
      </p:pic>
      <p:sp>
        <p:nvSpPr>
          <p:cNvPr id="2" name="Title 1"/>
          <p:cNvSpPr>
            <a:spLocks noGrp="1"/>
          </p:cNvSpPr>
          <p:nvPr>
            <p:ph type="title"/>
          </p:nvPr>
        </p:nvSpPr>
        <p:spPr>
          <a:xfrm>
            <a:off x="685354" y="4565255"/>
            <a:ext cx="7766495" cy="543472"/>
          </a:xfrm>
        </p:spPr>
        <p:txBody>
          <a:bodyPr anchor="b">
            <a:normAutofit/>
          </a:bodyPr>
          <a:lstStyle>
            <a:lvl1pPr algn="ctr">
              <a:defRPr sz="280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926217" y="695010"/>
            <a:ext cx="7285600"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685346" y="5108728"/>
            <a:ext cx="776532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Editar estilos de texto Mestre</a:t>
            </a:r>
          </a:p>
        </p:txBody>
      </p:sp>
      <p:sp>
        <p:nvSpPr>
          <p:cNvPr id="5" name="Date Placeholder 4"/>
          <p:cNvSpPr>
            <a:spLocks noGrp="1"/>
          </p:cNvSpPr>
          <p:nvPr>
            <p:ph type="dt" sz="half" idx="10"/>
          </p:nvPr>
        </p:nvSpPr>
        <p:spPr/>
        <p:txBody>
          <a:bodyPr/>
          <a:lstStyle/>
          <a:p>
            <a:fld id="{67927CF8-D428-4139-AA65-9AAA746D09DE}" type="datetimeFigureOut">
              <a:rPr lang="pt-BR" smtClean="0"/>
              <a:t>05/09/2019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3546763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685346" y="608437"/>
            <a:ext cx="7765322" cy="3534344"/>
          </a:xfrm>
        </p:spPr>
        <p:txBody>
          <a:bodyPr anchor="ctr"/>
          <a:lstStyle>
            <a:lvl1pPr>
              <a:defRPr sz="3200"/>
            </a:lvl1pPr>
          </a:lstStyle>
          <a:p>
            <a:r>
              <a:rPr lang="pt-BR" smtClean="0"/>
              <a:t>Clique para editar o título mestre</a:t>
            </a:r>
            <a:endParaRPr lang="en-US" dirty="0"/>
          </a:p>
        </p:txBody>
      </p:sp>
      <p:sp>
        <p:nvSpPr>
          <p:cNvPr id="4" name="Text Placeholder 3"/>
          <p:cNvSpPr>
            <a:spLocks noGrp="1"/>
          </p:cNvSpPr>
          <p:nvPr>
            <p:ph type="body" sz="half" idx="2"/>
          </p:nvPr>
        </p:nvSpPr>
        <p:spPr>
          <a:xfrm>
            <a:off x="685346" y="4295180"/>
            <a:ext cx="7765322"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Editar estilos de texto Mestre</a:t>
            </a:r>
          </a:p>
        </p:txBody>
      </p:sp>
      <p:sp>
        <p:nvSpPr>
          <p:cNvPr id="5" name="Date Placeholder 4"/>
          <p:cNvSpPr>
            <a:spLocks noGrp="1"/>
          </p:cNvSpPr>
          <p:nvPr>
            <p:ph type="dt" sz="half" idx="10"/>
          </p:nvPr>
        </p:nvSpPr>
        <p:spPr/>
        <p:txBody>
          <a:bodyPr/>
          <a:lstStyle/>
          <a:p>
            <a:fld id="{67927CF8-D428-4139-AA65-9AAA746D09DE}" type="datetimeFigureOut">
              <a:rPr lang="pt-BR" smtClean="0"/>
              <a:t>05/09/2019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195568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pt-BR" smtClean="0"/>
              <a:t>Clique para editar o título mestre</a:t>
            </a:r>
            <a:endParaRPr lang="en-US" dirty="0"/>
          </a:p>
        </p:txBody>
      </p:sp>
      <p:sp>
        <p:nvSpPr>
          <p:cNvPr id="12" name="Text Placeholder 3"/>
          <p:cNvSpPr>
            <a:spLocks noGrp="1"/>
          </p:cNvSpPr>
          <p:nvPr>
            <p:ph type="body" sz="half" idx="13"/>
          </p:nvPr>
        </p:nvSpPr>
        <p:spPr>
          <a:xfrm>
            <a:off x="1290484" y="3610033"/>
            <a:ext cx="6564224"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Editar estilos de texto Mestre</a:t>
            </a:r>
          </a:p>
        </p:txBody>
      </p:sp>
      <p:sp>
        <p:nvSpPr>
          <p:cNvPr id="4" name="Text Placeholder 3"/>
          <p:cNvSpPr>
            <a:spLocks noGrp="1"/>
          </p:cNvSpPr>
          <p:nvPr>
            <p:ph type="body" sz="half" idx="2"/>
          </p:nvPr>
        </p:nvSpPr>
        <p:spPr>
          <a:xfrm>
            <a:off x="685346" y="4304353"/>
            <a:ext cx="7765322"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Editar estilos de texto Mestre</a:t>
            </a:r>
          </a:p>
        </p:txBody>
      </p:sp>
      <p:sp>
        <p:nvSpPr>
          <p:cNvPr id="5" name="Date Placeholder 4"/>
          <p:cNvSpPr>
            <a:spLocks noGrp="1"/>
          </p:cNvSpPr>
          <p:nvPr>
            <p:ph type="dt" sz="half" idx="10"/>
          </p:nvPr>
        </p:nvSpPr>
        <p:spPr/>
        <p:txBody>
          <a:bodyPr/>
          <a:lstStyle/>
          <a:p>
            <a:fld id="{67927CF8-D428-4139-AA65-9AAA746D09DE}" type="datetimeFigureOut">
              <a:rPr lang="pt-BR" smtClean="0"/>
              <a:t>05/09/2019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F0E69391-A963-4E0B-A4EE-FE381AAF6D5B}" type="slidenum">
              <a:rPr lang="pt-BR" smtClean="0"/>
              <a:t>‹nº›</a:t>
            </a:fld>
            <a:endParaRPr lang="pt-BR"/>
          </a:p>
        </p:txBody>
      </p:sp>
      <p:sp>
        <p:nvSpPr>
          <p:cNvPr id="11" name="TextBox 10"/>
          <p:cNvSpPr txBox="1"/>
          <p:nvPr/>
        </p:nvSpPr>
        <p:spPr>
          <a:xfrm>
            <a:off x="627459" y="87391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7828359" y="2933245"/>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94220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685346" y="2126943"/>
            <a:ext cx="7765322" cy="2511835"/>
          </a:xfrm>
        </p:spPr>
        <p:txBody>
          <a:bodyPr anchor="b"/>
          <a:lstStyle>
            <a:lvl1pPr>
              <a:defRPr sz="3200"/>
            </a:lvl1pPr>
          </a:lstStyle>
          <a:p>
            <a:r>
              <a:rPr lang="pt-BR" smtClean="0"/>
              <a:t>Clique para editar o título mestre</a:t>
            </a:r>
            <a:endParaRPr lang="en-US" dirty="0"/>
          </a:p>
        </p:txBody>
      </p:sp>
      <p:sp>
        <p:nvSpPr>
          <p:cNvPr id="4" name="Text Placeholder 3"/>
          <p:cNvSpPr>
            <a:spLocks noGrp="1"/>
          </p:cNvSpPr>
          <p:nvPr>
            <p:ph type="body" sz="half" idx="2"/>
          </p:nvPr>
        </p:nvSpPr>
        <p:spPr>
          <a:xfrm>
            <a:off x="685339" y="4650556"/>
            <a:ext cx="776414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Editar estilos de texto Mestre</a:t>
            </a:r>
          </a:p>
        </p:txBody>
      </p:sp>
      <p:sp>
        <p:nvSpPr>
          <p:cNvPr id="5" name="Date Placeholder 4"/>
          <p:cNvSpPr>
            <a:spLocks noGrp="1"/>
          </p:cNvSpPr>
          <p:nvPr>
            <p:ph type="dt" sz="half" idx="10"/>
          </p:nvPr>
        </p:nvSpPr>
        <p:spPr/>
        <p:txBody>
          <a:bodyPr/>
          <a:lstStyle/>
          <a:p>
            <a:fld id="{67927CF8-D428-4139-AA65-9AAA746D09DE}" type="datetimeFigureOut">
              <a:rPr lang="pt-BR" smtClean="0"/>
              <a:t>05/09/2019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6273444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nas">
    <p:spTree>
      <p:nvGrpSpPr>
        <p:cNvPr id="1" name=""/>
        <p:cNvGrpSpPr/>
        <p:nvPr/>
      </p:nvGrpSpPr>
      <p:grpSpPr>
        <a:xfrm>
          <a:off x="0" y="0"/>
          <a:ext cx="0" cy="0"/>
          <a:chOff x="0" y="0"/>
          <a:chExt cx="0" cy="0"/>
        </a:xfrm>
      </p:grpSpPr>
      <p:sp>
        <p:nvSpPr>
          <p:cNvPr id="15" name="Title 1"/>
          <p:cNvSpPr>
            <a:spLocks noGrp="1"/>
          </p:cNvSpPr>
          <p:nvPr>
            <p:ph type="title"/>
          </p:nvPr>
        </p:nvSpPr>
        <p:spPr>
          <a:xfrm>
            <a:off x="685346" y="609600"/>
            <a:ext cx="7765322" cy="970450"/>
          </a:xfrm>
        </p:spPr>
        <p:txBody>
          <a:bodyPr/>
          <a:lstStyle/>
          <a:p>
            <a:r>
              <a:rPr lang="pt-BR" smtClean="0"/>
              <a:t>Clique para editar o título mestre</a:t>
            </a:r>
            <a:endParaRPr lang="en-US" dirty="0"/>
          </a:p>
        </p:txBody>
      </p:sp>
      <p:sp>
        <p:nvSpPr>
          <p:cNvPr id="7" name="Text Placeholder 2"/>
          <p:cNvSpPr>
            <a:spLocks noGrp="1"/>
          </p:cNvSpPr>
          <p:nvPr>
            <p:ph type="body" idx="1"/>
          </p:nvPr>
        </p:nvSpPr>
        <p:spPr>
          <a:xfrm>
            <a:off x="685346"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8" name="Text Placeholder 3"/>
          <p:cNvSpPr>
            <a:spLocks noGrp="1"/>
          </p:cNvSpPr>
          <p:nvPr>
            <p:ph type="body" sz="half" idx="15"/>
          </p:nvPr>
        </p:nvSpPr>
        <p:spPr>
          <a:xfrm>
            <a:off x="68534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9" name="Text Placeholder 4"/>
          <p:cNvSpPr>
            <a:spLocks noGrp="1"/>
          </p:cNvSpPr>
          <p:nvPr>
            <p:ph type="body" sz="quarter" idx="3"/>
          </p:nvPr>
        </p:nvSpPr>
        <p:spPr>
          <a:xfrm>
            <a:off x="3335033"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10" name="Text Placeholder 3"/>
          <p:cNvSpPr>
            <a:spLocks noGrp="1"/>
          </p:cNvSpPr>
          <p:nvPr>
            <p:ph type="body" sz="half" idx="16"/>
          </p:nvPr>
        </p:nvSpPr>
        <p:spPr>
          <a:xfrm>
            <a:off x="333107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11" name="Text Placeholder 4"/>
          <p:cNvSpPr>
            <a:spLocks noGrp="1"/>
          </p:cNvSpPr>
          <p:nvPr>
            <p:ph type="body" sz="quarter" idx="13"/>
          </p:nvPr>
        </p:nvSpPr>
        <p:spPr>
          <a:xfrm>
            <a:off x="5974929"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12" name="Text Placeholder 3"/>
          <p:cNvSpPr>
            <a:spLocks noGrp="1"/>
          </p:cNvSpPr>
          <p:nvPr>
            <p:ph type="body" sz="half" idx="17"/>
          </p:nvPr>
        </p:nvSpPr>
        <p:spPr>
          <a:xfrm>
            <a:off x="5974929"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3" name="Date Placeholder 2"/>
          <p:cNvSpPr>
            <a:spLocks noGrp="1"/>
          </p:cNvSpPr>
          <p:nvPr>
            <p:ph type="dt" sz="half" idx="10"/>
          </p:nvPr>
        </p:nvSpPr>
        <p:spPr/>
        <p:txBody>
          <a:bodyPr/>
          <a:lstStyle/>
          <a:p>
            <a:fld id="{67927CF8-D428-4139-AA65-9AAA746D09DE}" type="datetimeFigureOut">
              <a:rPr lang="pt-BR" smtClean="0"/>
              <a:t>05/09/2019</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12506806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unas de Imagem">
    <p:spTree>
      <p:nvGrpSpPr>
        <p:cNvPr id="1" name=""/>
        <p:cNvGrpSpPr/>
        <p:nvPr/>
      </p:nvGrpSpPr>
      <p:grpSpPr>
        <a:xfrm>
          <a:off x="0" y="0"/>
          <a:ext cx="0" cy="0"/>
          <a:chOff x="0" y="0"/>
          <a:chExt cx="0" cy="0"/>
        </a:xfrm>
      </p:grpSpPr>
      <p:pic>
        <p:nvPicPr>
          <p:cNvPr id="6" name="Picture 5"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39" y="1826045"/>
            <a:ext cx="2529046" cy="1833558"/>
          </a:xfrm>
          <a:prstGeom prst="rect">
            <a:avLst/>
          </a:prstGeom>
        </p:spPr>
      </p:pic>
      <p:pic>
        <p:nvPicPr>
          <p:cNvPr id="28" name="Picture 27"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3813" y="1826045"/>
            <a:ext cx="2529046" cy="1833558"/>
          </a:xfrm>
          <a:prstGeom prst="rect">
            <a:avLst/>
          </a:prstGeom>
        </p:spPr>
      </p:pic>
      <p:pic>
        <p:nvPicPr>
          <p:cNvPr id="29" name="Picture 28"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1715" y="1826045"/>
            <a:ext cx="2529046" cy="1833558"/>
          </a:xfrm>
          <a:prstGeom prst="rect">
            <a:avLst/>
          </a:prstGeom>
        </p:spPr>
      </p:pic>
      <p:sp>
        <p:nvSpPr>
          <p:cNvPr id="30" name="Title 1"/>
          <p:cNvSpPr>
            <a:spLocks noGrp="1"/>
          </p:cNvSpPr>
          <p:nvPr>
            <p:ph type="title"/>
          </p:nvPr>
        </p:nvSpPr>
        <p:spPr>
          <a:xfrm>
            <a:off x="685346" y="609600"/>
            <a:ext cx="7765322" cy="970450"/>
          </a:xfrm>
        </p:spPr>
        <p:txBody>
          <a:bodyPr/>
          <a:lstStyle/>
          <a:p>
            <a:r>
              <a:rPr lang="pt-BR" smtClean="0"/>
              <a:t>Clique para editar o título mestre</a:t>
            </a:r>
            <a:endParaRPr lang="en-US" dirty="0"/>
          </a:p>
        </p:txBody>
      </p:sp>
      <p:sp>
        <p:nvSpPr>
          <p:cNvPr id="19" name="Text Placeholder 2"/>
          <p:cNvSpPr>
            <a:spLocks noGrp="1"/>
          </p:cNvSpPr>
          <p:nvPr>
            <p:ph type="body" idx="1"/>
          </p:nvPr>
        </p:nvSpPr>
        <p:spPr>
          <a:xfrm>
            <a:off x="685346"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20" name="Picture Placeholder 2"/>
          <p:cNvSpPr>
            <a:spLocks noGrp="1" noChangeAspect="1"/>
          </p:cNvSpPr>
          <p:nvPr>
            <p:ph type="pic" idx="15"/>
          </p:nvPr>
        </p:nvSpPr>
        <p:spPr>
          <a:xfrm>
            <a:off x="763577" y="1938918"/>
            <a:ext cx="2319276"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21" name="Text Placeholder 3"/>
          <p:cNvSpPr>
            <a:spLocks noGrp="1"/>
          </p:cNvSpPr>
          <p:nvPr>
            <p:ph type="body" sz="half" idx="18"/>
          </p:nvPr>
        </p:nvSpPr>
        <p:spPr>
          <a:xfrm>
            <a:off x="685346" y="4480369"/>
            <a:ext cx="2475738"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22" name="Text Placeholder 4"/>
          <p:cNvSpPr>
            <a:spLocks noGrp="1"/>
          </p:cNvSpPr>
          <p:nvPr>
            <p:ph type="body" sz="quarter" idx="3"/>
          </p:nvPr>
        </p:nvSpPr>
        <p:spPr>
          <a:xfrm>
            <a:off x="3332091"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23" name="Picture Placeholder 2"/>
          <p:cNvSpPr>
            <a:spLocks noGrp="1" noChangeAspect="1"/>
          </p:cNvSpPr>
          <p:nvPr>
            <p:ph type="pic" idx="21"/>
          </p:nvPr>
        </p:nvSpPr>
        <p:spPr>
          <a:xfrm>
            <a:off x="3409307" y="1939094"/>
            <a:ext cx="2319276"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24" name="Text Placeholder 3"/>
          <p:cNvSpPr>
            <a:spLocks noGrp="1"/>
          </p:cNvSpPr>
          <p:nvPr>
            <p:ph type="body" sz="half" idx="19"/>
          </p:nvPr>
        </p:nvSpPr>
        <p:spPr>
          <a:xfrm>
            <a:off x="3331075" y="4480368"/>
            <a:ext cx="2476753"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25" name="Text Placeholder 4"/>
          <p:cNvSpPr>
            <a:spLocks noGrp="1"/>
          </p:cNvSpPr>
          <p:nvPr>
            <p:ph type="body" sz="quarter" idx="13"/>
          </p:nvPr>
        </p:nvSpPr>
        <p:spPr>
          <a:xfrm>
            <a:off x="5975023"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26" name="Picture Placeholder 2"/>
          <p:cNvSpPr>
            <a:spLocks noGrp="1" noChangeAspect="1"/>
          </p:cNvSpPr>
          <p:nvPr>
            <p:ph type="pic" idx="22"/>
          </p:nvPr>
        </p:nvSpPr>
        <p:spPr>
          <a:xfrm>
            <a:off x="6056774" y="1934432"/>
            <a:ext cx="2319276"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27" name="Text Placeholder 3"/>
          <p:cNvSpPr>
            <a:spLocks noGrp="1"/>
          </p:cNvSpPr>
          <p:nvPr>
            <p:ph type="body" sz="half" idx="20"/>
          </p:nvPr>
        </p:nvSpPr>
        <p:spPr>
          <a:xfrm>
            <a:off x="5974929" y="4480366"/>
            <a:ext cx="2475738"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3" name="Date Placeholder 2"/>
          <p:cNvSpPr>
            <a:spLocks noGrp="1"/>
          </p:cNvSpPr>
          <p:nvPr>
            <p:ph type="dt" sz="half" idx="10"/>
          </p:nvPr>
        </p:nvSpPr>
        <p:spPr/>
        <p:txBody>
          <a:bodyPr/>
          <a:lstStyle/>
          <a:p>
            <a:fld id="{67927CF8-D428-4139-AA65-9AAA746D09DE}" type="datetimeFigureOut">
              <a:rPr lang="pt-BR" smtClean="0"/>
              <a:t>05/09/2019</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2280336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nchor="t"/>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67927CF8-D428-4139-AA65-9AAA746D09DE}" type="datetimeFigureOut">
              <a:rPr lang="pt-BR" smtClean="0"/>
              <a:t>05/09/2019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326310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7302" y="609600"/>
            <a:ext cx="1713365" cy="5181601"/>
          </a:xfrm>
        </p:spPr>
        <p:txBody>
          <a:bodyPr vert="eaVert"/>
          <a:lstStyle>
            <a:lvl1pPr algn="l">
              <a:defRPr/>
            </a:lvl1pPr>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685347" y="609600"/>
            <a:ext cx="5937654" cy="5181601"/>
          </a:xfrm>
        </p:spPr>
        <p:txBody>
          <a:bodyPr vert="eaVert" anchor="t"/>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67927CF8-D428-4139-AA65-9AAA746D09DE}" type="datetimeFigureOut">
              <a:rPr lang="pt-BR" smtClean="0"/>
              <a:t>05/09/2019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1515484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idx="1"/>
          </p:nvPr>
        </p:nvSpPr>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67927CF8-D428-4139-AA65-9AAA746D09DE}" type="datetimeFigureOut">
              <a:rPr lang="pt-BR" smtClean="0"/>
              <a:t>05/09/2019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4056312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971551" y="1761068"/>
            <a:ext cx="7192913" cy="1828813"/>
          </a:xfrm>
        </p:spPr>
        <p:txBody>
          <a:bodyPr anchor="b"/>
          <a:lstStyle>
            <a:lvl1pPr algn="ctr">
              <a:defRPr sz="4000" b="0" cap="none"/>
            </a:lvl1pPr>
          </a:lstStyle>
          <a:p>
            <a:r>
              <a:rPr lang="pt-BR" smtClean="0"/>
              <a:t>Clique para editar o título mestre</a:t>
            </a:r>
            <a:endParaRPr lang="en-US" dirty="0"/>
          </a:p>
        </p:txBody>
      </p:sp>
      <p:sp>
        <p:nvSpPr>
          <p:cNvPr id="3" name="Text Placeholder 2"/>
          <p:cNvSpPr>
            <a:spLocks noGrp="1"/>
          </p:cNvSpPr>
          <p:nvPr>
            <p:ph type="body" idx="1"/>
          </p:nvPr>
        </p:nvSpPr>
        <p:spPr>
          <a:xfrm>
            <a:off x="971551" y="3589879"/>
            <a:ext cx="7192913"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Editar estilos de texto Mestre</a:t>
            </a:r>
          </a:p>
        </p:txBody>
      </p:sp>
      <p:sp>
        <p:nvSpPr>
          <p:cNvPr id="4" name="Date Placeholder 3"/>
          <p:cNvSpPr>
            <a:spLocks noGrp="1"/>
          </p:cNvSpPr>
          <p:nvPr>
            <p:ph type="dt" sz="half" idx="10"/>
          </p:nvPr>
        </p:nvSpPr>
        <p:spPr/>
        <p:txBody>
          <a:bodyPr/>
          <a:lstStyle/>
          <a:p>
            <a:fld id="{67927CF8-D428-4139-AA65-9AAA746D09DE}" type="datetimeFigureOut">
              <a:rPr lang="pt-BR" smtClean="0"/>
              <a:t>05/09/2019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877432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685347" y="1732449"/>
            <a:ext cx="3795373" cy="4058750"/>
          </a:xfrm>
        </p:spPr>
        <p:txBody>
          <a:bodyPr anchor="t">
            <a:normAutofit/>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4652169" y="1732450"/>
            <a:ext cx="3798499" cy="4058751"/>
          </a:xfrm>
        </p:spPr>
        <p:txBody>
          <a:bodyPr anchor="t">
            <a:normAutofit/>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67927CF8-D428-4139-AA65-9AAA746D09DE}" type="datetimeFigureOut">
              <a:rPr lang="pt-BR" smtClean="0"/>
              <a:t>05/09/2019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3743249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pic>
        <p:nvPicPr>
          <p:cNvPr id="10" name="Picture 9"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45" y="1770323"/>
            <a:ext cx="3787423" cy="4112953"/>
          </a:xfrm>
          <a:prstGeom prst="rect">
            <a:avLst/>
          </a:prstGeom>
        </p:spPr>
      </p:pic>
      <p:pic>
        <p:nvPicPr>
          <p:cNvPr id="14" name="Picture 13"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3245" y="1770323"/>
            <a:ext cx="3787423" cy="4112953"/>
          </a:xfrm>
          <a:prstGeom prst="rect">
            <a:avLst/>
          </a:prstGeom>
        </p:spPr>
      </p:pic>
      <p:sp>
        <p:nvSpPr>
          <p:cNvPr id="2" name="Title 1"/>
          <p:cNvSpPr>
            <a:spLocks noGrp="1"/>
          </p:cNvSpPr>
          <p:nvPr>
            <p:ph type="title"/>
          </p:nvPr>
        </p:nvSpPr>
        <p:spPr/>
        <p:txBody>
          <a:bodyPr/>
          <a:lstStyle>
            <a:lvl1pPr>
              <a:defRPr/>
            </a:lvl1pPr>
          </a:lstStyle>
          <a:p>
            <a:r>
              <a:rPr lang="pt-BR" smtClean="0"/>
              <a:t>Clique para editar o título mestre</a:t>
            </a:r>
            <a:endParaRPr lang="en-US" dirty="0"/>
          </a:p>
        </p:txBody>
      </p:sp>
      <p:sp>
        <p:nvSpPr>
          <p:cNvPr id="3" name="Text Placeholder 2"/>
          <p:cNvSpPr>
            <a:spLocks noGrp="1"/>
          </p:cNvSpPr>
          <p:nvPr>
            <p:ph type="body" idx="1"/>
          </p:nvPr>
        </p:nvSpPr>
        <p:spPr>
          <a:xfrm>
            <a:off x="754404" y="1835254"/>
            <a:ext cx="3657258"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4" name="Content Placeholder 3"/>
          <p:cNvSpPr>
            <a:spLocks noGrp="1"/>
          </p:cNvSpPr>
          <p:nvPr>
            <p:ph sz="half" idx="2"/>
          </p:nvPr>
        </p:nvSpPr>
        <p:spPr>
          <a:xfrm>
            <a:off x="754404" y="2380138"/>
            <a:ext cx="3657258" cy="3411063"/>
          </a:xfrm>
        </p:spPr>
        <p:txBody>
          <a:bodyPr anchor="t">
            <a:normAutofit/>
          </a:bodyPr>
          <a:lstStyle>
            <a:lvl1pPr>
              <a:defRPr sz="1800"/>
            </a:lvl1pPr>
            <a:lvl2pPr>
              <a:defRPr sz="1600"/>
            </a:lvl2pPr>
            <a:lvl3pPr>
              <a:defRPr sz="1400"/>
            </a:lvl3pPr>
            <a:lvl4pPr>
              <a:defRPr sz="1200"/>
            </a:lvl4pPr>
            <a:lvl5pPr>
              <a:defRPr sz="1200"/>
            </a:lvl5p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4721225" y="1835255"/>
            <a:ext cx="3671498"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6" name="Content Placeholder 5"/>
          <p:cNvSpPr>
            <a:spLocks noGrp="1"/>
          </p:cNvSpPr>
          <p:nvPr>
            <p:ph sz="quarter" idx="4"/>
          </p:nvPr>
        </p:nvSpPr>
        <p:spPr>
          <a:xfrm>
            <a:off x="4721225" y="2380138"/>
            <a:ext cx="3671498" cy="3411063"/>
          </a:xfrm>
        </p:spPr>
        <p:txBody>
          <a:bodyPr anchor="t">
            <a:normAutofit/>
          </a:bodyPr>
          <a:lstStyle>
            <a:lvl1pPr>
              <a:defRPr sz="1800"/>
            </a:lvl1pPr>
            <a:lvl2pPr>
              <a:defRPr sz="1600"/>
            </a:lvl2pPr>
            <a:lvl3pPr>
              <a:defRPr sz="1400"/>
            </a:lvl3pPr>
            <a:lvl4pPr>
              <a:defRPr sz="1200"/>
            </a:lvl4pPr>
            <a:lvl5pPr>
              <a:defRPr sz="1200"/>
            </a:lvl5p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67927CF8-D428-4139-AA65-9AAA746D09DE}" type="datetimeFigureOut">
              <a:rPr lang="pt-BR" smtClean="0"/>
              <a:t>05/09/2019</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2692908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67927CF8-D428-4139-AA65-9AAA746D09DE}" type="datetimeFigureOut">
              <a:rPr lang="pt-BR" smtClean="0"/>
              <a:t>05/09/2019</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2207477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27CF8-D428-4139-AA65-9AAA746D09DE}" type="datetimeFigureOut">
              <a:rPr lang="pt-BR" smtClean="0"/>
              <a:t>05/09/2019</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3040491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0"/>
            <a:ext cx="2780167" cy="1821918"/>
          </a:xfrm>
        </p:spPr>
        <p:txBody>
          <a:bodyPr anchor="b">
            <a:normAutofit/>
          </a:bodyPr>
          <a:lstStyle>
            <a:lvl1pPr algn="ctr">
              <a:defRPr sz="2400" b="0"/>
            </a:lvl1pPr>
          </a:lstStyle>
          <a:p>
            <a:r>
              <a:rPr lang="pt-BR" smtClean="0"/>
              <a:t>Clique para editar o título mestre</a:t>
            </a:r>
            <a:endParaRPr lang="en-US" dirty="0"/>
          </a:p>
        </p:txBody>
      </p:sp>
      <p:sp>
        <p:nvSpPr>
          <p:cNvPr id="3" name="Content Placeholder 2"/>
          <p:cNvSpPr>
            <a:spLocks noGrp="1"/>
          </p:cNvSpPr>
          <p:nvPr>
            <p:ph idx="1"/>
          </p:nvPr>
        </p:nvSpPr>
        <p:spPr>
          <a:xfrm>
            <a:off x="3641725" y="609600"/>
            <a:ext cx="4808943" cy="5181600"/>
          </a:xfrm>
        </p:spPr>
        <p:txBody>
          <a:bodyPr>
            <a:normAutofit/>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685347" y="2431518"/>
            <a:ext cx="2780167"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5" name="Date Placeholder 4"/>
          <p:cNvSpPr>
            <a:spLocks noGrp="1"/>
          </p:cNvSpPr>
          <p:nvPr>
            <p:ph type="dt" sz="half" idx="10"/>
          </p:nvPr>
        </p:nvSpPr>
        <p:spPr/>
        <p:txBody>
          <a:bodyPr/>
          <a:lstStyle/>
          <a:p>
            <a:fld id="{67927CF8-D428-4139-AA65-9AAA746D09DE}" type="datetimeFigureOut">
              <a:rPr lang="pt-BR" smtClean="0"/>
              <a:t>05/09/2019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29120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pic>
        <p:nvPicPr>
          <p:cNvPr id="12" name="Picture 11" descr="Slate-V2-S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987" y="609923"/>
            <a:ext cx="3428146" cy="5205472"/>
          </a:xfrm>
          <a:prstGeom prst="rect">
            <a:avLst/>
          </a:prstGeom>
        </p:spPr>
      </p:pic>
      <p:sp>
        <p:nvSpPr>
          <p:cNvPr id="2" name="Title 1"/>
          <p:cNvSpPr>
            <a:spLocks noGrp="1"/>
          </p:cNvSpPr>
          <p:nvPr>
            <p:ph type="title"/>
          </p:nvPr>
        </p:nvSpPr>
        <p:spPr>
          <a:xfrm>
            <a:off x="685347" y="609923"/>
            <a:ext cx="3924676" cy="1829338"/>
          </a:xfrm>
        </p:spPr>
        <p:txBody>
          <a:bodyPr anchor="b">
            <a:noAutofit/>
          </a:bodyPr>
          <a:lstStyle>
            <a:lvl1pPr algn="ctr">
              <a:defRPr sz="3200" b="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4976728" y="743989"/>
            <a:ext cx="3165375"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685347" y="2439261"/>
            <a:ext cx="3924676"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5" name="Date Placeholder 4"/>
          <p:cNvSpPr>
            <a:spLocks noGrp="1"/>
          </p:cNvSpPr>
          <p:nvPr>
            <p:ph type="dt" sz="half" idx="10"/>
          </p:nvPr>
        </p:nvSpPr>
        <p:spPr/>
        <p:txBody>
          <a:bodyPr/>
          <a:lstStyle/>
          <a:p>
            <a:fld id="{67927CF8-D428-4139-AA65-9AAA746D09DE}" type="datetimeFigureOut">
              <a:rPr lang="pt-BR" smtClean="0"/>
              <a:t>05/09/2019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F0E69391-A963-4E0B-A4EE-FE381AAF6D5B}" type="slidenum">
              <a:rPr lang="pt-BR" smtClean="0"/>
              <a:t>‹nº›</a:t>
            </a:fld>
            <a:endParaRPr lang="pt-BR"/>
          </a:p>
        </p:txBody>
      </p:sp>
    </p:spTree>
    <p:extLst>
      <p:ext uri="{BB962C8B-B14F-4D97-AF65-F5344CB8AC3E}">
        <p14:creationId xmlns:p14="http://schemas.microsoft.com/office/powerpoint/2010/main" val="797790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6" y="609600"/>
            <a:ext cx="776532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685346" y="1732450"/>
            <a:ext cx="776532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67927CF8-D428-4139-AA65-9AAA746D09DE}" type="datetimeFigureOut">
              <a:rPr lang="pt-BR" smtClean="0"/>
              <a:t>05/09/2019</a:t>
            </a:fld>
            <a:endParaRPr lang="pt-BR"/>
          </a:p>
        </p:txBody>
      </p:sp>
      <p:sp>
        <p:nvSpPr>
          <p:cNvPr id="5" name="Footer Placeholder 4"/>
          <p:cNvSpPr>
            <a:spLocks noGrp="1"/>
          </p:cNvSpPr>
          <p:nvPr>
            <p:ph type="ftr" sz="quarter" idx="3"/>
          </p:nvPr>
        </p:nvSpPr>
        <p:spPr>
          <a:xfrm>
            <a:off x="685347" y="5883276"/>
            <a:ext cx="5004649"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pt-BR"/>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F0E69391-A963-4E0B-A4EE-FE381AAF6D5B}" type="slidenum">
              <a:rPr lang="pt-BR" smtClean="0"/>
              <a:t>‹nº›</a:t>
            </a:fld>
            <a:endParaRPr lang="pt-BR"/>
          </a:p>
        </p:txBody>
      </p:sp>
    </p:spTree>
    <p:extLst>
      <p:ext uri="{BB962C8B-B14F-4D97-AF65-F5344CB8AC3E}">
        <p14:creationId xmlns:p14="http://schemas.microsoft.com/office/powerpoint/2010/main" val="1109411781"/>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115616" y="2204864"/>
            <a:ext cx="7080026" cy="1828801"/>
          </a:xfrm>
        </p:spPr>
        <p:txBody>
          <a:bodyPr>
            <a:normAutofit fontScale="90000"/>
          </a:bodyPr>
          <a:lstStyle/>
          <a:p>
            <a:r>
              <a:rPr lang="pt-BR" dirty="0" smtClean="0"/>
              <a:t>MANEJO DA CRISE EM SITUAÇÕES DE URGENCIA PSIQUIÁTRICA.</a:t>
            </a:r>
            <a:endParaRPr lang="pt-BR" dirty="0"/>
          </a:p>
        </p:txBody>
      </p:sp>
      <p:sp>
        <p:nvSpPr>
          <p:cNvPr id="3" name="Subtítulo 2"/>
          <p:cNvSpPr>
            <a:spLocks noGrp="1"/>
          </p:cNvSpPr>
          <p:nvPr>
            <p:ph type="subTitle" idx="1"/>
          </p:nvPr>
        </p:nvSpPr>
        <p:spPr>
          <a:xfrm>
            <a:off x="2027337" y="4581128"/>
            <a:ext cx="5256584" cy="1752600"/>
          </a:xfrm>
        </p:spPr>
        <p:txBody>
          <a:bodyPr/>
          <a:lstStyle/>
          <a:p>
            <a:r>
              <a:rPr lang="pt-BR" dirty="0" smtClean="0">
                <a:solidFill>
                  <a:schemeClr val="tx1"/>
                </a:solidFill>
              </a:rPr>
              <a:t>Reflexões e caminhos para uma melhor assistência a saúde.</a:t>
            </a:r>
            <a:endParaRPr lang="pt-BR" dirty="0">
              <a:solidFill>
                <a:schemeClr val="tx1"/>
              </a:solidFill>
            </a:endParaRPr>
          </a:p>
        </p:txBody>
      </p:sp>
    </p:spTree>
    <p:extLst>
      <p:ext uri="{BB962C8B-B14F-4D97-AF65-F5344CB8AC3E}">
        <p14:creationId xmlns:p14="http://schemas.microsoft.com/office/powerpoint/2010/main" val="799278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l"/>
            <a:r>
              <a:rPr lang="pt-BR" sz="3600" dirty="0"/>
              <a:t>SINTOMAS PSIQUIÁTRICOS EM PRONTOS-SOCORROS </a:t>
            </a:r>
          </a:p>
        </p:txBody>
      </p:sp>
      <p:sp>
        <p:nvSpPr>
          <p:cNvPr id="3" name="Espaço Reservado para Conteúdo 2"/>
          <p:cNvSpPr>
            <a:spLocks noGrp="1"/>
          </p:cNvSpPr>
          <p:nvPr>
            <p:ph idx="1"/>
          </p:nvPr>
        </p:nvSpPr>
        <p:spPr>
          <a:xfrm>
            <a:off x="685346" y="2060848"/>
            <a:ext cx="7765322" cy="4248472"/>
          </a:xfrm>
        </p:spPr>
        <p:txBody>
          <a:bodyPr>
            <a:normAutofit fontScale="92500" lnSpcReduction="10000"/>
          </a:bodyPr>
          <a:lstStyle/>
          <a:p>
            <a:pPr marL="0" indent="0">
              <a:buNone/>
            </a:pPr>
            <a:r>
              <a:rPr lang="pt-BR" sz="2600" dirty="0"/>
              <a:t>Como regra geral, os profissionais de prontos-socorros e de unidades de pronto-atendimento devem se lembrar que sinais e sintomas psiquiátricos podem ser a primeira manifestação de: </a:t>
            </a:r>
            <a:endParaRPr lang="pt-BR" sz="2600" dirty="0" smtClean="0"/>
          </a:p>
          <a:p>
            <a:pPr marL="0" indent="0">
              <a:buNone/>
            </a:pPr>
            <a:endParaRPr lang="pt-BR" sz="2600" dirty="0" smtClean="0"/>
          </a:p>
          <a:p>
            <a:r>
              <a:rPr lang="pt-BR" sz="2600" dirty="0" smtClean="0"/>
              <a:t>a</a:t>
            </a:r>
            <a:r>
              <a:rPr lang="pt-BR" sz="2600" dirty="0"/>
              <a:t>) Problemas </a:t>
            </a:r>
            <a:r>
              <a:rPr lang="pt-BR" sz="2600" dirty="0" smtClean="0"/>
              <a:t>clínicos.</a:t>
            </a:r>
          </a:p>
          <a:p>
            <a:r>
              <a:rPr lang="pt-BR" sz="2600" dirty="0"/>
              <a:t>b) Problemas </a:t>
            </a:r>
            <a:r>
              <a:rPr lang="pt-BR" sz="2600" dirty="0" smtClean="0"/>
              <a:t>neurológicos. </a:t>
            </a:r>
            <a:endParaRPr lang="pt-BR" sz="2600" dirty="0"/>
          </a:p>
          <a:p>
            <a:r>
              <a:rPr lang="pt-BR" sz="2600" dirty="0"/>
              <a:t>c) Uso, abuso ou síndrome de abstinência de substâncias </a:t>
            </a:r>
            <a:r>
              <a:rPr lang="pt-BR" sz="2600" dirty="0" smtClean="0"/>
              <a:t>psicoativas.</a:t>
            </a:r>
          </a:p>
          <a:p>
            <a:r>
              <a:rPr lang="pt-BR" sz="2600" dirty="0" smtClean="0"/>
              <a:t>d</a:t>
            </a:r>
            <a:r>
              <a:rPr lang="pt-BR" sz="2600" dirty="0"/>
              <a:t>) Transtornos psiquiátricos. </a:t>
            </a:r>
            <a:endParaRPr lang="pt-BR" sz="2600" dirty="0" smtClean="0"/>
          </a:p>
          <a:p>
            <a:pPr marL="0" indent="0">
              <a:buNone/>
            </a:pPr>
            <a:endParaRPr lang="pt-BR" sz="2400" dirty="0"/>
          </a:p>
        </p:txBody>
      </p:sp>
    </p:spTree>
    <p:extLst>
      <p:ext uri="{BB962C8B-B14F-4D97-AF65-F5344CB8AC3E}">
        <p14:creationId xmlns:p14="http://schemas.microsoft.com/office/powerpoint/2010/main" val="3565895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67544" y="332656"/>
            <a:ext cx="8229600" cy="6309320"/>
          </a:xfrm>
        </p:spPr>
        <p:txBody>
          <a:bodyPr>
            <a:normAutofit fontScale="62500" lnSpcReduction="20000"/>
          </a:bodyPr>
          <a:lstStyle/>
          <a:p>
            <a:pPr marL="0" indent="0">
              <a:buNone/>
            </a:pPr>
            <a:r>
              <a:rPr lang="pt-BR" sz="5800" b="1" u="sng" dirty="0">
                <a:effectLst/>
              </a:rPr>
              <a:t>Quatro questões são essenciais ao profissional de saúde: </a:t>
            </a:r>
            <a:endParaRPr lang="pt-BR" sz="5800" b="1" u="sng" dirty="0" smtClean="0">
              <a:effectLst/>
            </a:endParaRPr>
          </a:p>
          <a:p>
            <a:pPr marL="0" indent="0">
              <a:buNone/>
            </a:pPr>
            <a:endParaRPr lang="pt-BR" dirty="0" smtClean="0"/>
          </a:p>
          <a:p>
            <a:r>
              <a:rPr lang="pt-BR" sz="3400" dirty="0" smtClean="0"/>
              <a:t>1</a:t>
            </a:r>
            <a:r>
              <a:rPr lang="pt-BR" sz="3400" dirty="0"/>
              <a:t>. Que problema está sendo trazido? </a:t>
            </a:r>
            <a:endParaRPr lang="pt-BR" sz="3400" dirty="0" smtClean="0"/>
          </a:p>
          <a:p>
            <a:r>
              <a:rPr lang="pt-BR" sz="3400" dirty="0" smtClean="0"/>
              <a:t>2</a:t>
            </a:r>
            <a:r>
              <a:rPr lang="pt-BR" sz="3400" dirty="0"/>
              <a:t>. Quem é a pessoa? </a:t>
            </a:r>
            <a:endParaRPr lang="pt-BR" sz="3400" dirty="0" smtClean="0"/>
          </a:p>
          <a:p>
            <a:r>
              <a:rPr lang="pt-BR" sz="3400" dirty="0" smtClean="0"/>
              <a:t>3</a:t>
            </a:r>
            <a:r>
              <a:rPr lang="pt-BR" sz="3400" dirty="0"/>
              <a:t>. Por que agora</a:t>
            </a:r>
            <a:r>
              <a:rPr lang="pt-BR" sz="3400" dirty="0" smtClean="0"/>
              <a:t>?</a:t>
            </a:r>
          </a:p>
          <a:p>
            <a:r>
              <a:rPr lang="pt-BR" sz="3400" dirty="0" smtClean="0"/>
              <a:t> </a:t>
            </a:r>
            <a:r>
              <a:rPr lang="pt-BR" sz="3400" dirty="0"/>
              <a:t>4. Qual o problema focal? </a:t>
            </a:r>
            <a:endParaRPr lang="pt-BR" sz="3400" dirty="0" smtClean="0"/>
          </a:p>
          <a:p>
            <a:endParaRPr lang="en-US" sz="3400" dirty="0"/>
          </a:p>
          <a:p>
            <a:pPr marL="0" indent="0">
              <a:buNone/>
            </a:pPr>
            <a:r>
              <a:rPr lang="pt-BR" sz="3400" dirty="0"/>
              <a:t>Geralmente, nos serviços de emergências, há um tempo limitado para a realização da entrevista inicial, pois há volume de problemas com características clínicas exigindo intervenção precoce, pressões da demanda e expectativas da equipe</a:t>
            </a:r>
            <a:r>
              <a:rPr lang="pt-BR" sz="3400" dirty="0" smtClean="0"/>
              <a:t>.</a:t>
            </a:r>
          </a:p>
          <a:p>
            <a:pPr marL="0" indent="0">
              <a:buNone/>
            </a:pPr>
            <a:endParaRPr lang="en-US" sz="3400" dirty="0"/>
          </a:p>
          <a:p>
            <a:pPr marL="0" indent="0">
              <a:buNone/>
            </a:pPr>
            <a:r>
              <a:rPr lang="pt-BR" sz="3400" dirty="0"/>
              <a:t>S</a:t>
            </a:r>
            <a:r>
              <a:rPr lang="pt-BR" sz="3400" dirty="0" smtClean="0"/>
              <a:t>ão </a:t>
            </a:r>
            <a:r>
              <a:rPr lang="pt-BR" sz="3400" dirty="0"/>
              <a:t>classificáveis em cor vermelha os casos de delirium </a:t>
            </a:r>
            <a:r>
              <a:rPr lang="pt-BR" sz="3400" dirty="0" err="1"/>
              <a:t>tremens</a:t>
            </a:r>
            <a:r>
              <a:rPr lang="pt-BR" sz="3400" dirty="0"/>
              <a:t>, toxicidade por álcool ou outras drogas, comportamento violento, tentativas de suicídio ou de homicídio, agitação extrema, ou os casos em que o paciente está inconsciente. </a:t>
            </a:r>
            <a:endParaRPr lang="pt-BR" sz="3400" dirty="0" smtClean="0"/>
          </a:p>
          <a:p>
            <a:endParaRPr lang="en-US" dirty="0"/>
          </a:p>
          <a:p>
            <a:pPr marL="0" indent="0">
              <a:buNone/>
            </a:pPr>
            <a:endParaRPr lang="pt-BR" dirty="0"/>
          </a:p>
          <a:p>
            <a:endParaRPr lang="en-US" dirty="0" smtClean="0"/>
          </a:p>
          <a:p>
            <a:pPr marL="0" indent="0">
              <a:buNone/>
            </a:pPr>
            <a:endParaRPr lang="pt-BR" dirty="0"/>
          </a:p>
        </p:txBody>
      </p:sp>
    </p:spTree>
    <p:extLst>
      <p:ext uri="{BB962C8B-B14F-4D97-AF65-F5344CB8AC3E}">
        <p14:creationId xmlns:p14="http://schemas.microsoft.com/office/powerpoint/2010/main" val="403297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67544" y="1916832"/>
            <a:ext cx="8229600" cy="5328592"/>
          </a:xfrm>
        </p:spPr>
        <p:txBody>
          <a:bodyPr>
            <a:normAutofit/>
          </a:bodyPr>
          <a:lstStyle/>
          <a:p>
            <a:r>
              <a:rPr lang="pt-BR" sz="1800" dirty="0"/>
              <a:t>1) Pacientes com transtornos psiquiátricos moderados ou graves (a critério da avaliação clínica): encaminhamento por escrito para serviço ambulatorial especializado (CAPS, ou outro) da cidade de origem, com endereço e telefone, ou unidade básica do município de origem, com breve relatório do atendimento (incluindo conduta). </a:t>
            </a:r>
            <a:endParaRPr lang="pt-BR" sz="1800" dirty="0" smtClean="0"/>
          </a:p>
          <a:p>
            <a:endParaRPr lang="pt-BR" sz="1800" dirty="0" smtClean="0"/>
          </a:p>
          <a:p>
            <a:r>
              <a:rPr lang="pt-BR" sz="1800" dirty="0" smtClean="0"/>
              <a:t>2</a:t>
            </a:r>
            <a:r>
              <a:rPr lang="pt-BR" sz="1800" dirty="0"/>
              <a:t>) Pacientes com transtornos psiquiátricos leves (a critério da avaliação clínica): encaminhamento por escrito para unidade básica de saúde do bairro ou da cidade de origem, com breve relatório do atendimento (incluindo conduta). </a:t>
            </a:r>
            <a:endParaRPr lang="pt-BR" sz="1800" dirty="0" smtClean="0"/>
          </a:p>
          <a:p>
            <a:endParaRPr lang="pt-BR" sz="1800" dirty="0"/>
          </a:p>
          <a:p>
            <a:r>
              <a:rPr lang="pt-BR" sz="1800" dirty="0" smtClean="0"/>
              <a:t>3</a:t>
            </a:r>
            <a:r>
              <a:rPr lang="pt-BR" sz="1800" dirty="0"/>
              <a:t>) Pacientes com dependência química: encaminhar para serviço ambulatorial especializado, por exemplo CAPS AD (Centro de Atenção Psicossocial para Álcool e Drogas) ou, na ausência daquele, a CAPS geral (tipo I, II ou III) ou a unidade básica de saúde. </a:t>
            </a:r>
          </a:p>
        </p:txBody>
      </p:sp>
      <p:sp>
        <p:nvSpPr>
          <p:cNvPr id="4" name="CaixaDeTexto 3"/>
          <p:cNvSpPr txBox="1"/>
          <p:nvPr/>
        </p:nvSpPr>
        <p:spPr>
          <a:xfrm>
            <a:off x="755576" y="332656"/>
            <a:ext cx="7272808" cy="954107"/>
          </a:xfrm>
          <a:prstGeom prst="rect">
            <a:avLst/>
          </a:prstGeom>
          <a:noFill/>
        </p:spPr>
        <p:txBody>
          <a:bodyPr wrap="square" rtlCol="0">
            <a:spAutoFit/>
          </a:bodyPr>
          <a:lstStyle/>
          <a:p>
            <a:r>
              <a:rPr lang="en-US" sz="2800" b="1" u="sng" dirty="0" smtClean="0">
                <a:solidFill>
                  <a:schemeClr val="tx1">
                    <a:lumMod val="75000"/>
                  </a:schemeClr>
                </a:solidFill>
              </a:rPr>
              <a:t>Como </a:t>
            </a:r>
            <a:r>
              <a:rPr lang="en-US" sz="2800" b="1" u="sng" dirty="0" err="1" smtClean="0">
                <a:solidFill>
                  <a:schemeClr val="tx1">
                    <a:lumMod val="75000"/>
                  </a:schemeClr>
                </a:solidFill>
              </a:rPr>
              <a:t>deve</a:t>
            </a:r>
            <a:r>
              <a:rPr lang="en-US" sz="2800" b="1" u="sng" dirty="0" smtClean="0">
                <a:solidFill>
                  <a:schemeClr val="tx1">
                    <a:lumMod val="75000"/>
                  </a:schemeClr>
                </a:solidFill>
              </a:rPr>
              <a:t> </a:t>
            </a:r>
            <a:r>
              <a:rPr lang="en-US" sz="2800" b="1" u="sng" dirty="0" err="1" smtClean="0">
                <a:solidFill>
                  <a:schemeClr val="tx1">
                    <a:lumMod val="75000"/>
                  </a:schemeClr>
                </a:solidFill>
              </a:rPr>
              <a:t>ser</a:t>
            </a:r>
            <a:r>
              <a:rPr lang="en-US" sz="2800" b="1" u="sng" dirty="0" smtClean="0">
                <a:solidFill>
                  <a:schemeClr val="tx1">
                    <a:lumMod val="75000"/>
                  </a:schemeClr>
                </a:solidFill>
              </a:rPr>
              <a:t> </a:t>
            </a:r>
            <a:r>
              <a:rPr lang="en-US" sz="2800" b="1" u="sng" dirty="0" err="1" smtClean="0">
                <a:solidFill>
                  <a:schemeClr val="tx1">
                    <a:lumMod val="75000"/>
                  </a:schemeClr>
                </a:solidFill>
              </a:rPr>
              <a:t>feito</a:t>
            </a:r>
            <a:r>
              <a:rPr lang="en-US" sz="2800" b="1" u="sng" dirty="0" smtClean="0">
                <a:solidFill>
                  <a:schemeClr val="tx1">
                    <a:lumMod val="75000"/>
                  </a:schemeClr>
                </a:solidFill>
              </a:rPr>
              <a:t> o </a:t>
            </a:r>
            <a:r>
              <a:rPr lang="en-US" sz="2800" b="1" u="sng" dirty="0" err="1" smtClean="0">
                <a:solidFill>
                  <a:schemeClr val="tx1">
                    <a:lumMod val="75000"/>
                  </a:schemeClr>
                </a:solidFill>
              </a:rPr>
              <a:t>encaminhamento</a:t>
            </a:r>
            <a:r>
              <a:rPr lang="en-US" sz="2800" b="1" u="sng" dirty="0" smtClean="0">
                <a:solidFill>
                  <a:schemeClr val="tx1">
                    <a:lumMod val="75000"/>
                  </a:schemeClr>
                </a:solidFill>
              </a:rPr>
              <a:t> do </a:t>
            </a:r>
            <a:r>
              <a:rPr lang="en-US" sz="2800" b="1" u="sng" dirty="0" err="1" smtClean="0">
                <a:solidFill>
                  <a:schemeClr val="tx1">
                    <a:lumMod val="75000"/>
                  </a:schemeClr>
                </a:solidFill>
              </a:rPr>
              <a:t>paciente</a:t>
            </a:r>
            <a:r>
              <a:rPr lang="en-US" sz="2800" b="1" u="sng" dirty="0" smtClean="0">
                <a:solidFill>
                  <a:schemeClr val="tx1">
                    <a:lumMod val="75000"/>
                  </a:schemeClr>
                </a:solidFill>
              </a:rPr>
              <a:t> </a:t>
            </a:r>
            <a:r>
              <a:rPr lang="en-US" sz="2800" b="1" u="sng" dirty="0" err="1" smtClean="0">
                <a:solidFill>
                  <a:schemeClr val="tx1">
                    <a:lumMod val="75000"/>
                  </a:schemeClr>
                </a:solidFill>
              </a:rPr>
              <a:t>após</a:t>
            </a:r>
            <a:r>
              <a:rPr lang="en-US" sz="2800" b="1" u="sng" dirty="0" smtClean="0">
                <a:solidFill>
                  <a:schemeClr val="tx1">
                    <a:lumMod val="75000"/>
                  </a:schemeClr>
                </a:solidFill>
              </a:rPr>
              <a:t> o </a:t>
            </a:r>
            <a:r>
              <a:rPr lang="en-US" sz="2800" b="1" u="sng" dirty="0" err="1" smtClean="0">
                <a:solidFill>
                  <a:schemeClr val="tx1">
                    <a:lumMod val="75000"/>
                  </a:schemeClr>
                </a:solidFill>
              </a:rPr>
              <a:t>atendimento</a:t>
            </a:r>
            <a:r>
              <a:rPr lang="en-US" sz="2800" b="1" u="sng" dirty="0" smtClean="0">
                <a:solidFill>
                  <a:schemeClr val="tx1">
                    <a:lumMod val="75000"/>
                  </a:schemeClr>
                </a:solidFill>
              </a:rPr>
              <a:t> </a:t>
            </a:r>
            <a:r>
              <a:rPr lang="en-US" sz="2800" b="1" u="sng" dirty="0" err="1" smtClean="0">
                <a:solidFill>
                  <a:schemeClr val="tx1">
                    <a:lumMod val="75000"/>
                  </a:schemeClr>
                </a:solidFill>
              </a:rPr>
              <a:t>na</a:t>
            </a:r>
            <a:r>
              <a:rPr lang="en-US" sz="2800" b="1" u="sng" dirty="0" smtClean="0">
                <a:solidFill>
                  <a:schemeClr val="tx1">
                    <a:lumMod val="75000"/>
                  </a:schemeClr>
                </a:solidFill>
              </a:rPr>
              <a:t> </a:t>
            </a:r>
            <a:r>
              <a:rPr lang="en-US" sz="2800" b="1" u="sng" dirty="0" err="1" smtClean="0">
                <a:solidFill>
                  <a:schemeClr val="tx1">
                    <a:lumMod val="75000"/>
                  </a:schemeClr>
                </a:solidFill>
              </a:rPr>
              <a:t>emergência</a:t>
            </a:r>
            <a:r>
              <a:rPr lang="en-US" sz="2800" b="1" u="sng" dirty="0" smtClean="0">
                <a:solidFill>
                  <a:schemeClr val="tx1">
                    <a:lumMod val="75000"/>
                  </a:schemeClr>
                </a:solidFill>
              </a:rPr>
              <a:t>?</a:t>
            </a:r>
            <a:endParaRPr lang="pt-BR" sz="2800" b="1" u="sng" dirty="0">
              <a:solidFill>
                <a:schemeClr val="tx1">
                  <a:lumMod val="75000"/>
                </a:schemeClr>
              </a:solidFill>
            </a:endParaRPr>
          </a:p>
        </p:txBody>
      </p:sp>
    </p:spTree>
    <p:extLst>
      <p:ext uri="{BB962C8B-B14F-4D97-AF65-F5344CB8AC3E}">
        <p14:creationId xmlns:p14="http://schemas.microsoft.com/office/powerpoint/2010/main" val="369473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l"/>
            <a:r>
              <a:rPr lang="pt-BR" b="1" u="sng" dirty="0">
                <a:effectLst/>
              </a:rPr>
              <a:t>OS CAPS DIANTE DAS CRISES E DAS URGÊNCIAS </a:t>
            </a:r>
          </a:p>
        </p:txBody>
      </p:sp>
      <p:sp>
        <p:nvSpPr>
          <p:cNvPr id="3" name="Espaço Reservado para Conteúdo 2"/>
          <p:cNvSpPr>
            <a:spLocks noGrp="1"/>
          </p:cNvSpPr>
          <p:nvPr>
            <p:ph idx="1"/>
          </p:nvPr>
        </p:nvSpPr>
        <p:spPr>
          <a:xfrm>
            <a:off x="323528" y="1916832"/>
            <a:ext cx="8229600" cy="5141168"/>
          </a:xfrm>
        </p:spPr>
        <p:txBody>
          <a:bodyPr>
            <a:normAutofit/>
          </a:bodyPr>
          <a:lstStyle/>
          <a:p>
            <a:r>
              <a:rPr lang="pt-BR" sz="2400" dirty="0"/>
              <a:t>Muitas crises que não envolvem risco de vida ou agressão grave podem ser resolvidas nos CAPS</a:t>
            </a:r>
            <a:r>
              <a:rPr lang="pt-BR" sz="2400" dirty="0" smtClean="0"/>
              <a:t>.</a:t>
            </a:r>
          </a:p>
          <a:p>
            <a:endParaRPr lang="en-US" sz="2400" dirty="0"/>
          </a:p>
          <a:p>
            <a:r>
              <a:rPr lang="pt-BR" sz="2400" dirty="0"/>
              <a:t>As crises que evoluem mal, podem ser encaminhadas, dos CAPS, a um pronto-socorro de hospital geral</a:t>
            </a:r>
            <a:r>
              <a:rPr lang="pt-BR" sz="2400" dirty="0" smtClean="0"/>
              <a:t>.</a:t>
            </a:r>
          </a:p>
          <a:p>
            <a:endParaRPr lang="en-US" sz="2400" dirty="0"/>
          </a:p>
          <a:p>
            <a:r>
              <a:rPr lang="pt-BR" sz="2400" dirty="0"/>
              <a:t>Aparentemente, boa parte dos casos de crises em CAPS ainda é encaminhada diretamente para internação, em hospitais psiquiátricos ou gerais, sobrecarregando, desnecessariamente, tais </a:t>
            </a:r>
            <a:r>
              <a:rPr lang="pt-BR" sz="2400" dirty="0" smtClean="0"/>
              <a:t>hospitais.</a:t>
            </a:r>
            <a:endParaRPr lang="pt-BR" sz="2400" dirty="0"/>
          </a:p>
        </p:txBody>
      </p:sp>
    </p:spTree>
    <p:extLst>
      <p:ext uri="{BB962C8B-B14F-4D97-AF65-F5344CB8AC3E}">
        <p14:creationId xmlns:p14="http://schemas.microsoft.com/office/powerpoint/2010/main" val="186059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260648"/>
            <a:ext cx="8229600" cy="6480720"/>
          </a:xfrm>
        </p:spPr>
        <p:txBody>
          <a:bodyPr/>
          <a:lstStyle/>
          <a:p>
            <a:pPr marL="36900" indent="0">
              <a:buNone/>
            </a:pPr>
            <a:r>
              <a:rPr lang="pt-BR" sz="3600" b="1" u="sng" dirty="0">
                <a:effectLst/>
              </a:rPr>
              <a:t>“AVALIAÇÃO EXAME DO ESTADO MENTAL”</a:t>
            </a:r>
          </a:p>
          <a:p>
            <a:pPr algn="ctr"/>
            <a:endParaRPr lang="pt-BR" dirty="0"/>
          </a:p>
          <a:p>
            <a:endParaRPr lang="pt-BR" sz="2400" dirty="0" smtClean="0"/>
          </a:p>
          <a:p>
            <a:r>
              <a:rPr lang="pt-BR" sz="2400" dirty="0" smtClean="0"/>
              <a:t> </a:t>
            </a:r>
            <a:r>
              <a:rPr lang="pt-BR" sz="2400" dirty="0"/>
              <a:t>A mente humana é uma integridade indivisível mas o funcionamento psíquico pode ser analisado em diversas FUNÇÕES </a:t>
            </a:r>
            <a:r>
              <a:rPr lang="pt-BR" sz="2400" dirty="0" smtClean="0"/>
              <a:t>MENTAIS.</a:t>
            </a:r>
          </a:p>
          <a:p>
            <a:endParaRPr lang="pt-BR" sz="2400" dirty="0"/>
          </a:p>
          <a:p>
            <a:pPr marL="0" indent="0">
              <a:buNone/>
            </a:pPr>
            <a:r>
              <a:rPr lang="pt-BR" sz="2400" dirty="0"/>
              <a:t>Consciência • Atenção • </a:t>
            </a:r>
            <a:r>
              <a:rPr lang="pt-BR" sz="2400" dirty="0" err="1"/>
              <a:t>Sensopercepção</a:t>
            </a:r>
            <a:r>
              <a:rPr lang="pt-BR" sz="2400" dirty="0"/>
              <a:t> • Orientação • Memória • Inteligência • Afetividade • Pensamento • Conduta • </a:t>
            </a:r>
            <a:r>
              <a:rPr lang="pt-BR" sz="2400" dirty="0" smtClean="0"/>
              <a:t>Linguagem.</a:t>
            </a:r>
            <a:endParaRPr lang="pt-BR" sz="2400" dirty="0"/>
          </a:p>
        </p:txBody>
      </p:sp>
    </p:spTree>
    <p:extLst>
      <p:ext uri="{BB962C8B-B14F-4D97-AF65-F5344CB8AC3E}">
        <p14:creationId xmlns:p14="http://schemas.microsoft.com/office/powerpoint/2010/main" val="3399546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smtClean="0"/>
              <a:t>Uma </a:t>
            </a:r>
            <a:r>
              <a:rPr lang="en-US" dirty="0" err="1" smtClean="0"/>
              <a:t>avaliação</a:t>
            </a:r>
            <a:r>
              <a:rPr lang="en-US" dirty="0" smtClean="0"/>
              <a:t> </a:t>
            </a:r>
            <a:r>
              <a:rPr lang="en-US" dirty="0" err="1" smtClean="0"/>
              <a:t>psiquiátrica</a:t>
            </a:r>
            <a:r>
              <a:rPr lang="en-US" dirty="0" smtClean="0"/>
              <a:t> </a:t>
            </a:r>
            <a:r>
              <a:rPr lang="en-US" dirty="0" err="1" smtClean="0"/>
              <a:t>deve</a:t>
            </a:r>
            <a:r>
              <a:rPr lang="en-US" dirty="0" smtClean="0"/>
              <a:t> responder as </a:t>
            </a:r>
            <a:r>
              <a:rPr lang="en-US" dirty="0" err="1" smtClean="0"/>
              <a:t>seguintes</a:t>
            </a:r>
            <a:r>
              <a:rPr lang="en-US" dirty="0" smtClean="0"/>
              <a:t> </a:t>
            </a:r>
            <a:r>
              <a:rPr lang="en-US" dirty="0" err="1" smtClean="0"/>
              <a:t>questões</a:t>
            </a:r>
            <a:r>
              <a:rPr lang="en-US" dirty="0" smtClean="0"/>
              <a:t>:</a:t>
            </a:r>
            <a:endParaRPr lang="pt-BR" dirty="0"/>
          </a:p>
        </p:txBody>
      </p:sp>
      <p:sp>
        <p:nvSpPr>
          <p:cNvPr id="3" name="Espaço Reservado para Conteúdo 2"/>
          <p:cNvSpPr>
            <a:spLocks noGrp="1"/>
          </p:cNvSpPr>
          <p:nvPr>
            <p:ph idx="1"/>
          </p:nvPr>
        </p:nvSpPr>
        <p:spPr/>
        <p:txBody>
          <a:bodyPr>
            <a:normAutofit fontScale="92500" lnSpcReduction="20000"/>
          </a:bodyPr>
          <a:lstStyle/>
          <a:p>
            <a:endParaRPr lang="en-US" dirty="0" smtClean="0"/>
          </a:p>
          <a:p>
            <a:r>
              <a:rPr lang="en-US" dirty="0" smtClean="0"/>
              <a:t>É </a:t>
            </a:r>
            <a:r>
              <a:rPr lang="en-US" dirty="0" err="1" smtClean="0"/>
              <a:t>seguro</a:t>
            </a:r>
            <a:r>
              <a:rPr lang="en-US" dirty="0" smtClean="0"/>
              <a:t> para o </a:t>
            </a:r>
            <a:r>
              <a:rPr lang="en-US" dirty="0" err="1" smtClean="0"/>
              <a:t>paciente</a:t>
            </a:r>
            <a:r>
              <a:rPr lang="en-US" dirty="0" smtClean="0"/>
              <a:t> </a:t>
            </a:r>
            <a:r>
              <a:rPr lang="en-US" dirty="0" err="1" smtClean="0"/>
              <a:t>permanecer</a:t>
            </a:r>
            <a:r>
              <a:rPr lang="en-US" dirty="0" smtClean="0"/>
              <a:t> </a:t>
            </a:r>
            <a:r>
              <a:rPr lang="en-US" dirty="0" err="1" smtClean="0"/>
              <a:t>onde</a:t>
            </a:r>
            <a:r>
              <a:rPr lang="en-US" dirty="0" smtClean="0"/>
              <a:t> </a:t>
            </a:r>
            <a:r>
              <a:rPr lang="en-US" dirty="0" err="1" smtClean="0"/>
              <a:t>está</a:t>
            </a:r>
            <a:r>
              <a:rPr lang="en-US" dirty="0" smtClean="0"/>
              <a:t>?</a:t>
            </a:r>
          </a:p>
          <a:p>
            <a:endParaRPr lang="en-US" dirty="0"/>
          </a:p>
          <a:p>
            <a:r>
              <a:rPr lang="en-US" dirty="0" smtClean="0"/>
              <a:t>O </a:t>
            </a:r>
            <a:r>
              <a:rPr lang="en-US" dirty="0" err="1" smtClean="0"/>
              <a:t>quadro</a:t>
            </a:r>
            <a:r>
              <a:rPr lang="en-US" dirty="0" smtClean="0"/>
              <a:t> do </a:t>
            </a:r>
            <a:r>
              <a:rPr lang="en-US" dirty="0" err="1" smtClean="0"/>
              <a:t>paciente</a:t>
            </a:r>
            <a:r>
              <a:rPr lang="en-US" dirty="0" smtClean="0"/>
              <a:t> é </a:t>
            </a:r>
            <a:r>
              <a:rPr lang="en-US" dirty="0" err="1" smtClean="0"/>
              <a:t>certamente</a:t>
            </a:r>
            <a:r>
              <a:rPr lang="en-US" dirty="0" smtClean="0"/>
              <a:t> </a:t>
            </a:r>
            <a:r>
              <a:rPr lang="en-US" dirty="0" err="1" smtClean="0"/>
              <a:t>psiquiátrico</a:t>
            </a:r>
            <a:r>
              <a:rPr lang="en-US" dirty="0" smtClean="0"/>
              <a:t> </a:t>
            </a:r>
            <a:r>
              <a:rPr lang="en-US" dirty="0" err="1" smtClean="0"/>
              <a:t>ou</a:t>
            </a:r>
            <a:r>
              <a:rPr lang="en-US" dirty="0" smtClean="0"/>
              <a:t> </a:t>
            </a:r>
            <a:r>
              <a:rPr lang="en-US" dirty="0" err="1" smtClean="0"/>
              <a:t>existe</a:t>
            </a:r>
            <a:r>
              <a:rPr lang="en-US" dirty="0" smtClean="0"/>
              <a:t> a </a:t>
            </a:r>
            <a:r>
              <a:rPr lang="en-US" dirty="0" err="1" smtClean="0"/>
              <a:t>possibilidade</a:t>
            </a:r>
            <a:r>
              <a:rPr lang="en-US" dirty="0" smtClean="0"/>
              <a:t> de </a:t>
            </a:r>
            <a:r>
              <a:rPr lang="en-US" dirty="0" err="1" smtClean="0"/>
              <a:t>ser</a:t>
            </a:r>
            <a:r>
              <a:rPr lang="en-US" dirty="0" smtClean="0"/>
              <a:t> um </a:t>
            </a:r>
            <a:r>
              <a:rPr lang="en-US" dirty="0" err="1" smtClean="0"/>
              <a:t>problema</a:t>
            </a:r>
            <a:r>
              <a:rPr lang="en-US" dirty="0" smtClean="0"/>
              <a:t> </a:t>
            </a:r>
            <a:r>
              <a:rPr lang="en-US" dirty="0" err="1" smtClean="0"/>
              <a:t>orgânico</a:t>
            </a:r>
            <a:r>
              <a:rPr lang="en-US" dirty="0" smtClean="0"/>
              <a:t>?</a:t>
            </a:r>
          </a:p>
          <a:p>
            <a:endParaRPr lang="en-US" dirty="0"/>
          </a:p>
          <a:p>
            <a:r>
              <a:rPr lang="en-US" dirty="0" smtClean="0"/>
              <a:t>O </a:t>
            </a:r>
            <a:r>
              <a:rPr lang="en-US" dirty="0" err="1" smtClean="0"/>
              <a:t>paciente</a:t>
            </a:r>
            <a:r>
              <a:rPr lang="en-US" dirty="0" smtClean="0"/>
              <a:t> </a:t>
            </a:r>
            <a:r>
              <a:rPr lang="en-US" dirty="0" err="1" smtClean="0"/>
              <a:t>está</a:t>
            </a:r>
            <a:r>
              <a:rPr lang="en-US" dirty="0" smtClean="0"/>
              <a:t> </a:t>
            </a:r>
            <a:r>
              <a:rPr lang="en-US" dirty="0" err="1" smtClean="0"/>
              <a:t>psicótico</a:t>
            </a:r>
            <a:r>
              <a:rPr lang="en-US" dirty="0" smtClean="0"/>
              <a:t>?</a:t>
            </a:r>
          </a:p>
          <a:p>
            <a:endParaRPr lang="en-US" dirty="0"/>
          </a:p>
          <a:p>
            <a:r>
              <a:rPr lang="en-US" dirty="0" smtClean="0"/>
              <a:t>O </a:t>
            </a:r>
            <a:r>
              <a:rPr lang="en-US" dirty="0" err="1" smtClean="0"/>
              <a:t>paciente</a:t>
            </a:r>
            <a:r>
              <a:rPr lang="en-US" dirty="0" smtClean="0"/>
              <a:t> é um </a:t>
            </a:r>
            <a:r>
              <a:rPr lang="en-US" dirty="0" err="1" smtClean="0"/>
              <a:t>suicida</a:t>
            </a:r>
            <a:r>
              <a:rPr lang="en-US" dirty="0" smtClean="0"/>
              <a:t> </a:t>
            </a:r>
            <a:r>
              <a:rPr lang="en-US" dirty="0" err="1" smtClean="0"/>
              <a:t>ou</a:t>
            </a:r>
            <a:r>
              <a:rPr lang="en-US" dirty="0" smtClean="0"/>
              <a:t> </a:t>
            </a:r>
            <a:r>
              <a:rPr lang="en-US" dirty="0" err="1" smtClean="0"/>
              <a:t>homicida</a:t>
            </a:r>
            <a:r>
              <a:rPr lang="en-US" dirty="0" smtClean="0"/>
              <a:t> </a:t>
            </a:r>
            <a:r>
              <a:rPr lang="en-US" dirty="0" err="1" smtClean="0"/>
              <a:t>em</a:t>
            </a:r>
            <a:r>
              <a:rPr lang="en-US" dirty="0" smtClean="0"/>
              <a:t> </a:t>
            </a:r>
            <a:r>
              <a:rPr lang="en-US" dirty="0" err="1" smtClean="0"/>
              <a:t>potencial</a:t>
            </a:r>
            <a:r>
              <a:rPr lang="en-US" dirty="0" smtClean="0"/>
              <a:t>?</a:t>
            </a:r>
          </a:p>
          <a:p>
            <a:endParaRPr lang="en-US" dirty="0"/>
          </a:p>
          <a:p>
            <a:r>
              <a:rPr lang="en-US" dirty="0" err="1" smtClean="0"/>
              <a:t>Qual</a:t>
            </a:r>
            <a:r>
              <a:rPr lang="en-US" dirty="0" smtClean="0"/>
              <a:t> a </a:t>
            </a:r>
            <a:r>
              <a:rPr lang="en-US" dirty="0" err="1" smtClean="0"/>
              <a:t>capacidade</a:t>
            </a:r>
            <a:r>
              <a:rPr lang="en-US" dirty="0" smtClean="0"/>
              <a:t> de </a:t>
            </a:r>
            <a:r>
              <a:rPr lang="en-US" dirty="0" err="1" smtClean="0"/>
              <a:t>autocuidado</a:t>
            </a:r>
            <a:r>
              <a:rPr lang="en-US" dirty="0" smtClean="0"/>
              <a:t> do </a:t>
            </a:r>
            <a:r>
              <a:rPr lang="en-US" dirty="0" err="1" smtClean="0"/>
              <a:t>paciente</a:t>
            </a:r>
            <a:r>
              <a:rPr lang="en-US" dirty="0" smtClean="0"/>
              <a:t> no </a:t>
            </a:r>
            <a:r>
              <a:rPr lang="en-US" dirty="0" err="1" smtClean="0"/>
              <a:t>momento</a:t>
            </a:r>
            <a:r>
              <a:rPr lang="en-US" dirty="0" smtClean="0"/>
              <a:t> </a:t>
            </a:r>
            <a:r>
              <a:rPr lang="en-US" dirty="0" err="1" smtClean="0"/>
              <a:t>atual</a:t>
            </a:r>
            <a:r>
              <a:rPr lang="en-US" dirty="0" smtClean="0"/>
              <a:t>?</a:t>
            </a:r>
            <a:endParaRPr lang="pt-BR" dirty="0"/>
          </a:p>
        </p:txBody>
      </p:sp>
    </p:spTree>
    <p:extLst>
      <p:ext uri="{BB962C8B-B14F-4D97-AF65-F5344CB8AC3E}">
        <p14:creationId xmlns:p14="http://schemas.microsoft.com/office/powerpoint/2010/main" val="2598516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67544" y="692696"/>
            <a:ext cx="7765322" cy="4058751"/>
          </a:xfrm>
        </p:spPr>
        <p:txBody>
          <a:bodyPr/>
          <a:lstStyle/>
          <a:p>
            <a:pPr marL="36900" indent="0">
              <a:buNone/>
            </a:pPr>
            <a:r>
              <a:rPr lang="pt-BR" sz="3600" b="1" u="sng" dirty="0" smtClean="0">
                <a:effectLst/>
              </a:rPr>
              <a:t>SÍNDROME DE </a:t>
            </a:r>
            <a:r>
              <a:rPr lang="pt-BR" sz="3600" b="1" u="sng" dirty="0">
                <a:effectLst/>
              </a:rPr>
              <a:t>PERTURBAÇÃO DA </a:t>
            </a:r>
            <a:r>
              <a:rPr lang="pt-BR" sz="3600" b="1" u="sng" dirty="0" smtClean="0">
                <a:effectLst/>
              </a:rPr>
              <a:t>CONDUTA</a:t>
            </a:r>
          </a:p>
          <a:p>
            <a:pPr marL="36900" indent="0">
              <a:buNone/>
            </a:pPr>
            <a:endParaRPr lang="pt-BR" sz="3600" b="1" u="sng" dirty="0" smtClean="0">
              <a:effectLst/>
            </a:endParaRPr>
          </a:p>
          <a:p>
            <a:pPr algn="ctr"/>
            <a:endParaRPr lang="pt-BR" dirty="0"/>
          </a:p>
          <a:p>
            <a:pPr marL="0" indent="0" algn="ctr">
              <a:buNone/>
            </a:pPr>
            <a:r>
              <a:rPr lang="pt-BR" sz="2800" dirty="0"/>
              <a:t>“A agitação e agressividade se observa em diferentes patologias ... Se pode considerar como uma SÍNDROME ASSOCIADA”</a:t>
            </a:r>
          </a:p>
        </p:txBody>
      </p:sp>
    </p:spTree>
    <p:extLst>
      <p:ext uri="{BB962C8B-B14F-4D97-AF65-F5344CB8AC3E}">
        <p14:creationId xmlns:p14="http://schemas.microsoft.com/office/powerpoint/2010/main" val="4455621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45224" y="1410059"/>
            <a:ext cx="3898776" cy="3082354"/>
          </a:xfrm>
        </p:spPr>
        <p:txBody>
          <a:bodyPr/>
          <a:lstStyle/>
          <a:p>
            <a:pPr algn="l"/>
            <a:r>
              <a:rPr lang="pt-BR" b="1" u="sng" dirty="0" smtClean="0">
                <a:effectLst/>
              </a:rPr>
              <a:t>Síndrome da perturbação da conduta.</a:t>
            </a:r>
            <a:endParaRPr lang="pt-BR" b="1" u="sng" dirty="0">
              <a:effectLst/>
            </a:endParaRPr>
          </a:p>
        </p:txBody>
      </p:sp>
      <p:sp>
        <p:nvSpPr>
          <p:cNvPr id="3" name="Espaço Reservado para Conteúdo 2"/>
          <p:cNvSpPr>
            <a:spLocks noGrp="1"/>
          </p:cNvSpPr>
          <p:nvPr>
            <p:ph idx="1"/>
          </p:nvPr>
        </p:nvSpPr>
        <p:spPr>
          <a:xfrm>
            <a:off x="211025" y="1628800"/>
            <a:ext cx="3888432" cy="4525963"/>
          </a:xfrm>
        </p:spPr>
        <p:txBody>
          <a:bodyPr>
            <a:normAutofit/>
          </a:bodyPr>
          <a:lstStyle/>
          <a:p>
            <a:pPr marL="0" indent="0">
              <a:buNone/>
            </a:pPr>
            <a:r>
              <a:rPr lang="pt-BR" sz="2400" dirty="0" smtClean="0"/>
              <a:t>Alteração de consciência</a:t>
            </a:r>
          </a:p>
          <a:p>
            <a:pPr marL="0" indent="0">
              <a:buNone/>
            </a:pPr>
            <a:endParaRPr lang="pt-BR" sz="2400" dirty="0"/>
          </a:p>
          <a:p>
            <a:pPr marL="0" indent="0">
              <a:buNone/>
            </a:pPr>
            <a:r>
              <a:rPr lang="pt-BR" sz="2400" dirty="0" smtClean="0"/>
              <a:t>Violência ou agressividade</a:t>
            </a:r>
          </a:p>
          <a:p>
            <a:pPr marL="0" indent="0">
              <a:buNone/>
            </a:pPr>
            <a:endParaRPr lang="pt-BR" sz="2400" dirty="0"/>
          </a:p>
          <a:p>
            <a:pPr marL="0" indent="0">
              <a:buNone/>
            </a:pPr>
            <a:r>
              <a:rPr lang="pt-BR" sz="2400" dirty="0" smtClean="0"/>
              <a:t>Alteração da psicomotricidade      </a:t>
            </a:r>
            <a:endParaRPr lang="pt-BR" sz="2400" dirty="0"/>
          </a:p>
        </p:txBody>
      </p:sp>
      <p:sp>
        <p:nvSpPr>
          <p:cNvPr id="5" name="Seta para a Direita 4"/>
          <p:cNvSpPr/>
          <p:nvPr/>
        </p:nvSpPr>
        <p:spPr>
          <a:xfrm>
            <a:off x="4046792" y="270892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CaixaDeTexto 5"/>
          <p:cNvSpPr txBox="1"/>
          <p:nvPr/>
        </p:nvSpPr>
        <p:spPr>
          <a:xfrm>
            <a:off x="683568" y="5445224"/>
            <a:ext cx="7704856" cy="954107"/>
          </a:xfrm>
          <a:prstGeom prst="rect">
            <a:avLst/>
          </a:prstGeom>
          <a:noFill/>
        </p:spPr>
        <p:txBody>
          <a:bodyPr wrap="square" rtlCol="0">
            <a:spAutoFit/>
          </a:bodyPr>
          <a:lstStyle/>
          <a:p>
            <a:r>
              <a:rPr lang="pt-BR" sz="2800" dirty="0" err="1" smtClean="0"/>
              <a:t>Etiopatogenia</a:t>
            </a:r>
            <a:r>
              <a:rPr lang="pt-BR" sz="2800" dirty="0" smtClean="0"/>
              <a:t> pode ser ENDÓGENA, EXÓGENA ou PSICOGÊNICA</a:t>
            </a:r>
            <a:r>
              <a:rPr lang="pt-BR" dirty="0" smtClean="0"/>
              <a:t>.</a:t>
            </a:r>
            <a:endParaRPr lang="pt-BR" dirty="0"/>
          </a:p>
        </p:txBody>
      </p:sp>
    </p:spTree>
    <p:extLst>
      <p:ext uri="{BB962C8B-B14F-4D97-AF65-F5344CB8AC3E}">
        <p14:creationId xmlns:p14="http://schemas.microsoft.com/office/powerpoint/2010/main" val="226266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l"/>
            <a:r>
              <a:rPr lang="pt-BR" b="1" u="sng" dirty="0">
                <a:effectLst/>
              </a:rPr>
              <a:t>CÍRCULO VICIOSO DO PACIENTE AGITADO</a:t>
            </a:r>
          </a:p>
        </p:txBody>
      </p:sp>
      <p:sp>
        <p:nvSpPr>
          <p:cNvPr id="3" name="Espaço Reservado para Conteúdo 2"/>
          <p:cNvSpPr>
            <a:spLocks noGrp="1"/>
          </p:cNvSpPr>
          <p:nvPr>
            <p:ph idx="1"/>
          </p:nvPr>
        </p:nvSpPr>
        <p:spPr>
          <a:xfrm>
            <a:off x="461495" y="2310778"/>
            <a:ext cx="7139136" cy="3849291"/>
          </a:xfrm>
        </p:spPr>
        <p:txBody>
          <a:bodyPr>
            <a:normAutofit/>
          </a:bodyPr>
          <a:lstStyle/>
          <a:p>
            <a:pPr marL="0" indent="0">
              <a:buNone/>
            </a:pPr>
            <a:r>
              <a:rPr lang="pt-BR" sz="2400" dirty="0" smtClean="0">
                <a:solidFill>
                  <a:schemeClr val="tx1"/>
                </a:solidFill>
                <a:effectLst/>
              </a:rPr>
              <a:t>PACIENTE AGITADO</a:t>
            </a:r>
            <a:endParaRPr lang="pt-BR" sz="2400" dirty="0">
              <a:solidFill>
                <a:schemeClr val="tx1"/>
              </a:solidFill>
              <a:effectLst/>
            </a:endParaRPr>
          </a:p>
        </p:txBody>
      </p:sp>
      <p:sp>
        <p:nvSpPr>
          <p:cNvPr id="4" name="Seta para a Direita 3"/>
          <p:cNvSpPr/>
          <p:nvPr/>
        </p:nvSpPr>
        <p:spPr>
          <a:xfrm>
            <a:off x="4082796" y="227687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CaixaDeTexto 4"/>
          <p:cNvSpPr txBox="1"/>
          <p:nvPr/>
        </p:nvSpPr>
        <p:spPr>
          <a:xfrm>
            <a:off x="5328200" y="2276375"/>
            <a:ext cx="3528392" cy="830997"/>
          </a:xfrm>
          <a:prstGeom prst="rect">
            <a:avLst/>
          </a:prstGeom>
          <a:noFill/>
        </p:spPr>
        <p:txBody>
          <a:bodyPr wrap="square" rtlCol="0">
            <a:spAutoFit/>
          </a:bodyPr>
          <a:lstStyle/>
          <a:p>
            <a:r>
              <a:rPr lang="pt-BR" sz="2400" dirty="0" smtClean="0"/>
              <a:t>Acompanhantes assustados </a:t>
            </a:r>
            <a:r>
              <a:rPr lang="pt-BR" sz="2400" dirty="0" smtClean="0"/>
              <a:t>e/ou furiosos </a:t>
            </a:r>
            <a:endParaRPr lang="pt-BR" sz="2400" dirty="0"/>
          </a:p>
        </p:txBody>
      </p:sp>
      <p:sp>
        <p:nvSpPr>
          <p:cNvPr id="6" name="Seta para Baixo 5"/>
          <p:cNvSpPr/>
          <p:nvPr/>
        </p:nvSpPr>
        <p:spPr>
          <a:xfrm>
            <a:off x="6300192" y="3787863"/>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CaixaDeTexto 6"/>
          <p:cNvSpPr txBox="1"/>
          <p:nvPr/>
        </p:nvSpPr>
        <p:spPr>
          <a:xfrm>
            <a:off x="5302424" y="5166126"/>
            <a:ext cx="3384376" cy="830997"/>
          </a:xfrm>
          <a:prstGeom prst="rect">
            <a:avLst/>
          </a:prstGeom>
          <a:noFill/>
        </p:spPr>
        <p:txBody>
          <a:bodyPr wrap="square" rtlCol="0">
            <a:spAutoFit/>
          </a:bodyPr>
          <a:lstStyle/>
          <a:p>
            <a:r>
              <a:rPr lang="pt-BR" sz="2400" dirty="0"/>
              <a:t>Violência contra o paciente </a:t>
            </a:r>
          </a:p>
        </p:txBody>
      </p:sp>
      <p:sp>
        <p:nvSpPr>
          <p:cNvPr id="8" name="Seta para a Esquerda 7"/>
          <p:cNvSpPr/>
          <p:nvPr/>
        </p:nvSpPr>
        <p:spPr>
          <a:xfrm>
            <a:off x="4031063" y="5166126"/>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CaixaDeTexto 8"/>
          <p:cNvSpPr txBox="1"/>
          <p:nvPr/>
        </p:nvSpPr>
        <p:spPr>
          <a:xfrm>
            <a:off x="1119911" y="5219835"/>
            <a:ext cx="3096344" cy="830997"/>
          </a:xfrm>
          <a:prstGeom prst="rect">
            <a:avLst/>
          </a:prstGeom>
          <a:noFill/>
        </p:spPr>
        <p:txBody>
          <a:bodyPr wrap="square" rtlCol="0">
            <a:spAutoFit/>
          </a:bodyPr>
          <a:lstStyle/>
          <a:p>
            <a:r>
              <a:rPr lang="pt-BR" sz="2400" dirty="0"/>
              <a:t>Paciente busca defender-se ou fugir</a:t>
            </a:r>
          </a:p>
        </p:txBody>
      </p:sp>
      <p:sp>
        <p:nvSpPr>
          <p:cNvPr id="10" name="Seta para Cima 9"/>
          <p:cNvSpPr/>
          <p:nvPr/>
        </p:nvSpPr>
        <p:spPr>
          <a:xfrm>
            <a:off x="1907704" y="3498121"/>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652428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a:bodyPr>
          <a:lstStyle/>
          <a:p>
            <a:pPr marL="0" indent="0" algn="ctr">
              <a:buNone/>
            </a:pPr>
            <a:r>
              <a:rPr lang="pt-BR" sz="7200" b="1" u="sng" dirty="0">
                <a:effectLst/>
              </a:rPr>
              <a:t>SITUAÇÕES ESPECÍFICAS</a:t>
            </a:r>
          </a:p>
        </p:txBody>
      </p:sp>
    </p:spTree>
    <p:extLst>
      <p:ext uri="{BB962C8B-B14F-4D97-AF65-F5344CB8AC3E}">
        <p14:creationId xmlns:p14="http://schemas.microsoft.com/office/powerpoint/2010/main" val="1522757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5909" y="332656"/>
            <a:ext cx="7765322" cy="970450"/>
          </a:xfrm>
        </p:spPr>
        <p:txBody>
          <a:bodyPr>
            <a:normAutofit/>
          </a:bodyPr>
          <a:lstStyle/>
          <a:p>
            <a:pPr algn="l"/>
            <a:r>
              <a:rPr lang="pt-BR" sz="4400" b="1" u="sng" dirty="0" smtClean="0"/>
              <a:t>Apresentação:</a:t>
            </a:r>
            <a:endParaRPr lang="pt-BR" sz="4400" b="1" u="sng" dirty="0"/>
          </a:p>
        </p:txBody>
      </p:sp>
      <p:sp>
        <p:nvSpPr>
          <p:cNvPr id="3" name="Espaço Reservado para Conteúdo 2"/>
          <p:cNvSpPr>
            <a:spLocks noGrp="1"/>
          </p:cNvSpPr>
          <p:nvPr>
            <p:ph idx="1"/>
          </p:nvPr>
        </p:nvSpPr>
        <p:spPr>
          <a:xfrm>
            <a:off x="251520" y="1772816"/>
            <a:ext cx="6192688" cy="4896544"/>
          </a:xfrm>
        </p:spPr>
        <p:txBody>
          <a:bodyPr>
            <a:normAutofit fontScale="77500" lnSpcReduction="20000"/>
          </a:bodyPr>
          <a:lstStyle/>
          <a:p>
            <a:r>
              <a:rPr lang="pt-BR" sz="3100" dirty="0" err="1" smtClean="0"/>
              <a:t>Dr</a:t>
            </a:r>
            <a:r>
              <a:rPr lang="pt-BR" sz="3100" dirty="0" smtClean="0"/>
              <a:t> João Felipe </a:t>
            </a:r>
            <a:r>
              <a:rPr lang="pt-BR" sz="3100" dirty="0" err="1" smtClean="0"/>
              <a:t>molossi</a:t>
            </a:r>
            <a:r>
              <a:rPr lang="pt-BR" sz="3100" dirty="0" smtClean="0"/>
              <a:t>.</a:t>
            </a:r>
          </a:p>
          <a:p>
            <a:endParaRPr lang="pt-BR" sz="3100" dirty="0" smtClean="0"/>
          </a:p>
          <a:p>
            <a:r>
              <a:rPr lang="pt-BR" sz="3100" dirty="0" smtClean="0"/>
              <a:t>Formado em medicina pela UNOESC – Joaçaba.</a:t>
            </a:r>
          </a:p>
          <a:p>
            <a:endParaRPr lang="pt-BR" sz="3100" dirty="0"/>
          </a:p>
          <a:p>
            <a:r>
              <a:rPr lang="pt-BR" sz="3100" dirty="0" err="1" smtClean="0"/>
              <a:t>Residencia</a:t>
            </a:r>
            <a:r>
              <a:rPr lang="pt-BR" sz="3100" dirty="0" smtClean="0"/>
              <a:t> médica em psiquiatria pela UNIVERSIDADE FRANCISCANA – Santa Maria.</a:t>
            </a:r>
          </a:p>
          <a:p>
            <a:endParaRPr lang="pt-BR" sz="3100" dirty="0"/>
          </a:p>
          <a:p>
            <a:r>
              <a:rPr lang="pt-BR" sz="3100" dirty="0" smtClean="0"/>
              <a:t>Atua em consultório particular- Joaçaba, CAPS VIDA ATIVA-</a:t>
            </a:r>
            <a:r>
              <a:rPr lang="pt-BR" sz="3100" dirty="0"/>
              <a:t>H</a:t>
            </a:r>
            <a:r>
              <a:rPr lang="pt-BR" sz="3100" dirty="0" smtClean="0"/>
              <a:t>erval d’ oeste, Hospital São Roque-Luzerna, Hospital São Miguel, Hospital Santa Terezinha.</a:t>
            </a:r>
          </a:p>
          <a:p>
            <a:pPr marL="0" indent="0">
              <a:buNone/>
            </a:pPr>
            <a:endParaRPr lang="pt-BR" dirty="0" smtClean="0"/>
          </a:p>
          <a:p>
            <a:endParaRPr lang="pt-BR" dirty="0"/>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8224" y="188640"/>
            <a:ext cx="2376264" cy="2903984"/>
          </a:xfrm>
          <a:prstGeom prst="rect">
            <a:avLst/>
          </a:prstGeom>
        </p:spPr>
      </p:pic>
    </p:spTree>
    <p:extLst>
      <p:ext uri="{BB962C8B-B14F-4D97-AF65-F5344CB8AC3E}">
        <p14:creationId xmlns:p14="http://schemas.microsoft.com/office/powerpoint/2010/main" val="15791983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1729" y="836712"/>
            <a:ext cx="8229600" cy="1143000"/>
          </a:xfrm>
        </p:spPr>
        <p:txBody>
          <a:bodyPr>
            <a:normAutofit fontScale="90000"/>
          </a:bodyPr>
          <a:lstStyle/>
          <a:p>
            <a:pPr algn="l"/>
            <a:r>
              <a:rPr lang="pt-BR" sz="4400" b="1" u="sng" dirty="0">
                <a:effectLst/>
              </a:rPr>
              <a:t>1 - AGITAÇÃO PSICOMOTORA </a:t>
            </a:r>
            <a:r>
              <a:rPr lang="pt-BR" dirty="0"/>
              <a:t/>
            </a:r>
            <a:br>
              <a:rPr lang="pt-BR" dirty="0"/>
            </a:br>
            <a:endParaRPr lang="pt-BR" dirty="0"/>
          </a:p>
        </p:txBody>
      </p:sp>
      <p:sp>
        <p:nvSpPr>
          <p:cNvPr id="3" name="Espaço Reservado para Conteúdo 2"/>
          <p:cNvSpPr>
            <a:spLocks noGrp="1"/>
          </p:cNvSpPr>
          <p:nvPr>
            <p:ph idx="1"/>
          </p:nvPr>
        </p:nvSpPr>
        <p:spPr>
          <a:xfrm>
            <a:off x="683868" y="1967136"/>
            <a:ext cx="4968252" cy="4414192"/>
          </a:xfrm>
        </p:spPr>
        <p:txBody>
          <a:bodyPr>
            <a:normAutofit fontScale="92500" lnSpcReduction="10000"/>
          </a:bodyPr>
          <a:lstStyle/>
          <a:p>
            <a:pPr marL="0" indent="0">
              <a:buNone/>
            </a:pPr>
            <a:r>
              <a:rPr lang="pt-BR" dirty="0" smtClean="0"/>
              <a:t> </a:t>
            </a:r>
          </a:p>
          <a:p>
            <a:pPr marL="0" indent="0">
              <a:buNone/>
            </a:pPr>
            <a:r>
              <a:rPr lang="pt-BR" sz="2400" dirty="0" smtClean="0"/>
              <a:t>• </a:t>
            </a:r>
            <a:r>
              <a:rPr lang="pt-BR" sz="2400" dirty="0"/>
              <a:t>“É o aumento da atividade mental e motora, de tal maneira, que chega a ser desordenada e incontrolável, e portanto, perigosa para o indivíduo e para os demais</a:t>
            </a:r>
            <a:r>
              <a:rPr lang="pt-BR" sz="2400" dirty="0" smtClean="0"/>
              <a:t>”. </a:t>
            </a:r>
          </a:p>
          <a:p>
            <a:pPr marL="0" indent="0">
              <a:buNone/>
            </a:pPr>
            <a:endParaRPr lang="pt-BR" sz="2400" dirty="0"/>
          </a:p>
          <a:p>
            <a:pPr marL="0" indent="0">
              <a:buNone/>
            </a:pPr>
            <a:r>
              <a:rPr lang="pt-BR" sz="2400" dirty="0" smtClean="0"/>
              <a:t>• </a:t>
            </a:r>
            <a:r>
              <a:rPr lang="pt-BR" sz="2400" dirty="0"/>
              <a:t>Indícios de periculosidade: – Comprometimento da consciência – Atitude tensa e ameaçadora – Antecedentes de violência – Agitação </a:t>
            </a:r>
            <a:r>
              <a:rPr lang="pt-BR" sz="2400" dirty="0" smtClean="0"/>
              <a:t>intensa.</a:t>
            </a:r>
            <a:endParaRPr lang="pt-BR" sz="2400" dirty="0"/>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4445" y="2564904"/>
            <a:ext cx="2666884" cy="2808312"/>
          </a:xfrm>
          <a:prstGeom prst="rect">
            <a:avLst/>
          </a:prstGeom>
        </p:spPr>
      </p:pic>
    </p:spTree>
    <p:extLst>
      <p:ext uri="{BB962C8B-B14F-4D97-AF65-F5344CB8AC3E}">
        <p14:creationId xmlns:p14="http://schemas.microsoft.com/office/powerpoint/2010/main" val="12560856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pt-BR" b="1" u="sng" dirty="0">
                <a:effectLst/>
              </a:rPr>
              <a:t>QUAIS AS ORIGENS DA AGITAÇÃO PSICOMOTORA ?</a:t>
            </a:r>
          </a:p>
        </p:txBody>
      </p:sp>
      <p:sp>
        <p:nvSpPr>
          <p:cNvPr id="3" name="Espaço Reservado para Conteúdo 2"/>
          <p:cNvSpPr>
            <a:spLocks noGrp="1"/>
          </p:cNvSpPr>
          <p:nvPr>
            <p:ph idx="1"/>
          </p:nvPr>
        </p:nvSpPr>
        <p:spPr>
          <a:xfrm>
            <a:off x="685346" y="1732450"/>
            <a:ext cx="7765322" cy="4720886"/>
          </a:xfrm>
        </p:spPr>
        <p:txBody>
          <a:bodyPr>
            <a:normAutofit lnSpcReduction="10000"/>
          </a:bodyPr>
          <a:lstStyle/>
          <a:p>
            <a:endParaRPr lang="pt-BR" dirty="0" smtClean="0"/>
          </a:p>
          <a:p>
            <a:r>
              <a:rPr lang="pt-BR" sz="2200" dirty="0"/>
              <a:t>Exógena (externo-droga, tóxicos, infecção) – Comprometimento de consciência que pode ir desde a confusão ao coma – Varia durante o </a:t>
            </a:r>
            <a:r>
              <a:rPr lang="pt-BR" sz="2200" dirty="0" err="1" smtClean="0"/>
              <a:t>día</a:t>
            </a:r>
            <a:r>
              <a:rPr lang="pt-BR" sz="2200" dirty="0"/>
              <a:t>.</a:t>
            </a:r>
            <a:endParaRPr lang="pt-BR" sz="2200" dirty="0" smtClean="0"/>
          </a:p>
          <a:p>
            <a:endParaRPr lang="pt-BR" sz="2200" dirty="0" smtClean="0"/>
          </a:p>
          <a:p>
            <a:r>
              <a:rPr lang="pt-BR" sz="2200" dirty="0"/>
              <a:t>Psicogênica: – Uma situação </a:t>
            </a:r>
            <a:r>
              <a:rPr lang="pt-BR" sz="2200" dirty="0" err="1"/>
              <a:t>psicotraumática</a:t>
            </a:r>
            <a:r>
              <a:rPr lang="pt-BR" sz="2200" dirty="0"/>
              <a:t> numa personalidade </a:t>
            </a:r>
            <a:r>
              <a:rPr lang="pt-BR" sz="2200" dirty="0" err="1"/>
              <a:t>premórbida</a:t>
            </a:r>
            <a:r>
              <a:rPr lang="pt-BR" sz="2200" dirty="0"/>
              <a:t> suscetível, pode levar a uma agitação de tipo psicogênica – Própria de personalidades muito primitivas, desestruturadas e que se descompensam </a:t>
            </a:r>
            <a:r>
              <a:rPr lang="pt-BR" sz="2200" dirty="0" smtClean="0"/>
              <a:t>facilmente.</a:t>
            </a:r>
          </a:p>
          <a:p>
            <a:endParaRPr lang="pt-BR" sz="2200" dirty="0"/>
          </a:p>
          <a:p>
            <a:r>
              <a:rPr lang="pt-BR" sz="2200" dirty="0"/>
              <a:t>Endógena: – </a:t>
            </a:r>
            <a:r>
              <a:rPr lang="pt-BR" sz="2200" dirty="0" err="1"/>
              <a:t>Freqüente</a:t>
            </a:r>
            <a:r>
              <a:rPr lang="pt-BR" sz="2200" dirty="0"/>
              <a:t> em psicoses esquizofrênicas, psicoses maníacas ou depressivas.</a:t>
            </a:r>
          </a:p>
        </p:txBody>
      </p:sp>
    </p:spTree>
    <p:extLst>
      <p:ext uri="{BB962C8B-B14F-4D97-AF65-F5344CB8AC3E}">
        <p14:creationId xmlns:p14="http://schemas.microsoft.com/office/powerpoint/2010/main" val="26575309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l"/>
            <a:r>
              <a:rPr lang="pt-BR" sz="5400" b="1" u="sng" dirty="0" smtClean="0">
                <a:effectLst/>
              </a:rPr>
              <a:t>2 </a:t>
            </a:r>
            <a:r>
              <a:rPr lang="pt-BR" sz="5400" b="1" u="sng" dirty="0">
                <a:effectLst/>
              </a:rPr>
              <a:t>- </a:t>
            </a:r>
            <a:r>
              <a:rPr lang="pt-BR" sz="5400" b="1" u="sng" dirty="0" smtClean="0">
                <a:effectLst/>
              </a:rPr>
              <a:t>SUICÍDIO</a:t>
            </a:r>
            <a:endParaRPr lang="pt-BR" sz="5400" b="1" u="sng" dirty="0">
              <a:effectLst/>
            </a:endParaRPr>
          </a:p>
        </p:txBody>
      </p:sp>
      <p:sp>
        <p:nvSpPr>
          <p:cNvPr id="3" name="Espaço Reservado para Conteúdo 2"/>
          <p:cNvSpPr>
            <a:spLocks noGrp="1"/>
          </p:cNvSpPr>
          <p:nvPr>
            <p:ph idx="1"/>
          </p:nvPr>
        </p:nvSpPr>
        <p:spPr>
          <a:xfrm>
            <a:off x="685346" y="1916832"/>
            <a:ext cx="7765322" cy="3874369"/>
          </a:xfrm>
        </p:spPr>
        <p:txBody>
          <a:bodyPr>
            <a:noAutofit/>
          </a:bodyPr>
          <a:lstStyle/>
          <a:p>
            <a:r>
              <a:rPr lang="pt-BR" sz="2400" dirty="0"/>
              <a:t>Risco de suicídio – ideação suicida, presença de um plano suicida, tipo de plano, presença de </a:t>
            </a:r>
            <a:r>
              <a:rPr lang="pt-BR" sz="2400" dirty="0" err="1"/>
              <a:t>comorbidades</a:t>
            </a:r>
            <a:r>
              <a:rPr lang="pt-BR" sz="2400" dirty="0"/>
              <a:t>, tentativas prévias, tentativa atual, risco de recidiva. </a:t>
            </a:r>
            <a:endParaRPr lang="pt-BR" sz="2400" dirty="0" smtClean="0"/>
          </a:p>
          <a:p>
            <a:endParaRPr lang="pt-BR" sz="2400" dirty="0" smtClean="0"/>
          </a:p>
          <a:p>
            <a:r>
              <a:rPr lang="pt-BR" sz="2400" dirty="0" smtClean="0"/>
              <a:t>Avaliar </a:t>
            </a:r>
            <a:r>
              <a:rPr lang="pt-BR" sz="2400" dirty="0"/>
              <a:t>a probabilidade de que a ideação suicida leve ao ato suicida e tenha como desfecho a morte </a:t>
            </a:r>
            <a:r>
              <a:rPr lang="pt-BR" sz="2400" dirty="0" err="1"/>
              <a:t>autoinduzida</a:t>
            </a:r>
            <a:r>
              <a:rPr lang="pt-BR" sz="2400" dirty="0"/>
              <a:t>. </a:t>
            </a:r>
            <a:endParaRPr lang="pt-BR" sz="2400" dirty="0" smtClean="0"/>
          </a:p>
          <a:p>
            <a:endParaRPr lang="pt-BR" sz="2400" dirty="0"/>
          </a:p>
          <a:p>
            <a:r>
              <a:rPr lang="pt-BR" sz="2400" dirty="0" smtClean="0"/>
              <a:t>Considera-se </a:t>
            </a:r>
            <a:r>
              <a:rPr lang="pt-BR" sz="2400" dirty="0"/>
              <a:t>que um plano plenamente factível, com um método de fácil acesso e uma alta probabilidade de êxito letal indicam alto risco de suicídio.</a:t>
            </a:r>
          </a:p>
        </p:txBody>
      </p:sp>
    </p:spTree>
    <p:extLst>
      <p:ext uri="{BB962C8B-B14F-4D97-AF65-F5344CB8AC3E}">
        <p14:creationId xmlns:p14="http://schemas.microsoft.com/office/powerpoint/2010/main" val="37265433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b="1" u="sng" dirty="0" smtClean="0">
                <a:solidFill>
                  <a:schemeClr val="tx2"/>
                </a:solidFill>
              </a:rPr>
              <a:t>SUICÍDIO: A PONTA DO ICEBERG</a:t>
            </a:r>
            <a:endParaRPr lang="pt-BR" b="1" u="sng" dirty="0">
              <a:solidFill>
                <a:schemeClr val="tx2"/>
              </a:solidFill>
            </a:endParaRPr>
          </a:p>
        </p:txBody>
      </p:sp>
      <p:pic>
        <p:nvPicPr>
          <p:cNvPr id="4" name="Espaço Reservado para Conteú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3688" y="1772816"/>
            <a:ext cx="5832648" cy="4577357"/>
          </a:xfrm>
        </p:spPr>
      </p:pic>
    </p:spTree>
    <p:extLst>
      <p:ext uri="{BB962C8B-B14F-4D97-AF65-F5344CB8AC3E}">
        <p14:creationId xmlns:p14="http://schemas.microsoft.com/office/powerpoint/2010/main" val="4010242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a:bodyPr>
          <a:lstStyle/>
          <a:p>
            <a:pPr marL="36900" indent="0" algn="ctr">
              <a:buNone/>
            </a:pPr>
            <a:r>
              <a:rPr lang="pt-BR" sz="5400" b="1" u="sng" dirty="0">
                <a:effectLst/>
              </a:rPr>
              <a:t>Abordagem inicial, manejo e intervenções com técnicas farmacológicas </a:t>
            </a:r>
          </a:p>
        </p:txBody>
      </p:sp>
    </p:spTree>
    <p:extLst>
      <p:ext uri="{BB962C8B-B14F-4D97-AF65-F5344CB8AC3E}">
        <p14:creationId xmlns:p14="http://schemas.microsoft.com/office/powerpoint/2010/main" val="23627729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pt-BR" sz="4800" b="1" u="sng" dirty="0">
                <a:effectLst/>
              </a:rPr>
              <a:t>TRATAMENTO DAS URGÊNCIAS</a:t>
            </a:r>
          </a:p>
        </p:txBody>
      </p:sp>
      <p:sp>
        <p:nvSpPr>
          <p:cNvPr id="3" name="Espaço Reservado para Conteúdo 2"/>
          <p:cNvSpPr>
            <a:spLocks noGrp="1"/>
          </p:cNvSpPr>
          <p:nvPr>
            <p:ph idx="1"/>
          </p:nvPr>
        </p:nvSpPr>
        <p:spPr>
          <a:xfrm>
            <a:off x="685346" y="2348880"/>
            <a:ext cx="7765322" cy="4058751"/>
          </a:xfrm>
        </p:spPr>
        <p:txBody>
          <a:bodyPr>
            <a:noAutofit/>
          </a:bodyPr>
          <a:lstStyle/>
          <a:p>
            <a:r>
              <a:rPr lang="pt-BR" dirty="0" smtClean="0"/>
              <a:t>Dependerá do diagnóstico, da gravidade, do risco vital, do lugar de procedência do paciente, se hospitaliza ou não. </a:t>
            </a:r>
          </a:p>
          <a:p>
            <a:endParaRPr lang="pt-BR" dirty="0" smtClean="0"/>
          </a:p>
          <a:p>
            <a:r>
              <a:rPr lang="pt-BR" dirty="0" smtClean="0"/>
              <a:t>Poderá bastar uma intervenção breve ou somente encaminhamento a uma clínica. </a:t>
            </a:r>
          </a:p>
          <a:p>
            <a:endParaRPr lang="pt-BR" dirty="0" smtClean="0"/>
          </a:p>
          <a:p>
            <a:r>
              <a:rPr lang="pt-BR" dirty="0" smtClean="0"/>
              <a:t>A orientação à família é fundamental. </a:t>
            </a:r>
          </a:p>
          <a:p>
            <a:endParaRPr lang="en-US" dirty="0"/>
          </a:p>
          <a:p>
            <a:r>
              <a:rPr lang="en-US" dirty="0" err="1" smtClean="0"/>
              <a:t>Avaliar</a:t>
            </a:r>
            <a:r>
              <a:rPr lang="en-US" dirty="0" smtClean="0"/>
              <a:t>  a </a:t>
            </a:r>
            <a:r>
              <a:rPr lang="en-US" dirty="0" err="1" smtClean="0"/>
              <a:t>rede</a:t>
            </a:r>
            <a:r>
              <a:rPr lang="en-US" dirty="0" smtClean="0"/>
              <a:t> de </a:t>
            </a:r>
            <a:r>
              <a:rPr lang="en-US" dirty="0" err="1" smtClean="0"/>
              <a:t>apoio</a:t>
            </a:r>
            <a:r>
              <a:rPr lang="en-US" dirty="0" smtClean="0"/>
              <a:t> do </a:t>
            </a:r>
            <a:r>
              <a:rPr lang="en-US" dirty="0" err="1" smtClean="0"/>
              <a:t>paciente</a:t>
            </a:r>
            <a:r>
              <a:rPr lang="en-US" dirty="0" smtClean="0"/>
              <a:t>.</a:t>
            </a:r>
            <a:endParaRPr lang="pt-BR" dirty="0"/>
          </a:p>
        </p:txBody>
      </p:sp>
    </p:spTree>
    <p:extLst>
      <p:ext uri="{BB962C8B-B14F-4D97-AF65-F5344CB8AC3E}">
        <p14:creationId xmlns:p14="http://schemas.microsoft.com/office/powerpoint/2010/main" val="3927257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pt-BR" sz="6600" b="1" u="sng" dirty="0">
                <a:effectLst/>
              </a:rPr>
              <a:t>OBJETIVOS </a:t>
            </a:r>
          </a:p>
        </p:txBody>
      </p:sp>
      <p:sp>
        <p:nvSpPr>
          <p:cNvPr id="3" name="Espaço Reservado para Conteúdo 2"/>
          <p:cNvSpPr>
            <a:spLocks noGrp="1"/>
          </p:cNvSpPr>
          <p:nvPr>
            <p:ph idx="1"/>
          </p:nvPr>
        </p:nvSpPr>
        <p:spPr>
          <a:xfrm>
            <a:off x="685346" y="2564904"/>
            <a:ext cx="7765322" cy="4058751"/>
          </a:xfrm>
        </p:spPr>
        <p:txBody>
          <a:bodyPr>
            <a:noAutofit/>
          </a:bodyPr>
          <a:lstStyle/>
          <a:p>
            <a:r>
              <a:rPr lang="pt-BR" sz="2400" dirty="0"/>
              <a:t>ESTABILIZAÇÃO DO QUADRO - evitar o risco vital, reparar o dano (se houver), aliviar o sofrimento, prevenir a repetição do episódio. </a:t>
            </a:r>
            <a:endParaRPr lang="pt-BR" sz="2400" dirty="0" smtClean="0"/>
          </a:p>
          <a:p>
            <a:r>
              <a:rPr lang="pt-BR" sz="2400" dirty="0"/>
              <a:t>ESTABELECER HIPÓTESE </a:t>
            </a:r>
            <a:r>
              <a:rPr lang="pt-BR" sz="2400" dirty="0" smtClean="0"/>
              <a:t>DIAGNÓSTICA. </a:t>
            </a:r>
          </a:p>
          <a:p>
            <a:r>
              <a:rPr lang="pt-BR" sz="2400" dirty="0"/>
              <a:t>EXCLUSÃO DE UMA CAUSA </a:t>
            </a:r>
            <a:r>
              <a:rPr lang="pt-BR" sz="2400" dirty="0" smtClean="0"/>
              <a:t>ORGÂNICA. </a:t>
            </a:r>
          </a:p>
          <a:p>
            <a:r>
              <a:rPr lang="pt-BR" sz="2400" dirty="0"/>
              <a:t>ENCAMINHAMENTO - orientar a </a:t>
            </a:r>
            <a:r>
              <a:rPr lang="pt-BR" sz="2400" dirty="0" err="1"/>
              <a:t>familia</a:t>
            </a:r>
            <a:r>
              <a:rPr lang="pt-BR" sz="2400" dirty="0"/>
              <a:t> e/ou o paciente. </a:t>
            </a:r>
          </a:p>
          <a:p>
            <a:endParaRPr lang="pt-BR" dirty="0" smtClean="0"/>
          </a:p>
          <a:p>
            <a:endParaRPr lang="pt-BR" dirty="0"/>
          </a:p>
          <a:p>
            <a:pPr marL="36900" indent="0">
              <a:buNone/>
            </a:pPr>
            <a:endParaRPr lang="pt-BR" dirty="0"/>
          </a:p>
          <a:p>
            <a:endParaRPr lang="pt-BR" dirty="0"/>
          </a:p>
          <a:p>
            <a:endParaRPr lang="pt-BR" dirty="0"/>
          </a:p>
          <a:p>
            <a:endParaRPr lang="pt-BR" dirty="0" smtClean="0"/>
          </a:p>
          <a:p>
            <a:endParaRPr lang="pt-BR" dirty="0"/>
          </a:p>
          <a:p>
            <a:endParaRPr lang="pt-BR" dirty="0"/>
          </a:p>
          <a:p>
            <a:r>
              <a:rPr lang="pt-BR" dirty="0"/>
              <a:t>ENCAMINHAMENTO - orientar a </a:t>
            </a:r>
            <a:r>
              <a:rPr lang="pt-BR" dirty="0" err="1"/>
              <a:t>familia</a:t>
            </a:r>
            <a:r>
              <a:rPr lang="pt-BR" dirty="0"/>
              <a:t> e/ou o paciente. </a:t>
            </a:r>
            <a:endParaRPr lang="pt-BR" dirty="0" smtClean="0"/>
          </a:p>
          <a:p>
            <a:endParaRPr lang="pt-BR" dirty="0"/>
          </a:p>
          <a:p>
            <a:r>
              <a:rPr lang="pt-BR" dirty="0"/>
              <a:t>OUTROS - Exame Clínico, Estudos Diagnósticos Adicionais (Avaliações Complementares), Exames Complementares</a:t>
            </a:r>
          </a:p>
        </p:txBody>
      </p:sp>
    </p:spTree>
    <p:extLst>
      <p:ext uri="{BB962C8B-B14F-4D97-AF65-F5344CB8AC3E}">
        <p14:creationId xmlns:p14="http://schemas.microsoft.com/office/powerpoint/2010/main" val="8779680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pt-BR" sz="4800" b="1" u="sng" dirty="0">
                <a:effectLst/>
              </a:rPr>
              <a:t>…O PROFISSIONAL DE SAÚDE DEVE!</a:t>
            </a:r>
          </a:p>
        </p:txBody>
      </p:sp>
      <p:sp>
        <p:nvSpPr>
          <p:cNvPr id="3" name="Espaço Reservado para Conteúdo 2"/>
          <p:cNvSpPr>
            <a:spLocks noGrp="1"/>
          </p:cNvSpPr>
          <p:nvPr>
            <p:ph idx="1"/>
          </p:nvPr>
        </p:nvSpPr>
        <p:spPr>
          <a:xfrm>
            <a:off x="827584" y="2348880"/>
            <a:ext cx="7765322" cy="4058751"/>
          </a:xfrm>
        </p:spPr>
        <p:txBody>
          <a:bodyPr>
            <a:normAutofit/>
          </a:bodyPr>
          <a:lstStyle/>
          <a:p>
            <a:r>
              <a:rPr lang="pt-BR" sz="2400" dirty="0" smtClean="0"/>
              <a:t>Estar atento aos sentimentos que o paciente possa </a:t>
            </a:r>
            <a:r>
              <a:rPr lang="pt-BR" sz="2400" dirty="0" smtClean="0"/>
              <a:t>despertar. </a:t>
            </a:r>
            <a:endParaRPr lang="pt-BR" sz="2400" dirty="0" smtClean="0"/>
          </a:p>
          <a:p>
            <a:pPr marL="36900" indent="0">
              <a:buNone/>
            </a:pPr>
            <a:endParaRPr lang="pt-BR" sz="2400" dirty="0"/>
          </a:p>
          <a:p>
            <a:r>
              <a:rPr lang="pt-BR" sz="2400" dirty="0"/>
              <a:t>Evitar se expor </a:t>
            </a:r>
            <a:r>
              <a:rPr lang="pt-BR" sz="2400" dirty="0" smtClean="0"/>
              <a:t>desnecessariamente.</a:t>
            </a:r>
          </a:p>
          <a:p>
            <a:endParaRPr lang="pt-BR" sz="2400" dirty="0"/>
          </a:p>
          <a:p>
            <a:r>
              <a:rPr lang="pt-BR" sz="2400" dirty="0"/>
              <a:t>Adotar uma atitude sóbria, </a:t>
            </a:r>
            <a:r>
              <a:rPr lang="pt-BR" sz="2400" dirty="0" smtClean="0"/>
              <a:t>empática.</a:t>
            </a:r>
          </a:p>
          <a:p>
            <a:endParaRPr lang="pt-BR" sz="2400" dirty="0"/>
          </a:p>
          <a:p>
            <a:r>
              <a:rPr lang="pt-BR" sz="2400" dirty="0"/>
              <a:t>Respeitar a dignidade do </a:t>
            </a:r>
            <a:r>
              <a:rPr lang="pt-BR" sz="2400" dirty="0" smtClean="0"/>
              <a:t>paciente.</a:t>
            </a:r>
            <a:endParaRPr lang="pt-BR" sz="2400" dirty="0"/>
          </a:p>
        </p:txBody>
      </p:sp>
    </p:spTree>
    <p:extLst>
      <p:ext uri="{BB962C8B-B14F-4D97-AF65-F5344CB8AC3E}">
        <p14:creationId xmlns:p14="http://schemas.microsoft.com/office/powerpoint/2010/main" val="38644134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9339" y="188640"/>
            <a:ext cx="7765322" cy="970450"/>
          </a:xfrm>
        </p:spPr>
        <p:txBody>
          <a:bodyPr>
            <a:normAutofit/>
          </a:bodyPr>
          <a:lstStyle/>
          <a:p>
            <a:r>
              <a:rPr lang="pt-BR" sz="4800" b="1" u="sng" dirty="0">
                <a:effectLst/>
              </a:rPr>
              <a:t>Manejo Verbal</a:t>
            </a:r>
          </a:p>
        </p:txBody>
      </p:sp>
      <p:sp>
        <p:nvSpPr>
          <p:cNvPr id="3" name="Espaço Reservado para Conteúdo 2"/>
          <p:cNvSpPr>
            <a:spLocks noGrp="1"/>
          </p:cNvSpPr>
          <p:nvPr>
            <p:ph idx="1"/>
          </p:nvPr>
        </p:nvSpPr>
        <p:spPr>
          <a:xfrm>
            <a:off x="457200" y="1412776"/>
            <a:ext cx="8229600" cy="5445224"/>
          </a:xfrm>
        </p:spPr>
        <p:txBody>
          <a:bodyPr>
            <a:noAutofit/>
          </a:bodyPr>
          <a:lstStyle/>
          <a:p>
            <a:r>
              <a:rPr lang="pt-BR" sz="1600" dirty="0"/>
              <a:t>É a primeira e melhor escolha</a:t>
            </a:r>
            <a:r>
              <a:rPr lang="pt-BR" sz="1600" dirty="0" smtClean="0"/>
              <a:t>.</a:t>
            </a:r>
          </a:p>
          <a:p>
            <a:endParaRPr lang="pt-BR" sz="1600" dirty="0" smtClean="0"/>
          </a:p>
          <a:p>
            <a:r>
              <a:rPr lang="pt-BR" sz="1600" dirty="0"/>
              <a:t>Manter o local </a:t>
            </a:r>
            <a:r>
              <a:rPr lang="pt-BR" sz="1600" dirty="0" smtClean="0"/>
              <a:t>tranquilo.</a:t>
            </a:r>
          </a:p>
          <a:p>
            <a:endParaRPr lang="en-US" sz="1600" dirty="0"/>
          </a:p>
          <a:p>
            <a:r>
              <a:rPr lang="en-US" sz="1600" dirty="0" err="1" smtClean="0"/>
              <a:t>Identificar</a:t>
            </a:r>
            <a:r>
              <a:rPr lang="en-US" sz="1600" dirty="0" smtClean="0"/>
              <a:t>-se </a:t>
            </a:r>
            <a:r>
              <a:rPr lang="en-US" sz="1600" dirty="0" err="1" smtClean="0"/>
              <a:t>claramente</a:t>
            </a:r>
            <a:r>
              <a:rPr lang="en-US" sz="1600" dirty="0" smtClean="0"/>
              <a:t>, </a:t>
            </a:r>
            <a:r>
              <a:rPr lang="en-US" sz="1600" dirty="0" err="1" smtClean="0"/>
              <a:t>dizendo</a:t>
            </a:r>
            <a:r>
              <a:rPr lang="en-US" sz="1600" dirty="0" smtClean="0"/>
              <a:t> </a:t>
            </a:r>
            <a:r>
              <a:rPr lang="en-US" sz="1600" dirty="0" err="1" smtClean="0"/>
              <a:t>nome</a:t>
            </a:r>
            <a:r>
              <a:rPr lang="en-US" sz="1600" dirty="0" smtClean="0"/>
              <a:t> e </a:t>
            </a:r>
            <a:r>
              <a:rPr lang="en-US" sz="1600" dirty="0" err="1" smtClean="0"/>
              <a:t>profissão</a:t>
            </a:r>
            <a:r>
              <a:rPr lang="en-US" sz="1600" dirty="0" smtClean="0"/>
              <a:t>, a </a:t>
            </a:r>
            <a:r>
              <a:rPr lang="en-US" sz="1600" dirty="0" err="1" smtClean="0"/>
              <a:t>fim</a:t>
            </a:r>
            <a:r>
              <a:rPr lang="en-US" sz="1600" dirty="0" smtClean="0"/>
              <a:t> de </a:t>
            </a:r>
            <a:r>
              <a:rPr lang="en-US" sz="1600" dirty="0" err="1" smtClean="0"/>
              <a:t>tranquilizar</a:t>
            </a:r>
            <a:r>
              <a:rPr lang="en-US" sz="1600" dirty="0" smtClean="0"/>
              <a:t> o </a:t>
            </a:r>
            <a:r>
              <a:rPr lang="en-US" sz="1600" dirty="0" err="1" smtClean="0"/>
              <a:t>paciente</a:t>
            </a:r>
            <a:r>
              <a:rPr lang="en-US" sz="1600" dirty="0" smtClean="0"/>
              <a:t> de que se </a:t>
            </a:r>
            <a:r>
              <a:rPr lang="en-US" sz="1600" dirty="0" err="1" smtClean="0"/>
              <a:t>trata</a:t>
            </a:r>
            <a:r>
              <a:rPr lang="en-US" sz="1600" dirty="0" smtClean="0"/>
              <a:t> de um </a:t>
            </a:r>
            <a:r>
              <a:rPr lang="en-US" sz="1600" dirty="0" err="1" smtClean="0"/>
              <a:t>profissional</a:t>
            </a:r>
            <a:r>
              <a:rPr lang="en-US" sz="1600" dirty="0" smtClean="0"/>
              <a:t> da </a:t>
            </a:r>
            <a:r>
              <a:rPr lang="en-US" sz="1600" dirty="0" err="1" smtClean="0"/>
              <a:t>saúde</a:t>
            </a:r>
            <a:r>
              <a:rPr lang="en-US" sz="1600" dirty="0" smtClean="0"/>
              <a:t>.</a:t>
            </a:r>
            <a:endParaRPr lang="pt-BR" sz="1600" dirty="0" smtClean="0"/>
          </a:p>
          <a:p>
            <a:endParaRPr lang="pt-BR" sz="1600" dirty="0" smtClean="0"/>
          </a:p>
          <a:p>
            <a:r>
              <a:rPr lang="pt-BR" sz="1600" dirty="0"/>
              <a:t>Atitude do entrevistador deve ser calma, respeitosa e direta, mostrar-se capaz de auxiliar o paciente. Utilizar frases curtas e diretas, sendo necessário repeti-las varias vezes</a:t>
            </a:r>
            <a:r>
              <a:rPr lang="pt-BR" sz="1600" dirty="0" smtClean="0"/>
              <a:t>.</a:t>
            </a:r>
          </a:p>
          <a:p>
            <a:endParaRPr lang="pt-BR" sz="1600" dirty="0" smtClean="0"/>
          </a:p>
          <a:p>
            <a:r>
              <a:rPr lang="pt-BR" sz="1600" dirty="0"/>
              <a:t>Estimular o paciente a falar sobre suas angustias e medo, desta forma poderá expressar-se pela fala e não pela ação violenta. </a:t>
            </a:r>
            <a:endParaRPr lang="pt-BR" sz="1600" dirty="0" smtClean="0"/>
          </a:p>
          <a:p>
            <a:pPr marL="36900" indent="0">
              <a:buNone/>
            </a:pPr>
            <a:endParaRPr lang="pt-BR" sz="1600" dirty="0" smtClean="0"/>
          </a:p>
        </p:txBody>
      </p:sp>
    </p:spTree>
    <p:extLst>
      <p:ext uri="{BB962C8B-B14F-4D97-AF65-F5344CB8AC3E}">
        <p14:creationId xmlns:p14="http://schemas.microsoft.com/office/powerpoint/2010/main" val="21253987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4800" b="1" u="sng" dirty="0" smtClean="0">
                <a:effectLst/>
              </a:rPr>
              <a:t>ABORDAGEM </a:t>
            </a:r>
            <a:r>
              <a:rPr lang="pt-BR" sz="4800" b="1" u="sng" dirty="0">
                <a:effectLst/>
              </a:rPr>
              <a:t>INICIAL</a:t>
            </a:r>
          </a:p>
        </p:txBody>
      </p:sp>
      <p:sp>
        <p:nvSpPr>
          <p:cNvPr id="3" name="Espaço Reservado para Conteúdo 2"/>
          <p:cNvSpPr>
            <a:spLocks noGrp="1"/>
          </p:cNvSpPr>
          <p:nvPr>
            <p:ph idx="1"/>
          </p:nvPr>
        </p:nvSpPr>
        <p:spPr>
          <a:xfrm>
            <a:off x="685346" y="1732450"/>
            <a:ext cx="7765322" cy="4936910"/>
          </a:xfrm>
        </p:spPr>
        <p:txBody>
          <a:bodyPr>
            <a:normAutofit/>
          </a:bodyPr>
          <a:lstStyle/>
          <a:p>
            <a:pPr marL="0" indent="0">
              <a:buNone/>
            </a:pPr>
            <a:r>
              <a:rPr lang="pt-BR" sz="2400" dirty="0"/>
              <a:t>Estratégia Geral </a:t>
            </a:r>
            <a:endParaRPr lang="pt-BR" sz="2400" dirty="0" smtClean="0"/>
          </a:p>
          <a:p>
            <a:pPr marL="0" indent="0">
              <a:buNone/>
            </a:pPr>
            <a:endParaRPr lang="pt-BR" sz="2400" dirty="0" smtClean="0"/>
          </a:p>
          <a:p>
            <a:pPr marL="0" indent="0">
              <a:buNone/>
            </a:pPr>
            <a:r>
              <a:rPr lang="pt-BR" sz="2400" dirty="0" smtClean="0"/>
              <a:t>1 </a:t>
            </a:r>
            <a:r>
              <a:rPr lang="pt-BR" sz="2400" dirty="0"/>
              <a:t>-</a:t>
            </a:r>
            <a:r>
              <a:rPr lang="pt-BR" sz="2400" dirty="0" smtClean="0"/>
              <a:t>Autoproteção.</a:t>
            </a:r>
          </a:p>
          <a:p>
            <a:pPr marL="0" indent="0">
              <a:buNone/>
            </a:pPr>
            <a:r>
              <a:rPr lang="pt-BR" sz="2400" dirty="0" smtClean="0"/>
              <a:t>2 - </a:t>
            </a:r>
            <a:r>
              <a:rPr lang="pt-BR" sz="2400" dirty="0"/>
              <a:t>Prevenção quanto ao </a:t>
            </a:r>
            <a:r>
              <a:rPr lang="pt-BR" sz="2400" dirty="0" smtClean="0"/>
              <a:t>perigo.</a:t>
            </a:r>
          </a:p>
          <a:p>
            <a:pPr marL="0" indent="0">
              <a:buNone/>
            </a:pPr>
            <a:r>
              <a:rPr lang="pt-BR" sz="2400" dirty="0"/>
              <a:t>3 - Descartar transtornos mentais </a:t>
            </a:r>
            <a:r>
              <a:rPr lang="pt-BR" sz="2400" dirty="0" smtClean="0"/>
              <a:t>orgânicos.</a:t>
            </a:r>
          </a:p>
          <a:p>
            <a:pPr marL="0" indent="0">
              <a:buNone/>
            </a:pPr>
            <a:r>
              <a:rPr lang="pt-BR" sz="2400" dirty="0"/>
              <a:t>4 </a:t>
            </a:r>
            <a:r>
              <a:rPr lang="pt-BR" sz="2400" dirty="0" smtClean="0"/>
              <a:t>- Avaliar </a:t>
            </a:r>
            <a:r>
              <a:rPr lang="pt-BR" sz="2400" dirty="0"/>
              <a:t>a possibilidade de </a:t>
            </a:r>
            <a:r>
              <a:rPr lang="pt-BR" sz="2400" dirty="0" smtClean="0"/>
              <a:t>violência iminente.</a:t>
            </a:r>
          </a:p>
          <a:p>
            <a:pPr marL="0" indent="0">
              <a:buNone/>
            </a:pPr>
            <a:r>
              <a:rPr lang="pt-BR" sz="2400" dirty="0"/>
              <a:t>5 - Contenção </a:t>
            </a:r>
            <a:r>
              <a:rPr lang="pt-BR" sz="2400" dirty="0" smtClean="0"/>
              <a:t>mecânica.</a:t>
            </a:r>
          </a:p>
          <a:p>
            <a:pPr marL="0" indent="0">
              <a:buNone/>
            </a:pPr>
            <a:r>
              <a:rPr lang="pt-BR" sz="2400" dirty="0"/>
              <a:t>6 - Contenção </a:t>
            </a:r>
            <a:r>
              <a:rPr lang="pt-BR" sz="2400" dirty="0" smtClean="0"/>
              <a:t>Química.</a:t>
            </a:r>
          </a:p>
          <a:p>
            <a:pPr marL="0" indent="0">
              <a:buNone/>
            </a:pPr>
            <a:endParaRPr lang="pt-BR" dirty="0" smtClean="0"/>
          </a:p>
          <a:p>
            <a:endParaRPr lang="pt-BR" dirty="0"/>
          </a:p>
          <a:p>
            <a:endParaRPr lang="pt-BR" dirty="0" smtClean="0"/>
          </a:p>
        </p:txBody>
      </p:sp>
    </p:spTree>
    <p:extLst>
      <p:ext uri="{BB962C8B-B14F-4D97-AF65-F5344CB8AC3E}">
        <p14:creationId xmlns:p14="http://schemas.microsoft.com/office/powerpoint/2010/main" val="268007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5756" y="4725144"/>
            <a:ext cx="4392488" cy="1616968"/>
          </a:xfrm>
          <a:prstGeom prst="rect">
            <a:avLst/>
          </a:prstGeom>
        </p:spPr>
      </p:pic>
    </p:spTree>
    <p:extLst>
      <p:ext uri="{BB962C8B-B14F-4D97-AF65-F5344CB8AC3E}">
        <p14:creationId xmlns:p14="http://schemas.microsoft.com/office/powerpoint/2010/main" val="42614845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pt-BR" sz="5400" b="1" u="sng" dirty="0">
                <a:effectLst/>
              </a:rPr>
              <a:t>AUTOPROTEÇÃO</a:t>
            </a:r>
          </a:p>
        </p:txBody>
      </p:sp>
      <p:sp>
        <p:nvSpPr>
          <p:cNvPr id="3" name="Espaço Reservado para Conteúdo 2"/>
          <p:cNvSpPr>
            <a:spLocks noGrp="1"/>
          </p:cNvSpPr>
          <p:nvPr>
            <p:ph idx="1"/>
          </p:nvPr>
        </p:nvSpPr>
        <p:spPr>
          <a:xfrm>
            <a:off x="685346" y="2132856"/>
            <a:ext cx="7765322" cy="4058751"/>
          </a:xfrm>
        </p:spPr>
        <p:txBody>
          <a:bodyPr>
            <a:normAutofit/>
          </a:bodyPr>
          <a:lstStyle/>
          <a:p>
            <a:r>
              <a:rPr lang="pt-BR" sz="2400" dirty="0"/>
              <a:t>Tenha outras pessoas presentes durante a avaliação, se necessário</a:t>
            </a:r>
            <a:r>
              <a:rPr lang="pt-BR" sz="2400" dirty="0" smtClean="0"/>
              <a:t>.</a:t>
            </a:r>
          </a:p>
          <a:p>
            <a:endParaRPr lang="pt-BR" sz="2400" dirty="0"/>
          </a:p>
          <a:p>
            <a:r>
              <a:rPr lang="pt-BR" sz="2400" dirty="0"/>
              <a:t>Garanta a presença de outras pessoas nas imediações. </a:t>
            </a:r>
            <a:endParaRPr lang="pt-BR" sz="2400" dirty="0" smtClean="0"/>
          </a:p>
          <a:p>
            <a:endParaRPr lang="pt-BR" sz="2400" dirty="0"/>
          </a:p>
          <a:p>
            <a:r>
              <a:rPr lang="pt-BR" sz="2400" dirty="0"/>
              <a:t>Atente para o desenvolvimento de uma aliança com o paciente (por </a:t>
            </a:r>
            <a:r>
              <a:rPr lang="pt-BR" sz="2400" dirty="0" smtClean="0"/>
              <a:t>exemplo: não </a:t>
            </a:r>
            <a:r>
              <a:rPr lang="pt-BR" sz="2400" dirty="0"/>
              <a:t>confronte ou ameace pacientes com psicoses </a:t>
            </a:r>
            <a:r>
              <a:rPr lang="pt-BR" sz="2400" dirty="0" err="1"/>
              <a:t>paranóides</a:t>
            </a:r>
            <a:r>
              <a:rPr lang="pt-BR" sz="2400" dirty="0"/>
              <a:t>). </a:t>
            </a:r>
          </a:p>
        </p:txBody>
      </p:sp>
    </p:spTree>
    <p:extLst>
      <p:ext uri="{BB962C8B-B14F-4D97-AF65-F5344CB8AC3E}">
        <p14:creationId xmlns:p14="http://schemas.microsoft.com/office/powerpoint/2010/main" val="13997362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l"/>
            <a:r>
              <a:rPr lang="pt-BR" sz="4400" b="1" u="sng" dirty="0">
                <a:effectLst/>
              </a:rPr>
              <a:t>PREVENÇÃO QUANTO AO PERIGO </a:t>
            </a:r>
          </a:p>
        </p:txBody>
      </p:sp>
      <p:sp>
        <p:nvSpPr>
          <p:cNvPr id="3" name="Espaço Reservado para Conteúdo 2"/>
          <p:cNvSpPr>
            <a:spLocks noGrp="1"/>
          </p:cNvSpPr>
          <p:nvPr>
            <p:ph idx="1"/>
          </p:nvPr>
        </p:nvSpPr>
        <p:spPr>
          <a:xfrm>
            <a:off x="652345" y="2132856"/>
            <a:ext cx="7765322" cy="4058751"/>
          </a:xfrm>
        </p:spPr>
        <p:txBody>
          <a:bodyPr>
            <a:noAutofit/>
          </a:bodyPr>
          <a:lstStyle/>
          <a:p>
            <a:r>
              <a:rPr lang="pt-BR" dirty="0"/>
              <a:t>Previna ferimentos </a:t>
            </a:r>
            <a:r>
              <a:rPr lang="pt-BR" dirty="0" err="1"/>
              <a:t>auto-infligidos</a:t>
            </a:r>
            <a:r>
              <a:rPr lang="pt-BR" dirty="0"/>
              <a:t> e suicídio. Use quaisquer meios necessários para evitar que os pacientes machuquem a si mesmos, durante a avaliação. </a:t>
            </a:r>
            <a:endParaRPr lang="pt-BR" dirty="0" smtClean="0"/>
          </a:p>
          <a:p>
            <a:endParaRPr lang="pt-BR" dirty="0"/>
          </a:p>
          <a:p>
            <a:r>
              <a:rPr lang="pt-BR" dirty="0"/>
              <a:t>Evite a violência para com outros. Avalie brevemente o paciente para o risco de violência. Se o risco for significativo considere as seguintes opções</a:t>
            </a:r>
            <a:r>
              <a:rPr lang="pt-BR" dirty="0" smtClean="0"/>
              <a:t>:</a:t>
            </a:r>
          </a:p>
          <a:p>
            <a:endParaRPr lang="pt-BR" dirty="0"/>
          </a:p>
          <a:p>
            <a:r>
              <a:rPr lang="pt-BR" dirty="0"/>
              <a:t>1. Informe o paciente de que a violência não é aceitável</a:t>
            </a:r>
            <a:r>
              <a:rPr lang="pt-BR" dirty="0" smtClean="0"/>
              <a:t>.</a:t>
            </a:r>
          </a:p>
          <a:p>
            <a:r>
              <a:rPr lang="pt-BR" dirty="0" smtClean="0"/>
              <a:t>2</a:t>
            </a:r>
            <a:r>
              <a:rPr lang="pt-BR" dirty="0"/>
              <a:t>. Aborde o paciente de uma forma não-ameaçadora. </a:t>
            </a:r>
            <a:endParaRPr lang="pt-BR" dirty="0" smtClean="0"/>
          </a:p>
          <a:p>
            <a:r>
              <a:rPr lang="pt-BR" dirty="0" smtClean="0"/>
              <a:t>3</a:t>
            </a:r>
            <a:r>
              <a:rPr lang="pt-BR" dirty="0"/>
              <a:t>. Ofereça garantias, acalme ou auxilie o teste de </a:t>
            </a:r>
            <a:r>
              <a:rPr lang="pt-BR" dirty="0" smtClean="0"/>
              <a:t>realidade do paciente</a:t>
            </a:r>
            <a:r>
              <a:rPr lang="pt-BR" dirty="0"/>
              <a:t>.</a:t>
            </a:r>
          </a:p>
        </p:txBody>
      </p:sp>
    </p:spTree>
    <p:extLst>
      <p:ext uri="{BB962C8B-B14F-4D97-AF65-F5344CB8AC3E}">
        <p14:creationId xmlns:p14="http://schemas.microsoft.com/office/powerpoint/2010/main" val="31856533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95536" y="327657"/>
            <a:ext cx="8229600" cy="6552728"/>
          </a:xfrm>
        </p:spPr>
        <p:txBody>
          <a:bodyPr>
            <a:noAutofit/>
          </a:bodyPr>
          <a:lstStyle/>
          <a:p>
            <a:endParaRPr lang="pt-BR" sz="2400" dirty="0" smtClean="0"/>
          </a:p>
          <a:p>
            <a:r>
              <a:rPr lang="pt-BR" sz="2400" dirty="0" smtClean="0"/>
              <a:t>4. </a:t>
            </a:r>
            <a:r>
              <a:rPr lang="pt-BR" dirty="0" smtClean="0"/>
              <a:t>Ofereça medicamentos. </a:t>
            </a:r>
          </a:p>
          <a:p>
            <a:endParaRPr lang="pt-BR" dirty="0" smtClean="0"/>
          </a:p>
          <a:p>
            <a:r>
              <a:rPr lang="pt-BR" dirty="0" smtClean="0"/>
              <a:t>3.  Informe </a:t>
            </a:r>
            <a:r>
              <a:rPr lang="pt-BR" dirty="0"/>
              <a:t>o paciente de que a contenção ou o isolamento será usado, se for necessário. Se conter ou imobilizar, explicar a ele ou a seus familiares a razão de tal conduta</a:t>
            </a:r>
            <a:r>
              <a:rPr lang="pt-BR" dirty="0" smtClean="0"/>
              <a:t>.</a:t>
            </a:r>
          </a:p>
          <a:p>
            <a:endParaRPr lang="pt-BR" dirty="0" smtClean="0"/>
          </a:p>
          <a:p>
            <a:r>
              <a:rPr lang="pt-BR" dirty="0"/>
              <a:t>6. Tenha equipes prontas para conter o </a:t>
            </a:r>
            <a:r>
              <a:rPr lang="pt-BR" dirty="0" smtClean="0"/>
              <a:t>paciente.</a:t>
            </a:r>
          </a:p>
          <a:p>
            <a:endParaRPr lang="pt-BR" dirty="0" smtClean="0"/>
          </a:p>
          <a:p>
            <a:r>
              <a:rPr lang="pt-BR" dirty="0"/>
              <a:t>7. Quando os pacientes forem contidos, observe-os sempre, atentamente, e verifique constantemente seus sinais vitais. Isole pacientes contidos dos estímulos que poderiam agitá-los. Planeje imediatamente uma abordagem adicional - medicação, </a:t>
            </a:r>
            <a:r>
              <a:rPr lang="pt-BR" dirty="0" err="1"/>
              <a:t>tranqüilização</a:t>
            </a:r>
            <a:r>
              <a:rPr lang="pt-BR" dirty="0"/>
              <a:t> verbal e avaliação médica.</a:t>
            </a:r>
          </a:p>
        </p:txBody>
      </p:sp>
    </p:spTree>
    <p:extLst>
      <p:ext uri="{BB962C8B-B14F-4D97-AF65-F5344CB8AC3E}">
        <p14:creationId xmlns:p14="http://schemas.microsoft.com/office/powerpoint/2010/main" val="32738790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868" y="548680"/>
            <a:ext cx="7765322" cy="970450"/>
          </a:xfrm>
        </p:spPr>
        <p:txBody>
          <a:bodyPr>
            <a:noAutofit/>
          </a:bodyPr>
          <a:lstStyle/>
          <a:p>
            <a:pPr algn="l"/>
            <a:r>
              <a:rPr lang="pt-BR" sz="5400" b="1" u="sng" dirty="0">
                <a:effectLst/>
              </a:rPr>
              <a:t>Descarte transtornos mentais orgânicos</a:t>
            </a:r>
          </a:p>
        </p:txBody>
      </p:sp>
      <p:sp>
        <p:nvSpPr>
          <p:cNvPr id="3" name="Espaço Reservado para Conteúdo 2"/>
          <p:cNvSpPr>
            <a:spLocks noGrp="1"/>
          </p:cNvSpPr>
          <p:nvPr>
            <p:ph idx="1"/>
          </p:nvPr>
        </p:nvSpPr>
        <p:spPr>
          <a:xfrm>
            <a:off x="539552" y="2060848"/>
            <a:ext cx="5056375" cy="4525963"/>
          </a:xfrm>
        </p:spPr>
        <p:txBody>
          <a:bodyPr>
            <a:normAutofit fontScale="92500" lnSpcReduction="20000"/>
          </a:bodyPr>
          <a:lstStyle/>
          <a:p>
            <a:r>
              <a:rPr lang="pt-BR" dirty="0" smtClean="0"/>
              <a:t>Inicio súbito.</a:t>
            </a:r>
          </a:p>
          <a:p>
            <a:endParaRPr lang="pt-BR" dirty="0"/>
          </a:p>
          <a:p>
            <a:r>
              <a:rPr lang="pt-BR" dirty="0" smtClean="0"/>
              <a:t>Nenhuma historia psiquiátrica anterior.</a:t>
            </a:r>
          </a:p>
          <a:p>
            <a:endParaRPr lang="pt-BR" dirty="0"/>
          </a:p>
          <a:p>
            <a:r>
              <a:rPr lang="pt-BR" dirty="0" smtClean="0"/>
              <a:t>Ocorrência de sinais e sintomas físicos imediatamente antes ou concomitante as manifestações psiquiátricas.</a:t>
            </a:r>
          </a:p>
          <a:p>
            <a:endParaRPr lang="pt-BR" dirty="0" smtClean="0"/>
          </a:p>
          <a:p>
            <a:r>
              <a:rPr lang="pt-BR" dirty="0" smtClean="0"/>
              <a:t>Discurso desconexo.</a:t>
            </a:r>
          </a:p>
          <a:p>
            <a:endParaRPr lang="pt-BR" dirty="0"/>
          </a:p>
          <a:p>
            <a:r>
              <a:rPr lang="pt-BR" dirty="0" smtClean="0"/>
              <a:t>Desorientação.</a:t>
            </a:r>
          </a:p>
          <a:p>
            <a:endParaRPr lang="pt-BR" dirty="0"/>
          </a:p>
          <a:p>
            <a:r>
              <a:rPr lang="pt-BR" dirty="0" smtClean="0"/>
              <a:t>Historia e ou sinais físicos de trauma.</a:t>
            </a:r>
          </a:p>
          <a:p>
            <a:endParaRPr lang="pt-BR"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5927" y="2429309"/>
            <a:ext cx="3222104" cy="3789040"/>
          </a:xfrm>
          <a:prstGeom prst="rect">
            <a:avLst/>
          </a:prstGeom>
        </p:spPr>
      </p:pic>
    </p:spTree>
    <p:extLst>
      <p:ext uri="{BB962C8B-B14F-4D97-AF65-F5344CB8AC3E}">
        <p14:creationId xmlns:p14="http://schemas.microsoft.com/office/powerpoint/2010/main" val="24314564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l"/>
            <a:r>
              <a:rPr lang="pt-BR" sz="4800" b="1" u="sng" dirty="0">
                <a:effectLst/>
              </a:rPr>
              <a:t>Descarte a possibilidade de </a:t>
            </a:r>
            <a:r>
              <a:rPr lang="pt-BR" sz="4800" b="1" u="sng" dirty="0" smtClean="0">
                <a:effectLst/>
              </a:rPr>
              <a:t>violência  </a:t>
            </a:r>
            <a:r>
              <a:rPr lang="pt-BR" sz="4800" b="1" u="sng" dirty="0">
                <a:effectLst/>
              </a:rPr>
              <a:t>iminente</a:t>
            </a:r>
          </a:p>
        </p:txBody>
      </p:sp>
      <p:sp>
        <p:nvSpPr>
          <p:cNvPr id="3" name="Espaço Reservado para Conteúdo 2"/>
          <p:cNvSpPr>
            <a:spLocks noGrp="1"/>
          </p:cNvSpPr>
          <p:nvPr>
            <p:ph idx="1"/>
          </p:nvPr>
        </p:nvSpPr>
        <p:spPr>
          <a:xfrm>
            <a:off x="453207" y="1772816"/>
            <a:ext cx="8229600" cy="4925144"/>
          </a:xfrm>
        </p:spPr>
        <p:txBody>
          <a:bodyPr>
            <a:normAutofit/>
          </a:bodyPr>
          <a:lstStyle/>
          <a:p>
            <a:endParaRPr lang="pt-BR" dirty="0" smtClean="0"/>
          </a:p>
          <a:p>
            <a:pPr indent="-342900"/>
            <a:r>
              <a:rPr lang="pt-BR" dirty="0"/>
              <a:t>Comportamento do paciente durante a entrevista é o </a:t>
            </a:r>
            <a:r>
              <a:rPr lang="pt-BR" dirty="0" err="1"/>
              <a:t>preditor</a:t>
            </a:r>
            <a:r>
              <a:rPr lang="pt-BR" dirty="0"/>
              <a:t> mais importante de violência iminente</a:t>
            </a:r>
            <a:r>
              <a:rPr lang="pt-BR" dirty="0" smtClean="0"/>
              <a:t>:</a:t>
            </a:r>
          </a:p>
          <a:p>
            <a:pPr marL="0" indent="0">
              <a:buNone/>
            </a:pPr>
            <a:endParaRPr lang="pt-BR" dirty="0" smtClean="0"/>
          </a:p>
          <a:p>
            <a:pPr marL="0" indent="0">
              <a:buNone/>
            </a:pPr>
            <a:r>
              <a:rPr lang="pt-BR" dirty="0" smtClean="0"/>
              <a:t>• </a:t>
            </a:r>
            <a:r>
              <a:rPr lang="pt-BR" dirty="0"/>
              <a:t>Paciente com as mãos fechadas, com a musculatura tensa, sentado na </a:t>
            </a:r>
            <a:r>
              <a:rPr lang="pt-BR" dirty="0" smtClean="0"/>
              <a:t>  ponta </a:t>
            </a:r>
            <a:r>
              <a:rPr lang="pt-BR" dirty="0"/>
              <a:t>da cadeira, </a:t>
            </a:r>
            <a:r>
              <a:rPr lang="pt-BR" dirty="0" smtClean="0"/>
              <a:t>inquieto, fazendo contato visual prolongado, paciente que se recusa a se comunicar.</a:t>
            </a:r>
            <a:endParaRPr lang="pt-BR" dirty="0"/>
          </a:p>
          <a:p>
            <a:pPr marL="0" indent="0">
              <a:buNone/>
            </a:pPr>
            <a:r>
              <a:rPr lang="pt-BR" dirty="0" smtClean="0"/>
              <a:t>• </a:t>
            </a:r>
            <a:r>
              <a:rPr lang="pt-BR" dirty="0"/>
              <a:t>Paciente que fala alto, de forma ameaçadora ou </a:t>
            </a:r>
            <a:r>
              <a:rPr lang="pt-BR" dirty="0" smtClean="0"/>
              <a:t>em tom de provocação. </a:t>
            </a:r>
          </a:p>
          <a:p>
            <a:pPr marL="0" indent="0">
              <a:buNone/>
            </a:pPr>
            <a:r>
              <a:rPr lang="pt-BR" dirty="0" smtClean="0"/>
              <a:t>• </a:t>
            </a:r>
            <a:r>
              <a:rPr lang="pt-BR" dirty="0"/>
              <a:t>Paciente desconfiado ou com o humor irritado, exaltado ou </a:t>
            </a:r>
            <a:r>
              <a:rPr lang="pt-BR" dirty="0" smtClean="0"/>
              <a:t>eufórico</a:t>
            </a:r>
            <a:r>
              <a:rPr lang="pt-BR" dirty="0"/>
              <a:t>.</a:t>
            </a:r>
            <a:endParaRPr lang="pt-BR" dirty="0" smtClean="0"/>
          </a:p>
          <a:p>
            <a:pPr marL="0" indent="0">
              <a:buNone/>
            </a:pPr>
            <a:r>
              <a:rPr lang="pt-BR" dirty="0" smtClean="0"/>
              <a:t>• </a:t>
            </a:r>
            <a:r>
              <a:rPr lang="pt-BR" dirty="0"/>
              <a:t>Paciente intoxicado por álcool ou por drogas.</a:t>
            </a:r>
          </a:p>
        </p:txBody>
      </p:sp>
    </p:spTree>
    <p:extLst>
      <p:ext uri="{BB962C8B-B14F-4D97-AF65-F5344CB8AC3E}">
        <p14:creationId xmlns:p14="http://schemas.microsoft.com/office/powerpoint/2010/main" val="26044510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u="sng" dirty="0">
                <a:effectLst/>
              </a:rPr>
              <a:t>CONTENÇÃO MECÂNICA</a:t>
            </a:r>
          </a:p>
        </p:txBody>
      </p:sp>
      <p:sp>
        <p:nvSpPr>
          <p:cNvPr id="3" name="Espaço Reservado para Conteúdo 2"/>
          <p:cNvSpPr>
            <a:spLocks noGrp="1"/>
          </p:cNvSpPr>
          <p:nvPr>
            <p:ph idx="1"/>
          </p:nvPr>
        </p:nvSpPr>
        <p:spPr>
          <a:xfrm>
            <a:off x="457200" y="1916832"/>
            <a:ext cx="8229600" cy="4525963"/>
          </a:xfrm>
        </p:spPr>
        <p:txBody>
          <a:bodyPr>
            <a:normAutofit/>
          </a:bodyPr>
          <a:lstStyle/>
          <a:p>
            <a:pPr marL="0" indent="0" algn="ctr">
              <a:buNone/>
            </a:pPr>
            <a:r>
              <a:rPr lang="pt-BR" sz="3600" dirty="0"/>
              <a:t>“Ao contrário do que muitas vezes se pensa, a reação do paciente à contenção mecânica é, no final do tratamento, de gratidão, ao se dar conta de que foi impedido de agir de forma destrutiva durante seu episódio de agitação.”</a:t>
            </a:r>
          </a:p>
        </p:txBody>
      </p:sp>
    </p:spTree>
    <p:extLst>
      <p:ext uri="{BB962C8B-B14F-4D97-AF65-F5344CB8AC3E}">
        <p14:creationId xmlns:p14="http://schemas.microsoft.com/office/powerpoint/2010/main" val="2596010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346" y="116632"/>
            <a:ext cx="7765322" cy="970450"/>
          </a:xfrm>
        </p:spPr>
        <p:txBody>
          <a:bodyPr>
            <a:normAutofit/>
          </a:bodyPr>
          <a:lstStyle/>
          <a:p>
            <a:pPr algn="l"/>
            <a:r>
              <a:rPr lang="pt-BR" sz="4400" b="1" u="sng" dirty="0">
                <a:effectLst/>
              </a:rPr>
              <a:t>CONTENÇÃO MECÂNICA </a:t>
            </a:r>
          </a:p>
        </p:txBody>
      </p:sp>
      <p:sp>
        <p:nvSpPr>
          <p:cNvPr id="3" name="Espaço Reservado para Conteúdo 2"/>
          <p:cNvSpPr>
            <a:spLocks noGrp="1"/>
          </p:cNvSpPr>
          <p:nvPr>
            <p:ph idx="1"/>
          </p:nvPr>
        </p:nvSpPr>
        <p:spPr>
          <a:xfrm>
            <a:off x="539552" y="1412776"/>
            <a:ext cx="4246694" cy="4720886"/>
          </a:xfrm>
        </p:spPr>
        <p:txBody>
          <a:bodyPr>
            <a:normAutofit fontScale="92500"/>
          </a:bodyPr>
          <a:lstStyle/>
          <a:p>
            <a:pPr marL="0" indent="0">
              <a:buNone/>
            </a:pPr>
            <a:r>
              <a:rPr lang="pt-BR" dirty="0"/>
              <a:t>Deve ser realizada seguindo algumas recomendações: </a:t>
            </a:r>
            <a:endParaRPr lang="pt-BR" dirty="0" smtClean="0"/>
          </a:p>
          <a:p>
            <a:pPr marL="0" indent="0">
              <a:buNone/>
            </a:pPr>
            <a:endParaRPr lang="pt-BR" dirty="0"/>
          </a:p>
          <a:p>
            <a:pPr marL="0" indent="0">
              <a:buNone/>
            </a:pPr>
            <a:r>
              <a:rPr lang="pt-BR" dirty="0"/>
              <a:t>• 1) Preferentemente cinco pessoas devem estar envolvidas na contenção: uma que coordena e que dirige a palavra ao paciente, em geral o clínico, e outras quatro pessoas (uma para cada membro do corpo) com treinamento prévio neste tipo de procedimento. </a:t>
            </a:r>
            <a:endParaRPr lang="pt-BR" dirty="0" smtClean="0"/>
          </a:p>
          <a:p>
            <a:pPr marL="0" indent="0">
              <a:buNone/>
            </a:pPr>
            <a:endParaRPr lang="pt-BR" dirty="0" smtClean="0"/>
          </a:p>
          <a:p>
            <a:pPr marL="0" indent="0">
              <a:buNone/>
            </a:pPr>
            <a:r>
              <a:rPr lang="pt-BR" dirty="0"/>
              <a:t>• 2) A contenção deve ser de um material resistente (lençóis se possível).</a:t>
            </a:r>
          </a:p>
        </p:txBody>
      </p:sp>
      <p:pic>
        <p:nvPicPr>
          <p:cNvPr id="5" name="Imagem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6056" y="2708920"/>
            <a:ext cx="3600400" cy="2952328"/>
          </a:xfrm>
          <a:prstGeom prst="rect">
            <a:avLst/>
          </a:prstGeom>
        </p:spPr>
      </p:pic>
    </p:spTree>
    <p:extLst>
      <p:ext uri="{BB962C8B-B14F-4D97-AF65-F5344CB8AC3E}">
        <p14:creationId xmlns:p14="http://schemas.microsoft.com/office/powerpoint/2010/main" val="18681966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39552" y="908720"/>
            <a:ext cx="4608512" cy="6525344"/>
          </a:xfrm>
        </p:spPr>
        <p:txBody>
          <a:bodyPr>
            <a:normAutofit/>
          </a:bodyPr>
          <a:lstStyle/>
          <a:p>
            <a:pPr marL="0" indent="0">
              <a:buNone/>
            </a:pPr>
            <a:r>
              <a:rPr lang="pt-BR" dirty="0"/>
              <a:t>• 3) O paciente deve ser contido em decúbito lateral e com a cabeça levemente elevada. O decúbito dorsal com os braços abertos deixa o paciente em posição vulnerável. Além disso, aumenta o risco de aspiração, caso o paciente vomite</a:t>
            </a:r>
            <a:r>
              <a:rPr lang="pt-BR" dirty="0" smtClean="0"/>
              <a:t>.</a:t>
            </a:r>
          </a:p>
          <a:p>
            <a:pPr marL="0" indent="0">
              <a:buNone/>
            </a:pPr>
            <a:endParaRPr lang="pt-BR" dirty="0" smtClean="0"/>
          </a:p>
          <a:p>
            <a:pPr marL="0" indent="0">
              <a:buNone/>
            </a:pPr>
            <a:endParaRPr lang="pt-BR" dirty="0"/>
          </a:p>
          <a:p>
            <a:pPr marL="0" indent="0">
              <a:buNone/>
            </a:pPr>
            <a:r>
              <a:rPr lang="pt-BR" dirty="0"/>
              <a:t>• 4) Durante todo o procedimento, o paciente deve ser esclarecido sobre o que está sendo feito, bem como os motivos, tentando explicar o caráter não-punitivo do mesmo.</a:t>
            </a:r>
          </a:p>
        </p:txBody>
      </p:sp>
      <p:pic>
        <p:nvPicPr>
          <p:cNvPr id="2" name="Image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6096" y="1268760"/>
            <a:ext cx="3075806" cy="4221088"/>
          </a:xfrm>
          <a:prstGeom prst="rect">
            <a:avLst/>
          </a:prstGeom>
        </p:spPr>
      </p:pic>
    </p:spTree>
    <p:extLst>
      <p:ext uri="{BB962C8B-B14F-4D97-AF65-F5344CB8AC3E}">
        <p14:creationId xmlns:p14="http://schemas.microsoft.com/office/powerpoint/2010/main" val="34722518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332656"/>
            <a:ext cx="7765322" cy="970450"/>
          </a:xfrm>
        </p:spPr>
        <p:txBody>
          <a:bodyPr>
            <a:normAutofit/>
          </a:bodyPr>
          <a:lstStyle/>
          <a:p>
            <a:pPr algn="l"/>
            <a:r>
              <a:rPr lang="pt-BR" sz="4400" b="1" u="sng" dirty="0">
                <a:effectLst/>
              </a:rPr>
              <a:t>CONTENÇÃO MECÂNICA</a:t>
            </a:r>
          </a:p>
        </p:txBody>
      </p:sp>
      <p:sp>
        <p:nvSpPr>
          <p:cNvPr id="3" name="Espaço Reservado para Conteúdo 2"/>
          <p:cNvSpPr>
            <a:spLocks noGrp="1"/>
          </p:cNvSpPr>
          <p:nvPr>
            <p:ph idx="1"/>
          </p:nvPr>
        </p:nvSpPr>
        <p:spPr>
          <a:xfrm>
            <a:off x="457200" y="1916832"/>
            <a:ext cx="4546848" cy="4525963"/>
          </a:xfrm>
        </p:spPr>
        <p:txBody>
          <a:bodyPr>
            <a:normAutofit/>
          </a:bodyPr>
          <a:lstStyle/>
          <a:p>
            <a:pPr marL="0" indent="0">
              <a:buNone/>
            </a:pPr>
            <a:r>
              <a:rPr lang="pt-BR" dirty="0"/>
              <a:t>• A contenção mecânica pode desencadear complicações clínicas graves, como desidratação, redução da perfusão em extremidades, fraturas, depressão respiratória e até mesmo morte súbita. </a:t>
            </a:r>
            <a:endParaRPr lang="pt-BR" dirty="0" smtClean="0"/>
          </a:p>
          <a:p>
            <a:pPr marL="0" indent="0">
              <a:buNone/>
            </a:pPr>
            <a:endParaRPr lang="pt-BR" dirty="0"/>
          </a:p>
          <a:p>
            <a:pPr marL="0" indent="0">
              <a:buNone/>
            </a:pPr>
            <a:endParaRPr lang="pt-BR" dirty="0" smtClean="0"/>
          </a:p>
          <a:p>
            <a:pPr marL="0" indent="0">
              <a:buNone/>
            </a:pPr>
            <a:r>
              <a:rPr lang="pt-BR" dirty="0" smtClean="0"/>
              <a:t>• </a:t>
            </a:r>
            <a:r>
              <a:rPr lang="pt-BR" dirty="0"/>
              <a:t>A adequação do comportamento da equipe no manejo da situação é um aspecto fundamental para a prevenção de agressão física ou danos materiais.</a:t>
            </a:r>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2292" y="1989282"/>
            <a:ext cx="3168352" cy="2156073"/>
          </a:xfrm>
          <a:prstGeom prst="rect">
            <a:avLst/>
          </a:prstGeom>
        </p:spPr>
      </p:pic>
    </p:spTree>
    <p:extLst>
      <p:ext uri="{BB962C8B-B14F-4D97-AF65-F5344CB8AC3E}">
        <p14:creationId xmlns:p14="http://schemas.microsoft.com/office/powerpoint/2010/main" val="21216116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908720"/>
            <a:ext cx="8219256" cy="5217443"/>
          </a:xfrm>
        </p:spPr>
        <p:txBody>
          <a:bodyPr>
            <a:normAutofit/>
          </a:bodyPr>
          <a:lstStyle/>
          <a:p>
            <a:pPr marL="0" indent="0">
              <a:buNone/>
            </a:pPr>
            <a:r>
              <a:rPr lang="pt-BR" sz="2400" dirty="0"/>
              <a:t>• 5) O paciente contido deve ser constantemente observado, tanto em relação à segurança e conforto da contenção quanto a outros parâmetros, como sinais vitais e nível de consciência. </a:t>
            </a:r>
            <a:endParaRPr lang="pt-BR" sz="2400" dirty="0" smtClean="0"/>
          </a:p>
          <a:p>
            <a:pPr marL="0" indent="0">
              <a:buNone/>
            </a:pPr>
            <a:endParaRPr lang="pt-BR" sz="2400" dirty="0" smtClean="0"/>
          </a:p>
          <a:p>
            <a:pPr marL="0" indent="0">
              <a:buNone/>
            </a:pPr>
            <a:endParaRPr lang="pt-BR" sz="2400" dirty="0"/>
          </a:p>
          <a:p>
            <a:pPr marL="0" indent="0">
              <a:buNone/>
            </a:pPr>
            <a:r>
              <a:rPr lang="pt-BR" sz="2400" dirty="0" smtClean="0"/>
              <a:t>• </a:t>
            </a:r>
            <a:r>
              <a:rPr lang="pt-BR" sz="2400" dirty="0"/>
              <a:t>6) A contenção mecânica não deve ser vista como um procedimento isolado para o manejo do comportamento violento. A sua maior importância é propiciar a abordagem verbal do paciente de uma forma segura para ambos. Com o paciente contido é possível obter dados de história e estado mental que permitam um diagnóstico e uma conduta mais adequada, mesmo em termos psicofarmacológicos.</a:t>
            </a:r>
          </a:p>
        </p:txBody>
      </p:sp>
    </p:spTree>
    <p:extLst>
      <p:ext uri="{BB962C8B-B14F-4D97-AF65-F5344CB8AC3E}">
        <p14:creationId xmlns:p14="http://schemas.microsoft.com/office/powerpoint/2010/main" val="3338454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2248" y="378087"/>
            <a:ext cx="7765322" cy="970450"/>
          </a:xfrm>
        </p:spPr>
        <p:txBody>
          <a:bodyPr>
            <a:normAutofit fontScale="90000"/>
          </a:bodyPr>
          <a:lstStyle/>
          <a:p>
            <a:pPr algn="l"/>
            <a:r>
              <a:rPr lang="pt-BR" b="1" u="sng" dirty="0" smtClean="0">
                <a:solidFill>
                  <a:schemeClr val="tx2"/>
                </a:solidFill>
              </a:rPr>
              <a:t>EMERGENCIA PROVOCA ENTRE OS QUE RODEIAM O PACIENTE:</a:t>
            </a:r>
            <a:endParaRPr lang="pt-BR" b="1" u="sng" dirty="0">
              <a:solidFill>
                <a:schemeClr val="tx2"/>
              </a:solidFill>
            </a:endParaRPr>
          </a:p>
        </p:txBody>
      </p:sp>
      <p:sp>
        <p:nvSpPr>
          <p:cNvPr id="3" name="Espaço Reservado para Conteúdo 2"/>
          <p:cNvSpPr>
            <a:spLocks noGrp="1"/>
          </p:cNvSpPr>
          <p:nvPr>
            <p:ph idx="1"/>
          </p:nvPr>
        </p:nvSpPr>
        <p:spPr>
          <a:xfrm>
            <a:off x="395536" y="1844823"/>
            <a:ext cx="8229600" cy="4608513"/>
          </a:xfrm>
        </p:spPr>
        <p:txBody>
          <a:bodyPr>
            <a:normAutofit fontScale="85000" lnSpcReduction="20000"/>
          </a:bodyPr>
          <a:lstStyle/>
          <a:p>
            <a:r>
              <a:rPr lang="pt-BR" dirty="0" smtClean="0"/>
              <a:t>INSEGURANCA. </a:t>
            </a:r>
          </a:p>
          <a:p>
            <a:endParaRPr lang="pt-BR" dirty="0"/>
          </a:p>
          <a:p>
            <a:r>
              <a:rPr lang="pt-BR" dirty="0" smtClean="0"/>
              <a:t>CONFUSAO.</a:t>
            </a:r>
          </a:p>
          <a:p>
            <a:endParaRPr lang="pt-BR" dirty="0"/>
          </a:p>
          <a:p>
            <a:r>
              <a:rPr lang="pt-BR" dirty="0" smtClean="0"/>
              <a:t>MEDO.</a:t>
            </a:r>
          </a:p>
          <a:p>
            <a:endParaRPr lang="pt-BR" dirty="0"/>
          </a:p>
          <a:p>
            <a:r>
              <a:rPr lang="pt-BR" dirty="0" smtClean="0"/>
              <a:t>ANGUSTIA.</a:t>
            </a:r>
          </a:p>
          <a:p>
            <a:endParaRPr lang="pt-BR" dirty="0"/>
          </a:p>
          <a:p>
            <a:r>
              <a:rPr lang="pt-BR" dirty="0" smtClean="0"/>
              <a:t>INCERTEZA.</a:t>
            </a:r>
          </a:p>
          <a:p>
            <a:endParaRPr lang="en-US" dirty="0"/>
          </a:p>
          <a:p>
            <a:r>
              <a:rPr lang="en-US" dirty="0" smtClean="0"/>
              <a:t>IMPOTÊNCIA.</a:t>
            </a:r>
          </a:p>
          <a:p>
            <a:endParaRPr lang="en-US" dirty="0"/>
          </a:p>
          <a:p>
            <a:r>
              <a:rPr lang="en-US" dirty="0" smtClean="0"/>
              <a:t>DESCONTROLE.</a:t>
            </a:r>
            <a:endParaRPr lang="pt-BR" dirty="0" smtClean="0"/>
          </a:p>
          <a:p>
            <a:endParaRPr lang="en-US" dirty="0"/>
          </a:p>
          <a:p>
            <a:endParaRPr lang="pt-BR" dirty="0" smtClean="0"/>
          </a:p>
          <a:p>
            <a:endParaRPr lang="pt-BR" dirty="0" smtClean="0"/>
          </a:p>
        </p:txBody>
      </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7818" y="1947554"/>
            <a:ext cx="3495506" cy="2048480"/>
          </a:xfrm>
          <a:prstGeom prst="rect">
            <a:avLst/>
          </a:prstGeom>
        </p:spPr>
      </p:pic>
      <p:pic>
        <p:nvPicPr>
          <p:cNvPr id="6" name="Imagem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34931" y="4321369"/>
            <a:ext cx="3528393" cy="2163885"/>
          </a:xfrm>
          <a:prstGeom prst="rect">
            <a:avLst/>
          </a:prstGeom>
        </p:spPr>
      </p:pic>
    </p:spTree>
    <p:extLst>
      <p:ext uri="{BB962C8B-B14F-4D97-AF65-F5344CB8AC3E}">
        <p14:creationId xmlns:p14="http://schemas.microsoft.com/office/powerpoint/2010/main" val="1732187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620688"/>
            <a:ext cx="8229600" cy="5904656"/>
          </a:xfrm>
        </p:spPr>
        <p:txBody>
          <a:bodyPr>
            <a:normAutofit/>
          </a:bodyPr>
          <a:lstStyle/>
          <a:p>
            <a:pPr marL="0" indent="0">
              <a:buNone/>
            </a:pPr>
            <a:r>
              <a:rPr lang="pt-BR" sz="2400" dirty="0"/>
              <a:t>• 7) Durante todo o período de contenção NÃO se pode oferecer líquido ou alimento, sob hipótese alguma, devido ao grande risco de aspiração. </a:t>
            </a:r>
            <a:endParaRPr lang="pt-BR" sz="2400" dirty="0" smtClean="0"/>
          </a:p>
          <a:p>
            <a:pPr marL="0" indent="0">
              <a:buNone/>
            </a:pPr>
            <a:endParaRPr lang="pt-BR" sz="2400" dirty="0"/>
          </a:p>
          <a:p>
            <a:pPr marL="0" indent="0">
              <a:buNone/>
            </a:pPr>
            <a:r>
              <a:rPr lang="pt-BR" sz="2400" dirty="0" smtClean="0"/>
              <a:t>• </a:t>
            </a:r>
            <a:r>
              <a:rPr lang="pt-BR" sz="2400" dirty="0"/>
              <a:t>8) Em adultos o tempo máximo de contenção é de 4 horas, com supervisão direta e contínua dos dados vitais e conforto do paciente</a:t>
            </a:r>
            <a:r>
              <a:rPr lang="pt-BR" sz="2400" dirty="0" smtClean="0"/>
              <a:t>.</a:t>
            </a:r>
          </a:p>
          <a:p>
            <a:pPr marL="0" indent="0">
              <a:buNone/>
            </a:pPr>
            <a:endParaRPr lang="pt-BR" sz="2400" dirty="0" smtClean="0"/>
          </a:p>
          <a:p>
            <a:pPr marL="0" indent="0">
              <a:buNone/>
            </a:pPr>
            <a:r>
              <a:rPr lang="pt-BR" sz="2400" dirty="0"/>
              <a:t>• </a:t>
            </a:r>
            <a:r>
              <a:rPr lang="pt-BR" sz="2400" dirty="0" smtClean="0"/>
              <a:t>9) Depois de iniciar o procedimento de contenção física, não se deve voltar atrás na decisão sem justifica plausível ou procurar barganhar mesmo que esse prometa ficar tranquilo.</a:t>
            </a:r>
          </a:p>
          <a:p>
            <a:pPr marL="0" indent="0">
              <a:buNone/>
            </a:pPr>
            <a:endParaRPr lang="en-US" sz="2400" dirty="0"/>
          </a:p>
          <a:p>
            <a:pPr marL="0" indent="0">
              <a:buNone/>
            </a:pPr>
            <a:r>
              <a:rPr lang="pt-BR" sz="2400" dirty="0"/>
              <a:t>• </a:t>
            </a:r>
            <a:r>
              <a:rPr lang="pt-BR" sz="2400" dirty="0" smtClean="0"/>
              <a:t>10) Todo paciente contido também deve ser medicado.</a:t>
            </a:r>
            <a:endParaRPr lang="pt-BR" sz="2400" dirty="0"/>
          </a:p>
          <a:p>
            <a:pPr marL="0" indent="0">
              <a:buNone/>
            </a:pPr>
            <a:endParaRPr lang="pt-BR" dirty="0"/>
          </a:p>
        </p:txBody>
      </p:sp>
    </p:spTree>
    <p:extLst>
      <p:ext uri="{BB962C8B-B14F-4D97-AF65-F5344CB8AC3E}">
        <p14:creationId xmlns:p14="http://schemas.microsoft.com/office/powerpoint/2010/main" val="12731808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1196752"/>
            <a:ext cx="8229600" cy="4929411"/>
          </a:xfrm>
        </p:spPr>
        <p:txBody>
          <a:bodyPr>
            <a:normAutofit/>
          </a:bodyPr>
          <a:lstStyle/>
          <a:p>
            <a:pPr marL="0" indent="0">
              <a:buNone/>
            </a:pPr>
            <a:r>
              <a:rPr lang="pt-BR" sz="2400" dirty="0"/>
              <a:t>• </a:t>
            </a:r>
            <a:r>
              <a:rPr lang="pt-BR" sz="2400" dirty="0" smtClean="0"/>
              <a:t>11) </a:t>
            </a:r>
            <a:r>
              <a:rPr lang="pt-BR" sz="2400" dirty="0"/>
              <a:t>A retirada da contenção pode ser gradual e de comum acordo com o paciente</a:t>
            </a:r>
            <a:r>
              <a:rPr lang="pt-BR" sz="2400" dirty="0" smtClean="0"/>
              <a:t>.</a:t>
            </a:r>
          </a:p>
          <a:p>
            <a:pPr marL="0" indent="0">
              <a:buNone/>
            </a:pPr>
            <a:endParaRPr lang="pt-BR" sz="2400" dirty="0"/>
          </a:p>
          <a:p>
            <a:pPr marL="0" indent="0">
              <a:buNone/>
            </a:pPr>
            <a:r>
              <a:rPr lang="pt-BR" sz="2400" dirty="0"/>
              <a:t>• </a:t>
            </a:r>
            <a:r>
              <a:rPr lang="pt-BR" sz="2400" dirty="0" smtClean="0"/>
              <a:t>12) </a:t>
            </a:r>
            <a:r>
              <a:rPr lang="pt-BR" sz="2400" dirty="0"/>
              <a:t>Realizar os registros em prontuário com anotação dos detalhes, como </a:t>
            </a:r>
            <a:r>
              <a:rPr lang="pt-BR" sz="2400" dirty="0" err="1"/>
              <a:t>razoes,duração</a:t>
            </a:r>
            <a:r>
              <a:rPr lang="pt-BR" sz="2400" dirty="0"/>
              <a:t> e tipo da contenção física. Anotar qualquer lesão corporal ou informação relevante pregressa ao atual procedimento. </a:t>
            </a:r>
            <a:endParaRPr lang="pt-BR" sz="2400" dirty="0" smtClean="0"/>
          </a:p>
          <a:p>
            <a:pPr marL="0" indent="0">
              <a:buNone/>
            </a:pPr>
            <a:endParaRPr lang="pt-BR" sz="2400" dirty="0"/>
          </a:p>
          <a:p>
            <a:pPr marL="0" indent="0">
              <a:buNone/>
            </a:pPr>
            <a:r>
              <a:rPr lang="pt-BR" sz="2400" dirty="0" smtClean="0"/>
              <a:t>• 13) </a:t>
            </a:r>
            <a:r>
              <a:rPr lang="pt-BR" sz="2400" dirty="0"/>
              <a:t>Proibido o uso destas técnicas em caráter </a:t>
            </a:r>
            <a:r>
              <a:rPr lang="pt-BR" sz="2400" dirty="0" smtClean="0"/>
              <a:t>coercitivo/punitivo</a:t>
            </a:r>
          </a:p>
          <a:p>
            <a:pPr marL="0" indent="0">
              <a:buNone/>
            </a:pPr>
            <a:endParaRPr lang="en-US" dirty="0"/>
          </a:p>
          <a:p>
            <a:pPr marL="0" indent="0">
              <a:buNone/>
            </a:pPr>
            <a:endParaRPr lang="pt-BR" dirty="0" smtClean="0"/>
          </a:p>
        </p:txBody>
      </p:sp>
    </p:spTree>
    <p:extLst>
      <p:ext uri="{BB962C8B-B14F-4D97-AF65-F5344CB8AC3E}">
        <p14:creationId xmlns:p14="http://schemas.microsoft.com/office/powerpoint/2010/main" val="37255577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19219"/>
            <a:ext cx="8229600" cy="1143000"/>
          </a:xfrm>
        </p:spPr>
        <p:txBody>
          <a:bodyPr>
            <a:normAutofit/>
          </a:bodyPr>
          <a:lstStyle/>
          <a:p>
            <a:pPr algn="l"/>
            <a:r>
              <a:rPr lang="pt-BR" sz="4000" dirty="0"/>
              <a:t>Contenção Mecânica</a:t>
            </a:r>
          </a:p>
        </p:txBody>
      </p:sp>
      <p:sp>
        <p:nvSpPr>
          <p:cNvPr id="3" name="Espaço Reservado para Conteúdo 2"/>
          <p:cNvSpPr>
            <a:spLocks noGrp="1"/>
          </p:cNvSpPr>
          <p:nvPr>
            <p:ph idx="1"/>
          </p:nvPr>
        </p:nvSpPr>
        <p:spPr>
          <a:xfrm>
            <a:off x="251520" y="1556792"/>
            <a:ext cx="5410944" cy="5085184"/>
          </a:xfrm>
        </p:spPr>
        <p:txBody>
          <a:bodyPr>
            <a:normAutofit/>
          </a:bodyPr>
          <a:lstStyle/>
          <a:p>
            <a:pPr marL="0" indent="0">
              <a:buNone/>
            </a:pPr>
            <a:r>
              <a:rPr lang="pt-BR" dirty="0"/>
              <a:t>• Em dois pontos ( somente MMSS</a:t>
            </a:r>
            <a:r>
              <a:rPr lang="pt-BR" dirty="0" smtClean="0"/>
              <a:t>).</a:t>
            </a:r>
          </a:p>
          <a:p>
            <a:pPr marL="0" indent="0">
              <a:buNone/>
            </a:pPr>
            <a:endParaRPr lang="pt-BR" dirty="0" smtClean="0"/>
          </a:p>
          <a:p>
            <a:pPr marL="0" indent="0">
              <a:buNone/>
            </a:pPr>
            <a:r>
              <a:rPr lang="pt-BR" dirty="0" smtClean="0"/>
              <a:t>• </a:t>
            </a:r>
            <a:r>
              <a:rPr lang="pt-BR" dirty="0"/>
              <a:t>Em quatro pontos (MMSS e MMII</a:t>
            </a:r>
            <a:r>
              <a:rPr lang="pt-BR" dirty="0" smtClean="0"/>
              <a:t>).</a:t>
            </a:r>
          </a:p>
          <a:p>
            <a:pPr marL="0" indent="0">
              <a:buNone/>
            </a:pPr>
            <a:endParaRPr lang="pt-BR" dirty="0" smtClean="0"/>
          </a:p>
          <a:p>
            <a:pPr marL="0" indent="0">
              <a:buNone/>
            </a:pPr>
            <a:r>
              <a:rPr lang="pt-BR" dirty="0" smtClean="0"/>
              <a:t>• </a:t>
            </a:r>
            <a:r>
              <a:rPr lang="pt-BR" dirty="0"/>
              <a:t>Em cinco pontos (MMSS, MMII e TORAX</a:t>
            </a:r>
            <a:r>
              <a:rPr lang="pt-BR" dirty="0" smtClean="0"/>
              <a:t>).</a:t>
            </a:r>
          </a:p>
          <a:p>
            <a:pPr marL="0" indent="0">
              <a:buNone/>
            </a:pPr>
            <a:endParaRPr lang="pt-BR" dirty="0" smtClean="0"/>
          </a:p>
          <a:p>
            <a:pPr marL="0" indent="0">
              <a:buNone/>
            </a:pPr>
            <a:r>
              <a:rPr lang="pt-BR" dirty="0" smtClean="0"/>
              <a:t>• </a:t>
            </a:r>
            <a:r>
              <a:rPr lang="pt-BR" dirty="0"/>
              <a:t>Lençol de </a:t>
            </a:r>
            <a:r>
              <a:rPr lang="pt-BR" dirty="0" smtClean="0"/>
              <a:t>contenção.</a:t>
            </a:r>
            <a:endParaRPr lang="pt-BR" dirty="0"/>
          </a:p>
          <a:p>
            <a:pPr marL="0" indent="0">
              <a:buNone/>
            </a:pPr>
            <a:endParaRPr lang="pt-BR" dirty="0" smtClean="0"/>
          </a:p>
          <a:p>
            <a:pPr marL="0" indent="0">
              <a:buNone/>
            </a:pPr>
            <a:r>
              <a:rPr lang="pt-BR" dirty="0" smtClean="0"/>
              <a:t>• </a:t>
            </a:r>
            <a:r>
              <a:rPr lang="pt-BR" dirty="0"/>
              <a:t>Faixa de contenção no </a:t>
            </a:r>
            <a:r>
              <a:rPr lang="pt-BR" dirty="0" smtClean="0"/>
              <a:t>leito.</a:t>
            </a:r>
          </a:p>
          <a:p>
            <a:pPr marL="0" indent="0">
              <a:buNone/>
            </a:pPr>
            <a:endParaRPr lang="pt-BR" dirty="0" smtClean="0"/>
          </a:p>
          <a:p>
            <a:pPr marL="0" indent="0">
              <a:buNone/>
            </a:pPr>
            <a:r>
              <a:rPr lang="pt-BR" dirty="0" smtClean="0"/>
              <a:t> </a:t>
            </a:r>
            <a:r>
              <a:rPr lang="pt-BR" dirty="0"/>
              <a:t>• Grupo de apoio – com auxílio de 8 pessoas.</a:t>
            </a:r>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2464" y="1556792"/>
            <a:ext cx="3024336" cy="2448272"/>
          </a:xfrm>
          <a:prstGeom prst="rect">
            <a:avLst/>
          </a:prstGeom>
        </p:spPr>
      </p:pic>
    </p:spTree>
    <p:extLst>
      <p:ext uri="{BB962C8B-B14F-4D97-AF65-F5344CB8AC3E}">
        <p14:creationId xmlns:p14="http://schemas.microsoft.com/office/powerpoint/2010/main" val="33526281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pt-BR" sz="5400" b="1" u="sng" dirty="0">
                <a:effectLst/>
              </a:rPr>
              <a:t>Contenção Química </a:t>
            </a:r>
          </a:p>
        </p:txBody>
      </p:sp>
      <p:sp>
        <p:nvSpPr>
          <p:cNvPr id="3" name="Espaço Reservado para Conteúdo 2"/>
          <p:cNvSpPr>
            <a:spLocks noGrp="1"/>
          </p:cNvSpPr>
          <p:nvPr>
            <p:ph idx="1"/>
          </p:nvPr>
        </p:nvSpPr>
        <p:spPr>
          <a:xfrm>
            <a:off x="453207" y="2204864"/>
            <a:ext cx="7997461" cy="4525963"/>
          </a:xfrm>
        </p:spPr>
        <p:txBody>
          <a:bodyPr/>
          <a:lstStyle/>
          <a:p>
            <a:pPr marL="0" indent="0">
              <a:buNone/>
            </a:pPr>
            <a:endParaRPr lang="pt-BR" dirty="0" smtClean="0"/>
          </a:p>
          <a:p>
            <a:pPr marL="0" indent="0">
              <a:buNone/>
            </a:pPr>
            <a:r>
              <a:rPr lang="pt-BR" dirty="0" smtClean="0"/>
              <a:t>• </a:t>
            </a:r>
            <a:r>
              <a:rPr lang="pt-BR" sz="2400" dirty="0"/>
              <a:t>TRANQUILIZAÇÃO </a:t>
            </a:r>
            <a:r>
              <a:rPr lang="pt-BR" sz="2400" dirty="0" smtClean="0"/>
              <a:t>RÁPIDA</a:t>
            </a:r>
          </a:p>
          <a:p>
            <a:pPr marL="0" indent="0">
              <a:buNone/>
            </a:pPr>
            <a:endParaRPr lang="pt-BR" dirty="0" smtClean="0"/>
          </a:p>
          <a:p>
            <a:pPr marL="0" indent="0">
              <a:buNone/>
            </a:pPr>
            <a:r>
              <a:rPr lang="pt-BR" dirty="0" smtClean="0"/>
              <a:t> </a:t>
            </a:r>
            <a:r>
              <a:rPr lang="pt-BR" sz="2400" dirty="0"/>
              <a:t>– Entende-se por </a:t>
            </a:r>
            <a:r>
              <a:rPr lang="pt-BR" sz="2400" dirty="0" err="1"/>
              <a:t>tranquilização</a:t>
            </a:r>
            <a:r>
              <a:rPr lang="pt-BR" sz="2400" dirty="0"/>
              <a:t> rápida a obtenção de redução significativa dos sintomas de agitação e agressividade sem a indução de sedação mais profunda ou prolongada.</a:t>
            </a:r>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1988840"/>
            <a:ext cx="1922016" cy="1224136"/>
          </a:xfrm>
          <a:prstGeom prst="rect">
            <a:avLst/>
          </a:prstGeom>
        </p:spPr>
      </p:pic>
    </p:spTree>
    <p:extLst>
      <p:ext uri="{BB962C8B-B14F-4D97-AF65-F5344CB8AC3E}">
        <p14:creationId xmlns:p14="http://schemas.microsoft.com/office/powerpoint/2010/main" val="34433232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67544" y="404664"/>
            <a:ext cx="8229600" cy="5433467"/>
          </a:xfrm>
        </p:spPr>
        <p:txBody>
          <a:bodyPr>
            <a:normAutofit/>
          </a:bodyPr>
          <a:lstStyle/>
          <a:p>
            <a:pPr marL="0" indent="0">
              <a:buNone/>
            </a:pPr>
            <a:r>
              <a:rPr lang="pt-BR" dirty="0" smtClean="0"/>
              <a:t> </a:t>
            </a:r>
          </a:p>
          <a:p>
            <a:pPr marL="0" indent="0">
              <a:buNone/>
            </a:pPr>
            <a:endParaRPr lang="pt-BR" sz="2400" dirty="0"/>
          </a:p>
          <a:p>
            <a:pPr marL="0" indent="0">
              <a:buNone/>
            </a:pPr>
            <a:r>
              <a:rPr lang="pt-BR" sz="2400" dirty="0" smtClean="0"/>
              <a:t>– </a:t>
            </a:r>
            <a:r>
              <a:rPr lang="pt-BR" sz="2400" dirty="0"/>
              <a:t>O objetivo é tranquilizar o paciente o mais rapidamente possível, reduzindo o risco de auto e </a:t>
            </a:r>
            <a:r>
              <a:rPr lang="pt-BR" sz="2400" dirty="0" err="1"/>
              <a:t>heteroagressividade</a:t>
            </a:r>
            <a:r>
              <a:rPr lang="pt-BR" sz="2400" dirty="0"/>
              <a:t> e de ocorrência de efeitos colaterais, mas de maneira a permitir a continuidade da investigação diagnóstica e da abordagem terapêutica. </a:t>
            </a:r>
            <a:endParaRPr lang="pt-BR" sz="2400" dirty="0" smtClean="0"/>
          </a:p>
          <a:p>
            <a:pPr marL="0" indent="0">
              <a:buNone/>
            </a:pPr>
            <a:endParaRPr lang="pt-BR" sz="2400" dirty="0"/>
          </a:p>
          <a:p>
            <a:pPr marL="0" indent="0">
              <a:buNone/>
            </a:pPr>
            <a:endParaRPr lang="pt-BR" sz="2400" dirty="0" smtClean="0"/>
          </a:p>
          <a:p>
            <a:pPr marL="0" indent="0">
              <a:buNone/>
            </a:pPr>
            <a:r>
              <a:rPr lang="pt-BR" sz="2400" dirty="0" smtClean="0"/>
              <a:t>– </a:t>
            </a:r>
            <a:r>
              <a:rPr lang="pt-BR" sz="2400" dirty="0"/>
              <a:t>devem ser evitados em pacientes intoxicados por outros depressores como álcool, barbitúricos ou com suspeita de traumatismo craniano.</a:t>
            </a:r>
          </a:p>
        </p:txBody>
      </p:sp>
    </p:spTree>
    <p:extLst>
      <p:ext uri="{BB962C8B-B14F-4D97-AF65-F5344CB8AC3E}">
        <p14:creationId xmlns:p14="http://schemas.microsoft.com/office/powerpoint/2010/main" val="38945365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pt-BR" sz="4800" b="1" u="sng" dirty="0">
                <a:effectLst/>
              </a:rPr>
              <a:t>Contenção Química </a:t>
            </a:r>
          </a:p>
        </p:txBody>
      </p:sp>
      <p:sp>
        <p:nvSpPr>
          <p:cNvPr id="3" name="Espaço Reservado para Conteúdo 2"/>
          <p:cNvSpPr>
            <a:spLocks noGrp="1"/>
          </p:cNvSpPr>
          <p:nvPr>
            <p:ph idx="1"/>
          </p:nvPr>
        </p:nvSpPr>
        <p:spPr>
          <a:xfrm>
            <a:off x="453207" y="2060848"/>
            <a:ext cx="8229600" cy="4925144"/>
          </a:xfrm>
        </p:spPr>
        <p:txBody>
          <a:bodyPr>
            <a:normAutofit/>
          </a:bodyPr>
          <a:lstStyle/>
          <a:p>
            <a:pPr marL="0" indent="0">
              <a:buNone/>
            </a:pPr>
            <a:r>
              <a:rPr lang="pt-BR" sz="2400" b="1" dirty="0" smtClean="0"/>
              <a:t>Entre </a:t>
            </a:r>
            <a:r>
              <a:rPr lang="pt-BR" sz="2400" b="1" dirty="0"/>
              <a:t>as medicações mais utilizadas com a finalidade de controle da agitação psicomotora, estão</a:t>
            </a:r>
            <a:r>
              <a:rPr lang="pt-BR" sz="2400" b="1" dirty="0" smtClean="0"/>
              <a:t>:</a:t>
            </a:r>
          </a:p>
          <a:p>
            <a:pPr marL="0" indent="0">
              <a:buNone/>
            </a:pPr>
            <a:endParaRPr lang="pt-BR" sz="2400" b="1" dirty="0" smtClean="0"/>
          </a:p>
          <a:p>
            <a:pPr marL="0" indent="0">
              <a:buNone/>
            </a:pPr>
            <a:r>
              <a:rPr lang="pt-BR" sz="2400" b="1" dirty="0" smtClean="0"/>
              <a:t> </a:t>
            </a:r>
            <a:r>
              <a:rPr lang="pt-BR" sz="2400" b="1" dirty="0"/>
              <a:t>• - </a:t>
            </a:r>
            <a:r>
              <a:rPr lang="pt-BR" sz="2400" b="1" dirty="0" err="1"/>
              <a:t>Antipsicóticos</a:t>
            </a:r>
            <a:r>
              <a:rPr lang="pt-BR" sz="2400" b="1" dirty="0"/>
              <a:t> convencionais: </a:t>
            </a:r>
            <a:r>
              <a:rPr lang="pt-BR" sz="2400" b="1" dirty="0" err="1"/>
              <a:t>haloperidol</a:t>
            </a:r>
            <a:r>
              <a:rPr lang="pt-BR" sz="2400" b="1" dirty="0"/>
              <a:t> e </a:t>
            </a:r>
            <a:r>
              <a:rPr lang="pt-BR" sz="2400" b="1" dirty="0" err="1" smtClean="0"/>
              <a:t>clorpromazina</a:t>
            </a:r>
            <a:r>
              <a:rPr lang="pt-BR" sz="2400" b="1" dirty="0"/>
              <a:t>.</a:t>
            </a:r>
            <a:r>
              <a:rPr lang="pt-BR" sz="2400" b="1" dirty="0" smtClean="0"/>
              <a:t> </a:t>
            </a:r>
          </a:p>
          <a:p>
            <a:pPr marL="0" indent="0">
              <a:buNone/>
            </a:pPr>
            <a:r>
              <a:rPr lang="pt-BR" sz="2400" b="1" dirty="0" smtClean="0"/>
              <a:t>• </a:t>
            </a:r>
            <a:r>
              <a:rPr lang="pt-BR" sz="2400" b="1" dirty="0"/>
              <a:t>- Benzodiazepínicos: </a:t>
            </a:r>
            <a:r>
              <a:rPr lang="pt-BR" sz="2400" b="1" dirty="0" err="1"/>
              <a:t>diazepam</a:t>
            </a:r>
            <a:r>
              <a:rPr lang="pt-BR" sz="2400" b="1" dirty="0"/>
              <a:t>, </a:t>
            </a:r>
            <a:r>
              <a:rPr lang="pt-BR" sz="2400" b="1" dirty="0" err="1"/>
              <a:t>lorazepam</a:t>
            </a:r>
            <a:r>
              <a:rPr lang="pt-BR" sz="2400" b="1" dirty="0"/>
              <a:t> e </a:t>
            </a:r>
            <a:r>
              <a:rPr lang="pt-BR" sz="2400" b="1" dirty="0" err="1" smtClean="0"/>
              <a:t>midazolam</a:t>
            </a:r>
            <a:r>
              <a:rPr lang="pt-BR" sz="2400" b="1" dirty="0"/>
              <a:t>.</a:t>
            </a:r>
            <a:r>
              <a:rPr lang="pt-BR" sz="2400" b="1" dirty="0" smtClean="0"/>
              <a:t> </a:t>
            </a:r>
          </a:p>
          <a:p>
            <a:pPr marL="0" indent="0">
              <a:buNone/>
            </a:pPr>
            <a:r>
              <a:rPr lang="pt-BR" sz="2400" b="1" dirty="0" smtClean="0"/>
              <a:t>• </a:t>
            </a:r>
            <a:r>
              <a:rPr lang="pt-BR" sz="2400" b="1" dirty="0"/>
              <a:t>- </a:t>
            </a:r>
            <a:r>
              <a:rPr lang="pt-BR" sz="2400" b="1" dirty="0" err="1"/>
              <a:t>Antipsicóticos</a:t>
            </a:r>
            <a:r>
              <a:rPr lang="pt-BR" sz="2400" b="1" dirty="0"/>
              <a:t> de nova geração: </a:t>
            </a:r>
            <a:r>
              <a:rPr lang="pt-BR" sz="2400" b="1" dirty="0" err="1"/>
              <a:t>olanzapina</a:t>
            </a:r>
            <a:r>
              <a:rPr lang="pt-BR" sz="2400" b="1" dirty="0"/>
              <a:t>, </a:t>
            </a:r>
            <a:r>
              <a:rPr lang="pt-BR" sz="2400" b="1" dirty="0" err="1"/>
              <a:t>aripiprazol</a:t>
            </a:r>
            <a:r>
              <a:rPr lang="pt-BR" sz="2400" b="1" dirty="0"/>
              <a:t> e </a:t>
            </a:r>
            <a:r>
              <a:rPr lang="pt-BR" sz="2400" b="1" dirty="0" err="1"/>
              <a:t>ziprasidona</a:t>
            </a:r>
            <a:r>
              <a:rPr lang="pt-BR" dirty="0"/>
              <a:t>.</a:t>
            </a:r>
          </a:p>
        </p:txBody>
      </p:sp>
    </p:spTree>
    <p:extLst>
      <p:ext uri="{BB962C8B-B14F-4D97-AF65-F5344CB8AC3E}">
        <p14:creationId xmlns:p14="http://schemas.microsoft.com/office/powerpoint/2010/main" val="19588537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95536" y="908720"/>
            <a:ext cx="8229600" cy="5246043"/>
          </a:xfrm>
        </p:spPr>
        <p:txBody>
          <a:bodyPr>
            <a:normAutofit/>
          </a:bodyPr>
          <a:lstStyle/>
          <a:p>
            <a:pPr marL="0" indent="0">
              <a:buNone/>
            </a:pPr>
            <a:r>
              <a:rPr lang="pt-BR" b="1" u="sng" dirty="0">
                <a:effectLst/>
              </a:rPr>
              <a:t>• </a:t>
            </a:r>
            <a:r>
              <a:rPr lang="pt-BR" sz="3200" b="1" u="sng" dirty="0">
                <a:effectLst/>
              </a:rPr>
              <a:t>TRANQUILIZAÇÃO RÁPIDA BAIXA </a:t>
            </a:r>
            <a:r>
              <a:rPr lang="pt-BR" sz="3200" b="1" u="sng" dirty="0" smtClean="0">
                <a:effectLst/>
              </a:rPr>
              <a:t>POTENCIA</a:t>
            </a:r>
          </a:p>
          <a:p>
            <a:pPr marL="0" indent="0">
              <a:buNone/>
            </a:pPr>
            <a:r>
              <a:rPr lang="pt-BR" sz="2800" dirty="0" smtClean="0"/>
              <a:t>(</a:t>
            </a:r>
            <a:r>
              <a:rPr lang="pt-BR" sz="2800" dirty="0" err="1"/>
              <a:t>ex</a:t>
            </a:r>
            <a:r>
              <a:rPr lang="pt-BR" sz="2800" dirty="0"/>
              <a:t>: </a:t>
            </a:r>
            <a:r>
              <a:rPr lang="pt-BR" sz="2800" dirty="0" err="1"/>
              <a:t>clorpromazina</a:t>
            </a:r>
            <a:r>
              <a:rPr lang="pt-BR" sz="2800" dirty="0"/>
              <a:t>) </a:t>
            </a:r>
            <a:endParaRPr lang="pt-BR" sz="2800" dirty="0" smtClean="0"/>
          </a:p>
          <a:p>
            <a:pPr marL="0" indent="0">
              <a:buNone/>
            </a:pPr>
            <a:endParaRPr lang="pt-BR" sz="2800" dirty="0" smtClean="0"/>
          </a:p>
          <a:p>
            <a:pPr marL="0" indent="0">
              <a:buNone/>
            </a:pPr>
            <a:endParaRPr lang="pt-BR" sz="2800" dirty="0"/>
          </a:p>
          <a:p>
            <a:pPr marL="0" indent="0">
              <a:buNone/>
            </a:pPr>
            <a:r>
              <a:rPr lang="pt-BR" sz="2800" dirty="0"/>
              <a:t>– </a:t>
            </a:r>
            <a:r>
              <a:rPr lang="pt-BR" sz="2800" dirty="0" smtClean="0"/>
              <a:t>são </a:t>
            </a:r>
            <a:r>
              <a:rPr lang="pt-BR" sz="2800" dirty="0"/>
              <a:t>medicações pouco seguras para uso no manejo de quadros agudos, podem provocar sedação excessiva, hipotensão, arritmias cardíacas e diminuição do limiar convulsivo. </a:t>
            </a:r>
          </a:p>
        </p:txBody>
      </p:sp>
    </p:spTree>
    <p:extLst>
      <p:ext uri="{BB962C8B-B14F-4D97-AF65-F5344CB8AC3E}">
        <p14:creationId xmlns:p14="http://schemas.microsoft.com/office/powerpoint/2010/main" val="32926195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67544" y="765176"/>
            <a:ext cx="8229600" cy="6120680"/>
          </a:xfrm>
        </p:spPr>
        <p:txBody>
          <a:bodyPr>
            <a:normAutofit/>
          </a:bodyPr>
          <a:lstStyle/>
          <a:p>
            <a:pPr marL="0" indent="0">
              <a:buNone/>
            </a:pPr>
            <a:r>
              <a:rPr lang="pt-BR" sz="3200" b="1" u="sng" dirty="0">
                <a:effectLst/>
              </a:rPr>
              <a:t>• TRANQUILIZAÇÃO RÁPIDA </a:t>
            </a:r>
            <a:r>
              <a:rPr lang="pt-BR" sz="3200" b="1" u="sng" dirty="0" smtClean="0">
                <a:effectLst/>
              </a:rPr>
              <a:t>ALTA </a:t>
            </a:r>
            <a:r>
              <a:rPr lang="pt-BR" sz="3200" b="1" u="sng" dirty="0">
                <a:effectLst/>
              </a:rPr>
              <a:t>POTENCIA </a:t>
            </a:r>
          </a:p>
          <a:p>
            <a:pPr marL="0" indent="0">
              <a:buNone/>
            </a:pPr>
            <a:r>
              <a:rPr lang="pt-BR" sz="2400" dirty="0" smtClean="0"/>
              <a:t>(</a:t>
            </a:r>
            <a:r>
              <a:rPr lang="pt-BR" sz="2400" dirty="0" err="1"/>
              <a:t>ex</a:t>
            </a:r>
            <a:r>
              <a:rPr lang="pt-BR" sz="2400" dirty="0"/>
              <a:t>: </a:t>
            </a:r>
            <a:r>
              <a:rPr lang="pt-BR" sz="2400" dirty="0" err="1"/>
              <a:t>haloperidol</a:t>
            </a:r>
            <a:r>
              <a:rPr lang="pt-BR" sz="2400" dirty="0"/>
              <a:t>) </a:t>
            </a:r>
            <a:endParaRPr lang="pt-BR" sz="2400" dirty="0" smtClean="0"/>
          </a:p>
          <a:p>
            <a:pPr marL="0" indent="0">
              <a:buNone/>
            </a:pPr>
            <a:endParaRPr lang="pt-BR" sz="2400" dirty="0" smtClean="0"/>
          </a:p>
          <a:p>
            <a:pPr marL="0" indent="0">
              <a:buNone/>
            </a:pPr>
            <a:endParaRPr lang="pt-BR" dirty="0"/>
          </a:p>
          <a:p>
            <a:pPr marL="0" indent="0">
              <a:buNone/>
            </a:pPr>
            <a:r>
              <a:rPr lang="pt-BR" sz="2400" dirty="0" smtClean="0">
                <a:effectLst/>
              </a:rPr>
              <a:t>– </a:t>
            </a:r>
            <a:r>
              <a:rPr lang="pt-BR" sz="2400" dirty="0">
                <a:effectLst/>
              </a:rPr>
              <a:t>Apresentam menor incidência de sedação excessiva ou hipotensão, </a:t>
            </a:r>
            <a:r>
              <a:rPr lang="pt-BR" sz="2400" dirty="0" smtClean="0">
                <a:effectLst/>
              </a:rPr>
              <a:t>menor </a:t>
            </a:r>
            <a:r>
              <a:rPr lang="pt-BR" sz="2400" dirty="0">
                <a:effectLst/>
              </a:rPr>
              <a:t>probabilidade de arritmias </a:t>
            </a:r>
            <a:r>
              <a:rPr lang="pt-BR" sz="2400" dirty="0" smtClean="0">
                <a:effectLst/>
              </a:rPr>
              <a:t>cardíacas e </a:t>
            </a:r>
            <a:r>
              <a:rPr lang="pt-BR" sz="2400" dirty="0">
                <a:effectLst/>
              </a:rPr>
              <a:t>menor efeito na redução do limiar convulsivo</a:t>
            </a:r>
            <a:r>
              <a:rPr lang="pt-BR" sz="2400" dirty="0" smtClean="0">
                <a:effectLst/>
              </a:rPr>
              <a:t>.</a:t>
            </a:r>
          </a:p>
          <a:p>
            <a:pPr marL="0" indent="0">
              <a:buNone/>
            </a:pPr>
            <a:endParaRPr lang="pt-BR" sz="2400" dirty="0">
              <a:effectLst/>
            </a:endParaRPr>
          </a:p>
          <a:p>
            <a:pPr marL="0" indent="0">
              <a:buNone/>
            </a:pPr>
            <a:r>
              <a:rPr lang="pt-BR" sz="2400" dirty="0" smtClean="0">
                <a:effectLst/>
              </a:rPr>
              <a:t> </a:t>
            </a:r>
            <a:r>
              <a:rPr lang="pt-BR" sz="2400" dirty="0">
                <a:effectLst/>
              </a:rPr>
              <a:t>– Por outro lado, têm maior chance de provocar sintomas extrapiramidais e </a:t>
            </a:r>
            <a:r>
              <a:rPr lang="pt-BR" sz="2400" dirty="0" smtClean="0">
                <a:effectLst/>
              </a:rPr>
              <a:t>acatisia </a:t>
            </a:r>
            <a:r>
              <a:rPr lang="pt-BR" sz="2400" dirty="0">
                <a:effectLst/>
              </a:rPr>
              <a:t>(sofrimento significativo e diminuição da adesão ao tratamento de longo prazo</a:t>
            </a:r>
            <a:r>
              <a:rPr lang="pt-BR" sz="2400" dirty="0" smtClean="0">
                <a:effectLst/>
              </a:rPr>
              <a:t>).</a:t>
            </a:r>
            <a:endParaRPr lang="pt-BR" sz="2400" dirty="0">
              <a:effectLst/>
            </a:endParaRPr>
          </a:p>
        </p:txBody>
      </p:sp>
    </p:spTree>
    <p:extLst>
      <p:ext uri="{BB962C8B-B14F-4D97-AF65-F5344CB8AC3E}">
        <p14:creationId xmlns:p14="http://schemas.microsoft.com/office/powerpoint/2010/main" val="20883815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67544" y="404664"/>
            <a:ext cx="8229600" cy="5832648"/>
          </a:xfrm>
        </p:spPr>
        <p:txBody>
          <a:bodyPr>
            <a:normAutofit fontScale="92500" lnSpcReduction="10000"/>
          </a:bodyPr>
          <a:lstStyle/>
          <a:p>
            <a:pPr marL="0" indent="0">
              <a:buNone/>
            </a:pPr>
            <a:r>
              <a:rPr lang="pt-BR" sz="3200" b="1" u="sng" dirty="0">
                <a:effectLst/>
              </a:rPr>
              <a:t>• TRANQUILIZAÇÃO RÁPIDA </a:t>
            </a:r>
            <a:r>
              <a:rPr lang="pt-BR" sz="3200" b="1" u="sng" dirty="0" smtClean="0">
                <a:effectLst/>
              </a:rPr>
              <a:t>NOVA </a:t>
            </a:r>
            <a:r>
              <a:rPr lang="pt-BR" sz="3200" b="1" u="sng" dirty="0">
                <a:effectLst/>
              </a:rPr>
              <a:t>GERAÇÃO </a:t>
            </a:r>
            <a:endParaRPr lang="pt-BR" sz="3200" b="1" u="sng" dirty="0" smtClean="0">
              <a:effectLst/>
            </a:endParaRPr>
          </a:p>
          <a:p>
            <a:pPr marL="0" indent="0">
              <a:buNone/>
            </a:pPr>
            <a:endParaRPr lang="pt-BR" dirty="0"/>
          </a:p>
          <a:p>
            <a:pPr marL="0" indent="0">
              <a:buNone/>
            </a:pPr>
            <a:r>
              <a:rPr lang="pt-BR" dirty="0" smtClean="0"/>
              <a:t>– </a:t>
            </a:r>
            <a:r>
              <a:rPr lang="pt-BR" dirty="0"/>
              <a:t>B</a:t>
            </a:r>
            <a:r>
              <a:rPr lang="pt-BR" dirty="0" smtClean="0"/>
              <a:t>oa </a:t>
            </a:r>
            <a:r>
              <a:rPr lang="pt-BR" dirty="0"/>
              <a:t>eficácia em reduzir a agitação, sem causar sedação excessiva e com menor risco de ocorrência de sintomas extrapiramidais</a:t>
            </a:r>
            <a:r>
              <a:rPr lang="pt-BR" dirty="0" smtClean="0"/>
              <a:t>.</a:t>
            </a:r>
          </a:p>
          <a:p>
            <a:pPr marL="0" indent="0">
              <a:buNone/>
            </a:pPr>
            <a:r>
              <a:rPr lang="pt-BR" dirty="0" smtClean="0"/>
              <a:t>– </a:t>
            </a:r>
            <a:r>
              <a:rPr lang="pt-BR" dirty="0"/>
              <a:t>C</a:t>
            </a:r>
            <a:r>
              <a:rPr lang="pt-BR" dirty="0" smtClean="0"/>
              <a:t>ustos </a:t>
            </a:r>
            <a:r>
              <a:rPr lang="pt-BR" dirty="0"/>
              <a:t>maiores. </a:t>
            </a:r>
            <a:endParaRPr lang="pt-BR" dirty="0" smtClean="0"/>
          </a:p>
          <a:p>
            <a:pPr marL="0" indent="0">
              <a:buNone/>
            </a:pPr>
            <a:r>
              <a:rPr lang="pt-BR" dirty="0" smtClean="0"/>
              <a:t>– </a:t>
            </a:r>
            <a:r>
              <a:rPr lang="pt-BR" dirty="0"/>
              <a:t>E</a:t>
            </a:r>
            <a:r>
              <a:rPr lang="pt-BR" dirty="0" smtClean="0"/>
              <a:t>ncontram-se </a:t>
            </a:r>
            <a:r>
              <a:rPr lang="pt-BR" dirty="0"/>
              <a:t>disponíveis para uso parenteral, no Brasil</a:t>
            </a:r>
            <a:r>
              <a:rPr lang="pt-BR" dirty="0" smtClean="0"/>
              <a:t>:</a:t>
            </a:r>
          </a:p>
          <a:p>
            <a:pPr marL="0" indent="0">
              <a:buNone/>
            </a:pPr>
            <a:r>
              <a:rPr lang="pt-BR" dirty="0" smtClean="0"/>
              <a:t> </a:t>
            </a:r>
          </a:p>
          <a:p>
            <a:pPr marL="36900" indent="0">
              <a:buNone/>
            </a:pPr>
            <a:r>
              <a:rPr lang="pt-BR" dirty="0" smtClean="0"/>
              <a:t>- </a:t>
            </a:r>
            <a:r>
              <a:rPr lang="pt-BR" dirty="0" err="1" smtClean="0"/>
              <a:t>olanzapina</a:t>
            </a:r>
            <a:r>
              <a:rPr lang="pt-BR" dirty="0"/>
              <a:t>, sendo preconizada dose inicial de 10mg por via intramuscular e dose máxima diária de 30mg,ziprasidona, na dose inicial de 10mg e máxima de 30mg ao dia. </a:t>
            </a:r>
            <a:r>
              <a:rPr lang="pt-BR" dirty="0" err="1"/>
              <a:t>olanzapina</a:t>
            </a:r>
            <a:r>
              <a:rPr lang="pt-BR" dirty="0"/>
              <a:t> injetável concomitantemente com benzodiazepínicos deve ser evitado, pelo risco de eventos adversos graves</a:t>
            </a:r>
            <a:r>
              <a:rPr lang="pt-BR" dirty="0" smtClean="0"/>
              <a:t>.</a:t>
            </a:r>
          </a:p>
          <a:p>
            <a:pPr>
              <a:buFontTx/>
              <a:buChar char="-"/>
            </a:pPr>
            <a:endParaRPr lang="pt-BR" dirty="0" smtClean="0"/>
          </a:p>
          <a:p>
            <a:pPr marL="0" indent="0">
              <a:buNone/>
            </a:pPr>
            <a:r>
              <a:rPr lang="pt-BR" dirty="0" smtClean="0"/>
              <a:t> - </a:t>
            </a:r>
            <a:r>
              <a:rPr lang="pt-BR" dirty="0" err="1"/>
              <a:t>ziprasidona</a:t>
            </a:r>
            <a:r>
              <a:rPr lang="pt-BR" dirty="0"/>
              <a:t> intramuscular têm sido associados a um risco de aumento do intervalo QT, mas o evento parecer ser raro e associado a doses elevadas (maior que 80mg).</a:t>
            </a:r>
          </a:p>
        </p:txBody>
      </p:sp>
    </p:spTree>
    <p:extLst>
      <p:ext uri="{BB962C8B-B14F-4D97-AF65-F5344CB8AC3E}">
        <p14:creationId xmlns:p14="http://schemas.microsoft.com/office/powerpoint/2010/main" val="33936048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476672"/>
            <a:ext cx="8229600" cy="6381328"/>
          </a:xfrm>
        </p:spPr>
        <p:txBody>
          <a:bodyPr>
            <a:normAutofit/>
          </a:bodyPr>
          <a:lstStyle/>
          <a:p>
            <a:pPr marL="0" indent="0">
              <a:buNone/>
            </a:pPr>
            <a:r>
              <a:rPr lang="pt-BR" dirty="0"/>
              <a:t>• </a:t>
            </a:r>
            <a:r>
              <a:rPr lang="pt-BR" sz="2800" dirty="0"/>
              <a:t>TRANQUILIZAÇÃO </a:t>
            </a:r>
            <a:r>
              <a:rPr lang="pt-BR" sz="2800" dirty="0" smtClean="0"/>
              <a:t>RÁPIDA BENZODIAZEPÍNICOS: </a:t>
            </a:r>
          </a:p>
          <a:p>
            <a:pPr marL="0" indent="0">
              <a:buNone/>
            </a:pPr>
            <a:endParaRPr lang="pt-BR" dirty="0"/>
          </a:p>
          <a:p>
            <a:pPr marL="0" indent="0">
              <a:buNone/>
            </a:pPr>
            <a:r>
              <a:rPr lang="pt-BR" dirty="0" smtClean="0"/>
              <a:t>– </a:t>
            </a:r>
            <a:r>
              <a:rPr lang="pt-BR" dirty="0" err="1"/>
              <a:t>D</a:t>
            </a:r>
            <a:r>
              <a:rPr lang="pt-BR" dirty="0" err="1" smtClean="0"/>
              <a:t>iazepam</a:t>
            </a:r>
            <a:r>
              <a:rPr lang="pt-BR" dirty="0"/>
              <a:t>, </a:t>
            </a:r>
            <a:r>
              <a:rPr lang="pt-BR" dirty="0" err="1"/>
              <a:t>lorazepam</a:t>
            </a:r>
            <a:r>
              <a:rPr lang="pt-BR" dirty="0"/>
              <a:t> e </a:t>
            </a:r>
            <a:r>
              <a:rPr lang="pt-BR" dirty="0" err="1" smtClean="0"/>
              <a:t>midazolam</a:t>
            </a:r>
            <a:r>
              <a:rPr lang="pt-BR" dirty="0" smtClean="0"/>
              <a:t>.</a:t>
            </a:r>
          </a:p>
          <a:p>
            <a:pPr marL="0" indent="0">
              <a:buNone/>
            </a:pPr>
            <a:endParaRPr lang="pt-BR" dirty="0" smtClean="0"/>
          </a:p>
          <a:p>
            <a:pPr marL="0" indent="0">
              <a:buNone/>
            </a:pPr>
            <a:r>
              <a:rPr lang="pt-BR" dirty="0" smtClean="0"/>
              <a:t>– </a:t>
            </a:r>
            <a:r>
              <a:rPr lang="pt-BR" dirty="0"/>
              <a:t>Evitar o uso intramuscular do </a:t>
            </a:r>
            <a:r>
              <a:rPr lang="pt-BR" dirty="0" err="1"/>
              <a:t>diazepam</a:t>
            </a:r>
            <a:r>
              <a:rPr lang="pt-BR" dirty="0"/>
              <a:t> - via de absorção errática</a:t>
            </a:r>
            <a:r>
              <a:rPr lang="pt-BR" dirty="0" smtClean="0"/>
              <a:t>.</a:t>
            </a:r>
          </a:p>
          <a:p>
            <a:pPr marL="0" indent="0">
              <a:buNone/>
            </a:pPr>
            <a:endParaRPr lang="pt-BR" dirty="0" smtClean="0"/>
          </a:p>
          <a:p>
            <a:pPr marL="0" indent="0">
              <a:buNone/>
            </a:pPr>
            <a:r>
              <a:rPr lang="pt-BR" dirty="0" smtClean="0"/>
              <a:t> </a:t>
            </a:r>
            <a:r>
              <a:rPr lang="pt-BR" dirty="0"/>
              <a:t>– O </a:t>
            </a:r>
            <a:r>
              <a:rPr lang="pt-BR" dirty="0" err="1"/>
              <a:t>midazolam</a:t>
            </a:r>
            <a:r>
              <a:rPr lang="pt-BR" dirty="0"/>
              <a:t> por via intramuscular reduz seu potencial de causar depressão respiratória, se comparada à administração endovenosa</a:t>
            </a:r>
            <a:r>
              <a:rPr lang="pt-BR" dirty="0" smtClean="0"/>
              <a:t>.</a:t>
            </a:r>
          </a:p>
          <a:p>
            <a:pPr marL="0" indent="0">
              <a:buNone/>
            </a:pPr>
            <a:endParaRPr lang="pt-BR" dirty="0" smtClean="0"/>
          </a:p>
          <a:p>
            <a:pPr marL="0" indent="0">
              <a:buNone/>
            </a:pPr>
            <a:r>
              <a:rPr lang="pt-BR" dirty="0" smtClean="0"/>
              <a:t> </a:t>
            </a:r>
            <a:r>
              <a:rPr lang="pt-BR" dirty="0"/>
              <a:t>– O </a:t>
            </a:r>
            <a:r>
              <a:rPr lang="pt-BR" dirty="0" err="1"/>
              <a:t>lorazepam</a:t>
            </a:r>
            <a:r>
              <a:rPr lang="pt-BR" dirty="0"/>
              <a:t> pode ser administrado por via oral ou parenteral, mas apenas a formulação oral encontra-se comercialmente disponível no Brasil. </a:t>
            </a:r>
            <a:endParaRPr lang="pt-BR" dirty="0" smtClean="0"/>
          </a:p>
          <a:p>
            <a:pPr marL="0" indent="0">
              <a:buNone/>
            </a:pPr>
            <a:endParaRPr lang="pt-BR" dirty="0" smtClean="0"/>
          </a:p>
          <a:p>
            <a:pPr marL="0" indent="0">
              <a:buNone/>
            </a:pPr>
            <a:endParaRPr lang="pt-BR" dirty="0"/>
          </a:p>
        </p:txBody>
      </p:sp>
    </p:spTree>
    <p:extLst>
      <p:ext uri="{BB962C8B-B14F-4D97-AF65-F5344CB8AC3E}">
        <p14:creationId xmlns:p14="http://schemas.microsoft.com/office/powerpoint/2010/main" val="2317537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95536" y="1268760"/>
            <a:ext cx="8229600" cy="5361459"/>
          </a:xfrm>
        </p:spPr>
        <p:txBody>
          <a:bodyPr>
            <a:normAutofit/>
          </a:bodyPr>
          <a:lstStyle/>
          <a:p>
            <a:r>
              <a:rPr lang="pt-BR" sz="2400" dirty="0"/>
              <a:t>O atendimento aos portadores de quadros agudos, de natureza clínica, traumática ou psiquiátrica, deve ser prestado por todas as portas de entradas do SUS, ou seja, pelo conjunto das unidades básicas de saúde e suas equipes da Estratégia de Saúde da </a:t>
            </a:r>
            <a:r>
              <a:rPr lang="pt-BR" sz="2400" dirty="0" smtClean="0"/>
              <a:t>Família (ESF), pelas unidades especializadas em saúde mental (CAPS), </a:t>
            </a:r>
            <a:r>
              <a:rPr lang="pt-BR" sz="2400" dirty="0"/>
              <a:t>pelas unidades de atendimento </a:t>
            </a:r>
            <a:r>
              <a:rPr lang="pt-BR" sz="2400" dirty="0" smtClean="0"/>
              <a:t>pré-hospitalares </a:t>
            </a:r>
            <a:r>
              <a:rPr lang="pt-BR" sz="2400" dirty="0"/>
              <a:t>fixas e móveis </a:t>
            </a:r>
            <a:r>
              <a:rPr lang="pt-BR" sz="2400" dirty="0" smtClean="0"/>
              <a:t>(UPA, SAMU) e </a:t>
            </a:r>
            <a:r>
              <a:rPr lang="pt-BR" sz="2400" dirty="0"/>
              <a:t>pelas unidades </a:t>
            </a:r>
            <a:r>
              <a:rPr lang="pt-BR" sz="2400" dirty="0" smtClean="0"/>
              <a:t>hospitalares (HOSPITAIS GERAIS E HOSPITAIS PSIQUIATRICOS), </a:t>
            </a:r>
            <a:r>
              <a:rPr lang="pt-BR" sz="2400" dirty="0"/>
              <a:t>possibilitando a resolução dos problemas de saúde dos pacientes ou </a:t>
            </a:r>
            <a:r>
              <a:rPr lang="pt-BR" sz="2400" dirty="0" smtClean="0"/>
              <a:t>transportando-os </a:t>
            </a:r>
            <a:r>
              <a:rPr lang="pt-BR" sz="2400" dirty="0"/>
              <a:t>responsavelmente a um serviço de saúde hierarquizado e regulado. </a:t>
            </a:r>
          </a:p>
        </p:txBody>
      </p:sp>
    </p:spTree>
    <p:extLst>
      <p:ext uri="{BB962C8B-B14F-4D97-AF65-F5344CB8AC3E}">
        <p14:creationId xmlns:p14="http://schemas.microsoft.com/office/powerpoint/2010/main" val="17547801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95536" y="548680"/>
            <a:ext cx="8229600" cy="5688632"/>
          </a:xfrm>
        </p:spPr>
        <p:txBody>
          <a:bodyPr>
            <a:normAutofit/>
          </a:bodyPr>
          <a:lstStyle/>
          <a:p>
            <a:pPr marL="0" indent="0">
              <a:buNone/>
            </a:pPr>
            <a:r>
              <a:rPr lang="pt-BR" dirty="0"/>
              <a:t>• </a:t>
            </a:r>
            <a:r>
              <a:rPr lang="pt-BR" sz="2800" b="1" u="sng" dirty="0">
                <a:effectLst/>
              </a:rPr>
              <a:t>TRANQUILIZAÇÃO </a:t>
            </a:r>
            <a:r>
              <a:rPr lang="pt-BR" sz="2800" b="1" u="sng" dirty="0" smtClean="0">
                <a:effectLst/>
              </a:rPr>
              <a:t>RÁPIDA VIA </a:t>
            </a:r>
            <a:r>
              <a:rPr lang="pt-BR" sz="2800" b="1" u="sng" dirty="0">
                <a:effectLst/>
              </a:rPr>
              <a:t>INTRAMUSCULAR </a:t>
            </a:r>
            <a:endParaRPr lang="pt-BR" sz="2800" b="1" u="sng" dirty="0" smtClean="0">
              <a:effectLst/>
            </a:endParaRPr>
          </a:p>
          <a:p>
            <a:pPr marL="0" indent="0">
              <a:buNone/>
            </a:pPr>
            <a:endParaRPr lang="pt-BR" dirty="0"/>
          </a:p>
          <a:p>
            <a:pPr marL="0" indent="0">
              <a:buNone/>
            </a:pPr>
            <a:r>
              <a:rPr lang="pt-BR" dirty="0" smtClean="0"/>
              <a:t>– </a:t>
            </a:r>
            <a:r>
              <a:rPr lang="pt-BR" dirty="0"/>
              <a:t>N</a:t>
            </a:r>
            <a:r>
              <a:rPr lang="pt-BR" dirty="0" smtClean="0"/>
              <a:t>ecessidade </a:t>
            </a:r>
            <a:r>
              <a:rPr lang="pt-BR" dirty="0"/>
              <a:t>de rápido início de ação ou falta de colaboração do </a:t>
            </a:r>
            <a:r>
              <a:rPr lang="pt-BR" dirty="0" smtClean="0"/>
              <a:t>paciente.</a:t>
            </a:r>
          </a:p>
          <a:p>
            <a:pPr marL="0" indent="0">
              <a:buNone/>
            </a:pPr>
            <a:endParaRPr lang="pt-BR" dirty="0" smtClean="0"/>
          </a:p>
          <a:p>
            <a:pPr marL="0" indent="0">
              <a:buNone/>
            </a:pPr>
            <a:r>
              <a:rPr lang="pt-BR" dirty="0" smtClean="0"/>
              <a:t>– </a:t>
            </a:r>
            <a:r>
              <a:rPr lang="pt-BR" dirty="0"/>
              <a:t>A associação do </a:t>
            </a:r>
            <a:r>
              <a:rPr lang="pt-BR" dirty="0" err="1"/>
              <a:t>haloperidol</a:t>
            </a:r>
            <a:r>
              <a:rPr lang="pt-BR" dirty="0"/>
              <a:t> com um benzodiazepínico (no caso do </a:t>
            </a:r>
            <a:r>
              <a:rPr lang="pt-BR" dirty="0" err="1"/>
              <a:t>Brasil,midazolam</a:t>
            </a:r>
            <a:r>
              <a:rPr lang="pt-BR" dirty="0"/>
              <a:t>), tem sido proposta como a opção de melhor eficácia e de menor dose para obtenção de resposta e menor incidência de efeitos colaterais. </a:t>
            </a:r>
            <a:endParaRPr lang="pt-BR" dirty="0" smtClean="0"/>
          </a:p>
          <a:p>
            <a:pPr marL="0" indent="0">
              <a:buNone/>
            </a:pPr>
            <a:endParaRPr lang="pt-BR" dirty="0" smtClean="0"/>
          </a:p>
          <a:p>
            <a:pPr marL="0" indent="0">
              <a:buNone/>
            </a:pPr>
            <a:r>
              <a:rPr lang="pt-BR" dirty="0" smtClean="0"/>
              <a:t>– </a:t>
            </a:r>
            <a:r>
              <a:rPr lang="pt-BR" dirty="0"/>
              <a:t>No caso de prescrições adicionais, é recomendado que seja mantida a mesma droga (ou combinação de drogas), tendo-se em vista o aumento do risco de complicações com uso de </a:t>
            </a:r>
            <a:r>
              <a:rPr lang="pt-BR" dirty="0" err="1"/>
              <a:t>polifarmácia</a:t>
            </a:r>
            <a:r>
              <a:rPr lang="pt-BR" dirty="0"/>
              <a:t>.</a:t>
            </a:r>
          </a:p>
        </p:txBody>
      </p:sp>
    </p:spTree>
    <p:extLst>
      <p:ext uri="{BB962C8B-B14F-4D97-AF65-F5344CB8AC3E}">
        <p14:creationId xmlns:p14="http://schemas.microsoft.com/office/powerpoint/2010/main" val="1638253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pic>
        <p:nvPicPr>
          <p:cNvPr id="4" name="Espaço Reservado para Conteú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3999" cy="6857999"/>
          </a:xfrm>
        </p:spPr>
      </p:pic>
    </p:spTree>
    <p:extLst>
      <p:ext uri="{BB962C8B-B14F-4D97-AF65-F5344CB8AC3E}">
        <p14:creationId xmlns:p14="http://schemas.microsoft.com/office/powerpoint/2010/main" val="34380961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83568" y="1052736"/>
            <a:ext cx="7765322" cy="6264696"/>
          </a:xfrm>
        </p:spPr>
        <p:txBody>
          <a:bodyPr>
            <a:normAutofit/>
          </a:bodyPr>
          <a:lstStyle/>
          <a:p>
            <a:r>
              <a:rPr lang="en-US" sz="2400" dirty="0" err="1" smtClean="0"/>
              <a:t>Saúde</a:t>
            </a:r>
            <a:r>
              <a:rPr lang="en-US" sz="2400" dirty="0" smtClean="0"/>
              <a:t> mental é transversal </a:t>
            </a:r>
            <a:r>
              <a:rPr lang="en-US" sz="2400" dirty="0" err="1" smtClean="0"/>
              <a:t>pois</a:t>
            </a:r>
            <a:r>
              <a:rPr lang="en-US" sz="2400" dirty="0" smtClean="0"/>
              <a:t> se </a:t>
            </a:r>
            <a:r>
              <a:rPr lang="en-US" sz="2400" dirty="0" err="1" smtClean="0"/>
              <a:t>articula</a:t>
            </a:r>
            <a:r>
              <a:rPr lang="en-US" sz="2400" dirty="0" smtClean="0"/>
              <a:t> e </a:t>
            </a:r>
            <a:r>
              <a:rPr lang="en-US" sz="2400" dirty="0" err="1" smtClean="0"/>
              <a:t>potencializa</a:t>
            </a:r>
            <a:r>
              <a:rPr lang="en-US" sz="2400" dirty="0" smtClean="0"/>
              <a:t> outros </a:t>
            </a:r>
            <a:r>
              <a:rPr lang="en-US" sz="2400" dirty="0" err="1" smtClean="0"/>
              <a:t>serviços</a:t>
            </a:r>
            <a:r>
              <a:rPr lang="en-US" sz="2400" dirty="0" smtClean="0"/>
              <a:t>/</a:t>
            </a:r>
            <a:r>
              <a:rPr lang="en-US" sz="2400" dirty="0" err="1" smtClean="0"/>
              <a:t>programas</a:t>
            </a:r>
            <a:r>
              <a:rPr lang="en-US" sz="2400" dirty="0" smtClean="0"/>
              <a:t> de </a:t>
            </a:r>
            <a:r>
              <a:rPr lang="en-US" sz="2400" dirty="0" err="1" smtClean="0"/>
              <a:t>saúde</a:t>
            </a:r>
            <a:r>
              <a:rPr lang="en-US" sz="2400" dirty="0" smtClean="0"/>
              <a:t>, </a:t>
            </a:r>
            <a:r>
              <a:rPr lang="en-US" sz="2400" dirty="0" err="1" smtClean="0"/>
              <a:t>assim</a:t>
            </a:r>
            <a:r>
              <a:rPr lang="en-US" sz="2400" dirty="0" smtClean="0"/>
              <a:t> </a:t>
            </a:r>
            <a:r>
              <a:rPr lang="en-US" sz="2400" dirty="0" err="1" smtClean="0"/>
              <a:t>como</a:t>
            </a:r>
            <a:r>
              <a:rPr lang="en-US" sz="2400" dirty="0" smtClean="0"/>
              <a:t> é </a:t>
            </a:r>
            <a:r>
              <a:rPr lang="en-US" sz="2400" dirty="0" err="1" smtClean="0"/>
              <a:t>intersetorial</a:t>
            </a:r>
            <a:r>
              <a:rPr lang="en-US" sz="2400" dirty="0" smtClean="0"/>
              <a:t> </a:t>
            </a:r>
            <a:r>
              <a:rPr lang="en-US" sz="2400" dirty="0" err="1" smtClean="0"/>
              <a:t>em</a:t>
            </a:r>
            <a:r>
              <a:rPr lang="en-US" sz="2400" dirty="0" smtClean="0"/>
              <a:t> </a:t>
            </a:r>
            <a:r>
              <a:rPr lang="en-US" sz="2400" dirty="0" err="1" smtClean="0"/>
              <a:t>sua</a:t>
            </a:r>
            <a:r>
              <a:rPr lang="en-US" sz="2400" dirty="0" smtClean="0"/>
              <a:t> </a:t>
            </a:r>
            <a:r>
              <a:rPr lang="en-US" sz="2400" dirty="0" err="1" smtClean="0"/>
              <a:t>essência</a:t>
            </a:r>
            <a:r>
              <a:rPr lang="en-US" sz="2400" dirty="0" smtClean="0"/>
              <a:t>.</a:t>
            </a:r>
          </a:p>
          <a:p>
            <a:endParaRPr lang="en-US" sz="2400" dirty="0"/>
          </a:p>
          <a:p>
            <a:r>
              <a:rPr lang="en-US" sz="2400" dirty="0" err="1" smtClean="0"/>
              <a:t>Todo</a:t>
            </a:r>
            <a:r>
              <a:rPr lang="en-US" sz="2400" dirty="0" smtClean="0"/>
              <a:t> </a:t>
            </a:r>
            <a:r>
              <a:rPr lang="en-US" sz="2400" dirty="0" err="1" smtClean="0"/>
              <a:t>problema</a:t>
            </a:r>
            <a:r>
              <a:rPr lang="en-US" sz="2400" dirty="0" smtClean="0"/>
              <a:t> de </a:t>
            </a:r>
            <a:r>
              <a:rPr lang="en-US" sz="2400" dirty="0" err="1" smtClean="0"/>
              <a:t>saúde</a:t>
            </a:r>
            <a:r>
              <a:rPr lang="en-US" sz="2400" dirty="0" smtClean="0"/>
              <a:t> interfere de </a:t>
            </a:r>
            <a:r>
              <a:rPr lang="en-US" sz="2400" dirty="0" err="1" smtClean="0"/>
              <a:t>certa</a:t>
            </a:r>
            <a:r>
              <a:rPr lang="en-US" sz="2400" dirty="0" smtClean="0"/>
              <a:t> forma </a:t>
            </a:r>
            <a:r>
              <a:rPr lang="en-US" sz="2400" dirty="0" err="1" smtClean="0"/>
              <a:t>na</a:t>
            </a:r>
            <a:r>
              <a:rPr lang="en-US" sz="2400" dirty="0" smtClean="0"/>
              <a:t> </a:t>
            </a:r>
            <a:r>
              <a:rPr lang="en-US" sz="2400" dirty="0" err="1" smtClean="0"/>
              <a:t>saúde</a:t>
            </a:r>
            <a:r>
              <a:rPr lang="en-US" sz="2400" dirty="0" smtClean="0"/>
              <a:t> mental, e </a:t>
            </a:r>
            <a:r>
              <a:rPr lang="en-US" sz="2400" dirty="0" err="1" smtClean="0"/>
              <a:t>toda</a:t>
            </a:r>
            <a:r>
              <a:rPr lang="en-US" sz="2400" dirty="0" smtClean="0"/>
              <a:t> </a:t>
            </a:r>
            <a:r>
              <a:rPr lang="en-US" sz="2400" dirty="0" err="1" smtClean="0"/>
              <a:t>saúde</a:t>
            </a:r>
            <a:r>
              <a:rPr lang="en-US" sz="2400" dirty="0" smtClean="0"/>
              <a:t> mental é </a:t>
            </a:r>
            <a:r>
              <a:rPr lang="en-US" sz="2400" dirty="0" err="1" smtClean="0"/>
              <a:t>também</a:t>
            </a:r>
            <a:r>
              <a:rPr lang="en-US" sz="2400" dirty="0" smtClean="0"/>
              <a:t> </a:t>
            </a:r>
            <a:r>
              <a:rPr lang="en-US" sz="2400" dirty="0" err="1" smtClean="0"/>
              <a:t>produção</a:t>
            </a:r>
            <a:r>
              <a:rPr lang="en-US" sz="2400" dirty="0" smtClean="0"/>
              <a:t> de </a:t>
            </a:r>
            <a:r>
              <a:rPr lang="en-US" sz="2400" dirty="0" err="1" smtClean="0"/>
              <a:t>saúde</a:t>
            </a:r>
            <a:r>
              <a:rPr lang="en-US" sz="2400" dirty="0" smtClean="0"/>
              <a:t>.</a:t>
            </a:r>
          </a:p>
          <a:p>
            <a:endParaRPr lang="en-US" sz="2400" dirty="0"/>
          </a:p>
          <a:p>
            <a:r>
              <a:rPr lang="en-US" sz="2400" dirty="0" err="1" smtClean="0"/>
              <a:t>Há</a:t>
            </a:r>
            <a:r>
              <a:rPr lang="en-US" sz="2400" dirty="0" smtClean="0"/>
              <a:t> </a:t>
            </a:r>
            <a:r>
              <a:rPr lang="en-US" sz="2400" dirty="0" err="1" smtClean="0"/>
              <a:t>sofrimento</a:t>
            </a:r>
            <a:r>
              <a:rPr lang="en-US" sz="2400" dirty="0" smtClean="0"/>
              <a:t> </a:t>
            </a:r>
            <a:r>
              <a:rPr lang="en-US" sz="2400" dirty="0" err="1" smtClean="0"/>
              <a:t>psíquico</a:t>
            </a:r>
            <a:r>
              <a:rPr lang="en-US" sz="2400" dirty="0" smtClean="0"/>
              <a:t> </a:t>
            </a:r>
            <a:r>
              <a:rPr lang="en-US" sz="2400" dirty="0" err="1" smtClean="0"/>
              <a:t>associado</a:t>
            </a:r>
            <a:r>
              <a:rPr lang="en-US" sz="2400" dirty="0" smtClean="0"/>
              <a:t> a </a:t>
            </a:r>
            <a:r>
              <a:rPr lang="en-US" sz="2400" dirty="0" err="1" smtClean="0"/>
              <a:t>toda</a:t>
            </a:r>
            <a:r>
              <a:rPr lang="en-US" sz="2400" dirty="0" smtClean="0"/>
              <a:t> e </a:t>
            </a:r>
            <a:r>
              <a:rPr lang="en-US" sz="2400" dirty="0" err="1" smtClean="0"/>
              <a:t>qualquer</a:t>
            </a:r>
            <a:r>
              <a:rPr lang="en-US" sz="2400" dirty="0" smtClean="0"/>
              <a:t> </a:t>
            </a:r>
            <a:r>
              <a:rPr lang="en-US" sz="2400" dirty="0" err="1" smtClean="0"/>
              <a:t>doença</a:t>
            </a:r>
            <a:r>
              <a:rPr lang="en-US" sz="2400" dirty="0" smtClean="0"/>
              <a:t>.</a:t>
            </a:r>
          </a:p>
          <a:p>
            <a:endParaRPr lang="en-US" dirty="0"/>
          </a:p>
          <a:p>
            <a:endParaRPr lang="pt-BR" dirty="0"/>
          </a:p>
        </p:txBody>
      </p:sp>
    </p:spTree>
    <p:extLst>
      <p:ext uri="{BB962C8B-B14F-4D97-AF65-F5344CB8AC3E}">
        <p14:creationId xmlns:p14="http://schemas.microsoft.com/office/powerpoint/2010/main" val="42273113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pic>
        <p:nvPicPr>
          <p:cNvPr id="4" name="Espaço Reservado para Conteú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35749600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l"/>
            <a:r>
              <a:rPr lang="pt-BR" b="1" u="sng" dirty="0" smtClean="0">
                <a:solidFill>
                  <a:schemeClr val="tx2"/>
                </a:solidFill>
              </a:rPr>
              <a:t>CONTATOS</a:t>
            </a:r>
            <a:endParaRPr lang="pt-BR" b="1" u="sng" dirty="0">
              <a:solidFill>
                <a:schemeClr val="tx2"/>
              </a:solidFill>
            </a:endParaRPr>
          </a:p>
        </p:txBody>
      </p:sp>
      <p:pic>
        <p:nvPicPr>
          <p:cNvPr id="4" name="Espaço Reservado para Conteú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457197" y="1844825"/>
            <a:ext cx="946450" cy="864096"/>
          </a:xfrm>
        </p:spPr>
      </p:pic>
      <p:pic>
        <p:nvPicPr>
          <p:cNvPr id="6" name="Image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627" y="2886926"/>
            <a:ext cx="1027020" cy="1152128"/>
          </a:xfrm>
          <a:prstGeom prst="rect">
            <a:avLst/>
          </a:prstGeom>
        </p:spPr>
      </p:pic>
      <p:pic>
        <p:nvPicPr>
          <p:cNvPr id="7" name="Imagem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46" y="4217059"/>
            <a:ext cx="1076744" cy="1111875"/>
          </a:xfrm>
          <a:prstGeom prst="rect">
            <a:avLst/>
          </a:prstGeom>
        </p:spPr>
      </p:pic>
      <p:sp>
        <p:nvSpPr>
          <p:cNvPr id="8" name="CaixaDeTexto 7"/>
          <p:cNvSpPr txBox="1"/>
          <p:nvPr/>
        </p:nvSpPr>
        <p:spPr>
          <a:xfrm>
            <a:off x="1727684" y="2068919"/>
            <a:ext cx="5688632" cy="369332"/>
          </a:xfrm>
          <a:prstGeom prst="rect">
            <a:avLst/>
          </a:prstGeom>
          <a:noFill/>
        </p:spPr>
        <p:txBody>
          <a:bodyPr wrap="square" rtlCol="0">
            <a:spAutoFit/>
          </a:bodyPr>
          <a:lstStyle/>
          <a:p>
            <a:r>
              <a:rPr lang="pt-BR" dirty="0" smtClean="0"/>
              <a:t>NMOLOSSI@BOL.COM.BR</a:t>
            </a:r>
            <a:endParaRPr lang="pt-BR" dirty="0"/>
          </a:p>
        </p:txBody>
      </p:sp>
      <p:sp>
        <p:nvSpPr>
          <p:cNvPr id="10" name="CaixaDeTexto 9"/>
          <p:cNvSpPr txBox="1"/>
          <p:nvPr/>
        </p:nvSpPr>
        <p:spPr>
          <a:xfrm>
            <a:off x="1727684" y="3278324"/>
            <a:ext cx="4392488" cy="369332"/>
          </a:xfrm>
          <a:prstGeom prst="rect">
            <a:avLst/>
          </a:prstGeom>
          <a:noFill/>
        </p:spPr>
        <p:txBody>
          <a:bodyPr wrap="square" rtlCol="0">
            <a:spAutoFit/>
          </a:bodyPr>
          <a:lstStyle/>
          <a:p>
            <a:r>
              <a:rPr lang="pt-BR" dirty="0" smtClean="0"/>
              <a:t>DR.JOAOFELIPEMOLOSSI</a:t>
            </a:r>
            <a:endParaRPr lang="pt-BR" dirty="0"/>
          </a:p>
        </p:txBody>
      </p:sp>
      <p:sp>
        <p:nvSpPr>
          <p:cNvPr id="11" name="CaixaDeTexto 10"/>
          <p:cNvSpPr txBox="1"/>
          <p:nvPr/>
        </p:nvSpPr>
        <p:spPr>
          <a:xfrm>
            <a:off x="1727684" y="4588330"/>
            <a:ext cx="2700300" cy="369332"/>
          </a:xfrm>
          <a:prstGeom prst="rect">
            <a:avLst/>
          </a:prstGeom>
          <a:noFill/>
        </p:spPr>
        <p:txBody>
          <a:bodyPr wrap="square" rtlCol="0">
            <a:spAutoFit/>
          </a:bodyPr>
          <a:lstStyle/>
          <a:p>
            <a:r>
              <a:rPr lang="pt-BR" dirty="0" smtClean="0"/>
              <a:t>(49) 99907-9113</a:t>
            </a:r>
            <a:endParaRPr lang="pt-BR" dirty="0"/>
          </a:p>
        </p:txBody>
      </p:sp>
      <p:pic>
        <p:nvPicPr>
          <p:cNvPr id="12" name="Imagem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1604" y="5661248"/>
            <a:ext cx="1117897" cy="836712"/>
          </a:xfrm>
          <a:prstGeom prst="rect">
            <a:avLst/>
          </a:prstGeom>
        </p:spPr>
      </p:pic>
      <p:sp>
        <p:nvSpPr>
          <p:cNvPr id="13" name="CaixaDeTexto 12"/>
          <p:cNvSpPr txBox="1"/>
          <p:nvPr/>
        </p:nvSpPr>
        <p:spPr>
          <a:xfrm>
            <a:off x="1727684" y="5898336"/>
            <a:ext cx="3168352" cy="369332"/>
          </a:xfrm>
          <a:prstGeom prst="rect">
            <a:avLst/>
          </a:prstGeom>
          <a:noFill/>
        </p:spPr>
        <p:txBody>
          <a:bodyPr wrap="square" rtlCol="0">
            <a:spAutoFit/>
          </a:bodyPr>
          <a:lstStyle/>
          <a:p>
            <a:r>
              <a:rPr lang="pt-BR" dirty="0" smtClean="0"/>
              <a:t>Dr. Joao Felipe </a:t>
            </a:r>
            <a:r>
              <a:rPr lang="pt-BR" dirty="0" err="1" smtClean="0"/>
              <a:t>Molossi</a:t>
            </a:r>
            <a:endParaRPr lang="pt-BR" dirty="0"/>
          </a:p>
        </p:txBody>
      </p:sp>
    </p:spTree>
    <p:extLst>
      <p:ext uri="{BB962C8B-B14F-4D97-AF65-F5344CB8AC3E}">
        <p14:creationId xmlns:p14="http://schemas.microsoft.com/office/powerpoint/2010/main" val="215748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95536" y="2924944"/>
            <a:ext cx="8229600" cy="4929411"/>
          </a:xfrm>
        </p:spPr>
        <p:txBody>
          <a:bodyPr/>
          <a:lstStyle/>
          <a:p>
            <a:r>
              <a:rPr lang="pt-BR" sz="2400" dirty="0"/>
              <a:t>Distúrbio do pensamento, sentimentos ou ações que envolvem risco de vida ou risco social grave, necessitando de INTERVENÇÕES IMEDIATAS E INADIÁVEIS (horas-minutos</a:t>
            </a:r>
            <a:r>
              <a:rPr lang="pt-BR" sz="2400" dirty="0" smtClean="0"/>
              <a:t>).</a:t>
            </a:r>
          </a:p>
          <a:p>
            <a:endParaRPr lang="pt-BR" sz="2400" dirty="0"/>
          </a:p>
          <a:p>
            <a:r>
              <a:rPr lang="pt-BR" sz="2400" dirty="0" smtClean="0"/>
              <a:t>Exemplos = </a:t>
            </a:r>
            <a:r>
              <a:rPr lang="pt-BR" sz="2400" dirty="0"/>
              <a:t>violência, suicídio, automutilação, autonegligência, juízo crítico muito </a:t>
            </a:r>
            <a:r>
              <a:rPr lang="pt-BR" sz="2400" dirty="0" smtClean="0"/>
              <a:t>comprometido.</a:t>
            </a:r>
          </a:p>
          <a:p>
            <a:endParaRPr lang="pt-BR" dirty="0"/>
          </a:p>
        </p:txBody>
      </p:sp>
      <p:sp>
        <p:nvSpPr>
          <p:cNvPr id="4" name="CaixaDeTexto 3"/>
          <p:cNvSpPr txBox="1"/>
          <p:nvPr/>
        </p:nvSpPr>
        <p:spPr>
          <a:xfrm>
            <a:off x="755576" y="764704"/>
            <a:ext cx="5904656" cy="1200329"/>
          </a:xfrm>
          <a:prstGeom prst="rect">
            <a:avLst/>
          </a:prstGeom>
          <a:noFill/>
        </p:spPr>
        <p:txBody>
          <a:bodyPr wrap="square" rtlCol="0">
            <a:spAutoFit/>
          </a:bodyPr>
          <a:lstStyle/>
          <a:p>
            <a:r>
              <a:rPr lang="en-US" sz="3600" b="1" u="sng" dirty="0" smtClean="0">
                <a:solidFill>
                  <a:schemeClr val="tx1">
                    <a:lumMod val="75000"/>
                  </a:schemeClr>
                </a:solidFill>
              </a:rPr>
              <a:t>Que </a:t>
            </a:r>
            <a:r>
              <a:rPr lang="en-US" sz="3600" b="1" u="sng" dirty="0" err="1" smtClean="0">
                <a:solidFill>
                  <a:schemeClr val="tx1">
                    <a:lumMod val="75000"/>
                  </a:schemeClr>
                </a:solidFill>
              </a:rPr>
              <a:t>tipo</a:t>
            </a:r>
            <a:r>
              <a:rPr lang="en-US" sz="3600" b="1" u="sng" dirty="0" smtClean="0">
                <a:solidFill>
                  <a:schemeClr val="tx1">
                    <a:lumMod val="75000"/>
                  </a:schemeClr>
                </a:solidFill>
              </a:rPr>
              <a:t> de </a:t>
            </a:r>
            <a:r>
              <a:rPr lang="en-US" sz="3600" b="1" u="sng" dirty="0" err="1" smtClean="0">
                <a:solidFill>
                  <a:schemeClr val="tx1">
                    <a:lumMod val="75000"/>
                  </a:schemeClr>
                </a:solidFill>
              </a:rPr>
              <a:t>intervenção</a:t>
            </a:r>
            <a:r>
              <a:rPr lang="en-US" sz="3600" b="1" u="sng" dirty="0" smtClean="0">
                <a:solidFill>
                  <a:schemeClr val="tx1">
                    <a:lumMod val="75000"/>
                  </a:schemeClr>
                </a:solidFill>
              </a:rPr>
              <a:t> a </a:t>
            </a:r>
            <a:r>
              <a:rPr lang="en-US" sz="3600" b="1" u="sng" dirty="0" err="1" smtClean="0">
                <a:solidFill>
                  <a:schemeClr val="tx1">
                    <a:lumMod val="75000"/>
                  </a:schemeClr>
                </a:solidFill>
              </a:rPr>
              <a:t>situação</a:t>
            </a:r>
            <a:r>
              <a:rPr lang="en-US" sz="3600" b="1" u="sng" dirty="0" smtClean="0">
                <a:solidFill>
                  <a:schemeClr val="tx1">
                    <a:lumMod val="75000"/>
                  </a:schemeClr>
                </a:solidFill>
              </a:rPr>
              <a:t> </a:t>
            </a:r>
            <a:r>
              <a:rPr lang="en-US" sz="3600" b="1" u="sng" dirty="0" err="1" smtClean="0">
                <a:solidFill>
                  <a:schemeClr val="tx1">
                    <a:lumMod val="75000"/>
                  </a:schemeClr>
                </a:solidFill>
              </a:rPr>
              <a:t>exige</a:t>
            </a:r>
            <a:r>
              <a:rPr lang="en-US" sz="3600" b="1" u="sng" dirty="0" smtClean="0">
                <a:solidFill>
                  <a:schemeClr val="tx1">
                    <a:lumMod val="75000"/>
                  </a:schemeClr>
                </a:solidFill>
              </a:rPr>
              <a:t>?</a:t>
            </a:r>
            <a:endParaRPr lang="pt-BR" sz="3600" b="1" u="sng" dirty="0">
              <a:solidFill>
                <a:schemeClr val="tx1">
                  <a:lumMod val="75000"/>
                </a:schemeClr>
              </a:solidFill>
            </a:endParaRPr>
          </a:p>
        </p:txBody>
      </p:sp>
    </p:spTree>
    <p:extLst>
      <p:ext uri="{BB962C8B-B14F-4D97-AF65-F5344CB8AC3E}">
        <p14:creationId xmlns:p14="http://schemas.microsoft.com/office/powerpoint/2010/main" val="630224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11560" y="1124744"/>
            <a:ext cx="7765322" cy="4058751"/>
          </a:xfrm>
        </p:spPr>
        <p:txBody>
          <a:bodyPr>
            <a:noAutofit/>
          </a:bodyPr>
          <a:lstStyle/>
          <a:p>
            <a:r>
              <a:rPr lang="pt-BR" sz="3200" dirty="0"/>
              <a:t>Distúrbio do pensamento, sentimentos ou ações que implicam risco menores de vida ou social , necessitando de INTERVENÇÕES A CURTO PRAZO (dias-semanas</a:t>
            </a:r>
            <a:r>
              <a:rPr lang="pt-BR" sz="3200" dirty="0" smtClean="0"/>
              <a:t>).</a:t>
            </a:r>
          </a:p>
          <a:p>
            <a:endParaRPr lang="pt-BR" sz="3200" dirty="0"/>
          </a:p>
          <a:p>
            <a:r>
              <a:rPr lang="pt-BR" sz="3200" dirty="0" smtClean="0"/>
              <a:t>Exemplos = comportamento </a:t>
            </a:r>
            <a:r>
              <a:rPr lang="pt-BR" sz="3200" dirty="0"/>
              <a:t>bizarro, quadros agudos de ansiedade, síndromes </a:t>
            </a:r>
            <a:r>
              <a:rPr lang="pt-BR" sz="3200" dirty="0" smtClean="0"/>
              <a:t>conversivas.</a:t>
            </a:r>
            <a:endParaRPr lang="pt-BR" sz="3200" dirty="0"/>
          </a:p>
        </p:txBody>
      </p:sp>
    </p:spTree>
    <p:extLst>
      <p:ext uri="{BB962C8B-B14F-4D97-AF65-F5344CB8AC3E}">
        <p14:creationId xmlns:p14="http://schemas.microsoft.com/office/powerpoint/2010/main" val="324241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67544" y="1412776"/>
            <a:ext cx="8229600" cy="5544616"/>
          </a:xfrm>
        </p:spPr>
        <p:txBody>
          <a:bodyPr>
            <a:normAutofit/>
          </a:bodyPr>
          <a:lstStyle/>
          <a:p>
            <a:r>
              <a:rPr lang="pt-BR" sz="3200" dirty="0" smtClean="0"/>
              <a:t>SITUAÇÕES ELETIVAS (a rapidez da intervenção não e essencialmente importante).</a:t>
            </a:r>
          </a:p>
          <a:p>
            <a:endParaRPr lang="pt-BR" sz="3200" dirty="0"/>
          </a:p>
          <a:p>
            <a:r>
              <a:rPr lang="pt-BR" sz="3200" dirty="0" smtClean="0"/>
              <a:t>Exemplos = ansiedade leve, distúrbios de relacionamento interpessoal, informações sobre medicações, renovação de receitas.</a:t>
            </a:r>
            <a:endParaRPr lang="pt-BR" sz="3200" dirty="0"/>
          </a:p>
        </p:txBody>
      </p:sp>
    </p:spTree>
    <p:extLst>
      <p:ext uri="{BB962C8B-B14F-4D97-AF65-F5344CB8AC3E}">
        <p14:creationId xmlns:p14="http://schemas.microsoft.com/office/powerpoint/2010/main" val="4850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l"/>
            <a:r>
              <a:rPr lang="pt-BR" dirty="0"/>
              <a:t> O PRONTO-SOCORRO É PARTE DE UMA REDE MAIS AMPLA </a:t>
            </a:r>
          </a:p>
        </p:txBody>
      </p:sp>
      <p:sp>
        <p:nvSpPr>
          <p:cNvPr id="3" name="Espaço Reservado para Conteúdo 2"/>
          <p:cNvSpPr>
            <a:spLocks noGrp="1"/>
          </p:cNvSpPr>
          <p:nvPr>
            <p:ph idx="1"/>
          </p:nvPr>
        </p:nvSpPr>
        <p:spPr>
          <a:xfrm>
            <a:off x="685346" y="1732450"/>
            <a:ext cx="7765322" cy="4504862"/>
          </a:xfrm>
        </p:spPr>
        <p:txBody>
          <a:bodyPr>
            <a:normAutofit/>
          </a:bodyPr>
          <a:lstStyle/>
          <a:p>
            <a:endParaRPr lang="pt-BR" sz="2400" dirty="0" smtClean="0"/>
          </a:p>
          <a:p>
            <a:r>
              <a:rPr lang="pt-BR" sz="2400" dirty="0" smtClean="0"/>
              <a:t>Como </a:t>
            </a:r>
            <a:r>
              <a:rPr lang="pt-BR" sz="2400" dirty="0"/>
              <a:t>regra os prontos-socorros podem atender casos psiquiátricos, mesmo </a:t>
            </a:r>
            <a:r>
              <a:rPr lang="pt-BR" sz="2400" dirty="0" smtClean="0"/>
              <a:t>sem contar com </a:t>
            </a:r>
            <a:r>
              <a:rPr lang="pt-BR" sz="2400" dirty="0"/>
              <a:t>psiquiatra</a:t>
            </a:r>
            <a:r>
              <a:rPr lang="pt-BR" sz="2400" dirty="0" smtClean="0"/>
              <a:t>.</a:t>
            </a:r>
          </a:p>
          <a:p>
            <a:endParaRPr lang="pt-BR" sz="2400" dirty="0" smtClean="0"/>
          </a:p>
          <a:p>
            <a:r>
              <a:rPr lang="pt-BR" sz="2400" dirty="0" smtClean="0"/>
              <a:t> </a:t>
            </a:r>
            <a:r>
              <a:rPr lang="pt-BR" sz="2400" dirty="0"/>
              <a:t>Na grande maioria das vezes não há indicação clínica de internação hospitalar. Em tais casos, após o atendimento emergencial ou urgente, os serviços de urgência podem encaminhar o paciente a tratamento ambulatorial, pois eles necessitam de uma continuidade de avaliação ou de terapia. </a:t>
            </a:r>
            <a:endParaRPr lang="pt-BR" sz="2400" dirty="0" smtClean="0"/>
          </a:p>
          <a:p>
            <a:pPr marL="36900" indent="0">
              <a:buNone/>
            </a:pPr>
            <a:endParaRPr lang="pt-BR" dirty="0"/>
          </a:p>
        </p:txBody>
      </p:sp>
    </p:spTree>
    <p:extLst>
      <p:ext uri="{BB962C8B-B14F-4D97-AF65-F5344CB8AC3E}">
        <p14:creationId xmlns:p14="http://schemas.microsoft.com/office/powerpoint/2010/main" val="34968424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dósia">
  <a:themeElements>
    <a:clrScheme name="Ardósia">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Ardósia">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rdósia">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TM04033929[[fn=Ardósia]]</Template>
  <TotalTime>4289</TotalTime>
  <Words>3088</Words>
  <Application>Microsoft Office PowerPoint</Application>
  <PresentationFormat>Apresentação na tela (4:3)</PresentationFormat>
  <Paragraphs>331</Paragraphs>
  <Slides>54</Slides>
  <Notes>1</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54</vt:i4>
      </vt:variant>
    </vt:vector>
  </HeadingPairs>
  <TitlesOfParts>
    <vt:vector size="59" baseType="lpstr">
      <vt:lpstr>Calibri</vt:lpstr>
      <vt:lpstr>Calisto MT</vt:lpstr>
      <vt:lpstr>Trebuchet MS</vt:lpstr>
      <vt:lpstr>Wingdings 2</vt:lpstr>
      <vt:lpstr>Ardósia</vt:lpstr>
      <vt:lpstr>MANEJO DA CRISE EM SITUAÇÕES DE URGENCIA PSIQUIÁTRICA.</vt:lpstr>
      <vt:lpstr>Apresentação:</vt:lpstr>
      <vt:lpstr>Apresentação do PowerPoint</vt:lpstr>
      <vt:lpstr>EMERGENCIA PROVOCA ENTRE OS QUE RODEIAM O PACIENTE:</vt:lpstr>
      <vt:lpstr>Apresentação do PowerPoint</vt:lpstr>
      <vt:lpstr>Apresentação do PowerPoint</vt:lpstr>
      <vt:lpstr>Apresentação do PowerPoint</vt:lpstr>
      <vt:lpstr>Apresentação do PowerPoint</vt:lpstr>
      <vt:lpstr> O PRONTO-SOCORRO É PARTE DE UMA REDE MAIS AMPLA </vt:lpstr>
      <vt:lpstr>SINTOMAS PSIQUIÁTRICOS EM PRONTOS-SOCORROS </vt:lpstr>
      <vt:lpstr>Apresentação do PowerPoint</vt:lpstr>
      <vt:lpstr>Apresentação do PowerPoint</vt:lpstr>
      <vt:lpstr>OS CAPS DIANTE DAS CRISES E DAS URGÊNCIAS </vt:lpstr>
      <vt:lpstr>Apresentação do PowerPoint</vt:lpstr>
      <vt:lpstr>Uma avaliação psiquiátrica deve responder as seguintes questões:</vt:lpstr>
      <vt:lpstr>Apresentação do PowerPoint</vt:lpstr>
      <vt:lpstr>Síndrome da perturbação da conduta.</vt:lpstr>
      <vt:lpstr>CÍRCULO VICIOSO DO PACIENTE AGITADO</vt:lpstr>
      <vt:lpstr>Apresentação do PowerPoint</vt:lpstr>
      <vt:lpstr>1 - AGITAÇÃO PSICOMOTORA  </vt:lpstr>
      <vt:lpstr>QUAIS AS ORIGENS DA AGITAÇÃO PSICOMOTORA ?</vt:lpstr>
      <vt:lpstr>2 - SUICÍDIO</vt:lpstr>
      <vt:lpstr>SUICÍDIO: A PONTA DO ICEBERG</vt:lpstr>
      <vt:lpstr>Apresentação do PowerPoint</vt:lpstr>
      <vt:lpstr>TRATAMENTO DAS URGÊNCIAS</vt:lpstr>
      <vt:lpstr>OBJETIVOS </vt:lpstr>
      <vt:lpstr>…O PROFISSIONAL DE SAÚDE DEVE!</vt:lpstr>
      <vt:lpstr>Manejo Verbal</vt:lpstr>
      <vt:lpstr>ABORDAGEM INICIAL</vt:lpstr>
      <vt:lpstr>AUTOPROTEÇÃO</vt:lpstr>
      <vt:lpstr>PREVENÇÃO QUANTO AO PERIGO </vt:lpstr>
      <vt:lpstr>Apresentação do PowerPoint</vt:lpstr>
      <vt:lpstr>Descarte transtornos mentais orgânicos</vt:lpstr>
      <vt:lpstr>Descarte a possibilidade de violência  iminente</vt:lpstr>
      <vt:lpstr>CONTENÇÃO MECÂNICA</vt:lpstr>
      <vt:lpstr>CONTENÇÃO MECÂNICA </vt:lpstr>
      <vt:lpstr>Apresentação do PowerPoint</vt:lpstr>
      <vt:lpstr>CONTENÇÃO MECÂNICA</vt:lpstr>
      <vt:lpstr>Apresentação do PowerPoint</vt:lpstr>
      <vt:lpstr>Apresentação do PowerPoint</vt:lpstr>
      <vt:lpstr>Apresentação do PowerPoint</vt:lpstr>
      <vt:lpstr>Contenção Mecânica</vt:lpstr>
      <vt:lpstr>Contenção Química </vt:lpstr>
      <vt:lpstr>Apresentação do PowerPoint</vt:lpstr>
      <vt:lpstr>Contenção Química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CONTATOS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SUICÍDIO E SAÚDE MENTAL</dc:title>
  <dc:creator>Positivo</dc:creator>
  <cp:lastModifiedBy>Usuário do Windows</cp:lastModifiedBy>
  <cp:revision>113</cp:revision>
  <dcterms:created xsi:type="dcterms:W3CDTF">2018-08-24T01:12:48Z</dcterms:created>
  <dcterms:modified xsi:type="dcterms:W3CDTF">2019-09-05T15:06:17Z</dcterms:modified>
</cp:coreProperties>
</file>