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64" r:id="rId9"/>
    <p:sldId id="265" r:id="rId10"/>
    <p:sldId id="267" r:id="rId11"/>
    <p:sldId id="268" r:id="rId12"/>
    <p:sldId id="263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4247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155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5459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9853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763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51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31115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5369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4773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09722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95869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3BCAF-8CD0-4D79-BCD4-7D6E8A032EC1}" type="datetimeFigureOut">
              <a:rPr lang="pt-BR" smtClean="0"/>
              <a:t>04/09/2019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08322-C262-4E47-9DF3-CAA4ED413D9C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037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512" y="3573016"/>
            <a:ext cx="8712968" cy="2040632"/>
          </a:xfrm>
        </p:spPr>
        <p:txBody>
          <a:bodyPr>
            <a:noAutofit/>
          </a:bodyPr>
          <a:lstStyle/>
          <a:p>
            <a:r>
              <a:rPr lang="pt-BR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NUTRIÇÃO E SAÚDE MENTAL</a:t>
            </a:r>
          </a:p>
          <a:p>
            <a:pPr lvl="8" algn="r"/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Atuação do </a:t>
            </a:r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nutricionista</a:t>
            </a:r>
            <a:endParaRPr lang="pt-BR" sz="28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5"/>
            <a:endParaRPr lang="pt-BR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5"/>
            <a:r>
              <a:rPr lang="pt-BR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Nutricionista </a:t>
            </a:r>
            <a:r>
              <a:rPr lang="pt-BR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Kenia Rosa CRN10 3487 </a:t>
            </a:r>
            <a:endParaRPr lang="pt-BR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051720" y="616530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Joaçaba, 2019</a:t>
            </a:r>
            <a:endParaRPr lang="pt-BR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762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5976664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...Relato de um usuário</a:t>
            </a:r>
            <a:endParaRPr lang="pt-B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96752"/>
            <a:ext cx="3651870" cy="417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547664" y="5036983"/>
            <a:ext cx="4059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Março de 2018</a:t>
            </a:r>
          </a:p>
          <a:p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Fotos autorizadas pela usuária</a:t>
            </a:r>
          </a:p>
          <a:p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Primeiro grupo AliMente</a:t>
            </a:r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2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88640"/>
            <a:ext cx="5698728" cy="4525963"/>
          </a:xfrm>
        </p:spPr>
      </p:pic>
      <p:sp>
        <p:nvSpPr>
          <p:cNvPr id="5" name="CaixaDeTexto 4"/>
          <p:cNvSpPr txBox="1"/>
          <p:nvPr/>
        </p:nvSpPr>
        <p:spPr>
          <a:xfrm>
            <a:off x="4832651" y="4725144"/>
            <a:ext cx="4059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Agosto de 2019</a:t>
            </a:r>
          </a:p>
          <a:p>
            <a:pPr algn="r"/>
            <a:r>
              <a:rPr lang="pt-B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Fotos autorizadas pela usuária</a:t>
            </a:r>
          </a:p>
          <a:p>
            <a:pPr algn="r"/>
            <a:endParaRPr lang="pt-B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39552" y="5733256"/>
            <a:ext cx="8339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 smtClean="0"/>
              <a:t>¨Mudar minha relação com o alimento, mudou minha vida toda!¨</a:t>
            </a:r>
            <a:endParaRPr lang="pt-BR" sz="2400" i="1" dirty="0"/>
          </a:p>
        </p:txBody>
      </p:sp>
    </p:spTree>
    <p:extLst>
      <p:ext uri="{BB962C8B-B14F-4D97-AF65-F5344CB8AC3E}">
        <p14:creationId xmlns:p14="http://schemas.microsoft.com/office/powerpoint/2010/main" val="231299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475656" y="2060848"/>
            <a:ext cx="662473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“Que o teu alimento seja o teu remédio e que o teu remédio seja o teu alimento!” </a:t>
            </a:r>
            <a:endParaRPr lang="pt-BR" sz="32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2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Hipócrates</a:t>
            </a:r>
          </a:p>
          <a:p>
            <a:pPr algn="r"/>
            <a:r>
              <a:rPr lang="pt-BR" sz="2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OBRIGADA!</a:t>
            </a:r>
          </a:p>
          <a:p>
            <a:pPr algn="r"/>
            <a:r>
              <a:rPr lang="pt-BR" sz="2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Instagram: nutri_keniarosa</a:t>
            </a:r>
          </a:p>
          <a:p>
            <a:pPr algn="r"/>
            <a:r>
              <a:rPr lang="pt-BR" sz="2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E-mail:keniarosaa@gmail.com</a:t>
            </a:r>
            <a:endParaRPr lang="pt-BR" sz="2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815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2260" y="116632"/>
            <a:ext cx="4975804" cy="1143000"/>
          </a:xfrm>
        </p:spPr>
        <p:txBody>
          <a:bodyPr>
            <a:noAutofit/>
          </a:bodyPr>
          <a:lstStyle/>
          <a:p>
            <a:r>
              <a:rPr lang="pt-BR" sz="36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Pesquisas x Saúde Mental</a:t>
            </a:r>
            <a:endParaRPr lang="pt-BR" sz="36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5496" y="1052736"/>
            <a:ext cx="5544616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Impacto das </a:t>
            </a:r>
            <a:r>
              <a:rPr lang="pt-B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deficiências </a:t>
            </a: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nutricionais na saúde mental - </a:t>
            </a:r>
            <a:r>
              <a:rPr lang="pt-B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ômega-3, vitaminas B (especialmente folato e B12), colina, ferro, zinco, </a:t>
            </a: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magnésio, </a:t>
            </a:r>
            <a:r>
              <a:rPr lang="pt-B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vitamina D e </a:t>
            </a: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aminoácidos;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pt-B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Saúde intestinal </a:t>
            </a: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pt-BR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disbiose</a:t>
            </a: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e </a:t>
            </a: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produção de serotonina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pt-B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pt-B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Alimentação saudável e regulação de serotonina e dopamina - </a:t>
            </a:r>
            <a:r>
              <a:rPr lang="pt-BR" sz="2000" dirty="0">
                <a:solidFill>
                  <a:schemeClr val="bg1">
                    <a:lumMod val="95000"/>
                  </a:schemeClr>
                </a:solidFill>
              </a:rPr>
              <a:t>risco de depressão é de 25 a 35% menor quando dietas mediterrâneas e japonesas são consumidas, em comparação com as dietas “ocidentais” </a:t>
            </a:r>
            <a:endParaRPr lang="pt-BR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pt-B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Excesso no consumo de açúcares </a:t>
            </a:r>
            <a:r>
              <a:rPr lang="pt-B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(piora nas crises de ansiedade e depressão, diabetes tipo 3 – neurônio resistente à ação da insulina).</a:t>
            </a:r>
            <a:endParaRPr lang="pt-BR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pt-B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pt-BR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pt-B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pt-BR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pt-B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pt-B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15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47864" y="274638"/>
            <a:ext cx="5472608" cy="1143000"/>
          </a:xfrm>
        </p:spPr>
        <p:txBody>
          <a:bodyPr/>
          <a:lstStyle/>
          <a:p>
            <a:r>
              <a:rPr lang="pt-BR" u="sng" dirty="0" smtClean="0"/>
              <a:t>Realidade populacional </a:t>
            </a:r>
            <a:endParaRPr lang="pt-BR" u="sng" dirty="0"/>
          </a:p>
        </p:txBody>
      </p:sp>
      <p:sp>
        <p:nvSpPr>
          <p:cNvPr id="4" name="CaixaDeTexto 3"/>
          <p:cNvSpPr txBox="1"/>
          <p:nvPr/>
        </p:nvSpPr>
        <p:spPr>
          <a:xfrm>
            <a:off x="2915816" y="1412776"/>
            <a:ext cx="60486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pt-BR" sz="2200" dirty="0"/>
              <a:t>O levantamento trouxe que quase 1 em cada 5 (18,9%) são </a:t>
            </a:r>
            <a:r>
              <a:rPr lang="pt-BR" sz="2200" b="1" dirty="0"/>
              <a:t>obesos</a:t>
            </a:r>
            <a:r>
              <a:rPr lang="pt-BR" sz="2200" dirty="0"/>
              <a:t> e que mais da metade da população das capitais brasileiras (54,0%) estão com </a:t>
            </a:r>
            <a:r>
              <a:rPr lang="pt-BR" sz="2200" b="1" dirty="0"/>
              <a:t>excesso de </a:t>
            </a:r>
            <a:r>
              <a:rPr lang="pt-BR" sz="2200" b="1" dirty="0" smtClean="0"/>
              <a:t>peso</a:t>
            </a:r>
            <a:r>
              <a:rPr lang="pt-BR" sz="2200" dirty="0" smtClean="0"/>
              <a:t>. (Pesquisa </a:t>
            </a:r>
            <a:r>
              <a:rPr lang="pt-BR" sz="2200" dirty="0"/>
              <a:t>de Vigilância de Fatores de Risco e Proteção para Doenças </a:t>
            </a:r>
            <a:r>
              <a:rPr lang="pt-BR" sz="2200" dirty="0" smtClean="0"/>
              <a:t>crônicas, </a:t>
            </a:r>
            <a:r>
              <a:rPr lang="pt-BR" sz="2200" dirty="0"/>
              <a:t>de 2017, do Ministério da </a:t>
            </a:r>
            <a:r>
              <a:rPr lang="pt-BR" sz="2200" dirty="0" smtClean="0"/>
              <a:t>Saúde.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pt-BR" sz="22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pt-BR" sz="2200" dirty="0" smtClean="0"/>
              <a:t>Aumento nos casos de anorexia</a:t>
            </a:r>
            <a:r>
              <a:rPr lang="pt-BR" sz="2200" dirty="0"/>
              <a:t>, bulimia e transtorno de compulsão </a:t>
            </a:r>
            <a:r>
              <a:rPr lang="pt-BR" sz="2200" dirty="0" smtClean="0"/>
              <a:t>alimentar – principalmente na faixa etária entre 10 </a:t>
            </a:r>
            <a:r>
              <a:rPr lang="pt-BR" sz="2200" dirty="0"/>
              <a:t>e 19 </a:t>
            </a:r>
            <a:r>
              <a:rPr lang="pt-BR" sz="2200" dirty="0" smtClean="0"/>
              <a:t>anos. (OPAS/OMS Brasil, 2019). 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pt-BR" sz="2200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pt-BR" sz="2200" dirty="0" smtClean="0"/>
              <a:t>¨Excesso de </a:t>
            </a:r>
            <a:r>
              <a:rPr lang="pt-BR" sz="2200" dirty="0"/>
              <a:t>dez quilos de gordura já aumenta em 17% o risco de desenvolver </a:t>
            </a:r>
            <a:r>
              <a:rPr lang="pt-BR" sz="2200" dirty="0" smtClean="0"/>
              <a:t>depressão...¨. </a:t>
            </a:r>
          </a:p>
          <a:p>
            <a:pPr algn="just"/>
            <a:endParaRPr lang="pt-BR" sz="2200" dirty="0" smtClean="0"/>
          </a:p>
          <a:p>
            <a:pPr algn="just"/>
            <a:endParaRPr lang="pt-BR" sz="2200" dirty="0"/>
          </a:p>
          <a:p>
            <a:pPr marL="342900" indent="-342900" algn="just">
              <a:buFont typeface="Wingdings" pitchFamily="2" charset="2"/>
              <a:buChar char="Ø"/>
            </a:pPr>
            <a:endParaRPr lang="pt-BR" sz="2200" dirty="0"/>
          </a:p>
          <a:p>
            <a:pPr marL="342900" indent="-342900" algn="just">
              <a:buFont typeface="Wingdings" pitchFamily="2" charset="2"/>
              <a:buChar char="Ø"/>
            </a:pP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335021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15816" y="1268760"/>
            <a:ext cx="5616624" cy="1143000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Como atuar nesse cenário?</a:t>
            </a:r>
            <a:endParaRPr lang="pt-BR" b="1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434430"/>
            <a:ext cx="6153472" cy="40189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4600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904656" cy="1143000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Atuação multiprofissional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59832" y="1340768"/>
            <a:ext cx="5853336" cy="5517232"/>
          </a:xfrm>
        </p:spPr>
        <p:txBody>
          <a:bodyPr>
            <a:normAutofit/>
          </a:bodyPr>
          <a:lstStyle/>
          <a:p>
            <a:pPr algn="just"/>
            <a:r>
              <a:rPr lang="pt-BR" sz="2400" dirty="0"/>
              <a:t>O incentivo para uma alimentação saudável e balanceada e a prática de atividades físicas é prioridade do Governo </a:t>
            </a:r>
            <a:r>
              <a:rPr lang="pt-BR" sz="2400" dirty="0" smtClean="0"/>
              <a:t>Federal - O </a:t>
            </a:r>
            <a:r>
              <a:rPr lang="pt-BR" sz="2400" dirty="0"/>
              <a:t>Ministério da Saúde adotou internacionalmente metas para frear o crescimento do excesso de peso e obesidade no </a:t>
            </a:r>
            <a:r>
              <a:rPr lang="pt-BR" sz="2400" dirty="0" smtClean="0"/>
              <a:t>país;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Novo </a:t>
            </a:r>
            <a:r>
              <a:rPr lang="pt-BR" sz="2400" dirty="0"/>
              <a:t>Guia Alimentar para a População </a:t>
            </a:r>
            <a:r>
              <a:rPr lang="pt-BR" sz="2400" dirty="0" smtClean="0"/>
              <a:t>Brasileira;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Formação de equipes multiprofissionais na atenção básica.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3806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6480720" cy="1143000"/>
          </a:xfrm>
        </p:spPr>
        <p:txBody>
          <a:bodyPr>
            <a:normAutofit/>
          </a:bodyPr>
          <a:lstStyle/>
          <a:p>
            <a:r>
              <a:rPr lang="pt-BR" sz="3600" dirty="0" smtClean="0">
                <a:solidFill>
                  <a:schemeClr val="bg1">
                    <a:lumMod val="95000"/>
                  </a:schemeClr>
                </a:solidFill>
              </a:rPr>
              <a:t>...mas eu não sou nutricionista!</a:t>
            </a:r>
            <a:endParaRPr lang="pt-BR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1340768"/>
            <a:ext cx="5688632" cy="5184576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>
                <a:solidFill>
                  <a:schemeClr val="bg1">
                    <a:lumMod val="95000"/>
                  </a:schemeClr>
                </a:solidFill>
              </a:rPr>
              <a:t>Saúde integrativa.</a:t>
            </a:r>
          </a:p>
          <a:p>
            <a:pPr algn="just"/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endParaRPr lang="pt-BR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endParaRPr lang="pt-BR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endParaRPr lang="pt-BR" sz="2400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  <a:p>
            <a:pPr algn="just"/>
            <a:endParaRPr lang="pt-B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 descr="Resultado de imagem para saude integrati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7" y="1988840"/>
            <a:ext cx="5468123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67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0"/>
            <a:ext cx="6588224" cy="5445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CaixaDeTexto 4"/>
          <p:cNvSpPr txBox="1"/>
          <p:nvPr/>
        </p:nvSpPr>
        <p:spPr>
          <a:xfrm>
            <a:off x="395536" y="5661248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Propostas...</a:t>
            </a:r>
            <a:endParaRPr lang="pt-B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034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Autofit/>
          </a:bodyPr>
          <a:lstStyle/>
          <a:p>
            <a:r>
              <a:rPr lang="pt-BR" sz="3600" dirty="0" smtClean="0"/>
              <a:t>Grupos terapêuticos/Atendimentos</a:t>
            </a:r>
            <a:br>
              <a:rPr lang="pt-BR" sz="3600" dirty="0" smtClean="0"/>
            </a:br>
            <a:r>
              <a:rPr lang="pt-BR" sz="2800" dirty="0" smtClean="0"/>
              <a:t>Relato de experiência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915816" y="1816225"/>
            <a:ext cx="6048672" cy="5041775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2400" dirty="0" smtClean="0"/>
              <a:t>Grupo de hábitos saudáveis/viver saudável – médicos, agentes comunitários, enfermeiros, profissional de educação física, psicólogo e nutricionista.</a:t>
            </a:r>
          </a:p>
          <a:p>
            <a:pPr marL="0" indent="0" algn="just">
              <a:buNone/>
            </a:pPr>
            <a:endParaRPr lang="pt-BR" sz="2400" dirty="0"/>
          </a:p>
          <a:p>
            <a:pPr algn="just">
              <a:buFont typeface="Wingdings" pitchFamily="2" charset="2"/>
              <a:buChar char="Ø"/>
            </a:pPr>
            <a:r>
              <a:rPr lang="pt-BR" sz="2400" dirty="0" smtClean="0"/>
              <a:t>Grupo AliMente – nutricionista e psicóloga.</a:t>
            </a:r>
          </a:p>
          <a:p>
            <a:pPr algn="just">
              <a:buFont typeface="Wingdings" pitchFamily="2" charset="2"/>
              <a:buChar char="Ø"/>
            </a:pPr>
            <a:endParaRPr lang="pt-BR" sz="2400" dirty="0"/>
          </a:p>
          <a:p>
            <a:pPr algn="just">
              <a:buFont typeface="Wingdings" pitchFamily="2" charset="2"/>
              <a:buChar char="Ø"/>
            </a:pPr>
            <a:r>
              <a:rPr lang="pt-BR" sz="2400" dirty="0" smtClean="0"/>
              <a:t>Grupo de gestantes - </a:t>
            </a:r>
            <a:r>
              <a:rPr lang="pt-BR" sz="2400" dirty="0" smtClean="0"/>
              <a:t>multiprofissional</a:t>
            </a:r>
            <a:endParaRPr lang="pt-BR" sz="2400" dirty="0" smtClean="0"/>
          </a:p>
          <a:p>
            <a:pPr algn="just">
              <a:buFont typeface="Wingdings" pitchFamily="2" charset="2"/>
              <a:buChar char="Ø"/>
            </a:pPr>
            <a:endParaRPr lang="pt-BR" sz="2400" dirty="0"/>
          </a:p>
          <a:p>
            <a:pPr algn="just">
              <a:buFont typeface="Wingdings" pitchFamily="2" charset="2"/>
              <a:buChar char="Ø"/>
            </a:pPr>
            <a:r>
              <a:rPr lang="pt-BR" sz="2400" dirty="0" smtClean="0"/>
              <a:t>Atendimentos compartilhados</a:t>
            </a:r>
          </a:p>
          <a:p>
            <a:pPr algn="just">
              <a:buFont typeface="Wingdings" pitchFamily="2" charset="2"/>
              <a:buChar char="Ø"/>
            </a:pPr>
            <a:endParaRPr lang="pt-BR" sz="2400" dirty="0" smtClean="0"/>
          </a:p>
          <a:p>
            <a:pPr algn="just">
              <a:buFont typeface="Wingdings" pitchFamily="2" charset="2"/>
              <a:buChar char="Ø"/>
            </a:pPr>
            <a:r>
              <a:rPr lang="pt-BR" sz="2400" dirty="0" smtClean="0"/>
              <a:t>Projeto pais e filhos</a:t>
            </a:r>
            <a:r>
              <a:rPr lang="pt-BR" sz="2400" dirty="0"/>
              <a:t> </a:t>
            </a:r>
            <a:r>
              <a:rPr lang="pt-BR" sz="2400" dirty="0" smtClean="0"/>
              <a:t>- multiprofissional</a:t>
            </a:r>
          </a:p>
          <a:p>
            <a:pPr algn="just">
              <a:buFont typeface="Wingdings" pitchFamily="2" charset="2"/>
              <a:buChar char="Ø"/>
            </a:pPr>
            <a:endParaRPr lang="pt-BR" sz="2400" dirty="0"/>
          </a:p>
          <a:p>
            <a:pPr marL="0" indent="0" algn="just">
              <a:buNone/>
            </a:pPr>
            <a:endParaRPr lang="pt-BR" sz="2400" dirty="0" smtClean="0"/>
          </a:p>
          <a:p>
            <a:pPr marL="0" indent="0" algn="just">
              <a:buNone/>
            </a:pPr>
            <a:endParaRPr lang="pt-BR" sz="2400" dirty="0"/>
          </a:p>
          <a:p>
            <a:pPr marL="0" indent="0" algn="just">
              <a:buNone/>
            </a:pPr>
            <a:endParaRPr lang="pt-BR" sz="2400" dirty="0" smtClean="0"/>
          </a:p>
          <a:p>
            <a:pPr marL="0" indent="0" algn="just"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00146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932040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"/>
            <a:ext cx="4644008" cy="3501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03" y="3501010"/>
            <a:ext cx="4704656" cy="335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854" y="3501010"/>
            <a:ext cx="4492145" cy="335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75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404</Words>
  <Application>Microsoft Office PowerPoint</Application>
  <PresentationFormat>Apresentação na tela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Apresentação do PowerPoint</vt:lpstr>
      <vt:lpstr>Pesquisas x Saúde Mental</vt:lpstr>
      <vt:lpstr>Realidade populacional </vt:lpstr>
      <vt:lpstr>Como atuar nesse cenário?</vt:lpstr>
      <vt:lpstr>Atuação multiprofissional</vt:lpstr>
      <vt:lpstr>...mas eu não sou nutricionista!</vt:lpstr>
      <vt:lpstr>Apresentação do PowerPoint</vt:lpstr>
      <vt:lpstr>Grupos terapêuticos/Atendimentos Relato de experiência</vt:lpstr>
      <vt:lpstr>Apresentação do PowerPoint</vt:lpstr>
      <vt:lpstr>...Relato de um usuário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vilmar</dc:creator>
  <cp:lastModifiedBy>vilmar</cp:lastModifiedBy>
  <cp:revision>29</cp:revision>
  <dcterms:created xsi:type="dcterms:W3CDTF">2019-08-31T20:01:40Z</dcterms:created>
  <dcterms:modified xsi:type="dcterms:W3CDTF">2019-09-04T23:29:14Z</dcterms:modified>
</cp:coreProperties>
</file>