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7"/>
  </p:notesMasterIdLst>
  <p:sldIdLst>
    <p:sldId id="259" r:id="rId3"/>
    <p:sldId id="257" r:id="rId4"/>
    <p:sldId id="299" r:id="rId5"/>
    <p:sldId id="265" r:id="rId6"/>
    <p:sldId id="306" r:id="rId7"/>
    <p:sldId id="302" r:id="rId8"/>
    <p:sldId id="303" r:id="rId9"/>
    <p:sldId id="305" r:id="rId10"/>
    <p:sldId id="307" r:id="rId11"/>
    <p:sldId id="312" r:id="rId12"/>
    <p:sldId id="315" r:id="rId13"/>
    <p:sldId id="273" r:id="rId14"/>
    <p:sldId id="308" r:id="rId15"/>
    <p:sldId id="309" r:id="rId16"/>
    <p:sldId id="310" r:id="rId17"/>
    <p:sldId id="311" r:id="rId18"/>
    <p:sldId id="313" r:id="rId19"/>
    <p:sldId id="316" r:id="rId20"/>
    <p:sldId id="301" r:id="rId21"/>
    <p:sldId id="300" r:id="rId22"/>
    <p:sldId id="278" r:id="rId23"/>
    <p:sldId id="318" r:id="rId24"/>
    <p:sldId id="317" r:id="rId25"/>
    <p:sldId id="319" r:id="rId26"/>
    <p:sldId id="298" r:id="rId27"/>
    <p:sldId id="320" r:id="rId28"/>
    <p:sldId id="321" r:id="rId29"/>
    <p:sldId id="323" r:id="rId30"/>
    <p:sldId id="274" r:id="rId31"/>
    <p:sldId id="276" r:id="rId32"/>
    <p:sldId id="279" r:id="rId33"/>
    <p:sldId id="281" r:id="rId34"/>
    <p:sldId id="267" r:id="rId35"/>
    <p:sldId id="268" r:id="rId3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4C96B-D988-4E65-96F3-E8A9F87FCDB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B51BB-CF18-4DF1-83BA-113BD0E0CD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9674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58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06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62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40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34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08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2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810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6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30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13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37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08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084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033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031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48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55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289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77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350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696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43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2296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232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02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53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985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36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64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122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end of this presentation,</a:t>
            </a:r>
            <a:r>
              <a:rPr lang="en-US" baseline="0" dirty="0" smtClean="0"/>
              <a:t> you should understand the following about problematic internet use in children and adolescence.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46673-C549-6F4B-B00B-E45BB8C7115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3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7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4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60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63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23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604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56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17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33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70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70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1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88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76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0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5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9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2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96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8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6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823FF54-3BFC-0043-AC4A-FBEA9026A6C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EA8CD47-D2B9-DC45-B85A-CB309D7429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9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nistia.pt/projeto-stop-bullying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netaddictionrecovery.com/" TargetMode="External"/><Relationship Id="rId4" Type="http://schemas.openxmlformats.org/officeDocument/2006/relationships/hyperlink" Target="http://www.netaddiction.com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446314" y="4683580"/>
            <a:ext cx="11277600" cy="1194706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D</a:t>
            </a:r>
            <a:r>
              <a:rPr lang="en-US" sz="3800" dirty="0" smtClean="0">
                <a:solidFill>
                  <a:schemeClr val="tx1"/>
                </a:solidFill>
              </a:rPr>
              <a:t>aniela Sperotto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Médica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Psiquiatra</a:t>
            </a:r>
            <a:r>
              <a:rPr lang="en-US" sz="2400" dirty="0" smtClean="0">
                <a:solidFill>
                  <a:schemeClr val="tx1"/>
                </a:solidFill>
              </a:rPr>
              <a:t> e </a:t>
            </a:r>
            <a:r>
              <a:rPr lang="en-US" sz="2400" dirty="0" err="1" smtClean="0">
                <a:solidFill>
                  <a:schemeClr val="tx1"/>
                </a:solidFill>
              </a:rPr>
              <a:t>Psiquiatra</a:t>
            </a:r>
            <a:r>
              <a:rPr lang="en-US" sz="2400" dirty="0" smtClean="0">
                <a:solidFill>
                  <a:schemeClr val="tx1"/>
                </a:solidFill>
              </a:rPr>
              <a:t> da </a:t>
            </a:r>
            <a:r>
              <a:rPr lang="en-US" sz="2400" dirty="0" err="1" smtClean="0">
                <a:solidFill>
                  <a:schemeClr val="tx1"/>
                </a:solidFill>
              </a:rPr>
              <a:t>Infância</a:t>
            </a:r>
            <a:r>
              <a:rPr lang="en-US" sz="2400" dirty="0" smtClean="0">
                <a:solidFill>
                  <a:schemeClr val="tx1"/>
                </a:solidFill>
              </a:rPr>
              <a:t> e </a:t>
            </a:r>
            <a:r>
              <a:rPr lang="en-US" sz="2400" dirty="0" err="1" smtClean="0">
                <a:solidFill>
                  <a:schemeClr val="tx1"/>
                </a:solidFill>
              </a:rPr>
              <a:t>Adolescência</a:t>
            </a:r>
            <a:endParaRPr lang="en-US" sz="2400" dirty="0"/>
          </a:p>
          <a:p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14" y="834023"/>
            <a:ext cx="11277600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314" y="1203355"/>
            <a:ext cx="11277600" cy="258532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  <a:p>
            <a:pPr algn="ctr" defTabSz="457200"/>
            <a:r>
              <a:rPr lang="en-US" sz="3600" i="1" dirty="0" smtClean="0">
                <a:solidFill>
                  <a:schemeClr val="accent6">
                    <a:lumMod val="75000"/>
                  </a:schemeClr>
                </a:solidFill>
                <a:latin typeface="Times"/>
                <a:cs typeface="Times"/>
              </a:rPr>
              <a:t>BULLYING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Times"/>
                <a:cs typeface="Times"/>
              </a:rPr>
              <a:t>, AUTOMUTILAÇÃO E VIOLÊNCIA AUTOPROVOCADA EM CRIANÇAS E ADOLESCENTES: COMO IENTIFICAR E AS ESTRATÉGIAS DE PREVENÇÃO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624943" y="6161314"/>
            <a:ext cx="4920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Joaçaba-SC, 05 de Setembro de 2019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8681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Identificação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9" y="2242457"/>
            <a:ext cx="5758542" cy="41971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sz="2800" b="1" dirty="0" smtClean="0"/>
              <a:t>SINAIS:</a:t>
            </a:r>
            <a:endParaRPr lang="pt-BR" sz="2800" b="1" dirty="0"/>
          </a:p>
          <a:p>
            <a:pPr marL="0" indent="0">
              <a:buNone/>
            </a:pPr>
            <a:r>
              <a:rPr lang="pt-BR" sz="2800" dirty="0"/>
              <a:t>• </a:t>
            </a:r>
            <a:r>
              <a:rPr lang="pt-BR" sz="2800" dirty="0" smtClean="0"/>
              <a:t>não querem ir à escola;</a:t>
            </a:r>
            <a:endParaRPr lang="pt-BR" sz="2800" dirty="0"/>
          </a:p>
          <a:p>
            <a:pPr marL="0" indent="0">
              <a:buNone/>
            </a:pPr>
            <a:r>
              <a:rPr lang="pt-BR" sz="2800" dirty="0"/>
              <a:t>• </a:t>
            </a:r>
            <a:r>
              <a:rPr lang="pt-BR" sz="2800" dirty="0" smtClean="0"/>
              <a:t>sentem-se mal perto da hora de sair de casa;</a:t>
            </a:r>
            <a:endParaRPr lang="pt-BR" sz="2800" dirty="0"/>
          </a:p>
          <a:p>
            <a:pPr marL="0" indent="0">
              <a:buNone/>
            </a:pPr>
            <a:r>
              <a:rPr lang="pt-BR" sz="2800" dirty="0"/>
              <a:t>• </a:t>
            </a:r>
            <a:r>
              <a:rPr lang="pt-BR" sz="2800" dirty="0" smtClean="0"/>
              <a:t>pedem para trocar de escola constantemente;</a:t>
            </a: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• </a:t>
            </a:r>
            <a:r>
              <a:rPr lang="pt-BR" sz="2800" dirty="0"/>
              <a:t>aproximam-se dos adultos que possam protegê-las;</a:t>
            </a:r>
          </a:p>
          <a:p>
            <a:pPr marL="0" indent="0">
              <a:buNone/>
            </a:pPr>
            <a:r>
              <a:rPr lang="pt-BR" sz="2800" dirty="0"/>
              <a:t>• anulam-se em sala de aula, não perguntam nem questionam</a:t>
            </a:r>
            <a:r>
              <a:rPr lang="pt-BR" sz="2800" dirty="0" smtClean="0"/>
              <a:t>;</a:t>
            </a:r>
          </a:p>
          <a:p>
            <a:pPr marL="0" indent="0">
              <a:buNone/>
            </a:pPr>
            <a:r>
              <a:rPr lang="pt-BR" sz="2800" dirty="0" smtClean="0"/>
              <a:t>• </a:t>
            </a:r>
            <a:r>
              <a:rPr lang="pt-BR" sz="2800" dirty="0"/>
              <a:t>parecem tristes e aflitas;</a:t>
            </a:r>
          </a:p>
          <a:p>
            <a:pPr marL="0" indent="0">
              <a:buNone/>
            </a:pPr>
            <a:r>
              <a:rPr lang="pt-BR" sz="2800" dirty="0" smtClean="0"/>
              <a:t>• </a:t>
            </a:r>
            <a:r>
              <a:rPr lang="pt-BR" sz="2800" dirty="0"/>
              <a:t>gastam mais que o normal com lanches e com presentes para </a:t>
            </a:r>
            <a:r>
              <a:rPr lang="pt-BR" sz="2800" dirty="0" smtClean="0"/>
              <a:t>colegas;</a:t>
            </a:r>
          </a:p>
          <a:p>
            <a:pPr marL="0" indent="0">
              <a:buNone/>
            </a:pPr>
            <a:r>
              <a:rPr lang="pt-BR" sz="2800" dirty="0"/>
              <a:t>• </a:t>
            </a:r>
            <a:r>
              <a:rPr lang="pt-BR" sz="2800" dirty="0" smtClean="0"/>
              <a:t>voltam </a:t>
            </a:r>
            <a:r>
              <a:rPr lang="pt-BR" sz="2800" dirty="0"/>
              <a:t>da escola com roupas ou livros rasgados;</a:t>
            </a:r>
          </a:p>
          <a:p>
            <a:pPr marL="0" indent="0">
              <a:buNone/>
            </a:pPr>
            <a:r>
              <a:rPr lang="pt-BR" sz="2800" dirty="0"/>
              <a:t>• </a:t>
            </a:r>
            <a:r>
              <a:rPr lang="pt-BR" sz="2800" dirty="0" smtClean="0"/>
              <a:t>apresentam </a:t>
            </a:r>
            <a:r>
              <a:rPr lang="pt-BR" sz="2800" dirty="0"/>
              <a:t>baixo rendimento escolar;</a:t>
            </a:r>
          </a:p>
          <a:p>
            <a:pPr marL="0" indent="0">
              <a:buNone/>
            </a:pPr>
            <a:r>
              <a:rPr lang="pt-BR" sz="2800" dirty="0"/>
              <a:t>• abandono dos estudos;</a:t>
            </a:r>
          </a:p>
          <a:p>
            <a:pPr marL="0" indent="0">
              <a:buNone/>
            </a:pPr>
            <a:r>
              <a:rPr lang="pt-BR" sz="2800" dirty="0"/>
              <a:t>• isolamento</a:t>
            </a:r>
            <a:r>
              <a:rPr lang="pt-BR" sz="2800" dirty="0" smtClean="0"/>
              <a:t>.</a:t>
            </a:r>
            <a:endParaRPr lang="pt-BR" sz="2800" dirty="0"/>
          </a:p>
          <a:p>
            <a:pPr marL="0" indent="0">
              <a:buNone/>
            </a:pP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6096001" y="2242457"/>
            <a:ext cx="5747658" cy="41971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600" b="1" dirty="0" smtClean="0"/>
              <a:t>SINTOMAS:</a:t>
            </a:r>
            <a:endParaRPr lang="pt-BR" sz="2600" b="1" dirty="0"/>
          </a:p>
          <a:p>
            <a:pPr marL="0" indent="0">
              <a:buNone/>
            </a:pPr>
            <a:r>
              <a:rPr lang="pt-BR" sz="2600" dirty="0"/>
              <a:t>• </a:t>
            </a:r>
            <a:r>
              <a:rPr lang="pt-BR" sz="2600" dirty="0" smtClean="0"/>
              <a:t>depressão;</a:t>
            </a:r>
            <a:endParaRPr lang="pt-BR" sz="2600" dirty="0"/>
          </a:p>
          <a:p>
            <a:pPr marL="0" indent="0">
              <a:buNone/>
            </a:pPr>
            <a:r>
              <a:rPr lang="pt-BR" sz="2600" dirty="0"/>
              <a:t>• </a:t>
            </a:r>
            <a:r>
              <a:rPr lang="pt-BR" sz="2600" dirty="0" smtClean="0"/>
              <a:t>agressividade;</a:t>
            </a:r>
          </a:p>
          <a:p>
            <a:pPr marL="0" indent="0">
              <a:buNone/>
            </a:pPr>
            <a:r>
              <a:rPr lang="pt-BR" sz="2600" dirty="0" smtClean="0"/>
              <a:t>• autodestruição, sentimento de vingança;</a:t>
            </a:r>
            <a:endParaRPr lang="pt-BR" sz="2600" dirty="0"/>
          </a:p>
          <a:p>
            <a:pPr marL="0" indent="0">
              <a:buNone/>
            </a:pPr>
            <a:r>
              <a:rPr lang="pt-BR" sz="2600" dirty="0"/>
              <a:t>• </a:t>
            </a:r>
            <a:r>
              <a:rPr lang="pt-BR" sz="2600" dirty="0" smtClean="0"/>
              <a:t>baixa autoestima;</a:t>
            </a:r>
          </a:p>
          <a:p>
            <a:pPr marL="0" indent="0">
              <a:buNone/>
            </a:pPr>
            <a:r>
              <a:rPr lang="pt-BR" sz="2600" dirty="0"/>
              <a:t>• a</a:t>
            </a:r>
            <a:r>
              <a:rPr lang="pt-BR" sz="2600" dirty="0" smtClean="0"/>
              <a:t>nsiedade/medo;</a:t>
            </a:r>
          </a:p>
          <a:p>
            <a:pPr marL="0" indent="0">
              <a:buNone/>
            </a:pPr>
            <a:r>
              <a:rPr lang="pt-BR" sz="2600" dirty="0"/>
              <a:t>• s</a:t>
            </a:r>
            <a:r>
              <a:rPr lang="pt-BR" sz="2600" dirty="0" smtClean="0"/>
              <a:t>entimentos negativos;</a:t>
            </a:r>
          </a:p>
          <a:p>
            <a:pPr marL="0" indent="0">
              <a:buNone/>
            </a:pPr>
            <a:r>
              <a:rPr lang="pt-BR" sz="2600" dirty="0"/>
              <a:t>• </a:t>
            </a:r>
            <a:r>
              <a:rPr lang="pt-BR" sz="2600" dirty="0" smtClean="0"/>
              <a:t>problemas interpessoais.</a:t>
            </a:r>
            <a:endParaRPr lang="pt-BR" sz="2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37458" y="1518107"/>
            <a:ext cx="3559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</a:rPr>
              <a:t>VÍTIMAS</a:t>
            </a:r>
            <a:endParaRPr lang="pt-B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Combatendo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 Bullying: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9" y="2068286"/>
            <a:ext cx="5758542" cy="4371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</a:rPr>
              <a:t>Agressores</a:t>
            </a: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pt-BR" sz="2600" dirty="0"/>
              <a:t>• envolvem-se de forma direta e indireta em várias discussões;</a:t>
            </a:r>
          </a:p>
          <a:p>
            <a:pPr marL="0" indent="0">
              <a:buNone/>
            </a:pPr>
            <a:r>
              <a:rPr lang="pt-BR" sz="2600" dirty="0"/>
              <a:t>• são arrogantes e hostis</a:t>
            </a:r>
            <a:r>
              <a:rPr lang="pt-BR" sz="2600" dirty="0" smtClean="0"/>
              <a:t>.</a:t>
            </a:r>
            <a:endParaRPr lang="pt-BR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6096001" y="4278086"/>
            <a:ext cx="5747658" cy="2161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</a:rPr>
              <a:t>Testemunhas:</a:t>
            </a:r>
            <a:endParaRPr lang="pt-BR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t-BR" sz="2600" dirty="0"/>
              <a:t>• não apresentam sinais evidentes para </a:t>
            </a:r>
            <a:r>
              <a:rPr lang="pt-BR" sz="2600" dirty="0" smtClean="0"/>
              <a:t>sua identificação</a:t>
            </a:r>
            <a:r>
              <a:rPr lang="pt-BR" sz="2600" dirty="0"/>
              <a:t>;</a:t>
            </a:r>
          </a:p>
          <a:p>
            <a:pPr marL="0" indent="0">
              <a:buNone/>
            </a:pPr>
            <a:r>
              <a:rPr lang="pt-BR" sz="2600" dirty="0"/>
              <a:t>• temem se envolver e se posicionar.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197318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263" y="1636063"/>
            <a:ext cx="7894590" cy="4585159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Cyberbullying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Consequências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600" dirty="0" smtClean="0"/>
              <a:t>Consequências do </a:t>
            </a:r>
            <a:r>
              <a:rPr lang="pt-BR" sz="3600" i="1" dirty="0" err="1" smtClean="0"/>
              <a:t>bullying</a:t>
            </a:r>
            <a:r>
              <a:rPr lang="pt-BR" sz="3600" i="1" dirty="0" smtClean="0"/>
              <a:t>:</a:t>
            </a:r>
          </a:p>
          <a:p>
            <a:pPr marL="0" indent="0">
              <a:buNone/>
            </a:pPr>
            <a:r>
              <a:rPr lang="pt-BR" sz="3600" dirty="0" smtClean="0"/>
              <a:t>A vítima sofre intensamente; sente-se </a:t>
            </a:r>
            <a:r>
              <a:rPr lang="pt-BR" sz="3600" dirty="0"/>
              <a:t>excluída, humilhada e desrespeitada; desenvolve </a:t>
            </a:r>
            <a:r>
              <a:rPr lang="pt-BR" sz="3600" dirty="0" smtClean="0"/>
              <a:t>sentimentos negativos</a:t>
            </a:r>
            <a:r>
              <a:rPr lang="pt-BR" sz="3600" dirty="0"/>
              <a:t>, baixa autoestima; pode vir a ter sérios problemas </a:t>
            </a:r>
            <a:r>
              <a:rPr lang="pt-BR" sz="3600" dirty="0" smtClean="0"/>
              <a:t>de relacionamento</a:t>
            </a:r>
            <a:r>
              <a:rPr lang="pt-BR" sz="3600" dirty="0"/>
              <a:t>, tornar-se agressiva e, em casos extremos, tentar suicídio</a:t>
            </a:r>
            <a:r>
              <a:rPr lang="pt-BR" sz="3600" dirty="0" smtClean="0"/>
              <a:t>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11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Consequências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600" dirty="0" smtClean="0"/>
              <a:t>O </a:t>
            </a:r>
            <a:r>
              <a:rPr lang="pt-BR" sz="3600" dirty="0"/>
              <a:t>agressor, se não identificado e corrigido, tende a tornar-se cada </a:t>
            </a:r>
            <a:r>
              <a:rPr lang="pt-BR" sz="3600" dirty="0" smtClean="0"/>
              <a:t>vez mais </a:t>
            </a:r>
            <a:r>
              <a:rPr lang="pt-BR" sz="3600" dirty="0"/>
              <a:t>violento, hostil e desafiador, inclusive no ambiente doméstico</a:t>
            </a:r>
            <a:r>
              <a:rPr lang="pt-BR" sz="3600" dirty="0" smtClean="0"/>
              <a:t>.</a:t>
            </a:r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r>
              <a:rPr lang="pt-BR" sz="3600" dirty="0"/>
              <a:t>A testemunha sente medo e culpa. Medo de ser a próxima vítima e </a:t>
            </a:r>
            <a:r>
              <a:rPr lang="pt-BR" sz="3600" dirty="0" smtClean="0"/>
              <a:t>culpa por </a:t>
            </a:r>
            <a:r>
              <a:rPr lang="pt-BR" sz="3600" dirty="0"/>
              <a:t>ter-se calado e, de certa forma, fortalecido o agressor.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3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Combatendo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 Bullying: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/>
              <a:t>1º passo</a:t>
            </a:r>
          </a:p>
          <a:p>
            <a:pPr marL="0" indent="0">
              <a:buNone/>
            </a:pPr>
            <a:r>
              <a:rPr lang="pt-BR" sz="2800" dirty="0"/>
              <a:t>Reconhecer: </a:t>
            </a:r>
            <a:r>
              <a:rPr lang="pt-BR" sz="2800" i="1" dirty="0" err="1"/>
              <a:t>bullying</a:t>
            </a:r>
            <a:r>
              <a:rPr lang="pt-BR" sz="2800" dirty="0"/>
              <a:t> na escola é MUITO MAIS COMUM do que pensam </a:t>
            </a:r>
            <a:r>
              <a:rPr lang="pt-BR" sz="2800" dirty="0" smtClean="0"/>
              <a:t>os pais </a:t>
            </a:r>
            <a:r>
              <a:rPr lang="pt-BR" sz="2800" dirty="0"/>
              <a:t>e professores</a:t>
            </a:r>
            <a:r>
              <a:rPr lang="pt-BR" sz="2800" dirty="0" smtClean="0"/>
              <a:t>.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/>
              <a:t>2º passo</a:t>
            </a:r>
          </a:p>
          <a:p>
            <a:pPr marL="0" indent="0">
              <a:buNone/>
            </a:pPr>
            <a:r>
              <a:rPr lang="pt-BR" sz="2800" dirty="0"/>
              <a:t>Entender que a responsabilidade por elaborar estratégias e traçar </a:t>
            </a:r>
            <a:r>
              <a:rPr lang="pt-BR" sz="2800" dirty="0" smtClean="0"/>
              <a:t>ações efetivas </a:t>
            </a:r>
            <a:r>
              <a:rPr lang="pt-BR" sz="2800" dirty="0"/>
              <a:t>contra o </a:t>
            </a:r>
            <a:r>
              <a:rPr lang="pt-BR" sz="2800" i="1" dirty="0" err="1"/>
              <a:t>bullying</a:t>
            </a:r>
            <a:r>
              <a:rPr lang="pt-BR" sz="2800" dirty="0"/>
              <a:t> deve ser assumida igualmente tanto pelos </a:t>
            </a:r>
            <a:r>
              <a:rPr lang="pt-BR" sz="2800" dirty="0" smtClean="0"/>
              <a:t>pais quanto </a:t>
            </a:r>
            <a:r>
              <a:rPr lang="pt-BR" sz="2800" dirty="0"/>
              <a:t>pelas escolas.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95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Combatendo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 Bullying: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2800" dirty="0"/>
              <a:t>3º passo</a:t>
            </a:r>
          </a:p>
          <a:p>
            <a:pPr marL="0" indent="0">
              <a:buNone/>
            </a:pPr>
            <a:r>
              <a:rPr lang="pt-BR" sz="2800" dirty="0"/>
              <a:t>Organizar uma “comissão </a:t>
            </a:r>
            <a:r>
              <a:rPr lang="pt-BR" sz="2800" i="1" dirty="0" err="1"/>
              <a:t>antibullying</a:t>
            </a:r>
            <a:r>
              <a:rPr lang="pt-BR" sz="2800" dirty="0"/>
              <a:t>” da qual participarão pais, </a:t>
            </a:r>
            <a:r>
              <a:rPr lang="pt-BR" sz="2800" dirty="0" smtClean="0"/>
              <a:t>direção da </a:t>
            </a:r>
            <a:r>
              <a:rPr lang="pt-BR" sz="2800" dirty="0"/>
              <a:t>escola, psicólogos e </a:t>
            </a:r>
            <a:r>
              <a:rPr lang="pt-BR" sz="2800" dirty="0" smtClean="0"/>
              <a:t>pedagogos.</a:t>
            </a:r>
          </a:p>
          <a:p>
            <a:pPr marL="0" indent="0">
              <a:buNone/>
            </a:pPr>
            <a:r>
              <a:rPr lang="pt-BR" sz="2800" dirty="0" smtClean="0"/>
              <a:t>A </a:t>
            </a:r>
            <a:r>
              <a:rPr lang="pt-BR" sz="2800" dirty="0"/>
              <a:t>comissão ficará responsável por:</a:t>
            </a:r>
          </a:p>
          <a:p>
            <a:pPr marL="0" indent="0">
              <a:buNone/>
            </a:pPr>
            <a:r>
              <a:rPr lang="pt-BR" sz="2800" dirty="0"/>
              <a:t>• detectar e agir contra a violência;</a:t>
            </a:r>
          </a:p>
          <a:p>
            <a:pPr marL="0" indent="0">
              <a:buNone/>
            </a:pPr>
            <a:r>
              <a:rPr lang="pt-BR" sz="2800" dirty="0"/>
              <a:t>• promover a reintegração dos estudantes excluídos;</a:t>
            </a:r>
          </a:p>
          <a:p>
            <a:pPr marL="0" indent="0">
              <a:buNone/>
            </a:pPr>
            <a:r>
              <a:rPr lang="pt-BR" sz="2800" dirty="0"/>
              <a:t>• orientar professores para promoverem a conscientização dos alunos,</a:t>
            </a:r>
          </a:p>
          <a:p>
            <a:pPr marL="0" indent="0">
              <a:buNone/>
            </a:pPr>
            <a:r>
              <a:rPr lang="pt-BR" sz="2800" dirty="0"/>
              <a:t>identificar o </a:t>
            </a:r>
            <a:r>
              <a:rPr lang="pt-BR" sz="2800" i="1" dirty="0" err="1"/>
              <a:t>bullying</a:t>
            </a:r>
            <a:r>
              <a:rPr lang="pt-BR" sz="2800" dirty="0"/>
              <a:t> quando instalado e deixar clara a forma </a:t>
            </a:r>
            <a:r>
              <a:rPr lang="pt-BR" sz="2800" dirty="0" smtClean="0"/>
              <a:t>como devem </a:t>
            </a:r>
            <a:r>
              <a:rPr lang="pt-BR" sz="2800" dirty="0"/>
              <a:t>lidar com o problema;</a:t>
            </a:r>
          </a:p>
          <a:p>
            <a:pPr marL="0" indent="0">
              <a:buNone/>
            </a:pPr>
            <a:r>
              <a:rPr lang="pt-BR" sz="2800" dirty="0"/>
              <a:t>• promover palestras, debates e seminários sobre o assunto;</a:t>
            </a:r>
          </a:p>
          <a:p>
            <a:pPr marL="0" indent="0">
              <a:buNone/>
            </a:pPr>
            <a:r>
              <a:rPr lang="pt-BR" sz="2800" dirty="0"/>
              <a:t>• distribuir materiais educativos, como cartilhas, leis aprovadas </a:t>
            </a:r>
            <a:r>
              <a:rPr lang="pt-BR" sz="2800" dirty="0" smtClean="0"/>
              <a:t>contra o </a:t>
            </a:r>
            <a:r>
              <a:rPr lang="pt-BR" sz="2800" i="1" dirty="0" err="1"/>
              <a:t>bullying</a:t>
            </a:r>
            <a:r>
              <a:rPr lang="pt-BR" sz="2800" dirty="0"/>
              <a:t>, etc.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Combatendo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 Bullying: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800" dirty="0"/>
              <a:t>4º passo</a:t>
            </a:r>
          </a:p>
          <a:p>
            <a:pPr marL="0" indent="0" algn="just">
              <a:buNone/>
            </a:pPr>
            <a:r>
              <a:rPr lang="pt-BR" sz="2800" dirty="0"/>
              <a:t>Identificar e orientar os alunos que são vítimas, agressores ou </a:t>
            </a:r>
            <a:r>
              <a:rPr lang="pt-BR" sz="2800" dirty="0" smtClean="0"/>
              <a:t>testemunhas.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Previnindo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 Bullying: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800" dirty="0" smtClean="0">
                <a:solidFill>
                  <a:schemeClr val="accent6">
                    <a:lumMod val="75000"/>
                  </a:schemeClr>
                </a:solidFill>
              </a:rPr>
              <a:t>Na escola:</a:t>
            </a:r>
          </a:p>
          <a:p>
            <a:pPr marL="0" indent="0" algn="just">
              <a:buNone/>
            </a:pPr>
            <a:r>
              <a:rPr lang="pt-BR" sz="2800" dirty="0" smtClean="0"/>
              <a:t>Incluir o tema em suas práticas educacionais diárias e atividades extras, envolvendo toda a comunidade escolar.</a:t>
            </a:r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r>
              <a:rPr lang="pt-BR" sz="2800" dirty="0" smtClean="0">
                <a:solidFill>
                  <a:schemeClr val="accent6">
                    <a:lumMod val="75000"/>
                  </a:schemeClr>
                </a:solidFill>
              </a:rPr>
              <a:t>Em casa:</a:t>
            </a:r>
          </a:p>
          <a:p>
            <a:pPr marL="0" indent="0" algn="just">
              <a:buNone/>
            </a:pPr>
            <a:r>
              <a:rPr lang="pt-BR" sz="2800" dirty="0" smtClean="0"/>
              <a:t>Observar, conversar, orientar os filhos.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115" y="2761489"/>
            <a:ext cx="8018885" cy="23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Roteiro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6498770" cy="45673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Bullying</a:t>
            </a:r>
          </a:p>
          <a:p>
            <a:r>
              <a:rPr lang="en-US" sz="2800" dirty="0" err="1" smtClean="0"/>
              <a:t>Definição</a:t>
            </a:r>
            <a:endParaRPr lang="en-US" sz="2800" dirty="0" smtClean="0"/>
          </a:p>
          <a:p>
            <a:r>
              <a:rPr lang="en-US" sz="2800" dirty="0" err="1" smtClean="0"/>
              <a:t>Identificação</a:t>
            </a:r>
            <a:endParaRPr lang="en-US" sz="2800" dirty="0"/>
          </a:p>
          <a:p>
            <a:r>
              <a:rPr lang="en-US" sz="2800" dirty="0" err="1" smtClean="0"/>
              <a:t>Prevenção</a:t>
            </a:r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/>
              <a:t>Autolesão</a:t>
            </a:r>
            <a:r>
              <a:rPr lang="en-US" sz="2800" dirty="0" smtClean="0"/>
              <a:t> </a:t>
            </a:r>
            <a:r>
              <a:rPr lang="en-US" sz="2800" dirty="0" err="1" smtClean="0"/>
              <a:t>Deliberada</a:t>
            </a:r>
            <a:endParaRPr lang="en-US" sz="2800" dirty="0" smtClean="0"/>
          </a:p>
          <a:p>
            <a:r>
              <a:rPr lang="en-US" sz="2800" dirty="0" err="1" smtClean="0"/>
              <a:t>Definição</a:t>
            </a:r>
            <a:r>
              <a:rPr lang="en-US" sz="2800" dirty="0" smtClean="0"/>
              <a:t> e </a:t>
            </a:r>
            <a:r>
              <a:rPr lang="en-US" sz="2800" dirty="0" err="1" smtClean="0"/>
              <a:t>Epidemiologia</a:t>
            </a:r>
            <a:endParaRPr lang="en-US" sz="2800" dirty="0"/>
          </a:p>
          <a:p>
            <a:r>
              <a:rPr lang="en-US" sz="2800" dirty="0" err="1"/>
              <a:t>Identificação</a:t>
            </a:r>
            <a:r>
              <a:rPr lang="en-US" sz="2800" dirty="0"/>
              <a:t>/</a:t>
            </a:r>
            <a:r>
              <a:rPr lang="en-US" sz="2800" dirty="0" err="1"/>
              <a:t>Diagnóstico</a:t>
            </a:r>
            <a:endParaRPr lang="en-US" sz="2800" dirty="0"/>
          </a:p>
          <a:p>
            <a:r>
              <a:rPr lang="en-US" sz="2800" dirty="0" err="1" smtClean="0"/>
              <a:t>Prevenção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132" y="2236554"/>
            <a:ext cx="5088097" cy="33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311" y="2215359"/>
            <a:ext cx="6110493" cy="342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/>
              <a:t>A automutilação pode ser definida como qualquer comportamento intencional envolvendo agressão direta ao próprio corpo sem intenção consciente de </a:t>
            </a:r>
            <a:r>
              <a:rPr lang="pt-BR" sz="2800" dirty="0" smtClean="0"/>
              <a:t>suicídio</a:t>
            </a:r>
            <a:r>
              <a:rPr lang="pt-BR" sz="2800" dirty="0" smtClean="0"/>
              <a:t>.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r>
              <a:rPr lang="pt-BR" sz="2800" dirty="0" smtClean="0"/>
              <a:t>Esse </a:t>
            </a:r>
            <a:r>
              <a:rPr lang="pt-BR" sz="2800" dirty="0"/>
              <a:t>comportamento é repetitivo, chegando, em alguns casos, a mais de 100 vezes em um período de 12 </a:t>
            </a:r>
            <a:r>
              <a:rPr lang="pt-BR" sz="2800" dirty="0" smtClean="0"/>
              <a:t>meses</a:t>
            </a:r>
            <a:r>
              <a:rPr lang="pt-BR" sz="28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77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 smtClean="0"/>
              <a:t>A </a:t>
            </a:r>
            <a:r>
              <a:rPr lang="pt-BR" sz="2800" dirty="0"/>
              <a:t>forma mais comum de autolesão é a utilização de um objeto afiado para cortar a pele. No entanto, o termo descreve uma ampla diversidade de comportamentos, incluindo queimaduras, arranhões, bater em ou com partes do corpo, agravar lesões existentes, arrancar cabelos ou ingerir objetos ou substâncias tóxicas</a:t>
            </a:r>
            <a:r>
              <a:rPr lang="pt-BR" sz="2800" dirty="0" smtClean="0"/>
              <a:t>.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r>
              <a:rPr lang="pt-BR" sz="2800" dirty="0"/>
              <a:t>Em geral, as áreas onde são produzidos os ferimentos são:</a:t>
            </a:r>
          </a:p>
          <a:p>
            <a:pPr marL="0" indent="0">
              <a:buNone/>
            </a:pPr>
            <a:r>
              <a:rPr lang="pt-BR" sz="2800" dirty="0" smtClean="0"/>
              <a:t>Braços, Pernas e Abdome.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2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 smtClean="0"/>
              <a:t>Os </a:t>
            </a:r>
            <a:r>
              <a:rPr lang="pt-BR" sz="2800" dirty="0"/>
              <a:t>comportamentos relacionados com o abuso de substâncias ou distúrbios alimentares geralmente não são considerados autolesões, uma vez que eventuais lesões daí decorrentes são apenas efeitos secundários não intencionais. </a:t>
            </a:r>
            <a:endParaRPr lang="pt-BR" sz="2800" dirty="0" smtClean="0"/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No </a:t>
            </a:r>
            <a:r>
              <a:rPr lang="pt-BR" sz="2800" dirty="0"/>
              <a:t>entanto, a linha divisória nem sempre é clara e alguns destes casos podem ser considerados autolesões quando haja intenção deliberada de causar lesões nos tecidos.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3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/>
              <a:t>Embora o suicídio não tenha como objetivo causar lesões, a relação entre as duas condições é complexa, dado que muitas das formas de autolesão apresentam também um elevado risco de </a:t>
            </a:r>
            <a:r>
              <a:rPr lang="pt-BR" sz="2800" dirty="0" smtClean="0"/>
              <a:t>morte.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O </a:t>
            </a:r>
            <a:r>
              <a:rPr lang="pt-BR" sz="2800" dirty="0"/>
              <a:t>risco de suicídio é maior em indivíduos que </a:t>
            </a:r>
            <a:r>
              <a:rPr lang="pt-BR" sz="2800" dirty="0" err="1" smtClean="0"/>
              <a:t>auto-infligem</a:t>
            </a:r>
            <a:r>
              <a:rPr lang="pt-BR" sz="2800" dirty="0" smtClean="0"/>
              <a:t> </a:t>
            </a:r>
            <a:r>
              <a:rPr lang="pt-BR" sz="2800" dirty="0"/>
              <a:t>lesões e em </a:t>
            </a:r>
            <a:r>
              <a:rPr lang="pt-BR" sz="2800" dirty="0" smtClean="0"/>
              <a:t>40-60</a:t>
            </a:r>
            <a:r>
              <a:rPr lang="pt-BR" sz="2800" dirty="0"/>
              <a:t>% dos casos de suicídio verificam-se também autolesões. </a:t>
            </a:r>
            <a:endParaRPr lang="pt-BR" sz="2800" dirty="0" smtClean="0"/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No </a:t>
            </a:r>
            <a:r>
              <a:rPr lang="pt-BR" sz="2800" dirty="0"/>
              <a:t>entanto, nem todas as pessoas que se </a:t>
            </a:r>
            <a:r>
              <a:rPr lang="pt-BR" sz="2800" dirty="0" err="1"/>
              <a:t>autolesionam</a:t>
            </a:r>
            <a:r>
              <a:rPr lang="pt-BR" sz="2800" dirty="0"/>
              <a:t> apresentam tendências suicidas.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/>
              <a:t>O </a:t>
            </a:r>
            <a:r>
              <a:rPr lang="pt-BR" sz="2400" dirty="0" smtClean="0"/>
              <a:t>desejo </a:t>
            </a:r>
            <a:r>
              <a:rPr lang="pt-BR" sz="2400" dirty="0"/>
              <a:t>de provocar lesões em si próprio é um sintoma comum de perturbação de personalidade </a:t>
            </a:r>
            <a:r>
              <a:rPr lang="pt-BR" sz="2400" dirty="0" err="1"/>
              <a:t>borderline</a:t>
            </a:r>
            <a:r>
              <a:rPr lang="pt-BR" sz="2400" dirty="0"/>
              <a:t>, podendo ainda ser observado em alguns casos de outras perturbações mentais como depressão, perturbações de ansiedade, abuso de substâncias, perturbações alimentares, perturbação de </a:t>
            </a:r>
            <a:r>
              <a:rPr lang="pt-BR" sz="2400" dirty="0" err="1" smtClean="0"/>
              <a:t>stresse</a:t>
            </a:r>
            <a:r>
              <a:rPr lang="pt-BR" sz="2400" dirty="0" smtClean="0"/>
              <a:t> </a:t>
            </a:r>
            <a:r>
              <a:rPr lang="pt-BR" sz="2400" dirty="0"/>
              <a:t>pós-traumático, esquizofrenia e várias perturbações da </a:t>
            </a:r>
            <a:r>
              <a:rPr lang="pt-BR" sz="2400" dirty="0" smtClean="0"/>
              <a:t>personalidade.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No </a:t>
            </a:r>
            <a:r>
              <a:rPr lang="pt-BR" sz="2400" dirty="0"/>
              <a:t>entanto, as autolesões também podem ocorrer em pessoas com elevado grau funcional sem qualquer outra perturbação mental subjacente</a:t>
            </a:r>
            <a:r>
              <a:rPr lang="pt-BR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0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/>
              <a:t>Os </a:t>
            </a:r>
            <a:r>
              <a:rPr lang="pt-BR" sz="2400" dirty="0"/>
              <a:t>motivos para </a:t>
            </a:r>
            <a:r>
              <a:rPr lang="pt-BR" sz="2400" dirty="0" err="1"/>
              <a:t>inflingir</a:t>
            </a:r>
            <a:r>
              <a:rPr lang="pt-BR" sz="2400" dirty="0"/>
              <a:t> autolesões </a:t>
            </a:r>
            <a:r>
              <a:rPr lang="pt-BR" sz="2400" dirty="0" smtClean="0"/>
              <a:t>variam.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Algumas </a:t>
            </a:r>
            <a:r>
              <a:rPr lang="pt-BR" sz="2400" dirty="0"/>
              <a:t>pessoas usam-nas como mecanismo de enfrentamento para obter alívio temporário de sentimentos intensos como ansiedade, pressão, </a:t>
            </a:r>
            <a:r>
              <a:rPr lang="pt-BR" sz="2400" dirty="0" err="1"/>
              <a:t>stresse</a:t>
            </a:r>
            <a:r>
              <a:rPr lang="pt-BR" sz="2400" dirty="0"/>
              <a:t>, alheamento emocional ou insucesso. </a:t>
            </a:r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400" dirty="0" smtClean="0"/>
              <a:t>Em </a:t>
            </a:r>
            <a:r>
              <a:rPr lang="pt-BR" sz="2400" dirty="0"/>
              <a:t>muitos casos, as autolesões estão associadas a antecedentes de trauma psicológico, como abusos psicológicos ou sexuais</a:t>
            </a:r>
            <a:r>
              <a:rPr lang="pt-BR" sz="2400" dirty="0" smtClean="0"/>
              <a:t>.</a:t>
            </a:r>
            <a:r>
              <a:rPr lang="pt-BR" sz="2400" dirty="0"/>
              <a:t> </a:t>
            </a:r>
            <a:endParaRPr lang="pt-BR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4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/>
              <a:t>Existem </a:t>
            </a:r>
            <a:r>
              <a:rPr lang="pt-BR" sz="2400" dirty="0"/>
              <a:t>vários métodos que podem ser usados para tratar os casos de </a:t>
            </a:r>
            <a:r>
              <a:rPr lang="pt-BR" sz="2400" dirty="0" smtClean="0"/>
              <a:t>autolesão.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Estes </a:t>
            </a:r>
            <a:r>
              <a:rPr lang="pt-BR" sz="2400" dirty="0"/>
              <a:t>métodos focam-se tanto no tratamento das causas subjacentes como no comportamento em si. </a:t>
            </a: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Quando </a:t>
            </a:r>
            <a:r>
              <a:rPr lang="pt-BR" sz="2400" dirty="0"/>
              <a:t>os casos de autolesão estão associados a perturbações depressivas, </a:t>
            </a:r>
            <a:r>
              <a:rPr lang="pt-BR" sz="2400" dirty="0" smtClean="0"/>
              <a:t>a psicoterapia</a:t>
            </a:r>
            <a:r>
              <a:rPr lang="pt-BR" sz="2400" dirty="0"/>
              <a:t> e antidepressivos podem ser </a:t>
            </a:r>
            <a:r>
              <a:rPr lang="pt-BR" sz="2400" dirty="0" smtClean="0"/>
              <a:t>eficazes.</a:t>
            </a:r>
            <a:endParaRPr lang="pt-BR" sz="2400" dirty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Outras </a:t>
            </a:r>
            <a:r>
              <a:rPr lang="pt-BR" sz="2400" dirty="0"/>
              <a:t>abordagens envolvem técnicas evasivas, que se focam em manter a pessoa ocupada com outras atividades, ou em substituir o ato de se lesionar por outros métodos mais seguros que não causem lesões </a:t>
            </a:r>
            <a:r>
              <a:rPr lang="pt-BR" sz="2400" dirty="0" smtClean="0"/>
              <a:t>permanentes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/>
              <a:t>A condição é mais comum entre os </a:t>
            </a:r>
            <a:r>
              <a:rPr lang="pt-BR" sz="2400" dirty="0" smtClean="0"/>
              <a:t>15 </a:t>
            </a:r>
            <a:r>
              <a:rPr lang="pt-BR" sz="2400" dirty="0"/>
              <a:t>e os 24 anos de idade.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/>
              <a:t>A autolesão em crianças é relativamente rara, embora a sua incidência tenha vindo a aumentar desde a década de 1980.</a:t>
            </a:r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400" dirty="0" smtClean="0"/>
              <a:t>No </a:t>
            </a:r>
            <a:r>
              <a:rPr lang="pt-BR" sz="2400" dirty="0"/>
              <a:t>entanto, a autolesão pode ocorrer em qualquer </a:t>
            </a:r>
            <a:r>
              <a:rPr lang="pt-BR" sz="2400" dirty="0" smtClean="0"/>
              <a:t>idade.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O </a:t>
            </a:r>
            <a:r>
              <a:rPr lang="pt-BR" sz="2400" dirty="0"/>
              <a:t>risco de lesões graves e de suicídio é maior entre os idosos que se </a:t>
            </a:r>
            <a:r>
              <a:rPr lang="pt-BR" sz="2400" dirty="0" err="1"/>
              <a:t>autolesionam</a:t>
            </a:r>
            <a:r>
              <a:rPr lang="pt-BR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068" y="259214"/>
            <a:ext cx="4008664" cy="39151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624" y="259214"/>
            <a:ext cx="5022188" cy="207219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3707" y="4209940"/>
            <a:ext cx="2943024" cy="153302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650" y="4530707"/>
            <a:ext cx="2952750" cy="155257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527" y="258281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958" y="1949903"/>
            <a:ext cx="85725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260" y="0"/>
            <a:ext cx="5783307" cy="68580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8229601" y="6368142"/>
            <a:ext cx="3962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[Mariana Versolato, Folha SP, 24 </a:t>
            </a:r>
            <a:r>
              <a:rPr lang="pt-BR" dirty="0" err="1"/>
              <a:t>nov</a:t>
            </a:r>
            <a:r>
              <a:rPr lang="pt-BR" dirty="0"/>
              <a:t> 11</a:t>
            </a:r>
            <a:r>
              <a:rPr lang="pt-BR" dirty="0" smtClean="0"/>
              <a:t>]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9288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Diagnóstico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sz="4000" b="1" dirty="0" smtClean="0">
                <a:solidFill>
                  <a:schemeClr val="accent6">
                    <a:lumMod val="75000"/>
                  </a:schemeClr>
                </a:solidFill>
              </a:rPr>
              <a:t>Automutilação</a:t>
            </a:r>
          </a:p>
          <a:p>
            <a:pPr marL="0" indent="0">
              <a:buNone/>
            </a:pPr>
            <a:r>
              <a:rPr lang="pt-BR" sz="2800" dirty="0" smtClean="0"/>
              <a:t>Critérios </a:t>
            </a:r>
            <a:r>
              <a:rPr lang="pt-BR" sz="2800" dirty="0"/>
              <a:t>diagnósticos segundo o </a:t>
            </a:r>
            <a:r>
              <a:rPr lang="pt-BR" sz="2800" dirty="0" smtClean="0"/>
              <a:t>DSM-5: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/>
              <a:t>A. No último ano, o individuo se engajou, em cinco ou mais dias, em dano intencional </a:t>
            </a:r>
            <a:r>
              <a:rPr lang="pt-BR" sz="2800" dirty="0" err="1"/>
              <a:t>autoinflingido</a:t>
            </a:r>
            <a:r>
              <a:rPr lang="pt-BR" sz="2800" dirty="0"/>
              <a:t> à superfície do seu corpo, provavelmente induzindo sangramento, contusão ou dor (por exemplo: cortar, queimar, fincar, bater, esfregar excessivamente), com a expectativa de que a lesão levasse somente a um dano físico menor ou moderado (por exemplo, não há intensão suicida).</a:t>
            </a:r>
            <a:br>
              <a:rPr lang="pt-BR" sz="2800" dirty="0"/>
            </a:br>
            <a:r>
              <a:rPr lang="pt-BR" sz="2800" dirty="0"/>
              <a:t>Nota: A ausência de intenção suicida foi declarada pelo individuo ou pode ser inferida por seu engajamento repetido em um comportamento que ele sabe, ou aprendeu, que provavelmente não resultará em morte</a:t>
            </a:r>
            <a:br>
              <a:rPr lang="pt-BR" sz="2800" dirty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sz="2800" dirty="0"/>
              <a:t>B. O indivíduo se engaja em comportamentos de autolesão com uma ou mais das seguintes expectativas:</a:t>
            </a:r>
            <a:br>
              <a:rPr lang="pt-BR" sz="2800" dirty="0"/>
            </a:br>
            <a:r>
              <a:rPr lang="pt-BR" sz="2800" dirty="0"/>
              <a:t>1. Obter alívio de um estado de sentimento ou de cognição negativos.</a:t>
            </a:r>
            <a:br>
              <a:rPr lang="pt-BR" sz="2800" dirty="0"/>
            </a:br>
            <a:r>
              <a:rPr lang="pt-BR" sz="2800" dirty="0"/>
              <a:t>2. Resolver uma dificuldade interpessoal.</a:t>
            </a:r>
            <a:br>
              <a:rPr lang="pt-BR" sz="2800" dirty="0"/>
            </a:br>
            <a:r>
              <a:rPr lang="pt-BR" sz="2800" dirty="0"/>
              <a:t>3. Induzir um estado de sentimento positivo.</a:t>
            </a:r>
            <a:br>
              <a:rPr lang="pt-BR" sz="2800" dirty="0"/>
            </a:br>
            <a:r>
              <a:rPr lang="pt-BR" sz="2800" dirty="0"/>
              <a:t>Nota: O alívio ou resposta desejado são experimentados durante ou logo após a autolesão, e o indivíduo pode exibir padrões de comportamento que sugerem uma dependência em repetidamente se envolver neles.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1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Diagnóstico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2000" dirty="0"/>
              <a:t>C. A autolesão intencional está associada a pelo menos um dos seguintes casos:</a:t>
            </a:r>
            <a:br>
              <a:rPr lang="pt-BR" sz="2000" dirty="0"/>
            </a:br>
            <a:r>
              <a:rPr lang="pt-BR" sz="2000" dirty="0"/>
              <a:t>1. Dificuldades interpessoais ou sentimentos ou pensamentos negativos, tais como depressão, ansiedade, tensão, raiva, angústia generalizada ou autocrítica, ocorrendo o período imediatamente anterior ao ato de autolesão.</a:t>
            </a:r>
            <a:br>
              <a:rPr lang="pt-BR" sz="2000" dirty="0"/>
            </a:br>
            <a:r>
              <a:rPr lang="pt-BR" sz="2000" dirty="0"/>
              <a:t>2. Antes do engajamento no ato, m período de preocupação com o comportamento pretendido que é difícil de controlar.</a:t>
            </a:r>
            <a:br>
              <a:rPr lang="pt-BR" sz="2000" dirty="0"/>
            </a:br>
            <a:r>
              <a:rPr lang="pt-BR" sz="2000" dirty="0"/>
              <a:t>3. Pensar na autolesão que ocorre frequentemente, mesmo quando não é praticada.</a:t>
            </a:r>
            <a:br>
              <a:rPr lang="pt-BR" sz="2000" dirty="0"/>
            </a:b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D. O comportamento não é socialmente aprovado (por exemplo: </a:t>
            </a:r>
            <a:r>
              <a:rPr lang="pt-BR" sz="2000" dirty="0" err="1"/>
              <a:t>piercing</a:t>
            </a:r>
            <a:r>
              <a:rPr lang="pt-BR" sz="2000" dirty="0"/>
              <a:t> corporal, tatuagem, parte de um ritual religioso ou cultural) e não está restrito a arrancar carca de feridas ou roer as unhas.</a:t>
            </a:r>
            <a:br>
              <a:rPr lang="pt-BR" sz="2000" dirty="0"/>
            </a:b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E. O comportamento ou suas consequências causam sofrimento clinicamente significativo ou interferência no funcionamento interpessoal, acadêmico ou em outras áreas importantes do funcionamento.</a:t>
            </a:r>
            <a:br>
              <a:rPr lang="pt-BR" sz="2000" dirty="0"/>
            </a:b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F. O comportamento não ocorre exclusivamente durante episódios psicóticos, delirium, intoxicação por substancias ou abstinência de substancia. Em indivíduos com um transtorno do </a:t>
            </a:r>
            <a:r>
              <a:rPr lang="pt-BR" sz="2000" dirty="0" err="1"/>
              <a:t>neurodesenvolvimento</a:t>
            </a:r>
            <a:r>
              <a:rPr lang="pt-BR" sz="2000" dirty="0"/>
              <a:t>, o comportamento não faz parte de um padrão de estereotipias repetitivas. O comportamento não é mais bem explicado por outro transtorno mental ou condição médica (por exemplo, transtorno psicótico, transtorno do espectro autista, deficiência mental, síndrome de </a:t>
            </a:r>
            <a:r>
              <a:rPr lang="pt-BR" sz="2000" dirty="0" err="1"/>
              <a:t>Lesch-Nyhan</a:t>
            </a:r>
            <a:r>
              <a:rPr lang="pt-BR" sz="2000" dirty="0"/>
              <a:t>, transtorno do movimento estereotipado com autolesão, tricotilomania (transtorno de arrancar cabelo, </a:t>
            </a:r>
            <a:r>
              <a:rPr lang="pt-BR" sz="2000" dirty="0" err="1"/>
              <a:t>Hair-pulling</a:t>
            </a:r>
            <a:r>
              <a:rPr lang="pt-BR" sz="2000" dirty="0"/>
              <a:t>), transtorno de escoriação (</a:t>
            </a:r>
            <a:r>
              <a:rPr lang="pt-BR" sz="2000" dirty="0" err="1"/>
              <a:t>skin-picking</a:t>
            </a:r>
            <a:r>
              <a:rPr lang="pt-BR" sz="2000" dirty="0"/>
              <a:t>).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utras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informações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r>
              <a:rPr lang="en-US" sz="2800" dirty="0"/>
              <a:t>IACAPAP Textbook of Child and Adolescent Mental Health</a:t>
            </a:r>
          </a:p>
          <a:p>
            <a:r>
              <a:rPr lang="pt-BR" sz="2800" dirty="0" smtClean="0">
                <a:hlinkClick r:id="rId3"/>
              </a:rPr>
              <a:t>www.amnistia.pt/projeto-stop-bullying</a:t>
            </a:r>
            <a:endParaRPr lang="en-US" altLang="zh-TW" sz="2800" dirty="0" smtClean="0">
              <a:hlinkClick r:id="rId4"/>
            </a:endParaRPr>
          </a:p>
          <a:p>
            <a:r>
              <a:rPr lang="en-US" altLang="zh-TW" sz="2800" dirty="0" smtClean="0">
                <a:hlinkClick r:id="rId4"/>
              </a:rPr>
              <a:t>www.netaddiction.com</a:t>
            </a:r>
            <a:endParaRPr lang="en-US" altLang="zh-TW" sz="2800" dirty="0"/>
          </a:p>
          <a:p>
            <a:r>
              <a:rPr lang="en-US" altLang="zh-TW" sz="2800" dirty="0">
                <a:hlinkClick r:id="rId5"/>
              </a:rPr>
              <a:t>www.netaddictionrecovery.com</a:t>
            </a:r>
            <a:endParaRPr lang="en-US" altLang="zh-TW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2694" y="1503011"/>
            <a:ext cx="981541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brigada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!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950029" y="5977981"/>
            <a:ext cx="6085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/>
              <a:t>contato@danielasperotto.com.br</a:t>
            </a:r>
            <a:endParaRPr lang="pt-BR" sz="24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517" y="2633311"/>
            <a:ext cx="7986082" cy="248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8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Definição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i="1" dirty="0" err="1" smtClean="0"/>
              <a:t>Bullying</a:t>
            </a:r>
            <a:r>
              <a:rPr lang="pt-BR" sz="2800" dirty="0" smtClean="0"/>
              <a:t> são </a:t>
            </a:r>
            <a:r>
              <a:rPr lang="pt-BR" sz="2800" dirty="0"/>
              <a:t>agressões físicas ou morais praticadas de forma repetitiva e com </a:t>
            </a:r>
            <a:r>
              <a:rPr lang="pt-BR" sz="2800" dirty="0" smtClean="0"/>
              <a:t>desnível de </a:t>
            </a:r>
            <a:r>
              <a:rPr lang="pt-BR" sz="2800" dirty="0"/>
              <a:t>poder, com o objetivo de humilhar ou intimidar uma ou mais </a:t>
            </a:r>
            <a:r>
              <a:rPr lang="pt-BR" sz="2800" dirty="0" smtClean="0"/>
              <a:t>pessoas.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r>
              <a:rPr lang="pt-BR" sz="2800" dirty="0" smtClean="0"/>
              <a:t>É um problema mundial, presente em todas as escolas e espaços comunitários, não estando restrito a nenhum tipo específico de instituição ou local de convivência social.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3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Definição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sz="2800" dirty="0" smtClean="0"/>
              <a:t>Pratica </a:t>
            </a:r>
            <a:r>
              <a:rPr lang="pt-BR" sz="2800" i="1" dirty="0" err="1"/>
              <a:t>bullying</a:t>
            </a:r>
            <a:r>
              <a:rPr lang="pt-BR" sz="2800" dirty="0"/>
              <a:t> quem:</a:t>
            </a:r>
          </a:p>
          <a:p>
            <a:pPr marL="0" indent="0">
              <a:buNone/>
            </a:pPr>
            <a:r>
              <a:rPr lang="pt-BR" sz="2800" dirty="0"/>
              <a:t>• insulta, coloca apelidos desrespeitosos;</a:t>
            </a:r>
          </a:p>
          <a:p>
            <a:pPr marL="0" indent="0">
              <a:buNone/>
            </a:pPr>
            <a:r>
              <a:rPr lang="pt-BR" sz="2800" dirty="0"/>
              <a:t>• faz comentários </a:t>
            </a:r>
            <a:r>
              <a:rPr lang="pt-BR" sz="2800" dirty="0" err="1"/>
              <a:t>homofóbicos</a:t>
            </a:r>
            <a:r>
              <a:rPr lang="pt-BR" sz="2800" dirty="0"/>
              <a:t> ou intolerantes em relação às </a:t>
            </a:r>
            <a:r>
              <a:rPr lang="pt-BR" sz="2800" dirty="0" smtClean="0"/>
              <a:t>diferenças físicas</a:t>
            </a:r>
            <a:r>
              <a:rPr lang="pt-BR" sz="2800" dirty="0"/>
              <a:t>, culturais e econômico-sociais;</a:t>
            </a:r>
          </a:p>
          <a:p>
            <a:pPr marL="0" indent="0">
              <a:buNone/>
            </a:pPr>
            <a:r>
              <a:rPr lang="pt-BR" sz="2800" dirty="0"/>
              <a:t>• espalha fofocas e boatos maldosos;</a:t>
            </a:r>
          </a:p>
          <a:p>
            <a:pPr marL="0" indent="0">
              <a:buNone/>
            </a:pPr>
            <a:r>
              <a:rPr lang="pt-BR" sz="2800" dirty="0"/>
              <a:t>• destrói ou estraga materiais escolares;</a:t>
            </a:r>
          </a:p>
          <a:p>
            <a:pPr marL="0" indent="0">
              <a:buNone/>
            </a:pPr>
            <a:r>
              <a:rPr lang="pt-BR" sz="2800" dirty="0"/>
              <a:t>• exclui ou isola propositadamente alguém;</a:t>
            </a:r>
          </a:p>
          <a:p>
            <a:pPr marL="0" indent="0">
              <a:buNone/>
            </a:pPr>
            <a:r>
              <a:rPr lang="pt-BR" sz="2800" dirty="0"/>
              <a:t>• bate, ameaça ou pratica racismo</a:t>
            </a:r>
            <a:r>
              <a:rPr lang="pt-BR" sz="2800" dirty="0" smtClean="0"/>
              <a:t>.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/>
              <a:t>Quaisquer das ações acima, sejam feitas na escola ou não, são </a:t>
            </a:r>
            <a:r>
              <a:rPr lang="pt-BR" sz="2800" dirty="0" smtClean="0"/>
              <a:t>consideradas </a:t>
            </a:r>
            <a:r>
              <a:rPr lang="pt-BR" sz="2800" i="1" dirty="0" err="1" smtClean="0"/>
              <a:t>bullying</a:t>
            </a:r>
            <a:r>
              <a:rPr lang="pt-BR" sz="2800" dirty="0" smtClean="0"/>
              <a:t>.</a:t>
            </a:r>
          </a:p>
          <a:p>
            <a:pPr marL="0" indent="0">
              <a:buNone/>
            </a:pPr>
            <a:r>
              <a:rPr lang="pt-BR" sz="2800" dirty="0" smtClean="0"/>
              <a:t>Se </a:t>
            </a:r>
            <a:r>
              <a:rPr lang="pt-BR" sz="2800" dirty="0"/>
              <a:t>as agressões são praticadas pela internet (postagens em blogs</a:t>
            </a:r>
            <a:r>
              <a:rPr lang="pt-BR" sz="2800" dirty="0" smtClean="0"/>
              <a:t>, por </a:t>
            </a:r>
            <a:r>
              <a:rPr lang="pt-BR" sz="2800" dirty="0"/>
              <a:t>exemplo) ou via torpedos (SMS</a:t>
            </a:r>
            <a:r>
              <a:rPr lang="pt-BR" sz="2800" dirty="0" smtClean="0"/>
              <a:t>)/ WhatsApp, </a:t>
            </a:r>
            <a:r>
              <a:rPr lang="pt-BR" sz="2800" dirty="0"/>
              <a:t>elas são chamadas de </a:t>
            </a:r>
            <a:r>
              <a:rPr lang="pt-BR" sz="2800" i="1" dirty="0" err="1"/>
              <a:t>cyberbullying</a:t>
            </a:r>
            <a:r>
              <a:rPr lang="pt-BR" sz="2800" dirty="0"/>
              <a:t>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3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Identificação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537980"/>
            <a:ext cx="6694713" cy="523602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t-BR" sz="3500" b="1" i="1" dirty="0" smtClean="0"/>
              <a:t>O Agressor</a:t>
            </a:r>
          </a:p>
          <a:p>
            <a:endParaRPr lang="pt-BR" sz="2800" b="1" i="1" dirty="0"/>
          </a:p>
          <a:p>
            <a:pPr marL="0" indent="0">
              <a:buNone/>
            </a:pPr>
            <a:r>
              <a:rPr lang="pt-BR" sz="2800" dirty="0"/>
              <a:t>Característica </a:t>
            </a:r>
            <a:r>
              <a:rPr lang="pt-BR" sz="2800" dirty="0" smtClean="0"/>
              <a:t>principal -&gt; Covardia</a:t>
            </a:r>
          </a:p>
          <a:p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Objetivo -&gt; </a:t>
            </a:r>
            <a:r>
              <a:rPr lang="pt-BR" sz="2800" dirty="0" err="1" smtClean="0"/>
              <a:t>autoafirmar-se</a:t>
            </a:r>
            <a:r>
              <a:rPr lang="pt-BR" sz="2800" dirty="0" smtClean="0"/>
              <a:t> </a:t>
            </a:r>
            <a:r>
              <a:rPr lang="pt-BR" sz="2800" dirty="0"/>
              <a:t>através da </a:t>
            </a:r>
            <a:r>
              <a:rPr lang="pt-BR" sz="2800" dirty="0" smtClean="0"/>
              <a:t>intimidação</a:t>
            </a:r>
          </a:p>
          <a:p>
            <a:endParaRPr lang="pt-BR" sz="2800" dirty="0"/>
          </a:p>
          <a:p>
            <a:pPr marL="0" indent="0">
              <a:buNone/>
            </a:pPr>
            <a:r>
              <a:rPr lang="pt-BR" sz="2800" dirty="0"/>
              <a:t>Normalmente:</a:t>
            </a:r>
          </a:p>
          <a:p>
            <a:pPr marL="0" indent="0">
              <a:buNone/>
            </a:pPr>
            <a:r>
              <a:rPr lang="pt-BR" sz="2800" dirty="0"/>
              <a:t>• veio de família desestruturada;</a:t>
            </a:r>
          </a:p>
          <a:p>
            <a:pPr marL="0" indent="0">
              <a:buNone/>
            </a:pPr>
            <a:r>
              <a:rPr lang="pt-BR" sz="2800" dirty="0"/>
              <a:t>• não recebeu atenção suficiente dos pais;</a:t>
            </a:r>
          </a:p>
          <a:p>
            <a:pPr marL="0" indent="0">
              <a:buNone/>
            </a:pPr>
            <a:r>
              <a:rPr lang="pt-BR" sz="2800" dirty="0"/>
              <a:t>• presenciou comportamentos agressivos de adultos próximos.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91" y="1537980"/>
            <a:ext cx="5028467" cy="5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Identificação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10200" y="1872343"/>
            <a:ext cx="6433457" cy="456730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t-BR" sz="3500" b="1" i="1" dirty="0" smtClean="0"/>
              <a:t>A Vítima</a:t>
            </a:r>
          </a:p>
          <a:p>
            <a:endParaRPr lang="pt-BR" sz="2800" b="1" i="1" dirty="0" smtClean="0"/>
          </a:p>
          <a:p>
            <a:pPr marL="0" indent="0">
              <a:buNone/>
            </a:pPr>
            <a:r>
              <a:rPr lang="pt-BR" sz="2800" dirty="0"/>
              <a:t>Característica </a:t>
            </a:r>
            <a:r>
              <a:rPr lang="pt-BR" sz="2800" dirty="0" smtClean="0"/>
              <a:t>principal -&gt; medo </a:t>
            </a:r>
            <a:r>
              <a:rPr lang="pt-BR" sz="2800" dirty="0"/>
              <a:t>e falta de habilidade para </a:t>
            </a:r>
            <a:r>
              <a:rPr lang="pt-BR" sz="2800" dirty="0" smtClean="0"/>
              <a:t>reagir</a:t>
            </a:r>
          </a:p>
          <a:p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Objetivo -&gt; ser respeitado</a:t>
            </a:r>
          </a:p>
          <a:p>
            <a:endParaRPr lang="pt-BR" sz="2800" dirty="0"/>
          </a:p>
          <a:p>
            <a:pPr marL="0" indent="0">
              <a:buNone/>
            </a:pPr>
            <a:r>
              <a:rPr lang="pt-BR" sz="2800" dirty="0"/>
              <a:t>Normalmente:</a:t>
            </a:r>
          </a:p>
          <a:p>
            <a:pPr marL="0" indent="0">
              <a:buNone/>
            </a:pPr>
            <a:r>
              <a:rPr lang="pt-BR" sz="2800" dirty="0"/>
              <a:t>• tem poucos amigos;</a:t>
            </a:r>
          </a:p>
          <a:p>
            <a:pPr marL="0" indent="0">
              <a:buNone/>
            </a:pPr>
            <a:r>
              <a:rPr lang="pt-BR" sz="2800" dirty="0"/>
              <a:t>• é passivo e quieto;</a:t>
            </a:r>
          </a:p>
          <a:p>
            <a:pPr marL="0" indent="0">
              <a:buNone/>
            </a:pPr>
            <a:r>
              <a:rPr lang="pt-BR" sz="2800" dirty="0"/>
              <a:t>• tem dificuldade em pedir ajuda;</a:t>
            </a:r>
          </a:p>
          <a:p>
            <a:pPr marL="0" indent="0">
              <a:buNone/>
            </a:pPr>
            <a:r>
              <a:rPr lang="pt-BR" sz="2800" dirty="0"/>
              <a:t>• é diferente da maioria dos colegas.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58" y="1872343"/>
            <a:ext cx="4894374" cy="442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1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Identificação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500" b="1" i="1" dirty="0" smtClean="0"/>
              <a:t>A Testemunha</a:t>
            </a:r>
          </a:p>
          <a:p>
            <a:endParaRPr lang="pt-BR" sz="2800" b="1" i="1" dirty="0" smtClean="0"/>
          </a:p>
          <a:p>
            <a:pPr marL="0" indent="0">
              <a:buNone/>
            </a:pPr>
            <a:r>
              <a:rPr lang="pt-BR" sz="2800" dirty="0"/>
              <a:t>Característica </a:t>
            </a:r>
            <a:r>
              <a:rPr lang="pt-BR" sz="2800" dirty="0" smtClean="0"/>
              <a:t>principal -&gt; medo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Objetivo -&gt; não </a:t>
            </a:r>
            <a:r>
              <a:rPr lang="pt-BR" sz="2800" dirty="0"/>
              <a:t>ser a próxima vítima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r>
              <a:rPr lang="pt-BR" sz="2800" dirty="0" smtClean="0"/>
              <a:t>Normalmente</a:t>
            </a:r>
            <a:r>
              <a:rPr lang="pt-BR" sz="2800" dirty="0"/>
              <a:t>:</a:t>
            </a:r>
          </a:p>
          <a:p>
            <a:r>
              <a:rPr lang="pt-BR" sz="2800" dirty="0"/>
              <a:t>não denuncia o agressor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450" y="1759936"/>
            <a:ext cx="5147208" cy="46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4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458" y="373380"/>
            <a:ext cx="11506200" cy="1044258"/>
          </a:xfrm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AU" sz="18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AU" sz="1800" b="1" i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Bullying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automutilação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violência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autoprovocada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crianças</a:t>
            </a:r>
            <a:r>
              <a:rPr lang="en-AU" sz="18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e </a:t>
            </a:r>
            <a:r>
              <a:rPr lang="en-AU" sz="18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adolescentes</a:t>
            </a:r>
            <a: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b="1" spc="1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200" b="1" spc="1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Identificação</a:t>
            </a:r>
            <a:r>
              <a:rPr lang="en-US" sz="3200" b="1" spc="1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200" b="1" strike="sngStrik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3200" b="1" strike="sngStrik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7458" y="1872343"/>
            <a:ext cx="11506200" cy="45673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t-BR" sz="3600" i="1" dirty="0" err="1"/>
              <a:t>Bullying</a:t>
            </a:r>
            <a:r>
              <a:rPr lang="pt-BR" sz="3600" dirty="0"/>
              <a:t> é um problema complexo e de difícil identificação, sendo </a:t>
            </a:r>
            <a:r>
              <a:rPr lang="pt-BR" sz="3600" dirty="0" smtClean="0"/>
              <a:t>uma das </a:t>
            </a:r>
            <a:r>
              <a:rPr lang="pt-BR" sz="3600" dirty="0"/>
              <a:t>formas de violência que mais cresce no mundo</a:t>
            </a:r>
            <a:r>
              <a:rPr lang="pt-BR" sz="3600" dirty="0" smtClean="0"/>
              <a:t>.</a:t>
            </a:r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r>
              <a:rPr lang="pt-BR" sz="3600" dirty="0"/>
              <a:t>Reconhecer o poder nocivo da prática do </a:t>
            </a:r>
            <a:r>
              <a:rPr lang="pt-BR" sz="3600" i="1" dirty="0" err="1"/>
              <a:t>bullying</a:t>
            </a:r>
            <a:r>
              <a:rPr lang="pt-BR" sz="3600" dirty="0"/>
              <a:t> é o primeiro </a:t>
            </a:r>
            <a:r>
              <a:rPr lang="pt-BR" sz="3600" dirty="0" smtClean="0"/>
              <a:t>passo para </a:t>
            </a:r>
            <a:r>
              <a:rPr lang="pt-BR" sz="3600" dirty="0"/>
              <a:t>combatê-lo</a:t>
            </a:r>
            <a:r>
              <a:rPr lang="pt-BR" sz="3600" dirty="0" smtClean="0"/>
              <a:t>.</a:t>
            </a:r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r>
              <a:rPr lang="pt-BR" sz="3600" dirty="0" err="1"/>
              <a:t>Zoação</a:t>
            </a:r>
            <a:r>
              <a:rPr lang="pt-BR" sz="3600" dirty="0"/>
              <a:t> e violência não são brincadeiras e têm consequências às </a:t>
            </a:r>
            <a:r>
              <a:rPr lang="pt-BR" sz="3600" dirty="0" smtClean="0"/>
              <a:t>vezes irreparáveis </a:t>
            </a:r>
            <a:r>
              <a:rPr lang="pt-BR" sz="3600" dirty="0"/>
              <a:t>para todos os envolvidos</a:t>
            </a:r>
            <a:r>
              <a:rPr lang="pt-BR" sz="3600" dirty="0" smtClean="0"/>
              <a:t>.</a:t>
            </a:r>
            <a:endParaRPr lang="pt-B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354235" y="6439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1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1841</Words>
  <Application>Microsoft Office PowerPoint</Application>
  <PresentationFormat>Widescreen</PresentationFormat>
  <Paragraphs>258</Paragraphs>
  <Slides>34</Slides>
  <Notes>32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34</vt:i4>
      </vt:variant>
    </vt:vector>
  </HeadingPairs>
  <TitlesOfParts>
    <vt:vector size="40" baseType="lpstr">
      <vt:lpstr>新細明體</vt:lpstr>
      <vt:lpstr>Arial</vt:lpstr>
      <vt:lpstr>Calibri</vt:lpstr>
      <vt:lpstr>Times</vt:lpstr>
      <vt:lpstr>Office Theme</vt:lpstr>
      <vt:lpstr>1_Office Theme</vt:lpstr>
      <vt:lpstr>Apresentação do PowerPoint</vt:lpstr>
      <vt:lpstr>  Bullying, automutilação e violência autoprovocada em crianças e adolescentes Roteiro:  </vt:lpstr>
      <vt:lpstr>  Bullying, automutilação e violência autoprovocada em crianças e adolescentes </vt:lpstr>
      <vt:lpstr>  Bullying, automutilação e violência autoprovocada em crianças e adolescentes Definição:  </vt:lpstr>
      <vt:lpstr>  Bullying, automutilação e violência autoprovocada em crianças e adolescentes Definição:  </vt:lpstr>
      <vt:lpstr>  Bullying, automutilação e violência autoprovocada em crianças e adolescentes Identificação:  </vt:lpstr>
      <vt:lpstr>  Bullying, automutilação e violência autoprovocada em crianças e adolescentes Identificação:  </vt:lpstr>
      <vt:lpstr>  Bullying, automutilação e violência autoprovocada em crianças e adolescentes Identificação:  </vt:lpstr>
      <vt:lpstr>  Bullying, automutilação e violência autoprovocada em crianças e adolescentes Identificação:  </vt:lpstr>
      <vt:lpstr>  Bullying, automutilação e violência autoprovocada em crianças e adolescentes Identificação:  </vt:lpstr>
      <vt:lpstr>  Bullying, automutilação e violência autoprovocada em crianças e adolescentes Combatendo o Bullying:  </vt:lpstr>
      <vt:lpstr>  Bullying, automutilação e violência autoprovocada em crianças e adolescentes Cyberbullying:  </vt:lpstr>
      <vt:lpstr>  Bullying, automutilação e violência autoprovocada em crianças e adolescentes Consequências:  </vt:lpstr>
      <vt:lpstr>  Bullying, automutilação e violência autoprovocada em crianças e adolescentes Consequências:  </vt:lpstr>
      <vt:lpstr>  Bullying, automutilação e violência autoprovocada em crianças e adolescentes Combatendo o Bullying:  </vt:lpstr>
      <vt:lpstr>  Bullying, automutilação e violência autoprovocada em crianças e adolescentes Combatendo o Bullying:  </vt:lpstr>
      <vt:lpstr>  Bullying, automutilação e violência autoprovocada em crianças e adolescentes Combatendo o Bullying:  </vt:lpstr>
      <vt:lpstr>  Bullying, automutilação e violência autoprovocada em crianças e adolescentes Previnindo o Bullying:  </vt:lpstr>
      <vt:lpstr>  Bullying, automutilação e violência autoprovocada em crianças e adolescentes </vt:lpstr>
      <vt:lpstr>  Bullying, automutilação e violência autoprovocada em crianças e adolescentes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  Bullying, automutilação e violência autoprovocada em crianças e adolescentes  </vt:lpstr>
      <vt:lpstr>Apresentação do PowerPoint</vt:lpstr>
      <vt:lpstr>Apresentação do PowerPoint</vt:lpstr>
      <vt:lpstr>  Bullying, automutilação e violência autoprovocada em crianças e adolescentes Diagnóstico:  </vt:lpstr>
      <vt:lpstr>  Bullying, automutilação e violência autoprovocada em crianças e adolescentes Diagnóstico:  </vt:lpstr>
      <vt:lpstr>  Bullying, automutilação e violência autoprovocada em crianças e adolescentes Outras informações:  </vt:lpstr>
      <vt:lpstr>  Bullying, automutilação e violência autoprovocada em crianças e adolescentes Obrigada!  </vt:lpstr>
    </vt:vector>
  </TitlesOfParts>
  <Company>Daniela Sperotto - Psiquiatra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Daniela Sperotto</dc:creator>
  <cp:lastModifiedBy>Daniela Sperotto</cp:lastModifiedBy>
  <cp:revision>33</cp:revision>
  <dcterms:created xsi:type="dcterms:W3CDTF">2019-09-05T07:13:08Z</dcterms:created>
  <dcterms:modified xsi:type="dcterms:W3CDTF">2019-09-05T15:55:14Z</dcterms:modified>
</cp:coreProperties>
</file>