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315" r:id="rId2"/>
    <p:sldId id="256" r:id="rId3"/>
    <p:sldId id="273" r:id="rId4"/>
    <p:sldId id="316" r:id="rId5"/>
    <p:sldId id="261" r:id="rId6"/>
    <p:sldId id="277" r:id="rId7"/>
    <p:sldId id="276" r:id="rId8"/>
    <p:sldId id="295" r:id="rId9"/>
    <p:sldId id="280" r:id="rId10"/>
    <p:sldId id="293" r:id="rId11"/>
    <p:sldId id="278" r:id="rId12"/>
    <p:sldId id="281" r:id="rId13"/>
    <p:sldId id="282" r:id="rId14"/>
    <p:sldId id="283" r:id="rId15"/>
    <p:sldId id="284" r:id="rId16"/>
    <p:sldId id="294" r:id="rId17"/>
    <p:sldId id="263" r:id="rId18"/>
    <p:sldId id="287" r:id="rId19"/>
    <p:sldId id="289" r:id="rId20"/>
    <p:sldId id="290" r:id="rId21"/>
    <p:sldId id="296" r:id="rId22"/>
    <p:sldId id="297" r:id="rId23"/>
    <p:sldId id="288" r:id="rId24"/>
    <p:sldId id="298" r:id="rId25"/>
    <p:sldId id="299" r:id="rId26"/>
    <p:sldId id="300" r:id="rId27"/>
    <p:sldId id="301" r:id="rId28"/>
    <p:sldId id="285" r:id="rId29"/>
    <p:sldId id="302" r:id="rId30"/>
    <p:sldId id="303" r:id="rId31"/>
    <p:sldId id="292" r:id="rId32"/>
    <p:sldId id="313" r:id="rId33"/>
    <p:sldId id="311" r:id="rId34"/>
    <p:sldId id="305" r:id="rId35"/>
    <p:sldId id="306" r:id="rId36"/>
    <p:sldId id="308" r:id="rId37"/>
    <p:sldId id="309" r:id="rId3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824C"/>
    <a:srgbClr val="FFFF99"/>
    <a:srgbClr val="FFFF66"/>
    <a:srgbClr val="4D4D4D"/>
    <a:srgbClr val="DFB607"/>
    <a:srgbClr val="D0DF07"/>
    <a:srgbClr val="B3C2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76" autoAdjust="0"/>
    <p:restoredTop sz="94660"/>
  </p:normalViewPr>
  <p:slideViewPr>
    <p:cSldViewPr snapToGrid="0">
      <p:cViewPr varScale="1">
        <p:scale>
          <a:sx n="65" d="100"/>
          <a:sy n="65" d="100"/>
        </p:scale>
        <p:origin x="9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C59880-F91F-42A2-BB8B-FA4F6D7FD58C}" type="doc">
      <dgm:prSet loTypeId="urn:microsoft.com/office/officeart/2005/8/layout/hierarchy2" loCatId="hierarchy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pt-BR"/>
        </a:p>
      </dgm:t>
    </dgm:pt>
    <dgm:pt modelId="{1A2B3020-1113-4A0E-8DF0-1012E575A41E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Comitê de Ética – Parecer nº 2.616.396</a:t>
          </a:r>
        </a:p>
      </dgm:t>
    </dgm:pt>
    <dgm:pt modelId="{EEC4CA06-F5BF-4422-B5DB-9AA26C13A808}" type="parTrans" cxnId="{414505AD-382C-44CE-8349-41B90E7BBBBF}">
      <dgm:prSet/>
      <dgm:spPr/>
      <dgm:t>
        <a:bodyPr/>
        <a:lstStyle/>
        <a:p>
          <a:endParaRPr lang="pt-BR"/>
        </a:p>
      </dgm:t>
    </dgm:pt>
    <dgm:pt modelId="{0386F576-214C-4554-8709-B6E461D675B2}" type="sibTrans" cxnId="{414505AD-382C-44CE-8349-41B90E7BBBBF}">
      <dgm:prSet/>
      <dgm:spPr/>
      <dgm:t>
        <a:bodyPr/>
        <a:lstStyle/>
        <a:p>
          <a:endParaRPr lang="pt-BR"/>
        </a:p>
      </dgm:t>
    </dgm:pt>
    <dgm:pt modelId="{FDB9E49F-B696-44D4-99F6-FC9D8934DB8B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Quantitativa</a:t>
          </a:r>
        </a:p>
      </dgm:t>
    </dgm:pt>
    <dgm:pt modelId="{F28B748B-2713-4C85-9610-4519B6CD3FAB}" type="parTrans" cxnId="{2BF5800A-66E7-4064-8BEF-DFEC54CF9825}">
      <dgm:prSet/>
      <dgm:spPr/>
      <dgm:t>
        <a:bodyPr/>
        <a:lstStyle/>
        <a:p>
          <a:endParaRPr lang="pt-BR"/>
        </a:p>
      </dgm:t>
    </dgm:pt>
    <dgm:pt modelId="{79B1A2AE-59A0-44A2-8A06-A84D318EB015}" type="sibTrans" cxnId="{2BF5800A-66E7-4064-8BEF-DFEC54CF9825}">
      <dgm:prSet/>
      <dgm:spPr/>
      <dgm:t>
        <a:bodyPr/>
        <a:lstStyle/>
        <a:p>
          <a:endParaRPr lang="pt-BR"/>
        </a:p>
      </dgm:t>
    </dgm:pt>
    <dgm:pt modelId="{97F9A6A6-2532-4B90-B930-D477BFE293E9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Dados epidemiológicos – DIVE-SC</a:t>
          </a:r>
        </a:p>
      </dgm:t>
    </dgm:pt>
    <dgm:pt modelId="{78E47C2F-6D48-47A7-BD84-41D1FB5CA0D3}" type="parTrans" cxnId="{C4EAC4AA-02BE-4269-B805-4CA74FF81164}">
      <dgm:prSet/>
      <dgm:spPr/>
      <dgm:t>
        <a:bodyPr/>
        <a:lstStyle/>
        <a:p>
          <a:endParaRPr lang="pt-BR"/>
        </a:p>
      </dgm:t>
    </dgm:pt>
    <dgm:pt modelId="{22EC96A4-E62C-424B-9C7F-AF2BF8795F67}" type="sibTrans" cxnId="{C4EAC4AA-02BE-4269-B805-4CA74FF81164}">
      <dgm:prSet/>
      <dgm:spPr/>
      <dgm:t>
        <a:bodyPr/>
        <a:lstStyle/>
        <a:p>
          <a:endParaRPr lang="pt-BR"/>
        </a:p>
      </dgm:t>
    </dgm:pt>
    <dgm:pt modelId="{B29E756F-87CA-4E5F-86AB-11FE7C1DCDD3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Nº de NASF, CAPS e leitos psiquiátricos</a:t>
          </a:r>
        </a:p>
      </dgm:t>
    </dgm:pt>
    <dgm:pt modelId="{070C8963-B42B-4154-B8DA-F63A0D83026A}" type="parTrans" cxnId="{F7AD42BB-C390-4A91-9D18-D2EE922608DF}">
      <dgm:prSet/>
      <dgm:spPr/>
      <dgm:t>
        <a:bodyPr/>
        <a:lstStyle/>
        <a:p>
          <a:endParaRPr lang="pt-BR"/>
        </a:p>
      </dgm:t>
    </dgm:pt>
    <dgm:pt modelId="{50004A9B-740E-44CD-874D-FC8FEEE5E374}" type="sibTrans" cxnId="{F7AD42BB-C390-4A91-9D18-D2EE922608DF}">
      <dgm:prSet/>
      <dgm:spPr/>
      <dgm:t>
        <a:bodyPr/>
        <a:lstStyle/>
        <a:p>
          <a:endParaRPr lang="pt-BR"/>
        </a:p>
      </dgm:t>
    </dgm:pt>
    <dgm:pt modelId="{11A8033A-AAB7-42D4-A8F3-4668F332F302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Qualitativa</a:t>
          </a:r>
        </a:p>
      </dgm:t>
    </dgm:pt>
    <dgm:pt modelId="{A418AE0C-7C11-4489-BC32-015BD714AADF}" type="parTrans" cxnId="{270C693F-5AC7-4E32-B57A-A0317B2F9128}">
      <dgm:prSet/>
      <dgm:spPr/>
      <dgm:t>
        <a:bodyPr/>
        <a:lstStyle/>
        <a:p>
          <a:endParaRPr lang="pt-BR"/>
        </a:p>
      </dgm:t>
    </dgm:pt>
    <dgm:pt modelId="{D3EB2E32-B947-45A5-9F2E-3D0863C40940}" type="sibTrans" cxnId="{270C693F-5AC7-4E32-B57A-A0317B2F9128}">
      <dgm:prSet/>
      <dgm:spPr/>
      <dgm:t>
        <a:bodyPr/>
        <a:lstStyle/>
        <a:p>
          <a:endParaRPr lang="pt-BR"/>
        </a:p>
      </dgm:t>
    </dgm:pt>
    <dgm:pt modelId="{E590C76F-DDD1-4B68-93C4-18F6146B861D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Questionário NASF; </a:t>
          </a:r>
        </a:p>
        <a:p>
          <a:r>
            <a:rPr lang="pt-BR" b="1" dirty="0">
              <a:solidFill>
                <a:schemeClr val="tx1"/>
              </a:solidFill>
            </a:rPr>
            <a:t>Questionário Médicos (CAPS e Psiquiatras) </a:t>
          </a:r>
        </a:p>
        <a:p>
          <a:endParaRPr lang="pt-BR" dirty="0"/>
        </a:p>
      </dgm:t>
    </dgm:pt>
    <dgm:pt modelId="{2E6F7AEA-5737-44F7-9054-91E876588F9D}" type="parTrans" cxnId="{7B83ABC0-7FD6-4958-98B9-EDF676BB4520}">
      <dgm:prSet/>
      <dgm:spPr/>
      <dgm:t>
        <a:bodyPr/>
        <a:lstStyle/>
        <a:p>
          <a:endParaRPr lang="pt-BR"/>
        </a:p>
      </dgm:t>
    </dgm:pt>
    <dgm:pt modelId="{C8D0D9C9-02F9-4217-8A83-22A78EC70D6C}" type="sibTrans" cxnId="{7B83ABC0-7FD6-4958-98B9-EDF676BB4520}">
      <dgm:prSet/>
      <dgm:spPr/>
      <dgm:t>
        <a:bodyPr/>
        <a:lstStyle/>
        <a:p>
          <a:endParaRPr lang="pt-BR"/>
        </a:p>
      </dgm:t>
    </dgm:pt>
    <dgm:pt modelId="{A96881D9-44D0-408E-A4F4-BD3E06F0431A}" type="pres">
      <dgm:prSet presAssocID="{9CC59880-F91F-42A2-BB8B-FA4F6D7FD58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20E3088-6F42-42B9-A5DA-8841FDE258EF}" type="pres">
      <dgm:prSet presAssocID="{1A2B3020-1113-4A0E-8DF0-1012E575A41E}" presName="root1" presStyleCnt="0"/>
      <dgm:spPr/>
    </dgm:pt>
    <dgm:pt modelId="{4392BEA7-6A53-4CE6-9A8D-87F158E1A27C}" type="pres">
      <dgm:prSet presAssocID="{1A2B3020-1113-4A0E-8DF0-1012E575A41E}" presName="LevelOneTextNode" presStyleLbl="node0" presStyleIdx="0" presStyleCnt="1">
        <dgm:presLayoutVars>
          <dgm:chPref val="3"/>
        </dgm:presLayoutVars>
      </dgm:prSet>
      <dgm:spPr/>
    </dgm:pt>
    <dgm:pt modelId="{750725CA-CE09-4461-9162-ED4570882BD7}" type="pres">
      <dgm:prSet presAssocID="{1A2B3020-1113-4A0E-8DF0-1012E575A41E}" presName="level2hierChild" presStyleCnt="0"/>
      <dgm:spPr/>
    </dgm:pt>
    <dgm:pt modelId="{E5C75D52-14B9-4848-BD9B-831633D1644D}" type="pres">
      <dgm:prSet presAssocID="{F28B748B-2713-4C85-9610-4519B6CD3FAB}" presName="conn2-1" presStyleLbl="parChTrans1D2" presStyleIdx="0" presStyleCnt="2"/>
      <dgm:spPr/>
    </dgm:pt>
    <dgm:pt modelId="{A3D39E15-C5AF-48E2-B53E-479D701B542C}" type="pres">
      <dgm:prSet presAssocID="{F28B748B-2713-4C85-9610-4519B6CD3FAB}" presName="connTx" presStyleLbl="parChTrans1D2" presStyleIdx="0" presStyleCnt="2"/>
      <dgm:spPr/>
    </dgm:pt>
    <dgm:pt modelId="{0CC86E15-F9E5-4D37-8EB0-DB8FBA90BE1A}" type="pres">
      <dgm:prSet presAssocID="{FDB9E49F-B696-44D4-99F6-FC9D8934DB8B}" presName="root2" presStyleCnt="0"/>
      <dgm:spPr/>
    </dgm:pt>
    <dgm:pt modelId="{87C4FDF5-5BD1-4076-BDC9-B8BA8A4BCD54}" type="pres">
      <dgm:prSet presAssocID="{FDB9E49F-B696-44D4-99F6-FC9D8934DB8B}" presName="LevelTwoTextNode" presStyleLbl="node2" presStyleIdx="0" presStyleCnt="2">
        <dgm:presLayoutVars>
          <dgm:chPref val="3"/>
        </dgm:presLayoutVars>
      </dgm:prSet>
      <dgm:spPr/>
    </dgm:pt>
    <dgm:pt modelId="{071ED080-049E-4B94-A2FB-F5D72C5219F2}" type="pres">
      <dgm:prSet presAssocID="{FDB9E49F-B696-44D4-99F6-FC9D8934DB8B}" presName="level3hierChild" presStyleCnt="0"/>
      <dgm:spPr/>
    </dgm:pt>
    <dgm:pt modelId="{4BDF91B0-5E4F-411A-B31B-375837C4A72D}" type="pres">
      <dgm:prSet presAssocID="{78E47C2F-6D48-47A7-BD84-41D1FB5CA0D3}" presName="conn2-1" presStyleLbl="parChTrans1D3" presStyleIdx="0" presStyleCnt="3"/>
      <dgm:spPr/>
    </dgm:pt>
    <dgm:pt modelId="{6541BDB4-5B72-41F6-AC7E-2D0ADD0716CC}" type="pres">
      <dgm:prSet presAssocID="{78E47C2F-6D48-47A7-BD84-41D1FB5CA0D3}" presName="connTx" presStyleLbl="parChTrans1D3" presStyleIdx="0" presStyleCnt="3"/>
      <dgm:spPr/>
    </dgm:pt>
    <dgm:pt modelId="{A3BB6613-3D15-4EA1-A9DF-CFB05787137C}" type="pres">
      <dgm:prSet presAssocID="{97F9A6A6-2532-4B90-B930-D477BFE293E9}" presName="root2" presStyleCnt="0"/>
      <dgm:spPr/>
    </dgm:pt>
    <dgm:pt modelId="{F1B78813-163C-4032-BBAA-8612FEB3B318}" type="pres">
      <dgm:prSet presAssocID="{97F9A6A6-2532-4B90-B930-D477BFE293E9}" presName="LevelTwoTextNode" presStyleLbl="node3" presStyleIdx="0" presStyleCnt="3" custScaleX="116594" custScaleY="114731" custLinFactNeighborX="2572" custLinFactNeighborY="24361">
        <dgm:presLayoutVars>
          <dgm:chPref val="3"/>
        </dgm:presLayoutVars>
      </dgm:prSet>
      <dgm:spPr/>
    </dgm:pt>
    <dgm:pt modelId="{C201CD86-8EAC-4F50-BFF2-CF12E7817475}" type="pres">
      <dgm:prSet presAssocID="{97F9A6A6-2532-4B90-B930-D477BFE293E9}" presName="level3hierChild" presStyleCnt="0"/>
      <dgm:spPr/>
    </dgm:pt>
    <dgm:pt modelId="{19EF8077-4B87-4E7A-9964-28128785A1A8}" type="pres">
      <dgm:prSet presAssocID="{070C8963-B42B-4154-B8DA-F63A0D83026A}" presName="conn2-1" presStyleLbl="parChTrans1D3" presStyleIdx="1" presStyleCnt="3"/>
      <dgm:spPr/>
    </dgm:pt>
    <dgm:pt modelId="{D34A051B-2B2B-422C-A58C-8CD560AA5A03}" type="pres">
      <dgm:prSet presAssocID="{070C8963-B42B-4154-B8DA-F63A0D83026A}" presName="connTx" presStyleLbl="parChTrans1D3" presStyleIdx="1" presStyleCnt="3"/>
      <dgm:spPr/>
    </dgm:pt>
    <dgm:pt modelId="{942A2FFB-178C-4A41-AAED-66B65FF680F2}" type="pres">
      <dgm:prSet presAssocID="{B29E756F-87CA-4E5F-86AB-11FE7C1DCDD3}" presName="root2" presStyleCnt="0"/>
      <dgm:spPr/>
    </dgm:pt>
    <dgm:pt modelId="{95986E6E-EB58-41F9-8DD8-E745A5A8C97B}" type="pres">
      <dgm:prSet presAssocID="{B29E756F-87CA-4E5F-86AB-11FE7C1DCDD3}" presName="LevelTwoTextNode" presStyleLbl="node3" presStyleIdx="1" presStyleCnt="3" custScaleX="117880" custScaleY="122264" custLinFactNeighborX="1286" custLinFactNeighborY="25723">
        <dgm:presLayoutVars>
          <dgm:chPref val="3"/>
        </dgm:presLayoutVars>
      </dgm:prSet>
      <dgm:spPr/>
    </dgm:pt>
    <dgm:pt modelId="{603C880D-6E12-4E1A-AD94-0C0178428BF5}" type="pres">
      <dgm:prSet presAssocID="{B29E756F-87CA-4E5F-86AB-11FE7C1DCDD3}" presName="level3hierChild" presStyleCnt="0"/>
      <dgm:spPr/>
    </dgm:pt>
    <dgm:pt modelId="{5E65DC2D-9C3D-4865-A553-3B77C766E928}" type="pres">
      <dgm:prSet presAssocID="{A418AE0C-7C11-4489-BC32-015BD714AADF}" presName="conn2-1" presStyleLbl="parChTrans1D2" presStyleIdx="1" presStyleCnt="2"/>
      <dgm:spPr/>
    </dgm:pt>
    <dgm:pt modelId="{FFFC3F44-25FB-49A4-89B9-4551FDD9E84B}" type="pres">
      <dgm:prSet presAssocID="{A418AE0C-7C11-4489-BC32-015BD714AADF}" presName="connTx" presStyleLbl="parChTrans1D2" presStyleIdx="1" presStyleCnt="2"/>
      <dgm:spPr/>
    </dgm:pt>
    <dgm:pt modelId="{871B5B66-2EF3-437C-BC0C-F23DD6DE6C5D}" type="pres">
      <dgm:prSet presAssocID="{11A8033A-AAB7-42D4-A8F3-4668F332F302}" presName="root2" presStyleCnt="0"/>
      <dgm:spPr/>
    </dgm:pt>
    <dgm:pt modelId="{D014B361-3FED-41B1-A158-8EA64E0A9D1A}" type="pres">
      <dgm:prSet presAssocID="{11A8033A-AAB7-42D4-A8F3-4668F332F302}" presName="LevelTwoTextNode" presStyleLbl="node2" presStyleIdx="1" presStyleCnt="2" custLinFactNeighborX="695">
        <dgm:presLayoutVars>
          <dgm:chPref val="3"/>
        </dgm:presLayoutVars>
      </dgm:prSet>
      <dgm:spPr/>
    </dgm:pt>
    <dgm:pt modelId="{BDCE9D2C-CFCE-46F7-8DCF-F991E9212498}" type="pres">
      <dgm:prSet presAssocID="{11A8033A-AAB7-42D4-A8F3-4668F332F302}" presName="level3hierChild" presStyleCnt="0"/>
      <dgm:spPr/>
    </dgm:pt>
    <dgm:pt modelId="{C117825F-6640-402A-8871-336584596864}" type="pres">
      <dgm:prSet presAssocID="{2E6F7AEA-5737-44F7-9054-91E876588F9D}" presName="conn2-1" presStyleLbl="parChTrans1D3" presStyleIdx="2" presStyleCnt="3"/>
      <dgm:spPr/>
    </dgm:pt>
    <dgm:pt modelId="{02F241DA-3429-425C-875D-4FD5E4296CBF}" type="pres">
      <dgm:prSet presAssocID="{2E6F7AEA-5737-44F7-9054-91E876588F9D}" presName="connTx" presStyleLbl="parChTrans1D3" presStyleIdx="2" presStyleCnt="3"/>
      <dgm:spPr/>
    </dgm:pt>
    <dgm:pt modelId="{7DFC1A6A-FC74-4C53-843E-5941DA2DA7A0}" type="pres">
      <dgm:prSet presAssocID="{E590C76F-DDD1-4B68-93C4-18F6146B861D}" presName="root2" presStyleCnt="0"/>
      <dgm:spPr/>
    </dgm:pt>
    <dgm:pt modelId="{C5787F12-B95C-41CF-9530-DF8B14A9B72A}" type="pres">
      <dgm:prSet presAssocID="{E590C76F-DDD1-4B68-93C4-18F6146B861D}" presName="LevelTwoTextNode" presStyleLbl="node3" presStyleIdx="2" presStyleCnt="3" custScaleX="140266" custScaleY="197482" custLinFactNeighborX="1458" custLinFactNeighborY="33881">
        <dgm:presLayoutVars>
          <dgm:chPref val="3"/>
        </dgm:presLayoutVars>
      </dgm:prSet>
      <dgm:spPr/>
    </dgm:pt>
    <dgm:pt modelId="{4EEBE153-7251-4175-B4F8-BB5B64DCF0A5}" type="pres">
      <dgm:prSet presAssocID="{E590C76F-DDD1-4B68-93C4-18F6146B861D}" presName="level3hierChild" presStyleCnt="0"/>
      <dgm:spPr/>
    </dgm:pt>
  </dgm:ptLst>
  <dgm:cxnLst>
    <dgm:cxn modelId="{2BF5800A-66E7-4064-8BEF-DFEC54CF9825}" srcId="{1A2B3020-1113-4A0E-8DF0-1012E575A41E}" destId="{FDB9E49F-B696-44D4-99F6-FC9D8934DB8B}" srcOrd="0" destOrd="0" parTransId="{F28B748B-2713-4C85-9610-4519B6CD3FAB}" sibTransId="{79B1A2AE-59A0-44A2-8A06-A84D318EB015}"/>
    <dgm:cxn modelId="{6052D517-9EA9-4E94-8FA4-FEA25DFE8E70}" type="presOf" srcId="{A418AE0C-7C11-4489-BC32-015BD714AADF}" destId="{FFFC3F44-25FB-49A4-89B9-4551FDD9E84B}" srcOrd="1" destOrd="0" presId="urn:microsoft.com/office/officeart/2005/8/layout/hierarchy2"/>
    <dgm:cxn modelId="{9D610A2C-51B7-446B-A7AA-773CDB66B39B}" type="presOf" srcId="{E590C76F-DDD1-4B68-93C4-18F6146B861D}" destId="{C5787F12-B95C-41CF-9530-DF8B14A9B72A}" srcOrd="0" destOrd="0" presId="urn:microsoft.com/office/officeart/2005/8/layout/hierarchy2"/>
    <dgm:cxn modelId="{2E9A5639-9A1A-4D7A-89EC-4A17AAF046B2}" type="presOf" srcId="{97F9A6A6-2532-4B90-B930-D477BFE293E9}" destId="{F1B78813-163C-4032-BBAA-8612FEB3B318}" srcOrd="0" destOrd="0" presId="urn:microsoft.com/office/officeart/2005/8/layout/hierarchy2"/>
    <dgm:cxn modelId="{270C693F-5AC7-4E32-B57A-A0317B2F9128}" srcId="{1A2B3020-1113-4A0E-8DF0-1012E575A41E}" destId="{11A8033A-AAB7-42D4-A8F3-4668F332F302}" srcOrd="1" destOrd="0" parTransId="{A418AE0C-7C11-4489-BC32-015BD714AADF}" sibTransId="{D3EB2E32-B947-45A5-9F2E-3D0863C40940}"/>
    <dgm:cxn modelId="{987BA15F-9939-412C-B936-3749FE769288}" type="presOf" srcId="{070C8963-B42B-4154-B8DA-F63A0D83026A}" destId="{19EF8077-4B87-4E7A-9964-28128785A1A8}" srcOrd="0" destOrd="0" presId="urn:microsoft.com/office/officeart/2005/8/layout/hierarchy2"/>
    <dgm:cxn modelId="{CAFF9262-B23F-49BA-8F23-D275311417F7}" type="presOf" srcId="{1A2B3020-1113-4A0E-8DF0-1012E575A41E}" destId="{4392BEA7-6A53-4CE6-9A8D-87F158E1A27C}" srcOrd="0" destOrd="0" presId="urn:microsoft.com/office/officeart/2005/8/layout/hierarchy2"/>
    <dgm:cxn modelId="{BE93E964-7342-413E-A51C-9E12D343E695}" type="presOf" srcId="{2E6F7AEA-5737-44F7-9054-91E876588F9D}" destId="{C117825F-6640-402A-8871-336584596864}" srcOrd="0" destOrd="0" presId="urn:microsoft.com/office/officeart/2005/8/layout/hierarchy2"/>
    <dgm:cxn modelId="{7461EA47-52B4-45AC-B2EB-BDCCAF962C1C}" type="presOf" srcId="{070C8963-B42B-4154-B8DA-F63A0D83026A}" destId="{D34A051B-2B2B-422C-A58C-8CD560AA5A03}" srcOrd="1" destOrd="0" presId="urn:microsoft.com/office/officeart/2005/8/layout/hierarchy2"/>
    <dgm:cxn modelId="{30BEE46B-6B5D-4EDF-88BD-D6AE3957BE10}" type="presOf" srcId="{78E47C2F-6D48-47A7-BD84-41D1FB5CA0D3}" destId="{4BDF91B0-5E4F-411A-B31B-375837C4A72D}" srcOrd="0" destOrd="0" presId="urn:microsoft.com/office/officeart/2005/8/layout/hierarchy2"/>
    <dgm:cxn modelId="{8DE8804E-0DD9-4D5E-934A-F4D340DF4960}" type="presOf" srcId="{78E47C2F-6D48-47A7-BD84-41D1FB5CA0D3}" destId="{6541BDB4-5B72-41F6-AC7E-2D0ADD0716CC}" srcOrd="1" destOrd="0" presId="urn:microsoft.com/office/officeart/2005/8/layout/hierarchy2"/>
    <dgm:cxn modelId="{A649F786-9B10-42FD-AA8A-5492539914FF}" type="presOf" srcId="{11A8033A-AAB7-42D4-A8F3-4668F332F302}" destId="{D014B361-3FED-41B1-A158-8EA64E0A9D1A}" srcOrd="0" destOrd="0" presId="urn:microsoft.com/office/officeart/2005/8/layout/hierarchy2"/>
    <dgm:cxn modelId="{3627E992-D3F0-4E48-99F5-36A9E20353D9}" type="presOf" srcId="{9CC59880-F91F-42A2-BB8B-FA4F6D7FD58C}" destId="{A96881D9-44D0-408E-A4F4-BD3E06F0431A}" srcOrd="0" destOrd="0" presId="urn:microsoft.com/office/officeart/2005/8/layout/hierarchy2"/>
    <dgm:cxn modelId="{67AE5D97-2739-4EF9-A42F-ABDF5CB4F2EC}" type="presOf" srcId="{A418AE0C-7C11-4489-BC32-015BD714AADF}" destId="{5E65DC2D-9C3D-4865-A553-3B77C766E928}" srcOrd="0" destOrd="0" presId="urn:microsoft.com/office/officeart/2005/8/layout/hierarchy2"/>
    <dgm:cxn modelId="{C458639C-C94F-4C80-90F9-4BF32C9EFABC}" type="presOf" srcId="{B29E756F-87CA-4E5F-86AB-11FE7C1DCDD3}" destId="{95986E6E-EB58-41F9-8DD8-E745A5A8C97B}" srcOrd="0" destOrd="0" presId="urn:microsoft.com/office/officeart/2005/8/layout/hierarchy2"/>
    <dgm:cxn modelId="{C4EAC4AA-02BE-4269-B805-4CA74FF81164}" srcId="{FDB9E49F-B696-44D4-99F6-FC9D8934DB8B}" destId="{97F9A6A6-2532-4B90-B930-D477BFE293E9}" srcOrd="0" destOrd="0" parTransId="{78E47C2F-6D48-47A7-BD84-41D1FB5CA0D3}" sibTransId="{22EC96A4-E62C-424B-9C7F-AF2BF8795F67}"/>
    <dgm:cxn modelId="{414505AD-382C-44CE-8349-41B90E7BBBBF}" srcId="{9CC59880-F91F-42A2-BB8B-FA4F6D7FD58C}" destId="{1A2B3020-1113-4A0E-8DF0-1012E575A41E}" srcOrd="0" destOrd="0" parTransId="{EEC4CA06-F5BF-4422-B5DB-9AA26C13A808}" sibTransId="{0386F576-214C-4554-8709-B6E461D675B2}"/>
    <dgm:cxn modelId="{F7AD42BB-C390-4A91-9D18-D2EE922608DF}" srcId="{FDB9E49F-B696-44D4-99F6-FC9D8934DB8B}" destId="{B29E756F-87CA-4E5F-86AB-11FE7C1DCDD3}" srcOrd="1" destOrd="0" parTransId="{070C8963-B42B-4154-B8DA-F63A0D83026A}" sibTransId="{50004A9B-740E-44CD-874D-FC8FEEE5E374}"/>
    <dgm:cxn modelId="{7B83ABC0-7FD6-4958-98B9-EDF676BB4520}" srcId="{11A8033A-AAB7-42D4-A8F3-4668F332F302}" destId="{E590C76F-DDD1-4B68-93C4-18F6146B861D}" srcOrd="0" destOrd="0" parTransId="{2E6F7AEA-5737-44F7-9054-91E876588F9D}" sibTransId="{C8D0D9C9-02F9-4217-8A83-22A78EC70D6C}"/>
    <dgm:cxn modelId="{BF445DC6-92EB-4296-9024-5720F39611DA}" type="presOf" srcId="{F28B748B-2713-4C85-9610-4519B6CD3FAB}" destId="{E5C75D52-14B9-4848-BD9B-831633D1644D}" srcOrd="0" destOrd="0" presId="urn:microsoft.com/office/officeart/2005/8/layout/hierarchy2"/>
    <dgm:cxn modelId="{4E9611D1-CEAA-4BA7-B7F7-C871D741596F}" type="presOf" srcId="{F28B748B-2713-4C85-9610-4519B6CD3FAB}" destId="{A3D39E15-C5AF-48E2-B53E-479D701B542C}" srcOrd="1" destOrd="0" presId="urn:microsoft.com/office/officeart/2005/8/layout/hierarchy2"/>
    <dgm:cxn modelId="{345C01F1-99CE-498F-AF41-29CA23A808EA}" type="presOf" srcId="{FDB9E49F-B696-44D4-99F6-FC9D8934DB8B}" destId="{87C4FDF5-5BD1-4076-BDC9-B8BA8A4BCD54}" srcOrd="0" destOrd="0" presId="urn:microsoft.com/office/officeart/2005/8/layout/hierarchy2"/>
    <dgm:cxn modelId="{ABA879F6-9E3D-4C31-8CEF-9B6CE771D632}" type="presOf" srcId="{2E6F7AEA-5737-44F7-9054-91E876588F9D}" destId="{02F241DA-3429-425C-875D-4FD5E4296CBF}" srcOrd="1" destOrd="0" presId="urn:microsoft.com/office/officeart/2005/8/layout/hierarchy2"/>
    <dgm:cxn modelId="{0F2E5579-A168-408C-988F-1AAAD381C6D2}" type="presParOf" srcId="{A96881D9-44D0-408E-A4F4-BD3E06F0431A}" destId="{F20E3088-6F42-42B9-A5DA-8841FDE258EF}" srcOrd="0" destOrd="0" presId="urn:microsoft.com/office/officeart/2005/8/layout/hierarchy2"/>
    <dgm:cxn modelId="{F95F2A20-8416-4642-BBD1-BFBE8A00C16E}" type="presParOf" srcId="{F20E3088-6F42-42B9-A5DA-8841FDE258EF}" destId="{4392BEA7-6A53-4CE6-9A8D-87F158E1A27C}" srcOrd="0" destOrd="0" presId="urn:microsoft.com/office/officeart/2005/8/layout/hierarchy2"/>
    <dgm:cxn modelId="{29F74E25-F8DE-4C62-A5C9-D5A83FF1C1FA}" type="presParOf" srcId="{F20E3088-6F42-42B9-A5DA-8841FDE258EF}" destId="{750725CA-CE09-4461-9162-ED4570882BD7}" srcOrd="1" destOrd="0" presId="urn:microsoft.com/office/officeart/2005/8/layout/hierarchy2"/>
    <dgm:cxn modelId="{84F8B48B-95BD-42C0-9D64-477F0A8EA563}" type="presParOf" srcId="{750725CA-CE09-4461-9162-ED4570882BD7}" destId="{E5C75D52-14B9-4848-BD9B-831633D1644D}" srcOrd="0" destOrd="0" presId="urn:microsoft.com/office/officeart/2005/8/layout/hierarchy2"/>
    <dgm:cxn modelId="{D1F1C9FD-CC7B-4893-AC90-E41CE828A25A}" type="presParOf" srcId="{E5C75D52-14B9-4848-BD9B-831633D1644D}" destId="{A3D39E15-C5AF-48E2-B53E-479D701B542C}" srcOrd="0" destOrd="0" presId="urn:microsoft.com/office/officeart/2005/8/layout/hierarchy2"/>
    <dgm:cxn modelId="{D92C7D1A-FB86-4F2A-BF8D-B2A278B1C5A8}" type="presParOf" srcId="{750725CA-CE09-4461-9162-ED4570882BD7}" destId="{0CC86E15-F9E5-4D37-8EB0-DB8FBA90BE1A}" srcOrd="1" destOrd="0" presId="urn:microsoft.com/office/officeart/2005/8/layout/hierarchy2"/>
    <dgm:cxn modelId="{6AD06AF8-2CAE-40D0-9670-099190904C3E}" type="presParOf" srcId="{0CC86E15-F9E5-4D37-8EB0-DB8FBA90BE1A}" destId="{87C4FDF5-5BD1-4076-BDC9-B8BA8A4BCD54}" srcOrd="0" destOrd="0" presId="urn:microsoft.com/office/officeart/2005/8/layout/hierarchy2"/>
    <dgm:cxn modelId="{6DC0708C-CEA1-4509-9D51-85D897F03E43}" type="presParOf" srcId="{0CC86E15-F9E5-4D37-8EB0-DB8FBA90BE1A}" destId="{071ED080-049E-4B94-A2FB-F5D72C5219F2}" srcOrd="1" destOrd="0" presId="urn:microsoft.com/office/officeart/2005/8/layout/hierarchy2"/>
    <dgm:cxn modelId="{AEDD6BC1-F413-41EF-9A62-E3154B3FD85A}" type="presParOf" srcId="{071ED080-049E-4B94-A2FB-F5D72C5219F2}" destId="{4BDF91B0-5E4F-411A-B31B-375837C4A72D}" srcOrd="0" destOrd="0" presId="urn:microsoft.com/office/officeart/2005/8/layout/hierarchy2"/>
    <dgm:cxn modelId="{49E295CE-5FD1-406E-BA8F-19F59025B105}" type="presParOf" srcId="{4BDF91B0-5E4F-411A-B31B-375837C4A72D}" destId="{6541BDB4-5B72-41F6-AC7E-2D0ADD0716CC}" srcOrd="0" destOrd="0" presId="urn:microsoft.com/office/officeart/2005/8/layout/hierarchy2"/>
    <dgm:cxn modelId="{55D2B1A8-87D0-437D-AC2A-EA8F2C37B1F1}" type="presParOf" srcId="{071ED080-049E-4B94-A2FB-F5D72C5219F2}" destId="{A3BB6613-3D15-4EA1-A9DF-CFB05787137C}" srcOrd="1" destOrd="0" presId="urn:microsoft.com/office/officeart/2005/8/layout/hierarchy2"/>
    <dgm:cxn modelId="{095E6426-2910-4544-9C31-0A106DA3F536}" type="presParOf" srcId="{A3BB6613-3D15-4EA1-A9DF-CFB05787137C}" destId="{F1B78813-163C-4032-BBAA-8612FEB3B318}" srcOrd="0" destOrd="0" presId="urn:microsoft.com/office/officeart/2005/8/layout/hierarchy2"/>
    <dgm:cxn modelId="{8E2B2ACC-D8B0-4948-BCA9-6728ABD01133}" type="presParOf" srcId="{A3BB6613-3D15-4EA1-A9DF-CFB05787137C}" destId="{C201CD86-8EAC-4F50-BFF2-CF12E7817475}" srcOrd="1" destOrd="0" presId="urn:microsoft.com/office/officeart/2005/8/layout/hierarchy2"/>
    <dgm:cxn modelId="{C874E5B5-B04D-448B-98E4-185A78BDAFFA}" type="presParOf" srcId="{071ED080-049E-4B94-A2FB-F5D72C5219F2}" destId="{19EF8077-4B87-4E7A-9964-28128785A1A8}" srcOrd="2" destOrd="0" presId="urn:microsoft.com/office/officeart/2005/8/layout/hierarchy2"/>
    <dgm:cxn modelId="{F26FE109-2ABA-489D-867C-E066B955B460}" type="presParOf" srcId="{19EF8077-4B87-4E7A-9964-28128785A1A8}" destId="{D34A051B-2B2B-422C-A58C-8CD560AA5A03}" srcOrd="0" destOrd="0" presId="urn:microsoft.com/office/officeart/2005/8/layout/hierarchy2"/>
    <dgm:cxn modelId="{07917E8D-5E58-4475-AD90-22A1257D847B}" type="presParOf" srcId="{071ED080-049E-4B94-A2FB-F5D72C5219F2}" destId="{942A2FFB-178C-4A41-AAED-66B65FF680F2}" srcOrd="3" destOrd="0" presId="urn:microsoft.com/office/officeart/2005/8/layout/hierarchy2"/>
    <dgm:cxn modelId="{C7E41582-D081-4847-ADDE-25A2F1EC4754}" type="presParOf" srcId="{942A2FFB-178C-4A41-AAED-66B65FF680F2}" destId="{95986E6E-EB58-41F9-8DD8-E745A5A8C97B}" srcOrd="0" destOrd="0" presId="urn:microsoft.com/office/officeart/2005/8/layout/hierarchy2"/>
    <dgm:cxn modelId="{1CE8B983-72C9-4612-8804-C7C854468B19}" type="presParOf" srcId="{942A2FFB-178C-4A41-AAED-66B65FF680F2}" destId="{603C880D-6E12-4E1A-AD94-0C0178428BF5}" srcOrd="1" destOrd="0" presId="urn:microsoft.com/office/officeart/2005/8/layout/hierarchy2"/>
    <dgm:cxn modelId="{5AF98C76-F78A-42A3-A976-9DBDD995DB48}" type="presParOf" srcId="{750725CA-CE09-4461-9162-ED4570882BD7}" destId="{5E65DC2D-9C3D-4865-A553-3B77C766E928}" srcOrd="2" destOrd="0" presId="urn:microsoft.com/office/officeart/2005/8/layout/hierarchy2"/>
    <dgm:cxn modelId="{F3379F89-6056-4AE6-83D9-4B3906062E2B}" type="presParOf" srcId="{5E65DC2D-9C3D-4865-A553-3B77C766E928}" destId="{FFFC3F44-25FB-49A4-89B9-4551FDD9E84B}" srcOrd="0" destOrd="0" presId="urn:microsoft.com/office/officeart/2005/8/layout/hierarchy2"/>
    <dgm:cxn modelId="{4EED517B-6381-403A-89FE-BC0BF09215D5}" type="presParOf" srcId="{750725CA-CE09-4461-9162-ED4570882BD7}" destId="{871B5B66-2EF3-437C-BC0C-F23DD6DE6C5D}" srcOrd="3" destOrd="0" presId="urn:microsoft.com/office/officeart/2005/8/layout/hierarchy2"/>
    <dgm:cxn modelId="{F872D7FE-AAA6-4873-8E04-8A03C6C98277}" type="presParOf" srcId="{871B5B66-2EF3-437C-BC0C-F23DD6DE6C5D}" destId="{D014B361-3FED-41B1-A158-8EA64E0A9D1A}" srcOrd="0" destOrd="0" presId="urn:microsoft.com/office/officeart/2005/8/layout/hierarchy2"/>
    <dgm:cxn modelId="{70C9C07E-0736-4633-A83C-57F766597C71}" type="presParOf" srcId="{871B5B66-2EF3-437C-BC0C-F23DD6DE6C5D}" destId="{BDCE9D2C-CFCE-46F7-8DCF-F991E9212498}" srcOrd="1" destOrd="0" presId="urn:microsoft.com/office/officeart/2005/8/layout/hierarchy2"/>
    <dgm:cxn modelId="{096EBAA6-6F4E-435E-AFD7-7470B27C93D4}" type="presParOf" srcId="{BDCE9D2C-CFCE-46F7-8DCF-F991E9212498}" destId="{C117825F-6640-402A-8871-336584596864}" srcOrd="0" destOrd="0" presId="urn:microsoft.com/office/officeart/2005/8/layout/hierarchy2"/>
    <dgm:cxn modelId="{66AC5F92-4D2A-438C-876E-B9EEBDDF6F6D}" type="presParOf" srcId="{C117825F-6640-402A-8871-336584596864}" destId="{02F241DA-3429-425C-875D-4FD5E4296CBF}" srcOrd="0" destOrd="0" presId="urn:microsoft.com/office/officeart/2005/8/layout/hierarchy2"/>
    <dgm:cxn modelId="{BC16B2AA-6CD4-4E5F-8CAD-A56E24CAA163}" type="presParOf" srcId="{BDCE9D2C-CFCE-46F7-8DCF-F991E9212498}" destId="{7DFC1A6A-FC74-4C53-843E-5941DA2DA7A0}" srcOrd="1" destOrd="0" presId="urn:microsoft.com/office/officeart/2005/8/layout/hierarchy2"/>
    <dgm:cxn modelId="{F9A34BCE-5EA5-482E-A45D-A827CE1F0972}" type="presParOf" srcId="{7DFC1A6A-FC74-4C53-843E-5941DA2DA7A0}" destId="{C5787F12-B95C-41CF-9530-DF8B14A9B72A}" srcOrd="0" destOrd="0" presId="urn:microsoft.com/office/officeart/2005/8/layout/hierarchy2"/>
    <dgm:cxn modelId="{53A5DBCF-1D1F-4773-95C7-144DBB5434C0}" type="presParOf" srcId="{7DFC1A6A-FC74-4C53-843E-5941DA2DA7A0}" destId="{4EEBE153-7251-4175-B4F8-BB5B64DCF0A5}" srcOrd="1" destOrd="0" presId="urn:microsoft.com/office/officeart/2005/8/layout/hierarchy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92BEA7-6A53-4CE6-9A8D-87F158E1A27C}">
      <dsp:nvSpPr>
        <dsp:cNvPr id="0" name=""/>
        <dsp:cNvSpPr/>
      </dsp:nvSpPr>
      <dsp:spPr>
        <a:xfrm>
          <a:off x="1465" y="2214824"/>
          <a:ext cx="2123469" cy="10617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chemeClr val="tx1"/>
              </a:solidFill>
            </a:rPr>
            <a:t>Comitê de Ética – Parecer nº 2.616.396</a:t>
          </a:r>
        </a:p>
      </dsp:txBody>
      <dsp:txXfrm>
        <a:off x="32562" y="2245921"/>
        <a:ext cx="2061275" cy="999540"/>
      </dsp:txXfrm>
    </dsp:sp>
    <dsp:sp modelId="{E5C75D52-14B9-4848-BD9B-831633D1644D}">
      <dsp:nvSpPr>
        <dsp:cNvPr id="0" name=""/>
        <dsp:cNvSpPr/>
      </dsp:nvSpPr>
      <dsp:spPr>
        <a:xfrm rot="18223134">
          <a:off x="1784578" y="2090976"/>
          <a:ext cx="1530100" cy="36738"/>
        </a:xfrm>
        <a:custGeom>
          <a:avLst/>
          <a:gdLst/>
          <a:ahLst/>
          <a:cxnLst/>
          <a:rect l="0" t="0" r="0" b="0"/>
          <a:pathLst>
            <a:path>
              <a:moveTo>
                <a:pt x="0" y="18369"/>
              </a:moveTo>
              <a:lnTo>
                <a:pt x="1530100" y="18369"/>
              </a:lnTo>
            </a:path>
          </a:pathLst>
        </a:cu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511376" y="2071093"/>
        <a:ext cx="76505" cy="76505"/>
      </dsp:txXfrm>
    </dsp:sp>
    <dsp:sp modelId="{87C4FDF5-5BD1-4076-BDC9-B8BA8A4BCD54}">
      <dsp:nvSpPr>
        <dsp:cNvPr id="0" name=""/>
        <dsp:cNvSpPr/>
      </dsp:nvSpPr>
      <dsp:spPr>
        <a:xfrm>
          <a:off x="2974322" y="942131"/>
          <a:ext cx="2123469" cy="10617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chemeClr val="tx1"/>
              </a:solidFill>
            </a:rPr>
            <a:t>Quantitativa</a:t>
          </a:r>
        </a:p>
      </dsp:txBody>
      <dsp:txXfrm>
        <a:off x="3005419" y="973228"/>
        <a:ext cx="2061275" cy="999540"/>
      </dsp:txXfrm>
    </dsp:sp>
    <dsp:sp modelId="{4BDF91B0-5E4F-411A-B31B-375837C4A72D}">
      <dsp:nvSpPr>
        <dsp:cNvPr id="0" name=""/>
        <dsp:cNvSpPr/>
      </dsp:nvSpPr>
      <dsp:spPr>
        <a:xfrm rot="19951657">
          <a:off x="5040343" y="1219609"/>
          <a:ext cx="1018901" cy="36738"/>
        </a:xfrm>
        <a:custGeom>
          <a:avLst/>
          <a:gdLst/>
          <a:ahLst/>
          <a:cxnLst/>
          <a:rect l="0" t="0" r="0" b="0"/>
          <a:pathLst>
            <a:path>
              <a:moveTo>
                <a:pt x="0" y="18369"/>
              </a:moveTo>
              <a:lnTo>
                <a:pt x="1018901" y="18369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5524321" y="1212505"/>
        <a:ext cx="50945" cy="50945"/>
      </dsp:txXfrm>
    </dsp:sp>
    <dsp:sp modelId="{F1B78813-163C-4032-BBAA-8612FEB3B318}">
      <dsp:nvSpPr>
        <dsp:cNvPr id="0" name=""/>
        <dsp:cNvSpPr/>
      </dsp:nvSpPr>
      <dsp:spPr>
        <a:xfrm>
          <a:off x="6001796" y="393888"/>
          <a:ext cx="2475838" cy="1218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chemeClr val="tx1"/>
              </a:solidFill>
            </a:rPr>
            <a:t>Dados epidemiológicos – DIVE-SC</a:t>
          </a:r>
        </a:p>
      </dsp:txBody>
      <dsp:txXfrm>
        <a:off x="6037474" y="429566"/>
        <a:ext cx="2404482" cy="1146783"/>
      </dsp:txXfrm>
    </dsp:sp>
    <dsp:sp modelId="{19EF8077-4B87-4E7A-9964-28128785A1A8}">
      <dsp:nvSpPr>
        <dsp:cNvPr id="0" name=""/>
        <dsp:cNvSpPr/>
      </dsp:nvSpPr>
      <dsp:spPr>
        <a:xfrm rot="2859038">
          <a:off x="4885434" y="1935534"/>
          <a:ext cx="1301412" cy="36738"/>
        </a:xfrm>
        <a:custGeom>
          <a:avLst/>
          <a:gdLst/>
          <a:ahLst/>
          <a:cxnLst/>
          <a:rect l="0" t="0" r="0" b="0"/>
          <a:pathLst>
            <a:path>
              <a:moveTo>
                <a:pt x="0" y="18369"/>
              </a:moveTo>
              <a:lnTo>
                <a:pt x="1301412" y="18369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5503605" y="1921368"/>
        <a:ext cx="65070" cy="65070"/>
      </dsp:txXfrm>
    </dsp:sp>
    <dsp:sp modelId="{95986E6E-EB58-41F9-8DD8-E745A5A8C97B}">
      <dsp:nvSpPr>
        <dsp:cNvPr id="0" name=""/>
        <dsp:cNvSpPr/>
      </dsp:nvSpPr>
      <dsp:spPr>
        <a:xfrm>
          <a:off x="5974488" y="1785748"/>
          <a:ext cx="2503146" cy="1298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chemeClr val="tx1"/>
              </a:solidFill>
            </a:rPr>
            <a:t>Nº de NASF, CAPS e leitos psiquiátricos</a:t>
          </a:r>
        </a:p>
      </dsp:txBody>
      <dsp:txXfrm>
        <a:off x="6012509" y="1823769"/>
        <a:ext cx="2427104" cy="1222077"/>
      </dsp:txXfrm>
    </dsp:sp>
    <dsp:sp modelId="{5E65DC2D-9C3D-4865-A553-3B77C766E928}">
      <dsp:nvSpPr>
        <dsp:cNvPr id="0" name=""/>
        <dsp:cNvSpPr/>
      </dsp:nvSpPr>
      <dsp:spPr>
        <a:xfrm rot="3349434">
          <a:off x="1787836" y="3363670"/>
          <a:ext cx="1538342" cy="36738"/>
        </a:xfrm>
        <a:custGeom>
          <a:avLst/>
          <a:gdLst/>
          <a:ahLst/>
          <a:cxnLst/>
          <a:rect l="0" t="0" r="0" b="0"/>
          <a:pathLst>
            <a:path>
              <a:moveTo>
                <a:pt x="0" y="18369"/>
              </a:moveTo>
              <a:lnTo>
                <a:pt x="1538342" y="18369"/>
              </a:lnTo>
            </a:path>
          </a:pathLst>
        </a:cu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518549" y="3343580"/>
        <a:ext cx="76917" cy="76917"/>
      </dsp:txXfrm>
    </dsp:sp>
    <dsp:sp modelId="{D014B361-3FED-41B1-A158-8EA64E0A9D1A}">
      <dsp:nvSpPr>
        <dsp:cNvPr id="0" name=""/>
        <dsp:cNvSpPr/>
      </dsp:nvSpPr>
      <dsp:spPr>
        <a:xfrm>
          <a:off x="2989081" y="3487518"/>
          <a:ext cx="2123469" cy="10617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99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chemeClr val="tx1"/>
              </a:solidFill>
            </a:rPr>
            <a:t>Qualitativa</a:t>
          </a:r>
        </a:p>
      </dsp:txBody>
      <dsp:txXfrm>
        <a:off x="3020178" y="3518615"/>
        <a:ext cx="2061275" cy="999540"/>
      </dsp:txXfrm>
    </dsp:sp>
    <dsp:sp modelId="{C117825F-6640-402A-8871-336584596864}">
      <dsp:nvSpPr>
        <dsp:cNvPr id="0" name=""/>
        <dsp:cNvSpPr/>
      </dsp:nvSpPr>
      <dsp:spPr>
        <a:xfrm rot="551285">
          <a:off x="5107117" y="4067636"/>
          <a:ext cx="846961" cy="36738"/>
        </a:xfrm>
        <a:custGeom>
          <a:avLst/>
          <a:gdLst/>
          <a:ahLst/>
          <a:cxnLst/>
          <a:rect l="0" t="0" r="0" b="0"/>
          <a:pathLst>
            <a:path>
              <a:moveTo>
                <a:pt x="0" y="18369"/>
              </a:moveTo>
              <a:lnTo>
                <a:pt x="846961" y="18369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5509424" y="4064831"/>
        <a:ext cx="42348" cy="42348"/>
      </dsp:txXfrm>
    </dsp:sp>
    <dsp:sp modelId="{C5787F12-B95C-41CF-9530-DF8B14A9B72A}">
      <dsp:nvSpPr>
        <dsp:cNvPr id="0" name=""/>
        <dsp:cNvSpPr/>
      </dsp:nvSpPr>
      <dsp:spPr>
        <a:xfrm>
          <a:off x="5948645" y="3105257"/>
          <a:ext cx="2978506" cy="20967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chemeClr val="tx1"/>
              </a:solidFill>
            </a:rPr>
            <a:t>Questionário NASF; 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chemeClr val="tx1"/>
              </a:solidFill>
            </a:rPr>
            <a:t>Questionário Médicos (CAPS e Psiquiatras) 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200" kern="1200" dirty="0"/>
        </a:p>
      </dsp:txBody>
      <dsp:txXfrm>
        <a:off x="6010056" y="3166668"/>
        <a:ext cx="2855684" cy="19739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AE8FD-9D31-4BC5-9586-AC006919FF3A}" type="datetimeFigureOut">
              <a:rPr lang="pt-BR" smtClean="0"/>
              <a:t>01/09/2019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B099D-B8B8-4089-B738-E75E5C344D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2430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B099D-B8B8-4089-B738-E75E5C344D46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4912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B099D-B8B8-4089-B738-E75E5C344D46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7973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B099D-B8B8-4089-B738-E75E5C344D46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8113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B099D-B8B8-4089-B738-E75E5C344D46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3457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B099D-B8B8-4089-B738-E75E5C344D46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5033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B099D-B8B8-4089-B738-E75E5C344D46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0004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B099D-B8B8-4089-B738-E75E5C344D46}" type="slidenum">
              <a:rPr lang="pt-BR" smtClean="0"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0579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BD983-FB68-4165-9D9D-1BBF359A312D}" type="datetimeFigureOut">
              <a:rPr lang="pt-BR" smtClean="0"/>
              <a:t>01/09/2019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79734-EB50-4766-A0A4-C54C54A65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321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BD983-FB68-4165-9D9D-1BBF359A312D}" type="datetimeFigureOut">
              <a:rPr lang="pt-BR" smtClean="0"/>
              <a:t>01/09/2019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79734-EB50-4766-A0A4-C54C54A65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1571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BD983-FB68-4165-9D9D-1BBF359A312D}" type="datetimeFigureOut">
              <a:rPr lang="pt-BR" smtClean="0"/>
              <a:t>01/09/2019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79734-EB50-4766-A0A4-C54C54A65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1775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BD983-FB68-4165-9D9D-1BBF359A312D}" type="datetimeFigureOut">
              <a:rPr lang="pt-BR" smtClean="0"/>
              <a:t>01/09/2019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79734-EB50-4766-A0A4-C54C54A65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3091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BD983-FB68-4165-9D9D-1BBF359A312D}" type="datetimeFigureOut">
              <a:rPr lang="pt-BR" smtClean="0"/>
              <a:t>01/09/2019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79734-EB50-4766-A0A4-C54C54A65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2103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BD983-FB68-4165-9D9D-1BBF359A312D}" type="datetimeFigureOut">
              <a:rPr lang="pt-BR" smtClean="0"/>
              <a:t>01/09/2019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79734-EB50-4766-A0A4-C54C54A65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0679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BD983-FB68-4165-9D9D-1BBF359A312D}" type="datetimeFigureOut">
              <a:rPr lang="pt-BR" smtClean="0"/>
              <a:t>01/09/2019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79734-EB50-4766-A0A4-C54C54A65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236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BD983-FB68-4165-9D9D-1BBF359A312D}" type="datetimeFigureOut">
              <a:rPr lang="pt-BR" smtClean="0"/>
              <a:t>01/09/2019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79734-EB50-4766-A0A4-C54C54A65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9601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BD983-FB68-4165-9D9D-1BBF359A312D}" type="datetimeFigureOut">
              <a:rPr lang="pt-BR" smtClean="0"/>
              <a:t>01/09/2019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79734-EB50-4766-A0A4-C54C54A65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0657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BD983-FB68-4165-9D9D-1BBF359A312D}" type="datetimeFigureOut">
              <a:rPr lang="pt-BR" smtClean="0"/>
              <a:t>01/09/2019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79734-EB50-4766-A0A4-C54C54A65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1579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BD983-FB68-4165-9D9D-1BBF359A312D}" type="datetimeFigureOut">
              <a:rPr lang="pt-BR" smtClean="0"/>
              <a:t>01/09/2019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79734-EB50-4766-A0A4-C54C54A65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5245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FB607"/>
            </a:gs>
            <a:gs pos="15000">
              <a:srgbClr val="FFC000"/>
            </a:gs>
            <a:gs pos="64000">
              <a:srgbClr val="FFFF66"/>
            </a:gs>
            <a:gs pos="92000">
              <a:srgbClr val="FFFF66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BD983-FB68-4165-9D9D-1BBF359A312D}" type="datetimeFigureOut">
              <a:rPr lang="pt-BR" smtClean="0"/>
              <a:t>01/09/2019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79734-EB50-4766-A0A4-C54C54A65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924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microsoft.com/office/2007/relationships/hdphoto" Target="../media/hdphoto2.wdp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microsoft.com/office/2007/relationships/hdphoto" Target="../media/hdphoto2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psicoduk@yahoo.com.b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1623961" y="4513028"/>
            <a:ext cx="9955161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b="1" dirty="0"/>
              <a:t>CARACTERIZAÇÃO DO SUICÍDIO NOS MUNICÍPIOS DA REGIÃO  DO MEIO-OESTE CATARINENSE</a:t>
            </a:r>
          </a:p>
          <a:p>
            <a:pPr>
              <a:lnSpc>
                <a:spcPct val="150000"/>
              </a:lnSpc>
            </a:pPr>
            <a:endParaRPr lang="pt-BR" sz="2000" b="1" dirty="0"/>
          </a:p>
          <a:p>
            <a:pPr>
              <a:lnSpc>
                <a:spcPct val="150000"/>
              </a:lnSpc>
            </a:pPr>
            <a:r>
              <a:rPr lang="pt-BR" sz="2000" b="1" dirty="0"/>
              <a:t>Diana Tavares da Rosa</a:t>
            </a:r>
          </a:p>
          <a:p>
            <a:pPr>
              <a:lnSpc>
                <a:spcPct val="150000"/>
              </a:lnSpc>
            </a:pPr>
            <a:r>
              <a:rPr lang="pt-BR" sz="2000" b="1" dirty="0"/>
              <a:t>Orientador: Diego de Carvalho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4" y="6071763"/>
            <a:ext cx="1567097" cy="665105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A77AC816-FB9E-4F92-AC46-574C7E8C79F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85" t="10442" r="7231" b="44938"/>
          <a:stretch/>
        </p:blipFill>
        <p:spPr>
          <a:xfrm>
            <a:off x="54623" y="7292"/>
            <a:ext cx="12128249" cy="4621761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45D09F0A-2527-46BF-AA38-A40E2F50C62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39" t="953"/>
          <a:stretch/>
        </p:blipFill>
        <p:spPr>
          <a:xfrm>
            <a:off x="9173497" y="5095042"/>
            <a:ext cx="2961639" cy="175566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471B4084-C73A-4AEC-93CF-B4AF5A23F3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5930" y="5313937"/>
            <a:ext cx="1750045" cy="97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040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02914" y="-343199"/>
            <a:ext cx="9144000" cy="1955425"/>
          </a:xfrm>
        </p:spPr>
        <p:txBody>
          <a:bodyPr>
            <a:normAutofit/>
          </a:bodyPr>
          <a:lstStyle/>
          <a:p>
            <a:r>
              <a:rPr lang="pt-BR" sz="3200" b="1" dirty="0"/>
              <a:t>  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623823"/>
              </p:ext>
            </p:extLst>
          </p:nvPr>
        </p:nvGraphicFramePr>
        <p:xfrm>
          <a:off x="147484" y="176981"/>
          <a:ext cx="8539315" cy="6516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3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2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94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6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94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180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71669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 dirty="0">
                          <a:effectLst/>
                        </a:rPr>
                        <a:t>Município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>
                          <a:effectLst/>
                        </a:rPr>
                        <a:t>Total de Suicídios (% em relação à população)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9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>
                          <a:effectLst/>
                        </a:rPr>
                        <a:t>P*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>
                          <a:effectLst/>
                        </a:rPr>
                        <a:t>Suicídios por Sexo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>
                          <a:effectLst/>
                        </a:rPr>
                        <a:t> </a:t>
                      </a:r>
                      <a:endParaRPr lang="pt-BR" sz="9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>
                          <a:effectLst/>
                        </a:rPr>
                        <a:t>P**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01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>
                          <a:effectLst/>
                        </a:rPr>
                        <a:t>Masculino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 dirty="0">
                          <a:effectLst/>
                        </a:rPr>
                        <a:t>Feminino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 err="1">
                          <a:effectLst/>
                        </a:rPr>
                        <a:t>Abdon</a:t>
                      </a:r>
                      <a:r>
                        <a:rPr lang="pt-BR" sz="1100" dirty="0">
                          <a:effectLst/>
                        </a:rPr>
                        <a:t> Batista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 (0,04%)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rowSpan="20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&lt;0,0001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rowSpan="20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9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9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9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9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9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9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9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9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9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9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9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 dirty="0">
                          <a:effectLst/>
                        </a:rPr>
                        <a:t>0,5313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Água Doce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5 (0,07%)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Brunópolis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4 (0,14%)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 err="1">
                          <a:effectLst/>
                        </a:rPr>
                        <a:t>Catanduvas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8 (0,08%)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Capinzal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19 (0,09%)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41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Campos Novos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32 (0,1%)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Celso Ramos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2 (0,72%)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Erval Velho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8 (0,18%)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Herval d’Oeste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22 (0,1%)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5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Ibicaré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3 (0,09%)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Jaborá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4 (0,1%)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Joaçaba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21 (0,08%)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5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Lacerdópolis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4 (0,18%)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Luzerna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7 (0,12%)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Monte Carlo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7 (0,07%)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Ouro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4 (0,05%)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Treze Tílias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8 (0,12%)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Vargem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5 (0,18%)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69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Vargem Bonita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4 (0,08%)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731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Zortéa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4 (0,13%)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5395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Total Região Meio-oeste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172 (0,1%)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126 (</a:t>
                      </a:r>
                      <a:r>
                        <a:rPr lang="pt-BR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73,3%)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>
                          <a:effectLst/>
                        </a:rPr>
                        <a:t>46 (</a:t>
                      </a:r>
                      <a:r>
                        <a:rPr lang="pt-BR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26,7%) 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700" dirty="0">
                          <a:effectLst/>
                        </a:rPr>
                        <a:t> 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65" marR="53065" marT="0" marB="0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9860507" y="634513"/>
            <a:ext cx="1835958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*p comparando o total de óbitos por suicídios no município levando em consideração a proporção destes valores com a população do município segundo censo IBGE 2012.</a:t>
            </a:r>
            <a:endParaRPr kumimoji="0" lang="pt-B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**p comparando o número de óbito por suicídio entre os sexos sem levar em consideração a proporção de homens e mulheres na população do município.</a:t>
            </a:r>
            <a:endParaRPr kumimoji="0" lang="pt-B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8863781" y="2987543"/>
            <a:ext cx="29415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Coerente com os dados apontados por outros estudos (ROSA et al, 2017; SILVA &amp; MOTTA, 2017).  Essas diferenças significativas (p&lt;0,0001) se devem ao fato que homens utilizam de meios mais letais e, portanto, mais efetivos para cometerem suicídio (VASCONCELOS-RAPOSO, et al, 2016).</a:t>
            </a:r>
          </a:p>
        </p:txBody>
      </p:sp>
    </p:spTree>
    <p:extLst>
      <p:ext uri="{BB962C8B-B14F-4D97-AF65-F5344CB8AC3E}">
        <p14:creationId xmlns:p14="http://schemas.microsoft.com/office/powerpoint/2010/main" val="1720684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02914" y="-343199"/>
            <a:ext cx="9144000" cy="1955425"/>
          </a:xfrm>
        </p:spPr>
        <p:txBody>
          <a:bodyPr>
            <a:normAutofit/>
          </a:bodyPr>
          <a:lstStyle/>
          <a:p>
            <a:r>
              <a:rPr lang="pt-BR" sz="3200" b="1" dirty="0"/>
              <a:t>  </a:t>
            </a:r>
          </a:p>
          <a:p>
            <a:r>
              <a:rPr lang="pt-BR" sz="3200" b="1" dirty="0"/>
              <a:t>RESULTADOS E DISCUSSÃO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399743"/>
              </p:ext>
            </p:extLst>
          </p:nvPr>
        </p:nvGraphicFramePr>
        <p:xfrm>
          <a:off x="768981" y="1626478"/>
          <a:ext cx="7210130" cy="343861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445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38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55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92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6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877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Sexo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err="1">
                          <a:effectLst/>
                        </a:rPr>
                        <a:t>Ig</a:t>
                      </a:r>
                      <a:r>
                        <a:rPr lang="pt-BR" sz="2000" dirty="0">
                          <a:effectLst/>
                        </a:rPr>
                        <a:t>/Branco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</a:rPr>
                        <a:t>Sim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Não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Total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77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Ignorado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1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-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18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19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77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Masculino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1.581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8.203 (35,2%)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22.541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</a:rPr>
                        <a:t>32.325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77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</a:rPr>
                        <a:t>Feminino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</a:rPr>
                        <a:t>2.142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15.271 (64,8%)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34.632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52.045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77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</a:rPr>
                        <a:t>Total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</a:rPr>
                        <a:t>3.724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</a:rPr>
                        <a:t>23.474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</a:rPr>
                        <a:t>57.191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84.389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Retângulo 15"/>
          <p:cNvSpPr/>
          <p:nvPr/>
        </p:nvSpPr>
        <p:spPr>
          <a:xfrm>
            <a:off x="711573" y="5518592"/>
            <a:ext cx="7408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Fonte: Adaptado da DIVE – SC </a:t>
            </a:r>
            <a:r>
              <a:rPr lang="pt-BR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Tabnet</a:t>
            </a:r>
            <a:r>
              <a:rPr lang="pt-BR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- 2019. Retirado de http://200.19.223.105/cgi-bin/tabnet?sinan/def/violencia.def</a:t>
            </a:r>
            <a:endParaRPr lang="pt-B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958807" y="949870"/>
            <a:ext cx="6485206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Frequência por lesão autoprovocada – 2011-2018</a:t>
            </a:r>
            <a:r>
              <a:rPr lang="pt-BR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8120417" y="1753090"/>
            <a:ext cx="3835022" cy="254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b="1" dirty="0"/>
              <a:t>Maiores taxas de suicídio também entre meninos e menores para meninas. Maiores taxas de tentativas de suicídio entre as meninas e menores entre meninos (CASH &amp; BRIDGE, 2009; OLFSON, 2016)</a:t>
            </a:r>
          </a:p>
        </p:txBody>
      </p:sp>
    </p:spTree>
    <p:extLst>
      <p:ext uri="{BB962C8B-B14F-4D97-AF65-F5344CB8AC3E}">
        <p14:creationId xmlns:p14="http://schemas.microsoft.com/office/powerpoint/2010/main" val="981189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02914" y="-343199"/>
            <a:ext cx="9144000" cy="1955425"/>
          </a:xfrm>
        </p:spPr>
        <p:txBody>
          <a:bodyPr>
            <a:normAutofit/>
          </a:bodyPr>
          <a:lstStyle/>
          <a:p>
            <a:r>
              <a:rPr lang="pt-BR" sz="3200" b="1" dirty="0"/>
              <a:t>  </a:t>
            </a:r>
          </a:p>
          <a:p>
            <a:r>
              <a:rPr lang="pt-BR" sz="3200" b="1" dirty="0"/>
              <a:t>RESULTADOS E DISCUSSÃO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60863"/>
              </p:ext>
            </p:extLst>
          </p:nvPr>
        </p:nvGraphicFramePr>
        <p:xfrm>
          <a:off x="43216" y="750052"/>
          <a:ext cx="10097071" cy="6096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0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75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75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75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75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854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8854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2489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0768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1285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36948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Município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Faixa Etária em anos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 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94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10-14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15-19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20-29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30-39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40-49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50-59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60-69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70-79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80+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Total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Abdon Batista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0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Água Doce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5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Brunópolis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Catanduvas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8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Capinzal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19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Campos Novos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8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5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7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6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Celso Ramos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Erval Velho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8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Herval d’Oeste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7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Ibicaré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Jaborá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Joaçaba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6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Lacerdópolis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Luzerna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7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Monte Carlo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7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Ouro 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Treze Tílias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 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8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Vargem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5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Vargem Bonita 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Zortéa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7108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Total Região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Meio-oeste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(% do total) 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(1,7) 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(8%)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(22,2%)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(18%)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(16,9%)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(14,5%)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(12,8%)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(3,5%)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(2,3%)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172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(100%)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32" marR="57932" marT="0" marB="0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10231242" y="1282889"/>
            <a:ext cx="195163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 </a:t>
            </a:r>
          </a:p>
          <a:p>
            <a:endParaRPr lang="pt-BR" sz="1400" dirty="0"/>
          </a:p>
          <a:p>
            <a:r>
              <a:rPr lang="pt-BR" sz="1400" dirty="0"/>
              <a:t>Entre 20-49 anos representa juntas 57% </a:t>
            </a:r>
          </a:p>
          <a:p>
            <a:endParaRPr lang="pt-BR" sz="1400" dirty="0"/>
          </a:p>
          <a:p>
            <a:r>
              <a:rPr lang="pt-BR" sz="1400" dirty="0"/>
              <a:t>Quando agrupadas às faixas entre 15-19 anos (8%) e 50-59 anos (14,5%), esse número sobre para 80,8%.</a:t>
            </a:r>
          </a:p>
          <a:p>
            <a:endParaRPr lang="pt-BR" sz="1400" dirty="0"/>
          </a:p>
          <a:p>
            <a:r>
              <a:rPr lang="pt-BR" sz="1400" dirty="0"/>
              <a:t> População entre 15 a 64 anos definida pelo IBGE - 2012 na Pesquisa Nacional de Amostra por Domicílio como população “economicamente ativa”. </a:t>
            </a:r>
          </a:p>
        </p:txBody>
      </p:sp>
    </p:spTree>
    <p:extLst>
      <p:ext uri="{BB962C8B-B14F-4D97-AF65-F5344CB8AC3E}">
        <p14:creationId xmlns:p14="http://schemas.microsoft.com/office/powerpoint/2010/main" val="2622896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02914" y="-343199"/>
            <a:ext cx="9144000" cy="1955425"/>
          </a:xfrm>
        </p:spPr>
        <p:txBody>
          <a:bodyPr>
            <a:normAutofit/>
          </a:bodyPr>
          <a:lstStyle/>
          <a:p>
            <a:r>
              <a:rPr lang="pt-BR" sz="3200" b="1" dirty="0"/>
              <a:t>  </a:t>
            </a:r>
          </a:p>
          <a:p>
            <a:r>
              <a:rPr lang="pt-BR" sz="3200" b="1" dirty="0"/>
              <a:t>RESULTADOS E DISCUSSÃO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023080"/>
              </p:ext>
            </p:extLst>
          </p:nvPr>
        </p:nvGraphicFramePr>
        <p:xfrm>
          <a:off x="43216" y="795346"/>
          <a:ext cx="10303697" cy="59466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1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05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40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74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74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40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940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70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70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16587">
                <a:tc rowSpan="2">
                  <a:txBody>
                    <a:bodyPr/>
                    <a:lstStyle/>
                    <a:p>
                      <a:pPr marL="106680" indent="-180340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Município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Escolaridade em anos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 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 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76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Nenhuma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1-3 anos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4-7 anos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8-11 anos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12 + anos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Ignorado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Oculto na base de dados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Total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8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Abdon Batista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Água Doce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1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1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Brunópolis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2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48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Catanduvas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3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8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6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Capinzal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5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4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5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19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48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Campos Novos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6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7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10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32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48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Celso Ramos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1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6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Erval Velho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2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8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48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Herval d’Oeste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3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6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Ibicaré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3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6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Jaborá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2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2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6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Joaçaba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6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5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48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Lacerdópolis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1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6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Luzerna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7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48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Monte Carlo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3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7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6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Ouro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2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48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Treze Tílias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4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8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6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Vargem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1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-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5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248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Vargem Bonita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1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-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6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Zortéa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2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-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6744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Total Região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Meio-oeste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(% do total)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(2,3)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25 (14,5)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37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(21,5)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(12,2)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7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(4,1)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57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(33,13)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21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(12,2)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172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1" marR="43321" marT="0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8" name="Retângulo 7"/>
          <p:cNvSpPr/>
          <p:nvPr/>
        </p:nvSpPr>
        <p:spPr>
          <a:xfrm>
            <a:off x="10543555" y="3244334"/>
            <a:ext cx="1306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pt-BR" i="1" dirty="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*p=0,6126</a:t>
            </a:r>
            <a:r>
              <a:rPr lang="pt-BR" dirty="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BR" sz="1600" i="1" dirty="0">
              <a:solidFill>
                <a:srgbClr val="1F497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138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02914" y="-343199"/>
            <a:ext cx="9144000" cy="1955425"/>
          </a:xfrm>
        </p:spPr>
        <p:txBody>
          <a:bodyPr>
            <a:normAutofit/>
          </a:bodyPr>
          <a:lstStyle/>
          <a:p>
            <a:r>
              <a:rPr lang="pt-BR" sz="3200" b="1" dirty="0"/>
              <a:t>  </a:t>
            </a:r>
          </a:p>
          <a:p>
            <a:r>
              <a:rPr lang="pt-BR" sz="3200" b="1" dirty="0"/>
              <a:t>RESULTADOS E DISCUSSÃO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799977"/>
              </p:ext>
            </p:extLst>
          </p:nvPr>
        </p:nvGraphicFramePr>
        <p:xfrm>
          <a:off x="191071" y="923867"/>
          <a:ext cx="9703555" cy="57597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11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37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8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89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04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204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8183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Município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Raça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01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Branca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Preta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Parda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Oculto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Total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Abdon Batista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1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Água Doce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5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Brunópolis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Catanduvas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8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8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Capinzal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1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19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1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Campos Novos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25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3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30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Celso Ramos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Erval Velho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8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8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1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Herval d’Oeste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20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1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Ibicaré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Jaborá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2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Joaçaba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16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2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2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Lacerdópolis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2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Luzerna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7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7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0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Monte Carlo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5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1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7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2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Ouro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2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Treze Tílias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7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8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2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Vargem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5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01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Vargem Bonita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2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Zortéa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4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5760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Total Região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Meio-oeste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(% do total)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138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(80,2)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(2,3)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(7,0)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18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(10,5)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172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12" marR="58912" marT="0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9894627" y="2251881"/>
            <a:ext cx="19925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Profissional capacitado Notificações </a:t>
            </a:r>
          </a:p>
          <a:p>
            <a:r>
              <a:rPr lang="pt-BR" dirty="0"/>
              <a:t>(GIRIANELLI, 2018)</a:t>
            </a:r>
          </a:p>
          <a:p>
            <a:endParaRPr lang="pt-BR" dirty="0"/>
          </a:p>
          <a:p>
            <a:r>
              <a:rPr lang="pt-BR" dirty="0"/>
              <a:t>O medo ou receio de sofrerem violência ou ameaça em razão da prática notificação.</a:t>
            </a:r>
          </a:p>
          <a:p>
            <a:r>
              <a:rPr lang="pt-BR" dirty="0"/>
              <a:t>(GARBIM 2015).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504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02914" y="-343199"/>
            <a:ext cx="9144000" cy="1955425"/>
          </a:xfrm>
        </p:spPr>
        <p:txBody>
          <a:bodyPr>
            <a:normAutofit/>
          </a:bodyPr>
          <a:lstStyle/>
          <a:p>
            <a:r>
              <a:rPr lang="pt-BR" sz="3200" b="1" dirty="0"/>
              <a:t>  </a:t>
            </a:r>
          </a:p>
          <a:p>
            <a:r>
              <a:rPr lang="pt-BR" sz="3200" b="1" dirty="0"/>
              <a:t>RESULTADOS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25" t="2553" r="31945" b="42394"/>
          <a:stretch/>
        </p:blipFill>
        <p:spPr>
          <a:xfrm>
            <a:off x="3498027" y="88249"/>
            <a:ext cx="703383" cy="707097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856443"/>
              </p:ext>
            </p:extLst>
          </p:nvPr>
        </p:nvGraphicFramePr>
        <p:xfrm>
          <a:off x="147485" y="137875"/>
          <a:ext cx="11710217" cy="66318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36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55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6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64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55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55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55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1569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1569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5556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9648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3739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739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29846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Município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Óbito segundo causa detalhada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 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 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 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49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 dirty="0" err="1">
                          <a:effectLst/>
                        </a:rPr>
                        <a:t>Enforc</a:t>
                      </a:r>
                      <a:r>
                        <a:rPr lang="pt-BR" sz="1400" dirty="0">
                          <a:effectLst/>
                        </a:rPr>
                        <a:t> </a:t>
                      </a:r>
                    </a:p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 dirty="0" err="1">
                          <a:effectLst/>
                        </a:rPr>
                        <a:t>Estran</a:t>
                      </a:r>
                      <a:endParaRPr lang="pt-BR" sz="1400" dirty="0">
                        <a:effectLst/>
                      </a:endParaRPr>
                    </a:p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 dirty="0" err="1">
                          <a:effectLst/>
                        </a:rPr>
                        <a:t>Sufoc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 vert="vert270" anchor="ctr"/>
                </a:tc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Arma de fogo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 vert="vert270" anchor="ctr"/>
                </a:tc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 dirty="0" err="1">
                          <a:effectLst/>
                        </a:rPr>
                        <a:t>Pesticid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 vert="vert270" anchor="ctr"/>
                </a:tc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 dirty="0" err="1">
                          <a:effectLst/>
                        </a:rPr>
                        <a:t>Med</a:t>
                      </a:r>
                      <a:r>
                        <a:rPr lang="pt-BR" sz="1400" dirty="0">
                          <a:effectLst/>
                        </a:rPr>
                        <a:t>, </a:t>
                      </a:r>
                    </a:p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Drogas.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 vert="vert270" anchor="ctr"/>
                </a:tc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Outro </a:t>
                      </a:r>
                    </a:p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produto quim NE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 vert="vert270" anchor="ctr"/>
                </a:tc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Afoga</a:t>
                      </a:r>
                    </a:p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 dirty="0" err="1">
                          <a:effectLst/>
                        </a:rPr>
                        <a:t>Submer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 vert="vert270" anchor="ctr"/>
                </a:tc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 dirty="0" err="1">
                          <a:effectLst/>
                        </a:rPr>
                        <a:t>Precip</a:t>
                      </a:r>
                      <a:endParaRPr lang="pt-BR" sz="1400" dirty="0">
                        <a:effectLst/>
                      </a:endParaRPr>
                    </a:p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Altura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 vert="vert270" anchor="ctr"/>
                </a:tc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Objeto </a:t>
                      </a:r>
                      <a:r>
                        <a:rPr lang="pt-BR" sz="1400" dirty="0" err="1">
                          <a:effectLst/>
                        </a:rPr>
                        <a:t>cort</a:t>
                      </a:r>
                      <a:r>
                        <a:rPr lang="pt-BR" sz="1400" baseline="0" dirty="0">
                          <a:effectLst/>
                        </a:rPr>
                        <a:t> </a:t>
                      </a:r>
                      <a:r>
                        <a:rPr lang="pt-BR" sz="1400" dirty="0" err="1">
                          <a:effectLst/>
                        </a:rPr>
                        <a:t>penet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 vert="vert270" anchor="ctr"/>
                </a:tc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 dirty="0" err="1">
                          <a:effectLst/>
                        </a:rPr>
                        <a:t>Fumaçafogo</a:t>
                      </a:r>
                      <a:r>
                        <a:rPr lang="pt-BR" sz="1400" dirty="0">
                          <a:effectLst/>
                        </a:rPr>
                        <a:t>,</a:t>
                      </a:r>
                    </a:p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Chamas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 vert="vert270" anchor="ctr"/>
                </a:tc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Outros meios </a:t>
                      </a:r>
                      <a:r>
                        <a:rPr lang="pt-BR" sz="1400" dirty="0" err="1">
                          <a:effectLst/>
                        </a:rPr>
                        <a:t>Especif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 vert="vert270" anchor="ctr"/>
                </a:tc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Meio NE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 vert="vert270" anchor="ctr"/>
                </a:tc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Total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 vert="vert27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6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Abdon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Batista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Água Doce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3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5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Brunópolis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4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Catanduvas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6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8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Capinzal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13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5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19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40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Campos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Novos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4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32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40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Celso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Ramos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0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Erval Velho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6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0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8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40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Herval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d’Oeste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16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4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22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Ibicaré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3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Jaborá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0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4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Joaçaba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13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3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Lacerdópolis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4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4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Luzerna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6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0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7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Monte Carlo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6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7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Ouro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0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4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Treze Tílias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6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0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8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Vargem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4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5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940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Vargem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Bonita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0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1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4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Zortéa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4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0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0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4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7735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Total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Região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Meio-oeste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(% do total)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121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(70,3)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16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(9,3)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(0,6)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13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(7,6)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>
                    <a:solidFill>
                      <a:srgbClr val="E4824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(0,6)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(4,6)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(1,7)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(1,2)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(2,3)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(0,6)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(1,2)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172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91" marR="42091" marT="0" marB="0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531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946567" y="1108889"/>
            <a:ext cx="7983940" cy="1380784"/>
          </a:xfrm>
        </p:spPr>
        <p:txBody>
          <a:bodyPr>
            <a:normAutofit/>
          </a:bodyPr>
          <a:lstStyle/>
          <a:p>
            <a:r>
              <a:rPr lang="pt-BR" sz="3200" b="1" dirty="0"/>
              <a:t>  Análises Questionários CAPS - Hospital com Leitos de Psiquiatria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F84D724A-A488-4887-A4F2-799701CB8F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50" t="8582" r="3348" b="14822"/>
          <a:stretch/>
        </p:blipFill>
        <p:spPr>
          <a:xfrm>
            <a:off x="2508071" y="2317411"/>
            <a:ext cx="7175858" cy="332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826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02914" y="477801"/>
            <a:ext cx="9144000" cy="1655762"/>
          </a:xfrm>
        </p:spPr>
        <p:txBody>
          <a:bodyPr>
            <a:normAutofit/>
          </a:bodyPr>
          <a:lstStyle/>
          <a:p>
            <a:r>
              <a:rPr lang="pt-BR" sz="3200" b="1" dirty="0"/>
              <a:t>  </a:t>
            </a:r>
          </a:p>
          <a:p>
            <a:endParaRPr lang="pt-BR" sz="3200" b="1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" y="6180947"/>
            <a:ext cx="1567097" cy="665105"/>
          </a:xfrm>
          <a:prstGeom prst="rect">
            <a:avLst/>
          </a:prstGeom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091880"/>
              </p:ext>
            </p:extLst>
          </p:nvPr>
        </p:nvGraphicFramePr>
        <p:xfrm>
          <a:off x="419831" y="242504"/>
          <a:ext cx="11352338" cy="63127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78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739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503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solidFill>
                            <a:schemeClr val="tx1"/>
                          </a:solidFill>
                          <a:effectLst/>
                        </a:rPr>
                        <a:t>Nº de tentativas em disparos e total de endereços de e-mail</a:t>
                      </a:r>
                      <a:endParaRPr lang="pt-BR" sz="1500" b="1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16" marR="5221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solidFill>
                            <a:schemeClr val="tx1"/>
                          </a:solidFill>
                          <a:effectLst/>
                        </a:rPr>
                        <a:t>14 disparos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solidFill>
                            <a:schemeClr val="tx1"/>
                          </a:solidFill>
                          <a:effectLst/>
                        </a:rPr>
                        <a:t>282 – endereços de E-mails </a:t>
                      </a:r>
                      <a:endParaRPr lang="pt-BR" sz="1500" b="1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16" marR="5221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4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solidFill>
                            <a:schemeClr val="tx1"/>
                          </a:solidFill>
                          <a:effectLst/>
                        </a:rPr>
                        <a:t>Nº de Instituições</a:t>
                      </a:r>
                      <a:endParaRPr lang="pt-BR" sz="1500" b="1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16" marR="5221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effectLst/>
                        </a:rPr>
                        <a:t>174</a:t>
                      </a:r>
                      <a:endParaRPr lang="pt-BR" sz="15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16" marR="5221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503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solidFill>
                            <a:schemeClr val="tx1"/>
                          </a:solidFill>
                          <a:effectLst/>
                        </a:rPr>
                        <a:t>Questionário NASF (soma do nº de e-mails enviados em cada tentativa)</a:t>
                      </a:r>
                      <a:endParaRPr lang="pt-BR" sz="1500" b="1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16" marR="5221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effectLst/>
                        </a:rPr>
                        <a:t>54+17+55=126</a:t>
                      </a:r>
                      <a:endParaRPr lang="pt-BR" sz="15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16" marR="52216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111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solidFill>
                            <a:schemeClr val="tx1"/>
                          </a:solidFill>
                          <a:effectLst/>
                        </a:rPr>
                        <a:t>Questionário CAPS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solidFill>
                            <a:schemeClr val="tx1"/>
                          </a:solidFill>
                          <a:effectLst/>
                        </a:rPr>
                        <a:t>(soma do nº de e-mails enviados em cada tentativa)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solidFill>
                            <a:schemeClr val="tx1"/>
                          </a:solidFill>
                          <a:effectLst/>
                        </a:rPr>
                        <a:t>Questionário Hospitais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solidFill>
                            <a:schemeClr val="tx1"/>
                          </a:solidFill>
                          <a:effectLst/>
                        </a:rPr>
                        <a:t>(soma do nº de e-mails enviados em cada tentativa)</a:t>
                      </a:r>
                      <a:endParaRPr lang="pt-BR" sz="1500" b="1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16" marR="5221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effectLst/>
                        </a:rPr>
                        <a:t>124+17+55+14=210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effectLst/>
                        </a:rPr>
                        <a:t> </a:t>
                      </a:r>
                      <a:endParaRPr lang="pt-BR" sz="15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16" marR="5221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54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effectLst/>
                        </a:rPr>
                        <a:t>31+17+55+07=110</a:t>
                      </a:r>
                      <a:endParaRPr lang="pt-BR" sz="15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16" marR="5221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4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>
                          <a:solidFill>
                            <a:schemeClr val="tx1"/>
                          </a:solidFill>
                          <a:effectLst/>
                        </a:rPr>
                        <a:t>E-mails respondido sem resposta ao questionário</a:t>
                      </a:r>
                      <a:endParaRPr lang="pt-BR" sz="1500" b="1" baseline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16" marR="5221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effectLst/>
                        </a:rPr>
                        <a:t>11 (2,5%)</a:t>
                      </a:r>
                      <a:endParaRPr lang="pt-BR" sz="15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16" marR="52216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0501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solidFill>
                            <a:schemeClr val="tx1"/>
                          </a:solidFill>
                          <a:effectLst/>
                        </a:rPr>
                        <a:t>Devolutiva de questionário por Instituições </a:t>
                      </a:r>
                    </a:p>
                  </a:txBody>
                  <a:tcPr marL="52216" marR="5221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effectLst/>
                        </a:rPr>
                        <a:t>12 recebidos de NASF (71,5% da mostra):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effectLst/>
                        </a:rPr>
                        <a:t>* 48% (n-8) Meio-Oeste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effectLst/>
                        </a:rPr>
                        <a:t>*23,5% (n-4 - Outras Região de Saúde – foram excluídos)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effectLst/>
                        </a:rPr>
                        <a:t>4 recebidos CAPS. Sendo: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effectLst/>
                        </a:rPr>
                        <a:t>*23,5% (n-4 - Outras Regiões de Saúde -Inclusos devido baixa adesão)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effectLst/>
                        </a:rPr>
                        <a:t>*1 Hospital (5%)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effectLst/>
                        </a:rPr>
                        <a:t>(Meio-Oeste)</a:t>
                      </a:r>
                      <a:endParaRPr lang="pt-BR" sz="15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16" marR="5221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54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solidFill>
                            <a:schemeClr val="tx1"/>
                          </a:solidFill>
                          <a:effectLst/>
                        </a:rPr>
                        <a:t>Total de questionários respondidos</a:t>
                      </a:r>
                      <a:endParaRPr lang="pt-BR" sz="1500" b="1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16" marR="5221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effectLst/>
                        </a:rPr>
                        <a:t>17 (3,8%)</a:t>
                      </a:r>
                      <a:endParaRPr lang="pt-BR" sz="15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16" marR="52216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842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solidFill>
                            <a:schemeClr val="tx1"/>
                          </a:solidFill>
                          <a:effectLst/>
                        </a:rPr>
                        <a:t>Ignorado</a:t>
                      </a:r>
                      <a:endParaRPr lang="pt-BR" sz="1500" b="1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16" marR="5221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500" b="1" baseline="0" dirty="0">
                          <a:effectLst/>
                        </a:rPr>
                        <a:t>418 (93,7%)                                                                      Total: 446</a:t>
                      </a:r>
                      <a:endParaRPr lang="pt-BR" sz="15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16" marR="5221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909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783849" y="325252"/>
            <a:ext cx="7983940" cy="789470"/>
          </a:xfrm>
        </p:spPr>
        <p:txBody>
          <a:bodyPr>
            <a:normAutofit/>
          </a:bodyPr>
          <a:lstStyle/>
          <a:p>
            <a:r>
              <a:rPr lang="pt-BR" sz="3200" b="1" dirty="0"/>
              <a:t>  Análises Questionários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847405"/>
              </p:ext>
            </p:extLst>
          </p:nvPr>
        </p:nvGraphicFramePr>
        <p:xfrm>
          <a:off x="2433851" y="958645"/>
          <a:ext cx="8333938" cy="55741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05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8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8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EQUIPE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REGIÃO DE SAÚDE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Nasf 2 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Região Meio-Oeste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err="1">
                          <a:effectLst/>
                        </a:rPr>
                        <a:t>Nasf</a:t>
                      </a:r>
                      <a:r>
                        <a:rPr lang="pt-BR" sz="1800" dirty="0">
                          <a:effectLst/>
                        </a:rPr>
                        <a:t> 3 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Região Meio-Oeste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Nasf 3 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Região Meio-Oeste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Nasf 3 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Região Meio-Oeste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8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Nasf 3 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Região Meio-Oeste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8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Nasf 3 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Região Meio-Oeste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8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Nasf 3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Região Meio-Oeste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320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Hospital Psiquiátrico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Região Meio-Oeste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 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8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CAPS 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Região Alto Vale Itajaí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8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CAPS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Planalto Norte/Nordeste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8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CAPS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Extremo Oeste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8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CAPS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Planalto Serrano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8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err="1">
                          <a:effectLst/>
                        </a:rPr>
                        <a:t>Nasf</a:t>
                      </a:r>
                      <a:r>
                        <a:rPr lang="pt-BR" sz="1800" dirty="0">
                          <a:effectLst/>
                        </a:rPr>
                        <a:t> 2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Grande Florianópolis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8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err="1">
                          <a:effectLst/>
                        </a:rPr>
                        <a:t>Nasf</a:t>
                      </a:r>
                      <a:r>
                        <a:rPr lang="pt-BR" sz="1800" dirty="0">
                          <a:effectLst/>
                        </a:rPr>
                        <a:t> 1 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Grande Florianópolis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8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Nasf 1 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Extremo Oeste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08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Nasf 3 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Extremo Oeste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8643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910687" y="137875"/>
            <a:ext cx="7028597" cy="1445265"/>
          </a:xfrm>
        </p:spPr>
        <p:txBody>
          <a:bodyPr>
            <a:normAutofit lnSpcReduction="10000"/>
          </a:bodyPr>
          <a:lstStyle/>
          <a:p>
            <a:r>
              <a:rPr lang="pt-BR" sz="3200" b="1" dirty="0"/>
              <a:t>  </a:t>
            </a:r>
          </a:p>
          <a:p>
            <a:r>
              <a:rPr lang="pt-BR" sz="3200" b="1" dirty="0"/>
              <a:t>Análises questionários CAPS - Hospital com leitos de Psiquiatria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088503"/>
              </p:ext>
            </p:extLst>
          </p:nvPr>
        </p:nvGraphicFramePr>
        <p:xfrm>
          <a:off x="545690" y="1781121"/>
          <a:ext cx="10884309" cy="40321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6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3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5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41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36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383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226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Data Envio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Região de Saúde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Instituição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Média Interação/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Mês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Média de Atend/Mês - CAPS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Média Geral/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Idade Internados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Média Idade Atendidos CAPS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22-06-18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Vale Itajaí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CAPS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30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590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20-29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30-39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27-06-18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Planalto Norte/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Nordeste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CAPS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1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500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30-39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20-29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27-08-18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Extremo Oeste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CAPS II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---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2.500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30-39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30-39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05-09-18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Planalto Serrano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CAPS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10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96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30-39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50-59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19-09-18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Meio- Oeste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Hosp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Psiquiátrico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30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20 mas</a:t>
                      </a:r>
                      <a:endParaRPr lang="pt-BR" sz="14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10 </a:t>
                      </a:r>
                      <a:r>
                        <a:rPr lang="pt-BR" sz="1400" b="1" dirty="0" err="1">
                          <a:effectLst/>
                        </a:rPr>
                        <a:t>fem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---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30-39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---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pt-BR" sz="14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 </a:t>
                      </a:r>
                      <a:endParaRPr lang="pt-B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20%: Hospital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400" b="1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80% CAPS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pt-BR" sz="14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pt-BR" sz="14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80%</a:t>
                      </a:r>
                      <a:r>
                        <a:rPr lang="pt-BR" sz="1400" b="1" baseline="0" dirty="0">
                          <a:effectLst/>
                        </a:rPr>
                        <a:t> - </a:t>
                      </a:r>
                      <a:r>
                        <a:rPr lang="pt-BR" sz="1400" b="1" dirty="0">
                          <a:effectLst/>
                        </a:rPr>
                        <a:t>30-39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4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20%</a:t>
                      </a:r>
                      <a:r>
                        <a:rPr lang="pt-BR" sz="1400" b="1" baseline="0" dirty="0">
                          <a:effectLst/>
                        </a:rPr>
                        <a:t> - </a:t>
                      </a:r>
                      <a:r>
                        <a:rPr lang="pt-BR" sz="1400" b="1" dirty="0">
                          <a:effectLst/>
                        </a:rPr>
                        <a:t>20-29 </a:t>
                      </a:r>
                      <a:endParaRPr lang="pt-B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25%20-29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400" b="1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50%30-39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400" b="1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25%50-59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780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15123" y="584201"/>
            <a:ext cx="11147612" cy="16557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t-BR" sz="3200" b="1" dirty="0"/>
              <a:t>CARACTERIZAÇÃO DO SUICÍDIO NOS MUNICÍPIOS DA REGIÃO  DO MEIO-OESTE CATARINENSE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58298" y="3084240"/>
            <a:ext cx="47408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/>
              <a:t>Diana Tavares da Rosa</a:t>
            </a:r>
          </a:p>
          <a:p>
            <a:r>
              <a:rPr lang="pt-BR" sz="2000" b="1" dirty="0"/>
              <a:t>Orientador: Diego de Carvalho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9" t="16411" r="8975" b="12368"/>
          <a:stretch/>
        </p:blipFill>
        <p:spPr>
          <a:xfrm>
            <a:off x="5751872" y="2650078"/>
            <a:ext cx="5590773" cy="339956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4" y="6071763"/>
            <a:ext cx="1567097" cy="665105"/>
          </a:xfrm>
          <a:prstGeom prst="rect">
            <a:avLst/>
          </a:prstGeom>
        </p:spPr>
      </p:pic>
      <p:sp>
        <p:nvSpPr>
          <p:cNvPr id="7" name="Elipse 6">
            <a:extLst>
              <a:ext uri="{FF2B5EF4-FFF2-40B4-BE49-F238E27FC236}">
                <a16:creationId xmlns:a16="http://schemas.microsoft.com/office/drawing/2014/main" id="{F212D095-725A-4194-AB9B-3726835DC1AB}"/>
              </a:ext>
            </a:extLst>
          </p:cNvPr>
          <p:cNvSpPr/>
          <p:nvPr/>
        </p:nvSpPr>
        <p:spPr>
          <a:xfrm>
            <a:off x="6990736" y="3023419"/>
            <a:ext cx="2541714" cy="1484083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58CCD9E6-8FD7-4F2F-9297-B8B5AD1BB9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392" t="10442" r="74227" b="57539"/>
          <a:stretch/>
        </p:blipFill>
        <p:spPr>
          <a:xfrm>
            <a:off x="8547258" y="3422916"/>
            <a:ext cx="486513" cy="62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8225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58025" y="137875"/>
            <a:ext cx="8736601" cy="707098"/>
          </a:xfrm>
        </p:spPr>
        <p:txBody>
          <a:bodyPr>
            <a:normAutofit fontScale="25000" lnSpcReduction="20000"/>
          </a:bodyPr>
          <a:lstStyle/>
          <a:p>
            <a:r>
              <a:rPr lang="pt-BR" sz="3200" b="1" dirty="0"/>
              <a:t>  </a:t>
            </a:r>
          </a:p>
          <a:p>
            <a:r>
              <a:rPr lang="pt-BR" sz="9800" b="1" dirty="0"/>
              <a:t>Análises questionários CAPS - Hospital com leitos de Psiquiatria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178431"/>
              </p:ext>
            </p:extLst>
          </p:nvPr>
        </p:nvGraphicFramePr>
        <p:xfrm>
          <a:off x="573206" y="958085"/>
          <a:ext cx="9321420" cy="52228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80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59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01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58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70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22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7786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Média/Mês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Ideação: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Plano: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Tentativa: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Not.SINAN e SIM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Média que realizou internação nos últimos 12 meses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Média que realizou internação nos últimos 6 meses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Quantos com Caracteris suicida diagnostico de Saúde Mental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Tempo Médio de internação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225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Ideação: 5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Plano: 43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Tentativa: 69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Morte: 32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nov17-jun18: 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l"/>
                      <a:endParaRPr lang="pt-BR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21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225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Ideação: 10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Plano: 1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Tentativa: 2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Morte:10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Nov17-jun18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l"/>
                      <a:endParaRPr lang="pt-BR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225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Ideação: 60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Plano: 40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Tentativa: 30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Morte: 1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Nov17-ago18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Não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30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Todos com Depressão, ansiedade ou sofrimento psq.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30 dias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225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Ideação: 40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Plano: 20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Tentativa: 10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Morte: 8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Nov17-set18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Não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Todos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2 semanas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225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Ideação: 4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Plano: 1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Tentativa:2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Morte: -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Nov17-set18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Sim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4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Drogas: 1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Depressão:3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30 dias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2" marR="6162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Retângulo 9"/>
          <p:cNvSpPr/>
          <p:nvPr/>
        </p:nvSpPr>
        <p:spPr>
          <a:xfrm>
            <a:off x="9894626" y="1979907"/>
            <a:ext cx="1908168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pt-BR" dirty="0"/>
              <a:t>40% 2 </a:t>
            </a:r>
            <a:r>
              <a:rPr lang="pt-BR" dirty="0" err="1"/>
              <a:t>tent</a:t>
            </a:r>
            <a:r>
              <a:rPr lang="pt-BR" dirty="0"/>
              <a:t>/mês;</a:t>
            </a:r>
          </a:p>
          <a:p>
            <a:pPr>
              <a:lnSpc>
                <a:spcPct val="107000"/>
              </a:lnSpc>
            </a:pPr>
            <a:r>
              <a:rPr lang="pt-BR" dirty="0"/>
              <a:t>20% 10 </a:t>
            </a:r>
            <a:r>
              <a:rPr lang="pt-BR" dirty="0" err="1"/>
              <a:t>tent</a:t>
            </a:r>
            <a:r>
              <a:rPr lang="pt-BR" dirty="0"/>
              <a:t>/mês;</a:t>
            </a:r>
          </a:p>
          <a:p>
            <a:pPr>
              <a:lnSpc>
                <a:spcPct val="107000"/>
              </a:lnSpc>
            </a:pPr>
            <a:r>
              <a:rPr lang="pt-BR" dirty="0"/>
              <a:t>20%30 </a:t>
            </a:r>
            <a:r>
              <a:rPr lang="pt-BR" dirty="0" err="1"/>
              <a:t>tent</a:t>
            </a:r>
            <a:r>
              <a:rPr lang="pt-BR" dirty="0"/>
              <a:t>/mês;</a:t>
            </a:r>
          </a:p>
          <a:p>
            <a:pPr>
              <a:lnSpc>
                <a:spcPct val="107000"/>
              </a:lnSpc>
            </a:pPr>
            <a:r>
              <a:rPr lang="pt-BR" dirty="0"/>
              <a:t>20% 69tent/mês.</a:t>
            </a:r>
            <a:endParaRPr lang="pt-B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6064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90883" y="876657"/>
            <a:ext cx="6810233" cy="1380784"/>
          </a:xfrm>
        </p:spPr>
        <p:txBody>
          <a:bodyPr>
            <a:normAutofit/>
          </a:bodyPr>
          <a:lstStyle/>
          <a:p>
            <a:r>
              <a:rPr lang="pt-BR" sz="3200" b="1" dirty="0"/>
              <a:t>  Análises Questionários profissionais dos NASF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6BB0F75C-B3DA-4E85-B98A-CC6DF99393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28" t="10089" r="6613" b="11594"/>
          <a:stretch/>
        </p:blipFill>
        <p:spPr>
          <a:xfrm>
            <a:off x="1933293" y="2257441"/>
            <a:ext cx="8325413" cy="408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445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FB607"/>
            </a:gs>
            <a:gs pos="15000">
              <a:srgbClr val="FFC000"/>
            </a:gs>
            <a:gs pos="67000">
              <a:srgbClr val="FFFF66"/>
            </a:gs>
            <a:gs pos="100000">
              <a:srgbClr val="FFFF66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66916" y="450376"/>
            <a:ext cx="10456607" cy="1161850"/>
          </a:xfr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txBody>
          <a:bodyPr>
            <a:normAutofit/>
          </a:bodyPr>
          <a:lstStyle/>
          <a:p>
            <a:r>
              <a:rPr lang="pt-BR" sz="3200" b="1" dirty="0"/>
              <a:t> </a:t>
            </a:r>
          </a:p>
          <a:p>
            <a:r>
              <a:rPr lang="pt-BR" sz="3200" b="1" dirty="0"/>
              <a:t>COMPOSIÇÃO NASF - CARGA HORÁRIA – EQUIPES APOIADAS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141785"/>
              </p:ext>
            </p:extLst>
          </p:nvPr>
        </p:nvGraphicFramePr>
        <p:xfrm>
          <a:off x="1964275" y="1828135"/>
          <a:ext cx="7792995" cy="45687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0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1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727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81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87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Respondente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Modalidade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Carga Horária total e S Mental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Equipes Apoiadas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NASF – 3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60 </a:t>
                      </a:r>
                      <a:r>
                        <a:rPr lang="pt-BR" sz="1600" dirty="0" err="1">
                          <a:effectLst/>
                        </a:rPr>
                        <a:t>hs</a:t>
                      </a:r>
                      <a:r>
                        <a:rPr lang="pt-BR" sz="1600" dirty="0">
                          <a:effectLst/>
                        </a:rPr>
                        <a:t>/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20 saúde mental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1-ESF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NASF – 3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Total-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20 saúde mental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1-ESF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03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NASF - 2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120 hs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20 saúde mental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1-ESF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NASF – 3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80 hs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20 saúde mental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1-ESF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05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NASF – 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110 </a:t>
                      </a:r>
                      <a:r>
                        <a:rPr lang="pt-BR" sz="1600" dirty="0" err="1">
                          <a:effectLst/>
                        </a:rPr>
                        <a:t>hs</a:t>
                      </a:r>
                      <a:r>
                        <a:rPr lang="pt-BR" sz="1600" dirty="0">
                          <a:effectLst/>
                        </a:rPr>
                        <a:t>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40 saúde mental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4-ESF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06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NASF -3 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 </a:t>
                      </a:r>
                      <a:r>
                        <a:rPr lang="pt-BR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</a:t>
                      </a:r>
                      <a:r>
                        <a:rPr lang="pt-B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- 20hs AB e </a:t>
                      </a: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20hs saúde mental</a:t>
                      </a: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1 –ESF + 1 CAPS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4824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07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NASF – 3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80 hs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40 hs saúde mental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 ESF + CAPS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4824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08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NASF – 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Total -220 hs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80 hs saúde mental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9 ESF + 1 CAPS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4824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15433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82610" y="347140"/>
            <a:ext cx="10468616" cy="1161850"/>
          </a:xfrm>
          <a:gradFill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</a:gradFill>
        </p:spPr>
        <p:txBody>
          <a:bodyPr>
            <a:normAutofit/>
          </a:bodyPr>
          <a:lstStyle/>
          <a:p>
            <a:r>
              <a:rPr lang="pt-BR" sz="3200" b="1" dirty="0"/>
              <a:t> </a:t>
            </a:r>
          </a:p>
          <a:p>
            <a:r>
              <a:rPr lang="pt-BR" sz="3200" b="1" dirty="0"/>
              <a:t>Análises questionários profissionais dos NASF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76812"/>
              </p:ext>
            </p:extLst>
          </p:nvPr>
        </p:nvGraphicFramePr>
        <p:xfrm>
          <a:off x="1182610" y="1774454"/>
          <a:ext cx="3032112" cy="42501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0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1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7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Categoria</a:t>
                      </a:r>
                      <a:r>
                        <a:rPr lang="pt-BR" sz="16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Profissional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Frequência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n-lt"/>
                          <a:ea typeface="+mn-ea"/>
                          <a:cs typeface="+mn-cs"/>
                        </a:rPr>
                        <a:t>Psicólogo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(n- 8)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n-lt"/>
                          <a:ea typeface="+mn-ea"/>
                          <a:cs typeface="+mn-cs"/>
                        </a:rPr>
                        <a:t>Fisioterapeuta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(n- 4)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Nutricionista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(n- 3)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n-lt"/>
                          <a:ea typeface="+mn-ea"/>
                          <a:cs typeface="+mn-cs"/>
                        </a:rPr>
                        <a:t>Educador</a:t>
                      </a:r>
                      <a:r>
                        <a:rPr lang="pt-BR" sz="16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Físico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(n- 3)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n-lt"/>
                          <a:ea typeface="+mn-ea"/>
                          <a:cs typeface="+mn-cs"/>
                        </a:rPr>
                        <a:t>Farmacêutico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n-lt"/>
                          <a:ea typeface="+mn-ea"/>
                          <a:cs typeface="+mn-cs"/>
                        </a:rPr>
                        <a:t>(n-</a:t>
                      </a:r>
                      <a:r>
                        <a:rPr lang="pt-BR" sz="16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3)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n-lt"/>
                          <a:ea typeface="+mn-ea"/>
                          <a:cs typeface="+mn-cs"/>
                        </a:rPr>
                        <a:t>Assistente</a:t>
                      </a:r>
                      <a:r>
                        <a:rPr lang="pt-BR" sz="16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Social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n-lt"/>
                          <a:ea typeface="+mn-ea"/>
                          <a:cs typeface="+mn-cs"/>
                        </a:rPr>
                        <a:t>(n-</a:t>
                      </a:r>
                      <a:r>
                        <a:rPr lang="pt-BR" sz="16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n-lt"/>
                          <a:ea typeface="+mn-ea"/>
                          <a:cs typeface="+mn-cs"/>
                        </a:rPr>
                        <a:t>Fonoaudióloga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n-lt"/>
                          <a:ea typeface="+mn-ea"/>
                          <a:cs typeface="+mn-cs"/>
                        </a:rPr>
                        <a:t>(n-</a:t>
                      </a:r>
                      <a:r>
                        <a:rPr lang="pt-BR" sz="16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1)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Retângulo 1"/>
          <p:cNvSpPr/>
          <p:nvPr/>
        </p:nvSpPr>
        <p:spPr>
          <a:xfrm>
            <a:off x="4763730" y="2286667"/>
            <a:ext cx="6887496" cy="373794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pt-BR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A categoria profissional psicólogo (n-8) apareceu em 100% das equipes e fisioterapeuta (n-4), em 50% delas.</a:t>
            </a:r>
          </a:p>
          <a:p>
            <a:pPr indent="450215" algn="just">
              <a:lnSpc>
                <a:spcPct val="150000"/>
              </a:lnSpc>
            </a:pPr>
            <a:r>
              <a:rPr lang="pt-BR" sz="2000" b="1" dirty="0"/>
              <a:t>A média de idade informada pelos respondentes foi de 30,78 ± 5,11 anos. Dos 23 profissionais das equipes, identificados segundo sexo, houve predominância de 82% do sexo feminino (n- 19) e 18% do sexo masculino (n-4). Dois participantes preferiram não informar o sexo da equipe.</a:t>
            </a:r>
          </a:p>
          <a:p>
            <a:pPr indent="450215" algn="just">
              <a:lnSpc>
                <a:spcPct val="150000"/>
              </a:lnSpc>
            </a:pPr>
            <a:r>
              <a:rPr lang="pt-BR" sz="2000" b="1" dirty="0"/>
              <a:t>Todos Efetivos. Média informada, acima de 5 anos. </a:t>
            </a:r>
          </a:p>
        </p:txBody>
      </p:sp>
    </p:spTree>
    <p:extLst>
      <p:ext uri="{BB962C8B-B14F-4D97-AF65-F5344CB8AC3E}">
        <p14:creationId xmlns:p14="http://schemas.microsoft.com/office/powerpoint/2010/main" val="8958987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36655" y="450376"/>
            <a:ext cx="10488313" cy="1161850"/>
          </a:xfrm>
          <a:gradFill>
            <a:gsLst>
              <a:gs pos="0">
                <a:srgbClr val="DFB607"/>
              </a:gs>
              <a:gs pos="15000">
                <a:srgbClr val="FFC000"/>
              </a:gs>
              <a:gs pos="64000">
                <a:srgbClr val="FFFF66"/>
              </a:gs>
              <a:gs pos="92000">
                <a:srgbClr val="FFFF66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pt-BR" sz="3200" b="1" dirty="0"/>
              <a:t> </a:t>
            </a:r>
          </a:p>
          <a:p>
            <a:r>
              <a:rPr lang="pt-BR" sz="3200" b="1" dirty="0"/>
              <a:t>REUINIÕES DE MATRICIAMENTO - NASF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295421"/>
              </p:ext>
            </p:extLst>
          </p:nvPr>
        </p:nvGraphicFramePr>
        <p:xfrm>
          <a:off x="7876176" y="2203029"/>
          <a:ext cx="3848792" cy="38181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3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52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748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Processo</a:t>
                      </a:r>
                      <a:r>
                        <a:rPr lang="pt-BR" sz="1800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Trabalho </a:t>
                      </a:r>
                      <a:endParaRPr lang="pt-BR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Reuniões</a:t>
                      </a:r>
                      <a:r>
                        <a:rPr lang="pt-BR" sz="18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Equipe</a:t>
                      </a:r>
                      <a:endParaRPr lang="pt-BR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Frequência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Semanal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12,5%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+mn-lt"/>
                          <a:ea typeface="+mn-ea"/>
                          <a:cs typeface="+mn-cs"/>
                        </a:rPr>
                        <a:t>Mensal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12,5%</a:t>
                      </a:r>
                      <a:endParaRPr lang="pt-BR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Entre</a:t>
                      </a:r>
                      <a:r>
                        <a:rPr lang="pt-BR" sz="18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e 2 meses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12,5%</a:t>
                      </a:r>
                      <a:r>
                        <a:rPr lang="pt-BR" sz="1800" b="1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pt-BR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frequência maior que 6 meses 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+mn-lt"/>
                          <a:ea typeface="+mn-ea"/>
                          <a:cs typeface="+mn-cs"/>
                        </a:rPr>
                        <a:t>Não</a:t>
                      </a:r>
                      <a:r>
                        <a:rPr lang="pt-BR" sz="18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realiza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Retângulo 1"/>
          <p:cNvSpPr/>
          <p:nvPr/>
        </p:nvSpPr>
        <p:spPr>
          <a:xfrm>
            <a:off x="826764" y="2203029"/>
            <a:ext cx="6356554" cy="3735959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pt-BR" sz="2000" b="1" dirty="0"/>
              <a:t>A pesquisa apontou dificuldade em realizar os matriciamentos dentro da frequência indicada para sua modalidade de NASF em 87,5% das equipes.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pt-BR" sz="2000" b="1" dirty="0"/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pt-BR" sz="2000" b="1" dirty="0"/>
              <a:t>Em 65% (n-5) as reuniões de matriciamento ocorrem com todos os profissionais; 12,5% (n-1) responderam que com alguns; 12,5% (n-1) às vezes todos participam e 12,5% (n-1) preferiu não responder.</a:t>
            </a:r>
            <a:endParaRPr lang="pt-BR" sz="20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9285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26764" y="97724"/>
            <a:ext cx="11030939" cy="1161850"/>
          </a:xfr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r>
              <a:rPr lang="pt-BR" sz="3200" b="1" dirty="0"/>
              <a:t> </a:t>
            </a:r>
          </a:p>
          <a:p>
            <a:r>
              <a:rPr lang="pt-BR" sz="3200" b="1" dirty="0"/>
              <a:t>ARTICULAÇÃO INTERSETORIAL - NASF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847433"/>
              </p:ext>
            </p:extLst>
          </p:nvPr>
        </p:nvGraphicFramePr>
        <p:xfrm>
          <a:off x="826764" y="1496741"/>
          <a:ext cx="6071656" cy="46602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04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2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8121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Equipamentos</a:t>
                      </a:r>
                      <a:r>
                        <a:rPr lang="pt-BR" sz="1800" b="1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 Território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8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Instituições</a:t>
                      </a:r>
                      <a:r>
                        <a:rPr lang="pt-BR" sz="1800" b="1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361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1" dirty="0"/>
                        <a:t>Secretaria de Educação;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1" dirty="0"/>
                        <a:t>Secretaria/Gestão de Saúde;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1" dirty="0"/>
                        <a:t> Equipes de Atenção Básica;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1" dirty="0"/>
                        <a:t> CRAS;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1" dirty="0"/>
                        <a:t>Conselho Tutelar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5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b="1" dirty="0"/>
                        <a:t>Secretaria de Assistência Social </a:t>
                      </a:r>
                      <a:endParaRPr lang="pt-BR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08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b="1" dirty="0"/>
                        <a:t>Academia da Saúde,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b="1" dirty="0"/>
                        <a:t>ONGs/Conselhos municipais e comunitários,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b="1" dirty="0"/>
                        <a:t>Segurança Pública e Bombeiros 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51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CAPS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37,5%</a:t>
                      </a:r>
                      <a:r>
                        <a:rPr lang="pt-BR" sz="1800" b="1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75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b="1" dirty="0"/>
                        <a:t>CREAS e Emergência (PA) 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75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Hospital Geral</a:t>
                      </a:r>
                      <a:r>
                        <a:rPr lang="pt-BR" sz="1800" b="1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com leito psiquiatria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12,5%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Retângulo 7"/>
          <p:cNvSpPr/>
          <p:nvPr/>
        </p:nvSpPr>
        <p:spPr>
          <a:xfrm>
            <a:off x="7226710" y="1496741"/>
            <a:ext cx="4630993" cy="4708981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r>
              <a:rPr lang="pt-BR" sz="2000" b="1" dirty="0">
                <a:ea typeface="Times New Roman" panose="02020603050405020304" pitchFamily="18" charset="0"/>
              </a:rPr>
              <a:t>Reuniões Intersetoriais: </a:t>
            </a:r>
          </a:p>
          <a:p>
            <a:endParaRPr lang="pt-BR" sz="2000" b="1" dirty="0">
              <a:ea typeface="Times New Roman" panose="02020603050405020304" pitchFamily="18" charset="0"/>
            </a:endParaRPr>
          </a:p>
          <a:p>
            <a:r>
              <a:rPr lang="pt-BR" sz="2000" b="1" dirty="0">
                <a:ea typeface="Times New Roman" panose="02020603050405020304" pitchFamily="18" charset="0"/>
              </a:rPr>
              <a:t>*Secretaria de Educação, representantes da Segurança Pública, Conselho Tutelar, Bombeiros, ONGs, Conselhos Municipais ou da Comunidade foram citadas por 50% das equipes.  </a:t>
            </a:r>
          </a:p>
          <a:p>
            <a:endParaRPr lang="pt-BR" sz="2000" b="1" dirty="0">
              <a:ea typeface="Times New Roman" panose="02020603050405020304" pitchFamily="18" charset="0"/>
            </a:endParaRPr>
          </a:p>
          <a:p>
            <a:r>
              <a:rPr lang="pt-BR" sz="2000" b="1" dirty="0">
                <a:ea typeface="Times New Roman" panose="02020603050405020304" pitchFamily="18" charset="0"/>
              </a:rPr>
              <a:t>*Secretaria de Assistência Social, equipes de CRAS e CREAS apareceram em 62,5% das vezes. </a:t>
            </a:r>
          </a:p>
          <a:p>
            <a:endParaRPr lang="pt-BR" sz="2000" b="1" dirty="0">
              <a:ea typeface="Times New Roman" panose="02020603050405020304" pitchFamily="18" charset="0"/>
            </a:endParaRPr>
          </a:p>
          <a:p>
            <a:r>
              <a:rPr lang="pt-BR" sz="2000" b="1" dirty="0">
                <a:ea typeface="Times New Roman" panose="02020603050405020304" pitchFamily="18" charset="0"/>
              </a:rPr>
              <a:t>*CAPS utilizada por duas das três Equipes de NASF, que revelaram possuir CAPS no município</a:t>
            </a: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32188964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4967" y="450376"/>
            <a:ext cx="11407255" cy="1161850"/>
          </a:xfrm>
          <a:gradFill flip="none" rotWithShape="1">
            <a:gsLst>
              <a:gs pos="0">
                <a:schemeClr val="accent4">
                  <a:lumMod val="67000"/>
                </a:schemeClr>
              </a:gs>
              <a:gs pos="45000">
                <a:schemeClr val="accent4">
                  <a:lumMod val="97000"/>
                  <a:lumOff val="3000"/>
                </a:schemeClr>
              </a:gs>
              <a:gs pos="9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r>
              <a:rPr lang="pt-BR" sz="3200" b="1" dirty="0"/>
              <a:t> </a:t>
            </a:r>
          </a:p>
          <a:p>
            <a:r>
              <a:rPr lang="pt-BR" sz="3200" b="1" dirty="0"/>
              <a:t>Análises processo de trabalho – saúde mental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728905"/>
              </p:ext>
            </p:extLst>
          </p:nvPr>
        </p:nvGraphicFramePr>
        <p:xfrm>
          <a:off x="504967" y="1921885"/>
          <a:ext cx="5172502" cy="4070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1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14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748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Processo</a:t>
                      </a:r>
                      <a:r>
                        <a:rPr lang="pt-BR" sz="1800" b="1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Trabalho Matriciamento em Saúde Mental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Frequência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Realizado por: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Psicólogo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12,5%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+mn-lt"/>
                          <a:ea typeface="+mn-ea"/>
                          <a:cs typeface="+mn-cs"/>
                        </a:rPr>
                        <a:t>Profissional</a:t>
                      </a:r>
                      <a:r>
                        <a:rPr lang="pt-BR" sz="1800" b="1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de saúde Mental (</a:t>
                      </a:r>
                      <a:r>
                        <a:rPr lang="pt-BR" sz="1800" b="1" baseline="0" dirty="0" err="1">
                          <a:effectLst/>
                          <a:latin typeface="+mn-lt"/>
                          <a:ea typeface="+mn-ea"/>
                          <a:cs typeface="+mn-cs"/>
                        </a:rPr>
                        <a:t>psi</a:t>
                      </a:r>
                      <a:r>
                        <a:rPr lang="pt-BR" sz="1800" b="1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pt-BR" sz="1800" b="1" baseline="0" dirty="0" err="1">
                          <a:effectLst/>
                          <a:latin typeface="+mn-lt"/>
                          <a:ea typeface="+mn-ea"/>
                          <a:cs typeface="+mn-cs"/>
                        </a:rPr>
                        <a:t>psiq</a:t>
                      </a:r>
                      <a:r>
                        <a:rPr lang="pt-BR" sz="1800" b="1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) ou Medico ESF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37,5%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Todos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12,5%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fisioterapeuta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7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+mn-lt"/>
                          <a:ea typeface="+mn-ea"/>
                          <a:cs typeface="+mn-cs"/>
                        </a:rPr>
                        <a:t>Não</a:t>
                      </a:r>
                      <a:r>
                        <a:rPr lang="pt-BR" sz="1800" b="1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realiza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188756"/>
              </p:ext>
            </p:extLst>
          </p:nvPr>
        </p:nvGraphicFramePr>
        <p:xfrm>
          <a:off x="6096000" y="1921884"/>
          <a:ext cx="5816223" cy="4070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845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16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5003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Casos</a:t>
                      </a:r>
                      <a:r>
                        <a:rPr lang="pt-BR" sz="1800" b="1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saúde mental matriciados costumam ser trazidos por: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53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Profissionais</a:t>
                      </a:r>
                      <a:r>
                        <a:rPr lang="pt-BR" sz="1800" b="1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Frequência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99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Enfermeiros</a:t>
                      </a:r>
                      <a:r>
                        <a:rPr lang="pt-BR" sz="1800" b="1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 ACS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99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Médico</a:t>
                      </a:r>
                      <a:r>
                        <a:rPr lang="pt-BR" sz="1800" b="1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pt-BR" sz="1800" b="1" kern="1200" baseline="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Téc</a:t>
                      </a:r>
                      <a:r>
                        <a:rPr lang="pt-BR" sz="1800" b="1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Enfermagem</a:t>
                      </a:r>
                      <a:endParaRPr lang="pt-BR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62,5%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99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Fisioterapeuta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12,5%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38585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198833"/>
              </p:ext>
            </p:extLst>
          </p:nvPr>
        </p:nvGraphicFramePr>
        <p:xfrm>
          <a:off x="709685" y="1612226"/>
          <a:ext cx="5472751" cy="44147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7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3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386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Principais</a:t>
                      </a:r>
                      <a:r>
                        <a:rPr lang="pt-BR" sz="1800" b="1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demandas de matriciamento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10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b="1" dirty="0"/>
                        <a:t>Luto complicado/patológico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37,5%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0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b="1" dirty="0"/>
                        <a:t>Situações de perda/luto 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0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b="1" dirty="0"/>
                        <a:t>Transtornos neuróticos 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62,5%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593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1" dirty="0"/>
                        <a:t>Esquizofrenia e situações de violência e maus-tratos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59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b="1" dirty="0"/>
                        <a:t>Transtornos relacionado ao abuso de álcool e outras drogas e transtornos afetivos (depressão, transtornos de humor)</a:t>
                      </a:r>
                      <a:endParaRPr lang="pt-BR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87,5%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593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1" dirty="0"/>
                        <a:t>Comportamento suicida (tentativa e/ou ideação)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1" dirty="0"/>
                        <a:t>100%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442155"/>
              </p:ext>
            </p:extLst>
          </p:nvPr>
        </p:nvGraphicFramePr>
        <p:xfrm>
          <a:off x="6351894" y="1612226"/>
          <a:ext cx="5472751" cy="32612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7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3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6936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Problemas mais comuns associados comp. suicidas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612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 psicoses/esquizofrenia e a presença de luto patológico</a:t>
                      </a:r>
                      <a:endParaRPr lang="pt-BR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41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Situações de violência e maus tratos, ideação/tentativa prévia de suicídio e situações de perda/luto</a:t>
                      </a:r>
                      <a:endParaRPr lang="pt-BR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411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Transtorno depressivo e transtornos decorrente do abuso de álcool e outras drogas em 100% dos casos</a:t>
                      </a:r>
                      <a:endParaRPr lang="pt-BR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1" dirty="0"/>
                        <a:t>100%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6332560" y="4956841"/>
            <a:ext cx="59913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Os autores relacionaram as condições sociodemográficas, existenciais, clínicas, especialmente, presença de transtornos mentais aos comportamentos suicidas. </a:t>
            </a:r>
            <a:r>
              <a:rPr lang="pt-BR" b="1" dirty="0" err="1"/>
              <a:t>Bertolote</a:t>
            </a:r>
            <a:r>
              <a:rPr lang="pt-BR" b="1" dirty="0"/>
              <a:t> e </a:t>
            </a:r>
            <a:r>
              <a:rPr lang="pt-BR" b="1" dirty="0" err="1"/>
              <a:t>Fleschmann</a:t>
            </a:r>
            <a:r>
              <a:rPr lang="pt-BR" b="1" dirty="0"/>
              <a:t>, (2002), Hogan (2016), </a:t>
            </a:r>
            <a:r>
              <a:rPr lang="pt-BR" b="1" dirty="0" err="1"/>
              <a:t>Olfson</a:t>
            </a:r>
            <a:r>
              <a:rPr lang="pt-BR" b="1" dirty="0"/>
              <a:t> et al; (2017), </a:t>
            </a:r>
            <a:r>
              <a:rPr lang="pt-BR" b="1" dirty="0" err="1"/>
              <a:t>Bonadiman</a:t>
            </a:r>
            <a:r>
              <a:rPr lang="pt-BR" b="1" dirty="0"/>
              <a:t> et al (2017)</a:t>
            </a:r>
          </a:p>
        </p:txBody>
      </p:sp>
    </p:spTree>
    <p:extLst>
      <p:ext uri="{BB962C8B-B14F-4D97-AF65-F5344CB8AC3E}">
        <p14:creationId xmlns:p14="http://schemas.microsoft.com/office/powerpoint/2010/main" val="2382216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BEC5E2FD-70D0-441D-88CC-739EE344E8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80" y="1998405"/>
            <a:ext cx="12012747" cy="4741608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743200" y="302171"/>
            <a:ext cx="7521678" cy="1655762"/>
          </a:xfrm>
        </p:spPr>
        <p:txBody>
          <a:bodyPr>
            <a:normAutofit/>
          </a:bodyPr>
          <a:lstStyle/>
          <a:p>
            <a:r>
              <a:rPr lang="pt-BR" sz="3200" b="1" dirty="0"/>
              <a:t>  </a:t>
            </a:r>
          </a:p>
          <a:p>
            <a:r>
              <a:rPr lang="pt-BR" sz="3200" b="1" cap="all" dirty="0"/>
              <a:t>O estudo do suicídio e seus aspectos interdisciplinares</a:t>
            </a:r>
            <a:endParaRPr lang="pt-BR" sz="3200" b="1" dirty="0"/>
          </a:p>
        </p:txBody>
      </p:sp>
      <p:sp>
        <p:nvSpPr>
          <p:cNvPr id="2" name="CaixaDeTexto 1"/>
          <p:cNvSpPr txBox="1"/>
          <p:nvPr/>
        </p:nvSpPr>
        <p:spPr>
          <a:xfrm>
            <a:off x="423081" y="2361280"/>
            <a:ext cx="109858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	</a:t>
            </a:r>
            <a:r>
              <a:rPr lang="pt-BR" sz="2400" b="1" dirty="0"/>
              <a:t>O suicídio é, sobretudo, um fenômeno social, (DURKHEIM, 1897) influenciado por fatores econômicos, psicológicos, biológicos, ambientais, portanto, subjetivo, que exige a abordagem integral, interdisciplinar e intersetorial para sua compreensão. </a:t>
            </a:r>
          </a:p>
          <a:p>
            <a:endParaRPr lang="pt-BR" sz="2400" b="1" dirty="0"/>
          </a:p>
          <a:p>
            <a:endParaRPr lang="pt-BR" sz="2400" b="1" dirty="0"/>
          </a:p>
          <a:p>
            <a:r>
              <a:rPr lang="pt-BR" sz="2400" dirty="0"/>
              <a:t>	</a:t>
            </a:r>
            <a:r>
              <a:rPr lang="pt-BR" sz="2400" b="1" dirty="0"/>
              <a:t>Portanto seu enfrentamento envolve questões preventivas/educativas, investigativas quanto aos fatores de riscos e intervencionistas específicas aos casos de maior gravidade, sendo que para cada realidade deve-se utilizar uma abordagem singular.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" y="6180947"/>
            <a:ext cx="1567097" cy="66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965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>
            <a:extLst>
              <a:ext uri="{FF2B5EF4-FFF2-40B4-BE49-F238E27FC236}">
                <a16:creationId xmlns:a16="http://schemas.microsoft.com/office/drawing/2014/main" id="{6CA6EC90-694E-4AA8-B06D-C661401689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81"/>
            <a:ext cx="12189728" cy="6849515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02914" y="477801"/>
            <a:ext cx="9144000" cy="1655762"/>
          </a:xfrm>
        </p:spPr>
        <p:txBody>
          <a:bodyPr>
            <a:normAutofit/>
          </a:bodyPr>
          <a:lstStyle/>
          <a:p>
            <a:r>
              <a:rPr lang="pt-BR" sz="3200" b="1" dirty="0"/>
              <a:t>  </a:t>
            </a:r>
          </a:p>
          <a:p>
            <a:r>
              <a:rPr lang="pt-BR" sz="3200" b="1" cap="all" dirty="0"/>
              <a:t>O estudo do suicídio e seus aspectos interdisciplinares</a:t>
            </a:r>
            <a:endParaRPr lang="pt-BR" sz="3200" b="1" dirty="0"/>
          </a:p>
        </p:txBody>
      </p:sp>
      <p:sp>
        <p:nvSpPr>
          <p:cNvPr id="2" name="CaixaDeTexto 1"/>
          <p:cNvSpPr txBox="1"/>
          <p:nvPr/>
        </p:nvSpPr>
        <p:spPr>
          <a:xfrm>
            <a:off x="423081" y="2361280"/>
            <a:ext cx="1098581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	</a:t>
            </a:r>
            <a:r>
              <a:rPr lang="pt-BR" sz="2400" b="1" dirty="0"/>
              <a:t>O Plano de Saúde Mental que propõe redução em 10% das taxas de suicídio até 2020, está pautado nos princípios da integralidade, interdisciplinaridade e intersetorialidade, apresenta rigor científico, factibilidade, exige esforços dos envolvidos e traz o desenho de estratégias e ações as quais deverão ser desenvolvidas/implantadas para o alcance dos objetivos.</a:t>
            </a:r>
          </a:p>
          <a:p>
            <a:endParaRPr lang="pt-BR" sz="2400" b="1" dirty="0"/>
          </a:p>
          <a:p>
            <a:r>
              <a:rPr lang="pt-BR" sz="2400" b="1" dirty="0"/>
              <a:t>	Conte et al (2017) evidenciaram a efetividade na redução dos casos de suicídio registrados, a partir da atuação do cuidado em rede.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" y="6180947"/>
            <a:ext cx="1567097" cy="66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98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119924" y="121078"/>
            <a:ext cx="6274518" cy="1439489"/>
          </a:xfrm>
        </p:spPr>
        <p:txBody>
          <a:bodyPr>
            <a:normAutofit/>
          </a:bodyPr>
          <a:lstStyle/>
          <a:p>
            <a:r>
              <a:rPr lang="pt-BR" sz="3200" b="1" dirty="0"/>
              <a:t>   </a:t>
            </a:r>
          </a:p>
          <a:p>
            <a:r>
              <a:rPr lang="pt-BR" sz="3200" b="1" dirty="0"/>
              <a:t> JUSTIFICATIVA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398206" y="2191934"/>
            <a:ext cx="11400503" cy="3708708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500" b="1" dirty="0"/>
              <a:t>O suicídio - problema de saúde pública.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500" b="1" dirty="0"/>
              <a:t>Crescente iniciativa de prevenção</a:t>
            </a:r>
            <a:r>
              <a:rPr lang="pt-BR" sz="4000" b="1" dirty="0"/>
              <a:t> X </a:t>
            </a:r>
            <a:r>
              <a:rPr lang="pt-BR" sz="2500" b="1" dirty="0"/>
              <a:t>aumento das taxas de suicídio no século XXI.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500" b="1" dirty="0"/>
              <a:t>Necessidade de ações estratégicas capazes de identificar riscos, de prevenir e auxiliar no manejo adequado pelos serviços de Saúde (AB, NASF e Especialidade – Psiquiatria) </a:t>
            </a:r>
            <a:r>
              <a:rPr lang="pt-BR" sz="1600" b="1" dirty="0"/>
              <a:t>(AHMEDANI, 2014; HOGAN, 2016; OLFSON, 2016).</a:t>
            </a:r>
          </a:p>
          <a:p>
            <a:endParaRPr lang="pt-BR" sz="25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8" y="6153651"/>
            <a:ext cx="1567097" cy="66510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ED734F84-D172-401A-B8AB-B8DC4A328B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92" t="10442" r="74227" b="57539"/>
          <a:stretch/>
        </p:blipFill>
        <p:spPr>
          <a:xfrm>
            <a:off x="3491154" y="371158"/>
            <a:ext cx="920124" cy="1189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9204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F5C71A45-EBEA-4A37-B797-0DB235A55F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7" t="6968"/>
          <a:stretch/>
        </p:blipFill>
        <p:spPr>
          <a:xfrm>
            <a:off x="197942" y="486697"/>
            <a:ext cx="11391929" cy="6029567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2" name="CaixaDeTexto 1"/>
          <p:cNvSpPr txBox="1"/>
          <p:nvPr/>
        </p:nvSpPr>
        <p:spPr>
          <a:xfrm>
            <a:off x="427703" y="1120877"/>
            <a:ext cx="1098119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	Cerca de 60% das pessoas que tiveram óbito por suicídio apresentaram ideação suicida e/ou tentativa prévia e estiveram na UBS 30 dias antes do óbito relatando queixa de cefaleia, dores no peito e taquicardia sem necessariamente a manifestação explícita do comportamento suicida (Conte et al; 2017) .</a:t>
            </a:r>
          </a:p>
          <a:p>
            <a:endParaRPr lang="pt-BR" sz="2400" b="1" dirty="0"/>
          </a:p>
          <a:p>
            <a:r>
              <a:rPr lang="pt-BR" sz="2400" b="1" dirty="0"/>
              <a:t>	</a:t>
            </a:r>
            <a:r>
              <a:rPr lang="pt-BR" sz="2400" b="1" dirty="0" err="1"/>
              <a:t>Ahmedani</a:t>
            </a:r>
            <a:r>
              <a:rPr lang="pt-BR" sz="2400" b="1" dirty="0"/>
              <a:t> et al (2014) apontam que 85% destes realizaram consulta médica quatro semanas antes do óbito. </a:t>
            </a:r>
          </a:p>
          <a:p>
            <a:endParaRPr lang="pt-BR" sz="2400" b="1" dirty="0"/>
          </a:p>
          <a:p>
            <a:r>
              <a:rPr lang="pt-BR" sz="2400" b="1" dirty="0"/>
              <a:t>	Para </a:t>
            </a:r>
            <a:r>
              <a:rPr lang="pt-BR" sz="2400" b="1" dirty="0" err="1"/>
              <a:t>Tollefsen</a:t>
            </a:r>
            <a:r>
              <a:rPr lang="pt-BR" sz="2400" b="1" dirty="0"/>
              <a:t> &amp; </a:t>
            </a:r>
            <a:r>
              <a:rPr lang="pt-BR" sz="2400" b="1" dirty="0" err="1"/>
              <a:t>Ekeberg</a:t>
            </a:r>
            <a:r>
              <a:rPr lang="pt-BR" sz="2400" b="1" dirty="0"/>
              <a:t>, (2012) 90% dos casos de óbitos por suicídio apresentam associação com problemas de saúde mental. Daí a importância de fortalecer as ações na Atenção Básica rumo à redução das taxas de mortalidade por suicídio na população  em geral (AHMEDANI; 2012).</a:t>
            </a:r>
          </a:p>
          <a:p>
            <a:endParaRPr lang="pt-BR" sz="24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" y="6180947"/>
            <a:ext cx="1567097" cy="66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4438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C7FA2D6D-0268-4337-B360-940C382AD19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50" y="557657"/>
            <a:ext cx="10959152" cy="5822542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02914" y="477801"/>
            <a:ext cx="9144000" cy="1655762"/>
          </a:xfrm>
        </p:spPr>
        <p:txBody>
          <a:bodyPr>
            <a:normAutofit/>
          </a:bodyPr>
          <a:lstStyle/>
          <a:p>
            <a:r>
              <a:rPr lang="pt-BR" sz="3200" b="1" dirty="0"/>
              <a:t>  </a:t>
            </a:r>
          </a:p>
          <a:p>
            <a:r>
              <a:rPr lang="pt-BR" sz="3200" b="1" dirty="0"/>
              <a:t>CONCLUSÃO 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614149" y="1899138"/>
            <a:ext cx="109591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	</a:t>
            </a:r>
            <a:r>
              <a:rPr lang="pt-BR" sz="2800" b="1" dirty="0"/>
              <a:t>De acordo com a OMS 90% desses óbitos podem ser evitados com medidas preventivas.</a:t>
            </a:r>
          </a:p>
          <a:p>
            <a:r>
              <a:rPr lang="pt-BR" sz="2800" b="1" dirty="0"/>
              <a:t> Resultados epidemiológicos (2011 -2018):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b="1" dirty="0"/>
              <a:t>evidenciaram (73,3%) das taxas para o sexo masculino;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b="1" dirty="0"/>
              <a:t> sendo (80,2%) na população branca;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b="1" dirty="0"/>
              <a:t>as faixas etárias mais afetadas(22,2%) entre 20-29 anos, (18%) entre 30-39 anos;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b="1" dirty="0"/>
              <a:t>indivíduos com escolaridade entre 4-7 anos (21%);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b="1" dirty="0"/>
              <a:t>os meios mais prevalente foram </a:t>
            </a:r>
            <a:r>
              <a:rPr lang="pt-BR" sz="2800" b="1" dirty="0" err="1"/>
              <a:t>enforc</a:t>
            </a:r>
            <a:r>
              <a:rPr lang="pt-BR" sz="2800" b="1" dirty="0"/>
              <a:t>/estran70,3% e arma de fogo com 9,3%. 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" y="6180947"/>
            <a:ext cx="1567097" cy="66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3713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02914" y="477801"/>
            <a:ext cx="9144000" cy="1655762"/>
          </a:xfrm>
        </p:spPr>
        <p:txBody>
          <a:bodyPr>
            <a:normAutofit/>
          </a:bodyPr>
          <a:lstStyle/>
          <a:p>
            <a:r>
              <a:rPr lang="pt-BR" sz="3200" b="1" dirty="0"/>
              <a:t>  </a:t>
            </a:r>
          </a:p>
          <a:p>
            <a:r>
              <a:rPr lang="pt-BR" sz="3200" b="1" dirty="0"/>
              <a:t>CONCLUSÃO 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616424" y="1740067"/>
            <a:ext cx="109591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	</a:t>
            </a:r>
            <a:r>
              <a:rPr lang="pt-BR" sz="2800" b="1" dirty="0"/>
              <a:t>Dos municípios da região avaliada, 17 possuem NASF, três possuem CAPS e três dispõe de hospital com leitos psiquiátricos.</a:t>
            </a:r>
          </a:p>
          <a:p>
            <a:endParaRPr lang="pt-BR" sz="2800" b="1" dirty="0"/>
          </a:p>
          <a:p>
            <a:r>
              <a:rPr lang="pt-BR" sz="2800" b="1" dirty="0"/>
              <a:t>	O comportamento suicida foi tema de matriciamento em 100% das equipes de NASF, associado aos transtornos depressivos e transtornos decorrentes de abuso de álcool e outras drogas.</a:t>
            </a:r>
          </a:p>
          <a:p>
            <a:endParaRPr lang="pt-BR" sz="2800" b="1" dirty="0"/>
          </a:p>
          <a:p>
            <a:r>
              <a:rPr lang="pt-BR" sz="2800" b="1" dirty="0"/>
              <a:t>	A oferta de uma escuta ao usuário em sofrimento psíquico é essencial no momento da crise. Essa prática pode ser feita por outros profissionais de saúde, não necessariamente de saúde mental.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" y="6180947"/>
            <a:ext cx="1567097" cy="66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6460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EE2B2508-489C-4062-B618-03D7655AB6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7" t="6968"/>
          <a:stretch/>
        </p:blipFill>
        <p:spPr>
          <a:xfrm>
            <a:off x="197942" y="486697"/>
            <a:ext cx="11391929" cy="6029567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984090" y="0"/>
            <a:ext cx="6223819" cy="1655762"/>
          </a:xfrm>
        </p:spPr>
        <p:txBody>
          <a:bodyPr>
            <a:normAutofit/>
          </a:bodyPr>
          <a:lstStyle/>
          <a:p>
            <a:r>
              <a:rPr lang="pt-BR" sz="3200" b="1" dirty="0"/>
              <a:t>  </a:t>
            </a:r>
          </a:p>
          <a:p>
            <a:r>
              <a:rPr lang="pt-BR" sz="3200" b="1" dirty="0"/>
              <a:t>CONCLUSÃO 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616423" y="1312075"/>
            <a:ext cx="1095915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	</a:t>
            </a:r>
            <a:r>
              <a:rPr lang="pt-BR" sz="2800" b="1" dirty="0"/>
              <a:t>	Apesar da dificuldade para a realização da pesquisa foi possível obter um recorte para os municípios da Região de Saúde do Meio Oeste (3,8% do território proposto no projeto deste estudo). </a:t>
            </a:r>
          </a:p>
          <a:p>
            <a:endParaRPr lang="pt-BR" sz="2800" b="1" dirty="0"/>
          </a:p>
          <a:p>
            <a:r>
              <a:rPr lang="pt-BR" sz="2800" b="1" dirty="0"/>
              <a:t>	</a:t>
            </a:r>
          </a:p>
          <a:p>
            <a:r>
              <a:rPr lang="pt-BR" sz="2800" b="1" dirty="0"/>
              <a:t>A baixa adesão pelos profissionais sugere a existência de tabus, preconceitos e estigmas sociais nesse contexto, além do receio em estar sendo “avaliado” quanto a sua conduta profissional, e evidencia a necessidade de reflexão sobre as possíveis arramas no enfrentamento ao suicídio. </a:t>
            </a:r>
          </a:p>
          <a:p>
            <a:endParaRPr lang="pt-BR" sz="24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" y="6180947"/>
            <a:ext cx="1567097" cy="66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2357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708477" y="285128"/>
            <a:ext cx="2756848" cy="642920"/>
          </a:xfrm>
        </p:spPr>
        <p:txBody>
          <a:bodyPr>
            <a:normAutofit/>
          </a:bodyPr>
          <a:lstStyle/>
          <a:p>
            <a:r>
              <a:rPr lang="pt-BR" sz="3200" b="1" dirty="0"/>
              <a:t>  REFERÊNCIAS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4626" y="137875"/>
            <a:ext cx="2297373" cy="1274207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504967" y="1671898"/>
            <a:ext cx="1116386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AHMEDANI, Brian K. et al. Health care contacts in the year before suicide death. </a:t>
            </a:r>
            <a:r>
              <a:rPr lang="pt-BR" b="1" dirty="0" err="1"/>
              <a:t>Journal</a:t>
            </a:r>
            <a:r>
              <a:rPr lang="pt-BR" b="1" dirty="0"/>
              <a:t> </a:t>
            </a:r>
            <a:r>
              <a:rPr lang="pt-BR" b="1" dirty="0" err="1"/>
              <a:t>of</a:t>
            </a:r>
            <a:r>
              <a:rPr lang="pt-BR" b="1" dirty="0"/>
              <a:t> general </a:t>
            </a:r>
            <a:r>
              <a:rPr lang="pt-BR" b="1" dirty="0" err="1"/>
              <a:t>internal</a:t>
            </a:r>
            <a:r>
              <a:rPr lang="pt-BR" b="1" dirty="0"/>
              <a:t> medicine</a:t>
            </a:r>
            <a:r>
              <a:rPr lang="pt-BR" dirty="0"/>
              <a:t>, v. 29, n. 6, p. 870-877, 2014.</a:t>
            </a:r>
          </a:p>
          <a:p>
            <a:r>
              <a:rPr lang="pt-BR" dirty="0"/>
              <a:t> </a:t>
            </a:r>
          </a:p>
          <a:p>
            <a:r>
              <a:rPr lang="pt-BR" dirty="0"/>
              <a:t>BERTOLOTE, Jose Manoel; FLEISCHMANN, Alexandra. Suicídio e diagnóstico psiquiátrico: uma perspectiva mundial. </a:t>
            </a:r>
            <a:r>
              <a:rPr lang="pt-BR" b="1" dirty="0"/>
              <a:t>Psiquiatria Mundial</a:t>
            </a:r>
            <a:r>
              <a:rPr lang="pt-BR" dirty="0"/>
              <a:t>, v. 1, n. 3, p.181, 2002.</a:t>
            </a:r>
          </a:p>
          <a:p>
            <a:r>
              <a:rPr lang="pt-BR" dirty="0"/>
              <a:t> </a:t>
            </a:r>
          </a:p>
          <a:p>
            <a:r>
              <a:rPr lang="pt-BR" dirty="0"/>
              <a:t>BONADIMAN, Cecília Silva Costa et al. A carga dos transtornos mentais e decorrentes do uso de substâncias psicoativas no Brasil: Estudo de Carga Global de Doença, 1990 e 2015. </a:t>
            </a:r>
            <a:r>
              <a:rPr lang="pt-BR" b="1" dirty="0"/>
              <a:t>Revista Brasileira de Epidemiologia</a:t>
            </a:r>
            <a:r>
              <a:rPr lang="pt-BR" dirty="0"/>
              <a:t>, v. 20, p. 191-204, 2017. Disponível em:&lt;http://dx.doi.org/10.1590/1980-5497201700050016&gt;. Acesso 28 out. de 2017.</a:t>
            </a:r>
          </a:p>
          <a:p>
            <a:r>
              <a:rPr lang="pt-BR" dirty="0"/>
              <a:t> </a:t>
            </a:r>
          </a:p>
          <a:p>
            <a:r>
              <a:rPr lang="pt-BR" dirty="0"/>
              <a:t>BRASIL. Ministério da Saúde. Gabinete do Ministro. Portaria Nº 3.124 de 28 de dezembro de 2012. Redefine os parâmetros de vinculação dos Núcleos de Apoio à Saúde da Família (NASF) Modalidades 1 e 2 às Equipes Saúde da Família e/ou Equipes de Atenção Básica para populações específicas, cria a Modalidade NASF 3, e dá outras providencias. Disponível em:&lt;http://bvsms. saude.gov.br/</a:t>
            </a:r>
            <a:r>
              <a:rPr lang="pt-BR" dirty="0" err="1"/>
              <a:t>bvs</a:t>
            </a:r>
            <a:r>
              <a:rPr lang="pt-BR" dirty="0"/>
              <a:t>/</a:t>
            </a:r>
            <a:r>
              <a:rPr lang="pt-BR" dirty="0" err="1"/>
              <a:t>saudelegis</a:t>
            </a:r>
            <a:r>
              <a:rPr lang="pt-BR" dirty="0"/>
              <a:t>/</a:t>
            </a:r>
            <a:r>
              <a:rPr lang="pt-BR" dirty="0" err="1"/>
              <a:t>gm</a:t>
            </a:r>
            <a:r>
              <a:rPr lang="pt-BR" dirty="0"/>
              <a:t>/2012/prt3124_28_12_2012.html. Acesso 05 fev. 2019.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0" y="6180947"/>
            <a:ext cx="1567097" cy="66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3078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708477" y="285128"/>
            <a:ext cx="2756848" cy="642920"/>
          </a:xfrm>
        </p:spPr>
        <p:txBody>
          <a:bodyPr>
            <a:normAutofit/>
          </a:bodyPr>
          <a:lstStyle/>
          <a:p>
            <a:r>
              <a:rPr lang="pt-BR" sz="3200" b="1" dirty="0"/>
              <a:t>  REFERÊNCIAS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4626" y="137875"/>
            <a:ext cx="2297373" cy="1274207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504966" y="1180579"/>
            <a:ext cx="111638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BRASIL. Ministério da Saúde. Secretaria de Atenção à Saúde. Departamento de Atenção Básica. Núcleo de Apoio à Saúde da Família. </a:t>
            </a:r>
            <a:r>
              <a:rPr lang="pt-BR" dirty="0" err="1"/>
              <a:t>Vol</a:t>
            </a:r>
            <a:r>
              <a:rPr lang="pt-BR" dirty="0"/>
              <a:t> 1. </a:t>
            </a:r>
            <a:r>
              <a:rPr lang="pt-BR" i="1" dirty="0"/>
              <a:t>Cadernos de Atenção Básica, n. 39: Ferramentas para a gestão e para o trabalho cotidiano</a:t>
            </a:r>
            <a:r>
              <a:rPr lang="pt-BR" dirty="0"/>
              <a:t>. Brasília: Ministério da Saúde, 2014.</a:t>
            </a:r>
          </a:p>
          <a:p>
            <a:endParaRPr lang="en-US" dirty="0"/>
          </a:p>
          <a:p>
            <a:r>
              <a:rPr lang="en-US" dirty="0"/>
              <a:t>CASH, </a:t>
            </a:r>
            <a:r>
              <a:rPr lang="en-US" dirty="0" err="1"/>
              <a:t>Scottye</a:t>
            </a:r>
            <a:r>
              <a:rPr lang="en-US" dirty="0"/>
              <a:t> J.; BRIDGE, Jeffrey A. Epidemiology of youth suicide and suicidal behavior. </a:t>
            </a:r>
            <a:r>
              <a:rPr lang="pt-BR" b="1" dirty="0" err="1"/>
              <a:t>Current</a:t>
            </a:r>
            <a:r>
              <a:rPr lang="pt-BR" b="1" dirty="0"/>
              <a:t> </a:t>
            </a:r>
            <a:r>
              <a:rPr lang="pt-BR" b="1" dirty="0" err="1"/>
              <a:t>opinion</a:t>
            </a:r>
            <a:r>
              <a:rPr lang="pt-BR" b="1" dirty="0"/>
              <a:t> in </a:t>
            </a:r>
            <a:r>
              <a:rPr lang="pt-BR" b="1" dirty="0" err="1"/>
              <a:t>pediatrics</a:t>
            </a:r>
            <a:r>
              <a:rPr lang="pt-BR" dirty="0"/>
              <a:t>, v. 21, n. 5, p. 613, 2009. Disponível em:&lt;http://dx.doi.org/10.1097/ MOP.0b013e32833063e1&gt;. Acesso 25 out. 2018.</a:t>
            </a:r>
          </a:p>
          <a:p>
            <a:r>
              <a:rPr lang="pt-BR" dirty="0"/>
              <a:t>CONTE, Marta et al. Programa de Prevenção ao Suicídio: estudo de caso em um município do sul do Brasil. </a:t>
            </a:r>
            <a:r>
              <a:rPr lang="pt-BR" b="1" dirty="0"/>
              <a:t>Ciência &amp; Saúde Coletiva</a:t>
            </a:r>
            <a:r>
              <a:rPr lang="pt-BR" dirty="0"/>
              <a:t>, v. 17, p. 2017-2026, 2012.Disponível em:&lt;http://dx.doi.org/10.1590/S1413-81232012000800013.&gt; Acesso 17 fev. 2019.</a:t>
            </a:r>
          </a:p>
          <a:p>
            <a:r>
              <a:rPr lang="pt-BR" dirty="0"/>
              <a:t> </a:t>
            </a:r>
          </a:p>
          <a:p>
            <a:r>
              <a:rPr lang="pt-BR" dirty="0"/>
              <a:t>GARBIN, Cléa Adas </a:t>
            </a:r>
            <a:r>
              <a:rPr lang="pt-BR" dirty="0" err="1"/>
              <a:t>Saliba</a:t>
            </a:r>
            <a:r>
              <a:rPr lang="pt-BR" dirty="0"/>
              <a:t> et al. Desafıos do profıssional de saúde na notifıcação da violência: obrigatoriedade, efetivação e encaminhamento.</a:t>
            </a:r>
            <a:r>
              <a:rPr lang="pt-BR" b="1" dirty="0"/>
              <a:t> </a:t>
            </a:r>
            <a:r>
              <a:rPr lang="en-US" b="1" dirty="0" err="1"/>
              <a:t>Ciência</a:t>
            </a:r>
            <a:r>
              <a:rPr lang="en-US" b="1" dirty="0"/>
              <a:t> &amp; </a:t>
            </a:r>
            <a:r>
              <a:rPr lang="en-US" b="1" dirty="0" err="1"/>
              <a:t>Saúde</a:t>
            </a:r>
            <a:r>
              <a:rPr lang="en-US" b="1" dirty="0"/>
              <a:t> </a:t>
            </a:r>
            <a:r>
              <a:rPr lang="en-US" b="1" dirty="0" err="1"/>
              <a:t>Coletiva</a:t>
            </a:r>
            <a:r>
              <a:rPr lang="en-US" dirty="0"/>
              <a:t>, v. 20, p. 1879-1890, 2015.</a:t>
            </a:r>
          </a:p>
          <a:p>
            <a:endParaRPr lang="pt-BR" dirty="0"/>
          </a:p>
          <a:p>
            <a:r>
              <a:rPr lang="pt-BR" dirty="0"/>
              <a:t>NETO, Ferreira; LEITE, João. Reforma psiquiátrica: as experiências francesa e italiana. </a:t>
            </a:r>
            <a:r>
              <a:rPr lang="en-US" b="1" dirty="0"/>
              <a:t>Interface-</a:t>
            </a:r>
            <a:r>
              <a:rPr lang="en-US" b="1" dirty="0" err="1"/>
              <a:t>Comunicação</a:t>
            </a:r>
            <a:r>
              <a:rPr lang="en-US" b="1" dirty="0"/>
              <a:t>, </a:t>
            </a:r>
            <a:r>
              <a:rPr lang="en-US" b="1" dirty="0" err="1"/>
              <a:t>Saúde</a:t>
            </a:r>
            <a:r>
              <a:rPr lang="en-US" b="1" dirty="0"/>
              <a:t>, </a:t>
            </a:r>
            <a:r>
              <a:rPr lang="en-US" b="1" dirty="0" err="1"/>
              <a:t>Educação</a:t>
            </a:r>
            <a:r>
              <a:rPr lang="en-US" dirty="0"/>
              <a:t>, v. 14, p. 967-969, 2010.</a:t>
            </a:r>
            <a:endParaRPr lang="pt-BR" dirty="0"/>
          </a:p>
          <a:p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0" y="6180947"/>
            <a:ext cx="1567097" cy="66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3006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708477" y="285128"/>
            <a:ext cx="2756848" cy="642920"/>
          </a:xfrm>
        </p:spPr>
        <p:txBody>
          <a:bodyPr>
            <a:normAutofit/>
          </a:bodyPr>
          <a:lstStyle/>
          <a:p>
            <a:r>
              <a:rPr lang="pt-BR" sz="3200" b="1" dirty="0"/>
              <a:t>  REFERÊNCIAS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4626" y="137875"/>
            <a:ext cx="2297373" cy="1274207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504966" y="1180579"/>
            <a:ext cx="1116386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</a:t>
            </a:r>
            <a:endParaRPr lang="pt-BR" dirty="0"/>
          </a:p>
          <a:p>
            <a:r>
              <a:rPr lang="en-US" dirty="0"/>
              <a:t>O'BRIEN, Kimberly H. </a:t>
            </a:r>
            <a:r>
              <a:rPr lang="en-US" dirty="0" err="1"/>
              <a:t>Mcmanama</a:t>
            </a:r>
            <a:r>
              <a:rPr lang="en-US" dirty="0"/>
              <a:t>; KNIGHT, John R.; HARRIS, </a:t>
            </a:r>
            <a:r>
              <a:rPr lang="en-US" dirty="0" err="1"/>
              <a:t>Sion</a:t>
            </a:r>
            <a:r>
              <a:rPr lang="en-US" dirty="0"/>
              <a:t> K. A Call for social responsibility and suicide risk screening, prevention, and early intervention following the release of the Netflix series 13 Reasons Why. </a:t>
            </a:r>
            <a:r>
              <a:rPr lang="pt-BR" b="1" dirty="0"/>
              <a:t>JAMA </a:t>
            </a:r>
            <a:r>
              <a:rPr lang="pt-BR" b="1" dirty="0" err="1"/>
              <a:t>internal</a:t>
            </a:r>
            <a:r>
              <a:rPr lang="pt-BR" b="1" dirty="0"/>
              <a:t> medicine</a:t>
            </a:r>
            <a:r>
              <a:rPr lang="pt-BR" dirty="0"/>
              <a:t>, v. 177, n. 10, p. 1418-1419, 2017.</a:t>
            </a:r>
          </a:p>
          <a:p>
            <a:endParaRPr lang="en-US" dirty="0"/>
          </a:p>
          <a:p>
            <a:r>
              <a:rPr lang="en-US" dirty="0"/>
              <a:t>OLFSON, Mark et al. Short-term suicide risk after psychiatric hospital discharge. </a:t>
            </a:r>
            <a:r>
              <a:rPr lang="pt-BR" b="1" dirty="0"/>
              <a:t>JAMA </a:t>
            </a:r>
            <a:r>
              <a:rPr lang="pt-BR" b="1" dirty="0" err="1"/>
              <a:t>psychiatry</a:t>
            </a:r>
            <a:r>
              <a:rPr lang="pt-BR" dirty="0"/>
              <a:t>, v. 73, n. 11, p. 1119-1126, 2016. Disponível em:&lt;</a:t>
            </a:r>
            <a:r>
              <a:rPr lang="pt-BR" dirty="0" err="1"/>
              <a:t>doi</a:t>
            </a:r>
            <a:r>
              <a:rPr lang="pt-BR" dirty="0"/>
              <a:t>: 10.1001/jamapsychiatry.2016.2035&gt;.</a:t>
            </a:r>
            <a:r>
              <a:rPr lang="pt-BR" b="1" dirty="0"/>
              <a:t> </a:t>
            </a:r>
            <a:r>
              <a:rPr lang="pt-BR" dirty="0"/>
              <a:t>Acesso 30 out. 2017.</a:t>
            </a:r>
          </a:p>
          <a:p>
            <a:endParaRPr lang="pt-BR" dirty="0"/>
          </a:p>
          <a:p>
            <a:r>
              <a:rPr lang="pt-BR" dirty="0"/>
              <a:t>REIS GIRIANELLI, Vania et al. Qualidade das notificações de violências interpessoal e autoprovocada no Estado do Rio de Janeiro, Brasil, 2009-2016. </a:t>
            </a:r>
            <a:r>
              <a:rPr lang="pt-BR" b="1" dirty="0"/>
              <a:t>Cadernos Saúde Coletiva</a:t>
            </a:r>
            <a:r>
              <a:rPr lang="pt-BR" dirty="0"/>
              <a:t>, v. 26, n. 3, 2018.</a:t>
            </a:r>
          </a:p>
          <a:p>
            <a:r>
              <a:rPr lang="en-US" dirty="0"/>
              <a:t>TOLLEFSEN, </a:t>
            </a:r>
            <a:r>
              <a:rPr lang="en-US" dirty="0" err="1"/>
              <a:t>Ingvild</a:t>
            </a:r>
            <a:r>
              <a:rPr lang="en-US" dirty="0"/>
              <a:t> Maria; HEM, </a:t>
            </a:r>
            <a:r>
              <a:rPr lang="en-US" dirty="0" err="1"/>
              <a:t>Erlend</a:t>
            </a:r>
            <a:r>
              <a:rPr lang="en-US" dirty="0"/>
              <a:t>; EKEBERG, Oivind. The reliability of suicide statistics: a systematic review. </a:t>
            </a:r>
            <a:r>
              <a:rPr lang="pt-BR" b="1" dirty="0"/>
              <a:t>BMC </a:t>
            </a:r>
            <a:r>
              <a:rPr lang="pt-BR" b="1" dirty="0" err="1"/>
              <a:t>psychiatry</a:t>
            </a:r>
            <a:r>
              <a:rPr lang="pt-BR" dirty="0"/>
              <a:t>, v. 12, n. 1, p. 9, 2012.</a:t>
            </a:r>
          </a:p>
          <a:p>
            <a:r>
              <a:rPr lang="pt-BR" dirty="0"/>
              <a:t> </a:t>
            </a:r>
          </a:p>
          <a:p>
            <a:r>
              <a:rPr lang="pt-BR" dirty="0"/>
              <a:t>VASCONCELOS-RAPOSO, José et al. Níveis de ideação suicida em jovens adultos. </a:t>
            </a:r>
            <a:r>
              <a:rPr lang="pt-BR" b="1" dirty="0"/>
              <a:t>Estudos de Psicologia</a:t>
            </a:r>
            <a:r>
              <a:rPr lang="pt-BR" dirty="0"/>
              <a:t>, v. 33, n. 2, p. 345-354, 2016.   Disponível em:&lt;http://www.scielo.br/</a:t>
            </a:r>
            <a:r>
              <a:rPr lang="pt-BR" dirty="0" err="1"/>
              <a:t>scielo.php?script</a:t>
            </a:r>
            <a:r>
              <a:rPr lang="pt-BR" dirty="0"/>
              <a:t>=</a:t>
            </a:r>
            <a:r>
              <a:rPr lang="pt-BR" dirty="0" err="1"/>
              <a:t>sci_arttext&amp;pid</a:t>
            </a:r>
            <a:r>
              <a:rPr lang="pt-BR" dirty="0"/>
              <a:t>=S0103-166X2016000200345&amp;lng=</a:t>
            </a:r>
            <a:r>
              <a:rPr lang="pt-BR" dirty="0" err="1"/>
              <a:t>en&amp;nrm</a:t>
            </a:r>
            <a:r>
              <a:rPr lang="pt-BR" dirty="0"/>
              <a:t>=</a:t>
            </a:r>
            <a:r>
              <a:rPr lang="pt-BR" dirty="0" err="1"/>
              <a:t>iso</a:t>
            </a:r>
            <a:r>
              <a:rPr lang="pt-BR" dirty="0"/>
              <a:t>&gt;. </a:t>
            </a:r>
            <a:r>
              <a:rPr lang="en-US" dirty="0" err="1"/>
              <a:t>Acesso</a:t>
            </a:r>
            <a:r>
              <a:rPr lang="en-US" dirty="0"/>
              <a:t> 11 </a:t>
            </a:r>
            <a:r>
              <a:rPr lang="en-US" dirty="0" err="1"/>
              <a:t>Fev</a:t>
            </a:r>
            <a:r>
              <a:rPr lang="en-US" dirty="0"/>
              <a:t>. 2019.</a:t>
            </a:r>
            <a:endParaRPr lang="pt-BR" dirty="0"/>
          </a:p>
          <a:p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0" y="6180947"/>
            <a:ext cx="1567097" cy="66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6109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04966" y="1180579"/>
            <a:ext cx="11163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  <a:p>
            <a:endParaRPr lang="pt-BR" dirty="0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5EB05399-6670-4D65-B60A-1CCAA51E4BA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86"/>
            <a:ext cx="12191999" cy="6849913"/>
          </a:xfrm>
          <a:prstGeom prst="rect">
            <a:avLst/>
          </a:prstGeom>
        </p:spPr>
      </p:pic>
      <p:sp>
        <p:nvSpPr>
          <p:cNvPr id="13" name="Subtítulo 12">
            <a:extLst>
              <a:ext uri="{FF2B5EF4-FFF2-40B4-BE49-F238E27FC236}">
                <a16:creationId xmlns:a16="http://schemas.microsoft.com/office/drawing/2014/main" id="{26DEA99B-41FC-4AB3-A650-8588AE4E1D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166" y="999029"/>
            <a:ext cx="11163868" cy="165576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t-BR" sz="4000" b="1" dirty="0"/>
              <a:t>Se tiveres a sabedoria para compreender a expressão do silêncio, terás a capacidade e a oportunidade de salvar uma vida!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5FD2495C-710D-4A79-97B9-BF57D7CCE92A}"/>
              </a:ext>
            </a:extLst>
          </p:cNvPr>
          <p:cNvSpPr txBox="1"/>
          <p:nvPr/>
        </p:nvSpPr>
        <p:spPr>
          <a:xfrm>
            <a:off x="1578077" y="4616337"/>
            <a:ext cx="87162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Diana Tavares da Rosa</a:t>
            </a:r>
          </a:p>
          <a:p>
            <a:pPr algn="ctr"/>
            <a:r>
              <a:rPr lang="pt-BR" sz="2400" b="1" dirty="0">
                <a:hlinkClick r:id="rId4"/>
              </a:rPr>
              <a:t>psicoduk@yahoo.com.br</a:t>
            </a:r>
            <a:endParaRPr lang="pt-BR" sz="2400" b="1" dirty="0"/>
          </a:p>
          <a:p>
            <a:pPr algn="ctr"/>
            <a:r>
              <a:rPr lang="pt-BR" sz="2400" b="1" dirty="0"/>
              <a:t>(49) 9 9818-4901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66697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FB607"/>
            </a:gs>
            <a:gs pos="15000">
              <a:srgbClr val="FFC000"/>
            </a:gs>
            <a:gs pos="64000">
              <a:srgbClr val="FFFF66"/>
            </a:gs>
            <a:gs pos="92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09394" y="407221"/>
            <a:ext cx="7563754" cy="140683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t-BR" sz="3200" b="1" dirty="0"/>
              <a:t>OBJETIVOS: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4" y="6071763"/>
            <a:ext cx="1567097" cy="665105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1E58CDC6-D410-4336-A280-87197D5F5976}"/>
              </a:ext>
            </a:extLst>
          </p:cNvPr>
          <p:cNvSpPr txBox="1"/>
          <p:nvPr/>
        </p:nvSpPr>
        <p:spPr>
          <a:xfrm>
            <a:off x="2118852" y="1312606"/>
            <a:ext cx="9252154" cy="5262979"/>
          </a:xfrm>
          <a:prstGeom prst="rect">
            <a:avLst/>
          </a:prstGeom>
          <a:gradFill>
            <a:gsLst>
              <a:gs pos="0">
                <a:srgbClr val="DFB607"/>
              </a:gs>
              <a:gs pos="15000">
                <a:srgbClr val="FFC000"/>
              </a:gs>
              <a:gs pos="64000">
                <a:srgbClr val="FFFF66"/>
              </a:gs>
              <a:gs pos="92000">
                <a:srgbClr val="FFFF66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b="1" dirty="0"/>
              <a:t>Caracterizar o suicídio na Região de Saúde do Meio-Oeste Catarinense;</a:t>
            </a:r>
          </a:p>
          <a:p>
            <a:endParaRPr lang="pt-BR" sz="28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b="1" dirty="0"/>
              <a:t>Mapear os serviços de saúde mental e outros aspectos ligados ao processo de trabalho dos profissionais da Equipes (NASF, CAPS, Hospitais) frente à realidade do suicídio;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b="1" dirty="0"/>
              <a:t>Divulgar os resultados a fim de sensibilizar para a importância da discussão e a qualificação do processo de trabalho (Educação Permanente) das Equipes de Saúde no enfrentamento à temática.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A87B8322-B459-430E-850B-ABF517624F2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92" t="10442" r="74227" b="57539"/>
          <a:stretch/>
        </p:blipFill>
        <p:spPr>
          <a:xfrm>
            <a:off x="1211536" y="1125772"/>
            <a:ext cx="532452" cy="688280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F4020192-7127-4571-B6DC-1D1BE07A05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92" t="10442" r="74227" b="57539"/>
          <a:stretch/>
        </p:blipFill>
        <p:spPr>
          <a:xfrm>
            <a:off x="1210226" y="2740720"/>
            <a:ext cx="532452" cy="688280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F23FB2BD-778E-4D2F-A88A-B9D959445D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92" t="10442" r="74227" b="57539"/>
          <a:stretch/>
        </p:blipFill>
        <p:spPr>
          <a:xfrm>
            <a:off x="1211536" y="4699809"/>
            <a:ext cx="532452" cy="68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255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65587" y="133661"/>
            <a:ext cx="9144000" cy="1655762"/>
          </a:xfrm>
        </p:spPr>
        <p:txBody>
          <a:bodyPr>
            <a:normAutofit/>
          </a:bodyPr>
          <a:lstStyle/>
          <a:p>
            <a:r>
              <a:rPr lang="pt-BR" sz="3200" b="1" dirty="0"/>
              <a:t>   </a:t>
            </a:r>
          </a:p>
          <a:p>
            <a:r>
              <a:rPr lang="pt-BR" sz="3200" b="1" dirty="0"/>
              <a:t>METODOLOGIA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0" y="6167299"/>
            <a:ext cx="1567097" cy="665105"/>
          </a:xfrm>
          <a:prstGeom prst="rect">
            <a:avLst/>
          </a:prstGeom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649568198"/>
              </p:ext>
            </p:extLst>
          </p:nvPr>
        </p:nvGraphicFramePr>
        <p:xfrm>
          <a:off x="2137880" y="1327354"/>
          <a:ext cx="8927152" cy="5201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Imagem 7">
            <a:extLst>
              <a:ext uri="{FF2B5EF4-FFF2-40B4-BE49-F238E27FC236}">
                <a16:creationId xmlns:a16="http://schemas.microsoft.com/office/drawing/2014/main" id="{DB65E125-6A67-4EA8-8A72-A3DAA6929A7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392" t="10442" r="74227" b="57539"/>
          <a:stretch/>
        </p:blipFill>
        <p:spPr>
          <a:xfrm>
            <a:off x="3994747" y="617402"/>
            <a:ext cx="532452" cy="68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690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94383" y="138461"/>
            <a:ext cx="9144000" cy="1303160"/>
          </a:xfrm>
          <a:gradFill>
            <a:gsLst>
              <a:gs pos="0">
                <a:srgbClr val="DFB607"/>
              </a:gs>
              <a:gs pos="15000">
                <a:srgbClr val="FFC000"/>
              </a:gs>
              <a:gs pos="64000">
                <a:srgbClr val="FFFF66"/>
              </a:gs>
              <a:gs pos="92000">
                <a:srgbClr val="FFFF66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pt-BR" sz="3200" b="1" dirty="0"/>
              <a:t>   </a:t>
            </a:r>
          </a:p>
          <a:p>
            <a:r>
              <a:rPr lang="pt-BR" sz="3200" b="1" dirty="0"/>
              <a:t>METODOLOGIA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0" y="6167299"/>
            <a:ext cx="1567097" cy="665105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71" y="3167338"/>
            <a:ext cx="1274244" cy="1274244"/>
          </a:xfrm>
          <a:prstGeom prst="rect">
            <a:avLst/>
          </a:prstGeom>
        </p:spPr>
      </p:pic>
      <p:cxnSp>
        <p:nvCxnSpPr>
          <p:cNvPr id="10" name="Conector de seta reta 9"/>
          <p:cNvCxnSpPr/>
          <p:nvPr/>
        </p:nvCxnSpPr>
        <p:spPr>
          <a:xfrm flipV="1">
            <a:off x="1616254" y="2822040"/>
            <a:ext cx="743714" cy="3721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ângulo de cantos arredondados 12"/>
          <p:cNvSpPr/>
          <p:nvPr/>
        </p:nvSpPr>
        <p:spPr>
          <a:xfrm>
            <a:off x="2482887" y="2133563"/>
            <a:ext cx="2605405" cy="1647585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7ª GERSA – Joaçaba – maio/2018</a:t>
            </a:r>
          </a:p>
          <a:p>
            <a:pPr algn="ctr"/>
            <a:r>
              <a:rPr lang="pt-BR" b="1" dirty="0">
                <a:solidFill>
                  <a:schemeClr val="tx1"/>
                </a:solidFill>
              </a:rPr>
              <a:t>Acesso população pesquisa</a:t>
            </a:r>
          </a:p>
        </p:txBody>
      </p:sp>
      <p:sp>
        <p:nvSpPr>
          <p:cNvPr id="18" name="Retângulo de cantos arredondados 17"/>
          <p:cNvSpPr/>
          <p:nvPr/>
        </p:nvSpPr>
        <p:spPr>
          <a:xfrm>
            <a:off x="6203628" y="1976118"/>
            <a:ext cx="2653824" cy="1812093"/>
          </a:xfrm>
          <a:prstGeom prst="roundRect">
            <a:avLst/>
          </a:prstGeom>
          <a:solidFill>
            <a:srgbClr val="E4824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Visita 7ª GERSA </a:t>
            </a:r>
          </a:p>
          <a:p>
            <a:pPr algn="ctr"/>
            <a:r>
              <a:rPr lang="pt-BR" b="1" dirty="0">
                <a:solidFill>
                  <a:schemeClr val="tx1"/>
                </a:solidFill>
              </a:rPr>
              <a:t>Contato (SES-NESM + GERSA: VIDEIRA e CONCÓRDIA) </a:t>
            </a:r>
          </a:p>
        </p:txBody>
      </p:sp>
      <p:cxnSp>
        <p:nvCxnSpPr>
          <p:cNvPr id="20" name="Conector de seta reta 19"/>
          <p:cNvCxnSpPr/>
          <p:nvPr/>
        </p:nvCxnSpPr>
        <p:spPr>
          <a:xfrm>
            <a:off x="5241321" y="2705500"/>
            <a:ext cx="7796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tângulo de cantos arredondados 22"/>
          <p:cNvSpPr/>
          <p:nvPr/>
        </p:nvSpPr>
        <p:spPr>
          <a:xfrm>
            <a:off x="2482887" y="4261886"/>
            <a:ext cx="2713562" cy="1979197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Agendamento</a:t>
            </a:r>
          </a:p>
          <a:p>
            <a:pPr algn="ctr"/>
            <a:r>
              <a:rPr lang="pt-BR" b="1" dirty="0">
                <a:solidFill>
                  <a:schemeClr val="tx1"/>
                </a:solidFill>
              </a:rPr>
              <a:t>Visita </a:t>
            </a:r>
            <a:r>
              <a:rPr lang="pt-BR" b="1" dirty="0" err="1">
                <a:solidFill>
                  <a:schemeClr val="tx1"/>
                </a:solidFill>
              </a:rPr>
              <a:t>Floripa</a:t>
            </a:r>
            <a:endParaRPr lang="pt-BR" b="1" dirty="0">
              <a:solidFill>
                <a:schemeClr val="tx1"/>
              </a:solidFill>
            </a:endParaRPr>
          </a:p>
          <a:p>
            <a:pPr algn="ctr"/>
            <a:r>
              <a:rPr lang="pt-BR" b="1" dirty="0">
                <a:solidFill>
                  <a:schemeClr val="tx1"/>
                </a:solidFill>
              </a:rPr>
              <a:t>Maio/</a:t>
            </a:r>
            <a:r>
              <a:rPr lang="pt-BR" b="1" dirty="0" err="1">
                <a:solidFill>
                  <a:schemeClr val="tx1"/>
                </a:solidFill>
              </a:rPr>
              <a:t>jun</a:t>
            </a:r>
            <a:r>
              <a:rPr lang="pt-BR" b="1" dirty="0">
                <a:solidFill>
                  <a:schemeClr val="tx1"/>
                </a:solidFill>
              </a:rPr>
              <a:t> </a:t>
            </a:r>
          </a:p>
        </p:txBody>
      </p:sp>
      <p:cxnSp>
        <p:nvCxnSpPr>
          <p:cNvPr id="25" name="Conector de seta reta 24"/>
          <p:cNvCxnSpPr/>
          <p:nvPr/>
        </p:nvCxnSpPr>
        <p:spPr>
          <a:xfrm>
            <a:off x="1703332" y="4309088"/>
            <a:ext cx="715823" cy="201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de seta reta 27"/>
          <p:cNvCxnSpPr/>
          <p:nvPr/>
        </p:nvCxnSpPr>
        <p:spPr>
          <a:xfrm>
            <a:off x="5472752" y="5110970"/>
            <a:ext cx="4936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tângulo de cantos arredondados 28"/>
          <p:cNvSpPr/>
          <p:nvPr/>
        </p:nvSpPr>
        <p:spPr>
          <a:xfrm>
            <a:off x="6201800" y="4261886"/>
            <a:ext cx="2728588" cy="1979197"/>
          </a:xfrm>
          <a:prstGeom prst="roundRect">
            <a:avLst/>
          </a:prstGeom>
          <a:solidFill>
            <a:srgbClr val="E4824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E-mail c/quest. todas Gerências/SC</a:t>
            </a:r>
          </a:p>
          <a:p>
            <a:pPr algn="ctr"/>
            <a:r>
              <a:rPr lang="pt-BR" b="1" dirty="0" err="1">
                <a:solidFill>
                  <a:schemeClr val="tx1"/>
                </a:solidFill>
              </a:rPr>
              <a:t>Jun</a:t>
            </a:r>
            <a:r>
              <a:rPr lang="pt-BR" b="1" dirty="0">
                <a:solidFill>
                  <a:schemeClr val="tx1"/>
                </a:solidFill>
              </a:rPr>
              <a:t>/2018 </a:t>
            </a: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9509283" y="4314918"/>
            <a:ext cx="1774209" cy="187313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9885163" y="4651318"/>
            <a:ext cx="11581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Ligação a todas as GERSAS</a:t>
            </a:r>
          </a:p>
          <a:p>
            <a:r>
              <a:rPr lang="pt-BR" b="1" dirty="0" err="1"/>
              <a:t>Jul</a:t>
            </a:r>
            <a:r>
              <a:rPr lang="pt-BR" b="1" dirty="0"/>
              <a:t>/2018</a:t>
            </a:r>
          </a:p>
        </p:txBody>
      </p:sp>
      <p:cxnSp>
        <p:nvCxnSpPr>
          <p:cNvPr id="35" name="Conector de seta reta 34"/>
          <p:cNvCxnSpPr/>
          <p:nvPr/>
        </p:nvCxnSpPr>
        <p:spPr>
          <a:xfrm>
            <a:off x="9136132" y="5110970"/>
            <a:ext cx="2182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e seta reta 36"/>
          <p:cNvCxnSpPr/>
          <p:nvPr/>
        </p:nvCxnSpPr>
        <p:spPr>
          <a:xfrm flipH="1">
            <a:off x="5595582" y="3788211"/>
            <a:ext cx="425393" cy="360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Elipse 37"/>
          <p:cNvSpPr/>
          <p:nvPr/>
        </p:nvSpPr>
        <p:spPr>
          <a:xfrm>
            <a:off x="9413684" y="1818288"/>
            <a:ext cx="2090047" cy="162472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Recorte Macro Meio-Oeste</a:t>
            </a:r>
          </a:p>
        </p:txBody>
      </p:sp>
      <p:cxnSp>
        <p:nvCxnSpPr>
          <p:cNvPr id="40" name="Conector de seta reta 39"/>
          <p:cNvCxnSpPr/>
          <p:nvPr/>
        </p:nvCxnSpPr>
        <p:spPr>
          <a:xfrm flipV="1">
            <a:off x="10524335" y="3638169"/>
            <a:ext cx="0" cy="3000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m 21">
            <a:extLst>
              <a:ext uri="{FF2B5EF4-FFF2-40B4-BE49-F238E27FC236}">
                <a16:creationId xmlns:a16="http://schemas.microsoft.com/office/drawing/2014/main" id="{FB0C46B7-17B1-4B5B-B2D1-8B55203B56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92" t="10442" r="74227" b="57539"/>
          <a:stretch/>
        </p:blipFill>
        <p:spPr>
          <a:xfrm>
            <a:off x="3994747" y="617402"/>
            <a:ext cx="532452" cy="68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62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694853" y="150236"/>
            <a:ext cx="4430530" cy="1301400"/>
          </a:xfrm>
        </p:spPr>
        <p:txBody>
          <a:bodyPr>
            <a:normAutofit/>
          </a:bodyPr>
          <a:lstStyle/>
          <a:p>
            <a:r>
              <a:rPr lang="pt-BR" sz="3200" b="1" dirty="0"/>
              <a:t>   </a:t>
            </a:r>
          </a:p>
          <a:p>
            <a:r>
              <a:rPr lang="pt-BR" sz="3200" b="1" dirty="0"/>
              <a:t>METODOLOGIA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0" y="6167299"/>
            <a:ext cx="1567097" cy="665105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429" y="2688307"/>
            <a:ext cx="1274244" cy="1274244"/>
          </a:xfrm>
          <a:prstGeom prst="rect">
            <a:avLst/>
          </a:prstGeom>
        </p:spPr>
      </p:pic>
      <p:sp>
        <p:nvSpPr>
          <p:cNvPr id="13" name="Retângulo de cantos arredondados 12"/>
          <p:cNvSpPr/>
          <p:nvPr/>
        </p:nvSpPr>
        <p:spPr>
          <a:xfrm>
            <a:off x="329927" y="3908887"/>
            <a:ext cx="2605405" cy="164758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Municípios Meio-Oeste </a:t>
            </a:r>
            <a:r>
              <a:rPr lang="pt-BR" b="1" dirty="0" err="1">
                <a:solidFill>
                  <a:schemeClr val="tx1"/>
                </a:solidFill>
              </a:rPr>
              <a:t>jun</a:t>
            </a:r>
            <a:r>
              <a:rPr lang="pt-BR" b="1" dirty="0">
                <a:solidFill>
                  <a:schemeClr val="tx1"/>
                </a:solidFill>
              </a:rPr>
              <a:t> – set/2018</a:t>
            </a:r>
          </a:p>
          <a:p>
            <a:pPr algn="ctr"/>
            <a:r>
              <a:rPr lang="pt-BR" b="1" dirty="0">
                <a:solidFill>
                  <a:schemeClr val="tx1"/>
                </a:solidFill>
              </a:rPr>
              <a:t>7ª GERSA – Joaçaba</a:t>
            </a:r>
          </a:p>
          <a:p>
            <a:pPr algn="ctr"/>
            <a:endParaRPr lang="pt-BR" dirty="0"/>
          </a:p>
        </p:txBody>
      </p:sp>
      <p:sp>
        <p:nvSpPr>
          <p:cNvPr id="18" name="Retângulo de cantos arredondados 17"/>
          <p:cNvSpPr/>
          <p:nvPr/>
        </p:nvSpPr>
        <p:spPr>
          <a:xfrm>
            <a:off x="5417050" y="2512252"/>
            <a:ext cx="2653824" cy="18120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8 Questionários NASF Meio-Oeste </a:t>
            </a:r>
          </a:p>
        </p:txBody>
      </p:sp>
      <p:cxnSp>
        <p:nvCxnSpPr>
          <p:cNvPr id="20" name="Conector de seta reta 19"/>
          <p:cNvCxnSpPr/>
          <p:nvPr/>
        </p:nvCxnSpPr>
        <p:spPr>
          <a:xfrm>
            <a:off x="3047239" y="5640728"/>
            <a:ext cx="403350" cy="1952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2928058" y="3490961"/>
            <a:ext cx="383994" cy="163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tângulo de cantos arredondados 28"/>
          <p:cNvSpPr/>
          <p:nvPr/>
        </p:nvSpPr>
        <p:spPr>
          <a:xfrm>
            <a:off x="5468572" y="4636940"/>
            <a:ext cx="2728588" cy="19791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1 Questionário Hospital Meio-Oeste</a:t>
            </a:r>
          </a:p>
          <a:p>
            <a:r>
              <a:rPr lang="pt-BR" b="1" dirty="0">
                <a:solidFill>
                  <a:schemeClr val="tx1"/>
                </a:solidFill>
              </a:rPr>
              <a:t>4 CAPS: </a:t>
            </a:r>
          </a:p>
          <a:p>
            <a:r>
              <a:rPr lang="pt-BR" b="1" dirty="0">
                <a:solidFill>
                  <a:schemeClr val="tx1"/>
                </a:solidFill>
              </a:rPr>
              <a:t>1 </a:t>
            </a:r>
            <a:r>
              <a:rPr lang="pt-BR" b="1" dirty="0" err="1">
                <a:solidFill>
                  <a:schemeClr val="tx1"/>
                </a:solidFill>
              </a:rPr>
              <a:t>Reg</a:t>
            </a:r>
            <a:r>
              <a:rPr lang="pt-BR" b="1" dirty="0">
                <a:solidFill>
                  <a:schemeClr val="tx1"/>
                </a:solidFill>
              </a:rPr>
              <a:t> Serrana;</a:t>
            </a:r>
          </a:p>
          <a:p>
            <a:r>
              <a:rPr lang="pt-BR" b="1" dirty="0">
                <a:solidFill>
                  <a:schemeClr val="tx1"/>
                </a:solidFill>
              </a:rPr>
              <a:t>1 </a:t>
            </a:r>
            <a:r>
              <a:rPr lang="pt-BR" b="1" dirty="0" err="1">
                <a:solidFill>
                  <a:schemeClr val="tx1"/>
                </a:solidFill>
              </a:rPr>
              <a:t>Reg</a:t>
            </a:r>
            <a:r>
              <a:rPr lang="pt-BR" b="1" dirty="0">
                <a:solidFill>
                  <a:schemeClr val="tx1"/>
                </a:solidFill>
              </a:rPr>
              <a:t> Extremo Oeste;</a:t>
            </a:r>
          </a:p>
          <a:p>
            <a:r>
              <a:rPr lang="pt-BR" b="1" dirty="0">
                <a:solidFill>
                  <a:schemeClr val="tx1"/>
                </a:solidFill>
              </a:rPr>
              <a:t>1 </a:t>
            </a:r>
            <a:r>
              <a:rPr lang="pt-BR" b="1" dirty="0" err="1">
                <a:solidFill>
                  <a:schemeClr val="tx1"/>
                </a:solidFill>
              </a:rPr>
              <a:t>Reg</a:t>
            </a:r>
            <a:r>
              <a:rPr lang="pt-BR" b="1" dirty="0">
                <a:solidFill>
                  <a:schemeClr val="tx1"/>
                </a:solidFill>
              </a:rPr>
              <a:t> Planalto Norte;</a:t>
            </a:r>
          </a:p>
          <a:p>
            <a:r>
              <a:rPr lang="pt-BR" b="1" dirty="0">
                <a:solidFill>
                  <a:schemeClr val="tx1"/>
                </a:solidFill>
              </a:rPr>
              <a:t>1 </a:t>
            </a:r>
            <a:r>
              <a:rPr lang="pt-BR" b="1" dirty="0" err="1">
                <a:solidFill>
                  <a:schemeClr val="tx1"/>
                </a:solidFill>
              </a:rPr>
              <a:t>Reg</a:t>
            </a:r>
            <a:r>
              <a:rPr lang="pt-BR" b="1" dirty="0">
                <a:solidFill>
                  <a:schemeClr val="tx1"/>
                </a:solidFill>
              </a:rPr>
              <a:t> Vale Itajaí.</a:t>
            </a:r>
          </a:p>
        </p:txBody>
      </p:sp>
      <p:cxnSp>
        <p:nvCxnSpPr>
          <p:cNvPr id="37" name="Conector de seta reta 36"/>
          <p:cNvCxnSpPr/>
          <p:nvPr/>
        </p:nvCxnSpPr>
        <p:spPr>
          <a:xfrm flipV="1">
            <a:off x="3142947" y="4640005"/>
            <a:ext cx="338210" cy="5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Imagem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052" y="4071407"/>
            <a:ext cx="1159821" cy="1159821"/>
          </a:xfrm>
          <a:prstGeom prst="rect">
            <a:avLst/>
          </a:prstGeom>
        </p:spPr>
      </p:pic>
      <p:pic>
        <p:nvPicPr>
          <p:cNvPr id="49" name="Imagem 4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069" y="5535884"/>
            <a:ext cx="1080253" cy="1080253"/>
          </a:xfrm>
          <a:prstGeom prst="rect">
            <a:avLst/>
          </a:prstGeom>
        </p:spPr>
      </p:pic>
      <p:sp>
        <p:nvSpPr>
          <p:cNvPr id="54" name="Seta para a direita 53"/>
          <p:cNvSpPr/>
          <p:nvPr/>
        </p:nvSpPr>
        <p:spPr>
          <a:xfrm>
            <a:off x="518615" y="1764231"/>
            <a:ext cx="8316099" cy="350948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5" name="Retângulo de cantos arredondados 54"/>
          <p:cNvSpPr/>
          <p:nvPr/>
        </p:nvSpPr>
        <p:spPr>
          <a:xfrm>
            <a:off x="9136132" y="1624084"/>
            <a:ext cx="2792011" cy="170134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/>
          </a:p>
        </p:txBody>
      </p:sp>
      <p:sp>
        <p:nvSpPr>
          <p:cNvPr id="56" name="CaixaDeTexto 55"/>
          <p:cNvSpPr txBox="1"/>
          <p:nvPr/>
        </p:nvSpPr>
        <p:spPr>
          <a:xfrm>
            <a:off x="9393891" y="1977831"/>
            <a:ext cx="24114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NASF </a:t>
            </a:r>
          </a:p>
          <a:p>
            <a:r>
              <a:rPr lang="pt-BR" b="1" dirty="0"/>
              <a:t>2 Grande Florianópolis;</a:t>
            </a:r>
          </a:p>
          <a:p>
            <a:r>
              <a:rPr lang="pt-BR" b="1" dirty="0"/>
              <a:t>2 Extremo Oeste. </a:t>
            </a:r>
          </a:p>
        </p:txBody>
      </p:sp>
      <p:sp>
        <p:nvSpPr>
          <p:cNvPr id="57" name="Elipse 56"/>
          <p:cNvSpPr/>
          <p:nvPr/>
        </p:nvSpPr>
        <p:spPr>
          <a:xfrm>
            <a:off x="9847895" y="3754414"/>
            <a:ext cx="1911801" cy="9782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17 respondidos</a:t>
            </a:r>
          </a:p>
        </p:txBody>
      </p:sp>
      <p:sp>
        <p:nvSpPr>
          <p:cNvPr id="58" name="Elipse 57"/>
          <p:cNvSpPr/>
          <p:nvPr/>
        </p:nvSpPr>
        <p:spPr>
          <a:xfrm>
            <a:off x="9761453" y="4961913"/>
            <a:ext cx="2100620" cy="165422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13 analisados</a:t>
            </a:r>
          </a:p>
        </p:txBody>
      </p:sp>
      <p:sp>
        <p:nvSpPr>
          <p:cNvPr id="6" name="Elipse 5"/>
          <p:cNvSpPr/>
          <p:nvPr/>
        </p:nvSpPr>
        <p:spPr>
          <a:xfrm>
            <a:off x="593554" y="2336212"/>
            <a:ext cx="1978926" cy="112989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Recorte </a:t>
            </a:r>
          </a:p>
          <a:p>
            <a:pPr algn="ctr"/>
            <a:r>
              <a:rPr lang="pt-BR" b="1" dirty="0">
                <a:solidFill>
                  <a:schemeClr val="tx1"/>
                </a:solidFill>
              </a:rPr>
              <a:t>Meio-Oeste</a:t>
            </a:r>
          </a:p>
          <a:p>
            <a:pPr algn="ctr"/>
            <a:r>
              <a:rPr lang="pt-BR" b="1" dirty="0">
                <a:solidFill>
                  <a:schemeClr val="tx1"/>
                </a:solidFill>
              </a:rPr>
              <a:t>20 mun.</a:t>
            </a:r>
          </a:p>
        </p:txBody>
      </p:sp>
      <p:cxnSp>
        <p:nvCxnSpPr>
          <p:cNvPr id="10" name="Conector de seta reta 9"/>
          <p:cNvCxnSpPr>
            <a:cxnSpLocks/>
          </p:cNvCxnSpPr>
          <p:nvPr/>
        </p:nvCxnSpPr>
        <p:spPr>
          <a:xfrm>
            <a:off x="8162404" y="3610262"/>
            <a:ext cx="1571259" cy="480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/>
          <p:cNvCxnSpPr>
            <a:cxnSpLocks/>
          </p:cNvCxnSpPr>
          <p:nvPr/>
        </p:nvCxnSpPr>
        <p:spPr>
          <a:xfrm flipV="1">
            <a:off x="8352430" y="4399495"/>
            <a:ext cx="1381233" cy="710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e seta reta 14"/>
          <p:cNvCxnSpPr>
            <a:cxnSpLocks/>
          </p:cNvCxnSpPr>
          <p:nvPr/>
        </p:nvCxnSpPr>
        <p:spPr>
          <a:xfrm>
            <a:off x="9635167" y="3466110"/>
            <a:ext cx="380052" cy="288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/>
          <p:cNvCxnSpPr>
            <a:cxnSpLocks/>
          </p:cNvCxnSpPr>
          <p:nvPr/>
        </p:nvCxnSpPr>
        <p:spPr>
          <a:xfrm>
            <a:off x="8023686" y="4324345"/>
            <a:ext cx="1611481" cy="993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cxnSpLocks/>
          </p:cNvCxnSpPr>
          <p:nvPr/>
        </p:nvCxnSpPr>
        <p:spPr>
          <a:xfrm flipV="1">
            <a:off x="8352430" y="5626538"/>
            <a:ext cx="1234022" cy="337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agem 27">
            <a:extLst>
              <a:ext uri="{FF2B5EF4-FFF2-40B4-BE49-F238E27FC236}">
                <a16:creationId xmlns:a16="http://schemas.microsoft.com/office/drawing/2014/main" id="{FCEE22F3-3AB4-48E4-9F0F-5094BAB798E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392" t="10442" r="74227" b="57539"/>
          <a:stretch/>
        </p:blipFill>
        <p:spPr>
          <a:xfrm>
            <a:off x="3832099" y="652493"/>
            <a:ext cx="532452" cy="68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115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86697" y="3046272"/>
            <a:ext cx="6032090" cy="3276444"/>
          </a:xfr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 fontScale="92500" lnSpcReduction="20000"/>
          </a:bodyPr>
          <a:lstStyle/>
          <a:p>
            <a:r>
              <a:rPr lang="pt-BR" sz="3200" b="1" dirty="0"/>
              <a:t> Análise dos dados epidemiológicos</a:t>
            </a:r>
          </a:p>
          <a:p>
            <a:r>
              <a:rPr lang="pt-BR" sz="3200" b="1" dirty="0"/>
              <a:t> DIVE-SC ;</a:t>
            </a:r>
          </a:p>
          <a:p>
            <a:endParaRPr lang="pt-BR" sz="3200" b="1" dirty="0"/>
          </a:p>
          <a:p>
            <a:r>
              <a:rPr lang="pt-BR" sz="3200" b="1" dirty="0"/>
              <a:t>Análise Questionários CAPS e Hospital;</a:t>
            </a:r>
          </a:p>
          <a:p>
            <a:endParaRPr lang="pt-BR" sz="3200" b="1" dirty="0"/>
          </a:p>
          <a:p>
            <a:r>
              <a:rPr lang="pt-BR" sz="3200" b="1" dirty="0"/>
              <a:t>Análise Questionários NASF.</a:t>
            </a:r>
          </a:p>
          <a:p>
            <a:endParaRPr lang="pt-BR" sz="3200" b="1" dirty="0"/>
          </a:p>
          <a:p>
            <a:endParaRPr lang="pt-BR" sz="3200" b="1" dirty="0"/>
          </a:p>
          <a:p>
            <a:endParaRPr lang="pt-BR" sz="3200" b="1" dirty="0"/>
          </a:p>
          <a:p>
            <a:endParaRPr lang="pt-BR" sz="3200" b="1" dirty="0" err="1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6180947"/>
            <a:ext cx="1567097" cy="665105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C681166F-284F-4C75-A2CB-D8455CCA514A}"/>
              </a:ext>
            </a:extLst>
          </p:cNvPr>
          <p:cNvSpPr/>
          <p:nvPr/>
        </p:nvSpPr>
        <p:spPr>
          <a:xfrm>
            <a:off x="3834580" y="693174"/>
            <a:ext cx="52061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b="1" dirty="0"/>
              <a:t>RESULTADOS E DISCUSSÃO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90128AC4-389B-437D-8742-BBC7D3F05A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154" t="6001" r="16331" b="16328"/>
          <a:stretch/>
        </p:blipFill>
        <p:spPr>
          <a:xfrm>
            <a:off x="218696" y="412956"/>
            <a:ext cx="3413899" cy="2144578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7E247DB9-912E-48A3-8FC0-8842A41E7C3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50" t="8582" r="3348" b="14822"/>
          <a:stretch/>
        </p:blipFill>
        <p:spPr>
          <a:xfrm>
            <a:off x="6769861" y="1232743"/>
            <a:ext cx="5206182" cy="2413282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43C03B33-F6BF-4EDA-B167-1BDBD5E4770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628" t="10089" r="6613" b="11594"/>
          <a:stretch/>
        </p:blipFill>
        <p:spPr>
          <a:xfrm>
            <a:off x="6872748" y="4149511"/>
            <a:ext cx="5037803" cy="2471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577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704023" y="133661"/>
            <a:ext cx="4647377" cy="1655762"/>
          </a:xfr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txBody>
          <a:bodyPr>
            <a:normAutofit/>
          </a:bodyPr>
          <a:lstStyle/>
          <a:p>
            <a:r>
              <a:rPr lang="pt-BR" sz="3200" b="1" dirty="0"/>
              <a:t>   </a:t>
            </a:r>
          </a:p>
          <a:p>
            <a:r>
              <a:rPr lang="pt-BR" sz="3200" b="1" dirty="0"/>
              <a:t>METODOLOGIA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0" y="6167299"/>
            <a:ext cx="1567097" cy="665105"/>
          </a:xfrm>
          <a:prstGeom prst="rect">
            <a:avLst/>
          </a:prstGeom>
        </p:spPr>
      </p:pic>
      <p:sp>
        <p:nvSpPr>
          <p:cNvPr id="2" name="Elipse 1">
            <a:extLst>
              <a:ext uri="{FF2B5EF4-FFF2-40B4-BE49-F238E27FC236}">
                <a16:creationId xmlns:a16="http://schemas.microsoft.com/office/drawing/2014/main" id="{493C49A7-2B49-4067-AAF5-CBFB3C15AED6}"/>
              </a:ext>
            </a:extLst>
          </p:cNvPr>
          <p:cNvSpPr/>
          <p:nvPr/>
        </p:nvSpPr>
        <p:spPr>
          <a:xfrm>
            <a:off x="567017" y="2487361"/>
            <a:ext cx="4558388" cy="3679937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Arial" panose="020B0604020202020204" pitchFamily="34" charset="0"/>
              <a:buChar char="•"/>
            </a:pPr>
            <a:endParaRPr lang="pt-BR" sz="2800" dirty="0"/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pt-BR" sz="3200" b="1" dirty="0">
                <a:solidFill>
                  <a:schemeClr val="tx1"/>
                </a:solidFill>
              </a:rPr>
              <a:t>Análise epidemiológica </a:t>
            </a:r>
            <a:r>
              <a:rPr lang="pt-BR" sz="2400" b="1" dirty="0">
                <a:solidFill>
                  <a:schemeClr val="tx1"/>
                </a:solidFill>
              </a:rPr>
              <a:t>(DIVE-SC) 2011 -2018.</a:t>
            </a:r>
          </a:p>
          <a:p>
            <a:pPr algn="ctr"/>
            <a:r>
              <a:rPr lang="pt-BR" sz="3200" b="1" dirty="0" err="1">
                <a:solidFill>
                  <a:schemeClr val="tx1"/>
                </a:solidFill>
              </a:rPr>
              <a:t>Qui</a:t>
            </a:r>
            <a:r>
              <a:rPr lang="pt-BR" sz="3200" b="1" dirty="0">
                <a:solidFill>
                  <a:schemeClr val="tx1"/>
                </a:solidFill>
              </a:rPr>
              <a:t>-quadrado de Pearson</a:t>
            </a:r>
          </a:p>
          <a:p>
            <a:pPr algn="ctr"/>
            <a:endParaRPr lang="pt-BR" dirty="0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D6B72DF6-FB70-40C0-9A7D-1EC377E6B131}"/>
              </a:ext>
            </a:extLst>
          </p:cNvPr>
          <p:cNvSpPr/>
          <p:nvPr/>
        </p:nvSpPr>
        <p:spPr>
          <a:xfrm>
            <a:off x="6369081" y="2487362"/>
            <a:ext cx="4783953" cy="367993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* Análise descritiva questionários online. </a:t>
            </a:r>
          </a:p>
          <a:p>
            <a:pPr algn="ctr"/>
            <a:endParaRPr lang="pt-BR" dirty="0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A41D01E9-AF20-484B-8A6F-9ABE995D41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92" t="10442" r="74227" b="57539"/>
          <a:stretch/>
        </p:blipFill>
        <p:spPr>
          <a:xfrm>
            <a:off x="3994747" y="617402"/>
            <a:ext cx="532452" cy="68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7058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14551</TotalTime>
  <Words>3473</Words>
  <Application>Microsoft Office PowerPoint</Application>
  <PresentationFormat>Widescreen</PresentationFormat>
  <Paragraphs>1600</Paragraphs>
  <Slides>37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1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Usuário</dc:creator>
  <cp:lastModifiedBy>Diana Rosa</cp:lastModifiedBy>
  <cp:revision>183</cp:revision>
  <dcterms:created xsi:type="dcterms:W3CDTF">2019-02-27T12:03:09Z</dcterms:created>
  <dcterms:modified xsi:type="dcterms:W3CDTF">2019-09-05T01:12:25Z</dcterms:modified>
</cp:coreProperties>
</file>