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4" r:id="rId6"/>
    <p:sldId id="261" r:id="rId7"/>
    <p:sldId id="260" r:id="rId8"/>
    <p:sldId id="263" r:id="rId9"/>
    <p:sldId id="262" r:id="rId10"/>
    <p:sldId id="265" r:id="rId11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9E92217-90B5-414B-814F-28B93F2833DC}" type="datetimeFigureOut">
              <a:rPr lang="pt-BR" smtClean="0"/>
              <a:t>04/09/2019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A41A1822-D183-4D35-915C-96139C5D919A}" type="slidenum">
              <a:rPr lang="pt-BR" smtClean="0"/>
              <a:t>‹nº›</a:t>
            </a:fld>
            <a:endParaRPr lang="pt-BR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92217-90B5-414B-814F-28B93F2833DC}" type="datetimeFigureOut">
              <a:rPr lang="pt-BR" smtClean="0"/>
              <a:t>04/09/2019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A1822-D183-4D35-915C-96139C5D919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92217-90B5-414B-814F-28B93F2833DC}" type="datetimeFigureOut">
              <a:rPr lang="pt-BR" smtClean="0"/>
              <a:t>04/09/2019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A1822-D183-4D35-915C-96139C5D919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92217-90B5-414B-814F-28B93F2833DC}" type="datetimeFigureOut">
              <a:rPr lang="pt-BR" smtClean="0"/>
              <a:t>04/09/2019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A1822-D183-4D35-915C-96139C5D919A}" type="slidenum">
              <a:rPr lang="pt-BR" smtClean="0"/>
              <a:t>‹nº›</a:t>
            </a:fld>
            <a:endParaRPr lang="pt-BR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9E92217-90B5-414B-814F-28B93F2833DC}" type="datetimeFigureOut">
              <a:rPr lang="pt-BR" smtClean="0"/>
              <a:t>04/09/2019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A1822-D183-4D35-915C-96139C5D919A}" type="slidenum">
              <a:rPr lang="pt-BR" smtClean="0"/>
              <a:t>‹nº›</a:t>
            </a:fld>
            <a:endParaRPr lang="pt-BR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92217-90B5-414B-814F-28B93F2833DC}" type="datetimeFigureOut">
              <a:rPr lang="pt-BR" smtClean="0"/>
              <a:t>04/09/2019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A1822-D183-4D35-915C-96139C5D919A}" type="slidenum">
              <a:rPr lang="pt-BR" smtClean="0"/>
              <a:t>‹nº›</a:t>
            </a:fld>
            <a:endParaRPr lang="pt-BR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92217-90B5-414B-814F-28B93F2833DC}" type="datetimeFigureOut">
              <a:rPr lang="pt-BR" smtClean="0"/>
              <a:t>04/09/2019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A1822-D183-4D35-915C-96139C5D919A}" type="slidenum">
              <a:rPr lang="pt-BR" smtClean="0"/>
              <a:t>‹nº›</a:t>
            </a:fld>
            <a:endParaRPr lang="pt-BR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9E92217-90B5-414B-814F-28B93F2833DC}" type="datetimeFigureOut">
              <a:rPr lang="pt-BR" smtClean="0"/>
              <a:t>04/09/2019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A1822-D183-4D35-915C-96139C5D919A}" type="slidenum">
              <a:rPr lang="pt-BR" smtClean="0"/>
              <a:t>‹nº›</a:t>
            </a:fld>
            <a:endParaRPr lang="pt-BR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92217-90B5-414B-814F-28B93F2833DC}" type="datetimeFigureOut">
              <a:rPr lang="pt-BR" smtClean="0"/>
              <a:t>04/09/2019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A1822-D183-4D35-915C-96139C5D919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9E92217-90B5-414B-814F-28B93F2833DC}" type="datetimeFigureOut">
              <a:rPr lang="pt-BR" smtClean="0"/>
              <a:t>04/09/2019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A1822-D183-4D35-915C-96139C5D919A}" type="slidenum">
              <a:rPr lang="pt-BR" smtClean="0"/>
              <a:t>‹nº›</a:t>
            </a:fld>
            <a:endParaRPr lang="pt-BR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pt-BR" smtClean="0"/>
              <a:t>Clique para editar o texto mestre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9E92217-90B5-414B-814F-28B93F2833DC}" type="datetimeFigureOut">
              <a:rPr lang="pt-BR" smtClean="0"/>
              <a:t>04/09/2019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A1822-D183-4D35-915C-96139C5D919A}" type="slidenum">
              <a:rPr lang="pt-BR" smtClean="0"/>
              <a:t>‹nº›</a:t>
            </a:fld>
            <a:endParaRPr lang="pt-BR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39E92217-90B5-414B-814F-28B93F2833DC}" type="datetimeFigureOut">
              <a:rPr lang="pt-BR" smtClean="0"/>
              <a:t>04/09/2019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A41A1822-D183-4D35-915C-96139C5D919A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endParaRPr lang="pt-BR" sz="2200" dirty="0" smtClean="0"/>
          </a:p>
          <a:p>
            <a:pPr algn="ctr"/>
            <a:r>
              <a:rPr lang="pt-BR" sz="2200" dirty="0" smtClean="0"/>
              <a:t>Serviço de Residencial Terapêutico. Lages SC</a:t>
            </a:r>
            <a:endParaRPr lang="pt-BR" sz="2200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Reconstruir o Cuidado em Liberdade.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18670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28600"/>
            <a:ext cx="6453336" cy="6453336"/>
          </a:xfrm>
        </p:spPr>
      </p:pic>
    </p:spTree>
    <p:extLst>
      <p:ext uri="{BB962C8B-B14F-4D97-AF65-F5344CB8AC3E}">
        <p14:creationId xmlns:p14="http://schemas.microsoft.com/office/powerpoint/2010/main" val="182918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Legislação do SRT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pt-BR" sz="2800" b="1" dirty="0"/>
              <a:t>Portaria nº 3.090 de 2011 – Ministério da Saúde</a:t>
            </a:r>
          </a:p>
          <a:p>
            <a:pPr marL="0" indent="0">
              <a:buNone/>
            </a:pPr>
            <a:endParaRPr lang="pt-BR" sz="2800" b="1" dirty="0"/>
          </a:p>
          <a:p>
            <a:pPr algn="just"/>
            <a:r>
              <a:rPr lang="pt-BR" dirty="0"/>
              <a:t>Modalidade de moradia destinada àquelas pessoas com </a:t>
            </a:r>
            <a:r>
              <a:rPr lang="pt-BR" b="1" dirty="0"/>
              <a:t>internação de longa permanência que não possuem vínculos familiares e sociais</a:t>
            </a:r>
            <a:r>
              <a:rPr lang="pt-BR" dirty="0"/>
              <a:t>. A lógica fundamental deste serviço é a </a:t>
            </a:r>
            <a:r>
              <a:rPr lang="pt-BR" b="1" dirty="0"/>
              <a:t>criação de um espaço de construção de autonomia </a:t>
            </a:r>
            <a:r>
              <a:rPr lang="pt-BR" dirty="0"/>
              <a:t>para retomada da vida cotidiana e reinserção social.</a:t>
            </a:r>
          </a:p>
          <a:p>
            <a:pPr algn="just"/>
            <a:r>
              <a:rPr lang="pt-BR" dirty="0"/>
              <a:t>Cada residência pode abrigar de um indivíduo até no máximo oito pessoas, que deverão contar sempre com suporte profissional sensível às demandas e necessidades de </a:t>
            </a:r>
            <a:r>
              <a:rPr lang="pt-BR" dirty="0" smtClean="0"/>
              <a:t>cada um.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801937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4000" dirty="0" smtClean="0"/>
              <a:t>Quem pode se beneficiar?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467544" y="1859340"/>
            <a:ext cx="835292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pt-BR" sz="2800" dirty="0"/>
          </a:p>
          <a:p>
            <a:pPr algn="just"/>
            <a:r>
              <a:rPr lang="pt-BR" sz="2800" dirty="0" smtClean="0"/>
              <a:t>A </a:t>
            </a:r>
            <a:r>
              <a:rPr lang="pt-BR" sz="2800" dirty="0"/>
              <a:t>Os SRT deverão acolher pessoas com internação de longa permanência, egressas de hospitais psiquiátricos e hospitais de custódia</a:t>
            </a:r>
            <a:r>
              <a:rPr lang="pt-BR" sz="2800" dirty="0" smtClean="0"/>
              <a:t>.</a:t>
            </a:r>
          </a:p>
          <a:p>
            <a:pPr algn="just"/>
            <a:r>
              <a:rPr lang="pt-BR" sz="2800" dirty="0" smtClean="0"/>
              <a:t> </a:t>
            </a:r>
            <a:r>
              <a:rPr lang="pt-BR" sz="2800" dirty="0"/>
              <a:t>Parágrafo único. Para fins desta Portaria, será considerada internação de longa permanência a internação de dois anos ou mais ininterruptos. </a:t>
            </a:r>
          </a:p>
        </p:txBody>
      </p:sp>
    </p:spTree>
    <p:extLst>
      <p:ext uri="{BB962C8B-B14F-4D97-AF65-F5344CB8AC3E}">
        <p14:creationId xmlns:p14="http://schemas.microsoft.com/office/powerpoint/2010/main" val="2924222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Modalidades de SRT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pt-BR" b="1" dirty="0" smtClean="0">
                <a:latin typeface="Arial" pitchFamily="34" charset="0"/>
                <a:cs typeface="Arial" pitchFamily="34" charset="0"/>
              </a:rPr>
              <a:t>Tipo I-  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moradias destinadas a pessoas com transtorno mental em processo de </a:t>
            </a:r>
            <a:r>
              <a:rPr lang="pt-BR" dirty="0" err="1" smtClean="0">
                <a:latin typeface="Arial" pitchFamily="34" charset="0"/>
                <a:cs typeface="Arial" pitchFamily="34" charset="0"/>
              </a:rPr>
              <a:t>desinstitucionalização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, devendo acolher no máximo oito moradores.</a:t>
            </a:r>
          </a:p>
          <a:p>
            <a:r>
              <a:rPr lang="pt-BR" b="1" dirty="0" smtClean="0">
                <a:latin typeface="Arial" pitchFamily="34" charset="0"/>
                <a:cs typeface="Arial" pitchFamily="34" charset="0"/>
              </a:rPr>
              <a:t>Tipo II 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– moradia destinadas ás pessoas com transtorno mental e acentuado nível de dependência, especialmente em função do seu comprometimento físico, que necessitem de cuidados permanentes específicos, devendo acolher no máximo dez moradores.</a:t>
            </a:r>
          </a:p>
          <a:p>
            <a:endParaRPr lang="pt-BR" dirty="0">
              <a:latin typeface="Arial" pitchFamily="34" charset="0"/>
              <a:cs typeface="Arial" pitchFamily="34" charset="0"/>
            </a:endParaRPr>
          </a:p>
          <a:p>
            <a:r>
              <a:rPr lang="pt-BR" dirty="0" smtClean="0">
                <a:latin typeface="Arial" pitchFamily="34" charset="0"/>
                <a:cs typeface="Arial" pitchFamily="34" charset="0"/>
              </a:rPr>
              <a:t>“As duas modalidades de SRT se mantem como unidade de moradia, inseridos na comunidade, devendo estar localizados fora dos limites de unidades hospitalares gerais ou especializadas, estando vinculados a rede publica de serviços de saúde.”(Art. 2B) </a:t>
            </a:r>
            <a:endParaRPr lang="pt-BR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7873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Autonomia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just"/>
            <a:r>
              <a:rPr lang="pt-BR" dirty="0"/>
              <a:t>É</a:t>
            </a:r>
            <a:r>
              <a:rPr lang="pt-BR" dirty="0" smtClean="0"/>
              <a:t> </a:t>
            </a:r>
            <a:r>
              <a:rPr lang="pt-BR" dirty="0"/>
              <a:t>um conceito que determina a liberdade do indivíduo em gerir livremente a sua vida, efetuando, racionalmente, as suas próprias escolhas</a:t>
            </a:r>
            <a:r>
              <a:rPr lang="pt-BR" dirty="0" smtClean="0"/>
              <a:t>.</a:t>
            </a:r>
          </a:p>
          <a:p>
            <a:pPr algn="just"/>
            <a:r>
              <a:rPr lang="pt-BR" dirty="0" smtClean="0"/>
              <a:t>Em relação aos SRT, </a:t>
            </a:r>
            <a:r>
              <a:rPr lang="pt-BR" dirty="0"/>
              <a:t>v</a:t>
            </a:r>
            <a:r>
              <a:rPr lang="pt-BR" dirty="0" smtClean="0"/>
              <a:t>ale </a:t>
            </a:r>
            <a:r>
              <a:rPr lang="pt-BR" dirty="0"/>
              <a:t>ressaltar que os resultados de estudos </a:t>
            </a:r>
            <a:r>
              <a:rPr lang="pt-BR" dirty="0" smtClean="0"/>
              <a:t> </a:t>
            </a:r>
            <a:r>
              <a:rPr lang="pt-BR" dirty="0"/>
              <a:t>demostram que a autonomia não corresponde a independência absoluta, mas a uma relativa participação dos profissionais de saúde na </a:t>
            </a:r>
            <a:r>
              <a:rPr lang="pt-BR" dirty="0" smtClean="0"/>
              <a:t>construção </a:t>
            </a:r>
            <a:r>
              <a:rPr lang="pt-BR" dirty="0"/>
              <a:t>desse </a:t>
            </a:r>
            <a:r>
              <a:rPr lang="pt-BR" dirty="0" smtClean="0"/>
              <a:t>fenômeno.</a:t>
            </a:r>
          </a:p>
          <a:p>
            <a:pPr algn="just"/>
            <a:r>
              <a:rPr lang="pt-BR" dirty="0" smtClean="0"/>
              <a:t>No SRT de </a:t>
            </a:r>
            <a:r>
              <a:rPr lang="pt-BR" dirty="0"/>
              <a:t>L</a:t>
            </a:r>
            <a:r>
              <a:rPr lang="pt-BR" dirty="0" smtClean="0"/>
              <a:t>ages  </a:t>
            </a:r>
            <a:r>
              <a:rPr lang="pt-BR" dirty="0"/>
              <a:t>empregaremos o conceito de “autonomia mediada”, que é uma forma </a:t>
            </a:r>
            <a:r>
              <a:rPr lang="pt-BR" dirty="0" smtClean="0"/>
              <a:t>adotada  onde os profissionais ajudam os moradores  </a:t>
            </a:r>
            <a:r>
              <a:rPr lang="pt-BR" dirty="0"/>
              <a:t>a fazerem suas escolhas de maneira independente, para que estas não sejam prejudicadas pelo seu processo de </a:t>
            </a:r>
            <a:r>
              <a:rPr lang="pt-BR" dirty="0" smtClean="0"/>
              <a:t>adoecimento.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41919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SRT – Lages SC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3"/>
          </p:nvPr>
        </p:nvSpPr>
        <p:spPr>
          <a:xfrm>
            <a:off x="179512" y="1298448"/>
            <a:ext cx="8690168" cy="5370912"/>
          </a:xfrm>
        </p:spPr>
        <p:txBody>
          <a:bodyPr>
            <a:normAutofit/>
          </a:bodyPr>
          <a:lstStyle/>
          <a:p>
            <a:r>
              <a:rPr lang="pt-BR" dirty="0" smtClean="0">
                <a:latin typeface="Arial" pitchFamily="34" charset="0"/>
                <a:cs typeface="Arial" pitchFamily="34" charset="0"/>
              </a:rPr>
              <a:t>Acolhe 5 moradores, 4 homens e 1 mulher.</a:t>
            </a:r>
          </a:p>
          <a:p>
            <a:r>
              <a:rPr lang="pt-BR" dirty="0" smtClean="0">
                <a:latin typeface="Arial" pitchFamily="34" charset="0"/>
                <a:cs typeface="Arial" pitchFamily="34" charset="0"/>
              </a:rPr>
              <a:t>Idades variam entre 62 e 34 anos.</a:t>
            </a:r>
          </a:p>
          <a:p>
            <a:r>
              <a:rPr lang="pt-BR" dirty="0" smtClean="0">
                <a:latin typeface="Arial" pitchFamily="34" charset="0"/>
                <a:cs typeface="Arial" pitchFamily="34" charset="0"/>
              </a:rPr>
              <a:t>Média de tempo de internamentos 6 anos.</a:t>
            </a:r>
          </a:p>
          <a:p>
            <a:endParaRPr lang="pt-BR" dirty="0" smtClean="0">
              <a:latin typeface="Arial" pitchFamily="34" charset="0"/>
              <a:cs typeface="Arial" pitchFamily="34" charset="0"/>
            </a:endParaRPr>
          </a:p>
          <a:p>
            <a:endParaRPr lang="pt-BR" dirty="0">
              <a:latin typeface="Arial" pitchFamily="34" charset="0"/>
              <a:cs typeface="Arial" pitchFamily="34" charset="0"/>
            </a:endParaRPr>
          </a:p>
          <a:p>
            <a:endParaRPr lang="pt-BR" dirty="0">
              <a:latin typeface="Arial" pitchFamily="34" charset="0"/>
              <a:cs typeface="Arial" pitchFamily="34" charset="0"/>
            </a:endParaRPr>
          </a:p>
          <a:p>
            <a:r>
              <a:rPr lang="pt-BR" dirty="0" smtClean="0">
                <a:latin typeface="Arial" pitchFamily="34" charset="0"/>
                <a:cs typeface="Arial" pitchFamily="34" charset="0"/>
              </a:rPr>
              <a:t>Equipe técnica:</a:t>
            </a:r>
          </a:p>
          <a:p>
            <a:r>
              <a:rPr lang="pt-BR" dirty="0" smtClean="0">
                <a:latin typeface="Arial" pitchFamily="34" charset="0"/>
                <a:cs typeface="Arial" pitchFamily="34" charset="0"/>
              </a:rPr>
              <a:t>8 cuidadores </a:t>
            </a:r>
          </a:p>
          <a:p>
            <a:r>
              <a:rPr lang="pt-BR" dirty="0" smtClean="0">
                <a:latin typeface="Arial" pitchFamily="34" charset="0"/>
                <a:cs typeface="Arial" pitchFamily="34" charset="0"/>
              </a:rPr>
              <a:t>1 Cozinheira</a:t>
            </a:r>
          </a:p>
          <a:p>
            <a:r>
              <a:rPr lang="pt-BR" dirty="0" smtClean="0">
                <a:latin typeface="Arial" pitchFamily="34" charset="0"/>
                <a:cs typeface="Arial" pitchFamily="34" charset="0"/>
              </a:rPr>
              <a:t>1 Serviços gerais</a:t>
            </a:r>
          </a:p>
          <a:p>
            <a:r>
              <a:rPr lang="pt-BR" dirty="0" smtClean="0">
                <a:latin typeface="Arial" pitchFamily="34" charset="0"/>
                <a:cs typeface="Arial" pitchFamily="34" charset="0"/>
              </a:rPr>
              <a:t>1 Coordenadora</a:t>
            </a:r>
          </a:p>
          <a:p>
            <a:r>
              <a:rPr lang="pt-BR" dirty="0" smtClean="0">
                <a:latin typeface="Arial" pitchFamily="34" charset="0"/>
                <a:cs typeface="Arial" pitchFamily="34" charset="0"/>
              </a:rPr>
              <a:t>São referenciados para tratamento no CAPS II</a:t>
            </a:r>
          </a:p>
          <a:p>
            <a:endParaRPr lang="pt-BR" dirty="0" smtClean="0">
              <a:latin typeface="Arial" pitchFamily="34" charset="0"/>
              <a:cs typeface="Arial" pitchFamily="34" charset="0"/>
            </a:endParaRPr>
          </a:p>
          <a:p>
            <a:endParaRPr lang="pt-BR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E:\Fotos Passeios RT\20190812_13372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3" y="2564904"/>
            <a:ext cx="4224469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8204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Prioriza-se no SRT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3455" cy="5298904"/>
          </a:xfrm>
        </p:spPr>
        <p:txBody>
          <a:bodyPr>
            <a:normAutofit lnSpcReduction="10000"/>
          </a:bodyPr>
          <a:lstStyle/>
          <a:p>
            <a:r>
              <a:rPr lang="pt-BR" sz="1800" dirty="0" smtClean="0"/>
              <a:t>Resgate de autonomia, buscando que eles possam voltar a realizar as atividades do dia a dia como:</a:t>
            </a:r>
          </a:p>
          <a:p>
            <a:r>
              <a:rPr lang="pt-BR" sz="1800" dirty="0" smtClean="0"/>
              <a:t>Arrumar o próprio quarto;</a:t>
            </a:r>
          </a:p>
          <a:p>
            <a:r>
              <a:rPr lang="pt-BR" sz="1800" dirty="0" smtClean="0"/>
              <a:t>Ajudar na manutenção do pátio;</a:t>
            </a:r>
          </a:p>
          <a:p>
            <a:r>
              <a:rPr lang="pt-BR" sz="1800" dirty="0" smtClean="0"/>
              <a:t>Pendurar a roupa no varal; </a:t>
            </a:r>
          </a:p>
          <a:p>
            <a:r>
              <a:rPr lang="pt-BR" sz="1800" dirty="0" smtClean="0"/>
              <a:t>Cuidar de seus pertences e guarda roupas;</a:t>
            </a:r>
          </a:p>
          <a:p>
            <a:r>
              <a:rPr lang="pt-BR" sz="1800" dirty="0" smtClean="0"/>
              <a:t>Escolher o hora que mais lhe agrada para fazer a higiene pessoal;</a:t>
            </a:r>
          </a:p>
          <a:p>
            <a:r>
              <a:rPr lang="pt-BR" sz="1800" dirty="0" smtClean="0"/>
              <a:t>Com auxilio do Curador onde empregar o valor do BPC;</a:t>
            </a:r>
          </a:p>
          <a:p>
            <a:r>
              <a:rPr lang="pt-BR" sz="1800" dirty="0" smtClean="0"/>
              <a:t>Realizar passeios, caminhadas, atividades recreativas, ir ao mercado, igreja e Unidade de saúde. etc.</a:t>
            </a:r>
          </a:p>
          <a:p>
            <a:r>
              <a:rPr lang="pt-BR" sz="1800" dirty="0" smtClean="0"/>
              <a:t>Voltar a frequentar escola, etc.</a:t>
            </a:r>
          </a:p>
          <a:p>
            <a:r>
              <a:rPr lang="pt-BR" dirty="0" smtClean="0"/>
              <a:t>Trata-se de afazeres muito simples, mas que requerem  muita habilidade e manejo dos profissionais, pois devido o longo tempo que permaneceram  internados são muito dependentes, e estão na logica de institucionalização.   Este resgate é gradativo, avaliando as condições de cada morador.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92393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8593455" cy="45719"/>
          </a:xfrm>
        </p:spPr>
        <p:txBody>
          <a:bodyPr>
            <a:normAutofit fontScale="90000"/>
          </a:bodyPr>
          <a:lstStyle/>
          <a:p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3"/>
          </p:nvPr>
        </p:nvSpPr>
        <p:spPr>
          <a:xfrm>
            <a:off x="179512" y="548680"/>
            <a:ext cx="8690168" cy="5687528"/>
          </a:xfrm>
        </p:spPr>
        <p:txBody>
          <a:bodyPr/>
          <a:lstStyle/>
          <a:p>
            <a:r>
              <a:rPr lang="pt-BR" dirty="0"/>
              <a:t>As residências terapêuticas estão sendo “lentamente implantadas no Brasil” com o objetivo de reconstruir a identidade social e os direitos humanos perdidos durante longos períodos de internação de </a:t>
            </a:r>
            <a:r>
              <a:rPr lang="pt-BR" dirty="0" smtClean="0"/>
              <a:t>pessoas </a:t>
            </a:r>
            <a:r>
              <a:rPr lang="pt-BR" dirty="0"/>
              <a:t>com transtornos </a:t>
            </a:r>
            <a:r>
              <a:rPr lang="pt-BR" dirty="0" smtClean="0"/>
              <a:t>mentais. Os </a:t>
            </a:r>
            <a:r>
              <a:rPr lang="pt-BR" dirty="0" err="1" smtClean="0"/>
              <a:t>STRs</a:t>
            </a:r>
            <a:r>
              <a:rPr lang="pt-BR" dirty="0" smtClean="0"/>
              <a:t> </a:t>
            </a:r>
            <a:r>
              <a:rPr lang="pt-BR" dirty="0"/>
              <a:t>oferecem novas oportunidades àqueles que passaram </a:t>
            </a:r>
            <a:r>
              <a:rPr lang="pt-BR" dirty="0" smtClean="0"/>
              <a:t>por essas experiências. 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492896"/>
            <a:ext cx="3891632" cy="2736304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861048"/>
            <a:ext cx="3384376" cy="2538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144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Resgate de Vínculos Familiares.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just"/>
            <a:r>
              <a:rPr lang="pt-BR" sz="2400" dirty="0" smtClean="0"/>
              <a:t>Devido a pessoa com de transtorno mental, ter a possibilidade de sair  de uma instituição hospitalar, e retornar ao município de origem, pode-se resgatar sua historia de vida, memorias dos espaços públicos da cidade e também resgate de familiares. </a:t>
            </a:r>
          </a:p>
          <a:p>
            <a:pPr algn="just"/>
            <a:r>
              <a:rPr lang="pt-BR" sz="2400" dirty="0" smtClean="0"/>
              <a:t>Quando recebemos um morador, buscamos resgatar sua historia de vida, e existindo algum familiar, amigo realizamos busca para que se possível possamos iniciar um processo de reaproximação.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164446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TM01790493[[fn=SOHO]]</Template>
  <TotalTime>757</TotalTime>
  <Words>679</Words>
  <Application>Microsoft Office PowerPoint</Application>
  <PresentationFormat>Apresentação na tela (4:3)</PresentationFormat>
  <Paragraphs>49</Paragraphs>
  <Slides>10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10</vt:i4>
      </vt:variant>
    </vt:vector>
  </HeadingPairs>
  <TitlesOfParts>
    <vt:vector size="15" baseType="lpstr">
      <vt:lpstr>Arial</vt:lpstr>
      <vt:lpstr>Candara</vt:lpstr>
      <vt:lpstr>Tahoma</vt:lpstr>
      <vt:lpstr>Tunga</vt:lpstr>
      <vt:lpstr>Soho</vt:lpstr>
      <vt:lpstr>Reconstruir o Cuidado em Liberdade.</vt:lpstr>
      <vt:lpstr>Legislação do SRT</vt:lpstr>
      <vt:lpstr>Quem pode se beneficiar?</vt:lpstr>
      <vt:lpstr>Modalidades de SRT</vt:lpstr>
      <vt:lpstr>Autonomia</vt:lpstr>
      <vt:lpstr>SRT – Lages SC</vt:lpstr>
      <vt:lpstr>Prioriza-se no SRT</vt:lpstr>
      <vt:lpstr>Apresentação do PowerPoint</vt:lpstr>
      <vt:lpstr>Resgate de Vínculos Familiares.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Reconstruir o Cuidado em Liberdade.</dc:title>
  <dc:creator>psicosocial</dc:creator>
  <cp:lastModifiedBy>Daniel</cp:lastModifiedBy>
  <cp:revision>26</cp:revision>
  <dcterms:created xsi:type="dcterms:W3CDTF">2019-08-12T13:49:21Z</dcterms:created>
  <dcterms:modified xsi:type="dcterms:W3CDTF">2019-09-05T02:12:06Z</dcterms:modified>
</cp:coreProperties>
</file>