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media/image26.jpg" ContentType="image/jpeg"/>
  <Override PartName="/ppt/media/image27.jpg" ContentType="image/jpeg"/>
  <Override PartName="/ppt/media/image101.jpg" ContentType="image/jpeg"/>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8" r:id="rId1"/>
    <p:sldMasterId id="2147483864" r:id="rId2"/>
  </p:sldMasterIdLst>
  <p:sldIdLst>
    <p:sldId id="443" r:id="rId3"/>
    <p:sldId id="451" r:id="rId4"/>
    <p:sldId id="257" r:id="rId5"/>
    <p:sldId id="256" r:id="rId6"/>
    <p:sldId id="265" r:id="rId7"/>
    <p:sldId id="429" r:id="rId8"/>
    <p:sldId id="266" r:id="rId9"/>
    <p:sldId id="267" r:id="rId10"/>
    <p:sldId id="268" r:id="rId11"/>
    <p:sldId id="430" r:id="rId12"/>
    <p:sldId id="431" r:id="rId13"/>
    <p:sldId id="269" r:id="rId14"/>
    <p:sldId id="270" r:id="rId15"/>
    <p:sldId id="432" r:id="rId16"/>
    <p:sldId id="433" r:id="rId17"/>
    <p:sldId id="271" r:id="rId18"/>
    <p:sldId id="272" r:id="rId19"/>
    <p:sldId id="273" r:id="rId20"/>
    <p:sldId id="274" r:id="rId21"/>
    <p:sldId id="434" r:id="rId22"/>
    <p:sldId id="435" r:id="rId23"/>
    <p:sldId id="275" r:id="rId24"/>
    <p:sldId id="436" r:id="rId25"/>
    <p:sldId id="437" r:id="rId26"/>
    <p:sldId id="276" r:id="rId27"/>
    <p:sldId id="438"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439" r:id="rId42"/>
    <p:sldId id="290" r:id="rId43"/>
    <p:sldId id="440" r:id="rId44"/>
    <p:sldId id="441" r:id="rId45"/>
    <p:sldId id="291" r:id="rId46"/>
    <p:sldId id="292" r:id="rId47"/>
    <p:sldId id="293" r:id="rId48"/>
    <p:sldId id="393" r:id="rId49"/>
    <p:sldId id="394" r:id="rId50"/>
    <p:sldId id="395" r:id="rId51"/>
    <p:sldId id="396" r:id="rId52"/>
    <p:sldId id="397" r:id="rId53"/>
    <p:sldId id="398" r:id="rId54"/>
    <p:sldId id="399" r:id="rId55"/>
    <p:sldId id="400" r:id="rId56"/>
    <p:sldId id="401" r:id="rId57"/>
    <p:sldId id="444" r:id="rId58"/>
    <p:sldId id="453" r:id="rId59"/>
    <p:sldId id="452" r:id="rId60"/>
    <p:sldId id="454" r:id="rId61"/>
    <p:sldId id="445" r:id="rId62"/>
    <p:sldId id="447" r:id="rId63"/>
    <p:sldId id="449" r:id="rId64"/>
  </p:sldIdLst>
  <p:sldSz cx="10693400" cy="7924800"/>
  <p:notesSz cx="10693400" cy="7924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6B3495-FFF4-44AC-BF4A-A467825D49BC}" v="28" dt="2019-08-08T20:40:57.43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08"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36675" y="1299457"/>
            <a:ext cx="8020050" cy="2759004"/>
          </a:xfrm>
        </p:spPr>
        <p:txBody>
          <a:bodyPr anchor="b">
            <a:normAutofit/>
          </a:bodyPr>
          <a:lstStyle>
            <a:lvl1pPr algn="ctr">
              <a:defRPr sz="5263"/>
            </a:lvl1pPr>
          </a:lstStyle>
          <a:p>
            <a:r>
              <a:rPr lang="pt-BR"/>
              <a:t>Clique para editar o título Mestre</a:t>
            </a:r>
            <a:endParaRPr lang="en-US" dirty="0"/>
          </a:p>
        </p:txBody>
      </p:sp>
      <p:sp>
        <p:nvSpPr>
          <p:cNvPr id="3" name="Subtitle 2"/>
          <p:cNvSpPr>
            <a:spLocks noGrp="1"/>
          </p:cNvSpPr>
          <p:nvPr>
            <p:ph type="subTitle" idx="1"/>
          </p:nvPr>
        </p:nvSpPr>
        <p:spPr>
          <a:xfrm>
            <a:off x="1336675" y="4162355"/>
            <a:ext cx="8020050" cy="1913325"/>
          </a:xfrm>
        </p:spPr>
        <p:txBody>
          <a:bodyPr>
            <a:normAutofit/>
          </a:bodyPr>
          <a:lstStyle>
            <a:lvl1pPr marL="0" indent="0" algn="ctr">
              <a:buNone/>
              <a:defRPr sz="2105">
                <a:solidFill>
                  <a:schemeClr val="tx1">
                    <a:lumMod val="75000"/>
                    <a:lumOff val="25000"/>
                  </a:schemeClr>
                </a:solidFill>
              </a:defRPr>
            </a:lvl1pPr>
            <a:lvl2pPr marL="401010" indent="0" algn="ctr">
              <a:buNone/>
              <a:defRPr sz="2456"/>
            </a:lvl2pPr>
            <a:lvl3pPr marL="802020" indent="0" algn="ctr">
              <a:buNone/>
              <a:defRPr sz="2105"/>
            </a:lvl3pPr>
            <a:lvl4pPr marL="1203030" indent="0" algn="ctr">
              <a:buNone/>
              <a:defRPr sz="1754"/>
            </a:lvl4pPr>
            <a:lvl5pPr marL="1604040" indent="0" algn="ctr">
              <a:buNone/>
              <a:defRPr sz="1754"/>
            </a:lvl5pPr>
            <a:lvl6pPr marL="2005051" indent="0" algn="ctr">
              <a:buNone/>
              <a:defRPr sz="1754"/>
            </a:lvl6pPr>
            <a:lvl7pPr marL="2406061" indent="0" algn="ctr">
              <a:buNone/>
              <a:defRPr sz="1754"/>
            </a:lvl7pPr>
            <a:lvl8pPr marL="2807071" indent="0" algn="ctr">
              <a:buNone/>
              <a:defRPr sz="1754"/>
            </a:lvl8pPr>
            <a:lvl9pPr marL="3208081" indent="0" algn="ctr">
              <a:buNone/>
              <a:defRPr sz="1754"/>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50993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816538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2465" y="416418"/>
            <a:ext cx="2305764" cy="6715902"/>
          </a:xfrm>
        </p:spPr>
        <p:txBody>
          <a:bodyPr vert="eaVert"/>
          <a:lstStyle/>
          <a:p>
            <a:r>
              <a:rPr lang="pt-BR"/>
              <a:t>Clique para editar o título Mestre</a:t>
            </a:r>
            <a:endParaRPr lang="en-US"/>
          </a:p>
        </p:txBody>
      </p:sp>
      <p:sp>
        <p:nvSpPr>
          <p:cNvPr id="3" name="Vertical Text Placeholder 2"/>
          <p:cNvSpPr>
            <a:spLocks noGrp="1"/>
          </p:cNvSpPr>
          <p:nvPr>
            <p:ph type="body" orient="vert" idx="1"/>
          </p:nvPr>
        </p:nvSpPr>
        <p:spPr>
          <a:xfrm>
            <a:off x="735171" y="416419"/>
            <a:ext cx="6783626" cy="6715901"/>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17393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Slide de Título">
    <p:spTree>
      <p:nvGrpSpPr>
        <p:cNvPr id="1" name=""/>
        <p:cNvGrpSpPr/>
        <p:nvPr/>
      </p:nvGrpSpPr>
      <p:grpSpPr>
        <a:xfrm>
          <a:off x="0" y="0"/>
          <a:ext cx="0" cy="0"/>
          <a:chOff x="0" y="0"/>
          <a:chExt cx="0" cy="0"/>
        </a:xfrm>
      </p:grpSpPr>
      <p:sp>
        <p:nvSpPr>
          <p:cNvPr id="5" name="PlaceHolder 1"/>
          <p:cNvSpPr>
            <a:spLocks noGrp="1"/>
          </p:cNvSpPr>
          <p:nvPr>
            <p:ph type="title"/>
          </p:nvPr>
        </p:nvSpPr>
        <p:spPr>
          <a:xfrm>
            <a:off x="802005" y="2461888"/>
            <a:ext cx="9088969" cy="1698112"/>
          </a:xfrm>
          <a:prstGeom prst="rect">
            <a:avLst/>
          </a:prstGeom>
        </p:spPr>
        <p:txBody>
          <a:bodyPr lIns="0" tIns="0" rIns="0" bIns="0" anchor="ctr"/>
          <a:lstStyle/>
          <a:p>
            <a:r>
              <a:rPr lang="pt-BR" sz="2080" b="0" strike="noStrike" spc="-1">
                <a:solidFill>
                  <a:srgbClr val="000000"/>
                </a:solidFill>
                <a:uFill>
                  <a:solidFill>
                    <a:srgbClr val="FFFFFF"/>
                  </a:solidFill>
                </a:uFill>
                <a:latin typeface="Calibri"/>
              </a:rPr>
              <a:t>Clique para editar o título Mestre</a:t>
            </a:r>
          </a:p>
        </p:txBody>
      </p:sp>
      <p:sp>
        <p:nvSpPr>
          <p:cNvPr id="6" name="PlaceHolder 2"/>
          <p:cNvSpPr>
            <a:spLocks noGrp="1"/>
          </p:cNvSpPr>
          <p:nvPr>
            <p:ph type="subTitle"/>
          </p:nvPr>
        </p:nvSpPr>
        <p:spPr>
          <a:xfrm>
            <a:off x="534670" y="1854112"/>
            <a:ext cx="9623639" cy="4595968"/>
          </a:xfrm>
          <a:prstGeom prst="rect">
            <a:avLst/>
          </a:prstGeom>
        </p:spPr>
        <p:txBody>
          <a:bodyPr lIns="0" tIns="0" rIns="0" bIns="0" anchor="ctr"/>
          <a:lstStyle/>
          <a:p>
            <a:pPr algn="ctr"/>
            <a:r>
              <a:rPr lang="pt-BR" sz="3698" b="0" strike="noStrike" spc="-1">
                <a:solidFill>
                  <a:srgbClr val="000000"/>
                </a:solidFill>
                <a:uFill>
                  <a:solidFill>
                    <a:srgbClr val="FFFFFF"/>
                  </a:solidFill>
                </a:uFill>
                <a:latin typeface="Arial"/>
              </a:rPr>
              <a:t>Clique para editar o estilo do subtítulo Mestre</a:t>
            </a:r>
          </a:p>
        </p:txBody>
      </p:sp>
    </p:spTree>
    <p:extLst>
      <p:ext uri="{BB962C8B-B14F-4D97-AF65-F5344CB8AC3E}">
        <p14:creationId xmlns:p14="http://schemas.microsoft.com/office/powerpoint/2010/main" val="1460124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1_Em Branco">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lang="pt-B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9/4/2019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pt-BR" smtClean="0"/>
              <a:t>‹nº›</a:t>
            </a:fld>
            <a:endParaRPr lang="pt-BR"/>
          </a:p>
        </p:txBody>
      </p:sp>
    </p:spTree>
    <p:extLst>
      <p:ext uri="{BB962C8B-B14F-4D97-AF65-F5344CB8AC3E}">
        <p14:creationId xmlns:p14="http://schemas.microsoft.com/office/powerpoint/2010/main" val="3873257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Arial"/>
                <a:cs typeface="Arial"/>
              </a:defRPr>
            </a:lvl1pPr>
          </a:lstStyle>
          <a:p>
            <a:endParaRPr/>
          </a:p>
        </p:txBody>
      </p:sp>
      <p:sp>
        <p:nvSpPr>
          <p:cNvPr id="3" name="Holder 3"/>
          <p:cNvSpPr>
            <a:spLocks noGrp="1"/>
          </p:cNvSpPr>
          <p:nvPr>
            <p:ph sz="half" idx="2"/>
          </p:nvPr>
        </p:nvSpPr>
        <p:spPr>
          <a:xfrm>
            <a:off x="1480997" y="2229948"/>
            <a:ext cx="3658235" cy="4083685"/>
          </a:xfrm>
          <a:prstGeom prst="rect">
            <a:avLst/>
          </a:prstGeom>
        </p:spPr>
        <p:txBody>
          <a:bodyPr wrap="square" lIns="0" tIns="0" rIns="0" bIns="0">
            <a:spAutoFit/>
          </a:bodyPr>
          <a:lstStyle>
            <a:lvl1pPr>
              <a:defRPr sz="1900" b="1" i="0">
                <a:solidFill>
                  <a:srgbClr val="00A02F"/>
                </a:solidFill>
                <a:latin typeface="Arial"/>
                <a:cs typeface="Arial"/>
              </a:defRPr>
            </a:lvl1pPr>
          </a:lstStyle>
          <a:p>
            <a:endParaRPr/>
          </a:p>
        </p:txBody>
      </p:sp>
      <p:sp>
        <p:nvSpPr>
          <p:cNvPr id="4" name="Holder 4"/>
          <p:cNvSpPr>
            <a:spLocks noGrp="1"/>
          </p:cNvSpPr>
          <p:nvPr>
            <p:ph sz="half" idx="3"/>
          </p:nvPr>
        </p:nvSpPr>
        <p:spPr>
          <a:xfrm>
            <a:off x="5507101" y="1822704"/>
            <a:ext cx="4651629" cy="523036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9/4/2019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608243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9/4/2019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0763573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336675" y="1296953"/>
            <a:ext cx="8020050" cy="2759004"/>
          </a:xfrm>
        </p:spPr>
        <p:txBody>
          <a:bodyPr anchor="b"/>
          <a:lstStyle>
            <a:lvl1pPr algn="ctr">
              <a:defRPr sz="5200"/>
            </a:lvl1pPr>
          </a:lstStyle>
          <a:p>
            <a:r>
              <a:rPr lang="pt-BR"/>
              <a:t>Clique para editar o título Mestre</a:t>
            </a:r>
          </a:p>
        </p:txBody>
      </p:sp>
      <p:sp>
        <p:nvSpPr>
          <p:cNvPr id="3" name="Subtítulo 2"/>
          <p:cNvSpPr>
            <a:spLocks noGrp="1"/>
          </p:cNvSpPr>
          <p:nvPr>
            <p:ph type="subTitle" idx="1"/>
          </p:nvPr>
        </p:nvSpPr>
        <p:spPr>
          <a:xfrm>
            <a:off x="1336675" y="4162355"/>
            <a:ext cx="8020050" cy="1913325"/>
          </a:xfrm>
        </p:spPr>
        <p:txBody>
          <a:bodyPr/>
          <a:lstStyle>
            <a:lvl1pPr marL="0" indent="0" algn="ctr">
              <a:buNone/>
              <a:defRPr sz="2080"/>
            </a:lvl1pPr>
            <a:lvl2pPr marL="396255" indent="0" algn="ctr">
              <a:buNone/>
              <a:defRPr sz="1733"/>
            </a:lvl2pPr>
            <a:lvl3pPr marL="792510" indent="0" algn="ctr">
              <a:buNone/>
              <a:defRPr sz="1560"/>
            </a:lvl3pPr>
            <a:lvl4pPr marL="1188766" indent="0" algn="ctr">
              <a:buNone/>
              <a:defRPr sz="1387"/>
            </a:lvl4pPr>
            <a:lvl5pPr marL="1585021" indent="0" algn="ctr">
              <a:buNone/>
              <a:defRPr sz="1387"/>
            </a:lvl5pPr>
            <a:lvl6pPr marL="1981276" indent="0" algn="ctr">
              <a:buNone/>
              <a:defRPr sz="1387"/>
            </a:lvl6pPr>
            <a:lvl7pPr marL="2377531" indent="0" algn="ctr">
              <a:buNone/>
              <a:defRPr sz="1387"/>
            </a:lvl7pPr>
            <a:lvl8pPr marL="2773787" indent="0" algn="ctr">
              <a:buNone/>
              <a:defRPr sz="1387"/>
            </a:lvl8pPr>
            <a:lvl9pPr marL="3170042" indent="0" algn="ctr">
              <a:buNone/>
              <a:defRPr sz="1387"/>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378658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296740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9602" y="1975699"/>
            <a:ext cx="9223058" cy="3296496"/>
          </a:xfrm>
        </p:spPr>
        <p:txBody>
          <a:bodyPr anchor="b"/>
          <a:lstStyle>
            <a:lvl1pPr>
              <a:defRPr sz="5200"/>
            </a:lvl1pPr>
          </a:lstStyle>
          <a:p>
            <a:r>
              <a:rPr lang="pt-BR"/>
              <a:t>Clique para editar o título Mestre</a:t>
            </a:r>
          </a:p>
        </p:txBody>
      </p:sp>
      <p:sp>
        <p:nvSpPr>
          <p:cNvPr id="3" name="Espaço Reservado para Texto 2"/>
          <p:cNvSpPr>
            <a:spLocks noGrp="1"/>
          </p:cNvSpPr>
          <p:nvPr>
            <p:ph type="body" idx="1"/>
          </p:nvPr>
        </p:nvSpPr>
        <p:spPr>
          <a:xfrm>
            <a:off x="729602" y="5303381"/>
            <a:ext cx="9223058" cy="1733549"/>
          </a:xfrm>
        </p:spPr>
        <p:txBody>
          <a:bodyPr/>
          <a:lstStyle>
            <a:lvl1pPr marL="0" indent="0">
              <a:buNone/>
              <a:defRPr sz="2080">
                <a:solidFill>
                  <a:schemeClr val="tx1">
                    <a:tint val="75000"/>
                  </a:schemeClr>
                </a:solidFill>
              </a:defRPr>
            </a:lvl1pPr>
            <a:lvl2pPr marL="396255" indent="0">
              <a:buNone/>
              <a:defRPr sz="1733">
                <a:solidFill>
                  <a:schemeClr val="tx1">
                    <a:tint val="75000"/>
                  </a:schemeClr>
                </a:solidFill>
              </a:defRPr>
            </a:lvl2pPr>
            <a:lvl3pPr marL="792510" indent="0">
              <a:buNone/>
              <a:defRPr sz="1560">
                <a:solidFill>
                  <a:schemeClr val="tx1">
                    <a:tint val="75000"/>
                  </a:schemeClr>
                </a:solidFill>
              </a:defRPr>
            </a:lvl3pPr>
            <a:lvl4pPr marL="1188766" indent="0">
              <a:buNone/>
              <a:defRPr sz="1387">
                <a:solidFill>
                  <a:schemeClr val="tx1">
                    <a:tint val="75000"/>
                  </a:schemeClr>
                </a:solidFill>
              </a:defRPr>
            </a:lvl4pPr>
            <a:lvl5pPr marL="1585021" indent="0">
              <a:buNone/>
              <a:defRPr sz="1387">
                <a:solidFill>
                  <a:schemeClr val="tx1">
                    <a:tint val="75000"/>
                  </a:schemeClr>
                </a:solidFill>
              </a:defRPr>
            </a:lvl5pPr>
            <a:lvl6pPr marL="1981276" indent="0">
              <a:buNone/>
              <a:defRPr sz="1387">
                <a:solidFill>
                  <a:schemeClr val="tx1">
                    <a:tint val="75000"/>
                  </a:schemeClr>
                </a:solidFill>
              </a:defRPr>
            </a:lvl6pPr>
            <a:lvl7pPr marL="2377531" indent="0">
              <a:buNone/>
              <a:defRPr sz="1387">
                <a:solidFill>
                  <a:schemeClr val="tx1">
                    <a:tint val="75000"/>
                  </a:schemeClr>
                </a:solidFill>
              </a:defRPr>
            </a:lvl7pPr>
            <a:lvl8pPr marL="2773787" indent="0">
              <a:buNone/>
              <a:defRPr sz="1387">
                <a:solidFill>
                  <a:schemeClr val="tx1">
                    <a:tint val="75000"/>
                  </a:schemeClr>
                </a:solidFill>
              </a:defRPr>
            </a:lvl8pPr>
            <a:lvl9pPr marL="3170042" indent="0">
              <a:buNone/>
              <a:defRPr sz="1387">
                <a:solidFill>
                  <a:schemeClr val="tx1">
                    <a:tint val="75000"/>
                  </a:schemeClr>
                </a:solidFill>
              </a:defRPr>
            </a:lvl9pPr>
          </a:lstStyle>
          <a:p>
            <a:pPr lvl="0"/>
            <a:r>
              <a:rPr lang="pt-BR"/>
              <a:t>Clique para editar os estilos de texto Mestres</a:t>
            </a:r>
          </a:p>
        </p:txBody>
      </p:sp>
      <p:sp>
        <p:nvSpPr>
          <p:cNvPr id="4" name="Espaço Reservado para Data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479231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735171" y="2109611"/>
            <a:ext cx="4544695" cy="502821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5413534" y="2109611"/>
            <a:ext cx="4544695" cy="502821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854627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337165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736564" y="421924"/>
            <a:ext cx="9223058" cy="1531762"/>
          </a:xfrm>
        </p:spPr>
        <p:txBody>
          <a:bodyPr/>
          <a:lstStyle/>
          <a:p>
            <a:r>
              <a:rPr lang="pt-BR"/>
              <a:t>Clique para editar o título Mestre</a:t>
            </a:r>
          </a:p>
        </p:txBody>
      </p:sp>
      <p:sp>
        <p:nvSpPr>
          <p:cNvPr id="3" name="Espaço Reservado para Texto 2"/>
          <p:cNvSpPr>
            <a:spLocks noGrp="1"/>
          </p:cNvSpPr>
          <p:nvPr>
            <p:ph type="body" idx="1"/>
          </p:nvPr>
        </p:nvSpPr>
        <p:spPr>
          <a:xfrm>
            <a:off x="736565" y="1942677"/>
            <a:ext cx="4523809" cy="952076"/>
          </a:xfrm>
        </p:spPr>
        <p:txBody>
          <a:bodyPr anchor="b"/>
          <a:lstStyle>
            <a:lvl1pPr marL="0" indent="0">
              <a:buNone/>
              <a:defRPr sz="2080" b="1"/>
            </a:lvl1pPr>
            <a:lvl2pPr marL="396255" indent="0">
              <a:buNone/>
              <a:defRPr sz="1733" b="1"/>
            </a:lvl2pPr>
            <a:lvl3pPr marL="792510" indent="0">
              <a:buNone/>
              <a:defRPr sz="1560" b="1"/>
            </a:lvl3pPr>
            <a:lvl4pPr marL="1188766" indent="0">
              <a:buNone/>
              <a:defRPr sz="1387" b="1"/>
            </a:lvl4pPr>
            <a:lvl5pPr marL="1585021" indent="0">
              <a:buNone/>
              <a:defRPr sz="1387" b="1"/>
            </a:lvl5pPr>
            <a:lvl6pPr marL="1981276" indent="0">
              <a:buNone/>
              <a:defRPr sz="1387" b="1"/>
            </a:lvl6pPr>
            <a:lvl7pPr marL="2377531" indent="0">
              <a:buNone/>
              <a:defRPr sz="1387" b="1"/>
            </a:lvl7pPr>
            <a:lvl8pPr marL="2773787" indent="0">
              <a:buNone/>
              <a:defRPr sz="1387" b="1"/>
            </a:lvl8pPr>
            <a:lvl9pPr marL="3170042" indent="0">
              <a:buNone/>
              <a:defRPr sz="1387" b="1"/>
            </a:lvl9pPr>
          </a:lstStyle>
          <a:p>
            <a:pPr lvl="0"/>
            <a:r>
              <a:rPr lang="pt-BR"/>
              <a:t>Clique para editar os estilos de texto Mestres</a:t>
            </a:r>
          </a:p>
        </p:txBody>
      </p:sp>
      <p:sp>
        <p:nvSpPr>
          <p:cNvPr id="4" name="Espaço Reservado para Conteúdo 3"/>
          <p:cNvSpPr>
            <a:spLocks noGrp="1"/>
          </p:cNvSpPr>
          <p:nvPr>
            <p:ph sz="half" idx="2"/>
          </p:nvPr>
        </p:nvSpPr>
        <p:spPr>
          <a:xfrm>
            <a:off x="736565" y="2894753"/>
            <a:ext cx="4523809" cy="425774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5413534" y="1942677"/>
            <a:ext cx="4546088" cy="952076"/>
          </a:xfrm>
        </p:spPr>
        <p:txBody>
          <a:bodyPr anchor="b"/>
          <a:lstStyle>
            <a:lvl1pPr marL="0" indent="0">
              <a:buNone/>
              <a:defRPr sz="2080" b="1"/>
            </a:lvl1pPr>
            <a:lvl2pPr marL="396255" indent="0">
              <a:buNone/>
              <a:defRPr sz="1733" b="1"/>
            </a:lvl2pPr>
            <a:lvl3pPr marL="792510" indent="0">
              <a:buNone/>
              <a:defRPr sz="1560" b="1"/>
            </a:lvl3pPr>
            <a:lvl4pPr marL="1188766" indent="0">
              <a:buNone/>
              <a:defRPr sz="1387" b="1"/>
            </a:lvl4pPr>
            <a:lvl5pPr marL="1585021" indent="0">
              <a:buNone/>
              <a:defRPr sz="1387" b="1"/>
            </a:lvl5pPr>
            <a:lvl6pPr marL="1981276" indent="0">
              <a:buNone/>
              <a:defRPr sz="1387" b="1"/>
            </a:lvl6pPr>
            <a:lvl7pPr marL="2377531" indent="0">
              <a:buNone/>
              <a:defRPr sz="1387" b="1"/>
            </a:lvl7pPr>
            <a:lvl8pPr marL="2773787" indent="0">
              <a:buNone/>
              <a:defRPr sz="1387" b="1"/>
            </a:lvl8pPr>
            <a:lvl9pPr marL="3170042" indent="0">
              <a:buNone/>
              <a:defRPr sz="1387" b="1"/>
            </a:lvl9pPr>
          </a:lstStyle>
          <a:p>
            <a:pPr lvl="0"/>
            <a:r>
              <a:rPr lang="pt-BR"/>
              <a:t>Clique para editar os estilos de texto Mestres</a:t>
            </a:r>
          </a:p>
        </p:txBody>
      </p:sp>
      <p:sp>
        <p:nvSpPr>
          <p:cNvPr id="6" name="Espaço Reservado para Conteúdo 5"/>
          <p:cNvSpPr>
            <a:spLocks noGrp="1"/>
          </p:cNvSpPr>
          <p:nvPr>
            <p:ph sz="quarter" idx="4"/>
          </p:nvPr>
        </p:nvSpPr>
        <p:spPr>
          <a:xfrm>
            <a:off x="5413534" y="2894753"/>
            <a:ext cx="4546088" cy="425774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1D8BD707-D9CF-40AE-B4C6-C98DA3205C09}" type="datetimeFigureOut">
              <a:rPr lang="en-US" smtClean="0"/>
              <a:t>9/4/2019</a:t>
            </a:fld>
            <a:endParaRPr lang="en-US"/>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35539879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1D8BD707-D9CF-40AE-B4C6-C98DA3205C09}" type="datetimeFigureOut">
              <a:rPr lang="en-US" smtClean="0"/>
              <a:t>9/4/2019</a:t>
            </a:fld>
            <a:endParaRPr lang="en-US"/>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3256674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1D8BD707-D9CF-40AE-B4C6-C98DA3205C09}" type="datetimeFigureOut">
              <a:rPr lang="en-US" smtClean="0"/>
              <a:t>9/4/2019</a:t>
            </a:fld>
            <a:endParaRPr lang="en-US"/>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5632058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736564" y="528320"/>
            <a:ext cx="3448900" cy="1849120"/>
          </a:xfrm>
        </p:spPr>
        <p:txBody>
          <a:bodyPr anchor="b"/>
          <a:lstStyle>
            <a:lvl1pPr>
              <a:defRPr sz="2773"/>
            </a:lvl1pPr>
          </a:lstStyle>
          <a:p>
            <a:r>
              <a:rPr lang="pt-BR"/>
              <a:t>Clique para editar o título Mestre</a:t>
            </a:r>
          </a:p>
        </p:txBody>
      </p:sp>
      <p:sp>
        <p:nvSpPr>
          <p:cNvPr id="3" name="Espaço Reservado para Conteúdo 2"/>
          <p:cNvSpPr>
            <a:spLocks noGrp="1"/>
          </p:cNvSpPr>
          <p:nvPr>
            <p:ph idx="1"/>
          </p:nvPr>
        </p:nvSpPr>
        <p:spPr>
          <a:xfrm>
            <a:off x="4546088" y="1141026"/>
            <a:ext cx="5413534" cy="5631744"/>
          </a:xfrm>
        </p:spPr>
        <p:txBody>
          <a:bodyPr/>
          <a:lstStyle>
            <a:lvl1pPr>
              <a:defRPr sz="2773"/>
            </a:lvl1pPr>
            <a:lvl2pPr>
              <a:defRPr sz="2427"/>
            </a:lvl2pPr>
            <a:lvl3pPr>
              <a:defRPr sz="2080"/>
            </a:lvl3pPr>
            <a:lvl4pPr>
              <a:defRPr sz="1733"/>
            </a:lvl4pPr>
            <a:lvl5pPr>
              <a:defRPr sz="1733"/>
            </a:lvl5pPr>
            <a:lvl6pPr>
              <a:defRPr sz="1733"/>
            </a:lvl6pPr>
            <a:lvl7pPr>
              <a:defRPr sz="1733"/>
            </a:lvl7pPr>
            <a:lvl8pPr>
              <a:defRPr sz="1733"/>
            </a:lvl8pPr>
            <a:lvl9pPr>
              <a:defRPr sz="1733"/>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736564" y="2377440"/>
            <a:ext cx="3448900" cy="4404502"/>
          </a:xfrm>
        </p:spPr>
        <p:txBody>
          <a:bodyPr/>
          <a:lstStyle>
            <a:lvl1pPr marL="0" indent="0">
              <a:buNone/>
              <a:defRPr sz="1387"/>
            </a:lvl1pPr>
            <a:lvl2pPr marL="396255" indent="0">
              <a:buNone/>
              <a:defRPr sz="1213"/>
            </a:lvl2pPr>
            <a:lvl3pPr marL="792510" indent="0">
              <a:buNone/>
              <a:defRPr sz="1040"/>
            </a:lvl3pPr>
            <a:lvl4pPr marL="1188766" indent="0">
              <a:buNone/>
              <a:defRPr sz="867"/>
            </a:lvl4pPr>
            <a:lvl5pPr marL="1585021" indent="0">
              <a:buNone/>
              <a:defRPr sz="867"/>
            </a:lvl5pPr>
            <a:lvl6pPr marL="1981276" indent="0">
              <a:buNone/>
              <a:defRPr sz="867"/>
            </a:lvl6pPr>
            <a:lvl7pPr marL="2377531" indent="0">
              <a:buNone/>
              <a:defRPr sz="867"/>
            </a:lvl7pPr>
            <a:lvl8pPr marL="2773787" indent="0">
              <a:buNone/>
              <a:defRPr sz="867"/>
            </a:lvl8pPr>
            <a:lvl9pPr marL="3170042" indent="0">
              <a:buNone/>
              <a:defRPr sz="867"/>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928875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736564" y="528320"/>
            <a:ext cx="3448900" cy="1849120"/>
          </a:xfrm>
        </p:spPr>
        <p:txBody>
          <a:bodyPr anchor="b"/>
          <a:lstStyle>
            <a:lvl1pPr>
              <a:defRPr sz="2773"/>
            </a:lvl1pPr>
          </a:lstStyle>
          <a:p>
            <a:r>
              <a:rPr lang="pt-BR"/>
              <a:t>Clique para editar o título Mestre</a:t>
            </a:r>
          </a:p>
        </p:txBody>
      </p:sp>
      <p:sp>
        <p:nvSpPr>
          <p:cNvPr id="3" name="Espaço Reservado para Imagem 2"/>
          <p:cNvSpPr>
            <a:spLocks noGrp="1"/>
          </p:cNvSpPr>
          <p:nvPr>
            <p:ph type="pic" idx="1"/>
          </p:nvPr>
        </p:nvSpPr>
        <p:spPr>
          <a:xfrm>
            <a:off x="4546088" y="1141026"/>
            <a:ext cx="5413534" cy="5631744"/>
          </a:xfrm>
        </p:spPr>
        <p:txBody>
          <a:bodyPr/>
          <a:lstStyle>
            <a:lvl1pPr marL="0" indent="0">
              <a:buNone/>
              <a:defRPr sz="2773"/>
            </a:lvl1pPr>
            <a:lvl2pPr marL="396255" indent="0">
              <a:buNone/>
              <a:defRPr sz="2427"/>
            </a:lvl2pPr>
            <a:lvl3pPr marL="792510" indent="0">
              <a:buNone/>
              <a:defRPr sz="2080"/>
            </a:lvl3pPr>
            <a:lvl4pPr marL="1188766" indent="0">
              <a:buNone/>
              <a:defRPr sz="1733"/>
            </a:lvl4pPr>
            <a:lvl5pPr marL="1585021" indent="0">
              <a:buNone/>
              <a:defRPr sz="1733"/>
            </a:lvl5pPr>
            <a:lvl6pPr marL="1981276" indent="0">
              <a:buNone/>
              <a:defRPr sz="1733"/>
            </a:lvl6pPr>
            <a:lvl7pPr marL="2377531" indent="0">
              <a:buNone/>
              <a:defRPr sz="1733"/>
            </a:lvl7pPr>
            <a:lvl8pPr marL="2773787" indent="0">
              <a:buNone/>
              <a:defRPr sz="1733"/>
            </a:lvl8pPr>
            <a:lvl9pPr marL="3170042" indent="0">
              <a:buNone/>
              <a:defRPr sz="1733"/>
            </a:lvl9pPr>
          </a:lstStyle>
          <a:p>
            <a:r>
              <a:rPr lang="pt-BR"/>
              <a:t>Clique no ícone para adicionar uma imagem</a:t>
            </a:r>
          </a:p>
        </p:txBody>
      </p:sp>
      <p:sp>
        <p:nvSpPr>
          <p:cNvPr id="4" name="Espaço Reservado para Texto 3"/>
          <p:cNvSpPr>
            <a:spLocks noGrp="1"/>
          </p:cNvSpPr>
          <p:nvPr>
            <p:ph type="body" sz="half" idx="2"/>
          </p:nvPr>
        </p:nvSpPr>
        <p:spPr>
          <a:xfrm>
            <a:off x="736564" y="2377440"/>
            <a:ext cx="3448900" cy="4404502"/>
          </a:xfrm>
        </p:spPr>
        <p:txBody>
          <a:bodyPr/>
          <a:lstStyle>
            <a:lvl1pPr marL="0" indent="0">
              <a:buNone/>
              <a:defRPr sz="1387"/>
            </a:lvl1pPr>
            <a:lvl2pPr marL="396255" indent="0">
              <a:buNone/>
              <a:defRPr sz="1213"/>
            </a:lvl2pPr>
            <a:lvl3pPr marL="792510" indent="0">
              <a:buNone/>
              <a:defRPr sz="1040"/>
            </a:lvl3pPr>
            <a:lvl4pPr marL="1188766" indent="0">
              <a:buNone/>
              <a:defRPr sz="867"/>
            </a:lvl4pPr>
            <a:lvl5pPr marL="1585021" indent="0">
              <a:buNone/>
              <a:defRPr sz="867"/>
            </a:lvl5pPr>
            <a:lvl6pPr marL="1981276" indent="0">
              <a:buNone/>
              <a:defRPr sz="867"/>
            </a:lvl6pPr>
            <a:lvl7pPr marL="2377531" indent="0">
              <a:buNone/>
              <a:defRPr sz="867"/>
            </a:lvl7pPr>
            <a:lvl8pPr marL="2773787" indent="0">
              <a:buNone/>
              <a:defRPr sz="867"/>
            </a:lvl8pPr>
            <a:lvl9pPr marL="3170042" indent="0">
              <a:buNone/>
              <a:defRPr sz="867"/>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8034010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36812841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7652465" y="421922"/>
            <a:ext cx="2305764" cy="6715902"/>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735172" y="421922"/>
            <a:ext cx="6783626" cy="6715902"/>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629942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Slide conteúdo padrão">
    <p:spTree>
      <p:nvGrpSpPr>
        <p:cNvPr id="1" name=""/>
        <p:cNvGrpSpPr/>
        <p:nvPr/>
      </p:nvGrpSpPr>
      <p:grpSpPr>
        <a:xfrm>
          <a:off x="0" y="0"/>
          <a:ext cx="0" cy="0"/>
          <a:chOff x="0" y="0"/>
          <a:chExt cx="0" cy="0"/>
        </a:xfrm>
      </p:grpSpPr>
      <p:pic>
        <p:nvPicPr>
          <p:cNvPr id="5" name="Picture 6" descr="Mestre-Fundo-01.png"/>
          <p:cNvPicPr>
            <a:picLocks noChangeAspect="1"/>
          </p:cNvPicPr>
          <p:nvPr/>
        </p:nvPicPr>
        <p:blipFill>
          <a:blip r:embed="rId2"/>
          <a:srcRect/>
          <a:stretch>
            <a:fillRect/>
          </a:stretch>
        </p:blipFill>
        <p:spPr bwMode="auto">
          <a:xfrm>
            <a:off x="1" y="0"/>
            <a:ext cx="10693400" cy="7924800"/>
          </a:xfrm>
          <a:prstGeom prst="rect">
            <a:avLst/>
          </a:prstGeom>
          <a:noFill/>
          <a:ln w="9525">
            <a:noFill/>
            <a:miter lim="800000"/>
            <a:headEnd/>
            <a:tailEnd/>
          </a:ln>
        </p:spPr>
      </p:pic>
      <p:pic>
        <p:nvPicPr>
          <p:cNvPr id="6" name="Imagem 7"/>
          <p:cNvPicPr>
            <a:picLocks noChangeAspect="1" noChangeArrowheads="1"/>
          </p:cNvPicPr>
          <p:nvPr/>
        </p:nvPicPr>
        <p:blipFill>
          <a:blip r:embed="rId3"/>
          <a:srcRect/>
          <a:stretch>
            <a:fillRect/>
          </a:stretch>
        </p:blipFill>
        <p:spPr bwMode="auto">
          <a:xfrm>
            <a:off x="0" y="2"/>
            <a:ext cx="10712930" cy="7902848"/>
          </a:xfrm>
          <a:prstGeom prst="rect">
            <a:avLst/>
          </a:prstGeom>
          <a:noFill/>
          <a:ln w="9525">
            <a:noFill/>
            <a:miter lim="800000"/>
            <a:headEnd/>
            <a:tailEnd/>
          </a:ln>
        </p:spPr>
      </p:pic>
      <p:sp>
        <p:nvSpPr>
          <p:cNvPr id="2" name="Title 1"/>
          <p:cNvSpPr>
            <a:spLocks noGrp="1"/>
          </p:cNvSpPr>
          <p:nvPr>
            <p:ph type="title"/>
          </p:nvPr>
        </p:nvSpPr>
        <p:spPr>
          <a:xfrm>
            <a:off x="534671" y="779678"/>
            <a:ext cx="9624061" cy="1008993"/>
          </a:xfrm>
        </p:spPr>
        <p:txBody>
          <a:bodyPr/>
          <a:lstStyle>
            <a:lvl1pPr>
              <a:defRPr>
                <a:solidFill>
                  <a:srgbClr val="2F9E79"/>
                </a:solidFill>
                <a:effectLst>
                  <a:outerShdw blurRad="50800" dist="38100" dir="5400000" algn="t" rotWithShape="0">
                    <a:prstClr val="black">
                      <a:alpha val="40000"/>
                    </a:prstClr>
                  </a:outerShdw>
                </a:effectLst>
                <a:latin typeface="Arial"/>
                <a:cs typeface="Arial"/>
              </a:defRPr>
            </a:lvl1pPr>
          </a:lstStyle>
          <a:p>
            <a:r>
              <a:rPr lang="pt-BR"/>
              <a:t>Clique para editar o título Mestre</a:t>
            </a:r>
            <a:endParaRPr lang="pt-BR" dirty="0"/>
          </a:p>
        </p:txBody>
      </p:sp>
      <p:sp>
        <p:nvSpPr>
          <p:cNvPr id="3" name="Content Placeholder 2"/>
          <p:cNvSpPr>
            <a:spLocks noGrp="1"/>
          </p:cNvSpPr>
          <p:nvPr>
            <p:ph idx="1"/>
          </p:nvPr>
        </p:nvSpPr>
        <p:spPr>
          <a:xfrm>
            <a:off x="534671" y="1880399"/>
            <a:ext cx="9624061" cy="5908724"/>
          </a:xfrm>
        </p:spPr>
        <p:txBody>
          <a:bodyPr>
            <a:normAutofit/>
          </a:bodyPr>
          <a:lstStyle>
            <a:lvl1pPr marL="0" indent="0">
              <a:buNone/>
              <a:defRPr sz="2860" baseline="0">
                <a:latin typeface="Arial"/>
                <a:cs typeface="Arial"/>
              </a:defRPr>
            </a:lvl1pPr>
          </a:lstStyle>
          <a:p>
            <a:pPr lvl="0"/>
            <a:r>
              <a:rPr lang="pt-BR"/>
              <a:t>Clique para editar os estilos de texto Mestres</a:t>
            </a:r>
          </a:p>
        </p:txBody>
      </p:sp>
      <p:sp>
        <p:nvSpPr>
          <p:cNvPr id="10" name="Text Placeholder 9"/>
          <p:cNvSpPr>
            <a:spLocks noGrp="1"/>
          </p:cNvSpPr>
          <p:nvPr>
            <p:ph type="body" sz="quarter" idx="10"/>
          </p:nvPr>
        </p:nvSpPr>
        <p:spPr>
          <a:xfrm>
            <a:off x="534672" y="142767"/>
            <a:ext cx="7448401" cy="297209"/>
          </a:xfrm>
        </p:spPr>
        <p:txBody>
          <a:bodyPr>
            <a:normAutofit/>
          </a:bodyPr>
          <a:lstStyle>
            <a:lvl1pPr marL="0" indent="0">
              <a:buNone/>
              <a:defRPr sz="1387">
                <a:solidFill>
                  <a:srgbClr val="FFFFFF"/>
                </a:solidFill>
                <a:latin typeface="Arial"/>
                <a:cs typeface="Arial"/>
              </a:defRPr>
            </a:lvl1pPr>
          </a:lstStyle>
          <a:p>
            <a:pPr lvl="0"/>
            <a:r>
              <a:rPr lang="pt-BR"/>
              <a:t>Clique para editar os estilos de texto Mestres</a:t>
            </a:r>
          </a:p>
        </p:txBody>
      </p:sp>
    </p:spTree>
    <p:extLst>
      <p:ext uri="{BB962C8B-B14F-4D97-AF65-F5344CB8AC3E}">
        <p14:creationId xmlns:p14="http://schemas.microsoft.com/office/powerpoint/2010/main" val="9785973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cSld name="1_Em Branco">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440497" cy="7924798"/>
          </a:xfrm>
          <a:prstGeom prst="rect">
            <a:avLst/>
          </a:prstGeom>
          <a:blipFill>
            <a:blip r:embed="rId2" cstate="print"/>
            <a:stretch>
              <a:fillRect/>
            </a:stretch>
          </a:blipFill>
        </p:spPr>
        <p:txBody>
          <a:bodyPr wrap="square" lIns="0" tIns="0" rIns="0" bIns="0" rtlCol="0"/>
          <a:lstStyle/>
          <a:p>
            <a:endParaRPr sz="156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lang="pt-B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9/4/2019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lang="pt-BR" smtClean="0"/>
              <a:t>‹nº›</a:t>
            </a:fld>
            <a:endParaRPr lang="pt-BR"/>
          </a:p>
        </p:txBody>
      </p:sp>
    </p:spTree>
    <p:extLst>
      <p:ext uri="{BB962C8B-B14F-4D97-AF65-F5344CB8AC3E}">
        <p14:creationId xmlns:p14="http://schemas.microsoft.com/office/powerpoint/2010/main" val="13612548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9"/>
        <p:cNvGrpSpPr/>
        <p:nvPr/>
      </p:nvGrpSpPr>
      <p:grpSpPr>
        <a:xfrm>
          <a:off x="0" y="0"/>
          <a:ext cx="0" cy="0"/>
          <a:chOff x="0" y="0"/>
          <a:chExt cx="0" cy="0"/>
        </a:xfrm>
      </p:grpSpPr>
      <p:sp>
        <p:nvSpPr>
          <p:cNvPr id="62" name="Google Shape;62;p9"/>
          <p:cNvSpPr txBox="1">
            <a:spLocks noGrp="1"/>
          </p:cNvSpPr>
          <p:nvPr>
            <p:ph type="title"/>
          </p:nvPr>
        </p:nvSpPr>
        <p:spPr>
          <a:xfrm>
            <a:off x="310487" y="1773547"/>
            <a:ext cx="4730637" cy="2410489"/>
          </a:xfrm>
          <a:prstGeom prst="rect">
            <a:avLst/>
          </a:prstGeom>
        </p:spPr>
        <p:txBody>
          <a:bodyPr spcFirstLastPara="1" wrap="square" lIns="91425" tIns="91425" rIns="91425" bIns="91425" anchor="b" anchorCtr="0"/>
          <a:lstStyle>
            <a:lvl1pPr lvl="0" algn="ctr">
              <a:spcBef>
                <a:spcPts val="0"/>
              </a:spcBef>
              <a:spcAft>
                <a:spcPts val="0"/>
              </a:spcAft>
              <a:buSzPts val="4200"/>
              <a:buNone/>
              <a:defRPr sz="3640"/>
            </a:lvl1pPr>
            <a:lvl2pPr lvl="1" algn="ctr">
              <a:spcBef>
                <a:spcPts val="0"/>
              </a:spcBef>
              <a:spcAft>
                <a:spcPts val="0"/>
              </a:spcAft>
              <a:buSzPts val="4200"/>
              <a:buNone/>
              <a:defRPr sz="3640"/>
            </a:lvl2pPr>
            <a:lvl3pPr lvl="2" algn="ctr">
              <a:spcBef>
                <a:spcPts val="0"/>
              </a:spcBef>
              <a:spcAft>
                <a:spcPts val="0"/>
              </a:spcAft>
              <a:buSzPts val="4200"/>
              <a:buNone/>
              <a:defRPr sz="3640"/>
            </a:lvl3pPr>
            <a:lvl4pPr lvl="3" algn="ctr">
              <a:spcBef>
                <a:spcPts val="0"/>
              </a:spcBef>
              <a:spcAft>
                <a:spcPts val="0"/>
              </a:spcAft>
              <a:buSzPts val="4200"/>
              <a:buNone/>
              <a:defRPr sz="3640"/>
            </a:lvl4pPr>
            <a:lvl5pPr lvl="4" algn="ctr">
              <a:spcBef>
                <a:spcPts val="0"/>
              </a:spcBef>
              <a:spcAft>
                <a:spcPts val="0"/>
              </a:spcAft>
              <a:buSzPts val="4200"/>
              <a:buNone/>
              <a:defRPr sz="3640"/>
            </a:lvl5pPr>
            <a:lvl6pPr lvl="5" algn="ctr">
              <a:spcBef>
                <a:spcPts val="0"/>
              </a:spcBef>
              <a:spcAft>
                <a:spcPts val="0"/>
              </a:spcAft>
              <a:buSzPts val="4200"/>
              <a:buNone/>
              <a:defRPr sz="3640"/>
            </a:lvl6pPr>
            <a:lvl7pPr lvl="6" algn="ctr">
              <a:spcBef>
                <a:spcPts val="0"/>
              </a:spcBef>
              <a:spcAft>
                <a:spcPts val="0"/>
              </a:spcAft>
              <a:buSzPts val="4200"/>
              <a:buNone/>
              <a:defRPr sz="3640"/>
            </a:lvl7pPr>
            <a:lvl8pPr lvl="7" algn="ctr">
              <a:spcBef>
                <a:spcPts val="0"/>
              </a:spcBef>
              <a:spcAft>
                <a:spcPts val="0"/>
              </a:spcAft>
              <a:buSzPts val="4200"/>
              <a:buNone/>
              <a:defRPr sz="3640"/>
            </a:lvl8pPr>
            <a:lvl9pPr lvl="8" algn="ctr">
              <a:spcBef>
                <a:spcPts val="0"/>
              </a:spcBef>
              <a:spcAft>
                <a:spcPts val="0"/>
              </a:spcAft>
              <a:buSzPts val="4200"/>
              <a:buNone/>
              <a:defRPr sz="3640"/>
            </a:lvl9pPr>
          </a:lstStyle>
          <a:p>
            <a:r>
              <a:rPr lang="pt-BR"/>
              <a:t>Clique para editar o título Mestre</a:t>
            </a:r>
            <a:endParaRPr/>
          </a:p>
        </p:txBody>
      </p:sp>
      <p:sp>
        <p:nvSpPr>
          <p:cNvPr id="63" name="Google Shape;63;p9"/>
          <p:cNvSpPr txBox="1">
            <a:spLocks noGrp="1"/>
          </p:cNvSpPr>
          <p:nvPr>
            <p:ph type="subTitle" idx="1"/>
          </p:nvPr>
        </p:nvSpPr>
        <p:spPr>
          <a:xfrm>
            <a:off x="310487" y="4266312"/>
            <a:ext cx="4730637" cy="1955662"/>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1820"/>
            </a:lvl1pPr>
            <a:lvl2pPr lvl="1" algn="ctr">
              <a:lnSpc>
                <a:spcPct val="100000"/>
              </a:lnSpc>
              <a:spcBef>
                <a:spcPts val="0"/>
              </a:spcBef>
              <a:spcAft>
                <a:spcPts val="0"/>
              </a:spcAft>
              <a:buSzPts val="2100"/>
              <a:buNone/>
              <a:defRPr sz="1820"/>
            </a:lvl2pPr>
            <a:lvl3pPr lvl="2" algn="ctr">
              <a:lnSpc>
                <a:spcPct val="100000"/>
              </a:lnSpc>
              <a:spcBef>
                <a:spcPts val="0"/>
              </a:spcBef>
              <a:spcAft>
                <a:spcPts val="0"/>
              </a:spcAft>
              <a:buSzPts val="2100"/>
              <a:buNone/>
              <a:defRPr sz="1820"/>
            </a:lvl3pPr>
            <a:lvl4pPr lvl="3" algn="ctr">
              <a:lnSpc>
                <a:spcPct val="100000"/>
              </a:lnSpc>
              <a:spcBef>
                <a:spcPts val="0"/>
              </a:spcBef>
              <a:spcAft>
                <a:spcPts val="0"/>
              </a:spcAft>
              <a:buSzPts val="2100"/>
              <a:buNone/>
              <a:defRPr sz="1820"/>
            </a:lvl4pPr>
            <a:lvl5pPr lvl="4" algn="ctr">
              <a:lnSpc>
                <a:spcPct val="100000"/>
              </a:lnSpc>
              <a:spcBef>
                <a:spcPts val="0"/>
              </a:spcBef>
              <a:spcAft>
                <a:spcPts val="0"/>
              </a:spcAft>
              <a:buSzPts val="2100"/>
              <a:buNone/>
              <a:defRPr sz="1820"/>
            </a:lvl5pPr>
            <a:lvl6pPr lvl="5" algn="ctr">
              <a:lnSpc>
                <a:spcPct val="100000"/>
              </a:lnSpc>
              <a:spcBef>
                <a:spcPts val="0"/>
              </a:spcBef>
              <a:spcAft>
                <a:spcPts val="0"/>
              </a:spcAft>
              <a:buSzPts val="2100"/>
              <a:buNone/>
              <a:defRPr sz="1820"/>
            </a:lvl6pPr>
            <a:lvl7pPr lvl="6" algn="ctr">
              <a:lnSpc>
                <a:spcPct val="100000"/>
              </a:lnSpc>
              <a:spcBef>
                <a:spcPts val="0"/>
              </a:spcBef>
              <a:spcAft>
                <a:spcPts val="0"/>
              </a:spcAft>
              <a:buSzPts val="2100"/>
              <a:buNone/>
              <a:defRPr sz="1820"/>
            </a:lvl7pPr>
            <a:lvl8pPr lvl="7" algn="ctr">
              <a:lnSpc>
                <a:spcPct val="100000"/>
              </a:lnSpc>
              <a:spcBef>
                <a:spcPts val="0"/>
              </a:spcBef>
              <a:spcAft>
                <a:spcPts val="0"/>
              </a:spcAft>
              <a:buSzPts val="2100"/>
              <a:buNone/>
              <a:defRPr sz="1820"/>
            </a:lvl8pPr>
            <a:lvl9pPr lvl="8" algn="ctr">
              <a:lnSpc>
                <a:spcPct val="100000"/>
              </a:lnSpc>
              <a:spcBef>
                <a:spcPts val="0"/>
              </a:spcBef>
              <a:spcAft>
                <a:spcPts val="0"/>
              </a:spcAft>
              <a:buSzPts val="2100"/>
              <a:buNone/>
              <a:defRPr sz="1820"/>
            </a:lvl9pPr>
          </a:lstStyle>
          <a:p>
            <a:r>
              <a:rPr lang="pt-BR"/>
              <a:t>Clique para editar o estilo do subtítulo Mestre</a:t>
            </a:r>
            <a:endParaRPr/>
          </a:p>
        </p:txBody>
      </p:sp>
      <p:sp>
        <p:nvSpPr>
          <p:cNvPr id="64" name="Google Shape;64;p9"/>
          <p:cNvSpPr txBox="1">
            <a:spLocks noGrp="1"/>
          </p:cNvSpPr>
          <p:nvPr>
            <p:ph type="body" idx="2"/>
          </p:nvPr>
        </p:nvSpPr>
        <p:spPr>
          <a:xfrm>
            <a:off x="5776471" y="1115805"/>
            <a:ext cx="4487158" cy="5693191"/>
          </a:xfrm>
          <a:prstGeom prst="rect">
            <a:avLst/>
          </a:prstGeom>
        </p:spPr>
        <p:txBody>
          <a:bodyPr spcFirstLastPara="1" wrap="square" lIns="91425" tIns="91425" rIns="91425" bIns="91425" anchor="ctr" anchorCtr="0"/>
          <a:lstStyle>
            <a:lvl1pPr marL="396255" lvl="0" indent="-297191">
              <a:spcBef>
                <a:spcPts val="0"/>
              </a:spcBef>
              <a:spcAft>
                <a:spcPts val="0"/>
              </a:spcAft>
              <a:buClr>
                <a:schemeClr val="lt1"/>
              </a:buClr>
              <a:buSzPts val="1800"/>
              <a:buChar char="●"/>
              <a:defRPr>
                <a:solidFill>
                  <a:schemeClr val="lt1"/>
                </a:solidFill>
              </a:defRPr>
            </a:lvl1pPr>
            <a:lvl2pPr marL="792510" lvl="1" indent="-275177">
              <a:spcBef>
                <a:spcPts val="1387"/>
              </a:spcBef>
              <a:spcAft>
                <a:spcPts val="0"/>
              </a:spcAft>
              <a:buClr>
                <a:schemeClr val="lt1"/>
              </a:buClr>
              <a:buSzPts val="1400"/>
              <a:buChar char="○"/>
              <a:defRPr>
                <a:solidFill>
                  <a:schemeClr val="lt1"/>
                </a:solidFill>
              </a:defRPr>
            </a:lvl2pPr>
            <a:lvl3pPr marL="1188766" lvl="2" indent="-275177">
              <a:spcBef>
                <a:spcPts val="1387"/>
              </a:spcBef>
              <a:spcAft>
                <a:spcPts val="0"/>
              </a:spcAft>
              <a:buClr>
                <a:schemeClr val="lt1"/>
              </a:buClr>
              <a:buSzPts val="1400"/>
              <a:buChar char="■"/>
              <a:defRPr>
                <a:solidFill>
                  <a:schemeClr val="lt1"/>
                </a:solidFill>
              </a:defRPr>
            </a:lvl3pPr>
            <a:lvl4pPr marL="1585021" lvl="3" indent="-275177">
              <a:spcBef>
                <a:spcPts val="1387"/>
              </a:spcBef>
              <a:spcAft>
                <a:spcPts val="0"/>
              </a:spcAft>
              <a:buClr>
                <a:schemeClr val="lt1"/>
              </a:buClr>
              <a:buSzPts val="1400"/>
              <a:buChar char="●"/>
              <a:defRPr>
                <a:solidFill>
                  <a:schemeClr val="lt1"/>
                </a:solidFill>
              </a:defRPr>
            </a:lvl4pPr>
            <a:lvl5pPr marL="1981276" lvl="4" indent="-275177">
              <a:spcBef>
                <a:spcPts val="1387"/>
              </a:spcBef>
              <a:spcAft>
                <a:spcPts val="0"/>
              </a:spcAft>
              <a:buClr>
                <a:schemeClr val="lt1"/>
              </a:buClr>
              <a:buSzPts val="1400"/>
              <a:buChar char="○"/>
              <a:defRPr>
                <a:solidFill>
                  <a:schemeClr val="lt1"/>
                </a:solidFill>
              </a:defRPr>
            </a:lvl5pPr>
            <a:lvl6pPr marL="2377531" lvl="5" indent="-275177">
              <a:spcBef>
                <a:spcPts val="1387"/>
              </a:spcBef>
              <a:spcAft>
                <a:spcPts val="0"/>
              </a:spcAft>
              <a:buClr>
                <a:schemeClr val="lt1"/>
              </a:buClr>
              <a:buSzPts val="1400"/>
              <a:buChar char="■"/>
              <a:defRPr>
                <a:solidFill>
                  <a:schemeClr val="lt1"/>
                </a:solidFill>
              </a:defRPr>
            </a:lvl6pPr>
            <a:lvl7pPr marL="2773787" lvl="6" indent="-275177">
              <a:spcBef>
                <a:spcPts val="1387"/>
              </a:spcBef>
              <a:spcAft>
                <a:spcPts val="0"/>
              </a:spcAft>
              <a:buClr>
                <a:schemeClr val="lt1"/>
              </a:buClr>
              <a:buSzPts val="1400"/>
              <a:buChar char="●"/>
              <a:defRPr>
                <a:solidFill>
                  <a:schemeClr val="lt1"/>
                </a:solidFill>
              </a:defRPr>
            </a:lvl7pPr>
            <a:lvl8pPr marL="3170042" lvl="7" indent="-275177">
              <a:spcBef>
                <a:spcPts val="1387"/>
              </a:spcBef>
              <a:spcAft>
                <a:spcPts val="0"/>
              </a:spcAft>
              <a:buClr>
                <a:schemeClr val="lt1"/>
              </a:buClr>
              <a:buSzPts val="1400"/>
              <a:buChar char="○"/>
              <a:defRPr>
                <a:solidFill>
                  <a:schemeClr val="lt1"/>
                </a:solidFill>
              </a:defRPr>
            </a:lvl8pPr>
            <a:lvl9pPr marL="3566297" lvl="8" indent="-275177">
              <a:spcBef>
                <a:spcPts val="1387"/>
              </a:spcBef>
              <a:spcAft>
                <a:spcPts val="1387"/>
              </a:spcAft>
              <a:buClr>
                <a:schemeClr val="lt1"/>
              </a:buClr>
              <a:buSzPts val="1400"/>
              <a:buChar char="■"/>
              <a:defRPr>
                <a:solidFill>
                  <a:schemeClr val="lt1"/>
                </a:solidFill>
              </a:defRPr>
            </a:lvl9pPr>
          </a:lstStyle>
          <a:p>
            <a:pPr lvl="0"/>
            <a:r>
              <a:rPr lang="pt-BR"/>
              <a:t>Clique para editar os estilos de texto Mestres</a:t>
            </a:r>
          </a:p>
        </p:txBody>
      </p:sp>
      <p:sp>
        <p:nvSpPr>
          <p:cNvPr id="65" name="Google Shape;65;p9"/>
          <p:cNvSpPr txBox="1">
            <a:spLocks noGrp="1"/>
          </p:cNvSpPr>
          <p:nvPr>
            <p:ph type="sldNum" idx="12"/>
          </p:nvPr>
        </p:nvSpPr>
        <p:spPr>
          <a:xfrm>
            <a:off x="9894004" y="7166278"/>
            <a:ext cx="641674" cy="606436"/>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B6F15528-21DE-4FAA-801E-634DDDAF4B2B}" type="slidenum">
              <a:rPr lang="pt-BR" smtClean="0"/>
              <a:t>‹nº›</a:t>
            </a:fld>
            <a:endParaRPr lang="pt-BR"/>
          </a:p>
        </p:txBody>
      </p:sp>
    </p:spTree>
    <p:extLst>
      <p:ext uri="{BB962C8B-B14F-4D97-AF65-F5344CB8AC3E}">
        <p14:creationId xmlns:p14="http://schemas.microsoft.com/office/powerpoint/2010/main" val="1194674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729602" y="1978800"/>
            <a:ext cx="9223058" cy="3294729"/>
          </a:xfrm>
        </p:spPr>
        <p:txBody>
          <a:bodyPr anchor="b">
            <a:normAutofit/>
          </a:bodyPr>
          <a:lstStyle>
            <a:lvl1pPr>
              <a:defRPr sz="5263" b="0"/>
            </a:lvl1pPr>
          </a:lstStyle>
          <a:p>
            <a:r>
              <a:rPr lang="pt-BR"/>
              <a:t>Clique para editar o título Mestre</a:t>
            </a:r>
            <a:endParaRPr lang="en-US" dirty="0"/>
          </a:p>
        </p:txBody>
      </p:sp>
      <p:sp>
        <p:nvSpPr>
          <p:cNvPr id="3" name="Text Placeholder 2"/>
          <p:cNvSpPr>
            <a:spLocks noGrp="1"/>
          </p:cNvSpPr>
          <p:nvPr>
            <p:ph type="body" idx="1"/>
          </p:nvPr>
        </p:nvSpPr>
        <p:spPr>
          <a:xfrm>
            <a:off x="729602" y="5260821"/>
            <a:ext cx="9223058" cy="1733549"/>
          </a:xfrm>
        </p:spPr>
        <p:txBody>
          <a:bodyPr anchor="t">
            <a:normAutofit/>
          </a:bodyPr>
          <a:lstStyle>
            <a:lvl1pPr marL="0" indent="0">
              <a:buNone/>
              <a:defRPr sz="2105">
                <a:solidFill>
                  <a:schemeClr val="tx1">
                    <a:lumMod val="75000"/>
                    <a:lumOff val="25000"/>
                  </a:schemeClr>
                </a:solidFill>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fld id="{1D8BD707-D9CF-40AE-B4C6-C98DA3205C09}"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16787756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1_Slide de Título">
    <p:spTree>
      <p:nvGrpSpPr>
        <p:cNvPr id="1" name=""/>
        <p:cNvGrpSpPr/>
        <p:nvPr/>
      </p:nvGrpSpPr>
      <p:grpSpPr>
        <a:xfrm>
          <a:off x="0" y="0"/>
          <a:ext cx="0" cy="0"/>
          <a:chOff x="0" y="0"/>
          <a:chExt cx="0" cy="0"/>
        </a:xfrm>
      </p:grpSpPr>
      <p:sp>
        <p:nvSpPr>
          <p:cNvPr id="5" name="PlaceHolder 1"/>
          <p:cNvSpPr>
            <a:spLocks noGrp="1"/>
          </p:cNvSpPr>
          <p:nvPr>
            <p:ph type="title"/>
          </p:nvPr>
        </p:nvSpPr>
        <p:spPr>
          <a:xfrm>
            <a:off x="802005" y="2461888"/>
            <a:ext cx="9088969" cy="1698112"/>
          </a:xfrm>
          <a:prstGeom prst="rect">
            <a:avLst/>
          </a:prstGeom>
        </p:spPr>
        <p:txBody>
          <a:bodyPr lIns="0" tIns="0" rIns="0" bIns="0" anchor="ctr"/>
          <a:lstStyle/>
          <a:p>
            <a:r>
              <a:rPr lang="pt-BR" sz="2080" b="0" strike="noStrike" spc="-1">
                <a:solidFill>
                  <a:srgbClr val="000000"/>
                </a:solidFill>
                <a:uFill>
                  <a:solidFill>
                    <a:srgbClr val="FFFFFF"/>
                  </a:solidFill>
                </a:uFill>
                <a:latin typeface="Calibri"/>
              </a:rPr>
              <a:t>Clique para editar o título Mestre</a:t>
            </a:r>
          </a:p>
        </p:txBody>
      </p:sp>
      <p:sp>
        <p:nvSpPr>
          <p:cNvPr id="6" name="PlaceHolder 2"/>
          <p:cNvSpPr>
            <a:spLocks noGrp="1"/>
          </p:cNvSpPr>
          <p:nvPr>
            <p:ph type="subTitle"/>
          </p:nvPr>
        </p:nvSpPr>
        <p:spPr>
          <a:xfrm>
            <a:off x="534670" y="1854112"/>
            <a:ext cx="9623639" cy="4595968"/>
          </a:xfrm>
          <a:prstGeom prst="rect">
            <a:avLst/>
          </a:prstGeom>
        </p:spPr>
        <p:txBody>
          <a:bodyPr lIns="0" tIns="0" rIns="0" bIns="0" anchor="ctr"/>
          <a:lstStyle/>
          <a:p>
            <a:pPr algn="ctr"/>
            <a:r>
              <a:rPr lang="pt-BR" sz="3698" b="0" strike="noStrike" spc="-1">
                <a:solidFill>
                  <a:srgbClr val="000000"/>
                </a:solidFill>
                <a:uFill>
                  <a:solidFill>
                    <a:srgbClr val="FFFFFF"/>
                  </a:solidFill>
                </a:uFill>
                <a:latin typeface="Arial"/>
              </a:rPr>
              <a:t>Clique para editar o estilo do subtítulo Mestre</a:t>
            </a:r>
          </a:p>
        </p:txBody>
      </p:sp>
    </p:spTree>
    <p:extLst>
      <p:ext uri="{BB962C8B-B14F-4D97-AF65-F5344CB8AC3E}">
        <p14:creationId xmlns:p14="http://schemas.microsoft.com/office/powerpoint/2010/main" val="34861008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Arial"/>
                <a:cs typeface="Arial"/>
              </a:defRPr>
            </a:lvl1pPr>
          </a:lstStyle>
          <a:p>
            <a:endParaRPr/>
          </a:p>
        </p:txBody>
      </p:sp>
      <p:sp>
        <p:nvSpPr>
          <p:cNvPr id="3" name="Holder 3"/>
          <p:cNvSpPr>
            <a:spLocks noGrp="1"/>
          </p:cNvSpPr>
          <p:nvPr>
            <p:ph sz="half" idx="2"/>
          </p:nvPr>
        </p:nvSpPr>
        <p:spPr>
          <a:xfrm>
            <a:off x="1480997" y="2229948"/>
            <a:ext cx="3658235" cy="4083685"/>
          </a:xfrm>
          <a:prstGeom prst="rect">
            <a:avLst/>
          </a:prstGeom>
        </p:spPr>
        <p:txBody>
          <a:bodyPr wrap="square" lIns="0" tIns="0" rIns="0" bIns="0">
            <a:spAutoFit/>
          </a:bodyPr>
          <a:lstStyle>
            <a:lvl1pPr>
              <a:defRPr sz="1900" b="1" i="0">
                <a:solidFill>
                  <a:srgbClr val="00A02F"/>
                </a:solidFill>
                <a:latin typeface="Arial"/>
                <a:cs typeface="Arial"/>
              </a:defRPr>
            </a:lvl1pPr>
          </a:lstStyle>
          <a:p>
            <a:endParaRPr/>
          </a:p>
        </p:txBody>
      </p:sp>
      <p:sp>
        <p:nvSpPr>
          <p:cNvPr id="4" name="Holder 4"/>
          <p:cNvSpPr>
            <a:spLocks noGrp="1"/>
          </p:cNvSpPr>
          <p:nvPr>
            <p:ph sz="half" idx="3"/>
          </p:nvPr>
        </p:nvSpPr>
        <p:spPr>
          <a:xfrm>
            <a:off x="5507101" y="1822704"/>
            <a:ext cx="4651629" cy="523036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9/4/2019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39409792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9/4/2019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3417370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741247" y="2113280"/>
            <a:ext cx="4544695" cy="5028212"/>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5413534" y="2113280"/>
            <a:ext cx="4544695" cy="5028212"/>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3657599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41247" y="1943472"/>
            <a:ext cx="4522417" cy="954141"/>
          </a:xfrm>
        </p:spPr>
        <p:txBody>
          <a:bodyPr anchor="b">
            <a:normAutofit/>
          </a:bodyPr>
          <a:lstStyle>
            <a:lvl1pPr marL="0" indent="0">
              <a:spcBef>
                <a:spcPts val="0"/>
              </a:spcBef>
              <a:buNone/>
              <a:defRPr sz="2105" b="1"/>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pt-BR"/>
              <a:t>Clique para editar os estilos de texto Mestres</a:t>
            </a:r>
          </a:p>
        </p:txBody>
      </p:sp>
      <p:sp>
        <p:nvSpPr>
          <p:cNvPr id="4" name="Content Placeholder 3"/>
          <p:cNvSpPr>
            <a:spLocks noGrp="1"/>
          </p:cNvSpPr>
          <p:nvPr>
            <p:ph sz="half" idx="2"/>
          </p:nvPr>
        </p:nvSpPr>
        <p:spPr>
          <a:xfrm>
            <a:off x="741247" y="2897614"/>
            <a:ext cx="4522417" cy="4253051"/>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5413534" y="1943472"/>
            <a:ext cx="4544696" cy="954140"/>
          </a:xfrm>
        </p:spPr>
        <p:txBody>
          <a:bodyPr anchor="b"/>
          <a:lstStyle>
            <a:lvl1pPr marL="0" indent="0">
              <a:spcBef>
                <a:spcPts val="0"/>
              </a:spcBef>
              <a:buNone/>
              <a:defRPr sz="2105" b="1"/>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pt-BR"/>
              <a:t>Clique para editar os estilos de texto Mestres</a:t>
            </a:r>
          </a:p>
        </p:txBody>
      </p:sp>
      <p:sp>
        <p:nvSpPr>
          <p:cNvPr id="6" name="Content Placeholder 5"/>
          <p:cNvSpPr>
            <a:spLocks noGrp="1"/>
          </p:cNvSpPr>
          <p:nvPr>
            <p:ph sz="quarter" idx="4"/>
          </p:nvPr>
        </p:nvSpPr>
        <p:spPr>
          <a:xfrm>
            <a:off x="5413534" y="2897614"/>
            <a:ext cx="4544696" cy="4253051"/>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t>9/4/2019</a:t>
            </a:fld>
            <a:endParaRPr lang="en-US"/>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B6F15528-21DE-4FAA-801E-634DDDAF4B2B}" type="slidenum">
              <a:rPr lang="pt-BR" smtClean="0"/>
              <a:t>‹nº›</a:t>
            </a:fld>
            <a:endParaRPr lang="pt-BR"/>
          </a:p>
        </p:txBody>
      </p:sp>
      <p:sp>
        <p:nvSpPr>
          <p:cNvPr id="10" name="Title 9"/>
          <p:cNvSpPr>
            <a:spLocks noGrp="1"/>
          </p:cNvSpPr>
          <p:nvPr>
            <p:ph type="title"/>
          </p:nvPr>
        </p:nvSpPr>
        <p:spPr/>
        <p:txBody>
          <a:bodyPr/>
          <a:lstStyle/>
          <a:p>
            <a:r>
              <a:rPr lang="pt-BR"/>
              <a:t>Clique para editar o título Mestre</a:t>
            </a:r>
            <a:endParaRPr lang="en-US" dirty="0"/>
          </a:p>
        </p:txBody>
      </p:sp>
    </p:spTree>
    <p:extLst>
      <p:ext uri="{BB962C8B-B14F-4D97-AF65-F5344CB8AC3E}">
        <p14:creationId xmlns:p14="http://schemas.microsoft.com/office/powerpoint/2010/main" val="1308686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t>9/4/2019</a:t>
            </a:fld>
            <a:endParaRPr lang="en-US"/>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B6F15528-21DE-4FAA-801E-634DDDAF4B2B}" type="slidenum">
              <a:rPr lang="pt-BR" smtClean="0"/>
              <a:t>‹nº›</a:t>
            </a:fld>
            <a:endParaRPr lang="pt-BR"/>
          </a:p>
        </p:txBody>
      </p:sp>
      <p:sp>
        <p:nvSpPr>
          <p:cNvPr id="6" name="Title 5"/>
          <p:cNvSpPr>
            <a:spLocks noGrp="1"/>
          </p:cNvSpPr>
          <p:nvPr>
            <p:ph type="title"/>
          </p:nvPr>
        </p:nvSpPr>
        <p:spPr/>
        <p:txBody>
          <a:bodyPr/>
          <a:lstStyle/>
          <a:p>
            <a:r>
              <a:rPr lang="pt-BR"/>
              <a:t>Clique para editar o título Mestre</a:t>
            </a:r>
            <a:endParaRPr lang="en-US"/>
          </a:p>
        </p:txBody>
      </p:sp>
    </p:spTree>
    <p:extLst>
      <p:ext uri="{BB962C8B-B14F-4D97-AF65-F5344CB8AC3E}">
        <p14:creationId xmlns:p14="http://schemas.microsoft.com/office/powerpoint/2010/main" val="209379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9/4/2019</a:t>
            </a:fld>
            <a:endParaRPr lang="en-US"/>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128488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737844" y="528320"/>
            <a:ext cx="3448622" cy="1849117"/>
          </a:xfrm>
        </p:spPr>
        <p:txBody>
          <a:bodyPr anchor="b">
            <a:normAutofit/>
          </a:bodyPr>
          <a:lstStyle>
            <a:lvl1pPr>
              <a:defRPr sz="2807" b="0"/>
            </a:lvl1pPr>
          </a:lstStyle>
          <a:p>
            <a:r>
              <a:rPr lang="pt-BR"/>
              <a:t>Clique para editar o título Mestre</a:t>
            </a:r>
            <a:endParaRPr lang="en-US" dirty="0"/>
          </a:p>
        </p:txBody>
      </p:sp>
      <p:sp>
        <p:nvSpPr>
          <p:cNvPr id="3" name="Content Placeholder 2"/>
          <p:cNvSpPr>
            <a:spLocks noGrp="1"/>
          </p:cNvSpPr>
          <p:nvPr>
            <p:ph idx="1"/>
          </p:nvPr>
        </p:nvSpPr>
        <p:spPr>
          <a:xfrm>
            <a:off x="4544695" y="1144694"/>
            <a:ext cx="5413534" cy="5635413"/>
          </a:xfrm>
        </p:spPr>
        <p:txBody>
          <a:bodyPr/>
          <a:lstStyle>
            <a:lvl1pPr>
              <a:defRPr sz="2807"/>
            </a:lvl1pPr>
            <a:lvl2pPr>
              <a:defRPr sz="2456"/>
            </a:lvl2pPr>
            <a:lvl3pPr>
              <a:defRPr sz="2105"/>
            </a:lvl3pPr>
            <a:lvl4pPr>
              <a:defRPr sz="1754"/>
            </a:lvl4pPr>
            <a:lvl5pPr>
              <a:defRPr sz="1754"/>
            </a:lvl5pPr>
            <a:lvl6pPr>
              <a:defRPr sz="1754"/>
            </a:lvl6pPr>
            <a:lvl7pPr>
              <a:defRPr sz="1754"/>
            </a:lvl7pPr>
            <a:lvl8pPr>
              <a:defRPr sz="1754"/>
            </a:lvl8pPr>
            <a:lvl9pPr>
              <a:defRPr sz="1754"/>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737844" y="2377439"/>
            <a:ext cx="3448622" cy="4402668"/>
          </a:xfrm>
        </p:spPr>
        <p:txBody>
          <a:bodyPr>
            <a:normAutofit/>
          </a:bodyPr>
          <a:lstStyle>
            <a:lvl1pPr marL="0" indent="0">
              <a:lnSpc>
                <a:spcPct val="90000"/>
              </a:lnSpc>
              <a:buNone/>
              <a:defRPr sz="1403"/>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260870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737844" y="528320"/>
            <a:ext cx="3448622" cy="1849120"/>
          </a:xfrm>
        </p:spPr>
        <p:txBody>
          <a:bodyPr anchor="b">
            <a:normAutofit/>
          </a:bodyPr>
          <a:lstStyle>
            <a:lvl1pPr>
              <a:defRPr sz="2807" b="0"/>
            </a:lvl1pPr>
          </a:lstStyle>
          <a:p>
            <a:r>
              <a:rPr lang="pt-BR"/>
              <a:t>Clique para editar o título Mestre</a:t>
            </a:r>
            <a:endParaRPr lang="en-US" dirty="0"/>
          </a:p>
        </p:txBody>
      </p:sp>
      <p:sp>
        <p:nvSpPr>
          <p:cNvPr id="3" name="Picture Placeholder 2"/>
          <p:cNvSpPr>
            <a:spLocks noGrp="1"/>
          </p:cNvSpPr>
          <p:nvPr>
            <p:ph type="pic" idx="1"/>
          </p:nvPr>
        </p:nvSpPr>
        <p:spPr>
          <a:xfrm>
            <a:off x="4544695" y="1144694"/>
            <a:ext cx="5413534" cy="5635413"/>
          </a:xfrm>
        </p:spPr>
        <p:txBody>
          <a:bodyPr/>
          <a:lstStyle>
            <a:lvl1pPr marL="0" indent="0">
              <a:buNone/>
              <a:defRPr sz="2807"/>
            </a:lvl1pPr>
            <a:lvl2pPr marL="401010" indent="0">
              <a:buNone/>
              <a:defRPr sz="2456"/>
            </a:lvl2pPr>
            <a:lvl3pPr marL="802020" indent="0">
              <a:buNone/>
              <a:defRPr sz="2105"/>
            </a:lvl3pPr>
            <a:lvl4pPr marL="1203030" indent="0">
              <a:buNone/>
              <a:defRPr sz="1754"/>
            </a:lvl4pPr>
            <a:lvl5pPr marL="1604040" indent="0">
              <a:buNone/>
              <a:defRPr sz="1754"/>
            </a:lvl5pPr>
            <a:lvl6pPr marL="2005051" indent="0">
              <a:buNone/>
              <a:defRPr sz="1754"/>
            </a:lvl6pPr>
            <a:lvl7pPr marL="2406061" indent="0">
              <a:buNone/>
              <a:defRPr sz="1754"/>
            </a:lvl7pPr>
            <a:lvl8pPr marL="2807071" indent="0">
              <a:buNone/>
              <a:defRPr sz="1754"/>
            </a:lvl8pPr>
            <a:lvl9pPr marL="3208081" indent="0">
              <a:buNone/>
              <a:defRPr sz="1754"/>
            </a:lvl9pPr>
          </a:lstStyle>
          <a:p>
            <a:r>
              <a:rPr lang="pt-BR"/>
              <a:t>Clique no ícone para adicionar uma imagem</a:t>
            </a:r>
            <a:endParaRPr lang="en-US" dirty="0"/>
          </a:p>
        </p:txBody>
      </p:sp>
      <p:sp>
        <p:nvSpPr>
          <p:cNvPr id="4" name="Text Placeholder 3"/>
          <p:cNvSpPr>
            <a:spLocks noGrp="1"/>
          </p:cNvSpPr>
          <p:nvPr>
            <p:ph type="body" sz="half" idx="2"/>
          </p:nvPr>
        </p:nvSpPr>
        <p:spPr>
          <a:xfrm>
            <a:off x="737844" y="2377440"/>
            <a:ext cx="3448622" cy="4402667"/>
          </a:xfrm>
        </p:spPr>
        <p:txBody>
          <a:bodyPr>
            <a:normAutofit/>
          </a:bodyPr>
          <a:lstStyle>
            <a:lvl1pPr marL="0" indent="0">
              <a:lnSpc>
                <a:spcPct val="90000"/>
              </a:lnSpc>
              <a:buNone/>
              <a:defRPr sz="1403"/>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1D8BD707-D9CF-40AE-B4C6-C98DA3205C09}"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6F15528-21DE-4FAA-801E-634DDDAF4B2B}" type="slidenum">
              <a:rPr lang="pt-BR" smtClean="0"/>
              <a:t>‹nº›</a:t>
            </a:fld>
            <a:endParaRPr lang="pt-BR"/>
          </a:p>
        </p:txBody>
      </p:sp>
    </p:spTree>
    <p:extLst>
      <p:ext uri="{BB962C8B-B14F-4D97-AF65-F5344CB8AC3E}">
        <p14:creationId xmlns:p14="http://schemas.microsoft.com/office/powerpoint/2010/main" val="2803549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image" Target="../media/image1.jpe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1247" y="422656"/>
            <a:ext cx="9223058" cy="1531761"/>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741247" y="2113280"/>
            <a:ext cx="9223058" cy="5028212"/>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735171" y="7345116"/>
            <a:ext cx="2406015" cy="421922"/>
          </a:xfrm>
          <a:prstGeom prst="rect">
            <a:avLst/>
          </a:prstGeom>
        </p:spPr>
        <p:txBody>
          <a:bodyPr vert="horz" lIns="91440" tIns="45720" rIns="91440" bIns="45720" rtlCol="0" anchor="ctr"/>
          <a:lstStyle>
            <a:lvl1pPr algn="l">
              <a:defRPr sz="965">
                <a:solidFill>
                  <a:schemeClr val="tx1">
                    <a:lumMod val="65000"/>
                    <a:lumOff val="35000"/>
                  </a:schemeClr>
                </a:solidFill>
              </a:defRPr>
            </a:lvl1pPr>
          </a:lstStyle>
          <a:p>
            <a:fld id="{1D8BD707-D9CF-40AE-B4C6-C98DA3205C09}" type="datetimeFigureOut">
              <a:rPr lang="en-US" smtClean="0"/>
              <a:t>9/4/2019</a:t>
            </a:fld>
            <a:endParaRPr lang="en-US"/>
          </a:p>
        </p:txBody>
      </p:sp>
      <p:sp>
        <p:nvSpPr>
          <p:cNvPr id="5" name="Footer Placeholder 4"/>
          <p:cNvSpPr>
            <a:spLocks noGrp="1"/>
          </p:cNvSpPr>
          <p:nvPr>
            <p:ph type="ftr" sz="quarter" idx="3"/>
          </p:nvPr>
        </p:nvSpPr>
        <p:spPr>
          <a:xfrm>
            <a:off x="3542189" y="7345116"/>
            <a:ext cx="3609023" cy="421922"/>
          </a:xfrm>
          <a:prstGeom prst="rect">
            <a:avLst/>
          </a:prstGeom>
        </p:spPr>
        <p:txBody>
          <a:bodyPr vert="horz" lIns="91440" tIns="45720" rIns="91440" bIns="45720" rtlCol="0" anchor="ctr"/>
          <a:lstStyle>
            <a:lvl1pPr algn="ctr">
              <a:defRPr sz="965">
                <a:solidFill>
                  <a:schemeClr val="tx1">
                    <a:lumMod val="65000"/>
                    <a:lumOff val="35000"/>
                  </a:schemeClr>
                </a:solidFill>
              </a:defRPr>
            </a:lvl1pPr>
          </a:lstStyle>
          <a:p>
            <a:endParaRPr lang="pt-BR"/>
          </a:p>
        </p:txBody>
      </p:sp>
      <p:sp>
        <p:nvSpPr>
          <p:cNvPr id="6" name="Slide Number Placeholder 5"/>
          <p:cNvSpPr>
            <a:spLocks noGrp="1"/>
          </p:cNvSpPr>
          <p:nvPr>
            <p:ph type="sldNum" sz="quarter" idx="4"/>
          </p:nvPr>
        </p:nvSpPr>
        <p:spPr>
          <a:xfrm>
            <a:off x="7558289" y="7345116"/>
            <a:ext cx="2406015" cy="421922"/>
          </a:xfrm>
          <a:prstGeom prst="rect">
            <a:avLst/>
          </a:prstGeom>
        </p:spPr>
        <p:txBody>
          <a:bodyPr vert="horz" lIns="91440" tIns="45720" rIns="91440" bIns="45720" rtlCol="0" anchor="ctr"/>
          <a:lstStyle>
            <a:lvl1pPr algn="r">
              <a:defRPr sz="965">
                <a:solidFill>
                  <a:schemeClr val="tx1">
                    <a:tint val="75000"/>
                  </a:schemeClr>
                </a:solidFill>
              </a:defRPr>
            </a:lvl1pPr>
          </a:lstStyle>
          <a:p>
            <a:fld id="{B6F15528-21DE-4FAA-801E-634DDDAF4B2B}" type="slidenum">
              <a:rPr lang="pt-BR" smtClean="0"/>
              <a:t>‹nº›</a:t>
            </a:fld>
            <a:endParaRPr lang="pt-BR"/>
          </a:p>
        </p:txBody>
      </p:sp>
    </p:spTree>
    <p:extLst>
      <p:ext uri="{BB962C8B-B14F-4D97-AF65-F5344CB8AC3E}">
        <p14:creationId xmlns:p14="http://schemas.microsoft.com/office/powerpoint/2010/main" val="2526161009"/>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Lst>
  <p:txStyles>
    <p:titleStyle>
      <a:lvl1pPr algn="l" defTabSz="802020" rtl="0" eaLnBrk="1" latinLnBrk="0" hangingPunct="1">
        <a:lnSpc>
          <a:spcPct val="90000"/>
        </a:lnSpc>
        <a:spcBef>
          <a:spcPct val="0"/>
        </a:spcBef>
        <a:buNone/>
        <a:defRPr sz="3859" kern="1200">
          <a:solidFill>
            <a:schemeClr val="tx1"/>
          </a:solidFill>
          <a:latin typeface="+mj-lt"/>
          <a:ea typeface="+mj-ea"/>
          <a:cs typeface="+mj-cs"/>
        </a:defRPr>
      </a:lvl1pPr>
    </p:titleStyle>
    <p:bodyStyle>
      <a:lvl1pPr marL="200505" indent="-200505" algn="l" defTabSz="802020" rtl="0" eaLnBrk="1" latinLnBrk="0" hangingPunct="1">
        <a:lnSpc>
          <a:spcPct val="90000"/>
        </a:lnSpc>
        <a:spcBef>
          <a:spcPts val="877"/>
        </a:spcBef>
        <a:buFont typeface="Wingdings 2" pitchFamily="18" charset="2"/>
        <a:buChar char=""/>
        <a:defRPr sz="2456" kern="1200">
          <a:solidFill>
            <a:schemeClr val="tx1"/>
          </a:solidFill>
          <a:latin typeface="+mn-lt"/>
          <a:ea typeface="+mn-ea"/>
          <a:cs typeface="+mn-cs"/>
        </a:defRPr>
      </a:lvl1pPr>
      <a:lvl2pPr marL="601515" indent="-200505" algn="l" defTabSz="802020" rtl="0" eaLnBrk="1" latinLnBrk="0" hangingPunct="1">
        <a:lnSpc>
          <a:spcPct val="90000"/>
        </a:lnSpc>
        <a:spcBef>
          <a:spcPts val="439"/>
        </a:spcBef>
        <a:buFont typeface="Wingdings 2" pitchFamily="18" charset="2"/>
        <a:buChar char=""/>
        <a:defRPr sz="2105" kern="1200">
          <a:solidFill>
            <a:schemeClr val="tx1"/>
          </a:solidFill>
          <a:latin typeface="+mn-lt"/>
          <a:ea typeface="+mn-ea"/>
          <a:cs typeface="+mn-cs"/>
        </a:defRPr>
      </a:lvl2pPr>
      <a:lvl3pPr marL="1002525" indent="-200505" algn="l" defTabSz="802020" rtl="0" eaLnBrk="1" latinLnBrk="0" hangingPunct="1">
        <a:lnSpc>
          <a:spcPct val="90000"/>
        </a:lnSpc>
        <a:spcBef>
          <a:spcPts val="439"/>
        </a:spcBef>
        <a:buFont typeface="Wingdings 2" pitchFamily="18" charset="2"/>
        <a:buChar char=""/>
        <a:defRPr sz="1754" kern="1200">
          <a:solidFill>
            <a:schemeClr val="tx1"/>
          </a:solidFill>
          <a:latin typeface="+mn-lt"/>
          <a:ea typeface="+mn-ea"/>
          <a:cs typeface="+mn-cs"/>
        </a:defRPr>
      </a:lvl3pPr>
      <a:lvl4pPr marL="1403535" indent="-200505" algn="l" defTabSz="802020" rtl="0" eaLnBrk="1" latinLnBrk="0" hangingPunct="1">
        <a:lnSpc>
          <a:spcPct val="90000"/>
        </a:lnSpc>
        <a:spcBef>
          <a:spcPts val="439"/>
        </a:spcBef>
        <a:buFont typeface="Wingdings 2" pitchFamily="18" charset="2"/>
        <a:buChar char=""/>
        <a:defRPr sz="1579" kern="1200">
          <a:solidFill>
            <a:schemeClr val="tx1"/>
          </a:solidFill>
          <a:latin typeface="+mn-lt"/>
          <a:ea typeface="+mn-ea"/>
          <a:cs typeface="+mn-cs"/>
        </a:defRPr>
      </a:lvl4pPr>
      <a:lvl5pPr marL="1804546" indent="-200505" algn="l" defTabSz="802020" rtl="0" eaLnBrk="1" latinLnBrk="0" hangingPunct="1">
        <a:lnSpc>
          <a:spcPct val="90000"/>
        </a:lnSpc>
        <a:spcBef>
          <a:spcPts val="439"/>
        </a:spcBef>
        <a:buFont typeface="Wingdings 2" pitchFamily="18" charset="2"/>
        <a:buChar char=""/>
        <a:defRPr sz="1579" kern="1200">
          <a:solidFill>
            <a:schemeClr val="tx1"/>
          </a:solidFill>
          <a:latin typeface="+mn-lt"/>
          <a:ea typeface="+mn-ea"/>
          <a:cs typeface="+mn-cs"/>
        </a:defRPr>
      </a:lvl5pPr>
      <a:lvl6pPr marL="2205556" indent="-200505" algn="l" defTabSz="802020" rtl="0" eaLnBrk="1" latinLnBrk="0" hangingPunct="1">
        <a:spcBef>
          <a:spcPct val="20000"/>
        </a:spcBef>
        <a:buFont typeface="Wingdings 2" pitchFamily="18" charset="2"/>
        <a:buChar char=""/>
        <a:defRPr sz="1579" kern="1200">
          <a:solidFill>
            <a:schemeClr val="tx1"/>
          </a:solidFill>
          <a:latin typeface="+mn-lt"/>
          <a:ea typeface="+mn-ea"/>
          <a:cs typeface="+mn-cs"/>
        </a:defRPr>
      </a:lvl6pPr>
      <a:lvl7pPr marL="2606566" indent="-200505" algn="l" defTabSz="802020" rtl="0" eaLnBrk="1" latinLnBrk="0" hangingPunct="1">
        <a:spcBef>
          <a:spcPct val="20000"/>
        </a:spcBef>
        <a:buFont typeface="Wingdings 2" pitchFamily="18" charset="2"/>
        <a:buChar char=""/>
        <a:defRPr sz="1579" kern="1200">
          <a:solidFill>
            <a:schemeClr val="tx1"/>
          </a:solidFill>
          <a:latin typeface="+mn-lt"/>
          <a:ea typeface="+mn-ea"/>
          <a:cs typeface="+mn-cs"/>
        </a:defRPr>
      </a:lvl7pPr>
      <a:lvl8pPr marL="3007576" indent="-200505" algn="l" defTabSz="802020" rtl="0" eaLnBrk="1" latinLnBrk="0" hangingPunct="1">
        <a:spcBef>
          <a:spcPct val="20000"/>
        </a:spcBef>
        <a:buFont typeface="Wingdings 2" pitchFamily="18" charset="2"/>
        <a:buChar char=""/>
        <a:defRPr sz="1579" kern="1200">
          <a:solidFill>
            <a:schemeClr val="tx1"/>
          </a:solidFill>
          <a:latin typeface="+mn-lt"/>
          <a:ea typeface="+mn-ea"/>
          <a:cs typeface="+mn-cs"/>
        </a:defRPr>
      </a:lvl8pPr>
      <a:lvl9pPr marL="3408586" indent="-200505" algn="l" defTabSz="802020" rtl="0" eaLnBrk="1" latinLnBrk="0" hangingPunct="1">
        <a:spcBef>
          <a:spcPct val="20000"/>
        </a:spcBef>
        <a:buFont typeface="Wingdings 2" pitchFamily="18" charset="2"/>
        <a:buChar char=""/>
        <a:defRPr sz="1579" kern="1200">
          <a:solidFill>
            <a:schemeClr val="tx1"/>
          </a:solidFill>
          <a:latin typeface="+mn-lt"/>
          <a:ea typeface="+mn-ea"/>
          <a:cs typeface="+mn-cs"/>
        </a:defRPr>
      </a:lvl9pPr>
    </p:bodyStyle>
    <p:otherStyle>
      <a:defPPr>
        <a:defRPr lang="en-US"/>
      </a:defPPr>
      <a:lvl1pPr marL="0" algn="l" defTabSz="802020" rtl="0" eaLnBrk="1" latinLnBrk="0" hangingPunct="1">
        <a:defRPr sz="1579" kern="1200">
          <a:solidFill>
            <a:schemeClr val="tx1"/>
          </a:solidFill>
          <a:latin typeface="+mn-lt"/>
          <a:ea typeface="+mn-ea"/>
          <a:cs typeface="+mn-cs"/>
        </a:defRPr>
      </a:lvl1pPr>
      <a:lvl2pPr marL="401010" algn="l" defTabSz="802020" rtl="0" eaLnBrk="1" latinLnBrk="0" hangingPunct="1">
        <a:defRPr sz="1579" kern="1200">
          <a:solidFill>
            <a:schemeClr val="tx1"/>
          </a:solidFill>
          <a:latin typeface="+mn-lt"/>
          <a:ea typeface="+mn-ea"/>
          <a:cs typeface="+mn-cs"/>
        </a:defRPr>
      </a:lvl2pPr>
      <a:lvl3pPr marL="802020" algn="l" defTabSz="802020" rtl="0" eaLnBrk="1" latinLnBrk="0" hangingPunct="1">
        <a:defRPr sz="1579" kern="1200">
          <a:solidFill>
            <a:schemeClr val="tx1"/>
          </a:solidFill>
          <a:latin typeface="+mn-lt"/>
          <a:ea typeface="+mn-ea"/>
          <a:cs typeface="+mn-cs"/>
        </a:defRPr>
      </a:lvl3pPr>
      <a:lvl4pPr marL="1203030" algn="l" defTabSz="802020" rtl="0" eaLnBrk="1" latinLnBrk="0" hangingPunct="1">
        <a:defRPr sz="1579" kern="1200">
          <a:solidFill>
            <a:schemeClr val="tx1"/>
          </a:solidFill>
          <a:latin typeface="+mn-lt"/>
          <a:ea typeface="+mn-ea"/>
          <a:cs typeface="+mn-cs"/>
        </a:defRPr>
      </a:lvl4pPr>
      <a:lvl5pPr marL="1604040" algn="l" defTabSz="802020" rtl="0" eaLnBrk="1" latinLnBrk="0" hangingPunct="1">
        <a:defRPr sz="1579" kern="1200">
          <a:solidFill>
            <a:schemeClr val="tx1"/>
          </a:solidFill>
          <a:latin typeface="+mn-lt"/>
          <a:ea typeface="+mn-ea"/>
          <a:cs typeface="+mn-cs"/>
        </a:defRPr>
      </a:lvl5pPr>
      <a:lvl6pPr marL="2005051" algn="l" defTabSz="802020" rtl="0" eaLnBrk="1" latinLnBrk="0" hangingPunct="1">
        <a:defRPr sz="1579" kern="1200">
          <a:solidFill>
            <a:schemeClr val="tx1"/>
          </a:solidFill>
          <a:latin typeface="+mn-lt"/>
          <a:ea typeface="+mn-ea"/>
          <a:cs typeface="+mn-cs"/>
        </a:defRPr>
      </a:lvl6pPr>
      <a:lvl7pPr marL="2406061" algn="l" defTabSz="802020" rtl="0" eaLnBrk="1" latinLnBrk="0" hangingPunct="1">
        <a:defRPr sz="1579" kern="1200">
          <a:solidFill>
            <a:schemeClr val="tx1"/>
          </a:solidFill>
          <a:latin typeface="+mn-lt"/>
          <a:ea typeface="+mn-ea"/>
          <a:cs typeface="+mn-cs"/>
        </a:defRPr>
      </a:lvl7pPr>
      <a:lvl8pPr marL="2807071" algn="l" defTabSz="802020" rtl="0" eaLnBrk="1" latinLnBrk="0" hangingPunct="1">
        <a:defRPr sz="1579" kern="1200">
          <a:solidFill>
            <a:schemeClr val="tx1"/>
          </a:solidFill>
          <a:latin typeface="+mn-lt"/>
          <a:ea typeface="+mn-ea"/>
          <a:cs typeface="+mn-cs"/>
        </a:defRPr>
      </a:lvl8pPr>
      <a:lvl9pPr marL="3208081" algn="l" defTabSz="802020" rtl="0" eaLnBrk="1" latinLnBrk="0" hangingPunct="1">
        <a:defRPr sz="157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735171" y="421924"/>
            <a:ext cx="9223058" cy="1531762"/>
          </a:xfrm>
          <a:prstGeom prst="rect">
            <a:avLst/>
          </a:prstGeom>
        </p:spPr>
        <p:txBody>
          <a:bodyPr vert="horz" lIns="91440" tIns="45720" rIns="91440" bIns="45720" rtlCol="0" anchor="ctr">
            <a:normAutofit/>
          </a:bodyPr>
          <a:lstStyle/>
          <a:p>
            <a:r>
              <a:rPr lang="pt-BR"/>
              <a:t>Clique para editar estilo do título mestre</a:t>
            </a:r>
          </a:p>
        </p:txBody>
      </p:sp>
      <p:sp>
        <p:nvSpPr>
          <p:cNvPr id="3" name="Espaço Reservado para Texto 2"/>
          <p:cNvSpPr>
            <a:spLocks noGrp="1"/>
          </p:cNvSpPr>
          <p:nvPr>
            <p:ph type="body" idx="1"/>
          </p:nvPr>
        </p:nvSpPr>
        <p:spPr>
          <a:xfrm>
            <a:off x="735171" y="2109611"/>
            <a:ext cx="9223058" cy="5028213"/>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735171" y="7345117"/>
            <a:ext cx="2406015" cy="421922"/>
          </a:xfrm>
          <a:prstGeom prst="rect">
            <a:avLst/>
          </a:prstGeom>
        </p:spPr>
        <p:txBody>
          <a:bodyPr vert="horz" lIns="91440" tIns="45720" rIns="91440" bIns="45720" rtlCol="0" anchor="ctr"/>
          <a:lstStyle>
            <a:lvl1pPr algn="l">
              <a:defRPr sz="1040">
                <a:solidFill>
                  <a:schemeClr val="tx1">
                    <a:tint val="75000"/>
                  </a:schemeClr>
                </a:solidFill>
              </a:defRPr>
            </a:lvl1pPr>
          </a:lstStyle>
          <a:p>
            <a:fld id="{1D8BD707-D9CF-40AE-B4C6-C98DA3205C09}" type="datetimeFigureOut">
              <a:rPr lang="en-US" smtClean="0"/>
              <a:t>9/4/2019</a:t>
            </a:fld>
            <a:endParaRPr lang="en-US"/>
          </a:p>
        </p:txBody>
      </p:sp>
      <p:sp>
        <p:nvSpPr>
          <p:cNvPr id="5" name="Espaço Reservado para Rodapé 4"/>
          <p:cNvSpPr>
            <a:spLocks noGrp="1"/>
          </p:cNvSpPr>
          <p:nvPr>
            <p:ph type="ftr" sz="quarter" idx="3"/>
          </p:nvPr>
        </p:nvSpPr>
        <p:spPr>
          <a:xfrm>
            <a:off x="3542189" y="7345117"/>
            <a:ext cx="3609023" cy="421922"/>
          </a:xfrm>
          <a:prstGeom prst="rect">
            <a:avLst/>
          </a:prstGeom>
        </p:spPr>
        <p:txBody>
          <a:bodyPr vert="horz" lIns="91440" tIns="45720" rIns="91440" bIns="45720" rtlCol="0" anchor="ctr"/>
          <a:lstStyle>
            <a:lvl1pPr algn="ctr">
              <a:defRPr sz="104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7552214" y="7345117"/>
            <a:ext cx="2406015" cy="421922"/>
          </a:xfrm>
          <a:prstGeom prst="rect">
            <a:avLst/>
          </a:prstGeom>
        </p:spPr>
        <p:txBody>
          <a:bodyPr vert="horz" lIns="91440" tIns="45720" rIns="91440" bIns="45720" rtlCol="0" anchor="ctr"/>
          <a:lstStyle>
            <a:lvl1pPr algn="r">
              <a:defRPr sz="1040">
                <a:solidFill>
                  <a:schemeClr val="tx1">
                    <a:tint val="75000"/>
                  </a:schemeClr>
                </a:solidFill>
              </a:defRPr>
            </a:lvl1pPr>
          </a:lstStyle>
          <a:p>
            <a:fld id="{B6F15528-21DE-4FAA-801E-634DDDAF4B2B}" type="slidenum">
              <a:rPr lang="pt-BR" smtClean="0"/>
              <a:t>‹nº›</a:t>
            </a:fld>
            <a:endParaRPr lang="pt-BR"/>
          </a:p>
        </p:txBody>
      </p:sp>
    </p:spTree>
    <p:extLst>
      <p:ext uri="{BB962C8B-B14F-4D97-AF65-F5344CB8AC3E}">
        <p14:creationId xmlns:p14="http://schemas.microsoft.com/office/powerpoint/2010/main" val="2595443382"/>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l" defTabSz="792510" rtl="0" eaLnBrk="1" latinLnBrk="0" hangingPunct="1">
        <a:lnSpc>
          <a:spcPct val="90000"/>
        </a:lnSpc>
        <a:spcBef>
          <a:spcPct val="0"/>
        </a:spcBef>
        <a:buNone/>
        <a:defRPr sz="3813" kern="1200">
          <a:solidFill>
            <a:schemeClr val="tx1"/>
          </a:solidFill>
          <a:latin typeface="+mj-lt"/>
          <a:ea typeface="+mj-ea"/>
          <a:cs typeface="+mj-cs"/>
        </a:defRPr>
      </a:lvl1pPr>
    </p:titleStyle>
    <p:bodyStyle>
      <a:lvl1pPr marL="198128" indent="-198128" algn="l" defTabSz="792510" rtl="0" eaLnBrk="1" latinLnBrk="0" hangingPunct="1">
        <a:lnSpc>
          <a:spcPct val="90000"/>
        </a:lnSpc>
        <a:spcBef>
          <a:spcPts val="867"/>
        </a:spcBef>
        <a:buFont typeface="Arial"/>
        <a:buChar char="•"/>
        <a:defRPr sz="2427" kern="1200">
          <a:solidFill>
            <a:schemeClr val="tx1"/>
          </a:solidFill>
          <a:latin typeface="+mn-lt"/>
          <a:ea typeface="+mn-ea"/>
          <a:cs typeface="+mn-cs"/>
        </a:defRPr>
      </a:lvl1pPr>
      <a:lvl2pPr marL="594383" indent="-198128" algn="l" defTabSz="792510" rtl="0" eaLnBrk="1" latinLnBrk="0" hangingPunct="1">
        <a:lnSpc>
          <a:spcPct val="90000"/>
        </a:lnSpc>
        <a:spcBef>
          <a:spcPts val="433"/>
        </a:spcBef>
        <a:buFont typeface="Arial"/>
        <a:buChar char="•"/>
        <a:defRPr sz="2080" kern="1200">
          <a:solidFill>
            <a:schemeClr val="tx1"/>
          </a:solidFill>
          <a:latin typeface="+mn-lt"/>
          <a:ea typeface="+mn-ea"/>
          <a:cs typeface="+mn-cs"/>
        </a:defRPr>
      </a:lvl2pPr>
      <a:lvl3pPr marL="990638" indent="-198128" algn="l" defTabSz="792510" rtl="0" eaLnBrk="1" latinLnBrk="0" hangingPunct="1">
        <a:lnSpc>
          <a:spcPct val="90000"/>
        </a:lnSpc>
        <a:spcBef>
          <a:spcPts val="433"/>
        </a:spcBef>
        <a:buFont typeface="Arial"/>
        <a:buChar char="•"/>
        <a:defRPr sz="1733" kern="1200">
          <a:solidFill>
            <a:schemeClr val="tx1"/>
          </a:solidFill>
          <a:latin typeface="+mn-lt"/>
          <a:ea typeface="+mn-ea"/>
          <a:cs typeface="+mn-cs"/>
        </a:defRPr>
      </a:lvl3pPr>
      <a:lvl4pPr marL="1386893"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4pPr>
      <a:lvl5pPr marL="1783149"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5pPr>
      <a:lvl6pPr marL="2179404"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6pPr>
      <a:lvl7pPr marL="2575659"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7pPr>
      <a:lvl8pPr marL="2971914"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8pPr>
      <a:lvl9pPr marL="3368170" indent="-198128" algn="l" defTabSz="792510" rtl="0" eaLnBrk="1" latinLnBrk="0" hangingPunct="1">
        <a:lnSpc>
          <a:spcPct val="90000"/>
        </a:lnSpc>
        <a:spcBef>
          <a:spcPts val="433"/>
        </a:spcBef>
        <a:buFont typeface="Arial"/>
        <a:buChar char="•"/>
        <a:defRPr sz="1560" kern="1200">
          <a:solidFill>
            <a:schemeClr val="tx1"/>
          </a:solidFill>
          <a:latin typeface="+mn-lt"/>
          <a:ea typeface="+mn-ea"/>
          <a:cs typeface="+mn-cs"/>
        </a:defRPr>
      </a:lvl9pPr>
    </p:bodyStyle>
    <p:otherStyle>
      <a:defPPr>
        <a:defRPr lang="pt-BR"/>
      </a:defPPr>
      <a:lvl1pPr marL="0" algn="l" defTabSz="792510" rtl="0" eaLnBrk="1" latinLnBrk="0" hangingPunct="1">
        <a:defRPr sz="1560" kern="1200">
          <a:solidFill>
            <a:schemeClr val="tx1"/>
          </a:solidFill>
          <a:latin typeface="+mn-lt"/>
          <a:ea typeface="+mn-ea"/>
          <a:cs typeface="+mn-cs"/>
        </a:defRPr>
      </a:lvl1pPr>
      <a:lvl2pPr marL="396255" algn="l" defTabSz="792510" rtl="0" eaLnBrk="1" latinLnBrk="0" hangingPunct="1">
        <a:defRPr sz="1560" kern="1200">
          <a:solidFill>
            <a:schemeClr val="tx1"/>
          </a:solidFill>
          <a:latin typeface="+mn-lt"/>
          <a:ea typeface="+mn-ea"/>
          <a:cs typeface="+mn-cs"/>
        </a:defRPr>
      </a:lvl2pPr>
      <a:lvl3pPr marL="792510" algn="l" defTabSz="792510" rtl="0" eaLnBrk="1" latinLnBrk="0" hangingPunct="1">
        <a:defRPr sz="1560" kern="1200">
          <a:solidFill>
            <a:schemeClr val="tx1"/>
          </a:solidFill>
          <a:latin typeface="+mn-lt"/>
          <a:ea typeface="+mn-ea"/>
          <a:cs typeface="+mn-cs"/>
        </a:defRPr>
      </a:lvl3pPr>
      <a:lvl4pPr marL="1188766" algn="l" defTabSz="792510" rtl="0" eaLnBrk="1" latinLnBrk="0" hangingPunct="1">
        <a:defRPr sz="1560" kern="1200">
          <a:solidFill>
            <a:schemeClr val="tx1"/>
          </a:solidFill>
          <a:latin typeface="+mn-lt"/>
          <a:ea typeface="+mn-ea"/>
          <a:cs typeface="+mn-cs"/>
        </a:defRPr>
      </a:lvl4pPr>
      <a:lvl5pPr marL="1585021" algn="l" defTabSz="792510" rtl="0" eaLnBrk="1" latinLnBrk="0" hangingPunct="1">
        <a:defRPr sz="1560" kern="1200">
          <a:solidFill>
            <a:schemeClr val="tx1"/>
          </a:solidFill>
          <a:latin typeface="+mn-lt"/>
          <a:ea typeface="+mn-ea"/>
          <a:cs typeface="+mn-cs"/>
        </a:defRPr>
      </a:lvl5pPr>
      <a:lvl6pPr marL="1981276" algn="l" defTabSz="792510" rtl="0" eaLnBrk="1" latinLnBrk="0" hangingPunct="1">
        <a:defRPr sz="1560" kern="1200">
          <a:solidFill>
            <a:schemeClr val="tx1"/>
          </a:solidFill>
          <a:latin typeface="+mn-lt"/>
          <a:ea typeface="+mn-ea"/>
          <a:cs typeface="+mn-cs"/>
        </a:defRPr>
      </a:lvl6pPr>
      <a:lvl7pPr marL="2377531" algn="l" defTabSz="792510" rtl="0" eaLnBrk="1" latinLnBrk="0" hangingPunct="1">
        <a:defRPr sz="1560" kern="1200">
          <a:solidFill>
            <a:schemeClr val="tx1"/>
          </a:solidFill>
          <a:latin typeface="+mn-lt"/>
          <a:ea typeface="+mn-ea"/>
          <a:cs typeface="+mn-cs"/>
        </a:defRPr>
      </a:lvl7pPr>
      <a:lvl8pPr marL="2773787" algn="l" defTabSz="792510" rtl="0" eaLnBrk="1" latinLnBrk="0" hangingPunct="1">
        <a:defRPr sz="1560" kern="1200">
          <a:solidFill>
            <a:schemeClr val="tx1"/>
          </a:solidFill>
          <a:latin typeface="+mn-lt"/>
          <a:ea typeface="+mn-ea"/>
          <a:cs typeface="+mn-cs"/>
        </a:defRPr>
      </a:lvl8pPr>
      <a:lvl9pPr marL="3170042" algn="l" defTabSz="792510" rtl="0" eaLnBrk="1" latinLnBrk="0" hangingPunct="1">
        <a:defRPr sz="1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hyperlink" Target="http://redehumanizasus.net/90510-a-escuta/" TargetMode="External"/><Relationship Id="rId2" Type="http://schemas.openxmlformats.org/officeDocument/2006/relationships/image" Target="../media/image26.jp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hyperlink" Target="http://exame.abril.com.br/geral/como-melhorar-a-comunicacao-com-sua-equipe/" TargetMode="External"/><Relationship Id="rId2" Type="http://schemas.openxmlformats.org/officeDocument/2006/relationships/image" Target="../media/image27.jp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hyperlink" Target="https://japaclip.com/es/senior-woman-receiving-a-medical-consultation-with-female-doctor/" TargetMode="External"/><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8.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8.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8.xml"/><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8.xml"/><Relationship Id="rId5" Type="http://schemas.openxmlformats.org/officeDocument/2006/relationships/image" Target="../media/image56.png"/><Relationship Id="rId4" Type="http://schemas.openxmlformats.org/officeDocument/2006/relationships/image" Target="../media/image55.png"/></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5.png"/><Relationship Id="rId1" Type="http://schemas.openxmlformats.org/officeDocument/2006/relationships/slideLayout" Target="../slideLayouts/slideLayout28.xml"/><Relationship Id="rId5" Type="http://schemas.openxmlformats.org/officeDocument/2006/relationships/image" Target="../media/image62.png"/><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56.png"/><Relationship Id="rId7" Type="http://schemas.openxmlformats.org/officeDocument/2006/relationships/image" Target="../media/image66.png"/><Relationship Id="rId2" Type="http://schemas.openxmlformats.org/officeDocument/2006/relationships/image" Target="../media/image55.png"/><Relationship Id="rId1" Type="http://schemas.openxmlformats.org/officeDocument/2006/relationships/slideLayout" Target="../slideLayouts/slideLayout28.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 Id="rId9" Type="http://schemas.openxmlformats.org/officeDocument/2006/relationships/image" Target="../media/image68.png"/></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54.png"/><Relationship Id="rId1" Type="http://schemas.openxmlformats.org/officeDocument/2006/relationships/slideLayout" Target="../slideLayouts/slideLayout28.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75.png"/><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28.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8.xml"/><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8.xml"/><Relationship Id="rId5" Type="http://schemas.openxmlformats.org/officeDocument/2006/relationships/image" Target="../media/image90.png"/><Relationship Id="rId4" Type="http://schemas.openxmlformats.org/officeDocument/2006/relationships/image" Target="../media/image89.png"/></Relationships>
</file>

<file path=ppt/slides/_rels/slide5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8.xml"/><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www/" TargetMode="External"/><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8.xml"/><Relationship Id="rId5" Type="http://schemas.openxmlformats.org/officeDocument/2006/relationships/image" Target="../media/image99.png"/><Relationship Id="rId4" Type="http://schemas.openxmlformats.org/officeDocument/2006/relationships/image" Target="../media/image8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8.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hyperlink" Target="http://chargedodiemer.blogspot.com.br/2012/11/a-incrivel-arte-de-trabalhar-em-grupo.html" TargetMode="External"/><Relationship Id="rId2" Type="http://schemas.openxmlformats.org/officeDocument/2006/relationships/image" Target="../media/image101.jpg"/><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3" Type="http://schemas.openxmlformats.org/officeDocument/2006/relationships/hyperlink" Target="mailto:saudemental@saude.sc.gov.br" TargetMode="External"/><Relationship Id="rId2" Type="http://schemas.openxmlformats.org/officeDocument/2006/relationships/hyperlink" Target="mailto:nucleosaudementalsc@gmail.com" TargetMode="External"/><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28.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hyperlink" Target="http://mgapress.com.br/plano-de-comunicacao/" TargetMode="External"/><Relationship Id="rId2" Type="http://schemas.openxmlformats.org/officeDocument/2006/relationships/image" Target="../media/image25.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CustomShape 1"/>
          <p:cNvSpPr/>
          <p:nvPr/>
        </p:nvSpPr>
        <p:spPr>
          <a:xfrm>
            <a:off x="1841500" y="249710"/>
            <a:ext cx="8263552" cy="1485536"/>
          </a:xfrm>
          <a:prstGeom prst="rect">
            <a:avLst/>
          </a:prstGeom>
          <a:noFill/>
          <a:ln>
            <a:noFill/>
          </a:ln>
        </p:spPr>
        <p:style>
          <a:lnRef idx="0">
            <a:scrgbClr r="0" g="0" b="0"/>
          </a:lnRef>
          <a:fillRef idx="0">
            <a:scrgbClr r="0" g="0" b="0"/>
          </a:fillRef>
          <a:effectRef idx="0">
            <a:scrgbClr r="0" g="0" b="0"/>
          </a:effectRef>
          <a:fontRef idx="minor"/>
        </p:style>
        <p:txBody>
          <a:bodyPr lIns="104000" tIns="52000" rIns="104000" bIns="52000"/>
          <a:lstStyle/>
          <a:p>
            <a:pPr algn="ctr">
              <a:lnSpc>
                <a:spcPct val="100000"/>
              </a:lnSpc>
            </a:pPr>
            <a:r>
              <a:rPr lang="pt-BR" sz="2311" b="1" spc="-1" dirty="0">
                <a:solidFill>
                  <a:srgbClr val="C00000"/>
                </a:solidFill>
                <a:uFill>
                  <a:solidFill>
                    <a:srgbClr val="FFFFFF"/>
                  </a:solidFill>
                </a:uFill>
                <a:latin typeface="Arial"/>
                <a:ea typeface="Arial"/>
              </a:rPr>
              <a:t>Secretaria de Estado da Saúde</a:t>
            </a:r>
            <a:endParaRPr lang="pt-BR" sz="2080" spc="-1" dirty="0">
              <a:solidFill>
                <a:srgbClr val="000000"/>
              </a:solidFill>
              <a:uFill>
                <a:solidFill>
                  <a:srgbClr val="FFFFFF"/>
                </a:solidFill>
              </a:uFill>
              <a:latin typeface="Arial"/>
            </a:endParaRPr>
          </a:p>
          <a:p>
            <a:pPr algn="ctr">
              <a:lnSpc>
                <a:spcPct val="100000"/>
              </a:lnSpc>
            </a:pPr>
            <a:r>
              <a:rPr lang="pt-BR" sz="2311" b="1" spc="-1" dirty="0">
                <a:solidFill>
                  <a:srgbClr val="C00000"/>
                </a:solidFill>
                <a:uFill>
                  <a:solidFill>
                    <a:srgbClr val="FFFFFF"/>
                  </a:solidFill>
                </a:uFill>
                <a:latin typeface="Arial"/>
                <a:ea typeface="Arial"/>
              </a:rPr>
              <a:t>Diretoria de Atenção Primária à Saúde</a:t>
            </a:r>
            <a:endParaRPr lang="pt-BR" sz="2080" spc="-1" dirty="0">
              <a:solidFill>
                <a:srgbClr val="000000"/>
              </a:solidFill>
              <a:uFill>
                <a:solidFill>
                  <a:srgbClr val="FFFFFF"/>
                </a:solidFill>
              </a:uFill>
              <a:latin typeface="Arial"/>
            </a:endParaRPr>
          </a:p>
          <a:p>
            <a:pPr algn="ctr">
              <a:lnSpc>
                <a:spcPct val="100000"/>
              </a:lnSpc>
            </a:pPr>
            <a:r>
              <a:rPr lang="pt-BR" sz="2311" b="1" spc="-1" dirty="0">
                <a:solidFill>
                  <a:srgbClr val="009900"/>
                </a:solidFill>
                <a:uFill>
                  <a:solidFill>
                    <a:srgbClr val="FFFFFF"/>
                  </a:solidFill>
                </a:uFill>
                <a:latin typeface="Calibri"/>
                <a:ea typeface="Arial"/>
              </a:rPr>
              <a:t>Núcleo de Saúde Mental, Álcool e Outras Drogas do Estado de Santa Catarina</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p:txBody>
      </p:sp>
      <p:pic>
        <p:nvPicPr>
          <p:cNvPr id="162" name="Imagem 7"/>
          <p:cNvPicPr/>
          <p:nvPr/>
        </p:nvPicPr>
        <p:blipFill>
          <a:blip r:embed="rId2"/>
          <a:stretch/>
        </p:blipFill>
        <p:spPr>
          <a:xfrm>
            <a:off x="4942220" y="3543708"/>
            <a:ext cx="2062112" cy="1876160"/>
          </a:xfrm>
          <a:prstGeom prst="rect">
            <a:avLst/>
          </a:prstGeom>
          <a:ln>
            <a:noFill/>
          </a:ln>
        </p:spPr>
      </p:pic>
      <p:sp>
        <p:nvSpPr>
          <p:cNvPr id="163" name="CustomShape 2"/>
          <p:cNvSpPr/>
          <p:nvPr/>
        </p:nvSpPr>
        <p:spPr>
          <a:xfrm>
            <a:off x="2374900" y="6032000"/>
            <a:ext cx="7962393" cy="2025504"/>
          </a:xfrm>
          <a:prstGeom prst="rect">
            <a:avLst/>
          </a:prstGeom>
          <a:noFill/>
          <a:ln>
            <a:noFill/>
          </a:ln>
        </p:spPr>
        <p:style>
          <a:lnRef idx="0">
            <a:scrgbClr r="0" g="0" b="0"/>
          </a:lnRef>
          <a:fillRef idx="0">
            <a:scrgbClr r="0" g="0" b="0"/>
          </a:fillRef>
          <a:effectRef idx="0">
            <a:scrgbClr r="0" g="0" b="0"/>
          </a:effectRef>
          <a:fontRef idx="minor"/>
        </p:style>
        <p:txBody>
          <a:bodyPr lIns="104000" tIns="52000" rIns="104000" bIns="52000"/>
          <a:lstStyle/>
          <a:p>
            <a:pPr algn="r">
              <a:lnSpc>
                <a:spcPct val="100000"/>
              </a:lnSpc>
            </a:pPr>
            <a:r>
              <a:rPr lang="pt-BR" sz="2311" b="1" u="sng" spc="-1" dirty="0">
                <a:solidFill>
                  <a:srgbClr val="000000"/>
                </a:solidFill>
                <a:uFill>
                  <a:solidFill>
                    <a:srgbClr val="FFFFFF"/>
                  </a:solidFill>
                </a:uFill>
                <a:latin typeface="+mj-lt"/>
              </a:rPr>
              <a:t>Marina Cadore Coutinho</a:t>
            </a:r>
          </a:p>
          <a:p>
            <a:pPr algn="r"/>
            <a:r>
              <a:rPr lang="pt-BR" sz="2311" spc="-1" dirty="0">
                <a:solidFill>
                  <a:srgbClr val="000000"/>
                </a:solidFill>
                <a:uFill>
                  <a:solidFill>
                    <a:srgbClr val="FFFFFF"/>
                  </a:solidFill>
                </a:uFill>
                <a:latin typeface="+mj-lt"/>
              </a:rPr>
              <a:t>Enfermeira Psiquiátrica</a:t>
            </a:r>
          </a:p>
          <a:p>
            <a:pPr algn="r">
              <a:lnSpc>
                <a:spcPct val="100000"/>
              </a:lnSpc>
            </a:pPr>
            <a:r>
              <a:rPr lang="pt-BR" sz="2311" spc="-1" dirty="0">
                <a:solidFill>
                  <a:srgbClr val="000000"/>
                </a:solidFill>
                <a:uFill>
                  <a:solidFill>
                    <a:srgbClr val="FFFFFF"/>
                  </a:solidFill>
                </a:uFill>
                <a:latin typeface="+mj-lt"/>
              </a:rPr>
              <a:t>Coordenadora da Rede de Atenção Psicossocial de Santa Catarina</a:t>
            </a:r>
          </a:p>
          <a:p>
            <a:pPr algn="r">
              <a:lnSpc>
                <a:spcPct val="100000"/>
              </a:lnSpc>
            </a:pPr>
            <a:r>
              <a:rPr lang="pt-BR" sz="2311" spc="-1" dirty="0" err="1">
                <a:solidFill>
                  <a:srgbClr val="000000"/>
                </a:solidFill>
                <a:uFill>
                  <a:solidFill>
                    <a:srgbClr val="FFFFFF"/>
                  </a:solidFill>
                </a:uFill>
                <a:latin typeface="+mj-lt"/>
              </a:rPr>
              <a:t>Coren</a:t>
            </a:r>
            <a:r>
              <a:rPr lang="pt-BR" sz="2311" spc="-1" dirty="0">
                <a:solidFill>
                  <a:srgbClr val="000000"/>
                </a:solidFill>
                <a:uFill>
                  <a:solidFill>
                    <a:srgbClr val="FFFFFF"/>
                  </a:solidFill>
                </a:uFill>
                <a:latin typeface="+mj-lt"/>
              </a:rPr>
              <a:t> 143.082</a:t>
            </a:r>
          </a:p>
          <a:p>
            <a:pPr algn="r">
              <a:lnSpc>
                <a:spcPct val="100000"/>
              </a:lnSpc>
            </a:pPr>
            <a:endParaRPr lang="pt-BR" sz="2080" spc="-1" dirty="0">
              <a:solidFill>
                <a:srgbClr val="000000"/>
              </a:solidFill>
              <a:uFill>
                <a:solidFill>
                  <a:srgbClr val="FFFFFF"/>
                </a:solidFill>
              </a:uFill>
              <a:latin typeface="Arial"/>
            </a:endParaRPr>
          </a:p>
        </p:txBody>
      </p:sp>
      <p:sp>
        <p:nvSpPr>
          <p:cNvPr id="164" name="TextShape 3"/>
          <p:cNvSpPr txBox="1"/>
          <p:nvPr/>
        </p:nvSpPr>
        <p:spPr>
          <a:xfrm>
            <a:off x="2093580" y="1923749"/>
            <a:ext cx="8263552" cy="1431456"/>
          </a:xfrm>
          <a:prstGeom prst="rect">
            <a:avLst/>
          </a:prstGeom>
          <a:noFill/>
          <a:ln w="9360">
            <a:noFill/>
          </a:ln>
        </p:spPr>
        <p:txBody>
          <a:bodyPr lIns="104000" tIns="54080" rIns="104000" bIns="54080" anchor="ctr"/>
          <a:lstStyle/>
          <a:p>
            <a:pPr algn="ctr">
              <a:lnSpc>
                <a:spcPct val="100000"/>
              </a:lnSpc>
            </a:pPr>
            <a:r>
              <a:rPr lang="pt-BR" sz="4400" spc="-1" dirty="0">
                <a:solidFill>
                  <a:srgbClr val="000000"/>
                </a:solidFill>
                <a:uFill>
                  <a:solidFill>
                    <a:srgbClr val="FFFFFF"/>
                  </a:solidFill>
                </a:uFill>
                <a:latin typeface="Calibri"/>
              </a:rPr>
              <a:t>Manual Técnico de Atendimento em Saúde Mental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8">
            <a:extLst>
              <a:ext uri="{FF2B5EF4-FFF2-40B4-BE49-F238E27FC236}">
                <a16:creationId xmlns:a16="http://schemas.microsoft.com/office/drawing/2014/main" id="{3C0C993E-B94F-4963-8A3E-FA163E1677CF}"/>
              </a:ext>
            </a:extLst>
          </p:cNvPr>
          <p:cNvSpPr txBox="1"/>
          <p:nvPr/>
        </p:nvSpPr>
        <p:spPr>
          <a:xfrm>
            <a:off x="312339" y="1174959"/>
            <a:ext cx="7731397" cy="579646"/>
          </a:xfrm>
          <a:prstGeom prst="rect">
            <a:avLst/>
          </a:prstGeom>
        </p:spPr>
        <p:txBody>
          <a:bodyPr vert="horz" wrap="square" lIns="0" tIns="12700" rIns="0" bIns="0" rtlCol="0">
            <a:spAutoFit/>
          </a:bodyPr>
          <a:lstStyle/>
          <a:p>
            <a:pPr marL="12700">
              <a:lnSpc>
                <a:spcPct val="100000"/>
              </a:lnSpc>
              <a:spcBef>
                <a:spcPts val="100"/>
              </a:spcBef>
            </a:pPr>
            <a:r>
              <a:rPr b="1" spc="35" dirty="0">
                <a:solidFill>
                  <a:srgbClr val="002857"/>
                </a:solidFill>
                <a:latin typeface="Arial"/>
                <a:cs typeface="Arial"/>
              </a:rPr>
              <a:t>3ª </a:t>
            </a:r>
            <a:r>
              <a:rPr b="1" spc="-10" dirty="0">
                <a:solidFill>
                  <a:srgbClr val="002857"/>
                </a:solidFill>
                <a:latin typeface="Arial"/>
                <a:cs typeface="Arial"/>
              </a:rPr>
              <a:t>DICA </a:t>
            </a:r>
            <a:r>
              <a:rPr b="1" spc="-55" dirty="0">
                <a:solidFill>
                  <a:srgbClr val="002857"/>
                </a:solidFill>
                <a:latin typeface="Arial"/>
                <a:cs typeface="Arial"/>
              </a:rPr>
              <a:t>DE</a:t>
            </a:r>
            <a:r>
              <a:rPr b="1" spc="125" dirty="0">
                <a:solidFill>
                  <a:srgbClr val="002857"/>
                </a:solidFill>
                <a:latin typeface="Arial"/>
                <a:cs typeface="Arial"/>
              </a:rPr>
              <a:t> </a:t>
            </a:r>
            <a:r>
              <a:rPr b="1" spc="-10" dirty="0">
                <a:solidFill>
                  <a:srgbClr val="002857"/>
                </a:solidFill>
                <a:latin typeface="Arial"/>
                <a:cs typeface="Arial"/>
              </a:rPr>
              <a:t>COMUNICAÇÃO</a:t>
            </a:r>
            <a:endParaRPr dirty="0">
              <a:latin typeface="Arial"/>
              <a:cs typeface="Arial"/>
            </a:endParaRPr>
          </a:p>
          <a:p>
            <a:pPr marL="12700">
              <a:lnSpc>
                <a:spcPct val="100000"/>
              </a:lnSpc>
              <a:spcBef>
                <a:spcPts val="80"/>
              </a:spcBef>
            </a:pPr>
            <a:r>
              <a:rPr b="1" spc="-70" dirty="0">
                <a:solidFill>
                  <a:srgbClr val="002857"/>
                </a:solidFill>
                <a:latin typeface="Arial"/>
                <a:cs typeface="Arial"/>
              </a:rPr>
              <a:t>Comece</a:t>
            </a:r>
            <a:r>
              <a:rPr b="1" spc="15" dirty="0">
                <a:solidFill>
                  <a:srgbClr val="002857"/>
                </a:solidFill>
                <a:latin typeface="Arial"/>
                <a:cs typeface="Arial"/>
              </a:rPr>
              <a:t> </a:t>
            </a:r>
            <a:r>
              <a:rPr b="1" spc="-40" dirty="0">
                <a:solidFill>
                  <a:srgbClr val="002857"/>
                </a:solidFill>
                <a:latin typeface="Arial"/>
                <a:cs typeface="Arial"/>
              </a:rPr>
              <a:t>escutando</a:t>
            </a:r>
            <a:endParaRPr dirty="0">
              <a:latin typeface="Arial"/>
              <a:cs typeface="Arial"/>
            </a:endParaRPr>
          </a:p>
        </p:txBody>
      </p:sp>
      <p:sp>
        <p:nvSpPr>
          <p:cNvPr id="5" name="object 14">
            <a:extLst>
              <a:ext uri="{FF2B5EF4-FFF2-40B4-BE49-F238E27FC236}">
                <a16:creationId xmlns:a16="http://schemas.microsoft.com/office/drawing/2014/main" id="{11B155F4-28B8-4E53-8DDC-FEC2336CF1D8}"/>
              </a:ext>
            </a:extLst>
          </p:cNvPr>
          <p:cNvSpPr txBox="1"/>
          <p:nvPr/>
        </p:nvSpPr>
        <p:spPr>
          <a:xfrm>
            <a:off x="312338" y="2022988"/>
            <a:ext cx="9891325" cy="3239348"/>
          </a:xfrm>
          <a:prstGeom prst="rect">
            <a:avLst/>
          </a:prstGeom>
        </p:spPr>
        <p:txBody>
          <a:bodyPr vert="horz" wrap="square" lIns="0" tIns="12700" rIns="0" bIns="0" rtlCol="0">
            <a:spAutoFit/>
          </a:bodyPr>
          <a:lstStyle/>
          <a:p>
            <a:pPr marL="12700">
              <a:spcBef>
                <a:spcPts val="100"/>
              </a:spcBef>
            </a:pPr>
            <a:r>
              <a:rPr lang="pt-BR" b="1" spc="-80" dirty="0">
                <a:solidFill>
                  <a:srgbClr val="002857"/>
                </a:solidFill>
                <a:latin typeface="Arial"/>
                <a:cs typeface="Arial"/>
              </a:rPr>
              <a:t>    </a:t>
            </a:r>
            <a:r>
              <a:rPr b="1" spc="-80" dirty="0">
                <a:solidFill>
                  <a:srgbClr val="002857"/>
                </a:solidFill>
                <a:latin typeface="Arial"/>
                <a:cs typeface="Arial"/>
              </a:rPr>
              <a:t>» </a:t>
            </a:r>
            <a:r>
              <a:rPr spc="-65" dirty="0">
                <a:latin typeface="Arial"/>
                <a:cs typeface="Arial"/>
              </a:rPr>
              <a:t>Escute </a:t>
            </a:r>
            <a:r>
              <a:rPr spc="-30" dirty="0">
                <a:latin typeface="Arial"/>
                <a:cs typeface="Arial"/>
              </a:rPr>
              <a:t>ativamente. </a:t>
            </a:r>
            <a:r>
              <a:rPr spc="-75" dirty="0">
                <a:latin typeface="Arial"/>
                <a:cs typeface="Arial"/>
              </a:rPr>
              <a:t>Seja </a:t>
            </a:r>
            <a:r>
              <a:rPr spc="-40" dirty="0">
                <a:latin typeface="Arial"/>
                <a:cs typeface="Arial"/>
              </a:rPr>
              <a:t>compreensivo </a:t>
            </a:r>
            <a:r>
              <a:rPr spc="-60" dirty="0">
                <a:latin typeface="Arial"/>
                <a:cs typeface="Arial"/>
              </a:rPr>
              <a:t>e</a:t>
            </a:r>
            <a:r>
              <a:rPr spc="-130" dirty="0">
                <a:latin typeface="Arial"/>
                <a:cs typeface="Arial"/>
              </a:rPr>
              <a:t> </a:t>
            </a:r>
            <a:r>
              <a:rPr spc="-55" dirty="0" err="1">
                <a:latin typeface="Arial"/>
                <a:cs typeface="Arial"/>
              </a:rPr>
              <a:t>sensível</a:t>
            </a:r>
            <a:r>
              <a:rPr spc="-55" dirty="0">
                <a:latin typeface="Arial"/>
                <a:cs typeface="Arial"/>
              </a:rPr>
              <a:t>.</a:t>
            </a:r>
            <a:endParaRPr lang="pt-BR" spc="-55" dirty="0">
              <a:latin typeface="Arial"/>
              <a:cs typeface="Arial"/>
            </a:endParaRPr>
          </a:p>
          <a:p>
            <a:pPr marL="12700">
              <a:spcBef>
                <a:spcPts val="100"/>
              </a:spcBef>
            </a:pPr>
            <a:endParaRPr lang="pt-BR" spc="-55" dirty="0">
              <a:latin typeface="Arial"/>
              <a:cs typeface="Arial"/>
            </a:endParaRPr>
          </a:p>
          <a:p>
            <a:pPr marL="12700"/>
            <a:r>
              <a:rPr lang="pt-BR" b="1" spc="-80" dirty="0">
                <a:solidFill>
                  <a:srgbClr val="002857"/>
                </a:solidFill>
                <a:latin typeface="Arial"/>
                <a:cs typeface="Arial"/>
              </a:rPr>
              <a:t>    </a:t>
            </a:r>
            <a:r>
              <a:rPr b="1" spc="-80" dirty="0">
                <a:solidFill>
                  <a:srgbClr val="002857"/>
                </a:solidFill>
                <a:latin typeface="Arial"/>
                <a:cs typeface="Arial"/>
              </a:rPr>
              <a:t>» </a:t>
            </a:r>
            <a:r>
              <a:rPr spc="-40" dirty="0">
                <a:latin typeface="Arial"/>
                <a:cs typeface="Arial"/>
              </a:rPr>
              <a:t>Permita </a:t>
            </a:r>
            <a:r>
              <a:rPr spc="-35" dirty="0">
                <a:latin typeface="Arial"/>
                <a:cs typeface="Arial"/>
              </a:rPr>
              <a:t>que </a:t>
            </a:r>
            <a:r>
              <a:rPr spc="-60" dirty="0">
                <a:latin typeface="Arial"/>
                <a:cs typeface="Arial"/>
              </a:rPr>
              <a:t>a pessoa </a:t>
            </a:r>
            <a:r>
              <a:rPr spc="-25" dirty="0">
                <a:latin typeface="Arial"/>
                <a:cs typeface="Arial"/>
              </a:rPr>
              <a:t>fale </a:t>
            </a:r>
            <a:r>
              <a:rPr spc="-65" dirty="0">
                <a:latin typeface="Arial"/>
                <a:cs typeface="Arial"/>
              </a:rPr>
              <a:t>sem</a:t>
            </a:r>
            <a:r>
              <a:rPr spc="-145" dirty="0">
                <a:latin typeface="Arial"/>
                <a:cs typeface="Arial"/>
              </a:rPr>
              <a:t> </a:t>
            </a:r>
            <a:r>
              <a:rPr spc="-25" dirty="0" err="1">
                <a:latin typeface="Arial"/>
                <a:cs typeface="Arial"/>
              </a:rPr>
              <a:t>interrupção</a:t>
            </a:r>
            <a:r>
              <a:rPr spc="-25" dirty="0">
                <a:latin typeface="Arial"/>
                <a:cs typeface="Arial"/>
              </a:rPr>
              <a:t>.</a:t>
            </a:r>
            <a:endParaRPr lang="pt-BR" spc="-25" dirty="0">
              <a:latin typeface="Arial"/>
              <a:cs typeface="Arial"/>
            </a:endParaRPr>
          </a:p>
          <a:p>
            <a:pPr marL="12700"/>
            <a:endParaRPr lang="pt-BR" spc="-25" dirty="0">
              <a:latin typeface="Arial"/>
              <a:cs typeface="Arial"/>
            </a:endParaRPr>
          </a:p>
          <a:p>
            <a:pPr marL="12700"/>
            <a:r>
              <a:rPr lang="pt-BR" b="1" spc="-80" dirty="0">
                <a:solidFill>
                  <a:srgbClr val="002857"/>
                </a:solidFill>
                <a:latin typeface="Arial"/>
                <a:cs typeface="Arial"/>
              </a:rPr>
              <a:t>    </a:t>
            </a:r>
            <a:r>
              <a:rPr b="1" spc="-80" dirty="0">
                <a:solidFill>
                  <a:srgbClr val="002857"/>
                </a:solidFill>
                <a:latin typeface="Arial"/>
                <a:cs typeface="Arial"/>
              </a:rPr>
              <a:t>» </a:t>
            </a:r>
            <a:r>
              <a:rPr spc="-114" dirty="0">
                <a:latin typeface="Arial"/>
                <a:cs typeface="Arial"/>
              </a:rPr>
              <a:t>Se </a:t>
            </a:r>
            <a:r>
              <a:rPr spc="-60" dirty="0">
                <a:latin typeface="Arial"/>
                <a:cs typeface="Arial"/>
              </a:rPr>
              <a:t>a </a:t>
            </a:r>
            <a:r>
              <a:rPr spc="-25" dirty="0">
                <a:latin typeface="Arial"/>
                <a:cs typeface="Arial"/>
              </a:rPr>
              <a:t>história </a:t>
            </a:r>
            <a:r>
              <a:rPr spc="-35" dirty="0">
                <a:latin typeface="Arial"/>
                <a:cs typeface="Arial"/>
              </a:rPr>
              <a:t>não </a:t>
            </a:r>
            <a:r>
              <a:rPr dirty="0">
                <a:latin typeface="Arial"/>
                <a:cs typeface="Arial"/>
              </a:rPr>
              <a:t>for </a:t>
            </a:r>
            <a:r>
              <a:rPr spc="-40" dirty="0">
                <a:latin typeface="Arial"/>
                <a:cs typeface="Arial"/>
              </a:rPr>
              <a:t>clara, </a:t>
            </a:r>
            <a:r>
              <a:rPr spc="-60" dirty="0">
                <a:latin typeface="Arial"/>
                <a:cs typeface="Arial"/>
              </a:rPr>
              <a:t>seja </a:t>
            </a:r>
            <a:r>
              <a:rPr spc="-35" dirty="0">
                <a:latin typeface="Arial"/>
                <a:cs typeface="Arial"/>
              </a:rPr>
              <a:t>paciente </a:t>
            </a:r>
            <a:r>
              <a:rPr spc="-60" dirty="0">
                <a:latin typeface="Arial"/>
                <a:cs typeface="Arial"/>
              </a:rPr>
              <a:t>e</a:t>
            </a:r>
            <a:r>
              <a:rPr spc="110" dirty="0">
                <a:latin typeface="Arial"/>
                <a:cs typeface="Arial"/>
              </a:rPr>
              <a:t> </a:t>
            </a:r>
            <a:r>
              <a:rPr spc="-45" dirty="0" err="1">
                <a:latin typeface="Arial"/>
                <a:cs typeface="Arial"/>
              </a:rPr>
              <a:t>peça</a:t>
            </a:r>
            <a:r>
              <a:rPr lang="pt-BR" spc="-45" dirty="0">
                <a:latin typeface="Arial"/>
                <a:cs typeface="Arial"/>
              </a:rPr>
              <a:t> </a:t>
            </a:r>
            <a:r>
              <a:rPr spc="-40" dirty="0" err="1">
                <a:latin typeface="Arial"/>
                <a:cs typeface="Arial"/>
              </a:rPr>
              <a:t>esclarecimentos</a:t>
            </a:r>
            <a:r>
              <a:rPr spc="-40" dirty="0">
                <a:latin typeface="Arial"/>
                <a:cs typeface="Arial"/>
              </a:rPr>
              <a:t>.</a:t>
            </a:r>
            <a:endParaRPr lang="pt-BR" spc="-40" dirty="0">
              <a:latin typeface="Arial"/>
              <a:cs typeface="Arial"/>
            </a:endParaRPr>
          </a:p>
          <a:p>
            <a:pPr marL="12700"/>
            <a:endParaRPr lang="pt-BR" spc="-40" dirty="0">
              <a:latin typeface="Arial"/>
              <a:cs typeface="Arial"/>
            </a:endParaRPr>
          </a:p>
          <a:p>
            <a:pPr marL="12700"/>
            <a:r>
              <a:rPr lang="pt-BR" b="1" spc="-80" dirty="0">
                <a:solidFill>
                  <a:srgbClr val="002857"/>
                </a:solidFill>
                <a:latin typeface="Arial"/>
                <a:cs typeface="Arial"/>
              </a:rPr>
              <a:t>    </a:t>
            </a:r>
            <a:r>
              <a:rPr b="1" spc="-80" dirty="0">
                <a:solidFill>
                  <a:srgbClr val="002857"/>
                </a:solidFill>
                <a:latin typeface="Arial"/>
                <a:cs typeface="Arial"/>
              </a:rPr>
              <a:t>» </a:t>
            </a:r>
            <a:r>
              <a:rPr spc="-25" dirty="0">
                <a:latin typeface="Arial"/>
                <a:cs typeface="Arial"/>
              </a:rPr>
              <a:t>No </a:t>
            </a:r>
            <a:r>
              <a:rPr spc="-55" dirty="0">
                <a:latin typeface="Arial"/>
                <a:cs typeface="Arial"/>
              </a:rPr>
              <a:t>caso </a:t>
            </a:r>
            <a:r>
              <a:rPr spc="-40" dirty="0">
                <a:latin typeface="Arial"/>
                <a:cs typeface="Arial"/>
              </a:rPr>
              <a:t>de </a:t>
            </a:r>
            <a:r>
              <a:rPr spc="-45" dirty="0">
                <a:latin typeface="Arial"/>
                <a:cs typeface="Arial"/>
              </a:rPr>
              <a:t>crianças, </a:t>
            </a:r>
            <a:r>
              <a:rPr spc="-65" dirty="0">
                <a:latin typeface="Arial"/>
                <a:cs typeface="Arial"/>
              </a:rPr>
              <a:t>use </a:t>
            </a:r>
            <a:r>
              <a:rPr spc="-40" dirty="0">
                <a:latin typeface="Arial"/>
                <a:cs typeface="Arial"/>
              </a:rPr>
              <a:t>uma </a:t>
            </a:r>
            <a:r>
              <a:rPr spc="-30" dirty="0">
                <a:latin typeface="Arial"/>
                <a:cs typeface="Arial"/>
              </a:rPr>
              <a:t>linguagem </a:t>
            </a:r>
            <a:r>
              <a:rPr spc="-35" dirty="0">
                <a:latin typeface="Arial"/>
                <a:cs typeface="Arial"/>
              </a:rPr>
              <a:t>que</a:t>
            </a:r>
            <a:r>
              <a:rPr spc="-110" dirty="0">
                <a:latin typeface="Arial"/>
                <a:cs typeface="Arial"/>
              </a:rPr>
              <a:t> </a:t>
            </a:r>
            <a:r>
              <a:rPr spc="-60" dirty="0" err="1">
                <a:latin typeface="Arial"/>
                <a:cs typeface="Arial"/>
              </a:rPr>
              <a:t>elas</a:t>
            </a:r>
            <a:r>
              <a:rPr lang="pt-BR" spc="-60" dirty="0">
                <a:latin typeface="Arial"/>
                <a:cs typeface="Arial"/>
              </a:rPr>
              <a:t> </a:t>
            </a:r>
            <a:r>
              <a:rPr spc="-35" dirty="0" err="1">
                <a:latin typeface="Arial"/>
                <a:cs typeface="Arial"/>
              </a:rPr>
              <a:t>compreendam</a:t>
            </a:r>
            <a:r>
              <a:rPr spc="-35" dirty="0">
                <a:latin typeface="Arial"/>
                <a:cs typeface="Arial"/>
              </a:rPr>
              <a:t>. </a:t>
            </a:r>
            <a:r>
              <a:rPr spc="-60" dirty="0">
                <a:latin typeface="Arial"/>
                <a:cs typeface="Arial"/>
              </a:rPr>
              <a:t>Por </a:t>
            </a:r>
            <a:r>
              <a:rPr spc="-35" dirty="0">
                <a:latin typeface="Arial"/>
                <a:cs typeface="Arial"/>
              </a:rPr>
              <a:t>exemplo, </a:t>
            </a:r>
            <a:r>
              <a:rPr spc="-25" dirty="0">
                <a:latin typeface="Arial"/>
                <a:cs typeface="Arial"/>
              </a:rPr>
              <a:t>pergunte </a:t>
            </a:r>
            <a:r>
              <a:rPr spc="-40" dirty="0">
                <a:latin typeface="Arial"/>
                <a:cs typeface="Arial"/>
              </a:rPr>
              <a:t>sobre </a:t>
            </a:r>
            <a:r>
              <a:rPr spc="-75" dirty="0">
                <a:latin typeface="Arial"/>
                <a:cs typeface="Arial"/>
              </a:rPr>
              <a:t>seus</a:t>
            </a:r>
            <a:r>
              <a:rPr spc="50" dirty="0">
                <a:latin typeface="Arial"/>
                <a:cs typeface="Arial"/>
              </a:rPr>
              <a:t> </a:t>
            </a:r>
            <a:r>
              <a:rPr spc="-50" dirty="0">
                <a:latin typeface="Arial"/>
                <a:cs typeface="Arial"/>
              </a:rPr>
              <a:t>interesses</a:t>
            </a:r>
            <a:endParaRPr dirty="0">
              <a:latin typeface="Arial"/>
              <a:cs typeface="Arial"/>
            </a:endParaRPr>
          </a:p>
          <a:p>
            <a:pPr marL="192405">
              <a:spcBef>
                <a:spcPts val="215"/>
              </a:spcBef>
            </a:pPr>
            <a:r>
              <a:rPr spc="-30" dirty="0">
                <a:latin typeface="Arial"/>
                <a:cs typeface="Arial"/>
              </a:rPr>
              <a:t>(brinquedos, </a:t>
            </a:r>
            <a:r>
              <a:rPr spc="-35" dirty="0">
                <a:latin typeface="Arial"/>
                <a:cs typeface="Arial"/>
              </a:rPr>
              <a:t>amigos, </a:t>
            </a:r>
            <a:r>
              <a:rPr spc="-45" dirty="0">
                <a:latin typeface="Arial"/>
                <a:cs typeface="Arial"/>
              </a:rPr>
              <a:t>escola,</a:t>
            </a:r>
            <a:r>
              <a:rPr spc="-15" dirty="0">
                <a:latin typeface="Arial"/>
                <a:cs typeface="Arial"/>
              </a:rPr>
              <a:t> </a:t>
            </a:r>
            <a:r>
              <a:rPr spc="-40" dirty="0">
                <a:latin typeface="Arial"/>
                <a:cs typeface="Arial"/>
              </a:rPr>
              <a:t>etc.).</a:t>
            </a:r>
            <a:r>
              <a:rPr lang="pt-BR" spc="-40" dirty="0">
                <a:latin typeface="Arial"/>
                <a:cs typeface="Arial"/>
              </a:rPr>
              <a:t> </a:t>
            </a:r>
          </a:p>
          <a:p>
            <a:pPr marL="192405">
              <a:spcBef>
                <a:spcPts val="215"/>
              </a:spcBef>
            </a:pPr>
            <a:r>
              <a:rPr lang="pt-BR" b="1" spc="-80" dirty="0">
                <a:solidFill>
                  <a:srgbClr val="002857"/>
                </a:solidFill>
                <a:latin typeface="Arial"/>
                <a:cs typeface="Arial"/>
              </a:rPr>
              <a:t>»</a:t>
            </a:r>
            <a:r>
              <a:rPr b="1" spc="-80" dirty="0">
                <a:solidFill>
                  <a:srgbClr val="002857"/>
                </a:solidFill>
                <a:latin typeface="Arial"/>
                <a:cs typeface="Arial"/>
              </a:rPr>
              <a:t> </a:t>
            </a:r>
            <a:r>
              <a:rPr b="1" spc="-65" dirty="0">
                <a:solidFill>
                  <a:srgbClr val="002857"/>
                </a:solidFill>
                <a:latin typeface="Arial"/>
                <a:cs typeface="Arial"/>
              </a:rPr>
              <a:t> </a:t>
            </a:r>
            <a:r>
              <a:rPr spc="-45" dirty="0">
                <a:latin typeface="Arial"/>
                <a:cs typeface="Arial"/>
              </a:rPr>
              <a:t>N</a:t>
            </a:r>
            <a:r>
              <a:rPr spc="-5" dirty="0">
                <a:latin typeface="Arial"/>
                <a:cs typeface="Arial"/>
              </a:rPr>
              <a:t>o</a:t>
            </a:r>
            <a:r>
              <a:rPr spc="-25" dirty="0">
                <a:latin typeface="Arial"/>
                <a:cs typeface="Arial"/>
              </a:rPr>
              <a:t> </a:t>
            </a:r>
            <a:r>
              <a:rPr spc="-50" dirty="0">
                <a:latin typeface="Arial"/>
                <a:cs typeface="Arial"/>
              </a:rPr>
              <a:t>c</a:t>
            </a:r>
            <a:r>
              <a:rPr spc="-70" dirty="0">
                <a:latin typeface="Arial"/>
                <a:cs typeface="Arial"/>
              </a:rPr>
              <a:t>a</a:t>
            </a:r>
            <a:r>
              <a:rPr spc="-100" dirty="0">
                <a:latin typeface="Arial"/>
                <a:cs typeface="Arial"/>
              </a:rPr>
              <a:t>s</a:t>
            </a:r>
            <a:r>
              <a:rPr spc="-5" dirty="0">
                <a:latin typeface="Arial"/>
                <a:cs typeface="Arial"/>
              </a:rPr>
              <a:t>o</a:t>
            </a:r>
            <a:r>
              <a:rPr spc="-25" dirty="0">
                <a:latin typeface="Arial"/>
                <a:cs typeface="Arial"/>
              </a:rPr>
              <a:t> </a:t>
            </a:r>
            <a:r>
              <a:rPr spc="-15" dirty="0">
                <a:latin typeface="Arial"/>
                <a:cs typeface="Arial"/>
              </a:rPr>
              <a:t>d</a:t>
            </a:r>
            <a:r>
              <a:rPr spc="-60" dirty="0">
                <a:latin typeface="Arial"/>
                <a:cs typeface="Arial"/>
              </a:rPr>
              <a:t>e</a:t>
            </a:r>
            <a:r>
              <a:rPr spc="-25" dirty="0">
                <a:latin typeface="Arial"/>
                <a:cs typeface="Arial"/>
              </a:rPr>
              <a:t> </a:t>
            </a:r>
            <a:r>
              <a:rPr spc="-65" dirty="0">
                <a:latin typeface="Arial"/>
                <a:cs typeface="Arial"/>
              </a:rPr>
              <a:t>a</a:t>
            </a:r>
            <a:r>
              <a:rPr spc="-20" dirty="0">
                <a:latin typeface="Arial"/>
                <a:cs typeface="Arial"/>
              </a:rPr>
              <a:t>d</a:t>
            </a:r>
            <a:r>
              <a:rPr spc="-5" dirty="0">
                <a:latin typeface="Arial"/>
                <a:cs typeface="Arial"/>
              </a:rPr>
              <a:t>ol</a:t>
            </a:r>
            <a:r>
              <a:rPr spc="-60" dirty="0">
                <a:latin typeface="Arial"/>
                <a:cs typeface="Arial"/>
              </a:rPr>
              <a:t>e</a:t>
            </a:r>
            <a:r>
              <a:rPr spc="-100" dirty="0">
                <a:latin typeface="Arial"/>
                <a:cs typeface="Arial"/>
              </a:rPr>
              <a:t>s</a:t>
            </a:r>
            <a:r>
              <a:rPr spc="-70" dirty="0">
                <a:latin typeface="Arial"/>
                <a:cs typeface="Arial"/>
              </a:rPr>
              <a:t>c</a:t>
            </a:r>
            <a:r>
              <a:rPr spc="-65" dirty="0">
                <a:latin typeface="Arial"/>
                <a:cs typeface="Arial"/>
              </a:rPr>
              <a:t>e</a:t>
            </a:r>
            <a:r>
              <a:rPr spc="-20" dirty="0">
                <a:latin typeface="Arial"/>
                <a:cs typeface="Arial"/>
              </a:rPr>
              <a:t>nt</a:t>
            </a:r>
            <a:r>
              <a:rPr spc="-15" dirty="0">
                <a:latin typeface="Arial"/>
                <a:cs typeface="Arial"/>
              </a:rPr>
              <a:t>e</a:t>
            </a:r>
            <a:r>
              <a:rPr spc="-105" dirty="0">
                <a:latin typeface="Arial"/>
                <a:cs typeface="Arial"/>
              </a:rPr>
              <a:t>s</a:t>
            </a:r>
            <a:r>
              <a:rPr spc="-10" dirty="0">
                <a:latin typeface="Arial"/>
                <a:cs typeface="Arial"/>
              </a:rPr>
              <a:t>,</a:t>
            </a:r>
            <a:r>
              <a:rPr spc="-25" dirty="0">
                <a:latin typeface="Arial"/>
                <a:cs typeface="Arial"/>
              </a:rPr>
              <a:t> </a:t>
            </a:r>
            <a:r>
              <a:rPr spc="-10" dirty="0">
                <a:latin typeface="Arial"/>
                <a:cs typeface="Arial"/>
              </a:rPr>
              <a:t>i</a:t>
            </a:r>
            <a:r>
              <a:rPr spc="-25" dirty="0">
                <a:latin typeface="Arial"/>
                <a:cs typeface="Arial"/>
              </a:rPr>
              <a:t>n</a:t>
            </a:r>
            <a:r>
              <a:rPr spc="-20" dirty="0">
                <a:latin typeface="Arial"/>
                <a:cs typeface="Arial"/>
              </a:rPr>
              <a:t>d</a:t>
            </a:r>
            <a:r>
              <a:rPr spc="-5" dirty="0">
                <a:latin typeface="Arial"/>
                <a:cs typeface="Arial"/>
              </a:rPr>
              <a:t>i</a:t>
            </a:r>
            <a:r>
              <a:rPr spc="-20" dirty="0">
                <a:latin typeface="Arial"/>
                <a:cs typeface="Arial"/>
              </a:rPr>
              <a:t>q</a:t>
            </a:r>
            <a:r>
              <a:rPr spc="-25" dirty="0">
                <a:latin typeface="Arial"/>
                <a:cs typeface="Arial"/>
              </a:rPr>
              <a:t>u</a:t>
            </a:r>
            <a:r>
              <a:rPr spc="-60" dirty="0">
                <a:latin typeface="Arial"/>
                <a:cs typeface="Arial"/>
              </a:rPr>
              <a:t>e</a:t>
            </a:r>
            <a:r>
              <a:rPr spc="-25" dirty="0">
                <a:latin typeface="Arial"/>
                <a:cs typeface="Arial"/>
              </a:rPr>
              <a:t> </a:t>
            </a:r>
            <a:r>
              <a:rPr spc="-20" dirty="0">
                <a:latin typeface="Arial"/>
                <a:cs typeface="Arial"/>
              </a:rPr>
              <a:t>q</a:t>
            </a:r>
            <a:r>
              <a:rPr spc="-25" dirty="0">
                <a:latin typeface="Arial"/>
                <a:cs typeface="Arial"/>
              </a:rPr>
              <a:t>u</a:t>
            </a:r>
            <a:r>
              <a:rPr spc="-60" dirty="0">
                <a:latin typeface="Arial"/>
                <a:cs typeface="Arial"/>
              </a:rPr>
              <a:t>e</a:t>
            </a:r>
            <a:r>
              <a:rPr spc="-25" dirty="0">
                <a:latin typeface="Arial"/>
                <a:cs typeface="Arial"/>
              </a:rPr>
              <a:t> </a:t>
            </a:r>
            <a:r>
              <a:rPr spc="-40" dirty="0">
                <a:latin typeface="Arial"/>
                <a:cs typeface="Arial"/>
              </a:rPr>
              <a:t>v</a:t>
            </a:r>
            <a:r>
              <a:rPr spc="-30" dirty="0">
                <a:latin typeface="Arial"/>
                <a:cs typeface="Arial"/>
              </a:rPr>
              <a:t>o</a:t>
            </a:r>
            <a:r>
              <a:rPr spc="-70" dirty="0">
                <a:latin typeface="Arial"/>
                <a:cs typeface="Arial"/>
              </a:rPr>
              <a:t>c</a:t>
            </a:r>
            <a:r>
              <a:rPr spc="-60" dirty="0">
                <a:latin typeface="Arial"/>
                <a:cs typeface="Arial"/>
              </a:rPr>
              <a:t>ê</a:t>
            </a:r>
            <a:r>
              <a:rPr spc="-25" dirty="0">
                <a:latin typeface="Arial"/>
                <a:cs typeface="Arial"/>
              </a:rPr>
              <a:t> </a:t>
            </a:r>
            <a:r>
              <a:rPr spc="-70" dirty="0" err="1">
                <a:latin typeface="Arial"/>
                <a:cs typeface="Arial"/>
              </a:rPr>
              <a:t>c</a:t>
            </a:r>
            <a:r>
              <a:rPr spc="-10" dirty="0" err="1">
                <a:latin typeface="Arial"/>
                <a:cs typeface="Arial"/>
              </a:rPr>
              <a:t>o</a:t>
            </a:r>
            <a:r>
              <a:rPr spc="-30" dirty="0" err="1">
                <a:latin typeface="Arial"/>
                <a:cs typeface="Arial"/>
              </a:rPr>
              <a:t>m</a:t>
            </a:r>
            <a:r>
              <a:rPr spc="-15" dirty="0" err="1">
                <a:latin typeface="Arial"/>
                <a:cs typeface="Arial"/>
              </a:rPr>
              <a:t>p</a:t>
            </a:r>
            <a:r>
              <a:rPr spc="-35" dirty="0" err="1">
                <a:latin typeface="Arial"/>
                <a:cs typeface="Arial"/>
              </a:rPr>
              <a:t>r</a:t>
            </a:r>
            <a:r>
              <a:rPr spc="-40" dirty="0" err="1">
                <a:latin typeface="Arial"/>
                <a:cs typeface="Arial"/>
              </a:rPr>
              <a:t>e</a:t>
            </a:r>
            <a:r>
              <a:rPr spc="-65" dirty="0" err="1">
                <a:latin typeface="Arial"/>
                <a:cs typeface="Arial"/>
              </a:rPr>
              <a:t>e</a:t>
            </a:r>
            <a:r>
              <a:rPr spc="-25" dirty="0" err="1">
                <a:latin typeface="Arial"/>
                <a:cs typeface="Arial"/>
              </a:rPr>
              <a:t>n</a:t>
            </a:r>
            <a:r>
              <a:rPr spc="-15" dirty="0" err="1">
                <a:latin typeface="Arial"/>
                <a:cs typeface="Arial"/>
              </a:rPr>
              <a:t>d</a:t>
            </a:r>
            <a:r>
              <a:rPr spc="-60" dirty="0" err="1">
                <a:latin typeface="Arial"/>
                <a:cs typeface="Arial"/>
              </a:rPr>
              <a:t>e</a:t>
            </a:r>
            <a:r>
              <a:rPr spc="-25" dirty="0">
                <a:latin typeface="Arial"/>
                <a:cs typeface="Arial"/>
              </a:rPr>
              <a:t> </a:t>
            </a:r>
            <a:r>
              <a:rPr spc="-100" dirty="0" err="1">
                <a:latin typeface="Arial"/>
                <a:cs typeface="Arial"/>
              </a:rPr>
              <a:t>s</a:t>
            </a:r>
            <a:r>
              <a:rPr spc="-65" dirty="0" err="1">
                <a:latin typeface="Arial"/>
                <a:cs typeface="Arial"/>
              </a:rPr>
              <a:t>e</a:t>
            </a:r>
            <a:r>
              <a:rPr spc="-25" dirty="0" err="1">
                <a:latin typeface="Arial"/>
                <a:cs typeface="Arial"/>
              </a:rPr>
              <a:t>u</a:t>
            </a:r>
            <a:r>
              <a:rPr spc="-100" dirty="0" err="1">
                <a:latin typeface="Arial"/>
                <a:cs typeface="Arial"/>
              </a:rPr>
              <a:t>s</a:t>
            </a:r>
            <a:r>
              <a:rPr lang="pt-BR" spc="-100" dirty="0">
                <a:latin typeface="Arial"/>
                <a:cs typeface="Arial"/>
              </a:rPr>
              <a:t> s</a:t>
            </a:r>
            <a:r>
              <a:rPr spc="-65" dirty="0" err="1">
                <a:latin typeface="Arial"/>
                <a:cs typeface="Arial"/>
              </a:rPr>
              <a:t>e</a:t>
            </a:r>
            <a:r>
              <a:rPr spc="5" dirty="0" err="1">
                <a:latin typeface="Arial"/>
                <a:cs typeface="Arial"/>
              </a:rPr>
              <a:t>n</a:t>
            </a:r>
            <a:r>
              <a:rPr dirty="0" err="1">
                <a:latin typeface="Arial"/>
                <a:cs typeface="Arial"/>
              </a:rPr>
              <a:t>t</a:t>
            </a:r>
            <a:r>
              <a:rPr spc="-10" dirty="0" err="1">
                <a:latin typeface="Arial"/>
                <a:cs typeface="Arial"/>
              </a:rPr>
              <a:t>i</a:t>
            </a:r>
            <a:r>
              <a:rPr spc="-25" dirty="0" err="1">
                <a:latin typeface="Arial"/>
                <a:cs typeface="Arial"/>
              </a:rPr>
              <a:t>m</a:t>
            </a:r>
            <a:r>
              <a:rPr spc="-65" dirty="0" err="1">
                <a:latin typeface="Arial"/>
                <a:cs typeface="Arial"/>
              </a:rPr>
              <a:t>e</a:t>
            </a:r>
            <a:r>
              <a:rPr spc="5" dirty="0" err="1">
                <a:latin typeface="Arial"/>
                <a:cs typeface="Arial"/>
              </a:rPr>
              <a:t>n</a:t>
            </a:r>
            <a:r>
              <a:rPr spc="-10" dirty="0" err="1">
                <a:latin typeface="Arial"/>
                <a:cs typeface="Arial"/>
              </a:rPr>
              <a:t>t</a:t>
            </a:r>
            <a:r>
              <a:rPr spc="-5" dirty="0" err="1">
                <a:latin typeface="Arial"/>
                <a:cs typeface="Arial"/>
              </a:rPr>
              <a:t>o</a:t>
            </a:r>
            <a:r>
              <a:rPr spc="-100" dirty="0" err="1">
                <a:latin typeface="Arial"/>
                <a:cs typeface="Arial"/>
              </a:rPr>
              <a:t>s</a:t>
            </a:r>
            <a:r>
              <a:rPr spc="-25" dirty="0">
                <a:latin typeface="Arial"/>
                <a:cs typeface="Arial"/>
              </a:rPr>
              <a:t> </a:t>
            </a:r>
            <a:r>
              <a:rPr spc="-60" dirty="0">
                <a:latin typeface="Arial"/>
                <a:cs typeface="Arial"/>
              </a:rPr>
              <a:t>e</a:t>
            </a:r>
            <a:r>
              <a:rPr spc="-25" dirty="0">
                <a:latin typeface="Arial"/>
                <a:cs typeface="Arial"/>
              </a:rPr>
              <a:t> </a:t>
            </a:r>
            <a:r>
              <a:rPr spc="-60" dirty="0">
                <a:latin typeface="Arial"/>
                <a:cs typeface="Arial"/>
              </a:rPr>
              <a:t>a</a:t>
            </a:r>
            <a:r>
              <a:rPr spc="-25" dirty="0">
                <a:latin typeface="Arial"/>
                <a:cs typeface="Arial"/>
              </a:rPr>
              <a:t> </a:t>
            </a:r>
            <a:r>
              <a:rPr spc="-105" dirty="0">
                <a:latin typeface="Arial"/>
                <a:cs typeface="Arial"/>
              </a:rPr>
              <a:t>s</a:t>
            </a:r>
            <a:r>
              <a:rPr spc="-10" dirty="0">
                <a:latin typeface="Arial"/>
                <a:cs typeface="Arial"/>
              </a:rPr>
              <a:t>i</a:t>
            </a:r>
            <a:r>
              <a:rPr spc="35" dirty="0">
                <a:latin typeface="Arial"/>
                <a:cs typeface="Arial"/>
              </a:rPr>
              <a:t>t</a:t>
            </a:r>
            <a:r>
              <a:rPr spc="-25" dirty="0">
                <a:latin typeface="Arial"/>
                <a:cs typeface="Arial"/>
              </a:rPr>
              <a:t>u</a:t>
            </a:r>
            <a:r>
              <a:rPr spc="-65" dirty="0">
                <a:latin typeface="Arial"/>
                <a:cs typeface="Arial"/>
              </a:rPr>
              <a:t>a</a:t>
            </a:r>
            <a:r>
              <a:rPr spc="-50" dirty="0">
                <a:latin typeface="Arial"/>
                <a:cs typeface="Arial"/>
              </a:rPr>
              <a:t>ç</a:t>
            </a:r>
            <a:r>
              <a:rPr spc="-65" dirty="0">
                <a:latin typeface="Arial"/>
                <a:cs typeface="Arial"/>
              </a:rPr>
              <a:t>ã</a:t>
            </a:r>
            <a:r>
              <a:rPr spc="-25" dirty="0">
                <a:latin typeface="Arial"/>
                <a:cs typeface="Arial"/>
              </a:rPr>
              <a:t>o</a:t>
            </a:r>
            <a:r>
              <a:rPr spc="-10" dirty="0">
                <a:latin typeface="Arial"/>
                <a:cs typeface="Arial"/>
              </a:rPr>
              <a:t>.</a:t>
            </a:r>
            <a:r>
              <a:rPr dirty="0">
                <a:latin typeface="Arial"/>
                <a:cs typeface="Arial"/>
              </a:rPr>
              <a:t>	</a:t>
            </a:r>
          </a:p>
          <a:p>
            <a:pPr marR="5080" algn="r">
              <a:lnSpc>
                <a:spcPct val="100000"/>
              </a:lnSpc>
              <a:spcBef>
                <a:spcPts val="925"/>
              </a:spcBef>
            </a:pPr>
            <a:endParaRPr dirty="0">
              <a:latin typeface="Arial"/>
              <a:cs typeface="Arial"/>
            </a:endParaRPr>
          </a:p>
        </p:txBody>
      </p:sp>
      <p:sp>
        <p:nvSpPr>
          <p:cNvPr id="6" name="object 9">
            <a:extLst>
              <a:ext uri="{FF2B5EF4-FFF2-40B4-BE49-F238E27FC236}">
                <a16:creationId xmlns:a16="http://schemas.microsoft.com/office/drawing/2014/main" id="{3F440FCC-7736-4561-A733-FD8103B86AAA}"/>
              </a:ext>
            </a:extLst>
          </p:cNvPr>
          <p:cNvSpPr txBox="1"/>
          <p:nvPr/>
        </p:nvSpPr>
        <p:spPr>
          <a:xfrm>
            <a:off x="312338" y="5518010"/>
            <a:ext cx="7239000" cy="579646"/>
          </a:xfrm>
          <a:prstGeom prst="rect">
            <a:avLst/>
          </a:prstGeom>
        </p:spPr>
        <p:txBody>
          <a:bodyPr vert="horz" wrap="square" lIns="0" tIns="12700" rIns="0" bIns="0" rtlCol="0">
            <a:spAutoFit/>
          </a:bodyPr>
          <a:lstStyle/>
          <a:p>
            <a:pPr marL="12700">
              <a:lnSpc>
                <a:spcPct val="100000"/>
              </a:lnSpc>
              <a:spcBef>
                <a:spcPts val="100"/>
              </a:spcBef>
            </a:pPr>
            <a:r>
              <a:rPr b="1" spc="30" dirty="0">
                <a:solidFill>
                  <a:srgbClr val="002857"/>
                </a:solidFill>
                <a:latin typeface="Arial"/>
                <a:cs typeface="Arial"/>
              </a:rPr>
              <a:t>4ª </a:t>
            </a:r>
            <a:r>
              <a:rPr b="1" spc="-10" dirty="0">
                <a:solidFill>
                  <a:srgbClr val="002857"/>
                </a:solidFill>
                <a:latin typeface="Arial"/>
                <a:cs typeface="Arial"/>
              </a:rPr>
              <a:t>DICA </a:t>
            </a:r>
            <a:r>
              <a:rPr b="1" spc="-55" dirty="0">
                <a:solidFill>
                  <a:srgbClr val="002857"/>
                </a:solidFill>
                <a:latin typeface="Arial"/>
                <a:cs typeface="Arial"/>
              </a:rPr>
              <a:t>DE </a:t>
            </a:r>
            <a:r>
              <a:rPr b="1" spc="-10" dirty="0">
                <a:solidFill>
                  <a:srgbClr val="002857"/>
                </a:solidFill>
                <a:latin typeface="Arial"/>
                <a:cs typeface="Arial"/>
              </a:rPr>
              <a:t>COMUNICAÇÃO</a:t>
            </a:r>
            <a:endParaRPr dirty="0">
              <a:latin typeface="Arial"/>
              <a:cs typeface="Arial"/>
            </a:endParaRPr>
          </a:p>
          <a:p>
            <a:pPr marL="12700" marR="5080">
              <a:lnSpc>
                <a:spcPct val="100000"/>
              </a:lnSpc>
              <a:spcBef>
                <a:spcPts val="80"/>
              </a:spcBef>
            </a:pPr>
            <a:r>
              <a:rPr b="1" spc="-55" dirty="0">
                <a:solidFill>
                  <a:srgbClr val="002857"/>
                </a:solidFill>
                <a:latin typeface="Arial"/>
                <a:cs typeface="Arial"/>
              </a:rPr>
              <a:t>Seja </a:t>
            </a:r>
            <a:r>
              <a:rPr b="1" spc="-45" dirty="0">
                <a:solidFill>
                  <a:srgbClr val="002857"/>
                </a:solidFill>
                <a:latin typeface="Arial"/>
                <a:cs typeface="Arial"/>
              </a:rPr>
              <a:t>sempre </a:t>
            </a:r>
            <a:r>
              <a:rPr b="1" spc="-40" dirty="0">
                <a:solidFill>
                  <a:srgbClr val="002857"/>
                </a:solidFill>
                <a:latin typeface="Arial"/>
                <a:cs typeface="Arial"/>
              </a:rPr>
              <a:t>amistoso, respeitoso </a:t>
            </a:r>
            <a:r>
              <a:rPr b="1" spc="-30" dirty="0">
                <a:solidFill>
                  <a:srgbClr val="002857"/>
                </a:solidFill>
                <a:latin typeface="Arial"/>
                <a:cs typeface="Arial"/>
              </a:rPr>
              <a:t>e  </a:t>
            </a:r>
            <a:r>
              <a:rPr b="1" spc="-20" dirty="0">
                <a:solidFill>
                  <a:srgbClr val="002857"/>
                </a:solidFill>
                <a:latin typeface="Arial"/>
                <a:cs typeface="Arial"/>
              </a:rPr>
              <a:t>moralmente</a:t>
            </a:r>
            <a:r>
              <a:rPr b="1" spc="30" dirty="0">
                <a:solidFill>
                  <a:srgbClr val="002857"/>
                </a:solidFill>
                <a:latin typeface="Arial"/>
                <a:cs typeface="Arial"/>
              </a:rPr>
              <a:t> </a:t>
            </a:r>
            <a:r>
              <a:rPr b="1" spc="-15" dirty="0">
                <a:solidFill>
                  <a:srgbClr val="002857"/>
                </a:solidFill>
                <a:latin typeface="Arial"/>
                <a:cs typeface="Arial"/>
              </a:rPr>
              <a:t>neutro</a:t>
            </a:r>
            <a:endParaRPr dirty="0">
              <a:latin typeface="Arial"/>
              <a:cs typeface="Arial"/>
            </a:endParaRPr>
          </a:p>
        </p:txBody>
      </p:sp>
      <p:sp>
        <p:nvSpPr>
          <p:cNvPr id="7" name="object 10">
            <a:extLst>
              <a:ext uri="{FF2B5EF4-FFF2-40B4-BE49-F238E27FC236}">
                <a16:creationId xmlns:a16="http://schemas.microsoft.com/office/drawing/2014/main" id="{7CBDB70B-8A9F-4D22-B467-F27F10DDEF8F}"/>
              </a:ext>
            </a:extLst>
          </p:cNvPr>
          <p:cNvSpPr txBox="1"/>
          <p:nvPr/>
        </p:nvSpPr>
        <p:spPr>
          <a:xfrm>
            <a:off x="360278" y="6390601"/>
            <a:ext cx="10318608" cy="987450"/>
          </a:xfrm>
          <a:prstGeom prst="rect">
            <a:avLst/>
          </a:prstGeom>
        </p:spPr>
        <p:txBody>
          <a:bodyPr vert="horz" wrap="square" lIns="0" tIns="12700" rIns="0" bIns="0" rtlCol="0">
            <a:spAutoFit/>
          </a:bodyPr>
          <a:lstStyle/>
          <a:p>
            <a:pPr marL="12700">
              <a:lnSpc>
                <a:spcPts val="1490"/>
              </a:lnSpc>
              <a:spcBef>
                <a:spcPts val="100"/>
              </a:spcBef>
            </a:pPr>
            <a:r>
              <a:rPr b="1" spc="-80" dirty="0">
                <a:solidFill>
                  <a:srgbClr val="002857"/>
                </a:solidFill>
                <a:latin typeface="Arial"/>
                <a:cs typeface="Arial"/>
              </a:rPr>
              <a:t>» </a:t>
            </a:r>
            <a:r>
              <a:rPr spc="-75" dirty="0">
                <a:latin typeface="Arial"/>
                <a:cs typeface="Arial"/>
              </a:rPr>
              <a:t>Seja </a:t>
            </a:r>
            <a:r>
              <a:rPr spc="-50" dirty="0">
                <a:latin typeface="Arial"/>
                <a:cs typeface="Arial"/>
              </a:rPr>
              <a:t>sempre</a:t>
            </a:r>
            <a:r>
              <a:rPr spc="114" dirty="0">
                <a:latin typeface="Arial"/>
                <a:cs typeface="Arial"/>
              </a:rPr>
              <a:t> </a:t>
            </a:r>
            <a:r>
              <a:rPr spc="-35" dirty="0" err="1">
                <a:latin typeface="Arial"/>
                <a:cs typeface="Arial"/>
              </a:rPr>
              <a:t>respeitoso</a:t>
            </a:r>
            <a:r>
              <a:rPr spc="-35" dirty="0">
                <a:latin typeface="Arial"/>
                <a:cs typeface="Arial"/>
              </a:rPr>
              <a:t>.</a:t>
            </a:r>
            <a:endParaRPr lang="pt-BR" spc="-35" dirty="0">
              <a:latin typeface="Arial"/>
              <a:cs typeface="Arial"/>
            </a:endParaRPr>
          </a:p>
          <a:p>
            <a:pPr marL="12700">
              <a:lnSpc>
                <a:spcPts val="1490"/>
              </a:lnSpc>
              <a:spcBef>
                <a:spcPts val="100"/>
              </a:spcBef>
            </a:pPr>
            <a:endParaRPr dirty="0">
              <a:latin typeface="Arial"/>
              <a:cs typeface="Arial"/>
            </a:endParaRPr>
          </a:p>
          <a:p>
            <a:pPr marL="12700">
              <a:lnSpc>
                <a:spcPts val="1490"/>
              </a:lnSpc>
            </a:pPr>
            <a:r>
              <a:rPr b="1" spc="-80" dirty="0">
                <a:solidFill>
                  <a:srgbClr val="002857"/>
                </a:solidFill>
                <a:latin typeface="Arial"/>
                <a:cs typeface="Arial"/>
              </a:rPr>
              <a:t>» </a:t>
            </a:r>
            <a:r>
              <a:rPr spc="-40" dirty="0">
                <a:latin typeface="Arial"/>
                <a:cs typeface="Arial"/>
              </a:rPr>
              <a:t>Não </a:t>
            </a:r>
            <a:r>
              <a:rPr spc="-25" dirty="0">
                <a:latin typeface="Arial"/>
                <a:cs typeface="Arial"/>
              </a:rPr>
              <a:t>julgue </a:t>
            </a:r>
            <a:r>
              <a:rPr spc="-85" dirty="0">
                <a:latin typeface="Arial"/>
                <a:cs typeface="Arial"/>
              </a:rPr>
              <a:t>as </a:t>
            </a:r>
            <a:r>
              <a:rPr spc="-65" dirty="0">
                <a:latin typeface="Arial"/>
                <a:cs typeface="Arial"/>
              </a:rPr>
              <a:t>pessoas </a:t>
            </a:r>
            <a:r>
              <a:rPr spc="-35" dirty="0">
                <a:latin typeface="Arial"/>
                <a:cs typeface="Arial"/>
              </a:rPr>
              <a:t>com </a:t>
            </a:r>
            <a:r>
              <a:rPr spc="-60" dirty="0">
                <a:latin typeface="Arial"/>
                <a:cs typeface="Arial"/>
              </a:rPr>
              <a:t>base </a:t>
            </a:r>
            <a:r>
              <a:rPr spc="-15" dirty="0">
                <a:latin typeface="Arial"/>
                <a:cs typeface="Arial"/>
              </a:rPr>
              <a:t>no </a:t>
            </a:r>
            <a:r>
              <a:rPr spc="-20" dirty="0">
                <a:latin typeface="Arial"/>
                <a:cs typeface="Arial"/>
              </a:rPr>
              <a:t>comportamento </a:t>
            </a:r>
            <a:r>
              <a:rPr spc="-60" dirty="0">
                <a:latin typeface="Arial"/>
                <a:cs typeface="Arial"/>
              </a:rPr>
              <a:t>e</a:t>
            </a:r>
            <a:r>
              <a:rPr spc="70" dirty="0">
                <a:latin typeface="Arial"/>
                <a:cs typeface="Arial"/>
              </a:rPr>
              <a:t> </a:t>
            </a:r>
            <a:r>
              <a:rPr spc="-45" dirty="0" err="1">
                <a:latin typeface="Arial"/>
                <a:cs typeface="Arial"/>
              </a:rPr>
              <a:t>na</a:t>
            </a:r>
            <a:r>
              <a:rPr lang="pt-BR" spc="-45" dirty="0">
                <a:latin typeface="Arial"/>
                <a:cs typeface="Arial"/>
              </a:rPr>
              <a:t> </a:t>
            </a:r>
            <a:r>
              <a:rPr spc="-40" dirty="0" err="1">
                <a:latin typeface="Arial"/>
                <a:cs typeface="Arial"/>
              </a:rPr>
              <a:t>aparência</a:t>
            </a:r>
            <a:r>
              <a:rPr spc="-40" dirty="0">
                <a:latin typeface="Arial"/>
                <a:cs typeface="Arial"/>
              </a:rPr>
              <a:t>.</a:t>
            </a:r>
            <a:endParaRPr lang="pt-BR" spc="-40" dirty="0">
              <a:latin typeface="Arial"/>
              <a:cs typeface="Arial"/>
            </a:endParaRPr>
          </a:p>
          <a:p>
            <a:pPr marL="12700">
              <a:lnSpc>
                <a:spcPts val="1490"/>
              </a:lnSpc>
            </a:pPr>
            <a:endParaRPr dirty="0">
              <a:latin typeface="Arial"/>
              <a:cs typeface="Arial"/>
            </a:endParaRPr>
          </a:p>
          <a:p>
            <a:pPr marL="12700">
              <a:lnSpc>
                <a:spcPts val="1540"/>
              </a:lnSpc>
            </a:pPr>
            <a:r>
              <a:rPr b="1" spc="-80" dirty="0">
                <a:solidFill>
                  <a:srgbClr val="002857"/>
                </a:solidFill>
                <a:latin typeface="Arial"/>
                <a:cs typeface="Arial"/>
              </a:rPr>
              <a:t>» </a:t>
            </a:r>
            <a:r>
              <a:rPr spc="-55" dirty="0">
                <a:latin typeface="Arial"/>
                <a:cs typeface="Arial"/>
              </a:rPr>
              <a:t>Permaneça </a:t>
            </a:r>
            <a:r>
              <a:rPr spc="-15" dirty="0">
                <a:latin typeface="Arial"/>
                <a:cs typeface="Arial"/>
              </a:rPr>
              <a:t>tranquilo </a:t>
            </a:r>
            <a:r>
              <a:rPr spc="-60" dirty="0">
                <a:latin typeface="Arial"/>
                <a:cs typeface="Arial"/>
              </a:rPr>
              <a:t>e </a:t>
            </a:r>
            <a:r>
              <a:rPr spc="-60" dirty="0" err="1">
                <a:latin typeface="Arial"/>
                <a:cs typeface="Arial"/>
              </a:rPr>
              <a:t>seja</a:t>
            </a:r>
            <a:r>
              <a:rPr spc="120" dirty="0">
                <a:latin typeface="Arial"/>
                <a:cs typeface="Arial"/>
              </a:rPr>
              <a:t> </a:t>
            </a:r>
            <a:r>
              <a:rPr spc="-35" dirty="0" err="1">
                <a:latin typeface="Arial"/>
                <a:cs typeface="Arial"/>
              </a:rPr>
              <a:t>pacien</a:t>
            </a:r>
            <a:r>
              <a:rPr lang="pt-BR" spc="-35" dirty="0">
                <a:latin typeface="Arial"/>
                <a:cs typeface="Arial"/>
              </a:rPr>
              <a:t>te.</a:t>
            </a:r>
            <a:r>
              <a:rPr spc="-35" dirty="0">
                <a:latin typeface="Arial"/>
                <a:cs typeface="Arial"/>
              </a:rPr>
              <a:t>.</a:t>
            </a:r>
            <a:endParaRPr dirty="0">
              <a:latin typeface="Arial"/>
              <a:cs typeface="Arial"/>
            </a:endParaRPr>
          </a:p>
        </p:txBody>
      </p:sp>
      <p:sp>
        <p:nvSpPr>
          <p:cNvPr id="12" name="Retângulo 11">
            <a:extLst>
              <a:ext uri="{FF2B5EF4-FFF2-40B4-BE49-F238E27FC236}">
                <a16:creationId xmlns:a16="http://schemas.microsoft.com/office/drawing/2014/main" id="{76EF7C7A-4F94-48E0-93D2-9E688BEF7007}"/>
              </a:ext>
            </a:extLst>
          </p:cNvPr>
          <p:cNvSpPr/>
          <p:nvPr/>
        </p:nvSpPr>
        <p:spPr>
          <a:xfrm>
            <a:off x="312339" y="92580"/>
            <a:ext cx="6851550" cy="802143"/>
          </a:xfrm>
          <a:prstGeom prst="rect">
            <a:avLst/>
          </a:prstGeom>
        </p:spPr>
        <p:txBody>
          <a:bodyPr wrap="square">
            <a:spAutoFit/>
          </a:bodyPr>
          <a:lstStyle/>
          <a:p>
            <a:pPr marL="21590">
              <a:lnSpc>
                <a:spcPts val="2810"/>
              </a:lnSpc>
              <a:spcBef>
                <a:spcPts val="100"/>
              </a:spcBef>
            </a:pPr>
            <a:r>
              <a:rPr lang="pt-BR" sz="2000" b="1" dirty="0">
                <a:solidFill>
                  <a:srgbClr val="002857"/>
                </a:solidFill>
                <a:latin typeface="Arial"/>
                <a:cs typeface="Arial"/>
              </a:rPr>
              <a:t>A. PRINCÍPIOS GERAIS</a:t>
            </a:r>
            <a:endParaRPr lang="pt-BR" sz="2000" dirty="0">
              <a:latin typeface="Arial"/>
              <a:cs typeface="Arial"/>
            </a:endParaRPr>
          </a:p>
          <a:p>
            <a:pPr marL="12700">
              <a:lnSpc>
                <a:spcPts val="3050"/>
              </a:lnSpc>
            </a:pPr>
            <a:r>
              <a:rPr lang="pt-BR" sz="2000" b="1" dirty="0">
                <a:solidFill>
                  <a:srgbClr val="002857"/>
                </a:solidFill>
                <a:latin typeface="Arial"/>
                <a:cs typeface="Arial"/>
              </a:rPr>
              <a:t>I. Uso de habilidades de comunicação</a:t>
            </a:r>
            <a:endParaRPr lang="pt-BR" sz="2000" dirty="0">
              <a:latin typeface="Arial"/>
              <a:cs typeface="Arial"/>
            </a:endParaRPr>
          </a:p>
        </p:txBody>
      </p:sp>
      <p:pic>
        <p:nvPicPr>
          <p:cNvPr id="16" name="Imagem 15">
            <a:extLst>
              <a:ext uri="{FF2B5EF4-FFF2-40B4-BE49-F238E27FC236}">
                <a16:creationId xmlns:a16="http://schemas.microsoft.com/office/drawing/2014/main" id="{305FBFD4-FFAD-4C8B-9D60-AD74194BDA7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043344" y="0"/>
            <a:ext cx="4337717" cy="3246543"/>
          </a:xfrm>
          <a:prstGeom prst="rect">
            <a:avLst/>
          </a:prstGeom>
        </p:spPr>
      </p:pic>
    </p:spTree>
    <p:extLst>
      <p:ext uri="{BB962C8B-B14F-4D97-AF65-F5344CB8AC3E}">
        <p14:creationId xmlns:p14="http://schemas.microsoft.com/office/powerpoint/2010/main" val="2616440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a:extLst>
              <a:ext uri="{FF2B5EF4-FFF2-40B4-BE49-F238E27FC236}">
                <a16:creationId xmlns:a16="http://schemas.microsoft.com/office/drawing/2014/main" id="{0B0E643E-D5D3-466C-A809-DDFEB99AA8F8}"/>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18300" y="228600"/>
            <a:ext cx="3784600" cy="3119962"/>
          </a:xfrm>
          <a:prstGeom prst="rect">
            <a:avLst/>
          </a:prstGeom>
        </p:spPr>
      </p:pic>
      <p:sp>
        <p:nvSpPr>
          <p:cNvPr id="2" name="object 11">
            <a:extLst>
              <a:ext uri="{FF2B5EF4-FFF2-40B4-BE49-F238E27FC236}">
                <a16:creationId xmlns:a16="http://schemas.microsoft.com/office/drawing/2014/main" id="{36F149A0-79CB-47B4-A445-43F618FD5BD8}"/>
              </a:ext>
            </a:extLst>
          </p:cNvPr>
          <p:cNvSpPr txBox="1"/>
          <p:nvPr/>
        </p:nvSpPr>
        <p:spPr>
          <a:xfrm>
            <a:off x="441960" y="1203399"/>
            <a:ext cx="5943600" cy="579646"/>
          </a:xfrm>
          <a:prstGeom prst="rect">
            <a:avLst/>
          </a:prstGeom>
        </p:spPr>
        <p:txBody>
          <a:bodyPr vert="horz" wrap="square" lIns="0" tIns="12700" rIns="0" bIns="0" rtlCol="0">
            <a:spAutoFit/>
          </a:bodyPr>
          <a:lstStyle/>
          <a:p>
            <a:pPr marL="12700">
              <a:lnSpc>
                <a:spcPct val="100000"/>
              </a:lnSpc>
              <a:spcBef>
                <a:spcPts val="100"/>
              </a:spcBef>
            </a:pPr>
            <a:r>
              <a:rPr b="1" spc="25" dirty="0">
                <a:solidFill>
                  <a:srgbClr val="002857"/>
                </a:solidFill>
                <a:latin typeface="Arial"/>
                <a:cs typeface="Arial"/>
              </a:rPr>
              <a:t>5ª </a:t>
            </a:r>
            <a:r>
              <a:rPr b="1" spc="-10" dirty="0">
                <a:solidFill>
                  <a:srgbClr val="002857"/>
                </a:solidFill>
                <a:latin typeface="Arial"/>
                <a:cs typeface="Arial"/>
              </a:rPr>
              <a:t>DICA </a:t>
            </a:r>
            <a:r>
              <a:rPr b="1" spc="-55" dirty="0">
                <a:solidFill>
                  <a:srgbClr val="002857"/>
                </a:solidFill>
                <a:latin typeface="Arial"/>
                <a:cs typeface="Arial"/>
              </a:rPr>
              <a:t>DE</a:t>
            </a:r>
            <a:r>
              <a:rPr b="1" spc="-50" dirty="0">
                <a:solidFill>
                  <a:srgbClr val="002857"/>
                </a:solidFill>
                <a:latin typeface="Arial"/>
                <a:cs typeface="Arial"/>
              </a:rPr>
              <a:t> </a:t>
            </a:r>
            <a:r>
              <a:rPr b="1" spc="-10" dirty="0">
                <a:solidFill>
                  <a:srgbClr val="002857"/>
                </a:solidFill>
                <a:latin typeface="Arial"/>
                <a:cs typeface="Arial"/>
              </a:rPr>
              <a:t>COMUNICAÇÃO</a:t>
            </a:r>
            <a:endParaRPr dirty="0">
              <a:latin typeface="Arial"/>
              <a:cs typeface="Arial"/>
            </a:endParaRPr>
          </a:p>
          <a:p>
            <a:pPr marL="12700" marR="5080">
              <a:lnSpc>
                <a:spcPct val="100000"/>
              </a:lnSpc>
              <a:spcBef>
                <a:spcPts val="80"/>
              </a:spcBef>
            </a:pPr>
            <a:r>
              <a:rPr b="1" spc="-75" dirty="0">
                <a:solidFill>
                  <a:srgbClr val="002857"/>
                </a:solidFill>
                <a:latin typeface="Arial"/>
                <a:cs typeface="Arial"/>
              </a:rPr>
              <a:t>Use </a:t>
            </a:r>
            <a:r>
              <a:rPr b="1" spc="-55" dirty="0">
                <a:solidFill>
                  <a:srgbClr val="002857"/>
                </a:solidFill>
                <a:latin typeface="Arial"/>
                <a:cs typeface="Arial"/>
              </a:rPr>
              <a:t>boas </a:t>
            </a:r>
            <a:r>
              <a:rPr b="1" spc="-35" dirty="0">
                <a:solidFill>
                  <a:srgbClr val="002857"/>
                </a:solidFill>
                <a:latin typeface="Arial"/>
                <a:cs typeface="Arial"/>
              </a:rPr>
              <a:t>habilidades </a:t>
            </a:r>
            <a:r>
              <a:rPr b="1" spc="-30" dirty="0">
                <a:solidFill>
                  <a:srgbClr val="002857"/>
                </a:solidFill>
                <a:latin typeface="Arial"/>
                <a:cs typeface="Arial"/>
              </a:rPr>
              <a:t>de </a:t>
            </a:r>
            <a:r>
              <a:rPr b="1" spc="-50" dirty="0">
                <a:solidFill>
                  <a:srgbClr val="002857"/>
                </a:solidFill>
                <a:latin typeface="Arial"/>
                <a:cs typeface="Arial"/>
              </a:rPr>
              <a:t>comunicação  </a:t>
            </a:r>
            <a:r>
              <a:rPr b="1" spc="-30" dirty="0">
                <a:solidFill>
                  <a:srgbClr val="002857"/>
                </a:solidFill>
                <a:latin typeface="Arial"/>
                <a:cs typeface="Arial"/>
              </a:rPr>
              <a:t>verbal</a:t>
            </a:r>
            <a:endParaRPr dirty="0">
              <a:latin typeface="Arial"/>
              <a:cs typeface="Arial"/>
            </a:endParaRPr>
          </a:p>
        </p:txBody>
      </p:sp>
      <p:sp>
        <p:nvSpPr>
          <p:cNvPr id="3" name="object 12">
            <a:extLst>
              <a:ext uri="{FF2B5EF4-FFF2-40B4-BE49-F238E27FC236}">
                <a16:creationId xmlns:a16="http://schemas.microsoft.com/office/drawing/2014/main" id="{535C5BA3-A25B-416D-BF87-3173B3AD616A}"/>
              </a:ext>
            </a:extLst>
          </p:cNvPr>
          <p:cNvSpPr txBox="1"/>
          <p:nvPr/>
        </p:nvSpPr>
        <p:spPr>
          <a:xfrm>
            <a:off x="312339" y="1931421"/>
            <a:ext cx="6939361" cy="2582758"/>
          </a:xfrm>
          <a:prstGeom prst="rect">
            <a:avLst/>
          </a:prstGeom>
        </p:spPr>
        <p:txBody>
          <a:bodyPr vert="horz" wrap="square" lIns="0" tIns="12700" rIns="0" bIns="0" rtlCol="0">
            <a:spAutoFit/>
          </a:bodyPr>
          <a:lstStyle/>
          <a:p>
            <a:pPr marL="298450" indent="-285750">
              <a:spcBef>
                <a:spcPts val="100"/>
              </a:spcBef>
              <a:buFont typeface="Wingdings" panose="05000000000000000000" pitchFamily="2" charset="2"/>
              <a:buChar char="ü"/>
            </a:pPr>
            <a:r>
              <a:rPr b="1" spc="-80" dirty="0">
                <a:solidFill>
                  <a:srgbClr val="002857"/>
                </a:solidFill>
                <a:latin typeface="Arial"/>
                <a:cs typeface="Arial"/>
              </a:rPr>
              <a:t> </a:t>
            </a:r>
            <a:r>
              <a:rPr dirty="0">
                <a:latin typeface="Arial"/>
                <a:cs typeface="Arial"/>
              </a:rPr>
              <a:t>Use linguagem simples. Seja claro e </a:t>
            </a:r>
            <a:r>
              <a:rPr dirty="0" err="1">
                <a:latin typeface="Arial"/>
                <a:cs typeface="Arial"/>
              </a:rPr>
              <a:t>conciso</a:t>
            </a:r>
            <a:r>
              <a:rPr dirty="0">
                <a:latin typeface="Arial"/>
                <a:cs typeface="Arial"/>
              </a:rPr>
              <a:t>.</a:t>
            </a:r>
            <a:endParaRPr lang="pt-BR" dirty="0">
              <a:latin typeface="Arial"/>
              <a:cs typeface="Arial"/>
            </a:endParaRPr>
          </a:p>
          <a:p>
            <a:pPr marL="298450" indent="-285750">
              <a:spcBef>
                <a:spcPts val="100"/>
              </a:spcBef>
              <a:buFont typeface="Wingdings" panose="05000000000000000000" pitchFamily="2" charset="2"/>
              <a:buChar char="ü"/>
            </a:pPr>
            <a:endParaRPr lang="pt-BR" dirty="0">
              <a:latin typeface="Arial"/>
              <a:cs typeface="Arial"/>
            </a:endParaRPr>
          </a:p>
          <a:p>
            <a:pPr marL="298450" indent="-285750">
              <a:spcBef>
                <a:spcPts val="100"/>
              </a:spcBef>
              <a:buFont typeface="Wingdings" panose="05000000000000000000" pitchFamily="2" charset="2"/>
              <a:buChar char="ü"/>
            </a:pPr>
            <a:r>
              <a:rPr b="1" dirty="0">
                <a:solidFill>
                  <a:srgbClr val="002857"/>
                </a:solidFill>
                <a:latin typeface="Arial"/>
                <a:cs typeface="Arial"/>
              </a:rPr>
              <a:t> </a:t>
            </a:r>
            <a:r>
              <a:rPr dirty="0">
                <a:latin typeface="Arial"/>
                <a:cs typeface="Arial"/>
              </a:rPr>
              <a:t>Faça perguntas abertas, resumindo e </a:t>
            </a:r>
            <a:r>
              <a:rPr dirty="0" err="1">
                <a:latin typeface="Arial"/>
                <a:cs typeface="Arial"/>
              </a:rPr>
              <a:t>esclarecendo</a:t>
            </a:r>
            <a:r>
              <a:rPr dirty="0">
                <a:latin typeface="Arial"/>
                <a:cs typeface="Arial"/>
              </a:rPr>
              <a:t> as</a:t>
            </a:r>
            <a:r>
              <a:rPr lang="pt-BR" dirty="0">
                <a:latin typeface="Arial"/>
                <a:cs typeface="Arial"/>
              </a:rPr>
              <a:t> </a:t>
            </a:r>
            <a:r>
              <a:rPr dirty="0" err="1">
                <a:latin typeface="Arial"/>
                <a:cs typeface="Arial"/>
              </a:rPr>
              <a:t>afirmações</a:t>
            </a:r>
            <a:r>
              <a:rPr dirty="0">
                <a:latin typeface="Arial"/>
                <a:cs typeface="Arial"/>
              </a:rPr>
              <a:t>.</a:t>
            </a:r>
            <a:endParaRPr lang="pt-BR" dirty="0">
              <a:latin typeface="Arial"/>
              <a:cs typeface="Arial"/>
            </a:endParaRPr>
          </a:p>
          <a:p>
            <a:pPr marL="12700">
              <a:spcBef>
                <a:spcPts val="100"/>
              </a:spcBef>
            </a:pPr>
            <a:r>
              <a:rPr lang="pt-BR" dirty="0">
                <a:latin typeface="Arial"/>
                <a:cs typeface="Arial"/>
              </a:rPr>
              <a:t> </a:t>
            </a:r>
          </a:p>
          <a:p>
            <a:pPr marL="298450" indent="-285750">
              <a:spcBef>
                <a:spcPts val="100"/>
              </a:spcBef>
              <a:buFont typeface="Wingdings" panose="05000000000000000000" pitchFamily="2" charset="2"/>
              <a:buChar char="ü"/>
            </a:pPr>
            <a:r>
              <a:rPr b="1" dirty="0">
                <a:solidFill>
                  <a:srgbClr val="002857"/>
                </a:solidFill>
                <a:latin typeface="Arial"/>
                <a:cs typeface="Arial"/>
              </a:rPr>
              <a:t> </a:t>
            </a:r>
            <a:r>
              <a:rPr dirty="0">
                <a:latin typeface="Arial"/>
                <a:cs typeface="Arial"/>
              </a:rPr>
              <a:t>Resuma e repita os pontos </a:t>
            </a:r>
            <a:r>
              <a:rPr dirty="0" err="1">
                <a:latin typeface="Arial"/>
                <a:cs typeface="Arial"/>
              </a:rPr>
              <a:t>essenciais</a:t>
            </a:r>
            <a:r>
              <a:rPr dirty="0">
                <a:latin typeface="Arial"/>
                <a:cs typeface="Arial"/>
              </a:rPr>
              <a:t>.</a:t>
            </a:r>
            <a:r>
              <a:rPr lang="pt-BR" dirty="0">
                <a:latin typeface="Arial"/>
                <a:cs typeface="Arial"/>
              </a:rPr>
              <a:t> </a:t>
            </a:r>
          </a:p>
          <a:p>
            <a:pPr marL="298450" indent="-285750">
              <a:spcBef>
                <a:spcPts val="100"/>
              </a:spcBef>
              <a:buFont typeface="Wingdings" panose="05000000000000000000" pitchFamily="2" charset="2"/>
              <a:buChar char="ü"/>
            </a:pPr>
            <a:endParaRPr lang="pt-BR" dirty="0">
              <a:latin typeface="Arial"/>
              <a:cs typeface="Arial"/>
            </a:endParaRPr>
          </a:p>
          <a:p>
            <a:pPr marL="298450" indent="-285750">
              <a:spcBef>
                <a:spcPts val="100"/>
              </a:spcBef>
              <a:buFont typeface="Wingdings" panose="05000000000000000000" pitchFamily="2" charset="2"/>
              <a:buChar char="ü"/>
            </a:pPr>
            <a:r>
              <a:rPr b="1" dirty="0">
                <a:solidFill>
                  <a:srgbClr val="002857"/>
                </a:solidFill>
                <a:latin typeface="Arial"/>
                <a:cs typeface="Arial"/>
              </a:rPr>
              <a:t> </a:t>
            </a:r>
            <a:r>
              <a:rPr dirty="0">
                <a:latin typeface="Arial"/>
                <a:cs typeface="Arial"/>
              </a:rPr>
              <a:t>Permita que a pessoa faça perguntas sobre as </a:t>
            </a:r>
            <a:r>
              <a:rPr dirty="0" err="1">
                <a:latin typeface="Arial"/>
                <a:cs typeface="Arial"/>
              </a:rPr>
              <a:t>informações</a:t>
            </a:r>
            <a:r>
              <a:rPr lang="pt-BR" dirty="0">
                <a:latin typeface="Arial"/>
                <a:cs typeface="Arial"/>
              </a:rPr>
              <a:t> </a:t>
            </a:r>
            <a:r>
              <a:rPr dirty="0">
                <a:latin typeface="Arial"/>
                <a:cs typeface="Arial"/>
              </a:rPr>
              <a:t>dadas.</a:t>
            </a:r>
          </a:p>
        </p:txBody>
      </p:sp>
      <p:sp>
        <p:nvSpPr>
          <p:cNvPr id="4" name="object 13">
            <a:extLst>
              <a:ext uri="{FF2B5EF4-FFF2-40B4-BE49-F238E27FC236}">
                <a16:creationId xmlns:a16="http://schemas.microsoft.com/office/drawing/2014/main" id="{CEFEF7E4-0D8A-4E98-9E87-C555897FAC81}"/>
              </a:ext>
            </a:extLst>
          </p:cNvPr>
          <p:cNvSpPr txBox="1"/>
          <p:nvPr/>
        </p:nvSpPr>
        <p:spPr>
          <a:xfrm>
            <a:off x="314153" y="4857059"/>
            <a:ext cx="10102614" cy="856645"/>
          </a:xfrm>
          <a:prstGeom prst="rect">
            <a:avLst/>
          </a:prstGeom>
        </p:spPr>
        <p:txBody>
          <a:bodyPr vert="horz" wrap="square" lIns="0" tIns="12700" rIns="0" bIns="0" rtlCol="0">
            <a:spAutoFit/>
          </a:bodyPr>
          <a:lstStyle/>
          <a:p>
            <a:pPr marL="12700">
              <a:lnSpc>
                <a:spcPct val="100000"/>
              </a:lnSpc>
              <a:spcBef>
                <a:spcPts val="100"/>
              </a:spcBef>
            </a:pPr>
            <a:r>
              <a:rPr b="1" spc="35" dirty="0">
                <a:solidFill>
                  <a:srgbClr val="002857"/>
                </a:solidFill>
                <a:latin typeface="Arial"/>
                <a:cs typeface="Arial"/>
              </a:rPr>
              <a:t>6ª </a:t>
            </a:r>
            <a:r>
              <a:rPr b="1" spc="-10" dirty="0">
                <a:solidFill>
                  <a:srgbClr val="002857"/>
                </a:solidFill>
                <a:latin typeface="Arial"/>
                <a:cs typeface="Arial"/>
              </a:rPr>
              <a:t>DICA </a:t>
            </a:r>
            <a:r>
              <a:rPr b="1" spc="-55" dirty="0">
                <a:solidFill>
                  <a:srgbClr val="002857"/>
                </a:solidFill>
                <a:latin typeface="Arial"/>
                <a:cs typeface="Arial"/>
              </a:rPr>
              <a:t>DE</a:t>
            </a:r>
            <a:r>
              <a:rPr b="1" spc="165" dirty="0">
                <a:solidFill>
                  <a:srgbClr val="002857"/>
                </a:solidFill>
                <a:latin typeface="Arial"/>
                <a:cs typeface="Arial"/>
              </a:rPr>
              <a:t> </a:t>
            </a:r>
            <a:r>
              <a:rPr b="1" spc="-10" dirty="0">
                <a:solidFill>
                  <a:srgbClr val="002857"/>
                </a:solidFill>
                <a:latin typeface="Arial"/>
                <a:cs typeface="Arial"/>
              </a:rPr>
              <a:t>COMUNICAÇÃO</a:t>
            </a:r>
            <a:endParaRPr dirty="0">
              <a:latin typeface="Arial"/>
              <a:cs typeface="Arial"/>
            </a:endParaRPr>
          </a:p>
          <a:p>
            <a:pPr marL="12700" marR="5080">
              <a:lnSpc>
                <a:spcPct val="100000"/>
              </a:lnSpc>
              <a:spcBef>
                <a:spcPts val="80"/>
              </a:spcBef>
            </a:pPr>
            <a:r>
              <a:rPr b="1" spc="-55" dirty="0">
                <a:solidFill>
                  <a:srgbClr val="002857"/>
                </a:solidFill>
                <a:latin typeface="Arial"/>
                <a:cs typeface="Arial"/>
              </a:rPr>
              <a:t>Responda </a:t>
            </a:r>
            <a:r>
              <a:rPr b="1" spc="-60" dirty="0">
                <a:solidFill>
                  <a:srgbClr val="002857"/>
                </a:solidFill>
                <a:latin typeface="Arial"/>
                <a:cs typeface="Arial"/>
              </a:rPr>
              <a:t>com </a:t>
            </a:r>
            <a:r>
              <a:rPr b="1" spc="-45" dirty="0">
                <a:solidFill>
                  <a:srgbClr val="002857"/>
                </a:solidFill>
                <a:latin typeface="Arial"/>
                <a:cs typeface="Arial"/>
              </a:rPr>
              <a:t>sensibilidade </a:t>
            </a:r>
            <a:r>
              <a:rPr b="1" spc="-30" dirty="0">
                <a:solidFill>
                  <a:srgbClr val="002857"/>
                </a:solidFill>
                <a:latin typeface="Arial"/>
                <a:cs typeface="Arial"/>
              </a:rPr>
              <a:t>quando  </a:t>
            </a:r>
            <a:r>
              <a:rPr b="1" spc="-85" dirty="0">
                <a:solidFill>
                  <a:srgbClr val="002857"/>
                </a:solidFill>
                <a:latin typeface="Arial"/>
                <a:cs typeface="Arial"/>
              </a:rPr>
              <a:t>as </a:t>
            </a:r>
            <a:r>
              <a:rPr b="1" spc="-80" dirty="0">
                <a:solidFill>
                  <a:srgbClr val="002857"/>
                </a:solidFill>
                <a:latin typeface="Arial"/>
                <a:cs typeface="Arial"/>
              </a:rPr>
              <a:t>pessoas </a:t>
            </a:r>
            <a:r>
              <a:rPr b="1" spc="-25" dirty="0">
                <a:solidFill>
                  <a:srgbClr val="002857"/>
                </a:solidFill>
                <a:latin typeface="Arial"/>
                <a:cs typeface="Arial"/>
              </a:rPr>
              <a:t>contarem </a:t>
            </a:r>
            <a:r>
              <a:rPr b="1" spc="-45" dirty="0">
                <a:solidFill>
                  <a:srgbClr val="002857"/>
                </a:solidFill>
                <a:latin typeface="Arial"/>
                <a:cs typeface="Arial"/>
              </a:rPr>
              <a:t>experiências  difíceis </a:t>
            </a:r>
            <a:r>
              <a:rPr b="1" spc="-20" dirty="0">
                <a:solidFill>
                  <a:srgbClr val="002857"/>
                </a:solidFill>
                <a:latin typeface="Arial"/>
                <a:cs typeface="Arial"/>
              </a:rPr>
              <a:t>(p. </a:t>
            </a:r>
            <a:r>
              <a:rPr b="1" spc="-10" dirty="0">
                <a:solidFill>
                  <a:srgbClr val="002857"/>
                </a:solidFill>
                <a:latin typeface="Arial"/>
                <a:cs typeface="Arial"/>
              </a:rPr>
              <a:t>ex., </a:t>
            </a:r>
            <a:r>
              <a:rPr b="1" spc="-55" dirty="0">
                <a:solidFill>
                  <a:srgbClr val="002857"/>
                </a:solidFill>
                <a:latin typeface="Arial"/>
                <a:cs typeface="Arial"/>
              </a:rPr>
              <a:t>agressão </a:t>
            </a:r>
            <a:r>
              <a:rPr b="1" spc="-40" dirty="0">
                <a:solidFill>
                  <a:srgbClr val="002857"/>
                </a:solidFill>
                <a:latin typeface="Arial"/>
                <a:cs typeface="Arial"/>
              </a:rPr>
              <a:t>sexual,  violência </a:t>
            </a:r>
            <a:r>
              <a:rPr b="1" spc="-35" dirty="0">
                <a:solidFill>
                  <a:srgbClr val="002857"/>
                </a:solidFill>
                <a:latin typeface="Arial"/>
                <a:cs typeface="Arial"/>
              </a:rPr>
              <a:t>ou</a:t>
            </a:r>
            <a:r>
              <a:rPr b="1" spc="100" dirty="0">
                <a:solidFill>
                  <a:srgbClr val="002857"/>
                </a:solidFill>
                <a:latin typeface="Arial"/>
                <a:cs typeface="Arial"/>
              </a:rPr>
              <a:t> </a:t>
            </a:r>
            <a:r>
              <a:rPr b="1" spc="-40" dirty="0">
                <a:solidFill>
                  <a:srgbClr val="002857"/>
                </a:solidFill>
                <a:latin typeface="Arial"/>
                <a:cs typeface="Arial"/>
              </a:rPr>
              <a:t>autoagressão)</a:t>
            </a:r>
            <a:endParaRPr dirty="0">
              <a:latin typeface="Arial"/>
              <a:cs typeface="Arial"/>
            </a:endParaRPr>
          </a:p>
        </p:txBody>
      </p:sp>
      <p:sp>
        <p:nvSpPr>
          <p:cNvPr id="5" name="object 15">
            <a:extLst>
              <a:ext uri="{FF2B5EF4-FFF2-40B4-BE49-F238E27FC236}">
                <a16:creationId xmlns:a16="http://schemas.microsoft.com/office/drawing/2014/main" id="{727C735B-B32C-4D01-BBA1-D314BDA1568A}"/>
              </a:ext>
            </a:extLst>
          </p:cNvPr>
          <p:cNvSpPr txBox="1"/>
          <p:nvPr/>
        </p:nvSpPr>
        <p:spPr>
          <a:xfrm>
            <a:off x="312339" y="6056585"/>
            <a:ext cx="9869207" cy="1324722"/>
          </a:xfrm>
          <a:prstGeom prst="rect">
            <a:avLst/>
          </a:prstGeom>
        </p:spPr>
        <p:txBody>
          <a:bodyPr vert="horz" wrap="square" lIns="0" tIns="12700" rIns="0" bIns="0" rtlCol="0">
            <a:spAutoFit/>
          </a:bodyPr>
          <a:lstStyle/>
          <a:p>
            <a:pPr marL="298450" marR="5080" indent="-285750">
              <a:lnSpc>
                <a:spcPct val="120400"/>
              </a:lnSpc>
              <a:spcBef>
                <a:spcPts val="100"/>
              </a:spcBef>
              <a:buFont typeface="Wingdings" panose="05000000000000000000" pitchFamily="2" charset="2"/>
              <a:buChar char="ü"/>
            </a:pPr>
            <a:r>
              <a:rPr spc="-35" dirty="0">
                <a:latin typeface="Arial"/>
                <a:cs typeface="Arial"/>
              </a:rPr>
              <a:t>Demonstre </a:t>
            </a:r>
            <a:r>
              <a:rPr spc="-25" dirty="0">
                <a:latin typeface="Arial"/>
                <a:cs typeface="Arial"/>
              </a:rPr>
              <a:t>maior </a:t>
            </a:r>
            <a:r>
              <a:rPr spc="-40" dirty="0">
                <a:latin typeface="Arial"/>
                <a:cs typeface="Arial"/>
              </a:rPr>
              <a:t>sensibilidade </a:t>
            </a:r>
            <a:r>
              <a:rPr spc="-25" dirty="0">
                <a:latin typeface="Arial"/>
                <a:cs typeface="Arial"/>
              </a:rPr>
              <a:t>diante </a:t>
            </a:r>
            <a:r>
              <a:rPr spc="-40" dirty="0">
                <a:latin typeface="Arial"/>
                <a:cs typeface="Arial"/>
              </a:rPr>
              <a:t>de </a:t>
            </a:r>
            <a:r>
              <a:rPr spc="-45" dirty="0">
                <a:latin typeface="Arial"/>
                <a:cs typeface="Arial"/>
              </a:rPr>
              <a:t>temas </a:t>
            </a:r>
            <a:r>
              <a:rPr spc="-35" dirty="0">
                <a:latin typeface="Arial"/>
                <a:cs typeface="Arial"/>
              </a:rPr>
              <a:t>difíceis.  </a:t>
            </a:r>
            <a:r>
              <a:rPr spc="-50" dirty="0">
                <a:latin typeface="Arial"/>
                <a:cs typeface="Arial"/>
              </a:rPr>
              <a:t>Lembre </a:t>
            </a:r>
            <a:r>
              <a:rPr spc="-60" dirty="0">
                <a:latin typeface="Arial"/>
                <a:cs typeface="Arial"/>
              </a:rPr>
              <a:t>à pessoa </a:t>
            </a:r>
            <a:r>
              <a:rPr spc="-35" dirty="0">
                <a:latin typeface="Arial"/>
                <a:cs typeface="Arial"/>
              </a:rPr>
              <a:t>que </a:t>
            </a:r>
            <a:r>
              <a:rPr spc="-5" dirty="0">
                <a:latin typeface="Arial"/>
                <a:cs typeface="Arial"/>
              </a:rPr>
              <a:t>tudo </a:t>
            </a:r>
            <a:r>
              <a:rPr spc="-35" dirty="0">
                <a:latin typeface="Arial"/>
                <a:cs typeface="Arial"/>
              </a:rPr>
              <a:t>que </a:t>
            </a:r>
            <a:r>
              <a:rPr spc="-50" dirty="0">
                <a:latin typeface="Arial"/>
                <a:cs typeface="Arial"/>
              </a:rPr>
              <a:t>disser </a:t>
            </a:r>
            <a:r>
              <a:rPr spc="-60" dirty="0">
                <a:latin typeface="Arial"/>
                <a:cs typeface="Arial"/>
              </a:rPr>
              <a:t>a </a:t>
            </a:r>
            <a:r>
              <a:rPr spc="-50" dirty="0">
                <a:latin typeface="Arial"/>
                <a:cs typeface="Arial"/>
              </a:rPr>
              <a:t>você </a:t>
            </a:r>
            <a:r>
              <a:rPr spc="-60" dirty="0">
                <a:latin typeface="Arial"/>
                <a:cs typeface="Arial"/>
              </a:rPr>
              <a:t>será </a:t>
            </a:r>
            <a:r>
              <a:rPr spc="-15" dirty="0">
                <a:latin typeface="Arial"/>
                <a:cs typeface="Arial"/>
              </a:rPr>
              <a:t>mantido </a:t>
            </a:r>
            <a:r>
              <a:rPr spc="-45" dirty="0">
                <a:latin typeface="Arial"/>
                <a:cs typeface="Arial"/>
              </a:rPr>
              <a:t>em  </a:t>
            </a:r>
            <a:r>
              <a:rPr spc="-25" dirty="0" err="1">
                <a:latin typeface="Arial"/>
                <a:cs typeface="Arial"/>
              </a:rPr>
              <a:t>sigilo</a:t>
            </a:r>
            <a:r>
              <a:rPr spc="-25" dirty="0">
                <a:latin typeface="Arial"/>
                <a:cs typeface="Arial"/>
              </a:rPr>
              <a:t>.</a:t>
            </a:r>
            <a:endParaRPr lang="pt-BR" spc="-25" dirty="0">
              <a:latin typeface="Arial"/>
              <a:cs typeface="Arial"/>
            </a:endParaRPr>
          </a:p>
          <a:p>
            <a:pPr marL="12700" marR="5080">
              <a:lnSpc>
                <a:spcPct val="120400"/>
              </a:lnSpc>
              <a:spcBef>
                <a:spcPts val="100"/>
              </a:spcBef>
            </a:pPr>
            <a:endParaRPr dirty="0">
              <a:latin typeface="Arial"/>
              <a:cs typeface="Arial"/>
            </a:endParaRPr>
          </a:p>
          <a:p>
            <a:pPr marL="298450" marR="156845" indent="-285750">
              <a:lnSpc>
                <a:spcPct val="120300"/>
              </a:lnSpc>
              <a:buFont typeface="Wingdings" panose="05000000000000000000" pitchFamily="2" charset="2"/>
              <a:buChar char="ü"/>
            </a:pPr>
            <a:r>
              <a:rPr spc="-60" dirty="0">
                <a:latin typeface="Arial"/>
                <a:cs typeface="Arial"/>
              </a:rPr>
              <a:t>Reconheça </a:t>
            </a:r>
            <a:r>
              <a:rPr spc="-35" dirty="0">
                <a:latin typeface="Arial"/>
                <a:cs typeface="Arial"/>
              </a:rPr>
              <a:t>que </a:t>
            </a:r>
            <a:r>
              <a:rPr spc="-25" dirty="0">
                <a:latin typeface="Arial"/>
                <a:cs typeface="Arial"/>
              </a:rPr>
              <a:t>pode </a:t>
            </a:r>
            <a:r>
              <a:rPr spc="-15" dirty="0">
                <a:latin typeface="Arial"/>
                <a:cs typeface="Arial"/>
              </a:rPr>
              <a:t>ter </a:t>
            </a:r>
            <a:r>
              <a:rPr spc="-35" dirty="0">
                <a:latin typeface="Arial"/>
                <a:cs typeface="Arial"/>
              </a:rPr>
              <a:t>sido </a:t>
            </a:r>
            <a:r>
              <a:rPr spc="-20" dirty="0">
                <a:latin typeface="Arial"/>
                <a:cs typeface="Arial"/>
              </a:rPr>
              <a:t>difícil </a:t>
            </a:r>
            <a:r>
              <a:rPr spc="-40" dirty="0">
                <a:latin typeface="Arial"/>
                <a:cs typeface="Arial"/>
              </a:rPr>
              <a:t>para </a:t>
            </a:r>
            <a:r>
              <a:rPr spc="-60" dirty="0">
                <a:latin typeface="Arial"/>
                <a:cs typeface="Arial"/>
              </a:rPr>
              <a:t>a pessoa </a:t>
            </a:r>
            <a:r>
              <a:rPr spc="-40" dirty="0">
                <a:latin typeface="Arial"/>
                <a:cs typeface="Arial"/>
              </a:rPr>
              <a:t>revelar </a:t>
            </a:r>
            <a:r>
              <a:rPr spc="-60" dirty="0">
                <a:latin typeface="Arial"/>
                <a:cs typeface="Arial"/>
              </a:rPr>
              <a:t>a  </a:t>
            </a:r>
            <a:r>
              <a:rPr spc="-25" dirty="0">
                <a:latin typeface="Arial"/>
                <a:cs typeface="Arial"/>
              </a:rPr>
              <a:t>informação.</a:t>
            </a:r>
            <a:endParaRPr dirty="0">
              <a:latin typeface="Arial"/>
              <a:cs typeface="Arial"/>
            </a:endParaRPr>
          </a:p>
        </p:txBody>
      </p:sp>
      <p:sp>
        <p:nvSpPr>
          <p:cNvPr id="6" name="Retângulo 5">
            <a:extLst>
              <a:ext uri="{FF2B5EF4-FFF2-40B4-BE49-F238E27FC236}">
                <a16:creationId xmlns:a16="http://schemas.microsoft.com/office/drawing/2014/main" id="{D2E45C8B-9EF7-4427-AA54-BE927D38FA8F}"/>
              </a:ext>
            </a:extLst>
          </p:cNvPr>
          <p:cNvSpPr/>
          <p:nvPr/>
        </p:nvSpPr>
        <p:spPr>
          <a:xfrm>
            <a:off x="312339" y="92580"/>
            <a:ext cx="6851550" cy="802143"/>
          </a:xfrm>
          <a:prstGeom prst="rect">
            <a:avLst/>
          </a:prstGeom>
        </p:spPr>
        <p:txBody>
          <a:bodyPr wrap="square">
            <a:spAutoFit/>
          </a:bodyPr>
          <a:lstStyle/>
          <a:p>
            <a:pPr marL="21590">
              <a:lnSpc>
                <a:spcPts val="2810"/>
              </a:lnSpc>
              <a:spcBef>
                <a:spcPts val="100"/>
              </a:spcBef>
            </a:pPr>
            <a:r>
              <a:rPr lang="pt-BR" sz="2000" b="1" dirty="0">
                <a:solidFill>
                  <a:srgbClr val="002857"/>
                </a:solidFill>
                <a:latin typeface="Arial"/>
                <a:cs typeface="Arial"/>
              </a:rPr>
              <a:t>A. PRINCÍPIOS GERAIS</a:t>
            </a:r>
            <a:endParaRPr lang="pt-BR" sz="2000" dirty="0">
              <a:latin typeface="Arial"/>
              <a:cs typeface="Arial"/>
            </a:endParaRPr>
          </a:p>
          <a:p>
            <a:pPr marL="12700">
              <a:lnSpc>
                <a:spcPts val="3050"/>
              </a:lnSpc>
            </a:pPr>
            <a:r>
              <a:rPr lang="pt-BR" sz="2000" b="1" dirty="0">
                <a:solidFill>
                  <a:srgbClr val="002857"/>
                </a:solidFill>
                <a:latin typeface="Arial"/>
                <a:cs typeface="Arial"/>
              </a:rPr>
              <a:t>I. Uso de habilidades de comunicação</a:t>
            </a:r>
            <a:endParaRPr lang="pt-BR" sz="2000" dirty="0">
              <a:latin typeface="Arial"/>
              <a:cs typeface="Arial"/>
            </a:endParaRPr>
          </a:p>
        </p:txBody>
      </p:sp>
    </p:spTree>
    <p:extLst>
      <p:ext uri="{BB962C8B-B14F-4D97-AF65-F5344CB8AC3E}">
        <p14:creationId xmlns:p14="http://schemas.microsoft.com/office/powerpoint/2010/main" val="227791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0" y="219075"/>
            <a:ext cx="5027613" cy="420688"/>
          </a:xfrm>
          <a:prstGeom prst="rect">
            <a:avLst/>
          </a:prstGeom>
        </p:spPr>
        <p:txBody>
          <a:bodyPr vert="horz" wrap="square" lIns="0" tIns="12700" rIns="0" bIns="0" rtlCol="0">
            <a:spAutoFit/>
          </a:bodyPr>
          <a:lstStyle/>
          <a:p>
            <a:pPr marL="12700">
              <a:lnSpc>
                <a:spcPct val="100000"/>
              </a:lnSpc>
              <a:spcBef>
                <a:spcPts val="100"/>
              </a:spcBef>
            </a:pPr>
            <a:r>
              <a:rPr sz="2600" spc="-10" dirty="0">
                <a:solidFill>
                  <a:srgbClr val="002857"/>
                </a:solidFill>
              </a:rPr>
              <a:t>II. </a:t>
            </a:r>
            <a:r>
              <a:rPr sz="2600" spc="-270" dirty="0">
                <a:solidFill>
                  <a:srgbClr val="002857"/>
                </a:solidFill>
              </a:rPr>
              <a:t>Promoção </a:t>
            </a:r>
            <a:r>
              <a:rPr sz="2600" spc="-240" dirty="0">
                <a:solidFill>
                  <a:srgbClr val="002857"/>
                </a:solidFill>
              </a:rPr>
              <a:t>de </a:t>
            </a:r>
            <a:r>
              <a:rPr sz="2600" spc="-190" dirty="0">
                <a:solidFill>
                  <a:srgbClr val="002857"/>
                </a:solidFill>
              </a:rPr>
              <a:t>respeito </a:t>
            </a:r>
            <a:r>
              <a:rPr sz="2600" spc="-254" dirty="0">
                <a:solidFill>
                  <a:srgbClr val="002857"/>
                </a:solidFill>
              </a:rPr>
              <a:t>e</a:t>
            </a:r>
            <a:r>
              <a:rPr sz="2600" spc="-235" dirty="0">
                <a:solidFill>
                  <a:srgbClr val="002857"/>
                </a:solidFill>
              </a:rPr>
              <a:t> </a:t>
            </a:r>
            <a:r>
              <a:rPr sz="2600" spc="-190" dirty="0">
                <a:solidFill>
                  <a:srgbClr val="002857"/>
                </a:solidFill>
              </a:rPr>
              <a:t>dignidade</a:t>
            </a:r>
            <a:endParaRPr sz="2600" dirty="0"/>
          </a:p>
        </p:txBody>
      </p:sp>
      <p:sp>
        <p:nvSpPr>
          <p:cNvPr id="3" name="object 3"/>
          <p:cNvSpPr txBox="1"/>
          <p:nvPr/>
        </p:nvSpPr>
        <p:spPr>
          <a:xfrm>
            <a:off x="403933" y="728852"/>
            <a:ext cx="3192780" cy="6485878"/>
          </a:xfrm>
          <a:prstGeom prst="rect">
            <a:avLst/>
          </a:prstGeom>
        </p:spPr>
        <p:txBody>
          <a:bodyPr vert="horz" wrap="square" lIns="0" tIns="12700" rIns="0" bIns="0" rtlCol="0">
            <a:spAutoFit/>
          </a:bodyPr>
          <a:lstStyle/>
          <a:p>
            <a:pPr marL="12700" marR="5080">
              <a:lnSpc>
                <a:spcPct val="120300"/>
              </a:lnSpc>
              <a:spcBef>
                <a:spcPts val="100"/>
              </a:spcBef>
            </a:pPr>
            <a:r>
              <a:rPr sz="1600" spc="-55" dirty="0">
                <a:latin typeface="Arial"/>
                <a:cs typeface="Arial"/>
              </a:rPr>
              <a:t>As </a:t>
            </a:r>
            <a:r>
              <a:rPr sz="1600" spc="-65" dirty="0">
                <a:latin typeface="Arial"/>
                <a:cs typeface="Arial"/>
              </a:rPr>
              <a:t>pessoas </a:t>
            </a:r>
            <a:r>
              <a:rPr sz="1600" spc="-35" dirty="0">
                <a:latin typeface="Arial"/>
                <a:cs typeface="Arial"/>
              </a:rPr>
              <a:t>com </a:t>
            </a:r>
            <a:r>
              <a:rPr sz="1600" spc="-40" dirty="0">
                <a:latin typeface="Arial"/>
                <a:cs typeface="Arial"/>
              </a:rPr>
              <a:t>condições </a:t>
            </a:r>
            <a:r>
              <a:rPr sz="1600" spc="-60" dirty="0">
                <a:latin typeface="Arial"/>
                <a:cs typeface="Arial"/>
              </a:rPr>
              <a:t>MNS </a:t>
            </a:r>
            <a:r>
              <a:rPr sz="1600" spc="-45" dirty="0">
                <a:latin typeface="Arial"/>
                <a:cs typeface="Arial"/>
              </a:rPr>
              <a:t>devem </a:t>
            </a:r>
            <a:r>
              <a:rPr sz="1600" spc="-60" dirty="0">
                <a:latin typeface="Arial"/>
                <a:cs typeface="Arial"/>
              </a:rPr>
              <a:t>ser </a:t>
            </a:r>
            <a:r>
              <a:rPr sz="1600" spc="-30" dirty="0">
                <a:latin typeface="Arial"/>
                <a:cs typeface="Arial"/>
              </a:rPr>
              <a:t>tratadas </a:t>
            </a:r>
            <a:r>
              <a:rPr sz="1600" spc="-35" dirty="0">
                <a:latin typeface="Arial"/>
                <a:cs typeface="Arial"/>
              </a:rPr>
              <a:t>com </a:t>
            </a:r>
            <a:r>
              <a:rPr sz="1600" spc="-30" dirty="0">
                <a:latin typeface="Arial"/>
                <a:cs typeface="Arial"/>
              </a:rPr>
              <a:t>respeito </a:t>
            </a:r>
            <a:r>
              <a:rPr sz="1600" spc="-60" dirty="0">
                <a:latin typeface="Arial"/>
                <a:cs typeface="Arial"/>
              </a:rPr>
              <a:t>e  </a:t>
            </a:r>
            <a:r>
              <a:rPr sz="1600" spc="-25" dirty="0">
                <a:latin typeface="Arial"/>
                <a:cs typeface="Arial"/>
              </a:rPr>
              <a:t>dignidade, </a:t>
            </a:r>
            <a:r>
              <a:rPr sz="1600" spc="-40" dirty="0">
                <a:latin typeface="Arial"/>
                <a:cs typeface="Arial"/>
              </a:rPr>
              <a:t>de maneira </a:t>
            </a:r>
            <a:r>
              <a:rPr sz="1600" spc="-25" dirty="0">
                <a:latin typeface="Arial"/>
                <a:cs typeface="Arial"/>
              </a:rPr>
              <a:t>culturalmente apropriada. </a:t>
            </a:r>
            <a:r>
              <a:rPr sz="1600" spc="-45" dirty="0">
                <a:latin typeface="Arial"/>
                <a:cs typeface="Arial"/>
              </a:rPr>
              <a:t>Como  </a:t>
            </a:r>
            <a:r>
              <a:rPr sz="1600" spc="-30" dirty="0">
                <a:latin typeface="Arial"/>
                <a:cs typeface="Arial"/>
              </a:rPr>
              <a:t>profissional </a:t>
            </a:r>
            <a:r>
              <a:rPr sz="1600" spc="-40" dirty="0">
                <a:latin typeface="Arial"/>
                <a:cs typeface="Arial"/>
              </a:rPr>
              <a:t>de </a:t>
            </a:r>
            <a:r>
              <a:rPr sz="1600" spc="-50" dirty="0">
                <a:latin typeface="Arial"/>
                <a:cs typeface="Arial"/>
              </a:rPr>
              <a:t>saúde, </a:t>
            </a:r>
            <a:r>
              <a:rPr sz="1600" spc="-35" dirty="0">
                <a:latin typeface="Arial"/>
                <a:cs typeface="Arial"/>
              </a:rPr>
              <a:t>faça </a:t>
            </a:r>
            <a:r>
              <a:rPr sz="1600" spc="-5" dirty="0">
                <a:latin typeface="Arial"/>
                <a:cs typeface="Arial"/>
              </a:rPr>
              <a:t>tudo </a:t>
            </a:r>
            <a:r>
              <a:rPr sz="1600" spc="-35" dirty="0">
                <a:latin typeface="Arial"/>
                <a:cs typeface="Arial"/>
              </a:rPr>
              <a:t>que </a:t>
            </a:r>
            <a:r>
              <a:rPr sz="1600" spc="-40" dirty="0">
                <a:latin typeface="Arial"/>
                <a:cs typeface="Arial"/>
              </a:rPr>
              <a:t>estiver </a:t>
            </a:r>
            <a:r>
              <a:rPr sz="1600" spc="-60" dirty="0">
                <a:latin typeface="Arial"/>
                <a:cs typeface="Arial"/>
              </a:rPr>
              <a:t>a </a:t>
            </a:r>
            <a:r>
              <a:rPr sz="1600" spc="-65" dirty="0">
                <a:latin typeface="Arial"/>
                <a:cs typeface="Arial"/>
              </a:rPr>
              <a:t>seu </a:t>
            </a:r>
            <a:r>
              <a:rPr sz="1600" spc="-50" dirty="0">
                <a:latin typeface="Arial"/>
                <a:cs typeface="Arial"/>
              </a:rPr>
              <a:t>alcance </a:t>
            </a:r>
            <a:r>
              <a:rPr sz="1600" spc="-40" dirty="0">
                <a:latin typeface="Arial"/>
                <a:cs typeface="Arial"/>
              </a:rPr>
              <a:t>para  </a:t>
            </a:r>
            <a:r>
              <a:rPr sz="1600" spc="-35" dirty="0">
                <a:latin typeface="Arial"/>
                <a:cs typeface="Arial"/>
              </a:rPr>
              <a:t>respeitar </a:t>
            </a:r>
            <a:r>
              <a:rPr sz="1600" spc="-60" dirty="0">
                <a:latin typeface="Arial"/>
                <a:cs typeface="Arial"/>
              </a:rPr>
              <a:t>e </a:t>
            </a:r>
            <a:r>
              <a:rPr sz="1600" spc="-30" dirty="0">
                <a:latin typeface="Arial"/>
                <a:cs typeface="Arial"/>
              </a:rPr>
              <a:t>promover </a:t>
            </a:r>
            <a:r>
              <a:rPr sz="1600" spc="-60" dirty="0">
                <a:latin typeface="Arial"/>
                <a:cs typeface="Arial"/>
              </a:rPr>
              <a:t>a </a:t>
            </a:r>
            <a:r>
              <a:rPr sz="1600" spc="-30" dirty="0">
                <a:latin typeface="Arial"/>
                <a:cs typeface="Arial"/>
              </a:rPr>
              <a:t>vontade </a:t>
            </a:r>
            <a:r>
              <a:rPr sz="1600" spc="-60" dirty="0">
                <a:latin typeface="Arial"/>
                <a:cs typeface="Arial"/>
              </a:rPr>
              <a:t>e a </a:t>
            </a:r>
            <a:r>
              <a:rPr sz="1600" spc="-35" dirty="0">
                <a:latin typeface="Arial"/>
                <a:cs typeface="Arial"/>
              </a:rPr>
              <a:t>preferência </a:t>
            </a:r>
            <a:r>
              <a:rPr sz="1600" spc="-65" dirty="0">
                <a:latin typeface="Arial"/>
                <a:cs typeface="Arial"/>
              </a:rPr>
              <a:t>das pessoas </a:t>
            </a:r>
            <a:r>
              <a:rPr sz="1600" spc="-35" dirty="0">
                <a:latin typeface="Arial"/>
                <a:cs typeface="Arial"/>
              </a:rPr>
              <a:t>com  </a:t>
            </a:r>
            <a:r>
              <a:rPr sz="1600" spc="-40" dirty="0">
                <a:latin typeface="Arial"/>
                <a:cs typeface="Arial"/>
              </a:rPr>
              <a:t>condições </a:t>
            </a:r>
            <a:r>
              <a:rPr sz="1600" spc="-60" dirty="0">
                <a:latin typeface="Arial"/>
                <a:cs typeface="Arial"/>
              </a:rPr>
              <a:t>MNS e </a:t>
            </a:r>
            <a:r>
              <a:rPr sz="1600" spc="-40" dirty="0">
                <a:latin typeface="Arial"/>
                <a:cs typeface="Arial"/>
              </a:rPr>
              <a:t>para </a:t>
            </a:r>
            <a:r>
              <a:rPr sz="1600" spc="-30" dirty="0">
                <a:latin typeface="Arial"/>
                <a:cs typeface="Arial"/>
              </a:rPr>
              <a:t>apoiar </a:t>
            </a:r>
            <a:r>
              <a:rPr sz="1600" spc="-60" dirty="0">
                <a:latin typeface="Arial"/>
                <a:cs typeface="Arial"/>
              </a:rPr>
              <a:t>e </a:t>
            </a:r>
            <a:r>
              <a:rPr sz="1600" spc="-35" dirty="0">
                <a:latin typeface="Arial"/>
                <a:cs typeface="Arial"/>
              </a:rPr>
              <a:t>conseguir </a:t>
            </a:r>
            <a:r>
              <a:rPr sz="1600" spc="-60" dirty="0">
                <a:latin typeface="Arial"/>
                <a:cs typeface="Arial"/>
              </a:rPr>
              <a:t>a </a:t>
            </a:r>
            <a:r>
              <a:rPr sz="1600" spc="-25" dirty="0">
                <a:latin typeface="Arial"/>
                <a:cs typeface="Arial"/>
              </a:rPr>
              <a:t>participação </a:t>
            </a:r>
            <a:r>
              <a:rPr sz="1600" spc="-50" dirty="0">
                <a:latin typeface="Arial"/>
                <a:cs typeface="Arial"/>
              </a:rPr>
              <a:t>delas </a:t>
            </a:r>
            <a:r>
              <a:rPr sz="1600" spc="-60" dirty="0">
                <a:latin typeface="Arial"/>
                <a:cs typeface="Arial"/>
              </a:rPr>
              <a:t>e </a:t>
            </a:r>
            <a:r>
              <a:rPr sz="1600" spc="-40" dirty="0">
                <a:latin typeface="Arial"/>
                <a:cs typeface="Arial"/>
              </a:rPr>
              <a:t>de  </a:t>
            </a:r>
            <a:r>
              <a:rPr sz="1600" spc="-75" dirty="0">
                <a:latin typeface="Arial"/>
                <a:cs typeface="Arial"/>
              </a:rPr>
              <a:t>seus </a:t>
            </a:r>
            <a:r>
              <a:rPr sz="1600" spc="-40" dirty="0">
                <a:latin typeface="Arial"/>
                <a:cs typeface="Arial"/>
              </a:rPr>
              <a:t>cuidadores da maneira </a:t>
            </a:r>
            <a:r>
              <a:rPr sz="1600" spc="-55" dirty="0">
                <a:latin typeface="Arial"/>
                <a:cs typeface="Arial"/>
              </a:rPr>
              <a:t>mais </a:t>
            </a:r>
            <a:r>
              <a:rPr sz="1600" spc="-40" dirty="0">
                <a:latin typeface="Arial"/>
                <a:cs typeface="Arial"/>
              </a:rPr>
              <a:t>inclusiva. </a:t>
            </a:r>
            <a:r>
              <a:rPr sz="1600" spc="-55" dirty="0">
                <a:latin typeface="Arial"/>
                <a:cs typeface="Arial"/>
              </a:rPr>
              <a:t>Com </a:t>
            </a:r>
            <a:r>
              <a:rPr sz="1600" spc="-30" dirty="0">
                <a:latin typeface="Arial"/>
                <a:cs typeface="Arial"/>
              </a:rPr>
              <a:t>frequência, </a:t>
            </a:r>
            <a:r>
              <a:rPr sz="1600" spc="-85" dirty="0">
                <a:latin typeface="Arial"/>
                <a:cs typeface="Arial"/>
              </a:rPr>
              <a:t>as  </a:t>
            </a:r>
            <a:r>
              <a:rPr sz="1600" spc="-65" dirty="0">
                <a:latin typeface="Arial"/>
                <a:cs typeface="Arial"/>
              </a:rPr>
              <a:t>pessoas </a:t>
            </a:r>
            <a:r>
              <a:rPr sz="1600" spc="-35" dirty="0">
                <a:latin typeface="Arial"/>
                <a:cs typeface="Arial"/>
              </a:rPr>
              <a:t>com </a:t>
            </a:r>
            <a:r>
              <a:rPr sz="1600" spc="-40" dirty="0">
                <a:latin typeface="Arial"/>
                <a:cs typeface="Arial"/>
              </a:rPr>
              <a:t>condições </a:t>
            </a:r>
            <a:r>
              <a:rPr sz="1600" spc="-60" dirty="0">
                <a:latin typeface="Arial"/>
                <a:cs typeface="Arial"/>
              </a:rPr>
              <a:t>MNS </a:t>
            </a:r>
            <a:r>
              <a:rPr sz="1600" spc="-55" dirty="0">
                <a:latin typeface="Arial"/>
                <a:cs typeface="Arial"/>
              </a:rPr>
              <a:t>são mais </a:t>
            </a:r>
            <a:r>
              <a:rPr sz="1600" spc="-45" dirty="0">
                <a:latin typeface="Arial"/>
                <a:cs typeface="Arial"/>
              </a:rPr>
              <a:t>vulneráveis </a:t>
            </a:r>
            <a:r>
              <a:rPr sz="1600" spc="-60" dirty="0">
                <a:latin typeface="Arial"/>
                <a:cs typeface="Arial"/>
              </a:rPr>
              <a:t>à </a:t>
            </a:r>
            <a:r>
              <a:rPr sz="1600" spc="-35" dirty="0">
                <a:latin typeface="Arial"/>
                <a:cs typeface="Arial"/>
              </a:rPr>
              <a:t>violação </a:t>
            </a:r>
            <a:r>
              <a:rPr sz="1600" spc="-45" dirty="0">
                <a:latin typeface="Arial"/>
                <a:cs typeface="Arial"/>
              </a:rPr>
              <a:t>dos  </a:t>
            </a:r>
            <a:r>
              <a:rPr sz="1600" spc="-25" dirty="0">
                <a:latin typeface="Arial"/>
                <a:cs typeface="Arial"/>
              </a:rPr>
              <a:t>direitos </a:t>
            </a:r>
            <a:r>
              <a:rPr sz="1600" spc="-35" dirty="0">
                <a:latin typeface="Arial"/>
                <a:cs typeface="Arial"/>
              </a:rPr>
              <a:t>humanos. </a:t>
            </a:r>
            <a:r>
              <a:rPr sz="1600" spc="-25" dirty="0">
                <a:latin typeface="Arial"/>
                <a:cs typeface="Arial"/>
              </a:rPr>
              <a:t>Portanto, </a:t>
            </a:r>
            <a:r>
              <a:rPr sz="1600" spc="-60" dirty="0">
                <a:latin typeface="Arial"/>
                <a:cs typeface="Arial"/>
              </a:rPr>
              <a:t>é </a:t>
            </a:r>
            <a:r>
              <a:rPr sz="1600" spc="-55" dirty="0">
                <a:latin typeface="Arial"/>
                <a:cs typeface="Arial"/>
              </a:rPr>
              <a:t>essencial </a:t>
            </a:r>
            <a:r>
              <a:rPr sz="1600" spc="-35" dirty="0">
                <a:latin typeface="Arial"/>
                <a:cs typeface="Arial"/>
              </a:rPr>
              <a:t>que, </a:t>
            </a:r>
            <a:r>
              <a:rPr sz="1600" spc="-15" dirty="0">
                <a:latin typeface="Arial"/>
                <a:cs typeface="Arial"/>
              </a:rPr>
              <a:t>no </a:t>
            </a:r>
            <a:r>
              <a:rPr sz="1600" spc="-40" dirty="0">
                <a:latin typeface="Arial"/>
                <a:cs typeface="Arial"/>
              </a:rPr>
              <a:t>serviço de </a:t>
            </a:r>
            <a:r>
              <a:rPr sz="1600" spc="-50" dirty="0">
                <a:latin typeface="Arial"/>
                <a:cs typeface="Arial"/>
              </a:rPr>
              <a:t>saúde,  </a:t>
            </a:r>
            <a:r>
              <a:rPr sz="1600" spc="-55" dirty="0">
                <a:latin typeface="Arial"/>
                <a:cs typeface="Arial"/>
              </a:rPr>
              <a:t>os </a:t>
            </a:r>
            <a:r>
              <a:rPr sz="1600" spc="-35" dirty="0">
                <a:latin typeface="Arial"/>
                <a:cs typeface="Arial"/>
              </a:rPr>
              <a:t>profissionais </a:t>
            </a:r>
            <a:r>
              <a:rPr sz="1600" spc="-30" dirty="0">
                <a:latin typeface="Arial"/>
                <a:cs typeface="Arial"/>
              </a:rPr>
              <a:t>promovam </a:t>
            </a:r>
            <a:r>
              <a:rPr sz="1600" spc="-75" dirty="0">
                <a:latin typeface="Arial"/>
                <a:cs typeface="Arial"/>
              </a:rPr>
              <a:t>seus </a:t>
            </a:r>
            <a:r>
              <a:rPr sz="1600" spc="-25" dirty="0">
                <a:latin typeface="Arial"/>
                <a:cs typeface="Arial"/>
              </a:rPr>
              <a:t>direitos </a:t>
            </a:r>
            <a:r>
              <a:rPr sz="1600" spc="-40" dirty="0">
                <a:latin typeface="Arial"/>
                <a:cs typeface="Arial"/>
              </a:rPr>
              <a:t>de </a:t>
            </a:r>
            <a:r>
              <a:rPr sz="1600" spc="-30" dirty="0">
                <a:latin typeface="Arial"/>
                <a:cs typeface="Arial"/>
              </a:rPr>
              <a:t>acordo </a:t>
            </a:r>
            <a:r>
              <a:rPr sz="1600" spc="-35" dirty="0">
                <a:latin typeface="Arial"/>
                <a:cs typeface="Arial"/>
              </a:rPr>
              <a:t>com </a:t>
            </a:r>
            <a:r>
              <a:rPr sz="1600" spc="-85" dirty="0">
                <a:latin typeface="Arial"/>
                <a:cs typeface="Arial"/>
              </a:rPr>
              <a:t>as </a:t>
            </a:r>
            <a:r>
              <a:rPr sz="1600" spc="-40" dirty="0">
                <a:latin typeface="Arial"/>
                <a:cs typeface="Arial"/>
              </a:rPr>
              <a:t>normas  </a:t>
            </a:r>
            <a:r>
              <a:rPr sz="1600" spc="-35" dirty="0">
                <a:latin typeface="Arial"/>
                <a:cs typeface="Arial"/>
              </a:rPr>
              <a:t>internacionais </a:t>
            </a:r>
            <a:r>
              <a:rPr sz="1600" spc="-40" dirty="0">
                <a:latin typeface="Arial"/>
                <a:cs typeface="Arial"/>
              </a:rPr>
              <a:t>de </a:t>
            </a:r>
            <a:r>
              <a:rPr sz="1600" spc="-25" dirty="0">
                <a:latin typeface="Arial"/>
                <a:cs typeface="Arial"/>
              </a:rPr>
              <a:t>direitos </a:t>
            </a:r>
            <a:r>
              <a:rPr sz="1600" spc="-35" dirty="0">
                <a:latin typeface="Arial"/>
                <a:cs typeface="Arial"/>
              </a:rPr>
              <a:t>humanos, </a:t>
            </a:r>
            <a:r>
              <a:rPr sz="1600" spc="-40" dirty="0">
                <a:latin typeface="Arial"/>
                <a:cs typeface="Arial"/>
              </a:rPr>
              <a:t>inclusive </a:t>
            </a:r>
            <a:r>
              <a:rPr sz="1600" spc="-60" dirty="0">
                <a:latin typeface="Arial"/>
                <a:cs typeface="Arial"/>
              </a:rPr>
              <a:t>a </a:t>
            </a:r>
            <a:r>
              <a:rPr sz="1600" spc="-50" dirty="0">
                <a:latin typeface="Arial"/>
                <a:cs typeface="Arial"/>
              </a:rPr>
              <a:t>Convenção </a:t>
            </a:r>
            <a:r>
              <a:rPr sz="1600" spc="-40" dirty="0">
                <a:latin typeface="Arial"/>
                <a:cs typeface="Arial"/>
              </a:rPr>
              <a:t>sobre </a:t>
            </a:r>
            <a:r>
              <a:rPr sz="1600" spc="-55" dirty="0">
                <a:latin typeface="Arial"/>
                <a:cs typeface="Arial"/>
              </a:rPr>
              <a:t>os  </a:t>
            </a:r>
            <a:r>
              <a:rPr sz="1600" spc="-30" dirty="0">
                <a:latin typeface="Arial"/>
                <a:cs typeface="Arial"/>
              </a:rPr>
              <a:t>Direitos </a:t>
            </a:r>
            <a:r>
              <a:rPr sz="1600" spc="-65" dirty="0">
                <a:latin typeface="Arial"/>
                <a:cs typeface="Arial"/>
              </a:rPr>
              <a:t>das </a:t>
            </a:r>
            <a:r>
              <a:rPr sz="1600" spc="-85" dirty="0">
                <a:latin typeface="Arial"/>
                <a:cs typeface="Arial"/>
              </a:rPr>
              <a:t>Pessoas </a:t>
            </a:r>
            <a:r>
              <a:rPr sz="1600" spc="-35" dirty="0">
                <a:latin typeface="Arial"/>
                <a:cs typeface="Arial"/>
              </a:rPr>
              <a:t>com Deficiência </a:t>
            </a:r>
            <a:r>
              <a:rPr sz="1600" spc="-105" dirty="0">
                <a:latin typeface="Arial"/>
                <a:cs typeface="Arial"/>
              </a:rPr>
              <a:t>(CRPD, </a:t>
            </a:r>
            <a:r>
              <a:rPr sz="1600" spc="-45" dirty="0">
                <a:latin typeface="Arial"/>
                <a:cs typeface="Arial"/>
              </a:rPr>
              <a:t>na </a:t>
            </a:r>
            <a:r>
              <a:rPr sz="1600" spc="-40" dirty="0">
                <a:latin typeface="Arial"/>
                <a:cs typeface="Arial"/>
              </a:rPr>
              <a:t>sigla </a:t>
            </a:r>
            <a:r>
              <a:rPr sz="1600" spc="-45" dirty="0">
                <a:latin typeface="Arial"/>
                <a:cs typeface="Arial"/>
              </a:rPr>
              <a:t>em inglês) </a:t>
            </a:r>
            <a:r>
              <a:rPr sz="1600" spc="-65" dirty="0">
                <a:latin typeface="Arial"/>
                <a:cs typeface="Arial"/>
              </a:rPr>
              <a:t>das  </a:t>
            </a:r>
            <a:r>
              <a:rPr sz="1600" spc="-60" dirty="0">
                <a:latin typeface="Arial"/>
                <a:cs typeface="Arial"/>
              </a:rPr>
              <a:t>Nações</a:t>
            </a:r>
            <a:r>
              <a:rPr sz="1600" spc="-30" dirty="0">
                <a:latin typeface="Arial"/>
                <a:cs typeface="Arial"/>
              </a:rPr>
              <a:t> </a:t>
            </a:r>
            <a:r>
              <a:rPr sz="1600" spc="-45" dirty="0" err="1">
                <a:latin typeface="Arial"/>
                <a:cs typeface="Arial"/>
              </a:rPr>
              <a:t>Unidas</a:t>
            </a:r>
            <a:r>
              <a:rPr sz="1600" spc="-45" dirty="0">
                <a:latin typeface="Arial"/>
                <a:cs typeface="Arial"/>
              </a:rPr>
              <a:t>.</a:t>
            </a:r>
            <a:endParaRPr sz="1600" dirty="0">
              <a:latin typeface="Arial"/>
              <a:cs typeface="Arial"/>
            </a:endParaRPr>
          </a:p>
        </p:txBody>
      </p:sp>
      <p:sp>
        <p:nvSpPr>
          <p:cNvPr id="6" name="object 6"/>
          <p:cNvSpPr/>
          <p:nvPr/>
        </p:nvSpPr>
        <p:spPr>
          <a:xfrm>
            <a:off x="3768319" y="1407530"/>
            <a:ext cx="3155950" cy="3685540"/>
          </a:xfrm>
          <a:custGeom>
            <a:avLst/>
            <a:gdLst/>
            <a:ahLst/>
            <a:cxnLst/>
            <a:rect l="l" t="t" r="r" b="b"/>
            <a:pathLst>
              <a:path w="3155950" h="3685540">
                <a:moveTo>
                  <a:pt x="3119348" y="0"/>
                </a:moveTo>
                <a:lnTo>
                  <a:pt x="36004" y="0"/>
                </a:lnTo>
                <a:lnTo>
                  <a:pt x="15189" y="562"/>
                </a:lnTo>
                <a:lnTo>
                  <a:pt x="4500" y="4500"/>
                </a:lnTo>
                <a:lnTo>
                  <a:pt x="562" y="15189"/>
                </a:lnTo>
                <a:lnTo>
                  <a:pt x="0" y="36004"/>
                </a:lnTo>
                <a:lnTo>
                  <a:pt x="0" y="3649345"/>
                </a:lnTo>
                <a:lnTo>
                  <a:pt x="562" y="3670160"/>
                </a:lnTo>
                <a:lnTo>
                  <a:pt x="4500" y="3680848"/>
                </a:lnTo>
                <a:lnTo>
                  <a:pt x="15189" y="3684786"/>
                </a:lnTo>
                <a:lnTo>
                  <a:pt x="36004" y="3685349"/>
                </a:lnTo>
                <a:lnTo>
                  <a:pt x="3119348" y="3685349"/>
                </a:lnTo>
                <a:lnTo>
                  <a:pt x="3140163" y="3684786"/>
                </a:lnTo>
                <a:lnTo>
                  <a:pt x="3150852" y="3680848"/>
                </a:lnTo>
                <a:lnTo>
                  <a:pt x="3154790" y="3670160"/>
                </a:lnTo>
                <a:lnTo>
                  <a:pt x="3155353" y="3649345"/>
                </a:lnTo>
                <a:lnTo>
                  <a:pt x="3155353" y="36004"/>
                </a:lnTo>
                <a:lnTo>
                  <a:pt x="3154790" y="15189"/>
                </a:lnTo>
                <a:lnTo>
                  <a:pt x="3150852" y="4500"/>
                </a:lnTo>
                <a:lnTo>
                  <a:pt x="3140163" y="562"/>
                </a:lnTo>
                <a:lnTo>
                  <a:pt x="3119348" y="0"/>
                </a:lnTo>
                <a:close/>
              </a:path>
            </a:pathLst>
          </a:custGeom>
          <a:solidFill>
            <a:srgbClr val="FFFFFF"/>
          </a:solidFill>
        </p:spPr>
        <p:txBody>
          <a:bodyPr wrap="square" lIns="0" tIns="0" rIns="0" bIns="0" rtlCol="0"/>
          <a:lstStyle/>
          <a:p>
            <a:endParaRPr/>
          </a:p>
        </p:txBody>
      </p:sp>
      <p:sp>
        <p:nvSpPr>
          <p:cNvPr id="7" name="object 7"/>
          <p:cNvSpPr txBox="1"/>
          <p:nvPr/>
        </p:nvSpPr>
        <p:spPr>
          <a:xfrm>
            <a:off x="3785439" y="1313795"/>
            <a:ext cx="3121660" cy="6003631"/>
          </a:xfrm>
          <a:prstGeom prst="rect">
            <a:avLst/>
          </a:prstGeom>
        </p:spPr>
        <p:txBody>
          <a:bodyPr vert="horz" wrap="square" lIns="0" tIns="149860" rIns="0" bIns="0" rtlCol="0">
            <a:spAutoFit/>
          </a:bodyPr>
          <a:lstStyle/>
          <a:p>
            <a:pPr marL="64135" algn="ctr">
              <a:lnSpc>
                <a:spcPct val="100000"/>
              </a:lnSpc>
              <a:spcBef>
                <a:spcPts val="1180"/>
              </a:spcBef>
            </a:pPr>
            <a:r>
              <a:rPr sz="1600" b="1" spc="35" dirty="0">
                <a:solidFill>
                  <a:srgbClr val="30A32C"/>
                </a:solidFill>
                <a:latin typeface="Arial"/>
                <a:cs typeface="Arial"/>
              </a:rPr>
              <a:t>SIM</a:t>
            </a:r>
            <a:endParaRPr sz="1600" dirty="0">
              <a:latin typeface="Arial"/>
              <a:cs typeface="Arial"/>
            </a:endParaRPr>
          </a:p>
          <a:p>
            <a:pPr marL="349250" marR="145415" indent="-285750" algn="ctr">
              <a:lnSpc>
                <a:spcPct val="107100"/>
              </a:lnSpc>
              <a:spcBef>
                <a:spcPts val="720"/>
              </a:spcBef>
              <a:buFont typeface="Wingdings" panose="05000000000000000000" pitchFamily="2" charset="2"/>
              <a:buChar char="ü"/>
            </a:pPr>
            <a:r>
              <a:rPr sz="1600" b="1" spc="-80" dirty="0">
                <a:solidFill>
                  <a:srgbClr val="30A32C"/>
                </a:solidFill>
                <a:latin typeface="Arial"/>
                <a:cs typeface="Arial"/>
              </a:rPr>
              <a:t> </a:t>
            </a:r>
            <a:r>
              <a:rPr sz="1600" spc="-55" dirty="0">
                <a:latin typeface="Arial"/>
                <a:cs typeface="Arial"/>
              </a:rPr>
              <a:t>Trate </a:t>
            </a:r>
            <a:r>
              <a:rPr sz="1600" spc="-35" dirty="0">
                <a:latin typeface="Arial"/>
                <a:cs typeface="Arial"/>
              </a:rPr>
              <a:t>com </a:t>
            </a:r>
            <a:r>
              <a:rPr sz="1600" spc="-30" dirty="0">
                <a:latin typeface="Arial"/>
                <a:cs typeface="Arial"/>
              </a:rPr>
              <a:t>respeito </a:t>
            </a:r>
            <a:r>
              <a:rPr sz="1600" spc="-60" dirty="0">
                <a:latin typeface="Arial"/>
                <a:cs typeface="Arial"/>
              </a:rPr>
              <a:t>e </a:t>
            </a:r>
            <a:r>
              <a:rPr sz="1600" spc="-25" dirty="0">
                <a:latin typeface="Arial"/>
                <a:cs typeface="Arial"/>
              </a:rPr>
              <a:t>dignidade </a:t>
            </a:r>
            <a:r>
              <a:rPr sz="1600" spc="-85" dirty="0">
                <a:latin typeface="Arial"/>
                <a:cs typeface="Arial"/>
              </a:rPr>
              <a:t>as </a:t>
            </a:r>
            <a:r>
              <a:rPr sz="1600" spc="-65" dirty="0">
                <a:latin typeface="Arial"/>
                <a:cs typeface="Arial"/>
              </a:rPr>
              <a:t>pessoas </a:t>
            </a:r>
            <a:r>
              <a:rPr sz="1600" spc="-35" dirty="0">
                <a:latin typeface="Arial"/>
                <a:cs typeface="Arial"/>
              </a:rPr>
              <a:t>com </a:t>
            </a:r>
            <a:r>
              <a:rPr sz="1600" spc="-40" dirty="0">
                <a:latin typeface="Arial"/>
                <a:cs typeface="Arial"/>
              </a:rPr>
              <a:t>condições  </a:t>
            </a:r>
            <a:r>
              <a:rPr sz="1600" spc="-50" dirty="0">
                <a:latin typeface="Arial"/>
                <a:cs typeface="Arial"/>
              </a:rPr>
              <a:t>MNS.</a:t>
            </a:r>
            <a:endParaRPr sz="1600" dirty="0">
              <a:latin typeface="Arial"/>
              <a:cs typeface="Arial"/>
            </a:endParaRPr>
          </a:p>
          <a:p>
            <a:pPr marL="349885" indent="-285750" algn="ctr">
              <a:lnSpc>
                <a:spcPct val="100000"/>
              </a:lnSpc>
              <a:spcBef>
                <a:spcPts val="285"/>
              </a:spcBef>
              <a:buFont typeface="Wingdings" panose="05000000000000000000" pitchFamily="2" charset="2"/>
              <a:buChar char="ü"/>
            </a:pPr>
            <a:r>
              <a:rPr sz="1600" spc="-40" dirty="0" err="1">
                <a:latin typeface="Arial"/>
                <a:cs typeface="Arial"/>
              </a:rPr>
              <a:t>Proteja</a:t>
            </a:r>
            <a:r>
              <a:rPr sz="1600" spc="-40" dirty="0">
                <a:latin typeface="Arial"/>
                <a:cs typeface="Arial"/>
              </a:rPr>
              <a:t> </a:t>
            </a:r>
            <a:r>
              <a:rPr sz="1600" spc="-5" dirty="0">
                <a:latin typeface="Arial"/>
                <a:cs typeface="Arial"/>
              </a:rPr>
              <a:t>o </a:t>
            </a:r>
            <a:r>
              <a:rPr sz="1600" spc="-25" dirty="0">
                <a:latin typeface="Arial"/>
                <a:cs typeface="Arial"/>
              </a:rPr>
              <a:t>sigilo </a:t>
            </a:r>
            <a:r>
              <a:rPr sz="1600" spc="-65" dirty="0">
                <a:latin typeface="Arial"/>
                <a:cs typeface="Arial"/>
              </a:rPr>
              <a:t>das pessoas </a:t>
            </a:r>
            <a:r>
              <a:rPr sz="1600" spc="-35" dirty="0">
                <a:latin typeface="Arial"/>
                <a:cs typeface="Arial"/>
              </a:rPr>
              <a:t>com </a:t>
            </a:r>
            <a:r>
              <a:rPr sz="1600" spc="-40" dirty="0">
                <a:latin typeface="Arial"/>
                <a:cs typeface="Arial"/>
              </a:rPr>
              <a:t>condições</a:t>
            </a:r>
            <a:r>
              <a:rPr sz="1600" spc="145" dirty="0">
                <a:latin typeface="Arial"/>
                <a:cs typeface="Arial"/>
              </a:rPr>
              <a:t> </a:t>
            </a:r>
            <a:r>
              <a:rPr sz="1600" spc="-50" dirty="0">
                <a:latin typeface="Arial"/>
                <a:cs typeface="Arial"/>
              </a:rPr>
              <a:t>MNS.</a:t>
            </a:r>
            <a:endParaRPr lang="pt-BR" sz="1600" dirty="0">
              <a:latin typeface="Arial"/>
              <a:cs typeface="Arial"/>
            </a:endParaRPr>
          </a:p>
          <a:p>
            <a:pPr marL="349885" indent="-285750" algn="ctr">
              <a:lnSpc>
                <a:spcPct val="100000"/>
              </a:lnSpc>
              <a:spcBef>
                <a:spcPts val="285"/>
              </a:spcBef>
              <a:buFont typeface="Wingdings" panose="05000000000000000000" pitchFamily="2" charset="2"/>
              <a:buChar char="ü"/>
            </a:pPr>
            <a:r>
              <a:rPr sz="1600" b="1" spc="-80" dirty="0">
                <a:solidFill>
                  <a:srgbClr val="30A32C"/>
                </a:solidFill>
                <a:latin typeface="Arial"/>
                <a:cs typeface="Arial"/>
              </a:rPr>
              <a:t> </a:t>
            </a:r>
            <a:r>
              <a:rPr sz="1600" spc="-50" dirty="0">
                <a:latin typeface="Arial"/>
                <a:cs typeface="Arial"/>
              </a:rPr>
              <a:t>Assegure </a:t>
            </a:r>
            <a:r>
              <a:rPr sz="1600" spc="-60" dirty="0">
                <a:latin typeface="Arial"/>
                <a:cs typeface="Arial"/>
              </a:rPr>
              <a:t>a </a:t>
            </a:r>
            <a:r>
              <a:rPr sz="1600" spc="-35" dirty="0">
                <a:latin typeface="Arial"/>
                <a:cs typeface="Arial"/>
              </a:rPr>
              <a:t>privacidade </a:t>
            </a:r>
            <a:r>
              <a:rPr sz="1600" spc="-15" dirty="0">
                <a:latin typeface="Arial"/>
                <a:cs typeface="Arial"/>
              </a:rPr>
              <a:t>no </a:t>
            </a:r>
            <a:r>
              <a:rPr sz="1600" spc="-40" dirty="0">
                <a:latin typeface="Arial"/>
                <a:cs typeface="Arial"/>
              </a:rPr>
              <a:t>serviço</a:t>
            </a:r>
            <a:r>
              <a:rPr sz="1600" spc="-180" dirty="0">
                <a:latin typeface="Arial"/>
                <a:cs typeface="Arial"/>
              </a:rPr>
              <a:t> </a:t>
            </a:r>
            <a:r>
              <a:rPr sz="1600" spc="-35" dirty="0" err="1">
                <a:latin typeface="Arial"/>
                <a:cs typeface="Arial"/>
              </a:rPr>
              <a:t>clínico</a:t>
            </a:r>
            <a:r>
              <a:rPr sz="1600" spc="-35" dirty="0">
                <a:latin typeface="Arial"/>
                <a:cs typeface="Arial"/>
              </a:rPr>
              <a:t>.</a:t>
            </a:r>
            <a:endParaRPr lang="pt-BR" sz="1600" dirty="0">
              <a:latin typeface="Arial"/>
              <a:cs typeface="Arial"/>
            </a:endParaRPr>
          </a:p>
          <a:p>
            <a:pPr marL="349885" indent="-285750" algn="ctr">
              <a:lnSpc>
                <a:spcPct val="100000"/>
              </a:lnSpc>
              <a:spcBef>
                <a:spcPts val="285"/>
              </a:spcBef>
              <a:buFont typeface="Wingdings" panose="05000000000000000000" pitchFamily="2" charset="2"/>
              <a:buChar char="ü"/>
            </a:pPr>
            <a:r>
              <a:rPr sz="1600" b="1" spc="-80" dirty="0">
                <a:solidFill>
                  <a:srgbClr val="30A32C"/>
                </a:solidFill>
                <a:latin typeface="Arial"/>
                <a:cs typeface="Arial"/>
              </a:rPr>
              <a:t> </a:t>
            </a:r>
            <a:r>
              <a:rPr sz="1600" spc="-60" dirty="0">
                <a:latin typeface="Arial"/>
                <a:cs typeface="Arial"/>
              </a:rPr>
              <a:t>Sempre </a:t>
            </a:r>
            <a:r>
              <a:rPr sz="1600" spc="-25" dirty="0">
                <a:latin typeface="Arial"/>
                <a:cs typeface="Arial"/>
              </a:rPr>
              <a:t>propicie </a:t>
            </a:r>
            <a:r>
              <a:rPr sz="1600" spc="-70" dirty="0">
                <a:latin typeface="Arial"/>
                <a:cs typeface="Arial"/>
              </a:rPr>
              <a:t>acesso </a:t>
            </a:r>
            <a:r>
              <a:rPr sz="1600" spc="-60" dirty="0">
                <a:latin typeface="Arial"/>
                <a:cs typeface="Arial"/>
              </a:rPr>
              <a:t>a </a:t>
            </a:r>
            <a:r>
              <a:rPr sz="1600" spc="-35" dirty="0">
                <a:latin typeface="Arial"/>
                <a:cs typeface="Arial"/>
              </a:rPr>
              <a:t>informações </a:t>
            </a:r>
            <a:r>
              <a:rPr sz="1600" spc="-60" dirty="0">
                <a:latin typeface="Arial"/>
                <a:cs typeface="Arial"/>
              </a:rPr>
              <a:t>e </a:t>
            </a:r>
            <a:r>
              <a:rPr sz="1600" spc="-30" dirty="0">
                <a:latin typeface="Arial"/>
                <a:cs typeface="Arial"/>
              </a:rPr>
              <a:t>explique </a:t>
            </a:r>
            <a:r>
              <a:rPr sz="1600" spc="-55" dirty="0">
                <a:latin typeface="Arial"/>
                <a:cs typeface="Arial"/>
              </a:rPr>
              <a:t>os </a:t>
            </a:r>
            <a:r>
              <a:rPr sz="1600" spc="-50" dirty="0">
                <a:latin typeface="Arial"/>
                <a:cs typeface="Arial"/>
              </a:rPr>
              <a:t>riscos  </a:t>
            </a:r>
            <a:r>
              <a:rPr sz="1600" spc="-60" dirty="0">
                <a:latin typeface="Arial"/>
                <a:cs typeface="Arial"/>
              </a:rPr>
              <a:t>e </a:t>
            </a:r>
            <a:r>
              <a:rPr sz="1600" spc="-40" dirty="0">
                <a:latin typeface="Arial"/>
                <a:cs typeface="Arial"/>
              </a:rPr>
              <a:t>benefícios </a:t>
            </a:r>
            <a:r>
              <a:rPr sz="1600" spc="-15" dirty="0">
                <a:latin typeface="Arial"/>
                <a:cs typeface="Arial"/>
              </a:rPr>
              <a:t>do tratamento </a:t>
            </a:r>
            <a:r>
              <a:rPr sz="1600" spc="-20" dirty="0">
                <a:latin typeface="Arial"/>
                <a:cs typeface="Arial"/>
              </a:rPr>
              <a:t>proposto, </a:t>
            </a:r>
            <a:r>
              <a:rPr sz="1600" spc="-10" dirty="0">
                <a:latin typeface="Arial"/>
                <a:cs typeface="Arial"/>
              </a:rPr>
              <a:t>por </a:t>
            </a:r>
            <a:r>
              <a:rPr sz="1600" spc="-30" dirty="0" err="1">
                <a:latin typeface="Arial"/>
                <a:cs typeface="Arial"/>
              </a:rPr>
              <a:t>escrito</a:t>
            </a:r>
            <a:r>
              <a:rPr sz="1600" spc="-15" dirty="0">
                <a:latin typeface="Arial"/>
                <a:cs typeface="Arial"/>
              </a:rPr>
              <a:t> </a:t>
            </a:r>
            <a:r>
              <a:rPr sz="1600" spc="-80" dirty="0">
                <a:latin typeface="Arial"/>
                <a:cs typeface="Arial"/>
              </a:rPr>
              <a:t>se</a:t>
            </a:r>
            <a:r>
              <a:rPr lang="pt-BR" sz="1600" spc="-80" dirty="0">
                <a:latin typeface="Arial"/>
                <a:cs typeface="Arial"/>
              </a:rPr>
              <a:t> </a:t>
            </a:r>
            <a:r>
              <a:rPr sz="1600" spc="-50" dirty="0" err="1">
                <a:latin typeface="Arial"/>
                <a:cs typeface="Arial"/>
              </a:rPr>
              <a:t>possível</a:t>
            </a:r>
            <a:r>
              <a:rPr sz="1600" spc="-50" dirty="0">
                <a:latin typeface="Arial"/>
                <a:cs typeface="Arial"/>
              </a:rPr>
              <a:t>.</a:t>
            </a:r>
            <a:endParaRPr sz="1600" dirty="0">
              <a:latin typeface="Arial"/>
              <a:cs typeface="Arial"/>
            </a:endParaRPr>
          </a:p>
          <a:p>
            <a:pPr marL="349885" indent="-285750" algn="ctr">
              <a:lnSpc>
                <a:spcPct val="100000"/>
              </a:lnSpc>
              <a:spcBef>
                <a:spcPts val="290"/>
              </a:spcBef>
              <a:buFont typeface="Wingdings" panose="05000000000000000000" pitchFamily="2" charset="2"/>
              <a:buChar char="ü"/>
            </a:pPr>
            <a:r>
              <a:rPr sz="1600" b="1" spc="-80" dirty="0">
                <a:solidFill>
                  <a:srgbClr val="30A32C"/>
                </a:solidFill>
                <a:latin typeface="Arial"/>
                <a:cs typeface="Arial"/>
              </a:rPr>
              <a:t> </a:t>
            </a:r>
            <a:r>
              <a:rPr sz="1600" spc="-35" dirty="0">
                <a:latin typeface="Arial"/>
                <a:cs typeface="Arial"/>
              </a:rPr>
              <a:t>Obtenha </a:t>
            </a:r>
            <a:r>
              <a:rPr sz="1600" spc="-5" dirty="0">
                <a:latin typeface="Arial"/>
                <a:cs typeface="Arial"/>
              </a:rPr>
              <a:t>o </a:t>
            </a:r>
            <a:r>
              <a:rPr sz="1600" spc="-30" dirty="0">
                <a:latin typeface="Arial"/>
                <a:cs typeface="Arial"/>
              </a:rPr>
              <a:t>consentimento </a:t>
            </a:r>
            <a:r>
              <a:rPr sz="1600" spc="-40" dirty="0">
                <a:latin typeface="Arial"/>
                <a:cs typeface="Arial"/>
              </a:rPr>
              <a:t>da </a:t>
            </a:r>
            <a:r>
              <a:rPr sz="1600" spc="-60" dirty="0">
                <a:latin typeface="Arial"/>
                <a:cs typeface="Arial"/>
              </a:rPr>
              <a:t>pessoa </a:t>
            </a:r>
            <a:r>
              <a:rPr sz="1600" spc="-40" dirty="0">
                <a:latin typeface="Arial"/>
                <a:cs typeface="Arial"/>
              </a:rPr>
              <a:t>para </a:t>
            </a:r>
            <a:r>
              <a:rPr sz="1600" spc="-5" dirty="0">
                <a:latin typeface="Arial"/>
                <a:cs typeface="Arial"/>
              </a:rPr>
              <a:t>o</a:t>
            </a:r>
            <a:r>
              <a:rPr sz="1600" spc="-165" dirty="0">
                <a:latin typeface="Arial"/>
                <a:cs typeface="Arial"/>
              </a:rPr>
              <a:t> </a:t>
            </a:r>
            <a:r>
              <a:rPr sz="1600" spc="-15" dirty="0">
                <a:latin typeface="Arial"/>
                <a:cs typeface="Arial"/>
              </a:rPr>
              <a:t>tratamento.</a:t>
            </a:r>
            <a:endParaRPr sz="1600" dirty="0">
              <a:latin typeface="Arial"/>
              <a:cs typeface="Arial"/>
            </a:endParaRPr>
          </a:p>
          <a:p>
            <a:pPr marL="349250" marR="601980" indent="-285750" algn="ctr">
              <a:lnSpc>
                <a:spcPct val="107100"/>
              </a:lnSpc>
              <a:spcBef>
                <a:spcPts val="65"/>
              </a:spcBef>
              <a:buFont typeface="Wingdings" panose="05000000000000000000" pitchFamily="2" charset="2"/>
              <a:buChar char="ü"/>
            </a:pPr>
            <a:r>
              <a:rPr sz="1600" b="1" spc="-80" dirty="0">
                <a:solidFill>
                  <a:srgbClr val="30A32C"/>
                </a:solidFill>
                <a:latin typeface="Arial"/>
                <a:cs typeface="Arial"/>
              </a:rPr>
              <a:t> </a:t>
            </a:r>
            <a:r>
              <a:rPr sz="1600" spc="-50" dirty="0">
                <a:latin typeface="Arial"/>
                <a:cs typeface="Arial"/>
              </a:rPr>
              <a:t>Promova </a:t>
            </a:r>
            <a:r>
              <a:rPr sz="1600" spc="-60" dirty="0">
                <a:latin typeface="Arial"/>
                <a:cs typeface="Arial"/>
              </a:rPr>
              <a:t>a </a:t>
            </a:r>
            <a:r>
              <a:rPr sz="1600" spc="-25" dirty="0">
                <a:latin typeface="Arial"/>
                <a:cs typeface="Arial"/>
              </a:rPr>
              <a:t>autonomia </a:t>
            </a:r>
            <a:r>
              <a:rPr sz="1600" spc="-60" dirty="0">
                <a:latin typeface="Arial"/>
                <a:cs typeface="Arial"/>
              </a:rPr>
              <a:t>e a </a:t>
            </a:r>
            <a:r>
              <a:rPr sz="1600" spc="-35" dirty="0">
                <a:latin typeface="Arial"/>
                <a:cs typeface="Arial"/>
              </a:rPr>
              <a:t>vida </a:t>
            </a:r>
            <a:r>
              <a:rPr sz="1600" spc="-30" dirty="0">
                <a:latin typeface="Arial"/>
                <a:cs typeface="Arial"/>
              </a:rPr>
              <a:t>independente </a:t>
            </a:r>
            <a:r>
              <a:rPr sz="1600" spc="-45" dirty="0">
                <a:latin typeface="Arial"/>
                <a:cs typeface="Arial"/>
              </a:rPr>
              <a:t>na  </a:t>
            </a:r>
            <a:r>
              <a:rPr sz="1600" spc="-30" dirty="0">
                <a:latin typeface="Arial"/>
                <a:cs typeface="Arial"/>
              </a:rPr>
              <a:t>comunidade.</a:t>
            </a:r>
            <a:endParaRPr sz="1600" dirty="0">
              <a:latin typeface="Arial"/>
              <a:cs typeface="Arial"/>
            </a:endParaRPr>
          </a:p>
          <a:p>
            <a:pPr marL="349250" marR="179070" indent="-285750" algn="ctr">
              <a:lnSpc>
                <a:spcPct val="107100"/>
              </a:lnSpc>
              <a:spcBef>
                <a:spcPts val="170"/>
              </a:spcBef>
              <a:buFont typeface="Wingdings" panose="05000000000000000000" pitchFamily="2" charset="2"/>
              <a:buChar char="ü"/>
            </a:pPr>
            <a:r>
              <a:rPr sz="1600" spc="-65" dirty="0" err="1">
                <a:latin typeface="Arial"/>
                <a:cs typeface="Arial"/>
              </a:rPr>
              <a:t>Dê</a:t>
            </a:r>
            <a:r>
              <a:rPr sz="1600" spc="-65" dirty="0">
                <a:latin typeface="Arial"/>
                <a:cs typeface="Arial"/>
              </a:rPr>
              <a:t> </a:t>
            </a:r>
            <a:r>
              <a:rPr sz="1600" spc="-85" dirty="0">
                <a:latin typeface="Arial"/>
                <a:cs typeface="Arial"/>
              </a:rPr>
              <a:t>às </a:t>
            </a:r>
            <a:r>
              <a:rPr sz="1600" spc="-65" dirty="0">
                <a:latin typeface="Arial"/>
                <a:cs typeface="Arial"/>
              </a:rPr>
              <a:t>pessoas </a:t>
            </a:r>
            <a:r>
              <a:rPr sz="1600" spc="-35" dirty="0">
                <a:latin typeface="Arial"/>
                <a:cs typeface="Arial"/>
              </a:rPr>
              <a:t>com </a:t>
            </a:r>
            <a:r>
              <a:rPr sz="1600" spc="-40" dirty="0">
                <a:latin typeface="Arial"/>
                <a:cs typeface="Arial"/>
              </a:rPr>
              <a:t>condições </a:t>
            </a:r>
            <a:r>
              <a:rPr sz="1600" spc="-60" dirty="0">
                <a:latin typeface="Arial"/>
                <a:cs typeface="Arial"/>
              </a:rPr>
              <a:t>MNS </a:t>
            </a:r>
            <a:r>
              <a:rPr sz="1600" spc="-70" dirty="0">
                <a:latin typeface="Arial"/>
                <a:cs typeface="Arial"/>
              </a:rPr>
              <a:t>acesso </a:t>
            </a:r>
            <a:r>
              <a:rPr sz="1600" spc="-60" dirty="0">
                <a:latin typeface="Arial"/>
                <a:cs typeface="Arial"/>
              </a:rPr>
              <a:t>a </a:t>
            </a:r>
            <a:r>
              <a:rPr sz="1600" spc="-45" dirty="0">
                <a:latin typeface="Arial"/>
                <a:cs typeface="Arial"/>
              </a:rPr>
              <a:t>opções </a:t>
            </a:r>
            <a:r>
              <a:rPr sz="1600" spc="-40" dirty="0">
                <a:latin typeface="Arial"/>
                <a:cs typeface="Arial"/>
              </a:rPr>
              <a:t>para  </a:t>
            </a:r>
            <a:r>
              <a:rPr sz="1600" spc="-15" dirty="0" err="1">
                <a:latin typeface="Arial"/>
                <a:cs typeface="Arial"/>
              </a:rPr>
              <a:t>tomar</a:t>
            </a:r>
            <a:r>
              <a:rPr sz="1600" spc="-15" dirty="0">
                <a:latin typeface="Arial"/>
                <a:cs typeface="Arial"/>
              </a:rPr>
              <a:t> </a:t>
            </a:r>
            <a:r>
              <a:rPr sz="1600" spc="-55" dirty="0" err="1">
                <a:latin typeface="Arial"/>
                <a:cs typeface="Arial"/>
              </a:rPr>
              <a:t>decisõe</a:t>
            </a:r>
            <a:r>
              <a:rPr lang="pt-BR" sz="1600" spc="-55" dirty="0">
                <a:latin typeface="Arial"/>
                <a:cs typeface="Arial"/>
              </a:rPr>
              <a:t>s </a:t>
            </a:r>
            <a:r>
              <a:rPr sz="1600" spc="-30" dirty="0" err="1">
                <a:latin typeface="Arial"/>
                <a:cs typeface="Arial"/>
              </a:rPr>
              <a:t>fundamentadas</a:t>
            </a:r>
            <a:r>
              <a:rPr sz="1600" spc="-30" dirty="0">
                <a:latin typeface="Arial"/>
                <a:cs typeface="Arial"/>
              </a:rPr>
              <a:t>.</a:t>
            </a:r>
            <a:endParaRPr sz="1600" dirty="0">
              <a:latin typeface="Arial"/>
              <a:cs typeface="Arial"/>
            </a:endParaRPr>
          </a:p>
        </p:txBody>
      </p:sp>
      <p:sp>
        <p:nvSpPr>
          <p:cNvPr id="8" name="object 8"/>
          <p:cNvSpPr/>
          <p:nvPr/>
        </p:nvSpPr>
        <p:spPr>
          <a:xfrm>
            <a:off x="3767563" y="880090"/>
            <a:ext cx="3236615" cy="6756974"/>
          </a:xfrm>
          <a:custGeom>
            <a:avLst/>
            <a:gdLst/>
            <a:ahLst/>
            <a:cxnLst/>
            <a:rect l="l" t="t" r="r" b="b"/>
            <a:pathLst>
              <a:path w="3155950" h="3685540">
                <a:moveTo>
                  <a:pt x="36004" y="0"/>
                </a:moveTo>
                <a:lnTo>
                  <a:pt x="15189" y="562"/>
                </a:lnTo>
                <a:lnTo>
                  <a:pt x="4500" y="4500"/>
                </a:lnTo>
                <a:lnTo>
                  <a:pt x="562" y="15189"/>
                </a:lnTo>
                <a:lnTo>
                  <a:pt x="0" y="36004"/>
                </a:lnTo>
                <a:lnTo>
                  <a:pt x="0" y="3649345"/>
                </a:lnTo>
                <a:lnTo>
                  <a:pt x="562" y="3670160"/>
                </a:lnTo>
                <a:lnTo>
                  <a:pt x="4500" y="3680848"/>
                </a:lnTo>
                <a:lnTo>
                  <a:pt x="15189" y="3684786"/>
                </a:lnTo>
                <a:lnTo>
                  <a:pt x="36004" y="3685349"/>
                </a:lnTo>
                <a:lnTo>
                  <a:pt x="3119348" y="3685349"/>
                </a:lnTo>
                <a:lnTo>
                  <a:pt x="3140163" y="3684786"/>
                </a:lnTo>
                <a:lnTo>
                  <a:pt x="3150852" y="3680848"/>
                </a:lnTo>
                <a:lnTo>
                  <a:pt x="3154790" y="3670160"/>
                </a:lnTo>
                <a:lnTo>
                  <a:pt x="3155353" y="3649345"/>
                </a:lnTo>
                <a:lnTo>
                  <a:pt x="3155353" y="36004"/>
                </a:lnTo>
                <a:lnTo>
                  <a:pt x="3154790" y="15189"/>
                </a:lnTo>
                <a:lnTo>
                  <a:pt x="3150852" y="4500"/>
                </a:lnTo>
                <a:lnTo>
                  <a:pt x="3140163" y="562"/>
                </a:lnTo>
                <a:lnTo>
                  <a:pt x="3119348" y="0"/>
                </a:lnTo>
                <a:lnTo>
                  <a:pt x="36004" y="0"/>
                </a:lnTo>
                <a:close/>
              </a:path>
            </a:pathLst>
          </a:custGeom>
          <a:ln w="57150">
            <a:solidFill>
              <a:srgbClr val="30A32C"/>
            </a:solidFill>
          </a:ln>
        </p:spPr>
        <p:txBody>
          <a:bodyPr wrap="square" lIns="0" tIns="0" rIns="0" bIns="0" rtlCol="0"/>
          <a:lstStyle/>
          <a:p>
            <a:endParaRPr/>
          </a:p>
        </p:txBody>
      </p:sp>
      <p:sp>
        <p:nvSpPr>
          <p:cNvPr id="10" name="object 10"/>
          <p:cNvSpPr/>
          <p:nvPr/>
        </p:nvSpPr>
        <p:spPr>
          <a:xfrm>
            <a:off x="7095120" y="1407530"/>
            <a:ext cx="3155950" cy="3676650"/>
          </a:xfrm>
          <a:custGeom>
            <a:avLst/>
            <a:gdLst/>
            <a:ahLst/>
            <a:cxnLst/>
            <a:rect l="l" t="t" r="r" b="b"/>
            <a:pathLst>
              <a:path w="3155950" h="3676650">
                <a:moveTo>
                  <a:pt x="3119348" y="0"/>
                </a:moveTo>
                <a:lnTo>
                  <a:pt x="36004" y="0"/>
                </a:lnTo>
                <a:lnTo>
                  <a:pt x="15189" y="562"/>
                </a:lnTo>
                <a:lnTo>
                  <a:pt x="4500" y="4500"/>
                </a:lnTo>
                <a:lnTo>
                  <a:pt x="562" y="15189"/>
                </a:lnTo>
                <a:lnTo>
                  <a:pt x="0" y="36004"/>
                </a:lnTo>
                <a:lnTo>
                  <a:pt x="0" y="3640353"/>
                </a:lnTo>
                <a:lnTo>
                  <a:pt x="562" y="3661161"/>
                </a:lnTo>
                <a:lnTo>
                  <a:pt x="4500" y="3671846"/>
                </a:lnTo>
                <a:lnTo>
                  <a:pt x="15189" y="3675782"/>
                </a:lnTo>
                <a:lnTo>
                  <a:pt x="36004" y="3676345"/>
                </a:lnTo>
                <a:lnTo>
                  <a:pt x="3119348" y="3676345"/>
                </a:lnTo>
                <a:lnTo>
                  <a:pt x="3140163" y="3675782"/>
                </a:lnTo>
                <a:lnTo>
                  <a:pt x="3150852" y="3671846"/>
                </a:lnTo>
                <a:lnTo>
                  <a:pt x="3154790" y="3661161"/>
                </a:lnTo>
                <a:lnTo>
                  <a:pt x="3155353" y="3640353"/>
                </a:lnTo>
                <a:lnTo>
                  <a:pt x="3155353" y="36004"/>
                </a:lnTo>
                <a:lnTo>
                  <a:pt x="3154790" y="15189"/>
                </a:lnTo>
                <a:lnTo>
                  <a:pt x="3150852" y="4500"/>
                </a:lnTo>
                <a:lnTo>
                  <a:pt x="3140163" y="562"/>
                </a:lnTo>
                <a:lnTo>
                  <a:pt x="3119348" y="0"/>
                </a:lnTo>
                <a:close/>
              </a:path>
            </a:pathLst>
          </a:custGeom>
          <a:solidFill>
            <a:srgbClr val="FFFFFF"/>
          </a:solidFill>
        </p:spPr>
        <p:txBody>
          <a:bodyPr wrap="square" lIns="0" tIns="0" rIns="0" bIns="0" rtlCol="0"/>
          <a:lstStyle/>
          <a:p>
            <a:endParaRPr/>
          </a:p>
        </p:txBody>
      </p:sp>
      <p:sp>
        <p:nvSpPr>
          <p:cNvPr id="11" name="object 11"/>
          <p:cNvSpPr txBox="1"/>
          <p:nvPr/>
        </p:nvSpPr>
        <p:spPr>
          <a:xfrm>
            <a:off x="7404100" y="1301074"/>
            <a:ext cx="2674498" cy="1269578"/>
          </a:xfrm>
          <a:prstGeom prst="rect">
            <a:avLst/>
          </a:prstGeom>
        </p:spPr>
        <p:txBody>
          <a:bodyPr vert="horz" wrap="square" lIns="0" tIns="149860" rIns="0" bIns="0" rtlCol="0">
            <a:spAutoFit/>
          </a:bodyPr>
          <a:lstStyle/>
          <a:p>
            <a:pPr algn="ctr">
              <a:lnSpc>
                <a:spcPct val="100000"/>
              </a:lnSpc>
              <a:spcBef>
                <a:spcPts val="1180"/>
              </a:spcBef>
            </a:pPr>
            <a:r>
              <a:rPr sz="1800" b="1" dirty="0">
                <a:solidFill>
                  <a:srgbClr val="D10019"/>
                </a:solidFill>
                <a:latin typeface="Arial"/>
                <a:cs typeface="Arial"/>
              </a:rPr>
              <a:t>NÃO</a:t>
            </a:r>
            <a:endParaRPr sz="1800" dirty="0">
              <a:latin typeface="Arial"/>
              <a:cs typeface="Arial"/>
            </a:endParaRPr>
          </a:p>
          <a:p>
            <a:pPr marL="285750" indent="-285750" algn="ctr">
              <a:lnSpc>
                <a:spcPct val="100000"/>
              </a:lnSpc>
              <a:spcBef>
                <a:spcPts val="840"/>
              </a:spcBef>
              <a:buFont typeface="Wingdings" panose="05000000000000000000" pitchFamily="2" charset="2"/>
              <a:buChar char="ü"/>
            </a:pPr>
            <a:r>
              <a:rPr sz="1600" spc="-40" dirty="0" err="1">
                <a:latin typeface="Arial"/>
                <a:cs typeface="Arial"/>
              </a:rPr>
              <a:t>Não</a:t>
            </a:r>
            <a:r>
              <a:rPr sz="1600" spc="-40" dirty="0">
                <a:latin typeface="Arial"/>
                <a:cs typeface="Arial"/>
              </a:rPr>
              <a:t> </a:t>
            </a:r>
            <a:r>
              <a:rPr sz="1600" spc="-35" dirty="0">
                <a:latin typeface="Arial"/>
                <a:cs typeface="Arial"/>
              </a:rPr>
              <a:t>discrimine </a:t>
            </a:r>
            <a:r>
              <a:rPr sz="1600" spc="-85" dirty="0">
                <a:latin typeface="Arial"/>
                <a:cs typeface="Arial"/>
              </a:rPr>
              <a:t>as </a:t>
            </a:r>
            <a:r>
              <a:rPr sz="1600" spc="-65" dirty="0">
                <a:latin typeface="Arial"/>
                <a:cs typeface="Arial"/>
              </a:rPr>
              <a:t>pessoas</a:t>
            </a:r>
            <a:r>
              <a:rPr sz="1600" spc="-15" dirty="0">
                <a:latin typeface="Arial"/>
                <a:cs typeface="Arial"/>
              </a:rPr>
              <a:t> </a:t>
            </a:r>
            <a:r>
              <a:rPr sz="1600" spc="-35" dirty="0">
                <a:latin typeface="Arial"/>
                <a:cs typeface="Arial"/>
              </a:rPr>
              <a:t>com </a:t>
            </a:r>
            <a:r>
              <a:rPr sz="1600" spc="-40" dirty="0">
                <a:latin typeface="Arial"/>
                <a:cs typeface="Arial"/>
              </a:rPr>
              <a:t>condições </a:t>
            </a:r>
            <a:r>
              <a:rPr sz="1600" spc="-50" dirty="0">
                <a:latin typeface="Arial"/>
                <a:cs typeface="Arial"/>
              </a:rPr>
              <a:t>MNS.</a:t>
            </a:r>
            <a:endParaRPr sz="1600" dirty="0">
              <a:latin typeface="Arial"/>
              <a:cs typeface="Arial"/>
            </a:endParaRPr>
          </a:p>
          <a:p>
            <a:pPr>
              <a:lnSpc>
                <a:spcPct val="100000"/>
              </a:lnSpc>
            </a:pPr>
            <a:endParaRPr sz="1600" dirty="0">
              <a:latin typeface="Arial"/>
              <a:cs typeface="Arial"/>
            </a:endParaRPr>
          </a:p>
        </p:txBody>
      </p:sp>
      <p:sp>
        <p:nvSpPr>
          <p:cNvPr id="12" name="object 12"/>
          <p:cNvSpPr txBox="1"/>
          <p:nvPr/>
        </p:nvSpPr>
        <p:spPr>
          <a:xfrm>
            <a:off x="7176648" y="2117367"/>
            <a:ext cx="3074421" cy="3697935"/>
          </a:xfrm>
          <a:prstGeom prst="rect">
            <a:avLst/>
          </a:prstGeom>
        </p:spPr>
        <p:txBody>
          <a:bodyPr vert="horz" wrap="square" lIns="0" tIns="12700" rIns="0" bIns="0" rtlCol="0">
            <a:spAutoFit/>
          </a:bodyPr>
          <a:lstStyle/>
          <a:p>
            <a:pPr marL="179705" marR="5080">
              <a:lnSpc>
                <a:spcPct val="120300"/>
              </a:lnSpc>
              <a:spcBef>
                <a:spcPts val="100"/>
              </a:spcBef>
            </a:pPr>
            <a:endParaRPr lang="pt-BR" sz="1600" spc="-40" dirty="0">
              <a:latin typeface="Arial"/>
              <a:cs typeface="Arial"/>
            </a:endParaRPr>
          </a:p>
          <a:p>
            <a:pPr marL="465455" marR="5080" indent="-285750" algn="ctr">
              <a:lnSpc>
                <a:spcPct val="120300"/>
              </a:lnSpc>
              <a:spcBef>
                <a:spcPts val="100"/>
              </a:spcBef>
              <a:buFont typeface="Wingdings" panose="05000000000000000000" pitchFamily="2" charset="2"/>
              <a:buChar char="ü"/>
            </a:pPr>
            <a:r>
              <a:rPr sz="1600" spc="-40" dirty="0" err="1">
                <a:latin typeface="Arial"/>
                <a:cs typeface="Arial"/>
              </a:rPr>
              <a:t>Não</a:t>
            </a:r>
            <a:r>
              <a:rPr sz="1600" spc="-40" dirty="0">
                <a:latin typeface="Arial"/>
                <a:cs typeface="Arial"/>
              </a:rPr>
              <a:t> </a:t>
            </a:r>
            <a:r>
              <a:rPr sz="1600" spc="-25" dirty="0">
                <a:latin typeface="Arial"/>
                <a:cs typeface="Arial"/>
              </a:rPr>
              <a:t>ignore </a:t>
            </a:r>
            <a:r>
              <a:rPr sz="1600" spc="-85" dirty="0">
                <a:latin typeface="Arial"/>
                <a:cs typeface="Arial"/>
              </a:rPr>
              <a:t>as </a:t>
            </a:r>
            <a:r>
              <a:rPr sz="1600" spc="-30" dirty="0">
                <a:latin typeface="Arial"/>
                <a:cs typeface="Arial"/>
              </a:rPr>
              <a:t>prioridades </a:t>
            </a:r>
            <a:r>
              <a:rPr sz="1600" spc="-15" dirty="0">
                <a:latin typeface="Arial"/>
                <a:cs typeface="Arial"/>
              </a:rPr>
              <a:t>ou </a:t>
            </a:r>
            <a:r>
              <a:rPr sz="1600" spc="-55" dirty="0">
                <a:latin typeface="Arial"/>
                <a:cs typeface="Arial"/>
              </a:rPr>
              <a:t>os </a:t>
            </a:r>
            <a:r>
              <a:rPr sz="1600" spc="-50" dirty="0">
                <a:latin typeface="Arial"/>
                <a:cs typeface="Arial"/>
              </a:rPr>
              <a:t>desejos </a:t>
            </a:r>
            <a:r>
              <a:rPr sz="1600" spc="-65" dirty="0">
                <a:latin typeface="Arial"/>
                <a:cs typeface="Arial"/>
              </a:rPr>
              <a:t>das pessoas </a:t>
            </a:r>
            <a:r>
              <a:rPr sz="1600" spc="-35" dirty="0">
                <a:latin typeface="Arial"/>
                <a:cs typeface="Arial"/>
              </a:rPr>
              <a:t>com  </a:t>
            </a:r>
            <a:r>
              <a:rPr sz="1600" spc="-40" dirty="0">
                <a:latin typeface="Arial"/>
                <a:cs typeface="Arial"/>
              </a:rPr>
              <a:t>condições</a:t>
            </a:r>
            <a:r>
              <a:rPr sz="1600" spc="-30" dirty="0">
                <a:latin typeface="Arial"/>
                <a:cs typeface="Arial"/>
              </a:rPr>
              <a:t> </a:t>
            </a:r>
            <a:r>
              <a:rPr sz="1600" spc="-50" dirty="0">
                <a:latin typeface="Arial"/>
                <a:cs typeface="Arial"/>
              </a:rPr>
              <a:t>MNS.</a:t>
            </a:r>
            <a:endParaRPr sz="1600" dirty="0">
              <a:latin typeface="Arial"/>
              <a:cs typeface="Arial"/>
            </a:endParaRPr>
          </a:p>
          <a:p>
            <a:pPr marL="465455" marR="22860" indent="-285750" algn="ctr">
              <a:lnSpc>
                <a:spcPct val="120300"/>
              </a:lnSpc>
              <a:spcBef>
                <a:spcPts val="565"/>
              </a:spcBef>
              <a:buFont typeface="Wingdings" panose="05000000000000000000" pitchFamily="2" charset="2"/>
              <a:buChar char="ü"/>
            </a:pPr>
            <a:r>
              <a:rPr sz="1600" spc="-40" dirty="0">
                <a:latin typeface="Arial"/>
                <a:cs typeface="Arial"/>
              </a:rPr>
              <a:t>Não </a:t>
            </a:r>
            <a:r>
              <a:rPr sz="1600" spc="-15" dirty="0">
                <a:latin typeface="Arial"/>
                <a:cs typeface="Arial"/>
              </a:rPr>
              <a:t>tome </a:t>
            </a:r>
            <a:r>
              <a:rPr sz="1600" spc="-55" dirty="0">
                <a:latin typeface="Arial"/>
                <a:cs typeface="Arial"/>
              </a:rPr>
              <a:t>decisões </a:t>
            </a:r>
            <a:r>
              <a:rPr sz="1600" spc="-35" dirty="0">
                <a:latin typeface="Arial"/>
                <a:cs typeface="Arial"/>
              </a:rPr>
              <a:t>pela </a:t>
            </a:r>
            <a:r>
              <a:rPr sz="1600" spc="-60" dirty="0">
                <a:latin typeface="Arial"/>
                <a:cs typeface="Arial"/>
              </a:rPr>
              <a:t>pessoa </a:t>
            </a:r>
            <a:r>
              <a:rPr sz="1600" spc="-35" dirty="0">
                <a:latin typeface="Arial"/>
                <a:cs typeface="Arial"/>
              </a:rPr>
              <a:t>com </a:t>
            </a:r>
            <a:r>
              <a:rPr sz="1600" spc="-40" dirty="0">
                <a:latin typeface="Arial"/>
                <a:cs typeface="Arial"/>
              </a:rPr>
              <a:t>condições </a:t>
            </a:r>
            <a:r>
              <a:rPr sz="1600" spc="-50" dirty="0">
                <a:latin typeface="Arial"/>
                <a:cs typeface="Arial"/>
              </a:rPr>
              <a:t>MNS, </a:t>
            </a:r>
            <a:r>
              <a:rPr sz="1600" spc="-45" dirty="0">
                <a:latin typeface="Arial"/>
                <a:cs typeface="Arial"/>
              </a:rPr>
              <a:t>em  </a:t>
            </a:r>
            <a:r>
              <a:rPr sz="1600" spc="-30" dirty="0">
                <a:latin typeface="Arial"/>
                <a:cs typeface="Arial"/>
              </a:rPr>
              <a:t>nome </a:t>
            </a:r>
            <a:r>
              <a:rPr sz="1600" spc="-35" dirty="0">
                <a:latin typeface="Arial"/>
                <a:cs typeface="Arial"/>
              </a:rPr>
              <a:t>dela </a:t>
            </a:r>
            <a:r>
              <a:rPr sz="1600" spc="-15" dirty="0">
                <a:latin typeface="Arial"/>
                <a:cs typeface="Arial"/>
              </a:rPr>
              <a:t>ou no </a:t>
            </a:r>
            <a:r>
              <a:rPr sz="1600" spc="-25" dirty="0">
                <a:latin typeface="Arial"/>
                <a:cs typeface="Arial"/>
              </a:rPr>
              <a:t>lugar</a:t>
            </a:r>
            <a:r>
              <a:rPr sz="1600" spc="-40" dirty="0">
                <a:latin typeface="Arial"/>
                <a:cs typeface="Arial"/>
              </a:rPr>
              <a:t> </a:t>
            </a:r>
            <a:r>
              <a:rPr sz="1600" spc="-35" dirty="0" err="1">
                <a:latin typeface="Arial"/>
                <a:cs typeface="Arial"/>
              </a:rPr>
              <a:t>dela</a:t>
            </a:r>
            <a:r>
              <a:rPr sz="1600" spc="-35" dirty="0">
                <a:latin typeface="Arial"/>
                <a:cs typeface="Arial"/>
              </a:rPr>
              <a:t>.</a:t>
            </a:r>
            <a:r>
              <a:rPr lang="pt-BR" sz="1600" spc="-35" dirty="0">
                <a:latin typeface="Arial"/>
                <a:cs typeface="Arial"/>
              </a:rPr>
              <a:t> </a:t>
            </a:r>
          </a:p>
          <a:p>
            <a:pPr marL="465455" marR="22860" indent="-285750" algn="ctr">
              <a:lnSpc>
                <a:spcPct val="120300"/>
              </a:lnSpc>
              <a:spcBef>
                <a:spcPts val="565"/>
              </a:spcBef>
              <a:buFont typeface="Wingdings" panose="05000000000000000000" pitchFamily="2" charset="2"/>
              <a:buChar char="ü"/>
            </a:pPr>
            <a:r>
              <a:rPr lang="pt-BR" sz="1600" spc="-35" dirty="0">
                <a:latin typeface="Arial"/>
                <a:cs typeface="Arial"/>
              </a:rPr>
              <a:t>N</a:t>
            </a:r>
            <a:r>
              <a:rPr sz="1600" spc="-40" dirty="0" err="1">
                <a:latin typeface="Arial"/>
                <a:cs typeface="Arial"/>
              </a:rPr>
              <a:t>ão</a:t>
            </a:r>
            <a:r>
              <a:rPr sz="1600" spc="-40" dirty="0">
                <a:latin typeface="Arial"/>
                <a:cs typeface="Arial"/>
              </a:rPr>
              <a:t> </a:t>
            </a:r>
            <a:r>
              <a:rPr sz="1600" spc="-65" dirty="0">
                <a:latin typeface="Arial"/>
                <a:cs typeface="Arial"/>
              </a:rPr>
              <a:t>use </a:t>
            </a:r>
            <a:r>
              <a:rPr sz="1600" spc="-30" dirty="0">
                <a:latin typeface="Arial"/>
                <a:cs typeface="Arial"/>
              </a:rPr>
              <a:t>linguagem </a:t>
            </a:r>
            <a:r>
              <a:rPr sz="1600" spc="-50" dirty="0">
                <a:latin typeface="Arial"/>
                <a:cs typeface="Arial"/>
              </a:rPr>
              <a:t>excessivamente </a:t>
            </a:r>
            <a:r>
              <a:rPr sz="1600" spc="-35" dirty="0">
                <a:latin typeface="Arial"/>
                <a:cs typeface="Arial"/>
              </a:rPr>
              <a:t>técnica ao </a:t>
            </a:r>
            <a:r>
              <a:rPr sz="1600" spc="-30" dirty="0">
                <a:latin typeface="Arial"/>
                <a:cs typeface="Arial"/>
              </a:rPr>
              <a:t>explicar </a:t>
            </a:r>
            <a:r>
              <a:rPr sz="1600" spc="-5" dirty="0">
                <a:latin typeface="Arial"/>
                <a:cs typeface="Arial"/>
              </a:rPr>
              <a:t>o  </a:t>
            </a:r>
            <a:r>
              <a:rPr sz="1600" spc="-15" dirty="0">
                <a:latin typeface="Arial"/>
                <a:cs typeface="Arial"/>
              </a:rPr>
              <a:t>tratamento</a:t>
            </a:r>
            <a:r>
              <a:rPr sz="1600" spc="-30" dirty="0">
                <a:latin typeface="Arial"/>
                <a:cs typeface="Arial"/>
              </a:rPr>
              <a:t> </a:t>
            </a:r>
            <a:r>
              <a:rPr sz="1600" spc="-20" dirty="0">
                <a:latin typeface="Arial"/>
                <a:cs typeface="Arial"/>
              </a:rPr>
              <a:t>proposto.</a:t>
            </a:r>
            <a:endParaRPr sz="1600" dirty="0">
              <a:latin typeface="Arial"/>
              <a:cs typeface="Arial"/>
            </a:endParaRPr>
          </a:p>
        </p:txBody>
      </p:sp>
      <p:sp>
        <p:nvSpPr>
          <p:cNvPr id="13" name="object 13"/>
          <p:cNvSpPr/>
          <p:nvPr/>
        </p:nvSpPr>
        <p:spPr>
          <a:xfrm>
            <a:off x="7095120" y="880090"/>
            <a:ext cx="3155950" cy="5637180"/>
          </a:xfrm>
          <a:custGeom>
            <a:avLst/>
            <a:gdLst/>
            <a:ahLst/>
            <a:cxnLst/>
            <a:rect l="l" t="t" r="r" b="b"/>
            <a:pathLst>
              <a:path w="3155950" h="3676650">
                <a:moveTo>
                  <a:pt x="36004" y="0"/>
                </a:moveTo>
                <a:lnTo>
                  <a:pt x="15189" y="562"/>
                </a:lnTo>
                <a:lnTo>
                  <a:pt x="4500" y="4500"/>
                </a:lnTo>
                <a:lnTo>
                  <a:pt x="562" y="15189"/>
                </a:lnTo>
                <a:lnTo>
                  <a:pt x="0" y="36004"/>
                </a:lnTo>
                <a:lnTo>
                  <a:pt x="0" y="3640353"/>
                </a:lnTo>
                <a:lnTo>
                  <a:pt x="562" y="3661161"/>
                </a:lnTo>
                <a:lnTo>
                  <a:pt x="4500" y="3671846"/>
                </a:lnTo>
                <a:lnTo>
                  <a:pt x="15189" y="3675782"/>
                </a:lnTo>
                <a:lnTo>
                  <a:pt x="36004" y="3676345"/>
                </a:lnTo>
                <a:lnTo>
                  <a:pt x="3119348" y="3676345"/>
                </a:lnTo>
                <a:lnTo>
                  <a:pt x="3140163" y="3675782"/>
                </a:lnTo>
                <a:lnTo>
                  <a:pt x="3150852" y="3671846"/>
                </a:lnTo>
                <a:lnTo>
                  <a:pt x="3154790" y="3661161"/>
                </a:lnTo>
                <a:lnTo>
                  <a:pt x="3155353" y="3640353"/>
                </a:lnTo>
                <a:lnTo>
                  <a:pt x="3155353" y="36004"/>
                </a:lnTo>
                <a:lnTo>
                  <a:pt x="3154790" y="15189"/>
                </a:lnTo>
                <a:lnTo>
                  <a:pt x="3150852" y="4500"/>
                </a:lnTo>
                <a:lnTo>
                  <a:pt x="3140163" y="562"/>
                </a:lnTo>
                <a:lnTo>
                  <a:pt x="3119348" y="0"/>
                </a:lnTo>
                <a:lnTo>
                  <a:pt x="36004" y="0"/>
                </a:lnTo>
                <a:close/>
              </a:path>
            </a:pathLst>
          </a:custGeom>
          <a:ln w="57150">
            <a:solidFill>
              <a:srgbClr val="D10019"/>
            </a:solidFill>
          </a:ln>
        </p:spPr>
        <p:txBody>
          <a:bodyPr wrap="square" lIns="0" tIns="0" rIns="0" bIns="0" rtlCol="0"/>
          <a:lstStyle/>
          <a:p>
            <a:endParaRPr/>
          </a:p>
        </p:txBody>
      </p:sp>
      <p:sp>
        <p:nvSpPr>
          <p:cNvPr id="15" name="object 15"/>
          <p:cNvSpPr txBox="1"/>
          <p:nvPr/>
        </p:nvSpPr>
        <p:spPr>
          <a:xfrm>
            <a:off x="179999" y="7321014"/>
            <a:ext cx="1692275" cy="162560"/>
          </a:xfrm>
          <a:prstGeom prst="rect">
            <a:avLst/>
          </a:prstGeom>
        </p:spPr>
        <p:txBody>
          <a:bodyPr vert="horz" wrap="square" lIns="0" tIns="12700" rIns="0" bIns="0" rtlCol="0">
            <a:spAutoFit/>
          </a:bodyPr>
          <a:lstStyle/>
          <a:p>
            <a:pPr>
              <a:lnSpc>
                <a:spcPct val="100000"/>
              </a:lnSpc>
              <a:spcBef>
                <a:spcPts val="100"/>
              </a:spcBef>
            </a:pPr>
            <a:r>
              <a:rPr sz="900" b="1" spc="-114" dirty="0">
                <a:solidFill>
                  <a:srgbClr val="FFFFFF"/>
                </a:solidFill>
                <a:latin typeface="Arial"/>
                <a:cs typeface="Arial"/>
              </a:rPr>
              <a:t>PRÁTICAS </a:t>
            </a:r>
            <a:r>
              <a:rPr sz="900" b="1" spc="-175" dirty="0">
                <a:solidFill>
                  <a:srgbClr val="FFFFFF"/>
                </a:solidFill>
                <a:latin typeface="Arial"/>
                <a:cs typeface="Arial"/>
              </a:rPr>
              <a:t>E </a:t>
            </a:r>
            <a:r>
              <a:rPr sz="900" b="1" spc="-110" dirty="0">
                <a:solidFill>
                  <a:srgbClr val="FFFFFF"/>
                </a:solidFill>
                <a:latin typeface="Arial"/>
                <a:cs typeface="Arial"/>
              </a:rPr>
              <a:t>CUIDADOS</a:t>
            </a:r>
            <a:r>
              <a:rPr sz="900" b="1" spc="-55" dirty="0">
                <a:solidFill>
                  <a:srgbClr val="FFFFFF"/>
                </a:solidFill>
                <a:latin typeface="Arial"/>
                <a:cs typeface="Arial"/>
              </a:rPr>
              <a:t> </a:t>
            </a:r>
            <a:r>
              <a:rPr sz="900" b="1" spc="-110" dirty="0">
                <a:solidFill>
                  <a:srgbClr val="FFFFFF"/>
                </a:solidFill>
                <a:latin typeface="Arial"/>
                <a:cs typeface="Arial"/>
              </a:rPr>
              <a:t>ESSENCIAIS</a:t>
            </a:r>
            <a:endParaRPr sz="900">
              <a:latin typeface="Arial"/>
              <a:cs typeface="Arial"/>
            </a:endParaRPr>
          </a:p>
        </p:txBody>
      </p:sp>
      <p:sp>
        <p:nvSpPr>
          <p:cNvPr id="16" name="object 16"/>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17" name="object 17"/>
          <p:cNvSpPr txBox="1"/>
          <p:nvPr/>
        </p:nvSpPr>
        <p:spPr>
          <a:xfrm>
            <a:off x="5235078" y="7317470"/>
            <a:ext cx="74930" cy="177800"/>
          </a:xfrm>
          <a:prstGeom prst="rect">
            <a:avLst/>
          </a:prstGeom>
        </p:spPr>
        <p:txBody>
          <a:bodyPr vert="horz" wrap="square" lIns="0" tIns="12700" rIns="0" bIns="0" rtlCol="0">
            <a:spAutoFit/>
          </a:bodyPr>
          <a:lstStyle/>
          <a:p>
            <a:pPr>
              <a:lnSpc>
                <a:spcPct val="100000"/>
              </a:lnSpc>
              <a:spcBef>
                <a:spcPts val="100"/>
              </a:spcBef>
            </a:pPr>
            <a:r>
              <a:rPr sz="1000" b="1" spc="-75" dirty="0">
                <a:solidFill>
                  <a:srgbClr val="FFFFFF"/>
                </a:solidFill>
                <a:latin typeface="Arial"/>
                <a:cs typeface="Arial"/>
              </a:rPr>
              <a:t>7</a:t>
            </a:r>
            <a:endParaRPr sz="100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13139" y="231173"/>
            <a:ext cx="9869649" cy="1500411"/>
          </a:xfrm>
          <a:prstGeom prst="rect">
            <a:avLst/>
          </a:prstGeom>
        </p:spPr>
        <p:txBody>
          <a:bodyPr vert="horz" wrap="square" lIns="0" tIns="12700" rIns="0" bIns="0" rtlCol="0">
            <a:spAutoFit/>
          </a:bodyPr>
          <a:lstStyle/>
          <a:p>
            <a:pPr marL="21590">
              <a:lnSpc>
                <a:spcPts val="2845"/>
              </a:lnSpc>
              <a:spcBef>
                <a:spcPts val="100"/>
              </a:spcBef>
            </a:pPr>
            <a:r>
              <a:rPr sz="2800" b="1" dirty="0">
                <a:solidFill>
                  <a:srgbClr val="002857"/>
                </a:solidFill>
                <a:latin typeface="Arial"/>
                <a:cs typeface="Arial"/>
              </a:rPr>
              <a:t>B. ELEMENTOS ESSENCIAIS DA PRÁTICA CLÍNICA DE SAÚDE MENTAL</a:t>
            </a:r>
            <a:endParaRPr lang="pt-BR" sz="2800" b="1" dirty="0">
              <a:solidFill>
                <a:srgbClr val="002857"/>
              </a:solidFill>
              <a:latin typeface="Arial"/>
              <a:cs typeface="Arial"/>
            </a:endParaRPr>
          </a:p>
          <a:p>
            <a:pPr marL="21590">
              <a:lnSpc>
                <a:spcPts val="2845"/>
              </a:lnSpc>
              <a:spcBef>
                <a:spcPts val="100"/>
              </a:spcBef>
            </a:pPr>
            <a:endParaRPr sz="2800" dirty="0">
              <a:latin typeface="Arial"/>
              <a:cs typeface="Arial"/>
            </a:endParaRPr>
          </a:p>
          <a:p>
            <a:pPr marL="12700">
              <a:lnSpc>
                <a:spcPts val="3085"/>
              </a:lnSpc>
            </a:pPr>
            <a:r>
              <a:rPr sz="2800" b="1" dirty="0">
                <a:solidFill>
                  <a:srgbClr val="002857"/>
                </a:solidFill>
                <a:latin typeface="Arial"/>
                <a:cs typeface="Arial"/>
              </a:rPr>
              <a:t>I. Avaliação da saúde física</a:t>
            </a:r>
            <a:endParaRPr sz="2800" dirty="0">
              <a:latin typeface="Arial"/>
              <a:cs typeface="Arial"/>
            </a:endParaRPr>
          </a:p>
        </p:txBody>
      </p:sp>
      <p:sp>
        <p:nvSpPr>
          <p:cNvPr id="3" name="object 3"/>
          <p:cNvSpPr txBox="1"/>
          <p:nvPr/>
        </p:nvSpPr>
        <p:spPr>
          <a:xfrm>
            <a:off x="304068" y="2438400"/>
            <a:ext cx="7467600" cy="4110805"/>
          </a:xfrm>
          <a:prstGeom prst="rect">
            <a:avLst/>
          </a:prstGeom>
        </p:spPr>
        <p:txBody>
          <a:bodyPr vert="horz" wrap="square" lIns="0" tIns="12700" rIns="0" bIns="0" rtlCol="0">
            <a:spAutoFit/>
          </a:bodyPr>
          <a:lstStyle/>
          <a:p>
            <a:pPr marL="12700" marR="5080">
              <a:lnSpc>
                <a:spcPct val="150000"/>
              </a:lnSpc>
              <a:spcBef>
                <a:spcPts val="100"/>
              </a:spcBef>
            </a:pPr>
            <a:r>
              <a:rPr sz="2000" spc="-50" dirty="0">
                <a:latin typeface="Arial"/>
                <a:cs typeface="Arial"/>
              </a:rPr>
              <a:t>As </a:t>
            </a:r>
            <a:r>
              <a:rPr sz="2000" spc="-55" dirty="0">
                <a:latin typeface="Arial"/>
                <a:cs typeface="Arial"/>
              </a:rPr>
              <a:t>pessoas </a:t>
            </a:r>
            <a:r>
              <a:rPr sz="2000" spc="-25" dirty="0">
                <a:latin typeface="Arial"/>
                <a:cs typeface="Arial"/>
              </a:rPr>
              <a:t>com </a:t>
            </a:r>
            <a:r>
              <a:rPr sz="2000" spc="-15" dirty="0">
                <a:latin typeface="Arial"/>
                <a:cs typeface="Arial"/>
              </a:rPr>
              <a:t>transtornos </a:t>
            </a:r>
            <a:r>
              <a:rPr sz="2000" spc="-55" dirty="0">
                <a:latin typeface="Arial"/>
                <a:cs typeface="Arial"/>
              </a:rPr>
              <a:t>MNS </a:t>
            </a:r>
            <a:r>
              <a:rPr sz="2000" spc="-20" dirty="0">
                <a:latin typeface="Arial"/>
                <a:cs typeface="Arial"/>
              </a:rPr>
              <a:t>correm </a:t>
            </a:r>
            <a:r>
              <a:rPr sz="2000" spc="-15" dirty="0">
                <a:latin typeface="Arial"/>
                <a:cs typeface="Arial"/>
              </a:rPr>
              <a:t>maior </a:t>
            </a:r>
            <a:r>
              <a:rPr sz="2000" spc="-30" dirty="0">
                <a:latin typeface="Arial"/>
                <a:cs typeface="Arial"/>
              </a:rPr>
              <a:t>risco </a:t>
            </a:r>
            <a:r>
              <a:rPr sz="2000" spc="-35" dirty="0">
                <a:latin typeface="Arial"/>
                <a:cs typeface="Arial"/>
              </a:rPr>
              <a:t>de </a:t>
            </a:r>
            <a:r>
              <a:rPr sz="2000" dirty="0">
                <a:latin typeface="Arial"/>
                <a:cs typeface="Arial"/>
              </a:rPr>
              <a:t>morte  </a:t>
            </a:r>
            <a:r>
              <a:rPr sz="2000" spc="-20" dirty="0">
                <a:latin typeface="Arial"/>
                <a:cs typeface="Arial"/>
              </a:rPr>
              <a:t>prematura </a:t>
            </a:r>
            <a:r>
              <a:rPr sz="2000" dirty="0">
                <a:latin typeface="Arial"/>
                <a:cs typeface="Arial"/>
              </a:rPr>
              <a:t>por </a:t>
            </a:r>
            <a:r>
              <a:rPr sz="2000" spc="-35" dirty="0">
                <a:latin typeface="Arial"/>
                <a:cs typeface="Arial"/>
              </a:rPr>
              <a:t>doenças preveníveis; </a:t>
            </a:r>
            <a:r>
              <a:rPr sz="2000" spc="5" dirty="0">
                <a:latin typeface="Arial"/>
                <a:cs typeface="Arial"/>
              </a:rPr>
              <a:t>portanto, </a:t>
            </a:r>
            <a:r>
              <a:rPr sz="2000" spc="-40" dirty="0">
                <a:latin typeface="Arial"/>
                <a:cs typeface="Arial"/>
              </a:rPr>
              <a:t>sempre devem </a:t>
            </a:r>
            <a:r>
              <a:rPr sz="2000" spc="-50" dirty="0">
                <a:latin typeface="Arial"/>
                <a:cs typeface="Arial"/>
              </a:rPr>
              <a:t>ser  </a:t>
            </a:r>
            <a:r>
              <a:rPr sz="2000" spc="-30" dirty="0">
                <a:latin typeface="Arial"/>
                <a:cs typeface="Arial"/>
              </a:rPr>
              <a:t>submetidas </a:t>
            </a:r>
            <a:r>
              <a:rPr sz="2000" spc="-60" dirty="0">
                <a:latin typeface="Arial"/>
                <a:cs typeface="Arial"/>
              </a:rPr>
              <a:t>à </a:t>
            </a:r>
            <a:r>
              <a:rPr sz="2000" spc="-35" dirty="0">
                <a:latin typeface="Arial"/>
                <a:cs typeface="Arial"/>
              </a:rPr>
              <a:t>avaliação da </a:t>
            </a:r>
            <a:r>
              <a:rPr sz="2000" spc="-45" dirty="0">
                <a:latin typeface="Arial"/>
                <a:cs typeface="Arial"/>
              </a:rPr>
              <a:t>saúde </a:t>
            </a:r>
            <a:r>
              <a:rPr sz="2000" spc="-30" dirty="0">
                <a:latin typeface="Arial"/>
                <a:cs typeface="Arial"/>
              </a:rPr>
              <a:t>física </a:t>
            </a:r>
            <a:r>
              <a:rPr sz="2000" spc="-20" dirty="0">
                <a:latin typeface="Arial"/>
                <a:cs typeface="Arial"/>
              </a:rPr>
              <a:t>como </a:t>
            </a:r>
            <a:r>
              <a:rPr sz="2000" spc="-10" dirty="0">
                <a:latin typeface="Arial"/>
                <a:cs typeface="Arial"/>
              </a:rPr>
              <a:t>parte </a:t>
            </a:r>
            <a:r>
              <a:rPr sz="2000" spc="-35" dirty="0">
                <a:latin typeface="Arial"/>
                <a:cs typeface="Arial"/>
              </a:rPr>
              <a:t>de </a:t>
            </a:r>
            <a:r>
              <a:rPr sz="2000" spc="-30" dirty="0">
                <a:latin typeface="Arial"/>
                <a:cs typeface="Arial"/>
              </a:rPr>
              <a:t>uma  </a:t>
            </a:r>
            <a:r>
              <a:rPr sz="2000" spc="-35" dirty="0">
                <a:latin typeface="Arial"/>
                <a:cs typeface="Arial"/>
              </a:rPr>
              <a:t>avaliação </a:t>
            </a:r>
            <a:r>
              <a:rPr sz="2000" spc="-10" dirty="0">
                <a:latin typeface="Arial"/>
                <a:cs typeface="Arial"/>
              </a:rPr>
              <a:t>integral. </a:t>
            </a:r>
            <a:r>
              <a:rPr sz="2000" spc="-165" dirty="0">
                <a:latin typeface="Arial"/>
                <a:cs typeface="Arial"/>
              </a:rPr>
              <a:t>É </a:t>
            </a:r>
            <a:r>
              <a:rPr sz="2000" spc="-30" dirty="0">
                <a:latin typeface="Arial"/>
                <a:cs typeface="Arial"/>
              </a:rPr>
              <a:t>preciso fazer uma </a:t>
            </a:r>
            <a:r>
              <a:rPr sz="2000" spc="-45" dirty="0">
                <a:latin typeface="Arial"/>
                <a:cs typeface="Arial"/>
              </a:rPr>
              <a:t>anamnese </a:t>
            </a:r>
            <a:r>
              <a:rPr sz="2000" spc="-15" dirty="0">
                <a:latin typeface="Arial"/>
                <a:cs typeface="Arial"/>
              </a:rPr>
              <a:t>apropriada,  </a:t>
            </a:r>
            <a:r>
              <a:rPr sz="2000" spc="-25" dirty="0">
                <a:latin typeface="Arial"/>
                <a:cs typeface="Arial"/>
              </a:rPr>
              <a:t>que </a:t>
            </a:r>
            <a:r>
              <a:rPr sz="2000" spc="-20" dirty="0">
                <a:latin typeface="Arial"/>
                <a:cs typeface="Arial"/>
              </a:rPr>
              <a:t>inclua </a:t>
            </a:r>
            <a:r>
              <a:rPr sz="2000" spc="5" dirty="0">
                <a:latin typeface="Arial"/>
                <a:cs typeface="Arial"/>
              </a:rPr>
              <a:t>tanto </a:t>
            </a:r>
            <a:r>
              <a:rPr sz="2000" spc="-60" dirty="0">
                <a:latin typeface="Arial"/>
                <a:cs typeface="Arial"/>
              </a:rPr>
              <a:t>a </a:t>
            </a:r>
            <a:r>
              <a:rPr sz="2000" spc="-10" dirty="0">
                <a:latin typeface="Arial"/>
                <a:cs typeface="Arial"/>
              </a:rPr>
              <a:t>história </a:t>
            </a:r>
            <a:r>
              <a:rPr sz="2000" spc="-35" dirty="0">
                <a:latin typeface="Arial"/>
                <a:cs typeface="Arial"/>
              </a:rPr>
              <a:t>da </a:t>
            </a:r>
            <a:r>
              <a:rPr sz="2000" spc="-45" dirty="0">
                <a:latin typeface="Arial"/>
                <a:cs typeface="Arial"/>
              </a:rPr>
              <a:t>saúde </a:t>
            </a:r>
            <a:r>
              <a:rPr sz="2000" spc="-30" dirty="0">
                <a:latin typeface="Arial"/>
                <a:cs typeface="Arial"/>
              </a:rPr>
              <a:t>física </a:t>
            </a:r>
            <a:r>
              <a:rPr sz="2000" spc="-10" dirty="0">
                <a:latin typeface="Arial"/>
                <a:cs typeface="Arial"/>
              </a:rPr>
              <a:t>quanto </a:t>
            </a:r>
            <a:r>
              <a:rPr sz="2000" spc="-35" dirty="0">
                <a:latin typeface="Arial"/>
                <a:cs typeface="Arial"/>
              </a:rPr>
              <a:t>de </a:t>
            </a:r>
            <a:r>
              <a:rPr sz="2000" spc="-30" dirty="0">
                <a:latin typeface="Arial"/>
                <a:cs typeface="Arial"/>
              </a:rPr>
              <a:t>condições  </a:t>
            </a:r>
            <a:r>
              <a:rPr sz="2000" spc="-40" dirty="0">
                <a:latin typeface="Arial"/>
                <a:cs typeface="Arial"/>
              </a:rPr>
              <a:t>MNS, </a:t>
            </a:r>
            <a:r>
              <a:rPr sz="2000" spc="-30" dirty="0">
                <a:latin typeface="Arial"/>
                <a:cs typeface="Arial"/>
              </a:rPr>
              <a:t>seguida </a:t>
            </a:r>
            <a:r>
              <a:rPr sz="2000" spc="-35" dirty="0">
                <a:latin typeface="Arial"/>
                <a:cs typeface="Arial"/>
              </a:rPr>
              <a:t>de avaliação da </a:t>
            </a:r>
            <a:r>
              <a:rPr sz="2000" spc="-45" dirty="0">
                <a:latin typeface="Arial"/>
                <a:cs typeface="Arial"/>
              </a:rPr>
              <a:t>saúde </a:t>
            </a:r>
            <a:r>
              <a:rPr sz="2000" spc="-30" dirty="0">
                <a:latin typeface="Arial"/>
                <a:cs typeface="Arial"/>
              </a:rPr>
              <a:t>física para </a:t>
            </a:r>
            <a:r>
              <a:rPr sz="2000" spc="-5" dirty="0">
                <a:latin typeface="Arial"/>
                <a:cs typeface="Arial"/>
              </a:rPr>
              <a:t>identificar  </a:t>
            </a:r>
            <a:r>
              <a:rPr sz="2000" spc="-30" dirty="0">
                <a:latin typeface="Arial"/>
                <a:cs typeface="Arial"/>
              </a:rPr>
              <a:t>condições </a:t>
            </a:r>
            <a:r>
              <a:rPr sz="2000" spc="-20" dirty="0">
                <a:latin typeface="Arial"/>
                <a:cs typeface="Arial"/>
              </a:rPr>
              <a:t>concomitantes </a:t>
            </a:r>
            <a:r>
              <a:rPr sz="2000" spc="-60" dirty="0">
                <a:latin typeface="Arial"/>
                <a:cs typeface="Arial"/>
              </a:rPr>
              <a:t>e </a:t>
            </a:r>
            <a:r>
              <a:rPr sz="2000" spc="-5" dirty="0">
                <a:latin typeface="Arial"/>
                <a:cs typeface="Arial"/>
              </a:rPr>
              <a:t>orientar </a:t>
            </a:r>
            <a:r>
              <a:rPr sz="2000" spc="-60" dirty="0">
                <a:latin typeface="Arial"/>
                <a:cs typeface="Arial"/>
              </a:rPr>
              <a:t>a </a:t>
            </a:r>
            <a:r>
              <a:rPr sz="2000" spc="-45" dirty="0">
                <a:latin typeface="Arial"/>
                <a:cs typeface="Arial"/>
              </a:rPr>
              <a:t>pessoa </a:t>
            </a:r>
            <a:r>
              <a:rPr sz="2000" spc="-30" dirty="0">
                <a:latin typeface="Arial"/>
                <a:cs typeface="Arial"/>
              </a:rPr>
              <a:t>sobre medidas  preventivas. </a:t>
            </a:r>
            <a:r>
              <a:rPr sz="2000" spc="-95" dirty="0">
                <a:latin typeface="Arial"/>
                <a:cs typeface="Arial"/>
              </a:rPr>
              <a:t>Essas </a:t>
            </a:r>
            <a:r>
              <a:rPr sz="2000" spc="-50" dirty="0">
                <a:latin typeface="Arial"/>
                <a:cs typeface="Arial"/>
              </a:rPr>
              <a:t>ações </a:t>
            </a:r>
            <a:r>
              <a:rPr sz="2000" spc="-40" dirty="0">
                <a:latin typeface="Arial"/>
                <a:cs typeface="Arial"/>
              </a:rPr>
              <a:t>sempre devem </a:t>
            </a:r>
            <a:r>
              <a:rPr sz="2000" spc="-50" dirty="0">
                <a:latin typeface="Arial"/>
                <a:cs typeface="Arial"/>
              </a:rPr>
              <a:t>ser </a:t>
            </a:r>
            <a:r>
              <a:rPr sz="2000" spc="-40" dirty="0">
                <a:latin typeface="Arial"/>
                <a:cs typeface="Arial"/>
              </a:rPr>
              <a:t>realizadas </a:t>
            </a:r>
            <a:r>
              <a:rPr sz="2000" spc="-25" dirty="0">
                <a:latin typeface="Arial"/>
                <a:cs typeface="Arial"/>
              </a:rPr>
              <a:t>com </a:t>
            </a:r>
            <a:r>
              <a:rPr sz="2000" spc="-5" dirty="0">
                <a:latin typeface="Arial"/>
                <a:cs typeface="Arial"/>
              </a:rPr>
              <a:t>o  </a:t>
            </a:r>
            <a:r>
              <a:rPr sz="2000" spc="-15" dirty="0">
                <a:latin typeface="Arial"/>
                <a:cs typeface="Arial"/>
              </a:rPr>
              <a:t>consentimento </a:t>
            </a:r>
            <a:r>
              <a:rPr sz="2000" spc="-20" dirty="0">
                <a:latin typeface="Arial"/>
                <a:cs typeface="Arial"/>
              </a:rPr>
              <a:t>livre </a:t>
            </a:r>
            <a:r>
              <a:rPr sz="2000" spc="-60" dirty="0">
                <a:latin typeface="Arial"/>
                <a:cs typeface="Arial"/>
              </a:rPr>
              <a:t>e </a:t>
            </a:r>
            <a:r>
              <a:rPr sz="2000" spc="-30" dirty="0">
                <a:latin typeface="Arial"/>
                <a:cs typeface="Arial"/>
              </a:rPr>
              <a:t>esclarecido </a:t>
            </a:r>
            <a:r>
              <a:rPr sz="2000" spc="-35" dirty="0">
                <a:latin typeface="Arial"/>
                <a:cs typeface="Arial"/>
              </a:rPr>
              <a:t>da</a:t>
            </a:r>
            <a:r>
              <a:rPr sz="2000" spc="-75" dirty="0">
                <a:latin typeface="Arial"/>
                <a:cs typeface="Arial"/>
              </a:rPr>
              <a:t> </a:t>
            </a:r>
            <a:r>
              <a:rPr sz="2000" spc="-40" dirty="0">
                <a:latin typeface="Arial"/>
                <a:cs typeface="Arial"/>
              </a:rPr>
              <a:t>pessoa.</a:t>
            </a:r>
            <a:endParaRPr sz="2000" dirty="0">
              <a:latin typeface="Arial"/>
              <a:cs typeface="Arial"/>
            </a:endParaRPr>
          </a:p>
        </p:txBody>
      </p:sp>
      <p:sp>
        <p:nvSpPr>
          <p:cNvPr id="14" name="object 14"/>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15" name="object 15"/>
          <p:cNvSpPr txBox="1"/>
          <p:nvPr/>
        </p:nvSpPr>
        <p:spPr>
          <a:xfrm>
            <a:off x="5222979" y="55064"/>
            <a:ext cx="87630" cy="177800"/>
          </a:xfrm>
          <a:prstGeom prst="rect">
            <a:avLst/>
          </a:prstGeom>
        </p:spPr>
        <p:txBody>
          <a:bodyPr vert="horz" wrap="square" lIns="0" tIns="12700" rIns="0" bIns="0" rtlCol="0">
            <a:spAutoFit/>
          </a:bodyPr>
          <a:lstStyle/>
          <a:p>
            <a:pPr marL="12700">
              <a:lnSpc>
                <a:spcPct val="100000"/>
              </a:lnSpc>
              <a:spcBef>
                <a:spcPts val="100"/>
              </a:spcBef>
            </a:pPr>
            <a:r>
              <a:rPr sz="1000" b="1" spc="-75" dirty="0">
                <a:solidFill>
                  <a:srgbClr val="FFFFFF"/>
                </a:solidFill>
                <a:latin typeface="Arial"/>
                <a:cs typeface="Arial"/>
              </a:rPr>
              <a:t>8</a:t>
            </a:r>
            <a:endParaRPr sz="1000">
              <a:latin typeface="Arial"/>
              <a:cs typeface="Arial"/>
            </a:endParaRPr>
          </a:p>
        </p:txBody>
      </p:sp>
      <p:pic>
        <p:nvPicPr>
          <p:cNvPr id="13" name="Imagem 12">
            <a:extLst>
              <a:ext uri="{FF2B5EF4-FFF2-40B4-BE49-F238E27FC236}">
                <a16:creationId xmlns:a16="http://schemas.microsoft.com/office/drawing/2014/main" id="{41529A94-B50C-4B34-9D7E-A0214355D52F}"/>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277384" y="1219200"/>
            <a:ext cx="2912661" cy="288473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DF2F8985-0398-432F-ACE3-1CF63A49BFC2}"/>
              </a:ext>
            </a:extLst>
          </p:cNvPr>
          <p:cNvSpPr txBox="1"/>
          <p:nvPr/>
        </p:nvSpPr>
        <p:spPr>
          <a:xfrm>
            <a:off x="592182" y="307361"/>
            <a:ext cx="9372599" cy="382156"/>
          </a:xfrm>
          <a:prstGeom prst="rect">
            <a:avLst/>
          </a:prstGeom>
        </p:spPr>
        <p:txBody>
          <a:bodyPr vert="horz" wrap="square" lIns="0" tIns="12700" rIns="0" bIns="0" rtlCol="0">
            <a:spAutoFit/>
          </a:bodyPr>
          <a:lstStyle/>
          <a:p>
            <a:pPr marL="12700">
              <a:lnSpc>
                <a:spcPct val="100000"/>
              </a:lnSpc>
              <a:spcBef>
                <a:spcPts val="100"/>
              </a:spcBef>
              <a:tabLst>
                <a:tab pos="3347720" algn="l"/>
              </a:tabLst>
            </a:pPr>
            <a:r>
              <a:rPr sz="2400" b="1" spc="-40" dirty="0">
                <a:solidFill>
                  <a:srgbClr val="002857"/>
                </a:solidFill>
                <a:latin typeface="Arial"/>
                <a:cs typeface="Arial"/>
              </a:rPr>
              <a:t>Avaliação </a:t>
            </a:r>
            <a:r>
              <a:rPr sz="2400" b="1" spc="-20" dirty="0">
                <a:solidFill>
                  <a:srgbClr val="002857"/>
                </a:solidFill>
                <a:latin typeface="Arial"/>
                <a:cs typeface="Arial"/>
              </a:rPr>
              <a:t>da</a:t>
            </a:r>
            <a:r>
              <a:rPr sz="2400" b="1" spc="114" dirty="0">
                <a:solidFill>
                  <a:srgbClr val="002857"/>
                </a:solidFill>
                <a:latin typeface="Arial"/>
                <a:cs typeface="Arial"/>
              </a:rPr>
              <a:t> </a:t>
            </a:r>
            <a:r>
              <a:rPr sz="2400" b="1" spc="-50" dirty="0">
                <a:solidFill>
                  <a:srgbClr val="002857"/>
                </a:solidFill>
                <a:latin typeface="Arial"/>
                <a:cs typeface="Arial"/>
              </a:rPr>
              <a:t>saúde</a:t>
            </a:r>
            <a:r>
              <a:rPr sz="2400" b="1" spc="40" dirty="0">
                <a:solidFill>
                  <a:srgbClr val="002857"/>
                </a:solidFill>
                <a:latin typeface="Arial"/>
                <a:cs typeface="Arial"/>
              </a:rPr>
              <a:t> </a:t>
            </a:r>
            <a:r>
              <a:rPr sz="2400" b="1" spc="-45" dirty="0">
                <a:solidFill>
                  <a:srgbClr val="002857"/>
                </a:solidFill>
                <a:latin typeface="Arial"/>
                <a:cs typeface="Arial"/>
              </a:rPr>
              <a:t>física	</a:t>
            </a:r>
            <a:endParaRPr sz="2400" dirty="0">
              <a:latin typeface="Arial"/>
              <a:cs typeface="Arial"/>
            </a:endParaRPr>
          </a:p>
        </p:txBody>
      </p:sp>
      <p:sp>
        <p:nvSpPr>
          <p:cNvPr id="3" name="object 5">
            <a:extLst>
              <a:ext uri="{FF2B5EF4-FFF2-40B4-BE49-F238E27FC236}">
                <a16:creationId xmlns:a16="http://schemas.microsoft.com/office/drawing/2014/main" id="{B22497AD-0952-4EFC-9134-59CD175E0808}"/>
              </a:ext>
            </a:extLst>
          </p:cNvPr>
          <p:cNvSpPr txBox="1"/>
          <p:nvPr/>
        </p:nvSpPr>
        <p:spPr>
          <a:xfrm>
            <a:off x="592182" y="1028074"/>
            <a:ext cx="9372599" cy="3676006"/>
          </a:xfrm>
          <a:prstGeom prst="rect">
            <a:avLst/>
          </a:prstGeom>
        </p:spPr>
        <p:txBody>
          <a:bodyPr vert="horz" wrap="square" lIns="0" tIns="36195" rIns="0" bIns="0" rtlCol="0">
            <a:spAutoFit/>
          </a:bodyPr>
          <a:lstStyle/>
          <a:p>
            <a:pPr marL="12700">
              <a:spcBef>
                <a:spcPts val="285"/>
              </a:spcBef>
              <a:tabLst>
                <a:tab pos="3347720" algn="l"/>
              </a:tabLst>
            </a:pPr>
            <a:r>
              <a:rPr b="1" spc="-80" dirty="0">
                <a:solidFill>
                  <a:srgbClr val="002857"/>
                </a:solidFill>
                <a:latin typeface="Arial"/>
                <a:cs typeface="Arial"/>
              </a:rPr>
              <a:t>» </a:t>
            </a:r>
            <a:r>
              <a:rPr b="1" spc="-65" dirty="0">
                <a:solidFill>
                  <a:srgbClr val="002857"/>
                </a:solidFill>
                <a:latin typeface="Arial"/>
                <a:cs typeface="Arial"/>
              </a:rPr>
              <a:t> </a:t>
            </a:r>
            <a:r>
              <a:rPr b="1" spc="-100" dirty="0">
                <a:latin typeface="Arial"/>
                <a:cs typeface="Arial"/>
              </a:rPr>
              <a:t>F</a:t>
            </a:r>
            <a:r>
              <a:rPr b="1" spc="-15" dirty="0">
                <a:latin typeface="Arial"/>
                <a:cs typeface="Arial"/>
              </a:rPr>
              <a:t>a</a:t>
            </a:r>
            <a:r>
              <a:rPr b="1" spc="-75" dirty="0">
                <a:latin typeface="Arial"/>
                <a:cs typeface="Arial"/>
              </a:rPr>
              <a:t>ç</a:t>
            </a:r>
            <a:r>
              <a:rPr b="1" spc="-10" dirty="0">
                <a:latin typeface="Arial"/>
                <a:cs typeface="Arial"/>
              </a:rPr>
              <a:t>a</a:t>
            </a:r>
            <a:r>
              <a:rPr b="1" spc="-5" dirty="0">
                <a:latin typeface="Arial"/>
                <a:cs typeface="Arial"/>
              </a:rPr>
              <a:t> </a:t>
            </a:r>
            <a:r>
              <a:rPr b="1" spc="-35" dirty="0">
                <a:latin typeface="Arial"/>
                <a:cs typeface="Arial"/>
              </a:rPr>
              <a:t>u</a:t>
            </a:r>
            <a:r>
              <a:rPr b="1" spc="-20" dirty="0">
                <a:latin typeface="Arial"/>
                <a:cs typeface="Arial"/>
              </a:rPr>
              <a:t>m</a:t>
            </a:r>
            <a:r>
              <a:rPr b="1" spc="-10" dirty="0">
                <a:latin typeface="Arial"/>
                <a:cs typeface="Arial"/>
              </a:rPr>
              <a:t>a</a:t>
            </a:r>
            <a:r>
              <a:rPr b="1" spc="-5" dirty="0">
                <a:latin typeface="Arial"/>
                <a:cs typeface="Arial"/>
              </a:rPr>
              <a:t> </a:t>
            </a:r>
            <a:r>
              <a:rPr b="1" spc="-15" dirty="0">
                <a:latin typeface="Arial"/>
                <a:cs typeface="Arial"/>
              </a:rPr>
              <a:t>a</a:t>
            </a:r>
            <a:r>
              <a:rPr b="1" spc="-30" dirty="0">
                <a:latin typeface="Arial"/>
                <a:cs typeface="Arial"/>
              </a:rPr>
              <a:t>n</a:t>
            </a:r>
            <a:r>
              <a:rPr b="1" spc="-15" dirty="0">
                <a:latin typeface="Arial"/>
                <a:cs typeface="Arial"/>
              </a:rPr>
              <a:t>a</a:t>
            </a:r>
            <a:r>
              <a:rPr b="1" spc="-20" dirty="0">
                <a:latin typeface="Arial"/>
                <a:cs typeface="Arial"/>
              </a:rPr>
              <a:t>m</a:t>
            </a:r>
            <a:r>
              <a:rPr b="1" spc="-30" dirty="0">
                <a:latin typeface="Arial"/>
                <a:cs typeface="Arial"/>
              </a:rPr>
              <a:t>n</a:t>
            </a:r>
            <a:r>
              <a:rPr b="1" spc="-25" dirty="0">
                <a:latin typeface="Arial"/>
                <a:cs typeface="Arial"/>
              </a:rPr>
              <a:t>e</a:t>
            </a:r>
            <a:r>
              <a:rPr b="1" spc="-100" dirty="0">
                <a:latin typeface="Arial"/>
                <a:cs typeface="Arial"/>
              </a:rPr>
              <a:t>s</a:t>
            </a:r>
            <a:r>
              <a:rPr b="1" spc="-20" dirty="0">
                <a:latin typeface="Arial"/>
                <a:cs typeface="Arial"/>
              </a:rPr>
              <a:t>e</a:t>
            </a:r>
            <a:r>
              <a:rPr b="1" spc="-5" dirty="0">
                <a:latin typeface="Arial"/>
                <a:cs typeface="Arial"/>
              </a:rPr>
              <a:t> de</a:t>
            </a:r>
            <a:r>
              <a:rPr b="1" spc="5" dirty="0">
                <a:latin typeface="Arial"/>
                <a:cs typeface="Arial"/>
              </a:rPr>
              <a:t>t</a:t>
            </a:r>
            <a:r>
              <a:rPr b="1" spc="-15" dirty="0">
                <a:latin typeface="Arial"/>
                <a:cs typeface="Arial"/>
              </a:rPr>
              <a:t>a</a:t>
            </a:r>
            <a:r>
              <a:rPr b="1" spc="-20" dirty="0">
                <a:latin typeface="Arial"/>
                <a:cs typeface="Arial"/>
              </a:rPr>
              <a:t>l</a:t>
            </a:r>
            <a:r>
              <a:rPr b="1" spc="-30" dirty="0">
                <a:latin typeface="Arial"/>
                <a:cs typeface="Arial"/>
              </a:rPr>
              <a:t>h</a:t>
            </a:r>
            <a:r>
              <a:rPr b="1" spc="-10" dirty="0">
                <a:latin typeface="Arial"/>
                <a:cs typeface="Arial"/>
              </a:rPr>
              <a:t>a</a:t>
            </a:r>
            <a:r>
              <a:rPr b="1" spc="-20" dirty="0">
                <a:latin typeface="Arial"/>
                <a:cs typeface="Arial"/>
              </a:rPr>
              <a:t>d</a:t>
            </a:r>
            <a:r>
              <a:rPr b="1" spc="-10" dirty="0">
                <a:latin typeface="Arial"/>
                <a:cs typeface="Arial"/>
              </a:rPr>
              <a:t>a</a:t>
            </a:r>
            <a:r>
              <a:rPr b="1" spc="-5" dirty="0">
                <a:latin typeface="Arial"/>
                <a:cs typeface="Arial"/>
              </a:rPr>
              <a:t> </a:t>
            </a:r>
            <a:r>
              <a:rPr b="1" spc="-20" dirty="0">
                <a:latin typeface="Arial"/>
                <a:cs typeface="Arial"/>
              </a:rPr>
              <a:t>e</a:t>
            </a:r>
            <a:r>
              <a:rPr b="1" spc="-5" dirty="0">
                <a:latin typeface="Arial"/>
                <a:cs typeface="Arial"/>
              </a:rPr>
              <a:t> </a:t>
            </a:r>
            <a:r>
              <a:rPr b="1" spc="-15" dirty="0">
                <a:latin typeface="Arial"/>
                <a:cs typeface="Arial"/>
              </a:rPr>
              <a:t>p</a:t>
            </a:r>
            <a:r>
              <a:rPr b="1" spc="-20" dirty="0">
                <a:latin typeface="Arial"/>
                <a:cs typeface="Arial"/>
              </a:rPr>
              <a:t>e</a:t>
            </a:r>
            <a:r>
              <a:rPr b="1" spc="-5" dirty="0">
                <a:latin typeface="Arial"/>
                <a:cs typeface="Arial"/>
              </a:rPr>
              <a:t>r</a:t>
            </a:r>
            <a:r>
              <a:rPr b="1" spc="-20" dirty="0">
                <a:latin typeface="Arial"/>
                <a:cs typeface="Arial"/>
              </a:rPr>
              <a:t>g</a:t>
            </a:r>
            <a:r>
              <a:rPr b="1" spc="-35" dirty="0">
                <a:latin typeface="Arial"/>
                <a:cs typeface="Arial"/>
              </a:rPr>
              <a:t>un</a:t>
            </a:r>
            <a:r>
              <a:rPr b="1" spc="35" dirty="0">
                <a:latin typeface="Arial"/>
                <a:cs typeface="Arial"/>
              </a:rPr>
              <a:t>t</a:t>
            </a:r>
            <a:r>
              <a:rPr b="1" spc="-20" dirty="0">
                <a:latin typeface="Arial"/>
                <a:cs typeface="Arial"/>
              </a:rPr>
              <a:t>e</a:t>
            </a:r>
            <a:r>
              <a:rPr b="1" spc="-5" dirty="0">
                <a:latin typeface="Arial"/>
                <a:cs typeface="Arial"/>
              </a:rPr>
              <a:t> </a:t>
            </a:r>
            <a:r>
              <a:rPr b="1" spc="-100" dirty="0" err="1">
                <a:latin typeface="Arial"/>
                <a:cs typeface="Arial"/>
              </a:rPr>
              <a:t>s</a:t>
            </a:r>
            <a:r>
              <a:rPr b="1" spc="-20" dirty="0" err="1">
                <a:latin typeface="Arial"/>
                <a:cs typeface="Arial"/>
              </a:rPr>
              <a:t>ob</a:t>
            </a:r>
            <a:r>
              <a:rPr b="1" spc="-15" dirty="0" err="1">
                <a:latin typeface="Arial"/>
                <a:cs typeface="Arial"/>
              </a:rPr>
              <a:t>re</a:t>
            </a:r>
            <a:r>
              <a:rPr b="1" spc="-5" dirty="0">
                <a:latin typeface="Arial"/>
                <a:cs typeface="Arial"/>
              </a:rPr>
              <a:t> </a:t>
            </a:r>
            <a:r>
              <a:rPr b="1" spc="15" dirty="0" err="1">
                <a:latin typeface="Arial"/>
                <a:cs typeface="Arial"/>
              </a:rPr>
              <a:t>f</a:t>
            </a:r>
            <a:r>
              <a:rPr b="1" spc="-20" dirty="0" err="1">
                <a:latin typeface="Arial"/>
                <a:cs typeface="Arial"/>
              </a:rPr>
              <a:t>a</a:t>
            </a:r>
            <a:r>
              <a:rPr b="1" spc="30" dirty="0" err="1">
                <a:latin typeface="Arial"/>
                <a:cs typeface="Arial"/>
              </a:rPr>
              <a:t>t</a:t>
            </a:r>
            <a:r>
              <a:rPr b="1" spc="-25" dirty="0" err="1">
                <a:latin typeface="Arial"/>
                <a:cs typeface="Arial"/>
              </a:rPr>
              <a:t>o</a:t>
            </a:r>
            <a:r>
              <a:rPr b="1" spc="-15" dirty="0" err="1">
                <a:latin typeface="Arial"/>
                <a:cs typeface="Arial"/>
              </a:rPr>
              <a:t>re</a:t>
            </a:r>
            <a:r>
              <a:rPr b="1" spc="-100" dirty="0" err="1">
                <a:latin typeface="Arial"/>
                <a:cs typeface="Arial"/>
              </a:rPr>
              <a:t>s</a:t>
            </a:r>
            <a:r>
              <a:rPr lang="pt-BR" b="1" spc="-100" dirty="0">
                <a:latin typeface="Arial"/>
                <a:cs typeface="Arial"/>
              </a:rPr>
              <a:t> </a:t>
            </a:r>
            <a:r>
              <a:rPr b="1" spc="-20" dirty="0">
                <a:latin typeface="Arial"/>
                <a:cs typeface="Arial"/>
              </a:rPr>
              <a:t>de</a:t>
            </a:r>
            <a:r>
              <a:rPr b="1" spc="-10" dirty="0">
                <a:latin typeface="Arial"/>
                <a:cs typeface="Arial"/>
              </a:rPr>
              <a:t> </a:t>
            </a:r>
            <a:r>
              <a:rPr b="1" spc="-45" dirty="0" err="1">
                <a:latin typeface="Arial"/>
                <a:cs typeface="Arial"/>
              </a:rPr>
              <a:t>risco</a:t>
            </a:r>
            <a:r>
              <a:rPr b="1" spc="-45" dirty="0">
                <a:latin typeface="Arial"/>
                <a:cs typeface="Arial"/>
              </a:rPr>
              <a:t>.</a:t>
            </a:r>
            <a:endParaRPr lang="pt-BR" b="1" spc="-45" dirty="0">
              <a:latin typeface="Arial"/>
              <a:cs typeface="Arial"/>
            </a:endParaRPr>
          </a:p>
          <a:p>
            <a:pPr marL="192405" marR="311150"/>
            <a:r>
              <a:rPr spc="-30" dirty="0" err="1">
                <a:latin typeface="Arial"/>
                <a:cs typeface="Arial"/>
              </a:rPr>
              <a:t>Sedentarismo</a:t>
            </a:r>
            <a:r>
              <a:rPr spc="-30" dirty="0">
                <a:latin typeface="Arial"/>
                <a:cs typeface="Arial"/>
              </a:rPr>
              <a:t>, </a:t>
            </a:r>
            <a:r>
              <a:rPr spc="-20" dirty="0">
                <a:latin typeface="Arial"/>
                <a:cs typeface="Arial"/>
              </a:rPr>
              <a:t>alimentação </a:t>
            </a:r>
            <a:r>
              <a:rPr spc="-25" dirty="0" err="1">
                <a:latin typeface="Arial"/>
                <a:cs typeface="Arial"/>
              </a:rPr>
              <a:t>inadequada</a:t>
            </a:r>
            <a:r>
              <a:rPr spc="-25" dirty="0">
                <a:latin typeface="Arial"/>
                <a:cs typeface="Arial"/>
              </a:rPr>
              <a:t>,</a:t>
            </a:r>
            <a:r>
              <a:rPr lang="pt-BR" spc="-25" dirty="0">
                <a:latin typeface="Arial"/>
                <a:cs typeface="Arial"/>
              </a:rPr>
              <a:t> </a:t>
            </a:r>
            <a:r>
              <a:rPr spc="-15" dirty="0" err="1">
                <a:latin typeface="Arial"/>
                <a:cs typeface="Arial"/>
              </a:rPr>
              <a:t>tabagismo</a:t>
            </a:r>
            <a:r>
              <a:rPr spc="-15" dirty="0">
                <a:latin typeface="Arial"/>
                <a:cs typeface="Arial"/>
              </a:rPr>
              <a:t>, </a:t>
            </a:r>
            <a:r>
              <a:rPr spc="-35" dirty="0">
                <a:latin typeface="Arial"/>
                <a:cs typeface="Arial"/>
              </a:rPr>
              <a:t>uso  </a:t>
            </a:r>
            <a:r>
              <a:rPr spc="-15" dirty="0">
                <a:latin typeface="Arial"/>
                <a:cs typeface="Arial"/>
              </a:rPr>
              <a:t>nocivo </a:t>
            </a:r>
            <a:r>
              <a:rPr spc="-35" dirty="0">
                <a:latin typeface="Arial"/>
                <a:cs typeface="Arial"/>
              </a:rPr>
              <a:t>de </a:t>
            </a:r>
            <a:r>
              <a:rPr spc="-15" dirty="0">
                <a:latin typeface="Arial"/>
                <a:cs typeface="Arial"/>
              </a:rPr>
              <a:t>álcool </a:t>
            </a:r>
            <a:r>
              <a:rPr spc="-10" dirty="0">
                <a:latin typeface="Arial"/>
                <a:cs typeface="Arial"/>
              </a:rPr>
              <a:t>ou </a:t>
            </a:r>
            <a:r>
              <a:rPr spc="-20" dirty="0">
                <a:latin typeface="Arial"/>
                <a:cs typeface="Arial"/>
              </a:rPr>
              <a:t>outras </a:t>
            </a:r>
            <a:r>
              <a:rPr spc="-35" dirty="0">
                <a:latin typeface="Arial"/>
                <a:cs typeface="Arial"/>
              </a:rPr>
              <a:t>substâncias, </a:t>
            </a:r>
            <a:r>
              <a:rPr spc="-10" dirty="0">
                <a:latin typeface="Arial"/>
                <a:cs typeface="Arial"/>
              </a:rPr>
              <a:t>comportamentos </a:t>
            </a:r>
            <a:r>
              <a:rPr spc="-35" dirty="0">
                <a:latin typeface="Arial"/>
                <a:cs typeface="Arial"/>
              </a:rPr>
              <a:t>de  </a:t>
            </a:r>
            <a:r>
              <a:rPr spc="-30" dirty="0">
                <a:latin typeface="Arial"/>
                <a:cs typeface="Arial"/>
              </a:rPr>
              <a:t>risco </a:t>
            </a:r>
            <a:r>
              <a:rPr spc="-60" dirty="0">
                <a:latin typeface="Arial"/>
                <a:cs typeface="Arial"/>
              </a:rPr>
              <a:t>e </a:t>
            </a:r>
            <a:r>
              <a:rPr spc="-35" dirty="0">
                <a:latin typeface="Arial"/>
                <a:cs typeface="Arial"/>
              </a:rPr>
              <a:t>doenças</a:t>
            </a:r>
            <a:r>
              <a:rPr spc="-105" dirty="0">
                <a:latin typeface="Arial"/>
                <a:cs typeface="Arial"/>
              </a:rPr>
              <a:t> </a:t>
            </a:r>
            <a:r>
              <a:rPr spc="-30" dirty="0" err="1">
                <a:latin typeface="Arial"/>
                <a:cs typeface="Arial"/>
              </a:rPr>
              <a:t>crônicas</a:t>
            </a:r>
            <a:r>
              <a:rPr spc="-30" dirty="0">
                <a:latin typeface="Arial"/>
                <a:cs typeface="Arial"/>
              </a:rPr>
              <a:t>.</a:t>
            </a:r>
            <a:endParaRPr lang="pt-BR" spc="-30" dirty="0">
              <a:latin typeface="Arial"/>
              <a:cs typeface="Arial"/>
            </a:endParaRPr>
          </a:p>
          <a:p>
            <a:pPr marL="192405" marR="311150"/>
            <a:endParaRPr lang="pt-BR" spc="-30" dirty="0">
              <a:latin typeface="Arial"/>
              <a:cs typeface="Arial"/>
            </a:endParaRPr>
          </a:p>
          <a:p>
            <a:pPr marL="12700"/>
            <a:r>
              <a:rPr b="1" spc="-80" dirty="0">
                <a:solidFill>
                  <a:srgbClr val="002857"/>
                </a:solidFill>
                <a:latin typeface="Arial"/>
                <a:cs typeface="Arial"/>
              </a:rPr>
              <a:t>» </a:t>
            </a:r>
            <a:r>
              <a:rPr b="1" spc="-50" dirty="0">
                <a:latin typeface="Arial"/>
                <a:cs typeface="Arial"/>
              </a:rPr>
              <a:t>Faça </a:t>
            </a:r>
            <a:r>
              <a:rPr b="1" spc="-25" dirty="0">
                <a:latin typeface="Arial"/>
                <a:cs typeface="Arial"/>
              </a:rPr>
              <a:t>um </a:t>
            </a:r>
            <a:r>
              <a:rPr b="1" spc="-20" dirty="0">
                <a:latin typeface="Arial"/>
                <a:cs typeface="Arial"/>
              </a:rPr>
              <a:t>exame</a:t>
            </a:r>
            <a:r>
              <a:rPr b="1" spc="-160" dirty="0">
                <a:latin typeface="Arial"/>
                <a:cs typeface="Arial"/>
              </a:rPr>
              <a:t> </a:t>
            </a:r>
            <a:r>
              <a:rPr b="1" spc="-35" dirty="0" err="1">
                <a:latin typeface="Arial"/>
                <a:cs typeface="Arial"/>
              </a:rPr>
              <a:t>físico</a:t>
            </a:r>
            <a:r>
              <a:rPr b="1" spc="-35" dirty="0">
                <a:latin typeface="Arial"/>
                <a:cs typeface="Arial"/>
              </a:rPr>
              <a:t>.</a:t>
            </a:r>
            <a:endParaRPr lang="pt-BR" b="1" spc="-35" dirty="0">
              <a:latin typeface="Arial"/>
              <a:cs typeface="Arial"/>
            </a:endParaRPr>
          </a:p>
          <a:p>
            <a:pPr marL="12700"/>
            <a:endParaRPr lang="pt-BR" b="1" spc="-35" dirty="0">
              <a:latin typeface="Arial"/>
              <a:cs typeface="Arial"/>
            </a:endParaRPr>
          </a:p>
          <a:p>
            <a:pPr marL="12700"/>
            <a:r>
              <a:rPr b="1" spc="-80" dirty="0">
                <a:solidFill>
                  <a:srgbClr val="002857"/>
                </a:solidFill>
                <a:latin typeface="Arial"/>
                <a:cs typeface="Arial"/>
              </a:rPr>
              <a:t>» </a:t>
            </a:r>
            <a:r>
              <a:rPr b="1" spc="-40" dirty="0">
                <a:latin typeface="Arial"/>
                <a:cs typeface="Arial"/>
              </a:rPr>
              <a:t>Considere </a:t>
            </a:r>
            <a:r>
              <a:rPr b="1" spc="-25" dirty="0">
                <a:latin typeface="Arial"/>
                <a:cs typeface="Arial"/>
              </a:rPr>
              <a:t>um </a:t>
            </a:r>
            <a:r>
              <a:rPr b="1" spc="-30" dirty="0">
                <a:latin typeface="Arial"/>
                <a:cs typeface="Arial"/>
              </a:rPr>
              <a:t>diagnóstico</a:t>
            </a:r>
            <a:r>
              <a:rPr b="1" spc="-165" dirty="0">
                <a:latin typeface="Arial"/>
                <a:cs typeface="Arial"/>
              </a:rPr>
              <a:t> </a:t>
            </a:r>
            <a:r>
              <a:rPr b="1" spc="-20" dirty="0" err="1">
                <a:latin typeface="Arial"/>
                <a:cs typeface="Arial"/>
              </a:rPr>
              <a:t>diferencial</a:t>
            </a:r>
            <a:r>
              <a:rPr b="1" spc="-20" dirty="0">
                <a:latin typeface="Arial"/>
                <a:cs typeface="Arial"/>
              </a:rPr>
              <a:t>.</a:t>
            </a:r>
            <a:endParaRPr lang="pt-BR" b="1" spc="-20" dirty="0">
              <a:latin typeface="Arial"/>
              <a:cs typeface="Arial"/>
            </a:endParaRPr>
          </a:p>
          <a:p>
            <a:pPr marL="192405">
              <a:spcBef>
                <a:spcPts val="120"/>
              </a:spcBef>
            </a:pPr>
            <a:r>
              <a:rPr spc="-35" dirty="0" err="1">
                <a:latin typeface="Arial"/>
                <a:cs typeface="Arial"/>
              </a:rPr>
              <a:t>Descarte</a:t>
            </a:r>
            <a:r>
              <a:rPr spc="-35" dirty="0">
                <a:latin typeface="Arial"/>
                <a:cs typeface="Arial"/>
              </a:rPr>
              <a:t> </a:t>
            </a:r>
            <a:r>
              <a:rPr spc="-80" dirty="0">
                <a:latin typeface="Arial"/>
                <a:cs typeface="Arial"/>
              </a:rPr>
              <a:t>as </a:t>
            </a:r>
            <a:r>
              <a:rPr spc="-30" dirty="0">
                <a:latin typeface="Arial"/>
                <a:cs typeface="Arial"/>
              </a:rPr>
              <a:t>condições </a:t>
            </a:r>
            <a:r>
              <a:rPr spc="-40" dirty="0">
                <a:latin typeface="Arial"/>
                <a:cs typeface="Arial"/>
              </a:rPr>
              <a:t>físicas </a:t>
            </a:r>
            <a:r>
              <a:rPr spc="-60" dirty="0">
                <a:latin typeface="Arial"/>
                <a:cs typeface="Arial"/>
              </a:rPr>
              <a:t>e </a:t>
            </a:r>
            <a:r>
              <a:rPr spc="-55" dirty="0">
                <a:latin typeface="Arial"/>
                <a:cs typeface="Arial"/>
              </a:rPr>
              <a:t>causas </a:t>
            </a:r>
            <a:r>
              <a:rPr spc="-35" dirty="0" err="1">
                <a:latin typeface="Arial"/>
                <a:cs typeface="Arial"/>
              </a:rPr>
              <a:t>subjacentes</a:t>
            </a:r>
            <a:r>
              <a:rPr spc="-60" dirty="0">
                <a:latin typeface="Arial"/>
                <a:cs typeface="Arial"/>
              </a:rPr>
              <a:t> </a:t>
            </a:r>
            <a:r>
              <a:rPr spc="-35" dirty="0">
                <a:latin typeface="Arial"/>
                <a:cs typeface="Arial"/>
              </a:rPr>
              <a:t>de</a:t>
            </a:r>
            <a:r>
              <a:rPr lang="pt-BR" spc="-35" dirty="0">
                <a:latin typeface="Arial"/>
                <a:cs typeface="Arial"/>
              </a:rPr>
              <a:t> </a:t>
            </a:r>
            <a:r>
              <a:rPr spc="-30" dirty="0" err="1">
                <a:latin typeface="Arial"/>
                <a:cs typeface="Arial"/>
              </a:rPr>
              <a:t>manifestações</a:t>
            </a:r>
            <a:r>
              <a:rPr spc="-30" dirty="0">
                <a:latin typeface="Arial"/>
                <a:cs typeface="Arial"/>
              </a:rPr>
              <a:t> </a:t>
            </a:r>
            <a:r>
              <a:rPr spc="-55" dirty="0">
                <a:latin typeface="Arial"/>
                <a:cs typeface="Arial"/>
              </a:rPr>
              <a:t>MNS </a:t>
            </a:r>
            <a:r>
              <a:rPr dirty="0">
                <a:latin typeface="Arial"/>
                <a:cs typeface="Arial"/>
              </a:rPr>
              <a:t>por </a:t>
            </a:r>
            <a:r>
              <a:rPr spc="-40" dirty="0">
                <a:latin typeface="Arial"/>
                <a:cs typeface="Arial"/>
              </a:rPr>
              <a:t>anamnese, exame </a:t>
            </a:r>
            <a:r>
              <a:rPr spc="-25" dirty="0">
                <a:latin typeface="Arial"/>
                <a:cs typeface="Arial"/>
              </a:rPr>
              <a:t>físico </a:t>
            </a:r>
            <a:r>
              <a:rPr spc="-60" dirty="0">
                <a:latin typeface="Arial"/>
                <a:cs typeface="Arial"/>
              </a:rPr>
              <a:t>e </a:t>
            </a:r>
            <a:r>
              <a:rPr spc="-50" dirty="0">
                <a:latin typeface="Arial"/>
                <a:cs typeface="Arial"/>
              </a:rPr>
              <a:t>exames  </a:t>
            </a:r>
            <a:r>
              <a:rPr spc="-15" dirty="0">
                <a:latin typeface="Arial"/>
                <a:cs typeface="Arial"/>
              </a:rPr>
              <a:t>laboratoriais </a:t>
            </a:r>
            <a:r>
              <a:rPr spc="-35" dirty="0">
                <a:latin typeface="Arial"/>
                <a:cs typeface="Arial"/>
              </a:rPr>
              <a:t>básicos, </a:t>
            </a:r>
            <a:r>
              <a:rPr spc="-15" dirty="0">
                <a:latin typeface="Arial"/>
                <a:cs typeface="Arial"/>
              </a:rPr>
              <a:t>quando </a:t>
            </a:r>
            <a:r>
              <a:rPr spc="-45" dirty="0">
                <a:latin typeface="Arial"/>
                <a:cs typeface="Arial"/>
              </a:rPr>
              <a:t>necessários </a:t>
            </a:r>
            <a:r>
              <a:rPr spc="-60" dirty="0">
                <a:latin typeface="Arial"/>
                <a:cs typeface="Arial"/>
              </a:rPr>
              <a:t>e</a:t>
            </a:r>
            <a:r>
              <a:rPr spc="120" dirty="0">
                <a:latin typeface="Arial"/>
                <a:cs typeface="Arial"/>
              </a:rPr>
              <a:t> </a:t>
            </a:r>
            <a:r>
              <a:rPr spc="-30" dirty="0" err="1">
                <a:latin typeface="Arial"/>
                <a:cs typeface="Arial"/>
              </a:rPr>
              <a:t>disponíveis</a:t>
            </a:r>
            <a:r>
              <a:rPr spc="-30" dirty="0">
                <a:latin typeface="Arial"/>
                <a:cs typeface="Arial"/>
              </a:rPr>
              <a:t>.</a:t>
            </a:r>
            <a:endParaRPr lang="pt-BR" spc="-30" dirty="0">
              <a:latin typeface="Arial"/>
              <a:cs typeface="Arial"/>
            </a:endParaRPr>
          </a:p>
          <a:p>
            <a:pPr marL="192405">
              <a:spcBef>
                <a:spcPts val="120"/>
              </a:spcBef>
            </a:pPr>
            <a:endParaRPr lang="pt-BR" spc="-30" dirty="0">
              <a:latin typeface="Arial"/>
              <a:cs typeface="Arial"/>
            </a:endParaRPr>
          </a:p>
          <a:p>
            <a:pPr marL="12700"/>
            <a:r>
              <a:rPr b="1" spc="-80" dirty="0">
                <a:solidFill>
                  <a:srgbClr val="002857"/>
                </a:solidFill>
                <a:latin typeface="Arial"/>
                <a:cs typeface="Arial"/>
              </a:rPr>
              <a:t>» </a:t>
            </a:r>
            <a:r>
              <a:rPr b="1" spc="-10" dirty="0">
                <a:latin typeface="Arial"/>
                <a:cs typeface="Arial"/>
              </a:rPr>
              <a:t>Identifique </a:t>
            </a:r>
            <a:r>
              <a:rPr b="1" spc="-55" dirty="0">
                <a:latin typeface="Arial"/>
                <a:cs typeface="Arial"/>
              </a:rPr>
              <a:t>as</a:t>
            </a:r>
            <a:r>
              <a:rPr b="1" spc="90" dirty="0">
                <a:latin typeface="Arial"/>
                <a:cs typeface="Arial"/>
              </a:rPr>
              <a:t> </a:t>
            </a:r>
            <a:r>
              <a:rPr b="1" spc="-30" dirty="0">
                <a:latin typeface="Arial"/>
                <a:cs typeface="Arial"/>
              </a:rPr>
              <a:t>comorbidades.</a:t>
            </a:r>
            <a:endParaRPr dirty="0">
              <a:latin typeface="Arial"/>
              <a:cs typeface="Arial"/>
            </a:endParaRPr>
          </a:p>
          <a:p>
            <a:pPr marL="192405">
              <a:spcBef>
                <a:spcPts val="120"/>
              </a:spcBef>
            </a:pPr>
            <a:r>
              <a:rPr spc="-50" dirty="0">
                <a:latin typeface="Arial"/>
                <a:cs typeface="Arial"/>
              </a:rPr>
              <a:t>Com </a:t>
            </a:r>
            <a:r>
              <a:rPr spc="-15" dirty="0">
                <a:latin typeface="Arial"/>
                <a:cs typeface="Arial"/>
              </a:rPr>
              <a:t>frequência, </a:t>
            </a:r>
            <a:r>
              <a:rPr spc="-30" dirty="0">
                <a:latin typeface="Arial"/>
                <a:cs typeface="Arial"/>
              </a:rPr>
              <a:t>uma </a:t>
            </a:r>
            <a:r>
              <a:rPr spc="-45" dirty="0">
                <a:latin typeface="Arial"/>
                <a:cs typeface="Arial"/>
              </a:rPr>
              <a:t>pessoa </a:t>
            </a:r>
            <a:r>
              <a:rPr spc="-15" dirty="0">
                <a:latin typeface="Arial"/>
                <a:cs typeface="Arial"/>
              </a:rPr>
              <a:t>pode </a:t>
            </a:r>
            <a:r>
              <a:rPr spc="-5" dirty="0">
                <a:latin typeface="Arial"/>
                <a:cs typeface="Arial"/>
              </a:rPr>
              <a:t>ter </a:t>
            </a:r>
            <a:r>
              <a:rPr spc="-45" dirty="0">
                <a:latin typeface="Arial"/>
                <a:cs typeface="Arial"/>
              </a:rPr>
              <a:t>mais </a:t>
            </a:r>
            <a:r>
              <a:rPr spc="-35" dirty="0">
                <a:latin typeface="Arial"/>
                <a:cs typeface="Arial"/>
              </a:rPr>
              <a:t>de </a:t>
            </a:r>
            <a:r>
              <a:rPr spc="-30" dirty="0" err="1">
                <a:latin typeface="Arial"/>
                <a:cs typeface="Arial"/>
              </a:rPr>
              <a:t>uma</a:t>
            </a:r>
            <a:r>
              <a:rPr spc="20" dirty="0">
                <a:latin typeface="Arial"/>
                <a:cs typeface="Arial"/>
              </a:rPr>
              <a:t> </a:t>
            </a:r>
            <a:r>
              <a:rPr spc="-20" dirty="0" err="1">
                <a:latin typeface="Arial"/>
                <a:cs typeface="Arial"/>
              </a:rPr>
              <a:t>condição</a:t>
            </a:r>
            <a:r>
              <a:rPr lang="pt-BR" spc="-20" dirty="0">
                <a:latin typeface="Arial"/>
                <a:cs typeface="Arial"/>
              </a:rPr>
              <a:t> </a:t>
            </a:r>
            <a:r>
              <a:rPr spc="-55" dirty="0">
                <a:latin typeface="Arial"/>
                <a:cs typeface="Arial"/>
              </a:rPr>
              <a:t>MNS </a:t>
            </a:r>
            <a:r>
              <a:rPr spc="-30" dirty="0">
                <a:latin typeface="Arial"/>
                <a:cs typeface="Arial"/>
              </a:rPr>
              <a:t>ao </a:t>
            </a:r>
            <a:r>
              <a:rPr spc="-35" dirty="0">
                <a:latin typeface="Arial"/>
                <a:cs typeface="Arial"/>
              </a:rPr>
              <a:t>mesmo </a:t>
            </a:r>
            <a:r>
              <a:rPr spc="-5" dirty="0">
                <a:latin typeface="Arial"/>
                <a:cs typeface="Arial"/>
              </a:rPr>
              <a:t>tempo. </a:t>
            </a:r>
            <a:r>
              <a:rPr spc="-30" dirty="0">
                <a:latin typeface="Arial"/>
                <a:cs typeface="Arial"/>
              </a:rPr>
              <a:t>A </a:t>
            </a:r>
            <a:r>
              <a:rPr spc="-35" dirty="0">
                <a:latin typeface="Arial"/>
                <a:cs typeface="Arial"/>
              </a:rPr>
              <a:t>avaliação </a:t>
            </a:r>
            <a:r>
              <a:rPr spc="-60" dirty="0">
                <a:latin typeface="Arial"/>
                <a:cs typeface="Arial"/>
              </a:rPr>
              <a:t>e </a:t>
            </a:r>
            <a:r>
              <a:rPr spc="-5" dirty="0">
                <a:latin typeface="Arial"/>
                <a:cs typeface="Arial"/>
              </a:rPr>
              <a:t>o </a:t>
            </a:r>
            <a:r>
              <a:rPr spc="-20" dirty="0">
                <a:latin typeface="Arial"/>
                <a:cs typeface="Arial"/>
              </a:rPr>
              <a:t>manejo </a:t>
            </a:r>
            <a:r>
              <a:rPr spc="-50" dirty="0">
                <a:latin typeface="Arial"/>
                <a:cs typeface="Arial"/>
              </a:rPr>
              <a:t>são  </a:t>
            </a:r>
            <a:r>
              <a:rPr spc="-10" dirty="0">
                <a:latin typeface="Arial"/>
                <a:cs typeface="Arial"/>
              </a:rPr>
              <a:t>importantes </a:t>
            </a:r>
            <a:r>
              <a:rPr spc="-15" dirty="0">
                <a:latin typeface="Arial"/>
                <a:cs typeface="Arial"/>
              </a:rPr>
              <a:t>quando </a:t>
            </a:r>
            <a:r>
              <a:rPr spc="-45" dirty="0">
                <a:latin typeface="Arial"/>
                <a:cs typeface="Arial"/>
              </a:rPr>
              <a:t>isso</a:t>
            </a:r>
            <a:r>
              <a:rPr spc="20" dirty="0">
                <a:latin typeface="Arial"/>
                <a:cs typeface="Arial"/>
              </a:rPr>
              <a:t> </a:t>
            </a:r>
            <a:r>
              <a:rPr spc="-15" dirty="0">
                <a:latin typeface="Arial"/>
                <a:cs typeface="Arial"/>
              </a:rPr>
              <a:t>ocorre.</a:t>
            </a:r>
            <a:endParaRPr dirty="0">
              <a:latin typeface="Arial"/>
              <a:cs typeface="Arial"/>
            </a:endParaRPr>
          </a:p>
        </p:txBody>
      </p:sp>
      <p:sp>
        <p:nvSpPr>
          <p:cNvPr id="5" name="object 11">
            <a:extLst>
              <a:ext uri="{FF2B5EF4-FFF2-40B4-BE49-F238E27FC236}">
                <a16:creationId xmlns:a16="http://schemas.microsoft.com/office/drawing/2014/main" id="{61216CDA-AEB7-420C-AC7C-2E31BDCF90E4}"/>
              </a:ext>
            </a:extLst>
          </p:cNvPr>
          <p:cNvSpPr/>
          <p:nvPr/>
        </p:nvSpPr>
        <p:spPr>
          <a:xfrm>
            <a:off x="2253933" y="6177280"/>
            <a:ext cx="715645" cy="683260"/>
          </a:xfrm>
          <a:custGeom>
            <a:avLst/>
            <a:gdLst/>
            <a:ahLst/>
            <a:cxnLst/>
            <a:rect l="l" t="t" r="r" b="b"/>
            <a:pathLst>
              <a:path w="182245" h="378460">
                <a:moveTo>
                  <a:pt x="85534" y="51930"/>
                </a:moveTo>
                <a:lnTo>
                  <a:pt x="41478" y="51930"/>
                </a:lnTo>
                <a:lnTo>
                  <a:pt x="41440" y="357085"/>
                </a:lnTo>
                <a:lnTo>
                  <a:pt x="43198" y="365297"/>
                </a:lnTo>
                <a:lnTo>
                  <a:pt x="47993" y="372006"/>
                </a:lnTo>
                <a:lnTo>
                  <a:pt x="55102" y="376532"/>
                </a:lnTo>
                <a:lnTo>
                  <a:pt x="63804" y="378193"/>
                </a:lnTo>
                <a:lnTo>
                  <a:pt x="72519" y="376532"/>
                </a:lnTo>
                <a:lnTo>
                  <a:pt x="79632" y="372006"/>
                </a:lnTo>
                <a:lnTo>
                  <a:pt x="84425" y="365297"/>
                </a:lnTo>
                <a:lnTo>
                  <a:pt x="86182" y="357085"/>
                </a:lnTo>
                <a:lnTo>
                  <a:pt x="86207" y="180085"/>
                </a:lnTo>
                <a:lnTo>
                  <a:pt x="140876" y="180085"/>
                </a:lnTo>
                <a:lnTo>
                  <a:pt x="140893" y="128333"/>
                </a:lnTo>
                <a:lnTo>
                  <a:pt x="83235" y="128333"/>
                </a:lnTo>
                <a:lnTo>
                  <a:pt x="77050" y="122478"/>
                </a:lnTo>
                <a:lnTo>
                  <a:pt x="77174" y="109562"/>
                </a:lnTo>
                <a:lnTo>
                  <a:pt x="80556" y="105054"/>
                </a:lnTo>
                <a:lnTo>
                  <a:pt x="85534" y="103022"/>
                </a:lnTo>
                <a:lnTo>
                  <a:pt x="85534" y="51930"/>
                </a:lnTo>
                <a:close/>
              </a:path>
              <a:path w="182245" h="378460">
                <a:moveTo>
                  <a:pt x="140876" y="180085"/>
                </a:moveTo>
                <a:lnTo>
                  <a:pt x="96164" y="180085"/>
                </a:lnTo>
                <a:lnTo>
                  <a:pt x="96088" y="357085"/>
                </a:lnTo>
                <a:lnTo>
                  <a:pt x="97846" y="365297"/>
                </a:lnTo>
                <a:lnTo>
                  <a:pt x="102642" y="372006"/>
                </a:lnTo>
                <a:lnTo>
                  <a:pt x="109755" y="376532"/>
                </a:lnTo>
                <a:lnTo>
                  <a:pt x="118465" y="378193"/>
                </a:lnTo>
                <a:lnTo>
                  <a:pt x="127165" y="376532"/>
                </a:lnTo>
                <a:lnTo>
                  <a:pt x="134270" y="372006"/>
                </a:lnTo>
                <a:lnTo>
                  <a:pt x="139061" y="365297"/>
                </a:lnTo>
                <a:lnTo>
                  <a:pt x="140817" y="357085"/>
                </a:lnTo>
                <a:lnTo>
                  <a:pt x="140876" y="180085"/>
                </a:lnTo>
                <a:close/>
              </a:path>
              <a:path w="182245" h="378460">
                <a:moveTo>
                  <a:pt x="181952" y="51917"/>
                </a:moveTo>
                <a:lnTo>
                  <a:pt x="150736" y="51917"/>
                </a:lnTo>
                <a:lnTo>
                  <a:pt x="150736" y="164388"/>
                </a:lnTo>
                <a:lnTo>
                  <a:pt x="155622" y="177111"/>
                </a:lnTo>
                <a:lnTo>
                  <a:pt x="166368" y="181352"/>
                </a:lnTo>
                <a:lnTo>
                  <a:pt x="177102" y="177111"/>
                </a:lnTo>
                <a:lnTo>
                  <a:pt x="181952" y="164388"/>
                </a:lnTo>
                <a:lnTo>
                  <a:pt x="181952" y="51917"/>
                </a:lnTo>
                <a:close/>
              </a:path>
              <a:path w="182245" h="378460">
                <a:moveTo>
                  <a:pt x="58051" y="0"/>
                </a:moveTo>
                <a:lnTo>
                  <a:pt x="12382" y="14254"/>
                </a:lnTo>
                <a:lnTo>
                  <a:pt x="0" y="164388"/>
                </a:lnTo>
                <a:lnTo>
                  <a:pt x="4917" y="177018"/>
                </a:lnTo>
                <a:lnTo>
                  <a:pt x="15735" y="181228"/>
                </a:lnTo>
                <a:lnTo>
                  <a:pt x="26553" y="177018"/>
                </a:lnTo>
                <a:lnTo>
                  <a:pt x="31470" y="164388"/>
                </a:lnTo>
                <a:lnTo>
                  <a:pt x="31470" y="51930"/>
                </a:lnTo>
                <a:lnTo>
                  <a:pt x="85534" y="51930"/>
                </a:lnTo>
                <a:lnTo>
                  <a:pt x="85534" y="48983"/>
                </a:lnTo>
                <a:lnTo>
                  <a:pt x="74125" y="46157"/>
                </a:lnTo>
                <a:lnTo>
                  <a:pt x="65639" y="37364"/>
                </a:lnTo>
                <a:lnTo>
                  <a:pt x="60231" y="22135"/>
                </a:lnTo>
                <a:lnTo>
                  <a:pt x="58051" y="0"/>
                </a:lnTo>
                <a:close/>
              </a:path>
              <a:path w="182245" h="378460">
                <a:moveTo>
                  <a:pt x="135382" y="38"/>
                </a:moveTo>
                <a:lnTo>
                  <a:pt x="123888" y="38"/>
                </a:lnTo>
                <a:lnTo>
                  <a:pt x="121692" y="22075"/>
                </a:lnTo>
                <a:lnTo>
                  <a:pt x="116278" y="37237"/>
                </a:lnTo>
                <a:lnTo>
                  <a:pt x="107800" y="45992"/>
                </a:lnTo>
                <a:lnTo>
                  <a:pt x="96418" y="48806"/>
                </a:lnTo>
                <a:lnTo>
                  <a:pt x="96418" y="102869"/>
                </a:lnTo>
                <a:lnTo>
                  <a:pt x="101396" y="104889"/>
                </a:lnTo>
                <a:lnTo>
                  <a:pt x="104902" y="109562"/>
                </a:lnTo>
                <a:lnTo>
                  <a:pt x="104902" y="122326"/>
                </a:lnTo>
                <a:lnTo>
                  <a:pt x="98704" y="128333"/>
                </a:lnTo>
                <a:lnTo>
                  <a:pt x="140893" y="128333"/>
                </a:lnTo>
                <a:lnTo>
                  <a:pt x="140919" y="51917"/>
                </a:lnTo>
                <a:lnTo>
                  <a:pt x="181952" y="51917"/>
                </a:lnTo>
                <a:lnTo>
                  <a:pt x="181837" y="48806"/>
                </a:lnTo>
                <a:lnTo>
                  <a:pt x="179035" y="31247"/>
                </a:lnTo>
                <a:lnTo>
                  <a:pt x="170292" y="15406"/>
                </a:lnTo>
                <a:lnTo>
                  <a:pt x="155737" y="4254"/>
                </a:lnTo>
                <a:lnTo>
                  <a:pt x="135382" y="38"/>
                </a:lnTo>
                <a:close/>
              </a:path>
            </a:pathLst>
          </a:custGeom>
          <a:solidFill>
            <a:srgbClr val="D10019"/>
          </a:solidFill>
        </p:spPr>
        <p:txBody>
          <a:bodyPr wrap="square" lIns="0" tIns="0" rIns="0" bIns="0" rtlCol="0"/>
          <a:lstStyle/>
          <a:p>
            <a:endParaRPr/>
          </a:p>
        </p:txBody>
      </p:sp>
      <p:sp>
        <p:nvSpPr>
          <p:cNvPr id="6" name="object 10">
            <a:extLst>
              <a:ext uri="{FF2B5EF4-FFF2-40B4-BE49-F238E27FC236}">
                <a16:creationId xmlns:a16="http://schemas.microsoft.com/office/drawing/2014/main" id="{A62D24B2-35DF-4E17-8069-C90B8DB24418}"/>
              </a:ext>
            </a:extLst>
          </p:cNvPr>
          <p:cNvSpPr/>
          <p:nvPr/>
        </p:nvSpPr>
        <p:spPr>
          <a:xfrm>
            <a:off x="2474414" y="5984239"/>
            <a:ext cx="274681" cy="279764"/>
          </a:xfrm>
          <a:prstGeom prst="rect">
            <a:avLst/>
          </a:prstGeom>
          <a:blipFill>
            <a:blip r:embed="rId2" cstate="print"/>
            <a:stretch>
              <a:fillRect/>
            </a:stretch>
          </a:blipFill>
        </p:spPr>
        <p:txBody>
          <a:bodyPr wrap="square" lIns="0" tIns="0" rIns="0" bIns="0" rtlCol="0"/>
          <a:lstStyle/>
          <a:p>
            <a:endParaRPr/>
          </a:p>
        </p:txBody>
      </p:sp>
      <p:sp>
        <p:nvSpPr>
          <p:cNvPr id="7" name="object 8">
            <a:extLst>
              <a:ext uri="{FF2B5EF4-FFF2-40B4-BE49-F238E27FC236}">
                <a16:creationId xmlns:a16="http://schemas.microsoft.com/office/drawing/2014/main" id="{3D01E367-376A-4FC7-A9B5-E273095B7E28}"/>
              </a:ext>
            </a:extLst>
          </p:cNvPr>
          <p:cNvSpPr/>
          <p:nvPr/>
        </p:nvSpPr>
        <p:spPr>
          <a:xfrm>
            <a:off x="3594100" y="5136813"/>
            <a:ext cx="5257800" cy="2254380"/>
          </a:xfrm>
          <a:custGeom>
            <a:avLst/>
            <a:gdLst/>
            <a:ahLst/>
            <a:cxnLst/>
            <a:rect l="l" t="t" r="r" b="b"/>
            <a:pathLst>
              <a:path w="3160395" h="1179195">
                <a:moveTo>
                  <a:pt x="3159836" y="0"/>
                </a:moveTo>
                <a:lnTo>
                  <a:pt x="3159836" y="1179131"/>
                </a:lnTo>
                <a:lnTo>
                  <a:pt x="185356" y="1179131"/>
                </a:lnTo>
                <a:lnTo>
                  <a:pt x="185356" y="780478"/>
                </a:lnTo>
                <a:lnTo>
                  <a:pt x="0" y="626135"/>
                </a:lnTo>
                <a:lnTo>
                  <a:pt x="185356" y="450545"/>
                </a:lnTo>
                <a:lnTo>
                  <a:pt x="185356" y="0"/>
                </a:lnTo>
                <a:lnTo>
                  <a:pt x="3159836" y="0"/>
                </a:lnTo>
                <a:close/>
              </a:path>
            </a:pathLst>
          </a:custGeom>
          <a:ln w="69151">
            <a:solidFill>
              <a:srgbClr val="E3E4E4"/>
            </a:solidFill>
          </a:ln>
        </p:spPr>
        <p:txBody>
          <a:bodyPr wrap="square" lIns="0" tIns="0" rIns="0" bIns="0" rtlCol="0"/>
          <a:lstStyle/>
          <a:p>
            <a:endParaRPr/>
          </a:p>
        </p:txBody>
      </p:sp>
      <p:sp>
        <p:nvSpPr>
          <p:cNvPr id="8" name="object 9">
            <a:extLst>
              <a:ext uri="{FF2B5EF4-FFF2-40B4-BE49-F238E27FC236}">
                <a16:creationId xmlns:a16="http://schemas.microsoft.com/office/drawing/2014/main" id="{EA704F95-0C65-479D-8C03-670E7BEFC5D9}"/>
              </a:ext>
            </a:extLst>
          </p:cNvPr>
          <p:cNvSpPr txBox="1"/>
          <p:nvPr/>
        </p:nvSpPr>
        <p:spPr>
          <a:xfrm>
            <a:off x="4203700" y="5250200"/>
            <a:ext cx="4495800" cy="2027606"/>
          </a:xfrm>
          <a:prstGeom prst="rect">
            <a:avLst/>
          </a:prstGeom>
        </p:spPr>
        <p:txBody>
          <a:bodyPr vert="horz" wrap="square" lIns="0" tIns="12700" rIns="0" bIns="0" rtlCol="0">
            <a:spAutoFit/>
          </a:bodyPr>
          <a:lstStyle/>
          <a:p>
            <a:pPr marL="12700">
              <a:lnSpc>
                <a:spcPct val="100000"/>
              </a:lnSpc>
              <a:spcBef>
                <a:spcPts val="100"/>
              </a:spcBef>
            </a:pPr>
            <a:r>
              <a:rPr sz="1600" b="1" spc="10" dirty="0">
                <a:solidFill>
                  <a:srgbClr val="D10019"/>
                </a:solidFill>
                <a:latin typeface="Arial"/>
                <a:cs typeface="Arial"/>
              </a:rPr>
              <a:t>DICA</a:t>
            </a:r>
            <a:r>
              <a:rPr sz="1600" b="1" spc="90" dirty="0">
                <a:solidFill>
                  <a:srgbClr val="D10019"/>
                </a:solidFill>
                <a:latin typeface="Arial"/>
                <a:cs typeface="Arial"/>
              </a:rPr>
              <a:t> </a:t>
            </a:r>
            <a:r>
              <a:rPr sz="1600" b="1" spc="10" dirty="0">
                <a:solidFill>
                  <a:srgbClr val="D10019"/>
                </a:solidFill>
                <a:latin typeface="Arial"/>
                <a:cs typeface="Arial"/>
              </a:rPr>
              <a:t>CLÍNICA:</a:t>
            </a:r>
            <a:endParaRPr sz="1600" dirty="0">
              <a:latin typeface="Arial"/>
              <a:cs typeface="Arial"/>
            </a:endParaRPr>
          </a:p>
          <a:p>
            <a:pPr marL="12700" marR="71755">
              <a:lnSpc>
                <a:spcPct val="117700"/>
              </a:lnSpc>
              <a:spcBef>
                <a:spcPts val="440"/>
              </a:spcBef>
            </a:pPr>
            <a:r>
              <a:rPr sz="1600" spc="-40" dirty="0">
                <a:latin typeface="Arial"/>
                <a:cs typeface="Arial"/>
              </a:rPr>
              <a:t>As pessoas </a:t>
            </a:r>
            <a:r>
              <a:rPr sz="1600" spc="-20" dirty="0">
                <a:latin typeface="Arial"/>
                <a:cs typeface="Arial"/>
              </a:rPr>
              <a:t>com </a:t>
            </a:r>
            <a:r>
              <a:rPr sz="1600" spc="-5" dirty="0">
                <a:latin typeface="Arial"/>
                <a:cs typeface="Arial"/>
              </a:rPr>
              <a:t>transtornos </a:t>
            </a:r>
            <a:r>
              <a:rPr sz="1600" spc="-15" dirty="0">
                <a:latin typeface="Arial"/>
                <a:cs typeface="Arial"/>
              </a:rPr>
              <a:t>mentais </a:t>
            </a:r>
            <a:r>
              <a:rPr sz="1600" spc="-35" dirty="0">
                <a:latin typeface="Arial"/>
                <a:cs typeface="Arial"/>
              </a:rPr>
              <a:t>graves </a:t>
            </a:r>
            <a:r>
              <a:rPr sz="1600" spc="-40" dirty="0">
                <a:latin typeface="Arial"/>
                <a:cs typeface="Arial"/>
              </a:rPr>
              <a:t>são </a:t>
            </a:r>
            <a:r>
              <a:rPr sz="1600" spc="-15" dirty="0">
                <a:latin typeface="Arial"/>
                <a:cs typeface="Arial"/>
              </a:rPr>
              <a:t>2 </a:t>
            </a:r>
            <a:r>
              <a:rPr sz="1600" spc="-55" dirty="0">
                <a:latin typeface="Arial"/>
                <a:cs typeface="Arial"/>
              </a:rPr>
              <a:t>a </a:t>
            </a:r>
            <a:r>
              <a:rPr sz="1600" spc="-15" dirty="0">
                <a:latin typeface="Arial"/>
                <a:cs typeface="Arial"/>
              </a:rPr>
              <a:t>3  </a:t>
            </a:r>
            <a:r>
              <a:rPr sz="1600" spc="-55" dirty="0">
                <a:latin typeface="Arial"/>
                <a:cs typeface="Arial"/>
              </a:rPr>
              <a:t>vezes </a:t>
            </a:r>
            <a:r>
              <a:rPr sz="1600" spc="-35" dirty="0">
                <a:latin typeface="Arial"/>
                <a:cs typeface="Arial"/>
              </a:rPr>
              <a:t>mais </a:t>
            </a:r>
            <a:r>
              <a:rPr sz="1600" spc="-25" dirty="0">
                <a:latin typeface="Arial"/>
                <a:cs typeface="Arial"/>
              </a:rPr>
              <a:t>propensas </a:t>
            </a:r>
            <a:r>
              <a:rPr sz="1600" spc="-55" dirty="0">
                <a:latin typeface="Arial"/>
                <a:cs typeface="Arial"/>
              </a:rPr>
              <a:t>a </a:t>
            </a:r>
            <a:r>
              <a:rPr sz="1600" dirty="0">
                <a:latin typeface="Arial"/>
                <a:cs typeface="Arial"/>
              </a:rPr>
              <a:t>morrer </a:t>
            </a:r>
            <a:r>
              <a:rPr sz="1600" spc="-25" dirty="0">
                <a:latin typeface="Arial"/>
                <a:cs typeface="Arial"/>
              </a:rPr>
              <a:t>de doenças </a:t>
            </a:r>
            <a:r>
              <a:rPr sz="1600" spc="-20" dirty="0">
                <a:latin typeface="Arial"/>
                <a:cs typeface="Arial"/>
              </a:rPr>
              <a:t>evitáveis  </a:t>
            </a:r>
            <a:r>
              <a:rPr sz="1600" spc="-10" dirty="0">
                <a:latin typeface="Arial"/>
                <a:cs typeface="Arial"/>
              </a:rPr>
              <a:t>como </a:t>
            </a:r>
            <a:r>
              <a:rPr sz="1600" spc="-20" dirty="0">
                <a:latin typeface="Arial"/>
                <a:cs typeface="Arial"/>
              </a:rPr>
              <a:t>infecções </a:t>
            </a:r>
            <a:r>
              <a:rPr sz="1600" spc="-60" dirty="0">
                <a:latin typeface="Arial"/>
                <a:cs typeface="Arial"/>
              </a:rPr>
              <a:t>e </a:t>
            </a:r>
            <a:r>
              <a:rPr sz="1600" spc="-5" dirty="0">
                <a:latin typeface="Arial"/>
                <a:cs typeface="Arial"/>
              </a:rPr>
              <a:t>distúrbios</a:t>
            </a:r>
            <a:r>
              <a:rPr sz="1600" spc="-35" dirty="0">
                <a:latin typeface="Arial"/>
                <a:cs typeface="Arial"/>
              </a:rPr>
              <a:t> </a:t>
            </a:r>
            <a:r>
              <a:rPr sz="1600" spc="-20" dirty="0">
                <a:latin typeface="Arial"/>
                <a:cs typeface="Arial"/>
              </a:rPr>
              <a:t>cardiovasculares.</a:t>
            </a:r>
            <a:endParaRPr sz="1600" dirty="0">
              <a:latin typeface="Arial"/>
              <a:cs typeface="Arial"/>
            </a:endParaRPr>
          </a:p>
          <a:p>
            <a:pPr marL="12700" marR="5080">
              <a:lnSpc>
                <a:spcPct val="117700"/>
              </a:lnSpc>
            </a:pPr>
            <a:r>
              <a:rPr sz="1600" spc="-20" dirty="0">
                <a:latin typeface="Arial"/>
                <a:cs typeface="Arial"/>
              </a:rPr>
              <a:t>Concentre-se </a:t>
            </a:r>
            <a:r>
              <a:rPr sz="1600" spc="-30" dirty="0">
                <a:latin typeface="Arial"/>
                <a:cs typeface="Arial"/>
              </a:rPr>
              <a:t>em </a:t>
            </a:r>
            <a:r>
              <a:rPr sz="1600" spc="-10" dirty="0">
                <a:latin typeface="Arial"/>
                <a:cs typeface="Arial"/>
              </a:rPr>
              <a:t>reduzir </a:t>
            </a:r>
            <a:r>
              <a:rPr sz="1600" spc="-5" dirty="0">
                <a:latin typeface="Arial"/>
                <a:cs typeface="Arial"/>
              </a:rPr>
              <a:t>o </a:t>
            </a:r>
            <a:r>
              <a:rPr sz="1600" spc="-20" dirty="0">
                <a:latin typeface="Arial"/>
                <a:cs typeface="Arial"/>
              </a:rPr>
              <a:t>risco </a:t>
            </a:r>
            <a:r>
              <a:rPr sz="1600" spc="5" dirty="0">
                <a:latin typeface="Arial"/>
                <a:cs typeface="Arial"/>
              </a:rPr>
              <a:t>por </a:t>
            </a:r>
            <a:r>
              <a:rPr sz="1600" spc="-10" dirty="0">
                <a:latin typeface="Arial"/>
                <a:cs typeface="Arial"/>
              </a:rPr>
              <a:t>meio </a:t>
            </a:r>
            <a:r>
              <a:rPr sz="1600" spc="-25" dirty="0">
                <a:latin typeface="Arial"/>
                <a:cs typeface="Arial"/>
              </a:rPr>
              <a:t>de </a:t>
            </a:r>
            <a:r>
              <a:rPr sz="1600" spc="-20" dirty="0">
                <a:latin typeface="Arial"/>
                <a:cs typeface="Arial"/>
              </a:rPr>
              <a:t>educação  </a:t>
            </a:r>
            <a:r>
              <a:rPr sz="1600" spc="-60" dirty="0">
                <a:latin typeface="Arial"/>
                <a:cs typeface="Arial"/>
              </a:rPr>
              <a:t>e</a:t>
            </a:r>
            <a:r>
              <a:rPr sz="1600" spc="10" dirty="0">
                <a:latin typeface="Arial"/>
                <a:cs typeface="Arial"/>
              </a:rPr>
              <a:t> </a:t>
            </a:r>
            <a:r>
              <a:rPr sz="1600" spc="5" dirty="0">
                <a:latin typeface="Arial"/>
                <a:cs typeface="Arial"/>
              </a:rPr>
              <a:t>monitoramento.</a:t>
            </a:r>
            <a:endParaRPr sz="1600" dirty="0">
              <a:latin typeface="Arial"/>
              <a:cs typeface="Arial"/>
            </a:endParaRPr>
          </a:p>
        </p:txBody>
      </p:sp>
    </p:spTree>
    <p:extLst>
      <p:ext uri="{BB962C8B-B14F-4D97-AF65-F5344CB8AC3E}">
        <p14:creationId xmlns:p14="http://schemas.microsoft.com/office/powerpoint/2010/main" val="231518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2D2812F5-CB9B-4520-970F-03B8401F0241}"/>
              </a:ext>
            </a:extLst>
          </p:cNvPr>
          <p:cNvSpPr txBox="1"/>
          <p:nvPr/>
        </p:nvSpPr>
        <p:spPr>
          <a:xfrm>
            <a:off x="279400" y="914400"/>
            <a:ext cx="10134600" cy="2672526"/>
          </a:xfrm>
          <a:prstGeom prst="rect">
            <a:avLst/>
          </a:prstGeom>
        </p:spPr>
        <p:txBody>
          <a:bodyPr vert="horz" wrap="square" lIns="0" tIns="12700" rIns="0" bIns="0" rtlCol="0">
            <a:spAutoFit/>
          </a:bodyPr>
          <a:lstStyle/>
          <a:p>
            <a:pPr marL="192405" marR="255270" algn="just">
              <a:lnSpc>
                <a:spcPct val="120300"/>
              </a:lnSpc>
              <a:spcBef>
                <a:spcPts val="100"/>
              </a:spcBef>
            </a:pPr>
            <a:r>
              <a:rPr sz="2000" spc="-55" dirty="0" err="1">
                <a:latin typeface="Arial"/>
                <a:cs typeface="Arial"/>
              </a:rPr>
              <a:t>Trate</a:t>
            </a:r>
            <a:r>
              <a:rPr sz="2000" spc="-55" dirty="0">
                <a:latin typeface="Arial"/>
                <a:cs typeface="Arial"/>
              </a:rPr>
              <a:t> </a:t>
            </a:r>
            <a:r>
              <a:rPr sz="2000" spc="-85" dirty="0">
                <a:latin typeface="Arial"/>
                <a:cs typeface="Arial"/>
              </a:rPr>
              <a:t>as </a:t>
            </a:r>
            <a:r>
              <a:rPr sz="2000" spc="-35" dirty="0">
                <a:latin typeface="Arial"/>
                <a:cs typeface="Arial"/>
              </a:rPr>
              <a:t>comorbidades </a:t>
            </a:r>
            <a:r>
              <a:rPr sz="2000" spc="-40" dirty="0">
                <a:latin typeface="Arial"/>
                <a:cs typeface="Arial"/>
              </a:rPr>
              <a:t>existentes </a:t>
            </a:r>
            <a:r>
              <a:rPr sz="2000" spc="-35" dirty="0">
                <a:latin typeface="Arial"/>
                <a:cs typeface="Arial"/>
              </a:rPr>
              <a:t>simultaneamente com </a:t>
            </a:r>
            <a:r>
              <a:rPr sz="2000" spc="-5" dirty="0">
                <a:latin typeface="Arial"/>
                <a:cs typeface="Arial"/>
              </a:rPr>
              <a:t>o </a:t>
            </a:r>
            <a:r>
              <a:rPr sz="2000" spc="-20" dirty="0">
                <a:latin typeface="Arial"/>
                <a:cs typeface="Arial"/>
              </a:rPr>
              <a:t>transtorno </a:t>
            </a:r>
            <a:r>
              <a:rPr sz="2000" spc="-50" dirty="0">
                <a:latin typeface="Arial"/>
                <a:cs typeface="Arial"/>
              </a:rPr>
              <a:t>MNS. Encaminhe </a:t>
            </a:r>
            <a:r>
              <a:rPr sz="2000" spc="-60" dirty="0">
                <a:latin typeface="Arial"/>
                <a:cs typeface="Arial"/>
              </a:rPr>
              <a:t>a </a:t>
            </a:r>
            <a:r>
              <a:rPr sz="2000" spc="-50" dirty="0">
                <a:latin typeface="Arial"/>
                <a:cs typeface="Arial"/>
              </a:rPr>
              <a:t>especialistas </a:t>
            </a:r>
            <a:r>
              <a:rPr sz="2000" spc="-15" dirty="0">
                <a:latin typeface="Arial"/>
                <a:cs typeface="Arial"/>
              </a:rPr>
              <a:t>ou </a:t>
            </a:r>
            <a:r>
              <a:rPr sz="2000" spc="-30" dirty="0">
                <a:latin typeface="Arial"/>
                <a:cs typeface="Arial"/>
              </a:rPr>
              <a:t>solicite </a:t>
            </a:r>
            <a:r>
              <a:rPr sz="2000" spc="-25" dirty="0">
                <a:latin typeface="Arial"/>
                <a:cs typeface="Arial"/>
              </a:rPr>
              <a:t>um  </a:t>
            </a:r>
            <a:r>
              <a:rPr sz="2000" spc="-45" dirty="0">
                <a:latin typeface="Arial"/>
                <a:cs typeface="Arial"/>
              </a:rPr>
              <a:t>parecer, </a:t>
            </a:r>
            <a:r>
              <a:rPr sz="2000" spc="-55" dirty="0">
                <a:latin typeface="Arial"/>
                <a:cs typeface="Arial"/>
              </a:rPr>
              <a:t>caso</a:t>
            </a:r>
            <a:r>
              <a:rPr sz="2000" spc="-10" dirty="0">
                <a:latin typeface="Arial"/>
                <a:cs typeface="Arial"/>
              </a:rPr>
              <a:t> </a:t>
            </a:r>
            <a:r>
              <a:rPr sz="2000" spc="-50" dirty="0" err="1">
                <a:latin typeface="Arial"/>
                <a:cs typeface="Arial"/>
              </a:rPr>
              <a:t>necessário</a:t>
            </a:r>
            <a:r>
              <a:rPr sz="2000" spc="-50" dirty="0">
                <a:latin typeface="Arial"/>
                <a:cs typeface="Arial"/>
              </a:rPr>
              <a:t>.</a:t>
            </a:r>
            <a:endParaRPr lang="pt-BR" sz="2000" spc="-50" dirty="0">
              <a:latin typeface="Arial"/>
              <a:cs typeface="Arial"/>
            </a:endParaRPr>
          </a:p>
          <a:p>
            <a:pPr marL="192405" marR="255270" algn="just">
              <a:lnSpc>
                <a:spcPct val="120300"/>
              </a:lnSpc>
              <a:spcBef>
                <a:spcPts val="100"/>
              </a:spcBef>
            </a:pPr>
            <a:endParaRPr lang="pt-BR" sz="2000" spc="-50" dirty="0">
              <a:latin typeface="Arial"/>
              <a:cs typeface="Arial"/>
            </a:endParaRPr>
          </a:p>
          <a:p>
            <a:pPr marL="12700"/>
            <a:r>
              <a:rPr lang="pt-BR" sz="2000" b="1" spc="-80" dirty="0">
                <a:solidFill>
                  <a:srgbClr val="002857"/>
                </a:solidFill>
                <a:latin typeface="Arial"/>
                <a:cs typeface="Arial"/>
              </a:rPr>
              <a:t>»</a:t>
            </a:r>
            <a:r>
              <a:rPr sz="2000" b="1" spc="-80" dirty="0">
                <a:solidFill>
                  <a:srgbClr val="002857"/>
                </a:solidFill>
                <a:latin typeface="Arial"/>
                <a:cs typeface="Arial"/>
              </a:rPr>
              <a:t> </a:t>
            </a:r>
            <a:r>
              <a:rPr sz="2000" spc="-30" dirty="0">
                <a:latin typeface="Arial"/>
                <a:cs typeface="Arial"/>
              </a:rPr>
              <a:t>Oriente </a:t>
            </a:r>
            <a:r>
              <a:rPr sz="2000" spc="-60" dirty="0">
                <a:latin typeface="Arial"/>
                <a:cs typeface="Arial"/>
              </a:rPr>
              <a:t>a pessoa </a:t>
            </a:r>
            <a:r>
              <a:rPr sz="2000" spc="-40" dirty="0">
                <a:latin typeface="Arial"/>
                <a:cs typeface="Arial"/>
              </a:rPr>
              <a:t>sobre </a:t>
            </a:r>
            <a:r>
              <a:rPr sz="2000" spc="-30" dirty="0">
                <a:latin typeface="Arial"/>
                <a:cs typeface="Arial"/>
              </a:rPr>
              <a:t>fatores </a:t>
            </a:r>
            <a:r>
              <a:rPr sz="2000" spc="-40" dirty="0">
                <a:latin typeface="Arial"/>
                <a:cs typeface="Arial"/>
              </a:rPr>
              <a:t>de risco </a:t>
            </a:r>
            <a:r>
              <a:rPr sz="2000" spc="-35" dirty="0">
                <a:latin typeface="Arial"/>
                <a:cs typeface="Arial"/>
              </a:rPr>
              <a:t>modificáveis </a:t>
            </a:r>
            <a:r>
              <a:rPr sz="2000" spc="-40" dirty="0">
                <a:latin typeface="Arial"/>
                <a:cs typeface="Arial"/>
              </a:rPr>
              <a:t>para</a:t>
            </a:r>
            <a:r>
              <a:rPr sz="2000" spc="-30" dirty="0">
                <a:latin typeface="Arial"/>
                <a:cs typeface="Arial"/>
              </a:rPr>
              <a:t> </a:t>
            </a:r>
            <a:r>
              <a:rPr sz="2000" spc="-25" dirty="0" err="1">
                <a:latin typeface="Arial"/>
                <a:cs typeface="Arial"/>
              </a:rPr>
              <a:t>evitar</a:t>
            </a:r>
            <a:r>
              <a:rPr lang="pt-BR" sz="2000" spc="-25" dirty="0">
                <a:latin typeface="Arial"/>
                <a:cs typeface="Arial"/>
              </a:rPr>
              <a:t> </a:t>
            </a:r>
            <a:r>
              <a:rPr sz="2000" spc="-50" dirty="0" err="1">
                <a:latin typeface="Arial"/>
                <a:cs typeface="Arial"/>
              </a:rPr>
              <a:t>doenças</a:t>
            </a:r>
            <a:r>
              <a:rPr sz="2000" spc="-50" dirty="0">
                <a:latin typeface="Arial"/>
                <a:cs typeface="Arial"/>
              </a:rPr>
              <a:t> </a:t>
            </a:r>
            <a:r>
              <a:rPr sz="2000" spc="-60" dirty="0">
                <a:latin typeface="Arial"/>
                <a:cs typeface="Arial"/>
              </a:rPr>
              <a:t>e </a:t>
            </a:r>
            <a:r>
              <a:rPr sz="2000" spc="-30" dirty="0">
                <a:latin typeface="Arial"/>
                <a:cs typeface="Arial"/>
              </a:rPr>
              <a:t>incentive </a:t>
            </a:r>
            <a:r>
              <a:rPr sz="2000" spc="-25" dirty="0">
                <a:latin typeface="Arial"/>
                <a:cs typeface="Arial"/>
              </a:rPr>
              <a:t>um estilo </a:t>
            </a:r>
            <a:r>
              <a:rPr sz="2000" spc="-40" dirty="0">
                <a:latin typeface="Arial"/>
                <a:cs typeface="Arial"/>
              </a:rPr>
              <a:t>de </a:t>
            </a:r>
            <a:r>
              <a:rPr sz="2000" spc="-35" dirty="0">
                <a:latin typeface="Arial"/>
                <a:cs typeface="Arial"/>
              </a:rPr>
              <a:t>vida</a:t>
            </a:r>
            <a:r>
              <a:rPr sz="2000" spc="55" dirty="0">
                <a:latin typeface="Arial"/>
                <a:cs typeface="Arial"/>
              </a:rPr>
              <a:t> </a:t>
            </a:r>
            <a:r>
              <a:rPr sz="2000" spc="-50" dirty="0" err="1">
                <a:latin typeface="Arial"/>
                <a:cs typeface="Arial"/>
              </a:rPr>
              <a:t>saudável</a:t>
            </a:r>
            <a:r>
              <a:rPr sz="2000" spc="-50" dirty="0">
                <a:latin typeface="Arial"/>
                <a:cs typeface="Arial"/>
              </a:rPr>
              <a:t>.</a:t>
            </a:r>
            <a:endParaRPr lang="pt-BR" sz="2000" spc="-50" dirty="0">
              <a:latin typeface="Arial"/>
              <a:cs typeface="Arial"/>
            </a:endParaRPr>
          </a:p>
          <a:p>
            <a:pPr marL="12700"/>
            <a:endParaRPr lang="pt-BR" sz="2000" spc="-50" dirty="0">
              <a:latin typeface="Arial"/>
              <a:cs typeface="Arial"/>
            </a:endParaRPr>
          </a:p>
          <a:p>
            <a:pPr marL="12700"/>
            <a:r>
              <a:rPr sz="2000" b="1" spc="-80" dirty="0">
                <a:solidFill>
                  <a:srgbClr val="002857"/>
                </a:solidFill>
                <a:latin typeface="Arial"/>
                <a:cs typeface="Arial"/>
              </a:rPr>
              <a:t>» </a:t>
            </a:r>
            <a:r>
              <a:rPr sz="2000" spc="-75" dirty="0">
                <a:latin typeface="Arial"/>
                <a:cs typeface="Arial"/>
              </a:rPr>
              <a:t>Para </a:t>
            </a:r>
            <a:r>
              <a:rPr sz="2000" spc="-30" dirty="0">
                <a:latin typeface="Arial"/>
                <a:cs typeface="Arial"/>
              </a:rPr>
              <a:t>promover </a:t>
            </a:r>
            <a:r>
              <a:rPr sz="2000" spc="-60" dirty="0">
                <a:latin typeface="Arial"/>
                <a:cs typeface="Arial"/>
              </a:rPr>
              <a:t>a </a:t>
            </a:r>
            <a:r>
              <a:rPr sz="2000" spc="-55" dirty="0">
                <a:latin typeface="Arial"/>
                <a:cs typeface="Arial"/>
              </a:rPr>
              <a:t>saúde </a:t>
            </a:r>
            <a:r>
              <a:rPr sz="2000" spc="-45" dirty="0">
                <a:latin typeface="Arial"/>
                <a:cs typeface="Arial"/>
              </a:rPr>
              <a:t>física </a:t>
            </a:r>
            <a:r>
              <a:rPr sz="2000" spc="-65" dirty="0">
                <a:latin typeface="Arial"/>
                <a:cs typeface="Arial"/>
              </a:rPr>
              <a:t>das pessoas </a:t>
            </a:r>
            <a:r>
              <a:rPr sz="2000" spc="-35" dirty="0">
                <a:latin typeface="Arial"/>
                <a:cs typeface="Arial"/>
              </a:rPr>
              <a:t>com </a:t>
            </a:r>
            <a:r>
              <a:rPr sz="2000" spc="-40" dirty="0">
                <a:latin typeface="Arial"/>
                <a:cs typeface="Arial"/>
              </a:rPr>
              <a:t>condições</a:t>
            </a:r>
            <a:r>
              <a:rPr sz="2000" spc="-140" dirty="0">
                <a:latin typeface="Arial"/>
                <a:cs typeface="Arial"/>
              </a:rPr>
              <a:t> </a:t>
            </a:r>
            <a:r>
              <a:rPr sz="2000" spc="-50" dirty="0">
                <a:latin typeface="Arial"/>
                <a:cs typeface="Arial"/>
              </a:rPr>
              <a:t>MNS,</a:t>
            </a:r>
            <a:r>
              <a:rPr lang="pt-BR" sz="2000" spc="-50" dirty="0">
                <a:latin typeface="Arial"/>
                <a:cs typeface="Arial"/>
              </a:rPr>
              <a:t> </a:t>
            </a:r>
            <a:r>
              <a:rPr sz="2000" spc="-55" dirty="0" err="1">
                <a:latin typeface="Arial"/>
                <a:cs typeface="Arial"/>
              </a:rPr>
              <a:t>os</a:t>
            </a:r>
            <a:r>
              <a:rPr sz="2000" spc="-55" dirty="0">
                <a:latin typeface="Arial"/>
                <a:cs typeface="Arial"/>
              </a:rPr>
              <a:t> </a:t>
            </a:r>
            <a:r>
              <a:rPr sz="2000" spc="-35" dirty="0">
                <a:latin typeface="Arial"/>
                <a:cs typeface="Arial"/>
              </a:rPr>
              <a:t>profissionais </a:t>
            </a:r>
            <a:r>
              <a:rPr sz="2000" spc="-40" dirty="0">
                <a:latin typeface="Arial"/>
                <a:cs typeface="Arial"/>
              </a:rPr>
              <a:t>de </a:t>
            </a:r>
            <a:r>
              <a:rPr sz="2000" spc="-55" dirty="0">
                <a:latin typeface="Arial"/>
                <a:cs typeface="Arial"/>
              </a:rPr>
              <a:t>saúde</a:t>
            </a:r>
            <a:r>
              <a:rPr sz="2000" spc="25" dirty="0">
                <a:latin typeface="Arial"/>
                <a:cs typeface="Arial"/>
              </a:rPr>
              <a:t> </a:t>
            </a:r>
            <a:r>
              <a:rPr sz="2000" spc="-45" dirty="0">
                <a:latin typeface="Arial"/>
                <a:cs typeface="Arial"/>
              </a:rPr>
              <a:t>devem:</a:t>
            </a:r>
            <a:endParaRPr sz="2000" dirty="0">
              <a:latin typeface="Arial"/>
              <a:cs typeface="Arial"/>
            </a:endParaRPr>
          </a:p>
        </p:txBody>
      </p:sp>
      <p:sp>
        <p:nvSpPr>
          <p:cNvPr id="3" name="object 4">
            <a:extLst>
              <a:ext uri="{FF2B5EF4-FFF2-40B4-BE49-F238E27FC236}">
                <a16:creationId xmlns:a16="http://schemas.microsoft.com/office/drawing/2014/main" id="{8A27AA38-F862-4A5D-8074-41AC344B81E8}"/>
              </a:ext>
            </a:extLst>
          </p:cNvPr>
          <p:cNvSpPr txBox="1"/>
          <p:nvPr/>
        </p:nvSpPr>
        <p:spPr>
          <a:xfrm>
            <a:off x="580843" y="357644"/>
            <a:ext cx="9372599" cy="382156"/>
          </a:xfrm>
          <a:prstGeom prst="rect">
            <a:avLst/>
          </a:prstGeom>
        </p:spPr>
        <p:txBody>
          <a:bodyPr vert="horz" wrap="square" lIns="0" tIns="12700" rIns="0" bIns="0" rtlCol="0">
            <a:spAutoFit/>
          </a:bodyPr>
          <a:lstStyle/>
          <a:p>
            <a:pPr marL="12700">
              <a:lnSpc>
                <a:spcPct val="100000"/>
              </a:lnSpc>
              <a:spcBef>
                <a:spcPts val="100"/>
              </a:spcBef>
              <a:tabLst>
                <a:tab pos="3347720" algn="l"/>
              </a:tabLst>
            </a:pPr>
            <a:r>
              <a:rPr lang="pt-BR" sz="2400" b="1" spc="-20" dirty="0">
                <a:solidFill>
                  <a:srgbClr val="002857"/>
                </a:solidFill>
                <a:latin typeface="Arial"/>
                <a:cs typeface="Arial"/>
              </a:rPr>
              <a:t>Manejo </a:t>
            </a:r>
            <a:r>
              <a:rPr sz="2400" b="1" spc="-20" dirty="0">
                <a:solidFill>
                  <a:srgbClr val="002857"/>
                </a:solidFill>
                <a:latin typeface="Arial"/>
                <a:cs typeface="Arial"/>
              </a:rPr>
              <a:t>da</a:t>
            </a:r>
            <a:r>
              <a:rPr sz="2400" b="1" spc="114" dirty="0">
                <a:solidFill>
                  <a:srgbClr val="002857"/>
                </a:solidFill>
                <a:latin typeface="Arial"/>
                <a:cs typeface="Arial"/>
              </a:rPr>
              <a:t> </a:t>
            </a:r>
            <a:r>
              <a:rPr sz="2400" b="1" spc="-50" dirty="0">
                <a:solidFill>
                  <a:srgbClr val="002857"/>
                </a:solidFill>
                <a:latin typeface="Arial"/>
                <a:cs typeface="Arial"/>
              </a:rPr>
              <a:t>saúde</a:t>
            </a:r>
            <a:r>
              <a:rPr sz="2400" b="1" spc="40" dirty="0">
                <a:solidFill>
                  <a:srgbClr val="002857"/>
                </a:solidFill>
                <a:latin typeface="Arial"/>
                <a:cs typeface="Arial"/>
              </a:rPr>
              <a:t> </a:t>
            </a:r>
            <a:r>
              <a:rPr sz="2400" b="1" spc="-45" dirty="0">
                <a:solidFill>
                  <a:srgbClr val="002857"/>
                </a:solidFill>
                <a:latin typeface="Arial"/>
                <a:cs typeface="Arial"/>
              </a:rPr>
              <a:t>física	</a:t>
            </a:r>
            <a:endParaRPr sz="2400" dirty="0">
              <a:latin typeface="Arial"/>
              <a:cs typeface="Arial"/>
            </a:endParaRPr>
          </a:p>
        </p:txBody>
      </p:sp>
      <p:sp>
        <p:nvSpPr>
          <p:cNvPr id="4" name="object 7">
            <a:extLst>
              <a:ext uri="{FF2B5EF4-FFF2-40B4-BE49-F238E27FC236}">
                <a16:creationId xmlns:a16="http://schemas.microsoft.com/office/drawing/2014/main" id="{3D3373E6-E08D-4A6C-A9E1-6169EABB672D}"/>
              </a:ext>
            </a:extLst>
          </p:cNvPr>
          <p:cNvSpPr txBox="1"/>
          <p:nvPr/>
        </p:nvSpPr>
        <p:spPr>
          <a:xfrm>
            <a:off x="533400" y="3777855"/>
            <a:ext cx="10134600" cy="3497817"/>
          </a:xfrm>
          <a:prstGeom prst="rect">
            <a:avLst/>
          </a:prstGeom>
        </p:spPr>
        <p:txBody>
          <a:bodyPr vert="horz" wrap="square" lIns="0" tIns="12700" rIns="0" bIns="0" rtlCol="0">
            <a:spAutoFit/>
          </a:bodyPr>
          <a:lstStyle/>
          <a:p>
            <a:pPr marL="192405" marR="469900" indent="-180340">
              <a:lnSpc>
                <a:spcPct val="120300"/>
              </a:lnSpc>
              <a:spcBef>
                <a:spcPts val="100"/>
              </a:spcBef>
              <a:buChar char="–"/>
              <a:tabLst>
                <a:tab pos="193040" algn="l"/>
              </a:tabLst>
            </a:pPr>
            <a:r>
              <a:rPr sz="2000" spc="-25" dirty="0">
                <a:latin typeface="Arial"/>
                <a:cs typeface="Arial"/>
              </a:rPr>
              <a:t>Explicar </a:t>
            </a:r>
            <a:r>
              <a:rPr sz="2000" spc="-40" dirty="0">
                <a:latin typeface="Arial"/>
                <a:cs typeface="Arial"/>
              </a:rPr>
              <a:t>a </a:t>
            </a:r>
            <a:r>
              <a:rPr sz="2000" dirty="0">
                <a:latin typeface="Arial"/>
                <a:cs typeface="Arial"/>
              </a:rPr>
              <a:t>importância </a:t>
            </a:r>
            <a:r>
              <a:rPr sz="2000" spc="-20" dirty="0">
                <a:latin typeface="Arial"/>
                <a:cs typeface="Arial"/>
              </a:rPr>
              <a:t>da </a:t>
            </a:r>
            <a:r>
              <a:rPr sz="2000" spc="-10" dirty="0">
                <a:latin typeface="Arial"/>
                <a:cs typeface="Arial"/>
              </a:rPr>
              <a:t>atividade </a:t>
            </a:r>
            <a:r>
              <a:rPr sz="2000" spc="-25" dirty="0">
                <a:latin typeface="Arial"/>
                <a:cs typeface="Arial"/>
              </a:rPr>
              <a:t>física </a:t>
            </a:r>
            <a:r>
              <a:rPr sz="2000" spc="-45" dirty="0">
                <a:latin typeface="Arial"/>
                <a:cs typeface="Arial"/>
              </a:rPr>
              <a:t>e </a:t>
            </a:r>
            <a:r>
              <a:rPr sz="2000" spc="-20" dirty="0">
                <a:latin typeface="Arial"/>
                <a:cs typeface="Arial"/>
              </a:rPr>
              <a:t>da  </a:t>
            </a:r>
            <a:r>
              <a:rPr sz="2000" spc="-10" dirty="0">
                <a:latin typeface="Arial"/>
                <a:cs typeface="Arial"/>
              </a:rPr>
              <a:t>alimentação</a:t>
            </a:r>
            <a:r>
              <a:rPr sz="2000" spc="-25" dirty="0">
                <a:latin typeface="Arial"/>
                <a:cs typeface="Arial"/>
              </a:rPr>
              <a:t> </a:t>
            </a:r>
            <a:r>
              <a:rPr sz="2000" spc="-30" dirty="0">
                <a:latin typeface="Arial"/>
                <a:cs typeface="Arial"/>
              </a:rPr>
              <a:t>saudável.</a:t>
            </a:r>
            <a:endParaRPr sz="2000" dirty="0">
              <a:latin typeface="Arial"/>
              <a:cs typeface="Arial"/>
            </a:endParaRPr>
          </a:p>
          <a:p>
            <a:pPr marL="192405" indent="-180340">
              <a:lnSpc>
                <a:spcPct val="100000"/>
              </a:lnSpc>
              <a:spcBef>
                <a:spcPts val="500"/>
              </a:spcBef>
              <a:buChar char="–"/>
              <a:tabLst>
                <a:tab pos="193040" algn="l"/>
              </a:tabLst>
            </a:pPr>
            <a:r>
              <a:rPr sz="2000" spc="-10" dirty="0">
                <a:latin typeface="Arial"/>
                <a:cs typeface="Arial"/>
              </a:rPr>
              <a:t>Orientar </a:t>
            </a:r>
            <a:r>
              <a:rPr sz="2000" spc="-60" dirty="0">
                <a:latin typeface="Arial"/>
                <a:cs typeface="Arial"/>
              </a:rPr>
              <a:t>as </a:t>
            </a:r>
            <a:r>
              <a:rPr sz="2000" spc="-45" dirty="0">
                <a:latin typeface="Arial"/>
                <a:cs typeface="Arial"/>
              </a:rPr>
              <a:t>pessoas </a:t>
            </a:r>
            <a:r>
              <a:rPr sz="2000" spc="-20" dirty="0">
                <a:latin typeface="Arial"/>
                <a:cs typeface="Arial"/>
              </a:rPr>
              <a:t>sobre </a:t>
            </a:r>
            <a:r>
              <a:rPr sz="2000" spc="10" dirty="0">
                <a:latin typeface="Arial"/>
                <a:cs typeface="Arial"/>
              </a:rPr>
              <a:t>o </a:t>
            </a:r>
            <a:r>
              <a:rPr sz="2000" spc="-25" dirty="0">
                <a:latin typeface="Arial"/>
                <a:cs typeface="Arial"/>
              </a:rPr>
              <a:t>uso </a:t>
            </a:r>
            <a:r>
              <a:rPr sz="2000" spc="-10" dirty="0">
                <a:latin typeface="Arial"/>
                <a:cs typeface="Arial"/>
              </a:rPr>
              <a:t>prejudicial </a:t>
            </a:r>
            <a:r>
              <a:rPr sz="2000" spc="-20" dirty="0">
                <a:latin typeface="Arial"/>
                <a:cs typeface="Arial"/>
              </a:rPr>
              <a:t>de</a:t>
            </a:r>
            <a:r>
              <a:rPr sz="2000" spc="5" dirty="0">
                <a:latin typeface="Arial"/>
                <a:cs typeface="Arial"/>
              </a:rPr>
              <a:t> </a:t>
            </a:r>
            <a:r>
              <a:rPr sz="2000" spc="-10" dirty="0">
                <a:latin typeface="Arial"/>
                <a:cs typeface="Arial"/>
              </a:rPr>
              <a:t>álcool.</a:t>
            </a:r>
            <a:endParaRPr sz="2000" dirty="0">
              <a:latin typeface="Arial"/>
              <a:cs typeface="Arial"/>
            </a:endParaRPr>
          </a:p>
          <a:p>
            <a:pPr marL="192405" marR="297180" indent="-180340">
              <a:lnSpc>
                <a:spcPct val="120300"/>
              </a:lnSpc>
              <a:spcBef>
                <a:spcPts val="285"/>
              </a:spcBef>
              <a:buChar char="–"/>
              <a:tabLst>
                <a:tab pos="193040" algn="l"/>
              </a:tabLst>
            </a:pPr>
            <a:r>
              <a:rPr sz="2000" spc="-15" dirty="0">
                <a:latin typeface="Arial"/>
                <a:cs typeface="Arial"/>
              </a:rPr>
              <a:t>Incentivar </a:t>
            </a:r>
            <a:r>
              <a:rPr sz="2000" spc="10" dirty="0">
                <a:latin typeface="Arial"/>
                <a:cs typeface="Arial"/>
              </a:rPr>
              <a:t>o </a:t>
            </a:r>
            <a:r>
              <a:rPr sz="2000" spc="-10" dirty="0">
                <a:latin typeface="Arial"/>
                <a:cs typeface="Arial"/>
              </a:rPr>
              <a:t>abandono </a:t>
            </a:r>
            <a:r>
              <a:rPr sz="2000" spc="5" dirty="0">
                <a:latin typeface="Arial"/>
                <a:cs typeface="Arial"/>
              </a:rPr>
              <a:t>do </a:t>
            </a:r>
            <a:r>
              <a:rPr sz="2000" spc="-10" dirty="0">
                <a:latin typeface="Arial"/>
                <a:cs typeface="Arial"/>
              </a:rPr>
              <a:t>tabagismo </a:t>
            </a:r>
            <a:r>
              <a:rPr sz="2000" spc="-45" dirty="0">
                <a:latin typeface="Arial"/>
                <a:cs typeface="Arial"/>
              </a:rPr>
              <a:t>e </a:t>
            </a:r>
            <a:r>
              <a:rPr sz="2000" spc="5" dirty="0">
                <a:latin typeface="Arial"/>
                <a:cs typeface="Arial"/>
              </a:rPr>
              <a:t>do </a:t>
            </a:r>
            <a:r>
              <a:rPr sz="2000" spc="-25" dirty="0">
                <a:latin typeface="Arial"/>
                <a:cs typeface="Arial"/>
              </a:rPr>
              <a:t>uso </a:t>
            </a:r>
            <a:r>
              <a:rPr sz="2000" spc="-20" dirty="0">
                <a:latin typeface="Arial"/>
                <a:cs typeface="Arial"/>
              </a:rPr>
              <a:t>de  </a:t>
            </a:r>
            <a:r>
              <a:rPr sz="2000" spc="-25" dirty="0">
                <a:latin typeface="Arial"/>
                <a:cs typeface="Arial"/>
              </a:rPr>
              <a:t>substâncias.</a:t>
            </a:r>
            <a:endParaRPr sz="2000" dirty="0">
              <a:latin typeface="Arial"/>
              <a:cs typeface="Arial"/>
            </a:endParaRPr>
          </a:p>
          <a:p>
            <a:pPr marL="192405" marR="5080" indent="-180340">
              <a:lnSpc>
                <a:spcPct val="120300"/>
              </a:lnSpc>
              <a:spcBef>
                <a:spcPts val="285"/>
              </a:spcBef>
              <a:buChar char="–"/>
              <a:tabLst>
                <a:tab pos="193040" algn="l"/>
              </a:tabLst>
            </a:pPr>
            <a:r>
              <a:rPr sz="2000" spc="-10" dirty="0">
                <a:latin typeface="Arial"/>
                <a:cs typeface="Arial"/>
              </a:rPr>
              <a:t>Orientar </a:t>
            </a:r>
            <a:r>
              <a:rPr sz="2000" spc="-20" dirty="0">
                <a:latin typeface="Arial"/>
                <a:cs typeface="Arial"/>
              </a:rPr>
              <a:t>sobre </a:t>
            </a:r>
            <a:r>
              <a:rPr sz="2000" dirty="0">
                <a:latin typeface="Arial"/>
                <a:cs typeface="Arial"/>
              </a:rPr>
              <a:t>outros </a:t>
            </a:r>
            <a:r>
              <a:rPr sz="2000" spc="-5" dirty="0">
                <a:latin typeface="Arial"/>
                <a:cs typeface="Arial"/>
              </a:rPr>
              <a:t>comportamentos </a:t>
            </a:r>
            <a:r>
              <a:rPr sz="2000" spc="-20" dirty="0">
                <a:latin typeface="Arial"/>
                <a:cs typeface="Arial"/>
              </a:rPr>
              <a:t>de risco (p. ex.,  </a:t>
            </a:r>
            <a:r>
              <a:rPr sz="2000" spc="-35" dirty="0">
                <a:latin typeface="Arial"/>
                <a:cs typeface="Arial"/>
              </a:rPr>
              <a:t>sexo </a:t>
            </a:r>
            <a:r>
              <a:rPr sz="2000" spc="-40" dirty="0">
                <a:latin typeface="Arial"/>
                <a:cs typeface="Arial"/>
              </a:rPr>
              <a:t>sem</a:t>
            </a:r>
            <a:r>
              <a:rPr sz="2000" spc="-10" dirty="0">
                <a:latin typeface="Arial"/>
                <a:cs typeface="Arial"/>
              </a:rPr>
              <a:t> </a:t>
            </a:r>
            <a:r>
              <a:rPr sz="2000" spc="-15" dirty="0">
                <a:latin typeface="Arial"/>
                <a:cs typeface="Arial"/>
              </a:rPr>
              <a:t>proteção).</a:t>
            </a:r>
            <a:endParaRPr sz="2000" dirty="0">
              <a:latin typeface="Arial"/>
              <a:cs typeface="Arial"/>
            </a:endParaRPr>
          </a:p>
          <a:p>
            <a:pPr marL="192405" marR="401320" indent="-180340">
              <a:lnSpc>
                <a:spcPct val="120300"/>
              </a:lnSpc>
              <a:spcBef>
                <a:spcPts val="285"/>
              </a:spcBef>
              <a:buChar char="–"/>
              <a:tabLst>
                <a:tab pos="193040" algn="l"/>
              </a:tabLst>
            </a:pPr>
            <a:r>
              <a:rPr sz="2000" spc="-35" dirty="0">
                <a:latin typeface="Arial"/>
                <a:cs typeface="Arial"/>
              </a:rPr>
              <a:t>Realizar avaliações </a:t>
            </a:r>
            <a:r>
              <a:rPr sz="2000" spc="-20" dirty="0">
                <a:latin typeface="Arial"/>
                <a:cs typeface="Arial"/>
              </a:rPr>
              <a:t>da </a:t>
            </a:r>
            <a:r>
              <a:rPr sz="2000" spc="-35" dirty="0">
                <a:latin typeface="Arial"/>
                <a:cs typeface="Arial"/>
              </a:rPr>
              <a:t>saúde </a:t>
            </a:r>
            <a:r>
              <a:rPr sz="2000" spc="-25" dirty="0">
                <a:latin typeface="Arial"/>
                <a:cs typeface="Arial"/>
              </a:rPr>
              <a:t>física </a:t>
            </a:r>
            <a:r>
              <a:rPr sz="2000" spc="-45" dirty="0">
                <a:latin typeface="Arial"/>
                <a:cs typeface="Arial"/>
              </a:rPr>
              <a:t>e </a:t>
            </a:r>
            <a:r>
              <a:rPr sz="2000" spc="-35" dirty="0">
                <a:latin typeface="Arial"/>
                <a:cs typeface="Arial"/>
              </a:rPr>
              <a:t>vacinações  </a:t>
            </a:r>
            <a:r>
              <a:rPr sz="2000" spc="-10" dirty="0">
                <a:latin typeface="Arial"/>
                <a:cs typeface="Arial"/>
              </a:rPr>
              <a:t>periodicamente.</a:t>
            </a:r>
            <a:endParaRPr sz="2000" dirty="0">
              <a:latin typeface="Arial"/>
              <a:cs typeface="Arial"/>
            </a:endParaRPr>
          </a:p>
          <a:p>
            <a:pPr marL="192405" marR="13335" indent="-180340">
              <a:lnSpc>
                <a:spcPct val="120300"/>
              </a:lnSpc>
              <a:spcBef>
                <a:spcPts val="280"/>
              </a:spcBef>
              <a:buChar char="–"/>
              <a:tabLst>
                <a:tab pos="193040" algn="l"/>
              </a:tabLst>
            </a:pPr>
            <a:r>
              <a:rPr sz="2000" spc="-25" dirty="0">
                <a:latin typeface="Arial"/>
                <a:cs typeface="Arial"/>
              </a:rPr>
              <a:t>Preparar </a:t>
            </a:r>
            <a:r>
              <a:rPr sz="2000" spc="-60" dirty="0">
                <a:latin typeface="Arial"/>
                <a:cs typeface="Arial"/>
              </a:rPr>
              <a:t>as </a:t>
            </a:r>
            <a:r>
              <a:rPr sz="2000" spc="-45" dirty="0">
                <a:latin typeface="Arial"/>
                <a:cs typeface="Arial"/>
              </a:rPr>
              <a:t>pessoas </a:t>
            </a:r>
            <a:r>
              <a:rPr sz="2000" spc="-20" dirty="0">
                <a:latin typeface="Arial"/>
                <a:cs typeface="Arial"/>
              </a:rPr>
              <a:t>para </a:t>
            </a:r>
            <a:r>
              <a:rPr sz="2000" spc="-60" dirty="0">
                <a:latin typeface="Arial"/>
                <a:cs typeface="Arial"/>
              </a:rPr>
              <a:t>as </a:t>
            </a:r>
            <a:r>
              <a:rPr sz="2000" spc="-25" dirty="0">
                <a:latin typeface="Arial"/>
                <a:cs typeface="Arial"/>
              </a:rPr>
              <a:t>mudanças </a:t>
            </a:r>
            <a:r>
              <a:rPr sz="2000" spc="-20" dirty="0">
                <a:latin typeface="Arial"/>
                <a:cs typeface="Arial"/>
              </a:rPr>
              <a:t>de </a:t>
            </a:r>
            <a:r>
              <a:rPr sz="2000" spc="-15" dirty="0">
                <a:latin typeface="Arial"/>
                <a:cs typeface="Arial"/>
              </a:rPr>
              <a:t>vida  </a:t>
            </a:r>
            <a:r>
              <a:rPr sz="2000" spc="-40" dirty="0">
                <a:latin typeface="Arial"/>
                <a:cs typeface="Arial"/>
              </a:rPr>
              <a:t>associadas </a:t>
            </a:r>
            <a:r>
              <a:rPr sz="2000" spc="-15" dirty="0">
                <a:latin typeface="Arial"/>
                <a:cs typeface="Arial"/>
              </a:rPr>
              <a:t>ao desenvolvimento, </a:t>
            </a:r>
            <a:r>
              <a:rPr sz="2000" spc="-10" dirty="0">
                <a:latin typeface="Arial"/>
                <a:cs typeface="Arial"/>
              </a:rPr>
              <a:t>como </a:t>
            </a:r>
            <a:r>
              <a:rPr sz="2000" spc="-40" dirty="0">
                <a:latin typeface="Arial"/>
                <a:cs typeface="Arial"/>
              </a:rPr>
              <a:t>a </a:t>
            </a:r>
            <a:r>
              <a:rPr sz="2000" spc="-15" dirty="0">
                <a:latin typeface="Arial"/>
                <a:cs typeface="Arial"/>
              </a:rPr>
              <a:t>puberdade </a:t>
            </a:r>
            <a:r>
              <a:rPr sz="2000" spc="-45" dirty="0">
                <a:latin typeface="Arial"/>
                <a:cs typeface="Arial"/>
              </a:rPr>
              <a:t>e </a:t>
            </a:r>
            <a:r>
              <a:rPr sz="2000" spc="-40" dirty="0">
                <a:latin typeface="Arial"/>
                <a:cs typeface="Arial"/>
              </a:rPr>
              <a:t>a  </a:t>
            </a:r>
            <a:r>
              <a:rPr sz="2000" spc="-20" dirty="0">
                <a:latin typeface="Arial"/>
                <a:cs typeface="Arial"/>
              </a:rPr>
              <a:t>menopausa, </a:t>
            </a:r>
            <a:r>
              <a:rPr sz="2000" spc="-45" dirty="0">
                <a:latin typeface="Arial"/>
                <a:cs typeface="Arial"/>
              </a:rPr>
              <a:t>e </a:t>
            </a:r>
            <a:r>
              <a:rPr sz="2000" spc="-10" dirty="0">
                <a:latin typeface="Arial"/>
                <a:cs typeface="Arial"/>
              </a:rPr>
              <a:t>providenciar </a:t>
            </a:r>
            <a:r>
              <a:rPr sz="2000" spc="10" dirty="0">
                <a:latin typeface="Arial"/>
                <a:cs typeface="Arial"/>
              </a:rPr>
              <a:t>o </a:t>
            </a:r>
            <a:r>
              <a:rPr sz="2000" spc="-5" dirty="0">
                <a:latin typeface="Arial"/>
                <a:cs typeface="Arial"/>
              </a:rPr>
              <a:t>apoio</a:t>
            </a:r>
            <a:r>
              <a:rPr sz="2000" spc="-45" dirty="0">
                <a:latin typeface="Arial"/>
                <a:cs typeface="Arial"/>
              </a:rPr>
              <a:t> </a:t>
            </a:r>
            <a:r>
              <a:rPr sz="2000" spc="-30" dirty="0">
                <a:latin typeface="Arial"/>
                <a:cs typeface="Arial"/>
              </a:rPr>
              <a:t>necessário.</a:t>
            </a:r>
            <a:endParaRPr sz="2000" dirty="0">
              <a:latin typeface="Arial"/>
              <a:cs typeface="Arial"/>
            </a:endParaRPr>
          </a:p>
          <a:p>
            <a:pPr marL="192405" marR="97155" indent="-180340">
              <a:lnSpc>
                <a:spcPct val="120300"/>
              </a:lnSpc>
              <a:spcBef>
                <a:spcPts val="285"/>
              </a:spcBef>
              <a:buChar char="–"/>
              <a:tabLst>
                <a:tab pos="193040" algn="l"/>
              </a:tabLst>
            </a:pPr>
            <a:r>
              <a:rPr sz="2000" spc="-10" dirty="0">
                <a:latin typeface="Arial"/>
                <a:cs typeface="Arial"/>
              </a:rPr>
              <a:t>Discutir </a:t>
            </a:r>
            <a:r>
              <a:rPr sz="2000" spc="-20" dirty="0">
                <a:latin typeface="Arial"/>
                <a:cs typeface="Arial"/>
              </a:rPr>
              <a:t>planos de gravidez </a:t>
            </a:r>
            <a:r>
              <a:rPr sz="2000" spc="-45" dirty="0">
                <a:latin typeface="Arial"/>
                <a:cs typeface="Arial"/>
              </a:rPr>
              <a:t>e </a:t>
            </a:r>
            <a:r>
              <a:rPr sz="2000" spc="-10" dirty="0">
                <a:latin typeface="Arial"/>
                <a:cs typeface="Arial"/>
              </a:rPr>
              <a:t>métodos </a:t>
            </a:r>
            <a:r>
              <a:rPr sz="2000" spc="-15" dirty="0">
                <a:latin typeface="Arial"/>
                <a:cs typeface="Arial"/>
              </a:rPr>
              <a:t>contraceptivos  com </a:t>
            </a:r>
            <a:r>
              <a:rPr sz="2000" spc="-60" dirty="0">
                <a:latin typeface="Arial"/>
                <a:cs typeface="Arial"/>
              </a:rPr>
              <a:t>as </a:t>
            </a:r>
            <a:r>
              <a:rPr sz="2000" spc="-20" dirty="0">
                <a:latin typeface="Arial"/>
                <a:cs typeface="Arial"/>
              </a:rPr>
              <a:t>mulheres </a:t>
            </a:r>
            <a:r>
              <a:rPr sz="2000" spc="-25" dirty="0">
                <a:latin typeface="Arial"/>
                <a:cs typeface="Arial"/>
              </a:rPr>
              <a:t>em </a:t>
            </a:r>
            <a:r>
              <a:rPr sz="2000" spc="-15" dirty="0">
                <a:latin typeface="Arial"/>
                <a:cs typeface="Arial"/>
              </a:rPr>
              <a:t>idade</a:t>
            </a:r>
            <a:r>
              <a:rPr sz="2000" spc="15" dirty="0">
                <a:latin typeface="Arial"/>
                <a:cs typeface="Arial"/>
              </a:rPr>
              <a:t> </a:t>
            </a:r>
            <a:r>
              <a:rPr sz="2000" spc="-5" dirty="0">
                <a:latin typeface="Arial"/>
                <a:cs typeface="Arial"/>
              </a:rPr>
              <a:t>reprodutiva.</a:t>
            </a:r>
            <a:endParaRPr sz="2000" dirty="0">
              <a:latin typeface="Arial"/>
              <a:cs typeface="Arial"/>
            </a:endParaRPr>
          </a:p>
        </p:txBody>
      </p:sp>
    </p:spTree>
    <p:extLst>
      <p:ext uri="{BB962C8B-B14F-4D97-AF65-F5344CB8AC3E}">
        <p14:creationId xmlns:p14="http://schemas.microsoft.com/office/powerpoint/2010/main" val="4168313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0" y="171450"/>
            <a:ext cx="7799388" cy="382588"/>
          </a:xfrm>
          <a:prstGeom prst="rect">
            <a:avLst/>
          </a:prstGeom>
        </p:spPr>
        <p:txBody>
          <a:bodyPr vert="horz" wrap="square" lIns="0" tIns="12700" rIns="0" bIns="0" rtlCol="0">
            <a:spAutoFit/>
          </a:bodyPr>
          <a:lstStyle/>
          <a:p>
            <a:pPr marL="12700">
              <a:lnSpc>
                <a:spcPct val="100000"/>
              </a:lnSpc>
              <a:spcBef>
                <a:spcPts val="100"/>
              </a:spcBef>
            </a:pPr>
            <a:r>
              <a:rPr sz="2400" dirty="0">
                <a:solidFill>
                  <a:srgbClr val="002857"/>
                </a:solidFill>
              </a:rPr>
              <a:t>II. Avaliação para identificar condições MNS</a:t>
            </a:r>
            <a:endParaRPr sz="2400" dirty="0"/>
          </a:p>
        </p:txBody>
      </p:sp>
      <p:sp>
        <p:nvSpPr>
          <p:cNvPr id="3" name="object 3"/>
          <p:cNvSpPr txBox="1"/>
          <p:nvPr/>
        </p:nvSpPr>
        <p:spPr>
          <a:xfrm>
            <a:off x="240224" y="539756"/>
            <a:ext cx="10370553" cy="1976695"/>
          </a:xfrm>
          <a:prstGeom prst="rect">
            <a:avLst/>
          </a:prstGeom>
        </p:spPr>
        <p:txBody>
          <a:bodyPr vert="horz" wrap="square" lIns="0" tIns="12700" rIns="0" bIns="0" rtlCol="0">
            <a:spAutoFit/>
          </a:bodyPr>
          <a:lstStyle/>
          <a:p>
            <a:pPr marL="12700" marR="5080">
              <a:lnSpc>
                <a:spcPct val="120300"/>
              </a:lnSpc>
              <a:spcBef>
                <a:spcPts val="100"/>
              </a:spcBef>
            </a:pPr>
            <a:r>
              <a:rPr spc="-30" dirty="0">
                <a:latin typeface="Arial"/>
                <a:cs typeface="Arial"/>
              </a:rPr>
              <a:t>A </a:t>
            </a:r>
            <a:r>
              <a:rPr spc="-45" dirty="0">
                <a:latin typeface="Arial"/>
                <a:cs typeface="Arial"/>
              </a:rPr>
              <a:t>avaliação </a:t>
            </a:r>
            <a:r>
              <a:rPr spc="-40" dirty="0">
                <a:latin typeface="Arial"/>
                <a:cs typeface="Arial"/>
              </a:rPr>
              <a:t>para </a:t>
            </a:r>
            <a:r>
              <a:rPr spc="-15" dirty="0">
                <a:latin typeface="Arial"/>
                <a:cs typeface="Arial"/>
              </a:rPr>
              <a:t>identificar </a:t>
            </a:r>
            <a:r>
              <a:rPr spc="-40" dirty="0">
                <a:latin typeface="Arial"/>
                <a:cs typeface="Arial"/>
              </a:rPr>
              <a:t>condições </a:t>
            </a:r>
            <a:r>
              <a:rPr spc="-60" dirty="0">
                <a:latin typeface="Arial"/>
                <a:cs typeface="Arial"/>
              </a:rPr>
              <a:t>MNS </a:t>
            </a:r>
            <a:r>
              <a:rPr spc="-25" dirty="0">
                <a:latin typeface="Arial"/>
                <a:cs typeface="Arial"/>
              </a:rPr>
              <a:t>inclui </a:t>
            </a:r>
            <a:r>
              <a:rPr spc="-85" dirty="0">
                <a:latin typeface="Arial"/>
                <a:cs typeface="Arial"/>
              </a:rPr>
              <a:t>as </a:t>
            </a:r>
            <a:r>
              <a:rPr spc="-45" dirty="0">
                <a:latin typeface="Arial"/>
                <a:cs typeface="Arial"/>
              </a:rPr>
              <a:t>etapas apresentadas </a:t>
            </a:r>
            <a:r>
              <a:rPr spc="-30" dirty="0">
                <a:latin typeface="Arial"/>
                <a:cs typeface="Arial"/>
              </a:rPr>
              <a:t>adiante. </a:t>
            </a:r>
            <a:r>
              <a:rPr spc="-35" dirty="0">
                <a:latin typeface="Arial"/>
                <a:cs typeface="Arial"/>
              </a:rPr>
              <a:t>Primeiro, </a:t>
            </a:r>
            <a:r>
              <a:rPr spc="-40" dirty="0">
                <a:latin typeface="Arial"/>
                <a:cs typeface="Arial"/>
              </a:rPr>
              <a:t>explora-se </a:t>
            </a:r>
            <a:r>
              <a:rPr spc="-60" dirty="0">
                <a:latin typeface="Arial"/>
                <a:cs typeface="Arial"/>
              </a:rPr>
              <a:t>a </a:t>
            </a:r>
            <a:r>
              <a:rPr spc="-35" dirty="0">
                <a:latin typeface="Arial"/>
                <a:cs typeface="Arial"/>
              </a:rPr>
              <a:t>queixa </a:t>
            </a:r>
            <a:r>
              <a:rPr spc="-30" dirty="0">
                <a:latin typeface="Arial"/>
                <a:cs typeface="Arial"/>
              </a:rPr>
              <a:t>inicial; </a:t>
            </a:r>
            <a:r>
              <a:rPr spc="-35" dirty="0">
                <a:latin typeface="Arial"/>
                <a:cs typeface="Arial"/>
              </a:rPr>
              <a:t>depois, </a:t>
            </a:r>
            <a:r>
              <a:rPr spc="-55" dirty="0">
                <a:latin typeface="Arial"/>
                <a:cs typeface="Arial"/>
              </a:rPr>
              <a:t>deve-se </a:t>
            </a:r>
            <a:r>
              <a:rPr spc="-40" dirty="0">
                <a:latin typeface="Arial"/>
                <a:cs typeface="Arial"/>
              </a:rPr>
              <a:t>seguir </a:t>
            </a:r>
            <a:r>
              <a:rPr spc="-35" dirty="0">
                <a:latin typeface="Arial"/>
                <a:cs typeface="Arial"/>
              </a:rPr>
              <a:t>com </a:t>
            </a:r>
            <a:r>
              <a:rPr spc="-60" dirty="0">
                <a:latin typeface="Arial"/>
                <a:cs typeface="Arial"/>
              </a:rPr>
              <a:t>a </a:t>
            </a:r>
            <a:r>
              <a:rPr spc="-50" dirty="0">
                <a:latin typeface="Arial"/>
                <a:cs typeface="Arial"/>
              </a:rPr>
              <a:t>anamnese, </a:t>
            </a:r>
            <a:r>
              <a:rPr spc="-40" dirty="0">
                <a:latin typeface="Arial"/>
                <a:cs typeface="Arial"/>
              </a:rPr>
              <a:t>inclusive  </a:t>
            </a:r>
            <a:r>
              <a:rPr spc="-35" dirty="0">
                <a:latin typeface="Arial"/>
                <a:cs typeface="Arial"/>
              </a:rPr>
              <a:t>com </a:t>
            </a:r>
            <a:r>
              <a:rPr spc="-30" dirty="0">
                <a:latin typeface="Arial"/>
                <a:cs typeface="Arial"/>
              </a:rPr>
              <a:t>perguntas </a:t>
            </a:r>
            <a:r>
              <a:rPr spc="-40" dirty="0">
                <a:latin typeface="Arial"/>
                <a:cs typeface="Arial"/>
              </a:rPr>
              <a:t>sobre </a:t>
            </a:r>
            <a:r>
              <a:rPr spc="-35" dirty="0">
                <a:latin typeface="Arial"/>
                <a:cs typeface="Arial"/>
              </a:rPr>
              <a:t>problemas </a:t>
            </a:r>
            <a:r>
              <a:rPr spc="-60" dirty="0">
                <a:latin typeface="Arial"/>
                <a:cs typeface="Arial"/>
              </a:rPr>
              <a:t>MNS </a:t>
            </a:r>
            <a:r>
              <a:rPr spc="-15" dirty="0">
                <a:latin typeface="Arial"/>
                <a:cs typeface="Arial"/>
              </a:rPr>
              <a:t>no </a:t>
            </a:r>
            <a:r>
              <a:rPr spc="-50" dirty="0">
                <a:latin typeface="Arial"/>
                <a:cs typeface="Arial"/>
              </a:rPr>
              <a:t>passado, </a:t>
            </a:r>
            <a:r>
              <a:rPr spc="-35" dirty="0">
                <a:latin typeface="Arial"/>
                <a:cs typeface="Arial"/>
              </a:rPr>
              <a:t>problemas </a:t>
            </a:r>
            <a:r>
              <a:rPr spc="-40" dirty="0">
                <a:latin typeface="Arial"/>
                <a:cs typeface="Arial"/>
              </a:rPr>
              <a:t>de </a:t>
            </a:r>
            <a:r>
              <a:rPr spc="-55" dirty="0">
                <a:latin typeface="Arial"/>
                <a:cs typeface="Arial"/>
              </a:rPr>
              <a:t>saúde </a:t>
            </a:r>
            <a:r>
              <a:rPr spc="-40" dirty="0">
                <a:latin typeface="Arial"/>
                <a:cs typeface="Arial"/>
              </a:rPr>
              <a:t>gerais, </a:t>
            </a:r>
            <a:r>
              <a:rPr spc="-25" dirty="0">
                <a:latin typeface="Arial"/>
                <a:cs typeface="Arial"/>
              </a:rPr>
              <a:t>história </a:t>
            </a:r>
            <a:r>
              <a:rPr spc="-20" dirty="0">
                <a:latin typeface="Arial"/>
                <a:cs typeface="Arial"/>
              </a:rPr>
              <a:t>familiar </a:t>
            </a:r>
            <a:r>
              <a:rPr spc="-40" dirty="0">
                <a:latin typeface="Arial"/>
                <a:cs typeface="Arial"/>
              </a:rPr>
              <a:t>de condições </a:t>
            </a:r>
            <a:r>
              <a:rPr spc="-60" dirty="0">
                <a:latin typeface="Arial"/>
                <a:cs typeface="Arial"/>
              </a:rPr>
              <a:t>MNS e </a:t>
            </a:r>
            <a:r>
              <a:rPr spc="-25" dirty="0">
                <a:latin typeface="Arial"/>
                <a:cs typeface="Arial"/>
              </a:rPr>
              <a:t>história </a:t>
            </a:r>
            <a:r>
              <a:rPr spc="-45" dirty="0">
                <a:latin typeface="Arial"/>
                <a:cs typeface="Arial"/>
              </a:rPr>
              <a:t>psicossocial. </a:t>
            </a:r>
            <a:r>
              <a:rPr spc="-50" dirty="0">
                <a:latin typeface="Arial"/>
                <a:cs typeface="Arial"/>
              </a:rPr>
              <a:t>Observe </a:t>
            </a:r>
            <a:r>
              <a:rPr spc="-60" dirty="0">
                <a:latin typeface="Arial"/>
                <a:cs typeface="Arial"/>
              </a:rPr>
              <a:t>a pessoa </a:t>
            </a:r>
            <a:r>
              <a:rPr spc="-70" dirty="0">
                <a:latin typeface="Arial"/>
                <a:cs typeface="Arial"/>
              </a:rPr>
              <a:t>(Exame </a:t>
            </a:r>
            <a:r>
              <a:rPr spc="-15" dirty="0">
                <a:latin typeface="Arial"/>
                <a:cs typeface="Arial"/>
              </a:rPr>
              <a:t>do  </a:t>
            </a:r>
            <a:r>
              <a:rPr spc="-35" dirty="0">
                <a:latin typeface="Arial"/>
                <a:cs typeface="Arial"/>
              </a:rPr>
              <a:t>estado </a:t>
            </a:r>
            <a:r>
              <a:rPr spc="-30" dirty="0">
                <a:latin typeface="Arial"/>
                <a:cs typeface="Arial"/>
              </a:rPr>
              <a:t>mental), </a:t>
            </a:r>
            <a:r>
              <a:rPr spc="-45" dirty="0">
                <a:latin typeface="Arial"/>
                <a:cs typeface="Arial"/>
              </a:rPr>
              <a:t>estabeleça </a:t>
            </a:r>
            <a:r>
              <a:rPr spc="-25" dirty="0">
                <a:latin typeface="Arial"/>
                <a:cs typeface="Arial"/>
              </a:rPr>
              <a:t>um diagnóstico </a:t>
            </a:r>
            <a:r>
              <a:rPr spc="-30" dirty="0">
                <a:latin typeface="Arial"/>
                <a:cs typeface="Arial"/>
              </a:rPr>
              <a:t>diferencial </a:t>
            </a:r>
            <a:r>
              <a:rPr spc="-60" dirty="0">
                <a:latin typeface="Arial"/>
                <a:cs typeface="Arial"/>
              </a:rPr>
              <a:t>e </a:t>
            </a:r>
            <a:r>
              <a:rPr spc="-15" dirty="0">
                <a:latin typeface="Arial"/>
                <a:cs typeface="Arial"/>
              </a:rPr>
              <a:t>identifique </a:t>
            </a:r>
            <a:r>
              <a:rPr spc="-60" dirty="0">
                <a:latin typeface="Arial"/>
                <a:cs typeface="Arial"/>
              </a:rPr>
              <a:t>a </a:t>
            </a:r>
            <a:r>
              <a:rPr spc="-30" dirty="0">
                <a:latin typeface="Arial"/>
                <a:cs typeface="Arial"/>
              </a:rPr>
              <a:t>condição </a:t>
            </a:r>
            <a:r>
              <a:rPr spc="-50" dirty="0">
                <a:latin typeface="Arial"/>
                <a:cs typeface="Arial"/>
              </a:rPr>
              <a:t>MNS. </a:t>
            </a:r>
            <a:r>
              <a:rPr spc="-45" dirty="0">
                <a:latin typeface="Arial"/>
                <a:cs typeface="Arial"/>
              </a:rPr>
              <a:t>Como </a:t>
            </a:r>
            <a:r>
              <a:rPr spc="-20" dirty="0">
                <a:latin typeface="Arial"/>
                <a:cs typeface="Arial"/>
              </a:rPr>
              <a:t>parte </a:t>
            </a:r>
            <a:r>
              <a:rPr spc="-40" dirty="0">
                <a:latin typeface="Arial"/>
                <a:cs typeface="Arial"/>
              </a:rPr>
              <a:t>da </a:t>
            </a:r>
            <a:r>
              <a:rPr spc="-45" dirty="0">
                <a:latin typeface="Arial"/>
                <a:cs typeface="Arial"/>
              </a:rPr>
              <a:t>avaliação, </a:t>
            </a:r>
            <a:r>
              <a:rPr spc="-35" dirty="0">
                <a:latin typeface="Arial"/>
                <a:cs typeface="Arial"/>
              </a:rPr>
              <a:t>faça </a:t>
            </a:r>
            <a:r>
              <a:rPr spc="-25" dirty="0">
                <a:latin typeface="Arial"/>
                <a:cs typeface="Arial"/>
              </a:rPr>
              <a:t>um </a:t>
            </a:r>
            <a:r>
              <a:rPr spc="-50" dirty="0">
                <a:latin typeface="Arial"/>
                <a:cs typeface="Arial"/>
              </a:rPr>
              <a:t>exame </a:t>
            </a:r>
            <a:r>
              <a:rPr spc="-35" dirty="0">
                <a:latin typeface="Arial"/>
                <a:cs typeface="Arial"/>
              </a:rPr>
              <a:t>físico </a:t>
            </a:r>
            <a:r>
              <a:rPr spc="-60" dirty="0">
                <a:latin typeface="Arial"/>
                <a:cs typeface="Arial"/>
              </a:rPr>
              <a:t>e </a:t>
            </a:r>
            <a:r>
              <a:rPr spc="-30" dirty="0">
                <a:latin typeface="Arial"/>
                <a:cs typeface="Arial"/>
              </a:rPr>
              <a:t>solicite </a:t>
            </a:r>
            <a:r>
              <a:rPr spc="-60" dirty="0">
                <a:latin typeface="Arial"/>
                <a:cs typeface="Arial"/>
              </a:rPr>
              <a:t>exames </a:t>
            </a:r>
            <a:r>
              <a:rPr spc="-30" dirty="0">
                <a:latin typeface="Arial"/>
                <a:cs typeface="Arial"/>
              </a:rPr>
              <a:t>laboratoriais </a:t>
            </a:r>
            <a:r>
              <a:rPr spc="-55" dirty="0">
                <a:latin typeface="Arial"/>
                <a:cs typeface="Arial"/>
              </a:rPr>
              <a:t>básicos  </a:t>
            </a:r>
            <a:r>
              <a:rPr spc="-40" dirty="0">
                <a:latin typeface="Arial"/>
                <a:cs typeface="Arial"/>
              </a:rPr>
              <a:t>de </a:t>
            </a:r>
            <a:r>
              <a:rPr spc="-30" dirty="0">
                <a:latin typeface="Arial"/>
                <a:cs typeface="Arial"/>
              </a:rPr>
              <a:t>acordo </a:t>
            </a:r>
            <a:r>
              <a:rPr spc="-35" dirty="0">
                <a:latin typeface="Arial"/>
                <a:cs typeface="Arial"/>
              </a:rPr>
              <a:t>com </a:t>
            </a:r>
            <a:r>
              <a:rPr spc="-85" dirty="0">
                <a:latin typeface="Arial"/>
                <a:cs typeface="Arial"/>
              </a:rPr>
              <a:t>as </a:t>
            </a:r>
            <a:r>
              <a:rPr spc="-55" dirty="0">
                <a:latin typeface="Arial"/>
                <a:cs typeface="Arial"/>
              </a:rPr>
              <a:t>necessidades. </a:t>
            </a:r>
            <a:r>
              <a:rPr spc="-30" dirty="0">
                <a:latin typeface="Arial"/>
                <a:cs typeface="Arial"/>
              </a:rPr>
              <a:t>A </a:t>
            </a:r>
            <a:r>
              <a:rPr spc="-45" dirty="0">
                <a:latin typeface="Arial"/>
                <a:cs typeface="Arial"/>
              </a:rPr>
              <a:t>avaliação </a:t>
            </a:r>
            <a:r>
              <a:rPr spc="-60" dirty="0">
                <a:latin typeface="Arial"/>
                <a:cs typeface="Arial"/>
              </a:rPr>
              <a:t>é </a:t>
            </a:r>
            <a:r>
              <a:rPr spc="-45" dirty="0">
                <a:latin typeface="Arial"/>
                <a:cs typeface="Arial"/>
              </a:rPr>
              <a:t>realizada </a:t>
            </a:r>
            <a:r>
              <a:rPr spc="-35" dirty="0">
                <a:latin typeface="Arial"/>
                <a:cs typeface="Arial"/>
              </a:rPr>
              <a:t>com </a:t>
            </a:r>
            <a:r>
              <a:rPr spc="-5" dirty="0">
                <a:latin typeface="Arial"/>
                <a:cs typeface="Arial"/>
              </a:rPr>
              <a:t>o</a:t>
            </a:r>
            <a:r>
              <a:rPr lang="pt-BR" spc="-5" dirty="0">
                <a:latin typeface="Arial"/>
                <a:cs typeface="Arial"/>
              </a:rPr>
              <a:t> </a:t>
            </a:r>
            <a:r>
              <a:rPr lang="pt-BR" spc="-30" dirty="0">
                <a:latin typeface="Arial"/>
                <a:cs typeface="Arial"/>
              </a:rPr>
              <a:t>c</a:t>
            </a:r>
            <a:r>
              <a:rPr spc="-30" dirty="0" err="1">
                <a:latin typeface="Arial"/>
                <a:cs typeface="Arial"/>
              </a:rPr>
              <a:t>onsentimento</a:t>
            </a:r>
            <a:r>
              <a:rPr spc="-30" dirty="0">
                <a:latin typeface="Arial"/>
                <a:cs typeface="Arial"/>
              </a:rPr>
              <a:t> livre </a:t>
            </a:r>
            <a:r>
              <a:rPr spc="-60" dirty="0">
                <a:latin typeface="Arial"/>
                <a:cs typeface="Arial"/>
              </a:rPr>
              <a:t>e </a:t>
            </a:r>
            <a:r>
              <a:rPr spc="-45" dirty="0">
                <a:latin typeface="Arial"/>
                <a:cs typeface="Arial"/>
              </a:rPr>
              <a:t>esclarecido </a:t>
            </a:r>
            <a:r>
              <a:rPr spc="-40" dirty="0">
                <a:latin typeface="Arial"/>
                <a:cs typeface="Arial"/>
              </a:rPr>
              <a:t>da</a:t>
            </a:r>
            <a:r>
              <a:rPr spc="90" dirty="0">
                <a:latin typeface="Arial"/>
                <a:cs typeface="Arial"/>
              </a:rPr>
              <a:t> </a:t>
            </a:r>
            <a:r>
              <a:rPr spc="-55" dirty="0">
                <a:latin typeface="Arial"/>
                <a:cs typeface="Arial"/>
              </a:rPr>
              <a:t>pessoa.</a:t>
            </a:r>
            <a:endParaRPr dirty="0">
              <a:latin typeface="Arial"/>
              <a:cs typeface="Arial"/>
            </a:endParaRPr>
          </a:p>
        </p:txBody>
      </p:sp>
      <p:sp>
        <p:nvSpPr>
          <p:cNvPr id="6" name="object 6"/>
          <p:cNvSpPr/>
          <p:nvPr/>
        </p:nvSpPr>
        <p:spPr>
          <a:xfrm>
            <a:off x="719823" y="3280741"/>
            <a:ext cx="9815830" cy="3792854"/>
          </a:xfrm>
          <a:custGeom>
            <a:avLst/>
            <a:gdLst/>
            <a:ahLst/>
            <a:cxnLst/>
            <a:rect l="l" t="t" r="r" b="b"/>
            <a:pathLst>
              <a:path w="9815830" h="3792854">
                <a:moveTo>
                  <a:pt x="9779304" y="0"/>
                </a:moveTo>
                <a:lnTo>
                  <a:pt x="36004" y="0"/>
                </a:lnTo>
                <a:lnTo>
                  <a:pt x="15189" y="562"/>
                </a:lnTo>
                <a:lnTo>
                  <a:pt x="4500" y="4500"/>
                </a:lnTo>
                <a:lnTo>
                  <a:pt x="562" y="15189"/>
                </a:lnTo>
                <a:lnTo>
                  <a:pt x="0" y="36004"/>
                </a:lnTo>
                <a:lnTo>
                  <a:pt x="0" y="3756787"/>
                </a:lnTo>
                <a:lnTo>
                  <a:pt x="562" y="3777594"/>
                </a:lnTo>
                <a:lnTo>
                  <a:pt x="4500" y="3788279"/>
                </a:lnTo>
                <a:lnTo>
                  <a:pt x="15189" y="3792216"/>
                </a:lnTo>
                <a:lnTo>
                  <a:pt x="36004" y="3792778"/>
                </a:lnTo>
                <a:lnTo>
                  <a:pt x="9779304" y="3792778"/>
                </a:lnTo>
                <a:lnTo>
                  <a:pt x="9800119" y="3792216"/>
                </a:lnTo>
                <a:lnTo>
                  <a:pt x="9810808" y="3788279"/>
                </a:lnTo>
                <a:lnTo>
                  <a:pt x="9814746" y="3777594"/>
                </a:lnTo>
                <a:lnTo>
                  <a:pt x="9815309" y="3756787"/>
                </a:lnTo>
                <a:lnTo>
                  <a:pt x="9815309" y="36004"/>
                </a:lnTo>
                <a:lnTo>
                  <a:pt x="9814746" y="15189"/>
                </a:lnTo>
                <a:lnTo>
                  <a:pt x="9810808" y="4500"/>
                </a:lnTo>
                <a:lnTo>
                  <a:pt x="9800119" y="562"/>
                </a:lnTo>
                <a:lnTo>
                  <a:pt x="9779304" y="0"/>
                </a:lnTo>
                <a:close/>
              </a:path>
            </a:pathLst>
          </a:custGeom>
          <a:solidFill>
            <a:srgbClr val="FFFFFF"/>
          </a:solidFill>
        </p:spPr>
        <p:txBody>
          <a:bodyPr wrap="square" lIns="0" tIns="0" rIns="0" bIns="0" rtlCol="0"/>
          <a:lstStyle/>
          <a:p>
            <a:endParaRPr/>
          </a:p>
        </p:txBody>
      </p:sp>
      <p:sp>
        <p:nvSpPr>
          <p:cNvPr id="7" name="object 7"/>
          <p:cNvSpPr/>
          <p:nvPr/>
        </p:nvSpPr>
        <p:spPr>
          <a:xfrm>
            <a:off x="648313" y="3153882"/>
            <a:ext cx="9815830" cy="4653512"/>
          </a:xfrm>
          <a:custGeom>
            <a:avLst/>
            <a:gdLst/>
            <a:ahLst/>
            <a:cxnLst/>
            <a:rect l="l" t="t" r="r" b="b"/>
            <a:pathLst>
              <a:path w="9815830" h="3792854">
                <a:moveTo>
                  <a:pt x="36004" y="0"/>
                </a:moveTo>
                <a:lnTo>
                  <a:pt x="15189" y="562"/>
                </a:lnTo>
                <a:lnTo>
                  <a:pt x="4500" y="4500"/>
                </a:lnTo>
                <a:lnTo>
                  <a:pt x="562" y="15189"/>
                </a:lnTo>
                <a:lnTo>
                  <a:pt x="0" y="36004"/>
                </a:lnTo>
                <a:lnTo>
                  <a:pt x="0" y="3756787"/>
                </a:lnTo>
                <a:lnTo>
                  <a:pt x="562" y="3777594"/>
                </a:lnTo>
                <a:lnTo>
                  <a:pt x="4500" y="3788279"/>
                </a:lnTo>
                <a:lnTo>
                  <a:pt x="15189" y="3792216"/>
                </a:lnTo>
                <a:lnTo>
                  <a:pt x="36004" y="3792778"/>
                </a:lnTo>
                <a:lnTo>
                  <a:pt x="9779304" y="3792778"/>
                </a:lnTo>
                <a:lnTo>
                  <a:pt x="9800119" y="3792216"/>
                </a:lnTo>
                <a:lnTo>
                  <a:pt x="9810808" y="3788279"/>
                </a:lnTo>
                <a:lnTo>
                  <a:pt x="9814746" y="3777594"/>
                </a:lnTo>
                <a:lnTo>
                  <a:pt x="9815309" y="3756787"/>
                </a:lnTo>
                <a:lnTo>
                  <a:pt x="9815309" y="36004"/>
                </a:lnTo>
                <a:lnTo>
                  <a:pt x="9814746" y="15189"/>
                </a:lnTo>
                <a:lnTo>
                  <a:pt x="9810808" y="4500"/>
                </a:lnTo>
                <a:lnTo>
                  <a:pt x="9800119" y="562"/>
                </a:lnTo>
                <a:lnTo>
                  <a:pt x="9779304" y="0"/>
                </a:lnTo>
                <a:lnTo>
                  <a:pt x="36004" y="0"/>
                </a:lnTo>
                <a:close/>
              </a:path>
            </a:pathLst>
          </a:custGeom>
          <a:ln w="12700">
            <a:solidFill>
              <a:srgbClr val="005678"/>
            </a:solidFill>
          </a:ln>
        </p:spPr>
        <p:txBody>
          <a:bodyPr wrap="square" lIns="0" tIns="0" rIns="0" bIns="0" rtlCol="0"/>
          <a:lstStyle/>
          <a:p>
            <a:endParaRPr/>
          </a:p>
        </p:txBody>
      </p:sp>
      <p:sp>
        <p:nvSpPr>
          <p:cNvPr id="8" name="object 8"/>
          <p:cNvSpPr txBox="1"/>
          <p:nvPr/>
        </p:nvSpPr>
        <p:spPr>
          <a:xfrm>
            <a:off x="732102" y="3151218"/>
            <a:ext cx="1796645" cy="259045"/>
          </a:xfrm>
          <a:prstGeom prst="rect">
            <a:avLst/>
          </a:prstGeom>
        </p:spPr>
        <p:txBody>
          <a:bodyPr vert="horz" wrap="square" lIns="0" tIns="12700" rIns="0" bIns="0" rtlCol="0">
            <a:spAutoFit/>
          </a:bodyPr>
          <a:lstStyle/>
          <a:p>
            <a:pPr marL="12700">
              <a:lnSpc>
                <a:spcPct val="100000"/>
              </a:lnSpc>
              <a:spcBef>
                <a:spcPts val="100"/>
              </a:spcBef>
            </a:pPr>
            <a:r>
              <a:rPr sz="1400" b="1" spc="-20" dirty="0">
                <a:latin typeface="Arial"/>
                <a:cs typeface="Arial"/>
              </a:rPr>
              <a:t>Queixa</a:t>
            </a:r>
            <a:r>
              <a:rPr sz="1400" b="1" spc="-5" dirty="0">
                <a:latin typeface="Arial"/>
                <a:cs typeface="Arial"/>
              </a:rPr>
              <a:t> </a:t>
            </a:r>
            <a:r>
              <a:rPr sz="1600" b="1" spc="-20" dirty="0">
                <a:latin typeface="Arial"/>
                <a:cs typeface="Arial"/>
              </a:rPr>
              <a:t>inicial</a:t>
            </a:r>
            <a:endParaRPr sz="1600" dirty="0">
              <a:latin typeface="Arial"/>
              <a:cs typeface="Arial"/>
            </a:endParaRPr>
          </a:p>
        </p:txBody>
      </p:sp>
      <p:sp>
        <p:nvSpPr>
          <p:cNvPr id="9" name="object 9"/>
          <p:cNvSpPr txBox="1"/>
          <p:nvPr/>
        </p:nvSpPr>
        <p:spPr>
          <a:xfrm>
            <a:off x="651942" y="3384643"/>
            <a:ext cx="4491840" cy="1305486"/>
          </a:xfrm>
          <a:prstGeom prst="rect">
            <a:avLst/>
          </a:prstGeom>
        </p:spPr>
        <p:txBody>
          <a:bodyPr vert="horz" wrap="square" lIns="0" tIns="12700" rIns="0" bIns="0" rtlCol="0">
            <a:spAutoFit/>
          </a:bodyPr>
          <a:lstStyle/>
          <a:p>
            <a:pPr marL="12700">
              <a:spcBef>
                <a:spcPts val="100"/>
              </a:spcBef>
            </a:pPr>
            <a:r>
              <a:rPr sz="1400" b="1" spc="-80" dirty="0">
                <a:solidFill>
                  <a:srgbClr val="002857"/>
                </a:solidFill>
                <a:latin typeface="Arial"/>
                <a:cs typeface="Arial"/>
              </a:rPr>
              <a:t>» </a:t>
            </a:r>
            <a:r>
              <a:rPr sz="1400" spc="-50" dirty="0">
                <a:latin typeface="Arial"/>
                <a:cs typeface="Arial"/>
              </a:rPr>
              <a:t>Sintoma </a:t>
            </a:r>
            <a:r>
              <a:rPr sz="1400" spc="-20" dirty="0">
                <a:latin typeface="Arial"/>
                <a:cs typeface="Arial"/>
              </a:rPr>
              <a:t>ou </a:t>
            </a:r>
            <a:r>
              <a:rPr sz="1400" spc="-50" dirty="0">
                <a:latin typeface="Arial"/>
                <a:cs typeface="Arial"/>
              </a:rPr>
              <a:t>razão </a:t>
            </a:r>
            <a:r>
              <a:rPr sz="1400" spc="-30" dirty="0">
                <a:latin typeface="Arial"/>
                <a:cs typeface="Arial"/>
              </a:rPr>
              <a:t>principal </a:t>
            </a:r>
            <a:r>
              <a:rPr sz="1400" spc="-40" dirty="0">
                <a:latin typeface="Arial"/>
                <a:cs typeface="Arial"/>
              </a:rPr>
              <a:t>que levou </a:t>
            </a:r>
            <a:r>
              <a:rPr sz="1400" spc="-65" dirty="0">
                <a:latin typeface="Arial"/>
                <a:cs typeface="Arial"/>
              </a:rPr>
              <a:t>a pessoa a </a:t>
            </a:r>
            <a:r>
              <a:rPr sz="1400" spc="-55" dirty="0">
                <a:latin typeface="Arial"/>
                <a:cs typeface="Arial"/>
              </a:rPr>
              <a:t>buscar</a:t>
            </a:r>
            <a:r>
              <a:rPr sz="1400" spc="-65" dirty="0">
                <a:latin typeface="Arial"/>
                <a:cs typeface="Arial"/>
              </a:rPr>
              <a:t> </a:t>
            </a:r>
            <a:r>
              <a:rPr sz="1400" spc="-30" dirty="0">
                <a:latin typeface="Arial"/>
                <a:cs typeface="Arial"/>
              </a:rPr>
              <a:t>atendimento.</a:t>
            </a:r>
            <a:endParaRPr sz="1400" dirty="0">
              <a:latin typeface="Arial"/>
              <a:cs typeface="Arial"/>
            </a:endParaRPr>
          </a:p>
          <a:p>
            <a:pPr marL="12700"/>
            <a:r>
              <a:rPr sz="1400" b="1" spc="-80" dirty="0">
                <a:solidFill>
                  <a:srgbClr val="002857"/>
                </a:solidFill>
                <a:latin typeface="Arial"/>
                <a:cs typeface="Arial"/>
              </a:rPr>
              <a:t>» </a:t>
            </a:r>
            <a:r>
              <a:rPr sz="1400" spc="-50" dirty="0">
                <a:latin typeface="Arial"/>
                <a:cs typeface="Arial"/>
              </a:rPr>
              <a:t>Pergunte </a:t>
            </a:r>
            <a:r>
              <a:rPr sz="1400" spc="-35" dirty="0">
                <a:latin typeface="Arial"/>
                <a:cs typeface="Arial"/>
              </a:rPr>
              <a:t>quando, </a:t>
            </a:r>
            <a:r>
              <a:rPr sz="1400" spc="-15" dirty="0">
                <a:latin typeface="Arial"/>
                <a:cs typeface="Arial"/>
              </a:rPr>
              <a:t>por </a:t>
            </a:r>
            <a:r>
              <a:rPr sz="1400" spc="-40" dirty="0">
                <a:latin typeface="Arial"/>
                <a:cs typeface="Arial"/>
              </a:rPr>
              <a:t>que </a:t>
            </a:r>
            <a:r>
              <a:rPr sz="1400" spc="-70" dirty="0">
                <a:latin typeface="Arial"/>
                <a:cs typeface="Arial"/>
              </a:rPr>
              <a:t>e </a:t>
            </a:r>
            <a:r>
              <a:rPr sz="1400" spc="-35" dirty="0">
                <a:latin typeface="Arial"/>
                <a:cs typeface="Arial"/>
              </a:rPr>
              <a:t>como</a:t>
            </a:r>
            <a:r>
              <a:rPr sz="1400" spc="-185" dirty="0">
                <a:latin typeface="Arial"/>
                <a:cs typeface="Arial"/>
              </a:rPr>
              <a:t> </a:t>
            </a:r>
            <a:r>
              <a:rPr sz="1400" spc="-45" dirty="0">
                <a:latin typeface="Arial"/>
                <a:cs typeface="Arial"/>
              </a:rPr>
              <a:t>começou.</a:t>
            </a:r>
            <a:endParaRPr sz="1400" dirty="0">
              <a:latin typeface="Arial"/>
              <a:cs typeface="Arial"/>
            </a:endParaRPr>
          </a:p>
          <a:p>
            <a:pPr marL="12700"/>
            <a:r>
              <a:rPr sz="1400" b="1" spc="-80" dirty="0">
                <a:solidFill>
                  <a:srgbClr val="002857"/>
                </a:solidFill>
                <a:latin typeface="Arial"/>
                <a:cs typeface="Arial"/>
              </a:rPr>
              <a:t>» </a:t>
            </a:r>
            <a:r>
              <a:rPr sz="1400" spc="-85" dirty="0">
                <a:latin typeface="Arial"/>
                <a:cs typeface="Arial"/>
              </a:rPr>
              <a:t>Nesse </a:t>
            </a:r>
            <a:r>
              <a:rPr sz="1400" spc="-35" dirty="0">
                <a:latin typeface="Arial"/>
                <a:cs typeface="Arial"/>
              </a:rPr>
              <a:t>estágio, </a:t>
            </a:r>
            <a:r>
              <a:rPr sz="1400" spc="-70" dirty="0">
                <a:latin typeface="Arial"/>
                <a:cs typeface="Arial"/>
              </a:rPr>
              <a:t>é </a:t>
            </a:r>
            <a:r>
              <a:rPr sz="1400" spc="-15" dirty="0">
                <a:latin typeface="Arial"/>
                <a:cs typeface="Arial"/>
              </a:rPr>
              <a:t>importante </a:t>
            </a:r>
            <a:r>
              <a:rPr sz="1400" spc="-30" dirty="0">
                <a:latin typeface="Arial"/>
                <a:cs typeface="Arial"/>
              </a:rPr>
              <a:t>reunir </a:t>
            </a:r>
            <a:r>
              <a:rPr sz="1400" spc="-65" dirty="0">
                <a:latin typeface="Arial"/>
                <a:cs typeface="Arial"/>
              </a:rPr>
              <a:t>a </a:t>
            </a:r>
            <a:r>
              <a:rPr sz="1400" spc="-30" dirty="0">
                <a:latin typeface="Arial"/>
                <a:cs typeface="Arial"/>
              </a:rPr>
              <a:t>maior </a:t>
            </a:r>
            <a:r>
              <a:rPr sz="1400" spc="-35" dirty="0">
                <a:latin typeface="Arial"/>
                <a:cs typeface="Arial"/>
              </a:rPr>
              <a:t>quantidade </a:t>
            </a:r>
            <a:r>
              <a:rPr sz="1400" spc="-60" dirty="0">
                <a:latin typeface="Arial"/>
                <a:cs typeface="Arial"/>
              </a:rPr>
              <a:t>possível</a:t>
            </a:r>
            <a:r>
              <a:rPr sz="1400" spc="-120" dirty="0">
                <a:latin typeface="Arial"/>
                <a:cs typeface="Arial"/>
              </a:rPr>
              <a:t> </a:t>
            </a:r>
            <a:r>
              <a:rPr sz="1400" spc="-45" dirty="0">
                <a:latin typeface="Arial"/>
                <a:cs typeface="Arial"/>
              </a:rPr>
              <a:t>de</a:t>
            </a:r>
            <a:endParaRPr sz="1400" dirty="0">
              <a:latin typeface="Arial"/>
              <a:cs typeface="Arial"/>
            </a:endParaRPr>
          </a:p>
          <a:p>
            <a:pPr marL="192405"/>
            <a:r>
              <a:rPr sz="1400" spc="-40" dirty="0">
                <a:latin typeface="Arial"/>
                <a:cs typeface="Arial"/>
              </a:rPr>
              <a:t>informações </a:t>
            </a:r>
            <a:r>
              <a:rPr sz="1400" spc="-50" dirty="0">
                <a:latin typeface="Arial"/>
                <a:cs typeface="Arial"/>
              </a:rPr>
              <a:t>sobre </a:t>
            </a:r>
            <a:r>
              <a:rPr sz="1400" spc="-65" dirty="0">
                <a:latin typeface="Arial"/>
                <a:cs typeface="Arial"/>
              </a:rPr>
              <a:t>os </a:t>
            </a:r>
            <a:r>
              <a:rPr sz="1400" spc="-50" dirty="0">
                <a:latin typeface="Arial"/>
                <a:cs typeface="Arial"/>
              </a:rPr>
              <a:t>sintomas </a:t>
            </a:r>
            <a:r>
              <a:rPr sz="1400" spc="-45" dirty="0">
                <a:latin typeface="Arial"/>
                <a:cs typeface="Arial"/>
              </a:rPr>
              <a:t>da </a:t>
            </a:r>
            <a:r>
              <a:rPr sz="1400" spc="-65" dirty="0">
                <a:latin typeface="Arial"/>
                <a:cs typeface="Arial"/>
              </a:rPr>
              <a:t>pessoa </a:t>
            </a:r>
            <a:r>
              <a:rPr sz="1400" spc="-70" dirty="0">
                <a:latin typeface="Arial"/>
                <a:cs typeface="Arial"/>
              </a:rPr>
              <a:t>e </a:t>
            </a:r>
            <a:r>
              <a:rPr sz="1400" spc="-75" dirty="0">
                <a:latin typeface="Arial"/>
                <a:cs typeface="Arial"/>
              </a:rPr>
              <a:t>sua</a:t>
            </a:r>
            <a:r>
              <a:rPr sz="1400" spc="-55" dirty="0">
                <a:latin typeface="Arial"/>
                <a:cs typeface="Arial"/>
              </a:rPr>
              <a:t> </a:t>
            </a:r>
            <a:r>
              <a:rPr sz="1400" spc="-45" dirty="0">
                <a:latin typeface="Arial"/>
                <a:cs typeface="Arial"/>
              </a:rPr>
              <a:t>situação.</a:t>
            </a:r>
            <a:endParaRPr sz="1400" dirty="0">
              <a:latin typeface="Arial"/>
              <a:cs typeface="Arial"/>
            </a:endParaRPr>
          </a:p>
        </p:txBody>
      </p:sp>
      <p:sp>
        <p:nvSpPr>
          <p:cNvPr id="10" name="object 10"/>
          <p:cNvSpPr/>
          <p:nvPr/>
        </p:nvSpPr>
        <p:spPr>
          <a:xfrm>
            <a:off x="5026844" y="2497614"/>
            <a:ext cx="600894" cy="458330"/>
          </a:xfrm>
          <a:custGeom>
            <a:avLst/>
            <a:gdLst/>
            <a:ahLst/>
            <a:cxnLst/>
            <a:rect l="l" t="t" r="r" b="b"/>
            <a:pathLst>
              <a:path w="525779" h="525780">
                <a:moveTo>
                  <a:pt x="262585" y="0"/>
                </a:moveTo>
                <a:lnTo>
                  <a:pt x="215385" y="4230"/>
                </a:lnTo>
                <a:lnTo>
                  <a:pt x="170960" y="16428"/>
                </a:lnTo>
                <a:lnTo>
                  <a:pt x="130053" y="35850"/>
                </a:lnTo>
                <a:lnTo>
                  <a:pt x="93405" y="61756"/>
                </a:lnTo>
                <a:lnTo>
                  <a:pt x="61756" y="93405"/>
                </a:lnTo>
                <a:lnTo>
                  <a:pt x="35850" y="130053"/>
                </a:lnTo>
                <a:lnTo>
                  <a:pt x="16428" y="170960"/>
                </a:lnTo>
                <a:lnTo>
                  <a:pt x="4230" y="215385"/>
                </a:lnTo>
                <a:lnTo>
                  <a:pt x="0" y="262585"/>
                </a:lnTo>
                <a:lnTo>
                  <a:pt x="4230" y="309785"/>
                </a:lnTo>
                <a:lnTo>
                  <a:pt x="16428" y="354209"/>
                </a:lnTo>
                <a:lnTo>
                  <a:pt x="35850" y="395116"/>
                </a:lnTo>
                <a:lnTo>
                  <a:pt x="61756" y="431765"/>
                </a:lnTo>
                <a:lnTo>
                  <a:pt x="93405" y="463413"/>
                </a:lnTo>
                <a:lnTo>
                  <a:pt x="130053" y="489319"/>
                </a:lnTo>
                <a:lnTo>
                  <a:pt x="170960" y="508742"/>
                </a:lnTo>
                <a:lnTo>
                  <a:pt x="215385" y="520939"/>
                </a:lnTo>
                <a:lnTo>
                  <a:pt x="262585" y="525170"/>
                </a:lnTo>
                <a:lnTo>
                  <a:pt x="309785" y="520939"/>
                </a:lnTo>
                <a:lnTo>
                  <a:pt x="354209" y="508742"/>
                </a:lnTo>
                <a:lnTo>
                  <a:pt x="395116" y="489319"/>
                </a:lnTo>
                <a:lnTo>
                  <a:pt x="431765" y="463413"/>
                </a:lnTo>
                <a:lnTo>
                  <a:pt x="463413" y="431765"/>
                </a:lnTo>
                <a:lnTo>
                  <a:pt x="489319" y="395116"/>
                </a:lnTo>
                <a:lnTo>
                  <a:pt x="508742" y="354209"/>
                </a:lnTo>
                <a:lnTo>
                  <a:pt x="520939" y="309785"/>
                </a:lnTo>
                <a:lnTo>
                  <a:pt x="525170" y="262585"/>
                </a:lnTo>
                <a:lnTo>
                  <a:pt x="520939" y="215385"/>
                </a:lnTo>
                <a:lnTo>
                  <a:pt x="508742" y="170960"/>
                </a:lnTo>
                <a:lnTo>
                  <a:pt x="489319" y="130053"/>
                </a:lnTo>
                <a:lnTo>
                  <a:pt x="463413" y="93405"/>
                </a:lnTo>
                <a:lnTo>
                  <a:pt x="431765" y="61756"/>
                </a:lnTo>
                <a:lnTo>
                  <a:pt x="395116" y="35850"/>
                </a:lnTo>
                <a:lnTo>
                  <a:pt x="354209" y="16428"/>
                </a:lnTo>
                <a:lnTo>
                  <a:pt x="309785" y="4230"/>
                </a:lnTo>
                <a:lnTo>
                  <a:pt x="262585" y="0"/>
                </a:lnTo>
                <a:close/>
              </a:path>
            </a:pathLst>
          </a:custGeom>
          <a:solidFill>
            <a:srgbClr val="002857"/>
          </a:solidFill>
        </p:spPr>
        <p:txBody>
          <a:bodyPr wrap="square" lIns="0" tIns="0" rIns="0" bIns="0" rtlCol="0"/>
          <a:lstStyle/>
          <a:p>
            <a:endParaRPr/>
          </a:p>
        </p:txBody>
      </p:sp>
      <p:sp>
        <p:nvSpPr>
          <p:cNvPr id="11" name="object 11"/>
          <p:cNvSpPr/>
          <p:nvPr/>
        </p:nvSpPr>
        <p:spPr>
          <a:xfrm>
            <a:off x="5246978" y="2536736"/>
            <a:ext cx="190423" cy="275874"/>
          </a:xfrm>
          <a:prstGeom prst="rect">
            <a:avLst/>
          </a:prstGeom>
          <a:blipFill>
            <a:blip r:embed="rId2" cstate="print"/>
            <a:stretch>
              <a:fillRect/>
            </a:stretch>
          </a:blipFill>
        </p:spPr>
        <p:txBody>
          <a:bodyPr wrap="square" lIns="0" tIns="0" rIns="0" bIns="0" rtlCol="0"/>
          <a:lstStyle/>
          <a:p>
            <a:endParaRPr/>
          </a:p>
        </p:txBody>
      </p:sp>
      <p:sp>
        <p:nvSpPr>
          <p:cNvPr id="12" name="object 12"/>
          <p:cNvSpPr txBox="1"/>
          <p:nvPr/>
        </p:nvSpPr>
        <p:spPr>
          <a:xfrm>
            <a:off x="4812486" y="2928832"/>
            <a:ext cx="995044" cy="269240"/>
          </a:xfrm>
          <a:prstGeom prst="rect">
            <a:avLst/>
          </a:prstGeom>
        </p:spPr>
        <p:txBody>
          <a:bodyPr vert="horz" wrap="square" lIns="0" tIns="12700" rIns="0" bIns="0" rtlCol="0">
            <a:spAutoFit/>
          </a:bodyPr>
          <a:lstStyle/>
          <a:p>
            <a:pPr marL="12700">
              <a:lnSpc>
                <a:spcPct val="100000"/>
              </a:lnSpc>
              <a:spcBef>
                <a:spcPts val="100"/>
              </a:spcBef>
            </a:pPr>
            <a:r>
              <a:rPr sz="1600" b="1" spc="-135" dirty="0">
                <a:solidFill>
                  <a:srgbClr val="002857"/>
                </a:solidFill>
                <a:latin typeface="Arial"/>
                <a:cs typeface="Arial"/>
              </a:rPr>
              <a:t>ANA</a:t>
            </a:r>
            <a:r>
              <a:rPr sz="1600" b="1" spc="-165" dirty="0">
                <a:solidFill>
                  <a:srgbClr val="002857"/>
                </a:solidFill>
                <a:latin typeface="Arial"/>
                <a:cs typeface="Arial"/>
              </a:rPr>
              <a:t>M</a:t>
            </a:r>
            <a:r>
              <a:rPr sz="1600" b="1" spc="-130" dirty="0">
                <a:solidFill>
                  <a:srgbClr val="002857"/>
                </a:solidFill>
                <a:latin typeface="Arial"/>
                <a:cs typeface="Arial"/>
              </a:rPr>
              <a:t>N</a:t>
            </a:r>
            <a:r>
              <a:rPr sz="1600" b="1" spc="-275" dirty="0">
                <a:solidFill>
                  <a:srgbClr val="002857"/>
                </a:solidFill>
                <a:latin typeface="Arial"/>
                <a:cs typeface="Arial"/>
              </a:rPr>
              <a:t>E</a:t>
            </a:r>
            <a:r>
              <a:rPr sz="1600" b="1" spc="-290" dirty="0">
                <a:solidFill>
                  <a:srgbClr val="002857"/>
                </a:solidFill>
                <a:latin typeface="Arial"/>
                <a:cs typeface="Arial"/>
              </a:rPr>
              <a:t>S</a:t>
            </a:r>
            <a:r>
              <a:rPr sz="1600" b="1" spc="-310" dirty="0">
                <a:solidFill>
                  <a:srgbClr val="002857"/>
                </a:solidFill>
                <a:latin typeface="Arial"/>
                <a:cs typeface="Arial"/>
              </a:rPr>
              <a:t>E</a:t>
            </a:r>
            <a:endParaRPr sz="1600" dirty="0">
              <a:latin typeface="Arial"/>
              <a:cs typeface="Arial"/>
            </a:endParaRPr>
          </a:p>
        </p:txBody>
      </p:sp>
      <p:sp>
        <p:nvSpPr>
          <p:cNvPr id="14" name="object 14"/>
          <p:cNvSpPr/>
          <p:nvPr/>
        </p:nvSpPr>
        <p:spPr>
          <a:xfrm>
            <a:off x="5528596" y="3210925"/>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15" name="object 15"/>
          <p:cNvSpPr/>
          <p:nvPr/>
        </p:nvSpPr>
        <p:spPr>
          <a:xfrm>
            <a:off x="5652931" y="3295591"/>
            <a:ext cx="87833" cy="107480"/>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5450372" y="3794306"/>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18" name="object 18"/>
          <p:cNvSpPr/>
          <p:nvPr/>
        </p:nvSpPr>
        <p:spPr>
          <a:xfrm>
            <a:off x="5686711" y="5384674"/>
            <a:ext cx="74849" cy="109258"/>
          </a:xfrm>
          <a:prstGeom prst="rect">
            <a:avLst/>
          </a:prstGeom>
          <a:blipFill>
            <a:blip r:embed="rId4" cstate="print"/>
            <a:stretch>
              <a:fillRect/>
            </a:stretch>
          </a:blipFill>
        </p:spPr>
        <p:txBody>
          <a:bodyPr wrap="square" lIns="0" tIns="0" rIns="0" bIns="0" rtlCol="0"/>
          <a:lstStyle/>
          <a:p>
            <a:endParaRPr/>
          </a:p>
        </p:txBody>
      </p:sp>
      <p:sp>
        <p:nvSpPr>
          <p:cNvPr id="19" name="object 19"/>
          <p:cNvSpPr txBox="1"/>
          <p:nvPr/>
        </p:nvSpPr>
        <p:spPr>
          <a:xfrm>
            <a:off x="730792" y="4794031"/>
            <a:ext cx="4989714" cy="2536592"/>
          </a:xfrm>
          <a:prstGeom prst="rect">
            <a:avLst/>
          </a:prstGeom>
        </p:spPr>
        <p:txBody>
          <a:bodyPr vert="horz" wrap="square" lIns="0" tIns="12700" rIns="0" bIns="0" rtlCol="0">
            <a:spAutoFit/>
          </a:bodyPr>
          <a:lstStyle/>
          <a:p>
            <a:pPr marL="12700">
              <a:spcBef>
                <a:spcPts val="100"/>
              </a:spcBef>
            </a:pPr>
            <a:r>
              <a:rPr sz="1400" b="1" dirty="0">
                <a:latin typeface="Arial"/>
                <a:cs typeface="Arial"/>
              </a:rPr>
              <a:t>História pregressa de condições MNS</a:t>
            </a:r>
            <a:endParaRPr sz="1400" dirty="0">
              <a:latin typeface="Arial"/>
              <a:cs typeface="Arial"/>
            </a:endParaRPr>
          </a:p>
          <a:p>
            <a:pPr marL="12700"/>
            <a:r>
              <a:rPr sz="1400" b="1" dirty="0">
                <a:solidFill>
                  <a:srgbClr val="002857"/>
                </a:solidFill>
                <a:latin typeface="Arial"/>
                <a:cs typeface="Arial"/>
              </a:rPr>
              <a:t>» </a:t>
            </a:r>
            <a:r>
              <a:rPr sz="1400" dirty="0">
                <a:latin typeface="Arial"/>
                <a:cs typeface="Arial"/>
              </a:rPr>
              <a:t>Pergunte sobre problemas semelhantes no passado, eventuais internações</a:t>
            </a:r>
          </a:p>
          <a:p>
            <a:pPr marL="192405" marR="5080"/>
            <a:r>
              <a:rPr sz="1400" dirty="0">
                <a:latin typeface="Arial"/>
                <a:cs typeface="Arial"/>
              </a:rPr>
              <a:t>psiquiátricas ou medicamentos prescritos para condições MNS, bem como  sobre eventuais tentativas de suicídio.</a:t>
            </a:r>
          </a:p>
          <a:p>
            <a:pPr marL="12700"/>
            <a:r>
              <a:rPr sz="1400" b="1" dirty="0">
                <a:solidFill>
                  <a:srgbClr val="002857"/>
                </a:solidFill>
                <a:latin typeface="Arial"/>
                <a:cs typeface="Arial"/>
              </a:rPr>
              <a:t>» </a:t>
            </a:r>
            <a:r>
              <a:rPr sz="1400" dirty="0">
                <a:latin typeface="Arial"/>
                <a:cs typeface="Arial"/>
              </a:rPr>
              <a:t>Explore o tabagismo e o uso de álcool e substâncias.</a:t>
            </a:r>
          </a:p>
          <a:p>
            <a:pPr marL="12700">
              <a:spcBef>
                <a:spcPts val="1185"/>
              </a:spcBef>
            </a:pPr>
            <a:r>
              <a:rPr sz="1400" b="1" dirty="0">
                <a:latin typeface="Arial"/>
                <a:cs typeface="Arial"/>
              </a:rPr>
              <a:t>História clínica geral</a:t>
            </a:r>
            <a:endParaRPr sz="1400" dirty="0">
              <a:latin typeface="Arial"/>
              <a:cs typeface="Arial"/>
            </a:endParaRPr>
          </a:p>
          <a:p>
            <a:pPr marL="12700"/>
            <a:r>
              <a:rPr sz="1400" b="1" dirty="0">
                <a:solidFill>
                  <a:srgbClr val="002857"/>
                </a:solidFill>
                <a:latin typeface="Arial"/>
                <a:cs typeface="Arial"/>
              </a:rPr>
              <a:t>» </a:t>
            </a:r>
            <a:r>
              <a:rPr sz="1400" dirty="0">
                <a:latin typeface="Arial"/>
                <a:cs typeface="Arial"/>
              </a:rPr>
              <a:t>Pergunte sobre os problemas de saúde física e os medicamentos usados.</a:t>
            </a:r>
          </a:p>
          <a:p>
            <a:pPr marL="12700"/>
            <a:r>
              <a:rPr sz="1400" b="1" dirty="0">
                <a:solidFill>
                  <a:srgbClr val="002857"/>
                </a:solidFill>
                <a:latin typeface="Arial"/>
                <a:cs typeface="Arial"/>
              </a:rPr>
              <a:t>»  </a:t>
            </a:r>
            <a:r>
              <a:rPr sz="1400" dirty="0">
                <a:latin typeface="Arial"/>
                <a:cs typeface="Arial"/>
              </a:rPr>
              <a:t>Faça  uma lista dos medicamentos atuais.</a:t>
            </a:r>
          </a:p>
          <a:p>
            <a:pPr marL="12700"/>
            <a:r>
              <a:rPr sz="1400" b="1" dirty="0">
                <a:solidFill>
                  <a:srgbClr val="002857"/>
                </a:solidFill>
                <a:latin typeface="Arial"/>
                <a:cs typeface="Arial"/>
              </a:rPr>
              <a:t>»  </a:t>
            </a:r>
            <a:r>
              <a:rPr sz="1400" dirty="0">
                <a:latin typeface="Arial"/>
                <a:cs typeface="Arial"/>
              </a:rPr>
              <a:t>Pergunte sobre alergias a medicamentos.</a:t>
            </a:r>
          </a:p>
        </p:txBody>
      </p:sp>
      <p:sp>
        <p:nvSpPr>
          <p:cNvPr id="20" name="object 20"/>
          <p:cNvSpPr txBox="1"/>
          <p:nvPr/>
        </p:nvSpPr>
        <p:spPr>
          <a:xfrm>
            <a:off x="5965617" y="3118242"/>
            <a:ext cx="4032250" cy="2054409"/>
          </a:xfrm>
          <a:prstGeom prst="rect">
            <a:avLst/>
          </a:prstGeom>
        </p:spPr>
        <p:txBody>
          <a:bodyPr vert="horz" wrap="square" lIns="0" tIns="12700" rIns="0" bIns="0" rtlCol="0">
            <a:spAutoFit/>
          </a:bodyPr>
          <a:lstStyle/>
          <a:p>
            <a:pPr marL="38100">
              <a:spcBef>
                <a:spcPts val="100"/>
              </a:spcBef>
            </a:pPr>
            <a:r>
              <a:rPr sz="1400" b="1" dirty="0">
                <a:latin typeface="Arial"/>
                <a:cs typeface="Arial"/>
              </a:rPr>
              <a:t>História familiar de condições MNS</a:t>
            </a:r>
            <a:endParaRPr sz="1400" dirty="0">
              <a:latin typeface="Arial"/>
              <a:cs typeface="Arial"/>
            </a:endParaRPr>
          </a:p>
          <a:p>
            <a:pPr marL="12700"/>
            <a:r>
              <a:rPr sz="1400" b="1" dirty="0">
                <a:solidFill>
                  <a:srgbClr val="002857"/>
                </a:solidFill>
                <a:latin typeface="Arial"/>
                <a:cs typeface="Arial"/>
              </a:rPr>
              <a:t>» </a:t>
            </a:r>
            <a:r>
              <a:rPr sz="1400" dirty="0">
                <a:latin typeface="Arial"/>
                <a:cs typeface="Arial"/>
              </a:rPr>
              <a:t>Explore possível história familiar de condições MNS e pergunte se alguém</a:t>
            </a:r>
          </a:p>
          <a:p>
            <a:pPr marL="192405" marR="172720"/>
            <a:r>
              <a:rPr sz="1400" dirty="0">
                <a:latin typeface="Arial"/>
                <a:cs typeface="Arial"/>
              </a:rPr>
              <a:t>teve sintomas semelhantes ou recebeu tratamento para uma condição  MNS.</a:t>
            </a:r>
          </a:p>
          <a:p>
            <a:pPr marL="12700">
              <a:spcBef>
                <a:spcPts val="785"/>
              </a:spcBef>
            </a:pPr>
            <a:r>
              <a:rPr sz="1400" b="1" dirty="0">
                <a:latin typeface="Arial"/>
                <a:cs typeface="Arial"/>
              </a:rPr>
              <a:t>História psicossocial</a:t>
            </a:r>
            <a:endParaRPr sz="1400" dirty="0">
              <a:latin typeface="Arial"/>
              <a:cs typeface="Arial"/>
            </a:endParaRPr>
          </a:p>
          <a:p>
            <a:pPr marL="12700"/>
            <a:r>
              <a:rPr sz="1400" b="1" dirty="0">
                <a:solidFill>
                  <a:srgbClr val="002857"/>
                </a:solidFill>
                <a:latin typeface="Arial"/>
                <a:cs typeface="Arial"/>
              </a:rPr>
              <a:t>» </a:t>
            </a:r>
            <a:r>
              <a:rPr sz="1400" dirty="0">
                <a:latin typeface="Arial"/>
                <a:cs typeface="Arial"/>
              </a:rPr>
              <a:t>Pergunte sobre fatores de estresse atuais, métodos de enfrentamento e</a:t>
            </a:r>
          </a:p>
          <a:p>
            <a:pPr marL="192405"/>
            <a:r>
              <a:rPr sz="1400" dirty="0">
                <a:latin typeface="Arial"/>
                <a:cs typeface="Arial"/>
              </a:rPr>
              <a:t>apoio social.</a:t>
            </a:r>
          </a:p>
        </p:txBody>
      </p:sp>
      <p:sp>
        <p:nvSpPr>
          <p:cNvPr id="21" name="object 21"/>
          <p:cNvSpPr txBox="1"/>
          <p:nvPr/>
        </p:nvSpPr>
        <p:spPr>
          <a:xfrm>
            <a:off x="5905007" y="5157636"/>
            <a:ext cx="3947160" cy="1965281"/>
          </a:xfrm>
          <a:prstGeom prst="rect">
            <a:avLst/>
          </a:prstGeom>
        </p:spPr>
        <p:txBody>
          <a:bodyPr vert="horz" wrap="square" lIns="0" tIns="26034" rIns="0" bIns="0" rtlCol="0">
            <a:spAutoFit/>
          </a:bodyPr>
          <a:lstStyle/>
          <a:p>
            <a:pPr marL="192405" marR="5080" indent="-180340">
              <a:spcBef>
                <a:spcPts val="204"/>
              </a:spcBef>
            </a:pPr>
            <a:r>
              <a:rPr sz="1400" b="1" dirty="0">
                <a:solidFill>
                  <a:srgbClr val="002857"/>
                </a:solidFill>
                <a:latin typeface="Arial"/>
                <a:cs typeface="Arial"/>
              </a:rPr>
              <a:t>» </a:t>
            </a:r>
            <a:r>
              <a:rPr sz="1400" dirty="0">
                <a:latin typeface="Arial"/>
                <a:cs typeface="Arial"/>
              </a:rPr>
              <a:t>Pergunte sobre o atual funcionamento sócio-ocupacional (como é o  funcionamento da pessoa em casa, no trabalho e nos relacionamentos).</a:t>
            </a:r>
          </a:p>
          <a:p>
            <a:pPr marL="12700"/>
            <a:r>
              <a:rPr sz="1400" b="1" dirty="0">
                <a:solidFill>
                  <a:srgbClr val="002857"/>
                </a:solidFill>
                <a:latin typeface="Arial"/>
                <a:cs typeface="Arial"/>
              </a:rPr>
              <a:t>» </a:t>
            </a:r>
            <a:r>
              <a:rPr sz="1400" dirty="0">
                <a:latin typeface="Arial"/>
                <a:cs typeface="Arial"/>
              </a:rPr>
              <a:t>Obtenha informações básicas que incluam local de </a:t>
            </a:r>
            <a:r>
              <a:rPr sz="1400" dirty="0" err="1">
                <a:latin typeface="Arial"/>
                <a:cs typeface="Arial"/>
              </a:rPr>
              <a:t>residência</a:t>
            </a:r>
            <a:r>
              <a:rPr sz="1400" dirty="0">
                <a:latin typeface="Arial"/>
                <a:cs typeface="Arial"/>
              </a:rPr>
              <a:t>,</a:t>
            </a:r>
            <a:r>
              <a:rPr lang="pt-BR" sz="1400" dirty="0">
                <a:latin typeface="Arial"/>
                <a:cs typeface="Arial"/>
              </a:rPr>
              <a:t> </a:t>
            </a:r>
            <a:r>
              <a:rPr sz="1400" dirty="0" err="1">
                <a:latin typeface="Arial"/>
                <a:cs typeface="Arial"/>
              </a:rPr>
              <a:t>escolaridade</a:t>
            </a:r>
            <a:r>
              <a:rPr sz="1400" dirty="0">
                <a:latin typeface="Arial"/>
                <a:cs typeface="Arial"/>
              </a:rPr>
              <a:t>, história de trabalho ou emprego, estado civil, número e  idade dos filhos, renda, estrutura doméstica e condições de vida.</a:t>
            </a:r>
          </a:p>
        </p:txBody>
      </p:sp>
      <p:sp>
        <p:nvSpPr>
          <p:cNvPr id="22" name="object 22"/>
          <p:cNvSpPr txBox="1"/>
          <p:nvPr/>
        </p:nvSpPr>
        <p:spPr>
          <a:xfrm>
            <a:off x="5652931" y="7172239"/>
            <a:ext cx="4693686" cy="425181"/>
          </a:xfrm>
          <a:prstGeom prst="rect">
            <a:avLst/>
          </a:prstGeom>
        </p:spPr>
        <p:txBody>
          <a:bodyPr vert="horz" wrap="square" lIns="0" tIns="12700" rIns="0" bIns="0" rtlCol="0">
            <a:spAutoFit/>
          </a:bodyPr>
          <a:lstStyle/>
          <a:p>
            <a:pPr marL="12700" marR="5080">
              <a:lnSpc>
                <a:spcPct val="116700"/>
              </a:lnSpc>
              <a:spcBef>
                <a:spcPts val="100"/>
              </a:spcBef>
            </a:pPr>
            <a:r>
              <a:rPr sz="1200" i="1" spc="-50" dirty="0">
                <a:latin typeface="Lucida Sans"/>
                <a:cs typeface="Lucida Sans"/>
              </a:rPr>
              <a:t>No </a:t>
            </a:r>
            <a:r>
              <a:rPr sz="1200" i="1" spc="-65" dirty="0">
                <a:latin typeface="Lucida Sans"/>
                <a:cs typeface="Lucida Sans"/>
              </a:rPr>
              <a:t>caso </a:t>
            </a:r>
            <a:r>
              <a:rPr sz="1200" i="1" spc="-55" dirty="0">
                <a:latin typeface="Lucida Sans"/>
                <a:cs typeface="Lucida Sans"/>
              </a:rPr>
              <a:t>de </a:t>
            </a:r>
            <a:r>
              <a:rPr sz="1200" i="1" spc="-85" dirty="0">
                <a:latin typeface="Lucida Sans"/>
                <a:cs typeface="Lucida Sans"/>
              </a:rPr>
              <a:t>crianças </a:t>
            </a:r>
            <a:r>
              <a:rPr sz="1200" i="1" spc="-55" dirty="0">
                <a:latin typeface="Lucida Sans"/>
                <a:cs typeface="Lucida Sans"/>
              </a:rPr>
              <a:t>e </a:t>
            </a:r>
            <a:r>
              <a:rPr sz="1200" i="1" spc="-60" dirty="0">
                <a:latin typeface="Lucida Sans"/>
                <a:cs typeface="Lucida Sans"/>
              </a:rPr>
              <a:t>adolescentes, </a:t>
            </a:r>
            <a:r>
              <a:rPr sz="1200" i="1" spc="-80" dirty="0">
                <a:latin typeface="Lucida Sans"/>
                <a:cs typeface="Lucida Sans"/>
              </a:rPr>
              <a:t>pergunte </a:t>
            </a:r>
            <a:r>
              <a:rPr sz="1200" i="1" spc="-75" dirty="0">
                <a:latin typeface="Lucida Sans"/>
                <a:cs typeface="Lucida Sans"/>
              </a:rPr>
              <a:t>se </a:t>
            </a:r>
            <a:r>
              <a:rPr sz="1200" i="1" spc="-80" dirty="0">
                <a:latin typeface="Lucida Sans"/>
                <a:cs typeface="Lucida Sans"/>
              </a:rPr>
              <a:t>têm </a:t>
            </a:r>
            <a:r>
              <a:rPr sz="1200" i="1" spc="-114" dirty="0">
                <a:latin typeface="Lucida Sans"/>
                <a:cs typeface="Lucida Sans"/>
              </a:rPr>
              <a:t>um </a:t>
            </a:r>
            <a:r>
              <a:rPr sz="1200" i="1" spc="-70" dirty="0">
                <a:latin typeface="Lucida Sans"/>
                <a:cs typeface="Lucida Sans"/>
              </a:rPr>
              <a:t>cuidador </a:t>
            </a:r>
            <a:r>
              <a:rPr sz="1200" i="1" spc="-55" dirty="0">
                <a:latin typeface="Lucida Sans"/>
                <a:cs typeface="Lucida Sans"/>
              </a:rPr>
              <a:t>e </a:t>
            </a:r>
            <a:r>
              <a:rPr sz="1200" i="1" spc="-75" dirty="0">
                <a:latin typeface="Lucida Sans"/>
                <a:cs typeface="Lucida Sans"/>
              </a:rPr>
              <a:t>qual  </a:t>
            </a:r>
            <a:r>
              <a:rPr sz="1200" i="1" spc="-55" dirty="0">
                <a:latin typeface="Lucida Sans"/>
                <a:cs typeface="Lucida Sans"/>
              </a:rPr>
              <a:t>é </a:t>
            </a:r>
            <a:r>
              <a:rPr sz="1200" i="1" spc="-85" dirty="0">
                <a:latin typeface="Lucida Sans"/>
                <a:cs typeface="Lucida Sans"/>
              </a:rPr>
              <a:t>a </a:t>
            </a:r>
            <a:r>
              <a:rPr sz="1200" i="1" spc="-90" dirty="0">
                <a:latin typeface="Lucida Sans"/>
                <a:cs typeface="Lucida Sans"/>
              </a:rPr>
              <a:t>natureza </a:t>
            </a:r>
            <a:r>
              <a:rPr sz="1200" i="1" spc="-55" dirty="0">
                <a:latin typeface="Lucida Sans"/>
                <a:cs typeface="Lucida Sans"/>
              </a:rPr>
              <a:t>e </a:t>
            </a:r>
            <a:r>
              <a:rPr sz="1200" i="1" spc="-65" dirty="0">
                <a:latin typeface="Lucida Sans"/>
                <a:cs typeface="Lucida Sans"/>
              </a:rPr>
              <a:t>qualidade </a:t>
            </a:r>
            <a:r>
              <a:rPr sz="1200" i="1" spc="-70" dirty="0">
                <a:latin typeface="Lucida Sans"/>
                <a:cs typeface="Lucida Sans"/>
              </a:rPr>
              <a:t>da relação </a:t>
            </a:r>
            <a:r>
              <a:rPr sz="1200" i="1" spc="-80" dirty="0">
                <a:latin typeface="Lucida Sans"/>
                <a:cs typeface="Lucida Sans"/>
              </a:rPr>
              <a:t>entre</a:t>
            </a:r>
            <a:r>
              <a:rPr sz="1200" i="1" spc="30" dirty="0">
                <a:latin typeface="Lucida Sans"/>
                <a:cs typeface="Lucida Sans"/>
              </a:rPr>
              <a:t> </a:t>
            </a:r>
            <a:r>
              <a:rPr sz="1200" i="1" spc="-55" dirty="0">
                <a:latin typeface="Lucida Sans"/>
                <a:cs typeface="Lucida Sans"/>
              </a:rPr>
              <a:t>eles.</a:t>
            </a:r>
            <a:endParaRPr sz="1200" dirty="0">
              <a:latin typeface="Lucida Sans"/>
              <a:cs typeface="Lucida Sans"/>
            </a:endParaRPr>
          </a:p>
        </p:txBody>
      </p:sp>
      <p:sp>
        <p:nvSpPr>
          <p:cNvPr id="25" name="object 25"/>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26" name="object 26"/>
          <p:cNvSpPr txBox="1"/>
          <p:nvPr/>
        </p:nvSpPr>
        <p:spPr>
          <a:xfrm>
            <a:off x="5235078" y="7317470"/>
            <a:ext cx="74930" cy="177800"/>
          </a:xfrm>
          <a:prstGeom prst="rect">
            <a:avLst/>
          </a:prstGeom>
        </p:spPr>
        <p:txBody>
          <a:bodyPr vert="horz" wrap="square" lIns="0" tIns="12700" rIns="0" bIns="0" rtlCol="0">
            <a:spAutoFit/>
          </a:bodyPr>
          <a:lstStyle/>
          <a:p>
            <a:pPr>
              <a:lnSpc>
                <a:spcPct val="100000"/>
              </a:lnSpc>
              <a:spcBef>
                <a:spcPts val="100"/>
              </a:spcBef>
            </a:pPr>
            <a:r>
              <a:rPr sz="1000" b="1" spc="-75" dirty="0">
                <a:solidFill>
                  <a:srgbClr val="FFFFFF"/>
                </a:solidFill>
                <a:latin typeface="Arial"/>
                <a:cs typeface="Arial"/>
              </a:rPr>
              <a:t>9</a:t>
            </a:r>
            <a:endParaRPr sz="10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00365" y="2190528"/>
            <a:ext cx="9903460" cy="4152956"/>
          </a:xfrm>
          <a:custGeom>
            <a:avLst/>
            <a:gdLst/>
            <a:ahLst/>
            <a:cxnLst/>
            <a:rect l="l" t="t" r="r" b="b"/>
            <a:pathLst>
              <a:path w="9903460" h="3931920">
                <a:moveTo>
                  <a:pt x="0" y="0"/>
                </a:moveTo>
                <a:lnTo>
                  <a:pt x="9902952" y="0"/>
                </a:lnTo>
                <a:lnTo>
                  <a:pt x="9902952" y="3931920"/>
                </a:lnTo>
                <a:lnTo>
                  <a:pt x="0" y="3931920"/>
                </a:lnTo>
                <a:lnTo>
                  <a:pt x="0" y="0"/>
                </a:lnTo>
                <a:close/>
              </a:path>
            </a:pathLst>
          </a:custGeom>
          <a:solidFill>
            <a:srgbClr val="000000">
              <a:alpha val="39999"/>
            </a:srgbClr>
          </a:solidFill>
        </p:spPr>
        <p:txBody>
          <a:bodyPr wrap="square" lIns="0" tIns="0" rIns="0" bIns="0" rtlCol="0"/>
          <a:lstStyle/>
          <a:p>
            <a:endParaRPr/>
          </a:p>
        </p:txBody>
      </p:sp>
      <p:sp>
        <p:nvSpPr>
          <p:cNvPr id="3" name="object 3"/>
          <p:cNvSpPr/>
          <p:nvPr/>
        </p:nvSpPr>
        <p:spPr>
          <a:xfrm>
            <a:off x="448153" y="2297792"/>
            <a:ext cx="9815830" cy="4045692"/>
          </a:xfrm>
          <a:custGeom>
            <a:avLst/>
            <a:gdLst/>
            <a:ahLst/>
            <a:cxnLst/>
            <a:rect l="l" t="t" r="r" b="b"/>
            <a:pathLst>
              <a:path w="9815830" h="3841115">
                <a:moveTo>
                  <a:pt x="9779304" y="0"/>
                </a:moveTo>
                <a:lnTo>
                  <a:pt x="36004" y="0"/>
                </a:lnTo>
                <a:lnTo>
                  <a:pt x="15189" y="562"/>
                </a:lnTo>
                <a:lnTo>
                  <a:pt x="4500" y="4500"/>
                </a:lnTo>
                <a:lnTo>
                  <a:pt x="562" y="15189"/>
                </a:lnTo>
                <a:lnTo>
                  <a:pt x="0" y="36004"/>
                </a:lnTo>
                <a:lnTo>
                  <a:pt x="0" y="3805110"/>
                </a:lnTo>
                <a:lnTo>
                  <a:pt x="562" y="3825925"/>
                </a:lnTo>
                <a:lnTo>
                  <a:pt x="4500" y="3836614"/>
                </a:lnTo>
                <a:lnTo>
                  <a:pt x="15189" y="3840552"/>
                </a:lnTo>
                <a:lnTo>
                  <a:pt x="36004" y="3841115"/>
                </a:lnTo>
                <a:lnTo>
                  <a:pt x="9779304" y="3841115"/>
                </a:lnTo>
                <a:lnTo>
                  <a:pt x="9800119" y="3840552"/>
                </a:lnTo>
                <a:lnTo>
                  <a:pt x="9810808" y="3836614"/>
                </a:lnTo>
                <a:lnTo>
                  <a:pt x="9814746" y="3825925"/>
                </a:lnTo>
                <a:lnTo>
                  <a:pt x="9815309" y="3805110"/>
                </a:lnTo>
                <a:lnTo>
                  <a:pt x="9815309" y="36004"/>
                </a:lnTo>
                <a:lnTo>
                  <a:pt x="9814746" y="15189"/>
                </a:lnTo>
                <a:lnTo>
                  <a:pt x="9810808" y="4500"/>
                </a:lnTo>
                <a:lnTo>
                  <a:pt x="9800119" y="562"/>
                </a:lnTo>
                <a:lnTo>
                  <a:pt x="9779304" y="0"/>
                </a:lnTo>
                <a:close/>
              </a:path>
            </a:pathLst>
          </a:custGeom>
          <a:solidFill>
            <a:srgbClr val="FFFFFF"/>
          </a:solidFill>
        </p:spPr>
        <p:txBody>
          <a:bodyPr wrap="square" lIns="0" tIns="0" rIns="0" bIns="0" rtlCol="0"/>
          <a:lstStyle/>
          <a:p>
            <a:endParaRPr/>
          </a:p>
        </p:txBody>
      </p:sp>
      <p:sp>
        <p:nvSpPr>
          <p:cNvPr id="4" name="object 4"/>
          <p:cNvSpPr/>
          <p:nvPr/>
        </p:nvSpPr>
        <p:spPr>
          <a:xfrm>
            <a:off x="438344" y="2285132"/>
            <a:ext cx="9815830" cy="4152956"/>
          </a:xfrm>
          <a:custGeom>
            <a:avLst/>
            <a:gdLst/>
            <a:ahLst/>
            <a:cxnLst/>
            <a:rect l="l" t="t" r="r" b="b"/>
            <a:pathLst>
              <a:path w="9815830" h="3841115">
                <a:moveTo>
                  <a:pt x="36004" y="0"/>
                </a:moveTo>
                <a:lnTo>
                  <a:pt x="15189" y="562"/>
                </a:lnTo>
                <a:lnTo>
                  <a:pt x="4500" y="4500"/>
                </a:lnTo>
                <a:lnTo>
                  <a:pt x="562" y="15189"/>
                </a:lnTo>
                <a:lnTo>
                  <a:pt x="0" y="36004"/>
                </a:lnTo>
                <a:lnTo>
                  <a:pt x="0" y="3805110"/>
                </a:lnTo>
                <a:lnTo>
                  <a:pt x="562" y="3825925"/>
                </a:lnTo>
                <a:lnTo>
                  <a:pt x="4500" y="3836614"/>
                </a:lnTo>
                <a:lnTo>
                  <a:pt x="15189" y="3840552"/>
                </a:lnTo>
                <a:lnTo>
                  <a:pt x="36004" y="3841115"/>
                </a:lnTo>
                <a:lnTo>
                  <a:pt x="9779304" y="3841115"/>
                </a:lnTo>
                <a:lnTo>
                  <a:pt x="9800119" y="3840552"/>
                </a:lnTo>
                <a:lnTo>
                  <a:pt x="9810808" y="3836614"/>
                </a:lnTo>
                <a:lnTo>
                  <a:pt x="9814746" y="3825925"/>
                </a:lnTo>
                <a:lnTo>
                  <a:pt x="9815309" y="3805110"/>
                </a:lnTo>
                <a:lnTo>
                  <a:pt x="9815309" y="36004"/>
                </a:lnTo>
                <a:lnTo>
                  <a:pt x="9814746" y="15189"/>
                </a:lnTo>
                <a:lnTo>
                  <a:pt x="9810808" y="4500"/>
                </a:lnTo>
                <a:lnTo>
                  <a:pt x="9800119" y="562"/>
                </a:lnTo>
                <a:lnTo>
                  <a:pt x="9779304" y="0"/>
                </a:lnTo>
                <a:lnTo>
                  <a:pt x="36004" y="0"/>
                </a:lnTo>
                <a:close/>
              </a:path>
            </a:pathLst>
          </a:custGeom>
          <a:ln w="12700">
            <a:solidFill>
              <a:srgbClr val="005678"/>
            </a:solidFill>
          </a:ln>
        </p:spPr>
        <p:txBody>
          <a:bodyPr wrap="square" lIns="0" tIns="0" rIns="0" bIns="0" rtlCol="0"/>
          <a:lstStyle/>
          <a:p>
            <a:endParaRPr/>
          </a:p>
        </p:txBody>
      </p:sp>
      <p:sp>
        <p:nvSpPr>
          <p:cNvPr id="5" name="object 5"/>
          <p:cNvSpPr txBox="1"/>
          <p:nvPr/>
        </p:nvSpPr>
        <p:spPr>
          <a:xfrm>
            <a:off x="668905" y="2689970"/>
            <a:ext cx="4006850" cy="597599"/>
          </a:xfrm>
          <a:prstGeom prst="rect">
            <a:avLst/>
          </a:prstGeom>
        </p:spPr>
        <p:txBody>
          <a:bodyPr vert="horz" wrap="square" lIns="0" tIns="12700" rIns="0" bIns="0" rtlCol="0">
            <a:spAutoFit/>
          </a:bodyPr>
          <a:lstStyle/>
          <a:p>
            <a:pPr marL="38100">
              <a:lnSpc>
                <a:spcPts val="1220"/>
              </a:lnSpc>
              <a:spcBef>
                <a:spcPts val="100"/>
              </a:spcBef>
            </a:pPr>
            <a:r>
              <a:rPr sz="1400" b="1" spc="-30" dirty="0">
                <a:latin typeface="Arial"/>
                <a:cs typeface="Arial"/>
              </a:rPr>
              <a:t>Exame</a:t>
            </a:r>
            <a:r>
              <a:rPr sz="1400" b="1" spc="50" dirty="0">
                <a:latin typeface="Arial"/>
                <a:cs typeface="Arial"/>
              </a:rPr>
              <a:t> </a:t>
            </a:r>
            <a:r>
              <a:rPr sz="1400" b="1" spc="-35" dirty="0">
                <a:latin typeface="Arial"/>
                <a:cs typeface="Arial"/>
              </a:rPr>
              <a:t>físico</a:t>
            </a:r>
            <a:endParaRPr sz="1400" dirty="0">
              <a:latin typeface="Arial"/>
              <a:cs typeface="Arial"/>
            </a:endParaRPr>
          </a:p>
          <a:p>
            <a:pPr marL="12700"/>
            <a:r>
              <a:rPr sz="1400" b="1" spc="-80" dirty="0">
                <a:solidFill>
                  <a:srgbClr val="002857"/>
                </a:solidFill>
                <a:latin typeface="Arial"/>
                <a:cs typeface="Arial"/>
              </a:rPr>
              <a:t>» </a:t>
            </a:r>
            <a:r>
              <a:rPr sz="1400" spc="-100" dirty="0">
                <a:latin typeface="Arial"/>
                <a:cs typeface="Arial"/>
              </a:rPr>
              <a:t>Faça </a:t>
            </a:r>
            <a:r>
              <a:rPr sz="1400" spc="-30" dirty="0">
                <a:latin typeface="Arial"/>
                <a:cs typeface="Arial"/>
              </a:rPr>
              <a:t>um </a:t>
            </a:r>
            <a:r>
              <a:rPr sz="1400" spc="-60" dirty="0">
                <a:latin typeface="Arial"/>
                <a:cs typeface="Arial"/>
              </a:rPr>
              <a:t>exame </a:t>
            </a:r>
            <a:r>
              <a:rPr sz="1400" spc="-45" dirty="0">
                <a:latin typeface="Arial"/>
                <a:cs typeface="Arial"/>
              </a:rPr>
              <a:t>físico </a:t>
            </a:r>
            <a:r>
              <a:rPr sz="1400" spc="-35" dirty="0">
                <a:latin typeface="Arial"/>
                <a:cs typeface="Arial"/>
              </a:rPr>
              <a:t>direcionado </a:t>
            </a:r>
            <a:r>
              <a:rPr sz="1400" spc="-45" dirty="0">
                <a:latin typeface="Arial"/>
                <a:cs typeface="Arial"/>
              </a:rPr>
              <a:t>de </a:t>
            </a:r>
            <a:r>
              <a:rPr sz="1400" spc="-40" dirty="0">
                <a:latin typeface="Arial"/>
                <a:cs typeface="Arial"/>
              </a:rPr>
              <a:t>acordo </a:t>
            </a:r>
            <a:r>
              <a:rPr sz="1400" spc="-45" dirty="0">
                <a:latin typeface="Arial"/>
                <a:cs typeface="Arial"/>
              </a:rPr>
              <a:t>com </a:t>
            </a:r>
            <a:r>
              <a:rPr sz="1400" spc="-95" dirty="0">
                <a:latin typeface="Arial"/>
                <a:cs typeface="Arial"/>
              </a:rPr>
              <a:t>as </a:t>
            </a:r>
            <a:r>
              <a:rPr sz="1400" spc="-40" dirty="0" err="1">
                <a:latin typeface="Arial"/>
                <a:cs typeface="Arial"/>
              </a:rPr>
              <a:t>informações</a:t>
            </a:r>
            <a:r>
              <a:rPr sz="1400" spc="-25" dirty="0">
                <a:latin typeface="Arial"/>
                <a:cs typeface="Arial"/>
              </a:rPr>
              <a:t> </a:t>
            </a:r>
            <a:r>
              <a:rPr sz="1400" spc="-35" dirty="0" err="1">
                <a:latin typeface="Arial"/>
                <a:cs typeface="Arial"/>
              </a:rPr>
              <a:t>obtidas</a:t>
            </a:r>
            <a:r>
              <a:rPr lang="pt-BR" sz="1400" spc="-35" dirty="0">
                <a:latin typeface="Arial"/>
                <a:cs typeface="Arial"/>
              </a:rPr>
              <a:t> </a:t>
            </a:r>
            <a:r>
              <a:rPr sz="1400" spc="-30" dirty="0" err="1">
                <a:latin typeface="Arial"/>
                <a:cs typeface="Arial"/>
              </a:rPr>
              <a:t>durante</a:t>
            </a:r>
            <a:r>
              <a:rPr sz="1400" spc="-30" dirty="0">
                <a:latin typeface="Arial"/>
                <a:cs typeface="Arial"/>
              </a:rPr>
              <a:t> </a:t>
            </a:r>
            <a:r>
              <a:rPr sz="1400" spc="-65" dirty="0">
                <a:latin typeface="Arial"/>
                <a:cs typeface="Arial"/>
              </a:rPr>
              <a:t>a </a:t>
            </a:r>
            <a:r>
              <a:rPr sz="1400" spc="-55" dirty="0">
                <a:latin typeface="Arial"/>
                <a:cs typeface="Arial"/>
              </a:rPr>
              <a:t>avaliação</a:t>
            </a:r>
            <a:r>
              <a:rPr sz="1400" dirty="0">
                <a:latin typeface="Arial"/>
                <a:cs typeface="Arial"/>
              </a:rPr>
              <a:t> </a:t>
            </a:r>
            <a:r>
              <a:rPr sz="1400" spc="-60" dirty="0">
                <a:latin typeface="Arial"/>
                <a:cs typeface="Arial"/>
              </a:rPr>
              <a:t>MNS.</a:t>
            </a:r>
            <a:endParaRPr sz="1400" dirty="0">
              <a:latin typeface="Arial"/>
              <a:cs typeface="Arial"/>
            </a:endParaRPr>
          </a:p>
        </p:txBody>
      </p:sp>
      <p:sp>
        <p:nvSpPr>
          <p:cNvPr id="6" name="object 6"/>
          <p:cNvSpPr txBox="1"/>
          <p:nvPr/>
        </p:nvSpPr>
        <p:spPr>
          <a:xfrm>
            <a:off x="630715" y="3645422"/>
            <a:ext cx="4046854" cy="1305486"/>
          </a:xfrm>
          <a:prstGeom prst="rect">
            <a:avLst/>
          </a:prstGeom>
        </p:spPr>
        <p:txBody>
          <a:bodyPr vert="horz" wrap="square" lIns="0" tIns="12700" rIns="0" bIns="0" rtlCol="0">
            <a:spAutoFit/>
          </a:bodyPr>
          <a:lstStyle/>
          <a:p>
            <a:pPr marL="12700">
              <a:spcBef>
                <a:spcPts val="100"/>
              </a:spcBef>
            </a:pPr>
            <a:r>
              <a:rPr sz="1400" b="1" spc="-30" dirty="0">
                <a:latin typeface="Arial"/>
                <a:cs typeface="Arial"/>
              </a:rPr>
              <a:t>Exame </a:t>
            </a:r>
            <a:r>
              <a:rPr sz="1400" b="1" spc="-20" dirty="0">
                <a:latin typeface="Arial"/>
                <a:cs typeface="Arial"/>
              </a:rPr>
              <a:t>do </a:t>
            </a:r>
            <a:r>
              <a:rPr sz="1400" b="1" spc="-15" dirty="0">
                <a:latin typeface="Arial"/>
                <a:cs typeface="Arial"/>
              </a:rPr>
              <a:t>estado </a:t>
            </a:r>
            <a:r>
              <a:rPr sz="1400" b="1" dirty="0">
                <a:latin typeface="Arial"/>
                <a:cs typeface="Arial"/>
              </a:rPr>
              <a:t>mental</a:t>
            </a:r>
            <a:r>
              <a:rPr sz="1400" b="1" spc="280" dirty="0">
                <a:latin typeface="Arial"/>
                <a:cs typeface="Arial"/>
              </a:rPr>
              <a:t> </a:t>
            </a:r>
            <a:r>
              <a:rPr sz="1400" b="1" spc="-25" dirty="0">
                <a:latin typeface="Arial"/>
                <a:cs typeface="Arial"/>
              </a:rPr>
              <a:t>(EEM)*</a:t>
            </a:r>
            <a:endParaRPr sz="1400" dirty="0">
              <a:latin typeface="Arial"/>
              <a:cs typeface="Arial"/>
            </a:endParaRPr>
          </a:p>
          <a:p>
            <a:pPr marL="12700"/>
            <a:r>
              <a:rPr sz="1400" b="1" spc="-80" dirty="0">
                <a:solidFill>
                  <a:srgbClr val="002857"/>
                </a:solidFill>
                <a:latin typeface="Arial"/>
                <a:cs typeface="Arial"/>
              </a:rPr>
              <a:t>» </a:t>
            </a:r>
            <a:r>
              <a:rPr sz="1400" spc="-100" dirty="0">
                <a:latin typeface="Arial"/>
                <a:cs typeface="Arial"/>
              </a:rPr>
              <a:t>Faça </a:t>
            </a:r>
            <a:r>
              <a:rPr sz="1400" spc="-40" dirty="0">
                <a:latin typeface="Arial"/>
                <a:cs typeface="Arial"/>
              </a:rPr>
              <a:t>perguntas </a:t>
            </a:r>
            <a:r>
              <a:rPr sz="1400" spc="-70" dirty="0">
                <a:latin typeface="Arial"/>
                <a:cs typeface="Arial"/>
              </a:rPr>
              <a:t>e </a:t>
            </a:r>
            <a:r>
              <a:rPr sz="1400" spc="-60" dirty="0">
                <a:latin typeface="Arial"/>
                <a:cs typeface="Arial"/>
              </a:rPr>
              <a:t>observações </a:t>
            </a:r>
            <a:r>
              <a:rPr sz="1400" spc="-50" dirty="0">
                <a:latin typeface="Arial"/>
                <a:cs typeface="Arial"/>
              </a:rPr>
              <a:t>sobre </a:t>
            </a:r>
            <a:r>
              <a:rPr sz="1400" spc="-65" dirty="0">
                <a:latin typeface="Arial"/>
                <a:cs typeface="Arial"/>
              </a:rPr>
              <a:t>a </a:t>
            </a:r>
            <a:r>
              <a:rPr sz="1400" spc="-50" dirty="0">
                <a:latin typeface="Arial"/>
                <a:cs typeface="Arial"/>
              </a:rPr>
              <a:t>aparência </a:t>
            </a:r>
            <a:r>
              <a:rPr sz="1400" spc="-70" dirty="0">
                <a:latin typeface="Arial"/>
                <a:cs typeface="Arial"/>
              </a:rPr>
              <a:t>e </a:t>
            </a:r>
            <a:r>
              <a:rPr sz="1400" spc="-10" dirty="0">
                <a:latin typeface="Arial"/>
                <a:cs typeface="Arial"/>
              </a:rPr>
              <a:t>o </a:t>
            </a:r>
            <a:r>
              <a:rPr sz="1400" spc="-25" dirty="0">
                <a:latin typeface="Arial"/>
                <a:cs typeface="Arial"/>
              </a:rPr>
              <a:t>comportamento,</a:t>
            </a:r>
            <a:r>
              <a:rPr sz="1400" spc="-105" dirty="0">
                <a:latin typeface="Arial"/>
                <a:cs typeface="Arial"/>
              </a:rPr>
              <a:t> </a:t>
            </a:r>
            <a:r>
              <a:rPr sz="1400" spc="-10" dirty="0">
                <a:latin typeface="Arial"/>
                <a:cs typeface="Arial"/>
              </a:rPr>
              <a:t>o</a:t>
            </a:r>
            <a:r>
              <a:rPr lang="pt-BR" sz="1400" spc="-10" dirty="0">
                <a:latin typeface="Arial"/>
                <a:cs typeface="Arial"/>
              </a:rPr>
              <a:t> </a:t>
            </a:r>
            <a:r>
              <a:rPr sz="1400" spc="-25" dirty="0">
                <a:latin typeface="Arial"/>
                <a:cs typeface="Arial"/>
              </a:rPr>
              <a:t>humor </a:t>
            </a:r>
            <a:r>
              <a:rPr sz="1400" spc="-70" dirty="0">
                <a:latin typeface="Arial"/>
                <a:cs typeface="Arial"/>
              </a:rPr>
              <a:t>e </a:t>
            </a:r>
            <a:r>
              <a:rPr sz="1400" spc="-10" dirty="0">
                <a:latin typeface="Arial"/>
                <a:cs typeface="Arial"/>
              </a:rPr>
              <a:t>o </a:t>
            </a:r>
            <a:r>
              <a:rPr sz="1400" spc="-25" dirty="0">
                <a:latin typeface="Arial"/>
                <a:cs typeface="Arial"/>
              </a:rPr>
              <a:t>afeto, </a:t>
            </a:r>
            <a:r>
              <a:rPr sz="1400" spc="-10" dirty="0">
                <a:latin typeface="Arial"/>
                <a:cs typeface="Arial"/>
              </a:rPr>
              <a:t>o </a:t>
            </a:r>
            <a:r>
              <a:rPr sz="1400" spc="-30" dirty="0">
                <a:latin typeface="Arial"/>
                <a:cs typeface="Arial"/>
              </a:rPr>
              <a:t>conteúdo </a:t>
            </a:r>
            <a:r>
              <a:rPr sz="1400" spc="-15" dirty="0">
                <a:latin typeface="Arial"/>
                <a:cs typeface="Arial"/>
              </a:rPr>
              <a:t>do </a:t>
            </a:r>
            <a:r>
              <a:rPr sz="1400" spc="-45" dirty="0">
                <a:latin typeface="Arial"/>
                <a:cs typeface="Arial"/>
              </a:rPr>
              <a:t>pensamento, </a:t>
            </a:r>
            <a:r>
              <a:rPr sz="1400" spc="-50" dirty="0">
                <a:latin typeface="Arial"/>
                <a:cs typeface="Arial"/>
              </a:rPr>
              <a:t>eventuais </a:t>
            </a:r>
            <a:r>
              <a:rPr sz="1400" spc="-40" dirty="0">
                <a:latin typeface="Arial"/>
                <a:cs typeface="Arial"/>
              </a:rPr>
              <a:t>perturbações </a:t>
            </a:r>
            <a:r>
              <a:rPr sz="1400" spc="-50" dirty="0">
                <a:latin typeface="Arial"/>
                <a:cs typeface="Arial"/>
              </a:rPr>
              <a:t>da  </a:t>
            </a:r>
            <a:r>
              <a:rPr sz="1400" spc="-45" dirty="0">
                <a:latin typeface="Arial"/>
                <a:cs typeface="Arial"/>
              </a:rPr>
              <a:t>percepção, </a:t>
            </a:r>
            <a:r>
              <a:rPr sz="1400" spc="-50" dirty="0">
                <a:latin typeface="Arial"/>
                <a:cs typeface="Arial"/>
              </a:rPr>
              <a:t>além </a:t>
            </a:r>
            <a:r>
              <a:rPr sz="1400" spc="-45" dirty="0">
                <a:latin typeface="Arial"/>
                <a:cs typeface="Arial"/>
              </a:rPr>
              <a:t>da </a:t>
            </a:r>
            <a:r>
              <a:rPr sz="1400" spc="-40" dirty="0">
                <a:latin typeface="Arial"/>
                <a:cs typeface="Arial"/>
              </a:rPr>
              <a:t>cognição. </a:t>
            </a:r>
            <a:r>
              <a:rPr sz="1400" spc="-70" dirty="0">
                <a:latin typeface="Arial"/>
                <a:cs typeface="Arial"/>
              </a:rPr>
              <a:t>Veja </a:t>
            </a:r>
            <a:r>
              <a:rPr sz="1400" spc="-45" dirty="0">
                <a:latin typeface="Arial"/>
                <a:cs typeface="Arial"/>
              </a:rPr>
              <a:t>detalhes </a:t>
            </a:r>
            <a:r>
              <a:rPr sz="1400" spc="-20" dirty="0">
                <a:latin typeface="Arial"/>
                <a:cs typeface="Arial"/>
              </a:rPr>
              <a:t>no </a:t>
            </a:r>
            <a:r>
              <a:rPr sz="1400" spc="-35" dirty="0">
                <a:latin typeface="Arial"/>
                <a:cs typeface="Arial"/>
              </a:rPr>
              <a:t>Mapa </a:t>
            </a:r>
            <a:r>
              <a:rPr sz="1400" spc="-40" dirty="0">
                <a:latin typeface="Arial"/>
                <a:cs typeface="Arial"/>
              </a:rPr>
              <a:t>geral </a:t>
            </a:r>
            <a:r>
              <a:rPr sz="1400" spc="-60" dirty="0">
                <a:latin typeface="Arial"/>
                <a:cs typeface="Arial"/>
              </a:rPr>
              <a:t>(MG) baseado  </a:t>
            </a:r>
            <a:r>
              <a:rPr sz="1400" spc="-50" dirty="0">
                <a:latin typeface="Arial"/>
                <a:cs typeface="Arial"/>
              </a:rPr>
              <a:t>em</a:t>
            </a:r>
            <a:r>
              <a:rPr sz="1400" spc="-35" dirty="0">
                <a:latin typeface="Arial"/>
                <a:cs typeface="Arial"/>
              </a:rPr>
              <a:t> </a:t>
            </a:r>
            <a:r>
              <a:rPr sz="1400" spc="-45" dirty="0">
                <a:latin typeface="Arial"/>
                <a:cs typeface="Arial"/>
              </a:rPr>
              <a:t>sintomas.</a:t>
            </a:r>
            <a:endParaRPr sz="1400" dirty="0">
              <a:latin typeface="Arial"/>
              <a:cs typeface="Arial"/>
            </a:endParaRPr>
          </a:p>
        </p:txBody>
      </p:sp>
      <p:sp>
        <p:nvSpPr>
          <p:cNvPr id="7" name="object 7"/>
          <p:cNvSpPr txBox="1"/>
          <p:nvPr/>
        </p:nvSpPr>
        <p:spPr>
          <a:xfrm>
            <a:off x="610467" y="5239296"/>
            <a:ext cx="3808729" cy="753861"/>
          </a:xfrm>
          <a:prstGeom prst="rect">
            <a:avLst/>
          </a:prstGeom>
        </p:spPr>
        <p:txBody>
          <a:bodyPr vert="horz" wrap="square" lIns="0" tIns="12700" rIns="0" bIns="0" rtlCol="0">
            <a:spAutoFit/>
          </a:bodyPr>
          <a:lstStyle/>
          <a:p>
            <a:pPr marL="12700">
              <a:lnSpc>
                <a:spcPts val="1220"/>
              </a:lnSpc>
              <a:spcBef>
                <a:spcPts val="100"/>
              </a:spcBef>
            </a:pPr>
            <a:r>
              <a:rPr sz="1400" b="1" spc="-20" dirty="0">
                <a:latin typeface="Arial"/>
                <a:cs typeface="Arial"/>
              </a:rPr>
              <a:t>Diagnóstico</a:t>
            </a:r>
            <a:r>
              <a:rPr sz="1400" b="1" spc="50" dirty="0">
                <a:latin typeface="Arial"/>
                <a:cs typeface="Arial"/>
              </a:rPr>
              <a:t> </a:t>
            </a:r>
            <a:r>
              <a:rPr sz="1400" b="1" spc="-15" dirty="0">
                <a:latin typeface="Arial"/>
                <a:cs typeface="Arial"/>
              </a:rPr>
              <a:t>diferencial</a:t>
            </a:r>
            <a:endParaRPr sz="1400" dirty="0">
              <a:latin typeface="Arial"/>
              <a:cs typeface="Arial"/>
            </a:endParaRPr>
          </a:p>
          <a:p>
            <a:pPr marL="12700"/>
            <a:r>
              <a:rPr sz="1400" b="1" spc="-80" dirty="0">
                <a:solidFill>
                  <a:srgbClr val="002857"/>
                </a:solidFill>
                <a:latin typeface="Arial"/>
                <a:cs typeface="Arial"/>
              </a:rPr>
              <a:t>» </a:t>
            </a:r>
            <a:r>
              <a:rPr sz="1400" spc="-60" dirty="0">
                <a:latin typeface="Arial"/>
                <a:cs typeface="Arial"/>
              </a:rPr>
              <a:t>Considere </a:t>
            </a:r>
            <a:r>
              <a:rPr sz="1400" spc="-10" dirty="0">
                <a:latin typeface="Arial"/>
                <a:cs typeface="Arial"/>
              </a:rPr>
              <a:t>o </a:t>
            </a:r>
            <a:r>
              <a:rPr sz="1400" spc="-35" dirty="0">
                <a:latin typeface="Arial"/>
                <a:cs typeface="Arial"/>
              </a:rPr>
              <a:t>diagnóstico diferencial </a:t>
            </a:r>
            <a:r>
              <a:rPr sz="1400" spc="-70" dirty="0">
                <a:latin typeface="Arial"/>
                <a:cs typeface="Arial"/>
              </a:rPr>
              <a:t>e </a:t>
            </a:r>
            <a:r>
              <a:rPr sz="1400" spc="-45" dirty="0">
                <a:latin typeface="Arial"/>
                <a:cs typeface="Arial"/>
              </a:rPr>
              <a:t>descarte </a:t>
            </a:r>
            <a:r>
              <a:rPr sz="1400" spc="-50" dirty="0">
                <a:latin typeface="Arial"/>
                <a:cs typeface="Arial"/>
              </a:rPr>
              <a:t>condições </a:t>
            </a:r>
            <a:r>
              <a:rPr sz="1400" spc="-40" dirty="0">
                <a:latin typeface="Arial"/>
                <a:cs typeface="Arial"/>
              </a:rPr>
              <a:t>que</a:t>
            </a:r>
            <a:r>
              <a:rPr sz="1400" spc="-120" dirty="0">
                <a:latin typeface="Arial"/>
                <a:cs typeface="Arial"/>
              </a:rPr>
              <a:t> </a:t>
            </a:r>
            <a:r>
              <a:rPr sz="1400" spc="-35" dirty="0">
                <a:latin typeface="Arial"/>
                <a:cs typeface="Arial"/>
              </a:rPr>
              <a:t>tenham</a:t>
            </a:r>
            <a:endParaRPr sz="1400" dirty="0">
              <a:latin typeface="Arial"/>
              <a:cs typeface="Arial"/>
            </a:endParaRPr>
          </a:p>
          <a:p>
            <a:pPr marL="192405">
              <a:lnSpc>
                <a:spcPts val="1160"/>
              </a:lnSpc>
            </a:pPr>
            <a:r>
              <a:rPr sz="1400" spc="-50" dirty="0">
                <a:latin typeface="Arial"/>
                <a:cs typeface="Arial"/>
              </a:rPr>
              <a:t>sintomas </a:t>
            </a:r>
            <a:r>
              <a:rPr sz="1400" spc="-45" dirty="0">
                <a:latin typeface="Arial"/>
                <a:cs typeface="Arial"/>
              </a:rPr>
              <a:t>iniciais</a:t>
            </a:r>
            <a:r>
              <a:rPr sz="1400" spc="-15" dirty="0">
                <a:latin typeface="Arial"/>
                <a:cs typeface="Arial"/>
              </a:rPr>
              <a:t> </a:t>
            </a:r>
            <a:r>
              <a:rPr sz="1400" spc="-50" dirty="0">
                <a:latin typeface="Arial"/>
                <a:cs typeface="Arial"/>
              </a:rPr>
              <a:t>semelhantes.</a:t>
            </a:r>
            <a:endParaRPr sz="1400" dirty="0">
              <a:latin typeface="Arial"/>
              <a:cs typeface="Arial"/>
            </a:endParaRPr>
          </a:p>
        </p:txBody>
      </p:sp>
      <p:sp>
        <p:nvSpPr>
          <p:cNvPr id="8" name="object 8"/>
          <p:cNvSpPr txBox="1"/>
          <p:nvPr/>
        </p:nvSpPr>
        <p:spPr>
          <a:xfrm>
            <a:off x="5894900" y="2764450"/>
            <a:ext cx="3775710" cy="766877"/>
          </a:xfrm>
          <a:prstGeom prst="rect">
            <a:avLst/>
          </a:prstGeom>
        </p:spPr>
        <p:txBody>
          <a:bodyPr vert="horz" wrap="square" lIns="0" tIns="12700" rIns="0" bIns="0" rtlCol="0">
            <a:spAutoFit/>
          </a:bodyPr>
          <a:lstStyle/>
          <a:p>
            <a:pPr marL="38100">
              <a:spcBef>
                <a:spcPts val="100"/>
              </a:spcBef>
            </a:pPr>
            <a:r>
              <a:rPr sz="1400" b="1" dirty="0">
                <a:latin typeface="Arial"/>
                <a:cs typeface="Arial"/>
              </a:rPr>
              <a:t>Exames laboratoriais básicos</a:t>
            </a:r>
            <a:endParaRPr sz="1400" dirty="0">
              <a:latin typeface="Arial"/>
              <a:cs typeface="Arial"/>
            </a:endParaRPr>
          </a:p>
          <a:p>
            <a:pPr marL="12700">
              <a:lnSpc>
                <a:spcPts val="1420"/>
              </a:lnSpc>
            </a:pPr>
            <a:r>
              <a:rPr sz="1400" b="1" dirty="0">
                <a:solidFill>
                  <a:srgbClr val="002857"/>
                </a:solidFill>
                <a:latin typeface="Arial"/>
                <a:cs typeface="Arial"/>
              </a:rPr>
              <a:t>» </a:t>
            </a:r>
            <a:r>
              <a:rPr sz="1400" dirty="0">
                <a:latin typeface="Arial"/>
                <a:cs typeface="Arial"/>
              </a:rPr>
              <a:t>Solicite exames laboratoriais quando houver indicação e for </a:t>
            </a:r>
            <a:r>
              <a:rPr sz="1400" dirty="0" err="1">
                <a:latin typeface="Arial"/>
                <a:cs typeface="Arial"/>
              </a:rPr>
              <a:t>possível</a:t>
            </a:r>
            <a:r>
              <a:rPr sz="1400" dirty="0">
                <a:latin typeface="Arial"/>
                <a:cs typeface="Arial"/>
              </a:rPr>
              <a:t>,</a:t>
            </a:r>
            <a:r>
              <a:rPr lang="pt-BR" sz="1400" dirty="0">
                <a:latin typeface="Arial"/>
                <a:cs typeface="Arial"/>
              </a:rPr>
              <a:t> </a:t>
            </a:r>
            <a:r>
              <a:rPr sz="1400" dirty="0" err="1">
                <a:latin typeface="Arial"/>
                <a:cs typeface="Arial"/>
              </a:rPr>
              <a:t>sobretudo</a:t>
            </a:r>
            <a:r>
              <a:rPr sz="1400" dirty="0">
                <a:latin typeface="Arial"/>
                <a:cs typeface="Arial"/>
              </a:rPr>
              <a:t> para descartar causas físicas.</a:t>
            </a:r>
          </a:p>
        </p:txBody>
      </p:sp>
      <p:sp>
        <p:nvSpPr>
          <p:cNvPr id="9" name="object 9"/>
          <p:cNvSpPr txBox="1"/>
          <p:nvPr/>
        </p:nvSpPr>
        <p:spPr>
          <a:xfrm>
            <a:off x="5894900" y="3669444"/>
            <a:ext cx="3389079" cy="228268"/>
          </a:xfrm>
          <a:prstGeom prst="rect">
            <a:avLst/>
          </a:prstGeom>
        </p:spPr>
        <p:txBody>
          <a:bodyPr vert="horz" wrap="square" lIns="0" tIns="12700" rIns="0" bIns="0" rtlCol="0">
            <a:spAutoFit/>
          </a:bodyPr>
          <a:lstStyle/>
          <a:p>
            <a:pPr marL="12700">
              <a:lnSpc>
                <a:spcPct val="100000"/>
              </a:lnSpc>
              <a:spcBef>
                <a:spcPts val="100"/>
              </a:spcBef>
            </a:pPr>
            <a:r>
              <a:rPr sz="1400" b="1" dirty="0">
                <a:latin typeface="Arial"/>
                <a:cs typeface="Arial"/>
              </a:rPr>
              <a:t>Identifique </a:t>
            </a:r>
            <a:r>
              <a:rPr sz="1400" b="1" spc="-10" dirty="0">
                <a:latin typeface="Arial"/>
                <a:cs typeface="Arial"/>
              </a:rPr>
              <a:t>a </a:t>
            </a:r>
            <a:r>
              <a:rPr sz="1400" b="1" spc="-30" dirty="0">
                <a:latin typeface="Arial"/>
                <a:cs typeface="Arial"/>
              </a:rPr>
              <a:t>condição</a:t>
            </a:r>
            <a:r>
              <a:rPr sz="1400" b="1" spc="125" dirty="0">
                <a:latin typeface="Arial"/>
                <a:cs typeface="Arial"/>
              </a:rPr>
              <a:t> </a:t>
            </a:r>
            <a:r>
              <a:rPr sz="1400" b="1" spc="10" dirty="0">
                <a:latin typeface="Arial"/>
                <a:cs typeface="Arial"/>
              </a:rPr>
              <a:t>MNS</a:t>
            </a:r>
            <a:endParaRPr sz="1400" dirty="0">
              <a:latin typeface="Arial"/>
              <a:cs typeface="Arial"/>
            </a:endParaRPr>
          </a:p>
        </p:txBody>
      </p:sp>
      <p:sp>
        <p:nvSpPr>
          <p:cNvPr id="10" name="object 10"/>
          <p:cNvSpPr txBox="1"/>
          <p:nvPr/>
        </p:nvSpPr>
        <p:spPr>
          <a:xfrm>
            <a:off x="5894900" y="3894161"/>
            <a:ext cx="3963035" cy="1110560"/>
          </a:xfrm>
          <a:prstGeom prst="rect">
            <a:avLst/>
          </a:prstGeom>
        </p:spPr>
        <p:txBody>
          <a:bodyPr vert="horz" wrap="square" lIns="0" tIns="12700" rIns="0" bIns="0" rtlCol="0">
            <a:spAutoFit/>
          </a:bodyPr>
          <a:lstStyle/>
          <a:p>
            <a:pPr marL="12700">
              <a:spcBef>
                <a:spcPts val="100"/>
              </a:spcBef>
            </a:pPr>
            <a:r>
              <a:rPr sz="1400" b="1" dirty="0">
                <a:solidFill>
                  <a:srgbClr val="002857"/>
                </a:solidFill>
                <a:latin typeface="Arial"/>
                <a:cs typeface="Arial"/>
              </a:rPr>
              <a:t>» </a:t>
            </a:r>
            <a:r>
              <a:rPr sz="1400" dirty="0">
                <a:latin typeface="Arial"/>
                <a:cs typeface="Arial"/>
              </a:rPr>
              <a:t>Identifique a condição MNS com auxílio do(s) módulo(s) apropriado(s).</a:t>
            </a:r>
          </a:p>
          <a:p>
            <a:pPr marL="12700">
              <a:lnSpc>
                <a:spcPts val="1200"/>
              </a:lnSpc>
            </a:pPr>
            <a:r>
              <a:rPr sz="1400" b="1" dirty="0">
                <a:solidFill>
                  <a:srgbClr val="002857"/>
                </a:solidFill>
                <a:latin typeface="Arial"/>
                <a:cs typeface="Arial"/>
              </a:rPr>
              <a:t>»   </a:t>
            </a:r>
            <a:r>
              <a:rPr sz="1400" dirty="0">
                <a:latin typeface="Arial"/>
                <a:cs typeface="Arial"/>
              </a:rPr>
              <a:t>Avalie outros sintomas MNS e condições prioritárias (veja o Mapa geral).</a:t>
            </a:r>
          </a:p>
          <a:p>
            <a:pPr marL="12700">
              <a:lnSpc>
                <a:spcPts val="1440"/>
              </a:lnSpc>
            </a:pPr>
            <a:r>
              <a:rPr sz="1400" b="1" dirty="0">
                <a:solidFill>
                  <a:srgbClr val="002857"/>
                </a:solidFill>
                <a:latin typeface="Arial"/>
                <a:cs typeface="Arial"/>
              </a:rPr>
              <a:t>»   </a:t>
            </a:r>
            <a:r>
              <a:rPr sz="1400" dirty="0">
                <a:latin typeface="Arial"/>
                <a:cs typeface="Arial"/>
              </a:rPr>
              <a:t>Siga o algoritmo de manejo e os protocolos de tratamento apropriados.</a:t>
            </a:r>
          </a:p>
        </p:txBody>
      </p:sp>
      <p:sp>
        <p:nvSpPr>
          <p:cNvPr id="11" name="object 11"/>
          <p:cNvSpPr/>
          <p:nvPr/>
        </p:nvSpPr>
        <p:spPr>
          <a:xfrm>
            <a:off x="5123861" y="1870792"/>
            <a:ext cx="525780" cy="491292"/>
          </a:xfrm>
          <a:custGeom>
            <a:avLst/>
            <a:gdLst/>
            <a:ahLst/>
            <a:cxnLst/>
            <a:rect l="l" t="t" r="r" b="b"/>
            <a:pathLst>
              <a:path w="525779" h="525780">
                <a:moveTo>
                  <a:pt x="262585" y="0"/>
                </a:moveTo>
                <a:lnTo>
                  <a:pt x="215385" y="4230"/>
                </a:lnTo>
                <a:lnTo>
                  <a:pt x="170960" y="16428"/>
                </a:lnTo>
                <a:lnTo>
                  <a:pt x="130053" y="35850"/>
                </a:lnTo>
                <a:lnTo>
                  <a:pt x="93405" y="61756"/>
                </a:lnTo>
                <a:lnTo>
                  <a:pt x="61756" y="93405"/>
                </a:lnTo>
                <a:lnTo>
                  <a:pt x="35850" y="130053"/>
                </a:lnTo>
                <a:lnTo>
                  <a:pt x="16428" y="170960"/>
                </a:lnTo>
                <a:lnTo>
                  <a:pt x="4230" y="215385"/>
                </a:lnTo>
                <a:lnTo>
                  <a:pt x="0" y="262585"/>
                </a:lnTo>
                <a:lnTo>
                  <a:pt x="4230" y="309785"/>
                </a:lnTo>
                <a:lnTo>
                  <a:pt x="16428" y="354209"/>
                </a:lnTo>
                <a:lnTo>
                  <a:pt x="35850" y="395116"/>
                </a:lnTo>
                <a:lnTo>
                  <a:pt x="61756" y="431765"/>
                </a:lnTo>
                <a:lnTo>
                  <a:pt x="93405" y="463413"/>
                </a:lnTo>
                <a:lnTo>
                  <a:pt x="130053" y="489319"/>
                </a:lnTo>
                <a:lnTo>
                  <a:pt x="170960" y="508742"/>
                </a:lnTo>
                <a:lnTo>
                  <a:pt x="215385" y="520939"/>
                </a:lnTo>
                <a:lnTo>
                  <a:pt x="262585" y="525170"/>
                </a:lnTo>
                <a:lnTo>
                  <a:pt x="309785" y="520939"/>
                </a:lnTo>
                <a:lnTo>
                  <a:pt x="354209" y="508742"/>
                </a:lnTo>
                <a:lnTo>
                  <a:pt x="395116" y="489319"/>
                </a:lnTo>
                <a:lnTo>
                  <a:pt x="431765" y="463413"/>
                </a:lnTo>
                <a:lnTo>
                  <a:pt x="463413" y="431765"/>
                </a:lnTo>
                <a:lnTo>
                  <a:pt x="489319" y="395116"/>
                </a:lnTo>
                <a:lnTo>
                  <a:pt x="508742" y="354209"/>
                </a:lnTo>
                <a:lnTo>
                  <a:pt x="520939" y="309785"/>
                </a:lnTo>
                <a:lnTo>
                  <a:pt x="525170" y="262585"/>
                </a:lnTo>
                <a:lnTo>
                  <a:pt x="520939" y="215385"/>
                </a:lnTo>
                <a:lnTo>
                  <a:pt x="508742" y="170960"/>
                </a:lnTo>
                <a:lnTo>
                  <a:pt x="489319" y="130053"/>
                </a:lnTo>
                <a:lnTo>
                  <a:pt x="463413" y="93405"/>
                </a:lnTo>
                <a:lnTo>
                  <a:pt x="431765" y="61756"/>
                </a:lnTo>
                <a:lnTo>
                  <a:pt x="395116" y="35850"/>
                </a:lnTo>
                <a:lnTo>
                  <a:pt x="354209" y="16428"/>
                </a:lnTo>
                <a:lnTo>
                  <a:pt x="309785" y="4230"/>
                </a:lnTo>
                <a:lnTo>
                  <a:pt x="262585" y="0"/>
                </a:lnTo>
                <a:close/>
              </a:path>
            </a:pathLst>
          </a:custGeom>
          <a:solidFill>
            <a:srgbClr val="002857"/>
          </a:solidFill>
        </p:spPr>
        <p:txBody>
          <a:bodyPr wrap="square" lIns="0" tIns="0" rIns="0" bIns="0" rtlCol="0"/>
          <a:lstStyle/>
          <a:p>
            <a:endParaRPr/>
          </a:p>
        </p:txBody>
      </p:sp>
      <p:sp>
        <p:nvSpPr>
          <p:cNvPr id="12" name="object 12"/>
          <p:cNvSpPr/>
          <p:nvPr/>
        </p:nvSpPr>
        <p:spPr>
          <a:xfrm>
            <a:off x="5305710" y="2056173"/>
            <a:ext cx="190423" cy="275874"/>
          </a:xfrm>
          <a:prstGeom prst="rect">
            <a:avLst/>
          </a:prstGeom>
          <a:blipFill>
            <a:blip r:embed="rId2" cstate="print"/>
            <a:stretch>
              <a:fillRect/>
            </a:stretch>
          </a:blipFill>
        </p:spPr>
        <p:txBody>
          <a:bodyPr wrap="square" lIns="0" tIns="0" rIns="0" bIns="0" rtlCol="0"/>
          <a:lstStyle/>
          <a:p>
            <a:endParaRPr/>
          </a:p>
        </p:txBody>
      </p:sp>
      <p:sp>
        <p:nvSpPr>
          <p:cNvPr id="13" name="object 13"/>
          <p:cNvSpPr txBox="1"/>
          <p:nvPr/>
        </p:nvSpPr>
        <p:spPr>
          <a:xfrm>
            <a:off x="2672330" y="2350836"/>
            <a:ext cx="5943600" cy="262768"/>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002857"/>
                </a:solidFill>
                <a:latin typeface="Arial"/>
                <a:cs typeface="Arial"/>
              </a:rPr>
              <a:t>AVALIAÇÃO PARA IDENTIFICAR CONDIÇÕES MNS</a:t>
            </a:r>
            <a:endParaRPr sz="1600" dirty="0">
              <a:latin typeface="Arial"/>
              <a:cs typeface="Arial"/>
            </a:endParaRPr>
          </a:p>
        </p:txBody>
      </p:sp>
      <p:sp>
        <p:nvSpPr>
          <p:cNvPr id="14" name="object 14"/>
          <p:cNvSpPr/>
          <p:nvPr/>
        </p:nvSpPr>
        <p:spPr>
          <a:xfrm>
            <a:off x="5328006" y="177434"/>
            <a:ext cx="127000" cy="1908175"/>
          </a:xfrm>
          <a:custGeom>
            <a:avLst/>
            <a:gdLst/>
            <a:ahLst/>
            <a:cxnLst/>
            <a:rect l="l" t="t" r="r" b="b"/>
            <a:pathLst>
              <a:path w="127000" h="1908175">
                <a:moveTo>
                  <a:pt x="126453" y="0"/>
                </a:moveTo>
                <a:lnTo>
                  <a:pt x="457" y="0"/>
                </a:lnTo>
                <a:lnTo>
                  <a:pt x="0" y="1843760"/>
                </a:lnTo>
                <a:lnTo>
                  <a:pt x="62992" y="1907654"/>
                </a:lnTo>
                <a:lnTo>
                  <a:pt x="125996" y="1843760"/>
                </a:lnTo>
                <a:lnTo>
                  <a:pt x="126453" y="0"/>
                </a:lnTo>
                <a:close/>
              </a:path>
            </a:pathLst>
          </a:custGeom>
          <a:solidFill>
            <a:srgbClr val="002857"/>
          </a:solidFill>
        </p:spPr>
        <p:txBody>
          <a:bodyPr wrap="square" lIns="0" tIns="0" rIns="0" bIns="0" rtlCol="0"/>
          <a:lstStyle/>
          <a:p>
            <a:endParaRPr/>
          </a:p>
        </p:txBody>
      </p:sp>
      <p:sp>
        <p:nvSpPr>
          <p:cNvPr id="15" name="object 15"/>
          <p:cNvSpPr/>
          <p:nvPr/>
        </p:nvSpPr>
        <p:spPr>
          <a:xfrm>
            <a:off x="3830250" y="384353"/>
            <a:ext cx="3141345" cy="1102360"/>
          </a:xfrm>
          <a:custGeom>
            <a:avLst/>
            <a:gdLst/>
            <a:ahLst/>
            <a:cxnLst/>
            <a:rect l="l" t="t" r="r" b="b"/>
            <a:pathLst>
              <a:path w="3141345" h="1102360">
                <a:moveTo>
                  <a:pt x="0" y="0"/>
                </a:moveTo>
                <a:lnTo>
                  <a:pt x="3140964" y="0"/>
                </a:lnTo>
                <a:lnTo>
                  <a:pt x="3140964" y="1101852"/>
                </a:lnTo>
                <a:lnTo>
                  <a:pt x="0" y="1101852"/>
                </a:lnTo>
                <a:lnTo>
                  <a:pt x="0" y="0"/>
                </a:lnTo>
                <a:close/>
              </a:path>
            </a:pathLst>
          </a:custGeom>
          <a:solidFill>
            <a:srgbClr val="000000">
              <a:alpha val="39999"/>
            </a:srgbClr>
          </a:solidFill>
        </p:spPr>
        <p:txBody>
          <a:bodyPr wrap="square" lIns="0" tIns="0" rIns="0" bIns="0" rtlCol="0"/>
          <a:lstStyle/>
          <a:p>
            <a:endParaRPr/>
          </a:p>
        </p:txBody>
      </p:sp>
      <p:sp>
        <p:nvSpPr>
          <p:cNvPr id="16" name="object 16"/>
          <p:cNvSpPr/>
          <p:nvPr/>
        </p:nvSpPr>
        <p:spPr>
          <a:xfrm>
            <a:off x="3798635" y="391078"/>
            <a:ext cx="3039745" cy="999490"/>
          </a:xfrm>
          <a:custGeom>
            <a:avLst/>
            <a:gdLst/>
            <a:ahLst/>
            <a:cxnLst/>
            <a:rect l="l" t="t" r="r" b="b"/>
            <a:pathLst>
              <a:path w="3039745" h="999489">
                <a:moveTo>
                  <a:pt x="3003296" y="0"/>
                </a:moveTo>
                <a:lnTo>
                  <a:pt x="36004" y="0"/>
                </a:lnTo>
                <a:lnTo>
                  <a:pt x="15189" y="562"/>
                </a:lnTo>
                <a:lnTo>
                  <a:pt x="4500" y="4500"/>
                </a:lnTo>
                <a:lnTo>
                  <a:pt x="562" y="15189"/>
                </a:lnTo>
                <a:lnTo>
                  <a:pt x="0" y="36004"/>
                </a:lnTo>
                <a:lnTo>
                  <a:pt x="0" y="963396"/>
                </a:lnTo>
                <a:lnTo>
                  <a:pt x="562" y="984211"/>
                </a:lnTo>
                <a:lnTo>
                  <a:pt x="4500" y="994900"/>
                </a:lnTo>
                <a:lnTo>
                  <a:pt x="15189" y="998838"/>
                </a:lnTo>
                <a:lnTo>
                  <a:pt x="36004" y="999401"/>
                </a:lnTo>
                <a:lnTo>
                  <a:pt x="3003296" y="999401"/>
                </a:lnTo>
                <a:lnTo>
                  <a:pt x="3024103" y="998838"/>
                </a:lnTo>
                <a:lnTo>
                  <a:pt x="3034788" y="994900"/>
                </a:lnTo>
                <a:lnTo>
                  <a:pt x="3038725" y="984211"/>
                </a:lnTo>
                <a:lnTo>
                  <a:pt x="3039287" y="963396"/>
                </a:lnTo>
                <a:lnTo>
                  <a:pt x="3039287" y="36004"/>
                </a:lnTo>
                <a:lnTo>
                  <a:pt x="3038725" y="15189"/>
                </a:lnTo>
                <a:lnTo>
                  <a:pt x="3034788" y="4500"/>
                </a:lnTo>
                <a:lnTo>
                  <a:pt x="3024103" y="562"/>
                </a:lnTo>
                <a:lnTo>
                  <a:pt x="3003296" y="0"/>
                </a:lnTo>
                <a:close/>
              </a:path>
            </a:pathLst>
          </a:custGeom>
          <a:solidFill>
            <a:srgbClr val="FFFFFF"/>
          </a:solidFill>
        </p:spPr>
        <p:txBody>
          <a:bodyPr wrap="square" lIns="0" tIns="0" rIns="0" bIns="0" rtlCol="0"/>
          <a:lstStyle/>
          <a:p>
            <a:endParaRPr/>
          </a:p>
        </p:txBody>
      </p:sp>
      <p:sp>
        <p:nvSpPr>
          <p:cNvPr id="17" name="object 17"/>
          <p:cNvSpPr txBox="1"/>
          <p:nvPr/>
        </p:nvSpPr>
        <p:spPr>
          <a:xfrm>
            <a:off x="3837303" y="441739"/>
            <a:ext cx="3029585" cy="950581"/>
          </a:xfrm>
          <a:prstGeom prst="rect">
            <a:avLst/>
          </a:prstGeom>
        </p:spPr>
        <p:txBody>
          <a:bodyPr vert="horz" wrap="square" lIns="0" tIns="12700" rIns="0" bIns="0" rtlCol="0">
            <a:spAutoFit/>
          </a:bodyPr>
          <a:lstStyle/>
          <a:p>
            <a:pPr marL="303530" marR="259715" indent="-635" algn="ctr">
              <a:lnSpc>
                <a:spcPct val="111100"/>
              </a:lnSpc>
              <a:spcBef>
                <a:spcPts val="100"/>
              </a:spcBef>
            </a:pPr>
            <a:r>
              <a:rPr sz="1400" b="1" spc="-40" dirty="0">
                <a:latin typeface="Arial"/>
                <a:cs typeface="Arial"/>
              </a:rPr>
              <a:t>Suspeite </a:t>
            </a:r>
            <a:r>
              <a:rPr sz="1400" b="1" spc="-20" dirty="0">
                <a:latin typeface="Arial"/>
                <a:cs typeface="Arial"/>
              </a:rPr>
              <a:t>de uma </a:t>
            </a:r>
            <a:r>
              <a:rPr sz="1400" b="1" spc="-35" dirty="0">
                <a:latin typeface="Arial"/>
                <a:cs typeface="Arial"/>
              </a:rPr>
              <a:t>condição </a:t>
            </a:r>
            <a:r>
              <a:rPr sz="1400" b="1" spc="5" dirty="0">
                <a:latin typeface="Arial"/>
                <a:cs typeface="Arial"/>
              </a:rPr>
              <a:t>MNS  </a:t>
            </a:r>
            <a:r>
              <a:rPr sz="1400" b="1" spc="-5" dirty="0">
                <a:latin typeface="Arial"/>
                <a:cs typeface="Arial"/>
              </a:rPr>
              <a:t>prioritária </a:t>
            </a:r>
            <a:r>
              <a:rPr sz="1400" b="1" spc="-30" dirty="0">
                <a:latin typeface="Arial"/>
                <a:cs typeface="Arial"/>
              </a:rPr>
              <a:t>e </a:t>
            </a:r>
            <a:r>
              <a:rPr sz="1400" b="1" spc="-40" dirty="0">
                <a:latin typeface="Arial"/>
                <a:cs typeface="Arial"/>
              </a:rPr>
              <a:t>vá </a:t>
            </a:r>
            <a:r>
              <a:rPr sz="1400" b="1" spc="-10" dirty="0">
                <a:latin typeface="Arial"/>
                <a:cs typeface="Arial"/>
              </a:rPr>
              <a:t>para </a:t>
            </a:r>
            <a:r>
              <a:rPr sz="1400" b="1" spc="-65" dirty="0">
                <a:latin typeface="Arial"/>
                <a:cs typeface="Arial"/>
              </a:rPr>
              <a:t>o(s) </a:t>
            </a:r>
            <a:r>
              <a:rPr sz="1400" b="1" spc="-40" dirty="0">
                <a:latin typeface="Arial"/>
                <a:cs typeface="Arial"/>
              </a:rPr>
              <a:t>módulo(s)  </a:t>
            </a:r>
            <a:r>
              <a:rPr sz="1400" b="1" spc="-20" dirty="0">
                <a:latin typeface="Arial"/>
                <a:cs typeface="Arial"/>
              </a:rPr>
              <a:t>pertinente(s) </a:t>
            </a:r>
            <a:r>
              <a:rPr sz="1400" b="1" spc="-10" dirty="0">
                <a:latin typeface="Arial"/>
                <a:cs typeface="Arial"/>
              </a:rPr>
              <a:t>para</a:t>
            </a:r>
            <a:r>
              <a:rPr sz="1400" b="1" spc="85" dirty="0">
                <a:latin typeface="Arial"/>
                <a:cs typeface="Arial"/>
              </a:rPr>
              <a:t> </a:t>
            </a:r>
            <a:r>
              <a:rPr sz="1400" b="1" spc="-25" dirty="0">
                <a:latin typeface="Arial"/>
                <a:cs typeface="Arial"/>
              </a:rPr>
              <a:t>avaliação</a:t>
            </a:r>
            <a:endParaRPr sz="1400" dirty="0">
              <a:latin typeface="Arial"/>
              <a:cs typeface="Arial"/>
            </a:endParaRPr>
          </a:p>
        </p:txBody>
      </p:sp>
      <p:sp>
        <p:nvSpPr>
          <p:cNvPr id="18" name="object 18"/>
          <p:cNvSpPr/>
          <p:nvPr/>
        </p:nvSpPr>
        <p:spPr>
          <a:xfrm>
            <a:off x="3837303" y="377502"/>
            <a:ext cx="3039745" cy="999490"/>
          </a:xfrm>
          <a:custGeom>
            <a:avLst/>
            <a:gdLst/>
            <a:ahLst/>
            <a:cxnLst/>
            <a:rect l="l" t="t" r="r" b="b"/>
            <a:pathLst>
              <a:path w="3039745" h="999489">
                <a:moveTo>
                  <a:pt x="36004" y="0"/>
                </a:moveTo>
                <a:lnTo>
                  <a:pt x="15189" y="562"/>
                </a:lnTo>
                <a:lnTo>
                  <a:pt x="4500" y="4500"/>
                </a:lnTo>
                <a:lnTo>
                  <a:pt x="562" y="15189"/>
                </a:lnTo>
                <a:lnTo>
                  <a:pt x="0" y="36004"/>
                </a:lnTo>
                <a:lnTo>
                  <a:pt x="0" y="963396"/>
                </a:lnTo>
                <a:lnTo>
                  <a:pt x="562" y="984211"/>
                </a:lnTo>
                <a:lnTo>
                  <a:pt x="4500" y="994900"/>
                </a:lnTo>
                <a:lnTo>
                  <a:pt x="15189" y="998838"/>
                </a:lnTo>
                <a:lnTo>
                  <a:pt x="36004" y="999401"/>
                </a:lnTo>
                <a:lnTo>
                  <a:pt x="3003296" y="999401"/>
                </a:lnTo>
                <a:lnTo>
                  <a:pt x="3024103" y="998838"/>
                </a:lnTo>
                <a:lnTo>
                  <a:pt x="3034788" y="994900"/>
                </a:lnTo>
                <a:lnTo>
                  <a:pt x="3038725" y="984211"/>
                </a:lnTo>
                <a:lnTo>
                  <a:pt x="3039287" y="963396"/>
                </a:lnTo>
                <a:lnTo>
                  <a:pt x="3039287" y="36004"/>
                </a:lnTo>
                <a:lnTo>
                  <a:pt x="3038725" y="15189"/>
                </a:lnTo>
                <a:lnTo>
                  <a:pt x="3034788" y="4500"/>
                </a:lnTo>
                <a:lnTo>
                  <a:pt x="3024103" y="562"/>
                </a:lnTo>
                <a:lnTo>
                  <a:pt x="3003296" y="0"/>
                </a:lnTo>
                <a:lnTo>
                  <a:pt x="36004" y="0"/>
                </a:lnTo>
                <a:close/>
              </a:path>
            </a:pathLst>
          </a:custGeom>
          <a:ln w="25400">
            <a:solidFill>
              <a:srgbClr val="002857"/>
            </a:solidFill>
          </a:ln>
        </p:spPr>
        <p:txBody>
          <a:bodyPr wrap="square" lIns="0" tIns="0" rIns="0" bIns="0" rtlCol="0"/>
          <a:lstStyle/>
          <a:p>
            <a:endParaRPr/>
          </a:p>
        </p:txBody>
      </p:sp>
      <p:sp>
        <p:nvSpPr>
          <p:cNvPr id="19" name="object 19"/>
          <p:cNvSpPr/>
          <p:nvPr/>
        </p:nvSpPr>
        <p:spPr>
          <a:xfrm>
            <a:off x="6152328" y="5169621"/>
            <a:ext cx="3732602" cy="1345935"/>
          </a:xfrm>
          <a:custGeom>
            <a:avLst/>
            <a:gdLst/>
            <a:ahLst/>
            <a:cxnLst/>
            <a:rect l="l" t="t" r="r" b="b"/>
            <a:pathLst>
              <a:path w="2435225" h="896620">
                <a:moveTo>
                  <a:pt x="2435098" y="0"/>
                </a:moveTo>
                <a:lnTo>
                  <a:pt x="178295" y="0"/>
                </a:lnTo>
                <a:lnTo>
                  <a:pt x="178295" y="285292"/>
                </a:lnTo>
                <a:lnTo>
                  <a:pt x="0" y="470331"/>
                </a:lnTo>
                <a:lnTo>
                  <a:pt x="178295" y="632993"/>
                </a:lnTo>
                <a:lnTo>
                  <a:pt x="178295" y="896429"/>
                </a:lnTo>
                <a:lnTo>
                  <a:pt x="2435098" y="896429"/>
                </a:lnTo>
                <a:lnTo>
                  <a:pt x="2435098" y="0"/>
                </a:lnTo>
                <a:close/>
              </a:path>
            </a:pathLst>
          </a:custGeom>
          <a:solidFill>
            <a:srgbClr val="FFFFFF"/>
          </a:solidFill>
        </p:spPr>
        <p:txBody>
          <a:bodyPr wrap="square" lIns="0" tIns="0" rIns="0" bIns="0" rtlCol="0"/>
          <a:lstStyle/>
          <a:p>
            <a:endParaRPr/>
          </a:p>
        </p:txBody>
      </p:sp>
      <p:sp>
        <p:nvSpPr>
          <p:cNvPr id="20" name="object 20"/>
          <p:cNvSpPr/>
          <p:nvPr/>
        </p:nvSpPr>
        <p:spPr>
          <a:xfrm>
            <a:off x="6409756" y="5085172"/>
            <a:ext cx="3127944" cy="1070700"/>
          </a:xfrm>
          <a:custGeom>
            <a:avLst/>
            <a:gdLst/>
            <a:ahLst/>
            <a:cxnLst/>
            <a:rect l="l" t="t" r="r" b="b"/>
            <a:pathLst>
              <a:path w="2435225" h="896620">
                <a:moveTo>
                  <a:pt x="2435098" y="0"/>
                </a:moveTo>
                <a:lnTo>
                  <a:pt x="2435098" y="896429"/>
                </a:lnTo>
                <a:lnTo>
                  <a:pt x="178295" y="896429"/>
                </a:lnTo>
                <a:lnTo>
                  <a:pt x="178295" y="632993"/>
                </a:lnTo>
                <a:lnTo>
                  <a:pt x="0" y="470331"/>
                </a:lnTo>
                <a:lnTo>
                  <a:pt x="178295" y="285292"/>
                </a:lnTo>
                <a:lnTo>
                  <a:pt x="178295" y="0"/>
                </a:lnTo>
                <a:lnTo>
                  <a:pt x="2435098" y="0"/>
                </a:lnTo>
                <a:close/>
              </a:path>
            </a:pathLst>
          </a:custGeom>
          <a:ln w="69151">
            <a:solidFill>
              <a:srgbClr val="E3E4E4"/>
            </a:solidFill>
          </a:ln>
        </p:spPr>
        <p:txBody>
          <a:bodyPr wrap="square" lIns="0" tIns="0" rIns="0" bIns="0" rtlCol="0"/>
          <a:lstStyle/>
          <a:p>
            <a:endParaRPr/>
          </a:p>
        </p:txBody>
      </p:sp>
      <p:sp>
        <p:nvSpPr>
          <p:cNvPr id="21" name="object 21"/>
          <p:cNvSpPr/>
          <p:nvPr/>
        </p:nvSpPr>
        <p:spPr>
          <a:xfrm>
            <a:off x="7646784" y="5845736"/>
            <a:ext cx="72707" cy="65379"/>
          </a:xfrm>
          <a:prstGeom prst="rect">
            <a:avLst/>
          </a:prstGeom>
          <a:blipFill>
            <a:blip r:embed="rId3" cstate="print"/>
            <a:stretch>
              <a:fillRect/>
            </a:stretch>
          </a:blipFill>
        </p:spPr>
        <p:txBody>
          <a:bodyPr wrap="square" lIns="0" tIns="0" rIns="0" bIns="0" rtlCol="0"/>
          <a:lstStyle/>
          <a:p>
            <a:endParaRPr/>
          </a:p>
        </p:txBody>
      </p:sp>
      <p:sp>
        <p:nvSpPr>
          <p:cNvPr id="22" name="object 22"/>
          <p:cNvSpPr txBox="1"/>
          <p:nvPr/>
        </p:nvSpPr>
        <p:spPr>
          <a:xfrm>
            <a:off x="6746185" y="5085172"/>
            <a:ext cx="2650956" cy="883062"/>
          </a:xfrm>
          <a:prstGeom prst="rect">
            <a:avLst/>
          </a:prstGeom>
        </p:spPr>
        <p:txBody>
          <a:bodyPr vert="horz" wrap="square" lIns="0" tIns="12700" rIns="0" bIns="0" rtlCol="0">
            <a:spAutoFit/>
          </a:bodyPr>
          <a:lstStyle/>
          <a:p>
            <a:pPr marL="12700">
              <a:lnSpc>
                <a:spcPct val="100000"/>
              </a:lnSpc>
              <a:spcBef>
                <a:spcPts val="100"/>
              </a:spcBef>
            </a:pPr>
            <a:r>
              <a:rPr sz="1200" b="1" spc="10" dirty="0">
                <a:solidFill>
                  <a:srgbClr val="D10019"/>
                </a:solidFill>
                <a:latin typeface="Arial"/>
                <a:cs typeface="Arial"/>
              </a:rPr>
              <a:t>DICA</a:t>
            </a:r>
            <a:r>
              <a:rPr sz="1200" b="1" spc="90" dirty="0">
                <a:solidFill>
                  <a:srgbClr val="D10019"/>
                </a:solidFill>
                <a:latin typeface="Arial"/>
                <a:cs typeface="Arial"/>
              </a:rPr>
              <a:t> </a:t>
            </a:r>
            <a:r>
              <a:rPr sz="1200" b="1" spc="10" dirty="0">
                <a:solidFill>
                  <a:srgbClr val="D10019"/>
                </a:solidFill>
                <a:latin typeface="Arial"/>
                <a:cs typeface="Arial"/>
              </a:rPr>
              <a:t>CLÍNICA:</a:t>
            </a:r>
            <a:endParaRPr sz="1200" dirty="0">
              <a:latin typeface="Arial"/>
              <a:cs typeface="Arial"/>
            </a:endParaRPr>
          </a:p>
          <a:p>
            <a:pPr marL="12700" marR="5080">
              <a:lnSpc>
                <a:spcPct val="117700"/>
              </a:lnSpc>
              <a:spcBef>
                <a:spcPts val="440"/>
              </a:spcBef>
            </a:pPr>
            <a:r>
              <a:rPr sz="1200" spc="-35" dirty="0">
                <a:latin typeface="Arial"/>
                <a:cs typeface="Arial"/>
              </a:rPr>
              <a:t>Sempre </a:t>
            </a:r>
            <a:r>
              <a:rPr sz="1200" spc="-15" dirty="0">
                <a:latin typeface="Arial"/>
                <a:cs typeface="Arial"/>
              </a:rPr>
              <a:t>que suspeitar </a:t>
            </a:r>
            <a:r>
              <a:rPr sz="1200" spc="-25" dirty="0">
                <a:latin typeface="Arial"/>
                <a:cs typeface="Arial"/>
              </a:rPr>
              <a:t>de </a:t>
            </a:r>
            <a:r>
              <a:rPr sz="1200" spc="-10" dirty="0">
                <a:latin typeface="Arial"/>
                <a:cs typeface="Arial"/>
              </a:rPr>
              <a:t>um </a:t>
            </a:r>
            <a:r>
              <a:rPr sz="1200" spc="5" dirty="0">
                <a:latin typeface="Arial"/>
                <a:cs typeface="Arial"/>
              </a:rPr>
              <a:t>transtorno  </a:t>
            </a:r>
            <a:r>
              <a:rPr sz="1200" spc="-30" dirty="0">
                <a:latin typeface="Arial"/>
                <a:cs typeface="Arial"/>
              </a:rPr>
              <a:t>MNS, </a:t>
            </a:r>
            <a:r>
              <a:rPr sz="1200" spc="-25" dirty="0">
                <a:latin typeface="Arial"/>
                <a:cs typeface="Arial"/>
              </a:rPr>
              <a:t>avalie </a:t>
            </a:r>
            <a:r>
              <a:rPr sz="1200" spc="-55" dirty="0">
                <a:latin typeface="Arial"/>
                <a:cs typeface="Arial"/>
              </a:rPr>
              <a:t>a </a:t>
            </a:r>
            <a:r>
              <a:rPr sz="1200" spc="-15" dirty="0">
                <a:latin typeface="Arial"/>
                <a:cs typeface="Arial"/>
              </a:rPr>
              <a:t>possibilidade </a:t>
            </a:r>
            <a:r>
              <a:rPr sz="1200" spc="-25" dirty="0">
                <a:latin typeface="Arial"/>
                <a:cs typeface="Arial"/>
              </a:rPr>
              <a:t>de  </a:t>
            </a:r>
            <a:r>
              <a:rPr sz="1200" spc="-15" dirty="0" err="1">
                <a:latin typeface="Arial"/>
                <a:cs typeface="Arial"/>
              </a:rPr>
              <a:t>autoagressão</a:t>
            </a:r>
            <a:r>
              <a:rPr lang="pt-BR" sz="1200" spc="-15" dirty="0">
                <a:latin typeface="Arial"/>
                <a:cs typeface="Arial"/>
              </a:rPr>
              <a:t>  </a:t>
            </a:r>
            <a:r>
              <a:rPr sz="1200" spc="-15" dirty="0">
                <a:latin typeface="Arial"/>
                <a:cs typeface="Arial"/>
              </a:rPr>
              <a:t>/suicídio </a:t>
            </a:r>
            <a:r>
              <a:rPr sz="1200" spc="-55" dirty="0">
                <a:latin typeface="Arial"/>
                <a:cs typeface="Arial"/>
              </a:rPr>
              <a:t>( </a:t>
            </a:r>
            <a:r>
              <a:rPr sz="1200" b="1" spc="-25" dirty="0">
                <a:latin typeface="Arial"/>
                <a:cs typeface="Arial"/>
              </a:rPr>
              <a:t>SUI</a:t>
            </a:r>
            <a:r>
              <a:rPr sz="1200" b="1" spc="-135" dirty="0">
                <a:latin typeface="Arial"/>
                <a:cs typeface="Arial"/>
              </a:rPr>
              <a:t> </a:t>
            </a:r>
            <a:r>
              <a:rPr sz="1200" spc="-55" dirty="0">
                <a:latin typeface="Arial"/>
                <a:cs typeface="Arial"/>
              </a:rPr>
              <a:t>)</a:t>
            </a:r>
            <a:endParaRPr sz="1200" dirty="0">
              <a:latin typeface="Arial"/>
              <a:cs typeface="Arial"/>
            </a:endParaRPr>
          </a:p>
        </p:txBody>
      </p:sp>
      <p:sp>
        <p:nvSpPr>
          <p:cNvPr id="23" name="object 23"/>
          <p:cNvSpPr/>
          <p:nvPr/>
        </p:nvSpPr>
        <p:spPr>
          <a:xfrm>
            <a:off x="6157570" y="5519248"/>
            <a:ext cx="79794" cy="122142"/>
          </a:xfrm>
          <a:prstGeom prst="rect">
            <a:avLst/>
          </a:prstGeom>
          <a:blipFill>
            <a:blip r:embed="rId4" cstate="print"/>
            <a:stretch>
              <a:fillRect/>
            </a:stretch>
          </a:blipFill>
        </p:spPr>
        <p:txBody>
          <a:bodyPr wrap="square" lIns="0" tIns="0" rIns="0" bIns="0" rtlCol="0"/>
          <a:lstStyle/>
          <a:p>
            <a:endParaRPr/>
          </a:p>
        </p:txBody>
      </p:sp>
      <p:sp>
        <p:nvSpPr>
          <p:cNvPr id="24" name="object 24"/>
          <p:cNvSpPr/>
          <p:nvPr/>
        </p:nvSpPr>
        <p:spPr>
          <a:xfrm>
            <a:off x="6102677" y="5620501"/>
            <a:ext cx="182245" cy="378460"/>
          </a:xfrm>
          <a:custGeom>
            <a:avLst/>
            <a:gdLst/>
            <a:ahLst/>
            <a:cxnLst/>
            <a:rect l="l" t="t" r="r" b="b"/>
            <a:pathLst>
              <a:path w="182245" h="378460">
                <a:moveTo>
                  <a:pt x="85534" y="51930"/>
                </a:moveTo>
                <a:lnTo>
                  <a:pt x="41478" y="51930"/>
                </a:lnTo>
                <a:lnTo>
                  <a:pt x="41440" y="357085"/>
                </a:lnTo>
                <a:lnTo>
                  <a:pt x="43198" y="365297"/>
                </a:lnTo>
                <a:lnTo>
                  <a:pt x="47993" y="372006"/>
                </a:lnTo>
                <a:lnTo>
                  <a:pt x="55102" y="376532"/>
                </a:lnTo>
                <a:lnTo>
                  <a:pt x="63804" y="378193"/>
                </a:lnTo>
                <a:lnTo>
                  <a:pt x="72519" y="376532"/>
                </a:lnTo>
                <a:lnTo>
                  <a:pt x="79632" y="372006"/>
                </a:lnTo>
                <a:lnTo>
                  <a:pt x="84425" y="365297"/>
                </a:lnTo>
                <a:lnTo>
                  <a:pt x="86182" y="357085"/>
                </a:lnTo>
                <a:lnTo>
                  <a:pt x="86207" y="180085"/>
                </a:lnTo>
                <a:lnTo>
                  <a:pt x="140876" y="180085"/>
                </a:lnTo>
                <a:lnTo>
                  <a:pt x="140893" y="128333"/>
                </a:lnTo>
                <a:lnTo>
                  <a:pt x="83235" y="128333"/>
                </a:lnTo>
                <a:lnTo>
                  <a:pt x="77050" y="122478"/>
                </a:lnTo>
                <a:lnTo>
                  <a:pt x="77174" y="109562"/>
                </a:lnTo>
                <a:lnTo>
                  <a:pt x="80556" y="105054"/>
                </a:lnTo>
                <a:lnTo>
                  <a:pt x="85534" y="103022"/>
                </a:lnTo>
                <a:lnTo>
                  <a:pt x="85534" y="51930"/>
                </a:lnTo>
                <a:close/>
              </a:path>
              <a:path w="182245" h="378460">
                <a:moveTo>
                  <a:pt x="140876" y="180085"/>
                </a:moveTo>
                <a:lnTo>
                  <a:pt x="96164" y="180085"/>
                </a:lnTo>
                <a:lnTo>
                  <a:pt x="96088" y="357085"/>
                </a:lnTo>
                <a:lnTo>
                  <a:pt x="97846" y="365297"/>
                </a:lnTo>
                <a:lnTo>
                  <a:pt x="102642" y="372006"/>
                </a:lnTo>
                <a:lnTo>
                  <a:pt x="109755" y="376532"/>
                </a:lnTo>
                <a:lnTo>
                  <a:pt x="118465" y="378193"/>
                </a:lnTo>
                <a:lnTo>
                  <a:pt x="127165" y="376532"/>
                </a:lnTo>
                <a:lnTo>
                  <a:pt x="134270" y="372006"/>
                </a:lnTo>
                <a:lnTo>
                  <a:pt x="139061" y="365297"/>
                </a:lnTo>
                <a:lnTo>
                  <a:pt x="140817" y="357085"/>
                </a:lnTo>
                <a:lnTo>
                  <a:pt x="140876" y="180085"/>
                </a:lnTo>
                <a:close/>
              </a:path>
              <a:path w="182245" h="378460">
                <a:moveTo>
                  <a:pt x="181952" y="51917"/>
                </a:moveTo>
                <a:lnTo>
                  <a:pt x="150736" y="51917"/>
                </a:lnTo>
                <a:lnTo>
                  <a:pt x="150736" y="164388"/>
                </a:lnTo>
                <a:lnTo>
                  <a:pt x="155622" y="177111"/>
                </a:lnTo>
                <a:lnTo>
                  <a:pt x="166368" y="181352"/>
                </a:lnTo>
                <a:lnTo>
                  <a:pt x="177102" y="177111"/>
                </a:lnTo>
                <a:lnTo>
                  <a:pt x="181952" y="164388"/>
                </a:lnTo>
                <a:lnTo>
                  <a:pt x="181952" y="51917"/>
                </a:lnTo>
                <a:close/>
              </a:path>
              <a:path w="182245" h="378460">
                <a:moveTo>
                  <a:pt x="58051" y="0"/>
                </a:moveTo>
                <a:lnTo>
                  <a:pt x="12382" y="14254"/>
                </a:lnTo>
                <a:lnTo>
                  <a:pt x="0" y="164388"/>
                </a:lnTo>
                <a:lnTo>
                  <a:pt x="4917" y="177018"/>
                </a:lnTo>
                <a:lnTo>
                  <a:pt x="15735" y="181228"/>
                </a:lnTo>
                <a:lnTo>
                  <a:pt x="26553" y="177018"/>
                </a:lnTo>
                <a:lnTo>
                  <a:pt x="31470" y="164388"/>
                </a:lnTo>
                <a:lnTo>
                  <a:pt x="31470" y="51930"/>
                </a:lnTo>
                <a:lnTo>
                  <a:pt x="85534" y="51930"/>
                </a:lnTo>
                <a:lnTo>
                  <a:pt x="85534" y="48983"/>
                </a:lnTo>
                <a:lnTo>
                  <a:pt x="74125" y="46157"/>
                </a:lnTo>
                <a:lnTo>
                  <a:pt x="65639" y="37364"/>
                </a:lnTo>
                <a:lnTo>
                  <a:pt x="60231" y="22135"/>
                </a:lnTo>
                <a:lnTo>
                  <a:pt x="58051" y="0"/>
                </a:lnTo>
                <a:close/>
              </a:path>
              <a:path w="182245" h="378460">
                <a:moveTo>
                  <a:pt x="135382" y="38"/>
                </a:moveTo>
                <a:lnTo>
                  <a:pt x="123888" y="38"/>
                </a:lnTo>
                <a:lnTo>
                  <a:pt x="121692" y="22075"/>
                </a:lnTo>
                <a:lnTo>
                  <a:pt x="116278" y="37237"/>
                </a:lnTo>
                <a:lnTo>
                  <a:pt x="107800" y="45992"/>
                </a:lnTo>
                <a:lnTo>
                  <a:pt x="96418" y="48806"/>
                </a:lnTo>
                <a:lnTo>
                  <a:pt x="96418" y="102869"/>
                </a:lnTo>
                <a:lnTo>
                  <a:pt x="101396" y="104889"/>
                </a:lnTo>
                <a:lnTo>
                  <a:pt x="104902" y="109562"/>
                </a:lnTo>
                <a:lnTo>
                  <a:pt x="104902" y="122326"/>
                </a:lnTo>
                <a:lnTo>
                  <a:pt x="98704" y="128333"/>
                </a:lnTo>
                <a:lnTo>
                  <a:pt x="140893" y="128333"/>
                </a:lnTo>
                <a:lnTo>
                  <a:pt x="140919" y="51917"/>
                </a:lnTo>
                <a:lnTo>
                  <a:pt x="181952" y="51917"/>
                </a:lnTo>
                <a:lnTo>
                  <a:pt x="181837" y="48806"/>
                </a:lnTo>
                <a:lnTo>
                  <a:pt x="179035" y="31247"/>
                </a:lnTo>
                <a:lnTo>
                  <a:pt x="170292" y="15406"/>
                </a:lnTo>
                <a:lnTo>
                  <a:pt x="155737" y="4254"/>
                </a:lnTo>
                <a:lnTo>
                  <a:pt x="135382" y="38"/>
                </a:lnTo>
                <a:close/>
              </a:path>
            </a:pathLst>
          </a:custGeom>
          <a:solidFill>
            <a:srgbClr val="D10019"/>
          </a:solidFill>
        </p:spPr>
        <p:txBody>
          <a:bodyPr wrap="square" lIns="0" tIns="0" rIns="0" bIns="0" rtlCol="0"/>
          <a:lstStyle/>
          <a:p>
            <a:endParaRPr/>
          </a:p>
        </p:txBody>
      </p:sp>
      <p:sp>
        <p:nvSpPr>
          <p:cNvPr id="25" name="object 25"/>
          <p:cNvSpPr txBox="1"/>
          <p:nvPr/>
        </p:nvSpPr>
        <p:spPr>
          <a:xfrm>
            <a:off x="460762" y="6647462"/>
            <a:ext cx="10070741" cy="1212961"/>
          </a:xfrm>
          <a:prstGeom prst="rect">
            <a:avLst/>
          </a:prstGeom>
        </p:spPr>
        <p:txBody>
          <a:bodyPr vert="horz" wrap="square" lIns="0" tIns="12700" rIns="0" bIns="0" rtlCol="0">
            <a:spAutoFit/>
          </a:bodyPr>
          <a:lstStyle/>
          <a:p>
            <a:pPr marL="12700" marR="5080" indent="-635">
              <a:lnSpc>
                <a:spcPct val="120300"/>
              </a:lnSpc>
              <a:spcBef>
                <a:spcPts val="100"/>
              </a:spcBef>
            </a:pPr>
            <a:r>
              <a:rPr sz="1100" spc="-20" dirty="0">
                <a:latin typeface="Arial"/>
                <a:cs typeface="Arial"/>
              </a:rPr>
              <a:t>*</a:t>
            </a:r>
            <a:r>
              <a:rPr sz="1100" b="1" spc="-20" dirty="0">
                <a:latin typeface="Arial"/>
                <a:cs typeface="Arial"/>
              </a:rPr>
              <a:t>O </a:t>
            </a:r>
            <a:r>
              <a:rPr sz="1100" b="1" spc="-35" dirty="0">
                <a:latin typeface="Arial"/>
                <a:cs typeface="Arial"/>
              </a:rPr>
              <a:t>Exame </a:t>
            </a:r>
            <a:r>
              <a:rPr sz="1100" b="1" spc="-20" dirty="0">
                <a:latin typeface="Arial"/>
                <a:cs typeface="Arial"/>
              </a:rPr>
              <a:t>do estado </a:t>
            </a:r>
            <a:r>
              <a:rPr sz="1100" b="1" spc="-10" dirty="0">
                <a:latin typeface="Arial"/>
                <a:cs typeface="Arial"/>
              </a:rPr>
              <a:t>mental adaptado </a:t>
            </a:r>
            <a:r>
              <a:rPr sz="1100" b="1" spc="-15" dirty="0">
                <a:latin typeface="Arial"/>
                <a:cs typeface="Arial"/>
              </a:rPr>
              <a:t>para </a:t>
            </a:r>
            <a:r>
              <a:rPr sz="1100" b="1" spc="-20" dirty="0">
                <a:latin typeface="Arial"/>
                <a:cs typeface="Arial"/>
              </a:rPr>
              <a:t>não </a:t>
            </a:r>
            <a:r>
              <a:rPr sz="1100" b="1" spc="-35" dirty="0">
                <a:latin typeface="Arial"/>
                <a:cs typeface="Arial"/>
              </a:rPr>
              <a:t>especialistas </a:t>
            </a:r>
            <a:r>
              <a:rPr sz="1100" b="1" spc="-20" dirty="0">
                <a:latin typeface="Arial"/>
                <a:cs typeface="Arial"/>
              </a:rPr>
              <a:t>pode </a:t>
            </a:r>
            <a:r>
              <a:rPr sz="1100" b="1" spc="-30" dirty="0">
                <a:latin typeface="Arial"/>
                <a:cs typeface="Arial"/>
              </a:rPr>
              <a:t>incluir</a:t>
            </a:r>
            <a:r>
              <a:rPr sz="1100" spc="-30" dirty="0">
                <a:latin typeface="Arial"/>
                <a:cs typeface="Arial"/>
              </a:rPr>
              <a:t>: </a:t>
            </a:r>
            <a:r>
              <a:rPr sz="1100" spc="-20" dirty="0">
                <a:latin typeface="Arial"/>
                <a:cs typeface="Arial"/>
              </a:rPr>
              <a:t>comportamento </a:t>
            </a:r>
            <a:r>
              <a:rPr sz="1100" spc="-60" dirty="0">
                <a:latin typeface="Arial"/>
                <a:cs typeface="Arial"/>
              </a:rPr>
              <a:t>e </a:t>
            </a:r>
            <a:r>
              <a:rPr sz="1100" spc="-45" dirty="0">
                <a:latin typeface="Arial"/>
                <a:cs typeface="Arial"/>
              </a:rPr>
              <a:t>aparência </a:t>
            </a:r>
            <a:r>
              <a:rPr sz="1100" spc="-40" dirty="0">
                <a:latin typeface="Arial"/>
                <a:cs typeface="Arial"/>
              </a:rPr>
              <a:t>= </a:t>
            </a:r>
            <a:r>
              <a:rPr sz="1100" spc="-55" dirty="0">
                <a:latin typeface="Arial"/>
                <a:cs typeface="Arial"/>
              </a:rPr>
              <a:t>sinais </a:t>
            </a:r>
            <a:r>
              <a:rPr sz="1100" spc="-60" dirty="0">
                <a:latin typeface="Arial"/>
                <a:cs typeface="Arial"/>
              </a:rPr>
              <a:t>e </a:t>
            </a:r>
            <a:r>
              <a:rPr sz="1100" spc="-40" dirty="0">
                <a:latin typeface="Arial"/>
                <a:cs typeface="Arial"/>
              </a:rPr>
              <a:t>sintomas </a:t>
            </a:r>
            <a:r>
              <a:rPr sz="1100" spc="-35" dirty="0">
                <a:latin typeface="Arial"/>
                <a:cs typeface="Arial"/>
              </a:rPr>
              <a:t>relativos </a:t>
            </a:r>
            <a:r>
              <a:rPr sz="1100" spc="-60" dirty="0">
                <a:latin typeface="Arial"/>
                <a:cs typeface="Arial"/>
              </a:rPr>
              <a:t>à </a:t>
            </a:r>
            <a:r>
              <a:rPr sz="1100" spc="-45" dirty="0">
                <a:latin typeface="Arial"/>
                <a:cs typeface="Arial"/>
              </a:rPr>
              <a:t>aparência </a:t>
            </a:r>
            <a:r>
              <a:rPr sz="1100" spc="-15" dirty="0">
                <a:latin typeface="Arial"/>
                <a:cs typeface="Arial"/>
              </a:rPr>
              <a:t>ou </a:t>
            </a:r>
            <a:r>
              <a:rPr sz="1100" spc="-85" dirty="0">
                <a:latin typeface="Arial"/>
                <a:cs typeface="Arial"/>
              </a:rPr>
              <a:t>às </a:t>
            </a:r>
            <a:r>
              <a:rPr sz="1100" spc="-25" dirty="0">
                <a:latin typeface="Arial"/>
                <a:cs typeface="Arial"/>
              </a:rPr>
              <a:t>atitudes </a:t>
            </a:r>
            <a:r>
              <a:rPr sz="1100" spc="-40" dirty="0">
                <a:latin typeface="Arial"/>
                <a:cs typeface="Arial"/>
              </a:rPr>
              <a:t>de uma </a:t>
            </a:r>
            <a:r>
              <a:rPr sz="1100" spc="-55" dirty="0">
                <a:latin typeface="Arial"/>
                <a:cs typeface="Arial"/>
              </a:rPr>
              <a:t>pessoa; </a:t>
            </a:r>
            <a:r>
              <a:rPr sz="1100" spc="-20" dirty="0">
                <a:latin typeface="Arial"/>
                <a:cs typeface="Arial"/>
              </a:rPr>
              <a:t>humor </a:t>
            </a:r>
            <a:r>
              <a:rPr sz="1100" spc="-60" dirty="0">
                <a:latin typeface="Arial"/>
                <a:cs typeface="Arial"/>
              </a:rPr>
              <a:t>e </a:t>
            </a:r>
            <a:r>
              <a:rPr sz="1100" spc="-20" dirty="0">
                <a:latin typeface="Arial"/>
                <a:cs typeface="Arial"/>
              </a:rPr>
              <a:t>afeto </a:t>
            </a:r>
            <a:r>
              <a:rPr sz="1100" spc="-40" dirty="0">
                <a:latin typeface="Arial"/>
                <a:cs typeface="Arial"/>
              </a:rPr>
              <a:t>=  </a:t>
            </a:r>
            <a:r>
              <a:rPr sz="1100" spc="-55" dirty="0">
                <a:latin typeface="Arial"/>
                <a:cs typeface="Arial"/>
              </a:rPr>
              <a:t>sinais </a:t>
            </a:r>
            <a:r>
              <a:rPr sz="1100" spc="-60" dirty="0">
                <a:latin typeface="Arial"/>
                <a:cs typeface="Arial"/>
              </a:rPr>
              <a:t>e </a:t>
            </a:r>
            <a:r>
              <a:rPr sz="1100" spc="-40" dirty="0">
                <a:latin typeface="Arial"/>
                <a:cs typeface="Arial"/>
              </a:rPr>
              <a:t>sintomas </a:t>
            </a:r>
            <a:r>
              <a:rPr sz="1100" spc="-35" dirty="0">
                <a:latin typeface="Arial"/>
                <a:cs typeface="Arial"/>
              </a:rPr>
              <a:t>relativos ao </a:t>
            </a:r>
            <a:r>
              <a:rPr sz="1100" spc="-20" dirty="0">
                <a:latin typeface="Arial"/>
                <a:cs typeface="Arial"/>
              </a:rPr>
              <a:t>controle </a:t>
            </a:r>
            <a:r>
              <a:rPr sz="1100" spc="-60" dirty="0">
                <a:latin typeface="Arial"/>
                <a:cs typeface="Arial"/>
              </a:rPr>
              <a:t>e à </a:t>
            </a:r>
            <a:r>
              <a:rPr sz="1100" spc="-50" dirty="0">
                <a:latin typeface="Arial"/>
                <a:cs typeface="Arial"/>
              </a:rPr>
              <a:t>expressão </a:t>
            </a:r>
            <a:r>
              <a:rPr sz="1100" spc="-65" dirty="0">
                <a:latin typeface="Arial"/>
                <a:cs typeface="Arial"/>
              </a:rPr>
              <a:t>das </a:t>
            </a:r>
            <a:r>
              <a:rPr sz="1100" spc="-50" dirty="0">
                <a:latin typeface="Arial"/>
                <a:cs typeface="Arial"/>
              </a:rPr>
              <a:t>emoções </a:t>
            </a:r>
            <a:r>
              <a:rPr sz="1100" spc="-15" dirty="0">
                <a:latin typeface="Arial"/>
                <a:cs typeface="Arial"/>
              </a:rPr>
              <a:t>ou </a:t>
            </a:r>
            <a:r>
              <a:rPr sz="1100" spc="-35" dirty="0">
                <a:latin typeface="Arial"/>
                <a:cs typeface="Arial"/>
              </a:rPr>
              <a:t>sentimentos; </a:t>
            </a:r>
            <a:r>
              <a:rPr sz="1100" spc="-25" dirty="0">
                <a:latin typeface="Arial"/>
                <a:cs typeface="Arial"/>
              </a:rPr>
              <a:t>conteúdo </a:t>
            </a:r>
            <a:r>
              <a:rPr sz="1100" spc="-15" dirty="0">
                <a:latin typeface="Arial"/>
                <a:cs typeface="Arial"/>
              </a:rPr>
              <a:t>do </a:t>
            </a:r>
            <a:r>
              <a:rPr sz="1100" spc="-35" dirty="0">
                <a:latin typeface="Arial"/>
                <a:cs typeface="Arial"/>
              </a:rPr>
              <a:t>pensamento </a:t>
            </a:r>
            <a:r>
              <a:rPr sz="1100" spc="-40" dirty="0">
                <a:latin typeface="Arial"/>
                <a:cs typeface="Arial"/>
              </a:rPr>
              <a:t>= </a:t>
            </a:r>
            <a:r>
              <a:rPr sz="1100" spc="-55" dirty="0">
                <a:latin typeface="Arial"/>
                <a:cs typeface="Arial"/>
              </a:rPr>
              <a:t>sinais </a:t>
            </a:r>
            <a:r>
              <a:rPr sz="1100" spc="-60" dirty="0">
                <a:latin typeface="Arial"/>
                <a:cs typeface="Arial"/>
              </a:rPr>
              <a:t>e </a:t>
            </a:r>
            <a:r>
              <a:rPr sz="1100" spc="-40" dirty="0">
                <a:latin typeface="Arial"/>
                <a:cs typeface="Arial"/>
              </a:rPr>
              <a:t>sintomas </a:t>
            </a:r>
            <a:r>
              <a:rPr sz="1100" spc="-35" dirty="0">
                <a:latin typeface="Arial"/>
                <a:cs typeface="Arial"/>
              </a:rPr>
              <a:t>relativos ao </a:t>
            </a:r>
            <a:r>
              <a:rPr sz="1100" spc="-15" dirty="0">
                <a:latin typeface="Arial"/>
                <a:cs typeface="Arial"/>
              </a:rPr>
              <a:t>objeto </a:t>
            </a:r>
            <a:r>
              <a:rPr sz="1100" spc="-45" dirty="0">
                <a:latin typeface="Arial"/>
                <a:cs typeface="Arial"/>
              </a:rPr>
              <a:t>dos </a:t>
            </a:r>
            <a:r>
              <a:rPr sz="1100" spc="-40" dirty="0">
                <a:latin typeface="Arial"/>
                <a:cs typeface="Arial"/>
              </a:rPr>
              <a:t>pensamentos, inclusive </a:t>
            </a:r>
            <a:r>
              <a:rPr sz="1100" spc="-30" dirty="0">
                <a:latin typeface="Arial"/>
                <a:cs typeface="Arial"/>
              </a:rPr>
              <a:t>delírios, paranoia, </a:t>
            </a:r>
            <a:r>
              <a:rPr sz="1100" spc="-45" dirty="0">
                <a:latin typeface="Arial"/>
                <a:cs typeface="Arial"/>
              </a:rPr>
              <a:t>suspeita  </a:t>
            </a:r>
            <a:r>
              <a:rPr sz="1100" spc="-60" dirty="0">
                <a:latin typeface="Arial"/>
                <a:cs typeface="Arial"/>
              </a:rPr>
              <a:t>e </a:t>
            </a:r>
            <a:r>
              <a:rPr sz="1100" spc="-40" dirty="0">
                <a:latin typeface="Arial"/>
                <a:cs typeface="Arial"/>
              </a:rPr>
              <a:t>ideação suicida; </a:t>
            </a:r>
            <a:r>
              <a:rPr sz="1100" spc="-25" dirty="0">
                <a:latin typeface="Arial"/>
                <a:cs typeface="Arial"/>
              </a:rPr>
              <a:t>perturbação </a:t>
            </a:r>
            <a:r>
              <a:rPr sz="1100" spc="-40" dirty="0">
                <a:latin typeface="Arial"/>
                <a:cs typeface="Arial"/>
              </a:rPr>
              <a:t>da percepção = </a:t>
            </a:r>
            <a:r>
              <a:rPr sz="1100" spc="-50" dirty="0">
                <a:latin typeface="Arial"/>
                <a:cs typeface="Arial"/>
              </a:rPr>
              <a:t>percepções sensitivas </a:t>
            </a:r>
            <a:r>
              <a:rPr sz="1100" spc="-35" dirty="0">
                <a:latin typeface="Arial"/>
                <a:cs typeface="Arial"/>
              </a:rPr>
              <a:t>que </a:t>
            </a:r>
            <a:r>
              <a:rPr sz="1100" spc="-30" dirty="0">
                <a:latin typeface="Arial"/>
                <a:cs typeface="Arial"/>
              </a:rPr>
              <a:t>ocorrem </a:t>
            </a:r>
            <a:r>
              <a:rPr sz="1100" spc="-45" dirty="0">
                <a:latin typeface="Arial"/>
                <a:cs typeface="Arial"/>
              </a:rPr>
              <a:t>na </a:t>
            </a:r>
            <a:r>
              <a:rPr sz="1100" spc="-55" dirty="0">
                <a:latin typeface="Arial"/>
                <a:cs typeface="Arial"/>
              </a:rPr>
              <a:t>ausência </a:t>
            </a:r>
            <a:r>
              <a:rPr sz="1100" spc="-40" dirty="0">
                <a:latin typeface="Arial"/>
                <a:cs typeface="Arial"/>
              </a:rPr>
              <a:t>de </a:t>
            </a:r>
            <a:r>
              <a:rPr sz="1100" spc="-30" dirty="0">
                <a:latin typeface="Arial"/>
                <a:cs typeface="Arial"/>
              </a:rPr>
              <a:t>estímulo </a:t>
            </a:r>
            <a:r>
              <a:rPr sz="1100" spc="-25" dirty="0">
                <a:latin typeface="Arial"/>
                <a:cs typeface="Arial"/>
              </a:rPr>
              <a:t>apropriado </a:t>
            </a:r>
            <a:r>
              <a:rPr sz="1100" spc="-35" dirty="0">
                <a:latin typeface="Arial"/>
                <a:cs typeface="Arial"/>
              </a:rPr>
              <a:t>(externo) (p. ex., </a:t>
            </a:r>
            <a:r>
              <a:rPr sz="1100" spc="-45" dirty="0">
                <a:latin typeface="Arial"/>
                <a:cs typeface="Arial"/>
              </a:rPr>
              <a:t>alucinações </a:t>
            </a:r>
            <a:r>
              <a:rPr sz="1100" spc="-35" dirty="0">
                <a:latin typeface="Arial"/>
                <a:cs typeface="Arial"/>
              </a:rPr>
              <a:t>auditivas </a:t>
            </a:r>
            <a:r>
              <a:rPr sz="1100" spc="-15" dirty="0">
                <a:latin typeface="Arial"/>
                <a:cs typeface="Arial"/>
              </a:rPr>
              <a:t>ou </a:t>
            </a:r>
            <a:r>
              <a:rPr sz="1100" spc="-55" dirty="0">
                <a:latin typeface="Arial"/>
                <a:cs typeface="Arial"/>
              </a:rPr>
              <a:t>visuais). </a:t>
            </a:r>
            <a:r>
              <a:rPr sz="1100" spc="-30" dirty="0">
                <a:latin typeface="Arial"/>
                <a:cs typeface="Arial"/>
              </a:rPr>
              <a:t>A </a:t>
            </a:r>
            <a:r>
              <a:rPr sz="1100" spc="-60" dirty="0">
                <a:latin typeface="Arial"/>
                <a:cs typeface="Arial"/>
              </a:rPr>
              <a:t>pessoa </a:t>
            </a:r>
            <a:r>
              <a:rPr sz="1100" spc="-25" dirty="0">
                <a:latin typeface="Arial"/>
                <a:cs typeface="Arial"/>
              </a:rPr>
              <a:t>pode </a:t>
            </a:r>
            <a:r>
              <a:rPr sz="1100" spc="-15" dirty="0">
                <a:latin typeface="Arial"/>
                <a:cs typeface="Arial"/>
              </a:rPr>
              <a:t>ou </a:t>
            </a:r>
            <a:r>
              <a:rPr sz="1100" spc="-35" dirty="0">
                <a:latin typeface="Arial"/>
                <a:cs typeface="Arial"/>
              </a:rPr>
              <a:t>não </a:t>
            </a:r>
            <a:r>
              <a:rPr sz="1100" spc="-15" dirty="0">
                <a:latin typeface="Arial"/>
                <a:cs typeface="Arial"/>
              </a:rPr>
              <a:t>ter  </a:t>
            </a:r>
            <a:r>
              <a:rPr sz="1100" spc="-30" dirty="0">
                <a:latin typeface="Arial"/>
                <a:cs typeface="Arial"/>
              </a:rPr>
              <a:t>conhecimento </a:t>
            </a:r>
            <a:r>
              <a:rPr sz="1100" spc="-40" dirty="0">
                <a:latin typeface="Arial"/>
                <a:cs typeface="Arial"/>
              </a:rPr>
              <a:t>da </a:t>
            </a:r>
            <a:r>
              <a:rPr sz="1100" spc="-35" dirty="0">
                <a:latin typeface="Arial"/>
                <a:cs typeface="Arial"/>
              </a:rPr>
              <a:t>natureza </a:t>
            </a:r>
            <a:r>
              <a:rPr sz="1100" spc="-30" dirty="0">
                <a:latin typeface="Arial"/>
                <a:cs typeface="Arial"/>
              </a:rPr>
              <a:t>irreal </a:t>
            </a:r>
            <a:r>
              <a:rPr sz="1100" spc="-40" dirty="0">
                <a:latin typeface="Arial"/>
                <a:cs typeface="Arial"/>
              </a:rPr>
              <a:t>da percepção; </a:t>
            </a:r>
            <a:r>
              <a:rPr sz="1100" spc="-30" dirty="0">
                <a:latin typeface="Arial"/>
                <a:cs typeface="Arial"/>
              </a:rPr>
              <a:t>cognição </a:t>
            </a:r>
            <a:r>
              <a:rPr sz="1100" spc="-40" dirty="0">
                <a:latin typeface="Arial"/>
                <a:cs typeface="Arial"/>
              </a:rPr>
              <a:t>= </a:t>
            </a:r>
            <a:r>
              <a:rPr sz="1100" spc="-50" dirty="0">
                <a:latin typeface="Arial"/>
                <a:cs typeface="Arial"/>
              </a:rPr>
              <a:t>sinais, </a:t>
            </a:r>
            <a:r>
              <a:rPr sz="1100" spc="-40" dirty="0">
                <a:latin typeface="Arial"/>
                <a:cs typeface="Arial"/>
              </a:rPr>
              <a:t>sintomas </a:t>
            </a:r>
            <a:r>
              <a:rPr sz="1100" spc="-60" dirty="0">
                <a:latin typeface="Arial"/>
                <a:cs typeface="Arial"/>
              </a:rPr>
              <a:t>e </a:t>
            </a:r>
            <a:r>
              <a:rPr sz="1100" spc="-50" dirty="0">
                <a:latin typeface="Arial"/>
                <a:cs typeface="Arial"/>
              </a:rPr>
              <a:t>achados </a:t>
            </a:r>
            <a:r>
              <a:rPr sz="1100" spc="-45" dirty="0">
                <a:latin typeface="Arial"/>
                <a:cs typeface="Arial"/>
              </a:rPr>
              <a:t>clínicos </a:t>
            </a:r>
            <a:r>
              <a:rPr sz="1100" spc="-30" dirty="0">
                <a:latin typeface="Arial"/>
                <a:cs typeface="Arial"/>
              </a:rPr>
              <a:t>indicativos </a:t>
            </a:r>
            <a:r>
              <a:rPr sz="1100" spc="-40" dirty="0">
                <a:latin typeface="Arial"/>
                <a:cs typeface="Arial"/>
              </a:rPr>
              <a:t>de </a:t>
            </a:r>
            <a:r>
              <a:rPr sz="1100" spc="-20" dirty="0">
                <a:latin typeface="Arial"/>
                <a:cs typeface="Arial"/>
              </a:rPr>
              <a:t>transtorno </a:t>
            </a:r>
            <a:r>
              <a:rPr sz="1100" spc="-65" dirty="0">
                <a:latin typeface="Arial"/>
                <a:cs typeface="Arial"/>
              </a:rPr>
              <a:t>nas </a:t>
            </a:r>
            <a:r>
              <a:rPr sz="1100" spc="-50" dirty="0">
                <a:latin typeface="Arial"/>
                <a:cs typeface="Arial"/>
              </a:rPr>
              <a:t>capacidades </a:t>
            </a:r>
            <a:r>
              <a:rPr sz="1100" spc="-35" dirty="0">
                <a:latin typeface="Arial"/>
                <a:cs typeface="Arial"/>
              </a:rPr>
              <a:t>mentais </a:t>
            </a:r>
            <a:r>
              <a:rPr sz="1100" spc="-60" dirty="0">
                <a:latin typeface="Arial"/>
                <a:cs typeface="Arial"/>
              </a:rPr>
              <a:t>e </a:t>
            </a:r>
            <a:r>
              <a:rPr sz="1100" spc="-55" dirty="0">
                <a:latin typeface="Arial"/>
                <a:cs typeface="Arial"/>
              </a:rPr>
              <a:t>processos </a:t>
            </a:r>
            <a:r>
              <a:rPr sz="1100" spc="-40" dirty="0">
                <a:latin typeface="Arial"/>
                <a:cs typeface="Arial"/>
              </a:rPr>
              <a:t>relacionados </a:t>
            </a:r>
            <a:r>
              <a:rPr sz="1100" spc="-35" dirty="0">
                <a:latin typeface="Arial"/>
                <a:cs typeface="Arial"/>
              </a:rPr>
              <a:t>com </a:t>
            </a:r>
            <a:r>
              <a:rPr sz="1100" spc="-60" dirty="0">
                <a:latin typeface="Arial"/>
                <a:cs typeface="Arial"/>
              </a:rPr>
              <a:t>a </a:t>
            </a:r>
            <a:r>
              <a:rPr sz="1100" spc="-35" dirty="0">
                <a:latin typeface="Arial"/>
                <a:cs typeface="Arial"/>
              </a:rPr>
              <a:t>atenção, </a:t>
            </a:r>
            <a:r>
              <a:rPr sz="1100" spc="-60" dirty="0">
                <a:latin typeface="Arial"/>
                <a:cs typeface="Arial"/>
              </a:rPr>
              <a:t>a </a:t>
            </a:r>
            <a:r>
              <a:rPr sz="1100" spc="-30" dirty="0">
                <a:latin typeface="Arial"/>
                <a:cs typeface="Arial"/>
              </a:rPr>
              <a:t>memória, </a:t>
            </a:r>
            <a:r>
              <a:rPr sz="1100" spc="-5" dirty="0">
                <a:latin typeface="Arial"/>
                <a:cs typeface="Arial"/>
              </a:rPr>
              <a:t>o  </a:t>
            </a:r>
            <a:r>
              <a:rPr sz="1100" spc="-35" dirty="0">
                <a:latin typeface="Arial"/>
                <a:cs typeface="Arial"/>
              </a:rPr>
              <a:t>juízo, </a:t>
            </a:r>
            <a:r>
              <a:rPr sz="1100" spc="-5" dirty="0">
                <a:latin typeface="Arial"/>
                <a:cs typeface="Arial"/>
              </a:rPr>
              <a:t>o </a:t>
            </a:r>
            <a:r>
              <a:rPr sz="1100" spc="-35" dirty="0">
                <a:latin typeface="Arial"/>
                <a:cs typeface="Arial"/>
              </a:rPr>
              <a:t>raciocínio, </a:t>
            </a:r>
            <a:r>
              <a:rPr sz="1100" spc="-60" dirty="0">
                <a:latin typeface="Arial"/>
                <a:cs typeface="Arial"/>
              </a:rPr>
              <a:t>a </a:t>
            </a:r>
            <a:r>
              <a:rPr sz="1100" spc="-40" dirty="0">
                <a:latin typeface="Arial"/>
                <a:cs typeface="Arial"/>
              </a:rPr>
              <a:t>solução de </a:t>
            </a:r>
            <a:r>
              <a:rPr sz="1100" spc="-35" dirty="0">
                <a:latin typeface="Arial"/>
                <a:cs typeface="Arial"/>
              </a:rPr>
              <a:t>problemas, </a:t>
            </a:r>
            <a:r>
              <a:rPr sz="1100" spc="-5" dirty="0">
                <a:latin typeface="Arial"/>
                <a:cs typeface="Arial"/>
              </a:rPr>
              <a:t>o </a:t>
            </a:r>
            <a:r>
              <a:rPr sz="1100" spc="-45" dirty="0">
                <a:latin typeface="Arial"/>
                <a:cs typeface="Arial"/>
              </a:rPr>
              <a:t>processo </a:t>
            </a:r>
            <a:r>
              <a:rPr sz="1100" spc="-30" dirty="0">
                <a:latin typeface="Arial"/>
                <a:cs typeface="Arial"/>
              </a:rPr>
              <a:t>decisório, </a:t>
            </a:r>
            <a:r>
              <a:rPr sz="1100" spc="-60" dirty="0">
                <a:latin typeface="Arial"/>
                <a:cs typeface="Arial"/>
              </a:rPr>
              <a:t>a </a:t>
            </a:r>
            <a:r>
              <a:rPr sz="1100" spc="-40" dirty="0">
                <a:latin typeface="Arial"/>
                <a:cs typeface="Arial"/>
              </a:rPr>
              <a:t>compreensão </a:t>
            </a:r>
            <a:r>
              <a:rPr sz="1100" spc="-60" dirty="0">
                <a:latin typeface="Arial"/>
                <a:cs typeface="Arial"/>
              </a:rPr>
              <a:t>e a </a:t>
            </a:r>
            <a:r>
              <a:rPr sz="1100" spc="-30" dirty="0">
                <a:latin typeface="Arial"/>
                <a:cs typeface="Arial"/>
              </a:rPr>
              <a:t>integração </a:t>
            </a:r>
            <a:r>
              <a:rPr sz="1100" spc="-75" dirty="0">
                <a:latin typeface="Arial"/>
                <a:cs typeface="Arial"/>
              </a:rPr>
              <a:t>dessas</a:t>
            </a:r>
            <a:r>
              <a:rPr sz="1100" spc="15" dirty="0">
                <a:latin typeface="Arial"/>
                <a:cs typeface="Arial"/>
              </a:rPr>
              <a:t> </a:t>
            </a:r>
            <a:r>
              <a:rPr sz="1100" spc="-35" dirty="0">
                <a:latin typeface="Arial"/>
                <a:cs typeface="Arial"/>
              </a:rPr>
              <a:t>funções.</a:t>
            </a:r>
            <a:endParaRPr sz="1100" dirty="0">
              <a:latin typeface="Arial"/>
              <a:cs typeface="Arial"/>
            </a:endParaRPr>
          </a:p>
        </p:txBody>
      </p:sp>
      <p:sp>
        <p:nvSpPr>
          <p:cNvPr id="27" name="object 27"/>
          <p:cNvSpPr/>
          <p:nvPr/>
        </p:nvSpPr>
        <p:spPr>
          <a:xfrm>
            <a:off x="5450372" y="3250907"/>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28" name="object 28"/>
          <p:cNvSpPr/>
          <p:nvPr/>
        </p:nvSpPr>
        <p:spPr>
          <a:xfrm>
            <a:off x="5563468" y="3345012"/>
            <a:ext cx="87833" cy="107480"/>
          </a:xfrm>
          <a:prstGeom prst="rect">
            <a:avLst/>
          </a:prstGeom>
          <a:blipFill>
            <a:blip r:embed="rId5" cstate="print"/>
            <a:stretch>
              <a:fillRect/>
            </a:stretch>
          </a:blipFill>
        </p:spPr>
        <p:txBody>
          <a:bodyPr wrap="square" lIns="0" tIns="0" rIns="0" bIns="0" rtlCol="0"/>
          <a:lstStyle/>
          <a:p>
            <a:endParaRPr/>
          </a:p>
        </p:txBody>
      </p:sp>
      <p:sp>
        <p:nvSpPr>
          <p:cNvPr id="30" name="object 30"/>
          <p:cNvSpPr/>
          <p:nvPr/>
        </p:nvSpPr>
        <p:spPr>
          <a:xfrm>
            <a:off x="5450372" y="3981935"/>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31" name="object 31"/>
          <p:cNvSpPr/>
          <p:nvPr/>
        </p:nvSpPr>
        <p:spPr>
          <a:xfrm>
            <a:off x="5569281" y="4076038"/>
            <a:ext cx="74849" cy="109258"/>
          </a:xfrm>
          <a:prstGeom prst="rect">
            <a:avLst/>
          </a:prstGeom>
          <a:blipFill>
            <a:blip r:embed="rId6" cstate="print"/>
            <a:stretch>
              <a:fillRect/>
            </a:stretch>
          </a:blipFill>
        </p:spPr>
        <p:txBody>
          <a:bodyPr wrap="square" lIns="0" tIns="0" rIns="0" bIns="0" rtlCol="0"/>
          <a:lstStyle/>
          <a:p>
            <a:endParaRPr/>
          </a:p>
        </p:txBody>
      </p:sp>
      <p:sp>
        <p:nvSpPr>
          <p:cNvPr id="33" name="object 33"/>
          <p:cNvSpPr txBox="1"/>
          <p:nvPr/>
        </p:nvSpPr>
        <p:spPr>
          <a:xfrm>
            <a:off x="313140" y="277153"/>
            <a:ext cx="2049145" cy="193040"/>
          </a:xfrm>
          <a:prstGeom prst="rect">
            <a:avLst/>
          </a:prstGeom>
        </p:spPr>
        <p:txBody>
          <a:bodyPr vert="horz" wrap="square" lIns="0" tIns="12700" rIns="0" bIns="0" rtlCol="0">
            <a:spAutoFit/>
          </a:bodyPr>
          <a:lstStyle/>
          <a:p>
            <a:pPr marL="12700">
              <a:lnSpc>
                <a:spcPct val="100000"/>
              </a:lnSpc>
              <a:spcBef>
                <a:spcPts val="100"/>
              </a:spcBef>
            </a:pPr>
            <a:r>
              <a:rPr sz="1100" b="1" spc="-150" dirty="0">
                <a:solidFill>
                  <a:srgbClr val="FFFFFF"/>
                </a:solidFill>
                <a:latin typeface="Arial"/>
                <a:cs typeface="Arial"/>
              </a:rPr>
              <a:t>PRÁTICAS </a:t>
            </a:r>
            <a:r>
              <a:rPr sz="1100" b="1" spc="-215" dirty="0">
                <a:solidFill>
                  <a:srgbClr val="FFFFFF"/>
                </a:solidFill>
                <a:latin typeface="Arial"/>
                <a:cs typeface="Arial"/>
              </a:rPr>
              <a:t>E </a:t>
            </a:r>
            <a:r>
              <a:rPr sz="1100" b="1" spc="-140" dirty="0">
                <a:solidFill>
                  <a:srgbClr val="FFFFFF"/>
                </a:solidFill>
                <a:latin typeface="Arial"/>
                <a:cs typeface="Arial"/>
              </a:rPr>
              <a:t>CUIDADOS</a:t>
            </a:r>
            <a:r>
              <a:rPr sz="1100" b="1" spc="-30" dirty="0">
                <a:solidFill>
                  <a:srgbClr val="FFFFFF"/>
                </a:solidFill>
                <a:latin typeface="Arial"/>
                <a:cs typeface="Arial"/>
              </a:rPr>
              <a:t> </a:t>
            </a:r>
            <a:r>
              <a:rPr sz="1100" b="1" spc="-145" dirty="0">
                <a:solidFill>
                  <a:srgbClr val="FFFFFF"/>
                </a:solidFill>
                <a:latin typeface="Arial"/>
                <a:cs typeface="Arial"/>
              </a:rPr>
              <a:t>ESSENCIAIS</a:t>
            </a:r>
            <a:endParaRPr sz="1100">
              <a:latin typeface="Arial"/>
              <a:cs typeface="Arial"/>
            </a:endParaRPr>
          </a:p>
        </p:txBody>
      </p:sp>
      <p:sp>
        <p:nvSpPr>
          <p:cNvPr id="34" name="object 34"/>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35" name="object 35"/>
          <p:cNvSpPr txBox="1"/>
          <p:nvPr/>
        </p:nvSpPr>
        <p:spPr>
          <a:xfrm>
            <a:off x="5163227" y="55064"/>
            <a:ext cx="147320" cy="177800"/>
          </a:xfrm>
          <a:prstGeom prst="rect">
            <a:avLst/>
          </a:prstGeom>
        </p:spPr>
        <p:txBody>
          <a:bodyPr vert="horz" wrap="square" lIns="0" tIns="12700" rIns="0" bIns="0" rtlCol="0">
            <a:spAutoFit/>
          </a:bodyPr>
          <a:lstStyle/>
          <a:p>
            <a:pPr marL="12700">
              <a:lnSpc>
                <a:spcPct val="100000"/>
              </a:lnSpc>
              <a:spcBef>
                <a:spcPts val="100"/>
              </a:spcBef>
            </a:pPr>
            <a:r>
              <a:rPr sz="1000" b="1" spc="-95" dirty="0">
                <a:solidFill>
                  <a:srgbClr val="FFFFFF"/>
                </a:solidFill>
                <a:latin typeface="Arial"/>
                <a:cs typeface="Arial"/>
              </a:rPr>
              <a:t>1</a:t>
            </a:r>
            <a:r>
              <a:rPr sz="1000" b="1" spc="-75" dirty="0">
                <a:solidFill>
                  <a:srgbClr val="FFFFFF"/>
                </a:solidFill>
                <a:latin typeface="Arial"/>
                <a:cs typeface="Arial"/>
              </a:rPr>
              <a:t>0</a:t>
            </a:r>
            <a:endParaRPr sz="100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0" y="676275"/>
            <a:ext cx="8997950" cy="422275"/>
          </a:xfrm>
          <a:prstGeom prst="rect">
            <a:avLst/>
          </a:prstGeom>
        </p:spPr>
        <p:txBody>
          <a:bodyPr vert="horz" wrap="square" lIns="0" tIns="12700" rIns="0" bIns="0" rtlCol="0">
            <a:spAutoFit/>
          </a:bodyPr>
          <a:lstStyle/>
          <a:p>
            <a:pPr marL="12700">
              <a:lnSpc>
                <a:spcPct val="100000"/>
              </a:lnSpc>
              <a:spcBef>
                <a:spcPts val="100"/>
              </a:spcBef>
            </a:pPr>
            <a:r>
              <a:rPr sz="2600" dirty="0">
                <a:solidFill>
                  <a:srgbClr val="002857"/>
                </a:solidFill>
              </a:rPr>
              <a:t>III. Manejo de condições MNS</a:t>
            </a:r>
            <a:endParaRPr sz="2600" dirty="0"/>
          </a:p>
        </p:txBody>
      </p:sp>
      <p:sp>
        <p:nvSpPr>
          <p:cNvPr id="3" name="object 3"/>
          <p:cNvSpPr txBox="1"/>
          <p:nvPr/>
        </p:nvSpPr>
        <p:spPr>
          <a:xfrm>
            <a:off x="419299" y="1303752"/>
            <a:ext cx="9651801" cy="506101"/>
          </a:xfrm>
          <a:prstGeom prst="rect">
            <a:avLst/>
          </a:prstGeom>
        </p:spPr>
        <p:txBody>
          <a:bodyPr vert="horz" wrap="square" lIns="0" tIns="12700" rIns="0" bIns="0" rtlCol="0">
            <a:spAutoFit/>
          </a:bodyPr>
          <a:lstStyle/>
          <a:p>
            <a:pPr marL="12700" marR="5080">
              <a:lnSpc>
                <a:spcPct val="120300"/>
              </a:lnSpc>
              <a:spcBef>
                <a:spcPts val="100"/>
              </a:spcBef>
            </a:pPr>
            <a:r>
              <a:rPr sz="1400" dirty="0">
                <a:latin typeface="Arial"/>
                <a:cs typeface="Arial"/>
              </a:rPr>
              <a:t>Depois da avaliação, siga o algoritmo de manejo do transtorno MNS indicado no MI-mhGAP. As principais etapas de manejo são  apresentadas no quadro adiante.</a:t>
            </a:r>
          </a:p>
        </p:txBody>
      </p:sp>
      <p:sp>
        <p:nvSpPr>
          <p:cNvPr id="4" name="object 4"/>
          <p:cNvSpPr/>
          <p:nvPr/>
        </p:nvSpPr>
        <p:spPr>
          <a:xfrm>
            <a:off x="417479" y="2061950"/>
            <a:ext cx="9903460" cy="4787265"/>
          </a:xfrm>
          <a:custGeom>
            <a:avLst/>
            <a:gdLst/>
            <a:ahLst/>
            <a:cxnLst/>
            <a:rect l="l" t="t" r="r" b="b"/>
            <a:pathLst>
              <a:path w="9903460" h="4787265">
                <a:moveTo>
                  <a:pt x="0" y="0"/>
                </a:moveTo>
                <a:lnTo>
                  <a:pt x="9902952" y="0"/>
                </a:lnTo>
                <a:lnTo>
                  <a:pt x="9902952" y="4786884"/>
                </a:lnTo>
                <a:lnTo>
                  <a:pt x="0" y="4786884"/>
                </a:lnTo>
                <a:lnTo>
                  <a:pt x="0" y="0"/>
                </a:lnTo>
                <a:close/>
              </a:path>
            </a:pathLst>
          </a:custGeom>
          <a:solidFill>
            <a:srgbClr val="000000">
              <a:alpha val="39999"/>
            </a:srgbClr>
          </a:solidFill>
        </p:spPr>
        <p:txBody>
          <a:bodyPr wrap="square" lIns="0" tIns="0" rIns="0" bIns="0" rtlCol="0"/>
          <a:lstStyle/>
          <a:p>
            <a:endParaRPr/>
          </a:p>
        </p:txBody>
      </p:sp>
      <p:sp>
        <p:nvSpPr>
          <p:cNvPr id="5" name="object 5"/>
          <p:cNvSpPr/>
          <p:nvPr/>
        </p:nvSpPr>
        <p:spPr>
          <a:xfrm>
            <a:off x="438344" y="2107036"/>
            <a:ext cx="9815830" cy="4697095"/>
          </a:xfrm>
          <a:custGeom>
            <a:avLst/>
            <a:gdLst/>
            <a:ahLst/>
            <a:cxnLst/>
            <a:rect l="l" t="t" r="r" b="b"/>
            <a:pathLst>
              <a:path w="9815830" h="4697095">
                <a:moveTo>
                  <a:pt x="9779304" y="0"/>
                </a:moveTo>
                <a:lnTo>
                  <a:pt x="36004" y="0"/>
                </a:lnTo>
                <a:lnTo>
                  <a:pt x="15189" y="562"/>
                </a:lnTo>
                <a:lnTo>
                  <a:pt x="4500" y="4500"/>
                </a:lnTo>
                <a:lnTo>
                  <a:pt x="562" y="15189"/>
                </a:lnTo>
                <a:lnTo>
                  <a:pt x="0" y="36004"/>
                </a:lnTo>
                <a:lnTo>
                  <a:pt x="0" y="4660620"/>
                </a:lnTo>
                <a:lnTo>
                  <a:pt x="562" y="4681428"/>
                </a:lnTo>
                <a:lnTo>
                  <a:pt x="4500" y="4692113"/>
                </a:lnTo>
                <a:lnTo>
                  <a:pt x="15189" y="4696050"/>
                </a:lnTo>
                <a:lnTo>
                  <a:pt x="36004" y="4696612"/>
                </a:lnTo>
                <a:lnTo>
                  <a:pt x="9779304" y="4696612"/>
                </a:lnTo>
                <a:lnTo>
                  <a:pt x="9800119" y="4696050"/>
                </a:lnTo>
                <a:lnTo>
                  <a:pt x="9810808" y="4692113"/>
                </a:lnTo>
                <a:lnTo>
                  <a:pt x="9814746" y="4681428"/>
                </a:lnTo>
                <a:lnTo>
                  <a:pt x="9815309" y="4660620"/>
                </a:lnTo>
                <a:lnTo>
                  <a:pt x="9815309" y="36004"/>
                </a:lnTo>
                <a:lnTo>
                  <a:pt x="9814746" y="15189"/>
                </a:lnTo>
                <a:lnTo>
                  <a:pt x="9810808" y="4500"/>
                </a:lnTo>
                <a:lnTo>
                  <a:pt x="9800119" y="562"/>
                </a:lnTo>
                <a:lnTo>
                  <a:pt x="9779304" y="0"/>
                </a:lnTo>
                <a:close/>
              </a:path>
            </a:pathLst>
          </a:custGeom>
          <a:solidFill>
            <a:srgbClr val="FFFFFF"/>
          </a:solidFill>
        </p:spPr>
        <p:txBody>
          <a:bodyPr wrap="square" lIns="0" tIns="0" rIns="0" bIns="0" rtlCol="0"/>
          <a:lstStyle/>
          <a:p>
            <a:endParaRPr/>
          </a:p>
        </p:txBody>
      </p:sp>
      <p:sp>
        <p:nvSpPr>
          <p:cNvPr id="6" name="object 6"/>
          <p:cNvSpPr/>
          <p:nvPr/>
        </p:nvSpPr>
        <p:spPr>
          <a:xfrm>
            <a:off x="438344" y="2107036"/>
            <a:ext cx="9815830" cy="4697095"/>
          </a:xfrm>
          <a:custGeom>
            <a:avLst/>
            <a:gdLst/>
            <a:ahLst/>
            <a:cxnLst/>
            <a:rect l="l" t="t" r="r" b="b"/>
            <a:pathLst>
              <a:path w="9815830" h="4697095">
                <a:moveTo>
                  <a:pt x="36004" y="0"/>
                </a:moveTo>
                <a:lnTo>
                  <a:pt x="15189" y="562"/>
                </a:lnTo>
                <a:lnTo>
                  <a:pt x="4500" y="4500"/>
                </a:lnTo>
                <a:lnTo>
                  <a:pt x="562" y="15189"/>
                </a:lnTo>
                <a:lnTo>
                  <a:pt x="0" y="36004"/>
                </a:lnTo>
                <a:lnTo>
                  <a:pt x="0" y="4660620"/>
                </a:lnTo>
                <a:lnTo>
                  <a:pt x="562" y="4681428"/>
                </a:lnTo>
                <a:lnTo>
                  <a:pt x="4500" y="4692113"/>
                </a:lnTo>
                <a:lnTo>
                  <a:pt x="15189" y="4696050"/>
                </a:lnTo>
                <a:lnTo>
                  <a:pt x="36004" y="4696612"/>
                </a:lnTo>
                <a:lnTo>
                  <a:pt x="9779304" y="4696612"/>
                </a:lnTo>
                <a:lnTo>
                  <a:pt x="9800119" y="4696050"/>
                </a:lnTo>
                <a:lnTo>
                  <a:pt x="9810808" y="4692113"/>
                </a:lnTo>
                <a:lnTo>
                  <a:pt x="9814746" y="4681428"/>
                </a:lnTo>
                <a:lnTo>
                  <a:pt x="9815309" y="4660620"/>
                </a:lnTo>
                <a:lnTo>
                  <a:pt x="9815309" y="36004"/>
                </a:lnTo>
                <a:lnTo>
                  <a:pt x="9814746" y="15189"/>
                </a:lnTo>
                <a:lnTo>
                  <a:pt x="9810808" y="4500"/>
                </a:lnTo>
                <a:lnTo>
                  <a:pt x="9800119" y="562"/>
                </a:lnTo>
                <a:lnTo>
                  <a:pt x="9779304" y="0"/>
                </a:lnTo>
                <a:lnTo>
                  <a:pt x="36004" y="0"/>
                </a:lnTo>
                <a:close/>
              </a:path>
            </a:pathLst>
          </a:custGeom>
          <a:ln w="12700">
            <a:solidFill>
              <a:srgbClr val="005678"/>
            </a:solidFill>
          </a:ln>
        </p:spPr>
        <p:txBody>
          <a:bodyPr wrap="square" lIns="0" tIns="0" rIns="0" bIns="0" rtlCol="0"/>
          <a:lstStyle/>
          <a:p>
            <a:endParaRPr/>
          </a:p>
        </p:txBody>
      </p:sp>
      <p:sp>
        <p:nvSpPr>
          <p:cNvPr id="7" name="object 7"/>
          <p:cNvSpPr txBox="1"/>
          <p:nvPr/>
        </p:nvSpPr>
        <p:spPr>
          <a:xfrm>
            <a:off x="557997" y="3098020"/>
            <a:ext cx="4313952" cy="443711"/>
          </a:xfrm>
          <a:prstGeom prst="rect">
            <a:avLst/>
          </a:prstGeom>
        </p:spPr>
        <p:txBody>
          <a:bodyPr vert="horz" wrap="square" lIns="0" tIns="12700" rIns="0" bIns="0" rtlCol="0">
            <a:spAutoFit/>
          </a:bodyPr>
          <a:lstStyle/>
          <a:p>
            <a:pPr marL="12700" marR="5080" indent="25400">
              <a:lnSpc>
                <a:spcPct val="100000"/>
              </a:lnSpc>
              <a:spcBef>
                <a:spcPts val="100"/>
              </a:spcBef>
            </a:pPr>
            <a:r>
              <a:rPr sz="1400" b="1" dirty="0">
                <a:latin typeface="Arial"/>
                <a:cs typeface="Arial"/>
              </a:rPr>
              <a:t>Elabore um plano de tratamento em conjunto com a  pessoa e seu cuidador.</a:t>
            </a:r>
            <a:endParaRPr sz="1400" dirty="0">
              <a:latin typeface="Arial"/>
              <a:cs typeface="Arial"/>
            </a:endParaRPr>
          </a:p>
        </p:txBody>
      </p:sp>
      <p:sp>
        <p:nvSpPr>
          <p:cNvPr id="8" name="object 8"/>
          <p:cNvSpPr txBox="1"/>
          <p:nvPr/>
        </p:nvSpPr>
        <p:spPr>
          <a:xfrm>
            <a:off x="5930017" y="3160245"/>
            <a:ext cx="4244253" cy="1133644"/>
          </a:xfrm>
          <a:prstGeom prst="rect">
            <a:avLst/>
          </a:prstGeom>
        </p:spPr>
        <p:txBody>
          <a:bodyPr vert="horz" wrap="square" lIns="0" tIns="12700" rIns="0" bIns="0" rtlCol="0">
            <a:spAutoFit/>
          </a:bodyPr>
          <a:lstStyle/>
          <a:p>
            <a:pPr marL="355600" indent="-342900">
              <a:spcBef>
                <a:spcPts val="100"/>
              </a:spcBef>
              <a:buFont typeface="Wingdings" panose="05000000000000000000" pitchFamily="2" charset="2"/>
              <a:buChar char="ü"/>
            </a:pPr>
            <a:r>
              <a:rPr lang="pt-BR" sz="2400" baseline="2314" dirty="0">
                <a:latin typeface="Arial" panose="020B0604020202020204" pitchFamily="34" charset="0"/>
                <a:cs typeface="Arial" panose="020B0604020202020204" pitchFamily="34" charset="0"/>
              </a:rPr>
              <a:t>Encaminhe ao hospital ou Especialista sempre que possível.</a:t>
            </a:r>
            <a:endParaRPr lang="pt-BR" sz="1600" spc="-50" dirty="0">
              <a:latin typeface="Arial"/>
              <a:cs typeface="Arial"/>
            </a:endParaRPr>
          </a:p>
          <a:p>
            <a:pPr marL="298450" indent="-285750">
              <a:lnSpc>
                <a:spcPct val="100000"/>
              </a:lnSpc>
              <a:spcBef>
                <a:spcPts val="100"/>
              </a:spcBef>
              <a:buFont typeface="Wingdings" panose="05000000000000000000" pitchFamily="2" charset="2"/>
              <a:buChar char="ü"/>
            </a:pPr>
            <a:r>
              <a:rPr sz="1600" spc="-50" dirty="0" err="1">
                <a:latin typeface="Arial"/>
                <a:cs typeface="Arial"/>
              </a:rPr>
              <a:t>Assegure</a:t>
            </a:r>
            <a:r>
              <a:rPr sz="1600" spc="-50" dirty="0">
                <a:latin typeface="Arial"/>
                <a:cs typeface="Arial"/>
              </a:rPr>
              <a:t> </a:t>
            </a:r>
            <a:r>
              <a:rPr sz="1600" spc="-80" dirty="0">
                <a:latin typeface="Arial"/>
                <a:cs typeface="Arial"/>
              </a:rPr>
              <a:t>a </a:t>
            </a:r>
            <a:r>
              <a:rPr sz="1600" spc="-20" dirty="0">
                <a:latin typeface="Arial"/>
                <a:cs typeface="Arial"/>
              </a:rPr>
              <a:t>implantação </a:t>
            </a:r>
            <a:r>
              <a:rPr sz="1600" spc="-10" dirty="0">
                <a:latin typeface="Arial"/>
                <a:cs typeface="Arial"/>
              </a:rPr>
              <a:t>do </a:t>
            </a:r>
            <a:r>
              <a:rPr sz="1600" spc="-20" dirty="0">
                <a:latin typeface="Arial"/>
                <a:cs typeface="Arial"/>
              </a:rPr>
              <a:t>plano </a:t>
            </a:r>
            <a:r>
              <a:rPr sz="1600" spc="-15" dirty="0" err="1">
                <a:latin typeface="Arial"/>
                <a:cs typeface="Arial"/>
              </a:rPr>
              <a:t>apropriado</a:t>
            </a:r>
            <a:r>
              <a:rPr sz="1600" spc="30" dirty="0">
                <a:latin typeface="Arial"/>
                <a:cs typeface="Arial"/>
              </a:rPr>
              <a:t> </a:t>
            </a:r>
            <a:r>
              <a:rPr sz="1600" spc="-45" dirty="0">
                <a:latin typeface="Arial"/>
                <a:cs typeface="Arial"/>
              </a:rPr>
              <a:t>de</a:t>
            </a:r>
            <a:r>
              <a:rPr lang="pt-BR" sz="1600" spc="-45" dirty="0">
                <a:latin typeface="Arial"/>
                <a:cs typeface="Arial"/>
              </a:rPr>
              <a:t> </a:t>
            </a:r>
            <a:r>
              <a:rPr sz="1600" spc="-20" dirty="0" err="1">
                <a:latin typeface="Arial"/>
                <a:cs typeface="Arial"/>
              </a:rPr>
              <a:t>seguimento</a:t>
            </a:r>
            <a:r>
              <a:rPr sz="1600" spc="-20" dirty="0">
                <a:latin typeface="Arial"/>
                <a:cs typeface="Arial"/>
              </a:rPr>
              <a:t>.</a:t>
            </a:r>
            <a:endParaRPr sz="1600" dirty="0">
              <a:latin typeface="Arial"/>
              <a:cs typeface="Arial"/>
            </a:endParaRPr>
          </a:p>
        </p:txBody>
      </p:sp>
      <p:sp>
        <p:nvSpPr>
          <p:cNvPr id="9" name="object 9"/>
          <p:cNvSpPr txBox="1"/>
          <p:nvPr/>
        </p:nvSpPr>
        <p:spPr>
          <a:xfrm>
            <a:off x="5972194" y="4348367"/>
            <a:ext cx="4133282" cy="751488"/>
          </a:xfrm>
          <a:prstGeom prst="rect">
            <a:avLst/>
          </a:prstGeom>
        </p:spPr>
        <p:txBody>
          <a:bodyPr vert="horz" wrap="square" lIns="0" tIns="12700" rIns="0" bIns="0" rtlCol="0">
            <a:spAutoFit/>
          </a:bodyPr>
          <a:lstStyle/>
          <a:p>
            <a:pPr marL="298450" marR="5080" indent="-285750">
              <a:lnSpc>
                <a:spcPct val="100000"/>
              </a:lnSpc>
              <a:spcBef>
                <a:spcPts val="100"/>
              </a:spcBef>
              <a:buFont typeface="Wingdings" panose="05000000000000000000" pitchFamily="2" charset="2"/>
              <a:buChar char="ü"/>
            </a:pPr>
            <a:r>
              <a:rPr sz="1600" spc="-25" dirty="0">
                <a:latin typeface="Arial"/>
                <a:cs typeface="Arial"/>
              </a:rPr>
              <a:t>Trabalhe </a:t>
            </a:r>
            <a:r>
              <a:rPr sz="1600" spc="-15" dirty="0">
                <a:latin typeface="Arial"/>
                <a:cs typeface="Arial"/>
              </a:rPr>
              <a:t>em </a:t>
            </a:r>
            <a:r>
              <a:rPr sz="1600" spc="-20" dirty="0">
                <a:latin typeface="Arial"/>
                <a:cs typeface="Arial"/>
              </a:rPr>
              <a:t>conjunto </a:t>
            </a:r>
            <a:r>
              <a:rPr sz="1600" spc="-45" dirty="0">
                <a:latin typeface="Arial"/>
                <a:cs typeface="Arial"/>
              </a:rPr>
              <a:t>com </a:t>
            </a:r>
            <a:r>
              <a:rPr sz="1600" spc="-25" dirty="0">
                <a:latin typeface="Arial"/>
                <a:cs typeface="Arial"/>
              </a:rPr>
              <a:t>o </a:t>
            </a:r>
            <a:r>
              <a:rPr sz="1600" spc="-20" dirty="0">
                <a:latin typeface="Arial"/>
                <a:cs typeface="Arial"/>
              </a:rPr>
              <a:t>cuidador </a:t>
            </a:r>
            <a:r>
              <a:rPr sz="1600" spc="-30" dirty="0">
                <a:latin typeface="Arial"/>
                <a:cs typeface="Arial"/>
              </a:rPr>
              <a:t>e </a:t>
            </a:r>
            <a:r>
              <a:rPr sz="1600" spc="-65" dirty="0">
                <a:latin typeface="Arial"/>
                <a:cs typeface="Arial"/>
              </a:rPr>
              <a:t>as </a:t>
            </a:r>
            <a:r>
              <a:rPr sz="1600" spc="-15" dirty="0">
                <a:latin typeface="Arial"/>
                <a:cs typeface="Arial"/>
              </a:rPr>
              <a:t>famílias </a:t>
            </a:r>
            <a:r>
              <a:rPr sz="1600" spc="-40" dirty="0">
                <a:latin typeface="Arial"/>
                <a:cs typeface="Arial"/>
              </a:rPr>
              <a:t>ao  </a:t>
            </a:r>
            <a:r>
              <a:rPr sz="1600" spc="-25" dirty="0">
                <a:latin typeface="Arial"/>
                <a:cs typeface="Arial"/>
              </a:rPr>
              <a:t>apoiar </a:t>
            </a:r>
            <a:r>
              <a:rPr sz="1600" spc="-80" dirty="0">
                <a:latin typeface="Arial"/>
                <a:cs typeface="Arial"/>
              </a:rPr>
              <a:t>a </a:t>
            </a:r>
            <a:r>
              <a:rPr sz="1600" spc="-65" dirty="0">
                <a:latin typeface="Arial"/>
                <a:cs typeface="Arial"/>
              </a:rPr>
              <a:t>pessoa </a:t>
            </a:r>
            <a:r>
              <a:rPr sz="1600" spc="-35" dirty="0">
                <a:latin typeface="Arial"/>
                <a:cs typeface="Arial"/>
              </a:rPr>
              <a:t>com </a:t>
            </a:r>
            <a:r>
              <a:rPr sz="1600" spc="-10" dirty="0">
                <a:latin typeface="Arial"/>
                <a:cs typeface="Arial"/>
              </a:rPr>
              <a:t>transtorno</a:t>
            </a:r>
            <a:r>
              <a:rPr sz="1600" spc="-195" dirty="0">
                <a:latin typeface="Arial"/>
                <a:cs typeface="Arial"/>
              </a:rPr>
              <a:t> </a:t>
            </a:r>
            <a:r>
              <a:rPr sz="1600" spc="-55" dirty="0">
                <a:latin typeface="Arial"/>
                <a:cs typeface="Arial"/>
              </a:rPr>
              <a:t>MNS.</a:t>
            </a:r>
            <a:endParaRPr sz="1600" dirty="0">
              <a:latin typeface="Arial"/>
              <a:cs typeface="Arial"/>
            </a:endParaRPr>
          </a:p>
        </p:txBody>
      </p:sp>
      <p:sp>
        <p:nvSpPr>
          <p:cNvPr id="10" name="object 10"/>
          <p:cNvSpPr txBox="1"/>
          <p:nvPr/>
        </p:nvSpPr>
        <p:spPr>
          <a:xfrm>
            <a:off x="5930738" y="5059548"/>
            <a:ext cx="4274375" cy="997709"/>
          </a:xfrm>
          <a:prstGeom prst="rect">
            <a:avLst/>
          </a:prstGeom>
        </p:spPr>
        <p:txBody>
          <a:bodyPr vert="horz" wrap="square" lIns="0" tIns="12700" rIns="0" bIns="0" rtlCol="0">
            <a:spAutoFit/>
          </a:bodyPr>
          <a:lstStyle/>
          <a:p>
            <a:pPr marL="298450" marR="5080" indent="-285750" algn="just">
              <a:lnSpc>
                <a:spcPct val="100000"/>
              </a:lnSpc>
              <a:spcBef>
                <a:spcPts val="100"/>
              </a:spcBef>
              <a:buFont typeface="Wingdings" panose="05000000000000000000" pitchFamily="2" charset="2"/>
              <a:buChar char="ü"/>
            </a:pPr>
            <a:r>
              <a:rPr sz="1600" spc="-50" dirty="0">
                <a:latin typeface="Arial"/>
                <a:cs typeface="Arial"/>
              </a:rPr>
              <a:t>Promova </a:t>
            </a:r>
            <a:r>
              <a:rPr sz="1600" spc="-80" dirty="0">
                <a:latin typeface="Arial"/>
                <a:cs typeface="Arial"/>
              </a:rPr>
              <a:t>a </a:t>
            </a:r>
            <a:r>
              <a:rPr sz="1600" spc="-40" dirty="0">
                <a:latin typeface="Arial"/>
                <a:cs typeface="Arial"/>
              </a:rPr>
              <a:t>criação </a:t>
            </a:r>
            <a:r>
              <a:rPr sz="1600" spc="-45" dirty="0">
                <a:latin typeface="Arial"/>
                <a:cs typeface="Arial"/>
              </a:rPr>
              <a:t>de </a:t>
            </a:r>
            <a:r>
              <a:rPr sz="1600" b="1" spc="-45" dirty="0">
                <a:latin typeface="Arial"/>
                <a:cs typeface="Arial"/>
              </a:rPr>
              <a:t>vínculos </a:t>
            </a:r>
            <a:r>
              <a:rPr sz="1600" b="1" spc="-5" dirty="0">
                <a:latin typeface="Arial"/>
                <a:cs typeface="Arial"/>
              </a:rPr>
              <a:t>fortes </a:t>
            </a:r>
            <a:r>
              <a:rPr sz="1600" spc="-35" dirty="0">
                <a:latin typeface="Arial"/>
                <a:cs typeface="Arial"/>
              </a:rPr>
              <a:t>com </a:t>
            </a:r>
            <a:r>
              <a:rPr sz="1600" spc="-65" dirty="0">
                <a:latin typeface="Arial"/>
                <a:cs typeface="Arial"/>
              </a:rPr>
              <a:t>os </a:t>
            </a:r>
            <a:r>
              <a:rPr sz="1600" spc="-50" dirty="0">
                <a:latin typeface="Arial"/>
                <a:cs typeface="Arial"/>
              </a:rPr>
              <a:t>setores </a:t>
            </a:r>
            <a:r>
              <a:rPr sz="1600" spc="-45" dirty="0">
                <a:latin typeface="Arial"/>
                <a:cs typeface="Arial"/>
              </a:rPr>
              <a:t>de  </a:t>
            </a:r>
            <a:r>
              <a:rPr sz="1600" spc="-25" dirty="0">
                <a:latin typeface="Arial"/>
                <a:cs typeface="Arial"/>
              </a:rPr>
              <a:t>emprego, </a:t>
            </a:r>
            <a:r>
              <a:rPr sz="1600" spc="-40" dirty="0">
                <a:latin typeface="Arial"/>
                <a:cs typeface="Arial"/>
              </a:rPr>
              <a:t>educação, </a:t>
            </a:r>
            <a:r>
              <a:rPr sz="1600" spc="-50" dirty="0">
                <a:latin typeface="Arial"/>
                <a:cs typeface="Arial"/>
              </a:rPr>
              <a:t>serviços </a:t>
            </a:r>
            <a:r>
              <a:rPr sz="1600" spc="-55" dirty="0">
                <a:latin typeface="Arial"/>
                <a:cs typeface="Arial"/>
              </a:rPr>
              <a:t>sociais </a:t>
            </a:r>
            <a:r>
              <a:rPr sz="1600" spc="-45" dirty="0">
                <a:latin typeface="Arial"/>
                <a:cs typeface="Arial"/>
              </a:rPr>
              <a:t>(inclusive </a:t>
            </a:r>
            <a:r>
              <a:rPr sz="1600" spc="-35" dirty="0">
                <a:latin typeface="Arial"/>
                <a:cs typeface="Arial"/>
              </a:rPr>
              <a:t>moradia) </a:t>
            </a:r>
            <a:r>
              <a:rPr sz="1600" spc="-80" dirty="0">
                <a:latin typeface="Arial"/>
                <a:cs typeface="Arial"/>
              </a:rPr>
              <a:t>e  </a:t>
            </a:r>
            <a:r>
              <a:rPr sz="1600" spc="-15" dirty="0">
                <a:latin typeface="Arial"/>
                <a:cs typeface="Arial"/>
              </a:rPr>
              <a:t>outros</a:t>
            </a:r>
            <a:r>
              <a:rPr sz="1600" spc="20" dirty="0">
                <a:latin typeface="Arial"/>
                <a:cs typeface="Arial"/>
              </a:rPr>
              <a:t> </a:t>
            </a:r>
            <a:r>
              <a:rPr sz="1600" spc="-15" dirty="0">
                <a:latin typeface="Arial"/>
                <a:cs typeface="Arial"/>
              </a:rPr>
              <a:t>pertinentes.</a:t>
            </a:r>
            <a:endParaRPr sz="1600" dirty="0">
              <a:latin typeface="Arial"/>
              <a:cs typeface="Arial"/>
            </a:endParaRPr>
          </a:p>
        </p:txBody>
      </p:sp>
      <p:sp>
        <p:nvSpPr>
          <p:cNvPr id="11" name="object 11"/>
          <p:cNvSpPr txBox="1"/>
          <p:nvPr/>
        </p:nvSpPr>
        <p:spPr>
          <a:xfrm>
            <a:off x="5910399" y="6049740"/>
            <a:ext cx="4084968" cy="505267"/>
          </a:xfrm>
          <a:prstGeom prst="rect">
            <a:avLst/>
          </a:prstGeom>
        </p:spPr>
        <p:txBody>
          <a:bodyPr vert="horz" wrap="square" lIns="0" tIns="12700" rIns="0" bIns="0" rtlCol="0">
            <a:spAutoFit/>
          </a:bodyPr>
          <a:lstStyle/>
          <a:p>
            <a:pPr marL="298450" marR="5080" indent="-285750">
              <a:lnSpc>
                <a:spcPct val="100000"/>
              </a:lnSpc>
              <a:spcBef>
                <a:spcPts val="100"/>
              </a:spcBef>
              <a:buFont typeface="Wingdings" panose="05000000000000000000" pitchFamily="2" charset="2"/>
              <a:buChar char="ü"/>
            </a:pPr>
            <a:r>
              <a:rPr sz="1600" spc="5" dirty="0">
                <a:latin typeface="Arial"/>
                <a:cs typeface="Arial"/>
              </a:rPr>
              <a:t>Modifique </a:t>
            </a:r>
            <a:r>
              <a:rPr sz="1600" spc="-65" dirty="0">
                <a:latin typeface="Arial"/>
                <a:cs typeface="Arial"/>
              </a:rPr>
              <a:t>os </a:t>
            </a:r>
            <a:r>
              <a:rPr sz="1600" spc="-35" dirty="0">
                <a:latin typeface="Arial"/>
                <a:cs typeface="Arial"/>
              </a:rPr>
              <a:t>planos </a:t>
            </a:r>
            <a:r>
              <a:rPr sz="1600" spc="-45" dirty="0">
                <a:latin typeface="Arial"/>
                <a:cs typeface="Arial"/>
              </a:rPr>
              <a:t>de </a:t>
            </a:r>
            <a:r>
              <a:rPr sz="1600" spc="-5" dirty="0">
                <a:latin typeface="Arial"/>
                <a:cs typeface="Arial"/>
              </a:rPr>
              <a:t>tratamento </a:t>
            </a:r>
            <a:r>
              <a:rPr sz="1600" spc="-40" dirty="0">
                <a:latin typeface="Arial"/>
                <a:cs typeface="Arial"/>
              </a:rPr>
              <a:t>para </a:t>
            </a:r>
            <a:r>
              <a:rPr sz="1600" b="1" spc="-30" dirty="0">
                <a:latin typeface="Arial"/>
                <a:cs typeface="Arial"/>
              </a:rPr>
              <a:t>populações  </a:t>
            </a:r>
            <a:r>
              <a:rPr sz="1600" b="1" spc="-40" dirty="0">
                <a:latin typeface="Arial"/>
                <a:cs typeface="Arial"/>
              </a:rPr>
              <a:t>especiais</a:t>
            </a:r>
            <a:r>
              <a:rPr sz="1600" spc="-40" dirty="0">
                <a:latin typeface="Arial"/>
                <a:cs typeface="Arial"/>
              </a:rPr>
              <a:t>.</a:t>
            </a:r>
            <a:endParaRPr sz="1600" dirty="0">
              <a:latin typeface="Arial"/>
              <a:cs typeface="Arial"/>
            </a:endParaRPr>
          </a:p>
        </p:txBody>
      </p:sp>
      <p:sp>
        <p:nvSpPr>
          <p:cNvPr id="13" name="object 13"/>
          <p:cNvSpPr/>
          <p:nvPr/>
        </p:nvSpPr>
        <p:spPr>
          <a:xfrm>
            <a:off x="5450372" y="3254318"/>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16" name="object 16"/>
          <p:cNvSpPr/>
          <p:nvPr/>
        </p:nvSpPr>
        <p:spPr>
          <a:xfrm>
            <a:off x="5450372" y="3863605"/>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19" name="object 19"/>
          <p:cNvSpPr/>
          <p:nvPr/>
        </p:nvSpPr>
        <p:spPr>
          <a:xfrm>
            <a:off x="5450372" y="4464805"/>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20" name="object 20"/>
          <p:cNvSpPr txBox="1"/>
          <p:nvPr/>
        </p:nvSpPr>
        <p:spPr>
          <a:xfrm>
            <a:off x="5546746" y="4492547"/>
            <a:ext cx="120650" cy="219075"/>
          </a:xfrm>
          <a:prstGeom prst="rect">
            <a:avLst/>
          </a:prstGeom>
        </p:spPr>
        <p:txBody>
          <a:bodyPr vert="horz" wrap="square" lIns="0" tIns="14604" rIns="0" bIns="0" rtlCol="0">
            <a:spAutoFit/>
          </a:bodyPr>
          <a:lstStyle/>
          <a:p>
            <a:pPr marL="12700">
              <a:lnSpc>
                <a:spcPct val="100000"/>
              </a:lnSpc>
              <a:spcBef>
                <a:spcPts val="114"/>
              </a:spcBef>
            </a:pPr>
            <a:r>
              <a:rPr sz="1250" b="1" spc="50" dirty="0">
                <a:solidFill>
                  <a:srgbClr val="FFFFFF"/>
                </a:solidFill>
                <a:latin typeface="Arial"/>
                <a:cs typeface="Arial"/>
              </a:rPr>
              <a:t>6</a:t>
            </a:r>
            <a:endParaRPr sz="1250">
              <a:latin typeface="Arial"/>
              <a:cs typeface="Arial"/>
            </a:endParaRPr>
          </a:p>
        </p:txBody>
      </p:sp>
      <p:sp>
        <p:nvSpPr>
          <p:cNvPr id="22" name="object 22"/>
          <p:cNvSpPr/>
          <p:nvPr/>
        </p:nvSpPr>
        <p:spPr>
          <a:xfrm>
            <a:off x="5450372" y="5074405"/>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25" name="object 25"/>
          <p:cNvSpPr/>
          <p:nvPr/>
        </p:nvSpPr>
        <p:spPr>
          <a:xfrm>
            <a:off x="5450372" y="5815032"/>
            <a:ext cx="316230" cy="316230"/>
          </a:xfrm>
          <a:custGeom>
            <a:avLst/>
            <a:gdLst/>
            <a:ahLst/>
            <a:cxnLst/>
            <a:rect l="l" t="t" r="r" b="b"/>
            <a:pathLst>
              <a:path w="316229" h="316229">
                <a:moveTo>
                  <a:pt x="158013" y="316026"/>
                </a:moveTo>
                <a:lnTo>
                  <a:pt x="207960" y="307970"/>
                </a:lnTo>
                <a:lnTo>
                  <a:pt x="251336" y="285537"/>
                </a:lnTo>
                <a:lnTo>
                  <a:pt x="285541" y="251331"/>
                </a:lnTo>
                <a:lnTo>
                  <a:pt x="307971" y="207955"/>
                </a:lnTo>
                <a:lnTo>
                  <a:pt x="316026" y="158013"/>
                </a:lnTo>
                <a:lnTo>
                  <a:pt x="307971" y="108066"/>
                </a:lnTo>
                <a:lnTo>
                  <a:pt x="285541" y="64690"/>
                </a:lnTo>
                <a:lnTo>
                  <a:pt x="251336" y="30485"/>
                </a:lnTo>
                <a:lnTo>
                  <a:pt x="207960" y="8055"/>
                </a:lnTo>
                <a:lnTo>
                  <a:pt x="158013" y="0"/>
                </a:lnTo>
                <a:lnTo>
                  <a:pt x="108066" y="8055"/>
                </a:lnTo>
                <a:lnTo>
                  <a:pt x="64690" y="30485"/>
                </a:lnTo>
                <a:lnTo>
                  <a:pt x="30485" y="64690"/>
                </a:lnTo>
                <a:lnTo>
                  <a:pt x="8055" y="108066"/>
                </a:lnTo>
                <a:lnTo>
                  <a:pt x="0" y="158013"/>
                </a:lnTo>
                <a:lnTo>
                  <a:pt x="8055" y="207955"/>
                </a:lnTo>
                <a:lnTo>
                  <a:pt x="30485" y="251331"/>
                </a:lnTo>
                <a:lnTo>
                  <a:pt x="64690" y="285537"/>
                </a:lnTo>
                <a:lnTo>
                  <a:pt x="108066" y="307970"/>
                </a:lnTo>
                <a:lnTo>
                  <a:pt x="158013" y="316026"/>
                </a:lnTo>
                <a:close/>
              </a:path>
            </a:pathLst>
          </a:custGeom>
          <a:ln w="10744">
            <a:solidFill>
              <a:srgbClr val="FFFFFF"/>
            </a:solidFill>
          </a:ln>
        </p:spPr>
        <p:txBody>
          <a:bodyPr wrap="square" lIns="0" tIns="0" rIns="0" bIns="0" rtlCol="0"/>
          <a:lstStyle/>
          <a:p>
            <a:endParaRPr/>
          </a:p>
        </p:txBody>
      </p:sp>
      <p:sp>
        <p:nvSpPr>
          <p:cNvPr id="26" name="object 26"/>
          <p:cNvSpPr txBox="1"/>
          <p:nvPr/>
        </p:nvSpPr>
        <p:spPr>
          <a:xfrm>
            <a:off x="5546746" y="5842774"/>
            <a:ext cx="120650" cy="219075"/>
          </a:xfrm>
          <a:prstGeom prst="rect">
            <a:avLst/>
          </a:prstGeom>
        </p:spPr>
        <p:txBody>
          <a:bodyPr vert="horz" wrap="square" lIns="0" tIns="14604" rIns="0" bIns="0" rtlCol="0">
            <a:spAutoFit/>
          </a:bodyPr>
          <a:lstStyle/>
          <a:p>
            <a:pPr marL="12700">
              <a:lnSpc>
                <a:spcPct val="100000"/>
              </a:lnSpc>
              <a:spcBef>
                <a:spcPts val="114"/>
              </a:spcBef>
            </a:pPr>
            <a:r>
              <a:rPr sz="1250" b="1" spc="50" dirty="0">
                <a:solidFill>
                  <a:srgbClr val="FFFFFF"/>
                </a:solidFill>
                <a:latin typeface="Arial"/>
                <a:cs typeface="Arial"/>
              </a:rPr>
              <a:t>8</a:t>
            </a:r>
            <a:endParaRPr sz="1250">
              <a:latin typeface="Arial"/>
              <a:cs typeface="Arial"/>
            </a:endParaRPr>
          </a:p>
        </p:txBody>
      </p:sp>
      <p:sp>
        <p:nvSpPr>
          <p:cNvPr id="27" name="object 27"/>
          <p:cNvSpPr/>
          <p:nvPr/>
        </p:nvSpPr>
        <p:spPr>
          <a:xfrm>
            <a:off x="862967" y="3591912"/>
            <a:ext cx="3997325" cy="1693684"/>
          </a:xfrm>
          <a:custGeom>
            <a:avLst/>
            <a:gdLst/>
            <a:ahLst/>
            <a:cxnLst/>
            <a:rect l="l" t="t" r="r" b="b"/>
            <a:pathLst>
              <a:path w="3997325" h="1410335">
                <a:moveTo>
                  <a:pt x="3997032" y="0"/>
                </a:moveTo>
                <a:lnTo>
                  <a:pt x="185242" y="0"/>
                </a:lnTo>
                <a:lnTo>
                  <a:pt x="185242" y="275526"/>
                </a:lnTo>
                <a:lnTo>
                  <a:pt x="0" y="438746"/>
                </a:lnTo>
                <a:lnTo>
                  <a:pt x="185242" y="582218"/>
                </a:lnTo>
                <a:lnTo>
                  <a:pt x="185242" y="1410220"/>
                </a:lnTo>
                <a:lnTo>
                  <a:pt x="3997032" y="1410220"/>
                </a:lnTo>
                <a:lnTo>
                  <a:pt x="3997032" y="0"/>
                </a:lnTo>
                <a:close/>
              </a:path>
            </a:pathLst>
          </a:custGeom>
          <a:solidFill>
            <a:srgbClr val="FFFFFF"/>
          </a:solidFill>
        </p:spPr>
        <p:txBody>
          <a:bodyPr wrap="square" lIns="0" tIns="0" rIns="0" bIns="0" rtlCol="0"/>
          <a:lstStyle/>
          <a:p>
            <a:endParaRPr sz="1600" dirty="0"/>
          </a:p>
        </p:txBody>
      </p:sp>
      <p:sp>
        <p:nvSpPr>
          <p:cNvPr id="28" name="object 28"/>
          <p:cNvSpPr/>
          <p:nvPr/>
        </p:nvSpPr>
        <p:spPr>
          <a:xfrm>
            <a:off x="862967" y="3570548"/>
            <a:ext cx="4650133" cy="1715047"/>
          </a:xfrm>
          <a:custGeom>
            <a:avLst/>
            <a:gdLst/>
            <a:ahLst/>
            <a:cxnLst/>
            <a:rect l="l" t="t" r="r" b="b"/>
            <a:pathLst>
              <a:path w="3997325" h="1410335">
                <a:moveTo>
                  <a:pt x="3997032" y="0"/>
                </a:moveTo>
                <a:lnTo>
                  <a:pt x="3997032" y="1410220"/>
                </a:lnTo>
                <a:lnTo>
                  <a:pt x="185242" y="1410220"/>
                </a:lnTo>
                <a:lnTo>
                  <a:pt x="185242" y="582218"/>
                </a:lnTo>
                <a:lnTo>
                  <a:pt x="0" y="438746"/>
                </a:lnTo>
                <a:lnTo>
                  <a:pt x="185242" y="275526"/>
                </a:lnTo>
                <a:lnTo>
                  <a:pt x="185242" y="0"/>
                </a:lnTo>
                <a:lnTo>
                  <a:pt x="3997032" y="0"/>
                </a:lnTo>
                <a:close/>
              </a:path>
            </a:pathLst>
          </a:custGeom>
          <a:ln w="69151">
            <a:solidFill>
              <a:srgbClr val="E3E4E4"/>
            </a:solidFill>
          </a:ln>
        </p:spPr>
        <p:txBody>
          <a:bodyPr wrap="square" lIns="0" tIns="0" rIns="0" bIns="0" rtlCol="0"/>
          <a:lstStyle/>
          <a:p>
            <a:endParaRPr/>
          </a:p>
        </p:txBody>
      </p:sp>
      <p:sp>
        <p:nvSpPr>
          <p:cNvPr id="29" name="object 29"/>
          <p:cNvSpPr txBox="1"/>
          <p:nvPr/>
        </p:nvSpPr>
        <p:spPr>
          <a:xfrm>
            <a:off x="1247138" y="3671270"/>
            <a:ext cx="1737362" cy="182101"/>
          </a:xfrm>
          <a:prstGeom prst="rect">
            <a:avLst/>
          </a:prstGeom>
        </p:spPr>
        <p:txBody>
          <a:bodyPr vert="horz" wrap="square" lIns="0" tIns="12700" rIns="0" bIns="0" rtlCol="0">
            <a:spAutoFit/>
          </a:bodyPr>
          <a:lstStyle/>
          <a:p>
            <a:pPr marL="12700">
              <a:lnSpc>
                <a:spcPct val="100000"/>
              </a:lnSpc>
              <a:spcBef>
                <a:spcPts val="100"/>
              </a:spcBef>
            </a:pPr>
            <a:r>
              <a:rPr sz="1100" b="1" spc="10" dirty="0">
                <a:solidFill>
                  <a:srgbClr val="D10019"/>
                </a:solidFill>
                <a:latin typeface="Arial"/>
                <a:cs typeface="Arial"/>
              </a:rPr>
              <a:t>DICA</a:t>
            </a:r>
            <a:r>
              <a:rPr sz="1100" b="1" spc="50" dirty="0">
                <a:solidFill>
                  <a:srgbClr val="D10019"/>
                </a:solidFill>
                <a:latin typeface="Arial"/>
                <a:cs typeface="Arial"/>
              </a:rPr>
              <a:t> </a:t>
            </a:r>
            <a:r>
              <a:rPr sz="1100" b="1" spc="10" dirty="0">
                <a:solidFill>
                  <a:srgbClr val="D10019"/>
                </a:solidFill>
                <a:latin typeface="Arial"/>
                <a:cs typeface="Arial"/>
              </a:rPr>
              <a:t>CLÍNICA:</a:t>
            </a:r>
            <a:endParaRPr sz="1100" dirty="0">
              <a:latin typeface="Arial"/>
              <a:cs typeface="Arial"/>
            </a:endParaRPr>
          </a:p>
        </p:txBody>
      </p:sp>
      <p:sp>
        <p:nvSpPr>
          <p:cNvPr id="30" name="object 30"/>
          <p:cNvSpPr txBox="1"/>
          <p:nvPr/>
        </p:nvSpPr>
        <p:spPr>
          <a:xfrm>
            <a:off x="1049299" y="3847798"/>
            <a:ext cx="3844639" cy="197490"/>
          </a:xfrm>
          <a:prstGeom prst="rect">
            <a:avLst/>
          </a:prstGeom>
        </p:spPr>
        <p:txBody>
          <a:bodyPr vert="horz" wrap="square" lIns="0" tIns="12700" rIns="0" bIns="0" rtlCol="0">
            <a:spAutoFit/>
          </a:bodyPr>
          <a:lstStyle/>
          <a:p>
            <a:pPr marL="12700">
              <a:lnSpc>
                <a:spcPct val="100000"/>
              </a:lnSpc>
              <a:spcBef>
                <a:spcPts val="100"/>
              </a:spcBef>
            </a:pPr>
            <a:r>
              <a:rPr sz="1200" b="1" spc="-40" dirty="0">
                <a:latin typeface="Arial"/>
                <a:cs typeface="Arial"/>
              </a:rPr>
              <a:t>O </a:t>
            </a:r>
            <a:r>
              <a:rPr sz="1200" b="1" dirty="0">
                <a:latin typeface="Arial"/>
                <a:cs typeface="Arial"/>
              </a:rPr>
              <a:t>plano </a:t>
            </a:r>
            <a:r>
              <a:rPr sz="1200" b="1" spc="-10" dirty="0">
                <a:latin typeface="Arial"/>
                <a:cs typeface="Arial"/>
              </a:rPr>
              <a:t>escrito de </a:t>
            </a:r>
            <a:r>
              <a:rPr sz="1200" b="1" spc="15" dirty="0">
                <a:latin typeface="Arial"/>
                <a:cs typeface="Arial"/>
              </a:rPr>
              <a:t>tratamento </a:t>
            </a:r>
            <a:r>
              <a:rPr sz="1200" b="1" spc="-15" dirty="0">
                <a:latin typeface="Arial"/>
                <a:cs typeface="Arial"/>
              </a:rPr>
              <a:t>deve</a:t>
            </a:r>
            <a:r>
              <a:rPr sz="1200" b="1" spc="80" dirty="0">
                <a:latin typeface="Arial"/>
                <a:cs typeface="Arial"/>
              </a:rPr>
              <a:t> </a:t>
            </a:r>
            <a:r>
              <a:rPr sz="1200" b="1" dirty="0">
                <a:latin typeface="Arial"/>
                <a:cs typeface="Arial"/>
              </a:rPr>
              <a:t>abranger:</a:t>
            </a:r>
            <a:endParaRPr sz="1200" dirty="0">
              <a:latin typeface="Arial"/>
              <a:cs typeface="Arial"/>
            </a:endParaRPr>
          </a:p>
        </p:txBody>
      </p:sp>
      <p:sp>
        <p:nvSpPr>
          <p:cNvPr id="31" name="object 31"/>
          <p:cNvSpPr txBox="1"/>
          <p:nvPr/>
        </p:nvSpPr>
        <p:spPr>
          <a:xfrm>
            <a:off x="1251576" y="4049730"/>
            <a:ext cx="4074248" cy="1305486"/>
          </a:xfrm>
          <a:prstGeom prst="rect">
            <a:avLst/>
          </a:prstGeom>
        </p:spPr>
        <p:txBody>
          <a:bodyPr vert="horz" wrap="square" lIns="0" tIns="12700" rIns="0" bIns="0" rtlCol="0">
            <a:spAutoFit/>
          </a:bodyPr>
          <a:lstStyle/>
          <a:p>
            <a:pPr marL="192405" indent="-180340">
              <a:lnSpc>
                <a:spcPct val="100000"/>
              </a:lnSpc>
              <a:spcBef>
                <a:spcPts val="100"/>
              </a:spcBef>
              <a:buChar char="–"/>
              <a:tabLst>
                <a:tab pos="193040" algn="l"/>
              </a:tabLst>
            </a:pPr>
            <a:r>
              <a:rPr sz="1400" spc="-35" dirty="0">
                <a:latin typeface="Arial"/>
                <a:cs typeface="Arial"/>
              </a:rPr>
              <a:t>intervenções </a:t>
            </a:r>
            <a:r>
              <a:rPr sz="1400" spc="-30" dirty="0">
                <a:latin typeface="Arial"/>
                <a:cs typeface="Arial"/>
              </a:rPr>
              <a:t>farmacológicas </a:t>
            </a:r>
            <a:r>
              <a:rPr sz="1400" spc="-70" dirty="0">
                <a:latin typeface="Arial"/>
                <a:cs typeface="Arial"/>
              </a:rPr>
              <a:t>(se</a:t>
            </a:r>
            <a:r>
              <a:rPr sz="1400" spc="-15" dirty="0">
                <a:latin typeface="Arial"/>
                <a:cs typeface="Arial"/>
              </a:rPr>
              <a:t> </a:t>
            </a:r>
            <a:r>
              <a:rPr sz="1400" spc="-35" dirty="0">
                <a:latin typeface="Arial"/>
                <a:cs typeface="Arial"/>
              </a:rPr>
              <a:t>houver);</a:t>
            </a:r>
            <a:endParaRPr sz="1400" dirty="0">
              <a:latin typeface="Arial"/>
              <a:cs typeface="Arial"/>
            </a:endParaRPr>
          </a:p>
          <a:p>
            <a:pPr marL="192405" indent="-180340">
              <a:lnSpc>
                <a:spcPct val="100000"/>
              </a:lnSpc>
              <a:buChar char="–"/>
              <a:tabLst>
                <a:tab pos="193040" algn="l"/>
              </a:tabLst>
            </a:pPr>
            <a:r>
              <a:rPr sz="1400" spc="-35" dirty="0">
                <a:latin typeface="Arial"/>
                <a:cs typeface="Arial"/>
              </a:rPr>
              <a:t>intervenções</a:t>
            </a:r>
            <a:r>
              <a:rPr sz="1400" spc="-30" dirty="0">
                <a:latin typeface="Arial"/>
                <a:cs typeface="Arial"/>
              </a:rPr>
              <a:t> </a:t>
            </a:r>
            <a:r>
              <a:rPr sz="1400" spc="-45" dirty="0">
                <a:latin typeface="Arial"/>
                <a:cs typeface="Arial"/>
              </a:rPr>
              <a:t>psicossociais;</a:t>
            </a:r>
            <a:endParaRPr sz="1400" dirty="0">
              <a:latin typeface="Arial"/>
              <a:cs typeface="Arial"/>
            </a:endParaRPr>
          </a:p>
          <a:p>
            <a:pPr marL="192405" indent="-180340">
              <a:lnSpc>
                <a:spcPct val="100000"/>
              </a:lnSpc>
              <a:buChar char="–"/>
              <a:tabLst>
                <a:tab pos="193040" algn="l"/>
              </a:tabLst>
            </a:pPr>
            <a:r>
              <a:rPr sz="1400" spc="-40" dirty="0">
                <a:latin typeface="Arial"/>
                <a:cs typeface="Arial"/>
              </a:rPr>
              <a:t>referências;</a:t>
            </a:r>
            <a:endParaRPr sz="1400" dirty="0">
              <a:latin typeface="Arial"/>
              <a:cs typeface="Arial"/>
            </a:endParaRPr>
          </a:p>
          <a:p>
            <a:pPr marL="192405" indent="-180340">
              <a:lnSpc>
                <a:spcPct val="100000"/>
              </a:lnSpc>
              <a:buChar char="–"/>
              <a:tabLst>
                <a:tab pos="193040" algn="l"/>
              </a:tabLst>
            </a:pPr>
            <a:r>
              <a:rPr sz="1400" spc="-25" dirty="0">
                <a:latin typeface="Arial"/>
                <a:cs typeface="Arial"/>
              </a:rPr>
              <a:t>plano </a:t>
            </a:r>
            <a:r>
              <a:rPr sz="1400" spc="-35" dirty="0">
                <a:latin typeface="Arial"/>
                <a:cs typeface="Arial"/>
              </a:rPr>
              <a:t>de</a:t>
            </a:r>
            <a:r>
              <a:rPr sz="1400" spc="-30" dirty="0">
                <a:latin typeface="Arial"/>
                <a:cs typeface="Arial"/>
              </a:rPr>
              <a:t> seguimento;</a:t>
            </a:r>
            <a:endParaRPr sz="1400" dirty="0">
              <a:latin typeface="Arial"/>
              <a:cs typeface="Arial"/>
            </a:endParaRPr>
          </a:p>
          <a:p>
            <a:pPr marL="192405" marR="5080" indent="-180340">
              <a:lnSpc>
                <a:spcPct val="100000"/>
              </a:lnSpc>
              <a:buChar char="–"/>
              <a:tabLst>
                <a:tab pos="193040" algn="l"/>
              </a:tabLst>
            </a:pPr>
            <a:r>
              <a:rPr sz="1400" spc="-30" dirty="0">
                <a:latin typeface="Arial"/>
                <a:cs typeface="Arial"/>
              </a:rPr>
              <a:t>manejo </a:t>
            </a:r>
            <a:r>
              <a:rPr sz="1400" spc="-35" dirty="0">
                <a:latin typeface="Arial"/>
                <a:cs typeface="Arial"/>
              </a:rPr>
              <a:t>de </a:t>
            </a:r>
            <a:r>
              <a:rPr sz="1400" spc="-40" dirty="0">
                <a:latin typeface="Arial"/>
                <a:cs typeface="Arial"/>
              </a:rPr>
              <a:t>eventuais condições </a:t>
            </a:r>
            <a:r>
              <a:rPr sz="1400" spc="-50" dirty="0">
                <a:latin typeface="Arial"/>
                <a:cs typeface="Arial"/>
              </a:rPr>
              <a:t>físicas </a:t>
            </a:r>
            <a:r>
              <a:rPr sz="1400" spc="-20" dirty="0">
                <a:latin typeface="Arial"/>
                <a:cs typeface="Arial"/>
              </a:rPr>
              <a:t>e/ou </a:t>
            </a:r>
            <a:r>
              <a:rPr sz="1400" spc="-25" dirty="0">
                <a:latin typeface="Arial"/>
                <a:cs typeface="Arial"/>
              </a:rPr>
              <a:t>outras </a:t>
            </a:r>
            <a:r>
              <a:rPr sz="1400" spc="-40" dirty="0">
                <a:latin typeface="Arial"/>
                <a:cs typeface="Arial"/>
              </a:rPr>
              <a:t>condições </a:t>
            </a:r>
            <a:r>
              <a:rPr sz="1400" spc="-60" dirty="0">
                <a:latin typeface="Arial"/>
                <a:cs typeface="Arial"/>
              </a:rPr>
              <a:t>MNS  </a:t>
            </a:r>
            <a:r>
              <a:rPr sz="1400" spc="-25" dirty="0">
                <a:latin typeface="Arial"/>
                <a:cs typeface="Arial"/>
              </a:rPr>
              <a:t>concomitantes.</a:t>
            </a:r>
            <a:endParaRPr sz="1400" dirty="0">
              <a:latin typeface="Arial"/>
              <a:cs typeface="Arial"/>
            </a:endParaRPr>
          </a:p>
        </p:txBody>
      </p:sp>
      <p:sp>
        <p:nvSpPr>
          <p:cNvPr id="32" name="object 32"/>
          <p:cNvSpPr/>
          <p:nvPr/>
        </p:nvSpPr>
        <p:spPr>
          <a:xfrm>
            <a:off x="606711" y="4088848"/>
            <a:ext cx="79794" cy="122142"/>
          </a:xfrm>
          <a:prstGeom prst="rect">
            <a:avLst/>
          </a:prstGeom>
          <a:blipFill>
            <a:blip r:embed="rId2" cstate="print"/>
            <a:stretch>
              <a:fillRect/>
            </a:stretch>
          </a:blipFill>
        </p:spPr>
        <p:txBody>
          <a:bodyPr wrap="square" lIns="0" tIns="0" rIns="0" bIns="0" rtlCol="0"/>
          <a:lstStyle/>
          <a:p>
            <a:endParaRPr/>
          </a:p>
        </p:txBody>
      </p:sp>
      <p:sp>
        <p:nvSpPr>
          <p:cNvPr id="33" name="object 33"/>
          <p:cNvSpPr/>
          <p:nvPr/>
        </p:nvSpPr>
        <p:spPr>
          <a:xfrm>
            <a:off x="557997" y="4171933"/>
            <a:ext cx="182245" cy="378460"/>
          </a:xfrm>
          <a:custGeom>
            <a:avLst/>
            <a:gdLst/>
            <a:ahLst/>
            <a:cxnLst/>
            <a:rect l="l" t="t" r="r" b="b"/>
            <a:pathLst>
              <a:path w="182245" h="378460">
                <a:moveTo>
                  <a:pt x="85534" y="51930"/>
                </a:moveTo>
                <a:lnTo>
                  <a:pt x="41478" y="51930"/>
                </a:lnTo>
                <a:lnTo>
                  <a:pt x="41440" y="357085"/>
                </a:lnTo>
                <a:lnTo>
                  <a:pt x="43198" y="365297"/>
                </a:lnTo>
                <a:lnTo>
                  <a:pt x="47993" y="372006"/>
                </a:lnTo>
                <a:lnTo>
                  <a:pt x="55102" y="376532"/>
                </a:lnTo>
                <a:lnTo>
                  <a:pt x="63804" y="378193"/>
                </a:lnTo>
                <a:lnTo>
                  <a:pt x="72519" y="376532"/>
                </a:lnTo>
                <a:lnTo>
                  <a:pt x="79632" y="372006"/>
                </a:lnTo>
                <a:lnTo>
                  <a:pt x="84425" y="365297"/>
                </a:lnTo>
                <a:lnTo>
                  <a:pt x="86182" y="357085"/>
                </a:lnTo>
                <a:lnTo>
                  <a:pt x="86207" y="180085"/>
                </a:lnTo>
                <a:lnTo>
                  <a:pt x="140876" y="180085"/>
                </a:lnTo>
                <a:lnTo>
                  <a:pt x="140893" y="128333"/>
                </a:lnTo>
                <a:lnTo>
                  <a:pt x="83235" y="128333"/>
                </a:lnTo>
                <a:lnTo>
                  <a:pt x="77050" y="122478"/>
                </a:lnTo>
                <a:lnTo>
                  <a:pt x="77174" y="109562"/>
                </a:lnTo>
                <a:lnTo>
                  <a:pt x="80556" y="105054"/>
                </a:lnTo>
                <a:lnTo>
                  <a:pt x="85534" y="103022"/>
                </a:lnTo>
                <a:lnTo>
                  <a:pt x="85534" y="51930"/>
                </a:lnTo>
                <a:close/>
              </a:path>
              <a:path w="182245" h="378460">
                <a:moveTo>
                  <a:pt x="140876" y="180085"/>
                </a:moveTo>
                <a:lnTo>
                  <a:pt x="96164" y="180085"/>
                </a:lnTo>
                <a:lnTo>
                  <a:pt x="96088" y="357085"/>
                </a:lnTo>
                <a:lnTo>
                  <a:pt x="97846" y="365297"/>
                </a:lnTo>
                <a:lnTo>
                  <a:pt x="102642" y="372006"/>
                </a:lnTo>
                <a:lnTo>
                  <a:pt x="109755" y="376532"/>
                </a:lnTo>
                <a:lnTo>
                  <a:pt x="118465" y="378193"/>
                </a:lnTo>
                <a:lnTo>
                  <a:pt x="127165" y="376532"/>
                </a:lnTo>
                <a:lnTo>
                  <a:pt x="134270" y="372006"/>
                </a:lnTo>
                <a:lnTo>
                  <a:pt x="139061" y="365297"/>
                </a:lnTo>
                <a:lnTo>
                  <a:pt x="140817" y="357085"/>
                </a:lnTo>
                <a:lnTo>
                  <a:pt x="140876" y="180085"/>
                </a:lnTo>
                <a:close/>
              </a:path>
              <a:path w="182245" h="378460">
                <a:moveTo>
                  <a:pt x="181952" y="51917"/>
                </a:moveTo>
                <a:lnTo>
                  <a:pt x="150736" y="51917"/>
                </a:lnTo>
                <a:lnTo>
                  <a:pt x="150736" y="164388"/>
                </a:lnTo>
                <a:lnTo>
                  <a:pt x="155622" y="177111"/>
                </a:lnTo>
                <a:lnTo>
                  <a:pt x="166368" y="181352"/>
                </a:lnTo>
                <a:lnTo>
                  <a:pt x="177102" y="177111"/>
                </a:lnTo>
                <a:lnTo>
                  <a:pt x="181952" y="164388"/>
                </a:lnTo>
                <a:lnTo>
                  <a:pt x="181952" y="51917"/>
                </a:lnTo>
                <a:close/>
              </a:path>
              <a:path w="182245" h="378460">
                <a:moveTo>
                  <a:pt x="58051" y="0"/>
                </a:moveTo>
                <a:lnTo>
                  <a:pt x="12382" y="14254"/>
                </a:lnTo>
                <a:lnTo>
                  <a:pt x="0" y="164388"/>
                </a:lnTo>
                <a:lnTo>
                  <a:pt x="4917" y="177018"/>
                </a:lnTo>
                <a:lnTo>
                  <a:pt x="15735" y="181228"/>
                </a:lnTo>
                <a:lnTo>
                  <a:pt x="26553" y="177018"/>
                </a:lnTo>
                <a:lnTo>
                  <a:pt x="31470" y="164388"/>
                </a:lnTo>
                <a:lnTo>
                  <a:pt x="31470" y="51930"/>
                </a:lnTo>
                <a:lnTo>
                  <a:pt x="85534" y="51930"/>
                </a:lnTo>
                <a:lnTo>
                  <a:pt x="85534" y="48983"/>
                </a:lnTo>
                <a:lnTo>
                  <a:pt x="74125" y="46157"/>
                </a:lnTo>
                <a:lnTo>
                  <a:pt x="65639" y="37364"/>
                </a:lnTo>
                <a:lnTo>
                  <a:pt x="60231" y="22135"/>
                </a:lnTo>
                <a:lnTo>
                  <a:pt x="58051" y="0"/>
                </a:lnTo>
                <a:close/>
              </a:path>
              <a:path w="182245" h="378460">
                <a:moveTo>
                  <a:pt x="135381" y="38"/>
                </a:moveTo>
                <a:lnTo>
                  <a:pt x="123888" y="38"/>
                </a:lnTo>
                <a:lnTo>
                  <a:pt x="121692" y="22075"/>
                </a:lnTo>
                <a:lnTo>
                  <a:pt x="116278" y="37237"/>
                </a:lnTo>
                <a:lnTo>
                  <a:pt x="107800" y="45992"/>
                </a:lnTo>
                <a:lnTo>
                  <a:pt x="96418" y="48806"/>
                </a:lnTo>
                <a:lnTo>
                  <a:pt x="96418" y="102869"/>
                </a:lnTo>
                <a:lnTo>
                  <a:pt x="101396" y="104889"/>
                </a:lnTo>
                <a:lnTo>
                  <a:pt x="104901" y="109562"/>
                </a:lnTo>
                <a:lnTo>
                  <a:pt x="104901" y="122326"/>
                </a:lnTo>
                <a:lnTo>
                  <a:pt x="98704" y="128333"/>
                </a:lnTo>
                <a:lnTo>
                  <a:pt x="140893" y="128333"/>
                </a:lnTo>
                <a:lnTo>
                  <a:pt x="140919" y="51917"/>
                </a:lnTo>
                <a:lnTo>
                  <a:pt x="181952" y="51917"/>
                </a:lnTo>
                <a:lnTo>
                  <a:pt x="181837" y="48806"/>
                </a:lnTo>
                <a:lnTo>
                  <a:pt x="179035" y="31247"/>
                </a:lnTo>
                <a:lnTo>
                  <a:pt x="170292" y="15406"/>
                </a:lnTo>
                <a:lnTo>
                  <a:pt x="155737" y="4254"/>
                </a:lnTo>
                <a:lnTo>
                  <a:pt x="135381" y="38"/>
                </a:lnTo>
                <a:close/>
              </a:path>
            </a:pathLst>
          </a:custGeom>
          <a:solidFill>
            <a:srgbClr val="D10019"/>
          </a:solidFill>
        </p:spPr>
        <p:txBody>
          <a:bodyPr wrap="square" lIns="0" tIns="0" rIns="0" bIns="0" rtlCol="0"/>
          <a:lstStyle/>
          <a:p>
            <a:endParaRPr/>
          </a:p>
        </p:txBody>
      </p:sp>
      <p:sp>
        <p:nvSpPr>
          <p:cNvPr id="34" name="object 34"/>
          <p:cNvSpPr/>
          <p:nvPr/>
        </p:nvSpPr>
        <p:spPr>
          <a:xfrm>
            <a:off x="5046402" y="1703321"/>
            <a:ext cx="525780" cy="525780"/>
          </a:xfrm>
          <a:custGeom>
            <a:avLst/>
            <a:gdLst/>
            <a:ahLst/>
            <a:cxnLst/>
            <a:rect l="l" t="t" r="r" b="b"/>
            <a:pathLst>
              <a:path w="525779" h="525780">
                <a:moveTo>
                  <a:pt x="262585" y="0"/>
                </a:moveTo>
                <a:lnTo>
                  <a:pt x="215385" y="4230"/>
                </a:lnTo>
                <a:lnTo>
                  <a:pt x="170960" y="16428"/>
                </a:lnTo>
                <a:lnTo>
                  <a:pt x="130053" y="35850"/>
                </a:lnTo>
                <a:lnTo>
                  <a:pt x="93405" y="61756"/>
                </a:lnTo>
                <a:lnTo>
                  <a:pt x="61756" y="93405"/>
                </a:lnTo>
                <a:lnTo>
                  <a:pt x="35850" y="130053"/>
                </a:lnTo>
                <a:lnTo>
                  <a:pt x="16428" y="170960"/>
                </a:lnTo>
                <a:lnTo>
                  <a:pt x="4230" y="215385"/>
                </a:lnTo>
                <a:lnTo>
                  <a:pt x="0" y="262585"/>
                </a:lnTo>
                <a:lnTo>
                  <a:pt x="4230" y="309785"/>
                </a:lnTo>
                <a:lnTo>
                  <a:pt x="16428" y="354209"/>
                </a:lnTo>
                <a:lnTo>
                  <a:pt x="35850" y="395116"/>
                </a:lnTo>
                <a:lnTo>
                  <a:pt x="61756" y="431765"/>
                </a:lnTo>
                <a:lnTo>
                  <a:pt x="93405" y="463413"/>
                </a:lnTo>
                <a:lnTo>
                  <a:pt x="130053" y="489319"/>
                </a:lnTo>
                <a:lnTo>
                  <a:pt x="170960" y="508742"/>
                </a:lnTo>
                <a:lnTo>
                  <a:pt x="215385" y="520939"/>
                </a:lnTo>
                <a:lnTo>
                  <a:pt x="262585" y="525170"/>
                </a:lnTo>
                <a:lnTo>
                  <a:pt x="309785" y="520939"/>
                </a:lnTo>
                <a:lnTo>
                  <a:pt x="354209" y="508742"/>
                </a:lnTo>
                <a:lnTo>
                  <a:pt x="395116" y="489319"/>
                </a:lnTo>
                <a:lnTo>
                  <a:pt x="431765" y="463413"/>
                </a:lnTo>
                <a:lnTo>
                  <a:pt x="463413" y="431765"/>
                </a:lnTo>
                <a:lnTo>
                  <a:pt x="489319" y="395116"/>
                </a:lnTo>
                <a:lnTo>
                  <a:pt x="508742" y="354209"/>
                </a:lnTo>
                <a:lnTo>
                  <a:pt x="520939" y="309785"/>
                </a:lnTo>
                <a:lnTo>
                  <a:pt x="525170" y="262585"/>
                </a:lnTo>
                <a:lnTo>
                  <a:pt x="520939" y="215385"/>
                </a:lnTo>
                <a:lnTo>
                  <a:pt x="508742" y="170960"/>
                </a:lnTo>
                <a:lnTo>
                  <a:pt x="489319" y="130053"/>
                </a:lnTo>
                <a:lnTo>
                  <a:pt x="463413" y="93405"/>
                </a:lnTo>
                <a:lnTo>
                  <a:pt x="431765" y="61756"/>
                </a:lnTo>
                <a:lnTo>
                  <a:pt x="395116" y="35850"/>
                </a:lnTo>
                <a:lnTo>
                  <a:pt x="354209" y="16428"/>
                </a:lnTo>
                <a:lnTo>
                  <a:pt x="309785" y="4230"/>
                </a:lnTo>
                <a:lnTo>
                  <a:pt x="262585" y="0"/>
                </a:lnTo>
                <a:close/>
              </a:path>
            </a:pathLst>
          </a:custGeom>
          <a:solidFill>
            <a:srgbClr val="002857"/>
          </a:solidFill>
        </p:spPr>
        <p:txBody>
          <a:bodyPr wrap="square" lIns="0" tIns="0" rIns="0" bIns="0" rtlCol="0"/>
          <a:lstStyle/>
          <a:p>
            <a:endParaRPr/>
          </a:p>
        </p:txBody>
      </p:sp>
      <p:sp>
        <p:nvSpPr>
          <p:cNvPr id="35" name="object 35"/>
          <p:cNvSpPr/>
          <p:nvPr/>
        </p:nvSpPr>
        <p:spPr>
          <a:xfrm>
            <a:off x="5158797" y="1854619"/>
            <a:ext cx="317883" cy="274699"/>
          </a:xfrm>
          <a:prstGeom prst="rect">
            <a:avLst/>
          </a:prstGeom>
          <a:blipFill>
            <a:blip r:embed="rId3" cstate="print"/>
            <a:stretch>
              <a:fillRect/>
            </a:stretch>
          </a:blipFill>
        </p:spPr>
        <p:txBody>
          <a:bodyPr wrap="square" lIns="0" tIns="0" rIns="0" bIns="0" rtlCol="0"/>
          <a:lstStyle/>
          <a:p>
            <a:endParaRPr/>
          </a:p>
        </p:txBody>
      </p:sp>
      <p:sp>
        <p:nvSpPr>
          <p:cNvPr id="36" name="object 36"/>
          <p:cNvSpPr txBox="1"/>
          <p:nvPr/>
        </p:nvSpPr>
        <p:spPr>
          <a:xfrm>
            <a:off x="1384301" y="2282566"/>
            <a:ext cx="8031734" cy="765274"/>
          </a:xfrm>
          <a:prstGeom prst="rect">
            <a:avLst/>
          </a:prstGeom>
        </p:spPr>
        <p:txBody>
          <a:bodyPr vert="horz" wrap="square" lIns="0" tIns="12700" rIns="0" bIns="0" rtlCol="0">
            <a:spAutoFit/>
          </a:bodyPr>
          <a:lstStyle/>
          <a:p>
            <a:pPr marR="40640" algn="ctr">
              <a:lnSpc>
                <a:spcPct val="100000"/>
              </a:lnSpc>
              <a:spcBef>
                <a:spcPts val="100"/>
              </a:spcBef>
            </a:pPr>
            <a:r>
              <a:rPr sz="1600" b="1" dirty="0">
                <a:solidFill>
                  <a:srgbClr val="002857"/>
                </a:solidFill>
                <a:latin typeface="Arial"/>
                <a:cs typeface="Arial"/>
              </a:rPr>
              <a:t>ETAPAS DE MANEJO DAS CONDIÇÕES MNS</a:t>
            </a:r>
            <a:endParaRPr sz="1600" dirty="0">
              <a:latin typeface="Arial"/>
              <a:cs typeface="Arial"/>
            </a:endParaRPr>
          </a:p>
          <a:p>
            <a:pPr marL="12700" marR="5080" algn="ctr">
              <a:lnSpc>
                <a:spcPct val="129700"/>
              </a:lnSpc>
              <a:spcBef>
                <a:spcPts val="675"/>
              </a:spcBef>
            </a:pPr>
            <a:r>
              <a:rPr sz="1100" i="1" dirty="0">
                <a:latin typeface="Lucida Sans"/>
                <a:cs typeface="Lucida Sans"/>
              </a:rPr>
              <a:t>Muitas condições MNS são crônicas e demandam monitoramento e seguimento em longo prazo.  O manejo de um transtorno MNS com o decorrer do tempo inclui as etapas indicadas adiante.</a:t>
            </a:r>
            <a:endParaRPr sz="1100" dirty="0">
              <a:latin typeface="Lucida Sans"/>
              <a:cs typeface="Lucida Sans"/>
            </a:endParaRPr>
          </a:p>
        </p:txBody>
      </p:sp>
      <p:sp>
        <p:nvSpPr>
          <p:cNvPr id="37" name="object 37"/>
          <p:cNvSpPr txBox="1"/>
          <p:nvPr/>
        </p:nvSpPr>
        <p:spPr>
          <a:xfrm>
            <a:off x="557997" y="5515780"/>
            <a:ext cx="4934765" cy="505267"/>
          </a:xfrm>
          <a:prstGeom prst="rect">
            <a:avLst/>
          </a:prstGeom>
        </p:spPr>
        <p:txBody>
          <a:bodyPr vert="horz" wrap="square" lIns="0" tIns="12700" rIns="0" bIns="0" rtlCol="0">
            <a:spAutoFit/>
          </a:bodyPr>
          <a:lstStyle/>
          <a:p>
            <a:pPr marL="298450" marR="5080" indent="-285750">
              <a:lnSpc>
                <a:spcPct val="100000"/>
              </a:lnSpc>
              <a:spcBef>
                <a:spcPts val="100"/>
              </a:spcBef>
              <a:buFont typeface="Wingdings" panose="05000000000000000000" pitchFamily="2" charset="2"/>
              <a:buChar char="ü"/>
            </a:pPr>
            <a:r>
              <a:rPr sz="1600" dirty="0">
                <a:latin typeface="Arial"/>
                <a:cs typeface="Arial"/>
              </a:rPr>
              <a:t>Sempre ofereça </a:t>
            </a:r>
            <a:r>
              <a:rPr sz="1600" b="1" dirty="0">
                <a:latin typeface="Arial"/>
                <a:cs typeface="Arial"/>
              </a:rPr>
              <a:t>intervenções psicossociais </a:t>
            </a:r>
            <a:r>
              <a:rPr sz="1600" dirty="0">
                <a:latin typeface="Arial"/>
                <a:cs typeface="Arial"/>
              </a:rPr>
              <a:t>à pessoa e aos  seus cuidadores.</a:t>
            </a:r>
          </a:p>
        </p:txBody>
      </p:sp>
      <p:sp>
        <p:nvSpPr>
          <p:cNvPr id="38" name="object 38"/>
          <p:cNvSpPr txBox="1"/>
          <p:nvPr/>
        </p:nvSpPr>
        <p:spPr>
          <a:xfrm>
            <a:off x="557997" y="6120054"/>
            <a:ext cx="4934764" cy="505267"/>
          </a:xfrm>
          <a:prstGeom prst="rect">
            <a:avLst/>
          </a:prstGeom>
        </p:spPr>
        <p:txBody>
          <a:bodyPr vert="horz" wrap="square" lIns="0" tIns="12700" rIns="0" bIns="0" rtlCol="0">
            <a:spAutoFit/>
          </a:bodyPr>
          <a:lstStyle/>
          <a:p>
            <a:pPr marL="298450" indent="-285750">
              <a:lnSpc>
                <a:spcPct val="100000"/>
              </a:lnSpc>
              <a:spcBef>
                <a:spcPts val="100"/>
              </a:spcBef>
              <a:buFont typeface="Wingdings" panose="05000000000000000000" pitchFamily="2" charset="2"/>
              <a:buChar char="ü"/>
            </a:pPr>
            <a:r>
              <a:rPr sz="1600" spc="-60" dirty="0">
                <a:latin typeface="Arial"/>
                <a:cs typeface="Arial"/>
              </a:rPr>
              <a:t>Trate </a:t>
            </a:r>
            <a:r>
              <a:rPr sz="1600" spc="-10" dirty="0">
                <a:latin typeface="Arial"/>
                <a:cs typeface="Arial"/>
              </a:rPr>
              <a:t>o transtorno </a:t>
            </a:r>
            <a:r>
              <a:rPr sz="1600" spc="-70" dirty="0">
                <a:latin typeface="Arial"/>
                <a:cs typeface="Arial"/>
              </a:rPr>
              <a:t>MNS </a:t>
            </a:r>
            <a:r>
              <a:rPr sz="1600" spc="-35" dirty="0">
                <a:latin typeface="Arial"/>
                <a:cs typeface="Arial"/>
              </a:rPr>
              <a:t>com </a:t>
            </a:r>
            <a:r>
              <a:rPr sz="1600" b="1" spc="-25" dirty="0" err="1">
                <a:latin typeface="Arial"/>
                <a:cs typeface="Arial"/>
              </a:rPr>
              <a:t>intervenções</a:t>
            </a:r>
            <a:r>
              <a:rPr sz="1600" b="1" spc="80" dirty="0">
                <a:latin typeface="Arial"/>
                <a:cs typeface="Arial"/>
              </a:rPr>
              <a:t> </a:t>
            </a:r>
            <a:r>
              <a:rPr sz="1600" b="1" spc="-20" dirty="0" err="1">
                <a:latin typeface="Arial"/>
                <a:cs typeface="Arial"/>
              </a:rPr>
              <a:t>farmacológicas</a:t>
            </a:r>
            <a:r>
              <a:rPr lang="pt-BR" sz="1600" b="1" spc="-20" dirty="0">
                <a:latin typeface="Arial"/>
                <a:cs typeface="Arial"/>
              </a:rPr>
              <a:t> </a:t>
            </a:r>
            <a:r>
              <a:rPr sz="1600" spc="-20" dirty="0" err="1">
                <a:latin typeface="Arial"/>
                <a:cs typeface="Arial"/>
              </a:rPr>
              <a:t>quando</a:t>
            </a:r>
            <a:r>
              <a:rPr sz="1600" spc="-20" dirty="0">
                <a:latin typeface="Arial"/>
                <a:cs typeface="Arial"/>
              </a:rPr>
              <a:t> </a:t>
            </a:r>
            <a:r>
              <a:rPr sz="1600" spc="-30" dirty="0">
                <a:latin typeface="Arial"/>
                <a:cs typeface="Arial"/>
              </a:rPr>
              <a:t>houver</a:t>
            </a:r>
            <a:r>
              <a:rPr sz="1600" spc="65" dirty="0">
                <a:latin typeface="Arial"/>
                <a:cs typeface="Arial"/>
              </a:rPr>
              <a:t> </a:t>
            </a:r>
            <a:r>
              <a:rPr sz="1600" spc="-30" dirty="0">
                <a:latin typeface="Arial"/>
                <a:cs typeface="Arial"/>
              </a:rPr>
              <a:t>indicação.</a:t>
            </a:r>
            <a:endParaRPr sz="1600" dirty="0">
              <a:latin typeface="Arial"/>
              <a:cs typeface="Arial"/>
            </a:endParaRPr>
          </a:p>
        </p:txBody>
      </p:sp>
      <p:sp>
        <p:nvSpPr>
          <p:cNvPr id="40" name="object 40"/>
          <p:cNvSpPr txBox="1"/>
          <p:nvPr/>
        </p:nvSpPr>
        <p:spPr>
          <a:xfrm>
            <a:off x="179999" y="7321014"/>
            <a:ext cx="1692275" cy="162560"/>
          </a:xfrm>
          <a:prstGeom prst="rect">
            <a:avLst/>
          </a:prstGeom>
        </p:spPr>
        <p:txBody>
          <a:bodyPr vert="horz" wrap="square" lIns="0" tIns="12700" rIns="0" bIns="0" rtlCol="0">
            <a:spAutoFit/>
          </a:bodyPr>
          <a:lstStyle/>
          <a:p>
            <a:pPr>
              <a:lnSpc>
                <a:spcPct val="100000"/>
              </a:lnSpc>
              <a:spcBef>
                <a:spcPts val="100"/>
              </a:spcBef>
            </a:pPr>
            <a:r>
              <a:rPr sz="900" b="1" spc="-114" dirty="0">
                <a:solidFill>
                  <a:srgbClr val="FFFFFF"/>
                </a:solidFill>
                <a:latin typeface="Arial"/>
                <a:cs typeface="Arial"/>
              </a:rPr>
              <a:t>PRÁTICAS </a:t>
            </a:r>
            <a:r>
              <a:rPr sz="900" b="1" spc="-175" dirty="0">
                <a:solidFill>
                  <a:srgbClr val="FFFFFF"/>
                </a:solidFill>
                <a:latin typeface="Arial"/>
                <a:cs typeface="Arial"/>
              </a:rPr>
              <a:t>E </a:t>
            </a:r>
            <a:r>
              <a:rPr sz="900" b="1" spc="-110" dirty="0">
                <a:solidFill>
                  <a:srgbClr val="FFFFFF"/>
                </a:solidFill>
                <a:latin typeface="Arial"/>
                <a:cs typeface="Arial"/>
              </a:rPr>
              <a:t>CUIDADOS</a:t>
            </a:r>
            <a:r>
              <a:rPr sz="900" b="1" spc="-55" dirty="0">
                <a:solidFill>
                  <a:srgbClr val="FFFFFF"/>
                </a:solidFill>
                <a:latin typeface="Arial"/>
                <a:cs typeface="Arial"/>
              </a:rPr>
              <a:t> </a:t>
            </a:r>
            <a:r>
              <a:rPr sz="900" b="1" spc="-110" dirty="0">
                <a:solidFill>
                  <a:srgbClr val="FFFFFF"/>
                </a:solidFill>
                <a:latin typeface="Arial"/>
                <a:cs typeface="Arial"/>
              </a:rPr>
              <a:t>ESSENCIAIS</a:t>
            </a:r>
            <a:endParaRPr sz="900">
              <a:latin typeface="Arial"/>
              <a:cs typeface="Arial"/>
            </a:endParaRPr>
          </a:p>
        </p:txBody>
      </p:sp>
      <p:sp>
        <p:nvSpPr>
          <p:cNvPr id="41" name="object 41"/>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42" name="object 42"/>
          <p:cNvSpPr txBox="1"/>
          <p:nvPr/>
        </p:nvSpPr>
        <p:spPr>
          <a:xfrm>
            <a:off x="5179695" y="7317470"/>
            <a:ext cx="123825" cy="177800"/>
          </a:xfrm>
          <a:prstGeom prst="rect">
            <a:avLst/>
          </a:prstGeom>
        </p:spPr>
        <p:txBody>
          <a:bodyPr vert="horz" wrap="square" lIns="0" tIns="12700" rIns="0" bIns="0" rtlCol="0">
            <a:spAutoFit/>
          </a:bodyPr>
          <a:lstStyle/>
          <a:p>
            <a:pPr>
              <a:lnSpc>
                <a:spcPct val="100000"/>
              </a:lnSpc>
              <a:spcBef>
                <a:spcPts val="100"/>
              </a:spcBef>
            </a:pPr>
            <a:r>
              <a:rPr sz="1000" b="1" spc="-125" dirty="0">
                <a:solidFill>
                  <a:srgbClr val="FFFFFF"/>
                </a:solidFill>
                <a:latin typeface="Arial"/>
                <a:cs typeface="Arial"/>
              </a:rPr>
              <a:t>11</a:t>
            </a:r>
            <a:endParaRPr sz="1000">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26763" y="276503"/>
            <a:ext cx="7358335" cy="443711"/>
          </a:xfrm>
          <a:prstGeom prst="rect">
            <a:avLst/>
          </a:prstGeom>
        </p:spPr>
        <p:txBody>
          <a:bodyPr vert="horz" wrap="square" lIns="0" tIns="12700" rIns="0" bIns="0" rtlCol="0">
            <a:spAutoFit/>
          </a:bodyPr>
          <a:lstStyle/>
          <a:p>
            <a:pPr marL="12700">
              <a:lnSpc>
                <a:spcPct val="100000"/>
              </a:lnSpc>
              <a:spcBef>
                <a:spcPts val="100"/>
              </a:spcBef>
            </a:pPr>
            <a:r>
              <a:rPr sz="2800" b="1" spc="-5" dirty="0">
                <a:solidFill>
                  <a:srgbClr val="002857"/>
                </a:solidFill>
                <a:latin typeface="Arial"/>
                <a:cs typeface="Arial"/>
              </a:rPr>
              <a:t>1. </a:t>
            </a:r>
            <a:r>
              <a:rPr sz="2800" b="1" spc="-25" dirty="0">
                <a:solidFill>
                  <a:srgbClr val="002857"/>
                </a:solidFill>
                <a:latin typeface="Arial"/>
                <a:cs typeface="Arial"/>
              </a:rPr>
              <a:t>Planejamento do</a:t>
            </a:r>
            <a:r>
              <a:rPr sz="2800" b="1" spc="65" dirty="0">
                <a:solidFill>
                  <a:srgbClr val="002857"/>
                </a:solidFill>
                <a:latin typeface="Arial"/>
                <a:cs typeface="Arial"/>
              </a:rPr>
              <a:t> </a:t>
            </a:r>
            <a:r>
              <a:rPr sz="2800" b="1" dirty="0">
                <a:solidFill>
                  <a:srgbClr val="002857"/>
                </a:solidFill>
                <a:latin typeface="Arial"/>
                <a:cs typeface="Arial"/>
              </a:rPr>
              <a:t>tratamento</a:t>
            </a:r>
            <a:endParaRPr sz="2800" dirty="0">
              <a:latin typeface="Arial"/>
              <a:cs typeface="Arial"/>
            </a:endParaRPr>
          </a:p>
        </p:txBody>
      </p:sp>
      <p:sp>
        <p:nvSpPr>
          <p:cNvPr id="4" name="object 4"/>
          <p:cNvSpPr txBox="1"/>
          <p:nvPr/>
        </p:nvSpPr>
        <p:spPr>
          <a:xfrm>
            <a:off x="390476" y="849920"/>
            <a:ext cx="6318751" cy="769441"/>
          </a:xfrm>
          <a:prstGeom prst="rect">
            <a:avLst/>
          </a:prstGeom>
        </p:spPr>
        <p:txBody>
          <a:bodyPr vert="horz" wrap="square" lIns="0" tIns="12700" rIns="0" bIns="0" rtlCol="0">
            <a:spAutoFit/>
          </a:bodyPr>
          <a:lstStyle/>
          <a:p>
            <a:pPr marL="192405">
              <a:lnSpc>
                <a:spcPct val="100000"/>
              </a:lnSpc>
              <a:spcBef>
                <a:spcPts val="100"/>
              </a:spcBef>
            </a:pPr>
            <a:r>
              <a:rPr sz="2000" b="1" spc="-40" dirty="0">
                <a:solidFill>
                  <a:srgbClr val="002857"/>
                </a:solidFill>
                <a:latin typeface="Arial"/>
                <a:cs typeface="Arial"/>
              </a:rPr>
              <a:t>Intervenções</a:t>
            </a:r>
            <a:r>
              <a:rPr sz="2000" b="1" spc="25" dirty="0">
                <a:solidFill>
                  <a:srgbClr val="002857"/>
                </a:solidFill>
                <a:latin typeface="Arial"/>
                <a:cs typeface="Arial"/>
              </a:rPr>
              <a:t> </a:t>
            </a:r>
            <a:r>
              <a:rPr sz="2000" b="1" spc="-80" dirty="0">
                <a:solidFill>
                  <a:srgbClr val="002857"/>
                </a:solidFill>
                <a:latin typeface="Arial"/>
                <a:cs typeface="Arial"/>
              </a:rPr>
              <a:t>psicossociais</a:t>
            </a:r>
            <a:endParaRPr sz="2000" dirty="0">
              <a:latin typeface="Arial"/>
              <a:cs typeface="Arial"/>
            </a:endParaRPr>
          </a:p>
          <a:p>
            <a:pPr marL="12700">
              <a:lnSpc>
                <a:spcPct val="100000"/>
              </a:lnSpc>
              <a:spcBef>
                <a:spcPts val="1090"/>
              </a:spcBef>
              <a:tabLst>
                <a:tab pos="372110" algn="l"/>
              </a:tabLst>
            </a:pPr>
            <a:r>
              <a:rPr sz="2000" b="1" spc="15" dirty="0">
                <a:latin typeface="Arial"/>
                <a:cs typeface="Arial"/>
              </a:rPr>
              <a:t>A.	</a:t>
            </a:r>
            <a:r>
              <a:rPr sz="2000" b="1" spc="-40" dirty="0">
                <a:latin typeface="Arial"/>
                <a:cs typeface="Arial"/>
              </a:rPr>
              <a:t>Psicoeducação</a:t>
            </a:r>
            <a:endParaRPr sz="2000" dirty="0">
              <a:latin typeface="Arial"/>
              <a:cs typeface="Arial"/>
            </a:endParaRPr>
          </a:p>
        </p:txBody>
      </p:sp>
      <p:sp>
        <p:nvSpPr>
          <p:cNvPr id="5" name="object 5"/>
          <p:cNvSpPr txBox="1"/>
          <p:nvPr/>
        </p:nvSpPr>
        <p:spPr>
          <a:xfrm>
            <a:off x="426763" y="1945406"/>
            <a:ext cx="8757125" cy="314702"/>
          </a:xfrm>
          <a:prstGeom prst="rect">
            <a:avLst/>
          </a:prstGeom>
        </p:spPr>
        <p:txBody>
          <a:bodyPr vert="horz" wrap="square" lIns="0" tIns="12700" rIns="0" bIns="0" rtlCol="0">
            <a:spAutoFit/>
          </a:bodyPr>
          <a:lstStyle/>
          <a:p>
            <a:pPr marL="12700" marR="5080">
              <a:lnSpc>
                <a:spcPct val="120300"/>
              </a:lnSpc>
              <a:spcBef>
                <a:spcPts val="100"/>
              </a:spcBef>
            </a:pPr>
            <a:r>
              <a:rPr b="1" spc="-15" dirty="0">
                <a:latin typeface="Arial"/>
                <a:cs typeface="Arial"/>
              </a:rPr>
              <a:t>Forneça </a:t>
            </a:r>
            <a:r>
              <a:rPr b="1" spc="-10" dirty="0">
                <a:latin typeface="Arial"/>
                <a:cs typeface="Arial"/>
              </a:rPr>
              <a:t>à </a:t>
            </a:r>
            <a:r>
              <a:rPr b="1" spc="-25" dirty="0">
                <a:latin typeface="Arial"/>
                <a:cs typeface="Arial"/>
              </a:rPr>
              <a:t>pessoa </a:t>
            </a:r>
            <a:r>
              <a:rPr b="1" spc="-10" dirty="0">
                <a:latin typeface="Arial"/>
                <a:cs typeface="Arial"/>
              </a:rPr>
              <a:t>informações </a:t>
            </a:r>
            <a:r>
              <a:rPr b="1" spc="-15" dirty="0">
                <a:latin typeface="Arial"/>
                <a:cs typeface="Arial"/>
              </a:rPr>
              <a:t>sobre </a:t>
            </a:r>
            <a:r>
              <a:rPr b="1" spc="-10" dirty="0">
                <a:latin typeface="Arial"/>
                <a:cs typeface="Arial"/>
              </a:rPr>
              <a:t>a </a:t>
            </a:r>
            <a:r>
              <a:rPr b="1" spc="-15" dirty="0">
                <a:latin typeface="Arial"/>
                <a:cs typeface="Arial"/>
              </a:rPr>
              <a:t>condição </a:t>
            </a:r>
            <a:r>
              <a:rPr b="1" spc="20" dirty="0">
                <a:latin typeface="Arial"/>
                <a:cs typeface="Arial"/>
              </a:rPr>
              <a:t>MNS,  </a:t>
            </a:r>
            <a:r>
              <a:rPr b="1" spc="-25" dirty="0">
                <a:latin typeface="Arial"/>
                <a:cs typeface="Arial"/>
              </a:rPr>
              <a:t>inclusive:</a:t>
            </a:r>
            <a:endParaRPr dirty="0">
              <a:latin typeface="Arial"/>
              <a:cs typeface="Arial"/>
            </a:endParaRPr>
          </a:p>
        </p:txBody>
      </p:sp>
      <p:sp>
        <p:nvSpPr>
          <p:cNvPr id="6" name="object 6"/>
          <p:cNvSpPr txBox="1"/>
          <p:nvPr/>
        </p:nvSpPr>
        <p:spPr>
          <a:xfrm>
            <a:off x="160590" y="2607924"/>
            <a:ext cx="10363200" cy="4013919"/>
          </a:xfrm>
          <a:prstGeom prst="rect">
            <a:avLst/>
          </a:prstGeom>
        </p:spPr>
        <p:txBody>
          <a:bodyPr vert="horz" wrap="square" lIns="0" tIns="12700" rIns="0" bIns="0" rtlCol="0">
            <a:spAutoFit/>
          </a:bodyPr>
          <a:lstStyle/>
          <a:p>
            <a:pPr marL="12700">
              <a:spcBef>
                <a:spcPts val="100"/>
              </a:spcBef>
            </a:pPr>
            <a:r>
              <a:rPr sz="2000" b="1" dirty="0">
                <a:solidFill>
                  <a:srgbClr val="002857"/>
                </a:solidFill>
                <a:latin typeface="Arial"/>
                <a:cs typeface="Arial"/>
              </a:rPr>
              <a:t>» </a:t>
            </a:r>
            <a:r>
              <a:rPr sz="2000" dirty="0">
                <a:latin typeface="Arial"/>
                <a:cs typeface="Arial"/>
              </a:rPr>
              <a:t>Qual é a condição e a expectativa de evolução e resultado.</a:t>
            </a:r>
          </a:p>
          <a:p>
            <a:pPr marL="12700"/>
            <a:r>
              <a:rPr sz="2000" b="1" dirty="0">
                <a:solidFill>
                  <a:srgbClr val="002857"/>
                </a:solidFill>
                <a:latin typeface="Arial"/>
                <a:cs typeface="Arial"/>
              </a:rPr>
              <a:t>» </a:t>
            </a:r>
            <a:r>
              <a:rPr sz="2000" dirty="0">
                <a:latin typeface="Arial"/>
                <a:cs typeface="Arial"/>
              </a:rPr>
              <a:t>Tratamentos disponíveis para a condição e </a:t>
            </a:r>
            <a:r>
              <a:rPr sz="2000" dirty="0" err="1">
                <a:latin typeface="Arial"/>
                <a:cs typeface="Arial"/>
              </a:rPr>
              <a:t>benefícios</a:t>
            </a:r>
            <a:r>
              <a:rPr lang="pt-BR" sz="2000" dirty="0">
                <a:latin typeface="Arial"/>
                <a:cs typeface="Arial"/>
              </a:rPr>
              <a:t> </a:t>
            </a:r>
            <a:r>
              <a:rPr sz="2000" dirty="0" err="1">
                <a:latin typeface="Arial"/>
                <a:cs typeface="Arial"/>
              </a:rPr>
              <a:t>esperados</a:t>
            </a:r>
            <a:r>
              <a:rPr sz="2000" dirty="0">
                <a:latin typeface="Arial"/>
                <a:cs typeface="Arial"/>
              </a:rPr>
              <a:t>.</a:t>
            </a:r>
          </a:p>
          <a:p>
            <a:pPr marL="12700"/>
            <a:r>
              <a:rPr sz="2000" b="1" dirty="0">
                <a:solidFill>
                  <a:srgbClr val="002857"/>
                </a:solidFill>
                <a:latin typeface="Arial"/>
                <a:cs typeface="Arial"/>
              </a:rPr>
              <a:t>» </a:t>
            </a:r>
            <a:r>
              <a:rPr sz="2000" dirty="0">
                <a:latin typeface="Arial"/>
                <a:cs typeface="Arial"/>
              </a:rPr>
              <a:t>Duração do tratamento.</a:t>
            </a:r>
          </a:p>
          <a:p>
            <a:pPr marL="12700"/>
            <a:r>
              <a:rPr sz="2000" b="1" dirty="0">
                <a:solidFill>
                  <a:srgbClr val="002857"/>
                </a:solidFill>
                <a:latin typeface="Arial"/>
                <a:cs typeface="Arial"/>
              </a:rPr>
              <a:t>» </a:t>
            </a:r>
            <a:r>
              <a:rPr sz="2000" dirty="0">
                <a:latin typeface="Arial"/>
                <a:cs typeface="Arial"/>
              </a:rPr>
              <a:t>Importância da adesão ao tratamento, inclusive o que a</a:t>
            </a:r>
            <a:r>
              <a:rPr lang="pt-BR" sz="2000" dirty="0">
                <a:latin typeface="Arial"/>
                <a:cs typeface="Arial"/>
              </a:rPr>
              <a:t> </a:t>
            </a:r>
            <a:r>
              <a:rPr sz="2000" dirty="0" err="1">
                <a:latin typeface="Arial"/>
                <a:cs typeface="Arial"/>
              </a:rPr>
              <a:t>pessoa</a:t>
            </a:r>
            <a:r>
              <a:rPr sz="2000" dirty="0">
                <a:latin typeface="Arial"/>
                <a:cs typeface="Arial"/>
              </a:rPr>
              <a:t> pode fazer (p. ex., tomar o medicamento </a:t>
            </a:r>
            <a:r>
              <a:rPr sz="2000" dirty="0" err="1">
                <a:latin typeface="Arial"/>
                <a:cs typeface="Arial"/>
              </a:rPr>
              <a:t>ou</a:t>
            </a:r>
            <a:r>
              <a:rPr sz="2000" dirty="0">
                <a:latin typeface="Arial"/>
                <a:cs typeface="Arial"/>
              </a:rPr>
              <a:t> </a:t>
            </a:r>
            <a:r>
              <a:rPr sz="2000" dirty="0" err="1">
                <a:latin typeface="Arial"/>
                <a:cs typeface="Arial"/>
              </a:rPr>
              <a:t>praticar</a:t>
            </a:r>
            <a:r>
              <a:rPr lang="pt-BR" sz="2000" dirty="0">
                <a:latin typeface="Arial"/>
                <a:cs typeface="Arial"/>
              </a:rPr>
              <a:t> </a:t>
            </a:r>
            <a:r>
              <a:rPr sz="2000" dirty="0" err="1">
                <a:latin typeface="Arial"/>
                <a:cs typeface="Arial"/>
              </a:rPr>
              <a:t>intervenções</a:t>
            </a:r>
            <a:r>
              <a:rPr sz="2000" dirty="0">
                <a:latin typeface="Arial"/>
                <a:cs typeface="Arial"/>
              </a:rPr>
              <a:t> psicológicas pertinentes, como exercícios de  relaxamento) e o que os cuidadores podem fazer para ajudar a  pessoa a aderir ao tratamento.</a:t>
            </a:r>
          </a:p>
          <a:p>
            <a:pPr marL="12700"/>
            <a:r>
              <a:rPr sz="2000" b="1" dirty="0">
                <a:solidFill>
                  <a:srgbClr val="002857"/>
                </a:solidFill>
                <a:latin typeface="Arial"/>
                <a:cs typeface="Arial"/>
              </a:rPr>
              <a:t>» </a:t>
            </a:r>
            <a:r>
              <a:rPr sz="2000" dirty="0">
                <a:latin typeface="Arial"/>
                <a:cs typeface="Arial"/>
              </a:rPr>
              <a:t>Possíveis efeitos colaterais (a curto e em longo prazo) de</a:t>
            </a:r>
            <a:r>
              <a:rPr lang="pt-BR" sz="2000" dirty="0">
                <a:latin typeface="Arial"/>
                <a:cs typeface="Arial"/>
              </a:rPr>
              <a:t> </a:t>
            </a:r>
            <a:r>
              <a:rPr sz="2000" dirty="0" err="1">
                <a:latin typeface="Arial"/>
                <a:cs typeface="Arial"/>
              </a:rPr>
              <a:t>qualquer</a:t>
            </a:r>
            <a:r>
              <a:rPr sz="2000" dirty="0">
                <a:latin typeface="Arial"/>
                <a:cs typeface="Arial"/>
              </a:rPr>
              <a:t> medicamento prescrito que a pessoa e </a:t>
            </a:r>
            <a:r>
              <a:rPr sz="2000" dirty="0" err="1">
                <a:latin typeface="Arial"/>
                <a:cs typeface="Arial"/>
              </a:rPr>
              <a:t>seus</a:t>
            </a:r>
            <a:r>
              <a:rPr lang="pt-BR" sz="2000" dirty="0">
                <a:latin typeface="Arial"/>
                <a:cs typeface="Arial"/>
              </a:rPr>
              <a:t> </a:t>
            </a:r>
            <a:r>
              <a:rPr sz="2000" dirty="0" err="1">
                <a:latin typeface="Arial"/>
                <a:cs typeface="Arial"/>
              </a:rPr>
              <a:t>cuidadores</a:t>
            </a:r>
            <a:r>
              <a:rPr sz="2000" dirty="0">
                <a:latin typeface="Arial"/>
                <a:cs typeface="Arial"/>
              </a:rPr>
              <a:t> devem monitorar.</a:t>
            </a:r>
          </a:p>
          <a:p>
            <a:pPr marL="12700"/>
            <a:r>
              <a:rPr sz="2000" b="1" dirty="0">
                <a:solidFill>
                  <a:srgbClr val="002857"/>
                </a:solidFill>
                <a:latin typeface="Arial"/>
                <a:cs typeface="Arial"/>
              </a:rPr>
              <a:t>» </a:t>
            </a:r>
            <a:r>
              <a:rPr sz="2000" dirty="0">
                <a:latin typeface="Arial"/>
                <a:cs typeface="Arial"/>
              </a:rPr>
              <a:t>Possível participação de assistentes sociais, gestores de </a:t>
            </a:r>
            <a:r>
              <a:rPr sz="2000" dirty="0" err="1">
                <a:latin typeface="Arial"/>
                <a:cs typeface="Arial"/>
              </a:rPr>
              <a:t>casos</a:t>
            </a:r>
            <a:r>
              <a:rPr sz="2000" dirty="0">
                <a:latin typeface="Arial"/>
                <a:cs typeface="Arial"/>
              </a:rPr>
              <a:t>,</a:t>
            </a:r>
            <a:r>
              <a:rPr lang="pt-BR" sz="2000" dirty="0">
                <a:latin typeface="Arial"/>
                <a:cs typeface="Arial"/>
              </a:rPr>
              <a:t> </a:t>
            </a:r>
            <a:r>
              <a:rPr sz="2000" dirty="0" err="1">
                <a:latin typeface="Arial"/>
                <a:cs typeface="Arial"/>
              </a:rPr>
              <a:t>agentes</a:t>
            </a:r>
            <a:r>
              <a:rPr sz="2000" dirty="0">
                <a:latin typeface="Arial"/>
                <a:cs typeface="Arial"/>
              </a:rPr>
              <a:t> comunitários de saúde ou outros </a:t>
            </a:r>
            <a:r>
              <a:rPr sz="2000" dirty="0" err="1">
                <a:latin typeface="Arial"/>
                <a:cs typeface="Arial"/>
              </a:rPr>
              <a:t>membros</a:t>
            </a:r>
            <a:r>
              <a:rPr sz="2000" dirty="0">
                <a:latin typeface="Arial"/>
                <a:cs typeface="Arial"/>
              </a:rPr>
              <a:t> de</a:t>
            </a:r>
            <a:r>
              <a:rPr lang="pt-BR" sz="2000" dirty="0">
                <a:latin typeface="Arial"/>
                <a:cs typeface="Arial"/>
              </a:rPr>
              <a:t> </a:t>
            </a:r>
            <a:r>
              <a:rPr sz="2000" dirty="0" err="1">
                <a:latin typeface="Arial"/>
                <a:cs typeface="Arial"/>
              </a:rPr>
              <a:t>confiança</a:t>
            </a:r>
            <a:r>
              <a:rPr sz="2000" dirty="0">
                <a:latin typeface="Arial"/>
                <a:cs typeface="Arial"/>
              </a:rPr>
              <a:t> da comunidade.</a:t>
            </a:r>
          </a:p>
          <a:p>
            <a:pPr marL="12700"/>
            <a:r>
              <a:rPr sz="2000" b="1" dirty="0">
                <a:solidFill>
                  <a:srgbClr val="002857"/>
                </a:solidFill>
                <a:latin typeface="Arial"/>
                <a:cs typeface="Arial"/>
              </a:rPr>
              <a:t>» </a:t>
            </a:r>
            <a:r>
              <a:rPr sz="2000" dirty="0">
                <a:latin typeface="Arial"/>
                <a:cs typeface="Arial"/>
              </a:rPr>
              <a:t>Consulte a seção de manejo do módulo pertinente para </a:t>
            </a:r>
            <a:r>
              <a:rPr sz="2000" dirty="0" err="1">
                <a:latin typeface="Arial"/>
                <a:cs typeface="Arial"/>
              </a:rPr>
              <a:t>obter</a:t>
            </a:r>
            <a:r>
              <a:rPr lang="pt-BR" sz="2000" dirty="0">
                <a:latin typeface="Arial"/>
                <a:cs typeface="Arial"/>
              </a:rPr>
              <a:t> </a:t>
            </a:r>
            <a:r>
              <a:rPr sz="2000" dirty="0" err="1">
                <a:latin typeface="Arial"/>
                <a:cs typeface="Arial"/>
              </a:rPr>
              <a:t>informações</a:t>
            </a:r>
            <a:r>
              <a:rPr sz="2000" dirty="0">
                <a:latin typeface="Arial"/>
                <a:cs typeface="Arial"/>
              </a:rPr>
              <a:t> específicas sobre o transtorno MNS.</a:t>
            </a:r>
          </a:p>
        </p:txBody>
      </p:sp>
      <p:sp>
        <p:nvSpPr>
          <p:cNvPr id="20" name="object 20"/>
          <p:cNvSpPr/>
          <p:nvPr/>
        </p:nvSpPr>
        <p:spPr>
          <a:xfrm>
            <a:off x="5929490" y="889331"/>
            <a:ext cx="779737" cy="730030"/>
          </a:xfrm>
          <a:prstGeom prst="rect">
            <a:avLst/>
          </a:prstGeom>
          <a:blipFill>
            <a:blip r:embed="rId2" cstate="print"/>
            <a:stretch>
              <a:fillRect/>
            </a:stretch>
          </a:blipFill>
        </p:spPr>
        <p:txBody>
          <a:bodyPr wrap="square" lIns="0" tIns="0" rIns="0" bIns="0" rtlCol="0"/>
          <a:lstStyle/>
          <a:p>
            <a:endParaRPr/>
          </a:p>
        </p:txBody>
      </p:sp>
      <p:sp>
        <p:nvSpPr>
          <p:cNvPr id="23" name="object 2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24" name="object 24"/>
          <p:cNvSpPr txBox="1"/>
          <p:nvPr/>
        </p:nvSpPr>
        <p:spPr>
          <a:xfrm>
            <a:off x="5165703" y="55064"/>
            <a:ext cx="140335" cy="177800"/>
          </a:xfrm>
          <a:prstGeom prst="rect">
            <a:avLst/>
          </a:prstGeom>
        </p:spPr>
        <p:txBody>
          <a:bodyPr vert="horz" wrap="square" lIns="0" tIns="12700" rIns="0" bIns="0" rtlCol="0">
            <a:spAutoFit/>
          </a:bodyPr>
          <a:lstStyle/>
          <a:p>
            <a:pPr marL="12700">
              <a:lnSpc>
                <a:spcPct val="100000"/>
              </a:lnSpc>
              <a:spcBef>
                <a:spcPts val="100"/>
              </a:spcBef>
            </a:pPr>
            <a:r>
              <a:rPr sz="1000" b="1" spc="-110" dirty="0">
                <a:solidFill>
                  <a:srgbClr val="FFFFFF"/>
                </a:solidFill>
                <a:latin typeface="Arial"/>
                <a:cs typeface="Arial"/>
              </a:rPr>
              <a:t>12</a:t>
            </a:r>
            <a:endParaRPr sz="10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CustomShape 1">
            <a:extLst>
              <a:ext uri="{FF2B5EF4-FFF2-40B4-BE49-F238E27FC236}">
                <a16:creationId xmlns:a16="http://schemas.microsoft.com/office/drawing/2014/main" id="{16F3079A-5B0D-45F1-9050-A822102F57FF}"/>
              </a:ext>
            </a:extLst>
          </p:cNvPr>
          <p:cNvSpPr/>
          <p:nvPr/>
        </p:nvSpPr>
        <p:spPr>
          <a:xfrm>
            <a:off x="2235483" y="0"/>
            <a:ext cx="7235049" cy="1498742"/>
          </a:xfrm>
          <a:prstGeom prst="rect">
            <a:avLst/>
          </a:prstGeom>
          <a:noFill/>
          <a:ln>
            <a:noFill/>
          </a:ln>
        </p:spPr>
        <p:style>
          <a:lnRef idx="0">
            <a:scrgbClr r="0" g="0" b="0"/>
          </a:lnRef>
          <a:fillRef idx="0">
            <a:scrgbClr r="0" g="0" b="0"/>
          </a:fillRef>
          <a:effectRef idx="0">
            <a:scrgbClr r="0" g="0" b="0"/>
          </a:effectRef>
          <a:fontRef idx="minor"/>
        </p:style>
        <p:txBody>
          <a:bodyPr lIns="102765" tIns="51383" rIns="102765" bIns="51383"/>
          <a:lstStyle/>
          <a:p>
            <a:pPr algn="ctr" eaLnBrk="1" hangingPunct="1">
              <a:buClr>
                <a:srgbClr val="000000"/>
              </a:buClr>
              <a:buSzPct val="100000"/>
              <a:buFont typeface="Times New Roman" panose="02020603050405020304" pitchFamily="18" charset="0"/>
              <a:buNone/>
              <a:defRPr/>
            </a:pPr>
            <a:r>
              <a:rPr lang="pt-BR" sz="2283" b="1" spc="-1" dirty="0">
                <a:solidFill>
                  <a:srgbClr val="000000"/>
                </a:solidFill>
                <a:uFill>
                  <a:solidFill>
                    <a:srgbClr val="FFFFFF"/>
                  </a:solidFill>
                </a:uFill>
                <a:latin typeface="Arial"/>
                <a:ea typeface="Arial"/>
              </a:rPr>
              <a:t>Secretaria de Estado da Saúde</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2283" b="1" spc="-1" dirty="0">
                <a:solidFill>
                  <a:srgbClr val="000000"/>
                </a:solidFill>
                <a:uFill>
                  <a:solidFill>
                    <a:srgbClr val="FFFFFF"/>
                  </a:solidFill>
                </a:uFill>
                <a:latin typeface="Arial"/>
                <a:ea typeface="Arial"/>
              </a:rPr>
              <a:t>Diretoria de Atenção Primária a Saúde Primária á Saúde</a:t>
            </a:r>
            <a:endParaRPr lang="pt-BR" sz="2056" spc="-1" dirty="0">
              <a:solidFill>
                <a:srgbClr val="000000"/>
              </a:solidFill>
              <a:uFill>
                <a:solidFill>
                  <a:srgbClr val="FFFFFF"/>
                </a:solidFill>
              </a:uFill>
              <a:latin typeface="Arial"/>
            </a:endParaRPr>
          </a:p>
        </p:txBody>
      </p:sp>
      <p:sp>
        <p:nvSpPr>
          <p:cNvPr id="169" name="CustomShape 2">
            <a:extLst>
              <a:ext uri="{FF2B5EF4-FFF2-40B4-BE49-F238E27FC236}">
                <a16:creationId xmlns:a16="http://schemas.microsoft.com/office/drawing/2014/main" id="{3D56CE32-20CB-47C3-933B-4720AD515700}"/>
              </a:ext>
            </a:extLst>
          </p:cNvPr>
          <p:cNvSpPr/>
          <p:nvPr/>
        </p:nvSpPr>
        <p:spPr>
          <a:xfrm>
            <a:off x="1612900" y="914400"/>
            <a:ext cx="8754675" cy="904382"/>
          </a:xfrm>
          <a:prstGeom prst="rect">
            <a:avLst/>
          </a:prstGeom>
          <a:noFill/>
          <a:ln>
            <a:noFill/>
          </a:ln>
        </p:spPr>
        <p:style>
          <a:lnRef idx="0">
            <a:scrgbClr r="0" g="0" b="0"/>
          </a:lnRef>
          <a:fillRef idx="0">
            <a:scrgbClr r="0" g="0" b="0"/>
          </a:fillRef>
          <a:effectRef idx="0">
            <a:scrgbClr r="0" g="0" b="0"/>
          </a:effectRef>
          <a:fontRef idx="minor"/>
        </p:style>
        <p:txBody>
          <a:bodyPr lIns="102765" tIns="51383" rIns="102765" bIns="51383"/>
          <a:lstStyle/>
          <a:p>
            <a:pPr algn="ctr" eaLnBrk="1" hangingPunct="1">
              <a:buClr>
                <a:srgbClr val="000000"/>
              </a:buClr>
              <a:buSzPct val="100000"/>
              <a:buFont typeface="Times New Roman" panose="02020603050405020304" pitchFamily="18" charset="0"/>
              <a:buNone/>
              <a:defRPr/>
            </a:pPr>
            <a:r>
              <a:rPr lang="pt-BR" sz="2283" b="1" spc="-1" dirty="0">
                <a:solidFill>
                  <a:srgbClr val="009900"/>
                </a:solidFill>
                <a:uFill>
                  <a:solidFill>
                    <a:srgbClr val="FFFFFF"/>
                  </a:solidFill>
                </a:uFill>
                <a:latin typeface="Arial"/>
                <a:ea typeface="Arial"/>
              </a:rPr>
              <a:t> Técnicos do Núcleo Estadual de Saúde Mental, Álcool e Outras Drogas</a:t>
            </a:r>
            <a:endParaRPr lang="pt-BR" sz="2056" spc="-1" dirty="0">
              <a:solidFill>
                <a:srgbClr val="000000"/>
              </a:solidFill>
              <a:uFill>
                <a:solidFill>
                  <a:srgbClr val="FFFFFF"/>
                </a:solidFill>
              </a:uFill>
              <a:latin typeface="Arial"/>
            </a:endParaRPr>
          </a:p>
          <a:p>
            <a:pPr eaLnBrk="1" hangingPunct="1">
              <a:buClr>
                <a:srgbClr val="000000"/>
              </a:buClr>
              <a:buSzPct val="100000"/>
              <a:buFont typeface="Times New Roman" panose="02020603050405020304" pitchFamily="18" charset="0"/>
              <a:buNone/>
              <a:defRPr/>
            </a:pPr>
            <a:r>
              <a:rPr lang="pt-BR" sz="2740" b="1" spc="-1" dirty="0">
                <a:solidFill>
                  <a:srgbClr val="3333CC"/>
                </a:solidFill>
                <a:uFill>
                  <a:solidFill>
                    <a:srgbClr val="FFFFFF"/>
                  </a:solidFill>
                </a:uFill>
                <a:latin typeface="Arial"/>
                <a:ea typeface="Arial"/>
              </a:rPr>
              <a:t>     </a:t>
            </a:r>
            <a:endParaRPr lang="pt-BR" sz="2056" spc="-1" dirty="0">
              <a:solidFill>
                <a:srgbClr val="000000"/>
              </a:solidFill>
              <a:uFill>
                <a:solidFill>
                  <a:srgbClr val="FFFFFF"/>
                </a:solidFill>
              </a:uFill>
              <a:latin typeface="Arial"/>
            </a:endParaRPr>
          </a:p>
        </p:txBody>
      </p:sp>
      <p:sp>
        <p:nvSpPr>
          <p:cNvPr id="170" name="CustomShape 3">
            <a:extLst>
              <a:ext uri="{FF2B5EF4-FFF2-40B4-BE49-F238E27FC236}">
                <a16:creationId xmlns:a16="http://schemas.microsoft.com/office/drawing/2014/main" id="{153946BD-AF04-41EE-AB3F-1E68F785C50C}"/>
              </a:ext>
            </a:extLst>
          </p:cNvPr>
          <p:cNvSpPr/>
          <p:nvPr/>
        </p:nvSpPr>
        <p:spPr>
          <a:xfrm>
            <a:off x="3577349" y="1818781"/>
            <a:ext cx="4439356" cy="4487121"/>
          </a:xfrm>
          <a:prstGeom prst="rect">
            <a:avLst/>
          </a:prstGeom>
          <a:noFill/>
          <a:ln>
            <a:noFill/>
          </a:ln>
        </p:spPr>
        <p:style>
          <a:lnRef idx="0">
            <a:scrgbClr r="0" g="0" b="0"/>
          </a:lnRef>
          <a:fillRef idx="0">
            <a:scrgbClr r="0" g="0" b="0"/>
          </a:fillRef>
          <a:effectRef idx="0">
            <a:scrgbClr r="0" g="0" b="0"/>
          </a:effectRef>
          <a:fontRef idx="minor"/>
        </p:style>
        <p:txBody>
          <a:bodyPr lIns="102765" tIns="51383" rIns="102765" bIns="51383"/>
          <a:lstStyle/>
          <a:p>
            <a:pPr algn="ctr" eaLnBrk="1" hangingPunct="1">
              <a:buClr>
                <a:srgbClr val="000000"/>
              </a:buClr>
              <a:buSzPct val="100000"/>
              <a:buFont typeface="Times New Roman" panose="02020603050405020304" pitchFamily="18" charset="0"/>
              <a:buNone/>
              <a:defRPr/>
            </a:pPr>
            <a:r>
              <a:rPr lang="pt-BR" sz="1885" b="1" spc="-1" dirty="0">
                <a:solidFill>
                  <a:srgbClr val="000000"/>
                </a:solidFill>
                <a:uFill>
                  <a:solidFill>
                    <a:srgbClr val="FFFFFF"/>
                  </a:solidFill>
                </a:uFill>
                <a:latin typeface="Arial"/>
                <a:ea typeface="Arial"/>
              </a:rPr>
              <a:t>Coordenadora de Saúde Mental- SC</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err="1">
                <a:solidFill>
                  <a:srgbClr val="000000"/>
                </a:solidFill>
                <a:uFill>
                  <a:solidFill>
                    <a:srgbClr val="FFFFFF"/>
                  </a:solidFill>
                </a:uFill>
                <a:latin typeface="Arial"/>
                <a:ea typeface="Arial"/>
              </a:rPr>
              <a:t>Drª</a:t>
            </a:r>
            <a:r>
              <a:rPr lang="pt-BR" sz="1885" spc="-1" dirty="0">
                <a:solidFill>
                  <a:srgbClr val="000000"/>
                </a:solidFill>
                <a:uFill>
                  <a:solidFill>
                    <a:srgbClr val="FFFFFF"/>
                  </a:solidFill>
                </a:uFill>
                <a:latin typeface="Arial"/>
                <a:ea typeface="Arial"/>
              </a:rPr>
              <a:t> Caroline </a:t>
            </a:r>
            <a:r>
              <a:rPr lang="pt-BR" sz="1885" spc="-1" dirty="0" err="1">
                <a:solidFill>
                  <a:srgbClr val="000000"/>
                </a:solidFill>
                <a:uFill>
                  <a:solidFill>
                    <a:srgbClr val="FFFFFF"/>
                  </a:solidFill>
                </a:uFill>
                <a:latin typeface="Arial"/>
                <a:ea typeface="Arial"/>
              </a:rPr>
              <a:t>Galli</a:t>
            </a:r>
            <a:r>
              <a:rPr lang="pt-BR" sz="1885" spc="-1" dirty="0">
                <a:solidFill>
                  <a:srgbClr val="000000"/>
                </a:solidFill>
                <a:uFill>
                  <a:solidFill>
                    <a:srgbClr val="FFFFFF"/>
                  </a:solidFill>
                </a:uFill>
                <a:latin typeface="Arial"/>
                <a:ea typeface="Arial"/>
              </a:rPr>
              <a:t> Moreira</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b="1" spc="-1" dirty="0">
                <a:solidFill>
                  <a:srgbClr val="000000"/>
                </a:solidFill>
                <a:uFill>
                  <a:solidFill>
                    <a:srgbClr val="FFFFFF"/>
                  </a:solidFill>
                </a:uFill>
                <a:latin typeface="Arial"/>
                <a:ea typeface="Arial"/>
              </a:rPr>
              <a:t>Coordenadora da Rede de Atenção Psicossocial - SC</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ea typeface="Arial"/>
              </a:rPr>
              <a:t>Enf. Marina Cadore Coutinho</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b="1" spc="-1" dirty="0">
                <a:solidFill>
                  <a:srgbClr val="000000"/>
                </a:solidFill>
                <a:uFill>
                  <a:solidFill>
                    <a:srgbClr val="FFFFFF"/>
                  </a:solidFill>
                </a:uFill>
                <a:latin typeface="Arial"/>
                <a:ea typeface="Arial"/>
              </a:rPr>
              <a:t>Equipe Técnica</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ea typeface="Arial"/>
              </a:rPr>
              <a:t>Enf. Danilo Mascarenhas Galvão</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ea typeface="Arial"/>
              </a:rPr>
              <a:t> </a:t>
            </a:r>
            <a:r>
              <a:rPr lang="pt-BR" sz="1885" spc="-1" dirty="0" err="1">
                <a:solidFill>
                  <a:srgbClr val="000000"/>
                </a:solidFill>
                <a:uFill>
                  <a:solidFill>
                    <a:srgbClr val="FFFFFF"/>
                  </a:solidFill>
                </a:uFill>
                <a:latin typeface="Arial"/>
                <a:ea typeface="Arial"/>
              </a:rPr>
              <a:t>Enfª</a:t>
            </a:r>
            <a:r>
              <a:rPr lang="pt-BR" sz="1885" spc="-1" dirty="0">
                <a:solidFill>
                  <a:srgbClr val="000000"/>
                </a:solidFill>
                <a:uFill>
                  <a:solidFill>
                    <a:srgbClr val="FFFFFF"/>
                  </a:solidFill>
                </a:uFill>
                <a:latin typeface="Arial"/>
                <a:ea typeface="Arial"/>
              </a:rPr>
              <a:t>. Patrícia </a:t>
            </a:r>
            <a:r>
              <a:rPr lang="pt-BR" sz="1885" spc="-1" dirty="0" err="1">
                <a:solidFill>
                  <a:srgbClr val="000000"/>
                </a:solidFill>
                <a:uFill>
                  <a:solidFill>
                    <a:srgbClr val="FFFFFF"/>
                  </a:solidFill>
                </a:uFill>
                <a:latin typeface="Arial"/>
                <a:ea typeface="Arial"/>
              </a:rPr>
              <a:t>Oliani</a:t>
            </a:r>
            <a:endParaRPr lang="pt-BR" sz="1885" spc="-1" dirty="0">
              <a:solidFill>
                <a:srgbClr val="000000"/>
              </a:solidFill>
              <a:uFill>
                <a:solidFill>
                  <a:srgbClr val="FFFFFF"/>
                </a:solidFill>
              </a:uFill>
              <a:latin typeface="Arial"/>
              <a:ea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rPr>
              <a:t>Ass. Social. Anna Carolina M. do Espírito Santo</a:t>
            </a:r>
          </a:p>
          <a:p>
            <a:pPr algn="ctr" eaLnBrk="1" hangingPunct="1">
              <a:buClr>
                <a:srgbClr val="000000"/>
              </a:buClr>
              <a:buSzPct val="100000"/>
              <a:buFont typeface="Times New Roman" panose="02020603050405020304" pitchFamily="18" charset="0"/>
              <a:buNone/>
              <a:defRPr/>
            </a:pPr>
            <a:r>
              <a:rPr lang="pt-BR" sz="1885" spc="-1" dirty="0" err="1">
                <a:solidFill>
                  <a:srgbClr val="000000"/>
                </a:solidFill>
                <a:uFill>
                  <a:solidFill>
                    <a:srgbClr val="FFFFFF"/>
                  </a:solidFill>
                </a:uFill>
                <a:latin typeface="Arial"/>
              </a:rPr>
              <a:t>Psi</a:t>
            </a:r>
            <a:r>
              <a:rPr lang="pt-BR" sz="1885" spc="-1" dirty="0">
                <a:solidFill>
                  <a:srgbClr val="000000"/>
                </a:solidFill>
                <a:uFill>
                  <a:solidFill>
                    <a:srgbClr val="FFFFFF"/>
                  </a:solidFill>
                </a:uFill>
                <a:latin typeface="Arial"/>
              </a:rPr>
              <a:t>. Ana Borges França</a:t>
            </a:r>
          </a:p>
          <a:p>
            <a:pPr algn="ctr" eaLnBrk="1" hangingPunct="1">
              <a:buClr>
                <a:srgbClr val="000000"/>
              </a:buClr>
              <a:buSzPct val="100000"/>
              <a:buFont typeface="Times New Roman" panose="02020603050405020304" pitchFamily="18" charset="0"/>
              <a:buNone/>
              <a:defRPr/>
            </a:pPr>
            <a:r>
              <a:rPr lang="pt-BR" sz="1885" spc="-1" dirty="0" err="1">
                <a:solidFill>
                  <a:srgbClr val="000000"/>
                </a:solidFill>
                <a:uFill>
                  <a:solidFill>
                    <a:srgbClr val="FFFFFF"/>
                  </a:solidFill>
                </a:uFill>
                <a:latin typeface="Arial"/>
              </a:rPr>
              <a:t>Ass.Social</a:t>
            </a:r>
            <a:r>
              <a:rPr lang="pt-BR" sz="1885" spc="-1" dirty="0">
                <a:solidFill>
                  <a:srgbClr val="000000"/>
                </a:solidFill>
                <a:uFill>
                  <a:solidFill>
                    <a:srgbClr val="FFFFFF"/>
                  </a:solidFill>
                </a:uFill>
                <a:latin typeface="Arial"/>
              </a:rPr>
              <a:t>. Carmem Lúcia da Rocha Martins</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b="1" spc="-1" dirty="0">
                <a:solidFill>
                  <a:srgbClr val="000000"/>
                </a:solidFill>
                <a:uFill>
                  <a:solidFill>
                    <a:srgbClr val="FFFFFF"/>
                  </a:solidFill>
                </a:uFill>
                <a:latin typeface="Arial"/>
                <a:ea typeface="Arial"/>
              </a:rPr>
              <a:t>Estagiária</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ea typeface="Arial"/>
              </a:rPr>
              <a:t>Yasmim Borges </a:t>
            </a:r>
            <a:r>
              <a:rPr lang="pt-BR" sz="1885" spc="-1" dirty="0" err="1">
                <a:solidFill>
                  <a:srgbClr val="000000"/>
                </a:solidFill>
                <a:uFill>
                  <a:solidFill>
                    <a:srgbClr val="FFFFFF"/>
                  </a:solidFill>
                </a:uFill>
                <a:latin typeface="Arial"/>
                <a:ea typeface="Arial"/>
              </a:rPr>
              <a:t>Carlan</a:t>
            </a:r>
            <a:endParaRPr lang="pt-BR" sz="1885" spc="-1" dirty="0">
              <a:solidFill>
                <a:srgbClr val="000000"/>
              </a:solidFill>
              <a:uFill>
                <a:solidFill>
                  <a:srgbClr val="FFFFFF"/>
                </a:solidFill>
              </a:uFill>
              <a:latin typeface="Arial"/>
              <a:ea typeface="Arial"/>
            </a:endParaRPr>
          </a:p>
          <a:p>
            <a:pPr algn="ctr" eaLnBrk="1" hangingPunct="1">
              <a:buClr>
                <a:srgbClr val="000000"/>
              </a:buClr>
              <a:buSzPct val="100000"/>
              <a:buFont typeface="Times New Roman" panose="02020603050405020304" pitchFamily="18" charset="0"/>
              <a:buNone/>
              <a:defRPr/>
            </a:pPr>
            <a:r>
              <a:rPr lang="pt-BR" sz="1885" b="1" spc="-1" dirty="0">
                <a:solidFill>
                  <a:srgbClr val="000000"/>
                </a:solidFill>
                <a:uFill>
                  <a:solidFill>
                    <a:srgbClr val="FFFFFF"/>
                  </a:solidFill>
                </a:uFill>
                <a:latin typeface="Arial"/>
                <a:ea typeface="Arial"/>
              </a:rPr>
              <a:t>Apoio Administrativo</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r>
              <a:rPr lang="pt-BR" sz="1885" spc="-1" dirty="0">
                <a:solidFill>
                  <a:srgbClr val="000000"/>
                </a:solidFill>
                <a:uFill>
                  <a:solidFill>
                    <a:srgbClr val="FFFFFF"/>
                  </a:solidFill>
                </a:uFill>
                <a:latin typeface="Arial"/>
                <a:ea typeface="Arial"/>
              </a:rPr>
              <a:t>Matheus Belchior</a:t>
            </a: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endParaRPr lang="pt-BR" sz="2056" spc="-1" dirty="0">
              <a:solidFill>
                <a:srgbClr val="000000"/>
              </a:solidFill>
              <a:uFill>
                <a:solidFill>
                  <a:srgbClr val="FFFFFF"/>
                </a:solidFill>
              </a:uFill>
              <a:latin typeface="Arial"/>
            </a:endParaRPr>
          </a:p>
          <a:p>
            <a:pPr algn="ctr" eaLnBrk="1" hangingPunct="1">
              <a:buClr>
                <a:srgbClr val="000000"/>
              </a:buClr>
              <a:buSzPct val="100000"/>
              <a:buFont typeface="Times New Roman" panose="02020603050405020304" pitchFamily="18" charset="0"/>
              <a:buNone/>
              <a:defRPr/>
            </a:pPr>
            <a:endParaRPr lang="pt-BR" sz="2056" spc="-1" dirty="0">
              <a:solidFill>
                <a:srgbClr val="000000"/>
              </a:solidFill>
              <a:uFill>
                <a:solidFill>
                  <a:srgbClr val="FFFFFF"/>
                </a:solidFill>
              </a:uFill>
              <a:latin typeface="Arial"/>
            </a:endParaRPr>
          </a:p>
        </p:txBody>
      </p:sp>
      <p:pic>
        <p:nvPicPr>
          <p:cNvPr id="6149" name="Imagem 15">
            <a:extLst>
              <a:ext uri="{FF2B5EF4-FFF2-40B4-BE49-F238E27FC236}">
                <a16:creationId xmlns:a16="http://schemas.microsoft.com/office/drawing/2014/main" id="{BA8B417D-4657-4562-ADA8-8C58D36D52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3489" y="5609732"/>
            <a:ext cx="1794087" cy="187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7">
            <a:extLst>
              <a:ext uri="{FF2B5EF4-FFF2-40B4-BE49-F238E27FC236}">
                <a16:creationId xmlns:a16="http://schemas.microsoft.com/office/drawing/2014/main" id="{9E97687B-BB25-4161-A887-178CC8006D49}"/>
              </a:ext>
            </a:extLst>
          </p:cNvPr>
          <p:cNvSpPr txBox="1"/>
          <p:nvPr/>
        </p:nvSpPr>
        <p:spPr>
          <a:xfrm>
            <a:off x="621755" y="419027"/>
            <a:ext cx="8992145" cy="705321"/>
          </a:xfrm>
          <a:prstGeom prst="rect">
            <a:avLst/>
          </a:prstGeom>
        </p:spPr>
        <p:txBody>
          <a:bodyPr vert="horz" wrap="square" lIns="0" tIns="12700" rIns="0" bIns="0" rtlCol="0">
            <a:spAutoFit/>
          </a:bodyPr>
          <a:lstStyle/>
          <a:p>
            <a:pPr marL="203200" marR="5080" indent="-191135">
              <a:lnSpc>
                <a:spcPct val="100000"/>
              </a:lnSpc>
              <a:spcBef>
                <a:spcPts val="100"/>
              </a:spcBef>
            </a:pPr>
            <a:r>
              <a:rPr sz="2000" b="1" dirty="0">
                <a:latin typeface="Arial"/>
                <a:cs typeface="Arial"/>
              </a:rPr>
              <a:t>B. Redução do estresse e fortalecimento do  apoio social</a:t>
            </a:r>
            <a:endParaRPr sz="2000" dirty="0">
              <a:latin typeface="Arial"/>
              <a:cs typeface="Arial"/>
            </a:endParaRPr>
          </a:p>
          <a:p>
            <a:pPr marL="12700">
              <a:lnSpc>
                <a:spcPct val="100000"/>
              </a:lnSpc>
              <a:spcBef>
                <a:spcPts val="550"/>
              </a:spcBef>
            </a:pPr>
            <a:r>
              <a:rPr sz="2000" b="1" dirty="0">
                <a:latin typeface="Arial"/>
                <a:cs typeface="Arial"/>
              </a:rPr>
              <a:t>Aborde os estressores psicossociais atuais:</a:t>
            </a:r>
            <a:endParaRPr sz="2000" dirty="0">
              <a:latin typeface="Arial"/>
              <a:cs typeface="Arial"/>
            </a:endParaRPr>
          </a:p>
        </p:txBody>
      </p:sp>
      <p:sp>
        <p:nvSpPr>
          <p:cNvPr id="3" name="object 8">
            <a:extLst>
              <a:ext uri="{FF2B5EF4-FFF2-40B4-BE49-F238E27FC236}">
                <a16:creationId xmlns:a16="http://schemas.microsoft.com/office/drawing/2014/main" id="{93D4A212-D114-4AC7-925F-D556FAD0A95F}"/>
              </a:ext>
            </a:extLst>
          </p:cNvPr>
          <p:cNvSpPr txBox="1"/>
          <p:nvPr/>
        </p:nvSpPr>
        <p:spPr>
          <a:xfrm>
            <a:off x="393700" y="1447800"/>
            <a:ext cx="10058400" cy="5816977"/>
          </a:xfrm>
          <a:prstGeom prst="rect">
            <a:avLst/>
          </a:prstGeom>
        </p:spPr>
        <p:txBody>
          <a:bodyPr vert="horz" wrap="square" lIns="0" tIns="0" rIns="0" bIns="0" rtlCol="0">
            <a:spAutoFit/>
          </a:bodyPr>
          <a:lstStyle/>
          <a:p>
            <a:pPr marL="192405" marR="216535" indent="-180340"/>
            <a:r>
              <a:rPr b="1" dirty="0">
                <a:solidFill>
                  <a:srgbClr val="002857"/>
                </a:solidFill>
                <a:latin typeface="Arial"/>
                <a:cs typeface="Arial"/>
              </a:rPr>
              <a:t>» </a:t>
            </a:r>
            <a:r>
              <a:rPr dirty="0">
                <a:latin typeface="Arial"/>
                <a:cs typeface="Arial"/>
              </a:rPr>
              <a:t>Identifique e discuta questões psicossociais relevantes que  estressam a pessoa ou têm impacto em sua vida, inclusive  problemas familiares e de relacionamento, questões de  emprego, ocupação, sustento, moradia, finanças, acesso a  segurança e serviços básicos, estigma, discriminação, etc.</a:t>
            </a:r>
            <a:endParaRPr lang="pt-BR" dirty="0">
              <a:latin typeface="Arial"/>
              <a:cs typeface="Arial"/>
            </a:endParaRPr>
          </a:p>
          <a:p>
            <a:pPr marL="192405" marR="216535" indent="-180340"/>
            <a:endParaRPr dirty="0">
              <a:latin typeface="Arial"/>
              <a:cs typeface="Arial"/>
            </a:endParaRPr>
          </a:p>
          <a:p>
            <a:pPr marL="12700"/>
            <a:r>
              <a:rPr b="1" dirty="0">
                <a:solidFill>
                  <a:srgbClr val="002857"/>
                </a:solidFill>
                <a:latin typeface="Arial"/>
                <a:cs typeface="Arial"/>
              </a:rPr>
              <a:t>» </a:t>
            </a:r>
            <a:r>
              <a:rPr dirty="0">
                <a:latin typeface="Arial"/>
                <a:cs typeface="Arial"/>
              </a:rPr>
              <a:t>Ajude a pessoa a controlar o estresse por </a:t>
            </a:r>
            <a:r>
              <a:rPr dirty="0" err="1">
                <a:latin typeface="Arial"/>
                <a:cs typeface="Arial"/>
              </a:rPr>
              <a:t>discussão</a:t>
            </a:r>
            <a:r>
              <a:rPr dirty="0">
                <a:latin typeface="Arial"/>
                <a:cs typeface="Arial"/>
              </a:rPr>
              <a:t> de</a:t>
            </a:r>
            <a:r>
              <a:rPr lang="pt-BR" dirty="0">
                <a:latin typeface="Arial"/>
                <a:cs typeface="Arial"/>
              </a:rPr>
              <a:t> </a:t>
            </a:r>
            <a:r>
              <a:rPr dirty="0" err="1">
                <a:latin typeface="Arial"/>
                <a:cs typeface="Arial"/>
              </a:rPr>
              <a:t>métodos</a:t>
            </a:r>
            <a:r>
              <a:rPr dirty="0">
                <a:latin typeface="Arial"/>
                <a:cs typeface="Arial"/>
              </a:rPr>
              <a:t> como as técnicas de solução de </a:t>
            </a:r>
            <a:r>
              <a:rPr dirty="0" err="1">
                <a:latin typeface="Arial"/>
                <a:cs typeface="Arial"/>
              </a:rPr>
              <a:t>problemas</a:t>
            </a:r>
            <a:r>
              <a:rPr dirty="0">
                <a:latin typeface="Arial"/>
                <a:cs typeface="Arial"/>
              </a:rPr>
              <a:t>.</a:t>
            </a:r>
            <a:endParaRPr lang="pt-BR" dirty="0">
              <a:latin typeface="Arial"/>
              <a:cs typeface="Arial"/>
            </a:endParaRPr>
          </a:p>
          <a:p>
            <a:pPr marL="12700"/>
            <a:endParaRPr dirty="0">
              <a:latin typeface="Arial"/>
              <a:cs typeface="Arial"/>
            </a:endParaRPr>
          </a:p>
          <a:p>
            <a:pPr marL="12700"/>
            <a:r>
              <a:rPr b="1" dirty="0">
                <a:solidFill>
                  <a:srgbClr val="002857"/>
                </a:solidFill>
                <a:latin typeface="Arial"/>
                <a:cs typeface="Arial"/>
              </a:rPr>
              <a:t>»   </a:t>
            </a:r>
            <a:r>
              <a:rPr dirty="0">
                <a:latin typeface="Arial"/>
                <a:cs typeface="Arial"/>
              </a:rPr>
              <a:t>Avalie e administre qualquer situação de maus-tratos, </a:t>
            </a:r>
            <a:r>
              <a:rPr dirty="0" err="1">
                <a:latin typeface="Arial"/>
                <a:cs typeface="Arial"/>
              </a:rPr>
              <a:t>abuso</a:t>
            </a:r>
            <a:r>
              <a:rPr lang="pt-BR" dirty="0">
                <a:latin typeface="Arial"/>
                <a:cs typeface="Arial"/>
              </a:rPr>
              <a:t> </a:t>
            </a:r>
            <a:r>
              <a:rPr dirty="0">
                <a:latin typeface="Arial"/>
                <a:cs typeface="Arial"/>
              </a:rPr>
              <a:t>(p. ex., violência doméstica) e negligência (p. ex., de </a:t>
            </a:r>
            <a:r>
              <a:rPr dirty="0" err="1">
                <a:latin typeface="Arial"/>
                <a:cs typeface="Arial"/>
              </a:rPr>
              <a:t>crianças</a:t>
            </a:r>
            <a:r>
              <a:rPr lang="pt-BR" dirty="0">
                <a:latin typeface="Arial"/>
                <a:cs typeface="Arial"/>
              </a:rPr>
              <a:t> </a:t>
            </a:r>
            <a:r>
              <a:rPr dirty="0" err="1">
                <a:latin typeface="Arial"/>
                <a:cs typeface="Arial"/>
              </a:rPr>
              <a:t>ou</a:t>
            </a:r>
            <a:r>
              <a:rPr dirty="0">
                <a:latin typeface="Arial"/>
                <a:cs typeface="Arial"/>
              </a:rPr>
              <a:t> idosos). Discuta com a pessoa o possível encaminhamento  a um órgão de proteção confiável ou a uma rede informal de  proteção. Contate recursos legais e comunitários, se  </a:t>
            </a:r>
            <a:r>
              <a:rPr dirty="0" err="1">
                <a:latin typeface="Arial"/>
                <a:cs typeface="Arial"/>
              </a:rPr>
              <a:t>apropriado</a:t>
            </a:r>
            <a:r>
              <a:rPr dirty="0">
                <a:latin typeface="Arial"/>
                <a:cs typeface="Arial"/>
              </a:rPr>
              <a:t>.</a:t>
            </a:r>
            <a:r>
              <a:rPr lang="pt-BR" dirty="0">
                <a:latin typeface="Arial"/>
                <a:cs typeface="Arial"/>
              </a:rPr>
              <a:t> </a:t>
            </a:r>
          </a:p>
          <a:p>
            <a:pPr marL="12700"/>
            <a:endParaRPr dirty="0">
              <a:latin typeface="Arial"/>
              <a:cs typeface="Arial"/>
            </a:endParaRPr>
          </a:p>
          <a:p>
            <a:pPr marL="12700"/>
            <a:r>
              <a:rPr b="1" dirty="0">
                <a:solidFill>
                  <a:srgbClr val="002857"/>
                </a:solidFill>
                <a:latin typeface="Arial"/>
                <a:cs typeface="Arial"/>
              </a:rPr>
              <a:t>» </a:t>
            </a:r>
            <a:r>
              <a:rPr dirty="0">
                <a:latin typeface="Arial"/>
                <a:cs typeface="Arial"/>
              </a:rPr>
              <a:t>Identifique os parentes que podem oferecer apoio e </a:t>
            </a:r>
            <a:r>
              <a:rPr dirty="0" err="1">
                <a:latin typeface="Arial"/>
                <a:cs typeface="Arial"/>
              </a:rPr>
              <a:t>inclua-os</a:t>
            </a:r>
            <a:r>
              <a:rPr lang="pt-BR" dirty="0">
                <a:latin typeface="Arial"/>
                <a:cs typeface="Arial"/>
              </a:rPr>
              <a:t> </a:t>
            </a:r>
            <a:r>
              <a:rPr dirty="0" err="1">
                <a:latin typeface="Arial"/>
                <a:cs typeface="Arial"/>
              </a:rPr>
              <a:t>sempre</a:t>
            </a:r>
            <a:r>
              <a:rPr dirty="0">
                <a:latin typeface="Arial"/>
                <a:cs typeface="Arial"/>
              </a:rPr>
              <a:t> que possível e apropriado.</a:t>
            </a:r>
          </a:p>
          <a:p>
            <a:pPr marL="12700"/>
            <a:r>
              <a:rPr b="1" dirty="0">
                <a:solidFill>
                  <a:srgbClr val="002857"/>
                </a:solidFill>
                <a:latin typeface="Arial"/>
                <a:cs typeface="Arial"/>
              </a:rPr>
              <a:t>» </a:t>
            </a:r>
            <a:r>
              <a:rPr dirty="0">
                <a:latin typeface="Arial"/>
                <a:cs typeface="Arial"/>
              </a:rPr>
              <a:t>Fortaleça o apoio social e tente reativar as redes </a:t>
            </a:r>
            <a:r>
              <a:rPr dirty="0" err="1">
                <a:latin typeface="Arial"/>
                <a:cs typeface="Arial"/>
              </a:rPr>
              <a:t>sociais</a:t>
            </a:r>
            <a:r>
              <a:rPr dirty="0">
                <a:latin typeface="Arial"/>
                <a:cs typeface="Arial"/>
              </a:rPr>
              <a:t> da</a:t>
            </a:r>
            <a:r>
              <a:rPr lang="pt-BR" dirty="0">
                <a:latin typeface="Arial"/>
                <a:cs typeface="Arial"/>
              </a:rPr>
              <a:t> </a:t>
            </a:r>
            <a:r>
              <a:rPr dirty="0" err="1">
                <a:latin typeface="Arial"/>
                <a:cs typeface="Arial"/>
              </a:rPr>
              <a:t>pessoa</a:t>
            </a:r>
            <a:r>
              <a:rPr dirty="0">
                <a:latin typeface="Arial"/>
                <a:cs typeface="Arial"/>
              </a:rPr>
              <a:t>.</a:t>
            </a:r>
            <a:endParaRPr lang="pt-BR" dirty="0">
              <a:latin typeface="Arial"/>
              <a:cs typeface="Arial"/>
            </a:endParaRPr>
          </a:p>
          <a:p>
            <a:pPr marL="12700"/>
            <a:endParaRPr dirty="0">
              <a:latin typeface="Arial"/>
              <a:cs typeface="Arial"/>
            </a:endParaRPr>
          </a:p>
          <a:p>
            <a:pPr marL="12700"/>
            <a:r>
              <a:rPr b="1" dirty="0">
                <a:solidFill>
                  <a:srgbClr val="002857"/>
                </a:solidFill>
                <a:latin typeface="Arial"/>
                <a:cs typeface="Arial"/>
              </a:rPr>
              <a:t>» </a:t>
            </a:r>
            <a:r>
              <a:rPr dirty="0">
                <a:latin typeface="Arial"/>
                <a:cs typeface="Arial"/>
              </a:rPr>
              <a:t>Identifique as atividades sociais prévias que, se </a:t>
            </a:r>
            <a:r>
              <a:rPr dirty="0" err="1">
                <a:latin typeface="Arial"/>
                <a:cs typeface="Arial"/>
              </a:rPr>
              <a:t>reiniciadas</a:t>
            </a:r>
            <a:r>
              <a:rPr dirty="0">
                <a:latin typeface="Arial"/>
                <a:cs typeface="Arial"/>
              </a:rPr>
              <a:t>,</a:t>
            </a:r>
            <a:r>
              <a:rPr lang="pt-BR" dirty="0">
                <a:latin typeface="Arial"/>
                <a:cs typeface="Arial"/>
              </a:rPr>
              <a:t> </a:t>
            </a:r>
            <a:r>
              <a:rPr dirty="0" err="1">
                <a:latin typeface="Arial"/>
                <a:cs typeface="Arial"/>
              </a:rPr>
              <a:t>poderiam</a:t>
            </a:r>
            <a:r>
              <a:rPr dirty="0">
                <a:latin typeface="Arial"/>
                <a:cs typeface="Arial"/>
              </a:rPr>
              <a:t> propiciar apoio psicossocial direto ou indireto (p. ex.,</a:t>
            </a:r>
            <a:r>
              <a:rPr lang="pt-BR" dirty="0">
                <a:latin typeface="Arial"/>
                <a:cs typeface="Arial"/>
              </a:rPr>
              <a:t> </a:t>
            </a:r>
            <a:r>
              <a:rPr dirty="0" err="1">
                <a:latin typeface="Arial"/>
                <a:cs typeface="Arial"/>
              </a:rPr>
              <a:t>reuniões</a:t>
            </a:r>
            <a:r>
              <a:rPr dirty="0">
                <a:latin typeface="Arial"/>
                <a:cs typeface="Arial"/>
              </a:rPr>
              <a:t> de família, visitas a vizinhos, atividades comunitárias,  atividades religiosas, etc.).</a:t>
            </a:r>
            <a:endParaRPr lang="pt-BR" dirty="0">
              <a:latin typeface="Arial"/>
              <a:cs typeface="Arial"/>
            </a:endParaRPr>
          </a:p>
          <a:p>
            <a:pPr marL="12700"/>
            <a:endParaRPr dirty="0">
              <a:latin typeface="Arial"/>
              <a:cs typeface="Arial"/>
            </a:endParaRPr>
          </a:p>
          <a:p>
            <a:pPr marL="12700"/>
            <a:r>
              <a:rPr b="1" dirty="0">
                <a:solidFill>
                  <a:srgbClr val="002857"/>
                </a:solidFill>
                <a:latin typeface="Arial"/>
                <a:cs typeface="Arial"/>
              </a:rPr>
              <a:t>» </a:t>
            </a:r>
            <a:r>
              <a:rPr dirty="0">
                <a:latin typeface="Arial"/>
                <a:cs typeface="Arial"/>
              </a:rPr>
              <a:t>Ensine métodos de controle do estresse, como as </a:t>
            </a:r>
            <a:r>
              <a:rPr dirty="0" err="1">
                <a:latin typeface="Arial"/>
                <a:cs typeface="Arial"/>
              </a:rPr>
              <a:t>técnicas</a:t>
            </a:r>
            <a:r>
              <a:rPr dirty="0">
                <a:latin typeface="Arial"/>
                <a:cs typeface="Arial"/>
              </a:rPr>
              <a:t> de</a:t>
            </a:r>
            <a:r>
              <a:rPr lang="pt-BR" dirty="0">
                <a:latin typeface="Arial"/>
                <a:cs typeface="Arial"/>
              </a:rPr>
              <a:t> </a:t>
            </a:r>
            <a:r>
              <a:rPr dirty="0" err="1">
                <a:latin typeface="Arial"/>
                <a:cs typeface="Arial"/>
              </a:rPr>
              <a:t>relaxamento</a:t>
            </a:r>
            <a:r>
              <a:rPr dirty="0">
                <a:latin typeface="Arial"/>
                <a:cs typeface="Arial"/>
              </a:rPr>
              <a:t>.</a:t>
            </a:r>
          </a:p>
        </p:txBody>
      </p:sp>
    </p:spTree>
    <p:extLst>
      <p:ext uri="{BB962C8B-B14F-4D97-AF65-F5344CB8AC3E}">
        <p14:creationId xmlns:p14="http://schemas.microsoft.com/office/powerpoint/2010/main" val="1980464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D7D401AC-9D86-47D8-B6F2-F25FFFA748AF}"/>
              </a:ext>
            </a:extLst>
          </p:cNvPr>
          <p:cNvSpPr txBox="1"/>
          <p:nvPr/>
        </p:nvSpPr>
        <p:spPr>
          <a:xfrm>
            <a:off x="6946900" y="381000"/>
            <a:ext cx="3581399" cy="6260112"/>
          </a:xfrm>
          <a:prstGeom prst="rect">
            <a:avLst/>
          </a:prstGeom>
        </p:spPr>
        <p:txBody>
          <a:bodyPr vert="horz" wrap="square" lIns="0" tIns="12700" rIns="0" bIns="0" rtlCol="0">
            <a:spAutoFit/>
          </a:bodyPr>
          <a:lstStyle/>
          <a:p>
            <a:pPr marL="12700">
              <a:lnSpc>
                <a:spcPct val="100000"/>
              </a:lnSpc>
              <a:spcBef>
                <a:spcPts val="100"/>
              </a:spcBef>
            </a:pPr>
            <a:r>
              <a:rPr sz="1600" b="1" spc="-20" dirty="0">
                <a:latin typeface="Arial"/>
                <a:cs typeface="Arial"/>
              </a:rPr>
              <a:t>D</a:t>
            </a:r>
            <a:r>
              <a:rPr sz="2000" b="1" spc="-20" dirty="0">
                <a:latin typeface="Arial"/>
                <a:cs typeface="Arial"/>
              </a:rPr>
              <a:t>. </a:t>
            </a:r>
            <a:r>
              <a:rPr sz="2000" b="1" spc="-5" dirty="0">
                <a:latin typeface="Arial"/>
                <a:cs typeface="Arial"/>
              </a:rPr>
              <a:t>Tratamento</a:t>
            </a:r>
            <a:r>
              <a:rPr sz="2000" b="1" spc="125" dirty="0">
                <a:latin typeface="Arial"/>
                <a:cs typeface="Arial"/>
              </a:rPr>
              <a:t> </a:t>
            </a:r>
            <a:r>
              <a:rPr sz="2000" b="1" spc="-35" dirty="0">
                <a:latin typeface="Arial"/>
                <a:cs typeface="Arial"/>
              </a:rPr>
              <a:t>psicológico</a:t>
            </a:r>
            <a:endParaRPr sz="2000" dirty="0">
              <a:latin typeface="Arial"/>
              <a:cs typeface="Arial"/>
            </a:endParaRPr>
          </a:p>
          <a:p>
            <a:pPr marL="192405" marR="5080">
              <a:lnSpc>
                <a:spcPct val="120300"/>
              </a:lnSpc>
              <a:spcBef>
                <a:spcPts val="470"/>
              </a:spcBef>
            </a:pPr>
            <a:r>
              <a:rPr sz="2000" dirty="0">
                <a:latin typeface="Arial"/>
                <a:cs typeface="Arial"/>
              </a:rPr>
              <a:t>Os tratamentos psicológicos são intervenções que geralmente  demandam dedicação de tempo considerável e tendem a ser  oferecidos por especialistas capacitados. Todavia, podem ser  oferecidos efetivamente por </a:t>
            </a:r>
            <a:r>
              <a:rPr sz="2000" dirty="0" err="1">
                <a:latin typeface="Arial"/>
                <a:cs typeface="Arial"/>
              </a:rPr>
              <a:t>trabalhadores</a:t>
            </a:r>
            <a:r>
              <a:rPr sz="2000" dirty="0">
                <a:latin typeface="Arial"/>
                <a:cs typeface="Arial"/>
              </a:rPr>
              <a:t> </a:t>
            </a:r>
            <a:r>
              <a:rPr sz="2000" dirty="0" err="1">
                <a:latin typeface="Arial"/>
                <a:cs typeface="Arial"/>
              </a:rPr>
              <a:t>não</a:t>
            </a:r>
            <a:r>
              <a:rPr lang="pt-BR" sz="2000" dirty="0">
                <a:latin typeface="Arial"/>
                <a:cs typeface="Arial"/>
              </a:rPr>
              <a:t> </a:t>
            </a:r>
            <a:r>
              <a:rPr sz="2000" dirty="0" err="1">
                <a:latin typeface="Arial"/>
                <a:cs typeface="Arial"/>
              </a:rPr>
              <a:t>especializados</a:t>
            </a:r>
            <a:r>
              <a:rPr sz="2000" dirty="0">
                <a:latin typeface="Arial"/>
                <a:cs typeface="Arial"/>
              </a:rPr>
              <a:t>  capacitados e supervisionados bem como por meio de  autoajuda guiada (p. ex., com uso de programas de saúde  mental </a:t>
            </a:r>
            <a:r>
              <a:rPr sz="2000" dirty="0" err="1">
                <a:latin typeface="Arial"/>
                <a:cs typeface="Arial"/>
              </a:rPr>
              <a:t>em</a:t>
            </a:r>
            <a:r>
              <a:rPr sz="2000" dirty="0">
                <a:latin typeface="Arial"/>
                <a:cs typeface="Arial"/>
              </a:rPr>
              <a:t> </a:t>
            </a:r>
            <a:r>
              <a:rPr sz="2000" dirty="0" err="1">
                <a:latin typeface="Arial"/>
                <a:cs typeface="Arial"/>
              </a:rPr>
              <a:t>meio</a:t>
            </a:r>
            <a:r>
              <a:rPr lang="pt-BR" sz="2000" dirty="0">
                <a:latin typeface="Arial"/>
                <a:cs typeface="Arial"/>
              </a:rPr>
              <a:t> </a:t>
            </a:r>
            <a:r>
              <a:rPr sz="2000" dirty="0" err="1">
                <a:latin typeface="Arial"/>
                <a:cs typeface="Arial"/>
              </a:rPr>
              <a:t>eletrônico</a:t>
            </a:r>
            <a:r>
              <a:rPr sz="2000" dirty="0">
                <a:latin typeface="Arial"/>
                <a:cs typeface="Arial"/>
              </a:rPr>
              <a:t> ou livros de autoajuda).</a:t>
            </a:r>
          </a:p>
        </p:txBody>
      </p:sp>
      <p:sp>
        <p:nvSpPr>
          <p:cNvPr id="7" name="object 9">
            <a:extLst>
              <a:ext uri="{FF2B5EF4-FFF2-40B4-BE49-F238E27FC236}">
                <a16:creationId xmlns:a16="http://schemas.microsoft.com/office/drawing/2014/main" id="{273F53BD-C6FC-4C8A-974D-4CB2EA1BEE62}"/>
              </a:ext>
            </a:extLst>
          </p:cNvPr>
          <p:cNvSpPr txBox="1"/>
          <p:nvPr/>
        </p:nvSpPr>
        <p:spPr>
          <a:xfrm>
            <a:off x="622299" y="1143000"/>
            <a:ext cx="5105400" cy="628377"/>
          </a:xfrm>
          <a:prstGeom prst="rect">
            <a:avLst/>
          </a:prstGeom>
        </p:spPr>
        <p:txBody>
          <a:bodyPr vert="horz" wrap="square" lIns="0" tIns="12700" rIns="0" bIns="0" rtlCol="0">
            <a:spAutoFit/>
          </a:bodyPr>
          <a:lstStyle/>
          <a:p>
            <a:pPr marL="203200" marR="5080" indent="-191135">
              <a:lnSpc>
                <a:spcPct val="100000"/>
              </a:lnSpc>
              <a:spcBef>
                <a:spcPts val="100"/>
              </a:spcBef>
            </a:pPr>
            <a:r>
              <a:rPr b="1" spc="-45" dirty="0">
                <a:latin typeface="Arial"/>
                <a:cs typeface="Arial"/>
              </a:rPr>
              <a:t>C</a:t>
            </a:r>
            <a:r>
              <a:rPr sz="2000" b="1" spc="-45" dirty="0">
                <a:latin typeface="Arial"/>
                <a:cs typeface="Arial"/>
              </a:rPr>
              <a:t>. </a:t>
            </a:r>
            <a:r>
              <a:rPr sz="2000" b="1" spc="-25" dirty="0">
                <a:latin typeface="Arial"/>
                <a:cs typeface="Arial"/>
              </a:rPr>
              <a:t>Promoção </a:t>
            </a:r>
            <a:r>
              <a:rPr sz="2000" b="1" spc="-20" dirty="0">
                <a:latin typeface="Arial"/>
                <a:cs typeface="Arial"/>
              </a:rPr>
              <a:t>do </a:t>
            </a:r>
            <a:r>
              <a:rPr sz="2000" b="1" spc="-10" dirty="0">
                <a:latin typeface="Arial"/>
                <a:cs typeface="Arial"/>
              </a:rPr>
              <a:t>funcionamento </a:t>
            </a:r>
            <a:r>
              <a:rPr sz="2000" b="1" spc="-15" dirty="0" err="1">
                <a:latin typeface="Arial"/>
                <a:cs typeface="Arial"/>
              </a:rPr>
              <a:t>em</a:t>
            </a:r>
            <a:r>
              <a:rPr sz="2000" b="1" spc="-15" dirty="0">
                <a:latin typeface="Arial"/>
                <a:cs typeface="Arial"/>
              </a:rPr>
              <a:t> </a:t>
            </a:r>
            <a:r>
              <a:rPr sz="2000" b="1" dirty="0" err="1">
                <a:latin typeface="Arial"/>
                <a:cs typeface="Arial"/>
              </a:rPr>
              <a:t>ativida</a:t>
            </a:r>
            <a:r>
              <a:rPr sz="2000" b="1" spc="-50" dirty="0" err="1">
                <a:latin typeface="Arial"/>
                <a:cs typeface="Arial"/>
              </a:rPr>
              <a:t>des</a:t>
            </a:r>
            <a:r>
              <a:rPr sz="2000" b="1" spc="50" dirty="0">
                <a:latin typeface="Arial"/>
                <a:cs typeface="Arial"/>
              </a:rPr>
              <a:t> </a:t>
            </a:r>
            <a:r>
              <a:rPr sz="2000" b="1" spc="-20" dirty="0">
                <a:latin typeface="Arial"/>
                <a:cs typeface="Arial"/>
              </a:rPr>
              <a:t>diárias</a:t>
            </a:r>
            <a:endParaRPr sz="2000" dirty="0">
              <a:latin typeface="Arial"/>
              <a:cs typeface="Arial"/>
            </a:endParaRPr>
          </a:p>
        </p:txBody>
      </p:sp>
      <p:sp>
        <p:nvSpPr>
          <p:cNvPr id="8" name="object 10">
            <a:extLst>
              <a:ext uri="{FF2B5EF4-FFF2-40B4-BE49-F238E27FC236}">
                <a16:creationId xmlns:a16="http://schemas.microsoft.com/office/drawing/2014/main" id="{FEBF67F5-0FAF-4731-8A74-533C5CB945BA}"/>
              </a:ext>
            </a:extLst>
          </p:cNvPr>
          <p:cNvSpPr txBox="1"/>
          <p:nvPr/>
        </p:nvSpPr>
        <p:spPr>
          <a:xfrm>
            <a:off x="482835" y="2438400"/>
            <a:ext cx="5384329" cy="1867819"/>
          </a:xfrm>
          <a:prstGeom prst="rect">
            <a:avLst/>
          </a:prstGeom>
        </p:spPr>
        <p:txBody>
          <a:bodyPr vert="horz" wrap="square" lIns="0" tIns="20955" rIns="0" bIns="0" rtlCol="0">
            <a:spAutoFit/>
          </a:bodyPr>
          <a:lstStyle/>
          <a:p>
            <a:pPr marL="192405" marR="5080" indent="-180340">
              <a:spcBef>
                <a:spcPts val="165"/>
              </a:spcBef>
            </a:pPr>
            <a:r>
              <a:rPr sz="2000" b="1" dirty="0">
                <a:solidFill>
                  <a:srgbClr val="002857"/>
                </a:solidFill>
                <a:latin typeface="Arial"/>
                <a:cs typeface="Arial"/>
              </a:rPr>
              <a:t>» </a:t>
            </a:r>
            <a:r>
              <a:rPr sz="2000" dirty="0">
                <a:latin typeface="Arial"/>
                <a:cs typeface="Arial"/>
              </a:rPr>
              <a:t>Ofereça à pessoa apoio para manter atividades sociais,  educacionais e ocupacionais regulares sempre que </a:t>
            </a:r>
            <a:r>
              <a:rPr sz="2000" dirty="0" err="1">
                <a:latin typeface="Arial"/>
                <a:cs typeface="Arial"/>
              </a:rPr>
              <a:t>possível</a:t>
            </a:r>
            <a:r>
              <a:rPr sz="2000" dirty="0">
                <a:latin typeface="Arial"/>
                <a:cs typeface="Arial"/>
              </a:rPr>
              <a:t>.</a:t>
            </a:r>
            <a:endParaRPr lang="pt-BR" sz="2000" dirty="0">
              <a:latin typeface="Arial"/>
              <a:cs typeface="Arial"/>
            </a:endParaRPr>
          </a:p>
          <a:p>
            <a:pPr marL="12700"/>
            <a:r>
              <a:rPr sz="2000" b="1" dirty="0">
                <a:solidFill>
                  <a:srgbClr val="002857"/>
                </a:solidFill>
                <a:latin typeface="Arial"/>
                <a:cs typeface="Arial"/>
              </a:rPr>
              <a:t>» </a:t>
            </a:r>
            <a:r>
              <a:rPr sz="2000" dirty="0">
                <a:latin typeface="Arial"/>
                <a:cs typeface="Arial"/>
              </a:rPr>
              <a:t>Facilite a inclusão em atividades </a:t>
            </a:r>
            <a:r>
              <a:rPr sz="2000" dirty="0" err="1">
                <a:latin typeface="Arial"/>
                <a:cs typeface="Arial"/>
              </a:rPr>
              <a:t>econômicas</a:t>
            </a:r>
            <a:r>
              <a:rPr sz="2000" dirty="0">
                <a:latin typeface="Arial"/>
                <a:cs typeface="Arial"/>
              </a:rPr>
              <a:t>.</a:t>
            </a:r>
            <a:endParaRPr lang="pt-BR" sz="2000" dirty="0">
              <a:latin typeface="Arial"/>
              <a:cs typeface="Arial"/>
            </a:endParaRPr>
          </a:p>
          <a:p>
            <a:pPr marL="12700"/>
            <a:r>
              <a:rPr sz="2000" b="1" dirty="0">
                <a:solidFill>
                  <a:srgbClr val="002857"/>
                </a:solidFill>
                <a:latin typeface="Arial"/>
                <a:cs typeface="Arial"/>
              </a:rPr>
              <a:t>» </a:t>
            </a:r>
            <a:r>
              <a:rPr sz="2000" dirty="0">
                <a:latin typeface="Arial"/>
                <a:cs typeface="Arial"/>
              </a:rPr>
              <a:t>Ofereça treinamento de habilidades de vida e </a:t>
            </a:r>
            <a:r>
              <a:rPr sz="2000" dirty="0" err="1">
                <a:latin typeface="Arial"/>
                <a:cs typeface="Arial"/>
              </a:rPr>
              <a:t>habilidades</a:t>
            </a:r>
            <a:r>
              <a:rPr lang="pt-BR" sz="2000" dirty="0">
                <a:latin typeface="Arial"/>
                <a:cs typeface="Arial"/>
              </a:rPr>
              <a:t> </a:t>
            </a:r>
            <a:r>
              <a:rPr sz="2000" dirty="0" err="1">
                <a:latin typeface="Arial"/>
                <a:cs typeface="Arial"/>
              </a:rPr>
              <a:t>sociais</a:t>
            </a:r>
            <a:r>
              <a:rPr sz="2000" dirty="0">
                <a:latin typeface="Arial"/>
                <a:cs typeface="Arial"/>
              </a:rPr>
              <a:t>, se necessário.</a:t>
            </a:r>
          </a:p>
        </p:txBody>
      </p:sp>
    </p:spTree>
    <p:extLst>
      <p:ext uri="{BB962C8B-B14F-4D97-AF65-F5344CB8AC3E}">
        <p14:creationId xmlns:p14="http://schemas.microsoft.com/office/powerpoint/2010/main" val="2041733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27872" y="669126"/>
            <a:ext cx="9795626" cy="4196662"/>
          </a:xfrm>
          <a:prstGeom prst="rect">
            <a:avLst/>
          </a:prstGeom>
        </p:spPr>
        <p:txBody>
          <a:bodyPr vert="horz" wrap="square" lIns="0" tIns="104775" rIns="0" bIns="0" rtlCol="0">
            <a:spAutoFit/>
          </a:bodyPr>
          <a:lstStyle/>
          <a:p>
            <a:pPr marL="192405">
              <a:spcBef>
                <a:spcPts val="825"/>
              </a:spcBef>
            </a:pPr>
            <a:r>
              <a:rPr sz="2000" b="1" dirty="0">
                <a:solidFill>
                  <a:srgbClr val="002857"/>
                </a:solidFill>
                <a:latin typeface="Arial"/>
                <a:cs typeface="Arial"/>
              </a:rPr>
              <a:t>Intervenções farmacológicas</a:t>
            </a:r>
            <a:endParaRPr sz="2000" dirty="0">
              <a:latin typeface="Arial"/>
              <a:cs typeface="Arial"/>
            </a:endParaRPr>
          </a:p>
          <a:p>
            <a:pPr marL="12700">
              <a:spcBef>
                <a:spcPts val="725"/>
              </a:spcBef>
            </a:pPr>
            <a:r>
              <a:rPr sz="2000" b="1" dirty="0">
                <a:solidFill>
                  <a:srgbClr val="002857"/>
                </a:solidFill>
                <a:latin typeface="Arial"/>
                <a:cs typeface="Arial"/>
              </a:rPr>
              <a:t>» </a:t>
            </a:r>
            <a:r>
              <a:rPr sz="2000" dirty="0">
                <a:latin typeface="Arial"/>
                <a:cs typeface="Arial"/>
              </a:rPr>
              <a:t>Siga as diretrizes sobre psicofarmacologia de cada módulo.</a:t>
            </a:r>
          </a:p>
          <a:p>
            <a:pPr marL="12700"/>
            <a:r>
              <a:rPr sz="2000" b="1" dirty="0">
                <a:solidFill>
                  <a:srgbClr val="002857"/>
                </a:solidFill>
                <a:latin typeface="Arial"/>
                <a:cs typeface="Arial"/>
              </a:rPr>
              <a:t>» </a:t>
            </a:r>
            <a:r>
              <a:rPr sz="2000" dirty="0">
                <a:latin typeface="Arial"/>
                <a:cs typeface="Arial"/>
              </a:rPr>
              <a:t>Use intervenções farmacológicas quando </a:t>
            </a:r>
            <a:r>
              <a:rPr sz="2000" dirty="0" err="1">
                <a:latin typeface="Arial"/>
                <a:cs typeface="Arial"/>
              </a:rPr>
              <a:t>disponíveis</a:t>
            </a:r>
            <a:r>
              <a:rPr sz="2000" dirty="0">
                <a:latin typeface="Arial"/>
                <a:cs typeface="Arial"/>
              </a:rPr>
              <a:t> e</a:t>
            </a:r>
            <a:r>
              <a:rPr lang="pt-BR" sz="2000" dirty="0">
                <a:latin typeface="Arial"/>
                <a:cs typeface="Arial"/>
              </a:rPr>
              <a:t> </a:t>
            </a:r>
            <a:r>
              <a:rPr sz="2000" dirty="0" err="1">
                <a:latin typeface="Arial"/>
                <a:cs typeface="Arial"/>
              </a:rPr>
              <a:t>indicadas</a:t>
            </a:r>
            <a:r>
              <a:rPr sz="2000" dirty="0">
                <a:latin typeface="Arial"/>
                <a:cs typeface="Arial"/>
              </a:rPr>
              <a:t> no algoritmo e na tabela de manejo apresentados.</a:t>
            </a:r>
          </a:p>
          <a:p>
            <a:pPr marL="12700"/>
            <a:r>
              <a:rPr sz="2000" b="1" dirty="0">
                <a:solidFill>
                  <a:srgbClr val="002857"/>
                </a:solidFill>
                <a:latin typeface="Arial"/>
                <a:cs typeface="Arial"/>
              </a:rPr>
              <a:t>» </a:t>
            </a:r>
            <a:r>
              <a:rPr sz="2000" dirty="0">
                <a:latin typeface="Arial"/>
                <a:cs typeface="Arial"/>
              </a:rPr>
              <a:t>Ao selecionar os medicamentos essenciais </a:t>
            </a:r>
            <a:r>
              <a:rPr sz="2000" dirty="0" err="1">
                <a:latin typeface="Arial"/>
                <a:cs typeface="Arial"/>
              </a:rPr>
              <a:t>apropriados</a:t>
            </a:r>
            <a:r>
              <a:rPr sz="2000" dirty="0">
                <a:latin typeface="Arial"/>
                <a:cs typeface="Arial"/>
              </a:rPr>
              <a:t>,</a:t>
            </a:r>
            <a:r>
              <a:rPr lang="pt-BR" sz="2000" dirty="0">
                <a:latin typeface="Arial"/>
                <a:cs typeface="Arial"/>
              </a:rPr>
              <a:t> </a:t>
            </a:r>
            <a:r>
              <a:rPr sz="2000" dirty="0" err="1">
                <a:latin typeface="Arial"/>
                <a:cs typeface="Arial"/>
              </a:rPr>
              <a:t>considere</a:t>
            </a:r>
            <a:r>
              <a:rPr sz="2000" dirty="0">
                <a:latin typeface="Arial"/>
                <a:cs typeface="Arial"/>
              </a:rPr>
              <a:t> o perfil de efeitos colaterais do medicamento (a</a:t>
            </a:r>
            <a:r>
              <a:rPr lang="pt-BR" sz="2000" dirty="0">
                <a:latin typeface="Arial"/>
                <a:cs typeface="Arial"/>
              </a:rPr>
              <a:t> </a:t>
            </a:r>
            <a:r>
              <a:rPr sz="2000" dirty="0" err="1">
                <a:latin typeface="Arial"/>
                <a:cs typeface="Arial"/>
              </a:rPr>
              <a:t>curto</a:t>
            </a:r>
            <a:r>
              <a:rPr sz="2000" dirty="0">
                <a:latin typeface="Arial"/>
                <a:cs typeface="Arial"/>
              </a:rPr>
              <a:t> e longo prazo), a eficácia do tratamento prévio, as  interações medicamentosas ou as </a:t>
            </a:r>
            <a:r>
              <a:rPr sz="2000" dirty="0" err="1">
                <a:latin typeface="Arial"/>
                <a:cs typeface="Arial"/>
              </a:rPr>
              <a:t>interações</a:t>
            </a:r>
            <a:r>
              <a:rPr sz="2000" dirty="0">
                <a:latin typeface="Arial"/>
                <a:cs typeface="Arial"/>
              </a:rPr>
              <a:t> </a:t>
            </a:r>
            <a:r>
              <a:rPr sz="2000" dirty="0" err="1">
                <a:latin typeface="Arial"/>
                <a:cs typeface="Arial"/>
              </a:rPr>
              <a:t>medicamento</a:t>
            </a:r>
            <a:r>
              <a:rPr sz="2000" dirty="0">
                <a:latin typeface="Arial"/>
                <a:cs typeface="Arial"/>
              </a:rPr>
              <a:t>-</a:t>
            </a:r>
            <a:r>
              <a:rPr lang="pt-BR" sz="2000" dirty="0">
                <a:latin typeface="Arial"/>
                <a:cs typeface="Arial"/>
              </a:rPr>
              <a:t> </a:t>
            </a:r>
            <a:r>
              <a:rPr sz="2000" dirty="0">
                <a:latin typeface="Arial"/>
                <a:cs typeface="Arial"/>
              </a:rPr>
              <a:t>-doença.</a:t>
            </a:r>
          </a:p>
          <a:p>
            <a:pPr marL="12700"/>
            <a:r>
              <a:rPr sz="2000" b="1" dirty="0">
                <a:solidFill>
                  <a:srgbClr val="002857"/>
                </a:solidFill>
                <a:latin typeface="Arial"/>
                <a:cs typeface="Arial"/>
              </a:rPr>
              <a:t>» </a:t>
            </a:r>
            <a:r>
              <a:rPr sz="2000" dirty="0">
                <a:latin typeface="Arial"/>
                <a:cs typeface="Arial"/>
              </a:rPr>
              <a:t>Consulte o Formulário Nacional ou o Formulário da OMS</a:t>
            </a:r>
            <a:r>
              <a:rPr lang="pt-BR" sz="2000" dirty="0">
                <a:latin typeface="Arial"/>
                <a:cs typeface="Arial"/>
              </a:rPr>
              <a:t> </a:t>
            </a:r>
            <a:r>
              <a:rPr sz="2000" dirty="0" err="1">
                <a:latin typeface="Arial"/>
                <a:cs typeface="Arial"/>
              </a:rPr>
              <a:t>quando</a:t>
            </a:r>
            <a:r>
              <a:rPr sz="2000" dirty="0">
                <a:latin typeface="Arial"/>
                <a:cs typeface="Arial"/>
              </a:rPr>
              <a:t> necessário.</a:t>
            </a:r>
          </a:p>
          <a:p>
            <a:pPr marL="12700"/>
            <a:r>
              <a:rPr sz="2000" b="1" dirty="0">
                <a:solidFill>
                  <a:srgbClr val="002857"/>
                </a:solidFill>
                <a:latin typeface="Arial"/>
                <a:cs typeface="Arial"/>
              </a:rPr>
              <a:t>» </a:t>
            </a:r>
            <a:r>
              <a:rPr sz="2000" dirty="0">
                <a:latin typeface="Arial"/>
                <a:cs typeface="Arial"/>
              </a:rPr>
              <a:t>Explique à pessoa os riscos e benefícios do tratamento, </a:t>
            </a:r>
            <a:r>
              <a:rPr sz="2000" dirty="0" err="1">
                <a:latin typeface="Arial"/>
                <a:cs typeface="Arial"/>
              </a:rPr>
              <a:t>os</a:t>
            </a:r>
            <a:r>
              <a:rPr lang="pt-BR" sz="2000" dirty="0">
                <a:latin typeface="Arial"/>
                <a:cs typeface="Arial"/>
              </a:rPr>
              <a:t> </a:t>
            </a:r>
            <a:r>
              <a:rPr sz="2000" dirty="0" err="1">
                <a:latin typeface="Arial"/>
                <a:cs typeface="Arial"/>
              </a:rPr>
              <a:t>possíveis</a:t>
            </a:r>
            <a:r>
              <a:rPr sz="2000" dirty="0">
                <a:latin typeface="Arial"/>
                <a:cs typeface="Arial"/>
              </a:rPr>
              <a:t> efeitos colaterais, a duração do tratamento e a</a:t>
            </a:r>
            <a:r>
              <a:rPr lang="pt-BR" sz="2000" dirty="0">
                <a:latin typeface="Arial"/>
                <a:cs typeface="Arial"/>
              </a:rPr>
              <a:t> </a:t>
            </a:r>
            <a:r>
              <a:rPr sz="2000" dirty="0" err="1">
                <a:latin typeface="Arial"/>
                <a:cs typeface="Arial"/>
              </a:rPr>
              <a:t>importância</a:t>
            </a:r>
            <a:r>
              <a:rPr sz="2000" dirty="0">
                <a:latin typeface="Arial"/>
                <a:cs typeface="Arial"/>
              </a:rPr>
              <a:t> da adesão.</a:t>
            </a:r>
          </a:p>
          <a:p>
            <a:pPr marL="12700"/>
            <a:r>
              <a:rPr sz="2000" b="1" dirty="0">
                <a:solidFill>
                  <a:srgbClr val="002857"/>
                </a:solidFill>
                <a:latin typeface="Arial"/>
                <a:cs typeface="Arial"/>
              </a:rPr>
              <a:t>» </a:t>
            </a:r>
            <a:r>
              <a:rPr sz="2000" dirty="0">
                <a:latin typeface="Arial"/>
                <a:cs typeface="Arial"/>
              </a:rPr>
              <a:t>Tenha cuidado ao prescrever medicamentos a </a:t>
            </a:r>
            <a:r>
              <a:rPr sz="2000" dirty="0" err="1">
                <a:latin typeface="Arial"/>
                <a:cs typeface="Arial"/>
              </a:rPr>
              <a:t>grupos</a:t>
            </a:r>
            <a:r>
              <a:rPr sz="2000" dirty="0">
                <a:latin typeface="Arial"/>
                <a:cs typeface="Arial"/>
              </a:rPr>
              <a:t> </a:t>
            </a:r>
            <a:r>
              <a:rPr sz="2000" dirty="0" err="1">
                <a:latin typeface="Arial"/>
                <a:cs typeface="Arial"/>
              </a:rPr>
              <a:t>especiais</a:t>
            </a:r>
            <a:r>
              <a:rPr lang="pt-BR" sz="2000" dirty="0">
                <a:latin typeface="Arial"/>
                <a:cs typeface="Arial"/>
              </a:rPr>
              <a:t> </a:t>
            </a:r>
            <a:r>
              <a:rPr sz="2000" dirty="0" err="1">
                <a:latin typeface="Arial"/>
                <a:cs typeface="Arial"/>
              </a:rPr>
              <a:t>como</a:t>
            </a:r>
            <a:r>
              <a:rPr sz="2000" dirty="0">
                <a:latin typeface="Arial"/>
                <a:cs typeface="Arial"/>
              </a:rPr>
              <a:t> idosos, pessoas com doenças crônicas, </a:t>
            </a:r>
            <a:r>
              <a:rPr sz="2000" dirty="0" err="1">
                <a:latin typeface="Arial"/>
                <a:cs typeface="Arial"/>
              </a:rPr>
              <a:t>mulheres</a:t>
            </a:r>
            <a:r>
              <a:rPr lang="pt-BR" sz="2000" dirty="0">
                <a:latin typeface="Arial"/>
                <a:cs typeface="Arial"/>
              </a:rPr>
              <a:t> </a:t>
            </a:r>
            <a:r>
              <a:rPr sz="2000" dirty="0" err="1">
                <a:latin typeface="Arial"/>
                <a:cs typeface="Arial"/>
              </a:rPr>
              <a:t>grávidas</a:t>
            </a:r>
            <a:r>
              <a:rPr sz="2000" dirty="0">
                <a:latin typeface="Arial"/>
                <a:cs typeface="Arial"/>
              </a:rPr>
              <a:t> ou lactantes e crianças ou adolescentes. Consulte um  especialista quando necessário.</a:t>
            </a:r>
          </a:p>
        </p:txBody>
      </p:sp>
      <p:sp>
        <p:nvSpPr>
          <p:cNvPr id="3" name="object 3"/>
          <p:cNvSpPr txBox="1"/>
          <p:nvPr/>
        </p:nvSpPr>
        <p:spPr>
          <a:xfrm>
            <a:off x="440572" y="5303291"/>
            <a:ext cx="8472691" cy="320601"/>
          </a:xfrm>
          <a:prstGeom prst="rect">
            <a:avLst/>
          </a:prstGeom>
        </p:spPr>
        <p:txBody>
          <a:bodyPr vert="horz" wrap="square" lIns="0" tIns="12700" rIns="0" bIns="0" rtlCol="0">
            <a:spAutoFit/>
          </a:bodyPr>
          <a:lstStyle/>
          <a:p>
            <a:pPr marL="12700" marR="5080">
              <a:lnSpc>
                <a:spcPct val="100000"/>
              </a:lnSpc>
              <a:spcBef>
                <a:spcPts val="100"/>
              </a:spcBef>
            </a:pPr>
            <a:r>
              <a:rPr sz="2000" b="1" spc="-40" dirty="0">
                <a:solidFill>
                  <a:srgbClr val="002857"/>
                </a:solidFill>
                <a:latin typeface="Arial"/>
                <a:cs typeface="Arial"/>
              </a:rPr>
              <a:t>Encaminhamento </a:t>
            </a:r>
            <a:r>
              <a:rPr sz="2000" b="1" spc="-15" dirty="0">
                <a:solidFill>
                  <a:srgbClr val="002857"/>
                </a:solidFill>
                <a:latin typeface="Arial"/>
                <a:cs typeface="Arial"/>
              </a:rPr>
              <a:t>a </a:t>
            </a:r>
            <a:r>
              <a:rPr sz="2000" b="1" spc="-45" dirty="0">
                <a:solidFill>
                  <a:srgbClr val="002857"/>
                </a:solidFill>
                <a:latin typeface="Arial"/>
                <a:cs typeface="Arial"/>
              </a:rPr>
              <a:t>especialista </a:t>
            </a:r>
            <a:r>
              <a:rPr sz="2000" b="1" spc="-35" dirty="0">
                <a:solidFill>
                  <a:srgbClr val="002857"/>
                </a:solidFill>
                <a:latin typeface="Arial"/>
                <a:cs typeface="Arial"/>
              </a:rPr>
              <a:t>ou  </a:t>
            </a:r>
            <a:r>
              <a:rPr sz="2000" b="1" spc="-30" dirty="0">
                <a:solidFill>
                  <a:srgbClr val="002857"/>
                </a:solidFill>
                <a:latin typeface="Arial"/>
                <a:cs typeface="Arial"/>
              </a:rPr>
              <a:t>hospital </a:t>
            </a:r>
            <a:r>
              <a:rPr sz="2000" b="1" spc="-95" dirty="0">
                <a:solidFill>
                  <a:srgbClr val="002857"/>
                </a:solidFill>
                <a:latin typeface="Arial"/>
                <a:cs typeface="Arial"/>
              </a:rPr>
              <a:t>se</a:t>
            </a:r>
            <a:r>
              <a:rPr sz="2000" b="1" spc="95" dirty="0">
                <a:solidFill>
                  <a:srgbClr val="002857"/>
                </a:solidFill>
                <a:latin typeface="Arial"/>
                <a:cs typeface="Arial"/>
              </a:rPr>
              <a:t> </a:t>
            </a:r>
            <a:r>
              <a:rPr sz="2000" b="1" spc="-60" dirty="0">
                <a:solidFill>
                  <a:srgbClr val="002857"/>
                </a:solidFill>
                <a:latin typeface="Arial"/>
                <a:cs typeface="Arial"/>
              </a:rPr>
              <a:t>necessário</a:t>
            </a:r>
            <a:endParaRPr sz="2000" dirty="0">
              <a:latin typeface="Arial"/>
              <a:cs typeface="Arial"/>
            </a:endParaRPr>
          </a:p>
        </p:txBody>
      </p:sp>
      <p:sp>
        <p:nvSpPr>
          <p:cNvPr id="4" name="object 4"/>
          <p:cNvSpPr txBox="1"/>
          <p:nvPr/>
        </p:nvSpPr>
        <p:spPr>
          <a:xfrm>
            <a:off x="355350" y="5841447"/>
            <a:ext cx="9643227" cy="1408784"/>
          </a:xfrm>
          <a:prstGeom prst="rect">
            <a:avLst/>
          </a:prstGeom>
        </p:spPr>
        <p:txBody>
          <a:bodyPr vert="horz" wrap="square" lIns="0" tIns="0" rIns="0" bIns="0" rtlCol="0">
            <a:spAutoFit/>
          </a:bodyPr>
          <a:lstStyle/>
          <a:p>
            <a:pPr marL="192405" marR="5080" indent="-180340">
              <a:lnSpc>
                <a:spcPct val="117000"/>
              </a:lnSpc>
            </a:pPr>
            <a:r>
              <a:rPr sz="2000" b="1" spc="-80" dirty="0">
                <a:solidFill>
                  <a:srgbClr val="002857"/>
                </a:solidFill>
                <a:latin typeface="Arial"/>
                <a:cs typeface="Arial"/>
              </a:rPr>
              <a:t>» </a:t>
            </a:r>
            <a:r>
              <a:rPr sz="2000" spc="-35" dirty="0">
                <a:latin typeface="Arial"/>
                <a:cs typeface="Arial"/>
              </a:rPr>
              <a:t>Mantenha-se </a:t>
            </a:r>
            <a:r>
              <a:rPr sz="2000" spc="-25" dirty="0">
                <a:latin typeface="Arial"/>
                <a:cs typeface="Arial"/>
              </a:rPr>
              <a:t>alerta </a:t>
            </a:r>
            <a:r>
              <a:rPr sz="2000" spc="-60" dirty="0">
                <a:latin typeface="Arial"/>
                <a:cs typeface="Arial"/>
              </a:rPr>
              <a:t>a </a:t>
            </a:r>
            <a:r>
              <a:rPr sz="2000" spc="-45" dirty="0">
                <a:latin typeface="Arial"/>
                <a:cs typeface="Arial"/>
              </a:rPr>
              <a:t>situações </a:t>
            </a:r>
            <a:r>
              <a:rPr sz="2000" spc="-35" dirty="0">
                <a:latin typeface="Arial"/>
                <a:cs typeface="Arial"/>
              </a:rPr>
              <a:t>que </a:t>
            </a:r>
            <a:r>
              <a:rPr sz="2000" spc="-50" dirty="0">
                <a:latin typeface="Arial"/>
                <a:cs typeface="Arial"/>
              </a:rPr>
              <a:t>possam </a:t>
            </a:r>
            <a:r>
              <a:rPr sz="2000" spc="-25" dirty="0">
                <a:latin typeface="Arial"/>
                <a:cs typeface="Arial"/>
              </a:rPr>
              <a:t>exigir </a:t>
            </a:r>
            <a:r>
              <a:rPr sz="2000" spc="-5" dirty="0">
                <a:latin typeface="Arial"/>
                <a:cs typeface="Arial"/>
              </a:rPr>
              <a:t>o  </a:t>
            </a:r>
            <a:r>
              <a:rPr sz="2000" spc="-30" dirty="0">
                <a:latin typeface="Arial"/>
                <a:cs typeface="Arial"/>
              </a:rPr>
              <a:t>encaminhamento </a:t>
            </a:r>
            <a:r>
              <a:rPr sz="2000" spc="-60" dirty="0">
                <a:latin typeface="Arial"/>
                <a:cs typeface="Arial"/>
              </a:rPr>
              <a:t>a </a:t>
            </a:r>
            <a:r>
              <a:rPr sz="2000" spc="-25" dirty="0">
                <a:latin typeface="Arial"/>
                <a:cs typeface="Arial"/>
              </a:rPr>
              <a:t>um </a:t>
            </a:r>
            <a:r>
              <a:rPr sz="2000" spc="-45" dirty="0">
                <a:latin typeface="Arial"/>
                <a:cs typeface="Arial"/>
              </a:rPr>
              <a:t>especialista </a:t>
            </a:r>
            <a:r>
              <a:rPr sz="2000" spc="-15" dirty="0">
                <a:latin typeface="Arial"/>
                <a:cs typeface="Arial"/>
              </a:rPr>
              <a:t>ou </a:t>
            </a:r>
            <a:r>
              <a:rPr sz="2000" spc="-25" dirty="0">
                <a:latin typeface="Arial"/>
                <a:cs typeface="Arial"/>
              </a:rPr>
              <a:t>hospital, </a:t>
            </a:r>
            <a:r>
              <a:rPr sz="2000" spc="-30" dirty="0">
                <a:latin typeface="Arial"/>
                <a:cs typeface="Arial"/>
              </a:rPr>
              <a:t>como  </a:t>
            </a:r>
            <a:r>
              <a:rPr sz="2000" spc="-55" dirty="0">
                <a:latin typeface="Arial"/>
                <a:cs typeface="Arial"/>
              </a:rPr>
              <a:t>ausência </a:t>
            </a:r>
            <a:r>
              <a:rPr sz="2000" spc="-40" dirty="0">
                <a:latin typeface="Arial"/>
                <a:cs typeface="Arial"/>
              </a:rPr>
              <a:t>de resposta </a:t>
            </a:r>
            <a:r>
              <a:rPr sz="2000" spc="-35" dirty="0">
                <a:latin typeface="Arial"/>
                <a:cs typeface="Arial"/>
              </a:rPr>
              <a:t>ao </a:t>
            </a:r>
            <a:r>
              <a:rPr sz="2000" spc="-15" dirty="0">
                <a:latin typeface="Arial"/>
                <a:cs typeface="Arial"/>
              </a:rPr>
              <a:t>tratamento, </a:t>
            </a:r>
            <a:r>
              <a:rPr sz="2000" spc="-30" dirty="0">
                <a:latin typeface="Arial"/>
                <a:cs typeface="Arial"/>
              </a:rPr>
              <a:t>efeitos </a:t>
            </a:r>
            <a:r>
              <a:rPr sz="2000" spc="-40" dirty="0">
                <a:latin typeface="Arial"/>
                <a:cs typeface="Arial"/>
              </a:rPr>
              <a:t>colaterais </a:t>
            </a:r>
            <a:r>
              <a:rPr sz="2000" spc="-55" dirty="0">
                <a:latin typeface="Arial"/>
                <a:cs typeface="Arial"/>
              </a:rPr>
              <a:t>graves  </a:t>
            </a:r>
            <a:r>
              <a:rPr sz="2000" spc="-40" dirty="0">
                <a:latin typeface="Arial"/>
                <a:cs typeface="Arial"/>
              </a:rPr>
              <a:t>de </a:t>
            </a:r>
            <a:r>
              <a:rPr sz="2000" spc="-35" dirty="0">
                <a:latin typeface="Arial"/>
                <a:cs typeface="Arial"/>
              </a:rPr>
              <a:t>intervenções farmacológicas, comorbidades </a:t>
            </a:r>
            <a:r>
              <a:rPr sz="2000" spc="-55" dirty="0">
                <a:latin typeface="Arial"/>
                <a:cs typeface="Arial"/>
              </a:rPr>
              <a:t>físicas </a:t>
            </a:r>
            <a:r>
              <a:rPr sz="2000" spc="-15" dirty="0">
                <a:latin typeface="Arial"/>
                <a:cs typeface="Arial"/>
              </a:rPr>
              <a:t>ou </a:t>
            </a:r>
            <a:r>
              <a:rPr sz="2000" spc="-50" dirty="0">
                <a:latin typeface="Arial"/>
                <a:cs typeface="Arial"/>
              </a:rPr>
              <a:t>MNS,  </a:t>
            </a:r>
            <a:r>
              <a:rPr sz="2000" spc="-40" dirty="0">
                <a:latin typeface="Arial"/>
                <a:cs typeface="Arial"/>
              </a:rPr>
              <a:t>risco de autoagressão </a:t>
            </a:r>
            <a:r>
              <a:rPr sz="2000" spc="-15" dirty="0">
                <a:latin typeface="Arial"/>
                <a:cs typeface="Arial"/>
              </a:rPr>
              <a:t>ou</a:t>
            </a:r>
            <a:r>
              <a:rPr sz="2000" spc="15" dirty="0">
                <a:latin typeface="Arial"/>
                <a:cs typeface="Arial"/>
              </a:rPr>
              <a:t> </a:t>
            </a:r>
            <a:r>
              <a:rPr sz="2000" spc="-40" dirty="0">
                <a:latin typeface="Arial"/>
                <a:cs typeface="Arial"/>
              </a:rPr>
              <a:t>suicídio.</a:t>
            </a:r>
            <a:endParaRPr sz="2000" dirty="0">
              <a:latin typeface="Arial"/>
              <a:cs typeface="Arial"/>
            </a:endParaRPr>
          </a:p>
        </p:txBody>
      </p:sp>
      <p:sp>
        <p:nvSpPr>
          <p:cNvPr id="15" name="object 15"/>
          <p:cNvSpPr/>
          <p:nvPr/>
        </p:nvSpPr>
        <p:spPr>
          <a:xfrm>
            <a:off x="4258886" y="669126"/>
            <a:ext cx="228600" cy="508164"/>
          </a:xfrm>
          <a:prstGeom prst="rect">
            <a:avLst/>
          </a:prstGeom>
          <a:blipFill>
            <a:blip r:embed="rId2" cstate="print"/>
            <a:stretch>
              <a:fillRect/>
            </a:stretch>
          </a:blipFill>
        </p:spPr>
        <p:txBody>
          <a:bodyPr wrap="square" lIns="0" tIns="0" rIns="0" bIns="0" rtlCol="0"/>
          <a:lstStyle/>
          <a:p>
            <a:endParaRPr/>
          </a:p>
        </p:txBody>
      </p:sp>
      <p:sp>
        <p:nvSpPr>
          <p:cNvPr id="19" name="object 19"/>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20" name="object 20"/>
          <p:cNvSpPr txBox="1"/>
          <p:nvPr/>
        </p:nvSpPr>
        <p:spPr>
          <a:xfrm>
            <a:off x="5176964" y="7317470"/>
            <a:ext cx="129539" cy="177800"/>
          </a:xfrm>
          <a:prstGeom prst="rect">
            <a:avLst/>
          </a:prstGeom>
        </p:spPr>
        <p:txBody>
          <a:bodyPr vert="horz" wrap="square" lIns="0" tIns="12700" rIns="0" bIns="0" rtlCol="0">
            <a:spAutoFit/>
          </a:bodyPr>
          <a:lstStyle/>
          <a:p>
            <a:pPr>
              <a:lnSpc>
                <a:spcPct val="100000"/>
              </a:lnSpc>
              <a:spcBef>
                <a:spcPts val="100"/>
              </a:spcBef>
            </a:pPr>
            <a:r>
              <a:rPr sz="1000" b="1" spc="-105" dirty="0">
                <a:solidFill>
                  <a:srgbClr val="FFFFFF"/>
                </a:solidFill>
                <a:latin typeface="Arial"/>
                <a:cs typeface="Arial"/>
              </a:rPr>
              <a:t>13</a:t>
            </a:r>
            <a:endParaRPr sz="1000">
              <a:latin typeface="Arial"/>
              <a:cs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5">
            <a:extLst>
              <a:ext uri="{FF2B5EF4-FFF2-40B4-BE49-F238E27FC236}">
                <a16:creationId xmlns:a16="http://schemas.microsoft.com/office/drawing/2014/main" id="{D2519F58-AD0E-4B9E-8894-A9C945A0014E}"/>
              </a:ext>
            </a:extLst>
          </p:cNvPr>
          <p:cNvSpPr txBox="1"/>
          <p:nvPr/>
        </p:nvSpPr>
        <p:spPr>
          <a:xfrm>
            <a:off x="371384" y="321556"/>
            <a:ext cx="10322016" cy="1426673"/>
          </a:xfrm>
          <a:prstGeom prst="rect">
            <a:avLst/>
          </a:prstGeom>
        </p:spPr>
        <p:txBody>
          <a:bodyPr vert="horz" wrap="square" lIns="0" tIns="104775" rIns="0" bIns="0" rtlCol="0">
            <a:spAutoFit/>
          </a:bodyPr>
          <a:lstStyle/>
          <a:p>
            <a:pPr marL="192405">
              <a:spcBef>
                <a:spcPts val="825"/>
              </a:spcBef>
            </a:pPr>
            <a:r>
              <a:rPr sz="2000" b="1" dirty="0">
                <a:solidFill>
                  <a:srgbClr val="002857"/>
                </a:solidFill>
                <a:latin typeface="Arial"/>
                <a:cs typeface="Arial"/>
              </a:rPr>
              <a:t>Seguimento</a:t>
            </a:r>
            <a:endParaRPr sz="2000" dirty="0">
              <a:latin typeface="Arial"/>
              <a:cs typeface="Arial"/>
            </a:endParaRPr>
          </a:p>
          <a:p>
            <a:pPr marL="12700">
              <a:spcBef>
                <a:spcPts val="725"/>
              </a:spcBef>
            </a:pPr>
            <a:r>
              <a:rPr sz="2000" b="1" dirty="0">
                <a:solidFill>
                  <a:srgbClr val="002857"/>
                </a:solidFill>
                <a:latin typeface="Arial"/>
                <a:cs typeface="Arial"/>
              </a:rPr>
              <a:t>» </a:t>
            </a:r>
            <a:r>
              <a:rPr sz="2000" dirty="0">
                <a:latin typeface="Arial"/>
                <a:cs typeface="Arial"/>
              </a:rPr>
              <a:t>Marque uma consulta de seguimento após a avaliação inicial.</a:t>
            </a:r>
          </a:p>
          <a:p>
            <a:pPr marL="12700"/>
            <a:r>
              <a:rPr sz="2000" b="1" dirty="0">
                <a:solidFill>
                  <a:srgbClr val="002857"/>
                </a:solidFill>
                <a:latin typeface="Arial"/>
                <a:cs typeface="Arial"/>
              </a:rPr>
              <a:t>» </a:t>
            </a:r>
            <a:r>
              <a:rPr sz="2000" dirty="0">
                <a:latin typeface="Arial"/>
                <a:cs typeface="Arial"/>
              </a:rPr>
              <a:t>Depois de cada consulta, marque outra consulta de</a:t>
            </a:r>
            <a:r>
              <a:rPr lang="pt-BR" sz="2000" dirty="0">
                <a:latin typeface="Arial"/>
                <a:cs typeface="Arial"/>
              </a:rPr>
              <a:t> </a:t>
            </a:r>
            <a:r>
              <a:rPr sz="2000" dirty="0" err="1">
                <a:latin typeface="Arial"/>
                <a:cs typeface="Arial"/>
              </a:rPr>
              <a:t>seguimento</a:t>
            </a:r>
            <a:r>
              <a:rPr sz="2000" dirty="0">
                <a:latin typeface="Arial"/>
                <a:cs typeface="Arial"/>
              </a:rPr>
              <a:t> e incentive o comparecimento. Escolha </a:t>
            </a:r>
            <a:r>
              <a:rPr sz="2000" dirty="0" err="1">
                <a:latin typeface="Arial"/>
                <a:cs typeface="Arial"/>
              </a:rPr>
              <a:t>dia</a:t>
            </a:r>
            <a:r>
              <a:rPr sz="2000" dirty="0">
                <a:latin typeface="Arial"/>
                <a:cs typeface="Arial"/>
              </a:rPr>
              <a:t> e</a:t>
            </a:r>
            <a:r>
              <a:rPr lang="pt-BR" sz="2000" dirty="0">
                <a:latin typeface="Arial"/>
                <a:cs typeface="Arial"/>
              </a:rPr>
              <a:t> </a:t>
            </a:r>
            <a:r>
              <a:rPr sz="2000" dirty="0" err="1">
                <a:latin typeface="Arial"/>
                <a:cs typeface="Arial"/>
              </a:rPr>
              <a:t>horário</a:t>
            </a:r>
            <a:r>
              <a:rPr sz="2000" dirty="0">
                <a:latin typeface="Arial"/>
                <a:cs typeface="Arial"/>
              </a:rPr>
              <a:t> mutuamente convenientes.</a:t>
            </a:r>
          </a:p>
        </p:txBody>
      </p:sp>
      <p:sp>
        <p:nvSpPr>
          <p:cNvPr id="3" name="object 16">
            <a:extLst>
              <a:ext uri="{FF2B5EF4-FFF2-40B4-BE49-F238E27FC236}">
                <a16:creationId xmlns:a16="http://schemas.microsoft.com/office/drawing/2014/main" id="{F9226A1C-A863-4764-BED5-64D7C29100C7}"/>
              </a:ext>
            </a:extLst>
          </p:cNvPr>
          <p:cNvSpPr/>
          <p:nvPr/>
        </p:nvSpPr>
        <p:spPr>
          <a:xfrm>
            <a:off x="2146300" y="353392"/>
            <a:ext cx="381000" cy="304800"/>
          </a:xfrm>
          <a:prstGeom prst="rect">
            <a:avLst/>
          </a:prstGeom>
          <a:blipFill>
            <a:blip r:embed="rId2" cstate="print"/>
            <a:stretch>
              <a:fillRect/>
            </a:stretch>
          </a:blipFill>
        </p:spPr>
        <p:txBody>
          <a:bodyPr wrap="square" lIns="0" tIns="0" rIns="0" bIns="0" rtlCol="0"/>
          <a:lstStyle/>
          <a:p>
            <a:endParaRPr/>
          </a:p>
        </p:txBody>
      </p:sp>
      <p:sp>
        <p:nvSpPr>
          <p:cNvPr id="4" name="object 6">
            <a:extLst>
              <a:ext uri="{FF2B5EF4-FFF2-40B4-BE49-F238E27FC236}">
                <a16:creationId xmlns:a16="http://schemas.microsoft.com/office/drawing/2014/main" id="{D3BBA4B7-761D-4A67-BDE9-B418E0E6AAE2}"/>
              </a:ext>
            </a:extLst>
          </p:cNvPr>
          <p:cNvSpPr txBox="1"/>
          <p:nvPr/>
        </p:nvSpPr>
        <p:spPr>
          <a:xfrm>
            <a:off x="371384" y="1979011"/>
            <a:ext cx="9828258" cy="1690463"/>
          </a:xfrm>
          <a:prstGeom prst="rect">
            <a:avLst/>
          </a:prstGeom>
        </p:spPr>
        <p:txBody>
          <a:bodyPr vert="horz" wrap="square" lIns="0" tIns="0" rIns="0" bIns="0" rtlCol="0">
            <a:spAutoFit/>
          </a:bodyPr>
          <a:lstStyle/>
          <a:p>
            <a:pPr marL="192405" marR="5080" indent="-180340">
              <a:lnSpc>
                <a:spcPct val="117000"/>
              </a:lnSpc>
            </a:pPr>
            <a:r>
              <a:rPr sz="2400" b="1" spc="-80" dirty="0">
                <a:solidFill>
                  <a:srgbClr val="FF0000"/>
                </a:solidFill>
                <a:latin typeface="Arial"/>
                <a:cs typeface="Arial"/>
              </a:rPr>
              <a:t>» </a:t>
            </a:r>
            <a:r>
              <a:rPr sz="2400" b="1" dirty="0">
                <a:solidFill>
                  <a:srgbClr val="FF0000"/>
                </a:solidFill>
                <a:latin typeface="Arial"/>
                <a:cs typeface="Arial"/>
              </a:rPr>
              <a:t>Marque </a:t>
            </a:r>
            <a:r>
              <a:rPr sz="2400" b="1" spc="-40" dirty="0">
                <a:solidFill>
                  <a:srgbClr val="FF0000"/>
                </a:solidFill>
                <a:latin typeface="Arial"/>
                <a:cs typeface="Arial"/>
              </a:rPr>
              <a:t>consultas iniciais </a:t>
            </a:r>
            <a:r>
              <a:rPr sz="2400" b="1" spc="-20" dirty="0">
                <a:solidFill>
                  <a:srgbClr val="FF0000"/>
                </a:solidFill>
                <a:latin typeface="Arial"/>
                <a:cs typeface="Arial"/>
              </a:rPr>
              <a:t>de </a:t>
            </a:r>
            <a:r>
              <a:rPr sz="2400" b="1" spc="-25" dirty="0">
                <a:solidFill>
                  <a:srgbClr val="FF0000"/>
                </a:solidFill>
                <a:latin typeface="Arial"/>
                <a:cs typeface="Arial"/>
              </a:rPr>
              <a:t>seguimento </a:t>
            </a:r>
            <a:r>
              <a:rPr sz="2400" b="1" spc="-40" dirty="0">
                <a:solidFill>
                  <a:srgbClr val="FF0000"/>
                </a:solidFill>
                <a:latin typeface="Arial"/>
                <a:cs typeface="Arial"/>
              </a:rPr>
              <a:t>mais  </a:t>
            </a:r>
            <a:r>
              <a:rPr sz="2400" b="1" spc="-20" dirty="0">
                <a:solidFill>
                  <a:srgbClr val="FF0000"/>
                </a:solidFill>
                <a:latin typeface="Arial"/>
                <a:cs typeface="Arial"/>
              </a:rPr>
              <a:t>frequentes </a:t>
            </a:r>
            <a:r>
              <a:rPr sz="2400" b="1" dirty="0">
                <a:solidFill>
                  <a:srgbClr val="FF0000"/>
                </a:solidFill>
                <a:latin typeface="Arial"/>
                <a:cs typeface="Arial"/>
              </a:rPr>
              <a:t>até </a:t>
            </a:r>
            <a:r>
              <a:rPr sz="2400" b="1" spc="-25" dirty="0">
                <a:solidFill>
                  <a:srgbClr val="FF0000"/>
                </a:solidFill>
                <a:latin typeface="Arial"/>
                <a:cs typeface="Arial"/>
              </a:rPr>
              <a:t>que </a:t>
            </a:r>
            <a:r>
              <a:rPr sz="2400" b="1" spc="-60" dirty="0">
                <a:solidFill>
                  <a:srgbClr val="FF0000"/>
                </a:solidFill>
                <a:latin typeface="Arial"/>
                <a:cs typeface="Arial"/>
              </a:rPr>
              <a:t>os </a:t>
            </a:r>
            <a:r>
              <a:rPr sz="2400" b="1" spc="-35" dirty="0">
                <a:solidFill>
                  <a:srgbClr val="FF0000"/>
                </a:solidFill>
                <a:latin typeface="Arial"/>
                <a:cs typeface="Arial"/>
              </a:rPr>
              <a:t>sintomas </a:t>
            </a:r>
            <a:r>
              <a:rPr sz="2400" b="1" spc="-40" dirty="0">
                <a:solidFill>
                  <a:srgbClr val="FF0000"/>
                </a:solidFill>
                <a:latin typeface="Arial"/>
                <a:cs typeface="Arial"/>
              </a:rPr>
              <a:t>comecem </a:t>
            </a:r>
            <a:r>
              <a:rPr sz="2400" b="1" spc="-10" dirty="0">
                <a:solidFill>
                  <a:srgbClr val="FF0000"/>
                </a:solidFill>
                <a:latin typeface="Arial"/>
                <a:cs typeface="Arial"/>
              </a:rPr>
              <a:t>a </a:t>
            </a:r>
            <a:r>
              <a:rPr sz="2400" b="1" spc="-30" dirty="0">
                <a:solidFill>
                  <a:srgbClr val="FF0000"/>
                </a:solidFill>
                <a:latin typeface="Arial"/>
                <a:cs typeface="Arial"/>
              </a:rPr>
              <a:t>responder  </a:t>
            </a:r>
            <a:r>
              <a:rPr sz="2400" b="1" spc="-15" dirty="0">
                <a:solidFill>
                  <a:srgbClr val="FF0000"/>
                </a:solidFill>
                <a:latin typeface="Arial"/>
                <a:cs typeface="Arial"/>
              </a:rPr>
              <a:t>ao </a:t>
            </a:r>
            <a:r>
              <a:rPr sz="2400" b="1" spc="-5" dirty="0">
                <a:solidFill>
                  <a:srgbClr val="FF0000"/>
                </a:solidFill>
                <a:latin typeface="Arial"/>
                <a:cs typeface="Arial"/>
              </a:rPr>
              <a:t>tratamento. </a:t>
            </a:r>
            <a:r>
              <a:rPr sz="2400" spc="-45" dirty="0">
                <a:solidFill>
                  <a:srgbClr val="FF0000"/>
                </a:solidFill>
                <a:latin typeface="Arial"/>
                <a:cs typeface="Arial"/>
              </a:rPr>
              <a:t>Depois </a:t>
            </a:r>
            <a:r>
              <a:rPr sz="2400" spc="-35" dirty="0">
                <a:solidFill>
                  <a:srgbClr val="FF0000"/>
                </a:solidFill>
                <a:latin typeface="Arial"/>
                <a:cs typeface="Arial"/>
              </a:rPr>
              <a:t>que </a:t>
            </a:r>
            <a:r>
              <a:rPr sz="2400" spc="-55" dirty="0">
                <a:solidFill>
                  <a:srgbClr val="FF0000"/>
                </a:solidFill>
                <a:latin typeface="Arial"/>
                <a:cs typeface="Arial"/>
              </a:rPr>
              <a:t>os </a:t>
            </a:r>
            <a:r>
              <a:rPr sz="2400" spc="-40" dirty="0">
                <a:solidFill>
                  <a:srgbClr val="FF0000"/>
                </a:solidFill>
                <a:latin typeface="Arial"/>
                <a:cs typeface="Arial"/>
              </a:rPr>
              <a:t>sintomas </a:t>
            </a:r>
            <a:r>
              <a:rPr sz="2400" spc="-45" dirty="0">
                <a:solidFill>
                  <a:srgbClr val="FF0000"/>
                </a:solidFill>
                <a:latin typeface="Arial"/>
                <a:cs typeface="Arial"/>
              </a:rPr>
              <a:t>começarem </a:t>
            </a:r>
            <a:r>
              <a:rPr sz="2400" spc="-60" dirty="0">
                <a:solidFill>
                  <a:srgbClr val="FF0000"/>
                </a:solidFill>
                <a:latin typeface="Arial"/>
                <a:cs typeface="Arial"/>
              </a:rPr>
              <a:t>a  </a:t>
            </a:r>
            <a:r>
              <a:rPr sz="2400" spc="-30" dirty="0">
                <a:solidFill>
                  <a:srgbClr val="FF0000"/>
                </a:solidFill>
                <a:latin typeface="Arial"/>
                <a:cs typeface="Arial"/>
              </a:rPr>
              <a:t>melhorar, </a:t>
            </a:r>
            <a:r>
              <a:rPr sz="2400" spc="-35" dirty="0">
                <a:solidFill>
                  <a:srgbClr val="FF0000"/>
                </a:solidFill>
                <a:latin typeface="Arial"/>
                <a:cs typeface="Arial"/>
              </a:rPr>
              <a:t>marque </a:t>
            </a:r>
            <a:r>
              <a:rPr sz="2400" spc="-40" dirty="0">
                <a:solidFill>
                  <a:srgbClr val="FF0000"/>
                </a:solidFill>
                <a:latin typeface="Arial"/>
                <a:cs typeface="Arial"/>
              </a:rPr>
              <a:t>consultas </a:t>
            </a:r>
            <a:r>
              <a:rPr sz="2400" spc="-45" dirty="0">
                <a:solidFill>
                  <a:srgbClr val="FF0000"/>
                </a:solidFill>
                <a:latin typeface="Arial"/>
                <a:cs typeface="Arial"/>
              </a:rPr>
              <a:t>menos </a:t>
            </a:r>
            <a:r>
              <a:rPr sz="2400" spc="-30" dirty="0">
                <a:solidFill>
                  <a:srgbClr val="FF0000"/>
                </a:solidFill>
                <a:latin typeface="Arial"/>
                <a:cs typeface="Arial"/>
              </a:rPr>
              <a:t>frequentes, </a:t>
            </a:r>
            <a:r>
              <a:rPr sz="2400" spc="-25" dirty="0">
                <a:solidFill>
                  <a:srgbClr val="FF0000"/>
                </a:solidFill>
                <a:latin typeface="Arial"/>
                <a:cs typeface="Arial"/>
              </a:rPr>
              <a:t>porém  </a:t>
            </a:r>
            <a:r>
              <a:rPr sz="2400" spc="-40" dirty="0">
                <a:solidFill>
                  <a:srgbClr val="FF0000"/>
                </a:solidFill>
                <a:latin typeface="Arial"/>
                <a:cs typeface="Arial"/>
              </a:rPr>
              <a:t>regulares.</a:t>
            </a:r>
            <a:endParaRPr sz="2400" dirty="0">
              <a:solidFill>
                <a:srgbClr val="FF0000"/>
              </a:solidFill>
              <a:latin typeface="Arial"/>
              <a:cs typeface="Arial"/>
            </a:endParaRPr>
          </a:p>
        </p:txBody>
      </p:sp>
      <p:sp>
        <p:nvSpPr>
          <p:cNvPr id="5" name="object 7">
            <a:extLst>
              <a:ext uri="{FF2B5EF4-FFF2-40B4-BE49-F238E27FC236}">
                <a16:creationId xmlns:a16="http://schemas.microsoft.com/office/drawing/2014/main" id="{D37B8D6E-980B-443B-93C0-29F21A36D18E}"/>
              </a:ext>
            </a:extLst>
          </p:cNvPr>
          <p:cNvSpPr txBox="1"/>
          <p:nvPr/>
        </p:nvSpPr>
        <p:spPr>
          <a:xfrm>
            <a:off x="2679700" y="3775373"/>
            <a:ext cx="6324600" cy="641201"/>
          </a:xfrm>
          <a:prstGeom prst="rect">
            <a:avLst/>
          </a:prstGeom>
        </p:spPr>
        <p:txBody>
          <a:bodyPr vert="horz" wrap="square" lIns="0" tIns="12700" rIns="0" bIns="0" rtlCol="0">
            <a:spAutoFit/>
          </a:bodyPr>
          <a:lstStyle/>
          <a:p>
            <a:pPr marL="12700">
              <a:lnSpc>
                <a:spcPct val="100000"/>
              </a:lnSpc>
              <a:spcBef>
                <a:spcPts val="100"/>
              </a:spcBef>
            </a:pPr>
            <a:endParaRPr lang="pt-BR" sz="2000" b="1" spc="-80" dirty="0">
              <a:solidFill>
                <a:srgbClr val="002857"/>
              </a:solidFill>
              <a:latin typeface="Arial"/>
              <a:cs typeface="Arial"/>
            </a:endParaRPr>
          </a:p>
          <a:p>
            <a:pPr marL="12700">
              <a:lnSpc>
                <a:spcPct val="100000"/>
              </a:lnSpc>
              <a:spcBef>
                <a:spcPts val="100"/>
              </a:spcBef>
            </a:pPr>
            <a:r>
              <a:rPr sz="2000" b="1" spc="-80" dirty="0">
                <a:solidFill>
                  <a:srgbClr val="002857"/>
                </a:solidFill>
                <a:latin typeface="Arial"/>
                <a:cs typeface="Arial"/>
              </a:rPr>
              <a:t>» </a:t>
            </a:r>
            <a:r>
              <a:rPr sz="2000" b="1" spc="-55" dirty="0">
                <a:latin typeface="Arial"/>
                <a:cs typeface="Arial"/>
              </a:rPr>
              <a:t>Em </a:t>
            </a:r>
            <a:r>
              <a:rPr sz="2000" b="1" spc="-30" dirty="0">
                <a:latin typeface="Arial"/>
                <a:cs typeface="Arial"/>
              </a:rPr>
              <a:t>cada </a:t>
            </a:r>
            <a:r>
              <a:rPr sz="2000" b="1" spc="-35" dirty="0">
                <a:latin typeface="Arial"/>
                <a:cs typeface="Arial"/>
              </a:rPr>
              <a:t>consulta </a:t>
            </a:r>
            <a:r>
              <a:rPr sz="2000" b="1" spc="-20" dirty="0">
                <a:latin typeface="Arial"/>
                <a:cs typeface="Arial"/>
              </a:rPr>
              <a:t>de </a:t>
            </a:r>
            <a:r>
              <a:rPr sz="2000" b="1" spc="-25" dirty="0">
                <a:latin typeface="Arial"/>
                <a:cs typeface="Arial"/>
              </a:rPr>
              <a:t>seguimento, </a:t>
            </a:r>
            <a:r>
              <a:rPr sz="2000" b="1" spc="-30" dirty="0">
                <a:latin typeface="Arial"/>
                <a:cs typeface="Arial"/>
              </a:rPr>
              <a:t>avalie:</a:t>
            </a:r>
            <a:endParaRPr sz="2000" dirty="0">
              <a:latin typeface="Arial"/>
              <a:cs typeface="Arial"/>
            </a:endParaRPr>
          </a:p>
        </p:txBody>
      </p:sp>
      <p:sp>
        <p:nvSpPr>
          <p:cNvPr id="6" name="object 8">
            <a:extLst>
              <a:ext uri="{FF2B5EF4-FFF2-40B4-BE49-F238E27FC236}">
                <a16:creationId xmlns:a16="http://schemas.microsoft.com/office/drawing/2014/main" id="{22299FD8-A27A-4735-93DF-4B53593F6CFC}"/>
              </a:ext>
            </a:extLst>
          </p:cNvPr>
          <p:cNvSpPr txBox="1"/>
          <p:nvPr/>
        </p:nvSpPr>
        <p:spPr>
          <a:xfrm>
            <a:off x="371384" y="4629353"/>
            <a:ext cx="10156916" cy="3302892"/>
          </a:xfrm>
          <a:prstGeom prst="rect">
            <a:avLst/>
          </a:prstGeom>
        </p:spPr>
        <p:txBody>
          <a:bodyPr vert="horz" wrap="square" lIns="0" tIns="12700" rIns="0" bIns="0" rtlCol="0">
            <a:spAutoFit/>
          </a:bodyPr>
          <a:lstStyle/>
          <a:p>
            <a:pPr marL="192405" marR="57785" indent="-180340">
              <a:lnSpc>
                <a:spcPct val="120300"/>
              </a:lnSpc>
              <a:spcBef>
                <a:spcPts val="100"/>
              </a:spcBef>
              <a:buChar char="–"/>
              <a:tabLst>
                <a:tab pos="193040" algn="l"/>
              </a:tabLst>
            </a:pPr>
            <a:r>
              <a:rPr sz="2000" spc="-60" dirty="0">
                <a:latin typeface="Arial"/>
                <a:cs typeface="Arial"/>
              </a:rPr>
              <a:t>Resposta </a:t>
            </a:r>
            <a:r>
              <a:rPr sz="2000" spc="-35" dirty="0">
                <a:latin typeface="Arial"/>
                <a:cs typeface="Arial"/>
              </a:rPr>
              <a:t>ao </a:t>
            </a:r>
            <a:r>
              <a:rPr sz="2000" spc="-15" dirty="0">
                <a:latin typeface="Arial"/>
                <a:cs typeface="Arial"/>
              </a:rPr>
              <a:t>tratamento, </a:t>
            </a:r>
            <a:r>
              <a:rPr sz="2000" spc="-30" dirty="0">
                <a:latin typeface="Arial"/>
                <a:cs typeface="Arial"/>
              </a:rPr>
              <a:t>efeitos </a:t>
            </a:r>
            <a:r>
              <a:rPr sz="2000" spc="-40" dirty="0">
                <a:latin typeface="Arial"/>
                <a:cs typeface="Arial"/>
              </a:rPr>
              <a:t>colaterais </a:t>
            </a:r>
            <a:r>
              <a:rPr sz="2000" spc="-45" dirty="0">
                <a:latin typeface="Arial"/>
                <a:cs typeface="Arial"/>
              </a:rPr>
              <a:t>dos  </a:t>
            </a:r>
            <a:r>
              <a:rPr sz="2000" spc="-35" dirty="0">
                <a:latin typeface="Arial"/>
                <a:cs typeface="Arial"/>
              </a:rPr>
              <a:t>medicamentos </a:t>
            </a:r>
            <a:r>
              <a:rPr sz="2000" spc="-60" dirty="0">
                <a:latin typeface="Arial"/>
                <a:cs typeface="Arial"/>
              </a:rPr>
              <a:t>e </a:t>
            </a:r>
            <a:r>
              <a:rPr sz="2000" spc="-50" dirty="0">
                <a:latin typeface="Arial"/>
                <a:cs typeface="Arial"/>
              </a:rPr>
              <a:t>adesão </a:t>
            </a:r>
            <a:r>
              <a:rPr sz="2000" spc="-60" dirty="0">
                <a:latin typeface="Arial"/>
                <a:cs typeface="Arial"/>
              </a:rPr>
              <a:t>a </a:t>
            </a:r>
            <a:r>
              <a:rPr sz="2000" spc="-35" dirty="0">
                <a:latin typeface="Arial"/>
                <a:cs typeface="Arial"/>
              </a:rPr>
              <a:t>medicamentos </a:t>
            </a:r>
            <a:r>
              <a:rPr sz="2000" spc="-60" dirty="0">
                <a:latin typeface="Arial"/>
                <a:cs typeface="Arial"/>
              </a:rPr>
              <a:t>e </a:t>
            </a:r>
            <a:r>
              <a:rPr sz="2000" spc="-35" dirty="0">
                <a:latin typeface="Arial"/>
                <a:cs typeface="Arial"/>
              </a:rPr>
              <a:t>intervenções  </a:t>
            </a:r>
            <a:r>
              <a:rPr sz="2000" spc="-50" dirty="0">
                <a:latin typeface="Arial"/>
                <a:cs typeface="Arial"/>
              </a:rPr>
              <a:t>psicossociais.</a:t>
            </a:r>
            <a:endParaRPr sz="2000" dirty="0">
              <a:latin typeface="Arial"/>
              <a:cs typeface="Arial"/>
            </a:endParaRPr>
          </a:p>
          <a:p>
            <a:pPr marL="192405" marR="534670" indent="-180340">
              <a:lnSpc>
                <a:spcPct val="120300"/>
              </a:lnSpc>
              <a:buChar char="–"/>
              <a:tabLst>
                <a:tab pos="193040" algn="l"/>
              </a:tabLst>
            </a:pPr>
            <a:r>
              <a:rPr sz="2000" spc="-50" dirty="0">
                <a:latin typeface="Arial"/>
                <a:cs typeface="Arial"/>
              </a:rPr>
              <a:t>Estado </a:t>
            </a:r>
            <a:r>
              <a:rPr sz="2000" spc="-35" dirty="0">
                <a:latin typeface="Arial"/>
                <a:cs typeface="Arial"/>
              </a:rPr>
              <a:t>geral </a:t>
            </a:r>
            <a:r>
              <a:rPr sz="2000" spc="-40" dirty="0">
                <a:latin typeface="Arial"/>
                <a:cs typeface="Arial"/>
              </a:rPr>
              <a:t>de </a:t>
            </a:r>
            <a:r>
              <a:rPr sz="2000" spc="-55" dirty="0">
                <a:latin typeface="Arial"/>
                <a:cs typeface="Arial"/>
              </a:rPr>
              <a:t>saúde </a:t>
            </a:r>
            <a:r>
              <a:rPr sz="2000" spc="-25" dirty="0">
                <a:latin typeface="Arial"/>
                <a:cs typeface="Arial"/>
              </a:rPr>
              <a:t>(monitore </a:t>
            </a:r>
            <a:r>
              <a:rPr sz="2000" spc="-60" dirty="0">
                <a:latin typeface="Arial"/>
                <a:cs typeface="Arial"/>
              </a:rPr>
              <a:t>a </a:t>
            </a:r>
            <a:r>
              <a:rPr sz="2000" spc="-55" dirty="0">
                <a:latin typeface="Arial"/>
                <a:cs typeface="Arial"/>
              </a:rPr>
              <a:t>saúde </a:t>
            </a:r>
            <a:r>
              <a:rPr sz="2000" spc="-45" dirty="0">
                <a:latin typeface="Arial"/>
                <a:cs typeface="Arial"/>
              </a:rPr>
              <a:t>física  </a:t>
            </a:r>
            <a:r>
              <a:rPr sz="2000" spc="-30" dirty="0">
                <a:latin typeface="Arial"/>
                <a:cs typeface="Arial"/>
              </a:rPr>
              <a:t>periodicamente).</a:t>
            </a:r>
            <a:endParaRPr sz="2000" dirty="0">
              <a:latin typeface="Arial"/>
              <a:cs typeface="Arial"/>
            </a:endParaRPr>
          </a:p>
          <a:p>
            <a:pPr marL="192405" marR="25400" indent="-180340">
              <a:lnSpc>
                <a:spcPct val="120300"/>
              </a:lnSpc>
              <a:buChar char="–"/>
              <a:tabLst>
                <a:tab pos="193040" algn="l"/>
              </a:tabLst>
            </a:pPr>
            <a:r>
              <a:rPr sz="2000" spc="-25" dirty="0">
                <a:latin typeface="Arial"/>
                <a:cs typeface="Arial"/>
              </a:rPr>
              <a:t>Autocuidado </a:t>
            </a:r>
            <a:r>
              <a:rPr sz="2000" spc="-35" dirty="0">
                <a:latin typeface="Arial"/>
                <a:cs typeface="Arial"/>
              </a:rPr>
              <a:t>(p. ex., </a:t>
            </a:r>
            <a:r>
              <a:rPr sz="2000" spc="-30" dirty="0">
                <a:latin typeface="Arial"/>
                <a:cs typeface="Arial"/>
              </a:rPr>
              <a:t>alimentação, higiene, </a:t>
            </a:r>
            <a:r>
              <a:rPr sz="2000" spc="-45" dirty="0">
                <a:latin typeface="Arial"/>
                <a:cs typeface="Arial"/>
              </a:rPr>
              <a:t>vestimentas) </a:t>
            </a:r>
            <a:r>
              <a:rPr sz="2000" spc="-60" dirty="0">
                <a:latin typeface="Arial"/>
                <a:cs typeface="Arial"/>
              </a:rPr>
              <a:t>e  </a:t>
            </a:r>
            <a:r>
              <a:rPr sz="2000" spc="-25" dirty="0">
                <a:latin typeface="Arial"/>
                <a:cs typeface="Arial"/>
              </a:rPr>
              <a:t>funcionamento </a:t>
            </a:r>
            <a:r>
              <a:rPr sz="2000" spc="-40" dirty="0">
                <a:latin typeface="Arial"/>
                <a:cs typeface="Arial"/>
              </a:rPr>
              <a:t>da </a:t>
            </a:r>
            <a:r>
              <a:rPr sz="2000" spc="-60" dirty="0">
                <a:latin typeface="Arial"/>
                <a:cs typeface="Arial"/>
              </a:rPr>
              <a:t>pessoa </a:t>
            </a:r>
            <a:r>
              <a:rPr sz="2000" spc="-15" dirty="0">
                <a:latin typeface="Arial"/>
                <a:cs typeface="Arial"/>
              </a:rPr>
              <a:t>no </a:t>
            </a:r>
            <a:r>
              <a:rPr sz="2000" spc="-10" dirty="0">
                <a:latin typeface="Arial"/>
                <a:cs typeface="Arial"/>
              </a:rPr>
              <a:t>próprio</a:t>
            </a:r>
            <a:r>
              <a:rPr sz="2000" spc="20" dirty="0">
                <a:latin typeface="Arial"/>
                <a:cs typeface="Arial"/>
              </a:rPr>
              <a:t> </a:t>
            </a:r>
            <a:r>
              <a:rPr sz="2000" spc="-30" dirty="0">
                <a:latin typeface="Arial"/>
                <a:cs typeface="Arial"/>
              </a:rPr>
              <a:t>ambiente.</a:t>
            </a:r>
            <a:endParaRPr sz="2000" dirty="0">
              <a:latin typeface="Arial"/>
              <a:cs typeface="Arial"/>
            </a:endParaRPr>
          </a:p>
          <a:p>
            <a:pPr marL="192405" marR="106045" indent="-180340">
              <a:lnSpc>
                <a:spcPct val="120300"/>
              </a:lnSpc>
              <a:buChar char="–"/>
              <a:tabLst>
                <a:tab pos="193040" algn="l"/>
              </a:tabLst>
            </a:pPr>
            <a:r>
              <a:rPr sz="2000" spc="-50" dirty="0">
                <a:latin typeface="Arial"/>
                <a:cs typeface="Arial"/>
              </a:rPr>
              <a:t>Problemas psicossociais </a:t>
            </a:r>
            <a:r>
              <a:rPr sz="2000" spc="-15" dirty="0">
                <a:latin typeface="Arial"/>
                <a:cs typeface="Arial"/>
              </a:rPr>
              <a:t>ou </a:t>
            </a:r>
            <a:r>
              <a:rPr sz="2000" spc="-50" dirty="0">
                <a:latin typeface="Arial"/>
                <a:cs typeface="Arial"/>
              </a:rPr>
              <a:t>mudanças </a:t>
            </a:r>
            <a:r>
              <a:rPr sz="2000" spc="-65" dirty="0">
                <a:latin typeface="Arial"/>
                <a:cs typeface="Arial"/>
              </a:rPr>
              <a:t>nas </a:t>
            </a:r>
            <a:r>
              <a:rPr sz="2000" spc="-40" dirty="0">
                <a:latin typeface="Arial"/>
                <a:cs typeface="Arial"/>
              </a:rPr>
              <a:t>condições de  </a:t>
            </a:r>
            <a:r>
              <a:rPr sz="2000" spc="-35" dirty="0">
                <a:latin typeface="Arial"/>
                <a:cs typeface="Arial"/>
              </a:rPr>
              <a:t>vida que </a:t>
            </a:r>
            <a:r>
              <a:rPr sz="2000" spc="-50" dirty="0">
                <a:latin typeface="Arial"/>
                <a:cs typeface="Arial"/>
              </a:rPr>
              <a:t>possam </a:t>
            </a:r>
            <a:r>
              <a:rPr sz="2000" spc="-25" dirty="0">
                <a:latin typeface="Arial"/>
                <a:cs typeface="Arial"/>
              </a:rPr>
              <a:t>afetar </a:t>
            </a:r>
            <a:r>
              <a:rPr sz="2000" spc="-5" dirty="0">
                <a:latin typeface="Arial"/>
                <a:cs typeface="Arial"/>
              </a:rPr>
              <a:t>o</a:t>
            </a:r>
            <a:r>
              <a:rPr sz="2000" spc="10" dirty="0">
                <a:latin typeface="Arial"/>
                <a:cs typeface="Arial"/>
              </a:rPr>
              <a:t> </a:t>
            </a:r>
            <a:r>
              <a:rPr sz="2000" spc="-30" dirty="0">
                <a:latin typeface="Arial"/>
                <a:cs typeface="Arial"/>
              </a:rPr>
              <a:t>manejo.</a:t>
            </a:r>
            <a:endParaRPr sz="2000" dirty="0">
              <a:latin typeface="Arial"/>
              <a:cs typeface="Arial"/>
            </a:endParaRPr>
          </a:p>
          <a:p>
            <a:pPr marL="192405" marR="5080" indent="-180340">
              <a:lnSpc>
                <a:spcPct val="120300"/>
              </a:lnSpc>
              <a:buChar char="–"/>
              <a:tabLst>
                <a:tab pos="193040" algn="l"/>
              </a:tabLst>
            </a:pPr>
            <a:r>
              <a:rPr sz="2000" spc="-50" dirty="0">
                <a:latin typeface="Arial"/>
                <a:cs typeface="Arial"/>
              </a:rPr>
              <a:t>Compreensão </a:t>
            </a:r>
            <a:r>
              <a:rPr sz="2000" spc="-60" dirty="0">
                <a:latin typeface="Arial"/>
                <a:cs typeface="Arial"/>
              </a:rPr>
              <a:t>e </a:t>
            </a:r>
            <a:r>
              <a:rPr sz="2000" spc="-35" dirty="0">
                <a:latin typeface="Arial"/>
                <a:cs typeface="Arial"/>
              </a:rPr>
              <a:t>expectativas </a:t>
            </a:r>
            <a:r>
              <a:rPr sz="2000" spc="-40" dirty="0">
                <a:latin typeface="Arial"/>
                <a:cs typeface="Arial"/>
              </a:rPr>
              <a:t>da </a:t>
            </a:r>
            <a:r>
              <a:rPr sz="2000" spc="-60" dirty="0">
                <a:latin typeface="Arial"/>
                <a:cs typeface="Arial"/>
              </a:rPr>
              <a:t>pessoa e </a:t>
            </a:r>
            <a:r>
              <a:rPr sz="2000" spc="-15" dirty="0">
                <a:latin typeface="Arial"/>
                <a:cs typeface="Arial"/>
              </a:rPr>
              <a:t>do </a:t>
            </a:r>
            <a:r>
              <a:rPr sz="2000" spc="-25" dirty="0">
                <a:latin typeface="Arial"/>
                <a:cs typeface="Arial"/>
              </a:rPr>
              <a:t>cuidador </a:t>
            </a:r>
            <a:r>
              <a:rPr sz="2000" spc="-45" dirty="0">
                <a:latin typeface="Arial"/>
                <a:cs typeface="Arial"/>
              </a:rPr>
              <a:t>em  </a:t>
            </a:r>
            <a:r>
              <a:rPr sz="2000" spc="-40" dirty="0">
                <a:latin typeface="Arial"/>
                <a:cs typeface="Arial"/>
              </a:rPr>
              <a:t>relação </a:t>
            </a:r>
            <a:r>
              <a:rPr sz="2000" spc="-35" dirty="0">
                <a:latin typeface="Arial"/>
                <a:cs typeface="Arial"/>
              </a:rPr>
              <a:t>ao </a:t>
            </a:r>
            <a:r>
              <a:rPr sz="2000" spc="-15" dirty="0">
                <a:latin typeface="Arial"/>
                <a:cs typeface="Arial"/>
              </a:rPr>
              <a:t>tratamento. </a:t>
            </a:r>
            <a:r>
              <a:rPr sz="2000" spc="-35" dirty="0">
                <a:latin typeface="Arial"/>
                <a:cs typeface="Arial"/>
              </a:rPr>
              <a:t>Corrija </a:t>
            </a:r>
            <a:r>
              <a:rPr sz="2000" spc="-45" dirty="0">
                <a:latin typeface="Arial"/>
                <a:cs typeface="Arial"/>
              </a:rPr>
              <a:t>eventuais</a:t>
            </a:r>
            <a:r>
              <a:rPr sz="2000" spc="10" dirty="0">
                <a:latin typeface="Arial"/>
                <a:cs typeface="Arial"/>
              </a:rPr>
              <a:t> </a:t>
            </a:r>
            <a:r>
              <a:rPr sz="2000" spc="-45" dirty="0">
                <a:latin typeface="Arial"/>
                <a:cs typeface="Arial"/>
              </a:rPr>
              <a:t>equívocos.</a:t>
            </a:r>
            <a:endParaRPr sz="2000" dirty="0">
              <a:latin typeface="Arial"/>
              <a:cs typeface="Arial"/>
            </a:endParaRPr>
          </a:p>
        </p:txBody>
      </p:sp>
    </p:spTree>
    <p:extLst>
      <p:ext uri="{BB962C8B-B14F-4D97-AF65-F5344CB8AC3E}">
        <p14:creationId xmlns:p14="http://schemas.microsoft.com/office/powerpoint/2010/main" val="1127927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10">
            <a:extLst>
              <a:ext uri="{FF2B5EF4-FFF2-40B4-BE49-F238E27FC236}">
                <a16:creationId xmlns:a16="http://schemas.microsoft.com/office/drawing/2014/main" id="{62BD032D-AB44-41D8-B897-29B272CC730A}"/>
              </a:ext>
            </a:extLst>
          </p:cNvPr>
          <p:cNvSpPr txBox="1"/>
          <p:nvPr/>
        </p:nvSpPr>
        <p:spPr>
          <a:xfrm>
            <a:off x="598201" y="1320908"/>
            <a:ext cx="9701499" cy="5498172"/>
          </a:xfrm>
          <a:prstGeom prst="rect">
            <a:avLst/>
          </a:prstGeom>
        </p:spPr>
        <p:txBody>
          <a:bodyPr vert="horz" wrap="square" lIns="0" tIns="12700" rIns="0" bIns="0" rtlCol="0">
            <a:spAutoFit/>
          </a:bodyPr>
          <a:lstStyle/>
          <a:p>
            <a:pPr marL="192405" marR="250825" indent="-180340">
              <a:lnSpc>
                <a:spcPct val="120300"/>
              </a:lnSpc>
              <a:spcBef>
                <a:spcPts val="100"/>
              </a:spcBef>
              <a:buChar char="–"/>
              <a:tabLst>
                <a:tab pos="193040" algn="l"/>
              </a:tabLst>
            </a:pPr>
            <a:r>
              <a:rPr sz="2000" spc="-60" dirty="0">
                <a:latin typeface="Arial"/>
                <a:cs typeface="Arial"/>
              </a:rPr>
              <a:t>Reconheça </a:t>
            </a:r>
            <a:r>
              <a:rPr sz="2000" dirty="0">
                <a:latin typeface="Arial"/>
                <a:cs typeface="Arial"/>
              </a:rPr>
              <a:t>todo </a:t>
            </a:r>
            <a:r>
              <a:rPr sz="2000" spc="-40" dirty="0">
                <a:latin typeface="Arial"/>
                <a:cs typeface="Arial"/>
              </a:rPr>
              <a:t>progresso </a:t>
            </a:r>
            <a:r>
              <a:rPr sz="2000" spc="-45" dirty="0">
                <a:latin typeface="Arial"/>
                <a:cs typeface="Arial"/>
              </a:rPr>
              <a:t>em </a:t>
            </a:r>
            <a:r>
              <a:rPr sz="2000" spc="-35" dirty="0">
                <a:latin typeface="Arial"/>
                <a:cs typeface="Arial"/>
              </a:rPr>
              <a:t>direção </a:t>
            </a:r>
            <a:r>
              <a:rPr sz="2000" spc="-85" dirty="0">
                <a:latin typeface="Arial"/>
                <a:cs typeface="Arial"/>
              </a:rPr>
              <a:t>às </a:t>
            </a:r>
            <a:r>
              <a:rPr sz="2000" spc="-45" dirty="0">
                <a:latin typeface="Arial"/>
                <a:cs typeface="Arial"/>
              </a:rPr>
              <a:t>metas </a:t>
            </a:r>
            <a:r>
              <a:rPr sz="2000" spc="-15" dirty="0">
                <a:latin typeface="Arial"/>
                <a:cs typeface="Arial"/>
              </a:rPr>
              <a:t>do  tratamento </a:t>
            </a:r>
            <a:r>
              <a:rPr sz="2000" spc="-60" dirty="0">
                <a:latin typeface="Arial"/>
                <a:cs typeface="Arial"/>
              </a:rPr>
              <a:t>e </a:t>
            </a:r>
            <a:r>
              <a:rPr sz="2000" spc="-30" dirty="0">
                <a:latin typeface="Arial"/>
                <a:cs typeface="Arial"/>
              </a:rPr>
              <a:t>reforce </a:t>
            </a:r>
            <a:r>
              <a:rPr sz="2000" spc="-60" dirty="0">
                <a:latin typeface="Arial"/>
                <a:cs typeface="Arial"/>
              </a:rPr>
              <a:t>a </a:t>
            </a:r>
            <a:r>
              <a:rPr sz="2000" spc="-20" dirty="0">
                <a:latin typeface="Arial"/>
                <a:cs typeface="Arial"/>
              </a:rPr>
              <a:t>importância </a:t>
            </a:r>
            <a:r>
              <a:rPr sz="2000" spc="-40" dirty="0">
                <a:latin typeface="Arial"/>
                <a:cs typeface="Arial"/>
              </a:rPr>
              <a:t>da</a:t>
            </a:r>
            <a:r>
              <a:rPr sz="2000" spc="25" dirty="0">
                <a:latin typeface="Arial"/>
                <a:cs typeface="Arial"/>
              </a:rPr>
              <a:t> </a:t>
            </a:r>
            <a:r>
              <a:rPr sz="2000" spc="-50" dirty="0">
                <a:latin typeface="Arial"/>
                <a:cs typeface="Arial"/>
              </a:rPr>
              <a:t>adesão.</a:t>
            </a:r>
            <a:endParaRPr sz="2000" dirty="0">
              <a:latin typeface="Arial"/>
              <a:cs typeface="Arial"/>
            </a:endParaRPr>
          </a:p>
          <a:p>
            <a:pPr marL="192405" marR="46355" indent="-180340">
              <a:lnSpc>
                <a:spcPct val="120300"/>
              </a:lnSpc>
              <a:buChar char="–"/>
              <a:tabLst>
                <a:tab pos="193040" algn="l"/>
              </a:tabLst>
            </a:pPr>
            <a:r>
              <a:rPr sz="2000" spc="-25" dirty="0">
                <a:latin typeface="Arial"/>
                <a:cs typeface="Arial"/>
              </a:rPr>
              <a:t>Mantenha </a:t>
            </a:r>
            <a:r>
              <a:rPr sz="2000" spc="-15" dirty="0">
                <a:latin typeface="Arial"/>
                <a:cs typeface="Arial"/>
              </a:rPr>
              <a:t>contato </a:t>
            </a:r>
            <a:r>
              <a:rPr sz="2000" spc="-25" dirty="0">
                <a:latin typeface="Arial"/>
                <a:cs typeface="Arial"/>
              </a:rPr>
              <a:t>periódico </a:t>
            </a:r>
            <a:r>
              <a:rPr sz="2000" spc="-35" dirty="0">
                <a:latin typeface="Arial"/>
                <a:cs typeface="Arial"/>
              </a:rPr>
              <a:t>com </a:t>
            </a:r>
            <a:r>
              <a:rPr sz="2000" spc="-60" dirty="0">
                <a:latin typeface="Arial"/>
                <a:cs typeface="Arial"/>
              </a:rPr>
              <a:t>a pessoa </a:t>
            </a:r>
            <a:r>
              <a:rPr sz="2000" spc="-75" dirty="0">
                <a:latin typeface="Arial"/>
                <a:cs typeface="Arial"/>
              </a:rPr>
              <a:t>(e </a:t>
            </a:r>
            <a:r>
              <a:rPr sz="2000" spc="-65" dirty="0">
                <a:latin typeface="Arial"/>
                <a:cs typeface="Arial"/>
              </a:rPr>
              <a:t>seu  </a:t>
            </a:r>
            <a:r>
              <a:rPr sz="2000" spc="-30" dirty="0">
                <a:latin typeface="Arial"/>
                <a:cs typeface="Arial"/>
              </a:rPr>
              <a:t>cuidador, </a:t>
            </a:r>
            <a:r>
              <a:rPr sz="2000" spc="-25" dirty="0">
                <a:latin typeface="Arial"/>
                <a:cs typeface="Arial"/>
              </a:rPr>
              <a:t>quando </a:t>
            </a:r>
            <a:r>
              <a:rPr sz="2000" spc="-30" dirty="0">
                <a:latin typeface="Arial"/>
                <a:cs typeface="Arial"/>
              </a:rPr>
              <a:t>apropriado). </a:t>
            </a:r>
            <a:r>
              <a:rPr sz="2000" spc="-75" dirty="0">
                <a:latin typeface="Arial"/>
                <a:cs typeface="Arial"/>
              </a:rPr>
              <a:t>Caso </a:t>
            </a:r>
            <a:r>
              <a:rPr sz="2000" spc="-35" dirty="0">
                <a:latin typeface="Arial"/>
                <a:cs typeface="Arial"/>
              </a:rPr>
              <a:t>disponível, </a:t>
            </a:r>
            <a:r>
              <a:rPr sz="2000" spc="-40" dirty="0">
                <a:latin typeface="Arial"/>
                <a:cs typeface="Arial"/>
              </a:rPr>
              <a:t>designe  </a:t>
            </a:r>
            <a:r>
              <a:rPr sz="2000" spc="-25" dirty="0">
                <a:latin typeface="Arial"/>
                <a:cs typeface="Arial"/>
              </a:rPr>
              <a:t>um </a:t>
            </a:r>
            <a:r>
              <a:rPr sz="2000" spc="-35" dirty="0">
                <a:latin typeface="Arial"/>
                <a:cs typeface="Arial"/>
              </a:rPr>
              <a:t>agente </a:t>
            </a:r>
            <a:r>
              <a:rPr sz="2000" spc="-40" dirty="0">
                <a:latin typeface="Arial"/>
                <a:cs typeface="Arial"/>
              </a:rPr>
              <a:t>de </a:t>
            </a:r>
            <a:r>
              <a:rPr sz="2000" spc="-55" dirty="0">
                <a:latin typeface="Arial"/>
                <a:cs typeface="Arial"/>
              </a:rPr>
              <a:t>saúde </a:t>
            </a:r>
            <a:r>
              <a:rPr sz="2000" spc="-20" dirty="0">
                <a:latin typeface="Arial"/>
                <a:cs typeface="Arial"/>
              </a:rPr>
              <a:t>comunitário </a:t>
            </a:r>
            <a:r>
              <a:rPr sz="2000" spc="-15" dirty="0">
                <a:latin typeface="Arial"/>
                <a:cs typeface="Arial"/>
              </a:rPr>
              <a:t>ou outra </a:t>
            </a:r>
            <a:r>
              <a:rPr sz="2000" spc="-60" dirty="0">
                <a:latin typeface="Arial"/>
                <a:cs typeface="Arial"/>
              </a:rPr>
              <a:t>pessoa </a:t>
            </a:r>
            <a:r>
              <a:rPr sz="2000" spc="-40" dirty="0">
                <a:latin typeface="Arial"/>
                <a:cs typeface="Arial"/>
              </a:rPr>
              <a:t>de  </a:t>
            </a:r>
            <a:r>
              <a:rPr sz="2000" spc="-30" dirty="0">
                <a:latin typeface="Arial"/>
                <a:cs typeface="Arial"/>
              </a:rPr>
              <a:t>confiança </a:t>
            </a:r>
            <a:r>
              <a:rPr sz="2000" spc="-45" dirty="0">
                <a:latin typeface="Arial"/>
                <a:cs typeface="Arial"/>
              </a:rPr>
              <a:t>na </a:t>
            </a:r>
            <a:r>
              <a:rPr sz="2000" spc="-30" dirty="0">
                <a:latin typeface="Arial"/>
                <a:cs typeface="Arial"/>
              </a:rPr>
              <a:t>comunidade </a:t>
            </a:r>
            <a:r>
              <a:rPr sz="2000" spc="-40" dirty="0">
                <a:latin typeface="Arial"/>
                <a:cs typeface="Arial"/>
              </a:rPr>
              <a:t>(como </a:t>
            </a:r>
            <a:r>
              <a:rPr sz="2000" spc="-25" dirty="0">
                <a:latin typeface="Arial"/>
                <a:cs typeface="Arial"/>
              </a:rPr>
              <a:t>um </a:t>
            </a:r>
            <a:r>
              <a:rPr sz="2000" spc="-35" dirty="0">
                <a:latin typeface="Arial"/>
                <a:cs typeface="Arial"/>
              </a:rPr>
              <a:t>parente) </a:t>
            </a:r>
            <a:r>
              <a:rPr sz="2000" spc="-40" dirty="0">
                <a:latin typeface="Arial"/>
                <a:cs typeface="Arial"/>
              </a:rPr>
              <a:t>para </a:t>
            </a:r>
            <a:r>
              <a:rPr sz="2000" spc="-30" dirty="0">
                <a:latin typeface="Arial"/>
                <a:cs typeface="Arial"/>
              </a:rPr>
              <a:t>dar  </a:t>
            </a:r>
            <a:r>
              <a:rPr sz="2000" spc="-20" dirty="0">
                <a:latin typeface="Arial"/>
                <a:cs typeface="Arial"/>
              </a:rPr>
              <a:t>apoio </a:t>
            </a:r>
            <a:r>
              <a:rPr sz="2000" spc="-60" dirty="0">
                <a:latin typeface="Arial"/>
                <a:cs typeface="Arial"/>
              </a:rPr>
              <a:t>à</a:t>
            </a:r>
            <a:r>
              <a:rPr sz="2000" spc="-35" dirty="0">
                <a:latin typeface="Arial"/>
                <a:cs typeface="Arial"/>
              </a:rPr>
              <a:t> </a:t>
            </a:r>
            <a:r>
              <a:rPr sz="2000" spc="-55" dirty="0">
                <a:latin typeface="Arial"/>
                <a:cs typeface="Arial"/>
              </a:rPr>
              <a:t>pessoa.</a:t>
            </a:r>
            <a:endParaRPr sz="2000" dirty="0">
              <a:latin typeface="Arial"/>
              <a:cs typeface="Arial"/>
            </a:endParaRPr>
          </a:p>
          <a:p>
            <a:pPr marL="192405" marR="5080" indent="-180340">
              <a:lnSpc>
                <a:spcPct val="120300"/>
              </a:lnSpc>
              <a:buChar char="–"/>
              <a:tabLst>
                <a:tab pos="193040" algn="l"/>
              </a:tabLst>
            </a:pPr>
            <a:r>
              <a:rPr sz="2000" spc="-40" dirty="0">
                <a:latin typeface="Arial"/>
                <a:cs typeface="Arial"/>
              </a:rPr>
              <a:t>Explique </a:t>
            </a:r>
            <a:r>
              <a:rPr sz="2000" spc="-35" dirty="0">
                <a:latin typeface="Arial"/>
                <a:cs typeface="Arial"/>
              </a:rPr>
              <a:t>que </a:t>
            </a:r>
            <a:r>
              <a:rPr sz="2000" spc="-60" dirty="0">
                <a:latin typeface="Arial"/>
                <a:cs typeface="Arial"/>
              </a:rPr>
              <a:t>a pessoa </a:t>
            </a:r>
            <a:r>
              <a:rPr sz="2000" spc="-25" dirty="0">
                <a:latin typeface="Arial"/>
                <a:cs typeface="Arial"/>
              </a:rPr>
              <a:t>pode </a:t>
            </a:r>
            <a:r>
              <a:rPr sz="2000" spc="-20" dirty="0">
                <a:latin typeface="Arial"/>
                <a:cs typeface="Arial"/>
              </a:rPr>
              <a:t>voltar </a:t>
            </a:r>
            <a:r>
              <a:rPr sz="2000" spc="-35" dirty="0">
                <a:latin typeface="Arial"/>
                <a:cs typeface="Arial"/>
              </a:rPr>
              <a:t>ao </a:t>
            </a:r>
            <a:r>
              <a:rPr sz="2000" spc="-40" dirty="0">
                <a:latin typeface="Arial"/>
                <a:cs typeface="Arial"/>
              </a:rPr>
              <a:t>serviço de </a:t>
            </a:r>
            <a:r>
              <a:rPr sz="2000" spc="-55" dirty="0">
                <a:latin typeface="Arial"/>
                <a:cs typeface="Arial"/>
              </a:rPr>
              <a:t>saúde </a:t>
            </a:r>
            <a:r>
              <a:rPr sz="2000" spc="-60" dirty="0">
                <a:latin typeface="Arial"/>
                <a:cs typeface="Arial"/>
              </a:rPr>
              <a:t>a  </a:t>
            </a:r>
            <a:r>
              <a:rPr sz="2000" spc="-30" dirty="0">
                <a:latin typeface="Arial"/>
                <a:cs typeface="Arial"/>
              </a:rPr>
              <a:t>qualquer </a:t>
            </a:r>
            <a:r>
              <a:rPr sz="2000" spc="-20" dirty="0">
                <a:latin typeface="Arial"/>
                <a:cs typeface="Arial"/>
              </a:rPr>
              <a:t>momento </a:t>
            </a:r>
            <a:r>
              <a:rPr sz="2000" spc="-25" dirty="0">
                <a:latin typeface="Arial"/>
                <a:cs typeface="Arial"/>
              </a:rPr>
              <a:t>entre </a:t>
            </a:r>
            <a:r>
              <a:rPr sz="2000" spc="-85" dirty="0">
                <a:latin typeface="Arial"/>
                <a:cs typeface="Arial"/>
              </a:rPr>
              <a:t>as </a:t>
            </a:r>
            <a:r>
              <a:rPr sz="2000" spc="-40" dirty="0">
                <a:latin typeface="Arial"/>
                <a:cs typeface="Arial"/>
              </a:rPr>
              <a:t>consultas de </a:t>
            </a:r>
            <a:r>
              <a:rPr sz="2000" spc="-30" dirty="0">
                <a:latin typeface="Arial"/>
                <a:cs typeface="Arial"/>
              </a:rPr>
              <a:t>seguimento </a:t>
            </a:r>
            <a:r>
              <a:rPr sz="2000" spc="-80" dirty="0">
                <a:latin typeface="Arial"/>
                <a:cs typeface="Arial"/>
              </a:rPr>
              <a:t>se  </a:t>
            </a:r>
            <a:r>
              <a:rPr sz="2000" spc="-50" dirty="0">
                <a:latin typeface="Arial"/>
                <a:cs typeface="Arial"/>
              </a:rPr>
              <a:t>necessário </a:t>
            </a:r>
            <a:r>
              <a:rPr sz="2000" spc="-35" dirty="0">
                <a:latin typeface="Arial"/>
                <a:cs typeface="Arial"/>
              </a:rPr>
              <a:t>(p. ex., </a:t>
            </a:r>
            <a:r>
              <a:rPr sz="2000" spc="-10" dirty="0">
                <a:latin typeface="Arial"/>
                <a:cs typeface="Arial"/>
              </a:rPr>
              <a:t>por </a:t>
            </a:r>
            <a:r>
              <a:rPr sz="2000" spc="-60" dirty="0">
                <a:latin typeface="Arial"/>
                <a:cs typeface="Arial"/>
              </a:rPr>
              <a:t>causa </a:t>
            </a:r>
            <a:r>
              <a:rPr sz="2000" spc="-40" dirty="0">
                <a:latin typeface="Arial"/>
                <a:cs typeface="Arial"/>
              </a:rPr>
              <a:t>de </a:t>
            </a:r>
            <a:r>
              <a:rPr sz="2000" spc="-30" dirty="0">
                <a:latin typeface="Arial"/>
                <a:cs typeface="Arial"/>
              </a:rPr>
              <a:t>efeitos </a:t>
            </a:r>
            <a:r>
              <a:rPr sz="2000" spc="-40" dirty="0">
                <a:latin typeface="Arial"/>
                <a:cs typeface="Arial"/>
              </a:rPr>
              <a:t>colaterais </a:t>
            </a:r>
            <a:r>
              <a:rPr sz="2000" spc="-45" dirty="0">
                <a:latin typeface="Arial"/>
                <a:cs typeface="Arial"/>
              </a:rPr>
              <a:t>dos  </a:t>
            </a:r>
            <a:r>
              <a:rPr sz="2000" spc="-35" dirty="0">
                <a:latin typeface="Arial"/>
                <a:cs typeface="Arial"/>
              </a:rPr>
              <a:t>medicamentos,</a:t>
            </a:r>
            <a:r>
              <a:rPr sz="2000" spc="-30" dirty="0">
                <a:latin typeface="Arial"/>
                <a:cs typeface="Arial"/>
              </a:rPr>
              <a:t> </a:t>
            </a:r>
            <a:r>
              <a:rPr sz="2000" spc="-40" dirty="0">
                <a:latin typeface="Arial"/>
                <a:cs typeface="Arial"/>
              </a:rPr>
              <a:t>etc.).</a:t>
            </a:r>
            <a:endParaRPr lang="pt-BR" sz="2000" spc="-40" dirty="0">
              <a:latin typeface="Arial"/>
              <a:cs typeface="Arial"/>
            </a:endParaRPr>
          </a:p>
          <a:p>
            <a:pPr marL="192405" marR="258445" indent="-180340">
              <a:lnSpc>
                <a:spcPct val="120300"/>
              </a:lnSpc>
              <a:spcBef>
                <a:spcPts val="100"/>
              </a:spcBef>
              <a:buChar char="–"/>
              <a:tabLst>
                <a:tab pos="193040" algn="l"/>
              </a:tabLst>
            </a:pPr>
            <a:r>
              <a:rPr lang="pt-BR" sz="2000" spc="-65" dirty="0">
                <a:latin typeface="Arial"/>
                <a:cs typeface="Arial"/>
              </a:rPr>
              <a:t>Tenha </a:t>
            </a:r>
            <a:r>
              <a:rPr lang="pt-BR" sz="2000" spc="-25" dirty="0">
                <a:latin typeface="Arial"/>
                <a:cs typeface="Arial"/>
              </a:rPr>
              <a:t>um plano </a:t>
            </a:r>
            <a:r>
              <a:rPr lang="pt-BR" sz="2000" spc="-40" dirty="0">
                <a:latin typeface="Arial"/>
                <a:cs typeface="Arial"/>
              </a:rPr>
              <a:t>de </a:t>
            </a:r>
            <a:r>
              <a:rPr lang="pt-BR" sz="2000" spc="-45" dirty="0">
                <a:latin typeface="Arial"/>
                <a:cs typeface="Arial"/>
              </a:rPr>
              <a:t>ação </a:t>
            </a:r>
            <a:r>
              <a:rPr lang="pt-BR" sz="2000" spc="-40" dirty="0">
                <a:latin typeface="Arial"/>
                <a:cs typeface="Arial"/>
              </a:rPr>
              <a:t>para </a:t>
            </a:r>
            <a:r>
              <a:rPr lang="pt-BR" sz="2000" spc="-5" dirty="0">
                <a:latin typeface="Arial"/>
                <a:cs typeface="Arial"/>
              </a:rPr>
              <a:t>o </a:t>
            </a:r>
            <a:r>
              <a:rPr lang="pt-BR" sz="2000" spc="-55" dirty="0">
                <a:latin typeface="Arial"/>
                <a:cs typeface="Arial"/>
              </a:rPr>
              <a:t>caso </a:t>
            </a:r>
            <a:r>
              <a:rPr lang="pt-BR" sz="2000" spc="-40" dirty="0">
                <a:latin typeface="Arial"/>
                <a:cs typeface="Arial"/>
              </a:rPr>
              <a:t>de </a:t>
            </a:r>
            <a:r>
              <a:rPr lang="pt-BR" sz="2000" spc="-60" dirty="0">
                <a:latin typeface="Arial"/>
                <a:cs typeface="Arial"/>
              </a:rPr>
              <a:t>a pessoa </a:t>
            </a:r>
            <a:r>
              <a:rPr lang="pt-BR" sz="2000" spc="-35" dirty="0">
                <a:latin typeface="Arial"/>
                <a:cs typeface="Arial"/>
              </a:rPr>
              <a:t>não  </a:t>
            </a:r>
            <a:r>
              <a:rPr lang="pt-BR" sz="2000" spc="-40" dirty="0">
                <a:latin typeface="Arial"/>
                <a:cs typeface="Arial"/>
              </a:rPr>
              <a:t>comparecer </a:t>
            </a:r>
            <a:r>
              <a:rPr lang="pt-BR" sz="2000" spc="-85" dirty="0">
                <a:latin typeface="Arial"/>
                <a:cs typeface="Arial"/>
              </a:rPr>
              <a:t>às</a:t>
            </a:r>
            <a:r>
              <a:rPr lang="pt-BR" sz="2000" spc="-15" dirty="0">
                <a:latin typeface="Arial"/>
                <a:cs typeface="Arial"/>
              </a:rPr>
              <a:t> </a:t>
            </a:r>
            <a:r>
              <a:rPr lang="pt-BR" sz="2000" spc="-40" dirty="0">
                <a:latin typeface="Arial"/>
                <a:cs typeface="Arial"/>
              </a:rPr>
              <a:t>consultas.</a:t>
            </a:r>
            <a:endParaRPr lang="pt-BR" sz="2000" dirty="0">
              <a:latin typeface="Arial"/>
              <a:cs typeface="Arial"/>
            </a:endParaRPr>
          </a:p>
          <a:p>
            <a:pPr marL="192405" marR="95885" indent="-180340">
              <a:lnSpc>
                <a:spcPct val="120300"/>
              </a:lnSpc>
              <a:buChar char="–"/>
              <a:tabLst>
                <a:tab pos="193040" algn="l"/>
              </a:tabLst>
            </a:pPr>
            <a:r>
              <a:rPr lang="pt-BR" sz="2000" spc="-55" dirty="0">
                <a:latin typeface="Arial"/>
                <a:cs typeface="Arial"/>
              </a:rPr>
              <a:t>Recorra </a:t>
            </a:r>
            <a:r>
              <a:rPr lang="pt-BR" sz="2000" spc="-60" dirty="0">
                <a:latin typeface="Arial"/>
                <a:cs typeface="Arial"/>
              </a:rPr>
              <a:t>à </a:t>
            </a:r>
            <a:r>
              <a:rPr lang="pt-BR" sz="2000" spc="-30" dirty="0">
                <a:latin typeface="Arial"/>
                <a:cs typeface="Arial"/>
              </a:rPr>
              <a:t>família </a:t>
            </a:r>
            <a:r>
              <a:rPr lang="pt-BR" sz="2000" spc="-60" dirty="0">
                <a:latin typeface="Arial"/>
                <a:cs typeface="Arial"/>
              </a:rPr>
              <a:t>e à </a:t>
            </a:r>
            <a:r>
              <a:rPr lang="pt-BR" sz="2000" spc="-30" dirty="0">
                <a:latin typeface="Arial"/>
                <a:cs typeface="Arial"/>
              </a:rPr>
              <a:t>comunidade </a:t>
            </a:r>
            <a:r>
              <a:rPr lang="pt-BR" sz="2000" spc="-40" dirty="0">
                <a:latin typeface="Arial"/>
                <a:cs typeface="Arial"/>
              </a:rPr>
              <a:t>para </a:t>
            </a:r>
            <a:r>
              <a:rPr lang="pt-BR" sz="2000" spc="-25" dirty="0">
                <a:latin typeface="Arial"/>
                <a:cs typeface="Arial"/>
              </a:rPr>
              <a:t>entrar </a:t>
            </a:r>
            <a:r>
              <a:rPr lang="pt-BR" sz="2000" spc="-45" dirty="0">
                <a:latin typeface="Arial"/>
                <a:cs typeface="Arial"/>
              </a:rPr>
              <a:t>em </a:t>
            </a:r>
            <a:r>
              <a:rPr lang="pt-BR" sz="2000" spc="-15" dirty="0">
                <a:latin typeface="Arial"/>
                <a:cs typeface="Arial"/>
              </a:rPr>
              <a:t>contato  </a:t>
            </a:r>
            <a:r>
              <a:rPr lang="pt-BR" sz="2000" spc="-35" dirty="0">
                <a:latin typeface="Arial"/>
                <a:cs typeface="Arial"/>
              </a:rPr>
              <a:t>com </a:t>
            </a:r>
            <a:r>
              <a:rPr lang="pt-BR" sz="2000" spc="-65" dirty="0">
                <a:latin typeface="Arial"/>
                <a:cs typeface="Arial"/>
              </a:rPr>
              <a:t>pessoas </a:t>
            </a:r>
            <a:r>
              <a:rPr lang="pt-BR" sz="2000" spc="-35" dirty="0">
                <a:latin typeface="Arial"/>
                <a:cs typeface="Arial"/>
              </a:rPr>
              <a:t>que não </a:t>
            </a:r>
            <a:r>
              <a:rPr lang="pt-BR" sz="2000" spc="-25" dirty="0">
                <a:latin typeface="Arial"/>
                <a:cs typeface="Arial"/>
              </a:rPr>
              <a:t>voltaram </a:t>
            </a:r>
            <a:r>
              <a:rPr lang="pt-BR" sz="2000" spc="-40" dirty="0">
                <a:latin typeface="Arial"/>
                <a:cs typeface="Arial"/>
              </a:rPr>
              <a:t>para </a:t>
            </a:r>
            <a:r>
              <a:rPr lang="pt-BR" sz="2000" spc="-5" dirty="0">
                <a:latin typeface="Arial"/>
                <a:cs typeface="Arial"/>
              </a:rPr>
              <a:t>o </a:t>
            </a:r>
            <a:r>
              <a:rPr lang="pt-BR" sz="2000" spc="-30" dirty="0">
                <a:latin typeface="Arial"/>
                <a:cs typeface="Arial"/>
              </a:rPr>
              <a:t>seguimento  </a:t>
            </a:r>
            <a:r>
              <a:rPr lang="pt-BR" sz="2000" spc="-25" dirty="0">
                <a:latin typeface="Arial"/>
                <a:cs typeface="Arial"/>
              </a:rPr>
              <a:t>periódico.</a:t>
            </a:r>
            <a:endParaRPr lang="pt-BR" sz="2000" dirty="0">
              <a:latin typeface="Arial"/>
              <a:cs typeface="Arial"/>
            </a:endParaRPr>
          </a:p>
          <a:p>
            <a:pPr marL="192405" marR="235585" indent="-180340">
              <a:lnSpc>
                <a:spcPct val="120300"/>
              </a:lnSpc>
              <a:buChar char="–"/>
              <a:tabLst>
                <a:tab pos="193040" algn="l"/>
              </a:tabLst>
            </a:pPr>
            <a:r>
              <a:rPr lang="pt-BR" sz="2000" spc="-45" dirty="0">
                <a:latin typeface="Arial"/>
                <a:cs typeface="Arial"/>
              </a:rPr>
              <a:t>Consulte </a:t>
            </a:r>
            <a:r>
              <a:rPr lang="pt-BR" sz="2000" spc="-25" dirty="0">
                <a:latin typeface="Arial"/>
                <a:cs typeface="Arial"/>
              </a:rPr>
              <a:t>um </a:t>
            </a:r>
            <a:r>
              <a:rPr lang="pt-BR" sz="2000" spc="-45" dirty="0">
                <a:latin typeface="Arial"/>
                <a:cs typeface="Arial"/>
              </a:rPr>
              <a:t>especialista </a:t>
            </a:r>
            <a:r>
              <a:rPr lang="pt-BR" sz="2000" spc="-80" dirty="0">
                <a:latin typeface="Arial"/>
                <a:cs typeface="Arial"/>
              </a:rPr>
              <a:t>se </a:t>
            </a:r>
            <a:r>
              <a:rPr lang="pt-BR" sz="2000" spc="-35" dirty="0">
                <a:latin typeface="Arial"/>
                <a:cs typeface="Arial"/>
              </a:rPr>
              <a:t>não </a:t>
            </a:r>
            <a:r>
              <a:rPr lang="pt-BR" sz="2000" spc="-30" dirty="0">
                <a:latin typeface="Arial"/>
                <a:cs typeface="Arial"/>
              </a:rPr>
              <a:t>houver melhora </a:t>
            </a:r>
            <a:r>
              <a:rPr lang="pt-BR" sz="2000" spc="-15" dirty="0">
                <a:latin typeface="Arial"/>
                <a:cs typeface="Arial"/>
              </a:rPr>
              <a:t>ou </a:t>
            </a:r>
            <a:r>
              <a:rPr lang="pt-BR" sz="2000" spc="-80" dirty="0">
                <a:latin typeface="Arial"/>
                <a:cs typeface="Arial"/>
              </a:rPr>
              <a:t>se  </a:t>
            </a:r>
            <a:r>
              <a:rPr lang="pt-BR" sz="2000" spc="-30" dirty="0">
                <a:latin typeface="Arial"/>
                <a:cs typeface="Arial"/>
              </a:rPr>
              <a:t>houver </a:t>
            </a:r>
            <a:r>
              <a:rPr lang="pt-BR" sz="2000" spc="-35" dirty="0">
                <a:latin typeface="Arial"/>
                <a:cs typeface="Arial"/>
              </a:rPr>
              <a:t>agravamento.</a:t>
            </a:r>
            <a:endParaRPr lang="pt-BR" sz="2000" dirty="0">
              <a:latin typeface="Arial"/>
              <a:cs typeface="Arial"/>
            </a:endParaRPr>
          </a:p>
          <a:p>
            <a:pPr marL="192405" marR="5080" indent="-180340">
              <a:lnSpc>
                <a:spcPct val="120300"/>
              </a:lnSpc>
              <a:buChar char="–"/>
              <a:tabLst>
                <a:tab pos="193040" algn="l"/>
              </a:tabLst>
            </a:pPr>
            <a:r>
              <a:rPr lang="pt-BR" sz="2000" spc="-50" dirty="0">
                <a:latin typeface="Arial"/>
                <a:cs typeface="Arial"/>
              </a:rPr>
              <a:t>Registre </a:t>
            </a:r>
            <a:r>
              <a:rPr lang="pt-BR" sz="2000" spc="-10" dirty="0">
                <a:latin typeface="Arial"/>
                <a:cs typeface="Arial"/>
              </a:rPr>
              <a:t>por </a:t>
            </a:r>
            <a:r>
              <a:rPr lang="pt-BR" sz="2000" spc="-30" dirty="0">
                <a:latin typeface="Arial"/>
                <a:cs typeface="Arial"/>
              </a:rPr>
              <a:t>escrito </a:t>
            </a:r>
            <a:r>
              <a:rPr lang="pt-BR" sz="2000" spc="-15" dirty="0">
                <a:latin typeface="Arial"/>
                <a:cs typeface="Arial"/>
              </a:rPr>
              <a:t>no prontuário </a:t>
            </a:r>
            <a:r>
              <a:rPr lang="pt-BR" sz="2000" spc="-45" dirty="0">
                <a:latin typeface="Arial"/>
                <a:cs typeface="Arial"/>
              </a:rPr>
              <a:t>aspectos </a:t>
            </a:r>
            <a:r>
              <a:rPr lang="pt-BR" sz="2000" spc="-20" dirty="0">
                <a:latin typeface="Arial"/>
                <a:cs typeface="Arial"/>
              </a:rPr>
              <a:t>importantes </a:t>
            </a:r>
            <a:r>
              <a:rPr lang="pt-BR" sz="2000" spc="-40" dirty="0">
                <a:latin typeface="Arial"/>
                <a:cs typeface="Arial"/>
              </a:rPr>
              <a:t>da  relação </a:t>
            </a:r>
            <a:r>
              <a:rPr lang="pt-BR" sz="2000" spc="-35" dirty="0">
                <a:latin typeface="Arial"/>
                <a:cs typeface="Arial"/>
              </a:rPr>
              <a:t>com </a:t>
            </a:r>
            <a:r>
              <a:rPr lang="pt-BR" sz="2000" spc="-60" dirty="0">
                <a:latin typeface="Arial"/>
                <a:cs typeface="Arial"/>
              </a:rPr>
              <a:t>a pessoa e a</a:t>
            </a:r>
            <a:r>
              <a:rPr lang="pt-BR" sz="2000" spc="105" dirty="0">
                <a:latin typeface="Arial"/>
                <a:cs typeface="Arial"/>
              </a:rPr>
              <a:t> </a:t>
            </a:r>
            <a:r>
              <a:rPr lang="pt-BR" sz="2000" spc="-30" dirty="0">
                <a:latin typeface="Arial"/>
                <a:cs typeface="Arial"/>
              </a:rPr>
              <a:t>família.</a:t>
            </a:r>
            <a:endParaRPr lang="pt-BR" sz="2000" dirty="0">
              <a:latin typeface="Arial"/>
              <a:cs typeface="Arial"/>
            </a:endParaRPr>
          </a:p>
          <a:p>
            <a:pPr marL="192405" marR="5080" indent="-180340">
              <a:lnSpc>
                <a:spcPct val="120300"/>
              </a:lnSpc>
              <a:buChar char="–"/>
              <a:tabLst>
                <a:tab pos="193040" algn="l"/>
              </a:tabLst>
            </a:pPr>
            <a:endParaRPr sz="2000" dirty="0">
              <a:latin typeface="Arial"/>
              <a:cs typeface="Arial"/>
            </a:endParaRPr>
          </a:p>
        </p:txBody>
      </p:sp>
      <p:sp>
        <p:nvSpPr>
          <p:cNvPr id="5" name="object 9">
            <a:extLst>
              <a:ext uri="{FF2B5EF4-FFF2-40B4-BE49-F238E27FC236}">
                <a16:creationId xmlns:a16="http://schemas.microsoft.com/office/drawing/2014/main" id="{FA0ACC62-7B03-4358-9BE4-ABAB810188DE}"/>
              </a:ext>
            </a:extLst>
          </p:cNvPr>
          <p:cNvSpPr txBox="1"/>
          <p:nvPr/>
        </p:nvSpPr>
        <p:spPr>
          <a:xfrm>
            <a:off x="2832100" y="573178"/>
            <a:ext cx="6324600" cy="320601"/>
          </a:xfrm>
          <a:prstGeom prst="rect">
            <a:avLst/>
          </a:prstGeom>
        </p:spPr>
        <p:txBody>
          <a:bodyPr vert="horz" wrap="square" lIns="0" tIns="12700" rIns="0" bIns="0" rtlCol="0">
            <a:spAutoFit/>
          </a:bodyPr>
          <a:lstStyle/>
          <a:p>
            <a:pPr marL="12700">
              <a:lnSpc>
                <a:spcPct val="100000"/>
              </a:lnSpc>
              <a:spcBef>
                <a:spcPts val="100"/>
              </a:spcBef>
            </a:pPr>
            <a:r>
              <a:rPr sz="2000" b="1" spc="-80" dirty="0">
                <a:solidFill>
                  <a:srgbClr val="002857"/>
                </a:solidFill>
                <a:latin typeface="Arial"/>
                <a:cs typeface="Arial"/>
              </a:rPr>
              <a:t>» </a:t>
            </a:r>
            <a:r>
              <a:rPr sz="2000" b="1" spc="-15" dirty="0">
                <a:latin typeface="Arial"/>
                <a:cs typeface="Arial"/>
              </a:rPr>
              <a:t>Durante </a:t>
            </a:r>
            <a:r>
              <a:rPr sz="2000" b="1" spc="-5" dirty="0">
                <a:latin typeface="Arial"/>
                <a:cs typeface="Arial"/>
              </a:rPr>
              <a:t>todo </a:t>
            </a:r>
            <a:r>
              <a:rPr sz="2000" b="1" spc="-20" dirty="0">
                <a:latin typeface="Arial"/>
                <a:cs typeface="Arial"/>
              </a:rPr>
              <a:t>o período de</a:t>
            </a:r>
            <a:r>
              <a:rPr sz="2000" b="1" spc="105" dirty="0">
                <a:latin typeface="Arial"/>
                <a:cs typeface="Arial"/>
              </a:rPr>
              <a:t> </a:t>
            </a:r>
            <a:r>
              <a:rPr sz="2000" b="1" spc="-30" dirty="0">
                <a:latin typeface="Arial"/>
                <a:cs typeface="Arial"/>
              </a:rPr>
              <a:t>seguimento:</a:t>
            </a:r>
            <a:endParaRPr sz="2000" dirty="0">
              <a:latin typeface="Arial"/>
              <a:cs typeface="Arial"/>
            </a:endParaRPr>
          </a:p>
        </p:txBody>
      </p:sp>
    </p:spTree>
    <p:extLst>
      <p:ext uri="{BB962C8B-B14F-4D97-AF65-F5344CB8AC3E}">
        <p14:creationId xmlns:p14="http://schemas.microsoft.com/office/powerpoint/2010/main" val="2032122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30477" y="533400"/>
            <a:ext cx="10223425" cy="6154890"/>
          </a:xfrm>
          <a:prstGeom prst="rect">
            <a:avLst/>
          </a:prstGeom>
        </p:spPr>
        <p:txBody>
          <a:bodyPr vert="horz" wrap="square" lIns="0" tIns="45085" rIns="0" bIns="0" rtlCol="0">
            <a:spAutoFit/>
          </a:bodyPr>
          <a:lstStyle/>
          <a:p>
            <a:pPr marL="245745">
              <a:spcBef>
                <a:spcPts val="355"/>
              </a:spcBef>
            </a:pPr>
            <a:r>
              <a:rPr sz="3200" b="1" dirty="0">
                <a:solidFill>
                  <a:srgbClr val="002857"/>
                </a:solidFill>
                <a:latin typeface="Arial"/>
                <a:cs typeface="Arial"/>
              </a:rPr>
              <a:t>Participação dos </a:t>
            </a:r>
            <a:r>
              <a:rPr sz="3200" b="1" dirty="0" err="1">
                <a:solidFill>
                  <a:srgbClr val="002857"/>
                </a:solidFill>
                <a:latin typeface="Arial"/>
                <a:cs typeface="Arial"/>
              </a:rPr>
              <a:t>cuidadores</a:t>
            </a:r>
            <a:endParaRPr lang="pt-BR" sz="3200" b="1" dirty="0">
              <a:solidFill>
                <a:srgbClr val="002857"/>
              </a:solidFill>
              <a:latin typeface="Arial"/>
              <a:cs typeface="Arial"/>
            </a:endParaRPr>
          </a:p>
          <a:p>
            <a:pPr marL="245745">
              <a:spcBef>
                <a:spcPts val="355"/>
              </a:spcBef>
            </a:pPr>
            <a:endParaRPr sz="2000" dirty="0">
              <a:latin typeface="Arial"/>
              <a:cs typeface="Arial"/>
            </a:endParaRPr>
          </a:p>
          <a:p>
            <a:pPr marL="192405" marR="328930" indent="-180340">
              <a:spcBef>
                <a:spcPts val="135"/>
              </a:spcBef>
            </a:pPr>
            <a:r>
              <a:rPr sz="2000" b="1" dirty="0">
                <a:solidFill>
                  <a:srgbClr val="002857"/>
                </a:solidFill>
                <a:latin typeface="Arial"/>
                <a:cs typeface="Arial"/>
              </a:rPr>
              <a:t>» </a:t>
            </a:r>
            <a:r>
              <a:rPr sz="2000" dirty="0">
                <a:latin typeface="Arial"/>
                <a:cs typeface="Arial"/>
              </a:rPr>
              <a:t>Quando apropriado, e com o consentimento da pessoa  tratada, inclua o cuidador ou um parente na </a:t>
            </a:r>
            <a:r>
              <a:rPr sz="2000" dirty="0" err="1">
                <a:latin typeface="Arial"/>
                <a:cs typeface="Arial"/>
              </a:rPr>
              <a:t>atenção</a:t>
            </a:r>
            <a:r>
              <a:rPr sz="2000" dirty="0">
                <a:latin typeface="Arial"/>
                <a:cs typeface="Arial"/>
              </a:rPr>
              <a:t>.</a:t>
            </a:r>
            <a:endParaRPr lang="pt-BR" sz="2000" dirty="0">
              <a:latin typeface="Arial"/>
              <a:cs typeface="Arial"/>
            </a:endParaRPr>
          </a:p>
          <a:p>
            <a:pPr marL="192405" marR="328930" indent="-180340">
              <a:spcBef>
                <a:spcPts val="135"/>
              </a:spcBef>
            </a:pPr>
            <a:endParaRPr sz="2000" dirty="0">
              <a:latin typeface="Arial"/>
              <a:cs typeface="Arial"/>
            </a:endParaRPr>
          </a:p>
          <a:p>
            <a:pPr marL="12700"/>
            <a:r>
              <a:rPr sz="2000" b="1" dirty="0">
                <a:solidFill>
                  <a:srgbClr val="002857"/>
                </a:solidFill>
                <a:latin typeface="Arial"/>
                <a:cs typeface="Arial"/>
              </a:rPr>
              <a:t>» </a:t>
            </a:r>
            <a:r>
              <a:rPr sz="2000" dirty="0">
                <a:latin typeface="Arial"/>
                <a:cs typeface="Arial"/>
              </a:rPr>
              <a:t>Reconheça que pode ser difícil cuidar de </a:t>
            </a:r>
            <a:r>
              <a:rPr sz="2000" dirty="0" err="1">
                <a:latin typeface="Arial"/>
                <a:cs typeface="Arial"/>
              </a:rPr>
              <a:t>pessoas</a:t>
            </a:r>
            <a:r>
              <a:rPr sz="2000" dirty="0">
                <a:latin typeface="Arial"/>
                <a:cs typeface="Arial"/>
              </a:rPr>
              <a:t> com</a:t>
            </a:r>
            <a:r>
              <a:rPr lang="pt-BR" sz="2000" dirty="0">
                <a:latin typeface="Arial"/>
                <a:cs typeface="Arial"/>
              </a:rPr>
              <a:t> </a:t>
            </a:r>
            <a:r>
              <a:rPr sz="2000" dirty="0" err="1">
                <a:latin typeface="Arial"/>
                <a:cs typeface="Arial"/>
              </a:rPr>
              <a:t>condições</a:t>
            </a:r>
            <a:r>
              <a:rPr sz="2000" dirty="0">
                <a:latin typeface="Arial"/>
                <a:cs typeface="Arial"/>
              </a:rPr>
              <a:t> MNS.</a:t>
            </a:r>
          </a:p>
          <a:p>
            <a:pPr marL="12700"/>
            <a:r>
              <a:rPr sz="2000" b="1" dirty="0">
                <a:solidFill>
                  <a:srgbClr val="002857"/>
                </a:solidFill>
                <a:latin typeface="Arial"/>
                <a:cs typeface="Arial"/>
              </a:rPr>
              <a:t>» </a:t>
            </a:r>
            <a:r>
              <a:rPr sz="2000" dirty="0">
                <a:latin typeface="Arial"/>
                <a:cs typeface="Arial"/>
              </a:rPr>
              <a:t>Explique ao cuidador a importância de respeitar a </a:t>
            </a:r>
            <a:r>
              <a:rPr sz="2000" dirty="0" err="1">
                <a:latin typeface="Arial"/>
                <a:cs typeface="Arial"/>
              </a:rPr>
              <a:t>dignidad</a:t>
            </a:r>
            <a:r>
              <a:rPr lang="pt-BR" sz="2000" dirty="0">
                <a:latin typeface="Arial"/>
                <a:cs typeface="Arial"/>
              </a:rPr>
              <a:t>e</a:t>
            </a:r>
            <a:r>
              <a:rPr sz="2000" dirty="0">
                <a:latin typeface="Arial"/>
                <a:cs typeface="Arial"/>
              </a:rPr>
              <a:t> </a:t>
            </a:r>
            <a:r>
              <a:rPr lang="pt-BR" sz="2000" dirty="0">
                <a:latin typeface="Arial"/>
                <a:cs typeface="Arial"/>
              </a:rPr>
              <a:t>e os </a:t>
            </a:r>
            <a:r>
              <a:rPr sz="2000" dirty="0" err="1">
                <a:latin typeface="Arial"/>
                <a:cs typeface="Arial"/>
              </a:rPr>
              <a:t>direitos</a:t>
            </a:r>
            <a:r>
              <a:rPr sz="2000" dirty="0">
                <a:latin typeface="Arial"/>
                <a:cs typeface="Arial"/>
              </a:rPr>
              <a:t> da pessoa com uma condição MNS.</a:t>
            </a:r>
            <a:endParaRPr lang="pt-BR" sz="2000" dirty="0">
              <a:latin typeface="Arial"/>
              <a:cs typeface="Arial"/>
            </a:endParaRPr>
          </a:p>
          <a:p>
            <a:pPr marL="12700"/>
            <a:endParaRPr sz="2000" dirty="0">
              <a:latin typeface="Arial"/>
              <a:cs typeface="Arial"/>
            </a:endParaRPr>
          </a:p>
          <a:p>
            <a:pPr marL="12700"/>
            <a:r>
              <a:rPr sz="2000" b="1" dirty="0">
                <a:solidFill>
                  <a:srgbClr val="002857"/>
                </a:solidFill>
                <a:latin typeface="Arial"/>
                <a:cs typeface="Arial"/>
              </a:rPr>
              <a:t>» </a:t>
            </a:r>
            <a:r>
              <a:rPr sz="2000" dirty="0">
                <a:latin typeface="Arial"/>
                <a:cs typeface="Arial"/>
              </a:rPr>
              <a:t>Identifique o impacto psicossocial sobre os </a:t>
            </a:r>
            <a:r>
              <a:rPr sz="2000" dirty="0" err="1">
                <a:latin typeface="Arial"/>
                <a:cs typeface="Arial"/>
              </a:rPr>
              <a:t>cuidadores</a:t>
            </a:r>
            <a:r>
              <a:rPr sz="2000" dirty="0">
                <a:latin typeface="Arial"/>
                <a:cs typeface="Arial"/>
              </a:rPr>
              <a:t>.</a:t>
            </a:r>
            <a:endParaRPr lang="pt-BR" sz="2000" dirty="0">
              <a:latin typeface="Arial"/>
              <a:cs typeface="Arial"/>
            </a:endParaRPr>
          </a:p>
          <a:p>
            <a:pPr marL="12700"/>
            <a:endParaRPr sz="2000" dirty="0">
              <a:latin typeface="Arial"/>
              <a:cs typeface="Arial"/>
            </a:endParaRPr>
          </a:p>
          <a:p>
            <a:pPr marL="12700"/>
            <a:r>
              <a:rPr sz="2000" b="1" dirty="0">
                <a:solidFill>
                  <a:srgbClr val="002857"/>
                </a:solidFill>
                <a:latin typeface="Arial"/>
                <a:cs typeface="Arial"/>
              </a:rPr>
              <a:t>» </a:t>
            </a:r>
            <a:r>
              <a:rPr sz="2000" dirty="0">
                <a:latin typeface="Arial"/>
                <a:cs typeface="Arial"/>
              </a:rPr>
              <a:t>Avalie as necessidades do cuidador para assegurar o </a:t>
            </a:r>
            <a:r>
              <a:rPr sz="2000" dirty="0" err="1">
                <a:latin typeface="Arial"/>
                <a:cs typeface="Arial"/>
              </a:rPr>
              <a:t>apoio</a:t>
            </a:r>
            <a:r>
              <a:rPr sz="2000" dirty="0">
                <a:latin typeface="Arial"/>
                <a:cs typeface="Arial"/>
              </a:rPr>
              <a:t> e</a:t>
            </a:r>
            <a:r>
              <a:rPr lang="pt-BR" sz="2000" dirty="0">
                <a:latin typeface="Arial"/>
                <a:cs typeface="Arial"/>
              </a:rPr>
              <a:t> </a:t>
            </a:r>
            <a:r>
              <a:rPr sz="2000" dirty="0" err="1">
                <a:latin typeface="Arial"/>
                <a:cs typeface="Arial"/>
              </a:rPr>
              <a:t>os</a:t>
            </a:r>
            <a:r>
              <a:rPr sz="2000" dirty="0">
                <a:latin typeface="Arial"/>
                <a:cs typeface="Arial"/>
              </a:rPr>
              <a:t> recursos necessários para a vida familiar, o emprego, as</a:t>
            </a:r>
            <a:r>
              <a:rPr lang="pt-BR" sz="2000" dirty="0">
                <a:latin typeface="Arial"/>
                <a:cs typeface="Arial"/>
              </a:rPr>
              <a:t> </a:t>
            </a:r>
            <a:r>
              <a:rPr sz="2000" dirty="0" err="1">
                <a:latin typeface="Arial"/>
                <a:cs typeface="Arial"/>
              </a:rPr>
              <a:t>atividades</a:t>
            </a:r>
            <a:r>
              <a:rPr sz="2000" dirty="0">
                <a:latin typeface="Arial"/>
                <a:cs typeface="Arial"/>
              </a:rPr>
              <a:t> sociais e a </a:t>
            </a:r>
            <a:r>
              <a:rPr sz="2000" dirty="0" err="1">
                <a:latin typeface="Arial"/>
                <a:cs typeface="Arial"/>
              </a:rPr>
              <a:t>saúde</a:t>
            </a:r>
            <a:r>
              <a:rPr sz="2000" dirty="0">
                <a:latin typeface="Arial"/>
                <a:cs typeface="Arial"/>
              </a:rPr>
              <a:t>.</a:t>
            </a:r>
            <a:endParaRPr lang="pt-BR" sz="2000" dirty="0">
              <a:latin typeface="Arial"/>
              <a:cs typeface="Arial"/>
            </a:endParaRPr>
          </a:p>
          <a:p>
            <a:pPr marL="12700"/>
            <a:endParaRPr sz="2000" dirty="0">
              <a:latin typeface="Arial"/>
              <a:cs typeface="Arial"/>
            </a:endParaRPr>
          </a:p>
          <a:p>
            <a:pPr marL="12700"/>
            <a:r>
              <a:rPr sz="2000" b="1" dirty="0">
                <a:solidFill>
                  <a:srgbClr val="002857"/>
                </a:solidFill>
                <a:latin typeface="Arial"/>
                <a:cs typeface="Arial"/>
              </a:rPr>
              <a:t>» </a:t>
            </a:r>
            <a:r>
              <a:rPr sz="2000" dirty="0">
                <a:latin typeface="Arial"/>
                <a:cs typeface="Arial"/>
              </a:rPr>
              <a:t>Promova a participação em grupos de autoajuda e </a:t>
            </a:r>
            <a:r>
              <a:rPr sz="2000" dirty="0" err="1">
                <a:latin typeface="Arial"/>
                <a:cs typeface="Arial"/>
              </a:rPr>
              <a:t>apoio</a:t>
            </a:r>
            <a:r>
              <a:rPr lang="pt-BR" sz="2000" dirty="0">
                <a:latin typeface="Arial"/>
                <a:cs typeface="Arial"/>
              </a:rPr>
              <a:t> </a:t>
            </a:r>
            <a:r>
              <a:rPr sz="2000" dirty="0">
                <a:latin typeface="Arial"/>
                <a:cs typeface="Arial"/>
              </a:rPr>
              <a:t>familiar, quando </a:t>
            </a:r>
            <a:r>
              <a:rPr sz="2000" dirty="0" err="1">
                <a:latin typeface="Arial"/>
                <a:cs typeface="Arial"/>
              </a:rPr>
              <a:t>disponíveis</a:t>
            </a:r>
            <a:r>
              <a:rPr sz="2000" dirty="0">
                <a:latin typeface="Arial"/>
                <a:cs typeface="Arial"/>
              </a:rPr>
              <a:t>.</a:t>
            </a:r>
            <a:endParaRPr lang="pt-BR" sz="2000" dirty="0">
              <a:latin typeface="Arial"/>
              <a:cs typeface="Arial"/>
            </a:endParaRPr>
          </a:p>
          <a:p>
            <a:pPr marL="12700"/>
            <a:endParaRPr sz="2000" dirty="0">
              <a:latin typeface="Arial"/>
              <a:cs typeface="Arial"/>
            </a:endParaRPr>
          </a:p>
          <a:p>
            <a:pPr marL="12700"/>
            <a:r>
              <a:rPr sz="2000" b="1" dirty="0">
                <a:solidFill>
                  <a:srgbClr val="002857"/>
                </a:solidFill>
                <a:latin typeface="Arial"/>
                <a:cs typeface="Arial"/>
              </a:rPr>
              <a:t>» </a:t>
            </a:r>
            <a:r>
              <a:rPr sz="2000" dirty="0">
                <a:latin typeface="Arial"/>
                <a:cs typeface="Arial"/>
              </a:rPr>
              <a:t>Com o consentimento da pessoa, mantenha </a:t>
            </a:r>
            <a:r>
              <a:rPr sz="2000" dirty="0" err="1">
                <a:latin typeface="Arial"/>
                <a:cs typeface="Arial"/>
              </a:rPr>
              <a:t>os</a:t>
            </a:r>
            <a:r>
              <a:rPr sz="2000" dirty="0">
                <a:latin typeface="Arial"/>
                <a:cs typeface="Arial"/>
              </a:rPr>
              <a:t> </a:t>
            </a:r>
            <a:r>
              <a:rPr sz="2000" dirty="0" err="1">
                <a:latin typeface="Arial"/>
                <a:cs typeface="Arial"/>
              </a:rPr>
              <a:t>cuidadores</a:t>
            </a:r>
            <a:r>
              <a:rPr lang="pt-BR" sz="2000" dirty="0">
                <a:latin typeface="Arial"/>
                <a:cs typeface="Arial"/>
              </a:rPr>
              <a:t> </a:t>
            </a:r>
            <a:r>
              <a:rPr sz="2000" dirty="0" err="1">
                <a:latin typeface="Arial"/>
                <a:cs typeface="Arial"/>
              </a:rPr>
              <a:t>informados</a:t>
            </a:r>
            <a:r>
              <a:rPr sz="2000" dirty="0">
                <a:latin typeface="Arial"/>
                <a:cs typeface="Arial"/>
              </a:rPr>
              <a:t> sobre seu estado de saúde, inclusive </a:t>
            </a:r>
            <a:r>
              <a:rPr sz="2000" dirty="0" err="1">
                <a:latin typeface="Arial"/>
                <a:cs typeface="Arial"/>
              </a:rPr>
              <a:t>acerca</a:t>
            </a:r>
            <a:r>
              <a:rPr sz="2000" dirty="0">
                <a:latin typeface="Arial"/>
                <a:cs typeface="Arial"/>
              </a:rPr>
              <a:t> de</a:t>
            </a:r>
            <a:r>
              <a:rPr lang="pt-BR" sz="2000" dirty="0">
                <a:latin typeface="Arial"/>
                <a:cs typeface="Arial"/>
              </a:rPr>
              <a:t> </a:t>
            </a:r>
            <a:r>
              <a:rPr sz="2000" dirty="0" err="1">
                <a:latin typeface="Arial"/>
                <a:cs typeface="Arial"/>
              </a:rPr>
              <a:t>questões</a:t>
            </a:r>
            <a:r>
              <a:rPr sz="2000" dirty="0">
                <a:latin typeface="Arial"/>
                <a:cs typeface="Arial"/>
              </a:rPr>
              <a:t> relacionadas com a avaliação, o tratamento, o  seguimento e qualquer possível efeito colateral.</a:t>
            </a:r>
          </a:p>
        </p:txBody>
      </p:sp>
      <p:sp>
        <p:nvSpPr>
          <p:cNvPr id="13" name="object 13"/>
          <p:cNvSpPr txBox="1"/>
          <p:nvPr/>
        </p:nvSpPr>
        <p:spPr>
          <a:xfrm>
            <a:off x="3775364" y="1037254"/>
            <a:ext cx="84455" cy="146050"/>
          </a:xfrm>
          <a:prstGeom prst="rect">
            <a:avLst/>
          </a:prstGeom>
        </p:spPr>
        <p:txBody>
          <a:bodyPr vert="horz" wrap="square" lIns="0" tIns="17145" rIns="0" bIns="0" rtlCol="0">
            <a:spAutoFit/>
          </a:bodyPr>
          <a:lstStyle/>
          <a:p>
            <a:pPr marL="12700">
              <a:lnSpc>
                <a:spcPct val="100000"/>
              </a:lnSpc>
              <a:spcBef>
                <a:spcPts val="135"/>
              </a:spcBef>
            </a:pPr>
            <a:r>
              <a:rPr sz="750" b="1" spc="45" dirty="0">
                <a:solidFill>
                  <a:srgbClr val="FFFFFF"/>
                </a:solidFill>
                <a:latin typeface="Arial"/>
                <a:cs typeface="Arial"/>
              </a:rPr>
              <a:t>8</a:t>
            </a:r>
            <a:endParaRPr sz="750">
              <a:latin typeface="Arial"/>
              <a:cs typeface="Arial"/>
            </a:endParaRPr>
          </a:p>
        </p:txBody>
      </p:sp>
      <p:sp>
        <p:nvSpPr>
          <p:cNvPr id="19" name="object 19"/>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86112304-EBE9-4D2F-8897-F5439DC9D509}"/>
              </a:ext>
            </a:extLst>
          </p:cNvPr>
          <p:cNvSpPr txBox="1"/>
          <p:nvPr/>
        </p:nvSpPr>
        <p:spPr>
          <a:xfrm>
            <a:off x="194792" y="99164"/>
            <a:ext cx="3941847" cy="320601"/>
          </a:xfrm>
          <a:prstGeom prst="rect">
            <a:avLst/>
          </a:prstGeom>
        </p:spPr>
        <p:txBody>
          <a:bodyPr vert="horz" wrap="square" lIns="0" tIns="12700" rIns="0" bIns="0" rtlCol="0">
            <a:spAutoFit/>
          </a:bodyPr>
          <a:lstStyle/>
          <a:p>
            <a:pPr marL="12700">
              <a:lnSpc>
                <a:spcPct val="100000"/>
              </a:lnSpc>
              <a:spcBef>
                <a:spcPts val="100"/>
              </a:spcBef>
            </a:pPr>
            <a:r>
              <a:rPr sz="2000" b="1" spc="-55" dirty="0">
                <a:solidFill>
                  <a:srgbClr val="002857"/>
                </a:solidFill>
                <a:latin typeface="Arial"/>
                <a:cs typeface="Arial"/>
              </a:rPr>
              <a:t>Populações</a:t>
            </a:r>
            <a:r>
              <a:rPr sz="2000" b="1" spc="-30" dirty="0">
                <a:solidFill>
                  <a:srgbClr val="002857"/>
                </a:solidFill>
                <a:latin typeface="Arial"/>
                <a:cs typeface="Arial"/>
              </a:rPr>
              <a:t> </a:t>
            </a:r>
            <a:r>
              <a:rPr sz="2000" b="1" spc="-60" dirty="0">
                <a:solidFill>
                  <a:srgbClr val="002857"/>
                </a:solidFill>
                <a:latin typeface="Arial"/>
                <a:cs typeface="Arial"/>
              </a:rPr>
              <a:t>especiais</a:t>
            </a:r>
            <a:endParaRPr sz="2000" dirty="0">
              <a:latin typeface="Arial"/>
              <a:cs typeface="Arial"/>
            </a:endParaRPr>
          </a:p>
        </p:txBody>
      </p:sp>
      <p:sp>
        <p:nvSpPr>
          <p:cNvPr id="3" name="object 5">
            <a:extLst>
              <a:ext uri="{FF2B5EF4-FFF2-40B4-BE49-F238E27FC236}">
                <a16:creationId xmlns:a16="http://schemas.microsoft.com/office/drawing/2014/main" id="{EC83F549-7B4E-4DAD-9C31-97206D65A35D}"/>
              </a:ext>
            </a:extLst>
          </p:cNvPr>
          <p:cNvSpPr txBox="1"/>
          <p:nvPr/>
        </p:nvSpPr>
        <p:spPr>
          <a:xfrm>
            <a:off x="270992" y="509939"/>
            <a:ext cx="3836618" cy="259045"/>
          </a:xfrm>
          <a:prstGeom prst="rect">
            <a:avLst/>
          </a:prstGeom>
        </p:spPr>
        <p:txBody>
          <a:bodyPr vert="horz" wrap="square" lIns="0" tIns="12700" rIns="0" bIns="0" rtlCol="0">
            <a:spAutoFit/>
          </a:bodyPr>
          <a:lstStyle/>
          <a:p>
            <a:pPr marL="12700">
              <a:lnSpc>
                <a:spcPct val="100000"/>
              </a:lnSpc>
              <a:spcBef>
                <a:spcPts val="100"/>
              </a:spcBef>
            </a:pPr>
            <a:r>
              <a:rPr sz="1600" b="1" spc="-25" dirty="0">
                <a:solidFill>
                  <a:srgbClr val="002857"/>
                </a:solidFill>
                <a:latin typeface="Arial"/>
                <a:cs typeface="Arial"/>
              </a:rPr>
              <a:t>CRIANÇAS </a:t>
            </a:r>
            <a:r>
              <a:rPr sz="1600" b="1" spc="-110" dirty="0">
                <a:solidFill>
                  <a:srgbClr val="002857"/>
                </a:solidFill>
                <a:latin typeface="Arial"/>
                <a:cs typeface="Arial"/>
              </a:rPr>
              <a:t>E</a:t>
            </a:r>
            <a:r>
              <a:rPr sz="1600" b="1" spc="-90" dirty="0">
                <a:solidFill>
                  <a:srgbClr val="002857"/>
                </a:solidFill>
                <a:latin typeface="Arial"/>
                <a:cs typeface="Arial"/>
              </a:rPr>
              <a:t> </a:t>
            </a:r>
            <a:r>
              <a:rPr sz="1600" b="1" spc="-40" dirty="0">
                <a:solidFill>
                  <a:srgbClr val="002857"/>
                </a:solidFill>
                <a:latin typeface="Arial"/>
                <a:cs typeface="Arial"/>
              </a:rPr>
              <a:t>ADOLESCENTES</a:t>
            </a:r>
            <a:endParaRPr sz="1600" dirty="0">
              <a:latin typeface="Arial"/>
              <a:cs typeface="Arial"/>
            </a:endParaRPr>
          </a:p>
        </p:txBody>
      </p:sp>
      <p:sp>
        <p:nvSpPr>
          <p:cNvPr id="4" name="object 6">
            <a:extLst>
              <a:ext uri="{FF2B5EF4-FFF2-40B4-BE49-F238E27FC236}">
                <a16:creationId xmlns:a16="http://schemas.microsoft.com/office/drawing/2014/main" id="{07C37569-115A-42A6-A167-A43005CCF2CE}"/>
              </a:ext>
            </a:extLst>
          </p:cNvPr>
          <p:cNvSpPr txBox="1"/>
          <p:nvPr/>
        </p:nvSpPr>
        <p:spPr>
          <a:xfrm>
            <a:off x="447989" y="983189"/>
            <a:ext cx="3435452" cy="6403676"/>
          </a:xfrm>
          <a:prstGeom prst="rect">
            <a:avLst/>
          </a:prstGeom>
        </p:spPr>
        <p:txBody>
          <a:bodyPr vert="horz" wrap="square" lIns="0" tIns="6985" rIns="0" bIns="0" rtlCol="0">
            <a:spAutoFit/>
          </a:bodyPr>
          <a:lstStyle/>
          <a:p>
            <a:pPr marL="192405" marR="5080" indent="-180340">
              <a:spcBef>
                <a:spcPts val="55"/>
              </a:spcBef>
            </a:pPr>
            <a:r>
              <a:rPr sz="1600" b="1" spc="-80"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Investigue uma possível exposição a fatores adversos, como  violência e negligência, que podem afetar a saúde mental e o  bem-estar.</a:t>
            </a:r>
          </a:p>
          <a:p>
            <a:pPr marL="12700"/>
            <a:r>
              <a:rPr b="1"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Avalie as necessidades dos </a:t>
            </a:r>
            <a:r>
              <a:rPr dirty="0" err="1">
                <a:latin typeface="Arial" panose="020B0604020202020204" pitchFamily="34" charset="0"/>
                <a:cs typeface="Arial" panose="020B0604020202020204" pitchFamily="34" charset="0"/>
              </a:rPr>
              <a:t>cuidadores</a:t>
            </a:r>
            <a:r>
              <a:rPr dirty="0">
                <a:latin typeface="Arial" panose="020B0604020202020204" pitchFamily="34" charset="0"/>
                <a:cs typeface="Arial" panose="020B0604020202020204" pitchFamily="34" charset="0"/>
              </a:rPr>
              <a:t>.</a:t>
            </a:r>
            <a:r>
              <a:rPr lang="pt-BR" dirty="0">
                <a:latin typeface="Arial" panose="020B0604020202020204" pitchFamily="34" charset="0"/>
                <a:cs typeface="Arial" panose="020B0604020202020204" pitchFamily="34" charset="0"/>
              </a:rPr>
              <a:t> </a:t>
            </a:r>
          </a:p>
          <a:p>
            <a:pPr marL="12700"/>
            <a:r>
              <a:rPr b="1"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Trate os adolescentes que possam vir sozinhos, </a:t>
            </a:r>
            <a:r>
              <a:rPr dirty="0" err="1">
                <a:latin typeface="Arial" panose="020B0604020202020204" pitchFamily="34" charset="0"/>
                <a:cs typeface="Arial" panose="020B0604020202020204" pitchFamily="34" charset="0"/>
              </a:rPr>
              <a:t>mesmo</a:t>
            </a:r>
            <a:r>
              <a:rPr dirty="0">
                <a:latin typeface="Arial" panose="020B0604020202020204" pitchFamily="34" charset="0"/>
                <a:cs typeface="Arial" panose="020B0604020202020204" pitchFamily="34" charset="0"/>
              </a:rPr>
              <a:t> que</a:t>
            </a:r>
            <a:r>
              <a:rPr lang="pt-B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não</a:t>
            </a:r>
            <a:r>
              <a:rPr dirty="0">
                <a:latin typeface="Arial" panose="020B0604020202020204" pitchFamily="34" charset="0"/>
                <a:cs typeface="Arial" panose="020B0604020202020204" pitchFamily="34" charset="0"/>
              </a:rPr>
              <a:t> estejam acompanhados pelos pais </a:t>
            </a:r>
            <a:r>
              <a:rPr dirty="0" err="1">
                <a:latin typeface="Arial" panose="020B0604020202020204" pitchFamily="34" charset="0"/>
                <a:cs typeface="Arial" panose="020B0604020202020204" pitchFamily="34" charset="0"/>
              </a:rPr>
              <a:t>ou</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responsá</a:t>
            </a:r>
            <a:r>
              <a:rPr lang="pt-BR" dirty="0" err="1">
                <a:latin typeface="Arial" panose="020B0604020202020204" pitchFamily="34" charset="0"/>
                <a:cs typeface="Arial" panose="020B0604020202020204" pitchFamily="34" charset="0"/>
              </a:rPr>
              <a:t>veis</a:t>
            </a:r>
            <a:r>
              <a:rPr lang="pt-BR" dirty="0">
                <a:latin typeface="Arial" panose="020B0604020202020204" pitchFamily="34" charset="0"/>
                <a:cs typeface="Arial" panose="020B0604020202020204" pitchFamily="34" charset="0"/>
              </a:rPr>
              <a:t>.</a:t>
            </a:r>
            <a:endParaRPr dirty="0">
              <a:latin typeface="Arial" panose="020B0604020202020204" pitchFamily="34" charset="0"/>
              <a:cs typeface="Arial" panose="020B0604020202020204" pitchFamily="34" charset="0"/>
            </a:endParaRPr>
          </a:p>
          <a:p>
            <a:pPr marL="192405">
              <a:spcBef>
                <a:spcPts val="220"/>
              </a:spcBef>
            </a:pPr>
            <a:r>
              <a:rPr dirty="0">
                <a:latin typeface="Arial" panose="020B0604020202020204" pitchFamily="34" charset="0"/>
                <a:cs typeface="Arial" panose="020B0604020202020204" pitchFamily="34" charset="0"/>
              </a:rPr>
              <a:t>Obtenha o consentimento livre e esclarecido do adolescente.</a:t>
            </a:r>
          </a:p>
          <a:p>
            <a:pPr marL="12700"/>
            <a:r>
              <a:rPr b="1"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Dê oportunidade para que a criança ou o </a:t>
            </a:r>
            <a:r>
              <a:rPr dirty="0" err="1">
                <a:latin typeface="Arial" panose="020B0604020202020204" pitchFamily="34" charset="0"/>
                <a:cs typeface="Arial" panose="020B0604020202020204" pitchFamily="34" charset="0"/>
              </a:rPr>
              <a:t>adolescente</a:t>
            </a:r>
            <a:r>
              <a:rPr lang="pt-B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expresse</a:t>
            </a:r>
            <a:r>
              <a:rPr dirty="0">
                <a:latin typeface="Arial" panose="020B0604020202020204" pitchFamily="34" charset="0"/>
                <a:cs typeface="Arial" panose="020B0604020202020204" pitchFamily="34" charset="0"/>
              </a:rPr>
              <a:t> suas preocupações em particular.</a:t>
            </a:r>
          </a:p>
          <a:p>
            <a:pPr marL="12700"/>
            <a:r>
              <a:rPr b="1"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Adapte a linguagem ao nível de compreensão da </a:t>
            </a:r>
            <a:r>
              <a:rPr dirty="0" err="1">
                <a:latin typeface="Arial" panose="020B0604020202020204" pitchFamily="34" charset="0"/>
                <a:cs typeface="Arial" panose="020B0604020202020204" pitchFamily="34" charset="0"/>
              </a:rPr>
              <a:t>criança</a:t>
            </a:r>
            <a:r>
              <a:rP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ou</a:t>
            </a:r>
            <a:r>
              <a:rPr lang="pt-BR"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do adolescente.</a:t>
            </a:r>
          </a:p>
          <a:p>
            <a:pPr marL="12700"/>
            <a:r>
              <a:rPr b="1" dirty="0">
                <a:solidFill>
                  <a:srgbClr val="002857"/>
                </a:solidFill>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Explore os recursos disponíveis na família, na escola e </a:t>
            </a:r>
            <a:r>
              <a:rPr dirty="0" err="1">
                <a:latin typeface="Arial" panose="020B0604020202020204" pitchFamily="34" charset="0"/>
                <a:cs typeface="Arial" panose="020B0604020202020204" pitchFamily="34" charset="0"/>
              </a:rPr>
              <a:t>na</a:t>
            </a:r>
            <a:r>
              <a:rPr lang="pt-BR" dirty="0">
                <a:latin typeface="Arial" panose="020B0604020202020204" pitchFamily="34" charset="0"/>
                <a:cs typeface="Arial" panose="020B0604020202020204" pitchFamily="34" charset="0"/>
              </a:rPr>
              <a:t> </a:t>
            </a:r>
            <a:r>
              <a:rPr dirty="0" err="1">
                <a:latin typeface="Arial" panose="020B0604020202020204" pitchFamily="34" charset="0"/>
                <a:cs typeface="Arial" panose="020B0604020202020204" pitchFamily="34" charset="0"/>
              </a:rPr>
              <a:t>comunidade</a:t>
            </a:r>
            <a:r>
              <a:rPr dirty="0">
                <a:latin typeface="Arial" panose="020B0604020202020204" pitchFamily="34" charset="0"/>
                <a:cs typeface="Arial" panose="020B0604020202020204" pitchFamily="34" charset="0"/>
              </a:rPr>
              <a:t>.</a:t>
            </a:r>
          </a:p>
        </p:txBody>
      </p:sp>
      <p:sp>
        <p:nvSpPr>
          <p:cNvPr id="5" name="object 16">
            <a:extLst>
              <a:ext uri="{FF2B5EF4-FFF2-40B4-BE49-F238E27FC236}">
                <a16:creationId xmlns:a16="http://schemas.microsoft.com/office/drawing/2014/main" id="{F5B8CD7A-C27C-466A-89A6-9451D263B851}"/>
              </a:ext>
            </a:extLst>
          </p:cNvPr>
          <p:cNvSpPr/>
          <p:nvPr/>
        </p:nvSpPr>
        <p:spPr>
          <a:xfrm>
            <a:off x="4261143" y="34444"/>
            <a:ext cx="549888" cy="631738"/>
          </a:xfrm>
          <a:prstGeom prst="rect">
            <a:avLst/>
          </a:prstGeom>
          <a:blipFill>
            <a:blip r:embed="rId2" cstate="print"/>
            <a:stretch>
              <a:fillRect/>
            </a:stretch>
          </a:blipFill>
        </p:spPr>
        <p:txBody>
          <a:bodyPr wrap="square" lIns="0" tIns="0" rIns="0" bIns="0" rtlCol="0"/>
          <a:lstStyle/>
          <a:p>
            <a:endParaRPr/>
          </a:p>
        </p:txBody>
      </p:sp>
      <p:sp>
        <p:nvSpPr>
          <p:cNvPr id="6" name="object 7">
            <a:extLst>
              <a:ext uri="{FF2B5EF4-FFF2-40B4-BE49-F238E27FC236}">
                <a16:creationId xmlns:a16="http://schemas.microsoft.com/office/drawing/2014/main" id="{DEC1EBED-2B63-458B-B32F-38A6F41B16F6}"/>
              </a:ext>
            </a:extLst>
          </p:cNvPr>
          <p:cNvSpPr txBox="1"/>
          <p:nvPr/>
        </p:nvSpPr>
        <p:spPr>
          <a:xfrm>
            <a:off x="4811031" y="15681"/>
            <a:ext cx="5589266" cy="713016"/>
          </a:xfrm>
          <a:prstGeom prst="rect">
            <a:avLst/>
          </a:prstGeom>
        </p:spPr>
        <p:txBody>
          <a:bodyPr vert="horz" wrap="square" lIns="0" tIns="86360" rIns="0" bIns="0" rtlCol="0">
            <a:spAutoFit/>
          </a:bodyPr>
          <a:lstStyle/>
          <a:p>
            <a:pPr marL="192405">
              <a:lnSpc>
                <a:spcPct val="100000"/>
              </a:lnSpc>
              <a:spcBef>
                <a:spcPts val="680"/>
              </a:spcBef>
            </a:pPr>
            <a:r>
              <a:rPr sz="1600" b="1" spc="-30" dirty="0">
                <a:solidFill>
                  <a:srgbClr val="002857"/>
                </a:solidFill>
                <a:latin typeface="Arial"/>
                <a:cs typeface="Arial"/>
              </a:rPr>
              <a:t>MULHERES  </a:t>
            </a:r>
            <a:r>
              <a:rPr sz="1600" b="1" spc="-20" dirty="0">
                <a:solidFill>
                  <a:srgbClr val="002857"/>
                </a:solidFill>
                <a:latin typeface="Arial"/>
                <a:cs typeface="Arial"/>
              </a:rPr>
              <a:t>GRÁVIDAS OU</a:t>
            </a:r>
            <a:r>
              <a:rPr sz="1600" b="1" spc="-50" dirty="0">
                <a:solidFill>
                  <a:srgbClr val="002857"/>
                </a:solidFill>
                <a:latin typeface="Arial"/>
                <a:cs typeface="Arial"/>
              </a:rPr>
              <a:t> </a:t>
            </a:r>
            <a:r>
              <a:rPr sz="1600" b="1" spc="-35" dirty="0">
                <a:solidFill>
                  <a:srgbClr val="002857"/>
                </a:solidFill>
                <a:latin typeface="Arial"/>
                <a:cs typeface="Arial"/>
              </a:rPr>
              <a:t>LACTANTES</a:t>
            </a:r>
            <a:endParaRPr sz="1600" dirty="0">
              <a:latin typeface="Arial"/>
              <a:cs typeface="Arial"/>
            </a:endParaRPr>
          </a:p>
          <a:p>
            <a:pPr marL="12700">
              <a:lnSpc>
                <a:spcPct val="100000"/>
              </a:lnSpc>
              <a:spcBef>
                <a:spcPts val="820"/>
              </a:spcBef>
            </a:pPr>
            <a:r>
              <a:rPr b="1" spc="-80" dirty="0">
                <a:solidFill>
                  <a:srgbClr val="002857"/>
                </a:solidFill>
                <a:latin typeface="Arial"/>
                <a:cs typeface="Arial"/>
              </a:rPr>
              <a:t>»  </a:t>
            </a:r>
            <a:r>
              <a:rPr spc="-114" dirty="0">
                <a:latin typeface="Arial"/>
                <a:cs typeface="Arial"/>
              </a:rPr>
              <a:t>Se  </a:t>
            </a:r>
            <a:r>
              <a:rPr spc="-60" dirty="0">
                <a:latin typeface="Arial"/>
                <a:cs typeface="Arial"/>
              </a:rPr>
              <a:t>a </a:t>
            </a:r>
            <a:r>
              <a:rPr spc="-25" dirty="0">
                <a:latin typeface="Arial"/>
                <a:cs typeface="Arial"/>
              </a:rPr>
              <a:t>mulher </a:t>
            </a:r>
            <a:r>
              <a:rPr spc="-40" dirty="0">
                <a:latin typeface="Arial"/>
                <a:cs typeface="Arial"/>
              </a:rPr>
              <a:t>estiver </a:t>
            </a:r>
            <a:r>
              <a:rPr spc="-45" dirty="0">
                <a:latin typeface="Arial"/>
                <a:cs typeface="Arial"/>
              </a:rPr>
              <a:t>em </a:t>
            </a:r>
            <a:r>
              <a:rPr spc="-35" dirty="0">
                <a:latin typeface="Arial"/>
                <a:cs typeface="Arial"/>
              </a:rPr>
              <a:t>idade </a:t>
            </a:r>
            <a:r>
              <a:rPr spc="-5" dirty="0">
                <a:latin typeface="Arial"/>
                <a:cs typeface="Arial"/>
              </a:rPr>
              <a:t>fértil, </a:t>
            </a:r>
            <a:r>
              <a:rPr spc="-25" dirty="0">
                <a:latin typeface="Arial"/>
                <a:cs typeface="Arial"/>
              </a:rPr>
              <a:t>pergunte</a:t>
            </a:r>
            <a:r>
              <a:rPr spc="120" dirty="0">
                <a:latin typeface="Arial"/>
                <a:cs typeface="Arial"/>
              </a:rPr>
              <a:t> </a:t>
            </a:r>
            <a:r>
              <a:rPr spc="-40" dirty="0">
                <a:latin typeface="Arial"/>
                <a:cs typeface="Arial"/>
              </a:rPr>
              <a:t>sobre:</a:t>
            </a:r>
            <a:endParaRPr dirty="0">
              <a:latin typeface="Arial"/>
              <a:cs typeface="Arial"/>
            </a:endParaRPr>
          </a:p>
        </p:txBody>
      </p:sp>
      <p:sp>
        <p:nvSpPr>
          <p:cNvPr id="7" name="object 8">
            <a:extLst>
              <a:ext uri="{FF2B5EF4-FFF2-40B4-BE49-F238E27FC236}">
                <a16:creationId xmlns:a16="http://schemas.microsoft.com/office/drawing/2014/main" id="{CE7D6CA7-7E1C-418F-9ED3-F0BDB778076E}"/>
              </a:ext>
            </a:extLst>
          </p:cNvPr>
          <p:cNvSpPr txBox="1"/>
          <p:nvPr/>
        </p:nvSpPr>
        <p:spPr>
          <a:xfrm>
            <a:off x="4907631" y="627494"/>
            <a:ext cx="4693770" cy="923330"/>
          </a:xfrm>
          <a:prstGeom prst="rect">
            <a:avLst/>
          </a:prstGeom>
        </p:spPr>
        <p:txBody>
          <a:bodyPr vert="horz" wrap="square" lIns="0" tIns="40640" rIns="0" bIns="0" rtlCol="0">
            <a:spAutoFit/>
          </a:bodyPr>
          <a:lstStyle/>
          <a:p>
            <a:pPr marL="192405" indent="-180340">
              <a:lnSpc>
                <a:spcPct val="100000"/>
              </a:lnSpc>
              <a:spcBef>
                <a:spcPts val="320"/>
              </a:spcBef>
              <a:buChar char="–"/>
              <a:tabLst>
                <a:tab pos="193040" algn="l"/>
              </a:tabLst>
            </a:pPr>
            <a:r>
              <a:rPr spc="-35" dirty="0">
                <a:latin typeface="Arial"/>
                <a:cs typeface="Arial"/>
              </a:rPr>
              <a:t>amamentação;</a:t>
            </a:r>
            <a:endParaRPr dirty="0">
              <a:latin typeface="Arial"/>
              <a:cs typeface="Arial"/>
            </a:endParaRPr>
          </a:p>
          <a:p>
            <a:pPr marL="192405" indent="-180340">
              <a:lnSpc>
                <a:spcPct val="100000"/>
              </a:lnSpc>
              <a:spcBef>
                <a:spcPts val="219"/>
              </a:spcBef>
              <a:buChar char="–"/>
              <a:tabLst>
                <a:tab pos="193040" algn="l"/>
              </a:tabLst>
            </a:pPr>
            <a:r>
              <a:rPr spc="-55" dirty="0">
                <a:latin typeface="Arial"/>
                <a:cs typeface="Arial"/>
              </a:rPr>
              <a:t>possível</a:t>
            </a:r>
            <a:r>
              <a:rPr spc="-30" dirty="0">
                <a:latin typeface="Arial"/>
                <a:cs typeface="Arial"/>
              </a:rPr>
              <a:t> </a:t>
            </a:r>
            <a:r>
              <a:rPr spc="-35" dirty="0">
                <a:latin typeface="Arial"/>
                <a:cs typeface="Arial"/>
              </a:rPr>
              <a:t>gravidez;</a:t>
            </a:r>
            <a:endParaRPr dirty="0">
              <a:latin typeface="Arial"/>
              <a:cs typeface="Arial"/>
            </a:endParaRPr>
          </a:p>
          <a:p>
            <a:pPr marL="192405" indent="-180340">
              <a:lnSpc>
                <a:spcPct val="100000"/>
              </a:lnSpc>
              <a:spcBef>
                <a:spcPts val="215"/>
              </a:spcBef>
              <a:buChar char="–"/>
              <a:tabLst>
                <a:tab pos="193040" algn="l"/>
              </a:tabLst>
            </a:pPr>
            <a:r>
              <a:rPr spc="-25" dirty="0">
                <a:latin typeface="Arial"/>
                <a:cs typeface="Arial"/>
              </a:rPr>
              <a:t>data </a:t>
            </a:r>
            <a:r>
              <a:rPr spc="-40" dirty="0">
                <a:latin typeface="Arial"/>
                <a:cs typeface="Arial"/>
              </a:rPr>
              <a:t>da </a:t>
            </a:r>
            <a:r>
              <a:rPr spc="-15" dirty="0">
                <a:latin typeface="Arial"/>
                <a:cs typeface="Arial"/>
              </a:rPr>
              <a:t>última </a:t>
            </a:r>
            <a:r>
              <a:rPr spc="-35" dirty="0">
                <a:latin typeface="Arial"/>
                <a:cs typeface="Arial"/>
              </a:rPr>
              <a:t>menstruação, </a:t>
            </a:r>
            <a:r>
              <a:rPr spc="-80" dirty="0">
                <a:latin typeface="Arial"/>
                <a:cs typeface="Arial"/>
              </a:rPr>
              <a:t>se</a:t>
            </a:r>
            <a:r>
              <a:rPr spc="-35" dirty="0">
                <a:latin typeface="Arial"/>
                <a:cs typeface="Arial"/>
              </a:rPr>
              <a:t> grávida.</a:t>
            </a:r>
            <a:endParaRPr dirty="0">
              <a:latin typeface="Arial"/>
              <a:cs typeface="Arial"/>
            </a:endParaRPr>
          </a:p>
        </p:txBody>
      </p:sp>
      <p:sp>
        <p:nvSpPr>
          <p:cNvPr id="8" name="object 9">
            <a:extLst>
              <a:ext uri="{FF2B5EF4-FFF2-40B4-BE49-F238E27FC236}">
                <a16:creationId xmlns:a16="http://schemas.microsoft.com/office/drawing/2014/main" id="{3A8ECFBB-0EED-41D7-AB29-14BB26B66D42}"/>
              </a:ext>
            </a:extLst>
          </p:cNvPr>
          <p:cNvSpPr txBox="1"/>
          <p:nvPr/>
        </p:nvSpPr>
        <p:spPr>
          <a:xfrm>
            <a:off x="4811031" y="1498534"/>
            <a:ext cx="5986434" cy="1960152"/>
          </a:xfrm>
          <a:prstGeom prst="rect">
            <a:avLst/>
          </a:prstGeom>
        </p:spPr>
        <p:txBody>
          <a:bodyPr vert="horz" wrap="square" lIns="0" tIns="20955" rIns="0" bIns="0" rtlCol="0">
            <a:spAutoFit/>
          </a:bodyPr>
          <a:lstStyle/>
          <a:p>
            <a:pPr marL="192405" marR="5080" indent="-180340">
              <a:spcBef>
                <a:spcPts val="165"/>
              </a:spcBef>
            </a:pPr>
            <a:r>
              <a:rPr b="1" spc="-80" dirty="0">
                <a:solidFill>
                  <a:srgbClr val="002857"/>
                </a:solidFill>
                <a:latin typeface="Arial"/>
                <a:cs typeface="Arial"/>
              </a:rPr>
              <a:t>» </a:t>
            </a:r>
            <a:r>
              <a:rPr dirty="0">
                <a:latin typeface="Arial"/>
                <a:cs typeface="Arial"/>
              </a:rPr>
              <a:t>Estabeleça contato com o especialista em saúde materna para  organizar a atenção.</a:t>
            </a:r>
          </a:p>
          <a:p>
            <a:pPr marL="12700"/>
            <a:r>
              <a:rPr b="1" dirty="0">
                <a:solidFill>
                  <a:srgbClr val="002857"/>
                </a:solidFill>
                <a:latin typeface="Arial"/>
                <a:cs typeface="Arial"/>
              </a:rPr>
              <a:t>» </a:t>
            </a:r>
            <a:r>
              <a:rPr dirty="0">
                <a:latin typeface="Arial"/>
                <a:cs typeface="Arial"/>
              </a:rPr>
              <a:t>Considere a consulta a um especialista em saúde mental, se</a:t>
            </a:r>
            <a:r>
              <a:rPr lang="pt-BR" dirty="0">
                <a:latin typeface="Arial"/>
                <a:cs typeface="Arial"/>
              </a:rPr>
              <a:t> </a:t>
            </a:r>
            <a:r>
              <a:rPr dirty="0" err="1">
                <a:latin typeface="Arial"/>
                <a:cs typeface="Arial"/>
              </a:rPr>
              <a:t>disponível</a:t>
            </a:r>
            <a:r>
              <a:rPr dirty="0">
                <a:latin typeface="Arial"/>
                <a:cs typeface="Arial"/>
              </a:rPr>
              <a:t>.</a:t>
            </a:r>
          </a:p>
          <a:p>
            <a:pPr marL="12700"/>
            <a:r>
              <a:rPr b="1" dirty="0">
                <a:solidFill>
                  <a:srgbClr val="002857"/>
                </a:solidFill>
                <a:latin typeface="Arial"/>
                <a:cs typeface="Arial"/>
              </a:rPr>
              <a:t>» </a:t>
            </a:r>
            <a:r>
              <a:rPr dirty="0">
                <a:latin typeface="Arial"/>
                <a:cs typeface="Arial"/>
              </a:rPr>
              <a:t>Tenha cuidado com intervenções farmacológicas – </a:t>
            </a:r>
            <a:r>
              <a:rPr dirty="0" err="1">
                <a:latin typeface="Arial"/>
                <a:cs typeface="Arial"/>
              </a:rPr>
              <a:t>verifique</a:t>
            </a:r>
            <a:r>
              <a:rPr dirty="0">
                <a:latin typeface="Arial"/>
                <a:cs typeface="Arial"/>
              </a:rPr>
              <a:t> a</a:t>
            </a:r>
            <a:r>
              <a:rPr lang="pt-BR" dirty="0">
                <a:latin typeface="Arial"/>
                <a:cs typeface="Arial"/>
              </a:rPr>
              <a:t> </a:t>
            </a:r>
            <a:r>
              <a:rPr dirty="0" err="1">
                <a:latin typeface="Arial"/>
                <a:cs typeface="Arial"/>
              </a:rPr>
              <a:t>toxicidade</a:t>
            </a:r>
            <a:r>
              <a:rPr dirty="0">
                <a:latin typeface="Arial"/>
                <a:cs typeface="Arial"/>
              </a:rPr>
              <a:t> fetal e a passagem para o leite materno. </a:t>
            </a:r>
            <a:r>
              <a:rPr dirty="0" err="1">
                <a:latin typeface="Arial"/>
                <a:cs typeface="Arial"/>
              </a:rPr>
              <a:t>Consulte</a:t>
            </a:r>
            <a:r>
              <a:rPr lang="pt-BR" dirty="0">
                <a:latin typeface="Arial"/>
                <a:cs typeface="Arial"/>
              </a:rPr>
              <a:t> </a:t>
            </a:r>
            <a:r>
              <a:rPr dirty="0">
                <a:latin typeface="Arial"/>
                <a:cs typeface="Arial"/>
              </a:rPr>
              <a:t>um especialista quando necessário</a:t>
            </a:r>
            <a:r>
              <a:rPr spc="-50" dirty="0">
                <a:latin typeface="Arial"/>
                <a:cs typeface="Arial"/>
              </a:rPr>
              <a:t>.</a:t>
            </a:r>
            <a:endParaRPr dirty="0">
              <a:latin typeface="Arial"/>
              <a:cs typeface="Arial"/>
            </a:endParaRPr>
          </a:p>
        </p:txBody>
      </p:sp>
      <p:sp>
        <p:nvSpPr>
          <p:cNvPr id="9" name="object 10">
            <a:extLst>
              <a:ext uri="{FF2B5EF4-FFF2-40B4-BE49-F238E27FC236}">
                <a16:creationId xmlns:a16="http://schemas.microsoft.com/office/drawing/2014/main" id="{B2490EC9-7CE4-45DB-A4EB-F8C8D6874021}"/>
              </a:ext>
            </a:extLst>
          </p:cNvPr>
          <p:cNvSpPr txBox="1"/>
          <p:nvPr/>
        </p:nvSpPr>
        <p:spPr>
          <a:xfrm>
            <a:off x="4811031" y="3832877"/>
            <a:ext cx="1698652" cy="259045"/>
          </a:xfrm>
          <a:prstGeom prst="rect">
            <a:avLst/>
          </a:prstGeom>
        </p:spPr>
        <p:txBody>
          <a:bodyPr vert="horz" wrap="square" lIns="0" tIns="12700" rIns="0" bIns="0" rtlCol="0">
            <a:spAutoFit/>
          </a:bodyPr>
          <a:lstStyle/>
          <a:p>
            <a:pPr marL="12700">
              <a:lnSpc>
                <a:spcPct val="100000"/>
              </a:lnSpc>
              <a:spcBef>
                <a:spcPts val="100"/>
              </a:spcBef>
            </a:pPr>
            <a:r>
              <a:rPr sz="1600" b="1" spc="45" dirty="0">
                <a:solidFill>
                  <a:srgbClr val="002857"/>
                </a:solidFill>
                <a:latin typeface="Arial"/>
                <a:cs typeface="Arial"/>
              </a:rPr>
              <a:t>I</a:t>
            </a:r>
            <a:r>
              <a:rPr sz="1600" b="1" spc="5" dirty="0">
                <a:solidFill>
                  <a:srgbClr val="002857"/>
                </a:solidFill>
                <a:latin typeface="Arial"/>
                <a:cs typeface="Arial"/>
              </a:rPr>
              <a:t>D</a:t>
            </a:r>
            <a:r>
              <a:rPr sz="1600" b="1" spc="-55" dirty="0">
                <a:solidFill>
                  <a:srgbClr val="002857"/>
                </a:solidFill>
                <a:latin typeface="Arial"/>
                <a:cs typeface="Arial"/>
              </a:rPr>
              <a:t>OSOS</a:t>
            </a:r>
            <a:endParaRPr sz="1600" dirty="0">
              <a:latin typeface="Arial"/>
              <a:cs typeface="Arial"/>
            </a:endParaRPr>
          </a:p>
        </p:txBody>
      </p:sp>
      <p:sp>
        <p:nvSpPr>
          <p:cNvPr id="10" name="object 11">
            <a:extLst>
              <a:ext uri="{FF2B5EF4-FFF2-40B4-BE49-F238E27FC236}">
                <a16:creationId xmlns:a16="http://schemas.microsoft.com/office/drawing/2014/main" id="{26E24F13-0EAD-450D-A17E-1F3D40D6867C}"/>
              </a:ext>
            </a:extLst>
          </p:cNvPr>
          <p:cNvSpPr txBox="1"/>
          <p:nvPr/>
        </p:nvSpPr>
        <p:spPr>
          <a:xfrm>
            <a:off x="4811031" y="4185027"/>
            <a:ext cx="5589267" cy="3068148"/>
          </a:xfrm>
          <a:prstGeom prst="rect">
            <a:avLst/>
          </a:prstGeom>
        </p:spPr>
        <p:txBody>
          <a:bodyPr vert="horz" wrap="square" lIns="0" tIns="20955" rIns="0" bIns="0" rtlCol="0">
            <a:spAutoFit/>
          </a:bodyPr>
          <a:lstStyle/>
          <a:p>
            <a:pPr marL="192405" marR="83820" indent="-180340">
              <a:spcBef>
                <a:spcPts val="165"/>
              </a:spcBef>
            </a:pPr>
            <a:r>
              <a:rPr b="1" spc="-80" dirty="0">
                <a:solidFill>
                  <a:srgbClr val="002857"/>
                </a:solidFill>
                <a:latin typeface="Arial"/>
                <a:cs typeface="Arial"/>
              </a:rPr>
              <a:t>» </a:t>
            </a:r>
            <a:r>
              <a:rPr dirty="0">
                <a:latin typeface="Arial"/>
                <a:cs typeface="Arial"/>
              </a:rPr>
              <a:t>Aborde estressores psicossociais particularmente pertinentes  para a pessoa, respeitando sua necessidade de autonomia.</a:t>
            </a:r>
          </a:p>
          <a:p>
            <a:pPr marL="12700"/>
            <a:r>
              <a:rPr b="1" dirty="0">
                <a:solidFill>
                  <a:srgbClr val="002857"/>
                </a:solidFill>
                <a:latin typeface="Arial"/>
                <a:cs typeface="Arial"/>
              </a:rPr>
              <a:t>» </a:t>
            </a:r>
            <a:r>
              <a:rPr dirty="0">
                <a:latin typeface="Arial"/>
                <a:cs typeface="Arial"/>
              </a:rPr>
              <a:t>Identifique e trate os problemas de saúde </a:t>
            </a:r>
            <a:r>
              <a:rPr dirty="0" err="1">
                <a:latin typeface="Arial"/>
                <a:cs typeface="Arial"/>
              </a:rPr>
              <a:t>física</a:t>
            </a:r>
            <a:r>
              <a:rPr dirty="0">
                <a:latin typeface="Arial"/>
                <a:cs typeface="Arial"/>
              </a:rPr>
              <a:t> </a:t>
            </a:r>
            <a:r>
              <a:rPr dirty="0" err="1">
                <a:latin typeface="Arial"/>
                <a:cs typeface="Arial"/>
              </a:rPr>
              <a:t>concomitantes</a:t>
            </a:r>
            <a:r>
              <a:rPr lang="pt-BR" dirty="0">
                <a:latin typeface="Arial"/>
                <a:cs typeface="Arial"/>
              </a:rPr>
              <a:t> </a:t>
            </a:r>
            <a:r>
              <a:rPr dirty="0">
                <a:latin typeface="Arial"/>
                <a:cs typeface="Arial"/>
              </a:rPr>
              <a:t>e administre déficits sensitivos (como baixa </a:t>
            </a:r>
            <a:r>
              <a:rPr dirty="0" err="1">
                <a:latin typeface="Arial"/>
                <a:cs typeface="Arial"/>
              </a:rPr>
              <a:t>visão</a:t>
            </a:r>
            <a:r>
              <a:rPr dirty="0">
                <a:latin typeface="Arial"/>
                <a:cs typeface="Arial"/>
              </a:rPr>
              <a:t> </a:t>
            </a:r>
            <a:r>
              <a:rPr dirty="0" err="1">
                <a:latin typeface="Arial"/>
                <a:cs typeface="Arial"/>
              </a:rPr>
              <a:t>ou</a:t>
            </a:r>
            <a:r>
              <a:rPr lang="pt-BR" dirty="0">
                <a:latin typeface="Arial"/>
                <a:cs typeface="Arial"/>
              </a:rPr>
              <a:t> </a:t>
            </a:r>
            <a:r>
              <a:rPr dirty="0" err="1">
                <a:latin typeface="Arial"/>
                <a:cs typeface="Arial"/>
              </a:rPr>
              <a:t>deficiência</a:t>
            </a:r>
            <a:r>
              <a:rPr dirty="0">
                <a:latin typeface="Arial"/>
                <a:cs typeface="Arial"/>
              </a:rPr>
              <a:t>) com dispositivos apropriados (p. ex., lupa,  aparelhos auditivos).</a:t>
            </a:r>
          </a:p>
          <a:p>
            <a:pPr marL="12700"/>
            <a:r>
              <a:rPr b="1" dirty="0">
                <a:solidFill>
                  <a:srgbClr val="002857"/>
                </a:solidFill>
                <a:latin typeface="Arial"/>
                <a:cs typeface="Arial"/>
              </a:rPr>
              <a:t>» </a:t>
            </a:r>
            <a:r>
              <a:rPr dirty="0">
                <a:latin typeface="Arial"/>
                <a:cs typeface="Arial"/>
              </a:rPr>
              <a:t>Use doses menores de medicamentos.</a:t>
            </a:r>
          </a:p>
          <a:p>
            <a:pPr marL="12700"/>
            <a:r>
              <a:rPr b="1" dirty="0">
                <a:solidFill>
                  <a:srgbClr val="002857"/>
                </a:solidFill>
                <a:latin typeface="Arial"/>
                <a:cs typeface="Arial"/>
              </a:rPr>
              <a:t>» </a:t>
            </a:r>
            <a:r>
              <a:rPr dirty="0">
                <a:latin typeface="Arial"/>
                <a:cs typeface="Arial"/>
              </a:rPr>
              <a:t>Preveja o aumento do risco de </a:t>
            </a:r>
            <a:r>
              <a:rPr dirty="0" err="1">
                <a:latin typeface="Arial"/>
                <a:cs typeface="Arial"/>
              </a:rPr>
              <a:t>interações</a:t>
            </a:r>
            <a:r>
              <a:rPr lang="pt-BR" dirty="0">
                <a:latin typeface="Arial"/>
                <a:cs typeface="Arial"/>
              </a:rPr>
              <a:t> </a:t>
            </a:r>
            <a:r>
              <a:rPr dirty="0" err="1">
                <a:latin typeface="Arial"/>
                <a:cs typeface="Arial"/>
              </a:rPr>
              <a:t>medicamentosas</a:t>
            </a:r>
            <a:r>
              <a:rPr dirty="0">
                <a:latin typeface="Arial"/>
                <a:cs typeface="Arial"/>
              </a:rPr>
              <a:t>.</a:t>
            </a:r>
          </a:p>
          <a:p>
            <a:pPr marL="12700"/>
            <a:r>
              <a:rPr b="1" dirty="0">
                <a:solidFill>
                  <a:srgbClr val="002857"/>
                </a:solidFill>
                <a:latin typeface="Arial"/>
                <a:cs typeface="Arial"/>
              </a:rPr>
              <a:t>» </a:t>
            </a:r>
            <a:r>
              <a:rPr dirty="0">
                <a:latin typeface="Arial"/>
                <a:cs typeface="Arial"/>
              </a:rPr>
              <a:t>Aborde as necessidades dos cuidadores.</a:t>
            </a:r>
          </a:p>
        </p:txBody>
      </p:sp>
    </p:spTree>
    <p:extLst>
      <p:ext uri="{BB962C8B-B14F-4D97-AF65-F5344CB8AC3E}">
        <p14:creationId xmlns:p14="http://schemas.microsoft.com/office/powerpoint/2010/main" val="3597691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270" y="1"/>
            <a:ext cx="10692130" cy="7924800"/>
          </a:xfrm>
          <a:custGeom>
            <a:avLst/>
            <a:gdLst/>
            <a:ahLst/>
            <a:cxnLst/>
            <a:rect l="l" t="t" r="r" b="b"/>
            <a:pathLst>
              <a:path w="10692130" h="7560309">
                <a:moveTo>
                  <a:pt x="0" y="7559992"/>
                </a:moveTo>
                <a:lnTo>
                  <a:pt x="10692003" y="7559992"/>
                </a:lnTo>
                <a:lnTo>
                  <a:pt x="10692003" y="0"/>
                </a:lnTo>
                <a:lnTo>
                  <a:pt x="0" y="0"/>
                </a:lnTo>
                <a:lnTo>
                  <a:pt x="0" y="7559992"/>
                </a:lnTo>
                <a:close/>
              </a:path>
            </a:pathLst>
          </a:custGeom>
          <a:solidFill>
            <a:srgbClr val="005678"/>
          </a:solidFill>
        </p:spPr>
        <p:txBody>
          <a:bodyPr wrap="square" lIns="0" tIns="0" rIns="0" bIns="0" rtlCol="0"/>
          <a:lstStyle/>
          <a:p>
            <a:endParaRPr/>
          </a:p>
        </p:txBody>
      </p:sp>
      <p:sp>
        <p:nvSpPr>
          <p:cNvPr id="5" name="object 5"/>
          <p:cNvSpPr txBox="1">
            <a:spLocks noGrp="1"/>
          </p:cNvSpPr>
          <p:nvPr>
            <p:ph type="title"/>
          </p:nvPr>
        </p:nvSpPr>
        <p:spPr>
          <a:xfrm>
            <a:off x="3275643" y="2740243"/>
            <a:ext cx="4061823" cy="628377"/>
          </a:xfrm>
          <a:prstGeom prst="rect">
            <a:avLst/>
          </a:prstGeom>
        </p:spPr>
        <p:txBody>
          <a:bodyPr vert="horz" wrap="square" lIns="0" tIns="12700" rIns="0" bIns="0" rtlCol="0">
            <a:spAutoFit/>
          </a:bodyPr>
          <a:lstStyle/>
          <a:p>
            <a:pPr marL="12700">
              <a:lnSpc>
                <a:spcPct val="100000"/>
              </a:lnSpc>
              <a:spcBef>
                <a:spcPts val="100"/>
              </a:spcBef>
            </a:pPr>
            <a:r>
              <a:rPr sz="4000" dirty="0"/>
              <a:t>MAPA GERAL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960682" y="17304"/>
            <a:ext cx="6722377" cy="7559992"/>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32003" y="3236652"/>
            <a:ext cx="6057697" cy="1184910"/>
          </a:xfrm>
          <a:custGeom>
            <a:avLst/>
            <a:gdLst/>
            <a:ahLst/>
            <a:cxnLst/>
            <a:rect l="l" t="t" r="r" b="b"/>
            <a:pathLst>
              <a:path w="5788660" h="1184910">
                <a:moveTo>
                  <a:pt x="5364861" y="0"/>
                </a:moveTo>
                <a:lnTo>
                  <a:pt x="0" y="0"/>
                </a:lnTo>
                <a:lnTo>
                  <a:pt x="0" y="63500"/>
                </a:lnTo>
                <a:lnTo>
                  <a:pt x="5333593" y="63500"/>
                </a:lnTo>
                <a:lnTo>
                  <a:pt x="5708688" y="551167"/>
                </a:lnTo>
                <a:lnTo>
                  <a:pt x="5245557" y="1184757"/>
                </a:lnTo>
                <a:lnTo>
                  <a:pt x="5324208" y="1184757"/>
                </a:lnTo>
                <a:lnTo>
                  <a:pt x="5788050" y="550202"/>
                </a:lnTo>
                <a:lnTo>
                  <a:pt x="5364861" y="0"/>
                </a:lnTo>
                <a:close/>
              </a:path>
            </a:pathLst>
          </a:custGeom>
          <a:solidFill>
            <a:srgbClr val="8B1062"/>
          </a:solidFill>
        </p:spPr>
        <p:txBody>
          <a:bodyPr wrap="square" lIns="0" tIns="0" rIns="0" bIns="0" rtlCol="0"/>
          <a:lstStyle/>
          <a:p>
            <a:endParaRPr/>
          </a:p>
        </p:txBody>
      </p:sp>
      <p:sp>
        <p:nvSpPr>
          <p:cNvPr id="4" name="object 4"/>
          <p:cNvSpPr/>
          <p:nvPr/>
        </p:nvSpPr>
        <p:spPr>
          <a:xfrm>
            <a:off x="6110275" y="3263026"/>
            <a:ext cx="659765" cy="1184910"/>
          </a:xfrm>
          <a:custGeom>
            <a:avLst/>
            <a:gdLst/>
            <a:ahLst/>
            <a:cxnLst/>
            <a:rect l="l" t="t" r="r" b="b"/>
            <a:pathLst>
              <a:path w="659765" h="1184910">
                <a:moveTo>
                  <a:pt x="232524" y="0"/>
                </a:moveTo>
                <a:lnTo>
                  <a:pt x="39509" y="0"/>
                </a:lnTo>
                <a:lnTo>
                  <a:pt x="468401" y="551802"/>
                </a:lnTo>
                <a:lnTo>
                  <a:pt x="0" y="1184757"/>
                </a:lnTo>
                <a:lnTo>
                  <a:pt x="189585" y="1184757"/>
                </a:lnTo>
                <a:lnTo>
                  <a:pt x="659663" y="549541"/>
                </a:lnTo>
                <a:lnTo>
                  <a:pt x="232524" y="0"/>
                </a:lnTo>
                <a:close/>
              </a:path>
            </a:pathLst>
          </a:custGeom>
          <a:solidFill>
            <a:srgbClr val="8B1062"/>
          </a:solidFill>
        </p:spPr>
        <p:txBody>
          <a:bodyPr wrap="square" lIns="0" tIns="0" rIns="0" bIns="0" rtlCol="0"/>
          <a:lstStyle/>
          <a:p>
            <a:endParaRPr/>
          </a:p>
        </p:txBody>
      </p:sp>
      <p:sp>
        <p:nvSpPr>
          <p:cNvPr id="5" name="object 5"/>
          <p:cNvSpPr/>
          <p:nvPr/>
        </p:nvSpPr>
        <p:spPr>
          <a:xfrm>
            <a:off x="572410" y="5261651"/>
            <a:ext cx="6808470" cy="1287145"/>
          </a:xfrm>
          <a:custGeom>
            <a:avLst/>
            <a:gdLst/>
            <a:ahLst/>
            <a:cxnLst/>
            <a:rect l="l" t="t" r="r" b="b"/>
            <a:pathLst>
              <a:path w="6808470" h="1287145">
                <a:moveTo>
                  <a:pt x="6345923" y="0"/>
                </a:moveTo>
                <a:lnTo>
                  <a:pt x="0" y="0"/>
                </a:lnTo>
                <a:lnTo>
                  <a:pt x="0" y="63499"/>
                </a:lnTo>
                <a:lnTo>
                  <a:pt x="6314770" y="63499"/>
                </a:lnTo>
                <a:lnTo>
                  <a:pt x="6729107" y="626960"/>
                </a:lnTo>
                <a:lnTo>
                  <a:pt x="6259703" y="1286586"/>
                </a:lnTo>
                <a:lnTo>
                  <a:pt x="6338049" y="1286586"/>
                </a:lnTo>
                <a:lnTo>
                  <a:pt x="6808165" y="625995"/>
                </a:lnTo>
                <a:lnTo>
                  <a:pt x="6345923" y="0"/>
                </a:lnTo>
                <a:close/>
              </a:path>
            </a:pathLst>
          </a:custGeom>
          <a:solidFill>
            <a:srgbClr val="003489"/>
          </a:solidFill>
        </p:spPr>
        <p:txBody>
          <a:bodyPr wrap="square" lIns="0" tIns="0" rIns="0" bIns="0" rtlCol="0"/>
          <a:lstStyle/>
          <a:p>
            <a:endParaRPr/>
          </a:p>
        </p:txBody>
      </p:sp>
      <p:sp>
        <p:nvSpPr>
          <p:cNvPr id="6" name="object 6"/>
          <p:cNvSpPr/>
          <p:nvPr/>
        </p:nvSpPr>
        <p:spPr>
          <a:xfrm>
            <a:off x="6997368" y="5288268"/>
            <a:ext cx="665480" cy="1287145"/>
          </a:xfrm>
          <a:custGeom>
            <a:avLst/>
            <a:gdLst/>
            <a:ahLst/>
            <a:cxnLst/>
            <a:rect l="l" t="t" r="r" b="b"/>
            <a:pathLst>
              <a:path w="665479" h="1287145">
                <a:moveTo>
                  <a:pt x="199008" y="0"/>
                </a:moveTo>
                <a:lnTo>
                  <a:pt x="6718" y="0"/>
                </a:lnTo>
                <a:lnTo>
                  <a:pt x="474649" y="627595"/>
                </a:lnTo>
                <a:lnTo>
                  <a:pt x="0" y="1286598"/>
                </a:lnTo>
                <a:lnTo>
                  <a:pt x="188874" y="1286598"/>
                </a:lnTo>
                <a:lnTo>
                  <a:pt x="665187" y="625347"/>
                </a:lnTo>
                <a:lnTo>
                  <a:pt x="199008" y="0"/>
                </a:lnTo>
                <a:close/>
              </a:path>
            </a:pathLst>
          </a:custGeom>
          <a:solidFill>
            <a:srgbClr val="003489"/>
          </a:solidFill>
        </p:spPr>
        <p:txBody>
          <a:bodyPr wrap="square" lIns="0" tIns="0" rIns="0" bIns="0" rtlCol="0"/>
          <a:lstStyle/>
          <a:p>
            <a:endParaRPr/>
          </a:p>
        </p:txBody>
      </p:sp>
      <p:sp>
        <p:nvSpPr>
          <p:cNvPr id="9" name="object 9"/>
          <p:cNvSpPr txBox="1"/>
          <p:nvPr/>
        </p:nvSpPr>
        <p:spPr>
          <a:xfrm>
            <a:off x="543298" y="5295631"/>
            <a:ext cx="5472715" cy="2237151"/>
          </a:xfrm>
          <a:prstGeom prst="rect">
            <a:avLst/>
          </a:prstGeom>
        </p:spPr>
        <p:txBody>
          <a:bodyPr vert="horz" wrap="square" lIns="0" tIns="20955" rIns="0" bIns="0" rtlCol="0">
            <a:spAutoFit/>
          </a:bodyPr>
          <a:lstStyle/>
          <a:p>
            <a:pPr marL="192405" marR="5080" indent="-180340">
              <a:spcBef>
                <a:spcPts val="165"/>
              </a:spcBef>
            </a:pPr>
            <a:r>
              <a:rPr sz="1600" b="1" spc="-80" dirty="0">
                <a:solidFill>
                  <a:srgbClr val="003489"/>
                </a:solidFill>
                <a:latin typeface="Arial"/>
                <a:cs typeface="Arial"/>
              </a:rPr>
              <a:t>» </a:t>
            </a:r>
            <a:r>
              <a:rPr sz="1600" spc="-40" dirty="0">
                <a:latin typeface="Arial"/>
                <a:cs typeface="Arial"/>
              </a:rPr>
              <a:t>Mudanças de </a:t>
            </a:r>
            <a:r>
              <a:rPr sz="1600" spc="-20" dirty="0">
                <a:latin typeface="Arial"/>
                <a:cs typeface="Arial"/>
              </a:rPr>
              <a:t>comportamento </a:t>
            </a:r>
            <a:r>
              <a:rPr sz="1600" spc="-45" dirty="0">
                <a:latin typeface="Arial"/>
                <a:cs typeface="Arial"/>
              </a:rPr>
              <a:t>acentuadas; </a:t>
            </a:r>
            <a:r>
              <a:rPr sz="1600" spc="-35" dirty="0">
                <a:latin typeface="Arial"/>
                <a:cs typeface="Arial"/>
              </a:rPr>
              <a:t>com negligência </a:t>
            </a:r>
            <a:r>
              <a:rPr sz="1600" spc="-65" dirty="0">
                <a:latin typeface="Arial"/>
                <a:cs typeface="Arial"/>
              </a:rPr>
              <a:t>das </a:t>
            </a:r>
            <a:r>
              <a:rPr sz="1600" spc="-40" dirty="0">
                <a:latin typeface="Arial"/>
                <a:cs typeface="Arial"/>
              </a:rPr>
              <a:t>responsabilidades  </a:t>
            </a:r>
            <a:r>
              <a:rPr sz="1600" spc="-35" dirty="0">
                <a:latin typeface="Arial"/>
                <a:cs typeface="Arial"/>
              </a:rPr>
              <a:t>profissionais, </a:t>
            </a:r>
            <a:r>
              <a:rPr sz="1600" spc="-50" dirty="0">
                <a:latin typeface="Arial"/>
                <a:cs typeface="Arial"/>
              </a:rPr>
              <a:t>escolares, </a:t>
            </a:r>
            <a:r>
              <a:rPr sz="1600" spc="-40" dirty="0">
                <a:latin typeface="Arial"/>
                <a:cs typeface="Arial"/>
              </a:rPr>
              <a:t>domésticas </a:t>
            </a:r>
            <a:r>
              <a:rPr sz="1600" spc="-15" dirty="0">
                <a:latin typeface="Arial"/>
                <a:cs typeface="Arial"/>
              </a:rPr>
              <a:t>ou </a:t>
            </a:r>
            <a:r>
              <a:rPr sz="1600" spc="-50" dirty="0">
                <a:latin typeface="Arial"/>
                <a:cs typeface="Arial"/>
              </a:rPr>
              <a:t>sociais</a:t>
            </a:r>
            <a:r>
              <a:rPr sz="1600" spc="15" dirty="0">
                <a:latin typeface="Arial"/>
                <a:cs typeface="Arial"/>
              </a:rPr>
              <a:t> </a:t>
            </a:r>
            <a:r>
              <a:rPr sz="1600" spc="-30" dirty="0">
                <a:latin typeface="Arial"/>
                <a:cs typeface="Arial"/>
              </a:rPr>
              <a:t>habituais.</a:t>
            </a:r>
            <a:endParaRPr sz="1600" dirty="0">
              <a:latin typeface="Arial"/>
              <a:cs typeface="Arial"/>
            </a:endParaRPr>
          </a:p>
          <a:p>
            <a:pPr marL="12700"/>
            <a:r>
              <a:rPr sz="1600" b="1" spc="-80" dirty="0">
                <a:solidFill>
                  <a:srgbClr val="003489"/>
                </a:solidFill>
                <a:latin typeface="Arial"/>
                <a:cs typeface="Arial"/>
              </a:rPr>
              <a:t>» </a:t>
            </a:r>
            <a:r>
              <a:rPr sz="1600" spc="-25" dirty="0">
                <a:latin typeface="Arial"/>
                <a:cs typeface="Arial"/>
              </a:rPr>
              <a:t>Agitação, </a:t>
            </a:r>
            <a:r>
              <a:rPr sz="1600" spc="-20" dirty="0">
                <a:latin typeface="Arial"/>
                <a:cs typeface="Arial"/>
              </a:rPr>
              <a:t>comportamento </a:t>
            </a:r>
            <a:r>
              <a:rPr sz="1600" spc="-50" dirty="0">
                <a:latin typeface="Arial"/>
                <a:cs typeface="Arial"/>
              </a:rPr>
              <a:t>agressivo, </a:t>
            </a:r>
            <a:r>
              <a:rPr sz="1600" spc="-25" dirty="0">
                <a:latin typeface="Arial"/>
                <a:cs typeface="Arial"/>
              </a:rPr>
              <a:t>diminuição </a:t>
            </a:r>
            <a:r>
              <a:rPr sz="1600" spc="-15" dirty="0">
                <a:latin typeface="Arial"/>
                <a:cs typeface="Arial"/>
              </a:rPr>
              <a:t>ou </a:t>
            </a:r>
            <a:r>
              <a:rPr sz="1600" spc="-25" dirty="0">
                <a:latin typeface="Arial"/>
                <a:cs typeface="Arial"/>
              </a:rPr>
              <a:t>aumento </a:t>
            </a:r>
            <a:r>
              <a:rPr sz="1600" spc="-40" dirty="0">
                <a:latin typeface="Arial"/>
                <a:cs typeface="Arial"/>
              </a:rPr>
              <a:t>da</a:t>
            </a:r>
            <a:r>
              <a:rPr sz="1600" spc="114" dirty="0">
                <a:latin typeface="Arial"/>
                <a:cs typeface="Arial"/>
              </a:rPr>
              <a:t> </a:t>
            </a:r>
            <a:r>
              <a:rPr sz="1600" spc="-30" dirty="0">
                <a:latin typeface="Arial"/>
                <a:cs typeface="Arial"/>
              </a:rPr>
              <a:t>atividade.</a:t>
            </a:r>
            <a:endParaRPr sz="1600" dirty="0">
              <a:latin typeface="Arial"/>
              <a:cs typeface="Arial"/>
            </a:endParaRPr>
          </a:p>
          <a:p>
            <a:pPr marL="12700"/>
            <a:r>
              <a:rPr sz="1600" b="1" spc="-80" dirty="0">
                <a:solidFill>
                  <a:srgbClr val="003489"/>
                </a:solidFill>
                <a:latin typeface="Arial"/>
                <a:cs typeface="Arial"/>
              </a:rPr>
              <a:t>» </a:t>
            </a:r>
            <a:r>
              <a:rPr sz="1600" spc="-65" dirty="0">
                <a:latin typeface="Arial"/>
                <a:cs typeface="Arial"/>
              </a:rPr>
              <a:t>Crenças </a:t>
            </a:r>
            <a:r>
              <a:rPr sz="1600" spc="-55" dirty="0">
                <a:latin typeface="Arial"/>
                <a:cs typeface="Arial"/>
              </a:rPr>
              <a:t>falsas </a:t>
            </a:r>
            <a:r>
              <a:rPr sz="1600" spc="-35" dirty="0">
                <a:latin typeface="Arial"/>
                <a:cs typeface="Arial"/>
              </a:rPr>
              <a:t>fixas não </a:t>
            </a:r>
            <a:r>
              <a:rPr sz="1600" spc="-30" dirty="0">
                <a:latin typeface="Arial"/>
                <a:cs typeface="Arial"/>
              </a:rPr>
              <a:t>compartilhadas </a:t>
            </a:r>
            <a:r>
              <a:rPr sz="1600" spc="-10" dirty="0">
                <a:latin typeface="Arial"/>
                <a:cs typeface="Arial"/>
              </a:rPr>
              <a:t>por </a:t>
            </a:r>
            <a:r>
              <a:rPr sz="1600" spc="-30" dirty="0">
                <a:latin typeface="Arial"/>
                <a:cs typeface="Arial"/>
              </a:rPr>
              <a:t>outras </a:t>
            </a:r>
            <a:r>
              <a:rPr sz="1600" spc="-65" dirty="0">
                <a:latin typeface="Arial"/>
                <a:cs typeface="Arial"/>
              </a:rPr>
              <a:t>pessoas </a:t>
            </a:r>
            <a:r>
              <a:rPr sz="1600" spc="-40" dirty="0">
                <a:latin typeface="Arial"/>
                <a:cs typeface="Arial"/>
              </a:rPr>
              <a:t>da </a:t>
            </a:r>
            <a:r>
              <a:rPr sz="1600" spc="-55" dirty="0">
                <a:latin typeface="Arial"/>
                <a:cs typeface="Arial"/>
              </a:rPr>
              <a:t>mesma</a:t>
            </a:r>
            <a:r>
              <a:rPr sz="1600" spc="-85" dirty="0">
                <a:latin typeface="Arial"/>
                <a:cs typeface="Arial"/>
              </a:rPr>
              <a:t> </a:t>
            </a:r>
            <a:r>
              <a:rPr sz="1600" spc="-25" dirty="0">
                <a:latin typeface="Arial"/>
                <a:cs typeface="Arial"/>
              </a:rPr>
              <a:t>cultura.</a:t>
            </a:r>
            <a:endParaRPr sz="1600" dirty="0">
              <a:latin typeface="Arial"/>
              <a:cs typeface="Arial"/>
            </a:endParaRPr>
          </a:p>
          <a:p>
            <a:pPr marL="12700"/>
            <a:r>
              <a:rPr sz="1600" b="1" spc="-80" dirty="0">
                <a:solidFill>
                  <a:srgbClr val="003489"/>
                </a:solidFill>
                <a:latin typeface="Arial"/>
                <a:cs typeface="Arial"/>
              </a:rPr>
              <a:t>» </a:t>
            </a:r>
            <a:r>
              <a:rPr sz="1600" spc="-30" dirty="0">
                <a:latin typeface="Arial"/>
                <a:cs typeface="Arial"/>
              </a:rPr>
              <a:t>A </a:t>
            </a:r>
            <a:r>
              <a:rPr sz="1600" spc="-60" dirty="0">
                <a:latin typeface="Arial"/>
                <a:cs typeface="Arial"/>
              </a:rPr>
              <a:t>pessoa </a:t>
            </a:r>
            <a:r>
              <a:rPr sz="1600" spc="-40" dirty="0">
                <a:latin typeface="Arial"/>
                <a:cs typeface="Arial"/>
              </a:rPr>
              <a:t>ouve </a:t>
            </a:r>
            <a:r>
              <a:rPr sz="1600" spc="-65" dirty="0">
                <a:latin typeface="Arial"/>
                <a:cs typeface="Arial"/>
              </a:rPr>
              <a:t>vozes </a:t>
            </a:r>
            <a:r>
              <a:rPr sz="1600" spc="-15" dirty="0">
                <a:latin typeface="Arial"/>
                <a:cs typeface="Arial"/>
              </a:rPr>
              <a:t>ou </a:t>
            </a:r>
            <a:r>
              <a:rPr sz="1600" spc="-60" dirty="0">
                <a:latin typeface="Arial"/>
                <a:cs typeface="Arial"/>
              </a:rPr>
              <a:t>vê coisas </a:t>
            </a:r>
            <a:r>
              <a:rPr sz="1600" spc="-35" dirty="0">
                <a:latin typeface="Arial"/>
                <a:cs typeface="Arial"/>
              </a:rPr>
              <a:t>que não</a:t>
            </a:r>
            <a:r>
              <a:rPr sz="1600" spc="-75" dirty="0">
                <a:latin typeface="Arial"/>
                <a:cs typeface="Arial"/>
              </a:rPr>
              <a:t> </a:t>
            </a:r>
            <a:r>
              <a:rPr sz="1600" spc="-35" dirty="0">
                <a:latin typeface="Arial"/>
                <a:cs typeface="Arial"/>
              </a:rPr>
              <a:t>existem.</a:t>
            </a:r>
            <a:endParaRPr sz="1600" dirty="0">
              <a:latin typeface="Arial"/>
              <a:cs typeface="Arial"/>
            </a:endParaRPr>
          </a:p>
          <a:p>
            <a:pPr marL="12700"/>
            <a:r>
              <a:rPr sz="1600" b="1" spc="-80" dirty="0">
                <a:solidFill>
                  <a:srgbClr val="003489"/>
                </a:solidFill>
                <a:latin typeface="Arial"/>
                <a:cs typeface="Arial"/>
              </a:rPr>
              <a:t>» </a:t>
            </a:r>
            <a:r>
              <a:rPr sz="1600" spc="-30" dirty="0">
                <a:latin typeface="Arial"/>
                <a:cs typeface="Arial"/>
              </a:rPr>
              <a:t>A </a:t>
            </a:r>
            <a:r>
              <a:rPr sz="1600" spc="-60" dirty="0">
                <a:latin typeface="Arial"/>
                <a:cs typeface="Arial"/>
              </a:rPr>
              <a:t>pessoa </a:t>
            </a:r>
            <a:r>
              <a:rPr sz="1600" spc="-35" dirty="0">
                <a:latin typeface="Arial"/>
                <a:cs typeface="Arial"/>
              </a:rPr>
              <a:t>não </a:t>
            </a:r>
            <a:r>
              <a:rPr sz="1600" spc="-45" dirty="0">
                <a:latin typeface="Arial"/>
                <a:cs typeface="Arial"/>
              </a:rPr>
              <a:t>percebe </a:t>
            </a:r>
            <a:r>
              <a:rPr sz="1600" spc="-35" dirty="0">
                <a:latin typeface="Arial"/>
                <a:cs typeface="Arial"/>
              </a:rPr>
              <a:t>que </a:t>
            </a:r>
            <a:r>
              <a:rPr sz="1600" spc="-20" dirty="0">
                <a:latin typeface="Arial"/>
                <a:cs typeface="Arial"/>
              </a:rPr>
              <a:t>tem </a:t>
            </a:r>
            <a:r>
              <a:rPr sz="1600" spc="-35" dirty="0">
                <a:latin typeface="Arial"/>
                <a:cs typeface="Arial"/>
              </a:rPr>
              <a:t>problemas </a:t>
            </a:r>
            <a:r>
              <a:rPr sz="1600" spc="-40" dirty="0">
                <a:latin typeface="Arial"/>
                <a:cs typeface="Arial"/>
              </a:rPr>
              <a:t>de </a:t>
            </a:r>
            <a:r>
              <a:rPr sz="1600" spc="-55" dirty="0">
                <a:latin typeface="Arial"/>
                <a:cs typeface="Arial"/>
              </a:rPr>
              <a:t>saúde</a:t>
            </a:r>
            <a:r>
              <a:rPr sz="1600" spc="-125" dirty="0">
                <a:latin typeface="Arial"/>
                <a:cs typeface="Arial"/>
              </a:rPr>
              <a:t> </a:t>
            </a:r>
            <a:r>
              <a:rPr sz="1600" spc="-25" dirty="0">
                <a:latin typeface="Arial"/>
                <a:cs typeface="Arial"/>
              </a:rPr>
              <a:t>mental.</a:t>
            </a:r>
            <a:endParaRPr sz="1600" dirty="0">
              <a:latin typeface="Arial"/>
              <a:cs typeface="Arial"/>
            </a:endParaRPr>
          </a:p>
        </p:txBody>
      </p:sp>
      <p:sp>
        <p:nvSpPr>
          <p:cNvPr id="11" name="object 11"/>
          <p:cNvSpPr txBox="1">
            <a:spLocks noGrp="1"/>
          </p:cNvSpPr>
          <p:nvPr>
            <p:ph type="title" idx="4294967295"/>
          </p:nvPr>
        </p:nvSpPr>
        <p:spPr>
          <a:xfrm>
            <a:off x="0" y="85725"/>
            <a:ext cx="4106863" cy="874713"/>
          </a:xfrm>
          <a:prstGeom prst="rect">
            <a:avLst/>
          </a:prstGeom>
        </p:spPr>
        <p:txBody>
          <a:bodyPr vert="horz" wrap="square" lIns="0" tIns="12700" rIns="0" bIns="0" rtlCol="0">
            <a:spAutoFit/>
          </a:bodyPr>
          <a:lstStyle/>
          <a:p>
            <a:pPr marL="12700" marR="5080">
              <a:lnSpc>
                <a:spcPct val="100000"/>
              </a:lnSpc>
              <a:spcBef>
                <a:spcPts val="100"/>
              </a:spcBef>
            </a:pPr>
            <a:r>
              <a:rPr sz="2800" b="0" spc="-100" dirty="0">
                <a:solidFill>
                  <a:srgbClr val="002857"/>
                </a:solidFill>
                <a:latin typeface="Arial"/>
                <a:cs typeface="Arial"/>
              </a:rPr>
              <a:t>Panorama </a:t>
            </a:r>
            <a:r>
              <a:rPr sz="2800" b="0" spc="-135" dirty="0">
                <a:solidFill>
                  <a:srgbClr val="002857"/>
                </a:solidFill>
                <a:latin typeface="Arial"/>
                <a:cs typeface="Arial"/>
              </a:rPr>
              <a:t>das </a:t>
            </a:r>
            <a:r>
              <a:rPr sz="2800" b="0" spc="-75" dirty="0">
                <a:solidFill>
                  <a:srgbClr val="002857"/>
                </a:solidFill>
                <a:latin typeface="Arial"/>
                <a:cs typeface="Arial"/>
              </a:rPr>
              <a:t>condições  </a:t>
            </a:r>
            <a:r>
              <a:rPr sz="2800" b="0" spc="-110" dirty="0">
                <a:solidFill>
                  <a:srgbClr val="002857"/>
                </a:solidFill>
                <a:latin typeface="Arial"/>
                <a:cs typeface="Arial"/>
              </a:rPr>
              <a:t>MNS</a:t>
            </a:r>
            <a:r>
              <a:rPr sz="2800" b="0" spc="25" dirty="0">
                <a:solidFill>
                  <a:srgbClr val="002857"/>
                </a:solidFill>
                <a:latin typeface="Arial"/>
                <a:cs typeface="Arial"/>
              </a:rPr>
              <a:t> </a:t>
            </a:r>
            <a:r>
              <a:rPr sz="2800" b="0" spc="-5" dirty="0">
                <a:solidFill>
                  <a:srgbClr val="002857"/>
                </a:solidFill>
                <a:latin typeface="Arial"/>
                <a:cs typeface="Arial"/>
              </a:rPr>
              <a:t>prioritárias</a:t>
            </a:r>
          </a:p>
        </p:txBody>
      </p:sp>
      <p:sp>
        <p:nvSpPr>
          <p:cNvPr id="12" name="object 12"/>
          <p:cNvSpPr txBox="1"/>
          <p:nvPr/>
        </p:nvSpPr>
        <p:spPr>
          <a:xfrm>
            <a:off x="353474" y="2783042"/>
            <a:ext cx="1913072" cy="443711"/>
          </a:xfrm>
          <a:prstGeom prst="rect">
            <a:avLst/>
          </a:prstGeom>
        </p:spPr>
        <p:txBody>
          <a:bodyPr vert="horz" wrap="square" lIns="0" tIns="12700" rIns="0" bIns="0" rtlCol="0">
            <a:spAutoFit/>
          </a:bodyPr>
          <a:lstStyle/>
          <a:p>
            <a:pPr marL="12700">
              <a:lnSpc>
                <a:spcPct val="100000"/>
              </a:lnSpc>
              <a:spcBef>
                <a:spcPts val="100"/>
              </a:spcBef>
            </a:pPr>
            <a:r>
              <a:rPr sz="1400" b="1" spc="-65" dirty="0">
                <a:latin typeface="Arial"/>
                <a:cs typeface="Arial"/>
              </a:rPr>
              <a:t>MANIFESTAÇÕES</a:t>
            </a:r>
            <a:r>
              <a:rPr sz="1400" b="1" spc="-25" dirty="0">
                <a:latin typeface="Arial"/>
                <a:cs typeface="Arial"/>
              </a:rPr>
              <a:t> </a:t>
            </a:r>
            <a:r>
              <a:rPr sz="1400" b="1" spc="-35" dirty="0">
                <a:latin typeface="Arial"/>
                <a:cs typeface="Arial"/>
              </a:rPr>
              <a:t>COMUNS</a:t>
            </a:r>
            <a:endParaRPr sz="1400" dirty="0">
              <a:latin typeface="Arial"/>
              <a:cs typeface="Arial"/>
            </a:endParaRPr>
          </a:p>
        </p:txBody>
      </p:sp>
      <p:sp>
        <p:nvSpPr>
          <p:cNvPr id="13" name="object 13"/>
          <p:cNvSpPr txBox="1"/>
          <p:nvPr/>
        </p:nvSpPr>
        <p:spPr>
          <a:xfrm>
            <a:off x="4433311" y="2728888"/>
            <a:ext cx="2006846" cy="443711"/>
          </a:xfrm>
          <a:prstGeom prst="rect">
            <a:avLst/>
          </a:prstGeom>
        </p:spPr>
        <p:txBody>
          <a:bodyPr vert="horz" wrap="square" lIns="0" tIns="12700" rIns="0" bIns="0" rtlCol="0">
            <a:spAutoFit/>
          </a:bodyPr>
          <a:lstStyle/>
          <a:p>
            <a:pPr marL="12700">
              <a:lnSpc>
                <a:spcPct val="100000"/>
              </a:lnSpc>
              <a:spcBef>
                <a:spcPts val="100"/>
              </a:spcBef>
            </a:pPr>
            <a:r>
              <a:rPr sz="1400" b="1" spc="-50" dirty="0">
                <a:latin typeface="Arial"/>
                <a:cs typeface="Arial"/>
              </a:rPr>
              <a:t>CONDIÇÃO</a:t>
            </a:r>
            <a:r>
              <a:rPr sz="1400" b="1" spc="-15" dirty="0">
                <a:latin typeface="Arial"/>
                <a:cs typeface="Arial"/>
              </a:rPr>
              <a:t> </a:t>
            </a:r>
            <a:r>
              <a:rPr sz="1400" b="1" spc="-50" dirty="0">
                <a:latin typeface="Arial"/>
                <a:cs typeface="Arial"/>
              </a:rPr>
              <a:t>PRIORITÁRIA</a:t>
            </a:r>
            <a:endParaRPr sz="1400" dirty="0">
              <a:latin typeface="Arial"/>
              <a:cs typeface="Arial"/>
            </a:endParaRPr>
          </a:p>
        </p:txBody>
      </p:sp>
      <p:sp>
        <p:nvSpPr>
          <p:cNvPr id="14" name="object 14"/>
          <p:cNvSpPr txBox="1"/>
          <p:nvPr/>
        </p:nvSpPr>
        <p:spPr>
          <a:xfrm>
            <a:off x="6016013" y="5657042"/>
            <a:ext cx="1407160" cy="628377"/>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003489"/>
                </a:solidFill>
                <a:latin typeface="Arial"/>
                <a:cs typeface="Arial"/>
              </a:rPr>
              <a:t>PSICOSE (PSI)</a:t>
            </a:r>
            <a:endParaRPr sz="2000" dirty="0">
              <a:latin typeface="Arial"/>
              <a:cs typeface="Arial"/>
            </a:endParaRPr>
          </a:p>
        </p:txBody>
      </p:sp>
      <p:sp>
        <p:nvSpPr>
          <p:cNvPr id="16" name="object 16"/>
          <p:cNvSpPr txBox="1"/>
          <p:nvPr/>
        </p:nvSpPr>
        <p:spPr>
          <a:xfrm>
            <a:off x="4638483" y="3635026"/>
            <a:ext cx="2176943" cy="628377"/>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8B1062"/>
                </a:solidFill>
                <a:latin typeface="Arial"/>
                <a:cs typeface="Arial"/>
              </a:rPr>
              <a:t>DEPRESSÃO</a:t>
            </a:r>
            <a:r>
              <a:rPr sz="2000" b="1" spc="-290" dirty="0">
                <a:solidFill>
                  <a:srgbClr val="8B1062"/>
                </a:solidFill>
                <a:latin typeface="Arial"/>
                <a:cs typeface="Arial"/>
              </a:rPr>
              <a:t> </a:t>
            </a:r>
            <a:r>
              <a:rPr sz="2000" b="1" spc="-245" dirty="0">
                <a:solidFill>
                  <a:srgbClr val="8B1062"/>
                </a:solidFill>
                <a:latin typeface="Arial"/>
                <a:cs typeface="Arial"/>
              </a:rPr>
              <a:t>(DEP)</a:t>
            </a:r>
            <a:endParaRPr sz="2000" dirty="0">
              <a:latin typeface="Arial"/>
              <a:cs typeface="Arial"/>
            </a:endParaRPr>
          </a:p>
        </p:txBody>
      </p:sp>
      <p:sp>
        <p:nvSpPr>
          <p:cNvPr id="18" name="object 18"/>
          <p:cNvSpPr txBox="1"/>
          <p:nvPr/>
        </p:nvSpPr>
        <p:spPr>
          <a:xfrm>
            <a:off x="115000" y="982382"/>
            <a:ext cx="4887081" cy="1642501"/>
          </a:xfrm>
          <a:prstGeom prst="rect">
            <a:avLst/>
          </a:prstGeom>
        </p:spPr>
        <p:txBody>
          <a:bodyPr vert="horz" wrap="square" lIns="0" tIns="40640" rIns="0" bIns="0" rtlCol="0">
            <a:spAutoFit/>
          </a:bodyPr>
          <a:lstStyle/>
          <a:p>
            <a:pPr marL="192405" indent="-180340">
              <a:lnSpc>
                <a:spcPct val="100000"/>
              </a:lnSpc>
              <a:spcBef>
                <a:spcPts val="320"/>
              </a:spcBef>
              <a:buAutoNum type="arabicPeriod"/>
              <a:tabLst>
                <a:tab pos="193040" algn="l"/>
              </a:tabLst>
            </a:pPr>
            <a:r>
              <a:rPr sz="1600" i="1" spc="-80" dirty="0">
                <a:latin typeface="Lucida Sans"/>
                <a:cs typeface="Lucida Sans"/>
              </a:rPr>
              <a:t>Essas </a:t>
            </a:r>
            <a:r>
              <a:rPr sz="1600" i="1" spc="-65" dirty="0">
                <a:latin typeface="Lucida Sans"/>
                <a:cs typeface="Lucida Sans"/>
              </a:rPr>
              <a:t>manifestações </a:t>
            </a:r>
            <a:r>
              <a:rPr sz="1600" i="1" spc="-70" dirty="0">
                <a:latin typeface="Lucida Sans"/>
                <a:cs typeface="Lucida Sans"/>
              </a:rPr>
              <a:t>comuns indicam </a:t>
            </a:r>
            <a:r>
              <a:rPr sz="1600" i="1" spc="-75" dirty="0">
                <a:latin typeface="Lucida Sans"/>
                <a:cs typeface="Lucida Sans"/>
              </a:rPr>
              <a:t>a </a:t>
            </a:r>
            <a:r>
              <a:rPr sz="1600" i="1" spc="-60" dirty="0">
                <a:latin typeface="Lucida Sans"/>
                <a:cs typeface="Lucida Sans"/>
              </a:rPr>
              <a:t>necessidade </a:t>
            </a:r>
            <a:r>
              <a:rPr sz="1600" i="1" spc="-50" dirty="0">
                <a:latin typeface="Lucida Sans"/>
                <a:cs typeface="Lucida Sans"/>
              </a:rPr>
              <a:t>de</a:t>
            </a:r>
            <a:r>
              <a:rPr sz="1600" i="1" spc="150" dirty="0">
                <a:latin typeface="Lucida Sans"/>
                <a:cs typeface="Lucida Sans"/>
              </a:rPr>
              <a:t> </a:t>
            </a:r>
            <a:r>
              <a:rPr sz="1600" i="1" spc="-60" dirty="0">
                <a:latin typeface="Lucida Sans"/>
                <a:cs typeface="Lucida Sans"/>
              </a:rPr>
              <a:t>avaliação.</a:t>
            </a:r>
            <a:endParaRPr sz="1600" dirty="0">
              <a:latin typeface="Lucida Sans"/>
              <a:cs typeface="Lucida Sans"/>
            </a:endParaRPr>
          </a:p>
          <a:p>
            <a:pPr marL="192405" marR="5080" indent="-180340">
              <a:lnSpc>
                <a:spcPct val="120300"/>
              </a:lnSpc>
              <a:buAutoNum type="arabicPeriod"/>
              <a:tabLst>
                <a:tab pos="193040" algn="l"/>
              </a:tabLst>
            </a:pPr>
            <a:r>
              <a:rPr sz="1600" i="1" spc="-70" dirty="0">
                <a:latin typeface="Lucida Sans"/>
                <a:cs typeface="Lucida Sans"/>
              </a:rPr>
              <a:t>Se </a:t>
            </a:r>
            <a:r>
              <a:rPr sz="1600" i="1" spc="-75" dirty="0">
                <a:latin typeface="Lucida Sans"/>
                <a:cs typeface="Lucida Sans"/>
              </a:rPr>
              <a:t>houver </a:t>
            </a:r>
            <a:r>
              <a:rPr sz="1600" i="1" spc="-65" dirty="0">
                <a:latin typeface="Lucida Sans"/>
                <a:cs typeface="Lucida Sans"/>
              </a:rPr>
              <a:t>manifestações </a:t>
            </a:r>
            <a:r>
              <a:rPr sz="1600" i="1" spc="-50" dirty="0">
                <a:latin typeface="Lucida Sans"/>
                <a:cs typeface="Lucida Sans"/>
              </a:rPr>
              <a:t>de </a:t>
            </a:r>
            <a:r>
              <a:rPr sz="1600" i="1" spc="-85" dirty="0">
                <a:latin typeface="Lucida Sans"/>
                <a:cs typeface="Lucida Sans"/>
              </a:rPr>
              <a:t>mais </a:t>
            </a:r>
            <a:r>
              <a:rPr sz="1600" i="1" spc="-50" dirty="0">
                <a:latin typeface="Lucida Sans"/>
                <a:cs typeface="Lucida Sans"/>
              </a:rPr>
              <a:t>de </a:t>
            </a:r>
            <a:r>
              <a:rPr sz="1600" i="1" spc="-90" dirty="0">
                <a:latin typeface="Lucida Sans"/>
                <a:cs typeface="Lucida Sans"/>
              </a:rPr>
              <a:t>uma </a:t>
            </a:r>
            <a:r>
              <a:rPr sz="1600" i="1" spc="-50" dirty="0">
                <a:latin typeface="Lucida Sans"/>
                <a:cs typeface="Lucida Sans"/>
              </a:rPr>
              <a:t>condição, deve-se </a:t>
            </a:r>
            <a:r>
              <a:rPr sz="1600" i="1" spc="-75" dirty="0">
                <a:latin typeface="Lucida Sans"/>
                <a:cs typeface="Lucida Sans"/>
              </a:rPr>
              <a:t>avaliar </a:t>
            </a:r>
            <a:r>
              <a:rPr sz="1600" i="1" spc="-55" dirty="0">
                <a:latin typeface="Lucida Sans"/>
                <a:cs typeface="Lucida Sans"/>
              </a:rPr>
              <a:t>todas </a:t>
            </a:r>
            <a:r>
              <a:rPr sz="1600" i="1" spc="-80" dirty="0">
                <a:latin typeface="Lucida Sans"/>
                <a:cs typeface="Lucida Sans"/>
              </a:rPr>
              <a:t>as </a:t>
            </a:r>
            <a:r>
              <a:rPr sz="1600" i="1" spc="-50" dirty="0">
                <a:latin typeface="Lucida Sans"/>
                <a:cs typeface="Lucida Sans"/>
              </a:rPr>
              <a:t>condições  </a:t>
            </a:r>
            <a:r>
              <a:rPr sz="1600" i="1" spc="-60" dirty="0">
                <a:latin typeface="Lucida Sans"/>
                <a:cs typeface="Lucida Sans"/>
              </a:rPr>
              <a:t>pertinentes.</a:t>
            </a:r>
            <a:endParaRPr sz="1600" dirty="0">
              <a:latin typeface="Lucida Sans"/>
              <a:cs typeface="Lucida Sans"/>
            </a:endParaRPr>
          </a:p>
          <a:p>
            <a:pPr marL="192405" indent="-180340">
              <a:lnSpc>
                <a:spcPct val="100000"/>
              </a:lnSpc>
              <a:spcBef>
                <a:spcPts val="219"/>
              </a:spcBef>
              <a:buAutoNum type="arabicPeriod"/>
              <a:tabLst>
                <a:tab pos="193040" algn="l"/>
              </a:tabLst>
            </a:pPr>
            <a:r>
              <a:rPr sz="1600" i="1" spc="-85" dirty="0">
                <a:latin typeface="Lucida Sans"/>
                <a:cs typeface="Lucida Sans"/>
              </a:rPr>
              <a:t>Todas </a:t>
            </a:r>
            <a:r>
              <a:rPr sz="1600" i="1" spc="-80" dirty="0">
                <a:latin typeface="Lucida Sans"/>
                <a:cs typeface="Lucida Sans"/>
              </a:rPr>
              <a:t>as </a:t>
            </a:r>
            <a:r>
              <a:rPr sz="1600" i="1" spc="-50" dirty="0">
                <a:latin typeface="Lucida Sans"/>
                <a:cs typeface="Lucida Sans"/>
              </a:rPr>
              <a:t>condições </a:t>
            </a:r>
            <a:r>
              <a:rPr sz="1600" i="1" spc="-70" dirty="0">
                <a:latin typeface="Lucida Sans"/>
                <a:cs typeface="Lucida Sans"/>
              </a:rPr>
              <a:t>se </a:t>
            </a:r>
            <a:r>
              <a:rPr sz="1600" i="1" spc="-65" dirty="0">
                <a:latin typeface="Lucida Sans"/>
                <a:cs typeface="Lucida Sans"/>
              </a:rPr>
              <a:t>aplicam </a:t>
            </a:r>
            <a:r>
              <a:rPr sz="1600" i="1" spc="-75" dirty="0">
                <a:latin typeface="Lucida Sans"/>
                <a:cs typeface="Lucida Sans"/>
              </a:rPr>
              <a:t>a </a:t>
            </a:r>
            <a:r>
              <a:rPr sz="1600" i="1" spc="-55" dirty="0">
                <a:latin typeface="Lucida Sans"/>
                <a:cs typeface="Lucida Sans"/>
              </a:rPr>
              <a:t>todas </a:t>
            </a:r>
            <a:r>
              <a:rPr sz="1600" i="1" spc="-80" dirty="0">
                <a:latin typeface="Lucida Sans"/>
                <a:cs typeface="Lucida Sans"/>
              </a:rPr>
              <a:t>as </a:t>
            </a:r>
            <a:r>
              <a:rPr sz="1600" i="1" spc="-55" dirty="0">
                <a:latin typeface="Lucida Sans"/>
                <a:cs typeface="Lucida Sans"/>
              </a:rPr>
              <a:t>idades, </a:t>
            </a:r>
            <a:r>
              <a:rPr sz="1600" i="1" spc="-65" dirty="0">
                <a:latin typeface="Lucida Sans"/>
                <a:cs typeface="Lucida Sans"/>
              </a:rPr>
              <a:t>salvo </a:t>
            </a:r>
            <a:r>
              <a:rPr sz="1600" i="1" spc="-55" dirty="0">
                <a:latin typeface="Lucida Sans"/>
                <a:cs typeface="Lucida Sans"/>
              </a:rPr>
              <a:t>indicação </a:t>
            </a:r>
            <a:r>
              <a:rPr sz="1600" i="1" spc="-85" dirty="0">
                <a:latin typeface="Lucida Sans"/>
                <a:cs typeface="Lucida Sans"/>
              </a:rPr>
              <a:t>em</a:t>
            </a:r>
            <a:r>
              <a:rPr sz="1600" i="1" spc="-20" dirty="0">
                <a:latin typeface="Lucida Sans"/>
                <a:cs typeface="Lucida Sans"/>
              </a:rPr>
              <a:t> </a:t>
            </a:r>
            <a:r>
              <a:rPr sz="1600" i="1" spc="-70" dirty="0" err="1">
                <a:latin typeface="Lucida Sans"/>
                <a:cs typeface="Lucida Sans"/>
              </a:rPr>
              <a:t>contrário</a:t>
            </a:r>
            <a:r>
              <a:rPr sz="1600" i="1" spc="-70" dirty="0">
                <a:latin typeface="Lucida Sans"/>
                <a:cs typeface="Lucida Sans"/>
              </a:rPr>
              <a:t>.</a:t>
            </a:r>
            <a:endParaRPr sz="1600" dirty="0">
              <a:latin typeface="Lucida Sans"/>
              <a:cs typeface="Lucida Sans"/>
            </a:endParaRPr>
          </a:p>
        </p:txBody>
      </p:sp>
      <p:sp>
        <p:nvSpPr>
          <p:cNvPr id="21" name="object 21"/>
          <p:cNvSpPr/>
          <p:nvPr/>
        </p:nvSpPr>
        <p:spPr>
          <a:xfrm>
            <a:off x="0" y="0"/>
            <a:ext cx="10692130" cy="0"/>
          </a:xfrm>
          <a:custGeom>
            <a:avLst/>
            <a:gdLst/>
            <a:ahLst/>
            <a:cxnLst/>
            <a:rect l="l" t="t" r="r" b="b"/>
            <a:pathLst>
              <a:path w="10692130">
                <a:moveTo>
                  <a:pt x="0" y="0"/>
                </a:moveTo>
                <a:lnTo>
                  <a:pt x="10692002" y="0"/>
                </a:lnTo>
              </a:path>
            </a:pathLst>
          </a:custGeom>
          <a:ln w="3175">
            <a:solidFill>
              <a:srgbClr val="005678"/>
            </a:solidFill>
          </a:ln>
        </p:spPr>
        <p:txBody>
          <a:bodyPr wrap="square" lIns="0" tIns="0" rIns="0" bIns="0" rtlCol="0"/>
          <a:lstStyle/>
          <a:p>
            <a:endParaRPr/>
          </a:p>
        </p:txBody>
      </p:sp>
      <p:sp>
        <p:nvSpPr>
          <p:cNvPr id="22" name="object 22"/>
          <p:cNvSpPr txBox="1"/>
          <p:nvPr/>
        </p:nvSpPr>
        <p:spPr>
          <a:xfrm>
            <a:off x="419299" y="3378405"/>
            <a:ext cx="4448739" cy="1736373"/>
          </a:xfrm>
          <a:prstGeom prst="rect">
            <a:avLst/>
          </a:prstGeom>
        </p:spPr>
        <p:txBody>
          <a:bodyPr vert="horz" wrap="square" lIns="0" tIns="12700" rIns="0" bIns="0" rtlCol="0">
            <a:spAutoFit/>
          </a:bodyPr>
          <a:lstStyle/>
          <a:p>
            <a:pPr marL="12700">
              <a:spcBef>
                <a:spcPts val="100"/>
              </a:spcBef>
            </a:pPr>
            <a:r>
              <a:rPr sz="1600" b="1" spc="-80" dirty="0">
                <a:solidFill>
                  <a:srgbClr val="8B1062"/>
                </a:solidFill>
                <a:latin typeface="Arial"/>
                <a:cs typeface="Arial"/>
              </a:rPr>
              <a:t>» </a:t>
            </a:r>
            <a:r>
              <a:rPr sz="1600" spc="-15" dirty="0">
                <a:latin typeface="Arial"/>
                <a:cs typeface="Arial"/>
              </a:rPr>
              <a:t>Múltiplos </a:t>
            </a:r>
            <a:r>
              <a:rPr sz="1600" spc="-40" dirty="0">
                <a:latin typeface="Arial"/>
                <a:cs typeface="Arial"/>
              </a:rPr>
              <a:t>sintomas </a:t>
            </a:r>
            <a:r>
              <a:rPr sz="1600" spc="-45" dirty="0">
                <a:latin typeface="Arial"/>
                <a:cs typeface="Arial"/>
              </a:rPr>
              <a:t>físicos </a:t>
            </a:r>
            <a:r>
              <a:rPr sz="1600" spc="-40" dirty="0">
                <a:latin typeface="Arial"/>
                <a:cs typeface="Arial"/>
              </a:rPr>
              <a:t>persistentes </a:t>
            </a:r>
            <a:r>
              <a:rPr sz="1600" spc="-65" dirty="0">
                <a:latin typeface="Arial"/>
                <a:cs typeface="Arial"/>
              </a:rPr>
              <a:t>sem </a:t>
            </a:r>
            <a:r>
              <a:rPr sz="1600" spc="-60" dirty="0">
                <a:latin typeface="Arial"/>
                <a:cs typeface="Arial"/>
              </a:rPr>
              <a:t>causa</a:t>
            </a:r>
            <a:r>
              <a:rPr sz="1600" spc="-155" dirty="0">
                <a:latin typeface="Arial"/>
                <a:cs typeface="Arial"/>
              </a:rPr>
              <a:t> </a:t>
            </a:r>
            <a:r>
              <a:rPr sz="1600" spc="-20" dirty="0">
                <a:latin typeface="Arial"/>
                <a:cs typeface="Arial"/>
              </a:rPr>
              <a:t>definida.</a:t>
            </a:r>
            <a:endParaRPr sz="1600" dirty="0">
              <a:latin typeface="Arial"/>
              <a:cs typeface="Arial"/>
            </a:endParaRPr>
          </a:p>
          <a:p>
            <a:pPr marL="12700"/>
            <a:r>
              <a:rPr sz="1600" b="1" spc="-80" dirty="0">
                <a:solidFill>
                  <a:srgbClr val="8B1062"/>
                </a:solidFill>
                <a:latin typeface="Arial"/>
                <a:cs typeface="Arial"/>
              </a:rPr>
              <a:t>» </a:t>
            </a:r>
            <a:r>
              <a:rPr sz="1600" spc="-60" dirty="0">
                <a:latin typeface="Arial"/>
                <a:cs typeface="Arial"/>
              </a:rPr>
              <a:t>Baixa </a:t>
            </a:r>
            <a:r>
              <a:rPr sz="1600" spc="-35" dirty="0">
                <a:latin typeface="Arial"/>
                <a:cs typeface="Arial"/>
              </a:rPr>
              <a:t>energia, </a:t>
            </a:r>
            <a:r>
              <a:rPr sz="1600" spc="-20" dirty="0">
                <a:latin typeface="Arial"/>
                <a:cs typeface="Arial"/>
              </a:rPr>
              <a:t>fadiga, </a:t>
            </a:r>
            <a:r>
              <a:rPr sz="1600" spc="-35" dirty="0">
                <a:latin typeface="Arial"/>
                <a:cs typeface="Arial"/>
              </a:rPr>
              <a:t>problemas </a:t>
            </a:r>
            <a:r>
              <a:rPr sz="1600" spc="-40" dirty="0">
                <a:latin typeface="Arial"/>
                <a:cs typeface="Arial"/>
              </a:rPr>
              <a:t>de</a:t>
            </a:r>
            <a:r>
              <a:rPr sz="1600" spc="114" dirty="0">
                <a:latin typeface="Arial"/>
                <a:cs typeface="Arial"/>
              </a:rPr>
              <a:t> </a:t>
            </a:r>
            <a:r>
              <a:rPr sz="1600" spc="-35" dirty="0">
                <a:latin typeface="Arial"/>
                <a:cs typeface="Arial"/>
              </a:rPr>
              <a:t>sono.</a:t>
            </a:r>
            <a:endParaRPr sz="1600" dirty="0">
              <a:latin typeface="Arial"/>
              <a:cs typeface="Arial"/>
            </a:endParaRPr>
          </a:p>
          <a:p>
            <a:pPr marL="12700"/>
            <a:r>
              <a:rPr sz="1600" b="1" spc="-80" dirty="0">
                <a:solidFill>
                  <a:srgbClr val="8B1062"/>
                </a:solidFill>
                <a:latin typeface="Arial"/>
                <a:cs typeface="Arial"/>
              </a:rPr>
              <a:t>» </a:t>
            </a:r>
            <a:r>
              <a:rPr sz="1600" spc="-55" dirty="0">
                <a:latin typeface="Arial"/>
                <a:cs typeface="Arial"/>
              </a:rPr>
              <a:t>Tristeza </a:t>
            </a:r>
            <a:r>
              <a:rPr sz="1600" spc="-15" dirty="0">
                <a:latin typeface="Arial"/>
                <a:cs typeface="Arial"/>
              </a:rPr>
              <a:t>ou </a:t>
            </a:r>
            <a:r>
              <a:rPr sz="1600" spc="-20" dirty="0">
                <a:latin typeface="Arial"/>
                <a:cs typeface="Arial"/>
              </a:rPr>
              <a:t>humor deprimido </a:t>
            </a:r>
            <a:r>
              <a:rPr sz="1600" spc="-35" dirty="0">
                <a:latin typeface="Arial"/>
                <a:cs typeface="Arial"/>
              </a:rPr>
              <a:t>persistente,</a:t>
            </a:r>
            <a:r>
              <a:rPr sz="1600" spc="85" dirty="0">
                <a:latin typeface="Arial"/>
                <a:cs typeface="Arial"/>
              </a:rPr>
              <a:t> </a:t>
            </a:r>
            <a:r>
              <a:rPr sz="1600" spc="-45" dirty="0">
                <a:latin typeface="Arial"/>
                <a:cs typeface="Arial"/>
              </a:rPr>
              <a:t>ansiedade.</a:t>
            </a:r>
            <a:endParaRPr sz="1600" dirty="0">
              <a:latin typeface="Arial"/>
              <a:cs typeface="Arial"/>
            </a:endParaRPr>
          </a:p>
          <a:p>
            <a:pPr marL="12700"/>
            <a:r>
              <a:rPr sz="1600" b="1" spc="-80" dirty="0">
                <a:solidFill>
                  <a:srgbClr val="8B1062"/>
                </a:solidFill>
                <a:latin typeface="Arial"/>
                <a:cs typeface="Arial"/>
              </a:rPr>
              <a:t>» </a:t>
            </a:r>
            <a:r>
              <a:rPr sz="1600" spc="-60" dirty="0">
                <a:latin typeface="Arial"/>
                <a:cs typeface="Arial"/>
              </a:rPr>
              <a:t>Perda </a:t>
            </a:r>
            <a:r>
              <a:rPr sz="1600" spc="-40" dirty="0">
                <a:latin typeface="Arial"/>
                <a:cs typeface="Arial"/>
              </a:rPr>
              <a:t>de </a:t>
            </a:r>
            <a:r>
              <a:rPr sz="1600" spc="-45" dirty="0">
                <a:latin typeface="Arial"/>
                <a:cs typeface="Arial"/>
              </a:rPr>
              <a:t>interesse </a:t>
            </a:r>
            <a:r>
              <a:rPr sz="1600" spc="-15" dirty="0">
                <a:latin typeface="Arial"/>
                <a:cs typeface="Arial"/>
              </a:rPr>
              <a:t>ou </a:t>
            </a:r>
            <a:r>
              <a:rPr sz="1600" spc="-40" dirty="0">
                <a:latin typeface="Arial"/>
                <a:cs typeface="Arial"/>
              </a:rPr>
              <a:t>prazer </a:t>
            </a:r>
            <a:r>
              <a:rPr sz="1600" spc="-45" dirty="0">
                <a:latin typeface="Arial"/>
                <a:cs typeface="Arial"/>
              </a:rPr>
              <a:t>em </a:t>
            </a:r>
            <a:r>
              <a:rPr sz="1600" spc="-35" dirty="0">
                <a:latin typeface="Arial"/>
                <a:cs typeface="Arial"/>
              </a:rPr>
              <a:t>atividades que </a:t>
            </a:r>
            <a:r>
              <a:rPr sz="1600" spc="-25" dirty="0" err="1">
                <a:latin typeface="Arial"/>
                <a:cs typeface="Arial"/>
              </a:rPr>
              <a:t>normalmente</a:t>
            </a:r>
            <a:r>
              <a:rPr sz="1600" spc="145" dirty="0">
                <a:latin typeface="Arial"/>
                <a:cs typeface="Arial"/>
              </a:rPr>
              <a:t> </a:t>
            </a:r>
            <a:r>
              <a:rPr sz="1600" spc="-55" dirty="0" err="1">
                <a:latin typeface="Arial"/>
                <a:cs typeface="Arial"/>
              </a:rPr>
              <a:t>são</a:t>
            </a:r>
            <a:r>
              <a:rPr lang="pt-BR" sz="1600" spc="-55" dirty="0">
                <a:latin typeface="Arial"/>
                <a:cs typeface="Arial"/>
              </a:rPr>
              <a:t> </a:t>
            </a:r>
            <a:r>
              <a:rPr sz="1600" spc="-50" dirty="0" err="1">
                <a:latin typeface="Arial"/>
                <a:cs typeface="Arial"/>
              </a:rPr>
              <a:t>prazerosas</a:t>
            </a:r>
            <a:r>
              <a:rPr sz="1600" spc="-50" dirty="0">
                <a:latin typeface="Arial"/>
                <a:cs typeface="Arial"/>
              </a:rPr>
              <a:t>.</a:t>
            </a:r>
            <a:endParaRPr sz="1600" dirty="0">
              <a:latin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22996" y="364605"/>
            <a:ext cx="9613900" cy="2029460"/>
          </a:xfrm>
          <a:custGeom>
            <a:avLst/>
            <a:gdLst/>
            <a:ahLst/>
            <a:cxnLst/>
            <a:rect l="l" t="t" r="r" b="b"/>
            <a:pathLst>
              <a:path w="9613900" h="2029460">
                <a:moveTo>
                  <a:pt x="8671991" y="0"/>
                </a:moveTo>
                <a:lnTo>
                  <a:pt x="0" y="0"/>
                </a:lnTo>
                <a:lnTo>
                  <a:pt x="0" y="63500"/>
                </a:lnTo>
                <a:lnTo>
                  <a:pt x="8640724" y="63500"/>
                </a:lnTo>
                <a:lnTo>
                  <a:pt x="9534182" y="1279766"/>
                </a:lnTo>
                <a:lnTo>
                  <a:pt x="8998839" y="2029396"/>
                </a:lnTo>
                <a:lnTo>
                  <a:pt x="9077490" y="2029396"/>
                </a:lnTo>
                <a:lnTo>
                  <a:pt x="9613544" y="1278801"/>
                </a:lnTo>
                <a:lnTo>
                  <a:pt x="8671991" y="0"/>
                </a:lnTo>
                <a:close/>
              </a:path>
            </a:pathLst>
          </a:custGeom>
          <a:solidFill>
            <a:srgbClr val="00A02F"/>
          </a:solidFill>
        </p:spPr>
        <p:txBody>
          <a:bodyPr wrap="square" lIns="0" tIns="0" rIns="0" bIns="0" rtlCol="0"/>
          <a:lstStyle/>
          <a:p>
            <a:endParaRPr/>
          </a:p>
        </p:txBody>
      </p:sp>
      <p:sp>
        <p:nvSpPr>
          <p:cNvPr id="3" name="object 3"/>
          <p:cNvSpPr/>
          <p:nvPr/>
        </p:nvSpPr>
        <p:spPr>
          <a:xfrm>
            <a:off x="9213778" y="364611"/>
            <a:ext cx="1138555" cy="2029460"/>
          </a:xfrm>
          <a:custGeom>
            <a:avLst/>
            <a:gdLst/>
            <a:ahLst/>
            <a:cxnLst/>
            <a:rect l="l" t="t" r="r" b="b"/>
            <a:pathLst>
              <a:path w="1138554" h="2029460">
                <a:moveTo>
                  <a:pt x="193014" y="0"/>
                </a:moveTo>
                <a:lnTo>
                  <a:pt x="0" y="0"/>
                </a:lnTo>
                <a:lnTo>
                  <a:pt x="947242" y="1280401"/>
                </a:lnTo>
                <a:lnTo>
                  <a:pt x="406628" y="2029396"/>
                </a:lnTo>
                <a:lnTo>
                  <a:pt x="596226" y="2029396"/>
                </a:lnTo>
                <a:lnTo>
                  <a:pt x="1138516" y="1278140"/>
                </a:lnTo>
                <a:lnTo>
                  <a:pt x="193014" y="0"/>
                </a:lnTo>
                <a:close/>
              </a:path>
            </a:pathLst>
          </a:custGeom>
          <a:solidFill>
            <a:srgbClr val="00A02F"/>
          </a:solidFill>
        </p:spPr>
        <p:txBody>
          <a:bodyPr wrap="square" lIns="0" tIns="0" rIns="0" bIns="0" rtlCol="0"/>
          <a:lstStyle/>
          <a:p>
            <a:endParaRPr/>
          </a:p>
        </p:txBody>
      </p:sp>
      <p:sp>
        <p:nvSpPr>
          <p:cNvPr id="4" name="object 4"/>
          <p:cNvSpPr/>
          <p:nvPr/>
        </p:nvSpPr>
        <p:spPr>
          <a:xfrm>
            <a:off x="432000" y="2499009"/>
            <a:ext cx="8634095" cy="892810"/>
          </a:xfrm>
          <a:custGeom>
            <a:avLst/>
            <a:gdLst/>
            <a:ahLst/>
            <a:cxnLst/>
            <a:rect l="l" t="t" r="r" b="b"/>
            <a:pathLst>
              <a:path w="8634095" h="892810">
                <a:moveTo>
                  <a:pt x="8279409" y="0"/>
                </a:moveTo>
                <a:lnTo>
                  <a:pt x="0" y="0"/>
                </a:lnTo>
                <a:lnTo>
                  <a:pt x="0" y="63500"/>
                </a:lnTo>
                <a:lnTo>
                  <a:pt x="8248141" y="63500"/>
                </a:lnTo>
                <a:lnTo>
                  <a:pt x="8554135" y="460209"/>
                </a:lnTo>
                <a:lnTo>
                  <a:pt x="8242833" y="892200"/>
                </a:lnTo>
                <a:lnTo>
                  <a:pt x="8321484" y="892200"/>
                </a:lnTo>
                <a:lnTo>
                  <a:pt x="8633498" y="459244"/>
                </a:lnTo>
                <a:lnTo>
                  <a:pt x="8279409" y="0"/>
                </a:lnTo>
                <a:close/>
              </a:path>
            </a:pathLst>
          </a:custGeom>
          <a:solidFill>
            <a:srgbClr val="9EBD02"/>
          </a:solidFill>
        </p:spPr>
        <p:txBody>
          <a:bodyPr wrap="square" lIns="0" tIns="0" rIns="0" bIns="0" rtlCol="0"/>
          <a:lstStyle/>
          <a:p>
            <a:endParaRPr/>
          </a:p>
        </p:txBody>
      </p:sp>
      <p:sp>
        <p:nvSpPr>
          <p:cNvPr id="5" name="object 5"/>
          <p:cNvSpPr/>
          <p:nvPr/>
        </p:nvSpPr>
        <p:spPr>
          <a:xfrm>
            <a:off x="8830192" y="2499005"/>
            <a:ext cx="551180" cy="892810"/>
          </a:xfrm>
          <a:custGeom>
            <a:avLst/>
            <a:gdLst/>
            <a:ahLst/>
            <a:cxnLst/>
            <a:rect l="l" t="t" r="r" b="b"/>
            <a:pathLst>
              <a:path w="551179" h="892810">
                <a:moveTo>
                  <a:pt x="193014" y="0"/>
                </a:moveTo>
                <a:lnTo>
                  <a:pt x="0" y="0"/>
                </a:lnTo>
                <a:lnTo>
                  <a:pt x="359790" y="460857"/>
                </a:lnTo>
                <a:lnTo>
                  <a:pt x="43218" y="892200"/>
                </a:lnTo>
                <a:lnTo>
                  <a:pt x="232803" y="892200"/>
                </a:lnTo>
                <a:lnTo>
                  <a:pt x="551052" y="458597"/>
                </a:lnTo>
                <a:lnTo>
                  <a:pt x="193014" y="0"/>
                </a:lnTo>
                <a:close/>
              </a:path>
            </a:pathLst>
          </a:custGeom>
          <a:solidFill>
            <a:srgbClr val="9EBD02"/>
          </a:solidFill>
        </p:spPr>
        <p:txBody>
          <a:bodyPr wrap="square" lIns="0" tIns="0" rIns="0" bIns="0" rtlCol="0"/>
          <a:lstStyle/>
          <a:p>
            <a:endParaRPr/>
          </a:p>
        </p:txBody>
      </p:sp>
      <p:sp>
        <p:nvSpPr>
          <p:cNvPr id="6" name="object 6"/>
          <p:cNvSpPr/>
          <p:nvPr/>
        </p:nvSpPr>
        <p:spPr>
          <a:xfrm>
            <a:off x="398334" y="3423292"/>
            <a:ext cx="7872278" cy="1745983"/>
          </a:xfrm>
          <a:custGeom>
            <a:avLst/>
            <a:gdLst/>
            <a:ahLst/>
            <a:cxnLst/>
            <a:rect l="l" t="t" r="r" b="b"/>
            <a:pathLst>
              <a:path w="7696834" h="2716529">
                <a:moveTo>
                  <a:pt x="7128954" y="0"/>
                </a:moveTo>
                <a:lnTo>
                  <a:pt x="0" y="0"/>
                </a:lnTo>
                <a:lnTo>
                  <a:pt x="0" y="63499"/>
                </a:lnTo>
                <a:lnTo>
                  <a:pt x="7097788" y="63499"/>
                </a:lnTo>
                <a:lnTo>
                  <a:pt x="7617345" y="729373"/>
                </a:lnTo>
                <a:lnTo>
                  <a:pt x="6146088" y="2716199"/>
                </a:lnTo>
                <a:lnTo>
                  <a:pt x="6224473" y="2716199"/>
                </a:lnTo>
                <a:lnTo>
                  <a:pt x="7696441" y="728408"/>
                </a:lnTo>
                <a:lnTo>
                  <a:pt x="7128954" y="0"/>
                </a:lnTo>
                <a:close/>
              </a:path>
            </a:pathLst>
          </a:custGeom>
          <a:solidFill>
            <a:srgbClr val="F08A00"/>
          </a:solidFill>
        </p:spPr>
        <p:txBody>
          <a:bodyPr wrap="square" lIns="0" tIns="0" rIns="0" bIns="0" rtlCol="0"/>
          <a:lstStyle/>
          <a:p>
            <a:endParaRPr/>
          </a:p>
        </p:txBody>
      </p:sp>
      <p:sp>
        <p:nvSpPr>
          <p:cNvPr id="7" name="object 7"/>
          <p:cNvSpPr/>
          <p:nvPr/>
        </p:nvSpPr>
        <p:spPr>
          <a:xfrm>
            <a:off x="7091837" y="3456689"/>
            <a:ext cx="1667510" cy="1761127"/>
          </a:xfrm>
          <a:custGeom>
            <a:avLst/>
            <a:gdLst/>
            <a:ahLst/>
            <a:cxnLst/>
            <a:rect l="l" t="t" r="r" b="b"/>
            <a:pathLst>
              <a:path w="1667509" h="2716529">
                <a:moveTo>
                  <a:pt x="1095705" y="0"/>
                </a:moveTo>
                <a:lnTo>
                  <a:pt x="903338" y="0"/>
                </a:lnTo>
                <a:lnTo>
                  <a:pt x="1476501" y="730008"/>
                </a:lnTo>
                <a:lnTo>
                  <a:pt x="0" y="2716199"/>
                </a:lnTo>
                <a:lnTo>
                  <a:pt x="188950" y="2716199"/>
                </a:lnTo>
                <a:lnTo>
                  <a:pt x="1667128" y="727748"/>
                </a:lnTo>
                <a:lnTo>
                  <a:pt x="1095705" y="0"/>
                </a:lnTo>
                <a:close/>
              </a:path>
            </a:pathLst>
          </a:custGeom>
          <a:solidFill>
            <a:srgbClr val="F08A00"/>
          </a:solidFill>
        </p:spPr>
        <p:txBody>
          <a:bodyPr wrap="square" lIns="0" tIns="0" rIns="0" bIns="0" rtlCol="0"/>
          <a:lstStyle/>
          <a:p>
            <a:endParaRPr/>
          </a:p>
        </p:txBody>
      </p:sp>
      <p:sp>
        <p:nvSpPr>
          <p:cNvPr id="8" name="object 8"/>
          <p:cNvSpPr/>
          <p:nvPr/>
        </p:nvSpPr>
        <p:spPr>
          <a:xfrm>
            <a:off x="747565" y="5351581"/>
            <a:ext cx="6344271" cy="1354019"/>
          </a:xfrm>
          <a:custGeom>
            <a:avLst/>
            <a:gdLst/>
            <a:ahLst/>
            <a:cxnLst/>
            <a:rect l="l" t="t" r="r" b="b"/>
            <a:pathLst>
              <a:path w="5826125" h="987425">
                <a:moveTo>
                  <a:pt x="5490870" y="0"/>
                </a:moveTo>
                <a:lnTo>
                  <a:pt x="0" y="0"/>
                </a:lnTo>
                <a:lnTo>
                  <a:pt x="0" y="63499"/>
                </a:lnTo>
                <a:lnTo>
                  <a:pt x="5459603" y="63499"/>
                </a:lnTo>
                <a:lnTo>
                  <a:pt x="5746140" y="436219"/>
                </a:lnTo>
                <a:lnTo>
                  <a:pt x="5353837" y="987005"/>
                </a:lnTo>
                <a:lnTo>
                  <a:pt x="5432488" y="987005"/>
                </a:lnTo>
                <a:lnTo>
                  <a:pt x="5825502" y="435254"/>
                </a:lnTo>
                <a:lnTo>
                  <a:pt x="5490870" y="0"/>
                </a:lnTo>
                <a:close/>
              </a:path>
            </a:pathLst>
          </a:custGeom>
          <a:solidFill>
            <a:srgbClr val="DF4F13"/>
          </a:solidFill>
        </p:spPr>
        <p:txBody>
          <a:bodyPr wrap="square" lIns="0" tIns="0" rIns="0" bIns="0" rtlCol="0"/>
          <a:lstStyle/>
          <a:p>
            <a:endParaRPr/>
          </a:p>
        </p:txBody>
      </p:sp>
      <p:sp>
        <p:nvSpPr>
          <p:cNvPr id="9" name="object 9"/>
          <p:cNvSpPr/>
          <p:nvPr/>
        </p:nvSpPr>
        <p:spPr>
          <a:xfrm>
            <a:off x="6903572" y="5351582"/>
            <a:ext cx="589280" cy="1354018"/>
          </a:xfrm>
          <a:custGeom>
            <a:avLst/>
            <a:gdLst/>
            <a:ahLst/>
            <a:cxnLst/>
            <a:rect l="l" t="t" r="r" b="b"/>
            <a:pathLst>
              <a:path w="589279" h="987425">
                <a:moveTo>
                  <a:pt x="250253" y="0"/>
                </a:moveTo>
                <a:lnTo>
                  <a:pt x="57238" y="0"/>
                </a:lnTo>
                <a:lnTo>
                  <a:pt x="397573" y="436854"/>
                </a:lnTo>
                <a:lnTo>
                  <a:pt x="0" y="986993"/>
                </a:lnTo>
                <a:lnTo>
                  <a:pt x="189585" y="986993"/>
                </a:lnTo>
                <a:lnTo>
                  <a:pt x="588835" y="434593"/>
                </a:lnTo>
                <a:lnTo>
                  <a:pt x="250253" y="0"/>
                </a:lnTo>
                <a:close/>
              </a:path>
            </a:pathLst>
          </a:custGeom>
          <a:solidFill>
            <a:srgbClr val="DF4F13"/>
          </a:solidFill>
        </p:spPr>
        <p:txBody>
          <a:bodyPr wrap="square" lIns="0" tIns="0" rIns="0" bIns="0" rtlCol="0"/>
          <a:lstStyle/>
          <a:p>
            <a:endParaRPr/>
          </a:p>
        </p:txBody>
      </p:sp>
      <p:sp>
        <p:nvSpPr>
          <p:cNvPr id="10" name="object 10"/>
          <p:cNvSpPr/>
          <p:nvPr/>
        </p:nvSpPr>
        <p:spPr>
          <a:xfrm>
            <a:off x="6334025" y="182404"/>
            <a:ext cx="4335767" cy="7559992"/>
          </a:xfrm>
          <a:prstGeom prst="rect">
            <a:avLst/>
          </a:prstGeom>
          <a:blipFill>
            <a:blip r:embed="rId2" cstate="print"/>
            <a:stretch>
              <a:fillRect/>
            </a:stretch>
          </a:blipFill>
        </p:spPr>
        <p:txBody>
          <a:bodyPr wrap="square" lIns="0" tIns="0" rIns="0" bIns="0" rtlCol="0"/>
          <a:lstStyle/>
          <a:p>
            <a:endParaRPr/>
          </a:p>
        </p:txBody>
      </p:sp>
      <p:sp>
        <p:nvSpPr>
          <p:cNvPr id="12" name="object 12"/>
          <p:cNvSpPr/>
          <p:nvPr/>
        </p:nvSpPr>
        <p:spPr>
          <a:xfrm>
            <a:off x="7523693" y="1540537"/>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14" name="object 14"/>
          <p:cNvSpPr txBox="1"/>
          <p:nvPr/>
        </p:nvSpPr>
        <p:spPr>
          <a:xfrm>
            <a:off x="689181" y="577754"/>
            <a:ext cx="8376914" cy="1126270"/>
          </a:xfrm>
          <a:prstGeom prst="rect">
            <a:avLst/>
          </a:prstGeom>
        </p:spPr>
        <p:txBody>
          <a:bodyPr vert="horz" wrap="square" lIns="0" tIns="33020" rIns="0" bIns="0" rtlCol="0">
            <a:spAutoFit/>
          </a:bodyPr>
          <a:lstStyle/>
          <a:p>
            <a:pPr marL="12700" marR="212090">
              <a:lnSpc>
                <a:spcPts val="2300"/>
              </a:lnSpc>
              <a:spcBef>
                <a:spcPts val="260"/>
              </a:spcBef>
            </a:pPr>
            <a:r>
              <a:rPr sz="2000" b="1" dirty="0">
                <a:solidFill>
                  <a:srgbClr val="00A02F"/>
                </a:solidFill>
                <a:latin typeface="Arial"/>
                <a:cs typeface="Arial"/>
              </a:rPr>
              <a:t>TRANSTORNOS MENTAIS  E COMPORTAMENTAIS EM</a:t>
            </a:r>
            <a:endParaRPr sz="2000" dirty="0">
              <a:latin typeface="Arial"/>
              <a:cs typeface="Arial"/>
            </a:endParaRPr>
          </a:p>
          <a:p>
            <a:pPr marL="12700" marR="5080">
              <a:lnSpc>
                <a:spcPts val="2300"/>
              </a:lnSpc>
            </a:pPr>
            <a:r>
              <a:rPr sz="2000" b="1" dirty="0">
                <a:solidFill>
                  <a:srgbClr val="00A02F"/>
                </a:solidFill>
                <a:latin typeface="Arial"/>
                <a:cs typeface="Arial"/>
              </a:rPr>
              <a:t>CRIANÇAS E ADOLESCENTES  (MCO)</a:t>
            </a:r>
            <a:endParaRPr sz="2000" dirty="0">
              <a:latin typeface="Arial"/>
              <a:cs typeface="Arial"/>
            </a:endParaRPr>
          </a:p>
          <a:p>
            <a:pPr marL="21590" marR="34925">
              <a:lnSpc>
                <a:spcPct val="115799"/>
              </a:lnSpc>
              <a:spcBef>
                <a:spcPts val="155"/>
              </a:spcBef>
            </a:pPr>
            <a:r>
              <a:rPr sz="1400" i="1" spc="-80" dirty="0">
                <a:latin typeface="Lucida Sans"/>
                <a:cs typeface="Lucida Sans"/>
              </a:rPr>
              <a:t>As </a:t>
            </a:r>
            <a:r>
              <a:rPr sz="1400" i="1" spc="-75" dirty="0">
                <a:latin typeface="Lucida Sans"/>
                <a:cs typeface="Lucida Sans"/>
              </a:rPr>
              <a:t>manifestações </a:t>
            </a:r>
            <a:r>
              <a:rPr sz="1400" i="1" spc="-85" dirty="0">
                <a:latin typeface="Lucida Sans"/>
                <a:cs typeface="Lucida Sans"/>
              </a:rPr>
              <a:t>comuns </a:t>
            </a:r>
            <a:r>
              <a:rPr sz="1400" i="1" spc="-55" dirty="0">
                <a:latin typeface="Lucida Sans"/>
                <a:cs typeface="Lucida Sans"/>
              </a:rPr>
              <a:t>de </a:t>
            </a:r>
            <a:r>
              <a:rPr sz="1400" i="1" spc="-85" dirty="0">
                <a:latin typeface="Lucida Sans"/>
                <a:cs typeface="Lucida Sans"/>
              </a:rPr>
              <a:t>transtornos </a:t>
            </a:r>
            <a:r>
              <a:rPr sz="1400" i="1" spc="-70" dirty="0">
                <a:latin typeface="Lucida Sans"/>
                <a:cs typeface="Lucida Sans"/>
              </a:rPr>
              <a:t>emocionais,  </a:t>
            </a:r>
            <a:r>
              <a:rPr sz="1400" i="1" spc="-80" dirty="0">
                <a:latin typeface="Lucida Sans"/>
                <a:cs typeface="Lucida Sans"/>
              </a:rPr>
              <a:t>comportamentais </a:t>
            </a:r>
            <a:r>
              <a:rPr sz="1400" i="1" spc="-50" dirty="0">
                <a:latin typeface="Lucida Sans"/>
                <a:cs typeface="Lucida Sans"/>
              </a:rPr>
              <a:t>e </a:t>
            </a:r>
            <a:r>
              <a:rPr sz="1400" i="1" spc="-40" dirty="0">
                <a:latin typeface="Lucida Sans"/>
                <a:cs typeface="Lucida Sans"/>
              </a:rPr>
              <a:t>do </a:t>
            </a:r>
            <a:r>
              <a:rPr sz="1400" i="1" spc="-75" dirty="0">
                <a:latin typeface="Lucida Sans"/>
                <a:cs typeface="Lucida Sans"/>
              </a:rPr>
              <a:t>desenvolvimento </a:t>
            </a:r>
            <a:r>
              <a:rPr sz="1400" i="1" spc="-100" dirty="0">
                <a:latin typeface="Lucida Sans"/>
                <a:cs typeface="Lucida Sans"/>
              </a:rPr>
              <a:t>variam  </a:t>
            </a:r>
            <a:r>
              <a:rPr sz="1400" i="1" spc="-70" dirty="0">
                <a:latin typeface="Lucida Sans"/>
                <a:cs typeface="Lucida Sans"/>
              </a:rPr>
              <a:t>segundo </a:t>
            </a:r>
            <a:r>
              <a:rPr sz="1400" i="1" spc="-75" dirty="0">
                <a:latin typeface="Lucida Sans"/>
                <a:cs typeface="Lucida Sans"/>
              </a:rPr>
              <a:t>a </a:t>
            </a:r>
            <a:r>
              <a:rPr sz="1400" i="1" spc="-65" dirty="0">
                <a:latin typeface="Lucida Sans"/>
                <a:cs typeface="Lucida Sans"/>
              </a:rPr>
              <a:t>idade </a:t>
            </a:r>
            <a:r>
              <a:rPr sz="1400" i="1" spc="-90" dirty="0">
                <a:latin typeface="Lucida Sans"/>
                <a:cs typeface="Lucida Sans"/>
              </a:rPr>
              <a:t>em crianças </a:t>
            </a:r>
            <a:r>
              <a:rPr sz="1400" i="1" spc="-50" dirty="0">
                <a:latin typeface="Lucida Sans"/>
                <a:cs typeface="Lucida Sans"/>
              </a:rPr>
              <a:t>e</a:t>
            </a:r>
            <a:r>
              <a:rPr sz="1400" i="1" spc="-70" dirty="0">
                <a:latin typeface="Lucida Sans"/>
                <a:cs typeface="Lucida Sans"/>
              </a:rPr>
              <a:t> </a:t>
            </a:r>
            <a:r>
              <a:rPr sz="1400" i="1" spc="-65" dirty="0">
                <a:latin typeface="Lucida Sans"/>
                <a:cs typeface="Lucida Sans"/>
              </a:rPr>
              <a:t>adolescentes.</a:t>
            </a:r>
            <a:endParaRPr sz="1400" dirty="0">
              <a:latin typeface="Lucida Sans"/>
              <a:cs typeface="Lucida Sans"/>
            </a:endParaRPr>
          </a:p>
        </p:txBody>
      </p:sp>
      <p:sp>
        <p:nvSpPr>
          <p:cNvPr id="15" name="object 15"/>
          <p:cNvSpPr txBox="1"/>
          <p:nvPr/>
        </p:nvSpPr>
        <p:spPr>
          <a:xfrm>
            <a:off x="398333" y="3882766"/>
            <a:ext cx="7452269" cy="849271"/>
          </a:xfrm>
          <a:prstGeom prst="rect">
            <a:avLst/>
          </a:prstGeom>
        </p:spPr>
        <p:txBody>
          <a:bodyPr vert="horz" wrap="square" lIns="0" tIns="12700" rIns="0" bIns="0" rtlCol="0">
            <a:spAutoFit/>
          </a:bodyPr>
          <a:lstStyle/>
          <a:p>
            <a:pPr marL="13970" marR="5080" indent="-1905">
              <a:lnSpc>
                <a:spcPct val="100000"/>
              </a:lnSpc>
              <a:spcBef>
                <a:spcPts val="100"/>
              </a:spcBef>
            </a:pPr>
            <a:r>
              <a:rPr sz="2000" b="1" dirty="0">
                <a:solidFill>
                  <a:srgbClr val="F08A00"/>
                </a:solidFill>
                <a:latin typeface="Arial"/>
                <a:cs typeface="Arial"/>
              </a:rPr>
              <a:t>TRANSTO</a:t>
            </a:r>
            <a:r>
              <a:rPr sz="3000" b="1" baseline="1388" dirty="0">
                <a:solidFill>
                  <a:srgbClr val="F08A00"/>
                </a:solidFill>
                <a:latin typeface="Arial"/>
                <a:cs typeface="Arial"/>
              </a:rPr>
              <a:t>RNOS POR  </a:t>
            </a:r>
            <a:r>
              <a:rPr sz="2000" b="1" dirty="0">
                <a:solidFill>
                  <a:srgbClr val="F08A00"/>
                </a:solidFill>
                <a:latin typeface="Arial"/>
                <a:cs typeface="Arial"/>
              </a:rPr>
              <a:t>USO DE </a:t>
            </a:r>
            <a:r>
              <a:rPr sz="3000" b="1" baseline="1388" dirty="0">
                <a:solidFill>
                  <a:srgbClr val="F08A00"/>
                </a:solidFill>
                <a:latin typeface="Arial"/>
                <a:cs typeface="Arial"/>
              </a:rPr>
              <a:t>SUBSTÂNCIAS  </a:t>
            </a:r>
            <a:r>
              <a:rPr sz="2000" b="1" dirty="0">
                <a:solidFill>
                  <a:srgbClr val="F08A00"/>
                </a:solidFill>
                <a:latin typeface="Arial"/>
                <a:cs typeface="Arial"/>
              </a:rPr>
              <a:t>(SUB)</a:t>
            </a:r>
            <a:endParaRPr sz="2000" dirty="0">
              <a:latin typeface="Arial"/>
              <a:cs typeface="Arial"/>
            </a:endParaRPr>
          </a:p>
          <a:p>
            <a:pPr marL="12700" marR="495934">
              <a:lnSpc>
                <a:spcPct val="115700"/>
              </a:lnSpc>
              <a:spcBef>
                <a:spcPts val="430"/>
              </a:spcBef>
            </a:pPr>
            <a:r>
              <a:rPr sz="1400" i="1" spc="-95" dirty="0">
                <a:latin typeface="Lucida Sans"/>
                <a:cs typeface="Lucida Sans"/>
              </a:rPr>
              <a:t>Todas </a:t>
            </a:r>
            <a:r>
              <a:rPr sz="1400" i="1" spc="-90" dirty="0">
                <a:latin typeface="Lucida Sans"/>
                <a:cs typeface="Lucida Sans"/>
              </a:rPr>
              <a:t>as </a:t>
            </a:r>
            <a:r>
              <a:rPr sz="1400" i="1" spc="-75" dirty="0">
                <a:latin typeface="Lucida Sans"/>
                <a:cs typeface="Lucida Sans"/>
              </a:rPr>
              <a:t>pessoas que </a:t>
            </a:r>
            <a:r>
              <a:rPr sz="1400" i="1" spc="-95" dirty="0">
                <a:latin typeface="Lucida Sans"/>
                <a:cs typeface="Lucida Sans"/>
              </a:rPr>
              <a:t>procuram  </a:t>
            </a:r>
            <a:r>
              <a:rPr sz="1400" i="1" spc="-60" dirty="0">
                <a:latin typeface="Lucida Sans"/>
                <a:cs typeface="Lucida Sans"/>
              </a:rPr>
              <a:t>os </a:t>
            </a:r>
            <a:r>
              <a:rPr sz="1400" i="1" spc="-70" dirty="0">
                <a:latin typeface="Lucida Sans"/>
                <a:cs typeface="Lucida Sans"/>
              </a:rPr>
              <a:t>estabelecimentos </a:t>
            </a:r>
            <a:r>
              <a:rPr sz="1400" i="1" spc="-55" dirty="0">
                <a:latin typeface="Lucida Sans"/>
                <a:cs typeface="Lucida Sans"/>
              </a:rPr>
              <a:t>de </a:t>
            </a:r>
            <a:r>
              <a:rPr sz="1400" i="1" spc="-80" dirty="0">
                <a:latin typeface="Lucida Sans"/>
                <a:cs typeface="Lucida Sans"/>
              </a:rPr>
              <a:t>saúde  devem </a:t>
            </a:r>
            <a:r>
              <a:rPr sz="1400" i="1" spc="-100" dirty="0">
                <a:latin typeface="Lucida Sans"/>
                <a:cs typeface="Lucida Sans"/>
              </a:rPr>
              <a:t>ser</a:t>
            </a:r>
            <a:r>
              <a:rPr sz="1400" i="1" spc="-150" dirty="0">
                <a:latin typeface="Lucida Sans"/>
                <a:cs typeface="Lucida Sans"/>
              </a:rPr>
              <a:t> </a:t>
            </a:r>
            <a:r>
              <a:rPr sz="1400" i="1" spc="-75" dirty="0">
                <a:latin typeface="Lucida Sans"/>
                <a:cs typeface="Lucida Sans"/>
              </a:rPr>
              <a:t>questionadas</a:t>
            </a:r>
            <a:endParaRPr sz="1400" dirty="0">
              <a:latin typeface="Lucida Sans"/>
              <a:cs typeface="Lucida Sans"/>
            </a:endParaRPr>
          </a:p>
          <a:p>
            <a:pPr marL="12700" marR="933450">
              <a:lnSpc>
                <a:spcPct val="115700"/>
              </a:lnSpc>
            </a:pPr>
            <a:r>
              <a:rPr sz="1400" i="1" spc="-80" dirty="0">
                <a:latin typeface="Lucida Sans"/>
                <a:cs typeface="Lucida Sans"/>
              </a:rPr>
              <a:t>sobre tabagismo </a:t>
            </a:r>
            <a:r>
              <a:rPr sz="1400" i="1" spc="-50" dirty="0">
                <a:latin typeface="Lucida Sans"/>
                <a:cs typeface="Lucida Sans"/>
              </a:rPr>
              <a:t>e </a:t>
            </a:r>
            <a:r>
              <a:rPr sz="1400" i="1" spc="-80" dirty="0">
                <a:latin typeface="Lucida Sans"/>
                <a:cs typeface="Lucida Sans"/>
              </a:rPr>
              <a:t>uso  </a:t>
            </a:r>
            <a:r>
              <a:rPr sz="1400" i="1" spc="-55" dirty="0">
                <a:latin typeface="Lucida Sans"/>
                <a:cs typeface="Lucida Sans"/>
              </a:rPr>
              <a:t>de</a:t>
            </a:r>
            <a:r>
              <a:rPr sz="1400" i="1" spc="-15" dirty="0">
                <a:latin typeface="Lucida Sans"/>
                <a:cs typeface="Lucida Sans"/>
              </a:rPr>
              <a:t> </a:t>
            </a:r>
            <a:r>
              <a:rPr sz="1400" i="1" spc="-55" dirty="0">
                <a:latin typeface="Lucida Sans"/>
                <a:cs typeface="Lucida Sans"/>
              </a:rPr>
              <a:t>álcool.</a:t>
            </a:r>
            <a:endParaRPr sz="1400" dirty="0">
              <a:latin typeface="Lucida Sans"/>
              <a:cs typeface="Lucida Sans"/>
            </a:endParaRPr>
          </a:p>
        </p:txBody>
      </p:sp>
      <p:sp>
        <p:nvSpPr>
          <p:cNvPr id="16" name="object 16"/>
          <p:cNvSpPr txBox="1"/>
          <p:nvPr/>
        </p:nvSpPr>
        <p:spPr>
          <a:xfrm>
            <a:off x="4508500" y="5708203"/>
            <a:ext cx="2364229" cy="628377"/>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DF4F13"/>
                </a:solidFill>
                <a:latin typeface="Arial"/>
                <a:cs typeface="Arial"/>
              </a:rPr>
              <a:t>AUTOAGRESSÃO/SUICÍDIO (SUI)</a:t>
            </a:r>
            <a:endParaRPr sz="2000" dirty="0">
              <a:latin typeface="Arial"/>
              <a:cs typeface="Arial"/>
            </a:endParaRPr>
          </a:p>
        </p:txBody>
      </p:sp>
      <p:sp>
        <p:nvSpPr>
          <p:cNvPr id="17" name="object 17"/>
          <p:cNvSpPr txBox="1"/>
          <p:nvPr/>
        </p:nvSpPr>
        <p:spPr>
          <a:xfrm>
            <a:off x="599301" y="2697393"/>
            <a:ext cx="7771926" cy="320601"/>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9EBD02"/>
                </a:solidFill>
                <a:latin typeface="Arial"/>
                <a:cs typeface="Arial"/>
              </a:rPr>
              <a:t>DEMÊNCIA</a:t>
            </a:r>
            <a:r>
              <a:rPr sz="2000" b="1" spc="-75" dirty="0">
                <a:solidFill>
                  <a:srgbClr val="9EBD02"/>
                </a:solidFill>
                <a:latin typeface="Arial"/>
                <a:cs typeface="Arial"/>
              </a:rPr>
              <a:t> </a:t>
            </a:r>
            <a:r>
              <a:rPr sz="2000" b="1" spc="-185" dirty="0">
                <a:solidFill>
                  <a:srgbClr val="9EBD02"/>
                </a:solidFill>
                <a:latin typeface="Arial"/>
                <a:cs typeface="Arial"/>
              </a:rPr>
              <a:t>(DEM)</a:t>
            </a:r>
            <a:endParaRPr sz="2000" dirty="0">
              <a:latin typeface="Arial"/>
              <a:cs typeface="Arial"/>
            </a:endParaRPr>
          </a:p>
        </p:txBody>
      </p:sp>
      <p:sp>
        <p:nvSpPr>
          <p:cNvPr id="18" name="object 18"/>
          <p:cNvSpPr/>
          <p:nvPr/>
        </p:nvSpPr>
        <p:spPr>
          <a:xfrm>
            <a:off x="8382716" y="2823357"/>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19" name="object 19"/>
          <p:cNvSpPr/>
          <p:nvPr/>
        </p:nvSpPr>
        <p:spPr>
          <a:xfrm>
            <a:off x="8376364" y="2817006"/>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20" name="object 20"/>
          <p:cNvSpPr/>
          <p:nvPr/>
        </p:nvSpPr>
        <p:spPr>
          <a:xfrm>
            <a:off x="8460583" y="2857665"/>
            <a:ext cx="96357" cy="203990"/>
          </a:xfrm>
          <a:prstGeom prst="rect">
            <a:avLst/>
          </a:prstGeom>
          <a:blipFill>
            <a:blip r:embed="rId3" cstate="print"/>
            <a:stretch>
              <a:fillRect/>
            </a:stretch>
          </a:blipFill>
        </p:spPr>
        <p:txBody>
          <a:bodyPr wrap="square" lIns="0" tIns="0" rIns="0" bIns="0" rtlCol="0"/>
          <a:lstStyle/>
          <a:p>
            <a:endParaRPr/>
          </a:p>
        </p:txBody>
      </p:sp>
      <p:sp>
        <p:nvSpPr>
          <p:cNvPr id="28" name="object 28"/>
          <p:cNvSpPr txBox="1"/>
          <p:nvPr/>
        </p:nvSpPr>
        <p:spPr>
          <a:xfrm>
            <a:off x="398333" y="5595352"/>
            <a:ext cx="4079323" cy="1090042"/>
          </a:xfrm>
          <a:prstGeom prst="rect">
            <a:avLst/>
          </a:prstGeom>
        </p:spPr>
        <p:txBody>
          <a:bodyPr vert="horz" wrap="square" lIns="0" tIns="12700" rIns="0" bIns="0" rtlCol="0">
            <a:spAutoFit/>
          </a:bodyPr>
          <a:lstStyle/>
          <a:p>
            <a:pPr marL="12700">
              <a:spcBef>
                <a:spcPts val="100"/>
              </a:spcBef>
            </a:pPr>
            <a:r>
              <a:rPr sz="1400" b="1" spc="-150" dirty="0">
                <a:solidFill>
                  <a:srgbClr val="DF4F13"/>
                </a:solidFill>
                <a:latin typeface="Arial"/>
                <a:cs typeface="Arial"/>
              </a:rPr>
              <a:t>» </a:t>
            </a:r>
            <a:r>
              <a:rPr sz="1400" dirty="0">
                <a:latin typeface="Arial"/>
                <a:cs typeface="Arial"/>
              </a:rPr>
              <a:t>Desesperança e desespero extremos.</a:t>
            </a:r>
          </a:p>
          <a:p>
            <a:pPr marL="12700"/>
            <a:r>
              <a:rPr sz="1400" b="1" dirty="0">
                <a:solidFill>
                  <a:srgbClr val="DF4F13"/>
                </a:solidFill>
                <a:latin typeface="Arial"/>
                <a:cs typeface="Arial"/>
              </a:rPr>
              <a:t>» </a:t>
            </a:r>
            <a:r>
              <a:rPr sz="1400" dirty="0">
                <a:latin typeface="Arial"/>
                <a:cs typeface="Arial"/>
              </a:rPr>
              <a:t>Pensamentos, planos ou atos de </a:t>
            </a:r>
            <a:r>
              <a:rPr sz="1400" dirty="0" err="1">
                <a:latin typeface="Arial"/>
                <a:cs typeface="Arial"/>
              </a:rPr>
              <a:t>autoagressão</a:t>
            </a:r>
            <a:r>
              <a:rPr sz="1400" dirty="0">
                <a:latin typeface="Arial"/>
                <a:cs typeface="Arial"/>
              </a:rPr>
              <a:t> </a:t>
            </a:r>
            <a:r>
              <a:rPr sz="1400" dirty="0" err="1">
                <a:latin typeface="Arial"/>
                <a:cs typeface="Arial"/>
              </a:rPr>
              <a:t>ou</a:t>
            </a:r>
            <a:r>
              <a:rPr lang="pt-BR" sz="1400" dirty="0">
                <a:latin typeface="Arial"/>
                <a:cs typeface="Arial"/>
              </a:rPr>
              <a:t> </a:t>
            </a:r>
            <a:r>
              <a:rPr sz="1400" dirty="0" err="1">
                <a:latin typeface="Arial"/>
                <a:cs typeface="Arial"/>
              </a:rPr>
              <a:t>suicídio</a:t>
            </a:r>
            <a:r>
              <a:rPr sz="1400" dirty="0">
                <a:latin typeface="Arial"/>
                <a:cs typeface="Arial"/>
              </a:rPr>
              <a:t> atuais ou no passado.</a:t>
            </a:r>
          </a:p>
          <a:p>
            <a:pPr marL="12700"/>
            <a:r>
              <a:rPr sz="1400" b="1" dirty="0">
                <a:solidFill>
                  <a:srgbClr val="DF4F13"/>
                </a:solidFill>
                <a:latin typeface="Arial"/>
                <a:cs typeface="Arial"/>
              </a:rPr>
              <a:t>» </a:t>
            </a:r>
            <a:r>
              <a:rPr sz="1400" dirty="0">
                <a:latin typeface="Arial"/>
                <a:cs typeface="Arial"/>
              </a:rPr>
              <a:t>Quaisquer uma das outras condições </a:t>
            </a:r>
            <a:r>
              <a:rPr sz="1400" dirty="0" err="1">
                <a:latin typeface="Arial"/>
                <a:cs typeface="Arial"/>
              </a:rPr>
              <a:t>prioritárias</a:t>
            </a:r>
            <a:r>
              <a:rPr sz="1400" dirty="0">
                <a:latin typeface="Arial"/>
                <a:cs typeface="Arial"/>
              </a:rPr>
              <a:t>,</a:t>
            </a:r>
            <a:r>
              <a:rPr lang="pt-BR" sz="1400" dirty="0">
                <a:latin typeface="Arial"/>
                <a:cs typeface="Arial"/>
              </a:rPr>
              <a:t> </a:t>
            </a:r>
            <a:r>
              <a:rPr sz="1400" dirty="0" err="1">
                <a:latin typeface="Arial"/>
                <a:cs typeface="Arial"/>
              </a:rPr>
              <a:t>dor</a:t>
            </a:r>
            <a:r>
              <a:rPr sz="1400" dirty="0">
                <a:latin typeface="Arial"/>
                <a:cs typeface="Arial"/>
              </a:rPr>
              <a:t> crônica ou sofrimento emocional extremo.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CustomShape 1"/>
          <p:cNvSpPr/>
          <p:nvPr/>
        </p:nvSpPr>
        <p:spPr>
          <a:xfrm>
            <a:off x="2061132" y="397696"/>
            <a:ext cx="7320768" cy="1515904"/>
          </a:xfrm>
          <a:prstGeom prst="rect">
            <a:avLst/>
          </a:prstGeom>
          <a:noFill/>
          <a:ln>
            <a:noFill/>
          </a:ln>
        </p:spPr>
        <p:style>
          <a:lnRef idx="0">
            <a:scrgbClr r="0" g="0" b="0"/>
          </a:lnRef>
          <a:fillRef idx="0">
            <a:scrgbClr r="0" g="0" b="0"/>
          </a:fillRef>
          <a:effectRef idx="0">
            <a:scrgbClr r="0" g="0" b="0"/>
          </a:effectRef>
          <a:fontRef idx="minor"/>
        </p:style>
        <p:txBody>
          <a:bodyPr lIns="104000" tIns="52000" rIns="104000" bIns="52000"/>
          <a:lstStyle/>
          <a:p>
            <a:pPr algn="ctr">
              <a:lnSpc>
                <a:spcPct val="100000"/>
              </a:lnSpc>
            </a:pPr>
            <a:r>
              <a:rPr lang="pt-BR" sz="2311" b="1" spc="-1" dirty="0">
                <a:solidFill>
                  <a:srgbClr val="000000"/>
                </a:solidFill>
                <a:uFill>
                  <a:solidFill>
                    <a:srgbClr val="FFFFFF"/>
                  </a:solidFill>
                </a:uFill>
                <a:latin typeface="Arial"/>
                <a:ea typeface="Arial"/>
              </a:rPr>
              <a:t>Secretaria de Estado da Saúde</a:t>
            </a:r>
            <a:endParaRPr lang="pt-BR" sz="2080" spc="-1" dirty="0">
              <a:solidFill>
                <a:srgbClr val="000000"/>
              </a:solidFill>
              <a:uFill>
                <a:solidFill>
                  <a:srgbClr val="FFFFFF"/>
                </a:solidFill>
              </a:uFill>
              <a:latin typeface="Arial"/>
            </a:endParaRPr>
          </a:p>
          <a:p>
            <a:pPr algn="ctr">
              <a:lnSpc>
                <a:spcPct val="100000"/>
              </a:lnSpc>
            </a:pPr>
            <a:r>
              <a:rPr lang="pt-BR" sz="2311" b="1" spc="-1" dirty="0">
                <a:solidFill>
                  <a:srgbClr val="000000"/>
                </a:solidFill>
                <a:uFill>
                  <a:solidFill>
                    <a:srgbClr val="FFFFFF"/>
                  </a:solidFill>
                </a:uFill>
                <a:latin typeface="Arial"/>
                <a:ea typeface="Arial"/>
              </a:rPr>
              <a:t>Diretoria de Atenção Primária a Saúde Primária á Saúde</a:t>
            </a:r>
            <a:endParaRPr lang="pt-BR" sz="2080" spc="-1" dirty="0">
              <a:solidFill>
                <a:srgbClr val="000000"/>
              </a:solidFill>
              <a:uFill>
                <a:solidFill>
                  <a:srgbClr val="FFFFFF"/>
                </a:solidFill>
              </a:uFill>
              <a:latin typeface="Arial"/>
            </a:endParaRPr>
          </a:p>
        </p:txBody>
      </p:sp>
      <p:sp>
        <p:nvSpPr>
          <p:cNvPr id="169" name="CustomShape 2"/>
          <p:cNvSpPr/>
          <p:nvPr/>
        </p:nvSpPr>
        <p:spPr>
          <a:xfrm>
            <a:off x="2309900" y="1580800"/>
            <a:ext cx="6489600" cy="915200"/>
          </a:xfrm>
          <a:prstGeom prst="rect">
            <a:avLst/>
          </a:prstGeom>
          <a:noFill/>
          <a:ln>
            <a:noFill/>
          </a:ln>
        </p:spPr>
        <p:style>
          <a:lnRef idx="0">
            <a:scrgbClr r="0" g="0" b="0"/>
          </a:lnRef>
          <a:fillRef idx="0">
            <a:scrgbClr r="0" g="0" b="0"/>
          </a:fillRef>
          <a:effectRef idx="0">
            <a:scrgbClr r="0" g="0" b="0"/>
          </a:effectRef>
          <a:fontRef idx="minor"/>
        </p:style>
        <p:txBody>
          <a:bodyPr lIns="104000" tIns="52000" rIns="104000" bIns="52000"/>
          <a:lstStyle/>
          <a:p>
            <a:pPr algn="ctr">
              <a:lnSpc>
                <a:spcPct val="100000"/>
              </a:lnSpc>
            </a:pPr>
            <a:r>
              <a:rPr lang="pt-BR" sz="2311" b="1" spc="-1">
                <a:solidFill>
                  <a:srgbClr val="009900"/>
                </a:solidFill>
                <a:uFill>
                  <a:solidFill>
                    <a:srgbClr val="FFFFFF"/>
                  </a:solidFill>
                </a:uFill>
                <a:latin typeface="Arial"/>
                <a:ea typeface="Arial"/>
              </a:rPr>
              <a:t> Técnicos do Núcleo Estadual de Saúde Mental, Álcool e Outras Drogas</a:t>
            </a:r>
            <a:endParaRPr lang="pt-BR" sz="2080" spc="-1">
              <a:solidFill>
                <a:srgbClr val="000000"/>
              </a:solidFill>
              <a:uFill>
                <a:solidFill>
                  <a:srgbClr val="FFFFFF"/>
                </a:solidFill>
              </a:uFill>
              <a:latin typeface="Arial"/>
            </a:endParaRPr>
          </a:p>
          <a:p>
            <a:pPr>
              <a:lnSpc>
                <a:spcPct val="100000"/>
              </a:lnSpc>
            </a:pPr>
            <a:r>
              <a:rPr lang="pt-BR" sz="2773" b="1" spc="-1">
                <a:solidFill>
                  <a:srgbClr val="3333CC"/>
                </a:solidFill>
                <a:uFill>
                  <a:solidFill>
                    <a:srgbClr val="FFFFFF"/>
                  </a:solidFill>
                </a:uFill>
                <a:latin typeface="Arial"/>
                <a:ea typeface="Arial"/>
              </a:rPr>
              <a:t>     </a:t>
            </a:r>
            <a:endParaRPr lang="pt-BR" sz="2080" spc="-1">
              <a:solidFill>
                <a:srgbClr val="000000"/>
              </a:solidFill>
              <a:uFill>
                <a:solidFill>
                  <a:srgbClr val="FFFFFF"/>
                </a:solidFill>
              </a:uFill>
              <a:latin typeface="Arial"/>
            </a:endParaRPr>
          </a:p>
        </p:txBody>
      </p:sp>
      <p:sp>
        <p:nvSpPr>
          <p:cNvPr id="170" name="CustomShape 3"/>
          <p:cNvSpPr/>
          <p:nvPr/>
        </p:nvSpPr>
        <p:spPr>
          <a:xfrm>
            <a:off x="3530444" y="2496000"/>
            <a:ext cx="4491968" cy="4742400"/>
          </a:xfrm>
          <a:prstGeom prst="rect">
            <a:avLst/>
          </a:prstGeom>
          <a:noFill/>
          <a:ln>
            <a:noFill/>
          </a:ln>
        </p:spPr>
        <p:style>
          <a:lnRef idx="0">
            <a:scrgbClr r="0" g="0" b="0"/>
          </a:lnRef>
          <a:fillRef idx="0">
            <a:scrgbClr r="0" g="0" b="0"/>
          </a:fillRef>
          <a:effectRef idx="0">
            <a:scrgbClr r="0" g="0" b="0"/>
          </a:effectRef>
          <a:fontRef idx="minor"/>
        </p:style>
        <p:txBody>
          <a:bodyPr lIns="104000" tIns="52000" rIns="104000" bIns="52000"/>
          <a:lstStyle/>
          <a:p>
            <a:pPr algn="ctr">
              <a:lnSpc>
                <a:spcPct val="100000"/>
              </a:lnSpc>
            </a:pPr>
            <a:r>
              <a:rPr lang="pt-BR" sz="1907" b="1" spc="-1" dirty="0">
                <a:solidFill>
                  <a:srgbClr val="000000"/>
                </a:solidFill>
                <a:uFill>
                  <a:solidFill>
                    <a:srgbClr val="FFFFFF"/>
                  </a:solidFill>
                </a:uFill>
                <a:latin typeface="Arial"/>
                <a:ea typeface="Arial"/>
              </a:rPr>
              <a:t>Coordenadora de Saúde Mental- SC</a:t>
            </a:r>
            <a:endParaRPr lang="pt-BR" sz="2080" spc="-1" dirty="0">
              <a:solidFill>
                <a:srgbClr val="000000"/>
              </a:solidFill>
              <a:uFill>
                <a:solidFill>
                  <a:srgbClr val="FFFFFF"/>
                </a:solidFill>
              </a:uFill>
              <a:latin typeface="Arial"/>
            </a:endParaRPr>
          </a:p>
          <a:p>
            <a:pPr algn="ctr">
              <a:lnSpc>
                <a:spcPct val="100000"/>
              </a:lnSpc>
            </a:pPr>
            <a:r>
              <a:rPr lang="pt-BR" sz="1907" spc="-1" dirty="0" err="1">
                <a:solidFill>
                  <a:srgbClr val="000000"/>
                </a:solidFill>
                <a:uFill>
                  <a:solidFill>
                    <a:srgbClr val="FFFFFF"/>
                  </a:solidFill>
                </a:uFill>
                <a:latin typeface="Arial"/>
                <a:ea typeface="Arial"/>
              </a:rPr>
              <a:t>Drª</a:t>
            </a:r>
            <a:r>
              <a:rPr lang="pt-BR" sz="1907" spc="-1" dirty="0">
                <a:solidFill>
                  <a:srgbClr val="000000"/>
                </a:solidFill>
                <a:uFill>
                  <a:solidFill>
                    <a:srgbClr val="FFFFFF"/>
                  </a:solidFill>
                </a:uFill>
                <a:latin typeface="Arial"/>
                <a:ea typeface="Arial"/>
              </a:rPr>
              <a:t> Caroline </a:t>
            </a:r>
            <a:r>
              <a:rPr lang="pt-BR" sz="1907" spc="-1" dirty="0" err="1">
                <a:solidFill>
                  <a:srgbClr val="000000"/>
                </a:solidFill>
                <a:uFill>
                  <a:solidFill>
                    <a:srgbClr val="FFFFFF"/>
                  </a:solidFill>
                </a:uFill>
                <a:latin typeface="Arial"/>
                <a:ea typeface="Arial"/>
              </a:rPr>
              <a:t>Galli</a:t>
            </a:r>
            <a:r>
              <a:rPr lang="pt-BR" sz="1907" spc="-1" dirty="0">
                <a:solidFill>
                  <a:srgbClr val="000000"/>
                </a:solidFill>
                <a:uFill>
                  <a:solidFill>
                    <a:srgbClr val="FFFFFF"/>
                  </a:solidFill>
                </a:uFill>
                <a:latin typeface="Arial"/>
                <a:ea typeface="Arial"/>
              </a:rPr>
              <a:t> Moreira</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a:p>
            <a:pPr algn="ctr">
              <a:lnSpc>
                <a:spcPct val="100000"/>
              </a:lnSpc>
            </a:pPr>
            <a:r>
              <a:rPr lang="pt-BR" sz="1907" b="1" spc="-1" dirty="0">
                <a:solidFill>
                  <a:srgbClr val="000000"/>
                </a:solidFill>
                <a:uFill>
                  <a:solidFill>
                    <a:srgbClr val="FFFFFF"/>
                  </a:solidFill>
                </a:uFill>
                <a:latin typeface="Arial"/>
                <a:ea typeface="Arial"/>
              </a:rPr>
              <a:t>Coordenadora da Rede de Atenção Psicossocial - SC</a:t>
            </a:r>
            <a:endParaRPr lang="pt-BR" sz="2080" spc="-1" dirty="0">
              <a:solidFill>
                <a:srgbClr val="000000"/>
              </a:solidFill>
              <a:uFill>
                <a:solidFill>
                  <a:srgbClr val="FFFFFF"/>
                </a:solidFill>
              </a:uFill>
              <a:latin typeface="Arial"/>
            </a:endParaRPr>
          </a:p>
          <a:p>
            <a:pPr algn="ctr">
              <a:lnSpc>
                <a:spcPct val="100000"/>
              </a:lnSpc>
            </a:pPr>
            <a:r>
              <a:rPr lang="pt-BR" sz="1907" spc="-1" dirty="0">
                <a:solidFill>
                  <a:srgbClr val="000000"/>
                </a:solidFill>
                <a:uFill>
                  <a:solidFill>
                    <a:srgbClr val="FFFFFF"/>
                  </a:solidFill>
                </a:uFill>
                <a:latin typeface="Arial"/>
                <a:ea typeface="Arial"/>
              </a:rPr>
              <a:t>Enf. Marina Cadore Coutinho</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a:p>
            <a:pPr algn="ctr">
              <a:lnSpc>
                <a:spcPct val="100000"/>
              </a:lnSpc>
            </a:pPr>
            <a:r>
              <a:rPr lang="pt-BR" sz="1907" b="1" spc="-1" dirty="0">
                <a:solidFill>
                  <a:srgbClr val="000000"/>
                </a:solidFill>
                <a:uFill>
                  <a:solidFill>
                    <a:srgbClr val="FFFFFF"/>
                  </a:solidFill>
                </a:uFill>
                <a:latin typeface="Arial"/>
                <a:ea typeface="Arial"/>
              </a:rPr>
              <a:t>Equipe Técnica</a:t>
            </a:r>
            <a:endParaRPr lang="pt-BR" sz="2080" spc="-1" dirty="0">
              <a:solidFill>
                <a:srgbClr val="000000"/>
              </a:solidFill>
              <a:uFill>
                <a:solidFill>
                  <a:srgbClr val="FFFFFF"/>
                </a:solidFill>
              </a:uFill>
              <a:latin typeface="Arial"/>
            </a:endParaRPr>
          </a:p>
          <a:p>
            <a:pPr algn="ctr">
              <a:lnSpc>
                <a:spcPct val="100000"/>
              </a:lnSpc>
            </a:pPr>
            <a:r>
              <a:rPr lang="pt-BR" sz="1907" spc="-1" dirty="0">
                <a:solidFill>
                  <a:srgbClr val="000000"/>
                </a:solidFill>
                <a:uFill>
                  <a:solidFill>
                    <a:srgbClr val="FFFFFF"/>
                  </a:solidFill>
                </a:uFill>
                <a:latin typeface="Arial"/>
                <a:ea typeface="Arial"/>
              </a:rPr>
              <a:t>Enf. Danilo Mascarenhas Galvão</a:t>
            </a:r>
            <a:endParaRPr lang="pt-BR" sz="2080" spc="-1" dirty="0">
              <a:solidFill>
                <a:srgbClr val="000000"/>
              </a:solidFill>
              <a:uFill>
                <a:solidFill>
                  <a:srgbClr val="FFFFFF"/>
                </a:solidFill>
              </a:uFill>
              <a:latin typeface="Arial"/>
            </a:endParaRPr>
          </a:p>
          <a:p>
            <a:pPr algn="ctr">
              <a:lnSpc>
                <a:spcPct val="100000"/>
              </a:lnSpc>
            </a:pPr>
            <a:r>
              <a:rPr lang="pt-BR" sz="1907" spc="-1" dirty="0">
                <a:solidFill>
                  <a:srgbClr val="000000"/>
                </a:solidFill>
                <a:uFill>
                  <a:solidFill>
                    <a:srgbClr val="FFFFFF"/>
                  </a:solidFill>
                </a:uFill>
                <a:latin typeface="Arial"/>
                <a:ea typeface="Arial"/>
              </a:rPr>
              <a:t> </a:t>
            </a:r>
            <a:r>
              <a:rPr lang="pt-BR" sz="1907" spc="-1" dirty="0" err="1">
                <a:solidFill>
                  <a:srgbClr val="000000"/>
                </a:solidFill>
                <a:uFill>
                  <a:solidFill>
                    <a:srgbClr val="FFFFFF"/>
                  </a:solidFill>
                </a:uFill>
                <a:latin typeface="Arial"/>
                <a:ea typeface="Arial"/>
              </a:rPr>
              <a:t>Enfª</a:t>
            </a:r>
            <a:r>
              <a:rPr lang="pt-BR" sz="1907" spc="-1" dirty="0">
                <a:solidFill>
                  <a:srgbClr val="000000"/>
                </a:solidFill>
                <a:uFill>
                  <a:solidFill>
                    <a:srgbClr val="FFFFFF"/>
                  </a:solidFill>
                </a:uFill>
                <a:latin typeface="Arial"/>
                <a:ea typeface="Arial"/>
              </a:rPr>
              <a:t>. Patrícia </a:t>
            </a:r>
            <a:r>
              <a:rPr lang="pt-BR" sz="1907" spc="-1" dirty="0" err="1">
                <a:solidFill>
                  <a:srgbClr val="000000"/>
                </a:solidFill>
                <a:uFill>
                  <a:solidFill>
                    <a:srgbClr val="FFFFFF"/>
                  </a:solidFill>
                </a:uFill>
                <a:latin typeface="Arial"/>
                <a:ea typeface="Arial"/>
              </a:rPr>
              <a:t>Oliani</a:t>
            </a:r>
            <a:endParaRPr lang="pt-BR" sz="1907" spc="-1" dirty="0">
              <a:solidFill>
                <a:srgbClr val="000000"/>
              </a:solidFill>
              <a:uFill>
                <a:solidFill>
                  <a:srgbClr val="FFFFFF"/>
                </a:solidFill>
              </a:uFill>
              <a:latin typeface="Arial"/>
              <a:ea typeface="Arial"/>
            </a:endParaRPr>
          </a:p>
          <a:p>
            <a:pPr algn="ctr">
              <a:lnSpc>
                <a:spcPct val="100000"/>
              </a:lnSpc>
            </a:pPr>
            <a:r>
              <a:rPr lang="pt-BR" sz="1907" spc="-1" dirty="0">
                <a:solidFill>
                  <a:srgbClr val="000000"/>
                </a:solidFill>
                <a:uFill>
                  <a:solidFill>
                    <a:srgbClr val="FFFFFF"/>
                  </a:solidFill>
                </a:uFill>
                <a:latin typeface="Arial"/>
              </a:rPr>
              <a:t>Ass. Social. Anna Carolina M. do Espírito Santo</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a:p>
            <a:pPr algn="ctr">
              <a:lnSpc>
                <a:spcPct val="100000"/>
              </a:lnSpc>
            </a:pPr>
            <a:r>
              <a:rPr lang="pt-BR" sz="1907" b="1" spc="-1" dirty="0">
                <a:solidFill>
                  <a:srgbClr val="000000"/>
                </a:solidFill>
                <a:uFill>
                  <a:solidFill>
                    <a:srgbClr val="FFFFFF"/>
                  </a:solidFill>
                </a:uFill>
                <a:latin typeface="Arial"/>
                <a:ea typeface="Arial"/>
              </a:rPr>
              <a:t>Estagiária</a:t>
            </a:r>
            <a:endParaRPr lang="pt-BR" sz="2080" spc="-1" dirty="0">
              <a:solidFill>
                <a:srgbClr val="000000"/>
              </a:solidFill>
              <a:uFill>
                <a:solidFill>
                  <a:srgbClr val="FFFFFF"/>
                </a:solidFill>
              </a:uFill>
              <a:latin typeface="Arial"/>
            </a:endParaRPr>
          </a:p>
          <a:p>
            <a:pPr algn="ctr">
              <a:lnSpc>
                <a:spcPct val="100000"/>
              </a:lnSpc>
            </a:pPr>
            <a:r>
              <a:rPr lang="pt-BR" sz="1907" spc="-1" dirty="0">
                <a:solidFill>
                  <a:srgbClr val="000000"/>
                </a:solidFill>
                <a:uFill>
                  <a:solidFill>
                    <a:srgbClr val="FFFFFF"/>
                  </a:solidFill>
                </a:uFill>
                <a:latin typeface="Arial"/>
                <a:ea typeface="Arial"/>
              </a:rPr>
              <a:t>Yasmim Borges </a:t>
            </a:r>
            <a:r>
              <a:rPr lang="pt-BR" sz="1907" spc="-1" dirty="0" err="1">
                <a:solidFill>
                  <a:srgbClr val="000000"/>
                </a:solidFill>
                <a:uFill>
                  <a:solidFill>
                    <a:srgbClr val="FFFFFF"/>
                  </a:solidFill>
                </a:uFill>
                <a:latin typeface="Arial"/>
                <a:ea typeface="Arial"/>
              </a:rPr>
              <a:t>Carlan</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a:p>
            <a:pPr algn="ctr">
              <a:lnSpc>
                <a:spcPct val="100000"/>
              </a:lnSpc>
            </a:pPr>
            <a:r>
              <a:rPr lang="pt-BR" sz="1907" b="1" spc="-1" dirty="0">
                <a:solidFill>
                  <a:srgbClr val="000000"/>
                </a:solidFill>
                <a:uFill>
                  <a:solidFill>
                    <a:srgbClr val="FFFFFF"/>
                  </a:solidFill>
                </a:uFill>
                <a:latin typeface="Arial"/>
                <a:ea typeface="Arial"/>
              </a:rPr>
              <a:t>Apoio Administrativo</a:t>
            </a:r>
            <a:endParaRPr lang="pt-BR" sz="2080" spc="-1" dirty="0">
              <a:solidFill>
                <a:srgbClr val="000000"/>
              </a:solidFill>
              <a:uFill>
                <a:solidFill>
                  <a:srgbClr val="FFFFFF"/>
                </a:solidFill>
              </a:uFill>
              <a:latin typeface="Arial"/>
            </a:endParaRPr>
          </a:p>
          <a:p>
            <a:pPr algn="ctr">
              <a:lnSpc>
                <a:spcPct val="100000"/>
              </a:lnSpc>
            </a:pPr>
            <a:r>
              <a:rPr lang="pt-BR" sz="1907" spc="-1" dirty="0">
                <a:solidFill>
                  <a:srgbClr val="000000"/>
                </a:solidFill>
                <a:uFill>
                  <a:solidFill>
                    <a:srgbClr val="FFFFFF"/>
                  </a:solidFill>
                </a:uFill>
                <a:latin typeface="Arial"/>
                <a:ea typeface="Arial"/>
              </a:rPr>
              <a:t>Matheus Belchior</a:t>
            </a: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a:p>
            <a:pPr algn="ctr">
              <a:lnSpc>
                <a:spcPct val="100000"/>
              </a:lnSpc>
            </a:pPr>
            <a:endParaRPr lang="pt-BR" sz="2080" spc="-1" dirty="0">
              <a:solidFill>
                <a:srgbClr val="000000"/>
              </a:solidFill>
              <a:uFill>
                <a:solidFill>
                  <a:srgbClr val="FFFFFF"/>
                </a:solidFill>
              </a:uFill>
              <a:latin typeface="Arial"/>
            </a:endParaRPr>
          </a:p>
        </p:txBody>
      </p:sp>
      <p:pic>
        <p:nvPicPr>
          <p:cNvPr id="171" name="Imagem 15"/>
          <p:cNvPicPr/>
          <p:nvPr/>
        </p:nvPicPr>
        <p:blipFill>
          <a:blip r:embed="rId2"/>
          <a:stretch/>
        </p:blipFill>
        <p:spPr>
          <a:xfrm>
            <a:off x="8612188" y="5628896"/>
            <a:ext cx="1815840" cy="1898208"/>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005678"/>
          </a:solidFill>
        </p:spPr>
        <p:txBody>
          <a:bodyPr wrap="square" lIns="0" tIns="0" rIns="0" bIns="0" rtlCol="0"/>
          <a:lstStyle/>
          <a:p>
            <a:endParaRPr/>
          </a:p>
        </p:txBody>
      </p:sp>
      <p:sp>
        <p:nvSpPr>
          <p:cNvPr id="3" name="object 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5" name="object 5"/>
          <p:cNvSpPr/>
          <p:nvPr/>
        </p:nvSpPr>
        <p:spPr>
          <a:xfrm>
            <a:off x="426808" y="1497178"/>
            <a:ext cx="9880600" cy="6199021"/>
          </a:xfrm>
          <a:custGeom>
            <a:avLst/>
            <a:gdLst/>
            <a:ahLst/>
            <a:cxnLst/>
            <a:rect l="l" t="t" r="r" b="b"/>
            <a:pathLst>
              <a:path w="9880600" h="5358765">
                <a:moveTo>
                  <a:pt x="0" y="0"/>
                </a:moveTo>
                <a:lnTo>
                  <a:pt x="9880092" y="0"/>
                </a:lnTo>
                <a:lnTo>
                  <a:pt x="9880092" y="5358384"/>
                </a:lnTo>
                <a:lnTo>
                  <a:pt x="0" y="5358384"/>
                </a:lnTo>
                <a:lnTo>
                  <a:pt x="0" y="0"/>
                </a:lnTo>
                <a:close/>
              </a:path>
            </a:pathLst>
          </a:custGeom>
          <a:solidFill>
            <a:srgbClr val="000000">
              <a:alpha val="39999"/>
            </a:srgbClr>
          </a:solidFill>
        </p:spPr>
        <p:txBody>
          <a:bodyPr wrap="square" lIns="0" tIns="0" rIns="0" bIns="0" rtlCol="0"/>
          <a:lstStyle/>
          <a:p>
            <a:endParaRPr/>
          </a:p>
        </p:txBody>
      </p:sp>
      <p:sp>
        <p:nvSpPr>
          <p:cNvPr id="6" name="object 6"/>
          <p:cNvSpPr/>
          <p:nvPr/>
        </p:nvSpPr>
        <p:spPr>
          <a:xfrm>
            <a:off x="-37728" y="1572143"/>
            <a:ext cx="10692130" cy="6124055"/>
          </a:xfrm>
          <a:custGeom>
            <a:avLst/>
            <a:gdLst/>
            <a:ahLst/>
            <a:cxnLst/>
            <a:rect l="l" t="t" r="r" b="b"/>
            <a:pathLst>
              <a:path w="9779000" h="5258434">
                <a:moveTo>
                  <a:pt x="9742766" y="0"/>
                </a:moveTo>
                <a:lnTo>
                  <a:pt x="35991" y="0"/>
                </a:lnTo>
                <a:lnTo>
                  <a:pt x="15184" y="562"/>
                </a:lnTo>
                <a:lnTo>
                  <a:pt x="4498" y="4500"/>
                </a:lnTo>
                <a:lnTo>
                  <a:pt x="562" y="15189"/>
                </a:lnTo>
                <a:lnTo>
                  <a:pt x="0" y="36004"/>
                </a:lnTo>
                <a:lnTo>
                  <a:pt x="0" y="5222100"/>
                </a:lnTo>
                <a:lnTo>
                  <a:pt x="562" y="5242915"/>
                </a:lnTo>
                <a:lnTo>
                  <a:pt x="4498" y="5253604"/>
                </a:lnTo>
                <a:lnTo>
                  <a:pt x="15184" y="5257542"/>
                </a:lnTo>
                <a:lnTo>
                  <a:pt x="35991" y="5258104"/>
                </a:lnTo>
                <a:lnTo>
                  <a:pt x="9742766" y="5258104"/>
                </a:lnTo>
                <a:lnTo>
                  <a:pt x="9763582" y="5257542"/>
                </a:lnTo>
                <a:lnTo>
                  <a:pt x="9774270" y="5253604"/>
                </a:lnTo>
                <a:lnTo>
                  <a:pt x="9778208" y="5242915"/>
                </a:lnTo>
                <a:lnTo>
                  <a:pt x="9778771" y="5222100"/>
                </a:lnTo>
                <a:lnTo>
                  <a:pt x="9778771" y="36004"/>
                </a:lnTo>
                <a:lnTo>
                  <a:pt x="9778208" y="15189"/>
                </a:lnTo>
                <a:lnTo>
                  <a:pt x="9774270" y="4500"/>
                </a:lnTo>
                <a:lnTo>
                  <a:pt x="9763582" y="562"/>
                </a:lnTo>
                <a:lnTo>
                  <a:pt x="9742766" y="0"/>
                </a:lnTo>
                <a:close/>
              </a:path>
            </a:pathLst>
          </a:custGeom>
          <a:solidFill>
            <a:srgbClr val="FFFFFF"/>
          </a:solidFill>
        </p:spPr>
        <p:txBody>
          <a:bodyPr wrap="square" lIns="0" tIns="0" rIns="0" bIns="0" rtlCol="0"/>
          <a:lstStyle/>
          <a:p>
            <a:endParaRPr/>
          </a:p>
        </p:txBody>
      </p:sp>
      <p:sp>
        <p:nvSpPr>
          <p:cNvPr id="7" name="object 7"/>
          <p:cNvSpPr/>
          <p:nvPr/>
        </p:nvSpPr>
        <p:spPr>
          <a:xfrm>
            <a:off x="165100" y="1497178"/>
            <a:ext cx="10363200" cy="6199021"/>
          </a:xfrm>
          <a:custGeom>
            <a:avLst/>
            <a:gdLst/>
            <a:ahLst/>
            <a:cxnLst/>
            <a:rect l="l" t="t" r="r" b="b"/>
            <a:pathLst>
              <a:path w="9779000" h="5258434">
                <a:moveTo>
                  <a:pt x="9742766" y="0"/>
                </a:moveTo>
                <a:lnTo>
                  <a:pt x="9763582" y="562"/>
                </a:lnTo>
                <a:lnTo>
                  <a:pt x="9774270" y="4500"/>
                </a:lnTo>
                <a:lnTo>
                  <a:pt x="9778208" y="15189"/>
                </a:lnTo>
                <a:lnTo>
                  <a:pt x="9778771" y="36004"/>
                </a:lnTo>
                <a:lnTo>
                  <a:pt x="9778771" y="5222100"/>
                </a:lnTo>
                <a:lnTo>
                  <a:pt x="9778208" y="5242915"/>
                </a:lnTo>
                <a:lnTo>
                  <a:pt x="9774270" y="5253604"/>
                </a:lnTo>
                <a:lnTo>
                  <a:pt x="9763582" y="5257542"/>
                </a:lnTo>
                <a:lnTo>
                  <a:pt x="9742766" y="5258104"/>
                </a:lnTo>
                <a:lnTo>
                  <a:pt x="35991" y="5258104"/>
                </a:lnTo>
                <a:lnTo>
                  <a:pt x="15184" y="5257542"/>
                </a:lnTo>
                <a:lnTo>
                  <a:pt x="4498" y="5253604"/>
                </a:lnTo>
                <a:lnTo>
                  <a:pt x="562" y="5242915"/>
                </a:lnTo>
                <a:lnTo>
                  <a:pt x="0" y="5222100"/>
                </a:lnTo>
                <a:lnTo>
                  <a:pt x="0" y="1816722"/>
                </a:lnTo>
                <a:lnTo>
                  <a:pt x="0" y="1322565"/>
                </a:lnTo>
                <a:lnTo>
                  <a:pt x="0" y="36004"/>
                </a:lnTo>
                <a:lnTo>
                  <a:pt x="562" y="15189"/>
                </a:lnTo>
                <a:lnTo>
                  <a:pt x="4498" y="4500"/>
                </a:lnTo>
                <a:lnTo>
                  <a:pt x="15184" y="562"/>
                </a:lnTo>
                <a:lnTo>
                  <a:pt x="35991" y="0"/>
                </a:lnTo>
                <a:lnTo>
                  <a:pt x="9742766" y="0"/>
                </a:lnTo>
                <a:close/>
              </a:path>
            </a:pathLst>
          </a:custGeom>
          <a:ln w="25400">
            <a:solidFill>
              <a:srgbClr val="D10019"/>
            </a:solidFill>
          </a:ln>
        </p:spPr>
        <p:txBody>
          <a:bodyPr wrap="square" lIns="0" tIns="0" rIns="0" bIns="0" rtlCol="0"/>
          <a:lstStyle/>
          <a:p>
            <a:endParaRPr/>
          </a:p>
        </p:txBody>
      </p:sp>
      <p:sp>
        <p:nvSpPr>
          <p:cNvPr id="8" name="object 8"/>
          <p:cNvSpPr/>
          <p:nvPr/>
        </p:nvSpPr>
        <p:spPr>
          <a:xfrm>
            <a:off x="665194" y="2103917"/>
            <a:ext cx="3371850" cy="0"/>
          </a:xfrm>
          <a:custGeom>
            <a:avLst/>
            <a:gdLst/>
            <a:ahLst/>
            <a:cxnLst/>
            <a:rect l="l" t="t" r="r" b="b"/>
            <a:pathLst>
              <a:path w="3371850">
                <a:moveTo>
                  <a:pt x="0" y="0"/>
                </a:moveTo>
                <a:lnTo>
                  <a:pt x="3371735" y="0"/>
                </a:lnTo>
              </a:path>
            </a:pathLst>
          </a:custGeom>
          <a:ln w="8966">
            <a:solidFill>
              <a:srgbClr val="C6C7C8"/>
            </a:solidFill>
          </a:ln>
        </p:spPr>
        <p:txBody>
          <a:bodyPr wrap="square" lIns="0" tIns="0" rIns="0" bIns="0" rtlCol="0"/>
          <a:lstStyle/>
          <a:p>
            <a:endParaRPr/>
          </a:p>
        </p:txBody>
      </p:sp>
      <p:sp>
        <p:nvSpPr>
          <p:cNvPr id="9" name="object 9"/>
          <p:cNvSpPr/>
          <p:nvPr/>
        </p:nvSpPr>
        <p:spPr>
          <a:xfrm>
            <a:off x="4036936" y="2103917"/>
            <a:ext cx="4014470" cy="0"/>
          </a:xfrm>
          <a:custGeom>
            <a:avLst/>
            <a:gdLst/>
            <a:ahLst/>
            <a:cxnLst/>
            <a:rect l="l" t="t" r="r" b="b"/>
            <a:pathLst>
              <a:path w="4014470">
                <a:moveTo>
                  <a:pt x="0" y="0"/>
                </a:moveTo>
                <a:lnTo>
                  <a:pt x="4014000" y="0"/>
                </a:lnTo>
              </a:path>
            </a:pathLst>
          </a:custGeom>
          <a:ln w="8966">
            <a:solidFill>
              <a:srgbClr val="C6C7C8"/>
            </a:solidFill>
          </a:ln>
        </p:spPr>
        <p:txBody>
          <a:bodyPr wrap="square" lIns="0" tIns="0" rIns="0" bIns="0" rtlCol="0"/>
          <a:lstStyle/>
          <a:p>
            <a:endParaRPr/>
          </a:p>
        </p:txBody>
      </p:sp>
      <p:sp>
        <p:nvSpPr>
          <p:cNvPr id="10" name="object 10"/>
          <p:cNvSpPr/>
          <p:nvPr/>
        </p:nvSpPr>
        <p:spPr>
          <a:xfrm>
            <a:off x="8050934" y="2103917"/>
            <a:ext cx="2029460" cy="0"/>
          </a:xfrm>
          <a:custGeom>
            <a:avLst/>
            <a:gdLst/>
            <a:ahLst/>
            <a:cxnLst/>
            <a:rect l="l" t="t" r="r" b="b"/>
            <a:pathLst>
              <a:path w="2029459">
                <a:moveTo>
                  <a:pt x="0" y="0"/>
                </a:moveTo>
                <a:lnTo>
                  <a:pt x="2029066" y="0"/>
                </a:lnTo>
              </a:path>
            </a:pathLst>
          </a:custGeom>
          <a:ln w="8966">
            <a:solidFill>
              <a:srgbClr val="C6C7C8"/>
            </a:solidFill>
          </a:ln>
        </p:spPr>
        <p:txBody>
          <a:bodyPr wrap="square" lIns="0" tIns="0" rIns="0" bIns="0" rtlCol="0"/>
          <a:lstStyle/>
          <a:p>
            <a:endParaRPr/>
          </a:p>
        </p:txBody>
      </p:sp>
      <p:sp>
        <p:nvSpPr>
          <p:cNvPr id="11" name="object 11"/>
          <p:cNvSpPr/>
          <p:nvPr/>
        </p:nvSpPr>
        <p:spPr>
          <a:xfrm>
            <a:off x="665194" y="3344768"/>
            <a:ext cx="3371850" cy="0"/>
          </a:xfrm>
          <a:custGeom>
            <a:avLst/>
            <a:gdLst/>
            <a:ahLst/>
            <a:cxnLst/>
            <a:rect l="l" t="t" r="r" b="b"/>
            <a:pathLst>
              <a:path w="3371850">
                <a:moveTo>
                  <a:pt x="0" y="0"/>
                </a:moveTo>
                <a:lnTo>
                  <a:pt x="3371735" y="0"/>
                </a:lnTo>
              </a:path>
            </a:pathLst>
          </a:custGeom>
          <a:ln w="8966">
            <a:solidFill>
              <a:srgbClr val="C6C7C8"/>
            </a:solidFill>
          </a:ln>
        </p:spPr>
        <p:txBody>
          <a:bodyPr wrap="square" lIns="0" tIns="0" rIns="0" bIns="0" rtlCol="0"/>
          <a:lstStyle/>
          <a:p>
            <a:endParaRPr/>
          </a:p>
        </p:txBody>
      </p:sp>
      <p:sp>
        <p:nvSpPr>
          <p:cNvPr id="12" name="object 12"/>
          <p:cNvSpPr/>
          <p:nvPr/>
        </p:nvSpPr>
        <p:spPr>
          <a:xfrm>
            <a:off x="4036936" y="3344768"/>
            <a:ext cx="4014470" cy="0"/>
          </a:xfrm>
          <a:custGeom>
            <a:avLst/>
            <a:gdLst/>
            <a:ahLst/>
            <a:cxnLst/>
            <a:rect l="l" t="t" r="r" b="b"/>
            <a:pathLst>
              <a:path w="4014470">
                <a:moveTo>
                  <a:pt x="0" y="0"/>
                </a:moveTo>
                <a:lnTo>
                  <a:pt x="4014000" y="0"/>
                </a:lnTo>
              </a:path>
            </a:pathLst>
          </a:custGeom>
          <a:ln w="8966">
            <a:solidFill>
              <a:srgbClr val="C6C7C8"/>
            </a:solidFill>
          </a:ln>
        </p:spPr>
        <p:txBody>
          <a:bodyPr wrap="square" lIns="0" tIns="0" rIns="0" bIns="0" rtlCol="0"/>
          <a:lstStyle/>
          <a:p>
            <a:endParaRPr/>
          </a:p>
        </p:txBody>
      </p:sp>
      <p:sp>
        <p:nvSpPr>
          <p:cNvPr id="13" name="object 13"/>
          <p:cNvSpPr/>
          <p:nvPr/>
        </p:nvSpPr>
        <p:spPr>
          <a:xfrm>
            <a:off x="8050934" y="3344768"/>
            <a:ext cx="2029460" cy="0"/>
          </a:xfrm>
          <a:custGeom>
            <a:avLst/>
            <a:gdLst/>
            <a:ahLst/>
            <a:cxnLst/>
            <a:rect l="l" t="t" r="r" b="b"/>
            <a:pathLst>
              <a:path w="2029459">
                <a:moveTo>
                  <a:pt x="0" y="0"/>
                </a:moveTo>
                <a:lnTo>
                  <a:pt x="2029066" y="0"/>
                </a:lnTo>
              </a:path>
            </a:pathLst>
          </a:custGeom>
          <a:ln w="8966">
            <a:solidFill>
              <a:srgbClr val="C6C7C8"/>
            </a:solidFill>
          </a:ln>
        </p:spPr>
        <p:txBody>
          <a:bodyPr wrap="square" lIns="0" tIns="0" rIns="0" bIns="0" rtlCol="0"/>
          <a:lstStyle/>
          <a:p>
            <a:endParaRPr/>
          </a:p>
        </p:txBody>
      </p:sp>
      <p:sp>
        <p:nvSpPr>
          <p:cNvPr id="14" name="object 14"/>
          <p:cNvSpPr/>
          <p:nvPr/>
        </p:nvSpPr>
        <p:spPr>
          <a:xfrm>
            <a:off x="665194" y="4078739"/>
            <a:ext cx="3371850" cy="0"/>
          </a:xfrm>
          <a:custGeom>
            <a:avLst/>
            <a:gdLst/>
            <a:ahLst/>
            <a:cxnLst/>
            <a:rect l="l" t="t" r="r" b="b"/>
            <a:pathLst>
              <a:path w="3371850">
                <a:moveTo>
                  <a:pt x="0" y="0"/>
                </a:moveTo>
                <a:lnTo>
                  <a:pt x="3371735" y="0"/>
                </a:lnTo>
              </a:path>
            </a:pathLst>
          </a:custGeom>
          <a:ln w="8966">
            <a:solidFill>
              <a:srgbClr val="C6C7C8"/>
            </a:solidFill>
          </a:ln>
        </p:spPr>
        <p:txBody>
          <a:bodyPr wrap="square" lIns="0" tIns="0" rIns="0" bIns="0" rtlCol="0"/>
          <a:lstStyle/>
          <a:p>
            <a:endParaRPr/>
          </a:p>
        </p:txBody>
      </p:sp>
      <p:sp>
        <p:nvSpPr>
          <p:cNvPr id="15" name="object 15"/>
          <p:cNvSpPr/>
          <p:nvPr/>
        </p:nvSpPr>
        <p:spPr>
          <a:xfrm>
            <a:off x="4036936" y="4078739"/>
            <a:ext cx="4014470" cy="0"/>
          </a:xfrm>
          <a:custGeom>
            <a:avLst/>
            <a:gdLst/>
            <a:ahLst/>
            <a:cxnLst/>
            <a:rect l="l" t="t" r="r" b="b"/>
            <a:pathLst>
              <a:path w="4014470">
                <a:moveTo>
                  <a:pt x="0" y="0"/>
                </a:moveTo>
                <a:lnTo>
                  <a:pt x="4014000" y="0"/>
                </a:lnTo>
              </a:path>
            </a:pathLst>
          </a:custGeom>
          <a:ln w="8966">
            <a:solidFill>
              <a:srgbClr val="C6C7C8"/>
            </a:solidFill>
          </a:ln>
        </p:spPr>
        <p:txBody>
          <a:bodyPr wrap="square" lIns="0" tIns="0" rIns="0" bIns="0" rtlCol="0"/>
          <a:lstStyle/>
          <a:p>
            <a:endParaRPr/>
          </a:p>
        </p:txBody>
      </p:sp>
      <p:sp>
        <p:nvSpPr>
          <p:cNvPr id="16" name="object 16"/>
          <p:cNvSpPr/>
          <p:nvPr/>
        </p:nvSpPr>
        <p:spPr>
          <a:xfrm>
            <a:off x="8050934" y="4078739"/>
            <a:ext cx="2029460" cy="0"/>
          </a:xfrm>
          <a:custGeom>
            <a:avLst/>
            <a:gdLst/>
            <a:ahLst/>
            <a:cxnLst/>
            <a:rect l="l" t="t" r="r" b="b"/>
            <a:pathLst>
              <a:path w="2029459">
                <a:moveTo>
                  <a:pt x="0" y="0"/>
                </a:moveTo>
                <a:lnTo>
                  <a:pt x="2029066" y="0"/>
                </a:lnTo>
              </a:path>
            </a:pathLst>
          </a:custGeom>
          <a:ln w="8966">
            <a:solidFill>
              <a:srgbClr val="C6C7C8"/>
            </a:solidFill>
          </a:ln>
        </p:spPr>
        <p:txBody>
          <a:bodyPr wrap="square" lIns="0" tIns="0" rIns="0" bIns="0" rtlCol="0"/>
          <a:lstStyle/>
          <a:p>
            <a:endParaRPr/>
          </a:p>
        </p:txBody>
      </p:sp>
      <p:sp>
        <p:nvSpPr>
          <p:cNvPr id="17" name="object 17"/>
          <p:cNvSpPr/>
          <p:nvPr/>
        </p:nvSpPr>
        <p:spPr>
          <a:xfrm>
            <a:off x="665194" y="4398714"/>
            <a:ext cx="3371850" cy="0"/>
          </a:xfrm>
          <a:custGeom>
            <a:avLst/>
            <a:gdLst/>
            <a:ahLst/>
            <a:cxnLst/>
            <a:rect l="l" t="t" r="r" b="b"/>
            <a:pathLst>
              <a:path w="3371850">
                <a:moveTo>
                  <a:pt x="0" y="0"/>
                </a:moveTo>
                <a:lnTo>
                  <a:pt x="3371735" y="0"/>
                </a:lnTo>
              </a:path>
            </a:pathLst>
          </a:custGeom>
          <a:ln w="8966">
            <a:solidFill>
              <a:srgbClr val="C6C7C8"/>
            </a:solidFill>
          </a:ln>
        </p:spPr>
        <p:txBody>
          <a:bodyPr wrap="square" lIns="0" tIns="0" rIns="0" bIns="0" rtlCol="0"/>
          <a:lstStyle/>
          <a:p>
            <a:endParaRPr/>
          </a:p>
        </p:txBody>
      </p:sp>
      <p:sp>
        <p:nvSpPr>
          <p:cNvPr id="18" name="object 18"/>
          <p:cNvSpPr/>
          <p:nvPr/>
        </p:nvSpPr>
        <p:spPr>
          <a:xfrm>
            <a:off x="4036936" y="4398714"/>
            <a:ext cx="4014470" cy="0"/>
          </a:xfrm>
          <a:custGeom>
            <a:avLst/>
            <a:gdLst/>
            <a:ahLst/>
            <a:cxnLst/>
            <a:rect l="l" t="t" r="r" b="b"/>
            <a:pathLst>
              <a:path w="4014470">
                <a:moveTo>
                  <a:pt x="0" y="0"/>
                </a:moveTo>
                <a:lnTo>
                  <a:pt x="4014000" y="0"/>
                </a:lnTo>
              </a:path>
            </a:pathLst>
          </a:custGeom>
          <a:ln w="8966">
            <a:solidFill>
              <a:srgbClr val="C6C7C8"/>
            </a:solidFill>
          </a:ln>
        </p:spPr>
        <p:txBody>
          <a:bodyPr wrap="square" lIns="0" tIns="0" rIns="0" bIns="0" rtlCol="0"/>
          <a:lstStyle/>
          <a:p>
            <a:endParaRPr/>
          </a:p>
        </p:txBody>
      </p:sp>
      <p:sp>
        <p:nvSpPr>
          <p:cNvPr id="19" name="object 19"/>
          <p:cNvSpPr/>
          <p:nvPr/>
        </p:nvSpPr>
        <p:spPr>
          <a:xfrm>
            <a:off x="8050934" y="4398714"/>
            <a:ext cx="2029460" cy="0"/>
          </a:xfrm>
          <a:custGeom>
            <a:avLst/>
            <a:gdLst/>
            <a:ahLst/>
            <a:cxnLst/>
            <a:rect l="l" t="t" r="r" b="b"/>
            <a:pathLst>
              <a:path w="2029459">
                <a:moveTo>
                  <a:pt x="0" y="0"/>
                </a:moveTo>
                <a:lnTo>
                  <a:pt x="2029066" y="0"/>
                </a:lnTo>
              </a:path>
            </a:pathLst>
          </a:custGeom>
          <a:ln w="8966">
            <a:solidFill>
              <a:srgbClr val="C6C7C8"/>
            </a:solidFill>
          </a:ln>
        </p:spPr>
        <p:txBody>
          <a:bodyPr wrap="square" lIns="0" tIns="0" rIns="0" bIns="0" rtlCol="0"/>
          <a:lstStyle/>
          <a:p>
            <a:endParaRPr/>
          </a:p>
        </p:txBody>
      </p:sp>
      <p:sp>
        <p:nvSpPr>
          <p:cNvPr id="20" name="object 20"/>
          <p:cNvSpPr txBox="1"/>
          <p:nvPr/>
        </p:nvSpPr>
        <p:spPr>
          <a:xfrm>
            <a:off x="4275430" y="1894145"/>
            <a:ext cx="2092325" cy="208279"/>
          </a:xfrm>
          <a:prstGeom prst="rect">
            <a:avLst/>
          </a:prstGeom>
        </p:spPr>
        <p:txBody>
          <a:bodyPr vert="horz" wrap="square" lIns="0" tIns="12700" rIns="0" bIns="0" rtlCol="0">
            <a:spAutoFit/>
          </a:bodyPr>
          <a:lstStyle/>
          <a:p>
            <a:pPr marL="12700">
              <a:lnSpc>
                <a:spcPct val="100000"/>
              </a:lnSpc>
              <a:spcBef>
                <a:spcPts val="100"/>
              </a:spcBef>
            </a:pPr>
            <a:r>
              <a:rPr sz="1200" b="1" spc="-5" dirty="0">
                <a:latin typeface="Arial"/>
                <a:cs typeface="Arial"/>
              </a:rPr>
              <a:t>CONDIÇÃO </a:t>
            </a:r>
            <a:r>
              <a:rPr sz="1200" b="1" spc="-30" dirty="0">
                <a:latin typeface="Arial"/>
                <a:cs typeface="Arial"/>
              </a:rPr>
              <a:t>A</a:t>
            </a:r>
            <a:r>
              <a:rPr sz="1200" b="1" spc="-100" dirty="0">
                <a:latin typeface="Arial"/>
                <a:cs typeface="Arial"/>
              </a:rPr>
              <a:t> </a:t>
            </a:r>
            <a:r>
              <a:rPr sz="1200" b="1" spc="-15" dirty="0">
                <a:latin typeface="Arial"/>
                <a:cs typeface="Arial"/>
              </a:rPr>
              <a:t>CONSIDERAR</a:t>
            </a:r>
            <a:endParaRPr sz="1200" dirty="0">
              <a:latin typeface="Arial"/>
              <a:cs typeface="Arial"/>
            </a:endParaRPr>
          </a:p>
        </p:txBody>
      </p:sp>
      <p:sp>
        <p:nvSpPr>
          <p:cNvPr id="21" name="object 21"/>
          <p:cNvSpPr txBox="1"/>
          <p:nvPr/>
        </p:nvSpPr>
        <p:spPr>
          <a:xfrm>
            <a:off x="8114472" y="1862595"/>
            <a:ext cx="716280" cy="208279"/>
          </a:xfrm>
          <a:prstGeom prst="rect">
            <a:avLst/>
          </a:prstGeom>
        </p:spPr>
        <p:txBody>
          <a:bodyPr vert="horz" wrap="square" lIns="0" tIns="12700" rIns="0" bIns="0" rtlCol="0">
            <a:spAutoFit/>
          </a:bodyPr>
          <a:lstStyle/>
          <a:p>
            <a:pPr marL="12700">
              <a:lnSpc>
                <a:spcPct val="100000"/>
              </a:lnSpc>
              <a:spcBef>
                <a:spcPts val="100"/>
              </a:spcBef>
            </a:pPr>
            <a:r>
              <a:rPr sz="1200" b="1" spc="-15" dirty="0">
                <a:latin typeface="Arial"/>
                <a:cs typeface="Arial"/>
              </a:rPr>
              <a:t>VÁ</a:t>
            </a:r>
            <a:r>
              <a:rPr sz="1200" b="1" spc="55" dirty="0">
                <a:latin typeface="Arial"/>
                <a:cs typeface="Arial"/>
              </a:rPr>
              <a:t> </a:t>
            </a:r>
            <a:r>
              <a:rPr sz="1200" b="1" spc="-20" dirty="0">
                <a:latin typeface="Arial"/>
                <a:cs typeface="Arial"/>
              </a:rPr>
              <a:t>PARA</a:t>
            </a:r>
            <a:endParaRPr sz="1200">
              <a:latin typeface="Arial"/>
              <a:cs typeface="Arial"/>
            </a:endParaRPr>
          </a:p>
        </p:txBody>
      </p:sp>
      <p:sp>
        <p:nvSpPr>
          <p:cNvPr id="22" name="object 22"/>
          <p:cNvSpPr txBox="1"/>
          <p:nvPr/>
        </p:nvSpPr>
        <p:spPr>
          <a:xfrm>
            <a:off x="4275430" y="2238981"/>
            <a:ext cx="2979420" cy="382156"/>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DF4F13"/>
                </a:solidFill>
                <a:latin typeface="Arial"/>
                <a:cs typeface="Arial"/>
              </a:rPr>
              <a:t>ATO DE AUTOAGRESSÃO CLINICAMENTE GRAVE</a:t>
            </a:r>
            <a:endParaRPr sz="1200" dirty="0">
              <a:latin typeface="Arial"/>
              <a:cs typeface="Arial"/>
            </a:endParaRPr>
          </a:p>
        </p:txBody>
      </p:sp>
      <p:sp>
        <p:nvSpPr>
          <p:cNvPr id="23" name="object 23"/>
          <p:cNvSpPr txBox="1"/>
          <p:nvPr/>
        </p:nvSpPr>
        <p:spPr>
          <a:xfrm>
            <a:off x="4244507" y="2732093"/>
            <a:ext cx="2927985" cy="382156"/>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DF4F13"/>
                </a:solidFill>
                <a:latin typeface="Arial"/>
                <a:cs typeface="Arial"/>
              </a:rPr>
              <a:t>RISCO IMINENTE DE AUTOAGRESSÃO/SUICÍDIO</a:t>
            </a:r>
            <a:endParaRPr sz="1200" dirty="0">
              <a:latin typeface="Arial"/>
              <a:cs typeface="Arial"/>
            </a:endParaRPr>
          </a:p>
        </p:txBody>
      </p:sp>
      <p:sp>
        <p:nvSpPr>
          <p:cNvPr id="24" name="object 24"/>
          <p:cNvSpPr txBox="1"/>
          <p:nvPr/>
        </p:nvSpPr>
        <p:spPr>
          <a:xfrm>
            <a:off x="231119" y="1923032"/>
            <a:ext cx="3865116" cy="1930272"/>
          </a:xfrm>
          <a:prstGeom prst="rect">
            <a:avLst/>
          </a:prstGeom>
        </p:spPr>
        <p:txBody>
          <a:bodyPr vert="horz" wrap="square" lIns="0" tIns="25400" rIns="0" bIns="0" rtlCol="0">
            <a:spAutoFit/>
          </a:bodyPr>
          <a:lstStyle/>
          <a:p>
            <a:pPr marL="12700">
              <a:lnSpc>
                <a:spcPct val="100000"/>
              </a:lnSpc>
              <a:spcBef>
                <a:spcPts val="200"/>
              </a:spcBef>
            </a:pPr>
            <a:r>
              <a:rPr sz="1000" b="1" dirty="0">
                <a:latin typeface="Arial"/>
                <a:cs typeface="Arial"/>
              </a:rPr>
              <a:t>QUADRO EMERGENCIAL</a:t>
            </a:r>
            <a:endParaRPr sz="1000" dirty="0">
              <a:latin typeface="Arial"/>
              <a:cs typeface="Arial"/>
            </a:endParaRPr>
          </a:p>
          <a:p>
            <a:pPr marL="192405" marR="73660" indent="-180340">
              <a:lnSpc>
                <a:spcPct val="107100"/>
              </a:lnSpc>
            </a:pPr>
            <a:r>
              <a:rPr sz="1000" b="1" dirty="0">
                <a:solidFill>
                  <a:srgbClr val="DF4F13"/>
                </a:solidFill>
                <a:latin typeface="Arial"/>
                <a:cs typeface="Arial"/>
              </a:rPr>
              <a:t>» </a:t>
            </a:r>
            <a:r>
              <a:rPr sz="1000" dirty="0">
                <a:latin typeface="Arial"/>
                <a:cs typeface="Arial"/>
              </a:rPr>
              <a:t>Ato de autoagressão com sinais de envenenamento ou intoxicação,  sangramento por ferida autoinfligida, perda de consciência </a:t>
            </a:r>
            <a:r>
              <a:rPr sz="1000" dirty="0" err="1">
                <a:latin typeface="Arial"/>
                <a:cs typeface="Arial"/>
              </a:rPr>
              <a:t>ou</a:t>
            </a:r>
            <a:r>
              <a:rPr sz="1000" dirty="0">
                <a:latin typeface="Arial"/>
                <a:cs typeface="Arial"/>
              </a:rPr>
              <a:t> </a:t>
            </a:r>
            <a:r>
              <a:rPr sz="1000" dirty="0" err="1">
                <a:latin typeface="Arial"/>
                <a:cs typeface="Arial"/>
              </a:rPr>
              <a:t>letargia</a:t>
            </a:r>
            <a:r>
              <a:rPr lang="pt-BR" sz="1000" dirty="0">
                <a:latin typeface="Arial"/>
                <a:cs typeface="Arial"/>
              </a:rPr>
              <a:t> </a:t>
            </a:r>
            <a:r>
              <a:rPr sz="1000" dirty="0">
                <a:latin typeface="Arial"/>
                <a:cs typeface="Arial"/>
              </a:rPr>
              <a:t>extrema.</a:t>
            </a:r>
          </a:p>
          <a:p>
            <a:pPr marL="12700">
              <a:lnSpc>
                <a:spcPts val="1540"/>
              </a:lnSpc>
            </a:pPr>
            <a:r>
              <a:rPr sz="1000" b="1" dirty="0">
                <a:solidFill>
                  <a:srgbClr val="DF4F13"/>
                </a:solidFill>
                <a:latin typeface="Arial"/>
                <a:cs typeface="Arial"/>
              </a:rPr>
              <a:t>»</a:t>
            </a:r>
            <a:r>
              <a:rPr sz="1000" dirty="0" err="1">
                <a:latin typeface="Arial"/>
                <a:cs typeface="Arial"/>
              </a:rPr>
              <a:t>Pensamentos</a:t>
            </a:r>
            <a:r>
              <a:rPr sz="1000" dirty="0">
                <a:latin typeface="Arial"/>
                <a:cs typeface="Arial"/>
              </a:rPr>
              <a:t>,  planos ou atos de autoagressão ou suicídio </a:t>
            </a:r>
            <a:r>
              <a:rPr sz="1000" dirty="0" err="1">
                <a:latin typeface="Arial"/>
                <a:cs typeface="Arial"/>
              </a:rPr>
              <a:t>atuais</a:t>
            </a:r>
            <a:r>
              <a:rPr sz="1000" dirty="0">
                <a:latin typeface="Arial"/>
                <a:cs typeface="Arial"/>
              </a:rPr>
              <a:t> </a:t>
            </a:r>
            <a:r>
              <a:rPr sz="1000" dirty="0" err="1">
                <a:latin typeface="Arial"/>
                <a:cs typeface="Arial"/>
              </a:rPr>
              <a:t>ou</a:t>
            </a:r>
            <a:r>
              <a:rPr lang="pt-BR" sz="1000" dirty="0">
                <a:latin typeface="Arial"/>
                <a:cs typeface="Arial"/>
              </a:rPr>
              <a:t> </a:t>
            </a:r>
            <a:r>
              <a:rPr sz="1000" dirty="0" err="1">
                <a:latin typeface="Arial"/>
                <a:cs typeface="Arial"/>
              </a:rPr>
              <a:t>antecedentes</a:t>
            </a:r>
            <a:r>
              <a:rPr sz="1000" dirty="0">
                <a:latin typeface="Arial"/>
                <a:cs typeface="Arial"/>
              </a:rPr>
              <a:t> de pensamentos, planos, ou atos de </a:t>
            </a:r>
            <a:r>
              <a:rPr sz="1000" dirty="0" err="1">
                <a:latin typeface="Arial"/>
                <a:cs typeface="Arial"/>
              </a:rPr>
              <a:t>autoagressão</a:t>
            </a:r>
            <a:r>
              <a:rPr sz="1000" dirty="0">
                <a:latin typeface="Arial"/>
                <a:cs typeface="Arial"/>
              </a:rPr>
              <a:t> </a:t>
            </a:r>
            <a:r>
              <a:rPr sz="1000" dirty="0" err="1">
                <a:latin typeface="Arial"/>
                <a:cs typeface="Arial"/>
              </a:rPr>
              <a:t>ou</a:t>
            </a:r>
            <a:r>
              <a:rPr lang="pt-BR" sz="1000" dirty="0">
                <a:latin typeface="Arial"/>
                <a:cs typeface="Arial"/>
              </a:rPr>
              <a:t> </a:t>
            </a:r>
            <a:r>
              <a:rPr sz="1000" dirty="0" err="1">
                <a:latin typeface="Arial"/>
                <a:cs typeface="Arial"/>
              </a:rPr>
              <a:t>suicídio</a:t>
            </a:r>
            <a:r>
              <a:rPr sz="1000" dirty="0">
                <a:latin typeface="Arial"/>
                <a:cs typeface="Arial"/>
              </a:rPr>
              <a:t> em uma pessoa que agora está extremamente agitada, violenta  ou angustiada ou que não se comunica.</a:t>
            </a:r>
          </a:p>
          <a:p>
            <a:pPr>
              <a:lnSpc>
                <a:spcPct val="100000"/>
              </a:lnSpc>
              <a:spcBef>
                <a:spcPts val="40"/>
              </a:spcBef>
            </a:pPr>
            <a:endParaRPr sz="1000" dirty="0">
              <a:latin typeface="Times New Roman"/>
              <a:cs typeface="Times New Roman"/>
            </a:endParaRPr>
          </a:p>
          <a:p>
            <a:pPr marL="12700">
              <a:lnSpc>
                <a:spcPct val="100000"/>
              </a:lnSpc>
            </a:pPr>
            <a:r>
              <a:rPr sz="1000" b="1" dirty="0">
                <a:solidFill>
                  <a:srgbClr val="DF4F13"/>
                </a:solidFill>
                <a:latin typeface="Arial"/>
                <a:cs typeface="Arial"/>
              </a:rPr>
              <a:t>» </a:t>
            </a:r>
            <a:r>
              <a:rPr sz="1000" dirty="0">
                <a:latin typeface="Arial"/>
                <a:cs typeface="Arial"/>
              </a:rPr>
              <a:t>Convulsão aguda com perda ou declínio da consciência.</a:t>
            </a:r>
          </a:p>
          <a:p>
            <a:pPr marL="12700">
              <a:lnSpc>
                <a:spcPct val="100000"/>
              </a:lnSpc>
              <a:spcBef>
                <a:spcPts val="190"/>
              </a:spcBef>
            </a:pPr>
            <a:r>
              <a:rPr sz="1000" b="1" dirty="0">
                <a:solidFill>
                  <a:srgbClr val="DF4F13"/>
                </a:solidFill>
                <a:latin typeface="Arial"/>
                <a:cs typeface="Arial"/>
              </a:rPr>
              <a:t>» </a:t>
            </a:r>
            <a:r>
              <a:rPr sz="1000" dirty="0">
                <a:latin typeface="Arial"/>
                <a:cs typeface="Arial"/>
              </a:rPr>
              <a:t>Convulsões contínuas.</a:t>
            </a:r>
          </a:p>
        </p:txBody>
      </p:sp>
      <p:sp>
        <p:nvSpPr>
          <p:cNvPr id="25" name="object 25"/>
          <p:cNvSpPr txBox="1"/>
          <p:nvPr/>
        </p:nvSpPr>
        <p:spPr>
          <a:xfrm>
            <a:off x="4100456" y="3255724"/>
            <a:ext cx="3723464" cy="793166"/>
          </a:xfrm>
          <a:prstGeom prst="rect">
            <a:avLst/>
          </a:prstGeom>
        </p:spPr>
        <p:txBody>
          <a:bodyPr vert="horz" wrap="square" lIns="0" tIns="84455" rIns="0" bIns="0" rtlCol="0">
            <a:spAutoFit/>
          </a:bodyPr>
          <a:lstStyle/>
          <a:p>
            <a:pPr marL="12700">
              <a:lnSpc>
                <a:spcPct val="100000"/>
              </a:lnSpc>
              <a:spcBef>
                <a:spcPts val="665"/>
              </a:spcBef>
            </a:pPr>
            <a:r>
              <a:rPr sz="1200" b="1" dirty="0">
                <a:solidFill>
                  <a:srgbClr val="0088C9"/>
                </a:solidFill>
                <a:latin typeface="Arial"/>
                <a:cs typeface="Arial"/>
              </a:rPr>
              <a:t>EPILEPSIA</a:t>
            </a:r>
            <a:endParaRPr sz="1200" dirty="0">
              <a:latin typeface="Arial"/>
              <a:cs typeface="Arial"/>
            </a:endParaRPr>
          </a:p>
          <a:p>
            <a:pPr marL="12700">
              <a:lnSpc>
                <a:spcPct val="100000"/>
              </a:lnSpc>
              <a:spcBef>
                <a:spcPts val="565"/>
              </a:spcBef>
            </a:pPr>
            <a:r>
              <a:rPr sz="1200" b="1" dirty="0">
                <a:solidFill>
                  <a:srgbClr val="0088C9"/>
                </a:solidFill>
                <a:latin typeface="Arial"/>
                <a:cs typeface="Arial"/>
              </a:rPr>
              <a:t>ESTADO DE MAL EPILÉPTICO</a:t>
            </a:r>
            <a:endParaRPr sz="1200" dirty="0">
              <a:latin typeface="Arial"/>
              <a:cs typeface="Arial"/>
            </a:endParaRPr>
          </a:p>
          <a:p>
            <a:pPr marL="12700">
              <a:lnSpc>
                <a:spcPct val="100000"/>
              </a:lnSpc>
              <a:spcBef>
                <a:spcPts val="570"/>
              </a:spcBef>
            </a:pPr>
            <a:r>
              <a:rPr sz="1200" b="1" dirty="0">
                <a:solidFill>
                  <a:srgbClr val="F08A00"/>
                </a:solidFill>
                <a:latin typeface="Arial"/>
                <a:cs typeface="Arial"/>
              </a:rPr>
              <a:t>ABSTINÊNCIA DE ÁLCOOL OU OUTRO SEDATIVO</a:t>
            </a:r>
            <a:endParaRPr sz="1200" dirty="0">
              <a:latin typeface="Arial"/>
              <a:cs typeface="Arial"/>
            </a:endParaRPr>
          </a:p>
        </p:txBody>
      </p:sp>
      <p:sp>
        <p:nvSpPr>
          <p:cNvPr id="26" name="object 26"/>
          <p:cNvSpPr txBox="1"/>
          <p:nvPr/>
        </p:nvSpPr>
        <p:spPr>
          <a:xfrm>
            <a:off x="8114456" y="2513908"/>
            <a:ext cx="1653539" cy="1875155"/>
          </a:xfrm>
          <a:prstGeom prst="rect">
            <a:avLst/>
          </a:prstGeom>
        </p:spPr>
        <p:txBody>
          <a:bodyPr vert="horz" wrap="square" lIns="0" tIns="12700" rIns="0" bIns="0" rtlCol="0">
            <a:spAutoFit/>
          </a:bodyPr>
          <a:lstStyle/>
          <a:p>
            <a:pPr marL="12700">
              <a:lnSpc>
                <a:spcPct val="100000"/>
              </a:lnSpc>
              <a:spcBef>
                <a:spcPts val="100"/>
              </a:spcBef>
            </a:pPr>
            <a:r>
              <a:rPr sz="2200" b="1" spc="-240" dirty="0">
                <a:solidFill>
                  <a:srgbClr val="DF4F13"/>
                </a:solidFill>
                <a:latin typeface="Arial"/>
                <a:cs typeface="Arial"/>
              </a:rPr>
              <a:t>SUI</a:t>
            </a:r>
            <a:endParaRPr sz="2200">
              <a:latin typeface="Arial"/>
              <a:cs typeface="Arial"/>
            </a:endParaRPr>
          </a:p>
          <a:p>
            <a:pPr>
              <a:lnSpc>
                <a:spcPct val="100000"/>
              </a:lnSpc>
            </a:pPr>
            <a:endParaRPr sz="2400">
              <a:latin typeface="Times New Roman"/>
              <a:cs typeface="Times New Roman"/>
            </a:endParaRPr>
          </a:p>
          <a:p>
            <a:pPr>
              <a:lnSpc>
                <a:spcPct val="100000"/>
              </a:lnSpc>
              <a:spcBef>
                <a:spcPts val="15"/>
              </a:spcBef>
            </a:pPr>
            <a:endParaRPr sz="2050">
              <a:latin typeface="Times New Roman"/>
              <a:cs typeface="Times New Roman"/>
            </a:endParaRPr>
          </a:p>
          <a:p>
            <a:pPr marL="12700">
              <a:lnSpc>
                <a:spcPct val="100000"/>
              </a:lnSpc>
            </a:pPr>
            <a:r>
              <a:rPr sz="2200" b="1" spc="-200" dirty="0">
                <a:solidFill>
                  <a:srgbClr val="0088C9"/>
                </a:solidFill>
                <a:latin typeface="Arial"/>
                <a:cs typeface="Arial"/>
              </a:rPr>
              <a:t>EPI,</a:t>
            </a:r>
            <a:r>
              <a:rPr sz="2200" b="1" spc="-25" dirty="0">
                <a:solidFill>
                  <a:srgbClr val="0088C9"/>
                </a:solidFill>
                <a:latin typeface="Arial"/>
                <a:cs typeface="Arial"/>
              </a:rPr>
              <a:t> </a:t>
            </a:r>
            <a:r>
              <a:rPr sz="2200" b="1" spc="-375" dirty="0">
                <a:solidFill>
                  <a:srgbClr val="F08A00"/>
                </a:solidFill>
                <a:latin typeface="Arial"/>
                <a:cs typeface="Arial"/>
              </a:rPr>
              <a:t>SUB</a:t>
            </a:r>
            <a:endParaRPr sz="2200">
              <a:latin typeface="Arial"/>
              <a:cs typeface="Arial"/>
            </a:endParaRPr>
          </a:p>
          <a:p>
            <a:pPr marL="12700">
              <a:lnSpc>
                <a:spcPct val="100000"/>
              </a:lnSpc>
              <a:spcBef>
                <a:spcPts val="1510"/>
              </a:spcBef>
            </a:pPr>
            <a:r>
              <a:rPr sz="2200" b="1" spc="-204" dirty="0">
                <a:solidFill>
                  <a:srgbClr val="9EBD02"/>
                </a:solidFill>
                <a:latin typeface="Arial"/>
                <a:cs typeface="Arial"/>
              </a:rPr>
              <a:t>DEM, </a:t>
            </a:r>
            <a:r>
              <a:rPr sz="2200" b="1" spc="-195" dirty="0">
                <a:solidFill>
                  <a:srgbClr val="003489"/>
                </a:solidFill>
                <a:latin typeface="Arial"/>
                <a:cs typeface="Arial"/>
              </a:rPr>
              <a:t>PSI,</a:t>
            </a:r>
            <a:r>
              <a:rPr sz="2200" b="1" spc="-300" dirty="0">
                <a:solidFill>
                  <a:srgbClr val="003489"/>
                </a:solidFill>
                <a:latin typeface="Arial"/>
                <a:cs typeface="Arial"/>
              </a:rPr>
              <a:t> </a:t>
            </a:r>
            <a:r>
              <a:rPr sz="2200" b="1" spc="-375" dirty="0">
                <a:solidFill>
                  <a:srgbClr val="F08A00"/>
                </a:solidFill>
                <a:latin typeface="Arial"/>
                <a:cs typeface="Arial"/>
              </a:rPr>
              <a:t>SUB</a:t>
            </a:r>
            <a:endParaRPr sz="2200">
              <a:latin typeface="Arial"/>
              <a:cs typeface="Arial"/>
            </a:endParaRPr>
          </a:p>
        </p:txBody>
      </p:sp>
      <p:sp>
        <p:nvSpPr>
          <p:cNvPr id="27" name="object 27"/>
          <p:cNvSpPr txBox="1"/>
          <p:nvPr/>
        </p:nvSpPr>
        <p:spPr>
          <a:xfrm>
            <a:off x="262978" y="4071414"/>
            <a:ext cx="2311905" cy="612988"/>
          </a:xfrm>
          <a:prstGeom prst="rect">
            <a:avLst/>
          </a:prstGeom>
        </p:spPr>
        <p:txBody>
          <a:bodyPr vert="horz" wrap="square" lIns="0" tIns="91440" rIns="0" bIns="0" rtlCol="0">
            <a:spAutoFit/>
          </a:bodyPr>
          <a:lstStyle/>
          <a:p>
            <a:pPr marL="12700">
              <a:lnSpc>
                <a:spcPct val="100000"/>
              </a:lnSpc>
              <a:spcBef>
                <a:spcPts val="720"/>
              </a:spcBef>
            </a:pPr>
            <a:r>
              <a:rPr sz="1400" b="1" spc="-150" dirty="0">
                <a:solidFill>
                  <a:srgbClr val="DF4F13"/>
                </a:solidFill>
                <a:latin typeface="Arial"/>
                <a:cs typeface="Arial"/>
              </a:rPr>
              <a:t>» </a:t>
            </a:r>
            <a:r>
              <a:rPr sz="1000" dirty="0">
                <a:latin typeface="Arial"/>
                <a:cs typeface="Arial"/>
              </a:rPr>
              <a:t>Comportamento agitado ou </a:t>
            </a:r>
            <a:r>
              <a:rPr sz="1000" dirty="0" err="1">
                <a:latin typeface="Arial"/>
                <a:cs typeface="Arial"/>
              </a:rPr>
              <a:t>agressivo</a:t>
            </a:r>
            <a:r>
              <a:rPr sz="1000" dirty="0">
                <a:latin typeface="Arial"/>
                <a:cs typeface="Arial"/>
              </a:rPr>
              <a:t>.</a:t>
            </a:r>
            <a:endParaRPr lang="pt-BR" sz="1000" dirty="0">
              <a:latin typeface="Arial"/>
              <a:cs typeface="Arial"/>
            </a:endParaRPr>
          </a:p>
          <a:p>
            <a:pPr marL="12700">
              <a:lnSpc>
                <a:spcPct val="100000"/>
              </a:lnSpc>
              <a:spcBef>
                <a:spcPts val="720"/>
              </a:spcBef>
            </a:pPr>
            <a:r>
              <a:rPr sz="1400" b="1" spc="-150" dirty="0">
                <a:solidFill>
                  <a:srgbClr val="DF4F13"/>
                </a:solidFill>
                <a:latin typeface="Arial"/>
                <a:cs typeface="Arial"/>
              </a:rPr>
              <a:t>»</a:t>
            </a:r>
            <a:endParaRPr sz="1400" dirty="0">
              <a:latin typeface="Arial"/>
              <a:cs typeface="Arial"/>
            </a:endParaRPr>
          </a:p>
        </p:txBody>
      </p:sp>
      <p:sp>
        <p:nvSpPr>
          <p:cNvPr id="28" name="object 28"/>
          <p:cNvSpPr txBox="1"/>
          <p:nvPr/>
        </p:nvSpPr>
        <p:spPr>
          <a:xfrm>
            <a:off x="385993" y="4398234"/>
            <a:ext cx="3416008" cy="549831"/>
          </a:xfrm>
          <a:prstGeom prst="rect">
            <a:avLst/>
          </a:prstGeom>
        </p:spPr>
        <p:txBody>
          <a:bodyPr vert="horz" wrap="square" lIns="0" tIns="12700" rIns="0" bIns="0" rtlCol="0">
            <a:spAutoFit/>
          </a:bodyPr>
          <a:lstStyle/>
          <a:p>
            <a:pPr marL="12700" marR="5080">
              <a:lnSpc>
                <a:spcPct val="120300"/>
              </a:lnSpc>
              <a:spcBef>
                <a:spcPts val="100"/>
              </a:spcBef>
            </a:pPr>
            <a:r>
              <a:rPr sz="1000" dirty="0">
                <a:latin typeface="Arial"/>
                <a:cs typeface="Arial"/>
              </a:rPr>
              <a:t>Hálito alcoólico, fala arrastada, comportamento desinibido;  perturbação do nível de consciência, cognição, percepção, afeto ou  comportamento</a:t>
            </a:r>
            <a:r>
              <a:rPr sz="1000" spc="-65" dirty="0">
                <a:latin typeface="Arial"/>
                <a:cs typeface="Arial"/>
              </a:rPr>
              <a:t>.</a:t>
            </a:r>
            <a:endParaRPr sz="1000" dirty="0">
              <a:latin typeface="Arial"/>
              <a:cs typeface="Arial"/>
            </a:endParaRPr>
          </a:p>
        </p:txBody>
      </p:sp>
      <p:sp>
        <p:nvSpPr>
          <p:cNvPr id="29" name="object 29"/>
          <p:cNvSpPr txBox="1"/>
          <p:nvPr/>
        </p:nvSpPr>
        <p:spPr>
          <a:xfrm>
            <a:off x="251495" y="4948065"/>
            <a:ext cx="3715256" cy="1765420"/>
          </a:xfrm>
          <a:prstGeom prst="rect">
            <a:avLst/>
          </a:prstGeom>
        </p:spPr>
        <p:txBody>
          <a:bodyPr vert="horz" wrap="square" lIns="0" tIns="6985" rIns="0" bIns="0" rtlCol="0">
            <a:spAutoFit/>
          </a:bodyPr>
          <a:lstStyle/>
          <a:p>
            <a:pPr marL="192405" marR="5080" indent="-180340">
              <a:lnSpc>
                <a:spcPct val="113700"/>
              </a:lnSpc>
              <a:spcBef>
                <a:spcPts val="55"/>
              </a:spcBef>
            </a:pPr>
            <a:r>
              <a:rPr sz="1000" b="1" spc="-150" dirty="0">
                <a:solidFill>
                  <a:srgbClr val="DF4F13"/>
                </a:solidFill>
                <a:latin typeface="Arial"/>
                <a:cs typeface="Arial"/>
              </a:rPr>
              <a:t>» </a:t>
            </a:r>
            <a:r>
              <a:rPr sz="1000" dirty="0">
                <a:latin typeface="Arial"/>
                <a:cs typeface="Arial"/>
              </a:rPr>
              <a:t>Tremor das mãos, sudorese, vômitos, aumento da frequência de pulso  e da pressão arterial, agitação, cefaleia, náuseas, ansiedade; convulsões  e confusão em casos graves.</a:t>
            </a:r>
          </a:p>
          <a:p>
            <a:pPr marL="192405" marR="527050" indent="-180340">
              <a:lnSpc>
                <a:spcPct val="107100"/>
              </a:lnSpc>
              <a:spcBef>
                <a:spcPts val="170"/>
              </a:spcBef>
            </a:pPr>
            <a:r>
              <a:rPr sz="1000" b="1" dirty="0">
                <a:solidFill>
                  <a:srgbClr val="DF4F13"/>
                </a:solidFill>
                <a:latin typeface="Arial"/>
                <a:cs typeface="Arial"/>
              </a:rPr>
              <a:t>» </a:t>
            </a:r>
            <a:r>
              <a:rPr sz="1000" dirty="0">
                <a:latin typeface="Arial"/>
                <a:cs typeface="Arial"/>
              </a:rPr>
              <a:t>Ausência de resposta ou resposta mínima, baixa frequência  respiratória, pupilas puntiformes.</a:t>
            </a:r>
          </a:p>
          <a:p>
            <a:pPr marL="192405" marR="217170" indent="-180340">
              <a:lnSpc>
                <a:spcPct val="115900"/>
              </a:lnSpc>
              <a:spcBef>
                <a:spcPts val="20"/>
              </a:spcBef>
            </a:pPr>
            <a:r>
              <a:rPr sz="1000" b="1" dirty="0">
                <a:solidFill>
                  <a:srgbClr val="DF4F13"/>
                </a:solidFill>
                <a:latin typeface="Arial"/>
                <a:cs typeface="Arial"/>
              </a:rPr>
              <a:t>» </a:t>
            </a:r>
            <a:r>
              <a:rPr sz="1000" dirty="0">
                <a:latin typeface="Arial"/>
                <a:cs typeface="Arial"/>
              </a:rPr>
              <a:t>Dilatação da pupila, excitação, pensamentos acelerados,  desorganização do pensamento, comportamento estranho, uso  recente de cocaína ou outros estimulantes, aumento do pulso e da  pressão arterial, comportamento agressivo, errático ou violento.</a:t>
            </a:r>
          </a:p>
        </p:txBody>
      </p:sp>
      <p:sp>
        <p:nvSpPr>
          <p:cNvPr id="30" name="object 30"/>
          <p:cNvSpPr txBox="1"/>
          <p:nvPr/>
        </p:nvSpPr>
        <p:spPr>
          <a:xfrm>
            <a:off x="4096235" y="4692049"/>
            <a:ext cx="3416008" cy="197490"/>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08A00"/>
                </a:solidFill>
                <a:latin typeface="Arial"/>
                <a:cs typeface="Arial"/>
              </a:rPr>
              <a:t>INTOXICAÇÃO AGUDA POR ÁLCOOL</a:t>
            </a:r>
            <a:endParaRPr sz="1200" dirty="0">
              <a:latin typeface="Arial"/>
              <a:cs typeface="Arial"/>
            </a:endParaRPr>
          </a:p>
        </p:txBody>
      </p:sp>
      <p:sp>
        <p:nvSpPr>
          <p:cNvPr id="31" name="object 31"/>
          <p:cNvSpPr txBox="1"/>
          <p:nvPr/>
        </p:nvSpPr>
        <p:spPr>
          <a:xfrm>
            <a:off x="4096235" y="5054913"/>
            <a:ext cx="2393465" cy="197490"/>
          </a:xfrm>
          <a:prstGeom prst="rect">
            <a:avLst/>
          </a:prstGeom>
        </p:spPr>
        <p:txBody>
          <a:bodyPr vert="horz" wrap="square" lIns="0" tIns="12700" rIns="0" bIns="0" rtlCol="0">
            <a:spAutoFit/>
          </a:bodyPr>
          <a:lstStyle/>
          <a:p>
            <a:pPr marL="12700">
              <a:lnSpc>
                <a:spcPct val="100000"/>
              </a:lnSpc>
              <a:spcBef>
                <a:spcPts val="100"/>
              </a:spcBef>
            </a:pPr>
            <a:r>
              <a:rPr sz="1200" b="1" dirty="0">
                <a:solidFill>
                  <a:srgbClr val="F08A00"/>
                </a:solidFill>
                <a:latin typeface="Arial"/>
                <a:cs typeface="Arial"/>
              </a:rPr>
              <a:t>ABSTINÊNCIA DE ÁLCOOL</a:t>
            </a:r>
            <a:endParaRPr sz="1200" dirty="0">
              <a:latin typeface="Arial"/>
              <a:cs typeface="Arial"/>
            </a:endParaRPr>
          </a:p>
        </p:txBody>
      </p:sp>
      <p:sp>
        <p:nvSpPr>
          <p:cNvPr id="32" name="object 32"/>
          <p:cNvSpPr txBox="1"/>
          <p:nvPr/>
        </p:nvSpPr>
        <p:spPr>
          <a:xfrm>
            <a:off x="4096235" y="5415458"/>
            <a:ext cx="2571750" cy="384078"/>
          </a:xfrm>
          <a:prstGeom prst="rect">
            <a:avLst/>
          </a:prstGeom>
        </p:spPr>
        <p:txBody>
          <a:bodyPr vert="horz" wrap="square" lIns="0" tIns="14604" rIns="0" bIns="0" rtlCol="0">
            <a:spAutoFit/>
          </a:bodyPr>
          <a:lstStyle/>
          <a:p>
            <a:pPr marL="12700">
              <a:lnSpc>
                <a:spcPct val="100000"/>
              </a:lnSpc>
              <a:spcBef>
                <a:spcPts val="114"/>
              </a:spcBef>
            </a:pPr>
            <a:r>
              <a:rPr sz="1200" b="1" i="1" dirty="0">
                <a:solidFill>
                  <a:srgbClr val="F08A00"/>
                </a:solidFill>
                <a:latin typeface="Arial"/>
                <a:cs typeface="Arial"/>
              </a:rPr>
              <a:t>DELIRIUM </a:t>
            </a:r>
            <a:r>
              <a:rPr sz="1200" b="1" dirty="0">
                <a:solidFill>
                  <a:srgbClr val="F08A00"/>
                </a:solidFill>
                <a:latin typeface="Arial"/>
                <a:cs typeface="Arial"/>
              </a:rPr>
              <a:t>POR ABSTINÊNCIA DE ÁLCOOL</a:t>
            </a:r>
            <a:endParaRPr sz="1200" dirty="0">
              <a:latin typeface="Arial"/>
              <a:cs typeface="Arial"/>
            </a:endParaRPr>
          </a:p>
        </p:txBody>
      </p:sp>
      <p:sp>
        <p:nvSpPr>
          <p:cNvPr id="33" name="object 33"/>
          <p:cNvSpPr txBox="1"/>
          <p:nvPr/>
        </p:nvSpPr>
        <p:spPr>
          <a:xfrm>
            <a:off x="4096235" y="5778338"/>
            <a:ext cx="3544570" cy="199413"/>
          </a:xfrm>
          <a:prstGeom prst="rect">
            <a:avLst/>
          </a:prstGeom>
        </p:spPr>
        <p:txBody>
          <a:bodyPr vert="horz" wrap="square" lIns="0" tIns="14604" rIns="0" bIns="0" rtlCol="0">
            <a:spAutoFit/>
          </a:bodyPr>
          <a:lstStyle/>
          <a:p>
            <a:pPr marL="12700">
              <a:lnSpc>
                <a:spcPct val="100000"/>
              </a:lnSpc>
              <a:spcBef>
                <a:spcPts val="114"/>
              </a:spcBef>
            </a:pPr>
            <a:r>
              <a:rPr sz="1200" b="1" i="1" dirty="0">
                <a:solidFill>
                  <a:srgbClr val="F08A00"/>
                </a:solidFill>
                <a:latin typeface="Arial"/>
                <a:cs typeface="Arial"/>
              </a:rPr>
              <a:t>OVERDOSE </a:t>
            </a:r>
            <a:r>
              <a:rPr sz="1200" b="1" dirty="0">
                <a:solidFill>
                  <a:srgbClr val="F08A00"/>
                </a:solidFill>
                <a:latin typeface="Arial"/>
                <a:cs typeface="Arial"/>
              </a:rPr>
              <a:t>DE SEDATIVO OU INTOXICAÇÃO</a:t>
            </a:r>
            <a:endParaRPr sz="1200" dirty="0">
              <a:latin typeface="Arial"/>
              <a:cs typeface="Arial"/>
            </a:endParaRPr>
          </a:p>
        </p:txBody>
      </p:sp>
      <p:sp>
        <p:nvSpPr>
          <p:cNvPr id="34" name="object 34"/>
          <p:cNvSpPr txBox="1"/>
          <p:nvPr/>
        </p:nvSpPr>
        <p:spPr>
          <a:xfrm>
            <a:off x="4096283" y="6141203"/>
            <a:ext cx="3544570" cy="384078"/>
          </a:xfrm>
          <a:prstGeom prst="rect">
            <a:avLst/>
          </a:prstGeom>
        </p:spPr>
        <p:txBody>
          <a:bodyPr vert="horz" wrap="square" lIns="0" tIns="14604" rIns="0" bIns="0" rtlCol="0">
            <a:spAutoFit/>
          </a:bodyPr>
          <a:lstStyle/>
          <a:p>
            <a:pPr marL="12700">
              <a:lnSpc>
                <a:spcPct val="100000"/>
              </a:lnSpc>
              <a:spcBef>
                <a:spcPts val="114"/>
              </a:spcBef>
            </a:pPr>
            <a:r>
              <a:rPr sz="1200" b="1" dirty="0">
                <a:solidFill>
                  <a:srgbClr val="F08A00"/>
                </a:solidFill>
                <a:latin typeface="Arial"/>
                <a:cs typeface="Arial"/>
              </a:rPr>
              <a:t>INTOXICAÇÃO AGUDA POR ESTIMULANTE OU </a:t>
            </a:r>
            <a:r>
              <a:rPr sz="1200" b="1" i="1" dirty="0">
                <a:solidFill>
                  <a:srgbClr val="F08A00"/>
                </a:solidFill>
                <a:latin typeface="Arial"/>
                <a:cs typeface="Arial"/>
              </a:rPr>
              <a:t>OVERDOSE</a:t>
            </a:r>
            <a:endParaRPr sz="1200" dirty="0">
              <a:latin typeface="Arial"/>
              <a:cs typeface="Arial"/>
            </a:endParaRPr>
          </a:p>
        </p:txBody>
      </p:sp>
      <p:sp>
        <p:nvSpPr>
          <p:cNvPr id="35" name="object 35"/>
          <p:cNvSpPr txBox="1"/>
          <p:nvPr/>
        </p:nvSpPr>
        <p:spPr>
          <a:xfrm>
            <a:off x="8110235" y="5336592"/>
            <a:ext cx="473709" cy="360680"/>
          </a:xfrm>
          <a:prstGeom prst="rect">
            <a:avLst/>
          </a:prstGeom>
        </p:spPr>
        <p:txBody>
          <a:bodyPr vert="horz" wrap="square" lIns="0" tIns="12700" rIns="0" bIns="0" rtlCol="0">
            <a:spAutoFit/>
          </a:bodyPr>
          <a:lstStyle/>
          <a:p>
            <a:pPr marL="12700">
              <a:lnSpc>
                <a:spcPct val="100000"/>
              </a:lnSpc>
              <a:spcBef>
                <a:spcPts val="100"/>
              </a:spcBef>
            </a:pPr>
            <a:r>
              <a:rPr sz="2200" b="1" spc="-345" dirty="0">
                <a:solidFill>
                  <a:srgbClr val="F08A00"/>
                </a:solidFill>
                <a:latin typeface="Arial"/>
                <a:cs typeface="Arial"/>
              </a:rPr>
              <a:t>S</a:t>
            </a:r>
            <a:r>
              <a:rPr sz="2200" b="1" spc="-365" dirty="0">
                <a:solidFill>
                  <a:srgbClr val="F08A00"/>
                </a:solidFill>
                <a:latin typeface="Arial"/>
                <a:cs typeface="Arial"/>
              </a:rPr>
              <a:t>U</a:t>
            </a:r>
            <a:r>
              <a:rPr sz="2200" b="1" spc="-420" dirty="0">
                <a:solidFill>
                  <a:srgbClr val="F08A00"/>
                </a:solidFill>
                <a:latin typeface="Arial"/>
                <a:cs typeface="Arial"/>
              </a:rPr>
              <a:t>B</a:t>
            </a:r>
            <a:endParaRPr sz="2200">
              <a:latin typeface="Arial"/>
              <a:cs typeface="Arial"/>
            </a:endParaRPr>
          </a:p>
        </p:txBody>
      </p:sp>
      <p:sp>
        <p:nvSpPr>
          <p:cNvPr id="36" name="object 36"/>
          <p:cNvSpPr txBox="1">
            <a:spLocks noGrp="1"/>
          </p:cNvSpPr>
          <p:nvPr>
            <p:ph type="title" idx="4294967295"/>
          </p:nvPr>
        </p:nvSpPr>
        <p:spPr>
          <a:xfrm>
            <a:off x="0" y="1065213"/>
            <a:ext cx="7678738" cy="390525"/>
          </a:xfrm>
          <a:prstGeom prst="rect">
            <a:avLst/>
          </a:prstGeom>
        </p:spPr>
        <p:txBody>
          <a:bodyPr vert="horz" wrap="square" lIns="0" tIns="12700" rIns="0" bIns="0" rtlCol="0">
            <a:spAutoFit/>
          </a:bodyPr>
          <a:lstStyle/>
          <a:p>
            <a:pPr marL="12700">
              <a:lnSpc>
                <a:spcPct val="100000"/>
              </a:lnSpc>
              <a:spcBef>
                <a:spcPts val="100"/>
              </a:spcBef>
            </a:pPr>
            <a:r>
              <a:rPr sz="2400" b="0" spc="-60" dirty="0">
                <a:solidFill>
                  <a:srgbClr val="000000"/>
                </a:solidFill>
                <a:latin typeface="Arial"/>
                <a:cs typeface="Arial"/>
              </a:rPr>
              <a:t>Quadros </a:t>
            </a:r>
            <a:r>
              <a:rPr sz="2400" spc="-75" dirty="0">
                <a:solidFill>
                  <a:srgbClr val="D10019"/>
                </a:solidFill>
              </a:rPr>
              <a:t>EMERGENCIAIS </a:t>
            </a:r>
            <a:r>
              <a:rPr sz="2400" b="0" spc="-105" dirty="0">
                <a:solidFill>
                  <a:srgbClr val="000000"/>
                </a:solidFill>
                <a:latin typeface="Arial"/>
                <a:cs typeface="Arial"/>
              </a:rPr>
              <a:t>das </a:t>
            </a:r>
            <a:r>
              <a:rPr sz="2400" b="0" spc="-60" dirty="0">
                <a:solidFill>
                  <a:srgbClr val="000000"/>
                </a:solidFill>
                <a:latin typeface="Arial"/>
                <a:cs typeface="Arial"/>
              </a:rPr>
              <a:t>condições </a:t>
            </a:r>
            <a:r>
              <a:rPr sz="2400" b="0" spc="-85" dirty="0">
                <a:solidFill>
                  <a:srgbClr val="000000"/>
                </a:solidFill>
                <a:latin typeface="Arial"/>
                <a:cs typeface="Arial"/>
              </a:rPr>
              <a:t>MNS</a:t>
            </a:r>
            <a:r>
              <a:rPr sz="2400" b="0" spc="490" dirty="0">
                <a:solidFill>
                  <a:srgbClr val="000000"/>
                </a:solidFill>
                <a:latin typeface="Arial"/>
                <a:cs typeface="Arial"/>
              </a:rPr>
              <a:t> </a:t>
            </a:r>
            <a:r>
              <a:rPr sz="2400" b="0" dirty="0">
                <a:solidFill>
                  <a:srgbClr val="000000"/>
                </a:solidFill>
                <a:latin typeface="Arial"/>
                <a:cs typeface="Arial"/>
              </a:rPr>
              <a:t>prioritárias</a:t>
            </a:r>
            <a:endParaRPr sz="2400" dirty="0">
              <a:latin typeface="Arial"/>
              <a:cs typeface="Arial"/>
            </a:endParaRPr>
          </a:p>
        </p:txBody>
      </p:sp>
      <p:sp>
        <p:nvSpPr>
          <p:cNvPr id="38" name="object 38"/>
          <p:cNvSpPr/>
          <p:nvPr/>
        </p:nvSpPr>
        <p:spPr>
          <a:xfrm>
            <a:off x="441007" y="1142822"/>
            <a:ext cx="346710" cy="346710"/>
          </a:xfrm>
          <a:custGeom>
            <a:avLst/>
            <a:gdLst/>
            <a:ahLst/>
            <a:cxnLst/>
            <a:rect l="l" t="t" r="r" b="b"/>
            <a:pathLst>
              <a:path w="346709" h="346709">
                <a:moveTo>
                  <a:pt x="173316" y="0"/>
                </a:moveTo>
                <a:lnTo>
                  <a:pt x="127242" y="6191"/>
                </a:lnTo>
                <a:lnTo>
                  <a:pt x="85840" y="23663"/>
                </a:lnTo>
                <a:lnTo>
                  <a:pt x="50762" y="50765"/>
                </a:lnTo>
                <a:lnTo>
                  <a:pt x="23662" y="85846"/>
                </a:lnTo>
                <a:lnTo>
                  <a:pt x="6190" y="127250"/>
                </a:lnTo>
                <a:lnTo>
                  <a:pt x="0" y="173329"/>
                </a:lnTo>
                <a:lnTo>
                  <a:pt x="6191" y="219405"/>
                </a:lnTo>
                <a:lnTo>
                  <a:pt x="23666" y="260810"/>
                </a:lnTo>
                <a:lnTo>
                  <a:pt x="50763" y="295883"/>
                </a:lnTo>
                <a:lnTo>
                  <a:pt x="85840" y="322983"/>
                </a:lnTo>
                <a:lnTo>
                  <a:pt x="127242" y="340455"/>
                </a:lnTo>
                <a:lnTo>
                  <a:pt x="173316" y="346646"/>
                </a:lnTo>
                <a:lnTo>
                  <a:pt x="219397" y="340455"/>
                </a:lnTo>
                <a:lnTo>
                  <a:pt x="240912" y="331377"/>
                </a:lnTo>
                <a:lnTo>
                  <a:pt x="173321" y="331377"/>
                </a:lnTo>
                <a:lnTo>
                  <a:pt x="123421" y="323306"/>
                </a:lnTo>
                <a:lnTo>
                  <a:pt x="80044" y="300841"/>
                </a:lnTo>
                <a:lnTo>
                  <a:pt x="45814" y="266607"/>
                </a:lnTo>
                <a:lnTo>
                  <a:pt x="23353" y="223227"/>
                </a:lnTo>
                <a:lnTo>
                  <a:pt x="15283" y="173325"/>
                </a:lnTo>
                <a:lnTo>
                  <a:pt x="23353" y="123429"/>
                </a:lnTo>
                <a:lnTo>
                  <a:pt x="45814" y="80053"/>
                </a:lnTo>
                <a:lnTo>
                  <a:pt x="80044" y="45821"/>
                </a:lnTo>
                <a:lnTo>
                  <a:pt x="123421" y="23358"/>
                </a:lnTo>
                <a:lnTo>
                  <a:pt x="173321" y="15286"/>
                </a:lnTo>
                <a:lnTo>
                  <a:pt x="240953" y="15286"/>
                </a:lnTo>
                <a:lnTo>
                  <a:pt x="219397" y="6191"/>
                </a:lnTo>
                <a:lnTo>
                  <a:pt x="173316" y="0"/>
                </a:lnTo>
                <a:close/>
              </a:path>
              <a:path w="346709" h="346709">
                <a:moveTo>
                  <a:pt x="240953" y="15286"/>
                </a:moveTo>
                <a:lnTo>
                  <a:pt x="173321" y="15286"/>
                </a:lnTo>
                <a:lnTo>
                  <a:pt x="223222" y="23358"/>
                </a:lnTo>
                <a:lnTo>
                  <a:pt x="266599" y="45821"/>
                </a:lnTo>
                <a:lnTo>
                  <a:pt x="300829" y="80053"/>
                </a:lnTo>
                <a:lnTo>
                  <a:pt x="323290" y="123429"/>
                </a:lnTo>
                <a:lnTo>
                  <a:pt x="331360" y="173329"/>
                </a:lnTo>
                <a:lnTo>
                  <a:pt x="323290" y="223227"/>
                </a:lnTo>
                <a:lnTo>
                  <a:pt x="300829" y="266607"/>
                </a:lnTo>
                <a:lnTo>
                  <a:pt x="266599" y="300841"/>
                </a:lnTo>
                <a:lnTo>
                  <a:pt x="223222" y="323306"/>
                </a:lnTo>
                <a:lnTo>
                  <a:pt x="173321" y="331377"/>
                </a:lnTo>
                <a:lnTo>
                  <a:pt x="240912" y="331377"/>
                </a:lnTo>
                <a:lnTo>
                  <a:pt x="295887" y="295883"/>
                </a:lnTo>
                <a:lnTo>
                  <a:pt x="322990" y="260805"/>
                </a:lnTo>
                <a:lnTo>
                  <a:pt x="340460" y="219403"/>
                </a:lnTo>
                <a:lnTo>
                  <a:pt x="346651" y="173325"/>
                </a:lnTo>
                <a:lnTo>
                  <a:pt x="340460" y="127249"/>
                </a:lnTo>
                <a:lnTo>
                  <a:pt x="322986" y="85844"/>
                </a:lnTo>
                <a:lnTo>
                  <a:pt x="295885" y="50765"/>
                </a:lnTo>
                <a:lnTo>
                  <a:pt x="260805" y="23663"/>
                </a:lnTo>
                <a:lnTo>
                  <a:pt x="240953" y="15286"/>
                </a:lnTo>
                <a:close/>
              </a:path>
            </a:pathLst>
          </a:custGeom>
          <a:solidFill>
            <a:srgbClr val="FFFFFF"/>
          </a:solidFill>
        </p:spPr>
        <p:txBody>
          <a:bodyPr wrap="square" lIns="0" tIns="0" rIns="0" bIns="0" rtlCol="0"/>
          <a:lstStyle/>
          <a:p>
            <a:endParaRPr/>
          </a:p>
        </p:txBody>
      </p:sp>
      <p:sp>
        <p:nvSpPr>
          <p:cNvPr id="39" name="object 39"/>
          <p:cNvSpPr/>
          <p:nvPr/>
        </p:nvSpPr>
        <p:spPr>
          <a:xfrm>
            <a:off x="593537" y="1242865"/>
            <a:ext cx="40005" cy="153035"/>
          </a:xfrm>
          <a:custGeom>
            <a:avLst/>
            <a:gdLst/>
            <a:ahLst/>
            <a:cxnLst/>
            <a:rect l="l" t="t" r="r" b="b"/>
            <a:pathLst>
              <a:path w="40004" h="153034">
                <a:moveTo>
                  <a:pt x="37363" y="0"/>
                </a:moveTo>
                <a:lnTo>
                  <a:pt x="2514" y="0"/>
                </a:lnTo>
                <a:lnTo>
                  <a:pt x="6794" y="100876"/>
                </a:lnTo>
                <a:lnTo>
                  <a:pt x="33286" y="100876"/>
                </a:lnTo>
                <a:lnTo>
                  <a:pt x="37363" y="0"/>
                </a:lnTo>
                <a:close/>
              </a:path>
              <a:path w="40004" h="153034">
                <a:moveTo>
                  <a:pt x="20040" y="112001"/>
                </a:moveTo>
                <a:lnTo>
                  <a:pt x="11931" y="113509"/>
                </a:lnTo>
                <a:lnTo>
                  <a:pt x="5595" y="117711"/>
                </a:lnTo>
                <a:lnTo>
                  <a:pt x="1472" y="124126"/>
                </a:lnTo>
                <a:lnTo>
                  <a:pt x="0" y="132270"/>
                </a:lnTo>
                <a:lnTo>
                  <a:pt x="1436" y="140321"/>
                </a:lnTo>
                <a:lnTo>
                  <a:pt x="5483" y="146742"/>
                </a:lnTo>
                <a:lnTo>
                  <a:pt x="11744" y="150990"/>
                </a:lnTo>
                <a:lnTo>
                  <a:pt x="19824" y="152526"/>
                </a:lnTo>
                <a:lnTo>
                  <a:pt x="20040" y="152526"/>
                </a:lnTo>
                <a:lnTo>
                  <a:pt x="28212" y="150990"/>
                </a:lnTo>
                <a:lnTo>
                  <a:pt x="34463" y="146742"/>
                </a:lnTo>
                <a:lnTo>
                  <a:pt x="38458" y="140321"/>
                </a:lnTo>
                <a:lnTo>
                  <a:pt x="39865" y="132270"/>
                </a:lnTo>
                <a:lnTo>
                  <a:pt x="38332" y="124126"/>
                </a:lnTo>
                <a:lnTo>
                  <a:pt x="34296" y="117711"/>
                </a:lnTo>
                <a:lnTo>
                  <a:pt x="28088" y="113509"/>
                </a:lnTo>
                <a:lnTo>
                  <a:pt x="20040" y="112001"/>
                </a:lnTo>
                <a:close/>
              </a:path>
            </a:pathLst>
          </a:custGeom>
          <a:solidFill>
            <a:srgbClr val="FFFFFF"/>
          </a:solidFill>
        </p:spPr>
        <p:txBody>
          <a:bodyPr wrap="square" lIns="0" tIns="0" rIns="0" bIns="0" rtlCol="0"/>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
            <a:ext cx="10692130" cy="7560309"/>
          </a:xfrm>
          <a:custGeom>
            <a:avLst/>
            <a:gdLst/>
            <a:ahLst/>
            <a:cxnLst/>
            <a:rect l="l" t="t" r="r" b="b"/>
            <a:pathLst>
              <a:path w="10692130" h="7560309">
                <a:moveTo>
                  <a:pt x="0" y="7559992"/>
                </a:moveTo>
                <a:lnTo>
                  <a:pt x="10692003" y="7559992"/>
                </a:lnTo>
                <a:lnTo>
                  <a:pt x="10692003" y="0"/>
                </a:lnTo>
                <a:lnTo>
                  <a:pt x="0" y="0"/>
                </a:lnTo>
                <a:lnTo>
                  <a:pt x="0" y="7559992"/>
                </a:lnTo>
                <a:close/>
              </a:path>
            </a:pathLst>
          </a:custGeom>
          <a:solidFill>
            <a:srgbClr val="8B1062"/>
          </a:solidFill>
        </p:spPr>
        <p:txBody>
          <a:bodyPr wrap="square" lIns="0" tIns="0" rIns="0" bIns="0" rtlCol="0"/>
          <a:lstStyle/>
          <a:p>
            <a:endParaRPr/>
          </a:p>
        </p:txBody>
      </p:sp>
      <p:sp>
        <p:nvSpPr>
          <p:cNvPr id="3" name="object 3"/>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5" name="object 5"/>
          <p:cNvSpPr txBox="1"/>
          <p:nvPr/>
        </p:nvSpPr>
        <p:spPr>
          <a:xfrm>
            <a:off x="622300" y="2575503"/>
            <a:ext cx="4497823" cy="4052328"/>
          </a:xfrm>
          <a:prstGeom prst="rect">
            <a:avLst/>
          </a:prstGeom>
        </p:spPr>
        <p:txBody>
          <a:bodyPr vert="horz" wrap="square" lIns="0" tIns="12700" rIns="0" bIns="0" rtlCol="0">
            <a:spAutoFit/>
          </a:bodyPr>
          <a:lstStyle/>
          <a:p>
            <a:pPr marL="12700" marR="5080" algn="just">
              <a:lnSpc>
                <a:spcPct val="121300"/>
              </a:lnSpc>
              <a:spcBef>
                <a:spcPts val="100"/>
              </a:spcBef>
            </a:pPr>
            <a:r>
              <a:rPr sz="1600" spc="-35" dirty="0">
                <a:solidFill>
                  <a:srgbClr val="FFFFFF"/>
                </a:solidFill>
                <a:latin typeface="Arial"/>
                <a:cs typeface="Arial"/>
              </a:rPr>
              <a:t>As </a:t>
            </a:r>
            <a:r>
              <a:rPr sz="1600" spc="-45" dirty="0">
                <a:solidFill>
                  <a:srgbClr val="FFFFFF"/>
                </a:solidFill>
                <a:latin typeface="Arial"/>
                <a:cs typeface="Arial"/>
              </a:rPr>
              <a:t>pessoas </a:t>
            </a:r>
            <a:r>
              <a:rPr sz="1600" spc="-10" dirty="0">
                <a:solidFill>
                  <a:srgbClr val="FFFFFF"/>
                </a:solidFill>
                <a:latin typeface="Arial"/>
                <a:cs typeface="Arial"/>
              </a:rPr>
              <a:t>com </a:t>
            </a:r>
            <a:r>
              <a:rPr sz="1600" spc="-25" dirty="0">
                <a:solidFill>
                  <a:srgbClr val="FFFFFF"/>
                </a:solidFill>
                <a:latin typeface="Arial"/>
                <a:cs typeface="Arial"/>
              </a:rPr>
              <a:t>depressão </a:t>
            </a:r>
            <a:r>
              <a:rPr sz="1600" spc="-10" dirty="0">
                <a:solidFill>
                  <a:srgbClr val="FFFFFF"/>
                </a:solidFill>
                <a:latin typeface="Arial"/>
                <a:cs typeface="Arial"/>
              </a:rPr>
              <a:t>apresentam </a:t>
            </a:r>
            <a:r>
              <a:rPr sz="1600" spc="-20" dirty="0">
                <a:solidFill>
                  <a:srgbClr val="FFFFFF"/>
                </a:solidFill>
                <a:latin typeface="Arial"/>
                <a:cs typeface="Arial"/>
              </a:rPr>
              <a:t>diversos </a:t>
            </a:r>
            <a:r>
              <a:rPr sz="1600" spc="-10" dirty="0">
                <a:solidFill>
                  <a:srgbClr val="FFFFFF"/>
                </a:solidFill>
                <a:latin typeface="Arial"/>
                <a:cs typeface="Arial"/>
              </a:rPr>
              <a:t>sintomas, </a:t>
            </a:r>
            <a:r>
              <a:rPr sz="1600" spc="-15" dirty="0">
                <a:solidFill>
                  <a:srgbClr val="FFFFFF"/>
                </a:solidFill>
                <a:latin typeface="Arial"/>
                <a:cs typeface="Arial"/>
              </a:rPr>
              <a:t>inclusive  </a:t>
            </a:r>
            <a:r>
              <a:rPr sz="1600" spc="-45" dirty="0">
                <a:solidFill>
                  <a:srgbClr val="FFFFFF"/>
                </a:solidFill>
                <a:latin typeface="Arial"/>
                <a:cs typeface="Arial"/>
              </a:rPr>
              <a:t>a </a:t>
            </a:r>
            <a:r>
              <a:rPr sz="1600" spc="-25" dirty="0">
                <a:solidFill>
                  <a:srgbClr val="FFFFFF"/>
                </a:solidFill>
                <a:latin typeface="Arial"/>
                <a:cs typeface="Arial"/>
              </a:rPr>
              <a:t>depressão </a:t>
            </a:r>
            <a:r>
              <a:rPr sz="1600" spc="-5" dirty="0">
                <a:solidFill>
                  <a:srgbClr val="FFFFFF"/>
                </a:solidFill>
                <a:latin typeface="Arial"/>
                <a:cs typeface="Arial"/>
              </a:rPr>
              <a:t>persistente </a:t>
            </a:r>
            <a:r>
              <a:rPr sz="1600" spc="15" dirty="0">
                <a:solidFill>
                  <a:srgbClr val="FFFFFF"/>
                </a:solidFill>
                <a:latin typeface="Arial"/>
                <a:cs typeface="Arial"/>
              </a:rPr>
              <a:t>do humor </a:t>
            </a:r>
            <a:r>
              <a:rPr sz="1600" spc="10" dirty="0">
                <a:solidFill>
                  <a:srgbClr val="FFFFFF"/>
                </a:solidFill>
                <a:latin typeface="Arial"/>
                <a:cs typeface="Arial"/>
              </a:rPr>
              <a:t>ou </a:t>
            </a:r>
            <a:r>
              <a:rPr sz="1600" spc="-45" dirty="0">
                <a:solidFill>
                  <a:srgbClr val="FFFFFF"/>
                </a:solidFill>
                <a:latin typeface="Arial"/>
                <a:cs typeface="Arial"/>
              </a:rPr>
              <a:t>a </a:t>
            </a:r>
            <a:r>
              <a:rPr sz="1600" spc="-5" dirty="0">
                <a:solidFill>
                  <a:srgbClr val="FFFFFF"/>
                </a:solidFill>
                <a:latin typeface="Arial"/>
                <a:cs typeface="Arial"/>
              </a:rPr>
              <a:t>perda </a:t>
            </a:r>
            <a:r>
              <a:rPr sz="1600" spc="-20" dirty="0">
                <a:solidFill>
                  <a:srgbClr val="FFFFFF"/>
                </a:solidFill>
                <a:latin typeface="Arial"/>
                <a:cs typeface="Arial"/>
              </a:rPr>
              <a:t>de interesse </a:t>
            </a:r>
            <a:r>
              <a:rPr sz="1600" spc="-55" dirty="0">
                <a:solidFill>
                  <a:srgbClr val="FFFFFF"/>
                </a:solidFill>
                <a:latin typeface="Arial"/>
                <a:cs typeface="Arial"/>
              </a:rPr>
              <a:t>e </a:t>
            </a:r>
            <a:r>
              <a:rPr sz="1600" spc="-15" dirty="0">
                <a:solidFill>
                  <a:srgbClr val="FFFFFF"/>
                </a:solidFill>
                <a:latin typeface="Arial"/>
                <a:cs typeface="Arial"/>
              </a:rPr>
              <a:t>prazer  </a:t>
            </a:r>
            <a:r>
              <a:rPr sz="1600" spc="5" dirty="0">
                <a:solidFill>
                  <a:srgbClr val="FFFFFF"/>
                </a:solidFill>
                <a:latin typeface="Arial"/>
                <a:cs typeface="Arial"/>
              </a:rPr>
              <a:t>durante pelo </a:t>
            </a:r>
            <a:r>
              <a:rPr sz="1600" spc="-20" dirty="0">
                <a:solidFill>
                  <a:srgbClr val="FFFFFF"/>
                </a:solidFill>
                <a:latin typeface="Arial"/>
                <a:cs typeface="Arial"/>
              </a:rPr>
              <a:t>menos </a:t>
            </a:r>
            <a:r>
              <a:rPr sz="1600" spc="-30" dirty="0">
                <a:solidFill>
                  <a:srgbClr val="FFFFFF"/>
                </a:solidFill>
                <a:latin typeface="Arial"/>
                <a:cs typeface="Arial"/>
              </a:rPr>
              <a:t>duas</a:t>
            </a:r>
            <a:r>
              <a:rPr sz="1600" spc="105" dirty="0">
                <a:solidFill>
                  <a:srgbClr val="FFFFFF"/>
                </a:solidFill>
                <a:latin typeface="Arial"/>
                <a:cs typeface="Arial"/>
              </a:rPr>
              <a:t> </a:t>
            </a:r>
            <a:r>
              <a:rPr sz="1600" spc="-35" dirty="0">
                <a:solidFill>
                  <a:srgbClr val="FFFFFF"/>
                </a:solidFill>
                <a:latin typeface="Arial"/>
                <a:cs typeface="Arial"/>
              </a:rPr>
              <a:t>semanas.</a:t>
            </a:r>
            <a:endParaRPr sz="1600" dirty="0">
              <a:latin typeface="Arial"/>
              <a:cs typeface="Arial"/>
            </a:endParaRPr>
          </a:p>
          <a:p>
            <a:pPr>
              <a:lnSpc>
                <a:spcPct val="100000"/>
              </a:lnSpc>
              <a:spcBef>
                <a:spcPts val="45"/>
              </a:spcBef>
            </a:pPr>
            <a:endParaRPr sz="1600" dirty="0">
              <a:latin typeface="Times New Roman"/>
              <a:cs typeface="Times New Roman"/>
            </a:endParaRPr>
          </a:p>
          <a:p>
            <a:pPr marL="12700" marR="15875">
              <a:lnSpc>
                <a:spcPct val="121300"/>
              </a:lnSpc>
            </a:pPr>
            <a:r>
              <a:rPr sz="1600" spc="-35" dirty="0">
                <a:solidFill>
                  <a:srgbClr val="FFFFFF"/>
                </a:solidFill>
                <a:latin typeface="Arial"/>
                <a:cs typeface="Arial"/>
              </a:rPr>
              <a:t>As </a:t>
            </a:r>
            <a:r>
              <a:rPr sz="1600" spc="-45" dirty="0">
                <a:solidFill>
                  <a:srgbClr val="FFFFFF"/>
                </a:solidFill>
                <a:latin typeface="Arial"/>
                <a:cs typeface="Arial"/>
              </a:rPr>
              <a:t>pessoas </a:t>
            </a:r>
            <a:r>
              <a:rPr sz="1600" spc="-10" dirty="0">
                <a:solidFill>
                  <a:srgbClr val="FFFFFF"/>
                </a:solidFill>
                <a:latin typeface="Arial"/>
                <a:cs typeface="Arial"/>
              </a:rPr>
              <a:t>com </a:t>
            </a:r>
            <a:r>
              <a:rPr sz="1600" spc="-25" dirty="0">
                <a:solidFill>
                  <a:srgbClr val="FFFFFF"/>
                </a:solidFill>
                <a:latin typeface="Arial"/>
                <a:cs typeface="Arial"/>
              </a:rPr>
              <a:t>depressão, </a:t>
            </a:r>
            <a:r>
              <a:rPr sz="1600" spc="5" dirty="0">
                <a:solidFill>
                  <a:srgbClr val="FFFFFF"/>
                </a:solidFill>
                <a:latin typeface="Arial"/>
                <a:cs typeface="Arial"/>
              </a:rPr>
              <a:t>conforme </a:t>
            </a:r>
            <a:r>
              <a:rPr sz="1600" spc="-20" dirty="0">
                <a:solidFill>
                  <a:srgbClr val="FFFFFF"/>
                </a:solidFill>
                <a:latin typeface="Arial"/>
                <a:cs typeface="Arial"/>
              </a:rPr>
              <a:t>descrição </a:t>
            </a:r>
            <a:r>
              <a:rPr sz="1600" spc="-15" dirty="0">
                <a:solidFill>
                  <a:srgbClr val="FFFFFF"/>
                </a:solidFill>
                <a:latin typeface="Arial"/>
                <a:cs typeface="Arial"/>
              </a:rPr>
              <a:t>neste </a:t>
            </a:r>
            <a:r>
              <a:rPr sz="1600" spc="10" dirty="0">
                <a:solidFill>
                  <a:srgbClr val="FFFFFF"/>
                </a:solidFill>
                <a:latin typeface="Arial"/>
                <a:cs typeface="Arial"/>
              </a:rPr>
              <a:t>módulo, </a:t>
            </a:r>
            <a:r>
              <a:rPr sz="1600" spc="15" dirty="0">
                <a:solidFill>
                  <a:srgbClr val="FFFFFF"/>
                </a:solidFill>
                <a:latin typeface="Arial"/>
                <a:cs typeface="Arial"/>
              </a:rPr>
              <a:t>têm  </a:t>
            </a:r>
            <a:r>
              <a:rPr sz="1600" spc="-15" dirty="0">
                <a:solidFill>
                  <a:srgbClr val="FFFFFF"/>
                </a:solidFill>
                <a:latin typeface="Arial"/>
                <a:cs typeface="Arial"/>
              </a:rPr>
              <a:t>considerável </a:t>
            </a:r>
            <a:r>
              <a:rPr sz="1600" spc="5" dirty="0">
                <a:solidFill>
                  <a:srgbClr val="FFFFFF"/>
                </a:solidFill>
                <a:latin typeface="Arial"/>
                <a:cs typeface="Arial"/>
              </a:rPr>
              <a:t>dificuldade </a:t>
            </a:r>
            <a:r>
              <a:rPr sz="1600" spc="-10" dirty="0">
                <a:solidFill>
                  <a:srgbClr val="FFFFFF"/>
                </a:solidFill>
                <a:latin typeface="Arial"/>
                <a:cs typeface="Arial"/>
              </a:rPr>
              <a:t>com </a:t>
            </a:r>
            <a:r>
              <a:rPr sz="1600" spc="15" dirty="0">
                <a:solidFill>
                  <a:srgbClr val="FFFFFF"/>
                </a:solidFill>
                <a:latin typeface="Arial"/>
                <a:cs typeface="Arial"/>
              </a:rPr>
              <a:t>o </a:t>
            </a:r>
            <a:r>
              <a:rPr sz="1600" spc="10" dirty="0">
                <a:solidFill>
                  <a:srgbClr val="FFFFFF"/>
                </a:solidFill>
                <a:latin typeface="Arial"/>
                <a:cs typeface="Arial"/>
              </a:rPr>
              <a:t>funcionamento diário </a:t>
            </a:r>
            <a:r>
              <a:rPr sz="1600" spc="-45" dirty="0">
                <a:solidFill>
                  <a:srgbClr val="FFFFFF"/>
                </a:solidFill>
                <a:latin typeface="Arial"/>
                <a:cs typeface="Arial"/>
              </a:rPr>
              <a:t>nas </a:t>
            </a:r>
            <a:r>
              <a:rPr sz="1600" spc="-40" dirty="0">
                <a:solidFill>
                  <a:srgbClr val="FFFFFF"/>
                </a:solidFill>
                <a:latin typeface="Arial"/>
                <a:cs typeface="Arial"/>
              </a:rPr>
              <a:t>áreas  </a:t>
            </a:r>
            <a:r>
              <a:rPr sz="1600" spc="-25" dirty="0">
                <a:solidFill>
                  <a:srgbClr val="FFFFFF"/>
                </a:solidFill>
                <a:latin typeface="Arial"/>
                <a:cs typeface="Arial"/>
              </a:rPr>
              <a:t>pessoal, </a:t>
            </a:r>
            <a:r>
              <a:rPr sz="1600" dirty="0">
                <a:solidFill>
                  <a:srgbClr val="FFFFFF"/>
                </a:solidFill>
                <a:latin typeface="Arial"/>
                <a:cs typeface="Arial"/>
              </a:rPr>
              <a:t>familiar, </a:t>
            </a:r>
            <a:r>
              <a:rPr sz="1600" spc="-15" dirty="0">
                <a:solidFill>
                  <a:srgbClr val="FFFFFF"/>
                </a:solidFill>
                <a:latin typeface="Arial"/>
                <a:cs typeface="Arial"/>
              </a:rPr>
              <a:t>social, </a:t>
            </a:r>
            <a:r>
              <a:rPr sz="1600" spc="-10" dirty="0">
                <a:solidFill>
                  <a:srgbClr val="FFFFFF"/>
                </a:solidFill>
                <a:latin typeface="Arial"/>
                <a:cs typeface="Arial"/>
              </a:rPr>
              <a:t>educacional </a:t>
            </a:r>
            <a:r>
              <a:rPr sz="1600" spc="-55" dirty="0">
                <a:solidFill>
                  <a:srgbClr val="FFFFFF"/>
                </a:solidFill>
                <a:latin typeface="Arial"/>
                <a:cs typeface="Arial"/>
              </a:rPr>
              <a:t>e </a:t>
            </a:r>
            <a:r>
              <a:rPr sz="1600" spc="-5" dirty="0">
                <a:solidFill>
                  <a:srgbClr val="FFFFFF"/>
                </a:solidFill>
                <a:latin typeface="Arial"/>
                <a:cs typeface="Arial"/>
              </a:rPr>
              <a:t>ocupacional </a:t>
            </a:r>
            <a:r>
              <a:rPr sz="1600" spc="10" dirty="0">
                <a:solidFill>
                  <a:srgbClr val="FFFFFF"/>
                </a:solidFill>
                <a:latin typeface="Arial"/>
                <a:cs typeface="Arial"/>
              </a:rPr>
              <a:t>ou </a:t>
            </a:r>
            <a:r>
              <a:rPr sz="1600" spc="-20" dirty="0">
                <a:solidFill>
                  <a:srgbClr val="FFFFFF"/>
                </a:solidFill>
                <a:latin typeface="Arial"/>
                <a:cs typeface="Arial"/>
              </a:rPr>
              <a:t>em </a:t>
            </a:r>
            <a:r>
              <a:rPr sz="1600" dirty="0">
                <a:solidFill>
                  <a:srgbClr val="FFFFFF"/>
                </a:solidFill>
                <a:latin typeface="Arial"/>
                <a:cs typeface="Arial"/>
              </a:rPr>
              <a:t>outras  </a:t>
            </a:r>
            <a:r>
              <a:rPr sz="1600" spc="-30" dirty="0">
                <a:solidFill>
                  <a:srgbClr val="FFFFFF"/>
                </a:solidFill>
                <a:latin typeface="Arial"/>
                <a:cs typeface="Arial"/>
              </a:rPr>
              <a:t>áreas.</a:t>
            </a:r>
            <a:endParaRPr sz="1600" dirty="0">
              <a:latin typeface="Arial"/>
              <a:cs typeface="Arial"/>
            </a:endParaRPr>
          </a:p>
          <a:p>
            <a:pPr>
              <a:lnSpc>
                <a:spcPct val="100000"/>
              </a:lnSpc>
              <a:spcBef>
                <a:spcPts val="45"/>
              </a:spcBef>
            </a:pPr>
            <a:endParaRPr sz="1600" dirty="0">
              <a:latin typeface="Times New Roman"/>
              <a:cs typeface="Times New Roman"/>
            </a:endParaRPr>
          </a:p>
          <a:p>
            <a:pPr marL="12700" marR="135890">
              <a:lnSpc>
                <a:spcPct val="121300"/>
              </a:lnSpc>
            </a:pPr>
            <a:r>
              <a:rPr sz="1600" spc="10" dirty="0">
                <a:solidFill>
                  <a:srgbClr val="FFFFFF"/>
                </a:solidFill>
                <a:latin typeface="Arial"/>
                <a:cs typeface="Arial"/>
              </a:rPr>
              <a:t>Muitas </a:t>
            </a:r>
            <a:r>
              <a:rPr sz="1600" spc="-45" dirty="0">
                <a:solidFill>
                  <a:srgbClr val="FFFFFF"/>
                </a:solidFill>
                <a:latin typeface="Arial"/>
                <a:cs typeface="Arial"/>
              </a:rPr>
              <a:t>pessoas </a:t>
            </a:r>
            <a:r>
              <a:rPr sz="1600" spc="-10" dirty="0">
                <a:solidFill>
                  <a:srgbClr val="FFFFFF"/>
                </a:solidFill>
                <a:latin typeface="Arial"/>
                <a:cs typeface="Arial"/>
              </a:rPr>
              <a:t>com </a:t>
            </a:r>
            <a:r>
              <a:rPr sz="1600" spc="-25" dirty="0">
                <a:solidFill>
                  <a:srgbClr val="FFFFFF"/>
                </a:solidFill>
                <a:latin typeface="Arial"/>
                <a:cs typeface="Arial"/>
              </a:rPr>
              <a:t>depressão </a:t>
            </a:r>
            <a:r>
              <a:rPr sz="1600" spc="10" dirty="0">
                <a:solidFill>
                  <a:srgbClr val="FFFFFF"/>
                </a:solidFill>
                <a:latin typeface="Arial"/>
                <a:cs typeface="Arial"/>
              </a:rPr>
              <a:t>também </a:t>
            </a:r>
            <a:r>
              <a:rPr sz="1600" spc="-10" dirty="0">
                <a:solidFill>
                  <a:srgbClr val="FFFFFF"/>
                </a:solidFill>
                <a:latin typeface="Arial"/>
                <a:cs typeface="Arial"/>
              </a:rPr>
              <a:t>apresentam sintomas </a:t>
            </a:r>
            <a:r>
              <a:rPr sz="1600" spc="-15" dirty="0">
                <a:solidFill>
                  <a:srgbClr val="FFFFFF"/>
                </a:solidFill>
                <a:latin typeface="Arial"/>
                <a:cs typeface="Arial"/>
              </a:rPr>
              <a:t>de  </a:t>
            </a:r>
            <a:r>
              <a:rPr sz="1600" spc="-20" dirty="0">
                <a:solidFill>
                  <a:srgbClr val="FFFFFF"/>
                </a:solidFill>
                <a:latin typeface="Arial"/>
                <a:cs typeface="Arial"/>
              </a:rPr>
              <a:t>ansiedade </a:t>
            </a:r>
            <a:r>
              <a:rPr sz="1600" spc="-55" dirty="0">
                <a:solidFill>
                  <a:srgbClr val="FFFFFF"/>
                </a:solidFill>
                <a:latin typeface="Arial"/>
                <a:cs typeface="Arial"/>
              </a:rPr>
              <a:t>e </a:t>
            </a:r>
            <a:r>
              <a:rPr sz="1600" spc="-10" dirty="0">
                <a:solidFill>
                  <a:srgbClr val="FFFFFF"/>
                </a:solidFill>
                <a:latin typeface="Arial"/>
                <a:cs typeface="Arial"/>
              </a:rPr>
              <a:t>sintomas </a:t>
            </a:r>
            <a:r>
              <a:rPr sz="1600" spc="-15" dirty="0">
                <a:solidFill>
                  <a:srgbClr val="FFFFFF"/>
                </a:solidFill>
                <a:latin typeface="Arial"/>
                <a:cs typeface="Arial"/>
              </a:rPr>
              <a:t>somáticos </a:t>
            </a:r>
            <a:r>
              <a:rPr sz="1600" spc="-5" dirty="0">
                <a:solidFill>
                  <a:srgbClr val="FFFFFF"/>
                </a:solidFill>
                <a:latin typeface="Arial"/>
                <a:cs typeface="Arial"/>
              </a:rPr>
              <a:t>clinicamente</a:t>
            </a:r>
            <a:r>
              <a:rPr sz="1600" spc="-20" dirty="0">
                <a:solidFill>
                  <a:srgbClr val="FFFFFF"/>
                </a:solidFill>
                <a:latin typeface="Arial"/>
                <a:cs typeface="Arial"/>
              </a:rPr>
              <a:t> </a:t>
            </a:r>
            <a:r>
              <a:rPr sz="1600" spc="-5" dirty="0">
                <a:solidFill>
                  <a:srgbClr val="FFFFFF"/>
                </a:solidFill>
                <a:latin typeface="Arial"/>
                <a:cs typeface="Arial"/>
              </a:rPr>
              <a:t>inexplicados.</a:t>
            </a:r>
            <a:endParaRPr sz="1600" dirty="0">
              <a:latin typeface="Arial"/>
              <a:cs typeface="Arial"/>
            </a:endParaRPr>
          </a:p>
        </p:txBody>
      </p:sp>
      <p:sp>
        <p:nvSpPr>
          <p:cNvPr id="6" name="object 6"/>
          <p:cNvSpPr txBox="1"/>
          <p:nvPr/>
        </p:nvSpPr>
        <p:spPr>
          <a:xfrm>
            <a:off x="5549230" y="2575923"/>
            <a:ext cx="4244975" cy="2316596"/>
          </a:xfrm>
          <a:prstGeom prst="rect">
            <a:avLst/>
          </a:prstGeom>
        </p:spPr>
        <p:txBody>
          <a:bodyPr vert="horz" wrap="square" lIns="0" tIns="12700" rIns="0" bIns="0" rtlCol="0">
            <a:spAutoFit/>
          </a:bodyPr>
          <a:lstStyle/>
          <a:p>
            <a:pPr marL="12700" marR="47625">
              <a:lnSpc>
                <a:spcPct val="121300"/>
              </a:lnSpc>
              <a:spcBef>
                <a:spcPts val="100"/>
              </a:spcBef>
            </a:pPr>
            <a:r>
              <a:rPr sz="1600" spc="-10" dirty="0">
                <a:solidFill>
                  <a:srgbClr val="FFFFFF"/>
                </a:solidFill>
                <a:latin typeface="Arial"/>
                <a:cs typeface="Arial"/>
              </a:rPr>
              <a:t>A </a:t>
            </a:r>
            <a:r>
              <a:rPr sz="1600" spc="-25" dirty="0">
                <a:solidFill>
                  <a:srgbClr val="FFFFFF"/>
                </a:solidFill>
                <a:latin typeface="Arial"/>
                <a:cs typeface="Arial"/>
              </a:rPr>
              <a:t>depressão </a:t>
            </a:r>
            <a:r>
              <a:rPr sz="1600" spc="-5" dirty="0">
                <a:solidFill>
                  <a:srgbClr val="FFFFFF"/>
                </a:solidFill>
                <a:latin typeface="Arial"/>
                <a:cs typeface="Arial"/>
              </a:rPr>
              <a:t>geralmente </a:t>
            </a:r>
            <a:r>
              <a:rPr sz="1600" dirty="0">
                <a:solidFill>
                  <a:srgbClr val="FFFFFF"/>
                </a:solidFill>
                <a:latin typeface="Arial"/>
                <a:cs typeface="Arial"/>
              </a:rPr>
              <a:t>ocorre </a:t>
            </a:r>
            <a:r>
              <a:rPr sz="1600" spc="-30" dirty="0">
                <a:solidFill>
                  <a:srgbClr val="FFFFFF"/>
                </a:solidFill>
                <a:latin typeface="Arial"/>
                <a:cs typeface="Arial"/>
              </a:rPr>
              <a:t>associada </a:t>
            </a:r>
            <a:r>
              <a:rPr sz="1600" spc="-45" dirty="0">
                <a:solidFill>
                  <a:srgbClr val="FFFFFF"/>
                </a:solidFill>
                <a:latin typeface="Arial"/>
                <a:cs typeface="Arial"/>
              </a:rPr>
              <a:t>a </a:t>
            </a:r>
            <a:r>
              <a:rPr sz="1600" dirty="0">
                <a:solidFill>
                  <a:srgbClr val="FFFFFF"/>
                </a:solidFill>
                <a:latin typeface="Arial"/>
                <a:cs typeface="Arial"/>
              </a:rPr>
              <a:t>outras </a:t>
            </a:r>
            <a:r>
              <a:rPr sz="1600" spc="-15" dirty="0">
                <a:solidFill>
                  <a:srgbClr val="FFFFFF"/>
                </a:solidFill>
                <a:latin typeface="Arial"/>
                <a:cs typeface="Arial"/>
              </a:rPr>
              <a:t>condições </a:t>
            </a:r>
            <a:r>
              <a:rPr sz="1600" spc="-20" dirty="0">
                <a:solidFill>
                  <a:srgbClr val="FFFFFF"/>
                </a:solidFill>
                <a:latin typeface="Arial"/>
                <a:cs typeface="Arial"/>
              </a:rPr>
              <a:t>MNS,  </a:t>
            </a:r>
            <a:r>
              <a:rPr sz="1600" spc="-35" dirty="0">
                <a:solidFill>
                  <a:srgbClr val="FFFFFF"/>
                </a:solidFill>
                <a:latin typeface="Arial"/>
                <a:cs typeface="Arial"/>
              </a:rPr>
              <a:t>assim </a:t>
            </a:r>
            <a:r>
              <a:rPr sz="1600" dirty="0">
                <a:solidFill>
                  <a:srgbClr val="FFFFFF"/>
                </a:solidFill>
                <a:latin typeface="Arial"/>
                <a:cs typeface="Arial"/>
              </a:rPr>
              <a:t>como </a:t>
            </a:r>
            <a:r>
              <a:rPr sz="1600" spc="-45" dirty="0">
                <a:solidFill>
                  <a:srgbClr val="FFFFFF"/>
                </a:solidFill>
                <a:latin typeface="Arial"/>
                <a:cs typeface="Arial"/>
              </a:rPr>
              <a:t>a </a:t>
            </a:r>
            <a:r>
              <a:rPr sz="1600" spc="-15" dirty="0">
                <a:solidFill>
                  <a:srgbClr val="FFFFFF"/>
                </a:solidFill>
                <a:latin typeface="Arial"/>
                <a:cs typeface="Arial"/>
              </a:rPr>
              <a:t>condições</a:t>
            </a:r>
            <a:r>
              <a:rPr sz="1600" spc="170" dirty="0">
                <a:solidFill>
                  <a:srgbClr val="FFFFFF"/>
                </a:solidFill>
                <a:latin typeface="Arial"/>
                <a:cs typeface="Arial"/>
              </a:rPr>
              <a:t> </a:t>
            </a:r>
            <a:r>
              <a:rPr sz="1600" spc="-20" dirty="0">
                <a:solidFill>
                  <a:srgbClr val="FFFFFF"/>
                </a:solidFill>
                <a:latin typeface="Arial"/>
                <a:cs typeface="Arial"/>
              </a:rPr>
              <a:t>físicas.</a:t>
            </a:r>
            <a:endParaRPr sz="1600" dirty="0">
              <a:latin typeface="Arial"/>
              <a:cs typeface="Arial"/>
            </a:endParaRPr>
          </a:p>
          <a:p>
            <a:pPr>
              <a:lnSpc>
                <a:spcPct val="100000"/>
              </a:lnSpc>
              <a:spcBef>
                <a:spcPts val="45"/>
              </a:spcBef>
            </a:pPr>
            <a:endParaRPr sz="1600" dirty="0">
              <a:latin typeface="Times New Roman"/>
              <a:cs typeface="Times New Roman"/>
            </a:endParaRPr>
          </a:p>
          <a:p>
            <a:pPr marL="12700" marR="5080">
              <a:lnSpc>
                <a:spcPct val="121300"/>
              </a:lnSpc>
            </a:pPr>
            <a:r>
              <a:rPr sz="1600" spc="-70" dirty="0">
                <a:solidFill>
                  <a:srgbClr val="FFFFFF"/>
                </a:solidFill>
                <a:latin typeface="Arial"/>
                <a:cs typeface="Arial"/>
              </a:rPr>
              <a:t>O </a:t>
            </a:r>
            <a:r>
              <a:rPr sz="1600" spc="-5" dirty="0">
                <a:solidFill>
                  <a:srgbClr val="FFFFFF"/>
                </a:solidFill>
                <a:latin typeface="Arial"/>
                <a:cs typeface="Arial"/>
              </a:rPr>
              <a:t>manejo </a:t>
            </a:r>
            <a:r>
              <a:rPr sz="1600" spc="-20" dirty="0">
                <a:solidFill>
                  <a:srgbClr val="FFFFFF"/>
                </a:solidFill>
                <a:latin typeface="Arial"/>
                <a:cs typeface="Arial"/>
              </a:rPr>
              <a:t>de </a:t>
            </a:r>
            <a:r>
              <a:rPr sz="1600" spc="-10" dirty="0">
                <a:solidFill>
                  <a:srgbClr val="FFFFFF"/>
                </a:solidFill>
                <a:latin typeface="Arial"/>
                <a:cs typeface="Arial"/>
              </a:rPr>
              <a:t>sintomas que </a:t>
            </a:r>
            <a:r>
              <a:rPr sz="1600" spc="-5" dirty="0">
                <a:solidFill>
                  <a:srgbClr val="FFFFFF"/>
                </a:solidFill>
                <a:latin typeface="Arial"/>
                <a:cs typeface="Arial"/>
              </a:rPr>
              <a:t>não atendem plenamente </a:t>
            </a:r>
            <a:r>
              <a:rPr sz="1600" spc="-40" dirty="0">
                <a:solidFill>
                  <a:srgbClr val="FFFFFF"/>
                </a:solidFill>
                <a:latin typeface="Arial"/>
                <a:cs typeface="Arial"/>
              </a:rPr>
              <a:t>os </a:t>
            </a:r>
            <a:r>
              <a:rPr sz="1600" dirty="0">
                <a:solidFill>
                  <a:srgbClr val="FFFFFF"/>
                </a:solidFill>
                <a:latin typeface="Arial"/>
                <a:cs typeface="Arial"/>
              </a:rPr>
              <a:t>critérios  </a:t>
            </a:r>
            <a:r>
              <a:rPr sz="1600" spc="-10" dirty="0">
                <a:solidFill>
                  <a:srgbClr val="FFFFFF"/>
                </a:solidFill>
                <a:latin typeface="Arial"/>
                <a:cs typeface="Arial"/>
              </a:rPr>
              <a:t>para </a:t>
            </a:r>
            <a:r>
              <a:rPr sz="1600" spc="-25" dirty="0">
                <a:solidFill>
                  <a:srgbClr val="FFFFFF"/>
                </a:solidFill>
                <a:latin typeface="Arial"/>
                <a:cs typeface="Arial"/>
              </a:rPr>
              <a:t>depressão </a:t>
            </a:r>
            <a:r>
              <a:rPr sz="1600" spc="-55" dirty="0">
                <a:solidFill>
                  <a:srgbClr val="FFFFFF"/>
                </a:solidFill>
                <a:latin typeface="Arial"/>
                <a:cs typeface="Arial"/>
              </a:rPr>
              <a:t>é </a:t>
            </a:r>
            <a:r>
              <a:rPr sz="1600" spc="5" dirty="0">
                <a:solidFill>
                  <a:srgbClr val="FFFFFF"/>
                </a:solidFill>
                <a:latin typeface="Arial"/>
                <a:cs typeface="Arial"/>
              </a:rPr>
              <a:t>abordado </a:t>
            </a:r>
            <a:r>
              <a:rPr sz="1600" spc="10" dirty="0">
                <a:solidFill>
                  <a:srgbClr val="FFFFFF"/>
                </a:solidFill>
                <a:latin typeface="Arial"/>
                <a:cs typeface="Arial"/>
              </a:rPr>
              <a:t>no </a:t>
            </a:r>
            <a:r>
              <a:rPr sz="1600" spc="15" dirty="0">
                <a:solidFill>
                  <a:srgbClr val="FFFFFF"/>
                </a:solidFill>
                <a:latin typeface="Arial"/>
                <a:cs typeface="Arial"/>
              </a:rPr>
              <a:t>módulo </a:t>
            </a:r>
            <a:r>
              <a:rPr sz="1600" spc="-15" dirty="0">
                <a:solidFill>
                  <a:srgbClr val="FFFFFF"/>
                </a:solidFill>
                <a:latin typeface="Arial"/>
                <a:cs typeface="Arial"/>
              </a:rPr>
              <a:t>Outras </a:t>
            </a:r>
            <a:r>
              <a:rPr sz="1600" spc="-20" dirty="0">
                <a:solidFill>
                  <a:srgbClr val="FFFFFF"/>
                </a:solidFill>
                <a:latin typeface="Arial"/>
                <a:cs typeface="Arial"/>
              </a:rPr>
              <a:t>queixas </a:t>
            </a:r>
            <a:r>
              <a:rPr sz="1600" spc="-5" dirty="0">
                <a:solidFill>
                  <a:srgbClr val="FFFFFF"/>
                </a:solidFill>
                <a:latin typeface="Arial"/>
                <a:cs typeface="Arial"/>
              </a:rPr>
              <a:t>significativas  </a:t>
            </a:r>
            <a:r>
              <a:rPr sz="1600" spc="-20" dirty="0">
                <a:solidFill>
                  <a:srgbClr val="FFFFFF"/>
                </a:solidFill>
                <a:latin typeface="Arial"/>
                <a:cs typeface="Arial"/>
              </a:rPr>
              <a:t>em </a:t>
            </a:r>
            <a:r>
              <a:rPr sz="1600" spc="-30" dirty="0">
                <a:solidFill>
                  <a:srgbClr val="FFFFFF"/>
                </a:solidFill>
                <a:latin typeface="Arial"/>
                <a:cs typeface="Arial"/>
              </a:rPr>
              <a:t>saúde </a:t>
            </a:r>
            <a:r>
              <a:rPr sz="1600" spc="5" dirty="0">
                <a:solidFill>
                  <a:srgbClr val="FFFFFF"/>
                </a:solidFill>
                <a:latin typeface="Arial"/>
                <a:cs typeface="Arial"/>
              </a:rPr>
              <a:t>mental. </a:t>
            </a:r>
            <a:r>
              <a:rPr sz="1600" spc="-55" dirty="0">
                <a:solidFill>
                  <a:srgbClr val="FFFFFF"/>
                </a:solidFill>
                <a:latin typeface="Arial"/>
                <a:cs typeface="Arial"/>
              </a:rPr>
              <a:t>Vá </a:t>
            </a:r>
            <a:r>
              <a:rPr sz="1600" spc="-10" dirty="0">
                <a:solidFill>
                  <a:srgbClr val="FFFFFF"/>
                </a:solidFill>
                <a:latin typeface="Arial"/>
                <a:cs typeface="Arial"/>
              </a:rPr>
              <a:t>para</a:t>
            </a:r>
            <a:r>
              <a:rPr sz="1600" spc="-30" dirty="0">
                <a:solidFill>
                  <a:srgbClr val="FFFFFF"/>
                </a:solidFill>
                <a:latin typeface="Arial"/>
                <a:cs typeface="Arial"/>
              </a:rPr>
              <a:t> </a:t>
            </a:r>
            <a:r>
              <a:rPr sz="1600" spc="-65" dirty="0">
                <a:solidFill>
                  <a:srgbClr val="FFFFFF"/>
                </a:solidFill>
                <a:latin typeface="Arial"/>
                <a:cs typeface="Arial"/>
              </a:rPr>
              <a:t>OUT.</a:t>
            </a:r>
            <a:endParaRPr sz="1600" dirty="0">
              <a:latin typeface="Arial"/>
              <a:cs typeface="Arial"/>
            </a:endParaRPr>
          </a:p>
        </p:txBody>
      </p:sp>
      <p:sp>
        <p:nvSpPr>
          <p:cNvPr id="7" name="object 7"/>
          <p:cNvSpPr txBox="1">
            <a:spLocks noGrp="1"/>
          </p:cNvSpPr>
          <p:nvPr>
            <p:ph type="title" idx="4294967295"/>
          </p:nvPr>
        </p:nvSpPr>
        <p:spPr>
          <a:xfrm>
            <a:off x="3721352" y="1296969"/>
            <a:ext cx="3241675" cy="628650"/>
          </a:xfrm>
          <a:prstGeom prst="rect">
            <a:avLst/>
          </a:prstGeom>
        </p:spPr>
        <p:txBody>
          <a:bodyPr vert="horz" wrap="square" lIns="0" tIns="12700" rIns="0" bIns="0" rtlCol="0">
            <a:spAutoFit/>
          </a:bodyPr>
          <a:lstStyle/>
          <a:p>
            <a:pPr marL="12700">
              <a:lnSpc>
                <a:spcPct val="100000"/>
              </a:lnSpc>
              <a:spcBef>
                <a:spcPts val="100"/>
              </a:spcBef>
            </a:pPr>
            <a:r>
              <a:rPr sz="4000" b="1" dirty="0">
                <a:solidFill>
                  <a:schemeClr val="bg1"/>
                </a:solidFill>
              </a:rPr>
              <a:t>DEPRESSÃO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27544" y="2116708"/>
            <a:ext cx="9258300" cy="4617720"/>
          </a:xfrm>
          <a:custGeom>
            <a:avLst/>
            <a:gdLst/>
            <a:ahLst/>
            <a:cxnLst/>
            <a:rect l="l" t="t" r="r" b="b"/>
            <a:pathLst>
              <a:path w="9258300" h="4617720">
                <a:moveTo>
                  <a:pt x="0" y="0"/>
                </a:moveTo>
                <a:lnTo>
                  <a:pt x="9258300" y="0"/>
                </a:lnTo>
                <a:lnTo>
                  <a:pt x="9258300" y="4617720"/>
                </a:lnTo>
                <a:lnTo>
                  <a:pt x="0" y="4617720"/>
                </a:lnTo>
                <a:lnTo>
                  <a:pt x="0" y="0"/>
                </a:lnTo>
                <a:close/>
              </a:path>
            </a:pathLst>
          </a:custGeom>
          <a:solidFill>
            <a:srgbClr val="000000">
              <a:alpha val="39999"/>
            </a:srgbClr>
          </a:solidFill>
        </p:spPr>
        <p:txBody>
          <a:bodyPr wrap="square" lIns="0" tIns="0" rIns="0" bIns="0" rtlCol="0"/>
          <a:lstStyle/>
          <a:p>
            <a:endParaRPr/>
          </a:p>
        </p:txBody>
      </p:sp>
      <p:sp>
        <p:nvSpPr>
          <p:cNvPr id="3" name="object 3"/>
          <p:cNvSpPr/>
          <p:nvPr/>
        </p:nvSpPr>
        <p:spPr>
          <a:xfrm>
            <a:off x="761202" y="2152399"/>
            <a:ext cx="9170035" cy="4529455"/>
          </a:xfrm>
          <a:custGeom>
            <a:avLst/>
            <a:gdLst/>
            <a:ahLst/>
            <a:cxnLst/>
            <a:rect l="l" t="t" r="r" b="b"/>
            <a:pathLst>
              <a:path w="9170035" h="4529455">
                <a:moveTo>
                  <a:pt x="9133586" y="0"/>
                </a:moveTo>
                <a:lnTo>
                  <a:pt x="36004" y="0"/>
                </a:lnTo>
                <a:lnTo>
                  <a:pt x="15189" y="562"/>
                </a:lnTo>
                <a:lnTo>
                  <a:pt x="4500" y="4500"/>
                </a:lnTo>
                <a:lnTo>
                  <a:pt x="562" y="15189"/>
                </a:lnTo>
                <a:lnTo>
                  <a:pt x="0" y="36004"/>
                </a:lnTo>
                <a:lnTo>
                  <a:pt x="0" y="4493450"/>
                </a:lnTo>
                <a:lnTo>
                  <a:pt x="562" y="4514265"/>
                </a:lnTo>
                <a:lnTo>
                  <a:pt x="4500" y="4524954"/>
                </a:lnTo>
                <a:lnTo>
                  <a:pt x="15189" y="4528892"/>
                </a:lnTo>
                <a:lnTo>
                  <a:pt x="36004" y="4529455"/>
                </a:lnTo>
                <a:lnTo>
                  <a:pt x="9133586" y="4529455"/>
                </a:lnTo>
                <a:lnTo>
                  <a:pt x="9154401" y="4528892"/>
                </a:lnTo>
                <a:lnTo>
                  <a:pt x="9165089" y="4524954"/>
                </a:lnTo>
                <a:lnTo>
                  <a:pt x="9169027" y="4514265"/>
                </a:lnTo>
                <a:lnTo>
                  <a:pt x="9169590" y="4493450"/>
                </a:lnTo>
                <a:lnTo>
                  <a:pt x="9169590" y="36004"/>
                </a:lnTo>
                <a:lnTo>
                  <a:pt x="9169027" y="15189"/>
                </a:lnTo>
                <a:lnTo>
                  <a:pt x="9165089" y="4500"/>
                </a:lnTo>
                <a:lnTo>
                  <a:pt x="9154401" y="562"/>
                </a:lnTo>
                <a:lnTo>
                  <a:pt x="9133586" y="0"/>
                </a:lnTo>
                <a:close/>
              </a:path>
            </a:pathLst>
          </a:custGeom>
          <a:solidFill>
            <a:srgbClr val="FFFFFF"/>
          </a:solidFill>
        </p:spPr>
        <p:txBody>
          <a:bodyPr wrap="square" lIns="0" tIns="0" rIns="0" bIns="0" rtlCol="0"/>
          <a:lstStyle/>
          <a:p>
            <a:endParaRPr/>
          </a:p>
        </p:txBody>
      </p:sp>
      <p:sp>
        <p:nvSpPr>
          <p:cNvPr id="4" name="object 4"/>
          <p:cNvSpPr/>
          <p:nvPr/>
        </p:nvSpPr>
        <p:spPr>
          <a:xfrm>
            <a:off x="761202" y="2152399"/>
            <a:ext cx="9170035" cy="4529455"/>
          </a:xfrm>
          <a:custGeom>
            <a:avLst/>
            <a:gdLst/>
            <a:ahLst/>
            <a:cxnLst/>
            <a:rect l="l" t="t" r="r" b="b"/>
            <a:pathLst>
              <a:path w="9170035" h="4529455">
                <a:moveTo>
                  <a:pt x="36004" y="0"/>
                </a:moveTo>
                <a:lnTo>
                  <a:pt x="15189" y="562"/>
                </a:lnTo>
                <a:lnTo>
                  <a:pt x="4500" y="4500"/>
                </a:lnTo>
                <a:lnTo>
                  <a:pt x="562" y="15189"/>
                </a:lnTo>
                <a:lnTo>
                  <a:pt x="0" y="36004"/>
                </a:lnTo>
                <a:lnTo>
                  <a:pt x="0" y="4493450"/>
                </a:lnTo>
                <a:lnTo>
                  <a:pt x="562" y="4514265"/>
                </a:lnTo>
                <a:lnTo>
                  <a:pt x="4500" y="4524954"/>
                </a:lnTo>
                <a:lnTo>
                  <a:pt x="15189" y="4528892"/>
                </a:lnTo>
                <a:lnTo>
                  <a:pt x="36004" y="4529455"/>
                </a:lnTo>
                <a:lnTo>
                  <a:pt x="9133586" y="4529455"/>
                </a:lnTo>
                <a:lnTo>
                  <a:pt x="9154401" y="4528892"/>
                </a:lnTo>
                <a:lnTo>
                  <a:pt x="9165089" y="4524954"/>
                </a:lnTo>
                <a:lnTo>
                  <a:pt x="9169027" y="4514265"/>
                </a:lnTo>
                <a:lnTo>
                  <a:pt x="9169590" y="4493450"/>
                </a:lnTo>
                <a:lnTo>
                  <a:pt x="9169590" y="36004"/>
                </a:lnTo>
                <a:lnTo>
                  <a:pt x="9169027" y="15189"/>
                </a:lnTo>
                <a:lnTo>
                  <a:pt x="9165089" y="4500"/>
                </a:lnTo>
                <a:lnTo>
                  <a:pt x="9154401" y="562"/>
                </a:lnTo>
                <a:lnTo>
                  <a:pt x="9133586" y="0"/>
                </a:lnTo>
                <a:lnTo>
                  <a:pt x="36004" y="0"/>
                </a:lnTo>
                <a:close/>
              </a:path>
            </a:pathLst>
          </a:custGeom>
          <a:ln w="12699">
            <a:solidFill>
              <a:srgbClr val="8B1062"/>
            </a:solidFill>
          </a:ln>
        </p:spPr>
        <p:txBody>
          <a:bodyPr wrap="square" lIns="0" tIns="0" rIns="0" bIns="0" rtlCol="0"/>
          <a:lstStyle/>
          <a:p>
            <a:endParaRPr/>
          </a:p>
        </p:txBody>
      </p:sp>
      <p:sp>
        <p:nvSpPr>
          <p:cNvPr id="5" name="object 5"/>
          <p:cNvSpPr/>
          <p:nvPr/>
        </p:nvSpPr>
        <p:spPr>
          <a:xfrm>
            <a:off x="5721229" y="3067344"/>
            <a:ext cx="212318" cy="198577"/>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6007106" y="3037320"/>
            <a:ext cx="2570480" cy="1120820"/>
          </a:xfrm>
          <a:prstGeom prst="rect">
            <a:avLst/>
          </a:prstGeom>
        </p:spPr>
        <p:txBody>
          <a:bodyPr vert="horz" wrap="square" lIns="0" tIns="12700" rIns="0" bIns="0" rtlCol="0">
            <a:spAutoFit/>
          </a:bodyPr>
          <a:lstStyle/>
          <a:p>
            <a:pPr marL="20955">
              <a:lnSpc>
                <a:spcPct val="100000"/>
              </a:lnSpc>
              <a:spcBef>
                <a:spcPts val="100"/>
              </a:spcBef>
            </a:pPr>
            <a:r>
              <a:rPr sz="1400" b="1" spc="-45" dirty="0">
                <a:latin typeface="Arial"/>
                <a:cs typeface="Arial"/>
              </a:rPr>
              <a:t>Protocolos </a:t>
            </a:r>
            <a:r>
              <a:rPr sz="1400" b="1" spc="-30" dirty="0">
                <a:latin typeface="Arial"/>
                <a:cs typeface="Arial"/>
              </a:rPr>
              <a:t>de</a:t>
            </a:r>
            <a:r>
              <a:rPr sz="1400" b="1" spc="105" dirty="0">
                <a:latin typeface="Arial"/>
                <a:cs typeface="Arial"/>
              </a:rPr>
              <a:t> </a:t>
            </a:r>
            <a:r>
              <a:rPr sz="1400" b="1" spc="-35" dirty="0">
                <a:latin typeface="Arial"/>
                <a:cs typeface="Arial"/>
              </a:rPr>
              <a:t>manejo:</a:t>
            </a:r>
            <a:endParaRPr sz="1400" dirty="0">
              <a:latin typeface="Arial"/>
              <a:cs typeface="Arial"/>
            </a:endParaRPr>
          </a:p>
          <a:p>
            <a:pPr marL="152400" indent="-140335">
              <a:lnSpc>
                <a:spcPct val="100000"/>
              </a:lnSpc>
              <a:spcBef>
                <a:spcPts val="820"/>
              </a:spcBef>
              <a:buAutoNum type="arabicPeriod"/>
              <a:tabLst>
                <a:tab pos="153035" algn="l"/>
              </a:tabLst>
            </a:pPr>
            <a:r>
              <a:rPr sz="1200" spc="-30" dirty="0">
                <a:latin typeface="Arial"/>
                <a:cs typeface="Arial"/>
              </a:rPr>
              <a:t>Depressão.</a:t>
            </a:r>
            <a:endParaRPr sz="1200" dirty="0">
              <a:latin typeface="Arial"/>
              <a:cs typeface="Arial"/>
            </a:endParaRPr>
          </a:p>
          <a:p>
            <a:pPr marL="156845" indent="-144780">
              <a:lnSpc>
                <a:spcPct val="100000"/>
              </a:lnSpc>
              <a:spcBef>
                <a:spcPts val="200"/>
              </a:spcBef>
              <a:buAutoNum type="arabicPeriod"/>
              <a:tabLst>
                <a:tab pos="157480" algn="l"/>
              </a:tabLst>
            </a:pPr>
            <a:r>
              <a:rPr sz="1200" spc="-20" dirty="0">
                <a:latin typeface="Arial"/>
                <a:cs typeface="Arial"/>
              </a:rPr>
              <a:t>Episódio </a:t>
            </a:r>
            <a:r>
              <a:rPr sz="1200" spc="-25" dirty="0">
                <a:latin typeface="Arial"/>
                <a:cs typeface="Arial"/>
              </a:rPr>
              <a:t>depressivo </a:t>
            </a:r>
            <a:r>
              <a:rPr sz="1200" spc="-35" dirty="0">
                <a:latin typeface="Arial"/>
                <a:cs typeface="Arial"/>
              </a:rPr>
              <a:t>em </a:t>
            </a:r>
            <a:r>
              <a:rPr sz="1200" spc="5" dirty="0">
                <a:latin typeface="Arial"/>
                <a:cs typeface="Arial"/>
              </a:rPr>
              <a:t>transtorno</a:t>
            </a:r>
            <a:r>
              <a:rPr sz="1200" spc="25" dirty="0">
                <a:latin typeface="Arial"/>
                <a:cs typeface="Arial"/>
              </a:rPr>
              <a:t> </a:t>
            </a:r>
            <a:r>
              <a:rPr sz="1200" dirty="0">
                <a:latin typeface="Arial"/>
                <a:cs typeface="Arial"/>
              </a:rPr>
              <a:t>bipolar.</a:t>
            </a:r>
          </a:p>
          <a:p>
            <a:pPr marL="158115" indent="-146050">
              <a:lnSpc>
                <a:spcPct val="100000"/>
              </a:lnSpc>
              <a:spcBef>
                <a:spcPts val="200"/>
              </a:spcBef>
              <a:buAutoNum type="arabicPeriod"/>
              <a:tabLst>
                <a:tab pos="158750" algn="l"/>
              </a:tabLst>
            </a:pPr>
            <a:r>
              <a:rPr sz="1200" spc="-30" dirty="0">
                <a:latin typeface="Arial"/>
                <a:cs typeface="Arial"/>
              </a:rPr>
              <a:t>Populações</a:t>
            </a:r>
            <a:r>
              <a:rPr sz="1200" spc="35" dirty="0">
                <a:latin typeface="Arial"/>
                <a:cs typeface="Arial"/>
              </a:rPr>
              <a:t> </a:t>
            </a:r>
            <a:r>
              <a:rPr sz="1200" spc="-30" dirty="0">
                <a:latin typeface="Arial"/>
                <a:cs typeface="Arial"/>
              </a:rPr>
              <a:t>especiais.</a:t>
            </a:r>
            <a:endParaRPr sz="1200" dirty="0">
              <a:latin typeface="Arial"/>
              <a:cs typeface="Arial"/>
            </a:endParaRPr>
          </a:p>
        </p:txBody>
      </p:sp>
      <p:sp>
        <p:nvSpPr>
          <p:cNvPr id="7" name="object 7"/>
          <p:cNvSpPr/>
          <p:nvPr/>
        </p:nvSpPr>
        <p:spPr>
          <a:xfrm>
            <a:off x="5695829" y="4350043"/>
            <a:ext cx="212318" cy="198577"/>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6028131" y="4281474"/>
            <a:ext cx="169545" cy="267335"/>
          </a:xfrm>
          <a:custGeom>
            <a:avLst/>
            <a:gdLst/>
            <a:ahLst/>
            <a:cxnLst/>
            <a:rect l="l" t="t" r="r" b="b"/>
            <a:pathLst>
              <a:path w="169545" h="267335">
                <a:moveTo>
                  <a:pt x="0" y="0"/>
                </a:moveTo>
                <a:lnTo>
                  <a:pt x="169163" y="0"/>
                </a:lnTo>
                <a:lnTo>
                  <a:pt x="169163" y="267157"/>
                </a:lnTo>
                <a:lnTo>
                  <a:pt x="0" y="267157"/>
                </a:lnTo>
                <a:lnTo>
                  <a:pt x="0" y="0"/>
                </a:lnTo>
                <a:close/>
              </a:path>
            </a:pathLst>
          </a:custGeom>
          <a:solidFill>
            <a:srgbClr val="FFFFFF"/>
          </a:solidFill>
        </p:spPr>
        <p:txBody>
          <a:bodyPr wrap="square" lIns="0" tIns="0" rIns="0" bIns="0" rtlCol="0"/>
          <a:lstStyle/>
          <a:p>
            <a:endParaRPr/>
          </a:p>
        </p:txBody>
      </p:sp>
      <p:sp>
        <p:nvSpPr>
          <p:cNvPr id="9" name="object 9"/>
          <p:cNvSpPr/>
          <p:nvPr/>
        </p:nvSpPr>
        <p:spPr>
          <a:xfrm>
            <a:off x="6028128" y="4287898"/>
            <a:ext cx="165089" cy="260727"/>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5695829" y="4832643"/>
            <a:ext cx="212318" cy="198577"/>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6028118" y="4767605"/>
            <a:ext cx="156210" cy="264160"/>
          </a:xfrm>
          <a:custGeom>
            <a:avLst/>
            <a:gdLst/>
            <a:ahLst/>
            <a:cxnLst/>
            <a:rect l="l" t="t" r="r" b="b"/>
            <a:pathLst>
              <a:path w="156210" h="264160">
                <a:moveTo>
                  <a:pt x="0" y="263613"/>
                </a:moveTo>
                <a:lnTo>
                  <a:pt x="0" y="0"/>
                </a:lnTo>
                <a:lnTo>
                  <a:pt x="155613" y="0"/>
                </a:lnTo>
                <a:lnTo>
                  <a:pt x="155613" y="263613"/>
                </a:lnTo>
                <a:lnTo>
                  <a:pt x="0" y="263613"/>
                </a:lnTo>
                <a:close/>
              </a:path>
            </a:pathLst>
          </a:custGeom>
          <a:solidFill>
            <a:srgbClr val="FFFFFF"/>
          </a:solidFill>
        </p:spPr>
        <p:txBody>
          <a:bodyPr wrap="square" lIns="0" tIns="0" rIns="0" bIns="0" rtlCol="0"/>
          <a:lstStyle/>
          <a:p>
            <a:endParaRPr/>
          </a:p>
        </p:txBody>
      </p:sp>
      <p:sp>
        <p:nvSpPr>
          <p:cNvPr id="12" name="object 12"/>
          <p:cNvSpPr/>
          <p:nvPr/>
        </p:nvSpPr>
        <p:spPr>
          <a:xfrm>
            <a:off x="6039012" y="4775481"/>
            <a:ext cx="144716" cy="243993"/>
          </a:xfrm>
          <a:prstGeom prst="rect">
            <a:avLst/>
          </a:prstGeom>
          <a:blipFill>
            <a:blip r:embed="rId5" cstate="print"/>
            <a:stretch>
              <a:fillRect/>
            </a:stretch>
          </a:blipFill>
        </p:spPr>
        <p:txBody>
          <a:bodyPr wrap="square" lIns="0" tIns="0" rIns="0" bIns="0" rtlCol="0"/>
          <a:lstStyle/>
          <a:p>
            <a:endParaRPr/>
          </a:p>
        </p:txBody>
      </p:sp>
      <p:sp>
        <p:nvSpPr>
          <p:cNvPr id="13" name="object 13"/>
          <p:cNvSpPr txBox="1"/>
          <p:nvPr/>
        </p:nvSpPr>
        <p:spPr>
          <a:xfrm>
            <a:off x="6239462" y="4320020"/>
            <a:ext cx="2420620" cy="948978"/>
          </a:xfrm>
          <a:prstGeom prst="rect">
            <a:avLst/>
          </a:prstGeom>
        </p:spPr>
        <p:txBody>
          <a:bodyPr vert="horz" wrap="square" lIns="0" tIns="12700" rIns="0" bIns="0" rtlCol="0">
            <a:spAutoFit/>
          </a:bodyPr>
          <a:lstStyle/>
          <a:p>
            <a:pPr marL="12700">
              <a:lnSpc>
                <a:spcPct val="100000"/>
              </a:lnSpc>
              <a:spcBef>
                <a:spcPts val="100"/>
              </a:spcBef>
            </a:pPr>
            <a:r>
              <a:rPr sz="1400" b="1" dirty="0">
                <a:latin typeface="Arial"/>
                <a:cs typeface="Arial"/>
              </a:rPr>
              <a:t>Intervenções psicossociais.</a:t>
            </a:r>
            <a:endParaRPr sz="1400" dirty="0">
              <a:latin typeface="Arial"/>
              <a:cs typeface="Arial"/>
            </a:endParaRPr>
          </a:p>
          <a:p>
            <a:pPr>
              <a:lnSpc>
                <a:spcPct val="100000"/>
              </a:lnSpc>
              <a:spcBef>
                <a:spcPts val="50"/>
              </a:spcBef>
            </a:pPr>
            <a:endParaRPr sz="1800" dirty="0">
              <a:latin typeface="Times New Roman"/>
              <a:cs typeface="Times New Roman"/>
            </a:endParaRPr>
          </a:p>
          <a:p>
            <a:pPr marL="13970">
              <a:lnSpc>
                <a:spcPct val="100000"/>
              </a:lnSpc>
            </a:pPr>
            <a:r>
              <a:rPr sz="1400" b="1" dirty="0">
                <a:latin typeface="Arial"/>
                <a:cs typeface="Arial"/>
              </a:rPr>
              <a:t>Intervenções farmacológicas</a:t>
            </a:r>
            <a:r>
              <a:rPr sz="1400" b="1" spc="-35" dirty="0">
                <a:latin typeface="Arial"/>
                <a:cs typeface="Arial"/>
              </a:rPr>
              <a:t>.</a:t>
            </a:r>
            <a:endParaRPr sz="1400" dirty="0">
              <a:latin typeface="Arial"/>
              <a:cs typeface="Arial"/>
            </a:endParaRPr>
          </a:p>
        </p:txBody>
      </p:sp>
      <p:sp>
        <p:nvSpPr>
          <p:cNvPr id="14" name="object 14"/>
          <p:cNvSpPr/>
          <p:nvPr/>
        </p:nvSpPr>
        <p:spPr>
          <a:xfrm>
            <a:off x="1123400" y="3078742"/>
            <a:ext cx="212318" cy="198577"/>
          </a:xfrm>
          <a:prstGeom prst="rect">
            <a:avLst/>
          </a:prstGeom>
          <a:blipFill>
            <a:blip r:embed="rId6" cstate="print"/>
            <a:stretch>
              <a:fillRect/>
            </a:stretch>
          </a:blipFill>
        </p:spPr>
        <p:txBody>
          <a:bodyPr wrap="square" lIns="0" tIns="0" rIns="0" bIns="0" rtlCol="0"/>
          <a:lstStyle/>
          <a:p>
            <a:endParaRPr/>
          </a:p>
        </p:txBody>
      </p:sp>
      <p:sp>
        <p:nvSpPr>
          <p:cNvPr id="15" name="object 15"/>
          <p:cNvSpPr/>
          <p:nvPr/>
        </p:nvSpPr>
        <p:spPr>
          <a:xfrm>
            <a:off x="1098000" y="3561343"/>
            <a:ext cx="212318" cy="198577"/>
          </a:xfrm>
          <a:prstGeom prst="rect">
            <a:avLst/>
          </a:prstGeom>
          <a:blipFill>
            <a:blip r:embed="rId6" cstate="print"/>
            <a:stretch>
              <a:fillRect/>
            </a:stretch>
          </a:blipFill>
        </p:spPr>
        <p:txBody>
          <a:bodyPr wrap="square" lIns="0" tIns="0" rIns="0" bIns="0" rtlCol="0"/>
          <a:lstStyle/>
          <a:p>
            <a:endParaRPr/>
          </a:p>
        </p:txBody>
      </p:sp>
      <p:sp>
        <p:nvSpPr>
          <p:cNvPr id="16" name="object 16"/>
          <p:cNvSpPr/>
          <p:nvPr/>
        </p:nvSpPr>
        <p:spPr>
          <a:xfrm>
            <a:off x="1142352" y="5213539"/>
            <a:ext cx="212318" cy="198577"/>
          </a:xfrm>
          <a:prstGeom prst="rect">
            <a:avLst/>
          </a:prstGeom>
          <a:blipFill>
            <a:blip r:embed="rId6" cstate="print"/>
            <a:stretch>
              <a:fillRect/>
            </a:stretch>
          </a:blipFill>
        </p:spPr>
        <p:txBody>
          <a:bodyPr wrap="square" lIns="0" tIns="0" rIns="0" bIns="0" rtlCol="0"/>
          <a:lstStyle/>
          <a:p>
            <a:endParaRPr/>
          </a:p>
        </p:txBody>
      </p:sp>
      <p:sp>
        <p:nvSpPr>
          <p:cNvPr id="17" name="object 17"/>
          <p:cNvSpPr txBox="1"/>
          <p:nvPr/>
        </p:nvSpPr>
        <p:spPr>
          <a:xfrm>
            <a:off x="1409277" y="2456148"/>
            <a:ext cx="3234690" cy="3352777"/>
          </a:xfrm>
          <a:prstGeom prst="rect">
            <a:avLst/>
          </a:prstGeom>
        </p:spPr>
        <p:txBody>
          <a:bodyPr vert="horz" wrap="square" lIns="0" tIns="15240" rIns="0" bIns="0" rtlCol="0">
            <a:spAutoFit/>
          </a:bodyPr>
          <a:lstStyle/>
          <a:p>
            <a:pPr marL="1115695">
              <a:lnSpc>
                <a:spcPct val="100000"/>
              </a:lnSpc>
              <a:spcBef>
                <a:spcPts val="120"/>
              </a:spcBef>
            </a:pPr>
            <a:r>
              <a:rPr sz="1900" b="1" dirty="0">
                <a:solidFill>
                  <a:srgbClr val="8B1062"/>
                </a:solidFill>
                <a:latin typeface="Arial"/>
                <a:cs typeface="Arial"/>
              </a:rPr>
              <a:t>AVALIAÇÃO</a:t>
            </a:r>
            <a:endParaRPr sz="1900" dirty="0">
              <a:latin typeface="Arial"/>
              <a:cs typeface="Arial"/>
            </a:endParaRPr>
          </a:p>
          <a:p>
            <a:pPr>
              <a:lnSpc>
                <a:spcPct val="100000"/>
              </a:lnSpc>
              <a:spcBef>
                <a:spcPts val="5"/>
              </a:spcBef>
            </a:pPr>
            <a:endParaRPr sz="2050" dirty="0">
              <a:latin typeface="Times New Roman"/>
              <a:cs typeface="Times New Roman"/>
            </a:endParaRPr>
          </a:p>
          <a:p>
            <a:pPr marL="20955">
              <a:lnSpc>
                <a:spcPct val="100000"/>
              </a:lnSpc>
            </a:pPr>
            <a:r>
              <a:rPr sz="1400" b="1" dirty="0">
                <a:latin typeface="Arial"/>
                <a:cs typeface="Arial"/>
              </a:rPr>
              <a:t>A pessoa tem depressão?</a:t>
            </a:r>
            <a:endParaRPr sz="1400" dirty="0">
              <a:latin typeface="Arial"/>
              <a:cs typeface="Arial"/>
            </a:endParaRPr>
          </a:p>
          <a:p>
            <a:pPr>
              <a:lnSpc>
                <a:spcPct val="100000"/>
              </a:lnSpc>
              <a:spcBef>
                <a:spcPts val="50"/>
              </a:spcBef>
            </a:pPr>
            <a:endParaRPr sz="1800" dirty="0">
              <a:latin typeface="Times New Roman"/>
              <a:cs typeface="Times New Roman"/>
            </a:endParaRPr>
          </a:p>
          <a:p>
            <a:pPr marL="20955">
              <a:lnSpc>
                <a:spcPct val="100000"/>
              </a:lnSpc>
            </a:pPr>
            <a:r>
              <a:rPr sz="1400" b="1" dirty="0">
                <a:latin typeface="Arial"/>
                <a:cs typeface="Arial"/>
              </a:rPr>
              <a:t>Há outras explicações para os sintomas?</a:t>
            </a:r>
            <a:endParaRPr sz="1400" dirty="0">
              <a:latin typeface="Arial"/>
              <a:cs typeface="Arial"/>
            </a:endParaRPr>
          </a:p>
          <a:p>
            <a:pPr marL="116839" indent="-104775">
              <a:lnSpc>
                <a:spcPct val="100000"/>
              </a:lnSpc>
              <a:spcBef>
                <a:spcPts val="819"/>
              </a:spcBef>
              <a:buChar char="–"/>
              <a:tabLst>
                <a:tab pos="117475" algn="l"/>
              </a:tabLst>
            </a:pPr>
            <a:r>
              <a:rPr sz="1200" dirty="0">
                <a:latin typeface="Arial"/>
                <a:cs typeface="Arial"/>
              </a:rPr>
              <a:t>Descarte condições físicas.</a:t>
            </a:r>
          </a:p>
          <a:p>
            <a:pPr marL="116839" indent="-104775">
              <a:lnSpc>
                <a:spcPct val="100000"/>
              </a:lnSpc>
              <a:spcBef>
                <a:spcPts val="200"/>
              </a:spcBef>
              <a:buChar char="–"/>
              <a:tabLst>
                <a:tab pos="117475" algn="l"/>
              </a:tabLst>
            </a:pPr>
            <a:r>
              <a:rPr sz="1200" dirty="0">
                <a:latin typeface="Arial"/>
                <a:cs typeface="Arial"/>
              </a:rPr>
              <a:t>Descarte história de mania.</a:t>
            </a:r>
          </a:p>
          <a:p>
            <a:pPr marL="116839" indent="-104775">
              <a:lnSpc>
                <a:spcPct val="100000"/>
              </a:lnSpc>
              <a:spcBef>
                <a:spcPts val="200"/>
              </a:spcBef>
              <a:buChar char="–"/>
              <a:tabLst>
                <a:tab pos="117475" algn="l"/>
              </a:tabLst>
            </a:pPr>
            <a:r>
              <a:rPr sz="1200" dirty="0">
                <a:latin typeface="Arial"/>
                <a:cs typeface="Arial"/>
              </a:rPr>
              <a:t>Descarte reações normais a uma grande perda recente.</a:t>
            </a:r>
          </a:p>
          <a:p>
            <a:pPr>
              <a:lnSpc>
                <a:spcPct val="100000"/>
              </a:lnSpc>
            </a:pPr>
            <a:endParaRPr sz="1200" dirty="0">
              <a:latin typeface="Times New Roman"/>
              <a:cs typeface="Times New Roman"/>
            </a:endParaRPr>
          </a:p>
          <a:p>
            <a:pPr>
              <a:lnSpc>
                <a:spcPct val="100000"/>
              </a:lnSpc>
            </a:pPr>
            <a:endParaRPr sz="1100" dirty="0">
              <a:latin typeface="Times New Roman"/>
              <a:cs typeface="Times New Roman"/>
            </a:endParaRPr>
          </a:p>
          <a:p>
            <a:pPr marL="20955" marR="331470">
              <a:lnSpc>
                <a:spcPct val="107200"/>
              </a:lnSpc>
              <a:spcBef>
                <a:spcPts val="750"/>
              </a:spcBef>
            </a:pPr>
            <a:r>
              <a:rPr sz="1400" b="1" dirty="0">
                <a:latin typeface="Arial"/>
                <a:cs typeface="Arial"/>
              </a:rPr>
              <a:t>Avalie se há outras condições MNS  prioritárias.</a:t>
            </a:r>
            <a:endParaRPr sz="1400" dirty="0">
              <a:latin typeface="Arial"/>
              <a:cs typeface="Arial"/>
            </a:endParaRPr>
          </a:p>
        </p:txBody>
      </p:sp>
      <p:sp>
        <p:nvSpPr>
          <p:cNvPr id="18" name="object 18"/>
          <p:cNvSpPr txBox="1"/>
          <p:nvPr/>
        </p:nvSpPr>
        <p:spPr>
          <a:xfrm>
            <a:off x="7141896" y="2471153"/>
            <a:ext cx="1176603" cy="293670"/>
          </a:xfrm>
          <a:prstGeom prst="rect">
            <a:avLst/>
          </a:prstGeom>
        </p:spPr>
        <p:txBody>
          <a:bodyPr vert="horz" wrap="square" lIns="0" tIns="16510" rIns="0" bIns="0" rtlCol="0">
            <a:spAutoFit/>
          </a:bodyPr>
          <a:lstStyle/>
          <a:p>
            <a:pPr marL="12700">
              <a:lnSpc>
                <a:spcPct val="100000"/>
              </a:lnSpc>
              <a:spcBef>
                <a:spcPts val="130"/>
              </a:spcBef>
            </a:pPr>
            <a:r>
              <a:rPr sz="1800" b="1" dirty="0">
                <a:solidFill>
                  <a:srgbClr val="8B1062"/>
                </a:solidFill>
                <a:latin typeface="Arial"/>
                <a:cs typeface="Arial"/>
              </a:rPr>
              <a:t>MANEJO</a:t>
            </a:r>
            <a:endParaRPr sz="1800" dirty="0">
              <a:latin typeface="Arial"/>
              <a:cs typeface="Arial"/>
            </a:endParaRPr>
          </a:p>
        </p:txBody>
      </p:sp>
      <p:sp>
        <p:nvSpPr>
          <p:cNvPr id="19" name="object 19"/>
          <p:cNvSpPr/>
          <p:nvPr/>
        </p:nvSpPr>
        <p:spPr>
          <a:xfrm>
            <a:off x="3007843" y="1344441"/>
            <a:ext cx="4606290" cy="5685790"/>
          </a:xfrm>
          <a:custGeom>
            <a:avLst/>
            <a:gdLst/>
            <a:ahLst/>
            <a:cxnLst/>
            <a:rect l="l" t="t" r="r" b="b"/>
            <a:pathLst>
              <a:path w="4606290" h="5685790">
                <a:moveTo>
                  <a:pt x="190500" y="5340731"/>
                </a:moveTo>
                <a:lnTo>
                  <a:pt x="0" y="5340731"/>
                </a:lnTo>
                <a:lnTo>
                  <a:pt x="0" y="5685764"/>
                </a:lnTo>
                <a:lnTo>
                  <a:pt x="2407196" y="5685764"/>
                </a:lnTo>
                <a:lnTo>
                  <a:pt x="2407196" y="5493131"/>
                </a:lnTo>
                <a:lnTo>
                  <a:pt x="190500" y="5493131"/>
                </a:lnTo>
                <a:lnTo>
                  <a:pt x="190500" y="5340731"/>
                </a:lnTo>
                <a:close/>
              </a:path>
              <a:path w="4606290" h="5685790">
                <a:moveTo>
                  <a:pt x="4606150" y="0"/>
                </a:moveTo>
                <a:lnTo>
                  <a:pt x="2216696" y="0"/>
                </a:lnTo>
                <a:lnTo>
                  <a:pt x="2216696" y="5493131"/>
                </a:lnTo>
                <a:lnTo>
                  <a:pt x="2407196" y="5493131"/>
                </a:lnTo>
                <a:lnTo>
                  <a:pt x="2407196" y="192633"/>
                </a:lnTo>
                <a:lnTo>
                  <a:pt x="4606150" y="192633"/>
                </a:lnTo>
                <a:lnTo>
                  <a:pt x="4606150" y="0"/>
                </a:lnTo>
                <a:close/>
              </a:path>
              <a:path w="4606290" h="5685790">
                <a:moveTo>
                  <a:pt x="4606150" y="192633"/>
                </a:moveTo>
                <a:lnTo>
                  <a:pt x="4415650" y="192633"/>
                </a:lnTo>
                <a:lnTo>
                  <a:pt x="4415650" y="304800"/>
                </a:lnTo>
                <a:lnTo>
                  <a:pt x="4510913" y="399351"/>
                </a:lnTo>
                <a:lnTo>
                  <a:pt x="4606150" y="301866"/>
                </a:lnTo>
                <a:lnTo>
                  <a:pt x="4606150" y="192633"/>
                </a:lnTo>
                <a:close/>
              </a:path>
            </a:pathLst>
          </a:custGeom>
          <a:solidFill>
            <a:srgbClr val="8B1062"/>
          </a:solidFill>
        </p:spPr>
        <p:txBody>
          <a:bodyPr wrap="square" lIns="0" tIns="0" rIns="0" bIns="0" rtlCol="0"/>
          <a:lstStyle/>
          <a:p>
            <a:endParaRPr/>
          </a:p>
        </p:txBody>
      </p:sp>
      <p:sp>
        <p:nvSpPr>
          <p:cNvPr id="20" name="object 20"/>
          <p:cNvSpPr/>
          <p:nvPr/>
        </p:nvSpPr>
        <p:spPr>
          <a:xfrm>
            <a:off x="7223904" y="1805405"/>
            <a:ext cx="601980" cy="601980"/>
          </a:xfrm>
          <a:custGeom>
            <a:avLst/>
            <a:gdLst/>
            <a:ahLst/>
            <a:cxnLst/>
            <a:rect l="l" t="t" r="r" b="b"/>
            <a:pathLst>
              <a:path w="601979" h="601980">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8B1062"/>
          </a:solidFill>
        </p:spPr>
        <p:txBody>
          <a:bodyPr wrap="square" lIns="0" tIns="0" rIns="0" bIns="0" rtlCol="0"/>
          <a:lstStyle/>
          <a:p>
            <a:endParaRPr/>
          </a:p>
        </p:txBody>
      </p:sp>
      <p:sp>
        <p:nvSpPr>
          <p:cNvPr id="21" name="object 21"/>
          <p:cNvSpPr/>
          <p:nvPr/>
        </p:nvSpPr>
        <p:spPr>
          <a:xfrm>
            <a:off x="7523091" y="1963977"/>
            <a:ext cx="216306" cy="235750"/>
          </a:xfrm>
          <a:prstGeom prst="rect">
            <a:avLst/>
          </a:prstGeom>
          <a:blipFill>
            <a:blip r:embed="rId7" cstate="print"/>
            <a:stretch>
              <a:fillRect/>
            </a:stretch>
          </a:blipFill>
        </p:spPr>
        <p:txBody>
          <a:bodyPr wrap="square" lIns="0" tIns="0" rIns="0" bIns="0" rtlCol="0"/>
          <a:lstStyle/>
          <a:p>
            <a:endParaRPr/>
          </a:p>
        </p:txBody>
      </p:sp>
      <p:sp>
        <p:nvSpPr>
          <p:cNvPr id="22" name="object 22"/>
          <p:cNvSpPr/>
          <p:nvPr/>
        </p:nvSpPr>
        <p:spPr>
          <a:xfrm>
            <a:off x="7332709" y="2021287"/>
            <a:ext cx="266065" cy="294640"/>
          </a:xfrm>
          <a:custGeom>
            <a:avLst/>
            <a:gdLst/>
            <a:ahLst/>
            <a:cxnLst/>
            <a:rect l="l" t="t" r="r" b="b"/>
            <a:pathLst>
              <a:path w="266065" h="294639">
                <a:moveTo>
                  <a:pt x="132994" y="0"/>
                </a:moveTo>
                <a:lnTo>
                  <a:pt x="81229" y="9498"/>
                </a:lnTo>
                <a:lnTo>
                  <a:pt x="38955" y="35402"/>
                </a:lnTo>
                <a:lnTo>
                  <a:pt x="10452" y="73825"/>
                </a:lnTo>
                <a:lnTo>
                  <a:pt x="0" y="120878"/>
                </a:lnTo>
                <a:lnTo>
                  <a:pt x="4871" y="153390"/>
                </a:lnTo>
                <a:lnTo>
                  <a:pt x="18605" y="182543"/>
                </a:lnTo>
                <a:lnTo>
                  <a:pt x="39883" y="207142"/>
                </a:lnTo>
                <a:lnTo>
                  <a:pt x="67386" y="225996"/>
                </a:lnTo>
                <a:lnTo>
                  <a:pt x="45732" y="294144"/>
                </a:lnTo>
                <a:lnTo>
                  <a:pt x="97967" y="237477"/>
                </a:lnTo>
                <a:lnTo>
                  <a:pt x="157117" y="237477"/>
                </a:lnTo>
                <a:lnTo>
                  <a:pt x="183056" y="232888"/>
                </a:lnTo>
                <a:lnTo>
                  <a:pt x="224426" y="208646"/>
                </a:lnTo>
                <a:lnTo>
                  <a:pt x="242506" y="185991"/>
                </a:lnTo>
                <a:lnTo>
                  <a:pt x="131622" y="185991"/>
                </a:lnTo>
                <a:lnTo>
                  <a:pt x="131267" y="185635"/>
                </a:lnTo>
                <a:lnTo>
                  <a:pt x="90728" y="185635"/>
                </a:lnTo>
                <a:lnTo>
                  <a:pt x="88442" y="178396"/>
                </a:lnTo>
                <a:lnTo>
                  <a:pt x="88442" y="132207"/>
                </a:lnTo>
                <a:lnTo>
                  <a:pt x="85115" y="132207"/>
                </a:lnTo>
                <a:lnTo>
                  <a:pt x="85115" y="88265"/>
                </a:lnTo>
                <a:lnTo>
                  <a:pt x="90144" y="83248"/>
                </a:lnTo>
                <a:lnTo>
                  <a:pt x="177162" y="83248"/>
                </a:lnTo>
                <a:lnTo>
                  <a:pt x="176790" y="81305"/>
                </a:lnTo>
                <a:lnTo>
                  <a:pt x="135483" y="81305"/>
                </a:lnTo>
                <a:lnTo>
                  <a:pt x="134848" y="80670"/>
                </a:lnTo>
                <a:lnTo>
                  <a:pt x="90614" y="80670"/>
                </a:lnTo>
                <a:lnTo>
                  <a:pt x="85724" y="75946"/>
                </a:lnTo>
                <a:lnTo>
                  <a:pt x="85724" y="64566"/>
                </a:lnTo>
                <a:lnTo>
                  <a:pt x="90614" y="59842"/>
                </a:lnTo>
                <a:lnTo>
                  <a:pt x="175564" y="59842"/>
                </a:lnTo>
                <a:lnTo>
                  <a:pt x="175564" y="6362"/>
                </a:lnTo>
                <a:lnTo>
                  <a:pt x="165371" y="3637"/>
                </a:lnTo>
                <a:lnTo>
                  <a:pt x="154855" y="1643"/>
                </a:lnTo>
                <a:lnTo>
                  <a:pt x="144051" y="417"/>
                </a:lnTo>
                <a:lnTo>
                  <a:pt x="132994" y="0"/>
                </a:lnTo>
                <a:close/>
              </a:path>
              <a:path w="266065" h="294639">
                <a:moveTo>
                  <a:pt x="157117" y="237477"/>
                </a:moveTo>
                <a:lnTo>
                  <a:pt x="97967" y="237477"/>
                </a:lnTo>
                <a:lnTo>
                  <a:pt x="106444" y="239312"/>
                </a:lnTo>
                <a:lnTo>
                  <a:pt x="115119" y="240649"/>
                </a:lnTo>
                <a:lnTo>
                  <a:pt x="123974" y="241467"/>
                </a:lnTo>
                <a:lnTo>
                  <a:pt x="132994" y="241744"/>
                </a:lnTo>
                <a:lnTo>
                  <a:pt x="157117" y="237477"/>
                </a:lnTo>
                <a:close/>
              </a:path>
              <a:path w="266065" h="294639">
                <a:moveTo>
                  <a:pt x="143052" y="132257"/>
                </a:moveTo>
                <a:lnTo>
                  <a:pt x="140512" y="132257"/>
                </a:lnTo>
                <a:lnTo>
                  <a:pt x="140500" y="183426"/>
                </a:lnTo>
                <a:lnTo>
                  <a:pt x="137947" y="185991"/>
                </a:lnTo>
                <a:lnTo>
                  <a:pt x="145605" y="185991"/>
                </a:lnTo>
                <a:lnTo>
                  <a:pt x="143040" y="183426"/>
                </a:lnTo>
                <a:lnTo>
                  <a:pt x="143052" y="132257"/>
                </a:lnTo>
                <a:close/>
              </a:path>
              <a:path w="266065" h="294639">
                <a:moveTo>
                  <a:pt x="157010" y="97497"/>
                </a:moveTo>
                <a:lnTo>
                  <a:pt x="154508" y="97497"/>
                </a:lnTo>
                <a:lnTo>
                  <a:pt x="154482" y="183426"/>
                </a:lnTo>
                <a:lnTo>
                  <a:pt x="151917" y="185991"/>
                </a:lnTo>
                <a:lnTo>
                  <a:pt x="242506" y="185991"/>
                </a:lnTo>
                <a:lnTo>
                  <a:pt x="253268" y="172505"/>
                </a:lnTo>
                <a:lnTo>
                  <a:pt x="264015" y="134137"/>
                </a:lnTo>
                <a:lnTo>
                  <a:pt x="157010" y="134137"/>
                </a:lnTo>
                <a:lnTo>
                  <a:pt x="157010" y="97497"/>
                </a:lnTo>
                <a:close/>
              </a:path>
              <a:path w="266065" h="294639">
                <a:moveTo>
                  <a:pt x="119049" y="92405"/>
                </a:moveTo>
                <a:lnTo>
                  <a:pt x="107353" y="92405"/>
                </a:lnTo>
                <a:lnTo>
                  <a:pt x="107480" y="93078"/>
                </a:lnTo>
                <a:lnTo>
                  <a:pt x="107568" y="132207"/>
                </a:lnTo>
                <a:lnTo>
                  <a:pt x="100241" y="132207"/>
                </a:lnTo>
                <a:lnTo>
                  <a:pt x="100241" y="185635"/>
                </a:lnTo>
                <a:lnTo>
                  <a:pt x="131267" y="185635"/>
                </a:lnTo>
                <a:lnTo>
                  <a:pt x="129057" y="183426"/>
                </a:lnTo>
                <a:lnTo>
                  <a:pt x="129064" y="134099"/>
                </a:lnTo>
                <a:lnTo>
                  <a:pt x="118452" y="134099"/>
                </a:lnTo>
                <a:lnTo>
                  <a:pt x="118452" y="95161"/>
                </a:lnTo>
                <a:lnTo>
                  <a:pt x="118694" y="93751"/>
                </a:lnTo>
                <a:lnTo>
                  <a:pt x="119049" y="92405"/>
                </a:lnTo>
                <a:close/>
              </a:path>
              <a:path w="266065" h="294639">
                <a:moveTo>
                  <a:pt x="177196" y="83426"/>
                </a:moveTo>
                <a:lnTo>
                  <a:pt x="161010" y="83426"/>
                </a:lnTo>
                <a:lnTo>
                  <a:pt x="164998" y="90068"/>
                </a:lnTo>
                <a:lnTo>
                  <a:pt x="165023" y="134137"/>
                </a:lnTo>
                <a:lnTo>
                  <a:pt x="264015" y="134137"/>
                </a:lnTo>
                <a:lnTo>
                  <a:pt x="265747" y="127952"/>
                </a:lnTo>
                <a:lnTo>
                  <a:pt x="225805" y="127952"/>
                </a:lnTo>
                <a:lnTo>
                  <a:pt x="206270" y="123776"/>
                </a:lnTo>
                <a:lnTo>
                  <a:pt x="190298" y="112398"/>
                </a:lnTo>
                <a:lnTo>
                  <a:pt x="179519" y="95537"/>
                </a:lnTo>
                <a:lnTo>
                  <a:pt x="177196" y="83426"/>
                </a:lnTo>
                <a:close/>
              </a:path>
              <a:path w="266065" h="294639">
                <a:moveTo>
                  <a:pt x="129070" y="97497"/>
                </a:moveTo>
                <a:lnTo>
                  <a:pt x="126504" y="97497"/>
                </a:lnTo>
                <a:lnTo>
                  <a:pt x="126504" y="134099"/>
                </a:lnTo>
                <a:lnTo>
                  <a:pt x="129064" y="134099"/>
                </a:lnTo>
                <a:lnTo>
                  <a:pt x="129070" y="97497"/>
                </a:lnTo>
                <a:close/>
              </a:path>
              <a:path w="266065" h="294639">
                <a:moveTo>
                  <a:pt x="177162" y="83248"/>
                </a:moveTo>
                <a:lnTo>
                  <a:pt x="97180" y="83248"/>
                </a:lnTo>
                <a:lnTo>
                  <a:pt x="97980" y="83362"/>
                </a:lnTo>
                <a:lnTo>
                  <a:pt x="98767" y="83527"/>
                </a:lnTo>
                <a:lnTo>
                  <a:pt x="129158" y="83527"/>
                </a:lnTo>
                <a:lnTo>
                  <a:pt x="129514" y="83502"/>
                </a:lnTo>
                <a:lnTo>
                  <a:pt x="129844" y="83426"/>
                </a:lnTo>
                <a:lnTo>
                  <a:pt x="177196" y="83426"/>
                </a:lnTo>
                <a:lnTo>
                  <a:pt x="177162" y="83248"/>
                </a:lnTo>
                <a:close/>
              </a:path>
              <a:path w="266065" h="294639">
                <a:moveTo>
                  <a:pt x="175564" y="60883"/>
                </a:moveTo>
                <a:lnTo>
                  <a:pt x="146761" y="60883"/>
                </a:lnTo>
                <a:lnTo>
                  <a:pt x="151333" y="65455"/>
                </a:lnTo>
                <a:lnTo>
                  <a:pt x="151333" y="76733"/>
                </a:lnTo>
                <a:lnTo>
                  <a:pt x="146761" y="81305"/>
                </a:lnTo>
                <a:lnTo>
                  <a:pt x="176790" y="81305"/>
                </a:lnTo>
                <a:lnTo>
                  <a:pt x="175564" y="74917"/>
                </a:lnTo>
                <a:lnTo>
                  <a:pt x="175564" y="60883"/>
                </a:lnTo>
                <a:close/>
              </a:path>
              <a:path w="266065" h="294639">
                <a:moveTo>
                  <a:pt x="175564" y="59842"/>
                </a:moveTo>
                <a:lnTo>
                  <a:pt x="101676" y="59842"/>
                </a:lnTo>
                <a:lnTo>
                  <a:pt x="106565" y="64566"/>
                </a:lnTo>
                <a:lnTo>
                  <a:pt x="106565" y="75946"/>
                </a:lnTo>
                <a:lnTo>
                  <a:pt x="101511" y="80670"/>
                </a:lnTo>
                <a:lnTo>
                  <a:pt x="134848" y="80670"/>
                </a:lnTo>
                <a:lnTo>
                  <a:pt x="130911" y="76733"/>
                </a:lnTo>
                <a:lnTo>
                  <a:pt x="130911" y="65455"/>
                </a:lnTo>
                <a:lnTo>
                  <a:pt x="135483" y="60883"/>
                </a:lnTo>
                <a:lnTo>
                  <a:pt x="175564" y="60883"/>
                </a:lnTo>
                <a:lnTo>
                  <a:pt x="175564" y="59842"/>
                </a:lnTo>
                <a:close/>
              </a:path>
            </a:pathLst>
          </a:custGeom>
          <a:solidFill>
            <a:srgbClr val="FFFFFF"/>
          </a:solidFill>
        </p:spPr>
        <p:txBody>
          <a:bodyPr wrap="square" lIns="0" tIns="0" rIns="0" bIns="0" rtlCol="0"/>
          <a:lstStyle/>
          <a:p>
            <a:endParaRPr/>
          </a:p>
        </p:txBody>
      </p:sp>
      <p:sp>
        <p:nvSpPr>
          <p:cNvPr id="23" name="object 23"/>
          <p:cNvSpPr/>
          <p:nvPr/>
        </p:nvSpPr>
        <p:spPr>
          <a:xfrm>
            <a:off x="2754002" y="1805405"/>
            <a:ext cx="601980" cy="601980"/>
          </a:xfrm>
          <a:custGeom>
            <a:avLst/>
            <a:gdLst/>
            <a:ahLst/>
            <a:cxnLst/>
            <a:rect l="l" t="t" r="r" b="b"/>
            <a:pathLst>
              <a:path w="601979" h="601980">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8B1062"/>
          </a:solidFill>
        </p:spPr>
        <p:txBody>
          <a:bodyPr wrap="square" lIns="0" tIns="0" rIns="0" bIns="0" rtlCol="0"/>
          <a:lstStyle/>
          <a:p>
            <a:endParaRPr/>
          </a:p>
        </p:txBody>
      </p:sp>
      <p:sp>
        <p:nvSpPr>
          <p:cNvPr id="24" name="object 24"/>
          <p:cNvSpPr/>
          <p:nvPr/>
        </p:nvSpPr>
        <p:spPr>
          <a:xfrm>
            <a:off x="2980002" y="1905394"/>
            <a:ext cx="160655" cy="62230"/>
          </a:xfrm>
          <a:custGeom>
            <a:avLst/>
            <a:gdLst/>
            <a:ahLst/>
            <a:cxnLst/>
            <a:rect l="l" t="t" r="r" b="b"/>
            <a:pathLst>
              <a:path w="160655" h="62230">
                <a:moveTo>
                  <a:pt x="80632" y="0"/>
                </a:moveTo>
                <a:lnTo>
                  <a:pt x="50990" y="24714"/>
                </a:lnTo>
                <a:lnTo>
                  <a:pt x="48983" y="30784"/>
                </a:lnTo>
                <a:lnTo>
                  <a:pt x="42595" y="30822"/>
                </a:lnTo>
                <a:lnTo>
                  <a:pt x="5080" y="45377"/>
                </a:lnTo>
                <a:lnTo>
                  <a:pt x="0" y="61988"/>
                </a:lnTo>
                <a:lnTo>
                  <a:pt x="160121" y="61988"/>
                </a:lnTo>
                <a:lnTo>
                  <a:pt x="130012" y="31750"/>
                </a:lnTo>
                <a:lnTo>
                  <a:pt x="77597" y="31750"/>
                </a:lnTo>
                <a:lnTo>
                  <a:pt x="71696" y="30822"/>
                </a:lnTo>
                <a:lnTo>
                  <a:pt x="66789" y="25514"/>
                </a:lnTo>
                <a:lnTo>
                  <a:pt x="66573" y="12827"/>
                </a:lnTo>
                <a:lnTo>
                  <a:pt x="71577" y="6908"/>
                </a:lnTo>
                <a:lnTo>
                  <a:pt x="100115" y="6908"/>
                </a:lnTo>
                <a:lnTo>
                  <a:pt x="98996" y="5426"/>
                </a:lnTo>
                <a:lnTo>
                  <a:pt x="91268" y="1366"/>
                </a:lnTo>
                <a:lnTo>
                  <a:pt x="80632" y="0"/>
                </a:lnTo>
                <a:close/>
              </a:path>
              <a:path w="160655" h="62230">
                <a:moveTo>
                  <a:pt x="100115" y="6908"/>
                </a:moveTo>
                <a:lnTo>
                  <a:pt x="71577" y="6908"/>
                </a:lnTo>
                <a:lnTo>
                  <a:pt x="80010" y="7099"/>
                </a:lnTo>
                <a:lnTo>
                  <a:pt x="82867" y="7607"/>
                </a:lnTo>
                <a:lnTo>
                  <a:pt x="86715" y="11760"/>
                </a:lnTo>
                <a:lnTo>
                  <a:pt x="88900" y="15900"/>
                </a:lnTo>
                <a:lnTo>
                  <a:pt x="88874" y="22377"/>
                </a:lnTo>
                <a:lnTo>
                  <a:pt x="86614" y="26365"/>
                </a:lnTo>
                <a:lnTo>
                  <a:pt x="82765" y="30619"/>
                </a:lnTo>
                <a:lnTo>
                  <a:pt x="79971" y="30772"/>
                </a:lnTo>
                <a:lnTo>
                  <a:pt x="77597" y="31750"/>
                </a:lnTo>
                <a:lnTo>
                  <a:pt x="130012" y="31750"/>
                </a:lnTo>
                <a:lnTo>
                  <a:pt x="128525" y="31422"/>
                </a:lnTo>
                <a:lnTo>
                  <a:pt x="117714" y="30848"/>
                </a:lnTo>
                <a:lnTo>
                  <a:pt x="110744" y="30848"/>
                </a:lnTo>
                <a:lnTo>
                  <a:pt x="108902" y="24358"/>
                </a:lnTo>
                <a:lnTo>
                  <a:pt x="104583" y="12827"/>
                </a:lnTo>
                <a:lnTo>
                  <a:pt x="100115" y="6908"/>
                </a:lnTo>
                <a:close/>
              </a:path>
              <a:path w="160655" h="62230">
                <a:moveTo>
                  <a:pt x="117475" y="30835"/>
                </a:moveTo>
                <a:lnTo>
                  <a:pt x="110744" y="30848"/>
                </a:lnTo>
                <a:lnTo>
                  <a:pt x="117714" y="30848"/>
                </a:lnTo>
                <a:lnTo>
                  <a:pt x="117475" y="30835"/>
                </a:lnTo>
                <a:close/>
              </a:path>
            </a:pathLst>
          </a:custGeom>
          <a:solidFill>
            <a:srgbClr val="FFFFFF"/>
          </a:solidFill>
        </p:spPr>
        <p:txBody>
          <a:bodyPr wrap="square" lIns="0" tIns="0" rIns="0" bIns="0" rtlCol="0"/>
          <a:lstStyle/>
          <a:p>
            <a:endParaRPr/>
          </a:p>
        </p:txBody>
      </p:sp>
      <p:sp>
        <p:nvSpPr>
          <p:cNvPr id="25" name="object 25"/>
          <p:cNvSpPr/>
          <p:nvPr/>
        </p:nvSpPr>
        <p:spPr>
          <a:xfrm>
            <a:off x="2935302" y="1960429"/>
            <a:ext cx="243840" cy="298450"/>
          </a:xfrm>
          <a:custGeom>
            <a:avLst/>
            <a:gdLst/>
            <a:ahLst/>
            <a:cxnLst/>
            <a:rect l="l" t="t" r="r" b="b"/>
            <a:pathLst>
              <a:path w="243839" h="298450">
                <a:moveTo>
                  <a:pt x="27990" y="0"/>
                </a:moveTo>
                <a:lnTo>
                  <a:pt x="0" y="0"/>
                </a:lnTo>
                <a:lnTo>
                  <a:pt x="0" y="297903"/>
                </a:lnTo>
                <a:lnTo>
                  <a:pt x="243624" y="297903"/>
                </a:lnTo>
                <a:lnTo>
                  <a:pt x="243624" y="254952"/>
                </a:lnTo>
                <a:lnTo>
                  <a:pt x="123113" y="254952"/>
                </a:lnTo>
                <a:lnTo>
                  <a:pt x="107251" y="239090"/>
                </a:lnTo>
                <a:lnTo>
                  <a:pt x="107391" y="238950"/>
                </a:lnTo>
                <a:lnTo>
                  <a:pt x="91833" y="223380"/>
                </a:lnTo>
                <a:lnTo>
                  <a:pt x="107696" y="207518"/>
                </a:lnTo>
                <a:lnTo>
                  <a:pt x="138832" y="207518"/>
                </a:lnTo>
                <a:lnTo>
                  <a:pt x="174307" y="172034"/>
                </a:lnTo>
                <a:lnTo>
                  <a:pt x="243624" y="172034"/>
                </a:lnTo>
                <a:lnTo>
                  <a:pt x="243624" y="155333"/>
                </a:lnTo>
                <a:lnTo>
                  <a:pt x="93472" y="155333"/>
                </a:lnTo>
                <a:lnTo>
                  <a:pt x="77609" y="139458"/>
                </a:lnTo>
                <a:lnTo>
                  <a:pt x="111912" y="105156"/>
                </a:lnTo>
                <a:lnTo>
                  <a:pt x="80111" y="73355"/>
                </a:lnTo>
                <a:lnTo>
                  <a:pt x="95973" y="57492"/>
                </a:lnTo>
                <a:lnTo>
                  <a:pt x="243624" y="57492"/>
                </a:lnTo>
                <a:lnTo>
                  <a:pt x="243624" y="24726"/>
                </a:lnTo>
                <a:lnTo>
                  <a:pt x="26098" y="24726"/>
                </a:lnTo>
                <a:lnTo>
                  <a:pt x="26301" y="10058"/>
                </a:lnTo>
                <a:lnTo>
                  <a:pt x="26924" y="4864"/>
                </a:lnTo>
                <a:lnTo>
                  <a:pt x="27990" y="0"/>
                </a:lnTo>
                <a:close/>
              </a:path>
              <a:path w="243839" h="298450">
                <a:moveTo>
                  <a:pt x="123266" y="254812"/>
                </a:moveTo>
                <a:lnTo>
                  <a:pt x="123113" y="254952"/>
                </a:lnTo>
                <a:lnTo>
                  <a:pt x="123405" y="254952"/>
                </a:lnTo>
                <a:lnTo>
                  <a:pt x="123266" y="254812"/>
                </a:lnTo>
                <a:close/>
              </a:path>
              <a:path w="243839" h="298450">
                <a:moveTo>
                  <a:pt x="243624" y="172034"/>
                </a:moveTo>
                <a:lnTo>
                  <a:pt x="174307" y="172034"/>
                </a:lnTo>
                <a:lnTo>
                  <a:pt x="190169" y="187909"/>
                </a:lnTo>
                <a:lnTo>
                  <a:pt x="139128" y="238950"/>
                </a:lnTo>
                <a:lnTo>
                  <a:pt x="139268" y="239090"/>
                </a:lnTo>
                <a:lnTo>
                  <a:pt x="123405" y="254952"/>
                </a:lnTo>
                <a:lnTo>
                  <a:pt x="243624" y="254952"/>
                </a:lnTo>
                <a:lnTo>
                  <a:pt x="243624" y="172034"/>
                </a:lnTo>
                <a:close/>
              </a:path>
              <a:path w="243839" h="298450">
                <a:moveTo>
                  <a:pt x="138832" y="207518"/>
                </a:moveTo>
                <a:lnTo>
                  <a:pt x="107696" y="207518"/>
                </a:lnTo>
                <a:lnTo>
                  <a:pt x="123266" y="223088"/>
                </a:lnTo>
                <a:lnTo>
                  <a:pt x="138832" y="207518"/>
                </a:lnTo>
                <a:close/>
              </a:path>
              <a:path w="243839" h="298450">
                <a:moveTo>
                  <a:pt x="127774" y="121031"/>
                </a:moveTo>
                <a:lnTo>
                  <a:pt x="93472" y="155333"/>
                </a:lnTo>
                <a:lnTo>
                  <a:pt x="162077" y="155333"/>
                </a:lnTo>
                <a:lnTo>
                  <a:pt x="127774" y="121031"/>
                </a:lnTo>
                <a:close/>
              </a:path>
              <a:path w="243839" h="298450">
                <a:moveTo>
                  <a:pt x="243624" y="57492"/>
                </a:moveTo>
                <a:lnTo>
                  <a:pt x="159575" y="57492"/>
                </a:lnTo>
                <a:lnTo>
                  <a:pt x="175437" y="73355"/>
                </a:lnTo>
                <a:lnTo>
                  <a:pt x="143637" y="105156"/>
                </a:lnTo>
                <a:lnTo>
                  <a:pt x="177939" y="139458"/>
                </a:lnTo>
                <a:lnTo>
                  <a:pt x="162077" y="155333"/>
                </a:lnTo>
                <a:lnTo>
                  <a:pt x="243624" y="155333"/>
                </a:lnTo>
                <a:lnTo>
                  <a:pt x="243624" y="57492"/>
                </a:lnTo>
                <a:close/>
              </a:path>
              <a:path w="243839" h="298450">
                <a:moveTo>
                  <a:pt x="159575" y="57492"/>
                </a:moveTo>
                <a:lnTo>
                  <a:pt x="95973" y="57492"/>
                </a:lnTo>
                <a:lnTo>
                  <a:pt x="127774" y="89293"/>
                </a:lnTo>
                <a:lnTo>
                  <a:pt x="159575" y="57492"/>
                </a:lnTo>
                <a:close/>
              </a:path>
              <a:path w="243839" h="298450">
                <a:moveTo>
                  <a:pt x="243624" y="0"/>
                </a:moveTo>
                <a:lnTo>
                  <a:pt x="221602" y="0"/>
                </a:lnTo>
                <a:lnTo>
                  <a:pt x="222618" y="4673"/>
                </a:lnTo>
                <a:lnTo>
                  <a:pt x="223215" y="9804"/>
                </a:lnTo>
                <a:lnTo>
                  <a:pt x="223735" y="24726"/>
                </a:lnTo>
                <a:lnTo>
                  <a:pt x="243624" y="24726"/>
                </a:lnTo>
                <a:lnTo>
                  <a:pt x="243624" y="0"/>
                </a:lnTo>
                <a:close/>
              </a:path>
            </a:pathLst>
          </a:custGeom>
          <a:solidFill>
            <a:srgbClr val="FFFFFF"/>
          </a:solidFill>
        </p:spPr>
        <p:txBody>
          <a:bodyPr wrap="square" lIns="0" tIns="0" rIns="0" bIns="0" rtlCol="0"/>
          <a:lstStyle/>
          <a:p>
            <a:endParaRPr/>
          </a:p>
        </p:txBody>
      </p:sp>
      <p:sp>
        <p:nvSpPr>
          <p:cNvPr id="26" name="object 26"/>
          <p:cNvSpPr/>
          <p:nvPr/>
        </p:nvSpPr>
        <p:spPr>
          <a:xfrm>
            <a:off x="1578402" y="1234438"/>
            <a:ext cx="252006" cy="235686"/>
          </a:xfrm>
          <a:prstGeom prst="rect">
            <a:avLst/>
          </a:prstGeom>
          <a:blipFill>
            <a:blip r:embed="rId8" cstate="print"/>
            <a:stretch>
              <a:fillRect/>
            </a:stretch>
          </a:blipFill>
        </p:spPr>
        <p:txBody>
          <a:bodyPr wrap="square" lIns="0" tIns="0" rIns="0" bIns="0" rtlCol="0"/>
          <a:lstStyle/>
          <a:p>
            <a:endParaRPr/>
          </a:p>
        </p:txBody>
      </p:sp>
      <p:sp>
        <p:nvSpPr>
          <p:cNvPr id="27" name="object 27"/>
          <p:cNvSpPr txBox="1">
            <a:spLocks noGrp="1"/>
          </p:cNvSpPr>
          <p:nvPr>
            <p:ph type="title" idx="4294967295"/>
          </p:nvPr>
        </p:nvSpPr>
        <p:spPr>
          <a:xfrm>
            <a:off x="673666" y="1082310"/>
            <a:ext cx="4595813" cy="520700"/>
          </a:xfrm>
          <a:prstGeom prst="rect">
            <a:avLst/>
          </a:prstGeom>
        </p:spPr>
        <p:txBody>
          <a:bodyPr vert="horz" wrap="square" lIns="0" tIns="12700" rIns="0" bIns="0" rtlCol="0">
            <a:spAutoFit/>
          </a:bodyPr>
          <a:lstStyle/>
          <a:p>
            <a:pPr marL="12700">
              <a:lnSpc>
                <a:spcPct val="100000"/>
              </a:lnSpc>
              <a:spcBef>
                <a:spcPts val="100"/>
              </a:spcBef>
              <a:tabLst>
                <a:tab pos="1221105" algn="l"/>
              </a:tabLst>
            </a:pPr>
            <a:r>
              <a:rPr sz="3300" dirty="0">
                <a:solidFill>
                  <a:srgbClr val="8B1062"/>
                </a:solidFill>
              </a:rPr>
              <a:t>DEP	</a:t>
            </a:r>
            <a:r>
              <a:rPr sz="3300" b="0" dirty="0">
                <a:solidFill>
                  <a:srgbClr val="000000"/>
                </a:solidFill>
                <a:latin typeface="Arial"/>
                <a:cs typeface="Arial"/>
              </a:rPr>
              <a:t>Panorama rápido</a:t>
            </a:r>
            <a:endParaRPr sz="3300" dirty="0">
              <a:latin typeface="Arial"/>
              <a:cs typeface="Arial"/>
            </a:endParaRPr>
          </a:p>
        </p:txBody>
      </p:sp>
      <p:sp>
        <p:nvSpPr>
          <p:cNvPr id="28" name="object 28"/>
          <p:cNvSpPr txBox="1"/>
          <p:nvPr/>
        </p:nvSpPr>
        <p:spPr>
          <a:xfrm>
            <a:off x="6718301" y="6119097"/>
            <a:ext cx="2073268" cy="293670"/>
          </a:xfrm>
          <a:prstGeom prst="rect">
            <a:avLst/>
          </a:prstGeom>
        </p:spPr>
        <p:txBody>
          <a:bodyPr vert="horz" wrap="square" lIns="0" tIns="16510" rIns="0" bIns="0" rtlCol="0">
            <a:spAutoFit/>
          </a:bodyPr>
          <a:lstStyle/>
          <a:p>
            <a:pPr marL="12700">
              <a:lnSpc>
                <a:spcPct val="100000"/>
              </a:lnSpc>
              <a:spcBef>
                <a:spcPts val="130"/>
              </a:spcBef>
            </a:pPr>
            <a:r>
              <a:rPr sz="1800" b="1" dirty="0">
                <a:solidFill>
                  <a:srgbClr val="8B1062"/>
                </a:solidFill>
                <a:latin typeface="Arial"/>
                <a:cs typeface="Arial"/>
              </a:rPr>
              <a:t>SEGUIMENTO</a:t>
            </a:r>
            <a:endParaRPr sz="1800" dirty="0">
              <a:latin typeface="Arial"/>
              <a:cs typeface="Arial"/>
            </a:endParaRPr>
          </a:p>
        </p:txBody>
      </p:sp>
      <p:sp>
        <p:nvSpPr>
          <p:cNvPr id="29" name="object 29"/>
          <p:cNvSpPr/>
          <p:nvPr/>
        </p:nvSpPr>
        <p:spPr>
          <a:xfrm>
            <a:off x="7210887" y="5373446"/>
            <a:ext cx="601980" cy="601980"/>
          </a:xfrm>
          <a:custGeom>
            <a:avLst/>
            <a:gdLst/>
            <a:ahLst/>
            <a:cxnLst/>
            <a:rect l="l" t="t" r="r" b="b"/>
            <a:pathLst>
              <a:path w="601979" h="601979">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8B1062"/>
          </a:solidFill>
        </p:spPr>
        <p:txBody>
          <a:bodyPr wrap="square" lIns="0" tIns="0" rIns="0" bIns="0" rtlCol="0"/>
          <a:lstStyle/>
          <a:p>
            <a:endParaRPr/>
          </a:p>
        </p:txBody>
      </p:sp>
      <p:sp>
        <p:nvSpPr>
          <p:cNvPr id="30" name="object 30"/>
          <p:cNvSpPr/>
          <p:nvPr/>
        </p:nvSpPr>
        <p:spPr>
          <a:xfrm>
            <a:off x="7376404" y="5452126"/>
            <a:ext cx="288290" cy="319405"/>
          </a:xfrm>
          <a:custGeom>
            <a:avLst/>
            <a:gdLst/>
            <a:ahLst/>
            <a:cxnLst/>
            <a:rect l="l" t="t" r="r" b="b"/>
            <a:pathLst>
              <a:path w="288290" h="319404">
                <a:moveTo>
                  <a:pt x="158534" y="0"/>
                </a:moveTo>
                <a:lnTo>
                  <a:pt x="108391" y="8420"/>
                </a:lnTo>
                <a:lnTo>
                  <a:pt x="64868" y="31120"/>
                </a:lnTo>
                <a:lnTo>
                  <a:pt x="30562" y="65591"/>
                </a:lnTo>
                <a:lnTo>
                  <a:pt x="8073" y="109237"/>
                </a:lnTo>
                <a:lnTo>
                  <a:pt x="0" y="159461"/>
                </a:lnTo>
                <a:lnTo>
                  <a:pt x="8125" y="209845"/>
                </a:lnTo>
                <a:lnTo>
                  <a:pt x="30753" y="253605"/>
                </a:lnTo>
                <a:lnTo>
                  <a:pt x="65257" y="288113"/>
                </a:lnTo>
                <a:lnTo>
                  <a:pt x="109014" y="310744"/>
                </a:lnTo>
                <a:lnTo>
                  <a:pt x="159397" y="318871"/>
                </a:lnTo>
                <a:lnTo>
                  <a:pt x="197742" y="314207"/>
                </a:lnTo>
                <a:lnTo>
                  <a:pt x="232690" y="300969"/>
                </a:lnTo>
                <a:lnTo>
                  <a:pt x="263155" y="280289"/>
                </a:lnTo>
                <a:lnTo>
                  <a:pt x="281641" y="260248"/>
                </a:lnTo>
                <a:lnTo>
                  <a:pt x="159397" y="260248"/>
                </a:lnTo>
                <a:lnTo>
                  <a:pt x="120203" y="252315"/>
                </a:lnTo>
                <a:lnTo>
                  <a:pt x="88163" y="230695"/>
                </a:lnTo>
                <a:lnTo>
                  <a:pt x="66543" y="198654"/>
                </a:lnTo>
                <a:lnTo>
                  <a:pt x="58610" y="159461"/>
                </a:lnTo>
                <a:lnTo>
                  <a:pt x="66463" y="120460"/>
                </a:lnTo>
                <a:lnTo>
                  <a:pt x="87879" y="88525"/>
                </a:lnTo>
                <a:lnTo>
                  <a:pt x="119641" y="66867"/>
                </a:lnTo>
                <a:lnTo>
                  <a:pt x="158534" y="58699"/>
                </a:lnTo>
                <a:lnTo>
                  <a:pt x="158754" y="58699"/>
                </a:lnTo>
                <a:lnTo>
                  <a:pt x="209473" y="29413"/>
                </a:lnTo>
                <a:lnTo>
                  <a:pt x="158534" y="0"/>
                </a:lnTo>
                <a:close/>
              </a:path>
              <a:path w="288290" h="319404">
                <a:moveTo>
                  <a:pt x="240741" y="218452"/>
                </a:moveTo>
                <a:lnTo>
                  <a:pt x="225004" y="235618"/>
                </a:lnTo>
                <a:lnTo>
                  <a:pt x="205751" y="248804"/>
                </a:lnTo>
                <a:lnTo>
                  <a:pt x="183657" y="257262"/>
                </a:lnTo>
                <a:lnTo>
                  <a:pt x="159397" y="260248"/>
                </a:lnTo>
                <a:lnTo>
                  <a:pt x="281641" y="260248"/>
                </a:lnTo>
                <a:lnTo>
                  <a:pt x="288048" y="253301"/>
                </a:lnTo>
                <a:lnTo>
                  <a:pt x="240741" y="218452"/>
                </a:lnTo>
                <a:close/>
              </a:path>
              <a:path w="288290" h="319404">
                <a:moveTo>
                  <a:pt x="158754" y="58699"/>
                </a:moveTo>
                <a:lnTo>
                  <a:pt x="158534" y="58699"/>
                </a:lnTo>
                <a:lnTo>
                  <a:pt x="158754" y="58699"/>
                </a:lnTo>
                <a:close/>
              </a:path>
            </a:pathLst>
          </a:custGeom>
          <a:solidFill>
            <a:srgbClr val="FFFFFF"/>
          </a:solidFill>
        </p:spPr>
        <p:txBody>
          <a:bodyPr wrap="square" lIns="0" tIns="0" rIns="0" bIns="0" rtlCol="0"/>
          <a:lstStyle/>
          <a:p>
            <a:endParaRPr/>
          </a:p>
        </p:txBody>
      </p:sp>
      <p:sp>
        <p:nvSpPr>
          <p:cNvPr id="31" name="object 31"/>
          <p:cNvSpPr/>
          <p:nvPr/>
        </p:nvSpPr>
        <p:spPr>
          <a:xfrm>
            <a:off x="7512885" y="5638251"/>
            <a:ext cx="37465" cy="37465"/>
          </a:xfrm>
          <a:custGeom>
            <a:avLst/>
            <a:gdLst/>
            <a:ahLst/>
            <a:cxnLst/>
            <a:rect l="l" t="t" r="r" b="b"/>
            <a:pathLst>
              <a:path w="37465" h="37464">
                <a:moveTo>
                  <a:pt x="37376" y="0"/>
                </a:moveTo>
                <a:lnTo>
                  <a:pt x="0" y="0"/>
                </a:lnTo>
                <a:lnTo>
                  <a:pt x="0" y="37376"/>
                </a:lnTo>
                <a:lnTo>
                  <a:pt x="37376" y="37376"/>
                </a:lnTo>
                <a:lnTo>
                  <a:pt x="37376" y="0"/>
                </a:lnTo>
                <a:close/>
              </a:path>
            </a:pathLst>
          </a:custGeom>
          <a:solidFill>
            <a:srgbClr val="FFFFFF"/>
          </a:solidFill>
        </p:spPr>
        <p:txBody>
          <a:bodyPr wrap="square" lIns="0" tIns="0" rIns="0" bIns="0" rtlCol="0"/>
          <a:lstStyle/>
          <a:p>
            <a:endParaRPr/>
          </a:p>
        </p:txBody>
      </p:sp>
      <p:sp>
        <p:nvSpPr>
          <p:cNvPr id="32" name="object 32"/>
          <p:cNvSpPr/>
          <p:nvPr/>
        </p:nvSpPr>
        <p:spPr>
          <a:xfrm>
            <a:off x="7475521" y="5619563"/>
            <a:ext cx="112395" cy="0"/>
          </a:xfrm>
          <a:custGeom>
            <a:avLst/>
            <a:gdLst/>
            <a:ahLst/>
            <a:cxnLst/>
            <a:rect l="l" t="t" r="r" b="b"/>
            <a:pathLst>
              <a:path w="112395">
                <a:moveTo>
                  <a:pt x="0" y="0"/>
                </a:moveTo>
                <a:lnTo>
                  <a:pt x="112115" y="0"/>
                </a:lnTo>
              </a:path>
            </a:pathLst>
          </a:custGeom>
          <a:ln w="37376">
            <a:solidFill>
              <a:srgbClr val="FFFFFF"/>
            </a:solidFill>
          </a:ln>
        </p:spPr>
        <p:txBody>
          <a:bodyPr wrap="square" lIns="0" tIns="0" rIns="0" bIns="0" rtlCol="0"/>
          <a:lstStyle/>
          <a:p>
            <a:endParaRPr/>
          </a:p>
        </p:txBody>
      </p:sp>
      <p:sp>
        <p:nvSpPr>
          <p:cNvPr id="33" name="object 33"/>
          <p:cNvSpPr/>
          <p:nvPr/>
        </p:nvSpPr>
        <p:spPr>
          <a:xfrm>
            <a:off x="7481366" y="5702024"/>
            <a:ext cx="37465" cy="37465"/>
          </a:xfrm>
          <a:custGeom>
            <a:avLst/>
            <a:gdLst/>
            <a:ahLst/>
            <a:cxnLst/>
            <a:rect l="l" t="t" r="r" b="b"/>
            <a:pathLst>
              <a:path w="37465" h="37464">
                <a:moveTo>
                  <a:pt x="37376" y="0"/>
                </a:moveTo>
                <a:lnTo>
                  <a:pt x="0" y="0"/>
                </a:lnTo>
                <a:lnTo>
                  <a:pt x="0" y="37376"/>
                </a:lnTo>
                <a:lnTo>
                  <a:pt x="37376" y="37376"/>
                </a:lnTo>
                <a:lnTo>
                  <a:pt x="37376" y="0"/>
                </a:lnTo>
                <a:close/>
              </a:path>
            </a:pathLst>
          </a:custGeom>
          <a:solidFill>
            <a:srgbClr val="FFFFFF"/>
          </a:solidFill>
        </p:spPr>
        <p:txBody>
          <a:bodyPr wrap="square" lIns="0" tIns="0" rIns="0" bIns="0" rtlCol="0"/>
          <a:lstStyle/>
          <a:p>
            <a:endParaRPr/>
          </a:p>
        </p:txBody>
      </p:sp>
      <p:sp>
        <p:nvSpPr>
          <p:cNvPr id="34" name="object 34"/>
          <p:cNvSpPr/>
          <p:nvPr/>
        </p:nvSpPr>
        <p:spPr>
          <a:xfrm>
            <a:off x="7506965" y="5412116"/>
            <a:ext cx="127406" cy="127904"/>
          </a:xfrm>
          <a:prstGeom prst="rect">
            <a:avLst/>
          </a:prstGeom>
          <a:blipFill>
            <a:blip r:embed="rId9" cstate="print"/>
            <a:stretch>
              <a:fillRect/>
            </a:stretch>
          </a:blipFill>
        </p:spPr>
        <p:txBody>
          <a:bodyPr wrap="square" lIns="0" tIns="0" rIns="0" bIns="0" rtlCol="0"/>
          <a:lstStyle/>
          <a:p>
            <a:endParaRPr/>
          </a:p>
        </p:txBody>
      </p:sp>
      <p:sp>
        <p:nvSpPr>
          <p:cNvPr id="35" name="object 35"/>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36" name="object 36"/>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636104" y="6105748"/>
            <a:ext cx="2155825" cy="127000"/>
          </a:xfrm>
          <a:custGeom>
            <a:avLst/>
            <a:gdLst/>
            <a:ahLst/>
            <a:cxnLst/>
            <a:rect l="l" t="t" r="r" b="b"/>
            <a:pathLst>
              <a:path w="2155825" h="127000">
                <a:moveTo>
                  <a:pt x="63893" y="0"/>
                </a:moveTo>
                <a:lnTo>
                  <a:pt x="0" y="62992"/>
                </a:lnTo>
                <a:lnTo>
                  <a:pt x="63893" y="125996"/>
                </a:lnTo>
                <a:lnTo>
                  <a:pt x="2155494" y="126453"/>
                </a:lnTo>
                <a:lnTo>
                  <a:pt x="2155494" y="457"/>
                </a:lnTo>
                <a:lnTo>
                  <a:pt x="63893" y="0"/>
                </a:lnTo>
                <a:close/>
              </a:path>
            </a:pathLst>
          </a:custGeom>
          <a:solidFill>
            <a:srgbClr val="B1B3B4"/>
          </a:solidFill>
        </p:spPr>
        <p:txBody>
          <a:bodyPr wrap="square" lIns="0" tIns="0" rIns="0" bIns="0" rtlCol="0"/>
          <a:lstStyle/>
          <a:p>
            <a:endParaRPr/>
          </a:p>
        </p:txBody>
      </p:sp>
      <p:sp>
        <p:nvSpPr>
          <p:cNvPr id="3" name="object 3"/>
          <p:cNvSpPr/>
          <p:nvPr/>
        </p:nvSpPr>
        <p:spPr>
          <a:xfrm>
            <a:off x="4705643" y="5539361"/>
            <a:ext cx="692785" cy="692785"/>
          </a:xfrm>
          <a:custGeom>
            <a:avLst/>
            <a:gdLst/>
            <a:ahLst/>
            <a:cxnLst/>
            <a:rect l="l" t="t" r="r" b="b"/>
            <a:pathLst>
              <a:path w="692785" h="692785">
                <a:moveTo>
                  <a:pt x="603313" y="0"/>
                </a:moveTo>
                <a:lnTo>
                  <a:pt x="0" y="603313"/>
                </a:lnTo>
                <a:lnTo>
                  <a:pt x="89420" y="692734"/>
                </a:lnTo>
                <a:lnTo>
                  <a:pt x="692734" y="89420"/>
                </a:lnTo>
                <a:lnTo>
                  <a:pt x="603313" y="0"/>
                </a:lnTo>
                <a:close/>
              </a:path>
            </a:pathLst>
          </a:custGeom>
          <a:solidFill>
            <a:srgbClr val="B1B3B4"/>
          </a:solidFill>
        </p:spPr>
        <p:txBody>
          <a:bodyPr wrap="square" lIns="0" tIns="0" rIns="0" bIns="0" rtlCol="0"/>
          <a:lstStyle/>
          <a:p>
            <a:endParaRPr/>
          </a:p>
        </p:txBody>
      </p:sp>
      <p:sp>
        <p:nvSpPr>
          <p:cNvPr id="4" name="object 4"/>
          <p:cNvSpPr/>
          <p:nvPr/>
        </p:nvSpPr>
        <p:spPr>
          <a:xfrm>
            <a:off x="5346000" y="5580870"/>
            <a:ext cx="586740" cy="1709420"/>
          </a:xfrm>
          <a:custGeom>
            <a:avLst/>
            <a:gdLst/>
            <a:ahLst/>
            <a:cxnLst/>
            <a:rect l="l" t="t" r="r" b="b"/>
            <a:pathLst>
              <a:path w="586739" h="1709420">
                <a:moveTo>
                  <a:pt x="0" y="0"/>
                </a:moveTo>
                <a:lnTo>
                  <a:pt x="586524" y="586524"/>
                </a:lnTo>
                <a:lnTo>
                  <a:pt x="1524" y="1171524"/>
                </a:lnTo>
                <a:lnTo>
                  <a:pt x="1524" y="1709140"/>
                </a:lnTo>
              </a:path>
            </a:pathLst>
          </a:custGeom>
          <a:ln w="127000">
            <a:solidFill>
              <a:srgbClr val="8B1062"/>
            </a:solidFill>
          </a:ln>
        </p:spPr>
        <p:txBody>
          <a:bodyPr wrap="square" lIns="0" tIns="0" rIns="0" bIns="0" rtlCol="0"/>
          <a:lstStyle/>
          <a:p>
            <a:endParaRPr/>
          </a:p>
        </p:txBody>
      </p:sp>
      <p:sp>
        <p:nvSpPr>
          <p:cNvPr id="5" name="object 5"/>
          <p:cNvSpPr/>
          <p:nvPr/>
        </p:nvSpPr>
        <p:spPr>
          <a:xfrm>
            <a:off x="4490736" y="5895037"/>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6" name="object 6"/>
          <p:cNvSpPr/>
          <p:nvPr/>
        </p:nvSpPr>
        <p:spPr>
          <a:xfrm>
            <a:off x="4490736" y="5895037"/>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7" name="object 7"/>
          <p:cNvSpPr/>
          <p:nvPr/>
        </p:nvSpPr>
        <p:spPr>
          <a:xfrm>
            <a:off x="5579179" y="5860451"/>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8" name="object 8"/>
          <p:cNvSpPr/>
          <p:nvPr/>
        </p:nvSpPr>
        <p:spPr>
          <a:xfrm>
            <a:off x="5579179" y="5860451"/>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9" name="object 9"/>
          <p:cNvSpPr/>
          <p:nvPr/>
        </p:nvSpPr>
        <p:spPr>
          <a:xfrm>
            <a:off x="4588341" y="6090781"/>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10" name="object 10"/>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8B1062"/>
          </a:solidFill>
        </p:spPr>
        <p:txBody>
          <a:bodyPr wrap="square" lIns="0" tIns="0" rIns="0" bIns="0" rtlCol="0"/>
          <a:lstStyle/>
          <a:p>
            <a:endParaRPr/>
          </a:p>
        </p:txBody>
      </p:sp>
      <p:sp>
        <p:nvSpPr>
          <p:cNvPr id="14" name="object 14"/>
          <p:cNvSpPr/>
          <p:nvPr/>
        </p:nvSpPr>
        <p:spPr>
          <a:xfrm>
            <a:off x="3253066" y="4527715"/>
            <a:ext cx="4206240" cy="1294130"/>
          </a:xfrm>
          <a:custGeom>
            <a:avLst/>
            <a:gdLst/>
            <a:ahLst/>
            <a:cxnLst/>
            <a:rect l="l" t="t" r="r" b="b"/>
            <a:pathLst>
              <a:path w="4206240" h="1294129">
                <a:moveTo>
                  <a:pt x="0" y="0"/>
                </a:moveTo>
                <a:lnTo>
                  <a:pt x="4206240" y="0"/>
                </a:lnTo>
                <a:lnTo>
                  <a:pt x="4206240" y="1293876"/>
                </a:lnTo>
                <a:lnTo>
                  <a:pt x="0" y="1293876"/>
                </a:lnTo>
                <a:lnTo>
                  <a:pt x="0" y="0"/>
                </a:lnTo>
                <a:close/>
              </a:path>
            </a:pathLst>
          </a:custGeom>
          <a:solidFill>
            <a:srgbClr val="000000">
              <a:alpha val="39999"/>
            </a:srgbClr>
          </a:solidFill>
        </p:spPr>
        <p:txBody>
          <a:bodyPr wrap="square" lIns="0" tIns="0" rIns="0" bIns="0" rtlCol="0"/>
          <a:lstStyle/>
          <a:p>
            <a:endParaRPr/>
          </a:p>
        </p:txBody>
      </p:sp>
      <p:sp>
        <p:nvSpPr>
          <p:cNvPr id="15" name="object 15"/>
          <p:cNvSpPr/>
          <p:nvPr/>
        </p:nvSpPr>
        <p:spPr>
          <a:xfrm>
            <a:off x="3302589" y="4579284"/>
            <a:ext cx="4086860" cy="1170940"/>
          </a:xfrm>
          <a:custGeom>
            <a:avLst/>
            <a:gdLst/>
            <a:ahLst/>
            <a:cxnLst/>
            <a:rect l="l" t="t" r="r" b="b"/>
            <a:pathLst>
              <a:path w="4086859" h="1170939">
                <a:moveTo>
                  <a:pt x="4050817" y="0"/>
                </a:moveTo>
                <a:lnTo>
                  <a:pt x="36004" y="0"/>
                </a:lnTo>
                <a:lnTo>
                  <a:pt x="15189" y="562"/>
                </a:lnTo>
                <a:lnTo>
                  <a:pt x="4500" y="4500"/>
                </a:lnTo>
                <a:lnTo>
                  <a:pt x="562" y="15189"/>
                </a:lnTo>
                <a:lnTo>
                  <a:pt x="0" y="36004"/>
                </a:lnTo>
                <a:lnTo>
                  <a:pt x="0" y="1134656"/>
                </a:lnTo>
                <a:lnTo>
                  <a:pt x="562" y="1155463"/>
                </a:lnTo>
                <a:lnTo>
                  <a:pt x="4500" y="1166148"/>
                </a:lnTo>
                <a:lnTo>
                  <a:pt x="15189" y="1170085"/>
                </a:lnTo>
                <a:lnTo>
                  <a:pt x="36004" y="1170647"/>
                </a:lnTo>
                <a:lnTo>
                  <a:pt x="4050817" y="1170647"/>
                </a:lnTo>
                <a:lnTo>
                  <a:pt x="4071632" y="1170085"/>
                </a:lnTo>
                <a:lnTo>
                  <a:pt x="4082321" y="1166148"/>
                </a:lnTo>
                <a:lnTo>
                  <a:pt x="4086259" y="1155463"/>
                </a:lnTo>
                <a:lnTo>
                  <a:pt x="4086821" y="1134656"/>
                </a:lnTo>
                <a:lnTo>
                  <a:pt x="4086821" y="36004"/>
                </a:lnTo>
                <a:lnTo>
                  <a:pt x="4086259" y="15189"/>
                </a:lnTo>
                <a:lnTo>
                  <a:pt x="4082321" y="4500"/>
                </a:lnTo>
                <a:lnTo>
                  <a:pt x="4071632" y="562"/>
                </a:lnTo>
                <a:lnTo>
                  <a:pt x="4050817" y="0"/>
                </a:lnTo>
                <a:close/>
              </a:path>
            </a:pathLst>
          </a:custGeom>
          <a:solidFill>
            <a:srgbClr val="FFFFFF"/>
          </a:solidFill>
        </p:spPr>
        <p:txBody>
          <a:bodyPr wrap="square" lIns="0" tIns="0" rIns="0" bIns="0" rtlCol="0"/>
          <a:lstStyle/>
          <a:p>
            <a:endParaRPr/>
          </a:p>
        </p:txBody>
      </p:sp>
      <p:sp>
        <p:nvSpPr>
          <p:cNvPr id="16" name="object 16"/>
          <p:cNvSpPr txBox="1"/>
          <p:nvPr/>
        </p:nvSpPr>
        <p:spPr>
          <a:xfrm>
            <a:off x="3253066" y="4720108"/>
            <a:ext cx="4206240" cy="892617"/>
          </a:xfrm>
          <a:prstGeom prst="rect">
            <a:avLst/>
          </a:prstGeom>
        </p:spPr>
        <p:txBody>
          <a:bodyPr vert="horz" wrap="square" lIns="0" tIns="68580" rIns="0" bIns="0" rtlCol="0">
            <a:spAutoFit/>
          </a:bodyPr>
          <a:lstStyle/>
          <a:p>
            <a:pPr marL="215265" marR="685800">
              <a:lnSpc>
                <a:spcPct val="69400"/>
              </a:lnSpc>
              <a:spcBef>
                <a:spcPts val="540"/>
              </a:spcBef>
            </a:pPr>
            <a:r>
              <a:rPr sz="1200" b="1" dirty="0">
                <a:latin typeface="Arial"/>
                <a:cs typeface="Arial"/>
              </a:rPr>
              <a:t>A pessoa teve pelo menos um desses sintomas  básicos de depressão durante no </a:t>
            </a:r>
            <a:r>
              <a:rPr sz="1200" b="1" dirty="0" err="1">
                <a:latin typeface="Arial"/>
                <a:cs typeface="Arial"/>
              </a:rPr>
              <a:t>mínimo</a:t>
            </a:r>
            <a:r>
              <a:rPr sz="1200" b="1" dirty="0">
                <a:latin typeface="Arial"/>
                <a:cs typeface="Arial"/>
              </a:rPr>
              <a:t> </a:t>
            </a:r>
            <a:r>
              <a:rPr sz="1200" b="1" dirty="0" err="1">
                <a:latin typeface="Arial"/>
                <a:cs typeface="Arial"/>
              </a:rPr>
              <a:t>duas</a:t>
            </a:r>
            <a:r>
              <a:rPr lang="pt-BR" sz="1200" b="1" dirty="0">
                <a:latin typeface="Arial"/>
                <a:cs typeface="Arial"/>
              </a:rPr>
              <a:t> </a:t>
            </a:r>
            <a:r>
              <a:rPr sz="1200" b="1" dirty="0" err="1">
                <a:latin typeface="Arial"/>
                <a:cs typeface="Arial"/>
              </a:rPr>
              <a:t>semanas</a:t>
            </a:r>
            <a:r>
              <a:rPr sz="1200" b="1" dirty="0">
                <a:latin typeface="Arial"/>
                <a:cs typeface="Arial"/>
              </a:rPr>
              <a:t>?</a:t>
            </a:r>
            <a:endParaRPr sz="1200" dirty="0">
              <a:latin typeface="Arial"/>
              <a:cs typeface="Arial"/>
            </a:endParaRPr>
          </a:p>
          <a:p>
            <a:pPr marL="343535" indent="-128905">
              <a:lnSpc>
                <a:spcPct val="100000"/>
              </a:lnSpc>
              <a:spcBef>
                <a:spcPts val="360"/>
              </a:spcBef>
              <a:buChar char="–"/>
              <a:tabLst>
                <a:tab pos="344170" algn="l"/>
              </a:tabLst>
            </a:pPr>
            <a:r>
              <a:rPr sz="1100" dirty="0">
                <a:latin typeface="Arial"/>
                <a:cs typeface="Arial"/>
              </a:rPr>
              <a:t>Humor deprimido persistente.</a:t>
            </a:r>
          </a:p>
          <a:p>
            <a:pPr marL="343535" indent="-128905">
              <a:lnSpc>
                <a:spcPct val="100000"/>
              </a:lnSpc>
              <a:spcBef>
                <a:spcPts val="400"/>
              </a:spcBef>
              <a:buChar char="–"/>
              <a:tabLst>
                <a:tab pos="344170" algn="l"/>
              </a:tabLst>
            </a:pPr>
            <a:r>
              <a:rPr sz="1100" dirty="0">
                <a:latin typeface="Arial"/>
                <a:cs typeface="Arial"/>
              </a:rPr>
              <a:t>Acentuada diminuição de interesse ou prazer nas atividades</a:t>
            </a:r>
            <a:r>
              <a:rPr sz="1000" dirty="0">
                <a:latin typeface="Arial"/>
                <a:cs typeface="Arial"/>
              </a:rPr>
              <a:t>.</a:t>
            </a:r>
          </a:p>
        </p:txBody>
      </p:sp>
      <p:sp>
        <p:nvSpPr>
          <p:cNvPr id="17" name="object 17"/>
          <p:cNvSpPr/>
          <p:nvPr/>
        </p:nvSpPr>
        <p:spPr>
          <a:xfrm>
            <a:off x="3302589" y="4579284"/>
            <a:ext cx="4086860" cy="1170940"/>
          </a:xfrm>
          <a:custGeom>
            <a:avLst/>
            <a:gdLst/>
            <a:ahLst/>
            <a:cxnLst/>
            <a:rect l="l" t="t" r="r" b="b"/>
            <a:pathLst>
              <a:path w="4086859" h="1170939">
                <a:moveTo>
                  <a:pt x="36004" y="0"/>
                </a:moveTo>
                <a:lnTo>
                  <a:pt x="15189" y="562"/>
                </a:lnTo>
                <a:lnTo>
                  <a:pt x="4500" y="4500"/>
                </a:lnTo>
                <a:lnTo>
                  <a:pt x="562" y="15189"/>
                </a:lnTo>
                <a:lnTo>
                  <a:pt x="0" y="36004"/>
                </a:lnTo>
                <a:lnTo>
                  <a:pt x="0" y="1134656"/>
                </a:lnTo>
                <a:lnTo>
                  <a:pt x="562" y="1155463"/>
                </a:lnTo>
                <a:lnTo>
                  <a:pt x="4500" y="1166148"/>
                </a:lnTo>
                <a:lnTo>
                  <a:pt x="15189" y="1170085"/>
                </a:lnTo>
                <a:lnTo>
                  <a:pt x="36004" y="1170647"/>
                </a:lnTo>
                <a:lnTo>
                  <a:pt x="4050817" y="1170647"/>
                </a:lnTo>
                <a:lnTo>
                  <a:pt x="4071632" y="1170085"/>
                </a:lnTo>
                <a:lnTo>
                  <a:pt x="4082321" y="1166148"/>
                </a:lnTo>
                <a:lnTo>
                  <a:pt x="4086259" y="1155463"/>
                </a:lnTo>
                <a:lnTo>
                  <a:pt x="4086821" y="1134656"/>
                </a:lnTo>
                <a:lnTo>
                  <a:pt x="4086821" y="36004"/>
                </a:lnTo>
                <a:lnTo>
                  <a:pt x="4086259" y="15189"/>
                </a:lnTo>
                <a:lnTo>
                  <a:pt x="4082321" y="4500"/>
                </a:lnTo>
                <a:lnTo>
                  <a:pt x="4071632" y="562"/>
                </a:lnTo>
                <a:lnTo>
                  <a:pt x="4050817" y="0"/>
                </a:lnTo>
                <a:lnTo>
                  <a:pt x="36004" y="0"/>
                </a:lnTo>
                <a:close/>
              </a:path>
            </a:pathLst>
          </a:custGeom>
          <a:ln w="44449">
            <a:solidFill>
              <a:srgbClr val="8B1062"/>
            </a:solidFill>
          </a:ln>
        </p:spPr>
        <p:txBody>
          <a:bodyPr wrap="square" lIns="0" tIns="0" rIns="0" bIns="0" rtlCol="0"/>
          <a:lstStyle/>
          <a:p>
            <a:endParaRPr/>
          </a:p>
        </p:txBody>
      </p:sp>
      <p:sp>
        <p:nvSpPr>
          <p:cNvPr id="18" name="object 18"/>
          <p:cNvSpPr/>
          <p:nvPr/>
        </p:nvSpPr>
        <p:spPr>
          <a:xfrm>
            <a:off x="5143599" y="3639512"/>
            <a:ext cx="417830" cy="417830"/>
          </a:xfrm>
          <a:custGeom>
            <a:avLst/>
            <a:gdLst/>
            <a:ahLst/>
            <a:cxnLst/>
            <a:rect l="l" t="t" r="r" b="b"/>
            <a:pathLst>
              <a:path w="417829" h="417829">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19" name="object 19"/>
          <p:cNvSpPr/>
          <p:nvPr/>
        </p:nvSpPr>
        <p:spPr>
          <a:xfrm>
            <a:off x="3678173" y="3966261"/>
            <a:ext cx="3355975" cy="581025"/>
          </a:xfrm>
          <a:custGeom>
            <a:avLst/>
            <a:gdLst/>
            <a:ahLst/>
            <a:cxnLst/>
            <a:rect l="l" t="t" r="r" b="b"/>
            <a:pathLst>
              <a:path w="3355975" h="581025">
                <a:moveTo>
                  <a:pt x="0" y="0"/>
                </a:moveTo>
                <a:lnTo>
                  <a:pt x="3355848" y="0"/>
                </a:lnTo>
                <a:lnTo>
                  <a:pt x="3355848" y="580644"/>
                </a:lnTo>
                <a:lnTo>
                  <a:pt x="0" y="580644"/>
                </a:lnTo>
                <a:lnTo>
                  <a:pt x="0" y="0"/>
                </a:lnTo>
                <a:close/>
              </a:path>
            </a:pathLst>
          </a:custGeom>
          <a:solidFill>
            <a:srgbClr val="000000">
              <a:alpha val="39999"/>
            </a:srgbClr>
          </a:solidFill>
        </p:spPr>
        <p:txBody>
          <a:bodyPr wrap="square" lIns="0" tIns="0" rIns="0" bIns="0" rtlCol="0"/>
          <a:lstStyle/>
          <a:p>
            <a:endParaRPr/>
          </a:p>
        </p:txBody>
      </p:sp>
      <p:sp>
        <p:nvSpPr>
          <p:cNvPr id="20" name="object 20"/>
          <p:cNvSpPr/>
          <p:nvPr/>
        </p:nvSpPr>
        <p:spPr>
          <a:xfrm>
            <a:off x="3710061" y="3995596"/>
            <a:ext cx="3274060" cy="504825"/>
          </a:xfrm>
          <a:custGeom>
            <a:avLst/>
            <a:gdLst/>
            <a:ahLst/>
            <a:cxnLst/>
            <a:rect l="l" t="t" r="r" b="b"/>
            <a:pathLst>
              <a:path w="3274059" h="504825">
                <a:moveTo>
                  <a:pt x="3201936" y="0"/>
                </a:moveTo>
                <a:lnTo>
                  <a:pt x="71996" y="0"/>
                </a:lnTo>
                <a:lnTo>
                  <a:pt x="30373" y="1124"/>
                </a:lnTo>
                <a:lnTo>
                  <a:pt x="8999" y="8999"/>
                </a:lnTo>
                <a:lnTo>
                  <a:pt x="1124" y="30373"/>
                </a:lnTo>
                <a:lnTo>
                  <a:pt x="0" y="71996"/>
                </a:lnTo>
                <a:lnTo>
                  <a:pt x="0" y="432409"/>
                </a:lnTo>
                <a:lnTo>
                  <a:pt x="1124" y="474032"/>
                </a:lnTo>
                <a:lnTo>
                  <a:pt x="8999" y="495406"/>
                </a:lnTo>
                <a:lnTo>
                  <a:pt x="30373" y="503280"/>
                </a:lnTo>
                <a:lnTo>
                  <a:pt x="71996" y="504405"/>
                </a:lnTo>
                <a:lnTo>
                  <a:pt x="3201936" y="504405"/>
                </a:lnTo>
                <a:lnTo>
                  <a:pt x="3243559" y="503280"/>
                </a:lnTo>
                <a:lnTo>
                  <a:pt x="3264933" y="495406"/>
                </a:lnTo>
                <a:lnTo>
                  <a:pt x="3272808" y="474032"/>
                </a:lnTo>
                <a:lnTo>
                  <a:pt x="3273932" y="432409"/>
                </a:lnTo>
                <a:lnTo>
                  <a:pt x="3273932" y="71996"/>
                </a:lnTo>
                <a:lnTo>
                  <a:pt x="3272808" y="30373"/>
                </a:lnTo>
                <a:lnTo>
                  <a:pt x="3264933" y="8999"/>
                </a:lnTo>
                <a:lnTo>
                  <a:pt x="3243559" y="1124"/>
                </a:lnTo>
                <a:lnTo>
                  <a:pt x="3201936" y="0"/>
                </a:lnTo>
                <a:close/>
              </a:path>
            </a:pathLst>
          </a:custGeom>
          <a:solidFill>
            <a:srgbClr val="8B1062"/>
          </a:solidFill>
        </p:spPr>
        <p:txBody>
          <a:bodyPr wrap="square" lIns="0" tIns="0" rIns="0" bIns="0" rtlCol="0"/>
          <a:lstStyle/>
          <a:p>
            <a:endParaRPr/>
          </a:p>
        </p:txBody>
      </p:sp>
      <p:sp>
        <p:nvSpPr>
          <p:cNvPr id="21" name="object 21"/>
          <p:cNvSpPr/>
          <p:nvPr/>
        </p:nvSpPr>
        <p:spPr>
          <a:xfrm>
            <a:off x="5143599" y="3651812"/>
            <a:ext cx="417830" cy="417830"/>
          </a:xfrm>
          <a:custGeom>
            <a:avLst/>
            <a:gdLst/>
            <a:ahLst/>
            <a:cxnLst/>
            <a:rect l="l" t="t" r="r" b="b"/>
            <a:pathLst>
              <a:path w="417829" h="417829">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22" name="object 22"/>
          <p:cNvSpPr/>
          <p:nvPr/>
        </p:nvSpPr>
        <p:spPr>
          <a:xfrm>
            <a:off x="5143599" y="3651812"/>
            <a:ext cx="417830" cy="417830"/>
          </a:xfrm>
          <a:custGeom>
            <a:avLst/>
            <a:gdLst/>
            <a:ahLst/>
            <a:cxnLst/>
            <a:rect l="l" t="t" r="r" b="b"/>
            <a:pathLst>
              <a:path w="417829" h="417829">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23" name="object 23"/>
          <p:cNvSpPr txBox="1"/>
          <p:nvPr/>
        </p:nvSpPr>
        <p:spPr>
          <a:xfrm>
            <a:off x="3678173" y="3692575"/>
            <a:ext cx="3355975" cy="671195"/>
          </a:xfrm>
          <a:prstGeom prst="rect">
            <a:avLst/>
          </a:prstGeom>
        </p:spPr>
        <p:txBody>
          <a:bodyPr vert="horz" wrap="square" lIns="0" tIns="15875" rIns="0" bIns="0" rtlCol="0">
            <a:spAutoFit/>
          </a:bodyPr>
          <a:lstStyle/>
          <a:p>
            <a:pPr marR="3175" algn="ctr">
              <a:lnSpc>
                <a:spcPct val="100000"/>
              </a:lnSpc>
              <a:spcBef>
                <a:spcPts val="125"/>
              </a:spcBef>
            </a:pPr>
            <a:r>
              <a:rPr sz="1650" b="1" spc="65" dirty="0">
                <a:solidFill>
                  <a:srgbClr val="FFFFFF"/>
                </a:solidFill>
                <a:latin typeface="Arial"/>
                <a:cs typeface="Arial"/>
              </a:rPr>
              <a:t>1</a:t>
            </a:r>
            <a:endParaRPr sz="1650">
              <a:latin typeface="Arial"/>
              <a:cs typeface="Arial"/>
            </a:endParaRPr>
          </a:p>
          <a:p>
            <a:pPr marR="15875" algn="ctr">
              <a:lnSpc>
                <a:spcPct val="100000"/>
              </a:lnSpc>
              <a:spcBef>
                <a:spcPts val="1515"/>
              </a:spcBef>
            </a:pPr>
            <a:r>
              <a:rPr sz="1300" b="1" spc="-35" dirty="0">
                <a:solidFill>
                  <a:srgbClr val="FFFFFF"/>
                </a:solidFill>
                <a:latin typeface="Arial"/>
                <a:cs typeface="Arial"/>
              </a:rPr>
              <a:t>A </a:t>
            </a:r>
            <a:r>
              <a:rPr sz="1300" b="1" spc="-40" dirty="0">
                <a:solidFill>
                  <a:srgbClr val="FFFFFF"/>
                </a:solidFill>
                <a:latin typeface="Arial"/>
                <a:cs typeface="Arial"/>
              </a:rPr>
              <a:t>pessoa </a:t>
            </a:r>
            <a:r>
              <a:rPr sz="1300" b="1" spc="20" dirty="0">
                <a:solidFill>
                  <a:srgbClr val="FFFFFF"/>
                </a:solidFill>
                <a:latin typeface="Arial"/>
                <a:cs typeface="Arial"/>
              </a:rPr>
              <a:t>tem</a:t>
            </a:r>
            <a:r>
              <a:rPr sz="1300" b="1" dirty="0">
                <a:solidFill>
                  <a:srgbClr val="FFFFFF"/>
                </a:solidFill>
                <a:latin typeface="Arial"/>
                <a:cs typeface="Arial"/>
              </a:rPr>
              <a:t> </a:t>
            </a:r>
            <a:r>
              <a:rPr sz="1300" b="1" spc="-45" dirty="0">
                <a:solidFill>
                  <a:srgbClr val="FFFFFF"/>
                </a:solidFill>
                <a:latin typeface="Arial"/>
                <a:cs typeface="Arial"/>
              </a:rPr>
              <a:t>depressão?</a:t>
            </a:r>
            <a:endParaRPr sz="1300">
              <a:latin typeface="Arial"/>
              <a:cs typeface="Arial"/>
            </a:endParaRPr>
          </a:p>
        </p:txBody>
      </p:sp>
      <p:sp>
        <p:nvSpPr>
          <p:cNvPr id="24" name="object 24"/>
          <p:cNvSpPr txBox="1">
            <a:spLocks noGrp="1"/>
          </p:cNvSpPr>
          <p:nvPr>
            <p:ph type="title" idx="4294967295"/>
          </p:nvPr>
        </p:nvSpPr>
        <p:spPr>
          <a:xfrm>
            <a:off x="1106073" y="576813"/>
            <a:ext cx="1497013" cy="520700"/>
          </a:xfrm>
          <a:prstGeom prst="rect">
            <a:avLst/>
          </a:prstGeom>
        </p:spPr>
        <p:txBody>
          <a:bodyPr vert="horz" wrap="square" lIns="0" tIns="12700" rIns="0" bIns="0" rtlCol="0">
            <a:spAutoFit/>
          </a:bodyPr>
          <a:lstStyle/>
          <a:p>
            <a:pPr marL="12700">
              <a:lnSpc>
                <a:spcPct val="100000"/>
              </a:lnSpc>
              <a:spcBef>
                <a:spcPts val="100"/>
              </a:spcBef>
            </a:pPr>
            <a:r>
              <a:rPr sz="3300" dirty="0">
                <a:solidFill>
                  <a:srgbClr val="8B1062"/>
                </a:solidFill>
              </a:rPr>
              <a:t>DEP 1</a:t>
            </a:r>
            <a:endParaRPr sz="3300" dirty="0"/>
          </a:p>
        </p:txBody>
      </p:sp>
      <p:sp>
        <p:nvSpPr>
          <p:cNvPr id="25" name="object 25"/>
          <p:cNvSpPr/>
          <p:nvPr/>
        </p:nvSpPr>
        <p:spPr>
          <a:xfrm>
            <a:off x="2640537" y="783046"/>
            <a:ext cx="252006" cy="235686"/>
          </a:xfrm>
          <a:prstGeom prst="rect">
            <a:avLst/>
          </a:prstGeom>
          <a:blipFill>
            <a:blip r:embed="rId2" cstate="print"/>
            <a:stretch>
              <a:fillRect/>
            </a:stretch>
          </a:blipFill>
        </p:spPr>
        <p:txBody>
          <a:bodyPr wrap="square" lIns="0" tIns="0" rIns="0" bIns="0" rtlCol="0"/>
          <a:lstStyle/>
          <a:p>
            <a:endParaRPr/>
          </a:p>
        </p:txBody>
      </p:sp>
      <p:sp>
        <p:nvSpPr>
          <p:cNvPr id="26" name="object 26"/>
          <p:cNvSpPr txBox="1"/>
          <p:nvPr/>
        </p:nvSpPr>
        <p:spPr>
          <a:xfrm>
            <a:off x="2985874" y="612333"/>
            <a:ext cx="2188841" cy="520655"/>
          </a:xfrm>
          <a:prstGeom prst="rect">
            <a:avLst/>
          </a:prstGeom>
        </p:spPr>
        <p:txBody>
          <a:bodyPr vert="horz" wrap="square" lIns="0" tIns="12700" rIns="0" bIns="0" rtlCol="0">
            <a:spAutoFit/>
          </a:bodyPr>
          <a:lstStyle/>
          <a:p>
            <a:pPr marL="12700">
              <a:lnSpc>
                <a:spcPct val="100000"/>
              </a:lnSpc>
              <a:spcBef>
                <a:spcPts val="100"/>
              </a:spcBef>
            </a:pPr>
            <a:r>
              <a:rPr sz="3300" dirty="0">
                <a:latin typeface="Arial"/>
                <a:cs typeface="Arial"/>
              </a:rPr>
              <a:t>Avaliação</a:t>
            </a:r>
          </a:p>
        </p:txBody>
      </p:sp>
      <p:sp>
        <p:nvSpPr>
          <p:cNvPr id="27" name="object 27"/>
          <p:cNvSpPr/>
          <p:nvPr/>
        </p:nvSpPr>
        <p:spPr>
          <a:xfrm>
            <a:off x="2242244" y="1508104"/>
            <a:ext cx="6224905" cy="1663700"/>
          </a:xfrm>
          <a:custGeom>
            <a:avLst/>
            <a:gdLst/>
            <a:ahLst/>
            <a:cxnLst/>
            <a:rect l="l" t="t" r="r" b="b"/>
            <a:pathLst>
              <a:path w="6224905" h="1663700">
                <a:moveTo>
                  <a:pt x="5678436" y="0"/>
                </a:moveTo>
                <a:lnTo>
                  <a:pt x="538022" y="0"/>
                </a:lnTo>
                <a:lnTo>
                  <a:pt x="0" y="831722"/>
                </a:lnTo>
                <a:lnTo>
                  <a:pt x="538022" y="1663445"/>
                </a:lnTo>
                <a:lnTo>
                  <a:pt x="5678436" y="1663445"/>
                </a:lnTo>
                <a:lnTo>
                  <a:pt x="6224676" y="831722"/>
                </a:lnTo>
                <a:lnTo>
                  <a:pt x="5678436" y="0"/>
                </a:lnTo>
                <a:close/>
              </a:path>
            </a:pathLst>
          </a:custGeom>
          <a:ln w="88900">
            <a:solidFill>
              <a:srgbClr val="E3E4E4"/>
            </a:solidFill>
          </a:ln>
        </p:spPr>
        <p:txBody>
          <a:bodyPr wrap="square" lIns="0" tIns="0" rIns="0" bIns="0" rtlCol="0"/>
          <a:lstStyle/>
          <a:p>
            <a:endParaRPr/>
          </a:p>
        </p:txBody>
      </p:sp>
      <p:sp>
        <p:nvSpPr>
          <p:cNvPr id="28" name="object 28"/>
          <p:cNvSpPr/>
          <p:nvPr/>
        </p:nvSpPr>
        <p:spPr>
          <a:xfrm>
            <a:off x="3141786" y="2212183"/>
            <a:ext cx="52069" cy="52069"/>
          </a:xfrm>
          <a:custGeom>
            <a:avLst/>
            <a:gdLst/>
            <a:ahLst/>
            <a:cxnLst/>
            <a:rect l="l" t="t" r="r" b="b"/>
            <a:pathLst>
              <a:path w="52069" h="52069">
                <a:moveTo>
                  <a:pt x="25793" y="0"/>
                </a:moveTo>
                <a:lnTo>
                  <a:pt x="15751" y="2028"/>
                </a:lnTo>
                <a:lnTo>
                  <a:pt x="7553" y="7559"/>
                </a:lnTo>
                <a:lnTo>
                  <a:pt x="2026" y="15762"/>
                </a:lnTo>
                <a:lnTo>
                  <a:pt x="0" y="25806"/>
                </a:lnTo>
                <a:lnTo>
                  <a:pt x="2026" y="35848"/>
                </a:lnTo>
                <a:lnTo>
                  <a:pt x="7553" y="44046"/>
                </a:lnTo>
                <a:lnTo>
                  <a:pt x="15751" y="49573"/>
                </a:lnTo>
                <a:lnTo>
                  <a:pt x="25793" y="51600"/>
                </a:lnTo>
                <a:lnTo>
                  <a:pt x="35835" y="49573"/>
                </a:lnTo>
                <a:lnTo>
                  <a:pt x="44034" y="44046"/>
                </a:lnTo>
                <a:lnTo>
                  <a:pt x="49560" y="35848"/>
                </a:lnTo>
                <a:lnTo>
                  <a:pt x="51587" y="25806"/>
                </a:lnTo>
                <a:lnTo>
                  <a:pt x="49560" y="15762"/>
                </a:lnTo>
                <a:lnTo>
                  <a:pt x="44034" y="7559"/>
                </a:lnTo>
                <a:lnTo>
                  <a:pt x="35835" y="2028"/>
                </a:lnTo>
                <a:lnTo>
                  <a:pt x="25793" y="0"/>
                </a:lnTo>
                <a:close/>
              </a:path>
            </a:pathLst>
          </a:custGeom>
          <a:solidFill>
            <a:srgbClr val="8B1062"/>
          </a:solidFill>
        </p:spPr>
        <p:txBody>
          <a:bodyPr wrap="square" lIns="0" tIns="0" rIns="0" bIns="0" rtlCol="0"/>
          <a:lstStyle/>
          <a:p>
            <a:endParaRPr/>
          </a:p>
        </p:txBody>
      </p:sp>
      <p:sp>
        <p:nvSpPr>
          <p:cNvPr id="29" name="object 29"/>
          <p:cNvSpPr/>
          <p:nvPr/>
        </p:nvSpPr>
        <p:spPr>
          <a:xfrm>
            <a:off x="3141786" y="2402683"/>
            <a:ext cx="52069" cy="52069"/>
          </a:xfrm>
          <a:custGeom>
            <a:avLst/>
            <a:gdLst/>
            <a:ahLst/>
            <a:cxnLst/>
            <a:rect l="l" t="t" r="r" b="b"/>
            <a:pathLst>
              <a:path w="52069" h="52069">
                <a:moveTo>
                  <a:pt x="25793" y="0"/>
                </a:moveTo>
                <a:lnTo>
                  <a:pt x="15751" y="2028"/>
                </a:lnTo>
                <a:lnTo>
                  <a:pt x="7553" y="7559"/>
                </a:lnTo>
                <a:lnTo>
                  <a:pt x="2026" y="15762"/>
                </a:lnTo>
                <a:lnTo>
                  <a:pt x="0" y="25806"/>
                </a:lnTo>
                <a:lnTo>
                  <a:pt x="2026" y="35848"/>
                </a:lnTo>
                <a:lnTo>
                  <a:pt x="7553" y="44046"/>
                </a:lnTo>
                <a:lnTo>
                  <a:pt x="15751" y="49573"/>
                </a:lnTo>
                <a:lnTo>
                  <a:pt x="25793" y="51600"/>
                </a:lnTo>
                <a:lnTo>
                  <a:pt x="35835" y="49573"/>
                </a:lnTo>
                <a:lnTo>
                  <a:pt x="44034" y="44046"/>
                </a:lnTo>
                <a:lnTo>
                  <a:pt x="49560" y="35848"/>
                </a:lnTo>
                <a:lnTo>
                  <a:pt x="51587" y="25806"/>
                </a:lnTo>
                <a:lnTo>
                  <a:pt x="49560" y="15762"/>
                </a:lnTo>
                <a:lnTo>
                  <a:pt x="44034" y="7559"/>
                </a:lnTo>
                <a:lnTo>
                  <a:pt x="35835" y="2028"/>
                </a:lnTo>
                <a:lnTo>
                  <a:pt x="25793" y="0"/>
                </a:lnTo>
                <a:close/>
              </a:path>
            </a:pathLst>
          </a:custGeom>
          <a:solidFill>
            <a:srgbClr val="8B1062"/>
          </a:solidFill>
        </p:spPr>
        <p:txBody>
          <a:bodyPr wrap="square" lIns="0" tIns="0" rIns="0" bIns="0" rtlCol="0"/>
          <a:lstStyle/>
          <a:p>
            <a:endParaRPr/>
          </a:p>
        </p:txBody>
      </p:sp>
      <p:sp>
        <p:nvSpPr>
          <p:cNvPr id="30" name="object 30"/>
          <p:cNvSpPr/>
          <p:nvPr/>
        </p:nvSpPr>
        <p:spPr>
          <a:xfrm>
            <a:off x="3141786" y="2593183"/>
            <a:ext cx="52069" cy="52069"/>
          </a:xfrm>
          <a:custGeom>
            <a:avLst/>
            <a:gdLst/>
            <a:ahLst/>
            <a:cxnLst/>
            <a:rect l="l" t="t" r="r" b="b"/>
            <a:pathLst>
              <a:path w="52069" h="52069">
                <a:moveTo>
                  <a:pt x="25793" y="0"/>
                </a:moveTo>
                <a:lnTo>
                  <a:pt x="15751" y="2028"/>
                </a:lnTo>
                <a:lnTo>
                  <a:pt x="7553" y="7559"/>
                </a:lnTo>
                <a:lnTo>
                  <a:pt x="2026" y="15762"/>
                </a:lnTo>
                <a:lnTo>
                  <a:pt x="0" y="25806"/>
                </a:lnTo>
                <a:lnTo>
                  <a:pt x="2026" y="35848"/>
                </a:lnTo>
                <a:lnTo>
                  <a:pt x="7553" y="44046"/>
                </a:lnTo>
                <a:lnTo>
                  <a:pt x="15751" y="49573"/>
                </a:lnTo>
                <a:lnTo>
                  <a:pt x="25793" y="51600"/>
                </a:lnTo>
                <a:lnTo>
                  <a:pt x="35835" y="49573"/>
                </a:lnTo>
                <a:lnTo>
                  <a:pt x="44034" y="44046"/>
                </a:lnTo>
                <a:lnTo>
                  <a:pt x="49560" y="35848"/>
                </a:lnTo>
                <a:lnTo>
                  <a:pt x="51587" y="25806"/>
                </a:lnTo>
                <a:lnTo>
                  <a:pt x="49560" y="15762"/>
                </a:lnTo>
                <a:lnTo>
                  <a:pt x="44034" y="7559"/>
                </a:lnTo>
                <a:lnTo>
                  <a:pt x="35835" y="2028"/>
                </a:lnTo>
                <a:lnTo>
                  <a:pt x="25793" y="0"/>
                </a:lnTo>
                <a:close/>
              </a:path>
            </a:pathLst>
          </a:custGeom>
          <a:solidFill>
            <a:srgbClr val="8B1062"/>
          </a:solidFill>
        </p:spPr>
        <p:txBody>
          <a:bodyPr wrap="square" lIns="0" tIns="0" rIns="0" bIns="0" rtlCol="0"/>
          <a:lstStyle/>
          <a:p>
            <a:endParaRPr/>
          </a:p>
        </p:txBody>
      </p:sp>
      <p:sp>
        <p:nvSpPr>
          <p:cNvPr id="31" name="object 31"/>
          <p:cNvSpPr/>
          <p:nvPr/>
        </p:nvSpPr>
        <p:spPr>
          <a:xfrm>
            <a:off x="3141786" y="2783683"/>
            <a:ext cx="52069" cy="52069"/>
          </a:xfrm>
          <a:custGeom>
            <a:avLst/>
            <a:gdLst/>
            <a:ahLst/>
            <a:cxnLst/>
            <a:rect l="l" t="t" r="r" b="b"/>
            <a:pathLst>
              <a:path w="52069" h="52069">
                <a:moveTo>
                  <a:pt x="25793" y="0"/>
                </a:moveTo>
                <a:lnTo>
                  <a:pt x="15751" y="2028"/>
                </a:lnTo>
                <a:lnTo>
                  <a:pt x="7553" y="7559"/>
                </a:lnTo>
                <a:lnTo>
                  <a:pt x="2026" y="15762"/>
                </a:lnTo>
                <a:lnTo>
                  <a:pt x="0" y="25806"/>
                </a:lnTo>
                <a:lnTo>
                  <a:pt x="2026" y="35848"/>
                </a:lnTo>
                <a:lnTo>
                  <a:pt x="7553" y="44046"/>
                </a:lnTo>
                <a:lnTo>
                  <a:pt x="15751" y="49573"/>
                </a:lnTo>
                <a:lnTo>
                  <a:pt x="25793" y="51600"/>
                </a:lnTo>
                <a:lnTo>
                  <a:pt x="35835" y="49573"/>
                </a:lnTo>
                <a:lnTo>
                  <a:pt x="44034" y="44046"/>
                </a:lnTo>
                <a:lnTo>
                  <a:pt x="49560" y="35848"/>
                </a:lnTo>
                <a:lnTo>
                  <a:pt x="51587" y="25806"/>
                </a:lnTo>
                <a:lnTo>
                  <a:pt x="49560" y="15762"/>
                </a:lnTo>
                <a:lnTo>
                  <a:pt x="44034" y="7559"/>
                </a:lnTo>
                <a:lnTo>
                  <a:pt x="35835" y="2028"/>
                </a:lnTo>
                <a:lnTo>
                  <a:pt x="25793" y="0"/>
                </a:lnTo>
                <a:close/>
              </a:path>
            </a:pathLst>
          </a:custGeom>
          <a:solidFill>
            <a:srgbClr val="8B1062"/>
          </a:solidFill>
        </p:spPr>
        <p:txBody>
          <a:bodyPr wrap="square" lIns="0" tIns="0" rIns="0" bIns="0" rtlCol="0"/>
          <a:lstStyle/>
          <a:p>
            <a:endParaRPr/>
          </a:p>
        </p:txBody>
      </p:sp>
      <p:sp>
        <p:nvSpPr>
          <p:cNvPr id="32" name="object 32"/>
          <p:cNvSpPr txBox="1"/>
          <p:nvPr/>
        </p:nvSpPr>
        <p:spPr>
          <a:xfrm>
            <a:off x="3141786" y="1600696"/>
            <a:ext cx="4795714" cy="1586332"/>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8B1062"/>
                </a:solidFill>
                <a:latin typeface="Lucida Sans"/>
                <a:cs typeface="Lucida Sans"/>
              </a:rPr>
              <a:t>MANIFESTAÇÕES COMUNS DE DEPRESSÃO</a:t>
            </a:r>
            <a:endParaRPr sz="1500" dirty="0">
              <a:latin typeface="Lucida Sans"/>
              <a:cs typeface="Lucida Sans"/>
            </a:endParaRPr>
          </a:p>
          <a:p>
            <a:pPr marL="197485" marR="634365">
              <a:lnSpc>
                <a:spcPct val="113599"/>
              </a:lnSpc>
              <a:spcBef>
                <a:spcPts val="1215"/>
              </a:spcBef>
            </a:pPr>
            <a:r>
              <a:rPr sz="1400" i="1" spc="20" dirty="0">
                <a:latin typeface="Calibri"/>
                <a:cs typeface="Calibri"/>
              </a:rPr>
              <a:t>Múltiplos sintomas </a:t>
            </a:r>
            <a:r>
              <a:rPr sz="1400" i="1" spc="15" dirty="0">
                <a:latin typeface="Calibri"/>
                <a:cs typeface="Calibri"/>
              </a:rPr>
              <a:t>físicos persistentes sem </a:t>
            </a:r>
            <a:r>
              <a:rPr sz="1400" i="1" spc="25" dirty="0">
                <a:latin typeface="Calibri"/>
                <a:cs typeface="Calibri"/>
              </a:rPr>
              <a:t>causa </a:t>
            </a:r>
            <a:r>
              <a:rPr sz="1400" i="1" spc="15" dirty="0">
                <a:latin typeface="Calibri"/>
                <a:cs typeface="Calibri"/>
              </a:rPr>
              <a:t>evidente.  Baixa </a:t>
            </a:r>
            <a:r>
              <a:rPr sz="1400" i="1" spc="20" dirty="0">
                <a:latin typeface="Calibri"/>
                <a:cs typeface="Calibri"/>
              </a:rPr>
              <a:t>energia, </a:t>
            </a:r>
            <a:r>
              <a:rPr sz="1400" i="1" spc="25" dirty="0">
                <a:latin typeface="Calibri"/>
                <a:cs typeface="Calibri"/>
              </a:rPr>
              <a:t>fadiga, problemas </a:t>
            </a:r>
            <a:r>
              <a:rPr sz="1400" i="1" spc="45" dirty="0">
                <a:latin typeface="Calibri"/>
                <a:cs typeface="Calibri"/>
              </a:rPr>
              <a:t>do</a:t>
            </a:r>
            <a:r>
              <a:rPr sz="1400" i="1" spc="195" dirty="0">
                <a:latin typeface="Calibri"/>
                <a:cs typeface="Calibri"/>
              </a:rPr>
              <a:t> </a:t>
            </a:r>
            <a:r>
              <a:rPr sz="1400" i="1" spc="35" dirty="0">
                <a:latin typeface="Calibri"/>
                <a:cs typeface="Calibri"/>
              </a:rPr>
              <a:t>sono.</a:t>
            </a:r>
            <a:endParaRPr sz="1400" dirty="0">
              <a:latin typeface="Calibri"/>
              <a:cs typeface="Calibri"/>
            </a:endParaRPr>
          </a:p>
          <a:p>
            <a:pPr marL="197485">
              <a:lnSpc>
                <a:spcPct val="100000"/>
              </a:lnSpc>
              <a:spcBef>
                <a:spcPts val="180"/>
              </a:spcBef>
            </a:pPr>
            <a:r>
              <a:rPr sz="1400" i="1" dirty="0">
                <a:latin typeface="Calibri"/>
                <a:cs typeface="Calibri"/>
              </a:rPr>
              <a:t>Tristeza </a:t>
            </a:r>
            <a:r>
              <a:rPr sz="1400" i="1" spc="35" dirty="0">
                <a:latin typeface="Calibri"/>
                <a:cs typeface="Calibri"/>
              </a:rPr>
              <a:t>ou </a:t>
            </a:r>
            <a:r>
              <a:rPr sz="1400" i="1" spc="25" dirty="0">
                <a:latin typeface="Calibri"/>
                <a:cs typeface="Calibri"/>
              </a:rPr>
              <a:t>depressão </a:t>
            </a:r>
            <a:r>
              <a:rPr sz="1400" i="1" spc="45" dirty="0">
                <a:latin typeface="Calibri"/>
                <a:cs typeface="Calibri"/>
              </a:rPr>
              <a:t>do </a:t>
            </a:r>
            <a:r>
              <a:rPr sz="1400" i="1" spc="30" dirty="0">
                <a:latin typeface="Calibri"/>
                <a:cs typeface="Calibri"/>
              </a:rPr>
              <a:t>humor </a:t>
            </a:r>
            <a:r>
              <a:rPr sz="1400" i="1" spc="15" dirty="0">
                <a:latin typeface="Calibri"/>
                <a:cs typeface="Calibri"/>
              </a:rPr>
              <a:t>persistente,</a:t>
            </a:r>
            <a:r>
              <a:rPr sz="1400" i="1" spc="95" dirty="0">
                <a:latin typeface="Calibri"/>
                <a:cs typeface="Calibri"/>
              </a:rPr>
              <a:t> </a:t>
            </a:r>
            <a:r>
              <a:rPr sz="1400" i="1" spc="25" dirty="0">
                <a:latin typeface="Calibri"/>
                <a:cs typeface="Calibri"/>
              </a:rPr>
              <a:t>ansiedade.</a:t>
            </a:r>
            <a:endParaRPr sz="1400" dirty="0">
              <a:latin typeface="Calibri"/>
              <a:cs typeface="Calibri"/>
            </a:endParaRPr>
          </a:p>
          <a:p>
            <a:pPr marL="197485">
              <a:lnSpc>
                <a:spcPct val="100000"/>
              </a:lnSpc>
              <a:spcBef>
                <a:spcPts val="180"/>
              </a:spcBef>
            </a:pPr>
            <a:r>
              <a:rPr sz="1400" i="1" spc="10" dirty="0">
                <a:latin typeface="Calibri"/>
                <a:cs typeface="Calibri"/>
              </a:rPr>
              <a:t>Perda </a:t>
            </a:r>
            <a:r>
              <a:rPr sz="1400" i="1" spc="25" dirty="0">
                <a:latin typeface="Calibri"/>
                <a:cs typeface="Calibri"/>
              </a:rPr>
              <a:t>de </a:t>
            </a:r>
            <a:r>
              <a:rPr sz="1400" i="1" spc="10" dirty="0">
                <a:latin typeface="Calibri"/>
                <a:cs typeface="Calibri"/>
              </a:rPr>
              <a:t>interesse </a:t>
            </a:r>
            <a:r>
              <a:rPr sz="1400" i="1" spc="35" dirty="0">
                <a:latin typeface="Calibri"/>
                <a:cs typeface="Calibri"/>
              </a:rPr>
              <a:t>ou </a:t>
            </a:r>
            <a:r>
              <a:rPr sz="1400" i="1" spc="15" dirty="0">
                <a:latin typeface="Calibri"/>
                <a:cs typeface="Calibri"/>
              </a:rPr>
              <a:t>prazer em </a:t>
            </a:r>
            <a:r>
              <a:rPr sz="1400" i="1" spc="25" dirty="0">
                <a:latin typeface="Calibri"/>
                <a:cs typeface="Calibri"/>
              </a:rPr>
              <a:t>atividades normalmente</a:t>
            </a:r>
            <a:r>
              <a:rPr sz="1400" i="1" spc="170" dirty="0">
                <a:latin typeface="Calibri"/>
                <a:cs typeface="Calibri"/>
              </a:rPr>
              <a:t> </a:t>
            </a:r>
            <a:r>
              <a:rPr sz="1400" i="1" spc="20" dirty="0">
                <a:latin typeface="Calibri"/>
                <a:cs typeface="Calibri"/>
              </a:rPr>
              <a:t>prazerosas</a:t>
            </a:r>
            <a:r>
              <a:rPr sz="1100" i="1" spc="20" dirty="0">
                <a:latin typeface="Calibri"/>
                <a:cs typeface="Calibri"/>
              </a:rPr>
              <a:t>.</a:t>
            </a:r>
            <a:endParaRPr sz="1100" dirty="0">
              <a:latin typeface="Calibri"/>
              <a:cs typeface="Calibri"/>
            </a:endParaRPr>
          </a:p>
        </p:txBody>
      </p:sp>
      <p:sp>
        <p:nvSpPr>
          <p:cNvPr id="33" name="object 33"/>
          <p:cNvSpPr/>
          <p:nvPr/>
        </p:nvSpPr>
        <p:spPr>
          <a:xfrm>
            <a:off x="806132" y="5874664"/>
            <a:ext cx="1732914" cy="928369"/>
          </a:xfrm>
          <a:custGeom>
            <a:avLst/>
            <a:gdLst/>
            <a:ahLst/>
            <a:cxnLst/>
            <a:rect l="l" t="t" r="r" b="b"/>
            <a:pathLst>
              <a:path w="1732914" h="928370">
                <a:moveTo>
                  <a:pt x="0" y="0"/>
                </a:moveTo>
                <a:lnTo>
                  <a:pt x="1732788" y="0"/>
                </a:lnTo>
                <a:lnTo>
                  <a:pt x="1732788" y="928116"/>
                </a:lnTo>
                <a:lnTo>
                  <a:pt x="0" y="928116"/>
                </a:lnTo>
                <a:lnTo>
                  <a:pt x="0" y="0"/>
                </a:lnTo>
                <a:close/>
              </a:path>
            </a:pathLst>
          </a:custGeom>
          <a:solidFill>
            <a:srgbClr val="000000">
              <a:alpha val="39999"/>
            </a:srgbClr>
          </a:solidFill>
        </p:spPr>
        <p:txBody>
          <a:bodyPr wrap="square" lIns="0" tIns="0" rIns="0" bIns="0" rtlCol="0"/>
          <a:lstStyle/>
          <a:p>
            <a:endParaRPr/>
          </a:p>
        </p:txBody>
      </p:sp>
      <p:sp>
        <p:nvSpPr>
          <p:cNvPr id="34" name="object 34"/>
          <p:cNvSpPr/>
          <p:nvPr/>
        </p:nvSpPr>
        <p:spPr>
          <a:xfrm>
            <a:off x="842965" y="5913530"/>
            <a:ext cx="1637664" cy="834390"/>
          </a:xfrm>
          <a:custGeom>
            <a:avLst/>
            <a:gdLst/>
            <a:ahLst/>
            <a:cxnLst/>
            <a:rect l="l" t="t" r="r" b="b"/>
            <a:pathLst>
              <a:path w="1637664" h="834390">
                <a:moveTo>
                  <a:pt x="1601444" y="0"/>
                </a:moveTo>
                <a:lnTo>
                  <a:pt x="36004" y="0"/>
                </a:lnTo>
                <a:lnTo>
                  <a:pt x="15189" y="562"/>
                </a:lnTo>
                <a:lnTo>
                  <a:pt x="4500" y="4500"/>
                </a:lnTo>
                <a:lnTo>
                  <a:pt x="562" y="15189"/>
                </a:lnTo>
                <a:lnTo>
                  <a:pt x="0" y="36004"/>
                </a:lnTo>
                <a:lnTo>
                  <a:pt x="0" y="798144"/>
                </a:lnTo>
                <a:lnTo>
                  <a:pt x="562" y="818951"/>
                </a:lnTo>
                <a:lnTo>
                  <a:pt x="4500" y="829637"/>
                </a:lnTo>
                <a:lnTo>
                  <a:pt x="15189" y="833573"/>
                </a:lnTo>
                <a:lnTo>
                  <a:pt x="36004" y="834135"/>
                </a:lnTo>
                <a:lnTo>
                  <a:pt x="1601444" y="834135"/>
                </a:lnTo>
                <a:lnTo>
                  <a:pt x="1622259" y="833573"/>
                </a:lnTo>
                <a:lnTo>
                  <a:pt x="1632948" y="829637"/>
                </a:lnTo>
                <a:lnTo>
                  <a:pt x="1636886" y="818951"/>
                </a:lnTo>
                <a:lnTo>
                  <a:pt x="1637449" y="798144"/>
                </a:lnTo>
                <a:lnTo>
                  <a:pt x="1637449" y="36004"/>
                </a:lnTo>
                <a:lnTo>
                  <a:pt x="1636886" y="15189"/>
                </a:lnTo>
                <a:lnTo>
                  <a:pt x="1632948" y="4500"/>
                </a:lnTo>
                <a:lnTo>
                  <a:pt x="1622259" y="562"/>
                </a:lnTo>
                <a:lnTo>
                  <a:pt x="1601444" y="0"/>
                </a:lnTo>
                <a:close/>
              </a:path>
            </a:pathLst>
          </a:custGeom>
          <a:solidFill>
            <a:srgbClr val="FFFFFF"/>
          </a:solidFill>
        </p:spPr>
        <p:txBody>
          <a:bodyPr wrap="square" lIns="0" tIns="0" rIns="0" bIns="0" rtlCol="0"/>
          <a:lstStyle/>
          <a:p>
            <a:endParaRPr/>
          </a:p>
        </p:txBody>
      </p:sp>
      <p:sp>
        <p:nvSpPr>
          <p:cNvPr id="35" name="object 35"/>
          <p:cNvSpPr/>
          <p:nvPr/>
        </p:nvSpPr>
        <p:spPr>
          <a:xfrm>
            <a:off x="960489" y="6434056"/>
            <a:ext cx="91465" cy="82245"/>
          </a:xfrm>
          <a:prstGeom prst="rect">
            <a:avLst/>
          </a:prstGeom>
          <a:blipFill>
            <a:blip r:embed="rId3" cstate="print"/>
            <a:stretch>
              <a:fillRect/>
            </a:stretch>
          </a:blipFill>
        </p:spPr>
        <p:txBody>
          <a:bodyPr wrap="square" lIns="0" tIns="0" rIns="0" bIns="0" rtlCol="0"/>
          <a:lstStyle/>
          <a:p>
            <a:endParaRPr/>
          </a:p>
        </p:txBody>
      </p:sp>
      <p:sp>
        <p:nvSpPr>
          <p:cNvPr id="36" name="object 36"/>
          <p:cNvSpPr/>
          <p:nvPr/>
        </p:nvSpPr>
        <p:spPr>
          <a:xfrm>
            <a:off x="1595729" y="6434056"/>
            <a:ext cx="91465" cy="82245"/>
          </a:xfrm>
          <a:prstGeom prst="rect">
            <a:avLst/>
          </a:prstGeom>
          <a:blipFill>
            <a:blip r:embed="rId4" cstate="print"/>
            <a:stretch>
              <a:fillRect/>
            </a:stretch>
          </a:blipFill>
        </p:spPr>
        <p:txBody>
          <a:bodyPr wrap="square" lIns="0" tIns="0" rIns="0" bIns="0" rtlCol="0"/>
          <a:lstStyle/>
          <a:p>
            <a:endParaRPr/>
          </a:p>
        </p:txBody>
      </p:sp>
      <p:sp>
        <p:nvSpPr>
          <p:cNvPr id="37" name="object 37"/>
          <p:cNvSpPr txBox="1"/>
          <p:nvPr/>
        </p:nvSpPr>
        <p:spPr>
          <a:xfrm>
            <a:off x="860084" y="6007755"/>
            <a:ext cx="1690364" cy="549910"/>
          </a:xfrm>
          <a:prstGeom prst="rect">
            <a:avLst/>
          </a:prstGeom>
        </p:spPr>
        <p:txBody>
          <a:bodyPr vert="horz" wrap="square" lIns="0" tIns="27940" rIns="0" bIns="0" rtlCol="0">
            <a:spAutoFit/>
          </a:bodyPr>
          <a:lstStyle/>
          <a:p>
            <a:pPr marL="100330" marR="219075">
              <a:lnSpc>
                <a:spcPts val="1100"/>
              </a:lnSpc>
              <a:spcBef>
                <a:spcPts val="220"/>
              </a:spcBef>
            </a:pPr>
            <a:r>
              <a:rPr sz="1000" b="1" dirty="0">
                <a:latin typeface="Arial"/>
                <a:cs typeface="Arial"/>
              </a:rPr>
              <a:t>É improvável que seja  depressão</a:t>
            </a:r>
            <a:endParaRPr sz="1000" dirty="0">
              <a:latin typeface="Arial"/>
              <a:cs typeface="Arial"/>
            </a:endParaRPr>
          </a:p>
          <a:p>
            <a:pPr marL="233679">
              <a:lnSpc>
                <a:spcPct val="100000"/>
              </a:lnSpc>
              <a:spcBef>
                <a:spcPts val="605"/>
              </a:spcBef>
              <a:tabLst>
                <a:tab pos="847725" algn="l"/>
              </a:tabLst>
            </a:pPr>
            <a:r>
              <a:rPr sz="1000" dirty="0">
                <a:latin typeface="Arial"/>
                <a:cs typeface="Arial"/>
              </a:rPr>
              <a:t>Vá para	</a:t>
            </a:r>
            <a:r>
              <a:rPr sz="1000" b="1" dirty="0">
                <a:latin typeface="Arial"/>
                <a:cs typeface="Arial"/>
              </a:rPr>
              <a:t>OUT</a:t>
            </a:r>
            <a:endParaRPr sz="1000" dirty="0">
              <a:latin typeface="Arial"/>
              <a:cs typeface="Arial"/>
            </a:endParaRPr>
          </a:p>
        </p:txBody>
      </p:sp>
      <p:sp>
        <p:nvSpPr>
          <p:cNvPr id="38" name="object 38"/>
          <p:cNvSpPr/>
          <p:nvPr/>
        </p:nvSpPr>
        <p:spPr>
          <a:xfrm>
            <a:off x="842965" y="5913530"/>
            <a:ext cx="1637664" cy="834390"/>
          </a:xfrm>
          <a:custGeom>
            <a:avLst/>
            <a:gdLst/>
            <a:ahLst/>
            <a:cxnLst/>
            <a:rect l="l" t="t" r="r" b="b"/>
            <a:pathLst>
              <a:path w="1637664" h="834390">
                <a:moveTo>
                  <a:pt x="36004" y="0"/>
                </a:moveTo>
                <a:lnTo>
                  <a:pt x="15189" y="562"/>
                </a:lnTo>
                <a:lnTo>
                  <a:pt x="4500" y="4500"/>
                </a:lnTo>
                <a:lnTo>
                  <a:pt x="562" y="15189"/>
                </a:lnTo>
                <a:lnTo>
                  <a:pt x="0" y="36004"/>
                </a:lnTo>
                <a:lnTo>
                  <a:pt x="0" y="798144"/>
                </a:lnTo>
                <a:lnTo>
                  <a:pt x="562" y="818951"/>
                </a:lnTo>
                <a:lnTo>
                  <a:pt x="4500" y="829637"/>
                </a:lnTo>
                <a:lnTo>
                  <a:pt x="15189" y="833573"/>
                </a:lnTo>
                <a:lnTo>
                  <a:pt x="36004" y="834135"/>
                </a:lnTo>
                <a:lnTo>
                  <a:pt x="1601444" y="834135"/>
                </a:lnTo>
                <a:lnTo>
                  <a:pt x="1622259" y="833573"/>
                </a:lnTo>
                <a:lnTo>
                  <a:pt x="1632948" y="829637"/>
                </a:lnTo>
                <a:lnTo>
                  <a:pt x="1636886" y="818951"/>
                </a:lnTo>
                <a:lnTo>
                  <a:pt x="1637449" y="798144"/>
                </a:lnTo>
                <a:lnTo>
                  <a:pt x="1637449" y="36004"/>
                </a:lnTo>
                <a:lnTo>
                  <a:pt x="1636886" y="15189"/>
                </a:lnTo>
                <a:lnTo>
                  <a:pt x="1632948" y="4500"/>
                </a:lnTo>
                <a:lnTo>
                  <a:pt x="1622259" y="562"/>
                </a:lnTo>
                <a:lnTo>
                  <a:pt x="1601444" y="0"/>
                </a:lnTo>
                <a:lnTo>
                  <a:pt x="36004" y="0"/>
                </a:lnTo>
                <a:close/>
              </a:path>
            </a:pathLst>
          </a:custGeom>
          <a:ln w="19050">
            <a:solidFill>
              <a:srgbClr val="8B1062"/>
            </a:solidFill>
          </a:ln>
        </p:spPr>
        <p:txBody>
          <a:bodyPr wrap="square" lIns="0" tIns="0" rIns="0" bIns="0" rtlCol="0"/>
          <a:lstStyle/>
          <a:p>
            <a:endParaRPr/>
          </a:p>
        </p:txBody>
      </p:sp>
      <p:sp>
        <p:nvSpPr>
          <p:cNvPr id="39" name="object 39"/>
          <p:cNvSpPr/>
          <p:nvPr/>
        </p:nvSpPr>
        <p:spPr>
          <a:xfrm>
            <a:off x="841545" y="6615767"/>
            <a:ext cx="1645285" cy="152400"/>
          </a:xfrm>
          <a:custGeom>
            <a:avLst/>
            <a:gdLst/>
            <a:ahLst/>
            <a:cxnLst/>
            <a:rect l="l" t="t" r="r" b="b"/>
            <a:pathLst>
              <a:path w="1645285" h="152400">
                <a:moveTo>
                  <a:pt x="1609217"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close/>
              </a:path>
            </a:pathLst>
          </a:custGeom>
          <a:solidFill>
            <a:srgbClr val="8B1062"/>
          </a:solidFill>
        </p:spPr>
        <p:txBody>
          <a:bodyPr wrap="square" lIns="0" tIns="0" rIns="0" bIns="0" rtlCol="0"/>
          <a:lstStyle/>
          <a:p>
            <a:endParaRPr/>
          </a:p>
        </p:txBody>
      </p:sp>
      <p:sp>
        <p:nvSpPr>
          <p:cNvPr id="40" name="object 40"/>
          <p:cNvSpPr/>
          <p:nvPr/>
        </p:nvSpPr>
        <p:spPr>
          <a:xfrm>
            <a:off x="841540" y="6615772"/>
            <a:ext cx="65405" cy="65405"/>
          </a:xfrm>
          <a:custGeom>
            <a:avLst/>
            <a:gdLst/>
            <a:ahLst/>
            <a:cxnLst/>
            <a:rect l="l" t="t" r="r" b="b"/>
            <a:pathLst>
              <a:path w="65405" h="65404">
                <a:moveTo>
                  <a:pt x="65065" y="0"/>
                </a:moveTo>
                <a:lnTo>
                  <a:pt x="0" y="65065"/>
                </a:lnTo>
                <a:lnTo>
                  <a:pt x="65065" y="0"/>
                </a:lnTo>
              </a:path>
            </a:pathLst>
          </a:custGeom>
          <a:ln w="55067">
            <a:solidFill>
              <a:srgbClr val="FFFFFF"/>
            </a:solidFill>
          </a:ln>
        </p:spPr>
        <p:txBody>
          <a:bodyPr wrap="square" lIns="0" tIns="0" rIns="0" bIns="0" rtlCol="0"/>
          <a:lstStyle/>
          <a:p>
            <a:endParaRPr/>
          </a:p>
        </p:txBody>
      </p:sp>
      <p:sp>
        <p:nvSpPr>
          <p:cNvPr id="41" name="object 41"/>
          <p:cNvSpPr/>
          <p:nvPr/>
        </p:nvSpPr>
        <p:spPr>
          <a:xfrm>
            <a:off x="883507"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2" name="object 42"/>
          <p:cNvSpPr/>
          <p:nvPr/>
        </p:nvSpPr>
        <p:spPr>
          <a:xfrm>
            <a:off x="1012808"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3" name="object 43"/>
          <p:cNvSpPr/>
          <p:nvPr/>
        </p:nvSpPr>
        <p:spPr>
          <a:xfrm>
            <a:off x="1142108"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4" name="object 44"/>
          <p:cNvSpPr/>
          <p:nvPr/>
        </p:nvSpPr>
        <p:spPr>
          <a:xfrm>
            <a:off x="1271409"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5" name="object 45"/>
          <p:cNvSpPr/>
          <p:nvPr/>
        </p:nvSpPr>
        <p:spPr>
          <a:xfrm>
            <a:off x="1400710"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6" name="object 46"/>
          <p:cNvSpPr/>
          <p:nvPr/>
        </p:nvSpPr>
        <p:spPr>
          <a:xfrm>
            <a:off x="1530012"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7" name="object 47"/>
          <p:cNvSpPr/>
          <p:nvPr/>
        </p:nvSpPr>
        <p:spPr>
          <a:xfrm>
            <a:off x="1659312"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8" name="object 48"/>
          <p:cNvSpPr/>
          <p:nvPr/>
        </p:nvSpPr>
        <p:spPr>
          <a:xfrm>
            <a:off x="1788613"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49" name="object 49"/>
          <p:cNvSpPr/>
          <p:nvPr/>
        </p:nvSpPr>
        <p:spPr>
          <a:xfrm>
            <a:off x="1917914"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50" name="object 50"/>
          <p:cNvSpPr/>
          <p:nvPr/>
        </p:nvSpPr>
        <p:spPr>
          <a:xfrm>
            <a:off x="2047214"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51" name="object 51"/>
          <p:cNvSpPr/>
          <p:nvPr/>
        </p:nvSpPr>
        <p:spPr>
          <a:xfrm>
            <a:off x="2176515" y="6615772"/>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52" name="object 52"/>
          <p:cNvSpPr/>
          <p:nvPr/>
        </p:nvSpPr>
        <p:spPr>
          <a:xfrm>
            <a:off x="2305817" y="6615969"/>
            <a:ext cx="152400" cy="152400"/>
          </a:xfrm>
          <a:custGeom>
            <a:avLst/>
            <a:gdLst/>
            <a:ahLst/>
            <a:cxnLst/>
            <a:rect l="l" t="t" r="r" b="b"/>
            <a:pathLst>
              <a:path w="152400" h="152400">
                <a:moveTo>
                  <a:pt x="152203" y="0"/>
                </a:moveTo>
                <a:lnTo>
                  <a:pt x="0" y="152203"/>
                </a:lnTo>
                <a:lnTo>
                  <a:pt x="152203" y="0"/>
                </a:lnTo>
              </a:path>
            </a:pathLst>
          </a:custGeom>
          <a:ln w="55067">
            <a:solidFill>
              <a:srgbClr val="FFFFFF"/>
            </a:solidFill>
          </a:ln>
        </p:spPr>
        <p:txBody>
          <a:bodyPr wrap="square" lIns="0" tIns="0" rIns="0" bIns="0" rtlCol="0"/>
          <a:lstStyle/>
          <a:p>
            <a:endParaRPr/>
          </a:p>
        </p:txBody>
      </p:sp>
      <p:sp>
        <p:nvSpPr>
          <p:cNvPr id="53" name="object 53"/>
          <p:cNvSpPr/>
          <p:nvPr/>
        </p:nvSpPr>
        <p:spPr>
          <a:xfrm>
            <a:off x="2435117" y="6716515"/>
            <a:ext cx="52069" cy="52069"/>
          </a:xfrm>
          <a:custGeom>
            <a:avLst/>
            <a:gdLst/>
            <a:ahLst/>
            <a:cxnLst/>
            <a:rect l="l" t="t" r="r" b="b"/>
            <a:pathLst>
              <a:path w="52069" h="52070">
                <a:moveTo>
                  <a:pt x="51657" y="0"/>
                </a:moveTo>
                <a:lnTo>
                  <a:pt x="0" y="51657"/>
                </a:lnTo>
                <a:lnTo>
                  <a:pt x="51657" y="0"/>
                </a:lnTo>
              </a:path>
            </a:pathLst>
          </a:custGeom>
          <a:ln w="55067">
            <a:solidFill>
              <a:srgbClr val="FFFFFF"/>
            </a:solidFill>
          </a:ln>
        </p:spPr>
        <p:txBody>
          <a:bodyPr wrap="square" lIns="0" tIns="0" rIns="0" bIns="0" rtlCol="0"/>
          <a:lstStyle/>
          <a:p>
            <a:endParaRPr/>
          </a:p>
        </p:txBody>
      </p:sp>
      <p:sp>
        <p:nvSpPr>
          <p:cNvPr id="54" name="object 54"/>
          <p:cNvSpPr/>
          <p:nvPr/>
        </p:nvSpPr>
        <p:spPr>
          <a:xfrm>
            <a:off x="841545" y="6615767"/>
            <a:ext cx="1645285" cy="152400"/>
          </a:xfrm>
          <a:custGeom>
            <a:avLst/>
            <a:gdLst/>
            <a:ahLst/>
            <a:cxnLst/>
            <a:rect l="l" t="t" r="r" b="b"/>
            <a:pathLst>
              <a:path w="1645285"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lnTo>
                  <a:pt x="36004" y="0"/>
                </a:lnTo>
                <a:close/>
              </a:path>
            </a:pathLst>
          </a:custGeom>
          <a:ln w="12700">
            <a:solidFill>
              <a:srgbClr val="8B1062"/>
            </a:solidFill>
          </a:ln>
        </p:spPr>
        <p:txBody>
          <a:bodyPr wrap="square" lIns="0" tIns="0" rIns="0" bIns="0" rtlCol="0"/>
          <a:lstStyle/>
          <a:p>
            <a:endParaRPr/>
          </a:p>
        </p:txBody>
      </p:sp>
      <p:sp>
        <p:nvSpPr>
          <p:cNvPr id="55" name="object 55"/>
          <p:cNvSpPr/>
          <p:nvPr/>
        </p:nvSpPr>
        <p:spPr>
          <a:xfrm>
            <a:off x="426518" y="6506494"/>
            <a:ext cx="303530" cy="0"/>
          </a:xfrm>
          <a:custGeom>
            <a:avLst/>
            <a:gdLst/>
            <a:ahLst/>
            <a:cxnLst/>
            <a:rect l="l" t="t" r="r" b="b"/>
            <a:pathLst>
              <a:path w="303530">
                <a:moveTo>
                  <a:pt x="0" y="0"/>
                </a:moveTo>
                <a:lnTo>
                  <a:pt x="303009" y="0"/>
                </a:lnTo>
              </a:path>
            </a:pathLst>
          </a:custGeom>
          <a:ln w="67309">
            <a:solidFill>
              <a:srgbClr val="8B1062"/>
            </a:solidFill>
          </a:ln>
        </p:spPr>
        <p:txBody>
          <a:bodyPr wrap="square" lIns="0" tIns="0" rIns="0" bIns="0" rtlCol="0"/>
          <a:lstStyle/>
          <a:p>
            <a:endParaRPr/>
          </a:p>
        </p:txBody>
      </p:sp>
      <p:sp>
        <p:nvSpPr>
          <p:cNvPr id="56" name="object 56"/>
          <p:cNvSpPr/>
          <p:nvPr/>
        </p:nvSpPr>
        <p:spPr>
          <a:xfrm>
            <a:off x="695815" y="6203599"/>
            <a:ext cx="0" cy="269240"/>
          </a:xfrm>
          <a:custGeom>
            <a:avLst/>
            <a:gdLst/>
            <a:ahLst/>
            <a:cxnLst/>
            <a:rect l="l" t="t" r="r" b="b"/>
            <a:pathLst>
              <a:path h="269239">
                <a:moveTo>
                  <a:pt x="0" y="0"/>
                </a:moveTo>
                <a:lnTo>
                  <a:pt x="0" y="269240"/>
                </a:lnTo>
              </a:path>
            </a:pathLst>
          </a:custGeom>
          <a:ln w="67424">
            <a:solidFill>
              <a:srgbClr val="8B1062"/>
            </a:solidFill>
          </a:ln>
        </p:spPr>
        <p:txBody>
          <a:bodyPr wrap="square" lIns="0" tIns="0" rIns="0" bIns="0" rtlCol="0"/>
          <a:lstStyle/>
          <a:p>
            <a:endParaRPr/>
          </a:p>
        </p:txBody>
      </p:sp>
      <p:sp>
        <p:nvSpPr>
          <p:cNvPr id="57" name="object 57"/>
          <p:cNvSpPr/>
          <p:nvPr/>
        </p:nvSpPr>
        <p:spPr>
          <a:xfrm>
            <a:off x="427026" y="6169944"/>
            <a:ext cx="302895" cy="0"/>
          </a:xfrm>
          <a:custGeom>
            <a:avLst/>
            <a:gdLst/>
            <a:ahLst/>
            <a:cxnLst/>
            <a:rect l="l" t="t" r="r" b="b"/>
            <a:pathLst>
              <a:path w="302895">
                <a:moveTo>
                  <a:pt x="0" y="0"/>
                </a:moveTo>
                <a:lnTo>
                  <a:pt x="302501" y="0"/>
                </a:lnTo>
              </a:path>
            </a:pathLst>
          </a:custGeom>
          <a:ln w="67309">
            <a:solidFill>
              <a:srgbClr val="8B1062"/>
            </a:solidFill>
          </a:ln>
        </p:spPr>
        <p:txBody>
          <a:bodyPr wrap="square" lIns="0" tIns="0" rIns="0" bIns="0" rtlCol="0"/>
          <a:lstStyle/>
          <a:p>
            <a:endParaRPr/>
          </a:p>
        </p:txBody>
      </p:sp>
      <p:sp>
        <p:nvSpPr>
          <p:cNvPr id="58" name="object 58"/>
          <p:cNvSpPr/>
          <p:nvPr/>
        </p:nvSpPr>
        <p:spPr>
          <a:xfrm>
            <a:off x="325915" y="6237151"/>
            <a:ext cx="302895" cy="202565"/>
          </a:xfrm>
          <a:custGeom>
            <a:avLst/>
            <a:gdLst/>
            <a:ahLst/>
            <a:cxnLst/>
            <a:rect l="l" t="t" r="r" b="b"/>
            <a:pathLst>
              <a:path w="302895" h="202564">
                <a:moveTo>
                  <a:pt x="200786" y="0"/>
                </a:moveTo>
                <a:lnTo>
                  <a:pt x="101676" y="88"/>
                </a:lnTo>
                <a:lnTo>
                  <a:pt x="99898" y="977"/>
                </a:lnTo>
                <a:lnTo>
                  <a:pt x="1117" y="99682"/>
                </a:lnTo>
                <a:lnTo>
                  <a:pt x="571" y="100393"/>
                </a:lnTo>
                <a:lnTo>
                  <a:pt x="0" y="101053"/>
                </a:lnTo>
                <a:lnTo>
                  <a:pt x="406" y="101511"/>
                </a:lnTo>
                <a:lnTo>
                  <a:pt x="596" y="101765"/>
                </a:lnTo>
                <a:lnTo>
                  <a:pt x="100279" y="201345"/>
                </a:lnTo>
                <a:lnTo>
                  <a:pt x="102184" y="201917"/>
                </a:lnTo>
                <a:lnTo>
                  <a:pt x="198704" y="201980"/>
                </a:lnTo>
                <a:lnTo>
                  <a:pt x="199694" y="201879"/>
                </a:lnTo>
                <a:lnTo>
                  <a:pt x="200685" y="201828"/>
                </a:lnTo>
                <a:lnTo>
                  <a:pt x="201180" y="201040"/>
                </a:lnTo>
                <a:lnTo>
                  <a:pt x="134302" y="134391"/>
                </a:lnTo>
                <a:lnTo>
                  <a:pt x="302425" y="134391"/>
                </a:lnTo>
                <a:lnTo>
                  <a:pt x="302425" y="67398"/>
                </a:lnTo>
                <a:lnTo>
                  <a:pt x="134759" y="67398"/>
                </a:lnTo>
                <a:lnTo>
                  <a:pt x="134238" y="66433"/>
                </a:lnTo>
                <a:lnTo>
                  <a:pt x="200786" y="0"/>
                </a:lnTo>
                <a:close/>
              </a:path>
            </a:pathLst>
          </a:custGeom>
          <a:solidFill>
            <a:srgbClr val="8B1062"/>
          </a:solidFill>
        </p:spPr>
        <p:txBody>
          <a:bodyPr wrap="square" lIns="0" tIns="0" rIns="0" bIns="0" rtlCol="0"/>
          <a:lstStyle/>
          <a:p>
            <a:endParaRPr/>
          </a:p>
        </p:txBody>
      </p:sp>
      <p:sp>
        <p:nvSpPr>
          <p:cNvPr id="59" name="object 59"/>
          <p:cNvSpPr/>
          <p:nvPr/>
        </p:nvSpPr>
        <p:spPr>
          <a:xfrm>
            <a:off x="5740132" y="6120051"/>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4"/>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5"/>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5"/>
                </a:lnTo>
                <a:lnTo>
                  <a:pt x="73211" y="17145"/>
                </a:lnTo>
                <a:lnTo>
                  <a:pt x="73837" y="3530"/>
                </a:lnTo>
                <a:lnTo>
                  <a:pt x="69126" y="2298"/>
                </a:lnTo>
                <a:lnTo>
                  <a:pt x="64439" y="1397"/>
                </a:lnTo>
                <a:lnTo>
                  <a:pt x="55130" y="279"/>
                </a:lnTo>
                <a:lnTo>
                  <a:pt x="50393" y="0"/>
                </a:lnTo>
                <a:close/>
              </a:path>
              <a:path w="282575" h="116204">
                <a:moveTo>
                  <a:pt x="73211" y="17145"/>
                </a:moveTo>
                <a:lnTo>
                  <a:pt x="51346" y="17145"/>
                </a:lnTo>
                <a:lnTo>
                  <a:pt x="55752" y="17538"/>
                </a:lnTo>
                <a:lnTo>
                  <a:pt x="64833" y="19113"/>
                </a:lnTo>
                <a:lnTo>
                  <a:pt x="69062" y="20345"/>
                </a:lnTo>
                <a:lnTo>
                  <a:pt x="72986" y="22021"/>
                </a:lnTo>
                <a:lnTo>
                  <a:pt x="73211" y="17145"/>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3"/>
                </a:lnTo>
                <a:lnTo>
                  <a:pt x="192015" y="17653"/>
                </a:lnTo>
                <a:lnTo>
                  <a:pt x="186499" y="1676"/>
                </a:lnTo>
                <a:close/>
              </a:path>
              <a:path w="282575" h="116204">
                <a:moveTo>
                  <a:pt x="192015" y="17653"/>
                </a:moveTo>
                <a:lnTo>
                  <a:pt x="171361" y="17653"/>
                </a:lnTo>
                <a:lnTo>
                  <a:pt x="204330" y="113855"/>
                </a:lnTo>
                <a:lnTo>
                  <a:pt x="226186" y="113855"/>
                </a:lnTo>
                <a:lnTo>
                  <a:pt x="235409" y="86944"/>
                </a:lnTo>
                <a:lnTo>
                  <a:pt x="215938" y="86944"/>
                </a:lnTo>
                <a:lnTo>
                  <a:pt x="192015" y="17653"/>
                </a:lnTo>
                <a:close/>
              </a:path>
              <a:path w="282575" h="116204">
                <a:moveTo>
                  <a:pt x="282193" y="17653"/>
                </a:moveTo>
                <a:lnTo>
                  <a:pt x="259156" y="17653"/>
                </a:lnTo>
                <a:lnTo>
                  <a:pt x="259321" y="113855"/>
                </a:lnTo>
                <a:lnTo>
                  <a:pt x="282193" y="113855"/>
                </a:lnTo>
                <a:lnTo>
                  <a:pt x="282193" y="17653"/>
                </a:lnTo>
                <a:close/>
              </a:path>
              <a:path w="282575" h="116204">
                <a:moveTo>
                  <a:pt x="282193" y="1676"/>
                </a:moveTo>
                <a:lnTo>
                  <a:pt x="245033" y="1676"/>
                </a:lnTo>
                <a:lnTo>
                  <a:pt x="215938" y="86944"/>
                </a:lnTo>
                <a:lnTo>
                  <a:pt x="235409" y="86944"/>
                </a:lnTo>
                <a:lnTo>
                  <a:pt x="259156" y="17653"/>
                </a:lnTo>
                <a:lnTo>
                  <a:pt x="282193" y="17653"/>
                </a:lnTo>
                <a:lnTo>
                  <a:pt x="282193" y="1676"/>
                </a:lnTo>
                <a:close/>
              </a:path>
            </a:pathLst>
          </a:custGeom>
          <a:solidFill>
            <a:srgbClr val="FFFFFF"/>
          </a:solidFill>
        </p:spPr>
        <p:txBody>
          <a:bodyPr wrap="square" lIns="0" tIns="0" rIns="0" bIns="0" rtlCol="0"/>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27765" y="8"/>
            <a:ext cx="126364" cy="432434"/>
          </a:xfrm>
          <a:custGeom>
            <a:avLst/>
            <a:gdLst/>
            <a:ahLst/>
            <a:cxnLst/>
            <a:rect l="l" t="t" r="r" b="b"/>
            <a:pathLst>
              <a:path w="126364" h="432434">
                <a:moveTo>
                  <a:pt x="126301" y="0"/>
                </a:moveTo>
                <a:lnTo>
                  <a:pt x="292" y="0"/>
                </a:lnTo>
                <a:lnTo>
                  <a:pt x="0" y="368096"/>
                </a:lnTo>
                <a:lnTo>
                  <a:pt x="63004" y="432003"/>
                </a:lnTo>
                <a:lnTo>
                  <a:pt x="125996" y="368096"/>
                </a:lnTo>
                <a:lnTo>
                  <a:pt x="126301" y="0"/>
                </a:lnTo>
                <a:close/>
              </a:path>
            </a:pathLst>
          </a:custGeom>
          <a:solidFill>
            <a:srgbClr val="8B1062"/>
          </a:solidFill>
        </p:spPr>
        <p:txBody>
          <a:bodyPr wrap="square" lIns="0" tIns="0" rIns="0" bIns="0" rtlCol="0"/>
          <a:lstStyle/>
          <a:p>
            <a:endParaRPr/>
          </a:p>
        </p:txBody>
      </p:sp>
      <p:sp>
        <p:nvSpPr>
          <p:cNvPr id="3" name="object 3"/>
          <p:cNvSpPr/>
          <p:nvPr/>
        </p:nvSpPr>
        <p:spPr>
          <a:xfrm>
            <a:off x="2645989" y="3218208"/>
            <a:ext cx="2124075" cy="127000"/>
          </a:xfrm>
          <a:custGeom>
            <a:avLst/>
            <a:gdLst/>
            <a:ahLst/>
            <a:cxnLst/>
            <a:rect l="l" t="t" r="r" b="b"/>
            <a:pathLst>
              <a:path w="2124075" h="127000">
                <a:moveTo>
                  <a:pt x="63893" y="0"/>
                </a:moveTo>
                <a:lnTo>
                  <a:pt x="0" y="62992"/>
                </a:lnTo>
                <a:lnTo>
                  <a:pt x="63893" y="125996"/>
                </a:lnTo>
                <a:lnTo>
                  <a:pt x="2124011" y="126453"/>
                </a:lnTo>
                <a:lnTo>
                  <a:pt x="2124011" y="457"/>
                </a:lnTo>
                <a:lnTo>
                  <a:pt x="63893" y="0"/>
                </a:lnTo>
                <a:close/>
              </a:path>
            </a:pathLst>
          </a:custGeom>
          <a:solidFill>
            <a:srgbClr val="B1B3B4"/>
          </a:solidFill>
        </p:spPr>
        <p:txBody>
          <a:bodyPr wrap="square" lIns="0" tIns="0" rIns="0" bIns="0" rtlCol="0"/>
          <a:lstStyle/>
          <a:p>
            <a:endParaRPr/>
          </a:p>
        </p:txBody>
      </p:sp>
      <p:sp>
        <p:nvSpPr>
          <p:cNvPr id="4" name="object 4"/>
          <p:cNvSpPr/>
          <p:nvPr/>
        </p:nvSpPr>
        <p:spPr>
          <a:xfrm>
            <a:off x="2636095" y="5834208"/>
            <a:ext cx="2134235" cy="127000"/>
          </a:xfrm>
          <a:custGeom>
            <a:avLst/>
            <a:gdLst/>
            <a:ahLst/>
            <a:cxnLst/>
            <a:rect l="l" t="t" r="r" b="b"/>
            <a:pathLst>
              <a:path w="2134235" h="127000">
                <a:moveTo>
                  <a:pt x="63906" y="0"/>
                </a:moveTo>
                <a:lnTo>
                  <a:pt x="0" y="62992"/>
                </a:lnTo>
                <a:lnTo>
                  <a:pt x="63906" y="125996"/>
                </a:lnTo>
                <a:lnTo>
                  <a:pt x="2133904" y="126453"/>
                </a:lnTo>
                <a:lnTo>
                  <a:pt x="2133904" y="457"/>
                </a:lnTo>
                <a:lnTo>
                  <a:pt x="63906" y="0"/>
                </a:lnTo>
                <a:close/>
              </a:path>
            </a:pathLst>
          </a:custGeom>
          <a:solidFill>
            <a:srgbClr val="B1B3B4"/>
          </a:solidFill>
        </p:spPr>
        <p:txBody>
          <a:bodyPr wrap="square" lIns="0" tIns="0" rIns="0" bIns="0" rtlCol="0"/>
          <a:lstStyle/>
          <a:p>
            <a:endParaRPr/>
          </a:p>
        </p:txBody>
      </p:sp>
      <p:sp>
        <p:nvSpPr>
          <p:cNvPr id="5" name="object 5"/>
          <p:cNvSpPr/>
          <p:nvPr/>
        </p:nvSpPr>
        <p:spPr>
          <a:xfrm>
            <a:off x="4709845" y="2654549"/>
            <a:ext cx="683260" cy="683260"/>
          </a:xfrm>
          <a:custGeom>
            <a:avLst/>
            <a:gdLst/>
            <a:ahLst/>
            <a:cxnLst/>
            <a:rect l="l" t="t" r="r" b="b"/>
            <a:pathLst>
              <a:path w="683260" h="683260">
                <a:moveTo>
                  <a:pt x="593725" y="0"/>
                </a:moveTo>
                <a:lnTo>
                  <a:pt x="0" y="593725"/>
                </a:lnTo>
                <a:lnTo>
                  <a:pt x="89420" y="683145"/>
                </a:lnTo>
                <a:lnTo>
                  <a:pt x="683145" y="89420"/>
                </a:lnTo>
                <a:lnTo>
                  <a:pt x="593725" y="0"/>
                </a:lnTo>
                <a:close/>
              </a:path>
            </a:pathLst>
          </a:custGeom>
          <a:solidFill>
            <a:srgbClr val="B1B3B4"/>
          </a:solidFill>
        </p:spPr>
        <p:txBody>
          <a:bodyPr wrap="square" lIns="0" tIns="0" rIns="0" bIns="0" rtlCol="0"/>
          <a:lstStyle/>
          <a:p>
            <a:endParaRPr/>
          </a:p>
        </p:txBody>
      </p:sp>
      <p:sp>
        <p:nvSpPr>
          <p:cNvPr id="6" name="object 6"/>
          <p:cNvSpPr/>
          <p:nvPr/>
        </p:nvSpPr>
        <p:spPr>
          <a:xfrm>
            <a:off x="4707258" y="5268461"/>
            <a:ext cx="688340" cy="688340"/>
          </a:xfrm>
          <a:custGeom>
            <a:avLst/>
            <a:gdLst/>
            <a:ahLst/>
            <a:cxnLst/>
            <a:rect l="l" t="t" r="r" b="b"/>
            <a:pathLst>
              <a:path w="688339" h="688339">
                <a:moveTo>
                  <a:pt x="598398" y="0"/>
                </a:moveTo>
                <a:lnTo>
                  <a:pt x="0" y="598398"/>
                </a:lnTo>
                <a:lnTo>
                  <a:pt x="89420" y="687819"/>
                </a:lnTo>
                <a:lnTo>
                  <a:pt x="687819" y="89420"/>
                </a:lnTo>
                <a:lnTo>
                  <a:pt x="598398" y="0"/>
                </a:lnTo>
                <a:close/>
              </a:path>
            </a:pathLst>
          </a:custGeom>
          <a:solidFill>
            <a:srgbClr val="B1B3B4"/>
          </a:solidFill>
        </p:spPr>
        <p:txBody>
          <a:bodyPr wrap="square" lIns="0" tIns="0" rIns="0" bIns="0" rtlCol="0"/>
          <a:lstStyle/>
          <a:p>
            <a:endParaRPr/>
          </a:p>
        </p:txBody>
      </p:sp>
      <p:sp>
        <p:nvSpPr>
          <p:cNvPr id="7" name="object 7"/>
          <p:cNvSpPr/>
          <p:nvPr/>
        </p:nvSpPr>
        <p:spPr>
          <a:xfrm>
            <a:off x="5277605" y="2665798"/>
            <a:ext cx="730250" cy="1737995"/>
          </a:xfrm>
          <a:custGeom>
            <a:avLst/>
            <a:gdLst/>
            <a:ahLst/>
            <a:cxnLst/>
            <a:rect l="l" t="t" r="r" b="b"/>
            <a:pathLst>
              <a:path w="730250" h="1737995">
                <a:moveTo>
                  <a:pt x="125996" y="0"/>
                </a:moveTo>
                <a:lnTo>
                  <a:pt x="36195" y="89814"/>
                </a:lnTo>
                <a:lnTo>
                  <a:pt x="550824" y="604443"/>
                </a:lnTo>
                <a:lnTo>
                  <a:pt x="647" y="1162964"/>
                </a:lnTo>
                <a:lnTo>
                  <a:pt x="469" y="1162964"/>
                </a:lnTo>
                <a:lnTo>
                  <a:pt x="0" y="1674012"/>
                </a:lnTo>
                <a:lnTo>
                  <a:pt x="63004" y="1737918"/>
                </a:lnTo>
                <a:lnTo>
                  <a:pt x="125996" y="1674012"/>
                </a:lnTo>
                <a:lnTo>
                  <a:pt x="126415" y="1216253"/>
                </a:lnTo>
                <a:lnTo>
                  <a:pt x="729754" y="603770"/>
                </a:lnTo>
                <a:lnTo>
                  <a:pt x="125996" y="0"/>
                </a:lnTo>
                <a:close/>
              </a:path>
            </a:pathLst>
          </a:custGeom>
          <a:solidFill>
            <a:srgbClr val="8B1062"/>
          </a:solidFill>
        </p:spPr>
        <p:txBody>
          <a:bodyPr wrap="square" lIns="0" tIns="0" rIns="0" bIns="0" rtlCol="0"/>
          <a:lstStyle/>
          <a:p>
            <a:endParaRPr/>
          </a:p>
        </p:txBody>
      </p:sp>
      <p:sp>
        <p:nvSpPr>
          <p:cNvPr id="8" name="object 8"/>
          <p:cNvSpPr/>
          <p:nvPr/>
        </p:nvSpPr>
        <p:spPr>
          <a:xfrm>
            <a:off x="5277702" y="5281815"/>
            <a:ext cx="730250" cy="2278380"/>
          </a:xfrm>
          <a:custGeom>
            <a:avLst/>
            <a:gdLst/>
            <a:ahLst/>
            <a:cxnLst/>
            <a:rect l="l" t="t" r="r" b="b"/>
            <a:pathLst>
              <a:path w="730250" h="2278379">
                <a:moveTo>
                  <a:pt x="125895" y="0"/>
                </a:moveTo>
                <a:lnTo>
                  <a:pt x="36093" y="89801"/>
                </a:lnTo>
                <a:lnTo>
                  <a:pt x="550735" y="604431"/>
                </a:lnTo>
                <a:lnTo>
                  <a:pt x="558" y="1162939"/>
                </a:lnTo>
                <a:lnTo>
                  <a:pt x="368" y="1162939"/>
                </a:lnTo>
                <a:lnTo>
                  <a:pt x="0" y="2278189"/>
                </a:lnTo>
                <a:lnTo>
                  <a:pt x="125996" y="2278189"/>
                </a:lnTo>
                <a:lnTo>
                  <a:pt x="126326" y="1216240"/>
                </a:lnTo>
                <a:lnTo>
                  <a:pt x="729653" y="603758"/>
                </a:lnTo>
                <a:lnTo>
                  <a:pt x="125895" y="0"/>
                </a:lnTo>
                <a:close/>
              </a:path>
            </a:pathLst>
          </a:custGeom>
          <a:solidFill>
            <a:srgbClr val="8B1062"/>
          </a:solidFill>
        </p:spPr>
        <p:txBody>
          <a:bodyPr wrap="square" lIns="0" tIns="0" rIns="0" bIns="0" rtlCol="0"/>
          <a:lstStyle/>
          <a:p>
            <a:endParaRPr/>
          </a:p>
        </p:txBody>
      </p:sp>
      <p:sp>
        <p:nvSpPr>
          <p:cNvPr id="9" name="object 9"/>
          <p:cNvSpPr/>
          <p:nvPr/>
        </p:nvSpPr>
        <p:spPr>
          <a:xfrm>
            <a:off x="5282774" y="584405"/>
            <a:ext cx="127000" cy="346710"/>
          </a:xfrm>
          <a:custGeom>
            <a:avLst/>
            <a:gdLst/>
            <a:ahLst/>
            <a:cxnLst/>
            <a:rect l="l" t="t" r="r" b="b"/>
            <a:pathLst>
              <a:path w="127000" h="346709">
                <a:moveTo>
                  <a:pt x="126453" y="0"/>
                </a:moveTo>
                <a:lnTo>
                  <a:pt x="457" y="0"/>
                </a:lnTo>
                <a:lnTo>
                  <a:pt x="0" y="282473"/>
                </a:lnTo>
                <a:lnTo>
                  <a:pt x="62992" y="346367"/>
                </a:lnTo>
                <a:lnTo>
                  <a:pt x="125996" y="282473"/>
                </a:lnTo>
                <a:lnTo>
                  <a:pt x="126453" y="0"/>
                </a:lnTo>
                <a:close/>
              </a:path>
            </a:pathLst>
          </a:custGeom>
          <a:solidFill>
            <a:srgbClr val="8B1062"/>
          </a:solidFill>
        </p:spPr>
        <p:txBody>
          <a:bodyPr wrap="square" lIns="0" tIns="0" rIns="0" bIns="0" rtlCol="0"/>
          <a:lstStyle/>
          <a:p>
            <a:endParaRPr/>
          </a:p>
        </p:txBody>
      </p:sp>
      <p:sp>
        <p:nvSpPr>
          <p:cNvPr id="10" name="object 10"/>
          <p:cNvSpPr/>
          <p:nvPr/>
        </p:nvSpPr>
        <p:spPr>
          <a:xfrm>
            <a:off x="4486536" y="2999743"/>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1" name="object 11"/>
          <p:cNvSpPr/>
          <p:nvPr/>
        </p:nvSpPr>
        <p:spPr>
          <a:xfrm>
            <a:off x="4486536" y="2999743"/>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12" name="object 12"/>
          <p:cNvSpPr/>
          <p:nvPr/>
        </p:nvSpPr>
        <p:spPr>
          <a:xfrm>
            <a:off x="4486536" y="5615743"/>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3" name="object 13"/>
          <p:cNvSpPr/>
          <p:nvPr/>
        </p:nvSpPr>
        <p:spPr>
          <a:xfrm>
            <a:off x="4486536" y="5615743"/>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14" name="object 14"/>
          <p:cNvSpPr/>
          <p:nvPr/>
        </p:nvSpPr>
        <p:spPr>
          <a:xfrm>
            <a:off x="5594385" y="2956157"/>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5" name="object 15"/>
          <p:cNvSpPr/>
          <p:nvPr/>
        </p:nvSpPr>
        <p:spPr>
          <a:xfrm>
            <a:off x="5594385" y="2956157"/>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6" name="object 16"/>
          <p:cNvSpPr/>
          <p:nvPr/>
        </p:nvSpPr>
        <p:spPr>
          <a:xfrm>
            <a:off x="5594385" y="5572157"/>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7" name="object 17"/>
          <p:cNvSpPr/>
          <p:nvPr/>
        </p:nvSpPr>
        <p:spPr>
          <a:xfrm>
            <a:off x="5594385" y="5572157"/>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8" name="object 18"/>
          <p:cNvSpPr/>
          <p:nvPr/>
        </p:nvSpPr>
        <p:spPr>
          <a:xfrm>
            <a:off x="4610775" y="3186485"/>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19" name="object 19"/>
          <p:cNvSpPr/>
          <p:nvPr/>
        </p:nvSpPr>
        <p:spPr>
          <a:xfrm>
            <a:off x="4610775" y="5813421"/>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20" name="object 20"/>
          <p:cNvSpPr/>
          <p:nvPr/>
        </p:nvSpPr>
        <p:spPr>
          <a:xfrm>
            <a:off x="5762568" y="3215756"/>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21" name="object 21"/>
          <p:cNvSpPr/>
          <p:nvPr/>
        </p:nvSpPr>
        <p:spPr>
          <a:xfrm>
            <a:off x="5762568" y="5828059"/>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22" name="object 22"/>
          <p:cNvSpPr/>
          <p:nvPr/>
        </p:nvSpPr>
        <p:spPr>
          <a:xfrm>
            <a:off x="2710319" y="970394"/>
            <a:ext cx="5290185" cy="1925320"/>
          </a:xfrm>
          <a:custGeom>
            <a:avLst/>
            <a:gdLst/>
            <a:ahLst/>
            <a:cxnLst/>
            <a:rect l="l" t="t" r="r" b="b"/>
            <a:pathLst>
              <a:path w="5290184" h="1925320">
                <a:moveTo>
                  <a:pt x="0" y="0"/>
                </a:moveTo>
                <a:lnTo>
                  <a:pt x="5289804" y="0"/>
                </a:lnTo>
                <a:lnTo>
                  <a:pt x="5289804" y="1924812"/>
                </a:lnTo>
                <a:lnTo>
                  <a:pt x="0" y="1924812"/>
                </a:lnTo>
                <a:lnTo>
                  <a:pt x="0" y="0"/>
                </a:lnTo>
                <a:close/>
              </a:path>
            </a:pathLst>
          </a:custGeom>
          <a:solidFill>
            <a:srgbClr val="000000">
              <a:alpha val="39999"/>
            </a:srgbClr>
          </a:solidFill>
        </p:spPr>
        <p:txBody>
          <a:bodyPr wrap="square" lIns="0" tIns="0" rIns="0" bIns="0" rtlCol="0"/>
          <a:lstStyle/>
          <a:p>
            <a:endParaRPr/>
          </a:p>
        </p:txBody>
      </p:sp>
      <p:sp>
        <p:nvSpPr>
          <p:cNvPr id="23" name="object 23"/>
          <p:cNvSpPr/>
          <p:nvPr/>
        </p:nvSpPr>
        <p:spPr>
          <a:xfrm>
            <a:off x="2759845" y="1021961"/>
            <a:ext cx="5172075" cy="1803400"/>
          </a:xfrm>
          <a:custGeom>
            <a:avLst/>
            <a:gdLst/>
            <a:ahLst/>
            <a:cxnLst/>
            <a:rect l="l" t="t" r="r" b="b"/>
            <a:pathLst>
              <a:path w="5172075" h="1803400">
                <a:moveTo>
                  <a:pt x="5136019" y="0"/>
                </a:moveTo>
                <a:lnTo>
                  <a:pt x="36004" y="0"/>
                </a:lnTo>
                <a:lnTo>
                  <a:pt x="15189" y="562"/>
                </a:lnTo>
                <a:lnTo>
                  <a:pt x="4500" y="4500"/>
                </a:lnTo>
                <a:lnTo>
                  <a:pt x="562" y="15189"/>
                </a:lnTo>
                <a:lnTo>
                  <a:pt x="0" y="36004"/>
                </a:lnTo>
                <a:lnTo>
                  <a:pt x="0" y="1766989"/>
                </a:lnTo>
                <a:lnTo>
                  <a:pt x="562" y="1787804"/>
                </a:lnTo>
                <a:lnTo>
                  <a:pt x="4500" y="1798493"/>
                </a:lnTo>
                <a:lnTo>
                  <a:pt x="15189" y="1802431"/>
                </a:lnTo>
                <a:lnTo>
                  <a:pt x="36004" y="1802993"/>
                </a:lnTo>
                <a:lnTo>
                  <a:pt x="5136019" y="1802993"/>
                </a:lnTo>
                <a:lnTo>
                  <a:pt x="5156834" y="1802431"/>
                </a:lnTo>
                <a:lnTo>
                  <a:pt x="5167523" y="1798493"/>
                </a:lnTo>
                <a:lnTo>
                  <a:pt x="5171461" y="1787804"/>
                </a:lnTo>
                <a:lnTo>
                  <a:pt x="5172024" y="1766989"/>
                </a:lnTo>
                <a:lnTo>
                  <a:pt x="5172024" y="36004"/>
                </a:lnTo>
                <a:lnTo>
                  <a:pt x="5171461" y="15189"/>
                </a:lnTo>
                <a:lnTo>
                  <a:pt x="5167523" y="4500"/>
                </a:lnTo>
                <a:lnTo>
                  <a:pt x="5156834" y="562"/>
                </a:lnTo>
                <a:lnTo>
                  <a:pt x="5136019" y="0"/>
                </a:lnTo>
                <a:close/>
              </a:path>
            </a:pathLst>
          </a:custGeom>
          <a:solidFill>
            <a:srgbClr val="FFFFFF"/>
          </a:solidFill>
        </p:spPr>
        <p:txBody>
          <a:bodyPr wrap="square" lIns="0" tIns="0" rIns="0" bIns="0" rtlCol="0"/>
          <a:lstStyle/>
          <a:p>
            <a:endParaRPr/>
          </a:p>
        </p:txBody>
      </p:sp>
      <p:sp>
        <p:nvSpPr>
          <p:cNvPr id="24" name="object 24"/>
          <p:cNvSpPr txBox="1"/>
          <p:nvPr/>
        </p:nvSpPr>
        <p:spPr>
          <a:xfrm>
            <a:off x="2934668" y="1059005"/>
            <a:ext cx="4451985" cy="360680"/>
          </a:xfrm>
          <a:prstGeom prst="rect">
            <a:avLst/>
          </a:prstGeom>
        </p:spPr>
        <p:txBody>
          <a:bodyPr vert="horz" wrap="square" lIns="0" tIns="43180" rIns="0" bIns="0" rtlCol="0">
            <a:spAutoFit/>
          </a:bodyPr>
          <a:lstStyle/>
          <a:p>
            <a:pPr marR="5080">
              <a:lnSpc>
                <a:spcPts val="1200"/>
              </a:lnSpc>
              <a:spcBef>
                <a:spcPts val="340"/>
              </a:spcBef>
            </a:pPr>
            <a:r>
              <a:rPr sz="1200" b="1" dirty="0">
                <a:latin typeface="Arial"/>
                <a:cs typeface="Arial"/>
              </a:rPr>
              <a:t>A pessoa apresentou vários destes outros sintomas durante no  mínimo duas semanas?</a:t>
            </a:r>
            <a:endParaRPr sz="1200" dirty="0">
              <a:latin typeface="Arial"/>
              <a:cs typeface="Arial"/>
            </a:endParaRPr>
          </a:p>
        </p:txBody>
      </p:sp>
      <p:sp>
        <p:nvSpPr>
          <p:cNvPr id="25" name="object 25"/>
          <p:cNvSpPr txBox="1"/>
          <p:nvPr/>
        </p:nvSpPr>
        <p:spPr>
          <a:xfrm>
            <a:off x="2866085" y="1417202"/>
            <a:ext cx="2461680" cy="1410643"/>
          </a:xfrm>
          <a:prstGeom prst="rect">
            <a:avLst/>
          </a:prstGeom>
        </p:spPr>
        <p:txBody>
          <a:bodyPr vert="horz" wrap="square" lIns="0" tIns="40640" rIns="0" bIns="0" rtlCol="0">
            <a:spAutoFit/>
          </a:bodyPr>
          <a:lstStyle/>
          <a:p>
            <a:pPr marL="179705" indent="-180340">
              <a:lnSpc>
                <a:spcPct val="100000"/>
              </a:lnSpc>
              <a:spcBef>
                <a:spcPts val="320"/>
              </a:spcBef>
              <a:buChar char="–"/>
              <a:tabLst>
                <a:tab pos="180340" algn="l"/>
              </a:tabLst>
            </a:pPr>
            <a:r>
              <a:rPr sz="1000" dirty="0">
                <a:latin typeface="Arial"/>
                <a:cs typeface="Arial"/>
              </a:rPr>
              <a:t>Perturbação do sono ou dormir em excesso.</a:t>
            </a:r>
          </a:p>
          <a:p>
            <a:pPr marL="179705" marR="138430" indent="-180340">
              <a:lnSpc>
                <a:spcPct val="120300"/>
              </a:lnSpc>
              <a:buChar char="–"/>
              <a:tabLst>
                <a:tab pos="180340" algn="l"/>
              </a:tabLst>
            </a:pPr>
            <a:r>
              <a:rPr sz="1000" dirty="0">
                <a:latin typeface="Arial"/>
                <a:cs typeface="Arial"/>
              </a:rPr>
              <a:t>Alteração significativa do apetite ou peso  (diminuição ou aumento).</a:t>
            </a:r>
          </a:p>
          <a:p>
            <a:pPr marL="179705" indent="-180340">
              <a:lnSpc>
                <a:spcPct val="100000"/>
              </a:lnSpc>
              <a:spcBef>
                <a:spcPts val="219"/>
              </a:spcBef>
              <a:buChar char="–"/>
              <a:tabLst>
                <a:tab pos="180340" algn="l"/>
              </a:tabLst>
            </a:pPr>
            <a:r>
              <a:rPr sz="1000" dirty="0">
                <a:latin typeface="Arial"/>
                <a:cs typeface="Arial"/>
              </a:rPr>
              <a:t>Crenças de inutilidade ou culpa excessiva.</a:t>
            </a:r>
          </a:p>
          <a:p>
            <a:pPr marL="179705" indent="-180340">
              <a:lnSpc>
                <a:spcPct val="100000"/>
              </a:lnSpc>
              <a:spcBef>
                <a:spcPts val="219"/>
              </a:spcBef>
              <a:buChar char="–"/>
              <a:tabLst>
                <a:tab pos="180340" algn="l"/>
              </a:tabLst>
            </a:pPr>
            <a:r>
              <a:rPr sz="1000" dirty="0">
                <a:latin typeface="Arial"/>
                <a:cs typeface="Arial"/>
              </a:rPr>
              <a:t>Fadiga ou perda de energia.</a:t>
            </a:r>
          </a:p>
          <a:p>
            <a:pPr marL="179705" indent="-180340">
              <a:lnSpc>
                <a:spcPct val="100000"/>
              </a:lnSpc>
              <a:spcBef>
                <a:spcPts val="215"/>
              </a:spcBef>
              <a:buChar char="–"/>
              <a:tabLst>
                <a:tab pos="180340" algn="l"/>
              </a:tabLst>
            </a:pPr>
            <a:r>
              <a:rPr sz="1000" dirty="0">
                <a:latin typeface="Arial"/>
                <a:cs typeface="Arial"/>
              </a:rPr>
              <a:t>Concentração reduzida.</a:t>
            </a:r>
          </a:p>
        </p:txBody>
      </p:sp>
      <p:sp>
        <p:nvSpPr>
          <p:cNvPr id="26" name="object 26"/>
          <p:cNvSpPr txBox="1"/>
          <p:nvPr/>
        </p:nvSpPr>
        <p:spPr>
          <a:xfrm>
            <a:off x="5454129" y="1458710"/>
            <a:ext cx="2262505" cy="1256754"/>
          </a:xfrm>
          <a:prstGeom prst="rect">
            <a:avLst/>
          </a:prstGeom>
        </p:spPr>
        <p:txBody>
          <a:bodyPr vert="horz" wrap="square" lIns="0" tIns="40640" rIns="0" bIns="0" rtlCol="0">
            <a:spAutoFit/>
          </a:bodyPr>
          <a:lstStyle/>
          <a:p>
            <a:pPr marL="179705" indent="-180340">
              <a:lnSpc>
                <a:spcPct val="100000"/>
              </a:lnSpc>
              <a:spcBef>
                <a:spcPts val="320"/>
              </a:spcBef>
              <a:buChar char="–"/>
              <a:tabLst>
                <a:tab pos="180340" algn="l"/>
              </a:tabLst>
            </a:pPr>
            <a:r>
              <a:rPr sz="1000" dirty="0">
                <a:latin typeface="Arial"/>
                <a:cs typeface="Arial"/>
              </a:rPr>
              <a:t>Indecisão.</a:t>
            </a:r>
          </a:p>
          <a:p>
            <a:pPr marL="179705" indent="-180340">
              <a:lnSpc>
                <a:spcPct val="100000"/>
              </a:lnSpc>
              <a:spcBef>
                <a:spcPts val="219"/>
              </a:spcBef>
              <a:buChar char="–"/>
              <a:tabLst>
                <a:tab pos="180340" algn="l"/>
              </a:tabLst>
            </a:pPr>
            <a:r>
              <a:rPr sz="1000" dirty="0">
                <a:latin typeface="Arial"/>
                <a:cs typeface="Arial"/>
              </a:rPr>
              <a:t>Agitação observável ou inquietação física.</a:t>
            </a:r>
          </a:p>
          <a:p>
            <a:pPr marL="179705" marR="5080" indent="-180340">
              <a:lnSpc>
                <a:spcPct val="120300"/>
              </a:lnSpc>
              <a:buChar char="–"/>
              <a:tabLst>
                <a:tab pos="180340" algn="l"/>
              </a:tabLst>
            </a:pPr>
            <a:r>
              <a:rPr sz="1000" dirty="0">
                <a:latin typeface="Arial"/>
                <a:cs typeface="Arial"/>
              </a:rPr>
              <a:t>Maior lentidão que o habitual ao falar ou se  movimentar.</a:t>
            </a:r>
          </a:p>
          <a:p>
            <a:pPr marL="179705" indent="-180340">
              <a:lnSpc>
                <a:spcPct val="100000"/>
              </a:lnSpc>
              <a:spcBef>
                <a:spcPts val="219"/>
              </a:spcBef>
              <a:buChar char="–"/>
              <a:tabLst>
                <a:tab pos="180340" algn="l"/>
              </a:tabLst>
            </a:pPr>
            <a:r>
              <a:rPr sz="1000" dirty="0">
                <a:latin typeface="Arial"/>
                <a:cs typeface="Arial"/>
              </a:rPr>
              <a:t>Desesperança.</a:t>
            </a:r>
          </a:p>
          <a:p>
            <a:pPr marL="179705" indent="-180340">
              <a:lnSpc>
                <a:spcPct val="100000"/>
              </a:lnSpc>
              <a:spcBef>
                <a:spcPts val="215"/>
              </a:spcBef>
              <a:buChar char="–"/>
              <a:tabLst>
                <a:tab pos="180340" algn="l"/>
              </a:tabLst>
            </a:pPr>
            <a:r>
              <a:rPr sz="1000" dirty="0">
                <a:latin typeface="Arial"/>
                <a:cs typeface="Arial"/>
              </a:rPr>
              <a:t>Pensamentos ou atos suicidas.</a:t>
            </a:r>
          </a:p>
        </p:txBody>
      </p:sp>
      <p:sp>
        <p:nvSpPr>
          <p:cNvPr id="27" name="object 27"/>
          <p:cNvSpPr/>
          <p:nvPr/>
        </p:nvSpPr>
        <p:spPr>
          <a:xfrm>
            <a:off x="2759845" y="1021961"/>
            <a:ext cx="5172075" cy="1803400"/>
          </a:xfrm>
          <a:custGeom>
            <a:avLst/>
            <a:gdLst/>
            <a:ahLst/>
            <a:cxnLst/>
            <a:rect l="l" t="t" r="r" b="b"/>
            <a:pathLst>
              <a:path w="5172075" h="1803400">
                <a:moveTo>
                  <a:pt x="36004" y="0"/>
                </a:moveTo>
                <a:lnTo>
                  <a:pt x="15189" y="562"/>
                </a:lnTo>
                <a:lnTo>
                  <a:pt x="4500" y="4500"/>
                </a:lnTo>
                <a:lnTo>
                  <a:pt x="562" y="15189"/>
                </a:lnTo>
                <a:lnTo>
                  <a:pt x="0" y="36004"/>
                </a:lnTo>
                <a:lnTo>
                  <a:pt x="0" y="1766989"/>
                </a:lnTo>
                <a:lnTo>
                  <a:pt x="562" y="1787804"/>
                </a:lnTo>
                <a:lnTo>
                  <a:pt x="4500" y="1798493"/>
                </a:lnTo>
                <a:lnTo>
                  <a:pt x="15189" y="1802431"/>
                </a:lnTo>
                <a:lnTo>
                  <a:pt x="36004" y="1802993"/>
                </a:lnTo>
                <a:lnTo>
                  <a:pt x="5136019" y="1802993"/>
                </a:lnTo>
                <a:lnTo>
                  <a:pt x="5156834" y="1802431"/>
                </a:lnTo>
                <a:lnTo>
                  <a:pt x="5167523" y="1798493"/>
                </a:lnTo>
                <a:lnTo>
                  <a:pt x="5171461" y="1787804"/>
                </a:lnTo>
                <a:lnTo>
                  <a:pt x="5172024" y="1766989"/>
                </a:lnTo>
                <a:lnTo>
                  <a:pt x="5172024" y="36004"/>
                </a:lnTo>
                <a:lnTo>
                  <a:pt x="5171461" y="15189"/>
                </a:lnTo>
                <a:lnTo>
                  <a:pt x="5167523" y="4500"/>
                </a:lnTo>
                <a:lnTo>
                  <a:pt x="5156834" y="562"/>
                </a:lnTo>
                <a:lnTo>
                  <a:pt x="5136019" y="0"/>
                </a:lnTo>
                <a:lnTo>
                  <a:pt x="36004" y="0"/>
                </a:lnTo>
                <a:close/>
              </a:path>
            </a:pathLst>
          </a:custGeom>
          <a:ln w="44449">
            <a:solidFill>
              <a:srgbClr val="8B1062"/>
            </a:solidFill>
          </a:ln>
        </p:spPr>
        <p:txBody>
          <a:bodyPr wrap="square" lIns="0" tIns="0" rIns="0" bIns="0" rtlCol="0"/>
          <a:lstStyle/>
          <a:p>
            <a:endParaRPr/>
          </a:p>
        </p:txBody>
      </p:sp>
      <p:sp>
        <p:nvSpPr>
          <p:cNvPr id="28" name="object 28"/>
          <p:cNvSpPr/>
          <p:nvPr/>
        </p:nvSpPr>
        <p:spPr>
          <a:xfrm>
            <a:off x="4179695" y="6472764"/>
            <a:ext cx="2315210" cy="608965"/>
          </a:xfrm>
          <a:custGeom>
            <a:avLst/>
            <a:gdLst/>
            <a:ahLst/>
            <a:cxnLst/>
            <a:rect l="l" t="t" r="r" b="b"/>
            <a:pathLst>
              <a:path w="2315210" h="608965">
                <a:moveTo>
                  <a:pt x="2278608" y="0"/>
                </a:moveTo>
                <a:lnTo>
                  <a:pt x="36004" y="0"/>
                </a:lnTo>
                <a:lnTo>
                  <a:pt x="15189" y="562"/>
                </a:lnTo>
                <a:lnTo>
                  <a:pt x="4500" y="4500"/>
                </a:lnTo>
                <a:lnTo>
                  <a:pt x="562" y="15189"/>
                </a:lnTo>
                <a:lnTo>
                  <a:pt x="0" y="36004"/>
                </a:lnTo>
                <a:lnTo>
                  <a:pt x="0" y="572820"/>
                </a:lnTo>
                <a:lnTo>
                  <a:pt x="562" y="593635"/>
                </a:lnTo>
                <a:lnTo>
                  <a:pt x="4500" y="604324"/>
                </a:lnTo>
                <a:lnTo>
                  <a:pt x="15189" y="608262"/>
                </a:lnTo>
                <a:lnTo>
                  <a:pt x="36004" y="608825"/>
                </a:lnTo>
                <a:lnTo>
                  <a:pt x="2278608" y="608825"/>
                </a:lnTo>
                <a:lnTo>
                  <a:pt x="2299416" y="608262"/>
                </a:lnTo>
                <a:lnTo>
                  <a:pt x="2310101" y="604324"/>
                </a:lnTo>
                <a:lnTo>
                  <a:pt x="2314038" y="593635"/>
                </a:lnTo>
                <a:lnTo>
                  <a:pt x="2314600" y="572820"/>
                </a:lnTo>
                <a:lnTo>
                  <a:pt x="2314600" y="36004"/>
                </a:lnTo>
                <a:lnTo>
                  <a:pt x="2314038" y="15189"/>
                </a:lnTo>
                <a:lnTo>
                  <a:pt x="2310101" y="4500"/>
                </a:lnTo>
                <a:lnTo>
                  <a:pt x="2299416" y="562"/>
                </a:lnTo>
                <a:lnTo>
                  <a:pt x="2278608" y="0"/>
                </a:lnTo>
                <a:close/>
              </a:path>
            </a:pathLst>
          </a:custGeom>
          <a:solidFill>
            <a:srgbClr val="FFFFFF"/>
          </a:solidFill>
        </p:spPr>
        <p:txBody>
          <a:bodyPr wrap="square" lIns="0" tIns="0" rIns="0" bIns="0" rtlCol="0"/>
          <a:lstStyle/>
          <a:p>
            <a:endParaRPr/>
          </a:p>
        </p:txBody>
      </p:sp>
      <p:sp>
        <p:nvSpPr>
          <p:cNvPr id="29" name="object 29"/>
          <p:cNvSpPr/>
          <p:nvPr/>
        </p:nvSpPr>
        <p:spPr>
          <a:xfrm>
            <a:off x="4179695" y="6472764"/>
            <a:ext cx="2315210" cy="608965"/>
          </a:xfrm>
          <a:custGeom>
            <a:avLst/>
            <a:gdLst/>
            <a:ahLst/>
            <a:cxnLst/>
            <a:rect l="l" t="t" r="r" b="b"/>
            <a:pathLst>
              <a:path w="2315210" h="608965">
                <a:moveTo>
                  <a:pt x="36004" y="0"/>
                </a:moveTo>
                <a:lnTo>
                  <a:pt x="15189" y="562"/>
                </a:lnTo>
                <a:lnTo>
                  <a:pt x="4500" y="4500"/>
                </a:lnTo>
                <a:lnTo>
                  <a:pt x="562" y="15189"/>
                </a:lnTo>
                <a:lnTo>
                  <a:pt x="0" y="36004"/>
                </a:lnTo>
                <a:lnTo>
                  <a:pt x="0" y="572820"/>
                </a:lnTo>
                <a:lnTo>
                  <a:pt x="562" y="593635"/>
                </a:lnTo>
                <a:lnTo>
                  <a:pt x="4500" y="604324"/>
                </a:lnTo>
                <a:lnTo>
                  <a:pt x="15189" y="608262"/>
                </a:lnTo>
                <a:lnTo>
                  <a:pt x="36004" y="608825"/>
                </a:lnTo>
                <a:lnTo>
                  <a:pt x="2278608" y="608825"/>
                </a:lnTo>
                <a:lnTo>
                  <a:pt x="2299416" y="608262"/>
                </a:lnTo>
                <a:lnTo>
                  <a:pt x="2310101" y="604324"/>
                </a:lnTo>
                <a:lnTo>
                  <a:pt x="2314038" y="593635"/>
                </a:lnTo>
                <a:lnTo>
                  <a:pt x="2314600" y="572820"/>
                </a:lnTo>
                <a:lnTo>
                  <a:pt x="2314600" y="36004"/>
                </a:lnTo>
                <a:lnTo>
                  <a:pt x="2314038" y="15189"/>
                </a:lnTo>
                <a:lnTo>
                  <a:pt x="2310101" y="4500"/>
                </a:lnTo>
                <a:lnTo>
                  <a:pt x="2299416" y="562"/>
                </a:lnTo>
                <a:lnTo>
                  <a:pt x="2278608" y="0"/>
                </a:lnTo>
                <a:lnTo>
                  <a:pt x="36004" y="0"/>
                </a:lnTo>
                <a:close/>
              </a:path>
            </a:pathLst>
          </a:custGeom>
          <a:ln w="25400">
            <a:solidFill>
              <a:srgbClr val="8B1062"/>
            </a:solidFill>
          </a:ln>
        </p:spPr>
        <p:txBody>
          <a:bodyPr wrap="square" lIns="0" tIns="0" rIns="0" bIns="0" rtlCol="0"/>
          <a:lstStyle/>
          <a:p>
            <a:endParaRPr/>
          </a:p>
        </p:txBody>
      </p:sp>
      <p:sp>
        <p:nvSpPr>
          <p:cNvPr id="30" name="object 30"/>
          <p:cNvSpPr/>
          <p:nvPr/>
        </p:nvSpPr>
        <p:spPr>
          <a:xfrm>
            <a:off x="3152978" y="4460290"/>
            <a:ext cx="4430395" cy="1024255"/>
          </a:xfrm>
          <a:custGeom>
            <a:avLst/>
            <a:gdLst/>
            <a:ahLst/>
            <a:cxnLst/>
            <a:rect l="l" t="t" r="r" b="b"/>
            <a:pathLst>
              <a:path w="4430395" h="1024254">
                <a:moveTo>
                  <a:pt x="0" y="0"/>
                </a:moveTo>
                <a:lnTo>
                  <a:pt x="4430268" y="0"/>
                </a:lnTo>
                <a:lnTo>
                  <a:pt x="4430268" y="1024127"/>
                </a:lnTo>
                <a:lnTo>
                  <a:pt x="0" y="1024127"/>
                </a:lnTo>
                <a:lnTo>
                  <a:pt x="0" y="0"/>
                </a:lnTo>
                <a:close/>
              </a:path>
            </a:pathLst>
          </a:custGeom>
          <a:solidFill>
            <a:srgbClr val="000000">
              <a:alpha val="39999"/>
            </a:srgbClr>
          </a:solidFill>
        </p:spPr>
        <p:txBody>
          <a:bodyPr wrap="square" lIns="0" tIns="0" rIns="0" bIns="0" rtlCol="0"/>
          <a:lstStyle/>
          <a:p>
            <a:endParaRPr/>
          </a:p>
        </p:txBody>
      </p:sp>
      <p:sp>
        <p:nvSpPr>
          <p:cNvPr id="31" name="object 31"/>
          <p:cNvSpPr/>
          <p:nvPr/>
        </p:nvSpPr>
        <p:spPr>
          <a:xfrm>
            <a:off x="3202508" y="4511855"/>
            <a:ext cx="4309745" cy="903605"/>
          </a:xfrm>
          <a:custGeom>
            <a:avLst/>
            <a:gdLst/>
            <a:ahLst/>
            <a:cxnLst/>
            <a:rect l="l" t="t" r="r" b="b"/>
            <a:pathLst>
              <a:path w="4309745" h="903604">
                <a:moveTo>
                  <a:pt x="4273588" y="0"/>
                </a:moveTo>
                <a:lnTo>
                  <a:pt x="36004" y="0"/>
                </a:lnTo>
                <a:lnTo>
                  <a:pt x="15189" y="562"/>
                </a:lnTo>
                <a:lnTo>
                  <a:pt x="4500" y="4500"/>
                </a:lnTo>
                <a:lnTo>
                  <a:pt x="562" y="15189"/>
                </a:lnTo>
                <a:lnTo>
                  <a:pt x="0" y="36004"/>
                </a:lnTo>
                <a:lnTo>
                  <a:pt x="0" y="867295"/>
                </a:lnTo>
                <a:lnTo>
                  <a:pt x="562" y="888110"/>
                </a:lnTo>
                <a:lnTo>
                  <a:pt x="4500" y="898799"/>
                </a:lnTo>
                <a:lnTo>
                  <a:pt x="15189" y="902737"/>
                </a:lnTo>
                <a:lnTo>
                  <a:pt x="36004" y="903300"/>
                </a:lnTo>
                <a:lnTo>
                  <a:pt x="4273588" y="903300"/>
                </a:lnTo>
                <a:lnTo>
                  <a:pt x="4294403" y="902737"/>
                </a:lnTo>
                <a:lnTo>
                  <a:pt x="4305092" y="898799"/>
                </a:lnTo>
                <a:lnTo>
                  <a:pt x="4309030" y="888110"/>
                </a:lnTo>
                <a:lnTo>
                  <a:pt x="4309592" y="867295"/>
                </a:lnTo>
                <a:lnTo>
                  <a:pt x="4309592" y="36004"/>
                </a:lnTo>
                <a:lnTo>
                  <a:pt x="4309030" y="15189"/>
                </a:lnTo>
                <a:lnTo>
                  <a:pt x="4305092" y="4500"/>
                </a:lnTo>
                <a:lnTo>
                  <a:pt x="4294403" y="562"/>
                </a:lnTo>
                <a:lnTo>
                  <a:pt x="4273588" y="0"/>
                </a:lnTo>
                <a:close/>
              </a:path>
            </a:pathLst>
          </a:custGeom>
          <a:solidFill>
            <a:srgbClr val="FFFFFF"/>
          </a:solidFill>
        </p:spPr>
        <p:txBody>
          <a:bodyPr wrap="square" lIns="0" tIns="0" rIns="0" bIns="0" rtlCol="0"/>
          <a:lstStyle/>
          <a:p>
            <a:endParaRPr/>
          </a:p>
        </p:txBody>
      </p:sp>
      <p:sp>
        <p:nvSpPr>
          <p:cNvPr id="32" name="object 32"/>
          <p:cNvSpPr/>
          <p:nvPr/>
        </p:nvSpPr>
        <p:spPr>
          <a:xfrm>
            <a:off x="3202508" y="4511855"/>
            <a:ext cx="4309745" cy="903605"/>
          </a:xfrm>
          <a:custGeom>
            <a:avLst/>
            <a:gdLst/>
            <a:ahLst/>
            <a:cxnLst/>
            <a:rect l="l" t="t" r="r" b="b"/>
            <a:pathLst>
              <a:path w="4309745" h="903604">
                <a:moveTo>
                  <a:pt x="36004" y="0"/>
                </a:moveTo>
                <a:lnTo>
                  <a:pt x="15189" y="562"/>
                </a:lnTo>
                <a:lnTo>
                  <a:pt x="4500" y="4500"/>
                </a:lnTo>
                <a:lnTo>
                  <a:pt x="562" y="15189"/>
                </a:lnTo>
                <a:lnTo>
                  <a:pt x="0" y="36004"/>
                </a:lnTo>
                <a:lnTo>
                  <a:pt x="0" y="867295"/>
                </a:lnTo>
                <a:lnTo>
                  <a:pt x="562" y="888110"/>
                </a:lnTo>
                <a:lnTo>
                  <a:pt x="4500" y="898799"/>
                </a:lnTo>
                <a:lnTo>
                  <a:pt x="15189" y="902737"/>
                </a:lnTo>
                <a:lnTo>
                  <a:pt x="36004" y="903300"/>
                </a:lnTo>
                <a:lnTo>
                  <a:pt x="4273588" y="903300"/>
                </a:lnTo>
                <a:lnTo>
                  <a:pt x="4294403" y="902737"/>
                </a:lnTo>
                <a:lnTo>
                  <a:pt x="4305092" y="898799"/>
                </a:lnTo>
                <a:lnTo>
                  <a:pt x="4309030" y="888110"/>
                </a:lnTo>
                <a:lnTo>
                  <a:pt x="4309592" y="867295"/>
                </a:lnTo>
                <a:lnTo>
                  <a:pt x="4309592" y="36004"/>
                </a:lnTo>
                <a:lnTo>
                  <a:pt x="4309030" y="15189"/>
                </a:lnTo>
                <a:lnTo>
                  <a:pt x="4305092" y="4500"/>
                </a:lnTo>
                <a:lnTo>
                  <a:pt x="4294403" y="562"/>
                </a:lnTo>
                <a:lnTo>
                  <a:pt x="4273588" y="0"/>
                </a:lnTo>
                <a:lnTo>
                  <a:pt x="36004" y="0"/>
                </a:lnTo>
                <a:close/>
              </a:path>
            </a:pathLst>
          </a:custGeom>
          <a:ln w="44449">
            <a:solidFill>
              <a:srgbClr val="8B1062"/>
            </a:solidFill>
          </a:ln>
        </p:spPr>
        <p:txBody>
          <a:bodyPr wrap="square" lIns="0" tIns="0" rIns="0" bIns="0" rtlCol="0"/>
          <a:lstStyle/>
          <a:p>
            <a:endParaRPr/>
          </a:p>
        </p:txBody>
      </p:sp>
      <p:sp>
        <p:nvSpPr>
          <p:cNvPr id="33" name="object 33"/>
          <p:cNvSpPr/>
          <p:nvPr/>
        </p:nvSpPr>
        <p:spPr>
          <a:xfrm>
            <a:off x="7012176" y="5871978"/>
            <a:ext cx="2890520" cy="1149985"/>
          </a:xfrm>
          <a:custGeom>
            <a:avLst/>
            <a:gdLst/>
            <a:ahLst/>
            <a:cxnLst/>
            <a:rect l="l" t="t" r="r" b="b"/>
            <a:pathLst>
              <a:path w="2890520" h="1149984">
                <a:moveTo>
                  <a:pt x="2890393" y="0"/>
                </a:moveTo>
                <a:lnTo>
                  <a:pt x="2890393" y="1149451"/>
                </a:lnTo>
                <a:lnTo>
                  <a:pt x="185229" y="1149451"/>
                </a:lnTo>
                <a:lnTo>
                  <a:pt x="185229" y="723671"/>
                </a:lnTo>
                <a:lnTo>
                  <a:pt x="0" y="580199"/>
                </a:lnTo>
                <a:lnTo>
                  <a:pt x="185229" y="416991"/>
                </a:lnTo>
                <a:lnTo>
                  <a:pt x="185229" y="0"/>
                </a:lnTo>
                <a:lnTo>
                  <a:pt x="2890393" y="0"/>
                </a:lnTo>
                <a:close/>
              </a:path>
            </a:pathLst>
          </a:custGeom>
          <a:ln w="69151">
            <a:solidFill>
              <a:srgbClr val="E3E4E4"/>
            </a:solidFill>
          </a:ln>
        </p:spPr>
        <p:txBody>
          <a:bodyPr wrap="square" lIns="0" tIns="0" rIns="0" bIns="0" rtlCol="0"/>
          <a:lstStyle/>
          <a:p>
            <a:endParaRPr/>
          </a:p>
        </p:txBody>
      </p:sp>
      <p:sp>
        <p:nvSpPr>
          <p:cNvPr id="34" name="object 34"/>
          <p:cNvSpPr txBox="1"/>
          <p:nvPr/>
        </p:nvSpPr>
        <p:spPr>
          <a:xfrm>
            <a:off x="7306906" y="5918057"/>
            <a:ext cx="2573752" cy="1108958"/>
          </a:xfrm>
          <a:prstGeom prst="rect">
            <a:avLst/>
          </a:prstGeom>
        </p:spPr>
        <p:txBody>
          <a:bodyPr vert="horz" wrap="square" lIns="0" tIns="12700" rIns="0" bIns="0" rtlCol="0">
            <a:spAutoFit/>
          </a:bodyPr>
          <a:lstStyle/>
          <a:p>
            <a:pPr marL="12700">
              <a:lnSpc>
                <a:spcPct val="100000"/>
              </a:lnSpc>
              <a:spcBef>
                <a:spcPts val="100"/>
              </a:spcBef>
            </a:pPr>
            <a:r>
              <a:rPr sz="900" b="1" spc="10" dirty="0">
                <a:solidFill>
                  <a:srgbClr val="D10019"/>
                </a:solidFill>
                <a:latin typeface="Arial"/>
                <a:cs typeface="Arial"/>
              </a:rPr>
              <a:t>DICA</a:t>
            </a:r>
            <a:r>
              <a:rPr sz="900" b="1" spc="95" dirty="0">
                <a:solidFill>
                  <a:srgbClr val="D10019"/>
                </a:solidFill>
                <a:latin typeface="Arial"/>
                <a:cs typeface="Arial"/>
              </a:rPr>
              <a:t> </a:t>
            </a:r>
            <a:r>
              <a:rPr sz="900" b="1" spc="10" dirty="0">
                <a:solidFill>
                  <a:srgbClr val="D10019"/>
                </a:solidFill>
                <a:latin typeface="Arial"/>
                <a:cs typeface="Arial"/>
              </a:rPr>
              <a:t>CLÍNICA:</a:t>
            </a:r>
            <a:endParaRPr sz="900" dirty="0">
              <a:latin typeface="Arial"/>
              <a:cs typeface="Arial"/>
            </a:endParaRPr>
          </a:p>
          <a:p>
            <a:pPr marL="12700" marR="5080">
              <a:lnSpc>
                <a:spcPct val="120300"/>
              </a:lnSpc>
              <a:spcBef>
                <a:spcPts val="440"/>
              </a:spcBef>
            </a:pPr>
            <a:r>
              <a:rPr sz="1000" dirty="0">
                <a:latin typeface="Arial"/>
                <a:cs typeface="Arial"/>
              </a:rPr>
              <a:t>Uma pessoa com depressão pode ter sintomas  psicóticos como delírios ou alucinações. Nesse  caso, é preciso adaptar o tratamento da  depressão. </a:t>
            </a:r>
            <a:r>
              <a:rPr sz="1000" b="1" dirty="0">
                <a:latin typeface="Arial"/>
                <a:cs typeface="Arial"/>
              </a:rPr>
              <a:t>CONSULTE UM ESPECIALISTA.</a:t>
            </a:r>
            <a:endParaRPr sz="1000" dirty="0">
              <a:latin typeface="Arial"/>
              <a:cs typeface="Arial"/>
            </a:endParaRPr>
          </a:p>
        </p:txBody>
      </p:sp>
      <p:sp>
        <p:nvSpPr>
          <p:cNvPr id="35" name="object 35"/>
          <p:cNvSpPr/>
          <p:nvPr/>
        </p:nvSpPr>
        <p:spPr>
          <a:xfrm>
            <a:off x="9931116" y="6684527"/>
            <a:ext cx="585997" cy="380500"/>
          </a:xfrm>
          <a:prstGeom prst="rect">
            <a:avLst/>
          </a:prstGeom>
          <a:blipFill>
            <a:blip r:embed="rId2" cstate="print"/>
            <a:stretch>
              <a:fillRect/>
            </a:stretch>
          </a:blipFill>
        </p:spPr>
        <p:txBody>
          <a:bodyPr wrap="square" lIns="0" tIns="0" rIns="0" bIns="0" rtlCol="0"/>
          <a:lstStyle/>
          <a:p>
            <a:endParaRPr/>
          </a:p>
        </p:txBody>
      </p:sp>
      <p:sp>
        <p:nvSpPr>
          <p:cNvPr id="36" name="object 36"/>
          <p:cNvSpPr/>
          <p:nvPr/>
        </p:nvSpPr>
        <p:spPr>
          <a:xfrm>
            <a:off x="6746912" y="6222982"/>
            <a:ext cx="79794" cy="122142"/>
          </a:xfrm>
          <a:prstGeom prst="rect">
            <a:avLst/>
          </a:prstGeom>
          <a:blipFill>
            <a:blip r:embed="rId3" cstate="print"/>
            <a:stretch>
              <a:fillRect/>
            </a:stretch>
          </a:blipFill>
        </p:spPr>
        <p:txBody>
          <a:bodyPr wrap="square" lIns="0" tIns="0" rIns="0" bIns="0" rtlCol="0"/>
          <a:lstStyle/>
          <a:p>
            <a:endParaRPr/>
          </a:p>
        </p:txBody>
      </p:sp>
      <p:sp>
        <p:nvSpPr>
          <p:cNvPr id="37" name="object 37"/>
          <p:cNvSpPr/>
          <p:nvPr/>
        </p:nvSpPr>
        <p:spPr>
          <a:xfrm>
            <a:off x="6698197" y="6306067"/>
            <a:ext cx="182245" cy="378460"/>
          </a:xfrm>
          <a:custGeom>
            <a:avLst/>
            <a:gdLst/>
            <a:ahLst/>
            <a:cxnLst/>
            <a:rect l="l" t="t" r="r" b="b"/>
            <a:pathLst>
              <a:path w="182245" h="378459">
                <a:moveTo>
                  <a:pt x="85534" y="51930"/>
                </a:moveTo>
                <a:lnTo>
                  <a:pt x="41478" y="51930"/>
                </a:lnTo>
                <a:lnTo>
                  <a:pt x="41440" y="357085"/>
                </a:lnTo>
                <a:lnTo>
                  <a:pt x="43198" y="365297"/>
                </a:lnTo>
                <a:lnTo>
                  <a:pt x="47993" y="372006"/>
                </a:lnTo>
                <a:lnTo>
                  <a:pt x="55102" y="376532"/>
                </a:lnTo>
                <a:lnTo>
                  <a:pt x="63804" y="378193"/>
                </a:lnTo>
                <a:lnTo>
                  <a:pt x="72519" y="376532"/>
                </a:lnTo>
                <a:lnTo>
                  <a:pt x="79632" y="372006"/>
                </a:lnTo>
                <a:lnTo>
                  <a:pt x="84425" y="365297"/>
                </a:lnTo>
                <a:lnTo>
                  <a:pt x="86182" y="357085"/>
                </a:lnTo>
                <a:lnTo>
                  <a:pt x="86207" y="180086"/>
                </a:lnTo>
                <a:lnTo>
                  <a:pt x="140876" y="180085"/>
                </a:lnTo>
                <a:lnTo>
                  <a:pt x="140893" y="128333"/>
                </a:lnTo>
                <a:lnTo>
                  <a:pt x="83235" y="128333"/>
                </a:lnTo>
                <a:lnTo>
                  <a:pt x="77050" y="122478"/>
                </a:lnTo>
                <a:lnTo>
                  <a:pt x="77174" y="109562"/>
                </a:lnTo>
                <a:lnTo>
                  <a:pt x="80556" y="105054"/>
                </a:lnTo>
                <a:lnTo>
                  <a:pt x="85534" y="103022"/>
                </a:lnTo>
                <a:lnTo>
                  <a:pt x="85534" y="51930"/>
                </a:lnTo>
                <a:close/>
              </a:path>
              <a:path w="182245" h="378459">
                <a:moveTo>
                  <a:pt x="140876" y="180085"/>
                </a:moveTo>
                <a:lnTo>
                  <a:pt x="96164" y="180086"/>
                </a:lnTo>
                <a:lnTo>
                  <a:pt x="96088" y="357085"/>
                </a:lnTo>
                <a:lnTo>
                  <a:pt x="97846" y="365297"/>
                </a:lnTo>
                <a:lnTo>
                  <a:pt x="102642" y="372006"/>
                </a:lnTo>
                <a:lnTo>
                  <a:pt x="109755" y="376532"/>
                </a:lnTo>
                <a:lnTo>
                  <a:pt x="118465" y="378193"/>
                </a:lnTo>
                <a:lnTo>
                  <a:pt x="127165" y="376532"/>
                </a:lnTo>
                <a:lnTo>
                  <a:pt x="134270" y="372006"/>
                </a:lnTo>
                <a:lnTo>
                  <a:pt x="139061" y="365297"/>
                </a:lnTo>
                <a:lnTo>
                  <a:pt x="140817" y="357085"/>
                </a:lnTo>
                <a:lnTo>
                  <a:pt x="140876" y="180085"/>
                </a:lnTo>
                <a:close/>
              </a:path>
              <a:path w="182245" h="378459">
                <a:moveTo>
                  <a:pt x="181952" y="51917"/>
                </a:moveTo>
                <a:lnTo>
                  <a:pt x="150736" y="51917"/>
                </a:lnTo>
                <a:lnTo>
                  <a:pt x="150736" y="164388"/>
                </a:lnTo>
                <a:lnTo>
                  <a:pt x="155622" y="177111"/>
                </a:lnTo>
                <a:lnTo>
                  <a:pt x="166368" y="181352"/>
                </a:lnTo>
                <a:lnTo>
                  <a:pt x="177102" y="177111"/>
                </a:lnTo>
                <a:lnTo>
                  <a:pt x="181952" y="164388"/>
                </a:lnTo>
                <a:lnTo>
                  <a:pt x="181952" y="51917"/>
                </a:lnTo>
                <a:close/>
              </a:path>
              <a:path w="182245" h="378459">
                <a:moveTo>
                  <a:pt x="58051" y="0"/>
                </a:moveTo>
                <a:lnTo>
                  <a:pt x="12382" y="14254"/>
                </a:lnTo>
                <a:lnTo>
                  <a:pt x="0" y="164388"/>
                </a:lnTo>
                <a:lnTo>
                  <a:pt x="4917" y="177018"/>
                </a:lnTo>
                <a:lnTo>
                  <a:pt x="15735" y="181229"/>
                </a:lnTo>
                <a:lnTo>
                  <a:pt x="26553" y="177018"/>
                </a:lnTo>
                <a:lnTo>
                  <a:pt x="31470" y="164388"/>
                </a:lnTo>
                <a:lnTo>
                  <a:pt x="31470" y="51930"/>
                </a:lnTo>
                <a:lnTo>
                  <a:pt x="85534" y="51930"/>
                </a:lnTo>
                <a:lnTo>
                  <a:pt x="85534" y="48983"/>
                </a:lnTo>
                <a:lnTo>
                  <a:pt x="74125" y="46157"/>
                </a:lnTo>
                <a:lnTo>
                  <a:pt x="65639" y="37364"/>
                </a:lnTo>
                <a:lnTo>
                  <a:pt x="60231" y="22135"/>
                </a:lnTo>
                <a:lnTo>
                  <a:pt x="58051" y="0"/>
                </a:lnTo>
                <a:close/>
              </a:path>
              <a:path w="182245" h="378459">
                <a:moveTo>
                  <a:pt x="135381" y="38"/>
                </a:moveTo>
                <a:lnTo>
                  <a:pt x="123888" y="38"/>
                </a:lnTo>
                <a:lnTo>
                  <a:pt x="121692" y="22075"/>
                </a:lnTo>
                <a:lnTo>
                  <a:pt x="116278" y="37237"/>
                </a:lnTo>
                <a:lnTo>
                  <a:pt x="107800" y="45992"/>
                </a:lnTo>
                <a:lnTo>
                  <a:pt x="96418" y="48806"/>
                </a:lnTo>
                <a:lnTo>
                  <a:pt x="96418" y="102870"/>
                </a:lnTo>
                <a:lnTo>
                  <a:pt x="101396" y="104889"/>
                </a:lnTo>
                <a:lnTo>
                  <a:pt x="104901" y="109562"/>
                </a:lnTo>
                <a:lnTo>
                  <a:pt x="104901" y="122326"/>
                </a:lnTo>
                <a:lnTo>
                  <a:pt x="98704" y="128333"/>
                </a:lnTo>
                <a:lnTo>
                  <a:pt x="140893" y="128333"/>
                </a:lnTo>
                <a:lnTo>
                  <a:pt x="140919" y="51917"/>
                </a:lnTo>
                <a:lnTo>
                  <a:pt x="181952" y="51917"/>
                </a:lnTo>
                <a:lnTo>
                  <a:pt x="181837" y="48806"/>
                </a:lnTo>
                <a:lnTo>
                  <a:pt x="179035" y="31247"/>
                </a:lnTo>
                <a:lnTo>
                  <a:pt x="170292" y="15406"/>
                </a:lnTo>
                <a:lnTo>
                  <a:pt x="155737" y="4254"/>
                </a:lnTo>
                <a:lnTo>
                  <a:pt x="135381" y="38"/>
                </a:lnTo>
                <a:close/>
              </a:path>
            </a:pathLst>
          </a:custGeom>
          <a:solidFill>
            <a:srgbClr val="D10019"/>
          </a:solidFill>
        </p:spPr>
        <p:txBody>
          <a:bodyPr wrap="square" lIns="0" tIns="0" rIns="0" bIns="0" rtlCol="0"/>
          <a:lstStyle/>
          <a:p>
            <a:endParaRPr/>
          </a:p>
        </p:txBody>
      </p:sp>
      <p:sp>
        <p:nvSpPr>
          <p:cNvPr id="38" name="object 38"/>
          <p:cNvSpPr/>
          <p:nvPr/>
        </p:nvSpPr>
        <p:spPr>
          <a:xfrm>
            <a:off x="806132" y="2817837"/>
            <a:ext cx="1732914" cy="928369"/>
          </a:xfrm>
          <a:custGeom>
            <a:avLst/>
            <a:gdLst/>
            <a:ahLst/>
            <a:cxnLst/>
            <a:rect l="l" t="t" r="r" b="b"/>
            <a:pathLst>
              <a:path w="1732914" h="928370">
                <a:moveTo>
                  <a:pt x="0" y="0"/>
                </a:moveTo>
                <a:lnTo>
                  <a:pt x="1732788" y="0"/>
                </a:lnTo>
                <a:lnTo>
                  <a:pt x="1732788" y="928115"/>
                </a:lnTo>
                <a:lnTo>
                  <a:pt x="0" y="928115"/>
                </a:lnTo>
                <a:lnTo>
                  <a:pt x="0" y="0"/>
                </a:lnTo>
                <a:close/>
              </a:path>
            </a:pathLst>
          </a:custGeom>
          <a:solidFill>
            <a:srgbClr val="000000">
              <a:alpha val="39999"/>
            </a:srgbClr>
          </a:solidFill>
        </p:spPr>
        <p:txBody>
          <a:bodyPr wrap="square" lIns="0" tIns="0" rIns="0" bIns="0" rtlCol="0"/>
          <a:lstStyle/>
          <a:p>
            <a:endParaRPr/>
          </a:p>
        </p:txBody>
      </p:sp>
      <p:sp>
        <p:nvSpPr>
          <p:cNvPr id="39" name="object 39"/>
          <p:cNvSpPr/>
          <p:nvPr/>
        </p:nvSpPr>
        <p:spPr>
          <a:xfrm>
            <a:off x="842965" y="2856705"/>
            <a:ext cx="1637664" cy="834390"/>
          </a:xfrm>
          <a:custGeom>
            <a:avLst/>
            <a:gdLst/>
            <a:ahLst/>
            <a:cxnLst/>
            <a:rect l="l" t="t" r="r" b="b"/>
            <a:pathLst>
              <a:path w="1637664" h="834389">
                <a:moveTo>
                  <a:pt x="1601444" y="0"/>
                </a:moveTo>
                <a:lnTo>
                  <a:pt x="36004" y="0"/>
                </a:lnTo>
                <a:lnTo>
                  <a:pt x="15189" y="562"/>
                </a:lnTo>
                <a:lnTo>
                  <a:pt x="4500" y="4500"/>
                </a:lnTo>
                <a:lnTo>
                  <a:pt x="562" y="15189"/>
                </a:lnTo>
                <a:lnTo>
                  <a:pt x="0" y="36004"/>
                </a:lnTo>
                <a:lnTo>
                  <a:pt x="0" y="798131"/>
                </a:lnTo>
                <a:lnTo>
                  <a:pt x="562" y="818946"/>
                </a:lnTo>
                <a:lnTo>
                  <a:pt x="4500" y="829635"/>
                </a:lnTo>
                <a:lnTo>
                  <a:pt x="15189" y="833573"/>
                </a:lnTo>
                <a:lnTo>
                  <a:pt x="36004" y="834136"/>
                </a:lnTo>
                <a:lnTo>
                  <a:pt x="1601444" y="834136"/>
                </a:lnTo>
                <a:lnTo>
                  <a:pt x="1622259" y="833573"/>
                </a:lnTo>
                <a:lnTo>
                  <a:pt x="1632948" y="829635"/>
                </a:lnTo>
                <a:lnTo>
                  <a:pt x="1636886" y="818946"/>
                </a:lnTo>
                <a:lnTo>
                  <a:pt x="1637449" y="798131"/>
                </a:lnTo>
                <a:lnTo>
                  <a:pt x="1637449" y="36004"/>
                </a:lnTo>
                <a:lnTo>
                  <a:pt x="1636886" y="15189"/>
                </a:lnTo>
                <a:lnTo>
                  <a:pt x="1632948" y="4500"/>
                </a:lnTo>
                <a:lnTo>
                  <a:pt x="1622259" y="562"/>
                </a:lnTo>
                <a:lnTo>
                  <a:pt x="1601444" y="0"/>
                </a:lnTo>
                <a:close/>
              </a:path>
            </a:pathLst>
          </a:custGeom>
          <a:solidFill>
            <a:srgbClr val="FFFFFF"/>
          </a:solidFill>
        </p:spPr>
        <p:txBody>
          <a:bodyPr wrap="square" lIns="0" tIns="0" rIns="0" bIns="0" rtlCol="0"/>
          <a:lstStyle/>
          <a:p>
            <a:endParaRPr/>
          </a:p>
        </p:txBody>
      </p:sp>
      <p:sp>
        <p:nvSpPr>
          <p:cNvPr id="40" name="object 40"/>
          <p:cNvSpPr/>
          <p:nvPr/>
        </p:nvSpPr>
        <p:spPr>
          <a:xfrm>
            <a:off x="960489" y="3377231"/>
            <a:ext cx="91465" cy="82245"/>
          </a:xfrm>
          <a:prstGeom prst="rect">
            <a:avLst/>
          </a:prstGeom>
          <a:blipFill>
            <a:blip r:embed="rId4" cstate="print"/>
            <a:stretch>
              <a:fillRect/>
            </a:stretch>
          </a:blipFill>
        </p:spPr>
        <p:txBody>
          <a:bodyPr wrap="square" lIns="0" tIns="0" rIns="0" bIns="0" rtlCol="0"/>
          <a:lstStyle/>
          <a:p>
            <a:endParaRPr/>
          </a:p>
        </p:txBody>
      </p:sp>
      <p:sp>
        <p:nvSpPr>
          <p:cNvPr id="41" name="object 41"/>
          <p:cNvSpPr/>
          <p:nvPr/>
        </p:nvSpPr>
        <p:spPr>
          <a:xfrm>
            <a:off x="1555852" y="3377231"/>
            <a:ext cx="91465" cy="82245"/>
          </a:xfrm>
          <a:prstGeom prst="rect">
            <a:avLst/>
          </a:prstGeom>
          <a:blipFill>
            <a:blip r:embed="rId5" cstate="print"/>
            <a:stretch>
              <a:fillRect/>
            </a:stretch>
          </a:blipFill>
        </p:spPr>
        <p:txBody>
          <a:bodyPr wrap="square" lIns="0" tIns="0" rIns="0" bIns="0" rtlCol="0"/>
          <a:lstStyle/>
          <a:p>
            <a:endParaRPr/>
          </a:p>
        </p:txBody>
      </p:sp>
      <p:sp>
        <p:nvSpPr>
          <p:cNvPr id="42" name="object 42"/>
          <p:cNvSpPr txBox="1"/>
          <p:nvPr/>
        </p:nvSpPr>
        <p:spPr>
          <a:xfrm>
            <a:off x="806132" y="2950929"/>
            <a:ext cx="1732914" cy="549910"/>
          </a:xfrm>
          <a:prstGeom prst="rect">
            <a:avLst/>
          </a:prstGeom>
        </p:spPr>
        <p:txBody>
          <a:bodyPr vert="horz" wrap="square" lIns="0" tIns="27939" rIns="0" bIns="0" rtlCol="0">
            <a:spAutoFit/>
          </a:bodyPr>
          <a:lstStyle/>
          <a:p>
            <a:pPr marL="154305" marR="294640">
              <a:lnSpc>
                <a:spcPts val="1100"/>
              </a:lnSpc>
              <a:spcBef>
                <a:spcPts val="219"/>
              </a:spcBef>
            </a:pPr>
            <a:r>
              <a:rPr sz="1000" b="1" spc="-110" dirty="0">
                <a:latin typeface="Arial"/>
                <a:cs typeface="Arial"/>
              </a:rPr>
              <a:t>É </a:t>
            </a:r>
            <a:r>
              <a:rPr sz="1000" b="1" spc="-25" dirty="0">
                <a:latin typeface="Arial"/>
                <a:cs typeface="Arial"/>
              </a:rPr>
              <a:t>improvável que </a:t>
            </a:r>
            <a:r>
              <a:rPr sz="1000" b="1" spc="-40" dirty="0">
                <a:latin typeface="Arial"/>
                <a:cs typeface="Arial"/>
              </a:rPr>
              <a:t>seja  </a:t>
            </a:r>
            <a:r>
              <a:rPr sz="1000" b="1" spc="-35" dirty="0">
                <a:latin typeface="Arial"/>
                <a:cs typeface="Arial"/>
              </a:rPr>
              <a:t>depressão</a:t>
            </a:r>
            <a:endParaRPr sz="1000" dirty="0">
              <a:latin typeface="Arial"/>
              <a:cs typeface="Arial"/>
            </a:endParaRPr>
          </a:p>
          <a:p>
            <a:pPr marL="287655">
              <a:lnSpc>
                <a:spcPct val="100000"/>
              </a:lnSpc>
              <a:spcBef>
                <a:spcPts val="605"/>
              </a:spcBef>
              <a:tabLst>
                <a:tab pos="861694" algn="l"/>
              </a:tabLst>
            </a:pPr>
            <a:r>
              <a:rPr sz="1000" spc="-70" dirty="0">
                <a:latin typeface="Arial"/>
                <a:cs typeface="Arial"/>
              </a:rPr>
              <a:t>Vá</a:t>
            </a:r>
            <a:r>
              <a:rPr sz="1000" spc="35" dirty="0">
                <a:latin typeface="Arial"/>
                <a:cs typeface="Arial"/>
              </a:rPr>
              <a:t> </a:t>
            </a:r>
            <a:r>
              <a:rPr sz="1000" spc="-25" dirty="0">
                <a:latin typeface="Arial"/>
                <a:cs typeface="Arial"/>
              </a:rPr>
              <a:t>para	</a:t>
            </a:r>
            <a:r>
              <a:rPr sz="1000" b="1" spc="-15" dirty="0">
                <a:latin typeface="Arial"/>
                <a:cs typeface="Arial"/>
              </a:rPr>
              <a:t>OUT</a:t>
            </a:r>
            <a:endParaRPr sz="1000" dirty="0">
              <a:latin typeface="Arial"/>
              <a:cs typeface="Arial"/>
            </a:endParaRPr>
          </a:p>
        </p:txBody>
      </p:sp>
      <p:sp>
        <p:nvSpPr>
          <p:cNvPr id="43" name="object 43"/>
          <p:cNvSpPr/>
          <p:nvPr/>
        </p:nvSpPr>
        <p:spPr>
          <a:xfrm>
            <a:off x="842965" y="2856705"/>
            <a:ext cx="1637664" cy="834390"/>
          </a:xfrm>
          <a:custGeom>
            <a:avLst/>
            <a:gdLst/>
            <a:ahLst/>
            <a:cxnLst/>
            <a:rect l="l" t="t" r="r" b="b"/>
            <a:pathLst>
              <a:path w="1637664" h="834389">
                <a:moveTo>
                  <a:pt x="36004" y="0"/>
                </a:moveTo>
                <a:lnTo>
                  <a:pt x="15189" y="562"/>
                </a:lnTo>
                <a:lnTo>
                  <a:pt x="4500" y="4500"/>
                </a:lnTo>
                <a:lnTo>
                  <a:pt x="562" y="15189"/>
                </a:lnTo>
                <a:lnTo>
                  <a:pt x="0" y="36004"/>
                </a:lnTo>
                <a:lnTo>
                  <a:pt x="0" y="798131"/>
                </a:lnTo>
                <a:lnTo>
                  <a:pt x="562" y="818946"/>
                </a:lnTo>
                <a:lnTo>
                  <a:pt x="4500" y="829635"/>
                </a:lnTo>
                <a:lnTo>
                  <a:pt x="15189" y="833573"/>
                </a:lnTo>
                <a:lnTo>
                  <a:pt x="36004" y="834136"/>
                </a:lnTo>
                <a:lnTo>
                  <a:pt x="1601444" y="834136"/>
                </a:lnTo>
                <a:lnTo>
                  <a:pt x="1622259" y="833573"/>
                </a:lnTo>
                <a:lnTo>
                  <a:pt x="1632948" y="829635"/>
                </a:lnTo>
                <a:lnTo>
                  <a:pt x="1636886" y="818946"/>
                </a:lnTo>
                <a:lnTo>
                  <a:pt x="1637449" y="798131"/>
                </a:lnTo>
                <a:lnTo>
                  <a:pt x="1637449" y="36004"/>
                </a:lnTo>
                <a:lnTo>
                  <a:pt x="1636886" y="15189"/>
                </a:lnTo>
                <a:lnTo>
                  <a:pt x="1632948" y="4500"/>
                </a:lnTo>
                <a:lnTo>
                  <a:pt x="1622259" y="562"/>
                </a:lnTo>
                <a:lnTo>
                  <a:pt x="1601444" y="0"/>
                </a:lnTo>
                <a:lnTo>
                  <a:pt x="36004" y="0"/>
                </a:lnTo>
                <a:close/>
              </a:path>
            </a:pathLst>
          </a:custGeom>
          <a:ln w="19050">
            <a:solidFill>
              <a:srgbClr val="8B1062"/>
            </a:solidFill>
          </a:ln>
        </p:spPr>
        <p:txBody>
          <a:bodyPr wrap="square" lIns="0" tIns="0" rIns="0" bIns="0" rtlCol="0"/>
          <a:lstStyle/>
          <a:p>
            <a:endParaRPr/>
          </a:p>
        </p:txBody>
      </p:sp>
      <p:sp>
        <p:nvSpPr>
          <p:cNvPr id="44" name="object 44"/>
          <p:cNvSpPr/>
          <p:nvPr/>
        </p:nvSpPr>
        <p:spPr>
          <a:xfrm>
            <a:off x="841545" y="3558942"/>
            <a:ext cx="1645285" cy="152400"/>
          </a:xfrm>
          <a:custGeom>
            <a:avLst/>
            <a:gdLst/>
            <a:ahLst/>
            <a:cxnLst/>
            <a:rect l="l" t="t" r="r" b="b"/>
            <a:pathLst>
              <a:path w="1645285" h="152400">
                <a:moveTo>
                  <a:pt x="1609217"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close/>
              </a:path>
            </a:pathLst>
          </a:custGeom>
          <a:solidFill>
            <a:srgbClr val="8B1062"/>
          </a:solidFill>
        </p:spPr>
        <p:txBody>
          <a:bodyPr wrap="square" lIns="0" tIns="0" rIns="0" bIns="0" rtlCol="0"/>
          <a:lstStyle/>
          <a:p>
            <a:endParaRPr/>
          </a:p>
        </p:txBody>
      </p:sp>
      <p:sp>
        <p:nvSpPr>
          <p:cNvPr id="45" name="object 45"/>
          <p:cNvSpPr/>
          <p:nvPr/>
        </p:nvSpPr>
        <p:spPr>
          <a:xfrm>
            <a:off x="841540" y="3558946"/>
            <a:ext cx="65405" cy="65405"/>
          </a:xfrm>
          <a:custGeom>
            <a:avLst/>
            <a:gdLst/>
            <a:ahLst/>
            <a:cxnLst/>
            <a:rect l="l" t="t" r="r" b="b"/>
            <a:pathLst>
              <a:path w="65405" h="65404">
                <a:moveTo>
                  <a:pt x="65067" y="0"/>
                </a:moveTo>
                <a:lnTo>
                  <a:pt x="0" y="65067"/>
                </a:lnTo>
                <a:lnTo>
                  <a:pt x="65067" y="0"/>
                </a:lnTo>
              </a:path>
            </a:pathLst>
          </a:custGeom>
          <a:ln w="55067">
            <a:solidFill>
              <a:srgbClr val="FFFFFF"/>
            </a:solidFill>
          </a:ln>
        </p:spPr>
        <p:txBody>
          <a:bodyPr wrap="square" lIns="0" tIns="0" rIns="0" bIns="0" rtlCol="0"/>
          <a:lstStyle/>
          <a:p>
            <a:endParaRPr/>
          </a:p>
        </p:txBody>
      </p:sp>
      <p:sp>
        <p:nvSpPr>
          <p:cNvPr id="46" name="object 46"/>
          <p:cNvSpPr/>
          <p:nvPr/>
        </p:nvSpPr>
        <p:spPr>
          <a:xfrm>
            <a:off x="883508"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47" name="object 47"/>
          <p:cNvSpPr/>
          <p:nvPr/>
        </p:nvSpPr>
        <p:spPr>
          <a:xfrm>
            <a:off x="1012809"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48" name="object 48"/>
          <p:cNvSpPr/>
          <p:nvPr/>
        </p:nvSpPr>
        <p:spPr>
          <a:xfrm>
            <a:off x="1142109"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49" name="object 49"/>
          <p:cNvSpPr/>
          <p:nvPr/>
        </p:nvSpPr>
        <p:spPr>
          <a:xfrm>
            <a:off x="1271411"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0" name="object 50"/>
          <p:cNvSpPr/>
          <p:nvPr/>
        </p:nvSpPr>
        <p:spPr>
          <a:xfrm>
            <a:off x="1400712"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1" name="object 51"/>
          <p:cNvSpPr/>
          <p:nvPr/>
        </p:nvSpPr>
        <p:spPr>
          <a:xfrm>
            <a:off x="1530013"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2" name="object 52"/>
          <p:cNvSpPr/>
          <p:nvPr/>
        </p:nvSpPr>
        <p:spPr>
          <a:xfrm>
            <a:off x="1659313"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3" name="object 53"/>
          <p:cNvSpPr/>
          <p:nvPr/>
        </p:nvSpPr>
        <p:spPr>
          <a:xfrm>
            <a:off x="1788614"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4" name="object 54"/>
          <p:cNvSpPr/>
          <p:nvPr/>
        </p:nvSpPr>
        <p:spPr>
          <a:xfrm>
            <a:off x="1917916"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5" name="object 55"/>
          <p:cNvSpPr/>
          <p:nvPr/>
        </p:nvSpPr>
        <p:spPr>
          <a:xfrm>
            <a:off x="2047216"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6" name="object 56"/>
          <p:cNvSpPr/>
          <p:nvPr/>
        </p:nvSpPr>
        <p:spPr>
          <a:xfrm>
            <a:off x="2176517" y="3558946"/>
            <a:ext cx="152400" cy="152400"/>
          </a:xfrm>
          <a:custGeom>
            <a:avLst/>
            <a:gdLst/>
            <a:ahLst/>
            <a:cxnLst/>
            <a:rect l="l" t="t" r="r" b="b"/>
            <a:pathLst>
              <a:path w="152400" h="152400">
                <a:moveTo>
                  <a:pt x="152400" y="0"/>
                </a:moveTo>
                <a:lnTo>
                  <a:pt x="0" y="152399"/>
                </a:lnTo>
                <a:lnTo>
                  <a:pt x="152399" y="0"/>
                </a:lnTo>
              </a:path>
            </a:pathLst>
          </a:custGeom>
          <a:ln w="55067">
            <a:solidFill>
              <a:srgbClr val="FFFFFF"/>
            </a:solidFill>
          </a:ln>
        </p:spPr>
        <p:txBody>
          <a:bodyPr wrap="square" lIns="0" tIns="0" rIns="0" bIns="0" rtlCol="0"/>
          <a:lstStyle/>
          <a:p>
            <a:endParaRPr/>
          </a:p>
        </p:txBody>
      </p:sp>
      <p:sp>
        <p:nvSpPr>
          <p:cNvPr id="57" name="object 57"/>
          <p:cNvSpPr/>
          <p:nvPr/>
        </p:nvSpPr>
        <p:spPr>
          <a:xfrm>
            <a:off x="2305818" y="3559142"/>
            <a:ext cx="152400" cy="152400"/>
          </a:xfrm>
          <a:custGeom>
            <a:avLst/>
            <a:gdLst/>
            <a:ahLst/>
            <a:cxnLst/>
            <a:rect l="l" t="t" r="r" b="b"/>
            <a:pathLst>
              <a:path w="152400" h="152400">
                <a:moveTo>
                  <a:pt x="152203" y="0"/>
                </a:moveTo>
                <a:lnTo>
                  <a:pt x="0" y="152203"/>
                </a:lnTo>
                <a:lnTo>
                  <a:pt x="152203" y="0"/>
                </a:lnTo>
              </a:path>
            </a:pathLst>
          </a:custGeom>
          <a:ln w="55067">
            <a:solidFill>
              <a:srgbClr val="FFFFFF"/>
            </a:solidFill>
          </a:ln>
        </p:spPr>
        <p:txBody>
          <a:bodyPr wrap="square" lIns="0" tIns="0" rIns="0" bIns="0" rtlCol="0"/>
          <a:lstStyle/>
          <a:p>
            <a:endParaRPr/>
          </a:p>
        </p:txBody>
      </p:sp>
      <p:sp>
        <p:nvSpPr>
          <p:cNvPr id="58" name="object 58"/>
          <p:cNvSpPr/>
          <p:nvPr/>
        </p:nvSpPr>
        <p:spPr>
          <a:xfrm>
            <a:off x="2435118" y="3659690"/>
            <a:ext cx="52069" cy="52069"/>
          </a:xfrm>
          <a:custGeom>
            <a:avLst/>
            <a:gdLst/>
            <a:ahLst/>
            <a:cxnLst/>
            <a:rect l="l" t="t" r="r" b="b"/>
            <a:pathLst>
              <a:path w="52069" h="52070">
                <a:moveTo>
                  <a:pt x="51655" y="0"/>
                </a:moveTo>
                <a:lnTo>
                  <a:pt x="0" y="51655"/>
                </a:lnTo>
                <a:lnTo>
                  <a:pt x="51655" y="0"/>
                </a:lnTo>
              </a:path>
            </a:pathLst>
          </a:custGeom>
          <a:ln w="55067">
            <a:solidFill>
              <a:srgbClr val="FFFFFF"/>
            </a:solidFill>
          </a:ln>
        </p:spPr>
        <p:txBody>
          <a:bodyPr wrap="square" lIns="0" tIns="0" rIns="0" bIns="0" rtlCol="0"/>
          <a:lstStyle/>
          <a:p>
            <a:endParaRPr/>
          </a:p>
        </p:txBody>
      </p:sp>
      <p:sp>
        <p:nvSpPr>
          <p:cNvPr id="59" name="object 59"/>
          <p:cNvSpPr/>
          <p:nvPr/>
        </p:nvSpPr>
        <p:spPr>
          <a:xfrm>
            <a:off x="841545" y="3558942"/>
            <a:ext cx="1645285" cy="152400"/>
          </a:xfrm>
          <a:custGeom>
            <a:avLst/>
            <a:gdLst/>
            <a:ahLst/>
            <a:cxnLst/>
            <a:rect l="l" t="t" r="r" b="b"/>
            <a:pathLst>
              <a:path w="1645285"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lnTo>
                  <a:pt x="36004" y="0"/>
                </a:lnTo>
                <a:close/>
              </a:path>
            </a:pathLst>
          </a:custGeom>
          <a:ln w="12700">
            <a:solidFill>
              <a:srgbClr val="8B1062"/>
            </a:solidFill>
          </a:ln>
        </p:spPr>
        <p:txBody>
          <a:bodyPr wrap="square" lIns="0" tIns="0" rIns="0" bIns="0" rtlCol="0"/>
          <a:lstStyle/>
          <a:p>
            <a:endParaRPr/>
          </a:p>
        </p:txBody>
      </p:sp>
      <p:sp>
        <p:nvSpPr>
          <p:cNvPr id="60" name="object 60"/>
          <p:cNvSpPr/>
          <p:nvPr/>
        </p:nvSpPr>
        <p:spPr>
          <a:xfrm>
            <a:off x="426518" y="3449669"/>
            <a:ext cx="303530" cy="0"/>
          </a:xfrm>
          <a:custGeom>
            <a:avLst/>
            <a:gdLst/>
            <a:ahLst/>
            <a:cxnLst/>
            <a:rect l="l" t="t" r="r" b="b"/>
            <a:pathLst>
              <a:path w="303530">
                <a:moveTo>
                  <a:pt x="0" y="0"/>
                </a:moveTo>
                <a:lnTo>
                  <a:pt x="303009" y="0"/>
                </a:lnTo>
              </a:path>
            </a:pathLst>
          </a:custGeom>
          <a:ln w="67310">
            <a:solidFill>
              <a:srgbClr val="8B1062"/>
            </a:solidFill>
          </a:ln>
        </p:spPr>
        <p:txBody>
          <a:bodyPr wrap="square" lIns="0" tIns="0" rIns="0" bIns="0" rtlCol="0"/>
          <a:lstStyle/>
          <a:p>
            <a:endParaRPr/>
          </a:p>
        </p:txBody>
      </p:sp>
      <p:sp>
        <p:nvSpPr>
          <p:cNvPr id="61" name="object 61"/>
          <p:cNvSpPr/>
          <p:nvPr/>
        </p:nvSpPr>
        <p:spPr>
          <a:xfrm>
            <a:off x="695815" y="3146774"/>
            <a:ext cx="0" cy="269240"/>
          </a:xfrm>
          <a:custGeom>
            <a:avLst/>
            <a:gdLst/>
            <a:ahLst/>
            <a:cxnLst/>
            <a:rect l="l" t="t" r="r" b="b"/>
            <a:pathLst>
              <a:path h="269239">
                <a:moveTo>
                  <a:pt x="0" y="0"/>
                </a:moveTo>
                <a:lnTo>
                  <a:pt x="0" y="269239"/>
                </a:lnTo>
              </a:path>
            </a:pathLst>
          </a:custGeom>
          <a:ln w="67424">
            <a:solidFill>
              <a:srgbClr val="8B1062"/>
            </a:solidFill>
          </a:ln>
        </p:spPr>
        <p:txBody>
          <a:bodyPr wrap="square" lIns="0" tIns="0" rIns="0" bIns="0" rtlCol="0"/>
          <a:lstStyle/>
          <a:p>
            <a:endParaRPr/>
          </a:p>
        </p:txBody>
      </p:sp>
      <p:sp>
        <p:nvSpPr>
          <p:cNvPr id="62" name="object 62"/>
          <p:cNvSpPr/>
          <p:nvPr/>
        </p:nvSpPr>
        <p:spPr>
          <a:xfrm>
            <a:off x="427026" y="3113119"/>
            <a:ext cx="302895" cy="0"/>
          </a:xfrm>
          <a:custGeom>
            <a:avLst/>
            <a:gdLst/>
            <a:ahLst/>
            <a:cxnLst/>
            <a:rect l="l" t="t" r="r" b="b"/>
            <a:pathLst>
              <a:path w="302895">
                <a:moveTo>
                  <a:pt x="0" y="0"/>
                </a:moveTo>
                <a:lnTo>
                  <a:pt x="302501" y="0"/>
                </a:lnTo>
              </a:path>
            </a:pathLst>
          </a:custGeom>
          <a:ln w="67310">
            <a:solidFill>
              <a:srgbClr val="8B1062"/>
            </a:solidFill>
          </a:ln>
        </p:spPr>
        <p:txBody>
          <a:bodyPr wrap="square" lIns="0" tIns="0" rIns="0" bIns="0" rtlCol="0"/>
          <a:lstStyle/>
          <a:p>
            <a:endParaRPr/>
          </a:p>
        </p:txBody>
      </p:sp>
      <p:sp>
        <p:nvSpPr>
          <p:cNvPr id="63" name="object 63"/>
          <p:cNvSpPr/>
          <p:nvPr/>
        </p:nvSpPr>
        <p:spPr>
          <a:xfrm>
            <a:off x="325915" y="3180326"/>
            <a:ext cx="302895" cy="202565"/>
          </a:xfrm>
          <a:custGeom>
            <a:avLst/>
            <a:gdLst/>
            <a:ahLst/>
            <a:cxnLst/>
            <a:rect l="l" t="t" r="r" b="b"/>
            <a:pathLst>
              <a:path w="302895" h="202564">
                <a:moveTo>
                  <a:pt x="200786" y="0"/>
                </a:moveTo>
                <a:lnTo>
                  <a:pt x="101676" y="88"/>
                </a:lnTo>
                <a:lnTo>
                  <a:pt x="99898" y="977"/>
                </a:lnTo>
                <a:lnTo>
                  <a:pt x="1117" y="99682"/>
                </a:lnTo>
                <a:lnTo>
                  <a:pt x="571" y="100393"/>
                </a:lnTo>
                <a:lnTo>
                  <a:pt x="0" y="101053"/>
                </a:lnTo>
                <a:lnTo>
                  <a:pt x="406" y="101511"/>
                </a:lnTo>
                <a:lnTo>
                  <a:pt x="596" y="101765"/>
                </a:lnTo>
                <a:lnTo>
                  <a:pt x="100279" y="201345"/>
                </a:lnTo>
                <a:lnTo>
                  <a:pt x="102184" y="201917"/>
                </a:lnTo>
                <a:lnTo>
                  <a:pt x="198704" y="201980"/>
                </a:lnTo>
                <a:lnTo>
                  <a:pt x="199694" y="201879"/>
                </a:lnTo>
                <a:lnTo>
                  <a:pt x="200685" y="201828"/>
                </a:lnTo>
                <a:lnTo>
                  <a:pt x="201180" y="201040"/>
                </a:lnTo>
                <a:lnTo>
                  <a:pt x="134302" y="134391"/>
                </a:lnTo>
                <a:lnTo>
                  <a:pt x="302425" y="134391"/>
                </a:lnTo>
                <a:lnTo>
                  <a:pt x="302425" y="67398"/>
                </a:lnTo>
                <a:lnTo>
                  <a:pt x="134759" y="67398"/>
                </a:lnTo>
                <a:lnTo>
                  <a:pt x="134238" y="66433"/>
                </a:lnTo>
                <a:lnTo>
                  <a:pt x="200786" y="0"/>
                </a:lnTo>
                <a:close/>
              </a:path>
            </a:pathLst>
          </a:custGeom>
          <a:solidFill>
            <a:srgbClr val="8B1062"/>
          </a:solidFill>
        </p:spPr>
        <p:txBody>
          <a:bodyPr wrap="square" lIns="0" tIns="0" rIns="0" bIns="0" rtlCol="0"/>
          <a:lstStyle/>
          <a:p>
            <a:endParaRPr/>
          </a:p>
        </p:txBody>
      </p:sp>
      <p:sp>
        <p:nvSpPr>
          <p:cNvPr id="64" name="object 64"/>
          <p:cNvSpPr/>
          <p:nvPr/>
        </p:nvSpPr>
        <p:spPr>
          <a:xfrm>
            <a:off x="806132" y="5432843"/>
            <a:ext cx="1732914" cy="928369"/>
          </a:xfrm>
          <a:custGeom>
            <a:avLst/>
            <a:gdLst/>
            <a:ahLst/>
            <a:cxnLst/>
            <a:rect l="l" t="t" r="r" b="b"/>
            <a:pathLst>
              <a:path w="1732914" h="928370">
                <a:moveTo>
                  <a:pt x="0" y="0"/>
                </a:moveTo>
                <a:lnTo>
                  <a:pt x="1732788" y="0"/>
                </a:lnTo>
                <a:lnTo>
                  <a:pt x="1732788" y="928116"/>
                </a:lnTo>
                <a:lnTo>
                  <a:pt x="0" y="928116"/>
                </a:lnTo>
                <a:lnTo>
                  <a:pt x="0" y="0"/>
                </a:lnTo>
                <a:close/>
              </a:path>
            </a:pathLst>
          </a:custGeom>
          <a:solidFill>
            <a:srgbClr val="000000">
              <a:alpha val="39999"/>
            </a:srgbClr>
          </a:solidFill>
        </p:spPr>
        <p:txBody>
          <a:bodyPr wrap="square" lIns="0" tIns="0" rIns="0" bIns="0" rtlCol="0"/>
          <a:lstStyle/>
          <a:p>
            <a:endParaRPr/>
          </a:p>
        </p:txBody>
      </p:sp>
      <p:sp>
        <p:nvSpPr>
          <p:cNvPr id="65" name="object 65"/>
          <p:cNvSpPr/>
          <p:nvPr/>
        </p:nvSpPr>
        <p:spPr>
          <a:xfrm>
            <a:off x="842965" y="5471702"/>
            <a:ext cx="1637664" cy="834390"/>
          </a:xfrm>
          <a:custGeom>
            <a:avLst/>
            <a:gdLst/>
            <a:ahLst/>
            <a:cxnLst/>
            <a:rect l="l" t="t" r="r" b="b"/>
            <a:pathLst>
              <a:path w="1637664" h="834389">
                <a:moveTo>
                  <a:pt x="1601444" y="0"/>
                </a:moveTo>
                <a:lnTo>
                  <a:pt x="36004" y="0"/>
                </a:lnTo>
                <a:lnTo>
                  <a:pt x="15189" y="562"/>
                </a:lnTo>
                <a:lnTo>
                  <a:pt x="4500" y="4500"/>
                </a:lnTo>
                <a:lnTo>
                  <a:pt x="562" y="15189"/>
                </a:lnTo>
                <a:lnTo>
                  <a:pt x="0" y="36004"/>
                </a:lnTo>
                <a:lnTo>
                  <a:pt x="0" y="798144"/>
                </a:lnTo>
                <a:lnTo>
                  <a:pt x="562" y="818951"/>
                </a:lnTo>
                <a:lnTo>
                  <a:pt x="4500" y="829637"/>
                </a:lnTo>
                <a:lnTo>
                  <a:pt x="15189" y="833573"/>
                </a:lnTo>
                <a:lnTo>
                  <a:pt x="36004" y="834136"/>
                </a:lnTo>
                <a:lnTo>
                  <a:pt x="1601444" y="834136"/>
                </a:lnTo>
                <a:lnTo>
                  <a:pt x="1622259" y="833573"/>
                </a:lnTo>
                <a:lnTo>
                  <a:pt x="1632948" y="829637"/>
                </a:lnTo>
                <a:lnTo>
                  <a:pt x="1636886" y="818951"/>
                </a:lnTo>
                <a:lnTo>
                  <a:pt x="1637449" y="798144"/>
                </a:lnTo>
                <a:lnTo>
                  <a:pt x="1637449" y="36004"/>
                </a:lnTo>
                <a:lnTo>
                  <a:pt x="1636886" y="15189"/>
                </a:lnTo>
                <a:lnTo>
                  <a:pt x="1632948" y="4500"/>
                </a:lnTo>
                <a:lnTo>
                  <a:pt x="1622259" y="562"/>
                </a:lnTo>
                <a:lnTo>
                  <a:pt x="1601444" y="0"/>
                </a:lnTo>
                <a:close/>
              </a:path>
            </a:pathLst>
          </a:custGeom>
          <a:solidFill>
            <a:srgbClr val="FFFFFF"/>
          </a:solidFill>
        </p:spPr>
        <p:txBody>
          <a:bodyPr wrap="square" lIns="0" tIns="0" rIns="0" bIns="0" rtlCol="0"/>
          <a:lstStyle/>
          <a:p>
            <a:endParaRPr/>
          </a:p>
        </p:txBody>
      </p:sp>
      <p:sp>
        <p:nvSpPr>
          <p:cNvPr id="66" name="object 66"/>
          <p:cNvSpPr/>
          <p:nvPr/>
        </p:nvSpPr>
        <p:spPr>
          <a:xfrm>
            <a:off x="960489" y="5992228"/>
            <a:ext cx="91465" cy="82245"/>
          </a:xfrm>
          <a:prstGeom prst="rect">
            <a:avLst/>
          </a:prstGeom>
          <a:blipFill>
            <a:blip r:embed="rId4" cstate="print"/>
            <a:stretch>
              <a:fillRect/>
            </a:stretch>
          </a:blipFill>
        </p:spPr>
        <p:txBody>
          <a:bodyPr wrap="square" lIns="0" tIns="0" rIns="0" bIns="0" rtlCol="0"/>
          <a:lstStyle/>
          <a:p>
            <a:endParaRPr/>
          </a:p>
        </p:txBody>
      </p:sp>
      <p:sp>
        <p:nvSpPr>
          <p:cNvPr id="67" name="object 67"/>
          <p:cNvSpPr/>
          <p:nvPr/>
        </p:nvSpPr>
        <p:spPr>
          <a:xfrm>
            <a:off x="1595729" y="5992228"/>
            <a:ext cx="91465" cy="82245"/>
          </a:xfrm>
          <a:prstGeom prst="rect">
            <a:avLst/>
          </a:prstGeom>
          <a:blipFill>
            <a:blip r:embed="rId5" cstate="print"/>
            <a:stretch>
              <a:fillRect/>
            </a:stretch>
          </a:blipFill>
        </p:spPr>
        <p:txBody>
          <a:bodyPr wrap="square" lIns="0" tIns="0" rIns="0" bIns="0" rtlCol="0"/>
          <a:lstStyle/>
          <a:p>
            <a:endParaRPr/>
          </a:p>
        </p:txBody>
      </p:sp>
      <p:sp>
        <p:nvSpPr>
          <p:cNvPr id="68" name="object 68"/>
          <p:cNvSpPr txBox="1"/>
          <p:nvPr/>
        </p:nvSpPr>
        <p:spPr>
          <a:xfrm>
            <a:off x="806132" y="5565927"/>
            <a:ext cx="1732914" cy="549910"/>
          </a:xfrm>
          <a:prstGeom prst="rect">
            <a:avLst/>
          </a:prstGeom>
        </p:spPr>
        <p:txBody>
          <a:bodyPr vert="horz" wrap="square" lIns="0" tIns="27939" rIns="0" bIns="0" rtlCol="0">
            <a:spAutoFit/>
          </a:bodyPr>
          <a:lstStyle/>
          <a:p>
            <a:pPr marL="154305" marR="294640">
              <a:lnSpc>
                <a:spcPts val="1100"/>
              </a:lnSpc>
              <a:spcBef>
                <a:spcPts val="219"/>
              </a:spcBef>
            </a:pPr>
            <a:r>
              <a:rPr sz="1000" b="1" spc="-110" dirty="0">
                <a:latin typeface="Arial"/>
                <a:cs typeface="Arial"/>
              </a:rPr>
              <a:t>É </a:t>
            </a:r>
            <a:r>
              <a:rPr sz="1000" b="1" spc="-25" dirty="0">
                <a:latin typeface="Arial"/>
                <a:cs typeface="Arial"/>
              </a:rPr>
              <a:t>improvável que </a:t>
            </a:r>
            <a:r>
              <a:rPr sz="1000" b="1" spc="-40" dirty="0">
                <a:latin typeface="Arial"/>
                <a:cs typeface="Arial"/>
              </a:rPr>
              <a:t>seja  </a:t>
            </a:r>
            <a:r>
              <a:rPr sz="1000" b="1" spc="-35" dirty="0">
                <a:latin typeface="Arial"/>
                <a:cs typeface="Arial"/>
              </a:rPr>
              <a:t>depressão</a:t>
            </a:r>
            <a:endParaRPr sz="1000">
              <a:latin typeface="Arial"/>
              <a:cs typeface="Arial"/>
            </a:endParaRPr>
          </a:p>
          <a:p>
            <a:pPr marL="287655">
              <a:lnSpc>
                <a:spcPct val="100000"/>
              </a:lnSpc>
              <a:spcBef>
                <a:spcPts val="605"/>
              </a:spcBef>
              <a:tabLst>
                <a:tab pos="901700" algn="l"/>
              </a:tabLst>
            </a:pPr>
            <a:r>
              <a:rPr sz="1000" spc="-70" dirty="0">
                <a:latin typeface="Arial"/>
                <a:cs typeface="Arial"/>
              </a:rPr>
              <a:t>Vá</a:t>
            </a:r>
            <a:r>
              <a:rPr sz="1000" spc="35" dirty="0">
                <a:latin typeface="Arial"/>
                <a:cs typeface="Arial"/>
              </a:rPr>
              <a:t> </a:t>
            </a:r>
            <a:r>
              <a:rPr sz="1000" spc="-25" dirty="0">
                <a:latin typeface="Arial"/>
                <a:cs typeface="Arial"/>
              </a:rPr>
              <a:t>para	</a:t>
            </a:r>
            <a:r>
              <a:rPr sz="1000" b="1" spc="-15" dirty="0">
                <a:latin typeface="Arial"/>
                <a:cs typeface="Arial"/>
              </a:rPr>
              <a:t>OUT</a:t>
            </a:r>
            <a:endParaRPr sz="1000">
              <a:latin typeface="Arial"/>
              <a:cs typeface="Arial"/>
            </a:endParaRPr>
          </a:p>
        </p:txBody>
      </p:sp>
      <p:sp>
        <p:nvSpPr>
          <p:cNvPr id="69" name="object 69"/>
          <p:cNvSpPr/>
          <p:nvPr/>
        </p:nvSpPr>
        <p:spPr>
          <a:xfrm>
            <a:off x="842965" y="5471702"/>
            <a:ext cx="1637664" cy="834390"/>
          </a:xfrm>
          <a:custGeom>
            <a:avLst/>
            <a:gdLst/>
            <a:ahLst/>
            <a:cxnLst/>
            <a:rect l="l" t="t" r="r" b="b"/>
            <a:pathLst>
              <a:path w="1637664" h="834389">
                <a:moveTo>
                  <a:pt x="36004" y="0"/>
                </a:moveTo>
                <a:lnTo>
                  <a:pt x="15189" y="562"/>
                </a:lnTo>
                <a:lnTo>
                  <a:pt x="4500" y="4500"/>
                </a:lnTo>
                <a:lnTo>
                  <a:pt x="562" y="15189"/>
                </a:lnTo>
                <a:lnTo>
                  <a:pt x="0" y="36004"/>
                </a:lnTo>
                <a:lnTo>
                  <a:pt x="0" y="798144"/>
                </a:lnTo>
                <a:lnTo>
                  <a:pt x="562" y="818951"/>
                </a:lnTo>
                <a:lnTo>
                  <a:pt x="4500" y="829637"/>
                </a:lnTo>
                <a:lnTo>
                  <a:pt x="15189" y="833573"/>
                </a:lnTo>
                <a:lnTo>
                  <a:pt x="36004" y="834136"/>
                </a:lnTo>
                <a:lnTo>
                  <a:pt x="1601444" y="834136"/>
                </a:lnTo>
                <a:lnTo>
                  <a:pt x="1622259" y="833573"/>
                </a:lnTo>
                <a:lnTo>
                  <a:pt x="1632948" y="829637"/>
                </a:lnTo>
                <a:lnTo>
                  <a:pt x="1636886" y="818951"/>
                </a:lnTo>
                <a:lnTo>
                  <a:pt x="1637449" y="798144"/>
                </a:lnTo>
                <a:lnTo>
                  <a:pt x="1637449" y="36004"/>
                </a:lnTo>
                <a:lnTo>
                  <a:pt x="1636886" y="15189"/>
                </a:lnTo>
                <a:lnTo>
                  <a:pt x="1632948" y="4500"/>
                </a:lnTo>
                <a:lnTo>
                  <a:pt x="1622259" y="562"/>
                </a:lnTo>
                <a:lnTo>
                  <a:pt x="1601444" y="0"/>
                </a:lnTo>
                <a:lnTo>
                  <a:pt x="36004" y="0"/>
                </a:lnTo>
                <a:close/>
              </a:path>
            </a:pathLst>
          </a:custGeom>
          <a:ln w="19050">
            <a:solidFill>
              <a:srgbClr val="8B1062"/>
            </a:solidFill>
          </a:ln>
        </p:spPr>
        <p:txBody>
          <a:bodyPr wrap="square" lIns="0" tIns="0" rIns="0" bIns="0" rtlCol="0"/>
          <a:lstStyle/>
          <a:p>
            <a:endParaRPr/>
          </a:p>
        </p:txBody>
      </p:sp>
      <p:sp>
        <p:nvSpPr>
          <p:cNvPr id="70" name="object 70"/>
          <p:cNvSpPr/>
          <p:nvPr/>
        </p:nvSpPr>
        <p:spPr>
          <a:xfrm>
            <a:off x="841545" y="6173941"/>
            <a:ext cx="1645285" cy="152400"/>
          </a:xfrm>
          <a:custGeom>
            <a:avLst/>
            <a:gdLst/>
            <a:ahLst/>
            <a:cxnLst/>
            <a:rect l="l" t="t" r="r" b="b"/>
            <a:pathLst>
              <a:path w="1645285" h="152400">
                <a:moveTo>
                  <a:pt x="1609217"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close/>
              </a:path>
            </a:pathLst>
          </a:custGeom>
          <a:solidFill>
            <a:srgbClr val="8B1062"/>
          </a:solidFill>
        </p:spPr>
        <p:txBody>
          <a:bodyPr wrap="square" lIns="0" tIns="0" rIns="0" bIns="0" rtlCol="0"/>
          <a:lstStyle/>
          <a:p>
            <a:endParaRPr/>
          </a:p>
        </p:txBody>
      </p:sp>
      <p:sp>
        <p:nvSpPr>
          <p:cNvPr id="71" name="object 71"/>
          <p:cNvSpPr/>
          <p:nvPr/>
        </p:nvSpPr>
        <p:spPr>
          <a:xfrm>
            <a:off x="841540" y="6173939"/>
            <a:ext cx="65405" cy="65405"/>
          </a:xfrm>
          <a:custGeom>
            <a:avLst/>
            <a:gdLst/>
            <a:ahLst/>
            <a:cxnLst/>
            <a:rect l="l" t="t" r="r" b="b"/>
            <a:pathLst>
              <a:path w="65405" h="65404">
                <a:moveTo>
                  <a:pt x="65071" y="0"/>
                </a:moveTo>
                <a:lnTo>
                  <a:pt x="0" y="65071"/>
                </a:lnTo>
                <a:lnTo>
                  <a:pt x="65071" y="0"/>
                </a:lnTo>
              </a:path>
            </a:pathLst>
          </a:custGeom>
          <a:ln w="55067">
            <a:solidFill>
              <a:srgbClr val="FFFFFF"/>
            </a:solidFill>
          </a:ln>
        </p:spPr>
        <p:txBody>
          <a:bodyPr wrap="square" lIns="0" tIns="0" rIns="0" bIns="0" rtlCol="0"/>
          <a:lstStyle/>
          <a:p>
            <a:endParaRPr/>
          </a:p>
        </p:txBody>
      </p:sp>
      <p:sp>
        <p:nvSpPr>
          <p:cNvPr id="72" name="object 72"/>
          <p:cNvSpPr/>
          <p:nvPr/>
        </p:nvSpPr>
        <p:spPr>
          <a:xfrm>
            <a:off x="883512"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3" name="object 73"/>
          <p:cNvSpPr/>
          <p:nvPr/>
        </p:nvSpPr>
        <p:spPr>
          <a:xfrm>
            <a:off x="1012813"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4" name="object 74"/>
          <p:cNvSpPr/>
          <p:nvPr/>
        </p:nvSpPr>
        <p:spPr>
          <a:xfrm>
            <a:off x="1142113"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5" name="object 75"/>
          <p:cNvSpPr/>
          <p:nvPr/>
        </p:nvSpPr>
        <p:spPr>
          <a:xfrm>
            <a:off x="1271414"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6" name="object 76"/>
          <p:cNvSpPr/>
          <p:nvPr/>
        </p:nvSpPr>
        <p:spPr>
          <a:xfrm>
            <a:off x="1400716"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7" name="object 77"/>
          <p:cNvSpPr/>
          <p:nvPr/>
        </p:nvSpPr>
        <p:spPr>
          <a:xfrm>
            <a:off x="1530017" y="6173939"/>
            <a:ext cx="152400" cy="152400"/>
          </a:xfrm>
          <a:custGeom>
            <a:avLst/>
            <a:gdLst/>
            <a:ahLst/>
            <a:cxnLst/>
            <a:rect l="l" t="t" r="r" b="b"/>
            <a:pathLst>
              <a:path w="152400" h="152400">
                <a:moveTo>
                  <a:pt x="152400" y="0"/>
                </a:moveTo>
                <a:lnTo>
                  <a:pt x="0" y="152400"/>
                </a:lnTo>
                <a:lnTo>
                  <a:pt x="152399" y="0"/>
                </a:lnTo>
              </a:path>
            </a:pathLst>
          </a:custGeom>
          <a:ln w="55067">
            <a:solidFill>
              <a:srgbClr val="FFFFFF"/>
            </a:solidFill>
          </a:ln>
        </p:spPr>
        <p:txBody>
          <a:bodyPr wrap="square" lIns="0" tIns="0" rIns="0" bIns="0" rtlCol="0"/>
          <a:lstStyle/>
          <a:p>
            <a:endParaRPr/>
          </a:p>
        </p:txBody>
      </p:sp>
      <p:sp>
        <p:nvSpPr>
          <p:cNvPr id="78" name="object 78"/>
          <p:cNvSpPr/>
          <p:nvPr/>
        </p:nvSpPr>
        <p:spPr>
          <a:xfrm>
            <a:off x="1659317" y="6173939"/>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79" name="object 79"/>
          <p:cNvSpPr/>
          <p:nvPr/>
        </p:nvSpPr>
        <p:spPr>
          <a:xfrm>
            <a:off x="1788618" y="6173939"/>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80" name="object 80"/>
          <p:cNvSpPr/>
          <p:nvPr/>
        </p:nvSpPr>
        <p:spPr>
          <a:xfrm>
            <a:off x="1917919" y="6173939"/>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81" name="object 81"/>
          <p:cNvSpPr/>
          <p:nvPr/>
        </p:nvSpPr>
        <p:spPr>
          <a:xfrm>
            <a:off x="2047219" y="6173939"/>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82" name="object 82"/>
          <p:cNvSpPr/>
          <p:nvPr/>
        </p:nvSpPr>
        <p:spPr>
          <a:xfrm>
            <a:off x="2176521" y="6173939"/>
            <a:ext cx="152400" cy="152400"/>
          </a:xfrm>
          <a:custGeom>
            <a:avLst/>
            <a:gdLst/>
            <a:ahLst/>
            <a:cxnLst/>
            <a:rect l="l" t="t" r="r" b="b"/>
            <a:pathLst>
              <a:path w="152400" h="152400">
                <a:moveTo>
                  <a:pt x="152400" y="0"/>
                </a:moveTo>
                <a:lnTo>
                  <a:pt x="0" y="152400"/>
                </a:lnTo>
                <a:lnTo>
                  <a:pt x="152400" y="0"/>
                </a:lnTo>
              </a:path>
            </a:pathLst>
          </a:custGeom>
          <a:ln w="55067">
            <a:solidFill>
              <a:srgbClr val="FFFFFF"/>
            </a:solidFill>
          </a:ln>
        </p:spPr>
        <p:txBody>
          <a:bodyPr wrap="square" lIns="0" tIns="0" rIns="0" bIns="0" rtlCol="0"/>
          <a:lstStyle/>
          <a:p>
            <a:endParaRPr/>
          </a:p>
        </p:txBody>
      </p:sp>
      <p:sp>
        <p:nvSpPr>
          <p:cNvPr id="83" name="object 83"/>
          <p:cNvSpPr/>
          <p:nvPr/>
        </p:nvSpPr>
        <p:spPr>
          <a:xfrm>
            <a:off x="2305822" y="6174136"/>
            <a:ext cx="152400" cy="152400"/>
          </a:xfrm>
          <a:custGeom>
            <a:avLst/>
            <a:gdLst/>
            <a:ahLst/>
            <a:cxnLst/>
            <a:rect l="l" t="t" r="r" b="b"/>
            <a:pathLst>
              <a:path w="152400" h="152400">
                <a:moveTo>
                  <a:pt x="152203" y="0"/>
                </a:moveTo>
                <a:lnTo>
                  <a:pt x="0" y="152203"/>
                </a:lnTo>
                <a:lnTo>
                  <a:pt x="152203" y="0"/>
                </a:lnTo>
              </a:path>
            </a:pathLst>
          </a:custGeom>
          <a:ln w="55067">
            <a:solidFill>
              <a:srgbClr val="FFFFFF"/>
            </a:solidFill>
          </a:ln>
        </p:spPr>
        <p:txBody>
          <a:bodyPr wrap="square" lIns="0" tIns="0" rIns="0" bIns="0" rtlCol="0"/>
          <a:lstStyle/>
          <a:p>
            <a:endParaRPr/>
          </a:p>
        </p:txBody>
      </p:sp>
      <p:sp>
        <p:nvSpPr>
          <p:cNvPr id="84" name="object 84"/>
          <p:cNvSpPr/>
          <p:nvPr/>
        </p:nvSpPr>
        <p:spPr>
          <a:xfrm>
            <a:off x="2435122" y="6274687"/>
            <a:ext cx="52069" cy="52069"/>
          </a:xfrm>
          <a:custGeom>
            <a:avLst/>
            <a:gdLst/>
            <a:ahLst/>
            <a:cxnLst/>
            <a:rect l="l" t="t" r="r" b="b"/>
            <a:pathLst>
              <a:path w="52069" h="52070">
                <a:moveTo>
                  <a:pt x="51652" y="0"/>
                </a:moveTo>
                <a:lnTo>
                  <a:pt x="0" y="51652"/>
                </a:lnTo>
                <a:lnTo>
                  <a:pt x="51652" y="0"/>
                </a:lnTo>
              </a:path>
            </a:pathLst>
          </a:custGeom>
          <a:ln w="55067">
            <a:solidFill>
              <a:srgbClr val="FFFFFF"/>
            </a:solidFill>
          </a:ln>
        </p:spPr>
        <p:txBody>
          <a:bodyPr wrap="square" lIns="0" tIns="0" rIns="0" bIns="0" rtlCol="0"/>
          <a:lstStyle/>
          <a:p>
            <a:endParaRPr/>
          </a:p>
        </p:txBody>
      </p:sp>
      <p:sp>
        <p:nvSpPr>
          <p:cNvPr id="85" name="object 85"/>
          <p:cNvSpPr/>
          <p:nvPr/>
        </p:nvSpPr>
        <p:spPr>
          <a:xfrm>
            <a:off x="841545" y="6173941"/>
            <a:ext cx="1645285" cy="152400"/>
          </a:xfrm>
          <a:custGeom>
            <a:avLst/>
            <a:gdLst/>
            <a:ahLst/>
            <a:cxnLst/>
            <a:rect l="l" t="t" r="r" b="b"/>
            <a:pathLst>
              <a:path w="1645285"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1609217" y="152400"/>
                </a:lnTo>
                <a:lnTo>
                  <a:pt x="1630032" y="151837"/>
                </a:lnTo>
                <a:lnTo>
                  <a:pt x="1640720" y="147899"/>
                </a:lnTo>
                <a:lnTo>
                  <a:pt x="1644658" y="137210"/>
                </a:lnTo>
                <a:lnTo>
                  <a:pt x="1645221" y="116395"/>
                </a:lnTo>
                <a:lnTo>
                  <a:pt x="1645221" y="36004"/>
                </a:lnTo>
                <a:lnTo>
                  <a:pt x="1644658" y="15189"/>
                </a:lnTo>
                <a:lnTo>
                  <a:pt x="1640720" y="4500"/>
                </a:lnTo>
                <a:lnTo>
                  <a:pt x="1630032" y="562"/>
                </a:lnTo>
                <a:lnTo>
                  <a:pt x="1609217" y="0"/>
                </a:lnTo>
                <a:lnTo>
                  <a:pt x="36004" y="0"/>
                </a:lnTo>
                <a:close/>
              </a:path>
            </a:pathLst>
          </a:custGeom>
          <a:ln w="12700">
            <a:solidFill>
              <a:srgbClr val="8B1062"/>
            </a:solidFill>
          </a:ln>
        </p:spPr>
        <p:txBody>
          <a:bodyPr wrap="square" lIns="0" tIns="0" rIns="0" bIns="0" rtlCol="0"/>
          <a:lstStyle/>
          <a:p>
            <a:endParaRPr/>
          </a:p>
        </p:txBody>
      </p:sp>
      <p:sp>
        <p:nvSpPr>
          <p:cNvPr id="86" name="object 86"/>
          <p:cNvSpPr/>
          <p:nvPr/>
        </p:nvSpPr>
        <p:spPr>
          <a:xfrm>
            <a:off x="426518" y="6064666"/>
            <a:ext cx="303530" cy="0"/>
          </a:xfrm>
          <a:custGeom>
            <a:avLst/>
            <a:gdLst/>
            <a:ahLst/>
            <a:cxnLst/>
            <a:rect l="l" t="t" r="r" b="b"/>
            <a:pathLst>
              <a:path w="303530">
                <a:moveTo>
                  <a:pt x="0" y="0"/>
                </a:moveTo>
                <a:lnTo>
                  <a:pt x="303009" y="0"/>
                </a:lnTo>
              </a:path>
            </a:pathLst>
          </a:custGeom>
          <a:ln w="67309">
            <a:solidFill>
              <a:srgbClr val="8B1062"/>
            </a:solidFill>
          </a:ln>
        </p:spPr>
        <p:txBody>
          <a:bodyPr wrap="square" lIns="0" tIns="0" rIns="0" bIns="0" rtlCol="0"/>
          <a:lstStyle/>
          <a:p>
            <a:endParaRPr/>
          </a:p>
        </p:txBody>
      </p:sp>
      <p:sp>
        <p:nvSpPr>
          <p:cNvPr id="87" name="object 87"/>
          <p:cNvSpPr/>
          <p:nvPr/>
        </p:nvSpPr>
        <p:spPr>
          <a:xfrm>
            <a:off x="695815" y="5761771"/>
            <a:ext cx="0" cy="269240"/>
          </a:xfrm>
          <a:custGeom>
            <a:avLst/>
            <a:gdLst/>
            <a:ahLst/>
            <a:cxnLst/>
            <a:rect l="l" t="t" r="r" b="b"/>
            <a:pathLst>
              <a:path h="269239">
                <a:moveTo>
                  <a:pt x="0" y="0"/>
                </a:moveTo>
                <a:lnTo>
                  <a:pt x="0" y="269240"/>
                </a:lnTo>
              </a:path>
            </a:pathLst>
          </a:custGeom>
          <a:ln w="67424">
            <a:solidFill>
              <a:srgbClr val="8B1062"/>
            </a:solidFill>
          </a:ln>
        </p:spPr>
        <p:txBody>
          <a:bodyPr wrap="square" lIns="0" tIns="0" rIns="0" bIns="0" rtlCol="0"/>
          <a:lstStyle/>
          <a:p>
            <a:endParaRPr/>
          </a:p>
        </p:txBody>
      </p:sp>
      <p:sp>
        <p:nvSpPr>
          <p:cNvPr id="88" name="object 88"/>
          <p:cNvSpPr/>
          <p:nvPr/>
        </p:nvSpPr>
        <p:spPr>
          <a:xfrm>
            <a:off x="427026" y="5728116"/>
            <a:ext cx="302895" cy="0"/>
          </a:xfrm>
          <a:custGeom>
            <a:avLst/>
            <a:gdLst/>
            <a:ahLst/>
            <a:cxnLst/>
            <a:rect l="l" t="t" r="r" b="b"/>
            <a:pathLst>
              <a:path w="302895">
                <a:moveTo>
                  <a:pt x="0" y="0"/>
                </a:moveTo>
                <a:lnTo>
                  <a:pt x="302501" y="0"/>
                </a:lnTo>
              </a:path>
            </a:pathLst>
          </a:custGeom>
          <a:ln w="67310">
            <a:solidFill>
              <a:srgbClr val="8B1062"/>
            </a:solidFill>
          </a:ln>
        </p:spPr>
        <p:txBody>
          <a:bodyPr wrap="square" lIns="0" tIns="0" rIns="0" bIns="0" rtlCol="0"/>
          <a:lstStyle/>
          <a:p>
            <a:endParaRPr/>
          </a:p>
        </p:txBody>
      </p:sp>
      <p:sp>
        <p:nvSpPr>
          <p:cNvPr id="89" name="object 89"/>
          <p:cNvSpPr/>
          <p:nvPr/>
        </p:nvSpPr>
        <p:spPr>
          <a:xfrm>
            <a:off x="325915" y="5795323"/>
            <a:ext cx="302895" cy="202565"/>
          </a:xfrm>
          <a:custGeom>
            <a:avLst/>
            <a:gdLst/>
            <a:ahLst/>
            <a:cxnLst/>
            <a:rect l="l" t="t" r="r" b="b"/>
            <a:pathLst>
              <a:path w="302895" h="202564">
                <a:moveTo>
                  <a:pt x="200786" y="0"/>
                </a:moveTo>
                <a:lnTo>
                  <a:pt x="101676" y="88"/>
                </a:lnTo>
                <a:lnTo>
                  <a:pt x="99898" y="977"/>
                </a:lnTo>
                <a:lnTo>
                  <a:pt x="1117" y="99682"/>
                </a:lnTo>
                <a:lnTo>
                  <a:pt x="571" y="100393"/>
                </a:lnTo>
                <a:lnTo>
                  <a:pt x="0" y="101053"/>
                </a:lnTo>
                <a:lnTo>
                  <a:pt x="406" y="101511"/>
                </a:lnTo>
                <a:lnTo>
                  <a:pt x="596" y="101765"/>
                </a:lnTo>
                <a:lnTo>
                  <a:pt x="100279" y="201345"/>
                </a:lnTo>
                <a:lnTo>
                  <a:pt x="102184" y="201917"/>
                </a:lnTo>
                <a:lnTo>
                  <a:pt x="198704" y="201980"/>
                </a:lnTo>
                <a:lnTo>
                  <a:pt x="199694" y="201879"/>
                </a:lnTo>
                <a:lnTo>
                  <a:pt x="200685" y="201828"/>
                </a:lnTo>
                <a:lnTo>
                  <a:pt x="201180" y="201040"/>
                </a:lnTo>
                <a:lnTo>
                  <a:pt x="134302" y="134391"/>
                </a:lnTo>
                <a:lnTo>
                  <a:pt x="302425" y="134391"/>
                </a:lnTo>
                <a:lnTo>
                  <a:pt x="302425" y="67398"/>
                </a:lnTo>
                <a:lnTo>
                  <a:pt x="134759" y="67398"/>
                </a:lnTo>
                <a:lnTo>
                  <a:pt x="134238" y="66433"/>
                </a:lnTo>
                <a:lnTo>
                  <a:pt x="200786" y="0"/>
                </a:lnTo>
                <a:close/>
              </a:path>
            </a:pathLst>
          </a:custGeom>
          <a:solidFill>
            <a:srgbClr val="8B1062"/>
          </a:solidFill>
        </p:spPr>
        <p:txBody>
          <a:bodyPr wrap="square" lIns="0" tIns="0" rIns="0" bIns="0" rtlCol="0"/>
          <a:lstStyle/>
          <a:p>
            <a:endParaRPr/>
          </a:p>
        </p:txBody>
      </p:sp>
      <p:sp>
        <p:nvSpPr>
          <p:cNvPr id="90" name="object 90"/>
          <p:cNvSpPr txBox="1"/>
          <p:nvPr/>
        </p:nvSpPr>
        <p:spPr>
          <a:xfrm>
            <a:off x="4337636" y="6544090"/>
            <a:ext cx="1998980" cy="452120"/>
          </a:xfrm>
          <a:prstGeom prst="rect">
            <a:avLst/>
          </a:prstGeom>
        </p:spPr>
        <p:txBody>
          <a:bodyPr vert="horz" wrap="square" lIns="0" tIns="12700" rIns="0" bIns="0" rtlCol="0">
            <a:spAutoFit/>
          </a:bodyPr>
          <a:lstStyle/>
          <a:p>
            <a:pPr marL="374650" marR="5080" indent="-362585">
              <a:lnSpc>
                <a:spcPct val="100000"/>
              </a:lnSpc>
              <a:spcBef>
                <a:spcPts val="100"/>
              </a:spcBef>
            </a:pPr>
            <a:r>
              <a:rPr sz="1400" b="1" spc="-55" dirty="0">
                <a:solidFill>
                  <a:srgbClr val="8B1062"/>
                </a:solidFill>
                <a:latin typeface="Arial"/>
                <a:cs typeface="Arial"/>
              </a:rPr>
              <a:t>Considere </a:t>
            </a:r>
            <a:r>
              <a:rPr sz="1400" b="1" spc="-25" dirty="0">
                <a:solidFill>
                  <a:srgbClr val="8B1062"/>
                </a:solidFill>
                <a:latin typeface="Arial"/>
                <a:cs typeface="Arial"/>
              </a:rPr>
              <a:t>o </a:t>
            </a:r>
            <a:r>
              <a:rPr sz="1400" b="1" spc="-40" dirty="0">
                <a:solidFill>
                  <a:srgbClr val="8B1062"/>
                </a:solidFill>
                <a:latin typeface="Arial"/>
                <a:cs typeface="Arial"/>
              </a:rPr>
              <a:t>diagnóstico  </a:t>
            </a:r>
            <a:r>
              <a:rPr sz="1400" b="1" spc="-30" dirty="0">
                <a:solidFill>
                  <a:srgbClr val="8B1062"/>
                </a:solidFill>
                <a:latin typeface="Arial"/>
                <a:cs typeface="Arial"/>
              </a:rPr>
              <a:t>de</a:t>
            </a:r>
            <a:r>
              <a:rPr sz="1400" b="1" spc="25" dirty="0">
                <a:solidFill>
                  <a:srgbClr val="8B1062"/>
                </a:solidFill>
                <a:latin typeface="Arial"/>
                <a:cs typeface="Arial"/>
              </a:rPr>
              <a:t> </a:t>
            </a:r>
            <a:r>
              <a:rPr sz="1400" b="1" spc="-114" dirty="0">
                <a:solidFill>
                  <a:srgbClr val="8B1062"/>
                </a:solidFill>
                <a:latin typeface="Arial"/>
                <a:cs typeface="Arial"/>
              </a:rPr>
              <a:t>DEPRESSÃO</a:t>
            </a:r>
            <a:endParaRPr sz="1400">
              <a:latin typeface="Arial"/>
              <a:cs typeface="Arial"/>
            </a:endParaRPr>
          </a:p>
        </p:txBody>
      </p:sp>
      <p:sp>
        <p:nvSpPr>
          <p:cNvPr id="91" name="object 91"/>
          <p:cNvSpPr txBox="1"/>
          <p:nvPr/>
        </p:nvSpPr>
        <p:spPr>
          <a:xfrm>
            <a:off x="3166855" y="4542556"/>
            <a:ext cx="4430395" cy="874598"/>
          </a:xfrm>
          <a:prstGeom prst="rect">
            <a:avLst/>
          </a:prstGeom>
        </p:spPr>
        <p:txBody>
          <a:bodyPr vert="horz" wrap="square" lIns="0" tIns="12700" rIns="0" bIns="0" rtlCol="0">
            <a:spAutoFit/>
          </a:bodyPr>
          <a:lstStyle/>
          <a:p>
            <a:pPr marL="231140" marR="244475" indent="-635" algn="ctr">
              <a:lnSpc>
                <a:spcPct val="100000"/>
              </a:lnSpc>
              <a:spcBef>
                <a:spcPts val="100"/>
              </a:spcBef>
            </a:pPr>
            <a:r>
              <a:rPr sz="1400" b="1" spc="-30" dirty="0">
                <a:latin typeface="Arial"/>
                <a:cs typeface="Arial"/>
              </a:rPr>
              <a:t>A </a:t>
            </a:r>
            <a:r>
              <a:rPr sz="1400" b="1" spc="-55" dirty="0">
                <a:latin typeface="Arial"/>
                <a:cs typeface="Arial"/>
              </a:rPr>
              <a:t>pessoa </a:t>
            </a:r>
            <a:r>
              <a:rPr sz="1400" b="1" dirty="0">
                <a:latin typeface="Arial"/>
                <a:cs typeface="Arial"/>
              </a:rPr>
              <a:t>tem </a:t>
            </a:r>
            <a:r>
              <a:rPr sz="1400" b="1" spc="-25" dirty="0">
                <a:latin typeface="Arial"/>
                <a:cs typeface="Arial"/>
              </a:rPr>
              <a:t>dificuldade </a:t>
            </a:r>
            <a:r>
              <a:rPr sz="1400" b="1" spc="-45" dirty="0">
                <a:latin typeface="Arial"/>
                <a:cs typeface="Arial"/>
              </a:rPr>
              <a:t>considerável </a:t>
            </a:r>
            <a:r>
              <a:rPr sz="1400" b="1" spc="-30" dirty="0">
                <a:latin typeface="Arial"/>
                <a:cs typeface="Arial"/>
              </a:rPr>
              <a:t>no  </a:t>
            </a:r>
            <a:r>
              <a:rPr sz="1400" b="1" spc="-20" dirty="0">
                <a:latin typeface="Arial"/>
                <a:cs typeface="Arial"/>
              </a:rPr>
              <a:t>funcionamento diário </a:t>
            </a:r>
            <a:r>
              <a:rPr sz="1400" b="1" spc="-60" dirty="0">
                <a:latin typeface="Arial"/>
                <a:cs typeface="Arial"/>
              </a:rPr>
              <a:t>nas </a:t>
            </a:r>
            <a:r>
              <a:rPr sz="1400" b="1" spc="-40" dirty="0">
                <a:latin typeface="Arial"/>
                <a:cs typeface="Arial"/>
              </a:rPr>
              <a:t>áreas </a:t>
            </a:r>
            <a:r>
              <a:rPr sz="1400" b="1" spc="-45" dirty="0">
                <a:latin typeface="Arial"/>
                <a:cs typeface="Arial"/>
              </a:rPr>
              <a:t>pessoal, </a:t>
            </a:r>
            <a:r>
              <a:rPr sz="1400" b="1" spc="-15" dirty="0">
                <a:latin typeface="Arial"/>
                <a:cs typeface="Arial"/>
              </a:rPr>
              <a:t>familiar, </a:t>
            </a:r>
            <a:r>
              <a:rPr sz="1400" b="1" spc="-40" dirty="0">
                <a:latin typeface="Arial"/>
                <a:cs typeface="Arial"/>
              </a:rPr>
              <a:t>social,  </a:t>
            </a:r>
            <a:r>
              <a:rPr sz="1400" b="1" spc="-35" dirty="0">
                <a:latin typeface="Arial"/>
                <a:cs typeface="Arial"/>
              </a:rPr>
              <a:t>educacional </a:t>
            </a:r>
            <a:r>
              <a:rPr sz="1400" b="1" spc="-30" dirty="0">
                <a:latin typeface="Arial"/>
                <a:cs typeface="Arial"/>
              </a:rPr>
              <a:t>e </a:t>
            </a:r>
            <a:r>
              <a:rPr sz="1400" b="1" spc="-35" dirty="0">
                <a:latin typeface="Arial"/>
                <a:cs typeface="Arial"/>
              </a:rPr>
              <a:t>ocupacional </a:t>
            </a:r>
            <a:r>
              <a:rPr sz="1400" b="1" spc="-30" dirty="0">
                <a:latin typeface="Arial"/>
                <a:cs typeface="Arial"/>
              </a:rPr>
              <a:t>ou </a:t>
            </a:r>
            <a:r>
              <a:rPr sz="1400" b="1" spc="-20" dirty="0">
                <a:latin typeface="Arial"/>
                <a:cs typeface="Arial"/>
              </a:rPr>
              <a:t>em </a:t>
            </a:r>
            <a:r>
              <a:rPr sz="1400" b="1" spc="-30" dirty="0">
                <a:latin typeface="Arial"/>
                <a:cs typeface="Arial"/>
              </a:rPr>
              <a:t>outras</a:t>
            </a:r>
            <a:r>
              <a:rPr sz="1400" b="1" spc="10" dirty="0">
                <a:latin typeface="Arial"/>
                <a:cs typeface="Arial"/>
              </a:rPr>
              <a:t> </a:t>
            </a:r>
            <a:r>
              <a:rPr sz="1400" b="1" spc="-70" dirty="0">
                <a:latin typeface="Arial"/>
                <a:cs typeface="Arial"/>
              </a:rPr>
              <a:t>áreas</a:t>
            </a:r>
            <a:r>
              <a:rPr sz="1200" b="1" spc="-70" dirty="0">
                <a:latin typeface="Arial"/>
                <a:cs typeface="Arial"/>
              </a:rPr>
              <a:t>?</a:t>
            </a:r>
            <a:endParaRPr sz="1200" dirty="0">
              <a:latin typeface="Arial"/>
              <a:cs typeface="Arial"/>
            </a:endParaRPr>
          </a:p>
        </p:txBody>
      </p:sp>
      <p:sp>
        <p:nvSpPr>
          <p:cNvPr id="92" name="object 9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93" name="object 9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53095" y="3033144"/>
            <a:ext cx="620395" cy="4248150"/>
          </a:xfrm>
          <a:custGeom>
            <a:avLst/>
            <a:gdLst/>
            <a:ahLst/>
            <a:cxnLst/>
            <a:rect l="l" t="t" r="r" b="b"/>
            <a:pathLst>
              <a:path w="620395" h="4248150">
                <a:moveTo>
                  <a:pt x="0" y="0"/>
                </a:moveTo>
                <a:lnTo>
                  <a:pt x="620064" y="620064"/>
                </a:lnTo>
                <a:lnTo>
                  <a:pt x="82245" y="1157884"/>
                </a:lnTo>
                <a:lnTo>
                  <a:pt x="82245" y="4247857"/>
                </a:lnTo>
              </a:path>
            </a:pathLst>
          </a:custGeom>
          <a:ln w="126999">
            <a:solidFill>
              <a:srgbClr val="B1B3B4"/>
            </a:solidFill>
          </a:ln>
        </p:spPr>
        <p:txBody>
          <a:bodyPr wrap="square" lIns="0" tIns="0" rIns="0" bIns="0" rtlCol="0"/>
          <a:lstStyle/>
          <a:p>
            <a:endParaRPr/>
          </a:p>
        </p:txBody>
      </p:sp>
      <p:sp>
        <p:nvSpPr>
          <p:cNvPr id="3" name="object 3"/>
          <p:cNvSpPr/>
          <p:nvPr/>
        </p:nvSpPr>
        <p:spPr>
          <a:xfrm>
            <a:off x="3131146" y="3617836"/>
            <a:ext cx="1684020" cy="127000"/>
          </a:xfrm>
          <a:custGeom>
            <a:avLst/>
            <a:gdLst/>
            <a:ahLst/>
            <a:cxnLst/>
            <a:rect l="l" t="t" r="r" b="b"/>
            <a:pathLst>
              <a:path w="1684020" h="127000">
                <a:moveTo>
                  <a:pt x="1683854" y="0"/>
                </a:moveTo>
                <a:lnTo>
                  <a:pt x="0" y="0"/>
                </a:lnTo>
                <a:lnTo>
                  <a:pt x="0" y="126466"/>
                </a:lnTo>
                <a:lnTo>
                  <a:pt x="1683854" y="126466"/>
                </a:lnTo>
                <a:lnTo>
                  <a:pt x="1683854" y="0"/>
                </a:lnTo>
                <a:close/>
              </a:path>
            </a:pathLst>
          </a:custGeom>
          <a:solidFill>
            <a:srgbClr val="8B1062"/>
          </a:solidFill>
        </p:spPr>
        <p:txBody>
          <a:bodyPr wrap="square" lIns="0" tIns="0" rIns="0" bIns="0" rtlCol="0"/>
          <a:lstStyle/>
          <a:p>
            <a:endParaRPr/>
          </a:p>
        </p:txBody>
      </p:sp>
      <p:sp>
        <p:nvSpPr>
          <p:cNvPr id="4" name="object 4"/>
          <p:cNvSpPr/>
          <p:nvPr/>
        </p:nvSpPr>
        <p:spPr>
          <a:xfrm>
            <a:off x="4732299" y="3016045"/>
            <a:ext cx="709930" cy="709930"/>
          </a:xfrm>
          <a:custGeom>
            <a:avLst/>
            <a:gdLst/>
            <a:ahLst/>
            <a:cxnLst/>
            <a:rect l="l" t="t" r="r" b="b"/>
            <a:pathLst>
              <a:path w="709929" h="709929">
                <a:moveTo>
                  <a:pt x="620140" y="0"/>
                </a:moveTo>
                <a:lnTo>
                  <a:pt x="0" y="620141"/>
                </a:lnTo>
                <a:lnTo>
                  <a:pt x="89420" y="709561"/>
                </a:lnTo>
                <a:lnTo>
                  <a:pt x="709561" y="89420"/>
                </a:lnTo>
                <a:lnTo>
                  <a:pt x="620140" y="0"/>
                </a:lnTo>
                <a:close/>
              </a:path>
            </a:pathLst>
          </a:custGeom>
          <a:solidFill>
            <a:srgbClr val="8B1062"/>
          </a:solidFill>
        </p:spPr>
        <p:txBody>
          <a:bodyPr wrap="square" lIns="0" tIns="0" rIns="0" bIns="0" rtlCol="0"/>
          <a:lstStyle/>
          <a:p>
            <a:endParaRPr/>
          </a:p>
        </p:txBody>
      </p:sp>
      <p:sp>
        <p:nvSpPr>
          <p:cNvPr id="5" name="object 5"/>
          <p:cNvSpPr/>
          <p:nvPr/>
        </p:nvSpPr>
        <p:spPr>
          <a:xfrm>
            <a:off x="3136663" y="3632405"/>
            <a:ext cx="127000" cy="785495"/>
          </a:xfrm>
          <a:custGeom>
            <a:avLst/>
            <a:gdLst/>
            <a:ahLst/>
            <a:cxnLst/>
            <a:rect l="l" t="t" r="r" b="b"/>
            <a:pathLst>
              <a:path w="127000" h="785495">
                <a:moveTo>
                  <a:pt x="126453" y="0"/>
                </a:moveTo>
                <a:lnTo>
                  <a:pt x="457" y="0"/>
                </a:lnTo>
                <a:lnTo>
                  <a:pt x="0" y="721131"/>
                </a:lnTo>
                <a:lnTo>
                  <a:pt x="62992" y="785037"/>
                </a:lnTo>
                <a:lnTo>
                  <a:pt x="125996" y="721131"/>
                </a:lnTo>
                <a:lnTo>
                  <a:pt x="126453" y="0"/>
                </a:lnTo>
                <a:close/>
              </a:path>
            </a:pathLst>
          </a:custGeom>
          <a:solidFill>
            <a:srgbClr val="8B1062"/>
          </a:solidFill>
        </p:spPr>
        <p:txBody>
          <a:bodyPr wrap="square" lIns="0" tIns="0" rIns="0" bIns="0" rtlCol="0"/>
          <a:lstStyle/>
          <a:p>
            <a:endParaRPr/>
          </a:p>
        </p:txBody>
      </p:sp>
      <p:sp>
        <p:nvSpPr>
          <p:cNvPr id="6" name="object 6"/>
          <p:cNvSpPr/>
          <p:nvPr/>
        </p:nvSpPr>
        <p:spPr>
          <a:xfrm>
            <a:off x="2152749" y="5736611"/>
            <a:ext cx="503555" cy="127000"/>
          </a:xfrm>
          <a:custGeom>
            <a:avLst/>
            <a:gdLst/>
            <a:ahLst/>
            <a:cxnLst/>
            <a:rect l="l" t="t" r="r" b="b"/>
            <a:pathLst>
              <a:path w="503555" h="127000">
                <a:moveTo>
                  <a:pt x="63906" y="0"/>
                </a:moveTo>
                <a:lnTo>
                  <a:pt x="0" y="62992"/>
                </a:lnTo>
                <a:lnTo>
                  <a:pt x="63906" y="125996"/>
                </a:lnTo>
                <a:lnTo>
                  <a:pt x="503135" y="126453"/>
                </a:lnTo>
                <a:lnTo>
                  <a:pt x="503135" y="457"/>
                </a:lnTo>
                <a:lnTo>
                  <a:pt x="63906" y="0"/>
                </a:lnTo>
                <a:close/>
              </a:path>
            </a:pathLst>
          </a:custGeom>
          <a:solidFill>
            <a:srgbClr val="B1B3B4"/>
          </a:solidFill>
        </p:spPr>
        <p:txBody>
          <a:bodyPr wrap="square" lIns="0" tIns="0" rIns="0" bIns="0" rtlCol="0"/>
          <a:lstStyle/>
          <a:p>
            <a:endParaRPr/>
          </a:p>
        </p:txBody>
      </p:sp>
      <p:sp>
        <p:nvSpPr>
          <p:cNvPr id="7" name="object 7"/>
          <p:cNvSpPr/>
          <p:nvPr/>
        </p:nvSpPr>
        <p:spPr>
          <a:xfrm>
            <a:off x="3198479" y="5180200"/>
            <a:ext cx="597535" cy="597535"/>
          </a:xfrm>
          <a:custGeom>
            <a:avLst/>
            <a:gdLst/>
            <a:ahLst/>
            <a:cxnLst/>
            <a:rect l="l" t="t" r="r" b="b"/>
            <a:pathLst>
              <a:path w="597535" h="597535">
                <a:moveTo>
                  <a:pt x="0" y="0"/>
                </a:moveTo>
                <a:lnTo>
                  <a:pt x="597331" y="597331"/>
                </a:lnTo>
              </a:path>
            </a:pathLst>
          </a:custGeom>
          <a:ln w="127000">
            <a:solidFill>
              <a:srgbClr val="8B1062"/>
            </a:solidFill>
          </a:ln>
        </p:spPr>
        <p:txBody>
          <a:bodyPr wrap="square" lIns="0" tIns="0" rIns="0" bIns="0" rtlCol="0"/>
          <a:lstStyle/>
          <a:p>
            <a:endParaRPr/>
          </a:p>
        </p:txBody>
      </p:sp>
      <p:sp>
        <p:nvSpPr>
          <p:cNvPr id="8" name="object 8"/>
          <p:cNvSpPr/>
          <p:nvPr/>
        </p:nvSpPr>
        <p:spPr>
          <a:xfrm>
            <a:off x="2629885" y="5281846"/>
            <a:ext cx="520065" cy="520065"/>
          </a:xfrm>
          <a:custGeom>
            <a:avLst/>
            <a:gdLst/>
            <a:ahLst/>
            <a:cxnLst/>
            <a:rect l="l" t="t" r="r" b="b"/>
            <a:pathLst>
              <a:path w="520064" h="520064">
                <a:moveTo>
                  <a:pt x="519544" y="0"/>
                </a:moveTo>
                <a:lnTo>
                  <a:pt x="0" y="519544"/>
                </a:lnTo>
              </a:path>
            </a:pathLst>
          </a:custGeom>
          <a:ln w="127000">
            <a:solidFill>
              <a:srgbClr val="B1B3B4"/>
            </a:solidFill>
          </a:ln>
        </p:spPr>
        <p:txBody>
          <a:bodyPr wrap="square" lIns="0" tIns="0" rIns="0" bIns="0" rtlCol="0"/>
          <a:lstStyle/>
          <a:p>
            <a:endParaRPr/>
          </a:p>
        </p:txBody>
      </p:sp>
      <p:sp>
        <p:nvSpPr>
          <p:cNvPr id="9" name="object 9"/>
          <p:cNvSpPr/>
          <p:nvPr/>
        </p:nvSpPr>
        <p:spPr>
          <a:xfrm>
            <a:off x="3758800" y="5782364"/>
            <a:ext cx="1462405" cy="1508125"/>
          </a:xfrm>
          <a:custGeom>
            <a:avLst/>
            <a:gdLst/>
            <a:ahLst/>
            <a:cxnLst/>
            <a:rect l="l" t="t" r="r" b="b"/>
            <a:pathLst>
              <a:path w="1462404" h="1508125">
                <a:moveTo>
                  <a:pt x="0" y="0"/>
                </a:moveTo>
                <a:lnTo>
                  <a:pt x="1462214" y="0"/>
                </a:lnTo>
                <a:lnTo>
                  <a:pt x="1462214" y="1507642"/>
                </a:lnTo>
              </a:path>
            </a:pathLst>
          </a:custGeom>
          <a:ln w="127000">
            <a:solidFill>
              <a:srgbClr val="8B1062"/>
            </a:solidFill>
          </a:ln>
        </p:spPr>
        <p:txBody>
          <a:bodyPr wrap="square" lIns="0" tIns="0" rIns="0" bIns="0" rtlCol="0"/>
          <a:lstStyle/>
          <a:p>
            <a:endParaRPr/>
          </a:p>
        </p:txBody>
      </p:sp>
      <p:sp>
        <p:nvSpPr>
          <p:cNvPr id="10" name="object 10"/>
          <p:cNvSpPr/>
          <p:nvPr/>
        </p:nvSpPr>
        <p:spPr>
          <a:xfrm>
            <a:off x="2433447" y="5512197"/>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1" name="object 11"/>
          <p:cNvSpPr/>
          <p:nvPr/>
        </p:nvSpPr>
        <p:spPr>
          <a:xfrm>
            <a:off x="2433447" y="5512197"/>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12" name="object 12"/>
          <p:cNvSpPr/>
          <p:nvPr/>
        </p:nvSpPr>
        <p:spPr>
          <a:xfrm>
            <a:off x="3481930" y="5468612"/>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3" name="object 13"/>
          <p:cNvSpPr/>
          <p:nvPr/>
        </p:nvSpPr>
        <p:spPr>
          <a:xfrm>
            <a:off x="3481930" y="5468612"/>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4" name="object 14"/>
          <p:cNvSpPr/>
          <p:nvPr/>
        </p:nvSpPr>
        <p:spPr>
          <a:xfrm>
            <a:off x="5690331" y="3412369"/>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5" name="object 15"/>
          <p:cNvSpPr/>
          <p:nvPr/>
        </p:nvSpPr>
        <p:spPr>
          <a:xfrm>
            <a:off x="5690331" y="3412369"/>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16" name="object 16"/>
          <p:cNvSpPr/>
          <p:nvPr/>
        </p:nvSpPr>
        <p:spPr>
          <a:xfrm>
            <a:off x="4523104" y="3363054"/>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7" name="object 17"/>
          <p:cNvSpPr/>
          <p:nvPr/>
        </p:nvSpPr>
        <p:spPr>
          <a:xfrm>
            <a:off x="4523104" y="3363054"/>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8" name="object 18"/>
          <p:cNvSpPr/>
          <p:nvPr/>
        </p:nvSpPr>
        <p:spPr>
          <a:xfrm>
            <a:off x="4653361" y="3593383"/>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19" name="object 19"/>
          <p:cNvSpPr/>
          <p:nvPr/>
        </p:nvSpPr>
        <p:spPr>
          <a:xfrm>
            <a:off x="5819401" y="3624685"/>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20" name="object 20"/>
          <p:cNvSpPr/>
          <p:nvPr/>
        </p:nvSpPr>
        <p:spPr>
          <a:xfrm>
            <a:off x="2531051" y="5709875"/>
            <a:ext cx="345440" cy="145415"/>
          </a:xfrm>
          <a:custGeom>
            <a:avLst/>
            <a:gdLst/>
            <a:ahLst/>
            <a:cxnLst/>
            <a:rect l="l" t="t" r="r" b="b"/>
            <a:pathLst>
              <a:path w="345439" h="145414">
                <a:moveTo>
                  <a:pt x="36322" y="30949"/>
                </a:moveTo>
                <a:lnTo>
                  <a:pt x="0" y="30949"/>
                </a:lnTo>
                <a:lnTo>
                  <a:pt x="0" y="143129"/>
                </a:lnTo>
                <a:lnTo>
                  <a:pt x="22021" y="143129"/>
                </a:lnTo>
                <a:lnTo>
                  <a:pt x="22021" y="51460"/>
                </a:lnTo>
                <a:lnTo>
                  <a:pt x="45600" y="51460"/>
                </a:lnTo>
                <a:lnTo>
                  <a:pt x="36322" y="30949"/>
                </a:lnTo>
                <a:close/>
              </a:path>
              <a:path w="345439" h="145414">
                <a:moveTo>
                  <a:pt x="45600" y="51460"/>
                </a:moveTo>
                <a:lnTo>
                  <a:pt x="22021" y="51460"/>
                </a:lnTo>
                <a:lnTo>
                  <a:pt x="63398" y="143129"/>
                </a:lnTo>
                <a:lnTo>
                  <a:pt x="99898" y="143129"/>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4" y="143129"/>
                </a:lnTo>
                <a:lnTo>
                  <a:pt x="137845" y="143129"/>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9"/>
                </a:lnTo>
                <a:lnTo>
                  <a:pt x="231521" y="143129"/>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8"/>
                </a:moveTo>
                <a:lnTo>
                  <a:pt x="157568" y="508"/>
                </a:lnTo>
                <a:lnTo>
                  <a:pt x="155130" y="1104"/>
                </a:lnTo>
                <a:lnTo>
                  <a:pt x="143395" y="20523"/>
                </a:lnTo>
                <a:lnTo>
                  <a:pt x="154317" y="20523"/>
                </a:lnTo>
                <a:lnTo>
                  <a:pt x="154317" y="18834"/>
                </a:lnTo>
                <a:lnTo>
                  <a:pt x="155016" y="17272"/>
                </a:lnTo>
                <a:lnTo>
                  <a:pt x="157822" y="14351"/>
                </a:lnTo>
                <a:lnTo>
                  <a:pt x="159473" y="13627"/>
                </a:lnTo>
                <a:lnTo>
                  <a:pt x="196239" y="13627"/>
                </a:lnTo>
                <a:lnTo>
                  <a:pt x="197802" y="11645"/>
                </a:lnTo>
                <a:lnTo>
                  <a:pt x="198945" y="9499"/>
                </a:lnTo>
                <a:lnTo>
                  <a:pt x="199808" y="6896"/>
                </a:lnTo>
                <a:lnTo>
                  <a:pt x="181686" y="6896"/>
                </a:lnTo>
                <a:lnTo>
                  <a:pt x="180022" y="6565"/>
                </a:lnTo>
                <a:lnTo>
                  <a:pt x="176555" y="5219"/>
                </a:lnTo>
                <a:lnTo>
                  <a:pt x="170916" y="2921"/>
                </a:lnTo>
                <a:lnTo>
                  <a:pt x="168922" y="2184"/>
                </a:lnTo>
                <a:lnTo>
                  <a:pt x="164782" y="838"/>
                </a:lnTo>
                <a:lnTo>
                  <a:pt x="162623" y="508"/>
                </a:lnTo>
                <a:close/>
              </a:path>
              <a:path w="345439" h="145414">
                <a:moveTo>
                  <a:pt x="196239" y="13627"/>
                </a:moveTo>
                <a:lnTo>
                  <a:pt x="163182" y="13627"/>
                </a:lnTo>
                <a:lnTo>
                  <a:pt x="164922" y="13957"/>
                </a:lnTo>
                <a:lnTo>
                  <a:pt x="168287" y="15303"/>
                </a:lnTo>
                <a:lnTo>
                  <a:pt x="171729" y="16814"/>
                </a:lnTo>
                <a:lnTo>
                  <a:pt x="173469" y="17602"/>
                </a:lnTo>
                <a:lnTo>
                  <a:pt x="175323" y="18338"/>
                </a:lnTo>
                <a:lnTo>
                  <a:pt x="179247" y="19685"/>
                </a:lnTo>
                <a:lnTo>
                  <a:pt x="181406" y="20015"/>
                </a:lnTo>
                <a:lnTo>
                  <a:pt x="186448" y="20015"/>
                </a:lnTo>
                <a:lnTo>
                  <a:pt x="188823" y="19418"/>
                </a:lnTo>
                <a:lnTo>
                  <a:pt x="192976" y="17043"/>
                </a:lnTo>
                <a:lnTo>
                  <a:pt x="194767" y="15494"/>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1"/>
                </a:lnTo>
                <a:lnTo>
                  <a:pt x="200973" y="2184"/>
                </a:lnTo>
                <a:lnTo>
                  <a:pt x="201079" y="0"/>
                </a:lnTo>
                <a:close/>
              </a:path>
              <a:path w="345439" h="145414">
                <a:moveTo>
                  <a:pt x="298932" y="29260"/>
                </a:moveTo>
                <a:lnTo>
                  <a:pt x="281216" y="29260"/>
                </a:lnTo>
                <a:lnTo>
                  <a:pt x="273431"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3" y="40030"/>
                </a:lnTo>
                <a:lnTo>
                  <a:pt x="320522" y="36131"/>
                </a:lnTo>
                <a:lnTo>
                  <a:pt x="306844" y="30645"/>
                </a:lnTo>
                <a:lnTo>
                  <a:pt x="298932" y="29260"/>
                </a:lnTo>
                <a:close/>
              </a:path>
              <a:path w="345439" h="145414">
                <a:moveTo>
                  <a:pt x="332305" y="46583"/>
                </a:moveTo>
                <a:lnTo>
                  <a:pt x="295567" y="46583"/>
                </a:lnTo>
                <a:lnTo>
                  <a:pt x="300228" y="47828"/>
                </a:lnTo>
                <a:lnTo>
                  <a:pt x="307619" y="52755"/>
                </a:lnTo>
                <a:lnTo>
                  <a:pt x="319062" y="82410"/>
                </a:lnTo>
                <a:lnTo>
                  <a:pt x="319062" y="91833"/>
                </a:lnTo>
                <a:lnTo>
                  <a:pt x="300228"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21" name="object 21"/>
          <p:cNvSpPr/>
          <p:nvPr/>
        </p:nvSpPr>
        <p:spPr>
          <a:xfrm>
            <a:off x="3643652" y="5713580"/>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22" name="object 2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8B1062"/>
          </a:solidFill>
        </p:spPr>
        <p:txBody>
          <a:bodyPr wrap="square" lIns="0" tIns="0" rIns="0" bIns="0" rtlCol="0"/>
          <a:lstStyle/>
          <a:p>
            <a:endParaRPr/>
          </a:p>
        </p:txBody>
      </p:sp>
      <p:sp>
        <p:nvSpPr>
          <p:cNvPr id="24" name="object 2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26" name="object 26"/>
          <p:cNvSpPr/>
          <p:nvPr/>
        </p:nvSpPr>
        <p:spPr>
          <a:xfrm>
            <a:off x="2197011" y="3387572"/>
            <a:ext cx="2085339" cy="777240"/>
          </a:xfrm>
          <a:custGeom>
            <a:avLst/>
            <a:gdLst/>
            <a:ahLst/>
            <a:cxnLst/>
            <a:rect l="l" t="t" r="r" b="b"/>
            <a:pathLst>
              <a:path w="2085339" h="777239">
                <a:moveTo>
                  <a:pt x="0" y="0"/>
                </a:moveTo>
                <a:lnTo>
                  <a:pt x="2084832" y="0"/>
                </a:lnTo>
                <a:lnTo>
                  <a:pt x="2084832" y="777239"/>
                </a:lnTo>
                <a:lnTo>
                  <a:pt x="0" y="777239"/>
                </a:lnTo>
                <a:lnTo>
                  <a:pt x="0" y="0"/>
                </a:lnTo>
                <a:close/>
              </a:path>
            </a:pathLst>
          </a:custGeom>
          <a:solidFill>
            <a:srgbClr val="000000">
              <a:alpha val="39999"/>
            </a:srgbClr>
          </a:solidFill>
        </p:spPr>
        <p:txBody>
          <a:bodyPr wrap="square" lIns="0" tIns="0" rIns="0" bIns="0" rtlCol="0"/>
          <a:lstStyle/>
          <a:p>
            <a:endParaRPr/>
          </a:p>
        </p:txBody>
      </p:sp>
      <p:sp>
        <p:nvSpPr>
          <p:cNvPr id="27" name="object 27"/>
          <p:cNvSpPr/>
          <p:nvPr/>
        </p:nvSpPr>
        <p:spPr>
          <a:xfrm>
            <a:off x="2233835" y="3426433"/>
            <a:ext cx="1990725" cy="681990"/>
          </a:xfrm>
          <a:custGeom>
            <a:avLst/>
            <a:gdLst/>
            <a:ahLst/>
            <a:cxnLst/>
            <a:rect l="l" t="t" r="r" b="b"/>
            <a:pathLst>
              <a:path w="1990725" h="681989">
                <a:moveTo>
                  <a:pt x="1954530" y="0"/>
                </a:moveTo>
                <a:lnTo>
                  <a:pt x="36004" y="0"/>
                </a:lnTo>
                <a:lnTo>
                  <a:pt x="15189" y="562"/>
                </a:lnTo>
                <a:lnTo>
                  <a:pt x="4500" y="4500"/>
                </a:lnTo>
                <a:lnTo>
                  <a:pt x="562" y="15189"/>
                </a:lnTo>
                <a:lnTo>
                  <a:pt x="0" y="36004"/>
                </a:lnTo>
                <a:lnTo>
                  <a:pt x="0" y="645744"/>
                </a:lnTo>
                <a:lnTo>
                  <a:pt x="562" y="666551"/>
                </a:lnTo>
                <a:lnTo>
                  <a:pt x="4500" y="677237"/>
                </a:lnTo>
                <a:lnTo>
                  <a:pt x="15189" y="681173"/>
                </a:lnTo>
                <a:lnTo>
                  <a:pt x="36004" y="681736"/>
                </a:lnTo>
                <a:lnTo>
                  <a:pt x="1954530" y="681736"/>
                </a:lnTo>
                <a:lnTo>
                  <a:pt x="1975345" y="681173"/>
                </a:lnTo>
                <a:lnTo>
                  <a:pt x="1986033" y="677237"/>
                </a:lnTo>
                <a:lnTo>
                  <a:pt x="1989971" y="666551"/>
                </a:lnTo>
                <a:lnTo>
                  <a:pt x="1990534" y="645744"/>
                </a:lnTo>
                <a:lnTo>
                  <a:pt x="1990534" y="36004"/>
                </a:lnTo>
                <a:lnTo>
                  <a:pt x="1989971" y="15189"/>
                </a:lnTo>
                <a:lnTo>
                  <a:pt x="1986033" y="4500"/>
                </a:lnTo>
                <a:lnTo>
                  <a:pt x="1975345" y="562"/>
                </a:lnTo>
                <a:lnTo>
                  <a:pt x="1954530" y="0"/>
                </a:lnTo>
                <a:close/>
              </a:path>
            </a:pathLst>
          </a:custGeom>
          <a:solidFill>
            <a:srgbClr val="FFFFFF"/>
          </a:solidFill>
        </p:spPr>
        <p:txBody>
          <a:bodyPr wrap="square" lIns="0" tIns="0" rIns="0" bIns="0" rtlCol="0"/>
          <a:lstStyle/>
          <a:p>
            <a:endParaRPr/>
          </a:p>
        </p:txBody>
      </p:sp>
      <p:sp>
        <p:nvSpPr>
          <p:cNvPr id="28" name="object 28"/>
          <p:cNvSpPr/>
          <p:nvPr/>
        </p:nvSpPr>
        <p:spPr>
          <a:xfrm>
            <a:off x="2441774" y="3637408"/>
            <a:ext cx="91465" cy="82245"/>
          </a:xfrm>
          <a:prstGeom prst="rect">
            <a:avLst/>
          </a:prstGeom>
          <a:blipFill>
            <a:blip r:embed="rId2" cstate="print"/>
            <a:stretch>
              <a:fillRect/>
            </a:stretch>
          </a:blipFill>
        </p:spPr>
        <p:txBody>
          <a:bodyPr wrap="square" lIns="0" tIns="0" rIns="0" bIns="0" rtlCol="0"/>
          <a:lstStyle/>
          <a:p>
            <a:endParaRPr/>
          </a:p>
        </p:txBody>
      </p:sp>
      <p:sp>
        <p:nvSpPr>
          <p:cNvPr id="29" name="object 29"/>
          <p:cNvSpPr txBox="1"/>
          <p:nvPr/>
        </p:nvSpPr>
        <p:spPr>
          <a:xfrm>
            <a:off x="2250955" y="3567257"/>
            <a:ext cx="1956435" cy="357085"/>
          </a:xfrm>
          <a:prstGeom prst="rect">
            <a:avLst/>
          </a:prstGeom>
        </p:spPr>
        <p:txBody>
          <a:bodyPr vert="horz" wrap="square" lIns="0" tIns="12700" rIns="0" bIns="0" rtlCol="0">
            <a:spAutoFit/>
          </a:bodyPr>
          <a:lstStyle/>
          <a:p>
            <a:pPr marL="364490" marR="338455">
              <a:lnSpc>
                <a:spcPct val="116700"/>
              </a:lnSpc>
              <a:spcBef>
                <a:spcPts val="100"/>
              </a:spcBef>
            </a:pPr>
            <a:r>
              <a:rPr sz="1000" b="1" dirty="0">
                <a:latin typeface="Arial"/>
                <a:cs typeface="Arial"/>
              </a:rPr>
              <a:t>TRATE A CONDIÇÃO  FÍSICA</a:t>
            </a:r>
            <a:endParaRPr sz="1000" dirty="0">
              <a:latin typeface="Arial"/>
              <a:cs typeface="Arial"/>
            </a:endParaRPr>
          </a:p>
        </p:txBody>
      </p:sp>
      <p:sp>
        <p:nvSpPr>
          <p:cNvPr id="30" name="object 30"/>
          <p:cNvSpPr/>
          <p:nvPr/>
        </p:nvSpPr>
        <p:spPr>
          <a:xfrm>
            <a:off x="2233835" y="3426433"/>
            <a:ext cx="1990725" cy="681990"/>
          </a:xfrm>
          <a:custGeom>
            <a:avLst/>
            <a:gdLst/>
            <a:ahLst/>
            <a:cxnLst/>
            <a:rect l="l" t="t" r="r" b="b"/>
            <a:pathLst>
              <a:path w="1990725" h="681989">
                <a:moveTo>
                  <a:pt x="36004" y="0"/>
                </a:moveTo>
                <a:lnTo>
                  <a:pt x="15189" y="562"/>
                </a:lnTo>
                <a:lnTo>
                  <a:pt x="4500" y="4500"/>
                </a:lnTo>
                <a:lnTo>
                  <a:pt x="562" y="15189"/>
                </a:lnTo>
                <a:lnTo>
                  <a:pt x="0" y="36004"/>
                </a:lnTo>
                <a:lnTo>
                  <a:pt x="0" y="645744"/>
                </a:lnTo>
                <a:lnTo>
                  <a:pt x="562" y="666551"/>
                </a:lnTo>
                <a:lnTo>
                  <a:pt x="4500" y="677237"/>
                </a:lnTo>
                <a:lnTo>
                  <a:pt x="15189" y="681173"/>
                </a:lnTo>
                <a:lnTo>
                  <a:pt x="36004" y="681736"/>
                </a:lnTo>
                <a:lnTo>
                  <a:pt x="1954530" y="681736"/>
                </a:lnTo>
                <a:lnTo>
                  <a:pt x="1975345" y="681173"/>
                </a:lnTo>
                <a:lnTo>
                  <a:pt x="1986033" y="677237"/>
                </a:lnTo>
                <a:lnTo>
                  <a:pt x="1989971" y="666551"/>
                </a:lnTo>
                <a:lnTo>
                  <a:pt x="1990534" y="645744"/>
                </a:lnTo>
                <a:lnTo>
                  <a:pt x="1990534" y="36004"/>
                </a:lnTo>
                <a:lnTo>
                  <a:pt x="1989971" y="15189"/>
                </a:lnTo>
                <a:lnTo>
                  <a:pt x="1986033" y="4500"/>
                </a:lnTo>
                <a:lnTo>
                  <a:pt x="1975345" y="562"/>
                </a:lnTo>
                <a:lnTo>
                  <a:pt x="1954530" y="0"/>
                </a:lnTo>
                <a:lnTo>
                  <a:pt x="36004" y="0"/>
                </a:lnTo>
                <a:close/>
              </a:path>
            </a:pathLst>
          </a:custGeom>
          <a:ln w="19050">
            <a:solidFill>
              <a:srgbClr val="8B1062"/>
            </a:solidFill>
          </a:ln>
        </p:spPr>
        <p:txBody>
          <a:bodyPr wrap="square" lIns="0" tIns="0" rIns="0" bIns="0" rtlCol="0"/>
          <a:lstStyle/>
          <a:p>
            <a:endParaRPr/>
          </a:p>
        </p:txBody>
      </p:sp>
      <p:sp>
        <p:nvSpPr>
          <p:cNvPr id="31" name="object 31"/>
          <p:cNvSpPr/>
          <p:nvPr/>
        </p:nvSpPr>
        <p:spPr>
          <a:xfrm>
            <a:off x="3428136" y="952957"/>
            <a:ext cx="3836035" cy="882650"/>
          </a:xfrm>
          <a:custGeom>
            <a:avLst/>
            <a:gdLst/>
            <a:ahLst/>
            <a:cxnLst/>
            <a:rect l="l" t="t" r="r" b="b"/>
            <a:pathLst>
              <a:path w="3836034" h="882650">
                <a:moveTo>
                  <a:pt x="0" y="0"/>
                </a:moveTo>
                <a:lnTo>
                  <a:pt x="3835907" y="0"/>
                </a:lnTo>
                <a:lnTo>
                  <a:pt x="3835907" y="882396"/>
                </a:lnTo>
                <a:lnTo>
                  <a:pt x="0" y="882396"/>
                </a:lnTo>
                <a:lnTo>
                  <a:pt x="0" y="0"/>
                </a:lnTo>
                <a:close/>
              </a:path>
            </a:pathLst>
          </a:custGeom>
          <a:solidFill>
            <a:srgbClr val="000000">
              <a:alpha val="39999"/>
            </a:srgbClr>
          </a:solidFill>
        </p:spPr>
        <p:txBody>
          <a:bodyPr wrap="square" lIns="0" tIns="0" rIns="0" bIns="0" rtlCol="0"/>
          <a:lstStyle/>
          <a:p>
            <a:endParaRPr/>
          </a:p>
        </p:txBody>
      </p:sp>
      <p:sp>
        <p:nvSpPr>
          <p:cNvPr id="32" name="object 32"/>
          <p:cNvSpPr/>
          <p:nvPr/>
        </p:nvSpPr>
        <p:spPr>
          <a:xfrm>
            <a:off x="3460023" y="982297"/>
            <a:ext cx="3755390" cy="806450"/>
          </a:xfrm>
          <a:custGeom>
            <a:avLst/>
            <a:gdLst/>
            <a:ahLst/>
            <a:cxnLst/>
            <a:rect l="l" t="t" r="r" b="b"/>
            <a:pathLst>
              <a:path w="3755390" h="806450">
                <a:moveTo>
                  <a:pt x="3683254" y="0"/>
                </a:moveTo>
                <a:lnTo>
                  <a:pt x="71996" y="0"/>
                </a:lnTo>
                <a:lnTo>
                  <a:pt x="30373" y="1124"/>
                </a:lnTo>
                <a:lnTo>
                  <a:pt x="8999" y="8999"/>
                </a:lnTo>
                <a:lnTo>
                  <a:pt x="1124" y="30373"/>
                </a:lnTo>
                <a:lnTo>
                  <a:pt x="0" y="71996"/>
                </a:lnTo>
                <a:lnTo>
                  <a:pt x="0" y="734352"/>
                </a:lnTo>
                <a:lnTo>
                  <a:pt x="1124" y="775982"/>
                </a:lnTo>
                <a:lnTo>
                  <a:pt x="8999" y="797359"/>
                </a:lnTo>
                <a:lnTo>
                  <a:pt x="30373" y="805235"/>
                </a:lnTo>
                <a:lnTo>
                  <a:pt x="71996" y="806361"/>
                </a:lnTo>
                <a:lnTo>
                  <a:pt x="3683254" y="806361"/>
                </a:lnTo>
                <a:lnTo>
                  <a:pt x="3724876" y="805235"/>
                </a:lnTo>
                <a:lnTo>
                  <a:pt x="3746250" y="797359"/>
                </a:lnTo>
                <a:lnTo>
                  <a:pt x="3754125" y="775982"/>
                </a:lnTo>
                <a:lnTo>
                  <a:pt x="3755250" y="734352"/>
                </a:lnTo>
                <a:lnTo>
                  <a:pt x="3755250" y="71996"/>
                </a:lnTo>
                <a:lnTo>
                  <a:pt x="3754125" y="30373"/>
                </a:lnTo>
                <a:lnTo>
                  <a:pt x="3746250" y="8999"/>
                </a:lnTo>
                <a:lnTo>
                  <a:pt x="3724876" y="1124"/>
                </a:lnTo>
                <a:lnTo>
                  <a:pt x="3683254" y="0"/>
                </a:lnTo>
                <a:close/>
              </a:path>
            </a:pathLst>
          </a:custGeom>
          <a:solidFill>
            <a:srgbClr val="8B1062"/>
          </a:solidFill>
        </p:spPr>
        <p:txBody>
          <a:bodyPr wrap="square" lIns="0" tIns="0" rIns="0" bIns="0" rtlCol="0"/>
          <a:lstStyle/>
          <a:p>
            <a:endParaRPr/>
          </a:p>
        </p:txBody>
      </p:sp>
      <p:sp>
        <p:nvSpPr>
          <p:cNvPr id="33" name="object 33"/>
          <p:cNvSpPr/>
          <p:nvPr/>
        </p:nvSpPr>
        <p:spPr>
          <a:xfrm>
            <a:off x="5134219" y="722913"/>
            <a:ext cx="417830" cy="417830"/>
          </a:xfrm>
          <a:custGeom>
            <a:avLst/>
            <a:gdLst/>
            <a:ahLst/>
            <a:cxnLst/>
            <a:rect l="l" t="t" r="r" b="b"/>
            <a:pathLst>
              <a:path w="417829" h="417830">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34" name="object 34"/>
          <p:cNvSpPr/>
          <p:nvPr/>
        </p:nvSpPr>
        <p:spPr>
          <a:xfrm>
            <a:off x="5134219" y="722913"/>
            <a:ext cx="417830" cy="417830"/>
          </a:xfrm>
          <a:custGeom>
            <a:avLst/>
            <a:gdLst/>
            <a:ahLst/>
            <a:cxnLst/>
            <a:rect l="l" t="t" r="r" b="b"/>
            <a:pathLst>
              <a:path w="417829" h="417830">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35" name="object 35"/>
          <p:cNvSpPr txBox="1"/>
          <p:nvPr/>
        </p:nvSpPr>
        <p:spPr>
          <a:xfrm>
            <a:off x="4231176" y="763675"/>
            <a:ext cx="2209165" cy="878840"/>
          </a:xfrm>
          <a:prstGeom prst="rect">
            <a:avLst/>
          </a:prstGeom>
        </p:spPr>
        <p:txBody>
          <a:bodyPr vert="horz" wrap="square" lIns="0" tIns="15875" rIns="0" bIns="0" rtlCol="0">
            <a:spAutoFit/>
          </a:bodyPr>
          <a:lstStyle/>
          <a:p>
            <a:pPr marL="10795" algn="ctr">
              <a:lnSpc>
                <a:spcPct val="100000"/>
              </a:lnSpc>
              <a:spcBef>
                <a:spcPts val="125"/>
              </a:spcBef>
            </a:pPr>
            <a:r>
              <a:rPr sz="1650" b="1" spc="65" dirty="0">
                <a:solidFill>
                  <a:srgbClr val="FFFFFF"/>
                </a:solidFill>
                <a:latin typeface="Arial"/>
                <a:cs typeface="Arial"/>
              </a:rPr>
              <a:t>2</a:t>
            </a:r>
            <a:endParaRPr sz="1650">
              <a:latin typeface="Arial"/>
              <a:cs typeface="Arial"/>
            </a:endParaRPr>
          </a:p>
          <a:p>
            <a:pPr marL="12700" marR="5080" indent="225425">
              <a:lnSpc>
                <a:spcPct val="100000"/>
              </a:lnSpc>
              <a:spcBef>
                <a:spcPts val="1590"/>
              </a:spcBef>
            </a:pPr>
            <a:r>
              <a:rPr sz="1300" b="1" spc="-5" dirty="0">
                <a:solidFill>
                  <a:srgbClr val="FFFFFF"/>
                </a:solidFill>
                <a:latin typeface="Arial"/>
                <a:cs typeface="Arial"/>
              </a:rPr>
              <a:t>Há </a:t>
            </a:r>
            <a:r>
              <a:rPr sz="1300" b="1" spc="-10" dirty="0">
                <a:solidFill>
                  <a:srgbClr val="FFFFFF"/>
                </a:solidFill>
                <a:latin typeface="Arial"/>
                <a:cs typeface="Arial"/>
              </a:rPr>
              <a:t>outras </a:t>
            </a:r>
            <a:r>
              <a:rPr sz="1300" b="1" spc="-25" dirty="0">
                <a:solidFill>
                  <a:srgbClr val="FFFFFF"/>
                </a:solidFill>
                <a:latin typeface="Arial"/>
                <a:cs typeface="Arial"/>
              </a:rPr>
              <a:t>explicações  </a:t>
            </a:r>
            <a:r>
              <a:rPr sz="1300" b="1" spc="-45" dirty="0">
                <a:solidFill>
                  <a:srgbClr val="FFFFFF"/>
                </a:solidFill>
                <a:latin typeface="Arial"/>
                <a:cs typeface="Arial"/>
              </a:rPr>
              <a:t>possíveis </a:t>
            </a:r>
            <a:r>
              <a:rPr sz="1300" b="1" dirty="0">
                <a:solidFill>
                  <a:srgbClr val="FFFFFF"/>
                </a:solidFill>
                <a:latin typeface="Arial"/>
                <a:cs typeface="Arial"/>
              </a:rPr>
              <a:t>para </a:t>
            </a:r>
            <a:r>
              <a:rPr sz="1300" b="1" spc="-70" dirty="0">
                <a:solidFill>
                  <a:srgbClr val="FFFFFF"/>
                </a:solidFill>
                <a:latin typeface="Arial"/>
                <a:cs typeface="Arial"/>
              </a:rPr>
              <a:t>os</a:t>
            </a:r>
            <a:r>
              <a:rPr sz="1300" b="1" spc="-40" dirty="0">
                <a:solidFill>
                  <a:srgbClr val="FFFFFF"/>
                </a:solidFill>
                <a:latin typeface="Arial"/>
                <a:cs typeface="Arial"/>
              </a:rPr>
              <a:t> </a:t>
            </a:r>
            <a:r>
              <a:rPr sz="1300" b="1" spc="-45" dirty="0">
                <a:solidFill>
                  <a:srgbClr val="FFFFFF"/>
                </a:solidFill>
                <a:latin typeface="Arial"/>
                <a:cs typeface="Arial"/>
              </a:rPr>
              <a:t>sintomas?</a:t>
            </a:r>
            <a:endParaRPr sz="1300">
              <a:latin typeface="Arial"/>
              <a:cs typeface="Arial"/>
            </a:endParaRPr>
          </a:p>
        </p:txBody>
      </p:sp>
      <p:sp>
        <p:nvSpPr>
          <p:cNvPr id="36" name="object 36"/>
          <p:cNvSpPr/>
          <p:nvPr/>
        </p:nvSpPr>
        <p:spPr>
          <a:xfrm>
            <a:off x="5281606" y="8"/>
            <a:ext cx="126364" cy="616585"/>
          </a:xfrm>
          <a:custGeom>
            <a:avLst/>
            <a:gdLst/>
            <a:ahLst/>
            <a:cxnLst/>
            <a:rect l="l" t="t" r="r" b="b"/>
            <a:pathLst>
              <a:path w="126364" h="616585">
                <a:moveTo>
                  <a:pt x="126187" y="0"/>
                </a:moveTo>
                <a:lnTo>
                  <a:pt x="190" y="0"/>
                </a:lnTo>
                <a:lnTo>
                  <a:pt x="0" y="552361"/>
                </a:lnTo>
                <a:lnTo>
                  <a:pt x="62991" y="616267"/>
                </a:lnTo>
                <a:lnTo>
                  <a:pt x="125996" y="552361"/>
                </a:lnTo>
                <a:lnTo>
                  <a:pt x="126187" y="0"/>
                </a:lnTo>
                <a:close/>
              </a:path>
            </a:pathLst>
          </a:custGeom>
          <a:solidFill>
            <a:srgbClr val="8B1062"/>
          </a:solidFill>
        </p:spPr>
        <p:txBody>
          <a:bodyPr wrap="square" lIns="0" tIns="0" rIns="0" bIns="0" rtlCol="0"/>
          <a:lstStyle/>
          <a:p>
            <a:endParaRPr/>
          </a:p>
        </p:txBody>
      </p:sp>
      <p:sp>
        <p:nvSpPr>
          <p:cNvPr id="37" name="object 37"/>
          <p:cNvSpPr/>
          <p:nvPr/>
        </p:nvSpPr>
        <p:spPr>
          <a:xfrm>
            <a:off x="1778266" y="4454525"/>
            <a:ext cx="2844165" cy="909955"/>
          </a:xfrm>
          <a:custGeom>
            <a:avLst/>
            <a:gdLst/>
            <a:ahLst/>
            <a:cxnLst/>
            <a:rect l="l" t="t" r="r" b="b"/>
            <a:pathLst>
              <a:path w="2844165" h="909954">
                <a:moveTo>
                  <a:pt x="0" y="0"/>
                </a:moveTo>
                <a:lnTo>
                  <a:pt x="2843784" y="0"/>
                </a:lnTo>
                <a:lnTo>
                  <a:pt x="2843784" y="909827"/>
                </a:lnTo>
                <a:lnTo>
                  <a:pt x="0" y="909827"/>
                </a:lnTo>
                <a:lnTo>
                  <a:pt x="0" y="0"/>
                </a:lnTo>
                <a:close/>
              </a:path>
            </a:pathLst>
          </a:custGeom>
          <a:solidFill>
            <a:srgbClr val="000000">
              <a:alpha val="39999"/>
            </a:srgbClr>
          </a:solidFill>
        </p:spPr>
        <p:txBody>
          <a:bodyPr wrap="square" lIns="0" tIns="0" rIns="0" bIns="0" rtlCol="0"/>
          <a:lstStyle/>
          <a:p>
            <a:endParaRPr/>
          </a:p>
        </p:txBody>
      </p:sp>
      <p:sp>
        <p:nvSpPr>
          <p:cNvPr id="38" name="object 38"/>
          <p:cNvSpPr/>
          <p:nvPr/>
        </p:nvSpPr>
        <p:spPr>
          <a:xfrm>
            <a:off x="1827791" y="4506088"/>
            <a:ext cx="2724785" cy="791210"/>
          </a:xfrm>
          <a:custGeom>
            <a:avLst/>
            <a:gdLst/>
            <a:ahLst/>
            <a:cxnLst/>
            <a:rect l="l" t="t" r="r" b="b"/>
            <a:pathLst>
              <a:path w="2724785" h="791210">
                <a:moveTo>
                  <a:pt x="2688551" y="0"/>
                </a:moveTo>
                <a:lnTo>
                  <a:pt x="36004" y="0"/>
                </a:lnTo>
                <a:lnTo>
                  <a:pt x="15189" y="562"/>
                </a:lnTo>
                <a:lnTo>
                  <a:pt x="4500" y="4500"/>
                </a:lnTo>
                <a:lnTo>
                  <a:pt x="562" y="15189"/>
                </a:lnTo>
                <a:lnTo>
                  <a:pt x="0" y="36004"/>
                </a:lnTo>
                <a:lnTo>
                  <a:pt x="0" y="754672"/>
                </a:lnTo>
                <a:lnTo>
                  <a:pt x="562" y="775479"/>
                </a:lnTo>
                <a:lnTo>
                  <a:pt x="4500" y="786164"/>
                </a:lnTo>
                <a:lnTo>
                  <a:pt x="15189" y="790101"/>
                </a:lnTo>
                <a:lnTo>
                  <a:pt x="36004" y="790663"/>
                </a:lnTo>
                <a:lnTo>
                  <a:pt x="2688551" y="790663"/>
                </a:lnTo>
                <a:lnTo>
                  <a:pt x="2709359" y="790101"/>
                </a:lnTo>
                <a:lnTo>
                  <a:pt x="2720044" y="786164"/>
                </a:lnTo>
                <a:lnTo>
                  <a:pt x="2723981" y="775479"/>
                </a:lnTo>
                <a:lnTo>
                  <a:pt x="2724543" y="754672"/>
                </a:lnTo>
                <a:lnTo>
                  <a:pt x="2724543" y="36004"/>
                </a:lnTo>
                <a:lnTo>
                  <a:pt x="2723981" y="15189"/>
                </a:lnTo>
                <a:lnTo>
                  <a:pt x="2720044" y="4500"/>
                </a:lnTo>
                <a:lnTo>
                  <a:pt x="2709359" y="562"/>
                </a:lnTo>
                <a:lnTo>
                  <a:pt x="2688551" y="0"/>
                </a:lnTo>
                <a:close/>
              </a:path>
            </a:pathLst>
          </a:custGeom>
          <a:solidFill>
            <a:srgbClr val="FFFFFF"/>
          </a:solidFill>
        </p:spPr>
        <p:txBody>
          <a:bodyPr wrap="square" lIns="0" tIns="0" rIns="0" bIns="0" rtlCol="0"/>
          <a:lstStyle/>
          <a:p>
            <a:endParaRPr/>
          </a:p>
        </p:txBody>
      </p:sp>
      <p:sp>
        <p:nvSpPr>
          <p:cNvPr id="39" name="object 39"/>
          <p:cNvSpPr txBox="1"/>
          <p:nvPr/>
        </p:nvSpPr>
        <p:spPr>
          <a:xfrm>
            <a:off x="1778266" y="4572353"/>
            <a:ext cx="2844165" cy="611642"/>
          </a:xfrm>
          <a:prstGeom prst="rect">
            <a:avLst/>
          </a:prstGeom>
        </p:spPr>
        <p:txBody>
          <a:bodyPr vert="horz" wrap="square" lIns="0" tIns="12700" rIns="0" bIns="0" rtlCol="0">
            <a:spAutoFit/>
          </a:bodyPr>
          <a:lstStyle/>
          <a:p>
            <a:pPr marL="398145" marR="410845" indent="184785">
              <a:lnSpc>
                <a:spcPct val="111100"/>
              </a:lnSpc>
              <a:spcBef>
                <a:spcPts val="100"/>
              </a:spcBef>
            </a:pPr>
            <a:r>
              <a:rPr sz="1200" b="1" dirty="0">
                <a:latin typeface="Arial"/>
                <a:cs typeface="Arial"/>
              </a:rPr>
              <a:t>Os sintomas depressivos  persistem após o tratamento?</a:t>
            </a:r>
            <a:endParaRPr sz="1200" dirty="0">
              <a:latin typeface="Arial"/>
              <a:cs typeface="Arial"/>
            </a:endParaRPr>
          </a:p>
        </p:txBody>
      </p:sp>
      <p:sp>
        <p:nvSpPr>
          <p:cNvPr id="40" name="object 40"/>
          <p:cNvSpPr/>
          <p:nvPr/>
        </p:nvSpPr>
        <p:spPr>
          <a:xfrm>
            <a:off x="1827791" y="4506088"/>
            <a:ext cx="2724785" cy="791210"/>
          </a:xfrm>
          <a:custGeom>
            <a:avLst/>
            <a:gdLst/>
            <a:ahLst/>
            <a:cxnLst/>
            <a:rect l="l" t="t" r="r" b="b"/>
            <a:pathLst>
              <a:path w="2724785" h="791210">
                <a:moveTo>
                  <a:pt x="36004" y="0"/>
                </a:moveTo>
                <a:lnTo>
                  <a:pt x="15189" y="562"/>
                </a:lnTo>
                <a:lnTo>
                  <a:pt x="4500" y="4500"/>
                </a:lnTo>
                <a:lnTo>
                  <a:pt x="562" y="15189"/>
                </a:lnTo>
                <a:lnTo>
                  <a:pt x="0" y="36004"/>
                </a:lnTo>
                <a:lnTo>
                  <a:pt x="0" y="754672"/>
                </a:lnTo>
                <a:lnTo>
                  <a:pt x="562" y="775479"/>
                </a:lnTo>
                <a:lnTo>
                  <a:pt x="4500" y="786164"/>
                </a:lnTo>
                <a:lnTo>
                  <a:pt x="15189" y="790101"/>
                </a:lnTo>
                <a:lnTo>
                  <a:pt x="36004" y="790663"/>
                </a:lnTo>
                <a:lnTo>
                  <a:pt x="2688551" y="790663"/>
                </a:lnTo>
                <a:lnTo>
                  <a:pt x="2709359" y="790101"/>
                </a:lnTo>
                <a:lnTo>
                  <a:pt x="2720044" y="786164"/>
                </a:lnTo>
                <a:lnTo>
                  <a:pt x="2723981" y="775479"/>
                </a:lnTo>
                <a:lnTo>
                  <a:pt x="2724543" y="754672"/>
                </a:lnTo>
                <a:lnTo>
                  <a:pt x="2724543" y="36004"/>
                </a:lnTo>
                <a:lnTo>
                  <a:pt x="2723981" y="15189"/>
                </a:lnTo>
                <a:lnTo>
                  <a:pt x="2720044" y="4500"/>
                </a:lnTo>
                <a:lnTo>
                  <a:pt x="2709359" y="562"/>
                </a:lnTo>
                <a:lnTo>
                  <a:pt x="2688551" y="0"/>
                </a:lnTo>
                <a:lnTo>
                  <a:pt x="36004" y="0"/>
                </a:lnTo>
                <a:close/>
              </a:path>
            </a:pathLst>
          </a:custGeom>
          <a:ln w="44449">
            <a:solidFill>
              <a:srgbClr val="8B1062"/>
            </a:solidFill>
          </a:ln>
        </p:spPr>
        <p:txBody>
          <a:bodyPr wrap="square" lIns="0" tIns="0" rIns="0" bIns="0" rtlCol="0"/>
          <a:lstStyle/>
          <a:p>
            <a:endParaRPr/>
          </a:p>
        </p:txBody>
      </p:sp>
      <p:sp>
        <p:nvSpPr>
          <p:cNvPr id="41" name="object 41"/>
          <p:cNvSpPr/>
          <p:nvPr/>
        </p:nvSpPr>
        <p:spPr>
          <a:xfrm>
            <a:off x="727544" y="5513120"/>
            <a:ext cx="1390015" cy="909955"/>
          </a:xfrm>
          <a:custGeom>
            <a:avLst/>
            <a:gdLst/>
            <a:ahLst/>
            <a:cxnLst/>
            <a:rect l="l" t="t" r="r" b="b"/>
            <a:pathLst>
              <a:path w="1390014" h="909954">
                <a:moveTo>
                  <a:pt x="0" y="0"/>
                </a:moveTo>
                <a:lnTo>
                  <a:pt x="1389888" y="0"/>
                </a:lnTo>
                <a:lnTo>
                  <a:pt x="1389888" y="909828"/>
                </a:lnTo>
                <a:lnTo>
                  <a:pt x="0" y="909828"/>
                </a:lnTo>
                <a:lnTo>
                  <a:pt x="0" y="0"/>
                </a:lnTo>
                <a:close/>
              </a:path>
            </a:pathLst>
          </a:custGeom>
          <a:solidFill>
            <a:srgbClr val="000000">
              <a:alpha val="39999"/>
            </a:srgbClr>
          </a:solidFill>
        </p:spPr>
        <p:txBody>
          <a:bodyPr wrap="square" lIns="0" tIns="0" rIns="0" bIns="0" rtlCol="0"/>
          <a:lstStyle/>
          <a:p>
            <a:endParaRPr/>
          </a:p>
        </p:txBody>
      </p:sp>
      <p:sp>
        <p:nvSpPr>
          <p:cNvPr id="42" name="object 42"/>
          <p:cNvSpPr/>
          <p:nvPr/>
        </p:nvSpPr>
        <p:spPr>
          <a:xfrm>
            <a:off x="764377" y="5551986"/>
            <a:ext cx="1296670" cy="813435"/>
          </a:xfrm>
          <a:custGeom>
            <a:avLst/>
            <a:gdLst/>
            <a:ahLst/>
            <a:cxnLst/>
            <a:rect l="l" t="t" r="r" b="b"/>
            <a:pathLst>
              <a:path w="1296670" h="813435">
                <a:moveTo>
                  <a:pt x="1260094" y="0"/>
                </a:moveTo>
                <a:lnTo>
                  <a:pt x="36004" y="0"/>
                </a:lnTo>
                <a:lnTo>
                  <a:pt x="15189" y="562"/>
                </a:lnTo>
                <a:lnTo>
                  <a:pt x="4500" y="4500"/>
                </a:lnTo>
                <a:lnTo>
                  <a:pt x="562" y="15189"/>
                </a:lnTo>
                <a:lnTo>
                  <a:pt x="0" y="36004"/>
                </a:lnTo>
                <a:lnTo>
                  <a:pt x="0" y="777214"/>
                </a:lnTo>
                <a:lnTo>
                  <a:pt x="562" y="798029"/>
                </a:lnTo>
                <a:lnTo>
                  <a:pt x="4500" y="808718"/>
                </a:lnTo>
                <a:lnTo>
                  <a:pt x="15189" y="812656"/>
                </a:lnTo>
                <a:lnTo>
                  <a:pt x="36004" y="813219"/>
                </a:lnTo>
                <a:lnTo>
                  <a:pt x="1260094" y="813219"/>
                </a:lnTo>
                <a:lnTo>
                  <a:pt x="1280909" y="812656"/>
                </a:lnTo>
                <a:lnTo>
                  <a:pt x="1291597" y="808718"/>
                </a:lnTo>
                <a:lnTo>
                  <a:pt x="1295535" y="798029"/>
                </a:lnTo>
                <a:lnTo>
                  <a:pt x="1296098" y="777214"/>
                </a:lnTo>
                <a:lnTo>
                  <a:pt x="1296098" y="36004"/>
                </a:lnTo>
                <a:lnTo>
                  <a:pt x="1295535" y="15189"/>
                </a:lnTo>
                <a:lnTo>
                  <a:pt x="1291597" y="4500"/>
                </a:lnTo>
                <a:lnTo>
                  <a:pt x="1280909" y="562"/>
                </a:lnTo>
                <a:lnTo>
                  <a:pt x="1260094" y="0"/>
                </a:lnTo>
                <a:close/>
              </a:path>
            </a:pathLst>
          </a:custGeom>
          <a:solidFill>
            <a:srgbClr val="FFFFFF"/>
          </a:solidFill>
        </p:spPr>
        <p:txBody>
          <a:bodyPr wrap="square" lIns="0" tIns="0" rIns="0" bIns="0" rtlCol="0"/>
          <a:lstStyle/>
          <a:p>
            <a:endParaRPr/>
          </a:p>
        </p:txBody>
      </p:sp>
      <p:sp>
        <p:nvSpPr>
          <p:cNvPr id="43" name="object 43"/>
          <p:cNvSpPr txBox="1"/>
          <p:nvPr/>
        </p:nvSpPr>
        <p:spPr>
          <a:xfrm>
            <a:off x="770321" y="5661418"/>
            <a:ext cx="1525454" cy="451405"/>
          </a:xfrm>
          <a:prstGeom prst="rect">
            <a:avLst/>
          </a:prstGeom>
        </p:spPr>
        <p:txBody>
          <a:bodyPr vert="horz" wrap="square" lIns="0" tIns="27939" rIns="0" bIns="0" rtlCol="0">
            <a:spAutoFit/>
          </a:bodyPr>
          <a:lstStyle/>
          <a:p>
            <a:pPr marL="226060" marR="467359">
              <a:lnSpc>
                <a:spcPts val="1100"/>
              </a:lnSpc>
              <a:spcBef>
                <a:spcPts val="219"/>
              </a:spcBef>
            </a:pPr>
            <a:r>
              <a:rPr sz="1100" b="1" spc="-10" dirty="0">
                <a:latin typeface="Arial"/>
                <a:cs typeface="Arial"/>
              </a:rPr>
              <a:t>Não </a:t>
            </a:r>
            <a:r>
              <a:rPr sz="1100" b="1" spc="-20" dirty="0">
                <a:latin typeface="Arial"/>
                <a:cs typeface="Arial"/>
              </a:rPr>
              <a:t>é  </a:t>
            </a:r>
            <a:r>
              <a:rPr sz="1100" b="1" spc="-50" dirty="0">
                <a:latin typeface="Arial"/>
                <a:cs typeface="Arial"/>
              </a:rPr>
              <a:t>necessário  </a:t>
            </a:r>
            <a:r>
              <a:rPr sz="1100" b="1" spc="40" dirty="0">
                <a:latin typeface="Arial"/>
                <a:cs typeface="Arial"/>
              </a:rPr>
              <a:t>t</a:t>
            </a:r>
            <a:r>
              <a:rPr sz="1100" b="1" spc="-25" dirty="0">
                <a:latin typeface="Arial"/>
                <a:cs typeface="Arial"/>
              </a:rPr>
              <a:t>r</a:t>
            </a:r>
            <a:r>
              <a:rPr sz="1100" b="1" spc="10" dirty="0">
                <a:latin typeface="Arial"/>
                <a:cs typeface="Arial"/>
              </a:rPr>
              <a:t>a</a:t>
            </a:r>
            <a:r>
              <a:rPr sz="1100" b="1" spc="15" dirty="0">
                <a:latin typeface="Arial"/>
                <a:cs typeface="Arial"/>
              </a:rPr>
              <a:t>t</a:t>
            </a:r>
            <a:r>
              <a:rPr sz="1100" b="1" spc="-20" dirty="0">
                <a:latin typeface="Arial"/>
                <a:cs typeface="Arial"/>
              </a:rPr>
              <a:t>am</a:t>
            </a:r>
            <a:r>
              <a:rPr sz="1100" b="1" spc="-30" dirty="0">
                <a:latin typeface="Arial"/>
                <a:cs typeface="Arial"/>
              </a:rPr>
              <a:t>e</a:t>
            </a:r>
            <a:r>
              <a:rPr sz="1100" b="1" dirty="0">
                <a:latin typeface="Arial"/>
                <a:cs typeface="Arial"/>
              </a:rPr>
              <a:t>n</a:t>
            </a:r>
            <a:r>
              <a:rPr sz="1100" b="1" spc="-10" dirty="0">
                <a:latin typeface="Arial"/>
                <a:cs typeface="Arial"/>
              </a:rPr>
              <a:t>t</a:t>
            </a:r>
            <a:r>
              <a:rPr sz="1100" b="1" spc="-45" dirty="0">
                <a:latin typeface="Arial"/>
                <a:cs typeface="Arial"/>
              </a:rPr>
              <a:t>o</a:t>
            </a:r>
            <a:r>
              <a:rPr sz="1100" b="1" spc="15" dirty="0">
                <a:latin typeface="Arial"/>
                <a:cs typeface="Arial"/>
              </a:rPr>
              <a:t>.</a:t>
            </a:r>
            <a:endParaRPr sz="1100" dirty="0">
              <a:latin typeface="Arial"/>
              <a:cs typeface="Arial"/>
            </a:endParaRPr>
          </a:p>
        </p:txBody>
      </p:sp>
      <p:sp>
        <p:nvSpPr>
          <p:cNvPr id="44" name="object 44"/>
          <p:cNvSpPr/>
          <p:nvPr/>
        </p:nvSpPr>
        <p:spPr>
          <a:xfrm>
            <a:off x="764377" y="5551986"/>
            <a:ext cx="1296670" cy="813435"/>
          </a:xfrm>
          <a:custGeom>
            <a:avLst/>
            <a:gdLst/>
            <a:ahLst/>
            <a:cxnLst/>
            <a:rect l="l" t="t" r="r" b="b"/>
            <a:pathLst>
              <a:path w="1296670" h="813435">
                <a:moveTo>
                  <a:pt x="36004" y="0"/>
                </a:moveTo>
                <a:lnTo>
                  <a:pt x="15189" y="562"/>
                </a:lnTo>
                <a:lnTo>
                  <a:pt x="4500" y="4500"/>
                </a:lnTo>
                <a:lnTo>
                  <a:pt x="562" y="15189"/>
                </a:lnTo>
                <a:lnTo>
                  <a:pt x="0" y="36004"/>
                </a:lnTo>
                <a:lnTo>
                  <a:pt x="0" y="777214"/>
                </a:lnTo>
                <a:lnTo>
                  <a:pt x="562" y="798029"/>
                </a:lnTo>
                <a:lnTo>
                  <a:pt x="4500" y="808718"/>
                </a:lnTo>
                <a:lnTo>
                  <a:pt x="15189" y="812656"/>
                </a:lnTo>
                <a:lnTo>
                  <a:pt x="36004" y="813219"/>
                </a:lnTo>
                <a:lnTo>
                  <a:pt x="1260094" y="813219"/>
                </a:lnTo>
                <a:lnTo>
                  <a:pt x="1280909" y="812656"/>
                </a:lnTo>
                <a:lnTo>
                  <a:pt x="1291597" y="808718"/>
                </a:lnTo>
                <a:lnTo>
                  <a:pt x="1295535" y="798029"/>
                </a:lnTo>
                <a:lnTo>
                  <a:pt x="1296098" y="777214"/>
                </a:lnTo>
                <a:lnTo>
                  <a:pt x="1296098" y="36004"/>
                </a:lnTo>
                <a:lnTo>
                  <a:pt x="1295535" y="15189"/>
                </a:lnTo>
                <a:lnTo>
                  <a:pt x="1291597" y="4500"/>
                </a:lnTo>
                <a:lnTo>
                  <a:pt x="1280909" y="562"/>
                </a:lnTo>
                <a:lnTo>
                  <a:pt x="1260094" y="0"/>
                </a:lnTo>
                <a:lnTo>
                  <a:pt x="36004" y="0"/>
                </a:lnTo>
                <a:close/>
              </a:path>
            </a:pathLst>
          </a:custGeom>
          <a:ln w="19049">
            <a:solidFill>
              <a:srgbClr val="8B1062"/>
            </a:solidFill>
          </a:ln>
        </p:spPr>
        <p:txBody>
          <a:bodyPr wrap="square" lIns="0" tIns="0" rIns="0" bIns="0" rtlCol="0"/>
          <a:lstStyle/>
          <a:p>
            <a:endParaRPr/>
          </a:p>
        </p:txBody>
      </p:sp>
      <p:sp>
        <p:nvSpPr>
          <p:cNvPr id="45" name="object 45"/>
          <p:cNvSpPr/>
          <p:nvPr/>
        </p:nvSpPr>
        <p:spPr>
          <a:xfrm>
            <a:off x="764491" y="6222255"/>
            <a:ext cx="1292225" cy="152400"/>
          </a:xfrm>
          <a:custGeom>
            <a:avLst/>
            <a:gdLst/>
            <a:ahLst/>
            <a:cxnLst/>
            <a:rect l="l" t="t" r="r" b="b"/>
            <a:pathLst>
              <a:path w="1292225" h="152400">
                <a:moveTo>
                  <a:pt x="1255953"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1255953" y="152400"/>
                </a:lnTo>
                <a:lnTo>
                  <a:pt x="1276768" y="151837"/>
                </a:lnTo>
                <a:lnTo>
                  <a:pt x="1287457" y="147899"/>
                </a:lnTo>
                <a:lnTo>
                  <a:pt x="1291395" y="137210"/>
                </a:lnTo>
                <a:lnTo>
                  <a:pt x="1291958" y="116395"/>
                </a:lnTo>
                <a:lnTo>
                  <a:pt x="1291958" y="36004"/>
                </a:lnTo>
                <a:lnTo>
                  <a:pt x="1291395" y="15189"/>
                </a:lnTo>
                <a:lnTo>
                  <a:pt x="1287457" y="4500"/>
                </a:lnTo>
                <a:lnTo>
                  <a:pt x="1276768" y="562"/>
                </a:lnTo>
                <a:lnTo>
                  <a:pt x="1255953" y="0"/>
                </a:lnTo>
                <a:close/>
              </a:path>
            </a:pathLst>
          </a:custGeom>
          <a:solidFill>
            <a:srgbClr val="8B1062"/>
          </a:solidFill>
        </p:spPr>
        <p:txBody>
          <a:bodyPr wrap="square" lIns="0" tIns="0" rIns="0" bIns="0" rtlCol="0"/>
          <a:lstStyle/>
          <a:p>
            <a:endParaRPr/>
          </a:p>
        </p:txBody>
      </p:sp>
      <p:sp>
        <p:nvSpPr>
          <p:cNvPr id="46" name="object 46"/>
          <p:cNvSpPr/>
          <p:nvPr/>
        </p:nvSpPr>
        <p:spPr>
          <a:xfrm>
            <a:off x="764501" y="6222263"/>
            <a:ext cx="72390" cy="72390"/>
          </a:xfrm>
          <a:custGeom>
            <a:avLst/>
            <a:gdLst/>
            <a:ahLst/>
            <a:cxnLst/>
            <a:rect l="l" t="t" r="r" b="b"/>
            <a:pathLst>
              <a:path w="72390" h="72389">
                <a:moveTo>
                  <a:pt x="71785" y="0"/>
                </a:moveTo>
                <a:lnTo>
                  <a:pt x="0" y="71785"/>
                </a:lnTo>
                <a:lnTo>
                  <a:pt x="71785" y="0"/>
                </a:lnTo>
              </a:path>
            </a:pathLst>
          </a:custGeom>
          <a:ln w="55067">
            <a:solidFill>
              <a:srgbClr val="FFFFFF"/>
            </a:solidFill>
          </a:ln>
        </p:spPr>
        <p:txBody>
          <a:bodyPr wrap="square" lIns="0" tIns="0" rIns="0" bIns="0" rtlCol="0"/>
          <a:lstStyle/>
          <a:p>
            <a:endParaRPr/>
          </a:p>
        </p:txBody>
      </p:sp>
      <p:sp>
        <p:nvSpPr>
          <p:cNvPr id="47" name="object 47"/>
          <p:cNvSpPr/>
          <p:nvPr/>
        </p:nvSpPr>
        <p:spPr>
          <a:xfrm>
            <a:off x="813201"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8" name="object 48"/>
          <p:cNvSpPr/>
          <p:nvPr/>
        </p:nvSpPr>
        <p:spPr>
          <a:xfrm>
            <a:off x="942502"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9" name="object 49"/>
          <p:cNvSpPr/>
          <p:nvPr/>
        </p:nvSpPr>
        <p:spPr>
          <a:xfrm>
            <a:off x="1071803"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0" name="object 50"/>
          <p:cNvSpPr/>
          <p:nvPr/>
        </p:nvSpPr>
        <p:spPr>
          <a:xfrm>
            <a:off x="1201103"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1" name="object 51"/>
          <p:cNvSpPr/>
          <p:nvPr/>
        </p:nvSpPr>
        <p:spPr>
          <a:xfrm>
            <a:off x="1330405"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2" name="object 52"/>
          <p:cNvSpPr/>
          <p:nvPr/>
        </p:nvSpPr>
        <p:spPr>
          <a:xfrm>
            <a:off x="1459706"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3" name="object 53"/>
          <p:cNvSpPr/>
          <p:nvPr/>
        </p:nvSpPr>
        <p:spPr>
          <a:xfrm>
            <a:off x="1589006"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4" name="object 54"/>
          <p:cNvSpPr/>
          <p:nvPr/>
        </p:nvSpPr>
        <p:spPr>
          <a:xfrm>
            <a:off x="1718307"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5" name="object 55"/>
          <p:cNvSpPr/>
          <p:nvPr/>
        </p:nvSpPr>
        <p:spPr>
          <a:xfrm>
            <a:off x="1847608" y="622226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6" name="object 56"/>
          <p:cNvSpPr/>
          <p:nvPr/>
        </p:nvSpPr>
        <p:spPr>
          <a:xfrm>
            <a:off x="1976908" y="6295111"/>
            <a:ext cx="80010" cy="80010"/>
          </a:xfrm>
          <a:custGeom>
            <a:avLst/>
            <a:gdLst/>
            <a:ahLst/>
            <a:cxnLst/>
            <a:rect l="l" t="t" r="r" b="b"/>
            <a:pathLst>
              <a:path w="80010" h="80010">
                <a:moveTo>
                  <a:pt x="79538" y="0"/>
                </a:moveTo>
                <a:lnTo>
                  <a:pt x="0" y="79538"/>
                </a:lnTo>
                <a:lnTo>
                  <a:pt x="79538" y="0"/>
                </a:lnTo>
              </a:path>
            </a:pathLst>
          </a:custGeom>
          <a:ln w="55067">
            <a:solidFill>
              <a:srgbClr val="FFFFFF"/>
            </a:solidFill>
          </a:ln>
        </p:spPr>
        <p:txBody>
          <a:bodyPr wrap="square" lIns="0" tIns="0" rIns="0" bIns="0" rtlCol="0"/>
          <a:lstStyle/>
          <a:p>
            <a:endParaRPr/>
          </a:p>
        </p:txBody>
      </p:sp>
      <p:sp>
        <p:nvSpPr>
          <p:cNvPr id="57" name="object 57"/>
          <p:cNvSpPr/>
          <p:nvPr/>
        </p:nvSpPr>
        <p:spPr>
          <a:xfrm>
            <a:off x="764491" y="6222255"/>
            <a:ext cx="1292225" cy="152400"/>
          </a:xfrm>
          <a:custGeom>
            <a:avLst/>
            <a:gdLst/>
            <a:ahLst/>
            <a:cxnLst/>
            <a:rect l="l" t="t" r="r" b="b"/>
            <a:pathLst>
              <a:path w="1292225"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1255953" y="152400"/>
                </a:lnTo>
                <a:lnTo>
                  <a:pt x="1276768" y="151837"/>
                </a:lnTo>
                <a:lnTo>
                  <a:pt x="1287457" y="147899"/>
                </a:lnTo>
                <a:lnTo>
                  <a:pt x="1291395" y="137210"/>
                </a:lnTo>
                <a:lnTo>
                  <a:pt x="1291958" y="116395"/>
                </a:lnTo>
                <a:lnTo>
                  <a:pt x="1291958" y="36004"/>
                </a:lnTo>
                <a:lnTo>
                  <a:pt x="1291395" y="15189"/>
                </a:lnTo>
                <a:lnTo>
                  <a:pt x="1287457" y="4500"/>
                </a:lnTo>
                <a:lnTo>
                  <a:pt x="1276768" y="562"/>
                </a:lnTo>
                <a:lnTo>
                  <a:pt x="1255953" y="0"/>
                </a:lnTo>
                <a:lnTo>
                  <a:pt x="36004" y="0"/>
                </a:lnTo>
                <a:close/>
              </a:path>
            </a:pathLst>
          </a:custGeom>
          <a:ln w="12700">
            <a:solidFill>
              <a:srgbClr val="8B1062"/>
            </a:solidFill>
          </a:ln>
        </p:spPr>
        <p:txBody>
          <a:bodyPr wrap="square" lIns="0" tIns="0" rIns="0" bIns="0" rtlCol="0"/>
          <a:lstStyle/>
          <a:p>
            <a:endParaRPr/>
          </a:p>
        </p:txBody>
      </p:sp>
      <p:sp>
        <p:nvSpPr>
          <p:cNvPr id="58" name="object 58"/>
          <p:cNvSpPr/>
          <p:nvPr/>
        </p:nvSpPr>
        <p:spPr>
          <a:xfrm>
            <a:off x="356203" y="6135950"/>
            <a:ext cx="303530" cy="0"/>
          </a:xfrm>
          <a:custGeom>
            <a:avLst/>
            <a:gdLst/>
            <a:ahLst/>
            <a:cxnLst/>
            <a:rect l="l" t="t" r="r" b="b"/>
            <a:pathLst>
              <a:path w="303530">
                <a:moveTo>
                  <a:pt x="0" y="0"/>
                </a:moveTo>
                <a:lnTo>
                  <a:pt x="303009" y="0"/>
                </a:lnTo>
              </a:path>
            </a:pathLst>
          </a:custGeom>
          <a:ln w="67309">
            <a:solidFill>
              <a:srgbClr val="8B1062"/>
            </a:solidFill>
          </a:ln>
        </p:spPr>
        <p:txBody>
          <a:bodyPr wrap="square" lIns="0" tIns="0" rIns="0" bIns="0" rtlCol="0"/>
          <a:lstStyle/>
          <a:p>
            <a:endParaRPr/>
          </a:p>
        </p:txBody>
      </p:sp>
      <p:sp>
        <p:nvSpPr>
          <p:cNvPr id="59" name="object 59"/>
          <p:cNvSpPr/>
          <p:nvPr/>
        </p:nvSpPr>
        <p:spPr>
          <a:xfrm>
            <a:off x="625500" y="5833055"/>
            <a:ext cx="0" cy="269240"/>
          </a:xfrm>
          <a:custGeom>
            <a:avLst/>
            <a:gdLst/>
            <a:ahLst/>
            <a:cxnLst/>
            <a:rect l="l" t="t" r="r" b="b"/>
            <a:pathLst>
              <a:path h="269239">
                <a:moveTo>
                  <a:pt x="0" y="0"/>
                </a:moveTo>
                <a:lnTo>
                  <a:pt x="0" y="269240"/>
                </a:lnTo>
              </a:path>
            </a:pathLst>
          </a:custGeom>
          <a:ln w="67424">
            <a:solidFill>
              <a:srgbClr val="8B1062"/>
            </a:solidFill>
          </a:ln>
        </p:spPr>
        <p:txBody>
          <a:bodyPr wrap="square" lIns="0" tIns="0" rIns="0" bIns="0" rtlCol="0"/>
          <a:lstStyle/>
          <a:p>
            <a:endParaRPr/>
          </a:p>
        </p:txBody>
      </p:sp>
      <p:sp>
        <p:nvSpPr>
          <p:cNvPr id="60" name="object 60"/>
          <p:cNvSpPr/>
          <p:nvPr/>
        </p:nvSpPr>
        <p:spPr>
          <a:xfrm>
            <a:off x="356711" y="5799400"/>
            <a:ext cx="302895" cy="0"/>
          </a:xfrm>
          <a:custGeom>
            <a:avLst/>
            <a:gdLst/>
            <a:ahLst/>
            <a:cxnLst/>
            <a:rect l="l" t="t" r="r" b="b"/>
            <a:pathLst>
              <a:path w="302895">
                <a:moveTo>
                  <a:pt x="0" y="0"/>
                </a:moveTo>
                <a:lnTo>
                  <a:pt x="302501" y="0"/>
                </a:lnTo>
              </a:path>
            </a:pathLst>
          </a:custGeom>
          <a:ln w="67310">
            <a:solidFill>
              <a:srgbClr val="8B1062"/>
            </a:solidFill>
          </a:ln>
        </p:spPr>
        <p:txBody>
          <a:bodyPr wrap="square" lIns="0" tIns="0" rIns="0" bIns="0" rtlCol="0"/>
          <a:lstStyle/>
          <a:p>
            <a:endParaRPr/>
          </a:p>
        </p:txBody>
      </p:sp>
      <p:sp>
        <p:nvSpPr>
          <p:cNvPr id="61" name="object 61"/>
          <p:cNvSpPr/>
          <p:nvPr/>
        </p:nvSpPr>
        <p:spPr>
          <a:xfrm>
            <a:off x="255600" y="5866608"/>
            <a:ext cx="302895" cy="202565"/>
          </a:xfrm>
          <a:custGeom>
            <a:avLst/>
            <a:gdLst/>
            <a:ahLst/>
            <a:cxnLst/>
            <a:rect l="l" t="t" r="r" b="b"/>
            <a:pathLst>
              <a:path w="302895" h="202564">
                <a:moveTo>
                  <a:pt x="200786" y="0"/>
                </a:moveTo>
                <a:lnTo>
                  <a:pt x="101676" y="88"/>
                </a:lnTo>
                <a:lnTo>
                  <a:pt x="99898" y="977"/>
                </a:lnTo>
                <a:lnTo>
                  <a:pt x="1117" y="99682"/>
                </a:lnTo>
                <a:lnTo>
                  <a:pt x="571" y="100393"/>
                </a:lnTo>
                <a:lnTo>
                  <a:pt x="0" y="101053"/>
                </a:lnTo>
                <a:lnTo>
                  <a:pt x="406" y="101511"/>
                </a:lnTo>
                <a:lnTo>
                  <a:pt x="596" y="101765"/>
                </a:lnTo>
                <a:lnTo>
                  <a:pt x="100279" y="201345"/>
                </a:lnTo>
                <a:lnTo>
                  <a:pt x="102184" y="201917"/>
                </a:lnTo>
                <a:lnTo>
                  <a:pt x="198704" y="201980"/>
                </a:lnTo>
                <a:lnTo>
                  <a:pt x="199694" y="201879"/>
                </a:lnTo>
                <a:lnTo>
                  <a:pt x="200685" y="201828"/>
                </a:lnTo>
                <a:lnTo>
                  <a:pt x="201180" y="201041"/>
                </a:lnTo>
                <a:lnTo>
                  <a:pt x="134302" y="134391"/>
                </a:lnTo>
                <a:lnTo>
                  <a:pt x="302425" y="134391"/>
                </a:lnTo>
                <a:lnTo>
                  <a:pt x="302425" y="67398"/>
                </a:lnTo>
                <a:lnTo>
                  <a:pt x="134759" y="67398"/>
                </a:lnTo>
                <a:lnTo>
                  <a:pt x="134238" y="66433"/>
                </a:lnTo>
                <a:lnTo>
                  <a:pt x="200786" y="0"/>
                </a:lnTo>
                <a:close/>
              </a:path>
            </a:pathLst>
          </a:custGeom>
          <a:solidFill>
            <a:srgbClr val="8B1062"/>
          </a:solidFill>
        </p:spPr>
        <p:txBody>
          <a:bodyPr wrap="square" lIns="0" tIns="0" rIns="0" bIns="0" rtlCol="0"/>
          <a:lstStyle/>
          <a:p>
            <a:endParaRPr/>
          </a:p>
        </p:txBody>
      </p:sp>
      <p:sp>
        <p:nvSpPr>
          <p:cNvPr id="62" name="object 62"/>
          <p:cNvSpPr/>
          <p:nvPr/>
        </p:nvSpPr>
        <p:spPr>
          <a:xfrm>
            <a:off x="1897913" y="1839290"/>
            <a:ext cx="7059295" cy="1381125"/>
          </a:xfrm>
          <a:custGeom>
            <a:avLst/>
            <a:gdLst/>
            <a:ahLst/>
            <a:cxnLst/>
            <a:rect l="l" t="t" r="r" b="b"/>
            <a:pathLst>
              <a:path w="7059295" h="1381125">
                <a:moveTo>
                  <a:pt x="0" y="0"/>
                </a:moveTo>
                <a:lnTo>
                  <a:pt x="7059168" y="0"/>
                </a:lnTo>
                <a:lnTo>
                  <a:pt x="7059168" y="1380743"/>
                </a:lnTo>
                <a:lnTo>
                  <a:pt x="0" y="1380743"/>
                </a:lnTo>
                <a:lnTo>
                  <a:pt x="0" y="0"/>
                </a:lnTo>
                <a:close/>
              </a:path>
            </a:pathLst>
          </a:custGeom>
          <a:solidFill>
            <a:srgbClr val="000000">
              <a:alpha val="39999"/>
            </a:srgbClr>
          </a:solidFill>
        </p:spPr>
        <p:txBody>
          <a:bodyPr wrap="square" lIns="0" tIns="0" rIns="0" bIns="0" rtlCol="0"/>
          <a:lstStyle/>
          <a:p>
            <a:endParaRPr/>
          </a:p>
        </p:txBody>
      </p:sp>
      <p:sp>
        <p:nvSpPr>
          <p:cNvPr id="63" name="object 63"/>
          <p:cNvSpPr/>
          <p:nvPr/>
        </p:nvSpPr>
        <p:spPr>
          <a:xfrm>
            <a:off x="1947439" y="1890852"/>
            <a:ext cx="6941184" cy="1261110"/>
          </a:xfrm>
          <a:custGeom>
            <a:avLst/>
            <a:gdLst/>
            <a:ahLst/>
            <a:cxnLst/>
            <a:rect l="l" t="t" r="r" b="b"/>
            <a:pathLst>
              <a:path w="6941184" h="1261110">
                <a:moveTo>
                  <a:pt x="6904685" y="0"/>
                </a:moveTo>
                <a:lnTo>
                  <a:pt x="36004" y="0"/>
                </a:lnTo>
                <a:lnTo>
                  <a:pt x="15189" y="562"/>
                </a:lnTo>
                <a:lnTo>
                  <a:pt x="4500" y="4500"/>
                </a:lnTo>
                <a:lnTo>
                  <a:pt x="562" y="15189"/>
                </a:lnTo>
                <a:lnTo>
                  <a:pt x="0" y="36004"/>
                </a:lnTo>
                <a:lnTo>
                  <a:pt x="0" y="1225105"/>
                </a:lnTo>
                <a:lnTo>
                  <a:pt x="562" y="1245913"/>
                </a:lnTo>
                <a:lnTo>
                  <a:pt x="4500" y="1256598"/>
                </a:lnTo>
                <a:lnTo>
                  <a:pt x="15189" y="1260534"/>
                </a:lnTo>
                <a:lnTo>
                  <a:pt x="36004" y="1261097"/>
                </a:lnTo>
                <a:lnTo>
                  <a:pt x="6904685" y="1261097"/>
                </a:lnTo>
                <a:lnTo>
                  <a:pt x="6925500" y="1260534"/>
                </a:lnTo>
                <a:lnTo>
                  <a:pt x="6936189" y="1256598"/>
                </a:lnTo>
                <a:lnTo>
                  <a:pt x="6940127" y="1245913"/>
                </a:lnTo>
                <a:lnTo>
                  <a:pt x="6940689" y="1225105"/>
                </a:lnTo>
                <a:lnTo>
                  <a:pt x="6940689" y="36004"/>
                </a:lnTo>
                <a:lnTo>
                  <a:pt x="6940127" y="15189"/>
                </a:lnTo>
                <a:lnTo>
                  <a:pt x="6936189" y="4500"/>
                </a:lnTo>
                <a:lnTo>
                  <a:pt x="6925500" y="562"/>
                </a:lnTo>
                <a:lnTo>
                  <a:pt x="6904685" y="0"/>
                </a:lnTo>
                <a:close/>
              </a:path>
            </a:pathLst>
          </a:custGeom>
          <a:solidFill>
            <a:srgbClr val="FFFFFF"/>
          </a:solidFill>
        </p:spPr>
        <p:txBody>
          <a:bodyPr wrap="square" lIns="0" tIns="0" rIns="0" bIns="0" rtlCol="0"/>
          <a:lstStyle/>
          <a:p>
            <a:endParaRPr/>
          </a:p>
        </p:txBody>
      </p:sp>
      <p:sp>
        <p:nvSpPr>
          <p:cNvPr id="64" name="object 64"/>
          <p:cNvSpPr txBox="1"/>
          <p:nvPr/>
        </p:nvSpPr>
        <p:spPr>
          <a:xfrm>
            <a:off x="1897913" y="1973737"/>
            <a:ext cx="7059295" cy="973455"/>
          </a:xfrm>
          <a:prstGeom prst="rect">
            <a:avLst/>
          </a:prstGeom>
        </p:spPr>
        <p:txBody>
          <a:bodyPr vert="horz" wrap="square" lIns="0" tIns="102235" rIns="0" bIns="0" rtlCol="0">
            <a:spAutoFit/>
          </a:bodyPr>
          <a:lstStyle/>
          <a:p>
            <a:pPr marR="11430" algn="ctr">
              <a:lnSpc>
                <a:spcPct val="100000"/>
              </a:lnSpc>
              <a:spcBef>
                <a:spcPts val="805"/>
              </a:spcBef>
            </a:pPr>
            <a:r>
              <a:rPr sz="1200" b="1" dirty="0">
                <a:latin typeface="Arial"/>
                <a:cs typeface="Arial"/>
              </a:rPr>
              <a:t>É UMA CONDIÇÃO FÍSICA QUE PODE SE ASSEMELHAR À DEPRESSÃO OU EXACERBÁ-LA?</a:t>
            </a:r>
            <a:endParaRPr sz="1200" dirty="0">
              <a:latin typeface="Arial"/>
              <a:cs typeface="Arial"/>
            </a:endParaRPr>
          </a:p>
          <a:p>
            <a:pPr marL="367665" marR="379730" indent="-635" algn="ctr">
              <a:lnSpc>
                <a:spcPct val="111100"/>
              </a:lnSpc>
              <a:spcBef>
                <a:spcPts val="575"/>
              </a:spcBef>
            </a:pPr>
            <a:r>
              <a:rPr sz="1200" b="1" dirty="0">
                <a:latin typeface="Arial"/>
                <a:cs typeface="Arial"/>
              </a:rPr>
              <a:t>Há sinais e sintomas sugestivos de anemia, ‘desnutrição’, hipotireoidismo, alterações do  humor por uso de substâncias e efeitos colaterais de medicamentos (p. ex., alterações do  humor por esteroides)?</a:t>
            </a:r>
            <a:endParaRPr sz="1200" dirty="0">
              <a:latin typeface="Arial"/>
              <a:cs typeface="Arial"/>
            </a:endParaRPr>
          </a:p>
        </p:txBody>
      </p:sp>
      <p:sp>
        <p:nvSpPr>
          <p:cNvPr id="65" name="object 65"/>
          <p:cNvSpPr/>
          <p:nvPr/>
        </p:nvSpPr>
        <p:spPr>
          <a:xfrm>
            <a:off x="1947439" y="1890852"/>
            <a:ext cx="6941184" cy="1261110"/>
          </a:xfrm>
          <a:custGeom>
            <a:avLst/>
            <a:gdLst/>
            <a:ahLst/>
            <a:cxnLst/>
            <a:rect l="l" t="t" r="r" b="b"/>
            <a:pathLst>
              <a:path w="6941184" h="1261110">
                <a:moveTo>
                  <a:pt x="36004" y="0"/>
                </a:moveTo>
                <a:lnTo>
                  <a:pt x="15189" y="562"/>
                </a:lnTo>
                <a:lnTo>
                  <a:pt x="4500" y="4500"/>
                </a:lnTo>
                <a:lnTo>
                  <a:pt x="562" y="15189"/>
                </a:lnTo>
                <a:lnTo>
                  <a:pt x="0" y="36004"/>
                </a:lnTo>
                <a:lnTo>
                  <a:pt x="0" y="1225105"/>
                </a:lnTo>
                <a:lnTo>
                  <a:pt x="562" y="1245913"/>
                </a:lnTo>
                <a:lnTo>
                  <a:pt x="4500" y="1256598"/>
                </a:lnTo>
                <a:lnTo>
                  <a:pt x="15189" y="1260534"/>
                </a:lnTo>
                <a:lnTo>
                  <a:pt x="36004" y="1261097"/>
                </a:lnTo>
                <a:lnTo>
                  <a:pt x="6904685" y="1261097"/>
                </a:lnTo>
                <a:lnTo>
                  <a:pt x="6925500" y="1260534"/>
                </a:lnTo>
                <a:lnTo>
                  <a:pt x="6936189" y="1256598"/>
                </a:lnTo>
                <a:lnTo>
                  <a:pt x="6940127" y="1245913"/>
                </a:lnTo>
                <a:lnTo>
                  <a:pt x="6940689" y="1225105"/>
                </a:lnTo>
                <a:lnTo>
                  <a:pt x="6940689" y="36004"/>
                </a:lnTo>
                <a:lnTo>
                  <a:pt x="6940127" y="15189"/>
                </a:lnTo>
                <a:lnTo>
                  <a:pt x="6936189" y="4500"/>
                </a:lnTo>
                <a:lnTo>
                  <a:pt x="6925500" y="562"/>
                </a:lnTo>
                <a:lnTo>
                  <a:pt x="6904685" y="0"/>
                </a:lnTo>
                <a:lnTo>
                  <a:pt x="36004" y="0"/>
                </a:lnTo>
                <a:close/>
              </a:path>
            </a:pathLst>
          </a:custGeom>
          <a:ln w="44450">
            <a:solidFill>
              <a:srgbClr val="8B1062"/>
            </a:solidFill>
          </a:ln>
        </p:spPr>
        <p:txBody>
          <a:bodyPr wrap="square" lIns="0" tIns="0" rIns="0" bIns="0" rtlCol="0"/>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70581" y="584405"/>
            <a:ext cx="127000" cy="264795"/>
          </a:xfrm>
          <a:custGeom>
            <a:avLst/>
            <a:gdLst/>
            <a:ahLst/>
            <a:cxnLst/>
            <a:rect l="l" t="t" r="r" b="b"/>
            <a:pathLst>
              <a:path w="127000" h="264794">
                <a:moveTo>
                  <a:pt x="126453" y="0"/>
                </a:moveTo>
                <a:lnTo>
                  <a:pt x="457" y="0"/>
                </a:lnTo>
                <a:lnTo>
                  <a:pt x="0" y="200634"/>
                </a:lnTo>
                <a:lnTo>
                  <a:pt x="62992" y="264541"/>
                </a:lnTo>
                <a:lnTo>
                  <a:pt x="125996" y="200634"/>
                </a:lnTo>
                <a:lnTo>
                  <a:pt x="126453" y="0"/>
                </a:lnTo>
                <a:close/>
              </a:path>
            </a:pathLst>
          </a:custGeom>
          <a:solidFill>
            <a:srgbClr val="B1B3B4"/>
          </a:solidFill>
        </p:spPr>
        <p:txBody>
          <a:bodyPr wrap="square" lIns="0" tIns="0" rIns="0" bIns="0" rtlCol="0"/>
          <a:lstStyle/>
          <a:p>
            <a:endParaRPr/>
          </a:p>
        </p:txBody>
      </p:sp>
      <p:sp>
        <p:nvSpPr>
          <p:cNvPr id="3" name="object 3"/>
          <p:cNvSpPr/>
          <p:nvPr/>
        </p:nvSpPr>
        <p:spPr>
          <a:xfrm>
            <a:off x="5172271" y="584405"/>
            <a:ext cx="127000" cy="273685"/>
          </a:xfrm>
          <a:custGeom>
            <a:avLst/>
            <a:gdLst/>
            <a:ahLst/>
            <a:cxnLst/>
            <a:rect l="l" t="t" r="r" b="b"/>
            <a:pathLst>
              <a:path w="127000" h="273684">
                <a:moveTo>
                  <a:pt x="126453" y="0"/>
                </a:moveTo>
                <a:lnTo>
                  <a:pt x="457" y="0"/>
                </a:lnTo>
                <a:lnTo>
                  <a:pt x="0" y="209638"/>
                </a:lnTo>
                <a:lnTo>
                  <a:pt x="62992" y="273545"/>
                </a:lnTo>
                <a:lnTo>
                  <a:pt x="125996" y="209638"/>
                </a:lnTo>
                <a:lnTo>
                  <a:pt x="126453" y="0"/>
                </a:lnTo>
                <a:close/>
              </a:path>
            </a:pathLst>
          </a:custGeom>
          <a:solidFill>
            <a:srgbClr val="8B1062"/>
          </a:solidFill>
        </p:spPr>
        <p:txBody>
          <a:bodyPr wrap="square" lIns="0" tIns="0" rIns="0" bIns="0" rtlCol="0"/>
          <a:lstStyle/>
          <a:p>
            <a:endParaRPr/>
          </a:p>
        </p:txBody>
      </p:sp>
      <p:sp>
        <p:nvSpPr>
          <p:cNvPr id="4" name="object 4"/>
          <p:cNvSpPr/>
          <p:nvPr/>
        </p:nvSpPr>
        <p:spPr>
          <a:xfrm>
            <a:off x="5131243" y="3054618"/>
            <a:ext cx="597535" cy="597535"/>
          </a:xfrm>
          <a:custGeom>
            <a:avLst/>
            <a:gdLst/>
            <a:ahLst/>
            <a:cxnLst/>
            <a:rect l="l" t="t" r="r" b="b"/>
            <a:pathLst>
              <a:path w="597535" h="597535">
                <a:moveTo>
                  <a:pt x="0" y="0"/>
                </a:moveTo>
                <a:lnTo>
                  <a:pt x="597331" y="597331"/>
                </a:lnTo>
              </a:path>
            </a:pathLst>
          </a:custGeom>
          <a:ln w="127000">
            <a:solidFill>
              <a:srgbClr val="8B1062"/>
            </a:solidFill>
          </a:ln>
        </p:spPr>
        <p:txBody>
          <a:bodyPr wrap="square" lIns="0" tIns="0" rIns="0" bIns="0" rtlCol="0"/>
          <a:lstStyle/>
          <a:p>
            <a:endParaRPr/>
          </a:p>
        </p:txBody>
      </p:sp>
      <p:sp>
        <p:nvSpPr>
          <p:cNvPr id="5" name="object 5"/>
          <p:cNvSpPr/>
          <p:nvPr/>
        </p:nvSpPr>
        <p:spPr>
          <a:xfrm>
            <a:off x="4577370" y="3054618"/>
            <a:ext cx="635635" cy="635635"/>
          </a:xfrm>
          <a:custGeom>
            <a:avLst/>
            <a:gdLst/>
            <a:ahLst/>
            <a:cxnLst/>
            <a:rect l="l" t="t" r="r" b="b"/>
            <a:pathLst>
              <a:path w="635635" h="635635">
                <a:moveTo>
                  <a:pt x="635380" y="0"/>
                </a:moveTo>
                <a:lnTo>
                  <a:pt x="0" y="635381"/>
                </a:lnTo>
              </a:path>
            </a:pathLst>
          </a:custGeom>
          <a:ln w="127000">
            <a:solidFill>
              <a:srgbClr val="B1B3B4"/>
            </a:solidFill>
          </a:ln>
        </p:spPr>
        <p:txBody>
          <a:bodyPr wrap="square" lIns="0" tIns="0" rIns="0" bIns="0" rtlCol="0"/>
          <a:lstStyle/>
          <a:p>
            <a:endParaRPr/>
          </a:p>
        </p:txBody>
      </p:sp>
      <p:sp>
        <p:nvSpPr>
          <p:cNvPr id="6" name="object 6"/>
          <p:cNvSpPr/>
          <p:nvPr/>
        </p:nvSpPr>
        <p:spPr>
          <a:xfrm>
            <a:off x="5695199" y="3586576"/>
            <a:ext cx="457834" cy="127000"/>
          </a:xfrm>
          <a:custGeom>
            <a:avLst/>
            <a:gdLst/>
            <a:ahLst/>
            <a:cxnLst/>
            <a:rect l="l" t="t" r="r" b="b"/>
            <a:pathLst>
              <a:path w="457835" h="127000">
                <a:moveTo>
                  <a:pt x="0" y="0"/>
                </a:moveTo>
                <a:lnTo>
                  <a:pt x="0" y="125996"/>
                </a:lnTo>
                <a:lnTo>
                  <a:pt x="393750" y="126453"/>
                </a:lnTo>
                <a:lnTo>
                  <a:pt x="457657" y="63461"/>
                </a:lnTo>
                <a:lnTo>
                  <a:pt x="393750" y="457"/>
                </a:lnTo>
                <a:lnTo>
                  <a:pt x="0" y="0"/>
                </a:lnTo>
                <a:close/>
              </a:path>
            </a:pathLst>
          </a:custGeom>
          <a:solidFill>
            <a:srgbClr val="8B1062"/>
          </a:solidFill>
        </p:spPr>
        <p:txBody>
          <a:bodyPr wrap="square" lIns="0" tIns="0" rIns="0" bIns="0" rtlCol="0"/>
          <a:lstStyle/>
          <a:p>
            <a:endParaRPr/>
          </a:p>
        </p:txBody>
      </p:sp>
      <p:sp>
        <p:nvSpPr>
          <p:cNvPr id="7" name="object 7"/>
          <p:cNvSpPr/>
          <p:nvPr/>
        </p:nvSpPr>
        <p:spPr>
          <a:xfrm>
            <a:off x="5109795" y="4294804"/>
            <a:ext cx="127000" cy="789305"/>
          </a:xfrm>
          <a:custGeom>
            <a:avLst/>
            <a:gdLst/>
            <a:ahLst/>
            <a:cxnLst/>
            <a:rect l="l" t="t" r="r" b="b"/>
            <a:pathLst>
              <a:path w="127000" h="789304">
                <a:moveTo>
                  <a:pt x="126453" y="0"/>
                </a:moveTo>
                <a:lnTo>
                  <a:pt x="457" y="0"/>
                </a:lnTo>
                <a:lnTo>
                  <a:pt x="0" y="724954"/>
                </a:lnTo>
                <a:lnTo>
                  <a:pt x="62992" y="788847"/>
                </a:lnTo>
                <a:lnTo>
                  <a:pt x="125996" y="724954"/>
                </a:lnTo>
                <a:lnTo>
                  <a:pt x="126453" y="0"/>
                </a:lnTo>
                <a:close/>
              </a:path>
            </a:pathLst>
          </a:custGeom>
          <a:solidFill>
            <a:srgbClr val="B1B3B4"/>
          </a:solidFill>
        </p:spPr>
        <p:txBody>
          <a:bodyPr wrap="square" lIns="0" tIns="0" rIns="0" bIns="0" rtlCol="0"/>
          <a:lstStyle/>
          <a:p>
            <a:endParaRPr/>
          </a:p>
        </p:txBody>
      </p:sp>
      <p:sp>
        <p:nvSpPr>
          <p:cNvPr id="8" name="object 8"/>
          <p:cNvSpPr/>
          <p:nvPr/>
        </p:nvSpPr>
        <p:spPr>
          <a:xfrm>
            <a:off x="4569317" y="3610805"/>
            <a:ext cx="603250" cy="1088390"/>
          </a:xfrm>
          <a:custGeom>
            <a:avLst/>
            <a:gdLst/>
            <a:ahLst/>
            <a:cxnLst/>
            <a:rect l="l" t="t" r="r" b="b"/>
            <a:pathLst>
              <a:path w="603250" h="1088389">
                <a:moveTo>
                  <a:pt x="0" y="0"/>
                </a:moveTo>
                <a:lnTo>
                  <a:pt x="602742" y="602742"/>
                </a:lnTo>
                <a:lnTo>
                  <a:pt x="602742" y="1087793"/>
                </a:lnTo>
              </a:path>
            </a:pathLst>
          </a:custGeom>
          <a:ln w="127000">
            <a:solidFill>
              <a:srgbClr val="B1B3B4"/>
            </a:solidFill>
          </a:ln>
        </p:spPr>
        <p:txBody>
          <a:bodyPr wrap="square" lIns="0" tIns="0" rIns="0" bIns="0" rtlCol="0"/>
          <a:lstStyle/>
          <a:p>
            <a:endParaRPr/>
          </a:p>
        </p:txBody>
      </p:sp>
      <p:sp>
        <p:nvSpPr>
          <p:cNvPr id="9" name="object 9"/>
          <p:cNvSpPr/>
          <p:nvPr/>
        </p:nvSpPr>
        <p:spPr>
          <a:xfrm>
            <a:off x="5104243" y="5695660"/>
            <a:ext cx="633730" cy="633730"/>
          </a:xfrm>
          <a:custGeom>
            <a:avLst/>
            <a:gdLst/>
            <a:ahLst/>
            <a:cxnLst/>
            <a:rect l="l" t="t" r="r" b="b"/>
            <a:pathLst>
              <a:path w="633729" h="633729">
                <a:moveTo>
                  <a:pt x="0" y="0"/>
                </a:moveTo>
                <a:lnTo>
                  <a:pt x="633145" y="633145"/>
                </a:lnTo>
              </a:path>
            </a:pathLst>
          </a:custGeom>
          <a:ln w="127000">
            <a:solidFill>
              <a:srgbClr val="B1B3B4"/>
            </a:solidFill>
          </a:ln>
        </p:spPr>
        <p:txBody>
          <a:bodyPr wrap="square" lIns="0" tIns="0" rIns="0" bIns="0" rtlCol="0"/>
          <a:lstStyle/>
          <a:p>
            <a:endParaRPr/>
          </a:p>
        </p:txBody>
      </p:sp>
      <p:sp>
        <p:nvSpPr>
          <p:cNvPr id="10" name="object 10"/>
          <p:cNvSpPr/>
          <p:nvPr/>
        </p:nvSpPr>
        <p:spPr>
          <a:xfrm>
            <a:off x="4572633" y="5695660"/>
            <a:ext cx="773430" cy="1864360"/>
          </a:xfrm>
          <a:custGeom>
            <a:avLst/>
            <a:gdLst/>
            <a:ahLst/>
            <a:cxnLst/>
            <a:rect l="l" t="t" r="r" b="b"/>
            <a:pathLst>
              <a:path w="773429" h="1864359">
                <a:moveTo>
                  <a:pt x="613117" y="0"/>
                </a:moveTo>
                <a:lnTo>
                  <a:pt x="0" y="610844"/>
                </a:lnTo>
                <a:lnTo>
                  <a:pt x="773366" y="1380680"/>
                </a:lnTo>
                <a:lnTo>
                  <a:pt x="773366" y="1864344"/>
                </a:lnTo>
              </a:path>
            </a:pathLst>
          </a:custGeom>
          <a:ln w="127000">
            <a:solidFill>
              <a:srgbClr val="8B1062"/>
            </a:solidFill>
          </a:ln>
        </p:spPr>
        <p:txBody>
          <a:bodyPr wrap="square" lIns="0" tIns="0" rIns="0" bIns="0" rtlCol="0"/>
          <a:lstStyle/>
          <a:p>
            <a:endParaRPr/>
          </a:p>
        </p:txBody>
      </p:sp>
      <p:sp>
        <p:nvSpPr>
          <p:cNvPr id="11" name="object 11"/>
          <p:cNvSpPr/>
          <p:nvPr/>
        </p:nvSpPr>
        <p:spPr>
          <a:xfrm>
            <a:off x="5695199" y="6238944"/>
            <a:ext cx="853440" cy="127000"/>
          </a:xfrm>
          <a:custGeom>
            <a:avLst/>
            <a:gdLst/>
            <a:ahLst/>
            <a:cxnLst/>
            <a:rect l="l" t="t" r="r" b="b"/>
            <a:pathLst>
              <a:path w="853440" h="127000">
                <a:moveTo>
                  <a:pt x="0" y="0"/>
                </a:moveTo>
                <a:lnTo>
                  <a:pt x="0" y="125996"/>
                </a:lnTo>
                <a:lnTo>
                  <a:pt x="789305" y="126453"/>
                </a:lnTo>
                <a:lnTo>
                  <a:pt x="853211" y="63461"/>
                </a:lnTo>
                <a:lnTo>
                  <a:pt x="789305" y="457"/>
                </a:lnTo>
                <a:lnTo>
                  <a:pt x="0" y="0"/>
                </a:lnTo>
                <a:close/>
              </a:path>
            </a:pathLst>
          </a:custGeom>
          <a:solidFill>
            <a:srgbClr val="B1B3B4"/>
          </a:solidFill>
        </p:spPr>
        <p:txBody>
          <a:bodyPr wrap="square" lIns="0" tIns="0" rIns="0" bIns="0" rtlCol="0"/>
          <a:lstStyle/>
          <a:p>
            <a:endParaRPr/>
          </a:p>
        </p:txBody>
      </p:sp>
      <p:sp>
        <p:nvSpPr>
          <p:cNvPr id="12" name="object 12"/>
          <p:cNvSpPr/>
          <p:nvPr/>
        </p:nvSpPr>
        <p:spPr>
          <a:xfrm>
            <a:off x="4327916" y="3386616"/>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3" name="object 13"/>
          <p:cNvSpPr/>
          <p:nvPr/>
        </p:nvSpPr>
        <p:spPr>
          <a:xfrm>
            <a:off x="4327916" y="3386616"/>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14" name="object 14"/>
          <p:cNvSpPr/>
          <p:nvPr/>
        </p:nvSpPr>
        <p:spPr>
          <a:xfrm>
            <a:off x="1177531" y="943190"/>
            <a:ext cx="8321040" cy="2318385"/>
          </a:xfrm>
          <a:custGeom>
            <a:avLst/>
            <a:gdLst/>
            <a:ahLst/>
            <a:cxnLst/>
            <a:rect l="l" t="t" r="r" b="b"/>
            <a:pathLst>
              <a:path w="8321040" h="2318385">
                <a:moveTo>
                  <a:pt x="0" y="0"/>
                </a:moveTo>
                <a:lnTo>
                  <a:pt x="8321040" y="0"/>
                </a:lnTo>
                <a:lnTo>
                  <a:pt x="8321040" y="2318004"/>
                </a:lnTo>
                <a:lnTo>
                  <a:pt x="0" y="2318004"/>
                </a:lnTo>
                <a:lnTo>
                  <a:pt x="0" y="0"/>
                </a:lnTo>
                <a:close/>
              </a:path>
            </a:pathLst>
          </a:custGeom>
          <a:solidFill>
            <a:srgbClr val="000000">
              <a:alpha val="39999"/>
            </a:srgbClr>
          </a:solidFill>
        </p:spPr>
        <p:txBody>
          <a:bodyPr wrap="square" lIns="0" tIns="0" rIns="0" bIns="0" rtlCol="0"/>
          <a:lstStyle/>
          <a:p>
            <a:endParaRPr/>
          </a:p>
        </p:txBody>
      </p:sp>
      <p:sp>
        <p:nvSpPr>
          <p:cNvPr id="15" name="object 15"/>
          <p:cNvSpPr/>
          <p:nvPr/>
        </p:nvSpPr>
        <p:spPr>
          <a:xfrm>
            <a:off x="1227059" y="994754"/>
            <a:ext cx="8203565" cy="2195830"/>
          </a:xfrm>
          <a:custGeom>
            <a:avLst/>
            <a:gdLst/>
            <a:ahLst/>
            <a:cxnLst/>
            <a:rect l="l" t="t" r="r" b="b"/>
            <a:pathLst>
              <a:path w="8203565" h="2195830">
                <a:moveTo>
                  <a:pt x="8167077" y="0"/>
                </a:moveTo>
                <a:lnTo>
                  <a:pt x="36004" y="0"/>
                </a:lnTo>
                <a:lnTo>
                  <a:pt x="15189" y="562"/>
                </a:lnTo>
                <a:lnTo>
                  <a:pt x="4500" y="4500"/>
                </a:lnTo>
                <a:lnTo>
                  <a:pt x="562" y="15189"/>
                </a:lnTo>
                <a:lnTo>
                  <a:pt x="0" y="36004"/>
                </a:lnTo>
                <a:lnTo>
                  <a:pt x="0" y="2159495"/>
                </a:lnTo>
                <a:lnTo>
                  <a:pt x="562" y="2180310"/>
                </a:lnTo>
                <a:lnTo>
                  <a:pt x="4500" y="2190999"/>
                </a:lnTo>
                <a:lnTo>
                  <a:pt x="15189" y="2194937"/>
                </a:lnTo>
                <a:lnTo>
                  <a:pt x="36004" y="2195499"/>
                </a:lnTo>
                <a:lnTo>
                  <a:pt x="8167077" y="2195499"/>
                </a:lnTo>
                <a:lnTo>
                  <a:pt x="8187893" y="2194937"/>
                </a:lnTo>
                <a:lnTo>
                  <a:pt x="8198581" y="2190999"/>
                </a:lnTo>
                <a:lnTo>
                  <a:pt x="8202519" y="2180310"/>
                </a:lnTo>
                <a:lnTo>
                  <a:pt x="8203082" y="2159495"/>
                </a:lnTo>
                <a:lnTo>
                  <a:pt x="8203082" y="36004"/>
                </a:lnTo>
                <a:lnTo>
                  <a:pt x="8202519" y="15189"/>
                </a:lnTo>
                <a:lnTo>
                  <a:pt x="8198581" y="4500"/>
                </a:lnTo>
                <a:lnTo>
                  <a:pt x="8187893" y="562"/>
                </a:lnTo>
                <a:lnTo>
                  <a:pt x="8167077" y="0"/>
                </a:lnTo>
                <a:close/>
              </a:path>
            </a:pathLst>
          </a:custGeom>
          <a:solidFill>
            <a:srgbClr val="FFFFFF"/>
          </a:solidFill>
        </p:spPr>
        <p:txBody>
          <a:bodyPr wrap="square" lIns="0" tIns="0" rIns="0" bIns="0" rtlCol="0"/>
          <a:lstStyle/>
          <a:p>
            <a:endParaRPr/>
          </a:p>
        </p:txBody>
      </p:sp>
      <p:sp>
        <p:nvSpPr>
          <p:cNvPr id="16" name="object 16"/>
          <p:cNvSpPr txBox="1"/>
          <p:nvPr/>
        </p:nvSpPr>
        <p:spPr>
          <a:xfrm>
            <a:off x="1567619" y="917103"/>
            <a:ext cx="7680959" cy="990600"/>
          </a:xfrm>
          <a:prstGeom prst="rect">
            <a:avLst/>
          </a:prstGeom>
        </p:spPr>
        <p:txBody>
          <a:bodyPr vert="horz" wrap="square" lIns="0" tIns="109220" rIns="0" bIns="0" rtlCol="0">
            <a:spAutoFit/>
          </a:bodyPr>
          <a:lstStyle/>
          <a:p>
            <a:pPr marL="236854" algn="ctr">
              <a:lnSpc>
                <a:spcPct val="100000"/>
              </a:lnSpc>
              <a:spcBef>
                <a:spcPts val="860"/>
              </a:spcBef>
            </a:pPr>
            <a:r>
              <a:rPr sz="1200" b="1" dirty="0">
                <a:latin typeface="Arial"/>
                <a:cs typeface="Arial"/>
              </a:rPr>
              <a:t>HÁ HISTÓRIA DE  MANIA?</a:t>
            </a:r>
            <a:endParaRPr sz="1200" dirty="0">
              <a:latin typeface="Arial"/>
              <a:cs typeface="Arial"/>
            </a:endParaRPr>
          </a:p>
          <a:p>
            <a:pPr marR="5080">
              <a:lnSpc>
                <a:spcPct val="111100"/>
              </a:lnSpc>
              <a:spcBef>
                <a:spcPts val="600"/>
              </a:spcBef>
            </a:pPr>
            <a:r>
              <a:rPr sz="1200" b="1" dirty="0">
                <a:latin typeface="Arial"/>
                <a:cs typeface="Arial"/>
              </a:rPr>
              <a:t>Houve ocorrência simultânea de vários destes sintomas, com duração mínima de 1 semana e intensidade  suficiente para interferir significativamente com as atividades ocupacionais e sociais ou exigir hospitalização  ou isolamento?</a:t>
            </a:r>
            <a:endParaRPr sz="1200" dirty="0">
              <a:latin typeface="Arial"/>
              <a:cs typeface="Arial"/>
            </a:endParaRPr>
          </a:p>
        </p:txBody>
      </p:sp>
      <p:sp>
        <p:nvSpPr>
          <p:cNvPr id="17" name="object 17"/>
          <p:cNvSpPr/>
          <p:nvPr/>
        </p:nvSpPr>
        <p:spPr>
          <a:xfrm>
            <a:off x="1227059" y="994754"/>
            <a:ext cx="8203565" cy="2195830"/>
          </a:xfrm>
          <a:custGeom>
            <a:avLst/>
            <a:gdLst/>
            <a:ahLst/>
            <a:cxnLst/>
            <a:rect l="l" t="t" r="r" b="b"/>
            <a:pathLst>
              <a:path w="8203565" h="2195830">
                <a:moveTo>
                  <a:pt x="36004" y="0"/>
                </a:moveTo>
                <a:lnTo>
                  <a:pt x="15189" y="562"/>
                </a:lnTo>
                <a:lnTo>
                  <a:pt x="4500" y="4500"/>
                </a:lnTo>
                <a:lnTo>
                  <a:pt x="562" y="15189"/>
                </a:lnTo>
                <a:lnTo>
                  <a:pt x="0" y="36004"/>
                </a:lnTo>
                <a:lnTo>
                  <a:pt x="0" y="2159495"/>
                </a:lnTo>
                <a:lnTo>
                  <a:pt x="562" y="2180310"/>
                </a:lnTo>
                <a:lnTo>
                  <a:pt x="4500" y="2190999"/>
                </a:lnTo>
                <a:lnTo>
                  <a:pt x="15189" y="2194937"/>
                </a:lnTo>
                <a:lnTo>
                  <a:pt x="36004" y="2195499"/>
                </a:lnTo>
                <a:lnTo>
                  <a:pt x="8167077" y="2195499"/>
                </a:lnTo>
                <a:lnTo>
                  <a:pt x="8187893" y="2194937"/>
                </a:lnTo>
                <a:lnTo>
                  <a:pt x="8198581" y="2190999"/>
                </a:lnTo>
                <a:lnTo>
                  <a:pt x="8202519" y="2180310"/>
                </a:lnTo>
                <a:lnTo>
                  <a:pt x="8203082" y="2159495"/>
                </a:lnTo>
                <a:lnTo>
                  <a:pt x="8203082" y="36004"/>
                </a:lnTo>
                <a:lnTo>
                  <a:pt x="8202519" y="15189"/>
                </a:lnTo>
                <a:lnTo>
                  <a:pt x="8198581" y="4500"/>
                </a:lnTo>
                <a:lnTo>
                  <a:pt x="8187893" y="562"/>
                </a:lnTo>
                <a:lnTo>
                  <a:pt x="8167077" y="0"/>
                </a:lnTo>
                <a:lnTo>
                  <a:pt x="36004" y="0"/>
                </a:lnTo>
                <a:close/>
              </a:path>
            </a:pathLst>
          </a:custGeom>
          <a:ln w="44450">
            <a:solidFill>
              <a:srgbClr val="8B1062"/>
            </a:solidFill>
          </a:ln>
        </p:spPr>
        <p:txBody>
          <a:bodyPr wrap="square" lIns="0" tIns="0" rIns="0" bIns="0" rtlCol="0"/>
          <a:lstStyle/>
          <a:p>
            <a:endParaRPr/>
          </a:p>
        </p:txBody>
      </p:sp>
      <p:sp>
        <p:nvSpPr>
          <p:cNvPr id="18" name="object 18"/>
          <p:cNvSpPr txBox="1"/>
          <p:nvPr/>
        </p:nvSpPr>
        <p:spPr>
          <a:xfrm>
            <a:off x="1417905" y="1850279"/>
            <a:ext cx="3691890" cy="1280800"/>
          </a:xfrm>
          <a:prstGeom prst="rect">
            <a:avLst/>
          </a:prstGeom>
        </p:spPr>
        <p:txBody>
          <a:bodyPr vert="horz" wrap="square" lIns="0" tIns="40640" rIns="0" bIns="0" rtlCol="0">
            <a:spAutoFit/>
          </a:bodyPr>
          <a:lstStyle/>
          <a:p>
            <a:pPr marL="179705" indent="-180340">
              <a:lnSpc>
                <a:spcPct val="100000"/>
              </a:lnSpc>
              <a:spcBef>
                <a:spcPts val="320"/>
              </a:spcBef>
              <a:buChar char="–"/>
              <a:tabLst>
                <a:tab pos="180340" algn="l"/>
              </a:tabLst>
            </a:pPr>
            <a:r>
              <a:rPr sz="1000" dirty="0">
                <a:latin typeface="Arial"/>
                <a:cs typeface="Arial"/>
              </a:rPr>
              <a:t>Elevação do humor ou irritabilidade.</a:t>
            </a:r>
          </a:p>
          <a:p>
            <a:pPr marL="179705" indent="-180340">
              <a:lnSpc>
                <a:spcPct val="100000"/>
              </a:lnSpc>
              <a:spcBef>
                <a:spcPts val="219"/>
              </a:spcBef>
              <a:buChar char="–"/>
              <a:tabLst>
                <a:tab pos="180340" algn="l"/>
              </a:tabLst>
            </a:pPr>
            <a:r>
              <a:rPr sz="1000" dirty="0">
                <a:latin typeface="Arial"/>
                <a:cs typeface="Arial"/>
              </a:rPr>
              <a:t>Diminuição da necessidade de sono.</a:t>
            </a:r>
          </a:p>
          <a:p>
            <a:pPr marL="179705" marR="209550" indent="-180340">
              <a:lnSpc>
                <a:spcPct val="120300"/>
              </a:lnSpc>
              <a:buChar char="–"/>
              <a:tabLst>
                <a:tab pos="180340" algn="l"/>
              </a:tabLst>
            </a:pPr>
            <a:r>
              <a:rPr sz="1000" dirty="0">
                <a:latin typeface="Arial"/>
                <a:cs typeface="Arial"/>
              </a:rPr>
              <a:t>Aumento da atividade, sensação de aumento da energia, aumento da  loquacidade ou fala rápida.</a:t>
            </a:r>
          </a:p>
          <a:p>
            <a:pPr marL="179705" marR="5080" indent="-180340">
              <a:lnSpc>
                <a:spcPct val="120300"/>
              </a:lnSpc>
              <a:buChar char="–"/>
              <a:tabLst>
                <a:tab pos="180340" algn="l"/>
              </a:tabLst>
            </a:pPr>
            <a:r>
              <a:rPr sz="1000" dirty="0">
                <a:latin typeface="Arial"/>
                <a:cs typeface="Arial"/>
              </a:rPr>
              <a:t>Comportamentos impulsivos ou imprudentes, como gastos excessivos,  tomada de decisões importantes sem planejamento e indiscrições sexuais.</a:t>
            </a:r>
          </a:p>
        </p:txBody>
      </p:sp>
      <p:sp>
        <p:nvSpPr>
          <p:cNvPr id="19" name="object 19"/>
          <p:cNvSpPr txBox="1"/>
          <p:nvPr/>
        </p:nvSpPr>
        <p:spPr>
          <a:xfrm>
            <a:off x="5408099" y="2019797"/>
            <a:ext cx="3469640" cy="707886"/>
          </a:xfrm>
          <a:prstGeom prst="rect">
            <a:avLst/>
          </a:prstGeom>
        </p:spPr>
        <p:txBody>
          <a:bodyPr vert="horz" wrap="square" lIns="0" tIns="40640" rIns="0" bIns="0" rtlCol="0">
            <a:spAutoFit/>
          </a:bodyPr>
          <a:lstStyle/>
          <a:p>
            <a:pPr marL="179705" indent="-180340">
              <a:lnSpc>
                <a:spcPct val="100000"/>
              </a:lnSpc>
              <a:spcBef>
                <a:spcPts val="320"/>
              </a:spcBef>
              <a:buChar char="–"/>
              <a:tabLst>
                <a:tab pos="180340" algn="l"/>
              </a:tabLst>
            </a:pPr>
            <a:r>
              <a:rPr sz="1000" dirty="0">
                <a:latin typeface="Arial"/>
                <a:cs typeface="Arial"/>
              </a:rPr>
              <a:t>Perda de inibições sociais normais, com comportamentos impróprios.</a:t>
            </a:r>
          </a:p>
          <a:p>
            <a:pPr marL="179705" indent="-180340">
              <a:lnSpc>
                <a:spcPct val="100000"/>
              </a:lnSpc>
              <a:spcBef>
                <a:spcPts val="219"/>
              </a:spcBef>
              <a:buChar char="–"/>
              <a:tabLst>
                <a:tab pos="180340" algn="l"/>
              </a:tabLst>
            </a:pPr>
            <a:r>
              <a:rPr sz="1000" dirty="0">
                <a:latin typeface="Arial"/>
                <a:cs typeface="Arial"/>
              </a:rPr>
              <a:t>Fácil distração.</a:t>
            </a:r>
          </a:p>
          <a:p>
            <a:pPr marL="179705" indent="-180340">
              <a:lnSpc>
                <a:spcPct val="100000"/>
              </a:lnSpc>
              <a:spcBef>
                <a:spcPts val="215"/>
              </a:spcBef>
              <a:buChar char="–"/>
              <a:tabLst>
                <a:tab pos="180340" algn="l"/>
              </a:tabLst>
            </a:pPr>
            <a:r>
              <a:rPr sz="1000" dirty="0">
                <a:latin typeface="Arial"/>
                <a:cs typeface="Arial"/>
              </a:rPr>
              <a:t>Autoestima irrealisticamente inflada.</a:t>
            </a:r>
          </a:p>
        </p:txBody>
      </p:sp>
      <p:sp>
        <p:nvSpPr>
          <p:cNvPr id="20" name="object 20"/>
          <p:cNvSpPr/>
          <p:nvPr/>
        </p:nvSpPr>
        <p:spPr>
          <a:xfrm>
            <a:off x="5417869" y="3343030"/>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21" name="object 21"/>
          <p:cNvSpPr/>
          <p:nvPr/>
        </p:nvSpPr>
        <p:spPr>
          <a:xfrm>
            <a:off x="5417869" y="3343030"/>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22" name="object 22"/>
          <p:cNvSpPr/>
          <p:nvPr/>
        </p:nvSpPr>
        <p:spPr>
          <a:xfrm>
            <a:off x="2694304" y="5106492"/>
            <a:ext cx="4832985" cy="832485"/>
          </a:xfrm>
          <a:custGeom>
            <a:avLst/>
            <a:gdLst/>
            <a:ahLst/>
            <a:cxnLst/>
            <a:rect l="l" t="t" r="r" b="b"/>
            <a:pathLst>
              <a:path w="4832984" h="832485">
                <a:moveTo>
                  <a:pt x="0" y="0"/>
                </a:moveTo>
                <a:lnTo>
                  <a:pt x="4832604" y="0"/>
                </a:lnTo>
                <a:lnTo>
                  <a:pt x="4832604" y="832104"/>
                </a:lnTo>
                <a:lnTo>
                  <a:pt x="0" y="832104"/>
                </a:lnTo>
                <a:lnTo>
                  <a:pt x="0" y="0"/>
                </a:lnTo>
                <a:close/>
              </a:path>
            </a:pathLst>
          </a:custGeom>
          <a:solidFill>
            <a:srgbClr val="000000">
              <a:alpha val="39999"/>
            </a:srgbClr>
          </a:solidFill>
        </p:spPr>
        <p:txBody>
          <a:bodyPr wrap="square" lIns="0" tIns="0" rIns="0" bIns="0" rtlCol="0"/>
          <a:lstStyle/>
          <a:p>
            <a:endParaRPr/>
          </a:p>
        </p:txBody>
      </p:sp>
      <p:sp>
        <p:nvSpPr>
          <p:cNvPr id="23" name="object 23"/>
          <p:cNvSpPr/>
          <p:nvPr/>
        </p:nvSpPr>
        <p:spPr>
          <a:xfrm>
            <a:off x="2743835" y="5158055"/>
            <a:ext cx="4714240" cy="711200"/>
          </a:xfrm>
          <a:custGeom>
            <a:avLst/>
            <a:gdLst/>
            <a:ahLst/>
            <a:cxnLst/>
            <a:rect l="l" t="t" r="r" b="b"/>
            <a:pathLst>
              <a:path w="4714240" h="711200">
                <a:moveTo>
                  <a:pt x="4677905" y="0"/>
                </a:moveTo>
                <a:lnTo>
                  <a:pt x="36004" y="0"/>
                </a:lnTo>
                <a:lnTo>
                  <a:pt x="15189" y="562"/>
                </a:lnTo>
                <a:lnTo>
                  <a:pt x="4500" y="4500"/>
                </a:lnTo>
                <a:lnTo>
                  <a:pt x="562" y="15189"/>
                </a:lnTo>
                <a:lnTo>
                  <a:pt x="0" y="36004"/>
                </a:lnTo>
                <a:lnTo>
                  <a:pt x="0" y="674916"/>
                </a:lnTo>
                <a:lnTo>
                  <a:pt x="562" y="695723"/>
                </a:lnTo>
                <a:lnTo>
                  <a:pt x="4500" y="706408"/>
                </a:lnTo>
                <a:lnTo>
                  <a:pt x="15189" y="710345"/>
                </a:lnTo>
                <a:lnTo>
                  <a:pt x="36004" y="710907"/>
                </a:lnTo>
                <a:lnTo>
                  <a:pt x="4677905" y="710907"/>
                </a:lnTo>
                <a:lnTo>
                  <a:pt x="4698720" y="710345"/>
                </a:lnTo>
                <a:lnTo>
                  <a:pt x="4709409" y="706408"/>
                </a:lnTo>
                <a:lnTo>
                  <a:pt x="4713347" y="695723"/>
                </a:lnTo>
                <a:lnTo>
                  <a:pt x="4713909" y="674916"/>
                </a:lnTo>
                <a:lnTo>
                  <a:pt x="4713909" y="36004"/>
                </a:lnTo>
                <a:lnTo>
                  <a:pt x="4713347" y="15189"/>
                </a:lnTo>
                <a:lnTo>
                  <a:pt x="4709409" y="4500"/>
                </a:lnTo>
                <a:lnTo>
                  <a:pt x="4698720" y="562"/>
                </a:lnTo>
                <a:lnTo>
                  <a:pt x="4677905" y="0"/>
                </a:lnTo>
                <a:close/>
              </a:path>
            </a:pathLst>
          </a:custGeom>
          <a:solidFill>
            <a:srgbClr val="FFFFFF"/>
          </a:solidFill>
        </p:spPr>
        <p:txBody>
          <a:bodyPr wrap="square" lIns="0" tIns="0" rIns="0" bIns="0" rtlCol="0"/>
          <a:lstStyle/>
          <a:p>
            <a:endParaRPr/>
          </a:p>
        </p:txBody>
      </p:sp>
      <p:sp>
        <p:nvSpPr>
          <p:cNvPr id="24" name="object 24"/>
          <p:cNvSpPr/>
          <p:nvPr/>
        </p:nvSpPr>
        <p:spPr>
          <a:xfrm>
            <a:off x="2743835" y="5158055"/>
            <a:ext cx="4714240" cy="711200"/>
          </a:xfrm>
          <a:custGeom>
            <a:avLst/>
            <a:gdLst/>
            <a:ahLst/>
            <a:cxnLst/>
            <a:rect l="l" t="t" r="r" b="b"/>
            <a:pathLst>
              <a:path w="4714240" h="711200">
                <a:moveTo>
                  <a:pt x="36004" y="0"/>
                </a:moveTo>
                <a:lnTo>
                  <a:pt x="15189" y="562"/>
                </a:lnTo>
                <a:lnTo>
                  <a:pt x="4500" y="4500"/>
                </a:lnTo>
                <a:lnTo>
                  <a:pt x="562" y="15189"/>
                </a:lnTo>
                <a:lnTo>
                  <a:pt x="0" y="36004"/>
                </a:lnTo>
                <a:lnTo>
                  <a:pt x="0" y="674916"/>
                </a:lnTo>
                <a:lnTo>
                  <a:pt x="562" y="695723"/>
                </a:lnTo>
                <a:lnTo>
                  <a:pt x="4500" y="706408"/>
                </a:lnTo>
                <a:lnTo>
                  <a:pt x="15189" y="710345"/>
                </a:lnTo>
                <a:lnTo>
                  <a:pt x="36004" y="710907"/>
                </a:lnTo>
                <a:lnTo>
                  <a:pt x="4677905" y="710907"/>
                </a:lnTo>
                <a:lnTo>
                  <a:pt x="4698720" y="710345"/>
                </a:lnTo>
                <a:lnTo>
                  <a:pt x="4709409" y="706408"/>
                </a:lnTo>
                <a:lnTo>
                  <a:pt x="4713347" y="695723"/>
                </a:lnTo>
                <a:lnTo>
                  <a:pt x="4713909" y="674916"/>
                </a:lnTo>
                <a:lnTo>
                  <a:pt x="4713909" y="36004"/>
                </a:lnTo>
                <a:lnTo>
                  <a:pt x="4713347" y="15189"/>
                </a:lnTo>
                <a:lnTo>
                  <a:pt x="4709409" y="4500"/>
                </a:lnTo>
                <a:lnTo>
                  <a:pt x="4698720" y="562"/>
                </a:lnTo>
                <a:lnTo>
                  <a:pt x="4677905" y="0"/>
                </a:lnTo>
                <a:lnTo>
                  <a:pt x="36004" y="0"/>
                </a:lnTo>
                <a:close/>
              </a:path>
            </a:pathLst>
          </a:custGeom>
          <a:ln w="44449">
            <a:solidFill>
              <a:srgbClr val="8B1062"/>
            </a:solidFill>
          </a:ln>
        </p:spPr>
        <p:txBody>
          <a:bodyPr wrap="square" lIns="0" tIns="0" rIns="0" bIns="0" rtlCol="0"/>
          <a:lstStyle/>
          <a:p>
            <a:endParaRPr/>
          </a:p>
        </p:txBody>
      </p:sp>
      <p:sp>
        <p:nvSpPr>
          <p:cNvPr id="25" name="object 25"/>
          <p:cNvSpPr/>
          <p:nvPr/>
        </p:nvSpPr>
        <p:spPr>
          <a:xfrm>
            <a:off x="5427982" y="6027657"/>
            <a:ext cx="540385" cy="540385"/>
          </a:xfrm>
          <a:custGeom>
            <a:avLst/>
            <a:gdLst/>
            <a:ahLst/>
            <a:cxnLst/>
            <a:rect l="l" t="t" r="r" b="b"/>
            <a:pathLst>
              <a:path w="540385" h="540384">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26" name="object 26"/>
          <p:cNvSpPr/>
          <p:nvPr/>
        </p:nvSpPr>
        <p:spPr>
          <a:xfrm>
            <a:off x="5427982" y="6027657"/>
            <a:ext cx="540385" cy="540385"/>
          </a:xfrm>
          <a:custGeom>
            <a:avLst/>
            <a:gdLst/>
            <a:ahLst/>
            <a:cxnLst/>
            <a:rect l="l" t="t" r="r" b="b"/>
            <a:pathLst>
              <a:path w="540385" h="540384">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27" name="object 27"/>
          <p:cNvSpPr/>
          <p:nvPr/>
        </p:nvSpPr>
        <p:spPr>
          <a:xfrm>
            <a:off x="4270974" y="5984073"/>
            <a:ext cx="605790" cy="605790"/>
          </a:xfrm>
          <a:custGeom>
            <a:avLst/>
            <a:gdLst/>
            <a:ahLst/>
            <a:cxnLst/>
            <a:rect l="l" t="t" r="r" b="b"/>
            <a:pathLst>
              <a:path w="605789" h="605790">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28" name="object 28"/>
          <p:cNvSpPr/>
          <p:nvPr/>
        </p:nvSpPr>
        <p:spPr>
          <a:xfrm>
            <a:off x="4270974" y="5984073"/>
            <a:ext cx="605790" cy="605790"/>
          </a:xfrm>
          <a:custGeom>
            <a:avLst/>
            <a:gdLst/>
            <a:ahLst/>
            <a:cxnLst/>
            <a:rect l="l" t="t" r="r" b="b"/>
            <a:pathLst>
              <a:path w="605789" h="605790">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29" name="object 29"/>
          <p:cNvSpPr/>
          <p:nvPr/>
        </p:nvSpPr>
        <p:spPr>
          <a:xfrm>
            <a:off x="8528885" y="3320455"/>
            <a:ext cx="2011680" cy="1239951"/>
          </a:xfrm>
          <a:custGeom>
            <a:avLst/>
            <a:gdLst/>
            <a:ahLst/>
            <a:cxnLst/>
            <a:rect l="l" t="t" r="r" b="b"/>
            <a:pathLst>
              <a:path w="2011679" h="1044575">
                <a:moveTo>
                  <a:pt x="2011172" y="0"/>
                </a:moveTo>
                <a:lnTo>
                  <a:pt x="2011172" y="1044549"/>
                </a:lnTo>
                <a:lnTo>
                  <a:pt x="185343" y="1044549"/>
                </a:lnTo>
                <a:lnTo>
                  <a:pt x="185343" y="664286"/>
                </a:lnTo>
                <a:lnTo>
                  <a:pt x="0" y="516432"/>
                </a:lnTo>
                <a:lnTo>
                  <a:pt x="185343" y="348234"/>
                </a:lnTo>
                <a:lnTo>
                  <a:pt x="185343" y="0"/>
                </a:lnTo>
                <a:lnTo>
                  <a:pt x="2011172" y="0"/>
                </a:lnTo>
                <a:close/>
              </a:path>
            </a:pathLst>
          </a:custGeom>
          <a:ln w="88900">
            <a:solidFill>
              <a:srgbClr val="E3E4E4"/>
            </a:solidFill>
          </a:ln>
        </p:spPr>
        <p:txBody>
          <a:bodyPr wrap="square" lIns="0" tIns="0" rIns="0" bIns="0" rtlCol="0"/>
          <a:lstStyle/>
          <a:p>
            <a:endParaRPr/>
          </a:p>
        </p:txBody>
      </p:sp>
      <p:sp>
        <p:nvSpPr>
          <p:cNvPr id="30" name="object 30"/>
          <p:cNvSpPr txBox="1"/>
          <p:nvPr/>
        </p:nvSpPr>
        <p:spPr>
          <a:xfrm>
            <a:off x="8858882" y="3304207"/>
            <a:ext cx="1680210" cy="1316386"/>
          </a:xfrm>
          <a:prstGeom prst="rect">
            <a:avLst/>
          </a:prstGeom>
        </p:spPr>
        <p:txBody>
          <a:bodyPr vert="horz" wrap="square" lIns="0" tIns="64135" rIns="0" bIns="0" rtlCol="0">
            <a:spAutoFit/>
          </a:bodyPr>
          <a:lstStyle/>
          <a:p>
            <a:pPr marL="12700">
              <a:lnSpc>
                <a:spcPct val="100000"/>
              </a:lnSpc>
              <a:spcBef>
                <a:spcPts val="505"/>
              </a:spcBef>
            </a:pPr>
            <a:r>
              <a:rPr sz="1050" b="1" spc="10" dirty="0">
                <a:solidFill>
                  <a:srgbClr val="D10019"/>
                </a:solidFill>
                <a:latin typeface="Arial"/>
                <a:cs typeface="Arial"/>
              </a:rPr>
              <a:t>DICA</a:t>
            </a:r>
            <a:r>
              <a:rPr sz="1050" b="1" spc="90" dirty="0">
                <a:solidFill>
                  <a:srgbClr val="D10019"/>
                </a:solidFill>
                <a:latin typeface="Arial"/>
                <a:cs typeface="Arial"/>
              </a:rPr>
              <a:t> </a:t>
            </a:r>
            <a:r>
              <a:rPr sz="1050" b="1" spc="10" dirty="0">
                <a:solidFill>
                  <a:srgbClr val="D10019"/>
                </a:solidFill>
                <a:latin typeface="Arial"/>
                <a:cs typeface="Arial"/>
              </a:rPr>
              <a:t>CLÍNICA:</a:t>
            </a:r>
            <a:endParaRPr sz="1050" dirty="0">
              <a:latin typeface="Arial"/>
              <a:cs typeface="Arial"/>
            </a:endParaRPr>
          </a:p>
          <a:p>
            <a:pPr marL="12700" marR="5080">
              <a:lnSpc>
                <a:spcPts val="1000"/>
              </a:lnSpc>
              <a:spcBef>
                <a:spcPts val="455"/>
              </a:spcBef>
            </a:pPr>
            <a:r>
              <a:rPr sz="1050" spc="-55" dirty="0">
                <a:latin typeface="Arial"/>
                <a:cs typeface="Arial"/>
              </a:rPr>
              <a:t>As </a:t>
            </a:r>
            <a:r>
              <a:rPr sz="1050" spc="-65" dirty="0">
                <a:latin typeface="Arial"/>
                <a:cs typeface="Arial"/>
              </a:rPr>
              <a:t>pessoas </a:t>
            </a:r>
            <a:r>
              <a:rPr sz="1050" spc="-35" dirty="0">
                <a:latin typeface="Arial"/>
                <a:cs typeface="Arial"/>
              </a:rPr>
              <a:t>com </a:t>
            </a:r>
            <a:r>
              <a:rPr sz="1050" spc="-30" dirty="0">
                <a:latin typeface="Arial"/>
                <a:cs typeface="Arial"/>
              </a:rPr>
              <a:t>episódio </a:t>
            </a:r>
            <a:r>
              <a:rPr sz="1050" spc="-45" dirty="0">
                <a:latin typeface="Arial"/>
                <a:cs typeface="Arial"/>
              </a:rPr>
              <a:t>depressivo  </a:t>
            </a:r>
            <a:r>
              <a:rPr sz="1050" spc="-15" dirty="0">
                <a:latin typeface="Arial"/>
                <a:cs typeface="Arial"/>
              </a:rPr>
              <a:t>no </a:t>
            </a:r>
            <a:r>
              <a:rPr sz="1050" spc="-20" dirty="0">
                <a:latin typeface="Arial"/>
                <a:cs typeface="Arial"/>
              </a:rPr>
              <a:t>transtorno bipolar </a:t>
            </a:r>
            <a:r>
              <a:rPr sz="1050" spc="-35" dirty="0">
                <a:latin typeface="Arial"/>
                <a:cs typeface="Arial"/>
              </a:rPr>
              <a:t>correm </a:t>
            </a:r>
            <a:r>
              <a:rPr sz="1050" spc="-40" dirty="0">
                <a:latin typeface="Arial"/>
                <a:cs typeface="Arial"/>
              </a:rPr>
              <a:t>risco de  apresentar </a:t>
            </a:r>
            <a:r>
              <a:rPr sz="1050" spc="-35" dirty="0">
                <a:latin typeface="Arial"/>
                <a:cs typeface="Arial"/>
              </a:rPr>
              <a:t>mania. </a:t>
            </a:r>
            <a:r>
              <a:rPr sz="1050" spc="-70" dirty="0">
                <a:latin typeface="Arial"/>
                <a:cs typeface="Arial"/>
              </a:rPr>
              <a:t>O </a:t>
            </a:r>
            <a:r>
              <a:rPr sz="1050" spc="-20" dirty="0">
                <a:latin typeface="Arial"/>
                <a:cs typeface="Arial"/>
              </a:rPr>
              <a:t>tratamento </a:t>
            </a:r>
            <a:r>
              <a:rPr sz="1050" spc="-60" dirty="0">
                <a:latin typeface="Arial"/>
                <a:cs typeface="Arial"/>
              </a:rPr>
              <a:t>é  </a:t>
            </a:r>
            <a:r>
              <a:rPr sz="1050" spc="-25" dirty="0">
                <a:latin typeface="Arial"/>
                <a:cs typeface="Arial"/>
              </a:rPr>
              <a:t>diferente </a:t>
            </a:r>
            <a:r>
              <a:rPr sz="1050" spc="-15" dirty="0">
                <a:latin typeface="Arial"/>
                <a:cs typeface="Arial"/>
              </a:rPr>
              <a:t>do </a:t>
            </a:r>
            <a:r>
              <a:rPr sz="1050" spc="-40" dirty="0">
                <a:latin typeface="Arial"/>
                <a:cs typeface="Arial"/>
              </a:rPr>
              <a:t>usado na </a:t>
            </a:r>
            <a:r>
              <a:rPr sz="1050" spc="-45" dirty="0">
                <a:latin typeface="Arial"/>
                <a:cs typeface="Arial"/>
              </a:rPr>
              <a:t>depressão. </a:t>
            </a:r>
            <a:r>
              <a:rPr sz="1050" b="1" spc="-95" dirty="0">
                <a:latin typeface="Arial"/>
                <a:cs typeface="Arial"/>
              </a:rPr>
              <a:t>É  </a:t>
            </a:r>
            <a:r>
              <a:rPr sz="1050" b="1" spc="-40" dirty="0">
                <a:latin typeface="Arial"/>
                <a:cs typeface="Arial"/>
              </a:rPr>
              <a:t>preciso </a:t>
            </a:r>
            <a:r>
              <a:rPr sz="1050" b="1" spc="-25" dirty="0">
                <a:latin typeface="Arial"/>
                <a:cs typeface="Arial"/>
              </a:rPr>
              <a:t>aplicar </a:t>
            </a:r>
            <a:r>
              <a:rPr sz="1050" b="1" spc="-20" dirty="0">
                <a:latin typeface="Arial"/>
                <a:cs typeface="Arial"/>
              </a:rPr>
              <a:t>o protocolo</a:t>
            </a:r>
            <a:r>
              <a:rPr sz="1050" b="1" spc="10" dirty="0">
                <a:latin typeface="Arial"/>
                <a:cs typeface="Arial"/>
              </a:rPr>
              <a:t> </a:t>
            </a:r>
            <a:r>
              <a:rPr sz="1050" b="1" spc="15" dirty="0">
                <a:latin typeface="Arial"/>
                <a:cs typeface="Arial"/>
              </a:rPr>
              <a:t>2.</a:t>
            </a:r>
            <a:endParaRPr sz="1050" dirty="0">
              <a:latin typeface="Arial"/>
              <a:cs typeface="Arial"/>
            </a:endParaRPr>
          </a:p>
        </p:txBody>
      </p:sp>
      <p:sp>
        <p:nvSpPr>
          <p:cNvPr id="31" name="object 31"/>
          <p:cNvSpPr/>
          <p:nvPr/>
        </p:nvSpPr>
        <p:spPr>
          <a:xfrm>
            <a:off x="8300828" y="3617142"/>
            <a:ext cx="79794" cy="122142"/>
          </a:xfrm>
          <a:prstGeom prst="rect">
            <a:avLst/>
          </a:prstGeom>
          <a:blipFill>
            <a:blip r:embed="rId2" cstate="print"/>
            <a:stretch>
              <a:fillRect/>
            </a:stretch>
          </a:blipFill>
        </p:spPr>
        <p:txBody>
          <a:bodyPr wrap="square" lIns="0" tIns="0" rIns="0" bIns="0" rtlCol="0"/>
          <a:lstStyle/>
          <a:p>
            <a:endParaRPr/>
          </a:p>
        </p:txBody>
      </p:sp>
      <p:sp>
        <p:nvSpPr>
          <p:cNvPr id="32" name="object 32"/>
          <p:cNvSpPr/>
          <p:nvPr/>
        </p:nvSpPr>
        <p:spPr>
          <a:xfrm>
            <a:off x="8252111" y="3700227"/>
            <a:ext cx="182245" cy="378460"/>
          </a:xfrm>
          <a:custGeom>
            <a:avLst/>
            <a:gdLst/>
            <a:ahLst/>
            <a:cxnLst/>
            <a:rect l="l" t="t" r="r" b="b"/>
            <a:pathLst>
              <a:path w="182245" h="378460">
                <a:moveTo>
                  <a:pt x="85534" y="51930"/>
                </a:moveTo>
                <a:lnTo>
                  <a:pt x="41478" y="51930"/>
                </a:lnTo>
                <a:lnTo>
                  <a:pt x="41440" y="357085"/>
                </a:lnTo>
                <a:lnTo>
                  <a:pt x="43198" y="365297"/>
                </a:lnTo>
                <a:lnTo>
                  <a:pt x="47993" y="372006"/>
                </a:lnTo>
                <a:lnTo>
                  <a:pt x="55102" y="376532"/>
                </a:lnTo>
                <a:lnTo>
                  <a:pt x="63804" y="378193"/>
                </a:lnTo>
                <a:lnTo>
                  <a:pt x="72519" y="376532"/>
                </a:lnTo>
                <a:lnTo>
                  <a:pt x="79632" y="372006"/>
                </a:lnTo>
                <a:lnTo>
                  <a:pt x="84425" y="365297"/>
                </a:lnTo>
                <a:lnTo>
                  <a:pt x="86182" y="357085"/>
                </a:lnTo>
                <a:lnTo>
                  <a:pt x="86207" y="180085"/>
                </a:lnTo>
                <a:lnTo>
                  <a:pt x="140876" y="180085"/>
                </a:lnTo>
                <a:lnTo>
                  <a:pt x="140893" y="128333"/>
                </a:lnTo>
                <a:lnTo>
                  <a:pt x="83235" y="128333"/>
                </a:lnTo>
                <a:lnTo>
                  <a:pt x="77050" y="122478"/>
                </a:lnTo>
                <a:lnTo>
                  <a:pt x="77174" y="109562"/>
                </a:lnTo>
                <a:lnTo>
                  <a:pt x="80556" y="105054"/>
                </a:lnTo>
                <a:lnTo>
                  <a:pt x="85534" y="103022"/>
                </a:lnTo>
                <a:lnTo>
                  <a:pt x="85534" y="51930"/>
                </a:lnTo>
                <a:close/>
              </a:path>
              <a:path w="182245" h="378460">
                <a:moveTo>
                  <a:pt x="140876" y="180085"/>
                </a:moveTo>
                <a:lnTo>
                  <a:pt x="96164" y="180085"/>
                </a:lnTo>
                <a:lnTo>
                  <a:pt x="96088" y="357085"/>
                </a:lnTo>
                <a:lnTo>
                  <a:pt x="97846" y="365297"/>
                </a:lnTo>
                <a:lnTo>
                  <a:pt x="102642" y="372006"/>
                </a:lnTo>
                <a:lnTo>
                  <a:pt x="109755" y="376532"/>
                </a:lnTo>
                <a:lnTo>
                  <a:pt x="118465" y="378193"/>
                </a:lnTo>
                <a:lnTo>
                  <a:pt x="127165" y="376532"/>
                </a:lnTo>
                <a:lnTo>
                  <a:pt x="134270" y="372006"/>
                </a:lnTo>
                <a:lnTo>
                  <a:pt x="139061" y="365297"/>
                </a:lnTo>
                <a:lnTo>
                  <a:pt x="140817" y="357085"/>
                </a:lnTo>
                <a:lnTo>
                  <a:pt x="140876" y="180085"/>
                </a:lnTo>
                <a:close/>
              </a:path>
              <a:path w="182245" h="378460">
                <a:moveTo>
                  <a:pt x="181952" y="51917"/>
                </a:moveTo>
                <a:lnTo>
                  <a:pt x="150736" y="51917"/>
                </a:lnTo>
                <a:lnTo>
                  <a:pt x="150736" y="164388"/>
                </a:lnTo>
                <a:lnTo>
                  <a:pt x="155622" y="177111"/>
                </a:lnTo>
                <a:lnTo>
                  <a:pt x="166368" y="181352"/>
                </a:lnTo>
                <a:lnTo>
                  <a:pt x="177102" y="177111"/>
                </a:lnTo>
                <a:lnTo>
                  <a:pt x="181952" y="164388"/>
                </a:lnTo>
                <a:lnTo>
                  <a:pt x="181952" y="51917"/>
                </a:lnTo>
                <a:close/>
              </a:path>
              <a:path w="182245" h="378460">
                <a:moveTo>
                  <a:pt x="58051" y="0"/>
                </a:moveTo>
                <a:lnTo>
                  <a:pt x="12382" y="14254"/>
                </a:lnTo>
                <a:lnTo>
                  <a:pt x="0" y="164388"/>
                </a:lnTo>
                <a:lnTo>
                  <a:pt x="4917" y="177018"/>
                </a:lnTo>
                <a:lnTo>
                  <a:pt x="15735" y="181228"/>
                </a:lnTo>
                <a:lnTo>
                  <a:pt x="26553" y="177018"/>
                </a:lnTo>
                <a:lnTo>
                  <a:pt x="31470" y="164388"/>
                </a:lnTo>
                <a:lnTo>
                  <a:pt x="31470" y="51930"/>
                </a:lnTo>
                <a:lnTo>
                  <a:pt x="85534" y="51930"/>
                </a:lnTo>
                <a:lnTo>
                  <a:pt x="85534" y="48983"/>
                </a:lnTo>
                <a:lnTo>
                  <a:pt x="74125" y="46157"/>
                </a:lnTo>
                <a:lnTo>
                  <a:pt x="65639" y="37364"/>
                </a:lnTo>
                <a:lnTo>
                  <a:pt x="60231" y="22135"/>
                </a:lnTo>
                <a:lnTo>
                  <a:pt x="58051" y="0"/>
                </a:lnTo>
                <a:close/>
              </a:path>
              <a:path w="182245" h="378460">
                <a:moveTo>
                  <a:pt x="135381" y="38"/>
                </a:moveTo>
                <a:lnTo>
                  <a:pt x="123888" y="38"/>
                </a:lnTo>
                <a:lnTo>
                  <a:pt x="121692" y="22075"/>
                </a:lnTo>
                <a:lnTo>
                  <a:pt x="116278" y="37237"/>
                </a:lnTo>
                <a:lnTo>
                  <a:pt x="107800" y="45992"/>
                </a:lnTo>
                <a:lnTo>
                  <a:pt x="96418" y="48806"/>
                </a:lnTo>
                <a:lnTo>
                  <a:pt x="96418" y="102869"/>
                </a:lnTo>
                <a:lnTo>
                  <a:pt x="101396" y="104889"/>
                </a:lnTo>
                <a:lnTo>
                  <a:pt x="104901" y="109562"/>
                </a:lnTo>
                <a:lnTo>
                  <a:pt x="104901" y="122326"/>
                </a:lnTo>
                <a:lnTo>
                  <a:pt x="98704" y="128333"/>
                </a:lnTo>
                <a:lnTo>
                  <a:pt x="140893" y="128333"/>
                </a:lnTo>
                <a:lnTo>
                  <a:pt x="140919" y="51917"/>
                </a:lnTo>
                <a:lnTo>
                  <a:pt x="181952" y="51917"/>
                </a:lnTo>
                <a:lnTo>
                  <a:pt x="181837" y="48806"/>
                </a:lnTo>
                <a:lnTo>
                  <a:pt x="179035" y="31247"/>
                </a:lnTo>
                <a:lnTo>
                  <a:pt x="170292" y="15406"/>
                </a:lnTo>
                <a:lnTo>
                  <a:pt x="155737" y="4254"/>
                </a:lnTo>
                <a:lnTo>
                  <a:pt x="135381" y="38"/>
                </a:lnTo>
                <a:close/>
              </a:path>
            </a:pathLst>
          </a:custGeom>
          <a:solidFill>
            <a:srgbClr val="D10019"/>
          </a:solidFill>
        </p:spPr>
        <p:txBody>
          <a:bodyPr wrap="square" lIns="0" tIns="0" rIns="0" bIns="0" rtlCol="0"/>
          <a:lstStyle/>
          <a:p>
            <a:endParaRPr/>
          </a:p>
        </p:txBody>
      </p:sp>
      <p:sp>
        <p:nvSpPr>
          <p:cNvPr id="33" name="object 33"/>
          <p:cNvSpPr/>
          <p:nvPr/>
        </p:nvSpPr>
        <p:spPr>
          <a:xfrm>
            <a:off x="6347725" y="4614000"/>
            <a:ext cx="125996" cy="113309"/>
          </a:xfrm>
          <a:prstGeom prst="rect">
            <a:avLst/>
          </a:prstGeom>
          <a:blipFill>
            <a:blip r:embed="rId3" cstate="print"/>
            <a:stretch>
              <a:fillRect/>
            </a:stretch>
          </a:blipFill>
        </p:spPr>
        <p:txBody>
          <a:bodyPr wrap="square" lIns="0" tIns="0" rIns="0" bIns="0" rtlCol="0"/>
          <a:lstStyle/>
          <a:p>
            <a:endParaRPr/>
          </a:p>
        </p:txBody>
      </p:sp>
      <p:sp>
        <p:nvSpPr>
          <p:cNvPr id="34" name="object 34"/>
          <p:cNvSpPr/>
          <p:nvPr/>
        </p:nvSpPr>
        <p:spPr>
          <a:xfrm>
            <a:off x="7594113" y="4560406"/>
            <a:ext cx="230403" cy="230403"/>
          </a:xfrm>
          <a:prstGeom prst="rect">
            <a:avLst/>
          </a:prstGeom>
          <a:blipFill>
            <a:blip r:embed="rId4" cstate="print"/>
            <a:stretch>
              <a:fillRect/>
            </a:stretch>
          </a:blipFill>
        </p:spPr>
        <p:txBody>
          <a:bodyPr wrap="square" lIns="0" tIns="0" rIns="0" bIns="0" rtlCol="0"/>
          <a:lstStyle/>
          <a:p>
            <a:endParaRPr/>
          </a:p>
        </p:txBody>
      </p:sp>
      <p:sp>
        <p:nvSpPr>
          <p:cNvPr id="35" name="object 35"/>
          <p:cNvSpPr txBox="1"/>
          <p:nvPr/>
        </p:nvSpPr>
        <p:spPr>
          <a:xfrm>
            <a:off x="2694304" y="4541892"/>
            <a:ext cx="5810885" cy="1204595"/>
          </a:xfrm>
          <a:prstGeom prst="rect">
            <a:avLst/>
          </a:prstGeom>
        </p:spPr>
        <p:txBody>
          <a:bodyPr vert="horz" wrap="square" lIns="0" tIns="12700" rIns="0" bIns="0" rtlCol="0">
            <a:spAutoFit/>
          </a:bodyPr>
          <a:lstStyle/>
          <a:p>
            <a:pPr marL="3812540" marR="5080">
              <a:lnSpc>
                <a:spcPct val="111100"/>
              </a:lnSpc>
              <a:spcBef>
                <a:spcPts val="100"/>
              </a:spcBef>
            </a:pPr>
            <a:r>
              <a:rPr sz="1200" spc="-65" dirty="0">
                <a:latin typeface="Arial"/>
                <a:cs typeface="Arial"/>
              </a:rPr>
              <a:t>Vá </a:t>
            </a:r>
            <a:r>
              <a:rPr sz="1200" spc="-25" dirty="0">
                <a:latin typeface="Arial"/>
                <a:cs typeface="Arial"/>
              </a:rPr>
              <a:t>para </a:t>
            </a:r>
            <a:r>
              <a:rPr sz="1200" spc="40" dirty="0">
                <a:latin typeface="Arial"/>
                <a:cs typeface="Arial"/>
              </a:rPr>
              <a:t>o </a:t>
            </a:r>
            <a:r>
              <a:rPr sz="1200" b="1" spc="-150" dirty="0">
                <a:solidFill>
                  <a:srgbClr val="8B1062"/>
                </a:solidFill>
                <a:latin typeface="Arial"/>
                <a:cs typeface="Arial"/>
              </a:rPr>
              <a:t>PASSO</a:t>
            </a:r>
            <a:r>
              <a:rPr lang="pt-BR" sz="1200" b="1" spc="-235" dirty="0">
                <a:solidFill>
                  <a:srgbClr val="8B1062"/>
                </a:solidFill>
                <a:latin typeface="Arial"/>
                <a:cs typeface="Arial"/>
              </a:rPr>
              <a:t>       </a:t>
            </a:r>
            <a:r>
              <a:rPr sz="1200" b="1" spc="-235" dirty="0">
                <a:solidFill>
                  <a:srgbClr val="8B1062"/>
                </a:solidFill>
                <a:latin typeface="Arial"/>
                <a:cs typeface="Arial"/>
              </a:rPr>
              <a:t> </a:t>
            </a:r>
            <a:r>
              <a:rPr sz="1800" b="1" spc="-127" baseline="4629" dirty="0">
                <a:solidFill>
                  <a:srgbClr val="FFFFFF"/>
                </a:solidFill>
                <a:latin typeface="Arial"/>
                <a:cs typeface="Arial"/>
              </a:rPr>
              <a:t>3 </a:t>
            </a:r>
            <a:r>
              <a:rPr lang="pt-BR" sz="1800" b="1" spc="-127" baseline="4629" dirty="0">
                <a:solidFill>
                  <a:srgbClr val="FFFFFF"/>
                </a:solidFill>
                <a:latin typeface="Arial"/>
                <a:cs typeface="Arial"/>
              </a:rPr>
              <a:t>     </a:t>
            </a:r>
            <a:r>
              <a:rPr sz="1200" spc="-35" dirty="0">
                <a:latin typeface="Arial"/>
                <a:cs typeface="Arial"/>
              </a:rPr>
              <a:t>e, </a:t>
            </a:r>
            <a:r>
              <a:rPr sz="1200" spc="-20" dirty="0">
                <a:latin typeface="Arial"/>
                <a:cs typeface="Arial"/>
              </a:rPr>
              <a:t>depois,  </a:t>
            </a:r>
            <a:r>
              <a:rPr sz="1200" spc="-25" dirty="0">
                <a:latin typeface="Arial"/>
                <a:cs typeface="Arial"/>
              </a:rPr>
              <a:t>para </a:t>
            </a:r>
            <a:r>
              <a:rPr sz="1200" spc="40" dirty="0">
                <a:latin typeface="Arial"/>
                <a:cs typeface="Arial"/>
              </a:rPr>
              <a:t>o</a:t>
            </a:r>
            <a:r>
              <a:rPr lang="pt-BR" sz="1200" spc="40" dirty="0">
                <a:latin typeface="Arial"/>
                <a:cs typeface="Arial"/>
              </a:rPr>
              <a:t> </a:t>
            </a:r>
            <a:r>
              <a:rPr lang="pt-BR" sz="1200" b="1" spc="-235" dirty="0">
                <a:solidFill>
                  <a:srgbClr val="8B1062"/>
                </a:solidFill>
                <a:latin typeface="Arial"/>
                <a:cs typeface="Arial"/>
              </a:rPr>
              <a:t>P</a:t>
            </a:r>
            <a:r>
              <a:rPr sz="1200" b="1" spc="-150" dirty="0">
                <a:solidFill>
                  <a:srgbClr val="8B1062"/>
                </a:solidFill>
                <a:latin typeface="Arial"/>
                <a:cs typeface="Arial"/>
              </a:rPr>
              <a:t>ROTOCOLO 2</a:t>
            </a:r>
            <a:endParaRPr sz="1200" spc="-150" dirty="0">
              <a:latin typeface="Arial"/>
              <a:cs typeface="Arial"/>
            </a:endParaRPr>
          </a:p>
          <a:p>
            <a:pPr>
              <a:lnSpc>
                <a:spcPct val="100000"/>
              </a:lnSpc>
            </a:pPr>
            <a:endParaRPr sz="1300" dirty="0">
              <a:latin typeface="Times New Roman"/>
              <a:cs typeface="Times New Roman"/>
            </a:endParaRPr>
          </a:p>
          <a:p>
            <a:pPr>
              <a:lnSpc>
                <a:spcPct val="100000"/>
              </a:lnSpc>
              <a:spcBef>
                <a:spcPts val="35"/>
              </a:spcBef>
            </a:pPr>
            <a:endParaRPr sz="1450" dirty="0">
              <a:latin typeface="Times New Roman"/>
              <a:cs typeface="Times New Roman"/>
            </a:endParaRPr>
          </a:p>
          <a:p>
            <a:pPr marR="989330" algn="ctr">
              <a:lnSpc>
                <a:spcPct val="100000"/>
              </a:lnSpc>
            </a:pPr>
            <a:r>
              <a:rPr sz="1200" b="1" spc="-25" dirty="0">
                <a:latin typeface="Arial"/>
                <a:cs typeface="Arial"/>
              </a:rPr>
              <a:t>HOUVE </a:t>
            </a:r>
            <a:r>
              <a:rPr sz="1200" b="1" spc="40" dirty="0">
                <a:latin typeface="Arial"/>
                <a:cs typeface="Arial"/>
              </a:rPr>
              <a:t>UMA </a:t>
            </a:r>
            <a:r>
              <a:rPr sz="1200" b="1" spc="-30" dirty="0">
                <a:latin typeface="Arial"/>
                <a:cs typeface="Arial"/>
              </a:rPr>
              <a:t>GRANDE</a:t>
            </a:r>
            <a:r>
              <a:rPr sz="1200" b="1" spc="-105" dirty="0">
                <a:latin typeface="Arial"/>
                <a:cs typeface="Arial"/>
              </a:rPr>
              <a:t> </a:t>
            </a:r>
            <a:r>
              <a:rPr sz="1200" b="1" spc="-65" dirty="0">
                <a:latin typeface="Arial"/>
                <a:cs typeface="Arial"/>
              </a:rPr>
              <a:t>PERDA</a:t>
            </a:r>
            <a:endParaRPr sz="1200" dirty="0">
              <a:latin typeface="Arial"/>
              <a:cs typeface="Arial"/>
            </a:endParaRPr>
          </a:p>
          <a:p>
            <a:pPr marR="989330" algn="ctr">
              <a:lnSpc>
                <a:spcPct val="100000"/>
              </a:lnSpc>
            </a:pPr>
            <a:r>
              <a:rPr sz="1200" b="1" spc="-55" dirty="0">
                <a:latin typeface="Arial"/>
                <a:cs typeface="Arial"/>
              </a:rPr>
              <a:t>(POR </a:t>
            </a:r>
            <a:r>
              <a:rPr sz="1200" b="1" spc="-25" dirty="0">
                <a:latin typeface="Arial"/>
                <a:cs typeface="Arial"/>
              </a:rPr>
              <a:t>EXEMPLO, </a:t>
            </a:r>
            <a:r>
              <a:rPr sz="1200" b="1" spc="-40" dirty="0">
                <a:latin typeface="Arial"/>
                <a:cs typeface="Arial"/>
              </a:rPr>
              <a:t>LUTO) </a:t>
            </a:r>
            <a:r>
              <a:rPr sz="1200" b="1" spc="-45" dirty="0">
                <a:latin typeface="Arial"/>
                <a:cs typeface="Arial"/>
              </a:rPr>
              <a:t>NOS </a:t>
            </a:r>
            <a:r>
              <a:rPr sz="1200" b="1" spc="-25" dirty="0">
                <a:latin typeface="Arial"/>
                <a:cs typeface="Arial"/>
              </a:rPr>
              <a:t>ÚLTIMOS </a:t>
            </a:r>
            <a:r>
              <a:rPr sz="1200" b="1" spc="35" dirty="0">
                <a:latin typeface="Arial"/>
                <a:cs typeface="Arial"/>
              </a:rPr>
              <a:t>6</a:t>
            </a:r>
            <a:r>
              <a:rPr sz="1200" b="1" spc="360" dirty="0">
                <a:latin typeface="Arial"/>
                <a:cs typeface="Arial"/>
              </a:rPr>
              <a:t> </a:t>
            </a:r>
            <a:r>
              <a:rPr sz="1200" b="1" spc="-80" dirty="0">
                <a:latin typeface="Arial"/>
                <a:cs typeface="Arial"/>
              </a:rPr>
              <a:t>MESES?</a:t>
            </a:r>
            <a:endParaRPr sz="1200" dirty="0">
              <a:latin typeface="Arial"/>
              <a:cs typeface="Arial"/>
            </a:endParaRPr>
          </a:p>
        </p:txBody>
      </p:sp>
      <p:sp>
        <p:nvSpPr>
          <p:cNvPr id="36" name="object 36"/>
          <p:cNvSpPr/>
          <p:nvPr/>
        </p:nvSpPr>
        <p:spPr>
          <a:xfrm>
            <a:off x="6191998" y="4482007"/>
            <a:ext cx="2625725" cy="551180"/>
          </a:xfrm>
          <a:custGeom>
            <a:avLst/>
            <a:gdLst/>
            <a:ahLst/>
            <a:cxnLst/>
            <a:rect l="l" t="t" r="r" b="b"/>
            <a:pathLst>
              <a:path w="2625725" h="551179">
                <a:moveTo>
                  <a:pt x="2456903" y="0"/>
                </a:moveTo>
                <a:lnTo>
                  <a:pt x="2366975" y="0"/>
                </a:lnTo>
                <a:lnTo>
                  <a:pt x="2364600" y="5105"/>
                </a:lnTo>
                <a:lnTo>
                  <a:pt x="2528785" y="277558"/>
                </a:lnTo>
                <a:lnTo>
                  <a:pt x="2528678" y="280276"/>
                </a:lnTo>
                <a:lnTo>
                  <a:pt x="2364689" y="545528"/>
                </a:lnTo>
                <a:lnTo>
                  <a:pt x="2367064" y="550684"/>
                </a:lnTo>
                <a:lnTo>
                  <a:pt x="2457704" y="550684"/>
                </a:lnTo>
                <a:lnTo>
                  <a:pt x="2459228" y="549782"/>
                </a:lnTo>
                <a:lnTo>
                  <a:pt x="2625448" y="280923"/>
                </a:lnTo>
                <a:lnTo>
                  <a:pt x="2625547" y="278218"/>
                </a:lnTo>
                <a:lnTo>
                  <a:pt x="2458453" y="914"/>
                </a:lnTo>
                <a:lnTo>
                  <a:pt x="2456903" y="0"/>
                </a:lnTo>
                <a:close/>
              </a:path>
              <a:path w="2625725" h="551179">
                <a:moveTo>
                  <a:pt x="2297798" y="571"/>
                </a:moveTo>
                <a:lnTo>
                  <a:pt x="39763" y="571"/>
                </a:lnTo>
                <a:lnTo>
                  <a:pt x="27748" y="2478"/>
                </a:lnTo>
                <a:lnTo>
                  <a:pt x="14724" y="9185"/>
                </a:lnTo>
                <a:lnTo>
                  <a:pt x="4278" y="22174"/>
                </a:lnTo>
                <a:lnTo>
                  <a:pt x="0" y="42925"/>
                </a:lnTo>
                <a:lnTo>
                  <a:pt x="0" y="507288"/>
                </a:lnTo>
                <a:lnTo>
                  <a:pt x="1789" y="520082"/>
                </a:lnTo>
                <a:lnTo>
                  <a:pt x="8085" y="533950"/>
                </a:lnTo>
                <a:lnTo>
                  <a:pt x="20279" y="545073"/>
                </a:lnTo>
                <a:lnTo>
                  <a:pt x="39763" y="549630"/>
                </a:lnTo>
                <a:lnTo>
                  <a:pt x="2232533" y="549630"/>
                </a:lnTo>
                <a:lnTo>
                  <a:pt x="2300084" y="549605"/>
                </a:lnTo>
                <a:lnTo>
                  <a:pt x="2301455" y="548805"/>
                </a:lnTo>
                <a:lnTo>
                  <a:pt x="2308834" y="536930"/>
                </a:lnTo>
                <a:lnTo>
                  <a:pt x="39763" y="536930"/>
                </a:lnTo>
                <a:lnTo>
                  <a:pt x="23686" y="532722"/>
                </a:lnTo>
                <a:lnTo>
                  <a:pt x="15162" y="523238"/>
                </a:lnTo>
                <a:lnTo>
                  <a:pt x="11797" y="513190"/>
                </a:lnTo>
                <a:lnTo>
                  <a:pt x="11201" y="507288"/>
                </a:lnTo>
                <a:lnTo>
                  <a:pt x="11201" y="42925"/>
                </a:lnTo>
                <a:lnTo>
                  <a:pt x="15255" y="26219"/>
                </a:lnTo>
                <a:lnTo>
                  <a:pt x="24391" y="17373"/>
                </a:lnTo>
                <a:lnTo>
                  <a:pt x="34073" y="13890"/>
                </a:lnTo>
                <a:lnTo>
                  <a:pt x="39763" y="13271"/>
                </a:lnTo>
                <a:lnTo>
                  <a:pt x="2307218" y="13271"/>
                </a:lnTo>
                <a:lnTo>
                  <a:pt x="2300503" y="2184"/>
                </a:lnTo>
                <a:lnTo>
                  <a:pt x="2297798" y="571"/>
                </a:lnTo>
                <a:close/>
              </a:path>
              <a:path w="2625725" h="551179">
                <a:moveTo>
                  <a:pt x="2307218" y="13271"/>
                </a:moveTo>
                <a:lnTo>
                  <a:pt x="2253805" y="13271"/>
                </a:lnTo>
                <a:lnTo>
                  <a:pt x="2256713" y="15011"/>
                </a:lnTo>
                <a:lnTo>
                  <a:pt x="2415959" y="277952"/>
                </a:lnTo>
                <a:lnTo>
                  <a:pt x="2415946" y="280276"/>
                </a:lnTo>
                <a:lnTo>
                  <a:pt x="2257399" y="535419"/>
                </a:lnTo>
                <a:lnTo>
                  <a:pt x="2254846" y="536930"/>
                </a:lnTo>
                <a:lnTo>
                  <a:pt x="2308834" y="536930"/>
                </a:lnTo>
                <a:lnTo>
                  <a:pt x="2467902" y="280923"/>
                </a:lnTo>
                <a:lnTo>
                  <a:pt x="2467914" y="278612"/>
                </a:lnTo>
                <a:lnTo>
                  <a:pt x="2307218" y="13271"/>
                </a:lnTo>
                <a:close/>
              </a:path>
            </a:pathLst>
          </a:custGeom>
          <a:solidFill>
            <a:srgbClr val="8B1062"/>
          </a:solidFill>
        </p:spPr>
        <p:txBody>
          <a:bodyPr wrap="square" lIns="0" tIns="0" rIns="0" bIns="0" rtlCol="0"/>
          <a:lstStyle/>
          <a:p>
            <a:endParaRPr/>
          </a:p>
        </p:txBody>
      </p:sp>
      <p:sp>
        <p:nvSpPr>
          <p:cNvPr id="37" name="object 37"/>
          <p:cNvSpPr/>
          <p:nvPr/>
        </p:nvSpPr>
        <p:spPr>
          <a:xfrm>
            <a:off x="8556598" y="4482007"/>
            <a:ext cx="260985" cy="551180"/>
          </a:xfrm>
          <a:custGeom>
            <a:avLst/>
            <a:gdLst/>
            <a:ahLst/>
            <a:cxnLst/>
            <a:rect l="l" t="t" r="r" b="b"/>
            <a:pathLst>
              <a:path w="260984" h="551179">
                <a:moveTo>
                  <a:pt x="94780" y="2463"/>
                </a:moveTo>
                <a:lnTo>
                  <a:pt x="259778" y="276275"/>
                </a:lnTo>
                <a:lnTo>
                  <a:pt x="260946" y="278218"/>
                </a:lnTo>
                <a:lnTo>
                  <a:pt x="260934" y="280784"/>
                </a:lnTo>
                <a:lnTo>
                  <a:pt x="259740" y="282714"/>
                </a:lnTo>
                <a:lnTo>
                  <a:pt x="95567" y="548271"/>
                </a:lnTo>
                <a:lnTo>
                  <a:pt x="94627" y="549782"/>
                </a:lnTo>
                <a:lnTo>
                  <a:pt x="93103" y="550684"/>
                </a:lnTo>
                <a:lnTo>
                  <a:pt x="91465" y="550684"/>
                </a:lnTo>
                <a:lnTo>
                  <a:pt x="6502" y="550684"/>
                </a:lnTo>
                <a:lnTo>
                  <a:pt x="2463" y="550684"/>
                </a:lnTo>
                <a:lnTo>
                  <a:pt x="88" y="545528"/>
                </a:lnTo>
                <a:lnTo>
                  <a:pt x="2412" y="541769"/>
                </a:lnTo>
                <a:lnTo>
                  <a:pt x="162979" y="282066"/>
                </a:lnTo>
                <a:lnTo>
                  <a:pt x="164172" y="280123"/>
                </a:lnTo>
                <a:lnTo>
                  <a:pt x="164185" y="277558"/>
                </a:lnTo>
                <a:lnTo>
                  <a:pt x="163017" y="275615"/>
                </a:lnTo>
                <a:lnTo>
                  <a:pt x="2260" y="8851"/>
                </a:lnTo>
                <a:lnTo>
                  <a:pt x="0" y="5105"/>
                </a:lnTo>
                <a:lnTo>
                  <a:pt x="2374" y="0"/>
                </a:lnTo>
                <a:lnTo>
                  <a:pt x="6388" y="0"/>
                </a:lnTo>
                <a:lnTo>
                  <a:pt x="90652" y="0"/>
                </a:lnTo>
                <a:lnTo>
                  <a:pt x="92303" y="0"/>
                </a:lnTo>
                <a:lnTo>
                  <a:pt x="93852" y="914"/>
                </a:lnTo>
                <a:lnTo>
                  <a:pt x="94780" y="2463"/>
                </a:lnTo>
                <a:close/>
              </a:path>
            </a:pathLst>
          </a:custGeom>
          <a:ln w="12700">
            <a:solidFill>
              <a:srgbClr val="8B1062"/>
            </a:solidFill>
          </a:ln>
        </p:spPr>
        <p:txBody>
          <a:bodyPr wrap="square" lIns="0" tIns="0" rIns="0" bIns="0" rtlCol="0"/>
          <a:lstStyle/>
          <a:p>
            <a:endParaRPr/>
          </a:p>
        </p:txBody>
      </p:sp>
      <p:sp>
        <p:nvSpPr>
          <p:cNvPr id="38" name="object 38"/>
          <p:cNvSpPr/>
          <p:nvPr/>
        </p:nvSpPr>
        <p:spPr>
          <a:xfrm>
            <a:off x="6191998" y="4482579"/>
            <a:ext cx="2468245" cy="549275"/>
          </a:xfrm>
          <a:custGeom>
            <a:avLst/>
            <a:gdLst/>
            <a:ahLst/>
            <a:cxnLst/>
            <a:rect l="l" t="t" r="r" b="b"/>
            <a:pathLst>
              <a:path w="2468245" h="549275">
                <a:moveTo>
                  <a:pt x="2466835" y="282079"/>
                </a:moveTo>
                <a:lnTo>
                  <a:pt x="2302294" y="546874"/>
                </a:lnTo>
                <a:lnTo>
                  <a:pt x="2301455" y="548233"/>
                </a:lnTo>
                <a:lnTo>
                  <a:pt x="2300084" y="549033"/>
                </a:lnTo>
                <a:lnTo>
                  <a:pt x="2298611" y="549033"/>
                </a:lnTo>
                <a:lnTo>
                  <a:pt x="2232583" y="549033"/>
                </a:lnTo>
                <a:lnTo>
                  <a:pt x="39763" y="549059"/>
                </a:lnTo>
                <a:lnTo>
                  <a:pt x="20279" y="544502"/>
                </a:lnTo>
                <a:lnTo>
                  <a:pt x="8085" y="533379"/>
                </a:lnTo>
                <a:lnTo>
                  <a:pt x="1789" y="519510"/>
                </a:lnTo>
                <a:lnTo>
                  <a:pt x="0" y="506717"/>
                </a:lnTo>
                <a:lnTo>
                  <a:pt x="0" y="42354"/>
                </a:lnTo>
                <a:lnTo>
                  <a:pt x="4278" y="21602"/>
                </a:lnTo>
                <a:lnTo>
                  <a:pt x="14724" y="8613"/>
                </a:lnTo>
                <a:lnTo>
                  <a:pt x="27748" y="1906"/>
                </a:lnTo>
                <a:lnTo>
                  <a:pt x="39763" y="0"/>
                </a:lnTo>
                <a:lnTo>
                  <a:pt x="2210333" y="0"/>
                </a:lnTo>
                <a:lnTo>
                  <a:pt x="2221204" y="0"/>
                </a:lnTo>
                <a:lnTo>
                  <a:pt x="2297798" y="0"/>
                </a:lnTo>
                <a:lnTo>
                  <a:pt x="2298649" y="508"/>
                </a:lnTo>
                <a:lnTo>
                  <a:pt x="2299665" y="1104"/>
                </a:lnTo>
                <a:lnTo>
                  <a:pt x="2300503" y="1612"/>
                </a:lnTo>
                <a:lnTo>
                  <a:pt x="2466860" y="276288"/>
                </a:lnTo>
                <a:lnTo>
                  <a:pt x="2467914" y="278041"/>
                </a:lnTo>
                <a:lnTo>
                  <a:pt x="2467902" y="280352"/>
                </a:lnTo>
                <a:lnTo>
                  <a:pt x="2466835" y="282079"/>
                </a:lnTo>
                <a:close/>
              </a:path>
            </a:pathLst>
          </a:custGeom>
          <a:ln w="12700">
            <a:solidFill>
              <a:srgbClr val="8B1062"/>
            </a:solidFill>
          </a:ln>
        </p:spPr>
        <p:txBody>
          <a:bodyPr wrap="square" lIns="0" tIns="0" rIns="0" bIns="0" rtlCol="0"/>
          <a:lstStyle/>
          <a:p>
            <a:endParaRPr/>
          </a:p>
        </p:txBody>
      </p:sp>
      <p:sp>
        <p:nvSpPr>
          <p:cNvPr id="39" name="object 39"/>
          <p:cNvSpPr/>
          <p:nvPr/>
        </p:nvSpPr>
        <p:spPr>
          <a:xfrm>
            <a:off x="6203199" y="4495279"/>
            <a:ext cx="2405380" cy="523875"/>
          </a:xfrm>
          <a:custGeom>
            <a:avLst/>
            <a:gdLst/>
            <a:ahLst/>
            <a:cxnLst/>
            <a:rect l="l" t="t" r="r" b="b"/>
            <a:pathLst>
              <a:path w="2405379" h="523875">
                <a:moveTo>
                  <a:pt x="28562" y="523659"/>
                </a:moveTo>
                <a:lnTo>
                  <a:pt x="2240915" y="523659"/>
                </a:lnTo>
                <a:lnTo>
                  <a:pt x="2243645" y="523659"/>
                </a:lnTo>
                <a:lnTo>
                  <a:pt x="2246198" y="522147"/>
                </a:lnTo>
                <a:lnTo>
                  <a:pt x="2247772" y="519620"/>
                </a:lnTo>
                <a:lnTo>
                  <a:pt x="2403665" y="268732"/>
                </a:lnTo>
                <a:lnTo>
                  <a:pt x="2404745" y="267004"/>
                </a:lnTo>
                <a:lnTo>
                  <a:pt x="2404757" y="264680"/>
                </a:lnTo>
                <a:lnTo>
                  <a:pt x="2403690" y="262940"/>
                </a:lnTo>
                <a:lnTo>
                  <a:pt x="2247265" y="4635"/>
                </a:lnTo>
                <a:lnTo>
                  <a:pt x="2245512" y="1739"/>
                </a:lnTo>
                <a:lnTo>
                  <a:pt x="2242604" y="0"/>
                </a:lnTo>
                <a:lnTo>
                  <a:pt x="2239479" y="0"/>
                </a:lnTo>
                <a:lnTo>
                  <a:pt x="28562" y="0"/>
                </a:lnTo>
                <a:lnTo>
                  <a:pt x="22872" y="618"/>
                </a:lnTo>
                <a:lnTo>
                  <a:pt x="13190" y="4102"/>
                </a:lnTo>
                <a:lnTo>
                  <a:pt x="4053" y="12948"/>
                </a:lnTo>
                <a:lnTo>
                  <a:pt x="0" y="29654"/>
                </a:lnTo>
                <a:lnTo>
                  <a:pt x="0" y="494017"/>
                </a:lnTo>
                <a:lnTo>
                  <a:pt x="596" y="499918"/>
                </a:lnTo>
                <a:lnTo>
                  <a:pt x="3960" y="509966"/>
                </a:lnTo>
                <a:lnTo>
                  <a:pt x="12485" y="519450"/>
                </a:lnTo>
                <a:lnTo>
                  <a:pt x="28562" y="523659"/>
                </a:lnTo>
                <a:close/>
              </a:path>
            </a:pathLst>
          </a:custGeom>
          <a:ln w="12700">
            <a:solidFill>
              <a:srgbClr val="8B1062"/>
            </a:solidFill>
          </a:ln>
        </p:spPr>
        <p:txBody>
          <a:bodyPr wrap="square" lIns="0" tIns="0" rIns="0" bIns="0" rtlCol="0"/>
          <a:lstStyle/>
          <a:p>
            <a:endParaRPr/>
          </a:p>
        </p:txBody>
      </p:sp>
      <p:sp>
        <p:nvSpPr>
          <p:cNvPr id="40" name="object 40"/>
          <p:cNvSpPr/>
          <p:nvPr/>
        </p:nvSpPr>
        <p:spPr>
          <a:xfrm>
            <a:off x="6805065" y="6789349"/>
            <a:ext cx="125996" cy="113309"/>
          </a:xfrm>
          <a:prstGeom prst="rect">
            <a:avLst/>
          </a:prstGeom>
          <a:blipFill>
            <a:blip r:embed="rId3" cstate="print"/>
            <a:stretch>
              <a:fillRect/>
            </a:stretch>
          </a:blipFill>
        </p:spPr>
        <p:txBody>
          <a:bodyPr wrap="square" lIns="0" tIns="0" rIns="0" bIns="0" rtlCol="0"/>
          <a:lstStyle/>
          <a:p>
            <a:endParaRPr/>
          </a:p>
        </p:txBody>
      </p:sp>
      <p:sp>
        <p:nvSpPr>
          <p:cNvPr id="41" name="object 41"/>
          <p:cNvSpPr/>
          <p:nvPr/>
        </p:nvSpPr>
        <p:spPr>
          <a:xfrm>
            <a:off x="8051450" y="6735756"/>
            <a:ext cx="230403" cy="230403"/>
          </a:xfrm>
          <a:prstGeom prst="rect">
            <a:avLst/>
          </a:prstGeom>
          <a:blipFill>
            <a:blip r:embed="rId5" cstate="print"/>
            <a:stretch>
              <a:fillRect/>
            </a:stretch>
          </a:blipFill>
        </p:spPr>
        <p:txBody>
          <a:bodyPr wrap="square" lIns="0" tIns="0" rIns="0" bIns="0" rtlCol="0"/>
          <a:lstStyle/>
          <a:p>
            <a:endParaRPr/>
          </a:p>
        </p:txBody>
      </p:sp>
      <p:sp>
        <p:nvSpPr>
          <p:cNvPr id="42" name="object 42"/>
          <p:cNvSpPr/>
          <p:nvPr/>
        </p:nvSpPr>
        <p:spPr>
          <a:xfrm>
            <a:off x="6649341" y="6657354"/>
            <a:ext cx="2625725" cy="551180"/>
          </a:xfrm>
          <a:custGeom>
            <a:avLst/>
            <a:gdLst/>
            <a:ahLst/>
            <a:cxnLst/>
            <a:rect l="l" t="t" r="r" b="b"/>
            <a:pathLst>
              <a:path w="2625725" h="551179">
                <a:moveTo>
                  <a:pt x="2456903" y="0"/>
                </a:moveTo>
                <a:lnTo>
                  <a:pt x="2366975" y="0"/>
                </a:lnTo>
                <a:lnTo>
                  <a:pt x="2364600" y="5105"/>
                </a:lnTo>
                <a:lnTo>
                  <a:pt x="2528785" y="277558"/>
                </a:lnTo>
                <a:lnTo>
                  <a:pt x="2528678" y="280276"/>
                </a:lnTo>
                <a:lnTo>
                  <a:pt x="2364689" y="545528"/>
                </a:lnTo>
                <a:lnTo>
                  <a:pt x="2367064" y="550684"/>
                </a:lnTo>
                <a:lnTo>
                  <a:pt x="2457703" y="550684"/>
                </a:lnTo>
                <a:lnTo>
                  <a:pt x="2459227" y="549782"/>
                </a:lnTo>
                <a:lnTo>
                  <a:pt x="2625448" y="280923"/>
                </a:lnTo>
                <a:lnTo>
                  <a:pt x="2625547" y="278218"/>
                </a:lnTo>
                <a:lnTo>
                  <a:pt x="2458453" y="914"/>
                </a:lnTo>
                <a:lnTo>
                  <a:pt x="2456903" y="0"/>
                </a:lnTo>
                <a:close/>
              </a:path>
              <a:path w="2625725" h="551179">
                <a:moveTo>
                  <a:pt x="2297798" y="571"/>
                </a:moveTo>
                <a:lnTo>
                  <a:pt x="39763" y="571"/>
                </a:lnTo>
                <a:lnTo>
                  <a:pt x="27748" y="2478"/>
                </a:lnTo>
                <a:lnTo>
                  <a:pt x="14724" y="9185"/>
                </a:lnTo>
                <a:lnTo>
                  <a:pt x="4278" y="22174"/>
                </a:lnTo>
                <a:lnTo>
                  <a:pt x="0" y="42925"/>
                </a:lnTo>
                <a:lnTo>
                  <a:pt x="0" y="507288"/>
                </a:lnTo>
                <a:lnTo>
                  <a:pt x="1789" y="520082"/>
                </a:lnTo>
                <a:lnTo>
                  <a:pt x="8085" y="533950"/>
                </a:lnTo>
                <a:lnTo>
                  <a:pt x="20279" y="545073"/>
                </a:lnTo>
                <a:lnTo>
                  <a:pt x="39763" y="549630"/>
                </a:lnTo>
                <a:lnTo>
                  <a:pt x="2232532" y="549630"/>
                </a:lnTo>
                <a:lnTo>
                  <a:pt x="2300084" y="549605"/>
                </a:lnTo>
                <a:lnTo>
                  <a:pt x="2301455" y="548805"/>
                </a:lnTo>
                <a:lnTo>
                  <a:pt x="2308834" y="536930"/>
                </a:lnTo>
                <a:lnTo>
                  <a:pt x="39763" y="536930"/>
                </a:lnTo>
                <a:lnTo>
                  <a:pt x="23686" y="532722"/>
                </a:lnTo>
                <a:lnTo>
                  <a:pt x="15162" y="523238"/>
                </a:lnTo>
                <a:lnTo>
                  <a:pt x="11797" y="513190"/>
                </a:lnTo>
                <a:lnTo>
                  <a:pt x="11201" y="507288"/>
                </a:lnTo>
                <a:lnTo>
                  <a:pt x="11201" y="42925"/>
                </a:lnTo>
                <a:lnTo>
                  <a:pt x="15255" y="26219"/>
                </a:lnTo>
                <a:lnTo>
                  <a:pt x="24391" y="17373"/>
                </a:lnTo>
                <a:lnTo>
                  <a:pt x="34073" y="13890"/>
                </a:lnTo>
                <a:lnTo>
                  <a:pt x="39763" y="13271"/>
                </a:lnTo>
                <a:lnTo>
                  <a:pt x="2307218" y="13271"/>
                </a:lnTo>
                <a:lnTo>
                  <a:pt x="2300503" y="2184"/>
                </a:lnTo>
                <a:lnTo>
                  <a:pt x="2297798" y="571"/>
                </a:lnTo>
                <a:close/>
              </a:path>
              <a:path w="2625725" h="551179">
                <a:moveTo>
                  <a:pt x="2307218" y="13271"/>
                </a:moveTo>
                <a:lnTo>
                  <a:pt x="2253805" y="13271"/>
                </a:lnTo>
                <a:lnTo>
                  <a:pt x="2256713" y="15011"/>
                </a:lnTo>
                <a:lnTo>
                  <a:pt x="2415959" y="277952"/>
                </a:lnTo>
                <a:lnTo>
                  <a:pt x="2415946" y="280276"/>
                </a:lnTo>
                <a:lnTo>
                  <a:pt x="2257399" y="535419"/>
                </a:lnTo>
                <a:lnTo>
                  <a:pt x="2254846" y="536930"/>
                </a:lnTo>
                <a:lnTo>
                  <a:pt x="2308834" y="536930"/>
                </a:lnTo>
                <a:lnTo>
                  <a:pt x="2467902" y="280923"/>
                </a:lnTo>
                <a:lnTo>
                  <a:pt x="2467914" y="278612"/>
                </a:lnTo>
                <a:lnTo>
                  <a:pt x="2307218" y="13271"/>
                </a:lnTo>
                <a:close/>
              </a:path>
            </a:pathLst>
          </a:custGeom>
          <a:solidFill>
            <a:srgbClr val="8B1062"/>
          </a:solidFill>
        </p:spPr>
        <p:txBody>
          <a:bodyPr wrap="square" lIns="0" tIns="0" rIns="0" bIns="0" rtlCol="0"/>
          <a:lstStyle/>
          <a:p>
            <a:endParaRPr/>
          </a:p>
        </p:txBody>
      </p:sp>
      <p:sp>
        <p:nvSpPr>
          <p:cNvPr id="43" name="object 43"/>
          <p:cNvSpPr/>
          <p:nvPr/>
        </p:nvSpPr>
        <p:spPr>
          <a:xfrm>
            <a:off x="9013942" y="6657354"/>
            <a:ext cx="260985" cy="551180"/>
          </a:xfrm>
          <a:custGeom>
            <a:avLst/>
            <a:gdLst/>
            <a:ahLst/>
            <a:cxnLst/>
            <a:rect l="l" t="t" r="r" b="b"/>
            <a:pathLst>
              <a:path w="260984" h="551179">
                <a:moveTo>
                  <a:pt x="94780" y="2463"/>
                </a:moveTo>
                <a:lnTo>
                  <a:pt x="259778" y="276275"/>
                </a:lnTo>
                <a:lnTo>
                  <a:pt x="260946" y="278218"/>
                </a:lnTo>
                <a:lnTo>
                  <a:pt x="260934" y="280784"/>
                </a:lnTo>
                <a:lnTo>
                  <a:pt x="259740" y="282714"/>
                </a:lnTo>
                <a:lnTo>
                  <a:pt x="95567" y="548271"/>
                </a:lnTo>
                <a:lnTo>
                  <a:pt x="94627" y="549782"/>
                </a:lnTo>
                <a:lnTo>
                  <a:pt x="93103" y="550684"/>
                </a:lnTo>
                <a:lnTo>
                  <a:pt x="91465" y="550684"/>
                </a:lnTo>
                <a:lnTo>
                  <a:pt x="6502" y="550684"/>
                </a:lnTo>
                <a:lnTo>
                  <a:pt x="2463" y="550684"/>
                </a:lnTo>
                <a:lnTo>
                  <a:pt x="88" y="545528"/>
                </a:lnTo>
                <a:lnTo>
                  <a:pt x="2412" y="541769"/>
                </a:lnTo>
                <a:lnTo>
                  <a:pt x="162979" y="282066"/>
                </a:lnTo>
                <a:lnTo>
                  <a:pt x="164172" y="280123"/>
                </a:lnTo>
                <a:lnTo>
                  <a:pt x="164185" y="277558"/>
                </a:lnTo>
                <a:lnTo>
                  <a:pt x="163017" y="275615"/>
                </a:lnTo>
                <a:lnTo>
                  <a:pt x="2260" y="8851"/>
                </a:lnTo>
                <a:lnTo>
                  <a:pt x="0" y="5105"/>
                </a:lnTo>
                <a:lnTo>
                  <a:pt x="2374" y="0"/>
                </a:lnTo>
                <a:lnTo>
                  <a:pt x="6388" y="0"/>
                </a:lnTo>
                <a:lnTo>
                  <a:pt x="90652" y="0"/>
                </a:lnTo>
                <a:lnTo>
                  <a:pt x="92303" y="0"/>
                </a:lnTo>
                <a:lnTo>
                  <a:pt x="93852" y="914"/>
                </a:lnTo>
                <a:lnTo>
                  <a:pt x="94780" y="2463"/>
                </a:lnTo>
                <a:close/>
              </a:path>
            </a:pathLst>
          </a:custGeom>
          <a:ln w="12700">
            <a:solidFill>
              <a:srgbClr val="8B1062"/>
            </a:solidFill>
          </a:ln>
        </p:spPr>
        <p:txBody>
          <a:bodyPr wrap="square" lIns="0" tIns="0" rIns="0" bIns="0" rtlCol="0"/>
          <a:lstStyle/>
          <a:p>
            <a:endParaRPr/>
          </a:p>
        </p:txBody>
      </p:sp>
      <p:sp>
        <p:nvSpPr>
          <p:cNvPr id="44" name="object 44"/>
          <p:cNvSpPr/>
          <p:nvPr/>
        </p:nvSpPr>
        <p:spPr>
          <a:xfrm>
            <a:off x="6649341" y="6657925"/>
            <a:ext cx="2468245" cy="549275"/>
          </a:xfrm>
          <a:custGeom>
            <a:avLst/>
            <a:gdLst/>
            <a:ahLst/>
            <a:cxnLst/>
            <a:rect l="l" t="t" r="r" b="b"/>
            <a:pathLst>
              <a:path w="2468245" h="549275">
                <a:moveTo>
                  <a:pt x="2466835" y="282079"/>
                </a:moveTo>
                <a:lnTo>
                  <a:pt x="2302294" y="546874"/>
                </a:lnTo>
                <a:lnTo>
                  <a:pt x="2301455" y="548233"/>
                </a:lnTo>
                <a:lnTo>
                  <a:pt x="2300084" y="549033"/>
                </a:lnTo>
                <a:lnTo>
                  <a:pt x="2298611" y="549033"/>
                </a:lnTo>
                <a:lnTo>
                  <a:pt x="2232583" y="549033"/>
                </a:lnTo>
                <a:lnTo>
                  <a:pt x="39763" y="549059"/>
                </a:lnTo>
                <a:lnTo>
                  <a:pt x="20279" y="544502"/>
                </a:lnTo>
                <a:lnTo>
                  <a:pt x="8085" y="533379"/>
                </a:lnTo>
                <a:lnTo>
                  <a:pt x="1789" y="519510"/>
                </a:lnTo>
                <a:lnTo>
                  <a:pt x="0" y="506717"/>
                </a:lnTo>
                <a:lnTo>
                  <a:pt x="0" y="42354"/>
                </a:lnTo>
                <a:lnTo>
                  <a:pt x="4278" y="21602"/>
                </a:lnTo>
                <a:lnTo>
                  <a:pt x="14724" y="8613"/>
                </a:lnTo>
                <a:lnTo>
                  <a:pt x="27748" y="1906"/>
                </a:lnTo>
                <a:lnTo>
                  <a:pt x="39763" y="0"/>
                </a:lnTo>
                <a:lnTo>
                  <a:pt x="2210333" y="0"/>
                </a:lnTo>
                <a:lnTo>
                  <a:pt x="2221204" y="0"/>
                </a:lnTo>
                <a:lnTo>
                  <a:pt x="2297798" y="0"/>
                </a:lnTo>
                <a:lnTo>
                  <a:pt x="2298649" y="508"/>
                </a:lnTo>
                <a:lnTo>
                  <a:pt x="2299665" y="1104"/>
                </a:lnTo>
                <a:lnTo>
                  <a:pt x="2300503" y="1612"/>
                </a:lnTo>
                <a:lnTo>
                  <a:pt x="2466860" y="276288"/>
                </a:lnTo>
                <a:lnTo>
                  <a:pt x="2467914" y="278041"/>
                </a:lnTo>
                <a:lnTo>
                  <a:pt x="2467902" y="280352"/>
                </a:lnTo>
                <a:lnTo>
                  <a:pt x="2466835" y="282079"/>
                </a:lnTo>
                <a:close/>
              </a:path>
            </a:pathLst>
          </a:custGeom>
          <a:ln w="12700">
            <a:solidFill>
              <a:srgbClr val="8B1062"/>
            </a:solidFill>
          </a:ln>
        </p:spPr>
        <p:txBody>
          <a:bodyPr wrap="square" lIns="0" tIns="0" rIns="0" bIns="0" rtlCol="0"/>
          <a:lstStyle/>
          <a:p>
            <a:endParaRPr/>
          </a:p>
        </p:txBody>
      </p:sp>
      <p:sp>
        <p:nvSpPr>
          <p:cNvPr id="45" name="object 45"/>
          <p:cNvSpPr/>
          <p:nvPr/>
        </p:nvSpPr>
        <p:spPr>
          <a:xfrm>
            <a:off x="6660543" y="6670625"/>
            <a:ext cx="2405380" cy="523875"/>
          </a:xfrm>
          <a:custGeom>
            <a:avLst/>
            <a:gdLst/>
            <a:ahLst/>
            <a:cxnLst/>
            <a:rect l="l" t="t" r="r" b="b"/>
            <a:pathLst>
              <a:path w="2405379" h="523875">
                <a:moveTo>
                  <a:pt x="28562" y="523659"/>
                </a:moveTo>
                <a:lnTo>
                  <a:pt x="2240915" y="523659"/>
                </a:lnTo>
                <a:lnTo>
                  <a:pt x="2243645" y="523659"/>
                </a:lnTo>
                <a:lnTo>
                  <a:pt x="2246198" y="522147"/>
                </a:lnTo>
                <a:lnTo>
                  <a:pt x="2247772" y="519620"/>
                </a:lnTo>
                <a:lnTo>
                  <a:pt x="2403665" y="268732"/>
                </a:lnTo>
                <a:lnTo>
                  <a:pt x="2404745" y="267004"/>
                </a:lnTo>
                <a:lnTo>
                  <a:pt x="2404757" y="264680"/>
                </a:lnTo>
                <a:lnTo>
                  <a:pt x="2403690" y="262940"/>
                </a:lnTo>
                <a:lnTo>
                  <a:pt x="2247265" y="4635"/>
                </a:lnTo>
                <a:lnTo>
                  <a:pt x="2245512" y="1739"/>
                </a:lnTo>
                <a:lnTo>
                  <a:pt x="2242604" y="0"/>
                </a:lnTo>
                <a:lnTo>
                  <a:pt x="2239479" y="0"/>
                </a:lnTo>
                <a:lnTo>
                  <a:pt x="28562" y="0"/>
                </a:lnTo>
                <a:lnTo>
                  <a:pt x="22872" y="618"/>
                </a:lnTo>
                <a:lnTo>
                  <a:pt x="13190" y="4102"/>
                </a:lnTo>
                <a:lnTo>
                  <a:pt x="4053" y="12948"/>
                </a:lnTo>
                <a:lnTo>
                  <a:pt x="0" y="29654"/>
                </a:lnTo>
                <a:lnTo>
                  <a:pt x="0" y="494017"/>
                </a:lnTo>
                <a:lnTo>
                  <a:pt x="596" y="499918"/>
                </a:lnTo>
                <a:lnTo>
                  <a:pt x="3960" y="509966"/>
                </a:lnTo>
                <a:lnTo>
                  <a:pt x="12485" y="519450"/>
                </a:lnTo>
                <a:lnTo>
                  <a:pt x="28562" y="523659"/>
                </a:lnTo>
                <a:close/>
              </a:path>
            </a:pathLst>
          </a:custGeom>
          <a:ln w="12700">
            <a:solidFill>
              <a:srgbClr val="8B1062"/>
            </a:solidFill>
          </a:ln>
        </p:spPr>
        <p:txBody>
          <a:bodyPr wrap="square" lIns="0" tIns="0" rIns="0" bIns="0" rtlCol="0"/>
          <a:lstStyle/>
          <a:p>
            <a:endParaRPr/>
          </a:p>
        </p:txBody>
      </p:sp>
      <p:sp>
        <p:nvSpPr>
          <p:cNvPr id="46" name="object 46"/>
          <p:cNvSpPr/>
          <p:nvPr/>
        </p:nvSpPr>
        <p:spPr>
          <a:xfrm>
            <a:off x="7729714" y="6330605"/>
            <a:ext cx="127000" cy="320675"/>
          </a:xfrm>
          <a:custGeom>
            <a:avLst/>
            <a:gdLst/>
            <a:ahLst/>
            <a:cxnLst/>
            <a:rect l="l" t="t" r="r" b="b"/>
            <a:pathLst>
              <a:path w="127000" h="320675">
                <a:moveTo>
                  <a:pt x="0" y="320395"/>
                </a:moveTo>
                <a:lnTo>
                  <a:pt x="127000" y="320395"/>
                </a:lnTo>
                <a:lnTo>
                  <a:pt x="127000" y="0"/>
                </a:lnTo>
                <a:lnTo>
                  <a:pt x="0" y="0"/>
                </a:lnTo>
                <a:lnTo>
                  <a:pt x="0" y="320395"/>
                </a:lnTo>
                <a:close/>
              </a:path>
            </a:pathLst>
          </a:custGeom>
          <a:solidFill>
            <a:srgbClr val="8B1062"/>
          </a:solidFill>
        </p:spPr>
        <p:txBody>
          <a:bodyPr wrap="square" lIns="0" tIns="0" rIns="0" bIns="0" rtlCol="0"/>
          <a:lstStyle/>
          <a:p>
            <a:endParaRPr/>
          </a:p>
        </p:txBody>
      </p:sp>
      <p:sp>
        <p:nvSpPr>
          <p:cNvPr id="47" name="object 47"/>
          <p:cNvSpPr/>
          <p:nvPr/>
        </p:nvSpPr>
        <p:spPr>
          <a:xfrm>
            <a:off x="7137000" y="4176005"/>
            <a:ext cx="127000" cy="320675"/>
          </a:xfrm>
          <a:custGeom>
            <a:avLst/>
            <a:gdLst/>
            <a:ahLst/>
            <a:cxnLst/>
            <a:rect l="l" t="t" r="r" b="b"/>
            <a:pathLst>
              <a:path w="127000" h="320675">
                <a:moveTo>
                  <a:pt x="0" y="320395"/>
                </a:moveTo>
                <a:lnTo>
                  <a:pt x="127000" y="320395"/>
                </a:lnTo>
                <a:lnTo>
                  <a:pt x="127000" y="0"/>
                </a:lnTo>
                <a:lnTo>
                  <a:pt x="0" y="0"/>
                </a:lnTo>
                <a:lnTo>
                  <a:pt x="0" y="320395"/>
                </a:lnTo>
                <a:close/>
              </a:path>
            </a:pathLst>
          </a:custGeom>
          <a:solidFill>
            <a:srgbClr val="8B1062"/>
          </a:solidFill>
        </p:spPr>
        <p:txBody>
          <a:bodyPr wrap="square" lIns="0" tIns="0" rIns="0" bIns="0" rtlCol="0"/>
          <a:lstStyle/>
          <a:p>
            <a:endParaRPr/>
          </a:p>
        </p:txBody>
      </p:sp>
      <p:sp>
        <p:nvSpPr>
          <p:cNvPr id="48" name="object 48"/>
          <p:cNvSpPr/>
          <p:nvPr/>
        </p:nvSpPr>
        <p:spPr>
          <a:xfrm>
            <a:off x="6655685" y="6031950"/>
            <a:ext cx="2261235" cy="556260"/>
          </a:xfrm>
          <a:custGeom>
            <a:avLst/>
            <a:gdLst/>
            <a:ahLst/>
            <a:cxnLst/>
            <a:rect l="l" t="t" r="r" b="b"/>
            <a:pathLst>
              <a:path w="2261234" h="556259">
                <a:moveTo>
                  <a:pt x="2225090" y="0"/>
                </a:moveTo>
                <a:lnTo>
                  <a:pt x="36004" y="0"/>
                </a:lnTo>
                <a:lnTo>
                  <a:pt x="15189" y="562"/>
                </a:lnTo>
                <a:lnTo>
                  <a:pt x="4500" y="4500"/>
                </a:lnTo>
                <a:lnTo>
                  <a:pt x="562" y="15189"/>
                </a:lnTo>
                <a:lnTo>
                  <a:pt x="0" y="36004"/>
                </a:lnTo>
                <a:lnTo>
                  <a:pt x="0" y="519988"/>
                </a:lnTo>
                <a:lnTo>
                  <a:pt x="562" y="540803"/>
                </a:lnTo>
                <a:lnTo>
                  <a:pt x="4500" y="551492"/>
                </a:lnTo>
                <a:lnTo>
                  <a:pt x="15189" y="555430"/>
                </a:lnTo>
                <a:lnTo>
                  <a:pt x="36004" y="555993"/>
                </a:lnTo>
                <a:lnTo>
                  <a:pt x="2225090" y="555993"/>
                </a:lnTo>
                <a:lnTo>
                  <a:pt x="2245905" y="555430"/>
                </a:lnTo>
                <a:lnTo>
                  <a:pt x="2256594" y="551492"/>
                </a:lnTo>
                <a:lnTo>
                  <a:pt x="2260532" y="540803"/>
                </a:lnTo>
                <a:lnTo>
                  <a:pt x="2261095" y="519988"/>
                </a:lnTo>
                <a:lnTo>
                  <a:pt x="2261095" y="36004"/>
                </a:lnTo>
                <a:lnTo>
                  <a:pt x="2260532" y="15189"/>
                </a:lnTo>
                <a:lnTo>
                  <a:pt x="2256594" y="4500"/>
                </a:lnTo>
                <a:lnTo>
                  <a:pt x="2245905" y="562"/>
                </a:lnTo>
                <a:lnTo>
                  <a:pt x="2225090" y="0"/>
                </a:lnTo>
                <a:close/>
              </a:path>
            </a:pathLst>
          </a:custGeom>
          <a:solidFill>
            <a:srgbClr val="FFFFFF"/>
          </a:solidFill>
        </p:spPr>
        <p:txBody>
          <a:bodyPr wrap="square" lIns="0" tIns="0" rIns="0" bIns="0" rtlCol="0"/>
          <a:lstStyle/>
          <a:p>
            <a:endParaRPr/>
          </a:p>
        </p:txBody>
      </p:sp>
      <p:sp>
        <p:nvSpPr>
          <p:cNvPr id="49" name="object 49"/>
          <p:cNvSpPr txBox="1"/>
          <p:nvPr/>
        </p:nvSpPr>
        <p:spPr>
          <a:xfrm>
            <a:off x="6951888" y="6165349"/>
            <a:ext cx="2010410" cy="984250"/>
          </a:xfrm>
          <a:prstGeom prst="rect">
            <a:avLst/>
          </a:prstGeom>
        </p:spPr>
        <p:txBody>
          <a:bodyPr vert="horz" wrap="square" lIns="0" tIns="12700" rIns="0" bIns="0" rtlCol="0">
            <a:spAutoFit/>
          </a:bodyPr>
          <a:lstStyle/>
          <a:p>
            <a:pPr marL="464820" marR="461645" indent="-337185">
              <a:lnSpc>
                <a:spcPct val="100000"/>
              </a:lnSpc>
              <a:spcBef>
                <a:spcPts val="100"/>
              </a:spcBef>
            </a:pPr>
            <a:r>
              <a:rPr sz="1000" b="1" spc="-110" dirty="0">
                <a:solidFill>
                  <a:srgbClr val="8B1062"/>
                </a:solidFill>
                <a:latin typeface="Arial"/>
                <a:cs typeface="Arial"/>
              </a:rPr>
              <a:t>É </a:t>
            </a:r>
            <a:r>
              <a:rPr sz="1000" b="1" spc="-45" dirty="0">
                <a:solidFill>
                  <a:srgbClr val="8B1062"/>
                </a:solidFill>
                <a:latin typeface="Arial"/>
                <a:cs typeface="Arial"/>
              </a:rPr>
              <a:t>PROVÁVEL </a:t>
            </a:r>
            <a:r>
              <a:rPr sz="1000" b="1" spc="-40" dirty="0">
                <a:solidFill>
                  <a:srgbClr val="8B1062"/>
                </a:solidFill>
                <a:latin typeface="Arial"/>
                <a:cs typeface="Arial"/>
              </a:rPr>
              <a:t>QUE </a:t>
            </a:r>
            <a:r>
              <a:rPr sz="1000" b="1" spc="-85" dirty="0">
                <a:solidFill>
                  <a:srgbClr val="8B1062"/>
                </a:solidFill>
                <a:latin typeface="Arial"/>
                <a:cs typeface="Arial"/>
              </a:rPr>
              <a:t>SEJA  </a:t>
            </a:r>
            <a:r>
              <a:rPr sz="1000" b="1" spc="-55" dirty="0">
                <a:solidFill>
                  <a:srgbClr val="8B1062"/>
                </a:solidFill>
                <a:latin typeface="Arial"/>
                <a:cs typeface="Arial"/>
              </a:rPr>
              <a:t>DEPRESSÃO</a:t>
            </a:r>
            <a:endParaRPr sz="1000" dirty="0">
              <a:latin typeface="Arial"/>
              <a:cs typeface="Arial"/>
            </a:endParaRPr>
          </a:p>
          <a:p>
            <a:pPr>
              <a:lnSpc>
                <a:spcPct val="100000"/>
              </a:lnSpc>
            </a:pPr>
            <a:endParaRPr sz="1100" dirty="0">
              <a:latin typeface="Times New Roman"/>
              <a:cs typeface="Times New Roman"/>
            </a:endParaRPr>
          </a:p>
          <a:p>
            <a:pPr marL="12700" marR="5080">
              <a:lnSpc>
                <a:spcPct val="111100"/>
              </a:lnSpc>
              <a:spcBef>
                <a:spcPts val="680"/>
              </a:spcBef>
            </a:pPr>
            <a:r>
              <a:rPr sz="1200" spc="-65" dirty="0">
                <a:latin typeface="Arial"/>
                <a:cs typeface="Arial"/>
              </a:rPr>
              <a:t>Vá </a:t>
            </a:r>
            <a:r>
              <a:rPr sz="1200" spc="-25" dirty="0">
                <a:latin typeface="Arial"/>
                <a:cs typeface="Arial"/>
              </a:rPr>
              <a:t>para </a:t>
            </a:r>
            <a:r>
              <a:rPr sz="1200" spc="40" dirty="0">
                <a:latin typeface="Arial"/>
                <a:cs typeface="Arial"/>
              </a:rPr>
              <a:t>o </a:t>
            </a:r>
            <a:r>
              <a:rPr sz="1200" b="1" spc="-235" dirty="0">
                <a:solidFill>
                  <a:srgbClr val="8B1062"/>
                </a:solidFill>
                <a:latin typeface="Arial"/>
                <a:cs typeface="Arial"/>
              </a:rPr>
              <a:t>P</a:t>
            </a:r>
            <a:r>
              <a:rPr sz="1200" b="1" spc="-150" dirty="0">
                <a:solidFill>
                  <a:srgbClr val="8B1062"/>
                </a:solidFill>
                <a:latin typeface="Arial"/>
                <a:cs typeface="Arial"/>
              </a:rPr>
              <a:t>ASSO</a:t>
            </a:r>
            <a:r>
              <a:rPr lang="pt-BR" sz="1200" b="1" spc="-150" dirty="0">
                <a:solidFill>
                  <a:srgbClr val="8B1062"/>
                </a:solidFill>
                <a:latin typeface="Arial"/>
                <a:cs typeface="Arial"/>
              </a:rPr>
              <a:t> </a:t>
            </a:r>
            <a:r>
              <a:rPr lang="pt-BR" sz="1200" b="1" spc="-235" dirty="0">
                <a:solidFill>
                  <a:srgbClr val="8B1062"/>
                </a:solidFill>
                <a:latin typeface="Arial"/>
                <a:cs typeface="Arial"/>
              </a:rPr>
              <a:t>       </a:t>
            </a:r>
            <a:r>
              <a:rPr sz="1200" b="1" spc="-235" dirty="0">
                <a:solidFill>
                  <a:srgbClr val="8B1062"/>
                </a:solidFill>
                <a:latin typeface="Arial"/>
                <a:cs typeface="Arial"/>
              </a:rPr>
              <a:t> </a:t>
            </a:r>
            <a:r>
              <a:rPr sz="1800" b="1" spc="-127" baseline="4629" dirty="0">
                <a:solidFill>
                  <a:srgbClr val="FFFFFF"/>
                </a:solidFill>
                <a:latin typeface="Arial"/>
                <a:cs typeface="Arial"/>
              </a:rPr>
              <a:t>3 </a:t>
            </a:r>
            <a:r>
              <a:rPr lang="pt-BR" sz="1800" b="1" spc="-127" baseline="4629" dirty="0">
                <a:solidFill>
                  <a:srgbClr val="FFFFFF"/>
                </a:solidFill>
                <a:latin typeface="Arial"/>
                <a:cs typeface="Arial"/>
              </a:rPr>
              <a:t>  </a:t>
            </a:r>
            <a:r>
              <a:rPr sz="1200" spc="-35" dirty="0">
                <a:latin typeface="Arial"/>
                <a:cs typeface="Arial"/>
              </a:rPr>
              <a:t>e, </a:t>
            </a:r>
            <a:r>
              <a:rPr sz="1200" spc="-20" dirty="0">
                <a:latin typeface="Arial"/>
                <a:cs typeface="Arial"/>
              </a:rPr>
              <a:t>depois,  </a:t>
            </a:r>
            <a:r>
              <a:rPr sz="1200" spc="-25" dirty="0">
                <a:latin typeface="Arial"/>
                <a:cs typeface="Arial"/>
              </a:rPr>
              <a:t>para </a:t>
            </a:r>
            <a:r>
              <a:rPr sz="1200" spc="40" dirty="0">
                <a:latin typeface="Arial"/>
                <a:cs typeface="Arial"/>
              </a:rPr>
              <a:t>o </a:t>
            </a:r>
            <a:r>
              <a:rPr sz="1200" b="1" spc="-150" dirty="0">
                <a:solidFill>
                  <a:srgbClr val="8B1062"/>
                </a:solidFill>
                <a:latin typeface="Arial"/>
                <a:cs typeface="Arial"/>
              </a:rPr>
              <a:t>PROTOCOLO 1</a:t>
            </a:r>
            <a:endParaRPr sz="1200" spc="-150" dirty="0">
              <a:latin typeface="Arial"/>
              <a:cs typeface="Arial"/>
            </a:endParaRPr>
          </a:p>
        </p:txBody>
      </p:sp>
      <p:sp>
        <p:nvSpPr>
          <p:cNvPr id="50" name="object 50"/>
          <p:cNvSpPr/>
          <p:nvPr/>
        </p:nvSpPr>
        <p:spPr>
          <a:xfrm>
            <a:off x="6655685" y="6031950"/>
            <a:ext cx="2261235" cy="556260"/>
          </a:xfrm>
          <a:custGeom>
            <a:avLst/>
            <a:gdLst/>
            <a:ahLst/>
            <a:cxnLst/>
            <a:rect l="l" t="t" r="r" b="b"/>
            <a:pathLst>
              <a:path w="2261234" h="556259">
                <a:moveTo>
                  <a:pt x="36004" y="0"/>
                </a:moveTo>
                <a:lnTo>
                  <a:pt x="15189" y="562"/>
                </a:lnTo>
                <a:lnTo>
                  <a:pt x="4500" y="4500"/>
                </a:lnTo>
                <a:lnTo>
                  <a:pt x="562" y="15189"/>
                </a:lnTo>
                <a:lnTo>
                  <a:pt x="0" y="36004"/>
                </a:lnTo>
                <a:lnTo>
                  <a:pt x="0" y="519988"/>
                </a:lnTo>
                <a:lnTo>
                  <a:pt x="562" y="540803"/>
                </a:lnTo>
                <a:lnTo>
                  <a:pt x="4500" y="551492"/>
                </a:lnTo>
                <a:lnTo>
                  <a:pt x="15189" y="555430"/>
                </a:lnTo>
                <a:lnTo>
                  <a:pt x="36004" y="555993"/>
                </a:lnTo>
                <a:lnTo>
                  <a:pt x="2225090" y="555993"/>
                </a:lnTo>
                <a:lnTo>
                  <a:pt x="2245905" y="555430"/>
                </a:lnTo>
                <a:lnTo>
                  <a:pt x="2256594" y="551492"/>
                </a:lnTo>
                <a:lnTo>
                  <a:pt x="2260532" y="540803"/>
                </a:lnTo>
                <a:lnTo>
                  <a:pt x="2261095" y="519988"/>
                </a:lnTo>
                <a:lnTo>
                  <a:pt x="2261095" y="36004"/>
                </a:lnTo>
                <a:lnTo>
                  <a:pt x="2260532" y="15189"/>
                </a:lnTo>
                <a:lnTo>
                  <a:pt x="2256594" y="4500"/>
                </a:lnTo>
                <a:lnTo>
                  <a:pt x="2245905" y="562"/>
                </a:lnTo>
                <a:lnTo>
                  <a:pt x="2225090" y="0"/>
                </a:lnTo>
                <a:lnTo>
                  <a:pt x="36004" y="0"/>
                </a:lnTo>
                <a:close/>
              </a:path>
            </a:pathLst>
          </a:custGeom>
          <a:ln w="25400">
            <a:solidFill>
              <a:srgbClr val="8B1062"/>
            </a:solidFill>
          </a:ln>
        </p:spPr>
        <p:txBody>
          <a:bodyPr wrap="square" lIns="0" tIns="0" rIns="0" bIns="0" rtlCol="0"/>
          <a:lstStyle/>
          <a:p>
            <a:endParaRPr/>
          </a:p>
        </p:txBody>
      </p:sp>
      <p:sp>
        <p:nvSpPr>
          <p:cNvPr id="51" name="object 51"/>
          <p:cNvSpPr/>
          <p:nvPr/>
        </p:nvSpPr>
        <p:spPr>
          <a:xfrm>
            <a:off x="6204695" y="3446521"/>
            <a:ext cx="1995170" cy="920115"/>
          </a:xfrm>
          <a:custGeom>
            <a:avLst/>
            <a:gdLst/>
            <a:ahLst/>
            <a:cxnLst/>
            <a:rect l="l" t="t" r="r" b="b"/>
            <a:pathLst>
              <a:path w="1995170" h="920114">
                <a:moveTo>
                  <a:pt x="1958720" y="0"/>
                </a:moveTo>
                <a:lnTo>
                  <a:pt x="36004" y="0"/>
                </a:lnTo>
                <a:lnTo>
                  <a:pt x="15189" y="562"/>
                </a:lnTo>
                <a:lnTo>
                  <a:pt x="4500" y="4500"/>
                </a:lnTo>
                <a:lnTo>
                  <a:pt x="562" y="15189"/>
                </a:lnTo>
                <a:lnTo>
                  <a:pt x="0" y="36004"/>
                </a:lnTo>
                <a:lnTo>
                  <a:pt x="0" y="883805"/>
                </a:lnTo>
                <a:lnTo>
                  <a:pt x="562" y="904613"/>
                </a:lnTo>
                <a:lnTo>
                  <a:pt x="4500" y="915298"/>
                </a:lnTo>
                <a:lnTo>
                  <a:pt x="15189" y="919235"/>
                </a:lnTo>
                <a:lnTo>
                  <a:pt x="36004" y="919797"/>
                </a:lnTo>
                <a:lnTo>
                  <a:pt x="1958720" y="919797"/>
                </a:lnTo>
                <a:lnTo>
                  <a:pt x="1979528" y="919235"/>
                </a:lnTo>
                <a:lnTo>
                  <a:pt x="1990213" y="915298"/>
                </a:lnTo>
                <a:lnTo>
                  <a:pt x="1994150" y="904613"/>
                </a:lnTo>
                <a:lnTo>
                  <a:pt x="1994712" y="883805"/>
                </a:lnTo>
                <a:lnTo>
                  <a:pt x="1994712" y="36004"/>
                </a:lnTo>
                <a:lnTo>
                  <a:pt x="1994150" y="15189"/>
                </a:lnTo>
                <a:lnTo>
                  <a:pt x="1990213" y="4500"/>
                </a:lnTo>
                <a:lnTo>
                  <a:pt x="1979528" y="562"/>
                </a:lnTo>
                <a:lnTo>
                  <a:pt x="1958720" y="0"/>
                </a:lnTo>
                <a:close/>
              </a:path>
            </a:pathLst>
          </a:custGeom>
          <a:solidFill>
            <a:srgbClr val="FFFFFF"/>
          </a:solidFill>
        </p:spPr>
        <p:txBody>
          <a:bodyPr wrap="square" lIns="0" tIns="0" rIns="0" bIns="0" rtlCol="0"/>
          <a:lstStyle/>
          <a:p>
            <a:endParaRPr/>
          </a:p>
        </p:txBody>
      </p:sp>
      <p:sp>
        <p:nvSpPr>
          <p:cNvPr id="52" name="object 52"/>
          <p:cNvSpPr txBox="1"/>
          <p:nvPr/>
        </p:nvSpPr>
        <p:spPr>
          <a:xfrm>
            <a:off x="6267026" y="3439683"/>
            <a:ext cx="1760740" cy="379591"/>
          </a:xfrm>
          <a:prstGeom prst="rect">
            <a:avLst/>
          </a:prstGeom>
        </p:spPr>
        <p:txBody>
          <a:bodyPr vert="horz" wrap="square" lIns="0" tIns="45720" rIns="0" bIns="0" rtlCol="0">
            <a:spAutoFit/>
          </a:bodyPr>
          <a:lstStyle/>
          <a:p>
            <a:pPr marL="101600" marR="5080" indent="-89535">
              <a:lnSpc>
                <a:spcPts val="1300"/>
              </a:lnSpc>
              <a:spcBef>
                <a:spcPts val="360"/>
              </a:spcBef>
            </a:pPr>
            <a:r>
              <a:rPr sz="1300" b="1" dirty="0">
                <a:solidFill>
                  <a:srgbClr val="8B1062"/>
                </a:solidFill>
                <a:latin typeface="Arial"/>
                <a:cs typeface="Arial"/>
              </a:rPr>
              <a:t>Provável EPISÓDIO  DEPRESSIVO NO</a:t>
            </a:r>
            <a:endParaRPr sz="1300" dirty="0">
              <a:latin typeface="Arial"/>
              <a:cs typeface="Arial"/>
            </a:endParaRPr>
          </a:p>
        </p:txBody>
      </p:sp>
      <p:sp>
        <p:nvSpPr>
          <p:cNvPr id="53" name="object 53"/>
          <p:cNvSpPr txBox="1"/>
          <p:nvPr/>
        </p:nvSpPr>
        <p:spPr>
          <a:xfrm>
            <a:off x="6487825" y="3812003"/>
            <a:ext cx="1649127" cy="212879"/>
          </a:xfrm>
          <a:prstGeom prst="rect">
            <a:avLst/>
          </a:prstGeom>
        </p:spPr>
        <p:txBody>
          <a:bodyPr vert="horz" wrap="square" lIns="0" tIns="12700" rIns="0" bIns="0" rtlCol="0">
            <a:spAutoFit/>
          </a:bodyPr>
          <a:lstStyle/>
          <a:p>
            <a:pPr marL="12700">
              <a:lnSpc>
                <a:spcPct val="100000"/>
              </a:lnSpc>
              <a:spcBef>
                <a:spcPts val="100"/>
              </a:spcBef>
            </a:pPr>
            <a:r>
              <a:rPr sz="1300" b="1" dirty="0">
                <a:solidFill>
                  <a:srgbClr val="8B1062"/>
                </a:solidFill>
                <a:latin typeface="Arial"/>
                <a:cs typeface="Arial"/>
              </a:rPr>
              <a:t>TRANSTORNO</a:t>
            </a:r>
            <a:endParaRPr sz="1300" dirty="0">
              <a:latin typeface="Arial"/>
              <a:cs typeface="Arial"/>
            </a:endParaRPr>
          </a:p>
        </p:txBody>
      </p:sp>
      <p:sp>
        <p:nvSpPr>
          <p:cNvPr id="54" name="object 54"/>
          <p:cNvSpPr txBox="1"/>
          <p:nvPr/>
        </p:nvSpPr>
        <p:spPr>
          <a:xfrm>
            <a:off x="6709115" y="4043550"/>
            <a:ext cx="1134315" cy="212879"/>
          </a:xfrm>
          <a:prstGeom prst="rect">
            <a:avLst/>
          </a:prstGeom>
        </p:spPr>
        <p:txBody>
          <a:bodyPr vert="horz" wrap="square" lIns="0" tIns="12700" rIns="0" bIns="0" rtlCol="0">
            <a:spAutoFit/>
          </a:bodyPr>
          <a:lstStyle/>
          <a:p>
            <a:pPr marL="12700">
              <a:lnSpc>
                <a:spcPct val="100000"/>
              </a:lnSpc>
              <a:spcBef>
                <a:spcPts val="100"/>
              </a:spcBef>
            </a:pPr>
            <a:r>
              <a:rPr sz="1300" b="1" dirty="0">
                <a:solidFill>
                  <a:srgbClr val="8B1062"/>
                </a:solidFill>
                <a:latin typeface="Arial"/>
                <a:cs typeface="Arial"/>
              </a:rPr>
              <a:t>BIPOLAR</a:t>
            </a:r>
            <a:endParaRPr sz="1300" dirty="0">
              <a:latin typeface="Arial"/>
              <a:cs typeface="Arial"/>
            </a:endParaRPr>
          </a:p>
        </p:txBody>
      </p:sp>
      <p:sp>
        <p:nvSpPr>
          <p:cNvPr id="55" name="object 55"/>
          <p:cNvSpPr/>
          <p:nvPr/>
        </p:nvSpPr>
        <p:spPr>
          <a:xfrm>
            <a:off x="6204695" y="3446521"/>
            <a:ext cx="1995170" cy="920115"/>
          </a:xfrm>
          <a:custGeom>
            <a:avLst/>
            <a:gdLst/>
            <a:ahLst/>
            <a:cxnLst/>
            <a:rect l="l" t="t" r="r" b="b"/>
            <a:pathLst>
              <a:path w="1995170" h="920114">
                <a:moveTo>
                  <a:pt x="36004" y="0"/>
                </a:moveTo>
                <a:lnTo>
                  <a:pt x="15189" y="562"/>
                </a:lnTo>
                <a:lnTo>
                  <a:pt x="4500" y="4500"/>
                </a:lnTo>
                <a:lnTo>
                  <a:pt x="562" y="15189"/>
                </a:lnTo>
                <a:lnTo>
                  <a:pt x="0" y="36004"/>
                </a:lnTo>
                <a:lnTo>
                  <a:pt x="0" y="883805"/>
                </a:lnTo>
                <a:lnTo>
                  <a:pt x="562" y="904613"/>
                </a:lnTo>
                <a:lnTo>
                  <a:pt x="4500" y="915298"/>
                </a:lnTo>
                <a:lnTo>
                  <a:pt x="15189" y="919235"/>
                </a:lnTo>
                <a:lnTo>
                  <a:pt x="36004" y="919797"/>
                </a:lnTo>
                <a:lnTo>
                  <a:pt x="1958720" y="919797"/>
                </a:lnTo>
                <a:lnTo>
                  <a:pt x="1979528" y="919235"/>
                </a:lnTo>
                <a:lnTo>
                  <a:pt x="1990213" y="915298"/>
                </a:lnTo>
                <a:lnTo>
                  <a:pt x="1994150" y="904613"/>
                </a:lnTo>
                <a:lnTo>
                  <a:pt x="1994712" y="883805"/>
                </a:lnTo>
                <a:lnTo>
                  <a:pt x="1994712" y="36004"/>
                </a:lnTo>
                <a:lnTo>
                  <a:pt x="1994150" y="15189"/>
                </a:lnTo>
                <a:lnTo>
                  <a:pt x="1990213" y="4500"/>
                </a:lnTo>
                <a:lnTo>
                  <a:pt x="1979528" y="562"/>
                </a:lnTo>
                <a:lnTo>
                  <a:pt x="1958720" y="0"/>
                </a:lnTo>
                <a:lnTo>
                  <a:pt x="36004" y="0"/>
                </a:lnTo>
                <a:close/>
              </a:path>
            </a:pathLst>
          </a:custGeom>
          <a:ln w="25399">
            <a:solidFill>
              <a:srgbClr val="8B1062"/>
            </a:solidFill>
          </a:ln>
        </p:spPr>
        <p:txBody>
          <a:bodyPr wrap="square" lIns="0" tIns="0" rIns="0" bIns="0" rtlCol="0"/>
          <a:lstStyle/>
          <a:p>
            <a:endParaRPr/>
          </a:p>
        </p:txBody>
      </p:sp>
      <p:sp>
        <p:nvSpPr>
          <p:cNvPr id="56" name="object 56"/>
          <p:cNvSpPr/>
          <p:nvPr/>
        </p:nvSpPr>
        <p:spPr>
          <a:xfrm>
            <a:off x="4425520" y="3584295"/>
            <a:ext cx="345440" cy="145415"/>
          </a:xfrm>
          <a:custGeom>
            <a:avLst/>
            <a:gdLst/>
            <a:ahLst/>
            <a:cxnLst/>
            <a:rect l="l" t="t" r="r" b="b"/>
            <a:pathLst>
              <a:path w="345439" h="145414">
                <a:moveTo>
                  <a:pt x="36321" y="30949"/>
                </a:moveTo>
                <a:lnTo>
                  <a:pt x="0" y="30949"/>
                </a:lnTo>
                <a:lnTo>
                  <a:pt x="0" y="143128"/>
                </a:lnTo>
                <a:lnTo>
                  <a:pt x="22021" y="143128"/>
                </a:lnTo>
                <a:lnTo>
                  <a:pt x="22021" y="51473"/>
                </a:lnTo>
                <a:lnTo>
                  <a:pt x="45605" y="51473"/>
                </a:lnTo>
                <a:lnTo>
                  <a:pt x="36321" y="30949"/>
                </a:lnTo>
                <a:close/>
              </a:path>
              <a:path w="345439" h="145414">
                <a:moveTo>
                  <a:pt x="45605" y="51473"/>
                </a:moveTo>
                <a:lnTo>
                  <a:pt x="22021" y="51473"/>
                </a:lnTo>
                <a:lnTo>
                  <a:pt x="63398" y="143128"/>
                </a:lnTo>
                <a:lnTo>
                  <a:pt x="99898" y="143128"/>
                </a:lnTo>
                <a:lnTo>
                  <a:pt x="99898" y="122783"/>
                </a:lnTo>
                <a:lnTo>
                  <a:pt x="77863" y="122783"/>
                </a:lnTo>
                <a:lnTo>
                  <a:pt x="45605" y="51473"/>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57" name="object 57"/>
          <p:cNvSpPr/>
          <p:nvPr/>
        </p:nvSpPr>
        <p:spPr>
          <a:xfrm>
            <a:off x="5579591" y="3587998"/>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58" name="object 58"/>
          <p:cNvSpPr/>
          <p:nvPr/>
        </p:nvSpPr>
        <p:spPr>
          <a:xfrm>
            <a:off x="5525587" y="6225336"/>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59" name="object 59"/>
          <p:cNvSpPr/>
          <p:nvPr/>
        </p:nvSpPr>
        <p:spPr>
          <a:xfrm>
            <a:off x="4432693" y="6229039"/>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4"/>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5"/>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5"/>
                </a:lnTo>
                <a:lnTo>
                  <a:pt x="73211" y="17145"/>
                </a:lnTo>
                <a:lnTo>
                  <a:pt x="73837" y="3530"/>
                </a:lnTo>
                <a:lnTo>
                  <a:pt x="69126" y="2298"/>
                </a:lnTo>
                <a:lnTo>
                  <a:pt x="64439" y="1397"/>
                </a:lnTo>
                <a:lnTo>
                  <a:pt x="55130" y="279"/>
                </a:lnTo>
                <a:lnTo>
                  <a:pt x="50393" y="0"/>
                </a:lnTo>
                <a:close/>
              </a:path>
              <a:path w="282575" h="116204">
                <a:moveTo>
                  <a:pt x="73211" y="17145"/>
                </a:moveTo>
                <a:lnTo>
                  <a:pt x="51346" y="17145"/>
                </a:lnTo>
                <a:lnTo>
                  <a:pt x="55752" y="17538"/>
                </a:lnTo>
                <a:lnTo>
                  <a:pt x="64833" y="19113"/>
                </a:lnTo>
                <a:lnTo>
                  <a:pt x="69062" y="20345"/>
                </a:lnTo>
                <a:lnTo>
                  <a:pt x="72986" y="22021"/>
                </a:lnTo>
                <a:lnTo>
                  <a:pt x="73211" y="17145"/>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3"/>
                </a:lnTo>
                <a:lnTo>
                  <a:pt x="192015" y="17653"/>
                </a:lnTo>
                <a:lnTo>
                  <a:pt x="186499" y="1676"/>
                </a:lnTo>
                <a:close/>
              </a:path>
              <a:path w="282575" h="116204">
                <a:moveTo>
                  <a:pt x="192015" y="17653"/>
                </a:moveTo>
                <a:lnTo>
                  <a:pt x="171361" y="17653"/>
                </a:lnTo>
                <a:lnTo>
                  <a:pt x="204330" y="113855"/>
                </a:lnTo>
                <a:lnTo>
                  <a:pt x="226186" y="113855"/>
                </a:lnTo>
                <a:lnTo>
                  <a:pt x="235409" y="86944"/>
                </a:lnTo>
                <a:lnTo>
                  <a:pt x="215938" y="86944"/>
                </a:lnTo>
                <a:lnTo>
                  <a:pt x="192015" y="17653"/>
                </a:lnTo>
                <a:close/>
              </a:path>
              <a:path w="282575" h="116204">
                <a:moveTo>
                  <a:pt x="282193" y="17653"/>
                </a:moveTo>
                <a:lnTo>
                  <a:pt x="259156" y="17653"/>
                </a:lnTo>
                <a:lnTo>
                  <a:pt x="259321" y="113855"/>
                </a:lnTo>
                <a:lnTo>
                  <a:pt x="282193" y="113855"/>
                </a:lnTo>
                <a:lnTo>
                  <a:pt x="282193" y="17653"/>
                </a:lnTo>
                <a:close/>
              </a:path>
              <a:path w="282575" h="116204">
                <a:moveTo>
                  <a:pt x="282193" y="1676"/>
                </a:moveTo>
                <a:lnTo>
                  <a:pt x="245033" y="1676"/>
                </a:lnTo>
                <a:lnTo>
                  <a:pt x="215938" y="86944"/>
                </a:lnTo>
                <a:lnTo>
                  <a:pt x="235409" y="86944"/>
                </a:lnTo>
                <a:lnTo>
                  <a:pt x="259156" y="17653"/>
                </a:lnTo>
                <a:lnTo>
                  <a:pt x="282193" y="17653"/>
                </a:lnTo>
                <a:lnTo>
                  <a:pt x="282193" y="1676"/>
                </a:lnTo>
                <a:close/>
              </a:path>
            </a:pathLst>
          </a:custGeom>
          <a:solidFill>
            <a:srgbClr val="FFFFFF"/>
          </a:solidFill>
        </p:spPr>
        <p:txBody>
          <a:bodyPr wrap="square" lIns="0" tIns="0" rIns="0" bIns="0" rtlCol="0"/>
          <a:lstStyle/>
          <a:p>
            <a:endParaRPr/>
          </a:p>
        </p:txBody>
      </p:sp>
      <p:sp>
        <p:nvSpPr>
          <p:cNvPr id="60" name="object 60"/>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61" name="object 61"/>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65" name="object 65"/>
          <p:cNvSpPr txBox="1"/>
          <p:nvPr/>
        </p:nvSpPr>
        <p:spPr>
          <a:xfrm>
            <a:off x="241300" y="331129"/>
            <a:ext cx="581025" cy="193040"/>
          </a:xfrm>
          <a:prstGeom prst="rect">
            <a:avLst/>
          </a:prstGeom>
        </p:spPr>
        <p:txBody>
          <a:bodyPr vert="horz" wrap="square" lIns="0" tIns="12700" rIns="0" bIns="0" rtlCol="0">
            <a:spAutoFit/>
          </a:bodyPr>
          <a:lstStyle/>
          <a:p>
            <a:pPr marL="12700">
              <a:lnSpc>
                <a:spcPct val="100000"/>
              </a:lnSpc>
              <a:spcBef>
                <a:spcPts val="100"/>
              </a:spcBef>
            </a:pPr>
            <a:r>
              <a:rPr sz="1100" b="1" spc="-90" dirty="0">
                <a:solidFill>
                  <a:srgbClr val="FFFFFF"/>
                </a:solidFill>
                <a:latin typeface="Arial"/>
                <a:cs typeface="Arial"/>
              </a:rPr>
              <a:t>Avaliação</a:t>
            </a:r>
            <a:endParaRPr sz="1100" dirty="0">
              <a:latin typeface="Arial"/>
              <a:cs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320801" y="5329433"/>
            <a:ext cx="2591435" cy="1551940"/>
          </a:xfrm>
          <a:custGeom>
            <a:avLst/>
            <a:gdLst/>
            <a:ahLst/>
            <a:cxnLst/>
            <a:rect l="l" t="t" r="r" b="b"/>
            <a:pathLst>
              <a:path w="2591434" h="1551940">
                <a:moveTo>
                  <a:pt x="126504" y="0"/>
                </a:moveTo>
                <a:lnTo>
                  <a:pt x="507" y="0"/>
                </a:lnTo>
                <a:lnTo>
                  <a:pt x="63" y="1424952"/>
                </a:lnTo>
                <a:lnTo>
                  <a:pt x="0" y="1550949"/>
                </a:lnTo>
                <a:lnTo>
                  <a:pt x="2527198" y="1551406"/>
                </a:lnTo>
                <a:lnTo>
                  <a:pt x="2591092" y="1488414"/>
                </a:lnTo>
                <a:lnTo>
                  <a:pt x="2527198" y="1425409"/>
                </a:lnTo>
                <a:lnTo>
                  <a:pt x="126060" y="1424965"/>
                </a:lnTo>
                <a:lnTo>
                  <a:pt x="126504" y="0"/>
                </a:lnTo>
                <a:close/>
              </a:path>
            </a:pathLst>
          </a:custGeom>
          <a:solidFill>
            <a:srgbClr val="8B1062"/>
          </a:solidFill>
        </p:spPr>
        <p:txBody>
          <a:bodyPr wrap="square" lIns="0" tIns="0" rIns="0" bIns="0" rtlCol="0"/>
          <a:lstStyle/>
          <a:p>
            <a:endParaRPr/>
          </a:p>
        </p:txBody>
      </p:sp>
      <p:sp>
        <p:nvSpPr>
          <p:cNvPr id="3" name="object 3"/>
          <p:cNvSpPr/>
          <p:nvPr/>
        </p:nvSpPr>
        <p:spPr>
          <a:xfrm>
            <a:off x="4099714" y="2165411"/>
            <a:ext cx="706755" cy="127000"/>
          </a:xfrm>
          <a:custGeom>
            <a:avLst/>
            <a:gdLst/>
            <a:ahLst/>
            <a:cxnLst/>
            <a:rect l="l" t="t" r="r" b="b"/>
            <a:pathLst>
              <a:path w="706754" h="127000">
                <a:moveTo>
                  <a:pt x="63893" y="0"/>
                </a:moveTo>
                <a:lnTo>
                  <a:pt x="0" y="62992"/>
                </a:lnTo>
                <a:lnTo>
                  <a:pt x="63893" y="125996"/>
                </a:lnTo>
                <a:lnTo>
                  <a:pt x="706285" y="126453"/>
                </a:lnTo>
                <a:lnTo>
                  <a:pt x="706285" y="457"/>
                </a:lnTo>
                <a:lnTo>
                  <a:pt x="63893" y="0"/>
                </a:lnTo>
                <a:close/>
              </a:path>
            </a:pathLst>
          </a:custGeom>
          <a:solidFill>
            <a:srgbClr val="B1B3B4"/>
          </a:solidFill>
        </p:spPr>
        <p:txBody>
          <a:bodyPr wrap="square" lIns="0" tIns="0" rIns="0" bIns="0" rtlCol="0"/>
          <a:lstStyle/>
          <a:p>
            <a:endParaRPr/>
          </a:p>
        </p:txBody>
      </p:sp>
      <p:sp>
        <p:nvSpPr>
          <p:cNvPr id="4" name="object 4"/>
          <p:cNvSpPr/>
          <p:nvPr/>
        </p:nvSpPr>
        <p:spPr>
          <a:xfrm>
            <a:off x="5288326" y="1614600"/>
            <a:ext cx="730250" cy="1381760"/>
          </a:xfrm>
          <a:custGeom>
            <a:avLst/>
            <a:gdLst/>
            <a:ahLst/>
            <a:cxnLst/>
            <a:rect l="l" t="t" r="r" b="b"/>
            <a:pathLst>
              <a:path w="730250" h="1381760">
                <a:moveTo>
                  <a:pt x="125996" y="0"/>
                </a:moveTo>
                <a:lnTo>
                  <a:pt x="36195" y="89814"/>
                </a:lnTo>
                <a:lnTo>
                  <a:pt x="550824" y="604443"/>
                </a:lnTo>
                <a:lnTo>
                  <a:pt x="647" y="1162964"/>
                </a:lnTo>
                <a:lnTo>
                  <a:pt x="469" y="1162964"/>
                </a:lnTo>
                <a:lnTo>
                  <a:pt x="0" y="1317612"/>
                </a:lnTo>
                <a:lnTo>
                  <a:pt x="63004" y="1381518"/>
                </a:lnTo>
                <a:lnTo>
                  <a:pt x="125996" y="1317612"/>
                </a:lnTo>
                <a:lnTo>
                  <a:pt x="126415" y="1216253"/>
                </a:lnTo>
                <a:lnTo>
                  <a:pt x="729754" y="603770"/>
                </a:lnTo>
                <a:lnTo>
                  <a:pt x="125996" y="0"/>
                </a:lnTo>
                <a:close/>
              </a:path>
            </a:pathLst>
          </a:custGeom>
          <a:solidFill>
            <a:srgbClr val="8B1062"/>
          </a:solidFill>
        </p:spPr>
        <p:txBody>
          <a:bodyPr wrap="square" lIns="0" tIns="0" rIns="0" bIns="0" rtlCol="0"/>
          <a:lstStyle/>
          <a:p>
            <a:endParaRPr/>
          </a:p>
        </p:txBody>
      </p:sp>
      <p:sp>
        <p:nvSpPr>
          <p:cNvPr id="5" name="object 5"/>
          <p:cNvSpPr/>
          <p:nvPr/>
        </p:nvSpPr>
        <p:spPr>
          <a:xfrm>
            <a:off x="4777205" y="1613082"/>
            <a:ext cx="622300" cy="622300"/>
          </a:xfrm>
          <a:custGeom>
            <a:avLst/>
            <a:gdLst/>
            <a:ahLst/>
            <a:cxnLst/>
            <a:rect l="l" t="t" r="r" b="b"/>
            <a:pathLst>
              <a:path w="622300" h="622300">
                <a:moveTo>
                  <a:pt x="621690" y="0"/>
                </a:moveTo>
                <a:lnTo>
                  <a:pt x="0" y="621690"/>
                </a:lnTo>
              </a:path>
            </a:pathLst>
          </a:custGeom>
          <a:ln w="127000">
            <a:solidFill>
              <a:srgbClr val="B1B3B4"/>
            </a:solidFill>
          </a:ln>
        </p:spPr>
        <p:txBody>
          <a:bodyPr wrap="square" lIns="0" tIns="0" rIns="0" bIns="0" rtlCol="0"/>
          <a:lstStyle/>
          <a:p>
            <a:endParaRPr/>
          </a:p>
        </p:txBody>
      </p:sp>
      <p:sp>
        <p:nvSpPr>
          <p:cNvPr id="6" name="object 6"/>
          <p:cNvSpPr/>
          <p:nvPr/>
        </p:nvSpPr>
        <p:spPr>
          <a:xfrm>
            <a:off x="5291775" y="3281436"/>
            <a:ext cx="127000" cy="853440"/>
          </a:xfrm>
          <a:custGeom>
            <a:avLst/>
            <a:gdLst/>
            <a:ahLst/>
            <a:cxnLst/>
            <a:rect l="l" t="t" r="r" b="b"/>
            <a:pathLst>
              <a:path w="127000" h="853439">
                <a:moveTo>
                  <a:pt x="126453" y="0"/>
                </a:moveTo>
                <a:lnTo>
                  <a:pt x="457" y="0"/>
                </a:lnTo>
                <a:lnTo>
                  <a:pt x="0" y="789266"/>
                </a:lnTo>
                <a:lnTo>
                  <a:pt x="62992" y="853173"/>
                </a:lnTo>
                <a:lnTo>
                  <a:pt x="125996" y="789266"/>
                </a:lnTo>
                <a:lnTo>
                  <a:pt x="126453" y="0"/>
                </a:lnTo>
                <a:close/>
              </a:path>
            </a:pathLst>
          </a:custGeom>
          <a:solidFill>
            <a:srgbClr val="8B1062"/>
          </a:solidFill>
        </p:spPr>
        <p:txBody>
          <a:bodyPr wrap="square" lIns="0" tIns="0" rIns="0" bIns="0" rtlCol="0"/>
          <a:lstStyle/>
          <a:p>
            <a:endParaRPr/>
          </a:p>
        </p:txBody>
      </p:sp>
      <p:sp>
        <p:nvSpPr>
          <p:cNvPr id="7" name="object 7"/>
          <p:cNvSpPr/>
          <p:nvPr/>
        </p:nvSpPr>
        <p:spPr>
          <a:xfrm>
            <a:off x="3171600" y="3204744"/>
            <a:ext cx="949960" cy="127000"/>
          </a:xfrm>
          <a:custGeom>
            <a:avLst/>
            <a:gdLst/>
            <a:ahLst/>
            <a:cxnLst/>
            <a:rect l="l" t="t" r="r" b="b"/>
            <a:pathLst>
              <a:path w="949960" h="127000">
                <a:moveTo>
                  <a:pt x="0" y="0"/>
                </a:moveTo>
                <a:lnTo>
                  <a:pt x="0" y="125996"/>
                </a:lnTo>
                <a:lnTo>
                  <a:pt x="885634" y="126453"/>
                </a:lnTo>
                <a:lnTo>
                  <a:pt x="949528" y="63461"/>
                </a:lnTo>
                <a:lnTo>
                  <a:pt x="885634" y="457"/>
                </a:lnTo>
                <a:lnTo>
                  <a:pt x="0" y="0"/>
                </a:lnTo>
                <a:close/>
              </a:path>
            </a:pathLst>
          </a:custGeom>
          <a:solidFill>
            <a:srgbClr val="8B1062"/>
          </a:solidFill>
        </p:spPr>
        <p:txBody>
          <a:bodyPr wrap="square" lIns="0" tIns="0" rIns="0" bIns="0" rtlCol="0"/>
          <a:lstStyle/>
          <a:p>
            <a:endParaRPr/>
          </a:p>
        </p:txBody>
      </p:sp>
      <p:sp>
        <p:nvSpPr>
          <p:cNvPr id="8" name="object 8"/>
          <p:cNvSpPr/>
          <p:nvPr/>
        </p:nvSpPr>
        <p:spPr>
          <a:xfrm>
            <a:off x="2035798" y="2676506"/>
            <a:ext cx="651510" cy="651510"/>
          </a:xfrm>
          <a:custGeom>
            <a:avLst/>
            <a:gdLst/>
            <a:ahLst/>
            <a:cxnLst/>
            <a:rect l="l" t="t" r="r" b="b"/>
            <a:pathLst>
              <a:path w="651510" h="651510">
                <a:moveTo>
                  <a:pt x="651103" y="0"/>
                </a:moveTo>
                <a:lnTo>
                  <a:pt x="0" y="651103"/>
                </a:lnTo>
              </a:path>
            </a:pathLst>
          </a:custGeom>
          <a:ln w="127000">
            <a:solidFill>
              <a:srgbClr val="B1B3B4"/>
            </a:solidFill>
          </a:ln>
        </p:spPr>
        <p:txBody>
          <a:bodyPr wrap="square" lIns="0" tIns="0" rIns="0" bIns="0" rtlCol="0"/>
          <a:lstStyle/>
          <a:p>
            <a:endParaRPr/>
          </a:p>
        </p:txBody>
      </p:sp>
      <p:sp>
        <p:nvSpPr>
          <p:cNvPr id="9" name="object 9"/>
          <p:cNvSpPr/>
          <p:nvPr/>
        </p:nvSpPr>
        <p:spPr>
          <a:xfrm>
            <a:off x="2001939" y="3293404"/>
            <a:ext cx="127000" cy="423545"/>
          </a:xfrm>
          <a:custGeom>
            <a:avLst/>
            <a:gdLst/>
            <a:ahLst/>
            <a:cxnLst/>
            <a:rect l="l" t="t" r="r" b="b"/>
            <a:pathLst>
              <a:path w="127000" h="423545">
                <a:moveTo>
                  <a:pt x="126453" y="0"/>
                </a:moveTo>
                <a:lnTo>
                  <a:pt x="457" y="0"/>
                </a:lnTo>
                <a:lnTo>
                  <a:pt x="0" y="359549"/>
                </a:lnTo>
                <a:lnTo>
                  <a:pt x="62992" y="423456"/>
                </a:lnTo>
                <a:lnTo>
                  <a:pt x="125996" y="359549"/>
                </a:lnTo>
                <a:lnTo>
                  <a:pt x="126453" y="0"/>
                </a:lnTo>
                <a:close/>
              </a:path>
            </a:pathLst>
          </a:custGeom>
          <a:solidFill>
            <a:srgbClr val="B1B3B4"/>
          </a:solidFill>
        </p:spPr>
        <p:txBody>
          <a:bodyPr wrap="square" lIns="0" tIns="0" rIns="0" bIns="0" rtlCol="0"/>
          <a:lstStyle/>
          <a:p>
            <a:endParaRPr/>
          </a:p>
        </p:txBody>
      </p:sp>
      <p:sp>
        <p:nvSpPr>
          <p:cNvPr id="10" name="object 10"/>
          <p:cNvSpPr/>
          <p:nvPr/>
        </p:nvSpPr>
        <p:spPr>
          <a:xfrm>
            <a:off x="5290969" y="8"/>
            <a:ext cx="126364" cy="441325"/>
          </a:xfrm>
          <a:custGeom>
            <a:avLst/>
            <a:gdLst/>
            <a:ahLst/>
            <a:cxnLst/>
            <a:rect l="l" t="t" r="r" b="b"/>
            <a:pathLst>
              <a:path w="126364" h="441325">
                <a:moveTo>
                  <a:pt x="126339" y="0"/>
                </a:moveTo>
                <a:lnTo>
                  <a:pt x="342" y="0"/>
                </a:lnTo>
                <a:lnTo>
                  <a:pt x="0" y="377101"/>
                </a:lnTo>
                <a:lnTo>
                  <a:pt x="62991" y="440994"/>
                </a:lnTo>
                <a:lnTo>
                  <a:pt x="125996" y="377101"/>
                </a:lnTo>
                <a:lnTo>
                  <a:pt x="126339" y="0"/>
                </a:lnTo>
                <a:close/>
              </a:path>
            </a:pathLst>
          </a:custGeom>
          <a:solidFill>
            <a:srgbClr val="8B1062"/>
          </a:solidFill>
        </p:spPr>
        <p:txBody>
          <a:bodyPr wrap="square" lIns="0" tIns="0" rIns="0" bIns="0" rtlCol="0"/>
          <a:lstStyle/>
          <a:p>
            <a:endParaRPr/>
          </a:p>
        </p:txBody>
      </p:sp>
      <p:sp>
        <p:nvSpPr>
          <p:cNvPr id="11" name="object 11"/>
          <p:cNvSpPr/>
          <p:nvPr/>
        </p:nvSpPr>
        <p:spPr>
          <a:xfrm>
            <a:off x="2605393" y="2676506"/>
            <a:ext cx="597535" cy="597535"/>
          </a:xfrm>
          <a:custGeom>
            <a:avLst/>
            <a:gdLst/>
            <a:ahLst/>
            <a:cxnLst/>
            <a:rect l="l" t="t" r="r" b="b"/>
            <a:pathLst>
              <a:path w="597535" h="597535">
                <a:moveTo>
                  <a:pt x="0" y="0"/>
                </a:moveTo>
                <a:lnTo>
                  <a:pt x="597331" y="597331"/>
                </a:lnTo>
              </a:path>
            </a:pathLst>
          </a:custGeom>
          <a:ln w="127000">
            <a:solidFill>
              <a:srgbClr val="8B1062"/>
            </a:solidFill>
          </a:ln>
        </p:spPr>
        <p:txBody>
          <a:bodyPr wrap="square" lIns="0" tIns="0" rIns="0" bIns="0" rtlCol="0"/>
          <a:lstStyle/>
          <a:p>
            <a:endParaRPr/>
          </a:p>
        </p:txBody>
      </p:sp>
      <p:sp>
        <p:nvSpPr>
          <p:cNvPr id="12" name="object 1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8B1062"/>
          </a:solidFill>
        </p:spPr>
        <p:txBody>
          <a:bodyPr wrap="square" lIns="0" tIns="0" rIns="0" bIns="0" rtlCol="0"/>
          <a:lstStyle/>
          <a:p>
            <a:endParaRPr/>
          </a:p>
        </p:txBody>
      </p:sp>
      <p:sp>
        <p:nvSpPr>
          <p:cNvPr id="14" name="object 1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16" name="object 16"/>
          <p:cNvSpPr/>
          <p:nvPr/>
        </p:nvSpPr>
        <p:spPr>
          <a:xfrm>
            <a:off x="5608784" y="1913957"/>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7" name="object 17"/>
          <p:cNvSpPr/>
          <p:nvPr/>
        </p:nvSpPr>
        <p:spPr>
          <a:xfrm>
            <a:off x="5608784" y="1913957"/>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8" name="object 18"/>
          <p:cNvSpPr/>
          <p:nvPr/>
        </p:nvSpPr>
        <p:spPr>
          <a:xfrm>
            <a:off x="4514061" y="1945081"/>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19" name="object 19"/>
          <p:cNvSpPr/>
          <p:nvPr/>
        </p:nvSpPr>
        <p:spPr>
          <a:xfrm>
            <a:off x="4514061" y="1945081"/>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20" name="object 20"/>
          <p:cNvSpPr/>
          <p:nvPr/>
        </p:nvSpPr>
        <p:spPr>
          <a:xfrm>
            <a:off x="3503015" y="507136"/>
            <a:ext cx="3708400" cy="1330960"/>
          </a:xfrm>
          <a:custGeom>
            <a:avLst/>
            <a:gdLst/>
            <a:ahLst/>
            <a:cxnLst/>
            <a:rect l="l" t="t" r="r" b="b"/>
            <a:pathLst>
              <a:path w="3708400" h="1330960">
                <a:moveTo>
                  <a:pt x="0" y="0"/>
                </a:moveTo>
                <a:lnTo>
                  <a:pt x="3707892" y="0"/>
                </a:lnTo>
                <a:lnTo>
                  <a:pt x="3707892" y="1330452"/>
                </a:lnTo>
                <a:lnTo>
                  <a:pt x="0" y="1330452"/>
                </a:lnTo>
                <a:lnTo>
                  <a:pt x="0" y="0"/>
                </a:lnTo>
                <a:close/>
              </a:path>
            </a:pathLst>
          </a:custGeom>
          <a:solidFill>
            <a:srgbClr val="000000">
              <a:alpha val="39999"/>
            </a:srgbClr>
          </a:solidFill>
        </p:spPr>
        <p:txBody>
          <a:bodyPr wrap="square" lIns="0" tIns="0" rIns="0" bIns="0" rtlCol="0"/>
          <a:lstStyle/>
          <a:p>
            <a:endParaRPr/>
          </a:p>
        </p:txBody>
      </p:sp>
      <p:sp>
        <p:nvSpPr>
          <p:cNvPr id="21" name="object 21"/>
          <p:cNvSpPr/>
          <p:nvPr/>
        </p:nvSpPr>
        <p:spPr>
          <a:xfrm>
            <a:off x="3552549" y="558706"/>
            <a:ext cx="3587115" cy="1207770"/>
          </a:xfrm>
          <a:custGeom>
            <a:avLst/>
            <a:gdLst/>
            <a:ahLst/>
            <a:cxnLst/>
            <a:rect l="l" t="t" r="r" b="b"/>
            <a:pathLst>
              <a:path w="3587115" h="1207770">
                <a:moveTo>
                  <a:pt x="3550894" y="0"/>
                </a:moveTo>
                <a:lnTo>
                  <a:pt x="36004" y="0"/>
                </a:lnTo>
                <a:lnTo>
                  <a:pt x="15189" y="562"/>
                </a:lnTo>
                <a:lnTo>
                  <a:pt x="4500" y="4500"/>
                </a:lnTo>
                <a:lnTo>
                  <a:pt x="562" y="15189"/>
                </a:lnTo>
                <a:lnTo>
                  <a:pt x="0" y="36004"/>
                </a:lnTo>
                <a:lnTo>
                  <a:pt x="0" y="1171244"/>
                </a:lnTo>
                <a:lnTo>
                  <a:pt x="562" y="1192059"/>
                </a:lnTo>
                <a:lnTo>
                  <a:pt x="4500" y="1202748"/>
                </a:lnTo>
                <a:lnTo>
                  <a:pt x="15189" y="1206686"/>
                </a:lnTo>
                <a:lnTo>
                  <a:pt x="36004" y="1207249"/>
                </a:lnTo>
                <a:lnTo>
                  <a:pt x="3550894" y="1207249"/>
                </a:lnTo>
                <a:lnTo>
                  <a:pt x="3571709" y="1206686"/>
                </a:lnTo>
                <a:lnTo>
                  <a:pt x="3582398" y="1202748"/>
                </a:lnTo>
                <a:lnTo>
                  <a:pt x="3586336" y="1192059"/>
                </a:lnTo>
                <a:lnTo>
                  <a:pt x="3586899" y="1171244"/>
                </a:lnTo>
                <a:lnTo>
                  <a:pt x="3586899" y="36004"/>
                </a:lnTo>
                <a:lnTo>
                  <a:pt x="3586336" y="15189"/>
                </a:lnTo>
                <a:lnTo>
                  <a:pt x="3582398" y="4500"/>
                </a:lnTo>
                <a:lnTo>
                  <a:pt x="3571709" y="562"/>
                </a:lnTo>
                <a:lnTo>
                  <a:pt x="3550894" y="0"/>
                </a:lnTo>
                <a:close/>
              </a:path>
            </a:pathLst>
          </a:custGeom>
          <a:solidFill>
            <a:srgbClr val="FFFFFF"/>
          </a:solidFill>
        </p:spPr>
        <p:txBody>
          <a:bodyPr wrap="square" lIns="0" tIns="0" rIns="0" bIns="0" rtlCol="0"/>
          <a:lstStyle/>
          <a:p>
            <a:endParaRPr/>
          </a:p>
        </p:txBody>
      </p:sp>
      <p:sp>
        <p:nvSpPr>
          <p:cNvPr id="22" name="object 22"/>
          <p:cNvSpPr txBox="1"/>
          <p:nvPr/>
        </p:nvSpPr>
        <p:spPr>
          <a:xfrm>
            <a:off x="3718778" y="699530"/>
            <a:ext cx="2166620" cy="208279"/>
          </a:xfrm>
          <a:prstGeom prst="rect">
            <a:avLst/>
          </a:prstGeom>
        </p:spPr>
        <p:txBody>
          <a:bodyPr vert="horz" wrap="square" lIns="0" tIns="12700" rIns="0" bIns="0" rtlCol="0">
            <a:spAutoFit/>
          </a:bodyPr>
          <a:lstStyle/>
          <a:p>
            <a:pPr>
              <a:lnSpc>
                <a:spcPct val="100000"/>
              </a:lnSpc>
              <a:spcBef>
                <a:spcPts val="100"/>
              </a:spcBef>
            </a:pPr>
            <a:r>
              <a:rPr sz="1200" b="1" spc="-45" dirty="0">
                <a:latin typeface="Arial"/>
                <a:cs typeface="Arial"/>
              </a:rPr>
              <a:t>Existe </a:t>
            </a:r>
            <a:r>
              <a:rPr sz="1200" b="1" spc="-20" dirty="0">
                <a:latin typeface="Arial"/>
                <a:cs typeface="Arial"/>
              </a:rPr>
              <a:t>algum </a:t>
            </a:r>
            <a:r>
              <a:rPr sz="1200" b="1" spc="-80" dirty="0">
                <a:latin typeface="Arial"/>
                <a:cs typeface="Arial"/>
              </a:rPr>
              <a:t>desses</a:t>
            </a:r>
            <a:r>
              <a:rPr sz="1200" b="1" spc="120" dirty="0">
                <a:latin typeface="Arial"/>
                <a:cs typeface="Arial"/>
              </a:rPr>
              <a:t> </a:t>
            </a:r>
            <a:r>
              <a:rPr sz="1200" b="1" spc="-60" dirty="0">
                <a:latin typeface="Arial"/>
                <a:cs typeface="Arial"/>
              </a:rPr>
              <a:t>sintomas?</a:t>
            </a:r>
            <a:endParaRPr sz="1200" dirty="0">
              <a:latin typeface="Arial"/>
              <a:cs typeface="Arial"/>
            </a:endParaRPr>
          </a:p>
        </p:txBody>
      </p:sp>
      <p:sp>
        <p:nvSpPr>
          <p:cNvPr id="23" name="object 23"/>
          <p:cNvSpPr txBox="1"/>
          <p:nvPr/>
        </p:nvSpPr>
        <p:spPr>
          <a:xfrm>
            <a:off x="3718778" y="1018842"/>
            <a:ext cx="1557332" cy="769441"/>
          </a:xfrm>
          <a:prstGeom prst="rect">
            <a:avLst/>
          </a:prstGeom>
        </p:spPr>
        <p:txBody>
          <a:bodyPr vert="horz" wrap="square" lIns="0" tIns="40640" rIns="0" bIns="0" rtlCol="0">
            <a:spAutoFit/>
          </a:bodyPr>
          <a:lstStyle/>
          <a:p>
            <a:pPr marL="179705" indent="-180340">
              <a:lnSpc>
                <a:spcPct val="100000"/>
              </a:lnSpc>
              <a:spcBef>
                <a:spcPts val="320"/>
              </a:spcBef>
              <a:buChar char="–"/>
              <a:tabLst>
                <a:tab pos="180340" algn="l"/>
              </a:tabLst>
            </a:pPr>
            <a:r>
              <a:rPr sz="1100" dirty="0">
                <a:latin typeface="Arial"/>
                <a:cs typeface="Arial"/>
              </a:rPr>
              <a:t>Ideação suicida.</a:t>
            </a:r>
          </a:p>
          <a:p>
            <a:pPr marL="179705" indent="-180340">
              <a:lnSpc>
                <a:spcPct val="100000"/>
              </a:lnSpc>
              <a:spcBef>
                <a:spcPts val="219"/>
              </a:spcBef>
              <a:buChar char="–"/>
              <a:tabLst>
                <a:tab pos="180340" algn="l"/>
              </a:tabLst>
            </a:pPr>
            <a:r>
              <a:rPr sz="1100" dirty="0">
                <a:latin typeface="Arial"/>
                <a:cs typeface="Arial"/>
              </a:rPr>
              <a:t>Crenças de inutilidade.</a:t>
            </a:r>
          </a:p>
          <a:p>
            <a:pPr marL="179705" indent="-180340">
              <a:lnSpc>
                <a:spcPct val="100000"/>
              </a:lnSpc>
              <a:spcBef>
                <a:spcPts val="215"/>
              </a:spcBef>
              <a:buChar char="–"/>
              <a:tabLst>
                <a:tab pos="180340" algn="l"/>
              </a:tabLst>
            </a:pPr>
            <a:r>
              <a:rPr sz="1100" dirty="0">
                <a:latin typeface="Arial"/>
                <a:cs typeface="Arial"/>
              </a:rPr>
              <a:t>Sintomas psicóticos.</a:t>
            </a:r>
          </a:p>
        </p:txBody>
      </p:sp>
      <p:sp>
        <p:nvSpPr>
          <p:cNvPr id="24" name="object 24"/>
          <p:cNvSpPr txBox="1"/>
          <p:nvPr/>
        </p:nvSpPr>
        <p:spPr>
          <a:xfrm>
            <a:off x="5422191" y="1018727"/>
            <a:ext cx="1564005" cy="603563"/>
          </a:xfrm>
          <a:prstGeom prst="rect">
            <a:avLst/>
          </a:prstGeom>
        </p:spPr>
        <p:txBody>
          <a:bodyPr vert="horz" wrap="square" lIns="0" tIns="12700" rIns="0" bIns="0" rtlCol="0">
            <a:spAutoFit/>
          </a:bodyPr>
          <a:lstStyle/>
          <a:p>
            <a:pPr marL="179705" marR="5080" indent="-180340">
              <a:lnSpc>
                <a:spcPct val="120300"/>
              </a:lnSpc>
              <a:spcBef>
                <a:spcPts val="100"/>
              </a:spcBef>
            </a:pPr>
            <a:r>
              <a:rPr sz="1100" dirty="0">
                <a:latin typeface="Arial"/>
                <a:cs typeface="Arial"/>
              </a:rPr>
              <a:t>– Lentidão maior que o normal  ao falar ou se movimentar.</a:t>
            </a:r>
          </a:p>
        </p:txBody>
      </p:sp>
      <p:sp>
        <p:nvSpPr>
          <p:cNvPr id="25" name="object 25"/>
          <p:cNvSpPr/>
          <p:nvPr/>
        </p:nvSpPr>
        <p:spPr>
          <a:xfrm>
            <a:off x="3552549" y="558706"/>
            <a:ext cx="3587115" cy="1207770"/>
          </a:xfrm>
          <a:custGeom>
            <a:avLst/>
            <a:gdLst/>
            <a:ahLst/>
            <a:cxnLst/>
            <a:rect l="l" t="t" r="r" b="b"/>
            <a:pathLst>
              <a:path w="3587115" h="1207770">
                <a:moveTo>
                  <a:pt x="36004" y="0"/>
                </a:moveTo>
                <a:lnTo>
                  <a:pt x="15189" y="562"/>
                </a:lnTo>
                <a:lnTo>
                  <a:pt x="4500" y="4500"/>
                </a:lnTo>
                <a:lnTo>
                  <a:pt x="562" y="15189"/>
                </a:lnTo>
                <a:lnTo>
                  <a:pt x="0" y="36004"/>
                </a:lnTo>
                <a:lnTo>
                  <a:pt x="0" y="1171244"/>
                </a:lnTo>
                <a:lnTo>
                  <a:pt x="562" y="1192059"/>
                </a:lnTo>
                <a:lnTo>
                  <a:pt x="4500" y="1202748"/>
                </a:lnTo>
                <a:lnTo>
                  <a:pt x="15189" y="1206686"/>
                </a:lnTo>
                <a:lnTo>
                  <a:pt x="36004" y="1207249"/>
                </a:lnTo>
                <a:lnTo>
                  <a:pt x="3550894" y="1207249"/>
                </a:lnTo>
                <a:lnTo>
                  <a:pt x="3571709" y="1206686"/>
                </a:lnTo>
                <a:lnTo>
                  <a:pt x="3582398" y="1202748"/>
                </a:lnTo>
                <a:lnTo>
                  <a:pt x="3586336" y="1192059"/>
                </a:lnTo>
                <a:lnTo>
                  <a:pt x="3586899" y="1171244"/>
                </a:lnTo>
                <a:lnTo>
                  <a:pt x="3586899" y="36004"/>
                </a:lnTo>
                <a:lnTo>
                  <a:pt x="3586336" y="15189"/>
                </a:lnTo>
                <a:lnTo>
                  <a:pt x="3582398" y="4500"/>
                </a:lnTo>
                <a:lnTo>
                  <a:pt x="3571709" y="562"/>
                </a:lnTo>
                <a:lnTo>
                  <a:pt x="3550894" y="0"/>
                </a:lnTo>
                <a:lnTo>
                  <a:pt x="36004" y="0"/>
                </a:lnTo>
                <a:close/>
              </a:path>
            </a:pathLst>
          </a:custGeom>
          <a:ln w="44450">
            <a:solidFill>
              <a:srgbClr val="8B1062"/>
            </a:solidFill>
          </a:ln>
        </p:spPr>
        <p:txBody>
          <a:bodyPr wrap="square" lIns="0" tIns="0" rIns="0" bIns="0" rtlCol="0"/>
          <a:lstStyle/>
          <a:p>
            <a:endParaRPr/>
          </a:p>
        </p:txBody>
      </p:sp>
      <p:sp>
        <p:nvSpPr>
          <p:cNvPr id="26" name="object 26"/>
          <p:cNvSpPr/>
          <p:nvPr/>
        </p:nvSpPr>
        <p:spPr>
          <a:xfrm>
            <a:off x="1251216" y="2037143"/>
            <a:ext cx="2794000" cy="859790"/>
          </a:xfrm>
          <a:custGeom>
            <a:avLst/>
            <a:gdLst/>
            <a:ahLst/>
            <a:cxnLst/>
            <a:rect l="l" t="t" r="r" b="b"/>
            <a:pathLst>
              <a:path w="2794000" h="859789">
                <a:moveTo>
                  <a:pt x="0" y="0"/>
                </a:moveTo>
                <a:lnTo>
                  <a:pt x="2793491" y="0"/>
                </a:lnTo>
                <a:lnTo>
                  <a:pt x="2793491" y="859536"/>
                </a:lnTo>
                <a:lnTo>
                  <a:pt x="0" y="859536"/>
                </a:lnTo>
                <a:lnTo>
                  <a:pt x="0" y="0"/>
                </a:lnTo>
                <a:close/>
              </a:path>
            </a:pathLst>
          </a:custGeom>
          <a:solidFill>
            <a:srgbClr val="000000">
              <a:alpha val="39999"/>
            </a:srgbClr>
          </a:solidFill>
        </p:spPr>
        <p:txBody>
          <a:bodyPr wrap="square" lIns="0" tIns="0" rIns="0" bIns="0" rtlCol="0"/>
          <a:lstStyle/>
          <a:p>
            <a:endParaRPr/>
          </a:p>
        </p:txBody>
      </p:sp>
      <p:sp>
        <p:nvSpPr>
          <p:cNvPr id="27" name="object 27"/>
          <p:cNvSpPr/>
          <p:nvPr/>
        </p:nvSpPr>
        <p:spPr>
          <a:xfrm>
            <a:off x="1300742" y="2088705"/>
            <a:ext cx="2673985" cy="736600"/>
          </a:xfrm>
          <a:custGeom>
            <a:avLst/>
            <a:gdLst/>
            <a:ahLst/>
            <a:cxnLst/>
            <a:rect l="l" t="t" r="r" b="b"/>
            <a:pathLst>
              <a:path w="2673985" h="736600">
                <a:moveTo>
                  <a:pt x="2637751" y="0"/>
                </a:moveTo>
                <a:lnTo>
                  <a:pt x="36004" y="0"/>
                </a:lnTo>
                <a:lnTo>
                  <a:pt x="15189" y="562"/>
                </a:lnTo>
                <a:lnTo>
                  <a:pt x="4500" y="4500"/>
                </a:lnTo>
                <a:lnTo>
                  <a:pt x="562" y="15189"/>
                </a:lnTo>
                <a:lnTo>
                  <a:pt x="0" y="36004"/>
                </a:lnTo>
                <a:lnTo>
                  <a:pt x="0" y="700595"/>
                </a:lnTo>
                <a:lnTo>
                  <a:pt x="562" y="721410"/>
                </a:lnTo>
                <a:lnTo>
                  <a:pt x="4500" y="732099"/>
                </a:lnTo>
                <a:lnTo>
                  <a:pt x="15189" y="736037"/>
                </a:lnTo>
                <a:lnTo>
                  <a:pt x="36004" y="736600"/>
                </a:lnTo>
                <a:lnTo>
                  <a:pt x="2637751" y="736600"/>
                </a:lnTo>
                <a:lnTo>
                  <a:pt x="2658559" y="736037"/>
                </a:lnTo>
                <a:lnTo>
                  <a:pt x="2669244" y="732099"/>
                </a:lnTo>
                <a:lnTo>
                  <a:pt x="2673181" y="721410"/>
                </a:lnTo>
                <a:lnTo>
                  <a:pt x="2673743" y="700595"/>
                </a:lnTo>
                <a:lnTo>
                  <a:pt x="2673743" y="36004"/>
                </a:lnTo>
                <a:lnTo>
                  <a:pt x="2673181" y="15189"/>
                </a:lnTo>
                <a:lnTo>
                  <a:pt x="2669244" y="4500"/>
                </a:lnTo>
                <a:lnTo>
                  <a:pt x="2658559" y="562"/>
                </a:lnTo>
                <a:lnTo>
                  <a:pt x="2637751" y="0"/>
                </a:lnTo>
                <a:close/>
              </a:path>
            </a:pathLst>
          </a:custGeom>
          <a:solidFill>
            <a:srgbClr val="FFFFFF"/>
          </a:solidFill>
        </p:spPr>
        <p:txBody>
          <a:bodyPr wrap="square" lIns="0" tIns="0" rIns="0" bIns="0" rtlCol="0"/>
          <a:lstStyle/>
          <a:p>
            <a:endParaRPr/>
          </a:p>
        </p:txBody>
      </p:sp>
      <p:sp>
        <p:nvSpPr>
          <p:cNvPr id="28" name="object 28"/>
          <p:cNvSpPr txBox="1"/>
          <p:nvPr/>
        </p:nvSpPr>
        <p:spPr>
          <a:xfrm>
            <a:off x="1251216" y="2272710"/>
            <a:ext cx="2794000" cy="443711"/>
          </a:xfrm>
          <a:prstGeom prst="rect">
            <a:avLst/>
          </a:prstGeom>
        </p:spPr>
        <p:txBody>
          <a:bodyPr vert="horz" wrap="square" lIns="0" tIns="12700" rIns="0" bIns="0" rtlCol="0">
            <a:spAutoFit/>
          </a:bodyPr>
          <a:lstStyle/>
          <a:p>
            <a:pPr marL="215265" marR="815975">
              <a:lnSpc>
                <a:spcPct val="100000"/>
              </a:lnSpc>
              <a:spcBef>
                <a:spcPts val="100"/>
              </a:spcBef>
            </a:pPr>
            <a:r>
              <a:rPr sz="1400" b="1" spc="-30" dirty="0">
                <a:latin typeface="Arial"/>
                <a:cs typeface="Arial"/>
              </a:rPr>
              <a:t>A </a:t>
            </a:r>
            <a:r>
              <a:rPr sz="1400" b="1" spc="-55" dirty="0">
                <a:latin typeface="Arial"/>
                <a:cs typeface="Arial"/>
              </a:rPr>
              <a:t>pessoa </a:t>
            </a:r>
            <a:r>
              <a:rPr sz="1400" b="1" dirty="0">
                <a:latin typeface="Arial"/>
                <a:cs typeface="Arial"/>
              </a:rPr>
              <a:t>tem </a:t>
            </a:r>
            <a:r>
              <a:rPr sz="1400" b="1" spc="-25" dirty="0">
                <a:latin typeface="Arial"/>
                <a:cs typeface="Arial"/>
              </a:rPr>
              <a:t>história de  </a:t>
            </a:r>
            <a:r>
              <a:rPr sz="1400" b="1" spc="-65" dirty="0">
                <a:latin typeface="Arial"/>
                <a:cs typeface="Arial"/>
              </a:rPr>
              <a:t>depressão?</a:t>
            </a:r>
            <a:endParaRPr sz="1400" dirty="0">
              <a:latin typeface="Arial"/>
              <a:cs typeface="Arial"/>
            </a:endParaRPr>
          </a:p>
        </p:txBody>
      </p:sp>
      <p:sp>
        <p:nvSpPr>
          <p:cNvPr id="29" name="object 29"/>
          <p:cNvSpPr/>
          <p:nvPr/>
        </p:nvSpPr>
        <p:spPr>
          <a:xfrm>
            <a:off x="1300742" y="2088705"/>
            <a:ext cx="2673985" cy="736600"/>
          </a:xfrm>
          <a:custGeom>
            <a:avLst/>
            <a:gdLst/>
            <a:ahLst/>
            <a:cxnLst/>
            <a:rect l="l" t="t" r="r" b="b"/>
            <a:pathLst>
              <a:path w="2673985" h="736600">
                <a:moveTo>
                  <a:pt x="36004" y="0"/>
                </a:moveTo>
                <a:lnTo>
                  <a:pt x="15189" y="562"/>
                </a:lnTo>
                <a:lnTo>
                  <a:pt x="4500" y="4500"/>
                </a:lnTo>
                <a:lnTo>
                  <a:pt x="562" y="15189"/>
                </a:lnTo>
                <a:lnTo>
                  <a:pt x="0" y="36004"/>
                </a:lnTo>
                <a:lnTo>
                  <a:pt x="0" y="700595"/>
                </a:lnTo>
                <a:lnTo>
                  <a:pt x="562" y="721410"/>
                </a:lnTo>
                <a:lnTo>
                  <a:pt x="4500" y="732099"/>
                </a:lnTo>
                <a:lnTo>
                  <a:pt x="15189" y="736037"/>
                </a:lnTo>
                <a:lnTo>
                  <a:pt x="36004" y="736600"/>
                </a:lnTo>
                <a:lnTo>
                  <a:pt x="2637751" y="736600"/>
                </a:lnTo>
                <a:lnTo>
                  <a:pt x="2658559" y="736037"/>
                </a:lnTo>
                <a:lnTo>
                  <a:pt x="2669244" y="732099"/>
                </a:lnTo>
                <a:lnTo>
                  <a:pt x="2673181" y="721410"/>
                </a:lnTo>
                <a:lnTo>
                  <a:pt x="2673743" y="700595"/>
                </a:lnTo>
                <a:lnTo>
                  <a:pt x="2673743" y="36004"/>
                </a:lnTo>
                <a:lnTo>
                  <a:pt x="2673181" y="15189"/>
                </a:lnTo>
                <a:lnTo>
                  <a:pt x="2669244" y="4500"/>
                </a:lnTo>
                <a:lnTo>
                  <a:pt x="2658559" y="562"/>
                </a:lnTo>
                <a:lnTo>
                  <a:pt x="2637751" y="0"/>
                </a:lnTo>
                <a:lnTo>
                  <a:pt x="36004" y="0"/>
                </a:lnTo>
                <a:close/>
              </a:path>
            </a:pathLst>
          </a:custGeom>
          <a:ln w="44450">
            <a:solidFill>
              <a:srgbClr val="8B1062"/>
            </a:solidFill>
          </a:ln>
        </p:spPr>
        <p:txBody>
          <a:bodyPr wrap="square" lIns="0" tIns="0" rIns="0" bIns="0" rtlCol="0"/>
          <a:lstStyle/>
          <a:p>
            <a:endParaRPr/>
          </a:p>
        </p:txBody>
      </p:sp>
      <p:sp>
        <p:nvSpPr>
          <p:cNvPr id="30" name="object 30"/>
          <p:cNvSpPr/>
          <p:nvPr/>
        </p:nvSpPr>
        <p:spPr>
          <a:xfrm>
            <a:off x="741222" y="3747223"/>
            <a:ext cx="2263140" cy="882650"/>
          </a:xfrm>
          <a:custGeom>
            <a:avLst/>
            <a:gdLst/>
            <a:ahLst/>
            <a:cxnLst/>
            <a:rect l="l" t="t" r="r" b="b"/>
            <a:pathLst>
              <a:path w="2263140" h="882650">
                <a:moveTo>
                  <a:pt x="0" y="0"/>
                </a:moveTo>
                <a:lnTo>
                  <a:pt x="2263140" y="0"/>
                </a:lnTo>
                <a:lnTo>
                  <a:pt x="2263140" y="882396"/>
                </a:lnTo>
                <a:lnTo>
                  <a:pt x="0" y="882396"/>
                </a:lnTo>
                <a:lnTo>
                  <a:pt x="0" y="0"/>
                </a:lnTo>
                <a:close/>
              </a:path>
            </a:pathLst>
          </a:custGeom>
          <a:solidFill>
            <a:srgbClr val="000000">
              <a:alpha val="39999"/>
            </a:srgbClr>
          </a:solidFill>
        </p:spPr>
        <p:txBody>
          <a:bodyPr wrap="square" lIns="0" tIns="0" rIns="0" bIns="0" rtlCol="0"/>
          <a:lstStyle/>
          <a:p>
            <a:endParaRPr/>
          </a:p>
        </p:txBody>
      </p:sp>
      <p:sp>
        <p:nvSpPr>
          <p:cNvPr id="31" name="object 31"/>
          <p:cNvSpPr/>
          <p:nvPr/>
        </p:nvSpPr>
        <p:spPr>
          <a:xfrm>
            <a:off x="778050" y="3786083"/>
            <a:ext cx="2167890" cy="784860"/>
          </a:xfrm>
          <a:custGeom>
            <a:avLst/>
            <a:gdLst/>
            <a:ahLst/>
            <a:cxnLst/>
            <a:rect l="l" t="t" r="r" b="b"/>
            <a:pathLst>
              <a:path w="2167890" h="784860">
                <a:moveTo>
                  <a:pt x="2131656" y="0"/>
                </a:moveTo>
                <a:lnTo>
                  <a:pt x="36004" y="0"/>
                </a:lnTo>
                <a:lnTo>
                  <a:pt x="15189" y="562"/>
                </a:lnTo>
                <a:lnTo>
                  <a:pt x="4500" y="4500"/>
                </a:lnTo>
                <a:lnTo>
                  <a:pt x="562" y="15189"/>
                </a:lnTo>
                <a:lnTo>
                  <a:pt x="0" y="36004"/>
                </a:lnTo>
                <a:lnTo>
                  <a:pt x="0" y="748639"/>
                </a:lnTo>
                <a:lnTo>
                  <a:pt x="562" y="769454"/>
                </a:lnTo>
                <a:lnTo>
                  <a:pt x="4500" y="780143"/>
                </a:lnTo>
                <a:lnTo>
                  <a:pt x="15189" y="784081"/>
                </a:lnTo>
                <a:lnTo>
                  <a:pt x="36004" y="784644"/>
                </a:lnTo>
                <a:lnTo>
                  <a:pt x="2131656" y="784644"/>
                </a:lnTo>
                <a:lnTo>
                  <a:pt x="2152472" y="784081"/>
                </a:lnTo>
                <a:lnTo>
                  <a:pt x="2163160" y="780143"/>
                </a:lnTo>
                <a:lnTo>
                  <a:pt x="2167098" y="769454"/>
                </a:lnTo>
                <a:lnTo>
                  <a:pt x="2167661" y="748639"/>
                </a:lnTo>
                <a:lnTo>
                  <a:pt x="2167661" y="36004"/>
                </a:lnTo>
                <a:lnTo>
                  <a:pt x="2167098" y="15189"/>
                </a:lnTo>
                <a:lnTo>
                  <a:pt x="2163160" y="4500"/>
                </a:lnTo>
                <a:lnTo>
                  <a:pt x="2152472" y="562"/>
                </a:lnTo>
                <a:lnTo>
                  <a:pt x="2131656" y="0"/>
                </a:lnTo>
                <a:close/>
              </a:path>
            </a:pathLst>
          </a:custGeom>
          <a:solidFill>
            <a:srgbClr val="FFFFFF"/>
          </a:solidFill>
        </p:spPr>
        <p:txBody>
          <a:bodyPr wrap="square" lIns="0" tIns="0" rIns="0" bIns="0" rtlCol="0"/>
          <a:lstStyle/>
          <a:p>
            <a:endParaRPr/>
          </a:p>
        </p:txBody>
      </p:sp>
      <p:sp>
        <p:nvSpPr>
          <p:cNvPr id="32" name="object 32"/>
          <p:cNvSpPr/>
          <p:nvPr/>
        </p:nvSpPr>
        <p:spPr>
          <a:xfrm>
            <a:off x="1219880" y="4172210"/>
            <a:ext cx="91465" cy="82245"/>
          </a:xfrm>
          <a:prstGeom prst="rect">
            <a:avLst/>
          </a:prstGeom>
          <a:blipFill>
            <a:blip r:embed="rId2" cstate="print"/>
            <a:stretch>
              <a:fillRect/>
            </a:stretch>
          </a:blipFill>
        </p:spPr>
        <p:txBody>
          <a:bodyPr wrap="square" lIns="0" tIns="0" rIns="0" bIns="0" rtlCol="0"/>
          <a:lstStyle/>
          <a:p>
            <a:endParaRPr/>
          </a:p>
        </p:txBody>
      </p:sp>
      <p:sp>
        <p:nvSpPr>
          <p:cNvPr id="33" name="object 33"/>
          <p:cNvSpPr/>
          <p:nvPr/>
        </p:nvSpPr>
        <p:spPr>
          <a:xfrm>
            <a:off x="1815245" y="4172210"/>
            <a:ext cx="91465" cy="82245"/>
          </a:xfrm>
          <a:prstGeom prst="rect">
            <a:avLst/>
          </a:prstGeom>
          <a:blipFill>
            <a:blip r:embed="rId3" cstate="print"/>
            <a:stretch>
              <a:fillRect/>
            </a:stretch>
          </a:blipFill>
        </p:spPr>
        <p:txBody>
          <a:bodyPr wrap="square" lIns="0" tIns="0" rIns="0" bIns="0" rtlCol="0"/>
          <a:lstStyle/>
          <a:p>
            <a:endParaRPr/>
          </a:p>
        </p:txBody>
      </p:sp>
      <p:sp>
        <p:nvSpPr>
          <p:cNvPr id="34" name="object 34"/>
          <p:cNvSpPr txBox="1"/>
          <p:nvPr/>
        </p:nvSpPr>
        <p:spPr>
          <a:xfrm>
            <a:off x="795169" y="3863408"/>
            <a:ext cx="2133600" cy="400174"/>
          </a:xfrm>
          <a:prstGeom prst="rect">
            <a:avLst/>
          </a:prstGeom>
        </p:spPr>
        <p:txBody>
          <a:bodyPr vert="horz" wrap="square" lIns="0" tIns="12700" rIns="0" bIns="0" rtlCol="0">
            <a:spAutoFit/>
          </a:bodyPr>
          <a:lstStyle/>
          <a:p>
            <a:pPr marL="172085" marR="141605">
              <a:lnSpc>
                <a:spcPct val="133300"/>
              </a:lnSpc>
              <a:spcBef>
                <a:spcPts val="100"/>
              </a:spcBef>
              <a:tabLst>
                <a:tab pos="558165" algn="l"/>
                <a:tab pos="1132205" algn="l"/>
              </a:tabLst>
            </a:pPr>
            <a:r>
              <a:rPr sz="1000" dirty="0">
                <a:latin typeface="Arial"/>
                <a:cs typeface="Arial"/>
              </a:rPr>
              <a:t>Não institua manejo de depres-  são.	Vá para	OUT</a:t>
            </a:r>
          </a:p>
        </p:txBody>
      </p:sp>
      <p:sp>
        <p:nvSpPr>
          <p:cNvPr id="35" name="object 35"/>
          <p:cNvSpPr/>
          <p:nvPr/>
        </p:nvSpPr>
        <p:spPr>
          <a:xfrm>
            <a:off x="778050" y="3786083"/>
            <a:ext cx="2167890" cy="784860"/>
          </a:xfrm>
          <a:custGeom>
            <a:avLst/>
            <a:gdLst/>
            <a:ahLst/>
            <a:cxnLst/>
            <a:rect l="l" t="t" r="r" b="b"/>
            <a:pathLst>
              <a:path w="2167890" h="784860">
                <a:moveTo>
                  <a:pt x="36004" y="0"/>
                </a:moveTo>
                <a:lnTo>
                  <a:pt x="15189" y="562"/>
                </a:lnTo>
                <a:lnTo>
                  <a:pt x="4500" y="4500"/>
                </a:lnTo>
                <a:lnTo>
                  <a:pt x="562" y="15189"/>
                </a:lnTo>
                <a:lnTo>
                  <a:pt x="0" y="36004"/>
                </a:lnTo>
                <a:lnTo>
                  <a:pt x="0" y="748639"/>
                </a:lnTo>
                <a:lnTo>
                  <a:pt x="562" y="769454"/>
                </a:lnTo>
                <a:lnTo>
                  <a:pt x="4500" y="780143"/>
                </a:lnTo>
                <a:lnTo>
                  <a:pt x="15189" y="784081"/>
                </a:lnTo>
                <a:lnTo>
                  <a:pt x="36004" y="784644"/>
                </a:lnTo>
                <a:lnTo>
                  <a:pt x="2131656" y="784644"/>
                </a:lnTo>
                <a:lnTo>
                  <a:pt x="2152472" y="784081"/>
                </a:lnTo>
                <a:lnTo>
                  <a:pt x="2163160" y="780143"/>
                </a:lnTo>
                <a:lnTo>
                  <a:pt x="2167098" y="769454"/>
                </a:lnTo>
                <a:lnTo>
                  <a:pt x="2167661" y="748639"/>
                </a:lnTo>
                <a:lnTo>
                  <a:pt x="2167661" y="36004"/>
                </a:lnTo>
                <a:lnTo>
                  <a:pt x="2167098" y="15189"/>
                </a:lnTo>
                <a:lnTo>
                  <a:pt x="2163160" y="4500"/>
                </a:lnTo>
                <a:lnTo>
                  <a:pt x="2152472" y="562"/>
                </a:lnTo>
                <a:lnTo>
                  <a:pt x="2131656" y="0"/>
                </a:lnTo>
                <a:lnTo>
                  <a:pt x="36004" y="0"/>
                </a:lnTo>
                <a:close/>
              </a:path>
            </a:pathLst>
          </a:custGeom>
          <a:ln w="19050">
            <a:solidFill>
              <a:srgbClr val="8B1062"/>
            </a:solidFill>
          </a:ln>
        </p:spPr>
        <p:txBody>
          <a:bodyPr wrap="square" lIns="0" tIns="0" rIns="0" bIns="0" rtlCol="0"/>
          <a:lstStyle/>
          <a:p>
            <a:endParaRPr/>
          </a:p>
        </p:txBody>
      </p:sp>
      <p:sp>
        <p:nvSpPr>
          <p:cNvPr id="36" name="object 36"/>
          <p:cNvSpPr/>
          <p:nvPr/>
        </p:nvSpPr>
        <p:spPr>
          <a:xfrm>
            <a:off x="740778" y="4380636"/>
            <a:ext cx="2263140" cy="242570"/>
          </a:xfrm>
          <a:custGeom>
            <a:avLst/>
            <a:gdLst/>
            <a:ahLst/>
            <a:cxnLst/>
            <a:rect l="l" t="t" r="r" b="b"/>
            <a:pathLst>
              <a:path w="2263140" h="242570">
                <a:moveTo>
                  <a:pt x="0" y="0"/>
                </a:moveTo>
                <a:lnTo>
                  <a:pt x="2263140" y="0"/>
                </a:lnTo>
                <a:lnTo>
                  <a:pt x="2263140" y="242315"/>
                </a:lnTo>
                <a:lnTo>
                  <a:pt x="0" y="242315"/>
                </a:lnTo>
                <a:lnTo>
                  <a:pt x="0" y="0"/>
                </a:lnTo>
                <a:close/>
              </a:path>
            </a:pathLst>
          </a:custGeom>
          <a:solidFill>
            <a:srgbClr val="000000">
              <a:alpha val="39999"/>
            </a:srgbClr>
          </a:solidFill>
        </p:spPr>
        <p:txBody>
          <a:bodyPr wrap="square" lIns="0" tIns="0" rIns="0" bIns="0" rtlCol="0"/>
          <a:lstStyle/>
          <a:p>
            <a:endParaRPr/>
          </a:p>
        </p:txBody>
      </p:sp>
      <p:sp>
        <p:nvSpPr>
          <p:cNvPr id="37" name="object 37"/>
          <p:cNvSpPr/>
          <p:nvPr/>
        </p:nvSpPr>
        <p:spPr>
          <a:xfrm>
            <a:off x="774428" y="4416320"/>
            <a:ext cx="2178050" cy="152400"/>
          </a:xfrm>
          <a:custGeom>
            <a:avLst/>
            <a:gdLst/>
            <a:ahLst/>
            <a:cxnLst/>
            <a:rect l="l" t="t" r="r" b="b"/>
            <a:pathLst>
              <a:path w="2178050" h="152400">
                <a:moveTo>
                  <a:pt x="2141626"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2141626" y="152400"/>
                </a:lnTo>
                <a:lnTo>
                  <a:pt x="2162441" y="151837"/>
                </a:lnTo>
                <a:lnTo>
                  <a:pt x="2173130" y="147899"/>
                </a:lnTo>
                <a:lnTo>
                  <a:pt x="2177068" y="137210"/>
                </a:lnTo>
                <a:lnTo>
                  <a:pt x="2177630" y="116395"/>
                </a:lnTo>
                <a:lnTo>
                  <a:pt x="2177630" y="36004"/>
                </a:lnTo>
                <a:lnTo>
                  <a:pt x="2177068" y="15189"/>
                </a:lnTo>
                <a:lnTo>
                  <a:pt x="2173130" y="4500"/>
                </a:lnTo>
                <a:lnTo>
                  <a:pt x="2162441" y="562"/>
                </a:lnTo>
                <a:lnTo>
                  <a:pt x="2141626" y="0"/>
                </a:lnTo>
                <a:close/>
              </a:path>
            </a:pathLst>
          </a:custGeom>
          <a:solidFill>
            <a:srgbClr val="8B1062"/>
          </a:solidFill>
        </p:spPr>
        <p:txBody>
          <a:bodyPr wrap="square" lIns="0" tIns="0" rIns="0" bIns="0" rtlCol="0"/>
          <a:lstStyle/>
          <a:p>
            <a:endParaRPr/>
          </a:p>
        </p:txBody>
      </p:sp>
      <p:sp>
        <p:nvSpPr>
          <p:cNvPr id="38" name="object 38"/>
          <p:cNvSpPr/>
          <p:nvPr/>
        </p:nvSpPr>
        <p:spPr>
          <a:xfrm>
            <a:off x="774433" y="4416323"/>
            <a:ext cx="67310" cy="67310"/>
          </a:xfrm>
          <a:custGeom>
            <a:avLst/>
            <a:gdLst/>
            <a:ahLst/>
            <a:cxnLst/>
            <a:rect l="l" t="t" r="r" b="b"/>
            <a:pathLst>
              <a:path w="67309" h="67310">
                <a:moveTo>
                  <a:pt x="67260" y="0"/>
                </a:moveTo>
                <a:lnTo>
                  <a:pt x="0" y="67260"/>
                </a:lnTo>
                <a:lnTo>
                  <a:pt x="67260" y="0"/>
                </a:lnTo>
              </a:path>
            </a:pathLst>
          </a:custGeom>
          <a:ln w="55067">
            <a:solidFill>
              <a:srgbClr val="FFFFFF"/>
            </a:solidFill>
          </a:ln>
        </p:spPr>
        <p:txBody>
          <a:bodyPr wrap="square" lIns="0" tIns="0" rIns="0" bIns="0" rtlCol="0"/>
          <a:lstStyle/>
          <a:p>
            <a:endParaRPr/>
          </a:p>
        </p:txBody>
      </p:sp>
      <p:sp>
        <p:nvSpPr>
          <p:cNvPr id="39" name="object 39"/>
          <p:cNvSpPr/>
          <p:nvPr/>
        </p:nvSpPr>
        <p:spPr>
          <a:xfrm>
            <a:off x="818606"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0" name="object 40"/>
          <p:cNvSpPr/>
          <p:nvPr/>
        </p:nvSpPr>
        <p:spPr>
          <a:xfrm>
            <a:off x="947907"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1" name="object 41"/>
          <p:cNvSpPr/>
          <p:nvPr/>
        </p:nvSpPr>
        <p:spPr>
          <a:xfrm>
            <a:off x="1077208"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2" name="object 42"/>
          <p:cNvSpPr/>
          <p:nvPr/>
        </p:nvSpPr>
        <p:spPr>
          <a:xfrm>
            <a:off x="1206508"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3" name="object 43"/>
          <p:cNvSpPr/>
          <p:nvPr/>
        </p:nvSpPr>
        <p:spPr>
          <a:xfrm>
            <a:off x="1335810"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4" name="object 44"/>
          <p:cNvSpPr/>
          <p:nvPr/>
        </p:nvSpPr>
        <p:spPr>
          <a:xfrm>
            <a:off x="1465111"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5" name="object 45"/>
          <p:cNvSpPr/>
          <p:nvPr/>
        </p:nvSpPr>
        <p:spPr>
          <a:xfrm>
            <a:off x="1594411"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6" name="object 46"/>
          <p:cNvSpPr/>
          <p:nvPr/>
        </p:nvSpPr>
        <p:spPr>
          <a:xfrm>
            <a:off x="1723712"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7" name="object 47"/>
          <p:cNvSpPr/>
          <p:nvPr/>
        </p:nvSpPr>
        <p:spPr>
          <a:xfrm>
            <a:off x="1853013"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8" name="object 48"/>
          <p:cNvSpPr/>
          <p:nvPr/>
        </p:nvSpPr>
        <p:spPr>
          <a:xfrm>
            <a:off x="1982313"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49" name="object 49"/>
          <p:cNvSpPr/>
          <p:nvPr/>
        </p:nvSpPr>
        <p:spPr>
          <a:xfrm>
            <a:off x="2111614"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0" name="object 50"/>
          <p:cNvSpPr/>
          <p:nvPr/>
        </p:nvSpPr>
        <p:spPr>
          <a:xfrm>
            <a:off x="2240916"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1" name="object 51"/>
          <p:cNvSpPr/>
          <p:nvPr/>
        </p:nvSpPr>
        <p:spPr>
          <a:xfrm>
            <a:off x="2370217"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2" name="object 52"/>
          <p:cNvSpPr/>
          <p:nvPr/>
        </p:nvSpPr>
        <p:spPr>
          <a:xfrm>
            <a:off x="2499517"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3" name="object 53"/>
          <p:cNvSpPr/>
          <p:nvPr/>
        </p:nvSpPr>
        <p:spPr>
          <a:xfrm>
            <a:off x="2628818"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4" name="object 54"/>
          <p:cNvSpPr/>
          <p:nvPr/>
        </p:nvSpPr>
        <p:spPr>
          <a:xfrm>
            <a:off x="2758118" y="4416323"/>
            <a:ext cx="152400" cy="152400"/>
          </a:xfrm>
          <a:custGeom>
            <a:avLst/>
            <a:gdLst/>
            <a:ahLst/>
            <a:cxnLst/>
            <a:rect l="l" t="t" r="r" b="b"/>
            <a:pathLst>
              <a:path w="152400" h="152400">
                <a:moveTo>
                  <a:pt x="152387" y="0"/>
                </a:moveTo>
                <a:lnTo>
                  <a:pt x="0" y="152387"/>
                </a:lnTo>
                <a:lnTo>
                  <a:pt x="152387" y="0"/>
                </a:lnTo>
              </a:path>
            </a:pathLst>
          </a:custGeom>
          <a:ln w="55067">
            <a:solidFill>
              <a:srgbClr val="FFFFFF"/>
            </a:solidFill>
          </a:ln>
        </p:spPr>
        <p:txBody>
          <a:bodyPr wrap="square" lIns="0" tIns="0" rIns="0" bIns="0" rtlCol="0"/>
          <a:lstStyle/>
          <a:p>
            <a:endParaRPr/>
          </a:p>
        </p:txBody>
      </p:sp>
      <p:sp>
        <p:nvSpPr>
          <p:cNvPr id="55" name="object 55"/>
          <p:cNvSpPr/>
          <p:nvPr/>
        </p:nvSpPr>
        <p:spPr>
          <a:xfrm>
            <a:off x="2887419" y="4504066"/>
            <a:ext cx="64769" cy="64769"/>
          </a:xfrm>
          <a:custGeom>
            <a:avLst/>
            <a:gdLst/>
            <a:ahLst/>
            <a:cxnLst/>
            <a:rect l="l" t="t" r="r" b="b"/>
            <a:pathLst>
              <a:path w="64769" h="64770">
                <a:moveTo>
                  <a:pt x="64644" y="0"/>
                </a:moveTo>
                <a:lnTo>
                  <a:pt x="0" y="64644"/>
                </a:lnTo>
                <a:lnTo>
                  <a:pt x="64644" y="0"/>
                </a:lnTo>
              </a:path>
            </a:pathLst>
          </a:custGeom>
          <a:ln w="55067">
            <a:solidFill>
              <a:srgbClr val="FFFFFF"/>
            </a:solidFill>
          </a:ln>
        </p:spPr>
        <p:txBody>
          <a:bodyPr wrap="square" lIns="0" tIns="0" rIns="0" bIns="0" rtlCol="0"/>
          <a:lstStyle/>
          <a:p>
            <a:endParaRPr/>
          </a:p>
        </p:txBody>
      </p:sp>
      <p:sp>
        <p:nvSpPr>
          <p:cNvPr id="56" name="object 56"/>
          <p:cNvSpPr/>
          <p:nvPr/>
        </p:nvSpPr>
        <p:spPr>
          <a:xfrm>
            <a:off x="774428" y="4416320"/>
            <a:ext cx="2178050" cy="152400"/>
          </a:xfrm>
          <a:custGeom>
            <a:avLst/>
            <a:gdLst/>
            <a:ahLst/>
            <a:cxnLst/>
            <a:rect l="l" t="t" r="r" b="b"/>
            <a:pathLst>
              <a:path w="2178050"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2141626" y="152400"/>
                </a:lnTo>
                <a:lnTo>
                  <a:pt x="2162441" y="151837"/>
                </a:lnTo>
                <a:lnTo>
                  <a:pt x="2173130" y="147899"/>
                </a:lnTo>
                <a:lnTo>
                  <a:pt x="2177068" y="137210"/>
                </a:lnTo>
                <a:lnTo>
                  <a:pt x="2177630" y="116395"/>
                </a:lnTo>
                <a:lnTo>
                  <a:pt x="2177630" y="36004"/>
                </a:lnTo>
                <a:lnTo>
                  <a:pt x="2177068" y="15189"/>
                </a:lnTo>
                <a:lnTo>
                  <a:pt x="2173130" y="4500"/>
                </a:lnTo>
                <a:lnTo>
                  <a:pt x="2162441" y="562"/>
                </a:lnTo>
                <a:lnTo>
                  <a:pt x="2141626" y="0"/>
                </a:lnTo>
                <a:lnTo>
                  <a:pt x="36004" y="0"/>
                </a:lnTo>
                <a:close/>
              </a:path>
            </a:pathLst>
          </a:custGeom>
          <a:ln w="12700">
            <a:solidFill>
              <a:srgbClr val="8B1062"/>
            </a:solidFill>
          </a:ln>
        </p:spPr>
        <p:txBody>
          <a:bodyPr wrap="square" lIns="0" tIns="0" rIns="0" bIns="0" rtlCol="0"/>
          <a:lstStyle/>
          <a:p>
            <a:endParaRPr/>
          </a:p>
        </p:txBody>
      </p:sp>
      <p:sp>
        <p:nvSpPr>
          <p:cNvPr id="57" name="object 57"/>
          <p:cNvSpPr/>
          <p:nvPr/>
        </p:nvSpPr>
        <p:spPr>
          <a:xfrm>
            <a:off x="361603" y="4363676"/>
            <a:ext cx="303530" cy="0"/>
          </a:xfrm>
          <a:custGeom>
            <a:avLst/>
            <a:gdLst/>
            <a:ahLst/>
            <a:cxnLst/>
            <a:rect l="l" t="t" r="r" b="b"/>
            <a:pathLst>
              <a:path w="303530">
                <a:moveTo>
                  <a:pt x="0" y="0"/>
                </a:moveTo>
                <a:lnTo>
                  <a:pt x="303009" y="0"/>
                </a:lnTo>
              </a:path>
            </a:pathLst>
          </a:custGeom>
          <a:ln w="67310">
            <a:solidFill>
              <a:srgbClr val="8B1062"/>
            </a:solidFill>
          </a:ln>
        </p:spPr>
        <p:txBody>
          <a:bodyPr wrap="square" lIns="0" tIns="0" rIns="0" bIns="0" rtlCol="0"/>
          <a:lstStyle/>
          <a:p>
            <a:endParaRPr/>
          </a:p>
        </p:txBody>
      </p:sp>
      <p:sp>
        <p:nvSpPr>
          <p:cNvPr id="58" name="object 58"/>
          <p:cNvSpPr/>
          <p:nvPr/>
        </p:nvSpPr>
        <p:spPr>
          <a:xfrm>
            <a:off x="630900" y="4060781"/>
            <a:ext cx="0" cy="269240"/>
          </a:xfrm>
          <a:custGeom>
            <a:avLst/>
            <a:gdLst/>
            <a:ahLst/>
            <a:cxnLst/>
            <a:rect l="l" t="t" r="r" b="b"/>
            <a:pathLst>
              <a:path h="269239">
                <a:moveTo>
                  <a:pt x="0" y="0"/>
                </a:moveTo>
                <a:lnTo>
                  <a:pt x="0" y="269239"/>
                </a:lnTo>
              </a:path>
            </a:pathLst>
          </a:custGeom>
          <a:ln w="67424">
            <a:solidFill>
              <a:srgbClr val="8B1062"/>
            </a:solidFill>
          </a:ln>
        </p:spPr>
        <p:txBody>
          <a:bodyPr wrap="square" lIns="0" tIns="0" rIns="0" bIns="0" rtlCol="0"/>
          <a:lstStyle/>
          <a:p>
            <a:endParaRPr/>
          </a:p>
        </p:txBody>
      </p:sp>
      <p:sp>
        <p:nvSpPr>
          <p:cNvPr id="59" name="object 59"/>
          <p:cNvSpPr/>
          <p:nvPr/>
        </p:nvSpPr>
        <p:spPr>
          <a:xfrm>
            <a:off x="362111" y="4027126"/>
            <a:ext cx="302895" cy="0"/>
          </a:xfrm>
          <a:custGeom>
            <a:avLst/>
            <a:gdLst/>
            <a:ahLst/>
            <a:cxnLst/>
            <a:rect l="l" t="t" r="r" b="b"/>
            <a:pathLst>
              <a:path w="302895">
                <a:moveTo>
                  <a:pt x="0" y="0"/>
                </a:moveTo>
                <a:lnTo>
                  <a:pt x="302501" y="0"/>
                </a:lnTo>
              </a:path>
            </a:pathLst>
          </a:custGeom>
          <a:ln w="67310">
            <a:solidFill>
              <a:srgbClr val="8B1062"/>
            </a:solidFill>
          </a:ln>
        </p:spPr>
        <p:txBody>
          <a:bodyPr wrap="square" lIns="0" tIns="0" rIns="0" bIns="0" rtlCol="0"/>
          <a:lstStyle/>
          <a:p>
            <a:endParaRPr/>
          </a:p>
        </p:txBody>
      </p:sp>
      <p:sp>
        <p:nvSpPr>
          <p:cNvPr id="60" name="object 60"/>
          <p:cNvSpPr/>
          <p:nvPr/>
        </p:nvSpPr>
        <p:spPr>
          <a:xfrm>
            <a:off x="261001" y="4094333"/>
            <a:ext cx="302895" cy="202565"/>
          </a:xfrm>
          <a:custGeom>
            <a:avLst/>
            <a:gdLst/>
            <a:ahLst/>
            <a:cxnLst/>
            <a:rect l="l" t="t" r="r" b="b"/>
            <a:pathLst>
              <a:path w="302895" h="202564">
                <a:moveTo>
                  <a:pt x="200786" y="0"/>
                </a:moveTo>
                <a:lnTo>
                  <a:pt x="101676" y="88"/>
                </a:lnTo>
                <a:lnTo>
                  <a:pt x="99898" y="977"/>
                </a:lnTo>
                <a:lnTo>
                  <a:pt x="1117" y="99682"/>
                </a:lnTo>
                <a:lnTo>
                  <a:pt x="571" y="100393"/>
                </a:lnTo>
                <a:lnTo>
                  <a:pt x="0" y="101053"/>
                </a:lnTo>
                <a:lnTo>
                  <a:pt x="406" y="101511"/>
                </a:lnTo>
                <a:lnTo>
                  <a:pt x="596" y="101765"/>
                </a:lnTo>
                <a:lnTo>
                  <a:pt x="100279" y="201345"/>
                </a:lnTo>
                <a:lnTo>
                  <a:pt x="102184" y="201917"/>
                </a:lnTo>
                <a:lnTo>
                  <a:pt x="198704" y="201980"/>
                </a:lnTo>
                <a:lnTo>
                  <a:pt x="199694" y="201879"/>
                </a:lnTo>
                <a:lnTo>
                  <a:pt x="200685" y="201828"/>
                </a:lnTo>
                <a:lnTo>
                  <a:pt x="201180" y="201040"/>
                </a:lnTo>
                <a:lnTo>
                  <a:pt x="134302" y="134391"/>
                </a:lnTo>
                <a:lnTo>
                  <a:pt x="302425" y="134391"/>
                </a:lnTo>
                <a:lnTo>
                  <a:pt x="302425" y="67398"/>
                </a:lnTo>
                <a:lnTo>
                  <a:pt x="134759" y="67398"/>
                </a:lnTo>
                <a:lnTo>
                  <a:pt x="134238" y="66433"/>
                </a:lnTo>
                <a:lnTo>
                  <a:pt x="200786" y="0"/>
                </a:lnTo>
                <a:close/>
              </a:path>
            </a:pathLst>
          </a:custGeom>
          <a:solidFill>
            <a:srgbClr val="8B1062"/>
          </a:solidFill>
        </p:spPr>
        <p:txBody>
          <a:bodyPr wrap="square" lIns="0" tIns="0" rIns="0" bIns="0" rtlCol="0"/>
          <a:lstStyle/>
          <a:p>
            <a:endParaRPr/>
          </a:p>
        </p:txBody>
      </p:sp>
      <p:sp>
        <p:nvSpPr>
          <p:cNvPr id="61" name="object 61"/>
          <p:cNvSpPr/>
          <p:nvPr/>
        </p:nvSpPr>
        <p:spPr>
          <a:xfrm>
            <a:off x="1802067" y="3008504"/>
            <a:ext cx="540385" cy="540385"/>
          </a:xfrm>
          <a:custGeom>
            <a:avLst/>
            <a:gdLst/>
            <a:ahLst/>
            <a:cxnLst/>
            <a:rect l="l" t="t" r="r" b="b"/>
            <a:pathLst>
              <a:path w="540385" h="540385">
                <a:moveTo>
                  <a:pt x="270167" y="0"/>
                </a:move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close/>
              </a:path>
            </a:pathLst>
          </a:custGeom>
          <a:solidFill>
            <a:srgbClr val="B1B3B4"/>
          </a:solidFill>
        </p:spPr>
        <p:txBody>
          <a:bodyPr wrap="square" lIns="0" tIns="0" rIns="0" bIns="0" rtlCol="0"/>
          <a:lstStyle/>
          <a:p>
            <a:endParaRPr/>
          </a:p>
        </p:txBody>
      </p:sp>
      <p:sp>
        <p:nvSpPr>
          <p:cNvPr id="62" name="object 62"/>
          <p:cNvSpPr/>
          <p:nvPr/>
        </p:nvSpPr>
        <p:spPr>
          <a:xfrm>
            <a:off x="1802067" y="3008504"/>
            <a:ext cx="540385" cy="540385"/>
          </a:xfrm>
          <a:custGeom>
            <a:avLst/>
            <a:gdLst/>
            <a:ahLst/>
            <a:cxnLst/>
            <a:rect l="l" t="t" r="r" b="b"/>
            <a:pathLst>
              <a:path w="540385" h="540385">
                <a:moveTo>
                  <a:pt x="270167" y="540334"/>
                </a:moveTo>
                <a:lnTo>
                  <a:pt x="318730" y="535981"/>
                </a:lnTo>
                <a:lnTo>
                  <a:pt x="364438" y="523432"/>
                </a:lnTo>
                <a:lnTo>
                  <a:pt x="406527" y="503449"/>
                </a:lnTo>
                <a:lnTo>
                  <a:pt x="444233" y="476795"/>
                </a:lnTo>
                <a:lnTo>
                  <a:pt x="476795" y="444233"/>
                </a:lnTo>
                <a:lnTo>
                  <a:pt x="503449" y="406526"/>
                </a:lnTo>
                <a:lnTo>
                  <a:pt x="523432" y="364438"/>
                </a:lnTo>
                <a:lnTo>
                  <a:pt x="535981" y="318730"/>
                </a:lnTo>
                <a:lnTo>
                  <a:pt x="540334" y="270167"/>
                </a:lnTo>
                <a:lnTo>
                  <a:pt x="535981" y="221603"/>
                </a:lnTo>
                <a:lnTo>
                  <a:pt x="523432" y="175895"/>
                </a:lnTo>
                <a:lnTo>
                  <a:pt x="503449" y="133807"/>
                </a:lnTo>
                <a:lnTo>
                  <a:pt x="476795" y="96100"/>
                </a:lnTo>
                <a:lnTo>
                  <a:pt x="444233" y="63538"/>
                </a:lnTo>
                <a:lnTo>
                  <a:pt x="406527" y="36885"/>
                </a:lnTo>
                <a:lnTo>
                  <a:pt x="364438" y="16901"/>
                </a:lnTo>
                <a:lnTo>
                  <a:pt x="318730" y="4352"/>
                </a:lnTo>
                <a:lnTo>
                  <a:pt x="270167" y="0"/>
                </a:lnTo>
                <a:lnTo>
                  <a:pt x="221603" y="4352"/>
                </a:lnTo>
                <a:lnTo>
                  <a:pt x="175895" y="16901"/>
                </a:lnTo>
                <a:lnTo>
                  <a:pt x="133807" y="36885"/>
                </a:lnTo>
                <a:lnTo>
                  <a:pt x="96100" y="63538"/>
                </a:lnTo>
                <a:lnTo>
                  <a:pt x="63538" y="96100"/>
                </a:lnTo>
                <a:lnTo>
                  <a:pt x="36885" y="133807"/>
                </a:lnTo>
                <a:lnTo>
                  <a:pt x="16901" y="175895"/>
                </a:lnTo>
                <a:lnTo>
                  <a:pt x="4352" y="221603"/>
                </a:lnTo>
                <a:lnTo>
                  <a:pt x="0" y="270167"/>
                </a:lnTo>
                <a:lnTo>
                  <a:pt x="4352" y="318730"/>
                </a:lnTo>
                <a:lnTo>
                  <a:pt x="16901" y="364438"/>
                </a:lnTo>
                <a:lnTo>
                  <a:pt x="36885" y="406526"/>
                </a:lnTo>
                <a:lnTo>
                  <a:pt x="63538" y="444233"/>
                </a:lnTo>
                <a:lnTo>
                  <a:pt x="96100" y="476795"/>
                </a:lnTo>
                <a:lnTo>
                  <a:pt x="133807" y="503449"/>
                </a:lnTo>
                <a:lnTo>
                  <a:pt x="175895" y="523432"/>
                </a:lnTo>
                <a:lnTo>
                  <a:pt x="221603" y="535981"/>
                </a:lnTo>
                <a:lnTo>
                  <a:pt x="270167" y="540334"/>
                </a:lnTo>
                <a:close/>
              </a:path>
            </a:pathLst>
          </a:custGeom>
          <a:ln w="8737">
            <a:solidFill>
              <a:srgbClr val="FFFFFF"/>
            </a:solidFill>
          </a:ln>
        </p:spPr>
        <p:txBody>
          <a:bodyPr wrap="square" lIns="0" tIns="0" rIns="0" bIns="0" rtlCol="0"/>
          <a:lstStyle/>
          <a:p>
            <a:endParaRPr/>
          </a:p>
        </p:txBody>
      </p:sp>
      <p:sp>
        <p:nvSpPr>
          <p:cNvPr id="63" name="object 63"/>
          <p:cNvSpPr/>
          <p:nvPr/>
        </p:nvSpPr>
        <p:spPr>
          <a:xfrm>
            <a:off x="8062204" y="6763074"/>
            <a:ext cx="115874" cy="104216"/>
          </a:xfrm>
          <a:prstGeom prst="rect">
            <a:avLst/>
          </a:prstGeom>
          <a:blipFill>
            <a:blip r:embed="rId4" cstate="print"/>
            <a:stretch>
              <a:fillRect/>
            </a:stretch>
          </a:blipFill>
        </p:spPr>
        <p:txBody>
          <a:bodyPr wrap="square" lIns="0" tIns="0" rIns="0" bIns="0" rtlCol="0"/>
          <a:lstStyle/>
          <a:p>
            <a:endParaRPr/>
          </a:p>
        </p:txBody>
      </p:sp>
      <p:sp>
        <p:nvSpPr>
          <p:cNvPr id="64" name="object 64"/>
          <p:cNvSpPr txBox="1"/>
          <p:nvPr/>
        </p:nvSpPr>
        <p:spPr>
          <a:xfrm>
            <a:off x="8265500" y="6702188"/>
            <a:ext cx="1666875" cy="197490"/>
          </a:xfrm>
          <a:prstGeom prst="rect">
            <a:avLst/>
          </a:prstGeom>
        </p:spPr>
        <p:txBody>
          <a:bodyPr vert="horz" wrap="square" lIns="0" tIns="12700" rIns="0" bIns="0" rtlCol="0">
            <a:spAutoFit/>
          </a:bodyPr>
          <a:lstStyle/>
          <a:p>
            <a:pPr marL="12700">
              <a:lnSpc>
                <a:spcPct val="100000"/>
              </a:lnSpc>
              <a:spcBef>
                <a:spcPts val="100"/>
              </a:spcBef>
            </a:pPr>
            <a:r>
              <a:rPr sz="1200" spc="-50" dirty="0">
                <a:latin typeface="Arial"/>
                <a:cs typeface="Arial"/>
              </a:rPr>
              <a:t>Vá </a:t>
            </a:r>
            <a:r>
              <a:rPr sz="1200" dirty="0">
                <a:latin typeface="Arial"/>
                <a:cs typeface="Arial"/>
              </a:rPr>
              <a:t>para </a:t>
            </a:r>
            <a:r>
              <a:rPr sz="1200" spc="40" dirty="0">
                <a:latin typeface="Arial"/>
                <a:cs typeface="Arial"/>
              </a:rPr>
              <a:t>o </a:t>
            </a:r>
            <a:r>
              <a:rPr sz="1200" b="1" spc="-150" dirty="0">
                <a:solidFill>
                  <a:srgbClr val="8B1062"/>
                </a:solidFill>
                <a:latin typeface="Arial"/>
                <a:cs typeface="Arial"/>
              </a:rPr>
              <a:t>PROTOCOLO 1</a:t>
            </a:r>
            <a:endParaRPr sz="1200" spc="-150" dirty="0">
              <a:latin typeface="Arial"/>
              <a:cs typeface="Arial"/>
            </a:endParaRPr>
          </a:p>
        </p:txBody>
      </p:sp>
      <p:sp>
        <p:nvSpPr>
          <p:cNvPr id="65" name="object 65"/>
          <p:cNvSpPr/>
          <p:nvPr/>
        </p:nvSpPr>
        <p:spPr>
          <a:xfrm>
            <a:off x="3176193" y="4480115"/>
            <a:ext cx="4361815" cy="599440"/>
          </a:xfrm>
          <a:custGeom>
            <a:avLst/>
            <a:gdLst/>
            <a:ahLst/>
            <a:cxnLst/>
            <a:rect l="l" t="t" r="r" b="b"/>
            <a:pathLst>
              <a:path w="4361815" h="599439">
                <a:moveTo>
                  <a:pt x="0" y="0"/>
                </a:moveTo>
                <a:lnTo>
                  <a:pt x="4361688" y="0"/>
                </a:lnTo>
                <a:lnTo>
                  <a:pt x="4361688" y="598931"/>
                </a:lnTo>
                <a:lnTo>
                  <a:pt x="0" y="598931"/>
                </a:lnTo>
                <a:lnTo>
                  <a:pt x="0" y="0"/>
                </a:lnTo>
                <a:close/>
              </a:path>
            </a:pathLst>
          </a:custGeom>
          <a:solidFill>
            <a:srgbClr val="000000">
              <a:alpha val="39999"/>
            </a:srgbClr>
          </a:solidFill>
        </p:spPr>
        <p:txBody>
          <a:bodyPr wrap="square" lIns="0" tIns="0" rIns="0" bIns="0" rtlCol="0"/>
          <a:lstStyle/>
          <a:p>
            <a:endParaRPr/>
          </a:p>
        </p:txBody>
      </p:sp>
      <p:sp>
        <p:nvSpPr>
          <p:cNvPr id="66" name="object 66"/>
          <p:cNvSpPr/>
          <p:nvPr/>
        </p:nvSpPr>
        <p:spPr>
          <a:xfrm>
            <a:off x="3208079" y="4509456"/>
            <a:ext cx="4280535" cy="520065"/>
          </a:xfrm>
          <a:custGeom>
            <a:avLst/>
            <a:gdLst/>
            <a:ahLst/>
            <a:cxnLst/>
            <a:rect l="l" t="t" r="r" b="b"/>
            <a:pathLst>
              <a:path w="4280534" h="520064">
                <a:moveTo>
                  <a:pt x="4207916" y="0"/>
                </a:moveTo>
                <a:lnTo>
                  <a:pt x="71996" y="0"/>
                </a:lnTo>
                <a:lnTo>
                  <a:pt x="30373" y="1124"/>
                </a:lnTo>
                <a:lnTo>
                  <a:pt x="8999" y="8999"/>
                </a:lnTo>
                <a:lnTo>
                  <a:pt x="1124" y="30373"/>
                </a:lnTo>
                <a:lnTo>
                  <a:pt x="0" y="71996"/>
                </a:lnTo>
                <a:lnTo>
                  <a:pt x="0" y="447636"/>
                </a:lnTo>
                <a:lnTo>
                  <a:pt x="1124" y="489259"/>
                </a:lnTo>
                <a:lnTo>
                  <a:pt x="8999" y="510633"/>
                </a:lnTo>
                <a:lnTo>
                  <a:pt x="30373" y="518508"/>
                </a:lnTo>
                <a:lnTo>
                  <a:pt x="71996" y="519633"/>
                </a:lnTo>
                <a:lnTo>
                  <a:pt x="4207916" y="519633"/>
                </a:lnTo>
                <a:lnTo>
                  <a:pt x="4249546" y="518508"/>
                </a:lnTo>
                <a:lnTo>
                  <a:pt x="4270924" y="510633"/>
                </a:lnTo>
                <a:lnTo>
                  <a:pt x="4278800" y="489259"/>
                </a:lnTo>
                <a:lnTo>
                  <a:pt x="4279925" y="447636"/>
                </a:lnTo>
                <a:lnTo>
                  <a:pt x="4279925" y="71996"/>
                </a:lnTo>
                <a:lnTo>
                  <a:pt x="4278800" y="30373"/>
                </a:lnTo>
                <a:lnTo>
                  <a:pt x="4270924" y="8999"/>
                </a:lnTo>
                <a:lnTo>
                  <a:pt x="4249546" y="1124"/>
                </a:lnTo>
                <a:lnTo>
                  <a:pt x="4207916" y="0"/>
                </a:lnTo>
                <a:close/>
              </a:path>
            </a:pathLst>
          </a:custGeom>
          <a:solidFill>
            <a:srgbClr val="8B1062"/>
          </a:solidFill>
        </p:spPr>
        <p:txBody>
          <a:bodyPr wrap="square" lIns="0" tIns="0" rIns="0" bIns="0" rtlCol="0"/>
          <a:lstStyle/>
          <a:p>
            <a:endParaRPr/>
          </a:p>
        </p:txBody>
      </p:sp>
      <p:sp>
        <p:nvSpPr>
          <p:cNvPr id="67" name="object 67"/>
          <p:cNvSpPr txBox="1"/>
          <p:nvPr/>
        </p:nvSpPr>
        <p:spPr>
          <a:xfrm>
            <a:off x="3176193" y="4667672"/>
            <a:ext cx="4361815" cy="223520"/>
          </a:xfrm>
          <a:prstGeom prst="rect">
            <a:avLst/>
          </a:prstGeom>
        </p:spPr>
        <p:txBody>
          <a:bodyPr vert="horz" wrap="square" lIns="0" tIns="12700" rIns="0" bIns="0" rtlCol="0">
            <a:spAutoFit/>
          </a:bodyPr>
          <a:lstStyle/>
          <a:p>
            <a:pPr marL="320040">
              <a:lnSpc>
                <a:spcPct val="100000"/>
              </a:lnSpc>
              <a:spcBef>
                <a:spcPts val="100"/>
              </a:spcBef>
            </a:pPr>
            <a:r>
              <a:rPr sz="1300" b="1" spc="-5" dirty="0">
                <a:solidFill>
                  <a:srgbClr val="FFFFFF"/>
                </a:solidFill>
                <a:latin typeface="Arial"/>
                <a:cs typeface="Arial"/>
              </a:rPr>
              <a:t>Há </a:t>
            </a:r>
            <a:r>
              <a:rPr sz="1300" b="1" spc="-35" dirty="0">
                <a:solidFill>
                  <a:srgbClr val="FFFFFF"/>
                </a:solidFill>
                <a:latin typeface="Arial"/>
                <a:cs typeface="Arial"/>
              </a:rPr>
              <a:t>condições </a:t>
            </a:r>
            <a:r>
              <a:rPr sz="1300" b="1" spc="20" dirty="0">
                <a:solidFill>
                  <a:srgbClr val="FFFFFF"/>
                </a:solidFill>
                <a:latin typeface="Arial"/>
                <a:cs typeface="Arial"/>
              </a:rPr>
              <a:t>MNS </a:t>
            </a:r>
            <a:r>
              <a:rPr sz="1300" b="1" spc="5" dirty="0">
                <a:solidFill>
                  <a:srgbClr val="FFFFFF"/>
                </a:solidFill>
                <a:latin typeface="Arial"/>
                <a:cs typeface="Arial"/>
              </a:rPr>
              <a:t>prioritárias</a:t>
            </a:r>
            <a:r>
              <a:rPr sz="1300" b="1" spc="10" dirty="0">
                <a:solidFill>
                  <a:srgbClr val="FFFFFF"/>
                </a:solidFill>
                <a:latin typeface="Arial"/>
                <a:cs typeface="Arial"/>
              </a:rPr>
              <a:t> </a:t>
            </a:r>
            <a:r>
              <a:rPr sz="1300" b="1" spc="-25" dirty="0">
                <a:solidFill>
                  <a:srgbClr val="FFFFFF"/>
                </a:solidFill>
                <a:latin typeface="Arial"/>
                <a:cs typeface="Arial"/>
              </a:rPr>
              <a:t>concomitantes?</a:t>
            </a:r>
            <a:endParaRPr sz="1300">
              <a:latin typeface="Arial"/>
              <a:cs typeface="Arial"/>
            </a:endParaRPr>
          </a:p>
        </p:txBody>
      </p:sp>
      <p:sp>
        <p:nvSpPr>
          <p:cNvPr id="68" name="object 68"/>
          <p:cNvSpPr/>
          <p:nvPr/>
        </p:nvSpPr>
        <p:spPr>
          <a:xfrm>
            <a:off x="5144608" y="4210344"/>
            <a:ext cx="417830" cy="417830"/>
          </a:xfrm>
          <a:custGeom>
            <a:avLst/>
            <a:gdLst/>
            <a:ahLst/>
            <a:cxnLst/>
            <a:rect l="l" t="t" r="r" b="b"/>
            <a:pathLst>
              <a:path w="417829" h="417829">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69" name="object 69"/>
          <p:cNvSpPr/>
          <p:nvPr/>
        </p:nvSpPr>
        <p:spPr>
          <a:xfrm>
            <a:off x="5144608" y="4210344"/>
            <a:ext cx="417830" cy="417830"/>
          </a:xfrm>
          <a:custGeom>
            <a:avLst/>
            <a:gdLst/>
            <a:ahLst/>
            <a:cxnLst/>
            <a:rect l="l" t="t" r="r" b="b"/>
            <a:pathLst>
              <a:path w="417829" h="417829">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70" name="object 70"/>
          <p:cNvSpPr txBox="1"/>
          <p:nvPr/>
        </p:nvSpPr>
        <p:spPr>
          <a:xfrm>
            <a:off x="5276110" y="4251106"/>
            <a:ext cx="151130" cy="281305"/>
          </a:xfrm>
          <a:prstGeom prst="rect">
            <a:avLst/>
          </a:prstGeom>
        </p:spPr>
        <p:txBody>
          <a:bodyPr vert="horz" wrap="square" lIns="0" tIns="15875" rIns="0" bIns="0" rtlCol="0">
            <a:spAutoFit/>
          </a:bodyPr>
          <a:lstStyle/>
          <a:p>
            <a:pPr marL="12700">
              <a:lnSpc>
                <a:spcPct val="100000"/>
              </a:lnSpc>
              <a:spcBef>
                <a:spcPts val="125"/>
              </a:spcBef>
            </a:pPr>
            <a:r>
              <a:rPr sz="1650" b="1" spc="65" dirty="0">
                <a:solidFill>
                  <a:srgbClr val="FFFFFF"/>
                </a:solidFill>
                <a:latin typeface="Arial"/>
                <a:cs typeface="Arial"/>
              </a:rPr>
              <a:t>3</a:t>
            </a:r>
            <a:endParaRPr sz="1650">
              <a:latin typeface="Arial"/>
              <a:cs typeface="Arial"/>
            </a:endParaRPr>
          </a:p>
        </p:txBody>
      </p:sp>
      <p:sp>
        <p:nvSpPr>
          <p:cNvPr id="71" name="object 71"/>
          <p:cNvSpPr/>
          <p:nvPr/>
        </p:nvSpPr>
        <p:spPr>
          <a:xfrm>
            <a:off x="2294572" y="5080799"/>
            <a:ext cx="6154420" cy="1371600"/>
          </a:xfrm>
          <a:custGeom>
            <a:avLst/>
            <a:gdLst/>
            <a:ahLst/>
            <a:cxnLst/>
            <a:rect l="l" t="t" r="r" b="b"/>
            <a:pathLst>
              <a:path w="6154420" h="1371600">
                <a:moveTo>
                  <a:pt x="0" y="0"/>
                </a:moveTo>
                <a:lnTo>
                  <a:pt x="6153912" y="0"/>
                </a:lnTo>
                <a:lnTo>
                  <a:pt x="6153912" y="1371599"/>
                </a:lnTo>
                <a:lnTo>
                  <a:pt x="0" y="1371599"/>
                </a:lnTo>
                <a:lnTo>
                  <a:pt x="0" y="0"/>
                </a:lnTo>
                <a:close/>
              </a:path>
            </a:pathLst>
          </a:custGeom>
          <a:solidFill>
            <a:srgbClr val="000000">
              <a:alpha val="39999"/>
            </a:srgbClr>
          </a:solidFill>
        </p:spPr>
        <p:txBody>
          <a:bodyPr wrap="square" lIns="0" tIns="0" rIns="0" bIns="0" rtlCol="0"/>
          <a:lstStyle/>
          <a:p>
            <a:endParaRPr/>
          </a:p>
        </p:txBody>
      </p:sp>
      <p:sp>
        <p:nvSpPr>
          <p:cNvPr id="72" name="object 72"/>
          <p:cNvSpPr/>
          <p:nvPr/>
        </p:nvSpPr>
        <p:spPr>
          <a:xfrm>
            <a:off x="2344104" y="5132368"/>
            <a:ext cx="6036310" cy="1251585"/>
          </a:xfrm>
          <a:custGeom>
            <a:avLst/>
            <a:gdLst/>
            <a:ahLst/>
            <a:cxnLst/>
            <a:rect l="l" t="t" r="r" b="b"/>
            <a:pathLst>
              <a:path w="6036309" h="1251585">
                <a:moveTo>
                  <a:pt x="5999810" y="0"/>
                </a:moveTo>
                <a:lnTo>
                  <a:pt x="36004" y="0"/>
                </a:lnTo>
                <a:lnTo>
                  <a:pt x="15189" y="562"/>
                </a:lnTo>
                <a:lnTo>
                  <a:pt x="4500" y="4500"/>
                </a:lnTo>
                <a:lnTo>
                  <a:pt x="562" y="15189"/>
                </a:lnTo>
                <a:lnTo>
                  <a:pt x="0" y="36004"/>
                </a:lnTo>
                <a:lnTo>
                  <a:pt x="0" y="1215174"/>
                </a:lnTo>
                <a:lnTo>
                  <a:pt x="562" y="1235981"/>
                </a:lnTo>
                <a:lnTo>
                  <a:pt x="4500" y="1246666"/>
                </a:lnTo>
                <a:lnTo>
                  <a:pt x="15189" y="1250603"/>
                </a:lnTo>
                <a:lnTo>
                  <a:pt x="36004" y="1251165"/>
                </a:lnTo>
                <a:lnTo>
                  <a:pt x="5999810" y="1251165"/>
                </a:lnTo>
                <a:lnTo>
                  <a:pt x="6020617" y="1250603"/>
                </a:lnTo>
                <a:lnTo>
                  <a:pt x="6031303" y="1246666"/>
                </a:lnTo>
                <a:lnTo>
                  <a:pt x="6035239" y="1235981"/>
                </a:lnTo>
                <a:lnTo>
                  <a:pt x="6035802" y="1215174"/>
                </a:lnTo>
                <a:lnTo>
                  <a:pt x="6035802" y="36004"/>
                </a:lnTo>
                <a:lnTo>
                  <a:pt x="6035239" y="15189"/>
                </a:lnTo>
                <a:lnTo>
                  <a:pt x="6031303" y="4500"/>
                </a:lnTo>
                <a:lnTo>
                  <a:pt x="6020617" y="562"/>
                </a:lnTo>
                <a:lnTo>
                  <a:pt x="5999810" y="0"/>
                </a:lnTo>
                <a:close/>
              </a:path>
            </a:pathLst>
          </a:custGeom>
          <a:solidFill>
            <a:srgbClr val="FFFFFF"/>
          </a:solidFill>
        </p:spPr>
        <p:txBody>
          <a:bodyPr wrap="square" lIns="0" tIns="0" rIns="0" bIns="0" rtlCol="0"/>
          <a:lstStyle/>
          <a:p>
            <a:endParaRPr/>
          </a:p>
        </p:txBody>
      </p:sp>
      <p:sp>
        <p:nvSpPr>
          <p:cNvPr id="73" name="object 73"/>
          <p:cNvSpPr/>
          <p:nvPr/>
        </p:nvSpPr>
        <p:spPr>
          <a:xfrm>
            <a:off x="2546337" y="5334079"/>
            <a:ext cx="115874" cy="104216"/>
          </a:xfrm>
          <a:prstGeom prst="rect">
            <a:avLst/>
          </a:prstGeom>
          <a:blipFill>
            <a:blip r:embed="rId5" cstate="print"/>
            <a:stretch>
              <a:fillRect/>
            </a:stretch>
          </a:blipFill>
        </p:spPr>
        <p:txBody>
          <a:bodyPr wrap="square" lIns="0" tIns="0" rIns="0" bIns="0" rtlCol="0"/>
          <a:lstStyle/>
          <a:p>
            <a:endParaRPr/>
          </a:p>
        </p:txBody>
      </p:sp>
      <p:sp>
        <p:nvSpPr>
          <p:cNvPr id="74" name="object 74"/>
          <p:cNvSpPr/>
          <p:nvPr/>
        </p:nvSpPr>
        <p:spPr>
          <a:xfrm>
            <a:off x="2762330" y="5859841"/>
            <a:ext cx="138861" cy="138849"/>
          </a:xfrm>
          <a:prstGeom prst="rect">
            <a:avLst/>
          </a:prstGeom>
          <a:blipFill>
            <a:blip r:embed="rId6" cstate="print"/>
            <a:stretch>
              <a:fillRect/>
            </a:stretch>
          </a:blipFill>
        </p:spPr>
        <p:txBody>
          <a:bodyPr wrap="square" lIns="0" tIns="0" rIns="0" bIns="0" rtlCol="0"/>
          <a:lstStyle/>
          <a:p>
            <a:endParaRPr/>
          </a:p>
        </p:txBody>
      </p:sp>
      <p:sp>
        <p:nvSpPr>
          <p:cNvPr id="75" name="object 75"/>
          <p:cNvSpPr txBox="1"/>
          <p:nvPr/>
        </p:nvSpPr>
        <p:spPr>
          <a:xfrm>
            <a:off x="2294572" y="5252873"/>
            <a:ext cx="6154420" cy="1021498"/>
          </a:xfrm>
          <a:prstGeom prst="rect">
            <a:avLst/>
          </a:prstGeom>
        </p:spPr>
        <p:txBody>
          <a:bodyPr vert="horz" wrap="square" lIns="0" tIns="12700" rIns="0" bIns="0" rtlCol="0">
            <a:spAutoFit/>
          </a:bodyPr>
          <a:lstStyle/>
          <a:p>
            <a:pPr marL="467359" marR="1036955">
              <a:lnSpc>
                <a:spcPct val="111100"/>
              </a:lnSpc>
              <a:spcBef>
                <a:spcPts val="100"/>
              </a:spcBef>
            </a:pPr>
            <a:r>
              <a:rPr sz="1200" b="1" spc="15" dirty="0">
                <a:latin typeface="Arial"/>
                <a:cs typeface="Arial"/>
              </a:rPr>
              <a:t>Avalie </a:t>
            </a:r>
            <a:r>
              <a:rPr sz="1200" b="1" spc="-30" dirty="0">
                <a:latin typeface="Arial"/>
                <a:cs typeface="Arial"/>
              </a:rPr>
              <a:t>se </a:t>
            </a:r>
            <a:r>
              <a:rPr sz="1200" b="1" spc="30" dirty="0">
                <a:latin typeface="Arial"/>
                <a:cs typeface="Arial"/>
              </a:rPr>
              <a:t>há </a:t>
            </a:r>
            <a:r>
              <a:rPr sz="1200" b="1" spc="-5" dirty="0">
                <a:latin typeface="Arial"/>
                <a:cs typeface="Arial"/>
              </a:rPr>
              <a:t>condições </a:t>
            </a:r>
            <a:r>
              <a:rPr sz="1200" b="1" spc="75" dirty="0">
                <a:latin typeface="Arial"/>
                <a:cs typeface="Arial"/>
              </a:rPr>
              <a:t>MNS </a:t>
            </a:r>
            <a:r>
              <a:rPr sz="1200" b="1" spc="20" dirty="0">
                <a:latin typeface="Arial"/>
                <a:cs typeface="Arial"/>
              </a:rPr>
              <a:t>concomitantes </a:t>
            </a:r>
            <a:r>
              <a:rPr sz="1200" b="1" spc="30" dirty="0">
                <a:latin typeface="Arial"/>
                <a:cs typeface="Arial"/>
              </a:rPr>
              <a:t>de </a:t>
            </a:r>
            <a:r>
              <a:rPr sz="1200" b="1" spc="20" dirty="0">
                <a:latin typeface="Arial"/>
                <a:cs typeface="Arial"/>
              </a:rPr>
              <a:t>acordo </a:t>
            </a:r>
            <a:r>
              <a:rPr sz="1200" b="1" spc="10" dirty="0">
                <a:latin typeface="Arial"/>
                <a:cs typeface="Arial"/>
              </a:rPr>
              <a:t>com </a:t>
            </a:r>
            <a:r>
              <a:rPr sz="1200" b="1" spc="30" dirty="0">
                <a:latin typeface="Arial"/>
                <a:cs typeface="Arial"/>
              </a:rPr>
              <a:t>o  </a:t>
            </a:r>
            <a:r>
              <a:rPr sz="1200" b="1" spc="45" dirty="0">
                <a:latin typeface="Arial"/>
                <a:cs typeface="Arial"/>
              </a:rPr>
              <a:t>mapa </a:t>
            </a:r>
            <a:r>
              <a:rPr sz="1200" b="1" spc="30" dirty="0">
                <a:latin typeface="Arial"/>
                <a:cs typeface="Arial"/>
              </a:rPr>
              <a:t>geral </a:t>
            </a:r>
            <a:r>
              <a:rPr sz="1200" b="1" spc="35" dirty="0">
                <a:latin typeface="Arial"/>
                <a:cs typeface="Arial"/>
              </a:rPr>
              <a:t>do </a:t>
            </a:r>
            <a:r>
              <a:rPr sz="1200" b="1" spc="40" dirty="0">
                <a:latin typeface="Arial"/>
                <a:cs typeface="Arial"/>
              </a:rPr>
              <a:t>MI-mhGAP. </a:t>
            </a:r>
            <a:r>
              <a:rPr sz="1200" b="1" spc="25" dirty="0">
                <a:latin typeface="Arial"/>
                <a:cs typeface="Arial"/>
              </a:rPr>
              <a:t>Vá </a:t>
            </a:r>
            <a:r>
              <a:rPr sz="1200" b="1" spc="35" dirty="0">
                <a:latin typeface="Arial"/>
                <a:cs typeface="Arial"/>
              </a:rPr>
              <a:t>para</a:t>
            </a:r>
            <a:r>
              <a:rPr sz="1200" b="1" spc="235" dirty="0">
                <a:latin typeface="Arial"/>
                <a:cs typeface="Arial"/>
              </a:rPr>
              <a:t> </a:t>
            </a:r>
            <a:r>
              <a:rPr sz="1200" b="1" spc="80" dirty="0">
                <a:latin typeface="Arial"/>
                <a:cs typeface="Arial"/>
              </a:rPr>
              <a:t>MG.</a:t>
            </a:r>
            <a:endParaRPr sz="1200" dirty="0">
              <a:latin typeface="Arial"/>
              <a:cs typeface="Arial"/>
            </a:endParaRPr>
          </a:p>
          <a:p>
            <a:pPr marL="467359" marR="294640" indent="186055">
              <a:lnSpc>
                <a:spcPct val="133300"/>
              </a:lnSpc>
              <a:spcBef>
                <a:spcPts val="960"/>
              </a:spcBef>
            </a:pPr>
            <a:r>
              <a:rPr sz="1200" i="1" spc="60" dirty="0">
                <a:latin typeface="Calibri"/>
                <a:cs typeface="Calibri"/>
              </a:rPr>
              <a:t>As </a:t>
            </a:r>
            <a:r>
              <a:rPr sz="1200" i="1" spc="50" dirty="0">
                <a:latin typeface="Calibri"/>
                <a:cs typeface="Calibri"/>
              </a:rPr>
              <a:t>pessoas </a:t>
            </a:r>
            <a:r>
              <a:rPr sz="1200" i="1" spc="70" dirty="0">
                <a:latin typeface="Calibri"/>
                <a:cs typeface="Calibri"/>
              </a:rPr>
              <a:t>com </a:t>
            </a:r>
            <a:r>
              <a:rPr sz="1200" i="1" spc="50" dirty="0">
                <a:latin typeface="Calibri"/>
                <a:cs typeface="Calibri"/>
              </a:rPr>
              <a:t>depressão </a:t>
            </a:r>
            <a:r>
              <a:rPr sz="1200" i="1" spc="45" dirty="0">
                <a:latin typeface="Calibri"/>
                <a:cs typeface="Calibri"/>
              </a:rPr>
              <a:t>correm </a:t>
            </a:r>
            <a:r>
              <a:rPr sz="1200" i="1" spc="50" dirty="0">
                <a:latin typeface="Calibri"/>
                <a:cs typeface="Calibri"/>
              </a:rPr>
              <a:t>maior </a:t>
            </a:r>
            <a:r>
              <a:rPr sz="1200" i="1" spc="35" dirty="0">
                <a:latin typeface="Calibri"/>
                <a:cs typeface="Calibri"/>
              </a:rPr>
              <a:t>risco </a:t>
            </a:r>
            <a:r>
              <a:rPr sz="1200" i="1" spc="55" dirty="0">
                <a:latin typeface="Calibri"/>
                <a:cs typeface="Calibri"/>
              </a:rPr>
              <a:t>de </a:t>
            </a:r>
            <a:r>
              <a:rPr sz="1200" i="1" spc="40" dirty="0">
                <a:latin typeface="Calibri"/>
                <a:cs typeface="Calibri"/>
              </a:rPr>
              <a:t>apresentar </a:t>
            </a:r>
            <a:r>
              <a:rPr sz="1200" i="1" spc="60" dirty="0">
                <a:latin typeface="Calibri"/>
                <a:cs typeface="Calibri"/>
              </a:rPr>
              <a:t>também </a:t>
            </a:r>
            <a:r>
              <a:rPr sz="1200" i="1" spc="50" dirty="0">
                <a:latin typeface="Calibri"/>
                <a:cs typeface="Calibri"/>
              </a:rPr>
              <a:t>a </a:t>
            </a:r>
            <a:r>
              <a:rPr sz="1200" i="1" spc="45" dirty="0">
                <a:latin typeface="Calibri"/>
                <a:cs typeface="Calibri"/>
              </a:rPr>
              <a:t>maioria </a:t>
            </a:r>
            <a:r>
              <a:rPr sz="1200" i="1" spc="55" dirty="0">
                <a:latin typeface="Calibri"/>
                <a:cs typeface="Calibri"/>
              </a:rPr>
              <a:t>das de-  </a:t>
            </a:r>
            <a:r>
              <a:rPr sz="1200" i="1" spc="45" dirty="0">
                <a:latin typeface="Calibri"/>
                <a:cs typeface="Calibri"/>
              </a:rPr>
              <a:t>mais </a:t>
            </a:r>
            <a:r>
              <a:rPr sz="1200" i="1" spc="60" dirty="0">
                <a:latin typeface="Calibri"/>
                <a:cs typeface="Calibri"/>
              </a:rPr>
              <a:t>condições </a:t>
            </a:r>
            <a:r>
              <a:rPr sz="1200" i="1" spc="50" dirty="0">
                <a:latin typeface="Calibri"/>
                <a:cs typeface="Calibri"/>
              </a:rPr>
              <a:t>MNS</a:t>
            </a:r>
            <a:r>
              <a:rPr sz="1200" i="1" spc="60" dirty="0">
                <a:latin typeface="Calibri"/>
                <a:cs typeface="Calibri"/>
              </a:rPr>
              <a:t> </a:t>
            </a:r>
            <a:r>
              <a:rPr sz="1200" i="1" spc="35" dirty="0">
                <a:latin typeface="Calibri"/>
                <a:cs typeface="Calibri"/>
              </a:rPr>
              <a:t>prioritárias.</a:t>
            </a:r>
            <a:endParaRPr sz="1200" dirty="0">
              <a:latin typeface="Calibri"/>
              <a:cs typeface="Calibri"/>
            </a:endParaRPr>
          </a:p>
        </p:txBody>
      </p:sp>
      <p:sp>
        <p:nvSpPr>
          <p:cNvPr id="76" name="object 76"/>
          <p:cNvSpPr/>
          <p:nvPr/>
        </p:nvSpPr>
        <p:spPr>
          <a:xfrm>
            <a:off x="2344104" y="5132368"/>
            <a:ext cx="6036310" cy="1251585"/>
          </a:xfrm>
          <a:custGeom>
            <a:avLst/>
            <a:gdLst/>
            <a:ahLst/>
            <a:cxnLst/>
            <a:rect l="l" t="t" r="r" b="b"/>
            <a:pathLst>
              <a:path w="6036309" h="1251585">
                <a:moveTo>
                  <a:pt x="36004" y="0"/>
                </a:moveTo>
                <a:lnTo>
                  <a:pt x="15189" y="562"/>
                </a:lnTo>
                <a:lnTo>
                  <a:pt x="4500" y="4500"/>
                </a:lnTo>
                <a:lnTo>
                  <a:pt x="562" y="15189"/>
                </a:lnTo>
                <a:lnTo>
                  <a:pt x="0" y="36004"/>
                </a:lnTo>
                <a:lnTo>
                  <a:pt x="0" y="1215174"/>
                </a:lnTo>
                <a:lnTo>
                  <a:pt x="562" y="1235981"/>
                </a:lnTo>
                <a:lnTo>
                  <a:pt x="4500" y="1246666"/>
                </a:lnTo>
                <a:lnTo>
                  <a:pt x="15189" y="1250603"/>
                </a:lnTo>
                <a:lnTo>
                  <a:pt x="36004" y="1251165"/>
                </a:lnTo>
                <a:lnTo>
                  <a:pt x="5999810" y="1251165"/>
                </a:lnTo>
                <a:lnTo>
                  <a:pt x="6020617" y="1250603"/>
                </a:lnTo>
                <a:lnTo>
                  <a:pt x="6031303" y="1246666"/>
                </a:lnTo>
                <a:lnTo>
                  <a:pt x="6035239" y="1235981"/>
                </a:lnTo>
                <a:lnTo>
                  <a:pt x="6035802" y="1215174"/>
                </a:lnTo>
                <a:lnTo>
                  <a:pt x="6035802" y="36004"/>
                </a:lnTo>
                <a:lnTo>
                  <a:pt x="6035239" y="15189"/>
                </a:lnTo>
                <a:lnTo>
                  <a:pt x="6031303" y="4500"/>
                </a:lnTo>
                <a:lnTo>
                  <a:pt x="6020617" y="562"/>
                </a:lnTo>
                <a:lnTo>
                  <a:pt x="5999810" y="0"/>
                </a:lnTo>
                <a:lnTo>
                  <a:pt x="36004" y="0"/>
                </a:lnTo>
                <a:close/>
              </a:path>
            </a:pathLst>
          </a:custGeom>
          <a:ln w="44450">
            <a:solidFill>
              <a:srgbClr val="8B1062"/>
            </a:solidFill>
          </a:ln>
        </p:spPr>
        <p:txBody>
          <a:bodyPr wrap="square" lIns="0" tIns="0" rIns="0" bIns="0" rtlCol="0"/>
          <a:lstStyle/>
          <a:p>
            <a:endParaRPr/>
          </a:p>
        </p:txBody>
      </p:sp>
      <p:sp>
        <p:nvSpPr>
          <p:cNvPr id="77" name="object 77"/>
          <p:cNvSpPr/>
          <p:nvPr/>
        </p:nvSpPr>
        <p:spPr>
          <a:xfrm>
            <a:off x="7598465" y="5298585"/>
            <a:ext cx="427990" cy="439420"/>
          </a:xfrm>
          <a:custGeom>
            <a:avLst/>
            <a:gdLst/>
            <a:ahLst/>
            <a:cxnLst/>
            <a:rect l="l" t="t" r="r" b="b"/>
            <a:pathLst>
              <a:path w="427990" h="439420">
                <a:moveTo>
                  <a:pt x="213868" y="0"/>
                </a:moveTo>
                <a:lnTo>
                  <a:pt x="164831" y="5797"/>
                </a:lnTo>
                <a:lnTo>
                  <a:pt x="119816" y="22309"/>
                </a:lnTo>
                <a:lnTo>
                  <a:pt x="80107" y="48220"/>
                </a:lnTo>
                <a:lnTo>
                  <a:pt x="46986" y="82212"/>
                </a:lnTo>
                <a:lnTo>
                  <a:pt x="21738" y="122966"/>
                </a:lnTo>
                <a:lnTo>
                  <a:pt x="5648" y="169166"/>
                </a:lnTo>
                <a:lnTo>
                  <a:pt x="0" y="219494"/>
                </a:lnTo>
                <a:lnTo>
                  <a:pt x="5648" y="269821"/>
                </a:lnTo>
                <a:lnTo>
                  <a:pt x="21738" y="316021"/>
                </a:lnTo>
                <a:lnTo>
                  <a:pt x="46986" y="356775"/>
                </a:lnTo>
                <a:lnTo>
                  <a:pt x="80107" y="390767"/>
                </a:lnTo>
                <a:lnTo>
                  <a:pt x="119816" y="416678"/>
                </a:lnTo>
                <a:lnTo>
                  <a:pt x="164831" y="433191"/>
                </a:lnTo>
                <a:lnTo>
                  <a:pt x="213868" y="438988"/>
                </a:lnTo>
                <a:lnTo>
                  <a:pt x="262904" y="433191"/>
                </a:lnTo>
                <a:lnTo>
                  <a:pt x="307919" y="416678"/>
                </a:lnTo>
                <a:lnTo>
                  <a:pt x="347628" y="390767"/>
                </a:lnTo>
                <a:lnTo>
                  <a:pt x="380749" y="356775"/>
                </a:lnTo>
                <a:lnTo>
                  <a:pt x="405997" y="316021"/>
                </a:lnTo>
                <a:lnTo>
                  <a:pt x="422087" y="269821"/>
                </a:lnTo>
                <a:lnTo>
                  <a:pt x="427736" y="219494"/>
                </a:lnTo>
                <a:lnTo>
                  <a:pt x="422087" y="169166"/>
                </a:lnTo>
                <a:lnTo>
                  <a:pt x="405997" y="122966"/>
                </a:lnTo>
                <a:lnTo>
                  <a:pt x="380749" y="82212"/>
                </a:lnTo>
                <a:lnTo>
                  <a:pt x="347628" y="48220"/>
                </a:lnTo>
                <a:lnTo>
                  <a:pt x="307919" y="22309"/>
                </a:lnTo>
                <a:lnTo>
                  <a:pt x="262904" y="5797"/>
                </a:lnTo>
                <a:lnTo>
                  <a:pt x="213868" y="0"/>
                </a:lnTo>
                <a:close/>
              </a:path>
            </a:pathLst>
          </a:custGeom>
          <a:solidFill>
            <a:srgbClr val="D10019"/>
          </a:solidFill>
        </p:spPr>
        <p:txBody>
          <a:bodyPr wrap="square" lIns="0" tIns="0" rIns="0" bIns="0" rtlCol="0"/>
          <a:lstStyle/>
          <a:p>
            <a:endParaRPr/>
          </a:p>
        </p:txBody>
      </p:sp>
      <p:sp>
        <p:nvSpPr>
          <p:cNvPr id="78" name="object 78"/>
          <p:cNvSpPr/>
          <p:nvPr/>
        </p:nvSpPr>
        <p:spPr>
          <a:xfrm>
            <a:off x="7710385" y="5365646"/>
            <a:ext cx="260350" cy="297815"/>
          </a:xfrm>
          <a:custGeom>
            <a:avLst/>
            <a:gdLst/>
            <a:ahLst/>
            <a:cxnLst/>
            <a:rect l="l" t="t" r="r" b="b"/>
            <a:pathLst>
              <a:path w="260350" h="297814">
                <a:moveTo>
                  <a:pt x="213785" y="257657"/>
                </a:moveTo>
                <a:lnTo>
                  <a:pt x="14706" y="257657"/>
                </a:lnTo>
                <a:lnTo>
                  <a:pt x="52876" y="284590"/>
                </a:lnTo>
                <a:lnTo>
                  <a:pt x="95863" y="297496"/>
                </a:lnTo>
                <a:lnTo>
                  <a:pt x="140310" y="296446"/>
                </a:lnTo>
                <a:lnTo>
                  <a:pt x="182856" y="281508"/>
                </a:lnTo>
                <a:lnTo>
                  <a:pt x="213785" y="257657"/>
                </a:lnTo>
                <a:close/>
              </a:path>
              <a:path w="260350" h="297814">
                <a:moveTo>
                  <a:pt x="0" y="204710"/>
                </a:moveTo>
                <a:lnTo>
                  <a:pt x="14655" y="257720"/>
                </a:lnTo>
                <a:lnTo>
                  <a:pt x="213785" y="257657"/>
                </a:lnTo>
                <a:lnTo>
                  <a:pt x="220141" y="252755"/>
                </a:lnTo>
                <a:lnTo>
                  <a:pt x="226305" y="243685"/>
                </a:lnTo>
                <a:lnTo>
                  <a:pt x="117351" y="243685"/>
                </a:lnTo>
                <a:lnTo>
                  <a:pt x="82736" y="237715"/>
                </a:lnTo>
                <a:lnTo>
                  <a:pt x="52044" y="217982"/>
                </a:lnTo>
                <a:lnTo>
                  <a:pt x="0" y="204710"/>
                </a:lnTo>
                <a:close/>
              </a:path>
              <a:path w="260350" h="297814">
                <a:moveTo>
                  <a:pt x="227214" y="55026"/>
                </a:moveTo>
                <a:lnTo>
                  <a:pt x="121173" y="55026"/>
                </a:lnTo>
                <a:lnTo>
                  <a:pt x="142192" y="58608"/>
                </a:lnTo>
                <a:lnTo>
                  <a:pt x="162063" y="67235"/>
                </a:lnTo>
                <a:lnTo>
                  <a:pt x="179870" y="80974"/>
                </a:lnTo>
                <a:lnTo>
                  <a:pt x="200505" y="111801"/>
                </a:lnTo>
                <a:lnTo>
                  <a:pt x="207733" y="147249"/>
                </a:lnTo>
                <a:lnTo>
                  <a:pt x="201494" y="182983"/>
                </a:lnTo>
                <a:lnTo>
                  <a:pt x="181724" y="214667"/>
                </a:lnTo>
                <a:lnTo>
                  <a:pt x="151732" y="235975"/>
                </a:lnTo>
                <a:lnTo>
                  <a:pt x="117351" y="243685"/>
                </a:lnTo>
                <a:lnTo>
                  <a:pt x="226305" y="243685"/>
                </a:lnTo>
                <a:lnTo>
                  <a:pt x="246911" y="213365"/>
                </a:lnTo>
                <a:lnTo>
                  <a:pt x="259953" y="169040"/>
                </a:lnTo>
                <a:lnTo>
                  <a:pt x="259317" y="123264"/>
                </a:lnTo>
                <a:lnTo>
                  <a:pt x="245052" y="79518"/>
                </a:lnTo>
                <a:lnTo>
                  <a:pt x="227214" y="55026"/>
                </a:lnTo>
                <a:close/>
              </a:path>
              <a:path w="260350" h="297814">
                <a:moveTo>
                  <a:pt x="124623" y="0"/>
                </a:moveTo>
                <a:lnTo>
                  <a:pt x="91122" y="2095"/>
                </a:lnTo>
                <a:lnTo>
                  <a:pt x="99923" y="56425"/>
                </a:lnTo>
                <a:lnTo>
                  <a:pt x="121173" y="55026"/>
                </a:lnTo>
                <a:lnTo>
                  <a:pt x="227214" y="55026"/>
                </a:lnTo>
                <a:lnTo>
                  <a:pt x="217208" y="41287"/>
                </a:lnTo>
                <a:lnTo>
                  <a:pt x="189100" y="19536"/>
                </a:lnTo>
                <a:lnTo>
                  <a:pt x="157760" y="5793"/>
                </a:lnTo>
                <a:lnTo>
                  <a:pt x="124623" y="0"/>
                </a:lnTo>
                <a:close/>
              </a:path>
            </a:pathLst>
          </a:custGeom>
          <a:solidFill>
            <a:srgbClr val="FFFFFF"/>
          </a:solidFill>
        </p:spPr>
        <p:txBody>
          <a:bodyPr wrap="square" lIns="0" tIns="0" rIns="0" bIns="0" rtlCol="0"/>
          <a:lstStyle/>
          <a:p>
            <a:endParaRPr/>
          </a:p>
        </p:txBody>
      </p:sp>
      <p:sp>
        <p:nvSpPr>
          <p:cNvPr id="79" name="object 79"/>
          <p:cNvSpPr/>
          <p:nvPr/>
        </p:nvSpPr>
        <p:spPr>
          <a:xfrm>
            <a:off x="7675078" y="5539132"/>
            <a:ext cx="134065" cy="129324"/>
          </a:xfrm>
          <a:prstGeom prst="rect">
            <a:avLst/>
          </a:prstGeom>
          <a:blipFill>
            <a:blip r:embed="rId7" cstate="print"/>
            <a:stretch>
              <a:fillRect/>
            </a:stretch>
          </a:blipFill>
        </p:spPr>
        <p:txBody>
          <a:bodyPr wrap="square" lIns="0" tIns="0" rIns="0" bIns="0" rtlCol="0"/>
          <a:lstStyle/>
          <a:p>
            <a:endParaRPr/>
          </a:p>
        </p:txBody>
      </p:sp>
      <p:sp>
        <p:nvSpPr>
          <p:cNvPr id="80" name="object 80"/>
          <p:cNvSpPr/>
          <p:nvPr/>
        </p:nvSpPr>
        <p:spPr>
          <a:xfrm>
            <a:off x="2892019" y="2964917"/>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81" name="object 81"/>
          <p:cNvSpPr/>
          <p:nvPr/>
        </p:nvSpPr>
        <p:spPr>
          <a:xfrm>
            <a:off x="2892019" y="2964917"/>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82" name="object 82"/>
          <p:cNvSpPr/>
          <p:nvPr/>
        </p:nvSpPr>
        <p:spPr>
          <a:xfrm>
            <a:off x="4224085" y="3049927"/>
            <a:ext cx="2261235" cy="509270"/>
          </a:xfrm>
          <a:custGeom>
            <a:avLst/>
            <a:gdLst/>
            <a:ahLst/>
            <a:cxnLst/>
            <a:rect l="l" t="t" r="r" b="b"/>
            <a:pathLst>
              <a:path w="2261235" h="509270">
                <a:moveTo>
                  <a:pt x="2225090" y="0"/>
                </a:moveTo>
                <a:lnTo>
                  <a:pt x="36004" y="0"/>
                </a:lnTo>
                <a:lnTo>
                  <a:pt x="15189" y="562"/>
                </a:lnTo>
                <a:lnTo>
                  <a:pt x="4500" y="4500"/>
                </a:lnTo>
                <a:lnTo>
                  <a:pt x="562" y="15189"/>
                </a:lnTo>
                <a:lnTo>
                  <a:pt x="0" y="36004"/>
                </a:lnTo>
                <a:lnTo>
                  <a:pt x="0" y="473227"/>
                </a:lnTo>
                <a:lnTo>
                  <a:pt x="562" y="494042"/>
                </a:lnTo>
                <a:lnTo>
                  <a:pt x="4500" y="504731"/>
                </a:lnTo>
                <a:lnTo>
                  <a:pt x="15189" y="508669"/>
                </a:lnTo>
                <a:lnTo>
                  <a:pt x="36004" y="509231"/>
                </a:lnTo>
                <a:lnTo>
                  <a:pt x="2225090" y="509231"/>
                </a:lnTo>
                <a:lnTo>
                  <a:pt x="2245905" y="508669"/>
                </a:lnTo>
                <a:lnTo>
                  <a:pt x="2256594" y="504731"/>
                </a:lnTo>
                <a:lnTo>
                  <a:pt x="2260532" y="494042"/>
                </a:lnTo>
                <a:lnTo>
                  <a:pt x="2261095" y="473227"/>
                </a:lnTo>
                <a:lnTo>
                  <a:pt x="2261095" y="36004"/>
                </a:lnTo>
                <a:lnTo>
                  <a:pt x="2260532" y="15189"/>
                </a:lnTo>
                <a:lnTo>
                  <a:pt x="2256594" y="4500"/>
                </a:lnTo>
                <a:lnTo>
                  <a:pt x="2245905" y="562"/>
                </a:lnTo>
                <a:lnTo>
                  <a:pt x="2225090" y="0"/>
                </a:lnTo>
                <a:close/>
              </a:path>
            </a:pathLst>
          </a:custGeom>
          <a:solidFill>
            <a:srgbClr val="FFFFFF"/>
          </a:solidFill>
        </p:spPr>
        <p:txBody>
          <a:bodyPr wrap="square" lIns="0" tIns="0" rIns="0" bIns="0" rtlCol="0"/>
          <a:lstStyle/>
          <a:p>
            <a:endParaRPr/>
          </a:p>
        </p:txBody>
      </p:sp>
      <p:sp>
        <p:nvSpPr>
          <p:cNvPr id="83" name="object 83"/>
          <p:cNvSpPr txBox="1"/>
          <p:nvPr/>
        </p:nvSpPr>
        <p:spPr>
          <a:xfrm>
            <a:off x="4401142" y="3109228"/>
            <a:ext cx="2084178" cy="404495"/>
          </a:xfrm>
          <a:prstGeom prst="rect">
            <a:avLst/>
          </a:prstGeom>
        </p:spPr>
        <p:txBody>
          <a:bodyPr vert="horz" wrap="square" lIns="0" tIns="60960" rIns="0" bIns="0" rtlCol="0">
            <a:spAutoFit/>
          </a:bodyPr>
          <a:lstStyle/>
          <a:p>
            <a:pPr marL="306070" marR="5080" indent="-293370">
              <a:lnSpc>
                <a:spcPct val="77400"/>
              </a:lnSpc>
              <a:spcBef>
                <a:spcPts val="480"/>
              </a:spcBef>
            </a:pPr>
            <a:r>
              <a:rPr sz="1400" b="1" dirty="0">
                <a:solidFill>
                  <a:srgbClr val="8B1062"/>
                </a:solidFill>
                <a:latin typeface="Arial"/>
                <a:cs typeface="Arial"/>
              </a:rPr>
              <a:t>É provável que seja  DEPRESSÃO</a:t>
            </a:r>
            <a:endParaRPr sz="1400" dirty="0">
              <a:latin typeface="Arial"/>
              <a:cs typeface="Arial"/>
            </a:endParaRPr>
          </a:p>
        </p:txBody>
      </p:sp>
      <p:sp>
        <p:nvSpPr>
          <p:cNvPr id="84" name="object 84"/>
          <p:cNvSpPr/>
          <p:nvPr/>
        </p:nvSpPr>
        <p:spPr>
          <a:xfrm>
            <a:off x="4224085" y="3049927"/>
            <a:ext cx="2261235" cy="509270"/>
          </a:xfrm>
          <a:custGeom>
            <a:avLst/>
            <a:gdLst/>
            <a:ahLst/>
            <a:cxnLst/>
            <a:rect l="l" t="t" r="r" b="b"/>
            <a:pathLst>
              <a:path w="2261235" h="509270">
                <a:moveTo>
                  <a:pt x="36004" y="0"/>
                </a:moveTo>
                <a:lnTo>
                  <a:pt x="15189" y="562"/>
                </a:lnTo>
                <a:lnTo>
                  <a:pt x="4500" y="4500"/>
                </a:lnTo>
                <a:lnTo>
                  <a:pt x="562" y="15189"/>
                </a:lnTo>
                <a:lnTo>
                  <a:pt x="0" y="36004"/>
                </a:lnTo>
                <a:lnTo>
                  <a:pt x="0" y="473227"/>
                </a:lnTo>
                <a:lnTo>
                  <a:pt x="562" y="494042"/>
                </a:lnTo>
                <a:lnTo>
                  <a:pt x="4500" y="504731"/>
                </a:lnTo>
                <a:lnTo>
                  <a:pt x="15189" y="508669"/>
                </a:lnTo>
                <a:lnTo>
                  <a:pt x="36004" y="509231"/>
                </a:lnTo>
                <a:lnTo>
                  <a:pt x="2225090" y="509231"/>
                </a:lnTo>
                <a:lnTo>
                  <a:pt x="2245905" y="508669"/>
                </a:lnTo>
                <a:lnTo>
                  <a:pt x="2256594" y="504731"/>
                </a:lnTo>
                <a:lnTo>
                  <a:pt x="2260532" y="494042"/>
                </a:lnTo>
                <a:lnTo>
                  <a:pt x="2261095" y="473227"/>
                </a:lnTo>
                <a:lnTo>
                  <a:pt x="2261095" y="36004"/>
                </a:lnTo>
                <a:lnTo>
                  <a:pt x="2260532" y="15189"/>
                </a:lnTo>
                <a:lnTo>
                  <a:pt x="2256594" y="4500"/>
                </a:lnTo>
                <a:lnTo>
                  <a:pt x="2245905" y="562"/>
                </a:lnTo>
                <a:lnTo>
                  <a:pt x="2225090" y="0"/>
                </a:lnTo>
                <a:lnTo>
                  <a:pt x="36004" y="0"/>
                </a:lnTo>
                <a:close/>
              </a:path>
            </a:pathLst>
          </a:custGeom>
          <a:ln w="25400">
            <a:solidFill>
              <a:srgbClr val="8B1062"/>
            </a:solidFill>
          </a:ln>
        </p:spPr>
        <p:txBody>
          <a:bodyPr wrap="square" lIns="0" tIns="0" rIns="0" bIns="0" rtlCol="0"/>
          <a:lstStyle/>
          <a:p>
            <a:endParaRPr/>
          </a:p>
        </p:txBody>
      </p:sp>
      <p:sp>
        <p:nvSpPr>
          <p:cNvPr id="85" name="object 85"/>
          <p:cNvSpPr txBox="1"/>
          <p:nvPr/>
        </p:nvSpPr>
        <p:spPr>
          <a:xfrm>
            <a:off x="7789452" y="4392430"/>
            <a:ext cx="1976987" cy="496098"/>
          </a:xfrm>
          <a:prstGeom prst="rect">
            <a:avLst/>
          </a:prstGeom>
        </p:spPr>
        <p:txBody>
          <a:bodyPr vert="horz" wrap="square" lIns="0" tIns="12700" rIns="0" bIns="0" rtlCol="0">
            <a:spAutoFit/>
          </a:bodyPr>
          <a:lstStyle/>
          <a:p>
            <a:pPr marL="12700" marR="5080" indent="165100">
              <a:lnSpc>
                <a:spcPct val="120400"/>
              </a:lnSpc>
              <a:spcBef>
                <a:spcPts val="100"/>
              </a:spcBef>
            </a:pPr>
            <a:r>
              <a:rPr sz="900" b="1" dirty="0">
                <a:solidFill>
                  <a:srgbClr val="D10019"/>
                </a:solidFill>
                <a:latin typeface="Arial"/>
                <a:cs typeface="Arial"/>
              </a:rPr>
              <a:t>SE HOUVER RISCO IMINENTE DE  SUICÍDIO, </a:t>
            </a:r>
            <a:r>
              <a:rPr sz="900" b="1" dirty="0">
                <a:latin typeface="Arial"/>
                <a:cs typeface="Arial"/>
              </a:rPr>
              <a:t>AVALIE E TRATE antes de</a:t>
            </a:r>
            <a:r>
              <a:rPr lang="pt-BR" sz="900" b="1" dirty="0">
                <a:latin typeface="Arial"/>
                <a:cs typeface="Arial"/>
              </a:rPr>
              <a:t> </a:t>
            </a:r>
            <a:r>
              <a:rPr sz="900" b="1" dirty="0" err="1">
                <a:latin typeface="Arial"/>
                <a:cs typeface="Arial"/>
              </a:rPr>
              <a:t>continuar</a:t>
            </a:r>
            <a:r>
              <a:rPr sz="900" b="1" dirty="0">
                <a:latin typeface="Arial"/>
                <a:cs typeface="Arial"/>
              </a:rPr>
              <a:t>. Vá para SUI.</a:t>
            </a:r>
            <a:endParaRPr sz="900" dirty="0">
              <a:latin typeface="Arial"/>
              <a:cs typeface="Arial"/>
            </a:endParaRPr>
          </a:p>
        </p:txBody>
      </p:sp>
      <p:sp>
        <p:nvSpPr>
          <p:cNvPr id="86" name="object 86"/>
          <p:cNvSpPr/>
          <p:nvPr/>
        </p:nvSpPr>
        <p:spPr>
          <a:xfrm>
            <a:off x="9622797" y="4541397"/>
            <a:ext cx="427990" cy="439420"/>
          </a:xfrm>
          <a:custGeom>
            <a:avLst/>
            <a:gdLst/>
            <a:ahLst/>
            <a:cxnLst/>
            <a:rect l="l" t="t" r="r" b="b"/>
            <a:pathLst>
              <a:path w="427990" h="439420">
                <a:moveTo>
                  <a:pt x="213868" y="0"/>
                </a:moveTo>
                <a:lnTo>
                  <a:pt x="164831" y="5797"/>
                </a:lnTo>
                <a:lnTo>
                  <a:pt x="119816" y="22309"/>
                </a:lnTo>
                <a:lnTo>
                  <a:pt x="80107" y="48220"/>
                </a:lnTo>
                <a:lnTo>
                  <a:pt x="46986" y="82212"/>
                </a:lnTo>
                <a:lnTo>
                  <a:pt x="21738" y="122966"/>
                </a:lnTo>
                <a:lnTo>
                  <a:pt x="5648" y="169166"/>
                </a:lnTo>
                <a:lnTo>
                  <a:pt x="0" y="219494"/>
                </a:lnTo>
                <a:lnTo>
                  <a:pt x="5648" y="269821"/>
                </a:lnTo>
                <a:lnTo>
                  <a:pt x="21738" y="316021"/>
                </a:lnTo>
                <a:lnTo>
                  <a:pt x="46986" y="356775"/>
                </a:lnTo>
                <a:lnTo>
                  <a:pt x="80107" y="390767"/>
                </a:lnTo>
                <a:lnTo>
                  <a:pt x="119816" y="416678"/>
                </a:lnTo>
                <a:lnTo>
                  <a:pt x="164831" y="433191"/>
                </a:lnTo>
                <a:lnTo>
                  <a:pt x="213868" y="438988"/>
                </a:lnTo>
                <a:lnTo>
                  <a:pt x="262904" y="433191"/>
                </a:lnTo>
                <a:lnTo>
                  <a:pt x="307919" y="416678"/>
                </a:lnTo>
                <a:lnTo>
                  <a:pt x="347628" y="390767"/>
                </a:lnTo>
                <a:lnTo>
                  <a:pt x="380749" y="356775"/>
                </a:lnTo>
                <a:lnTo>
                  <a:pt x="405997" y="316021"/>
                </a:lnTo>
                <a:lnTo>
                  <a:pt x="422087" y="269821"/>
                </a:lnTo>
                <a:lnTo>
                  <a:pt x="427736" y="219494"/>
                </a:lnTo>
                <a:lnTo>
                  <a:pt x="422087" y="169166"/>
                </a:lnTo>
                <a:lnTo>
                  <a:pt x="405997" y="122966"/>
                </a:lnTo>
                <a:lnTo>
                  <a:pt x="380749" y="82212"/>
                </a:lnTo>
                <a:lnTo>
                  <a:pt x="347628" y="48220"/>
                </a:lnTo>
                <a:lnTo>
                  <a:pt x="307919" y="22309"/>
                </a:lnTo>
                <a:lnTo>
                  <a:pt x="262904" y="5797"/>
                </a:lnTo>
                <a:lnTo>
                  <a:pt x="213868" y="0"/>
                </a:lnTo>
                <a:close/>
              </a:path>
            </a:pathLst>
          </a:custGeom>
          <a:solidFill>
            <a:srgbClr val="D10019"/>
          </a:solidFill>
        </p:spPr>
        <p:txBody>
          <a:bodyPr wrap="square" lIns="0" tIns="0" rIns="0" bIns="0" rtlCol="0"/>
          <a:lstStyle/>
          <a:p>
            <a:endParaRPr/>
          </a:p>
        </p:txBody>
      </p:sp>
      <p:sp>
        <p:nvSpPr>
          <p:cNvPr id="87" name="object 87"/>
          <p:cNvSpPr/>
          <p:nvPr/>
        </p:nvSpPr>
        <p:spPr>
          <a:xfrm>
            <a:off x="9734717" y="4608458"/>
            <a:ext cx="260350" cy="297815"/>
          </a:xfrm>
          <a:custGeom>
            <a:avLst/>
            <a:gdLst/>
            <a:ahLst/>
            <a:cxnLst/>
            <a:rect l="l" t="t" r="r" b="b"/>
            <a:pathLst>
              <a:path w="260350" h="297814">
                <a:moveTo>
                  <a:pt x="213785" y="257657"/>
                </a:moveTo>
                <a:lnTo>
                  <a:pt x="14706" y="257657"/>
                </a:lnTo>
                <a:lnTo>
                  <a:pt x="52876" y="284590"/>
                </a:lnTo>
                <a:lnTo>
                  <a:pt x="95863" y="297496"/>
                </a:lnTo>
                <a:lnTo>
                  <a:pt x="140310" y="296446"/>
                </a:lnTo>
                <a:lnTo>
                  <a:pt x="182856" y="281508"/>
                </a:lnTo>
                <a:lnTo>
                  <a:pt x="213785" y="257657"/>
                </a:lnTo>
                <a:close/>
              </a:path>
              <a:path w="260350" h="297814">
                <a:moveTo>
                  <a:pt x="0" y="204710"/>
                </a:moveTo>
                <a:lnTo>
                  <a:pt x="14655" y="257720"/>
                </a:lnTo>
                <a:lnTo>
                  <a:pt x="213785" y="257657"/>
                </a:lnTo>
                <a:lnTo>
                  <a:pt x="220141" y="252755"/>
                </a:lnTo>
                <a:lnTo>
                  <a:pt x="226305" y="243685"/>
                </a:lnTo>
                <a:lnTo>
                  <a:pt x="117351" y="243685"/>
                </a:lnTo>
                <a:lnTo>
                  <a:pt x="82736" y="237715"/>
                </a:lnTo>
                <a:lnTo>
                  <a:pt x="52044" y="217982"/>
                </a:lnTo>
                <a:lnTo>
                  <a:pt x="0" y="204710"/>
                </a:lnTo>
                <a:close/>
              </a:path>
              <a:path w="260350" h="297814">
                <a:moveTo>
                  <a:pt x="227214" y="55026"/>
                </a:moveTo>
                <a:lnTo>
                  <a:pt x="121173" y="55026"/>
                </a:lnTo>
                <a:lnTo>
                  <a:pt x="142192" y="58608"/>
                </a:lnTo>
                <a:lnTo>
                  <a:pt x="162063" y="67235"/>
                </a:lnTo>
                <a:lnTo>
                  <a:pt x="179870" y="80974"/>
                </a:lnTo>
                <a:lnTo>
                  <a:pt x="200505" y="111801"/>
                </a:lnTo>
                <a:lnTo>
                  <a:pt x="207733" y="147249"/>
                </a:lnTo>
                <a:lnTo>
                  <a:pt x="201494" y="182983"/>
                </a:lnTo>
                <a:lnTo>
                  <a:pt x="181724" y="214667"/>
                </a:lnTo>
                <a:lnTo>
                  <a:pt x="151732" y="235975"/>
                </a:lnTo>
                <a:lnTo>
                  <a:pt x="117351" y="243685"/>
                </a:lnTo>
                <a:lnTo>
                  <a:pt x="226305" y="243685"/>
                </a:lnTo>
                <a:lnTo>
                  <a:pt x="246911" y="213365"/>
                </a:lnTo>
                <a:lnTo>
                  <a:pt x="259953" y="169040"/>
                </a:lnTo>
                <a:lnTo>
                  <a:pt x="259317" y="123264"/>
                </a:lnTo>
                <a:lnTo>
                  <a:pt x="245052" y="79518"/>
                </a:lnTo>
                <a:lnTo>
                  <a:pt x="227214" y="55026"/>
                </a:lnTo>
                <a:close/>
              </a:path>
              <a:path w="260350" h="297814">
                <a:moveTo>
                  <a:pt x="124623" y="0"/>
                </a:moveTo>
                <a:lnTo>
                  <a:pt x="91122" y="2095"/>
                </a:lnTo>
                <a:lnTo>
                  <a:pt x="99923" y="56425"/>
                </a:lnTo>
                <a:lnTo>
                  <a:pt x="121173" y="55026"/>
                </a:lnTo>
                <a:lnTo>
                  <a:pt x="227214" y="55026"/>
                </a:lnTo>
                <a:lnTo>
                  <a:pt x="217208" y="41287"/>
                </a:lnTo>
                <a:lnTo>
                  <a:pt x="189100" y="19536"/>
                </a:lnTo>
                <a:lnTo>
                  <a:pt x="157760" y="5793"/>
                </a:lnTo>
                <a:lnTo>
                  <a:pt x="124623" y="0"/>
                </a:lnTo>
                <a:close/>
              </a:path>
            </a:pathLst>
          </a:custGeom>
          <a:solidFill>
            <a:srgbClr val="FFFFFF"/>
          </a:solidFill>
        </p:spPr>
        <p:txBody>
          <a:bodyPr wrap="square" lIns="0" tIns="0" rIns="0" bIns="0" rtlCol="0"/>
          <a:lstStyle/>
          <a:p>
            <a:endParaRPr/>
          </a:p>
        </p:txBody>
      </p:sp>
      <p:sp>
        <p:nvSpPr>
          <p:cNvPr id="88" name="object 88"/>
          <p:cNvSpPr/>
          <p:nvPr/>
        </p:nvSpPr>
        <p:spPr>
          <a:xfrm>
            <a:off x="9699407" y="4781943"/>
            <a:ext cx="134065" cy="129324"/>
          </a:xfrm>
          <a:prstGeom prst="rect">
            <a:avLst/>
          </a:prstGeom>
          <a:blipFill>
            <a:blip r:embed="rId8" cstate="print"/>
            <a:stretch>
              <a:fillRect/>
            </a:stretch>
          </a:blipFill>
        </p:spPr>
        <p:txBody>
          <a:bodyPr wrap="square" lIns="0" tIns="0" rIns="0" bIns="0" rtlCol="0"/>
          <a:lstStyle/>
          <a:p>
            <a:endParaRPr/>
          </a:p>
        </p:txBody>
      </p:sp>
      <p:sp>
        <p:nvSpPr>
          <p:cNvPr id="89" name="object 89"/>
          <p:cNvSpPr/>
          <p:nvPr/>
        </p:nvSpPr>
        <p:spPr>
          <a:xfrm>
            <a:off x="7619403" y="4536273"/>
            <a:ext cx="138328" cy="138328"/>
          </a:xfrm>
          <a:prstGeom prst="rect">
            <a:avLst/>
          </a:prstGeom>
          <a:blipFill>
            <a:blip r:embed="rId9" cstate="print"/>
            <a:stretch>
              <a:fillRect/>
            </a:stretch>
          </a:blipFill>
        </p:spPr>
        <p:txBody>
          <a:bodyPr wrap="square" lIns="0" tIns="0" rIns="0" bIns="0" rtlCol="0"/>
          <a:lstStyle/>
          <a:p>
            <a:endParaRPr/>
          </a:p>
        </p:txBody>
      </p:sp>
      <p:sp>
        <p:nvSpPr>
          <p:cNvPr id="90" name="object 90"/>
          <p:cNvSpPr/>
          <p:nvPr/>
        </p:nvSpPr>
        <p:spPr>
          <a:xfrm>
            <a:off x="8000709" y="6537008"/>
            <a:ext cx="2274570" cy="551180"/>
          </a:xfrm>
          <a:custGeom>
            <a:avLst/>
            <a:gdLst/>
            <a:ahLst/>
            <a:cxnLst/>
            <a:rect l="l" t="t" r="r" b="b"/>
            <a:pathLst>
              <a:path w="2274570" h="551179">
                <a:moveTo>
                  <a:pt x="2073490" y="0"/>
                </a:moveTo>
                <a:lnTo>
                  <a:pt x="1966480" y="0"/>
                </a:lnTo>
                <a:lnTo>
                  <a:pt x="1963648" y="5105"/>
                </a:lnTo>
                <a:lnTo>
                  <a:pt x="2159012" y="277558"/>
                </a:lnTo>
                <a:lnTo>
                  <a:pt x="2158887" y="280276"/>
                </a:lnTo>
                <a:lnTo>
                  <a:pt x="1963762" y="545528"/>
                </a:lnTo>
                <a:lnTo>
                  <a:pt x="1966582" y="550684"/>
                </a:lnTo>
                <a:lnTo>
                  <a:pt x="2074430" y="550684"/>
                </a:lnTo>
                <a:lnTo>
                  <a:pt x="2076246" y="549782"/>
                </a:lnTo>
                <a:lnTo>
                  <a:pt x="2274035" y="280923"/>
                </a:lnTo>
                <a:lnTo>
                  <a:pt x="2274150" y="278218"/>
                </a:lnTo>
                <a:lnTo>
                  <a:pt x="2075319" y="914"/>
                </a:lnTo>
                <a:lnTo>
                  <a:pt x="2073490" y="0"/>
                </a:lnTo>
                <a:close/>
              </a:path>
              <a:path w="2274570" h="551179">
                <a:moveTo>
                  <a:pt x="1884171" y="571"/>
                </a:moveTo>
                <a:lnTo>
                  <a:pt x="47320" y="571"/>
                </a:lnTo>
                <a:lnTo>
                  <a:pt x="33020" y="2478"/>
                </a:lnTo>
                <a:lnTo>
                  <a:pt x="17521" y="9185"/>
                </a:lnTo>
                <a:lnTo>
                  <a:pt x="5091" y="22174"/>
                </a:lnTo>
                <a:lnTo>
                  <a:pt x="0" y="42925"/>
                </a:lnTo>
                <a:lnTo>
                  <a:pt x="0" y="507288"/>
                </a:lnTo>
                <a:lnTo>
                  <a:pt x="2130" y="520082"/>
                </a:lnTo>
                <a:lnTo>
                  <a:pt x="9625" y="533950"/>
                </a:lnTo>
                <a:lnTo>
                  <a:pt x="24136" y="545073"/>
                </a:lnTo>
                <a:lnTo>
                  <a:pt x="47320" y="549630"/>
                </a:lnTo>
                <a:lnTo>
                  <a:pt x="1806498" y="549630"/>
                </a:lnTo>
                <a:lnTo>
                  <a:pt x="1886877" y="549605"/>
                </a:lnTo>
                <a:lnTo>
                  <a:pt x="1888515" y="548805"/>
                </a:lnTo>
                <a:lnTo>
                  <a:pt x="1897294" y="536930"/>
                </a:lnTo>
                <a:lnTo>
                  <a:pt x="47320" y="536930"/>
                </a:lnTo>
                <a:lnTo>
                  <a:pt x="28190" y="532722"/>
                </a:lnTo>
                <a:lnTo>
                  <a:pt x="18049" y="523238"/>
                </a:lnTo>
                <a:lnTo>
                  <a:pt x="14048" y="513190"/>
                </a:lnTo>
                <a:lnTo>
                  <a:pt x="13334" y="507288"/>
                </a:lnTo>
                <a:lnTo>
                  <a:pt x="13334" y="42925"/>
                </a:lnTo>
                <a:lnTo>
                  <a:pt x="18157" y="26219"/>
                </a:lnTo>
                <a:lnTo>
                  <a:pt x="29029" y="17373"/>
                </a:lnTo>
                <a:lnTo>
                  <a:pt x="40552" y="13890"/>
                </a:lnTo>
                <a:lnTo>
                  <a:pt x="47332" y="13271"/>
                </a:lnTo>
                <a:lnTo>
                  <a:pt x="1895374" y="13271"/>
                </a:lnTo>
                <a:lnTo>
                  <a:pt x="1887385" y="2184"/>
                </a:lnTo>
                <a:lnTo>
                  <a:pt x="1884171" y="571"/>
                </a:lnTo>
                <a:close/>
              </a:path>
              <a:path w="2274570" h="551179">
                <a:moveTo>
                  <a:pt x="1895374" y="13271"/>
                </a:moveTo>
                <a:lnTo>
                  <a:pt x="1831809" y="13271"/>
                </a:lnTo>
                <a:lnTo>
                  <a:pt x="1835264" y="15011"/>
                </a:lnTo>
                <a:lnTo>
                  <a:pt x="2024760" y="277952"/>
                </a:lnTo>
                <a:lnTo>
                  <a:pt x="2024748" y="280276"/>
                </a:lnTo>
                <a:lnTo>
                  <a:pt x="1836089" y="535419"/>
                </a:lnTo>
                <a:lnTo>
                  <a:pt x="1833041" y="536930"/>
                </a:lnTo>
                <a:lnTo>
                  <a:pt x="1897294" y="536930"/>
                </a:lnTo>
                <a:lnTo>
                  <a:pt x="2086571" y="280923"/>
                </a:lnTo>
                <a:lnTo>
                  <a:pt x="2086584" y="278612"/>
                </a:lnTo>
                <a:lnTo>
                  <a:pt x="1895374" y="13271"/>
                </a:lnTo>
                <a:close/>
              </a:path>
            </a:pathLst>
          </a:custGeom>
          <a:solidFill>
            <a:srgbClr val="8B1062"/>
          </a:solidFill>
        </p:spPr>
        <p:txBody>
          <a:bodyPr wrap="square" lIns="0" tIns="0" rIns="0" bIns="0" rtlCol="0"/>
          <a:lstStyle/>
          <a:p>
            <a:endParaRPr/>
          </a:p>
        </p:txBody>
      </p:sp>
      <p:sp>
        <p:nvSpPr>
          <p:cNvPr id="91" name="object 91"/>
          <p:cNvSpPr/>
          <p:nvPr/>
        </p:nvSpPr>
        <p:spPr>
          <a:xfrm>
            <a:off x="9964357" y="6537008"/>
            <a:ext cx="310515" cy="551180"/>
          </a:xfrm>
          <a:custGeom>
            <a:avLst/>
            <a:gdLst/>
            <a:ahLst/>
            <a:cxnLst/>
            <a:rect l="l" t="t" r="r" b="b"/>
            <a:pathLst>
              <a:path w="310515" h="551179">
                <a:moveTo>
                  <a:pt x="112775" y="2463"/>
                </a:moveTo>
                <a:lnTo>
                  <a:pt x="309105" y="276275"/>
                </a:lnTo>
                <a:lnTo>
                  <a:pt x="310502" y="278218"/>
                </a:lnTo>
                <a:lnTo>
                  <a:pt x="310489" y="280784"/>
                </a:lnTo>
                <a:lnTo>
                  <a:pt x="309067" y="282714"/>
                </a:lnTo>
                <a:lnTo>
                  <a:pt x="113703" y="548271"/>
                </a:lnTo>
                <a:lnTo>
                  <a:pt x="112598" y="549782"/>
                </a:lnTo>
                <a:lnTo>
                  <a:pt x="110782" y="550684"/>
                </a:lnTo>
                <a:lnTo>
                  <a:pt x="108838" y="550684"/>
                </a:lnTo>
                <a:lnTo>
                  <a:pt x="7734" y="550684"/>
                </a:lnTo>
                <a:lnTo>
                  <a:pt x="2933" y="550684"/>
                </a:lnTo>
                <a:lnTo>
                  <a:pt x="114" y="545528"/>
                </a:lnTo>
                <a:lnTo>
                  <a:pt x="2870" y="541769"/>
                </a:lnTo>
                <a:lnTo>
                  <a:pt x="193928" y="282066"/>
                </a:lnTo>
                <a:lnTo>
                  <a:pt x="195351" y="280123"/>
                </a:lnTo>
                <a:lnTo>
                  <a:pt x="195364" y="277558"/>
                </a:lnTo>
                <a:lnTo>
                  <a:pt x="193967" y="275615"/>
                </a:lnTo>
                <a:lnTo>
                  <a:pt x="2705" y="8851"/>
                </a:lnTo>
                <a:lnTo>
                  <a:pt x="0" y="5105"/>
                </a:lnTo>
                <a:lnTo>
                  <a:pt x="2832" y="0"/>
                </a:lnTo>
                <a:lnTo>
                  <a:pt x="7607" y="0"/>
                </a:lnTo>
                <a:lnTo>
                  <a:pt x="107873" y="0"/>
                </a:lnTo>
                <a:lnTo>
                  <a:pt x="109842" y="0"/>
                </a:lnTo>
                <a:lnTo>
                  <a:pt x="111671" y="914"/>
                </a:lnTo>
                <a:lnTo>
                  <a:pt x="112775" y="2463"/>
                </a:lnTo>
                <a:close/>
              </a:path>
            </a:pathLst>
          </a:custGeom>
          <a:ln w="12700">
            <a:solidFill>
              <a:srgbClr val="8B1062"/>
            </a:solidFill>
          </a:ln>
        </p:spPr>
        <p:txBody>
          <a:bodyPr wrap="square" lIns="0" tIns="0" rIns="0" bIns="0" rtlCol="0"/>
          <a:lstStyle/>
          <a:p>
            <a:endParaRPr/>
          </a:p>
        </p:txBody>
      </p:sp>
      <p:sp>
        <p:nvSpPr>
          <p:cNvPr id="92" name="object 92"/>
          <p:cNvSpPr/>
          <p:nvPr/>
        </p:nvSpPr>
        <p:spPr>
          <a:xfrm>
            <a:off x="8000709" y="6537580"/>
            <a:ext cx="2086610" cy="549275"/>
          </a:xfrm>
          <a:custGeom>
            <a:avLst/>
            <a:gdLst/>
            <a:ahLst/>
            <a:cxnLst/>
            <a:rect l="l" t="t" r="r" b="b"/>
            <a:pathLst>
              <a:path w="2086609" h="549275">
                <a:moveTo>
                  <a:pt x="2085289" y="282079"/>
                </a:moveTo>
                <a:lnTo>
                  <a:pt x="1889518" y="546874"/>
                </a:lnTo>
                <a:lnTo>
                  <a:pt x="1888515" y="548233"/>
                </a:lnTo>
                <a:lnTo>
                  <a:pt x="1886877" y="549033"/>
                </a:lnTo>
                <a:lnTo>
                  <a:pt x="1885137" y="549033"/>
                </a:lnTo>
                <a:lnTo>
                  <a:pt x="1806562" y="549033"/>
                </a:lnTo>
                <a:lnTo>
                  <a:pt x="47320" y="549059"/>
                </a:lnTo>
                <a:lnTo>
                  <a:pt x="24136" y="544502"/>
                </a:lnTo>
                <a:lnTo>
                  <a:pt x="9625" y="533379"/>
                </a:lnTo>
                <a:lnTo>
                  <a:pt x="2130" y="519510"/>
                </a:lnTo>
                <a:lnTo>
                  <a:pt x="0" y="506717"/>
                </a:lnTo>
                <a:lnTo>
                  <a:pt x="0" y="42354"/>
                </a:lnTo>
                <a:lnTo>
                  <a:pt x="5091" y="21602"/>
                </a:lnTo>
                <a:lnTo>
                  <a:pt x="17521" y="8613"/>
                </a:lnTo>
                <a:lnTo>
                  <a:pt x="33020" y="1906"/>
                </a:lnTo>
                <a:lnTo>
                  <a:pt x="47320" y="0"/>
                </a:lnTo>
                <a:lnTo>
                  <a:pt x="1780095" y="0"/>
                </a:lnTo>
                <a:lnTo>
                  <a:pt x="1793036" y="0"/>
                </a:lnTo>
                <a:lnTo>
                  <a:pt x="1884171" y="0"/>
                </a:lnTo>
                <a:lnTo>
                  <a:pt x="1885162" y="508"/>
                </a:lnTo>
                <a:lnTo>
                  <a:pt x="1886381" y="1104"/>
                </a:lnTo>
                <a:lnTo>
                  <a:pt x="1887385" y="1612"/>
                </a:lnTo>
                <a:lnTo>
                  <a:pt x="2085327" y="276288"/>
                </a:lnTo>
                <a:lnTo>
                  <a:pt x="2086584" y="278041"/>
                </a:lnTo>
                <a:lnTo>
                  <a:pt x="2086571" y="280352"/>
                </a:lnTo>
                <a:lnTo>
                  <a:pt x="2085289" y="282079"/>
                </a:lnTo>
                <a:close/>
              </a:path>
            </a:pathLst>
          </a:custGeom>
          <a:ln w="12700">
            <a:solidFill>
              <a:srgbClr val="8B1062"/>
            </a:solidFill>
          </a:ln>
        </p:spPr>
        <p:txBody>
          <a:bodyPr wrap="square" lIns="0" tIns="0" rIns="0" bIns="0" rtlCol="0"/>
          <a:lstStyle/>
          <a:p>
            <a:endParaRPr/>
          </a:p>
        </p:txBody>
      </p:sp>
      <p:sp>
        <p:nvSpPr>
          <p:cNvPr id="93" name="object 93"/>
          <p:cNvSpPr/>
          <p:nvPr/>
        </p:nvSpPr>
        <p:spPr>
          <a:xfrm>
            <a:off x="8014044" y="6550280"/>
            <a:ext cx="2011680" cy="523875"/>
          </a:xfrm>
          <a:custGeom>
            <a:avLst/>
            <a:gdLst/>
            <a:ahLst/>
            <a:cxnLst/>
            <a:rect l="l" t="t" r="r" b="b"/>
            <a:pathLst>
              <a:path w="2011679" h="523875">
                <a:moveTo>
                  <a:pt x="33985" y="523659"/>
                </a:moveTo>
                <a:lnTo>
                  <a:pt x="1816468" y="523659"/>
                </a:lnTo>
                <a:lnTo>
                  <a:pt x="1819706" y="523659"/>
                </a:lnTo>
                <a:lnTo>
                  <a:pt x="1822754" y="522147"/>
                </a:lnTo>
                <a:lnTo>
                  <a:pt x="1824634" y="519620"/>
                </a:lnTo>
                <a:lnTo>
                  <a:pt x="2010130" y="268732"/>
                </a:lnTo>
                <a:lnTo>
                  <a:pt x="2011413" y="267004"/>
                </a:lnTo>
                <a:lnTo>
                  <a:pt x="2011425" y="264680"/>
                </a:lnTo>
                <a:lnTo>
                  <a:pt x="2010168" y="262940"/>
                </a:lnTo>
                <a:lnTo>
                  <a:pt x="1824024" y="4635"/>
                </a:lnTo>
                <a:lnTo>
                  <a:pt x="1821929" y="1739"/>
                </a:lnTo>
                <a:lnTo>
                  <a:pt x="1818474" y="0"/>
                </a:lnTo>
                <a:lnTo>
                  <a:pt x="1814779" y="0"/>
                </a:lnTo>
                <a:lnTo>
                  <a:pt x="33997" y="0"/>
                </a:lnTo>
                <a:lnTo>
                  <a:pt x="27217" y="618"/>
                </a:lnTo>
                <a:lnTo>
                  <a:pt x="15694" y="4102"/>
                </a:lnTo>
                <a:lnTo>
                  <a:pt x="4822" y="12948"/>
                </a:lnTo>
                <a:lnTo>
                  <a:pt x="0" y="29654"/>
                </a:lnTo>
                <a:lnTo>
                  <a:pt x="0" y="494017"/>
                </a:lnTo>
                <a:lnTo>
                  <a:pt x="713" y="499918"/>
                </a:lnTo>
                <a:lnTo>
                  <a:pt x="4714" y="509966"/>
                </a:lnTo>
                <a:lnTo>
                  <a:pt x="14855" y="519450"/>
                </a:lnTo>
                <a:lnTo>
                  <a:pt x="33985" y="523659"/>
                </a:lnTo>
                <a:close/>
              </a:path>
            </a:pathLst>
          </a:custGeom>
          <a:ln w="12700">
            <a:solidFill>
              <a:srgbClr val="8B1062"/>
            </a:solidFill>
          </a:ln>
        </p:spPr>
        <p:txBody>
          <a:bodyPr wrap="square" lIns="0" tIns="0" rIns="0" bIns="0" rtlCol="0"/>
          <a:lstStyle/>
          <a:p>
            <a:endParaRPr/>
          </a:p>
        </p:txBody>
      </p:sp>
      <p:sp>
        <p:nvSpPr>
          <p:cNvPr id="94" name="object 94"/>
          <p:cNvSpPr/>
          <p:nvPr/>
        </p:nvSpPr>
        <p:spPr>
          <a:xfrm>
            <a:off x="4611664" y="2142759"/>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95" name="object 95"/>
          <p:cNvSpPr/>
          <p:nvPr/>
        </p:nvSpPr>
        <p:spPr>
          <a:xfrm>
            <a:off x="1899672" y="3206182"/>
            <a:ext cx="345440" cy="145415"/>
          </a:xfrm>
          <a:custGeom>
            <a:avLst/>
            <a:gdLst/>
            <a:ahLst/>
            <a:cxnLst/>
            <a:rect l="l" t="t" r="r" b="b"/>
            <a:pathLst>
              <a:path w="345439" h="145414">
                <a:moveTo>
                  <a:pt x="36322" y="30949"/>
                </a:moveTo>
                <a:lnTo>
                  <a:pt x="0" y="30949"/>
                </a:lnTo>
                <a:lnTo>
                  <a:pt x="0" y="143128"/>
                </a:lnTo>
                <a:lnTo>
                  <a:pt x="22021" y="143128"/>
                </a:lnTo>
                <a:lnTo>
                  <a:pt x="22021" y="51460"/>
                </a:lnTo>
                <a:lnTo>
                  <a:pt x="45600" y="51460"/>
                </a:lnTo>
                <a:lnTo>
                  <a:pt x="36322"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4"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1"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47"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1"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3" y="40030"/>
                </a:lnTo>
                <a:lnTo>
                  <a:pt x="320522" y="36131"/>
                </a:lnTo>
                <a:lnTo>
                  <a:pt x="306844" y="30645"/>
                </a:lnTo>
                <a:lnTo>
                  <a:pt x="298932" y="29260"/>
                </a:lnTo>
                <a:close/>
              </a:path>
              <a:path w="345439" h="145414">
                <a:moveTo>
                  <a:pt x="332305" y="46583"/>
                </a:moveTo>
                <a:lnTo>
                  <a:pt x="295567" y="46583"/>
                </a:lnTo>
                <a:lnTo>
                  <a:pt x="300228" y="47828"/>
                </a:lnTo>
                <a:lnTo>
                  <a:pt x="307619" y="52755"/>
                </a:lnTo>
                <a:lnTo>
                  <a:pt x="319062" y="82410"/>
                </a:lnTo>
                <a:lnTo>
                  <a:pt x="319062" y="91833"/>
                </a:lnTo>
                <a:lnTo>
                  <a:pt x="300228"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96" name="object 96"/>
          <p:cNvSpPr/>
          <p:nvPr/>
        </p:nvSpPr>
        <p:spPr>
          <a:xfrm>
            <a:off x="5770503" y="2158925"/>
            <a:ext cx="282575" cy="116205"/>
          </a:xfrm>
          <a:custGeom>
            <a:avLst/>
            <a:gdLst/>
            <a:ahLst/>
            <a:cxnLst/>
            <a:rect l="l" t="t" r="r" b="b"/>
            <a:pathLst>
              <a:path w="282575" h="116205">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5">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5">
                <a:moveTo>
                  <a:pt x="73211" y="17144"/>
                </a:moveTo>
                <a:lnTo>
                  <a:pt x="51346" y="17144"/>
                </a:lnTo>
                <a:lnTo>
                  <a:pt x="55752" y="17538"/>
                </a:lnTo>
                <a:lnTo>
                  <a:pt x="64833" y="19113"/>
                </a:lnTo>
                <a:lnTo>
                  <a:pt x="69062" y="20345"/>
                </a:lnTo>
                <a:lnTo>
                  <a:pt x="72986" y="22021"/>
                </a:lnTo>
                <a:lnTo>
                  <a:pt x="73211" y="17144"/>
                </a:lnTo>
                <a:close/>
              </a:path>
              <a:path w="282575" h="116205">
                <a:moveTo>
                  <a:pt x="124002" y="1676"/>
                </a:moveTo>
                <a:lnTo>
                  <a:pt x="99110" y="1676"/>
                </a:lnTo>
                <a:lnTo>
                  <a:pt x="99110" y="113855"/>
                </a:lnTo>
                <a:lnTo>
                  <a:pt x="124002" y="113855"/>
                </a:lnTo>
                <a:lnTo>
                  <a:pt x="124002" y="1676"/>
                </a:lnTo>
                <a:close/>
              </a:path>
              <a:path w="282575" h="116205">
                <a:moveTo>
                  <a:pt x="186499" y="1676"/>
                </a:moveTo>
                <a:lnTo>
                  <a:pt x="149326" y="1676"/>
                </a:lnTo>
                <a:lnTo>
                  <a:pt x="149326" y="113855"/>
                </a:lnTo>
                <a:lnTo>
                  <a:pt x="171361" y="113855"/>
                </a:lnTo>
                <a:lnTo>
                  <a:pt x="171361" y="17652"/>
                </a:lnTo>
                <a:lnTo>
                  <a:pt x="192015" y="17652"/>
                </a:lnTo>
                <a:lnTo>
                  <a:pt x="186499" y="1676"/>
                </a:lnTo>
                <a:close/>
              </a:path>
              <a:path w="282575" h="116205">
                <a:moveTo>
                  <a:pt x="192015" y="17652"/>
                </a:moveTo>
                <a:lnTo>
                  <a:pt x="171361" y="17652"/>
                </a:lnTo>
                <a:lnTo>
                  <a:pt x="204330" y="113855"/>
                </a:lnTo>
                <a:lnTo>
                  <a:pt x="226186" y="113855"/>
                </a:lnTo>
                <a:lnTo>
                  <a:pt x="235409" y="86944"/>
                </a:lnTo>
                <a:lnTo>
                  <a:pt x="215938" y="86944"/>
                </a:lnTo>
                <a:lnTo>
                  <a:pt x="192015" y="17652"/>
                </a:lnTo>
                <a:close/>
              </a:path>
              <a:path w="282575" h="116205">
                <a:moveTo>
                  <a:pt x="282193" y="17652"/>
                </a:moveTo>
                <a:lnTo>
                  <a:pt x="259156" y="17652"/>
                </a:lnTo>
                <a:lnTo>
                  <a:pt x="259321" y="113855"/>
                </a:lnTo>
                <a:lnTo>
                  <a:pt x="282193" y="113855"/>
                </a:lnTo>
                <a:lnTo>
                  <a:pt x="282193" y="17652"/>
                </a:lnTo>
                <a:close/>
              </a:path>
              <a:path w="282575" h="116205">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97" name="object 97"/>
          <p:cNvSpPr/>
          <p:nvPr/>
        </p:nvSpPr>
        <p:spPr>
          <a:xfrm>
            <a:off x="3053741" y="3209885"/>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7"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3" y="87731"/>
                </a:lnTo>
                <a:lnTo>
                  <a:pt x="79883" y="77190"/>
                </a:lnTo>
                <a:lnTo>
                  <a:pt x="42049" y="45745"/>
                </a:lnTo>
                <a:lnTo>
                  <a:pt x="40132" y="45072"/>
                </a:lnTo>
                <a:lnTo>
                  <a:pt x="38176" y="44259"/>
                </a:lnTo>
                <a:lnTo>
                  <a:pt x="24892" y="32854"/>
                </a:lnTo>
                <a:lnTo>
                  <a:pt x="24892"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3"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7" y="113855"/>
                </a:lnTo>
                <a:lnTo>
                  <a:pt x="235409" y="86944"/>
                </a:lnTo>
                <a:lnTo>
                  <a:pt x="215938" y="86944"/>
                </a:lnTo>
                <a:lnTo>
                  <a:pt x="192015" y="17652"/>
                </a:lnTo>
                <a:close/>
              </a:path>
              <a:path w="282575" h="116204">
                <a:moveTo>
                  <a:pt x="282194" y="17652"/>
                </a:moveTo>
                <a:lnTo>
                  <a:pt x="259156" y="17652"/>
                </a:lnTo>
                <a:lnTo>
                  <a:pt x="259321" y="113855"/>
                </a:lnTo>
                <a:lnTo>
                  <a:pt x="282194" y="113855"/>
                </a:lnTo>
                <a:lnTo>
                  <a:pt x="282194" y="17652"/>
                </a:lnTo>
                <a:close/>
              </a:path>
              <a:path w="282575" h="116204">
                <a:moveTo>
                  <a:pt x="282194" y="1676"/>
                </a:moveTo>
                <a:lnTo>
                  <a:pt x="245033" y="1676"/>
                </a:lnTo>
                <a:lnTo>
                  <a:pt x="215938" y="86944"/>
                </a:lnTo>
                <a:lnTo>
                  <a:pt x="235409" y="86944"/>
                </a:lnTo>
                <a:lnTo>
                  <a:pt x="259156" y="17652"/>
                </a:lnTo>
                <a:lnTo>
                  <a:pt x="282194" y="17652"/>
                </a:lnTo>
                <a:lnTo>
                  <a:pt x="282194" y="1676"/>
                </a:lnTo>
                <a:close/>
              </a:path>
            </a:pathLst>
          </a:custGeom>
          <a:solidFill>
            <a:srgbClr val="FFFFFF"/>
          </a:solidFill>
        </p:spPr>
        <p:txBody>
          <a:bodyPr wrap="square" lIns="0" tIns="0" rIns="0" bIns="0" rtlCol="0"/>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689019" y="1204247"/>
            <a:ext cx="252006" cy="235686"/>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3034357" y="1033534"/>
            <a:ext cx="1391285" cy="528320"/>
          </a:xfrm>
          <a:prstGeom prst="rect">
            <a:avLst/>
          </a:prstGeom>
        </p:spPr>
        <p:txBody>
          <a:bodyPr vert="horz" wrap="square" lIns="0" tIns="12700" rIns="0" bIns="0" rtlCol="0">
            <a:spAutoFit/>
          </a:bodyPr>
          <a:lstStyle/>
          <a:p>
            <a:pPr marL="12700">
              <a:lnSpc>
                <a:spcPct val="100000"/>
              </a:lnSpc>
              <a:spcBef>
                <a:spcPts val="100"/>
              </a:spcBef>
            </a:pPr>
            <a:r>
              <a:rPr sz="3300" spc="200" dirty="0">
                <a:latin typeface="Arial"/>
                <a:cs typeface="Arial"/>
              </a:rPr>
              <a:t>M</a:t>
            </a:r>
            <a:r>
              <a:rPr sz="3300" spc="-160" dirty="0">
                <a:latin typeface="Arial"/>
                <a:cs typeface="Arial"/>
              </a:rPr>
              <a:t>a</a:t>
            </a:r>
            <a:r>
              <a:rPr sz="3300" spc="-95" dirty="0">
                <a:latin typeface="Arial"/>
                <a:cs typeface="Arial"/>
              </a:rPr>
              <a:t>n</a:t>
            </a:r>
            <a:r>
              <a:rPr sz="3300" spc="-110" dirty="0">
                <a:latin typeface="Arial"/>
                <a:cs typeface="Arial"/>
              </a:rPr>
              <a:t>e</a:t>
            </a:r>
            <a:r>
              <a:rPr sz="3300" spc="35" dirty="0">
                <a:latin typeface="Arial"/>
                <a:cs typeface="Arial"/>
              </a:rPr>
              <a:t>jo</a:t>
            </a:r>
            <a:endParaRPr sz="3300">
              <a:latin typeface="Arial"/>
              <a:cs typeface="Arial"/>
            </a:endParaRPr>
          </a:p>
        </p:txBody>
      </p:sp>
      <p:sp>
        <p:nvSpPr>
          <p:cNvPr id="4" name="object 4"/>
          <p:cNvSpPr txBox="1"/>
          <p:nvPr/>
        </p:nvSpPr>
        <p:spPr>
          <a:xfrm>
            <a:off x="7714746" y="880506"/>
            <a:ext cx="2326640" cy="1088375"/>
          </a:xfrm>
          <a:prstGeom prst="rect">
            <a:avLst/>
          </a:prstGeom>
        </p:spPr>
        <p:txBody>
          <a:bodyPr vert="horz" wrap="square" lIns="0" tIns="108585" rIns="0" bIns="0" rtlCol="0">
            <a:spAutoFit/>
          </a:bodyPr>
          <a:lstStyle/>
          <a:p>
            <a:pPr marL="12700">
              <a:lnSpc>
                <a:spcPct val="100000"/>
              </a:lnSpc>
              <a:spcBef>
                <a:spcPts val="855"/>
              </a:spcBef>
            </a:pPr>
            <a:r>
              <a:rPr sz="1400" dirty="0">
                <a:solidFill>
                  <a:srgbClr val="D10019"/>
                </a:solidFill>
                <a:latin typeface="Arial"/>
                <a:cs typeface="Arial"/>
              </a:rPr>
              <a:t>Populações especiais</a:t>
            </a:r>
            <a:endParaRPr sz="1400" dirty="0">
              <a:latin typeface="Arial"/>
              <a:cs typeface="Arial"/>
            </a:endParaRPr>
          </a:p>
          <a:p>
            <a:pPr marL="38100" marR="127000">
              <a:lnSpc>
                <a:spcPct val="108300"/>
              </a:lnSpc>
              <a:spcBef>
                <a:spcPts val="280"/>
              </a:spcBef>
            </a:pPr>
            <a:r>
              <a:rPr sz="1400" i="1" dirty="0">
                <a:latin typeface="Calibri"/>
                <a:cs typeface="Calibri"/>
              </a:rPr>
              <a:t>Observe que as intervenções podem ser  diferentes para essas populações.</a:t>
            </a:r>
            <a:endParaRPr sz="1400" dirty="0">
              <a:latin typeface="Calibri"/>
              <a:cs typeface="Calibri"/>
            </a:endParaRPr>
          </a:p>
        </p:txBody>
      </p:sp>
      <p:sp>
        <p:nvSpPr>
          <p:cNvPr id="5" name="object 5"/>
          <p:cNvSpPr/>
          <p:nvPr/>
        </p:nvSpPr>
        <p:spPr>
          <a:xfrm>
            <a:off x="7667155" y="2905493"/>
            <a:ext cx="2707005" cy="754380"/>
          </a:xfrm>
          <a:custGeom>
            <a:avLst/>
            <a:gdLst/>
            <a:ahLst/>
            <a:cxnLst/>
            <a:rect l="l" t="t" r="r" b="b"/>
            <a:pathLst>
              <a:path w="2707004" h="754379">
                <a:moveTo>
                  <a:pt x="0" y="0"/>
                </a:moveTo>
                <a:lnTo>
                  <a:pt x="2706624" y="0"/>
                </a:lnTo>
                <a:lnTo>
                  <a:pt x="2706624" y="754379"/>
                </a:lnTo>
                <a:lnTo>
                  <a:pt x="0" y="754379"/>
                </a:lnTo>
                <a:lnTo>
                  <a:pt x="0" y="0"/>
                </a:lnTo>
                <a:close/>
              </a:path>
            </a:pathLst>
          </a:custGeom>
          <a:solidFill>
            <a:srgbClr val="000000">
              <a:alpha val="39999"/>
            </a:srgbClr>
          </a:solidFill>
        </p:spPr>
        <p:txBody>
          <a:bodyPr wrap="square" lIns="0" tIns="0" rIns="0" bIns="0" rtlCol="0"/>
          <a:lstStyle/>
          <a:p>
            <a:endParaRPr/>
          </a:p>
        </p:txBody>
      </p:sp>
      <p:sp>
        <p:nvSpPr>
          <p:cNvPr id="6" name="object 6"/>
          <p:cNvSpPr/>
          <p:nvPr/>
        </p:nvSpPr>
        <p:spPr>
          <a:xfrm>
            <a:off x="7700802" y="2941177"/>
            <a:ext cx="2620645" cy="667385"/>
          </a:xfrm>
          <a:custGeom>
            <a:avLst/>
            <a:gdLst/>
            <a:ahLst/>
            <a:cxnLst/>
            <a:rect l="l" t="t" r="r" b="b"/>
            <a:pathLst>
              <a:path w="2620645" h="667385">
                <a:moveTo>
                  <a:pt x="2584450" y="0"/>
                </a:moveTo>
                <a:lnTo>
                  <a:pt x="36004" y="0"/>
                </a:lnTo>
                <a:lnTo>
                  <a:pt x="15189" y="562"/>
                </a:lnTo>
                <a:lnTo>
                  <a:pt x="4500" y="4500"/>
                </a:lnTo>
                <a:lnTo>
                  <a:pt x="562" y="15189"/>
                </a:lnTo>
                <a:lnTo>
                  <a:pt x="0" y="36004"/>
                </a:lnTo>
                <a:lnTo>
                  <a:pt x="0" y="630872"/>
                </a:lnTo>
                <a:lnTo>
                  <a:pt x="562" y="651687"/>
                </a:lnTo>
                <a:lnTo>
                  <a:pt x="4500" y="662376"/>
                </a:lnTo>
                <a:lnTo>
                  <a:pt x="15189" y="666314"/>
                </a:lnTo>
                <a:lnTo>
                  <a:pt x="36004" y="666877"/>
                </a:lnTo>
                <a:lnTo>
                  <a:pt x="2584450" y="666877"/>
                </a:lnTo>
                <a:lnTo>
                  <a:pt x="2605257" y="666314"/>
                </a:lnTo>
                <a:lnTo>
                  <a:pt x="2615942" y="662376"/>
                </a:lnTo>
                <a:lnTo>
                  <a:pt x="2619879" y="651687"/>
                </a:lnTo>
                <a:lnTo>
                  <a:pt x="2620441" y="630872"/>
                </a:lnTo>
                <a:lnTo>
                  <a:pt x="2620441" y="36004"/>
                </a:lnTo>
                <a:lnTo>
                  <a:pt x="2619879" y="15189"/>
                </a:lnTo>
                <a:lnTo>
                  <a:pt x="2615942" y="4500"/>
                </a:lnTo>
                <a:lnTo>
                  <a:pt x="2605257" y="562"/>
                </a:lnTo>
                <a:lnTo>
                  <a:pt x="2584450" y="0"/>
                </a:lnTo>
                <a:close/>
              </a:path>
            </a:pathLst>
          </a:custGeom>
          <a:solidFill>
            <a:srgbClr val="FFFFFF"/>
          </a:solidFill>
        </p:spPr>
        <p:txBody>
          <a:bodyPr wrap="square" lIns="0" tIns="0" rIns="0" bIns="0" rtlCol="0"/>
          <a:lstStyle/>
          <a:p>
            <a:endParaRPr/>
          </a:p>
        </p:txBody>
      </p:sp>
      <p:sp>
        <p:nvSpPr>
          <p:cNvPr id="7" name="object 7"/>
          <p:cNvSpPr txBox="1"/>
          <p:nvPr/>
        </p:nvSpPr>
        <p:spPr>
          <a:xfrm>
            <a:off x="7736235" y="2990776"/>
            <a:ext cx="2592705" cy="621644"/>
          </a:xfrm>
          <a:prstGeom prst="rect">
            <a:avLst/>
          </a:prstGeom>
        </p:spPr>
        <p:txBody>
          <a:bodyPr vert="horz" wrap="square" lIns="0" tIns="27939" rIns="0" bIns="0" rtlCol="0">
            <a:spAutoFit/>
          </a:bodyPr>
          <a:lstStyle/>
          <a:p>
            <a:pPr marL="280035" marR="181610" indent="-180340">
              <a:lnSpc>
                <a:spcPts val="1600"/>
              </a:lnSpc>
              <a:spcBef>
                <a:spcPts val="219"/>
              </a:spcBef>
            </a:pPr>
            <a:r>
              <a:rPr sz="1400" b="1" spc="-80" dirty="0">
                <a:solidFill>
                  <a:srgbClr val="8B1062"/>
                </a:solidFill>
                <a:latin typeface="Arial"/>
                <a:cs typeface="Arial"/>
              </a:rPr>
              <a:t>» </a:t>
            </a:r>
            <a:r>
              <a:rPr sz="1000" dirty="0">
                <a:latin typeface="Arial"/>
                <a:cs typeface="Arial"/>
              </a:rPr>
              <a:t>Para o manejo da depressão em crianças  e adolescentes, vá para </a:t>
            </a:r>
            <a:r>
              <a:rPr sz="1400" b="1" dirty="0">
                <a:latin typeface="Arial"/>
                <a:cs typeface="Arial"/>
              </a:rPr>
              <a:t>» </a:t>
            </a:r>
            <a:r>
              <a:rPr sz="1000" b="1" dirty="0">
                <a:latin typeface="Arial"/>
                <a:cs typeface="Arial"/>
              </a:rPr>
              <a:t>MCO</a:t>
            </a:r>
            <a:r>
              <a:rPr sz="1000" dirty="0">
                <a:latin typeface="Arial"/>
                <a:cs typeface="Arial"/>
              </a:rPr>
              <a:t>.</a:t>
            </a:r>
          </a:p>
        </p:txBody>
      </p:sp>
      <p:sp>
        <p:nvSpPr>
          <p:cNvPr id="8" name="object 8"/>
          <p:cNvSpPr/>
          <p:nvPr/>
        </p:nvSpPr>
        <p:spPr>
          <a:xfrm>
            <a:off x="7700802" y="2941177"/>
            <a:ext cx="2620645" cy="667385"/>
          </a:xfrm>
          <a:custGeom>
            <a:avLst/>
            <a:gdLst/>
            <a:ahLst/>
            <a:cxnLst/>
            <a:rect l="l" t="t" r="r" b="b"/>
            <a:pathLst>
              <a:path w="2620645" h="667385">
                <a:moveTo>
                  <a:pt x="36004" y="0"/>
                </a:moveTo>
                <a:lnTo>
                  <a:pt x="15189" y="562"/>
                </a:lnTo>
                <a:lnTo>
                  <a:pt x="4500" y="4500"/>
                </a:lnTo>
                <a:lnTo>
                  <a:pt x="562" y="15189"/>
                </a:lnTo>
                <a:lnTo>
                  <a:pt x="0" y="36004"/>
                </a:lnTo>
                <a:lnTo>
                  <a:pt x="0" y="630872"/>
                </a:lnTo>
                <a:lnTo>
                  <a:pt x="562" y="651687"/>
                </a:lnTo>
                <a:lnTo>
                  <a:pt x="4500" y="662376"/>
                </a:lnTo>
                <a:lnTo>
                  <a:pt x="15189" y="666314"/>
                </a:lnTo>
                <a:lnTo>
                  <a:pt x="36004" y="666877"/>
                </a:lnTo>
                <a:lnTo>
                  <a:pt x="2584450" y="666877"/>
                </a:lnTo>
                <a:lnTo>
                  <a:pt x="2605257" y="666314"/>
                </a:lnTo>
                <a:lnTo>
                  <a:pt x="2615942" y="662376"/>
                </a:lnTo>
                <a:lnTo>
                  <a:pt x="2619879" y="651687"/>
                </a:lnTo>
                <a:lnTo>
                  <a:pt x="2620441" y="630872"/>
                </a:lnTo>
                <a:lnTo>
                  <a:pt x="2620441" y="36004"/>
                </a:lnTo>
                <a:lnTo>
                  <a:pt x="2619879" y="15189"/>
                </a:lnTo>
                <a:lnTo>
                  <a:pt x="2615942" y="4500"/>
                </a:lnTo>
                <a:lnTo>
                  <a:pt x="2605257" y="562"/>
                </a:lnTo>
                <a:lnTo>
                  <a:pt x="2584450" y="0"/>
                </a:lnTo>
                <a:lnTo>
                  <a:pt x="36004" y="0"/>
                </a:lnTo>
                <a:close/>
              </a:path>
            </a:pathLst>
          </a:custGeom>
          <a:ln w="12700">
            <a:solidFill>
              <a:srgbClr val="8B1062"/>
            </a:solidFill>
          </a:ln>
        </p:spPr>
        <p:txBody>
          <a:bodyPr wrap="square" lIns="0" tIns="0" rIns="0" bIns="0" rtlCol="0"/>
          <a:lstStyle/>
          <a:p>
            <a:endParaRPr/>
          </a:p>
        </p:txBody>
      </p:sp>
      <p:sp>
        <p:nvSpPr>
          <p:cNvPr id="9" name="object 9"/>
          <p:cNvSpPr/>
          <p:nvPr/>
        </p:nvSpPr>
        <p:spPr>
          <a:xfrm>
            <a:off x="7643100" y="2392895"/>
            <a:ext cx="2743200" cy="525780"/>
          </a:xfrm>
          <a:custGeom>
            <a:avLst/>
            <a:gdLst/>
            <a:ahLst/>
            <a:cxnLst/>
            <a:rect l="l" t="t" r="r" b="b"/>
            <a:pathLst>
              <a:path w="2743200" h="525780">
                <a:moveTo>
                  <a:pt x="0" y="0"/>
                </a:moveTo>
                <a:lnTo>
                  <a:pt x="2743200" y="0"/>
                </a:lnTo>
                <a:lnTo>
                  <a:pt x="2743200" y="525779"/>
                </a:lnTo>
                <a:lnTo>
                  <a:pt x="0" y="525779"/>
                </a:lnTo>
                <a:lnTo>
                  <a:pt x="0" y="0"/>
                </a:lnTo>
                <a:close/>
              </a:path>
            </a:pathLst>
          </a:custGeom>
          <a:solidFill>
            <a:srgbClr val="000000">
              <a:alpha val="39999"/>
            </a:srgbClr>
          </a:solidFill>
        </p:spPr>
        <p:txBody>
          <a:bodyPr wrap="square" lIns="0" tIns="0" rIns="0" bIns="0" rtlCol="0"/>
          <a:lstStyle/>
          <a:p>
            <a:endParaRPr/>
          </a:p>
        </p:txBody>
      </p:sp>
      <p:sp>
        <p:nvSpPr>
          <p:cNvPr id="10" name="object 10"/>
          <p:cNvSpPr/>
          <p:nvPr/>
        </p:nvSpPr>
        <p:spPr>
          <a:xfrm>
            <a:off x="7689452" y="2441281"/>
            <a:ext cx="2630170" cy="410209"/>
          </a:xfrm>
          <a:custGeom>
            <a:avLst/>
            <a:gdLst/>
            <a:ahLst/>
            <a:cxnLst/>
            <a:rect l="l" t="t" r="r" b="b"/>
            <a:pathLst>
              <a:path w="2630170" h="410210">
                <a:moveTo>
                  <a:pt x="2594076" y="0"/>
                </a:moveTo>
                <a:lnTo>
                  <a:pt x="36004" y="0"/>
                </a:lnTo>
                <a:lnTo>
                  <a:pt x="15189" y="562"/>
                </a:lnTo>
                <a:lnTo>
                  <a:pt x="4500" y="4500"/>
                </a:lnTo>
                <a:lnTo>
                  <a:pt x="562" y="15189"/>
                </a:lnTo>
                <a:lnTo>
                  <a:pt x="0" y="36004"/>
                </a:lnTo>
                <a:lnTo>
                  <a:pt x="0" y="374078"/>
                </a:lnTo>
                <a:lnTo>
                  <a:pt x="562" y="394886"/>
                </a:lnTo>
                <a:lnTo>
                  <a:pt x="4500" y="405571"/>
                </a:lnTo>
                <a:lnTo>
                  <a:pt x="15189" y="409507"/>
                </a:lnTo>
                <a:lnTo>
                  <a:pt x="36004" y="410070"/>
                </a:lnTo>
                <a:lnTo>
                  <a:pt x="2594076" y="410070"/>
                </a:lnTo>
                <a:lnTo>
                  <a:pt x="2614891" y="409507"/>
                </a:lnTo>
                <a:lnTo>
                  <a:pt x="2625580" y="405571"/>
                </a:lnTo>
                <a:lnTo>
                  <a:pt x="2629518" y="394886"/>
                </a:lnTo>
                <a:lnTo>
                  <a:pt x="2630081" y="374078"/>
                </a:lnTo>
                <a:lnTo>
                  <a:pt x="2630081" y="36004"/>
                </a:lnTo>
                <a:lnTo>
                  <a:pt x="2629518" y="15189"/>
                </a:lnTo>
                <a:lnTo>
                  <a:pt x="2625580" y="4500"/>
                </a:lnTo>
                <a:lnTo>
                  <a:pt x="2614891" y="562"/>
                </a:lnTo>
                <a:lnTo>
                  <a:pt x="2594076" y="0"/>
                </a:lnTo>
                <a:close/>
              </a:path>
            </a:pathLst>
          </a:custGeom>
          <a:solidFill>
            <a:srgbClr val="FFFFFF"/>
          </a:solidFill>
        </p:spPr>
        <p:txBody>
          <a:bodyPr wrap="square" lIns="0" tIns="0" rIns="0" bIns="0" rtlCol="0"/>
          <a:lstStyle/>
          <a:p>
            <a:endParaRPr/>
          </a:p>
        </p:txBody>
      </p:sp>
      <p:sp>
        <p:nvSpPr>
          <p:cNvPr id="11" name="object 11"/>
          <p:cNvSpPr txBox="1"/>
          <p:nvPr/>
        </p:nvSpPr>
        <p:spPr>
          <a:xfrm>
            <a:off x="8013700" y="2570431"/>
            <a:ext cx="1957007" cy="182101"/>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8B1062"/>
                </a:solidFill>
                <a:latin typeface="Arial"/>
                <a:cs typeface="Arial"/>
              </a:rPr>
              <a:t>CRIANÇA/ADOLESCENTE</a:t>
            </a:r>
            <a:endParaRPr sz="1100" dirty="0">
              <a:latin typeface="Arial"/>
              <a:cs typeface="Arial"/>
            </a:endParaRPr>
          </a:p>
        </p:txBody>
      </p:sp>
      <p:sp>
        <p:nvSpPr>
          <p:cNvPr id="12" name="object 12"/>
          <p:cNvSpPr/>
          <p:nvPr/>
        </p:nvSpPr>
        <p:spPr>
          <a:xfrm>
            <a:off x="7689452" y="2441281"/>
            <a:ext cx="2630170" cy="410209"/>
          </a:xfrm>
          <a:custGeom>
            <a:avLst/>
            <a:gdLst/>
            <a:ahLst/>
            <a:cxnLst/>
            <a:rect l="l" t="t" r="r" b="b"/>
            <a:pathLst>
              <a:path w="2630170" h="410210">
                <a:moveTo>
                  <a:pt x="36004" y="0"/>
                </a:moveTo>
                <a:lnTo>
                  <a:pt x="15189" y="562"/>
                </a:lnTo>
                <a:lnTo>
                  <a:pt x="4500" y="4500"/>
                </a:lnTo>
                <a:lnTo>
                  <a:pt x="562" y="15189"/>
                </a:lnTo>
                <a:lnTo>
                  <a:pt x="0" y="36004"/>
                </a:lnTo>
                <a:lnTo>
                  <a:pt x="0" y="374078"/>
                </a:lnTo>
                <a:lnTo>
                  <a:pt x="562" y="394886"/>
                </a:lnTo>
                <a:lnTo>
                  <a:pt x="4500" y="405571"/>
                </a:lnTo>
                <a:lnTo>
                  <a:pt x="15189" y="409507"/>
                </a:lnTo>
                <a:lnTo>
                  <a:pt x="36004" y="410070"/>
                </a:lnTo>
                <a:lnTo>
                  <a:pt x="2594076" y="410070"/>
                </a:lnTo>
                <a:lnTo>
                  <a:pt x="2614891" y="409507"/>
                </a:lnTo>
                <a:lnTo>
                  <a:pt x="2625580" y="405571"/>
                </a:lnTo>
                <a:lnTo>
                  <a:pt x="2629518" y="394886"/>
                </a:lnTo>
                <a:lnTo>
                  <a:pt x="2630081" y="374078"/>
                </a:lnTo>
                <a:lnTo>
                  <a:pt x="2630081" y="36004"/>
                </a:lnTo>
                <a:lnTo>
                  <a:pt x="2629518" y="15189"/>
                </a:lnTo>
                <a:lnTo>
                  <a:pt x="2625580" y="4500"/>
                </a:lnTo>
                <a:lnTo>
                  <a:pt x="2614891" y="562"/>
                </a:lnTo>
                <a:lnTo>
                  <a:pt x="2594076" y="0"/>
                </a:lnTo>
                <a:lnTo>
                  <a:pt x="36004" y="0"/>
                </a:lnTo>
                <a:close/>
              </a:path>
            </a:pathLst>
          </a:custGeom>
          <a:ln w="38100">
            <a:solidFill>
              <a:srgbClr val="8B1062"/>
            </a:solidFill>
          </a:ln>
        </p:spPr>
        <p:txBody>
          <a:bodyPr wrap="square" lIns="0" tIns="0" rIns="0" bIns="0" rtlCol="0"/>
          <a:lstStyle/>
          <a:p>
            <a:endParaRPr/>
          </a:p>
        </p:txBody>
      </p:sp>
      <p:sp>
        <p:nvSpPr>
          <p:cNvPr id="13" name="object 13"/>
          <p:cNvSpPr/>
          <p:nvPr/>
        </p:nvSpPr>
        <p:spPr>
          <a:xfrm>
            <a:off x="8806395" y="2110219"/>
            <a:ext cx="400685" cy="400685"/>
          </a:xfrm>
          <a:custGeom>
            <a:avLst/>
            <a:gdLst/>
            <a:ahLst/>
            <a:cxnLst/>
            <a:rect l="l" t="t" r="r" b="b"/>
            <a:pathLst>
              <a:path w="400684" h="400685">
                <a:moveTo>
                  <a:pt x="200304" y="0"/>
                </a:moveTo>
                <a:lnTo>
                  <a:pt x="154374" y="5289"/>
                </a:lnTo>
                <a:lnTo>
                  <a:pt x="112213" y="20358"/>
                </a:lnTo>
                <a:lnTo>
                  <a:pt x="75022" y="44003"/>
                </a:lnTo>
                <a:lnTo>
                  <a:pt x="44003" y="75022"/>
                </a:lnTo>
                <a:lnTo>
                  <a:pt x="20358" y="112213"/>
                </a:lnTo>
                <a:lnTo>
                  <a:pt x="5289" y="154374"/>
                </a:lnTo>
                <a:lnTo>
                  <a:pt x="0" y="200304"/>
                </a:lnTo>
                <a:lnTo>
                  <a:pt x="5289" y="246234"/>
                </a:lnTo>
                <a:lnTo>
                  <a:pt x="20358" y="288397"/>
                </a:lnTo>
                <a:lnTo>
                  <a:pt x="44003" y="325591"/>
                </a:lnTo>
                <a:lnTo>
                  <a:pt x="75022" y="356613"/>
                </a:lnTo>
                <a:lnTo>
                  <a:pt x="112213" y="380260"/>
                </a:lnTo>
                <a:lnTo>
                  <a:pt x="154374" y="395330"/>
                </a:lnTo>
                <a:lnTo>
                  <a:pt x="200304" y="400621"/>
                </a:lnTo>
                <a:lnTo>
                  <a:pt x="246230" y="395330"/>
                </a:lnTo>
                <a:lnTo>
                  <a:pt x="288392" y="380260"/>
                </a:lnTo>
                <a:lnTo>
                  <a:pt x="325586" y="356613"/>
                </a:lnTo>
                <a:lnTo>
                  <a:pt x="356609" y="325591"/>
                </a:lnTo>
                <a:lnTo>
                  <a:pt x="380258" y="288397"/>
                </a:lnTo>
                <a:lnTo>
                  <a:pt x="395330" y="246234"/>
                </a:lnTo>
                <a:lnTo>
                  <a:pt x="400621" y="200304"/>
                </a:lnTo>
                <a:lnTo>
                  <a:pt x="395330" y="154374"/>
                </a:lnTo>
                <a:lnTo>
                  <a:pt x="380258" y="112213"/>
                </a:lnTo>
                <a:lnTo>
                  <a:pt x="356609" y="75022"/>
                </a:lnTo>
                <a:lnTo>
                  <a:pt x="325586" y="44003"/>
                </a:lnTo>
                <a:lnTo>
                  <a:pt x="288392" y="20358"/>
                </a:lnTo>
                <a:lnTo>
                  <a:pt x="246230" y="5289"/>
                </a:lnTo>
                <a:lnTo>
                  <a:pt x="200304" y="0"/>
                </a:lnTo>
                <a:close/>
              </a:path>
            </a:pathLst>
          </a:custGeom>
          <a:solidFill>
            <a:srgbClr val="FFFFFF"/>
          </a:solidFill>
        </p:spPr>
        <p:txBody>
          <a:bodyPr wrap="square" lIns="0" tIns="0" rIns="0" bIns="0" rtlCol="0"/>
          <a:lstStyle/>
          <a:p>
            <a:endParaRPr/>
          </a:p>
        </p:txBody>
      </p:sp>
      <p:sp>
        <p:nvSpPr>
          <p:cNvPr id="14" name="object 14"/>
          <p:cNvSpPr/>
          <p:nvPr/>
        </p:nvSpPr>
        <p:spPr>
          <a:xfrm>
            <a:off x="8815222" y="2119049"/>
            <a:ext cx="383540" cy="383540"/>
          </a:xfrm>
          <a:custGeom>
            <a:avLst/>
            <a:gdLst/>
            <a:ahLst/>
            <a:cxnLst/>
            <a:rect l="l" t="t" r="r" b="b"/>
            <a:pathLst>
              <a:path w="383540" h="383539">
                <a:moveTo>
                  <a:pt x="191477" y="0"/>
                </a:moveTo>
                <a:lnTo>
                  <a:pt x="147624" y="5066"/>
                </a:lnTo>
                <a:lnTo>
                  <a:pt x="107341" y="19492"/>
                </a:lnTo>
                <a:lnTo>
                  <a:pt x="71786" y="42120"/>
                </a:lnTo>
                <a:lnTo>
                  <a:pt x="42116" y="71791"/>
                </a:lnTo>
                <a:lnTo>
                  <a:pt x="19490" y="107347"/>
                </a:lnTo>
                <a:lnTo>
                  <a:pt x="5065" y="147628"/>
                </a:lnTo>
                <a:lnTo>
                  <a:pt x="0" y="191477"/>
                </a:lnTo>
                <a:lnTo>
                  <a:pt x="5065" y="235326"/>
                </a:lnTo>
                <a:lnTo>
                  <a:pt x="19490" y="275608"/>
                </a:lnTo>
                <a:lnTo>
                  <a:pt x="42116" y="311163"/>
                </a:lnTo>
                <a:lnTo>
                  <a:pt x="71786" y="340835"/>
                </a:lnTo>
                <a:lnTo>
                  <a:pt x="107341" y="363463"/>
                </a:lnTo>
                <a:lnTo>
                  <a:pt x="147624" y="377889"/>
                </a:lnTo>
                <a:lnTo>
                  <a:pt x="191477" y="382955"/>
                </a:lnTo>
                <a:lnTo>
                  <a:pt x="235326" y="377889"/>
                </a:lnTo>
                <a:lnTo>
                  <a:pt x="275608" y="363463"/>
                </a:lnTo>
                <a:lnTo>
                  <a:pt x="311163" y="340835"/>
                </a:lnTo>
                <a:lnTo>
                  <a:pt x="340835" y="311163"/>
                </a:lnTo>
                <a:lnTo>
                  <a:pt x="363463" y="275608"/>
                </a:lnTo>
                <a:lnTo>
                  <a:pt x="377889" y="235326"/>
                </a:lnTo>
                <a:lnTo>
                  <a:pt x="382955" y="191477"/>
                </a:lnTo>
                <a:lnTo>
                  <a:pt x="377889" y="147628"/>
                </a:lnTo>
                <a:lnTo>
                  <a:pt x="363463" y="107347"/>
                </a:lnTo>
                <a:lnTo>
                  <a:pt x="340835" y="71791"/>
                </a:lnTo>
                <a:lnTo>
                  <a:pt x="311163" y="42120"/>
                </a:lnTo>
                <a:lnTo>
                  <a:pt x="275608" y="19492"/>
                </a:lnTo>
                <a:lnTo>
                  <a:pt x="235326" y="5066"/>
                </a:lnTo>
                <a:lnTo>
                  <a:pt x="191477" y="0"/>
                </a:lnTo>
                <a:close/>
              </a:path>
            </a:pathLst>
          </a:custGeom>
          <a:solidFill>
            <a:srgbClr val="D10019"/>
          </a:solidFill>
        </p:spPr>
        <p:txBody>
          <a:bodyPr wrap="square" lIns="0" tIns="0" rIns="0" bIns="0" rtlCol="0"/>
          <a:lstStyle/>
          <a:p>
            <a:endParaRPr/>
          </a:p>
        </p:txBody>
      </p:sp>
      <p:sp>
        <p:nvSpPr>
          <p:cNvPr id="15" name="object 15"/>
          <p:cNvSpPr/>
          <p:nvPr/>
        </p:nvSpPr>
        <p:spPr>
          <a:xfrm>
            <a:off x="8806395" y="2110219"/>
            <a:ext cx="400685" cy="400685"/>
          </a:xfrm>
          <a:custGeom>
            <a:avLst/>
            <a:gdLst/>
            <a:ahLst/>
            <a:cxnLst/>
            <a:rect l="l" t="t" r="r" b="b"/>
            <a:pathLst>
              <a:path w="400684" h="400685">
                <a:moveTo>
                  <a:pt x="200304" y="0"/>
                </a:moveTo>
                <a:lnTo>
                  <a:pt x="154373" y="5290"/>
                </a:lnTo>
                <a:lnTo>
                  <a:pt x="112212" y="20360"/>
                </a:lnTo>
                <a:lnTo>
                  <a:pt x="75021" y="44006"/>
                </a:lnTo>
                <a:lnTo>
                  <a:pt x="44001" y="75027"/>
                </a:lnTo>
                <a:lnTo>
                  <a:pt x="20357" y="112218"/>
                </a:lnTo>
                <a:lnTo>
                  <a:pt x="5289" y="154378"/>
                </a:lnTo>
                <a:lnTo>
                  <a:pt x="0" y="200304"/>
                </a:lnTo>
                <a:lnTo>
                  <a:pt x="5289" y="246234"/>
                </a:lnTo>
                <a:lnTo>
                  <a:pt x="20358" y="288397"/>
                </a:lnTo>
                <a:lnTo>
                  <a:pt x="44003" y="325591"/>
                </a:lnTo>
                <a:lnTo>
                  <a:pt x="75022" y="356613"/>
                </a:lnTo>
                <a:lnTo>
                  <a:pt x="112213" y="380260"/>
                </a:lnTo>
                <a:lnTo>
                  <a:pt x="154375" y="395330"/>
                </a:lnTo>
                <a:lnTo>
                  <a:pt x="200303" y="400621"/>
                </a:lnTo>
                <a:lnTo>
                  <a:pt x="246230" y="395330"/>
                </a:lnTo>
                <a:lnTo>
                  <a:pt x="280852" y="382955"/>
                </a:lnTo>
                <a:lnTo>
                  <a:pt x="200303" y="382955"/>
                </a:lnTo>
                <a:lnTo>
                  <a:pt x="151805" y="376419"/>
                </a:lnTo>
                <a:lnTo>
                  <a:pt x="108191" y="357981"/>
                </a:lnTo>
                <a:lnTo>
                  <a:pt x="71217" y="329396"/>
                </a:lnTo>
                <a:lnTo>
                  <a:pt x="42635" y="292418"/>
                </a:lnTo>
                <a:lnTo>
                  <a:pt x="24199" y="248803"/>
                </a:lnTo>
                <a:lnTo>
                  <a:pt x="17664" y="200304"/>
                </a:lnTo>
                <a:lnTo>
                  <a:pt x="24199" y="151810"/>
                </a:lnTo>
                <a:lnTo>
                  <a:pt x="42635" y="108198"/>
                </a:lnTo>
                <a:lnTo>
                  <a:pt x="71217" y="71223"/>
                </a:lnTo>
                <a:lnTo>
                  <a:pt x="108191" y="42638"/>
                </a:lnTo>
                <a:lnTo>
                  <a:pt x="151805" y="24201"/>
                </a:lnTo>
                <a:lnTo>
                  <a:pt x="200303" y="17665"/>
                </a:lnTo>
                <a:lnTo>
                  <a:pt x="280854" y="17665"/>
                </a:lnTo>
                <a:lnTo>
                  <a:pt x="246231" y="5290"/>
                </a:lnTo>
                <a:lnTo>
                  <a:pt x="200304" y="0"/>
                </a:lnTo>
                <a:close/>
              </a:path>
              <a:path w="400684" h="400685">
                <a:moveTo>
                  <a:pt x="280854" y="17665"/>
                </a:moveTo>
                <a:lnTo>
                  <a:pt x="200303" y="17665"/>
                </a:lnTo>
                <a:lnTo>
                  <a:pt x="248801" y="24201"/>
                </a:lnTo>
                <a:lnTo>
                  <a:pt x="292414" y="42638"/>
                </a:lnTo>
                <a:lnTo>
                  <a:pt x="329389" y="71223"/>
                </a:lnTo>
                <a:lnTo>
                  <a:pt x="357971" y="108198"/>
                </a:lnTo>
                <a:lnTo>
                  <a:pt x="376406" y="151810"/>
                </a:lnTo>
                <a:lnTo>
                  <a:pt x="382941" y="200304"/>
                </a:lnTo>
                <a:lnTo>
                  <a:pt x="376406" y="248803"/>
                </a:lnTo>
                <a:lnTo>
                  <a:pt x="357971" y="292418"/>
                </a:lnTo>
                <a:lnTo>
                  <a:pt x="329389" y="329396"/>
                </a:lnTo>
                <a:lnTo>
                  <a:pt x="292414" y="357981"/>
                </a:lnTo>
                <a:lnTo>
                  <a:pt x="248801" y="376419"/>
                </a:lnTo>
                <a:lnTo>
                  <a:pt x="200303" y="382955"/>
                </a:lnTo>
                <a:lnTo>
                  <a:pt x="280852" y="382955"/>
                </a:lnTo>
                <a:lnTo>
                  <a:pt x="325585" y="356613"/>
                </a:lnTo>
                <a:lnTo>
                  <a:pt x="356604" y="325591"/>
                </a:lnTo>
                <a:lnTo>
                  <a:pt x="380249" y="288397"/>
                </a:lnTo>
                <a:lnTo>
                  <a:pt x="395317" y="246234"/>
                </a:lnTo>
                <a:lnTo>
                  <a:pt x="400607" y="200304"/>
                </a:lnTo>
                <a:lnTo>
                  <a:pt x="395316" y="154375"/>
                </a:lnTo>
                <a:lnTo>
                  <a:pt x="380249" y="112218"/>
                </a:lnTo>
                <a:lnTo>
                  <a:pt x="356604" y="75027"/>
                </a:lnTo>
                <a:lnTo>
                  <a:pt x="325585" y="44006"/>
                </a:lnTo>
                <a:lnTo>
                  <a:pt x="288394" y="20360"/>
                </a:lnTo>
                <a:lnTo>
                  <a:pt x="280854" y="17665"/>
                </a:lnTo>
                <a:close/>
              </a:path>
            </a:pathLst>
          </a:custGeom>
          <a:solidFill>
            <a:srgbClr val="FFFFFF"/>
          </a:solidFill>
        </p:spPr>
        <p:txBody>
          <a:bodyPr wrap="square" lIns="0" tIns="0" rIns="0" bIns="0" rtlCol="0"/>
          <a:lstStyle/>
          <a:p>
            <a:endParaRPr/>
          </a:p>
        </p:txBody>
      </p:sp>
      <p:sp>
        <p:nvSpPr>
          <p:cNvPr id="16" name="object 16"/>
          <p:cNvSpPr/>
          <p:nvPr/>
        </p:nvSpPr>
        <p:spPr>
          <a:xfrm>
            <a:off x="8867956" y="2212449"/>
            <a:ext cx="277495" cy="193675"/>
          </a:xfrm>
          <a:custGeom>
            <a:avLst/>
            <a:gdLst/>
            <a:ahLst/>
            <a:cxnLst/>
            <a:rect l="l" t="t" r="r" b="b"/>
            <a:pathLst>
              <a:path w="277495" h="193675">
                <a:moveTo>
                  <a:pt x="64135" y="146850"/>
                </a:moveTo>
                <a:lnTo>
                  <a:pt x="45212" y="146850"/>
                </a:lnTo>
                <a:lnTo>
                  <a:pt x="45212" y="193065"/>
                </a:lnTo>
                <a:lnTo>
                  <a:pt x="64135" y="193065"/>
                </a:lnTo>
                <a:lnTo>
                  <a:pt x="64135" y="146850"/>
                </a:lnTo>
                <a:close/>
              </a:path>
              <a:path w="277495" h="193675">
                <a:moveTo>
                  <a:pt x="99885" y="146850"/>
                </a:moveTo>
                <a:lnTo>
                  <a:pt x="80975" y="146850"/>
                </a:lnTo>
                <a:lnTo>
                  <a:pt x="80975" y="193065"/>
                </a:lnTo>
                <a:lnTo>
                  <a:pt x="99885" y="193065"/>
                </a:lnTo>
                <a:lnTo>
                  <a:pt x="99885" y="146850"/>
                </a:lnTo>
                <a:close/>
              </a:path>
              <a:path w="277495" h="193675">
                <a:moveTo>
                  <a:pt x="169570" y="67284"/>
                </a:moveTo>
                <a:lnTo>
                  <a:pt x="137756" y="67284"/>
                </a:lnTo>
                <a:lnTo>
                  <a:pt x="145675" y="74679"/>
                </a:lnTo>
                <a:lnTo>
                  <a:pt x="154616" y="81743"/>
                </a:lnTo>
                <a:lnTo>
                  <a:pt x="164413" y="87883"/>
                </a:lnTo>
                <a:lnTo>
                  <a:pt x="174904" y="92506"/>
                </a:lnTo>
                <a:lnTo>
                  <a:pt x="174904" y="193065"/>
                </a:lnTo>
                <a:lnTo>
                  <a:pt x="193827" y="193065"/>
                </a:lnTo>
                <a:lnTo>
                  <a:pt x="193827" y="146151"/>
                </a:lnTo>
                <a:lnTo>
                  <a:pt x="229577" y="146151"/>
                </a:lnTo>
                <a:lnTo>
                  <a:pt x="229577" y="92506"/>
                </a:lnTo>
                <a:lnTo>
                  <a:pt x="248355" y="83093"/>
                </a:lnTo>
                <a:lnTo>
                  <a:pt x="255983" y="77101"/>
                </a:lnTo>
                <a:lnTo>
                  <a:pt x="202577" y="77101"/>
                </a:lnTo>
                <a:lnTo>
                  <a:pt x="175541" y="71515"/>
                </a:lnTo>
                <a:lnTo>
                  <a:pt x="169570" y="67284"/>
                </a:lnTo>
                <a:close/>
              </a:path>
              <a:path w="277495" h="193675">
                <a:moveTo>
                  <a:pt x="229577" y="146151"/>
                </a:moveTo>
                <a:lnTo>
                  <a:pt x="210642" y="146151"/>
                </a:lnTo>
                <a:lnTo>
                  <a:pt x="210642" y="193065"/>
                </a:lnTo>
                <a:lnTo>
                  <a:pt x="229577" y="193065"/>
                </a:lnTo>
                <a:lnTo>
                  <a:pt x="229577" y="146151"/>
                </a:lnTo>
                <a:close/>
              </a:path>
              <a:path w="277495" h="193675">
                <a:moveTo>
                  <a:pt x="10515" y="43802"/>
                </a:moveTo>
                <a:lnTo>
                  <a:pt x="4914" y="43802"/>
                </a:lnTo>
                <a:lnTo>
                  <a:pt x="42" y="46937"/>
                </a:lnTo>
                <a:lnTo>
                  <a:pt x="0" y="54317"/>
                </a:lnTo>
                <a:lnTo>
                  <a:pt x="3704" y="62812"/>
                </a:lnTo>
                <a:lnTo>
                  <a:pt x="13850" y="73117"/>
                </a:lnTo>
                <a:lnTo>
                  <a:pt x="28991" y="83750"/>
                </a:lnTo>
                <a:lnTo>
                  <a:pt x="47675" y="93230"/>
                </a:lnTo>
                <a:lnTo>
                  <a:pt x="44526" y="105498"/>
                </a:lnTo>
                <a:lnTo>
                  <a:pt x="32628" y="114433"/>
                </a:lnTo>
                <a:lnTo>
                  <a:pt x="24580" y="123891"/>
                </a:lnTo>
                <a:lnTo>
                  <a:pt x="20019" y="133088"/>
                </a:lnTo>
                <a:lnTo>
                  <a:pt x="18580" y="141236"/>
                </a:lnTo>
                <a:lnTo>
                  <a:pt x="18580" y="144399"/>
                </a:lnTo>
                <a:lnTo>
                  <a:pt x="23126" y="146850"/>
                </a:lnTo>
                <a:lnTo>
                  <a:pt x="121970" y="146850"/>
                </a:lnTo>
                <a:lnTo>
                  <a:pt x="126517" y="144399"/>
                </a:lnTo>
                <a:lnTo>
                  <a:pt x="126517" y="141236"/>
                </a:lnTo>
                <a:lnTo>
                  <a:pt x="125078" y="133088"/>
                </a:lnTo>
                <a:lnTo>
                  <a:pt x="120519" y="123891"/>
                </a:lnTo>
                <a:lnTo>
                  <a:pt x="112479" y="114433"/>
                </a:lnTo>
                <a:lnTo>
                  <a:pt x="100596" y="105498"/>
                </a:lnTo>
                <a:lnTo>
                  <a:pt x="97434" y="93230"/>
                </a:lnTo>
                <a:lnTo>
                  <a:pt x="109106" y="88483"/>
                </a:lnTo>
                <a:lnTo>
                  <a:pt x="119300" y="82619"/>
                </a:lnTo>
                <a:lnTo>
                  <a:pt x="126617" y="77101"/>
                </a:lnTo>
                <a:lnTo>
                  <a:pt x="72186" y="77101"/>
                </a:lnTo>
                <a:lnTo>
                  <a:pt x="47073" y="71898"/>
                </a:lnTo>
                <a:lnTo>
                  <a:pt x="29521" y="60452"/>
                </a:lnTo>
                <a:lnTo>
                  <a:pt x="17883" y="49005"/>
                </a:lnTo>
                <a:lnTo>
                  <a:pt x="10515" y="43802"/>
                </a:lnTo>
                <a:close/>
              </a:path>
              <a:path w="277495" h="193675">
                <a:moveTo>
                  <a:pt x="137756" y="41351"/>
                </a:moveTo>
                <a:lnTo>
                  <a:pt x="129107" y="46964"/>
                </a:lnTo>
                <a:lnTo>
                  <a:pt x="117459" y="59226"/>
                </a:lnTo>
                <a:lnTo>
                  <a:pt x="99541" y="71515"/>
                </a:lnTo>
                <a:lnTo>
                  <a:pt x="72186" y="77101"/>
                </a:lnTo>
                <a:lnTo>
                  <a:pt x="126617" y="77101"/>
                </a:lnTo>
                <a:lnTo>
                  <a:pt x="128641" y="75574"/>
                </a:lnTo>
                <a:lnTo>
                  <a:pt x="137756" y="67284"/>
                </a:lnTo>
                <a:lnTo>
                  <a:pt x="169570" y="67284"/>
                </a:lnTo>
                <a:lnTo>
                  <a:pt x="158199" y="59226"/>
                </a:lnTo>
                <a:lnTo>
                  <a:pt x="146840" y="46937"/>
                </a:lnTo>
                <a:lnTo>
                  <a:pt x="137756" y="41351"/>
                </a:lnTo>
                <a:close/>
              </a:path>
              <a:path w="277495" h="193675">
                <a:moveTo>
                  <a:pt x="272338" y="41351"/>
                </a:moveTo>
                <a:lnTo>
                  <a:pt x="266738" y="41351"/>
                </a:lnTo>
                <a:lnTo>
                  <a:pt x="259004" y="46964"/>
                </a:lnTo>
                <a:lnTo>
                  <a:pt x="246888" y="59226"/>
                </a:lnTo>
                <a:lnTo>
                  <a:pt x="228629" y="71515"/>
                </a:lnTo>
                <a:lnTo>
                  <a:pt x="202577" y="77101"/>
                </a:lnTo>
                <a:lnTo>
                  <a:pt x="255983" y="77101"/>
                </a:lnTo>
                <a:lnTo>
                  <a:pt x="263351" y="71313"/>
                </a:lnTo>
                <a:lnTo>
                  <a:pt x="273288" y="59795"/>
                </a:lnTo>
                <a:lnTo>
                  <a:pt x="276885" y="51168"/>
                </a:lnTo>
                <a:lnTo>
                  <a:pt x="276885" y="43459"/>
                </a:lnTo>
                <a:lnTo>
                  <a:pt x="272338" y="41351"/>
                </a:lnTo>
                <a:close/>
              </a:path>
              <a:path w="277495" h="193675">
                <a:moveTo>
                  <a:pt x="72186" y="0"/>
                </a:moveTo>
                <a:lnTo>
                  <a:pt x="59873" y="2462"/>
                </a:lnTo>
                <a:lnTo>
                  <a:pt x="49858" y="9194"/>
                </a:lnTo>
                <a:lnTo>
                  <a:pt x="43127" y="19213"/>
                </a:lnTo>
                <a:lnTo>
                  <a:pt x="40665" y="31534"/>
                </a:lnTo>
                <a:lnTo>
                  <a:pt x="43127" y="43859"/>
                </a:lnTo>
                <a:lnTo>
                  <a:pt x="49858" y="53886"/>
                </a:lnTo>
                <a:lnTo>
                  <a:pt x="59873" y="60627"/>
                </a:lnTo>
                <a:lnTo>
                  <a:pt x="72186" y="63093"/>
                </a:lnTo>
                <a:lnTo>
                  <a:pt x="84517" y="60627"/>
                </a:lnTo>
                <a:lnTo>
                  <a:pt x="94543" y="53886"/>
                </a:lnTo>
                <a:lnTo>
                  <a:pt x="101281" y="43859"/>
                </a:lnTo>
                <a:lnTo>
                  <a:pt x="103746" y="31534"/>
                </a:lnTo>
                <a:lnTo>
                  <a:pt x="101281" y="19213"/>
                </a:lnTo>
                <a:lnTo>
                  <a:pt x="94543" y="9194"/>
                </a:lnTo>
                <a:lnTo>
                  <a:pt x="84517" y="2462"/>
                </a:lnTo>
                <a:lnTo>
                  <a:pt x="72186" y="0"/>
                </a:lnTo>
                <a:close/>
              </a:path>
              <a:path w="277495" h="193675">
                <a:moveTo>
                  <a:pt x="202577" y="0"/>
                </a:moveTo>
                <a:lnTo>
                  <a:pt x="190258" y="2462"/>
                </a:lnTo>
                <a:lnTo>
                  <a:pt x="180244" y="9194"/>
                </a:lnTo>
                <a:lnTo>
                  <a:pt x="173516" y="19213"/>
                </a:lnTo>
                <a:lnTo>
                  <a:pt x="171056" y="31534"/>
                </a:lnTo>
                <a:lnTo>
                  <a:pt x="173516" y="43859"/>
                </a:lnTo>
                <a:lnTo>
                  <a:pt x="180244" y="53886"/>
                </a:lnTo>
                <a:lnTo>
                  <a:pt x="190258" y="60627"/>
                </a:lnTo>
                <a:lnTo>
                  <a:pt x="202577" y="63093"/>
                </a:lnTo>
                <a:lnTo>
                  <a:pt x="214911" y="60627"/>
                </a:lnTo>
                <a:lnTo>
                  <a:pt x="224932" y="53886"/>
                </a:lnTo>
                <a:lnTo>
                  <a:pt x="231663" y="43859"/>
                </a:lnTo>
                <a:lnTo>
                  <a:pt x="234124" y="31534"/>
                </a:lnTo>
                <a:lnTo>
                  <a:pt x="231663" y="19213"/>
                </a:lnTo>
                <a:lnTo>
                  <a:pt x="224932" y="9194"/>
                </a:lnTo>
                <a:lnTo>
                  <a:pt x="214911" y="2462"/>
                </a:lnTo>
                <a:lnTo>
                  <a:pt x="202577" y="0"/>
                </a:lnTo>
                <a:close/>
              </a:path>
            </a:pathLst>
          </a:custGeom>
          <a:solidFill>
            <a:srgbClr val="FFFFFF"/>
          </a:solidFill>
        </p:spPr>
        <p:txBody>
          <a:bodyPr wrap="square" lIns="0" tIns="0" rIns="0" bIns="0" rtlCol="0"/>
          <a:lstStyle/>
          <a:p>
            <a:endParaRPr/>
          </a:p>
        </p:txBody>
      </p:sp>
      <p:sp>
        <p:nvSpPr>
          <p:cNvPr id="17" name="object 17"/>
          <p:cNvSpPr/>
          <p:nvPr/>
        </p:nvSpPr>
        <p:spPr>
          <a:xfrm>
            <a:off x="9078586" y="2395988"/>
            <a:ext cx="19050" cy="19050"/>
          </a:xfrm>
          <a:custGeom>
            <a:avLst/>
            <a:gdLst/>
            <a:ahLst/>
            <a:cxnLst/>
            <a:rect l="l" t="t" r="r" b="b"/>
            <a:pathLst>
              <a:path w="19050" h="19050">
                <a:moveTo>
                  <a:pt x="14719" y="0"/>
                </a:moveTo>
                <a:lnTo>
                  <a:pt x="4254" y="0"/>
                </a:lnTo>
                <a:lnTo>
                  <a:pt x="0" y="4241"/>
                </a:lnTo>
                <a:lnTo>
                  <a:pt x="0" y="14706"/>
                </a:lnTo>
                <a:lnTo>
                  <a:pt x="4254" y="18948"/>
                </a:lnTo>
                <a:lnTo>
                  <a:pt x="14719" y="18948"/>
                </a:lnTo>
                <a:lnTo>
                  <a:pt x="18961" y="14706"/>
                </a:lnTo>
                <a:lnTo>
                  <a:pt x="18961" y="4241"/>
                </a:lnTo>
                <a:lnTo>
                  <a:pt x="14719" y="0"/>
                </a:lnTo>
                <a:close/>
              </a:path>
            </a:pathLst>
          </a:custGeom>
          <a:solidFill>
            <a:srgbClr val="FFFFFF"/>
          </a:solidFill>
        </p:spPr>
        <p:txBody>
          <a:bodyPr wrap="square" lIns="0" tIns="0" rIns="0" bIns="0" rtlCol="0"/>
          <a:lstStyle/>
          <a:p>
            <a:endParaRPr/>
          </a:p>
        </p:txBody>
      </p:sp>
      <p:sp>
        <p:nvSpPr>
          <p:cNvPr id="18" name="object 18"/>
          <p:cNvSpPr/>
          <p:nvPr/>
        </p:nvSpPr>
        <p:spPr>
          <a:xfrm>
            <a:off x="9042841" y="2395988"/>
            <a:ext cx="19050" cy="19050"/>
          </a:xfrm>
          <a:custGeom>
            <a:avLst/>
            <a:gdLst/>
            <a:ahLst/>
            <a:cxnLst/>
            <a:rect l="l" t="t" r="r" b="b"/>
            <a:pathLst>
              <a:path w="19050" h="19050">
                <a:moveTo>
                  <a:pt x="14719" y="0"/>
                </a:moveTo>
                <a:lnTo>
                  <a:pt x="4241" y="0"/>
                </a:lnTo>
                <a:lnTo>
                  <a:pt x="0" y="4241"/>
                </a:lnTo>
                <a:lnTo>
                  <a:pt x="0" y="14706"/>
                </a:lnTo>
                <a:lnTo>
                  <a:pt x="4241" y="18948"/>
                </a:lnTo>
                <a:lnTo>
                  <a:pt x="14719" y="18948"/>
                </a:lnTo>
                <a:lnTo>
                  <a:pt x="18961" y="14706"/>
                </a:lnTo>
                <a:lnTo>
                  <a:pt x="18961" y="4241"/>
                </a:lnTo>
                <a:lnTo>
                  <a:pt x="14719" y="0"/>
                </a:lnTo>
                <a:close/>
              </a:path>
            </a:pathLst>
          </a:custGeom>
          <a:solidFill>
            <a:srgbClr val="FFFFFF"/>
          </a:solidFill>
        </p:spPr>
        <p:txBody>
          <a:bodyPr wrap="square" lIns="0" tIns="0" rIns="0" bIns="0" rtlCol="0"/>
          <a:lstStyle/>
          <a:p>
            <a:endParaRPr/>
          </a:p>
        </p:txBody>
      </p:sp>
      <p:sp>
        <p:nvSpPr>
          <p:cNvPr id="19" name="object 19"/>
          <p:cNvSpPr/>
          <p:nvPr/>
        </p:nvSpPr>
        <p:spPr>
          <a:xfrm>
            <a:off x="8948880" y="2395988"/>
            <a:ext cx="19050" cy="19050"/>
          </a:xfrm>
          <a:custGeom>
            <a:avLst/>
            <a:gdLst/>
            <a:ahLst/>
            <a:cxnLst/>
            <a:rect l="l" t="t" r="r" b="b"/>
            <a:pathLst>
              <a:path w="19050" h="19050">
                <a:moveTo>
                  <a:pt x="14719" y="0"/>
                </a:moveTo>
                <a:lnTo>
                  <a:pt x="4254" y="0"/>
                </a:lnTo>
                <a:lnTo>
                  <a:pt x="0" y="4241"/>
                </a:lnTo>
                <a:lnTo>
                  <a:pt x="0" y="14706"/>
                </a:lnTo>
                <a:lnTo>
                  <a:pt x="4254" y="18948"/>
                </a:lnTo>
                <a:lnTo>
                  <a:pt x="14719" y="18948"/>
                </a:lnTo>
                <a:lnTo>
                  <a:pt x="18961" y="14706"/>
                </a:lnTo>
                <a:lnTo>
                  <a:pt x="18961" y="4241"/>
                </a:lnTo>
                <a:lnTo>
                  <a:pt x="14719" y="0"/>
                </a:lnTo>
                <a:close/>
              </a:path>
            </a:pathLst>
          </a:custGeom>
          <a:solidFill>
            <a:srgbClr val="FFFFFF"/>
          </a:solidFill>
        </p:spPr>
        <p:txBody>
          <a:bodyPr wrap="square" lIns="0" tIns="0" rIns="0" bIns="0" rtlCol="0"/>
          <a:lstStyle/>
          <a:p>
            <a:endParaRPr/>
          </a:p>
        </p:txBody>
      </p:sp>
      <p:sp>
        <p:nvSpPr>
          <p:cNvPr id="20" name="object 20"/>
          <p:cNvSpPr/>
          <p:nvPr/>
        </p:nvSpPr>
        <p:spPr>
          <a:xfrm>
            <a:off x="8913104" y="2395988"/>
            <a:ext cx="19050" cy="19050"/>
          </a:xfrm>
          <a:custGeom>
            <a:avLst/>
            <a:gdLst/>
            <a:ahLst/>
            <a:cxnLst/>
            <a:rect l="l" t="t" r="r" b="b"/>
            <a:pathLst>
              <a:path w="19050" h="19050">
                <a:moveTo>
                  <a:pt x="14719" y="0"/>
                </a:moveTo>
                <a:lnTo>
                  <a:pt x="4254" y="0"/>
                </a:lnTo>
                <a:lnTo>
                  <a:pt x="0" y="4241"/>
                </a:lnTo>
                <a:lnTo>
                  <a:pt x="0" y="14706"/>
                </a:lnTo>
                <a:lnTo>
                  <a:pt x="4254" y="18948"/>
                </a:lnTo>
                <a:lnTo>
                  <a:pt x="14719" y="18948"/>
                </a:lnTo>
                <a:lnTo>
                  <a:pt x="18961" y="14706"/>
                </a:lnTo>
                <a:lnTo>
                  <a:pt x="18961" y="4241"/>
                </a:lnTo>
                <a:lnTo>
                  <a:pt x="14719" y="0"/>
                </a:lnTo>
                <a:close/>
              </a:path>
            </a:pathLst>
          </a:custGeom>
          <a:solidFill>
            <a:srgbClr val="FFFFFF"/>
          </a:solidFill>
        </p:spPr>
        <p:txBody>
          <a:bodyPr wrap="square" lIns="0" tIns="0" rIns="0" bIns="0" rtlCol="0"/>
          <a:lstStyle/>
          <a:p>
            <a:endParaRPr/>
          </a:p>
        </p:txBody>
      </p:sp>
      <p:sp>
        <p:nvSpPr>
          <p:cNvPr id="21" name="object 21"/>
          <p:cNvSpPr/>
          <p:nvPr/>
        </p:nvSpPr>
        <p:spPr>
          <a:xfrm>
            <a:off x="7643100" y="4659553"/>
            <a:ext cx="2751913" cy="2908530"/>
          </a:xfrm>
          <a:custGeom>
            <a:avLst/>
            <a:gdLst/>
            <a:ahLst/>
            <a:cxnLst/>
            <a:rect l="l" t="t" r="r" b="b"/>
            <a:pathLst>
              <a:path w="2720340" h="2578734">
                <a:moveTo>
                  <a:pt x="0" y="0"/>
                </a:moveTo>
                <a:lnTo>
                  <a:pt x="2720339" y="0"/>
                </a:lnTo>
                <a:lnTo>
                  <a:pt x="2720339" y="2578608"/>
                </a:lnTo>
                <a:lnTo>
                  <a:pt x="0" y="2578608"/>
                </a:lnTo>
                <a:lnTo>
                  <a:pt x="0" y="0"/>
                </a:lnTo>
                <a:close/>
              </a:path>
            </a:pathLst>
          </a:custGeom>
          <a:solidFill>
            <a:srgbClr val="000000">
              <a:alpha val="39999"/>
            </a:srgbClr>
          </a:solidFill>
        </p:spPr>
        <p:txBody>
          <a:bodyPr wrap="square" lIns="0" tIns="0" rIns="0" bIns="0" rtlCol="0"/>
          <a:lstStyle/>
          <a:p>
            <a:endParaRPr/>
          </a:p>
        </p:txBody>
      </p:sp>
      <p:sp>
        <p:nvSpPr>
          <p:cNvPr id="22" name="object 22"/>
          <p:cNvSpPr/>
          <p:nvPr/>
        </p:nvSpPr>
        <p:spPr>
          <a:xfrm>
            <a:off x="7708332" y="4695244"/>
            <a:ext cx="2633345" cy="2491105"/>
          </a:xfrm>
          <a:custGeom>
            <a:avLst/>
            <a:gdLst/>
            <a:ahLst/>
            <a:cxnLst/>
            <a:rect l="l" t="t" r="r" b="b"/>
            <a:pathLst>
              <a:path w="2633345" h="2491104">
                <a:moveTo>
                  <a:pt x="2597302" y="0"/>
                </a:moveTo>
                <a:lnTo>
                  <a:pt x="36004" y="0"/>
                </a:lnTo>
                <a:lnTo>
                  <a:pt x="15189" y="562"/>
                </a:lnTo>
                <a:lnTo>
                  <a:pt x="4500" y="4500"/>
                </a:lnTo>
                <a:lnTo>
                  <a:pt x="562" y="15189"/>
                </a:lnTo>
                <a:lnTo>
                  <a:pt x="0" y="36004"/>
                </a:lnTo>
                <a:lnTo>
                  <a:pt x="0" y="2454859"/>
                </a:lnTo>
                <a:lnTo>
                  <a:pt x="562" y="2475674"/>
                </a:lnTo>
                <a:lnTo>
                  <a:pt x="4500" y="2486363"/>
                </a:lnTo>
                <a:lnTo>
                  <a:pt x="15189" y="2490301"/>
                </a:lnTo>
                <a:lnTo>
                  <a:pt x="36004" y="2490863"/>
                </a:lnTo>
                <a:lnTo>
                  <a:pt x="2597302" y="2490863"/>
                </a:lnTo>
                <a:lnTo>
                  <a:pt x="2618117" y="2490301"/>
                </a:lnTo>
                <a:lnTo>
                  <a:pt x="2628806" y="2486363"/>
                </a:lnTo>
                <a:lnTo>
                  <a:pt x="2632744" y="2475674"/>
                </a:lnTo>
                <a:lnTo>
                  <a:pt x="2633306" y="2454859"/>
                </a:lnTo>
                <a:lnTo>
                  <a:pt x="2633306" y="36004"/>
                </a:lnTo>
                <a:lnTo>
                  <a:pt x="2632744" y="15189"/>
                </a:lnTo>
                <a:lnTo>
                  <a:pt x="2628806" y="4500"/>
                </a:lnTo>
                <a:lnTo>
                  <a:pt x="2618117" y="562"/>
                </a:lnTo>
                <a:lnTo>
                  <a:pt x="2597302" y="0"/>
                </a:lnTo>
                <a:close/>
              </a:path>
            </a:pathLst>
          </a:custGeom>
          <a:solidFill>
            <a:srgbClr val="FFFFFF"/>
          </a:solidFill>
        </p:spPr>
        <p:txBody>
          <a:bodyPr wrap="square" lIns="0" tIns="0" rIns="0" bIns="0" rtlCol="0"/>
          <a:lstStyle/>
          <a:p>
            <a:endParaRPr/>
          </a:p>
        </p:txBody>
      </p:sp>
      <p:sp>
        <p:nvSpPr>
          <p:cNvPr id="23" name="object 23"/>
          <p:cNvSpPr txBox="1"/>
          <p:nvPr/>
        </p:nvSpPr>
        <p:spPr>
          <a:xfrm>
            <a:off x="7722276" y="4784194"/>
            <a:ext cx="2585175" cy="2806025"/>
          </a:xfrm>
          <a:prstGeom prst="rect">
            <a:avLst/>
          </a:prstGeom>
        </p:spPr>
        <p:txBody>
          <a:bodyPr vert="horz" wrap="square" lIns="0" tIns="10160" rIns="0" bIns="0" rtlCol="0">
            <a:spAutoFit/>
          </a:bodyPr>
          <a:lstStyle/>
          <a:p>
            <a:pPr marL="280035" marR="553085" indent="-180340">
              <a:lnSpc>
                <a:spcPct val="101200"/>
              </a:lnSpc>
              <a:spcBef>
                <a:spcPts val="80"/>
              </a:spcBef>
            </a:pPr>
            <a:r>
              <a:rPr sz="1400" b="1" spc="-80" dirty="0">
                <a:solidFill>
                  <a:srgbClr val="8B1062"/>
                </a:solidFill>
                <a:latin typeface="Arial"/>
                <a:cs typeface="Arial"/>
              </a:rPr>
              <a:t>» </a:t>
            </a:r>
            <a:r>
              <a:rPr sz="1000" dirty="0">
                <a:latin typeface="Arial"/>
                <a:cs typeface="Arial"/>
              </a:rPr>
              <a:t>Siga o tratamento para depressão  (</a:t>
            </a:r>
            <a:r>
              <a:rPr sz="1000" b="1" dirty="0">
                <a:solidFill>
                  <a:srgbClr val="8B1062"/>
                </a:solidFill>
                <a:latin typeface="Arial"/>
                <a:cs typeface="Arial"/>
              </a:rPr>
              <a:t>PROTOCOLO 1</a:t>
            </a:r>
            <a:r>
              <a:rPr sz="1000" dirty="0">
                <a:latin typeface="Arial"/>
                <a:cs typeface="Arial"/>
              </a:rPr>
              <a:t>), mas EVITE</a:t>
            </a:r>
          </a:p>
          <a:p>
            <a:pPr marL="280035" marR="341630">
              <a:lnSpc>
                <a:spcPct val="108300"/>
              </a:lnSpc>
            </a:pPr>
            <a:r>
              <a:rPr sz="1000" dirty="0">
                <a:latin typeface="Arial"/>
                <a:cs typeface="Arial"/>
              </a:rPr>
              <a:t>antidepressivos se possível, sobretudo  durante o primeiro trimestre.</a:t>
            </a:r>
          </a:p>
          <a:p>
            <a:pPr marL="100330">
              <a:lnSpc>
                <a:spcPts val="1664"/>
              </a:lnSpc>
            </a:pPr>
            <a:r>
              <a:rPr sz="1400" b="1" dirty="0">
                <a:solidFill>
                  <a:srgbClr val="8B1062"/>
                </a:solidFill>
                <a:latin typeface="Arial"/>
                <a:cs typeface="Arial"/>
              </a:rPr>
              <a:t>» </a:t>
            </a:r>
            <a:r>
              <a:rPr sz="1000" dirty="0">
                <a:latin typeface="Arial"/>
                <a:cs typeface="Arial"/>
              </a:rPr>
              <a:t>Se não houver resposta ao tratamento</a:t>
            </a:r>
          </a:p>
          <a:p>
            <a:pPr marL="280035">
              <a:lnSpc>
                <a:spcPct val="100000"/>
              </a:lnSpc>
              <a:spcBef>
                <a:spcPts val="20"/>
              </a:spcBef>
            </a:pPr>
            <a:r>
              <a:rPr sz="1000" dirty="0">
                <a:latin typeface="Arial"/>
                <a:cs typeface="Arial"/>
              </a:rPr>
              <a:t>psicológico, considere a possibilidade de</a:t>
            </a:r>
          </a:p>
          <a:p>
            <a:pPr marL="280035" marR="100330">
              <a:lnSpc>
                <a:spcPct val="108300"/>
              </a:lnSpc>
            </a:pPr>
            <a:r>
              <a:rPr sz="1000" dirty="0">
                <a:latin typeface="Arial"/>
                <a:cs typeface="Arial"/>
              </a:rPr>
              <a:t>usar com cuidado a menor dose efetiva de  antidepressivos.</a:t>
            </a:r>
          </a:p>
          <a:p>
            <a:pPr marL="100330">
              <a:lnSpc>
                <a:spcPts val="1664"/>
              </a:lnSpc>
            </a:pPr>
            <a:r>
              <a:rPr sz="1400" b="1" dirty="0">
                <a:solidFill>
                  <a:srgbClr val="8B1062"/>
                </a:solidFill>
                <a:latin typeface="Arial"/>
                <a:cs typeface="Arial"/>
              </a:rPr>
              <a:t>» </a:t>
            </a:r>
            <a:r>
              <a:rPr sz="1000" dirty="0">
                <a:latin typeface="Arial"/>
                <a:cs typeface="Arial"/>
              </a:rPr>
              <a:t>Se estiver amamentando, evite</a:t>
            </a:r>
          </a:p>
          <a:p>
            <a:pPr marL="280035">
              <a:lnSpc>
                <a:spcPct val="100000"/>
              </a:lnSpc>
              <a:spcBef>
                <a:spcPts val="20"/>
              </a:spcBef>
            </a:pPr>
            <a:r>
              <a:rPr sz="1000" dirty="0">
                <a:latin typeface="Arial"/>
                <a:cs typeface="Arial"/>
              </a:rPr>
              <a:t>medicamentos de ação prolongada como</a:t>
            </a:r>
          </a:p>
          <a:p>
            <a:pPr marL="280035">
              <a:lnSpc>
                <a:spcPts val="1190"/>
              </a:lnSpc>
              <a:spcBef>
                <a:spcPts val="100"/>
              </a:spcBef>
            </a:pPr>
            <a:r>
              <a:rPr sz="1000" dirty="0">
                <a:latin typeface="Arial"/>
                <a:cs typeface="Arial"/>
              </a:rPr>
              <a:t>a fluoxetina.</a:t>
            </a:r>
          </a:p>
          <a:p>
            <a:pPr marL="100330">
              <a:lnSpc>
                <a:spcPts val="1670"/>
              </a:lnSpc>
            </a:pPr>
            <a:r>
              <a:rPr sz="1400" b="1" dirty="0">
                <a:solidFill>
                  <a:srgbClr val="8B1062"/>
                </a:solidFill>
                <a:latin typeface="Arial"/>
                <a:cs typeface="Arial"/>
              </a:rPr>
              <a:t>» </a:t>
            </a:r>
            <a:r>
              <a:rPr sz="1000" dirty="0">
                <a:latin typeface="Arial"/>
                <a:cs typeface="Arial"/>
              </a:rPr>
              <a:t>CONSULTE um ESPECIALISTA, se</a:t>
            </a:r>
          </a:p>
          <a:p>
            <a:pPr marL="280035">
              <a:lnSpc>
                <a:spcPct val="100000"/>
              </a:lnSpc>
              <a:spcBef>
                <a:spcPts val="20"/>
              </a:spcBef>
            </a:pPr>
            <a:r>
              <a:rPr sz="1000" dirty="0">
                <a:latin typeface="Arial"/>
                <a:cs typeface="Arial"/>
              </a:rPr>
              <a:t>disponível.</a:t>
            </a:r>
          </a:p>
        </p:txBody>
      </p:sp>
      <p:sp>
        <p:nvSpPr>
          <p:cNvPr id="24" name="object 24"/>
          <p:cNvSpPr/>
          <p:nvPr/>
        </p:nvSpPr>
        <p:spPr>
          <a:xfrm>
            <a:off x="8587693" y="6937816"/>
            <a:ext cx="181243" cy="189576"/>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7708332" y="4695244"/>
            <a:ext cx="2633345" cy="2741086"/>
          </a:xfrm>
          <a:custGeom>
            <a:avLst/>
            <a:gdLst/>
            <a:ahLst/>
            <a:cxnLst/>
            <a:rect l="l" t="t" r="r" b="b"/>
            <a:pathLst>
              <a:path w="2633345" h="2491104">
                <a:moveTo>
                  <a:pt x="36004" y="0"/>
                </a:moveTo>
                <a:lnTo>
                  <a:pt x="15189" y="562"/>
                </a:lnTo>
                <a:lnTo>
                  <a:pt x="4500" y="4500"/>
                </a:lnTo>
                <a:lnTo>
                  <a:pt x="562" y="15189"/>
                </a:lnTo>
                <a:lnTo>
                  <a:pt x="0" y="36004"/>
                </a:lnTo>
                <a:lnTo>
                  <a:pt x="0" y="2454859"/>
                </a:lnTo>
                <a:lnTo>
                  <a:pt x="562" y="2475674"/>
                </a:lnTo>
                <a:lnTo>
                  <a:pt x="4500" y="2486363"/>
                </a:lnTo>
                <a:lnTo>
                  <a:pt x="15189" y="2490301"/>
                </a:lnTo>
                <a:lnTo>
                  <a:pt x="36004" y="2490863"/>
                </a:lnTo>
                <a:lnTo>
                  <a:pt x="2597302" y="2490863"/>
                </a:lnTo>
                <a:lnTo>
                  <a:pt x="2618117" y="2490301"/>
                </a:lnTo>
                <a:lnTo>
                  <a:pt x="2628806" y="2486363"/>
                </a:lnTo>
                <a:lnTo>
                  <a:pt x="2632744" y="2475674"/>
                </a:lnTo>
                <a:lnTo>
                  <a:pt x="2633306" y="2454859"/>
                </a:lnTo>
                <a:lnTo>
                  <a:pt x="2633306" y="36004"/>
                </a:lnTo>
                <a:lnTo>
                  <a:pt x="2632744" y="15189"/>
                </a:lnTo>
                <a:lnTo>
                  <a:pt x="2628806" y="4500"/>
                </a:lnTo>
                <a:lnTo>
                  <a:pt x="2618117" y="562"/>
                </a:lnTo>
                <a:lnTo>
                  <a:pt x="2597302" y="0"/>
                </a:lnTo>
                <a:lnTo>
                  <a:pt x="36004" y="0"/>
                </a:lnTo>
                <a:close/>
              </a:path>
            </a:pathLst>
          </a:custGeom>
          <a:ln w="12700">
            <a:solidFill>
              <a:srgbClr val="8B1062"/>
            </a:solidFill>
          </a:ln>
        </p:spPr>
        <p:txBody>
          <a:bodyPr wrap="square" lIns="0" tIns="0" rIns="0" bIns="0" rtlCol="0"/>
          <a:lstStyle/>
          <a:p>
            <a:endParaRPr/>
          </a:p>
        </p:txBody>
      </p:sp>
      <p:sp>
        <p:nvSpPr>
          <p:cNvPr id="26" name="object 26"/>
          <p:cNvSpPr/>
          <p:nvPr/>
        </p:nvSpPr>
        <p:spPr>
          <a:xfrm>
            <a:off x="7651966" y="4047286"/>
            <a:ext cx="2743200" cy="631190"/>
          </a:xfrm>
          <a:custGeom>
            <a:avLst/>
            <a:gdLst/>
            <a:ahLst/>
            <a:cxnLst/>
            <a:rect l="l" t="t" r="r" b="b"/>
            <a:pathLst>
              <a:path w="2743200" h="631189">
                <a:moveTo>
                  <a:pt x="0" y="0"/>
                </a:moveTo>
                <a:lnTo>
                  <a:pt x="2743200" y="0"/>
                </a:lnTo>
                <a:lnTo>
                  <a:pt x="2743200" y="630936"/>
                </a:lnTo>
                <a:lnTo>
                  <a:pt x="0" y="630936"/>
                </a:lnTo>
                <a:lnTo>
                  <a:pt x="0" y="0"/>
                </a:lnTo>
                <a:close/>
              </a:path>
            </a:pathLst>
          </a:custGeom>
          <a:solidFill>
            <a:srgbClr val="000000">
              <a:alpha val="39999"/>
            </a:srgbClr>
          </a:solidFill>
        </p:spPr>
        <p:txBody>
          <a:bodyPr wrap="square" lIns="0" tIns="0" rIns="0" bIns="0" rtlCol="0"/>
          <a:lstStyle/>
          <a:p>
            <a:endParaRPr/>
          </a:p>
        </p:txBody>
      </p:sp>
      <p:sp>
        <p:nvSpPr>
          <p:cNvPr id="27" name="object 27"/>
          <p:cNvSpPr/>
          <p:nvPr/>
        </p:nvSpPr>
        <p:spPr>
          <a:xfrm>
            <a:off x="7698316" y="4095670"/>
            <a:ext cx="2630170" cy="517525"/>
          </a:xfrm>
          <a:custGeom>
            <a:avLst/>
            <a:gdLst/>
            <a:ahLst/>
            <a:cxnLst/>
            <a:rect l="l" t="t" r="r" b="b"/>
            <a:pathLst>
              <a:path w="2630170" h="517525">
                <a:moveTo>
                  <a:pt x="2594076" y="0"/>
                </a:moveTo>
                <a:lnTo>
                  <a:pt x="36004" y="0"/>
                </a:lnTo>
                <a:lnTo>
                  <a:pt x="15189" y="562"/>
                </a:lnTo>
                <a:lnTo>
                  <a:pt x="4500" y="4500"/>
                </a:lnTo>
                <a:lnTo>
                  <a:pt x="562" y="15189"/>
                </a:lnTo>
                <a:lnTo>
                  <a:pt x="0" y="36004"/>
                </a:lnTo>
                <a:lnTo>
                  <a:pt x="0" y="481012"/>
                </a:lnTo>
                <a:lnTo>
                  <a:pt x="562" y="501820"/>
                </a:lnTo>
                <a:lnTo>
                  <a:pt x="4500" y="512505"/>
                </a:lnTo>
                <a:lnTo>
                  <a:pt x="15189" y="516441"/>
                </a:lnTo>
                <a:lnTo>
                  <a:pt x="36004" y="517004"/>
                </a:lnTo>
                <a:lnTo>
                  <a:pt x="2594076" y="517004"/>
                </a:lnTo>
                <a:lnTo>
                  <a:pt x="2614891" y="516441"/>
                </a:lnTo>
                <a:lnTo>
                  <a:pt x="2625580" y="512505"/>
                </a:lnTo>
                <a:lnTo>
                  <a:pt x="2629518" y="501820"/>
                </a:lnTo>
                <a:lnTo>
                  <a:pt x="2630081" y="481012"/>
                </a:lnTo>
                <a:lnTo>
                  <a:pt x="2630081" y="36004"/>
                </a:lnTo>
                <a:lnTo>
                  <a:pt x="2629518" y="15189"/>
                </a:lnTo>
                <a:lnTo>
                  <a:pt x="2625580" y="4500"/>
                </a:lnTo>
                <a:lnTo>
                  <a:pt x="2614891" y="562"/>
                </a:lnTo>
                <a:lnTo>
                  <a:pt x="2594076" y="0"/>
                </a:lnTo>
                <a:close/>
              </a:path>
            </a:pathLst>
          </a:custGeom>
          <a:solidFill>
            <a:srgbClr val="FFFFFF"/>
          </a:solidFill>
        </p:spPr>
        <p:txBody>
          <a:bodyPr wrap="square" lIns="0" tIns="0" rIns="0" bIns="0" rtlCol="0"/>
          <a:lstStyle/>
          <a:p>
            <a:endParaRPr/>
          </a:p>
        </p:txBody>
      </p:sp>
      <p:sp>
        <p:nvSpPr>
          <p:cNvPr id="28" name="object 28"/>
          <p:cNvSpPr txBox="1"/>
          <p:nvPr/>
        </p:nvSpPr>
        <p:spPr>
          <a:xfrm>
            <a:off x="7861300" y="4199420"/>
            <a:ext cx="2446151" cy="332848"/>
          </a:xfrm>
          <a:prstGeom prst="rect">
            <a:avLst/>
          </a:prstGeom>
        </p:spPr>
        <p:txBody>
          <a:bodyPr vert="horz" wrap="square" lIns="0" tIns="12700" rIns="0" bIns="0" rtlCol="0">
            <a:spAutoFit/>
          </a:bodyPr>
          <a:lstStyle/>
          <a:p>
            <a:pPr marL="191770" marR="5080" indent="-179705">
              <a:lnSpc>
                <a:spcPct val="108300"/>
              </a:lnSpc>
              <a:spcBef>
                <a:spcPts val="100"/>
              </a:spcBef>
            </a:pPr>
            <a:r>
              <a:rPr sz="1000" b="1" dirty="0">
                <a:solidFill>
                  <a:srgbClr val="8B1062"/>
                </a:solidFill>
                <a:latin typeface="Arial"/>
                <a:cs typeface="Arial"/>
              </a:rPr>
              <a:t>MULHERES GRÁVIDAS  OU LACTANTES</a:t>
            </a:r>
            <a:endParaRPr sz="1000" dirty="0">
              <a:latin typeface="Arial"/>
              <a:cs typeface="Arial"/>
            </a:endParaRPr>
          </a:p>
        </p:txBody>
      </p:sp>
      <p:sp>
        <p:nvSpPr>
          <p:cNvPr id="29" name="object 29"/>
          <p:cNvSpPr/>
          <p:nvPr/>
        </p:nvSpPr>
        <p:spPr>
          <a:xfrm>
            <a:off x="7698316" y="4095670"/>
            <a:ext cx="2630170" cy="517525"/>
          </a:xfrm>
          <a:custGeom>
            <a:avLst/>
            <a:gdLst/>
            <a:ahLst/>
            <a:cxnLst/>
            <a:rect l="l" t="t" r="r" b="b"/>
            <a:pathLst>
              <a:path w="2630170" h="517525">
                <a:moveTo>
                  <a:pt x="36004" y="0"/>
                </a:moveTo>
                <a:lnTo>
                  <a:pt x="15189" y="562"/>
                </a:lnTo>
                <a:lnTo>
                  <a:pt x="4500" y="4500"/>
                </a:lnTo>
                <a:lnTo>
                  <a:pt x="562" y="15189"/>
                </a:lnTo>
                <a:lnTo>
                  <a:pt x="0" y="36004"/>
                </a:lnTo>
                <a:lnTo>
                  <a:pt x="0" y="481012"/>
                </a:lnTo>
                <a:lnTo>
                  <a:pt x="562" y="501820"/>
                </a:lnTo>
                <a:lnTo>
                  <a:pt x="4500" y="512505"/>
                </a:lnTo>
                <a:lnTo>
                  <a:pt x="15189" y="516441"/>
                </a:lnTo>
                <a:lnTo>
                  <a:pt x="36004" y="517004"/>
                </a:lnTo>
                <a:lnTo>
                  <a:pt x="2594076" y="517004"/>
                </a:lnTo>
                <a:lnTo>
                  <a:pt x="2614891" y="516441"/>
                </a:lnTo>
                <a:lnTo>
                  <a:pt x="2625580" y="512505"/>
                </a:lnTo>
                <a:lnTo>
                  <a:pt x="2629518" y="501820"/>
                </a:lnTo>
                <a:lnTo>
                  <a:pt x="2630081" y="481012"/>
                </a:lnTo>
                <a:lnTo>
                  <a:pt x="2630081" y="36004"/>
                </a:lnTo>
                <a:lnTo>
                  <a:pt x="2629518" y="15189"/>
                </a:lnTo>
                <a:lnTo>
                  <a:pt x="2625580" y="4500"/>
                </a:lnTo>
                <a:lnTo>
                  <a:pt x="2614891" y="562"/>
                </a:lnTo>
                <a:lnTo>
                  <a:pt x="2594076" y="0"/>
                </a:lnTo>
                <a:lnTo>
                  <a:pt x="36004" y="0"/>
                </a:lnTo>
                <a:close/>
              </a:path>
            </a:pathLst>
          </a:custGeom>
          <a:ln w="38100">
            <a:solidFill>
              <a:srgbClr val="8B1062"/>
            </a:solidFill>
          </a:ln>
        </p:spPr>
        <p:txBody>
          <a:bodyPr wrap="square" lIns="0" tIns="0" rIns="0" bIns="0" rtlCol="0"/>
          <a:lstStyle/>
          <a:p>
            <a:endParaRPr/>
          </a:p>
        </p:txBody>
      </p:sp>
      <p:sp>
        <p:nvSpPr>
          <p:cNvPr id="30" name="object 30"/>
          <p:cNvSpPr/>
          <p:nvPr/>
        </p:nvSpPr>
        <p:spPr>
          <a:xfrm>
            <a:off x="8834551" y="3800864"/>
            <a:ext cx="363855" cy="363855"/>
          </a:xfrm>
          <a:custGeom>
            <a:avLst/>
            <a:gdLst/>
            <a:ahLst/>
            <a:cxnLst/>
            <a:rect l="l" t="t" r="r" b="b"/>
            <a:pathLst>
              <a:path w="363854" h="363854">
                <a:moveTo>
                  <a:pt x="181800" y="0"/>
                </a:moveTo>
                <a:lnTo>
                  <a:pt x="133470" y="6494"/>
                </a:lnTo>
                <a:lnTo>
                  <a:pt x="90042" y="24821"/>
                </a:lnTo>
                <a:lnTo>
                  <a:pt x="53247" y="53249"/>
                </a:lnTo>
                <a:lnTo>
                  <a:pt x="24820" y="90045"/>
                </a:lnTo>
                <a:lnTo>
                  <a:pt x="6494" y="133477"/>
                </a:lnTo>
                <a:lnTo>
                  <a:pt x="0" y="181813"/>
                </a:lnTo>
                <a:lnTo>
                  <a:pt x="6494" y="230143"/>
                </a:lnTo>
                <a:lnTo>
                  <a:pt x="24820" y="273571"/>
                </a:lnTo>
                <a:lnTo>
                  <a:pt x="53247" y="310365"/>
                </a:lnTo>
                <a:lnTo>
                  <a:pt x="90042" y="338792"/>
                </a:lnTo>
                <a:lnTo>
                  <a:pt x="133470" y="357119"/>
                </a:lnTo>
                <a:lnTo>
                  <a:pt x="181800" y="363613"/>
                </a:lnTo>
                <a:lnTo>
                  <a:pt x="230130" y="357119"/>
                </a:lnTo>
                <a:lnTo>
                  <a:pt x="273558" y="338792"/>
                </a:lnTo>
                <a:lnTo>
                  <a:pt x="310353" y="310365"/>
                </a:lnTo>
                <a:lnTo>
                  <a:pt x="338780" y="273571"/>
                </a:lnTo>
                <a:lnTo>
                  <a:pt x="357106" y="230143"/>
                </a:lnTo>
                <a:lnTo>
                  <a:pt x="363601" y="181813"/>
                </a:lnTo>
                <a:lnTo>
                  <a:pt x="357106" y="133477"/>
                </a:lnTo>
                <a:lnTo>
                  <a:pt x="338780" y="90045"/>
                </a:lnTo>
                <a:lnTo>
                  <a:pt x="310353" y="53249"/>
                </a:lnTo>
                <a:lnTo>
                  <a:pt x="273558" y="24821"/>
                </a:lnTo>
                <a:lnTo>
                  <a:pt x="230130" y="6494"/>
                </a:lnTo>
                <a:lnTo>
                  <a:pt x="181800" y="0"/>
                </a:lnTo>
                <a:close/>
              </a:path>
            </a:pathLst>
          </a:custGeom>
          <a:solidFill>
            <a:srgbClr val="D10019"/>
          </a:solidFill>
        </p:spPr>
        <p:txBody>
          <a:bodyPr wrap="square" lIns="0" tIns="0" rIns="0" bIns="0" rtlCol="0"/>
          <a:lstStyle/>
          <a:p>
            <a:endParaRPr/>
          </a:p>
        </p:txBody>
      </p:sp>
      <p:sp>
        <p:nvSpPr>
          <p:cNvPr id="31" name="object 31"/>
          <p:cNvSpPr/>
          <p:nvPr/>
        </p:nvSpPr>
        <p:spPr>
          <a:xfrm>
            <a:off x="8834551" y="3800864"/>
            <a:ext cx="363855" cy="363855"/>
          </a:xfrm>
          <a:custGeom>
            <a:avLst/>
            <a:gdLst/>
            <a:ahLst/>
            <a:cxnLst/>
            <a:rect l="l" t="t" r="r" b="b"/>
            <a:pathLst>
              <a:path w="363854" h="363854">
                <a:moveTo>
                  <a:pt x="181800" y="363613"/>
                </a:moveTo>
                <a:lnTo>
                  <a:pt x="230130" y="357119"/>
                </a:lnTo>
                <a:lnTo>
                  <a:pt x="273558" y="338792"/>
                </a:lnTo>
                <a:lnTo>
                  <a:pt x="310353" y="310365"/>
                </a:lnTo>
                <a:lnTo>
                  <a:pt x="338780" y="273571"/>
                </a:lnTo>
                <a:lnTo>
                  <a:pt x="357106" y="230143"/>
                </a:lnTo>
                <a:lnTo>
                  <a:pt x="363601" y="181813"/>
                </a:lnTo>
                <a:lnTo>
                  <a:pt x="357106" y="133477"/>
                </a:lnTo>
                <a:lnTo>
                  <a:pt x="338780" y="90045"/>
                </a:lnTo>
                <a:lnTo>
                  <a:pt x="310353" y="53249"/>
                </a:lnTo>
                <a:lnTo>
                  <a:pt x="273558" y="24821"/>
                </a:lnTo>
                <a:lnTo>
                  <a:pt x="230130" y="6494"/>
                </a:lnTo>
                <a:lnTo>
                  <a:pt x="181800" y="0"/>
                </a:lnTo>
                <a:lnTo>
                  <a:pt x="133470" y="6494"/>
                </a:lnTo>
                <a:lnTo>
                  <a:pt x="90042" y="24821"/>
                </a:lnTo>
                <a:lnTo>
                  <a:pt x="53247" y="53249"/>
                </a:lnTo>
                <a:lnTo>
                  <a:pt x="24820" y="90045"/>
                </a:lnTo>
                <a:lnTo>
                  <a:pt x="6494" y="133477"/>
                </a:lnTo>
                <a:lnTo>
                  <a:pt x="0" y="181813"/>
                </a:lnTo>
                <a:lnTo>
                  <a:pt x="6494" y="230143"/>
                </a:lnTo>
                <a:lnTo>
                  <a:pt x="24820" y="273571"/>
                </a:lnTo>
                <a:lnTo>
                  <a:pt x="53247" y="310365"/>
                </a:lnTo>
                <a:lnTo>
                  <a:pt x="90042" y="338792"/>
                </a:lnTo>
                <a:lnTo>
                  <a:pt x="133470" y="357119"/>
                </a:lnTo>
                <a:lnTo>
                  <a:pt x="181800" y="363613"/>
                </a:lnTo>
                <a:close/>
              </a:path>
            </a:pathLst>
          </a:custGeom>
          <a:ln w="12699">
            <a:solidFill>
              <a:srgbClr val="FFFFFF"/>
            </a:solidFill>
          </a:ln>
        </p:spPr>
        <p:txBody>
          <a:bodyPr wrap="square" lIns="0" tIns="0" rIns="0" bIns="0" rtlCol="0"/>
          <a:lstStyle/>
          <a:p>
            <a:endParaRPr/>
          </a:p>
        </p:txBody>
      </p:sp>
      <p:sp>
        <p:nvSpPr>
          <p:cNvPr id="32" name="object 32"/>
          <p:cNvSpPr/>
          <p:nvPr/>
        </p:nvSpPr>
        <p:spPr>
          <a:xfrm>
            <a:off x="8925565" y="3852782"/>
            <a:ext cx="192632" cy="252850"/>
          </a:xfrm>
          <a:prstGeom prst="rect">
            <a:avLst/>
          </a:prstGeom>
          <a:blipFill>
            <a:blip r:embed="rId4" cstate="print"/>
            <a:stretch>
              <a:fillRect/>
            </a:stretch>
          </a:blipFill>
        </p:spPr>
        <p:txBody>
          <a:bodyPr wrap="square" lIns="0" tIns="0" rIns="0" bIns="0" rtlCol="0"/>
          <a:lstStyle/>
          <a:p>
            <a:endParaRPr/>
          </a:p>
        </p:txBody>
      </p:sp>
      <p:sp>
        <p:nvSpPr>
          <p:cNvPr id="33" name="object 33"/>
          <p:cNvSpPr/>
          <p:nvPr/>
        </p:nvSpPr>
        <p:spPr>
          <a:xfrm>
            <a:off x="752640" y="3096361"/>
            <a:ext cx="3374390" cy="3717290"/>
          </a:xfrm>
          <a:custGeom>
            <a:avLst/>
            <a:gdLst/>
            <a:ahLst/>
            <a:cxnLst/>
            <a:rect l="l" t="t" r="r" b="b"/>
            <a:pathLst>
              <a:path w="3374390" h="3717290">
                <a:moveTo>
                  <a:pt x="0" y="0"/>
                </a:moveTo>
                <a:lnTo>
                  <a:pt x="3374136" y="0"/>
                </a:lnTo>
                <a:lnTo>
                  <a:pt x="3374136" y="3717036"/>
                </a:lnTo>
                <a:lnTo>
                  <a:pt x="0" y="3717036"/>
                </a:lnTo>
                <a:lnTo>
                  <a:pt x="0" y="0"/>
                </a:lnTo>
                <a:close/>
              </a:path>
            </a:pathLst>
          </a:custGeom>
          <a:solidFill>
            <a:srgbClr val="000000">
              <a:alpha val="39999"/>
            </a:srgbClr>
          </a:solidFill>
        </p:spPr>
        <p:txBody>
          <a:bodyPr wrap="square" lIns="0" tIns="0" rIns="0" bIns="0" rtlCol="0"/>
          <a:lstStyle/>
          <a:p>
            <a:endParaRPr/>
          </a:p>
        </p:txBody>
      </p:sp>
      <p:sp>
        <p:nvSpPr>
          <p:cNvPr id="34" name="object 34"/>
          <p:cNvSpPr/>
          <p:nvPr/>
        </p:nvSpPr>
        <p:spPr>
          <a:xfrm>
            <a:off x="786286" y="3132054"/>
            <a:ext cx="3289300" cy="3629660"/>
          </a:xfrm>
          <a:custGeom>
            <a:avLst/>
            <a:gdLst/>
            <a:ahLst/>
            <a:cxnLst/>
            <a:rect l="l" t="t" r="r" b="b"/>
            <a:pathLst>
              <a:path w="3289300" h="3629659">
                <a:moveTo>
                  <a:pt x="3253016" y="0"/>
                </a:moveTo>
                <a:lnTo>
                  <a:pt x="36004" y="0"/>
                </a:lnTo>
                <a:lnTo>
                  <a:pt x="15189" y="562"/>
                </a:lnTo>
                <a:lnTo>
                  <a:pt x="4500" y="4500"/>
                </a:lnTo>
                <a:lnTo>
                  <a:pt x="562" y="15189"/>
                </a:lnTo>
                <a:lnTo>
                  <a:pt x="0" y="36004"/>
                </a:lnTo>
                <a:lnTo>
                  <a:pt x="0" y="3593604"/>
                </a:lnTo>
                <a:lnTo>
                  <a:pt x="562" y="3614412"/>
                </a:lnTo>
                <a:lnTo>
                  <a:pt x="4500" y="3625097"/>
                </a:lnTo>
                <a:lnTo>
                  <a:pt x="15189" y="3629034"/>
                </a:lnTo>
                <a:lnTo>
                  <a:pt x="36004" y="3629596"/>
                </a:lnTo>
                <a:lnTo>
                  <a:pt x="3253016" y="3629596"/>
                </a:lnTo>
                <a:lnTo>
                  <a:pt x="3273831" y="3629034"/>
                </a:lnTo>
                <a:lnTo>
                  <a:pt x="3284520" y="3625097"/>
                </a:lnTo>
                <a:lnTo>
                  <a:pt x="3288458" y="3614412"/>
                </a:lnTo>
                <a:lnTo>
                  <a:pt x="3289020" y="3593604"/>
                </a:lnTo>
                <a:lnTo>
                  <a:pt x="3289020" y="36004"/>
                </a:lnTo>
                <a:lnTo>
                  <a:pt x="3288458" y="15189"/>
                </a:lnTo>
                <a:lnTo>
                  <a:pt x="3284520" y="4500"/>
                </a:lnTo>
                <a:lnTo>
                  <a:pt x="3273831" y="562"/>
                </a:lnTo>
                <a:lnTo>
                  <a:pt x="3253016" y="0"/>
                </a:lnTo>
                <a:close/>
              </a:path>
            </a:pathLst>
          </a:custGeom>
          <a:solidFill>
            <a:srgbClr val="FFFFFF"/>
          </a:solidFill>
        </p:spPr>
        <p:txBody>
          <a:bodyPr wrap="square" lIns="0" tIns="0" rIns="0" bIns="0" rtlCol="0"/>
          <a:lstStyle/>
          <a:p>
            <a:endParaRPr/>
          </a:p>
        </p:txBody>
      </p:sp>
      <p:sp>
        <p:nvSpPr>
          <p:cNvPr id="38" name="object 38"/>
          <p:cNvSpPr txBox="1"/>
          <p:nvPr/>
        </p:nvSpPr>
        <p:spPr>
          <a:xfrm>
            <a:off x="782662" y="3159884"/>
            <a:ext cx="3237230" cy="3424464"/>
          </a:xfrm>
          <a:prstGeom prst="rect">
            <a:avLst/>
          </a:prstGeom>
        </p:spPr>
        <p:txBody>
          <a:bodyPr vert="horz" wrap="square" lIns="0" tIns="28575" rIns="0" bIns="0" rtlCol="0">
            <a:spAutoFit/>
          </a:bodyPr>
          <a:lstStyle/>
          <a:p>
            <a:pPr marL="205104" marR="440055" indent="-180340">
              <a:lnSpc>
                <a:spcPct val="119000"/>
              </a:lnSpc>
              <a:spcBef>
                <a:spcPts val="225"/>
              </a:spcBef>
            </a:pPr>
            <a:r>
              <a:rPr sz="1400" b="1" spc="-80" dirty="0">
                <a:solidFill>
                  <a:srgbClr val="8B1062"/>
                </a:solidFill>
                <a:latin typeface="Arial"/>
                <a:cs typeface="Arial"/>
              </a:rPr>
              <a:t>» </a:t>
            </a:r>
            <a:r>
              <a:rPr sz="1050" dirty="0" err="1">
                <a:latin typeface="Arial"/>
                <a:cs typeface="Arial"/>
              </a:rPr>
              <a:t>Providencie</a:t>
            </a:r>
            <a:r>
              <a:rPr sz="1050" dirty="0">
                <a:latin typeface="Arial"/>
                <a:cs typeface="Arial"/>
              </a:rPr>
              <a:t> p</a:t>
            </a:r>
            <a:r>
              <a:rPr lang="pt-BR" sz="1050" dirty="0">
                <a:latin typeface="Arial"/>
                <a:cs typeface="Arial"/>
              </a:rPr>
              <a:t>s</a:t>
            </a:r>
            <a:r>
              <a:rPr sz="1050" dirty="0" err="1">
                <a:latin typeface="Arial"/>
                <a:cs typeface="Arial"/>
              </a:rPr>
              <a:t>icoeducação</a:t>
            </a:r>
            <a:r>
              <a:rPr sz="1050" dirty="0">
                <a:latin typeface="Arial"/>
                <a:cs typeface="Arial"/>
              </a:rPr>
              <a:t> para a pessoa e os  cuidadores. </a:t>
            </a:r>
            <a:r>
              <a:rPr sz="1050" b="1" dirty="0">
                <a:solidFill>
                  <a:srgbClr val="8B1062"/>
                </a:solidFill>
                <a:latin typeface="Arial"/>
                <a:cs typeface="Arial"/>
              </a:rPr>
              <a:t>(2.1)</a:t>
            </a:r>
            <a:endParaRPr sz="1050" dirty="0">
              <a:latin typeface="Arial"/>
              <a:cs typeface="Arial"/>
            </a:endParaRPr>
          </a:p>
          <a:p>
            <a:pPr marL="25400">
              <a:lnSpc>
                <a:spcPct val="100000"/>
              </a:lnSpc>
              <a:spcBef>
                <a:spcPts val="285"/>
              </a:spcBef>
            </a:pPr>
            <a:r>
              <a:rPr sz="1050" b="1" dirty="0">
                <a:solidFill>
                  <a:srgbClr val="8B1062"/>
                </a:solidFill>
                <a:latin typeface="Arial"/>
                <a:cs typeface="Arial"/>
              </a:rPr>
              <a:t>» </a:t>
            </a:r>
            <a:r>
              <a:rPr sz="1050" dirty="0">
                <a:latin typeface="Arial"/>
                <a:cs typeface="Arial"/>
              </a:rPr>
              <a:t>Reduza o estresse e fortaleça o apoio social. </a:t>
            </a:r>
            <a:r>
              <a:rPr sz="1050" b="1" dirty="0">
                <a:solidFill>
                  <a:srgbClr val="8B1062"/>
                </a:solidFill>
                <a:latin typeface="Arial"/>
                <a:cs typeface="Arial"/>
              </a:rPr>
              <a:t>(2.2)</a:t>
            </a:r>
            <a:endParaRPr sz="1050" dirty="0">
              <a:latin typeface="Arial"/>
              <a:cs typeface="Arial"/>
            </a:endParaRPr>
          </a:p>
          <a:p>
            <a:pPr marL="205104" marR="64769" indent="-180340">
              <a:lnSpc>
                <a:spcPts val="1600"/>
              </a:lnSpc>
              <a:spcBef>
                <a:spcPts val="325"/>
              </a:spcBef>
            </a:pPr>
            <a:r>
              <a:rPr sz="1050" b="1" dirty="0">
                <a:solidFill>
                  <a:srgbClr val="8B1062"/>
                </a:solidFill>
                <a:latin typeface="Arial"/>
                <a:cs typeface="Arial"/>
              </a:rPr>
              <a:t>» </a:t>
            </a:r>
            <a:r>
              <a:rPr sz="1050" dirty="0">
                <a:latin typeface="Arial"/>
                <a:cs typeface="Arial"/>
              </a:rPr>
              <a:t>Promova o funcionamento nas atividades diárias e na  vida comunitária. </a:t>
            </a:r>
            <a:r>
              <a:rPr sz="1050" b="1" dirty="0">
                <a:solidFill>
                  <a:srgbClr val="8B1062"/>
                </a:solidFill>
                <a:latin typeface="Arial"/>
                <a:cs typeface="Arial"/>
              </a:rPr>
              <a:t>(2.3)</a:t>
            </a:r>
            <a:endParaRPr sz="1050" dirty="0">
              <a:latin typeface="Arial"/>
              <a:cs typeface="Arial"/>
            </a:endParaRPr>
          </a:p>
          <a:p>
            <a:pPr marL="25400">
              <a:lnSpc>
                <a:spcPct val="100000"/>
              </a:lnSpc>
              <a:spcBef>
                <a:spcPts val="165"/>
              </a:spcBef>
            </a:pPr>
            <a:r>
              <a:rPr sz="1050" b="1" dirty="0">
                <a:solidFill>
                  <a:srgbClr val="8B1062"/>
                </a:solidFill>
                <a:latin typeface="Arial"/>
                <a:cs typeface="Arial"/>
              </a:rPr>
              <a:t>» </a:t>
            </a:r>
            <a:r>
              <a:rPr sz="1050" dirty="0">
                <a:latin typeface="Arial"/>
                <a:cs typeface="Arial"/>
              </a:rPr>
              <a:t>Considere o uso de antidepressivos. </a:t>
            </a:r>
            <a:r>
              <a:rPr sz="1050" b="1" dirty="0">
                <a:solidFill>
                  <a:srgbClr val="8B1062"/>
                </a:solidFill>
                <a:latin typeface="Arial"/>
                <a:cs typeface="Arial"/>
              </a:rPr>
              <a:t>(2.5)</a:t>
            </a:r>
            <a:endParaRPr sz="1050" dirty="0">
              <a:latin typeface="Arial"/>
              <a:cs typeface="Arial"/>
            </a:endParaRPr>
          </a:p>
          <a:p>
            <a:pPr marL="205104" marR="30480" indent="-180340">
              <a:lnSpc>
                <a:spcPts val="1600"/>
              </a:lnSpc>
              <a:spcBef>
                <a:spcPts val="320"/>
              </a:spcBef>
            </a:pPr>
            <a:r>
              <a:rPr sz="1050" b="1" dirty="0">
                <a:solidFill>
                  <a:srgbClr val="8B1062"/>
                </a:solidFill>
                <a:latin typeface="Arial"/>
                <a:cs typeface="Arial"/>
              </a:rPr>
              <a:t>» </a:t>
            </a:r>
            <a:r>
              <a:rPr sz="1050" dirty="0">
                <a:latin typeface="Arial"/>
                <a:cs typeface="Arial"/>
              </a:rPr>
              <a:t>Caso disponíveis, considere o encaminhamento a um  dos seguintes tratamentos psicológicos breves:  terapia interpessoal (TIP), terapia cognitivo-comporta-  mental (TCC), ativação comportamental e aconselha-  mento para solução de problemas. </a:t>
            </a:r>
            <a:r>
              <a:rPr sz="1050" b="1" dirty="0">
                <a:solidFill>
                  <a:srgbClr val="8B1062"/>
                </a:solidFill>
                <a:latin typeface="Arial"/>
                <a:cs typeface="Arial"/>
              </a:rPr>
              <a:t>(2.4)</a:t>
            </a:r>
            <a:endParaRPr sz="1050" dirty="0">
              <a:latin typeface="Arial"/>
              <a:cs typeface="Arial"/>
            </a:endParaRPr>
          </a:p>
          <a:p>
            <a:pPr marL="205104" marR="162560" indent="-180340">
              <a:lnSpc>
                <a:spcPts val="1600"/>
              </a:lnSpc>
              <a:spcBef>
                <a:spcPts val="285"/>
              </a:spcBef>
              <a:tabLst>
                <a:tab pos="389255" algn="l"/>
              </a:tabLst>
            </a:pPr>
            <a:r>
              <a:rPr sz="1050" b="1" baseline="-7936" dirty="0">
                <a:solidFill>
                  <a:srgbClr val="8B1062"/>
                </a:solidFill>
                <a:latin typeface="Arial"/>
                <a:cs typeface="Arial"/>
              </a:rPr>
              <a:t>»		</a:t>
            </a:r>
            <a:r>
              <a:rPr sz="1050" dirty="0">
                <a:latin typeface="Arial"/>
                <a:cs typeface="Arial"/>
              </a:rPr>
              <a:t>NÃO use tratamentos inefetivos, p. ex., injeções  de vitamina, para controle dos sintomas.</a:t>
            </a:r>
          </a:p>
          <a:p>
            <a:pPr marL="25400">
              <a:lnSpc>
                <a:spcPct val="100000"/>
              </a:lnSpc>
              <a:spcBef>
                <a:spcPts val="165"/>
              </a:spcBef>
            </a:pPr>
            <a:r>
              <a:rPr sz="1050" b="1" dirty="0">
                <a:solidFill>
                  <a:srgbClr val="8B1062"/>
                </a:solidFill>
                <a:latin typeface="Arial"/>
                <a:cs typeface="Arial"/>
              </a:rPr>
              <a:t>» </a:t>
            </a:r>
            <a:r>
              <a:rPr sz="1050" dirty="0">
                <a:latin typeface="Arial"/>
                <a:cs typeface="Arial"/>
              </a:rPr>
              <a:t>Ofereça seguimento periódico.</a:t>
            </a:r>
          </a:p>
        </p:txBody>
      </p:sp>
      <p:sp>
        <p:nvSpPr>
          <p:cNvPr id="40" name="object 40"/>
          <p:cNvSpPr/>
          <p:nvPr/>
        </p:nvSpPr>
        <p:spPr>
          <a:xfrm>
            <a:off x="786286" y="3132054"/>
            <a:ext cx="3289300" cy="3629660"/>
          </a:xfrm>
          <a:custGeom>
            <a:avLst/>
            <a:gdLst/>
            <a:ahLst/>
            <a:cxnLst/>
            <a:rect l="l" t="t" r="r" b="b"/>
            <a:pathLst>
              <a:path w="3289300" h="3629659">
                <a:moveTo>
                  <a:pt x="36004" y="0"/>
                </a:moveTo>
                <a:lnTo>
                  <a:pt x="15189" y="562"/>
                </a:lnTo>
                <a:lnTo>
                  <a:pt x="4500" y="4500"/>
                </a:lnTo>
                <a:lnTo>
                  <a:pt x="562" y="15189"/>
                </a:lnTo>
                <a:lnTo>
                  <a:pt x="0" y="36004"/>
                </a:lnTo>
                <a:lnTo>
                  <a:pt x="0" y="3593604"/>
                </a:lnTo>
                <a:lnTo>
                  <a:pt x="562" y="3614412"/>
                </a:lnTo>
                <a:lnTo>
                  <a:pt x="4500" y="3625097"/>
                </a:lnTo>
                <a:lnTo>
                  <a:pt x="15189" y="3629034"/>
                </a:lnTo>
                <a:lnTo>
                  <a:pt x="36004" y="3629596"/>
                </a:lnTo>
                <a:lnTo>
                  <a:pt x="3253016" y="3629596"/>
                </a:lnTo>
                <a:lnTo>
                  <a:pt x="3273831" y="3629034"/>
                </a:lnTo>
                <a:lnTo>
                  <a:pt x="3284520" y="3625097"/>
                </a:lnTo>
                <a:lnTo>
                  <a:pt x="3288458" y="3614412"/>
                </a:lnTo>
                <a:lnTo>
                  <a:pt x="3289020" y="3593604"/>
                </a:lnTo>
                <a:lnTo>
                  <a:pt x="3289020" y="36004"/>
                </a:lnTo>
                <a:lnTo>
                  <a:pt x="3288458" y="15189"/>
                </a:lnTo>
                <a:lnTo>
                  <a:pt x="3284520" y="4500"/>
                </a:lnTo>
                <a:lnTo>
                  <a:pt x="3273831" y="562"/>
                </a:lnTo>
                <a:lnTo>
                  <a:pt x="3253016" y="0"/>
                </a:lnTo>
                <a:lnTo>
                  <a:pt x="36004" y="0"/>
                </a:lnTo>
                <a:close/>
              </a:path>
            </a:pathLst>
          </a:custGeom>
          <a:ln w="12700">
            <a:solidFill>
              <a:srgbClr val="8B1062"/>
            </a:solidFill>
          </a:ln>
        </p:spPr>
        <p:txBody>
          <a:bodyPr wrap="square" lIns="0" tIns="0" rIns="0" bIns="0" rtlCol="0"/>
          <a:lstStyle/>
          <a:p>
            <a:endParaRPr/>
          </a:p>
        </p:txBody>
      </p:sp>
      <p:sp>
        <p:nvSpPr>
          <p:cNvPr id="41" name="object 41"/>
          <p:cNvSpPr/>
          <p:nvPr/>
        </p:nvSpPr>
        <p:spPr>
          <a:xfrm>
            <a:off x="722693" y="2384310"/>
            <a:ext cx="3406140" cy="708660"/>
          </a:xfrm>
          <a:custGeom>
            <a:avLst/>
            <a:gdLst/>
            <a:ahLst/>
            <a:cxnLst/>
            <a:rect l="l" t="t" r="r" b="b"/>
            <a:pathLst>
              <a:path w="3406140" h="708660">
                <a:moveTo>
                  <a:pt x="0" y="0"/>
                </a:moveTo>
                <a:lnTo>
                  <a:pt x="3406140" y="0"/>
                </a:lnTo>
                <a:lnTo>
                  <a:pt x="3406140" y="708660"/>
                </a:lnTo>
                <a:lnTo>
                  <a:pt x="0" y="708660"/>
                </a:lnTo>
                <a:lnTo>
                  <a:pt x="0" y="0"/>
                </a:lnTo>
                <a:close/>
              </a:path>
            </a:pathLst>
          </a:custGeom>
          <a:solidFill>
            <a:srgbClr val="000000">
              <a:alpha val="39999"/>
            </a:srgbClr>
          </a:solidFill>
        </p:spPr>
        <p:txBody>
          <a:bodyPr wrap="square" lIns="0" tIns="0" rIns="0" bIns="0" rtlCol="0"/>
          <a:lstStyle/>
          <a:p>
            <a:endParaRPr/>
          </a:p>
        </p:txBody>
      </p:sp>
      <p:sp>
        <p:nvSpPr>
          <p:cNvPr id="42" name="object 42"/>
          <p:cNvSpPr/>
          <p:nvPr/>
        </p:nvSpPr>
        <p:spPr>
          <a:xfrm>
            <a:off x="769045" y="2432705"/>
            <a:ext cx="3293745" cy="594360"/>
          </a:xfrm>
          <a:custGeom>
            <a:avLst/>
            <a:gdLst/>
            <a:ahLst/>
            <a:cxnLst/>
            <a:rect l="l" t="t" r="r" b="b"/>
            <a:pathLst>
              <a:path w="3293745" h="594360">
                <a:moveTo>
                  <a:pt x="3257562" y="0"/>
                </a:moveTo>
                <a:lnTo>
                  <a:pt x="36004" y="0"/>
                </a:lnTo>
                <a:lnTo>
                  <a:pt x="15189" y="562"/>
                </a:lnTo>
                <a:lnTo>
                  <a:pt x="4500" y="4500"/>
                </a:lnTo>
                <a:lnTo>
                  <a:pt x="562" y="15189"/>
                </a:lnTo>
                <a:lnTo>
                  <a:pt x="0" y="36004"/>
                </a:lnTo>
                <a:lnTo>
                  <a:pt x="0" y="557987"/>
                </a:lnTo>
                <a:lnTo>
                  <a:pt x="562" y="578802"/>
                </a:lnTo>
                <a:lnTo>
                  <a:pt x="4500" y="589491"/>
                </a:lnTo>
                <a:lnTo>
                  <a:pt x="15189" y="593429"/>
                </a:lnTo>
                <a:lnTo>
                  <a:pt x="36004" y="593991"/>
                </a:lnTo>
                <a:lnTo>
                  <a:pt x="3257562" y="593991"/>
                </a:lnTo>
                <a:lnTo>
                  <a:pt x="3278377" y="593429"/>
                </a:lnTo>
                <a:lnTo>
                  <a:pt x="3289066" y="589491"/>
                </a:lnTo>
                <a:lnTo>
                  <a:pt x="3293004" y="578802"/>
                </a:lnTo>
                <a:lnTo>
                  <a:pt x="3293567" y="557987"/>
                </a:lnTo>
                <a:lnTo>
                  <a:pt x="3293567" y="36004"/>
                </a:lnTo>
                <a:lnTo>
                  <a:pt x="3293004" y="15189"/>
                </a:lnTo>
                <a:lnTo>
                  <a:pt x="3289066" y="4500"/>
                </a:lnTo>
                <a:lnTo>
                  <a:pt x="3278377" y="562"/>
                </a:lnTo>
                <a:lnTo>
                  <a:pt x="3257562" y="0"/>
                </a:lnTo>
                <a:close/>
              </a:path>
            </a:pathLst>
          </a:custGeom>
          <a:solidFill>
            <a:srgbClr val="FFFFFF"/>
          </a:solidFill>
        </p:spPr>
        <p:txBody>
          <a:bodyPr wrap="square" lIns="0" tIns="0" rIns="0" bIns="0" rtlCol="0"/>
          <a:lstStyle/>
          <a:p>
            <a:endParaRPr/>
          </a:p>
        </p:txBody>
      </p:sp>
      <p:sp>
        <p:nvSpPr>
          <p:cNvPr id="43" name="object 43"/>
          <p:cNvSpPr txBox="1"/>
          <p:nvPr/>
        </p:nvSpPr>
        <p:spPr>
          <a:xfrm>
            <a:off x="1980905" y="2587255"/>
            <a:ext cx="869950" cy="269240"/>
          </a:xfrm>
          <a:prstGeom prst="rect">
            <a:avLst/>
          </a:prstGeom>
        </p:spPr>
        <p:txBody>
          <a:bodyPr vert="horz" wrap="square" lIns="0" tIns="12700" rIns="0" bIns="0" rtlCol="0">
            <a:spAutoFit/>
          </a:bodyPr>
          <a:lstStyle/>
          <a:p>
            <a:pPr marL="12700">
              <a:lnSpc>
                <a:spcPct val="100000"/>
              </a:lnSpc>
              <a:spcBef>
                <a:spcPts val="100"/>
              </a:spcBef>
            </a:pPr>
            <a:r>
              <a:rPr sz="1600" b="1" spc="-175" dirty="0">
                <a:latin typeface="Arial"/>
                <a:cs typeface="Arial"/>
              </a:rPr>
              <a:t>Depressão</a:t>
            </a:r>
            <a:endParaRPr sz="1600">
              <a:latin typeface="Arial"/>
              <a:cs typeface="Arial"/>
            </a:endParaRPr>
          </a:p>
        </p:txBody>
      </p:sp>
      <p:sp>
        <p:nvSpPr>
          <p:cNvPr id="44" name="object 44"/>
          <p:cNvSpPr/>
          <p:nvPr/>
        </p:nvSpPr>
        <p:spPr>
          <a:xfrm>
            <a:off x="769045" y="2432705"/>
            <a:ext cx="3293745" cy="594360"/>
          </a:xfrm>
          <a:custGeom>
            <a:avLst/>
            <a:gdLst/>
            <a:ahLst/>
            <a:cxnLst/>
            <a:rect l="l" t="t" r="r" b="b"/>
            <a:pathLst>
              <a:path w="3293745" h="594360">
                <a:moveTo>
                  <a:pt x="36004" y="0"/>
                </a:moveTo>
                <a:lnTo>
                  <a:pt x="15189" y="562"/>
                </a:lnTo>
                <a:lnTo>
                  <a:pt x="4500" y="4500"/>
                </a:lnTo>
                <a:lnTo>
                  <a:pt x="562" y="15189"/>
                </a:lnTo>
                <a:lnTo>
                  <a:pt x="0" y="36004"/>
                </a:lnTo>
                <a:lnTo>
                  <a:pt x="0" y="557987"/>
                </a:lnTo>
                <a:lnTo>
                  <a:pt x="562" y="578802"/>
                </a:lnTo>
                <a:lnTo>
                  <a:pt x="4500" y="589491"/>
                </a:lnTo>
                <a:lnTo>
                  <a:pt x="15189" y="593429"/>
                </a:lnTo>
                <a:lnTo>
                  <a:pt x="36004" y="593991"/>
                </a:lnTo>
                <a:lnTo>
                  <a:pt x="3257562" y="593991"/>
                </a:lnTo>
                <a:lnTo>
                  <a:pt x="3278377" y="593429"/>
                </a:lnTo>
                <a:lnTo>
                  <a:pt x="3289066" y="589491"/>
                </a:lnTo>
                <a:lnTo>
                  <a:pt x="3293004" y="578802"/>
                </a:lnTo>
                <a:lnTo>
                  <a:pt x="3293567" y="557987"/>
                </a:lnTo>
                <a:lnTo>
                  <a:pt x="3293567" y="36004"/>
                </a:lnTo>
                <a:lnTo>
                  <a:pt x="3293004" y="15189"/>
                </a:lnTo>
                <a:lnTo>
                  <a:pt x="3289066" y="4500"/>
                </a:lnTo>
                <a:lnTo>
                  <a:pt x="3278377" y="562"/>
                </a:lnTo>
                <a:lnTo>
                  <a:pt x="3257562" y="0"/>
                </a:lnTo>
                <a:lnTo>
                  <a:pt x="36004" y="0"/>
                </a:lnTo>
                <a:close/>
              </a:path>
            </a:pathLst>
          </a:custGeom>
          <a:ln w="38100">
            <a:solidFill>
              <a:srgbClr val="8B1062"/>
            </a:solidFill>
          </a:ln>
        </p:spPr>
        <p:txBody>
          <a:bodyPr wrap="square" lIns="0" tIns="0" rIns="0" bIns="0" rtlCol="0"/>
          <a:lstStyle/>
          <a:p>
            <a:endParaRPr/>
          </a:p>
        </p:txBody>
      </p:sp>
      <p:sp>
        <p:nvSpPr>
          <p:cNvPr id="45" name="object 45"/>
          <p:cNvSpPr/>
          <p:nvPr/>
        </p:nvSpPr>
        <p:spPr>
          <a:xfrm>
            <a:off x="4217314" y="3096361"/>
            <a:ext cx="3237230" cy="3726179"/>
          </a:xfrm>
          <a:custGeom>
            <a:avLst/>
            <a:gdLst/>
            <a:ahLst/>
            <a:cxnLst/>
            <a:rect l="l" t="t" r="r" b="b"/>
            <a:pathLst>
              <a:path w="3237229" h="3726179">
                <a:moveTo>
                  <a:pt x="0" y="0"/>
                </a:moveTo>
                <a:lnTo>
                  <a:pt x="3236976" y="0"/>
                </a:lnTo>
                <a:lnTo>
                  <a:pt x="3236976" y="3726179"/>
                </a:lnTo>
                <a:lnTo>
                  <a:pt x="0" y="3726179"/>
                </a:lnTo>
                <a:lnTo>
                  <a:pt x="0" y="0"/>
                </a:lnTo>
                <a:close/>
              </a:path>
            </a:pathLst>
          </a:custGeom>
          <a:solidFill>
            <a:srgbClr val="000000">
              <a:alpha val="39999"/>
            </a:srgbClr>
          </a:solidFill>
        </p:spPr>
        <p:txBody>
          <a:bodyPr wrap="square" lIns="0" tIns="0" rIns="0" bIns="0" rtlCol="0"/>
          <a:lstStyle/>
          <a:p>
            <a:endParaRPr/>
          </a:p>
        </p:txBody>
      </p:sp>
      <p:sp>
        <p:nvSpPr>
          <p:cNvPr id="46" name="object 46"/>
          <p:cNvSpPr/>
          <p:nvPr/>
        </p:nvSpPr>
        <p:spPr>
          <a:xfrm>
            <a:off x="4250965" y="3132054"/>
            <a:ext cx="3151505" cy="3639820"/>
          </a:xfrm>
          <a:custGeom>
            <a:avLst/>
            <a:gdLst/>
            <a:ahLst/>
            <a:cxnLst/>
            <a:rect l="l" t="t" r="r" b="b"/>
            <a:pathLst>
              <a:path w="3151504" h="3639820">
                <a:moveTo>
                  <a:pt x="3115144" y="0"/>
                </a:moveTo>
                <a:lnTo>
                  <a:pt x="36004" y="0"/>
                </a:lnTo>
                <a:lnTo>
                  <a:pt x="15189" y="562"/>
                </a:lnTo>
                <a:lnTo>
                  <a:pt x="4500" y="4500"/>
                </a:lnTo>
                <a:lnTo>
                  <a:pt x="562" y="15189"/>
                </a:lnTo>
                <a:lnTo>
                  <a:pt x="0" y="36004"/>
                </a:lnTo>
                <a:lnTo>
                  <a:pt x="0" y="3603205"/>
                </a:lnTo>
                <a:lnTo>
                  <a:pt x="562" y="3624013"/>
                </a:lnTo>
                <a:lnTo>
                  <a:pt x="4500" y="3634698"/>
                </a:lnTo>
                <a:lnTo>
                  <a:pt x="15189" y="3638635"/>
                </a:lnTo>
                <a:lnTo>
                  <a:pt x="36004" y="3639197"/>
                </a:lnTo>
                <a:lnTo>
                  <a:pt x="3115144" y="3639197"/>
                </a:lnTo>
                <a:lnTo>
                  <a:pt x="3135952" y="3638635"/>
                </a:lnTo>
                <a:lnTo>
                  <a:pt x="3146637" y="3634698"/>
                </a:lnTo>
                <a:lnTo>
                  <a:pt x="3150574" y="3624013"/>
                </a:lnTo>
                <a:lnTo>
                  <a:pt x="3151136" y="3603205"/>
                </a:lnTo>
                <a:lnTo>
                  <a:pt x="3151136" y="36004"/>
                </a:lnTo>
                <a:lnTo>
                  <a:pt x="3150574" y="15189"/>
                </a:lnTo>
                <a:lnTo>
                  <a:pt x="3146637" y="4500"/>
                </a:lnTo>
                <a:lnTo>
                  <a:pt x="3135952" y="562"/>
                </a:lnTo>
                <a:lnTo>
                  <a:pt x="3115144" y="0"/>
                </a:lnTo>
                <a:close/>
              </a:path>
            </a:pathLst>
          </a:custGeom>
          <a:solidFill>
            <a:srgbClr val="FFFFFF"/>
          </a:solidFill>
        </p:spPr>
        <p:txBody>
          <a:bodyPr wrap="square" lIns="0" tIns="0" rIns="0" bIns="0" rtlCol="0"/>
          <a:lstStyle/>
          <a:p>
            <a:endParaRPr/>
          </a:p>
        </p:txBody>
      </p:sp>
      <p:sp>
        <p:nvSpPr>
          <p:cNvPr id="47" name="object 47"/>
          <p:cNvSpPr/>
          <p:nvPr/>
        </p:nvSpPr>
        <p:spPr>
          <a:xfrm>
            <a:off x="5926461" y="3346827"/>
            <a:ext cx="181243" cy="189576"/>
          </a:xfrm>
          <a:prstGeom prst="rect">
            <a:avLst/>
          </a:prstGeom>
          <a:blipFill>
            <a:blip r:embed="rId5" cstate="print"/>
            <a:stretch>
              <a:fillRect/>
            </a:stretch>
          </a:blipFill>
        </p:spPr>
        <p:txBody>
          <a:bodyPr wrap="square" lIns="0" tIns="0" rIns="0" bIns="0" rtlCol="0"/>
          <a:lstStyle/>
          <a:p>
            <a:endParaRPr/>
          </a:p>
        </p:txBody>
      </p:sp>
      <p:sp>
        <p:nvSpPr>
          <p:cNvPr id="48" name="object 48"/>
          <p:cNvSpPr txBox="1"/>
          <p:nvPr/>
        </p:nvSpPr>
        <p:spPr>
          <a:xfrm>
            <a:off x="4264910" y="3269265"/>
            <a:ext cx="3123565" cy="2976136"/>
          </a:xfrm>
          <a:prstGeom prst="rect">
            <a:avLst/>
          </a:prstGeom>
        </p:spPr>
        <p:txBody>
          <a:bodyPr vert="horz" wrap="square" lIns="0" tIns="38100" rIns="0" bIns="0" rtlCol="0">
            <a:spAutoFit/>
          </a:bodyPr>
          <a:lstStyle/>
          <a:p>
            <a:pPr marL="135890">
              <a:lnSpc>
                <a:spcPct val="100000"/>
              </a:lnSpc>
              <a:spcBef>
                <a:spcPts val="300"/>
              </a:spcBef>
            </a:pPr>
            <a:r>
              <a:rPr sz="1400" b="1" dirty="0">
                <a:solidFill>
                  <a:srgbClr val="8B1062"/>
                </a:solidFill>
                <a:latin typeface="Arial"/>
                <a:cs typeface="Arial"/>
              </a:rPr>
              <a:t>» </a:t>
            </a:r>
            <a:r>
              <a:rPr sz="1000" dirty="0">
                <a:latin typeface="Arial"/>
                <a:cs typeface="Arial"/>
              </a:rPr>
              <a:t>Consulte um especialista.</a:t>
            </a:r>
          </a:p>
          <a:p>
            <a:pPr marL="316230" marR="190500" indent="-180340">
              <a:lnSpc>
                <a:spcPts val="1600"/>
              </a:lnSpc>
              <a:spcBef>
                <a:spcPts val="325"/>
              </a:spcBef>
            </a:pPr>
            <a:r>
              <a:rPr sz="1400" b="1" dirty="0">
                <a:solidFill>
                  <a:srgbClr val="8B1062"/>
                </a:solidFill>
                <a:latin typeface="Arial"/>
                <a:cs typeface="Arial"/>
              </a:rPr>
              <a:t>» </a:t>
            </a:r>
            <a:r>
              <a:rPr sz="1000" dirty="0">
                <a:latin typeface="Arial"/>
                <a:cs typeface="Arial"/>
              </a:rPr>
              <a:t>Se não houver um especialista imediatamente  disponível, siga o tratamento para depressão  (</a:t>
            </a:r>
            <a:r>
              <a:rPr sz="1000" b="1" dirty="0">
                <a:solidFill>
                  <a:srgbClr val="8B1062"/>
                </a:solidFill>
                <a:latin typeface="Arial"/>
                <a:cs typeface="Arial"/>
              </a:rPr>
              <a:t>PROTOCOLO 1</a:t>
            </a:r>
            <a:r>
              <a:rPr sz="1000" dirty="0">
                <a:latin typeface="Arial"/>
                <a:cs typeface="Arial"/>
              </a:rPr>
              <a:t>). Entretanto, NUNCA prescreva  apenas antidepressivos, sem um estabilizador do  humor como lítio, carbamazepina ou valproato,  porque os antidepressivos podem acarretar mania  em pessoas com transtorno bipolar (Vá para</a:t>
            </a:r>
          </a:p>
          <a:p>
            <a:pPr marL="316230">
              <a:lnSpc>
                <a:spcPts val="1560"/>
              </a:lnSpc>
            </a:pPr>
            <a:r>
              <a:rPr sz="1400" b="1" dirty="0">
                <a:latin typeface="Arial"/>
                <a:cs typeface="Arial"/>
              </a:rPr>
              <a:t>» </a:t>
            </a:r>
            <a:r>
              <a:rPr sz="1000" b="1" dirty="0">
                <a:latin typeface="Arial"/>
                <a:cs typeface="Arial"/>
              </a:rPr>
              <a:t>PSI</a:t>
            </a:r>
            <a:r>
              <a:rPr sz="1000" dirty="0">
                <a:latin typeface="Arial"/>
                <a:cs typeface="Arial"/>
              </a:rPr>
              <a:t>).</a:t>
            </a:r>
          </a:p>
          <a:p>
            <a:pPr marL="316230" marR="273050" indent="-180340" algn="just">
              <a:lnSpc>
                <a:spcPts val="1600"/>
              </a:lnSpc>
              <a:spcBef>
                <a:spcPts val="325"/>
              </a:spcBef>
            </a:pPr>
            <a:r>
              <a:rPr sz="1400" b="1" dirty="0">
                <a:solidFill>
                  <a:srgbClr val="8B1062"/>
                </a:solidFill>
                <a:latin typeface="Arial"/>
                <a:cs typeface="Arial"/>
              </a:rPr>
              <a:t>» </a:t>
            </a:r>
            <a:r>
              <a:rPr sz="1000" dirty="0">
                <a:latin typeface="Arial"/>
                <a:cs typeface="Arial"/>
              </a:rPr>
              <a:t>Se surgirem sintomas de mania, diga à pessoa e  aos cuidadores para suspender imediatamente o  antidepressivo e voltar para obter ajuda.</a:t>
            </a:r>
          </a:p>
        </p:txBody>
      </p:sp>
      <p:sp>
        <p:nvSpPr>
          <p:cNvPr id="49" name="object 49"/>
          <p:cNvSpPr/>
          <p:nvPr/>
        </p:nvSpPr>
        <p:spPr>
          <a:xfrm>
            <a:off x="4250965" y="3132054"/>
            <a:ext cx="3151505" cy="3639820"/>
          </a:xfrm>
          <a:custGeom>
            <a:avLst/>
            <a:gdLst/>
            <a:ahLst/>
            <a:cxnLst/>
            <a:rect l="l" t="t" r="r" b="b"/>
            <a:pathLst>
              <a:path w="3151504" h="3639820">
                <a:moveTo>
                  <a:pt x="36004" y="0"/>
                </a:moveTo>
                <a:lnTo>
                  <a:pt x="15189" y="562"/>
                </a:lnTo>
                <a:lnTo>
                  <a:pt x="4500" y="4500"/>
                </a:lnTo>
                <a:lnTo>
                  <a:pt x="562" y="15189"/>
                </a:lnTo>
                <a:lnTo>
                  <a:pt x="0" y="36004"/>
                </a:lnTo>
                <a:lnTo>
                  <a:pt x="0" y="3603205"/>
                </a:lnTo>
                <a:lnTo>
                  <a:pt x="562" y="3624013"/>
                </a:lnTo>
                <a:lnTo>
                  <a:pt x="4500" y="3634698"/>
                </a:lnTo>
                <a:lnTo>
                  <a:pt x="15189" y="3638635"/>
                </a:lnTo>
                <a:lnTo>
                  <a:pt x="36004" y="3639197"/>
                </a:lnTo>
                <a:lnTo>
                  <a:pt x="3115144" y="3639197"/>
                </a:lnTo>
                <a:lnTo>
                  <a:pt x="3135952" y="3638635"/>
                </a:lnTo>
                <a:lnTo>
                  <a:pt x="3146637" y="3634698"/>
                </a:lnTo>
                <a:lnTo>
                  <a:pt x="3150574" y="3624013"/>
                </a:lnTo>
                <a:lnTo>
                  <a:pt x="3151136" y="3603205"/>
                </a:lnTo>
                <a:lnTo>
                  <a:pt x="3151136" y="36004"/>
                </a:lnTo>
                <a:lnTo>
                  <a:pt x="3150574" y="15189"/>
                </a:lnTo>
                <a:lnTo>
                  <a:pt x="3146637" y="4500"/>
                </a:lnTo>
                <a:lnTo>
                  <a:pt x="3135952" y="562"/>
                </a:lnTo>
                <a:lnTo>
                  <a:pt x="3115144" y="0"/>
                </a:lnTo>
                <a:lnTo>
                  <a:pt x="36004" y="0"/>
                </a:lnTo>
                <a:close/>
              </a:path>
            </a:pathLst>
          </a:custGeom>
          <a:ln w="12700">
            <a:solidFill>
              <a:srgbClr val="8B1062"/>
            </a:solidFill>
          </a:ln>
        </p:spPr>
        <p:txBody>
          <a:bodyPr wrap="square" lIns="0" tIns="0" rIns="0" bIns="0" rtlCol="0"/>
          <a:lstStyle/>
          <a:p>
            <a:endParaRPr/>
          </a:p>
        </p:txBody>
      </p:sp>
      <p:sp>
        <p:nvSpPr>
          <p:cNvPr id="50" name="object 50"/>
          <p:cNvSpPr/>
          <p:nvPr/>
        </p:nvSpPr>
        <p:spPr>
          <a:xfrm>
            <a:off x="4217314" y="2384310"/>
            <a:ext cx="3237230" cy="708660"/>
          </a:xfrm>
          <a:custGeom>
            <a:avLst/>
            <a:gdLst/>
            <a:ahLst/>
            <a:cxnLst/>
            <a:rect l="l" t="t" r="r" b="b"/>
            <a:pathLst>
              <a:path w="3237229" h="708660">
                <a:moveTo>
                  <a:pt x="0" y="0"/>
                </a:moveTo>
                <a:lnTo>
                  <a:pt x="3236976" y="0"/>
                </a:lnTo>
                <a:lnTo>
                  <a:pt x="3236976" y="708660"/>
                </a:lnTo>
                <a:lnTo>
                  <a:pt x="0" y="708660"/>
                </a:lnTo>
                <a:lnTo>
                  <a:pt x="0" y="0"/>
                </a:lnTo>
                <a:close/>
              </a:path>
            </a:pathLst>
          </a:custGeom>
          <a:solidFill>
            <a:srgbClr val="000000">
              <a:alpha val="39999"/>
            </a:srgbClr>
          </a:solidFill>
        </p:spPr>
        <p:txBody>
          <a:bodyPr wrap="square" lIns="0" tIns="0" rIns="0" bIns="0" rtlCol="0"/>
          <a:lstStyle/>
          <a:p>
            <a:endParaRPr/>
          </a:p>
        </p:txBody>
      </p:sp>
      <p:sp>
        <p:nvSpPr>
          <p:cNvPr id="51" name="object 51"/>
          <p:cNvSpPr/>
          <p:nvPr/>
        </p:nvSpPr>
        <p:spPr>
          <a:xfrm>
            <a:off x="4263666" y="2432705"/>
            <a:ext cx="3126105" cy="594360"/>
          </a:xfrm>
          <a:custGeom>
            <a:avLst/>
            <a:gdLst/>
            <a:ahLst/>
            <a:cxnLst/>
            <a:rect l="l" t="t" r="r" b="b"/>
            <a:pathLst>
              <a:path w="3126104" h="594360">
                <a:moveTo>
                  <a:pt x="3089744" y="0"/>
                </a:moveTo>
                <a:lnTo>
                  <a:pt x="36004" y="0"/>
                </a:lnTo>
                <a:lnTo>
                  <a:pt x="15189" y="562"/>
                </a:lnTo>
                <a:lnTo>
                  <a:pt x="4500" y="4500"/>
                </a:lnTo>
                <a:lnTo>
                  <a:pt x="562" y="15189"/>
                </a:lnTo>
                <a:lnTo>
                  <a:pt x="0" y="36004"/>
                </a:lnTo>
                <a:lnTo>
                  <a:pt x="0" y="557999"/>
                </a:lnTo>
                <a:lnTo>
                  <a:pt x="562" y="578815"/>
                </a:lnTo>
                <a:lnTo>
                  <a:pt x="4500" y="589503"/>
                </a:lnTo>
                <a:lnTo>
                  <a:pt x="15189" y="593441"/>
                </a:lnTo>
                <a:lnTo>
                  <a:pt x="36004" y="594004"/>
                </a:lnTo>
                <a:lnTo>
                  <a:pt x="3089744" y="594004"/>
                </a:lnTo>
                <a:lnTo>
                  <a:pt x="3110552" y="593441"/>
                </a:lnTo>
                <a:lnTo>
                  <a:pt x="3121237" y="589503"/>
                </a:lnTo>
                <a:lnTo>
                  <a:pt x="3125174" y="578815"/>
                </a:lnTo>
                <a:lnTo>
                  <a:pt x="3125736" y="557999"/>
                </a:lnTo>
                <a:lnTo>
                  <a:pt x="3125736" y="36004"/>
                </a:lnTo>
                <a:lnTo>
                  <a:pt x="3125174" y="15189"/>
                </a:lnTo>
                <a:lnTo>
                  <a:pt x="3121237" y="4500"/>
                </a:lnTo>
                <a:lnTo>
                  <a:pt x="3110552" y="562"/>
                </a:lnTo>
                <a:lnTo>
                  <a:pt x="3089744" y="0"/>
                </a:lnTo>
                <a:close/>
              </a:path>
            </a:pathLst>
          </a:custGeom>
          <a:solidFill>
            <a:srgbClr val="FFFFFF"/>
          </a:solidFill>
        </p:spPr>
        <p:txBody>
          <a:bodyPr wrap="square" lIns="0" tIns="0" rIns="0" bIns="0" rtlCol="0"/>
          <a:lstStyle/>
          <a:p>
            <a:endParaRPr/>
          </a:p>
        </p:txBody>
      </p:sp>
      <p:sp>
        <p:nvSpPr>
          <p:cNvPr id="52" name="object 52"/>
          <p:cNvSpPr txBox="1"/>
          <p:nvPr/>
        </p:nvSpPr>
        <p:spPr>
          <a:xfrm>
            <a:off x="4497953" y="2587255"/>
            <a:ext cx="2657475" cy="269240"/>
          </a:xfrm>
          <a:prstGeom prst="rect">
            <a:avLst/>
          </a:prstGeom>
        </p:spPr>
        <p:txBody>
          <a:bodyPr vert="horz" wrap="square" lIns="0" tIns="12700" rIns="0" bIns="0" rtlCol="0">
            <a:spAutoFit/>
          </a:bodyPr>
          <a:lstStyle/>
          <a:p>
            <a:pPr marL="12700">
              <a:lnSpc>
                <a:spcPct val="100000"/>
              </a:lnSpc>
              <a:spcBef>
                <a:spcPts val="100"/>
              </a:spcBef>
            </a:pPr>
            <a:r>
              <a:rPr sz="1600" b="1" spc="-175" dirty="0">
                <a:latin typeface="Arial"/>
                <a:cs typeface="Arial"/>
              </a:rPr>
              <a:t>Depressão no </a:t>
            </a:r>
            <a:r>
              <a:rPr sz="1600" b="1" spc="-130" dirty="0">
                <a:latin typeface="Arial"/>
                <a:cs typeface="Arial"/>
              </a:rPr>
              <a:t>transtorno</a:t>
            </a:r>
            <a:r>
              <a:rPr sz="1600" b="1" spc="170" dirty="0">
                <a:latin typeface="Arial"/>
                <a:cs typeface="Arial"/>
              </a:rPr>
              <a:t> </a:t>
            </a:r>
            <a:r>
              <a:rPr sz="1600" b="1" spc="-120" dirty="0">
                <a:latin typeface="Arial"/>
                <a:cs typeface="Arial"/>
              </a:rPr>
              <a:t>bipolar</a:t>
            </a:r>
            <a:endParaRPr sz="1600">
              <a:latin typeface="Arial"/>
              <a:cs typeface="Arial"/>
            </a:endParaRPr>
          </a:p>
        </p:txBody>
      </p:sp>
      <p:sp>
        <p:nvSpPr>
          <p:cNvPr id="53" name="object 53"/>
          <p:cNvSpPr/>
          <p:nvPr/>
        </p:nvSpPr>
        <p:spPr>
          <a:xfrm>
            <a:off x="4263666" y="2432705"/>
            <a:ext cx="3126105" cy="594360"/>
          </a:xfrm>
          <a:custGeom>
            <a:avLst/>
            <a:gdLst/>
            <a:ahLst/>
            <a:cxnLst/>
            <a:rect l="l" t="t" r="r" b="b"/>
            <a:pathLst>
              <a:path w="3126104" h="594360">
                <a:moveTo>
                  <a:pt x="36004" y="0"/>
                </a:moveTo>
                <a:lnTo>
                  <a:pt x="15189" y="562"/>
                </a:lnTo>
                <a:lnTo>
                  <a:pt x="4500" y="4500"/>
                </a:lnTo>
                <a:lnTo>
                  <a:pt x="562" y="15189"/>
                </a:lnTo>
                <a:lnTo>
                  <a:pt x="0" y="36004"/>
                </a:lnTo>
                <a:lnTo>
                  <a:pt x="0" y="557999"/>
                </a:lnTo>
                <a:lnTo>
                  <a:pt x="562" y="578815"/>
                </a:lnTo>
                <a:lnTo>
                  <a:pt x="4500" y="589503"/>
                </a:lnTo>
                <a:lnTo>
                  <a:pt x="15189" y="593441"/>
                </a:lnTo>
                <a:lnTo>
                  <a:pt x="36004" y="594004"/>
                </a:lnTo>
                <a:lnTo>
                  <a:pt x="3089744" y="594004"/>
                </a:lnTo>
                <a:lnTo>
                  <a:pt x="3110552" y="593441"/>
                </a:lnTo>
                <a:lnTo>
                  <a:pt x="3121237" y="589503"/>
                </a:lnTo>
                <a:lnTo>
                  <a:pt x="3125174" y="578815"/>
                </a:lnTo>
                <a:lnTo>
                  <a:pt x="3125736" y="557999"/>
                </a:lnTo>
                <a:lnTo>
                  <a:pt x="3125736" y="36004"/>
                </a:lnTo>
                <a:lnTo>
                  <a:pt x="3125174" y="15189"/>
                </a:lnTo>
                <a:lnTo>
                  <a:pt x="3121237" y="4500"/>
                </a:lnTo>
                <a:lnTo>
                  <a:pt x="3110552" y="562"/>
                </a:lnTo>
                <a:lnTo>
                  <a:pt x="3089744" y="0"/>
                </a:lnTo>
                <a:lnTo>
                  <a:pt x="36004" y="0"/>
                </a:lnTo>
                <a:close/>
              </a:path>
            </a:pathLst>
          </a:custGeom>
          <a:ln w="38100">
            <a:solidFill>
              <a:srgbClr val="8B1062"/>
            </a:solidFill>
          </a:ln>
        </p:spPr>
        <p:txBody>
          <a:bodyPr wrap="square" lIns="0" tIns="0" rIns="0" bIns="0" rtlCol="0"/>
          <a:lstStyle/>
          <a:p>
            <a:endParaRPr/>
          </a:p>
        </p:txBody>
      </p:sp>
      <p:sp>
        <p:nvSpPr>
          <p:cNvPr id="54" name="object 54"/>
          <p:cNvSpPr/>
          <p:nvPr/>
        </p:nvSpPr>
        <p:spPr>
          <a:xfrm>
            <a:off x="2235107" y="2177756"/>
            <a:ext cx="369570" cy="352425"/>
          </a:xfrm>
          <a:custGeom>
            <a:avLst/>
            <a:gdLst/>
            <a:ahLst/>
            <a:cxnLst/>
            <a:rect l="l" t="t" r="r" b="b"/>
            <a:pathLst>
              <a:path w="369569" h="352425">
                <a:moveTo>
                  <a:pt x="184569" y="0"/>
                </a:move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close/>
              </a:path>
            </a:pathLst>
          </a:custGeom>
          <a:solidFill>
            <a:srgbClr val="8B1062"/>
          </a:solidFill>
        </p:spPr>
        <p:txBody>
          <a:bodyPr wrap="square" lIns="0" tIns="0" rIns="0" bIns="0" rtlCol="0"/>
          <a:lstStyle/>
          <a:p>
            <a:endParaRPr/>
          </a:p>
        </p:txBody>
      </p:sp>
      <p:sp>
        <p:nvSpPr>
          <p:cNvPr id="55" name="object 55"/>
          <p:cNvSpPr/>
          <p:nvPr/>
        </p:nvSpPr>
        <p:spPr>
          <a:xfrm>
            <a:off x="2235107" y="2177756"/>
            <a:ext cx="369570" cy="352425"/>
          </a:xfrm>
          <a:custGeom>
            <a:avLst/>
            <a:gdLst/>
            <a:ahLst/>
            <a:cxnLst/>
            <a:rect l="l" t="t" r="r" b="b"/>
            <a:pathLst>
              <a:path w="369569" h="352425">
                <a:moveTo>
                  <a:pt x="184569" y="352120"/>
                </a:move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close/>
              </a:path>
            </a:pathLst>
          </a:custGeom>
          <a:ln w="12700">
            <a:solidFill>
              <a:srgbClr val="FFFFFF"/>
            </a:solidFill>
          </a:ln>
        </p:spPr>
        <p:txBody>
          <a:bodyPr wrap="square" lIns="0" tIns="0" rIns="0" bIns="0" rtlCol="0"/>
          <a:lstStyle/>
          <a:p>
            <a:endParaRPr/>
          </a:p>
        </p:txBody>
      </p:sp>
      <p:sp>
        <p:nvSpPr>
          <p:cNvPr id="56" name="object 56"/>
          <p:cNvSpPr txBox="1"/>
          <p:nvPr/>
        </p:nvSpPr>
        <p:spPr>
          <a:xfrm>
            <a:off x="1268707" y="1033534"/>
            <a:ext cx="1828364" cy="1420902"/>
          </a:xfrm>
          <a:prstGeom prst="rect">
            <a:avLst/>
          </a:prstGeom>
        </p:spPr>
        <p:txBody>
          <a:bodyPr vert="horz" wrap="square" lIns="0" tIns="12700" rIns="0" bIns="0" rtlCol="0">
            <a:spAutoFit/>
          </a:bodyPr>
          <a:lstStyle/>
          <a:p>
            <a:pPr marL="12700">
              <a:lnSpc>
                <a:spcPct val="100000"/>
              </a:lnSpc>
              <a:spcBef>
                <a:spcPts val="100"/>
              </a:spcBef>
            </a:pPr>
            <a:r>
              <a:rPr sz="3300" b="1" spc="-490" dirty="0">
                <a:solidFill>
                  <a:srgbClr val="8B1062"/>
                </a:solidFill>
                <a:latin typeface="Arial"/>
                <a:cs typeface="Arial"/>
              </a:rPr>
              <a:t>DEP</a:t>
            </a:r>
            <a:r>
              <a:rPr sz="3300" b="1" spc="-400" dirty="0">
                <a:solidFill>
                  <a:srgbClr val="8B1062"/>
                </a:solidFill>
                <a:latin typeface="Arial"/>
                <a:cs typeface="Arial"/>
              </a:rPr>
              <a:t> </a:t>
            </a:r>
            <a:r>
              <a:rPr sz="3300" b="1" spc="-235" dirty="0">
                <a:solidFill>
                  <a:srgbClr val="8B1062"/>
                </a:solidFill>
                <a:latin typeface="Arial"/>
                <a:cs typeface="Arial"/>
              </a:rPr>
              <a:t>2</a:t>
            </a:r>
            <a:endParaRPr sz="3300" dirty="0">
              <a:latin typeface="Arial"/>
              <a:cs typeface="Arial"/>
            </a:endParaRPr>
          </a:p>
          <a:p>
            <a:pPr marL="414020" algn="ctr">
              <a:lnSpc>
                <a:spcPct val="100000"/>
              </a:lnSpc>
              <a:spcBef>
                <a:spcPts val="2615"/>
              </a:spcBef>
            </a:pPr>
            <a:r>
              <a:rPr sz="1600" b="1" spc="-150" dirty="0">
                <a:solidFill>
                  <a:srgbClr val="8B1062"/>
                </a:solidFill>
                <a:latin typeface="Arial"/>
                <a:cs typeface="Arial"/>
              </a:rPr>
              <a:t>PROTOCOLO</a:t>
            </a:r>
            <a:endParaRPr sz="1600" spc="-150" dirty="0">
              <a:latin typeface="Arial"/>
              <a:cs typeface="Arial"/>
            </a:endParaRPr>
          </a:p>
          <a:p>
            <a:pPr marL="403225" algn="ctr">
              <a:lnSpc>
                <a:spcPct val="100000"/>
              </a:lnSpc>
              <a:spcBef>
                <a:spcPts val="735"/>
              </a:spcBef>
            </a:pPr>
            <a:r>
              <a:rPr sz="1500" b="1" spc="45" dirty="0">
                <a:solidFill>
                  <a:srgbClr val="FFFFFF"/>
                </a:solidFill>
                <a:latin typeface="Arial"/>
                <a:cs typeface="Arial"/>
              </a:rPr>
              <a:t>1</a:t>
            </a:r>
            <a:endParaRPr sz="1500" dirty="0">
              <a:latin typeface="Arial"/>
              <a:cs typeface="Arial"/>
            </a:endParaRPr>
          </a:p>
        </p:txBody>
      </p:sp>
      <p:sp>
        <p:nvSpPr>
          <p:cNvPr id="57" name="object 57"/>
          <p:cNvSpPr/>
          <p:nvPr/>
        </p:nvSpPr>
        <p:spPr>
          <a:xfrm>
            <a:off x="5643078" y="2177756"/>
            <a:ext cx="369570" cy="352425"/>
          </a:xfrm>
          <a:custGeom>
            <a:avLst/>
            <a:gdLst/>
            <a:ahLst/>
            <a:cxnLst/>
            <a:rect l="l" t="t" r="r" b="b"/>
            <a:pathLst>
              <a:path w="369570" h="352425">
                <a:moveTo>
                  <a:pt x="184569" y="0"/>
                </a:move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close/>
              </a:path>
            </a:pathLst>
          </a:custGeom>
          <a:solidFill>
            <a:srgbClr val="8B1062"/>
          </a:solidFill>
        </p:spPr>
        <p:txBody>
          <a:bodyPr wrap="square" lIns="0" tIns="0" rIns="0" bIns="0" rtlCol="0"/>
          <a:lstStyle/>
          <a:p>
            <a:endParaRPr/>
          </a:p>
        </p:txBody>
      </p:sp>
      <p:sp>
        <p:nvSpPr>
          <p:cNvPr id="58" name="object 58"/>
          <p:cNvSpPr/>
          <p:nvPr/>
        </p:nvSpPr>
        <p:spPr>
          <a:xfrm>
            <a:off x="5643078" y="2177756"/>
            <a:ext cx="369570" cy="352425"/>
          </a:xfrm>
          <a:custGeom>
            <a:avLst/>
            <a:gdLst/>
            <a:ahLst/>
            <a:cxnLst/>
            <a:rect l="l" t="t" r="r" b="b"/>
            <a:pathLst>
              <a:path w="369570" h="352425">
                <a:moveTo>
                  <a:pt x="184569" y="352120"/>
                </a:move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close/>
              </a:path>
            </a:pathLst>
          </a:custGeom>
          <a:ln w="12700">
            <a:solidFill>
              <a:srgbClr val="FFFFFF"/>
            </a:solidFill>
          </a:ln>
        </p:spPr>
        <p:txBody>
          <a:bodyPr wrap="square" lIns="0" tIns="0" rIns="0" bIns="0" rtlCol="0"/>
          <a:lstStyle/>
          <a:p>
            <a:endParaRPr/>
          </a:p>
        </p:txBody>
      </p:sp>
      <p:sp>
        <p:nvSpPr>
          <p:cNvPr id="59" name="object 59"/>
          <p:cNvSpPr txBox="1"/>
          <p:nvPr/>
        </p:nvSpPr>
        <p:spPr>
          <a:xfrm>
            <a:off x="5161474" y="1768981"/>
            <a:ext cx="1302405" cy="680314"/>
          </a:xfrm>
          <a:prstGeom prst="rect">
            <a:avLst/>
          </a:prstGeom>
        </p:spPr>
        <p:txBody>
          <a:bodyPr vert="horz" wrap="square" lIns="0" tIns="112395" rIns="0" bIns="0" rtlCol="0">
            <a:spAutoFit/>
          </a:bodyPr>
          <a:lstStyle/>
          <a:p>
            <a:pPr algn="ctr">
              <a:lnSpc>
                <a:spcPct val="100000"/>
              </a:lnSpc>
              <a:spcBef>
                <a:spcPts val="885"/>
              </a:spcBef>
            </a:pPr>
            <a:r>
              <a:rPr sz="1600" b="1" spc="-150" dirty="0">
                <a:solidFill>
                  <a:srgbClr val="8B1062"/>
                </a:solidFill>
                <a:latin typeface="Arial"/>
                <a:cs typeface="Arial"/>
              </a:rPr>
              <a:t>PROTOCOLO</a:t>
            </a:r>
            <a:endParaRPr sz="1600" spc="-150" dirty="0">
              <a:latin typeface="Arial"/>
              <a:cs typeface="Arial"/>
            </a:endParaRPr>
          </a:p>
          <a:p>
            <a:pPr marL="6985" algn="ctr">
              <a:lnSpc>
                <a:spcPct val="100000"/>
              </a:lnSpc>
              <a:spcBef>
                <a:spcPts val="735"/>
              </a:spcBef>
            </a:pPr>
            <a:r>
              <a:rPr sz="1500" b="1" spc="-150" dirty="0">
                <a:solidFill>
                  <a:srgbClr val="FFFFFF"/>
                </a:solidFill>
                <a:latin typeface="Arial"/>
                <a:cs typeface="Arial"/>
              </a:rPr>
              <a:t>2</a:t>
            </a:r>
            <a:endParaRPr sz="1500" spc="-150" dirty="0">
              <a:latin typeface="Arial"/>
              <a:cs typeface="Arial"/>
            </a:endParaRPr>
          </a:p>
        </p:txBody>
      </p:sp>
      <p:sp>
        <p:nvSpPr>
          <p:cNvPr id="60" name="object 60"/>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61" name="object 61"/>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63" name="object 63"/>
          <p:cNvSpPr txBox="1"/>
          <p:nvPr/>
        </p:nvSpPr>
        <p:spPr>
          <a:xfrm>
            <a:off x="313140" y="282394"/>
            <a:ext cx="702945" cy="193040"/>
          </a:xfrm>
          <a:prstGeom prst="rect">
            <a:avLst/>
          </a:prstGeom>
        </p:spPr>
        <p:txBody>
          <a:bodyPr vert="horz" wrap="square" lIns="0" tIns="12700" rIns="0" bIns="0" rtlCol="0">
            <a:spAutoFit/>
          </a:bodyPr>
          <a:lstStyle/>
          <a:p>
            <a:pPr marL="12700">
              <a:lnSpc>
                <a:spcPct val="100000"/>
              </a:lnSpc>
              <a:spcBef>
                <a:spcPts val="100"/>
              </a:spcBef>
            </a:pPr>
            <a:r>
              <a:rPr sz="1100" b="1" spc="-180" dirty="0">
                <a:solidFill>
                  <a:srgbClr val="FFFFFF"/>
                </a:solidFill>
                <a:latin typeface="Arial"/>
                <a:cs typeface="Arial"/>
              </a:rPr>
              <a:t>DEPRESSÃO</a:t>
            </a:r>
            <a:endParaRPr sz="1100">
              <a:latin typeface="Arial"/>
              <a:cs typeface="Arial"/>
            </a:endParaRPr>
          </a:p>
        </p:txBody>
      </p:sp>
      <p:sp>
        <p:nvSpPr>
          <p:cNvPr id="64" name="object 64"/>
          <p:cNvSpPr/>
          <p:nvPr/>
        </p:nvSpPr>
        <p:spPr>
          <a:xfrm>
            <a:off x="1040983" y="328828"/>
            <a:ext cx="150939" cy="105968"/>
          </a:xfrm>
          <a:prstGeom prst="rect">
            <a:avLst/>
          </a:prstGeom>
          <a:blipFill>
            <a:blip r:embed="rId6" cstate="print"/>
            <a:stretch>
              <a:fillRect/>
            </a:stretch>
          </a:blipFill>
        </p:spPr>
        <p:txBody>
          <a:bodyPr wrap="square" lIns="0" tIns="0" rIns="0" bIns="0" rtlCol="0"/>
          <a:lstStyle/>
          <a:p>
            <a:endParaRPr/>
          </a:p>
        </p:txBody>
      </p:sp>
      <p:sp>
        <p:nvSpPr>
          <p:cNvPr id="65" name="object 65"/>
          <p:cNvSpPr txBox="1"/>
          <p:nvPr/>
        </p:nvSpPr>
        <p:spPr>
          <a:xfrm>
            <a:off x="1217361" y="282394"/>
            <a:ext cx="450850" cy="193040"/>
          </a:xfrm>
          <a:prstGeom prst="rect">
            <a:avLst/>
          </a:prstGeom>
        </p:spPr>
        <p:txBody>
          <a:bodyPr vert="horz" wrap="square" lIns="0" tIns="12700" rIns="0" bIns="0" rtlCol="0">
            <a:spAutoFit/>
          </a:bodyPr>
          <a:lstStyle/>
          <a:p>
            <a:pPr marL="12700">
              <a:lnSpc>
                <a:spcPct val="100000"/>
              </a:lnSpc>
              <a:spcBef>
                <a:spcPts val="100"/>
              </a:spcBef>
            </a:pPr>
            <a:r>
              <a:rPr sz="1100" b="1" spc="-45" dirty="0">
                <a:solidFill>
                  <a:srgbClr val="FFFFFF"/>
                </a:solidFill>
                <a:latin typeface="Arial"/>
                <a:cs typeface="Arial"/>
              </a:rPr>
              <a:t>M</a:t>
            </a:r>
            <a:r>
              <a:rPr sz="1100" b="1" spc="-70" dirty="0">
                <a:solidFill>
                  <a:srgbClr val="FFFFFF"/>
                </a:solidFill>
                <a:latin typeface="Arial"/>
                <a:cs typeface="Arial"/>
              </a:rPr>
              <a:t>a</a:t>
            </a:r>
            <a:r>
              <a:rPr sz="1100" b="1" spc="-75" dirty="0">
                <a:solidFill>
                  <a:srgbClr val="FFFFFF"/>
                </a:solidFill>
                <a:latin typeface="Arial"/>
                <a:cs typeface="Arial"/>
              </a:rPr>
              <a:t>nej</a:t>
            </a:r>
            <a:r>
              <a:rPr sz="1100" b="1" spc="-125" dirty="0">
                <a:solidFill>
                  <a:srgbClr val="FFFFFF"/>
                </a:solidFill>
                <a:latin typeface="Arial"/>
                <a:cs typeface="Arial"/>
              </a:rPr>
              <a:t>o</a:t>
            </a:r>
            <a:endParaRPr sz="1100">
              <a:latin typeface="Arial"/>
              <a:cs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5" name="object 5"/>
          <p:cNvSpPr txBox="1"/>
          <p:nvPr/>
        </p:nvSpPr>
        <p:spPr>
          <a:xfrm>
            <a:off x="5173865" y="7317470"/>
            <a:ext cx="135255" cy="177800"/>
          </a:xfrm>
          <a:prstGeom prst="rect">
            <a:avLst/>
          </a:prstGeom>
        </p:spPr>
        <p:txBody>
          <a:bodyPr vert="horz" wrap="square" lIns="0" tIns="12700" rIns="0" bIns="0" rtlCol="0">
            <a:spAutoFit/>
          </a:bodyPr>
          <a:lstStyle/>
          <a:p>
            <a:pPr>
              <a:lnSpc>
                <a:spcPct val="100000"/>
              </a:lnSpc>
              <a:spcBef>
                <a:spcPts val="100"/>
              </a:spcBef>
            </a:pPr>
            <a:r>
              <a:rPr sz="1000" b="1" spc="-80" dirty="0">
                <a:solidFill>
                  <a:srgbClr val="FFFFFF"/>
                </a:solidFill>
                <a:latin typeface="Arial"/>
                <a:cs typeface="Arial"/>
              </a:rPr>
              <a:t>27</a:t>
            </a:r>
            <a:endParaRPr sz="1000">
              <a:latin typeface="Arial"/>
              <a:cs typeface="Arial"/>
            </a:endParaRPr>
          </a:p>
        </p:txBody>
      </p:sp>
      <p:sp>
        <p:nvSpPr>
          <p:cNvPr id="6" name="object 6"/>
          <p:cNvSpPr txBox="1"/>
          <p:nvPr/>
        </p:nvSpPr>
        <p:spPr>
          <a:xfrm>
            <a:off x="419298" y="1231053"/>
            <a:ext cx="9654342" cy="751488"/>
          </a:xfrm>
          <a:prstGeom prst="rect">
            <a:avLst/>
          </a:prstGeom>
        </p:spPr>
        <p:txBody>
          <a:bodyPr vert="horz" wrap="square" lIns="0" tIns="12700" rIns="0" bIns="0" rtlCol="0">
            <a:spAutoFit/>
          </a:bodyPr>
          <a:lstStyle/>
          <a:p>
            <a:pPr marL="311150" marR="5080" indent="-299085">
              <a:lnSpc>
                <a:spcPct val="100000"/>
              </a:lnSpc>
              <a:spcBef>
                <a:spcPts val="100"/>
              </a:spcBef>
            </a:pPr>
            <a:r>
              <a:rPr sz="2400" b="1" spc="-10" dirty="0">
                <a:solidFill>
                  <a:srgbClr val="8B1062"/>
                </a:solidFill>
                <a:latin typeface="Arial"/>
                <a:cs typeface="Arial"/>
              </a:rPr>
              <a:t>2.1 </a:t>
            </a:r>
            <a:r>
              <a:rPr sz="2400" b="1" spc="-60" dirty="0">
                <a:latin typeface="Arial"/>
                <a:cs typeface="Arial"/>
              </a:rPr>
              <a:t>Psicoeducação: </a:t>
            </a:r>
            <a:r>
              <a:rPr sz="2400" b="1" spc="-55" dirty="0">
                <a:latin typeface="Arial"/>
                <a:cs typeface="Arial"/>
              </a:rPr>
              <a:t>mensagens  </a:t>
            </a:r>
            <a:r>
              <a:rPr sz="2400" b="1" spc="-75" dirty="0">
                <a:latin typeface="Arial"/>
                <a:cs typeface="Arial"/>
              </a:rPr>
              <a:t>essenciais </a:t>
            </a:r>
            <a:r>
              <a:rPr sz="2400" b="1" spc="-20" dirty="0">
                <a:latin typeface="Arial"/>
                <a:cs typeface="Arial"/>
              </a:rPr>
              <a:t>para </a:t>
            </a:r>
            <a:r>
              <a:rPr sz="2400" b="1" spc="-15" dirty="0">
                <a:latin typeface="Arial"/>
                <a:cs typeface="Arial"/>
              </a:rPr>
              <a:t>a </a:t>
            </a:r>
            <a:r>
              <a:rPr sz="2400" b="1" spc="-65" dirty="0">
                <a:latin typeface="Arial"/>
                <a:cs typeface="Arial"/>
              </a:rPr>
              <a:t>pessoa </a:t>
            </a:r>
            <a:r>
              <a:rPr sz="2400" b="1" spc="-30" dirty="0">
                <a:latin typeface="Arial"/>
                <a:cs typeface="Arial"/>
              </a:rPr>
              <a:t>e </a:t>
            </a:r>
            <a:r>
              <a:rPr sz="2400" b="1" spc="-90" dirty="0">
                <a:latin typeface="Arial"/>
                <a:cs typeface="Arial"/>
              </a:rPr>
              <a:t>os  </a:t>
            </a:r>
            <a:r>
              <a:rPr sz="2400" b="1" spc="-45" dirty="0">
                <a:latin typeface="Arial"/>
                <a:cs typeface="Arial"/>
              </a:rPr>
              <a:t>cuidadores</a:t>
            </a:r>
            <a:endParaRPr sz="2400" dirty="0">
              <a:latin typeface="Arial"/>
              <a:cs typeface="Arial"/>
            </a:endParaRPr>
          </a:p>
        </p:txBody>
      </p:sp>
      <p:sp>
        <p:nvSpPr>
          <p:cNvPr id="7" name="object 7"/>
          <p:cNvSpPr txBox="1"/>
          <p:nvPr/>
        </p:nvSpPr>
        <p:spPr>
          <a:xfrm>
            <a:off x="422926" y="2240862"/>
            <a:ext cx="8432601" cy="296043"/>
          </a:xfrm>
          <a:prstGeom prst="rect">
            <a:avLst/>
          </a:prstGeom>
        </p:spPr>
        <p:txBody>
          <a:bodyPr vert="horz" wrap="square" lIns="0" tIns="20955" rIns="0" bIns="0" rtlCol="0">
            <a:spAutoFit/>
          </a:bodyPr>
          <a:lstStyle/>
          <a:p>
            <a:pPr marL="192405" marR="5080" indent="-180340">
              <a:lnSpc>
                <a:spcPct val="107100"/>
              </a:lnSpc>
              <a:spcBef>
                <a:spcPts val="165"/>
              </a:spcBef>
            </a:pPr>
            <a:r>
              <a:rPr b="1" spc="-80" dirty="0">
                <a:solidFill>
                  <a:srgbClr val="8B1062"/>
                </a:solidFill>
                <a:latin typeface="Arial"/>
                <a:cs typeface="Arial"/>
              </a:rPr>
              <a:t>» </a:t>
            </a:r>
            <a:r>
              <a:rPr spc="-30" dirty="0">
                <a:latin typeface="Arial"/>
                <a:cs typeface="Arial"/>
              </a:rPr>
              <a:t>A </a:t>
            </a:r>
            <a:r>
              <a:rPr spc="-50" dirty="0">
                <a:latin typeface="Arial"/>
                <a:cs typeface="Arial"/>
              </a:rPr>
              <a:t>depressão </a:t>
            </a:r>
            <a:r>
              <a:rPr spc="-60" dirty="0">
                <a:latin typeface="Arial"/>
                <a:cs typeface="Arial"/>
              </a:rPr>
              <a:t>é </a:t>
            </a:r>
            <a:r>
              <a:rPr spc="-40" dirty="0">
                <a:latin typeface="Arial"/>
                <a:cs typeface="Arial"/>
              </a:rPr>
              <a:t>uma </a:t>
            </a:r>
            <a:r>
              <a:rPr spc="-30" dirty="0">
                <a:latin typeface="Arial"/>
                <a:cs typeface="Arial"/>
              </a:rPr>
              <a:t>condição </a:t>
            </a:r>
            <a:r>
              <a:rPr spc="-10" dirty="0">
                <a:latin typeface="Arial"/>
                <a:cs typeface="Arial"/>
              </a:rPr>
              <a:t>muito </a:t>
            </a:r>
            <a:r>
              <a:rPr spc="-30" dirty="0">
                <a:latin typeface="Arial"/>
                <a:cs typeface="Arial"/>
              </a:rPr>
              <a:t>comum </a:t>
            </a:r>
            <a:r>
              <a:rPr spc="-35" dirty="0">
                <a:latin typeface="Arial"/>
                <a:cs typeface="Arial"/>
              </a:rPr>
              <a:t>que </a:t>
            </a:r>
            <a:r>
              <a:rPr spc="-25" dirty="0">
                <a:latin typeface="Arial"/>
                <a:cs typeface="Arial"/>
              </a:rPr>
              <a:t>pode  </a:t>
            </a:r>
            <a:r>
              <a:rPr spc="-35" dirty="0">
                <a:latin typeface="Arial"/>
                <a:cs typeface="Arial"/>
              </a:rPr>
              <a:t>acometer </a:t>
            </a:r>
            <a:r>
              <a:rPr spc="-30" dirty="0">
                <a:latin typeface="Arial"/>
                <a:cs typeface="Arial"/>
              </a:rPr>
              <a:t>qualquer</a:t>
            </a:r>
            <a:r>
              <a:rPr spc="-20" dirty="0">
                <a:latin typeface="Arial"/>
                <a:cs typeface="Arial"/>
              </a:rPr>
              <a:t> </a:t>
            </a:r>
            <a:r>
              <a:rPr spc="-55" dirty="0">
                <a:latin typeface="Arial"/>
                <a:cs typeface="Arial"/>
              </a:rPr>
              <a:t>pessoa.</a:t>
            </a:r>
            <a:endParaRPr dirty="0">
              <a:latin typeface="Arial"/>
              <a:cs typeface="Arial"/>
            </a:endParaRPr>
          </a:p>
        </p:txBody>
      </p:sp>
      <p:sp>
        <p:nvSpPr>
          <p:cNvPr id="8" name="object 8"/>
          <p:cNvSpPr txBox="1"/>
          <p:nvPr/>
        </p:nvSpPr>
        <p:spPr>
          <a:xfrm>
            <a:off x="396801" y="2751058"/>
            <a:ext cx="9654341" cy="3838680"/>
          </a:xfrm>
          <a:prstGeom prst="rect">
            <a:avLst/>
          </a:prstGeom>
        </p:spPr>
        <p:txBody>
          <a:bodyPr vert="horz" wrap="square" lIns="0" tIns="20955" rIns="0" bIns="0" rtlCol="0">
            <a:spAutoFit/>
          </a:bodyPr>
          <a:lstStyle/>
          <a:p>
            <a:pPr marL="192405" marR="187325" indent="-180340">
              <a:lnSpc>
                <a:spcPct val="107100"/>
              </a:lnSpc>
              <a:spcBef>
                <a:spcPts val="165"/>
              </a:spcBef>
            </a:pPr>
            <a:r>
              <a:rPr b="1" spc="-80" dirty="0">
                <a:solidFill>
                  <a:srgbClr val="8B1062"/>
                </a:solidFill>
                <a:latin typeface="Arial"/>
                <a:cs typeface="Arial"/>
              </a:rPr>
              <a:t>» </a:t>
            </a:r>
            <a:r>
              <a:rPr spc="-30" dirty="0">
                <a:latin typeface="Arial"/>
                <a:cs typeface="Arial"/>
              </a:rPr>
              <a:t>A </a:t>
            </a:r>
            <a:r>
              <a:rPr spc="-35" dirty="0">
                <a:latin typeface="Arial"/>
                <a:cs typeface="Arial"/>
              </a:rPr>
              <a:t>ocorrência </a:t>
            </a:r>
            <a:r>
              <a:rPr spc="-40" dirty="0">
                <a:latin typeface="Arial"/>
                <a:cs typeface="Arial"/>
              </a:rPr>
              <a:t>de </a:t>
            </a:r>
            <a:r>
              <a:rPr spc="-50" dirty="0">
                <a:latin typeface="Arial"/>
                <a:cs typeface="Arial"/>
              </a:rPr>
              <a:t>depressão </a:t>
            </a:r>
            <a:r>
              <a:rPr spc="-35" dirty="0">
                <a:latin typeface="Arial"/>
                <a:cs typeface="Arial"/>
              </a:rPr>
              <a:t>não </a:t>
            </a:r>
            <a:r>
              <a:rPr spc="-30" dirty="0">
                <a:latin typeface="Arial"/>
                <a:cs typeface="Arial"/>
              </a:rPr>
              <a:t>significa </a:t>
            </a:r>
            <a:r>
              <a:rPr spc="-35" dirty="0">
                <a:latin typeface="Arial"/>
                <a:cs typeface="Arial"/>
              </a:rPr>
              <a:t>que </a:t>
            </a:r>
            <a:r>
              <a:rPr spc="-60" dirty="0">
                <a:latin typeface="Arial"/>
                <a:cs typeface="Arial"/>
              </a:rPr>
              <a:t>a pessoa seja  </a:t>
            </a:r>
            <a:r>
              <a:rPr spc="-30" dirty="0">
                <a:latin typeface="Arial"/>
                <a:cs typeface="Arial"/>
              </a:rPr>
              <a:t>fraca </a:t>
            </a:r>
            <a:r>
              <a:rPr spc="-15" dirty="0">
                <a:latin typeface="Arial"/>
                <a:cs typeface="Arial"/>
              </a:rPr>
              <a:t>ou</a:t>
            </a:r>
            <a:r>
              <a:rPr spc="-25" dirty="0">
                <a:latin typeface="Arial"/>
                <a:cs typeface="Arial"/>
              </a:rPr>
              <a:t> </a:t>
            </a:r>
            <a:r>
              <a:rPr spc="-35" dirty="0" err="1">
                <a:latin typeface="Arial"/>
                <a:cs typeface="Arial"/>
              </a:rPr>
              <a:t>preguiçosa</a:t>
            </a:r>
            <a:r>
              <a:rPr spc="-35" dirty="0">
                <a:latin typeface="Arial"/>
                <a:cs typeface="Arial"/>
              </a:rPr>
              <a:t>.</a:t>
            </a:r>
            <a:endParaRPr lang="pt-BR" spc="-35" dirty="0">
              <a:latin typeface="Arial"/>
              <a:cs typeface="Arial"/>
            </a:endParaRPr>
          </a:p>
          <a:p>
            <a:pPr marL="192405" marR="187325" indent="-180340">
              <a:lnSpc>
                <a:spcPct val="107100"/>
              </a:lnSpc>
              <a:spcBef>
                <a:spcPts val="165"/>
              </a:spcBef>
            </a:pPr>
            <a:endParaRPr dirty="0">
              <a:latin typeface="Arial"/>
              <a:cs typeface="Arial"/>
            </a:endParaRPr>
          </a:p>
          <a:p>
            <a:pPr marL="192405" marR="35560" indent="-180340">
              <a:lnSpc>
                <a:spcPct val="117000"/>
              </a:lnSpc>
            </a:pPr>
            <a:r>
              <a:rPr b="1" spc="-80" dirty="0">
                <a:solidFill>
                  <a:srgbClr val="8B1062"/>
                </a:solidFill>
                <a:latin typeface="Arial"/>
                <a:cs typeface="Arial"/>
              </a:rPr>
              <a:t>» </a:t>
            </a:r>
            <a:r>
              <a:rPr spc="-70" dirty="0">
                <a:latin typeface="Arial"/>
                <a:cs typeface="Arial"/>
              </a:rPr>
              <a:t>O </a:t>
            </a:r>
            <a:r>
              <a:rPr spc="-15" dirty="0">
                <a:latin typeface="Arial"/>
                <a:cs typeface="Arial"/>
              </a:rPr>
              <a:t>motivo </a:t>
            </a:r>
            <a:r>
              <a:rPr spc="-65" dirty="0">
                <a:latin typeface="Arial"/>
                <a:cs typeface="Arial"/>
              </a:rPr>
              <a:t>das </a:t>
            </a:r>
            <a:r>
              <a:rPr spc="-25" dirty="0">
                <a:latin typeface="Arial"/>
                <a:cs typeface="Arial"/>
              </a:rPr>
              <a:t>atitudes </a:t>
            </a:r>
            <a:r>
              <a:rPr spc="-40" dirty="0">
                <a:latin typeface="Arial"/>
                <a:cs typeface="Arial"/>
              </a:rPr>
              <a:t>negativas de </a:t>
            </a:r>
            <a:r>
              <a:rPr spc="-30" dirty="0">
                <a:latin typeface="Arial"/>
                <a:cs typeface="Arial"/>
              </a:rPr>
              <a:t>outras </a:t>
            </a:r>
            <a:r>
              <a:rPr spc="-65" dirty="0">
                <a:latin typeface="Arial"/>
                <a:cs typeface="Arial"/>
              </a:rPr>
              <a:t>pessoas </a:t>
            </a:r>
            <a:r>
              <a:rPr spc="-35" dirty="0">
                <a:latin typeface="Arial"/>
                <a:cs typeface="Arial"/>
              </a:rPr>
              <a:t>(p. ex.,  </a:t>
            </a:r>
            <a:r>
              <a:rPr spc="-25" dirty="0">
                <a:latin typeface="Arial"/>
                <a:cs typeface="Arial"/>
              </a:rPr>
              <a:t>“você </a:t>
            </a:r>
            <a:r>
              <a:rPr spc="-50" dirty="0">
                <a:latin typeface="Arial"/>
                <a:cs typeface="Arial"/>
              </a:rPr>
              <a:t>deve </a:t>
            </a:r>
            <a:r>
              <a:rPr spc="-60" dirty="0">
                <a:latin typeface="Arial"/>
                <a:cs typeface="Arial"/>
              </a:rPr>
              <a:t>ser </a:t>
            </a:r>
            <a:r>
              <a:rPr spc="-55" dirty="0">
                <a:latin typeface="Arial"/>
                <a:cs typeface="Arial"/>
              </a:rPr>
              <a:t>mais </a:t>
            </a:r>
            <a:r>
              <a:rPr dirty="0">
                <a:latin typeface="Arial"/>
                <a:cs typeface="Arial"/>
              </a:rPr>
              <a:t>forte”, </a:t>
            </a:r>
            <a:r>
              <a:rPr spc="-15" dirty="0">
                <a:latin typeface="Arial"/>
                <a:cs typeface="Arial"/>
              </a:rPr>
              <a:t>“reaja”) </a:t>
            </a:r>
            <a:r>
              <a:rPr spc="-25" dirty="0">
                <a:latin typeface="Arial"/>
                <a:cs typeface="Arial"/>
              </a:rPr>
              <a:t>pode </a:t>
            </a:r>
            <a:r>
              <a:rPr spc="-60" dirty="0">
                <a:latin typeface="Arial"/>
                <a:cs typeface="Arial"/>
              </a:rPr>
              <a:t>ser </a:t>
            </a:r>
            <a:r>
              <a:rPr spc="-5" dirty="0">
                <a:latin typeface="Arial"/>
                <a:cs typeface="Arial"/>
              </a:rPr>
              <a:t>o fato </a:t>
            </a:r>
            <a:r>
              <a:rPr spc="-40" dirty="0">
                <a:latin typeface="Arial"/>
                <a:cs typeface="Arial"/>
              </a:rPr>
              <a:t>de </a:t>
            </a:r>
            <a:r>
              <a:rPr spc="-35" dirty="0">
                <a:latin typeface="Arial"/>
                <a:cs typeface="Arial"/>
              </a:rPr>
              <a:t>que </a:t>
            </a:r>
            <a:r>
              <a:rPr spc="-60" dirty="0">
                <a:latin typeface="Arial"/>
                <a:cs typeface="Arial"/>
              </a:rPr>
              <a:t>a  </a:t>
            </a:r>
            <a:r>
              <a:rPr spc="-50" dirty="0">
                <a:latin typeface="Arial"/>
                <a:cs typeface="Arial"/>
              </a:rPr>
              <a:t>depressão </a:t>
            </a:r>
            <a:r>
              <a:rPr spc="-35" dirty="0">
                <a:latin typeface="Arial"/>
                <a:cs typeface="Arial"/>
              </a:rPr>
              <a:t>não </a:t>
            </a:r>
            <a:r>
              <a:rPr spc="-60" dirty="0">
                <a:latin typeface="Arial"/>
                <a:cs typeface="Arial"/>
              </a:rPr>
              <a:t>é </a:t>
            </a:r>
            <a:r>
              <a:rPr spc="-40" dirty="0">
                <a:latin typeface="Arial"/>
                <a:cs typeface="Arial"/>
              </a:rPr>
              <a:t>uma </a:t>
            </a:r>
            <a:r>
              <a:rPr spc="-30" dirty="0">
                <a:latin typeface="Arial"/>
                <a:cs typeface="Arial"/>
              </a:rPr>
              <a:t>condição </a:t>
            </a:r>
            <a:r>
              <a:rPr spc="-50" dirty="0">
                <a:latin typeface="Arial"/>
                <a:cs typeface="Arial"/>
              </a:rPr>
              <a:t>visível, </a:t>
            </a:r>
            <a:r>
              <a:rPr spc="-35" dirty="0">
                <a:latin typeface="Arial"/>
                <a:cs typeface="Arial"/>
              </a:rPr>
              <a:t>ao </a:t>
            </a:r>
            <a:r>
              <a:rPr spc="-20" dirty="0">
                <a:latin typeface="Arial"/>
                <a:cs typeface="Arial"/>
              </a:rPr>
              <a:t>contrário </a:t>
            </a:r>
            <a:r>
              <a:rPr spc="-40" dirty="0">
                <a:latin typeface="Arial"/>
                <a:cs typeface="Arial"/>
              </a:rPr>
              <a:t>de uma  </a:t>
            </a:r>
            <a:r>
              <a:rPr spc="-20" dirty="0">
                <a:latin typeface="Arial"/>
                <a:cs typeface="Arial"/>
              </a:rPr>
              <a:t>fratura </a:t>
            </a:r>
            <a:r>
              <a:rPr spc="-15" dirty="0">
                <a:latin typeface="Arial"/>
                <a:cs typeface="Arial"/>
              </a:rPr>
              <a:t>ou </a:t>
            </a:r>
            <a:r>
              <a:rPr spc="-25" dirty="0">
                <a:latin typeface="Arial"/>
                <a:cs typeface="Arial"/>
              </a:rPr>
              <a:t>ferida. </a:t>
            </a:r>
            <a:r>
              <a:rPr spc="-65" dirty="0">
                <a:latin typeface="Arial"/>
                <a:cs typeface="Arial"/>
              </a:rPr>
              <a:t>Há </a:t>
            </a:r>
            <a:r>
              <a:rPr spc="-25" dirty="0">
                <a:latin typeface="Arial"/>
                <a:cs typeface="Arial"/>
              </a:rPr>
              <a:t>também </a:t>
            </a:r>
            <a:r>
              <a:rPr spc="-60" dirty="0">
                <a:latin typeface="Arial"/>
                <a:cs typeface="Arial"/>
              </a:rPr>
              <a:t>a </a:t>
            </a:r>
            <a:r>
              <a:rPr spc="-40" dirty="0">
                <a:latin typeface="Arial"/>
                <a:cs typeface="Arial"/>
              </a:rPr>
              <a:t>concepção </a:t>
            </a:r>
            <a:r>
              <a:rPr spc="-35" dirty="0">
                <a:latin typeface="Arial"/>
                <a:cs typeface="Arial"/>
              </a:rPr>
              <a:t>errônea </a:t>
            </a:r>
            <a:r>
              <a:rPr spc="-40" dirty="0">
                <a:latin typeface="Arial"/>
                <a:cs typeface="Arial"/>
              </a:rPr>
              <a:t>de </a:t>
            </a:r>
            <a:r>
              <a:rPr spc="-35" dirty="0">
                <a:latin typeface="Arial"/>
                <a:cs typeface="Arial"/>
              </a:rPr>
              <a:t>que </a:t>
            </a:r>
            <a:r>
              <a:rPr spc="-85" dirty="0">
                <a:latin typeface="Arial"/>
                <a:cs typeface="Arial"/>
              </a:rPr>
              <a:t>as  </a:t>
            </a:r>
            <a:r>
              <a:rPr spc="-65" dirty="0">
                <a:latin typeface="Arial"/>
                <a:cs typeface="Arial"/>
              </a:rPr>
              <a:t>pessoas </a:t>
            </a:r>
            <a:r>
              <a:rPr spc="-35" dirty="0">
                <a:latin typeface="Arial"/>
                <a:cs typeface="Arial"/>
              </a:rPr>
              <a:t>com </a:t>
            </a:r>
            <a:r>
              <a:rPr spc="-50" dirty="0">
                <a:latin typeface="Arial"/>
                <a:cs typeface="Arial"/>
              </a:rPr>
              <a:t>depressão </a:t>
            </a:r>
            <a:r>
              <a:rPr spc="-25" dirty="0">
                <a:latin typeface="Arial"/>
                <a:cs typeface="Arial"/>
              </a:rPr>
              <a:t>podem </a:t>
            </a:r>
            <a:r>
              <a:rPr spc="-20" dirty="0">
                <a:latin typeface="Arial"/>
                <a:cs typeface="Arial"/>
              </a:rPr>
              <a:t>controlar </a:t>
            </a:r>
            <a:r>
              <a:rPr spc="-25" dirty="0" err="1">
                <a:latin typeface="Arial"/>
                <a:cs typeface="Arial"/>
              </a:rPr>
              <a:t>facilmente</a:t>
            </a:r>
            <a:r>
              <a:rPr spc="45" dirty="0">
                <a:latin typeface="Arial"/>
                <a:cs typeface="Arial"/>
              </a:rPr>
              <a:t> </a:t>
            </a:r>
            <a:r>
              <a:rPr spc="-75" dirty="0" err="1">
                <a:latin typeface="Arial"/>
                <a:cs typeface="Arial"/>
              </a:rPr>
              <a:t>seus</a:t>
            </a:r>
            <a:r>
              <a:rPr lang="pt-BR" spc="-75" dirty="0">
                <a:latin typeface="Arial"/>
                <a:cs typeface="Arial"/>
              </a:rPr>
              <a:t> </a:t>
            </a:r>
            <a:r>
              <a:rPr spc="-40" dirty="0" err="1">
                <a:latin typeface="Arial"/>
                <a:cs typeface="Arial"/>
              </a:rPr>
              <a:t>sintomas</a:t>
            </a:r>
            <a:r>
              <a:rPr spc="-40" dirty="0">
                <a:latin typeface="Arial"/>
                <a:cs typeface="Arial"/>
              </a:rPr>
              <a:t> </a:t>
            </a:r>
            <a:r>
              <a:rPr spc="-35" dirty="0">
                <a:latin typeface="Arial"/>
                <a:cs typeface="Arial"/>
              </a:rPr>
              <a:t>pela </a:t>
            </a:r>
            <a:r>
              <a:rPr spc="-45" dirty="0">
                <a:latin typeface="Arial"/>
                <a:cs typeface="Arial"/>
              </a:rPr>
              <a:t>simples </a:t>
            </a:r>
            <a:r>
              <a:rPr spc="-25" dirty="0">
                <a:latin typeface="Arial"/>
                <a:cs typeface="Arial"/>
              </a:rPr>
              <a:t>força </a:t>
            </a:r>
            <a:r>
              <a:rPr spc="-40" dirty="0">
                <a:latin typeface="Arial"/>
                <a:cs typeface="Arial"/>
              </a:rPr>
              <a:t>de</a:t>
            </a:r>
            <a:r>
              <a:rPr spc="15" dirty="0">
                <a:latin typeface="Arial"/>
                <a:cs typeface="Arial"/>
              </a:rPr>
              <a:t> </a:t>
            </a:r>
            <a:r>
              <a:rPr spc="-30" dirty="0" err="1">
                <a:latin typeface="Arial"/>
                <a:cs typeface="Arial"/>
              </a:rPr>
              <a:t>vontade</a:t>
            </a:r>
            <a:r>
              <a:rPr spc="-30" dirty="0">
                <a:latin typeface="Arial"/>
                <a:cs typeface="Arial"/>
              </a:rPr>
              <a:t>.</a:t>
            </a:r>
            <a:endParaRPr lang="pt-BR" spc="-30" dirty="0">
              <a:latin typeface="Arial"/>
              <a:cs typeface="Arial"/>
            </a:endParaRPr>
          </a:p>
          <a:p>
            <a:pPr marL="192405" marR="35560" indent="-180340">
              <a:lnSpc>
                <a:spcPct val="117000"/>
              </a:lnSpc>
            </a:pPr>
            <a:endParaRPr dirty="0">
              <a:latin typeface="Arial"/>
              <a:cs typeface="Arial"/>
            </a:endParaRPr>
          </a:p>
          <a:p>
            <a:pPr marL="192405" marR="5080" indent="-180340">
              <a:lnSpc>
                <a:spcPct val="115900"/>
              </a:lnSpc>
              <a:spcBef>
                <a:spcPts val="25"/>
              </a:spcBef>
            </a:pPr>
            <a:r>
              <a:rPr b="1" spc="-80" dirty="0">
                <a:solidFill>
                  <a:srgbClr val="8B1062"/>
                </a:solidFill>
                <a:latin typeface="Arial"/>
                <a:cs typeface="Arial"/>
              </a:rPr>
              <a:t>» </a:t>
            </a:r>
            <a:r>
              <a:rPr spc="-55" dirty="0">
                <a:latin typeface="Arial"/>
                <a:cs typeface="Arial"/>
              </a:rPr>
              <a:t>As </a:t>
            </a:r>
            <a:r>
              <a:rPr spc="-65" dirty="0">
                <a:latin typeface="Arial"/>
                <a:cs typeface="Arial"/>
              </a:rPr>
              <a:t>pessoas </a:t>
            </a:r>
            <a:r>
              <a:rPr spc="-35" dirty="0">
                <a:latin typeface="Arial"/>
                <a:cs typeface="Arial"/>
              </a:rPr>
              <a:t>com </a:t>
            </a:r>
            <a:r>
              <a:rPr spc="-50" dirty="0">
                <a:latin typeface="Arial"/>
                <a:cs typeface="Arial"/>
              </a:rPr>
              <a:t>depressão </a:t>
            </a:r>
            <a:r>
              <a:rPr spc="-25" dirty="0">
                <a:latin typeface="Arial"/>
                <a:cs typeface="Arial"/>
              </a:rPr>
              <a:t>tendem </a:t>
            </a:r>
            <a:r>
              <a:rPr spc="-60" dirty="0">
                <a:latin typeface="Arial"/>
                <a:cs typeface="Arial"/>
              </a:rPr>
              <a:t>a </a:t>
            </a:r>
            <a:r>
              <a:rPr spc="-15" dirty="0">
                <a:latin typeface="Arial"/>
                <a:cs typeface="Arial"/>
              </a:rPr>
              <a:t>ter </a:t>
            </a:r>
            <a:r>
              <a:rPr spc="-30" dirty="0">
                <a:latin typeface="Arial"/>
                <a:cs typeface="Arial"/>
              </a:rPr>
              <a:t>opiniões  irrealisticamente </a:t>
            </a:r>
            <a:r>
              <a:rPr spc="-40" dirty="0">
                <a:latin typeface="Arial"/>
                <a:cs typeface="Arial"/>
              </a:rPr>
              <a:t>negativas sobre </a:t>
            </a:r>
            <a:r>
              <a:rPr spc="-55" dirty="0">
                <a:latin typeface="Arial"/>
                <a:cs typeface="Arial"/>
              </a:rPr>
              <a:t>si </a:t>
            </a:r>
            <a:r>
              <a:rPr spc="-60" dirty="0">
                <a:latin typeface="Arial"/>
                <a:cs typeface="Arial"/>
              </a:rPr>
              <a:t>mesmas, a </a:t>
            </a:r>
            <a:r>
              <a:rPr spc="-35" dirty="0">
                <a:latin typeface="Arial"/>
                <a:cs typeface="Arial"/>
              </a:rPr>
              <a:t>vida </a:t>
            </a:r>
            <a:r>
              <a:rPr spc="-60" dirty="0">
                <a:latin typeface="Arial"/>
                <a:cs typeface="Arial"/>
              </a:rPr>
              <a:t>e </a:t>
            </a:r>
            <a:r>
              <a:rPr spc="-5" dirty="0">
                <a:latin typeface="Arial"/>
                <a:cs typeface="Arial"/>
              </a:rPr>
              <a:t>o futuro.  </a:t>
            </a:r>
            <a:r>
              <a:rPr spc="-30" dirty="0">
                <a:latin typeface="Arial"/>
                <a:cs typeface="Arial"/>
              </a:rPr>
              <a:t>A </a:t>
            </a:r>
            <a:r>
              <a:rPr spc="-35" dirty="0">
                <a:latin typeface="Arial"/>
                <a:cs typeface="Arial"/>
              </a:rPr>
              <a:t>situação </a:t>
            </a:r>
            <a:r>
              <a:rPr spc="-30" dirty="0">
                <a:latin typeface="Arial"/>
                <a:cs typeface="Arial"/>
              </a:rPr>
              <a:t>atual </a:t>
            </a:r>
            <a:r>
              <a:rPr spc="-25" dirty="0">
                <a:latin typeface="Arial"/>
                <a:cs typeface="Arial"/>
              </a:rPr>
              <a:t>pode </a:t>
            </a:r>
            <a:r>
              <a:rPr spc="-60" dirty="0">
                <a:latin typeface="Arial"/>
                <a:cs typeface="Arial"/>
              </a:rPr>
              <a:t>ser </a:t>
            </a:r>
            <a:r>
              <a:rPr spc="-10" dirty="0">
                <a:latin typeface="Arial"/>
                <a:cs typeface="Arial"/>
              </a:rPr>
              <a:t>muito </a:t>
            </a:r>
            <a:r>
              <a:rPr spc="-20" dirty="0">
                <a:latin typeface="Arial"/>
                <a:cs typeface="Arial"/>
              </a:rPr>
              <a:t>difícil, </a:t>
            </a:r>
            <a:r>
              <a:rPr spc="-65" dirty="0">
                <a:latin typeface="Arial"/>
                <a:cs typeface="Arial"/>
              </a:rPr>
              <a:t>mas </a:t>
            </a:r>
            <a:r>
              <a:rPr spc="-60" dirty="0">
                <a:latin typeface="Arial"/>
                <a:cs typeface="Arial"/>
              </a:rPr>
              <a:t>a </a:t>
            </a:r>
            <a:r>
              <a:rPr spc="-50" dirty="0">
                <a:latin typeface="Arial"/>
                <a:cs typeface="Arial"/>
              </a:rPr>
              <a:t>depressão </a:t>
            </a:r>
            <a:r>
              <a:rPr spc="-60" dirty="0">
                <a:latin typeface="Arial"/>
                <a:cs typeface="Arial"/>
              </a:rPr>
              <a:t>causa  </a:t>
            </a:r>
            <a:r>
              <a:rPr spc="-40" dirty="0">
                <a:latin typeface="Arial"/>
                <a:cs typeface="Arial"/>
              </a:rPr>
              <a:t>pensamentos </a:t>
            </a:r>
            <a:r>
              <a:rPr spc="-25" dirty="0">
                <a:latin typeface="Arial"/>
                <a:cs typeface="Arial"/>
              </a:rPr>
              <a:t>injustificados </a:t>
            </a:r>
            <a:r>
              <a:rPr spc="-40" dirty="0">
                <a:latin typeface="Arial"/>
                <a:cs typeface="Arial"/>
              </a:rPr>
              <a:t>de </a:t>
            </a:r>
            <a:r>
              <a:rPr spc="-55" dirty="0">
                <a:latin typeface="Arial"/>
                <a:cs typeface="Arial"/>
              </a:rPr>
              <a:t>desesperança </a:t>
            </a:r>
            <a:r>
              <a:rPr spc="-60" dirty="0">
                <a:latin typeface="Arial"/>
                <a:cs typeface="Arial"/>
              </a:rPr>
              <a:t>e</a:t>
            </a:r>
            <a:r>
              <a:rPr spc="40" dirty="0">
                <a:latin typeface="Arial"/>
                <a:cs typeface="Arial"/>
              </a:rPr>
              <a:t> </a:t>
            </a:r>
            <a:r>
              <a:rPr spc="-20" dirty="0" err="1">
                <a:latin typeface="Arial"/>
                <a:cs typeface="Arial"/>
              </a:rPr>
              <a:t>inutilidade</a:t>
            </a:r>
            <a:r>
              <a:rPr spc="-20" dirty="0">
                <a:latin typeface="Arial"/>
                <a:cs typeface="Arial"/>
              </a:rPr>
              <a:t>.</a:t>
            </a:r>
            <a:r>
              <a:rPr lang="pt-BR" spc="-20" dirty="0">
                <a:latin typeface="Arial"/>
                <a:cs typeface="Arial"/>
              </a:rPr>
              <a:t> </a:t>
            </a:r>
            <a:r>
              <a:rPr spc="-105" dirty="0" err="1">
                <a:latin typeface="Arial"/>
                <a:cs typeface="Arial"/>
              </a:rPr>
              <a:t>Essas</a:t>
            </a:r>
            <a:r>
              <a:rPr spc="-105" dirty="0">
                <a:latin typeface="Arial"/>
                <a:cs typeface="Arial"/>
              </a:rPr>
              <a:t> </a:t>
            </a:r>
            <a:r>
              <a:rPr spc="-45" dirty="0">
                <a:latin typeface="Arial"/>
                <a:cs typeface="Arial"/>
              </a:rPr>
              <a:t>ideias </a:t>
            </a:r>
            <a:r>
              <a:rPr spc="-25" dirty="0">
                <a:latin typeface="Arial"/>
                <a:cs typeface="Arial"/>
              </a:rPr>
              <a:t>tendem </a:t>
            </a:r>
            <a:r>
              <a:rPr spc="-60" dirty="0">
                <a:latin typeface="Arial"/>
                <a:cs typeface="Arial"/>
              </a:rPr>
              <a:t>a </a:t>
            </a:r>
            <a:r>
              <a:rPr spc="-25" dirty="0">
                <a:latin typeface="Arial"/>
                <a:cs typeface="Arial"/>
              </a:rPr>
              <a:t>melhorar </a:t>
            </a:r>
            <a:r>
              <a:rPr spc="-35" dirty="0">
                <a:latin typeface="Arial"/>
                <a:cs typeface="Arial"/>
              </a:rPr>
              <a:t>com </a:t>
            </a:r>
            <a:r>
              <a:rPr spc="-60" dirty="0">
                <a:latin typeface="Arial"/>
                <a:cs typeface="Arial"/>
              </a:rPr>
              <a:t>a </a:t>
            </a:r>
            <a:r>
              <a:rPr spc="-30" dirty="0">
                <a:latin typeface="Arial"/>
                <a:cs typeface="Arial"/>
              </a:rPr>
              <a:t>melhora </a:t>
            </a:r>
            <a:r>
              <a:rPr spc="-40" dirty="0">
                <a:latin typeface="Arial"/>
                <a:cs typeface="Arial"/>
              </a:rPr>
              <a:t>da</a:t>
            </a:r>
            <a:r>
              <a:rPr spc="-10" dirty="0">
                <a:latin typeface="Arial"/>
                <a:cs typeface="Arial"/>
              </a:rPr>
              <a:t> </a:t>
            </a:r>
            <a:r>
              <a:rPr spc="-45" dirty="0" err="1">
                <a:latin typeface="Arial"/>
                <a:cs typeface="Arial"/>
              </a:rPr>
              <a:t>depressão</a:t>
            </a:r>
            <a:r>
              <a:rPr spc="-45" dirty="0">
                <a:latin typeface="Arial"/>
                <a:cs typeface="Arial"/>
              </a:rPr>
              <a:t>.</a:t>
            </a:r>
            <a:endParaRPr lang="pt-BR" spc="-45" dirty="0">
              <a:latin typeface="Arial"/>
              <a:cs typeface="Arial"/>
            </a:endParaRPr>
          </a:p>
          <a:p>
            <a:pPr marL="192405" marR="5080" indent="-180340">
              <a:lnSpc>
                <a:spcPct val="115900"/>
              </a:lnSpc>
              <a:spcBef>
                <a:spcPts val="25"/>
              </a:spcBef>
            </a:pPr>
            <a:endParaRPr dirty="0">
              <a:latin typeface="Arial"/>
              <a:cs typeface="Arial"/>
            </a:endParaRPr>
          </a:p>
        </p:txBody>
      </p:sp>
      <p:sp>
        <p:nvSpPr>
          <p:cNvPr id="9" name="object 9"/>
          <p:cNvSpPr txBox="1"/>
          <p:nvPr/>
        </p:nvSpPr>
        <p:spPr>
          <a:xfrm>
            <a:off x="396801" y="6389362"/>
            <a:ext cx="9956602" cy="938142"/>
          </a:xfrm>
          <a:prstGeom prst="rect">
            <a:avLst/>
          </a:prstGeom>
        </p:spPr>
        <p:txBody>
          <a:bodyPr vert="horz" wrap="square" lIns="0" tIns="1905" rIns="0" bIns="0" rtlCol="0">
            <a:spAutoFit/>
          </a:bodyPr>
          <a:lstStyle/>
          <a:p>
            <a:pPr marL="192405" marR="5080" indent="-180340">
              <a:lnSpc>
                <a:spcPct val="115900"/>
              </a:lnSpc>
              <a:spcBef>
                <a:spcPts val="15"/>
              </a:spcBef>
            </a:pPr>
            <a:r>
              <a:rPr b="1" spc="-80" dirty="0">
                <a:solidFill>
                  <a:srgbClr val="8B1062"/>
                </a:solidFill>
                <a:latin typeface="Arial"/>
                <a:cs typeface="Arial"/>
              </a:rPr>
              <a:t>» </a:t>
            </a:r>
            <a:r>
              <a:rPr spc="-85" dirty="0">
                <a:latin typeface="Arial"/>
                <a:cs typeface="Arial"/>
              </a:rPr>
              <a:t>Os </a:t>
            </a:r>
            <a:r>
              <a:rPr spc="-40" dirty="0">
                <a:latin typeface="Arial"/>
                <a:cs typeface="Arial"/>
              </a:rPr>
              <a:t>pensamentos de autoagressão </a:t>
            </a:r>
            <a:r>
              <a:rPr spc="-15" dirty="0">
                <a:latin typeface="Arial"/>
                <a:cs typeface="Arial"/>
              </a:rPr>
              <a:t>ou </a:t>
            </a:r>
            <a:r>
              <a:rPr spc="-40" dirty="0">
                <a:latin typeface="Arial"/>
                <a:cs typeface="Arial"/>
              </a:rPr>
              <a:t>suicídio </a:t>
            </a:r>
            <a:r>
              <a:rPr spc="-55" dirty="0">
                <a:latin typeface="Arial"/>
                <a:cs typeface="Arial"/>
              </a:rPr>
              <a:t>são </a:t>
            </a:r>
            <a:r>
              <a:rPr spc="-40" dirty="0">
                <a:latin typeface="Arial"/>
                <a:cs typeface="Arial"/>
              </a:rPr>
              <a:t>comuns. </a:t>
            </a:r>
            <a:r>
              <a:rPr spc="-114" dirty="0">
                <a:latin typeface="Arial"/>
                <a:cs typeface="Arial"/>
              </a:rPr>
              <a:t>Se  </a:t>
            </a:r>
            <a:r>
              <a:rPr spc="-25" dirty="0">
                <a:latin typeface="Arial"/>
                <a:cs typeface="Arial"/>
              </a:rPr>
              <a:t>notarem </a:t>
            </a:r>
            <a:r>
              <a:rPr spc="-85" dirty="0">
                <a:latin typeface="Arial"/>
                <a:cs typeface="Arial"/>
              </a:rPr>
              <a:t>esses </a:t>
            </a:r>
            <a:r>
              <a:rPr spc="-40" dirty="0">
                <a:latin typeface="Arial"/>
                <a:cs typeface="Arial"/>
              </a:rPr>
              <a:t>pensamentos, </a:t>
            </a:r>
            <a:r>
              <a:rPr spc="-35" dirty="0">
                <a:latin typeface="Arial"/>
                <a:cs typeface="Arial"/>
              </a:rPr>
              <a:t>não </a:t>
            </a:r>
            <a:r>
              <a:rPr spc="-45" dirty="0">
                <a:latin typeface="Arial"/>
                <a:cs typeface="Arial"/>
              </a:rPr>
              <a:t>devem </a:t>
            </a:r>
            <a:r>
              <a:rPr spc="-15" dirty="0">
                <a:latin typeface="Arial"/>
                <a:cs typeface="Arial"/>
              </a:rPr>
              <a:t>tomar </a:t>
            </a:r>
            <a:r>
              <a:rPr spc="-35" dirty="0">
                <a:latin typeface="Arial"/>
                <a:cs typeface="Arial"/>
              </a:rPr>
              <a:t>nenhuma  </a:t>
            </a:r>
            <a:r>
              <a:rPr spc="-30" dirty="0">
                <a:latin typeface="Arial"/>
                <a:cs typeface="Arial"/>
              </a:rPr>
              <a:t>medida, </a:t>
            </a:r>
            <a:r>
              <a:rPr spc="-65" dirty="0">
                <a:latin typeface="Arial"/>
                <a:cs typeface="Arial"/>
              </a:rPr>
              <a:t>mas </a:t>
            </a:r>
            <a:r>
              <a:rPr spc="-20" dirty="0">
                <a:latin typeface="Arial"/>
                <a:cs typeface="Arial"/>
              </a:rPr>
              <a:t>contar </a:t>
            </a:r>
            <a:r>
              <a:rPr spc="-60" dirty="0">
                <a:latin typeface="Arial"/>
                <a:cs typeface="Arial"/>
              </a:rPr>
              <a:t>a </a:t>
            </a:r>
            <a:r>
              <a:rPr spc="-40" dirty="0">
                <a:latin typeface="Arial"/>
                <a:cs typeface="Arial"/>
              </a:rPr>
              <a:t>uma </a:t>
            </a:r>
            <a:r>
              <a:rPr spc="-60" dirty="0">
                <a:latin typeface="Arial"/>
                <a:cs typeface="Arial"/>
              </a:rPr>
              <a:t>pessoa </a:t>
            </a:r>
            <a:r>
              <a:rPr spc="-40" dirty="0">
                <a:latin typeface="Arial"/>
                <a:cs typeface="Arial"/>
              </a:rPr>
              <a:t>de </a:t>
            </a:r>
            <a:r>
              <a:rPr spc="-30" dirty="0">
                <a:latin typeface="Arial"/>
                <a:cs typeface="Arial"/>
              </a:rPr>
              <a:t>confiança </a:t>
            </a:r>
            <a:r>
              <a:rPr spc="-60" dirty="0">
                <a:latin typeface="Arial"/>
                <a:cs typeface="Arial"/>
              </a:rPr>
              <a:t>e </a:t>
            </a:r>
            <a:r>
              <a:rPr spc="-20" dirty="0">
                <a:latin typeface="Arial"/>
                <a:cs typeface="Arial"/>
              </a:rPr>
              <a:t>voltar  </a:t>
            </a:r>
            <a:r>
              <a:rPr spc="-25" dirty="0">
                <a:latin typeface="Arial"/>
                <a:cs typeface="Arial"/>
              </a:rPr>
              <a:t>imediatamente </a:t>
            </a:r>
            <a:r>
              <a:rPr spc="-40" dirty="0">
                <a:latin typeface="Arial"/>
                <a:cs typeface="Arial"/>
              </a:rPr>
              <a:t>para </a:t>
            </a:r>
            <a:r>
              <a:rPr spc="-15" dirty="0">
                <a:latin typeface="Arial"/>
                <a:cs typeface="Arial"/>
              </a:rPr>
              <a:t>obter </a:t>
            </a:r>
            <a:r>
              <a:rPr spc="-35" dirty="0">
                <a:latin typeface="Arial"/>
                <a:cs typeface="Arial"/>
              </a:rPr>
              <a:t>ajuda.</a:t>
            </a:r>
            <a:endParaRPr dirty="0">
              <a:latin typeface="Arial"/>
              <a:cs typeface="Arial"/>
            </a:endParaRPr>
          </a:p>
        </p:txBody>
      </p:sp>
      <p:sp>
        <p:nvSpPr>
          <p:cNvPr id="20" name="object 20"/>
          <p:cNvSpPr/>
          <p:nvPr/>
        </p:nvSpPr>
        <p:spPr>
          <a:xfrm>
            <a:off x="4168150" y="772641"/>
            <a:ext cx="52069" cy="52069"/>
          </a:xfrm>
          <a:custGeom>
            <a:avLst/>
            <a:gdLst/>
            <a:ahLst/>
            <a:cxnLst/>
            <a:rect l="l" t="t" r="r" b="b"/>
            <a:pathLst>
              <a:path w="52070" h="52069">
                <a:moveTo>
                  <a:pt x="25946" y="0"/>
                </a:moveTo>
                <a:lnTo>
                  <a:pt x="16078" y="2059"/>
                </a:lnTo>
                <a:lnTo>
                  <a:pt x="7805" y="7653"/>
                </a:lnTo>
                <a:lnTo>
                  <a:pt x="2116" y="15907"/>
                </a:lnTo>
                <a:lnTo>
                  <a:pt x="0" y="25946"/>
                </a:lnTo>
                <a:lnTo>
                  <a:pt x="2116" y="35984"/>
                </a:lnTo>
                <a:lnTo>
                  <a:pt x="7805" y="44238"/>
                </a:lnTo>
                <a:lnTo>
                  <a:pt x="16078" y="49833"/>
                </a:lnTo>
                <a:lnTo>
                  <a:pt x="25946" y="51892"/>
                </a:lnTo>
                <a:lnTo>
                  <a:pt x="35641" y="49833"/>
                </a:lnTo>
                <a:lnTo>
                  <a:pt x="43934" y="44238"/>
                </a:lnTo>
                <a:lnTo>
                  <a:pt x="49718" y="35984"/>
                </a:lnTo>
                <a:lnTo>
                  <a:pt x="51892" y="25946"/>
                </a:lnTo>
                <a:lnTo>
                  <a:pt x="49775" y="15907"/>
                </a:lnTo>
                <a:lnTo>
                  <a:pt x="44086" y="7653"/>
                </a:lnTo>
                <a:lnTo>
                  <a:pt x="35813" y="2059"/>
                </a:lnTo>
                <a:lnTo>
                  <a:pt x="25946" y="0"/>
                </a:lnTo>
                <a:close/>
              </a:path>
            </a:pathLst>
          </a:custGeom>
          <a:solidFill>
            <a:srgbClr val="000000"/>
          </a:solidFill>
        </p:spPr>
        <p:txBody>
          <a:bodyPr wrap="square" lIns="0" tIns="0" rIns="0" bIns="0" rtlCol="0"/>
          <a:lstStyle/>
          <a:p>
            <a:endParaRPr/>
          </a:p>
        </p:txBody>
      </p:sp>
      <p:sp>
        <p:nvSpPr>
          <p:cNvPr id="21" name="object 21"/>
          <p:cNvSpPr/>
          <p:nvPr/>
        </p:nvSpPr>
        <p:spPr>
          <a:xfrm>
            <a:off x="4166640" y="830968"/>
            <a:ext cx="56515" cy="255270"/>
          </a:xfrm>
          <a:custGeom>
            <a:avLst/>
            <a:gdLst/>
            <a:ahLst/>
            <a:cxnLst/>
            <a:rect l="l" t="t" r="r" b="b"/>
            <a:pathLst>
              <a:path w="56514" h="255269">
                <a:moveTo>
                  <a:pt x="37655" y="121945"/>
                </a:moveTo>
                <a:lnTo>
                  <a:pt x="8267" y="121945"/>
                </a:lnTo>
                <a:lnTo>
                  <a:pt x="8267" y="226060"/>
                </a:lnTo>
                <a:lnTo>
                  <a:pt x="9526" y="235206"/>
                </a:lnTo>
                <a:lnTo>
                  <a:pt x="14074" y="244655"/>
                </a:lnTo>
                <a:lnTo>
                  <a:pt x="23065" y="252052"/>
                </a:lnTo>
                <a:lnTo>
                  <a:pt x="37655" y="255041"/>
                </a:lnTo>
                <a:lnTo>
                  <a:pt x="37655" y="121945"/>
                </a:lnTo>
                <a:close/>
              </a:path>
              <a:path w="56514" h="255269">
                <a:moveTo>
                  <a:pt x="27940" y="0"/>
                </a:moveTo>
                <a:lnTo>
                  <a:pt x="17069" y="2192"/>
                </a:lnTo>
                <a:lnTo>
                  <a:pt x="8188" y="8174"/>
                </a:lnTo>
                <a:lnTo>
                  <a:pt x="2197" y="17053"/>
                </a:lnTo>
                <a:lnTo>
                  <a:pt x="0" y="27940"/>
                </a:lnTo>
                <a:lnTo>
                  <a:pt x="0" y="121945"/>
                </a:lnTo>
                <a:lnTo>
                  <a:pt x="55905" y="121945"/>
                </a:lnTo>
                <a:lnTo>
                  <a:pt x="55905" y="27940"/>
                </a:lnTo>
                <a:lnTo>
                  <a:pt x="53709" y="17053"/>
                </a:lnTo>
                <a:lnTo>
                  <a:pt x="47718" y="8174"/>
                </a:lnTo>
                <a:lnTo>
                  <a:pt x="38830" y="2192"/>
                </a:lnTo>
                <a:lnTo>
                  <a:pt x="27940" y="0"/>
                </a:lnTo>
                <a:close/>
              </a:path>
            </a:pathLst>
          </a:custGeom>
          <a:solidFill>
            <a:srgbClr val="000000"/>
          </a:solidFill>
        </p:spPr>
        <p:txBody>
          <a:bodyPr wrap="square" lIns="0" tIns="0" rIns="0" bIns="0" rtlCol="0"/>
          <a:lstStyle/>
          <a:p>
            <a:endParaRPr/>
          </a:p>
        </p:txBody>
      </p:sp>
      <p:sp>
        <p:nvSpPr>
          <p:cNvPr id="22" name="object 22"/>
          <p:cNvSpPr/>
          <p:nvPr/>
        </p:nvSpPr>
        <p:spPr>
          <a:xfrm>
            <a:off x="4193908" y="775252"/>
            <a:ext cx="137657" cy="78505"/>
          </a:xfrm>
          <a:prstGeom prst="rect">
            <a:avLst/>
          </a:prstGeom>
          <a:blipFill>
            <a:blip r:embed="rId2" cstate="print"/>
            <a:stretch>
              <a:fillRect/>
            </a:stretch>
          </a:blipFill>
        </p:spPr>
        <p:txBody>
          <a:bodyPr wrap="square" lIns="0" tIns="0" rIns="0" bIns="0" rtlCol="0"/>
          <a:lstStyle/>
          <a:p>
            <a:endParaRPr/>
          </a:p>
        </p:txBody>
      </p:sp>
      <p:sp>
        <p:nvSpPr>
          <p:cNvPr id="23" name="object 23"/>
          <p:cNvSpPr/>
          <p:nvPr/>
        </p:nvSpPr>
        <p:spPr>
          <a:xfrm>
            <a:off x="4250222" y="830651"/>
            <a:ext cx="116205" cy="255904"/>
          </a:xfrm>
          <a:custGeom>
            <a:avLst/>
            <a:gdLst/>
            <a:ahLst/>
            <a:cxnLst/>
            <a:rect l="l" t="t" r="r" b="b"/>
            <a:pathLst>
              <a:path w="116204" h="255905">
                <a:moveTo>
                  <a:pt x="89801" y="35077"/>
                </a:moveTo>
                <a:lnTo>
                  <a:pt x="26441" y="35077"/>
                </a:lnTo>
                <a:lnTo>
                  <a:pt x="26403" y="249123"/>
                </a:lnTo>
                <a:lnTo>
                  <a:pt x="32791" y="255511"/>
                </a:lnTo>
                <a:lnTo>
                  <a:pt x="48552" y="255511"/>
                </a:lnTo>
                <a:lnTo>
                  <a:pt x="54914" y="249123"/>
                </a:lnTo>
                <a:lnTo>
                  <a:pt x="54940" y="121653"/>
                </a:lnTo>
                <a:lnTo>
                  <a:pt x="89781" y="121653"/>
                </a:lnTo>
                <a:lnTo>
                  <a:pt x="89801" y="35077"/>
                </a:lnTo>
                <a:close/>
              </a:path>
              <a:path w="116204" h="255905">
                <a:moveTo>
                  <a:pt x="89781" y="121653"/>
                </a:moveTo>
                <a:lnTo>
                  <a:pt x="61277" y="121653"/>
                </a:lnTo>
                <a:lnTo>
                  <a:pt x="61239" y="249123"/>
                </a:lnTo>
                <a:lnTo>
                  <a:pt x="67627" y="255511"/>
                </a:lnTo>
                <a:lnTo>
                  <a:pt x="83375" y="255511"/>
                </a:lnTo>
                <a:lnTo>
                  <a:pt x="89750" y="249123"/>
                </a:lnTo>
                <a:lnTo>
                  <a:pt x="89781" y="121653"/>
                </a:lnTo>
                <a:close/>
              </a:path>
              <a:path w="116204" h="255905">
                <a:moveTo>
                  <a:pt x="115951" y="35077"/>
                </a:moveTo>
                <a:lnTo>
                  <a:pt x="96062" y="35077"/>
                </a:lnTo>
                <a:lnTo>
                  <a:pt x="96062" y="111061"/>
                </a:lnTo>
                <a:lnTo>
                  <a:pt x="99177" y="119648"/>
                </a:lnTo>
                <a:lnTo>
                  <a:pt x="106025" y="122510"/>
                </a:lnTo>
                <a:lnTo>
                  <a:pt x="112864" y="119648"/>
                </a:lnTo>
                <a:lnTo>
                  <a:pt x="115951" y="111061"/>
                </a:lnTo>
                <a:lnTo>
                  <a:pt x="115951" y="35077"/>
                </a:lnTo>
                <a:close/>
              </a:path>
              <a:path w="116204" h="255905">
                <a:moveTo>
                  <a:pt x="29286" y="0"/>
                </a:moveTo>
                <a:lnTo>
                  <a:pt x="17112" y="2578"/>
                </a:lnTo>
                <a:lnTo>
                  <a:pt x="7889" y="9626"/>
                </a:lnTo>
                <a:lnTo>
                  <a:pt x="2043" y="20113"/>
                </a:lnTo>
                <a:lnTo>
                  <a:pt x="0" y="33007"/>
                </a:lnTo>
                <a:lnTo>
                  <a:pt x="0" y="111061"/>
                </a:lnTo>
                <a:lnTo>
                  <a:pt x="3133" y="119598"/>
                </a:lnTo>
                <a:lnTo>
                  <a:pt x="10026" y="122443"/>
                </a:lnTo>
                <a:lnTo>
                  <a:pt x="16919" y="119598"/>
                </a:lnTo>
                <a:lnTo>
                  <a:pt x="20053" y="111061"/>
                </a:lnTo>
                <a:lnTo>
                  <a:pt x="20053" y="35077"/>
                </a:lnTo>
                <a:lnTo>
                  <a:pt x="115951" y="35077"/>
                </a:lnTo>
                <a:lnTo>
                  <a:pt x="86283" y="12"/>
                </a:lnTo>
                <a:lnTo>
                  <a:pt x="29286" y="0"/>
                </a:lnTo>
                <a:close/>
              </a:path>
            </a:pathLst>
          </a:custGeom>
          <a:solidFill>
            <a:srgbClr val="000000"/>
          </a:solidFill>
        </p:spPr>
        <p:txBody>
          <a:bodyPr wrap="square" lIns="0" tIns="0" rIns="0" bIns="0" rtlCol="0"/>
          <a:lstStyle/>
          <a:p>
            <a:endParaRPr/>
          </a:p>
        </p:txBody>
      </p:sp>
      <p:sp>
        <p:nvSpPr>
          <p:cNvPr id="24" name="object 24"/>
          <p:cNvSpPr txBox="1">
            <a:spLocks noGrp="1"/>
          </p:cNvSpPr>
          <p:nvPr>
            <p:ph type="title" idx="4294967295"/>
          </p:nvPr>
        </p:nvSpPr>
        <p:spPr>
          <a:xfrm>
            <a:off x="491356" y="737636"/>
            <a:ext cx="3563938" cy="348172"/>
          </a:xfrm>
          <a:prstGeom prst="rect">
            <a:avLst/>
          </a:prstGeom>
        </p:spPr>
        <p:txBody>
          <a:bodyPr vert="horz" wrap="square" lIns="0" tIns="17145" rIns="0" bIns="0" rtlCol="0">
            <a:spAutoFit/>
          </a:bodyPr>
          <a:lstStyle/>
          <a:p>
            <a:pPr marL="12700">
              <a:lnSpc>
                <a:spcPct val="100000"/>
              </a:lnSpc>
              <a:spcBef>
                <a:spcPts val="135"/>
              </a:spcBef>
            </a:pPr>
            <a:r>
              <a:rPr sz="2150" b="1" dirty="0"/>
              <a:t>INTERVENÇÕES PSICOSSOCIAIS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003" cy="7919999"/>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012001" y="3"/>
            <a:ext cx="3680460" cy="7920355"/>
          </a:xfrm>
          <a:custGeom>
            <a:avLst/>
            <a:gdLst/>
            <a:ahLst/>
            <a:cxnLst/>
            <a:rect l="l" t="t" r="r" b="b"/>
            <a:pathLst>
              <a:path w="3680459" h="7920355">
                <a:moveTo>
                  <a:pt x="3680002" y="0"/>
                </a:moveTo>
                <a:lnTo>
                  <a:pt x="1312608" y="0"/>
                </a:lnTo>
                <a:lnTo>
                  <a:pt x="3626142" y="3084880"/>
                </a:lnTo>
                <a:lnTo>
                  <a:pt x="0" y="7919999"/>
                </a:lnTo>
                <a:lnTo>
                  <a:pt x="3680002" y="7919999"/>
                </a:lnTo>
                <a:lnTo>
                  <a:pt x="3680002" y="0"/>
                </a:lnTo>
                <a:close/>
              </a:path>
            </a:pathLst>
          </a:custGeom>
          <a:solidFill>
            <a:srgbClr val="FFFFFF"/>
          </a:solidFill>
        </p:spPr>
        <p:txBody>
          <a:bodyPr wrap="square" lIns="0" tIns="0" rIns="0" bIns="0" rtlCol="0"/>
          <a:lstStyle/>
          <a:p>
            <a:endParaRPr/>
          </a:p>
        </p:txBody>
      </p:sp>
      <p:sp>
        <p:nvSpPr>
          <p:cNvPr id="4" name="object 4"/>
          <p:cNvSpPr/>
          <p:nvPr/>
        </p:nvSpPr>
        <p:spPr>
          <a:xfrm>
            <a:off x="4508017" y="3"/>
            <a:ext cx="4827905" cy="7920355"/>
          </a:xfrm>
          <a:custGeom>
            <a:avLst/>
            <a:gdLst/>
            <a:ahLst/>
            <a:cxnLst/>
            <a:rect l="l" t="t" r="r" b="b"/>
            <a:pathLst>
              <a:path w="4827905" h="7920355">
                <a:moveTo>
                  <a:pt x="2512555" y="0"/>
                </a:moveTo>
                <a:lnTo>
                  <a:pt x="1309115" y="0"/>
                </a:lnTo>
                <a:lnTo>
                  <a:pt x="3624389" y="3087204"/>
                </a:lnTo>
                <a:lnTo>
                  <a:pt x="0" y="7919999"/>
                </a:lnTo>
                <a:lnTo>
                  <a:pt x="1203439" y="7919999"/>
                </a:lnTo>
                <a:lnTo>
                  <a:pt x="4827841" y="3087204"/>
                </a:lnTo>
                <a:lnTo>
                  <a:pt x="2512555" y="0"/>
                </a:lnTo>
                <a:close/>
              </a:path>
            </a:pathLst>
          </a:custGeom>
          <a:solidFill>
            <a:srgbClr val="FFFFFF"/>
          </a:solidFill>
        </p:spPr>
        <p:txBody>
          <a:bodyPr wrap="square" lIns="0" tIns="0" rIns="0" bIns="0" rtlCol="0"/>
          <a:lstStyle/>
          <a:p>
            <a:endParaRPr/>
          </a:p>
        </p:txBody>
      </p:sp>
      <p:sp>
        <p:nvSpPr>
          <p:cNvPr id="7" name="object 7"/>
          <p:cNvSpPr txBox="1">
            <a:spLocks noGrp="1"/>
          </p:cNvSpPr>
          <p:nvPr>
            <p:ph type="title"/>
          </p:nvPr>
        </p:nvSpPr>
        <p:spPr>
          <a:xfrm>
            <a:off x="571112" y="1663185"/>
            <a:ext cx="5757545" cy="1460656"/>
          </a:xfrm>
          <a:prstGeom prst="rect">
            <a:avLst/>
          </a:prstGeom>
        </p:spPr>
        <p:txBody>
          <a:bodyPr vert="horz" wrap="square" lIns="0" tIns="49530" rIns="0" bIns="0" rtlCol="0">
            <a:spAutoFit/>
          </a:bodyPr>
          <a:lstStyle/>
          <a:p>
            <a:pPr marL="12700" marR="5080" indent="-635">
              <a:lnSpc>
                <a:spcPts val="5520"/>
              </a:lnSpc>
              <a:spcBef>
                <a:spcPts val="390"/>
              </a:spcBef>
            </a:pPr>
            <a:r>
              <a:rPr sz="4700" b="0" spc="-85" dirty="0">
                <a:solidFill>
                  <a:schemeClr val="bg1"/>
                </a:solidFill>
                <a:latin typeface="Arial"/>
                <a:cs typeface="Arial"/>
              </a:rPr>
              <a:t>MI-</a:t>
            </a:r>
            <a:r>
              <a:rPr sz="4600" b="0" spc="-85" dirty="0">
                <a:solidFill>
                  <a:schemeClr val="bg1"/>
                </a:solidFill>
                <a:latin typeface="Arial"/>
                <a:cs typeface="Arial"/>
              </a:rPr>
              <a:t>mhGAP </a:t>
            </a:r>
            <a:r>
              <a:rPr sz="4600" b="0" spc="-5" dirty="0">
                <a:solidFill>
                  <a:schemeClr val="bg1"/>
                </a:solidFill>
                <a:latin typeface="Arial"/>
                <a:cs typeface="Arial"/>
              </a:rPr>
              <a:t>Manual </a:t>
            </a:r>
            <a:r>
              <a:rPr sz="4600" b="0" spc="-90" dirty="0">
                <a:solidFill>
                  <a:schemeClr val="bg1"/>
                </a:solidFill>
                <a:latin typeface="Arial"/>
                <a:cs typeface="Arial"/>
              </a:rPr>
              <a:t>de  </a:t>
            </a:r>
            <a:r>
              <a:rPr sz="4600" b="0" spc="-75" dirty="0" err="1">
                <a:solidFill>
                  <a:schemeClr val="bg1"/>
                </a:solidFill>
                <a:latin typeface="Arial"/>
                <a:cs typeface="Arial"/>
              </a:rPr>
              <a:t>Intervenções</a:t>
            </a:r>
            <a:endParaRPr sz="4600" dirty="0">
              <a:solidFill>
                <a:schemeClr val="bg1"/>
              </a:solidFill>
              <a:latin typeface="Arial"/>
              <a:cs typeface="Arial"/>
            </a:endParaRPr>
          </a:p>
        </p:txBody>
      </p:sp>
      <p:sp>
        <p:nvSpPr>
          <p:cNvPr id="8" name="object 8"/>
          <p:cNvSpPr txBox="1"/>
          <p:nvPr/>
        </p:nvSpPr>
        <p:spPr>
          <a:xfrm>
            <a:off x="571112" y="3124200"/>
            <a:ext cx="5757545" cy="1157112"/>
          </a:xfrm>
          <a:prstGeom prst="rect">
            <a:avLst/>
          </a:prstGeom>
        </p:spPr>
        <p:txBody>
          <a:bodyPr vert="horz" wrap="square" lIns="0" tIns="12700" rIns="0" bIns="0" rtlCol="0">
            <a:spAutoFit/>
          </a:bodyPr>
          <a:lstStyle/>
          <a:p>
            <a:pPr marL="12700" marR="5080">
              <a:lnSpc>
                <a:spcPct val="124800"/>
              </a:lnSpc>
              <a:spcBef>
                <a:spcPts val="100"/>
              </a:spcBef>
            </a:pPr>
            <a:r>
              <a:rPr sz="2050" spc="-75" dirty="0">
                <a:solidFill>
                  <a:srgbClr val="BBBDBE"/>
                </a:solidFill>
                <a:latin typeface="Arial"/>
                <a:cs typeface="Arial"/>
              </a:rPr>
              <a:t>para </a:t>
            </a:r>
            <a:r>
              <a:rPr sz="2050" spc="-45" dirty="0">
                <a:solidFill>
                  <a:srgbClr val="BBBDBE"/>
                </a:solidFill>
                <a:latin typeface="Arial"/>
                <a:cs typeface="Arial"/>
              </a:rPr>
              <a:t>transtornos </a:t>
            </a:r>
            <a:r>
              <a:rPr sz="2050" spc="-65" dirty="0">
                <a:solidFill>
                  <a:srgbClr val="BBBDBE"/>
                </a:solidFill>
                <a:latin typeface="Arial"/>
                <a:cs typeface="Arial"/>
              </a:rPr>
              <a:t>mentais, </a:t>
            </a:r>
            <a:r>
              <a:rPr sz="2050" spc="-55" dirty="0">
                <a:solidFill>
                  <a:srgbClr val="BBBDBE"/>
                </a:solidFill>
                <a:latin typeface="Arial"/>
                <a:cs typeface="Arial"/>
              </a:rPr>
              <a:t>neurológicos </a:t>
            </a:r>
            <a:r>
              <a:rPr sz="2050" spc="-140" dirty="0">
                <a:solidFill>
                  <a:srgbClr val="BBBDBE"/>
                </a:solidFill>
                <a:latin typeface="Arial"/>
                <a:cs typeface="Arial"/>
              </a:rPr>
              <a:t>e </a:t>
            </a:r>
            <a:r>
              <a:rPr sz="2050" spc="-15" dirty="0">
                <a:solidFill>
                  <a:srgbClr val="BBBDBE"/>
                </a:solidFill>
                <a:latin typeface="Arial"/>
                <a:cs typeface="Arial"/>
              </a:rPr>
              <a:t>por </a:t>
            </a:r>
            <a:r>
              <a:rPr sz="2050" spc="-95" dirty="0">
                <a:solidFill>
                  <a:srgbClr val="BBBDBE"/>
                </a:solidFill>
                <a:latin typeface="Arial"/>
                <a:cs typeface="Arial"/>
              </a:rPr>
              <a:t>uso </a:t>
            </a:r>
            <a:r>
              <a:rPr sz="2050" spc="-80" dirty="0">
                <a:solidFill>
                  <a:srgbClr val="BBBDBE"/>
                </a:solidFill>
                <a:latin typeface="Arial"/>
                <a:cs typeface="Arial"/>
              </a:rPr>
              <a:t>de </a:t>
            </a:r>
            <a:r>
              <a:rPr sz="2050" spc="-55" dirty="0">
                <a:solidFill>
                  <a:srgbClr val="BBBDBE"/>
                </a:solidFill>
                <a:latin typeface="Arial"/>
                <a:cs typeface="Arial"/>
              </a:rPr>
              <a:t>álcool  </a:t>
            </a:r>
            <a:r>
              <a:rPr sz="2050" spc="-140" dirty="0">
                <a:solidFill>
                  <a:srgbClr val="BBBDBE"/>
                </a:solidFill>
                <a:latin typeface="Arial"/>
                <a:cs typeface="Arial"/>
              </a:rPr>
              <a:t>e </a:t>
            </a:r>
            <a:r>
              <a:rPr sz="2050" spc="-55" dirty="0">
                <a:solidFill>
                  <a:srgbClr val="BBBDBE"/>
                </a:solidFill>
                <a:latin typeface="Arial"/>
                <a:cs typeface="Arial"/>
              </a:rPr>
              <a:t>outras </a:t>
            </a:r>
            <a:r>
              <a:rPr sz="2050" spc="-75" dirty="0">
                <a:solidFill>
                  <a:srgbClr val="BBBDBE"/>
                </a:solidFill>
                <a:latin typeface="Arial"/>
                <a:cs typeface="Arial"/>
              </a:rPr>
              <a:t>drogas </a:t>
            </a:r>
            <a:r>
              <a:rPr sz="2050" spc="-90" dirty="0">
                <a:solidFill>
                  <a:srgbClr val="BBBDBE"/>
                </a:solidFill>
                <a:latin typeface="Arial"/>
                <a:cs typeface="Arial"/>
              </a:rPr>
              <a:t>na </a:t>
            </a:r>
            <a:r>
              <a:rPr sz="2050" spc="-80" dirty="0">
                <a:solidFill>
                  <a:srgbClr val="BBBDBE"/>
                </a:solidFill>
                <a:latin typeface="Arial"/>
                <a:cs typeface="Arial"/>
              </a:rPr>
              <a:t>rede de </a:t>
            </a:r>
            <a:r>
              <a:rPr sz="2050" spc="-70" dirty="0">
                <a:solidFill>
                  <a:srgbClr val="BBBDBE"/>
                </a:solidFill>
                <a:latin typeface="Arial"/>
                <a:cs typeface="Arial"/>
              </a:rPr>
              <a:t>atenção </a:t>
            </a:r>
            <a:r>
              <a:rPr sz="2050" spc="-105" dirty="0">
                <a:solidFill>
                  <a:srgbClr val="BBBDBE"/>
                </a:solidFill>
                <a:latin typeface="Arial"/>
                <a:cs typeface="Arial"/>
              </a:rPr>
              <a:t>básica </a:t>
            </a:r>
            <a:r>
              <a:rPr sz="2050" spc="-135" dirty="0">
                <a:solidFill>
                  <a:srgbClr val="BBBDBE"/>
                </a:solidFill>
                <a:latin typeface="Arial"/>
                <a:cs typeface="Arial"/>
              </a:rPr>
              <a:t>à</a:t>
            </a:r>
            <a:r>
              <a:rPr sz="2050" spc="40" dirty="0">
                <a:solidFill>
                  <a:srgbClr val="BBBDBE"/>
                </a:solidFill>
                <a:latin typeface="Arial"/>
                <a:cs typeface="Arial"/>
              </a:rPr>
              <a:t> </a:t>
            </a:r>
            <a:r>
              <a:rPr sz="2050" spc="-110" dirty="0" err="1">
                <a:solidFill>
                  <a:srgbClr val="BBBDBE"/>
                </a:solidFill>
                <a:latin typeface="Arial"/>
                <a:cs typeface="Arial"/>
              </a:rPr>
              <a:t>saúde</a:t>
            </a:r>
            <a:endParaRPr sz="2800" dirty="0">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7E96F4-5282-48E1-A124-C0CC1289BCCD}"/>
              </a:ext>
            </a:extLst>
          </p:cNvPr>
          <p:cNvSpPr>
            <a:spLocks noGrp="1"/>
          </p:cNvSpPr>
          <p:nvPr>
            <p:ph type="title" idx="4294967295"/>
          </p:nvPr>
        </p:nvSpPr>
        <p:spPr>
          <a:xfrm>
            <a:off x="352879" y="304398"/>
            <a:ext cx="5573713" cy="738188"/>
          </a:xfrm>
        </p:spPr>
        <p:txBody>
          <a:bodyPr/>
          <a:lstStyle/>
          <a:p>
            <a:r>
              <a:rPr lang="pt-BR" sz="2400" dirty="0">
                <a:solidFill>
                  <a:srgbClr val="000000"/>
                </a:solidFill>
              </a:rPr>
              <a:t>INTERVENÇÕES PSICOSSOCIAIS</a:t>
            </a:r>
            <a:endParaRPr lang="pt-BR" sz="2400" dirty="0"/>
          </a:p>
        </p:txBody>
      </p:sp>
      <p:sp>
        <p:nvSpPr>
          <p:cNvPr id="4" name="object 10">
            <a:extLst>
              <a:ext uri="{FF2B5EF4-FFF2-40B4-BE49-F238E27FC236}">
                <a16:creationId xmlns:a16="http://schemas.microsoft.com/office/drawing/2014/main" id="{A20D4BD4-5786-4DF5-B5E5-2674DEE0D1A1}"/>
              </a:ext>
            </a:extLst>
          </p:cNvPr>
          <p:cNvSpPr txBox="1"/>
          <p:nvPr/>
        </p:nvSpPr>
        <p:spPr>
          <a:xfrm>
            <a:off x="325846" y="894853"/>
            <a:ext cx="10117001" cy="289823"/>
          </a:xfrm>
          <a:prstGeom prst="rect">
            <a:avLst/>
          </a:prstGeom>
        </p:spPr>
        <p:txBody>
          <a:bodyPr vert="horz" wrap="square" lIns="0" tIns="12700" rIns="0" bIns="0" rtlCol="0">
            <a:spAutoFit/>
          </a:bodyPr>
          <a:lstStyle/>
          <a:p>
            <a:pPr marL="330200" marR="5080" indent="-318135">
              <a:lnSpc>
                <a:spcPct val="100000"/>
              </a:lnSpc>
              <a:spcBef>
                <a:spcPts val="100"/>
              </a:spcBef>
            </a:pPr>
            <a:r>
              <a:rPr b="1" spc="40" dirty="0">
                <a:solidFill>
                  <a:srgbClr val="8B1062"/>
                </a:solidFill>
                <a:latin typeface="Arial"/>
                <a:cs typeface="Arial"/>
              </a:rPr>
              <a:t>2.2 </a:t>
            </a:r>
            <a:r>
              <a:rPr b="1" spc="-55" dirty="0">
                <a:latin typeface="Arial"/>
                <a:cs typeface="Arial"/>
              </a:rPr>
              <a:t>Redução </a:t>
            </a:r>
            <a:r>
              <a:rPr b="1" spc="-25" dirty="0">
                <a:latin typeface="Arial"/>
                <a:cs typeface="Arial"/>
              </a:rPr>
              <a:t>do </a:t>
            </a:r>
            <a:r>
              <a:rPr b="1" spc="-60" dirty="0">
                <a:latin typeface="Arial"/>
                <a:cs typeface="Arial"/>
              </a:rPr>
              <a:t>estresse </a:t>
            </a:r>
            <a:r>
              <a:rPr b="1" spc="-30" dirty="0">
                <a:latin typeface="Arial"/>
                <a:cs typeface="Arial"/>
              </a:rPr>
              <a:t>e  </a:t>
            </a:r>
            <a:r>
              <a:rPr b="1" spc="-10" dirty="0">
                <a:latin typeface="Arial"/>
                <a:cs typeface="Arial"/>
              </a:rPr>
              <a:t>fortalecimento </a:t>
            </a:r>
            <a:r>
              <a:rPr b="1" spc="-25" dirty="0">
                <a:latin typeface="Arial"/>
                <a:cs typeface="Arial"/>
              </a:rPr>
              <a:t>do </a:t>
            </a:r>
            <a:r>
              <a:rPr b="1" spc="-20" dirty="0">
                <a:latin typeface="Arial"/>
                <a:cs typeface="Arial"/>
              </a:rPr>
              <a:t>apoio</a:t>
            </a:r>
            <a:r>
              <a:rPr b="1" spc="75" dirty="0">
                <a:latin typeface="Arial"/>
                <a:cs typeface="Arial"/>
              </a:rPr>
              <a:t> </a:t>
            </a:r>
            <a:r>
              <a:rPr b="1" spc="-60" dirty="0">
                <a:latin typeface="Arial"/>
                <a:cs typeface="Arial"/>
              </a:rPr>
              <a:t>social</a:t>
            </a:r>
            <a:endParaRPr dirty="0">
              <a:latin typeface="Arial"/>
              <a:cs typeface="Arial"/>
            </a:endParaRPr>
          </a:p>
        </p:txBody>
      </p:sp>
      <p:sp>
        <p:nvSpPr>
          <p:cNvPr id="5" name="object 11">
            <a:extLst>
              <a:ext uri="{FF2B5EF4-FFF2-40B4-BE49-F238E27FC236}">
                <a16:creationId xmlns:a16="http://schemas.microsoft.com/office/drawing/2014/main" id="{0DE6344B-DEF4-44A5-A2AA-D766AA122D1E}"/>
              </a:ext>
            </a:extLst>
          </p:cNvPr>
          <p:cNvSpPr txBox="1"/>
          <p:nvPr/>
        </p:nvSpPr>
        <p:spPr>
          <a:xfrm>
            <a:off x="250553" y="1220952"/>
            <a:ext cx="10117001" cy="1506695"/>
          </a:xfrm>
          <a:prstGeom prst="rect">
            <a:avLst/>
          </a:prstGeom>
        </p:spPr>
        <p:txBody>
          <a:bodyPr vert="horz" wrap="square" lIns="0" tIns="36195" rIns="0" bIns="0" rtlCol="0">
            <a:spAutoFit/>
          </a:bodyPr>
          <a:lstStyle/>
          <a:p>
            <a:pPr marL="12700">
              <a:lnSpc>
                <a:spcPct val="150000"/>
              </a:lnSpc>
              <a:spcBef>
                <a:spcPts val="285"/>
              </a:spcBef>
            </a:pPr>
            <a:r>
              <a:rPr sz="1600" b="1" spc="-80" dirty="0">
                <a:solidFill>
                  <a:srgbClr val="8B1062"/>
                </a:solidFill>
                <a:latin typeface="Arial"/>
                <a:cs typeface="Arial"/>
              </a:rPr>
              <a:t>» </a:t>
            </a:r>
            <a:r>
              <a:rPr sz="1600" spc="-45" dirty="0">
                <a:latin typeface="Arial"/>
                <a:cs typeface="Arial"/>
              </a:rPr>
              <a:t>Avalie </a:t>
            </a:r>
            <a:r>
              <a:rPr sz="1600" spc="-60" dirty="0">
                <a:latin typeface="Arial"/>
                <a:cs typeface="Arial"/>
              </a:rPr>
              <a:t>e </a:t>
            </a:r>
            <a:r>
              <a:rPr sz="1600" spc="-20" dirty="0">
                <a:latin typeface="Arial"/>
                <a:cs typeface="Arial"/>
              </a:rPr>
              <a:t>tente </a:t>
            </a:r>
            <a:r>
              <a:rPr sz="1600" spc="-30" dirty="0">
                <a:latin typeface="Arial"/>
                <a:cs typeface="Arial"/>
              </a:rPr>
              <a:t>reduzir </a:t>
            </a:r>
            <a:r>
              <a:rPr sz="1600" spc="-55" dirty="0">
                <a:latin typeface="Arial"/>
                <a:cs typeface="Arial"/>
              </a:rPr>
              <a:t>os </a:t>
            </a:r>
            <a:r>
              <a:rPr sz="1600" spc="-50" dirty="0">
                <a:latin typeface="Arial"/>
                <a:cs typeface="Arial"/>
              </a:rPr>
              <a:t>estressores. </a:t>
            </a:r>
            <a:r>
              <a:rPr sz="1600" spc="-65" dirty="0">
                <a:latin typeface="Arial"/>
                <a:cs typeface="Arial"/>
              </a:rPr>
              <a:t>(Vá </a:t>
            </a:r>
            <a:r>
              <a:rPr sz="1600" spc="-40" dirty="0">
                <a:latin typeface="Arial"/>
                <a:cs typeface="Arial"/>
              </a:rPr>
              <a:t>para</a:t>
            </a:r>
            <a:r>
              <a:rPr sz="1600" spc="-85" dirty="0">
                <a:latin typeface="Arial"/>
                <a:cs typeface="Arial"/>
              </a:rPr>
              <a:t> </a:t>
            </a:r>
            <a:r>
              <a:rPr sz="1600" spc="-105" dirty="0">
                <a:latin typeface="Arial"/>
                <a:cs typeface="Arial"/>
              </a:rPr>
              <a:t>PCE).</a:t>
            </a:r>
            <a:endParaRPr sz="1600" dirty="0">
              <a:latin typeface="Arial"/>
              <a:cs typeface="Arial"/>
            </a:endParaRPr>
          </a:p>
          <a:p>
            <a:pPr marL="12700">
              <a:lnSpc>
                <a:spcPct val="150000"/>
              </a:lnSpc>
              <a:spcBef>
                <a:spcPts val="185"/>
              </a:spcBef>
            </a:pPr>
            <a:r>
              <a:rPr sz="1600" b="1" spc="-80" dirty="0">
                <a:solidFill>
                  <a:srgbClr val="8B1062"/>
                </a:solidFill>
                <a:latin typeface="Arial"/>
                <a:cs typeface="Arial"/>
              </a:rPr>
              <a:t>» </a:t>
            </a:r>
            <a:r>
              <a:rPr sz="1600" spc="-55" dirty="0">
                <a:latin typeface="Arial"/>
                <a:cs typeface="Arial"/>
              </a:rPr>
              <a:t>Reative </a:t>
            </a:r>
            <a:r>
              <a:rPr sz="1600" spc="-60" dirty="0">
                <a:latin typeface="Arial"/>
                <a:cs typeface="Arial"/>
              </a:rPr>
              <a:t>a </a:t>
            </a:r>
            <a:r>
              <a:rPr sz="1600" spc="-40" dirty="0">
                <a:latin typeface="Arial"/>
                <a:cs typeface="Arial"/>
              </a:rPr>
              <a:t>rede de </a:t>
            </a:r>
            <a:r>
              <a:rPr sz="1600" spc="-50" dirty="0">
                <a:latin typeface="Arial"/>
                <a:cs typeface="Arial"/>
              </a:rPr>
              <a:t>relações sociais prévias </a:t>
            </a:r>
            <a:r>
              <a:rPr sz="1600" spc="-40" dirty="0">
                <a:latin typeface="Arial"/>
                <a:cs typeface="Arial"/>
              </a:rPr>
              <a:t>da</a:t>
            </a:r>
            <a:r>
              <a:rPr sz="1600" spc="-60" dirty="0">
                <a:latin typeface="Arial"/>
                <a:cs typeface="Arial"/>
              </a:rPr>
              <a:t> </a:t>
            </a:r>
            <a:r>
              <a:rPr sz="1600" spc="-55" dirty="0">
                <a:latin typeface="Arial"/>
                <a:cs typeface="Arial"/>
              </a:rPr>
              <a:t>pessoa.</a:t>
            </a:r>
            <a:endParaRPr sz="1600" dirty="0">
              <a:latin typeface="Arial"/>
              <a:cs typeface="Arial"/>
            </a:endParaRPr>
          </a:p>
          <a:p>
            <a:pPr marL="192405">
              <a:lnSpc>
                <a:spcPct val="150000"/>
              </a:lnSpc>
              <a:spcBef>
                <a:spcPts val="120"/>
              </a:spcBef>
            </a:pPr>
            <a:r>
              <a:rPr sz="1600" spc="-15" dirty="0">
                <a:latin typeface="Arial"/>
                <a:cs typeface="Arial"/>
              </a:rPr>
              <a:t>Identifique </a:t>
            </a:r>
            <a:r>
              <a:rPr sz="1600" spc="-35" dirty="0">
                <a:latin typeface="Arial"/>
                <a:cs typeface="Arial"/>
              </a:rPr>
              <a:t>atividades </a:t>
            </a:r>
            <a:r>
              <a:rPr sz="1600" spc="-50" dirty="0">
                <a:latin typeface="Arial"/>
                <a:cs typeface="Arial"/>
              </a:rPr>
              <a:t>sociais </a:t>
            </a:r>
            <a:r>
              <a:rPr sz="1600" spc="-35" dirty="0">
                <a:latin typeface="Arial"/>
                <a:cs typeface="Arial"/>
              </a:rPr>
              <a:t>anteriores que, </a:t>
            </a:r>
            <a:r>
              <a:rPr sz="1600" spc="-80" dirty="0">
                <a:latin typeface="Arial"/>
                <a:cs typeface="Arial"/>
              </a:rPr>
              <a:t>se</a:t>
            </a:r>
            <a:r>
              <a:rPr sz="1600" spc="15" dirty="0">
                <a:latin typeface="Arial"/>
                <a:cs typeface="Arial"/>
              </a:rPr>
              <a:t> </a:t>
            </a:r>
            <a:r>
              <a:rPr sz="1600" spc="-35" dirty="0" err="1">
                <a:latin typeface="Arial"/>
                <a:cs typeface="Arial"/>
              </a:rPr>
              <a:t>retomadas</a:t>
            </a:r>
            <a:r>
              <a:rPr sz="1600" spc="-35" dirty="0">
                <a:latin typeface="Arial"/>
                <a:cs typeface="Arial"/>
              </a:rPr>
              <a:t>,</a:t>
            </a:r>
            <a:r>
              <a:rPr lang="pt-BR" sz="1600" spc="-35" dirty="0">
                <a:latin typeface="Arial"/>
                <a:cs typeface="Arial"/>
              </a:rPr>
              <a:t> </a:t>
            </a:r>
            <a:r>
              <a:rPr sz="1600" spc="-25" dirty="0" err="1">
                <a:latin typeface="Arial"/>
                <a:cs typeface="Arial"/>
              </a:rPr>
              <a:t>podem</a:t>
            </a:r>
            <a:r>
              <a:rPr sz="1600" spc="-25" dirty="0">
                <a:latin typeface="Arial"/>
                <a:cs typeface="Arial"/>
              </a:rPr>
              <a:t> </a:t>
            </a:r>
            <a:r>
              <a:rPr sz="1600" spc="-35" dirty="0">
                <a:latin typeface="Arial"/>
                <a:cs typeface="Arial"/>
              </a:rPr>
              <a:t>oferecer </a:t>
            </a:r>
            <a:r>
              <a:rPr sz="1600" spc="-20" dirty="0">
                <a:latin typeface="Arial"/>
                <a:cs typeface="Arial"/>
              </a:rPr>
              <a:t>apoio </a:t>
            </a:r>
            <a:r>
              <a:rPr sz="1600" spc="-50" dirty="0">
                <a:latin typeface="Arial"/>
                <a:cs typeface="Arial"/>
              </a:rPr>
              <a:t>psicossocial </a:t>
            </a:r>
            <a:r>
              <a:rPr sz="1600" spc="-15" dirty="0">
                <a:latin typeface="Arial"/>
                <a:cs typeface="Arial"/>
              </a:rPr>
              <a:t>direto ou indireto, </a:t>
            </a:r>
            <a:r>
              <a:rPr sz="1600" spc="-30" dirty="0">
                <a:latin typeface="Arial"/>
                <a:cs typeface="Arial"/>
              </a:rPr>
              <a:t>como  </a:t>
            </a:r>
            <a:r>
              <a:rPr sz="1600" spc="-40" dirty="0">
                <a:latin typeface="Arial"/>
                <a:cs typeface="Arial"/>
              </a:rPr>
              <a:t>reuniões de </a:t>
            </a:r>
            <a:r>
              <a:rPr sz="1600" spc="-25" dirty="0">
                <a:latin typeface="Arial"/>
                <a:cs typeface="Arial"/>
              </a:rPr>
              <a:t>família, </a:t>
            </a:r>
            <a:r>
              <a:rPr sz="1600" spc="-45" dirty="0">
                <a:latin typeface="Arial"/>
                <a:cs typeface="Arial"/>
              </a:rPr>
              <a:t>visitas </a:t>
            </a:r>
            <a:r>
              <a:rPr sz="1600" spc="-60" dirty="0">
                <a:latin typeface="Arial"/>
                <a:cs typeface="Arial"/>
              </a:rPr>
              <a:t>a </a:t>
            </a:r>
            <a:r>
              <a:rPr sz="1600" spc="-40" dirty="0">
                <a:latin typeface="Arial"/>
                <a:cs typeface="Arial"/>
              </a:rPr>
              <a:t>vizinhos </a:t>
            </a:r>
            <a:r>
              <a:rPr sz="1600" spc="-60" dirty="0">
                <a:latin typeface="Arial"/>
                <a:cs typeface="Arial"/>
              </a:rPr>
              <a:t>e </a:t>
            </a:r>
            <a:r>
              <a:rPr sz="1600" spc="-35" dirty="0">
                <a:latin typeface="Arial"/>
                <a:cs typeface="Arial"/>
              </a:rPr>
              <a:t>atividades</a:t>
            </a:r>
            <a:r>
              <a:rPr sz="1600" spc="65" dirty="0">
                <a:latin typeface="Arial"/>
                <a:cs typeface="Arial"/>
              </a:rPr>
              <a:t> </a:t>
            </a:r>
            <a:r>
              <a:rPr sz="1600" spc="-30" dirty="0">
                <a:latin typeface="Arial"/>
                <a:cs typeface="Arial"/>
              </a:rPr>
              <a:t>comunitárias.</a:t>
            </a:r>
            <a:endParaRPr sz="1600" dirty="0">
              <a:latin typeface="Arial"/>
              <a:cs typeface="Arial"/>
            </a:endParaRPr>
          </a:p>
        </p:txBody>
      </p:sp>
      <p:sp>
        <p:nvSpPr>
          <p:cNvPr id="6" name="object 12">
            <a:extLst>
              <a:ext uri="{FF2B5EF4-FFF2-40B4-BE49-F238E27FC236}">
                <a16:creationId xmlns:a16="http://schemas.microsoft.com/office/drawing/2014/main" id="{6F894B29-8AD9-4AD3-8B8B-829733AD8585}"/>
              </a:ext>
            </a:extLst>
          </p:cNvPr>
          <p:cNvSpPr txBox="1"/>
          <p:nvPr/>
        </p:nvSpPr>
        <p:spPr>
          <a:xfrm>
            <a:off x="352879" y="3097286"/>
            <a:ext cx="10117001" cy="289823"/>
          </a:xfrm>
          <a:prstGeom prst="rect">
            <a:avLst/>
          </a:prstGeom>
        </p:spPr>
        <p:txBody>
          <a:bodyPr vert="horz" wrap="square" lIns="0" tIns="12700" rIns="0" bIns="0" rtlCol="0">
            <a:spAutoFit/>
          </a:bodyPr>
          <a:lstStyle/>
          <a:p>
            <a:pPr marL="330200" marR="5080" indent="-318135">
              <a:lnSpc>
                <a:spcPct val="100000"/>
              </a:lnSpc>
              <a:spcBef>
                <a:spcPts val="100"/>
              </a:spcBef>
            </a:pPr>
            <a:r>
              <a:rPr b="1" spc="40" dirty="0">
                <a:solidFill>
                  <a:srgbClr val="8B1062"/>
                </a:solidFill>
                <a:latin typeface="Arial"/>
                <a:cs typeface="Arial"/>
              </a:rPr>
              <a:t>2.3 </a:t>
            </a:r>
            <a:r>
              <a:rPr b="1" spc="-40" dirty="0">
                <a:latin typeface="Arial"/>
                <a:cs typeface="Arial"/>
              </a:rPr>
              <a:t>Promoção </a:t>
            </a:r>
            <a:r>
              <a:rPr b="1" spc="-25" dirty="0">
                <a:latin typeface="Arial"/>
                <a:cs typeface="Arial"/>
              </a:rPr>
              <a:t>do funcionamento em  </a:t>
            </a:r>
            <a:r>
              <a:rPr b="1" spc="-30" dirty="0">
                <a:latin typeface="Arial"/>
                <a:cs typeface="Arial"/>
              </a:rPr>
              <a:t>atividades </a:t>
            </a:r>
            <a:r>
              <a:rPr b="1" spc="-40" dirty="0">
                <a:latin typeface="Arial"/>
                <a:cs typeface="Arial"/>
              </a:rPr>
              <a:t>diárias </a:t>
            </a:r>
            <a:r>
              <a:rPr b="1" spc="-30" dirty="0">
                <a:latin typeface="Arial"/>
                <a:cs typeface="Arial"/>
              </a:rPr>
              <a:t>e na vida  </a:t>
            </a:r>
            <a:r>
              <a:rPr b="1" spc="-25" dirty="0">
                <a:latin typeface="Arial"/>
                <a:cs typeface="Arial"/>
              </a:rPr>
              <a:t>comunitária</a:t>
            </a:r>
            <a:endParaRPr dirty="0">
              <a:latin typeface="Arial"/>
              <a:cs typeface="Arial"/>
            </a:endParaRPr>
          </a:p>
        </p:txBody>
      </p:sp>
      <p:sp>
        <p:nvSpPr>
          <p:cNvPr id="7" name="object 13">
            <a:extLst>
              <a:ext uri="{FF2B5EF4-FFF2-40B4-BE49-F238E27FC236}">
                <a16:creationId xmlns:a16="http://schemas.microsoft.com/office/drawing/2014/main" id="{72C71A66-A2F1-4A2D-8D90-57F26FA6DD9B}"/>
              </a:ext>
            </a:extLst>
          </p:cNvPr>
          <p:cNvSpPr txBox="1"/>
          <p:nvPr/>
        </p:nvSpPr>
        <p:spPr>
          <a:xfrm>
            <a:off x="352879" y="3756748"/>
            <a:ext cx="9984922" cy="265457"/>
          </a:xfrm>
          <a:prstGeom prst="rect">
            <a:avLst/>
          </a:prstGeom>
        </p:spPr>
        <p:txBody>
          <a:bodyPr vert="horz" wrap="square" lIns="0" tIns="20955" rIns="0" bIns="0" rtlCol="0">
            <a:spAutoFit/>
          </a:bodyPr>
          <a:lstStyle/>
          <a:p>
            <a:pPr marL="192405" marR="5080" indent="-180340">
              <a:lnSpc>
                <a:spcPct val="107100"/>
              </a:lnSpc>
              <a:spcBef>
                <a:spcPts val="165"/>
              </a:spcBef>
            </a:pPr>
            <a:r>
              <a:rPr sz="1600" b="1" spc="-80" dirty="0">
                <a:solidFill>
                  <a:srgbClr val="8B1062"/>
                </a:solidFill>
                <a:latin typeface="Arial"/>
                <a:cs typeface="Arial"/>
              </a:rPr>
              <a:t>» </a:t>
            </a:r>
            <a:r>
              <a:rPr sz="1600" spc="-30" dirty="0">
                <a:latin typeface="Arial"/>
                <a:cs typeface="Arial"/>
              </a:rPr>
              <a:t>Ainda </a:t>
            </a:r>
            <a:r>
              <a:rPr sz="1600" spc="-35" dirty="0">
                <a:latin typeface="Arial"/>
                <a:cs typeface="Arial"/>
              </a:rPr>
              <a:t>que </a:t>
            </a:r>
            <a:r>
              <a:rPr sz="1600" spc="-60" dirty="0">
                <a:latin typeface="Arial"/>
                <a:cs typeface="Arial"/>
              </a:rPr>
              <a:t>seja </a:t>
            </a:r>
            <a:r>
              <a:rPr sz="1600" spc="-20" dirty="0">
                <a:latin typeface="Arial"/>
                <a:cs typeface="Arial"/>
              </a:rPr>
              <a:t>difícil, </a:t>
            </a:r>
            <a:r>
              <a:rPr sz="1600" spc="-30" dirty="0">
                <a:latin typeface="Arial"/>
                <a:cs typeface="Arial"/>
              </a:rPr>
              <a:t>incentive </a:t>
            </a:r>
            <a:r>
              <a:rPr sz="1600" spc="-60" dirty="0">
                <a:latin typeface="Arial"/>
                <a:cs typeface="Arial"/>
              </a:rPr>
              <a:t>a pessoa a </a:t>
            </a:r>
            <a:r>
              <a:rPr sz="1600" spc="-15" dirty="0">
                <a:latin typeface="Arial"/>
                <a:cs typeface="Arial"/>
              </a:rPr>
              <a:t>tentar </a:t>
            </a:r>
            <a:r>
              <a:rPr sz="1600" spc="-20" dirty="0">
                <a:latin typeface="Arial"/>
                <a:cs typeface="Arial"/>
              </a:rPr>
              <a:t>adotar </a:t>
            </a:r>
            <a:r>
              <a:rPr sz="1600" spc="-5" dirty="0">
                <a:latin typeface="Arial"/>
                <a:cs typeface="Arial"/>
              </a:rPr>
              <a:t>o  </a:t>
            </a:r>
            <a:r>
              <a:rPr sz="1600" spc="-25" dirty="0">
                <a:latin typeface="Arial"/>
                <a:cs typeface="Arial"/>
              </a:rPr>
              <a:t>maior </a:t>
            </a:r>
            <a:r>
              <a:rPr sz="1600" spc="-30" dirty="0">
                <a:latin typeface="Arial"/>
                <a:cs typeface="Arial"/>
              </a:rPr>
              <a:t>número </a:t>
            </a:r>
            <a:r>
              <a:rPr sz="1600" spc="-55" dirty="0">
                <a:latin typeface="Arial"/>
                <a:cs typeface="Arial"/>
              </a:rPr>
              <a:t>possível </a:t>
            </a:r>
            <a:r>
              <a:rPr sz="1600" spc="-75" dirty="0">
                <a:latin typeface="Arial"/>
                <a:cs typeface="Arial"/>
              </a:rPr>
              <a:t>dessas</a:t>
            </a:r>
            <a:r>
              <a:rPr sz="1600" spc="10" dirty="0">
                <a:latin typeface="Arial"/>
                <a:cs typeface="Arial"/>
              </a:rPr>
              <a:t> </a:t>
            </a:r>
            <a:r>
              <a:rPr sz="1600" spc="-40" dirty="0">
                <a:latin typeface="Arial"/>
                <a:cs typeface="Arial"/>
              </a:rPr>
              <a:t>medidas:</a:t>
            </a:r>
            <a:endParaRPr sz="1600" dirty="0">
              <a:latin typeface="Arial"/>
              <a:cs typeface="Arial"/>
            </a:endParaRPr>
          </a:p>
        </p:txBody>
      </p:sp>
      <p:sp>
        <p:nvSpPr>
          <p:cNvPr id="8" name="object 14">
            <a:extLst>
              <a:ext uri="{FF2B5EF4-FFF2-40B4-BE49-F238E27FC236}">
                <a16:creationId xmlns:a16="http://schemas.microsoft.com/office/drawing/2014/main" id="{CBCF6CB2-236E-4B7E-82F7-21E88F9388D2}"/>
              </a:ext>
            </a:extLst>
          </p:cNvPr>
          <p:cNvSpPr txBox="1"/>
          <p:nvPr/>
        </p:nvSpPr>
        <p:spPr>
          <a:xfrm>
            <a:off x="181861" y="4498110"/>
            <a:ext cx="10104705" cy="289823"/>
          </a:xfrm>
          <a:prstGeom prst="rect">
            <a:avLst/>
          </a:prstGeom>
        </p:spPr>
        <p:txBody>
          <a:bodyPr vert="horz" wrap="square" lIns="0" tIns="12700" rIns="0" bIns="0" rtlCol="0">
            <a:spAutoFit/>
          </a:bodyPr>
          <a:lstStyle/>
          <a:p>
            <a:pPr marL="192405" marR="5080" indent="-180340">
              <a:lnSpc>
                <a:spcPct val="120300"/>
              </a:lnSpc>
              <a:spcBef>
                <a:spcPts val="100"/>
              </a:spcBef>
            </a:pPr>
            <a:r>
              <a:rPr sz="1600" spc="-55" dirty="0">
                <a:latin typeface="Arial"/>
                <a:cs typeface="Arial"/>
              </a:rPr>
              <a:t>– </a:t>
            </a:r>
            <a:r>
              <a:rPr sz="1600" spc="-45" dirty="0">
                <a:latin typeface="Arial"/>
                <a:cs typeface="Arial"/>
              </a:rPr>
              <a:t>Procurar </a:t>
            </a:r>
            <a:r>
              <a:rPr sz="1600" spc="-25" dirty="0">
                <a:latin typeface="Arial"/>
                <a:cs typeface="Arial"/>
              </a:rPr>
              <a:t>retomar </a:t>
            </a:r>
            <a:r>
              <a:rPr sz="1600" spc="-40" dirty="0">
                <a:latin typeface="Arial"/>
                <a:cs typeface="Arial"/>
              </a:rPr>
              <a:t>(ou </a:t>
            </a:r>
            <a:r>
              <a:rPr sz="1600" spc="-30" dirty="0">
                <a:latin typeface="Arial"/>
                <a:cs typeface="Arial"/>
              </a:rPr>
              <a:t>continuar) </a:t>
            </a:r>
            <a:r>
              <a:rPr sz="1600" spc="-35" dirty="0">
                <a:latin typeface="Arial"/>
                <a:cs typeface="Arial"/>
              </a:rPr>
              <a:t>atividades que </a:t>
            </a:r>
            <a:r>
              <a:rPr sz="1600" spc="-45" dirty="0">
                <a:latin typeface="Arial"/>
                <a:cs typeface="Arial"/>
              </a:rPr>
              <a:t>antes eram  </a:t>
            </a:r>
            <a:r>
              <a:rPr sz="1600" spc="-50" dirty="0">
                <a:latin typeface="Arial"/>
                <a:cs typeface="Arial"/>
              </a:rPr>
              <a:t>prazerosas.</a:t>
            </a:r>
            <a:endParaRPr sz="1600" dirty="0">
              <a:latin typeface="Arial"/>
              <a:cs typeface="Arial"/>
            </a:endParaRPr>
          </a:p>
        </p:txBody>
      </p:sp>
      <p:sp>
        <p:nvSpPr>
          <p:cNvPr id="9" name="object 15">
            <a:extLst>
              <a:ext uri="{FF2B5EF4-FFF2-40B4-BE49-F238E27FC236}">
                <a16:creationId xmlns:a16="http://schemas.microsoft.com/office/drawing/2014/main" id="{1490206C-878B-4905-9FBD-8D9912635655}"/>
              </a:ext>
            </a:extLst>
          </p:cNvPr>
          <p:cNvSpPr txBox="1"/>
          <p:nvPr/>
        </p:nvSpPr>
        <p:spPr>
          <a:xfrm>
            <a:off x="150082" y="4769368"/>
            <a:ext cx="9997218" cy="953081"/>
          </a:xfrm>
          <a:prstGeom prst="rect">
            <a:avLst/>
          </a:prstGeom>
        </p:spPr>
        <p:txBody>
          <a:bodyPr vert="horz" wrap="square" lIns="0" tIns="12700" rIns="0" bIns="0" rtlCol="0">
            <a:spAutoFit/>
          </a:bodyPr>
          <a:lstStyle/>
          <a:p>
            <a:pPr marL="192405" indent="-180340">
              <a:lnSpc>
                <a:spcPct val="100000"/>
              </a:lnSpc>
              <a:spcBef>
                <a:spcPts val="100"/>
              </a:spcBef>
              <a:buChar char="–"/>
              <a:tabLst>
                <a:tab pos="193040" algn="l"/>
              </a:tabLst>
            </a:pPr>
            <a:r>
              <a:rPr sz="1600" spc="-45" dirty="0">
                <a:latin typeface="Arial"/>
                <a:cs typeface="Arial"/>
              </a:rPr>
              <a:t>Procurar </a:t>
            </a:r>
            <a:r>
              <a:rPr sz="1600" spc="-25" dirty="0">
                <a:latin typeface="Arial"/>
                <a:cs typeface="Arial"/>
              </a:rPr>
              <a:t>manter </a:t>
            </a:r>
            <a:r>
              <a:rPr sz="1600" spc="-30" dirty="0">
                <a:latin typeface="Arial"/>
                <a:cs typeface="Arial"/>
              </a:rPr>
              <a:t>horários </a:t>
            </a:r>
            <a:r>
              <a:rPr sz="1600" spc="-40" dirty="0">
                <a:latin typeface="Arial"/>
                <a:cs typeface="Arial"/>
              </a:rPr>
              <a:t>regulares para </a:t>
            </a:r>
            <a:r>
              <a:rPr sz="1600" spc="-15" dirty="0">
                <a:latin typeface="Arial"/>
                <a:cs typeface="Arial"/>
              </a:rPr>
              <a:t>dormir </a:t>
            </a:r>
            <a:r>
              <a:rPr sz="1600" spc="-60" dirty="0">
                <a:latin typeface="Arial"/>
                <a:cs typeface="Arial"/>
              </a:rPr>
              <a:t>e</a:t>
            </a:r>
            <a:r>
              <a:rPr sz="1600" spc="30" dirty="0">
                <a:latin typeface="Arial"/>
                <a:cs typeface="Arial"/>
              </a:rPr>
              <a:t> </a:t>
            </a:r>
            <a:r>
              <a:rPr sz="1600" spc="-40" dirty="0">
                <a:latin typeface="Arial"/>
                <a:cs typeface="Arial"/>
              </a:rPr>
              <a:t>acordar.</a:t>
            </a:r>
            <a:endParaRPr sz="1600" dirty="0">
              <a:latin typeface="Arial"/>
              <a:cs typeface="Arial"/>
            </a:endParaRPr>
          </a:p>
          <a:p>
            <a:pPr marL="192405" indent="-180340">
              <a:lnSpc>
                <a:spcPct val="100000"/>
              </a:lnSpc>
              <a:spcBef>
                <a:spcPts val="785"/>
              </a:spcBef>
              <a:buChar char="–"/>
              <a:tabLst>
                <a:tab pos="193040" algn="l"/>
              </a:tabLst>
            </a:pPr>
            <a:r>
              <a:rPr sz="1600" spc="-45" dirty="0">
                <a:latin typeface="Arial"/>
                <a:cs typeface="Arial"/>
              </a:rPr>
              <a:t>Procurar </a:t>
            </a:r>
            <a:r>
              <a:rPr sz="1600" spc="-80" dirty="0">
                <a:latin typeface="Arial"/>
                <a:cs typeface="Arial"/>
              </a:rPr>
              <a:t>se </a:t>
            </a:r>
            <a:r>
              <a:rPr sz="1600" spc="-25" dirty="0">
                <a:latin typeface="Arial"/>
                <a:cs typeface="Arial"/>
              </a:rPr>
              <a:t>manter </a:t>
            </a:r>
            <a:r>
              <a:rPr sz="1600" spc="-5" dirty="0">
                <a:latin typeface="Arial"/>
                <a:cs typeface="Arial"/>
              </a:rPr>
              <a:t>o </a:t>
            </a:r>
            <a:r>
              <a:rPr sz="1600" spc="-55" dirty="0">
                <a:latin typeface="Arial"/>
                <a:cs typeface="Arial"/>
              </a:rPr>
              <a:t>mais </a:t>
            </a:r>
            <a:r>
              <a:rPr sz="1600" spc="-30" dirty="0">
                <a:latin typeface="Arial"/>
                <a:cs typeface="Arial"/>
              </a:rPr>
              <a:t>fisicamente </a:t>
            </a:r>
            <a:r>
              <a:rPr sz="1600" spc="-20" dirty="0">
                <a:latin typeface="Arial"/>
                <a:cs typeface="Arial"/>
              </a:rPr>
              <a:t>ativo</a:t>
            </a:r>
            <a:r>
              <a:rPr sz="1600" spc="-110" dirty="0">
                <a:latin typeface="Arial"/>
                <a:cs typeface="Arial"/>
              </a:rPr>
              <a:t> </a:t>
            </a:r>
            <a:r>
              <a:rPr sz="1600" spc="-50" dirty="0">
                <a:latin typeface="Arial"/>
                <a:cs typeface="Arial"/>
              </a:rPr>
              <a:t>possível.</a:t>
            </a:r>
            <a:endParaRPr sz="1600" dirty="0">
              <a:latin typeface="Arial"/>
              <a:cs typeface="Arial"/>
            </a:endParaRPr>
          </a:p>
          <a:p>
            <a:pPr marL="192405" marR="188595" indent="-180340">
              <a:lnSpc>
                <a:spcPct val="120300"/>
              </a:lnSpc>
              <a:spcBef>
                <a:spcPts val="565"/>
              </a:spcBef>
              <a:buChar char="–"/>
              <a:tabLst>
                <a:tab pos="193040" algn="l"/>
              </a:tabLst>
            </a:pPr>
            <a:r>
              <a:rPr sz="1600" spc="-45" dirty="0">
                <a:latin typeface="Arial"/>
                <a:cs typeface="Arial"/>
              </a:rPr>
              <a:t>Procurar </a:t>
            </a:r>
            <a:r>
              <a:rPr sz="1600" spc="-35" dirty="0">
                <a:latin typeface="Arial"/>
                <a:cs typeface="Arial"/>
              </a:rPr>
              <a:t>comer </a:t>
            </a:r>
            <a:r>
              <a:rPr sz="1600" spc="-30" dirty="0">
                <a:latin typeface="Arial"/>
                <a:cs typeface="Arial"/>
              </a:rPr>
              <a:t>regularmente </a:t>
            </a:r>
            <a:r>
              <a:rPr sz="1600" spc="-50" dirty="0">
                <a:latin typeface="Arial"/>
                <a:cs typeface="Arial"/>
              </a:rPr>
              <a:t>apesar </a:t>
            </a:r>
            <a:r>
              <a:rPr sz="1600" spc="-65" dirty="0">
                <a:latin typeface="Arial"/>
                <a:cs typeface="Arial"/>
              </a:rPr>
              <a:t>das </a:t>
            </a:r>
            <a:r>
              <a:rPr sz="1600" spc="-50" dirty="0">
                <a:latin typeface="Arial"/>
                <a:cs typeface="Arial"/>
              </a:rPr>
              <a:t>variações </a:t>
            </a:r>
            <a:r>
              <a:rPr sz="1600" spc="-15" dirty="0">
                <a:latin typeface="Arial"/>
                <a:cs typeface="Arial"/>
              </a:rPr>
              <a:t>do  </a:t>
            </a:r>
            <a:r>
              <a:rPr sz="1600" spc="-20" dirty="0">
                <a:latin typeface="Arial"/>
                <a:cs typeface="Arial"/>
              </a:rPr>
              <a:t>apetite.</a:t>
            </a:r>
            <a:endParaRPr sz="1600" dirty="0">
              <a:latin typeface="Arial"/>
              <a:cs typeface="Arial"/>
            </a:endParaRPr>
          </a:p>
        </p:txBody>
      </p:sp>
      <p:sp>
        <p:nvSpPr>
          <p:cNvPr id="10" name="object 16">
            <a:extLst>
              <a:ext uri="{FF2B5EF4-FFF2-40B4-BE49-F238E27FC236}">
                <a16:creationId xmlns:a16="http://schemas.microsoft.com/office/drawing/2014/main" id="{139B0985-939D-4E7E-980B-97B28B8D0713}"/>
              </a:ext>
            </a:extLst>
          </p:cNvPr>
          <p:cNvSpPr txBox="1"/>
          <p:nvPr/>
        </p:nvSpPr>
        <p:spPr>
          <a:xfrm>
            <a:off x="150082" y="5781988"/>
            <a:ext cx="10129297" cy="653512"/>
          </a:xfrm>
          <a:prstGeom prst="rect">
            <a:avLst/>
          </a:prstGeom>
        </p:spPr>
        <p:txBody>
          <a:bodyPr vert="horz" wrap="square" lIns="0" tIns="12700" rIns="0" bIns="0" rtlCol="0">
            <a:spAutoFit/>
          </a:bodyPr>
          <a:lstStyle/>
          <a:p>
            <a:pPr marL="192405" marR="5080" indent="-180340">
              <a:lnSpc>
                <a:spcPct val="120300"/>
              </a:lnSpc>
              <a:spcBef>
                <a:spcPts val="100"/>
              </a:spcBef>
              <a:buChar char="–"/>
              <a:tabLst>
                <a:tab pos="193040" algn="l"/>
              </a:tabLst>
            </a:pPr>
            <a:r>
              <a:rPr sz="1600" spc="-45" dirty="0">
                <a:latin typeface="Arial"/>
                <a:cs typeface="Arial"/>
              </a:rPr>
              <a:t>Procurar </a:t>
            </a:r>
            <a:r>
              <a:rPr sz="1600" spc="-60" dirty="0">
                <a:latin typeface="Arial"/>
                <a:cs typeface="Arial"/>
              </a:rPr>
              <a:t>passar </a:t>
            </a:r>
            <a:r>
              <a:rPr sz="1600" spc="-15" dirty="0">
                <a:latin typeface="Arial"/>
                <a:cs typeface="Arial"/>
              </a:rPr>
              <a:t>tempo </a:t>
            </a:r>
            <a:r>
              <a:rPr sz="1600" spc="-35" dirty="0">
                <a:latin typeface="Arial"/>
                <a:cs typeface="Arial"/>
              </a:rPr>
              <a:t>com </a:t>
            </a:r>
            <a:r>
              <a:rPr sz="1600" spc="-40" dirty="0">
                <a:latin typeface="Arial"/>
                <a:cs typeface="Arial"/>
              </a:rPr>
              <a:t>amigos de </a:t>
            </a:r>
            <a:r>
              <a:rPr sz="1600" spc="-30" dirty="0">
                <a:latin typeface="Arial"/>
                <a:cs typeface="Arial"/>
              </a:rPr>
              <a:t>confiança </a:t>
            </a:r>
            <a:r>
              <a:rPr sz="1600" spc="-60" dirty="0">
                <a:latin typeface="Arial"/>
                <a:cs typeface="Arial"/>
              </a:rPr>
              <a:t>e </a:t>
            </a:r>
            <a:r>
              <a:rPr sz="1600" spc="-35" dirty="0">
                <a:latin typeface="Arial"/>
                <a:cs typeface="Arial"/>
              </a:rPr>
              <a:t>com </a:t>
            </a:r>
            <a:r>
              <a:rPr sz="1600" spc="-60" dirty="0">
                <a:latin typeface="Arial"/>
                <a:cs typeface="Arial"/>
              </a:rPr>
              <a:t>a  </a:t>
            </a:r>
            <a:r>
              <a:rPr sz="1600" spc="-25" dirty="0">
                <a:latin typeface="Arial"/>
                <a:cs typeface="Arial"/>
              </a:rPr>
              <a:t>família.</a:t>
            </a:r>
            <a:endParaRPr sz="1600" dirty="0">
              <a:latin typeface="Arial"/>
              <a:cs typeface="Arial"/>
            </a:endParaRPr>
          </a:p>
          <a:p>
            <a:pPr marL="192405" marR="137160" indent="-180340">
              <a:lnSpc>
                <a:spcPct val="120300"/>
              </a:lnSpc>
              <a:spcBef>
                <a:spcPts val="565"/>
              </a:spcBef>
              <a:buChar char="–"/>
              <a:tabLst>
                <a:tab pos="193040" algn="l"/>
              </a:tabLst>
            </a:pPr>
            <a:r>
              <a:rPr sz="1600" spc="-45" dirty="0">
                <a:latin typeface="Arial"/>
                <a:cs typeface="Arial"/>
              </a:rPr>
              <a:t>Procurar </a:t>
            </a:r>
            <a:r>
              <a:rPr sz="1600" spc="-20" dirty="0">
                <a:latin typeface="Arial"/>
                <a:cs typeface="Arial"/>
              </a:rPr>
              <a:t>participar </a:t>
            </a:r>
            <a:r>
              <a:rPr sz="1600" spc="-40" dirty="0">
                <a:latin typeface="Arial"/>
                <a:cs typeface="Arial"/>
              </a:rPr>
              <a:t>de </a:t>
            </a:r>
            <a:r>
              <a:rPr sz="1600" spc="-35" dirty="0">
                <a:latin typeface="Arial"/>
                <a:cs typeface="Arial"/>
              </a:rPr>
              <a:t>atividades </a:t>
            </a:r>
            <a:r>
              <a:rPr sz="1600" spc="-30" dirty="0">
                <a:latin typeface="Arial"/>
                <a:cs typeface="Arial"/>
              </a:rPr>
              <a:t>comunitárias </a:t>
            </a:r>
            <a:r>
              <a:rPr sz="1600" spc="-60" dirty="0">
                <a:latin typeface="Arial"/>
                <a:cs typeface="Arial"/>
              </a:rPr>
              <a:t>e </a:t>
            </a:r>
            <a:r>
              <a:rPr sz="1600" spc="-30" dirty="0">
                <a:latin typeface="Arial"/>
                <a:cs typeface="Arial"/>
              </a:rPr>
              <a:t>outras  </a:t>
            </a:r>
            <a:r>
              <a:rPr sz="1600" spc="-35" dirty="0">
                <a:latin typeface="Arial"/>
                <a:cs typeface="Arial"/>
              </a:rPr>
              <a:t>atividades </a:t>
            </a:r>
            <a:r>
              <a:rPr sz="1600" spc="-50" dirty="0">
                <a:latin typeface="Arial"/>
                <a:cs typeface="Arial"/>
              </a:rPr>
              <a:t>sociais </a:t>
            </a:r>
            <a:r>
              <a:rPr sz="1600" spc="-5" dirty="0">
                <a:latin typeface="Arial"/>
                <a:cs typeface="Arial"/>
              </a:rPr>
              <a:t>o </a:t>
            </a:r>
            <a:r>
              <a:rPr sz="1600" spc="-55" dirty="0">
                <a:latin typeface="Arial"/>
                <a:cs typeface="Arial"/>
              </a:rPr>
              <a:t>mais</a:t>
            </a:r>
            <a:r>
              <a:rPr sz="1600" spc="-15" dirty="0">
                <a:latin typeface="Arial"/>
                <a:cs typeface="Arial"/>
              </a:rPr>
              <a:t> </a:t>
            </a:r>
            <a:r>
              <a:rPr sz="1600" spc="-50" dirty="0">
                <a:latin typeface="Arial"/>
                <a:cs typeface="Arial"/>
              </a:rPr>
              <a:t>possível.</a:t>
            </a:r>
            <a:endParaRPr sz="1600" dirty="0">
              <a:latin typeface="Arial"/>
              <a:cs typeface="Arial"/>
            </a:endParaRPr>
          </a:p>
        </p:txBody>
      </p:sp>
      <p:sp>
        <p:nvSpPr>
          <p:cNvPr id="12" name="object 17">
            <a:extLst>
              <a:ext uri="{FF2B5EF4-FFF2-40B4-BE49-F238E27FC236}">
                <a16:creationId xmlns:a16="http://schemas.microsoft.com/office/drawing/2014/main" id="{4796CA43-1B20-4D7B-99CF-0F5A06B96F4A}"/>
              </a:ext>
            </a:extLst>
          </p:cNvPr>
          <p:cNvSpPr txBox="1"/>
          <p:nvPr/>
        </p:nvSpPr>
        <p:spPr>
          <a:xfrm>
            <a:off x="321129" y="6503622"/>
            <a:ext cx="9826171" cy="265457"/>
          </a:xfrm>
          <a:prstGeom prst="rect">
            <a:avLst/>
          </a:prstGeom>
        </p:spPr>
        <p:txBody>
          <a:bodyPr vert="horz" wrap="square" lIns="0" tIns="20955" rIns="0" bIns="0" rtlCol="0">
            <a:spAutoFit/>
          </a:bodyPr>
          <a:lstStyle/>
          <a:p>
            <a:pPr marL="192405" marR="5080" indent="-180340">
              <a:lnSpc>
                <a:spcPct val="107100"/>
              </a:lnSpc>
              <a:spcBef>
                <a:spcPts val="165"/>
              </a:spcBef>
            </a:pPr>
            <a:r>
              <a:rPr sz="1600" b="1" spc="-80" dirty="0">
                <a:solidFill>
                  <a:srgbClr val="8B1062"/>
                </a:solidFill>
                <a:latin typeface="Arial"/>
                <a:cs typeface="Arial"/>
              </a:rPr>
              <a:t>» </a:t>
            </a:r>
            <a:r>
              <a:rPr sz="1600" spc="-40" dirty="0">
                <a:latin typeface="Arial"/>
                <a:cs typeface="Arial"/>
              </a:rPr>
              <a:t>Explique </a:t>
            </a:r>
            <a:r>
              <a:rPr sz="1600" spc="-60" dirty="0">
                <a:latin typeface="Arial"/>
                <a:cs typeface="Arial"/>
              </a:rPr>
              <a:t>à pessoa e </a:t>
            </a:r>
            <a:r>
              <a:rPr sz="1600" spc="-35" dirty="0">
                <a:latin typeface="Arial"/>
                <a:cs typeface="Arial"/>
              </a:rPr>
              <a:t>ao </a:t>
            </a:r>
            <a:r>
              <a:rPr sz="1600" spc="-25" dirty="0">
                <a:latin typeface="Arial"/>
                <a:cs typeface="Arial"/>
              </a:rPr>
              <a:t>cuidador </a:t>
            </a:r>
            <a:r>
              <a:rPr sz="1600" spc="-35" dirty="0">
                <a:latin typeface="Arial"/>
                <a:cs typeface="Arial"/>
              </a:rPr>
              <a:t>que todas </a:t>
            </a:r>
            <a:r>
              <a:rPr sz="1600" spc="-85" dirty="0">
                <a:latin typeface="Arial"/>
                <a:cs typeface="Arial"/>
              </a:rPr>
              <a:t>essas </a:t>
            </a:r>
            <a:r>
              <a:rPr sz="1600" spc="-35" dirty="0">
                <a:latin typeface="Arial"/>
                <a:cs typeface="Arial"/>
              </a:rPr>
              <a:t>atividades  </a:t>
            </a:r>
            <a:r>
              <a:rPr sz="1600" spc="-25" dirty="0">
                <a:latin typeface="Arial"/>
                <a:cs typeface="Arial"/>
              </a:rPr>
              <a:t>podem </a:t>
            </a:r>
            <a:r>
              <a:rPr sz="1600" spc="-30" dirty="0">
                <a:latin typeface="Arial"/>
                <a:cs typeface="Arial"/>
              </a:rPr>
              <a:t>ajudar </a:t>
            </a:r>
            <a:r>
              <a:rPr sz="1600" spc="-60" dirty="0">
                <a:latin typeface="Arial"/>
                <a:cs typeface="Arial"/>
              </a:rPr>
              <a:t>a </a:t>
            </a:r>
            <a:r>
              <a:rPr sz="1600" spc="-25" dirty="0">
                <a:latin typeface="Arial"/>
                <a:cs typeface="Arial"/>
              </a:rPr>
              <a:t>melhorar </a:t>
            </a:r>
            <a:r>
              <a:rPr sz="1600" spc="-5" dirty="0">
                <a:latin typeface="Arial"/>
                <a:cs typeface="Arial"/>
              </a:rPr>
              <a:t>o</a:t>
            </a:r>
            <a:r>
              <a:rPr sz="1600" spc="5" dirty="0">
                <a:latin typeface="Arial"/>
                <a:cs typeface="Arial"/>
              </a:rPr>
              <a:t> </a:t>
            </a:r>
            <a:r>
              <a:rPr sz="1600" spc="-30" dirty="0">
                <a:latin typeface="Arial"/>
                <a:cs typeface="Arial"/>
              </a:rPr>
              <a:t>humor.</a:t>
            </a:r>
            <a:endParaRPr sz="1600" dirty="0">
              <a:latin typeface="Arial"/>
              <a:cs typeface="Arial"/>
            </a:endParaRPr>
          </a:p>
        </p:txBody>
      </p:sp>
    </p:spTree>
    <p:extLst>
      <p:ext uri="{BB962C8B-B14F-4D97-AF65-F5344CB8AC3E}">
        <p14:creationId xmlns:p14="http://schemas.microsoft.com/office/powerpoint/2010/main" val="33991198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84102" y="1141141"/>
            <a:ext cx="8315398" cy="289823"/>
          </a:xfrm>
          <a:prstGeom prst="rect">
            <a:avLst/>
          </a:prstGeom>
        </p:spPr>
        <p:txBody>
          <a:bodyPr vert="horz" wrap="square" lIns="0" tIns="12700" rIns="0" bIns="0" rtlCol="0">
            <a:spAutoFit/>
          </a:bodyPr>
          <a:lstStyle/>
          <a:p>
            <a:pPr marL="328930" marR="5080" indent="-316865">
              <a:lnSpc>
                <a:spcPct val="100000"/>
              </a:lnSpc>
              <a:spcBef>
                <a:spcPts val="100"/>
              </a:spcBef>
            </a:pPr>
            <a:r>
              <a:rPr b="1" spc="35" dirty="0">
                <a:solidFill>
                  <a:srgbClr val="8B1062"/>
                </a:solidFill>
                <a:latin typeface="Arial"/>
                <a:cs typeface="Arial"/>
              </a:rPr>
              <a:t>2.5 </a:t>
            </a:r>
            <a:r>
              <a:rPr b="1" spc="-55" dirty="0">
                <a:latin typeface="Arial"/>
                <a:cs typeface="Arial"/>
              </a:rPr>
              <a:t>Consideração </a:t>
            </a:r>
            <a:r>
              <a:rPr b="1" spc="-25" dirty="0">
                <a:latin typeface="Arial"/>
                <a:cs typeface="Arial"/>
              </a:rPr>
              <a:t>do </a:t>
            </a:r>
            <a:r>
              <a:rPr b="1" spc="-75" dirty="0">
                <a:latin typeface="Arial"/>
                <a:cs typeface="Arial"/>
              </a:rPr>
              <a:t>uso </a:t>
            </a:r>
            <a:r>
              <a:rPr b="1" spc="-30" dirty="0">
                <a:latin typeface="Arial"/>
                <a:cs typeface="Arial"/>
              </a:rPr>
              <a:t>de  </a:t>
            </a:r>
            <a:r>
              <a:rPr b="1" spc="-50" dirty="0">
                <a:latin typeface="Arial"/>
                <a:cs typeface="Arial"/>
              </a:rPr>
              <a:t>antidepressivos</a:t>
            </a:r>
            <a:endParaRPr dirty="0">
              <a:latin typeface="Arial"/>
              <a:cs typeface="Arial"/>
            </a:endParaRPr>
          </a:p>
        </p:txBody>
      </p:sp>
      <p:sp>
        <p:nvSpPr>
          <p:cNvPr id="3" name="object 3"/>
          <p:cNvSpPr txBox="1"/>
          <p:nvPr/>
        </p:nvSpPr>
        <p:spPr>
          <a:xfrm>
            <a:off x="384102" y="1780897"/>
            <a:ext cx="9651801" cy="633443"/>
          </a:xfrm>
          <a:prstGeom prst="rect">
            <a:avLst/>
          </a:prstGeom>
        </p:spPr>
        <p:txBody>
          <a:bodyPr vert="horz" wrap="square" lIns="0" tIns="20955" rIns="0" bIns="0" rtlCol="0">
            <a:spAutoFit/>
          </a:bodyPr>
          <a:lstStyle/>
          <a:p>
            <a:pPr marL="192405" marR="5080" indent="-180340">
              <a:lnSpc>
                <a:spcPct val="107100"/>
              </a:lnSpc>
              <a:spcBef>
                <a:spcPts val="165"/>
              </a:spcBef>
            </a:pPr>
            <a:r>
              <a:rPr sz="1600" b="1" spc="-80" dirty="0">
                <a:solidFill>
                  <a:srgbClr val="8B1062"/>
                </a:solidFill>
                <a:latin typeface="Arial"/>
                <a:cs typeface="Arial"/>
              </a:rPr>
              <a:t>» </a:t>
            </a:r>
            <a:r>
              <a:rPr sz="1600" spc="-60" dirty="0">
                <a:latin typeface="Arial"/>
                <a:cs typeface="Arial"/>
              </a:rPr>
              <a:t>Converse </a:t>
            </a:r>
            <a:r>
              <a:rPr sz="1600" spc="-35" dirty="0">
                <a:latin typeface="Arial"/>
                <a:cs typeface="Arial"/>
              </a:rPr>
              <a:t>com </a:t>
            </a:r>
            <a:r>
              <a:rPr sz="1600" spc="-60" dirty="0">
                <a:latin typeface="Arial"/>
                <a:cs typeface="Arial"/>
              </a:rPr>
              <a:t>a pessoa e </a:t>
            </a:r>
            <a:r>
              <a:rPr sz="1600" spc="-35" dirty="0">
                <a:latin typeface="Arial"/>
                <a:cs typeface="Arial"/>
              </a:rPr>
              <a:t>decidam </a:t>
            </a:r>
            <a:r>
              <a:rPr sz="1600" spc="-25" dirty="0">
                <a:latin typeface="Arial"/>
                <a:cs typeface="Arial"/>
              </a:rPr>
              <a:t>juntos </a:t>
            </a:r>
            <a:r>
              <a:rPr sz="1600" spc="-40" dirty="0">
                <a:latin typeface="Arial"/>
                <a:cs typeface="Arial"/>
              </a:rPr>
              <a:t>sobre </a:t>
            </a:r>
            <a:r>
              <a:rPr sz="1600" spc="-60" dirty="0">
                <a:latin typeface="Arial"/>
                <a:cs typeface="Arial"/>
              </a:rPr>
              <a:t>a </a:t>
            </a:r>
            <a:r>
              <a:rPr sz="1600" spc="-40" dirty="0">
                <a:latin typeface="Arial"/>
                <a:cs typeface="Arial"/>
              </a:rPr>
              <a:t>prescrição  de antidepressivos. Explique</a:t>
            </a:r>
            <a:r>
              <a:rPr sz="1600" dirty="0">
                <a:latin typeface="Arial"/>
                <a:cs typeface="Arial"/>
              </a:rPr>
              <a:t> </a:t>
            </a:r>
            <a:r>
              <a:rPr sz="1600" spc="-35" dirty="0">
                <a:latin typeface="Arial"/>
                <a:cs typeface="Arial"/>
              </a:rPr>
              <a:t>que:</a:t>
            </a:r>
            <a:endParaRPr sz="1600" dirty="0">
              <a:latin typeface="Arial"/>
              <a:cs typeface="Arial"/>
            </a:endParaRPr>
          </a:p>
          <a:p>
            <a:pPr marL="192405">
              <a:lnSpc>
                <a:spcPct val="100000"/>
              </a:lnSpc>
              <a:spcBef>
                <a:spcPts val="785"/>
              </a:spcBef>
            </a:pPr>
            <a:r>
              <a:rPr sz="1600" spc="-55" dirty="0">
                <a:latin typeface="Arial"/>
                <a:cs typeface="Arial"/>
              </a:rPr>
              <a:t>– </a:t>
            </a:r>
            <a:r>
              <a:rPr sz="1600" spc="-85" dirty="0">
                <a:latin typeface="Arial"/>
                <a:cs typeface="Arial"/>
              </a:rPr>
              <a:t>Os </a:t>
            </a:r>
            <a:r>
              <a:rPr sz="1600" spc="-40" dirty="0">
                <a:latin typeface="Arial"/>
                <a:cs typeface="Arial"/>
              </a:rPr>
              <a:t>antidepressivos </a:t>
            </a:r>
            <a:r>
              <a:rPr sz="1600" spc="-35" dirty="0">
                <a:latin typeface="Arial"/>
                <a:cs typeface="Arial"/>
              </a:rPr>
              <a:t>não </a:t>
            </a:r>
            <a:r>
              <a:rPr sz="1600" spc="-55" dirty="0">
                <a:latin typeface="Arial"/>
                <a:cs typeface="Arial"/>
              </a:rPr>
              <a:t>causam</a:t>
            </a:r>
            <a:r>
              <a:rPr sz="1600" spc="-130" dirty="0">
                <a:latin typeface="Arial"/>
                <a:cs typeface="Arial"/>
              </a:rPr>
              <a:t> </a:t>
            </a:r>
            <a:r>
              <a:rPr sz="1600" spc="-35" dirty="0">
                <a:latin typeface="Arial"/>
                <a:cs typeface="Arial"/>
              </a:rPr>
              <a:t>dependência.</a:t>
            </a:r>
            <a:endParaRPr sz="1600" dirty="0">
              <a:latin typeface="Arial"/>
              <a:cs typeface="Arial"/>
            </a:endParaRPr>
          </a:p>
        </p:txBody>
      </p:sp>
      <p:sp>
        <p:nvSpPr>
          <p:cNvPr id="4" name="object 4"/>
          <p:cNvSpPr txBox="1"/>
          <p:nvPr/>
        </p:nvSpPr>
        <p:spPr>
          <a:xfrm>
            <a:off x="564104" y="2409935"/>
            <a:ext cx="9471799" cy="653512"/>
          </a:xfrm>
          <a:prstGeom prst="rect">
            <a:avLst/>
          </a:prstGeom>
        </p:spPr>
        <p:txBody>
          <a:bodyPr vert="horz" wrap="square" lIns="0" tIns="12700" rIns="0" bIns="0" rtlCol="0">
            <a:spAutoFit/>
          </a:bodyPr>
          <a:lstStyle/>
          <a:p>
            <a:pPr marL="192405" marR="123189" indent="-180340">
              <a:lnSpc>
                <a:spcPct val="120300"/>
              </a:lnSpc>
              <a:spcBef>
                <a:spcPts val="100"/>
              </a:spcBef>
              <a:buChar char="–"/>
              <a:tabLst>
                <a:tab pos="193040" algn="l"/>
              </a:tabLst>
            </a:pPr>
            <a:r>
              <a:rPr sz="1600" spc="-165" dirty="0">
                <a:latin typeface="Arial"/>
                <a:cs typeface="Arial"/>
              </a:rPr>
              <a:t>É </a:t>
            </a:r>
            <a:r>
              <a:rPr sz="1600" spc="-10" dirty="0">
                <a:latin typeface="Arial"/>
                <a:cs typeface="Arial"/>
              </a:rPr>
              <a:t>muito </a:t>
            </a:r>
            <a:r>
              <a:rPr sz="1600" spc="-15" dirty="0">
                <a:latin typeface="Arial"/>
                <a:cs typeface="Arial"/>
              </a:rPr>
              <a:t>importante tomar </a:t>
            </a:r>
            <a:r>
              <a:rPr sz="1600" spc="-5" dirty="0">
                <a:latin typeface="Arial"/>
                <a:cs typeface="Arial"/>
              </a:rPr>
              <a:t>o </a:t>
            </a:r>
            <a:r>
              <a:rPr sz="1600" spc="-30" dirty="0">
                <a:latin typeface="Arial"/>
                <a:cs typeface="Arial"/>
              </a:rPr>
              <a:t>medicamento </a:t>
            </a:r>
            <a:r>
              <a:rPr sz="1600" spc="-20" dirty="0">
                <a:latin typeface="Arial"/>
                <a:cs typeface="Arial"/>
              </a:rPr>
              <a:t>todos </a:t>
            </a:r>
            <a:r>
              <a:rPr sz="1600" spc="-55" dirty="0">
                <a:latin typeface="Arial"/>
                <a:cs typeface="Arial"/>
              </a:rPr>
              <a:t>os </a:t>
            </a:r>
            <a:r>
              <a:rPr sz="1600" spc="-50" dirty="0">
                <a:latin typeface="Arial"/>
                <a:cs typeface="Arial"/>
              </a:rPr>
              <a:t>dias  </a:t>
            </a:r>
            <a:r>
              <a:rPr sz="1600" spc="-25" dirty="0">
                <a:latin typeface="Arial"/>
                <a:cs typeface="Arial"/>
              </a:rPr>
              <a:t>conforme </a:t>
            </a:r>
            <a:r>
              <a:rPr sz="1600" spc="-60" dirty="0">
                <a:latin typeface="Arial"/>
                <a:cs typeface="Arial"/>
              </a:rPr>
              <a:t>a</a:t>
            </a:r>
            <a:r>
              <a:rPr sz="1600" spc="-30" dirty="0">
                <a:latin typeface="Arial"/>
                <a:cs typeface="Arial"/>
              </a:rPr>
              <a:t> </a:t>
            </a:r>
            <a:r>
              <a:rPr sz="1600" spc="-40" dirty="0">
                <a:latin typeface="Arial"/>
                <a:cs typeface="Arial"/>
              </a:rPr>
              <a:t>prescrição.</a:t>
            </a:r>
            <a:endParaRPr sz="1600" dirty="0">
              <a:latin typeface="Arial"/>
              <a:cs typeface="Arial"/>
            </a:endParaRPr>
          </a:p>
          <a:p>
            <a:pPr marL="192405" marR="5080" indent="-180340">
              <a:lnSpc>
                <a:spcPct val="120300"/>
              </a:lnSpc>
              <a:spcBef>
                <a:spcPts val="565"/>
              </a:spcBef>
              <a:buChar char="–"/>
              <a:tabLst>
                <a:tab pos="193040" algn="l"/>
              </a:tabLst>
            </a:pPr>
            <a:r>
              <a:rPr sz="1600" spc="-55" dirty="0">
                <a:latin typeface="Arial"/>
                <a:cs typeface="Arial"/>
              </a:rPr>
              <a:t>Podem </a:t>
            </a:r>
            <a:r>
              <a:rPr sz="1600" spc="-25" dirty="0">
                <a:latin typeface="Arial"/>
                <a:cs typeface="Arial"/>
              </a:rPr>
              <a:t>ocorrer </a:t>
            </a:r>
            <a:r>
              <a:rPr sz="1600" spc="-40" dirty="0">
                <a:latin typeface="Arial"/>
                <a:cs typeface="Arial"/>
              </a:rPr>
              <a:t>alguns </a:t>
            </a:r>
            <a:r>
              <a:rPr sz="1600" spc="-30" dirty="0">
                <a:latin typeface="Arial"/>
                <a:cs typeface="Arial"/>
              </a:rPr>
              <a:t>efeitos </a:t>
            </a:r>
            <a:r>
              <a:rPr sz="1600" spc="-40" dirty="0">
                <a:latin typeface="Arial"/>
                <a:cs typeface="Arial"/>
              </a:rPr>
              <a:t>colaterais </a:t>
            </a:r>
            <a:r>
              <a:rPr sz="1600" spc="-45" dirty="0">
                <a:latin typeface="Arial"/>
                <a:cs typeface="Arial"/>
              </a:rPr>
              <a:t>nos </a:t>
            </a:r>
            <a:r>
              <a:rPr sz="1600" spc="-30" dirty="0">
                <a:latin typeface="Arial"/>
                <a:cs typeface="Arial"/>
              </a:rPr>
              <a:t>primeiros </a:t>
            </a:r>
            <a:r>
              <a:rPr sz="1600" spc="-45" dirty="0">
                <a:latin typeface="Arial"/>
                <a:cs typeface="Arial"/>
              </a:rPr>
              <a:t>dias,  </a:t>
            </a:r>
            <a:r>
              <a:rPr sz="1600" spc="-65" dirty="0">
                <a:latin typeface="Arial"/>
                <a:cs typeface="Arial"/>
              </a:rPr>
              <a:t>mas </a:t>
            </a:r>
            <a:r>
              <a:rPr sz="1600" spc="-60" dirty="0">
                <a:latin typeface="Arial"/>
                <a:cs typeface="Arial"/>
              </a:rPr>
              <a:t>eles </a:t>
            </a:r>
            <a:r>
              <a:rPr sz="1600" spc="-35" dirty="0">
                <a:latin typeface="Arial"/>
                <a:cs typeface="Arial"/>
              </a:rPr>
              <a:t>costumam</a:t>
            </a:r>
            <a:r>
              <a:rPr sz="1600" spc="45" dirty="0">
                <a:latin typeface="Arial"/>
                <a:cs typeface="Arial"/>
              </a:rPr>
              <a:t> </a:t>
            </a:r>
            <a:r>
              <a:rPr sz="1600" spc="-50" dirty="0">
                <a:latin typeface="Arial"/>
                <a:cs typeface="Arial"/>
              </a:rPr>
              <a:t>desaparecer.</a:t>
            </a:r>
            <a:endParaRPr sz="1600" dirty="0">
              <a:latin typeface="Arial"/>
              <a:cs typeface="Arial"/>
            </a:endParaRPr>
          </a:p>
        </p:txBody>
      </p:sp>
      <p:sp>
        <p:nvSpPr>
          <p:cNvPr id="5" name="object 5"/>
          <p:cNvSpPr txBox="1"/>
          <p:nvPr/>
        </p:nvSpPr>
        <p:spPr>
          <a:xfrm>
            <a:off x="564104" y="3083072"/>
            <a:ext cx="9651800" cy="281103"/>
          </a:xfrm>
          <a:prstGeom prst="rect">
            <a:avLst/>
          </a:prstGeom>
        </p:spPr>
        <p:txBody>
          <a:bodyPr vert="horz" wrap="square" lIns="0" tIns="12700" rIns="0" bIns="0" rtlCol="0">
            <a:spAutoFit/>
          </a:bodyPr>
          <a:lstStyle/>
          <a:p>
            <a:pPr marL="192405" marR="5080" indent="-180340">
              <a:lnSpc>
                <a:spcPct val="120300"/>
              </a:lnSpc>
              <a:spcBef>
                <a:spcPts val="100"/>
              </a:spcBef>
            </a:pPr>
            <a:r>
              <a:rPr sz="1600" spc="-55" dirty="0">
                <a:latin typeface="Arial"/>
                <a:cs typeface="Arial"/>
              </a:rPr>
              <a:t>– </a:t>
            </a:r>
            <a:r>
              <a:rPr sz="1600" spc="-100" dirty="0">
                <a:latin typeface="Arial"/>
                <a:cs typeface="Arial"/>
              </a:rPr>
              <a:t>Em </a:t>
            </a:r>
            <a:r>
              <a:rPr sz="1600" spc="-30" dirty="0">
                <a:latin typeface="Arial"/>
                <a:cs typeface="Arial"/>
              </a:rPr>
              <a:t>geral, </a:t>
            </a:r>
            <a:r>
              <a:rPr sz="1600" spc="-55" dirty="0">
                <a:latin typeface="Arial"/>
                <a:cs typeface="Arial"/>
              </a:rPr>
              <a:t>são </a:t>
            </a:r>
            <a:r>
              <a:rPr sz="1600" spc="-60" dirty="0">
                <a:latin typeface="Arial"/>
                <a:cs typeface="Arial"/>
              </a:rPr>
              <a:t>necessárias </a:t>
            </a:r>
            <a:r>
              <a:rPr sz="1600" spc="-50" dirty="0">
                <a:latin typeface="Arial"/>
                <a:cs typeface="Arial"/>
              </a:rPr>
              <a:t>várias </a:t>
            </a:r>
            <a:r>
              <a:rPr sz="1600" spc="-65" dirty="0">
                <a:latin typeface="Arial"/>
                <a:cs typeface="Arial"/>
              </a:rPr>
              <a:t>semanas </a:t>
            </a:r>
            <a:r>
              <a:rPr sz="1600" spc="-35" dirty="0">
                <a:latin typeface="Arial"/>
                <a:cs typeface="Arial"/>
              </a:rPr>
              <a:t>até que </a:t>
            </a:r>
            <a:r>
              <a:rPr sz="1600" spc="-80" dirty="0">
                <a:latin typeface="Arial"/>
                <a:cs typeface="Arial"/>
              </a:rPr>
              <a:t>se </a:t>
            </a:r>
            <a:r>
              <a:rPr sz="1600" spc="-15" dirty="0">
                <a:latin typeface="Arial"/>
                <a:cs typeface="Arial"/>
              </a:rPr>
              <a:t>note </a:t>
            </a:r>
            <a:r>
              <a:rPr sz="1600" spc="-60" dirty="0">
                <a:latin typeface="Arial"/>
                <a:cs typeface="Arial"/>
              </a:rPr>
              <a:t>a  </a:t>
            </a:r>
            <a:r>
              <a:rPr sz="1600" spc="-30" dirty="0">
                <a:latin typeface="Arial"/>
                <a:cs typeface="Arial"/>
              </a:rPr>
              <a:t>melhora </a:t>
            </a:r>
            <a:r>
              <a:rPr sz="1600" spc="-15" dirty="0">
                <a:latin typeface="Arial"/>
                <a:cs typeface="Arial"/>
              </a:rPr>
              <a:t>do </a:t>
            </a:r>
            <a:r>
              <a:rPr sz="1600" spc="-30" dirty="0">
                <a:latin typeface="Arial"/>
                <a:cs typeface="Arial"/>
              </a:rPr>
              <a:t>humor, </a:t>
            </a:r>
            <a:r>
              <a:rPr sz="1600" spc="-15" dirty="0">
                <a:latin typeface="Arial"/>
                <a:cs typeface="Arial"/>
              </a:rPr>
              <a:t>do </a:t>
            </a:r>
            <a:r>
              <a:rPr sz="1600" spc="-45" dirty="0">
                <a:latin typeface="Arial"/>
                <a:cs typeface="Arial"/>
              </a:rPr>
              <a:t>interesse </a:t>
            </a:r>
            <a:r>
              <a:rPr sz="1600" spc="-15" dirty="0">
                <a:latin typeface="Arial"/>
                <a:cs typeface="Arial"/>
              </a:rPr>
              <a:t>ou </a:t>
            </a:r>
            <a:r>
              <a:rPr sz="1600" spc="-40" dirty="0">
                <a:latin typeface="Arial"/>
                <a:cs typeface="Arial"/>
              </a:rPr>
              <a:t>da</a:t>
            </a:r>
            <a:r>
              <a:rPr sz="1600" spc="-30" dirty="0">
                <a:latin typeface="Arial"/>
                <a:cs typeface="Arial"/>
              </a:rPr>
              <a:t> </a:t>
            </a:r>
            <a:r>
              <a:rPr sz="1600" spc="-35" dirty="0">
                <a:latin typeface="Arial"/>
                <a:cs typeface="Arial"/>
              </a:rPr>
              <a:t>energia.</a:t>
            </a:r>
            <a:endParaRPr sz="1600" dirty="0">
              <a:latin typeface="Arial"/>
              <a:cs typeface="Arial"/>
            </a:endParaRPr>
          </a:p>
        </p:txBody>
      </p:sp>
      <p:sp>
        <p:nvSpPr>
          <p:cNvPr id="6" name="object 6"/>
          <p:cNvSpPr txBox="1"/>
          <p:nvPr/>
        </p:nvSpPr>
        <p:spPr>
          <a:xfrm>
            <a:off x="384103" y="3549178"/>
            <a:ext cx="9831801" cy="1125052"/>
          </a:xfrm>
          <a:prstGeom prst="rect">
            <a:avLst/>
          </a:prstGeom>
        </p:spPr>
        <p:txBody>
          <a:bodyPr vert="horz" wrap="square" lIns="0" tIns="6985" rIns="0" bIns="0" rtlCol="0">
            <a:spAutoFit/>
          </a:bodyPr>
          <a:lstStyle/>
          <a:p>
            <a:pPr marL="192405" marR="525780" indent="-180340">
              <a:lnSpc>
                <a:spcPct val="113700"/>
              </a:lnSpc>
              <a:spcBef>
                <a:spcPts val="55"/>
              </a:spcBef>
            </a:pPr>
            <a:r>
              <a:rPr sz="1600" b="1" spc="-80" dirty="0">
                <a:solidFill>
                  <a:srgbClr val="8B1062"/>
                </a:solidFill>
                <a:latin typeface="Arial"/>
                <a:cs typeface="Arial"/>
              </a:rPr>
              <a:t>» </a:t>
            </a:r>
            <a:r>
              <a:rPr sz="1600" spc="-50" dirty="0">
                <a:latin typeface="Arial"/>
                <a:cs typeface="Arial"/>
              </a:rPr>
              <a:t>Considere </a:t>
            </a:r>
            <a:r>
              <a:rPr sz="1600" spc="-60" dirty="0">
                <a:latin typeface="Arial"/>
                <a:cs typeface="Arial"/>
              </a:rPr>
              <a:t>a </a:t>
            </a:r>
            <a:r>
              <a:rPr sz="1600" spc="-35" dirty="0">
                <a:latin typeface="Arial"/>
                <a:cs typeface="Arial"/>
              </a:rPr>
              <a:t>idade </a:t>
            </a:r>
            <a:r>
              <a:rPr sz="1600" spc="-40" dirty="0">
                <a:latin typeface="Arial"/>
                <a:cs typeface="Arial"/>
              </a:rPr>
              <a:t>da </a:t>
            </a:r>
            <a:r>
              <a:rPr sz="1600" spc="-50" dirty="0">
                <a:latin typeface="Arial"/>
                <a:cs typeface="Arial"/>
              </a:rPr>
              <a:t>pessoa, </a:t>
            </a:r>
            <a:r>
              <a:rPr sz="1600" spc="-85" dirty="0">
                <a:latin typeface="Arial"/>
                <a:cs typeface="Arial"/>
              </a:rPr>
              <a:t>as </a:t>
            </a:r>
            <a:r>
              <a:rPr sz="1600" spc="-40" dirty="0">
                <a:latin typeface="Arial"/>
                <a:cs typeface="Arial"/>
              </a:rPr>
              <a:t>condições </a:t>
            </a:r>
            <a:r>
              <a:rPr sz="1600" spc="-50" dirty="0">
                <a:latin typeface="Arial"/>
                <a:cs typeface="Arial"/>
              </a:rPr>
              <a:t>médicas  </a:t>
            </a:r>
            <a:r>
              <a:rPr sz="1600" spc="-30" dirty="0">
                <a:latin typeface="Arial"/>
                <a:cs typeface="Arial"/>
              </a:rPr>
              <a:t>concomitantes </a:t>
            </a:r>
            <a:r>
              <a:rPr sz="1600" spc="-60" dirty="0">
                <a:latin typeface="Arial"/>
                <a:cs typeface="Arial"/>
              </a:rPr>
              <a:t>e </a:t>
            </a:r>
            <a:r>
              <a:rPr sz="1600" spc="-5" dirty="0">
                <a:latin typeface="Arial"/>
                <a:cs typeface="Arial"/>
              </a:rPr>
              <a:t>o </a:t>
            </a:r>
            <a:r>
              <a:rPr sz="1600" spc="-10" dirty="0">
                <a:latin typeface="Arial"/>
                <a:cs typeface="Arial"/>
              </a:rPr>
              <a:t>perfil </a:t>
            </a:r>
            <a:r>
              <a:rPr sz="1600" spc="-40" dirty="0">
                <a:latin typeface="Arial"/>
                <a:cs typeface="Arial"/>
              </a:rPr>
              <a:t>de </a:t>
            </a:r>
            <a:r>
              <a:rPr sz="1600" spc="-30" dirty="0">
                <a:latin typeface="Arial"/>
                <a:cs typeface="Arial"/>
              </a:rPr>
              <a:t>efeitos </a:t>
            </a:r>
            <a:r>
              <a:rPr sz="1600" spc="-40" dirty="0">
                <a:latin typeface="Arial"/>
                <a:cs typeface="Arial"/>
              </a:rPr>
              <a:t>colaterais </a:t>
            </a:r>
            <a:r>
              <a:rPr sz="1600" spc="-15" dirty="0">
                <a:latin typeface="Arial"/>
                <a:cs typeface="Arial"/>
              </a:rPr>
              <a:t>do  </a:t>
            </a:r>
            <a:r>
              <a:rPr sz="1600" spc="-30" dirty="0">
                <a:latin typeface="Arial"/>
                <a:cs typeface="Arial"/>
              </a:rPr>
              <a:t>medicamento.</a:t>
            </a:r>
            <a:endParaRPr sz="1600" dirty="0">
              <a:latin typeface="Arial"/>
              <a:cs typeface="Arial"/>
            </a:endParaRPr>
          </a:p>
          <a:p>
            <a:pPr marL="12700">
              <a:lnSpc>
                <a:spcPct val="100000"/>
              </a:lnSpc>
              <a:spcBef>
                <a:spcPts val="285"/>
              </a:spcBef>
            </a:pPr>
            <a:r>
              <a:rPr sz="1600" b="1" spc="-80" dirty="0">
                <a:solidFill>
                  <a:srgbClr val="8B1062"/>
                </a:solidFill>
                <a:latin typeface="Arial"/>
                <a:cs typeface="Arial"/>
              </a:rPr>
              <a:t>» </a:t>
            </a:r>
            <a:r>
              <a:rPr sz="1600" spc="-60" dirty="0">
                <a:latin typeface="Arial"/>
                <a:cs typeface="Arial"/>
              </a:rPr>
              <a:t>Comece </a:t>
            </a:r>
            <a:r>
              <a:rPr sz="1600" spc="-35" dirty="0">
                <a:latin typeface="Arial"/>
                <a:cs typeface="Arial"/>
              </a:rPr>
              <a:t>com </a:t>
            </a:r>
            <a:r>
              <a:rPr sz="1600" spc="-55" dirty="0">
                <a:latin typeface="Arial"/>
                <a:cs typeface="Arial"/>
              </a:rPr>
              <a:t>apenas </a:t>
            </a:r>
            <a:r>
              <a:rPr sz="1600" spc="-25" dirty="0">
                <a:latin typeface="Arial"/>
                <a:cs typeface="Arial"/>
              </a:rPr>
              <a:t>um </a:t>
            </a:r>
            <a:r>
              <a:rPr sz="1600" spc="-30" dirty="0">
                <a:latin typeface="Arial"/>
                <a:cs typeface="Arial"/>
              </a:rPr>
              <a:t>medicamento </a:t>
            </a:r>
            <a:r>
              <a:rPr sz="1600" spc="-45" dirty="0">
                <a:latin typeface="Arial"/>
                <a:cs typeface="Arial"/>
              </a:rPr>
              <a:t>na dose </a:t>
            </a:r>
            <a:r>
              <a:rPr sz="1600" spc="-30" dirty="0">
                <a:latin typeface="Arial"/>
                <a:cs typeface="Arial"/>
              </a:rPr>
              <a:t>inicial</a:t>
            </a:r>
            <a:r>
              <a:rPr sz="1600" spc="-95" dirty="0">
                <a:latin typeface="Arial"/>
                <a:cs typeface="Arial"/>
              </a:rPr>
              <a:t> </a:t>
            </a:r>
            <a:r>
              <a:rPr sz="1600" spc="-35" dirty="0">
                <a:latin typeface="Arial"/>
                <a:cs typeface="Arial"/>
              </a:rPr>
              <a:t>mínima.</a:t>
            </a:r>
            <a:endParaRPr sz="1600" dirty="0">
              <a:latin typeface="Arial"/>
              <a:cs typeface="Arial"/>
            </a:endParaRPr>
          </a:p>
          <a:p>
            <a:pPr marL="12700">
              <a:lnSpc>
                <a:spcPct val="100000"/>
              </a:lnSpc>
              <a:spcBef>
                <a:spcPts val="190"/>
              </a:spcBef>
            </a:pPr>
            <a:r>
              <a:rPr sz="1600" b="1" spc="-80" dirty="0">
                <a:solidFill>
                  <a:srgbClr val="8B1062"/>
                </a:solidFill>
                <a:latin typeface="Arial"/>
                <a:cs typeface="Arial"/>
              </a:rPr>
              <a:t>»</a:t>
            </a:r>
            <a:endParaRPr sz="1600" dirty="0">
              <a:latin typeface="Arial"/>
              <a:cs typeface="Arial"/>
            </a:endParaRPr>
          </a:p>
        </p:txBody>
      </p:sp>
      <p:sp>
        <p:nvSpPr>
          <p:cNvPr id="7" name="object 7"/>
          <p:cNvSpPr txBox="1"/>
          <p:nvPr/>
        </p:nvSpPr>
        <p:spPr>
          <a:xfrm>
            <a:off x="564104" y="4385946"/>
            <a:ext cx="9651799" cy="576568"/>
          </a:xfrm>
          <a:prstGeom prst="rect">
            <a:avLst/>
          </a:prstGeom>
        </p:spPr>
        <p:txBody>
          <a:bodyPr vert="horz" wrap="square" lIns="0" tIns="12700" rIns="0" bIns="0" rtlCol="0">
            <a:spAutoFit/>
          </a:bodyPr>
          <a:lstStyle/>
          <a:p>
            <a:pPr marL="12700" marR="5080">
              <a:lnSpc>
                <a:spcPct val="120300"/>
              </a:lnSpc>
              <a:spcBef>
                <a:spcPts val="100"/>
              </a:spcBef>
            </a:pPr>
            <a:r>
              <a:rPr sz="1600" spc="-100" dirty="0">
                <a:latin typeface="Arial"/>
                <a:cs typeface="Arial"/>
              </a:rPr>
              <a:t>Em </a:t>
            </a:r>
            <a:r>
              <a:rPr sz="1600" spc="-30" dirty="0">
                <a:latin typeface="Arial"/>
                <a:cs typeface="Arial"/>
              </a:rPr>
              <a:t>geral, </a:t>
            </a:r>
            <a:r>
              <a:rPr sz="1600" spc="-60" dirty="0">
                <a:latin typeface="Arial"/>
                <a:cs typeface="Arial"/>
              </a:rPr>
              <a:t>é </a:t>
            </a:r>
            <a:r>
              <a:rPr sz="1600" spc="-40" dirty="0">
                <a:latin typeface="Arial"/>
                <a:cs typeface="Arial"/>
              </a:rPr>
              <a:t>preciso </a:t>
            </a:r>
            <a:r>
              <a:rPr sz="1600" spc="-25" dirty="0">
                <a:latin typeface="Arial"/>
                <a:cs typeface="Arial"/>
              </a:rPr>
              <a:t>manter </a:t>
            </a:r>
            <a:r>
              <a:rPr sz="1600" spc="-55" dirty="0">
                <a:latin typeface="Arial"/>
                <a:cs typeface="Arial"/>
              </a:rPr>
              <a:t>os </a:t>
            </a:r>
            <a:r>
              <a:rPr sz="1600" spc="-35" dirty="0">
                <a:latin typeface="Arial"/>
                <a:cs typeface="Arial"/>
              </a:rPr>
              <a:t>medicamentos </a:t>
            </a:r>
            <a:r>
              <a:rPr sz="1600" spc="-40" dirty="0">
                <a:latin typeface="Arial"/>
                <a:cs typeface="Arial"/>
              </a:rPr>
              <a:t>antidepressivos  </a:t>
            </a:r>
            <a:r>
              <a:rPr sz="1600" spc="-35" dirty="0">
                <a:latin typeface="Arial"/>
                <a:cs typeface="Arial"/>
              </a:rPr>
              <a:t>ao </a:t>
            </a:r>
            <a:r>
              <a:rPr sz="1600" spc="-45" dirty="0">
                <a:latin typeface="Arial"/>
                <a:cs typeface="Arial"/>
              </a:rPr>
              <a:t>menos </a:t>
            </a:r>
            <a:r>
              <a:rPr sz="1600" spc="-10" dirty="0">
                <a:latin typeface="Arial"/>
                <a:cs typeface="Arial"/>
              </a:rPr>
              <a:t>por </a:t>
            </a:r>
            <a:r>
              <a:rPr sz="1600" spc="-15" dirty="0">
                <a:latin typeface="Arial"/>
                <a:cs typeface="Arial"/>
              </a:rPr>
              <a:t>9 </a:t>
            </a:r>
            <a:r>
              <a:rPr sz="1600" spc="-60" dirty="0">
                <a:latin typeface="Arial"/>
                <a:cs typeface="Arial"/>
              </a:rPr>
              <a:t>a </a:t>
            </a:r>
            <a:r>
              <a:rPr sz="1600" spc="-50" dirty="0">
                <a:latin typeface="Arial"/>
                <a:cs typeface="Arial"/>
              </a:rPr>
              <a:t>12 </a:t>
            </a:r>
            <a:r>
              <a:rPr sz="1600" spc="-70" dirty="0">
                <a:latin typeface="Arial"/>
                <a:cs typeface="Arial"/>
              </a:rPr>
              <a:t>meses </a:t>
            </a:r>
            <a:r>
              <a:rPr sz="1600" spc="-45" dirty="0">
                <a:latin typeface="Arial"/>
                <a:cs typeface="Arial"/>
              </a:rPr>
              <a:t>após </a:t>
            </a:r>
            <a:r>
              <a:rPr sz="1600" spc="-60" dirty="0">
                <a:latin typeface="Arial"/>
                <a:cs typeface="Arial"/>
              </a:rPr>
              <a:t>a </a:t>
            </a:r>
            <a:r>
              <a:rPr sz="1600" spc="-40" dirty="0">
                <a:latin typeface="Arial"/>
                <a:cs typeface="Arial"/>
              </a:rPr>
              <a:t>resolução </a:t>
            </a:r>
            <a:r>
              <a:rPr sz="1600" spc="-45" dirty="0">
                <a:latin typeface="Arial"/>
                <a:cs typeface="Arial"/>
              </a:rPr>
              <a:t>dos</a:t>
            </a:r>
            <a:r>
              <a:rPr sz="1600" spc="-20" dirty="0">
                <a:latin typeface="Arial"/>
                <a:cs typeface="Arial"/>
              </a:rPr>
              <a:t> </a:t>
            </a:r>
            <a:r>
              <a:rPr sz="1600" spc="-40" dirty="0">
                <a:latin typeface="Arial"/>
                <a:cs typeface="Arial"/>
              </a:rPr>
              <a:t>sintomas.</a:t>
            </a:r>
            <a:endParaRPr sz="1600" dirty="0">
              <a:latin typeface="Arial"/>
              <a:cs typeface="Arial"/>
            </a:endParaRPr>
          </a:p>
        </p:txBody>
      </p:sp>
      <p:sp>
        <p:nvSpPr>
          <p:cNvPr id="8" name="object 8"/>
          <p:cNvSpPr txBox="1"/>
          <p:nvPr/>
        </p:nvSpPr>
        <p:spPr>
          <a:xfrm>
            <a:off x="419299" y="4989358"/>
            <a:ext cx="9956601" cy="545021"/>
          </a:xfrm>
          <a:prstGeom prst="rect">
            <a:avLst/>
          </a:prstGeom>
        </p:spPr>
        <p:txBody>
          <a:bodyPr vert="horz" wrap="square" lIns="0" tIns="6985" rIns="0" bIns="0" rtlCol="0">
            <a:spAutoFit/>
          </a:bodyPr>
          <a:lstStyle/>
          <a:p>
            <a:pPr marL="192405" marR="5080" indent="-180340">
              <a:lnSpc>
                <a:spcPct val="113700"/>
              </a:lnSpc>
              <a:spcBef>
                <a:spcPts val="55"/>
              </a:spcBef>
            </a:pPr>
            <a:r>
              <a:rPr sz="1600" b="1" spc="-80" dirty="0">
                <a:solidFill>
                  <a:srgbClr val="8B1062"/>
                </a:solidFill>
                <a:latin typeface="Arial"/>
                <a:cs typeface="Arial"/>
              </a:rPr>
              <a:t>» </a:t>
            </a:r>
            <a:r>
              <a:rPr sz="1600" spc="-85" dirty="0">
                <a:latin typeface="Arial"/>
                <a:cs typeface="Arial"/>
              </a:rPr>
              <a:t>Os </a:t>
            </a:r>
            <a:r>
              <a:rPr sz="1600" spc="-35" dirty="0">
                <a:latin typeface="Arial"/>
                <a:cs typeface="Arial"/>
              </a:rPr>
              <a:t>medicamentos nunca </a:t>
            </a:r>
            <a:r>
              <a:rPr sz="1600" spc="-45" dirty="0">
                <a:latin typeface="Arial"/>
                <a:cs typeface="Arial"/>
              </a:rPr>
              <a:t>devem </a:t>
            </a:r>
            <a:r>
              <a:rPr sz="1600" spc="-60" dirty="0">
                <a:latin typeface="Arial"/>
                <a:cs typeface="Arial"/>
              </a:rPr>
              <a:t>ser </a:t>
            </a:r>
            <a:r>
              <a:rPr sz="1600" spc="-20" dirty="0">
                <a:latin typeface="Arial"/>
                <a:cs typeface="Arial"/>
              </a:rPr>
              <a:t>interrompidos </a:t>
            </a:r>
            <a:r>
              <a:rPr sz="1600" spc="-40" dirty="0">
                <a:latin typeface="Arial"/>
                <a:cs typeface="Arial"/>
              </a:rPr>
              <a:t>somente  </a:t>
            </a:r>
            <a:r>
              <a:rPr sz="1600" spc="-25" dirty="0">
                <a:latin typeface="Arial"/>
                <a:cs typeface="Arial"/>
              </a:rPr>
              <a:t>porque </a:t>
            </a:r>
            <a:r>
              <a:rPr sz="1600" spc="-35" dirty="0">
                <a:latin typeface="Arial"/>
                <a:cs typeface="Arial"/>
              </a:rPr>
              <a:t>houve alguma </a:t>
            </a:r>
            <a:r>
              <a:rPr sz="1600" spc="-30" dirty="0">
                <a:latin typeface="Arial"/>
                <a:cs typeface="Arial"/>
              </a:rPr>
              <a:t>melhora. Oriente </a:t>
            </a:r>
            <a:r>
              <a:rPr sz="1600" spc="-60" dirty="0">
                <a:latin typeface="Arial"/>
                <a:cs typeface="Arial"/>
              </a:rPr>
              <a:t>a pessoa </a:t>
            </a:r>
            <a:r>
              <a:rPr sz="1600" spc="-40" dirty="0">
                <a:latin typeface="Arial"/>
                <a:cs typeface="Arial"/>
              </a:rPr>
              <a:t>sobre </a:t>
            </a:r>
            <a:r>
              <a:rPr sz="1600" spc="-5" dirty="0">
                <a:latin typeface="Arial"/>
                <a:cs typeface="Arial"/>
              </a:rPr>
              <a:t>o  </a:t>
            </a:r>
            <a:r>
              <a:rPr sz="1600" spc="-15" dirty="0">
                <a:latin typeface="Arial"/>
                <a:cs typeface="Arial"/>
              </a:rPr>
              <a:t>tempo </a:t>
            </a:r>
            <a:r>
              <a:rPr sz="1600" spc="-35" dirty="0">
                <a:latin typeface="Arial"/>
                <a:cs typeface="Arial"/>
              </a:rPr>
              <a:t>recomendado </a:t>
            </a:r>
            <a:r>
              <a:rPr sz="1600" spc="-40" dirty="0">
                <a:latin typeface="Arial"/>
                <a:cs typeface="Arial"/>
              </a:rPr>
              <a:t>de </a:t>
            </a:r>
            <a:r>
              <a:rPr sz="1600" spc="-45" dirty="0">
                <a:latin typeface="Arial"/>
                <a:cs typeface="Arial"/>
              </a:rPr>
              <a:t>uso dos</a:t>
            </a:r>
            <a:r>
              <a:rPr sz="1600" spc="10" dirty="0">
                <a:latin typeface="Arial"/>
                <a:cs typeface="Arial"/>
              </a:rPr>
              <a:t> </a:t>
            </a:r>
            <a:r>
              <a:rPr sz="1600" spc="-35" dirty="0">
                <a:latin typeface="Arial"/>
                <a:cs typeface="Arial"/>
              </a:rPr>
              <a:t>medicamentos.</a:t>
            </a:r>
            <a:endParaRPr sz="1600" dirty="0">
              <a:latin typeface="Arial"/>
              <a:cs typeface="Arial"/>
            </a:endParaRPr>
          </a:p>
        </p:txBody>
      </p:sp>
      <p:sp>
        <p:nvSpPr>
          <p:cNvPr id="28" name="object 28"/>
          <p:cNvSpPr txBox="1"/>
          <p:nvPr/>
        </p:nvSpPr>
        <p:spPr>
          <a:xfrm>
            <a:off x="419299" y="643586"/>
            <a:ext cx="4922891" cy="348172"/>
          </a:xfrm>
          <a:prstGeom prst="rect">
            <a:avLst/>
          </a:prstGeom>
        </p:spPr>
        <p:txBody>
          <a:bodyPr vert="horz" wrap="square" lIns="0" tIns="17145" rIns="0" bIns="0" rtlCol="0">
            <a:spAutoFit/>
          </a:bodyPr>
          <a:lstStyle/>
          <a:p>
            <a:pPr marL="12700">
              <a:lnSpc>
                <a:spcPct val="100000"/>
              </a:lnSpc>
              <a:spcBef>
                <a:spcPts val="135"/>
              </a:spcBef>
            </a:pPr>
            <a:r>
              <a:rPr sz="2150" b="1" dirty="0">
                <a:latin typeface="Arial"/>
                <a:cs typeface="Arial"/>
              </a:rPr>
              <a:t>INTERVENÇÕES FARMACOLÓGICAS</a:t>
            </a:r>
            <a:endParaRPr sz="2150" dirty="0">
              <a:latin typeface="Arial"/>
              <a:cs typeface="Arial"/>
            </a:endParaRPr>
          </a:p>
        </p:txBody>
      </p:sp>
      <p:sp>
        <p:nvSpPr>
          <p:cNvPr id="29" name="object 29"/>
          <p:cNvSpPr/>
          <p:nvPr/>
        </p:nvSpPr>
        <p:spPr>
          <a:xfrm>
            <a:off x="5534814" y="695922"/>
            <a:ext cx="170332" cy="287180"/>
          </a:xfrm>
          <a:prstGeom prst="rect">
            <a:avLst/>
          </a:prstGeom>
          <a:blipFill>
            <a:blip r:embed="rId2" cstate="print"/>
            <a:stretch>
              <a:fillRect/>
            </a:stretch>
          </a:blipFill>
        </p:spPr>
        <p:txBody>
          <a:bodyPr wrap="square" lIns="0" tIns="0" rIns="0" bIns="0" rtlCol="0"/>
          <a:lstStyle/>
          <a:p>
            <a:endParaRPr/>
          </a:p>
        </p:txBody>
      </p:sp>
      <p:sp>
        <p:nvSpPr>
          <p:cNvPr id="30" name="object 30"/>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31" name="object 31"/>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0">
            <a:extLst>
              <a:ext uri="{FF2B5EF4-FFF2-40B4-BE49-F238E27FC236}">
                <a16:creationId xmlns:a16="http://schemas.microsoft.com/office/drawing/2014/main" id="{9125456F-8E2B-4E59-8974-D62950565CE8}"/>
              </a:ext>
            </a:extLst>
          </p:cNvPr>
          <p:cNvSpPr txBox="1"/>
          <p:nvPr/>
        </p:nvSpPr>
        <p:spPr>
          <a:xfrm>
            <a:off x="437947" y="1103154"/>
            <a:ext cx="9816235" cy="1412374"/>
          </a:xfrm>
          <a:prstGeom prst="rect">
            <a:avLst/>
          </a:prstGeom>
        </p:spPr>
        <p:txBody>
          <a:bodyPr vert="horz" wrap="square" lIns="0" tIns="48260" rIns="0" bIns="0" rtlCol="0">
            <a:spAutoFit/>
          </a:bodyPr>
          <a:lstStyle/>
          <a:p>
            <a:pPr marL="223520">
              <a:lnSpc>
                <a:spcPct val="100000"/>
              </a:lnSpc>
              <a:spcBef>
                <a:spcPts val="380"/>
              </a:spcBef>
            </a:pPr>
            <a:r>
              <a:rPr sz="1600" b="1" spc="-65" dirty="0">
                <a:solidFill>
                  <a:srgbClr val="D10019"/>
                </a:solidFill>
                <a:latin typeface="Arial"/>
                <a:cs typeface="Arial"/>
              </a:rPr>
              <a:t>ATENÇÃO</a:t>
            </a:r>
            <a:endParaRPr sz="1600" dirty="0">
              <a:latin typeface="Arial"/>
              <a:cs typeface="Arial"/>
            </a:endParaRPr>
          </a:p>
          <a:p>
            <a:pPr marL="192405" marR="260985" indent="-180340">
              <a:lnSpc>
                <a:spcPct val="115900"/>
              </a:lnSpc>
              <a:spcBef>
                <a:spcPts val="60"/>
              </a:spcBef>
            </a:pPr>
            <a:r>
              <a:rPr sz="1600" b="1" spc="-80" dirty="0">
                <a:solidFill>
                  <a:srgbClr val="8B1062"/>
                </a:solidFill>
                <a:latin typeface="Arial"/>
                <a:cs typeface="Arial"/>
              </a:rPr>
              <a:t>» </a:t>
            </a:r>
            <a:r>
              <a:rPr sz="1600" dirty="0">
                <a:latin typeface="Arial"/>
                <a:cs typeface="Arial"/>
              </a:rPr>
              <a:t>Caso ocorra um episódio de mania, interrompa  imediatamente o antidepressivo; é possível que o  medicamento desencadeie um episódio de mania no  transtorno bipolar não tratado.</a:t>
            </a:r>
          </a:p>
          <a:p>
            <a:pPr marL="192405" marR="5080" indent="-180340">
              <a:lnSpc>
                <a:spcPct val="107100"/>
              </a:lnSpc>
              <a:spcBef>
                <a:spcPts val="165"/>
              </a:spcBef>
            </a:pPr>
            <a:r>
              <a:rPr sz="1600" b="1" dirty="0">
                <a:solidFill>
                  <a:srgbClr val="8B1062"/>
                </a:solidFill>
                <a:latin typeface="Arial"/>
                <a:cs typeface="Arial"/>
              </a:rPr>
              <a:t>» </a:t>
            </a:r>
            <a:r>
              <a:rPr sz="1600" dirty="0">
                <a:latin typeface="Arial"/>
                <a:cs typeface="Arial"/>
              </a:rPr>
              <a:t>Não combine o medicamento com outros antidepressivos,  pois existe o risco de causar a síndrome serotoninérgica.</a:t>
            </a:r>
          </a:p>
        </p:txBody>
      </p:sp>
      <p:sp>
        <p:nvSpPr>
          <p:cNvPr id="3" name="object 11">
            <a:extLst>
              <a:ext uri="{FF2B5EF4-FFF2-40B4-BE49-F238E27FC236}">
                <a16:creationId xmlns:a16="http://schemas.microsoft.com/office/drawing/2014/main" id="{89FE3E13-5135-4926-968F-D92A15383CC2}"/>
              </a:ext>
            </a:extLst>
          </p:cNvPr>
          <p:cNvSpPr txBox="1"/>
          <p:nvPr/>
        </p:nvSpPr>
        <p:spPr>
          <a:xfrm>
            <a:off x="437947" y="2487066"/>
            <a:ext cx="9816235" cy="265457"/>
          </a:xfrm>
          <a:prstGeom prst="rect">
            <a:avLst/>
          </a:prstGeom>
        </p:spPr>
        <p:txBody>
          <a:bodyPr vert="horz" wrap="square" lIns="0" tIns="20955" rIns="0" bIns="0" rtlCol="0">
            <a:spAutoFit/>
          </a:bodyPr>
          <a:lstStyle/>
          <a:p>
            <a:pPr marL="192405" marR="5080" indent="-180340">
              <a:lnSpc>
                <a:spcPct val="107100"/>
              </a:lnSpc>
              <a:spcBef>
                <a:spcPts val="165"/>
              </a:spcBef>
            </a:pPr>
            <a:r>
              <a:rPr sz="1600" b="1" spc="-80" dirty="0">
                <a:solidFill>
                  <a:srgbClr val="8B1062"/>
                </a:solidFill>
                <a:latin typeface="Arial"/>
                <a:cs typeface="Arial"/>
              </a:rPr>
              <a:t>» </a:t>
            </a:r>
            <a:r>
              <a:rPr sz="1600" dirty="0">
                <a:latin typeface="Arial"/>
                <a:cs typeface="Arial"/>
              </a:rPr>
              <a:t>Os antidepressivos podem aumentar a ideação suicida,  sobretudo em adolescentes e adultos jovens.</a:t>
            </a:r>
          </a:p>
        </p:txBody>
      </p:sp>
      <p:sp>
        <p:nvSpPr>
          <p:cNvPr id="4" name="object 12">
            <a:extLst>
              <a:ext uri="{FF2B5EF4-FFF2-40B4-BE49-F238E27FC236}">
                <a16:creationId xmlns:a16="http://schemas.microsoft.com/office/drawing/2014/main" id="{53F861A1-12D8-4DCF-8C60-3A02127C51CD}"/>
              </a:ext>
            </a:extLst>
          </p:cNvPr>
          <p:cNvSpPr txBox="1"/>
          <p:nvPr/>
        </p:nvSpPr>
        <p:spPr>
          <a:xfrm>
            <a:off x="241299" y="2863080"/>
            <a:ext cx="9382547" cy="289823"/>
          </a:xfrm>
          <a:prstGeom prst="rect">
            <a:avLst/>
          </a:prstGeom>
        </p:spPr>
        <p:txBody>
          <a:bodyPr vert="horz" wrap="square" lIns="0" tIns="12700" rIns="0" bIns="0" rtlCol="0">
            <a:spAutoFit/>
          </a:bodyPr>
          <a:lstStyle/>
          <a:p>
            <a:pPr marL="12700">
              <a:lnSpc>
                <a:spcPct val="100000"/>
              </a:lnSpc>
              <a:spcBef>
                <a:spcPts val="100"/>
              </a:spcBef>
            </a:pPr>
            <a:r>
              <a:rPr b="1" spc="-45" dirty="0">
                <a:solidFill>
                  <a:srgbClr val="D10019"/>
                </a:solidFill>
                <a:latin typeface="Arial"/>
                <a:cs typeface="Arial"/>
              </a:rPr>
              <a:t>Antidepressivos </a:t>
            </a:r>
            <a:r>
              <a:rPr b="1" spc="-20" dirty="0">
                <a:solidFill>
                  <a:srgbClr val="D10019"/>
                </a:solidFill>
                <a:latin typeface="Arial"/>
                <a:cs typeface="Arial"/>
              </a:rPr>
              <a:t>em </a:t>
            </a:r>
            <a:r>
              <a:rPr b="1" spc="-40" dirty="0">
                <a:solidFill>
                  <a:srgbClr val="D10019"/>
                </a:solidFill>
                <a:latin typeface="Arial"/>
                <a:cs typeface="Arial"/>
              </a:rPr>
              <a:t>populações</a:t>
            </a:r>
            <a:r>
              <a:rPr b="1" spc="160" dirty="0">
                <a:solidFill>
                  <a:srgbClr val="D10019"/>
                </a:solidFill>
                <a:latin typeface="Arial"/>
                <a:cs typeface="Arial"/>
              </a:rPr>
              <a:t> </a:t>
            </a:r>
            <a:r>
              <a:rPr b="1" spc="-55" dirty="0">
                <a:solidFill>
                  <a:srgbClr val="D10019"/>
                </a:solidFill>
                <a:latin typeface="Arial"/>
                <a:cs typeface="Arial"/>
              </a:rPr>
              <a:t>especiais</a:t>
            </a:r>
            <a:endParaRPr dirty="0">
              <a:latin typeface="Arial"/>
              <a:cs typeface="Arial"/>
            </a:endParaRPr>
          </a:p>
        </p:txBody>
      </p:sp>
      <p:sp>
        <p:nvSpPr>
          <p:cNvPr id="5" name="object 16">
            <a:extLst>
              <a:ext uri="{FF2B5EF4-FFF2-40B4-BE49-F238E27FC236}">
                <a16:creationId xmlns:a16="http://schemas.microsoft.com/office/drawing/2014/main" id="{A7F11063-0575-4569-A713-2AC25B2F1291}"/>
              </a:ext>
            </a:extLst>
          </p:cNvPr>
          <p:cNvSpPr txBox="1"/>
          <p:nvPr/>
        </p:nvSpPr>
        <p:spPr>
          <a:xfrm>
            <a:off x="241299" y="3361435"/>
            <a:ext cx="9821780" cy="2446760"/>
          </a:xfrm>
          <a:prstGeom prst="rect">
            <a:avLst/>
          </a:prstGeom>
        </p:spPr>
        <p:txBody>
          <a:bodyPr vert="horz" wrap="square" lIns="0" tIns="12700" rIns="0" bIns="0" rtlCol="0">
            <a:spAutoFit/>
          </a:bodyPr>
          <a:lstStyle/>
          <a:p>
            <a:pPr marL="200660">
              <a:lnSpc>
                <a:spcPts val="940"/>
              </a:lnSpc>
              <a:spcBef>
                <a:spcPts val="100"/>
              </a:spcBef>
            </a:pPr>
            <a:r>
              <a:rPr sz="1600" b="1" dirty="0">
                <a:latin typeface="Arial"/>
                <a:cs typeface="Arial"/>
              </a:rPr>
              <a:t>ADOLESCENTES A PARTIR DE 12 ANOS</a:t>
            </a:r>
            <a:endParaRPr sz="1600" dirty="0">
              <a:latin typeface="Arial"/>
              <a:cs typeface="Arial"/>
            </a:endParaRPr>
          </a:p>
          <a:p>
            <a:pPr marL="12700">
              <a:lnSpc>
                <a:spcPts val="1540"/>
              </a:lnSpc>
            </a:pPr>
            <a:r>
              <a:rPr sz="1600" b="1" dirty="0">
                <a:solidFill>
                  <a:srgbClr val="8B1062"/>
                </a:solidFill>
                <a:latin typeface="Arial"/>
                <a:cs typeface="Arial"/>
              </a:rPr>
              <a:t>» </a:t>
            </a:r>
            <a:r>
              <a:rPr sz="1600" dirty="0">
                <a:latin typeface="Arial"/>
                <a:cs typeface="Arial"/>
              </a:rPr>
              <a:t>Se os sintomas persistirem ou se agravarem apesar das</a:t>
            </a:r>
          </a:p>
          <a:p>
            <a:pPr marL="192405">
              <a:spcBef>
                <a:spcPts val="120"/>
              </a:spcBef>
            </a:pPr>
            <a:r>
              <a:rPr sz="1600" dirty="0">
                <a:latin typeface="Arial"/>
                <a:cs typeface="Arial"/>
              </a:rPr>
              <a:t>intervenções psicossociais, considere o uso de fluoxetina [</a:t>
            </a:r>
            <a:r>
              <a:rPr sz="1600" dirty="0" err="1">
                <a:latin typeface="Arial"/>
                <a:cs typeface="Arial"/>
              </a:rPr>
              <a:t>sem</a:t>
            </a:r>
            <a:r>
              <a:rPr lang="pt-BR" sz="1600" dirty="0">
                <a:latin typeface="Arial"/>
                <a:cs typeface="Arial"/>
              </a:rPr>
              <a:t> </a:t>
            </a:r>
            <a:r>
              <a:rPr sz="1600" dirty="0" err="1">
                <a:latin typeface="Arial"/>
                <a:cs typeface="Arial"/>
              </a:rPr>
              <a:t>nenhum</a:t>
            </a:r>
            <a:r>
              <a:rPr sz="1600" dirty="0">
                <a:latin typeface="Arial"/>
                <a:cs typeface="Arial"/>
              </a:rPr>
              <a:t> outro inibidor seletivo da recaptação de serotonina  (ISRS) ou antidepressivo tricíclico (ATC)].</a:t>
            </a:r>
          </a:p>
          <a:p>
            <a:pPr marL="12700"/>
            <a:r>
              <a:rPr sz="1600" b="1" dirty="0">
                <a:solidFill>
                  <a:srgbClr val="8B1062"/>
                </a:solidFill>
                <a:latin typeface="Arial"/>
                <a:cs typeface="Arial"/>
              </a:rPr>
              <a:t>» </a:t>
            </a:r>
            <a:r>
              <a:rPr sz="1600" dirty="0">
                <a:latin typeface="Arial"/>
                <a:cs typeface="Arial"/>
              </a:rPr>
              <a:t>Se for prescrita fluoxetina, peça ao adolescente que volte</a:t>
            </a:r>
            <a:r>
              <a:rPr lang="pt-BR" sz="1600" dirty="0">
                <a:latin typeface="Arial"/>
                <a:cs typeface="Arial"/>
              </a:rPr>
              <a:t> </a:t>
            </a:r>
            <a:r>
              <a:rPr sz="1600" dirty="0" err="1">
                <a:latin typeface="Arial"/>
                <a:cs typeface="Arial"/>
              </a:rPr>
              <a:t>semanalmente</a:t>
            </a:r>
            <a:r>
              <a:rPr sz="1600" dirty="0">
                <a:latin typeface="Arial"/>
                <a:cs typeface="Arial"/>
              </a:rPr>
              <a:t> nas 4 primeiras semanas para </a:t>
            </a:r>
            <a:r>
              <a:rPr sz="1600" dirty="0" err="1">
                <a:latin typeface="Arial"/>
                <a:cs typeface="Arial"/>
              </a:rPr>
              <a:t>monitorar</a:t>
            </a:r>
            <a:r>
              <a:rPr lang="pt-BR" sz="1600" dirty="0">
                <a:latin typeface="Arial"/>
                <a:cs typeface="Arial"/>
              </a:rPr>
              <a:t> </a:t>
            </a:r>
            <a:r>
              <a:rPr sz="1600" dirty="0" err="1">
                <a:latin typeface="Arial"/>
                <a:cs typeface="Arial"/>
              </a:rPr>
              <a:t>pensamentos</a:t>
            </a:r>
            <a:r>
              <a:rPr sz="1600" dirty="0">
                <a:latin typeface="Arial"/>
                <a:cs typeface="Arial"/>
              </a:rPr>
              <a:t> ou planos de suicídio.</a:t>
            </a:r>
          </a:p>
          <a:p>
            <a:pPr marL="200660">
              <a:lnSpc>
                <a:spcPct val="100000"/>
              </a:lnSpc>
              <a:spcBef>
                <a:spcPts val="620"/>
              </a:spcBef>
            </a:pPr>
            <a:r>
              <a:rPr sz="1600" b="1" dirty="0">
                <a:latin typeface="Arial"/>
                <a:cs typeface="Arial"/>
              </a:rPr>
              <a:t>MULHERES GRÁVIDAS OU LACTANTES</a:t>
            </a:r>
            <a:endParaRPr sz="1600" dirty="0">
              <a:latin typeface="Arial"/>
              <a:cs typeface="Arial"/>
            </a:endParaRPr>
          </a:p>
          <a:p>
            <a:pPr marL="12700">
              <a:lnSpc>
                <a:spcPct val="100000"/>
              </a:lnSpc>
              <a:spcBef>
                <a:spcPts val="285"/>
              </a:spcBef>
            </a:pPr>
            <a:r>
              <a:rPr sz="1600" b="1" dirty="0">
                <a:solidFill>
                  <a:srgbClr val="8B1062"/>
                </a:solidFill>
                <a:latin typeface="Arial"/>
                <a:cs typeface="Arial"/>
              </a:rPr>
              <a:t>» </a:t>
            </a:r>
            <a:r>
              <a:rPr sz="1600" dirty="0">
                <a:latin typeface="Arial"/>
                <a:cs typeface="Arial"/>
              </a:rPr>
              <a:t>Evite antidepressivos, se possível.</a:t>
            </a:r>
          </a:p>
          <a:p>
            <a:pPr marL="192405" marR="11430" indent="-180340">
              <a:lnSpc>
                <a:spcPct val="107100"/>
              </a:lnSpc>
              <a:spcBef>
                <a:spcPts val="70"/>
              </a:spcBef>
            </a:pPr>
            <a:r>
              <a:rPr sz="1600" b="1" dirty="0">
                <a:solidFill>
                  <a:srgbClr val="8B1062"/>
                </a:solidFill>
                <a:latin typeface="Arial"/>
                <a:cs typeface="Arial"/>
              </a:rPr>
              <a:t>» </a:t>
            </a:r>
            <a:r>
              <a:rPr sz="1600" dirty="0">
                <a:latin typeface="Arial"/>
                <a:cs typeface="Arial"/>
              </a:rPr>
              <a:t>Considere o uso de antidepressivos na dose efetiva mínima se  não houver resposta às intervenções psicossociais.</a:t>
            </a:r>
          </a:p>
        </p:txBody>
      </p:sp>
      <p:sp>
        <p:nvSpPr>
          <p:cNvPr id="10" name="object 17">
            <a:extLst>
              <a:ext uri="{FF2B5EF4-FFF2-40B4-BE49-F238E27FC236}">
                <a16:creationId xmlns:a16="http://schemas.microsoft.com/office/drawing/2014/main" id="{59E7F057-4BFE-4EAE-958F-35769D3FB0DD}"/>
              </a:ext>
            </a:extLst>
          </p:cNvPr>
          <p:cNvSpPr txBox="1"/>
          <p:nvPr/>
        </p:nvSpPr>
        <p:spPr>
          <a:xfrm>
            <a:off x="241299" y="5827789"/>
            <a:ext cx="10012883" cy="705962"/>
          </a:xfrm>
          <a:prstGeom prst="rect">
            <a:avLst/>
          </a:prstGeom>
        </p:spPr>
        <p:txBody>
          <a:bodyPr vert="horz" wrap="square" lIns="0" tIns="20955" rIns="0" bIns="0" rtlCol="0">
            <a:spAutoFit/>
          </a:bodyPr>
          <a:lstStyle/>
          <a:p>
            <a:pPr marL="192405" marR="5080" indent="-180340">
              <a:spcBef>
                <a:spcPts val="165"/>
              </a:spcBef>
            </a:pPr>
            <a:r>
              <a:rPr sz="1600" b="1" spc="-80" dirty="0">
                <a:solidFill>
                  <a:srgbClr val="8B1062"/>
                </a:solidFill>
                <a:latin typeface="Arial"/>
                <a:cs typeface="Arial"/>
              </a:rPr>
              <a:t>» </a:t>
            </a:r>
            <a:r>
              <a:rPr sz="1600" dirty="0">
                <a:latin typeface="Arial"/>
                <a:cs typeface="Arial"/>
              </a:rPr>
              <a:t>Se a mulher estiver amamentando, evite medicamentos  antidepressivos de ação prolongada como a fluoxetina.</a:t>
            </a:r>
          </a:p>
          <a:p>
            <a:pPr marL="12700">
              <a:lnSpc>
                <a:spcPts val="1500"/>
              </a:lnSpc>
            </a:pPr>
            <a:r>
              <a:rPr sz="1600" b="1" dirty="0">
                <a:solidFill>
                  <a:srgbClr val="8B1062"/>
                </a:solidFill>
                <a:latin typeface="Arial"/>
                <a:cs typeface="Arial"/>
              </a:rPr>
              <a:t>» </a:t>
            </a:r>
            <a:r>
              <a:rPr sz="1600" dirty="0">
                <a:latin typeface="Arial"/>
                <a:cs typeface="Arial"/>
              </a:rPr>
              <a:t>Consulte um especialista, se disponível.</a:t>
            </a:r>
          </a:p>
        </p:txBody>
      </p:sp>
      <p:sp>
        <p:nvSpPr>
          <p:cNvPr id="11" name="object 28">
            <a:extLst>
              <a:ext uri="{FF2B5EF4-FFF2-40B4-BE49-F238E27FC236}">
                <a16:creationId xmlns:a16="http://schemas.microsoft.com/office/drawing/2014/main" id="{96872612-1AAC-4979-920A-C9B6A943C4DB}"/>
              </a:ext>
            </a:extLst>
          </p:cNvPr>
          <p:cNvSpPr txBox="1"/>
          <p:nvPr/>
        </p:nvSpPr>
        <p:spPr>
          <a:xfrm>
            <a:off x="423808" y="626329"/>
            <a:ext cx="4922891" cy="348172"/>
          </a:xfrm>
          <a:prstGeom prst="rect">
            <a:avLst/>
          </a:prstGeom>
        </p:spPr>
        <p:txBody>
          <a:bodyPr vert="horz" wrap="square" lIns="0" tIns="17145" rIns="0" bIns="0" rtlCol="0">
            <a:spAutoFit/>
          </a:bodyPr>
          <a:lstStyle/>
          <a:p>
            <a:pPr marL="12700">
              <a:lnSpc>
                <a:spcPct val="100000"/>
              </a:lnSpc>
              <a:spcBef>
                <a:spcPts val="135"/>
              </a:spcBef>
            </a:pPr>
            <a:r>
              <a:rPr sz="2150" b="1" dirty="0">
                <a:latin typeface="Arial"/>
                <a:cs typeface="Arial"/>
              </a:rPr>
              <a:t>INTERVENÇÕES FARMACOLÓGICAS</a:t>
            </a:r>
            <a:endParaRPr sz="2150" dirty="0">
              <a:latin typeface="Arial"/>
              <a:cs typeface="Arial"/>
            </a:endParaRPr>
          </a:p>
        </p:txBody>
      </p:sp>
      <p:sp>
        <p:nvSpPr>
          <p:cNvPr id="12" name="object 30">
            <a:extLst>
              <a:ext uri="{FF2B5EF4-FFF2-40B4-BE49-F238E27FC236}">
                <a16:creationId xmlns:a16="http://schemas.microsoft.com/office/drawing/2014/main" id="{12CDDAE1-70C2-4E6C-A39C-9B4187D5EEAB}"/>
              </a:ext>
            </a:extLst>
          </p:cNvPr>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13" name="object 29">
            <a:extLst>
              <a:ext uri="{FF2B5EF4-FFF2-40B4-BE49-F238E27FC236}">
                <a16:creationId xmlns:a16="http://schemas.microsoft.com/office/drawing/2014/main" id="{B3A0FA72-D5F1-4DCD-851E-BB35154BED36}"/>
              </a:ext>
            </a:extLst>
          </p:cNvPr>
          <p:cNvSpPr/>
          <p:nvPr/>
        </p:nvSpPr>
        <p:spPr>
          <a:xfrm>
            <a:off x="5534814" y="695922"/>
            <a:ext cx="170332" cy="28718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4761667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0">
            <a:extLst>
              <a:ext uri="{FF2B5EF4-FFF2-40B4-BE49-F238E27FC236}">
                <a16:creationId xmlns:a16="http://schemas.microsoft.com/office/drawing/2014/main" id="{9C1D8EEB-1222-49F3-9C9A-4390672AFB44}"/>
              </a:ext>
            </a:extLst>
          </p:cNvPr>
          <p:cNvSpPr txBox="1"/>
          <p:nvPr/>
        </p:nvSpPr>
        <p:spPr>
          <a:xfrm>
            <a:off x="374609" y="1609279"/>
            <a:ext cx="9382547" cy="567462"/>
          </a:xfrm>
          <a:prstGeom prst="rect">
            <a:avLst/>
          </a:prstGeom>
        </p:spPr>
        <p:txBody>
          <a:bodyPr vert="horz" wrap="square" lIns="0" tIns="36194" rIns="0" bIns="0" rtlCol="0">
            <a:spAutoFit/>
          </a:bodyPr>
          <a:lstStyle/>
          <a:p>
            <a:pPr marL="206375">
              <a:lnSpc>
                <a:spcPct val="100000"/>
              </a:lnSpc>
              <a:spcBef>
                <a:spcPts val="284"/>
              </a:spcBef>
            </a:pPr>
            <a:r>
              <a:rPr sz="1600" b="1" spc="-55" dirty="0">
                <a:latin typeface="Arial"/>
                <a:cs typeface="Arial"/>
              </a:rPr>
              <a:t>IDOSOS</a:t>
            </a:r>
            <a:endParaRPr sz="1600" dirty="0">
              <a:latin typeface="Arial"/>
              <a:cs typeface="Arial"/>
            </a:endParaRPr>
          </a:p>
          <a:p>
            <a:pPr marL="12700">
              <a:lnSpc>
                <a:spcPct val="100000"/>
              </a:lnSpc>
              <a:spcBef>
                <a:spcPts val="285"/>
              </a:spcBef>
            </a:pPr>
            <a:r>
              <a:rPr sz="1600" b="1" spc="-80" dirty="0">
                <a:solidFill>
                  <a:srgbClr val="002857"/>
                </a:solidFill>
                <a:latin typeface="Arial"/>
                <a:cs typeface="Arial"/>
              </a:rPr>
              <a:t>» </a:t>
            </a:r>
            <a:r>
              <a:rPr sz="1600" spc="-55" dirty="0">
                <a:latin typeface="Arial"/>
                <a:cs typeface="Arial"/>
              </a:rPr>
              <a:t>Evite </a:t>
            </a:r>
            <a:r>
              <a:rPr sz="1600" spc="-60" dirty="0">
                <a:latin typeface="Arial"/>
                <a:cs typeface="Arial"/>
              </a:rPr>
              <a:t>a </a:t>
            </a:r>
            <a:r>
              <a:rPr sz="1600" spc="-15" dirty="0">
                <a:latin typeface="Arial"/>
                <a:cs typeface="Arial"/>
              </a:rPr>
              <a:t>amitriptilina, </a:t>
            </a:r>
            <a:r>
              <a:rPr sz="1600" spc="-80" dirty="0">
                <a:latin typeface="Arial"/>
                <a:cs typeface="Arial"/>
              </a:rPr>
              <a:t>se</a:t>
            </a:r>
            <a:r>
              <a:rPr sz="1600" spc="-50" dirty="0">
                <a:latin typeface="Arial"/>
                <a:cs typeface="Arial"/>
              </a:rPr>
              <a:t> possível.</a:t>
            </a:r>
            <a:endParaRPr sz="1600" dirty="0">
              <a:latin typeface="Arial"/>
              <a:cs typeface="Arial"/>
            </a:endParaRPr>
          </a:p>
        </p:txBody>
      </p:sp>
      <p:sp>
        <p:nvSpPr>
          <p:cNvPr id="3" name="object 24">
            <a:extLst>
              <a:ext uri="{FF2B5EF4-FFF2-40B4-BE49-F238E27FC236}">
                <a16:creationId xmlns:a16="http://schemas.microsoft.com/office/drawing/2014/main" id="{AB7A11E9-E95F-4DFA-A2D6-17852BCDD9EC}"/>
              </a:ext>
            </a:extLst>
          </p:cNvPr>
          <p:cNvSpPr txBox="1"/>
          <p:nvPr/>
        </p:nvSpPr>
        <p:spPr>
          <a:xfrm>
            <a:off x="234406" y="2491657"/>
            <a:ext cx="10013984" cy="607859"/>
          </a:xfrm>
          <a:prstGeom prst="rect">
            <a:avLst/>
          </a:prstGeom>
        </p:spPr>
        <p:txBody>
          <a:bodyPr vert="horz" wrap="square" lIns="0" tIns="12700" rIns="0" bIns="0" rtlCol="0">
            <a:spAutoFit/>
          </a:bodyPr>
          <a:lstStyle/>
          <a:p>
            <a:pPr marL="12700">
              <a:lnSpc>
                <a:spcPct val="100000"/>
              </a:lnSpc>
              <a:spcBef>
                <a:spcPts val="100"/>
              </a:spcBef>
            </a:pPr>
            <a:r>
              <a:rPr sz="1600" b="1" spc="-80" dirty="0">
                <a:latin typeface="Arial"/>
                <a:cs typeface="Arial"/>
              </a:rPr>
              <a:t>PESSOAS </a:t>
            </a:r>
            <a:r>
              <a:rPr sz="1600" b="1" spc="-25" dirty="0">
                <a:latin typeface="Arial"/>
                <a:cs typeface="Arial"/>
              </a:rPr>
              <a:t>COM </a:t>
            </a:r>
            <a:r>
              <a:rPr sz="1600" b="1" spc="-45" dirty="0">
                <a:latin typeface="Arial"/>
                <a:cs typeface="Arial"/>
              </a:rPr>
              <a:t>DOENÇA</a:t>
            </a:r>
            <a:r>
              <a:rPr sz="1600" b="1" spc="-125" dirty="0">
                <a:latin typeface="Arial"/>
                <a:cs typeface="Arial"/>
              </a:rPr>
              <a:t> </a:t>
            </a:r>
            <a:r>
              <a:rPr sz="1600" b="1" spc="-50" dirty="0">
                <a:latin typeface="Arial"/>
                <a:cs typeface="Arial"/>
              </a:rPr>
              <a:t>CARDIOVASCULAR</a:t>
            </a:r>
            <a:endParaRPr sz="1600" dirty="0">
              <a:latin typeface="Arial"/>
              <a:cs typeface="Arial"/>
            </a:endParaRPr>
          </a:p>
          <a:p>
            <a:pPr marL="200025">
              <a:lnSpc>
                <a:spcPct val="100000"/>
              </a:lnSpc>
              <a:spcBef>
                <a:spcPts val="785"/>
              </a:spcBef>
            </a:pPr>
            <a:r>
              <a:rPr sz="1600" spc="-55" dirty="0">
                <a:latin typeface="Arial"/>
                <a:cs typeface="Arial"/>
              </a:rPr>
              <a:t>NÃO </a:t>
            </a:r>
            <a:r>
              <a:rPr sz="1600" spc="-50" dirty="0">
                <a:latin typeface="Arial"/>
                <a:cs typeface="Arial"/>
              </a:rPr>
              <a:t>prescreva</a:t>
            </a:r>
            <a:r>
              <a:rPr sz="1600" dirty="0">
                <a:latin typeface="Arial"/>
                <a:cs typeface="Arial"/>
              </a:rPr>
              <a:t> </a:t>
            </a:r>
            <a:r>
              <a:rPr sz="1600" spc="-15" dirty="0">
                <a:latin typeface="Arial"/>
                <a:cs typeface="Arial"/>
              </a:rPr>
              <a:t>amitriptilina.</a:t>
            </a:r>
            <a:endParaRPr sz="1600" dirty="0">
              <a:latin typeface="Arial"/>
              <a:cs typeface="Arial"/>
            </a:endParaRPr>
          </a:p>
        </p:txBody>
      </p:sp>
      <p:sp>
        <p:nvSpPr>
          <p:cNvPr id="4" name="object 26">
            <a:extLst>
              <a:ext uri="{FF2B5EF4-FFF2-40B4-BE49-F238E27FC236}">
                <a16:creationId xmlns:a16="http://schemas.microsoft.com/office/drawing/2014/main" id="{CC4CA3C2-0756-45F7-8A2C-BA8C58DCB1F5}"/>
              </a:ext>
            </a:extLst>
          </p:cNvPr>
          <p:cNvSpPr txBox="1"/>
          <p:nvPr/>
        </p:nvSpPr>
        <p:spPr>
          <a:xfrm>
            <a:off x="160671" y="3487931"/>
            <a:ext cx="10141494" cy="1693669"/>
          </a:xfrm>
          <a:prstGeom prst="rect">
            <a:avLst/>
          </a:prstGeom>
        </p:spPr>
        <p:txBody>
          <a:bodyPr vert="horz" wrap="square" lIns="0" tIns="12700" rIns="0" bIns="0" rtlCol="0">
            <a:spAutoFit/>
          </a:bodyPr>
          <a:lstStyle/>
          <a:p>
            <a:pPr marL="189230" marR="429895">
              <a:lnSpc>
                <a:spcPct val="111100"/>
              </a:lnSpc>
              <a:spcBef>
                <a:spcPts val="100"/>
              </a:spcBef>
            </a:pPr>
            <a:r>
              <a:rPr sz="1600" b="1" spc="-55" dirty="0">
                <a:latin typeface="Arial"/>
                <a:cs typeface="Arial"/>
              </a:rPr>
              <a:t>ADULTOS </a:t>
            </a:r>
            <a:r>
              <a:rPr sz="1600" b="1" spc="-25" dirty="0">
                <a:latin typeface="Arial"/>
                <a:cs typeface="Arial"/>
              </a:rPr>
              <a:t>COM </a:t>
            </a:r>
            <a:r>
              <a:rPr sz="1600" b="1" spc="-40" dirty="0">
                <a:latin typeface="Arial"/>
                <a:cs typeface="Arial"/>
              </a:rPr>
              <a:t>PENSAMENTOS </a:t>
            </a:r>
            <a:r>
              <a:rPr sz="1600" b="1" spc="-35" dirty="0">
                <a:latin typeface="Arial"/>
                <a:cs typeface="Arial"/>
              </a:rPr>
              <a:t>OU </a:t>
            </a:r>
            <a:r>
              <a:rPr sz="1600" b="1" spc="-45" dirty="0">
                <a:latin typeface="Arial"/>
                <a:cs typeface="Arial"/>
              </a:rPr>
              <a:t>PLANOS </a:t>
            </a:r>
            <a:r>
              <a:rPr sz="1600" b="1" spc="-60" dirty="0">
                <a:latin typeface="Arial"/>
                <a:cs typeface="Arial"/>
              </a:rPr>
              <a:t>DE  </a:t>
            </a:r>
            <a:r>
              <a:rPr sz="1600" b="1" spc="-35" dirty="0">
                <a:latin typeface="Arial"/>
                <a:cs typeface="Arial"/>
              </a:rPr>
              <a:t>SUICÍDIO</a:t>
            </a:r>
            <a:endParaRPr sz="1600" dirty="0">
              <a:latin typeface="Arial"/>
              <a:cs typeface="Arial"/>
            </a:endParaRPr>
          </a:p>
          <a:p>
            <a:pPr marL="192405" marR="40005" indent="-180340">
              <a:lnSpc>
                <a:spcPct val="113700"/>
              </a:lnSpc>
              <a:spcBef>
                <a:spcPts val="55"/>
              </a:spcBef>
            </a:pPr>
            <a:r>
              <a:rPr sz="1600" b="1" spc="-80" dirty="0">
                <a:solidFill>
                  <a:srgbClr val="002857"/>
                </a:solidFill>
                <a:latin typeface="Arial"/>
                <a:cs typeface="Arial"/>
              </a:rPr>
              <a:t>» </a:t>
            </a:r>
            <a:r>
              <a:rPr sz="1600" spc="-85" dirty="0">
                <a:latin typeface="Arial"/>
                <a:cs typeface="Arial"/>
              </a:rPr>
              <a:t>Os </a:t>
            </a:r>
            <a:r>
              <a:rPr sz="1600" spc="-130" dirty="0">
                <a:latin typeface="Arial"/>
                <a:cs typeface="Arial"/>
              </a:rPr>
              <a:t>ISRS </a:t>
            </a:r>
            <a:r>
              <a:rPr sz="1600" spc="-55" dirty="0">
                <a:latin typeface="Arial"/>
                <a:cs typeface="Arial"/>
              </a:rPr>
              <a:t>são </a:t>
            </a:r>
            <a:r>
              <a:rPr sz="1600" spc="-60" dirty="0">
                <a:latin typeface="Arial"/>
                <a:cs typeface="Arial"/>
              </a:rPr>
              <a:t>a </a:t>
            </a:r>
            <a:r>
              <a:rPr sz="1600" spc="-25" dirty="0">
                <a:latin typeface="Arial"/>
                <a:cs typeface="Arial"/>
              </a:rPr>
              <a:t>primeira </a:t>
            </a:r>
            <a:r>
              <a:rPr sz="1600" spc="-30" dirty="0">
                <a:latin typeface="Arial"/>
                <a:cs typeface="Arial"/>
              </a:rPr>
              <a:t>opção. A </a:t>
            </a:r>
            <a:r>
              <a:rPr sz="1600" spc="-45" dirty="0">
                <a:latin typeface="Arial"/>
                <a:cs typeface="Arial"/>
              </a:rPr>
              <a:t>overdose </a:t>
            </a:r>
            <a:r>
              <a:rPr sz="1600" spc="-40" dirty="0">
                <a:latin typeface="Arial"/>
                <a:cs typeface="Arial"/>
              </a:rPr>
              <a:t>de </a:t>
            </a:r>
            <a:r>
              <a:rPr sz="1600" spc="-25" dirty="0">
                <a:latin typeface="Arial"/>
                <a:cs typeface="Arial"/>
              </a:rPr>
              <a:t>um </a:t>
            </a:r>
            <a:r>
              <a:rPr sz="1600" spc="-110" dirty="0">
                <a:latin typeface="Arial"/>
                <a:cs typeface="Arial"/>
              </a:rPr>
              <a:t>ATC </a:t>
            </a:r>
            <a:r>
              <a:rPr sz="1600" spc="-30" dirty="0">
                <a:latin typeface="Arial"/>
                <a:cs typeface="Arial"/>
              </a:rPr>
              <a:t>como </a:t>
            </a:r>
            <a:r>
              <a:rPr sz="1600" spc="-60" dirty="0">
                <a:latin typeface="Arial"/>
                <a:cs typeface="Arial"/>
              </a:rPr>
              <a:t>a  </a:t>
            </a:r>
            <a:r>
              <a:rPr sz="1600" spc="-15" dirty="0">
                <a:latin typeface="Arial"/>
                <a:cs typeface="Arial"/>
              </a:rPr>
              <a:t>amitriptilina </a:t>
            </a:r>
            <a:r>
              <a:rPr sz="1600" spc="-25" dirty="0">
                <a:latin typeface="Arial"/>
                <a:cs typeface="Arial"/>
              </a:rPr>
              <a:t>pode </a:t>
            </a:r>
            <a:r>
              <a:rPr sz="1600" spc="-50" dirty="0">
                <a:latin typeface="Arial"/>
                <a:cs typeface="Arial"/>
              </a:rPr>
              <a:t>ameaçar </a:t>
            </a:r>
            <a:r>
              <a:rPr sz="1600" spc="-60" dirty="0">
                <a:latin typeface="Arial"/>
                <a:cs typeface="Arial"/>
              </a:rPr>
              <a:t>a </a:t>
            </a:r>
            <a:r>
              <a:rPr sz="1600" spc="-35" dirty="0">
                <a:latin typeface="Arial"/>
                <a:cs typeface="Arial"/>
              </a:rPr>
              <a:t>vida </a:t>
            </a:r>
            <a:r>
              <a:rPr sz="1600" spc="-40" dirty="0">
                <a:latin typeface="Arial"/>
                <a:cs typeface="Arial"/>
              </a:rPr>
              <a:t>e, </a:t>
            </a:r>
            <a:r>
              <a:rPr sz="1600" spc="-5" dirty="0">
                <a:latin typeface="Arial"/>
                <a:cs typeface="Arial"/>
              </a:rPr>
              <a:t>portanto, </a:t>
            </a:r>
            <a:r>
              <a:rPr sz="1600" spc="-50" dirty="0">
                <a:latin typeface="Arial"/>
                <a:cs typeface="Arial"/>
              </a:rPr>
              <a:t>deve </a:t>
            </a:r>
            <a:r>
              <a:rPr sz="1600" spc="-60" dirty="0">
                <a:latin typeface="Arial"/>
                <a:cs typeface="Arial"/>
              </a:rPr>
              <a:t>ser  </a:t>
            </a:r>
            <a:r>
              <a:rPr sz="1600" spc="-30" dirty="0">
                <a:latin typeface="Arial"/>
                <a:cs typeface="Arial"/>
              </a:rPr>
              <a:t>evitada </a:t>
            </a:r>
            <a:r>
              <a:rPr sz="1600" spc="-70" dirty="0">
                <a:latin typeface="Arial"/>
                <a:cs typeface="Arial"/>
              </a:rPr>
              <a:t>nesse</a:t>
            </a:r>
            <a:r>
              <a:rPr sz="1600" spc="-25" dirty="0">
                <a:latin typeface="Arial"/>
                <a:cs typeface="Arial"/>
              </a:rPr>
              <a:t> </a:t>
            </a:r>
            <a:r>
              <a:rPr sz="1600" spc="-15" dirty="0" err="1">
                <a:latin typeface="Arial"/>
                <a:cs typeface="Arial"/>
              </a:rPr>
              <a:t>grupo</a:t>
            </a:r>
            <a:r>
              <a:rPr sz="1600" spc="-15" dirty="0">
                <a:latin typeface="Arial"/>
                <a:cs typeface="Arial"/>
              </a:rPr>
              <a:t>.</a:t>
            </a:r>
            <a:endParaRPr lang="pt-BR" sz="1600" spc="-15" dirty="0">
              <a:latin typeface="Arial"/>
              <a:cs typeface="Arial"/>
            </a:endParaRPr>
          </a:p>
          <a:p>
            <a:pPr marL="192405" marR="40005" indent="-180340">
              <a:lnSpc>
                <a:spcPct val="113700"/>
              </a:lnSpc>
              <a:spcBef>
                <a:spcPts val="55"/>
              </a:spcBef>
            </a:pPr>
            <a:r>
              <a:rPr sz="1600" b="1" spc="-80" dirty="0">
                <a:solidFill>
                  <a:srgbClr val="002857"/>
                </a:solidFill>
                <a:latin typeface="Arial"/>
                <a:cs typeface="Arial"/>
              </a:rPr>
              <a:t>» </a:t>
            </a:r>
            <a:r>
              <a:rPr sz="1600" spc="-114" dirty="0">
                <a:latin typeface="Arial"/>
                <a:cs typeface="Arial"/>
              </a:rPr>
              <a:t>Se </a:t>
            </a:r>
            <a:r>
              <a:rPr sz="1600" spc="-30" dirty="0">
                <a:latin typeface="Arial"/>
                <a:cs typeface="Arial"/>
              </a:rPr>
              <a:t>houver </a:t>
            </a:r>
            <a:r>
              <a:rPr sz="1600" spc="-40" dirty="0">
                <a:latin typeface="Arial"/>
                <a:cs typeface="Arial"/>
              </a:rPr>
              <a:t>risco </a:t>
            </a:r>
            <a:r>
              <a:rPr sz="1600" spc="-25" dirty="0">
                <a:latin typeface="Arial"/>
                <a:cs typeface="Arial"/>
              </a:rPr>
              <a:t>iminente </a:t>
            </a:r>
            <a:r>
              <a:rPr sz="1600" spc="-40" dirty="0">
                <a:latin typeface="Arial"/>
                <a:cs typeface="Arial"/>
              </a:rPr>
              <a:t>de autoagressão </a:t>
            </a:r>
            <a:r>
              <a:rPr sz="1600" spc="-15" dirty="0">
                <a:latin typeface="Arial"/>
                <a:cs typeface="Arial"/>
              </a:rPr>
              <a:t>ou </a:t>
            </a:r>
            <a:r>
              <a:rPr sz="1600" spc="-40" dirty="0">
                <a:latin typeface="Arial"/>
                <a:cs typeface="Arial"/>
              </a:rPr>
              <a:t>suicídio </a:t>
            </a:r>
            <a:r>
              <a:rPr sz="1600" spc="-65" dirty="0">
                <a:latin typeface="Arial"/>
                <a:cs typeface="Arial"/>
              </a:rPr>
              <a:t>(</a:t>
            </a:r>
            <a:r>
              <a:rPr sz="1600" spc="-65" dirty="0" err="1">
                <a:latin typeface="Arial"/>
                <a:cs typeface="Arial"/>
              </a:rPr>
              <a:t>Vá</a:t>
            </a:r>
            <a:r>
              <a:rPr sz="1600" spc="100" dirty="0">
                <a:latin typeface="Arial"/>
                <a:cs typeface="Arial"/>
              </a:rPr>
              <a:t> </a:t>
            </a:r>
            <a:r>
              <a:rPr sz="1600" spc="-40" dirty="0">
                <a:latin typeface="Arial"/>
                <a:cs typeface="Arial"/>
              </a:rPr>
              <a:t>para</a:t>
            </a:r>
            <a:r>
              <a:rPr lang="pt-BR" sz="1600" spc="-40" dirty="0">
                <a:latin typeface="Arial"/>
                <a:cs typeface="Arial"/>
              </a:rPr>
              <a:t> </a:t>
            </a:r>
            <a:r>
              <a:rPr sz="1600" b="1" spc="-80" dirty="0">
                <a:latin typeface="Arial"/>
                <a:cs typeface="Arial"/>
              </a:rPr>
              <a:t>» </a:t>
            </a:r>
            <a:r>
              <a:rPr sz="1600" b="1" spc="-45" dirty="0">
                <a:latin typeface="Arial"/>
                <a:cs typeface="Arial"/>
              </a:rPr>
              <a:t>SUI</a:t>
            </a:r>
            <a:r>
              <a:rPr sz="1600" spc="-45" dirty="0">
                <a:latin typeface="Arial"/>
                <a:cs typeface="Arial"/>
              </a:rPr>
              <a:t>), </a:t>
            </a:r>
            <a:r>
              <a:rPr sz="1600" spc="-30" dirty="0">
                <a:latin typeface="Arial"/>
                <a:cs typeface="Arial"/>
              </a:rPr>
              <a:t>entregue </a:t>
            </a:r>
            <a:r>
              <a:rPr sz="1600" spc="-25" dirty="0">
                <a:latin typeface="Arial"/>
                <a:cs typeface="Arial"/>
              </a:rPr>
              <a:t>um suprimento </a:t>
            </a:r>
            <a:r>
              <a:rPr sz="1600" spc="-15" dirty="0">
                <a:latin typeface="Arial"/>
                <a:cs typeface="Arial"/>
              </a:rPr>
              <a:t>limitado </a:t>
            </a:r>
            <a:r>
              <a:rPr sz="1600" spc="-40" dirty="0">
                <a:latin typeface="Arial"/>
                <a:cs typeface="Arial"/>
              </a:rPr>
              <a:t>de</a:t>
            </a:r>
            <a:r>
              <a:rPr sz="1600" spc="-95" dirty="0">
                <a:latin typeface="Arial"/>
                <a:cs typeface="Arial"/>
              </a:rPr>
              <a:t> </a:t>
            </a:r>
            <a:r>
              <a:rPr sz="1600" spc="-40" dirty="0">
                <a:latin typeface="Arial"/>
                <a:cs typeface="Arial"/>
              </a:rPr>
              <a:t>antidepressivos</a:t>
            </a:r>
            <a:endParaRPr sz="1600" dirty="0">
              <a:latin typeface="Arial"/>
              <a:cs typeface="Arial"/>
            </a:endParaRPr>
          </a:p>
          <a:p>
            <a:pPr marL="192405">
              <a:lnSpc>
                <a:spcPct val="100000"/>
              </a:lnSpc>
              <a:spcBef>
                <a:spcPts val="114"/>
              </a:spcBef>
            </a:pPr>
            <a:r>
              <a:rPr sz="1600" spc="-35" dirty="0">
                <a:latin typeface="Arial"/>
                <a:cs typeface="Arial"/>
              </a:rPr>
              <a:t>(p. ex., </a:t>
            </a:r>
            <a:r>
              <a:rPr sz="1600" spc="-60" dirty="0">
                <a:latin typeface="Arial"/>
                <a:cs typeface="Arial"/>
              </a:rPr>
              <a:t>a </a:t>
            </a:r>
            <a:r>
              <a:rPr sz="1600" spc="-25" dirty="0">
                <a:latin typeface="Arial"/>
                <a:cs typeface="Arial"/>
              </a:rPr>
              <a:t>quantidade </a:t>
            </a:r>
            <a:r>
              <a:rPr sz="1600" spc="-30" dirty="0">
                <a:latin typeface="Arial"/>
                <a:cs typeface="Arial"/>
              </a:rPr>
              <a:t>suficiente </a:t>
            </a:r>
            <a:r>
              <a:rPr sz="1600" spc="-40" dirty="0">
                <a:latin typeface="Arial"/>
                <a:cs typeface="Arial"/>
              </a:rPr>
              <a:t>para uma </a:t>
            </a:r>
            <a:r>
              <a:rPr sz="1600" spc="-60" dirty="0">
                <a:latin typeface="Arial"/>
                <a:cs typeface="Arial"/>
              </a:rPr>
              <a:t>semana </a:t>
            </a:r>
            <a:r>
              <a:rPr sz="1600" spc="-40" dirty="0">
                <a:latin typeface="Arial"/>
                <a:cs typeface="Arial"/>
              </a:rPr>
              <a:t>de</a:t>
            </a:r>
            <a:r>
              <a:rPr sz="1600" spc="114" dirty="0">
                <a:latin typeface="Arial"/>
                <a:cs typeface="Arial"/>
              </a:rPr>
              <a:t> </a:t>
            </a:r>
            <a:r>
              <a:rPr sz="1600" spc="-50" dirty="0" err="1">
                <a:latin typeface="Arial"/>
                <a:cs typeface="Arial"/>
              </a:rPr>
              <a:t>cada</a:t>
            </a:r>
            <a:r>
              <a:rPr lang="pt-BR" sz="1600" spc="-50" dirty="0">
                <a:latin typeface="Arial"/>
                <a:cs typeface="Arial"/>
              </a:rPr>
              <a:t> </a:t>
            </a:r>
            <a:r>
              <a:rPr sz="1600" spc="-65" dirty="0" err="1">
                <a:latin typeface="Arial"/>
                <a:cs typeface="Arial"/>
              </a:rPr>
              <a:t>vez</a:t>
            </a:r>
            <a:r>
              <a:rPr sz="1600" spc="-65" dirty="0">
                <a:latin typeface="Arial"/>
                <a:cs typeface="Arial"/>
              </a:rPr>
              <a:t>).</a:t>
            </a:r>
            <a:endParaRPr sz="1600" dirty="0">
              <a:latin typeface="Arial"/>
              <a:cs typeface="Arial"/>
            </a:endParaRPr>
          </a:p>
        </p:txBody>
      </p:sp>
      <p:sp>
        <p:nvSpPr>
          <p:cNvPr id="5" name="object 27">
            <a:extLst>
              <a:ext uri="{FF2B5EF4-FFF2-40B4-BE49-F238E27FC236}">
                <a16:creationId xmlns:a16="http://schemas.microsoft.com/office/drawing/2014/main" id="{5F103FA5-A57C-4887-824E-A530E54317E7}"/>
              </a:ext>
            </a:extLst>
          </p:cNvPr>
          <p:cNvSpPr txBox="1"/>
          <p:nvPr/>
        </p:nvSpPr>
        <p:spPr>
          <a:xfrm>
            <a:off x="214448" y="5181600"/>
            <a:ext cx="10033941" cy="545021"/>
          </a:xfrm>
          <a:prstGeom prst="rect">
            <a:avLst/>
          </a:prstGeom>
        </p:spPr>
        <p:txBody>
          <a:bodyPr vert="horz" wrap="square" lIns="0" tIns="6985" rIns="0" bIns="0" rtlCol="0">
            <a:spAutoFit/>
          </a:bodyPr>
          <a:lstStyle/>
          <a:p>
            <a:pPr marL="192405" marR="5080" indent="-180340">
              <a:lnSpc>
                <a:spcPct val="113700"/>
              </a:lnSpc>
              <a:spcBef>
                <a:spcPts val="55"/>
              </a:spcBef>
            </a:pPr>
            <a:r>
              <a:rPr sz="1600" b="1" spc="-80" dirty="0">
                <a:solidFill>
                  <a:srgbClr val="002857"/>
                </a:solidFill>
                <a:latin typeface="Arial"/>
                <a:cs typeface="Arial"/>
              </a:rPr>
              <a:t>» </a:t>
            </a:r>
            <a:r>
              <a:rPr sz="1600" spc="-80" dirty="0">
                <a:latin typeface="Arial"/>
                <a:cs typeface="Arial"/>
              </a:rPr>
              <a:t>Peça </a:t>
            </a:r>
            <a:r>
              <a:rPr sz="1600" spc="-60" dirty="0">
                <a:latin typeface="Arial"/>
                <a:cs typeface="Arial"/>
              </a:rPr>
              <a:t>aos </a:t>
            </a:r>
            <a:r>
              <a:rPr sz="1600" spc="-40" dirty="0">
                <a:latin typeface="Arial"/>
                <a:cs typeface="Arial"/>
              </a:rPr>
              <a:t>cuidadores </a:t>
            </a:r>
            <a:r>
              <a:rPr sz="1600" spc="-35" dirty="0">
                <a:latin typeface="Arial"/>
                <a:cs typeface="Arial"/>
              </a:rPr>
              <a:t>que </a:t>
            </a:r>
            <a:r>
              <a:rPr sz="1600" spc="-30" dirty="0">
                <a:latin typeface="Arial"/>
                <a:cs typeface="Arial"/>
              </a:rPr>
              <a:t>guardem </a:t>
            </a:r>
            <a:r>
              <a:rPr sz="1600" spc="-60" dirty="0">
                <a:latin typeface="Arial"/>
                <a:cs typeface="Arial"/>
              </a:rPr>
              <a:t>e </a:t>
            </a:r>
            <a:r>
              <a:rPr sz="1600" spc="-30" dirty="0">
                <a:latin typeface="Arial"/>
                <a:cs typeface="Arial"/>
              </a:rPr>
              <a:t>vigiem </a:t>
            </a:r>
            <a:r>
              <a:rPr sz="1600" spc="-55" dirty="0">
                <a:latin typeface="Arial"/>
                <a:cs typeface="Arial"/>
              </a:rPr>
              <a:t>os </a:t>
            </a:r>
            <a:r>
              <a:rPr sz="1600" spc="-35" dirty="0">
                <a:latin typeface="Arial"/>
                <a:cs typeface="Arial"/>
              </a:rPr>
              <a:t>medicamentos  </a:t>
            </a:r>
            <a:r>
              <a:rPr sz="1600" spc="-60" dirty="0">
                <a:latin typeface="Arial"/>
                <a:cs typeface="Arial"/>
              </a:rPr>
              <a:t>e </a:t>
            </a:r>
            <a:r>
              <a:rPr sz="1600" spc="-35" dirty="0">
                <a:latin typeface="Arial"/>
                <a:cs typeface="Arial"/>
              </a:rPr>
              <a:t>façam </a:t>
            </a:r>
            <a:r>
              <a:rPr sz="1600" spc="-25" dirty="0">
                <a:latin typeface="Arial"/>
                <a:cs typeface="Arial"/>
              </a:rPr>
              <a:t>um </a:t>
            </a:r>
            <a:r>
              <a:rPr sz="1600" spc="-35" dirty="0">
                <a:latin typeface="Arial"/>
                <a:cs typeface="Arial"/>
              </a:rPr>
              <a:t>acompanhamento </a:t>
            </a:r>
            <a:r>
              <a:rPr sz="1600" spc="-25" dirty="0">
                <a:latin typeface="Arial"/>
                <a:cs typeface="Arial"/>
              </a:rPr>
              <a:t>frequente </a:t>
            </a:r>
            <a:r>
              <a:rPr sz="1600" spc="-40" dirty="0">
                <a:latin typeface="Arial"/>
                <a:cs typeface="Arial"/>
              </a:rPr>
              <a:t>para </a:t>
            </a:r>
            <a:r>
              <a:rPr sz="1600" spc="-25" dirty="0">
                <a:latin typeface="Arial"/>
                <a:cs typeface="Arial"/>
              </a:rPr>
              <a:t>evitar </a:t>
            </a:r>
            <a:r>
              <a:rPr sz="1600" spc="-60" dirty="0">
                <a:latin typeface="Arial"/>
                <a:cs typeface="Arial"/>
              </a:rPr>
              <a:t>a  </a:t>
            </a:r>
            <a:r>
              <a:rPr sz="1600" spc="-45" dirty="0">
                <a:latin typeface="Arial"/>
                <a:cs typeface="Arial"/>
              </a:rPr>
              <a:t>overdose </a:t>
            </a:r>
            <a:r>
              <a:rPr sz="1600" spc="-40" dirty="0">
                <a:latin typeface="Arial"/>
                <a:cs typeface="Arial"/>
              </a:rPr>
              <a:t>de</a:t>
            </a:r>
            <a:r>
              <a:rPr sz="1600" spc="-10" dirty="0">
                <a:latin typeface="Arial"/>
                <a:cs typeface="Arial"/>
              </a:rPr>
              <a:t> </a:t>
            </a:r>
            <a:r>
              <a:rPr sz="1600" spc="-30" dirty="0">
                <a:latin typeface="Arial"/>
                <a:cs typeface="Arial"/>
              </a:rPr>
              <a:t>medicamento.</a:t>
            </a:r>
            <a:endParaRPr sz="1600" dirty="0">
              <a:latin typeface="Arial"/>
              <a:cs typeface="Arial"/>
            </a:endParaRPr>
          </a:p>
        </p:txBody>
      </p:sp>
      <p:sp>
        <p:nvSpPr>
          <p:cNvPr id="6" name="object 30">
            <a:extLst>
              <a:ext uri="{FF2B5EF4-FFF2-40B4-BE49-F238E27FC236}">
                <a16:creationId xmlns:a16="http://schemas.microsoft.com/office/drawing/2014/main" id="{419B35E5-E999-4ADB-A6FD-FCC0A964D775}"/>
              </a:ext>
            </a:extLst>
          </p:cNvPr>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7" name="object 28">
            <a:extLst>
              <a:ext uri="{FF2B5EF4-FFF2-40B4-BE49-F238E27FC236}">
                <a16:creationId xmlns:a16="http://schemas.microsoft.com/office/drawing/2014/main" id="{91971437-4A89-46E1-8677-061F0775A474}"/>
              </a:ext>
            </a:extLst>
          </p:cNvPr>
          <p:cNvSpPr txBox="1"/>
          <p:nvPr/>
        </p:nvSpPr>
        <p:spPr>
          <a:xfrm>
            <a:off x="423808" y="626329"/>
            <a:ext cx="4922891" cy="348172"/>
          </a:xfrm>
          <a:prstGeom prst="rect">
            <a:avLst/>
          </a:prstGeom>
        </p:spPr>
        <p:txBody>
          <a:bodyPr vert="horz" wrap="square" lIns="0" tIns="17145" rIns="0" bIns="0" rtlCol="0">
            <a:spAutoFit/>
          </a:bodyPr>
          <a:lstStyle/>
          <a:p>
            <a:pPr marL="12700">
              <a:lnSpc>
                <a:spcPct val="100000"/>
              </a:lnSpc>
              <a:spcBef>
                <a:spcPts val="135"/>
              </a:spcBef>
            </a:pPr>
            <a:r>
              <a:rPr sz="2150" b="1" dirty="0">
                <a:latin typeface="Arial"/>
                <a:cs typeface="Arial"/>
              </a:rPr>
              <a:t>INTERVENÇÕES FARMACOLÓGICAS</a:t>
            </a:r>
            <a:endParaRPr sz="2150" dirty="0">
              <a:latin typeface="Arial"/>
              <a:cs typeface="Arial"/>
            </a:endParaRPr>
          </a:p>
        </p:txBody>
      </p:sp>
      <p:sp>
        <p:nvSpPr>
          <p:cNvPr id="8" name="object 12">
            <a:extLst>
              <a:ext uri="{FF2B5EF4-FFF2-40B4-BE49-F238E27FC236}">
                <a16:creationId xmlns:a16="http://schemas.microsoft.com/office/drawing/2014/main" id="{9CE6AA43-B5DF-40B3-AC61-759D9514C6AD}"/>
              </a:ext>
            </a:extLst>
          </p:cNvPr>
          <p:cNvSpPr txBox="1"/>
          <p:nvPr/>
        </p:nvSpPr>
        <p:spPr>
          <a:xfrm>
            <a:off x="241300" y="1057784"/>
            <a:ext cx="9382547" cy="289823"/>
          </a:xfrm>
          <a:prstGeom prst="rect">
            <a:avLst/>
          </a:prstGeom>
        </p:spPr>
        <p:txBody>
          <a:bodyPr vert="horz" wrap="square" lIns="0" tIns="12700" rIns="0" bIns="0" rtlCol="0">
            <a:spAutoFit/>
          </a:bodyPr>
          <a:lstStyle/>
          <a:p>
            <a:pPr marL="12700">
              <a:lnSpc>
                <a:spcPct val="100000"/>
              </a:lnSpc>
              <a:spcBef>
                <a:spcPts val="100"/>
              </a:spcBef>
            </a:pPr>
            <a:r>
              <a:rPr b="1" spc="-45" dirty="0">
                <a:solidFill>
                  <a:srgbClr val="D10019"/>
                </a:solidFill>
                <a:latin typeface="Arial"/>
                <a:cs typeface="Arial"/>
              </a:rPr>
              <a:t>Antidepressivos </a:t>
            </a:r>
            <a:r>
              <a:rPr b="1" spc="-20" dirty="0">
                <a:solidFill>
                  <a:srgbClr val="D10019"/>
                </a:solidFill>
                <a:latin typeface="Arial"/>
                <a:cs typeface="Arial"/>
              </a:rPr>
              <a:t>em </a:t>
            </a:r>
            <a:r>
              <a:rPr b="1" spc="-40" dirty="0">
                <a:solidFill>
                  <a:srgbClr val="D10019"/>
                </a:solidFill>
                <a:latin typeface="Arial"/>
                <a:cs typeface="Arial"/>
              </a:rPr>
              <a:t>populações</a:t>
            </a:r>
            <a:r>
              <a:rPr b="1" spc="160" dirty="0">
                <a:solidFill>
                  <a:srgbClr val="D10019"/>
                </a:solidFill>
                <a:latin typeface="Arial"/>
                <a:cs typeface="Arial"/>
              </a:rPr>
              <a:t> </a:t>
            </a:r>
            <a:r>
              <a:rPr b="1" spc="-55" dirty="0">
                <a:solidFill>
                  <a:srgbClr val="D10019"/>
                </a:solidFill>
                <a:latin typeface="Arial"/>
                <a:cs typeface="Arial"/>
              </a:rPr>
              <a:t>especiais</a:t>
            </a:r>
            <a:endParaRPr dirty="0">
              <a:latin typeface="Arial"/>
              <a:cs typeface="Arial"/>
            </a:endParaRPr>
          </a:p>
        </p:txBody>
      </p:sp>
      <p:sp>
        <p:nvSpPr>
          <p:cNvPr id="9" name="object 29">
            <a:extLst>
              <a:ext uri="{FF2B5EF4-FFF2-40B4-BE49-F238E27FC236}">
                <a16:creationId xmlns:a16="http://schemas.microsoft.com/office/drawing/2014/main" id="{1027E46C-06F7-4FBD-A749-8D4CE3D48992}"/>
              </a:ext>
            </a:extLst>
          </p:cNvPr>
          <p:cNvSpPr/>
          <p:nvPr/>
        </p:nvSpPr>
        <p:spPr>
          <a:xfrm>
            <a:off x="5534814" y="695922"/>
            <a:ext cx="170332" cy="28718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1351639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8B1062"/>
          </a:solidFill>
        </p:spPr>
        <p:txBody>
          <a:bodyPr wrap="square" lIns="0" tIns="0" rIns="0" bIns="0" rtlCol="0"/>
          <a:lstStyle/>
          <a:p>
            <a:endParaRPr/>
          </a:p>
        </p:txBody>
      </p:sp>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6" name="object 6"/>
          <p:cNvSpPr txBox="1"/>
          <p:nvPr/>
        </p:nvSpPr>
        <p:spPr>
          <a:xfrm>
            <a:off x="393700" y="219339"/>
            <a:ext cx="5684786" cy="320601"/>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8B1062"/>
                </a:solidFill>
                <a:latin typeface="Arial"/>
                <a:cs typeface="Arial"/>
              </a:rPr>
              <a:t>TABELA 1: Antidepressivos</a:t>
            </a:r>
            <a:endParaRPr sz="2000" dirty="0">
              <a:latin typeface="Arial"/>
              <a:cs typeface="Arial"/>
            </a:endParaRPr>
          </a:p>
        </p:txBody>
      </p:sp>
      <p:graphicFrame>
        <p:nvGraphicFramePr>
          <p:cNvPr id="9" name="object 9"/>
          <p:cNvGraphicFramePr>
            <a:graphicFrameLocks noGrp="1"/>
          </p:cNvGraphicFramePr>
          <p:nvPr>
            <p:extLst>
              <p:ext uri="{D42A27DB-BD31-4B8C-83A1-F6EECF244321}">
                <p14:modId xmlns:p14="http://schemas.microsoft.com/office/powerpoint/2010/main" val="3399972405"/>
              </p:ext>
            </p:extLst>
          </p:nvPr>
        </p:nvGraphicFramePr>
        <p:xfrm>
          <a:off x="84389" y="762000"/>
          <a:ext cx="10515601" cy="6400800"/>
        </p:xfrm>
        <a:graphic>
          <a:graphicData uri="http://schemas.openxmlformats.org/drawingml/2006/table">
            <a:tbl>
              <a:tblPr firstRow="1" bandRow="1">
                <a:tableStyleId>{2D5ABB26-0587-4C30-8999-92F81FD0307C}</a:tableStyleId>
              </a:tblPr>
              <a:tblGrid>
                <a:gridCol w="1521968">
                  <a:extLst>
                    <a:ext uri="{9D8B030D-6E8A-4147-A177-3AD203B41FA5}">
                      <a16:colId xmlns:a16="http://schemas.microsoft.com/office/drawing/2014/main" val="20000"/>
                    </a:ext>
                  </a:extLst>
                </a:gridCol>
                <a:gridCol w="2505603">
                  <a:extLst>
                    <a:ext uri="{9D8B030D-6E8A-4147-A177-3AD203B41FA5}">
                      <a16:colId xmlns:a16="http://schemas.microsoft.com/office/drawing/2014/main" val="20001"/>
                    </a:ext>
                  </a:extLst>
                </a:gridCol>
                <a:gridCol w="2907814">
                  <a:extLst>
                    <a:ext uri="{9D8B030D-6E8A-4147-A177-3AD203B41FA5}">
                      <a16:colId xmlns:a16="http://schemas.microsoft.com/office/drawing/2014/main" val="20002"/>
                    </a:ext>
                  </a:extLst>
                </a:gridCol>
                <a:gridCol w="3580216">
                  <a:extLst>
                    <a:ext uri="{9D8B030D-6E8A-4147-A177-3AD203B41FA5}">
                      <a16:colId xmlns:a16="http://schemas.microsoft.com/office/drawing/2014/main" val="20003"/>
                    </a:ext>
                  </a:extLst>
                </a:gridCol>
              </a:tblGrid>
              <a:tr h="359249">
                <a:tc>
                  <a:txBody>
                    <a:bodyPr/>
                    <a:lstStyle/>
                    <a:p>
                      <a:pPr marL="71755">
                        <a:lnSpc>
                          <a:spcPct val="100000"/>
                        </a:lnSpc>
                        <a:spcBef>
                          <a:spcPts val="565"/>
                        </a:spcBef>
                      </a:pPr>
                      <a:r>
                        <a:rPr sz="1200" b="1" spc="-10" dirty="0">
                          <a:solidFill>
                            <a:srgbClr val="FFFFFF"/>
                          </a:solidFill>
                          <a:latin typeface="Arial"/>
                          <a:cs typeface="Arial"/>
                        </a:rPr>
                        <a:t>MEDICAMENTO</a:t>
                      </a:r>
                      <a:endParaRPr sz="1200">
                        <a:latin typeface="Arial"/>
                        <a:cs typeface="Arial"/>
                      </a:endParaRPr>
                    </a:p>
                  </a:txBody>
                  <a:tcPr marL="0" marR="0" marT="71755" marB="0">
                    <a:solidFill>
                      <a:srgbClr val="8B1062"/>
                    </a:solidFill>
                  </a:tcPr>
                </a:tc>
                <a:tc>
                  <a:txBody>
                    <a:bodyPr/>
                    <a:lstStyle/>
                    <a:p>
                      <a:pPr marL="71755">
                        <a:lnSpc>
                          <a:spcPct val="100000"/>
                        </a:lnSpc>
                        <a:spcBef>
                          <a:spcPts val="565"/>
                        </a:spcBef>
                      </a:pPr>
                      <a:r>
                        <a:rPr sz="1200" b="1" spc="-45" dirty="0">
                          <a:solidFill>
                            <a:srgbClr val="FFFFFF"/>
                          </a:solidFill>
                          <a:latin typeface="Arial"/>
                          <a:cs typeface="Arial"/>
                        </a:rPr>
                        <a:t>POSOLOGIA</a:t>
                      </a:r>
                      <a:endParaRPr sz="1200" dirty="0">
                        <a:latin typeface="Arial"/>
                        <a:cs typeface="Arial"/>
                      </a:endParaRPr>
                    </a:p>
                  </a:txBody>
                  <a:tcPr marL="0" marR="0" marT="71755" marB="0">
                    <a:solidFill>
                      <a:srgbClr val="8B1062"/>
                    </a:solidFill>
                  </a:tcPr>
                </a:tc>
                <a:tc>
                  <a:txBody>
                    <a:bodyPr/>
                    <a:lstStyle/>
                    <a:p>
                      <a:pPr marL="71755">
                        <a:lnSpc>
                          <a:spcPct val="100000"/>
                        </a:lnSpc>
                        <a:spcBef>
                          <a:spcPts val="565"/>
                        </a:spcBef>
                      </a:pPr>
                      <a:r>
                        <a:rPr sz="1200" b="1" spc="-60" dirty="0">
                          <a:solidFill>
                            <a:srgbClr val="FFFFFF"/>
                          </a:solidFill>
                          <a:latin typeface="Arial"/>
                          <a:cs typeface="Arial"/>
                        </a:rPr>
                        <a:t>EFEITOS</a:t>
                      </a:r>
                      <a:r>
                        <a:rPr sz="1200" b="1" spc="20" dirty="0">
                          <a:solidFill>
                            <a:srgbClr val="FFFFFF"/>
                          </a:solidFill>
                          <a:latin typeface="Arial"/>
                          <a:cs typeface="Arial"/>
                        </a:rPr>
                        <a:t> </a:t>
                      </a:r>
                      <a:r>
                        <a:rPr sz="1200" b="1" spc="-55" dirty="0">
                          <a:solidFill>
                            <a:srgbClr val="FFFFFF"/>
                          </a:solidFill>
                          <a:latin typeface="Arial"/>
                          <a:cs typeface="Arial"/>
                        </a:rPr>
                        <a:t>COLATERAIS</a:t>
                      </a:r>
                      <a:endParaRPr sz="1200">
                        <a:latin typeface="Arial"/>
                        <a:cs typeface="Arial"/>
                      </a:endParaRPr>
                    </a:p>
                  </a:txBody>
                  <a:tcPr marL="0" marR="0" marT="71755" marB="0">
                    <a:solidFill>
                      <a:srgbClr val="8B1062"/>
                    </a:solidFill>
                  </a:tcPr>
                </a:tc>
                <a:tc>
                  <a:txBody>
                    <a:bodyPr/>
                    <a:lstStyle/>
                    <a:p>
                      <a:pPr marL="71755">
                        <a:lnSpc>
                          <a:spcPct val="100000"/>
                        </a:lnSpc>
                        <a:spcBef>
                          <a:spcPts val="565"/>
                        </a:spcBef>
                      </a:pPr>
                      <a:r>
                        <a:rPr sz="1200" b="1" spc="-50" dirty="0">
                          <a:solidFill>
                            <a:srgbClr val="FFFFFF"/>
                          </a:solidFill>
                          <a:latin typeface="Arial"/>
                          <a:cs typeface="Arial"/>
                        </a:rPr>
                        <a:t>CONTRAINDICAÇÕES/PRECAUÇÕES</a:t>
                      </a:r>
                      <a:endParaRPr sz="1200">
                        <a:latin typeface="Arial"/>
                        <a:cs typeface="Arial"/>
                      </a:endParaRPr>
                    </a:p>
                  </a:txBody>
                  <a:tcPr marL="0" marR="0" marT="71755" marB="0">
                    <a:solidFill>
                      <a:srgbClr val="8B1062"/>
                    </a:solidFill>
                  </a:tcPr>
                </a:tc>
                <a:extLst>
                  <a:ext uri="{0D108BD9-81ED-4DB2-BD59-A6C34878D82A}">
                    <a16:rowId xmlns:a16="http://schemas.microsoft.com/office/drawing/2014/main" val="10000"/>
                  </a:ext>
                </a:extLst>
              </a:tr>
              <a:tr h="2868955">
                <a:tc>
                  <a:txBody>
                    <a:bodyPr/>
                    <a:lstStyle/>
                    <a:p>
                      <a:pPr marL="71755">
                        <a:lnSpc>
                          <a:spcPts val="1180"/>
                        </a:lnSpc>
                        <a:spcBef>
                          <a:spcPts val="285"/>
                        </a:spcBef>
                      </a:pPr>
                      <a:r>
                        <a:rPr sz="1200" b="1" spc="0" dirty="0">
                          <a:solidFill>
                            <a:srgbClr val="8B1062"/>
                          </a:solidFill>
                          <a:latin typeface="Arial"/>
                          <a:cs typeface="Arial"/>
                        </a:rPr>
                        <a:t>AMITRIPTILINA</a:t>
                      </a:r>
                      <a:endParaRPr sz="1200" spc="0" dirty="0">
                        <a:latin typeface="Arial"/>
                        <a:cs typeface="Arial"/>
                      </a:endParaRPr>
                    </a:p>
                    <a:p>
                      <a:pPr marL="71755" marR="177800">
                        <a:lnSpc>
                          <a:spcPts val="960"/>
                        </a:lnSpc>
                        <a:spcBef>
                          <a:spcPts val="15"/>
                        </a:spcBef>
                      </a:pPr>
                      <a:r>
                        <a:rPr sz="1200" b="1" spc="0" dirty="0">
                          <a:solidFill>
                            <a:srgbClr val="8B1062"/>
                          </a:solidFill>
                          <a:latin typeface="Arial"/>
                          <a:cs typeface="Arial"/>
                        </a:rPr>
                        <a:t>[antidepressivo tricíclico  (ATC)]</a:t>
                      </a:r>
                      <a:endParaRPr sz="1200" spc="0" dirty="0">
                        <a:latin typeface="Arial"/>
                        <a:cs typeface="Arial"/>
                      </a:endParaRPr>
                    </a:p>
                  </a:txBody>
                  <a:tcPr marL="0" marR="0" marT="36195"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marL="71755">
                        <a:lnSpc>
                          <a:spcPct val="100000"/>
                        </a:lnSpc>
                        <a:spcBef>
                          <a:spcPts val="340"/>
                        </a:spcBef>
                      </a:pPr>
                      <a:r>
                        <a:rPr sz="1200" b="1" spc="-40" dirty="0">
                          <a:latin typeface="Arial"/>
                          <a:cs typeface="Arial"/>
                        </a:rPr>
                        <a:t>Comece </a:t>
                      </a:r>
                      <a:r>
                        <a:rPr sz="1200" spc="-30" dirty="0">
                          <a:latin typeface="Arial"/>
                          <a:cs typeface="Arial"/>
                        </a:rPr>
                        <a:t>com </a:t>
                      </a:r>
                      <a:r>
                        <a:rPr sz="1200" spc="-20" dirty="0">
                          <a:latin typeface="Arial"/>
                          <a:cs typeface="Arial"/>
                        </a:rPr>
                        <a:t>25 </a:t>
                      </a:r>
                      <a:r>
                        <a:rPr sz="1200" spc="-15" dirty="0">
                          <a:latin typeface="Arial"/>
                          <a:cs typeface="Arial"/>
                        </a:rPr>
                        <a:t>mg </a:t>
                      </a:r>
                      <a:r>
                        <a:rPr sz="1200" spc="-30" dirty="0">
                          <a:latin typeface="Arial"/>
                          <a:cs typeface="Arial"/>
                        </a:rPr>
                        <a:t>ao </a:t>
                      </a:r>
                      <a:r>
                        <a:rPr sz="1200" spc="-20" dirty="0">
                          <a:latin typeface="Arial"/>
                          <a:cs typeface="Arial"/>
                        </a:rPr>
                        <a:t>deitar.</a:t>
                      </a:r>
                      <a:endParaRPr sz="1200" dirty="0">
                        <a:latin typeface="Arial"/>
                        <a:cs typeface="Arial"/>
                      </a:endParaRPr>
                    </a:p>
                    <a:p>
                      <a:pPr marL="71755" marR="187960">
                        <a:lnSpc>
                          <a:spcPct val="104200"/>
                        </a:lnSpc>
                      </a:pPr>
                      <a:r>
                        <a:rPr sz="1200" b="1" spc="-15" dirty="0">
                          <a:latin typeface="Arial"/>
                          <a:cs typeface="Arial"/>
                        </a:rPr>
                        <a:t>Aumente </a:t>
                      </a:r>
                      <a:r>
                        <a:rPr sz="1200" spc="-35" dirty="0">
                          <a:latin typeface="Arial"/>
                          <a:cs typeface="Arial"/>
                        </a:rPr>
                        <a:t>de </a:t>
                      </a:r>
                      <a:r>
                        <a:rPr sz="1200" spc="-20" dirty="0">
                          <a:latin typeface="Arial"/>
                          <a:cs typeface="Arial"/>
                        </a:rPr>
                        <a:t>25-50 </a:t>
                      </a:r>
                      <a:r>
                        <a:rPr sz="1200" spc="-15" dirty="0">
                          <a:latin typeface="Arial"/>
                          <a:cs typeface="Arial"/>
                        </a:rPr>
                        <a:t>mg </a:t>
                      </a:r>
                      <a:r>
                        <a:rPr sz="1200" spc="-5" dirty="0">
                          <a:latin typeface="Arial"/>
                          <a:cs typeface="Arial"/>
                        </a:rPr>
                        <a:t>por </a:t>
                      </a:r>
                      <a:r>
                        <a:rPr sz="1200" spc="-50" dirty="0">
                          <a:latin typeface="Arial"/>
                          <a:cs typeface="Arial"/>
                        </a:rPr>
                        <a:t>semana </a:t>
                      </a:r>
                      <a:r>
                        <a:rPr sz="1200" spc="-25" dirty="0">
                          <a:latin typeface="Arial"/>
                          <a:cs typeface="Arial"/>
                        </a:rPr>
                        <a:t>até </a:t>
                      </a:r>
                      <a:r>
                        <a:rPr sz="1200" spc="-35" dirty="0">
                          <a:latin typeface="Arial"/>
                          <a:cs typeface="Arial"/>
                        </a:rPr>
                        <a:t>alcançar  </a:t>
                      </a:r>
                      <a:r>
                        <a:rPr sz="1200" spc="-30" dirty="0">
                          <a:latin typeface="Arial"/>
                          <a:cs typeface="Arial"/>
                        </a:rPr>
                        <a:t>100-150 </a:t>
                      </a:r>
                      <a:r>
                        <a:rPr sz="1200" spc="-15" dirty="0">
                          <a:latin typeface="Arial"/>
                          <a:cs typeface="Arial"/>
                        </a:rPr>
                        <a:t>mg </a:t>
                      </a:r>
                      <a:r>
                        <a:rPr sz="1200" spc="-5" dirty="0">
                          <a:latin typeface="Arial"/>
                          <a:cs typeface="Arial"/>
                        </a:rPr>
                        <a:t>por </a:t>
                      </a:r>
                      <a:r>
                        <a:rPr sz="1200" spc="-25" dirty="0">
                          <a:latin typeface="Arial"/>
                          <a:cs typeface="Arial"/>
                        </a:rPr>
                        <a:t>dia </a:t>
                      </a:r>
                      <a:r>
                        <a:rPr sz="1200" spc="-30" dirty="0">
                          <a:latin typeface="Arial"/>
                          <a:cs typeface="Arial"/>
                        </a:rPr>
                        <a:t>(máximo </a:t>
                      </a:r>
                      <a:r>
                        <a:rPr sz="1200" spc="-35" dirty="0">
                          <a:latin typeface="Arial"/>
                          <a:cs typeface="Arial"/>
                        </a:rPr>
                        <a:t>de </a:t>
                      </a:r>
                      <a:r>
                        <a:rPr sz="1200" spc="-10" dirty="0">
                          <a:latin typeface="Arial"/>
                          <a:cs typeface="Arial"/>
                        </a:rPr>
                        <a:t>300</a:t>
                      </a:r>
                      <a:r>
                        <a:rPr sz="1200" spc="-45" dirty="0">
                          <a:latin typeface="Arial"/>
                          <a:cs typeface="Arial"/>
                        </a:rPr>
                        <a:t> </a:t>
                      </a:r>
                      <a:r>
                        <a:rPr sz="1200" spc="-30" dirty="0">
                          <a:latin typeface="Arial"/>
                          <a:cs typeface="Arial"/>
                        </a:rPr>
                        <a:t>mg).</a:t>
                      </a:r>
                      <a:endParaRPr sz="1200" dirty="0">
                        <a:latin typeface="Arial"/>
                        <a:cs typeface="Arial"/>
                      </a:endParaRPr>
                    </a:p>
                    <a:p>
                      <a:pPr marL="71755" marR="226060">
                        <a:lnSpc>
                          <a:spcPct val="104200"/>
                        </a:lnSpc>
                      </a:pPr>
                      <a:r>
                        <a:rPr sz="1200" spc="-15" dirty="0">
                          <a:latin typeface="Arial"/>
                          <a:cs typeface="Arial"/>
                        </a:rPr>
                        <a:t>Nota: </a:t>
                      </a:r>
                      <a:r>
                        <a:rPr sz="1200" spc="-55" dirty="0">
                          <a:latin typeface="Arial"/>
                          <a:cs typeface="Arial"/>
                        </a:rPr>
                        <a:t>a </a:t>
                      </a:r>
                      <a:r>
                        <a:rPr sz="1200" spc="-40" dirty="0">
                          <a:latin typeface="Arial"/>
                          <a:cs typeface="Arial"/>
                        </a:rPr>
                        <a:t>dose </a:t>
                      </a:r>
                      <a:r>
                        <a:rPr sz="1200" spc="-25" dirty="0">
                          <a:latin typeface="Arial"/>
                          <a:cs typeface="Arial"/>
                        </a:rPr>
                        <a:t>efetiva </a:t>
                      </a:r>
                      <a:r>
                        <a:rPr sz="1200" spc="-30" dirty="0">
                          <a:latin typeface="Arial"/>
                          <a:cs typeface="Arial"/>
                        </a:rPr>
                        <a:t>mínima </a:t>
                      </a:r>
                      <a:r>
                        <a:rPr sz="1200" spc="-40" dirty="0">
                          <a:latin typeface="Arial"/>
                          <a:cs typeface="Arial"/>
                        </a:rPr>
                        <a:t>em </a:t>
                      </a:r>
                      <a:r>
                        <a:rPr sz="1200" spc="-25" dirty="0">
                          <a:latin typeface="Arial"/>
                          <a:cs typeface="Arial"/>
                        </a:rPr>
                        <a:t>adultos </a:t>
                      </a:r>
                      <a:r>
                        <a:rPr sz="1200" spc="-55" dirty="0">
                          <a:latin typeface="Arial"/>
                          <a:cs typeface="Arial"/>
                        </a:rPr>
                        <a:t>é </a:t>
                      </a:r>
                      <a:r>
                        <a:rPr sz="1200" spc="-35" dirty="0">
                          <a:latin typeface="Arial"/>
                          <a:cs typeface="Arial"/>
                        </a:rPr>
                        <a:t>de </a:t>
                      </a:r>
                      <a:r>
                        <a:rPr sz="1200" spc="-25" dirty="0">
                          <a:latin typeface="Arial"/>
                          <a:cs typeface="Arial"/>
                        </a:rPr>
                        <a:t>75  </a:t>
                      </a:r>
                      <a:r>
                        <a:rPr sz="1200" spc="-15" dirty="0">
                          <a:latin typeface="Arial"/>
                          <a:cs typeface="Arial"/>
                        </a:rPr>
                        <a:t>mg. </a:t>
                      </a:r>
                      <a:r>
                        <a:rPr sz="1200" spc="-50" dirty="0">
                          <a:latin typeface="Arial"/>
                          <a:cs typeface="Arial"/>
                        </a:rPr>
                        <a:t>Pode </a:t>
                      </a:r>
                      <a:r>
                        <a:rPr sz="1200" spc="-20" dirty="0" err="1">
                          <a:latin typeface="Arial"/>
                          <a:cs typeface="Arial"/>
                        </a:rPr>
                        <a:t>ocorrer</a:t>
                      </a:r>
                      <a:r>
                        <a:rPr sz="1200" spc="-20" dirty="0">
                          <a:latin typeface="Arial"/>
                          <a:cs typeface="Arial"/>
                        </a:rPr>
                        <a:t> </a:t>
                      </a:r>
                      <a:r>
                        <a:rPr sz="1200" spc="-30" dirty="0">
                          <a:latin typeface="Arial"/>
                          <a:cs typeface="Arial"/>
                        </a:rPr>
                        <a:t>com </a:t>
                      </a:r>
                      <a:r>
                        <a:rPr sz="1200" spc="-50" dirty="0">
                          <a:latin typeface="Arial"/>
                          <a:cs typeface="Arial"/>
                        </a:rPr>
                        <a:t>doses</a:t>
                      </a:r>
                      <a:r>
                        <a:rPr sz="1200" spc="-25" dirty="0">
                          <a:latin typeface="Arial"/>
                          <a:cs typeface="Arial"/>
                        </a:rPr>
                        <a:t> </a:t>
                      </a:r>
                      <a:r>
                        <a:rPr sz="1200" spc="-30" dirty="0">
                          <a:latin typeface="Arial"/>
                          <a:cs typeface="Arial"/>
                        </a:rPr>
                        <a:t>menores.</a:t>
                      </a:r>
                      <a:endParaRPr sz="1200" dirty="0">
                        <a:latin typeface="Arial"/>
                        <a:cs typeface="Arial"/>
                      </a:endParaRPr>
                    </a:p>
                    <a:p>
                      <a:pPr>
                        <a:lnSpc>
                          <a:spcPct val="100000"/>
                        </a:lnSpc>
                        <a:spcBef>
                          <a:spcPts val="25"/>
                        </a:spcBef>
                      </a:pPr>
                      <a:r>
                        <a:rPr lang="pt-BR" sz="1200" spc="-45" dirty="0">
                          <a:latin typeface="Arial"/>
                          <a:cs typeface="Arial"/>
                        </a:rPr>
                        <a:t>sedação</a:t>
                      </a:r>
                      <a:endParaRPr sz="1200" dirty="0">
                        <a:latin typeface="Times New Roman"/>
                        <a:cs typeface="Times New Roman"/>
                      </a:endParaRPr>
                    </a:p>
                    <a:p>
                      <a:pPr marL="71755" marR="200025">
                        <a:lnSpc>
                          <a:spcPct val="104200"/>
                        </a:lnSpc>
                      </a:pPr>
                      <a:r>
                        <a:rPr sz="1200" b="1" spc="-35" dirty="0">
                          <a:latin typeface="Arial"/>
                          <a:cs typeface="Arial"/>
                        </a:rPr>
                        <a:t>Idosos/pessoas com </a:t>
                      </a:r>
                      <a:r>
                        <a:rPr sz="1200" b="1" spc="-25" dirty="0">
                          <a:latin typeface="Arial"/>
                          <a:cs typeface="Arial"/>
                        </a:rPr>
                        <a:t>doença médica</a:t>
                      </a:r>
                      <a:r>
                        <a:rPr sz="1200" spc="-25" dirty="0">
                          <a:latin typeface="Arial"/>
                          <a:cs typeface="Arial"/>
                        </a:rPr>
                        <a:t>: </a:t>
                      </a:r>
                      <a:r>
                        <a:rPr sz="1200" spc="-40" dirty="0">
                          <a:latin typeface="Arial"/>
                          <a:cs typeface="Arial"/>
                        </a:rPr>
                        <a:t>comece  </a:t>
                      </a:r>
                      <a:r>
                        <a:rPr sz="1200" spc="-30" dirty="0">
                          <a:latin typeface="Arial"/>
                          <a:cs typeface="Arial"/>
                        </a:rPr>
                        <a:t>com </a:t>
                      </a:r>
                      <a:r>
                        <a:rPr sz="1200" spc="-20" dirty="0">
                          <a:latin typeface="Arial"/>
                          <a:cs typeface="Arial"/>
                        </a:rPr>
                        <a:t>25 </a:t>
                      </a:r>
                      <a:r>
                        <a:rPr sz="1200" spc="-15" dirty="0">
                          <a:latin typeface="Arial"/>
                          <a:cs typeface="Arial"/>
                        </a:rPr>
                        <a:t>mg </a:t>
                      </a:r>
                      <a:r>
                        <a:rPr sz="1200" spc="-30" dirty="0">
                          <a:latin typeface="Arial"/>
                          <a:cs typeface="Arial"/>
                        </a:rPr>
                        <a:t>ao </a:t>
                      </a:r>
                      <a:r>
                        <a:rPr sz="1200" spc="-15" dirty="0">
                          <a:latin typeface="Arial"/>
                          <a:cs typeface="Arial"/>
                        </a:rPr>
                        <a:t>deitar </a:t>
                      </a:r>
                      <a:r>
                        <a:rPr sz="1200" spc="-25" dirty="0">
                          <a:latin typeface="Arial"/>
                          <a:cs typeface="Arial"/>
                        </a:rPr>
                        <a:t>até</a:t>
                      </a:r>
                      <a:r>
                        <a:rPr sz="1200" spc="-55" dirty="0">
                          <a:latin typeface="Arial"/>
                          <a:cs typeface="Arial"/>
                        </a:rPr>
                        <a:t> </a:t>
                      </a:r>
                      <a:r>
                        <a:rPr sz="1200" spc="-35" dirty="0">
                          <a:latin typeface="Arial"/>
                          <a:cs typeface="Arial"/>
                        </a:rPr>
                        <a:t>alcançar</a:t>
                      </a:r>
                      <a:endParaRPr sz="1200" dirty="0">
                        <a:latin typeface="Arial"/>
                        <a:cs typeface="Arial"/>
                      </a:endParaRPr>
                    </a:p>
                    <a:p>
                      <a:pPr marL="71755">
                        <a:lnSpc>
                          <a:spcPct val="100000"/>
                        </a:lnSpc>
                        <a:spcBef>
                          <a:spcPts val="40"/>
                        </a:spcBef>
                      </a:pPr>
                      <a:r>
                        <a:rPr sz="1200" spc="-25" dirty="0">
                          <a:latin typeface="Arial"/>
                          <a:cs typeface="Arial"/>
                        </a:rPr>
                        <a:t>50-75 </a:t>
                      </a:r>
                      <a:r>
                        <a:rPr sz="1200" spc="-15" dirty="0">
                          <a:latin typeface="Arial"/>
                          <a:cs typeface="Arial"/>
                        </a:rPr>
                        <a:t>mg </a:t>
                      </a:r>
                      <a:r>
                        <a:rPr sz="1200" spc="-5" dirty="0">
                          <a:latin typeface="Arial"/>
                          <a:cs typeface="Arial"/>
                        </a:rPr>
                        <a:t>por </a:t>
                      </a:r>
                      <a:r>
                        <a:rPr sz="1200" spc="-25" dirty="0">
                          <a:latin typeface="Arial"/>
                          <a:cs typeface="Arial"/>
                        </a:rPr>
                        <a:t>dia </a:t>
                      </a:r>
                      <a:r>
                        <a:rPr sz="1200" spc="-30" dirty="0">
                          <a:latin typeface="Arial"/>
                          <a:cs typeface="Arial"/>
                        </a:rPr>
                        <a:t>(máximo </a:t>
                      </a:r>
                      <a:r>
                        <a:rPr sz="1200" spc="-35" dirty="0">
                          <a:latin typeface="Arial"/>
                          <a:cs typeface="Arial"/>
                        </a:rPr>
                        <a:t>de </a:t>
                      </a:r>
                      <a:r>
                        <a:rPr sz="1200" spc="-20" dirty="0">
                          <a:latin typeface="Arial"/>
                          <a:cs typeface="Arial"/>
                        </a:rPr>
                        <a:t>100</a:t>
                      </a:r>
                      <a:r>
                        <a:rPr sz="1200" spc="-50" dirty="0">
                          <a:latin typeface="Arial"/>
                          <a:cs typeface="Arial"/>
                        </a:rPr>
                        <a:t> </a:t>
                      </a:r>
                      <a:r>
                        <a:rPr sz="1200" spc="-30" dirty="0">
                          <a:latin typeface="Arial"/>
                          <a:cs typeface="Arial"/>
                        </a:rPr>
                        <a:t>mg).</a:t>
                      </a:r>
                      <a:endParaRPr sz="1200" dirty="0">
                        <a:latin typeface="Arial"/>
                        <a:cs typeface="Arial"/>
                      </a:endParaRPr>
                    </a:p>
                    <a:p>
                      <a:pPr>
                        <a:lnSpc>
                          <a:spcPct val="100000"/>
                        </a:lnSpc>
                        <a:spcBef>
                          <a:spcPts val="30"/>
                        </a:spcBef>
                      </a:pPr>
                      <a:endParaRPr sz="1200" dirty="0">
                        <a:latin typeface="Times New Roman"/>
                        <a:cs typeface="Times New Roman"/>
                      </a:endParaRPr>
                    </a:p>
                    <a:p>
                      <a:pPr marL="260350">
                        <a:lnSpc>
                          <a:spcPct val="100000"/>
                        </a:lnSpc>
                      </a:pPr>
                      <a:r>
                        <a:rPr sz="1200" b="1" spc="-30" dirty="0">
                          <a:latin typeface="Arial"/>
                          <a:cs typeface="Arial"/>
                        </a:rPr>
                        <a:t>Crianças/adolescentes</a:t>
                      </a:r>
                      <a:r>
                        <a:rPr sz="1200" spc="-30" dirty="0">
                          <a:latin typeface="Arial"/>
                          <a:cs typeface="Arial"/>
                        </a:rPr>
                        <a:t>: não</a:t>
                      </a:r>
                      <a:r>
                        <a:rPr sz="1200" spc="-25" dirty="0">
                          <a:latin typeface="Arial"/>
                          <a:cs typeface="Arial"/>
                        </a:rPr>
                        <a:t> </a:t>
                      </a:r>
                      <a:r>
                        <a:rPr sz="1200" spc="-45" dirty="0">
                          <a:latin typeface="Arial"/>
                          <a:cs typeface="Arial"/>
                        </a:rPr>
                        <a:t>use.</a:t>
                      </a:r>
                      <a:endParaRPr sz="1200" dirty="0">
                        <a:latin typeface="Arial"/>
                        <a:cs typeface="Arial"/>
                      </a:endParaRPr>
                    </a:p>
                  </a:txBody>
                  <a:tcPr marL="0" marR="0" marT="43180"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marL="71755" marR="84455" algn="just">
                        <a:lnSpc>
                          <a:spcPct val="104200"/>
                        </a:lnSpc>
                        <a:spcBef>
                          <a:spcPts val="300"/>
                        </a:spcBef>
                      </a:pPr>
                      <a:r>
                        <a:rPr sz="1200" b="1" spc="-40" dirty="0">
                          <a:latin typeface="Arial"/>
                          <a:cs typeface="Arial"/>
                        </a:rPr>
                        <a:t>Comuns</a:t>
                      </a:r>
                      <a:r>
                        <a:rPr sz="1200" spc="-40" dirty="0">
                          <a:latin typeface="Arial"/>
                          <a:cs typeface="Arial"/>
                        </a:rPr>
                        <a:t>: </a:t>
                      </a:r>
                      <a:r>
                        <a:rPr sz="1200" spc="-45" dirty="0">
                          <a:latin typeface="Arial"/>
                          <a:cs typeface="Arial"/>
                        </a:rPr>
                        <a:t>sedação, </a:t>
                      </a:r>
                      <a:r>
                        <a:rPr sz="1200" spc="-25" dirty="0">
                          <a:latin typeface="Arial"/>
                          <a:cs typeface="Arial"/>
                        </a:rPr>
                        <a:t>hipotensão </a:t>
                      </a:r>
                      <a:r>
                        <a:rPr sz="1200" spc="-10" dirty="0">
                          <a:latin typeface="Arial"/>
                          <a:cs typeface="Arial"/>
                        </a:rPr>
                        <a:t>ortostática </a:t>
                      </a:r>
                      <a:r>
                        <a:rPr sz="1200" spc="-40" dirty="0">
                          <a:latin typeface="Arial"/>
                          <a:cs typeface="Arial"/>
                        </a:rPr>
                        <a:t>(risco </a:t>
                      </a:r>
                      <a:r>
                        <a:rPr sz="1200" spc="-35" dirty="0">
                          <a:latin typeface="Arial"/>
                          <a:cs typeface="Arial"/>
                        </a:rPr>
                        <a:t>de queda),  </a:t>
                      </a:r>
                      <a:r>
                        <a:rPr sz="1200" spc="-40" dirty="0">
                          <a:latin typeface="Arial"/>
                          <a:cs typeface="Arial"/>
                        </a:rPr>
                        <a:t>visão </a:t>
                      </a:r>
                      <a:r>
                        <a:rPr sz="1200" spc="-20" dirty="0">
                          <a:latin typeface="Arial"/>
                          <a:cs typeface="Arial"/>
                        </a:rPr>
                        <a:t>borrada, dificuldade </a:t>
                      </a:r>
                      <a:r>
                        <a:rPr sz="1200" spc="-35" dirty="0">
                          <a:latin typeface="Arial"/>
                          <a:cs typeface="Arial"/>
                        </a:rPr>
                        <a:t>para </a:t>
                      </a:r>
                      <a:r>
                        <a:rPr sz="1200" spc="-25" dirty="0">
                          <a:latin typeface="Arial"/>
                          <a:cs typeface="Arial"/>
                        </a:rPr>
                        <a:t>urinar, </a:t>
                      </a:r>
                      <a:r>
                        <a:rPr sz="1200" spc="-50" dirty="0">
                          <a:latin typeface="Arial"/>
                          <a:cs typeface="Arial"/>
                        </a:rPr>
                        <a:t>náuseas, </a:t>
                      </a:r>
                      <a:r>
                        <a:rPr sz="1200" spc="-20" dirty="0">
                          <a:latin typeface="Arial"/>
                          <a:cs typeface="Arial"/>
                        </a:rPr>
                        <a:t>aumento </a:t>
                      </a:r>
                      <a:r>
                        <a:rPr sz="1200" spc="-35" dirty="0">
                          <a:latin typeface="Arial"/>
                          <a:cs typeface="Arial"/>
                        </a:rPr>
                        <a:t>de  peso, </a:t>
                      </a:r>
                      <a:r>
                        <a:rPr sz="1200" spc="-25" dirty="0">
                          <a:latin typeface="Arial"/>
                          <a:cs typeface="Arial"/>
                        </a:rPr>
                        <a:t>disfunção</a:t>
                      </a:r>
                      <a:r>
                        <a:rPr sz="1200" spc="-20" dirty="0">
                          <a:latin typeface="Arial"/>
                          <a:cs typeface="Arial"/>
                        </a:rPr>
                        <a:t> </a:t>
                      </a:r>
                      <a:r>
                        <a:rPr sz="1200" spc="-40" dirty="0">
                          <a:latin typeface="Arial"/>
                          <a:cs typeface="Arial"/>
                        </a:rPr>
                        <a:t>sexual.</a:t>
                      </a:r>
                      <a:endParaRPr sz="1200" dirty="0">
                        <a:latin typeface="Arial"/>
                        <a:cs typeface="Arial"/>
                      </a:endParaRPr>
                    </a:p>
                    <a:p>
                      <a:pPr>
                        <a:lnSpc>
                          <a:spcPct val="100000"/>
                        </a:lnSpc>
                        <a:spcBef>
                          <a:spcPts val="25"/>
                        </a:spcBef>
                      </a:pPr>
                      <a:endParaRPr sz="1200" dirty="0">
                        <a:latin typeface="Times New Roman"/>
                        <a:cs typeface="Times New Roman"/>
                      </a:endParaRPr>
                    </a:p>
                    <a:p>
                      <a:pPr marL="71755" marR="266700">
                        <a:lnSpc>
                          <a:spcPct val="104200"/>
                        </a:lnSpc>
                      </a:pPr>
                      <a:r>
                        <a:rPr sz="1200" b="1" spc="-40" dirty="0">
                          <a:latin typeface="Arial"/>
                          <a:cs typeface="Arial"/>
                        </a:rPr>
                        <a:t>Graves</a:t>
                      </a:r>
                      <a:r>
                        <a:rPr sz="1200" spc="-40" dirty="0">
                          <a:latin typeface="Arial"/>
                          <a:cs typeface="Arial"/>
                        </a:rPr>
                        <a:t>: </a:t>
                      </a:r>
                      <a:r>
                        <a:rPr sz="1200" spc="-35" dirty="0">
                          <a:latin typeface="Arial"/>
                          <a:cs typeface="Arial"/>
                        </a:rPr>
                        <a:t>alterações </a:t>
                      </a:r>
                      <a:r>
                        <a:rPr sz="1200" spc="-10" dirty="0">
                          <a:latin typeface="Arial"/>
                          <a:cs typeface="Arial"/>
                        </a:rPr>
                        <a:t>no </a:t>
                      </a:r>
                      <a:r>
                        <a:rPr sz="1200" spc="-20" dirty="0">
                          <a:latin typeface="Arial"/>
                          <a:cs typeface="Arial"/>
                        </a:rPr>
                        <a:t>eletrocardiograma </a:t>
                      </a:r>
                      <a:r>
                        <a:rPr sz="1200" spc="-15" dirty="0">
                          <a:latin typeface="Arial"/>
                          <a:cs typeface="Arial"/>
                        </a:rPr>
                        <a:t>(por </a:t>
                      </a:r>
                      <a:r>
                        <a:rPr sz="1200" spc="-25" dirty="0">
                          <a:latin typeface="Arial"/>
                          <a:cs typeface="Arial"/>
                        </a:rPr>
                        <a:t>exemplo,  </a:t>
                      </a:r>
                      <a:r>
                        <a:rPr sz="1200" spc="-15" dirty="0">
                          <a:latin typeface="Arial"/>
                          <a:cs typeface="Arial"/>
                        </a:rPr>
                        <a:t>prolongamento </a:t>
                      </a:r>
                      <a:r>
                        <a:rPr sz="1200" spc="-10" dirty="0">
                          <a:latin typeface="Arial"/>
                          <a:cs typeface="Arial"/>
                        </a:rPr>
                        <a:t>do </a:t>
                      </a:r>
                      <a:r>
                        <a:rPr sz="1200" spc="-15" dirty="0">
                          <a:latin typeface="Arial"/>
                          <a:cs typeface="Arial"/>
                        </a:rPr>
                        <a:t>intervalo </a:t>
                      </a:r>
                      <a:r>
                        <a:rPr sz="1200" spc="-70" dirty="0">
                          <a:latin typeface="Arial"/>
                          <a:cs typeface="Arial"/>
                        </a:rPr>
                        <a:t>QTc), </a:t>
                      </a:r>
                      <a:r>
                        <a:rPr sz="1200" b="1" spc="-5" dirty="0">
                          <a:latin typeface="Arial"/>
                          <a:cs typeface="Arial"/>
                        </a:rPr>
                        <a:t>arritmia </a:t>
                      </a:r>
                      <a:r>
                        <a:rPr sz="1200" b="1" spc="-20" dirty="0">
                          <a:latin typeface="Arial"/>
                          <a:cs typeface="Arial"/>
                        </a:rPr>
                        <a:t>cardíaca,  </a:t>
                      </a:r>
                      <a:r>
                        <a:rPr sz="1200" b="1" spc="-10" dirty="0">
                          <a:latin typeface="Arial"/>
                          <a:cs typeface="Arial"/>
                        </a:rPr>
                        <a:t>aumento </a:t>
                      </a:r>
                      <a:r>
                        <a:rPr sz="1200" b="1" spc="-15" dirty="0">
                          <a:latin typeface="Arial"/>
                          <a:cs typeface="Arial"/>
                        </a:rPr>
                        <a:t>do </a:t>
                      </a:r>
                      <a:r>
                        <a:rPr sz="1200" b="1" spc="-40" dirty="0">
                          <a:latin typeface="Arial"/>
                          <a:cs typeface="Arial"/>
                        </a:rPr>
                        <a:t>risco </a:t>
                      </a:r>
                      <a:r>
                        <a:rPr sz="1200" b="1" spc="-15" dirty="0">
                          <a:latin typeface="Arial"/>
                          <a:cs typeface="Arial"/>
                        </a:rPr>
                        <a:t>de</a:t>
                      </a:r>
                      <a:r>
                        <a:rPr sz="1200" b="1" spc="35" dirty="0">
                          <a:latin typeface="Arial"/>
                          <a:cs typeface="Arial"/>
                        </a:rPr>
                        <a:t> </a:t>
                      </a:r>
                      <a:r>
                        <a:rPr sz="1200" b="1" spc="-35" dirty="0">
                          <a:latin typeface="Arial"/>
                          <a:cs typeface="Arial"/>
                        </a:rPr>
                        <a:t>convulsão</a:t>
                      </a:r>
                      <a:r>
                        <a:rPr sz="1200" spc="-35" dirty="0">
                          <a:latin typeface="Arial"/>
                          <a:cs typeface="Arial"/>
                        </a:rPr>
                        <a:t>.</a:t>
                      </a:r>
                      <a:endParaRPr sz="1200" dirty="0">
                        <a:latin typeface="Arial"/>
                        <a:cs typeface="Arial"/>
                      </a:endParaRPr>
                    </a:p>
                  </a:txBody>
                  <a:tcPr marL="0" marR="0" marT="38100"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marL="71755" marR="160655">
                        <a:lnSpc>
                          <a:spcPct val="104200"/>
                        </a:lnSpc>
                        <a:spcBef>
                          <a:spcPts val="300"/>
                        </a:spcBef>
                      </a:pPr>
                      <a:r>
                        <a:rPr sz="1200" spc="-45" dirty="0">
                          <a:latin typeface="Arial"/>
                          <a:cs typeface="Arial"/>
                        </a:rPr>
                        <a:t>Evite </a:t>
                      </a:r>
                      <a:r>
                        <a:rPr sz="1200" spc="-40" dirty="0">
                          <a:latin typeface="Arial"/>
                          <a:cs typeface="Arial"/>
                        </a:rPr>
                        <a:t>em </a:t>
                      </a:r>
                      <a:r>
                        <a:rPr sz="1200" spc="-55" dirty="0">
                          <a:latin typeface="Arial"/>
                          <a:cs typeface="Arial"/>
                        </a:rPr>
                        <a:t>pessoas </a:t>
                      </a:r>
                      <a:r>
                        <a:rPr sz="1200" spc="-30" dirty="0">
                          <a:latin typeface="Arial"/>
                          <a:cs typeface="Arial"/>
                        </a:rPr>
                        <a:t>com </a:t>
                      </a:r>
                      <a:r>
                        <a:rPr sz="1200" b="1" spc="-25" dirty="0">
                          <a:latin typeface="Arial"/>
                          <a:cs typeface="Arial"/>
                        </a:rPr>
                        <a:t>doença cardíaca</a:t>
                      </a:r>
                      <a:r>
                        <a:rPr sz="1200" spc="-25" dirty="0">
                          <a:latin typeface="Arial"/>
                          <a:cs typeface="Arial"/>
                        </a:rPr>
                        <a:t>, </a:t>
                      </a:r>
                      <a:r>
                        <a:rPr sz="1200" spc="-20" dirty="0">
                          <a:latin typeface="Arial"/>
                          <a:cs typeface="Arial"/>
                        </a:rPr>
                        <a:t>história </a:t>
                      </a:r>
                      <a:r>
                        <a:rPr sz="1200" spc="-35" dirty="0">
                          <a:latin typeface="Arial"/>
                          <a:cs typeface="Arial"/>
                        </a:rPr>
                        <a:t>de convulsões,  </a:t>
                      </a:r>
                      <a:r>
                        <a:rPr sz="1200" spc="-15" dirty="0">
                          <a:latin typeface="Arial"/>
                          <a:cs typeface="Arial"/>
                        </a:rPr>
                        <a:t>hipertireoidismo, </a:t>
                      </a:r>
                      <a:r>
                        <a:rPr sz="1200" spc="-25" dirty="0">
                          <a:latin typeface="Arial"/>
                          <a:cs typeface="Arial"/>
                        </a:rPr>
                        <a:t>retenção </a:t>
                      </a:r>
                      <a:r>
                        <a:rPr sz="1200" spc="-20" dirty="0">
                          <a:latin typeface="Arial"/>
                          <a:cs typeface="Arial"/>
                        </a:rPr>
                        <a:t>urinária </a:t>
                      </a:r>
                      <a:r>
                        <a:rPr sz="1200" spc="-15" dirty="0">
                          <a:latin typeface="Arial"/>
                          <a:cs typeface="Arial"/>
                        </a:rPr>
                        <a:t>ou </a:t>
                      </a:r>
                      <a:r>
                        <a:rPr sz="1200" spc="-30" dirty="0">
                          <a:latin typeface="Arial"/>
                          <a:cs typeface="Arial"/>
                        </a:rPr>
                        <a:t>glaucoma </a:t>
                      </a:r>
                      <a:r>
                        <a:rPr sz="1200" spc="-35" dirty="0">
                          <a:latin typeface="Arial"/>
                          <a:cs typeface="Arial"/>
                        </a:rPr>
                        <a:t>de </a:t>
                      </a:r>
                      <a:r>
                        <a:rPr sz="1200" spc="-20" dirty="0">
                          <a:latin typeface="Arial"/>
                          <a:cs typeface="Arial"/>
                        </a:rPr>
                        <a:t>ângulo </a:t>
                      </a:r>
                      <a:r>
                        <a:rPr sz="1200" spc="-25" dirty="0">
                          <a:latin typeface="Arial"/>
                          <a:cs typeface="Arial"/>
                        </a:rPr>
                        <a:t>fechado </a:t>
                      </a:r>
                      <a:r>
                        <a:rPr sz="1200" spc="-55" dirty="0">
                          <a:latin typeface="Arial"/>
                          <a:cs typeface="Arial"/>
                        </a:rPr>
                        <a:t>e  </a:t>
                      </a:r>
                      <a:r>
                        <a:rPr sz="1200" spc="-15" dirty="0">
                          <a:latin typeface="Arial"/>
                          <a:cs typeface="Arial"/>
                        </a:rPr>
                        <a:t>transtorno bipolar </a:t>
                      </a:r>
                      <a:r>
                        <a:rPr sz="1200" spc="-25" dirty="0">
                          <a:latin typeface="Arial"/>
                          <a:cs typeface="Arial"/>
                        </a:rPr>
                        <a:t>(pode </a:t>
                      </a:r>
                      <a:r>
                        <a:rPr sz="1200" spc="-40" dirty="0">
                          <a:latin typeface="Arial"/>
                          <a:cs typeface="Arial"/>
                        </a:rPr>
                        <a:t>desencadear </a:t>
                      </a:r>
                      <a:r>
                        <a:rPr sz="1200" spc="-30" dirty="0">
                          <a:latin typeface="Arial"/>
                          <a:cs typeface="Arial"/>
                        </a:rPr>
                        <a:t>mania </a:t>
                      </a:r>
                      <a:r>
                        <a:rPr sz="1200" spc="-40" dirty="0">
                          <a:latin typeface="Arial"/>
                          <a:cs typeface="Arial"/>
                        </a:rPr>
                        <a:t>em </a:t>
                      </a:r>
                      <a:r>
                        <a:rPr sz="1200" spc="-55" dirty="0">
                          <a:latin typeface="Arial"/>
                          <a:cs typeface="Arial"/>
                        </a:rPr>
                        <a:t>pessoas </a:t>
                      </a:r>
                      <a:r>
                        <a:rPr sz="1200" spc="-30" dirty="0">
                          <a:latin typeface="Arial"/>
                          <a:cs typeface="Arial"/>
                        </a:rPr>
                        <a:t>com </a:t>
                      </a:r>
                      <a:r>
                        <a:rPr sz="1200" spc="-15" dirty="0">
                          <a:latin typeface="Arial"/>
                          <a:cs typeface="Arial"/>
                        </a:rPr>
                        <a:t>transtorno  bipolar </a:t>
                      </a:r>
                      <a:r>
                        <a:rPr sz="1200" spc="-55" dirty="0">
                          <a:latin typeface="Arial"/>
                          <a:cs typeface="Arial"/>
                        </a:rPr>
                        <a:t>sem</a:t>
                      </a:r>
                      <a:r>
                        <a:rPr sz="1200" spc="-40" dirty="0">
                          <a:latin typeface="Arial"/>
                          <a:cs typeface="Arial"/>
                        </a:rPr>
                        <a:t> </a:t>
                      </a:r>
                      <a:r>
                        <a:rPr sz="1200" spc="-20" dirty="0">
                          <a:latin typeface="Arial"/>
                          <a:cs typeface="Arial"/>
                        </a:rPr>
                        <a:t>tratamento).</a:t>
                      </a:r>
                      <a:endParaRPr sz="1200" dirty="0">
                        <a:latin typeface="Arial"/>
                        <a:cs typeface="Arial"/>
                      </a:endParaRPr>
                    </a:p>
                    <a:p>
                      <a:pPr>
                        <a:lnSpc>
                          <a:spcPct val="100000"/>
                        </a:lnSpc>
                        <a:spcBef>
                          <a:spcPts val="25"/>
                        </a:spcBef>
                      </a:pPr>
                      <a:endParaRPr sz="1200" dirty="0">
                        <a:latin typeface="Times New Roman"/>
                        <a:cs typeface="Times New Roman"/>
                      </a:endParaRPr>
                    </a:p>
                    <a:p>
                      <a:pPr marL="71755" marR="326390">
                        <a:lnSpc>
                          <a:spcPct val="104200"/>
                        </a:lnSpc>
                      </a:pPr>
                      <a:r>
                        <a:rPr sz="1200" b="1" spc="-20" dirty="0">
                          <a:latin typeface="Arial"/>
                          <a:cs typeface="Arial"/>
                        </a:rPr>
                        <a:t>A </a:t>
                      </a:r>
                      <a:r>
                        <a:rPr sz="1200" b="1" spc="-30" dirty="0">
                          <a:latin typeface="Arial"/>
                          <a:cs typeface="Arial"/>
                        </a:rPr>
                        <a:t>overdose </a:t>
                      </a:r>
                      <a:r>
                        <a:rPr sz="1200" b="1" spc="-15" dirty="0">
                          <a:latin typeface="Arial"/>
                          <a:cs typeface="Arial"/>
                        </a:rPr>
                        <a:t>pode </a:t>
                      </a:r>
                      <a:r>
                        <a:rPr sz="1200" b="1" spc="-35" dirty="0">
                          <a:latin typeface="Arial"/>
                          <a:cs typeface="Arial"/>
                        </a:rPr>
                        <a:t>causar </a:t>
                      </a:r>
                      <a:r>
                        <a:rPr sz="1200" b="1" spc="-45" dirty="0">
                          <a:latin typeface="Arial"/>
                          <a:cs typeface="Arial"/>
                        </a:rPr>
                        <a:t>crises </a:t>
                      </a:r>
                      <a:r>
                        <a:rPr sz="1200" b="1" spc="-20" dirty="0">
                          <a:latin typeface="Arial"/>
                          <a:cs typeface="Arial"/>
                        </a:rPr>
                        <a:t>epilépticas, </a:t>
                      </a:r>
                      <a:r>
                        <a:rPr sz="1200" b="1" spc="-15" dirty="0">
                          <a:latin typeface="Arial"/>
                          <a:cs typeface="Arial"/>
                        </a:rPr>
                        <a:t>arritmias </a:t>
                      </a:r>
                      <a:r>
                        <a:rPr sz="1200" b="1" spc="-25" dirty="0">
                          <a:latin typeface="Arial"/>
                          <a:cs typeface="Arial"/>
                        </a:rPr>
                        <a:t>cardíacas,  </a:t>
                      </a:r>
                      <a:r>
                        <a:rPr sz="1200" b="1" spc="-20" dirty="0">
                          <a:latin typeface="Arial"/>
                          <a:cs typeface="Arial"/>
                        </a:rPr>
                        <a:t>hipotensão, </a:t>
                      </a:r>
                      <a:r>
                        <a:rPr sz="1200" b="1" spc="-25" dirty="0">
                          <a:latin typeface="Arial"/>
                          <a:cs typeface="Arial"/>
                        </a:rPr>
                        <a:t>coma </a:t>
                      </a:r>
                      <a:r>
                        <a:rPr sz="1200" b="1" spc="-20" dirty="0">
                          <a:latin typeface="Arial"/>
                          <a:cs typeface="Arial"/>
                        </a:rPr>
                        <a:t>ou</a:t>
                      </a:r>
                      <a:r>
                        <a:rPr sz="1200" b="1" spc="25" dirty="0">
                          <a:latin typeface="Arial"/>
                          <a:cs typeface="Arial"/>
                        </a:rPr>
                        <a:t> </a:t>
                      </a:r>
                      <a:r>
                        <a:rPr sz="1200" b="1" dirty="0">
                          <a:latin typeface="Arial"/>
                          <a:cs typeface="Arial"/>
                        </a:rPr>
                        <a:t>morte.</a:t>
                      </a:r>
                      <a:endParaRPr sz="1200" dirty="0">
                        <a:latin typeface="Arial"/>
                        <a:cs typeface="Arial"/>
                      </a:endParaRPr>
                    </a:p>
                    <a:p>
                      <a:pPr>
                        <a:lnSpc>
                          <a:spcPct val="100000"/>
                        </a:lnSpc>
                        <a:spcBef>
                          <a:spcPts val="20"/>
                        </a:spcBef>
                      </a:pPr>
                      <a:endParaRPr sz="1200" dirty="0">
                        <a:latin typeface="Times New Roman"/>
                        <a:cs typeface="Times New Roman"/>
                      </a:endParaRPr>
                    </a:p>
                    <a:p>
                      <a:pPr marL="71755" marR="396875">
                        <a:lnSpc>
                          <a:spcPct val="104200"/>
                        </a:lnSpc>
                      </a:pPr>
                      <a:r>
                        <a:rPr sz="1200" spc="-75" dirty="0">
                          <a:latin typeface="Arial"/>
                          <a:cs typeface="Arial"/>
                        </a:rPr>
                        <a:t>Os </a:t>
                      </a:r>
                      <a:r>
                        <a:rPr sz="1200" spc="-45" dirty="0">
                          <a:latin typeface="Arial"/>
                          <a:cs typeface="Arial"/>
                        </a:rPr>
                        <a:t>níveis </a:t>
                      </a:r>
                      <a:r>
                        <a:rPr sz="1200" spc="-35" dirty="0">
                          <a:latin typeface="Arial"/>
                          <a:cs typeface="Arial"/>
                        </a:rPr>
                        <a:t>de </a:t>
                      </a:r>
                      <a:r>
                        <a:rPr sz="1200" spc="-10" dirty="0">
                          <a:latin typeface="Arial"/>
                          <a:cs typeface="Arial"/>
                        </a:rPr>
                        <a:t>amitriptilina </a:t>
                      </a:r>
                      <a:r>
                        <a:rPr sz="1200" spc="-20" dirty="0">
                          <a:latin typeface="Arial"/>
                          <a:cs typeface="Arial"/>
                        </a:rPr>
                        <a:t>podem </a:t>
                      </a:r>
                      <a:r>
                        <a:rPr sz="1200" spc="-50" dirty="0">
                          <a:latin typeface="Arial"/>
                          <a:cs typeface="Arial"/>
                        </a:rPr>
                        <a:t>ser </a:t>
                      </a:r>
                      <a:r>
                        <a:rPr sz="1200" spc="-30" dirty="0">
                          <a:latin typeface="Arial"/>
                          <a:cs typeface="Arial"/>
                        </a:rPr>
                        <a:t>aumentados </a:t>
                      </a:r>
                      <a:r>
                        <a:rPr sz="1200" spc="-5" dirty="0">
                          <a:latin typeface="Arial"/>
                          <a:cs typeface="Arial"/>
                        </a:rPr>
                        <a:t>por </a:t>
                      </a:r>
                      <a:r>
                        <a:rPr sz="1200" spc="-25" dirty="0">
                          <a:latin typeface="Arial"/>
                          <a:cs typeface="Arial"/>
                        </a:rPr>
                        <a:t>antimaláricos,  </a:t>
                      </a:r>
                      <a:r>
                        <a:rPr sz="1200" spc="-35" dirty="0">
                          <a:latin typeface="Arial"/>
                          <a:cs typeface="Arial"/>
                        </a:rPr>
                        <a:t>inclusive</a:t>
                      </a:r>
                      <a:r>
                        <a:rPr sz="1200" spc="-30" dirty="0">
                          <a:latin typeface="Arial"/>
                          <a:cs typeface="Arial"/>
                        </a:rPr>
                        <a:t> </a:t>
                      </a:r>
                      <a:r>
                        <a:rPr sz="1200" spc="-20" dirty="0">
                          <a:latin typeface="Arial"/>
                          <a:cs typeface="Arial"/>
                        </a:rPr>
                        <a:t>quinina.</a:t>
                      </a:r>
                      <a:endParaRPr sz="1200" dirty="0">
                        <a:latin typeface="Arial"/>
                        <a:cs typeface="Arial"/>
                      </a:endParaRPr>
                    </a:p>
                  </a:txBody>
                  <a:tcPr marL="0" marR="0" marT="38100" marB="0">
                    <a:lnL w="12700">
                      <a:solidFill>
                        <a:srgbClr val="C6C7C8"/>
                      </a:solidFill>
                      <a:prstDash val="solid"/>
                    </a:lnL>
                    <a:lnR w="12700">
                      <a:solidFill>
                        <a:srgbClr val="C6C7C8"/>
                      </a:solidFill>
                      <a:prstDash val="solid"/>
                    </a:lnR>
                    <a:lnB w="12700">
                      <a:solidFill>
                        <a:srgbClr val="C6C7C8"/>
                      </a:solidFill>
                      <a:prstDash val="solid"/>
                    </a:lnB>
                  </a:tcPr>
                </a:tc>
                <a:extLst>
                  <a:ext uri="{0D108BD9-81ED-4DB2-BD59-A6C34878D82A}">
                    <a16:rowId xmlns:a16="http://schemas.microsoft.com/office/drawing/2014/main" val="10001"/>
                  </a:ext>
                </a:extLst>
              </a:tr>
              <a:tr h="1946269">
                <a:tc>
                  <a:txBody>
                    <a:bodyPr/>
                    <a:lstStyle/>
                    <a:p>
                      <a:pPr marL="71755">
                        <a:lnSpc>
                          <a:spcPct val="100000"/>
                        </a:lnSpc>
                        <a:spcBef>
                          <a:spcPts val="285"/>
                        </a:spcBef>
                      </a:pPr>
                      <a:r>
                        <a:rPr sz="1200" b="1" spc="0" dirty="0">
                          <a:solidFill>
                            <a:srgbClr val="8B1062"/>
                          </a:solidFill>
                          <a:latin typeface="Arial"/>
                          <a:cs typeface="Arial"/>
                        </a:rPr>
                        <a:t>FLUOXETINA</a:t>
                      </a:r>
                      <a:endParaRPr sz="1200" spc="0" dirty="0">
                        <a:latin typeface="Arial"/>
                        <a:cs typeface="Arial"/>
                      </a:endParaRPr>
                    </a:p>
                    <a:p>
                      <a:pPr marL="71755" marR="115570">
                        <a:lnSpc>
                          <a:spcPts val="1100"/>
                        </a:lnSpc>
                        <a:spcBef>
                          <a:spcPts val="20"/>
                        </a:spcBef>
                      </a:pPr>
                      <a:r>
                        <a:rPr sz="1200" b="1" spc="0" dirty="0">
                          <a:solidFill>
                            <a:srgbClr val="8B1062"/>
                          </a:solidFill>
                          <a:latin typeface="Arial"/>
                          <a:cs typeface="Arial"/>
                        </a:rPr>
                        <a:t>[inibidor seletivo da  recaptação de serotonina  (ISRS)]</a:t>
                      </a:r>
                      <a:endParaRPr sz="1200" spc="0" dirty="0">
                        <a:latin typeface="Arial"/>
                        <a:cs typeface="Arial"/>
                      </a:endParaRPr>
                    </a:p>
                  </a:txBody>
                  <a:tcPr marL="0" marR="0" marT="36195" marB="0">
                    <a:lnL w="12700">
                      <a:solidFill>
                        <a:srgbClr val="C6C7C8"/>
                      </a:solidFill>
                      <a:prstDash val="solid"/>
                    </a:lnL>
                    <a:lnR w="12700">
                      <a:solidFill>
                        <a:srgbClr val="C6C7C8"/>
                      </a:solidFill>
                      <a:prstDash val="solid"/>
                    </a:lnR>
                    <a:lnT w="12700">
                      <a:solidFill>
                        <a:srgbClr val="C6C7C8"/>
                      </a:solidFill>
                      <a:prstDash val="solid"/>
                    </a:lnT>
                  </a:tcPr>
                </a:tc>
                <a:tc>
                  <a:txBody>
                    <a:bodyPr/>
                    <a:lstStyle/>
                    <a:p>
                      <a:pPr marL="71755" marR="237490">
                        <a:lnSpc>
                          <a:spcPct val="104200"/>
                        </a:lnSpc>
                        <a:spcBef>
                          <a:spcPts val="300"/>
                        </a:spcBef>
                      </a:pPr>
                      <a:r>
                        <a:rPr sz="1200" b="1" spc="-40" dirty="0">
                          <a:latin typeface="Arial"/>
                          <a:cs typeface="Arial"/>
                        </a:rPr>
                        <a:t>Comece </a:t>
                      </a:r>
                      <a:r>
                        <a:rPr sz="1200" spc="-30" dirty="0">
                          <a:latin typeface="Arial"/>
                          <a:cs typeface="Arial"/>
                        </a:rPr>
                        <a:t>com 10 </a:t>
                      </a:r>
                      <a:r>
                        <a:rPr sz="1200" spc="-15" dirty="0">
                          <a:latin typeface="Arial"/>
                          <a:cs typeface="Arial"/>
                        </a:rPr>
                        <a:t>mg/dia </a:t>
                      </a:r>
                      <a:r>
                        <a:rPr sz="1200" spc="-20" dirty="0">
                          <a:latin typeface="Arial"/>
                          <a:cs typeface="Arial"/>
                        </a:rPr>
                        <a:t>durante </a:t>
                      </a:r>
                      <a:r>
                        <a:rPr sz="1200" spc="-30" dirty="0">
                          <a:latin typeface="Arial"/>
                          <a:cs typeface="Arial"/>
                        </a:rPr>
                        <a:t>uma </a:t>
                      </a:r>
                      <a:r>
                        <a:rPr sz="1200" spc="-45" dirty="0">
                          <a:latin typeface="Arial"/>
                          <a:cs typeface="Arial"/>
                        </a:rPr>
                        <a:t>semana,  </a:t>
                      </a:r>
                      <a:r>
                        <a:rPr sz="1200" spc="-30" dirty="0">
                          <a:latin typeface="Arial"/>
                          <a:cs typeface="Arial"/>
                        </a:rPr>
                        <a:t>depois aumente </a:t>
                      </a:r>
                      <a:r>
                        <a:rPr sz="1200" spc="-35" dirty="0">
                          <a:latin typeface="Arial"/>
                          <a:cs typeface="Arial"/>
                        </a:rPr>
                        <a:t>para </a:t>
                      </a:r>
                      <a:r>
                        <a:rPr sz="1200" spc="-20" dirty="0">
                          <a:latin typeface="Arial"/>
                          <a:cs typeface="Arial"/>
                        </a:rPr>
                        <a:t>20 </a:t>
                      </a:r>
                      <a:r>
                        <a:rPr sz="1200" spc="-15" dirty="0">
                          <a:latin typeface="Arial"/>
                          <a:cs typeface="Arial"/>
                        </a:rPr>
                        <a:t>mg/dia. </a:t>
                      </a:r>
                      <a:r>
                        <a:rPr sz="1200" spc="-100" dirty="0">
                          <a:latin typeface="Arial"/>
                          <a:cs typeface="Arial"/>
                        </a:rPr>
                        <a:t>Se </a:t>
                      </a:r>
                      <a:r>
                        <a:rPr sz="1200" spc="-30" dirty="0">
                          <a:latin typeface="Arial"/>
                          <a:cs typeface="Arial"/>
                        </a:rPr>
                        <a:t>não </a:t>
                      </a:r>
                      <a:r>
                        <a:rPr sz="1200" spc="-25" dirty="0">
                          <a:latin typeface="Arial"/>
                          <a:cs typeface="Arial"/>
                        </a:rPr>
                        <a:t>houver  </a:t>
                      </a:r>
                      <a:r>
                        <a:rPr sz="1200" spc="-35" dirty="0">
                          <a:latin typeface="Arial"/>
                          <a:cs typeface="Arial"/>
                        </a:rPr>
                        <a:t>resposta </a:t>
                      </a:r>
                      <a:r>
                        <a:rPr sz="1200" spc="-40" dirty="0">
                          <a:latin typeface="Arial"/>
                          <a:cs typeface="Arial"/>
                        </a:rPr>
                        <a:t>em </a:t>
                      </a:r>
                      <a:r>
                        <a:rPr sz="1200" spc="-15" dirty="0">
                          <a:latin typeface="Arial"/>
                          <a:cs typeface="Arial"/>
                        </a:rPr>
                        <a:t>6 </a:t>
                      </a:r>
                      <a:r>
                        <a:rPr sz="1200" spc="-50" dirty="0">
                          <a:latin typeface="Arial"/>
                          <a:cs typeface="Arial"/>
                        </a:rPr>
                        <a:t>semanas, </a:t>
                      </a:r>
                      <a:r>
                        <a:rPr sz="1200" spc="-30" dirty="0">
                          <a:latin typeface="Arial"/>
                          <a:cs typeface="Arial"/>
                        </a:rPr>
                        <a:t>aumente </a:t>
                      </a:r>
                      <a:r>
                        <a:rPr sz="1200" spc="-35" dirty="0">
                          <a:latin typeface="Arial"/>
                          <a:cs typeface="Arial"/>
                        </a:rPr>
                        <a:t>para </a:t>
                      </a:r>
                      <a:r>
                        <a:rPr sz="1200" spc="-5" dirty="0">
                          <a:latin typeface="Arial"/>
                          <a:cs typeface="Arial"/>
                        </a:rPr>
                        <a:t>40 </a:t>
                      </a:r>
                      <a:r>
                        <a:rPr sz="1200" spc="-15" dirty="0">
                          <a:latin typeface="Arial"/>
                          <a:cs typeface="Arial"/>
                        </a:rPr>
                        <a:t>mg  </a:t>
                      </a:r>
                      <a:r>
                        <a:rPr sz="1200" spc="-30" dirty="0">
                          <a:latin typeface="Arial"/>
                          <a:cs typeface="Arial"/>
                        </a:rPr>
                        <a:t>(máximo </a:t>
                      </a:r>
                      <a:r>
                        <a:rPr sz="1200" spc="-35" dirty="0">
                          <a:latin typeface="Arial"/>
                          <a:cs typeface="Arial"/>
                        </a:rPr>
                        <a:t>de </a:t>
                      </a:r>
                      <a:r>
                        <a:rPr sz="1200" spc="-10" dirty="0">
                          <a:latin typeface="Arial"/>
                          <a:cs typeface="Arial"/>
                        </a:rPr>
                        <a:t>80</a:t>
                      </a:r>
                      <a:r>
                        <a:rPr sz="1200" spc="-15" dirty="0">
                          <a:latin typeface="Arial"/>
                          <a:cs typeface="Arial"/>
                        </a:rPr>
                        <a:t> </a:t>
                      </a:r>
                      <a:r>
                        <a:rPr sz="1200" spc="-30" dirty="0">
                          <a:latin typeface="Arial"/>
                          <a:cs typeface="Arial"/>
                        </a:rPr>
                        <a:t>mg).</a:t>
                      </a:r>
                      <a:endParaRPr sz="1200">
                        <a:latin typeface="Arial"/>
                        <a:cs typeface="Arial"/>
                      </a:endParaRPr>
                    </a:p>
                    <a:p>
                      <a:pPr>
                        <a:lnSpc>
                          <a:spcPct val="100000"/>
                        </a:lnSpc>
                        <a:spcBef>
                          <a:spcPts val="25"/>
                        </a:spcBef>
                      </a:pPr>
                      <a:endParaRPr sz="1200">
                        <a:latin typeface="Times New Roman"/>
                        <a:cs typeface="Times New Roman"/>
                      </a:endParaRPr>
                    </a:p>
                    <a:p>
                      <a:pPr marL="71755" marR="75565">
                        <a:lnSpc>
                          <a:spcPct val="104200"/>
                        </a:lnSpc>
                      </a:pPr>
                      <a:r>
                        <a:rPr sz="1200" b="1" spc="-35" dirty="0">
                          <a:latin typeface="Arial"/>
                          <a:cs typeface="Arial"/>
                        </a:rPr>
                        <a:t>Idosos/pessoas com </a:t>
                      </a:r>
                      <a:r>
                        <a:rPr sz="1200" b="1" spc="-25" dirty="0">
                          <a:latin typeface="Arial"/>
                          <a:cs typeface="Arial"/>
                        </a:rPr>
                        <a:t>doença médica</a:t>
                      </a:r>
                      <a:r>
                        <a:rPr sz="1200" spc="-25" dirty="0">
                          <a:latin typeface="Arial"/>
                          <a:cs typeface="Arial"/>
                        </a:rPr>
                        <a:t>: opção  </a:t>
                      </a:r>
                      <a:r>
                        <a:rPr sz="1200" spc="-20" dirty="0">
                          <a:latin typeface="Arial"/>
                          <a:cs typeface="Arial"/>
                        </a:rPr>
                        <a:t>preferida. </a:t>
                      </a:r>
                      <a:r>
                        <a:rPr sz="1200" spc="-50" dirty="0">
                          <a:latin typeface="Arial"/>
                          <a:cs typeface="Arial"/>
                        </a:rPr>
                        <a:t>Comece </a:t>
                      </a:r>
                      <a:r>
                        <a:rPr sz="1200" spc="-30" dirty="0">
                          <a:latin typeface="Arial"/>
                          <a:cs typeface="Arial"/>
                        </a:rPr>
                        <a:t>com 10 </a:t>
                      </a:r>
                      <a:r>
                        <a:rPr sz="1200" spc="-15" dirty="0">
                          <a:latin typeface="Arial"/>
                          <a:cs typeface="Arial"/>
                        </a:rPr>
                        <a:t>mg/dia, </a:t>
                      </a:r>
                      <a:r>
                        <a:rPr sz="1200" spc="-30" dirty="0">
                          <a:latin typeface="Arial"/>
                          <a:cs typeface="Arial"/>
                        </a:rPr>
                        <a:t>depois aumente  </a:t>
                      </a:r>
                      <a:r>
                        <a:rPr sz="1200" spc="-35" dirty="0">
                          <a:latin typeface="Arial"/>
                          <a:cs typeface="Arial"/>
                        </a:rPr>
                        <a:t>para </a:t>
                      </a:r>
                      <a:r>
                        <a:rPr sz="1200" spc="-20" dirty="0">
                          <a:latin typeface="Arial"/>
                          <a:cs typeface="Arial"/>
                        </a:rPr>
                        <a:t>20 </a:t>
                      </a:r>
                      <a:r>
                        <a:rPr sz="1200" spc="-15" dirty="0">
                          <a:latin typeface="Arial"/>
                          <a:cs typeface="Arial"/>
                        </a:rPr>
                        <a:t>mg </a:t>
                      </a:r>
                      <a:r>
                        <a:rPr sz="1200" spc="-30" dirty="0">
                          <a:latin typeface="Arial"/>
                          <a:cs typeface="Arial"/>
                        </a:rPr>
                        <a:t>(máximo </a:t>
                      </a:r>
                      <a:r>
                        <a:rPr sz="1200" spc="-35" dirty="0">
                          <a:latin typeface="Arial"/>
                          <a:cs typeface="Arial"/>
                        </a:rPr>
                        <a:t>de </a:t>
                      </a:r>
                      <a:r>
                        <a:rPr sz="1200" spc="-5" dirty="0">
                          <a:latin typeface="Arial"/>
                          <a:cs typeface="Arial"/>
                        </a:rPr>
                        <a:t>40</a:t>
                      </a:r>
                      <a:r>
                        <a:rPr sz="1200" spc="-25" dirty="0">
                          <a:latin typeface="Arial"/>
                          <a:cs typeface="Arial"/>
                        </a:rPr>
                        <a:t> </a:t>
                      </a:r>
                      <a:r>
                        <a:rPr sz="1200" spc="-30" dirty="0">
                          <a:latin typeface="Arial"/>
                          <a:cs typeface="Arial"/>
                        </a:rPr>
                        <a:t>mg).</a:t>
                      </a:r>
                      <a:endParaRPr sz="1200">
                        <a:latin typeface="Arial"/>
                        <a:cs typeface="Arial"/>
                      </a:endParaRPr>
                    </a:p>
                  </a:txBody>
                  <a:tcPr marL="0" marR="0" marT="38100" marB="0">
                    <a:lnL w="12700">
                      <a:solidFill>
                        <a:srgbClr val="C6C7C8"/>
                      </a:solidFill>
                      <a:prstDash val="solid"/>
                    </a:lnL>
                    <a:lnR w="12700">
                      <a:solidFill>
                        <a:srgbClr val="C6C7C8"/>
                      </a:solidFill>
                      <a:prstDash val="solid"/>
                    </a:lnR>
                    <a:lnT w="12700">
                      <a:solidFill>
                        <a:srgbClr val="C6C7C8"/>
                      </a:solidFill>
                      <a:prstDash val="solid"/>
                    </a:lnT>
                  </a:tcPr>
                </a:tc>
                <a:tc>
                  <a:txBody>
                    <a:bodyPr/>
                    <a:lstStyle/>
                    <a:p>
                      <a:pPr marL="71755" marR="158115">
                        <a:lnSpc>
                          <a:spcPct val="104200"/>
                        </a:lnSpc>
                        <a:spcBef>
                          <a:spcPts val="300"/>
                        </a:spcBef>
                      </a:pPr>
                      <a:r>
                        <a:rPr sz="1200" b="1" spc="-40" dirty="0">
                          <a:latin typeface="Arial"/>
                          <a:cs typeface="Arial"/>
                        </a:rPr>
                        <a:t>Comuns</a:t>
                      </a:r>
                      <a:r>
                        <a:rPr sz="1200" spc="-40" dirty="0">
                          <a:latin typeface="Arial"/>
                          <a:cs typeface="Arial"/>
                        </a:rPr>
                        <a:t>: </a:t>
                      </a:r>
                      <a:r>
                        <a:rPr sz="1200" spc="-45" dirty="0">
                          <a:latin typeface="Arial"/>
                          <a:cs typeface="Arial"/>
                        </a:rPr>
                        <a:t>sedação, </a:t>
                      </a:r>
                      <a:r>
                        <a:rPr sz="1200" spc="-25" dirty="0">
                          <a:latin typeface="Arial"/>
                          <a:cs typeface="Arial"/>
                        </a:rPr>
                        <a:t>insônia, </a:t>
                      </a:r>
                      <a:r>
                        <a:rPr sz="1200" spc="-30" dirty="0">
                          <a:latin typeface="Arial"/>
                          <a:cs typeface="Arial"/>
                        </a:rPr>
                        <a:t>cefaleia, </a:t>
                      </a:r>
                      <a:r>
                        <a:rPr sz="1200" spc="-10" dirty="0">
                          <a:latin typeface="Arial"/>
                          <a:cs typeface="Arial"/>
                        </a:rPr>
                        <a:t>tontura, </a:t>
                      </a:r>
                      <a:r>
                        <a:rPr sz="1200" spc="-20" dirty="0">
                          <a:latin typeface="Arial"/>
                          <a:cs typeface="Arial"/>
                        </a:rPr>
                        <a:t>distúrbios  </a:t>
                      </a:r>
                      <a:r>
                        <a:rPr sz="1200" spc="-25" dirty="0">
                          <a:latin typeface="Arial"/>
                          <a:cs typeface="Arial"/>
                        </a:rPr>
                        <a:t>gastrointestinais, </a:t>
                      </a:r>
                      <a:r>
                        <a:rPr sz="1200" spc="-35" dirty="0">
                          <a:latin typeface="Arial"/>
                          <a:cs typeface="Arial"/>
                        </a:rPr>
                        <a:t>alterações </a:t>
                      </a:r>
                      <a:r>
                        <a:rPr sz="1200" spc="-10" dirty="0">
                          <a:latin typeface="Arial"/>
                          <a:cs typeface="Arial"/>
                        </a:rPr>
                        <a:t>do </a:t>
                      </a:r>
                      <a:r>
                        <a:rPr sz="1200" spc="-15" dirty="0">
                          <a:latin typeface="Arial"/>
                          <a:cs typeface="Arial"/>
                        </a:rPr>
                        <a:t>apetite </a:t>
                      </a:r>
                      <a:r>
                        <a:rPr sz="1200" spc="-55" dirty="0">
                          <a:latin typeface="Arial"/>
                          <a:cs typeface="Arial"/>
                        </a:rPr>
                        <a:t>e </a:t>
                      </a:r>
                      <a:r>
                        <a:rPr sz="1200" spc="-25" dirty="0">
                          <a:latin typeface="Arial"/>
                          <a:cs typeface="Arial"/>
                        </a:rPr>
                        <a:t>disfunção</a:t>
                      </a:r>
                      <a:r>
                        <a:rPr sz="1200" spc="40" dirty="0">
                          <a:latin typeface="Arial"/>
                          <a:cs typeface="Arial"/>
                        </a:rPr>
                        <a:t> </a:t>
                      </a:r>
                      <a:r>
                        <a:rPr sz="1200" spc="-40" dirty="0">
                          <a:latin typeface="Arial"/>
                          <a:cs typeface="Arial"/>
                        </a:rPr>
                        <a:t>sexual.</a:t>
                      </a:r>
                      <a:endParaRPr sz="1200">
                        <a:latin typeface="Arial"/>
                        <a:cs typeface="Arial"/>
                      </a:endParaRPr>
                    </a:p>
                    <a:p>
                      <a:pPr>
                        <a:lnSpc>
                          <a:spcPct val="100000"/>
                        </a:lnSpc>
                        <a:spcBef>
                          <a:spcPts val="25"/>
                        </a:spcBef>
                      </a:pPr>
                      <a:endParaRPr sz="1200">
                        <a:latin typeface="Times New Roman"/>
                        <a:cs typeface="Times New Roman"/>
                      </a:endParaRPr>
                    </a:p>
                    <a:p>
                      <a:pPr marL="71755" marR="208915">
                        <a:lnSpc>
                          <a:spcPct val="104200"/>
                        </a:lnSpc>
                      </a:pPr>
                      <a:r>
                        <a:rPr sz="1200" b="1" spc="-40" dirty="0">
                          <a:latin typeface="Arial"/>
                          <a:cs typeface="Arial"/>
                        </a:rPr>
                        <a:t>Graves</a:t>
                      </a:r>
                      <a:r>
                        <a:rPr sz="1200" spc="-40" dirty="0">
                          <a:latin typeface="Arial"/>
                          <a:cs typeface="Arial"/>
                        </a:rPr>
                        <a:t>: </a:t>
                      </a:r>
                      <a:r>
                        <a:rPr sz="1200" b="1" spc="-20" dirty="0">
                          <a:latin typeface="Arial"/>
                          <a:cs typeface="Arial"/>
                        </a:rPr>
                        <a:t>anormalidades </a:t>
                      </a:r>
                      <a:r>
                        <a:rPr sz="1200" b="1" spc="-25" dirty="0">
                          <a:latin typeface="Arial"/>
                          <a:cs typeface="Arial"/>
                        </a:rPr>
                        <a:t>hemorrágicas </a:t>
                      </a:r>
                      <a:r>
                        <a:rPr sz="1200" spc="-40" dirty="0">
                          <a:latin typeface="Arial"/>
                          <a:cs typeface="Arial"/>
                        </a:rPr>
                        <a:t>nos usuários </a:t>
                      </a:r>
                      <a:r>
                        <a:rPr sz="1200" spc="-35" dirty="0">
                          <a:latin typeface="Arial"/>
                          <a:cs typeface="Arial"/>
                        </a:rPr>
                        <a:t>de  </a:t>
                      </a:r>
                      <a:r>
                        <a:rPr sz="1200" spc="-25" dirty="0">
                          <a:latin typeface="Arial"/>
                          <a:cs typeface="Arial"/>
                        </a:rPr>
                        <a:t>ácido </a:t>
                      </a:r>
                      <a:r>
                        <a:rPr sz="1200" spc="-30" dirty="0">
                          <a:latin typeface="Arial"/>
                          <a:cs typeface="Arial"/>
                        </a:rPr>
                        <a:t>acetilsalicílico </a:t>
                      </a:r>
                      <a:r>
                        <a:rPr sz="1200" spc="-15" dirty="0">
                          <a:latin typeface="Arial"/>
                          <a:cs typeface="Arial"/>
                        </a:rPr>
                        <a:t>ou outros anti-inflamatórios </a:t>
                      </a:r>
                      <a:r>
                        <a:rPr sz="1200" spc="-30" dirty="0">
                          <a:latin typeface="Arial"/>
                          <a:cs typeface="Arial"/>
                        </a:rPr>
                        <a:t>não  esteroides, </a:t>
                      </a:r>
                      <a:r>
                        <a:rPr sz="1200" spc="-35" dirty="0">
                          <a:latin typeface="Arial"/>
                          <a:cs typeface="Arial"/>
                        </a:rPr>
                        <a:t>baixos </a:t>
                      </a:r>
                      <a:r>
                        <a:rPr sz="1200" spc="-45" dirty="0">
                          <a:latin typeface="Arial"/>
                          <a:cs typeface="Arial"/>
                        </a:rPr>
                        <a:t>níveis </a:t>
                      </a:r>
                      <a:r>
                        <a:rPr sz="1200" spc="-35" dirty="0">
                          <a:latin typeface="Arial"/>
                          <a:cs typeface="Arial"/>
                        </a:rPr>
                        <a:t>de</a:t>
                      </a:r>
                      <a:r>
                        <a:rPr sz="1200" spc="5" dirty="0">
                          <a:latin typeface="Arial"/>
                          <a:cs typeface="Arial"/>
                        </a:rPr>
                        <a:t> </a:t>
                      </a:r>
                      <a:r>
                        <a:rPr sz="1200" spc="-25" dirty="0">
                          <a:latin typeface="Arial"/>
                          <a:cs typeface="Arial"/>
                        </a:rPr>
                        <a:t>sódio.</a:t>
                      </a:r>
                      <a:endParaRPr sz="1200">
                        <a:latin typeface="Arial"/>
                        <a:cs typeface="Arial"/>
                      </a:endParaRPr>
                    </a:p>
                  </a:txBody>
                  <a:tcPr marL="0" marR="0" marT="38100" marB="0">
                    <a:lnL w="12700">
                      <a:solidFill>
                        <a:srgbClr val="C6C7C8"/>
                      </a:solidFill>
                      <a:prstDash val="solid"/>
                    </a:lnL>
                    <a:lnR w="12700">
                      <a:solidFill>
                        <a:srgbClr val="C6C7C8"/>
                      </a:solidFill>
                      <a:prstDash val="solid"/>
                    </a:lnR>
                    <a:lnT w="12700">
                      <a:solidFill>
                        <a:srgbClr val="C6C7C8"/>
                      </a:solidFill>
                      <a:prstDash val="solid"/>
                    </a:lnT>
                  </a:tcPr>
                </a:tc>
                <a:tc>
                  <a:txBody>
                    <a:bodyPr/>
                    <a:lstStyle/>
                    <a:p>
                      <a:pPr marL="71755">
                        <a:lnSpc>
                          <a:spcPct val="100000"/>
                        </a:lnSpc>
                        <a:spcBef>
                          <a:spcPts val="340"/>
                        </a:spcBef>
                      </a:pPr>
                      <a:r>
                        <a:rPr sz="1200" b="1" spc="-30" dirty="0">
                          <a:latin typeface="Arial"/>
                          <a:cs typeface="Arial"/>
                        </a:rPr>
                        <a:t>Cuidado </a:t>
                      </a:r>
                      <a:r>
                        <a:rPr sz="1200" b="1" spc="-15" dirty="0">
                          <a:latin typeface="Arial"/>
                          <a:cs typeface="Arial"/>
                        </a:rPr>
                        <a:t>em </a:t>
                      </a:r>
                      <a:r>
                        <a:rPr sz="1200" b="1" spc="-45" dirty="0">
                          <a:latin typeface="Arial"/>
                          <a:cs typeface="Arial"/>
                        </a:rPr>
                        <a:t>pessoas </a:t>
                      </a:r>
                      <a:r>
                        <a:rPr sz="1200" b="1" spc="-35" dirty="0">
                          <a:latin typeface="Arial"/>
                          <a:cs typeface="Arial"/>
                        </a:rPr>
                        <a:t>com </a:t>
                      </a:r>
                      <a:r>
                        <a:rPr sz="1200" b="1" spc="-25" dirty="0">
                          <a:latin typeface="Arial"/>
                          <a:cs typeface="Arial"/>
                        </a:rPr>
                        <a:t>histórico </a:t>
                      </a:r>
                      <a:r>
                        <a:rPr sz="1200" b="1" spc="-15" dirty="0">
                          <a:latin typeface="Arial"/>
                          <a:cs typeface="Arial"/>
                        </a:rPr>
                        <a:t>de</a:t>
                      </a:r>
                      <a:r>
                        <a:rPr sz="1200" b="1" spc="120" dirty="0">
                          <a:latin typeface="Arial"/>
                          <a:cs typeface="Arial"/>
                        </a:rPr>
                        <a:t> </a:t>
                      </a:r>
                      <a:r>
                        <a:rPr sz="1200" b="1" spc="-35" dirty="0">
                          <a:latin typeface="Arial"/>
                          <a:cs typeface="Arial"/>
                        </a:rPr>
                        <a:t>convulsões.</a:t>
                      </a:r>
                      <a:endParaRPr sz="1200" dirty="0">
                        <a:latin typeface="Arial"/>
                        <a:cs typeface="Arial"/>
                      </a:endParaRPr>
                    </a:p>
                    <a:p>
                      <a:pPr>
                        <a:lnSpc>
                          <a:spcPct val="100000"/>
                        </a:lnSpc>
                        <a:spcBef>
                          <a:spcPts val="25"/>
                        </a:spcBef>
                      </a:pPr>
                      <a:endParaRPr sz="1200" dirty="0">
                        <a:latin typeface="Times New Roman"/>
                        <a:cs typeface="Times New Roman"/>
                      </a:endParaRPr>
                    </a:p>
                    <a:p>
                      <a:pPr marL="71755" marR="140970">
                        <a:lnSpc>
                          <a:spcPct val="104200"/>
                        </a:lnSpc>
                      </a:pPr>
                      <a:r>
                        <a:rPr sz="1200" b="1" spc="-25" dirty="0">
                          <a:latin typeface="Arial"/>
                          <a:cs typeface="Arial"/>
                        </a:rPr>
                        <a:t>Interações medicamentosas</a:t>
                      </a:r>
                      <a:r>
                        <a:rPr sz="1200" spc="-25" dirty="0">
                          <a:latin typeface="Arial"/>
                          <a:cs typeface="Arial"/>
                        </a:rPr>
                        <a:t>: evite </a:t>
                      </a:r>
                      <a:r>
                        <a:rPr sz="1200" spc="-55" dirty="0">
                          <a:latin typeface="Arial"/>
                          <a:cs typeface="Arial"/>
                        </a:rPr>
                        <a:t>a </a:t>
                      </a:r>
                      <a:r>
                        <a:rPr sz="1200" spc="-30" dirty="0">
                          <a:latin typeface="Arial"/>
                          <a:cs typeface="Arial"/>
                        </a:rPr>
                        <a:t>combinação com </a:t>
                      </a:r>
                      <a:r>
                        <a:rPr sz="1200" b="1" spc="-10" dirty="0">
                          <a:latin typeface="Arial"/>
                          <a:cs typeface="Arial"/>
                        </a:rPr>
                        <a:t>varfarina </a:t>
                      </a:r>
                      <a:r>
                        <a:rPr sz="1200" spc="-25" dirty="0">
                          <a:latin typeface="Arial"/>
                          <a:cs typeface="Arial"/>
                        </a:rPr>
                        <a:t>(pode  aumentar </a:t>
                      </a:r>
                      <a:r>
                        <a:rPr sz="1200" spc="-5" dirty="0">
                          <a:latin typeface="Arial"/>
                          <a:cs typeface="Arial"/>
                        </a:rPr>
                        <a:t>o </a:t>
                      </a:r>
                      <a:r>
                        <a:rPr sz="1200" spc="-35" dirty="0">
                          <a:latin typeface="Arial"/>
                          <a:cs typeface="Arial"/>
                        </a:rPr>
                        <a:t>risco de </a:t>
                      </a:r>
                      <a:r>
                        <a:rPr sz="1200" spc="-30" dirty="0">
                          <a:latin typeface="Arial"/>
                          <a:cs typeface="Arial"/>
                        </a:rPr>
                        <a:t>sangramento). </a:t>
                      </a:r>
                      <a:r>
                        <a:rPr sz="1200" spc="-50" dirty="0">
                          <a:latin typeface="Arial"/>
                          <a:cs typeface="Arial"/>
                        </a:rPr>
                        <a:t>Pode </a:t>
                      </a:r>
                      <a:r>
                        <a:rPr sz="1200" spc="-25" dirty="0">
                          <a:latin typeface="Arial"/>
                          <a:cs typeface="Arial"/>
                        </a:rPr>
                        <a:t>aumentar </a:t>
                      </a:r>
                      <a:r>
                        <a:rPr sz="1200" spc="-50" dirty="0">
                          <a:latin typeface="Arial"/>
                          <a:cs typeface="Arial"/>
                        </a:rPr>
                        <a:t>os </a:t>
                      </a:r>
                      <a:r>
                        <a:rPr sz="1200" spc="-45" dirty="0">
                          <a:latin typeface="Arial"/>
                          <a:cs typeface="Arial"/>
                        </a:rPr>
                        <a:t>níveis </a:t>
                      </a:r>
                      <a:r>
                        <a:rPr sz="1200" spc="-35" dirty="0">
                          <a:latin typeface="Arial"/>
                          <a:cs typeface="Arial"/>
                        </a:rPr>
                        <a:t>de </a:t>
                      </a:r>
                      <a:r>
                        <a:rPr sz="1200" spc="-75" dirty="0">
                          <a:latin typeface="Arial"/>
                          <a:cs typeface="Arial"/>
                        </a:rPr>
                        <a:t>ATCs,  </a:t>
                      </a:r>
                      <a:r>
                        <a:rPr sz="1200" spc="-25" dirty="0">
                          <a:latin typeface="Arial"/>
                          <a:cs typeface="Arial"/>
                        </a:rPr>
                        <a:t>antipsicóticos </a:t>
                      </a:r>
                      <a:r>
                        <a:rPr sz="1200" spc="-55" dirty="0">
                          <a:latin typeface="Arial"/>
                          <a:cs typeface="Arial"/>
                        </a:rPr>
                        <a:t>e</a:t>
                      </a:r>
                      <a:r>
                        <a:rPr sz="1200" spc="-30" dirty="0">
                          <a:latin typeface="Arial"/>
                          <a:cs typeface="Arial"/>
                        </a:rPr>
                        <a:t> </a:t>
                      </a:r>
                      <a:r>
                        <a:rPr sz="1200" spc="-25" dirty="0">
                          <a:latin typeface="Arial"/>
                          <a:cs typeface="Arial"/>
                        </a:rPr>
                        <a:t>betabloqueadores.</a:t>
                      </a:r>
                      <a:endParaRPr sz="1200" dirty="0">
                        <a:latin typeface="Arial"/>
                        <a:cs typeface="Arial"/>
                      </a:endParaRPr>
                    </a:p>
                    <a:p>
                      <a:pPr>
                        <a:lnSpc>
                          <a:spcPct val="100000"/>
                        </a:lnSpc>
                        <a:spcBef>
                          <a:spcPts val="20"/>
                        </a:spcBef>
                      </a:pPr>
                      <a:endParaRPr sz="1200" dirty="0">
                        <a:latin typeface="Times New Roman"/>
                        <a:cs typeface="Times New Roman"/>
                      </a:endParaRPr>
                    </a:p>
                    <a:p>
                      <a:pPr marL="71755" marR="111125">
                        <a:lnSpc>
                          <a:spcPct val="104200"/>
                        </a:lnSpc>
                      </a:pPr>
                      <a:r>
                        <a:rPr sz="1200" spc="-35" dirty="0">
                          <a:latin typeface="Arial"/>
                          <a:cs typeface="Arial"/>
                        </a:rPr>
                        <a:t>Cuidado </a:t>
                      </a:r>
                      <a:r>
                        <a:rPr sz="1200" spc="-30" dirty="0">
                          <a:latin typeface="Arial"/>
                          <a:cs typeface="Arial"/>
                        </a:rPr>
                        <a:t>ao </a:t>
                      </a:r>
                      <a:r>
                        <a:rPr sz="1200" spc="-25" dirty="0">
                          <a:latin typeface="Arial"/>
                          <a:cs typeface="Arial"/>
                        </a:rPr>
                        <a:t>combinar </a:t>
                      </a:r>
                      <a:r>
                        <a:rPr sz="1200" spc="-30" dirty="0">
                          <a:latin typeface="Arial"/>
                          <a:cs typeface="Arial"/>
                        </a:rPr>
                        <a:t>com </a:t>
                      </a:r>
                      <a:r>
                        <a:rPr sz="1200" spc="-15" dirty="0">
                          <a:latin typeface="Arial"/>
                          <a:cs typeface="Arial"/>
                        </a:rPr>
                        <a:t>tamoxifeno, </a:t>
                      </a:r>
                      <a:r>
                        <a:rPr sz="1200" spc="-35" dirty="0">
                          <a:latin typeface="Arial"/>
                          <a:cs typeface="Arial"/>
                        </a:rPr>
                        <a:t>codeína </a:t>
                      </a:r>
                      <a:r>
                        <a:rPr sz="1200" spc="-55" dirty="0">
                          <a:latin typeface="Arial"/>
                          <a:cs typeface="Arial"/>
                        </a:rPr>
                        <a:t>e </a:t>
                      </a:r>
                      <a:r>
                        <a:rPr sz="1200" spc="-15" dirty="0">
                          <a:latin typeface="Arial"/>
                          <a:cs typeface="Arial"/>
                        </a:rPr>
                        <a:t>tramadol </a:t>
                      </a:r>
                      <a:r>
                        <a:rPr sz="1200" spc="-40" dirty="0">
                          <a:latin typeface="Arial"/>
                          <a:cs typeface="Arial"/>
                        </a:rPr>
                        <a:t>(reduz </a:t>
                      </a:r>
                      <a:r>
                        <a:rPr sz="1200" spc="-5" dirty="0">
                          <a:latin typeface="Arial"/>
                          <a:cs typeface="Arial"/>
                        </a:rPr>
                        <a:t>o </a:t>
                      </a:r>
                      <a:r>
                        <a:rPr sz="1200" spc="-15" dirty="0">
                          <a:latin typeface="Arial"/>
                          <a:cs typeface="Arial"/>
                        </a:rPr>
                        <a:t>efeito  </a:t>
                      </a:r>
                      <a:r>
                        <a:rPr sz="1200" spc="-65" dirty="0">
                          <a:latin typeface="Arial"/>
                          <a:cs typeface="Arial"/>
                        </a:rPr>
                        <a:t>desses</a:t>
                      </a:r>
                      <a:r>
                        <a:rPr sz="1200" spc="-30" dirty="0">
                          <a:latin typeface="Arial"/>
                          <a:cs typeface="Arial"/>
                        </a:rPr>
                        <a:t> </a:t>
                      </a:r>
                      <a:r>
                        <a:rPr sz="1200" spc="-35" dirty="0">
                          <a:latin typeface="Arial"/>
                          <a:cs typeface="Arial"/>
                        </a:rPr>
                        <a:t>medicamentos).</a:t>
                      </a:r>
                      <a:endParaRPr sz="1200" dirty="0">
                        <a:latin typeface="Arial"/>
                        <a:cs typeface="Arial"/>
                      </a:endParaRPr>
                    </a:p>
                  </a:txBody>
                  <a:tcPr marL="0" marR="0" marT="43180" marB="0">
                    <a:lnL w="12700">
                      <a:solidFill>
                        <a:srgbClr val="C6C7C8"/>
                      </a:solidFill>
                      <a:prstDash val="solid"/>
                    </a:lnL>
                    <a:lnR w="12700">
                      <a:solidFill>
                        <a:srgbClr val="C6C7C8"/>
                      </a:solidFill>
                      <a:prstDash val="solid"/>
                    </a:lnR>
                    <a:lnT w="12700">
                      <a:solidFill>
                        <a:srgbClr val="C6C7C8"/>
                      </a:solidFill>
                      <a:prstDash val="solid"/>
                    </a:lnT>
                  </a:tcPr>
                </a:tc>
                <a:extLst>
                  <a:ext uri="{0D108BD9-81ED-4DB2-BD59-A6C34878D82A}">
                    <a16:rowId xmlns:a16="http://schemas.microsoft.com/office/drawing/2014/main" val="10002"/>
                  </a:ext>
                </a:extLst>
              </a:tr>
              <a:tr h="1226327">
                <a:tc>
                  <a:txBody>
                    <a:bodyPr/>
                    <a:lstStyle/>
                    <a:p>
                      <a:pPr>
                        <a:lnSpc>
                          <a:spcPct val="100000"/>
                        </a:lnSpc>
                      </a:pPr>
                      <a:endParaRPr sz="1200">
                        <a:latin typeface="Times New Roman"/>
                        <a:cs typeface="Times New Roman"/>
                      </a:endParaRPr>
                    </a:p>
                  </a:txBody>
                  <a:tcPr marL="0" marR="0" marT="0"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marL="260350">
                        <a:lnSpc>
                          <a:spcPct val="100000"/>
                        </a:lnSpc>
                        <a:spcBef>
                          <a:spcPts val="670"/>
                        </a:spcBef>
                      </a:pPr>
                      <a:r>
                        <a:rPr sz="1200" b="1" spc="-30" dirty="0">
                          <a:latin typeface="Arial"/>
                          <a:cs typeface="Arial"/>
                        </a:rPr>
                        <a:t>Adolescentes</a:t>
                      </a:r>
                      <a:endParaRPr sz="1200">
                        <a:latin typeface="Arial"/>
                        <a:cs typeface="Arial"/>
                      </a:endParaRPr>
                    </a:p>
                    <a:p>
                      <a:pPr marL="71755" marR="106045" algn="just">
                        <a:lnSpc>
                          <a:spcPct val="104200"/>
                        </a:lnSpc>
                      </a:pPr>
                      <a:r>
                        <a:rPr sz="1200" b="1" spc="-40" dirty="0">
                          <a:latin typeface="Arial"/>
                          <a:cs typeface="Arial"/>
                        </a:rPr>
                        <a:t>Comece </a:t>
                      </a:r>
                      <a:r>
                        <a:rPr sz="1200" spc="-30" dirty="0">
                          <a:latin typeface="Arial"/>
                          <a:cs typeface="Arial"/>
                        </a:rPr>
                        <a:t>com 10 </a:t>
                      </a:r>
                      <a:r>
                        <a:rPr sz="1200" spc="-15" dirty="0">
                          <a:latin typeface="Arial"/>
                          <a:cs typeface="Arial"/>
                        </a:rPr>
                        <a:t>mg/dia. </a:t>
                      </a:r>
                      <a:r>
                        <a:rPr sz="1200" spc="-25" dirty="0">
                          <a:latin typeface="Arial"/>
                          <a:cs typeface="Arial"/>
                        </a:rPr>
                        <a:t>Aumente </a:t>
                      </a:r>
                      <a:r>
                        <a:rPr sz="1200" spc="-35" dirty="0">
                          <a:latin typeface="Arial"/>
                          <a:cs typeface="Arial"/>
                        </a:rPr>
                        <a:t>para </a:t>
                      </a:r>
                      <a:r>
                        <a:rPr sz="1200" spc="-20" dirty="0">
                          <a:latin typeface="Arial"/>
                          <a:cs typeface="Arial"/>
                        </a:rPr>
                        <a:t>20 </a:t>
                      </a:r>
                      <a:r>
                        <a:rPr sz="1200" spc="-15" dirty="0">
                          <a:latin typeface="Arial"/>
                          <a:cs typeface="Arial"/>
                        </a:rPr>
                        <a:t>mg/dia  </a:t>
                      </a:r>
                      <a:r>
                        <a:rPr sz="1200" spc="-75" dirty="0">
                          <a:latin typeface="Arial"/>
                          <a:cs typeface="Arial"/>
                        </a:rPr>
                        <a:t>se </a:t>
                      </a:r>
                      <a:r>
                        <a:rPr sz="1200" spc="-30" dirty="0">
                          <a:latin typeface="Arial"/>
                          <a:cs typeface="Arial"/>
                        </a:rPr>
                        <a:t>não </a:t>
                      </a:r>
                      <a:r>
                        <a:rPr sz="1200" spc="-25" dirty="0">
                          <a:latin typeface="Arial"/>
                          <a:cs typeface="Arial"/>
                        </a:rPr>
                        <a:t>houver </a:t>
                      </a:r>
                      <a:r>
                        <a:rPr sz="1200" spc="-35" dirty="0">
                          <a:latin typeface="Arial"/>
                          <a:cs typeface="Arial"/>
                        </a:rPr>
                        <a:t>resposta </a:t>
                      </a:r>
                      <a:r>
                        <a:rPr sz="1200" spc="-40" dirty="0">
                          <a:latin typeface="Arial"/>
                          <a:cs typeface="Arial"/>
                        </a:rPr>
                        <a:t>em </a:t>
                      </a:r>
                      <a:r>
                        <a:rPr sz="1200" spc="-15" dirty="0">
                          <a:latin typeface="Arial"/>
                          <a:cs typeface="Arial"/>
                        </a:rPr>
                        <a:t>6 </a:t>
                      </a:r>
                      <a:r>
                        <a:rPr sz="1200" spc="-55" dirty="0">
                          <a:latin typeface="Arial"/>
                          <a:cs typeface="Arial"/>
                        </a:rPr>
                        <a:t>semanas </a:t>
                      </a:r>
                      <a:r>
                        <a:rPr sz="1200" spc="-30" dirty="0">
                          <a:latin typeface="Arial"/>
                          <a:cs typeface="Arial"/>
                        </a:rPr>
                        <a:t>(máximo </a:t>
                      </a:r>
                      <a:r>
                        <a:rPr sz="1200" spc="-35" dirty="0">
                          <a:latin typeface="Arial"/>
                          <a:cs typeface="Arial"/>
                        </a:rPr>
                        <a:t>de  </a:t>
                      </a:r>
                      <a:r>
                        <a:rPr sz="1200" spc="-5" dirty="0">
                          <a:latin typeface="Arial"/>
                          <a:cs typeface="Arial"/>
                        </a:rPr>
                        <a:t>40</a:t>
                      </a:r>
                      <a:r>
                        <a:rPr sz="1200" spc="-30" dirty="0">
                          <a:latin typeface="Arial"/>
                          <a:cs typeface="Arial"/>
                        </a:rPr>
                        <a:t> mg).</a:t>
                      </a:r>
                      <a:endParaRPr sz="1200">
                        <a:latin typeface="Arial"/>
                        <a:cs typeface="Arial"/>
                      </a:endParaRPr>
                    </a:p>
                  </a:txBody>
                  <a:tcPr marL="0" marR="0" marT="85090"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a:lnSpc>
                          <a:spcPct val="100000"/>
                        </a:lnSpc>
                      </a:pPr>
                      <a:endParaRPr sz="1200">
                        <a:latin typeface="Times New Roman"/>
                        <a:cs typeface="Times New Roman"/>
                      </a:endParaRPr>
                    </a:p>
                  </a:txBody>
                  <a:tcPr marL="0" marR="0" marT="0" marB="0">
                    <a:lnL w="12700">
                      <a:solidFill>
                        <a:srgbClr val="C6C7C8"/>
                      </a:solidFill>
                      <a:prstDash val="solid"/>
                    </a:lnL>
                    <a:lnR w="12700">
                      <a:solidFill>
                        <a:srgbClr val="C6C7C8"/>
                      </a:solidFill>
                      <a:prstDash val="solid"/>
                    </a:lnR>
                    <a:lnB w="12700">
                      <a:solidFill>
                        <a:srgbClr val="C6C7C8"/>
                      </a:solidFill>
                      <a:prstDash val="solid"/>
                    </a:lnB>
                  </a:tcPr>
                </a:tc>
                <a:tc>
                  <a:txBody>
                    <a:bodyPr/>
                    <a:lstStyle/>
                    <a:p>
                      <a:pPr>
                        <a:lnSpc>
                          <a:spcPct val="100000"/>
                        </a:lnSpc>
                      </a:pPr>
                      <a:endParaRPr sz="1200" dirty="0">
                        <a:latin typeface="Times New Roman"/>
                        <a:cs typeface="Times New Roman"/>
                      </a:endParaRPr>
                    </a:p>
                  </a:txBody>
                  <a:tcPr marL="0" marR="0" marT="0" marB="0">
                    <a:lnL w="12700">
                      <a:solidFill>
                        <a:srgbClr val="C6C7C8"/>
                      </a:solidFill>
                      <a:prstDash val="solid"/>
                    </a:lnL>
                    <a:lnR w="12700">
                      <a:solidFill>
                        <a:srgbClr val="C6C7C8"/>
                      </a:solidFill>
                      <a:prstDash val="solid"/>
                    </a:lnR>
                    <a:lnB w="12700">
                      <a:solidFill>
                        <a:srgbClr val="C6C7C8"/>
                      </a:solidFill>
                      <a:prstDash val="soli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703459" y="2814059"/>
            <a:ext cx="677545" cy="677545"/>
          </a:xfrm>
          <a:custGeom>
            <a:avLst/>
            <a:gdLst/>
            <a:ahLst/>
            <a:cxnLst/>
            <a:rect l="l" t="t" r="r" b="b"/>
            <a:pathLst>
              <a:path w="677545" h="677545">
                <a:moveTo>
                  <a:pt x="586193" y="0"/>
                </a:moveTo>
                <a:lnTo>
                  <a:pt x="0" y="586206"/>
                </a:lnTo>
                <a:lnTo>
                  <a:pt x="91351" y="677544"/>
                </a:lnTo>
                <a:lnTo>
                  <a:pt x="677545" y="91351"/>
                </a:lnTo>
                <a:lnTo>
                  <a:pt x="586193" y="0"/>
                </a:lnTo>
                <a:close/>
              </a:path>
            </a:pathLst>
          </a:custGeom>
          <a:solidFill>
            <a:srgbClr val="B1B3B4"/>
          </a:solidFill>
        </p:spPr>
        <p:txBody>
          <a:bodyPr wrap="square" lIns="0" tIns="0" rIns="0" bIns="0" rtlCol="0"/>
          <a:lstStyle/>
          <a:p>
            <a:endParaRPr/>
          </a:p>
        </p:txBody>
      </p:sp>
      <p:sp>
        <p:nvSpPr>
          <p:cNvPr id="3" name="object 3"/>
          <p:cNvSpPr/>
          <p:nvPr/>
        </p:nvSpPr>
        <p:spPr>
          <a:xfrm>
            <a:off x="2592717" y="3366846"/>
            <a:ext cx="2199005" cy="129539"/>
          </a:xfrm>
          <a:custGeom>
            <a:avLst/>
            <a:gdLst/>
            <a:ahLst/>
            <a:cxnLst/>
            <a:rect l="l" t="t" r="r" b="b"/>
            <a:pathLst>
              <a:path w="2199004" h="129539">
                <a:moveTo>
                  <a:pt x="2198878" y="129184"/>
                </a:moveTo>
                <a:lnTo>
                  <a:pt x="0" y="129184"/>
                </a:lnTo>
                <a:lnTo>
                  <a:pt x="0" y="0"/>
                </a:lnTo>
                <a:lnTo>
                  <a:pt x="2198878" y="0"/>
                </a:lnTo>
                <a:lnTo>
                  <a:pt x="2198878" y="129184"/>
                </a:lnTo>
                <a:close/>
              </a:path>
            </a:pathLst>
          </a:custGeom>
          <a:solidFill>
            <a:srgbClr val="B1B3B4"/>
          </a:solidFill>
        </p:spPr>
        <p:txBody>
          <a:bodyPr wrap="square" lIns="0" tIns="0" rIns="0" bIns="0" rtlCol="0"/>
          <a:lstStyle/>
          <a:p>
            <a:endParaRPr/>
          </a:p>
        </p:txBody>
      </p:sp>
      <p:sp>
        <p:nvSpPr>
          <p:cNvPr id="4" name="object 4"/>
          <p:cNvSpPr/>
          <p:nvPr/>
        </p:nvSpPr>
        <p:spPr>
          <a:xfrm>
            <a:off x="5878804" y="3366846"/>
            <a:ext cx="1969770" cy="129539"/>
          </a:xfrm>
          <a:custGeom>
            <a:avLst/>
            <a:gdLst/>
            <a:ahLst/>
            <a:cxnLst/>
            <a:rect l="l" t="t" r="r" b="b"/>
            <a:pathLst>
              <a:path w="1969770" h="129539">
                <a:moveTo>
                  <a:pt x="0" y="129184"/>
                </a:moveTo>
                <a:lnTo>
                  <a:pt x="1969198" y="129184"/>
                </a:lnTo>
                <a:lnTo>
                  <a:pt x="1969198" y="0"/>
                </a:lnTo>
                <a:lnTo>
                  <a:pt x="0" y="0"/>
                </a:lnTo>
                <a:lnTo>
                  <a:pt x="0" y="129184"/>
                </a:lnTo>
                <a:close/>
              </a:path>
            </a:pathLst>
          </a:custGeom>
          <a:solidFill>
            <a:srgbClr val="8B1062"/>
          </a:solidFill>
        </p:spPr>
        <p:txBody>
          <a:bodyPr wrap="square" lIns="0" tIns="0" rIns="0" bIns="0" rtlCol="0"/>
          <a:lstStyle/>
          <a:p>
            <a:endParaRPr/>
          </a:p>
        </p:txBody>
      </p:sp>
      <p:sp>
        <p:nvSpPr>
          <p:cNvPr id="5" name="object 5"/>
          <p:cNvSpPr/>
          <p:nvPr/>
        </p:nvSpPr>
        <p:spPr>
          <a:xfrm>
            <a:off x="5377428" y="2899346"/>
            <a:ext cx="538480" cy="538480"/>
          </a:xfrm>
          <a:custGeom>
            <a:avLst/>
            <a:gdLst/>
            <a:ahLst/>
            <a:cxnLst/>
            <a:rect l="l" t="t" r="r" b="b"/>
            <a:pathLst>
              <a:path w="538479" h="538479">
                <a:moveTo>
                  <a:pt x="0" y="0"/>
                </a:moveTo>
                <a:lnTo>
                  <a:pt x="538060" y="538060"/>
                </a:lnTo>
              </a:path>
            </a:pathLst>
          </a:custGeom>
          <a:ln w="127000">
            <a:solidFill>
              <a:srgbClr val="8B1062"/>
            </a:solidFill>
          </a:ln>
        </p:spPr>
        <p:txBody>
          <a:bodyPr wrap="square" lIns="0" tIns="0" rIns="0" bIns="0" rtlCol="0"/>
          <a:lstStyle/>
          <a:p>
            <a:endParaRPr/>
          </a:p>
        </p:txBody>
      </p:sp>
      <p:sp>
        <p:nvSpPr>
          <p:cNvPr id="6" name="object 6"/>
          <p:cNvSpPr/>
          <p:nvPr/>
        </p:nvSpPr>
        <p:spPr>
          <a:xfrm>
            <a:off x="7756714" y="4798809"/>
            <a:ext cx="127000" cy="2761615"/>
          </a:xfrm>
          <a:custGeom>
            <a:avLst/>
            <a:gdLst/>
            <a:ahLst/>
            <a:cxnLst/>
            <a:rect l="l" t="t" r="r" b="b"/>
            <a:pathLst>
              <a:path w="127000" h="2761615">
                <a:moveTo>
                  <a:pt x="127000" y="2761195"/>
                </a:moveTo>
                <a:lnTo>
                  <a:pt x="127000" y="0"/>
                </a:lnTo>
                <a:lnTo>
                  <a:pt x="0" y="0"/>
                </a:lnTo>
                <a:lnTo>
                  <a:pt x="0" y="2761195"/>
                </a:lnTo>
                <a:lnTo>
                  <a:pt x="127000" y="2761195"/>
                </a:lnTo>
                <a:close/>
              </a:path>
            </a:pathLst>
          </a:custGeom>
          <a:solidFill>
            <a:srgbClr val="8B1062"/>
          </a:solidFill>
        </p:spPr>
        <p:txBody>
          <a:bodyPr wrap="square" lIns="0" tIns="0" rIns="0" bIns="0" rtlCol="0"/>
          <a:lstStyle/>
          <a:p>
            <a:endParaRPr/>
          </a:p>
        </p:txBody>
      </p:sp>
      <p:sp>
        <p:nvSpPr>
          <p:cNvPr id="7" name="object 7"/>
          <p:cNvSpPr/>
          <p:nvPr/>
        </p:nvSpPr>
        <p:spPr>
          <a:xfrm>
            <a:off x="2592658" y="3395429"/>
            <a:ext cx="127000" cy="385445"/>
          </a:xfrm>
          <a:custGeom>
            <a:avLst/>
            <a:gdLst/>
            <a:ahLst/>
            <a:cxnLst/>
            <a:rect l="l" t="t" r="r" b="b"/>
            <a:pathLst>
              <a:path w="127000" h="385445">
                <a:moveTo>
                  <a:pt x="125996" y="0"/>
                </a:moveTo>
                <a:lnTo>
                  <a:pt x="0" y="0"/>
                </a:lnTo>
                <a:lnTo>
                  <a:pt x="457" y="321487"/>
                </a:lnTo>
                <a:lnTo>
                  <a:pt x="63461" y="385394"/>
                </a:lnTo>
                <a:lnTo>
                  <a:pt x="126453" y="321487"/>
                </a:lnTo>
                <a:lnTo>
                  <a:pt x="125996" y="0"/>
                </a:lnTo>
                <a:close/>
              </a:path>
            </a:pathLst>
          </a:custGeom>
          <a:solidFill>
            <a:srgbClr val="B1B3B4"/>
          </a:solidFill>
        </p:spPr>
        <p:txBody>
          <a:bodyPr wrap="square" lIns="0" tIns="0" rIns="0" bIns="0" rtlCol="0"/>
          <a:lstStyle/>
          <a:p>
            <a:endParaRPr/>
          </a:p>
        </p:txBody>
      </p:sp>
      <p:sp>
        <p:nvSpPr>
          <p:cNvPr id="8" name="object 8"/>
          <p:cNvSpPr/>
          <p:nvPr/>
        </p:nvSpPr>
        <p:spPr>
          <a:xfrm>
            <a:off x="7721542" y="3395429"/>
            <a:ext cx="127000" cy="385445"/>
          </a:xfrm>
          <a:custGeom>
            <a:avLst/>
            <a:gdLst/>
            <a:ahLst/>
            <a:cxnLst/>
            <a:rect l="l" t="t" r="r" b="b"/>
            <a:pathLst>
              <a:path w="127000" h="385445">
                <a:moveTo>
                  <a:pt x="126453" y="0"/>
                </a:moveTo>
                <a:lnTo>
                  <a:pt x="457" y="0"/>
                </a:lnTo>
                <a:lnTo>
                  <a:pt x="0" y="321487"/>
                </a:lnTo>
                <a:lnTo>
                  <a:pt x="62991" y="385394"/>
                </a:lnTo>
                <a:lnTo>
                  <a:pt x="125996" y="321487"/>
                </a:lnTo>
                <a:lnTo>
                  <a:pt x="126453" y="0"/>
                </a:lnTo>
                <a:close/>
              </a:path>
            </a:pathLst>
          </a:custGeom>
          <a:solidFill>
            <a:srgbClr val="8B1062"/>
          </a:solidFill>
        </p:spPr>
        <p:txBody>
          <a:bodyPr wrap="square" lIns="0" tIns="0" rIns="0" bIns="0" rtlCol="0"/>
          <a:lstStyle/>
          <a:p>
            <a:endParaRPr/>
          </a:p>
        </p:txBody>
      </p:sp>
      <p:sp>
        <p:nvSpPr>
          <p:cNvPr id="9" name="object 9"/>
          <p:cNvSpPr/>
          <p:nvPr/>
        </p:nvSpPr>
        <p:spPr>
          <a:xfrm>
            <a:off x="2717628" y="7125893"/>
            <a:ext cx="127000" cy="434340"/>
          </a:xfrm>
          <a:custGeom>
            <a:avLst/>
            <a:gdLst/>
            <a:ahLst/>
            <a:cxnLst/>
            <a:rect l="l" t="t" r="r" b="b"/>
            <a:pathLst>
              <a:path w="127000" h="434340">
                <a:moveTo>
                  <a:pt x="126377" y="0"/>
                </a:moveTo>
                <a:lnTo>
                  <a:pt x="368" y="0"/>
                </a:lnTo>
                <a:lnTo>
                  <a:pt x="0" y="434111"/>
                </a:lnTo>
                <a:lnTo>
                  <a:pt x="125996" y="434111"/>
                </a:lnTo>
                <a:lnTo>
                  <a:pt x="126377" y="0"/>
                </a:lnTo>
                <a:close/>
              </a:path>
            </a:pathLst>
          </a:custGeom>
          <a:solidFill>
            <a:srgbClr val="B1B3B4"/>
          </a:solidFill>
        </p:spPr>
        <p:txBody>
          <a:bodyPr wrap="square" lIns="0" tIns="0" rIns="0" bIns="0" rtlCol="0"/>
          <a:lstStyle/>
          <a:p>
            <a:endParaRPr/>
          </a:p>
        </p:txBody>
      </p:sp>
      <p:sp>
        <p:nvSpPr>
          <p:cNvPr id="10" name="object 10"/>
          <p:cNvSpPr/>
          <p:nvPr/>
        </p:nvSpPr>
        <p:spPr>
          <a:xfrm>
            <a:off x="5585262" y="3138415"/>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1" name="object 11"/>
          <p:cNvSpPr/>
          <p:nvPr/>
        </p:nvSpPr>
        <p:spPr>
          <a:xfrm>
            <a:off x="5585262" y="3138415"/>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2" name="object 12"/>
          <p:cNvSpPr/>
          <p:nvPr/>
        </p:nvSpPr>
        <p:spPr>
          <a:xfrm>
            <a:off x="4027881" y="2500198"/>
            <a:ext cx="2620010" cy="539750"/>
          </a:xfrm>
          <a:custGeom>
            <a:avLst/>
            <a:gdLst/>
            <a:ahLst/>
            <a:cxnLst/>
            <a:rect l="l" t="t" r="r" b="b"/>
            <a:pathLst>
              <a:path w="2620009" h="539750">
                <a:moveTo>
                  <a:pt x="0" y="0"/>
                </a:moveTo>
                <a:lnTo>
                  <a:pt x="2619756" y="0"/>
                </a:lnTo>
                <a:lnTo>
                  <a:pt x="2619756" y="539496"/>
                </a:lnTo>
                <a:lnTo>
                  <a:pt x="0" y="539496"/>
                </a:lnTo>
                <a:lnTo>
                  <a:pt x="0" y="0"/>
                </a:lnTo>
                <a:close/>
              </a:path>
            </a:pathLst>
          </a:custGeom>
          <a:solidFill>
            <a:srgbClr val="000000">
              <a:alpha val="39999"/>
            </a:srgbClr>
          </a:solidFill>
        </p:spPr>
        <p:txBody>
          <a:bodyPr wrap="square" lIns="0" tIns="0" rIns="0" bIns="0" rtlCol="0"/>
          <a:lstStyle/>
          <a:p>
            <a:endParaRPr/>
          </a:p>
        </p:txBody>
      </p:sp>
      <p:sp>
        <p:nvSpPr>
          <p:cNvPr id="13" name="object 13"/>
          <p:cNvSpPr/>
          <p:nvPr/>
        </p:nvSpPr>
        <p:spPr>
          <a:xfrm>
            <a:off x="4077402" y="2551760"/>
            <a:ext cx="2501265" cy="419734"/>
          </a:xfrm>
          <a:custGeom>
            <a:avLst/>
            <a:gdLst/>
            <a:ahLst/>
            <a:cxnLst/>
            <a:rect l="l" t="t" r="r" b="b"/>
            <a:pathLst>
              <a:path w="2501265" h="419735">
                <a:moveTo>
                  <a:pt x="2465184" y="0"/>
                </a:moveTo>
                <a:lnTo>
                  <a:pt x="36004" y="0"/>
                </a:lnTo>
                <a:lnTo>
                  <a:pt x="15189" y="562"/>
                </a:lnTo>
                <a:lnTo>
                  <a:pt x="4500" y="4500"/>
                </a:lnTo>
                <a:lnTo>
                  <a:pt x="562" y="15189"/>
                </a:lnTo>
                <a:lnTo>
                  <a:pt x="0" y="36004"/>
                </a:lnTo>
                <a:lnTo>
                  <a:pt x="0" y="383235"/>
                </a:lnTo>
                <a:lnTo>
                  <a:pt x="562" y="404042"/>
                </a:lnTo>
                <a:lnTo>
                  <a:pt x="4500" y="414728"/>
                </a:lnTo>
                <a:lnTo>
                  <a:pt x="15189" y="418664"/>
                </a:lnTo>
                <a:lnTo>
                  <a:pt x="36004" y="419227"/>
                </a:lnTo>
                <a:lnTo>
                  <a:pt x="2465184" y="419227"/>
                </a:lnTo>
                <a:lnTo>
                  <a:pt x="2485999" y="418664"/>
                </a:lnTo>
                <a:lnTo>
                  <a:pt x="2496688" y="414728"/>
                </a:lnTo>
                <a:lnTo>
                  <a:pt x="2500626" y="404042"/>
                </a:lnTo>
                <a:lnTo>
                  <a:pt x="2501188" y="383235"/>
                </a:lnTo>
                <a:lnTo>
                  <a:pt x="2501188" y="36004"/>
                </a:lnTo>
                <a:lnTo>
                  <a:pt x="2500626" y="15189"/>
                </a:lnTo>
                <a:lnTo>
                  <a:pt x="2496688" y="4500"/>
                </a:lnTo>
                <a:lnTo>
                  <a:pt x="2485999" y="562"/>
                </a:lnTo>
                <a:lnTo>
                  <a:pt x="2465184" y="0"/>
                </a:lnTo>
                <a:close/>
              </a:path>
            </a:pathLst>
          </a:custGeom>
          <a:solidFill>
            <a:srgbClr val="FFFFFF"/>
          </a:solidFill>
        </p:spPr>
        <p:txBody>
          <a:bodyPr wrap="square" lIns="0" tIns="0" rIns="0" bIns="0" rtlCol="0"/>
          <a:lstStyle/>
          <a:p>
            <a:endParaRPr/>
          </a:p>
        </p:txBody>
      </p:sp>
      <p:sp>
        <p:nvSpPr>
          <p:cNvPr id="14" name="object 14"/>
          <p:cNvSpPr txBox="1"/>
          <p:nvPr/>
        </p:nvSpPr>
        <p:spPr>
          <a:xfrm>
            <a:off x="4027881" y="2656584"/>
            <a:ext cx="2620010" cy="208279"/>
          </a:xfrm>
          <a:prstGeom prst="rect">
            <a:avLst/>
          </a:prstGeom>
        </p:spPr>
        <p:txBody>
          <a:bodyPr vert="horz" wrap="square" lIns="0" tIns="12700" rIns="0" bIns="0" rtlCol="0">
            <a:spAutoFit/>
          </a:bodyPr>
          <a:lstStyle/>
          <a:p>
            <a:pPr marL="336550">
              <a:lnSpc>
                <a:spcPct val="100000"/>
              </a:lnSpc>
              <a:spcBef>
                <a:spcPts val="100"/>
              </a:spcBef>
            </a:pPr>
            <a:r>
              <a:rPr sz="1200" b="1" spc="-30" dirty="0">
                <a:latin typeface="Arial"/>
                <a:cs typeface="Arial"/>
              </a:rPr>
              <a:t>A </a:t>
            </a:r>
            <a:r>
              <a:rPr sz="1200" b="1" spc="-60" dirty="0">
                <a:latin typeface="Arial"/>
                <a:cs typeface="Arial"/>
              </a:rPr>
              <a:t>pessoa </a:t>
            </a:r>
            <a:r>
              <a:rPr sz="1200" b="1" spc="-30" dirty="0">
                <a:latin typeface="Arial"/>
                <a:cs typeface="Arial"/>
              </a:rPr>
              <a:t>está</a:t>
            </a:r>
            <a:r>
              <a:rPr sz="1200" b="1" spc="120" dirty="0">
                <a:latin typeface="Arial"/>
                <a:cs typeface="Arial"/>
              </a:rPr>
              <a:t> </a:t>
            </a:r>
            <a:r>
              <a:rPr sz="1200" b="1" spc="-40" dirty="0">
                <a:latin typeface="Arial"/>
                <a:cs typeface="Arial"/>
              </a:rPr>
              <a:t>melhorando?</a:t>
            </a:r>
            <a:endParaRPr sz="1200">
              <a:latin typeface="Arial"/>
              <a:cs typeface="Arial"/>
            </a:endParaRPr>
          </a:p>
        </p:txBody>
      </p:sp>
      <p:sp>
        <p:nvSpPr>
          <p:cNvPr id="15" name="object 15"/>
          <p:cNvSpPr/>
          <p:nvPr/>
        </p:nvSpPr>
        <p:spPr>
          <a:xfrm>
            <a:off x="4077402" y="2551760"/>
            <a:ext cx="2501265" cy="419734"/>
          </a:xfrm>
          <a:custGeom>
            <a:avLst/>
            <a:gdLst/>
            <a:ahLst/>
            <a:cxnLst/>
            <a:rect l="l" t="t" r="r" b="b"/>
            <a:pathLst>
              <a:path w="2501265" h="419735">
                <a:moveTo>
                  <a:pt x="36004" y="0"/>
                </a:moveTo>
                <a:lnTo>
                  <a:pt x="15189" y="562"/>
                </a:lnTo>
                <a:lnTo>
                  <a:pt x="4500" y="4500"/>
                </a:lnTo>
                <a:lnTo>
                  <a:pt x="562" y="15189"/>
                </a:lnTo>
                <a:lnTo>
                  <a:pt x="0" y="36004"/>
                </a:lnTo>
                <a:lnTo>
                  <a:pt x="0" y="383235"/>
                </a:lnTo>
                <a:lnTo>
                  <a:pt x="562" y="404042"/>
                </a:lnTo>
                <a:lnTo>
                  <a:pt x="4500" y="414728"/>
                </a:lnTo>
                <a:lnTo>
                  <a:pt x="15189" y="418664"/>
                </a:lnTo>
                <a:lnTo>
                  <a:pt x="36004" y="419227"/>
                </a:lnTo>
                <a:lnTo>
                  <a:pt x="2465184" y="419227"/>
                </a:lnTo>
                <a:lnTo>
                  <a:pt x="2485999" y="418664"/>
                </a:lnTo>
                <a:lnTo>
                  <a:pt x="2496688" y="414728"/>
                </a:lnTo>
                <a:lnTo>
                  <a:pt x="2500626" y="404042"/>
                </a:lnTo>
                <a:lnTo>
                  <a:pt x="2501188" y="383235"/>
                </a:lnTo>
                <a:lnTo>
                  <a:pt x="2501188" y="36004"/>
                </a:lnTo>
                <a:lnTo>
                  <a:pt x="2500626" y="15189"/>
                </a:lnTo>
                <a:lnTo>
                  <a:pt x="2496688" y="4500"/>
                </a:lnTo>
                <a:lnTo>
                  <a:pt x="2485999" y="562"/>
                </a:lnTo>
                <a:lnTo>
                  <a:pt x="2465184" y="0"/>
                </a:lnTo>
                <a:lnTo>
                  <a:pt x="36004" y="0"/>
                </a:lnTo>
                <a:close/>
              </a:path>
            </a:pathLst>
          </a:custGeom>
          <a:ln w="44450">
            <a:solidFill>
              <a:srgbClr val="8B1062"/>
            </a:solidFill>
          </a:ln>
        </p:spPr>
        <p:txBody>
          <a:bodyPr wrap="square" lIns="0" tIns="0" rIns="0" bIns="0" rtlCol="0"/>
          <a:lstStyle/>
          <a:p>
            <a:endParaRPr/>
          </a:p>
        </p:txBody>
      </p:sp>
      <p:sp>
        <p:nvSpPr>
          <p:cNvPr id="16" name="object 16"/>
          <p:cNvSpPr/>
          <p:nvPr/>
        </p:nvSpPr>
        <p:spPr>
          <a:xfrm>
            <a:off x="3646119" y="1926069"/>
            <a:ext cx="3369945" cy="589915"/>
          </a:xfrm>
          <a:custGeom>
            <a:avLst/>
            <a:gdLst/>
            <a:ahLst/>
            <a:cxnLst/>
            <a:rect l="l" t="t" r="r" b="b"/>
            <a:pathLst>
              <a:path w="3369945" h="589914">
                <a:moveTo>
                  <a:pt x="0" y="0"/>
                </a:moveTo>
                <a:lnTo>
                  <a:pt x="3369563" y="0"/>
                </a:lnTo>
                <a:lnTo>
                  <a:pt x="3369563" y="589788"/>
                </a:lnTo>
                <a:lnTo>
                  <a:pt x="0" y="589788"/>
                </a:lnTo>
                <a:lnTo>
                  <a:pt x="0" y="0"/>
                </a:lnTo>
                <a:close/>
              </a:path>
            </a:pathLst>
          </a:custGeom>
          <a:solidFill>
            <a:srgbClr val="000000">
              <a:alpha val="39999"/>
            </a:srgbClr>
          </a:solidFill>
        </p:spPr>
        <p:txBody>
          <a:bodyPr wrap="square" lIns="0" tIns="0" rIns="0" bIns="0" rtlCol="0"/>
          <a:lstStyle/>
          <a:p>
            <a:endParaRPr/>
          </a:p>
        </p:txBody>
      </p:sp>
      <p:sp>
        <p:nvSpPr>
          <p:cNvPr id="17" name="object 17"/>
          <p:cNvSpPr/>
          <p:nvPr/>
        </p:nvSpPr>
        <p:spPr>
          <a:xfrm>
            <a:off x="3677996" y="1955405"/>
            <a:ext cx="3288029" cy="514984"/>
          </a:xfrm>
          <a:custGeom>
            <a:avLst/>
            <a:gdLst/>
            <a:ahLst/>
            <a:cxnLst/>
            <a:rect l="l" t="t" r="r" b="b"/>
            <a:pathLst>
              <a:path w="3288029" h="514985">
                <a:moveTo>
                  <a:pt x="3252000" y="0"/>
                </a:moveTo>
                <a:lnTo>
                  <a:pt x="36004" y="0"/>
                </a:lnTo>
                <a:lnTo>
                  <a:pt x="15189" y="562"/>
                </a:lnTo>
                <a:lnTo>
                  <a:pt x="4500" y="4500"/>
                </a:lnTo>
                <a:lnTo>
                  <a:pt x="562" y="15189"/>
                </a:lnTo>
                <a:lnTo>
                  <a:pt x="0" y="36004"/>
                </a:lnTo>
                <a:lnTo>
                  <a:pt x="0" y="478955"/>
                </a:lnTo>
                <a:lnTo>
                  <a:pt x="562" y="499770"/>
                </a:lnTo>
                <a:lnTo>
                  <a:pt x="4500" y="510459"/>
                </a:lnTo>
                <a:lnTo>
                  <a:pt x="15189" y="514397"/>
                </a:lnTo>
                <a:lnTo>
                  <a:pt x="36004" y="514959"/>
                </a:lnTo>
                <a:lnTo>
                  <a:pt x="3252000" y="514959"/>
                </a:lnTo>
                <a:lnTo>
                  <a:pt x="3272815" y="514397"/>
                </a:lnTo>
                <a:lnTo>
                  <a:pt x="3283504" y="510459"/>
                </a:lnTo>
                <a:lnTo>
                  <a:pt x="3287442" y="499770"/>
                </a:lnTo>
                <a:lnTo>
                  <a:pt x="3288004" y="478955"/>
                </a:lnTo>
                <a:lnTo>
                  <a:pt x="3288004" y="36004"/>
                </a:lnTo>
                <a:lnTo>
                  <a:pt x="3287442" y="15189"/>
                </a:lnTo>
                <a:lnTo>
                  <a:pt x="3283504" y="4500"/>
                </a:lnTo>
                <a:lnTo>
                  <a:pt x="3272815" y="562"/>
                </a:lnTo>
                <a:lnTo>
                  <a:pt x="3252000" y="0"/>
                </a:lnTo>
                <a:close/>
              </a:path>
            </a:pathLst>
          </a:custGeom>
          <a:solidFill>
            <a:srgbClr val="8B1062"/>
          </a:solidFill>
        </p:spPr>
        <p:txBody>
          <a:bodyPr wrap="square" lIns="0" tIns="0" rIns="0" bIns="0" rtlCol="0"/>
          <a:lstStyle/>
          <a:p>
            <a:endParaRPr/>
          </a:p>
        </p:txBody>
      </p:sp>
      <p:sp>
        <p:nvSpPr>
          <p:cNvPr id="18" name="object 18"/>
          <p:cNvSpPr txBox="1"/>
          <p:nvPr/>
        </p:nvSpPr>
        <p:spPr>
          <a:xfrm>
            <a:off x="3646119" y="2129005"/>
            <a:ext cx="3369945" cy="208279"/>
          </a:xfrm>
          <a:prstGeom prst="rect">
            <a:avLst/>
          </a:prstGeom>
        </p:spPr>
        <p:txBody>
          <a:bodyPr vert="horz" wrap="square" lIns="0" tIns="12700" rIns="0" bIns="0" rtlCol="0">
            <a:spAutoFit/>
          </a:bodyPr>
          <a:lstStyle/>
          <a:p>
            <a:pPr marL="586105">
              <a:lnSpc>
                <a:spcPct val="100000"/>
              </a:lnSpc>
              <a:spcBef>
                <a:spcPts val="100"/>
              </a:spcBef>
            </a:pPr>
            <a:r>
              <a:rPr sz="1200" b="1" spc="-35" dirty="0">
                <a:solidFill>
                  <a:srgbClr val="FFFFFF"/>
                </a:solidFill>
                <a:latin typeface="Arial"/>
                <a:cs typeface="Arial"/>
              </a:rPr>
              <a:t>AVALIE </a:t>
            </a:r>
            <a:r>
              <a:rPr sz="1200" b="1" spc="-114" dirty="0">
                <a:solidFill>
                  <a:srgbClr val="FFFFFF"/>
                </a:solidFill>
                <a:latin typeface="Arial"/>
                <a:cs typeface="Arial"/>
              </a:rPr>
              <a:t>SE </a:t>
            </a:r>
            <a:r>
              <a:rPr sz="1200" b="1" spc="-15" dirty="0">
                <a:solidFill>
                  <a:srgbClr val="FFFFFF"/>
                </a:solidFill>
                <a:latin typeface="Arial"/>
                <a:cs typeface="Arial"/>
              </a:rPr>
              <a:t>HOUVE</a:t>
            </a:r>
            <a:r>
              <a:rPr sz="1200" b="1" spc="-80" dirty="0">
                <a:solidFill>
                  <a:srgbClr val="FFFFFF"/>
                </a:solidFill>
                <a:latin typeface="Arial"/>
                <a:cs typeface="Arial"/>
              </a:rPr>
              <a:t> </a:t>
            </a:r>
            <a:r>
              <a:rPr sz="1200" b="1" spc="-10" dirty="0">
                <a:solidFill>
                  <a:srgbClr val="FFFFFF"/>
                </a:solidFill>
                <a:latin typeface="Arial"/>
                <a:cs typeface="Arial"/>
              </a:rPr>
              <a:t>MELHORA</a:t>
            </a:r>
            <a:endParaRPr sz="1200">
              <a:latin typeface="Arial"/>
              <a:cs typeface="Arial"/>
            </a:endParaRPr>
          </a:p>
        </p:txBody>
      </p:sp>
      <p:sp>
        <p:nvSpPr>
          <p:cNvPr id="19" name="object 19"/>
          <p:cNvSpPr/>
          <p:nvPr/>
        </p:nvSpPr>
        <p:spPr>
          <a:xfrm>
            <a:off x="5134599" y="1651868"/>
            <a:ext cx="417830" cy="417830"/>
          </a:xfrm>
          <a:custGeom>
            <a:avLst/>
            <a:gdLst/>
            <a:ahLst/>
            <a:cxnLst/>
            <a:rect l="l" t="t" r="r" b="b"/>
            <a:pathLst>
              <a:path w="417829" h="417830">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20" name="object 20"/>
          <p:cNvSpPr/>
          <p:nvPr/>
        </p:nvSpPr>
        <p:spPr>
          <a:xfrm>
            <a:off x="5134599" y="1651868"/>
            <a:ext cx="417830" cy="417830"/>
          </a:xfrm>
          <a:custGeom>
            <a:avLst/>
            <a:gdLst/>
            <a:ahLst/>
            <a:cxnLst/>
            <a:rect l="l" t="t" r="r" b="b"/>
            <a:pathLst>
              <a:path w="417829" h="417830">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21" name="object 21"/>
          <p:cNvSpPr txBox="1"/>
          <p:nvPr/>
        </p:nvSpPr>
        <p:spPr>
          <a:xfrm>
            <a:off x="5257101" y="1692630"/>
            <a:ext cx="151130" cy="281305"/>
          </a:xfrm>
          <a:prstGeom prst="rect">
            <a:avLst/>
          </a:prstGeom>
        </p:spPr>
        <p:txBody>
          <a:bodyPr vert="horz" wrap="square" lIns="0" tIns="15875" rIns="0" bIns="0" rtlCol="0">
            <a:spAutoFit/>
          </a:bodyPr>
          <a:lstStyle/>
          <a:p>
            <a:pPr marL="12700">
              <a:lnSpc>
                <a:spcPct val="100000"/>
              </a:lnSpc>
              <a:spcBef>
                <a:spcPts val="125"/>
              </a:spcBef>
            </a:pPr>
            <a:r>
              <a:rPr sz="1650" b="1" spc="65" dirty="0">
                <a:solidFill>
                  <a:srgbClr val="FFFFFF"/>
                </a:solidFill>
                <a:latin typeface="Arial"/>
                <a:cs typeface="Arial"/>
              </a:rPr>
              <a:t>1</a:t>
            </a:r>
            <a:endParaRPr sz="1650">
              <a:latin typeface="Arial"/>
              <a:cs typeface="Arial"/>
            </a:endParaRPr>
          </a:p>
        </p:txBody>
      </p:sp>
      <p:sp>
        <p:nvSpPr>
          <p:cNvPr id="22" name="object 22"/>
          <p:cNvSpPr/>
          <p:nvPr/>
        </p:nvSpPr>
        <p:spPr>
          <a:xfrm>
            <a:off x="7946386" y="1203626"/>
            <a:ext cx="2428240" cy="2032000"/>
          </a:xfrm>
          <a:custGeom>
            <a:avLst/>
            <a:gdLst/>
            <a:ahLst/>
            <a:cxnLst/>
            <a:rect l="l" t="t" r="r" b="b"/>
            <a:pathLst>
              <a:path w="2428240" h="2032000">
                <a:moveTo>
                  <a:pt x="2428062" y="0"/>
                </a:moveTo>
                <a:lnTo>
                  <a:pt x="2428062" y="2031530"/>
                </a:lnTo>
                <a:lnTo>
                  <a:pt x="214007" y="2031530"/>
                </a:lnTo>
                <a:lnTo>
                  <a:pt x="214007" y="1325219"/>
                </a:lnTo>
                <a:lnTo>
                  <a:pt x="0" y="1151394"/>
                </a:lnTo>
                <a:lnTo>
                  <a:pt x="214007" y="953655"/>
                </a:lnTo>
                <a:lnTo>
                  <a:pt x="214007" y="0"/>
                </a:lnTo>
                <a:lnTo>
                  <a:pt x="2428062" y="0"/>
                </a:lnTo>
                <a:close/>
              </a:path>
            </a:pathLst>
          </a:custGeom>
          <a:ln w="88900">
            <a:solidFill>
              <a:srgbClr val="E3E4E4"/>
            </a:solidFill>
          </a:ln>
        </p:spPr>
        <p:txBody>
          <a:bodyPr wrap="square" lIns="0" tIns="0" rIns="0" bIns="0" rtlCol="0"/>
          <a:lstStyle/>
          <a:p>
            <a:endParaRPr/>
          </a:p>
        </p:txBody>
      </p:sp>
      <p:sp>
        <p:nvSpPr>
          <p:cNvPr id="23" name="object 23"/>
          <p:cNvSpPr txBox="1"/>
          <p:nvPr/>
        </p:nvSpPr>
        <p:spPr>
          <a:xfrm>
            <a:off x="8390008" y="1272501"/>
            <a:ext cx="1809750" cy="355600"/>
          </a:xfrm>
          <a:prstGeom prst="rect">
            <a:avLst/>
          </a:prstGeom>
        </p:spPr>
        <p:txBody>
          <a:bodyPr vert="horz" wrap="square" lIns="0" tIns="12700" rIns="0" bIns="0" rtlCol="0">
            <a:spAutoFit/>
          </a:bodyPr>
          <a:lstStyle/>
          <a:p>
            <a:pPr marL="12700" marR="5080">
              <a:lnSpc>
                <a:spcPct val="108300"/>
              </a:lnSpc>
              <a:spcBef>
                <a:spcPts val="100"/>
              </a:spcBef>
            </a:pPr>
            <a:r>
              <a:rPr sz="1000" b="1" spc="-15" dirty="0">
                <a:solidFill>
                  <a:srgbClr val="D10019"/>
                </a:solidFill>
                <a:latin typeface="Arial"/>
                <a:cs typeface="Arial"/>
              </a:rPr>
              <a:t>RECOMENDAÇÕES </a:t>
            </a:r>
            <a:r>
              <a:rPr sz="1000" b="1" spc="-50" dirty="0">
                <a:solidFill>
                  <a:srgbClr val="D10019"/>
                </a:solidFill>
                <a:latin typeface="Arial"/>
                <a:cs typeface="Arial"/>
              </a:rPr>
              <a:t>SOBRE </a:t>
            </a:r>
            <a:r>
              <a:rPr sz="1000" b="1" spc="-25" dirty="0">
                <a:solidFill>
                  <a:srgbClr val="D10019"/>
                </a:solidFill>
                <a:latin typeface="Arial"/>
                <a:cs typeface="Arial"/>
              </a:rPr>
              <a:t>A  </a:t>
            </a:r>
            <a:r>
              <a:rPr sz="1000" b="1" spc="-10" dirty="0">
                <a:solidFill>
                  <a:srgbClr val="D10019"/>
                </a:solidFill>
                <a:latin typeface="Arial"/>
                <a:cs typeface="Arial"/>
              </a:rPr>
              <a:t>FREQUÊNCIA </a:t>
            </a:r>
            <a:r>
              <a:rPr sz="1000" b="1" spc="-40" dirty="0">
                <a:solidFill>
                  <a:srgbClr val="D10019"/>
                </a:solidFill>
                <a:latin typeface="Arial"/>
                <a:cs typeface="Arial"/>
              </a:rPr>
              <a:t>DE</a:t>
            </a:r>
            <a:r>
              <a:rPr sz="1000" b="1" spc="-50" dirty="0">
                <a:solidFill>
                  <a:srgbClr val="D10019"/>
                </a:solidFill>
                <a:latin typeface="Arial"/>
                <a:cs typeface="Arial"/>
              </a:rPr>
              <a:t> </a:t>
            </a:r>
            <a:r>
              <a:rPr sz="1000" b="1" spc="-15" dirty="0">
                <a:solidFill>
                  <a:srgbClr val="D10019"/>
                </a:solidFill>
                <a:latin typeface="Arial"/>
                <a:cs typeface="Arial"/>
              </a:rPr>
              <a:t>CONTATO</a:t>
            </a:r>
            <a:endParaRPr sz="1000" dirty="0">
              <a:latin typeface="Arial"/>
              <a:cs typeface="Arial"/>
            </a:endParaRPr>
          </a:p>
        </p:txBody>
      </p:sp>
      <p:sp>
        <p:nvSpPr>
          <p:cNvPr id="24" name="object 24"/>
          <p:cNvSpPr txBox="1"/>
          <p:nvPr/>
        </p:nvSpPr>
        <p:spPr>
          <a:xfrm>
            <a:off x="8136371" y="1695265"/>
            <a:ext cx="2238255" cy="1478610"/>
          </a:xfrm>
          <a:prstGeom prst="rect">
            <a:avLst/>
          </a:prstGeom>
        </p:spPr>
        <p:txBody>
          <a:bodyPr vert="horz" wrap="square" lIns="0" tIns="20955" rIns="0" bIns="0" rtlCol="0">
            <a:spAutoFit/>
          </a:bodyPr>
          <a:lstStyle/>
          <a:p>
            <a:pPr marL="192405" marR="5080" indent="-180340">
              <a:lnSpc>
                <a:spcPct val="107100"/>
              </a:lnSpc>
              <a:spcBef>
                <a:spcPts val="165"/>
              </a:spcBef>
            </a:pPr>
            <a:r>
              <a:rPr sz="1050" b="1" spc="-80" dirty="0">
                <a:solidFill>
                  <a:srgbClr val="D10019"/>
                </a:solidFill>
                <a:latin typeface="Arial"/>
                <a:cs typeface="Arial"/>
              </a:rPr>
              <a:t>» </a:t>
            </a:r>
            <a:r>
              <a:rPr sz="1050" spc="-25" dirty="0">
                <a:latin typeface="Arial"/>
                <a:cs typeface="Arial"/>
              </a:rPr>
              <a:t>Marque </a:t>
            </a:r>
            <a:r>
              <a:rPr sz="1050" spc="-60" dirty="0">
                <a:latin typeface="Arial"/>
                <a:cs typeface="Arial"/>
              </a:rPr>
              <a:t>a </a:t>
            </a:r>
            <a:r>
              <a:rPr sz="1050" spc="-45" dirty="0">
                <a:latin typeface="Arial"/>
                <a:cs typeface="Arial"/>
              </a:rPr>
              <a:t>segunda </a:t>
            </a:r>
            <a:r>
              <a:rPr sz="1050" spc="-35" dirty="0">
                <a:latin typeface="Arial"/>
                <a:cs typeface="Arial"/>
              </a:rPr>
              <a:t>consulta </a:t>
            </a:r>
            <a:r>
              <a:rPr sz="1050" spc="-15" dirty="0">
                <a:latin typeface="Arial"/>
                <a:cs typeface="Arial"/>
              </a:rPr>
              <a:t>dentro  </a:t>
            </a:r>
            <a:r>
              <a:rPr sz="1050" spc="-40" dirty="0">
                <a:latin typeface="Arial"/>
                <a:cs typeface="Arial"/>
              </a:rPr>
              <a:t>de </a:t>
            </a:r>
            <a:r>
              <a:rPr sz="1050" spc="-15" dirty="0">
                <a:latin typeface="Arial"/>
                <a:cs typeface="Arial"/>
              </a:rPr>
              <a:t>1 </a:t>
            </a:r>
            <a:r>
              <a:rPr sz="1050" spc="-55" dirty="0">
                <a:latin typeface="Arial"/>
                <a:cs typeface="Arial"/>
              </a:rPr>
              <a:t>semana.</a:t>
            </a:r>
            <a:endParaRPr sz="1050" dirty="0">
              <a:latin typeface="Arial"/>
              <a:cs typeface="Arial"/>
            </a:endParaRPr>
          </a:p>
          <a:p>
            <a:pPr marL="12700">
              <a:lnSpc>
                <a:spcPts val="1400"/>
              </a:lnSpc>
            </a:pPr>
            <a:r>
              <a:rPr sz="1050" b="1" spc="-80" dirty="0">
                <a:solidFill>
                  <a:srgbClr val="D10019"/>
                </a:solidFill>
                <a:latin typeface="Arial"/>
                <a:cs typeface="Arial"/>
              </a:rPr>
              <a:t>» </a:t>
            </a:r>
            <a:r>
              <a:rPr sz="1050" spc="-30" dirty="0">
                <a:latin typeface="Arial"/>
                <a:cs typeface="Arial"/>
              </a:rPr>
              <a:t>A </a:t>
            </a:r>
            <a:r>
              <a:rPr sz="1050" spc="-25" dirty="0">
                <a:latin typeface="Arial"/>
                <a:cs typeface="Arial"/>
              </a:rPr>
              <a:t>princípio, </a:t>
            </a:r>
            <a:r>
              <a:rPr sz="1050" spc="-35" dirty="0">
                <a:latin typeface="Arial"/>
                <a:cs typeface="Arial"/>
              </a:rPr>
              <a:t>mantenha</a:t>
            </a:r>
            <a:r>
              <a:rPr sz="1050" spc="65" dirty="0">
                <a:latin typeface="Arial"/>
                <a:cs typeface="Arial"/>
              </a:rPr>
              <a:t> </a:t>
            </a:r>
            <a:r>
              <a:rPr sz="1050" spc="-15" dirty="0">
                <a:latin typeface="Arial"/>
                <a:cs typeface="Arial"/>
              </a:rPr>
              <a:t>contato</a:t>
            </a:r>
            <a:endParaRPr sz="1050" dirty="0">
              <a:latin typeface="Arial"/>
              <a:cs typeface="Arial"/>
            </a:endParaRPr>
          </a:p>
          <a:p>
            <a:pPr marL="192405">
              <a:lnSpc>
                <a:spcPct val="100000"/>
              </a:lnSpc>
              <a:spcBef>
                <a:spcPts val="120"/>
              </a:spcBef>
            </a:pPr>
            <a:r>
              <a:rPr sz="1050" spc="-25" dirty="0">
                <a:latin typeface="Arial"/>
                <a:cs typeface="Arial"/>
              </a:rPr>
              <a:t>periódico </a:t>
            </a:r>
            <a:r>
              <a:rPr sz="1050" spc="-10" dirty="0">
                <a:latin typeface="Arial"/>
                <a:cs typeface="Arial"/>
              </a:rPr>
              <a:t>por </a:t>
            </a:r>
            <a:r>
              <a:rPr sz="1050" spc="-20" dirty="0">
                <a:latin typeface="Arial"/>
                <a:cs typeface="Arial"/>
              </a:rPr>
              <a:t>telefone,</a:t>
            </a:r>
            <a:r>
              <a:rPr sz="1050" spc="-50" dirty="0">
                <a:latin typeface="Arial"/>
                <a:cs typeface="Arial"/>
              </a:rPr>
              <a:t> </a:t>
            </a:r>
            <a:r>
              <a:rPr sz="1050" spc="-45" dirty="0">
                <a:latin typeface="Arial"/>
                <a:cs typeface="Arial"/>
              </a:rPr>
              <a:t>visitas</a:t>
            </a:r>
            <a:endParaRPr sz="1050" dirty="0">
              <a:latin typeface="Arial"/>
              <a:cs typeface="Arial"/>
            </a:endParaRPr>
          </a:p>
          <a:p>
            <a:pPr marL="192405" marR="10160">
              <a:lnSpc>
                <a:spcPct val="120300"/>
              </a:lnSpc>
            </a:pPr>
            <a:r>
              <a:rPr sz="1050" spc="-35" dirty="0">
                <a:latin typeface="Arial"/>
                <a:cs typeface="Arial"/>
              </a:rPr>
              <a:t>domiciliares, cartas, </a:t>
            </a:r>
            <a:r>
              <a:rPr sz="1050" spc="-15" dirty="0">
                <a:latin typeface="Arial"/>
                <a:cs typeface="Arial"/>
              </a:rPr>
              <a:t>ou </a:t>
            </a:r>
            <a:r>
              <a:rPr sz="1050" spc="-35" dirty="0">
                <a:latin typeface="Arial"/>
                <a:cs typeface="Arial"/>
              </a:rPr>
              <a:t>cartões </a:t>
            </a:r>
            <a:r>
              <a:rPr sz="1050" spc="-40" dirty="0">
                <a:latin typeface="Arial"/>
                <a:cs typeface="Arial"/>
              </a:rPr>
              <a:t>de  </a:t>
            </a:r>
            <a:r>
              <a:rPr sz="1050" spc="-15" dirty="0">
                <a:latin typeface="Arial"/>
                <a:cs typeface="Arial"/>
              </a:rPr>
              <a:t>contato </a:t>
            </a:r>
            <a:r>
              <a:rPr sz="1050" spc="-35" dirty="0">
                <a:latin typeface="Arial"/>
                <a:cs typeface="Arial"/>
              </a:rPr>
              <a:t>com </a:t>
            </a:r>
            <a:r>
              <a:rPr sz="1050" spc="-25" dirty="0">
                <a:latin typeface="Arial"/>
                <a:cs typeface="Arial"/>
              </a:rPr>
              <a:t>maior </a:t>
            </a:r>
            <a:r>
              <a:rPr sz="1050" spc="-30" dirty="0">
                <a:latin typeface="Arial"/>
                <a:cs typeface="Arial"/>
              </a:rPr>
              <a:t>frequência, </a:t>
            </a:r>
            <a:r>
              <a:rPr sz="1050" spc="-10" dirty="0">
                <a:latin typeface="Arial"/>
                <a:cs typeface="Arial"/>
              </a:rPr>
              <a:t>por  </a:t>
            </a:r>
            <a:r>
              <a:rPr sz="1050" spc="-35" dirty="0">
                <a:latin typeface="Arial"/>
                <a:cs typeface="Arial"/>
              </a:rPr>
              <a:t>exemplo, </a:t>
            </a:r>
            <a:r>
              <a:rPr sz="1050" spc="-40" dirty="0">
                <a:latin typeface="Arial"/>
                <a:cs typeface="Arial"/>
              </a:rPr>
              <a:t>mensalmente </a:t>
            </a:r>
            <a:r>
              <a:rPr sz="1050" spc="-45" dirty="0">
                <a:latin typeface="Arial"/>
                <a:cs typeface="Arial"/>
              </a:rPr>
              <a:t>nos </a:t>
            </a:r>
            <a:r>
              <a:rPr sz="1050" spc="-15" dirty="0">
                <a:latin typeface="Arial"/>
                <a:cs typeface="Arial"/>
              </a:rPr>
              <a:t>3  </a:t>
            </a:r>
            <a:r>
              <a:rPr sz="1050" spc="-30" dirty="0">
                <a:latin typeface="Arial"/>
                <a:cs typeface="Arial"/>
              </a:rPr>
              <a:t>primeiros </a:t>
            </a:r>
            <a:r>
              <a:rPr sz="1050" spc="-60" dirty="0">
                <a:latin typeface="Arial"/>
                <a:cs typeface="Arial"/>
              </a:rPr>
              <a:t>meses.</a:t>
            </a:r>
            <a:endParaRPr sz="1050" dirty="0">
              <a:latin typeface="Arial"/>
              <a:cs typeface="Arial"/>
            </a:endParaRPr>
          </a:p>
        </p:txBody>
      </p:sp>
      <p:sp>
        <p:nvSpPr>
          <p:cNvPr id="25" name="object 25"/>
          <p:cNvSpPr/>
          <p:nvPr/>
        </p:nvSpPr>
        <p:spPr>
          <a:xfrm>
            <a:off x="7661465" y="1962947"/>
            <a:ext cx="102590" cy="157034"/>
          </a:xfrm>
          <a:prstGeom prst="rect">
            <a:avLst/>
          </a:prstGeom>
          <a:blipFill>
            <a:blip r:embed="rId2" cstate="print"/>
            <a:stretch>
              <a:fillRect/>
            </a:stretch>
          </a:blipFill>
        </p:spPr>
        <p:txBody>
          <a:bodyPr wrap="square" lIns="0" tIns="0" rIns="0" bIns="0" rtlCol="0"/>
          <a:lstStyle/>
          <a:p>
            <a:endParaRPr/>
          </a:p>
        </p:txBody>
      </p:sp>
      <p:sp>
        <p:nvSpPr>
          <p:cNvPr id="26" name="object 26"/>
          <p:cNvSpPr/>
          <p:nvPr/>
        </p:nvSpPr>
        <p:spPr>
          <a:xfrm>
            <a:off x="7592753" y="2069764"/>
            <a:ext cx="234315" cy="486409"/>
          </a:xfrm>
          <a:custGeom>
            <a:avLst/>
            <a:gdLst/>
            <a:ahLst/>
            <a:cxnLst/>
            <a:rect l="l" t="t" r="r" b="b"/>
            <a:pathLst>
              <a:path w="234315" h="486410">
                <a:moveTo>
                  <a:pt x="109969" y="66763"/>
                </a:moveTo>
                <a:lnTo>
                  <a:pt x="52755" y="66763"/>
                </a:lnTo>
                <a:lnTo>
                  <a:pt x="52882" y="459105"/>
                </a:lnTo>
                <a:lnTo>
                  <a:pt x="55141" y="469660"/>
                </a:lnTo>
                <a:lnTo>
                  <a:pt x="61299" y="478283"/>
                </a:lnTo>
                <a:lnTo>
                  <a:pt x="70434" y="484099"/>
                </a:lnTo>
                <a:lnTo>
                  <a:pt x="81622" y="486232"/>
                </a:lnTo>
                <a:lnTo>
                  <a:pt x="92812" y="484099"/>
                </a:lnTo>
                <a:lnTo>
                  <a:pt x="101952" y="478283"/>
                </a:lnTo>
                <a:lnTo>
                  <a:pt x="108115" y="469660"/>
                </a:lnTo>
                <a:lnTo>
                  <a:pt x="110375" y="459105"/>
                </a:lnTo>
                <a:lnTo>
                  <a:pt x="110299" y="231521"/>
                </a:lnTo>
                <a:lnTo>
                  <a:pt x="180620" y="231521"/>
                </a:lnTo>
                <a:lnTo>
                  <a:pt x="180609" y="164998"/>
                </a:lnTo>
                <a:lnTo>
                  <a:pt x="107022" y="164998"/>
                </a:lnTo>
                <a:lnTo>
                  <a:pt x="99060" y="157276"/>
                </a:lnTo>
                <a:lnTo>
                  <a:pt x="99060" y="140868"/>
                </a:lnTo>
                <a:lnTo>
                  <a:pt x="103555" y="134848"/>
                </a:lnTo>
                <a:lnTo>
                  <a:pt x="109969" y="132257"/>
                </a:lnTo>
                <a:lnTo>
                  <a:pt x="109969" y="66763"/>
                </a:lnTo>
                <a:close/>
              </a:path>
              <a:path w="234315" h="486410">
                <a:moveTo>
                  <a:pt x="180620" y="231521"/>
                </a:moveTo>
                <a:lnTo>
                  <a:pt x="123101" y="231521"/>
                </a:lnTo>
                <a:lnTo>
                  <a:pt x="123126" y="459105"/>
                </a:lnTo>
                <a:lnTo>
                  <a:pt x="125385" y="469660"/>
                </a:lnTo>
                <a:lnTo>
                  <a:pt x="131546" y="478283"/>
                </a:lnTo>
                <a:lnTo>
                  <a:pt x="140689" y="484099"/>
                </a:lnTo>
                <a:lnTo>
                  <a:pt x="151892" y="486232"/>
                </a:lnTo>
                <a:lnTo>
                  <a:pt x="163078" y="484099"/>
                </a:lnTo>
                <a:lnTo>
                  <a:pt x="172223" y="478283"/>
                </a:lnTo>
                <a:lnTo>
                  <a:pt x="178393" y="469660"/>
                </a:lnTo>
                <a:lnTo>
                  <a:pt x="180657" y="459105"/>
                </a:lnTo>
                <a:lnTo>
                  <a:pt x="180620" y="231521"/>
                </a:lnTo>
                <a:close/>
              </a:path>
              <a:path w="234315" h="486410">
                <a:moveTo>
                  <a:pt x="74637" y="50"/>
                </a:moveTo>
                <a:lnTo>
                  <a:pt x="59867" y="50"/>
                </a:lnTo>
                <a:lnTo>
                  <a:pt x="33700" y="5472"/>
                </a:lnTo>
                <a:lnTo>
                  <a:pt x="14989" y="19810"/>
                </a:lnTo>
                <a:lnTo>
                  <a:pt x="3750" y="40175"/>
                </a:lnTo>
                <a:lnTo>
                  <a:pt x="111" y="62979"/>
                </a:lnTo>
                <a:lnTo>
                  <a:pt x="0" y="211353"/>
                </a:lnTo>
                <a:lnTo>
                  <a:pt x="6233" y="227705"/>
                </a:lnTo>
                <a:lnTo>
                  <a:pt x="20032" y="233156"/>
                </a:lnTo>
                <a:lnTo>
                  <a:pt x="33848" y="227705"/>
                </a:lnTo>
                <a:lnTo>
                  <a:pt x="40132" y="211353"/>
                </a:lnTo>
                <a:lnTo>
                  <a:pt x="40132" y="66763"/>
                </a:lnTo>
                <a:lnTo>
                  <a:pt x="109969" y="66763"/>
                </a:lnTo>
                <a:lnTo>
                  <a:pt x="109969" y="62750"/>
                </a:lnTo>
                <a:lnTo>
                  <a:pt x="95329" y="59133"/>
                </a:lnTo>
                <a:lnTo>
                  <a:pt x="84426" y="47879"/>
                </a:lnTo>
                <a:lnTo>
                  <a:pt x="77461" y="28385"/>
                </a:lnTo>
                <a:lnTo>
                  <a:pt x="74637" y="50"/>
                </a:lnTo>
                <a:close/>
              </a:path>
              <a:path w="234315" h="486410">
                <a:moveTo>
                  <a:pt x="233921" y="66763"/>
                </a:moveTo>
                <a:lnTo>
                  <a:pt x="193471" y="66763"/>
                </a:lnTo>
                <a:lnTo>
                  <a:pt x="193471" y="211353"/>
                </a:lnTo>
                <a:lnTo>
                  <a:pt x="199792" y="227591"/>
                </a:lnTo>
                <a:lnTo>
                  <a:pt x="213696" y="233003"/>
                </a:lnTo>
                <a:lnTo>
                  <a:pt x="227601" y="227591"/>
                </a:lnTo>
                <a:lnTo>
                  <a:pt x="233921" y="211353"/>
                </a:lnTo>
                <a:lnTo>
                  <a:pt x="233921" y="66763"/>
                </a:lnTo>
                <a:close/>
              </a:path>
              <a:path w="234315" h="486410">
                <a:moveTo>
                  <a:pt x="174840" y="0"/>
                </a:moveTo>
                <a:lnTo>
                  <a:pt x="159283" y="0"/>
                </a:lnTo>
                <a:lnTo>
                  <a:pt x="156489" y="28464"/>
                </a:lnTo>
                <a:lnTo>
                  <a:pt x="149537" y="48044"/>
                </a:lnTo>
                <a:lnTo>
                  <a:pt x="138625" y="59346"/>
                </a:lnTo>
                <a:lnTo>
                  <a:pt x="123952" y="62979"/>
                </a:lnTo>
                <a:lnTo>
                  <a:pt x="123952" y="132448"/>
                </a:lnTo>
                <a:lnTo>
                  <a:pt x="130365" y="135064"/>
                </a:lnTo>
                <a:lnTo>
                  <a:pt x="134861" y="141071"/>
                </a:lnTo>
                <a:lnTo>
                  <a:pt x="134861" y="157467"/>
                </a:lnTo>
                <a:lnTo>
                  <a:pt x="126911" y="164998"/>
                </a:lnTo>
                <a:lnTo>
                  <a:pt x="180609" y="164998"/>
                </a:lnTo>
                <a:lnTo>
                  <a:pt x="180594" y="66763"/>
                </a:lnTo>
                <a:lnTo>
                  <a:pt x="233921" y="66763"/>
                </a:lnTo>
                <a:lnTo>
                  <a:pt x="233914" y="62750"/>
                </a:lnTo>
                <a:lnTo>
                  <a:pt x="229797" y="38276"/>
                </a:lnTo>
                <a:lnTo>
                  <a:pt x="218001" y="18326"/>
                </a:lnTo>
                <a:lnTo>
                  <a:pt x="199395" y="4910"/>
                </a:lnTo>
                <a:lnTo>
                  <a:pt x="174840" y="0"/>
                </a:lnTo>
                <a:close/>
              </a:path>
            </a:pathLst>
          </a:custGeom>
          <a:solidFill>
            <a:srgbClr val="D10019"/>
          </a:solidFill>
        </p:spPr>
        <p:txBody>
          <a:bodyPr wrap="square" lIns="0" tIns="0" rIns="0" bIns="0" rtlCol="0"/>
          <a:lstStyle/>
          <a:p>
            <a:endParaRPr/>
          </a:p>
        </p:txBody>
      </p:sp>
      <p:sp>
        <p:nvSpPr>
          <p:cNvPr id="27" name="object 27"/>
          <p:cNvSpPr/>
          <p:nvPr/>
        </p:nvSpPr>
        <p:spPr>
          <a:xfrm>
            <a:off x="502284" y="3823296"/>
            <a:ext cx="4577080" cy="3461385"/>
          </a:xfrm>
          <a:custGeom>
            <a:avLst/>
            <a:gdLst/>
            <a:ahLst/>
            <a:cxnLst/>
            <a:rect l="l" t="t" r="r" b="b"/>
            <a:pathLst>
              <a:path w="4577080" h="3461384">
                <a:moveTo>
                  <a:pt x="0" y="0"/>
                </a:moveTo>
                <a:lnTo>
                  <a:pt x="4576572" y="0"/>
                </a:lnTo>
                <a:lnTo>
                  <a:pt x="4576572" y="3461004"/>
                </a:lnTo>
                <a:lnTo>
                  <a:pt x="0" y="3461004"/>
                </a:lnTo>
                <a:lnTo>
                  <a:pt x="0" y="0"/>
                </a:lnTo>
                <a:close/>
              </a:path>
            </a:pathLst>
          </a:custGeom>
          <a:solidFill>
            <a:srgbClr val="000000">
              <a:alpha val="39999"/>
            </a:srgbClr>
          </a:solidFill>
        </p:spPr>
        <p:txBody>
          <a:bodyPr wrap="square" lIns="0" tIns="0" rIns="0" bIns="0" rtlCol="0"/>
          <a:lstStyle/>
          <a:p>
            <a:endParaRPr/>
          </a:p>
        </p:txBody>
      </p:sp>
      <p:sp>
        <p:nvSpPr>
          <p:cNvPr id="28" name="object 28"/>
          <p:cNvSpPr/>
          <p:nvPr/>
        </p:nvSpPr>
        <p:spPr>
          <a:xfrm>
            <a:off x="539116" y="3862154"/>
            <a:ext cx="4483735" cy="3366135"/>
          </a:xfrm>
          <a:custGeom>
            <a:avLst/>
            <a:gdLst/>
            <a:ahLst/>
            <a:cxnLst/>
            <a:rect l="l" t="t" r="r" b="b"/>
            <a:pathLst>
              <a:path w="4483735" h="3366134">
                <a:moveTo>
                  <a:pt x="4447527" y="0"/>
                </a:moveTo>
                <a:lnTo>
                  <a:pt x="36004" y="0"/>
                </a:lnTo>
                <a:lnTo>
                  <a:pt x="15189" y="562"/>
                </a:lnTo>
                <a:lnTo>
                  <a:pt x="4500" y="4500"/>
                </a:lnTo>
                <a:lnTo>
                  <a:pt x="562" y="15189"/>
                </a:lnTo>
                <a:lnTo>
                  <a:pt x="0" y="36004"/>
                </a:lnTo>
                <a:lnTo>
                  <a:pt x="0" y="3329520"/>
                </a:lnTo>
                <a:lnTo>
                  <a:pt x="562" y="3350336"/>
                </a:lnTo>
                <a:lnTo>
                  <a:pt x="4500" y="3361024"/>
                </a:lnTo>
                <a:lnTo>
                  <a:pt x="15189" y="3364962"/>
                </a:lnTo>
                <a:lnTo>
                  <a:pt x="36004" y="3365525"/>
                </a:lnTo>
                <a:lnTo>
                  <a:pt x="4447527" y="3365525"/>
                </a:lnTo>
                <a:lnTo>
                  <a:pt x="4468342" y="3364962"/>
                </a:lnTo>
                <a:lnTo>
                  <a:pt x="4479031" y="3361024"/>
                </a:lnTo>
                <a:lnTo>
                  <a:pt x="4482969" y="3350336"/>
                </a:lnTo>
                <a:lnTo>
                  <a:pt x="4483531" y="3329520"/>
                </a:lnTo>
                <a:lnTo>
                  <a:pt x="4483531" y="36004"/>
                </a:lnTo>
                <a:lnTo>
                  <a:pt x="4482969" y="15189"/>
                </a:lnTo>
                <a:lnTo>
                  <a:pt x="4479031" y="4500"/>
                </a:lnTo>
                <a:lnTo>
                  <a:pt x="4468342" y="562"/>
                </a:lnTo>
                <a:lnTo>
                  <a:pt x="4447527" y="0"/>
                </a:lnTo>
                <a:close/>
              </a:path>
            </a:pathLst>
          </a:custGeom>
          <a:solidFill>
            <a:srgbClr val="FFFFFF"/>
          </a:solidFill>
        </p:spPr>
        <p:txBody>
          <a:bodyPr wrap="square" lIns="0" tIns="0" rIns="0" bIns="0" rtlCol="0"/>
          <a:lstStyle/>
          <a:p>
            <a:endParaRPr/>
          </a:p>
        </p:txBody>
      </p:sp>
      <p:sp>
        <p:nvSpPr>
          <p:cNvPr id="31" name="object 31"/>
          <p:cNvSpPr txBox="1"/>
          <p:nvPr/>
        </p:nvSpPr>
        <p:spPr>
          <a:xfrm>
            <a:off x="534465" y="3942218"/>
            <a:ext cx="4449445" cy="3206005"/>
          </a:xfrm>
          <a:prstGeom prst="rect">
            <a:avLst/>
          </a:prstGeom>
        </p:spPr>
        <p:txBody>
          <a:bodyPr vert="horz" wrap="square" lIns="0" tIns="26034" rIns="0" bIns="0" rtlCol="0">
            <a:spAutoFit/>
          </a:bodyPr>
          <a:lstStyle/>
          <a:p>
            <a:pPr marL="280035" marR="328930" indent="-180340">
              <a:lnSpc>
                <a:spcPct val="93700"/>
              </a:lnSpc>
              <a:spcBef>
                <a:spcPts val="204"/>
              </a:spcBef>
            </a:pPr>
            <a:r>
              <a:rPr sz="1100" b="1" spc="-80" dirty="0">
                <a:solidFill>
                  <a:srgbClr val="8B1062"/>
                </a:solidFill>
                <a:latin typeface="Arial"/>
                <a:cs typeface="Arial"/>
              </a:rPr>
              <a:t>» </a:t>
            </a:r>
            <a:r>
              <a:rPr sz="1100" b="1" spc="-75" dirty="0">
                <a:latin typeface="Arial"/>
                <a:cs typeface="Arial"/>
              </a:rPr>
              <a:t>Se </a:t>
            </a:r>
            <a:r>
              <a:rPr sz="1100" b="1" spc="-25" dirty="0">
                <a:latin typeface="Arial"/>
                <a:cs typeface="Arial"/>
              </a:rPr>
              <a:t>ainda não </a:t>
            </a:r>
            <a:r>
              <a:rPr sz="1100" b="1" spc="-35" dirty="0">
                <a:latin typeface="Arial"/>
                <a:cs typeface="Arial"/>
              </a:rPr>
              <a:t>estiver recebendo </a:t>
            </a:r>
            <a:r>
              <a:rPr sz="1100" b="1" spc="-5" dirty="0">
                <a:latin typeface="Arial"/>
                <a:cs typeface="Arial"/>
              </a:rPr>
              <a:t>tratamento </a:t>
            </a:r>
            <a:r>
              <a:rPr sz="1100" b="1" spc="-45" dirty="0">
                <a:latin typeface="Arial"/>
                <a:cs typeface="Arial"/>
              </a:rPr>
              <a:t>psicológico</a:t>
            </a:r>
            <a:r>
              <a:rPr sz="1100" spc="-45" dirty="0">
                <a:latin typeface="Arial"/>
                <a:cs typeface="Arial"/>
              </a:rPr>
              <a:t>, </a:t>
            </a:r>
            <a:r>
              <a:rPr sz="1100" spc="-50" dirty="0">
                <a:latin typeface="Arial"/>
                <a:cs typeface="Arial"/>
              </a:rPr>
              <a:t>considere </a:t>
            </a:r>
            <a:r>
              <a:rPr sz="1100" spc="-65" dirty="0">
                <a:latin typeface="Arial"/>
                <a:cs typeface="Arial"/>
              </a:rPr>
              <a:t>a  </a:t>
            </a:r>
            <a:r>
              <a:rPr sz="1100" spc="-40" dirty="0">
                <a:latin typeface="Arial"/>
                <a:cs typeface="Arial"/>
              </a:rPr>
              <a:t>possibilidade </a:t>
            </a:r>
            <a:r>
              <a:rPr sz="1100" spc="-80" dirty="0">
                <a:latin typeface="Arial"/>
                <a:cs typeface="Arial"/>
              </a:rPr>
              <a:t>desse</a:t>
            </a:r>
            <a:r>
              <a:rPr sz="1100" spc="-25" dirty="0">
                <a:latin typeface="Arial"/>
                <a:cs typeface="Arial"/>
              </a:rPr>
              <a:t> </a:t>
            </a:r>
            <a:r>
              <a:rPr sz="1100" spc="-20" dirty="0">
                <a:latin typeface="Arial"/>
                <a:cs typeface="Arial"/>
              </a:rPr>
              <a:t>tratamento.</a:t>
            </a:r>
            <a:endParaRPr sz="1100" dirty="0">
              <a:latin typeface="Arial"/>
              <a:cs typeface="Arial"/>
            </a:endParaRPr>
          </a:p>
          <a:p>
            <a:pPr marL="280035" marR="247650" indent="-180340">
              <a:lnSpc>
                <a:spcPct val="93700"/>
              </a:lnSpc>
              <a:spcBef>
                <a:spcPts val="270"/>
              </a:spcBef>
            </a:pPr>
            <a:r>
              <a:rPr sz="1100" b="1" spc="-80" dirty="0">
                <a:solidFill>
                  <a:srgbClr val="8B1062"/>
                </a:solidFill>
                <a:latin typeface="Arial"/>
                <a:cs typeface="Arial"/>
              </a:rPr>
              <a:t>» </a:t>
            </a:r>
            <a:r>
              <a:rPr sz="1100" b="1" spc="-75" dirty="0">
                <a:latin typeface="Arial"/>
                <a:cs typeface="Arial"/>
              </a:rPr>
              <a:t>Se </a:t>
            </a:r>
            <a:r>
              <a:rPr sz="1100" b="1" spc="-35" dirty="0">
                <a:latin typeface="Arial"/>
                <a:cs typeface="Arial"/>
              </a:rPr>
              <a:t>estiver </a:t>
            </a:r>
            <a:r>
              <a:rPr sz="1100" b="1" spc="-20" dirty="0">
                <a:latin typeface="Arial"/>
                <a:cs typeface="Arial"/>
              </a:rPr>
              <a:t>em </a:t>
            </a:r>
            <a:r>
              <a:rPr sz="1100" b="1" spc="-5" dirty="0">
                <a:latin typeface="Arial"/>
                <a:cs typeface="Arial"/>
              </a:rPr>
              <a:t>tratamento </a:t>
            </a:r>
            <a:r>
              <a:rPr sz="1100" b="1" spc="-45" dirty="0">
                <a:latin typeface="Arial"/>
                <a:cs typeface="Arial"/>
              </a:rPr>
              <a:t>psicológico</a:t>
            </a:r>
            <a:r>
              <a:rPr sz="1100" spc="-45" dirty="0">
                <a:latin typeface="Arial"/>
                <a:cs typeface="Arial"/>
              </a:rPr>
              <a:t>, </a:t>
            </a:r>
            <a:r>
              <a:rPr sz="1100" spc="-55" dirty="0">
                <a:latin typeface="Arial"/>
                <a:cs typeface="Arial"/>
              </a:rPr>
              <a:t>avalie </a:t>
            </a:r>
            <a:r>
              <a:rPr sz="1100" spc="-65" dirty="0">
                <a:latin typeface="Arial"/>
                <a:cs typeface="Arial"/>
              </a:rPr>
              <a:t>a </a:t>
            </a:r>
            <a:r>
              <a:rPr sz="1100" spc="-35" dirty="0">
                <a:latin typeface="Arial"/>
                <a:cs typeface="Arial"/>
              </a:rPr>
              <a:t>participação </a:t>
            </a:r>
            <a:r>
              <a:rPr sz="1100" spc="-45" dirty="0">
                <a:latin typeface="Arial"/>
                <a:cs typeface="Arial"/>
              </a:rPr>
              <a:t>da </a:t>
            </a:r>
            <a:r>
              <a:rPr sz="1100" spc="-65" dirty="0">
                <a:latin typeface="Arial"/>
                <a:cs typeface="Arial"/>
              </a:rPr>
              <a:t>pessoa </a:t>
            </a:r>
            <a:r>
              <a:rPr sz="1100" spc="-70" dirty="0">
                <a:latin typeface="Arial"/>
                <a:cs typeface="Arial"/>
              </a:rPr>
              <a:t>e  </a:t>
            </a:r>
            <a:r>
              <a:rPr sz="1100" spc="-75" dirty="0">
                <a:latin typeface="Arial"/>
                <a:cs typeface="Arial"/>
              </a:rPr>
              <a:t>sua </a:t>
            </a:r>
            <a:r>
              <a:rPr sz="1100" spc="-45" dirty="0">
                <a:latin typeface="Arial"/>
                <a:cs typeface="Arial"/>
              </a:rPr>
              <a:t>experiência com </a:t>
            </a:r>
            <a:r>
              <a:rPr sz="1100" spc="-10" dirty="0">
                <a:latin typeface="Arial"/>
                <a:cs typeface="Arial"/>
              </a:rPr>
              <a:t>o </a:t>
            </a:r>
            <a:r>
              <a:rPr sz="1100" spc="-20" dirty="0">
                <a:latin typeface="Arial"/>
                <a:cs typeface="Arial"/>
              </a:rPr>
              <a:t>tratamento </a:t>
            </a:r>
            <a:r>
              <a:rPr sz="1100" spc="-40" dirty="0">
                <a:latin typeface="Arial"/>
                <a:cs typeface="Arial"/>
              </a:rPr>
              <a:t>psicológico</a:t>
            </a:r>
            <a:r>
              <a:rPr sz="1100" spc="15" dirty="0">
                <a:latin typeface="Arial"/>
                <a:cs typeface="Arial"/>
              </a:rPr>
              <a:t> </a:t>
            </a:r>
            <a:r>
              <a:rPr sz="1100" spc="-30" dirty="0">
                <a:latin typeface="Arial"/>
                <a:cs typeface="Arial"/>
              </a:rPr>
              <a:t>atual.</a:t>
            </a:r>
            <a:endParaRPr sz="1100" dirty="0">
              <a:latin typeface="Arial"/>
              <a:cs typeface="Arial"/>
            </a:endParaRPr>
          </a:p>
          <a:p>
            <a:pPr marL="280035" marR="229870" indent="-180340">
              <a:lnSpc>
                <a:spcPct val="93700"/>
              </a:lnSpc>
              <a:spcBef>
                <a:spcPts val="275"/>
              </a:spcBef>
            </a:pPr>
            <a:r>
              <a:rPr sz="1100" b="1" spc="-80" dirty="0">
                <a:solidFill>
                  <a:srgbClr val="8B1062"/>
                </a:solidFill>
                <a:latin typeface="Arial"/>
                <a:cs typeface="Arial"/>
              </a:rPr>
              <a:t>» </a:t>
            </a:r>
            <a:r>
              <a:rPr sz="1100" b="1" spc="-75" dirty="0">
                <a:latin typeface="Arial"/>
                <a:cs typeface="Arial"/>
              </a:rPr>
              <a:t>Se </a:t>
            </a:r>
            <a:r>
              <a:rPr sz="1100" b="1" spc="-25" dirty="0">
                <a:latin typeface="Arial"/>
                <a:cs typeface="Arial"/>
              </a:rPr>
              <a:t>ainda não </a:t>
            </a:r>
            <a:r>
              <a:rPr sz="1100" b="1" spc="-35" dirty="0">
                <a:latin typeface="Arial"/>
                <a:cs typeface="Arial"/>
              </a:rPr>
              <a:t>estiver </a:t>
            </a:r>
            <a:r>
              <a:rPr sz="1100" b="1" spc="-20" dirty="0">
                <a:latin typeface="Arial"/>
                <a:cs typeface="Arial"/>
              </a:rPr>
              <a:t>em </a:t>
            </a:r>
            <a:r>
              <a:rPr sz="1100" b="1" spc="-5" dirty="0">
                <a:latin typeface="Arial"/>
                <a:cs typeface="Arial"/>
              </a:rPr>
              <a:t>tratamento </a:t>
            </a:r>
            <a:r>
              <a:rPr sz="1100" b="1" spc="-50" dirty="0">
                <a:latin typeface="Arial"/>
                <a:cs typeface="Arial"/>
              </a:rPr>
              <a:t>com </a:t>
            </a:r>
            <a:r>
              <a:rPr sz="1100" b="1" spc="-40" dirty="0">
                <a:latin typeface="Arial"/>
                <a:cs typeface="Arial"/>
              </a:rPr>
              <a:t>antidepressivos</a:t>
            </a:r>
            <a:r>
              <a:rPr sz="1100" spc="-40" dirty="0">
                <a:latin typeface="Arial"/>
                <a:cs typeface="Arial"/>
              </a:rPr>
              <a:t>, </a:t>
            </a:r>
            <a:r>
              <a:rPr sz="1100" spc="-50" dirty="0">
                <a:latin typeface="Arial"/>
                <a:cs typeface="Arial"/>
              </a:rPr>
              <a:t>considere </a:t>
            </a:r>
            <a:r>
              <a:rPr sz="1100" spc="-65" dirty="0">
                <a:latin typeface="Arial"/>
                <a:cs typeface="Arial"/>
              </a:rPr>
              <a:t>a  </a:t>
            </a:r>
            <a:r>
              <a:rPr sz="1100" spc="-50" dirty="0">
                <a:latin typeface="Arial"/>
                <a:cs typeface="Arial"/>
              </a:rPr>
              <a:t>prescrição </a:t>
            </a:r>
            <a:r>
              <a:rPr sz="1100" spc="-45" dirty="0">
                <a:latin typeface="Arial"/>
                <a:cs typeface="Arial"/>
              </a:rPr>
              <a:t>de</a:t>
            </a:r>
            <a:r>
              <a:rPr sz="1100" spc="-10" dirty="0">
                <a:latin typeface="Arial"/>
                <a:cs typeface="Arial"/>
              </a:rPr>
              <a:t> </a:t>
            </a:r>
            <a:r>
              <a:rPr sz="1100" spc="-50" dirty="0">
                <a:latin typeface="Arial"/>
                <a:cs typeface="Arial"/>
              </a:rPr>
              <a:t>antidepressivos.</a:t>
            </a:r>
            <a:endParaRPr sz="1100" dirty="0">
              <a:latin typeface="Arial"/>
              <a:cs typeface="Arial"/>
            </a:endParaRPr>
          </a:p>
          <a:p>
            <a:pPr marL="100330">
              <a:lnSpc>
                <a:spcPct val="100000"/>
              </a:lnSpc>
              <a:spcBef>
                <a:spcPts val="165"/>
              </a:spcBef>
            </a:pPr>
            <a:r>
              <a:rPr sz="1100" b="1" spc="-80" dirty="0">
                <a:solidFill>
                  <a:srgbClr val="8B1062"/>
                </a:solidFill>
                <a:latin typeface="Arial"/>
                <a:cs typeface="Arial"/>
              </a:rPr>
              <a:t>» </a:t>
            </a:r>
            <a:r>
              <a:rPr sz="1100" b="1" spc="-75" dirty="0">
                <a:latin typeface="Arial"/>
                <a:cs typeface="Arial"/>
              </a:rPr>
              <a:t>Se </a:t>
            </a:r>
            <a:r>
              <a:rPr sz="1100" b="1" spc="-35" dirty="0">
                <a:latin typeface="Arial"/>
                <a:cs typeface="Arial"/>
              </a:rPr>
              <a:t>estiver </a:t>
            </a:r>
            <a:r>
              <a:rPr sz="1100" b="1" spc="-20" dirty="0">
                <a:latin typeface="Arial"/>
                <a:cs typeface="Arial"/>
              </a:rPr>
              <a:t>em </a:t>
            </a:r>
            <a:r>
              <a:rPr sz="1100" b="1" spc="-5" dirty="0">
                <a:latin typeface="Arial"/>
                <a:cs typeface="Arial"/>
              </a:rPr>
              <a:t>tratamento </a:t>
            </a:r>
            <a:r>
              <a:rPr sz="1100" b="1" spc="-50" dirty="0">
                <a:latin typeface="Arial"/>
                <a:cs typeface="Arial"/>
              </a:rPr>
              <a:t>com</a:t>
            </a:r>
            <a:r>
              <a:rPr sz="1100" b="1" spc="-10" dirty="0">
                <a:latin typeface="Arial"/>
                <a:cs typeface="Arial"/>
              </a:rPr>
              <a:t> </a:t>
            </a:r>
            <a:r>
              <a:rPr sz="1100" b="1" spc="-40" dirty="0">
                <a:latin typeface="Arial"/>
                <a:cs typeface="Arial"/>
              </a:rPr>
              <a:t>antidepressivos</a:t>
            </a:r>
            <a:r>
              <a:rPr sz="1100" spc="-40" dirty="0">
                <a:latin typeface="Arial"/>
                <a:cs typeface="Arial"/>
              </a:rPr>
              <a:t>, </a:t>
            </a:r>
            <a:r>
              <a:rPr sz="1100" spc="-55" dirty="0">
                <a:latin typeface="Arial"/>
                <a:cs typeface="Arial"/>
              </a:rPr>
              <a:t>avalie:</a:t>
            </a:r>
            <a:endParaRPr sz="1100" dirty="0">
              <a:latin typeface="Arial"/>
              <a:cs typeface="Arial"/>
            </a:endParaRPr>
          </a:p>
          <a:p>
            <a:pPr marL="460375" indent="-180975">
              <a:lnSpc>
                <a:spcPct val="100000"/>
              </a:lnSpc>
              <a:spcBef>
                <a:spcPts val="690"/>
              </a:spcBef>
              <a:buFont typeface="Arial"/>
              <a:buChar char="–"/>
              <a:tabLst>
                <a:tab pos="461009" algn="l"/>
              </a:tabLst>
            </a:pPr>
            <a:r>
              <a:rPr sz="1100" b="1" spc="-25" dirty="0">
                <a:latin typeface="Arial"/>
                <a:cs typeface="Arial"/>
              </a:rPr>
              <a:t>A </a:t>
            </a:r>
            <a:r>
              <a:rPr sz="1100" b="1" spc="-45" dirty="0">
                <a:latin typeface="Arial"/>
                <a:cs typeface="Arial"/>
              </a:rPr>
              <a:t>pessoa </a:t>
            </a:r>
            <a:r>
              <a:rPr sz="1100" b="1" spc="-5" dirty="0">
                <a:latin typeface="Arial"/>
                <a:cs typeface="Arial"/>
              </a:rPr>
              <a:t>toma </a:t>
            </a:r>
            <a:r>
              <a:rPr sz="1100" b="1" spc="-20" dirty="0">
                <a:latin typeface="Arial"/>
                <a:cs typeface="Arial"/>
              </a:rPr>
              <a:t>o medicamento </a:t>
            </a:r>
            <a:r>
              <a:rPr sz="1100" b="1" spc="-25" dirty="0">
                <a:latin typeface="Arial"/>
                <a:cs typeface="Arial"/>
              </a:rPr>
              <a:t>conforme </a:t>
            </a:r>
            <a:r>
              <a:rPr sz="1100" b="1" spc="-10" dirty="0">
                <a:latin typeface="Arial"/>
                <a:cs typeface="Arial"/>
              </a:rPr>
              <a:t>a</a:t>
            </a:r>
            <a:r>
              <a:rPr sz="1100" b="1" spc="100" dirty="0">
                <a:latin typeface="Arial"/>
                <a:cs typeface="Arial"/>
              </a:rPr>
              <a:t> </a:t>
            </a:r>
            <a:r>
              <a:rPr sz="1100" b="1" spc="-50" dirty="0">
                <a:latin typeface="Arial"/>
                <a:cs typeface="Arial"/>
              </a:rPr>
              <a:t>prescrição?</a:t>
            </a:r>
            <a:endParaRPr sz="1100" dirty="0">
              <a:latin typeface="Arial"/>
              <a:cs typeface="Arial"/>
            </a:endParaRPr>
          </a:p>
          <a:p>
            <a:pPr marL="460375">
              <a:lnSpc>
                <a:spcPct val="100000"/>
              </a:lnSpc>
              <a:spcBef>
                <a:spcPts val="20"/>
              </a:spcBef>
            </a:pPr>
            <a:r>
              <a:rPr sz="1100" spc="-130" dirty="0">
                <a:latin typeface="Arial"/>
                <a:cs typeface="Arial"/>
              </a:rPr>
              <a:t>Se </a:t>
            </a:r>
            <a:r>
              <a:rPr sz="1100" spc="-40" dirty="0">
                <a:latin typeface="Arial"/>
                <a:cs typeface="Arial"/>
              </a:rPr>
              <a:t>não, </a:t>
            </a:r>
            <a:r>
              <a:rPr sz="1100" spc="-35" dirty="0">
                <a:latin typeface="Arial"/>
                <a:cs typeface="Arial"/>
              </a:rPr>
              <a:t>procure </a:t>
            </a:r>
            <a:r>
              <a:rPr sz="1100" spc="-60" dirty="0">
                <a:latin typeface="Arial"/>
                <a:cs typeface="Arial"/>
              </a:rPr>
              <a:t>saber </a:t>
            </a:r>
            <a:r>
              <a:rPr sz="1100" spc="-10" dirty="0">
                <a:latin typeface="Arial"/>
                <a:cs typeface="Arial"/>
              </a:rPr>
              <a:t>o </a:t>
            </a:r>
            <a:r>
              <a:rPr sz="1100" spc="-20" dirty="0">
                <a:latin typeface="Arial"/>
                <a:cs typeface="Arial"/>
              </a:rPr>
              <a:t>motivo </a:t>
            </a:r>
            <a:r>
              <a:rPr sz="1100" spc="-70" dirty="0">
                <a:latin typeface="Arial"/>
                <a:cs typeface="Arial"/>
              </a:rPr>
              <a:t>e </a:t>
            </a:r>
            <a:r>
              <a:rPr sz="1100" spc="-40" dirty="0">
                <a:latin typeface="Arial"/>
                <a:cs typeface="Arial"/>
              </a:rPr>
              <a:t>incentive </a:t>
            </a:r>
            <a:r>
              <a:rPr sz="1100" spc="-65" dirty="0">
                <a:latin typeface="Arial"/>
                <a:cs typeface="Arial"/>
              </a:rPr>
              <a:t>a</a:t>
            </a:r>
            <a:r>
              <a:rPr sz="1100" spc="-15" dirty="0">
                <a:latin typeface="Arial"/>
                <a:cs typeface="Arial"/>
              </a:rPr>
              <a:t> </a:t>
            </a:r>
            <a:r>
              <a:rPr sz="1100" spc="-55" dirty="0">
                <a:latin typeface="Arial"/>
                <a:cs typeface="Arial"/>
              </a:rPr>
              <a:t>adesão.</a:t>
            </a:r>
            <a:endParaRPr sz="1100" dirty="0">
              <a:latin typeface="Arial"/>
              <a:cs typeface="Arial"/>
            </a:endParaRPr>
          </a:p>
          <a:p>
            <a:pPr marL="460375" indent="-180975">
              <a:lnSpc>
                <a:spcPct val="100000"/>
              </a:lnSpc>
              <a:spcBef>
                <a:spcPts val="480"/>
              </a:spcBef>
              <a:buFont typeface="Arial"/>
              <a:buChar char="–"/>
              <a:tabLst>
                <a:tab pos="461009" algn="l"/>
              </a:tabLst>
            </a:pPr>
            <a:r>
              <a:rPr sz="1100" b="1" spc="-15" dirty="0">
                <a:latin typeface="Arial"/>
                <a:cs typeface="Arial"/>
              </a:rPr>
              <a:t>Há </a:t>
            </a:r>
            <a:r>
              <a:rPr sz="1100" b="1" spc="-20" dirty="0">
                <a:latin typeface="Arial"/>
                <a:cs typeface="Arial"/>
              </a:rPr>
              <a:t>efeitos</a:t>
            </a:r>
            <a:r>
              <a:rPr sz="1100" b="1" dirty="0">
                <a:latin typeface="Arial"/>
                <a:cs typeface="Arial"/>
              </a:rPr>
              <a:t> </a:t>
            </a:r>
            <a:r>
              <a:rPr sz="1100" b="1" spc="-40" dirty="0">
                <a:latin typeface="Arial"/>
                <a:cs typeface="Arial"/>
              </a:rPr>
              <a:t>colaterais?</a:t>
            </a:r>
            <a:endParaRPr sz="1100" dirty="0">
              <a:latin typeface="Arial"/>
              <a:cs typeface="Arial"/>
            </a:endParaRPr>
          </a:p>
          <a:p>
            <a:pPr marL="495934">
              <a:lnSpc>
                <a:spcPct val="100000"/>
              </a:lnSpc>
              <a:spcBef>
                <a:spcPts val="505"/>
              </a:spcBef>
            </a:pPr>
            <a:r>
              <a:rPr sz="1100" b="1" spc="-55" dirty="0">
                <a:latin typeface="Arial"/>
                <a:cs typeface="Arial"/>
              </a:rPr>
              <a:t>Em </a:t>
            </a:r>
            <a:r>
              <a:rPr sz="1100" b="1" spc="-50" dirty="0">
                <a:latin typeface="Arial"/>
                <a:cs typeface="Arial"/>
              </a:rPr>
              <a:t>caso </a:t>
            </a:r>
            <a:r>
              <a:rPr sz="1100" b="1" spc="-15" dirty="0">
                <a:latin typeface="Arial"/>
                <a:cs typeface="Arial"/>
              </a:rPr>
              <a:t>afirmativo</a:t>
            </a:r>
            <a:r>
              <a:rPr sz="1100" spc="-15" dirty="0">
                <a:latin typeface="Arial"/>
                <a:cs typeface="Arial"/>
              </a:rPr>
              <a:t>, </a:t>
            </a:r>
            <a:r>
              <a:rPr sz="1100" spc="-45" dirty="0">
                <a:latin typeface="Arial"/>
                <a:cs typeface="Arial"/>
              </a:rPr>
              <a:t>avalie </a:t>
            </a:r>
            <a:r>
              <a:rPr sz="1100" spc="-60" dirty="0">
                <a:latin typeface="Arial"/>
                <a:cs typeface="Arial"/>
              </a:rPr>
              <a:t>e </a:t>
            </a:r>
            <a:r>
              <a:rPr sz="1100" spc="-30" dirty="0">
                <a:latin typeface="Arial"/>
                <a:cs typeface="Arial"/>
              </a:rPr>
              <a:t>pondere </a:t>
            </a:r>
            <a:r>
              <a:rPr sz="1100" spc="-55" dirty="0">
                <a:latin typeface="Arial"/>
                <a:cs typeface="Arial"/>
              </a:rPr>
              <a:t>os </a:t>
            </a:r>
            <a:r>
              <a:rPr sz="1100" spc="-40" dirty="0">
                <a:latin typeface="Arial"/>
                <a:cs typeface="Arial"/>
              </a:rPr>
              <a:t>benefícios </a:t>
            </a:r>
            <a:r>
              <a:rPr sz="1100" spc="-15" dirty="0">
                <a:latin typeface="Arial"/>
                <a:cs typeface="Arial"/>
              </a:rPr>
              <a:t>do</a:t>
            </a:r>
            <a:r>
              <a:rPr sz="1100" spc="170" dirty="0">
                <a:latin typeface="Arial"/>
                <a:cs typeface="Arial"/>
              </a:rPr>
              <a:t> </a:t>
            </a:r>
            <a:r>
              <a:rPr sz="1100" spc="-15" dirty="0">
                <a:latin typeface="Arial"/>
                <a:cs typeface="Arial"/>
              </a:rPr>
              <a:t>tratamento.</a:t>
            </a:r>
            <a:endParaRPr sz="1100" dirty="0">
              <a:latin typeface="Arial"/>
              <a:cs typeface="Arial"/>
            </a:endParaRPr>
          </a:p>
          <a:p>
            <a:pPr marL="495934" marR="393700">
              <a:lnSpc>
                <a:spcPct val="116700"/>
              </a:lnSpc>
              <a:spcBef>
                <a:spcPts val="385"/>
              </a:spcBef>
            </a:pPr>
            <a:r>
              <a:rPr sz="1100" b="1" spc="-65" dirty="0">
                <a:latin typeface="Arial"/>
                <a:cs typeface="Arial"/>
              </a:rPr>
              <a:t>Em </a:t>
            </a:r>
            <a:r>
              <a:rPr sz="1100" b="1" spc="-60" dirty="0">
                <a:latin typeface="Arial"/>
                <a:cs typeface="Arial"/>
              </a:rPr>
              <a:t>caso </a:t>
            </a:r>
            <a:r>
              <a:rPr sz="1100" b="1" spc="-25" dirty="0">
                <a:latin typeface="Arial"/>
                <a:cs typeface="Arial"/>
              </a:rPr>
              <a:t>negativo</a:t>
            </a:r>
            <a:r>
              <a:rPr sz="1100" spc="-25" dirty="0">
                <a:latin typeface="Arial"/>
                <a:cs typeface="Arial"/>
              </a:rPr>
              <a:t>, </a:t>
            </a:r>
            <a:r>
              <a:rPr sz="1100" spc="-40" dirty="0">
                <a:latin typeface="Arial"/>
                <a:cs typeface="Arial"/>
              </a:rPr>
              <a:t>aumente </a:t>
            </a:r>
            <a:r>
              <a:rPr sz="1100" spc="-65" dirty="0">
                <a:latin typeface="Arial"/>
                <a:cs typeface="Arial"/>
              </a:rPr>
              <a:t>a </a:t>
            </a:r>
            <a:r>
              <a:rPr sz="1100" spc="-55" dirty="0">
                <a:latin typeface="Arial"/>
                <a:cs typeface="Arial"/>
              </a:rPr>
              <a:t>dose </a:t>
            </a:r>
            <a:r>
              <a:rPr sz="1100" spc="-65" dirty="0">
                <a:latin typeface="Arial"/>
                <a:cs typeface="Arial"/>
              </a:rPr>
              <a:t>(</a:t>
            </a:r>
            <a:r>
              <a:rPr sz="1100" b="1" spc="-65" dirty="0">
                <a:solidFill>
                  <a:srgbClr val="8B1062"/>
                </a:solidFill>
                <a:latin typeface="Arial"/>
                <a:cs typeface="Arial"/>
              </a:rPr>
              <a:t>TABELA </a:t>
            </a:r>
            <a:r>
              <a:rPr sz="1100" b="1" spc="-50" dirty="0">
                <a:solidFill>
                  <a:srgbClr val="8B1062"/>
                </a:solidFill>
                <a:latin typeface="Arial"/>
                <a:cs typeface="Arial"/>
              </a:rPr>
              <a:t>1</a:t>
            </a:r>
            <a:r>
              <a:rPr sz="1100" spc="-50" dirty="0">
                <a:latin typeface="Arial"/>
                <a:cs typeface="Arial"/>
              </a:rPr>
              <a:t>). </a:t>
            </a:r>
            <a:r>
              <a:rPr sz="1100" spc="-100" dirty="0">
                <a:latin typeface="Arial"/>
                <a:cs typeface="Arial"/>
              </a:rPr>
              <a:t>Faça </a:t>
            </a:r>
            <a:r>
              <a:rPr sz="1100" spc="-55" dirty="0">
                <a:latin typeface="Arial"/>
                <a:cs typeface="Arial"/>
              </a:rPr>
              <a:t>avaliação </a:t>
            </a:r>
            <a:r>
              <a:rPr sz="1100" spc="-45" dirty="0">
                <a:latin typeface="Arial"/>
                <a:cs typeface="Arial"/>
              </a:rPr>
              <a:t>de  </a:t>
            </a:r>
            <a:r>
              <a:rPr sz="1100" spc="-40" dirty="0">
                <a:latin typeface="Arial"/>
                <a:cs typeface="Arial"/>
              </a:rPr>
              <a:t>seguimento </a:t>
            </a:r>
            <a:r>
              <a:rPr sz="1100" spc="-50" dirty="0">
                <a:latin typeface="Arial"/>
                <a:cs typeface="Arial"/>
              </a:rPr>
              <a:t>em </a:t>
            </a:r>
            <a:r>
              <a:rPr sz="1100" spc="-15" dirty="0">
                <a:latin typeface="Arial"/>
                <a:cs typeface="Arial"/>
              </a:rPr>
              <a:t>1 </a:t>
            </a:r>
            <a:r>
              <a:rPr sz="1100" spc="-65" dirty="0">
                <a:latin typeface="Arial"/>
                <a:cs typeface="Arial"/>
              </a:rPr>
              <a:t>a </a:t>
            </a:r>
            <a:r>
              <a:rPr sz="1100" spc="-15" dirty="0">
                <a:latin typeface="Arial"/>
                <a:cs typeface="Arial"/>
              </a:rPr>
              <a:t>2</a:t>
            </a:r>
            <a:r>
              <a:rPr sz="1100" spc="15" dirty="0">
                <a:latin typeface="Arial"/>
                <a:cs typeface="Arial"/>
              </a:rPr>
              <a:t> </a:t>
            </a:r>
            <a:r>
              <a:rPr sz="1100" spc="-70" dirty="0">
                <a:latin typeface="Arial"/>
                <a:cs typeface="Arial"/>
              </a:rPr>
              <a:t>semanas.</a:t>
            </a:r>
            <a:endParaRPr sz="1100" dirty="0">
              <a:latin typeface="Arial"/>
              <a:cs typeface="Arial"/>
            </a:endParaRPr>
          </a:p>
          <a:p>
            <a:pPr marL="231140" marR="213995" indent="176530">
              <a:lnSpc>
                <a:spcPct val="100000"/>
              </a:lnSpc>
              <a:spcBef>
                <a:spcPts val="770"/>
              </a:spcBef>
            </a:pPr>
            <a:r>
              <a:rPr sz="1100" b="1" dirty="0">
                <a:solidFill>
                  <a:srgbClr val="D10019"/>
                </a:solidFill>
                <a:latin typeface="Arial"/>
                <a:cs typeface="Arial"/>
              </a:rPr>
              <a:t>CUIDADO COM O AUMENTO DA DOSE</a:t>
            </a:r>
            <a:r>
              <a:rPr sz="1100" dirty="0">
                <a:latin typeface="Arial"/>
                <a:cs typeface="Arial"/>
              </a:rPr>
              <a:t>. É NECESSÁRIO SEGUIMENTO  RIGOROSO DEVIDO AO POSSÍVEL AUMENTO DOS EFEITOS COLATERAIS.</a:t>
            </a:r>
          </a:p>
        </p:txBody>
      </p:sp>
      <p:sp>
        <p:nvSpPr>
          <p:cNvPr id="32" name="object 32"/>
          <p:cNvSpPr/>
          <p:nvPr/>
        </p:nvSpPr>
        <p:spPr>
          <a:xfrm>
            <a:off x="539116" y="3862154"/>
            <a:ext cx="4483735" cy="3366135"/>
          </a:xfrm>
          <a:custGeom>
            <a:avLst/>
            <a:gdLst/>
            <a:ahLst/>
            <a:cxnLst/>
            <a:rect l="l" t="t" r="r" b="b"/>
            <a:pathLst>
              <a:path w="4483735" h="3366134">
                <a:moveTo>
                  <a:pt x="36004" y="0"/>
                </a:moveTo>
                <a:lnTo>
                  <a:pt x="15189" y="562"/>
                </a:lnTo>
                <a:lnTo>
                  <a:pt x="4500" y="4500"/>
                </a:lnTo>
                <a:lnTo>
                  <a:pt x="562" y="15189"/>
                </a:lnTo>
                <a:lnTo>
                  <a:pt x="0" y="36004"/>
                </a:lnTo>
                <a:lnTo>
                  <a:pt x="0" y="3329520"/>
                </a:lnTo>
                <a:lnTo>
                  <a:pt x="562" y="3350336"/>
                </a:lnTo>
                <a:lnTo>
                  <a:pt x="4500" y="3361024"/>
                </a:lnTo>
                <a:lnTo>
                  <a:pt x="15189" y="3364962"/>
                </a:lnTo>
                <a:lnTo>
                  <a:pt x="36004" y="3365525"/>
                </a:lnTo>
                <a:lnTo>
                  <a:pt x="4447527" y="3365525"/>
                </a:lnTo>
                <a:lnTo>
                  <a:pt x="4468342" y="3364962"/>
                </a:lnTo>
                <a:lnTo>
                  <a:pt x="4479031" y="3361024"/>
                </a:lnTo>
                <a:lnTo>
                  <a:pt x="4482969" y="3350336"/>
                </a:lnTo>
                <a:lnTo>
                  <a:pt x="4483531" y="3329520"/>
                </a:lnTo>
                <a:lnTo>
                  <a:pt x="4483531" y="36004"/>
                </a:lnTo>
                <a:lnTo>
                  <a:pt x="4482969" y="15189"/>
                </a:lnTo>
                <a:lnTo>
                  <a:pt x="4479031" y="4500"/>
                </a:lnTo>
                <a:lnTo>
                  <a:pt x="4468342" y="562"/>
                </a:lnTo>
                <a:lnTo>
                  <a:pt x="4447527" y="0"/>
                </a:lnTo>
                <a:lnTo>
                  <a:pt x="36004" y="0"/>
                </a:lnTo>
                <a:close/>
              </a:path>
            </a:pathLst>
          </a:custGeom>
          <a:ln w="19050">
            <a:solidFill>
              <a:srgbClr val="8B1062"/>
            </a:solidFill>
          </a:ln>
        </p:spPr>
        <p:txBody>
          <a:bodyPr wrap="square" lIns="0" tIns="0" rIns="0" bIns="0" rtlCol="0"/>
          <a:lstStyle/>
          <a:p>
            <a:endParaRPr/>
          </a:p>
        </p:txBody>
      </p:sp>
      <p:sp>
        <p:nvSpPr>
          <p:cNvPr id="33" name="object 33"/>
          <p:cNvSpPr/>
          <p:nvPr/>
        </p:nvSpPr>
        <p:spPr>
          <a:xfrm>
            <a:off x="6107772" y="3819067"/>
            <a:ext cx="3401695" cy="2807335"/>
          </a:xfrm>
          <a:custGeom>
            <a:avLst/>
            <a:gdLst/>
            <a:ahLst/>
            <a:cxnLst/>
            <a:rect l="l" t="t" r="r" b="b"/>
            <a:pathLst>
              <a:path w="3401695" h="2807334">
                <a:moveTo>
                  <a:pt x="0" y="0"/>
                </a:moveTo>
                <a:lnTo>
                  <a:pt x="3401568" y="0"/>
                </a:lnTo>
                <a:lnTo>
                  <a:pt x="3401568" y="2807208"/>
                </a:lnTo>
                <a:lnTo>
                  <a:pt x="0" y="2807208"/>
                </a:lnTo>
                <a:lnTo>
                  <a:pt x="0" y="0"/>
                </a:lnTo>
                <a:close/>
              </a:path>
            </a:pathLst>
          </a:custGeom>
          <a:solidFill>
            <a:srgbClr val="000000">
              <a:alpha val="39999"/>
            </a:srgbClr>
          </a:solidFill>
        </p:spPr>
        <p:txBody>
          <a:bodyPr wrap="square" lIns="0" tIns="0" rIns="0" bIns="0" rtlCol="0"/>
          <a:lstStyle/>
          <a:p>
            <a:endParaRPr/>
          </a:p>
        </p:txBody>
      </p:sp>
      <p:sp>
        <p:nvSpPr>
          <p:cNvPr id="34" name="object 34"/>
          <p:cNvSpPr/>
          <p:nvPr/>
        </p:nvSpPr>
        <p:spPr>
          <a:xfrm>
            <a:off x="6144605" y="3857929"/>
            <a:ext cx="3308350" cy="2712085"/>
          </a:xfrm>
          <a:custGeom>
            <a:avLst/>
            <a:gdLst/>
            <a:ahLst/>
            <a:cxnLst/>
            <a:rect l="l" t="t" r="r" b="b"/>
            <a:pathLst>
              <a:path w="3308350" h="2712084">
                <a:moveTo>
                  <a:pt x="3271748" y="0"/>
                </a:moveTo>
                <a:lnTo>
                  <a:pt x="36004" y="0"/>
                </a:lnTo>
                <a:lnTo>
                  <a:pt x="15189" y="562"/>
                </a:lnTo>
                <a:lnTo>
                  <a:pt x="4500" y="4500"/>
                </a:lnTo>
                <a:lnTo>
                  <a:pt x="562" y="15189"/>
                </a:lnTo>
                <a:lnTo>
                  <a:pt x="0" y="36004"/>
                </a:lnTo>
                <a:lnTo>
                  <a:pt x="0" y="2675547"/>
                </a:lnTo>
                <a:lnTo>
                  <a:pt x="562" y="2696362"/>
                </a:lnTo>
                <a:lnTo>
                  <a:pt x="4500" y="2707051"/>
                </a:lnTo>
                <a:lnTo>
                  <a:pt x="15189" y="2710989"/>
                </a:lnTo>
                <a:lnTo>
                  <a:pt x="36004" y="2711551"/>
                </a:lnTo>
                <a:lnTo>
                  <a:pt x="3271748" y="2711551"/>
                </a:lnTo>
                <a:lnTo>
                  <a:pt x="3292563" y="2710989"/>
                </a:lnTo>
                <a:lnTo>
                  <a:pt x="3303252" y="2707051"/>
                </a:lnTo>
                <a:lnTo>
                  <a:pt x="3307190" y="2696362"/>
                </a:lnTo>
                <a:lnTo>
                  <a:pt x="3307753" y="2675547"/>
                </a:lnTo>
                <a:lnTo>
                  <a:pt x="3307753" y="36004"/>
                </a:lnTo>
                <a:lnTo>
                  <a:pt x="3307190" y="15189"/>
                </a:lnTo>
                <a:lnTo>
                  <a:pt x="3303252" y="4500"/>
                </a:lnTo>
                <a:lnTo>
                  <a:pt x="3292563" y="562"/>
                </a:lnTo>
                <a:lnTo>
                  <a:pt x="3271748" y="0"/>
                </a:lnTo>
                <a:close/>
              </a:path>
            </a:pathLst>
          </a:custGeom>
          <a:solidFill>
            <a:srgbClr val="FFFFFF"/>
          </a:solidFill>
        </p:spPr>
        <p:txBody>
          <a:bodyPr wrap="square" lIns="0" tIns="0" rIns="0" bIns="0" rtlCol="0"/>
          <a:lstStyle/>
          <a:p>
            <a:endParaRPr/>
          </a:p>
        </p:txBody>
      </p:sp>
      <p:sp>
        <p:nvSpPr>
          <p:cNvPr id="36" name="object 36"/>
          <p:cNvSpPr txBox="1"/>
          <p:nvPr/>
        </p:nvSpPr>
        <p:spPr>
          <a:xfrm>
            <a:off x="6097932" y="4040184"/>
            <a:ext cx="3401695" cy="1956560"/>
          </a:xfrm>
          <a:prstGeom prst="rect">
            <a:avLst/>
          </a:prstGeom>
        </p:spPr>
        <p:txBody>
          <a:bodyPr vert="horz" wrap="square" lIns="0" tIns="26034" rIns="0" bIns="0" rtlCol="0">
            <a:spAutoFit/>
          </a:bodyPr>
          <a:lstStyle/>
          <a:p>
            <a:pPr marL="334010" marR="169545" indent="-180340">
              <a:lnSpc>
                <a:spcPct val="93700"/>
              </a:lnSpc>
              <a:spcBef>
                <a:spcPts val="204"/>
              </a:spcBef>
            </a:pPr>
            <a:r>
              <a:rPr sz="1100" b="1" spc="-80" dirty="0">
                <a:solidFill>
                  <a:srgbClr val="8B1062"/>
                </a:solidFill>
                <a:latin typeface="Arial"/>
                <a:cs typeface="Arial"/>
              </a:rPr>
              <a:t>» </a:t>
            </a:r>
            <a:r>
              <a:rPr sz="1100" spc="-45" dirty="0">
                <a:latin typeface="Arial"/>
                <a:cs typeface="Arial"/>
              </a:rPr>
              <a:t>Incentive </a:t>
            </a:r>
            <a:r>
              <a:rPr sz="1100" spc="-65" dirty="0">
                <a:latin typeface="Arial"/>
                <a:cs typeface="Arial"/>
              </a:rPr>
              <a:t>a pessoa a </a:t>
            </a:r>
            <a:r>
              <a:rPr sz="1100" spc="-45" dirty="0">
                <a:latin typeface="Arial"/>
                <a:cs typeface="Arial"/>
              </a:rPr>
              <a:t>seguir </a:t>
            </a:r>
            <a:r>
              <a:rPr sz="1100" spc="-10" dirty="0">
                <a:latin typeface="Arial"/>
                <a:cs typeface="Arial"/>
              </a:rPr>
              <a:t>o </a:t>
            </a:r>
            <a:r>
              <a:rPr sz="1100" spc="-30" dirty="0">
                <a:latin typeface="Arial"/>
                <a:cs typeface="Arial"/>
              </a:rPr>
              <a:t>plano </a:t>
            </a:r>
            <a:r>
              <a:rPr sz="1100" spc="-45" dirty="0">
                <a:latin typeface="Arial"/>
                <a:cs typeface="Arial"/>
              </a:rPr>
              <a:t>de </a:t>
            </a:r>
            <a:r>
              <a:rPr sz="1100" spc="-40" dirty="0">
                <a:latin typeface="Arial"/>
                <a:cs typeface="Arial"/>
              </a:rPr>
              <a:t>manejo </a:t>
            </a:r>
            <a:r>
              <a:rPr sz="1100" spc="-35" dirty="0">
                <a:latin typeface="Arial"/>
                <a:cs typeface="Arial"/>
              </a:rPr>
              <a:t>atual </a:t>
            </a:r>
            <a:r>
              <a:rPr sz="1100" spc="-40" dirty="0">
                <a:latin typeface="Arial"/>
                <a:cs typeface="Arial"/>
              </a:rPr>
              <a:t>até  que </a:t>
            </a:r>
            <a:r>
              <a:rPr sz="1100" spc="-50" dirty="0">
                <a:latin typeface="Arial"/>
                <a:cs typeface="Arial"/>
              </a:rPr>
              <a:t>permaneça </a:t>
            </a:r>
            <a:r>
              <a:rPr sz="1100" i="1" spc="-10" dirty="0">
                <a:latin typeface="Calibri"/>
                <a:cs typeface="Calibri"/>
              </a:rPr>
              <a:t>assintomática durante </a:t>
            </a:r>
            <a:r>
              <a:rPr sz="1100" i="1" spc="20" dirty="0">
                <a:latin typeface="Calibri"/>
                <a:cs typeface="Calibri"/>
              </a:rPr>
              <a:t>9 </a:t>
            </a:r>
            <a:r>
              <a:rPr sz="1100" i="1" spc="10" dirty="0">
                <a:latin typeface="Calibri"/>
                <a:cs typeface="Calibri"/>
              </a:rPr>
              <a:t>a </a:t>
            </a:r>
            <a:r>
              <a:rPr sz="1100" i="1" spc="-25" dirty="0">
                <a:latin typeface="Calibri"/>
                <a:cs typeface="Calibri"/>
              </a:rPr>
              <a:t>12</a:t>
            </a:r>
            <a:r>
              <a:rPr sz="1100" i="1" spc="-5" dirty="0">
                <a:latin typeface="Calibri"/>
                <a:cs typeface="Calibri"/>
              </a:rPr>
              <a:t> meses.</a:t>
            </a:r>
            <a:endParaRPr sz="1100" dirty="0">
              <a:latin typeface="Calibri"/>
              <a:cs typeface="Calibri"/>
            </a:endParaRPr>
          </a:p>
          <a:p>
            <a:pPr marL="334010" marR="311785" indent="-180340">
              <a:lnSpc>
                <a:spcPct val="107100"/>
              </a:lnSpc>
              <a:spcBef>
                <a:spcPts val="330"/>
              </a:spcBef>
            </a:pPr>
            <a:r>
              <a:rPr sz="1100" b="1" spc="-80" dirty="0">
                <a:solidFill>
                  <a:srgbClr val="8B1062"/>
                </a:solidFill>
                <a:latin typeface="Arial"/>
                <a:cs typeface="Arial"/>
              </a:rPr>
              <a:t>» </a:t>
            </a:r>
            <a:r>
              <a:rPr sz="1100" b="1" spc="-5" dirty="0">
                <a:latin typeface="Arial"/>
                <a:cs typeface="Arial"/>
              </a:rPr>
              <a:t>Marque </a:t>
            </a:r>
            <a:r>
              <a:rPr sz="1100" b="1" spc="-15" dirty="0">
                <a:latin typeface="Arial"/>
                <a:cs typeface="Arial"/>
              </a:rPr>
              <a:t>outra </a:t>
            </a:r>
            <a:r>
              <a:rPr sz="1100" b="1" spc="-40" dirty="0">
                <a:latin typeface="Arial"/>
                <a:cs typeface="Arial"/>
              </a:rPr>
              <a:t>consulta </a:t>
            </a:r>
            <a:r>
              <a:rPr sz="1100" b="1" spc="-25" dirty="0">
                <a:latin typeface="Arial"/>
                <a:cs typeface="Arial"/>
              </a:rPr>
              <a:t>de </a:t>
            </a:r>
            <a:r>
              <a:rPr sz="1100" b="1" spc="-30" dirty="0">
                <a:latin typeface="Arial"/>
                <a:cs typeface="Arial"/>
              </a:rPr>
              <a:t>seguimento </a:t>
            </a:r>
            <a:r>
              <a:rPr sz="1100" b="1" spc="-20" dirty="0">
                <a:latin typeface="Arial"/>
                <a:cs typeface="Arial"/>
              </a:rPr>
              <a:t>em </a:t>
            </a:r>
            <a:r>
              <a:rPr sz="1100" b="1" spc="30" dirty="0">
                <a:latin typeface="Arial"/>
                <a:cs typeface="Arial"/>
              </a:rPr>
              <a:t>1 </a:t>
            </a:r>
            <a:r>
              <a:rPr sz="1100" b="1" spc="-10" dirty="0">
                <a:latin typeface="Arial"/>
                <a:cs typeface="Arial"/>
              </a:rPr>
              <a:t>a </a:t>
            </a:r>
            <a:r>
              <a:rPr sz="1100" b="1" spc="30" dirty="0">
                <a:latin typeface="Arial"/>
                <a:cs typeface="Arial"/>
              </a:rPr>
              <a:t>2  </a:t>
            </a:r>
            <a:r>
              <a:rPr sz="1100" b="1" spc="-45" dirty="0">
                <a:latin typeface="Arial"/>
                <a:cs typeface="Arial"/>
              </a:rPr>
              <a:t>semanas.</a:t>
            </a:r>
            <a:endParaRPr sz="1100" dirty="0">
              <a:latin typeface="Arial"/>
              <a:cs typeface="Arial"/>
            </a:endParaRPr>
          </a:p>
          <a:p>
            <a:pPr marL="334010" marR="337185" indent="-180340">
              <a:lnSpc>
                <a:spcPct val="96800"/>
              </a:lnSpc>
              <a:spcBef>
                <a:spcPts val="505"/>
              </a:spcBef>
            </a:pPr>
            <a:r>
              <a:rPr sz="1100" b="1" spc="-80" dirty="0">
                <a:solidFill>
                  <a:srgbClr val="8B1062"/>
                </a:solidFill>
                <a:latin typeface="Arial"/>
                <a:cs typeface="Arial"/>
              </a:rPr>
              <a:t>» </a:t>
            </a:r>
            <a:r>
              <a:rPr sz="1100" spc="-40" dirty="0">
                <a:latin typeface="Arial"/>
                <a:cs typeface="Arial"/>
              </a:rPr>
              <a:t>Diminua </a:t>
            </a:r>
            <a:r>
              <a:rPr sz="1100" spc="-10" dirty="0">
                <a:latin typeface="Arial"/>
                <a:cs typeface="Arial"/>
              </a:rPr>
              <a:t>o </a:t>
            </a:r>
            <a:r>
              <a:rPr sz="1100" spc="-20" dirty="0">
                <a:latin typeface="Arial"/>
                <a:cs typeface="Arial"/>
              </a:rPr>
              <a:t>contato </a:t>
            </a:r>
            <a:r>
              <a:rPr sz="1100" spc="-65" dirty="0">
                <a:latin typeface="Arial"/>
                <a:cs typeface="Arial"/>
              </a:rPr>
              <a:t>à </a:t>
            </a:r>
            <a:r>
              <a:rPr sz="1100" spc="-40" dirty="0">
                <a:latin typeface="Arial"/>
                <a:cs typeface="Arial"/>
              </a:rPr>
              <a:t>medida que </a:t>
            </a:r>
            <a:r>
              <a:rPr sz="1100" spc="-65" dirty="0">
                <a:latin typeface="Arial"/>
                <a:cs typeface="Arial"/>
              </a:rPr>
              <a:t>os </a:t>
            </a:r>
            <a:r>
              <a:rPr sz="1100" spc="-50" dirty="0">
                <a:latin typeface="Arial"/>
                <a:cs typeface="Arial"/>
              </a:rPr>
              <a:t>sintomas da  </a:t>
            </a:r>
            <a:r>
              <a:rPr sz="1100" spc="-65" dirty="0">
                <a:latin typeface="Arial"/>
                <a:cs typeface="Arial"/>
              </a:rPr>
              <a:t>pessoa </a:t>
            </a:r>
            <a:r>
              <a:rPr sz="1100" spc="-35" dirty="0">
                <a:latin typeface="Arial"/>
                <a:cs typeface="Arial"/>
              </a:rPr>
              <a:t>melhorarem, </a:t>
            </a:r>
            <a:r>
              <a:rPr sz="1100" spc="-15" dirty="0">
                <a:latin typeface="Arial"/>
                <a:cs typeface="Arial"/>
              </a:rPr>
              <a:t>por </a:t>
            </a:r>
            <a:r>
              <a:rPr sz="1100" spc="-40" dirty="0">
                <a:latin typeface="Arial"/>
                <a:cs typeface="Arial"/>
              </a:rPr>
              <a:t>exemplo, </a:t>
            </a:r>
            <a:r>
              <a:rPr sz="1100" spc="-45" dirty="0">
                <a:latin typeface="Arial"/>
                <a:cs typeface="Arial"/>
              </a:rPr>
              <a:t>uma </a:t>
            </a:r>
            <a:r>
              <a:rPr sz="1100" spc="-80" dirty="0">
                <a:latin typeface="Arial"/>
                <a:cs typeface="Arial"/>
              </a:rPr>
              <a:t>vez </a:t>
            </a:r>
            <a:r>
              <a:rPr sz="1100" spc="-65" dirty="0">
                <a:latin typeface="Arial"/>
                <a:cs typeface="Arial"/>
              </a:rPr>
              <a:t>a </a:t>
            </a:r>
            <a:r>
              <a:rPr sz="1100" spc="-55" dirty="0">
                <a:latin typeface="Arial"/>
                <a:cs typeface="Arial"/>
              </a:rPr>
              <a:t>cada </a:t>
            </a:r>
            <a:r>
              <a:rPr sz="1100" spc="-15" dirty="0">
                <a:latin typeface="Arial"/>
                <a:cs typeface="Arial"/>
              </a:rPr>
              <a:t>3  </a:t>
            </a:r>
            <a:r>
              <a:rPr sz="1100" spc="-80" dirty="0">
                <a:latin typeface="Arial"/>
                <a:cs typeface="Arial"/>
              </a:rPr>
              <a:t>meses </a:t>
            </a:r>
            <a:r>
              <a:rPr sz="1100" spc="-40" dirty="0">
                <a:latin typeface="Arial"/>
                <a:cs typeface="Arial"/>
              </a:rPr>
              <a:t>depois </a:t>
            </a:r>
            <a:r>
              <a:rPr sz="1100" spc="-50" dirty="0">
                <a:latin typeface="Arial"/>
                <a:cs typeface="Arial"/>
              </a:rPr>
              <a:t>dos </a:t>
            </a:r>
            <a:r>
              <a:rPr sz="1100" spc="-35" dirty="0">
                <a:latin typeface="Arial"/>
                <a:cs typeface="Arial"/>
              </a:rPr>
              <a:t>primeiros </a:t>
            </a:r>
            <a:r>
              <a:rPr sz="1100" spc="-15" dirty="0">
                <a:latin typeface="Arial"/>
                <a:cs typeface="Arial"/>
              </a:rPr>
              <a:t>3</a:t>
            </a:r>
            <a:r>
              <a:rPr sz="1100" spc="45" dirty="0">
                <a:latin typeface="Arial"/>
                <a:cs typeface="Arial"/>
              </a:rPr>
              <a:t> </a:t>
            </a:r>
            <a:r>
              <a:rPr sz="1100" spc="-70" dirty="0">
                <a:latin typeface="Arial"/>
                <a:cs typeface="Arial"/>
              </a:rPr>
              <a:t>meses.</a:t>
            </a:r>
            <a:endParaRPr sz="1100" dirty="0">
              <a:latin typeface="Arial"/>
              <a:cs typeface="Arial"/>
            </a:endParaRPr>
          </a:p>
          <a:p>
            <a:pPr marL="154305" marR="185420">
              <a:lnSpc>
                <a:spcPct val="120300"/>
              </a:lnSpc>
              <a:spcBef>
                <a:spcPts val="830"/>
              </a:spcBef>
            </a:pPr>
            <a:r>
              <a:rPr sz="1100" i="1" spc="-5" dirty="0">
                <a:latin typeface="Calibri"/>
                <a:cs typeface="Calibri"/>
              </a:rPr>
              <a:t>Nota: </a:t>
            </a:r>
            <a:r>
              <a:rPr sz="1100" i="1" spc="30" dirty="0">
                <a:latin typeface="Calibri"/>
                <a:cs typeface="Calibri"/>
              </a:rPr>
              <a:t>o </a:t>
            </a:r>
            <a:r>
              <a:rPr sz="1100" i="1" spc="-5" dirty="0">
                <a:latin typeface="Calibri"/>
                <a:cs typeface="Calibri"/>
              </a:rPr>
              <a:t>seguimento </a:t>
            </a:r>
            <a:r>
              <a:rPr sz="1100" i="1" dirty="0">
                <a:latin typeface="Calibri"/>
                <a:cs typeface="Calibri"/>
              </a:rPr>
              <a:t>deve continuar </a:t>
            </a:r>
            <a:r>
              <a:rPr sz="1100" i="1" spc="-10" dirty="0">
                <a:latin typeface="Calibri"/>
                <a:cs typeface="Calibri"/>
              </a:rPr>
              <a:t>até </a:t>
            </a:r>
            <a:r>
              <a:rPr sz="1100" i="1" dirty="0">
                <a:latin typeface="Calibri"/>
                <a:cs typeface="Calibri"/>
              </a:rPr>
              <a:t>que </a:t>
            </a:r>
            <a:r>
              <a:rPr sz="1100" i="1" spc="10" dirty="0">
                <a:latin typeface="Calibri"/>
                <a:cs typeface="Calibri"/>
              </a:rPr>
              <a:t>a </a:t>
            </a:r>
            <a:r>
              <a:rPr sz="1100" i="1" spc="5" dirty="0">
                <a:latin typeface="Calibri"/>
                <a:cs typeface="Calibri"/>
              </a:rPr>
              <a:t>pessoa </a:t>
            </a:r>
            <a:r>
              <a:rPr sz="1100" i="1" spc="15" dirty="0">
                <a:latin typeface="Calibri"/>
                <a:cs typeface="Calibri"/>
              </a:rPr>
              <a:t>não </a:t>
            </a:r>
            <a:r>
              <a:rPr sz="1100" i="1" spc="-5" dirty="0">
                <a:latin typeface="Calibri"/>
                <a:cs typeface="Calibri"/>
              </a:rPr>
              <a:t>tenha  mais sintomas </a:t>
            </a:r>
            <a:r>
              <a:rPr sz="1100" i="1" spc="10" dirty="0">
                <a:latin typeface="Calibri"/>
                <a:cs typeface="Calibri"/>
              </a:rPr>
              <a:t>de</a:t>
            </a:r>
            <a:r>
              <a:rPr sz="1100" i="1" spc="15" dirty="0">
                <a:latin typeface="Calibri"/>
                <a:cs typeface="Calibri"/>
              </a:rPr>
              <a:t> </a:t>
            </a:r>
            <a:r>
              <a:rPr sz="1100" i="1" dirty="0">
                <a:latin typeface="Calibri"/>
                <a:cs typeface="Calibri"/>
              </a:rPr>
              <a:t>depressão.</a:t>
            </a:r>
            <a:endParaRPr sz="1100" dirty="0">
              <a:latin typeface="Calibri"/>
              <a:cs typeface="Calibri"/>
            </a:endParaRPr>
          </a:p>
        </p:txBody>
      </p:sp>
      <p:sp>
        <p:nvSpPr>
          <p:cNvPr id="37" name="object 37"/>
          <p:cNvSpPr/>
          <p:nvPr/>
        </p:nvSpPr>
        <p:spPr>
          <a:xfrm>
            <a:off x="6144605" y="3857929"/>
            <a:ext cx="3308350" cy="2712085"/>
          </a:xfrm>
          <a:custGeom>
            <a:avLst/>
            <a:gdLst/>
            <a:ahLst/>
            <a:cxnLst/>
            <a:rect l="l" t="t" r="r" b="b"/>
            <a:pathLst>
              <a:path w="3308350" h="2712084">
                <a:moveTo>
                  <a:pt x="36004" y="0"/>
                </a:moveTo>
                <a:lnTo>
                  <a:pt x="15189" y="562"/>
                </a:lnTo>
                <a:lnTo>
                  <a:pt x="4500" y="4500"/>
                </a:lnTo>
                <a:lnTo>
                  <a:pt x="562" y="15189"/>
                </a:lnTo>
                <a:lnTo>
                  <a:pt x="0" y="36004"/>
                </a:lnTo>
                <a:lnTo>
                  <a:pt x="0" y="2675547"/>
                </a:lnTo>
                <a:lnTo>
                  <a:pt x="562" y="2696362"/>
                </a:lnTo>
                <a:lnTo>
                  <a:pt x="4500" y="2707051"/>
                </a:lnTo>
                <a:lnTo>
                  <a:pt x="15189" y="2710989"/>
                </a:lnTo>
                <a:lnTo>
                  <a:pt x="36004" y="2711551"/>
                </a:lnTo>
                <a:lnTo>
                  <a:pt x="3271748" y="2711551"/>
                </a:lnTo>
                <a:lnTo>
                  <a:pt x="3292563" y="2710989"/>
                </a:lnTo>
                <a:lnTo>
                  <a:pt x="3303252" y="2707051"/>
                </a:lnTo>
                <a:lnTo>
                  <a:pt x="3307190" y="2696362"/>
                </a:lnTo>
                <a:lnTo>
                  <a:pt x="3307753" y="2675547"/>
                </a:lnTo>
                <a:lnTo>
                  <a:pt x="3307753" y="36004"/>
                </a:lnTo>
                <a:lnTo>
                  <a:pt x="3307190" y="15189"/>
                </a:lnTo>
                <a:lnTo>
                  <a:pt x="3303252" y="4500"/>
                </a:lnTo>
                <a:lnTo>
                  <a:pt x="3292563" y="562"/>
                </a:lnTo>
                <a:lnTo>
                  <a:pt x="3271748" y="0"/>
                </a:lnTo>
                <a:lnTo>
                  <a:pt x="36004" y="0"/>
                </a:lnTo>
                <a:close/>
              </a:path>
            </a:pathLst>
          </a:custGeom>
          <a:ln w="19050">
            <a:solidFill>
              <a:srgbClr val="8B1062"/>
            </a:solidFill>
          </a:ln>
        </p:spPr>
        <p:txBody>
          <a:bodyPr wrap="square" lIns="0" tIns="0" rIns="0" bIns="0" rtlCol="0"/>
          <a:lstStyle/>
          <a:p>
            <a:endParaRPr/>
          </a:p>
        </p:txBody>
      </p:sp>
      <p:sp>
        <p:nvSpPr>
          <p:cNvPr id="38" name="object 38"/>
          <p:cNvSpPr txBox="1"/>
          <p:nvPr/>
        </p:nvSpPr>
        <p:spPr>
          <a:xfrm>
            <a:off x="1231384" y="1043903"/>
            <a:ext cx="1302616" cy="520655"/>
          </a:xfrm>
          <a:prstGeom prst="rect">
            <a:avLst/>
          </a:prstGeom>
        </p:spPr>
        <p:txBody>
          <a:bodyPr vert="horz" wrap="square" lIns="0" tIns="12700" rIns="0" bIns="0" rtlCol="0">
            <a:spAutoFit/>
          </a:bodyPr>
          <a:lstStyle/>
          <a:p>
            <a:pPr marL="12700">
              <a:lnSpc>
                <a:spcPct val="100000"/>
              </a:lnSpc>
              <a:spcBef>
                <a:spcPts val="100"/>
              </a:spcBef>
            </a:pPr>
            <a:r>
              <a:rPr sz="3300" b="1" dirty="0">
                <a:solidFill>
                  <a:srgbClr val="8B1062"/>
                </a:solidFill>
                <a:latin typeface="Arial"/>
                <a:cs typeface="Arial"/>
              </a:rPr>
              <a:t>DEP 3</a:t>
            </a:r>
            <a:endParaRPr sz="3300" dirty="0">
              <a:latin typeface="Arial"/>
              <a:cs typeface="Arial"/>
            </a:endParaRPr>
          </a:p>
        </p:txBody>
      </p:sp>
      <p:sp>
        <p:nvSpPr>
          <p:cNvPr id="39" name="object 39"/>
          <p:cNvSpPr/>
          <p:nvPr/>
        </p:nvSpPr>
        <p:spPr>
          <a:xfrm>
            <a:off x="2695019" y="1214615"/>
            <a:ext cx="252006" cy="235686"/>
          </a:xfrm>
          <a:prstGeom prst="rect">
            <a:avLst/>
          </a:prstGeom>
          <a:blipFill>
            <a:blip r:embed="rId3" cstate="print"/>
            <a:stretch>
              <a:fillRect/>
            </a:stretch>
          </a:blipFill>
        </p:spPr>
        <p:txBody>
          <a:bodyPr wrap="square" lIns="0" tIns="0" rIns="0" bIns="0" rtlCol="0"/>
          <a:lstStyle/>
          <a:p>
            <a:endParaRPr/>
          </a:p>
        </p:txBody>
      </p:sp>
      <p:sp>
        <p:nvSpPr>
          <p:cNvPr id="40" name="object 40"/>
          <p:cNvSpPr txBox="1"/>
          <p:nvPr/>
        </p:nvSpPr>
        <p:spPr>
          <a:xfrm>
            <a:off x="3040358" y="1043903"/>
            <a:ext cx="2185035" cy="528320"/>
          </a:xfrm>
          <a:prstGeom prst="rect">
            <a:avLst/>
          </a:prstGeom>
        </p:spPr>
        <p:txBody>
          <a:bodyPr vert="horz" wrap="square" lIns="0" tIns="12700" rIns="0" bIns="0" rtlCol="0">
            <a:spAutoFit/>
          </a:bodyPr>
          <a:lstStyle/>
          <a:p>
            <a:pPr marL="12700">
              <a:lnSpc>
                <a:spcPct val="100000"/>
              </a:lnSpc>
              <a:spcBef>
                <a:spcPts val="100"/>
              </a:spcBef>
            </a:pPr>
            <a:r>
              <a:rPr sz="3300" spc="-65" dirty="0">
                <a:latin typeface="Arial"/>
                <a:cs typeface="Arial"/>
              </a:rPr>
              <a:t>Seguimento</a:t>
            </a:r>
            <a:endParaRPr sz="3300">
              <a:latin typeface="Arial"/>
              <a:cs typeface="Arial"/>
            </a:endParaRPr>
          </a:p>
        </p:txBody>
      </p:sp>
      <p:sp>
        <p:nvSpPr>
          <p:cNvPr id="41" name="object 41"/>
          <p:cNvSpPr/>
          <p:nvPr/>
        </p:nvSpPr>
        <p:spPr>
          <a:xfrm>
            <a:off x="4458348" y="3182397"/>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42" name="object 42"/>
          <p:cNvSpPr/>
          <p:nvPr/>
        </p:nvSpPr>
        <p:spPr>
          <a:xfrm>
            <a:off x="4458348" y="3182397"/>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43" name="object 43"/>
          <p:cNvSpPr/>
          <p:nvPr/>
        </p:nvSpPr>
        <p:spPr>
          <a:xfrm>
            <a:off x="4536750" y="3360870"/>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44" name="object 44"/>
          <p:cNvSpPr/>
          <p:nvPr/>
        </p:nvSpPr>
        <p:spPr>
          <a:xfrm>
            <a:off x="5746984" y="3383383"/>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45" name="object 45"/>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8B1062"/>
          </a:solidFill>
        </p:spPr>
        <p:txBody>
          <a:bodyPr wrap="square" lIns="0" tIns="0" rIns="0" bIns="0" rtlCol="0"/>
          <a:lstStyle/>
          <a:p>
            <a:endParaRPr/>
          </a:p>
        </p:txBody>
      </p:sp>
      <p:sp>
        <p:nvSpPr>
          <p:cNvPr id="46" name="object 46"/>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708907" y="8"/>
            <a:ext cx="126364" cy="360680"/>
          </a:xfrm>
          <a:custGeom>
            <a:avLst/>
            <a:gdLst/>
            <a:ahLst/>
            <a:cxnLst/>
            <a:rect l="l" t="t" r="r" b="b"/>
            <a:pathLst>
              <a:path w="126364" h="360680">
                <a:moveTo>
                  <a:pt x="125996" y="0"/>
                </a:moveTo>
                <a:lnTo>
                  <a:pt x="0" y="0"/>
                </a:lnTo>
                <a:lnTo>
                  <a:pt x="292" y="296545"/>
                </a:lnTo>
                <a:lnTo>
                  <a:pt x="63296" y="360451"/>
                </a:lnTo>
                <a:lnTo>
                  <a:pt x="126288" y="296545"/>
                </a:lnTo>
                <a:lnTo>
                  <a:pt x="125996" y="0"/>
                </a:lnTo>
                <a:close/>
              </a:path>
            </a:pathLst>
          </a:custGeom>
          <a:solidFill>
            <a:srgbClr val="B1B3B4"/>
          </a:solidFill>
        </p:spPr>
        <p:txBody>
          <a:bodyPr wrap="square" lIns="0" tIns="0" rIns="0" bIns="0" rtlCol="0"/>
          <a:lstStyle/>
          <a:p>
            <a:endParaRPr/>
          </a:p>
        </p:txBody>
      </p:sp>
      <p:sp>
        <p:nvSpPr>
          <p:cNvPr id="3" name="object 3"/>
          <p:cNvSpPr/>
          <p:nvPr/>
        </p:nvSpPr>
        <p:spPr>
          <a:xfrm>
            <a:off x="5284538" y="3838812"/>
            <a:ext cx="127000" cy="815340"/>
          </a:xfrm>
          <a:custGeom>
            <a:avLst/>
            <a:gdLst/>
            <a:ahLst/>
            <a:cxnLst/>
            <a:rect l="l" t="t" r="r" b="b"/>
            <a:pathLst>
              <a:path w="127000" h="815339">
                <a:moveTo>
                  <a:pt x="125996" y="0"/>
                </a:moveTo>
                <a:lnTo>
                  <a:pt x="0" y="0"/>
                </a:lnTo>
                <a:lnTo>
                  <a:pt x="457" y="751293"/>
                </a:lnTo>
                <a:lnTo>
                  <a:pt x="63461" y="815187"/>
                </a:lnTo>
                <a:lnTo>
                  <a:pt x="126453" y="751293"/>
                </a:lnTo>
                <a:lnTo>
                  <a:pt x="125996" y="0"/>
                </a:lnTo>
                <a:close/>
              </a:path>
            </a:pathLst>
          </a:custGeom>
          <a:solidFill>
            <a:srgbClr val="8B1062"/>
          </a:solidFill>
        </p:spPr>
        <p:txBody>
          <a:bodyPr wrap="square" lIns="0" tIns="0" rIns="0" bIns="0" rtlCol="0"/>
          <a:lstStyle/>
          <a:p>
            <a:endParaRPr/>
          </a:p>
        </p:txBody>
      </p:sp>
      <p:sp>
        <p:nvSpPr>
          <p:cNvPr id="4" name="object 4"/>
          <p:cNvSpPr/>
          <p:nvPr/>
        </p:nvSpPr>
        <p:spPr>
          <a:xfrm>
            <a:off x="5377794" y="1274405"/>
            <a:ext cx="127000" cy="547370"/>
          </a:xfrm>
          <a:custGeom>
            <a:avLst/>
            <a:gdLst/>
            <a:ahLst/>
            <a:cxnLst/>
            <a:rect l="l" t="t" r="r" b="b"/>
            <a:pathLst>
              <a:path w="127000" h="547369">
                <a:moveTo>
                  <a:pt x="126453" y="0"/>
                </a:moveTo>
                <a:lnTo>
                  <a:pt x="457" y="0"/>
                </a:lnTo>
                <a:lnTo>
                  <a:pt x="0" y="483298"/>
                </a:lnTo>
                <a:lnTo>
                  <a:pt x="62992" y="547204"/>
                </a:lnTo>
                <a:lnTo>
                  <a:pt x="125996" y="483298"/>
                </a:lnTo>
                <a:lnTo>
                  <a:pt x="126453" y="0"/>
                </a:lnTo>
                <a:close/>
              </a:path>
            </a:pathLst>
          </a:custGeom>
          <a:solidFill>
            <a:srgbClr val="8B1062"/>
          </a:solidFill>
        </p:spPr>
        <p:txBody>
          <a:bodyPr wrap="square" lIns="0" tIns="0" rIns="0" bIns="0" rtlCol="0"/>
          <a:lstStyle/>
          <a:p>
            <a:endParaRPr/>
          </a:p>
        </p:txBody>
      </p:sp>
      <p:sp>
        <p:nvSpPr>
          <p:cNvPr id="5" name="object 5"/>
          <p:cNvSpPr/>
          <p:nvPr/>
        </p:nvSpPr>
        <p:spPr>
          <a:xfrm>
            <a:off x="3855060" y="6539493"/>
            <a:ext cx="868680" cy="127000"/>
          </a:xfrm>
          <a:custGeom>
            <a:avLst/>
            <a:gdLst/>
            <a:ahLst/>
            <a:cxnLst/>
            <a:rect l="l" t="t" r="r" b="b"/>
            <a:pathLst>
              <a:path w="868679" h="127000">
                <a:moveTo>
                  <a:pt x="63906" y="0"/>
                </a:moveTo>
                <a:lnTo>
                  <a:pt x="0" y="62991"/>
                </a:lnTo>
                <a:lnTo>
                  <a:pt x="63906" y="125996"/>
                </a:lnTo>
                <a:lnTo>
                  <a:pt x="868387" y="126453"/>
                </a:lnTo>
                <a:lnTo>
                  <a:pt x="868387" y="457"/>
                </a:lnTo>
                <a:lnTo>
                  <a:pt x="63906" y="0"/>
                </a:lnTo>
                <a:close/>
              </a:path>
            </a:pathLst>
          </a:custGeom>
          <a:solidFill>
            <a:srgbClr val="B1B3B4"/>
          </a:solidFill>
        </p:spPr>
        <p:txBody>
          <a:bodyPr wrap="square" lIns="0" tIns="0" rIns="0" bIns="0" rtlCol="0"/>
          <a:lstStyle/>
          <a:p>
            <a:endParaRPr/>
          </a:p>
        </p:txBody>
      </p:sp>
      <p:sp>
        <p:nvSpPr>
          <p:cNvPr id="6" name="object 6"/>
          <p:cNvSpPr/>
          <p:nvPr/>
        </p:nvSpPr>
        <p:spPr>
          <a:xfrm>
            <a:off x="4646161" y="5832309"/>
            <a:ext cx="833119" cy="829310"/>
          </a:xfrm>
          <a:custGeom>
            <a:avLst/>
            <a:gdLst/>
            <a:ahLst/>
            <a:cxnLst/>
            <a:rect l="l" t="t" r="r" b="b"/>
            <a:pathLst>
              <a:path w="833120" h="829309">
                <a:moveTo>
                  <a:pt x="741286" y="0"/>
                </a:moveTo>
                <a:lnTo>
                  <a:pt x="0" y="741298"/>
                </a:lnTo>
                <a:lnTo>
                  <a:pt x="95034" y="828954"/>
                </a:lnTo>
                <a:lnTo>
                  <a:pt x="832637" y="91351"/>
                </a:lnTo>
                <a:lnTo>
                  <a:pt x="741286" y="0"/>
                </a:lnTo>
                <a:close/>
              </a:path>
            </a:pathLst>
          </a:custGeom>
          <a:solidFill>
            <a:srgbClr val="B1B3B4"/>
          </a:solidFill>
        </p:spPr>
        <p:txBody>
          <a:bodyPr wrap="square" lIns="0" tIns="0" rIns="0" bIns="0" rtlCol="0"/>
          <a:lstStyle/>
          <a:p>
            <a:endParaRPr/>
          </a:p>
        </p:txBody>
      </p:sp>
      <p:sp>
        <p:nvSpPr>
          <p:cNvPr id="7" name="object 7"/>
          <p:cNvSpPr/>
          <p:nvPr/>
        </p:nvSpPr>
        <p:spPr>
          <a:xfrm>
            <a:off x="5958000" y="6525311"/>
            <a:ext cx="1766570" cy="127000"/>
          </a:xfrm>
          <a:custGeom>
            <a:avLst/>
            <a:gdLst/>
            <a:ahLst/>
            <a:cxnLst/>
            <a:rect l="l" t="t" r="r" b="b"/>
            <a:pathLst>
              <a:path w="1766570" h="127000">
                <a:moveTo>
                  <a:pt x="1702193" y="0"/>
                </a:moveTo>
                <a:lnTo>
                  <a:pt x="0" y="457"/>
                </a:lnTo>
                <a:lnTo>
                  <a:pt x="0" y="126453"/>
                </a:lnTo>
                <a:lnTo>
                  <a:pt x="1702193" y="125996"/>
                </a:lnTo>
                <a:lnTo>
                  <a:pt x="1766100" y="62992"/>
                </a:lnTo>
                <a:lnTo>
                  <a:pt x="1702193" y="0"/>
                </a:lnTo>
                <a:close/>
              </a:path>
            </a:pathLst>
          </a:custGeom>
          <a:solidFill>
            <a:srgbClr val="8B1062"/>
          </a:solidFill>
        </p:spPr>
        <p:txBody>
          <a:bodyPr wrap="square" lIns="0" tIns="0" rIns="0" bIns="0" rtlCol="0"/>
          <a:lstStyle/>
          <a:p>
            <a:endParaRPr/>
          </a:p>
        </p:txBody>
      </p:sp>
      <p:sp>
        <p:nvSpPr>
          <p:cNvPr id="8" name="object 8"/>
          <p:cNvSpPr/>
          <p:nvPr/>
        </p:nvSpPr>
        <p:spPr>
          <a:xfrm>
            <a:off x="5301174" y="5918405"/>
            <a:ext cx="681990" cy="681990"/>
          </a:xfrm>
          <a:custGeom>
            <a:avLst/>
            <a:gdLst/>
            <a:ahLst/>
            <a:cxnLst/>
            <a:rect l="l" t="t" r="r" b="b"/>
            <a:pathLst>
              <a:path w="681989" h="681990">
                <a:moveTo>
                  <a:pt x="0" y="0"/>
                </a:moveTo>
                <a:lnTo>
                  <a:pt x="681507" y="681507"/>
                </a:lnTo>
              </a:path>
            </a:pathLst>
          </a:custGeom>
          <a:ln w="127000">
            <a:solidFill>
              <a:srgbClr val="8B1062"/>
            </a:solidFill>
          </a:ln>
        </p:spPr>
        <p:txBody>
          <a:bodyPr wrap="square" lIns="0" tIns="0" rIns="0" bIns="0" rtlCol="0"/>
          <a:lstStyle/>
          <a:p>
            <a:endParaRPr/>
          </a:p>
        </p:txBody>
      </p:sp>
      <p:sp>
        <p:nvSpPr>
          <p:cNvPr id="9" name="object 9"/>
          <p:cNvSpPr/>
          <p:nvPr/>
        </p:nvSpPr>
        <p:spPr>
          <a:xfrm>
            <a:off x="5378398" y="0"/>
            <a:ext cx="2442210" cy="1336040"/>
          </a:xfrm>
          <a:custGeom>
            <a:avLst/>
            <a:gdLst/>
            <a:ahLst/>
            <a:cxnLst/>
            <a:rect l="l" t="t" r="r" b="b"/>
            <a:pathLst>
              <a:path w="2442209" h="1336040">
                <a:moveTo>
                  <a:pt x="2441816" y="0"/>
                </a:moveTo>
                <a:lnTo>
                  <a:pt x="2441816" y="1335604"/>
                </a:lnTo>
                <a:lnTo>
                  <a:pt x="0" y="1335604"/>
                </a:lnTo>
              </a:path>
            </a:pathLst>
          </a:custGeom>
          <a:ln w="127000">
            <a:solidFill>
              <a:srgbClr val="8B1062"/>
            </a:solidFill>
          </a:ln>
        </p:spPr>
        <p:txBody>
          <a:bodyPr wrap="square" lIns="0" tIns="0" rIns="0" bIns="0" rtlCol="0"/>
          <a:lstStyle/>
          <a:p>
            <a:endParaRPr/>
          </a:p>
        </p:txBody>
      </p:sp>
      <p:sp>
        <p:nvSpPr>
          <p:cNvPr id="10" name="object 10"/>
          <p:cNvSpPr/>
          <p:nvPr/>
        </p:nvSpPr>
        <p:spPr>
          <a:xfrm>
            <a:off x="2104054" y="1274405"/>
            <a:ext cx="127000" cy="450215"/>
          </a:xfrm>
          <a:custGeom>
            <a:avLst/>
            <a:gdLst/>
            <a:ahLst/>
            <a:cxnLst/>
            <a:rect l="l" t="t" r="r" b="b"/>
            <a:pathLst>
              <a:path w="127000" h="450214">
                <a:moveTo>
                  <a:pt x="126453" y="0"/>
                </a:moveTo>
                <a:lnTo>
                  <a:pt x="457" y="0"/>
                </a:lnTo>
                <a:lnTo>
                  <a:pt x="0" y="386105"/>
                </a:lnTo>
                <a:lnTo>
                  <a:pt x="62992" y="449999"/>
                </a:lnTo>
                <a:lnTo>
                  <a:pt x="125996" y="386105"/>
                </a:lnTo>
                <a:lnTo>
                  <a:pt x="126453" y="0"/>
                </a:lnTo>
                <a:close/>
              </a:path>
            </a:pathLst>
          </a:custGeom>
          <a:solidFill>
            <a:srgbClr val="8B1062"/>
          </a:solidFill>
        </p:spPr>
        <p:txBody>
          <a:bodyPr wrap="square" lIns="0" tIns="0" rIns="0" bIns="0" rtlCol="0"/>
          <a:lstStyle/>
          <a:p>
            <a:endParaRPr/>
          </a:p>
        </p:txBody>
      </p:sp>
      <p:sp>
        <p:nvSpPr>
          <p:cNvPr id="11" name="object 11"/>
          <p:cNvSpPr/>
          <p:nvPr/>
        </p:nvSpPr>
        <p:spPr>
          <a:xfrm>
            <a:off x="2134795" y="735112"/>
            <a:ext cx="591185" cy="590550"/>
          </a:xfrm>
          <a:custGeom>
            <a:avLst/>
            <a:gdLst/>
            <a:ahLst/>
            <a:cxnLst/>
            <a:rect l="l" t="t" r="r" b="b"/>
            <a:pathLst>
              <a:path w="591185" h="590550">
                <a:moveTo>
                  <a:pt x="590562" y="0"/>
                </a:moveTo>
                <a:lnTo>
                  <a:pt x="0" y="590550"/>
                </a:lnTo>
              </a:path>
            </a:pathLst>
          </a:custGeom>
          <a:ln w="127000">
            <a:solidFill>
              <a:srgbClr val="8B1062"/>
            </a:solidFill>
          </a:ln>
        </p:spPr>
        <p:txBody>
          <a:bodyPr wrap="square" lIns="0" tIns="0" rIns="0" bIns="0" rtlCol="0"/>
          <a:lstStyle/>
          <a:p>
            <a:endParaRPr/>
          </a:p>
        </p:txBody>
      </p:sp>
      <p:sp>
        <p:nvSpPr>
          <p:cNvPr id="12" name="object 12"/>
          <p:cNvSpPr/>
          <p:nvPr/>
        </p:nvSpPr>
        <p:spPr>
          <a:xfrm>
            <a:off x="2708066" y="676987"/>
            <a:ext cx="2586355" cy="1144905"/>
          </a:xfrm>
          <a:custGeom>
            <a:avLst/>
            <a:gdLst/>
            <a:ahLst/>
            <a:cxnLst/>
            <a:rect l="l" t="t" r="r" b="b"/>
            <a:pathLst>
              <a:path w="2586354" h="1144905">
                <a:moveTo>
                  <a:pt x="2585732" y="712622"/>
                </a:moveTo>
                <a:lnTo>
                  <a:pt x="643534" y="712622"/>
                </a:lnTo>
                <a:lnTo>
                  <a:pt x="643534" y="724712"/>
                </a:lnTo>
                <a:lnTo>
                  <a:pt x="2459799" y="724712"/>
                </a:lnTo>
                <a:lnTo>
                  <a:pt x="2460256" y="1080719"/>
                </a:lnTo>
                <a:lnTo>
                  <a:pt x="2523261" y="1144612"/>
                </a:lnTo>
                <a:lnTo>
                  <a:pt x="2586253" y="1080719"/>
                </a:lnTo>
                <a:lnTo>
                  <a:pt x="2585802" y="724712"/>
                </a:lnTo>
                <a:lnTo>
                  <a:pt x="2585732" y="719404"/>
                </a:lnTo>
                <a:lnTo>
                  <a:pt x="2585732" y="712622"/>
                </a:lnTo>
                <a:close/>
              </a:path>
              <a:path w="2586354" h="1144905">
                <a:moveTo>
                  <a:pt x="91351" y="0"/>
                </a:moveTo>
                <a:lnTo>
                  <a:pt x="0" y="91351"/>
                </a:lnTo>
                <a:lnTo>
                  <a:pt x="632396" y="723760"/>
                </a:lnTo>
                <a:lnTo>
                  <a:pt x="643534" y="712622"/>
                </a:lnTo>
                <a:lnTo>
                  <a:pt x="2585732" y="712622"/>
                </a:lnTo>
                <a:lnTo>
                  <a:pt x="2585732" y="598258"/>
                </a:lnTo>
                <a:lnTo>
                  <a:pt x="689597" y="598258"/>
                </a:lnTo>
                <a:lnTo>
                  <a:pt x="91351" y="0"/>
                </a:lnTo>
                <a:close/>
              </a:path>
            </a:pathLst>
          </a:custGeom>
          <a:solidFill>
            <a:srgbClr val="B1B3B4"/>
          </a:solidFill>
        </p:spPr>
        <p:txBody>
          <a:bodyPr wrap="square" lIns="0" tIns="0" rIns="0" bIns="0" rtlCol="0"/>
          <a:lstStyle/>
          <a:p>
            <a:endParaRPr/>
          </a:p>
        </p:txBody>
      </p:sp>
      <p:sp>
        <p:nvSpPr>
          <p:cNvPr id="13" name="object 13"/>
          <p:cNvSpPr/>
          <p:nvPr/>
        </p:nvSpPr>
        <p:spPr>
          <a:xfrm>
            <a:off x="4487108" y="6332870"/>
            <a:ext cx="502284" cy="502284"/>
          </a:xfrm>
          <a:custGeom>
            <a:avLst/>
            <a:gdLst/>
            <a:ahLst/>
            <a:cxnLst/>
            <a:rect l="l" t="t" r="r" b="b"/>
            <a:pathLst>
              <a:path w="502285" h="502284">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14" name="object 14"/>
          <p:cNvSpPr/>
          <p:nvPr/>
        </p:nvSpPr>
        <p:spPr>
          <a:xfrm>
            <a:off x="4487108" y="6332870"/>
            <a:ext cx="502284" cy="502284"/>
          </a:xfrm>
          <a:custGeom>
            <a:avLst/>
            <a:gdLst/>
            <a:ahLst/>
            <a:cxnLst/>
            <a:rect l="l" t="t" r="r" b="b"/>
            <a:pathLst>
              <a:path w="502285" h="502284">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15" name="object 15"/>
          <p:cNvSpPr/>
          <p:nvPr/>
        </p:nvSpPr>
        <p:spPr>
          <a:xfrm>
            <a:off x="5682791" y="6280880"/>
            <a:ext cx="605790" cy="605790"/>
          </a:xfrm>
          <a:custGeom>
            <a:avLst/>
            <a:gdLst/>
            <a:ahLst/>
            <a:cxnLst/>
            <a:rect l="l" t="t" r="r" b="b"/>
            <a:pathLst>
              <a:path w="605789" h="605790">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16" name="object 16"/>
          <p:cNvSpPr/>
          <p:nvPr/>
        </p:nvSpPr>
        <p:spPr>
          <a:xfrm>
            <a:off x="5682791" y="6280880"/>
            <a:ext cx="605790" cy="605790"/>
          </a:xfrm>
          <a:custGeom>
            <a:avLst/>
            <a:gdLst/>
            <a:ahLst/>
            <a:cxnLst/>
            <a:rect l="l" t="t" r="r" b="b"/>
            <a:pathLst>
              <a:path w="605789" h="605790">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7" name="object 17"/>
          <p:cNvSpPr/>
          <p:nvPr/>
        </p:nvSpPr>
        <p:spPr>
          <a:xfrm>
            <a:off x="3180502" y="1053710"/>
            <a:ext cx="502284" cy="502284"/>
          </a:xfrm>
          <a:custGeom>
            <a:avLst/>
            <a:gdLst/>
            <a:ahLst/>
            <a:cxnLst/>
            <a:rect l="l" t="t" r="r" b="b"/>
            <a:pathLst>
              <a:path w="502285" h="502284">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18" name="object 18"/>
          <p:cNvSpPr/>
          <p:nvPr/>
        </p:nvSpPr>
        <p:spPr>
          <a:xfrm>
            <a:off x="3180502" y="1053710"/>
            <a:ext cx="502284" cy="502284"/>
          </a:xfrm>
          <a:custGeom>
            <a:avLst/>
            <a:gdLst/>
            <a:ahLst/>
            <a:cxnLst/>
            <a:rect l="l" t="t" r="r" b="b"/>
            <a:pathLst>
              <a:path w="502285" h="502284">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19" name="object 19"/>
          <p:cNvSpPr/>
          <p:nvPr/>
        </p:nvSpPr>
        <p:spPr>
          <a:xfrm>
            <a:off x="1868811" y="993588"/>
            <a:ext cx="605790" cy="605790"/>
          </a:xfrm>
          <a:custGeom>
            <a:avLst/>
            <a:gdLst/>
            <a:ahLst/>
            <a:cxnLst/>
            <a:rect l="l" t="t" r="r" b="b"/>
            <a:pathLst>
              <a:path w="605789" h="605790">
                <a:moveTo>
                  <a:pt x="302818" y="0"/>
                </a:moveTo>
                <a:lnTo>
                  <a:pt x="0" y="302818"/>
                </a:lnTo>
                <a:lnTo>
                  <a:pt x="302818" y="605637"/>
                </a:lnTo>
                <a:lnTo>
                  <a:pt x="605637" y="302818"/>
                </a:lnTo>
                <a:lnTo>
                  <a:pt x="302818" y="0"/>
                </a:lnTo>
                <a:close/>
              </a:path>
            </a:pathLst>
          </a:custGeom>
          <a:solidFill>
            <a:srgbClr val="8B1062"/>
          </a:solidFill>
        </p:spPr>
        <p:txBody>
          <a:bodyPr wrap="square" lIns="0" tIns="0" rIns="0" bIns="0" rtlCol="0"/>
          <a:lstStyle/>
          <a:p>
            <a:endParaRPr/>
          </a:p>
        </p:txBody>
      </p:sp>
      <p:sp>
        <p:nvSpPr>
          <p:cNvPr id="20" name="object 20"/>
          <p:cNvSpPr/>
          <p:nvPr/>
        </p:nvSpPr>
        <p:spPr>
          <a:xfrm>
            <a:off x="1868811" y="993588"/>
            <a:ext cx="605790" cy="605790"/>
          </a:xfrm>
          <a:custGeom>
            <a:avLst/>
            <a:gdLst/>
            <a:ahLst/>
            <a:cxnLst/>
            <a:rect l="l" t="t" r="r" b="b"/>
            <a:pathLst>
              <a:path w="605789" h="605790">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21" name="object 21"/>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8B1062"/>
          </a:solidFill>
        </p:spPr>
        <p:txBody>
          <a:bodyPr wrap="square" lIns="0" tIns="0" rIns="0" bIns="0" rtlCol="0"/>
          <a:lstStyle/>
          <a:p>
            <a:endParaRPr/>
          </a:p>
        </p:txBody>
      </p:sp>
      <p:sp>
        <p:nvSpPr>
          <p:cNvPr id="23" name="object 23"/>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25" name="object 25"/>
          <p:cNvSpPr/>
          <p:nvPr/>
        </p:nvSpPr>
        <p:spPr>
          <a:xfrm>
            <a:off x="4154182" y="2185885"/>
            <a:ext cx="2350135" cy="589915"/>
          </a:xfrm>
          <a:custGeom>
            <a:avLst/>
            <a:gdLst/>
            <a:ahLst/>
            <a:cxnLst/>
            <a:rect l="l" t="t" r="r" b="b"/>
            <a:pathLst>
              <a:path w="2350134" h="589914">
                <a:moveTo>
                  <a:pt x="0" y="0"/>
                </a:moveTo>
                <a:lnTo>
                  <a:pt x="2350007" y="0"/>
                </a:lnTo>
                <a:lnTo>
                  <a:pt x="2350007" y="589788"/>
                </a:lnTo>
                <a:lnTo>
                  <a:pt x="0" y="589788"/>
                </a:lnTo>
                <a:lnTo>
                  <a:pt x="0" y="0"/>
                </a:lnTo>
                <a:close/>
              </a:path>
            </a:pathLst>
          </a:custGeom>
          <a:solidFill>
            <a:srgbClr val="000000">
              <a:alpha val="39999"/>
            </a:srgbClr>
          </a:solidFill>
        </p:spPr>
        <p:txBody>
          <a:bodyPr wrap="square" lIns="0" tIns="0" rIns="0" bIns="0" rtlCol="0"/>
          <a:lstStyle/>
          <a:p>
            <a:endParaRPr/>
          </a:p>
        </p:txBody>
      </p:sp>
      <p:sp>
        <p:nvSpPr>
          <p:cNvPr id="26" name="object 26"/>
          <p:cNvSpPr/>
          <p:nvPr/>
        </p:nvSpPr>
        <p:spPr>
          <a:xfrm>
            <a:off x="4186053" y="2215221"/>
            <a:ext cx="2272030" cy="514984"/>
          </a:xfrm>
          <a:custGeom>
            <a:avLst/>
            <a:gdLst/>
            <a:ahLst/>
            <a:cxnLst/>
            <a:rect l="l" t="t" r="r" b="b"/>
            <a:pathLst>
              <a:path w="2272029" h="514985">
                <a:moveTo>
                  <a:pt x="2235885" y="0"/>
                </a:moveTo>
                <a:lnTo>
                  <a:pt x="36004" y="0"/>
                </a:lnTo>
                <a:lnTo>
                  <a:pt x="15189" y="562"/>
                </a:lnTo>
                <a:lnTo>
                  <a:pt x="4500" y="4500"/>
                </a:lnTo>
                <a:lnTo>
                  <a:pt x="562" y="15189"/>
                </a:lnTo>
                <a:lnTo>
                  <a:pt x="0" y="36004"/>
                </a:lnTo>
                <a:lnTo>
                  <a:pt x="0" y="478955"/>
                </a:lnTo>
                <a:lnTo>
                  <a:pt x="562" y="499770"/>
                </a:lnTo>
                <a:lnTo>
                  <a:pt x="4500" y="510459"/>
                </a:lnTo>
                <a:lnTo>
                  <a:pt x="15189" y="514397"/>
                </a:lnTo>
                <a:lnTo>
                  <a:pt x="36004" y="514959"/>
                </a:lnTo>
                <a:lnTo>
                  <a:pt x="2235885" y="514959"/>
                </a:lnTo>
                <a:lnTo>
                  <a:pt x="2256700" y="514397"/>
                </a:lnTo>
                <a:lnTo>
                  <a:pt x="2267389" y="510459"/>
                </a:lnTo>
                <a:lnTo>
                  <a:pt x="2271327" y="499770"/>
                </a:lnTo>
                <a:lnTo>
                  <a:pt x="2271890" y="478955"/>
                </a:lnTo>
                <a:lnTo>
                  <a:pt x="2271890" y="36004"/>
                </a:lnTo>
                <a:lnTo>
                  <a:pt x="2271327" y="15189"/>
                </a:lnTo>
                <a:lnTo>
                  <a:pt x="2267389" y="4500"/>
                </a:lnTo>
                <a:lnTo>
                  <a:pt x="2256700" y="562"/>
                </a:lnTo>
                <a:lnTo>
                  <a:pt x="2235885" y="0"/>
                </a:lnTo>
                <a:close/>
              </a:path>
            </a:pathLst>
          </a:custGeom>
          <a:solidFill>
            <a:srgbClr val="8B1062"/>
          </a:solidFill>
        </p:spPr>
        <p:txBody>
          <a:bodyPr wrap="square" lIns="0" tIns="0" rIns="0" bIns="0" rtlCol="0"/>
          <a:lstStyle/>
          <a:p>
            <a:endParaRPr/>
          </a:p>
        </p:txBody>
      </p:sp>
      <p:sp>
        <p:nvSpPr>
          <p:cNvPr id="27" name="object 27"/>
          <p:cNvSpPr txBox="1"/>
          <p:nvPr/>
        </p:nvSpPr>
        <p:spPr>
          <a:xfrm>
            <a:off x="4154182" y="2388821"/>
            <a:ext cx="2350135" cy="208279"/>
          </a:xfrm>
          <a:prstGeom prst="rect">
            <a:avLst/>
          </a:prstGeom>
        </p:spPr>
        <p:txBody>
          <a:bodyPr vert="horz" wrap="square" lIns="0" tIns="12700" rIns="0" bIns="0" rtlCol="0">
            <a:spAutoFit/>
          </a:bodyPr>
          <a:lstStyle/>
          <a:p>
            <a:pPr marL="109855">
              <a:lnSpc>
                <a:spcPct val="100000"/>
              </a:lnSpc>
              <a:spcBef>
                <a:spcPts val="100"/>
              </a:spcBef>
            </a:pPr>
            <a:r>
              <a:rPr sz="1200" b="1" spc="5" dirty="0">
                <a:solidFill>
                  <a:srgbClr val="FFFFFF"/>
                </a:solidFill>
                <a:latin typeface="Arial"/>
                <a:cs typeface="Arial"/>
              </a:rPr>
              <a:t>MONITORE </a:t>
            </a:r>
            <a:r>
              <a:rPr sz="1200" b="1" spc="-55" dirty="0">
                <a:solidFill>
                  <a:srgbClr val="FFFFFF"/>
                </a:solidFill>
                <a:latin typeface="Arial"/>
                <a:cs typeface="Arial"/>
              </a:rPr>
              <a:t>O</a:t>
            </a:r>
            <a:r>
              <a:rPr sz="1200" b="1" spc="175" dirty="0">
                <a:solidFill>
                  <a:srgbClr val="FFFFFF"/>
                </a:solidFill>
                <a:latin typeface="Arial"/>
                <a:cs typeface="Arial"/>
              </a:rPr>
              <a:t> </a:t>
            </a:r>
            <a:r>
              <a:rPr sz="1200" b="1" spc="-10" dirty="0">
                <a:solidFill>
                  <a:srgbClr val="FFFFFF"/>
                </a:solidFill>
                <a:latin typeface="Arial"/>
                <a:cs typeface="Arial"/>
              </a:rPr>
              <a:t>TRATAMENTO</a:t>
            </a:r>
            <a:endParaRPr sz="1200">
              <a:latin typeface="Arial"/>
              <a:cs typeface="Arial"/>
            </a:endParaRPr>
          </a:p>
        </p:txBody>
      </p:sp>
      <p:sp>
        <p:nvSpPr>
          <p:cNvPr id="28" name="object 28"/>
          <p:cNvSpPr/>
          <p:nvPr/>
        </p:nvSpPr>
        <p:spPr>
          <a:xfrm>
            <a:off x="5134599" y="1911685"/>
            <a:ext cx="417830" cy="417830"/>
          </a:xfrm>
          <a:custGeom>
            <a:avLst/>
            <a:gdLst/>
            <a:ahLst/>
            <a:cxnLst/>
            <a:rect l="l" t="t" r="r" b="b"/>
            <a:pathLst>
              <a:path w="417829" h="417830">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29" name="object 29"/>
          <p:cNvSpPr/>
          <p:nvPr/>
        </p:nvSpPr>
        <p:spPr>
          <a:xfrm>
            <a:off x="5134599" y="1911685"/>
            <a:ext cx="417830" cy="417830"/>
          </a:xfrm>
          <a:custGeom>
            <a:avLst/>
            <a:gdLst/>
            <a:ahLst/>
            <a:cxnLst/>
            <a:rect l="l" t="t" r="r" b="b"/>
            <a:pathLst>
              <a:path w="417829" h="417830">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30" name="object 30"/>
          <p:cNvSpPr txBox="1"/>
          <p:nvPr/>
        </p:nvSpPr>
        <p:spPr>
          <a:xfrm>
            <a:off x="5257101" y="1961490"/>
            <a:ext cx="151130" cy="281305"/>
          </a:xfrm>
          <a:prstGeom prst="rect">
            <a:avLst/>
          </a:prstGeom>
        </p:spPr>
        <p:txBody>
          <a:bodyPr vert="horz" wrap="square" lIns="0" tIns="15875" rIns="0" bIns="0" rtlCol="0">
            <a:spAutoFit/>
          </a:bodyPr>
          <a:lstStyle/>
          <a:p>
            <a:pPr marL="12700">
              <a:lnSpc>
                <a:spcPct val="100000"/>
              </a:lnSpc>
              <a:spcBef>
                <a:spcPts val="125"/>
              </a:spcBef>
            </a:pPr>
            <a:r>
              <a:rPr sz="1650" b="1" spc="65" dirty="0">
                <a:solidFill>
                  <a:srgbClr val="FFFFFF"/>
                </a:solidFill>
                <a:latin typeface="Arial"/>
                <a:cs typeface="Arial"/>
              </a:rPr>
              <a:t>2</a:t>
            </a:r>
            <a:endParaRPr sz="1650">
              <a:latin typeface="Arial"/>
              <a:cs typeface="Arial"/>
            </a:endParaRPr>
          </a:p>
        </p:txBody>
      </p:sp>
      <p:sp>
        <p:nvSpPr>
          <p:cNvPr id="31" name="object 31"/>
          <p:cNvSpPr/>
          <p:nvPr/>
        </p:nvSpPr>
        <p:spPr>
          <a:xfrm>
            <a:off x="1527365" y="2774302"/>
            <a:ext cx="7658100" cy="1605280"/>
          </a:xfrm>
          <a:custGeom>
            <a:avLst/>
            <a:gdLst/>
            <a:ahLst/>
            <a:cxnLst/>
            <a:rect l="l" t="t" r="r" b="b"/>
            <a:pathLst>
              <a:path w="7658100" h="1605279">
                <a:moveTo>
                  <a:pt x="0" y="0"/>
                </a:moveTo>
                <a:lnTo>
                  <a:pt x="7658100" y="0"/>
                </a:lnTo>
                <a:lnTo>
                  <a:pt x="7658100" y="1604772"/>
                </a:lnTo>
                <a:lnTo>
                  <a:pt x="0" y="1604772"/>
                </a:lnTo>
                <a:lnTo>
                  <a:pt x="0" y="0"/>
                </a:lnTo>
                <a:close/>
              </a:path>
            </a:pathLst>
          </a:custGeom>
          <a:solidFill>
            <a:srgbClr val="000000">
              <a:alpha val="39999"/>
            </a:srgbClr>
          </a:solidFill>
        </p:spPr>
        <p:txBody>
          <a:bodyPr wrap="square" lIns="0" tIns="0" rIns="0" bIns="0" rtlCol="0"/>
          <a:lstStyle/>
          <a:p>
            <a:endParaRPr/>
          </a:p>
        </p:txBody>
      </p:sp>
      <p:sp>
        <p:nvSpPr>
          <p:cNvPr id="32" name="object 32"/>
          <p:cNvSpPr/>
          <p:nvPr/>
        </p:nvSpPr>
        <p:spPr>
          <a:xfrm>
            <a:off x="1576891" y="2823828"/>
            <a:ext cx="7539990" cy="1485900"/>
          </a:xfrm>
          <a:custGeom>
            <a:avLst/>
            <a:gdLst/>
            <a:ahLst/>
            <a:cxnLst/>
            <a:rect l="l" t="t" r="r" b="b"/>
            <a:pathLst>
              <a:path w="7539990" h="1485900">
                <a:moveTo>
                  <a:pt x="7503477" y="0"/>
                </a:moveTo>
                <a:lnTo>
                  <a:pt x="36004" y="0"/>
                </a:lnTo>
                <a:lnTo>
                  <a:pt x="15189" y="562"/>
                </a:lnTo>
                <a:lnTo>
                  <a:pt x="4500" y="4500"/>
                </a:lnTo>
                <a:lnTo>
                  <a:pt x="562" y="15189"/>
                </a:lnTo>
                <a:lnTo>
                  <a:pt x="0" y="36004"/>
                </a:lnTo>
                <a:lnTo>
                  <a:pt x="0" y="1449616"/>
                </a:lnTo>
                <a:lnTo>
                  <a:pt x="562" y="1470423"/>
                </a:lnTo>
                <a:lnTo>
                  <a:pt x="4500" y="1481108"/>
                </a:lnTo>
                <a:lnTo>
                  <a:pt x="15189" y="1485045"/>
                </a:lnTo>
                <a:lnTo>
                  <a:pt x="36004" y="1485607"/>
                </a:lnTo>
                <a:lnTo>
                  <a:pt x="7503477" y="1485607"/>
                </a:lnTo>
                <a:lnTo>
                  <a:pt x="7524292" y="1485045"/>
                </a:lnTo>
                <a:lnTo>
                  <a:pt x="7534981" y="1481108"/>
                </a:lnTo>
                <a:lnTo>
                  <a:pt x="7538919" y="1470423"/>
                </a:lnTo>
                <a:lnTo>
                  <a:pt x="7539482" y="1449616"/>
                </a:lnTo>
                <a:lnTo>
                  <a:pt x="7539482" y="36004"/>
                </a:lnTo>
                <a:lnTo>
                  <a:pt x="7538919" y="15189"/>
                </a:lnTo>
                <a:lnTo>
                  <a:pt x="7534981" y="4500"/>
                </a:lnTo>
                <a:lnTo>
                  <a:pt x="7524292" y="562"/>
                </a:lnTo>
                <a:lnTo>
                  <a:pt x="7503477" y="0"/>
                </a:lnTo>
                <a:close/>
              </a:path>
            </a:pathLst>
          </a:custGeom>
          <a:solidFill>
            <a:srgbClr val="FFFFFF"/>
          </a:solidFill>
        </p:spPr>
        <p:txBody>
          <a:bodyPr wrap="square" lIns="0" tIns="0" rIns="0" bIns="0" rtlCol="0"/>
          <a:lstStyle/>
          <a:p>
            <a:endParaRPr/>
          </a:p>
        </p:txBody>
      </p:sp>
      <p:sp>
        <p:nvSpPr>
          <p:cNvPr id="33" name="object 33"/>
          <p:cNvSpPr/>
          <p:nvPr/>
        </p:nvSpPr>
        <p:spPr>
          <a:xfrm>
            <a:off x="8744455" y="3787854"/>
            <a:ext cx="160043" cy="167394"/>
          </a:xfrm>
          <a:prstGeom prst="rect">
            <a:avLst/>
          </a:prstGeom>
          <a:blipFill>
            <a:blip r:embed="rId2" cstate="print"/>
            <a:stretch>
              <a:fillRect/>
            </a:stretch>
          </a:blipFill>
        </p:spPr>
        <p:txBody>
          <a:bodyPr wrap="square" lIns="0" tIns="0" rIns="0" bIns="0" rtlCol="0"/>
          <a:lstStyle/>
          <a:p>
            <a:endParaRPr/>
          </a:p>
        </p:txBody>
      </p:sp>
      <p:sp>
        <p:nvSpPr>
          <p:cNvPr id="34" name="object 34"/>
          <p:cNvSpPr txBox="1"/>
          <p:nvPr/>
        </p:nvSpPr>
        <p:spPr>
          <a:xfrm>
            <a:off x="1626045" y="2916481"/>
            <a:ext cx="7539990" cy="1251625"/>
          </a:xfrm>
          <a:prstGeom prst="rect">
            <a:avLst/>
          </a:prstGeom>
        </p:spPr>
        <p:txBody>
          <a:bodyPr vert="horz" wrap="square" lIns="0" tIns="12700" rIns="0" bIns="0" rtlCol="0">
            <a:spAutoFit/>
          </a:bodyPr>
          <a:lstStyle/>
          <a:p>
            <a:pPr>
              <a:lnSpc>
                <a:spcPts val="1000"/>
              </a:lnSpc>
              <a:spcBef>
                <a:spcPts val="100"/>
              </a:spcBef>
            </a:pPr>
            <a:r>
              <a:rPr sz="1050" b="1" spc="-65" dirty="0">
                <a:latin typeface="Arial"/>
                <a:cs typeface="Arial"/>
              </a:rPr>
              <a:t>Em </a:t>
            </a:r>
            <a:r>
              <a:rPr sz="1050" b="1" spc="-30" dirty="0">
                <a:latin typeface="Arial"/>
                <a:cs typeface="Arial"/>
              </a:rPr>
              <a:t>todos </a:t>
            </a:r>
            <a:r>
              <a:rPr sz="1050" b="1" spc="-70" dirty="0">
                <a:latin typeface="Arial"/>
                <a:cs typeface="Arial"/>
              </a:rPr>
              <a:t>os</a:t>
            </a:r>
            <a:r>
              <a:rPr sz="1050" b="1" spc="75" dirty="0">
                <a:latin typeface="Arial"/>
                <a:cs typeface="Arial"/>
              </a:rPr>
              <a:t> </a:t>
            </a:r>
            <a:r>
              <a:rPr sz="1050" b="1" spc="-35" dirty="0">
                <a:latin typeface="Arial"/>
                <a:cs typeface="Arial"/>
              </a:rPr>
              <a:t>contatos:</a:t>
            </a:r>
            <a:endParaRPr sz="1050" dirty="0">
              <a:latin typeface="Arial"/>
              <a:cs typeface="Arial"/>
            </a:endParaRPr>
          </a:p>
          <a:p>
            <a:pPr>
              <a:lnSpc>
                <a:spcPts val="1440"/>
              </a:lnSpc>
            </a:pPr>
            <a:r>
              <a:rPr sz="1600" b="1" spc="-80" dirty="0">
                <a:solidFill>
                  <a:srgbClr val="8B1062"/>
                </a:solidFill>
                <a:latin typeface="Arial"/>
                <a:cs typeface="Arial"/>
              </a:rPr>
              <a:t>»</a:t>
            </a:r>
            <a:r>
              <a:rPr sz="1600" b="1" spc="35" dirty="0">
                <a:solidFill>
                  <a:srgbClr val="8B1062"/>
                </a:solidFill>
                <a:latin typeface="Arial"/>
                <a:cs typeface="Arial"/>
              </a:rPr>
              <a:t> </a:t>
            </a:r>
            <a:r>
              <a:rPr sz="1050" b="1" spc="-40" dirty="0">
                <a:latin typeface="Arial"/>
                <a:cs typeface="Arial"/>
              </a:rPr>
              <a:t>Providencie</a:t>
            </a:r>
            <a:r>
              <a:rPr sz="1050" b="1" spc="5" dirty="0">
                <a:latin typeface="Arial"/>
                <a:cs typeface="Arial"/>
              </a:rPr>
              <a:t> </a:t>
            </a:r>
            <a:r>
              <a:rPr sz="1050" b="1" spc="-45" dirty="0">
                <a:latin typeface="Arial"/>
                <a:cs typeface="Arial"/>
              </a:rPr>
              <a:t>psicoeducação,</a:t>
            </a:r>
            <a:r>
              <a:rPr sz="1050" b="1" spc="5" dirty="0">
                <a:latin typeface="Arial"/>
                <a:cs typeface="Arial"/>
              </a:rPr>
              <a:t> </a:t>
            </a:r>
            <a:r>
              <a:rPr sz="1050" b="1" spc="-25" dirty="0">
                <a:latin typeface="Arial"/>
                <a:cs typeface="Arial"/>
              </a:rPr>
              <a:t>reduza</a:t>
            </a:r>
            <a:r>
              <a:rPr sz="1050" b="1" spc="5" dirty="0">
                <a:latin typeface="Arial"/>
                <a:cs typeface="Arial"/>
              </a:rPr>
              <a:t> </a:t>
            </a:r>
            <a:r>
              <a:rPr sz="1050" b="1" spc="-20" dirty="0">
                <a:latin typeface="Arial"/>
                <a:cs typeface="Arial"/>
              </a:rPr>
              <a:t>o</a:t>
            </a:r>
            <a:r>
              <a:rPr sz="1050" b="1" dirty="0">
                <a:latin typeface="Arial"/>
                <a:cs typeface="Arial"/>
              </a:rPr>
              <a:t> </a:t>
            </a:r>
            <a:r>
              <a:rPr sz="1050" b="1" spc="-50" dirty="0">
                <a:latin typeface="Arial"/>
                <a:cs typeface="Arial"/>
              </a:rPr>
              <a:t>estresse</a:t>
            </a:r>
            <a:r>
              <a:rPr sz="1050" b="1" spc="5" dirty="0">
                <a:latin typeface="Arial"/>
                <a:cs typeface="Arial"/>
              </a:rPr>
              <a:t> </a:t>
            </a:r>
            <a:r>
              <a:rPr sz="1050" b="1" spc="-25" dirty="0">
                <a:latin typeface="Arial"/>
                <a:cs typeface="Arial"/>
              </a:rPr>
              <a:t>e</a:t>
            </a:r>
            <a:r>
              <a:rPr sz="1050" b="1" spc="5" dirty="0">
                <a:latin typeface="Arial"/>
                <a:cs typeface="Arial"/>
              </a:rPr>
              <a:t> </a:t>
            </a:r>
            <a:r>
              <a:rPr sz="1050" b="1" spc="-30" dirty="0">
                <a:latin typeface="Arial"/>
                <a:cs typeface="Arial"/>
              </a:rPr>
              <a:t>reforce</a:t>
            </a:r>
            <a:r>
              <a:rPr sz="1050" b="1" spc="5" dirty="0">
                <a:latin typeface="Arial"/>
                <a:cs typeface="Arial"/>
              </a:rPr>
              <a:t> </a:t>
            </a:r>
            <a:r>
              <a:rPr sz="1050" b="1" spc="-20" dirty="0">
                <a:latin typeface="Arial"/>
                <a:cs typeface="Arial"/>
              </a:rPr>
              <a:t>o</a:t>
            </a:r>
            <a:r>
              <a:rPr sz="1050" b="1" dirty="0">
                <a:latin typeface="Arial"/>
                <a:cs typeface="Arial"/>
              </a:rPr>
              <a:t> </a:t>
            </a:r>
            <a:r>
              <a:rPr sz="1050" b="1" spc="-20" dirty="0">
                <a:latin typeface="Arial"/>
                <a:cs typeface="Arial"/>
              </a:rPr>
              <a:t>apoio</a:t>
            </a:r>
            <a:r>
              <a:rPr sz="1050" b="1" spc="5" dirty="0">
                <a:latin typeface="Arial"/>
                <a:cs typeface="Arial"/>
              </a:rPr>
              <a:t> </a:t>
            </a:r>
            <a:r>
              <a:rPr sz="1050" b="1" spc="-40" dirty="0">
                <a:latin typeface="Arial"/>
                <a:cs typeface="Arial"/>
              </a:rPr>
              <a:t>social,</a:t>
            </a:r>
            <a:r>
              <a:rPr sz="1050" b="1" spc="5" dirty="0">
                <a:latin typeface="Arial"/>
                <a:cs typeface="Arial"/>
              </a:rPr>
              <a:t> </a:t>
            </a:r>
            <a:r>
              <a:rPr sz="1050" b="1" spc="-30" dirty="0">
                <a:latin typeface="Arial"/>
                <a:cs typeface="Arial"/>
              </a:rPr>
              <a:t>promova</a:t>
            </a:r>
            <a:r>
              <a:rPr sz="1050" b="1" spc="5" dirty="0">
                <a:latin typeface="Arial"/>
                <a:cs typeface="Arial"/>
              </a:rPr>
              <a:t> </a:t>
            </a:r>
            <a:r>
              <a:rPr sz="1050" b="1" spc="-20" dirty="0">
                <a:latin typeface="Arial"/>
                <a:cs typeface="Arial"/>
              </a:rPr>
              <a:t>o</a:t>
            </a:r>
            <a:r>
              <a:rPr sz="1050" b="1" spc="5" dirty="0">
                <a:latin typeface="Arial"/>
                <a:cs typeface="Arial"/>
              </a:rPr>
              <a:t> </a:t>
            </a:r>
            <a:r>
              <a:rPr sz="1050" b="1" spc="-25" dirty="0">
                <a:latin typeface="Arial"/>
                <a:cs typeface="Arial"/>
              </a:rPr>
              <a:t>funcionamento</a:t>
            </a:r>
            <a:r>
              <a:rPr sz="1050" b="1" dirty="0">
                <a:latin typeface="Arial"/>
                <a:cs typeface="Arial"/>
              </a:rPr>
              <a:t> </a:t>
            </a:r>
            <a:r>
              <a:rPr sz="1050" b="1" spc="-55" dirty="0">
                <a:latin typeface="Arial"/>
                <a:cs typeface="Arial"/>
              </a:rPr>
              <a:t>nas</a:t>
            </a:r>
            <a:r>
              <a:rPr sz="1050" b="1" spc="5" dirty="0">
                <a:latin typeface="Arial"/>
                <a:cs typeface="Arial"/>
              </a:rPr>
              <a:t> </a:t>
            </a:r>
            <a:r>
              <a:rPr sz="1050" b="1" spc="-30" dirty="0">
                <a:latin typeface="Arial"/>
                <a:cs typeface="Arial"/>
              </a:rPr>
              <a:t>atividades</a:t>
            </a:r>
            <a:r>
              <a:rPr sz="1050" b="1" spc="5" dirty="0">
                <a:latin typeface="Arial"/>
                <a:cs typeface="Arial"/>
              </a:rPr>
              <a:t> </a:t>
            </a:r>
            <a:r>
              <a:rPr sz="1050" b="1" spc="-35" dirty="0">
                <a:latin typeface="Arial"/>
                <a:cs typeface="Arial"/>
              </a:rPr>
              <a:t>diárias</a:t>
            </a:r>
            <a:r>
              <a:rPr sz="1050" b="1" spc="5" dirty="0">
                <a:latin typeface="Arial"/>
                <a:cs typeface="Arial"/>
              </a:rPr>
              <a:t> </a:t>
            </a:r>
            <a:r>
              <a:rPr sz="1050" b="1" spc="-25" dirty="0">
                <a:latin typeface="Arial"/>
                <a:cs typeface="Arial"/>
              </a:rPr>
              <a:t>e</a:t>
            </a:r>
            <a:endParaRPr sz="1050" dirty="0">
              <a:latin typeface="Arial"/>
              <a:cs typeface="Arial"/>
            </a:endParaRPr>
          </a:p>
          <a:p>
            <a:pPr marL="179705">
              <a:lnSpc>
                <a:spcPts val="960"/>
              </a:lnSpc>
            </a:pPr>
            <a:r>
              <a:rPr sz="1050" b="1" spc="-25" dirty="0">
                <a:latin typeface="Arial"/>
                <a:cs typeface="Arial"/>
              </a:rPr>
              <a:t>na </a:t>
            </a:r>
            <a:r>
              <a:rPr sz="1050" b="1" spc="-30" dirty="0">
                <a:latin typeface="Arial"/>
                <a:cs typeface="Arial"/>
              </a:rPr>
              <a:t>vida </a:t>
            </a:r>
            <a:r>
              <a:rPr sz="1050" b="1" spc="-25" dirty="0">
                <a:latin typeface="Arial"/>
                <a:cs typeface="Arial"/>
              </a:rPr>
              <a:t>comunitária e reveja, </a:t>
            </a:r>
            <a:r>
              <a:rPr sz="1050" b="1" spc="-70" dirty="0">
                <a:latin typeface="Arial"/>
                <a:cs typeface="Arial"/>
              </a:rPr>
              <a:t>se </a:t>
            </a:r>
            <a:r>
              <a:rPr sz="1050" b="1" spc="-5" dirty="0">
                <a:latin typeface="Arial"/>
                <a:cs typeface="Arial"/>
              </a:rPr>
              <a:t>for </a:t>
            </a:r>
            <a:r>
              <a:rPr sz="1050" b="1" spc="-20" dirty="0">
                <a:latin typeface="Arial"/>
                <a:cs typeface="Arial"/>
              </a:rPr>
              <a:t>o </a:t>
            </a:r>
            <a:r>
              <a:rPr sz="1050" b="1" spc="-50" dirty="0">
                <a:latin typeface="Arial"/>
                <a:cs typeface="Arial"/>
              </a:rPr>
              <a:t>caso, </a:t>
            </a:r>
            <a:r>
              <a:rPr sz="1050" b="1" spc="-20" dirty="0">
                <a:latin typeface="Arial"/>
                <a:cs typeface="Arial"/>
              </a:rPr>
              <a:t>o </a:t>
            </a:r>
            <a:r>
              <a:rPr sz="1050" b="1" spc="-55" dirty="0">
                <a:latin typeface="Arial"/>
                <a:cs typeface="Arial"/>
              </a:rPr>
              <a:t>uso </a:t>
            </a:r>
            <a:r>
              <a:rPr sz="1050" b="1" spc="-25" dirty="0">
                <a:latin typeface="Arial"/>
                <a:cs typeface="Arial"/>
              </a:rPr>
              <a:t>de </a:t>
            </a:r>
            <a:r>
              <a:rPr sz="1050" b="1" spc="-35" dirty="0">
                <a:latin typeface="Arial"/>
                <a:cs typeface="Arial"/>
              </a:rPr>
              <a:t>medicamentos </a:t>
            </a:r>
            <a:r>
              <a:rPr sz="1050" b="1" spc="-40" dirty="0">
                <a:latin typeface="Arial"/>
                <a:cs typeface="Arial"/>
              </a:rPr>
              <a:t>antidepressivos </a:t>
            </a:r>
            <a:r>
              <a:rPr sz="1050" b="1" spc="-25" dirty="0">
                <a:latin typeface="Arial"/>
                <a:cs typeface="Arial"/>
              </a:rPr>
              <a:t>e </a:t>
            </a:r>
            <a:r>
              <a:rPr sz="1050" b="1" spc="-20" dirty="0">
                <a:latin typeface="Arial"/>
                <a:cs typeface="Arial"/>
              </a:rPr>
              <a:t>o </a:t>
            </a:r>
            <a:r>
              <a:rPr sz="1050" b="1" spc="-5" dirty="0">
                <a:latin typeface="Arial"/>
                <a:cs typeface="Arial"/>
              </a:rPr>
              <a:t>tratamento</a:t>
            </a:r>
            <a:r>
              <a:rPr sz="1050" b="1" spc="254" dirty="0">
                <a:latin typeface="Arial"/>
                <a:cs typeface="Arial"/>
              </a:rPr>
              <a:t> </a:t>
            </a:r>
            <a:r>
              <a:rPr sz="1050" b="1" spc="-45" dirty="0">
                <a:latin typeface="Arial"/>
                <a:cs typeface="Arial"/>
              </a:rPr>
              <a:t>psicológico.</a:t>
            </a:r>
            <a:endParaRPr sz="1050" dirty="0">
              <a:latin typeface="Arial"/>
              <a:cs typeface="Arial"/>
            </a:endParaRPr>
          </a:p>
          <a:p>
            <a:pPr>
              <a:lnSpc>
                <a:spcPts val="1440"/>
              </a:lnSpc>
            </a:pPr>
            <a:r>
              <a:rPr sz="1600" b="1" spc="-80" dirty="0">
                <a:solidFill>
                  <a:srgbClr val="8B1062"/>
                </a:solidFill>
                <a:latin typeface="Arial"/>
                <a:cs typeface="Arial"/>
              </a:rPr>
              <a:t>»</a:t>
            </a:r>
            <a:r>
              <a:rPr sz="1600" b="1" spc="20" dirty="0">
                <a:solidFill>
                  <a:srgbClr val="8B1062"/>
                </a:solidFill>
                <a:latin typeface="Arial"/>
                <a:cs typeface="Arial"/>
              </a:rPr>
              <a:t> </a:t>
            </a:r>
            <a:r>
              <a:rPr sz="1050" b="1" spc="-25" dirty="0">
                <a:latin typeface="Arial"/>
                <a:cs typeface="Arial"/>
              </a:rPr>
              <a:t>A</a:t>
            </a:r>
            <a:r>
              <a:rPr sz="1050" b="1" dirty="0">
                <a:latin typeface="Arial"/>
                <a:cs typeface="Arial"/>
              </a:rPr>
              <a:t> </a:t>
            </a:r>
            <a:r>
              <a:rPr sz="1050" b="1" spc="-55" dirty="0">
                <a:latin typeface="Arial"/>
                <a:cs typeface="Arial"/>
              </a:rPr>
              <a:t>pessoa</a:t>
            </a:r>
            <a:r>
              <a:rPr sz="1050" b="1" dirty="0">
                <a:latin typeface="Arial"/>
                <a:cs typeface="Arial"/>
              </a:rPr>
              <a:t> </a:t>
            </a:r>
            <a:r>
              <a:rPr sz="1050" b="1" spc="-5" dirty="0">
                <a:latin typeface="Arial"/>
                <a:cs typeface="Arial"/>
              </a:rPr>
              <a:t>tem </a:t>
            </a:r>
            <a:r>
              <a:rPr sz="1050" b="1" spc="-25" dirty="0">
                <a:latin typeface="Arial"/>
                <a:cs typeface="Arial"/>
              </a:rPr>
              <a:t>algum</a:t>
            </a:r>
            <a:r>
              <a:rPr sz="1050" b="1" dirty="0">
                <a:latin typeface="Arial"/>
                <a:cs typeface="Arial"/>
              </a:rPr>
              <a:t> </a:t>
            </a:r>
            <a:r>
              <a:rPr sz="1050" b="1" spc="-40" dirty="0">
                <a:latin typeface="Arial"/>
                <a:cs typeface="Arial"/>
              </a:rPr>
              <a:t>novo</a:t>
            </a:r>
            <a:r>
              <a:rPr sz="1050" b="1" dirty="0">
                <a:latin typeface="Arial"/>
                <a:cs typeface="Arial"/>
              </a:rPr>
              <a:t> </a:t>
            </a:r>
            <a:r>
              <a:rPr sz="1050" b="1" spc="-30" dirty="0">
                <a:latin typeface="Arial"/>
                <a:cs typeface="Arial"/>
              </a:rPr>
              <a:t>sintoma</a:t>
            </a:r>
            <a:r>
              <a:rPr sz="1050" b="1" spc="-5" dirty="0">
                <a:latin typeface="Arial"/>
                <a:cs typeface="Arial"/>
              </a:rPr>
              <a:t> </a:t>
            </a:r>
            <a:r>
              <a:rPr sz="1050" b="1" spc="-30" dirty="0">
                <a:latin typeface="Arial"/>
                <a:cs typeface="Arial"/>
              </a:rPr>
              <a:t>que</a:t>
            </a:r>
            <a:r>
              <a:rPr sz="1050" b="1" dirty="0">
                <a:latin typeface="Arial"/>
                <a:cs typeface="Arial"/>
              </a:rPr>
              <a:t> </a:t>
            </a:r>
            <a:r>
              <a:rPr sz="1050" b="1" spc="-55" dirty="0">
                <a:latin typeface="Arial"/>
                <a:cs typeface="Arial"/>
              </a:rPr>
              <a:t>cause</a:t>
            </a:r>
            <a:r>
              <a:rPr sz="1050" b="1" dirty="0">
                <a:latin typeface="Arial"/>
                <a:cs typeface="Arial"/>
              </a:rPr>
              <a:t> </a:t>
            </a:r>
            <a:r>
              <a:rPr sz="1050" b="1" spc="-50" dirty="0">
                <a:latin typeface="Arial"/>
                <a:cs typeface="Arial"/>
              </a:rPr>
              <a:t>preocupação?</a:t>
            </a:r>
            <a:r>
              <a:rPr sz="1050" b="1" spc="-5" dirty="0">
                <a:latin typeface="Arial"/>
                <a:cs typeface="Arial"/>
              </a:rPr>
              <a:t> </a:t>
            </a:r>
            <a:r>
              <a:rPr sz="1050" spc="-65" dirty="0">
                <a:latin typeface="Arial"/>
                <a:cs typeface="Arial"/>
              </a:rPr>
              <a:t>Examine</a:t>
            </a:r>
            <a:r>
              <a:rPr sz="1050" spc="-25" dirty="0">
                <a:latin typeface="Arial"/>
                <a:cs typeface="Arial"/>
              </a:rPr>
              <a:t> </a:t>
            </a:r>
            <a:r>
              <a:rPr sz="1050" spc="-65" dirty="0">
                <a:latin typeface="Arial"/>
                <a:cs typeface="Arial"/>
              </a:rPr>
              <a:t>a</a:t>
            </a:r>
            <a:r>
              <a:rPr sz="1050" spc="-30" dirty="0">
                <a:latin typeface="Arial"/>
                <a:cs typeface="Arial"/>
              </a:rPr>
              <a:t> </a:t>
            </a:r>
            <a:r>
              <a:rPr sz="1050" spc="-65" dirty="0">
                <a:latin typeface="Arial"/>
                <a:cs typeface="Arial"/>
              </a:rPr>
              <a:t>pessoa</a:t>
            </a:r>
            <a:r>
              <a:rPr sz="1050" spc="-25" dirty="0">
                <a:latin typeface="Arial"/>
                <a:cs typeface="Arial"/>
              </a:rPr>
              <a:t> </a:t>
            </a:r>
            <a:r>
              <a:rPr sz="1050" spc="-45" dirty="0">
                <a:latin typeface="Arial"/>
                <a:cs typeface="Arial"/>
              </a:rPr>
              <a:t>para</a:t>
            </a:r>
            <a:r>
              <a:rPr sz="1050" spc="-25" dirty="0">
                <a:latin typeface="Arial"/>
                <a:cs typeface="Arial"/>
              </a:rPr>
              <a:t> </a:t>
            </a:r>
            <a:r>
              <a:rPr sz="1050" spc="-50" dirty="0">
                <a:latin typeface="Arial"/>
                <a:cs typeface="Arial"/>
              </a:rPr>
              <a:t>avaliar</a:t>
            </a:r>
            <a:r>
              <a:rPr sz="1050" spc="-30" dirty="0">
                <a:latin typeface="Arial"/>
                <a:cs typeface="Arial"/>
              </a:rPr>
              <a:t> </a:t>
            </a:r>
            <a:r>
              <a:rPr sz="1050" spc="-50" dirty="0">
                <a:latin typeface="Arial"/>
                <a:cs typeface="Arial"/>
              </a:rPr>
              <a:t>condições</a:t>
            </a:r>
            <a:r>
              <a:rPr sz="1050" spc="-25" dirty="0">
                <a:latin typeface="Arial"/>
                <a:cs typeface="Arial"/>
              </a:rPr>
              <a:t> </a:t>
            </a:r>
            <a:r>
              <a:rPr sz="1050" spc="-70" dirty="0">
                <a:latin typeface="Arial"/>
                <a:cs typeface="Arial"/>
              </a:rPr>
              <a:t>MNS</a:t>
            </a:r>
            <a:r>
              <a:rPr sz="1050" spc="-25" dirty="0">
                <a:latin typeface="Arial"/>
                <a:cs typeface="Arial"/>
              </a:rPr>
              <a:t> </a:t>
            </a:r>
            <a:r>
              <a:rPr sz="1050" spc="-70" dirty="0">
                <a:latin typeface="Arial"/>
                <a:cs typeface="Arial"/>
              </a:rPr>
              <a:t>e</a:t>
            </a:r>
            <a:r>
              <a:rPr sz="1050" spc="-30" dirty="0">
                <a:latin typeface="Arial"/>
                <a:cs typeface="Arial"/>
              </a:rPr>
              <a:t> </a:t>
            </a:r>
            <a:r>
              <a:rPr sz="1050" spc="-50" dirty="0">
                <a:latin typeface="Arial"/>
                <a:cs typeface="Arial"/>
              </a:rPr>
              <a:t>condições</a:t>
            </a:r>
            <a:r>
              <a:rPr sz="1050" spc="-25" dirty="0">
                <a:latin typeface="Arial"/>
                <a:cs typeface="Arial"/>
              </a:rPr>
              <a:t> </a:t>
            </a:r>
            <a:r>
              <a:rPr sz="1050" spc="-60" dirty="0">
                <a:latin typeface="Arial"/>
                <a:cs typeface="Arial"/>
              </a:rPr>
              <a:t>físicas</a:t>
            </a:r>
            <a:endParaRPr sz="1050" dirty="0">
              <a:latin typeface="Arial"/>
              <a:cs typeface="Arial"/>
            </a:endParaRPr>
          </a:p>
          <a:p>
            <a:pPr marL="179705">
              <a:lnSpc>
                <a:spcPts val="1060"/>
              </a:lnSpc>
            </a:pPr>
            <a:r>
              <a:rPr sz="1050" spc="-35" dirty="0">
                <a:latin typeface="Arial"/>
                <a:cs typeface="Arial"/>
              </a:rPr>
              <a:t>concomitantes.</a:t>
            </a:r>
            <a:endParaRPr sz="1050" dirty="0">
              <a:latin typeface="Arial"/>
              <a:cs typeface="Arial"/>
            </a:endParaRPr>
          </a:p>
          <a:p>
            <a:pPr>
              <a:lnSpc>
                <a:spcPts val="1580"/>
              </a:lnSpc>
            </a:pPr>
            <a:r>
              <a:rPr sz="1600" b="1" spc="-80" dirty="0">
                <a:solidFill>
                  <a:srgbClr val="8B1062"/>
                </a:solidFill>
                <a:latin typeface="Arial"/>
                <a:cs typeface="Arial"/>
              </a:rPr>
              <a:t>» </a:t>
            </a:r>
            <a:r>
              <a:rPr sz="1050" b="1" spc="-25" dirty="0">
                <a:latin typeface="Arial"/>
                <a:cs typeface="Arial"/>
              </a:rPr>
              <a:t>A </a:t>
            </a:r>
            <a:r>
              <a:rPr sz="1050" b="1" spc="-55" dirty="0">
                <a:latin typeface="Arial"/>
                <a:cs typeface="Arial"/>
              </a:rPr>
              <a:t>pessoa </a:t>
            </a:r>
            <a:r>
              <a:rPr sz="1050" b="1" spc="-20" dirty="0">
                <a:latin typeface="Arial"/>
                <a:cs typeface="Arial"/>
              </a:rPr>
              <a:t>é </a:t>
            </a:r>
            <a:r>
              <a:rPr sz="1050" b="1" spc="-25" dirty="0">
                <a:latin typeface="Arial"/>
                <a:cs typeface="Arial"/>
              </a:rPr>
              <a:t>uma </a:t>
            </a:r>
            <a:r>
              <a:rPr sz="1050" b="1" spc="-30" dirty="0">
                <a:latin typeface="Arial"/>
                <a:cs typeface="Arial"/>
              </a:rPr>
              <a:t>mulher </a:t>
            </a:r>
            <a:r>
              <a:rPr sz="1050" b="1" spc="-20" dirty="0">
                <a:latin typeface="Arial"/>
                <a:cs typeface="Arial"/>
              </a:rPr>
              <a:t>em </a:t>
            </a:r>
            <a:r>
              <a:rPr sz="1050" b="1" spc="-25" dirty="0">
                <a:latin typeface="Arial"/>
                <a:cs typeface="Arial"/>
              </a:rPr>
              <a:t>idade </a:t>
            </a:r>
            <a:r>
              <a:rPr sz="1050" b="1" dirty="0">
                <a:latin typeface="Arial"/>
                <a:cs typeface="Arial"/>
              </a:rPr>
              <a:t>fértil </a:t>
            </a:r>
            <a:r>
              <a:rPr sz="1050" b="1" spc="-30" dirty="0">
                <a:latin typeface="Arial"/>
                <a:cs typeface="Arial"/>
              </a:rPr>
              <a:t>que </a:t>
            </a:r>
            <a:r>
              <a:rPr sz="1050" b="1" spc="-25" dirty="0">
                <a:latin typeface="Arial"/>
                <a:cs typeface="Arial"/>
              </a:rPr>
              <a:t>está planejando uma </a:t>
            </a:r>
            <a:r>
              <a:rPr sz="1050" b="1" spc="-45" dirty="0">
                <a:latin typeface="Arial"/>
                <a:cs typeface="Arial"/>
              </a:rPr>
              <a:t>gravidez? </a:t>
            </a:r>
            <a:r>
              <a:rPr sz="1050" b="1" spc="-55" dirty="0">
                <a:latin typeface="Arial"/>
                <a:cs typeface="Arial"/>
              </a:rPr>
              <a:t>Nesse </a:t>
            </a:r>
            <a:r>
              <a:rPr sz="1050" b="1" spc="-50" dirty="0">
                <a:latin typeface="Arial"/>
                <a:cs typeface="Arial"/>
              </a:rPr>
              <a:t>caso, </a:t>
            </a:r>
            <a:r>
              <a:rPr sz="1050" b="1" spc="-80" dirty="0">
                <a:latin typeface="Arial"/>
                <a:cs typeface="Arial"/>
              </a:rPr>
              <a:t>CONSULTE </a:t>
            </a:r>
            <a:r>
              <a:rPr sz="1050" b="1" spc="-30" dirty="0">
                <a:latin typeface="Arial"/>
                <a:cs typeface="Arial"/>
              </a:rPr>
              <a:t>um</a:t>
            </a:r>
            <a:r>
              <a:rPr sz="1050" b="1" spc="100" dirty="0">
                <a:latin typeface="Arial"/>
                <a:cs typeface="Arial"/>
              </a:rPr>
              <a:t> </a:t>
            </a:r>
            <a:r>
              <a:rPr sz="1050" b="1" spc="-65" dirty="0">
                <a:latin typeface="Arial"/>
                <a:cs typeface="Arial"/>
              </a:rPr>
              <a:t>ESPECIALISTA.</a:t>
            </a:r>
            <a:endParaRPr sz="1050" dirty="0">
              <a:latin typeface="Arial"/>
              <a:cs typeface="Arial"/>
            </a:endParaRPr>
          </a:p>
          <a:p>
            <a:pPr>
              <a:lnSpc>
                <a:spcPct val="100000"/>
              </a:lnSpc>
            </a:pPr>
            <a:r>
              <a:rPr sz="1050" b="1" dirty="0">
                <a:solidFill>
                  <a:srgbClr val="D10019"/>
                </a:solidFill>
                <a:latin typeface="Arial"/>
                <a:cs typeface="Arial"/>
              </a:rPr>
              <a:t>Avalie se há algum RISCO IMINENTE DE SUICÍDIO </a:t>
            </a:r>
            <a:r>
              <a:rPr sz="1050" b="1" dirty="0">
                <a:latin typeface="Arial"/>
                <a:cs typeface="Arial"/>
              </a:rPr>
              <a:t>(Vá para </a:t>
            </a:r>
            <a:r>
              <a:rPr sz="1600" b="1" dirty="0">
                <a:latin typeface="Arial"/>
                <a:cs typeface="Arial"/>
              </a:rPr>
              <a:t>» </a:t>
            </a:r>
            <a:r>
              <a:rPr sz="1050" b="1" dirty="0">
                <a:latin typeface="Arial"/>
                <a:cs typeface="Arial"/>
              </a:rPr>
              <a:t>SUI).</a:t>
            </a:r>
            <a:endParaRPr sz="1050" dirty="0">
              <a:latin typeface="Arial"/>
              <a:cs typeface="Arial"/>
            </a:endParaRPr>
          </a:p>
        </p:txBody>
      </p:sp>
      <p:sp>
        <p:nvSpPr>
          <p:cNvPr id="35" name="object 35"/>
          <p:cNvSpPr/>
          <p:nvPr/>
        </p:nvSpPr>
        <p:spPr>
          <a:xfrm>
            <a:off x="1576891" y="2823828"/>
            <a:ext cx="7539990" cy="1485900"/>
          </a:xfrm>
          <a:custGeom>
            <a:avLst/>
            <a:gdLst/>
            <a:ahLst/>
            <a:cxnLst/>
            <a:rect l="l" t="t" r="r" b="b"/>
            <a:pathLst>
              <a:path w="7539990" h="1485900">
                <a:moveTo>
                  <a:pt x="36004" y="0"/>
                </a:moveTo>
                <a:lnTo>
                  <a:pt x="15189" y="562"/>
                </a:lnTo>
                <a:lnTo>
                  <a:pt x="4500" y="4500"/>
                </a:lnTo>
                <a:lnTo>
                  <a:pt x="562" y="15189"/>
                </a:lnTo>
                <a:lnTo>
                  <a:pt x="0" y="36004"/>
                </a:lnTo>
                <a:lnTo>
                  <a:pt x="0" y="1449616"/>
                </a:lnTo>
                <a:lnTo>
                  <a:pt x="562" y="1470423"/>
                </a:lnTo>
                <a:lnTo>
                  <a:pt x="4500" y="1481108"/>
                </a:lnTo>
                <a:lnTo>
                  <a:pt x="15189" y="1485045"/>
                </a:lnTo>
                <a:lnTo>
                  <a:pt x="36004" y="1485607"/>
                </a:lnTo>
                <a:lnTo>
                  <a:pt x="7503477" y="1485607"/>
                </a:lnTo>
                <a:lnTo>
                  <a:pt x="7524292" y="1485045"/>
                </a:lnTo>
                <a:lnTo>
                  <a:pt x="7534981" y="1481108"/>
                </a:lnTo>
                <a:lnTo>
                  <a:pt x="7538919" y="1470423"/>
                </a:lnTo>
                <a:lnTo>
                  <a:pt x="7539482" y="1449616"/>
                </a:lnTo>
                <a:lnTo>
                  <a:pt x="7539482" y="36004"/>
                </a:lnTo>
                <a:lnTo>
                  <a:pt x="7538919" y="15189"/>
                </a:lnTo>
                <a:lnTo>
                  <a:pt x="7534981" y="4500"/>
                </a:lnTo>
                <a:lnTo>
                  <a:pt x="7524292" y="562"/>
                </a:lnTo>
                <a:lnTo>
                  <a:pt x="7503477" y="0"/>
                </a:lnTo>
                <a:lnTo>
                  <a:pt x="36004" y="0"/>
                </a:lnTo>
                <a:close/>
              </a:path>
            </a:pathLst>
          </a:custGeom>
          <a:ln w="44449">
            <a:solidFill>
              <a:srgbClr val="8B1062"/>
            </a:solidFill>
          </a:ln>
        </p:spPr>
        <p:txBody>
          <a:bodyPr wrap="square" lIns="0" tIns="0" rIns="0" bIns="0" rtlCol="0"/>
          <a:lstStyle/>
          <a:p>
            <a:endParaRPr/>
          </a:p>
        </p:txBody>
      </p:sp>
      <p:sp>
        <p:nvSpPr>
          <p:cNvPr id="36" name="object 36"/>
          <p:cNvSpPr/>
          <p:nvPr/>
        </p:nvSpPr>
        <p:spPr>
          <a:xfrm>
            <a:off x="3513086" y="4989525"/>
            <a:ext cx="3685540" cy="508000"/>
          </a:xfrm>
          <a:custGeom>
            <a:avLst/>
            <a:gdLst/>
            <a:ahLst/>
            <a:cxnLst/>
            <a:rect l="l" t="t" r="r" b="b"/>
            <a:pathLst>
              <a:path w="3685540" h="508000">
                <a:moveTo>
                  <a:pt x="0" y="0"/>
                </a:moveTo>
                <a:lnTo>
                  <a:pt x="3685031" y="0"/>
                </a:lnTo>
                <a:lnTo>
                  <a:pt x="3685031" y="507491"/>
                </a:lnTo>
                <a:lnTo>
                  <a:pt x="0" y="507491"/>
                </a:lnTo>
                <a:lnTo>
                  <a:pt x="0" y="0"/>
                </a:lnTo>
                <a:close/>
              </a:path>
            </a:pathLst>
          </a:custGeom>
          <a:solidFill>
            <a:srgbClr val="000000">
              <a:alpha val="39999"/>
            </a:srgbClr>
          </a:solidFill>
        </p:spPr>
        <p:txBody>
          <a:bodyPr wrap="square" lIns="0" tIns="0" rIns="0" bIns="0" rtlCol="0"/>
          <a:lstStyle/>
          <a:p>
            <a:endParaRPr/>
          </a:p>
        </p:txBody>
      </p:sp>
      <p:sp>
        <p:nvSpPr>
          <p:cNvPr id="37" name="object 37"/>
          <p:cNvSpPr/>
          <p:nvPr/>
        </p:nvSpPr>
        <p:spPr>
          <a:xfrm>
            <a:off x="3544965" y="5018857"/>
            <a:ext cx="3606165" cy="432434"/>
          </a:xfrm>
          <a:custGeom>
            <a:avLst/>
            <a:gdLst/>
            <a:ahLst/>
            <a:cxnLst/>
            <a:rect l="l" t="t" r="r" b="b"/>
            <a:pathLst>
              <a:path w="3606165" h="432435">
                <a:moveTo>
                  <a:pt x="3569601" y="0"/>
                </a:moveTo>
                <a:lnTo>
                  <a:pt x="36004" y="0"/>
                </a:lnTo>
                <a:lnTo>
                  <a:pt x="15189" y="562"/>
                </a:lnTo>
                <a:lnTo>
                  <a:pt x="4500" y="4500"/>
                </a:lnTo>
                <a:lnTo>
                  <a:pt x="562" y="15189"/>
                </a:lnTo>
                <a:lnTo>
                  <a:pt x="0" y="36004"/>
                </a:lnTo>
                <a:lnTo>
                  <a:pt x="0" y="395998"/>
                </a:lnTo>
                <a:lnTo>
                  <a:pt x="562" y="416813"/>
                </a:lnTo>
                <a:lnTo>
                  <a:pt x="4500" y="427502"/>
                </a:lnTo>
                <a:lnTo>
                  <a:pt x="15189" y="431440"/>
                </a:lnTo>
                <a:lnTo>
                  <a:pt x="36004" y="432003"/>
                </a:lnTo>
                <a:lnTo>
                  <a:pt x="3569601" y="432003"/>
                </a:lnTo>
                <a:lnTo>
                  <a:pt x="3590409" y="431440"/>
                </a:lnTo>
                <a:lnTo>
                  <a:pt x="3601094" y="427502"/>
                </a:lnTo>
                <a:lnTo>
                  <a:pt x="3605031" y="416813"/>
                </a:lnTo>
                <a:lnTo>
                  <a:pt x="3605593" y="395998"/>
                </a:lnTo>
                <a:lnTo>
                  <a:pt x="3605593" y="36004"/>
                </a:lnTo>
                <a:lnTo>
                  <a:pt x="3605031" y="15189"/>
                </a:lnTo>
                <a:lnTo>
                  <a:pt x="3601094" y="4500"/>
                </a:lnTo>
                <a:lnTo>
                  <a:pt x="3590409" y="562"/>
                </a:lnTo>
                <a:lnTo>
                  <a:pt x="3569601" y="0"/>
                </a:lnTo>
                <a:close/>
              </a:path>
            </a:pathLst>
          </a:custGeom>
          <a:solidFill>
            <a:srgbClr val="8B1062"/>
          </a:solidFill>
        </p:spPr>
        <p:txBody>
          <a:bodyPr wrap="square" lIns="0" tIns="0" rIns="0" bIns="0" rtlCol="0"/>
          <a:lstStyle/>
          <a:p>
            <a:endParaRPr/>
          </a:p>
        </p:txBody>
      </p:sp>
      <p:sp>
        <p:nvSpPr>
          <p:cNvPr id="38" name="object 38"/>
          <p:cNvSpPr/>
          <p:nvPr/>
        </p:nvSpPr>
        <p:spPr>
          <a:xfrm>
            <a:off x="5143599" y="4715318"/>
            <a:ext cx="417830" cy="417830"/>
          </a:xfrm>
          <a:custGeom>
            <a:avLst/>
            <a:gdLst/>
            <a:ahLst/>
            <a:cxnLst/>
            <a:rect l="l" t="t" r="r" b="b"/>
            <a:pathLst>
              <a:path w="417829" h="417829">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8B1062"/>
          </a:solidFill>
        </p:spPr>
        <p:txBody>
          <a:bodyPr wrap="square" lIns="0" tIns="0" rIns="0" bIns="0" rtlCol="0"/>
          <a:lstStyle/>
          <a:p>
            <a:endParaRPr/>
          </a:p>
        </p:txBody>
      </p:sp>
      <p:sp>
        <p:nvSpPr>
          <p:cNvPr id="39" name="object 39"/>
          <p:cNvSpPr/>
          <p:nvPr/>
        </p:nvSpPr>
        <p:spPr>
          <a:xfrm>
            <a:off x="5143599" y="4715318"/>
            <a:ext cx="417830" cy="417830"/>
          </a:xfrm>
          <a:custGeom>
            <a:avLst/>
            <a:gdLst/>
            <a:ahLst/>
            <a:cxnLst/>
            <a:rect l="l" t="t" r="r" b="b"/>
            <a:pathLst>
              <a:path w="417829" h="417829">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40" name="object 40"/>
          <p:cNvSpPr txBox="1"/>
          <p:nvPr/>
        </p:nvSpPr>
        <p:spPr>
          <a:xfrm>
            <a:off x="3604270" y="4649296"/>
            <a:ext cx="3492500" cy="662940"/>
          </a:xfrm>
          <a:prstGeom prst="rect">
            <a:avLst/>
          </a:prstGeom>
        </p:spPr>
        <p:txBody>
          <a:bodyPr vert="horz" wrap="square" lIns="0" tIns="132080" rIns="0" bIns="0" rtlCol="0">
            <a:spAutoFit/>
          </a:bodyPr>
          <a:lstStyle/>
          <a:p>
            <a:pPr marL="17780" algn="ctr">
              <a:lnSpc>
                <a:spcPct val="100000"/>
              </a:lnSpc>
              <a:spcBef>
                <a:spcPts val="1040"/>
              </a:spcBef>
            </a:pPr>
            <a:r>
              <a:rPr sz="1650" b="1" dirty="0">
                <a:solidFill>
                  <a:srgbClr val="FFFFFF"/>
                </a:solidFill>
                <a:latin typeface="Arial"/>
                <a:cs typeface="Arial"/>
              </a:rPr>
              <a:t>3</a:t>
            </a:r>
            <a:endParaRPr sz="1650" dirty="0">
              <a:latin typeface="Arial"/>
              <a:cs typeface="Arial"/>
            </a:endParaRPr>
          </a:p>
          <a:p>
            <a:pPr algn="ctr">
              <a:lnSpc>
                <a:spcPct val="100000"/>
              </a:lnSpc>
              <a:spcBef>
                <a:spcPts val="655"/>
              </a:spcBef>
            </a:pPr>
            <a:r>
              <a:rPr sz="1200" b="1" dirty="0">
                <a:solidFill>
                  <a:srgbClr val="FFFFFF"/>
                </a:solidFill>
                <a:latin typeface="Arial"/>
                <a:cs typeface="Arial"/>
              </a:rPr>
              <a:t>REVISE O TRATAMENTO SE FOR APROPRIADO</a:t>
            </a:r>
            <a:endParaRPr sz="1200" dirty="0">
              <a:latin typeface="Arial"/>
              <a:cs typeface="Arial"/>
            </a:endParaRPr>
          </a:p>
        </p:txBody>
      </p:sp>
      <p:sp>
        <p:nvSpPr>
          <p:cNvPr id="41" name="object 41"/>
          <p:cNvSpPr/>
          <p:nvPr/>
        </p:nvSpPr>
        <p:spPr>
          <a:xfrm>
            <a:off x="3076854" y="5581129"/>
            <a:ext cx="4558665" cy="581025"/>
          </a:xfrm>
          <a:custGeom>
            <a:avLst/>
            <a:gdLst/>
            <a:ahLst/>
            <a:cxnLst/>
            <a:rect l="l" t="t" r="r" b="b"/>
            <a:pathLst>
              <a:path w="4558665" h="581025">
                <a:moveTo>
                  <a:pt x="0" y="0"/>
                </a:moveTo>
                <a:lnTo>
                  <a:pt x="4558284" y="0"/>
                </a:lnTo>
                <a:lnTo>
                  <a:pt x="4558284" y="580644"/>
                </a:lnTo>
                <a:lnTo>
                  <a:pt x="0" y="580644"/>
                </a:lnTo>
                <a:lnTo>
                  <a:pt x="0" y="0"/>
                </a:lnTo>
                <a:close/>
              </a:path>
            </a:pathLst>
          </a:custGeom>
          <a:solidFill>
            <a:srgbClr val="000000">
              <a:alpha val="39999"/>
            </a:srgbClr>
          </a:solidFill>
        </p:spPr>
        <p:txBody>
          <a:bodyPr wrap="square" lIns="0" tIns="0" rIns="0" bIns="0" rtlCol="0"/>
          <a:lstStyle/>
          <a:p>
            <a:endParaRPr/>
          </a:p>
        </p:txBody>
      </p:sp>
      <p:sp>
        <p:nvSpPr>
          <p:cNvPr id="42" name="object 42"/>
          <p:cNvSpPr/>
          <p:nvPr/>
        </p:nvSpPr>
        <p:spPr>
          <a:xfrm>
            <a:off x="3126384" y="5630660"/>
            <a:ext cx="4439920" cy="461009"/>
          </a:xfrm>
          <a:custGeom>
            <a:avLst/>
            <a:gdLst/>
            <a:ahLst/>
            <a:cxnLst/>
            <a:rect l="l" t="t" r="r" b="b"/>
            <a:pathLst>
              <a:path w="4439920" h="461010">
                <a:moveTo>
                  <a:pt x="4403623" y="0"/>
                </a:moveTo>
                <a:lnTo>
                  <a:pt x="36004" y="0"/>
                </a:lnTo>
                <a:lnTo>
                  <a:pt x="15189" y="562"/>
                </a:lnTo>
                <a:lnTo>
                  <a:pt x="4500" y="4500"/>
                </a:lnTo>
                <a:lnTo>
                  <a:pt x="562" y="15189"/>
                </a:lnTo>
                <a:lnTo>
                  <a:pt x="0" y="36004"/>
                </a:lnTo>
                <a:lnTo>
                  <a:pt x="0" y="424395"/>
                </a:lnTo>
                <a:lnTo>
                  <a:pt x="562" y="445211"/>
                </a:lnTo>
                <a:lnTo>
                  <a:pt x="4500" y="455899"/>
                </a:lnTo>
                <a:lnTo>
                  <a:pt x="15189" y="459837"/>
                </a:lnTo>
                <a:lnTo>
                  <a:pt x="36004" y="460400"/>
                </a:lnTo>
                <a:lnTo>
                  <a:pt x="4403623" y="460400"/>
                </a:lnTo>
                <a:lnTo>
                  <a:pt x="4424431" y="459837"/>
                </a:lnTo>
                <a:lnTo>
                  <a:pt x="4435116" y="455899"/>
                </a:lnTo>
                <a:lnTo>
                  <a:pt x="4439052" y="445211"/>
                </a:lnTo>
                <a:lnTo>
                  <a:pt x="4439615" y="424395"/>
                </a:lnTo>
                <a:lnTo>
                  <a:pt x="4439615" y="36004"/>
                </a:lnTo>
                <a:lnTo>
                  <a:pt x="4439052" y="15189"/>
                </a:lnTo>
                <a:lnTo>
                  <a:pt x="4435116" y="4500"/>
                </a:lnTo>
                <a:lnTo>
                  <a:pt x="4424431" y="562"/>
                </a:lnTo>
                <a:lnTo>
                  <a:pt x="4403623" y="0"/>
                </a:lnTo>
                <a:close/>
              </a:path>
            </a:pathLst>
          </a:custGeom>
          <a:solidFill>
            <a:srgbClr val="FFFFFF"/>
          </a:solidFill>
        </p:spPr>
        <p:txBody>
          <a:bodyPr wrap="square" lIns="0" tIns="0" rIns="0" bIns="0" rtlCol="0"/>
          <a:lstStyle/>
          <a:p>
            <a:endParaRPr/>
          </a:p>
        </p:txBody>
      </p:sp>
      <p:sp>
        <p:nvSpPr>
          <p:cNvPr id="43" name="object 43"/>
          <p:cNvSpPr txBox="1"/>
          <p:nvPr/>
        </p:nvSpPr>
        <p:spPr>
          <a:xfrm>
            <a:off x="3076854" y="5737585"/>
            <a:ext cx="4558665" cy="223520"/>
          </a:xfrm>
          <a:prstGeom prst="rect">
            <a:avLst/>
          </a:prstGeom>
        </p:spPr>
        <p:txBody>
          <a:bodyPr vert="horz" wrap="square" lIns="0" tIns="12700" rIns="0" bIns="0" rtlCol="0">
            <a:spAutoFit/>
          </a:bodyPr>
          <a:lstStyle/>
          <a:p>
            <a:pPr marL="15875" algn="ctr">
              <a:lnSpc>
                <a:spcPct val="100000"/>
              </a:lnSpc>
              <a:spcBef>
                <a:spcPts val="100"/>
              </a:spcBef>
            </a:pPr>
            <a:r>
              <a:rPr sz="1300" b="1" spc="-35" dirty="0">
                <a:latin typeface="Arial"/>
                <a:cs typeface="Arial"/>
              </a:rPr>
              <a:t>A </a:t>
            </a:r>
            <a:r>
              <a:rPr sz="1300" b="1" spc="-65" dirty="0">
                <a:latin typeface="Arial"/>
                <a:cs typeface="Arial"/>
              </a:rPr>
              <a:t>pessoa </a:t>
            </a:r>
            <a:r>
              <a:rPr sz="1300" b="1" spc="-30" dirty="0">
                <a:latin typeface="Arial"/>
                <a:cs typeface="Arial"/>
              </a:rPr>
              <a:t>está </a:t>
            </a:r>
            <a:r>
              <a:rPr sz="1300" b="1" spc="-40" dirty="0">
                <a:latin typeface="Arial"/>
                <a:cs typeface="Arial"/>
              </a:rPr>
              <a:t>assintomática </a:t>
            </a:r>
            <a:r>
              <a:rPr sz="1300" b="1" spc="-30" dirty="0">
                <a:latin typeface="Arial"/>
                <a:cs typeface="Arial"/>
              </a:rPr>
              <a:t>há </a:t>
            </a:r>
            <a:r>
              <a:rPr sz="1300" b="1" spc="40" dirty="0">
                <a:latin typeface="Arial"/>
                <a:cs typeface="Arial"/>
              </a:rPr>
              <a:t>9 </a:t>
            </a:r>
            <a:r>
              <a:rPr sz="1300" b="1" spc="-15" dirty="0">
                <a:latin typeface="Arial"/>
                <a:cs typeface="Arial"/>
              </a:rPr>
              <a:t>a </a:t>
            </a:r>
            <a:r>
              <a:rPr sz="1300" b="1" spc="-5" dirty="0">
                <a:latin typeface="Arial"/>
                <a:cs typeface="Arial"/>
              </a:rPr>
              <a:t>12</a:t>
            </a:r>
            <a:r>
              <a:rPr sz="1300" b="1" spc="315" dirty="0">
                <a:latin typeface="Arial"/>
                <a:cs typeface="Arial"/>
              </a:rPr>
              <a:t> </a:t>
            </a:r>
            <a:r>
              <a:rPr sz="1300" b="1" spc="-105" dirty="0">
                <a:latin typeface="Arial"/>
                <a:cs typeface="Arial"/>
              </a:rPr>
              <a:t>meses?</a:t>
            </a:r>
            <a:endParaRPr sz="1300">
              <a:latin typeface="Arial"/>
              <a:cs typeface="Arial"/>
            </a:endParaRPr>
          </a:p>
        </p:txBody>
      </p:sp>
      <p:sp>
        <p:nvSpPr>
          <p:cNvPr id="44" name="object 44"/>
          <p:cNvSpPr/>
          <p:nvPr/>
        </p:nvSpPr>
        <p:spPr>
          <a:xfrm>
            <a:off x="3126384" y="5630660"/>
            <a:ext cx="4439920" cy="461009"/>
          </a:xfrm>
          <a:custGeom>
            <a:avLst/>
            <a:gdLst/>
            <a:ahLst/>
            <a:cxnLst/>
            <a:rect l="l" t="t" r="r" b="b"/>
            <a:pathLst>
              <a:path w="4439920" h="461010">
                <a:moveTo>
                  <a:pt x="36004" y="0"/>
                </a:moveTo>
                <a:lnTo>
                  <a:pt x="15189" y="562"/>
                </a:lnTo>
                <a:lnTo>
                  <a:pt x="4500" y="4500"/>
                </a:lnTo>
                <a:lnTo>
                  <a:pt x="562" y="15189"/>
                </a:lnTo>
                <a:lnTo>
                  <a:pt x="0" y="36004"/>
                </a:lnTo>
                <a:lnTo>
                  <a:pt x="0" y="424395"/>
                </a:lnTo>
                <a:lnTo>
                  <a:pt x="562" y="445211"/>
                </a:lnTo>
                <a:lnTo>
                  <a:pt x="4500" y="455899"/>
                </a:lnTo>
                <a:lnTo>
                  <a:pt x="15189" y="459837"/>
                </a:lnTo>
                <a:lnTo>
                  <a:pt x="36004" y="460400"/>
                </a:lnTo>
                <a:lnTo>
                  <a:pt x="4403623" y="460400"/>
                </a:lnTo>
                <a:lnTo>
                  <a:pt x="4424431" y="459837"/>
                </a:lnTo>
                <a:lnTo>
                  <a:pt x="4435116" y="455899"/>
                </a:lnTo>
                <a:lnTo>
                  <a:pt x="4439052" y="445211"/>
                </a:lnTo>
                <a:lnTo>
                  <a:pt x="4439615" y="424395"/>
                </a:lnTo>
                <a:lnTo>
                  <a:pt x="4439615" y="36004"/>
                </a:lnTo>
                <a:lnTo>
                  <a:pt x="4439052" y="15189"/>
                </a:lnTo>
                <a:lnTo>
                  <a:pt x="4435116" y="4500"/>
                </a:lnTo>
                <a:lnTo>
                  <a:pt x="4424431" y="562"/>
                </a:lnTo>
                <a:lnTo>
                  <a:pt x="4403623" y="0"/>
                </a:lnTo>
                <a:lnTo>
                  <a:pt x="36004" y="0"/>
                </a:lnTo>
                <a:close/>
              </a:path>
            </a:pathLst>
          </a:custGeom>
          <a:ln w="44450">
            <a:solidFill>
              <a:srgbClr val="8B1062"/>
            </a:solidFill>
          </a:ln>
        </p:spPr>
        <p:txBody>
          <a:bodyPr wrap="square" lIns="0" tIns="0" rIns="0" bIns="0" rtlCol="0"/>
          <a:lstStyle/>
          <a:p>
            <a:endParaRPr/>
          </a:p>
        </p:txBody>
      </p:sp>
      <p:sp>
        <p:nvSpPr>
          <p:cNvPr id="45" name="object 45"/>
          <p:cNvSpPr/>
          <p:nvPr/>
        </p:nvSpPr>
        <p:spPr>
          <a:xfrm>
            <a:off x="1022362" y="6356337"/>
            <a:ext cx="2807335" cy="690880"/>
          </a:xfrm>
          <a:custGeom>
            <a:avLst/>
            <a:gdLst/>
            <a:ahLst/>
            <a:cxnLst/>
            <a:rect l="l" t="t" r="r" b="b"/>
            <a:pathLst>
              <a:path w="2807335" h="690879">
                <a:moveTo>
                  <a:pt x="0" y="0"/>
                </a:moveTo>
                <a:lnTo>
                  <a:pt x="2807208" y="0"/>
                </a:lnTo>
                <a:lnTo>
                  <a:pt x="2807208" y="690371"/>
                </a:lnTo>
                <a:lnTo>
                  <a:pt x="0" y="690371"/>
                </a:lnTo>
                <a:lnTo>
                  <a:pt x="0" y="0"/>
                </a:lnTo>
                <a:close/>
              </a:path>
            </a:pathLst>
          </a:custGeom>
          <a:solidFill>
            <a:srgbClr val="000000">
              <a:alpha val="39999"/>
            </a:srgbClr>
          </a:solidFill>
        </p:spPr>
        <p:txBody>
          <a:bodyPr wrap="square" lIns="0" tIns="0" rIns="0" bIns="0" rtlCol="0"/>
          <a:lstStyle/>
          <a:p>
            <a:endParaRPr/>
          </a:p>
        </p:txBody>
      </p:sp>
      <p:sp>
        <p:nvSpPr>
          <p:cNvPr id="46" name="object 46"/>
          <p:cNvSpPr/>
          <p:nvPr/>
        </p:nvSpPr>
        <p:spPr>
          <a:xfrm>
            <a:off x="1059186" y="6395201"/>
            <a:ext cx="2712085" cy="594995"/>
          </a:xfrm>
          <a:custGeom>
            <a:avLst/>
            <a:gdLst/>
            <a:ahLst/>
            <a:cxnLst/>
            <a:rect l="l" t="t" r="r" b="b"/>
            <a:pathLst>
              <a:path w="2712085" h="594995">
                <a:moveTo>
                  <a:pt x="2675940" y="0"/>
                </a:moveTo>
                <a:lnTo>
                  <a:pt x="36004" y="0"/>
                </a:lnTo>
                <a:lnTo>
                  <a:pt x="15189" y="562"/>
                </a:lnTo>
                <a:lnTo>
                  <a:pt x="4500" y="4500"/>
                </a:lnTo>
                <a:lnTo>
                  <a:pt x="562" y="15189"/>
                </a:lnTo>
                <a:lnTo>
                  <a:pt x="0" y="36004"/>
                </a:lnTo>
                <a:lnTo>
                  <a:pt x="0" y="558609"/>
                </a:lnTo>
                <a:lnTo>
                  <a:pt x="562" y="579417"/>
                </a:lnTo>
                <a:lnTo>
                  <a:pt x="4500" y="590102"/>
                </a:lnTo>
                <a:lnTo>
                  <a:pt x="15189" y="594038"/>
                </a:lnTo>
                <a:lnTo>
                  <a:pt x="36004" y="594601"/>
                </a:lnTo>
                <a:lnTo>
                  <a:pt x="2675940" y="594601"/>
                </a:lnTo>
                <a:lnTo>
                  <a:pt x="2696755" y="594038"/>
                </a:lnTo>
                <a:lnTo>
                  <a:pt x="2707444" y="590102"/>
                </a:lnTo>
                <a:lnTo>
                  <a:pt x="2711382" y="579417"/>
                </a:lnTo>
                <a:lnTo>
                  <a:pt x="2711945" y="558609"/>
                </a:lnTo>
                <a:lnTo>
                  <a:pt x="2711945" y="36004"/>
                </a:lnTo>
                <a:lnTo>
                  <a:pt x="2711382" y="15189"/>
                </a:lnTo>
                <a:lnTo>
                  <a:pt x="2707444" y="4500"/>
                </a:lnTo>
                <a:lnTo>
                  <a:pt x="2696755" y="562"/>
                </a:lnTo>
                <a:lnTo>
                  <a:pt x="2675940" y="0"/>
                </a:lnTo>
                <a:close/>
              </a:path>
            </a:pathLst>
          </a:custGeom>
          <a:solidFill>
            <a:srgbClr val="FFFFFF"/>
          </a:solidFill>
        </p:spPr>
        <p:txBody>
          <a:bodyPr wrap="square" lIns="0" tIns="0" rIns="0" bIns="0" rtlCol="0"/>
          <a:lstStyle/>
          <a:p>
            <a:endParaRPr/>
          </a:p>
        </p:txBody>
      </p:sp>
      <p:sp>
        <p:nvSpPr>
          <p:cNvPr id="47" name="object 47"/>
          <p:cNvSpPr txBox="1"/>
          <p:nvPr/>
        </p:nvSpPr>
        <p:spPr>
          <a:xfrm>
            <a:off x="1076306" y="6474626"/>
            <a:ext cx="2677795" cy="503727"/>
          </a:xfrm>
          <a:prstGeom prst="rect">
            <a:avLst/>
          </a:prstGeom>
        </p:spPr>
        <p:txBody>
          <a:bodyPr vert="horz" wrap="square" lIns="0" tIns="26034" rIns="0" bIns="0" rtlCol="0">
            <a:spAutoFit/>
          </a:bodyPr>
          <a:lstStyle/>
          <a:p>
            <a:pPr marL="280035" marR="92075" indent="-180340">
              <a:lnSpc>
                <a:spcPct val="93800"/>
              </a:lnSpc>
              <a:spcBef>
                <a:spcPts val="204"/>
              </a:spcBef>
            </a:pPr>
            <a:r>
              <a:rPr sz="1100" b="1" spc="-80" dirty="0">
                <a:solidFill>
                  <a:srgbClr val="8B1062"/>
                </a:solidFill>
                <a:latin typeface="Arial"/>
                <a:cs typeface="Arial"/>
              </a:rPr>
              <a:t>» </a:t>
            </a:r>
            <a:r>
              <a:rPr sz="1100" spc="-30" dirty="0">
                <a:latin typeface="Arial"/>
                <a:cs typeface="Arial"/>
              </a:rPr>
              <a:t>Mantenha </a:t>
            </a:r>
            <a:r>
              <a:rPr sz="1100" spc="-10" dirty="0">
                <a:latin typeface="Arial"/>
                <a:cs typeface="Arial"/>
              </a:rPr>
              <a:t>o </a:t>
            </a:r>
            <a:r>
              <a:rPr sz="1100" spc="-35" dirty="0">
                <a:latin typeface="Arial"/>
                <a:cs typeface="Arial"/>
              </a:rPr>
              <a:t>medicamento </a:t>
            </a:r>
            <a:r>
              <a:rPr sz="1100" spc="-40" dirty="0">
                <a:latin typeface="Arial"/>
                <a:cs typeface="Arial"/>
              </a:rPr>
              <a:t>até que </a:t>
            </a:r>
            <a:r>
              <a:rPr sz="1100" spc="-65" dirty="0">
                <a:latin typeface="Arial"/>
                <a:cs typeface="Arial"/>
              </a:rPr>
              <a:t>a pessoa  </a:t>
            </a:r>
            <a:r>
              <a:rPr sz="1100" spc="-50" dirty="0">
                <a:latin typeface="Arial"/>
                <a:cs typeface="Arial"/>
              </a:rPr>
              <a:t>esteja </a:t>
            </a:r>
            <a:r>
              <a:rPr sz="1100" spc="-45" dirty="0">
                <a:latin typeface="Arial"/>
                <a:cs typeface="Arial"/>
              </a:rPr>
              <a:t>assintomática </a:t>
            </a:r>
            <a:r>
              <a:rPr sz="1100" spc="-50" dirty="0">
                <a:latin typeface="Arial"/>
                <a:cs typeface="Arial"/>
              </a:rPr>
              <a:t>há </a:t>
            </a:r>
            <a:r>
              <a:rPr sz="1100" spc="-15" dirty="0">
                <a:latin typeface="Arial"/>
                <a:cs typeface="Arial"/>
              </a:rPr>
              <a:t>9 </a:t>
            </a:r>
            <a:r>
              <a:rPr sz="1100" spc="-65" dirty="0">
                <a:latin typeface="Arial"/>
                <a:cs typeface="Arial"/>
              </a:rPr>
              <a:t>a </a:t>
            </a:r>
            <a:r>
              <a:rPr sz="1100" spc="-55" dirty="0">
                <a:latin typeface="Arial"/>
                <a:cs typeface="Arial"/>
              </a:rPr>
              <a:t>12</a:t>
            </a:r>
            <a:r>
              <a:rPr sz="1100" spc="30" dirty="0">
                <a:latin typeface="Arial"/>
                <a:cs typeface="Arial"/>
              </a:rPr>
              <a:t> </a:t>
            </a:r>
            <a:r>
              <a:rPr sz="1100" spc="-70" dirty="0">
                <a:latin typeface="Arial"/>
                <a:cs typeface="Arial"/>
              </a:rPr>
              <a:t>meses.</a:t>
            </a:r>
            <a:endParaRPr sz="1100" dirty="0">
              <a:latin typeface="Arial"/>
              <a:cs typeface="Arial"/>
            </a:endParaRPr>
          </a:p>
        </p:txBody>
      </p:sp>
      <p:sp>
        <p:nvSpPr>
          <p:cNvPr id="48" name="object 48"/>
          <p:cNvSpPr/>
          <p:nvPr/>
        </p:nvSpPr>
        <p:spPr>
          <a:xfrm>
            <a:off x="1059186" y="6395201"/>
            <a:ext cx="2712085" cy="594995"/>
          </a:xfrm>
          <a:custGeom>
            <a:avLst/>
            <a:gdLst/>
            <a:ahLst/>
            <a:cxnLst/>
            <a:rect l="l" t="t" r="r" b="b"/>
            <a:pathLst>
              <a:path w="2712085" h="594995">
                <a:moveTo>
                  <a:pt x="36004" y="0"/>
                </a:moveTo>
                <a:lnTo>
                  <a:pt x="15189" y="562"/>
                </a:lnTo>
                <a:lnTo>
                  <a:pt x="4500" y="4500"/>
                </a:lnTo>
                <a:lnTo>
                  <a:pt x="562" y="15189"/>
                </a:lnTo>
                <a:lnTo>
                  <a:pt x="0" y="36004"/>
                </a:lnTo>
                <a:lnTo>
                  <a:pt x="0" y="558609"/>
                </a:lnTo>
                <a:lnTo>
                  <a:pt x="562" y="579417"/>
                </a:lnTo>
                <a:lnTo>
                  <a:pt x="4500" y="590102"/>
                </a:lnTo>
                <a:lnTo>
                  <a:pt x="15189" y="594038"/>
                </a:lnTo>
                <a:lnTo>
                  <a:pt x="36004" y="594601"/>
                </a:lnTo>
                <a:lnTo>
                  <a:pt x="2675940" y="594601"/>
                </a:lnTo>
                <a:lnTo>
                  <a:pt x="2696755" y="594038"/>
                </a:lnTo>
                <a:lnTo>
                  <a:pt x="2707444" y="590102"/>
                </a:lnTo>
                <a:lnTo>
                  <a:pt x="2711382" y="579417"/>
                </a:lnTo>
                <a:lnTo>
                  <a:pt x="2711945" y="558609"/>
                </a:lnTo>
                <a:lnTo>
                  <a:pt x="2711945" y="36004"/>
                </a:lnTo>
                <a:lnTo>
                  <a:pt x="2711382" y="15189"/>
                </a:lnTo>
                <a:lnTo>
                  <a:pt x="2707444" y="4500"/>
                </a:lnTo>
                <a:lnTo>
                  <a:pt x="2696755" y="562"/>
                </a:lnTo>
                <a:lnTo>
                  <a:pt x="2675940" y="0"/>
                </a:lnTo>
                <a:lnTo>
                  <a:pt x="36004" y="0"/>
                </a:lnTo>
                <a:close/>
              </a:path>
            </a:pathLst>
          </a:custGeom>
          <a:ln w="19050">
            <a:solidFill>
              <a:srgbClr val="8B1062"/>
            </a:solidFill>
          </a:ln>
        </p:spPr>
        <p:txBody>
          <a:bodyPr wrap="square" lIns="0" tIns="0" rIns="0" bIns="0" rtlCol="0"/>
          <a:lstStyle/>
          <a:p>
            <a:endParaRPr/>
          </a:p>
        </p:txBody>
      </p:sp>
      <p:sp>
        <p:nvSpPr>
          <p:cNvPr id="49" name="object 49"/>
          <p:cNvSpPr/>
          <p:nvPr/>
        </p:nvSpPr>
        <p:spPr>
          <a:xfrm>
            <a:off x="7778330" y="5579097"/>
            <a:ext cx="2606040" cy="1605280"/>
          </a:xfrm>
          <a:custGeom>
            <a:avLst/>
            <a:gdLst/>
            <a:ahLst/>
            <a:cxnLst/>
            <a:rect l="l" t="t" r="r" b="b"/>
            <a:pathLst>
              <a:path w="2606040" h="1605279">
                <a:moveTo>
                  <a:pt x="0" y="0"/>
                </a:moveTo>
                <a:lnTo>
                  <a:pt x="2606039" y="0"/>
                </a:lnTo>
                <a:lnTo>
                  <a:pt x="2606039" y="1604771"/>
                </a:lnTo>
                <a:lnTo>
                  <a:pt x="0" y="1604771"/>
                </a:lnTo>
                <a:lnTo>
                  <a:pt x="0" y="0"/>
                </a:lnTo>
                <a:close/>
              </a:path>
            </a:pathLst>
          </a:custGeom>
          <a:solidFill>
            <a:srgbClr val="000000">
              <a:alpha val="39999"/>
            </a:srgbClr>
          </a:solidFill>
        </p:spPr>
        <p:txBody>
          <a:bodyPr wrap="square" lIns="0" tIns="0" rIns="0" bIns="0" rtlCol="0"/>
          <a:lstStyle/>
          <a:p>
            <a:endParaRPr/>
          </a:p>
        </p:txBody>
      </p:sp>
      <p:sp>
        <p:nvSpPr>
          <p:cNvPr id="50" name="object 50"/>
          <p:cNvSpPr/>
          <p:nvPr/>
        </p:nvSpPr>
        <p:spPr>
          <a:xfrm>
            <a:off x="7815153" y="5617960"/>
            <a:ext cx="2513330" cy="1507490"/>
          </a:xfrm>
          <a:custGeom>
            <a:avLst/>
            <a:gdLst/>
            <a:ahLst/>
            <a:cxnLst/>
            <a:rect l="l" t="t" r="r" b="b"/>
            <a:pathLst>
              <a:path w="2513329" h="1507490">
                <a:moveTo>
                  <a:pt x="2477147" y="0"/>
                </a:moveTo>
                <a:lnTo>
                  <a:pt x="36004" y="0"/>
                </a:lnTo>
                <a:lnTo>
                  <a:pt x="15189" y="562"/>
                </a:lnTo>
                <a:lnTo>
                  <a:pt x="4500" y="4500"/>
                </a:lnTo>
                <a:lnTo>
                  <a:pt x="562" y="15189"/>
                </a:lnTo>
                <a:lnTo>
                  <a:pt x="0" y="36004"/>
                </a:lnTo>
                <a:lnTo>
                  <a:pt x="0" y="1470952"/>
                </a:lnTo>
                <a:lnTo>
                  <a:pt x="562" y="1491767"/>
                </a:lnTo>
                <a:lnTo>
                  <a:pt x="4500" y="1502456"/>
                </a:lnTo>
                <a:lnTo>
                  <a:pt x="15189" y="1506394"/>
                </a:lnTo>
                <a:lnTo>
                  <a:pt x="36004" y="1506956"/>
                </a:lnTo>
                <a:lnTo>
                  <a:pt x="2477147" y="1506956"/>
                </a:lnTo>
                <a:lnTo>
                  <a:pt x="2497962" y="1506394"/>
                </a:lnTo>
                <a:lnTo>
                  <a:pt x="2508651" y="1502456"/>
                </a:lnTo>
                <a:lnTo>
                  <a:pt x="2512589" y="1491767"/>
                </a:lnTo>
                <a:lnTo>
                  <a:pt x="2513152" y="1470952"/>
                </a:lnTo>
                <a:lnTo>
                  <a:pt x="2513152" y="36004"/>
                </a:lnTo>
                <a:lnTo>
                  <a:pt x="2512589" y="15189"/>
                </a:lnTo>
                <a:lnTo>
                  <a:pt x="2508651" y="4500"/>
                </a:lnTo>
                <a:lnTo>
                  <a:pt x="2497962" y="562"/>
                </a:lnTo>
                <a:lnTo>
                  <a:pt x="2477147" y="0"/>
                </a:lnTo>
                <a:close/>
              </a:path>
            </a:pathLst>
          </a:custGeom>
          <a:solidFill>
            <a:srgbClr val="FFFFFF"/>
          </a:solidFill>
        </p:spPr>
        <p:txBody>
          <a:bodyPr wrap="square" lIns="0" tIns="0" rIns="0" bIns="0" rtlCol="0"/>
          <a:lstStyle/>
          <a:p>
            <a:endParaRPr/>
          </a:p>
        </p:txBody>
      </p:sp>
      <p:sp>
        <p:nvSpPr>
          <p:cNvPr id="51" name="object 51"/>
          <p:cNvSpPr txBox="1"/>
          <p:nvPr/>
        </p:nvSpPr>
        <p:spPr>
          <a:xfrm>
            <a:off x="7832273" y="5697386"/>
            <a:ext cx="2479040" cy="1412694"/>
          </a:xfrm>
          <a:prstGeom prst="rect">
            <a:avLst/>
          </a:prstGeom>
        </p:spPr>
        <p:txBody>
          <a:bodyPr vert="horz" wrap="square" lIns="0" tIns="19050" rIns="0" bIns="0" rtlCol="0">
            <a:spAutoFit/>
          </a:bodyPr>
          <a:lstStyle/>
          <a:p>
            <a:pPr marL="280035" marR="503555" indent="-180340">
              <a:lnSpc>
                <a:spcPct val="96800"/>
              </a:lnSpc>
              <a:spcBef>
                <a:spcPts val="150"/>
              </a:spcBef>
            </a:pPr>
            <a:r>
              <a:rPr sz="1050" b="1" spc="-80" dirty="0">
                <a:solidFill>
                  <a:srgbClr val="8B1062"/>
                </a:solidFill>
                <a:latin typeface="Arial"/>
                <a:cs typeface="Arial"/>
              </a:rPr>
              <a:t>» </a:t>
            </a:r>
            <a:r>
              <a:rPr sz="1050" spc="-50" dirty="0">
                <a:latin typeface="Arial"/>
                <a:cs typeface="Arial"/>
              </a:rPr>
              <a:t>Analise </a:t>
            </a:r>
            <a:r>
              <a:rPr sz="1050" spc="-45" dirty="0">
                <a:latin typeface="Arial"/>
                <a:cs typeface="Arial"/>
              </a:rPr>
              <a:t>com </a:t>
            </a:r>
            <a:r>
              <a:rPr sz="1050" spc="-65" dirty="0">
                <a:latin typeface="Arial"/>
                <a:cs typeface="Arial"/>
              </a:rPr>
              <a:t>a pessoa os </a:t>
            </a:r>
            <a:r>
              <a:rPr sz="1050" spc="-60" dirty="0">
                <a:latin typeface="Arial"/>
                <a:cs typeface="Arial"/>
              </a:rPr>
              <a:t>riscos </a:t>
            </a:r>
            <a:r>
              <a:rPr sz="1050" spc="-70" dirty="0">
                <a:latin typeface="Arial"/>
                <a:cs typeface="Arial"/>
              </a:rPr>
              <a:t>e  </a:t>
            </a:r>
            <a:r>
              <a:rPr sz="1050" spc="-45" dirty="0">
                <a:latin typeface="Arial"/>
                <a:cs typeface="Arial"/>
              </a:rPr>
              <a:t>benefícios da </a:t>
            </a:r>
            <a:r>
              <a:rPr sz="1050" spc="-30" dirty="0">
                <a:latin typeface="Arial"/>
                <a:cs typeface="Arial"/>
              </a:rPr>
              <a:t>interrupção </a:t>
            </a:r>
            <a:r>
              <a:rPr sz="1050" spc="-15" dirty="0">
                <a:latin typeface="Arial"/>
                <a:cs typeface="Arial"/>
              </a:rPr>
              <a:t>do  </a:t>
            </a:r>
            <a:r>
              <a:rPr sz="1050" spc="-35" dirty="0">
                <a:latin typeface="Arial"/>
                <a:cs typeface="Arial"/>
              </a:rPr>
              <a:t>medicamento.</a:t>
            </a:r>
            <a:endParaRPr sz="1050" dirty="0">
              <a:latin typeface="Arial"/>
              <a:cs typeface="Arial"/>
            </a:endParaRPr>
          </a:p>
          <a:p>
            <a:pPr marL="100330">
              <a:lnSpc>
                <a:spcPts val="1240"/>
              </a:lnSpc>
            </a:pPr>
            <a:r>
              <a:rPr sz="1050" b="1" spc="-80" dirty="0">
                <a:solidFill>
                  <a:srgbClr val="8B1062"/>
                </a:solidFill>
                <a:latin typeface="Arial"/>
                <a:cs typeface="Arial"/>
              </a:rPr>
              <a:t>» </a:t>
            </a:r>
            <a:r>
              <a:rPr sz="1050" spc="-40" dirty="0">
                <a:latin typeface="Arial"/>
                <a:cs typeface="Arial"/>
              </a:rPr>
              <a:t>Diminua </a:t>
            </a:r>
            <a:r>
              <a:rPr sz="1050" spc="-65" dirty="0">
                <a:latin typeface="Arial"/>
                <a:cs typeface="Arial"/>
              </a:rPr>
              <a:t>a </a:t>
            </a:r>
            <a:r>
              <a:rPr sz="1050" spc="-55" dirty="0">
                <a:latin typeface="Arial"/>
                <a:cs typeface="Arial"/>
              </a:rPr>
              <a:t>dose </a:t>
            </a:r>
            <a:r>
              <a:rPr sz="1050" spc="-15" dirty="0">
                <a:latin typeface="Arial"/>
                <a:cs typeface="Arial"/>
              </a:rPr>
              <a:t>do</a:t>
            </a:r>
            <a:r>
              <a:rPr sz="1050" spc="110" dirty="0">
                <a:latin typeface="Arial"/>
                <a:cs typeface="Arial"/>
              </a:rPr>
              <a:t> </a:t>
            </a:r>
            <a:r>
              <a:rPr sz="1050" spc="-35" dirty="0">
                <a:latin typeface="Arial"/>
                <a:cs typeface="Arial"/>
              </a:rPr>
              <a:t>medicamento</a:t>
            </a:r>
            <a:endParaRPr sz="1050" dirty="0">
              <a:latin typeface="Arial"/>
              <a:cs typeface="Arial"/>
            </a:endParaRPr>
          </a:p>
          <a:p>
            <a:pPr marL="280035" marR="355600">
              <a:lnSpc>
                <a:spcPts val="1200"/>
              </a:lnSpc>
            </a:pPr>
            <a:r>
              <a:rPr sz="1050" spc="-35" dirty="0">
                <a:latin typeface="Arial"/>
                <a:cs typeface="Arial"/>
              </a:rPr>
              <a:t>gradualmente, </a:t>
            </a:r>
            <a:r>
              <a:rPr sz="1050" spc="-30" dirty="0">
                <a:latin typeface="Arial"/>
                <a:cs typeface="Arial"/>
              </a:rPr>
              <a:t>durante um</a:t>
            </a:r>
            <a:r>
              <a:rPr sz="1050" spc="-100" dirty="0">
                <a:latin typeface="Arial"/>
                <a:cs typeface="Arial"/>
              </a:rPr>
              <a:t> </a:t>
            </a:r>
            <a:r>
              <a:rPr sz="1050" spc="-30" dirty="0">
                <a:latin typeface="Arial"/>
                <a:cs typeface="Arial"/>
              </a:rPr>
              <a:t>período  </a:t>
            </a:r>
            <a:r>
              <a:rPr sz="1050" spc="-35" dirty="0">
                <a:latin typeface="Arial"/>
                <a:cs typeface="Arial"/>
              </a:rPr>
              <a:t>mínimo </a:t>
            </a:r>
            <a:r>
              <a:rPr sz="1050" spc="-45" dirty="0">
                <a:latin typeface="Arial"/>
                <a:cs typeface="Arial"/>
              </a:rPr>
              <a:t>de </a:t>
            </a:r>
            <a:r>
              <a:rPr sz="1050" spc="-15" dirty="0">
                <a:latin typeface="Arial"/>
                <a:cs typeface="Arial"/>
              </a:rPr>
              <a:t>4 </a:t>
            </a:r>
            <a:r>
              <a:rPr sz="1050" spc="-70" dirty="0">
                <a:latin typeface="Arial"/>
                <a:cs typeface="Arial"/>
              </a:rPr>
              <a:t>semanas. </a:t>
            </a:r>
            <a:r>
              <a:rPr sz="1050" spc="-15" dirty="0">
                <a:latin typeface="Arial"/>
                <a:cs typeface="Arial"/>
              </a:rPr>
              <a:t>Monitore </a:t>
            </a:r>
            <a:r>
              <a:rPr sz="1050" spc="-65" dirty="0">
                <a:latin typeface="Arial"/>
                <a:cs typeface="Arial"/>
              </a:rPr>
              <a:t>a  pessoa </a:t>
            </a:r>
            <a:r>
              <a:rPr sz="1050" spc="-45" dirty="0">
                <a:latin typeface="Arial"/>
                <a:cs typeface="Arial"/>
              </a:rPr>
              <a:t>para </a:t>
            </a:r>
            <a:r>
              <a:rPr sz="1050" spc="-25" dirty="0">
                <a:latin typeface="Arial"/>
                <a:cs typeface="Arial"/>
              </a:rPr>
              <a:t>detectar </a:t>
            </a:r>
            <a:r>
              <a:rPr sz="1050" spc="-45" dirty="0">
                <a:latin typeface="Arial"/>
                <a:cs typeface="Arial"/>
              </a:rPr>
              <a:t>uma </a:t>
            </a:r>
            <a:r>
              <a:rPr sz="1050" spc="-60" dirty="0">
                <a:latin typeface="Arial"/>
                <a:cs typeface="Arial"/>
              </a:rPr>
              <a:t>possível  </a:t>
            </a:r>
            <a:r>
              <a:rPr sz="1050" spc="-45" dirty="0">
                <a:latin typeface="Arial"/>
                <a:cs typeface="Arial"/>
              </a:rPr>
              <a:t>recorrência </a:t>
            </a:r>
            <a:r>
              <a:rPr sz="1050" spc="-50" dirty="0">
                <a:latin typeface="Arial"/>
                <a:cs typeface="Arial"/>
              </a:rPr>
              <a:t>dos</a:t>
            </a:r>
            <a:r>
              <a:rPr sz="1050" spc="-25" dirty="0">
                <a:latin typeface="Arial"/>
                <a:cs typeface="Arial"/>
              </a:rPr>
              <a:t> </a:t>
            </a:r>
            <a:r>
              <a:rPr sz="1050" spc="-45" dirty="0">
                <a:latin typeface="Arial"/>
                <a:cs typeface="Arial"/>
              </a:rPr>
              <a:t>sintomas.</a:t>
            </a:r>
            <a:endParaRPr sz="1050" dirty="0">
              <a:latin typeface="Arial"/>
              <a:cs typeface="Arial"/>
            </a:endParaRPr>
          </a:p>
        </p:txBody>
      </p:sp>
      <p:sp>
        <p:nvSpPr>
          <p:cNvPr id="52" name="object 52"/>
          <p:cNvSpPr/>
          <p:nvPr/>
        </p:nvSpPr>
        <p:spPr>
          <a:xfrm>
            <a:off x="7815153" y="5617960"/>
            <a:ext cx="2513330" cy="1507490"/>
          </a:xfrm>
          <a:custGeom>
            <a:avLst/>
            <a:gdLst/>
            <a:ahLst/>
            <a:cxnLst/>
            <a:rect l="l" t="t" r="r" b="b"/>
            <a:pathLst>
              <a:path w="2513329" h="1507490">
                <a:moveTo>
                  <a:pt x="36004" y="0"/>
                </a:moveTo>
                <a:lnTo>
                  <a:pt x="15189" y="562"/>
                </a:lnTo>
                <a:lnTo>
                  <a:pt x="4500" y="4500"/>
                </a:lnTo>
                <a:lnTo>
                  <a:pt x="562" y="15189"/>
                </a:lnTo>
                <a:lnTo>
                  <a:pt x="0" y="36004"/>
                </a:lnTo>
                <a:lnTo>
                  <a:pt x="0" y="1470952"/>
                </a:lnTo>
                <a:lnTo>
                  <a:pt x="562" y="1491767"/>
                </a:lnTo>
                <a:lnTo>
                  <a:pt x="4500" y="1502456"/>
                </a:lnTo>
                <a:lnTo>
                  <a:pt x="15189" y="1506394"/>
                </a:lnTo>
                <a:lnTo>
                  <a:pt x="36004" y="1506956"/>
                </a:lnTo>
                <a:lnTo>
                  <a:pt x="2477147" y="1506956"/>
                </a:lnTo>
                <a:lnTo>
                  <a:pt x="2497962" y="1506394"/>
                </a:lnTo>
                <a:lnTo>
                  <a:pt x="2508651" y="1502456"/>
                </a:lnTo>
                <a:lnTo>
                  <a:pt x="2512589" y="1491767"/>
                </a:lnTo>
                <a:lnTo>
                  <a:pt x="2513152" y="1470952"/>
                </a:lnTo>
                <a:lnTo>
                  <a:pt x="2513152" y="36004"/>
                </a:lnTo>
                <a:lnTo>
                  <a:pt x="2512589" y="15189"/>
                </a:lnTo>
                <a:lnTo>
                  <a:pt x="2508651" y="4500"/>
                </a:lnTo>
                <a:lnTo>
                  <a:pt x="2497962" y="562"/>
                </a:lnTo>
                <a:lnTo>
                  <a:pt x="2477147" y="0"/>
                </a:lnTo>
                <a:lnTo>
                  <a:pt x="36004" y="0"/>
                </a:lnTo>
                <a:close/>
              </a:path>
            </a:pathLst>
          </a:custGeom>
          <a:ln w="19050">
            <a:solidFill>
              <a:srgbClr val="8B1062"/>
            </a:solidFill>
          </a:ln>
        </p:spPr>
        <p:txBody>
          <a:bodyPr wrap="square" lIns="0" tIns="0" rIns="0" bIns="0" rtlCol="0"/>
          <a:lstStyle/>
          <a:p>
            <a:endParaRPr/>
          </a:p>
        </p:txBody>
      </p:sp>
      <p:sp>
        <p:nvSpPr>
          <p:cNvPr id="53" name="object 53"/>
          <p:cNvSpPr/>
          <p:nvPr/>
        </p:nvSpPr>
        <p:spPr>
          <a:xfrm>
            <a:off x="674331" y="1724355"/>
            <a:ext cx="2999740" cy="887094"/>
          </a:xfrm>
          <a:custGeom>
            <a:avLst/>
            <a:gdLst/>
            <a:ahLst/>
            <a:cxnLst/>
            <a:rect l="l" t="t" r="r" b="b"/>
            <a:pathLst>
              <a:path w="2999740" h="887094">
                <a:moveTo>
                  <a:pt x="0" y="0"/>
                </a:moveTo>
                <a:lnTo>
                  <a:pt x="2999232" y="0"/>
                </a:lnTo>
                <a:lnTo>
                  <a:pt x="2999232" y="886968"/>
                </a:lnTo>
                <a:lnTo>
                  <a:pt x="0" y="886968"/>
                </a:lnTo>
                <a:lnTo>
                  <a:pt x="0" y="0"/>
                </a:lnTo>
                <a:close/>
              </a:path>
            </a:pathLst>
          </a:custGeom>
          <a:solidFill>
            <a:srgbClr val="000000">
              <a:alpha val="39999"/>
            </a:srgbClr>
          </a:solidFill>
        </p:spPr>
        <p:txBody>
          <a:bodyPr wrap="square" lIns="0" tIns="0" rIns="0" bIns="0" rtlCol="0"/>
          <a:lstStyle/>
          <a:p>
            <a:endParaRPr/>
          </a:p>
        </p:txBody>
      </p:sp>
      <p:sp>
        <p:nvSpPr>
          <p:cNvPr id="54" name="object 54"/>
          <p:cNvSpPr/>
          <p:nvPr/>
        </p:nvSpPr>
        <p:spPr>
          <a:xfrm>
            <a:off x="711619" y="1763673"/>
            <a:ext cx="2938901" cy="791210"/>
          </a:xfrm>
          <a:custGeom>
            <a:avLst/>
            <a:gdLst/>
            <a:ahLst/>
            <a:cxnLst/>
            <a:rect l="l" t="t" r="r" b="b"/>
            <a:pathLst>
              <a:path w="2907029" h="791210">
                <a:moveTo>
                  <a:pt x="2870225" y="0"/>
                </a:moveTo>
                <a:lnTo>
                  <a:pt x="36360" y="0"/>
                </a:lnTo>
                <a:lnTo>
                  <a:pt x="15339" y="568"/>
                </a:lnTo>
                <a:lnTo>
                  <a:pt x="4545" y="4545"/>
                </a:lnTo>
                <a:lnTo>
                  <a:pt x="568" y="15339"/>
                </a:lnTo>
                <a:lnTo>
                  <a:pt x="0" y="36360"/>
                </a:lnTo>
                <a:lnTo>
                  <a:pt x="0" y="754545"/>
                </a:lnTo>
                <a:lnTo>
                  <a:pt x="568" y="775565"/>
                </a:lnTo>
                <a:lnTo>
                  <a:pt x="4545" y="786360"/>
                </a:lnTo>
                <a:lnTo>
                  <a:pt x="15339" y="790337"/>
                </a:lnTo>
                <a:lnTo>
                  <a:pt x="36360" y="790905"/>
                </a:lnTo>
                <a:lnTo>
                  <a:pt x="2870225" y="790905"/>
                </a:lnTo>
                <a:lnTo>
                  <a:pt x="2891246" y="790337"/>
                </a:lnTo>
                <a:lnTo>
                  <a:pt x="2902040" y="786360"/>
                </a:lnTo>
                <a:lnTo>
                  <a:pt x="2906017" y="775565"/>
                </a:lnTo>
                <a:lnTo>
                  <a:pt x="2906585" y="754545"/>
                </a:lnTo>
                <a:lnTo>
                  <a:pt x="2906585" y="36360"/>
                </a:lnTo>
                <a:lnTo>
                  <a:pt x="2906017" y="15339"/>
                </a:lnTo>
                <a:lnTo>
                  <a:pt x="2902040" y="4545"/>
                </a:lnTo>
                <a:lnTo>
                  <a:pt x="2891246" y="568"/>
                </a:lnTo>
                <a:lnTo>
                  <a:pt x="2870225" y="0"/>
                </a:lnTo>
                <a:close/>
              </a:path>
            </a:pathLst>
          </a:custGeom>
          <a:solidFill>
            <a:srgbClr val="FFFFFF"/>
          </a:solidFill>
        </p:spPr>
        <p:txBody>
          <a:bodyPr wrap="square" lIns="0" tIns="0" rIns="0" bIns="0" rtlCol="0"/>
          <a:lstStyle/>
          <a:p>
            <a:endParaRPr dirty="0"/>
          </a:p>
        </p:txBody>
      </p:sp>
      <p:sp>
        <p:nvSpPr>
          <p:cNvPr id="55" name="object 55"/>
          <p:cNvSpPr/>
          <p:nvPr/>
        </p:nvSpPr>
        <p:spPr>
          <a:xfrm>
            <a:off x="3166337" y="2070929"/>
            <a:ext cx="161637" cy="169071"/>
          </a:xfrm>
          <a:prstGeom prst="rect">
            <a:avLst/>
          </a:prstGeom>
          <a:blipFill>
            <a:blip r:embed="rId3" cstate="print"/>
            <a:stretch>
              <a:fillRect/>
            </a:stretch>
          </a:blipFill>
        </p:spPr>
        <p:txBody>
          <a:bodyPr wrap="square" lIns="0" tIns="0" rIns="0" bIns="0" rtlCol="0"/>
          <a:lstStyle/>
          <a:p>
            <a:endParaRPr/>
          </a:p>
        </p:txBody>
      </p:sp>
      <p:sp>
        <p:nvSpPr>
          <p:cNvPr id="56" name="object 56"/>
          <p:cNvSpPr txBox="1"/>
          <p:nvPr/>
        </p:nvSpPr>
        <p:spPr>
          <a:xfrm>
            <a:off x="628098" y="1844273"/>
            <a:ext cx="2972918" cy="566822"/>
          </a:xfrm>
          <a:prstGeom prst="rect">
            <a:avLst/>
          </a:prstGeom>
        </p:spPr>
        <p:txBody>
          <a:bodyPr vert="horz" wrap="square" lIns="0" tIns="12700" rIns="0" bIns="0" rtlCol="0">
            <a:spAutoFit/>
          </a:bodyPr>
          <a:lstStyle/>
          <a:p>
            <a:pPr marL="100965">
              <a:lnSpc>
                <a:spcPts val="1545"/>
              </a:lnSpc>
              <a:spcBef>
                <a:spcPts val="100"/>
              </a:spcBef>
            </a:pPr>
            <a:r>
              <a:rPr sz="1400" b="1" spc="-80" dirty="0">
                <a:solidFill>
                  <a:srgbClr val="8B1062"/>
                </a:solidFill>
                <a:latin typeface="Arial"/>
                <a:cs typeface="Arial"/>
              </a:rPr>
              <a:t>» </a:t>
            </a:r>
            <a:r>
              <a:rPr sz="1100" spc="-70" dirty="0" err="1">
                <a:latin typeface="Arial"/>
                <a:cs typeface="Arial"/>
              </a:rPr>
              <a:t>Suspenda</a:t>
            </a:r>
            <a:r>
              <a:rPr sz="1100" spc="-70" dirty="0">
                <a:latin typeface="Arial"/>
                <a:cs typeface="Arial"/>
              </a:rPr>
              <a:t> </a:t>
            </a:r>
            <a:r>
              <a:rPr sz="1100" spc="-10" dirty="0">
                <a:latin typeface="Arial"/>
                <a:cs typeface="Arial"/>
              </a:rPr>
              <a:t>o </a:t>
            </a:r>
            <a:r>
              <a:rPr sz="1100" spc="-35" dirty="0" err="1">
                <a:latin typeface="Arial"/>
                <a:cs typeface="Arial"/>
              </a:rPr>
              <a:t>medicamento</a:t>
            </a:r>
            <a:r>
              <a:rPr sz="1100" spc="75" dirty="0">
                <a:latin typeface="Arial"/>
                <a:cs typeface="Arial"/>
              </a:rPr>
              <a:t> </a:t>
            </a:r>
            <a:r>
              <a:rPr sz="1100" spc="-45" dirty="0" err="1">
                <a:latin typeface="Arial"/>
                <a:cs typeface="Arial"/>
              </a:rPr>
              <a:t>antidepressivo</a:t>
            </a:r>
            <a:r>
              <a:rPr sz="1100" spc="-45" dirty="0">
                <a:latin typeface="Arial"/>
                <a:cs typeface="Arial"/>
              </a:rPr>
              <a:t>.</a:t>
            </a:r>
            <a:endParaRPr sz="1100" dirty="0">
              <a:latin typeface="Arial"/>
              <a:cs typeface="Arial"/>
            </a:endParaRPr>
          </a:p>
          <a:p>
            <a:pPr marL="100965">
              <a:lnSpc>
                <a:spcPts val="1545"/>
              </a:lnSpc>
            </a:pPr>
            <a:r>
              <a:rPr sz="1100" b="1" spc="-80" dirty="0">
                <a:solidFill>
                  <a:srgbClr val="8B1062"/>
                </a:solidFill>
                <a:latin typeface="Arial"/>
                <a:cs typeface="Arial"/>
              </a:rPr>
              <a:t>» </a:t>
            </a:r>
            <a:r>
              <a:rPr sz="1100" spc="-65" dirty="0" err="1">
                <a:latin typeface="Arial"/>
                <a:cs typeface="Arial"/>
              </a:rPr>
              <a:t>Trate</a:t>
            </a:r>
            <a:r>
              <a:rPr sz="1100" spc="-65" dirty="0">
                <a:latin typeface="Arial"/>
                <a:cs typeface="Arial"/>
              </a:rPr>
              <a:t> a </a:t>
            </a:r>
            <a:r>
              <a:rPr sz="1100" spc="-45" dirty="0">
                <a:latin typeface="Arial"/>
                <a:cs typeface="Arial"/>
              </a:rPr>
              <a:t>mania </a:t>
            </a:r>
            <a:r>
              <a:rPr sz="1100" spc="-70" dirty="0">
                <a:latin typeface="Arial"/>
                <a:cs typeface="Arial"/>
              </a:rPr>
              <a:t>e </a:t>
            </a:r>
            <a:r>
              <a:rPr sz="1100" spc="-45" dirty="0" err="1">
                <a:latin typeface="Arial"/>
                <a:cs typeface="Arial"/>
              </a:rPr>
              <a:t>consulte</a:t>
            </a:r>
            <a:r>
              <a:rPr sz="1100" spc="-45" dirty="0">
                <a:latin typeface="Arial"/>
                <a:cs typeface="Arial"/>
              </a:rPr>
              <a:t> </a:t>
            </a:r>
            <a:r>
              <a:rPr sz="1100" spc="-30" dirty="0">
                <a:latin typeface="Arial"/>
                <a:cs typeface="Arial"/>
              </a:rPr>
              <a:t>um</a:t>
            </a:r>
            <a:r>
              <a:rPr sz="1100" spc="-95" dirty="0">
                <a:latin typeface="Arial"/>
                <a:cs typeface="Arial"/>
              </a:rPr>
              <a:t> </a:t>
            </a:r>
            <a:r>
              <a:rPr sz="1100" spc="-50" dirty="0" err="1">
                <a:latin typeface="Arial"/>
                <a:cs typeface="Arial"/>
              </a:rPr>
              <a:t>especialista</a:t>
            </a:r>
            <a:r>
              <a:rPr sz="1100" spc="-50" dirty="0">
                <a:latin typeface="Arial"/>
                <a:cs typeface="Arial"/>
              </a:rPr>
              <a:t>.</a:t>
            </a:r>
            <a:endParaRPr sz="1100" dirty="0">
              <a:latin typeface="Arial"/>
              <a:cs typeface="Arial"/>
            </a:endParaRPr>
          </a:p>
          <a:p>
            <a:pPr marL="100965">
              <a:lnSpc>
                <a:spcPct val="100000"/>
              </a:lnSpc>
            </a:pPr>
            <a:r>
              <a:rPr sz="1100" b="1" spc="-80" dirty="0">
                <a:solidFill>
                  <a:srgbClr val="8B1062"/>
                </a:solidFill>
                <a:latin typeface="Arial"/>
                <a:cs typeface="Arial"/>
              </a:rPr>
              <a:t>» </a:t>
            </a:r>
            <a:r>
              <a:rPr sz="1100" b="1" spc="-30" dirty="0" err="1">
                <a:latin typeface="Arial"/>
                <a:cs typeface="Arial"/>
              </a:rPr>
              <a:t>Vá</a:t>
            </a:r>
            <a:r>
              <a:rPr sz="1100" b="1" spc="-30" dirty="0">
                <a:latin typeface="Arial"/>
                <a:cs typeface="Arial"/>
              </a:rPr>
              <a:t> </a:t>
            </a:r>
            <a:r>
              <a:rPr sz="1100" b="1" spc="-20" dirty="0">
                <a:latin typeface="Arial"/>
                <a:cs typeface="Arial"/>
              </a:rPr>
              <a:t>para </a:t>
            </a:r>
            <a:r>
              <a:rPr sz="1100" b="1" spc="-80" dirty="0">
                <a:latin typeface="Arial"/>
                <a:cs typeface="Arial"/>
              </a:rPr>
              <a:t>»</a:t>
            </a:r>
            <a:r>
              <a:rPr sz="1100" b="1" spc="5" dirty="0">
                <a:latin typeface="Arial"/>
                <a:cs typeface="Arial"/>
              </a:rPr>
              <a:t> </a:t>
            </a:r>
            <a:r>
              <a:rPr sz="1100" b="1" spc="-40" dirty="0">
                <a:latin typeface="Arial"/>
                <a:cs typeface="Arial"/>
              </a:rPr>
              <a:t>PSI.</a:t>
            </a:r>
            <a:endParaRPr sz="1100" dirty="0">
              <a:latin typeface="Arial"/>
              <a:cs typeface="Arial"/>
            </a:endParaRPr>
          </a:p>
        </p:txBody>
      </p:sp>
      <p:sp>
        <p:nvSpPr>
          <p:cNvPr id="57" name="object 57"/>
          <p:cNvSpPr/>
          <p:nvPr/>
        </p:nvSpPr>
        <p:spPr>
          <a:xfrm>
            <a:off x="711620" y="1763673"/>
            <a:ext cx="2907030" cy="791210"/>
          </a:xfrm>
          <a:custGeom>
            <a:avLst/>
            <a:gdLst/>
            <a:ahLst/>
            <a:cxnLst/>
            <a:rect l="l" t="t" r="r" b="b"/>
            <a:pathLst>
              <a:path w="2907029" h="791210">
                <a:moveTo>
                  <a:pt x="36360" y="0"/>
                </a:moveTo>
                <a:lnTo>
                  <a:pt x="15339" y="568"/>
                </a:lnTo>
                <a:lnTo>
                  <a:pt x="4545" y="4545"/>
                </a:lnTo>
                <a:lnTo>
                  <a:pt x="568" y="15339"/>
                </a:lnTo>
                <a:lnTo>
                  <a:pt x="0" y="36360"/>
                </a:lnTo>
                <a:lnTo>
                  <a:pt x="0" y="754545"/>
                </a:lnTo>
                <a:lnTo>
                  <a:pt x="568" y="775565"/>
                </a:lnTo>
                <a:lnTo>
                  <a:pt x="4545" y="786360"/>
                </a:lnTo>
                <a:lnTo>
                  <a:pt x="15339" y="790337"/>
                </a:lnTo>
                <a:lnTo>
                  <a:pt x="36360" y="790905"/>
                </a:lnTo>
                <a:lnTo>
                  <a:pt x="2870225" y="790905"/>
                </a:lnTo>
                <a:lnTo>
                  <a:pt x="2891246" y="790337"/>
                </a:lnTo>
                <a:lnTo>
                  <a:pt x="2902040" y="786360"/>
                </a:lnTo>
                <a:lnTo>
                  <a:pt x="2906017" y="775565"/>
                </a:lnTo>
                <a:lnTo>
                  <a:pt x="2906585" y="754545"/>
                </a:lnTo>
                <a:lnTo>
                  <a:pt x="2906585" y="36360"/>
                </a:lnTo>
                <a:lnTo>
                  <a:pt x="2906017" y="15339"/>
                </a:lnTo>
                <a:lnTo>
                  <a:pt x="2902040" y="4545"/>
                </a:lnTo>
                <a:lnTo>
                  <a:pt x="2891246" y="568"/>
                </a:lnTo>
                <a:lnTo>
                  <a:pt x="2870225" y="0"/>
                </a:lnTo>
                <a:lnTo>
                  <a:pt x="36360" y="0"/>
                </a:lnTo>
                <a:close/>
              </a:path>
            </a:pathLst>
          </a:custGeom>
          <a:ln w="19240">
            <a:solidFill>
              <a:srgbClr val="8B1062"/>
            </a:solidFill>
          </a:ln>
        </p:spPr>
        <p:txBody>
          <a:bodyPr wrap="square" lIns="0" tIns="0" rIns="0" bIns="0" rtlCol="0"/>
          <a:lstStyle/>
          <a:p>
            <a:endParaRPr/>
          </a:p>
        </p:txBody>
      </p:sp>
      <p:sp>
        <p:nvSpPr>
          <p:cNvPr id="58" name="object 58"/>
          <p:cNvSpPr/>
          <p:nvPr/>
        </p:nvSpPr>
        <p:spPr>
          <a:xfrm>
            <a:off x="1361122" y="373786"/>
            <a:ext cx="2807335" cy="567055"/>
          </a:xfrm>
          <a:custGeom>
            <a:avLst/>
            <a:gdLst/>
            <a:ahLst/>
            <a:cxnLst/>
            <a:rect l="l" t="t" r="r" b="b"/>
            <a:pathLst>
              <a:path w="2807335" h="567055">
                <a:moveTo>
                  <a:pt x="0" y="0"/>
                </a:moveTo>
                <a:lnTo>
                  <a:pt x="2807207" y="0"/>
                </a:lnTo>
                <a:lnTo>
                  <a:pt x="2807207" y="566927"/>
                </a:lnTo>
                <a:lnTo>
                  <a:pt x="0" y="566927"/>
                </a:lnTo>
                <a:lnTo>
                  <a:pt x="0" y="0"/>
                </a:lnTo>
                <a:close/>
              </a:path>
            </a:pathLst>
          </a:custGeom>
          <a:solidFill>
            <a:srgbClr val="000000">
              <a:alpha val="39999"/>
            </a:srgbClr>
          </a:solidFill>
        </p:spPr>
        <p:txBody>
          <a:bodyPr wrap="square" lIns="0" tIns="0" rIns="0" bIns="0" rtlCol="0"/>
          <a:lstStyle/>
          <a:p>
            <a:endParaRPr/>
          </a:p>
        </p:txBody>
      </p:sp>
      <p:sp>
        <p:nvSpPr>
          <p:cNvPr id="59" name="object 59"/>
          <p:cNvSpPr/>
          <p:nvPr/>
        </p:nvSpPr>
        <p:spPr>
          <a:xfrm>
            <a:off x="1411016" y="425709"/>
            <a:ext cx="2686685" cy="447675"/>
          </a:xfrm>
          <a:custGeom>
            <a:avLst/>
            <a:gdLst/>
            <a:ahLst/>
            <a:cxnLst/>
            <a:rect l="l" t="t" r="r" b="b"/>
            <a:pathLst>
              <a:path w="2686685" h="447675">
                <a:moveTo>
                  <a:pt x="2650172" y="0"/>
                </a:moveTo>
                <a:lnTo>
                  <a:pt x="36360" y="0"/>
                </a:lnTo>
                <a:lnTo>
                  <a:pt x="15339" y="568"/>
                </a:lnTo>
                <a:lnTo>
                  <a:pt x="4545" y="4545"/>
                </a:lnTo>
                <a:lnTo>
                  <a:pt x="568" y="15339"/>
                </a:lnTo>
                <a:lnTo>
                  <a:pt x="0" y="36360"/>
                </a:lnTo>
                <a:lnTo>
                  <a:pt x="0" y="410781"/>
                </a:lnTo>
                <a:lnTo>
                  <a:pt x="568" y="431802"/>
                </a:lnTo>
                <a:lnTo>
                  <a:pt x="4545" y="442596"/>
                </a:lnTo>
                <a:lnTo>
                  <a:pt x="15339" y="446573"/>
                </a:lnTo>
                <a:lnTo>
                  <a:pt x="36360" y="447141"/>
                </a:lnTo>
                <a:lnTo>
                  <a:pt x="2650172" y="447141"/>
                </a:lnTo>
                <a:lnTo>
                  <a:pt x="2671193" y="446573"/>
                </a:lnTo>
                <a:lnTo>
                  <a:pt x="2681987" y="442596"/>
                </a:lnTo>
                <a:lnTo>
                  <a:pt x="2685964" y="431802"/>
                </a:lnTo>
                <a:lnTo>
                  <a:pt x="2686532" y="410781"/>
                </a:lnTo>
                <a:lnTo>
                  <a:pt x="2686532" y="36360"/>
                </a:lnTo>
                <a:lnTo>
                  <a:pt x="2685964" y="15339"/>
                </a:lnTo>
                <a:lnTo>
                  <a:pt x="2681987" y="4545"/>
                </a:lnTo>
                <a:lnTo>
                  <a:pt x="2671193" y="568"/>
                </a:lnTo>
                <a:lnTo>
                  <a:pt x="2650172" y="0"/>
                </a:lnTo>
                <a:close/>
              </a:path>
            </a:pathLst>
          </a:custGeom>
          <a:solidFill>
            <a:srgbClr val="FFFFFF"/>
          </a:solidFill>
        </p:spPr>
        <p:txBody>
          <a:bodyPr wrap="square" lIns="0" tIns="0" rIns="0" bIns="0" rtlCol="0"/>
          <a:lstStyle/>
          <a:p>
            <a:endParaRPr/>
          </a:p>
        </p:txBody>
      </p:sp>
      <p:sp>
        <p:nvSpPr>
          <p:cNvPr id="60" name="object 60"/>
          <p:cNvSpPr txBox="1"/>
          <p:nvPr/>
        </p:nvSpPr>
        <p:spPr>
          <a:xfrm>
            <a:off x="1361122" y="544313"/>
            <a:ext cx="2807335" cy="208279"/>
          </a:xfrm>
          <a:prstGeom prst="rect">
            <a:avLst/>
          </a:prstGeom>
        </p:spPr>
        <p:txBody>
          <a:bodyPr vert="horz" wrap="square" lIns="0" tIns="12700" rIns="0" bIns="0" rtlCol="0">
            <a:spAutoFit/>
          </a:bodyPr>
          <a:lstStyle/>
          <a:p>
            <a:pPr marL="561975">
              <a:lnSpc>
                <a:spcPct val="100000"/>
              </a:lnSpc>
              <a:spcBef>
                <a:spcPts val="100"/>
              </a:spcBef>
            </a:pPr>
            <a:r>
              <a:rPr sz="1200" b="1" spc="-10" dirty="0">
                <a:latin typeface="Arial"/>
                <a:cs typeface="Arial"/>
              </a:rPr>
              <a:t>Há </a:t>
            </a:r>
            <a:r>
              <a:rPr sz="1200" b="1" spc="-30" dirty="0">
                <a:latin typeface="Arial"/>
                <a:cs typeface="Arial"/>
              </a:rPr>
              <a:t>sintomas </a:t>
            </a:r>
            <a:r>
              <a:rPr sz="1200" b="1" spc="-10" dirty="0">
                <a:latin typeface="Arial"/>
                <a:cs typeface="Arial"/>
              </a:rPr>
              <a:t>da</a:t>
            </a:r>
            <a:r>
              <a:rPr sz="1200" b="1" spc="185" dirty="0">
                <a:latin typeface="Arial"/>
                <a:cs typeface="Arial"/>
              </a:rPr>
              <a:t> </a:t>
            </a:r>
            <a:r>
              <a:rPr sz="1200" b="1" spc="-45" dirty="0">
                <a:latin typeface="Arial"/>
                <a:cs typeface="Arial"/>
              </a:rPr>
              <a:t>mania?</a:t>
            </a:r>
            <a:endParaRPr sz="1200">
              <a:latin typeface="Arial"/>
              <a:cs typeface="Arial"/>
            </a:endParaRPr>
          </a:p>
        </p:txBody>
      </p:sp>
      <p:sp>
        <p:nvSpPr>
          <p:cNvPr id="61" name="object 61"/>
          <p:cNvSpPr/>
          <p:nvPr/>
        </p:nvSpPr>
        <p:spPr>
          <a:xfrm>
            <a:off x="1411016" y="425709"/>
            <a:ext cx="2686685" cy="447675"/>
          </a:xfrm>
          <a:custGeom>
            <a:avLst/>
            <a:gdLst/>
            <a:ahLst/>
            <a:cxnLst/>
            <a:rect l="l" t="t" r="r" b="b"/>
            <a:pathLst>
              <a:path w="2686685" h="447675">
                <a:moveTo>
                  <a:pt x="36360" y="0"/>
                </a:moveTo>
                <a:lnTo>
                  <a:pt x="15339" y="568"/>
                </a:lnTo>
                <a:lnTo>
                  <a:pt x="4545" y="4545"/>
                </a:lnTo>
                <a:lnTo>
                  <a:pt x="568" y="15339"/>
                </a:lnTo>
                <a:lnTo>
                  <a:pt x="0" y="36360"/>
                </a:lnTo>
                <a:lnTo>
                  <a:pt x="0" y="410781"/>
                </a:lnTo>
                <a:lnTo>
                  <a:pt x="568" y="431802"/>
                </a:lnTo>
                <a:lnTo>
                  <a:pt x="4545" y="442596"/>
                </a:lnTo>
                <a:lnTo>
                  <a:pt x="15339" y="446573"/>
                </a:lnTo>
                <a:lnTo>
                  <a:pt x="36360" y="447141"/>
                </a:lnTo>
                <a:lnTo>
                  <a:pt x="2650172" y="447141"/>
                </a:lnTo>
                <a:lnTo>
                  <a:pt x="2671193" y="446573"/>
                </a:lnTo>
                <a:lnTo>
                  <a:pt x="2681987" y="442596"/>
                </a:lnTo>
                <a:lnTo>
                  <a:pt x="2685964" y="431802"/>
                </a:lnTo>
                <a:lnTo>
                  <a:pt x="2686532" y="410781"/>
                </a:lnTo>
                <a:lnTo>
                  <a:pt x="2686532" y="36360"/>
                </a:lnTo>
                <a:lnTo>
                  <a:pt x="2685964" y="15339"/>
                </a:lnTo>
                <a:lnTo>
                  <a:pt x="2681987" y="4545"/>
                </a:lnTo>
                <a:lnTo>
                  <a:pt x="2671193" y="568"/>
                </a:lnTo>
                <a:lnTo>
                  <a:pt x="2650172" y="0"/>
                </a:lnTo>
                <a:lnTo>
                  <a:pt x="36360" y="0"/>
                </a:lnTo>
                <a:close/>
              </a:path>
            </a:pathLst>
          </a:custGeom>
          <a:ln w="44450">
            <a:solidFill>
              <a:srgbClr val="8B1062"/>
            </a:solidFill>
          </a:ln>
        </p:spPr>
        <p:txBody>
          <a:bodyPr wrap="square" lIns="0" tIns="0" rIns="0" bIns="0" rtlCol="0"/>
          <a:lstStyle/>
          <a:p>
            <a:endParaRPr/>
          </a:p>
        </p:txBody>
      </p:sp>
      <p:sp>
        <p:nvSpPr>
          <p:cNvPr id="62" name="object 62"/>
          <p:cNvSpPr/>
          <p:nvPr/>
        </p:nvSpPr>
        <p:spPr>
          <a:xfrm>
            <a:off x="3258904" y="1232183"/>
            <a:ext cx="345440" cy="145415"/>
          </a:xfrm>
          <a:custGeom>
            <a:avLst/>
            <a:gdLst/>
            <a:ahLst/>
            <a:cxnLst/>
            <a:rect l="l" t="t" r="r" b="b"/>
            <a:pathLst>
              <a:path w="345439" h="145415">
                <a:moveTo>
                  <a:pt x="36321" y="30949"/>
                </a:moveTo>
                <a:lnTo>
                  <a:pt x="0" y="30949"/>
                </a:lnTo>
                <a:lnTo>
                  <a:pt x="0" y="143128"/>
                </a:lnTo>
                <a:lnTo>
                  <a:pt x="22021" y="143128"/>
                </a:lnTo>
                <a:lnTo>
                  <a:pt x="22021" y="51460"/>
                </a:lnTo>
                <a:lnTo>
                  <a:pt x="45600" y="51460"/>
                </a:lnTo>
                <a:lnTo>
                  <a:pt x="36321" y="30949"/>
                </a:lnTo>
                <a:close/>
              </a:path>
              <a:path w="345439" h="145415">
                <a:moveTo>
                  <a:pt x="45600" y="51460"/>
                </a:moveTo>
                <a:lnTo>
                  <a:pt x="22021" y="51460"/>
                </a:lnTo>
                <a:lnTo>
                  <a:pt x="63398" y="143128"/>
                </a:lnTo>
                <a:lnTo>
                  <a:pt x="99898" y="143128"/>
                </a:lnTo>
                <a:lnTo>
                  <a:pt x="99898" y="122783"/>
                </a:lnTo>
                <a:lnTo>
                  <a:pt x="77863" y="122783"/>
                </a:lnTo>
                <a:lnTo>
                  <a:pt x="45600" y="51460"/>
                </a:lnTo>
                <a:close/>
              </a:path>
              <a:path w="345439" h="145415">
                <a:moveTo>
                  <a:pt x="99898" y="30949"/>
                </a:moveTo>
                <a:lnTo>
                  <a:pt x="77863" y="30949"/>
                </a:lnTo>
                <a:lnTo>
                  <a:pt x="77863" y="122783"/>
                </a:lnTo>
                <a:lnTo>
                  <a:pt x="99898" y="122783"/>
                </a:lnTo>
                <a:lnTo>
                  <a:pt x="99898" y="30949"/>
                </a:lnTo>
                <a:close/>
              </a:path>
              <a:path w="345439" h="145415">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5">
                <a:moveTo>
                  <a:pt x="220780" y="115036"/>
                </a:moveTo>
                <a:lnTo>
                  <a:pt x="195694" y="115036"/>
                </a:lnTo>
                <a:lnTo>
                  <a:pt x="205625" y="143128"/>
                </a:lnTo>
                <a:lnTo>
                  <a:pt x="231520" y="143128"/>
                </a:lnTo>
                <a:lnTo>
                  <a:pt x="220780" y="115036"/>
                </a:lnTo>
                <a:close/>
              </a:path>
              <a:path w="345439" h="145415">
                <a:moveTo>
                  <a:pt x="194678" y="46761"/>
                </a:moveTo>
                <a:lnTo>
                  <a:pt x="171983" y="46761"/>
                </a:lnTo>
                <a:lnTo>
                  <a:pt x="190487" y="98056"/>
                </a:lnTo>
                <a:lnTo>
                  <a:pt x="214289" y="98056"/>
                </a:lnTo>
                <a:lnTo>
                  <a:pt x="194678" y="46761"/>
                </a:lnTo>
                <a:close/>
              </a:path>
              <a:path w="345439" h="145415">
                <a:moveTo>
                  <a:pt x="162623" y="507"/>
                </a:moveTo>
                <a:lnTo>
                  <a:pt x="157568" y="507"/>
                </a:lnTo>
                <a:lnTo>
                  <a:pt x="155130" y="1104"/>
                </a:lnTo>
                <a:lnTo>
                  <a:pt x="143395" y="20523"/>
                </a:lnTo>
                <a:lnTo>
                  <a:pt x="154317" y="20523"/>
                </a:lnTo>
                <a:lnTo>
                  <a:pt x="154317" y="18834"/>
                </a:lnTo>
                <a:lnTo>
                  <a:pt x="155028"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5">
                <a:moveTo>
                  <a:pt x="196239" y="13627"/>
                </a:moveTo>
                <a:lnTo>
                  <a:pt x="163182" y="13627"/>
                </a:lnTo>
                <a:lnTo>
                  <a:pt x="164922" y="13957"/>
                </a:lnTo>
                <a:lnTo>
                  <a:pt x="168287" y="15303"/>
                </a:lnTo>
                <a:lnTo>
                  <a:pt x="171729" y="16814"/>
                </a:lnTo>
                <a:lnTo>
                  <a:pt x="173469" y="17602"/>
                </a:lnTo>
                <a:lnTo>
                  <a:pt x="175323" y="18338"/>
                </a:lnTo>
                <a:lnTo>
                  <a:pt x="179247" y="19684"/>
                </a:lnTo>
                <a:lnTo>
                  <a:pt x="181406" y="20015"/>
                </a:lnTo>
                <a:lnTo>
                  <a:pt x="186448" y="20015"/>
                </a:lnTo>
                <a:lnTo>
                  <a:pt x="188823" y="19418"/>
                </a:lnTo>
                <a:lnTo>
                  <a:pt x="192976" y="17043"/>
                </a:lnTo>
                <a:lnTo>
                  <a:pt x="194767" y="15493"/>
                </a:lnTo>
                <a:lnTo>
                  <a:pt x="196239" y="13627"/>
                </a:lnTo>
                <a:close/>
              </a:path>
              <a:path w="345439" h="145415">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5">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5">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63" name="object 63"/>
          <p:cNvSpPr/>
          <p:nvPr/>
        </p:nvSpPr>
        <p:spPr>
          <a:xfrm>
            <a:off x="2030530" y="1238556"/>
            <a:ext cx="282575" cy="116205"/>
          </a:xfrm>
          <a:custGeom>
            <a:avLst/>
            <a:gdLst/>
            <a:ahLst/>
            <a:cxnLst/>
            <a:rect l="l" t="t" r="r" b="b"/>
            <a:pathLst>
              <a:path w="282575" h="116205">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5">
                <a:moveTo>
                  <a:pt x="50393" y="0"/>
                </a:moveTo>
                <a:lnTo>
                  <a:pt x="40411" y="0"/>
                </a:lnTo>
                <a:lnTo>
                  <a:pt x="35153" y="533"/>
                </a:lnTo>
                <a:lnTo>
                  <a:pt x="1397"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3" y="87731"/>
                </a:lnTo>
                <a:lnTo>
                  <a:pt x="79883" y="77190"/>
                </a:lnTo>
                <a:lnTo>
                  <a:pt x="42049" y="45745"/>
                </a:lnTo>
                <a:lnTo>
                  <a:pt x="40132" y="45072"/>
                </a:lnTo>
                <a:lnTo>
                  <a:pt x="38176" y="44259"/>
                </a:lnTo>
                <a:lnTo>
                  <a:pt x="24892" y="32854"/>
                </a:lnTo>
                <a:lnTo>
                  <a:pt x="24892" y="28143"/>
                </a:lnTo>
                <a:lnTo>
                  <a:pt x="44729" y="17144"/>
                </a:lnTo>
                <a:lnTo>
                  <a:pt x="73211" y="17144"/>
                </a:lnTo>
                <a:lnTo>
                  <a:pt x="73837" y="3530"/>
                </a:lnTo>
                <a:lnTo>
                  <a:pt x="69126" y="2298"/>
                </a:lnTo>
                <a:lnTo>
                  <a:pt x="64439" y="1396"/>
                </a:lnTo>
                <a:lnTo>
                  <a:pt x="55130" y="279"/>
                </a:lnTo>
                <a:lnTo>
                  <a:pt x="50393" y="0"/>
                </a:lnTo>
                <a:close/>
              </a:path>
              <a:path w="282575" h="116205">
                <a:moveTo>
                  <a:pt x="73211" y="17144"/>
                </a:moveTo>
                <a:lnTo>
                  <a:pt x="51346" y="17144"/>
                </a:lnTo>
                <a:lnTo>
                  <a:pt x="55753" y="17538"/>
                </a:lnTo>
                <a:lnTo>
                  <a:pt x="64833" y="19113"/>
                </a:lnTo>
                <a:lnTo>
                  <a:pt x="69062" y="20345"/>
                </a:lnTo>
                <a:lnTo>
                  <a:pt x="72986" y="22021"/>
                </a:lnTo>
                <a:lnTo>
                  <a:pt x="73211" y="17144"/>
                </a:lnTo>
                <a:close/>
              </a:path>
              <a:path w="282575" h="116205">
                <a:moveTo>
                  <a:pt x="124002" y="1676"/>
                </a:moveTo>
                <a:lnTo>
                  <a:pt x="99110" y="1676"/>
                </a:lnTo>
                <a:lnTo>
                  <a:pt x="99110" y="113855"/>
                </a:lnTo>
                <a:lnTo>
                  <a:pt x="124002" y="113855"/>
                </a:lnTo>
                <a:lnTo>
                  <a:pt x="124002" y="1676"/>
                </a:lnTo>
                <a:close/>
              </a:path>
              <a:path w="282575" h="116205">
                <a:moveTo>
                  <a:pt x="186499" y="1676"/>
                </a:moveTo>
                <a:lnTo>
                  <a:pt x="149326" y="1676"/>
                </a:lnTo>
                <a:lnTo>
                  <a:pt x="149326" y="113855"/>
                </a:lnTo>
                <a:lnTo>
                  <a:pt x="171361" y="113855"/>
                </a:lnTo>
                <a:lnTo>
                  <a:pt x="171361" y="17652"/>
                </a:lnTo>
                <a:lnTo>
                  <a:pt x="192015" y="17652"/>
                </a:lnTo>
                <a:lnTo>
                  <a:pt x="186499" y="1676"/>
                </a:lnTo>
                <a:close/>
              </a:path>
              <a:path w="282575" h="116205">
                <a:moveTo>
                  <a:pt x="192015" y="17652"/>
                </a:moveTo>
                <a:lnTo>
                  <a:pt x="171361" y="17652"/>
                </a:lnTo>
                <a:lnTo>
                  <a:pt x="204330" y="113855"/>
                </a:lnTo>
                <a:lnTo>
                  <a:pt x="226187" y="113855"/>
                </a:lnTo>
                <a:lnTo>
                  <a:pt x="235409" y="86944"/>
                </a:lnTo>
                <a:lnTo>
                  <a:pt x="215938" y="86944"/>
                </a:lnTo>
                <a:lnTo>
                  <a:pt x="192015" y="17652"/>
                </a:lnTo>
                <a:close/>
              </a:path>
              <a:path w="282575" h="116205">
                <a:moveTo>
                  <a:pt x="282194" y="17652"/>
                </a:moveTo>
                <a:lnTo>
                  <a:pt x="259156" y="17652"/>
                </a:lnTo>
                <a:lnTo>
                  <a:pt x="259321" y="113855"/>
                </a:lnTo>
                <a:lnTo>
                  <a:pt x="282194" y="113855"/>
                </a:lnTo>
                <a:lnTo>
                  <a:pt x="282194" y="17652"/>
                </a:lnTo>
                <a:close/>
              </a:path>
              <a:path w="282575" h="116205">
                <a:moveTo>
                  <a:pt x="282194" y="1676"/>
                </a:moveTo>
                <a:lnTo>
                  <a:pt x="245033" y="1676"/>
                </a:lnTo>
                <a:lnTo>
                  <a:pt x="215938" y="86944"/>
                </a:lnTo>
                <a:lnTo>
                  <a:pt x="235409" y="86944"/>
                </a:lnTo>
                <a:lnTo>
                  <a:pt x="259156" y="17652"/>
                </a:lnTo>
                <a:lnTo>
                  <a:pt x="282194" y="17652"/>
                </a:lnTo>
                <a:lnTo>
                  <a:pt x="282194" y="1676"/>
                </a:lnTo>
                <a:close/>
              </a:path>
            </a:pathLst>
          </a:custGeom>
          <a:solidFill>
            <a:srgbClr val="FFFFFF"/>
          </a:solidFill>
        </p:spPr>
        <p:txBody>
          <a:bodyPr wrap="square" lIns="0" tIns="0" rIns="0" bIns="0" rtlCol="0"/>
          <a:lstStyle/>
          <a:p>
            <a:endParaRPr/>
          </a:p>
        </p:txBody>
      </p:sp>
      <p:sp>
        <p:nvSpPr>
          <p:cNvPr id="64" name="object 64"/>
          <p:cNvSpPr/>
          <p:nvPr/>
        </p:nvSpPr>
        <p:spPr>
          <a:xfrm>
            <a:off x="4565508" y="6511343"/>
            <a:ext cx="345440" cy="145415"/>
          </a:xfrm>
          <a:custGeom>
            <a:avLst/>
            <a:gdLst/>
            <a:ahLst/>
            <a:cxnLst/>
            <a:rect l="l" t="t" r="r" b="b"/>
            <a:pathLst>
              <a:path w="345439" h="145415">
                <a:moveTo>
                  <a:pt x="36321" y="30949"/>
                </a:moveTo>
                <a:lnTo>
                  <a:pt x="0" y="30949"/>
                </a:lnTo>
                <a:lnTo>
                  <a:pt x="0" y="143128"/>
                </a:lnTo>
                <a:lnTo>
                  <a:pt x="22021" y="143128"/>
                </a:lnTo>
                <a:lnTo>
                  <a:pt x="22021" y="51460"/>
                </a:lnTo>
                <a:lnTo>
                  <a:pt x="45600" y="51460"/>
                </a:lnTo>
                <a:lnTo>
                  <a:pt x="36321" y="30949"/>
                </a:lnTo>
                <a:close/>
              </a:path>
              <a:path w="345439" h="145415">
                <a:moveTo>
                  <a:pt x="45600" y="51460"/>
                </a:moveTo>
                <a:lnTo>
                  <a:pt x="22021" y="51460"/>
                </a:lnTo>
                <a:lnTo>
                  <a:pt x="63398" y="143128"/>
                </a:lnTo>
                <a:lnTo>
                  <a:pt x="99898" y="143128"/>
                </a:lnTo>
                <a:lnTo>
                  <a:pt x="99898" y="122783"/>
                </a:lnTo>
                <a:lnTo>
                  <a:pt x="77863" y="122783"/>
                </a:lnTo>
                <a:lnTo>
                  <a:pt x="45600" y="51460"/>
                </a:lnTo>
                <a:close/>
              </a:path>
              <a:path w="345439" h="145415">
                <a:moveTo>
                  <a:pt x="99898" y="30949"/>
                </a:moveTo>
                <a:lnTo>
                  <a:pt x="77863" y="30949"/>
                </a:lnTo>
                <a:lnTo>
                  <a:pt x="77863" y="122783"/>
                </a:lnTo>
                <a:lnTo>
                  <a:pt x="99898" y="122783"/>
                </a:lnTo>
                <a:lnTo>
                  <a:pt x="99898" y="30949"/>
                </a:lnTo>
                <a:close/>
              </a:path>
              <a:path w="345439" h="145415">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5">
                <a:moveTo>
                  <a:pt x="220780" y="115036"/>
                </a:moveTo>
                <a:lnTo>
                  <a:pt x="195694" y="115036"/>
                </a:lnTo>
                <a:lnTo>
                  <a:pt x="205625" y="143128"/>
                </a:lnTo>
                <a:lnTo>
                  <a:pt x="231520" y="143128"/>
                </a:lnTo>
                <a:lnTo>
                  <a:pt x="220780" y="115036"/>
                </a:lnTo>
                <a:close/>
              </a:path>
              <a:path w="345439" h="145415">
                <a:moveTo>
                  <a:pt x="194678" y="46761"/>
                </a:moveTo>
                <a:lnTo>
                  <a:pt x="171983" y="46761"/>
                </a:lnTo>
                <a:lnTo>
                  <a:pt x="190487" y="98056"/>
                </a:lnTo>
                <a:lnTo>
                  <a:pt x="214289" y="98056"/>
                </a:lnTo>
                <a:lnTo>
                  <a:pt x="194678" y="46761"/>
                </a:lnTo>
                <a:close/>
              </a:path>
              <a:path w="345439" h="145415">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5">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5">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5">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5">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65" name="object 65"/>
          <p:cNvSpPr/>
          <p:nvPr/>
        </p:nvSpPr>
        <p:spPr>
          <a:xfrm>
            <a:off x="5844512" y="6525846"/>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4"/>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5"/>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5"/>
                </a:lnTo>
                <a:lnTo>
                  <a:pt x="73211" y="17145"/>
                </a:lnTo>
                <a:lnTo>
                  <a:pt x="73837" y="3530"/>
                </a:lnTo>
                <a:lnTo>
                  <a:pt x="69126" y="2298"/>
                </a:lnTo>
                <a:lnTo>
                  <a:pt x="64439" y="1397"/>
                </a:lnTo>
                <a:lnTo>
                  <a:pt x="55130" y="279"/>
                </a:lnTo>
                <a:lnTo>
                  <a:pt x="50393" y="0"/>
                </a:lnTo>
                <a:close/>
              </a:path>
              <a:path w="282575" h="116204">
                <a:moveTo>
                  <a:pt x="73211" y="17145"/>
                </a:moveTo>
                <a:lnTo>
                  <a:pt x="51346" y="17145"/>
                </a:lnTo>
                <a:lnTo>
                  <a:pt x="55752" y="17538"/>
                </a:lnTo>
                <a:lnTo>
                  <a:pt x="64833" y="19113"/>
                </a:lnTo>
                <a:lnTo>
                  <a:pt x="69062" y="20345"/>
                </a:lnTo>
                <a:lnTo>
                  <a:pt x="72986" y="22021"/>
                </a:lnTo>
                <a:lnTo>
                  <a:pt x="73211" y="17145"/>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3"/>
                </a:lnTo>
                <a:lnTo>
                  <a:pt x="192015" y="17653"/>
                </a:lnTo>
                <a:lnTo>
                  <a:pt x="186499" y="1676"/>
                </a:lnTo>
                <a:close/>
              </a:path>
              <a:path w="282575" h="116204">
                <a:moveTo>
                  <a:pt x="192015" y="17653"/>
                </a:moveTo>
                <a:lnTo>
                  <a:pt x="171361" y="17653"/>
                </a:lnTo>
                <a:lnTo>
                  <a:pt x="204330" y="113855"/>
                </a:lnTo>
                <a:lnTo>
                  <a:pt x="226186" y="113855"/>
                </a:lnTo>
                <a:lnTo>
                  <a:pt x="235409" y="86944"/>
                </a:lnTo>
                <a:lnTo>
                  <a:pt x="215938" y="86944"/>
                </a:lnTo>
                <a:lnTo>
                  <a:pt x="192015" y="17653"/>
                </a:lnTo>
                <a:close/>
              </a:path>
              <a:path w="282575" h="116204">
                <a:moveTo>
                  <a:pt x="282193" y="17653"/>
                </a:moveTo>
                <a:lnTo>
                  <a:pt x="259156" y="17653"/>
                </a:lnTo>
                <a:lnTo>
                  <a:pt x="259321" y="113855"/>
                </a:lnTo>
                <a:lnTo>
                  <a:pt x="282193" y="113855"/>
                </a:lnTo>
                <a:lnTo>
                  <a:pt x="282193" y="17653"/>
                </a:lnTo>
                <a:close/>
              </a:path>
              <a:path w="282575" h="116204">
                <a:moveTo>
                  <a:pt x="282193" y="1676"/>
                </a:moveTo>
                <a:lnTo>
                  <a:pt x="245033" y="1676"/>
                </a:lnTo>
                <a:lnTo>
                  <a:pt x="215938" y="86944"/>
                </a:lnTo>
                <a:lnTo>
                  <a:pt x="235409" y="86944"/>
                </a:lnTo>
                <a:lnTo>
                  <a:pt x="259156" y="17653"/>
                </a:lnTo>
                <a:lnTo>
                  <a:pt x="282193" y="17653"/>
                </a:lnTo>
                <a:lnTo>
                  <a:pt x="282193" y="1676"/>
                </a:lnTo>
                <a:close/>
              </a:path>
            </a:pathLst>
          </a:custGeom>
          <a:solidFill>
            <a:srgbClr val="FFFFFF"/>
          </a:solidFill>
        </p:spPr>
        <p:txBody>
          <a:bodyPr wrap="square" lIns="0" tIns="0" rIns="0" bIns="0" rtlCol="0"/>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
            <a:ext cx="10692130" cy="7924788"/>
          </a:xfrm>
          <a:custGeom>
            <a:avLst/>
            <a:gdLst/>
            <a:ahLst/>
            <a:cxnLst/>
            <a:rect l="l" t="t" r="r" b="b"/>
            <a:pathLst>
              <a:path w="10692130" h="7560309">
                <a:moveTo>
                  <a:pt x="0" y="7559992"/>
                </a:moveTo>
                <a:lnTo>
                  <a:pt x="10692003" y="7559992"/>
                </a:lnTo>
                <a:lnTo>
                  <a:pt x="10692003" y="0"/>
                </a:lnTo>
                <a:lnTo>
                  <a:pt x="0" y="0"/>
                </a:lnTo>
                <a:lnTo>
                  <a:pt x="0" y="7559992"/>
                </a:lnTo>
                <a:close/>
              </a:path>
            </a:pathLst>
          </a:custGeom>
          <a:solidFill>
            <a:srgbClr val="D54015"/>
          </a:solidFill>
        </p:spPr>
        <p:txBody>
          <a:bodyPr wrap="square" lIns="0" tIns="0" rIns="0" bIns="0" rtlCol="0"/>
          <a:lstStyle/>
          <a:p>
            <a:endParaRPr/>
          </a:p>
        </p:txBody>
      </p:sp>
      <p:sp>
        <p:nvSpPr>
          <p:cNvPr id="3" name="object 3"/>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5" name="object 5"/>
          <p:cNvSpPr txBox="1"/>
          <p:nvPr/>
        </p:nvSpPr>
        <p:spPr>
          <a:xfrm>
            <a:off x="627976" y="2330309"/>
            <a:ext cx="4248150" cy="3767698"/>
          </a:xfrm>
          <a:prstGeom prst="rect">
            <a:avLst/>
          </a:prstGeom>
        </p:spPr>
        <p:txBody>
          <a:bodyPr vert="horz" wrap="square" lIns="0" tIns="12700" rIns="0" bIns="0" rtlCol="0">
            <a:spAutoFit/>
          </a:bodyPr>
          <a:lstStyle/>
          <a:p>
            <a:pPr marL="12700" marR="50165">
              <a:lnSpc>
                <a:spcPct val="100000"/>
              </a:lnSpc>
              <a:spcBef>
                <a:spcPts val="100"/>
              </a:spcBef>
            </a:pPr>
            <a:r>
              <a:rPr sz="1600" spc="-40" dirty="0">
                <a:solidFill>
                  <a:srgbClr val="FFFFFF"/>
                </a:solidFill>
                <a:latin typeface="Arial"/>
                <a:cs typeface="Arial"/>
              </a:rPr>
              <a:t>Suicídio </a:t>
            </a:r>
            <a:r>
              <a:rPr sz="1600" spc="-55" dirty="0">
                <a:solidFill>
                  <a:srgbClr val="FFFFFF"/>
                </a:solidFill>
                <a:latin typeface="Arial"/>
                <a:cs typeface="Arial"/>
              </a:rPr>
              <a:t>é </a:t>
            </a:r>
            <a:r>
              <a:rPr sz="1600" spc="15" dirty="0">
                <a:solidFill>
                  <a:srgbClr val="FFFFFF"/>
                </a:solidFill>
                <a:latin typeface="Arial"/>
                <a:cs typeface="Arial"/>
              </a:rPr>
              <a:t>o </a:t>
            </a:r>
            <a:r>
              <a:rPr sz="1600" dirty="0">
                <a:solidFill>
                  <a:srgbClr val="FFFFFF"/>
                </a:solidFill>
                <a:latin typeface="Arial"/>
                <a:cs typeface="Arial"/>
              </a:rPr>
              <a:t>ato </a:t>
            </a:r>
            <a:r>
              <a:rPr sz="1600" spc="-30" dirty="0">
                <a:solidFill>
                  <a:srgbClr val="FFFFFF"/>
                </a:solidFill>
                <a:latin typeface="Arial"/>
                <a:cs typeface="Arial"/>
              </a:rPr>
              <a:t>de </a:t>
            </a:r>
            <a:r>
              <a:rPr sz="1600" spc="5" dirty="0">
                <a:solidFill>
                  <a:srgbClr val="FFFFFF"/>
                </a:solidFill>
                <a:latin typeface="Arial"/>
                <a:cs typeface="Arial"/>
              </a:rPr>
              <a:t>tirar </a:t>
            </a:r>
            <a:r>
              <a:rPr sz="1600" spc="-45" dirty="0">
                <a:solidFill>
                  <a:srgbClr val="FFFFFF"/>
                </a:solidFill>
                <a:latin typeface="Arial"/>
                <a:cs typeface="Arial"/>
              </a:rPr>
              <a:t>a </a:t>
            </a:r>
            <a:r>
              <a:rPr sz="1600" spc="-5" dirty="0">
                <a:solidFill>
                  <a:srgbClr val="FFFFFF"/>
                </a:solidFill>
                <a:latin typeface="Arial"/>
                <a:cs typeface="Arial"/>
              </a:rPr>
              <a:t>própria </a:t>
            </a:r>
            <a:r>
              <a:rPr sz="1600" spc="-25" dirty="0">
                <a:solidFill>
                  <a:srgbClr val="FFFFFF"/>
                </a:solidFill>
                <a:latin typeface="Arial"/>
                <a:cs typeface="Arial"/>
              </a:rPr>
              <a:t>vida deliberadamente. </a:t>
            </a:r>
            <a:r>
              <a:rPr sz="1600" spc="-30" dirty="0">
                <a:solidFill>
                  <a:srgbClr val="FFFFFF"/>
                </a:solidFill>
                <a:latin typeface="Arial"/>
                <a:cs typeface="Arial"/>
              </a:rPr>
              <a:t>Autoagressão  </a:t>
            </a:r>
            <a:r>
              <a:rPr sz="1600" spc="-55" dirty="0">
                <a:solidFill>
                  <a:srgbClr val="FFFFFF"/>
                </a:solidFill>
                <a:latin typeface="Arial"/>
                <a:cs typeface="Arial"/>
              </a:rPr>
              <a:t>é </a:t>
            </a:r>
            <a:r>
              <a:rPr sz="1600" spc="-5" dirty="0">
                <a:solidFill>
                  <a:srgbClr val="FFFFFF"/>
                </a:solidFill>
                <a:latin typeface="Arial"/>
                <a:cs typeface="Arial"/>
              </a:rPr>
              <a:t>um </a:t>
            </a:r>
            <a:r>
              <a:rPr sz="1600" dirty="0">
                <a:solidFill>
                  <a:srgbClr val="FFFFFF"/>
                </a:solidFill>
                <a:latin typeface="Arial"/>
                <a:cs typeface="Arial"/>
              </a:rPr>
              <a:t>termo </a:t>
            </a:r>
            <a:r>
              <a:rPr sz="1600" spc="-40" dirty="0">
                <a:solidFill>
                  <a:srgbClr val="FFFFFF"/>
                </a:solidFill>
                <a:latin typeface="Arial"/>
                <a:cs typeface="Arial"/>
              </a:rPr>
              <a:t>mais </a:t>
            </a:r>
            <a:r>
              <a:rPr sz="1600" spc="-10" dirty="0">
                <a:solidFill>
                  <a:srgbClr val="FFFFFF"/>
                </a:solidFill>
                <a:latin typeface="Arial"/>
                <a:cs typeface="Arial"/>
              </a:rPr>
              <a:t>amplo </a:t>
            </a:r>
            <a:r>
              <a:rPr sz="1600" spc="-25" dirty="0">
                <a:solidFill>
                  <a:srgbClr val="FFFFFF"/>
                </a:solidFill>
                <a:latin typeface="Arial"/>
                <a:cs typeface="Arial"/>
              </a:rPr>
              <a:t>que </a:t>
            </a:r>
            <a:r>
              <a:rPr sz="1600" spc="-80" dirty="0">
                <a:solidFill>
                  <a:srgbClr val="FFFFFF"/>
                </a:solidFill>
                <a:latin typeface="Arial"/>
                <a:cs typeface="Arial"/>
              </a:rPr>
              <a:t>se </a:t>
            </a:r>
            <a:r>
              <a:rPr sz="1600" spc="-25" dirty="0">
                <a:solidFill>
                  <a:srgbClr val="FFFFFF"/>
                </a:solidFill>
                <a:latin typeface="Arial"/>
                <a:cs typeface="Arial"/>
              </a:rPr>
              <a:t>refere ao </a:t>
            </a:r>
            <a:r>
              <a:rPr sz="1600" spc="-30" dirty="0">
                <a:solidFill>
                  <a:srgbClr val="FFFFFF"/>
                </a:solidFill>
                <a:latin typeface="Arial"/>
                <a:cs typeface="Arial"/>
              </a:rPr>
              <a:t>envenenamento </a:t>
            </a:r>
            <a:r>
              <a:rPr sz="1600" spc="-5" dirty="0">
                <a:solidFill>
                  <a:srgbClr val="FFFFFF"/>
                </a:solidFill>
                <a:latin typeface="Arial"/>
                <a:cs typeface="Arial"/>
              </a:rPr>
              <a:t>ou </a:t>
            </a:r>
            <a:r>
              <a:rPr sz="1600" spc="-45" dirty="0">
                <a:solidFill>
                  <a:srgbClr val="FFFFFF"/>
                </a:solidFill>
                <a:latin typeface="Arial"/>
                <a:cs typeface="Arial"/>
              </a:rPr>
              <a:t>à </a:t>
            </a:r>
            <a:r>
              <a:rPr sz="1600" spc="-40" dirty="0">
                <a:solidFill>
                  <a:srgbClr val="FFFFFF"/>
                </a:solidFill>
                <a:latin typeface="Arial"/>
                <a:cs typeface="Arial"/>
              </a:rPr>
              <a:t>lesão  </a:t>
            </a:r>
            <a:r>
              <a:rPr sz="1600" spc="-5" dirty="0">
                <a:solidFill>
                  <a:srgbClr val="FFFFFF"/>
                </a:solidFill>
                <a:latin typeface="Arial"/>
                <a:cs typeface="Arial"/>
              </a:rPr>
              <a:t>autoinfligida </a:t>
            </a:r>
            <a:r>
              <a:rPr sz="1600" spc="-15" dirty="0">
                <a:solidFill>
                  <a:srgbClr val="FFFFFF"/>
                </a:solidFill>
                <a:latin typeface="Arial"/>
                <a:cs typeface="Arial"/>
              </a:rPr>
              <a:t>intencional, </a:t>
            </a:r>
            <a:r>
              <a:rPr sz="1600" spc="-25" dirty="0">
                <a:solidFill>
                  <a:srgbClr val="FFFFFF"/>
                </a:solidFill>
                <a:latin typeface="Arial"/>
                <a:cs typeface="Arial"/>
              </a:rPr>
              <a:t>que </a:t>
            </a:r>
            <a:r>
              <a:rPr sz="1600" spc="-15" dirty="0">
                <a:solidFill>
                  <a:srgbClr val="FFFFFF"/>
                </a:solidFill>
                <a:latin typeface="Arial"/>
                <a:cs typeface="Arial"/>
              </a:rPr>
              <a:t>pode </a:t>
            </a:r>
            <a:r>
              <a:rPr sz="1600" spc="-5" dirty="0">
                <a:solidFill>
                  <a:srgbClr val="FFFFFF"/>
                </a:solidFill>
                <a:latin typeface="Arial"/>
                <a:cs typeface="Arial"/>
              </a:rPr>
              <a:t>ou </a:t>
            </a:r>
            <a:r>
              <a:rPr sz="1600" spc="-20" dirty="0">
                <a:solidFill>
                  <a:srgbClr val="FFFFFF"/>
                </a:solidFill>
                <a:latin typeface="Arial"/>
                <a:cs typeface="Arial"/>
              </a:rPr>
              <a:t>não </a:t>
            </a:r>
            <a:r>
              <a:rPr sz="1600" spc="5" dirty="0">
                <a:solidFill>
                  <a:srgbClr val="FFFFFF"/>
                </a:solidFill>
                <a:latin typeface="Arial"/>
                <a:cs typeface="Arial"/>
              </a:rPr>
              <a:t>ter </a:t>
            </a:r>
            <a:r>
              <a:rPr sz="1600" spc="-20" dirty="0">
                <a:solidFill>
                  <a:srgbClr val="FFFFFF"/>
                </a:solidFill>
                <a:latin typeface="Arial"/>
                <a:cs typeface="Arial"/>
              </a:rPr>
              <a:t>intenção </a:t>
            </a:r>
            <a:r>
              <a:rPr sz="1600" spc="-5" dirty="0">
                <a:solidFill>
                  <a:srgbClr val="FFFFFF"/>
                </a:solidFill>
                <a:latin typeface="Arial"/>
                <a:cs typeface="Arial"/>
              </a:rPr>
              <a:t>ou </a:t>
            </a:r>
            <a:r>
              <a:rPr sz="1600" spc="-20" dirty="0">
                <a:solidFill>
                  <a:srgbClr val="FFFFFF"/>
                </a:solidFill>
                <a:latin typeface="Arial"/>
                <a:cs typeface="Arial"/>
              </a:rPr>
              <a:t>resultado  </a:t>
            </a:r>
            <a:r>
              <a:rPr sz="1600" spc="-5" dirty="0">
                <a:solidFill>
                  <a:srgbClr val="FFFFFF"/>
                </a:solidFill>
                <a:latin typeface="Arial"/>
                <a:cs typeface="Arial"/>
              </a:rPr>
              <a:t>fatal.</a:t>
            </a:r>
            <a:endParaRPr sz="1600" dirty="0">
              <a:latin typeface="Arial"/>
              <a:cs typeface="Arial"/>
            </a:endParaRPr>
          </a:p>
          <a:p>
            <a:pPr marL="12700" marR="5080">
              <a:lnSpc>
                <a:spcPct val="100000"/>
              </a:lnSpc>
              <a:spcBef>
                <a:spcPts val="850"/>
              </a:spcBef>
            </a:pPr>
            <a:r>
              <a:rPr sz="1600" spc="-55" dirty="0">
                <a:solidFill>
                  <a:srgbClr val="FFFFFF"/>
                </a:solidFill>
                <a:latin typeface="Arial"/>
                <a:cs typeface="Arial"/>
              </a:rPr>
              <a:t>Toda pessoa </a:t>
            </a:r>
            <a:r>
              <a:rPr sz="1600" spc="-25" dirty="0">
                <a:solidFill>
                  <a:srgbClr val="FFFFFF"/>
                </a:solidFill>
                <a:latin typeface="Arial"/>
                <a:cs typeface="Arial"/>
              </a:rPr>
              <a:t>com </a:t>
            </a:r>
            <a:r>
              <a:rPr sz="1600" spc="-40" dirty="0">
                <a:solidFill>
                  <a:srgbClr val="FFFFFF"/>
                </a:solidFill>
                <a:latin typeface="Arial"/>
                <a:cs typeface="Arial"/>
              </a:rPr>
              <a:t>mais </a:t>
            </a:r>
            <a:r>
              <a:rPr sz="1600" spc="-30" dirty="0">
                <a:solidFill>
                  <a:srgbClr val="FFFFFF"/>
                </a:solidFill>
                <a:latin typeface="Arial"/>
                <a:cs typeface="Arial"/>
              </a:rPr>
              <a:t>de </a:t>
            </a:r>
            <a:r>
              <a:rPr sz="1600" spc="-25" dirty="0">
                <a:solidFill>
                  <a:srgbClr val="FFFFFF"/>
                </a:solidFill>
                <a:latin typeface="Arial"/>
                <a:cs typeface="Arial"/>
              </a:rPr>
              <a:t>10 </a:t>
            </a:r>
            <a:r>
              <a:rPr sz="1600" spc="-45" dirty="0">
                <a:solidFill>
                  <a:srgbClr val="FFFFFF"/>
                </a:solidFill>
                <a:latin typeface="Arial"/>
                <a:cs typeface="Arial"/>
              </a:rPr>
              <a:t>anos </a:t>
            </a:r>
            <a:r>
              <a:rPr sz="1600" spc="-30" dirty="0">
                <a:solidFill>
                  <a:srgbClr val="FFFFFF"/>
                </a:solidFill>
                <a:latin typeface="Arial"/>
                <a:cs typeface="Arial"/>
              </a:rPr>
              <a:t>de </a:t>
            </a:r>
            <a:r>
              <a:rPr sz="1600" spc="-25" dirty="0">
                <a:solidFill>
                  <a:srgbClr val="FFFFFF"/>
                </a:solidFill>
                <a:latin typeface="Arial"/>
                <a:cs typeface="Arial"/>
              </a:rPr>
              <a:t>idade que </a:t>
            </a:r>
            <a:r>
              <a:rPr sz="1600" spc="-35" dirty="0">
                <a:solidFill>
                  <a:srgbClr val="FFFFFF"/>
                </a:solidFill>
                <a:latin typeface="Arial"/>
                <a:cs typeface="Arial"/>
              </a:rPr>
              <a:t>apresente </a:t>
            </a:r>
            <a:r>
              <a:rPr sz="1600" spc="-25" dirty="0">
                <a:solidFill>
                  <a:srgbClr val="FFFFFF"/>
                </a:solidFill>
                <a:latin typeface="Arial"/>
                <a:cs typeface="Arial"/>
              </a:rPr>
              <a:t>alguma </a:t>
            </a:r>
            <a:r>
              <a:rPr sz="1600" spc="-55" dirty="0">
                <a:solidFill>
                  <a:srgbClr val="FFFFFF"/>
                </a:solidFill>
                <a:latin typeface="Arial"/>
                <a:cs typeface="Arial"/>
              </a:rPr>
              <a:t>das  </a:t>
            </a:r>
            <a:r>
              <a:rPr sz="1600" spc="-35" dirty="0">
                <a:solidFill>
                  <a:srgbClr val="FFFFFF"/>
                </a:solidFill>
                <a:latin typeface="Arial"/>
                <a:cs typeface="Arial"/>
              </a:rPr>
              <a:t>condições </a:t>
            </a:r>
            <a:r>
              <a:rPr sz="1600" spc="-45" dirty="0">
                <a:solidFill>
                  <a:srgbClr val="FFFFFF"/>
                </a:solidFill>
                <a:latin typeface="Arial"/>
                <a:cs typeface="Arial"/>
              </a:rPr>
              <a:t>a </a:t>
            </a:r>
            <a:r>
              <a:rPr sz="1600" spc="-30" dirty="0">
                <a:solidFill>
                  <a:srgbClr val="FFFFFF"/>
                </a:solidFill>
                <a:latin typeface="Arial"/>
                <a:cs typeface="Arial"/>
              </a:rPr>
              <a:t>seguir </a:t>
            </a:r>
            <a:r>
              <a:rPr sz="1600" spc="-50" dirty="0">
                <a:solidFill>
                  <a:srgbClr val="FFFFFF"/>
                </a:solidFill>
                <a:latin typeface="Arial"/>
                <a:cs typeface="Arial"/>
              </a:rPr>
              <a:t>deve ser </a:t>
            </a:r>
            <a:r>
              <a:rPr sz="1600" spc="-25" dirty="0">
                <a:solidFill>
                  <a:srgbClr val="FFFFFF"/>
                </a:solidFill>
                <a:latin typeface="Arial"/>
                <a:cs typeface="Arial"/>
              </a:rPr>
              <a:t>questionada </a:t>
            </a:r>
            <a:r>
              <a:rPr sz="1600" spc="-35" dirty="0">
                <a:solidFill>
                  <a:srgbClr val="FFFFFF"/>
                </a:solidFill>
                <a:latin typeface="Arial"/>
                <a:cs typeface="Arial"/>
              </a:rPr>
              <a:t>sobre pensamentos </a:t>
            </a:r>
            <a:r>
              <a:rPr sz="1600" spc="-5" dirty="0">
                <a:solidFill>
                  <a:srgbClr val="FFFFFF"/>
                </a:solidFill>
                <a:latin typeface="Arial"/>
                <a:cs typeface="Arial"/>
              </a:rPr>
              <a:t>ou </a:t>
            </a:r>
            <a:r>
              <a:rPr sz="1600" spc="-30" dirty="0">
                <a:solidFill>
                  <a:srgbClr val="FFFFFF"/>
                </a:solidFill>
                <a:latin typeface="Arial"/>
                <a:cs typeface="Arial"/>
              </a:rPr>
              <a:t>planos  de </a:t>
            </a:r>
            <a:r>
              <a:rPr sz="1600" spc="-35" dirty="0">
                <a:solidFill>
                  <a:srgbClr val="FFFFFF"/>
                </a:solidFill>
                <a:latin typeface="Arial"/>
                <a:cs typeface="Arial"/>
              </a:rPr>
              <a:t>autoagressão </a:t>
            </a:r>
            <a:r>
              <a:rPr sz="1600" dirty="0">
                <a:solidFill>
                  <a:srgbClr val="FFFFFF"/>
                </a:solidFill>
                <a:latin typeface="Arial"/>
                <a:cs typeface="Arial"/>
              </a:rPr>
              <a:t>no </a:t>
            </a:r>
            <a:r>
              <a:rPr sz="1600" spc="5" dirty="0">
                <a:solidFill>
                  <a:srgbClr val="FFFFFF"/>
                </a:solidFill>
                <a:latin typeface="Arial"/>
                <a:cs typeface="Arial"/>
              </a:rPr>
              <a:t>último </a:t>
            </a:r>
            <a:r>
              <a:rPr sz="1600" spc="-55" dirty="0">
                <a:solidFill>
                  <a:srgbClr val="FFFFFF"/>
                </a:solidFill>
                <a:latin typeface="Arial"/>
                <a:cs typeface="Arial"/>
              </a:rPr>
              <a:t>mês e </a:t>
            </a:r>
            <a:r>
              <a:rPr sz="1600" spc="-35" dirty="0">
                <a:solidFill>
                  <a:srgbClr val="FFFFFF"/>
                </a:solidFill>
                <a:latin typeface="Arial"/>
                <a:cs typeface="Arial"/>
              </a:rPr>
              <a:t>sobre </a:t>
            </a:r>
            <a:r>
              <a:rPr sz="1600" spc="-25" dirty="0">
                <a:solidFill>
                  <a:srgbClr val="FFFFFF"/>
                </a:solidFill>
                <a:latin typeface="Arial"/>
                <a:cs typeface="Arial"/>
              </a:rPr>
              <a:t>atos </a:t>
            </a:r>
            <a:r>
              <a:rPr sz="1600" spc="-30" dirty="0">
                <a:solidFill>
                  <a:srgbClr val="FFFFFF"/>
                </a:solidFill>
                <a:latin typeface="Arial"/>
                <a:cs typeface="Arial"/>
              </a:rPr>
              <a:t>de </a:t>
            </a:r>
            <a:r>
              <a:rPr sz="1600" spc="-35" dirty="0">
                <a:solidFill>
                  <a:srgbClr val="FFFFFF"/>
                </a:solidFill>
                <a:latin typeface="Arial"/>
                <a:cs typeface="Arial"/>
              </a:rPr>
              <a:t>autoagressão </a:t>
            </a:r>
            <a:r>
              <a:rPr sz="1600" dirty="0">
                <a:solidFill>
                  <a:srgbClr val="FFFFFF"/>
                </a:solidFill>
                <a:latin typeface="Arial"/>
                <a:cs typeface="Arial"/>
              </a:rPr>
              <a:t>no  </a:t>
            </a:r>
            <a:r>
              <a:rPr sz="1600" spc="5" dirty="0">
                <a:solidFill>
                  <a:srgbClr val="FFFFFF"/>
                </a:solidFill>
                <a:latin typeface="Arial"/>
                <a:cs typeface="Arial"/>
              </a:rPr>
              <a:t>último</a:t>
            </a:r>
            <a:r>
              <a:rPr sz="1600" spc="-25" dirty="0">
                <a:solidFill>
                  <a:srgbClr val="FFFFFF"/>
                </a:solidFill>
                <a:latin typeface="Arial"/>
                <a:cs typeface="Arial"/>
              </a:rPr>
              <a:t> ano:</a:t>
            </a:r>
            <a:endParaRPr sz="1600" dirty="0">
              <a:latin typeface="Arial"/>
              <a:cs typeface="Arial"/>
            </a:endParaRPr>
          </a:p>
          <a:p>
            <a:pPr marL="12700">
              <a:lnSpc>
                <a:spcPct val="100000"/>
              </a:lnSpc>
              <a:spcBef>
                <a:spcPts val="850"/>
              </a:spcBef>
            </a:pPr>
            <a:r>
              <a:rPr sz="1600" spc="-105" dirty="0">
                <a:solidFill>
                  <a:srgbClr val="FFFFFF"/>
                </a:solidFill>
                <a:latin typeface="Arial"/>
                <a:cs typeface="Arial"/>
              </a:rPr>
              <a:t>» </a:t>
            </a:r>
            <a:r>
              <a:rPr sz="1600" spc="-30" dirty="0">
                <a:solidFill>
                  <a:srgbClr val="FFFFFF"/>
                </a:solidFill>
                <a:latin typeface="Arial"/>
                <a:cs typeface="Arial"/>
              </a:rPr>
              <a:t>Qualquer </a:t>
            </a:r>
            <a:r>
              <a:rPr sz="1600" spc="-25" dirty="0">
                <a:solidFill>
                  <a:srgbClr val="FFFFFF"/>
                </a:solidFill>
                <a:latin typeface="Arial"/>
                <a:cs typeface="Arial"/>
              </a:rPr>
              <a:t>condição </a:t>
            </a:r>
            <a:r>
              <a:rPr sz="1600" spc="-45" dirty="0">
                <a:solidFill>
                  <a:srgbClr val="FFFFFF"/>
                </a:solidFill>
                <a:latin typeface="Arial"/>
                <a:cs typeface="Arial"/>
              </a:rPr>
              <a:t>MNS </a:t>
            </a:r>
            <a:r>
              <a:rPr sz="1600" dirty="0">
                <a:solidFill>
                  <a:srgbClr val="FFFFFF"/>
                </a:solidFill>
                <a:latin typeface="Arial"/>
                <a:cs typeface="Arial"/>
              </a:rPr>
              <a:t>prioritária </a:t>
            </a:r>
            <a:r>
              <a:rPr sz="1600" spc="-65" dirty="0">
                <a:solidFill>
                  <a:srgbClr val="FFFFFF"/>
                </a:solidFill>
                <a:latin typeface="Arial"/>
                <a:cs typeface="Arial"/>
              </a:rPr>
              <a:t>– </a:t>
            </a:r>
            <a:r>
              <a:rPr sz="1600" spc="-35" dirty="0">
                <a:solidFill>
                  <a:srgbClr val="FFFFFF"/>
                </a:solidFill>
                <a:latin typeface="Arial"/>
                <a:cs typeface="Arial"/>
              </a:rPr>
              <a:t>ver </a:t>
            </a:r>
            <a:r>
              <a:rPr sz="1600" spc="-10" dirty="0">
                <a:solidFill>
                  <a:srgbClr val="FFFFFF"/>
                </a:solidFill>
                <a:latin typeface="Arial"/>
                <a:cs typeface="Arial"/>
              </a:rPr>
              <a:t>Mapa </a:t>
            </a:r>
            <a:r>
              <a:rPr sz="1600" spc="-25" dirty="0">
                <a:solidFill>
                  <a:srgbClr val="FFFFFF"/>
                </a:solidFill>
                <a:latin typeface="Arial"/>
                <a:cs typeface="Arial"/>
              </a:rPr>
              <a:t>geral</a:t>
            </a:r>
            <a:r>
              <a:rPr sz="1600" spc="-45" dirty="0">
                <a:solidFill>
                  <a:srgbClr val="FFFFFF"/>
                </a:solidFill>
                <a:latin typeface="Arial"/>
                <a:cs typeface="Arial"/>
              </a:rPr>
              <a:t> </a:t>
            </a:r>
            <a:r>
              <a:rPr sz="1600" spc="-55" dirty="0">
                <a:solidFill>
                  <a:srgbClr val="FFFFFF"/>
                </a:solidFill>
                <a:latin typeface="Arial"/>
                <a:cs typeface="Arial"/>
              </a:rPr>
              <a:t>(MG)</a:t>
            </a:r>
            <a:endParaRPr sz="1600" dirty="0">
              <a:latin typeface="Arial"/>
              <a:cs typeface="Arial"/>
            </a:endParaRPr>
          </a:p>
          <a:p>
            <a:pPr marL="12700">
              <a:lnSpc>
                <a:spcPct val="100000"/>
              </a:lnSpc>
              <a:spcBef>
                <a:spcPts val="284"/>
              </a:spcBef>
            </a:pPr>
            <a:r>
              <a:rPr sz="1600" spc="-105" dirty="0">
                <a:solidFill>
                  <a:srgbClr val="FFFFFF"/>
                </a:solidFill>
                <a:latin typeface="Arial"/>
                <a:cs typeface="Arial"/>
              </a:rPr>
              <a:t>» </a:t>
            </a:r>
            <a:r>
              <a:rPr sz="1600" spc="-15" dirty="0">
                <a:solidFill>
                  <a:srgbClr val="FFFFFF"/>
                </a:solidFill>
                <a:latin typeface="Arial"/>
                <a:cs typeface="Arial"/>
              </a:rPr>
              <a:t>Dor</a:t>
            </a:r>
            <a:r>
              <a:rPr sz="1600" spc="-125" dirty="0">
                <a:solidFill>
                  <a:srgbClr val="FFFFFF"/>
                </a:solidFill>
                <a:latin typeface="Arial"/>
                <a:cs typeface="Arial"/>
              </a:rPr>
              <a:t> </a:t>
            </a:r>
            <a:r>
              <a:rPr sz="1600" spc="-25" dirty="0">
                <a:solidFill>
                  <a:srgbClr val="FFFFFF"/>
                </a:solidFill>
                <a:latin typeface="Arial"/>
                <a:cs typeface="Arial"/>
              </a:rPr>
              <a:t>crônica</a:t>
            </a:r>
            <a:endParaRPr sz="1600" dirty="0">
              <a:latin typeface="Arial"/>
              <a:cs typeface="Arial"/>
            </a:endParaRPr>
          </a:p>
          <a:p>
            <a:pPr marL="12700">
              <a:lnSpc>
                <a:spcPct val="100000"/>
              </a:lnSpc>
              <a:spcBef>
                <a:spcPts val="280"/>
              </a:spcBef>
            </a:pPr>
            <a:r>
              <a:rPr sz="1600" spc="-105" dirty="0">
                <a:solidFill>
                  <a:srgbClr val="FFFFFF"/>
                </a:solidFill>
                <a:latin typeface="Arial"/>
                <a:cs typeface="Arial"/>
              </a:rPr>
              <a:t>» </a:t>
            </a:r>
            <a:r>
              <a:rPr sz="1600" spc="-15" dirty="0">
                <a:solidFill>
                  <a:srgbClr val="FFFFFF"/>
                </a:solidFill>
                <a:latin typeface="Arial"/>
                <a:cs typeface="Arial"/>
              </a:rPr>
              <a:t>Sofrimento </a:t>
            </a:r>
            <a:r>
              <a:rPr sz="1600" spc="-25" dirty="0">
                <a:solidFill>
                  <a:srgbClr val="FFFFFF"/>
                </a:solidFill>
                <a:latin typeface="Arial"/>
                <a:cs typeface="Arial"/>
              </a:rPr>
              <a:t>emocional</a:t>
            </a:r>
            <a:r>
              <a:rPr sz="1600" spc="-130" dirty="0">
                <a:solidFill>
                  <a:srgbClr val="FFFFFF"/>
                </a:solidFill>
                <a:latin typeface="Arial"/>
                <a:cs typeface="Arial"/>
              </a:rPr>
              <a:t> </a:t>
            </a:r>
            <a:r>
              <a:rPr sz="1600" spc="-20" dirty="0">
                <a:solidFill>
                  <a:srgbClr val="FFFFFF"/>
                </a:solidFill>
                <a:latin typeface="Arial"/>
                <a:cs typeface="Arial"/>
              </a:rPr>
              <a:t>agudo</a:t>
            </a:r>
            <a:endParaRPr sz="1600" dirty="0">
              <a:latin typeface="Arial"/>
              <a:cs typeface="Arial"/>
            </a:endParaRPr>
          </a:p>
        </p:txBody>
      </p:sp>
      <p:sp>
        <p:nvSpPr>
          <p:cNvPr id="6" name="object 6"/>
          <p:cNvSpPr txBox="1"/>
          <p:nvPr/>
        </p:nvSpPr>
        <p:spPr>
          <a:xfrm>
            <a:off x="5403924" y="2117329"/>
            <a:ext cx="4239895" cy="1243930"/>
          </a:xfrm>
          <a:prstGeom prst="rect">
            <a:avLst/>
          </a:prstGeom>
        </p:spPr>
        <p:txBody>
          <a:bodyPr vert="horz" wrap="square" lIns="0" tIns="12700" rIns="0" bIns="0" rtlCol="0">
            <a:spAutoFit/>
          </a:bodyPr>
          <a:lstStyle/>
          <a:p>
            <a:pPr marL="12700" marR="5080">
              <a:lnSpc>
                <a:spcPct val="100000"/>
              </a:lnSpc>
              <a:spcBef>
                <a:spcPts val="100"/>
              </a:spcBef>
            </a:pPr>
            <a:r>
              <a:rPr sz="1600" spc="-20" dirty="0">
                <a:solidFill>
                  <a:srgbClr val="FFFFFF"/>
                </a:solidFill>
                <a:latin typeface="Arial"/>
                <a:cs typeface="Arial"/>
              </a:rPr>
              <a:t>Verifique </a:t>
            </a:r>
            <a:r>
              <a:rPr sz="1600" spc="-80" dirty="0">
                <a:solidFill>
                  <a:srgbClr val="FFFFFF"/>
                </a:solidFill>
                <a:latin typeface="Arial"/>
                <a:cs typeface="Arial"/>
              </a:rPr>
              <a:t>se </a:t>
            </a:r>
            <a:r>
              <a:rPr sz="1600" spc="-30" dirty="0">
                <a:solidFill>
                  <a:srgbClr val="FFFFFF"/>
                </a:solidFill>
                <a:latin typeface="Arial"/>
                <a:cs typeface="Arial"/>
              </a:rPr>
              <a:t>há pensamentos, planos </a:t>
            </a:r>
            <a:r>
              <a:rPr sz="1600" spc="-55" dirty="0">
                <a:solidFill>
                  <a:srgbClr val="FFFFFF"/>
                </a:solidFill>
                <a:latin typeface="Arial"/>
                <a:cs typeface="Arial"/>
              </a:rPr>
              <a:t>e </a:t>
            </a:r>
            <a:r>
              <a:rPr sz="1600" spc="-25" dirty="0">
                <a:solidFill>
                  <a:srgbClr val="FFFFFF"/>
                </a:solidFill>
                <a:latin typeface="Arial"/>
                <a:cs typeface="Arial"/>
              </a:rPr>
              <a:t>atos </a:t>
            </a:r>
            <a:r>
              <a:rPr sz="1600" spc="-30" dirty="0">
                <a:solidFill>
                  <a:srgbClr val="FFFFFF"/>
                </a:solidFill>
                <a:latin typeface="Arial"/>
                <a:cs typeface="Arial"/>
              </a:rPr>
              <a:t>de </a:t>
            </a:r>
            <a:r>
              <a:rPr sz="1600" spc="-35" dirty="0">
                <a:solidFill>
                  <a:srgbClr val="FFFFFF"/>
                </a:solidFill>
                <a:latin typeface="Arial"/>
                <a:cs typeface="Arial"/>
              </a:rPr>
              <a:t>autoagressão </a:t>
            </a:r>
            <a:r>
              <a:rPr sz="1600" spc="-15" dirty="0">
                <a:solidFill>
                  <a:srgbClr val="FFFFFF"/>
                </a:solidFill>
                <a:latin typeface="Arial"/>
                <a:cs typeface="Arial"/>
              </a:rPr>
              <a:t>durante </a:t>
            </a:r>
            <a:r>
              <a:rPr sz="1600" spc="-45" dirty="0">
                <a:solidFill>
                  <a:srgbClr val="FFFFFF"/>
                </a:solidFill>
                <a:latin typeface="Arial"/>
                <a:cs typeface="Arial"/>
              </a:rPr>
              <a:t>a  </a:t>
            </a:r>
            <a:r>
              <a:rPr sz="1600" spc="-40" dirty="0">
                <a:solidFill>
                  <a:srgbClr val="FFFFFF"/>
                </a:solidFill>
                <a:latin typeface="Arial"/>
                <a:cs typeface="Arial"/>
              </a:rPr>
              <a:t>avaliação </a:t>
            </a:r>
            <a:r>
              <a:rPr sz="1600" spc="-20" dirty="0">
                <a:solidFill>
                  <a:srgbClr val="FFFFFF"/>
                </a:solidFill>
                <a:latin typeface="Arial"/>
                <a:cs typeface="Arial"/>
              </a:rPr>
              <a:t>inicial </a:t>
            </a:r>
            <a:r>
              <a:rPr sz="1600" spc="-35" dirty="0">
                <a:solidFill>
                  <a:srgbClr val="FFFFFF"/>
                </a:solidFill>
                <a:latin typeface="Arial"/>
                <a:cs typeface="Arial"/>
              </a:rPr>
              <a:t>e, </a:t>
            </a:r>
            <a:r>
              <a:rPr sz="1600" spc="-40" dirty="0">
                <a:solidFill>
                  <a:srgbClr val="FFFFFF"/>
                </a:solidFill>
                <a:latin typeface="Arial"/>
                <a:cs typeface="Arial"/>
              </a:rPr>
              <a:t>daí </a:t>
            </a:r>
            <a:r>
              <a:rPr sz="1600" spc="-30" dirty="0">
                <a:solidFill>
                  <a:srgbClr val="FFFFFF"/>
                </a:solidFill>
                <a:latin typeface="Arial"/>
                <a:cs typeface="Arial"/>
              </a:rPr>
              <a:t>em </a:t>
            </a:r>
            <a:r>
              <a:rPr sz="1600" spc="-15" dirty="0">
                <a:solidFill>
                  <a:srgbClr val="FFFFFF"/>
                </a:solidFill>
                <a:latin typeface="Arial"/>
                <a:cs typeface="Arial"/>
              </a:rPr>
              <a:t>diante, </a:t>
            </a:r>
            <a:r>
              <a:rPr sz="1600" spc="-20" dirty="0">
                <a:solidFill>
                  <a:srgbClr val="FFFFFF"/>
                </a:solidFill>
                <a:latin typeface="Arial"/>
                <a:cs typeface="Arial"/>
              </a:rPr>
              <a:t>periodicamente. </a:t>
            </a:r>
            <a:r>
              <a:rPr sz="1600" spc="-60" dirty="0">
                <a:solidFill>
                  <a:srgbClr val="FFFFFF"/>
                </a:solidFill>
                <a:latin typeface="Arial"/>
                <a:cs typeface="Arial"/>
              </a:rPr>
              <a:t>Dê </a:t>
            </a:r>
            <a:r>
              <a:rPr sz="1600" spc="-25" dirty="0">
                <a:solidFill>
                  <a:srgbClr val="FFFFFF"/>
                </a:solidFill>
                <a:latin typeface="Arial"/>
                <a:cs typeface="Arial"/>
              </a:rPr>
              <a:t>atenção ao  estado </a:t>
            </a:r>
            <a:r>
              <a:rPr sz="1600" spc="-10" dirty="0">
                <a:solidFill>
                  <a:srgbClr val="FFFFFF"/>
                </a:solidFill>
                <a:latin typeface="Arial"/>
                <a:cs typeface="Arial"/>
              </a:rPr>
              <a:t>mental </a:t>
            </a:r>
            <a:r>
              <a:rPr sz="1600" spc="-55" dirty="0">
                <a:solidFill>
                  <a:srgbClr val="FFFFFF"/>
                </a:solidFill>
                <a:latin typeface="Arial"/>
                <a:cs typeface="Arial"/>
              </a:rPr>
              <a:t>e </a:t>
            </a:r>
            <a:r>
              <a:rPr sz="1600" spc="-25" dirty="0">
                <a:solidFill>
                  <a:srgbClr val="FFFFFF"/>
                </a:solidFill>
                <a:latin typeface="Arial"/>
                <a:cs typeface="Arial"/>
              </a:rPr>
              <a:t>ao </a:t>
            </a:r>
            <a:r>
              <a:rPr sz="1600" spc="-10" dirty="0">
                <a:solidFill>
                  <a:srgbClr val="FFFFFF"/>
                </a:solidFill>
                <a:latin typeface="Arial"/>
                <a:cs typeface="Arial"/>
              </a:rPr>
              <a:t>sofrimento </a:t>
            </a:r>
            <a:r>
              <a:rPr sz="1600" spc="-25" dirty="0">
                <a:solidFill>
                  <a:srgbClr val="FFFFFF"/>
                </a:solidFill>
                <a:latin typeface="Arial"/>
                <a:cs typeface="Arial"/>
              </a:rPr>
              <a:t>emocional da</a:t>
            </a:r>
            <a:r>
              <a:rPr sz="1600" spc="20" dirty="0">
                <a:solidFill>
                  <a:srgbClr val="FFFFFF"/>
                </a:solidFill>
                <a:latin typeface="Arial"/>
                <a:cs typeface="Arial"/>
              </a:rPr>
              <a:t> </a:t>
            </a:r>
            <a:r>
              <a:rPr sz="1600" spc="-50" dirty="0">
                <a:solidFill>
                  <a:srgbClr val="FFFFFF"/>
                </a:solidFill>
                <a:latin typeface="Arial"/>
                <a:cs typeface="Arial"/>
              </a:rPr>
              <a:t>pessoa.</a:t>
            </a:r>
            <a:endParaRPr sz="1600" dirty="0">
              <a:latin typeface="Arial"/>
              <a:cs typeface="Arial"/>
            </a:endParaRPr>
          </a:p>
        </p:txBody>
      </p:sp>
      <p:sp>
        <p:nvSpPr>
          <p:cNvPr id="7" name="object 7"/>
          <p:cNvSpPr txBox="1">
            <a:spLocks noGrp="1"/>
          </p:cNvSpPr>
          <p:nvPr>
            <p:ph type="title"/>
          </p:nvPr>
        </p:nvSpPr>
        <p:spPr>
          <a:xfrm>
            <a:off x="1600071" y="1125313"/>
            <a:ext cx="7484238" cy="628377"/>
          </a:xfrm>
          <a:prstGeom prst="rect">
            <a:avLst/>
          </a:prstGeom>
        </p:spPr>
        <p:txBody>
          <a:bodyPr vert="horz" wrap="square" lIns="0" tIns="12700" rIns="0" bIns="0" rtlCol="0">
            <a:spAutoFit/>
          </a:bodyPr>
          <a:lstStyle/>
          <a:p>
            <a:pPr marL="12700">
              <a:lnSpc>
                <a:spcPct val="100000"/>
              </a:lnSpc>
              <a:spcBef>
                <a:spcPts val="100"/>
              </a:spcBef>
            </a:pPr>
            <a:r>
              <a:rPr sz="4000" dirty="0"/>
              <a:t>AUTOAGRESSÃO/SUICÍDIO</a:t>
            </a:r>
          </a:p>
        </p:txBody>
      </p:sp>
      <p:sp>
        <p:nvSpPr>
          <p:cNvPr id="8" name="object 8"/>
          <p:cNvSpPr/>
          <p:nvPr/>
        </p:nvSpPr>
        <p:spPr>
          <a:xfrm>
            <a:off x="5504102" y="3810238"/>
            <a:ext cx="4622165" cy="1706257"/>
          </a:xfrm>
          <a:custGeom>
            <a:avLst/>
            <a:gdLst/>
            <a:ahLst/>
            <a:cxnLst/>
            <a:rect l="l" t="t" r="r" b="b"/>
            <a:pathLst>
              <a:path w="4622165" h="1342389">
                <a:moveTo>
                  <a:pt x="4622076" y="0"/>
                </a:moveTo>
                <a:lnTo>
                  <a:pt x="247815" y="0"/>
                </a:lnTo>
                <a:lnTo>
                  <a:pt x="247815" y="489508"/>
                </a:lnTo>
                <a:lnTo>
                  <a:pt x="0" y="709523"/>
                </a:lnTo>
                <a:lnTo>
                  <a:pt x="247815" y="902931"/>
                </a:lnTo>
                <a:lnTo>
                  <a:pt x="247815" y="1342110"/>
                </a:lnTo>
                <a:lnTo>
                  <a:pt x="4622076" y="1342110"/>
                </a:lnTo>
                <a:lnTo>
                  <a:pt x="4622076" y="0"/>
                </a:lnTo>
                <a:close/>
              </a:path>
            </a:pathLst>
          </a:custGeom>
          <a:solidFill>
            <a:srgbClr val="FFFFFF"/>
          </a:solidFill>
        </p:spPr>
        <p:txBody>
          <a:bodyPr wrap="square" lIns="0" tIns="0" rIns="0" bIns="0" rtlCol="0"/>
          <a:lstStyle/>
          <a:p>
            <a:endParaRPr/>
          </a:p>
        </p:txBody>
      </p:sp>
      <p:sp>
        <p:nvSpPr>
          <p:cNvPr id="9" name="object 9"/>
          <p:cNvSpPr/>
          <p:nvPr/>
        </p:nvSpPr>
        <p:spPr>
          <a:xfrm>
            <a:off x="5416624" y="3762817"/>
            <a:ext cx="4641776" cy="1728516"/>
          </a:xfrm>
          <a:custGeom>
            <a:avLst/>
            <a:gdLst/>
            <a:ahLst/>
            <a:cxnLst/>
            <a:rect l="l" t="t" r="r" b="b"/>
            <a:pathLst>
              <a:path w="4622165" h="1342389">
                <a:moveTo>
                  <a:pt x="4622076" y="0"/>
                </a:moveTo>
                <a:lnTo>
                  <a:pt x="4622076" y="1342110"/>
                </a:lnTo>
                <a:lnTo>
                  <a:pt x="247815" y="1342110"/>
                </a:lnTo>
                <a:lnTo>
                  <a:pt x="247815" y="902931"/>
                </a:lnTo>
                <a:lnTo>
                  <a:pt x="0" y="709523"/>
                </a:lnTo>
                <a:lnTo>
                  <a:pt x="247815" y="489508"/>
                </a:lnTo>
                <a:lnTo>
                  <a:pt x="247815" y="0"/>
                </a:lnTo>
                <a:lnTo>
                  <a:pt x="4622076" y="0"/>
                </a:lnTo>
                <a:close/>
              </a:path>
            </a:pathLst>
          </a:custGeom>
          <a:ln w="69151">
            <a:solidFill>
              <a:srgbClr val="E3E4E4"/>
            </a:solidFill>
          </a:ln>
        </p:spPr>
        <p:txBody>
          <a:bodyPr wrap="square" lIns="0" tIns="0" rIns="0" bIns="0" rtlCol="0"/>
          <a:lstStyle/>
          <a:p>
            <a:endParaRPr/>
          </a:p>
        </p:txBody>
      </p:sp>
      <p:sp>
        <p:nvSpPr>
          <p:cNvPr id="10" name="object 10"/>
          <p:cNvSpPr txBox="1"/>
          <p:nvPr/>
        </p:nvSpPr>
        <p:spPr>
          <a:xfrm>
            <a:off x="5905955" y="3804734"/>
            <a:ext cx="3949065" cy="1644681"/>
          </a:xfrm>
          <a:prstGeom prst="rect">
            <a:avLst/>
          </a:prstGeom>
        </p:spPr>
        <p:txBody>
          <a:bodyPr vert="horz" wrap="square" lIns="0" tIns="89535" rIns="0" bIns="0" rtlCol="0">
            <a:spAutoFit/>
          </a:bodyPr>
          <a:lstStyle/>
          <a:p>
            <a:pPr marL="12700">
              <a:lnSpc>
                <a:spcPct val="100000"/>
              </a:lnSpc>
              <a:spcBef>
                <a:spcPts val="705"/>
              </a:spcBef>
            </a:pPr>
            <a:r>
              <a:rPr sz="1200" b="1" dirty="0">
                <a:solidFill>
                  <a:srgbClr val="D54015"/>
                </a:solidFill>
                <a:latin typeface="Arial"/>
                <a:cs typeface="Arial"/>
              </a:rPr>
              <a:t>DICA CLÍNICA:</a:t>
            </a:r>
            <a:endParaRPr sz="1200" dirty="0">
              <a:latin typeface="Arial"/>
              <a:cs typeface="Arial"/>
            </a:endParaRPr>
          </a:p>
          <a:p>
            <a:pPr marL="12700" marR="5080">
              <a:lnSpc>
                <a:spcPct val="100000"/>
              </a:lnSpc>
              <a:spcBef>
                <a:spcPts val="550"/>
              </a:spcBef>
            </a:pPr>
            <a:r>
              <a:rPr sz="1200" dirty="0">
                <a:latin typeface="Arial"/>
                <a:cs typeface="Arial"/>
              </a:rPr>
              <a:t>Perguntar sobre autoagressão NÃO provoca atos de autoagressão. Com  frequência, reduz a ansiedade associada a pensamentos ou atos de autoagressão e  ajuda a pessoa a se sentir compreendida. Entretanto, procure estabelecer uma  relação com a pessoa antes de fazer perguntas sobre autoagressão. Peça que ela  explique as razões de causar danos a si própria.</a:t>
            </a:r>
          </a:p>
        </p:txBody>
      </p:sp>
      <p:sp>
        <p:nvSpPr>
          <p:cNvPr id="11" name="object 11"/>
          <p:cNvSpPr/>
          <p:nvPr/>
        </p:nvSpPr>
        <p:spPr>
          <a:xfrm>
            <a:off x="4959844" y="4296484"/>
            <a:ext cx="318135" cy="318135"/>
          </a:xfrm>
          <a:custGeom>
            <a:avLst/>
            <a:gdLst/>
            <a:ahLst/>
            <a:cxnLst/>
            <a:rect l="l" t="t" r="r" b="b"/>
            <a:pathLst>
              <a:path w="318135" h="318135">
                <a:moveTo>
                  <a:pt x="158991" y="0"/>
                </a:moveTo>
                <a:lnTo>
                  <a:pt x="108738" y="8105"/>
                </a:lnTo>
                <a:lnTo>
                  <a:pt x="65093" y="30676"/>
                </a:lnTo>
                <a:lnTo>
                  <a:pt x="30676" y="65093"/>
                </a:lnTo>
                <a:lnTo>
                  <a:pt x="8105" y="108738"/>
                </a:lnTo>
                <a:lnTo>
                  <a:pt x="0" y="158991"/>
                </a:lnTo>
                <a:lnTo>
                  <a:pt x="8105" y="209243"/>
                </a:lnTo>
                <a:lnTo>
                  <a:pt x="30676" y="252884"/>
                </a:lnTo>
                <a:lnTo>
                  <a:pt x="65093" y="287298"/>
                </a:lnTo>
                <a:lnTo>
                  <a:pt x="108738" y="309865"/>
                </a:lnTo>
                <a:lnTo>
                  <a:pt x="158991" y="317969"/>
                </a:lnTo>
                <a:lnTo>
                  <a:pt x="209238" y="309865"/>
                </a:lnTo>
                <a:lnTo>
                  <a:pt x="252879" y="287298"/>
                </a:lnTo>
                <a:lnTo>
                  <a:pt x="287294" y="252884"/>
                </a:lnTo>
                <a:lnTo>
                  <a:pt x="309864" y="209243"/>
                </a:lnTo>
                <a:lnTo>
                  <a:pt x="317969" y="158991"/>
                </a:lnTo>
                <a:lnTo>
                  <a:pt x="309864" y="108738"/>
                </a:lnTo>
                <a:lnTo>
                  <a:pt x="287294" y="65093"/>
                </a:lnTo>
                <a:lnTo>
                  <a:pt x="252879" y="30676"/>
                </a:lnTo>
                <a:lnTo>
                  <a:pt x="209238" y="8105"/>
                </a:lnTo>
                <a:lnTo>
                  <a:pt x="158991" y="0"/>
                </a:lnTo>
                <a:close/>
              </a:path>
            </a:pathLst>
          </a:custGeom>
          <a:solidFill>
            <a:srgbClr val="FFFFFF"/>
          </a:solidFill>
        </p:spPr>
        <p:txBody>
          <a:bodyPr wrap="square" lIns="0" tIns="0" rIns="0" bIns="0" rtlCol="0"/>
          <a:lstStyle/>
          <a:p>
            <a:endParaRPr/>
          </a:p>
        </p:txBody>
      </p:sp>
      <p:sp>
        <p:nvSpPr>
          <p:cNvPr id="12" name="object 12"/>
          <p:cNvSpPr/>
          <p:nvPr/>
        </p:nvSpPr>
        <p:spPr>
          <a:xfrm>
            <a:off x="5128774" y="4397133"/>
            <a:ext cx="0" cy="116839"/>
          </a:xfrm>
          <a:custGeom>
            <a:avLst/>
            <a:gdLst/>
            <a:ahLst/>
            <a:cxnLst/>
            <a:rect l="l" t="t" r="r" b="b"/>
            <a:pathLst>
              <a:path h="116839">
                <a:moveTo>
                  <a:pt x="0" y="0"/>
                </a:moveTo>
                <a:lnTo>
                  <a:pt x="0" y="116789"/>
                </a:lnTo>
              </a:path>
            </a:pathLst>
          </a:custGeom>
          <a:ln w="42760">
            <a:solidFill>
              <a:srgbClr val="D54015"/>
            </a:solidFill>
          </a:ln>
        </p:spPr>
        <p:txBody>
          <a:bodyPr wrap="square" lIns="0" tIns="0" rIns="0" bIns="0" rtlCol="0"/>
          <a:lstStyle/>
          <a:p>
            <a:endParaRPr/>
          </a:p>
        </p:txBody>
      </p:sp>
      <p:sp>
        <p:nvSpPr>
          <p:cNvPr id="13" name="object 13"/>
          <p:cNvSpPr/>
          <p:nvPr/>
        </p:nvSpPr>
        <p:spPr>
          <a:xfrm>
            <a:off x="5105045" y="4324854"/>
            <a:ext cx="46990" cy="46990"/>
          </a:xfrm>
          <a:custGeom>
            <a:avLst/>
            <a:gdLst/>
            <a:ahLst/>
            <a:cxnLst/>
            <a:rect l="l" t="t" r="r" b="b"/>
            <a:pathLst>
              <a:path w="46989" h="46989">
                <a:moveTo>
                  <a:pt x="23418" y="0"/>
                </a:moveTo>
                <a:lnTo>
                  <a:pt x="14305" y="1839"/>
                </a:lnTo>
                <a:lnTo>
                  <a:pt x="6861" y="6854"/>
                </a:lnTo>
                <a:lnTo>
                  <a:pt x="1841" y="14294"/>
                </a:lnTo>
                <a:lnTo>
                  <a:pt x="0" y="23406"/>
                </a:lnTo>
                <a:lnTo>
                  <a:pt x="1841" y="32524"/>
                </a:lnTo>
                <a:lnTo>
                  <a:pt x="6861" y="39968"/>
                </a:lnTo>
                <a:lnTo>
                  <a:pt x="14305" y="44985"/>
                </a:lnTo>
                <a:lnTo>
                  <a:pt x="23418" y="46824"/>
                </a:lnTo>
                <a:lnTo>
                  <a:pt x="32532" y="44985"/>
                </a:lnTo>
                <a:lnTo>
                  <a:pt x="39976" y="39968"/>
                </a:lnTo>
                <a:lnTo>
                  <a:pt x="44996" y="32524"/>
                </a:lnTo>
                <a:lnTo>
                  <a:pt x="46837" y="23406"/>
                </a:lnTo>
                <a:lnTo>
                  <a:pt x="44996" y="14294"/>
                </a:lnTo>
                <a:lnTo>
                  <a:pt x="39976" y="6854"/>
                </a:lnTo>
                <a:lnTo>
                  <a:pt x="32532" y="1839"/>
                </a:lnTo>
                <a:lnTo>
                  <a:pt x="23418" y="0"/>
                </a:lnTo>
                <a:close/>
              </a:path>
            </a:pathLst>
          </a:custGeom>
          <a:solidFill>
            <a:srgbClr val="D54015"/>
          </a:solidFill>
        </p:spPr>
        <p:txBody>
          <a:bodyPr wrap="square" lIns="0" tIns="0" rIns="0" bIns="0" rtlCol="0"/>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D54015"/>
          </a:solidFill>
        </p:spPr>
        <p:txBody>
          <a:bodyPr wrap="square" lIns="0" tIns="0" rIns="0" bIns="0" rtlCol="0"/>
          <a:lstStyle/>
          <a:p>
            <a:endParaRPr/>
          </a:p>
        </p:txBody>
      </p:sp>
      <p:sp>
        <p:nvSpPr>
          <p:cNvPr id="3" name="object 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6" name="object 6"/>
          <p:cNvSpPr/>
          <p:nvPr/>
        </p:nvSpPr>
        <p:spPr>
          <a:xfrm>
            <a:off x="727544" y="2531478"/>
            <a:ext cx="9258300" cy="4238625"/>
          </a:xfrm>
          <a:custGeom>
            <a:avLst/>
            <a:gdLst/>
            <a:ahLst/>
            <a:cxnLst/>
            <a:rect l="l" t="t" r="r" b="b"/>
            <a:pathLst>
              <a:path w="9258300" h="4238625">
                <a:moveTo>
                  <a:pt x="0" y="0"/>
                </a:moveTo>
                <a:lnTo>
                  <a:pt x="9258300" y="0"/>
                </a:lnTo>
                <a:lnTo>
                  <a:pt x="9258300" y="4238244"/>
                </a:lnTo>
                <a:lnTo>
                  <a:pt x="0" y="4238244"/>
                </a:lnTo>
                <a:lnTo>
                  <a:pt x="0" y="0"/>
                </a:lnTo>
                <a:close/>
              </a:path>
            </a:pathLst>
          </a:custGeom>
          <a:solidFill>
            <a:srgbClr val="000000">
              <a:alpha val="39999"/>
            </a:srgbClr>
          </a:solidFill>
        </p:spPr>
        <p:txBody>
          <a:bodyPr wrap="square" lIns="0" tIns="0" rIns="0" bIns="0" rtlCol="0"/>
          <a:lstStyle/>
          <a:p>
            <a:endParaRPr/>
          </a:p>
        </p:txBody>
      </p:sp>
      <p:sp>
        <p:nvSpPr>
          <p:cNvPr id="7" name="object 7"/>
          <p:cNvSpPr/>
          <p:nvPr/>
        </p:nvSpPr>
        <p:spPr>
          <a:xfrm>
            <a:off x="761202" y="2567161"/>
            <a:ext cx="9170035" cy="4150995"/>
          </a:xfrm>
          <a:custGeom>
            <a:avLst/>
            <a:gdLst/>
            <a:ahLst/>
            <a:cxnLst/>
            <a:rect l="l" t="t" r="r" b="b"/>
            <a:pathLst>
              <a:path w="9170035" h="4150995">
                <a:moveTo>
                  <a:pt x="9133586" y="0"/>
                </a:moveTo>
                <a:lnTo>
                  <a:pt x="36004" y="0"/>
                </a:lnTo>
                <a:lnTo>
                  <a:pt x="15189" y="562"/>
                </a:lnTo>
                <a:lnTo>
                  <a:pt x="4500" y="4500"/>
                </a:lnTo>
                <a:lnTo>
                  <a:pt x="562" y="15189"/>
                </a:lnTo>
                <a:lnTo>
                  <a:pt x="0" y="36004"/>
                </a:lnTo>
                <a:lnTo>
                  <a:pt x="0" y="4114698"/>
                </a:lnTo>
                <a:lnTo>
                  <a:pt x="562" y="4135506"/>
                </a:lnTo>
                <a:lnTo>
                  <a:pt x="4500" y="4146191"/>
                </a:lnTo>
                <a:lnTo>
                  <a:pt x="15189" y="4150127"/>
                </a:lnTo>
                <a:lnTo>
                  <a:pt x="36004" y="4150690"/>
                </a:lnTo>
                <a:lnTo>
                  <a:pt x="9133586" y="4150690"/>
                </a:lnTo>
                <a:lnTo>
                  <a:pt x="9154401" y="4150127"/>
                </a:lnTo>
                <a:lnTo>
                  <a:pt x="9165089" y="4146191"/>
                </a:lnTo>
                <a:lnTo>
                  <a:pt x="9169027" y="4135506"/>
                </a:lnTo>
                <a:lnTo>
                  <a:pt x="9169590" y="4114698"/>
                </a:lnTo>
                <a:lnTo>
                  <a:pt x="9169590" y="36004"/>
                </a:lnTo>
                <a:lnTo>
                  <a:pt x="9169027" y="15189"/>
                </a:lnTo>
                <a:lnTo>
                  <a:pt x="9165089" y="4500"/>
                </a:lnTo>
                <a:lnTo>
                  <a:pt x="9154401" y="562"/>
                </a:lnTo>
                <a:lnTo>
                  <a:pt x="9133586" y="0"/>
                </a:lnTo>
                <a:close/>
              </a:path>
            </a:pathLst>
          </a:custGeom>
          <a:solidFill>
            <a:srgbClr val="FFFFFF"/>
          </a:solidFill>
        </p:spPr>
        <p:txBody>
          <a:bodyPr wrap="square" lIns="0" tIns="0" rIns="0" bIns="0" rtlCol="0"/>
          <a:lstStyle/>
          <a:p>
            <a:endParaRPr/>
          </a:p>
        </p:txBody>
      </p:sp>
      <p:sp>
        <p:nvSpPr>
          <p:cNvPr id="8" name="object 8"/>
          <p:cNvSpPr/>
          <p:nvPr/>
        </p:nvSpPr>
        <p:spPr>
          <a:xfrm>
            <a:off x="761202" y="2567161"/>
            <a:ext cx="9170035" cy="4150995"/>
          </a:xfrm>
          <a:custGeom>
            <a:avLst/>
            <a:gdLst/>
            <a:ahLst/>
            <a:cxnLst/>
            <a:rect l="l" t="t" r="r" b="b"/>
            <a:pathLst>
              <a:path w="9170035" h="4150995">
                <a:moveTo>
                  <a:pt x="36004" y="0"/>
                </a:moveTo>
                <a:lnTo>
                  <a:pt x="15189" y="562"/>
                </a:lnTo>
                <a:lnTo>
                  <a:pt x="4500" y="4500"/>
                </a:lnTo>
                <a:lnTo>
                  <a:pt x="562" y="15189"/>
                </a:lnTo>
                <a:lnTo>
                  <a:pt x="0" y="36004"/>
                </a:lnTo>
                <a:lnTo>
                  <a:pt x="0" y="4114698"/>
                </a:lnTo>
                <a:lnTo>
                  <a:pt x="562" y="4135506"/>
                </a:lnTo>
                <a:lnTo>
                  <a:pt x="4500" y="4146191"/>
                </a:lnTo>
                <a:lnTo>
                  <a:pt x="15189" y="4150127"/>
                </a:lnTo>
                <a:lnTo>
                  <a:pt x="36004" y="4150690"/>
                </a:lnTo>
                <a:lnTo>
                  <a:pt x="9133586" y="4150690"/>
                </a:lnTo>
                <a:lnTo>
                  <a:pt x="9154401" y="4150127"/>
                </a:lnTo>
                <a:lnTo>
                  <a:pt x="9165089" y="4146191"/>
                </a:lnTo>
                <a:lnTo>
                  <a:pt x="9169027" y="4135506"/>
                </a:lnTo>
                <a:lnTo>
                  <a:pt x="9169590" y="4114698"/>
                </a:lnTo>
                <a:lnTo>
                  <a:pt x="9169590" y="36004"/>
                </a:lnTo>
                <a:lnTo>
                  <a:pt x="9169027" y="15189"/>
                </a:lnTo>
                <a:lnTo>
                  <a:pt x="9165089" y="4500"/>
                </a:lnTo>
                <a:lnTo>
                  <a:pt x="9154401" y="562"/>
                </a:lnTo>
                <a:lnTo>
                  <a:pt x="9133586" y="0"/>
                </a:lnTo>
                <a:lnTo>
                  <a:pt x="36004" y="0"/>
                </a:lnTo>
                <a:close/>
              </a:path>
            </a:pathLst>
          </a:custGeom>
          <a:ln w="12699">
            <a:solidFill>
              <a:srgbClr val="D54015"/>
            </a:solidFill>
          </a:ln>
        </p:spPr>
        <p:txBody>
          <a:bodyPr wrap="square" lIns="0" tIns="0" rIns="0" bIns="0" rtlCol="0"/>
          <a:lstStyle/>
          <a:p>
            <a:endParaRPr/>
          </a:p>
        </p:txBody>
      </p:sp>
      <p:sp>
        <p:nvSpPr>
          <p:cNvPr id="9" name="object 9"/>
          <p:cNvSpPr/>
          <p:nvPr/>
        </p:nvSpPr>
        <p:spPr>
          <a:xfrm>
            <a:off x="5659828" y="3444004"/>
            <a:ext cx="212318" cy="198577"/>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5659828" y="4757061"/>
            <a:ext cx="212318" cy="198577"/>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1086713" y="3455404"/>
            <a:ext cx="212318" cy="198577"/>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1086713" y="4296261"/>
            <a:ext cx="212318" cy="198577"/>
          </a:xfrm>
          <a:prstGeom prst="rect">
            <a:avLst/>
          </a:prstGeom>
          <a:blipFill>
            <a:blip r:embed="rId2" cstate="print"/>
            <a:stretch>
              <a:fillRect/>
            </a:stretch>
          </a:blipFill>
        </p:spPr>
        <p:txBody>
          <a:bodyPr wrap="square" lIns="0" tIns="0" rIns="0" bIns="0" rtlCol="0"/>
          <a:lstStyle/>
          <a:p>
            <a:endParaRPr/>
          </a:p>
        </p:txBody>
      </p:sp>
      <p:sp>
        <p:nvSpPr>
          <p:cNvPr id="13" name="object 13"/>
          <p:cNvSpPr/>
          <p:nvPr/>
        </p:nvSpPr>
        <p:spPr>
          <a:xfrm>
            <a:off x="1086713" y="4923758"/>
            <a:ext cx="212318" cy="198577"/>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1086713" y="5551256"/>
            <a:ext cx="212318" cy="198577"/>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1086713" y="5965393"/>
            <a:ext cx="212318" cy="198577"/>
          </a:xfrm>
          <a:prstGeom prst="rect">
            <a:avLst/>
          </a:prstGeom>
          <a:blipFill>
            <a:blip r:embed="rId3" cstate="print"/>
            <a:stretch>
              <a:fillRect/>
            </a:stretch>
          </a:blipFill>
        </p:spPr>
        <p:txBody>
          <a:bodyPr wrap="square" lIns="0" tIns="0" rIns="0" bIns="0" rtlCol="0"/>
          <a:lstStyle/>
          <a:p>
            <a:endParaRPr/>
          </a:p>
        </p:txBody>
      </p:sp>
      <p:sp>
        <p:nvSpPr>
          <p:cNvPr id="16" name="object 16"/>
          <p:cNvSpPr txBox="1"/>
          <p:nvPr/>
        </p:nvSpPr>
        <p:spPr>
          <a:xfrm>
            <a:off x="1362075" y="2870909"/>
            <a:ext cx="3773179" cy="3639458"/>
          </a:xfrm>
          <a:prstGeom prst="rect">
            <a:avLst/>
          </a:prstGeom>
        </p:spPr>
        <p:txBody>
          <a:bodyPr vert="horz" wrap="square" lIns="0" tIns="15240" rIns="0" bIns="0" rtlCol="0">
            <a:spAutoFit/>
          </a:bodyPr>
          <a:lstStyle/>
          <a:p>
            <a:pPr marL="1162685">
              <a:lnSpc>
                <a:spcPct val="100000"/>
              </a:lnSpc>
              <a:spcBef>
                <a:spcPts val="120"/>
              </a:spcBef>
            </a:pPr>
            <a:r>
              <a:rPr sz="1900" b="1" dirty="0">
                <a:solidFill>
                  <a:srgbClr val="D54015"/>
                </a:solidFill>
                <a:latin typeface="Arial"/>
                <a:cs typeface="Arial"/>
              </a:rPr>
              <a:t>AVALIAÇÃO</a:t>
            </a:r>
            <a:endParaRPr sz="1900" dirty="0">
              <a:latin typeface="Arial"/>
              <a:cs typeface="Arial"/>
            </a:endParaRPr>
          </a:p>
          <a:p>
            <a:pPr>
              <a:lnSpc>
                <a:spcPct val="100000"/>
              </a:lnSpc>
              <a:spcBef>
                <a:spcPts val="5"/>
              </a:spcBef>
            </a:pPr>
            <a:endParaRPr sz="2050" dirty="0">
              <a:latin typeface="Times New Roman"/>
              <a:cs typeface="Times New Roman"/>
            </a:endParaRPr>
          </a:p>
          <a:p>
            <a:pPr marL="12700" marR="495300">
              <a:lnSpc>
                <a:spcPct val="100000"/>
              </a:lnSpc>
            </a:pPr>
            <a:r>
              <a:rPr sz="1400" b="1" dirty="0">
                <a:latin typeface="Arial"/>
                <a:cs typeface="Arial"/>
              </a:rPr>
              <a:t>Avalie se a pessoa tentou um ato de  autoagressão grave do ponto de vista  médico.</a:t>
            </a:r>
            <a:endParaRPr sz="1400" dirty="0">
              <a:latin typeface="Arial"/>
              <a:cs typeface="Arial"/>
            </a:endParaRPr>
          </a:p>
          <a:p>
            <a:pPr>
              <a:lnSpc>
                <a:spcPct val="100000"/>
              </a:lnSpc>
              <a:spcBef>
                <a:spcPts val="30"/>
              </a:spcBef>
            </a:pPr>
            <a:endParaRPr sz="1400" dirty="0">
              <a:latin typeface="Times New Roman"/>
              <a:cs typeface="Times New Roman"/>
            </a:endParaRPr>
          </a:p>
          <a:p>
            <a:pPr marL="12700" marR="5080">
              <a:lnSpc>
                <a:spcPct val="100000"/>
              </a:lnSpc>
            </a:pPr>
            <a:r>
              <a:rPr sz="1400" b="1" dirty="0">
                <a:latin typeface="Arial"/>
                <a:cs typeface="Arial"/>
              </a:rPr>
              <a:t>Avalie se há risco iminente de autoagressão  ou suicídio.</a:t>
            </a:r>
            <a:endParaRPr sz="1400" dirty="0">
              <a:latin typeface="Arial"/>
              <a:cs typeface="Arial"/>
            </a:endParaRPr>
          </a:p>
          <a:p>
            <a:pPr>
              <a:lnSpc>
                <a:spcPct val="100000"/>
              </a:lnSpc>
              <a:spcBef>
                <a:spcPts val="30"/>
              </a:spcBef>
            </a:pPr>
            <a:endParaRPr sz="1400" dirty="0">
              <a:latin typeface="Times New Roman"/>
              <a:cs typeface="Times New Roman"/>
            </a:endParaRPr>
          </a:p>
          <a:p>
            <a:pPr marL="12700" marR="723900">
              <a:lnSpc>
                <a:spcPct val="100000"/>
              </a:lnSpc>
            </a:pPr>
            <a:r>
              <a:rPr sz="1400" b="1" dirty="0">
                <a:latin typeface="Arial"/>
                <a:cs typeface="Arial"/>
              </a:rPr>
              <a:t>Avalie se há alguma condição MNS  prioritária.</a:t>
            </a:r>
            <a:endParaRPr sz="1400" dirty="0">
              <a:latin typeface="Arial"/>
              <a:cs typeface="Arial"/>
            </a:endParaRPr>
          </a:p>
          <a:p>
            <a:pPr>
              <a:lnSpc>
                <a:spcPct val="100000"/>
              </a:lnSpc>
              <a:spcBef>
                <a:spcPts val="25"/>
              </a:spcBef>
            </a:pPr>
            <a:endParaRPr sz="1400" dirty="0">
              <a:latin typeface="Times New Roman"/>
              <a:cs typeface="Times New Roman"/>
            </a:endParaRPr>
          </a:p>
          <a:p>
            <a:pPr marL="12700">
              <a:lnSpc>
                <a:spcPct val="100000"/>
              </a:lnSpc>
              <a:spcBef>
                <a:spcPts val="5"/>
              </a:spcBef>
            </a:pPr>
            <a:r>
              <a:rPr sz="1400" b="1" dirty="0">
                <a:latin typeface="Arial"/>
                <a:cs typeface="Arial"/>
              </a:rPr>
              <a:t>Avalie se há dor crônica.</a:t>
            </a:r>
            <a:endParaRPr sz="1400" dirty="0">
              <a:latin typeface="Arial"/>
              <a:cs typeface="Arial"/>
            </a:endParaRPr>
          </a:p>
          <a:p>
            <a:pPr>
              <a:lnSpc>
                <a:spcPct val="100000"/>
              </a:lnSpc>
              <a:spcBef>
                <a:spcPts val="25"/>
              </a:spcBef>
            </a:pPr>
            <a:endParaRPr sz="1400" dirty="0">
              <a:latin typeface="Times New Roman"/>
              <a:cs typeface="Times New Roman"/>
            </a:endParaRPr>
          </a:p>
          <a:p>
            <a:pPr marL="12700" marR="822325">
              <a:lnSpc>
                <a:spcPct val="100000"/>
              </a:lnSpc>
            </a:pPr>
            <a:r>
              <a:rPr sz="1400" b="1" dirty="0">
                <a:latin typeface="Arial"/>
                <a:cs typeface="Arial"/>
              </a:rPr>
              <a:t>Avalie a intensidade dos sintomas  emocionais.</a:t>
            </a:r>
            <a:endParaRPr sz="1400" dirty="0">
              <a:latin typeface="Arial"/>
              <a:cs typeface="Arial"/>
            </a:endParaRPr>
          </a:p>
        </p:txBody>
      </p:sp>
      <p:sp>
        <p:nvSpPr>
          <p:cNvPr id="17" name="object 17"/>
          <p:cNvSpPr txBox="1"/>
          <p:nvPr/>
        </p:nvSpPr>
        <p:spPr>
          <a:xfrm>
            <a:off x="5935129" y="2885916"/>
            <a:ext cx="3526371" cy="2327560"/>
          </a:xfrm>
          <a:prstGeom prst="rect">
            <a:avLst/>
          </a:prstGeom>
        </p:spPr>
        <p:txBody>
          <a:bodyPr vert="horz" wrap="square" lIns="0" tIns="16510" rIns="0" bIns="0" rtlCol="0">
            <a:spAutoFit/>
          </a:bodyPr>
          <a:lstStyle/>
          <a:p>
            <a:pPr marR="19050" algn="ctr">
              <a:lnSpc>
                <a:spcPct val="100000"/>
              </a:lnSpc>
              <a:spcBef>
                <a:spcPts val="130"/>
              </a:spcBef>
            </a:pPr>
            <a:r>
              <a:rPr sz="1800" b="1" dirty="0">
                <a:solidFill>
                  <a:srgbClr val="D54015"/>
                </a:solidFill>
                <a:latin typeface="Arial"/>
                <a:cs typeface="Arial"/>
              </a:rPr>
              <a:t>MANEJO</a:t>
            </a:r>
            <a:endParaRPr sz="1800" dirty="0">
              <a:latin typeface="Arial"/>
              <a:cs typeface="Arial"/>
            </a:endParaRPr>
          </a:p>
          <a:p>
            <a:pPr>
              <a:lnSpc>
                <a:spcPct val="100000"/>
              </a:lnSpc>
              <a:spcBef>
                <a:spcPts val="25"/>
              </a:spcBef>
            </a:pPr>
            <a:endParaRPr sz="1950" dirty="0">
              <a:latin typeface="Times New Roman"/>
              <a:cs typeface="Times New Roman"/>
            </a:endParaRPr>
          </a:p>
          <a:p>
            <a:pPr marL="12700">
              <a:lnSpc>
                <a:spcPct val="100000"/>
              </a:lnSpc>
            </a:pPr>
            <a:r>
              <a:rPr sz="1200" b="1" dirty="0">
                <a:latin typeface="Arial"/>
                <a:cs typeface="Arial"/>
              </a:rPr>
              <a:t>Protocolos de manejo:</a:t>
            </a:r>
            <a:endParaRPr sz="1200" dirty="0">
              <a:latin typeface="Arial"/>
              <a:cs typeface="Arial"/>
            </a:endParaRPr>
          </a:p>
          <a:p>
            <a:pPr>
              <a:lnSpc>
                <a:spcPct val="100000"/>
              </a:lnSpc>
              <a:spcBef>
                <a:spcPts val="35"/>
              </a:spcBef>
            </a:pPr>
            <a:endParaRPr sz="1200" dirty="0">
              <a:latin typeface="Times New Roman"/>
              <a:cs typeface="Times New Roman"/>
            </a:endParaRPr>
          </a:p>
          <a:p>
            <a:pPr marL="181610" indent="-169545">
              <a:lnSpc>
                <a:spcPct val="100000"/>
              </a:lnSpc>
              <a:buAutoNum type="arabicPeriod"/>
              <a:tabLst>
                <a:tab pos="182245" algn="l"/>
              </a:tabLst>
            </a:pPr>
            <a:r>
              <a:rPr sz="1200" dirty="0">
                <a:latin typeface="Arial"/>
                <a:cs typeface="Arial"/>
              </a:rPr>
              <a:t>Ato de autoagressão grave do ponto de vista médico.</a:t>
            </a:r>
          </a:p>
          <a:p>
            <a:pPr marL="181610" indent="-169545">
              <a:lnSpc>
                <a:spcPct val="100000"/>
              </a:lnSpc>
              <a:spcBef>
                <a:spcPts val="565"/>
              </a:spcBef>
              <a:buAutoNum type="arabicPeriod"/>
              <a:tabLst>
                <a:tab pos="182245" algn="l"/>
              </a:tabLst>
            </a:pPr>
            <a:r>
              <a:rPr sz="1200" dirty="0">
                <a:latin typeface="Arial"/>
                <a:cs typeface="Arial"/>
              </a:rPr>
              <a:t>Risco iminente de autoagressão ou suicídio.</a:t>
            </a:r>
          </a:p>
          <a:p>
            <a:pPr marL="181610" indent="-169545">
              <a:lnSpc>
                <a:spcPct val="100000"/>
              </a:lnSpc>
              <a:spcBef>
                <a:spcPts val="565"/>
              </a:spcBef>
              <a:buAutoNum type="arabicPeriod"/>
              <a:tabLst>
                <a:tab pos="182245" algn="l"/>
              </a:tabLst>
            </a:pPr>
            <a:r>
              <a:rPr sz="1200" dirty="0">
                <a:latin typeface="Arial"/>
                <a:cs typeface="Arial"/>
              </a:rPr>
              <a:t>Risco de autoagressão ou suicídio.</a:t>
            </a:r>
          </a:p>
          <a:p>
            <a:pPr marL="270510" marR="643255">
              <a:lnSpc>
                <a:spcPct val="100000"/>
              </a:lnSpc>
              <a:spcBef>
                <a:spcPts val="830"/>
              </a:spcBef>
            </a:pPr>
            <a:r>
              <a:rPr sz="1200" b="1" dirty="0">
                <a:latin typeface="Arial"/>
                <a:cs typeface="Arial"/>
              </a:rPr>
              <a:t>Manejo geral e intervenções  psicossociais</a:t>
            </a:r>
            <a:endParaRPr sz="1200" dirty="0">
              <a:latin typeface="Arial"/>
              <a:cs typeface="Arial"/>
            </a:endParaRPr>
          </a:p>
        </p:txBody>
      </p:sp>
      <p:sp>
        <p:nvSpPr>
          <p:cNvPr id="18" name="object 18"/>
          <p:cNvSpPr/>
          <p:nvPr/>
        </p:nvSpPr>
        <p:spPr>
          <a:xfrm>
            <a:off x="3007843" y="1759204"/>
            <a:ext cx="4606290" cy="5310505"/>
          </a:xfrm>
          <a:custGeom>
            <a:avLst/>
            <a:gdLst/>
            <a:ahLst/>
            <a:cxnLst/>
            <a:rect l="l" t="t" r="r" b="b"/>
            <a:pathLst>
              <a:path w="4606290" h="5310505">
                <a:moveTo>
                  <a:pt x="190500" y="4965001"/>
                </a:moveTo>
                <a:lnTo>
                  <a:pt x="0" y="4965001"/>
                </a:lnTo>
                <a:lnTo>
                  <a:pt x="0" y="5310035"/>
                </a:lnTo>
                <a:lnTo>
                  <a:pt x="2407196" y="5310035"/>
                </a:lnTo>
                <a:lnTo>
                  <a:pt x="2407196" y="5117401"/>
                </a:lnTo>
                <a:lnTo>
                  <a:pt x="190500" y="5117401"/>
                </a:lnTo>
                <a:lnTo>
                  <a:pt x="190500" y="4965001"/>
                </a:lnTo>
                <a:close/>
              </a:path>
              <a:path w="4606290" h="5310505">
                <a:moveTo>
                  <a:pt x="4606150" y="0"/>
                </a:moveTo>
                <a:lnTo>
                  <a:pt x="2216696" y="0"/>
                </a:lnTo>
                <a:lnTo>
                  <a:pt x="2216696" y="5117401"/>
                </a:lnTo>
                <a:lnTo>
                  <a:pt x="2407196" y="5117401"/>
                </a:lnTo>
                <a:lnTo>
                  <a:pt x="2407196" y="192633"/>
                </a:lnTo>
                <a:lnTo>
                  <a:pt x="4606150" y="192633"/>
                </a:lnTo>
                <a:lnTo>
                  <a:pt x="4606150" y="0"/>
                </a:lnTo>
                <a:close/>
              </a:path>
              <a:path w="4606290" h="5310505">
                <a:moveTo>
                  <a:pt x="4606150" y="192633"/>
                </a:moveTo>
                <a:lnTo>
                  <a:pt x="4415650" y="192633"/>
                </a:lnTo>
                <a:lnTo>
                  <a:pt x="4415650" y="304799"/>
                </a:lnTo>
                <a:lnTo>
                  <a:pt x="4510913" y="399351"/>
                </a:lnTo>
                <a:lnTo>
                  <a:pt x="4606150" y="301866"/>
                </a:lnTo>
                <a:lnTo>
                  <a:pt x="4606150" y="192633"/>
                </a:lnTo>
                <a:close/>
              </a:path>
            </a:pathLst>
          </a:custGeom>
          <a:solidFill>
            <a:srgbClr val="D54015"/>
          </a:solidFill>
        </p:spPr>
        <p:txBody>
          <a:bodyPr wrap="square" lIns="0" tIns="0" rIns="0" bIns="0" rtlCol="0"/>
          <a:lstStyle/>
          <a:p>
            <a:endParaRPr/>
          </a:p>
        </p:txBody>
      </p:sp>
      <p:sp>
        <p:nvSpPr>
          <p:cNvPr id="19" name="object 19"/>
          <p:cNvSpPr/>
          <p:nvPr/>
        </p:nvSpPr>
        <p:spPr>
          <a:xfrm>
            <a:off x="7223904" y="2220164"/>
            <a:ext cx="601980" cy="601980"/>
          </a:xfrm>
          <a:custGeom>
            <a:avLst/>
            <a:gdLst/>
            <a:ahLst/>
            <a:cxnLst/>
            <a:rect l="l" t="t" r="r" b="b"/>
            <a:pathLst>
              <a:path w="601979" h="601980">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D54015"/>
          </a:solidFill>
        </p:spPr>
        <p:txBody>
          <a:bodyPr wrap="square" lIns="0" tIns="0" rIns="0" bIns="0" rtlCol="0"/>
          <a:lstStyle/>
          <a:p>
            <a:endParaRPr/>
          </a:p>
        </p:txBody>
      </p:sp>
      <p:sp>
        <p:nvSpPr>
          <p:cNvPr id="20" name="object 20"/>
          <p:cNvSpPr/>
          <p:nvPr/>
        </p:nvSpPr>
        <p:spPr>
          <a:xfrm>
            <a:off x="7523091" y="2378736"/>
            <a:ext cx="216306" cy="235750"/>
          </a:xfrm>
          <a:prstGeom prst="rect">
            <a:avLst/>
          </a:prstGeom>
          <a:blipFill>
            <a:blip r:embed="rId4" cstate="print"/>
            <a:stretch>
              <a:fillRect/>
            </a:stretch>
          </a:blipFill>
        </p:spPr>
        <p:txBody>
          <a:bodyPr wrap="square" lIns="0" tIns="0" rIns="0" bIns="0" rtlCol="0"/>
          <a:lstStyle/>
          <a:p>
            <a:endParaRPr/>
          </a:p>
        </p:txBody>
      </p:sp>
      <p:sp>
        <p:nvSpPr>
          <p:cNvPr id="21" name="object 21"/>
          <p:cNvSpPr/>
          <p:nvPr/>
        </p:nvSpPr>
        <p:spPr>
          <a:xfrm>
            <a:off x="7332709" y="2436046"/>
            <a:ext cx="266065" cy="294640"/>
          </a:xfrm>
          <a:custGeom>
            <a:avLst/>
            <a:gdLst/>
            <a:ahLst/>
            <a:cxnLst/>
            <a:rect l="l" t="t" r="r" b="b"/>
            <a:pathLst>
              <a:path w="266065" h="294639">
                <a:moveTo>
                  <a:pt x="132994" y="0"/>
                </a:moveTo>
                <a:lnTo>
                  <a:pt x="81229" y="9498"/>
                </a:lnTo>
                <a:lnTo>
                  <a:pt x="38955" y="35402"/>
                </a:lnTo>
                <a:lnTo>
                  <a:pt x="10452" y="73825"/>
                </a:lnTo>
                <a:lnTo>
                  <a:pt x="0" y="120878"/>
                </a:lnTo>
                <a:lnTo>
                  <a:pt x="4871" y="153390"/>
                </a:lnTo>
                <a:lnTo>
                  <a:pt x="18605" y="182543"/>
                </a:lnTo>
                <a:lnTo>
                  <a:pt x="39883" y="207142"/>
                </a:lnTo>
                <a:lnTo>
                  <a:pt x="67386" y="225996"/>
                </a:lnTo>
                <a:lnTo>
                  <a:pt x="45732" y="294144"/>
                </a:lnTo>
                <a:lnTo>
                  <a:pt x="97967" y="237477"/>
                </a:lnTo>
                <a:lnTo>
                  <a:pt x="157117" y="237477"/>
                </a:lnTo>
                <a:lnTo>
                  <a:pt x="183056" y="232888"/>
                </a:lnTo>
                <a:lnTo>
                  <a:pt x="224426" y="208646"/>
                </a:lnTo>
                <a:lnTo>
                  <a:pt x="242506" y="185991"/>
                </a:lnTo>
                <a:lnTo>
                  <a:pt x="131622" y="185991"/>
                </a:lnTo>
                <a:lnTo>
                  <a:pt x="131267" y="185635"/>
                </a:lnTo>
                <a:lnTo>
                  <a:pt x="90728" y="185635"/>
                </a:lnTo>
                <a:lnTo>
                  <a:pt x="88442" y="178396"/>
                </a:lnTo>
                <a:lnTo>
                  <a:pt x="88442" y="132207"/>
                </a:lnTo>
                <a:lnTo>
                  <a:pt x="85115" y="132207"/>
                </a:lnTo>
                <a:lnTo>
                  <a:pt x="85115" y="88265"/>
                </a:lnTo>
                <a:lnTo>
                  <a:pt x="90144" y="83248"/>
                </a:lnTo>
                <a:lnTo>
                  <a:pt x="177162" y="83248"/>
                </a:lnTo>
                <a:lnTo>
                  <a:pt x="176790" y="81305"/>
                </a:lnTo>
                <a:lnTo>
                  <a:pt x="135483" y="81305"/>
                </a:lnTo>
                <a:lnTo>
                  <a:pt x="134848" y="80670"/>
                </a:lnTo>
                <a:lnTo>
                  <a:pt x="90614" y="80670"/>
                </a:lnTo>
                <a:lnTo>
                  <a:pt x="85724" y="75946"/>
                </a:lnTo>
                <a:lnTo>
                  <a:pt x="85724" y="64566"/>
                </a:lnTo>
                <a:lnTo>
                  <a:pt x="90614" y="59842"/>
                </a:lnTo>
                <a:lnTo>
                  <a:pt x="175564" y="59842"/>
                </a:lnTo>
                <a:lnTo>
                  <a:pt x="175564" y="6362"/>
                </a:lnTo>
                <a:lnTo>
                  <a:pt x="165371" y="3637"/>
                </a:lnTo>
                <a:lnTo>
                  <a:pt x="154855" y="1643"/>
                </a:lnTo>
                <a:lnTo>
                  <a:pt x="144051" y="417"/>
                </a:lnTo>
                <a:lnTo>
                  <a:pt x="132994" y="0"/>
                </a:lnTo>
                <a:close/>
              </a:path>
              <a:path w="266065" h="294639">
                <a:moveTo>
                  <a:pt x="157117" y="237477"/>
                </a:moveTo>
                <a:lnTo>
                  <a:pt x="97967" y="237477"/>
                </a:lnTo>
                <a:lnTo>
                  <a:pt x="106444" y="239312"/>
                </a:lnTo>
                <a:lnTo>
                  <a:pt x="115119" y="240649"/>
                </a:lnTo>
                <a:lnTo>
                  <a:pt x="123974" y="241467"/>
                </a:lnTo>
                <a:lnTo>
                  <a:pt x="132994" y="241744"/>
                </a:lnTo>
                <a:lnTo>
                  <a:pt x="157117" y="237477"/>
                </a:lnTo>
                <a:close/>
              </a:path>
              <a:path w="266065" h="294639">
                <a:moveTo>
                  <a:pt x="143052" y="132257"/>
                </a:moveTo>
                <a:lnTo>
                  <a:pt x="140512" y="132257"/>
                </a:lnTo>
                <a:lnTo>
                  <a:pt x="140500" y="183426"/>
                </a:lnTo>
                <a:lnTo>
                  <a:pt x="137947" y="185991"/>
                </a:lnTo>
                <a:lnTo>
                  <a:pt x="145605" y="185991"/>
                </a:lnTo>
                <a:lnTo>
                  <a:pt x="143040" y="183426"/>
                </a:lnTo>
                <a:lnTo>
                  <a:pt x="143052" y="132257"/>
                </a:lnTo>
                <a:close/>
              </a:path>
              <a:path w="266065" h="294639">
                <a:moveTo>
                  <a:pt x="157010" y="97497"/>
                </a:moveTo>
                <a:lnTo>
                  <a:pt x="154508" y="97497"/>
                </a:lnTo>
                <a:lnTo>
                  <a:pt x="154482" y="183426"/>
                </a:lnTo>
                <a:lnTo>
                  <a:pt x="151917" y="185991"/>
                </a:lnTo>
                <a:lnTo>
                  <a:pt x="242506" y="185991"/>
                </a:lnTo>
                <a:lnTo>
                  <a:pt x="253268" y="172505"/>
                </a:lnTo>
                <a:lnTo>
                  <a:pt x="264015" y="134137"/>
                </a:lnTo>
                <a:lnTo>
                  <a:pt x="157010" y="134137"/>
                </a:lnTo>
                <a:lnTo>
                  <a:pt x="157010" y="97497"/>
                </a:lnTo>
                <a:close/>
              </a:path>
              <a:path w="266065" h="294639">
                <a:moveTo>
                  <a:pt x="119049" y="92405"/>
                </a:moveTo>
                <a:lnTo>
                  <a:pt x="107353" y="92405"/>
                </a:lnTo>
                <a:lnTo>
                  <a:pt x="107480" y="93078"/>
                </a:lnTo>
                <a:lnTo>
                  <a:pt x="107568" y="132207"/>
                </a:lnTo>
                <a:lnTo>
                  <a:pt x="100241" y="132207"/>
                </a:lnTo>
                <a:lnTo>
                  <a:pt x="100241" y="185635"/>
                </a:lnTo>
                <a:lnTo>
                  <a:pt x="131267" y="185635"/>
                </a:lnTo>
                <a:lnTo>
                  <a:pt x="129057" y="183426"/>
                </a:lnTo>
                <a:lnTo>
                  <a:pt x="129064" y="134099"/>
                </a:lnTo>
                <a:lnTo>
                  <a:pt x="118452" y="134099"/>
                </a:lnTo>
                <a:lnTo>
                  <a:pt x="118452" y="95161"/>
                </a:lnTo>
                <a:lnTo>
                  <a:pt x="118694" y="93751"/>
                </a:lnTo>
                <a:lnTo>
                  <a:pt x="119049" y="92405"/>
                </a:lnTo>
                <a:close/>
              </a:path>
              <a:path w="266065" h="294639">
                <a:moveTo>
                  <a:pt x="177196" y="83426"/>
                </a:moveTo>
                <a:lnTo>
                  <a:pt x="161010" y="83426"/>
                </a:lnTo>
                <a:lnTo>
                  <a:pt x="164998" y="90068"/>
                </a:lnTo>
                <a:lnTo>
                  <a:pt x="165023" y="134137"/>
                </a:lnTo>
                <a:lnTo>
                  <a:pt x="264015" y="134137"/>
                </a:lnTo>
                <a:lnTo>
                  <a:pt x="265747" y="127952"/>
                </a:lnTo>
                <a:lnTo>
                  <a:pt x="225805" y="127952"/>
                </a:lnTo>
                <a:lnTo>
                  <a:pt x="206270" y="123776"/>
                </a:lnTo>
                <a:lnTo>
                  <a:pt x="190298" y="112398"/>
                </a:lnTo>
                <a:lnTo>
                  <a:pt x="179519" y="95537"/>
                </a:lnTo>
                <a:lnTo>
                  <a:pt x="177196" y="83426"/>
                </a:lnTo>
                <a:close/>
              </a:path>
              <a:path w="266065" h="294639">
                <a:moveTo>
                  <a:pt x="129070" y="97497"/>
                </a:moveTo>
                <a:lnTo>
                  <a:pt x="126504" y="97497"/>
                </a:lnTo>
                <a:lnTo>
                  <a:pt x="126504" y="134099"/>
                </a:lnTo>
                <a:lnTo>
                  <a:pt x="129064" y="134099"/>
                </a:lnTo>
                <a:lnTo>
                  <a:pt x="129070" y="97497"/>
                </a:lnTo>
                <a:close/>
              </a:path>
              <a:path w="266065" h="294639">
                <a:moveTo>
                  <a:pt x="177162" y="83248"/>
                </a:moveTo>
                <a:lnTo>
                  <a:pt x="97180" y="83248"/>
                </a:lnTo>
                <a:lnTo>
                  <a:pt x="97980" y="83362"/>
                </a:lnTo>
                <a:lnTo>
                  <a:pt x="98767" y="83527"/>
                </a:lnTo>
                <a:lnTo>
                  <a:pt x="129158" y="83527"/>
                </a:lnTo>
                <a:lnTo>
                  <a:pt x="129514" y="83502"/>
                </a:lnTo>
                <a:lnTo>
                  <a:pt x="129844" y="83426"/>
                </a:lnTo>
                <a:lnTo>
                  <a:pt x="177196" y="83426"/>
                </a:lnTo>
                <a:lnTo>
                  <a:pt x="177162" y="83248"/>
                </a:lnTo>
                <a:close/>
              </a:path>
              <a:path w="266065" h="294639">
                <a:moveTo>
                  <a:pt x="175564" y="60883"/>
                </a:moveTo>
                <a:lnTo>
                  <a:pt x="146761" y="60883"/>
                </a:lnTo>
                <a:lnTo>
                  <a:pt x="151333" y="65455"/>
                </a:lnTo>
                <a:lnTo>
                  <a:pt x="151333" y="76733"/>
                </a:lnTo>
                <a:lnTo>
                  <a:pt x="146761" y="81305"/>
                </a:lnTo>
                <a:lnTo>
                  <a:pt x="176790" y="81305"/>
                </a:lnTo>
                <a:lnTo>
                  <a:pt x="175564" y="74917"/>
                </a:lnTo>
                <a:lnTo>
                  <a:pt x="175564" y="60883"/>
                </a:lnTo>
                <a:close/>
              </a:path>
              <a:path w="266065" h="294639">
                <a:moveTo>
                  <a:pt x="175564" y="59842"/>
                </a:moveTo>
                <a:lnTo>
                  <a:pt x="101676" y="59842"/>
                </a:lnTo>
                <a:lnTo>
                  <a:pt x="106565" y="64566"/>
                </a:lnTo>
                <a:lnTo>
                  <a:pt x="106565" y="75946"/>
                </a:lnTo>
                <a:lnTo>
                  <a:pt x="101511" y="80670"/>
                </a:lnTo>
                <a:lnTo>
                  <a:pt x="134848" y="80670"/>
                </a:lnTo>
                <a:lnTo>
                  <a:pt x="130911" y="76733"/>
                </a:lnTo>
                <a:lnTo>
                  <a:pt x="130911" y="65455"/>
                </a:lnTo>
                <a:lnTo>
                  <a:pt x="135483" y="60883"/>
                </a:lnTo>
                <a:lnTo>
                  <a:pt x="175564" y="60883"/>
                </a:lnTo>
                <a:lnTo>
                  <a:pt x="175564" y="59842"/>
                </a:lnTo>
                <a:close/>
              </a:path>
            </a:pathLst>
          </a:custGeom>
          <a:solidFill>
            <a:srgbClr val="FFFFFF"/>
          </a:solidFill>
        </p:spPr>
        <p:txBody>
          <a:bodyPr wrap="square" lIns="0" tIns="0" rIns="0" bIns="0" rtlCol="0"/>
          <a:lstStyle/>
          <a:p>
            <a:endParaRPr/>
          </a:p>
        </p:txBody>
      </p:sp>
      <p:sp>
        <p:nvSpPr>
          <p:cNvPr id="22" name="object 22"/>
          <p:cNvSpPr/>
          <p:nvPr/>
        </p:nvSpPr>
        <p:spPr>
          <a:xfrm>
            <a:off x="2754002" y="2220164"/>
            <a:ext cx="601980" cy="601980"/>
          </a:xfrm>
          <a:custGeom>
            <a:avLst/>
            <a:gdLst/>
            <a:ahLst/>
            <a:cxnLst/>
            <a:rect l="l" t="t" r="r" b="b"/>
            <a:pathLst>
              <a:path w="601979" h="601980">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D54015"/>
          </a:solidFill>
        </p:spPr>
        <p:txBody>
          <a:bodyPr wrap="square" lIns="0" tIns="0" rIns="0" bIns="0" rtlCol="0"/>
          <a:lstStyle/>
          <a:p>
            <a:endParaRPr/>
          </a:p>
        </p:txBody>
      </p:sp>
      <p:sp>
        <p:nvSpPr>
          <p:cNvPr id="23" name="object 23"/>
          <p:cNvSpPr/>
          <p:nvPr/>
        </p:nvSpPr>
        <p:spPr>
          <a:xfrm>
            <a:off x="2980002" y="2320154"/>
            <a:ext cx="160655" cy="62230"/>
          </a:xfrm>
          <a:custGeom>
            <a:avLst/>
            <a:gdLst/>
            <a:ahLst/>
            <a:cxnLst/>
            <a:rect l="l" t="t" r="r" b="b"/>
            <a:pathLst>
              <a:path w="160655" h="62230">
                <a:moveTo>
                  <a:pt x="80632" y="0"/>
                </a:moveTo>
                <a:lnTo>
                  <a:pt x="50990" y="24714"/>
                </a:lnTo>
                <a:lnTo>
                  <a:pt x="48983" y="30784"/>
                </a:lnTo>
                <a:lnTo>
                  <a:pt x="42595" y="30822"/>
                </a:lnTo>
                <a:lnTo>
                  <a:pt x="5080" y="45377"/>
                </a:lnTo>
                <a:lnTo>
                  <a:pt x="0" y="61988"/>
                </a:lnTo>
                <a:lnTo>
                  <a:pt x="160121" y="61988"/>
                </a:lnTo>
                <a:lnTo>
                  <a:pt x="130012" y="31750"/>
                </a:lnTo>
                <a:lnTo>
                  <a:pt x="77597" y="31750"/>
                </a:lnTo>
                <a:lnTo>
                  <a:pt x="71696" y="30822"/>
                </a:lnTo>
                <a:lnTo>
                  <a:pt x="66789" y="25514"/>
                </a:lnTo>
                <a:lnTo>
                  <a:pt x="66573" y="12827"/>
                </a:lnTo>
                <a:lnTo>
                  <a:pt x="71577" y="6908"/>
                </a:lnTo>
                <a:lnTo>
                  <a:pt x="100115" y="6908"/>
                </a:lnTo>
                <a:lnTo>
                  <a:pt x="98996" y="5426"/>
                </a:lnTo>
                <a:lnTo>
                  <a:pt x="91268" y="1366"/>
                </a:lnTo>
                <a:lnTo>
                  <a:pt x="80632" y="0"/>
                </a:lnTo>
                <a:close/>
              </a:path>
              <a:path w="160655" h="62230">
                <a:moveTo>
                  <a:pt x="100115" y="6908"/>
                </a:moveTo>
                <a:lnTo>
                  <a:pt x="71577" y="6908"/>
                </a:lnTo>
                <a:lnTo>
                  <a:pt x="80010" y="7099"/>
                </a:lnTo>
                <a:lnTo>
                  <a:pt x="82867" y="7607"/>
                </a:lnTo>
                <a:lnTo>
                  <a:pt x="86715" y="11760"/>
                </a:lnTo>
                <a:lnTo>
                  <a:pt x="88900" y="15900"/>
                </a:lnTo>
                <a:lnTo>
                  <a:pt x="88874" y="22377"/>
                </a:lnTo>
                <a:lnTo>
                  <a:pt x="86614" y="26365"/>
                </a:lnTo>
                <a:lnTo>
                  <a:pt x="82765" y="30619"/>
                </a:lnTo>
                <a:lnTo>
                  <a:pt x="79971" y="30772"/>
                </a:lnTo>
                <a:lnTo>
                  <a:pt x="77597" y="31750"/>
                </a:lnTo>
                <a:lnTo>
                  <a:pt x="130012" y="31750"/>
                </a:lnTo>
                <a:lnTo>
                  <a:pt x="128525" y="31422"/>
                </a:lnTo>
                <a:lnTo>
                  <a:pt x="117714" y="30848"/>
                </a:lnTo>
                <a:lnTo>
                  <a:pt x="110744" y="30848"/>
                </a:lnTo>
                <a:lnTo>
                  <a:pt x="108902" y="24358"/>
                </a:lnTo>
                <a:lnTo>
                  <a:pt x="104583" y="12827"/>
                </a:lnTo>
                <a:lnTo>
                  <a:pt x="100115" y="6908"/>
                </a:lnTo>
                <a:close/>
              </a:path>
              <a:path w="160655" h="62230">
                <a:moveTo>
                  <a:pt x="117475" y="30835"/>
                </a:moveTo>
                <a:lnTo>
                  <a:pt x="110744" y="30848"/>
                </a:lnTo>
                <a:lnTo>
                  <a:pt x="117714" y="30848"/>
                </a:lnTo>
                <a:lnTo>
                  <a:pt x="117475" y="30835"/>
                </a:lnTo>
                <a:close/>
              </a:path>
            </a:pathLst>
          </a:custGeom>
          <a:solidFill>
            <a:srgbClr val="FFFFFF"/>
          </a:solidFill>
        </p:spPr>
        <p:txBody>
          <a:bodyPr wrap="square" lIns="0" tIns="0" rIns="0" bIns="0" rtlCol="0"/>
          <a:lstStyle/>
          <a:p>
            <a:endParaRPr/>
          </a:p>
        </p:txBody>
      </p:sp>
      <p:sp>
        <p:nvSpPr>
          <p:cNvPr id="24" name="object 24"/>
          <p:cNvSpPr/>
          <p:nvPr/>
        </p:nvSpPr>
        <p:spPr>
          <a:xfrm>
            <a:off x="2935302" y="2375188"/>
            <a:ext cx="243840" cy="298450"/>
          </a:xfrm>
          <a:custGeom>
            <a:avLst/>
            <a:gdLst/>
            <a:ahLst/>
            <a:cxnLst/>
            <a:rect l="l" t="t" r="r" b="b"/>
            <a:pathLst>
              <a:path w="243839" h="298450">
                <a:moveTo>
                  <a:pt x="27990" y="0"/>
                </a:moveTo>
                <a:lnTo>
                  <a:pt x="0" y="0"/>
                </a:lnTo>
                <a:lnTo>
                  <a:pt x="0" y="297903"/>
                </a:lnTo>
                <a:lnTo>
                  <a:pt x="243624" y="297903"/>
                </a:lnTo>
                <a:lnTo>
                  <a:pt x="243624" y="254952"/>
                </a:lnTo>
                <a:lnTo>
                  <a:pt x="123113" y="254952"/>
                </a:lnTo>
                <a:lnTo>
                  <a:pt x="107251" y="239090"/>
                </a:lnTo>
                <a:lnTo>
                  <a:pt x="107391" y="238950"/>
                </a:lnTo>
                <a:lnTo>
                  <a:pt x="91833" y="223380"/>
                </a:lnTo>
                <a:lnTo>
                  <a:pt x="107696" y="207518"/>
                </a:lnTo>
                <a:lnTo>
                  <a:pt x="138832" y="207518"/>
                </a:lnTo>
                <a:lnTo>
                  <a:pt x="174307" y="172034"/>
                </a:lnTo>
                <a:lnTo>
                  <a:pt x="243624" y="172034"/>
                </a:lnTo>
                <a:lnTo>
                  <a:pt x="243624" y="155333"/>
                </a:lnTo>
                <a:lnTo>
                  <a:pt x="93472" y="155333"/>
                </a:lnTo>
                <a:lnTo>
                  <a:pt x="77609" y="139458"/>
                </a:lnTo>
                <a:lnTo>
                  <a:pt x="111912" y="105156"/>
                </a:lnTo>
                <a:lnTo>
                  <a:pt x="80111" y="73355"/>
                </a:lnTo>
                <a:lnTo>
                  <a:pt x="95973" y="57492"/>
                </a:lnTo>
                <a:lnTo>
                  <a:pt x="243624" y="57492"/>
                </a:lnTo>
                <a:lnTo>
                  <a:pt x="243624" y="24726"/>
                </a:lnTo>
                <a:lnTo>
                  <a:pt x="26098" y="24726"/>
                </a:lnTo>
                <a:lnTo>
                  <a:pt x="26301" y="10058"/>
                </a:lnTo>
                <a:lnTo>
                  <a:pt x="26924" y="4864"/>
                </a:lnTo>
                <a:lnTo>
                  <a:pt x="27990" y="0"/>
                </a:lnTo>
                <a:close/>
              </a:path>
              <a:path w="243839" h="298450">
                <a:moveTo>
                  <a:pt x="123266" y="254812"/>
                </a:moveTo>
                <a:lnTo>
                  <a:pt x="123113" y="254952"/>
                </a:lnTo>
                <a:lnTo>
                  <a:pt x="123405" y="254952"/>
                </a:lnTo>
                <a:lnTo>
                  <a:pt x="123266" y="254812"/>
                </a:lnTo>
                <a:close/>
              </a:path>
              <a:path w="243839" h="298450">
                <a:moveTo>
                  <a:pt x="243624" y="172034"/>
                </a:moveTo>
                <a:lnTo>
                  <a:pt x="174307" y="172034"/>
                </a:lnTo>
                <a:lnTo>
                  <a:pt x="190169" y="187909"/>
                </a:lnTo>
                <a:lnTo>
                  <a:pt x="139128" y="238950"/>
                </a:lnTo>
                <a:lnTo>
                  <a:pt x="139268" y="239090"/>
                </a:lnTo>
                <a:lnTo>
                  <a:pt x="123405" y="254952"/>
                </a:lnTo>
                <a:lnTo>
                  <a:pt x="243624" y="254952"/>
                </a:lnTo>
                <a:lnTo>
                  <a:pt x="243624" y="172034"/>
                </a:lnTo>
                <a:close/>
              </a:path>
              <a:path w="243839" h="298450">
                <a:moveTo>
                  <a:pt x="138832" y="207518"/>
                </a:moveTo>
                <a:lnTo>
                  <a:pt x="107696" y="207518"/>
                </a:lnTo>
                <a:lnTo>
                  <a:pt x="123266" y="223088"/>
                </a:lnTo>
                <a:lnTo>
                  <a:pt x="138832" y="207518"/>
                </a:lnTo>
                <a:close/>
              </a:path>
              <a:path w="243839" h="298450">
                <a:moveTo>
                  <a:pt x="127774" y="121031"/>
                </a:moveTo>
                <a:lnTo>
                  <a:pt x="93472" y="155333"/>
                </a:lnTo>
                <a:lnTo>
                  <a:pt x="162077" y="155333"/>
                </a:lnTo>
                <a:lnTo>
                  <a:pt x="127774" y="121031"/>
                </a:lnTo>
                <a:close/>
              </a:path>
              <a:path w="243839" h="298450">
                <a:moveTo>
                  <a:pt x="243624" y="57492"/>
                </a:moveTo>
                <a:lnTo>
                  <a:pt x="159575" y="57492"/>
                </a:lnTo>
                <a:lnTo>
                  <a:pt x="175437" y="73355"/>
                </a:lnTo>
                <a:lnTo>
                  <a:pt x="143637" y="105156"/>
                </a:lnTo>
                <a:lnTo>
                  <a:pt x="177939" y="139458"/>
                </a:lnTo>
                <a:lnTo>
                  <a:pt x="162077" y="155333"/>
                </a:lnTo>
                <a:lnTo>
                  <a:pt x="243624" y="155333"/>
                </a:lnTo>
                <a:lnTo>
                  <a:pt x="243624" y="57492"/>
                </a:lnTo>
                <a:close/>
              </a:path>
              <a:path w="243839" h="298450">
                <a:moveTo>
                  <a:pt x="159575" y="57492"/>
                </a:moveTo>
                <a:lnTo>
                  <a:pt x="95973" y="57492"/>
                </a:lnTo>
                <a:lnTo>
                  <a:pt x="127774" y="89293"/>
                </a:lnTo>
                <a:lnTo>
                  <a:pt x="159575" y="57492"/>
                </a:lnTo>
                <a:close/>
              </a:path>
              <a:path w="243839" h="298450">
                <a:moveTo>
                  <a:pt x="243624" y="0"/>
                </a:moveTo>
                <a:lnTo>
                  <a:pt x="221602" y="0"/>
                </a:lnTo>
                <a:lnTo>
                  <a:pt x="222618" y="4673"/>
                </a:lnTo>
                <a:lnTo>
                  <a:pt x="223215" y="9804"/>
                </a:lnTo>
                <a:lnTo>
                  <a:pt x="223735" y="24726"/>
                </a:lnTo>
                <a:lnTo>
                  <a:pt x="243624" y="24726"/>
                </a:lnTo>
                <a:lnTo>
                  <a:pt x="243624" y="0"/>
                </a:lnTo>
                <a:close/>
              </a:path>
            </a:pathLst>
          </a:custGeom>
          <a:solidFill>
            <a:srgbClr val="FFFFFF"/>
          </a:solidFill>
        </p:spPr>
        <p:txBody>
          <a:bodyPr wrap="square" lIns="0" tIns="0" rIns="0" bIns="0" rtlCol="0"/>
          <a:lstStyle/>
          <a:p>
            <a:endParaRPr/>
          </a:p>
        </p:txBody>
      </p:sp>
      <p:sp>
        <p:nvSpPr>
          <p:cNvPr id="25" name="object 25"/>
          <p:cNvSpPr/>
          <p:nvPr/>
        </p:nvSpPr>
        <p:spPr>
          <a:xfrm>
            <a:off x="1460500" y="1393871"/>
            <a:ext cx="252006" cy="235686"/>
          </a:xfrm>
          <a:prstGeom prst="rect">
            <a:avLst/>
          </a:prstGeom>
          <a:blipFill>
            <a:blip r:embed="rId5" cstate="print"/>
            <a:stretch>
              <a:fillRect/>
            </a:stretch>
          </a:blipFill>
        </p:spPr>
        <p:txBody>
          <a:bodyPr wrap="square" lIns="0" tIns="0" rIns="0" bIns="0" rtlCol="0"/>
          <a:lstStyle/>
          <a:p>
            <a:endParaRPr/>
          </a:p>
        </p:txBody>
      </p:sp>
      <p:sp>
        <p:nvSpPr>
          <p:cNvPr id="26" name="object 26"/>
          <p:cNvSpPr txBox="1">
            <a:spLocks noGrp="1"/>
          </p:cNvSpPr>
          <p:nvPr>
            <p:ph type="title" idx="4294967295"/>
          </p:nvPr>
        </p:nvSpPr>
        <p:spPr>
          <a:xfrm>
            <a:off x="774964" y="1205408"/>
            <a:ext cx="4410075" cy="520700"/>
          </a:xfrm>
          <a:prstGeom prst="rect">
            <a:avLst/>
          </a:prstGeom>
        </p:spPr>
        <p:txBody>
          <a:bodyPr vert="horz" wrap="square" lIns="0" tIns="12700" rIns="0" bIns="0" rtlCol="0">
            <a:spAutoFit/>
          </a:bodyPr>
          <a:lstStyle/>
          <a:p>
            <a:pPr marL="12700">
              <a:lnSpc>
                <a:spcPct val="100000"/>
              </a:lnSpc>
              <a:spcBef>
                <a:spcPts val="100"/>
              </a:spcBef>
              <a:tabLst>
                <a:tab pos="1004569" algn="l"/>
              </a:tabLst>
            </a:pPr>
            <a:r>
              <a:rPr sz="3300" b="1" dirty="0">
                <a:solidFill>
                  <a:srgbClr val="D54015"/>
                </a:solidFill>
              </a:rPr>
              <a:t>SUI</a:t>
            </a:r>
            <a:r>
              <a:rPr sz="3300" dirty="0">
                <a:solidFill>
                  <a:srgbClr val="D54015"/>
                </a:solidFill>
              </a:rPr>
              <a:t>	</a:t>
            </a:r>
            <a:r>
              <a:rPr sz="3300" b="0" dirty="0">
                <a:solidFill>
                  <a:srgbClr val="000000"/>
                </a:solidFill>
                <a:latin typeface="Arial"/>
                <a:cs typeface="Arial"/>
              </a:rPr>
              <a:t>Panorama rápido</a:t>
            </a:r>
            <a:endParaRPr sz="3300" dirty="0">
              <a:latin typeface="Arial"/>
              <a:cs typeface="Arial"/>
            </a:endParaRPr>
          </a:p>
        </p:txBody>
      </p:sp>
      <p:sp>
        <p:nvSpPr>
          <p:cNvPr id="27" name="object 27"/>
          <p:cNvSpPr txBox="1"/>
          <p:nvPr/>
        </p:nvSpPr>
        <p:spPr>
          <a:xfrm>
            <a:off x="6929403" y="6050040"/>
            <a:ext cx="1232535" cy="305435"/>
          </a:xfrm>
          <a:prstGeom prst="rect">
            <a:avLst/>
          </a:prstGeom>
        </p:spPr>
        <p:txBody>
          <a:bodyPr vert="horz" wrap="square" lIns="0" tIns="16510" rIns="0" bIns="0" rtlCol="0">
            <a:spAutoFit/>
          </a:bodyPr>
          <a:lstStyle/>
          <a:p>
            <a:pPr marL="12700">
              <a:lnSpc>
                <a:spcPct val="100000"/>
              </a:lnSpc>
              <a:spcBef>
                <a:spcPts val="130"/>
              </a:spcBef>
            </a:pPr>
            <a:r>
              <a:rPr sz="1800" b="1" spc="-265" dirty="0">
                <a:solidFill>
                  <a:srgbClr val="D54015"/>
                </a:solidFill>
                <a:latin typeface="Arial"/>
                <a:cs typeface="Arial"/>
              </a:rPr>
              <a:t>SEGUIMENTO</a:t>
            </a:r>
            <a:endParaRPr sz="1800">
              <a:latin typeface="Arial"/>
              <a:cs typeface="Arial"/>
            </a:endParaRPr>
          </a:p>
        </p:txBody>
      </p:sp>
      <p:sp>
        <p:nvSpPr>
          <p:cNvPr id="28" name="object 28"/>
          <p:cNvSpPr/>
          <p:nvPr/>
        </p:nvSpPr>
        <p:spPr>
          <a:xfrm>
            <a:off x="7223904" y="5384286"/>
            <a:ext cx="601980" cy="601980"/>
          </a:xfrm>
          <a:custGeom>
            <a:avLst/>
            <a:gdLst/>
            <a:ahLst/>
            <a:cxnLst/>
            <a:rect l="l" t="t" r="r" b="b"/>
            <a:pathLst>
              <a:path w="601979" h="601979">
                <a:moveTo>
                  <a:pt x="300951" y="0"/>
                </a:moveTo>
                <a:lnTo>
                  <a:pt x="252134" y="3939"/>
                </a:lnTo>
                <a:lnTo>
                  <a:pt x="205825" y="15343"/>
                </a:lnTo>
                <a:lnTo>
                  <a:pt x="162644" y="33593"/>
                </a:lnTo>
                <a:lnTo>
                  <a:pt x="123210" y="58068"/>
                </a:lnTo>
                <a:lnTo>
                  <a:pt x="88144" y="88150"/>
                </a:lnTo>
                <a:lnTo>
                  <a:pt x="58064" y="123219"/>
                </a:lnTo>
                <a:lnTo>
                  <a:pt x="33590" y="162654"/>
                </a:lnTo>
                <a:lnTo>
                  <a:pt x="15342" y="205836"/>
                </a:lnTo>
                <a:lnTo>
                  <a:pt x="3938" y="252146"/>
                </a:lnTo>
                <a:lnTo>
                  <a:pt x="0" y="300964"/>
                </a:lnTo>
                <a:lnTo>
                  <a:pt x="3938" y="349779"/>
                </a:lnTo>
                <a:lnTo>
                  <a:pt x="15342" y="396086"/>
                </a:lnTo>
                <a:lnTo>
                  <a:pt x="33590" y="439266"/>
                </a:lnTo>
                <a:lnTo>
                  <a:pt x="58064" y="478700"/>
                </a:lnTo>
                <a:lnTo>
                  <a:pt x="88144" y="513767"/>
                </a:lnTo>
                <a:lnTo>
                  <a:pt x="123210" y="543848"/>
                </a:lnTo>
                <a:lnTo>
                  <a:pt x="162644" y="568323"/>
                </a:lnTo>
                <a:lnTo>
                  <a:pt x="205825" y="586573"/>
                </a:lnTo>
                <a:lnTo>
                  <a:pt x="252134" y="597977"/>
                </a:lnTo>
                <a:lnTo>
                  <a:pt x="300951" y="601916"/>
                </a:lnTo>
                <a:lnTo>
                  <a:pt x="349769" y="597977"/>
                </a:lnTo>
                <a:lnTo>
                  <a:pt x="396078" y="586573"/>
                </a:lnTo>
                <a:lnTo>
                  <a:pt x="439259" y="568323"/>
                </a:lnTo>
                <a:lnTo>
                  <a:pt x="478692" y="543848"/>
                </a:lnTo>
                <a:lnTo>
                  <a:pt x="513759" y="513767"/>
                </a:lnTo>
                <a:lnTo>
                  <a:pt x="543839" y="478700"/>
                </a:lnTo>
                <a:lnTo>
                  <a:pt x="568313" y="439266"/>
                </a:lnTo>
                <a:lnTo>
                  <a:pt x="586561" y="396086"/>
                </a:lnTo>
                <a:lnTo>
                  <a:pt x="597965" y="349779"/>
                </a:lnTo>
                <a:lnTo>
                  <a:pt x="601903" y="300964"/>
                </a:lnTo>
                <a:lnTo>
                  <a:pt x="597965" y="252146"/>
                </a:lnTo>
                <a:lnTo>
                  <a:pt x="586561" y="205836"/>
                </a:lnTo>
                <a:lnTo>
                  <a:pt x="568313" y="162654"/>
                </a:lnTo>
                <a:lnTo>
                  <a:pt x="543839" y="123219"/>
                </a:lnTo>
                <a:lnTo>
                  <a:pt x="513759" y="88150"/>
                </a:lnTo>
                <a:lnTo>
                  <a:pt x="478692" y="58068"/>
                </a:lnTo>
                <a:lnTo>
                  <a:pt x="439259" y="33593"/>
                </a:lnTo>
                <a:lnTo>
                  <a:pt x="396078" y="15343"/>
                </a:lnTo>
                <a:lnTo>
                  <a:pt x="349769" y="3939"/>
                </a:lnTo>
                <a:lnTo>
                  <a:pt x="300951" y="0"/>
                </a:lnTo>
                <a:close/>
              </a:path>
            </a:pathLst>
          </a:custGeom>
          <a:solidFill>
            <a:srgbClr val="D54015"/>
          </a:solidFill>
        </p:spPr>
        <p:txBody>
          <a:bodyPr wrap="square" lIns="0" tIns="0" rIns="0" bIns="0" rtlCol="0"/>
          <a:lstStyle/>
          <a:p>
            <a:endParaRPr/>
          </a:p>
        </p:txBody>
      </p:sp>
      <p:sp>
        <p:nvSpPr>
          <p:cNvPr id="29" name="object 29"/>
          <p:cNvSpPr/>
          <p:nvPr/>
        </p:nvSpPr>
        <p:spPr>
          <a:xfrm>
            <a:off x="7376404" y="5540927"/>
            <a:ext cx="288290" cy="319405"/>
          </a:xfrm>
          <a:custGeom>
            <a:avLst/>
            <a:gdLst/>
            <a:ahLst/>
            <a:cxnLst/>
            <a:rect l="l" t="t" r="r" b="b"/>
            <a:pathLst>
              <a:path w="288290" h="319404">
                <a:moveTo>
                  <a:pt x="158534" y="0"/>
                </a:moveTo>
                <a:lnTo>
                  <a:pt x="108391" y="8420"/>
                </a:lnTo>
                <a:lnTo>
                  <a:pt x="64868" y="31120"/>
                </a:lnTo>
                <a:lnTo>
                  <a:pt x="30562" y="65591"/>
                </a:lnTo>
                <a:lnTo>
                  <a:pt x="8073" y="109237"/>
                </a:lnTo>
                <a:lnTo>
                  <a:pt x="0" y="159461"/>
                </a:lnTo>
                <a:lnTo>
                  <a:pt x="8125" y="209845"/>
                </a:lnTo>
                <a:lnTo>
                  <a:pt x="30753" y="253605"/>
                </a:lnTo>
                <a:lnTo>
                  <a:pt x="65257" y="288113"/>
                </a:lnTo>
                <a:lnTo>
                  <a:pt x="109014" y="310744"/>
                </a:lnTo>
                <a:lnTo>
                  <a:pt x="159397" y="318871"/>
                </a:lnTo>
                <a:lnTo>
                  <a:pt x="197742" y="314207"/>
                </a:lnTo>
                <a:lnTo>
                  <a:pt x="232690" y="300969"/>
                </a:lnTo>
                <a:lnTo>
                  <a:pt x="263155" y="280289"/>
                </a:lnTo>
                <a:lnTo>
                  <a:pt x="281641" y="260248"/>
                </a:lnTo>
                <a:lnTo>
                  <a:pt x="159397" y="260248"/>
                </a:lnTo>
                <a:lnTo>
                  <a:pt x="120203" y="252315"/>
                </a:lnTo>
                <a:lnTo>
                  <a:pt x="88163" y="230695"/>
                </a:lnTo>
                <a:lnTo>
                  <a:pt x="66543" y="198654"/>
                </a:lnTo>
                <a:lnTo>
                  <a:pt x="58610" y="159461"/>
                </a:lnTo>
                <a:lnTo>
                  <a:pt x="66463" y="120460"/>
                </a:lnTo>
                <a:lnTo>
                  <a:pt x="87879" y="88525"/>
                </a:lnTo>
                <a:lnTo>
                  <a:pt x="119641" y="66867"/>
                </a:lnTo>
                <a:lnTo>
                  <a:pt x="158534" y="58699"/>
                </a:lnTo>
                <a:lnTo>
                  <a:pt x="158754" y="58699"/>
                </a:lnTo>
                <a:lnTo>
                  <a:pt x="209473" y="29413"/>
                </a:lnTo>
                <a:lnTo>
                  <a:pt x="158534" y="0"/>
                </a:lnTo>
                <a:close/>
              </a:path>
              <a:path w="288290" h="319404">
                <a:moveTo>
                  <a:pt x="240741" y="218452"/>
                </a:moveTo>
                <a:lnTo>
                  <a:pt x="225004" y="235618"/>
                </a:lnTo>
                <a:lnTo>
                  <a:pt x="205751" y="248804"/>
                </a:lnTo>
                <a:lnTo>
                  <a:pt x="183657" y="257262"/>
                </a:lnTo>
                <a:lnTo>
                  <a:pt x="159397" y="260248"/>
                </a:lnTo>
                <a:lnTo>
                  <a:pt x="281641" y="260248"/>
                </a:lnTo>
                <a:lnTo>
                  <a:pt x="288048" y="253301"/>
                </a:lnTo>
                <a:lnTo>
                  <a:pt x="240741" y="218452"/>
                </a:lnTo>
                <a:close/>
              </a:path>
              <a:path w="288290" h="319404">
                <a:moveTo>
                  <a:pt x="158754" y="58699"/>
                </a:moveTo>
                <a:lnTo>
                  <a:pt x="158534" y="58699"/>
                </a:lnTo>
                <a:lnTo>
                  <a:pt x="158754" y="58699"/>
                </a:lnTo>
                <a:close/>
              </a:path>
            </a:pathLst>
          </a:custGeom>
          <a:solidFill>
            <a:srgbClr val="FFFFFF"/>
          </a:solidFill>
        </p:spPr>
        <p:txBody>
          <a:bodyPr wrap="square" lIns="0" tIns="0" rIns="0" bIns="0" rtlCol="0"/>
          <a:lstStyle/>
          <a:p>
            <a:endParaRPr/>
          </a:p>
        </p:txBody>
      </p:sp>
      <p:sp>
        <p:nvSpPr>
          <p:cNvPr id="30" name="object 30"/>
          <p:cNvSpPr/>
          <p:nvPr/>
        </p:nvSpPr>
        <p:spPr>
          <a:xfrm>
            <a:off x="7512885" y="5727051"/>
            <a:ext cx="37465" cy="37465"/>
          </a:xfrm>
          <a:custGeom>
            <a:avLst/>
            <a:gdLst/>
            <a:ahLst/>
            <a:cxnLst/>
            <a:rect l="l" t="t" r="r" b="b"/>
            <a:pathLst>
              <a:path w="37465" h="37464">
                <a:moveTo>
                  <a:pt x="37376" y="0"/>
                </a:moveTo>
                <a:lnTo>
                  <a:pt x="0" y="0"/>
                </a:lnTo>
                <a:lnTo>
                  <a:pt x="0" y="37376"/>
                </a:lnTo>
                <a:lnTo>
                  <a:pt x="37376" y="37376"/>
                </a:lnTo>
                <a:lnTo>
                  <a:pt x="37376" y="0"/>
                </a:lnTo>
                <a:close/>
              </a:path>
            </a:pathLst>
          </a:custGeom>
          <a:solidFill>
            <a:srgbClr val="FFFFFF"/>
          </a:solidFill>
        </p:spPr>
        <p:txBody>
          <a:bodyPr wrap="square" lIns="0" tIns="0" rIns="0" bIns="0" rtlCol="0"/>
          <a:lstStyle/>
          <a:p>
            <a:endParaRPr/>
          </a:p>
        </p:txBody>
      </p:sp>
      <p:sp>
        <p:nvSpPr>
          <p:cNvPr id="31" name="object 31"/>
          <p:cNvSpPr/>
          <p:nvPr/>
        </p:nvSpPr>
        <p:spPr>
          <a:xfrm>
            <a:off x="7475521" y="5708362"/>
            <a:ext cx="112395" cy="0"/>
          </a:xfrm>
          <a:custGeom>
            <a:avLst/>
            <a:gdLst/>
            <a:ahLst/>
            <a:cxnLst/>
            <a:rect l="l" t="t" r="r" b="b"/>
            <a:pathLst>
              <a:path w="112395">
                <a:moveTo>
                  <a:pt x="0" y="0"/>
                </a:moveTo>
                <a:lnTo>
                  <a:pt x="112115" y="0"/>
                </a:lnTo>
              </a:path>
            </a:pathLst>
          </a:custGeom>
          <a:ln w="37376">
            <a:solidFill>
              <a:srgbClr val="FFFFFF"/>
            </a:solidFill>
          </a:ln>
        </p:spPr>
        <p:txBody>
          <a:bodyPr wrap="square" lIns="0" tIns="0" rIns="0" bIns="0" rtlCol="0"/>
          <a:lstStyle/>
          <a:p>
            <a:endParaRPr/>
          </a:p>
        </p:txBody>
      </p:sp>
      <p:sp>
        <p:nvSpPr>
          <p:cNvPr id="32" name="object 32"/>
          <p:cNvSpPr/>
          <p:nvPr/>
        </p:nvSpPr>
        <p:spPr>
          <a:xfrm>
            <a:off x="7512885" y="5652298"/>
            <a:ext cx="37465" cy="37465"/>
          </a:xfrm>
          <a:custGeom>
            <a:avLst/>
            <a:gdLst/>
            <a:ahLst/>
            <a:cxnLst/>
            <a:rect l="l" t="t" r="r" b="b"/>
            <a:pathLst>
              <a:path w="37465" h="37464">
                <a:moveTo>
                  <a:pt x="37376" y="0"/>
                </a:moveTo>
                <a:lnTo>
                  <a:pt x="0" y="0"/>
                </a:lnTo>
                <a:lnTo>
                  <a:pt x="0" y="37376"/>
                </a:lnTo>
                <a:lnTo>
                  <a:pt x="37376" y="37376"/>
                </a:lnTo>
                <a:lnTo>
                  <a:pt x="37376" y="0"/>
                </a:lnTo>
                <a:close/>
              </a:path>
            </a:pathLst>
          </a:custGeom>
          <a:solidFill>
            <a:srgbClr val="FFFFFF"/>
          </a:solidFill>
        </p:spPr>
        <p:txBody>
          <a:bodyPr wrap="square" lIns="0" tIns="0" rIns="0" bIns="0" rtlCol="0"/>
          <a:lstStyle/>
          <a:p>
            <a:endParaRPr/>
          </a:p>
        </p:txBody>
      </p:sp>
      <p:sp>
        <p:nvSpPr>
          <p:cNvPr id="33" name="object 33"/>
          <p:cNvSpPr/>
          <p:nvPr/>
        </p:nvSpPr>
        <p:spPr>
          <a:xfrm>
            <a:off x="7506965" y="5500918"/>
            <a:ext cx="127406" cy="127904"/>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5970600" y="4718849"/>
            <a:ext cx="169545" cy="267335"/>
          </a:xfrm>
          <a:custGeom>
            <a:avLst/>
            <a:gdLst/>
            <a:ahLst/>
            <a:cxnLst/>
            <a:rect l="l" t="t" r="r" b="b"/>
            <a:pathLst>
              <a:path w="169545" h="267335">
                <a:moveTo>
                  <a:pt x="0" y="267157"/>
                </a:moveTo>
                <a:lnTo>
                  <a:pt x="169163" y="267157"/>
                </a:lnTo>
                <a:lnTo>
                  <a:pt x="169163" y="0"/>
                </a:lnTo>
                <a:lnTo>
                  <a:pt x="0" y="0"/>
                </a:lnTo>
                <a:lnTo>
                  <a:pt x="0" y="267157"/>
                </a:lnTo>
                <a:close/>
              </a:path>
            </a:pathLst>
          </a:custGeom>
          <a:solidFill>
            <a:srgbClr val="FFFFFF"/>
          </a:solidFill>
        </p:spPr>
        <p:txBody>
          <a:bodyPr wrap="square" lIns="0" tIns="0" rIns="0" bIns="0" rtlCol="0"/>
          <a:lstStyle/>
          <a:p>
            <a:endParaRPr/>
          </a:p>
        </p:txBody>
      </p:sp>
      <p:sp>
        <p:nvSpPr>
          <p:cNvPr id="35" name="object 35"/>
          <p:cNvSpPr/>
          <p:nvPr/>
        </p:nvSpPr>
        <p:spPr>
          <a:xfrm>
            <a:off x="8547100" y="4782248"/>
            <a:ext cx="375745" cy="397697"/>
          </a:xfrm>
          <a:prstGeom prst="rect">
            <a:avLst/>
          </a:prstGeom>
          <a:blipFill>
            <a:blip r:embed="rId7" cstate="print"/>
            <a:stretch>
              <a:fillRect/>
            </a:stretch>
          </a:blipFill>
        </p:spPr>
        <p:txBody>
          <a:bodyPr wrap="square" lIns="0" tIns="0" rIns="0" bIns="0" rtlCol="0"/>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D54015"/>
          </a:solidFill>
        </p:spPr>
        <p:txBody>
          <a:bodyPr wrap="square" lIns="0" tIns="0" rIns="0" bIns="0" rtlCol="0"/>
          <a:lstStyle/>
          <a:p>
            <a:endParaRPr/>
          </a:p>
        </p:txBody>
      </p:sp>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6" name="object 6"/>
          <p:cNvSpPr/>
          <p:nvPr/>
        </p:nvSpPr>
        <p:spPr>
          <a:xfrm>
            <a:off x="5332674" y="5335758"/>
            <a:ext cx="3181350" cy="1954530"/>
          </a:xfrm>
          <a:custGeom>
            <a:avLst/>
            <a:gdLst/>
            <a:ahLst/>
            <a:cxnLst/>
            <a:rect l="l" t="t" r="r" b="b"/>
            <a:pathLst>
              <a:path w="3181350" h="1954529">
                <a:moveTo>
                  <a:pt x="0" y="0"/>
                </a:moveTo>
                <a:lnTo>
                  <a:pt x="536460" y="534924"/>
                </a:lnTo>
                <a:lnTo>
                  <a:pt x="3181134" y="532244"/>
                </a:lnTo>
                <a:lnTo>
                  <a:pt x="3181134" y="1472120"/>
                </a:lnTo>
                <a:lnTo>
                  <a:pt x="77012" y="1472120"/>
                </a:lnTo>
                <a:lnTo>
                  <a:pt x="77012" y="1954250"/>
                </a:lnTo>
              </a:path>
            </a:pathLst>
          </a:custGeom>
          <a:ln w="114300">
            <a:solidFill>
              <a:srgbClr val="D54015"/>
            </a:solidFill>
          </a:ln>
        </p:spPr>
        <p:txBody>
          <a:bodyPr wrap="square" lIns="0" tIns="0" rIns="0" bIns="0" rtlCol="0"/>
          <a:lstStyle/>
          <a:p>
            <a:endParaRPr/>
          </a:p>
        </p:txBody>
      </p:sp>
      <p:sp>
        <p:nvSpPr>
          <p:cNvPr id="7" name="object 7"/>
          <p:cNvSpPr/>
          <p:nvPr/>
        </p:nvSpPr>
        <p:spPr>
          <a:xfrm>
            <a:off x="4789832" y="5320833"/>
            <a:ext cx="520700" cy="1969770"/>
          </a:xfrm>
          <a:custGeom>
            <a:avLst/>
            <a:gdLst/>
            <a:ahLst/>
            <a:cxnLst/>
            <a:rect l="l" t="t" r="r" b="b"/>
            <a:pathLst>
              <a:path w="520700" h="1969770">
                <a:moveTo>
                  <a:pt x="520166" y="0"/>
                </a:moveTo>
                <a:lnTo>
                  <a:pt x="0" y="520166"/>
                </a:lnTo>
                <a:lnTo>
                  <a:pt x="445274" y="978293"/>
                </a:lnTo>
                <a:lnTo>
                  <a:pt x="445274" y="1969173"/>
                </a:lnTo>
              </a:path>
            </a:pathLst>
          </a:custGeom>
          <a:ln w="114300">
            <a:solidFill>
              <a:srgbClr val="B1B3B4"/>
            </a:solidFill>
          </a:ln>
        </p:spPr>
        <p:txBody>
          <a:bodyPr wrap="square" lIns="0" tIns="0" rIns="0" bIns="0" rtlCol="0"/>
          <a:lstStyle/>
          <a:p>
            <a:endParaRPr/>
          </a:p>
        </p:txBody>
      </p:sp>
      <p:sp>
        <p:nvSpPr>
          <p:cNvPr id="8" name="object 8"/>
          <p:cNvSpPr/>
          <p:nvPr/>
        </p:nvSpPr>
        <p:spPr>
          <a:xfrm>
            <a:off x="2667292" y="3791140"/>
            <a:ext cx="5358765" cy="558165"/>
          </a:xfrm>
          <a:custGeom>
            <a:avLst/>
            <a:gdLst/>
            <a:ahLst/>
            <a:cxnLst/>
            <a:rect l="l" t="t" r="r" b="b"/>
            <a:pathLst>
              <a:path w="5358765" h="558164">
                <a:moveTo>
                  <a:pt x="0" y="0"/>
                </a:moveTo>
                <a:lnTo>
                  <a:pt x="5358383" y="0"/>
                </a:lnTo>
                <a:lnTo>
                  <a:pt x="5358383" y="557784"/>
                </a:lnTo>
                <a:lnTo>
                  <a:pt x="0" y="557784"/>
                </a:lnTo>
                <a:lnTo>
                  <a:pt x="0" y="0"/>
                </a:lnTo>
                <a:close/>
              </a:path>
            </a:pathLst>
          </a:custGeom>
          <a:solidFill>
            <a:srgbClr val="000000">
              <a:alpha val="39999"/>
            </a:srgbClr>
          </a:solidFill>
        </p:spPr>
        <p:txBody>
          <a:bodyPr wrap="square" lIns="0" tIns="0" rIns="0" bIns="0" rtlCol="0"/>
          <a:lstStyle/>
          <a:p>
            <a:endParaRPr/>
          </a:p>
        </p:txBody>
      </p:sp>
      <p:sp>
        <p:nvSpPr>
          <p:cNvPr id="9" name="object 9"/>
          <p:cNvSpPr/>
          <p:nvPr/>
        </p:nvSpPr>
        <p:spPr>
          <a:xfrm>
            <a:off x="2695528" y="3816830"/>
            <a:ext cx="5287645" cy="491490"/>
          </a:xfrm>
          <a:custGeom>
            <a:avLst/>
            <a:gdLst/>
            <a:ahLst/>
            <a:cxnLst/>
            <a:rect l="l" t="t" r="r" b="b"/>
            <a:pathLst>
              <a:path w="5287645" h="491489">
                <a:moveTo>
                  <a:pt x="5215470" y="0"/>
                </a:moveTo>
                <a:lnTo>
                  <a:pt x="71996" y="0"/>
                </a:lnTo>
                <a:lnTo>
                  <a:pt x="30373" y="1124"/>
                </a:lnTo>
                <a:lnTo>
                  <a:pt x="8999" y="8999"/>
                </a:lnTo>
                <a:lnTo>
                  <a:pt x="1124" y="30373"/>
                </a:lnTo>
                <a:lnTo>
                  <a:pt x="0" y="71996"/>
                </a:lnTo>
                <a:lnTo>
                  <a:pt x="0" y="419493"/>
                </a:lnTo>
                <a:lnTo>
                  <a:pt x="1124" y="461116"/>
                </a:lnTo>
                <a:lnTo>
                  <a:pt x="8999" y="482490"/>
                </a:lnTo>
                <a:lnTo>
                  <a:pt x="30373" y="490365"/>
                </a:lnTo>
                <a:lnTo>
                  <a:pt x="71996" y="491490"/>
                </a:lnTo>
                <a:lnTo>
                  <a:pt x="5215470" y="491490"/>
                </a:lnTo>
                <a:lnTo>
                  <a:pt x="5257093" y="490365"/>
                </a:lnTo>
                <a:lnTo>
                  <a:pt x="5278467" y="482490"/>
                </a:lnTo>
                <a:lnTo>
                  <a:pt x="5286342" y="461116"/>
                </a:lnTo>
                <a:lnTo>
                  <a:pt x="5287467" y="419493"/>
                </a:lnTo>
                <a:lnTo>
                  <a:pt x="5287467" y="71996"/>
                </a:lnTo>
                <a:lnTo>
                  <a:pt x="5286342" y="30373"/>
                </a:lnTo>
                <a:lnTo>
                  <a:pt x="5278467" y="8999"/>
                </a:lnTo>
                <a:lnTo>
                  <a:pt x="5257093" y="1124"/>
                </a:lnTo>
                <a:lnTo>
                  <a:pt x="5215470" y="0"/>
                </a:lnTo>
                <a:close/>
              </a:path>
            </a:pathLst>
          </a:custGeom>
          <a:solidFill>
            <a:srgbClr val="D54015"/>
          </a:solidFill>
        </p:spPr>
        <p:txBody>
          <a:bodyPr wrap="square" lIns="0" tIns="0" rIns="0" bIns="0" rtlCol="0"/>
          <a:lstStyle/>
          <a:p>
            <a:endParaRPr/>
          </a:p>
        </p:txBody>
      </p:sp>
      <p:sp>
        <p:nvSpPr>
          <p:cNvPr id="10" name="object 10"/>
          <p:cNvSpPr txBox="1"/>
          <p:nvPr/>
        </p:nvSpPr>
        <p:spPr>
          <a:xfrm>
            <a:off x="2500311" y="3919472"/>
            <a:ext cx="5664725" cy="382156"/>
          </a:xfrm>
          <a:prstGeom prst="rect">
            <a:avLst/>
          </a:prstGeom>
        </p:spPr>
        <p:txBody>
          <a:bodyPr vert="horz" wrap="square" lIns="0" tIns="12700" rIns="0" bIns="0" rtlCol="0">
            <a:spAutoFit/>
          </a:bodyPr>
          <a:lstStyle/>
          <a:p>
            <a:pPr marL="372110">
              <a:lnSpc>
                <a:spcPct val="100000"/>
              </a:lnSpc>
              <a:spcBef>
                <a:spcPts val="100"/>
              </a:spcBef>
            </a:pPr>
            <a:r>
              <a:rPr sz="1200" b="1" spc="-25" dirty="0">
                <a:solidFill>
                  <a:srgbClr val="FFFFFF"/>
                </a:solidFill>
                <a:latin typeface="Arial"/>
                <a:cs typeface="Arial"/>
              </a:rPr>
              <a:t>A pessoa </a:t>
            </a:r>
            <a:r>
              <a:rPr sz="1200" b="1" spc="20" dirty="0">
                <a:solidFill>
                  <a:srgbClr val="FFFFFF"/>
                </a:solidFill>
                <a:latin typeface="Arial"/>
                <a:cs typeface="Arial"/>
              </a:rPr>
              <a:t>tentou </a:t>
            </a:r>
            <a:r>
              <a:rPr sz="1200" b="1" spc="-10" dirty="0">
                <a:solidFill>
                  <a:srgbClr val="FFFFFF"/>
                </a:solidFill>
                <a:latin typeface="Arial"/>
                <a:cs typeface="Arial"/>
              </a:rPr>
              <a:t>um </a:t>
            </a:r>
            <a:r>
              <a:rPr sz="1200" b="1" spc="20" dirty="0">
                <a:solidFill>
                  <a:srgbClr val="FFFFFF"/>
                </a:solidFill>
                <a:latin typeface="Arial"/>
                <a:cs typeface="Arial"/>
              </a:rPr>
              <a:t>ato </a:t>
            </a:r>
            <a:r>
              <a:rPr sz="1200" b="1" spc="-5" dirty="0">
                <a:solidFill>
                  <a:srgbClr val="FFFFFF"/>
                </a:solidFill>
                <a:latin typeface="Arial"/>
                <a:cs typeface="Arial"/>
              </a:rPr>
              <a:t>de autoagressão </a:t>
            </a:r>
            <a:r>
              <a:rPr sz="1200" b="1" spc="-10" dirty="0">
                <a:solidFill>
                  <a:srgbClr val="FFFFFF"/>
                </a:solidFill>
                <a:latin typeface="Arial"/>
                <a:cs typeface="Arial"/>
              </a:rPr>
              <a:t>grave </a:t>
            </a:r>
            <a:r>
              <a:rPr sz="1200" b="1" spc="-5" dirty="0">
                <a:solidFill>
                  <a:srgbClr val="FFFFFF"/>
                </a:solidFill>
                <a:latin typeface="Arial"/>
                <a:cs typeface="Arial"/>
              </a:rPr>
              <a:t>do </a:t>
            </a:r>
            <a:r>
              <a:rPr sz="1200" b="1" spc="10" dirty="0">
                <a:solidFill>
                  <a:srgbClr val="FFFFFF"/>
                </a:solidFill>
                <a:latin typeface="Arial"/>
                <a:cs typeface="Arial"/>
              </a:rPr>
              <a:t>ponto </a:t>
            </a:r>
            <a:r>
              <a:rPr sz="1200" b="1" spc="-5" dirty="0">
                <a:solidFill>
                  <a:srgbClr val="FFFFFF"/>
                </a:solidFill>
                <a:latin typeface="Arial"/>
                <a:cs typeface="Arial"/>
              </a:rPr>
              <a:t>de vista</a:t>
            </a:r>
            <a:r>
              <a:rPr sz="1200" b="1" spc="90" dirty="0">
                <a:solidFill>
                  <a:srgbClr val="FFFFFF"/>
                </a:solidFill>
                <a:latin typeface="Arial"/>
                <a:cs typeface="Arial"/>
              </a:rPr>
              <a:t> </a:t>
            </a:r>
            <a:r>
              <a:rPr sz="1200" b="1" spc="-30" dirty="0">
                <a:solidFill>
                  <a:srgbClr val="FFFFFF"/>
                </a:solidFill>
                <a:latin typeface="Arial"/>
                <a:cs typeface="Arial"/>
              </a:rPr>
              <a:t>médico?</a:t>
            </a:r>
            <a:endParaRPr sz="1200" dirty="0">
              <a:latin typeface="Arial"/>
              <a:cs typeface="Arial"/>
            </a:endParaRPr>
          </a:p>
        </p:txBody>
      </p:sp>
      <p:sp>
        <p:nvSpPr>
          <p:cNvPr id="11" name="object 11"/>
          <p:cNvSpPr/>
          <p:nvPr/>
        </p:nvSpPr>
        <p:spPr>
          <a:xfrm>
            <a:off x="5180817" y="3531392"/>
            <a:ext cx="376555" cy="376555"/>
          </a:xfrm>
          <a:custGeom>
            <a:avLst/>
            <a:gdLst/>
            <a:ahLst/>
            <a:cxnLst/>
            <a:rect l="l" t="t" r="r" b="b"/>
            <a:pathLst>
              <a:path w="376554" h="376554">
                <a:moveTo>
                  <a:pt x="188010" y="0"/>
                </a:move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close/>
              </a:path>
            </a:pathLst>
          </a:custGeom>
          <a:solidFill>
            <a:srgbClr val="D54015"/>
          </a:solidFill>
        </p:spPr>
        <p:txBody>
          <a:bodyPr wrap="square" lIns="0" tIns="0" rIns="0" bIns="0" rtlCol="0"/>
          <a:lstStyle/>
          <a:p>
            <a:endParaRPr/>
          </a:p>
        </p:txBody>
      </p:sp>
      <p:sp>
        <p:nvSpPr>
          <p:cNvPr id="12" name="object 12"/>
          <p:cNvSpPr/>
          <p:nvPr/>
        </p:nvSpPr>
        <p:spPr>
          <a:xfrm>
            <a:off x="5180817" y="3531392"/>
            <a:ext cx="376555" cy="376555"/>
          </a:xfrm>
          <a:custGeom>
            <a:avLst/>
            <a:gdLst/>
            <a:ahLst/>
            <a:cxnLst/>
            <a:rect l="l" t="t" r="r" b="b"/>
            <a:pathLst>
              <a:path w="376554" h="376554">
                <a:moveTo>
                  <a:pt x="188010" y="376021"/>
                </a:move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close/>
              </a:path>
            </a:pathLst>
          </a:custGeom>
          <a:ln w="12776">
            <a:solidFill>
              <a:srgbClr val="FFFFFF"/>
            </a:solidFill>
          </a:ln>
        </p:spPr>
        <p:txBody>
          <a:bodyPr wrap="square" lIns="0" tIns="0" rIns="0" bIns="0" rtlCol="0"/>
          <a:lstStyle/>
          <a:p>
            <a:endParaRPr/>
          </a:p>
        </p:txBody>
      </p:sp>
      <p:sp>
        <p:nvSpPr>
          <p:cNvPr id="13" name="object 13"/>
          <p:cNvSpPr/>
          <p:nvPr/>
        </p:nvSpPr>
        <p:spPr>
          <a:xfrm>
            <a:off x="5338059" y="3655460"/>
            <a:ext cx="61594" cy="128270"/>
          </a:xfrm>
          <a:custGeom>
            <a:avLst/>
            <a:gdLst/>
            <a:ahLst/>
            <a:cxnLst/>
            <a:rect l="l" t="t" r="r" b="b"/>
            <a:pathLst>
              <a:path w="61595" h="128270">
                <a:moveTo>
                  <a:pt x="61544" y="27609"/>
                </a:moveTo>
                <a:lnTo>
                  <a:pt x="34315" y="27609"/>
                </a:lnTo>
                <a:lnTo>
                  <a:pt x="34315" y="127888"/>
                </a:lnTo>
                <a:lnTo>
                  <a:pt x="61544" y="127888"/>
                </a:lnTo>
                <a:lnTo>
                  <a:pt x="61544" y="27609"/>
                </a:lnTo>
                <a:close/>
              </a:path>
              <a:path w="61595" h="128270">
                <a:moveTo>
                  <a:pt x="61544" y="0"/>
                </a:moveTo>
                <a:lnTo>
                  <a:pt x="37960" y="0"/>
                </a:lnTo>
                <a:lnTo>
                  <a:pt x="0" y="27609"/>
                </a:lnTo>
                <a:lnTo>
                  <a:pt x="9588" y="46596"/>
                </a:lnTo>
                <a:lnTo>
                  <a:pt x="34315" y="27609"/>
                </a:lnTo>
                <a:lnTo>
                  <a:pt x="61544" y="27609"/>
                </a:lnTo>
                <a:lnTo>
                  <a:pt x="61544" y="0"/>
                </a:lnTo>
                <a:close/>
              </a:path>
            </a:pathLst>
          </a:custGeom>
          <a:solidFill>
            <a:srgbClr val="FFFFFF"/>
          </a:solidFill>
        </p:spPr>
        <p:txBody>
          <a:bodyPr wrap="square" lIns="0" tIns="0" rIns="0" bIns="0" rtlCol="0"/>
          <a:lstStyle/>
          <a:p>
            <a:endParaRPr/>
          </a:p>
        </p:txBody>
      </p:sp>
      <p:sp>
        <p:nvSpPr>
          <p:cNvPr id="14" name="object 14"/>
          <p:cNvSpPr/>
          <p:nvPr/>
        </p:nvSpPr>
        <p:spPr>
          <a:xfrm>
            <a:off x="6788416" y="5577560"/>
            <a:ext cx="3168650" cy="1088390"/>
          </a:xfrm>
          <a:custGeom>
            <a:avLst/>
            <a:gdLst/>
            <a:ahLst/>
            <a:cxnLst/>
            <a:rect l="l" t="t" r="r" b="b"/>
            <a:pathLst>
              <a:path w="3168650" h="1088390">
                <a:moveTo>
                  <a:pt x="0" y="0"/>
                </a:moveTo>
                <a:lnTo>
                  <a:pt x="3168396" y="0"/>
                </a:lnTo>
                <a:lnTo>
                  <a:pt x="3168396" y="1088136"/>
                </a:lnTo>
                <a:lnTo>
                  <a:pt x="0" y="1088136"/>
                </a:lnTo>
                <a:lnTo>
                  <a:pt x="0" y="0"/>
                </a:lnTo>
                <a:close/>
              </a:path>
            </a:pathLst>
          </a:custGeom>
          <a:solidFill>
            <a:srgbClr val="000000">
              <a:alpha val="39999"/>
            </a:srgbClr>
          </a:solidFill>
        </p:spPr>
        <p:txBody>
          <a:bodyPr wrap="square" lIns="0" tIns="0" rIns="0" bIns="0" rtlCol="0"/>
          <a:lstStyle/>
          <a:p>
            <a:endParaRPr/>
          </a:p>
        </p:txBody>
      </p:sp>
      <p:sp>
        <p:nvSpPr>
          <p:cNvPr id="15" name="object 15"/>
          <p:cNvSpPr/>
          <p:nvPr/>
        </p:nvSpPr>
        <p:spPr>
          <a:xfrm>
            <a:off x="6821610" y="5612775"/>
            <a:ext cx="3084830" cy="1001394"/>
          </a:xfrm>
          <a:custGeom>
            <a:avLst/>
            <a:gdLst/>
            <a:ahLst/>
            <a:cxnLst/>
            <a:rect l="l" t="t" r="r" b="b"/>
            <a:pathLst>
              <a:path w="3084829" h="1001395">
                <a:moveTo>
                  <a:pt x="3052254" y="0"/>
                </a:moveTo>
                <a:lnTo>
                  <a:pt x="32397" y="0"/>
                </a:lnTo>
                <a:lnTo>
                  <a:pt x="13667" y="506"/>
                </a:lnTo>
                <a:lnTo>
                  <a:pt x="4049" y="4049"/>
                </a:lnTo>
                <a:lnTo>
                  <a:pt x="506" y="13667"/>
                </a:lnTo>
                <a:lnTo>
                  <a:pt x="0" y="32397"/>
                </a:lnTo>
                <a:lnTo>
                  <a:pt x="0" y="968476"/>
                </a:lnTo>
                <a:lnTo>
                  <a:pt x="506" y="987213"/>
                </a:lnTo>
                <a:lnTo>
                  <a:pt x="4049" y="996835"/>
                </a:lnTo>
                <a:lnTo>
                  <a:pt x="13667" y="1000380"/>
                </a:lnTo>
                <a:lnTo>
                  <a:pt x="32397" y="1000887"/>
                </a:lnTo>
                <a:lnTo>
                  <a:pt x="3052254" y="1000887"/>
                </a:lnTo>
                <a:lnTo>
                  <a:pt x="3070984" y="1000380"/>
                </a:lnTo>
                <a:lnTo>
                  <a:pt x="3080602" y="996835"/>
                </a:lnTo>
                <a:lnTo>
                  <a:pt x="3084145" y="987213"/>
                </a:lnTo>
                <a:lnTo>
                  <a:pt x="3084652" y="968476"/>
                </a:lnTo>
                <a:lnTo>
                  <a:pt x="3084652" y="32397"/>
                </a:lnTo>
                <a:lnTo>
                  <a:pt x="3084145" y="13667"/>
                </a:lnTo>
                <a:lnTo>
                  <a:pt x="3080602" y="4049"/>
                </a:lnTo>
                <a:lnTo>
                  <a:pt x="3070984" y="506"/>
                </a:lnTo>
                <a:lnTo>
                  <a:pt x="3052254" y="0"/>
                </a:lnTo>
                <a:close/>
              </a:path>
            </a:pathLst>
          </a:custGeom>
          <a:solidFill>
            <a:srgbClr val="FFFFFF"/>
          </a:solidFill>
        </p:spPr>
        <p:txBody>
          <a:bodyPr wrap="square" lIns="0" tIns="0" rIns="0" bIns="0" rtlCol="0"/>
          <a:lstStyle/>
          <a:p>
            <a:endParaRPr/>
          </a:p>
        </p:txBody>
      </p:sp>
      <p:sp>
        <p:nvSpPr>
          <p:cNvPr id="16" name="object 16"/>
          <p:cNvSpPr txBox="1"/>
          <p:nvPr/>
        </p:nvSpPr>
        <p:spPr>
          <a:xfrm>
            <a:off x="6948776" y="5665311"/>
            <a:ext cx="2957663" cy="151323"/>
          </a:xfrm>
          <a:prstGeom prst="rect">
            <a:avLst/>
          </a:prstGeom>
        </p:spPr>
        <p:txBody>
          <a:bodyPr vert="horz" wrap="square" lIns="0" tIns="12700" rIns="0" bIns="0" rtlCol="0">
            <a:spAutoFit/>
          </a:bodyPr>
          <a:lstStyle/>
          <a:p>
            <a:pPr>
              <a:lnSpc>
                <a:spcPct val="100000"/>
              </a:lnSpc>
              <a:spcBef>
                <a:spcPts val="100"/>
              </a:spcBef>
            </a:pPr>
            <a:r>
              <a:rPr sz="900" dirty="0">
                <a:latin typeface="Arial"/>
                <a:cs typeface="Arial"/>
              </a:rPr>
              <a:t>É necessário o manejo do ato de autoagressão grave do</a:t>
            </a:r>
          </a:p>
        </p:txBody>
      </p:sp>
      <p:sp>
        <p:nvSpPr>
          <p:cNvPr id="17" name="object 17"/>
          <p:cNvSpPr txBox="1"/>
          <p:nvPr/>
        </p:nvSpPr>
        <p:spPr>
          <a:xfrm>
            <a:off x="6903132" y="5854320"/>
            <a:ext cx="1094740" cy="162560"/>
          </a:xfrm>
          <a:prstGeom prst="rect">
            <a:avLst/>
          </a:prstGeom>
        </p:spPr>
        <p:txBody>
          <a:bodyPr vert="horz" wrap="square" lIns="0" tIns="12700" rIns="0" bIns="0" rtlCol="0">
            <a:spAutoFit/>
          </a:bodyPr>
          <a:lstStyle/>
          <a:p>
            <a:pPr>
              <a:lnSpc>
                <a:spcPct val="100000"/>
              </a:lnSpc>
              <a:spcBef>
                <a:spcPts val="100"/>
              </a:spcBef>
            </a:pPr>
            <a:r>
              <a:rPr sz="900" spc="-5" dirty="0">
                <a:latin typeface="Arial"/>
                <a:cs typeface="Arial"/>
              </a:rPr>
              <a:t>ponto </a:t>
            </a:r>
            <a:r>
              <a:rPr sz="900" spc="-40" dirty="0">
                <a:latin typeface="Arial"/>
                <a:cs typeface="Arial"/>
              </a:rPr>
              <a:t>de </a:t>
            </a:r>
            <a:r>
              <a:rPr sz="900" spc="-35" dirty="0">
                <a:latin typeface="Arial"/>
                <a:cs typeface="Arial"/>
              </a:rPr>
              <a:t>vista</a:t>
            </a:r>
            <a:r>
              <a:rPr sz="900" spc="-85" dirty="0">
                <a:latin typeface="Arial"/>
                <a:cs typeface="Arial"/>
              </a:rPr>
              <a:t> </a:t>
            </a:r>
            <a:r>
              <a:rPr sz="900" spc="-30" dirty="0">
                <a:latin typeface="Arial"/>
                <a:cs typeface="Arial"/>
              </a:rPr>
              <a:t>médico.</a:t>
            </a:r>
            <a:endParaRPr sz="900">
              <a:latin typeface="Arial"/>
              <a:cs typeface="Arial"/>
            </a:endParaRPr>
          </a:p>
        </p:txBody>
      </p:sp>
      <p:sp>
        <p:nvSpPr>
          <p:cNvPr id="18" name="object 18"/>
          <p:cNvSpPr/>
          <p:nvPr/>
        </p:nvSpPr>
        <p:spPr>
          <a:xfrm>
            <a:off x="7936123" y="6179446"/>
            <a:ext cx="207365" cy="207352"/>
          </a:xfrm>
          <a:prstGeom prst="rect">
            <a:avLst/>
          </a:prstGeom>
          <a:blipFill>
            <a:blip r:embed="rId2" cstate="print"/>
            <a:stretch>
              <a:fillRect/>
            </a:stretch>
          </a:blipFill>
        </p:spPr>
        <p:txBody>
          <a:bodyPr wrap="square" lIns="0" tIns="0" rIns="0" bIns="0" rtlCol="0"/>
          <a:lstStyle/>
          <a:p>
            <a:endParaRPr/>
          </a:p>
        </p:txBody>
      </p:sp>
      <p:sp>
        <p:nvSpPr>
          <p:cNvPr id="19" name="object 19"/>
          <p:cNvSpPr txBox="1"/>
          <p:nvPr/>
        </p:nvSpPr>
        <p:spPr>
          <a:xfrm>
            <a:off x="6885193" y="6029873"/>
            <a:ext cx="2957663" cy="505009"/>
          </a:xfrm>
          <a:prstGeom prst="rect">
            <a:avLst/>
          </a:prstGeom>
        </p:spPr>
        <p:txBody>
          <a:bodyPr vert="horz" wrap="square" lIns="0" tIns="29209" rIns="0" bIns="0" rtlCol="0">
            <a:spAutoFit/>
          </a:bodyPr>
          <a:lstStyle/>
          <a:p>
            <a:pPr>
              <a:lnSpc>
                <a:spcPct val="100000"/>
              </a:lnSpc>
              <a:spcBef>
                <a:spcPts val="229"/>
              </a:spcBef>
            </a:pPr>
            <a:r>
              <a:rPr sz="1000" b="1" spc="-80" dirty="0">
                <a:solidFill>
                  <a:srgbClr val="DF4F13"/>
                </a:solidFill>
                <a:latin typeface="Arial"/>
                <a:cs typeface="Arial"/>
              </a:rPr>
              <a:t>» </a:t>
            </a:r>
            <a:r>
              <a:rPr sz="1000" b="1" spc="-25" dirty="0">
                <a:latin typeface="Arial"/>
                <a:cs typeface="Arial"/>
              </a:rPr>
              <a:t>Vá </a:t>
            </a:r>
            <a:r>
              <a:rPr sz="1000" b="1" spc="-15" dirty="0">
                <a:latin typeface="Arial"/>
                <a:cs typeface="Arial"/>
              </a:rPr>
              <a:t>para </a:t>
            </a:r>
            <a:r>
              <a:rPr sz="1000" b="1" spc="-20" dirty="0">
                <a:latin typeface="Arial"/>
                <a:cs typeface="Arial"/>
              </a:rPr>
              <a:t>o </a:t>
            </a:r>
            <a:r>
              <a:rPr sz="1000" b="1" spc="-65" dirty="0">
                <a:solidFill>
                  <a:srgbClr val="D54015"/>
                </a:solidFill>
                <a:latin typeface="Arial"/>
                <a:cs typeface="Arial"/>
              </a:rPr>
              <a:t>PROTOCOLO</a:t>
            </a:r>
            <a:r>
              <a:rPr sz="1000" b="1" spc="-60" dirty="0">
                <a:solidFill>
                  <a:srgbClr val="D54015"/>
                </a:solidFill>
                <a:latin typeface="Arial"/>
                <a:cs typeface="Arial"/>
              </a:rPr>
              <a:t> </a:t>
            </a:r>
            <a:r>
              <a:rPr sz="1000" b="1" spc="25" dirty="0">
                <a:solidFill>
                  <a:srgbClr val="D54015"/>
                </a:solidFill>
                <a:latin typeface="Arial"/>
                <a:cs typeface="Arial"/>
              </a:rPr>
              <a:t>1</a:t>
            </a:r>
            <a:endParaRPr sz="1000" dirty="0">
              <a:latin typeface="Arial"/>
              <a:cs typeface="Arial"/>
            </a:endParaRPr>
          </a:p>
          <a:p>
            <a:pPr marL="179705" marR="5080" indent="-180340">
              <a:lnSpc>
                <a:spcPct val="91500"/>
              </a:lnSpc>
              <a:spcBef>
                <a:spcPts val="275"/>
              </a:spcBef>
              <a:tabLst>
                <a:tab pos="1271270" algn="l"/>
              </a:tabLst>
            </a:pPr>
            <a:r>
              <a:rPr sz="1000" b="1" spc="-80" dirty="0">
                <a:solidFill>
                  <a:srgbClr val="DF4F13"/>
                </a:solidFill>
                <a:latin typeface="Arial"/>
                <a:cs typeface="Arial"/>
              </a:rPr>
              <a:t>»  </a:t>
            </a:r>
            <a:r>
              <a:rPr sz="1000" b="1" spc="-15" dirty="0">
                <a:latin typeface="Arial"/>
                <a:cs typeface="Arial"/>
              </a:rPr>
              <a:t>Volte</a:t>
            </a:r>
            <a:r>
              <a:rPr sz="1000" b="1" spc="105" dirty="0">
                <a:latin typeface="Arial"/>
                <a:cs typeface="Arial"/>
              </a:rPr>
              <a:t> </a:t>
            </a:r>
            <a:r>
              <a:rPr sz="1000" b="1" spc="-15" dirty="0">
                <a:latin typeface="Arial"/>
                <a:cs typeface="Arial"/>
              </a:rPr>
              <a:t>ao</a:t>
            </a:r>
            <a:r>
              <a:rPr sz="1000" b="1" dirty="0">
                <a:latin typeface="Arial"/>
                <a:cs typeface="Arial"/>
              </a:rPr>
              <a:t> </a:t>
            </a:r>
            <a:r>
              <a:rPr sz="1000" b="1" spc="-75" dirty="0">
                <a:solidFill>
                  <a:srgbClr val="D54015"/>
                </a:solidFill>
                <a:latin typeface="Arial"/>
                <a:cs typeface="Arial"/>
              </a:rPr>
              <a:t>PASSO	</a:t>
            </a:r>
            <a:r>
              <a:rPr sz="1000" spc="-25" dirty="0">
                <a:latin typeface="Arial"/>
                <a:cs typeface="Arial"/>
              </a:rPr>
              <a:t>quando </a:t>
            </a:r>
            <a:r>
              <a:rPr sz="1000" spc="-60" dirty="0">
                <a:latin typeface="Arial"/>
                <a:cs typeface="Arial"/>
              </a:rPr>
              <a:t>a pessoa </a:t>
            </a:r>
            <a:r>
              <a:rPr sz="1000" spc="-40" dirty="0">
                <a:latin typeface="Arial"/>
                <a:cs typeface="Arial"/>
              </a:rPr>
              <a:t>estiver  </a:t>
            </a:r>
            <a:r>
              <a:rPr sz="1000" spc="-30" dirty="0">
                <a:latin typeface="Arial"/>
                <a:cs typeface="Arial"/>
              </a:rPr>
              <a:t>clinicamente </a:t>
            </a:r>
            <a:r>
              <a:rPr sz="1000" spc="-40" dirty="0">
                <a:latin typeface="Arial"/>
                <a:cs typeface="Arial"/>
              </a:rPr>
              <a:t>estável.</a:t>
            </a:r>
            <a:endParaRPr sz="1000" dirty="0">
              <a:latin typeface="Arial"/>
              <a:cs typeface="Arial"/>
            </a:endParaRPr>
          </a:p>
        </p:txBody>
      </p:sp>
      <p:sp>
        <p:nvSpPr>
          <p:cNvPr id="20" name="object 20"/>
          <p:cNvSpPr/>
          <p:nvPr/>
        </p:nvSpPr>
        <p:spPr>
          <a:xfrm>
            <a:off x="6821610" y="5612775"/>
            <a:ext cx="3084830" cy="1001394"/>
          </a:xfrm>
          <a:custGeom>
            <a:avLst/>
            <a:gdLst/>
            <a:ahLst/>
            <a:cxnLst/>
            <a:rect l="l" t="t" r="r" b="b"/>
            <a:pathLst>
              <a:path w="3084829" h="1001395">
                <a:moveTo>
                  <a:pt x="32397" y="0"/>
                </a:moveTo>
                <a:lnTo>
                  <a:pt x="13667" y="506"/>
                </a:lnTo>
                <a:lnTo>
                  <a:pt x="4049" y="4049"/>
                </a:lnTo>
                <a:lnTo>
                  <a:pt x="506" y="13667"/>
                </a:lnTo>
                <a:lnTo>
                  <a:pt x="0" y="32397"/>
                </a:lnTo>
                <a:lnTo>
                  <a:pt x="0" y="968476"/>
                </a:lnTo>
                <a:lnTo>
                  <a:pt x="506" y="987213"/>
                </a:lnTo>
                <a:lnTo>
                  <a:pt x="4049" y="996835"/>
                </a:lnTo>
                <a:lnTo>
                  <a:pt x="13667" y="1000380"/>
                </a:lnTo>
                <a:lnTo>
                  <a:pt x="32397" y="1000887"/>
                </a:lnTo>
                <a:lnTo>
                  <a:pt x="3052254" y="1000887"/>
                </a:lnTo>
                <a:lnTo>
                  <a:pt x="3070984" y="1000380"/>
                </a:lnTo>
                <a:lnTo>
                  <a:pt x="3080602" y="996835"/>
                </a:lnTo>
                <a:lnTo>
                  <a:pt x="3084145" y="987213"/>
                </a:lnTo>
                <a:lnTo>
                  <a:pt x="3084652" y="968476"/>
                </a:lnTo>
                <a:lnTo>
                  <a:pt x="3084652" y="32397"/>
                </a:lnTo>
                <a:lnTo>
                  <a:pt x="3084145" y="13667"/>
                </a:lnTo>
                <a:lnTo>
                  <a:pt x="3080602" y="4049"/>
                </a:lnTo>
                <a:lnTo>
                  <a:pt x="3070984" y="506"/>
                </a:lnTo>
                <a:lnTo>
                  <a:pt x="3052254" y="0"/>
                </a:lnTo>
                <a:lnTo>
                  <a:pt x="32397" y="0"/>
                </a:lnTo>
                <a:close/>
              </a:path>
            </a:pathLst>
          </a:custGeom>
          <a:ln w="19050">
            <a:solidFill>
              <a:srgbClr val="D54015"/>
            </a:solidFill>
          </a:ln>
        </p:spPr>
        <p:txBody>
          <a:bodyPr wrap="square" lIns="0" tIns="0" rIns="0" bIns="0" rtlCol="0"/>
          <a:lstStyle/>
          <a:p>
            <a:endParaRPr/>
          </a:p>
        </p:txBody>
      </p:sp>
      <p:sp>
        <p:nvSpPr>
          <p:cNvPr id="21" name="object 21"/>
          <p:cNvSpPr/>
          <p:nvPr/>
        </p:nvSpPr>
        <p:spPr>
          <a:xfrm>
            <a:off x="2133102" y="5598548"/>
            <a:ext cx="2059605" cy="899793"/>
          </a:xfrm>
          <a:custGeom>
            <a:avLst/>
            <a:gdLst/>
            <a:ahLst/>
            <a:cxnLst/>
            <a:rect l="l" t="t" r="r" b="b"/>
            <a:pathLst>
              <a:path w="2075179" h="768350">
                <a:moveTo>
                  <a:pt x="0" y="0"/>
                </a:moveTo>
                <a:lnTo>
                  <a:pt x="0" y="767753"/>
                </a:lnTo>
                <a:lnTo>
                  <a:pt x="1908149" y="767753"/>
                </a:lnTo>
                <a:lnTo>
                  <a:pt x="1908149" y="523341"/>
                </a:lnTo>
                <a:lnTo>
                  <a:pt x="2074862" y="394207"/>
                </a:lnTo>
                <a:lnTo>
                  <a:pt x="1908149" y="247319"/>
                </a:lnTo>
                <a:lnTo>
                  <a:pt x="1908149" y="0"/>
                </a:lnTo>
                <a:lnTo>
                  <a:pt x="0" y="0"/>
                </a:lnTo>
                <a:close/>
              </a:path>
            </a:pathLst>
          </a:custGeom>
          <a:ln w="62230">
            <a:solidFill>
              <a:srgbClr val="E3E4E4"/>
            </a:solidFill>
          </a:ln>
        </p:spPr>
        <p:txBody>
          <a:bodyPr wrap="square" lIns="0" tIns="0" rIns="0" bIns="0" rtlCol="0"/>
          <a:lstStyle/>
          <a:p>
            <a:endParaRPr/>
          </a:p>
        </p:txBody>
      </p:sp>
      <p:sp>
        <p:nvSpPr>
          <p:cNvPr id="22" name="object 22"/>
          <p:cNvSpPr txBox="1"/>
          <p:nvPr/>
        </p:nvSpPr>
        <p:spPr>
          <a:xfrm>
            <a:off x="2251544" y="5708869"/>
            <a:ext cx="1635125" cy="782265"/>
          </a:xfrm>
          <a:prstGeom prst="rect">
            <a:avLst/>
          </a:prstGeom>
        </p:spPr>
        <p:txBody>
          <a:bodyPr vert="horz" wrap="square" lIns="0" tIns="12700" rIns="0" bIns="0" rtlCol="0">
            <a:spAutoFit/>
          </a:bodyPr>
          <a:lstStyle/>
          <a:p>
            <a:pPr marL="12700">
              <a:lnSpc>
                <a:spcPct val="100000"/>
              </a:lnSpc>
              <a:spcBef>
                <a:spcPts val="100"/>
              </a:spcBef>
            </a:pPr>
            <a:r>
              <a:rPr sz="1000" b="1" spc="-25" dirty="0">
                <a:solidFill>
                  <a:srgbClr val="D54015"/>
                </a:solidFill>
                <a:latin typeface="Arial"/>
                <a:cs typeface="Arial"/>
              </a:rPr>
              <a:t>DICA</a:t>
            </a:r>
            <a:r>
              <a:rPr sz="1000" b="1" spc="-10" dirty="0">
                <a:solidFill>
                  <a:srgbClr val="D54015"/>
                </a:solidFill>
                <a:latin typeface="Arial"/>
                <a:cs typeface="Arial"/>
              </a:rPr>
              <a:t> </a:t>
            </a:r>
            <a:r>
              <a:rPr sz="1000" b="1" spc="-30" dirty="0">
                <a:solidFill>
                  <a:srgbClr val="D54015"/>
                </a:solidFill>
                <a:latin typeface="Arial"/>
                <a:cs typeface="Arial"/>
              </a:rPr>
              <a:t>CLÍNICA:</a:t>
            </a:r>
            <a:endParaRPr sz="1000" dirty="0">
              <a:latin typeface="Arial"/>
              <a:cs typeface="Arial"/>
            </a:endParaRPr>
          </a:p>
          <a:p>
            <a:pPr marL="12700" marR="5080">
              <a:lnSpc>
                <a:spcPct val="100000"/>
              </a:lnSpc>
            </a:pPr>
            <a:r>
              <a:rPr sz="1000" spc="-100" dirty="0">
                <a:latin typeface="Arial"/>
                <a:cs typeface="Arial"/>
              </a:rPr>
              <a:t>Se </a:t>
            </a:r>
            <a:r>
              <a:rPr sz="1000" spc="-25" dirty="0">
                <a:latin typeface="Arial"/>
                <a:cs typeface="Arial"/>
              </a:rPr>
              <a:t>clinicamente </a:t>
            </a:r>
            <a:r>
              <a:rPr sz="1000" spc="-35" dirty="0">
                <a:latin typeface="Arial"/>
                <a:cs typeface="Arial"/>
              </a:rPr>
              <a:t>estável, </a:t>
            </a:r>
            <a:r>
              <a:rPr sz="1000" spc="-15" dirty="0">
                <a:latin typeface="Arial"/>
                <a:cs typeface="Arial"/>
              </a:rPr>
              <a:t>institua </a:t>
            </a:r>
            <a:r>
              <a:rPr sz="1000" spc="-5" dirty="0">
                <a:latin typeface="Arial"/>
                <a:cs typeface="Arial"/>
              </a:rPr>
              <a:t>o  </a:t>
            </a:r>
            <a:r>
              <a:rPr sz="1000" spc="-25" dirty="0">
                <a:latin typeface="Arial"/>
                <a:cs typeface="Arial"/>
              </a:rPr>
              <a:t>manejo </a:t>
            </a:r>
            <a:r>
              <a:rPr sz="1000" spc="-20" dirty="0">
                <a:latin typeface="Arial"/>
                <a:cs typeface="Arial"/>
              </a:rPr>
              <a:t>apropriado, </a:t>
            </a:r>
            <a:r>
              <a:rPr sz="1000" spc="-35" dirty="0">
                <a:latin typeface="Arial"/>
                <a:cs typeface="Arial"/>
              </a:rPr>
              <a:t>de </a:t>
            </a:r>
            <a:r>
              <a:rPr sz="1000" spc="-25" dirty="0">
                <a:latin typeface="Arial"/>
                <a:cs typeface="Arial"/>
              </a:rPr>
              <a:t>acordo </a:t>
            </a:r>
            <a:r>
              <a:rPr sz="1000" spc="-30" dirty="0">
                <a:latin typeface="Arial"/>
                <a:cs typeface="Arial"/>
              </a:rPr>
              <a:t>com </a:t>
            </a:r>
            <a:r>
              <a:rPr sz="1000" spc="-75" dirty="0">
                <a:latin typeface="Arial"/>
                <a:cs typeface="Arial"/>
              </a:rPr>
              <a:t>as  </a:t>
            </a:r>
            <a:r>
              <a:rPr sz="1000" spc="-45" dirty="0">
                <a:latin typeface="Arial"/>
                <a:cs typeface="Arial"/>
              </a:rPr>
              <a:t>necessidades.</a:t>
            </a:r>
            <a:endParaRPr sz="1000" dirty="0">
              <a:latin typeface="Arial"/>
              <a:cs typeface="Arial"/>
            </a:endParaRPr>
          </a:p>
        </p:txBody>
      </p:sp>
      <p:sp>
        <p:nvSpPr>
          <p:cNvPr id="23" name="object 23"/>
          <p:cNvSpPr/>
          <p:nvPr/>
        </p:nvSpPr>
        <p:spPr>
          <a:xfrm>
            <a:off x="4359302" y="5772908"/>
            <a:ext cx="71818" cy="109927"/>
          </a:xfrm>
          <a:prstGeom prst="rect">
            <a:avLst/>
          </a:prstGeom>
          <a:blipFill>
            <a:blip r:embed="rId3" cstate="print"/>
            <a:stretch>
              <a:fillRect/>
            </a:stretch>
          </a:blipFill>
        </p:spPr>
        <p:txBody>
          <a:bodyPr wrap="square" lIns="0" tIns="0" rIns="0" bIns="0" rtlCol="0"/>
          <a:lstStyle/>
          <a:p>
            <a:endParaRPr/>
          </a:p>
        </p:txBody>
      </p:sp>
      <p:sp>
        <p:nvSpPr>
          <p:cNvPr id="24" name="object 24"/>
          <p:cNvSpPr/>
          <p:nvPr/>
        </p:nvSpPr>
        <p:spPr>
          <a:xfrm>
            <a:off x="4311209" y="5847679"/>
            <a:ext cx="163830" cy="340995"/>
          </a:xfrm>
          <a:custGeom>
            <a:avLst/>
            <a:gdLst/>
            <a:ahLst/>
            <a:cxnLst/>
            <a:rect l="l" t="t" r="r" b="b"/>
            <a:pathLst>
              <a:path w="163829" h="340995">
                <a:moveTo>
                  <a:pt x="76974" y="46736"/>
                </a:moveTo>
                <a:lnTo>
                  <a:pt x="36931" y="46736"/>
                </a:lnTo>
                <a:lnTo>
                  <a:pt x="37020" y="321386"/>
                </a:lnTo>
                <a:lnTo>
                  <a:pt x="38601" y="328773"/>
                </a:lnTo>
                <a:lnTo>
                  <a:pt x="42911" y="334808"/>
                </a:lnTo>
                <a:lnTo>
                  <a:pt x="49305" y="338879"/>
                </a:lnTo>
                <a:lnTo>
                  <a:pt x="57137" y="340372"/>
                </a:lnTo>
                <a:lnTo>
                  <a:pt x="64970" y="338879"/>
                </a:lnTo>
                <a:lnTo>
                  <a:pt x="71369" y="334808"/>
                </a:lnTo>
                <a:lnTo>
                  <a:pt x="75684" y="328773"/>
                </a:lnTo>
                <a:lnTo>
                  <a:pt x="77266" y="321386"/>
                </a:lnTo>
                <a:lnTo>
                  <a:pt x="77203" y="162077"/>
                </a:lnTo>
                <a:lnTo>
                  <a:pt x="126437" y="162077"/>
                </a:lnTo>
                <a:lnTo>
                  <a:pt x="126428" y="115506"/>
                </a:lnTo>
                <a:lnTo>
                  <a:pt x="74917" y="115506"/>
                </a:lnTo>
                <a:lnTo>
                  <a:pt x="69342" y="110096"/>
                </a:lnTo>
                <a:lnTo>
                  <a:pt x="69342" y="98615"/>
                </a:lnTo>
                <a:lnTo>
                  <a:pt x="72491" y="94399"/>
                </a:lnTo>
                <a:lnTo>
                  <a:pt x="76974" y="92583"/>
                </a:lnTo>
                <a:lnTo>
                  <a:pt x="76974" y="46736"/>
                </a:lnTo>
                <a:close/>
              </a:path>
              <a:path w="163829" h="340995">
                <a:moveTo>
                  <a:pt x="126437" y="162077"/>
                </a:moveTo>
                <a:lnTo>
                  <a:pt x="86169" y="162077"/>
                </a:lnTo>
                <a:lnTo>
                  <a:pt x="86194" y="321386"/>
                </a:lnTo>
                <a:lnTo>
                  <a:pt x="87775" y="328773"/>
                </a:lnTo>
                <a:lnTo>
                  <a:pt x="92089" y="334808"/>
                </a:lnTo>
                <a:lnTo>
                  <a:pt x="98491" y="338879"/>
                </a:lnTo>
                <a:lnTo>
                  <a:pt x="106337" y="340372"/>
                </a:lnTo>
                <a:lnTo>
                  <a:pt x="114165" y="338879"/>
                </a:lnTo>
                <a:lnTo>
                  <a:pt x="120564" y="334808"/>
                </a:lnTo>
                <a:lnTo>
                  <a:pt x="124882" y="328773"/>
                </a:lnTo>
                <a:lnTo>
                  <a:pt x="126466" y="321386"/>
                </a:lnTo>
                <a:lnTo>
                  <a:pt x="126437" y="162077"/>
                </a:lnTo>
                <a:close/>
              </a:path>
              <a:path w="163829" h="340995">
                <a:moveTo>
                  <a:pt x="52247" y="38"/>
                </a:moveTo>
                <a:lnTo>
                  <a:pt x="41910" y="38"/>
                </a:lnTo>
                <a:lnTo>
                  <a:pt x="23590" y="3834"/>
                </a:lnTo>
                <a:lnTo>
                  <a:pt x="10491" y="13873"/>
                </a:lnTo>
                <a:lnTo>
                  <a:pt x="2624" y="28129"/>
                </a:lnTo>
                <a:lnTo>
                  <a:pt x="103" y="43929"/>
                </a:lnTo>
                <a:lnTo>
                  <a:pt x="0" y="147955"/>
                </a:lnTo>
                <a:lnTo>
                  <a:pt x="4362" y="159406"/>
                </a:lnTo>
                <a:lnTo>
                  <a:pt x="14022" y="163223"/>
                </a:lnTo>
                <a:lnTo>
                  <a:pt x="23694" y="159406"/>
                </a:lnTo>
                <a:lnTo>
                  <a:pt x="28092" y="147955"/>
                </a:lnTo>
                <a:lnTo>
                  <a:pt x="28092" y="46736"/>
                </a:lnTo>
                <a:lnTo>
                  <a:pt x="76974" y="46736"/>
                </a:lnTo>
                <a:lnTo>
                  <a:pt x="76974" y="43929"/>
                </a:lnTo>
                <a:lnTo>
                  <a:pt x="66729" y="41396"/>
                </a:lnTo>
                <a:lnTo>
                  <a:pt x="59101" y="33518"/>
                </a:lnTo>
                <a:lnTo>
                  <a:pt x="54227" y="19872"/>
                </a:lnTo>
                <a:lnTo>
                  <a:pt x="52247" y="38"/>
                </a:lnTo>
                <a:close/>
              </a:path>
              <a:path w="163829" h="340995">
                <a:moveTo>
                  <a:pt x="163753" y="46736"/>
                </a:moveTo>
                <a:lnTo>
                  <a:pt x="135432" y="46736"/>
                </a:lnTo>
                <a:lnTo>
                  <a:pt x="135432" y="147955"/>
                </a:lnTo>
                <a:lnTo>
                  <a:pt x="139857" y="159320"/>
                </a:lnTo>
                <a:lnTo>
                  <a:pt x="149593" y="163109"/>
                </a:lnTo>
                <a:lnTo>
                  <a:pt x="159328" y="159320"/>
                </a:lnTo>
                <a:lnTo>
                  <a:pt x="163753" y="147955"/>
                </a:lnTo>
                <a:lnTo>
                  <a:pt x="163753" y="46736"/>
                </a:lnTo>
                <a:close/>
              </a:path>
              <a:path w="163829" h="340995">
                <a:moveTo>
                  <a:pt x="122402" y="0"/>
                </a:moveTo>
                <a:lnTo>
                  <a:pt x="111506" y="0"/>
                </a:lnTo>
                <a:lnTo>
                  <a:pt x="109547" y="19925"/>
                </a:lnTo>
                <a:lnTo>
                  <a:pt x="104679" y="33634"/>
                </a:lnTo>
                <a:lnTo>
                  <a:pt x="97039" y="41549"/>
                </a:lnTo>
                <a:lnTo>
                  <a:pt x="86766" y="44094"/>
                </a:lnTo>
                <a:lnTo>
                  <a:pt x="86766" y="92722"/>
                </a:lnTo>
                <a:lnTo>
                  <a:pt x="91262" y="94551"/>
                </a:lnTo>
                <a:lnTo>
                  <a:pt x="94307" y="98615"/>
                </a:lnTo>
                <a:lnTo>
                  <a:pt x="94411" y="110236"/>
                </a:lnTo>
                <a:lnTo>
                  <a:pt x="88849" y="115506"/>
                </a:lnTo>
                <a:lnTo>
                  <a:pt x="126428" y="115506"/>
                </a:lnTo>
                <a:lnTo>
                  <a:pt x="126415" y="46736"/>
                </a:lnTo>
                <a:lnTo>
                  <a:pt x="163753" y="46736"/>
                </a:lnTo>
                <a:lnTo>
                  <a:pt x="163749" y="43929"/>
                </a:lnTo>
                <a:lnTo>
                  <a:pt x="160868" y="26794"/>
                </a:lnTo>
                <a:lnTo>
                  <a:pt x="152612" y="12828"/>
                </a:lnTo>
                <a:lnTo>
                  <a:pt x="139590" y="3437"/>
                </a:lnTo>
                <a:lnTo>
                  <a:pt x="122402" y="0"/>
                </a:lnTo>
                <a:close/>
              </a:path>
            </a:pathLst>
          </a:custGeom>
          <a:solidFill>
            <a:srgbClr val="D54015"/>
          </a:solidFill>
        </p:spPr>
        <p:txBody>
          <a:bodyPr wrap="square" lIns="0" tIns="0" rIns="0" bIns="0" rtlCol="0"/>
          <a:lstStyle/>
          <a:p>
            <a:endParaRPr/>
          </a:p>
        </p:txBody>
      </p:sp>
      <p:sp>
        <p:nvSpPr>
          <p:cNvPr id="25" name="object 25"/>
          <p:cNvSpPr/>
          <p:nvPr/>
        </p:nvSpPr>
        <p:spPr>
          <a:xfrm>
            <a:off x="1347644" y="1441155"/>
            <a:ext cx="8218805" cy="1758314"/>
          </a:xfrm>
          <a:custGeom>
            <a:avLst/>
            <a:gdLst/>
            <a:ahLst/>
            <a:cxnLst/>
            <a:rect l="l" t="t" r="r" b="b"/>
            <a:pathLst>
              <a:path w="8218805" h="1758314">
                <a:moveTo>
                  <a:pt x="7635265" y="0"/>
                </a:moveTo>
                <a:lnTo>
                  <a:pt x="647738" y="0"/>
                </a:lnTo>
                <a:lnTo>
                  <a:pt x="0" y="879043"/>
                </a:lnTo>
                <a:lnTo>
                  <a:pt x="647738" y="1758099"/>
                </a:lnTo>
                <a:lnTo>
                  <a:pt x="7635265" y="1758099"/>
                </a:lnTo>
                <a:lnTo>
                  <a:pt x="8218373" y="879043"/>
                </a:lnTo>
                <a:lnTo>
                  <a:pt x="7635265" y="0"/>
                </a:lnTo>
                <a:close/>
              </a:path>
            </a:pathLst>
          </a:custGeom>
          <a:ln w="81495">
            <a:solidFill>
              <a:srgbClr val="E3E4E4"/>
            </a:solidFill>
          </a:ln>
        </p:spPr>
        <p:txBody>
          <a:bodyPr wrap="square" lIns="0" tIns="0" rIns="0" bIns="0" rtlCol="0"/>
          <a:lstStyle/>
          <a:p>
            <a:endParaRPr/>
          </a:p>
        </p:txBody>
      </p:sp>
      <p:sp>
        <p:nvSpPr>
          <p:cNvPr id="26" name="object 26"/>
          <p:cNvSpPr/>
          <p:nvPr/>
        </p:nvSpPr>
        <p:spPr>
          <a:xfrm>
            <a:off x="2478763" y="783046"/>
            <a:ext cx="252006" cy="235686"/>
          </a:xfrm>
          <a:prstGeom prst="rect">
            <a:avLst/>
          </a:prstGeom>
          <a:blipFill>
            <a:blip r:embed="rId4" cstate="print"/>
            <a:stretch>
              <a:fillRect/>
            </a:stretch>
          </a:blipFill>
        </p:spPr>
        <p:txBody>
          <a:bodyPr wrap="square" lIns="0" tIns="0" rIns="0" bIns="0" rtlCol="0"/>
          <a:lstStyle/>
          <a:p>
            <a:endParaRPr/>
          </a:p>
        </p:txBody>
      </p:sp>
      <p:sp>
        <p:nvSpPr>
          <p:cNvPr id="27" name="object 27"/>
          <p:cNvSpPr txBox="1">
            <a:spLocks noGrp="1"/>
          </p:cNvSpPr>
          <p:nvPr>
            <p:ph type="title" idx="4294967295"/>
          </p:nvPr>
        </p:nvSpPr>
        <p:spPr>
          <a:xfrm>
            <a:off x="1503913" y="614823"/>
            <a:ext cx="3065463" cy="528638"/>
          </a:xfrm>
          <a:prstGeom prst="rect">
            <a:avLst/>
          </a:prstGeom>
        </p:spPr>
        <p:txBody>
          <a:bodyPr vert="horz" wrap="square" lIns="0" tIns="12700" rIns="0" bIns="0" rtlCol="0">
            <a:spAutoFit/>
          </a:bodyPr>
          <a:lstStyle/>
          <a:p>
            <a:pPr marL="12700">
              <a:lnSpc>
                <a:spcPct val="100000"/>
              </a:lnSpc>
              <a:spcBef>
                <a:spcPts val="100"/>
              </a:spcBef>
              <a:tabLst>
                <a:tab pos="1330960" algn="l"/>
              </a:tabLst>
            </a:pPr>
            <a:r>
              <a:rPr sz="3300" b="1" dirty="0">
                <a:solidFill>
                  <a:srgbClr val="D54015"/>
                </a:solidFill>
              </a:rPr>
              <a:t>SUI 1</a:t>
            </a:r>
            <a:r>
              <a:rPr sz="3300" spc="-235" dirty="0">
                <a:solidFill>
                  <a:srgbClr val="D54015"/>
                </a:solidFill>
              </a:rPr>
              <a:t>	</a:t>
            </a:r>
            <a:r>
              <a:rPr sz="3300" b="0" spc="-90" dirty="0">
                <a:solidFill>
                  <a:srgbClr val="000000"/>
                </a:solidFill>
                <a:latin typeface="Arial"/>
                <a:cs typeface="Arial"/>
              </a:rPr>
              <a:t>Avaliação</a:t>
            </a:r>
            <a:endParaRPr sz="3300" dirty="0">
              <a:latin typeface="Arial"/>
              <a:cs typeface="Arial"/>
            </a:endParaRPr>
          </a:p>
        </p:txBody>
      </p:sp>
      <p:sp>
        <p:nvSpPr>
          <p:cNvPr id="28" name="object 28"/>
          <p:cNvSpPr/>
          <p:nvPr/>
        </p:nvSpPr>
        <p:spPr>
          <a:xfrm>
            <a:off x="3294926" y="4363630"/>
            <a:ext cx="4156075" cy="1129665"/>
          </a:xfrm>
          <a:custGeom>
            <a:avLst/>
            <a:gdLst/>
            <a:ahLst/>
            <a:cxnLst/>
            <a:rect l="l" t="t" r="r" b="b"/>
            <a:pathLst>
              <a:path w="4156075" h="1129664">
                <a:moveTo>
                  <a:pt x="0" y="0"/>
                </a:moveTo>
                <a:lnTo>
                  <a:pt x="4155948" y="0"/>
                </a:lnTo>
                <a:lnTo>
                  <a:pt x="4155948" y="1129284"/>
                </a:lnTo>
                <a:lnTo>
                  <a:pt x="0" y="1129284"/>
                </a:lnTo>
                <a:lnTo>
                  <a:pt x="0" y="0"/>
                </a:lnTo>
                <a:close/>
              </a:path>
            </a:pathLst>
          </a:custGeom>
          <a:solidFill>
            <a:srgbClr val="000000">
              <a:alpha val="39999"/>
            </a:srgbClr>
          </a:solidFill>
        </p:spPr>
        <p:txBody>
          <a:bodyPr wrap="square" lIns="0" tIns="0" rIns="0" bIns="0" rtlCol="0"/>
          <a:lstStyle/>
          <a:p>
            <a:endParaRPr/>
          </a:p>
        </p:txBody>
      </p:sp>
      <p:sp>
        <p:nvSpPr>
          <p:cNvPr id="29" name="object 29"/>
          <p:cNvSpPr/>
          <p:nvPr/>
        </p:nvSpPr>
        <p:spPr>
          <a:xfrm>
            <a:off x="3340815" y="4411550"/>
            <a:ext cx="4044950" cy="1017269"/>
          </a:xfrm>
          <a:custGeom>
            <a:avLst/>
            <a:gdLst/>
            <a:ahLst/>
            <a:cxnLst/>
            <a:rect l="l" t="t" r="r" b="b"/>
            <a:pathLst>
              <a:path w="4044950" h="1017270">
                <a:moveTo>
                  <a:pt x="4011929" y="0"/>
                </a:moveTo>
                <a:lnTo>
                  <a:pt x="32397" y="0"/>
                </a:lnTo>
                <a:lnTo>
                  <a:pt x="13667" y="506"/>
                </a:lnTo>
                <a:lnTo>
                  <a:pt x="4049" y="4049"/>
                </a:lnTo>
                <a:lnTo>
                  <a:pt x="506" y="13667"/>
                </a:lnTo>
                <a:lnTo>
                  <a:pt x="0" y="32397"/>
                </a:lnTo>
                <a:lnTo>
                  <a:pt x="0" y="984770"/>
                </a:lnTo>
                <a:lnTo>
                  <a:pt x="506" y="1003500"/>
                </a:lnTo>
                <a:lnTo>
                  <a:pt x="4049" y="1013118"/>
                </a:lnTo>
                <a:lnTo>
                  <a:pt x="13667" y="1016662"/>
                </a:lnTo>
                <a:lnTo>
                  <a:pt x="32397" y="1017168"/>
                </a:lnTo>
                <a:lnTo>
                  <a:pt x="4011929" y="1017168"/>
                </a:lnTo>
                <a:lnTo>
                  <a:pt x="4030659" y="1016662"/>
                </a:lnTo>
                <a:lnTo>
                  <a:pt x="4040277" y="1013118"/>
                </a:lnTo>
                <a:lnTo>
                  <a:pt x="4043821" y="1003500"/>
                </a:lnTo>
                <a:lnTo>
                  <a:pt x="4044327" y="984770"/>
                </a:lnTo>
                <a:lnTo>
                  <a:pt x="4044327" y="32397"/>
                </a:lnTo>
                <a:lnTo>
                  <a:pt x="4043821" y="13667"/>
                </a:lnTo>
                <a:lnTo>
                  <a:pt x="4040277" y="4049"/>
                </a:lnTo>
                <a:lnTo>
                  <a:pt x="4030659" y="506"/>
                </a:lnTo>
                <a:lnTo>
                  <a:pt x="4011929" y="0"/>
                </a:lnTo>
                <a:close/>
              </a:path>
            </a:pathLst>
          </a:custGeom>
          <a:solidFill>
            <a:srgbClr val="FFFFFF"/>
          </a:solidFill>
        </p:spPr>
        <p:txBody>
          <a:bodyPr wrap="square" lIns="0" tIns="0" rIns="0" bIns="0" rtlCol="0"/>
          <a:lstStyle/>
          <a:p>
            <a:endParaRPr/>
          </a:p>
        </p:txBody>
      </p:sp>
      <p:sp>
        <p:nvSpPr>
          <p:cNvPr id="30" name="object 30"/>
          <p:cNvSpPr txBox="1"/>
          <p:nvPr/>
        </p:nvSpPr>
        <p:spPr>
          <a:xfrm>
            <a:off x="3321614" y="4463438"/>
            <a:ext cx="4315468" cy="936154"/>
          </a:xfrm>
          <a:prstGeom prst="rect">
            <a:avLst/>
          </a:prstGeom>
        </p:spPr>
        <p:txBody>
          <a:bodyPr vert="horz" wrap="square" lIns="0" tIns="12700" rIns="0" bIns="0" rtlCol="0">
            <a:spAutoFit/>
          </a:bodyPr>
          <a:lstStyle/>
          <a:p>
            <a:pPr marL="139700" marR="373380">
              <a:lnSpc>
                <a:spcPct val="100000"/>
              </a:lnSpc>
              <a:spcBef>
                <a:spcPts val="100"/>
              </a:spcBef>
            </a:pPr>
            <a:r>
              <a:rPr sz="1000" b="1" dirty="0">
                <a:latin typeface="Arial"/>
                <a:cs typeface="Arial"/>
              </a:rPr>
              <a:t>Avalie se há indícios de autoagressão ou sinais e sintomas que exijam  tratamento médico com urgência:</a:t>
            </a:r>
            <a:endParaRPr sz="1000" dirty="0">
              <a:latin typeface="Arial"/>
              <a:cs typeface="Arial"/>
            </a:endParaRPr>
          </a:p>
          <a:p>
            <a:pPr marL="320040" marR="819150" indent="-108585">
              <a:lnSpc>
                <a:spcPct val="100000"/>
              </a:lnSpc>
              <a:buChar char="–"/>
              <a:tabLst>
                <a:tab pos="320675" algn="l"/>
                <a:tab pos="2208530" algn="l"/>
              </a:tabLst>
            </a:pPr>
            <a:r>
              <a:rPr sz="1000" dirty="0">
                <a:latin typeface="Arial"/>
                <a:cs typeface="Arial"/>
              </a:rPr>
              <a:t>Sinais  de envenenamento ou	– Perda de consciência.  intoxicação.	– Letargia extrema.</a:t>
            </a:r>
          </a:p>
          <a:p>
            <a:pPr marL="320040" marR="2745105" indent="-108585">
              <a:lnSpc>
                <a:spcPct val="100000"/>
              </a:lnSpc>
              <a:buChar char="–"/>
              <a:tabLst>
                <a:tab pos="320675" algn="l"/>
              </a:tabLst>
            </a:pPr>
            <a:r>
              <a:rPr sz="1000" dirty="0">
                <a:latin typeface="Arial"/>
                <a:cs typeface="Arial"/>
              </a:rPr>
              <a:t>Sangramento de ferida  autoinfligida.</a:t>
            </a:r>
          </a:p>
        </p:txBody>
      </p:sp>
      <p:sp>
        <p:nvSpPr>
          <p:cNvPr id="31" name="object 31"/>
          <p:cNvSpPr/>
          <p:nvPr/>
        </p:nvSpPr>
        <p:spPr>
          <a:xfrm>
            <a:off x="3340815" y="4411550"/>
            <a:ext cx="4044950" cy="1017269"/>
          </a:xfrm>
          <a:custGeom>
            <a:avLst/>
            <a:gdLst/>
            <a:ahLst/>
            <a:cxnLst/>
            <a:rect l="l" t="t" r="r" b="b"/>
            <a:pathLst>
              <a:path w="4044950" h="1017270">
                <a:moveTo>
                  <a:pt x="32397" y="0"/>
                </a:moveTo>
                <a:lnTo>
                  <a:pt x="13667" y="506"/>
                </a:lnTo>
                <a:lnTo>
                  <a:pt x="4049" y="4049"/>
                </a:lnTo>
                <a:lnTo>
                  <a:pt x="506" y="13667"/>
                </a:lnTo>
                <a:lnTo>
                  <a:pt x="0" y="32397"/>
                </a:lnTo>
                <a:lnTo>
                  <a:pt x="0" y="984770"/>
                </a:lnTo>
                <a:lnTo>
                  <a:pt x="506" y="1003500"/>
                </a:lnTo>
                <a:lnTo>
                  <a:pt x="4049" y="1013118"/>
                </a:lnTo>
                <a:lnTo>
                  <a:pt x="13667" y="1016662"/>
                </a:lnTo>
                <a:lnTo>
                  <a:pt x="32397" y="1017168"/>
                </a:lnTo>
                <a:lnTo>
                  <a:pt x="4011929" y="1017168"/>
                </a:lnTo>
                <a:lnTo>
                  <a:pt x="4030659" y="1016662"/>
                </a:lnTo>
                <a:lnTo>
                  <a:pt x="4040277" y="1013118"/>
                </a:lnTo>
                <a:lnTo>
                  <a:pt x="4043821" y="1003500"/>
                </a:lnTo>
                <a:lnTo>
                  <a:pt x="4044327" y="984770"/>
                </a:lnTo>
                <a:lnTo>
                  <a:pt x="4044327" y="32397"/>
                </a:lnTo>
                <a:lnTo>
                  <a:pt x="4043821" y="13667"/>
                </a:lnTo>
                <a:lnTo>
                  <a:pt x="4040277" y="4049"/>
                </a:lnTo>
                <a:lnTo>
                  <a:pt x="4030659" y="506"/>
                </a:lnTo>
                <a:lnTo>
                  <a:pt x="4011929" y="0"/>
                </a:lnTo>
                <a:lnTo>
                  <a:pt x="32397" y="0"/>
                </a:lnTo>
                <a:close/>
              </a:path>
            </a:pathLst>
          </a:custGeom>
          <a:ln w="44450">
            <a:solidFill>
              <a:srgbClr val="D54015"/>
            </a:solidFill>
          </a:ln>
        </p:spPr>
        <p:txBody>
          <a:bodyPr wrap="square" lIns="0" tIns="0" rIns="0" bIns="0" rtlCol="0"/>
          <a:lstStyle/>
          <a:p>
            <a:endParaRPr/>
          </a:p>
        </p:txBody>
      </p:sp>
      <p:sp>
        <p:nvSpPr>
          <p:cNvPr id="32" name="object 32"/>
          <p:cNvSpPr txBox="1"/>
          <p:nvPr/>
        </p:nvSpPr>
        <p:spPr>
          <a:xfrm>
            <a:off x="1932666" y="1538002"/>
            <a:ext cx="6933973" cy="1356140"/>
          </a:xfrm>
          <a:prstGeom prst="rect">
            <a:avLst/>
          </a:prstGeom>
        </p:spPr>
        <p:txBody>
          <a:bodyPr vert="horz" wrap="square" lIns="0" tIns="106045" rIns="0" bIns="0" rtlCol="0">
            <a:spAutoFit/>
          </a:bodyPr>
          <a:lstStyle/>
          <a:p>
            <a:pPr marL="12700">
              <a:lnSpc>
                <a:spcPct val="100000"/>
              </a:lnSpc>
              <a:spcBef>
                <a:spcPts val="835"/>
              </a:spcBef>
            </a:pPr>
            <a:r>
              <a:rPr sz="1200" b="1" dirty="0">
                <a:solidFill>
                  <a:srgbClr val="D54015"/>
                </a:solidFill>
                <a:latin typeface="Arial"/>
                <a:cs typeface="Arial"/>
              </a:rPr>
              <a:t>AVALIE A POSSIBILIDADE DE AUTOAGRESSÃO OU SUICÍDIO SE A PESSOA APRESENTAR:</a:t>
            </a:r>
            <a:endParaRPr sz="1200" dirty="0">
              <a:latin typeface="Arial"/>
              <a:cs typeface="Arial"/>
            </a:endParaRPr>
          </a:p>
          <a:p>
            <a:pPr marL="156210" marR="84455" indent="-144145">
              <a:lnSpc>
                <a:spcPct val="100000"/>
              </a:lnSpc>
              <a:spcBef>
                <a:spcPts val="1095"/>
              </a:spcBef>
              <a:buClr>
                <a:srgbClr val="F08A00"/>
              </a:buClr>
              <a:buSzPct val="127272"/>
              <a:buChar char="•"/>
              <a:tabLst>
                <a:tab pos="156845" algn="l"/>
              </a:tabLst>
            </a:pPr>
            <a:r>
              <a:rPr sz="1200" i="1" dirty="0">
                <a:latin typeface="Calibri"/>
                <a:cs typeface="Calibri"/>
              </a:rPr>
              <a:t>Desesperança e desespero extremos, pensamentos, planos e atos de autoagressão ou suicídio no presente ou no  passado, ato de autoagressão com sinais de envenenamento ou intoxicação, sangramento por ferida  </a:t>
            </a:r>
            <a:r>
              <a:rPr sz="1200" i="1" dirty="0">
                <a:latin typeface="Arial"/>
                <a:cs typeface="Arial"/>
              </a:rPr>
              <a:t>autoinfligida, perda de consciência ou letargia extrema, OU</a:t>
            </a:r>
            <a:endParaRPr sz="1200" dirty="0">
              <a:latin typeface="Arial"/>
              <a:cs typeface="Arial"/>
            </a:endParaRPr>
          </a:p>
          <a:p>
            <a:pPr>
              <a:lnSpc>
                <a:spcPct val="100000"/>
              </a:lnSpc>
              <a:spcBef>
                <a:spcPts val="40"/>
              </a:spcBef>
              <a:buClr>
                <a:srgbClr val="F08A00"/>
              </a:buClr>
              <a:buFont typeface="Calibri"/>
              <a:buChar char="•"/>
            </a:pPr>
            <a:endParaRPr sz="1200" dirty="0">
              <a:latin typeface="Times New Roman"/>
              <a:cs typeface="Times New Roman"/>
            </a:endParaRPr>
          </a:p>
          <a:p>
            <a:pPr marL="156210" indent="-144145">
              <a:lnSpc>
                <a:spcPct val="100000"/>
              </a:lnSpc>
              <a:buClr>
                <a:srgbClr val="F08A00"/>
              </a:buClr>
              <a:buSzPct val="127272"/>
              <a:buChar char="•"/>
              <a:tabLst>
                <a:tab pos="156845" algn="l"/>
              </a:tabLst>
            </a:pPr>
            <a:r>
              <a:rPr sz="1200" i="1" dirty="0">
                <a:latin typeface="Calibri"/>
                <a:cs typeface="Calibri"/>
              </a:rPr>
              <a:t>Alguma das condições MNS prioritárias, dor crônica ou sofrimento emocional extremo.</a:t>
            </a:r>
            <a:endParaRPr sz="1200" dirty="0">
              <a:latin typeface="Calibri"/>
              <a:cs typeface="Calibri"/>
            </a:endParaRPr>
          </a:p>
        </p:txBody>
      </p:sp>
      <p:sp>
        <p:nvSpPr>
          <p:cNvPr id="33" name="object 33"/>
          <p:cNvSpPr/>
          <p:nvPr/>
        </p:nvSpPr>
        <p:spPr>
          <a:xfrm>
            <a:off x="5570413" y="5560050"/>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34" name="object 34"/>
          <p:cNvSpPr/>
          <p:nvPr/>
        </p:nvSpPr>
        <p:spPr>
          <a:xfrm>
            <a:off x="5732133" y="5805018"/>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4"/>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5"/>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5"/>
                </a:lnTo>
                <a:lnTo>
                  <a:pt x="73211" y="17145"/>
                </a:lnTo>
                <a:lnTo>
                  <a:pt x="73837" y="3530"/>
                </a:lnTo>
                <a:lnTo>
                  <a:pt x="69126" y="2298"/>
                </a:lnTo>
                <a:lnTo>
                  <a:pt x="64439" y="1397"/>
                </a:lnTo>
                <a:lnTo>
                  <a:pt x="55130" y="279"/>
                </a:lnTo>
                <a:lnTo>
                  <a:pt x="50393" y="0"/>
                </a:lnTo>
                <a:close/>
              </a:path>
              <a:path w="282575" h="116204">
                <a:moveTo>
                  <a:pt x="73211" y="17145"/>
                </a:moveTo>
                <a:lnTo>
                  <a:pt x="51346" y="17145"/>
                </a:lnTo>
                <a:lnTo>
                  <a:pt x="55752" y="17538"/>
                </a:lnTo>
                <a:lnTo>
                  <a:pt x="64833" y="19113"/>
                </a:lnTo>
                <a:lnTo>
                  <a:pt x="69062" y="20345"/>
                </a:lnTo>
                <a:lnTo>
                  <a:pt x="72986" y="22021"/>
                </a:lnTo>
                <a:lnTo>
                  <a:pt x="73211" y="17145"/>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3"/>
                </a:lnTo>
                <a:lnTo>
                  <a:pt x="192015" y="17653"/>
                </a:lnTo>
                <a:lnTo>
                  <a:pt x="186499" y="1676"/>
                </a:lnTo>
                <a:close/>
              </a:path>
              <a:path w="282575" h="116204">
                <a:moveTo>
                  <a:pt x="192015" y="17653"/>
                </a:moveTo>
                <a:lnTo>
                  <a:pt x="171361" y="17653"/>
                </a:lnTo>
                <a:lnTo>
                  <a:pt x="204330" y="113855"/>
                </a:lnTo>
                <a:lnTo>
                  <a:pt x="226186" y="113855"/>
                </a:lnTo>
                <a:lnTo>
                  <a:pt x="235409" y="86944"/>
                </a:lnTo>
                <a:lnTo>
                  <a:pt x="215938" y="86944"/>
                </a:lnTo>
                <a:lnTo>
                  <a:pt x="192015" y="17653"/>
                </a:lnTo>
                <a:close/>
              </a:path>
              <a:path w="282575" h="116204">
                <a:moveTo>
                  <a:pt x="282193" y="17653"/>
                </a:moveTo>
                <a:lnTo>
                  <a:pt x="259156" y="17653"/>
                </a:lnTo>
                <a:lnTo>
                  <a:pt x="259321" y="113855"/>
                </a:lnTo>
                <a:lnTo>
                  <a:pt x="282193" y="113855"/>
                </a:lnTo>
                <a:lnTo>
                  <a:pt x="282193" y="17653"/>
                </a:lnTo>
                <a:close/>
              </a:path>
              <a:path w="282575" h="116204">
                <a:moveTo>
                  <a:pt x="282193" y="1676"/>
                </a:moveTo>
                <a:lnTo>
                  <a:pt x="245033" y="1676"/>
                </a:lnTo>
                <a:lnTo>
                  <a:pt x="215938" y="86944"/>
                </a:lnTo>
                <a:lnTo>
                  <a:pt x="235409" y="86944"/>
                </a:lnTo>
                <a:lnTo>
                  <a:pt x="259156" y="17653"/>
                </a:lnTo>
                <a:lnTo>
                  <a:pt x="282193" y="17653"/>
                </a:lnTo>
                <a:lnTo>
                  <a:pt x="282193" y="1676"/>
                </a:lnTo>
                <a:close/>
              </a:path>
            </a:pathLst>
          </a:custGeom>
          <a:solidFill>
            <a:srgbClr val="FFFFFF"/>
          </a:solidFill>
        </p:spPr>
        <p:txBody>
          <a:bodyPr wrap="square" lIns="0" tIns="0" rIns="0" bIns="0" rtlCol="0"/>
          <a:lstStyle/>
          <a:p>
            <a:endParaRPr/>
          </a:p>
        </p:txBody>
      </p:sp>
      <p:sp>
        <p:nvSpPr>
          <p:cNvPr id="35" name="object 35"/>
          <p:cNvSpPr/>
          <p:nvPr/>
        </p:nvSpPr>
        <p:spPr>
          <a:xfrm>
            <a:off x="4569376" y="5573650"/>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36" name="object 36"/>
          <p:cNvSpPr/>
          <p:nvPr/>
        </p:nvSpPr>
        <p:spPr>
          <a:xfrm>
            <a:off x="4569376" y="5573650"/>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37" name="object 37"/>
          <p:cNvSpPr/>
          <p:nvPr/>
        </p:nvSpPr>
        <p:spPr>
          <a:xfrm>
            <a:off x="4647778" y="5752123"/>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CE32571E-D45B-47DA-AE75-0037DED7A7B1}"/>
              </a:ext>
            </a:extLst>
          </p:cNvPr>
          <p:cNvSpPr txBox="1"/>
          <p:nvPr/>
        </p:nvSpPr>
        <p:spPr>
          <a:xfrm>
            <a:off x="391159" y="317038"/>
            <a:ext cx="10049036" cy="634148"/>
          </a:xfrm>
          <a:prstGeom prst="rect">
            <a:avLst/>
          </a:prstGeom>
        </p:spPr>
        <p:txBody>
          <a:bodyPr vert="horz" wrap="square" lIns="0" tIns="36195" rIns="0" bIns="0" rtlCol="0">
            <a:spAutoFit/>
          </a:bodyPr>
          <a:lstStyle/>
          <a:p>
            <a:pPr marL="12700">
              <a:spcBef>
                <a:spcPts val="285"/>
              </a:spcBef>
            </a:pPr>
            <a:r>
              <a:rPr b="1" spc="-60" dirty="0">
                <a:solidFill>
                  <a:srgbClr val="005678"/>
                </a:solidFill>
                <a:latin typeface="Arial"/>
                <a:cs typeface="Arial"/>
              </a:rPr>
              <a:t>Como </a:t>
            </a:r>
            <a:r>
              <a:rPr b="1" spc="-55" dirty="0">
                <a:solidFill>
                  <a:srgbClr val="005678"/>
                </a:solidFill>
                <a:latin typeface="Arial"/>
                <a:cs typeface="Arial"/>
              </a:rPr>
              <a:t>usar </a:t>
            </a:r>
            <a:r>
              <a:rPr b="1" spc="-25" dirty="0">
                <a:solidFill>
                  <a:srgbClr val="005678"/>
                </a:solidFill>
                <a:latin typeface="Arial"/>
                <a:cs typeface="Arial"/>
              </a:rPr>
              <a:t>o </a:t>
            </a:r>
            <a:r>
              <a:rPr b="1" spc="-10" dirty="0">
                <a:solidFill>
                  <a:srgbClr val="005678"/>
                </a:solidFill>
                <a:latin typeface="Arial"/>
                <a:cs typeface="Arial"/>
              </a:rPr>
              <a:t>MI-mhGAP </a:t>
            </a:r>
            <a:r>
              <a:rPr b="1" spc="-50" dirty="0">
                <a:solidFill>
                  <a:srgbClr val="005678"/>
                </a:solidFill>
                <a:latin typeface="Arial"/>
                <a:cs typeface="Arial"/>
              </a:rPr>
              <a:t>versão</a:t>
            </a:r>
            <a:r>
              <a:rPr b="1" spc="-40" dirty="0">
                <a:solidFill>
                  <a:srgbClr val="005678"/>
                </a:solidFill>
                <a:latin typeface="Arial"/>
                <a:cs typeface="Arial"/>
              </a:rPr>
              <a:t> </a:t>
            </a:r>
            <a:r>
              <a:rPr b="1" spc="30" dirty="0">
                <a:solidFill>
                  <a:srgbClr val="005678"/>
                </a:solidFill>
                <a:latin typeface="Arial"/>
                <a:cs typeface="Arial"/>
              </a:rPr>
              <a:t>2.0</a:t>
            </a:r>
            <a:endParaRPr dirty="0">
              <a:latin typeface="Arial"/>
              <a:cs typeface="Arial"/>
            </a:endParaRPr>
          </a:p>
          <a:p>
            <a:pPr marL="12700">
              <a:lnSpc>
                <a:spcPct val="100000"/>
              </a:lnSpc>
              <a:spcBef>
                <a:spcPts val="120"/>
              </a:spcBef>
            </a:pPr>
            <a:endParaRPr sz="2000" dirty="0">
              <a:latin typeface="Arial"/>
              <a:cs typeface="Arial"/>
            </a:endParaRPr>
          </a:p>
        </p:txBody>
      </p:sp>
      <p:sp>
        <p:nvSpPr>
          <p:cNvPr id="5" name="object 8">
            <a:extLst>
              <a:ext uri="{FF2B5EF4-FFF2-40B4-BE49-F238E27FC236}">
                <a16:creationId xmlns:a16="http://schemas.microsoft.com/office/drawing/2014/main" id="{236655F9-469B-4BF8-BF9D-8F6438C53771}"/>
              </a:ext>
            </a:extLst>
          </p:cNvPr>
          <p:cNvSpPr txBox="1"/>
          <p:nvPr/>
        </p:nvSpPr>
        <p:spPr>
          <a:xfrm>
            <a:off x="248122" y="951186"/>
            <a:ext cx="10192073" cy="7001917"/>
          </a:xfrm>
          <a:prstGeom prst="rect">
            <a:avLst/>
          </a:prstGeom>
        </p:spPr>
        <p:txBody>
          <a:bodyPr vert="horz" wrap="square" lIns="0" tIns="0" rIns="0" bIns="0" rtlCol="0">
            <a:spAutoFit/>
          </a:bodyPr>
          <a:lstStyle/>
          <a:p>
            <a:pPr marL="192405" marR="35560" indent="-180340"/>
            <a:endParaRPr lang="pt-BR" b="1" spc="-80" dirty="0">
              <a:solidFill>
                <a:srgbClr val="005678"/>
              </a:solidFill>
              <a:latin typeface="Arial"/>
              <a:cs typeface="Arial"/>
            </a:endParaRPr>
          </a:p>
          <a:p>
            <a:pPr marL="192405" marR="35560" indent="-180340"/>
            <a:r>
              <a:rPr b="1" spc="-80" dirty="0">
                <a:solidFill>
                  <a:srgbClr val="005678"/>
                </a:solidFill>
                <a:latin typeface="Arial"/>
                <a:cs typeface="Arial"/>
              </a:rPr>
              <a:t>» </a:t>
            </a:r>
            <a:r>
              <a:rPr spc="-70" dirty="0">
                <a:latin typeface="Arial"/>
                <a:cs typeface="Arial"/>
              </a:rPr>
              <a:t>O </a:t>
            </a:r>
            <a:r>
              <a:rPr spc="-40" dirty="0">
                <a:latin typeface="Arial"/>
                <a:cs typeface="Arial"/>
              </a:rPr>
              <a:t>MI-mhGAP </a:t>
            </a:r>
            <a:r>
              <a:rPr spc="-25" dirty="0">
                <a:latin typeface="Arial"/>
                <a:cs typeface="Arial"/>
              </a:rPr>
              <a:t>2.0 </a:t>
            </a:r>
            <a:r>
              <a:rPr spc="-45" dirty="0">
                <a:latin typeface="Arial"/>
                <a:cs typeface="Arial"/>
              </a:rPr>
              <a:t>começa </a:t>
            </a:r>
            <a:r>
              <a:rPr spc="-35" dirty="0">
                <a:latin typeface="Arial"/>
                <a:cs typeface="Arial"/>
              </a:rPr>
              <a:t>com </a:t>
            </a:r>
            <a:r>
              <a:rPr spc="-5" dirty="0">
                <a:latin typeface="Arial"/>
                <a:cs typeface="Arial"/>
              </a:rPr>
              <a:t>o </a:t>
            </a:r>
            <a:r>
              <a:rPr spc="-15" dirty="0">
                <a:latin typeface="Arial"/>
                <a:cs typeface="Arial"/>
              </a:rPr>
              <a:t>módulo </a:t>
            </a:r>
            <a:r>
              <a:rPr spc="-40" dirty="0">
                <a:latin typeface="Arial"/>
                <a:cs typeface="Arial"/>
              </a:rPr>
              <a:t>“Práticas </a:t>
            </a:r>
            <a:r>
              <a:rPr spc="-60" dirty="0">
                <a:latin typeface="Arial"/>
                <a:cs typeface="Arial"/>
              </a:rPr>
              <a:t>e </a:t>
            </a:r>
            <a:r>
              <a:rPr spc="-40" dirty="0">
                <a:latin typeface="Arial"/>
                <a:cs typeface="Arial"/>
              </a:rPr>
              <a:t>cuidados  </a:t>
            </a:r>
            <a:r>
              <a:rPr spc="-50" dirty="0">
                <a:latin typeface="Arial"/>
                <a:cs typeface="Arial"/>
              </a:rPr>
              <a:t>essenciais”, </a:t>
            </a:r>
            <a:r>
              <a:rPr spc="-25" dirty="0">
                <a:latin typeface="Arial"/>
                <a:cs typeface="Arial"/>
              </a:rPr>
              <a:t>um </a:t>
            </a:r>
            <a:r>
              <a:rPr spc="-20" dirty="0">
                <a:latin typeface="Arial"/>
                <a:cs typeface="Arial"/>
              </a:rPr>
              <a:t>conjunto </a:t>
            </a:r>
            <a:r>
              <a:rPr spc="-40" dirty="0">
                <a:latin typeface="Arial"/>
                <a:cs typeface="Arial"/>
              </a:rPr>
              <a:t>de </a:t>
            </a:r>
            <a:r>
              <a:rPr spc="-50" dirty="0">
                <a:latin typeface="Arial"/>
                <a:cs typeface="Arial"/>
              </a:rPr>
              <a:t>boas </a:t>
            </a:r>
            <a:r>
              <a:rPr spc="-35" dirty="0">
                <a:latin typeface="Arial"/>
                <a:cs typeface="Arial"/>
              </a:rPr>
              <a:t>práticas </a:t>
            </a:r>
            <a:r>
              <a:rPr spc="-50" dirty="0">
                <a:latin typeface="Arial"/>
                <a:cs typeface="Arial"/>
              </a:rPr>
              <a:t>clínicas </a:t>
            </a:r>
            <a:r>
              <a:rPr spc="-60" dirty="0">
                <a:latin typeface="Arial"/>
                <a:cs typeface="Arial"/>
              </a:rPr>
              <a:t>e </a:t>
            </a:r>
            <a:r>
              <a:rPr spc="-35" dirty="0">
                <a:latin typeface="Arial"/>
                <a:cs typeface="Arial"/>
              </a:rPr>
              <a:t>diretrizes  </a:t>
            </a:r>
            <a:r>
              <a:rPr spc="-45" dirty="0">
                <a:latin typeface="Arial"/>
                <a:cs typeface="Arial"/>
              </a:rPr>
              <a:t>gerais </a:t>
            </a:r>
            <a:r>
              <a:rPr spc="-40" dirty="0">
                <a:latin typeface="Arial"/>
                <a:cs typeface="Arial"/>
              </a:rPr>
              <a:t>para </a:t>
            </a:r>
            <a:r>
              <a:rPr spc="-60" dirty="0">
                <a:latin typeface="Arial"/>
                <a:cs typeface="Arial"/>
              </a:rPr>
              <a:t>a </a:t>
            </a:r>
            <a:r>
              <a:rPr spc="-30" dirty="0">
                <a:latin typeface="Arial"/>
                <a:cs typeface="Arial"/>
              </a:rPr>
              <a:t>interação </a:t>
            </a:r>
            <a:r>
              <a:rPr spc="-40" dirty="0">
                <a:latin typeface="Arial"/>
                <a:cs typeface="Arial"/>
              </a:rPr>
              <a:t>de </a:t>
            </a:r>
            <a:r>
              <a:rPr spc="-35" dirty="0">
                <a:latin typeface="Arial"/>
                <a:cs typeface="Arial"/>
              </a:rPr>
              <a:t>profissionais </a:t>
            </a:r>
            <a:r>
              <a:rPr spc="-40" dirty="0">
                <a:latin typeface="Arial"/>
                <a:cs typeface="Arial"/>
              </a:rPr>
              <a:t>de </a:t>
            </a:r>
            <a:r>
              <a:rPr spc="-55" dirty="0">
                <a:latin typeface="Arial"/>
                <a:cs typeface="Arial"/>
              </a:rPr>
              <a:t>saúde </a:t>
            </a:r>
            <a:r>
              <a:rPr spc="-35" dirty="0">
                <a:latin typeface="Arial"/>
                <a:cs typeface="Arial"/>
              </a:rPr>
              <a:t>com </a:t>
            </a:r>
            <a:r>
              <a:rPr spc="-85" dirty="0">
                <a:latin typeface="Arial"/>
                <a:cs typeface="Arial"/>
              </a:rPr>
              <a:t>as  </a:t>
            </a:r>
            <a:r>
              <a:rPr spc="-65" dirty="0">
                <a:latin typeface="Arial"/>
                <a:cs typeface="Arial"/>
              </a:rPr>
              <a:t>pessoas </a:t>
            </a:r>
            <a:r>
              <a:rPr spc="-35" dirty="0">
                <a:latin typeface="Arial"/>
                <a:cs typeface="Arial"/>
              </a:rPr>
              <a:t>que </a:t>
            </a:r>
            <a:r>
              <a:rPr spc="-45" dirty="0">
                <a:latin typeface="Arial"/>
                <a:cs typeface="Arial"/>
              </a:rPr>
              <a:t>buscam </a:t>
            </a:r>
            <a:r>
              <a:rPr spc="-35" dirty="0">
                <a:latin typeface="Arial"/>
                <a:cs typeface="Arial"/>
              </a:rPr>
              <a:t>atenção </a:t>
            </a:r>
            <a:r>
              <a:rPr spc="-60" dirty="0">
                <a:latin typeface="Arial"/>
                <a:cs typeface="Arial"/>
              </a:rPr>
              <a:t>à </a:t>
            </a:r>
            <a:r>
              <a:rPr spc="-55" dirty="0">
                <a:latin typeface="Arial"/>
                <a:cs typeface="Arial"/>
              </a:rPr>
              <a:t>saúde </a:t>
            </a:r>
            <a:r>
              <a:rPr spc="-25" dirty="0">
                <a:latin typeface="Arial"/>
                <a:cs typeface="Arial"/>
              </a:rPr>
              <a:t>mental. </a:t>
            </a:r>
            <a:r>
              <a:rPr spc="-60" dirty="0">
                <a:latin typeface="Arial"/>
                <a:cs typeface="Arial"/>
              </a:rPr>
              <a:t>Todos </a:t>
            </a:r>
            <a:r>
              <a:rPr spc="-55" dirty="0">
                <a:latin typeface="Arial"/>
                <a:cs typeface="Arial"/>
              </a:rPr>
              <a:t>os  </a:t>
            </a:r>
            <a:r>
              <a:rPr spc="-45" dirty="0">
                <a:latin typeface="Arial"/>
                <a:cs typeface="Arial"/>
              </a:rPr>
              <a:t>usuários </a:t>
            </a:r>
            <a:r>
              <a:rPr spc="-15" dirty="0">
                <a:latin typeface="Arial"/>
                <a:cs typeface="Arial"/>
              </a:rPr>
              <a:t>do </a:t>
            </a:r>
            <a:r>
              <a:rPr spc="-40" dirty="0">
                <a:latin typeface="Arial"/>
                <a:cs typeface="Arial"/>
              </a:rPr>
              <a:t>MI-mhGAP </a:t>
            </a:r>
            <a:r>
              <a:rPr spc="-45" dirty="0">
                <a:latin typeface="Arial"/>
                <a:cs typeface="Arial"/>
              </a:rPr>
              <a:t>devem </a:t>
            </a:r>
            <a:r>
              <a:rPr spc="-80" dirty="0">
                <a:latin typeface="Arial"/>
                <a:cs typeface="Arial"/>
              </a:rPr>
              <a:t>se </a:t>
            </a:r>
            <a:r>
              <a:rPr spc="-25" dirty="0">
                <a:latin typeface="Arial"/>
                <a:cs typeface="Arial"/>
              </a:rPr>
              <a:t>familiarizar </a:t>
            </a:r>
            <a:r>
              <a:rPr spc="-35" dirty="0">
                <a:latin typeface="Arial"/>
                <a:cs typeface="Arial"/>
              </a:rPr>
              <a:t>com</a:t>
            </a:r>
            <a:r>
              <a:rPr spc="-105" dirty="0">
                <a:latin typeface="Arial"/>
                <a:cs typeface="Arial"/>
              </a:rPr>
              <a:t> </a:t>
            </a:r>
            <a:r>
              <a:rPr spc="-85" dirty="0">
                <a:latin typeface="Arial"/>
                <a:cs typeface="Arial"/>
              </a:rPr>
              <a:t>esses</a:t>
            </a:r>
            <a:endParaRPr dirty="0">
              <a:latin typeface="Arial"/>
              <a:cs typeface="Arial"/>
            </a:endParaRPr>
          </a:p>
          <a:p>
            <a:pPr marL="192405">
              <a:spcBef>
                <a:spcPts val="220"/>
              </a:spcBef>
            </a:pPr>
            <a:r>
              <a:rPr spc="-30" dirty="0">
                <a:latin typeface="Arial"/>
                <a:cs typeface="Arial"/>
              </a:rPr>
              <a:t>princípios </a:t>
            </a:r>
            <a:r>
              <a:rPr spc="-60" dirty="0">
                <a:latin typeface="Arial"/>
                <a:cs typeface="Arial"/>
              </a:rPr>
              <a:t>e </a:t>
            </a:r>
            <a:r>
              <a:rPr spc="-40" dirty="0">
                <a:latin typeface="Arial"/>
                <a:cs typeface="Arial"/>
              </a:rPr>
              <a:t>segui-los </a:t>
            </a:r>
            <a:r>
              <a:rPr spc="-45" dirty="0">
                <a:latin typeface="Arial"/>
                <a:cs typeface="Arial"/>
              </a:rPr>
              <a:t>na </a:t>
            </a:r>
            <a:r>
              <a:rPr spc="-30" dirty="0">
                <a:latin typeface="Arial"/>
                <a:cs typeface="Arial"/>
              </a:rPr>
              <a:t>medida </a:t>
            </a:r>
            <a:r>
              <a:rPr spc="-15" dirty="0">
                <a:latin typeface="Arial"/>
                <a:cs typeface="Arial"/>
              </a:rPr>
              <a:t>do</a:t>
            </a:r>
            <a:r>
              <a:rPr spc="50" dirty="0">
                <a:latin typeface="Arial"/>
                <a:cs typeface="Arial"/>
              </a:rPr>
              <a:t> </a:t>
            </a:r>
            <a:r>
              <a:rPr spc="-50" dirty="0" err="1">
                <a:latin typeface="Arial"/>
                <a:cs typeface="Arial"/>
              </a:rPr>
              <a:t>possível</a:t>
            </a:r>
            <a:r>
              <a:rPr spc="-50" dirty="0">
                <a:latin typeface="Arial"/>
                <a:cs typeface="Arial"/>
              </a:rPr>
              <a:t>.</a:t>
            </a:r>
            <a:endParaRPr lang="pt-BR" spc="-50" dirty="0">
              <a:latin typeface="Arial"/>
              <a:cs typeface="Arial"/>
            </a:endParaRPr>
          </a:p>
          <a:p>
            <a:pPr marL="192405">
              <a:spcBef>
                <a:spcPts val="220"/>
              </a:spcBef>
            </a:pPr>
            <a:endParaRPr dirty="0">
              <a:latin typeface="Arial"/>
              <a:cs typeface="Arial"/>
            </a:endParaRPr>
          </a:p>
          <a:p>
            <a:pPr marL="12700"/>
            <a:r>
              <a:rPr b="1" spc="-80" dirty="0">
                <a:solidFill>
                  <a:srgbClr val="005678"/>
                </a:solidFill>
                <a:latin typeface="Arial"/>
                <a:cs typeface="Arial"/>
              </a:rPr>
              <a:t>» </a:t>
            </a:r>
            <a:r>
              <a:rPr spc="-70" dirty="0">
                <a:latin typeface="Arial"/>
                <a:cs typeface="Arial"/>
              </a:rPr>
              <a:t>O </a:t>
            </a:r>
            <a:r>
              <a:rPr spc="-40" dirty="0">
                <a:latin typeface="Arial"/>
                <a:cs typeface="Arial"/>
              </a:rPr>
              <a:t>MI-mhGAP </a:t>
            </a:r>
            <a:r>
              <a:rPr spc="-30" dirty="0">
                <a:latin typeface="Arial"/>
                <a:cs typeface="Arial"/>
              </a:rPr>
              <a:t>contém </a:t>
            </a:r>
            <a:r>
              <a:rPr spc="-25" dirty="0">
                <a:latin typeface="Arial"/>
                <a:cs typeface="Arial"/>
              </a:rPr>
              <a:t>um </a:t>
            </a:r>
            <a:r>
              <a:rPr spc="-5" dirty="0">
                <a:latin typeface="Arial"/>
                <a:cs typeface="Arial"/>
              </a:rPr>
              <a:t>“Mapa </a:t>
            </a:r>
            <a:r>
              <a:rPr spc="-25" dirty="0">
                <a:latin typeface="Arial"/>
                <a:cs typeface="Arial"/>
              </a:rPr>
              <a:t>geral”, </a:t>
            </a:r>
            <a:r>
              <a:rPr spc="-35" dirty="0">
                <a:latin typeface="Arial"/>
                <a:cs typeface="Arial"/>
              </a:rPr>
              <a:t>que</a:t>
            </a:r>
            <a:r>
              <a:rPr spc="125" dirty="0">
                <a:latin typeface="Arial"/>
                <a:cs typeface="Arial"/>
              </a:rPr>
              <a:t> </a:t>
            </a:r>
            <a:r>
              <a:rPr spc="-30" dirty="0" err="1">
                <a:latin typeface="Arial"/>
                <a:cs typeface="Arial"/>
              </a:rPr>
              <a:t>contém</a:t>
            </a:r>
            <a:r>
              <a:rPr lang="pt-BR" spc="-30" dirty="0">
                <a:latin typeface="Arial"/>
                <a:cs typeface="Arial"/>
              </a:rPr>
              <a:t> </a:t>
            </a:r>
            <a:r>
              <a:rPr spc="-35" dirty="0" err="1">
                <a:latin typeface="Arial"/>
                <a:cs typeface="Arial"/>
              </a:rPr>
              <a:t>informações</a:t>
            </a:r>
            <a:r>
              <a:rPr spc="-35" dirty="0">
                <a:latin typeface="Arial"/>
                <a:cs typeface="Arial"/>
              </a:rPr>
              <a:t> </a:t>
            </a:r>
            <a:r>
              <a:rPr spc="-40" dirty="0">
                <a:latin typeface="Arial"/>
                <a:cs typeface="Arial"/>
              </a:rPr>
              <a:t>sobre </a:t>
            </a:r>
            <a:r>
              <a:rPr spc="-5" dirty="0">
                <a:latin typeface="Arial"/>
                <a:cs typeface="Arial"/>
              </a:rPr>
              <a:t>o </a:t>
            </a:r>
            <a:r>
              <a:rPr spc="-25" dirty="0">
                <a:latin typeface="Arial"/>
                <a:cs typeface="Arial"/>
              </a:rPr>
              <a:t>quadro </a:t>
            </a:r>
            <a:r>
              <a:rPr spc="-35" dirty="0">
                <a:latin typeface="Arial"/>
                <a:cs typeface="Arial"/>
              </a:rPr>
              <a:t>clínico </a:t>
            </a:r>
            <a:r>
              <a:rPr spc="-30" dirty="0">
                <a:latin typeface="Arial"/>
                <a:cs typeface="Arial"/>
              </a:rPr>
              <a:t>comum </a:t>
            </a:r>
            <a:r>
              <a:rPr spc="-65" dirty="0">
                <a:latin typeface="Arial"/>
                <a:cs typeface="Arial"/>
              </a:rPr>
              <a:t>das</a:t>
            </a:r>
            <a:r>
              <a:rPr spc="-5" dirty="0">
                <a:latin typeface="Arial"/>
                <a:cs typeface="Arial"/>
              </a:rPr>
              <a:t> </a:t>
            </a:r>
            <a:r>
              <a:rPr spc="-40" dirty="0" err="1">
                <a:latin typeface="Arial"/>
                <a:cs typeface="Arial"/>
              </a:rPr>
              <a:t>condições</a:t>
            </a:r>
            <a:r>
              <a:rPr lang="pt-BR" spc="-40" dirty="0">
                <a:latin typeface="Arial"/>
                <a:cs typeface="Arial"/>
              </a:rPr>
              <a:t> </a:t>
            </a:r>
            <a:r>
              <a:rPr spc="-20" dirty="0" err="1">
                <a:latin typeface="Arial"/>
                <a:cs typeface="Arial"/>
              </a:rPr>
              <a:t>prioritárias</a:t>
            </a:r>
            <a:r>
              <a:rPr spc="-20" dirty="0">
                <a:latin typeface="Arial"/>
                <a:cs typeface="Arial"/>
              </a:rPr>
              <a:t> </a:t>
            </a:r>
            <a:r>
              <a:rPr spc="-60" dirty="0">
                <a:latin typeface="Arial"/>
                <a:cs typeface="Arial"/>
              </a:rPr>
              <a:t>e </a:t>
            </a:r>
            <a:r>
              <a:rPr spc="-35" dirty="0">
                <a:latin typeface="Arial"/>
                <a:cs typeface="Arial"/>
              </a:rPr>
              <a:t>conduz </a:t>
            </a:r>
            <a:r>
              <a:rPr spc="-5" dirty="0">
                <a:latin typeface="Arial"/>
                <a:cs typeface="Arial"/>
              </a:rPr>
              <a:t>o </a:t>
            </a:r>
            <a:r>
              <a:rPr spc="-30" dirty="0">
                <a:latin typeface="Arial"/>
                <a:cs typeface="Arial"/>
              </a:rPr>
              <a:t>profissional </a:t>
            </a:r>
            <a:r>
              <a:rPr spc="-60" dirty="0">
                <a:latin typeface="Arial"/>
                <a:cs typeface="Arial"/>
              </a:rPr>
              <a:t>aos </a:t>
            </a:r>
            <a:r>
              <a:rPr spc="-30" dirty="0">
                <a:latin typeface="Arial"/>
                <a:cs typeface="Arial"/>
              </a:rPr>
              <a:t>módulos </a:t>
            </a:r>
            <a:r>
              <a:rPr spc="-25" dirty="0">
                <a:latin typeface="Arial"/>
                <a:cs typeface="Arial"/>
              </a:rPr>
              <a:t>pertinentes.  </a:t>
            </a:r>
            <a:r>
              <a:rPr spc="-55" dirty="0">
                <a:latin typeface="Arial"/>
                <a:cs typeface="Arial"/>
              </a:rPr>
              <a:t>As </a:t>
            </a:r>
            <a:r>
              <a:rPr spc="-40" dirty="0">
                <a:latin typeface="Arial"/>
                <a:cs typeface="Arial"/>
              </a:rPr>
              <a:t>condições </a:t>
            </a:r>
            <a:r>
              <a:rPr spc="-55" dirty="0" err="1">
                <a:latin typeface="Arial"/>
                <a:cs typeface="Arial"/>
              </a:rPr>
              <a:t>mais</a:t>
            </a:r>
            <a:r>
              <a:rPr spc="-55" dirty="0">
                <a:latin typeface="Arial"/>
                <a:cs typeface="Arial"/>
              </a:rPr>
              <a:t> graves</a:t>
            </a:r>
            <a:r>
              <a:rPr lang="pt-BR" spc="-55" dirty="0">
                <a:latin typeface="Arial"/>
                <a:cs typeface="Arial"/>
              </a:rPr>
              <a:t> </a:t>
            </a:r>
            <a:r>
              <a:rPr spc="-45" dirty="0" err="1">
                <a:latin typeface="Arial"/>
                <a:cs typeface="Arial"/>
              </a:rPr>
              <a:t>devem</a:t>
            </a:r>
            <a:r>
              <a:rPr spc="-45" dirty="0">
                <a:latin typeface="Arial"/>
                <a:cs typeface="Arial"/>
              </a:rPr>
              <a:t> </a:t>
            </a:r>
            <a:r>
              <a:rPr spc="-60" dirty="0">
                <a:latin typeface="Arial"/>
                <a:cs typeface="Arial"/>
              </a:rPr>
              <a:t>ser </a:t>
            </a:r>
            <a:r>
              <a:rPr spc="-30" dirty="0">
                <a:latin typeface="Arial"/>
                <a:cs typeface="Arial"/>
              </a:rPr>
              <a:t>tratadas </a:t>
            </a:r>
            <a:r>
              <a:rPr spc="-20" dirty="0">
                <a:latin typeface="Arial"/>
                <a:cs typeface="Arial"/>
              </a:rPr>
              <a:t>primeiro. </a:t>
            </a:r>
            <a:r>
              <a:rPr spc="-70" dirty="0">
                <a:latin typeface="Arial"/>
                <a:cs typeface="Arial"/>
              </a:rPr>
              <a:t>O  </a:t>
            </a:r>
            <a:r>
              <a:rPr spc="-30" dirty="0">
                <a:latin typeface="Arial"/>
                <a:cs typeface="Arial"/>
              </a:rPr>
              <a:t>Mapa </a:t>
            </a:r>
            <a:r>
              <a:rPr spc="-35" dirty="0">
                <a:latin typeface="Arial"/>
                <a:cs typeface="Arial"/>
              </a:rPr>
              <a:t>geral </a:t>
            </a:r>
            <a:r>
              <a:rPr spc="-15" dirty="0">
                <a:latin typeface="Arial"/>
                <a:cs typeface="Arial"/>
              </a:rPr>
              <a:t>do </a:t>
            </a:r>
            <a:r>
              <a:rPr spc="-40" dirty="0">
                <a:latin typeface="Arial"/>
                <a:cs typeface="Arial"/>
              </a:rPr>
              <a:t>MI-mhGAP </a:t>
            </a:r>
            <a:r>
              <a:rPr spc="-25" dirty="0">
                <a:latin typeface="Arial"/>
                <a:cs typeface="Arial"/>
              </a:rPr>
              <a:t>2.0 </a:t>
            </a:r>
            <a:r>
              <a:rPr spc="-30" dirty="0">
                <a:latin typeface="Arial"/>
                <a:cs typeface="Arial"/>
              </a:rPr>
              <a:t>contém </a:t>
            </a:r>
            <a:r>
              <a:rPr spc="-25" dirty="0">
                <a:latin typeface="Arial"/>
                <a:cs typeface="Arial"/>
              </a:rPr>
              <a:t>um </a:t>
            </a:r>
            <a:r>
              <a:rPr spc="-30" dirty="0">
                <a:latin typeface="Arial"/>
                <a:cs typeface="Arial"/>
              </a:rPr>
              <a:t>novo </a:t>
            </a:r>
            <a:r>
              <a:rPr spc="-15" dirty="0">
                <a:latin typeface="Arial"/>
                <a:cs typeface="Arial"/>
              </a:rPr>
              <a:t>tópico </a:t>
            </a:r>
            <a:r>
              <a:rPr spc="-55" dirty="0">
                <a:latin typeface="Arial"/>
                <a:cs typeface="Arial"/>
              </a:rPr>
              <a:t>–  </a:t>
            </a:r>
            <a:r>
              <a:rPr spc="-45" dirty="0">
                <a:latin typeface="Arial"/>
                <a:cs typeface="Arial"/>
              </a:rPr>
              <a:t>Quadros emergenciais </a:t>
            </a:r>
            <a:r>
              <a:rPr spc="-40" dirty="0">
                <a:latin typeface="Arial"/>
                <a:cs typeface="Arial"/>
              </a:rPr>
              <a:t>de condições </a:t>
            </a:r>
            <a:r>
              <a:rPr spc="-60" dirty="0">
                <a:latin typeface="Arial"/>
                <a:cs typeface="Arial"/>
              </a:rPr>
              <a:t>MNS </a:t>
            </a:r>
            <a:r>
              <a:rPr spc="-20" dirty="0">
                <a:latin typeface="Arial"/>
                <a:cs typeface="Arial"/>
              </a:rPr>
              <a:t>prioritárias. </a:t>
            </a:r>
            <a:r>
              <a:rPr spc="-105" dirty="0">
                <a:latin typeface="Arial"/>
                <a:cs typeface="Arial"/>
              </a:rPr>
              <a:t>Essa  </a:t>
            </a:r>
            <a:r>
              <a:rPr spc="-55" dirty="0">
                <a:latin typeface="Arial"/>
                <a:cs typeface="Arial"/>
              </a:rPr>
              <a:t>seção </a:t>
            </a:r>
            <a:r>
              <a:rPr spc="5" dirty="0">
                <a:latin typeface="Arial"/>
                <a:cs typeface="Arial"/>
              </a:rPr>
              <a:t>foi </a:t>
            </a:r>
            <a:r>
              <a:rPr spc="-45" dirty="0">
                <a:latin typeface="Arial"/>
                <a:cs typeface="Arial"/>
              </a:rPr>
              <a:t>acrescentada </a:t>
            </a:r>
            <a:r>
              <a:rPr spc="-40" dirty="0">
                <a:latin typeface="Arial"/>
                <a:cs typeface="Arial"/>
              </a:rPr>
              <a:t>para </a:t>
            </a:r>
            <a:r>
              <a:rPr spc="-30" dirty="0">
                <a:latin typeface="Arial"/>
                <a:cs typeface="Arial"/>
              </a:rPr>
              <a:t>ajudar </a:t>
            </a:r>
            <a:r>
              <a:rPr spc="-60" dirty="0">
                <a:latin typeface="Arial"/>
                <a:cs typeface="Arial"/>
              </a:rPr>
              <a:t>a </a:t>
            </a:r>
            <a:r>
              <a:rPr spc="-15" dirty="0">
                <a:latin typeface="Arial"/>
                <a:cs typeface="Arial"/>
              </a:rPr>
              <a:t>identificar </a:t>
            </a:r>
            <a:r>
              <a:rPr spc="-45" dirty="0">
                <a:latin typeface="Arial"/>
                <a:cs typeface="Arial"/>
              </a:rPr>
              <a:t>situações </a:t>
            </a:r>
            <a:r>
              <a:rPr spc="-40" dirty="0">
                <a:latin typeface="Arial"/>
                <a:cs typeface="Arial"/>
              </a:rPr>
              <a:t>de  emergência </a:t>
            </a:r>
            <a:r>
              <a:rPr spc="-60" dirty="0">
                <a:latin typeface="Arial"/>
                <a:cs typeface="Arial"/>
              </a:rPr>
              <a:t>e </a:t>
            </a:r>
            <a:r>
              <a:rPr spc="-30" dirty="0">
                <a:latin typeface="Arial"/>
                <a:cs typeface="Arial"/>
              </a:rPr>
              <a:t>conduzir </a:t>
            </a:r>
            <a:r>
              <a:rPr spc="-85" dirty="0">
                <a:latin typeface="Arial"/>
                <a:cs typeface="Arial"/>
              </a:rPr>
              <a:t>às </a:t>
            </a:r>
            <a:r>
              <a:rPr spc="-35" dirty="0">
                <a:latin typeface="Arial"/>
                <a:cs typeface="Arial"/>
              </a:rPr>
              <a:t>diretrizes </a:t>
            </a:r>
            <a:r>
              <a:rPr spc="-40" dirty="0">
                <a:latin typeface="Arial"/>
                <a:cs typeface="Arial"/>
              </a:rPr>
              <a:t>de</a:t>
            </a:r>
            <a:r>
              <a:rPr spc="-75" dirty="0">
                <a:latin typeface="Arial"/>
                <a:cs typeface="Arial"/>
              </a:rPr>
              <a:t> </a:t>
            </a:r>
            <a:r>
              <a:rPr spc="-30" dirty="0" err="1">
                <a:latin typeface="Arial"/>
                <a:cs typeface="Arial"/>
              </a:rPr>
              <a:t>manejo</a:t>
            </a:r>
            <a:r>
              <a:rPr spc="-30" dirty="0">
                <a:latin typeface="Arial"/>
                <a:cs typeface="Arial"/>
              </a:rPr>
              <a:t>.</a:t>
            </a:r>
            <a:endParaRPr lang="pt-BR" spc="-30" dirty="0">
              <a:latin typeface="Arial"/>
              <a:cs typeface="Arial"/>
            </a:endParaRPr>
          </a:p>
          <a:p>
            <a:pPr marL="12700"/>
            <a:endParaRPr dirty="0">
              <a:latin typeface="Arial"/>
              <a:cs typeface="Arial"/>
            </a:endParaRPr>
          </a:p>
          <a:p>
            <a:pPr marL="12700"/>
            <a:r>
              <a:rPr b="1" spc="-80" dirty="0">
                <a:solidFill>
                  <a:srgbClr val="005678"/>
                </a:solidFill>
                <a:latin typeface="Arial"/>
                <a:cs typeface="Arial"/>
              </a:rPr>
              <a:t>» </a:t>
            </a:r>
            <a:r>
              <a:rPr spc="-85" dirty="0">
                <a:latin typeface="Arial"/>
                <a:cs typeface="Arial"/>
              </a:rPr>
              <a:t>Os </a:t>
            </a:r>
            <a:r>
              <a:rPr spc="-25" dirty="0">
                <a:latin typeface="Arial"/>
                <a:cs typeface="Arial"/>
              </a:rPr>
              <a:t>módulos, </a:t>
            </a:r>
            <a:r>
              <a:rPr spc="-35" dirty="0">
                <a:latin typeface="Arial"/>
                <a:cs typeface="Arial"/>
              </a:rPr>
              <a:t>organizados </a:t>
            </a:r>
            <a:r>
              <a:rPr spc="-10" dirty="0">
                <a:latin typeface="Arial"/>
                <a:cs typeface="Arial"/>
              </a:rPr>
              <a:t>por </a:t>
            </a:r>
            <a:r>
              <a:rPr spc="-30" dirty="0">
                <a:latin typeface="Arial"/>
                <a:cs typeface="Arial"/>
              </a:rPr>
              <a:t>condição </a:t>
            </a:r>
            <a:r>
              <a:rPr spc="-15" dirty="0">
                <a:latin typeface="Arial"/>
                <a:cs typeface="Arial"/>
              </a:rPr>
              <a:t>prioritária,</a:t>
            </a:r>
            <a:r>
              <a:rPr spc="-50" dirty="0">
                <a:latin typeface="Arial"/>
                <a:cs typeface="Arial"/>
              </a:rPr>
              <a:t> </a:t>
            </a:r>
            <a:r>
              <a:rPr spc="-55" dirty="0" err="1">
                <a:latin typeface="Arial"/>
                <a:cs typeface="Arial"/>
              </a:rPr>
              <a:t>são</a:t>
            </a:r>
            <a:r>
              <a:rPr lang="pt-BR" spc="-55" dirty="0">
                <a:latin typeface="Arial"/>
                <a:cs typeface="Arial"/>
              </a:rPr>
              <a:t> </a:t>
            </a:r>
            <a:r>
              <a:rPr spc="-35" dirty="0">
                <a:latin typeface="Arial"/>
                <a:cs typeface="Arial"/>
              </a:rPr>
              <a:t>ferramentas </a:t>
            </a:r>
            <a:r>
              <a:rPr spc="-40" dirty="0">
                <a:latin typeface="Arial"/>
                <a:cs typeface="Arial"/>
              </a:rPr>
              <a:t>para </a:t>
            </a:r>
            <a:r>
              <a:rPr spc="-60" dirty="0">
                <a:latin typeface="Arial"/>
                <a:cs typeface="Arial"/>
              </a:rPr>
              <a:t>a </a:t>
            </a:r>
            <a:r>
              <a:rPr spc="-45" dirty="0">
                <a:latin typeface="Arial"/>
                <a:cs typeface="Arial"/>
              </a:rPr>
              <a:t>decisão </a:t>
            </a:r>
            <a:r>
              <a:rPr spc="-60" dirty="0">
                <a:latin typeface="Arial"/>
                <a:cs typeface="Arial"/>
              </a:rPr>
              <a:t>e </a:t>
            </a:r>
            <a:r>
              <a:rPr spc="-5" dirty="0">
                <a:latin typeface="Arial"/>
                <a:cs typeface="Arial"/>
              </a:rPr>
              <a:t>o </a:t>
            </a:r>
            <a:r>
              <a:rPr spc="-30" dirty="0">
                <a:latin typeface="Arial"/>
                <a:cs typeface="Arial"/>
              </a:rPr>
              <a:t>manejo </a:t>
            </a:r>
            <a:r>
              <a:rPr spc="-35" dirty="0">
                <a:latin typeface="Arial"/>
                <a:cs typeface="Arial"/>
              </a:rPr>
              <a:t>clínico. </a:t>
            </a:r>
            <a:r>
              <a:rPr spc="-65" dirty="0">
                <a:latin typeface="Arial"/>
                <a:cs typeface="Arial"/>
              </a:rPr>
              <a:t>Cada </a:t>
            </a:r>
            <a:r>
              <a:rPr spc="-15" dirty="0" err="1">
                <a:latin typeface="Arial"/>
                <a:cs typeface="Arial"/>
              </a:rPr>
              <a:t>módulo</a:t>
            </a:r>
            <a:r>
              <a:rPr spc="135" dirty="0">
                <a:latin typeface="Arial"/>
                <a:cs typeface="Arial"/>
              </a:rPr>
              <a:t> </a:t>
            </a:r>
            <a:r>
              <a:rPr spc="-60" dirty="0">
                <a:latin typeface="Arial"/>
                <a:cs typeface="Arial"/>
              </a:rPr>
              <a:t>é</a:t>
            </a:r>
            <a:r>
              <a:rPr lang="pt-BR" spc="-60" dirty="0">
                <a:latin typeface="Arial"/>
                <a:cs typeface="Arial"/>
              </a:rPr>
              <a:t> </a:t>
            </a:r>
            <a:r>
              <a:rPr spc="-15" dirty="0" err="1">
                <a:latin typeface="Arial"/>
                <a:cs typeface="Arial"/>
              </a:rPr>
              <a:t>identificado</a:t>
            </a:r>
            <a:r>
              <a:rPr spc="-15" dirty="0">
                <a:latin typeface="Arial"/>
                <a:cs typeface="Arial"/>
              </a:rPr>
              <a:t> </a:t>
            </a:r>
            <a:r>
              <a:rPr spc="-10" dirty="0">
                <a:latin typeface="Arial"/>
                <a:cs typeface="Arial"/>
              </a:rPr>
              <a:t>por </a:t>
            </a:r>
            <a:r>
              <a:rPr spc="-40" dirty="0">
                <a:latin typeface="Arial"/>
                <a:cs typeface="Arial"/>
              </a:rPr>
              <a:t>uma </a:t>
            </a:r>
            <a:r>
              <a:rPr spc="-30" dirty="0">
                <a:latin typeface="Arial"/>
                <a:cs typeface="Arial"/>
              </a:rPr>
              <a:t>cor </a:t>
            </a:r>
            <a:r>
              <a:rPr spc="-25" dirty="0">
                <a:latin typeface="Arial"/>
                <a:cs typeface="Arial"/>
              </a:rPr>
              <a:t>diferente </a:t>
            </a:r>
            <a:r>
              <a:rPr spc="-40" dirty="0">
                <a:latin typeface="Arial"/>
                <a:cs typeface="Arial"/>
              </a:rPr>
              <a:t>para </a:t>
            </a:r>
            <a:r>
              <a:rPr spc="-20" dirty="0">
                <a:latin typeface="Arial"/>
                <a:cs typeface="Arial"/>
              </a:rPr>
              <a:t>facilitar </a:t>
            </a:r>
            <a:r>
              <a:rPr spc="-60" dirty="0">
                <a:latin typeface="Arial"/>
                <a:cs typeface="Arial"/>
              </a:rPr>
              <a:t>a  </a:t>
            </a:r>
            <a:r>
              <a:rPr spc="-35" dirty="0" err="1">
                <a:latin typeface="Arial"/>
                <a:cs typeface="Arial"/>
              </a:rPr>
              <a:t>diferenciação</a:t>
            </a:r>
            <a:r>
              <a:rPr spc="-35" dirty="0">
                <a:latin typeface="Arial"/>
                <a:cs typeface="Arial"/>
              </a:rPr>
              <a:t>. </a:t>
            </a:r>
            <a:r>
              <a:rPr spc="-25" dirty="0">
                <a:latin typeface="Arial"/>
                <a:cs typeface="Arial"/>
              </a:rPr>
              <a:t>No </a:t>
            </a:r>
            <a:r>
              <a:rPr spc="-30" dirty="0">
                <a:latin typeface="Arial"/>
                <a:cs typeface="Arial"/>
              </a:rPr>
              <a:t>início </a:t>
            </a:r>
            <a:r>
              <a:rPr spc="-40" dirty="0">
                <a:latin typeface="Arial"/>
                <a:cs typeface="Arial"/>
              </a:rPr>
              <a:t>de </a:t>
            </a:r>
            <a:r>
              <a:rPr spc="-50" dirty="0">
                <a:latin typeface="Arial"/>
                <a:cs typeface="Arial"/>
              </a:rPr>
              <a:t>cada </a:t>
            </a:r>
            <a:r>
              <a:rPr spc="-20" dirty="0">
                <a:latin typeface="Arial"/>
                <a:cs typeface="Arial"/>
              </a:rPr>
              <a:t>módulo, </a:t>
            </a:r>
            <a:r>
              <a:rPr spc="-45" dirty="0">
                <a:latin typeface="Arial"/>
                <a:cs typeface="Arial"/>
              </a:rPr>
              <a:t>há </a:t>
            </a:r>
            <a:r>
              <a:rPr spc="-40" dirty="0">
                <a:latin typeface="Arial"/>
                <a:cs typeface="Arial"/>
              </a:rPr>
              <a:t>uma </a:t>
            </a:r>
            <a:r>
              <a:rPr spc="-20" dirty="0">
                <a:latin typeface="Arial"/>
                <a:cs typeface="Arial"/>
              </a:rPr>
              <a:t>introdução  </a:t>
            </a:r>
            <a:r>
              <a:rPr spc="-35" dirty="0">
                <a:latin typeface="Arial"/>
                <a:cs typeface="Arial"/>
              </a:rPr>
              <a:t>que explica </a:t>
            </a:r>
            <a:r>
              <a:rPr spc="-85" dirty="0">
                <a:latin typeface="Arial"/>
                <a:cs typeface="Arial"/>
              </a:rPr>
              <a:t>as </a:t>
            </a:r>
            <a:r>
              <a:rPr spc="-40" dirty="0">
                <a:latin typeface="Arial"/>
                <a:cs typeface="Arial"/>
              </a:rPr>
              <a:t>condições abrangidas </a:t>
            </a:r>
            <a:r>
              <a:rPr spc="-60" dirty="0">
                <a:latin typeface="Arial"/>
                <a:cs typeface="Arial"/>
              </a:rPr>
              <a:t>e </a:t>
            </a:r>
            <a:r>
              <a:rPr spc="-25" dirty="0">
                <a:latin typeface="Arial"/>
                <a:cs typeface="Arial"/>
              </a:rPr>
              <a:t>um </a:t>
            </a:r>
            <a:r>
              <a:rPr spc="-35" dirty="0">
                <a:latin typeface="Arial"/>
                <a:cs typeface="Arial"/>
              </a:rPr>
              <a:t>panorama </a:t>
            </a:r>
            <a:r>
              <a:rPr spc="-20" dirty="0" err="1">
                <a:latin typeface="Arial"/>
                <a:cs typeface="Arial"/>
              </a:rPr>
              <a:t>rápido</a:t>
            </a:r>
            <a:r>
              <a:rPr lang="pt-BR" spc="-20" dirty="0">
                <a:latin typeface="Arial"/>
                <a:cs typeface="Arial"/>
              </a:rPr>
              <a:t> </a:t>
            </a:r>
            <a:r>
              <a:rPr spc="-35" dirty="0">
                <a:latin typeface="Arial"/>
                <a:cs typeface="Arial"/>
              </a:rPr>
              <a:t>que </a:t>
            </a:r>
            <a:r>
              <a:rPr spc="-55" dirty="0">
                <a:latin typeface="Arial"/>
                <a:cs typeface="Arial"/>
              </a:rPr>
              <a:t>descreve </a:t>
            </a:r>
            <a:r>
              <a:rPr spc="-85" dirty="0">
                <a:latin typeface="Arial"/>
                <a:cs typeface="Arial"/>
              </a:rPr>
              <a:t>as </a:t>
            </a:r>
            <a:r>
              <a:rPr spc="-35" dirty="0">
                <a:latin typeface="Arial"/>
                <a:cs typeface="Arial"/>
              </a:rPr>
              <a:t>principais </a:t>
            </a:r>
            <a:r>
              <a:rPr spc="-45" dirty="0">
                <a:latin typeface="Arial"/>
                <a:cs typeface="Arial"/>
              </a:rPr>
              <a:t>etapas </a:t>
            </a:r>
            <a:r>
              <a:rPr spc="-40" dirty="0">
                <a:latin typeface="Arial"/>
                <a:cs typeface="Arial"/>
              </a:rPr>
              <a:t>da </a:t>
            </a:r>
            <a:r>
              <a:rPr spc="-45" dirty="0">
                <a:latin typeface="Arial"/>
                <a:cs typeface="Arial"/>
              </a:rPr>
              <a:t>avaliação </a:t>
            </a:r>
            <a:r>
              <a:rPr spc="-60" dirty="0">
                <a:latin typeface="Arial"/>
                <a:cs typeface="Arial"/>
              </a:rPr>
              <a:t>e </a:t>
            </a:r>
            <a:r>
              <a:rPr spc="-15" dirty="0">
                <a:latin typeface="Arial"/>
                <a:cs typeface="Arial"/>
              </a:rPr>
              <a:t>do</a:t>
            </a:r>
            <a:r>
              <a:rPr spc="30" dirty="0">
                <a:latin typeface="Arial"/>
                <a:cs typeface="Arial"/>
              </a:rPr>
              <a:t> </a:t>
            </a:r>
            <a:r>
              <a:rPr spc="-30" dirty="0" err="1">
                <a:latin typeface="Arial"/>
                <a:cs typeface="Arial"/>
              </a:rPr>
              <a:t>manejo</a:t>
            </a:r>
            <a:r>
              <a:rPr spc="-30" dirty="0">
                <a:latin typeface="Arial"/>
                <a:cs typeface="Arial"/>
              </a:rPr>
              <a:t>.</a:t>
            </a:r>
            <a:endParaRPr lang="pt-BR" spc="-30" dirty="0">
              <a:latin typeface="Arial"/>
              <a:cs typeface="Arial"/>
            </a:endParaRPr>
          </a:p>
          <a:p>
            <a:pPr marL="12700"/>
            <a:endParaRPr dirty="0">
              <a:latin typeface="Arial"/>
              <a:cs typeface="Arial"/>
            </a:endParaRPr>
          </a:p>
          <a:p>
            <a:pPr marL="12700"/>
            <a:r>
              <a:rPr b="1" spc="-80" dirty="0">
                <a:solidFill>
                  <a:srgbClr val="005678"/>
                </a:solidFill>
                <a:latin typeface="Arial"/>
                <a:cs typeface="Arial"/>
              </a:rPr>
              <a:t>» </a:t>
            </a:r>
            <a:r>
              <a:rPr spc="-65" dirty="0">
                <a:latin typeface="Arial"/>
                <a:cs typeface="Arial"/>
              </a:rPr>
              <a:t>Cada </a:t>
            </a:r>
            <a:r>
              <a:rPr spc="-15" dirty="0">
                <a:latin typeface="Arial"/>
                <a:cs typeface="Arial"/>
              </a:rPr>
              <a:t>módulo </a:t>
            </a:r>
            <a:r>
              <a:rPr spc="-35" dirty="0">
                <a:latin typeface="Arial"/>
                <a:cs typeface="Arial"/>
              </a:rPr>
              <a:t>consta </a:t>
            </a:r>
            <a:r>
              <a:rPr spc="-40" dirty="0">
                <a:latin typeface="Arial"/>
                <a:cs typeface="Arial"/>
              </a:rPr>
              <a:t>de </a:t>
            </a:r>
            <a:r>
              <a:rPr spc="-35" dirty="0">
                <a:latin typeface="Arial"/>
                <a:cs typeface="Arial"/>
              </a:rPr>
              <a:t>três</a:t>
            </a:r>
            <a:r>
              <a:rPr spc="114" dirty="0">
                <a:latin typeface="Arial"/>
                <a:cs typeface="Arial"/>
              </a:rPr>
              <a:t> </a:t>
            </a:r>
            <a:r>
              <a:rPr spc="-60" dirty="0" err="1">
                <a:latin typeface="Arial"/>
                <a:cs typeface="Arial"/>
              </a:rPr>
              <a:t>seções</a:t>
            </a:r>
            <a:r>
              <a:rPr spc="-60" dirty="0">
                <a:latin typeface="Arial"/>
                <a:cs typeface="Arial"/>
              </a:rPr>
              <a:t>:</a:t>
            </a:r>
            <a:endParaRPr lang="pt-BR" spc="-60" dirty="0">
              <a:latin typeface="Arial"/>
              <a:cs typeface="Arial"/>
            </a:endParaRPr>
          </a:p>
          <a:p>
            <a:pPr marL="12700"/>
            <a:endParaRPr dirty="0">
              <a:latin typeface="Arial"/>
              <a:cs typeface="Arial"/>
            </a:endParaRPr>
          </a:p>
          <a:p>
            <a:pPr marL="730250" indent="-285750">
              <a:spcBef>
                <a:spcPts val="120"/>
              </a:spcBef>
              <a:buFont typeface="Arial" panose="020B0604020202020204" pitchFamily="34" charset="0"/>
              <a:buChar char="•"/>
            </a:pPr>
            <a:r>
              <a:rPr b="1" spc="-30" dirty="0" err="1">
                <a:latin typeface="Arial"/>
                <a:cs typeface="Arial"/>
              </a:rPr>
              <a:t>Avaliação</a:t>
            </a:r>
            <a:endParaRPr lang="pt-BR" b="1" spc="-30" dirty="0">
              <a:latin typeface="Arial"/>
              <a:cs typeface="Arial"/>
            </a:endParaRPr>
          </a:p>
          <a:p>
            <a:pPr marL="730250" indent="-285750">
              <a:spcBef>
                <a:spcPts val="120"/>
              </a:spcBef>
              <a:buFont typeface="Arial" panose="020B0604020202020204" pitchFamily="34" charset="0"/>
              <a:buChar char="•"/>
            </a:pPr>
            <a:endParaRPr dirty="0">
              <a:latin typeface="Arial"/>
              <a:cs typeface="Arial"/>
            </a:endParaRPr>
          </a:p>
          <a:p>
            <a:pPr marL="730250" marR="2069464" indent="-285750">
              <a:buFont typeface="Arial" panose="020B0604020202020204" pitchFamily="34" charset="0"/>
              <a:buChar char="•"/>
            </a:pPr>
            <a:r>
              <a:rPr b="1" dirty="0" err="1">
                <a:latin typeface="Arial"/>
                <a:cs typeface="Arial"/>
              </a:rPr>
              <a:t>Manejo</a:t>
            </a:r>
            <a:r>
              <a:rPr b="1" dirty="0">
                <a:latin typeface="Arial"/>
                <a:cs typeface="Arial"/>
              </a:rPr>
              <a:t>  </a:t>
            </a:r>
            <a:endParaRPr lang="pt-BR" b="1" dirty="0">
              <a:latin typeface="Arial"/>
              <a:cs typeface="Arial"/>
            </a:endParaRPr>
          </a:p>
          <a:p>
            <a:pPr marL="730250" marR="2069464" indent="-285750">
              <a:buFont typeface="Arial" panose="020B0604020202020204" pitchFamily="34" charset="0"/>
              <a:buChar char="•"/>
            </a:pPr>
            <a:endParaRPr lang="pt-BR" b="1" dirty="0">
              <a:latin typeface="Arial"/>
              <a:cs typeface="Arial"/>
            </a:endParaRPr>
          </a:p>
          <a:p>
            <a:pPr marL="730250" marR="2069464" indent="-285750">
              <a:buFont typeface="Arial" panose="020B0604020202020204" pitchFamily="34" charset="0"/>
              <a:buChar char="•"/>
            </a:pPr>
            <a:r>
              <a:rPr b="1" spc="-105" dirty="0" err="1">
                <a:latin typeface="Arial"/>
                <a:cs typeface="Arial"/>
              </a:rPr>
              <a:t>S</a:t>
            </a:r>
            <a:r>
              <a:rPr b="1" spc="-20" dirty="0" err="1">
                <a:latin typeface="Arial"/>
                <a:cs typeface="Arial"/>
              </a:rPr>
              <a:t>e</a:t>
            </a:r>
            <a:r>
              <a:rPr b="1" spc="-25" dirty="0" err="1">
                <a:latin typeface="Arial"/>
                <a:cs typeface="Arial"/>
              </a:rPr>
              <a:t>guim</a:t>
            </a:r>
            <a:r>
              <a:rPr b="1" spc="-20" dirty="0" err="1">
                <a:latin typeface="Arial"/>
                <a:cs typeface="Arial"/>
              </a:rPr>
              <a:t>e</a:t>
            </a:r>
            <a:r>
              <a:rPr b="1" spc="-35" dirty="0" err="1">
                <a:latin typeface="Arial"/>
                <a:cs typeface="Arial"/>
              </a:rPr>
              <a:t>n</a:t>
            </a:r>
            <a:r>
              <a:rPr b="1" spc="30" dirty="0" err="1">
                <a:latin typeface="Arial"/>
                <a:cs typeface="Arial"/>
              </a:rPr>
              <a:t>t</a:t>
            </a:r>
            <a:r>
              <a:rPr b="1" spc="-20" dirty="0" err="1">
                <a:latin typeface="Arial"/>
                <a:cs typeface="Arial"/>
              </a:rPr>
              <a:t>o</a:t>
            </a:r>
            <a:endParaRPr lang="pt-BR" b="1" spc="-20" dirty="0">
              <a:latin typeface="Arial"/>
              <a:cs typeface="Arial"/>
            </a:endParaRPr>
          </a:p>
          <a:p>
            <a:pPr marL="730250" marR="2069464" indent="-285750">
              <a:buFont typeface="Arial" panose="020B0604020202020204" pitchFamily="34" charset="0"/>
              <a:buChar char="•"/>
            </a:pPr>
            <a:endParaRPr dirty="0">
              <a:latin typeface="Arial"/>
              <a:cs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D54015"/>
          </a:solidFill>
        </p:spPr>
        <p:txBody>
          <a:bodyPr wrap="square" lIns="0" tIns="0" rIns="0" bIns="0" rtlCol="0"/>
          <a:lstStyle/>
          <a:p>
            <a:endParaRPr/>
          </a:p>
        </p:txBody>
      </p:sp>
      <p:sp>
        <p:nvSpPr>
          <p:cNvPr id="3" name="object 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8" name="object 8"/>
          <p:cNvSpPr/>
          <p:nvPr/>
        </p:nvSpPr>
        <p:spPr>
          <a:xfrm>
            <a:off x="5323208" y="2718866"/>
            <a:ext cx="537845" cy="537845"/>
          </a:xfrm>
          <a:custGeom>
            <a:avLst/>
            <a:gdLst/>
            <a:ahLst/>
            <a:cxnLst/>
            <a:rect l="l" t="t" r="r" b="b"/>
            <a:pathLst>
              <a:path w="537845" h="537845">
                <a:moveTo>
                  <a:pt x="0" y="0"/>
                </a:moveTo>
                <a:lnTo>
                  <a:pt x="537591" y="537591"/>
                </a:lnTo>
              </a:path>
            </a:pathLst>
          </a:custGeom>
          <a:ln w="114300">
            <a:solidFill>
              <a:srgbClr val="D54015"/>
            </a:solidFill>
          </a:ln>
        </p:spPr>
        <p:txBody>
          <a:bodyPr wrap="square" lIns="0" tIns="0" rIns="0" bIns="0" rtlCol="0"/>
          <a:lstStyle/>
          <a:p>
            <a:endParaRPr/>
          </a:p>
        </p:txBody>
      </p:sp>
      <p:sp>
        <p:nvSpPr>
          <p:cNvPr id="9" name="object 9"/>
          <p:cNvSpPr/>
          <p:nvPr/>
        </p:nvSpPr>
        <p:spPr>
          <a:xfrm>
            <a:off x="5849999" y="3198075"/>
            <a:ext cx="1210945" cy="114300"/>
          </a:xfrm>
          <a:custGeom>
            <a:avLst/>
            <a:gdLst/>
            <a:ahLst/>
            <a:cxnLst/>
            <a:rect l="l" t="t" r="r" b="b"/>
            <a:pathLst>
              <a:path w="1210945" h="114300">
                <a:moveTo>
                  <a:pt x="1153058" y="0"/>
                </a:moveTo>
                <a:lnTo>
                  <a:pt x="0" y="419"/>
                </a:lnTo>
                <a:lnTo>
                  <a:pt x="0" y="113817"/>
                </a:lnTo>
                <a:lnTo>
                  <a:pt x="1153058" y="113398"/>
                </a:lnTo>
                <a:lnTo>
                  <a:pt x="1210564" y="56705"/>
                </a:lnTo>
                <a:lnTo>
                  <a:pt x="1153058" y="0"/>
                </a:lnTo>
                <a:close/>
              </a:path>
            </a:pathLst>
          </a:custGeom>
          <a:solidFill>
            <a:srgbClr val="D54015"/>
          </a:solidFill>
        </p:spPr>
        <p:txBody>
          <a:bodyPr wrap="square" lIns="0" tIns="0" rIns="0" bIns="0" rtlCol="0"/>
          <a:lstStyle/>
          <a:p>
            <a:endParaRPr/>
          </a:p>
        </p:txBody>
      </p:sp>
      <p:sp>
        <p:nvSpPr>
          <p:cNvPr id="10" name="object 10"/>
          <p:cNvSpPr/>
          <p:nvPr/>
        </p:nvSpPr>
        <p:spPr>
          <a:xfrm>
            <a:off x="5911458" y="5576032"/>
            <a:ext cx="1194435" cy="114300"/>
          </a:xfrm>
          <a:custGeom>
            <a:avLst/>
            <a:gdLst/>
            <a:ahLst/>
            <a:cxnLst/>
            <a:rect l="l" t="t" r="r" b="b"/>
            <a:pathLst>
              <a:path w="1194434" h="114300">
                <a:moveTo>
                  <a:pt x="1136599" y="0"/>
                </a:moveTo>
                <a:lnTo>
                  <a:pt x="0" y="419"/>
                </a:lnTo>
                <a:lnTo>
                  <a:pt x="0" y="113817"/>
                </a:lnTo>
                <a:lnTo>
                  <a:pt x="1136599" y="113398"/>
                </a:lnTo>
                <a:lnTo>
                  <a:pt x="1194104" y="56705"/>
                </a:lnTo>
                <a:lnTo>
                  <a:pt x="1136599" y="0"/>
                </a:lnTo>
                <a:close/>
              </a:path>
            </a:pathLst>
          </a:custGeom>
          <a:solidFill>
            <a:srgbClr val="D54015"/>
          </a:solidFill>
        </p:spPr>
        <p:txBody>
          <a:bodyPr wrap="square" lIns="0" tIns="0" rIns="0" bIns="0" rtlCol="0"/>
          <a:lstStyle/>
          <a:p>
            <a:endParaRPr/>
          </a:p>
        </p:txBody>
      </p:sp>
      <p:sp>
        <p:nvSpPr>
          <p:cNvPr id="11" name="object 11"/>
          <p:cNvSpPr/>
          <p:nvPr/>
        </p:nvSpPr>
        <p:spPr>
          <a:xfrm>
            <a:off x="4714670" y="2663845"/>
            <a:ext cx="730250" cy="1642110"/>
          </a:xfrm>
          <a:custGeom>
            <a:avLst/>
            <a:gdLst/>
            <a:ahLst/>
            <a:cxnLst/>
            <a:rect l="l" t="t" r="r" b="b"/>
            <a:pathLst>
              <a:path w="730250" h="1642110">
                <a:moveTo>
                  <a:pt x="603758" y="0"/>
                </a:moveTo>
                <a:lnTo>
                  <a:pt x="0" y="603770"/>
                </a:lnTo>
                <a:lnTo>
                  <a:pt x="603338" y="1216253"/>
                </a:lnTo>
                <a:lnTo>
                  <a:pt x="603758" y="1578165"/>
                </a:lnTo>
                <a:lnTo>
                  <a:pt x="666750" y="1642071"/>
                </a:lnTo>
                <a:lnTo>
                  <a:pt x="729754" y="1578165"/>
                </a:lnTo>
                <a:lnTo>
                  <a:pt x="729284" y="1162964"/>
                </a:lnTo>
                <a:lnTo>
                  <a:pt x="729107" y="1162964"/>
                </a:lnTo>
                <a:lnTo>
                  <a:pt x="178930" y="604443"/>
                </a:lnTo>
                <a:lnTo>
                  <a:pt x="693559" y="89814"/>
                </a:lnTo>
                <a:lnTo>
                  <a:pt x="603758" y="0"/>
                </a:lnTo>
                <a:close/>
              </a:path>
            </a:pathLst>
          </a:custGeom>
          <a:solidFill>
            <a:srgbClr val="B1B3B4"/>
          </a:solidFill>
        </p:spPr>
        <p:txBody>
          <a:bodyPr wrap="square" lIns="0" tIns="0" rIns="0" bIns="0" rtlCol="0"/>
          <a:lstStyle/>
          <a:p>
            <a:endParaRPr/>
          </a:p>
        </p:txBody>
      </p:sp>
      <p:sp>
        <p:nvSpPr>
          <p:cNvPr id="12" name="object 12"/>
          <p:cNvSpPr/>
          <p:nvPr/>
        </p:nvSpPr>
        <p:spPr>
          <a:xfrm>
            <a:off x="5205181" y="584405"/>
            <a:ext cx="114300" cy="354965"/>
          </a:xfrm>
          <a:custGeom>
            <a:avLst/>
            <a:gdLst/>
            <a:ahLst/>
            <a:cxnLst/>
            <a:rect l="l" t="t" r="r" b="b"/>
            <a:pathLst>
              <a:path w="114300" h="354965">
                <a:moveTo>
                  <a:pt x="113817" y="0"/>
                </a:moveTo>
                <a:lnTo>
                  <a:pt x="419" y="0"/>
                </a:lnTo>
                <a:lnTo>
                  <a:pt x="0" y="297395"/>
                </a:lnTo>
                <a:lnTo>
                  <a:pt x="56705" y="354901"/>
                </a:lnTo>
                <a:lnTo>
                  <a:pt x="113398" y="297395"/>
                </a:lnTo>
                <a:lnTo>
                  <a:pt x="113817" y="0"/>
                </a:lnTo>
                <a:close/>
              </a:path>
            </a:pathLst>
          </a:custGeom>
          <a:solidFill>
            <a:srgbClr val="B1B3B4"/>
          </a:solidFill>
        </p:spPr>
        <p:txBody>
          <a:bodyPr wrap="square" lIns="0" tIns="0" rIns="0" bIns="0" rtlCol="0"/>
          <a:lstStyle/>
          <a:p>
            <a:endParaRPr/>
          </a:p>
        </p:txBody>
      </p:sp>
      <p:sp>
        <p:nvSpPr>
          <p:cNvPr id="13" name="object 13"/>
          <p:cNvSpPr/>
          <p:nvPr/>
        </p:nvSpPr>
        <p:spPr>
          <a:xfrm>
            <a:off x="5387517" y="584405"/>
            <a:ext cx="114300" cy="354965"/>
          </a:xfrm>
          <a:custGeom>
            <a:avLst/>
            <a:gdLst/>
            <a:ahLst/>
            <a:cxnLst/>
            <a:rect l="l" t="t" r="r" b="b"/>
            <a:pathLst>
              <a:path w="114300" h="354965">
                <a:moveTo>
                  <a:pt x="113817" y="0"/>
                </a:moveTo>
                <a:lnTo>
                  <a:pt x="419" y="0"/>
                </a:lnTo>
                <a:lnTo>
                  <a:pt x="0" y="297395"/>
                </a:lnTo>
                <a:lnTo>
                  <a:pt x="56705" y="354901"/>
                </a:lnTo>
                <a:lnTo>
                  <a:pt x="113398" y="297395"/>
                </a:lnTo>
                <a:lnTo>
                  <a:pt x="113817" y="0"/>
                </a:lnTo>
                <a:close/>
              </a:path>
            </a:pathLst>
          </a:custGeom>
          <a:solidFill>
            <a:srgbClr val="D54015"/>
          </a:solidFill>
        </p:spPr>
        <p:txBody>
          <a:bodyPr wrap="square" lIns="0" tIns="0" rIns="0" bIns="0" rtlCol="0"/>
          <a:lstStyle/>
          <a:p>
            <a:endParaRPr/>
          </a:p>
        </p:txBody>
      </p:sp>
      <p:sp>
        <p:nvSpPr>
          <p:cNvPr id="14" name="object 14"/>
          <p:cNvSpPr/>
          <p:nvPr/>
        </p:nvSpPr>
        <p:spPr>
          <a:xfrm>
            <a:off x="5414563" y="5090993"/>
            <a:ext cx="537845" cy="537845"/>
          </a:xfrm>
          <a:custGeom>
            <a:avLst/>
            <a:gdLst/>
            <a:ahLst/>
            <a:cxnLst/>
            <a:rect l="l" t="t" r="r" b="b"/>
            <a:pathLst>
              <a:path w="537845" h="537845">
                <a:moveTo>
                  <a:pt x="0" y="0"/>
                </a:moveTo>
                <a:lnTo>
                  <a:pt x="537591" y="537590"/>
                </a:lnTo>
              </a:path>
            </a:pathLst>
          </a:custGeom>
          <a:ln w="114300">
            <a:solidFill>
              <a:srgbClr val="D54015"/>
            </a:solidFill>
          </a:ln>
        </p:spPr>
        <p:txBody>
          <a:bodyPr wrap="square" lIns="0" tIns="0" rIns="0" bIns="0" rtlCol="0"/>
          <a:lstStyle/>
          <a:p>
            <a:endParaRPr/>
          </a:p>
        </p:txBody>
      </p:sp>
      <p:sp>
        <p:nvSpPr>
          <p:cNvPr id="15" name="object 15"/>
          <p:cNvSpPr/>
          <p:nvPr/>
        </p:nvSpPr>
        <p:spPr>
          <a:xfrm>
            <a:off x="4916857" y="5108404"/>
            <a:ext cx="562610" cy="2451735"/>
          </a:xfrm>
          <a:custGeom>
            <a:avLst/>
            <a:gdLst/>
            <a:ahLst/>
            <a:cxnLst/>
            <a:rect l="l" t="t" r="r" b="b"/>
            <a:pathLst>
              <a:path w="562610" h="2451734">
                <a:moveTo>
                  <a:pt x="562343" y="0"/>
                </a:moveTo>
                <a:lnTo>
                  <a:pt x="749" y="561594"/>
                </a:lnTo>
                <a:lnTo>
                  <a:pt x="0" y="1543380"/>
                </a:lnTo>
                <a:lnTo>
                  <a:pt x="445274" y="2001507"/>
                </a:lnTo>
                <a:lnTo>
                  <a:pt x="445274" y="2451600"/>
                </a:lnTo>
              </a:path>
            </a:pathLst>
          </a:custGeom>
          <a:ln w="114299">
            <a:solidFill>
              <a:srgbClr val="B1B3B4"/>
            </a:solidFill>
          </a:ln>
        </p:spPr>
        <p:txBody>
          <a:bodyPr wrap="square" lIns="0" tIns="0" rIns="0" bIns="0" rtlCol="0"/>
          <a:lstStyle/>
          <a:p>
            <a:endParaRPr/>
          </a:p>
        </p:txBody>
      </p:sp>
      <p:sp>
        <p:nvSpPr>
          <p:cNvPr id="16" name="object 16"/>
          <p:cNvSpPr/>
          <p:nvPr/>
        </p:nvSpPr>
        <p:spPr>
          <a:xfrm>
            <a:off x="5608640" y="5330122"/>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17" name="object 17"/>
          <p:cNvSpPr/>
          <p:nvPr/>
        </p:nvSpPr>
        <p:spPr>
          <a:xfrm>
            <a:off x="5608640" y="5330122"/>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18" name="object 18"/>
          <p:cNvSpPr/>
          <p:nvPr/>
        </p:nvSpPr>
        <p:spPr>
          <a:xfrm>
            <a:off x="5770360" y="5575091"/>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19" name="object 19"/>
          <p:cNvSpPr/>
          <p:nvPr/>
        </p:nvSpPr>
        <p:spPr>
          <a:xfrm>
            <a:off x="4662106" y="5415442"/>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20" name="object 20"/>
          <p:cNvSpPr/>
          <p:nvPr/>
        </p:nvSpPr>
        <p:spPr>
          <a:xfrm>
            <a:off x="4662106" y="5415442"/>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21" name="object 21"/>
          <p:cNvSpPr/>
          <p:nvPr/>
        </p:nvSpPr>
        <p:spPr>
          <a:xfrm>
            <a:off x="4740507" y="5593915"/>
            <a:ext cx="345440" cy="145415"/>
          </a:xfrm>
          <a:custGeom>
            <a:avLst/>
            <a:gdLst/>
            <a:ahLst/>
            <a:cxnLst/>
            <a:rect l="l" t="t" r="r" b="b"/>
            <a:pathLst>
              <a:path w="345439" h="145414">
                <a:moveTo>
                  <a:pt x="36321" y="30949"/>
                </a:moveTo>
                <a:lnTo>
                  <a:pt x="0" y="30949"/>
                </a:lnTo>
                <a:lnTo>
                  <a:pt x="0" y="143129"/>
                </a:lnTo>
                <a:lnTo>
                  <a:pt x="22021" y="143129"/>
                </a:lnTo>
                <a:lnTo>
                  <a:pt x="22021" y="51460"/>
                </a:lnTo>
                <a:lnTo>
                  <a:pt x="45600" y="51460"/>
                </a:lnTo>
                <a:lnTo>
                  <a:pt x="36321" y="30949"/>
                </a:lnTo>
                <a:close/>
              </a:path>
              <a:path w="345439" h="145414">
                <a:moveTo>
                  <a:pt x="45600" y="51460"/>
                </a:moveTo>
                <a:lnTo>
                  <a:pt x="22021" y="51460"/>
                </a:lnTo>
                <a:lnTo>
                  <a:pt x="63398" y="143129"/>
                </a:lnTo>
                <a:lnTo>
                  <a:pt x="99898" y="143129"/>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9"/>
                </a:lnTo>
                <a:lnTo>
                  <a:pt x="137845" y="143129"/>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9"/>
                </a:lnTo>
                <a:lnTo>
                  <a:pt x="231520" y="143129"/>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8"/>
                </a:moveTo>
                <a:lnTo>
                  <a:pt x="157568" y="508"/>
                </a:lnTo>
                <a:lnTo>
                  <a:pt x="155130" y="1104"/>
                </a:lnTo>
                <a:lnTo>
                  <a:pt x="143395" y="20523"/>
                </a:lnTo>
                <a:lnTo>
                  <a:pt x="154317" y="20523"/>
                </a:lnTo>
                <a:lnTo>
                  <a:pt x="154317" y="18834"/>
                </a:lnTo>
                <a:lnTo>
                  <a:pt x="155016" y="17272"/>
                </a:lnTo>
                <a:lnTo>
                  <a:pt x="157822" y="14351"/>
                </a:lnTo>
                <a:lnTo>
                  <a:pt x="159473" y="13627"/>
                </a:lnTo>
                <a:lnTo>
                  <a:pt x="196239" y="13627"/>
                </a:lnTo>
                <a:lnTo>
                  <a:pt x="197802" y="11645"/>
                </a:lnTo>
                <a:lnTo>
                  <a:pt x="198945" y="9499"/>
                </a:lnTo>
                <a:lnTo>
                  <a:pt x="199808" y="6896"/>
                </a:lnTo>
                <a:lnTo>
                  <a:pt x="181686" y="6896"/>
                </a:lnTo>
                <a:lnTo>
                  <a:pt x="180022" y="6565"/>
                </a:lnTo>
                <a:lnTo>
                  <a:pt x="176555" y="5219"/>
                </a:lnTo>
                <a:lnTo>
                  <a:pt x="170916" y="2921"/>
                </a:lnTo>
                <a:lnTo>
                  <a:pt x="168922" y="2184"/>
                </a:lnTo>
                <a:lnTo>
                  <a:pt x="164782" y="838"/>
                </a:lnTo>
                <a:lnTo>
                  <a:pt x="162623" y="508"/>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5"/>
                </a:lnTo>
                <a:lnTo>
                  <a:pt x="181406" y="20015"/>
                </a:lnTo>
                <a:lnTo>
                  <a:pt x="186448" y="20015"/>
                </a:lnTo>
                <a:lnTo>
                  <a:pt x="188823" y="19418"/>
                </a:lnTo>
                <a:lnTo>
                  <a:pt x="192976" y="17043"/>
                </a:lnTo>
                <a:lnTo>
                  <a:pt x="194767" y="15494"/>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1"/>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22" name="object 22"/>
          <p:cNvSpPr/>
          <p:nvPr/>
        </p:nvSpPr>
        <p:spPr>
          <a:xfrm>
            <a:off x="2695790" y="1790293"/>
            <a:ext cx="5308600" cy="1138555"/>
          </a:xfrm>
          <a:custGeom>
            <a:avLst/>
            <a:gdLst/>
            <a:ahLst/>
            <a:cxnLst/>
            <a:rect l="l" t="t" r="r" b="b"/>
            <a:pathLst>
              <a:path w="5308600" h="1138555">
                <a:moveTo>
                  <a:pt x="0" y="0"/>
                </a:moveTo>
                <a:lnTo>
                  <a:pt x="5308092" y="0"/>
                </a:lnTo>
                <a:lnTo>
                  <a:pt x="5308092" y="1138427"/>
                </a:lnTo>
                <a:lnTo>
                  <a:pt x="0" y="1138427"/>
                </a:lnTo>
                <a:lnTo>
                  <a:pt x="0" y="0"/>
                </a:lnTo>
                <a:close/>
              </a:path>
            </a:pathLst>
          </a:custGeom>
          <a:solidFill>
            <a:srgbClr val="000000">
              <a:alpha val="39999"/>
            </a:srgbClr>
          </a:solidFill>
        </p:spPr>
        <p:txBody>
          <a:bodyPr wrap="square" lIns="0" tIns="0" rIns="0" bIns="0" rtlCol="0"/>
          <a:lstStyle/>
          <a:p>
            <a:endParaRPr/>
          </a:p>
        </p:txBody>
      </p:sp>
      <p:sp>
        <p:nvSpPr>
          <p:cNvPr id="23" name="object 23"/>
          <p:cNvSpPr/>
          <p:nvPr/>
        </p:nvSpPr>
        <p:spPr>
          <a:xfrm>
            <a:off x="2741682" y="1838208"/>
            <a:ext cx="5198745" cy="1028065"/>
          </a:xfrm>
          <a:custGeom>
            <a:avLst/>
            <a:gdLst/>
            <a:ahLst/>
            <a:cxnLst/>
            <a:rect l="l" t="t" r="r" b="b"/>
            <a:pathLst>
              <a:path w="5198745" h="1028064">
                <a:moveTo>
                  <a:pt x="5166169" y="0"/>
                </a:moveTo>
                <a:lnTo>
                  <a:pt x="32397" y="0"/>
                </a:lnTo>
                <a:lnTo>
                  <a:pt x="13667" y="506"/>
                </a:lnTo>
                <a:lnTo>
                  <a:pt x="4049" y="4049"/>
                </a:lnTo>
                <a:lnTo>
                  <a:pt x="506" y="13667"/>
                </a:lnTo>
                <a:lnTo>
                  <a:pt x="0" y="32397"/>
                </a:lnTo>
                <a:lnTo>
                  <a:pt x="0" y="995654"/>
                </a:lnTo>
                <a:lnTo>
                  <a:pt x="506" y="1014384"/>
                </a:lnTo>
                <a:lnTo>
                  <a:pt x="4049" y="1024002"/>
                </a:lnTo>
                <a:lnTo>
                  <a:pt x="13667" y="1027546"/>
                </a:lnTo>
                <a:lnTo>
                  <a:pt x="32397" y="1028052"/>
                </a:lnTo>
                <a:lnTo>
                  <a:pt x="5166169" y="1028052"/>
                </a:lnTo>
                <a:lnTo>
                  <a:pt x="5184899" y="1027546"/>
                </a:lnTo>
                <a:lnTo>
                  <a:pt x="5194517" y="1024002"/>
                </a:lnTo>
                <a:lnTo>
                  <a:pt x="5198060" y="1014384"/>
                </a:lnTo>
                <a:lnTo>
                  <a:pt x="5198567" y="995654"/>
                </a:lnTo>
                <a:lnTo>
                  <a:pt x="5198567" y="32397"/>
                </a:lnTo>
                <a:lnTo>
                  <a:pt x="5198060" y="13667"/>
                </a:lnTo>
                <a:lnTo>
                  <a:pt x="5194517" y="4049"/>
                </a:lnTo>
                <a:lnTo>
                  <a:pt x="5184899" y="506"/>
                </a:lnTo>
                <a:lnTo>
                  <a:pt x="5166169" y="0"/>
                </a:lnTo>
                <a:close/>
              </a:path>
            </a:pathLst>
          </a:custGeom>
          <a:solidFill>
            <a:srgbClr val="FFFFFF"/>
          </a:solidFill>
        </p:spPr>
        <p:txBody>
          <a:bodyPr wrap="square" lIns="0" tIns="0" rIns="0" bIns="0" rtlCol="0"/>
          <a:lstStyle/>
          <a:p>
            <a:endParaRPr/>
          </a:p>
        </p:txBody>
      </p:sp>
      <p:sp>
        <p:nvSpPr>
          <p:cNvPr id="24" name="object 24"/>
          <p:cNvSpPr txBox="1"/>
          <p:nvPr/>
        </p:nvSpPr>
        <p:spPr>
          <a:xfrm>
            <a:off x="2740168" y="1938157"/>
            <a:ext cx="5308600" cy="815608"/>
          </a:xfrm>
          <a:prstGeom prst="rect">
            <a:avLst/>
          </a:prstGeom>
        </p:spPr>
        <p:txBody>
          <a:bodyPr vert="horz" wrap="square" lIns="0" tIns="12700" rIns="0" bIns="0" rtlCol="0">
            <a:spAutoFit/>
          </a:bodyPr>
          <a:lstStyle/>
          <a:p>
            <a:pPr marL="197485">
              <a:lnSpc>
                <a:spcPts val="1190"/>
              </a:lnSpc>
              <a:spcBef>
                <a:spcPts val="100"/>
              </a:spcBef>
            </a:pPr>
            <a:r>
              <a:rPr sz="1100" b="1" dirty="0">
                <a:latin typeface="Arial"/>
                <a:cs typeface="Arial"/>
              </a:rPr>
              <a:t>Pergunte à pessoa e aos cuidadores se há ALGUM desses:</a:t>
            </a:r>
            <a:endParaRPr sz="1100" dirty="0">
              <a:latin typeface="Arial"/>
              <a:cs typeface="Arial"/>
            </a:endParaRPr>
          </a:p>
          <a:p>
            <a:pPr marL="377190" indent="-180340">
              <a:lnSpc>
                <a:spcPts val="1070"/>
              </a:lnSpc>
              <a:buChar char="–"/>
              <a:tabLst>
                <a:tab pos="377825" algn="l"/>
              </a:tabLst>
            </a:pPr>
            <a:r>
              <a:rPr sz="1100" dirty="0">
                <a:latin typeface="Arial"/>
                <a:cs typeface="Arial"/>
              </a:rPr>
              <a:t>Pensamentos ou plano atuais de autoagressão ou suicídio.</a:t>
            </a:r>
          </a:p>
          <a:p>
            <a:pPr marL="377190" marR="258445" indent="-180340">
              <a:lnSpc>
                <a:spcPct val="100000"/>
              </a:lnSpc>
              <a:buChar char="–"/>
              <a:tabLst>
                <a:tab pos="377825" algn="l"/>
              </a:tabLst>
            </a:pPr>
            <a:r>
              <a:rPr sz="1100" dirty="0">
                <a:latin typeface="Arial"/>
                <a:cs typeface="Arial"/>
              </a:rPr>
              <a:t>História de pensamentos ou plano de autoagressão no último mês ou ato de autoagressão no  último ano </a:t>
            </a:r>
            <a:r>
              <a:rPr sz="1100" b="1" i="1" dirty="0">
                <a:latin typeface="Arial"/>
                <a:cs typeface="Arial"/>
              </a:rPr>
              <a:t>em uma pessoa que agora está extremamente agitada, violenta, sofrendo ou  não se comunica</a:t>
            </a:r>
            <a:r>
              <a:rPr sz="1100" dirty="0">
                <a:latin typeface="Arial"/>
                <a:cs typeface="Arial"/>
              </a:rPr>
              <a:t>.</a:t>
            </a:r>
          </a:p>
        </p:txBody>
      </p:sp>
      <p:sp>
        <p:nvSpPr>
          <p:cNvPr id="25" name="object 25"/>
          <p:cNvSpPr/>
          <p:nvPr/>
        </p:nvSpPr>
        <p:spPr>
          <a:xfrm>
            <a:off x="2741682" y="1838208"/>
            <a:ext cx="5198745" cy="1028065"/>
          </a:xfrm>
          <a:custGeom>
            <a:avLst/>
            <a:gdLst/>
            <a:ahLst/>
            <a:cxnLst/>
            <a:rect l="l" t="t" r="r" b="b"/>
            <a:pathLst>
              <a:path w="5198745" h="1028064">
                <a:moveTo>
                  <a:pt x="32397" y="0"/>
                </a:moveTo>
                <a:lnTo>
                  <a:pt x="13667" y="506"/>
                </a:lnTo>
                <a:lnTo>
                  <a:pt x="4049" y="4049"/>
                </a:lnTo>
                <a:lnTo>
                  <a:pt x="506" y="13667"/>
                </a:lnTo>
                <a:lnTo>
                  <a:pt x="0" y="32397"/>
                </a:lnTo>
                <a:lnTo>
                  <a:pt x="0" y="995654"/>
                </a:lnTo>
                <a:lnTo>
                  <a:pt x="506" y="1014384"/>
                </a:lnTo>
                <a:lnTo>
                  <a:pt x="4049" y="1024002"/>
                </a:lnTo>
                <a:lnTo>
                  <a:pt x="13667" y="1027546"/>
                </a:lnTo>
                <a:lnTo>
                  <a:pt x="32397" y="1028052"/>
                </a:lnTo>
                <a:lnTo>
                  <a:pt x="5166169" y="1028052"/>
                </a:lnTo>
                <a:lnTo>
                  <a:pt x="5184899" y="1027546"/>
                </a:lnTo>
                <a:lnTo>
                  <a:pt x="5194517" y="1024002"/>
                </a:lnTo>
                <a:lnTo>
                  <a:pt x="5198060" y="1014384"/>
                </a:lnTo>
                <a:lnTo>
                  <a:pt x="5198567" y="995654"/>
                </a:lnTo>
                <a:lnTo>
                  <a:pt x="5198567" y="32397"/>
                </a:lnTo>
                <a:lnTo>
                  <a:pt x="5198060" y="13667"/>
                </a:lnTo>
                <a:lnTo>
                  <a:pt x="5194517" y="4049"/>
                </a:lnTo>
                <a:lnTo>
                  <a:pt x="5184899" y="506"/>
                </a:lnTo>
                <a:lnTo>
                  <a:pt x="5166169" y="0"/>
                </a:lnTo>
                <a:lnTo>
                  <a:pt x="32397" y="0"/>
                </a:lnTo>
                <a:close/>
              </a:path>
            </a:pathLst>
          </a:custGeom>
          <a:ln w="44450">
            <a:solidFill>
              <a:srgbClr val="D54015"/>
            </a:solidFill>
          </a:ln>
        </p:spPr>
        <p:txBody>
          <a:bodyPr wrap="square" lIns="0" tIns="0" rIns="0" bIns="0" rtlCol="0"/>
          <a:lstStyle/>
          <a:p>
            <a:endParaRPr/>
          </a:p>
        </p:txBody>
      </p:sp>
      <p:sp>
        <p:nvSpPr>
          <p:cNvPr id="26" name="object 26"/>
          <p:cNvSpPr/>
          <p:nvPr/>
        </p:nvSpPr>
        <p:spPr>
          <a:xfrm>
            <a:off x="7180064" y="2970926"/>
            <a:ext cx="2451735" cy="645160"/>
          </a:xfrm>
          <a:custGeom>
            <a:avLst/>
            <a:gdLst/>
            <a:ahLst/>
            <a:cxnLst/>
            <a:rect l="l" t="t" r="r" b="b"/>
            <a:pathLst>
              <a:path w="2451734" h="645160">
                <a:moveTo>
                  <a:pt x="32397" y="0"/>
                </a:moveTo>
                <a:lnTo>
                  <a:pt x="13667" y="506"/>
                </a:lnTo>
                <a:lnTo>
                  <a:pt x="4049" y="4049"/>
                </a:lnTo>
                <a:lnTo>
                  <a:pt x="506" y="13667"/>
                </a:lnTo>
                <a:lnTo>
                  <a:pt x="0" y="32397"/>
                </a:lnTo>
                <a:lnTo>
                  <a:pt x="0" y="612559"/>
                </a:lnTo>
                <a:lnTo>
                  <a:pt x="506" y="631289"/>
                </a:lnTo>
                <a:lnTo>
                  <a:pt x="4049" y="640907"/>
                </a:lnTo>
                <a:lnTo>
                  <a:pt x="13667" y="644450"/>
                </a:lnTo>
                <a:lnTo>
                  <a:pt x="32397" y="644956"/>
                </a:lnTo>
                <a:lnTo>
                  <a:pt x="2418816" y="644956"/>
                </a:lnTo>
                <a:lnTo>
                  <a:pt x="2437546" y="644450"/>
                </a:lnTo>
                <a:lnTo>
                  <a:pt x="2447164" y="640907"/>
                </a:lnTo>
                <a:lnTo>
                  <a:pt x="2450708" y="631289"/>
                </a:lnTo>
                <a:lnTo>
                  <a:pt x="2451214" y="612559"/>
                </a:lnTo>
                <a:lnTo>
                  <a:pt x="2451214" y="32397"/>
                </a:lnTo>
                <a:lnTo>
                  <a:pt x="2450708" y="13667"/>
                </a:lnTo>
                <a:lnTo>
                  <a:pt x="2447164" y="4049"/>
                </a:lnTo>
                <a:lnTo>
                  <a:pt x="2437546" y="506"/>
                </a:lnTo>
                <a:lnTo>
                  <a:pt x="2418816" y="0"/>
                </a:lnTo>
                <a:lnTo>
                  <a:pt x="32397" y="0"/>
                </a:lnTo>
                <a:close/>
              </a:path>
            </a:pathLst>
          </a:custGeom>
          <a:ln w="19050">
            <a:solidFill>
              <a:srgbClr val="D54015"/>
            </a:solidFill>
          </a:ln>
        </p:spPr>
        <p:txBody>
          <a:bodyPr wrap="square" lIns="0" tIns="0" rIns="0" bIns="0" rtlCol="0"/>
          <a:lstStyle/>
          <a:p>
            <a:endParaRPr/>
          </a:p>
        </p:txBody>
      </p:sp>
      <p:sp>
        <p:nvSpPr>
          <p:cNvPr id="27" name="object 27"/>
          <p:cNvSpPr/>
          <p:nvPr/>
        </p:nvSpPr>
        <p:spPr>
          <a:xfrm>
            <a:off x="5280168" y="4620910"/>
            <a:ext cx="114300" cy="584835"/>
          </a:xfrm>
          <a:custGeom>
            <a:avLst/>
            <a:gdLst/>
            <a:ahLst/>
            <a:cxnLst/>
            <a:rect l="l" t="t" r="r" b="b"/>
            <a:pathLst>
              <a:path w="114300" h="584835">
                <a:moveTo>
                  <a:pt x="113398" y="0"/>
                </a:moveTo>
                <a:lnTo>
                  <a:pt x="0" y="0"/>
                </a:lnTo>
                <a:lnTo>
                  <a:pt x="419" y="527075"/>
                </a:lnTo>
                <a:lnTo>
                  <a:pt x="57111" y="584581"/>
                </a:lnTo>
                <a:lnTo>
                  <a:pt x="113817" y="527075"/>
                </a:lnTo>
                <a:lnTo>
                  <a:pt x="113398" y="0"/>
                </a:lnTo>
                <a:close/>
              </a:path>
            </a:pathLst>
          </a:custGeom>
          <a:solidFill>
            <a:srgbClr val="B1B3B4"/>
          </a:solidFill>
        </p:spPr>
        <p:txBody>
          <a:bodyPr wrap="square" lIns="0" tIns="0" rIns="0" bIns="0" rtlCol="0"/>
          <a:lstStyle/>
          <a:p>
            <a:endParaRPr/>
          </a:p>
        </p:txBody>
      </p:sp>
      <p:sp>
        <p:nvSpPr>
          <p:cNvPr id="28" name="object 28"/>
          <p:cNvSpPr/>
          <p:nvPr/>
        </p:nvSpPr>
        <p:spPr>
          <a:xfrm>
            <a:off x="3816006" y="4381055"/>
            <a:ext cx="3255645" cy="919480"/>
          </a:xfrm>
          <a:custGeom>
            <a:avLst/>
            <a:gdLst/>
            <a:ahLst/>
            <a:cxnLst/>
            <a:rect l="l" t="t" r="r" b="b"/>
            <a:pathLst>
              <a:path w="3255645" h="919479">
                <a:moveTo>
                  <a:pt x="0" y="0"/>
                </a:moveTo>
                <a:lnTo>
                  <a:pt x="3255264" y="0"/>
                </a:lnTo>
                <a:lnTo>
                  <a:pt x="3255264" y="918972"/>
                </a:lnTo>
                <a:lnTo>
                  <a:pt x="0" y="918972"/>
                </a:lnTo>
                <a:lnTo>
                  <a:pt x="0" y="0"/>
                </a:lnTo>
                <a:close/>
              </a:path>
            </a:pathLst>
          </a:custGeom>
          <a:solidFill>
            <a:srgbClr val="000000">
              <a:alpha val="39999"/>
            </a:srgbClr>
          </a:solidFill>
        </p:spPr>
        <p:txBody>
          <a:bodyPr wrap="square" lIns="0" tIns="0" rIns="0" bIns="0" rtlCol="0"/>
          <a:lstStyle/>
          <a:p>
            <a:endParaRPr/>
          </a:p>
        </p:txBody>
      </p:sp>
      <p:sp>
        <p:nvSpPr>
          <p:cNvPr id="29" name="object 29"/>
          <p:cNvSpPr/>
          <p:nvPr/>
        </p:nvSpPr>
        <p:spPr>
          <a:xfrm>
            <a:off x="3861899" y="4428978"/>
            <a:ext cx="3146425" cy="807085"/>
          </a:xfrm>
          <a:custGeom>
            <a:avLst/>
            <a:gdLst/>
            <a:ahLst/>
            <a:cxnLst/>
            <a:rect l="l" t="t" r="r" b="b"/>
            <a:pathLst>
              <a:path w="3146425" h="807085">
                <a:moveTo>
                  <a:pt x="3113443" y="0"/>
                </a:moveTo>
                <a:lnTo>
                  <a:pt x="32397" y="0"/>
                </a:lnTo>
                <a:lnTo>
                  <a:pt x="13667" y="506"/>
                </a:lnTo>
                <a:lnTo>
                  <a:pt x="4049" y="4049"/>
                </a:lnTo>
                <a:lnTo>
                  <a:pt x="506" y="13667"/>
                </a:lnTo>
                <a:lnTo>
                  <a:pt x="0" y="32397"/>
                </a:lnTo>
                <a:lnTo>
                  <a:pt x="0" y="774166"/>
                </a:lnTo>
                <a:lnTo>
                  <a:pt x="506" y="792896"/>
                </a:lnTo>
                <a:lnTo>
                  <a:pt x="4049" y="802514"/>
                </a:lnTo>
                <a:lnTo>
                  <a:pt x="13667" y="806058"/>
                </a:lnTo>
                <a:lnTo>
                  <a:pt x="32397" y="806564"/>
                </a:lnTo>
                <a:lnTo>
                  <a:pt x="3113443" y="806564"/>
                </a:lnTo>
                <a:lnTo>
                  <a:pt x="3132173" y="806058"/>
                </a:lnTo>
                <a:lnTo>
                  <a:pt x="3141791" y="802514"/>
                </a:lnTo>
                <a:lnTo>
                  <a:pt x="3145334" y="792896"/>
                </a:lnTo>
                <a:lnTo>
                  <a:pt x="3145840" y="774166"/>
                </a:lnTo>
                <a:lnTo>
                  <a:pt x="3145840" y="32397"/>
                </a:lnTo>
                <a:lnTo>
                  <a:pt x="3145334" y="13667"/>
                </a:lnTo>
                <a:lnTo>
                  <a:pt x="3141791" y="4049"/>
                </a:lnTo>
                <a:lnTo>
                  <a:pt x="3132173" y="506"/>
                </a:lnTo>
                <a:lnTo>
                  <a:pt x="3113443" y="0"/>
                </a:lnTo>
                <a:close/>
              </a:path>
            </a:pathLst>
          </a:custGeom>
          <a:solidFill>
            <a:srgbClr val="FFFFFF"/>
          </a:solidFill>
        </p:spPr>
        <p:txBody>
          <a:bodyPr wrap="square" lIns="0" tIns="0" rIns="0" bIns="0" rtlCol="0"/>
          <a:lstStyle/>
          <a:p>
            <a:endParaRPr/>
          </a:p>
        </p:txBody>
      </p:sp>
      <p:sp>
        <p:nvSpPr>
          <p:cNvPr id="30" name="object 30"/>
          <p:cNvSpPr/>
          <p:nvPr/>
        </p:nvSpPr>
        <p:spPr>
          <a:xfrm>
            <a:off x="3861899" y="4428978"/>
            <a:ext cx="3146425" cy="807085"/>
          </a:xfrm>
          <a:custGeom>
            <a:avLst/>
            <a:gdLst/>
            <a:ahLst/>
            <a:cxnLst/>
            <a:rect l="l" t="t" r="r" b="b"/>
            <a:pathLst>
              <a:path w="3146425" h="807085">
                <a:moveTo>
                  <a:pt x="32397" y="0"/>
                </a:moveTo>
                <a:lnTo>
                  <a:pt x="13667" y="506"/>
                </a:lnTo>
                <a:lnTo>
                  <a:pt x="4049" y="4049"/>
                </a:lnTo>
                <a:lnTo>
                  <a:pt x="506" y="13667"/>
                </a:lnTo>
                <a:lnTo>
                  <a:pt x="0" y="32397"/>
                </a:lnTo>
                <a:lnTo>
                  <a:pt x="0" y="774166"/>
                </a:lnTo>
                <a:lnTo>
                  <a:pt x="506" y="792896"/>
                </a:lnTo>
                <a:lnTo>
                  <a:pt x="4049" y="802514"/>
                </a:lnTo>
                <a:lnTo>
                  <a:pt x="13667" y="806058"/>
                </a:lnTo>
                <a:lnTo>
                  <a:pt x="32397" y="806564"/>
                </a:lnTo>
                <a:lnTo>
                  <a:pt x="3113443" y="806564"/>
                </a:lnTo>
                <a:lnTo>
                  <a:pt x="3132173" y="806058"/>
                </a:lnTo>
                <a:lnTo>
                  <a:pt x="3141791" y="802514"/>
                </a:lnTo>
                <a:lnTo>
                  <a:pt x="3145334" y="792896"/>
                </a:lnTo>
                <a:lnTo>
                  <a:pt x="3145840" y="774166"/>
                </a:lnTo>
                <a:lnTo>
                  <a:pt x="3145840" y="32397"/>
                </a:lnTo>
                <a:lnTo>
                  <a:pt x="3145334" y="13667"/>
                </a:lnTo>
                <a:lnTo>
                  <a:pt x="3141791" y="4049"/>
                </a:lnTo>
                <a:lnTo>
                  <a:pt x="3132173" y="506"/>
                </a:lnTo>
                <a:lnTo>
                  <a:pt x="3113443" y="0"/>
                </a:lnTo>
                <a:lnTo>
                  <a:pt x="32397" y="0"/>
                </a:lnTo>
                <a:close/>
              </a:path>
            </a:pathLst>
          </a:custGeom>
          <a:ln w="44450">
            <a:solidFill>
              <a:srgbClr val="D54015"/>
            </a:solidFill>
          </a:ln>
        </p:spPr>
        <p:txBody>
          <a:bodyPr wrap="square" lIns="0" tIns="0" rIns="0" bIns="0" rtlCol="0"/>
          <a:lstStyle/>
          <a:p>
            <a:endParaRPr/>
          </a:p>
        </p:txBody>
      </p:sp>
      <p:sp>
        <p:nvSpPr>
          <p:cNvPr id="31" name="object 31"/>
          <p:cNvSpPr txBox="1"/>
          <p:nvPr/>
        </p:nvSpPr>
        <p:spPr>
          <a:xfrm>
            <a:off x="3816006" y="4517010"/>
            <a:ext cx="5783580" cy="1469633"/>
          </a:xfrm>
          <a:prstGeom prst="rect">
            <a:avLst/>
          </a:prstGeom>
        </p:spPr>
        <p:txBody>
          <a:bodyPr vert="horz" wrap="square" lIns="0" tIns="12700" rIns="0" bIns="0" rtlCol="0">
            <a:spAutoFit/>
          </a:bodyPr>
          <a:lstStyle/>
          <a:p>
            <a:pPr marL="340995" marR="2879725" algn="ctr">
              <a:lnSpc>
                <a:spcPct val="100000"/>
              </a:lnSpc>
              <a:spcBef>
                <a:spcPts val="100"/>
              </a:spcBef>
            </a:pPr>
            <a:r>
              <a:rPr sz="1100" b="1" dirty="0">
                <a:latin typeface="Arial"/>
                <a:cs typeface="Arial"/>
              </a:rPr>
              <a:t>Há história de pensamentos ou plano de  autoagressão no último mês ou ato de  autoagressão no último ano?</a:t>
            </a:r>
            <a:endParaRPr sz="1100" dirty="0">
              <a:latin typeface="Arial"/>
              <a:cs typeface="Arial"/>
            </a:endParaRPr>
          </a:p>
          <a:p>
            <a:pPr>
              <a:lnSpc>
                <a:spcPct val="100000"/>
              </a:lnSpc>
            </a:pPr>
            <a:endParaRPr sz="1100" dirty="0">
              <a:latin typeface="Times New Roman"/>
              <a:cs typeface="Times New Roman"/>
            </a:endParaRPr>
          </a:p>
          <a:p>
            <a:pPr marL="3457575" marR="5080" algn="ctr">
              <a:lnSpc>
                <a:spcPct val="100000"/>
              </a:lnSpc>
              <a:spcBef>
                <a:spcPts val="805"/>
              </a:spcBef>
            </a:pPr>
            <a:r>
              <a:rPr sz="1100" b="1" dirty="0">
                <a:latin typeface="Arial"/>
                <a:cs typeface="Arial"/>
              </a:rPr>
              <a:t>É improvável que haja risco iminente  de autoagressão ou suicídio, mas  ainda pode persistir algum risco.</a:t>
            </a:r>
            <a:endParaRPr sz="1100" dirty="0">
              <a:latin typeface="Arial"/>
              <a:cs typeface="Arial"/>
            </a:endParaRPr>
          </a:p>
        </p:txBody>
      </p:sp>
      <p:sp>
        <p:nvSpPr>
          <p:cNvPr id="32" name="object 32"/>
          <p:cNvSpPr/>
          <p:nvPr/>
        </p:nvSpPr>
        <p:spPr>
          <a:xfrm>
            <a:off x="7204846" y="5314195"/>
            <a:ext cx="2451735" cy="680720"/>
          </a:xfrm>
          <a:custGeom>
            <a:avLst/>
            <a:gdLst/>
            <a:ahLst/>
            <a:cxnLst/>
            <a:rect l="l" t="t" r="r" b="b"/>
            <a:pathLst>
              <a:path w="2451734" h="680720">
                <a:moveTo>
                  <a:pt x="32397" y="0"/>
                </a:moveTo>
                <a:lnTo>
                  <a:pt x="13667" y="506"/>
                </a:lnTo>
                <a:lnTo>
                  <a:pt x="4049" y="4049"/>
                </a:lnTo>
                <a:lnTo>
                  <a:pt x="506" y="13667"/>
                </a:lnTo>
                <a:lnTo>
                  <a:pt x="0" y="32397"/>
                </a:lnTo>
                <a:lnTo>
                  <a:pt x="0" y="647827"/>
                </a:lnTo>
                <a:lnTo>
                  <a:pt x="506" y="666556"/>
                </a:lnTo>
                <a:lnTo>
                  <a:pt x="4049" y="676174"/>
                </a:lnTo>
                <a:lnTo>
                  <a:pt x="13667" y="679718"/>
                </a:lnTo>
                <a:lnTo>
                  <a:pt x="32397" y="680224"/>
                </a:lnTo>
                <a:lnTo>
                  <a:pt x="2418816" y="680224"/>
                </a:lnTo>
                <a:lnTo>
                  <a:pt x="2437546" y="679718"/>
                </a:lnTo>
                <a:lnTo>
                  <a:pt x="2447164" y="676174"/>
                </a:lnTo>
                <a:lnTo>
                  <a:pt x="2450708" y="666556"/>
                </a:lnTo>
                <a:lnTo>
                  <a:pt x="2451214" y="647827"/>
                </a:lnTo>
                <a:lnTo>
                  <a:pt x="2451214" y="32397"/>
                </a:lnTo>
                <a:lnTo>
                  <a:pt x="2450708" y="13667"/>
                </a:lnTo>
                <a:lnTo>
                  <a:pt x="2447164" y="4049"/>
                </a:lnTo>
                <a:lnTo>
                  <a:pt x="2437546" y="506"/>
                </a:lnTo>
                <a:lnTo>
                  <a:pt x="2418816" y="0"/>
                </a:lnTo>
                <a:lnTo>
                  <a:pt x="32397" y="0"/>
                </a:lnTo>
                <a:close/>
              </a:path>
            </a:pathLst>
          </a:custGeom>
          <a:ln w="22859">
            <a:solidFill>
              <a:srgbClr val="D54015"/>
            </a:solidFill>
          </a:ln>
        </p:spPr>
        <p:txBody>
          <a:bodyPr wrap="square" lIns="0" tIns="0" rIns="0" bIns="0" rtlCol="0"/>
          <a:lstStyle/>
          <a:p>
            <a:endParaRPr/>
          </a:p>
        </p:txBody>
      </p:sp>
      <p:sp>
        <p:nvSpPr>
          <p:cNvPr id="33" name="object 33"/>
          <p:cNvSpPr/>
          <p:nvPr/>
        </p:nvSpPr>
        <p:spPr>
          <a:xfrm>
            <a:off x="3646994" y="6297424"/>
            <a:ext cx="2540000" cy="560705"/>
          </a:xfrm>
          <a:custGeom>
            <a:avLst/>
            <a:gdLst/>
            <a:ahLst/>
            <a:cxnLst/>
            <a:rect l="l" t="t" r="r" b="b"/>
            <a:pathLst>
              <a:path w="2540000" h="560704">
                <a:moveTo>
                  <a:pt x="2507259" y="0"/>
                </a:moveTo>
                <a:lnTo>
                  <a:pt x="32397" y="0"/>
                </a:lnTo>
                <a:lnTo>
                  <a:pt x="13667" y="506"/>
                </a:lnTo>
                <a:lnTo>
                  <a:pt x="4049" y="4049"/>
                </a:lnTo>
                <a:lnTo>
                  <a:pt x="506" y="13667"/>
                </a:lnTo>
                <a:lnTo>
                  <a:pt x="0" y="32397"/>
                </a:lnTo>
                <a:lnTo>
                  <a:pt x="0" y="527888"/>
                </a:lnTo>
                <a:lnTo>
                  <a:pt x="506" y="546618"/>
                </a:lnTo>
                <a:lnTo>
                  <a:pt x="4049" y="556236"/>
                </a:lnTo>
                <a:lnTo>
                  <a:pt x="13667" y="559779"/>
                </a:lnTo>
                <a:lnTo>
                  <a:pt x="32397" y="560285"/>
                </a:lnTo>
                <a:lnTo>
                  <a:pt x="2507259" y="560285"/>
                </a:lnTo>
                <a:lnTo>
                  <a:pt x="2525989" y="559779"/>
                </a:lnTo>
                <a:lnTo>
                  <a:pt x="2535607" y="556236"/>
                </a:lnTo>
                <a:lnTo>
                  <a:pt x="2539150" y="546618"/>
                </a:lnTo>
                <a:lnTo>
                  <a:pt x="2539657" y="527888"/>
                </a:lnTo>
                <a:lnTo>
                  <a:pt x="2539657" y="32397"/>
                </a:lnTo>
                <a:lnTo>
                  <a:pt x="2539150" y="13667"/>
                </a:lnTo>
                <a:lnTo>
                  <a:pt x="2535607" y="4049"/>
                </a:lnTo>
                <a:lnTo>
                  <a:pt x="2525989" y="506"/>
                </a:lnTo>
                <a:lnTo>
                  <a:pt x="2507259" y="0"/>
                </a:lnTo>
                <a:close/>
              </a:path>
            </a:pathLst>
          </a:custGeom>
          <a:solidFill>
            <a:srgbClr val="FFFFFF"/>
          </a:solidFill>
        </p:spPr>
        <p:txBody>
          <a:bodyPr wrap="square" lIns="0" tIns="0" rIns="0" bIns="0" rtlCol="0"/>
          <a:lstStyle/>
          <a:p>
            <a:endParaRPr/>
          </a:p>
        </p:txBody>
      </p:sp>
      <p:sp>
        <p:nvSpPr>
          <p:cNvPr id="34" name="object 34"/>
          <p:cNvSpPr txBox="1"/>
          <p:nvPr/>
        </p:nvSpPr>
        <p:spPr>
          <a:xfrm>
            <a:off x="3646994" y="6446709"/>
            <a:ext cx="2505978" cy="351378"/>
          </a:xfrm>
          <a:prstGeom prst="rect">
            <a:avLst/>
          </a:prstGeom>
        </p:spPr>
        <p:txBody>
          <a:bodyPr vert="horz" wrap="square" lIns="0" tIns="12700" rIns="0" bIns="0" rtlCol="0">
            <a:spAutoFit/>
          </a:bodyPr>
          <a:lstStyle/>
          <a:p>
            <a:pPr marL="139700" marR="5080" indent="-127635">
              <a:lnSpc>
                <a:spcPct val="100000"/>
              </a:lnSpc>
              <a:spcBef>
                <a:spcPts val="100"/>
              </a:spcBef>
            </a:pPr>
            <a:r>
              <a:rPr sz="1100" b="1" dirty="0">
                <a:latin typeface="Arial"/>
                <a:cs typeface="Arial"/>
              </a:rPr>
              <a:t>É improvável que haja risco de  autoagressão ou suicídio.</a:t>
            </a:r>
            <a:endParaRPr sz="1100" dirty="0">
              <a:latin typeface="Arial"/>
              <a:cs typeface="Arial"/>
            </a:endParaRPr>
          </a:p>
        </p:txBody>
      </p:sp>
      <p:sp>
        <p:nvSpPr>
          <p:cNvPr id="35" name="object 35"/>
          <p:cNvSpPr/>
          <p:nvPr/>
        </p:nvSpPr>
        <p:spPr>
          <a:xfrm>
            <a:off x="3646994" y="6297424"/>
            <a:ext cx="2540000" cy="560705"/>
          </a:xfrm>
          <a:custGeom>
            <a:avLst/>
            <a:gdLst/>
            <a:ahLst/>
            <a:cxnLst/>
            <a:rect l="l" t="t" r="r" b="b"/>
            <a:pathLst>
              <a:path w="2540000" h="560704">
                <a:moveTo>
                  <a:pt x="32397" y="0"/>
                </a:moveTo>
                <a:lnTo>
                  <a:pt x="13667" y="506"/>
                </a:lnTo>
                <a:lnTo>
                  <a:pt x="4049" y="4049"/>
                </a:lnTo>
                <a:lnTo>
                  <a:pt x="506" y="13667"/>
                </a:lnTo>
                <a:lnTo>
                  <a:pt x="0" y="32397"/>
                </a:lnTo>
                <a:lnTo>
                  <a:pt x="0" y="527888"/>
                </a:lnTo>
                <a:lnTo>
                  <a:pt x="506" y="546618"/>
                </a:lnTo>
                <a:lnTo>
                  <a:pt x="4049" y="556236"/>
                </a:lnTo>
                <a:lnTo>
                  <a:pt x="13667" y="559779"/>
                </a:lnTo>
                <a:lnTo>
                  <a:pt x="32397" y="560285"/>
                </a:lnTo>
                <a:lnTo>
                  <a:pt x="2507259" y="560285"/>
                </a:lnTo>
                <a:lnTo>
                  <a:pt x="2525989" y="559779"/>
                </a:lnTo>
                <a:lnTo>
                  <a:pt x="2535607" y="556236"/>
                </a:lnTo>
                <a:lnTo>
                  <a:pt x="2539150" y="546618"/>
                </a:lnTo>
                <a:lnTo>
                  <a:pt x="2539657" y="527888"/>
                </a:lnTo>
                <a:lnTo>
                  <a:pt x="2539657" y="32397"/>
                </a:lnTo>
                <a:lnTo>
                  <a:pt x="2539150" y="13667"/>
                </a:lnTo>
                <a:lnTo>
                  <a:pt x="2535607" y="4049"/>
                </a:lnTo>
                <a:lnTo>
                  <a:pt x="2525989" y="506"/>
                </a:lnTo>
                <a:lnTo>
                  <a:pt x="2507259" y="0"/>
                </a:lnTo>
                <a:lnTo>
                  <a:pt x="32397" y="0"/>
                </a:lnTo>
                <a:close/>
              </a:path>
            </a:pathLst>
          </a:custGeom>
          <a:ln w="19050">
            <a:solidFill>
              <a:srgbClr val="D54015"/>
            </a:solidFill>
          </a:ln>
        </p:spPr>
        <p:txBody>
          <a:bodyPr wrap="square" lIns="0" tIns="0" rIns="0" bIns="0" rtlCol="0"/>
          <a:lstStyle/>
          <a:p>
            <a:endParaRPr/>
          </a:p>
        </p:txBody>
      </p:sp>
      <p:sp>
        <p:nvSpPr>
          <p:cNvPr id="36" name="object 36"/>
          <p:cNvSpPr/>
          <p:nvPr/>
        </p:nvSpPr>
        <p:spPr>
          <a:xfrm>
            <a:off x="8376033" y="4670173"/>
            <a:ext cx="148691" cy="183606"/>
          </a:xfrm>
          <a:prstGeom prst="rect">
            <a:avLst/>
          </a:prstGeom>
          <a:blipFill>
            <a:blip r:embed="rId2" cstate="print"/>
            <a:stretch>
              <a:fillRect/>
            </a:stretch>
          </a:blipFill>
        </p:spPr>
        <p:txBody>
          <a:bodyPr wrap="square" lIns="0" tIns="0" rIns="0" bIns="0" rtlCol="0"/>
          <a:lstStyle/>
          <a:p>
            <a:endParaRPr/>
          </a:p>
        </p:txBody>
      </p:sp>
      <p:sp>
        <p:nvSpPr>
          <p:cNvPr id="37" name="object 37"/>
          <p:cNvSpPr/>
          <p:nvPr/>
        </p:nvSpPr>
        <p:spPr>
          <a:xfrm>
            <a:off x="8405931" y="6914212"/>
            <a:ext cx="148691" cy="183607"/>
          </a:xfrm>
          <a:prstGeom prst="rect">
            <a:avLst/>
          </a:prstGeom>
          <a:blipFill>
            <a:blip r:embed="rId3" cstate="print"/>
            <a:stretch>
              <a:fillRect/>
            </a:stretch>
          </a:blipFill>
        </p:spPr>
        <p:txBody>
          <a:bodyPr wrap="square" lIns="0" tIns="0" rIns="0" bIns="0" rtlCol="0"/>
          <a:lstStyle/>
          <a:p>
            <a:endParaRPr/>
          </a:p>
        </p:txBody>
      </p:sp>
      <p:sp>
        <p:nvSpPr>
          <p:cNvPr id="38" name="object 38"/>
          <p:cNvSpPr/>
          <p:nvPr/>
        </p:nvSpPr>
        <p:spPr>
          <a:xfrm>
            <a:off x="3292767" y="1250569"/>
            <a:ext cx="4178935" cy="535305"/>
          </a:xfrm>
          <a:custGeom>
            <a:avLst/>
            <a:gdLst/>
            <a:ahLst/>
            <a:cxnLst/>
            <a:rect l="l" t="t" r="r" b="b"/>
            <a:pathLst>
              <a:path w="4178934" h="535305">
                <a:moveTo>
                  <a:pt x="0" y="0"/>
                </a:moveTo>
                <a:lnTo>
                  <a:pt x="4178808" y="0"/>
                </a:lnTo>
                <a:lnTo>
                  <a:pt x="4178808" y="534924"/>
                </a:lnTo>
                <a:lnTo>
                  <a:pt x="0" y="534924"/>
                </a:lnTo>
                <a:lnTo>
                  <a:pt x="0" y="0"/>
                </a:lnTo>
                <a:close/>
              </a:path>
            </a:pathLst>
          </a:custGeom>
          <a:solidFill>
            <a:srgbClr val="000000">
              <a:alpha val="39999"/>
            </a:srgbClr>
          </a:solidFill>
        </p:spPr>
        <p:txBody>
          <a:bodyPr wrap="square" lIns="0" tIns="0" rIns="0" bIns="0" rtlCol="0"/>
          <a:lstStyle/>
          <a:p>
            <a:endParaRPr/>
          </a:p>
        </p:txBody>
      </p:sp>
      <p:sp>
        <p:nvSpPr>
          <p:cNvPr id="39" name="object 39"/>
          <p:cNvSpPr/>
          <p:nvPr/>
        </p:nvSpPr>
        <p:spPr>
          <a:xfrm>
            <a:off x="3321003" y="1276266"/>
            <a:ext cx="4106545" cy="467995"/>
          </a:xfrm>
          <a:custGeom>
            <a:avLst/>
            <a:gdLst/>
            <a:ahLst/>
            <a:cxnLst/>
            <a:rect l="l" t="t" r="r" b="b"/>
            <a:pathLst>
              <a:path w="4106545" h="467994">
                <a:moveTo>
                  <a:pt x="4034154" y="0"/>
                </a:moveTo>
                <a:lnTo>
                  <a:pt x="71996" y="0"/>
                </a:lnTo>
                <a:lnTo>
                  <a:pt x="30373" y="1124"/>
                </a:lnTo>
                <a:lnTo>
                  <a:pt x="8999" y="8999"/>
                </a:lnTo>
                <a:lnTo>
                  <a:pt x="1124" y="30373"/>
                </a:lnTo>
                <a:lnTo>
                  <a:pt x="0" y="71996"/>
                </a:lnTo>
                <a:lnTo>
                  <a:pt x="0" y="395998"/>
                </a:lnTo>
                <a:lnTo>
                  <a:pt x="1124" y="437621"/>
                </a:lnTo>
                <a:lnTo>
                  <a:pt x="8999" y="458995"/>
                </a:lnTo>
                <a:lnTo>
                  <a:pt x="30373" y="466870"/>
                </a:lnTo>
                <a:lnTo>
                  <a:pt x="71996" y="467995"/>
                </a:lnTo>
                <a:lnTo>
                  <a:pt x="4034154" y="467995"/>
                </a:lnTo>
                <a:lnTo>
                  <a:pt x="4075777" y="466870"/>
                </a:lnTo>
                <a:lnTo>
                  <a:pt x="4097151" y="458995"/>
                </a:lnTo>
                <a:lnTo>
                  <a:pt x="4105026" y="437621"/>
                </a:lnTo>
                <a:lnTo>
                  <a:pt x="4106151" y="395998"/>
                </a:lnTo>
                <a:lnTo>
                  <a:pt x="4106151" y="71996"/>
                </a:lnTo>
                <a:lnTo>
                  <a:pt x="4105026" y="30373"/>
                </a:lnTo>
                <a:lnTo>
                  <a:pt x="4097151" y="8999"/>
                </a:lnTo>
                <a:lnTo>
                  <a:pt x="4075777" y="1124"/>
                </a:lnTo>
                <a:lnTo>
                  <a:pt x="4034154" y="0"/>
                </a:lnTo>
                <a:close/>
              </a:path>
            </a:pathLst>
          </a:custGeom>
          <a:solidFill>
            <a:srgbClr val="D54015"/>
          </a:solidFill>
        </p:spPr>
        <p:txBody>
          <a:bodyPr wrap="square" lIns="0" tIns="0" rIns="0" bIns="0" rtlCol="0"/>
          <a:lstStyle/>
          <a:p>
            <a:endParaRPr/>
          </a:p>
        </p:txBody>
      </p:sp>
      <p:sp>
        <p:nvSpPr>
          <p:cNvPr id="40" name="object 40"/>
          <p:cNvSpPr/>
          <p:nvPr/>
        </p:nvSpPr>
        <p:spPr>
          <a:xfrm>
            <a:off x="5174791" y="1013847"/>
            <a:ext cx="376555" cy="376555"/>
          </a:xfrm>
          <a:custGeom>
            <a:avLst/>
            <a:gdLst/>
            <a:ahLst/>
            <a:cxnLst/>
            <a:rect l="l" t="t" r="r" b="b"/>
            <a:pathLst>
              <a:path w="376554" h="376555">
                <a:moveTo>
                  <a:pt x="188010" y="0"/>
                </a:move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close/>
              </a:path>
            </a:pathLst>
          </a:custGeom>
          <a:solidFill>
            <a:srgbClr val="D54015"/>
          </a:solidFill>
        </p:spPr>
        <p:txBody>
          <a:bodyPr wrap="square" lIns="0" tIns="0" rIns="0" bIns="0" rtlCol="0"/>
          <a:lstStyle/>
          <a:p>
            <a:endParaRPr/>
          </a:p>
        </p:txBody>
      </p:sp>
      <p:sp>
        <p:nvSpPr>
          <p:cNvPr id="41" name="object 41"/>
          <p:cNvSpPr/>
          <p:nvPr/>
        </p:nvSpPr>
        <p:spPr>
          <a:xfrm>
            <a:off x="5174791" y="1013847"/>
            <a:ext cx="376555" cy="376555"/>
          </a:xfrm>
          <a:custGeom>
            <a:avLst/>
            <a:gdLst/>
            <a:ahLst/>
            <a:cxnLst/>
            <a:rect l="l" t="t" r="r" b="b"/>
            <a:pathLst>
              <a:path w="376554" h="376555">
                <a:moveTo>
                  <a:pt x="188010" y="376021"/>
                </a:move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close/>
              </a:path>
            </a:pathLst>
          </a:custGeom>
          <a:ln w="12776">
            <a:solidFill>
              <a:srgbClr val="FFFFFF"/>
            </a:solidFill>
          </a:ln>
        </p:spPr>
        <p:txBody>
          <a:bodyPr wrap="square" lIns="0" tIns="0" rIns="0" bIns="0" rtlCol="0"/>
          <a:lstStyle/>
          <a:p>
            <a:endParaRPr/>
          </a:p>
        </p:txBody>
      </p:sp>
      <p:sp>
        <p:nvSpPr>
          <p:cNvPr id="42" name="object 42"/>
          <p:cNvSpPr txBox="1"/>
          <p:nvPr/>
        </p:nvSpPr>
        <p:spPr>
          <a:xfrm>
            <a:off x="3292767" y="1049273"/>
            <a:ext cx="4178935" cy="554990"/>
          </a:xfrm>
          <a:prstGeom prst="rect">
            <a:avLst/>
          </a:prstGeom>
        </p:spPr>
        <p:txBody>
          <a:bodyPr vert="horz" wrap="square" lIns="0" tIns="13970" rIns="0" bIns="0" rtlCol="0">
            <a:spAutoFit/>
          </a:bodyPr>
          <a:lstStyle/>
          <a:p>
            <a:pPr marR="34290" algn="ctr">
              <a:lnSpc>
                <a:spcPct val="100000"/>
              </a:lnSpc>
              <a:spcBef>
                <a:spcPts val="110"/>
              </a:spcBef>
            </a:pPr>
            <a:r>
              <a:rPr sz="1500" b="1" spc="50" dirty="0">
                <a:solidFill>
                  <a:srgbClr val="FFFFFF"/>
                </a:solidFill>
                <a:latin typeface="Arial"/>
                <a:cs typeface="Arial"/>
              </a:rPr>
              <a:t>2</a:t>
            </a:r>
            <a:endParaRPr sz="1500" dirty="0">
              <a:latin typeface="Arial"/>
              <a:cs typeface="Arial"/>
            </a:endParaRPr>
          </a:p>
          <a:p>
            <a:pPr marR="9525" algn="ctr">
              <a:lnSpc>
                <a:spcPct val="100000"/>
              </a:lnSpc>
              <a:spcBef>
                <a:spcPts val="975"/>
              </a:spcBef>
            </a:pPr>
            <a:r>
              <a:rPr sz="1200" b="1" dirty="0">
                <a:solidFill>
                  <a:srgbClr val="FFFFFF"/>
                </a:solidFill>
                <a:latin typeface="Arial"/>
                <a:cs typeface="Arial"/>
              </a:rPr>
              <a:t>Existe risco iminente de autoagressão ou suicídio?</a:t>
            </a:r>
            <a:endParaRPr sz="1200" dirty="0">
              <a:latin typeface="Arial"/>
              <a:cs typeface="Arial"/>
            </a:endParaRPr>
          </a:p>
        </p:txBody>
      </p:sp>
      <p:sp>
        <p:nvSpPr>
          <p:cNvPr id="43" name="object 43"/>
          <p:cNvSpPr/>
          <p:nvPr/>
        </p:nvSpPr>
        <p:spPr>
          <a:xfrm>
            <a:off x="5547182" y="2952167"/>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44" name="object 44"/>
          <p:cNvSpPr/>
          <p:nvPr/>
        </p:nvSpPr>
        <p:spPr>
          <a:xfrm>
            <a:off x="5547182" y="2952167"/>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45" name="object 45"/>
          <p:cNvSpPr/>
          <p:nvPr/>
        </p:nvSpPr>
        <p:spPr>
          <a:xfrm>
            <a:off x="5708901" y="3197134"/>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46" name="object 46"/>
          <p:cNvSpPr/>
          <p:nvPr/>
        </p:nvSpPr>
        <p:spPr>
          <a:xfrm>
            <a:off x="4573252" y="2992033"/>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47" name="object 47"/>
          <p:cNvSpPr/>
          <p:nvPr/>
        </p:nvSpPr>
        <p:spPr>
          <a:xfrm>
            <a:off x="4573252" y="2992033"/>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48" name="object 48"/>
          <p:cNvSpPr/>
          <p:nvPr/>
        </p:nvSpPr>
        <p:spPr>
          <a:xfrm>
            <a:off x="4651653" y="3170508"/>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49" name="object 49"/>
          <p:cNvSpPr txBox="1"/>
          <p:nvPr/>
        </p:nvSpPr>
        <p:spPr>
          <a:xfrm>
            <a:off x="7337561" y="3041689"/>
            <a:ext cx="2319020" cy="1276440"/>
          </a:xfrm>
          <a:prstGeom prst="rect">
            <a:avLst/>
          </a:prstGeom>
        </p:spPr>
        <p:txBody>
          <a:bodyPr vert="horz" wrap="square" lIns="0" tIns="12700" rIns="0" bIns="0" rtlCol="0">
            <a:spAutoFit/>
          </a:bodyPr>
          <a:lstStyle/>
          <a:p>
            <a:pPr marL="124460" marR="5080" indent="-112395">
              <a:lnSpc>
                <a:spcPct val="100000"/>
              </a:lnSpc>
              <a:spcBef>
                <a:spcPts val="100"/>
              </a:spcBef>
            </a:pPr>
            <a:r>
              <a:rPr sz="1050" b="1" dirty="0">
                <a:solidFill>
                  <a:srgbClr val="D54015"/>
                </a:solidFill>
                <a:latin typeface="Arial"/>
                <a:cs typeface="Arial"/>
              </a:rPr>
              <a:t>É provável que haja RISCO IMINENTE  DE AUTOAGRESSÃO OU SUICÍDIO</a:t>
            </a:r>
            <a:endParaRPr sz="1050" dirty="0">
              <a:latin typeface="Arial"/>
              <a:cs typeface="Arial"/>
            </a:endParaRPr>
          </a:p>
          <a:p>
            <a:pPr>
              <a:lnSpc>
                <a:spcPct val="100000"/>
              </a:lnSpc>
            </a:pPr>
            <a:endParaRPr sz="1050" dirty="0">
              <a:latin typeface="Times New Roman"/>
              <a:cs typeface="Times New Roman"/>
            </a:endParaRPr>
          </a:p>
          <a:p>
            <a:pPr>
              <a:lnSpc>
                <a:spcPct val="100000"/>
              </a:lnSpc>
              <a:spcBef>
                <a:spcPts val="40"/>
              </a:spcBef>
            </a:pPr>
            <a:endParaRPr sz="1050" dirty="0">
              <a:latin typeface="Times New Roman"/>
              <a:cs typeface="Times New Roman"/>
            </a:endParaRPr>
          </a:p>
          <a:p>
            <a:pPr marL="292100" marR="234950" indent="-180340">
              <a:lnSpc>
                <a:spcPct val="93700"/>
              </a:lnSpc>
            </a:pPr>
            <a:r>
              <a:rPr sz="1050" b="1" dirty="0">
                <a:solidFill>
                  <a:srgbClr val="DF4F13"/>
                </a:solidFill>
                <a:latin typeface="Arial"/>
                <a:cs typeface="Arial"/>
              </a:rPr>
              <a:t>» </a:t>
            </a:r>
            <a:r>
              <a:rPr sz="1050" dirty="0">
                <a:latin typeface="Arial"/>
                <a:cs typeface="Arial"/>
              </a:rPr>
              <a:t>Vá para o </a:t>
            </a:r>
            <a:r>
              <a:rPr sz="1050" b="1" dirty="0">
                <a:solidFill>
                  <a:srgbClr val="D54015"/>
                </a:solidFill>
                <a:latin typeface="Arial"/>
                <a:cs typeface="Arial"/>
              </a:rPr>
              <a:t>PROTOCOLO 2</a:t>
            </a:r>
            <a:r>
              <a:rPr sz="1050" dirty="0">
                <a:latin typeface="Arial"/>
                <a:cs typeface="Arial"/>
              </a:rPr>
              <a:t>, trate e  continue para o </a:t>
            </a:r>
            <a:r>
              <a:rPr sz="1050" b="1" dirty="0">
                <a:solidFill>
                  <a:srgbClr val="D54015"/>
                </a:solidFill>
                <a:latin typeface="Arial"/>
                <a:cs typeface="Arial"/>
              </a:rPr>
              <a:t>PASSO</a:t>
            </a:r>
            <a:endParaRPr sz="1050" dirty="0">
              <a:latin typeface="Arial"/>
              <a:cs typeface="Arial"/>
            </a:endParaRPr>
          </a:p>
        </p:txBody>
      </p:sp>
      <p:sp>
        <p:nvSpPr>
          <p:cNvPr id="50" name="object 50"/>
          <p:cNvSpPr/>
          <p:nvPr/>
        </p:nvSpPr>
        <p:spPr>
          <a:xfrm>
            <a:off x="7181993" y="3691318"/>
            <a:ext cx="2767330" cy="703580"/>
          </a:xfrm>
          <a:custGeom>
            <a:avLst/>
            <a:gdLst/>
            <a:ahLst/>
            <a:cxnLst/>
            <a:rect l="l" t="t" r="r" b="b"/>
            <a:pathLst>
              <a:path w="2767329" h="703579">
                <a:moveTo>
                  <a:pt x="2522867" y="0"/>
                </a:moveTo>
                <a:lnTo>
                  <a:pt x="2392667" y="0"/>
                </a:lnTo>
                <a:lnTo>
                  <a:pt x="2389238" y="6515"/>
                </a:lnTo>
                <a:lnTo>
                  <a:pt x="2626944" y="354380"/>
                </a:lnTo>
                <a:lnTo>
                  <a:pt x="2626918" y="357657"/>
                </a:lnTo>
                <a:lnTo>
                  <a:pt x="2389378" y="696506"/>
                </a:lnTo>
                <a:lnTo>
                  <a:pt x="2392794" y="703084"/>
                </a:lnTo>
                <a:lnTo>
                  <a:pt x="2524023" y="703084"/>
                </a:lnTo>
                <a:lnTo>
                  <a:pt x="2526220" y="701941"/>
                </a:lnTo>
                <a:lnTo>
                  <a:pt x="2767012" y="358495"/>
                </a:lnTo>
                <a:lnTo>
                  <a:pt x="2767037" y="355218"/>
                </a:lnTo>
                <a:lnTo>
                  <a:pt x="2525102" y="1181"/>
                </a:lnTo>
                <a:lnTo>
                  <a:pt x="2522867" y="0"/>
                </a:lnTo>
                <a:close/>
              </a:path>
              <a:path w="2767329" h="703579">
                <a:moveTo>
                  <a:pt x="2292527" y="736"/>
                </a:moveTo>
                <a:lnTo>
                  <a:pt x="57569" y="736"/>
                </a:lnTo>
                <a:lnTo>
                  <a:pt x="40172" y="3171"/>
                </a:lnTo>
                <a:lnTo>
                  <a:pt x="21316" y="11734"/>
                </a:lnTo>
                <a:lnTo>
                  <a:pt x="6194" y="28318"/>
                </a:lnTo>
                <a:lnTo>
                  <a:pt x="0" y="54813"/>
                </a:lnTo>
                <a:lnTo>
                  <a:pt x="0" y="647674"/>
                </a:lnTo>
                <a:lnTo>
                  <a:pt x="2590" y="664014"/>
                </a:lnTo>
                <a:lnTo>
                  <a:pt x="11706" y="681721"/>
                </a:lnTo>
                <a:lnTo>
                  <a:pt x="29360" y="695921"/>
                </a:lnTo>
                <a:lnTo>
                  <a:pt x="57569" y="701738"/>
                </a:lnTo>
                <a:lnTo>
                  <a:pt x="2198027" y="701738"/>
                </a:lnTo>
                <a:lnTo>
                  <a:pt x="2295829" y="701713"/>
                </a:lnTo>
                <a:lnTo>
                  <a:pt x="2297811" y="700684"/>
                </a:lnTo>
                <a:lnTo>
                  <a:pt x="2308495" y="685520"/>
                </a:lnTo>
                <a:lnTo>
                  <a:pt x="57569" y="685520"/>
                </a:lnTo>
                <a:lnTo>
                  <a:pt x="34300" y="680148"/>
                </a:lnTo>
                <a:lnTo>
                  <a:pt x="21963" y="668040"/>
                </a:lnTo>
                <a:lnTo>
                  <a:pt x="17090" y="655211"/>
                </a:lnTo>
                <a:lnTo>
                  <a:pt x="16217" y="647674"/>
                </a:lnTo>
                <a:lnTo>
                  <a:pt x="16217" y="54813"/>
                </a:lnTo>
                <a:lnTo>
                  <a:pt x="22086" y="33479"/>
                </a:lnTo>
                <a:lnTo>
                  <a:pt x="35315" y="22182"/>
                </a:lnTo>
                <a:lnTo>
                  <a:pt x="49339" y="17735"/>
                </a:lnTo>
                <a:lnTo>
                  <a:pt x="57594" y="16954"/>
                </a:lnTo>
                <a:lnTo>
                  <a:pt x="2306176" y="16954"/>
                </a:lnTo>
                <a:lnTo>
                  <a:pt x="2296452" y="2793"/>
                </a:lnTo>
                <a:lnTo>
                  <a:pt x="2292527" y="736"/>
                </a:lnTo>
                <a:close/>
              </a:path>
              <a:path w="2767329" h="703579">
                <a:moveTo>
                  <a:pt x="2306176" y="16954"/>
                </a:moveTo>
                <a:lnTo>
                  <a:pt x="2228824" y="16954"/>
                </a:lnTo>
                <a:lnTo>
                  <a:pt x="2233028" y="19164"/>
                </a:lnTo>
                <a:lnTo>
                  <a:pt x="2463584" y="354888"/>
                </a:lnTo>
                <a:lnTo>
                  <a:pt x="2463571" y="357835"/>
                </a:lnTo>
                <a:lnTo>
                  <a:pt x="2234031" y="683602"/>
                </a:lnTo>
                <a:lnTo>
                  <a:pt x="2230323" y="685520"/>
                </a:lnTo>
                <a:lnTo>
                  <a:pt x="2308495" y="685520"/>
                </a:lnTo>
                <a:lnTo>
                  <a:pt x="2538806" y="358673"/>
                </a:lnTo>
                <a:lnTo>
                  <a:pt x="2538818" y="355726"/>
                </a:lnTo>
                <a:lnTo>
                  <a:pt x="2306176" y="16954"/>
                </a:lnTo>
                <a:close/>
              </a:path>
            </a:pathLst>
          </a:custGeom>
          <a:solidFill>
            <a:srgbClr val="D54015"/>
          </a:solidFill>
        </p:spPr>
        <p:txBody>
          <a:bodyPr wrap="square" lIns="0" tIns="0" rIns="0" bIns="0" rtlCol="0"/>
          <a:lstStyle/>
          <a:p>
            <a:endParaRPr/>
          </a:p>
        </p:txBody>
      </p:sp>
      <p:sp>
        <p:nvSpPr>
          <p:cNvPr id="51" name="object 51"/>
          <p:cNvSpPr/>
          <p:nvPr/>
        </p:nvSpPr>
        <p:spPr>
          <a:xfrm>
            <a:off x="9031722" y="4094252"/>
            <a:ext cx="207365" cy="207352"/>
          </a:xfrm>
          <a:prstGeom prst="rect">
            <a:avLst/>
          </a:prstGeom>
          <a:blipFill>
            <a:blip r:embed="rId4" cstate="print"/>
            <a:stretch>
              <a:fillRect/>
            </a:stretch>
          </a:blipFill>
        </p:spPr>
        <p:txBody>
          <a:bodyPr wrap="square" lIns="0" tIns="0" rIns="0" bIns="0" rtlCol="0"/>
          <a:lstStyle/>
          <a:p>
            <a:endParaRPr/>
          </a:p>
        </p:txBody>
      </p:sp>
      <p:sp>
        <p:nvSpPr>
          <p:cNvPr id="52" name="object 52"/>
          <p:cNvSpPr txBox="1"/>
          <p:nvPr/>
        </p:nvSpPr>
        <p:spPr>
          <a:xfrm>
            <a:off x="7346063" y="6194440"/>
            <a:ext cx="1987550" cy="481990"/>
          </a:xfrm>
          <a:prstGeom prst="rect">
            <a:avLst/>
          </a:prstGeom>
        </p:spPr>
        <p:txBody>
          <a:bodyPr vert="horz" wrap="square" lIns="0" tIns="26034" rIns="0" bIns="0" rtlCol="0">
            <a:spAutoFit/>
          </a:bodyPr>
          <a:lstStyle/>
          <a:p>
            <a:pPr marL="192405" marR="5080" indent="-180340">
              <a:lnSpc>
                <a:spcPct val="93800"/>
              </a:lnSpc>
              <a:spcBef>
                <a:spcPts val="204"/>
              </a:spcBef>
            </a:pPr>
            <a:r>
              <a:rPr sz="1050" b="1" dirty="0">
                <a:solidFill>
                  <a:srgbClr val="DF4F13"/>
                </a:solidFill>
                <a:latin typeface="Arial"/>
                <a:cs typeface="Arial"/>
              </a:rPr>
              <a:t>» </a:t>
            </a:r>
            <a:r>
              <a:rPr sz="1050" dirty="0">
                <a:latin typeface="Arial"/>
                <a:cs typeface="Arial"/>
              </a:rPr>
              <a:t>Vá para o </a:t>
            </a:r>
            <a:r>
              <a:rPr sz="1050" b="1" dirty="0">
                <a:solidFill>
                  <a:srgbClr val="D54015"/>
                </a:solidFill>
                <a:latin typeface="Arial"/>
                <a:cs typeface="Arial"/>
              </a:rPr>
              <a:t>PROTOCOLO 3</a:t>
            </a:r>
            <a:r>
              <a:rPr sz="1050" dirty="0">
                <a:latin typeface="Arial"/>
                <a:cs typeface="Arial"/>
              </a:rPr>
              <a:t>, trate e  continue para o </a:t>
            </a:r>
            <a:r>
              <a:rPr sz="1050" b="1" dirty="0">
                <a:solidFill>
                  <a:srgbClr val="D54015"/>
                </a:solidFill>
                <a:latin typeface="Arial"/>
                <a:cs typeface="Arial"/>
              </a:rPr>
              <a:t>PASSO</a:t>
            </a:r>
            <a:endParaRPr sz="1050" dirty="0">
              <a:latin typeface="Arial"/>
              <a:cs typeface="Arial"/>
            </a:endParaRPr>
          </a:p>
        </p:txBody>
      </p:sp>
      <p:sp>
        <p:nvSpPr>
          <p:cNvPr id="53" name="object 53"/>
          <p:cNvSpPr/>
          <p:nvPr/>
        </p:nvSpPr>
        <p:spPr>
          <a:xfrm>
            <a:off x="7181993" y="6092021"/>
            <a:ext cx="2767330" cy="703580"/>
          </a:xfrm>
          <a:custGeom>
            <a:avLst/>
            <a:gdLst/>
            <a:ahLst/>
            <a:cxnLst/>
            <a:rect l="l" t="t" r="r" b="b"/>
            <a:pathLst>
              <a:path w="2767329" h="703579">
                <a:moveTo>
                  <a:pt x="2522867" y="0"/>
                </a:moveTo>
                <a:lnTo>
                  <a:pt x="2392667" y="0"/>
                </a:lnTo>
                <a:lnTo>
                  <a:pt x="2389238" y="6515"/>
                </a:lnTo>
                <a:lnTo>
                  <a:pt x="2626944" y="354380"/>
                </a:lnTo>
                <a:lnTo>
                  <a:pt x="2626918" y="357657"/>
                </a:lnTo>
                <a:lnTo>
                  <a:pt x="2389378" y="696506"/>
                </a:lnTo>
                <a:lnTo>
                  <a:pt x="2392794" y="703084"/>
                </a:lnTo>
                <a:lnTo>
                  <a:pt x="2524023" y="703084"/>
                </a:lnTo>
                <a:lnTo>
                  <a:pt x="2526220" y="701941"/>
                </a:lnTo>
                <a:lnTo>
                  <a:pt x="2767012" y="358495"/>
                </a:lnTo>
                <a:lnTo>
                  <a:pt x="2767037" y="355218"/>
                </a:lnTo>
                <a:lnTo>
                  <a:pt x="2525102" y="1181"/>
                </a:lnTo>
                <a:lnTo>
                  <a:pt x="2522867" y="0"/>
                </a:lnTo>
                <a:close/>
              </a:path>
              <a:path w="2767329" h="703579">
                <a:moveTo>
                  <a:pt x="2292527" y="736"/>
                </a:moveTo>
                <a:lnTo>
                  <a:pt x="57569" y="736"/>
                </a:lnTo>
                <a:lnTo>
                  <a:pt x="40172" y="3171"/>
                </a:lnTo>
                <a:lnTo>
                  <a:pt x="21316" y="11734"/>
                </a:lnTo>
                <a:lnTo>
                  <a:pt x="6194" y="28318"/>
                </a:lnTo>
                <a:lnTo>
                  <a:pt x="0" y="54813"/>
                </a:lnTo>
                <a:lnTo>
                  <a:pt x="0" y="647674"/>
                </a:lnTo>
                <a:lnTo>
                  <a:pt x="2590" y="664014"/>
                </a:lnTo>
                <a:lnTo>
                  <a:pt x="11706" y="681721"/>
                </a:lnTo>
                <a:lnTo>
                  <a:pt x="29360" y="695921"/>
                </a:lnTo>
                <a:lnTo>
                  <a:pt x="57569" y="701738"/>
                </a:lnTo>
                <a:lnTo>
                  <a:pt x="2198027" y="701738"/>
                </a:lnTo>
                <a:lnTo>
                  <a:pt x="2295829" y="701713"/>
                </a:lnTo>
                <a:lnTo>
                  <a:pt x="2297811" y="700684"/>
                </a:lnTo>
                <a:lnTo>
                  <a:pt x="2308495" y="685520"/>
                </a:lnTo>
                <a:lnTo>
                  <a:pt x="57569" y="685520"/>
                </a:lnTo>
                <a:lnTo>
                  <a:pt x="34300" y="680148"/>
                </a:lnTo>
                <a:lnTo>
                  <a:pt x="21963" y="668040"/>
                </a:lnTo>
                <a:lnTo>
                  <a:pt x="17090" y="655211"/>
                </a:lnTo>
                <a:lnTo>
                  <a:pt x="16217" y="647674"/>
                </a:lnTo>
                <a:lnTo>
                  <a:pt x="16217" y="54813"/>
                </a:lnTo>
                <a:lnTo>
                  <a:pt x="22086" y="33479"/>
                </a:lnTo>
                <a:lnTo>
                  <a:pt x="35315" y="22182"/>
                </a:lnTo>
                <a:lnTo>
                  <a:pt x="49339" y="17735"/>
                </a:lnTo>
                <a:lnTo>
                  <a:pt x="57594" y="16954"/>
                </a:lnTo>
                <a:lnTo>
                  <a:pt x="2306176" y="16954"/>
                </a:lnTo>
                <a:lnTo>
                  <a:pt x="2296452" y="2793"/>
                </a:lnTo>
                <a:lnTo>
                  <a:pt x="2292527" y="736"/>
                </a:lnTo>
                <a:close/>
              </a:path>
              <a:path w="2767329" h="703579">
                <a:moveTo>
                  <a:pt x="2306176" y="16954"/>
                </a:moveTo>
                <a:lnTo>
                  <a:pt x="2228824" y="16954"/>
                </a:lnTo>
                <a:lnTo>
                  <a:pt x="2233028" y="19164"/>
                </a:lnTo>
                <a:lnTo>
                  <a:pt x="2463584" y="354888"/>
                </a:lnTo>
                <a:lnTo>
                  <a:pt x="2463571" y="357835"/>
                </a:lnTo>
                <a:lnTo>
                  <a:pt x="2234031" y="683602"/>
                </a:lnTo>
                <a:lnTo>
                  <a:pt x="2230323" y="685520"/>
                </a:lnTo>
                <a:lnTo>
                  <a:pt x="2308495" y="685520"/>
                </a:lnTo>
                <a:lnTo>
                  <a:pt x="2538806" y="358673"/>
                </a:lnTo>
                <a:lnTo>
                  <a:pt x="2538818" y="355726"/>
                </a:lnTo>
                <a:lnTo>
                  <a:pt x="2306176" y="16954"/>
                </a:lnTo>
                <a:close/>
              </a:path>
            </a:pathLst>
          </a:custGeom>
          <a:solidFill>
            <a:srgbClr val="D54015"/>
          </a:solidFill>
        </p:spPr>
        <p:txBody>
          <a:bodyPr wrap="square" lIns="0" tIns="0" rIns="0" bIns="0" rtlCol="0"/>
          <a:lstStyle/>
          <a:p>
            <a:endParaRPr/>
          </a:p>
        </p:txBody>
      </p:sp>
      <p:sp>
        <p:nvSpPr>
          <p:cNvPr id="54" name="object 54"/>
          <p:cNvSpPr/>
          <p:nvPr/>
        </p:nvSpPr>
        <p:spPr>
          <a:xfrm>
            <a:off x="8824357" y="6415274"/>
            <a:ext cx="207365" cy="207352"/>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D54015"/>
          </a:solidFill>
        </p:spPr>
        <p:txBody>
          <a:bodyPr wrap="square" lIns="0" tIns="0" rIns="0" bIns="0" rtlCol="0"/>
          <a:lstStyle/>
          <a:p>
            <a:endParaRPr/>
          </a:p>
        </p:txBody>
      </p:sp>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6" name="object 6"/>
          <p:cNvSpPr/>
          <p:nvPr/>
        </p:nvSpPr>
        <p:spPr>
          <a:xfrm>
            <a:off x="5343126" y="1659138"/>
            <a:ext cx="694055" cy="1405890"/>
          </a:xfrm>
          <a:custGeom>
            <a:avLst/>
            <a:gdLst/>
            <a:ahLst/>
            <a:cxnLst/>
            <a:rect l="l" t="t" r="r" b="b"/>
            <a:pathLst>
              <a:path w="694054" h="1405889">
                <a:moveTo>
                  <a:pt x="89801" y="0"/>
                </a:moveTo>
                <a:lnTo>
                  <a:pt x="0" y="89814"/>
                </a:lnTo>
                <a:lnTo>
                  <a:pt x="514629" y="604443"/>
                </a:lnTo>
                <a:lnTo>
                  <a:pt x="40678" y="1087678"/>
                </a:lnTo>
                <a:lnTo>
                  <a:pt x="38874" y="1088364"/>
                </a:lnTo>
                <a:lnTo>
                  <a:pt x="38404" y="1341462"/>
                </a:lnTo>
                <a:lnTo>
                  <a:pt x="101409" y="1405382"/>
                </a:lnTo>
                <a:lnTo>
                  <a:pt x="164401" y="1341462"/>
                </a:lnTo>
                <a:lnTo>
                  <a:pt x="164820" y="1141653"/>
                </a:lnTo>
                <a:lnTo>
                  <a:pt x="693559" y="603770"/>
                </a:lnTo>
                <a:lnTo>
                  <a:pt x="89801" y="0"/>
                </a:lnTo>
                <a:close/>
              </a:path>
            </a:pathLst>
          </a:custGeom>
          <a:solidFill>
            <a:srgbClr val="B1B3B4"/>
          </a:solidFill>
        </p:spPr>
        <p:txBody>
          <a:bodyPr wrap="square" lIns="0" tIns="0" rIns="0" bIns="0" rtlCol="0"/>
          <a:lstStyle/>
          <a:p>
            <a:endParaRPr/>
          </a:p>
        </p:txBody>
      </p:sp>
      <p:sp>
        <p:nvSpPr>
          <p:cNvPr id="7" name="object 7"/>
          <p:cNvSpPr/>
          <p:nvPr/>
        </p:nvSpPr>
        <p:spPr>
          <a:xfrm>
            <a:off x="5262126" y="3596402"/>
            <a:ext cx="694055" cy="1256030"/>
          </a:xfrm>
          <a:custGeom>
            <a:avLst/>
            <a:gdLst/>
            <a:ahLst/>
            <a:cxnLst/>
            <a:rect l="l" t="t" r="r" b="b"/>
            <a:pathLst>
              <a:path w="694054" h="1256029">
                <a:moveTo>
                  <a:pt x="89801" y="0"/>
                </a:moveTo>
                <a:lnTo>
                  <a:pt x="0" y="89814"/>
                </a:lnTo>
                <a:lnTo>
                  <a:pt x="514629" y="604443"/>
                </a:lnTo>
                <a:lnTo>
                  <a:pt x="118516" y="1008710"/>
                </a:lnTo>
                <a:lnTo>
                  <a:pt x="118046" y="1191602"/>
                </a:lnTo>
                <a:lnTo>
                  <a:pt x="181051" y="1255509"/>
                </a:lnTo>
                <a:lnTo>
                  <a:pt x="244055" y="1191602"/>
                </a:lnTo>
                <a:lnTo>
                  <a:pt x="244474" y="1062012"/>
                </a:lnTo>
                <a:lnTo>
                  <a:pt x="693559" y="603770"/>
                </a:lnTo>
                <a:lnTo>
                  <a:pt x="89801" y="0"/>
                </a:lnTo>
                <a:close/>
              </a:path>
            </a:pathLst>
          </a:custGeom>
          <a:solidFill>
            <a:srgbClr val="B1B3B4"/>
          </a:solidFill>
        </p:spPr>
        <p:txBody>
          <a:bodyPr wrap="square" lIns="0" tIns="0" rIns="0" bIns="0" rtlCol="0"/>
          <a:lstStyle/>
          <a:p>
            <a:endParaRPr/>
          </a:p>
        </p:txBody>
      </p:sp>
      <p:sp>
        <p:nvSpPr>
          <p:cNvPr id="8" name="object 8"/>
          <p:cNvSpPr/>
          <p:nvPr/>
        </p:nvSpPr>
        <p:spPr>
          <a:xfrm>
            <a:off x="5345426" y="8"/>
            <a:ext cx="126364" cy="406400"/>
          </a:xfrm>
          <a:custGeom>
            <a:avLst/>
            <a:gdLst/>
            <a:ahLst/>
            <a:cxnLst/>
            <a:rect l="l" t="t" r="r" b="b"/>
            <a:pathLst>
              <a:path w="126364" h="406400">
                <a:moveTo>
                  <a:pt x="126250" y="0"/>
                </a:moveTo>
                <a:lnTo>
                  <a:pt x="253" y="0"/>
                </a:lnTo>
                <a:lnTo>
                  <a:pt x="0" y="342011"/>
                </a:lnTo>
                <a:lnTo>
                  <a:pt x="62991" y="405904"/>
                </a:lnTo>
                <a:lnTo>
                  <a:pt x="125996" y="342011"/>
                </a:lnTo>
                <a:lnTo>
                  <a:pt x="126250" y="0"/>
                </a:lnTo>
                <a:close/>
              </a:path>
            </a:pathLst>
          </a:custGeom>
          <a:solidFill>
            <a:srgbClr val="B1B3B4"/>
          </a:solidFill>
        </p:spPr>
        <p:txBody>
          <a:bodyPr wrap="square" lIns="0" tIns="0" rIns="0" bIns="0" rtlCol="0"/>
          <a:lstStyle/>
          <a:p>
            <a:endParaRPr/>
          </a:p>
        </p:txBody>
      </p:sp>
      <p:sp>
        <p:nvSpPr>
          <p:cNvPr id="9" name="object 9"/>
          <p:cNvSpPr/>
          <p:nvPr/>
        </p:nvSpPr>
        <p:spPr>
          <a:xfrm>
            <a:off x="3478445" y="2242229"/>
            <a:ext cx="1421765" cy="114300"/>
          </a:xfrm>
          <a:custGeom>
            <a:avLst/>
            <a:gdLst/>
            <a:ahLst/>
            <a:cxnLst/>
            <a:rect l="l" t="t" r="r" b="b"/>
            <a:pathLst>
              <a:path w="1421764" h="114300">
                <a:moveTo>
                  <a:pt x="57505" y="0"/>
                </a:moveTo>
                <a:lnTo>
                  <a:pt x="0" y="56705"/>
                </a:lnTo>
                <a:lnTo>
                  <a:pt x="57505" y="113398"/>
                </a:lnTo>
                <a:lnTo>
                  <a:pt x="1421155" y="113817"/>
                </a:lnTo>
                <a:lnTo>
                  <a:pt x="1421155" y="419"/>
                </a:lnTo>
                <a:lnTo>
                  <a:pt x="57505" y="0"/>
                </a:lnTo>
                <a:close/>
              </a:path>
            </a:pathLst>
          </a:custGeom>
          <a:solidFill>
            <a:srgbClr val="D54015"/>
          </a:solidFill>
        </p:spPr>
        <p:txBody>
          <a:bodyPr wrap="square" lIns="0" tIns="0" rIns="0" bIns="0" rtlCol="0"/>
          <a:lstStyle/>
          <a:p>
            <a:endParaRPr/>
          </a:p>
        </p:txBody>
      </p:sp>
      <p:sp>
        <p:nvSpPr>
          <p:cNvPr id="10" name="object 10"/>
          <p:cNvSpPr/>
          <p:nvPr/>
        </p:nvSpPr>
        <p:spPr>
          <a:xfrm>
            <a:off x="3470437" y="4186764"/>
            <a:ext cx="1425575" cy="114300"/>
          </a:xfrm>
          <a:custGeom>
            <a:avLst/>
            <a:gdLst/>
            <a:ahLst/>
            <a:cxnLst/>
            <a:rect l="l" t="t" r="r" b="b"/>
            <a:pathLst>
              <a:path w="1425575" h="114300">
                <a:moveTo>
                  <a:pt x="57505" y="0"/>
                </a:moveTo>
                <a:lnTo>
                  <a:pt x="0" y="56705"/>
                </a:lnTo>
                <a:lnTo>
                  <a:pt x="57505" y="113398"/>
                </a:lnTo>
                <a:lnTo>
                  <a:pt x="1425562" y="113817"/>
                </a:lnTo>
                <a:lnTo>
                  <a:pt x="1425562" y="419"/>
                </a:lnTo>
                <a:lnTo>
                  <a:pt x="57505" y="0"/>
                </a:lnTo>
                <a:close/>
              </a:path>
            </a:pathLst>
          </a:custGeom>
          <a:solidFill>
            <a:srgbClr val="D54015"/>
          </a:solidFill>
        </p:spPr>
        <p:txBody>
          <a:bodyPr wrap="square" lIns="0" tIns="0" rIns="0" bIns="0" rtlCol="0"/>
          <a:lstStyle/>
          <a:p>
            <a:endParaRPr/>
          </a:p>
        </p:txBody>
      </p:sp>
      <p:sp>
        <p:nvSpPr>
          <p:cNvPr id="11" name="object 11"/>
          <p:cNvSpPr/>
          <p:nvPr/>
        </p:nvSpPr>
        <p:spPr>
          <a:xfrm>
            <a:off x="4818453" y="1420609"/>
            <a:ext cx="918844" cy="918844"/>
          </a:xfrm>
          <a:custGeom>
            <a:avLst/>
            <a:gdLst/>
            <a:ahLst/>
            <a:cxnLst/>
            <a:rect l="l" t="t" r="r" b="b"/>
            <a:pathLst>
              <a:path w="918845" h="918844">
                <a:moveTo>
                  <a:pt x="838149" y="0"/>
                </a:moveTo>
                <a:lnTo>
                  <a:pt x="0" y="838136"/>
                </a:lnTo>
                <a:lnTo>
                  <a:pt x="80479" y="918629"/>
                </a:lnTo>
                <a:lnTo>
                  <a:pt x="918629" y="80479"/>
                </a:lnTo>
                <a:lnTo>
                  <a:pt x="838149" y="0"/>
                </a:lnTo>
                <a:close/>
              </a:path>
            </a:pathLst>
          </a:custGeom>
          <a:solidFill>
            <a:srgbClr val="D54015"/>
          </a:solidFill>
        </p:spPr>
        <p:txBody>
          <a:bodyPr wrap="square" lIns="0" tIns="0" rIns="0" bIns="0" rtlCol="0"/>
          <a:lstStyle/>
          <a:p>
            <a:endParaRPr/>
          </a:p>
        </p:txBody>
      </p:sp>
      <p:sp>
        <p:nvSpPr>
          <p:cNvPr id="12" name="object 12"/>
          <p:cNvSpPr/>
          <p:nvPr/>
        </p:nvSpPr>
        <p:spPr>
          <a:xfrm>
            <a:off x="4810451" y="3604493"/>
            <a:ext cx="679450" cy="679450"/>
          </a:xfrm>
          <a:custGeom>
            <a:avLst/>
            <a:gdLst/>
            <a:ahLst/>
            <a:cxnLst/>
            <a:rect l="l" t="t" r="r" b="b"/>
            <a:pathLst>
              <a:path w="679450" h="679450">
                <a:moveTo>
                  <a:pt x="598792" y="0"/>
                </a:moveTo>
                <a:lnTo>
                  <a:pt x="0" y="598792"/>
                </a:lnTo>
                <a:lnTo>
                  <a:pt x="80479" y="679272"/>
                </a:lnTo>
                <a:lnTo>
                  <a:pt x="679272" y="80479"/>
                </a:lnTo>
                <a:lnTo>
                  <a:pt x="598792" y="0"/>
                </a:lnTo>
                <a:close/>
              </a:path>
            </a:pathLst>
          </a:custGeom>
          <a:solidFill>
            <a:srgbClr val="D54015"/>
          </a:solidFill>
        </p:spPr>
        <p:txBody>
          <a:bodyPr wrap="square" lIns="0" tIns="0" rIns="0" bIns="0" rtlCol="0"/>
          <a:lstStyle/>
          <a:p>
            <a:endParaRPr/>
          </a:p>
        </p:txBody>
      </p:sp>
      <p:sp>
        <p:nvSpPr>
          <p:cNvPr id="13" name="object 13"/>
          <p:cNvSpPr/>
          <p:nvPr/>
        </p:nvSpPr>
        <p:spPr>
          <a:xfrm>
            <a:off x="5225401" y="2772004"/>
            <a:ext cx="114300" cy="288290"/>
          </a:xfrm>
          <a:custGeom>
            <a:avLst/>
            <a:gdLst/>
            <a:ahLst/>
            <a:cxnLst/>
            <a:rect l="l" t="t" r="r" b="b"/>
            <a:pathLst>
              <a:path w="114300" h="288289">
                <a:moveTo>
                  <a:pt x="113817" y="0"/>
                </a:moveTo>
                <a:lnTo>
                  <a:pt x="419" y="0"/>
                </a:lnTo>
                <a:lnTo>
                  <a:pt x="0" y="230492"/>
                </a:lnTo>
                <a:lnTo>
                  <a:pt x="56705" y="287997"/>
                </a:lnTo>
                <a:lnTo>
                  <a:pt x="113398" y="230492"/>
                </a:lnTo>
                <a:lnTo>
                  <a:pt x="113817" y="0"/>
                </a:lnTo>
                <a:close/>
              </a:path>
            </a:pathLst>
          </a:custGeom>
          <a:solidFill>
            <a:srgbClr val="D54015"/>
          </a:solidFill>
        </p:spPr>
        <p:txBody>
          <a:bodyPr wrap="square" lIns="0" tIns="0" rIns="0" bIns="0" rtlCol="0"/>
          <a:lstStyle/>
          <a:p>
            <a:endParaRPr/>
          </a:p>
        </p:txBody>
      </p:sp>
      <p:sp>
        <p:nvSpPr>
          <p:cNvPr id="14" name="object 14"/>
          <p:cNvSpPr/>
          <p:nvPr/>
        </p:nvSpPr>
        <p:spPr>
          <a:xfrm>
            <a:off x="2850335" y="2420279"/>
            <a:ext cx="2486660" cy="408305"/>
          </a:xfrm>
          <a:custGeom>
            <a:avLst/>
            <a:gdLst/>
            <a:ahLst/>
            <a:cxnLst/>
            <a:rect l="l" t="t" r="r" b="b"/>
            <a:pathLst>
              <a:path w="2486660" h="408305">
                <a:moveTo>
                  <a:pt x="0" y="0"/>
                </a:moveTo>
                <a:lnTo>
                  <a:pt x="0" y="407835"/>
                </a:lnTo>
                <a:lnTo>
                  <a:pt x="2486660" y="407835"/>
                </a:lnTo>
              </a:path>
            </a:pathLst>
          </a:custGeom>
          <a:ln w="114300">
            <a:solidFill>
              <a:srgbClr val="D54015"/>
            </a:solidFill>
          </a:ln>
        </p:spPr>
        <p:txBody>
          <a:bodyPr wrap="square" lIns="0" tIns="0" rIns="0" bIns="0" rtlCol="0"/>
          <a:lstStyle/>
          <a:p>
            <a:endParaRPr/>
          </a:p>
        </p:txBody>
      </p:sp>
      <p:sp>
        <p:nvSpPr>
          <p:cNvPr id="15" name="object 15"/>
          <p:cNvSpPr/>
          <p:nvPr/>
        </p:nvSpPr>
        <p:spPr>
          <a:xfrm>
            <a:off x="5225401" y="4606928"/>
            <a:ext cx="114300" cy="238760"/>
          </a:xfrm>
          <a:custGeom>
            <a:avLst/>
            <a:gdLst/>
            <a:ahLst/>
            <a:cxnLst/>
            <a:rect l="l" t="t" r="r" b="b"/>
            <a:pathLst>
              <a:path w="114300" h="238760">
                <a:moveTo>
                  <a:pt x="113817" y="0"/>
                </a:moveTo>
                <a:lnTo>
                  <a:pt x="419" y="0"/>
                </a:lnTo>
                <a:lnTo>
                  <a:pt x="0" y="181076"/>
                </a:lnTo>
                <a:lnTo>
                  <a:pt x="56705" y="238582"/>
                </a:lnTo>
                <a:lnTo>
                  <a:pt x="113398" y="181076"/>
                </a:lnTo>
                <a:lnTo>
                  <a:pt x="113817" y="0"/>
                </a:lnTo>
                <a:close/>
              </a:path>
            </a:pathLst>
          </a:custGeom>
          <a:solidFill>
            <a:srgbClr val="D54015"/>
          </a:solidFill>
        </p:spPr>
        <p:txBody>
          <a:bodyPr wrap="square" lIns="0" tIns="0" rIns="0" bIns="0" rtlCol="0"/>
          <a:lstStyle/>
          <a:p>
            <a:endParaRPr/>
          </a:p>
        </p:txBody>
      </p:sp>
      <p:sp>
        <p:nvSpPr>
          <p:cNvPr id="16" name="object 16"/>
          <p:cNvSpPr/>
          <p:nvPr/>
        </p:nvSpPr>
        <p:spPr>
          <a:xfrm>
            <a:off x="2850335" y="4255203"/>
            <a:ext cx="2486660" cy="408305"/>
          </a:xfrm>
          <a:custGeom>
            <a:avLst/>
            <a:gdLst/>
            <a:ahLst/>
            <a:cxnLst/>
            <a:rect l="l" t="t" r="r" b="b"/>
            <a:pathLst>
              <a:path w="2486660" h="408304">
                <a:moveTo>
                  <a:pt x="0" y="0"/>
                </a:moveTo>
                <a:lnTo>
                  <a:pt x="0" y="407835"/>
                </a:lnTo>
                <a:lnTo>
                  <a:pt x="2486660" y="407835"/>
                </a:lnTo>
              </a:path>
            </a:pathLst>
          </a:custGeom>
          <a:ln w="114300">
            <a:solidFill>
              <a:srgbClr val="D54015"/>
            </a:solidFill>
          </a:ln>
        </p:spPr>
        <p:txBody>
          <a:bodyPr wrap="square" lIns="0" tIns="0" rIns="0" bIns="0" rtlCol="0"/>
          <a:lstStyle/>
          <a:p>
            <a:endParaRPr/>
          </a:p>
        </p:txBody>
      </p:sp>
      <p:sp>
        <p:nvSpPr>
          <p:cNvPr id="17" name="object 17"/>
          <p:cNvSpPr/>
          <p:nvPr/>
        </p:nvSpPr>
        <p:spPr>
          <a:xfrm>
            <a:off x="4815092" y="6171455"/>
            <a:ext cx="560705" cy="560705"/>
          </a:xfrm>
          <a:custGeom>
            <a:avLst/>
            <a:gdLst/>
            <a:ahLst/>
            <a:cxnLst/>
            <a:rect l="l" t="t" r="r" b="b"/>
            <a:pathLst>
              <a:path w="560704" h="560704">
                <a:moveTo>
                  <a:pt x="560552" y="0"/>
                </a:moveTo>
                <a:lnTo>
                  <a:pt x="0" y="560552"/>
                </a:lnTo>
              </a:path>
            </a:pathLst>
          </a:custGeom>
          <a:ln w="114300">
            <a:solidFill>
              <a:srgbClr val="D54015"/>
            </a:solidFill>
          </a:ln>
        </p:spPr>
        <p:txBody>
          <a:bodyPr wrap="square" lIns="0" tIns="0" rIns="0" bIns="0" rtlCol="0"/>
          <a:lstStyle/>
          <a:p>
            <a:endParaRPr/>
          </a:p>
        </p:txBody>
      </p:sp>
      <p:sp>
        <p:nvSpPr>
          <p:cNvPr id="18" name="object 18"/>
          <p:cNvSpPr/>
          <p:nvPr/>
        </p:nvSpPr>
        <p:spPr>
          <a:xfrm>
            <a:off x="4192648" y="6657837"/>
            <a:ext cx="656590" cy="114300"/>
          </a:xfrm>
          <a:custGeom>
            <a:avLst/>
            <a:gdLst/>
            <a:ahLst/>
            <a:cxnLst/>
            <a:rect l="l" t="t" r="r" b="b"/>
            <a:pathLst>
              <a:path w="656589" h="114300">
                <a:moveTo>
                  <a:pt x="57518" y="0"/>
                </a:moveTo>
                <a:lnTo>
                  <a:pt x="0" y="56705"/>
                </a:lnTo>
                <a:lnTo>
                  <a:pt x="57518" y="113398"/>
                </a:lnTo>
                <a:lnTo>
                  <a:pt x="656551" y="113817"/>
                </a:lnTo>
                <a:lnTo>
                  <a:pt x="656551" y="419"/>
                </a:lnTo>
                <a:lnTo>
                  <a:pt x="57518" y="0"/>
                </a:lnTo>
                <a:close/>
              </a:path>
            </a:pathLst>
          </a:custGeom>
          <a:solidFill>
            <a:srgbClr val="D54015"/>
          </a:solidFill>
        </p:spPr>
        <p:txBody>
          <a:bodyPr wrap="square" lIns="0" tIns="0" rIns="0" bIns="0" rtlCol="0"/>
          <a:lstStyle/>
          <a:p>
            <a:endParaRPr/>
          </a:p>
        </p:txBody>
      </p:sp>
      <p:sp>
        <p:nvSpPr>
          <p:cNvPr id="19" name="object 19"/>
          <p:cNvSpPr/>
          <p:nvPr/>
        </p:nvSpPr>
        <p:spPr>
          <a:xfrm>
            <a:off x="4994903" y="5854914"/>
            <a:ext cx="909319" cy="909955"/>
          </a:xfrm>
          <a:custGeom>
            <a:avLst/>
            <a:gdLst/>
            <a:ahLst/>
            <a:cxnLst/>
            <a:rect l="l" t="t" r="r" b="b"/>
            <a:pathLst>
              <a:path w="909320" h="909954">
                <a:moveTo>
                  <a:pt x="80187" y="0"/>
                </a:moveTo>
                <a:lnTo>
                  <a:pt x="0" y="80187"/>
                </a:lnTo>
                <a:lnTo>
                  <a:pt x="828624" y="909396"/>
                </a:lnTo>
                <a:lnTo>
                  <a:pt x="899071" y="899667"/>
                </a:lnTo>
                <a:lnTo>
                  <a:pt x="908812" y="829208"/>
                </a:lnTo>
                <a:lnTo>
                  <a:pt x="80187" y="0"/>
                </a:lnTo>
                <a:close/>
              </a:path>
            </a:pathLst>
          </a:custGeom>
          <a:solidFill>
            <a:srgbClr val="B1B3B4"/>
          </a:solidFill>
        </p:spPr>
        <p:txBody>
          <a:bodyPr wrap="square" lIns="0" tIns="0" rIns="0" bIns="0" rtlCol="0"/>
          <a:lstStyle/>
          <a:p>
            <a:endParaRPr/>
          </a:p>
        </p:txBody>
      </p:sp>
      <p:sp>
        <p:nvSpPr>
          <p:cNvPr id="20" name="object 20"/>
          <p:cNvSpPr/>
          <p:nvPr/>
        </p:nvSpPr>
        <p:spPr>
          <a:xfrm>
            <a:off x="5770800" y="6661804"/>
            <a:ext cx="656590" cy="114300"/>
          </a:xfrm>
          <a:custGeom>
            <a:avLst/>
            <a:gdLst/>
            <a:ahLst/>
            <a:cxnLst/>
            <a:rect l="l" t="t" r="r" b="b"/>
            <a:pathLst>
              <a:path w="656589" h="114300">
                <a:moveTo>
                  <a:pt x="599033" y="0"/>
                </a:moveTo>
                <a:lnTo>
                  <a:pt x="0" y="419"/>
                </a:lnTo>
                <a:lnTo>
                  <a:pt x="0" y="113817"/>
                </a:lnTo>
                <a:lnTo>
                  <a:pt x="599033" y="113398"/>
                </a:lnTo>
                <a:lnTo>
                  <a:pt x="656551" y="56705"/>
                </a:lnTo>
                <a:lnTo>
                  <a:pt x="599033" y="0"/>
                </a:lnTo>
                <a:close/>
              </a:path>
            </a:pathLst>
          </a:custGeom>
          <a:solidFill>
            <a:srgbClr val="B1B3B4"/>
          </a:solidFill>
        </p:spPr>
        <p:txBody>
          <a:bodyPr wrap="square" lIns="0" tIns="0" rIns="0" bIns="0" rtlCol="0"/>
          <a:lstStyle/>
          <a:p>
            <a:endParaRPr/>
          </a:p>
        </p:txBody>
      </p:sp>
      <p:sp>
        <p:nvSpPr>
          <p:cNvPr id="21" name="object 21"/>
          <p:cNvSpPr/>
          <p:nvPr/>
        </p:nvSpPr>
        <p:spPr>
          <a:xfrm>
            <a:off x="4553751" y="1992693"/>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22" name="object 22"/>
          <p:cNvSpPr/>
          <p:nvPr/>
        </p:nvSpPr>
        <p:spPr>
          <a:xfrm>
            <a:off x="4553751" y="1992693"/>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23" name="object 23"/>
          <p:cNvSpPr/>
          <p:nvPr/>
        </p:nvSpPr>
        <p:spPr>
          <a:xfrm>
            <a:off x="4715470" y="2237661"/>
            <a:ext cx="282575" cy="116205"/>
          </a:xfrm>
          <a:custGeom>
            <a:avLst/>
            <a:gdLst/>
            <a:ahLst/>
            <a:cxnLst/>
            <a:rect l="l" t="t" r="r" b="b"/>
            <a:pathLst>
              <a:path w="282575" h="116205">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5">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5">
                <a:moveTo>
                  <a:pt x="73211" y="17144"/>
                </a:moveTo>
                <a:lnTo>
                  <a:pt x="51346" y="17144"/>
                </a:lnTo>
                <a:lnTo>
                  <a:pt x="55752" y="17538"/>
                </a:lnTo>
                <a:lnTo>
                  <a:pt x="64833" y="19113"/>
                </a:lnTo>
                <a:lnTo>
                  <a:pt x="69062" y="20345"/>
                </a:lnTo>
                <a:lnTo>
                  <a:pt x="72986" y="22021"/>
                </a:lnTo>
                <a:lnTo>
                  <a:pt x="73211" y="17144"/>
                </a:lnTo>
                <a:close/>
              </a:path>
              <a:path w="282575" h="116205">
                <a:moveTo>
                  <a:pt x="124002" y="1676"/>
                </a:moveTo>
                <a:lnTo>
                  <a:pt x="99110" y="1676"/>
                </a:lnTo>
                <a:lnTo>
                  <a:pt x="99110" y="113855"/>
                </a:lnTo>
                <a:lnTo>
                  <a:pt x="124002" y="113855"/>
                </a:lnTo>
                <a:lnTo>
                  <a:pt x="124002" y="1676"/>
                </a:lnTo>
                <a:close/>
              </a:path>
              <a:path w="282575" h="116205">
                <a:moveTo>
                  <a:pt x="186499" y="1676"/>
                </a:moveTo>
                <a:lnTo>
                  <a:pt x="149326" y="1676"/>
                </a:lnTo>
                <a:lnTo>
                  <a:pt x="149326" y="113855"/>
                </a:lnTo>
                <a:lnTo>
                  <a:pt x="171361" y="113855"/>
                </a:lnTo>
                <a:lnTo>
                  <a:pt x="171361" y="17652"/>
                </a:lnTo>
                <a:lnTo>
                  <a:pt x="192015" y="17652"/>
                </a:lnTo>
                <a:lnTo>
                  <a:pt x="186499" y="1676"/>
                </a:lnTo>
                <a:close/>
              </a:path>
              <a:path w="282575" h="116205">
                <a:moveTo>
                  <a:pt x="192015" y="17652"/>
                </a:moveTo>
                <a:lnTo>
                  <a:pt x="171361" y="17652"/>
                </a:lnTo>
                <a:lnTo>
                  <a:pt x="204330" y="113855"/>
                </a:lnTo>
                <a:lnTo>
                  <a:pt x="226186" y="113855"/>
                </a:lnTo>
                <a:lnTo>
                  <a:pt x="235409" y="86944"/>
                </a:lnTo>
                <a:lnTo>
                  <a:pt x="215938" y="86944"/>
                </a:lnTo>
                <a:lnTo>
                  <a:pt x="192015" y="17652"/>
                </a:lnTo>
                <a:close/>
              </a:path>
              <a:path w="282575" h="116205">
                <a:moveTo>
                  <a:pt x="282193" y="17652"/>
                </a:moveTo>
                <a:lnTo>
                  <a:pt x="259156" y="17652"/>
                </a:lnTo>
                <a:lnTo>
                  <a:pt x="259321" y="113855"/>
                </a:lnTo>
                <a:lnTo>
                  <a:pt x="282193" y="113855"/>
                </a:lnTo>
                <a:lnTo>
                  <a:pt x="282193" y="17652"/>
                </a:lnTo>
                <a:close/>
              </a:path>
              <a:path w="282575" h="116205">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24" name="object 24"/>
          <p:cNvSpPr/>
          <p:nvPr/>
        </p:nvSpPr>
        <p:spPr>
          <a:xfrm>
            <a:off x="5613271" y="2010835"/>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25" name="object 25"/>
          <p:cNvSpPr/>
          <p:nvPr/>
        </p:nvSpPr>
        <p:spPr>
          <a:xfrm>
            <a:off x="5613271" y="2010835"/>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26" name="object 26"/>
          <p:cNvSpPr/>
          <p:nvPr/>
        </p:nvSpPr>
        <p:spPr>
          <a:xfrm>
            <a:off x="5691672" y="2189308"/>
            <a:ext cx="345440" cy="145415"/>
          </a:xfrm>
          <a:custGeom>
            <a:avLst/>
            <a:gdLst/>
            <a:ahLst/>
            <a:cxnLst/>
            <a:rect l="l" t="t" r="r" b="b"/>
            <a:pathLst>
              <a:path w="345439" h="145414">
                <a:moveTo>
                  <a:pt x="36321" y="30949"/>
                </a:moveTo>
                <a:lnTo>
                  <a:pt x="0" y="30949"/>
                </a:lnTo>
                <a:lnTo>
                  <a:pt x="0" y="143128"/>
                </a:lnTo>
                <a:lnTo>
                  <a:pt x="22021" y="143128"/>
                </a:lnTo>
                <a:lnTo>
                  <a:pt x="22021" y="51473"/>
                </a:lnTo>
                <a:lnTo>
                  <a:pt x="45605" y="51473"/>
                </a:lnTo>
                <a:lnTo>
                  <a:pt x="36321" y="30949"/>
                </a:lnTo>
                <a:close/>
              </a:path>
              <a:path w="345439" h="145414">
                <a:moveTo>
                  <a:pt x="45605" y="51473"/>
                </a:moveTo>
                <a:lnTo>
                  <a:pt x="22021" y="51473"/>
                </a:lnTo>
                <a:lnTo>
                  <a:pt x="63398" y="143128"/>
                </a:lnTo>
                <a:lnTo>
                  <a:pt x="99898" y="143128"/>
                </a:lnTo>
                <a:lnTo>
                  <a:pt x="99898" y="122783"/>
                </a:lnTo>
                <a:lnTo>
                  <a:pt x="77863" y="122783"/>
                </a:lnTo>
                <a:lnTo>
                  <a:pt x="45605" y="51473"/>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27" name="object 27"/>
          <p:cNvSpPr/>
          <p:nvPr/>
        </p:nvSpPr>
        <p:spPr>
          <a:xfrm>
            <a:off x="3274453" y="712279"/>
            <a:ext cx="4274820" cy="553720"/>
          </a:xfrm>
          <a:custGeom>
            <a:avLst/>
            <a:gdLst/>
            <a:ahLst/>
            <a:cxnLst/>
            <a:rect l="l" t="t" r="r" b="b"/>
            <a:pathLst>
              <a:path w="4274820" h="553719">
                <a:moveTo>
                  <a:pt x="0" y="0"/>
                </a:moveTo>
                <a:lnTo>
                  <a:pt x="4274820" y="0"/>
                </a:lnTo>
                <a:lnTo>
                  <a:pt x="4274820" y="553212"/>
                </a:lnTo>
                <a:lnTo>
                  <a:pt x="0" y="553212"/>
                </a:lnTo>
                <a:lnTo>
                  <a:pt x="0" y="0"/>
                </a:lnTo>
                <a:close/>
              </a:path>
            </a:pathLst>
          </a:custGeom>
          <a:solidFill>
            <a:srgbClr val="000000">
              <a:alpha val="39999"/>
            </a:srgbClr>
          </a:solidFill>
        </p:spPr>
        <p:txBody>
          <a:bodyPr wrap="square" lIns="0" tIns="0" rIns="0" bIns="0" rtlCol="0"/>
          <a:lstStyle/>
          <a:p>
            <a:endParaRPr/>
          </a:p>
        </p:txBody>
      </p:sp>
      <p:sp>
        <p:nvSpPr>
          <p:cNvPr id="28" name="object 28"/>
          <p:cNvSpPr/>
          <p:nvPr/>
        </p:nvSpPr>
        <p:spPr>
          <a:xfrm>
            <a:off x="3302689" y="737970"/>
            <a:ext cx="4203700" cy="486409"/>
          </a:xfrm>
          <a:custGeom>
            <a:avLst/>
            <a:gdLst/>
            <a:ahLst/>
            <a:cxnLst/>
            <a:rect l="l" t="t" r="r" b="b"/>
            <a:pathLst>
              <a:path w="4203700" h="486409">
                <a:moveTo>
                  <a:pt x="4131309" y="0"/>
                </a:moveTo>
                <a:lnTo>
                  <a:pt x="71996" y="0"/>
                </a:lnTo>
                <a:lnTo>
                  <a:pt x="30373" y="1124"/>
                </a:lnTo>
                <a:lnTo>
                  <a:pt x="8999" y="8999"/>
                </a:lnTo>
                <a:lnTo>
                  <a:pt x="1124" y="30373"/>
                </a:lnTo>
                <a:lnTo>
                  <a:pt x="0" y="71996"/>
                </a:lnTo>
                <a:lnTo>
                  <a:pt x="0" y="413994"/>
                </a:lnTo>
                <a:lnTo>
                  <a:pt x="1124" y="455624"/>
                </a:lnTo>
                <a:lnTo>
                  <a:pt x="8999" y="477002"/>
                </a:lnTo>
                <a:lnTo>
                  <a:pt x="30373" y="484878"/>
                </a:lnTo>
                <a:lnTo>
                  <a:pt x="71996" y="486003"/>
                </a:lnTo>
                <a:lnTo>
                  <a:pt x="4131309" y="486003"/>
                </a:lnTo>
                <a:lnTo>
                  <a:pt x="4172932" y="484878"/>
                </a:lnTo>
                <a:lnTo>
                  <a:pt x="4194306" y="477002"/>
                </a:lnTo>
                <a:lnTo>
                  <a:pt x="4202181" y="455624"/>
                </a:lnTo>
                <a:lnTo>
                  <a:pt x="4203306" y="413994"/>
                </a:lnTo>
                <a:lnTo>
                  <a:pt x="4203306" y="71996"/>
                </a:lnTo>
                <a:lnTo>
                  <a:pt x="4202181" y="30373"/>
                </a:lnTo>
                <a:lnTo>
                  <a:pt x="4194306" y="8999"/>
                </a:lnTo>
                <a:lnTo>
                  <a:pt x="4172932" y="1124"/>
                </a:lnTo>
                <a:lnTo>
                  <a:pt x="4131309" y="0"/>
                </a:lnTo>
                <a:close/>
              </a:path>
            </a:pathLst>
          </a:custGeom>
          <a:solidFill>
            <a:srgbClr val="D54015"/>
          </a:solidFill>
        </p:spPr>
        <p:txBody>
          <a:bodyPr wrap="square" lIns="0" tIns="0" rIns="0" bIns="0" rtlCol="0"/>
          <a:lstStyle/>
          <a:p>
            <a:endParaRPr/>
          </a:p>
        </p:txBody>
      </p:sp>
      <p:sp>
        <p:nvSpPr>
          <p:cNvPr id="29" name="object 29"/>
          <p:cNvSpPr/>
          <p:nvPr/>
        </p:nvSpPr>
        <p:spPr>
          <a:xfrm>
            <a:off x="1704454" y="5139715"/>
            <a:ext cx="7324725" cy="553720"/>
          </a:xfrm>
          <a:custGeom>
            <a:avLst/>
            <a:gdLst/>
            <a:ahLst/>
            <a:cxnLst/>
            <a:rect l="l" t="t" r="r" b="b"/>
            <a:pathLst>
              <a:path w="7324725" h="553720">
                <a:moveTo>
                  <a:pt x="0" y="0"/>
                </a:moveTo>
                <a:lnTo>
                  <a:pt x="7324344" y="0"/>
                </a:lnTo>
                <a:lnTo>
                  <a:pt x="7324344" y="553212"/>
                </a:lnTo>
                <a:lnTo>
                  <a:pt x="0" y="553212"/>
                </a:lnTo>
                <a:lnTo>
                  <a:pt x="0" y="0"/>
                </a:lnTo>
                <a:close/>
              </a:path>
            </a:pathLst>
          </a:custGeom>
          <a:solidFill>
            <a:srgbClr val="000000">
              <a:alpha val="39999"/>
            </a:srgbClr>
          </a:solidFill>
        </p:spPr>
        <p:txBody>
          <a:bodyPr wrap="square" lIns="0" tIns="0" rIns="0" bIns="0" rtlCol="0"/>
          <a:lstStyle/>
          <a:p>
            <a:endParaRPr/>
          </a:p>
        </p:txBody>
      </p:sp>
      <p:sp>
        <p:nvSpPr>
          <p:cNvPr id="30" name="object 30"/>
          <p:cNvSpPr/>
          <p:nvPr/>
        </p:nvSpPr>
        <p:spPr>
          <a:xfrm>
            <a:off x="1732689" y="5165404"/>
            <a:ext cx="7254240" cy="486409"/>
          </a:xfrm>
          <a:custGeom>
            <a:avLst/>
            <a:gdLst/>
            <a:ahLst/>
            <a:cxnLst/>
            <a:rect l="l" t="t" r="r" b="b"/>
            <a:pathLst>
              <a:path w="7254240" h="486410">
                <a:moveTo>
                  <a:pt x="7181938" y="0"/>
                </a:moveTo>
                <a:lnTo>
                  <a:pt x="71996" y="0"/>
                </a:lnTo>
                <a:lnTo>
                  <a:pt x="30373" y="1124"/>
                </a:lnTo>
                <a:lnTo>
                  <a:pt x="8999" y="8999"/>
                </a:lnTo>
                <a:lnTo>
                  <a:pt x="1124" y="30373"/>
                </a:lnTo>
                <a:lnTo>
                  <a:pt x="0" y="71996"/>
                </a:lnTo>
                <a:lnTo>
                  <a:pt x="0" y="413994"/>
                </a:lnTo>
                <a:lnTo>
                  <a:pt x="1124" y="455624"/>
                </a:lnTo>
                <a:lnTo>
                  <a:pt x="8999" y="477002"/>
                </a:lnTo>
                <a:lnTo>
                  <a:pt x="30373" y="484878"/>
                </a:lnTo>
                <a:lnTo>
                  <a:pt x="71996" y="486003"/>
                </a:lnTo>
                <a:lnTo>
                  <a:pt x="7181938" y="486003"/>
                </a:lnTo>
                <a:lnTo>
                  <a:pt x="7223561" y="484878"/>
                </a:lnTo>
                <a:lnTo>
                  <a:pt x="7244935" y="477002"/>
                </a:lnTo>
                <a:lnTo>
                  <a:pt x="7252810" y="455624"/>
                </a:lnTo>
                <a:lnTo>
                  <a:pt x="7253935" y="413994"/>
                </a:lnTo>
                <a:lnTo>
                  <a:pt x="7253935" y="71996"/>
                </a:lnTo>
                <a:lnTo>
                  <a:pt x="7252810" y="30373"/>
                </a:lnTo>
                <a:lnTo>
                  <a:pt x="7244935" y="8999"/>
                </a:lnTo>
                <a:lnTo>
                  <a:pt x="7223561" y="1124"/>
                </a:lnTo>
                <a:lnTo>
                  <a:pt x="7181938" y="0"/>
                </a:lnTo>
                <a:close/>
              </a:path>
            </a:pathLst>
          </a:custGeom>
          <a:solidFill>
            <a:srgbClr val="D54015"/>
          </a:solidFill>
        </p:spPr>
        <p:txBody>
          <a:bodyPr wrap="square" lIns="0" tIns="0" rIns="0" bIns="0" rtlCol="0"/>
          <a:lstStyle/>
          <a:p>
            <a:endParaRPr/>
          </a:p>
        </p:txBody>
      </p:sp>
      <p:sp>
        <p:nvSpPr>
          <p:cNvPr id="31" name="object 31"/>
          <p:cNvSpPr/>
          <p:nvPr/>
        </p:nvSpPr>
        <p:spPr>
          <a:xfrm>
            <a:off x="5220644" y="453586"/>
            <a:ext cx="376555" cy="376555"/>
          </a:xfrm>
          <a:custGeom>
            <a:avLst/>
            <a:gdLst/>
            <a:ahLst/>
            <a:cxnLst/>
            <a:rect l="l" t="t" r="r" b="b"/>
            <a:pathLst>
              <a:path w="376554" h="376555">
                <a:moveTo>
                  <a:pt x="188010" y="0"/>
                </a:move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close/>
              </a:path>
            </a:pathLst>
          </a:custGeom>
          <a:solidFill>
            <a:srgbClr val="D54015"/>
          </a:solidFill>
        </p:spPr>
        <p:txBody>
          <a:bodyPr wrap="square" lIns="0" tIns="0" rIns="0" bIns="0" rtlCol="0"/>
          <a:lstStyle/>
          <a:p>
            <a:endParaRPr/>
          </a:p>
        </p:txBody>
      </p:sp>
      <p:sp>
        <p:nvSpPr>
          <p:cNvPr id="32" name="object 32"/>
          <p:cNvSpPr/>
          <p:nvPr/>
        </p:nvSpPr>
        <p:spPr>
          <a:xfrm>
            <a:off x="5220644" y="453586"/>
            <a:ext cx="376555" cy="376555"/>
          </a:xfrm>
          <a:custGeom>
            <a:avLst/>
            <a:gdLst/>
            <a:ahLst/>
            <a:cxnLst/>
            <a:rect l="l" t="t" r="r" b="b"/>
            <a:pathLst>
              <a:path w="376554" h="376555">
                <a:moveTo>
                  <a:pt x="188010" y="376021"/>
                </a:move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close/>
              </a:path>
            </a:pathLst>
          </a:custGeom>
          <a:ln w="12776">
            <a:solidFill>
              <a:srgbClr val="FFFFFF"/>
            </a:solidFill>
          </a:ln>
        </p:spPr>
        <p:txBody>
          <a:bodyPr wrap="square" lIns="0" tIns="0" rIns="0" bIns="0" rtlCol="0"/>
          <a:lstStyle/>
          <a:p>
            <a:endParaRPr/>
          </a:p>
        </p:txBody>
      </p:sp>
      <p:sp>
        <p:nvSpPr>
          <p:cNvPr id="33" name="object 33"/>
          <p:cNvSpPr txBox="1"/>
          <p:nvPr/>
        </p:nvSpPr>
        <p:spPr>
          <a:xfrm>
            <a:off x="3274453" y="489012"/>
            <a:ext cx="4274820" cy="598882"/>
          </a:xfrm>
          <a:prstGeom prst="rect">
            <a:avLst/>
          </a:prstGeom>
        </p:spPr>
        <p:txBody>
          <a:bodyPr vert="horz" wrap="square" lIns="0" tIns="13970" rIns="0" bIns="0" rtlCol="0">
            <a:spAutoFit/>
          </a:bodyPr>
          <a:lstStyle/>
          <a:p>
            <a:pPr marR="1905" algn="ctr">
              <a:lnSpc>
                <a:spcPct val="100000"/>
              </a:lnSpc>
              <a:spcBef>
                <a:spcPts val="110"/>
              </a:spcBef>
            </a:pPr>
            <a:r>
              <a:rPr sz="1400" b="1" dirty="0">
                <a:solidFill>
                  <a:srgbClr val="FFFFFF"/>
                </a:solidFill>
                <a:latin typeface="Arial"/>
                <a:cs typeface="Arial"/>
              </a:rPr>
              <a:t>3</a:t>
            </a:r>
            <a:endParaRPr sz="1400" dirty="0">
              <a:latin typeface="Arial"/>
              <a:cs typeface="Arial"/>
            </a:endParaRPr>
          </a:p>
          <a:p>
            <a:pPr marR="6985" algn="ctr">
              <a:lnSpc>
                <a:spcPct val="100000"/>
              </a:lnSpc>
              <a:spcBef>
                <a:spcPts val="1220"/>
              </a:spcBef>
            </a:pPr>
            <a:r>
              <a:rPr sz="1400" b="1" dirty="0">
                <a:solidFill>
                  <a:srgbClr val="FFFFFF"/>
                </a:solidFill>
                <a:latin typeface="Arial"/>
                <a:cs typeface="Arial"/>
              </a:rPr>
              <a:t>A pessoa tem condições MNS concomitantes?</a:t>
            </a:r>
            <a:endParaRPr sz="1400" dirty="0">
              <a:latin typeface="Arial"/>
              <a:cs typeface="Arial"/>
            </a:endParaRPr>
          </a:p>
        </p:txBody>
      </p:sp>
      <p:sp>
        <p:nvSpPr>
          <p:cNvPr id="34" name="object 34"/>
          <p:cNvSpPr/>
          <p:nvPr/>
        </p:nvSpPr>
        <p:spPr>
          <a:xfrm>
            <a:off x="3670769" y="3347402"/>
            <a:ext cx="3365500" cy="530860"/>
          </a:xfrm>
          <a:custGeom>
            <a:avLst/>
            <a:gdLst/>
            <a:ahLst/>
            <a:cxnLst/>
            <a:rect l="l" t="t" r="r" b="b"/>
            <a:pathLst>
              <a:path w="3365500" h="530860">
                <a:moveTo>
                  <a:pt x="0" y="0"/>
                </a:moveTo>
                <a:lnTo>
                  <a:pt x="3364991" y="0"/>
                </a:lnTo>
                <a:lnTo>
                  <a:pt x="3364991" y="530351"/>
                </a:lnTo>
                <a:lnTo>
                  <a:pt x="0" y="530351"/>
                </a:lnTo>
                <a:lnTo>
                  <a:pt x="0" y="0"/>
                </a:lnTo>
                <a:close/>
              </a:path>
            </a:pathLst>
          </a:custGeom>
          <a:solidFill>
            <a:srgbClr val="000000">
              <a:alpha val="39999"/>
            </a:srgbClr>
          </a:solidFill>
        </p:spPr>
        <p:txBody>
          <a:bodyPr wrap="square" lIns="0" tIns="0" rIns="0" bIns="0" rtlCol="0"/>
          <a:lstStyle/>
          <a:p>
            <a:endParaRPr/>
          </a:p>
        </p:txBody>
      </p:sp>
      <p:sp>
        <p:nvSpPr>
          <p:cNvPr id="35" name="object 35"/>
          <p:cNvSpPr/>
          <p:nvPr/>
        </p:nvSpPr>
        <p:spPr>
          <a:xfrm>
            <a:off x="3699003" y="3373094"/>
            <a:ext cx="3294379" cy="461645"/>
          </a:xfrm>
          <a:custGeom>
            <a:avLst/>
            <a:gdLst/>
            <a:ahLst/>
            <a:cxnLst/>
            <a:rect l="l" t="t" r="r" b="b"/>
            <a:pathLst>
              <a:path w="3294379" h="461645">
                <a:moveTo>
                  <a:pt x="3221850" y="0"/>
                </a:moveTo>
                <a:lnTo>
                  <a:pt x="71996" y="0"/>
                </a:lnTo>
                <a:lnTo>
                  <a:pt x="30373" y="1124"/>
                </a:lnTo>
                <a:lnTo>
                  <a:pt x="8999" y="8999"/>
                </a:lnTo>
                <a:lnTo>
                  <a:pt x="1124" y="30373"/>
                </a:lnTo>
                <a:lnTo>
                  <a:pt x="0" y="71996"/>
                </a:lnTo>
                <a:lnTo>
                  <a:pt x="0" y="389255"/>
                </a:lnTo>
                <a:lnTo>
                  <a:pt x="1124" y="430877"/>
                </a:lnTo>
                <a:lnTo>
                  <a:pt x="8999" y="452251"/>
                </a:lnTo>
                <a:lnTo>
                  <a:pt x="30373" y="460126"/>
                </a:lnTo>
                <a:lnTo>
                  <a:pt x="71996" y="461251"/>
                </a:lnTo>
                <a:lnTo>
                  <a:pt x="3221850" y="461251"/>
                </a:lnTo>
                <a:lnTo>
                  <a:pt x="3263473" y="460126"/>
                </a:lnTo>
                <a:lnTo>
                  <a:pt x="3284847" y="452251"/>
                </a:lnTo>
                <a:lnTo>
                  <a:pt x="3292721" y="430877"/>
                </a:lnTo>
                <a:lnTo>
                  <a:pt x="3293846" y="389255"/>
                </a:lnTo>
                <a:lnTo>
                  <a:pt x="3293846" y="71996"/>
                </a:lnTo>
                <a:lnTo>
                  <a:pt x="3292721" y="30373"/>
                </a:lnTo>
                <a:lnTo>
                  <a:pt x="3284847" y="8999"/>
                </a:lnTo>
                <a:lnTo>
                  <a:pt x="3263473" y="1124"/>
                </a:lnTo>
                <a:lnTo>
                  <a:pt x="3221850" y="0"/>
                </a:lnTo>
                <a:close/>
              </a:path>
            </a:pathLst>
          </a:custGeom>
          <a:solidFill>
            <a:srgbClr val="D54015"/>
          </a:solidFill>
        </p:spPr>
        <p:txBody>
          <a:bodyPr wrap="square" lIns="0" tIns="0" rIns="0" bIns="0" rtlCol="0"/>
          <a:lstStyle/>
          <a:p>
            <a:endParaRPr/>
          </a:p>
        </p:txBody>
      </p:sp>
      <p:sp>
        <p:nvSpPr>
          <p:cNvPr id="36" name="object 36"/>
          <p:cNvSpPr/>
          <p:nvPr/>
        </p:nvSpPr>
        <p:spPr>
          <a:xfrm>
            <a:off x="5172960" y="3087657"/>
            <a:ext cx="376555" cy="376555"/>
          </a:xfrm>
          <a:custGeom>
            <a:avLst/>
            <a:gdLst/>
            <a:ahLst/>
            <a:cxnLst/>
            <a:rect l="l" t="t" r="r" b="b"/>
            <a:pathLst>
              <a:path w="376554" h="376554">
                <a:moveTo>
                  <a:pt x="188010" y="0"/>
                </a:move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close/>
              </a:path>
            </a:pathLst>
          </a:custGeom>
          <a:solidFill>
            <a:srgbClr val="D54015"/>
          </a:solidFill>
        </p:spPr>
        <p:txBody>
          <a:bodyPr wrap="square" lIns="0" tIns="0" rIns="0" bIns="0" rtlCol="0"/>
          <a:lstStyle/>
          <a:p>
            <a:endParaRPr/>
          </a:p>
        </p:txBody>
      </p:sp>
      <p:sp>
        <p:nvSpPr>
          <p:cNvPr id="37" name="object 37"/>
          <p:cNvSpPr/>
          <p:nvPr/>
        </p:nvSpPr>
        <p:spPr>
          <a:xfrm>
            <a:off x="5172960" y="3087657"/>
            <a:ext cx="376555" cy="376555"/>
          </a:xfrm>
          <a:custGeom>
            <a:avLst/>
            <a:gdLst/>
            <a:ahLst/>
            <a:cxnLst/>
            <a:rect l="l" t="t" r="r" b="b"/>
            <a:pathLst>
              <a:path w="376554" h="376554">
                <a:moveTo>
                  <a:pt x="188010" y="376021"/>
                </a:move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close/>
              </a:path>
            </a:pathLst>
          </a:custGeom>
          <a:ln w="12776">
            <a:solidFill>
              <a:srgbClr val="FFFFFF"/>
            </a:solidFill>
          </a:ln>
        </p:spPr>
        <p:txBody>
          <a:bodyPr wrap="square" lIns="0" tIns="0" rIns="0" bIns="0" rtlCol="0"/>
          <a:lstStyle/>
          <a:p>
            <a:endParaRPr/>
          </a:p>
        </p:txBody>
      </p:sp>
      <p:sp>
        <p:nvSpPr>
          <p:cNvPr id="38" name="object 38"/>
          <p:cNvSpPr txBox="1"/>
          <p:nvPr/>
        </p:nvSpPr>
        <p:spPr>
          <a:xfrm>
            <a:off x="3670769" y="3123082"/>
            <a:ext cx="3365500" cy="574675"/>
          </a:xfrm>
          <a:prstGeom prst="rect">
            <a:avLst/>
          </a:prstGeom>
        </p:spPr>
        <p:txBody>
          <a:bodyPr vert="horz" wrap="square" lIns="0" tIns="13970" rIns="0" bIns="0" rtlCol="0">
            <a:spAutoFit/>
          </a:bodyPr>
          <a:lstStyle/>
          <a:p>
            <a:pPr marL="11430" algn="ctr">
              <a:lnSpc>
                <a:spcPct val="100000"/>
              </a:lnSpc>
              <a:spcBef>
                <a:spcPts val="110"/>
              </a:spcBef>
            </a:pPr>
            <a:r>
              <a:rPr sz="1500" b="1" dirty="0">
                <a:solidFill>
                  <a:srgbClr val="FFFFFF"/>
                </a:solidFill>
                <a:latin typeface="Arial"/>
                <a:cs typeface="Arial"/>
              </a:rPr>
              <a:t>4</a:t>
            </a:r>
            <a:endParaRPr sz="1500" dirty="0">
              <a:latin typeface="Arial"/>
              <a:cs typeface="Arial"/>
            </a:endParaRPr>
          </a:p>
          <a:p>
            <a:pPr marR="8890" algn="ctr">
              <a:lnSpc>
                <a:spcPct val="100000"/>
              </a:lnSpc>
              <a:spcBef>
                <a:spcPts val="1130"/>
              </a:spcBef>
            </a:pPr>
            <a:r>
              <a:rPr sz="1150" b="1" dirty="0">
                <a:solidFill>
                  <a:srgbClr val="FFFFFF"/>
                </a:solidFill>
                <a:latin typeface="Arial"/>
                <a:cs typeface="Arial"/>
              </a:rPr>
              <a:t>A pessoa tem dor crônica?</a:t>
            </a:r>
            <a:endParaRPr sz="1150" dirty="0">
              <a:latin typeface="Arial"/>
              <a:cs typeface="Arial"/>
            </a:endParaRPr>
          </a:p>
        </p:txBody>
      </p:sp>
      <p:sp>
        <p:nvSpPr>
          <p:cNvPr id="39" name="object 39"/>
          <p:cNvSpPr/>
          <p:nvPr/>
        </p:nvSpPr>
        <p:spPr>
          <a:xfrm>
            <a:off x="5187481" y="4899393"/>
            <a:ext cx="376555" cy="376555"/>
          </a:xfrm>
          <a:custGeom>
            <a:avLst/>
            <a:gdLst/>
            <a:ahLst/>
            <a:cxnLst/>
            <a:rect l="l" t="t" r="r" b="b"/>
            <a:pathLst>
              <a:path w="376554" h="376554">
                <a:moveTo>
                  <a:pt x="188010" y="0"/>
                </a:move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close/>
              </a:path>
            </a:pathLst>
          </a:custGeom>
          <a:solidFill>
            <a:srgbClr val="D54015"/>
          </a:solidFill>
        </p:spPr>
        <p:txBody>
          <a:bodyPr wrap="square" lIns="0" tIns="0" rIns="0" bIns="0" rtlCol="0"/>
          <a:lstStyle/>
          <a:p>
            <a:endParaRPr/>
          </a:p>
        </p:txBody>
      </p:sp>
      <p:sp>
        <p:nvSpPr>
          <p:cNvPr id="40" name="object 40"/>
          <p:cNvSpPr/>
          <p:nvPr/>
        </p:nvSpPr>
        <p:spPr>
          <a:xfrm>
            <a:off x="5187481" y="4899393"/>
            <a:ext cx="376555" cy="376555"/>
          </a:xfrm>
          <a:custGeom>
            <a:avLst/>
            <a:gdLst/>
            <a:ahLst/>
            <a:cxnLst/>
            <a:rect l="l" t="t" r="r" b="b"/>
            <a:pathLst>
              <a:path w="376554" h="376554">
                <a:moveTo>
                  <a:pt x="188010" y="376021"/>
                </a:moveTo>
                <a:lnTo>
                  <a:pt x="237991" y="369305"/>
                </a:lnTo>
                <a:lnTo>
                  <a:pt x="282903" y="350352"/>
                </a:lnTo>
                <a:lnTo>
                  <a:pt x="320954" y="320954"/>
                </a:lnTo>
                <a:lnTo>
                  <a:pt x="350352" y="282903"/>
                </a:lnTo>
                <a:lnTo>
                  <a:pt x="369305" y="237991"/>
                </a:lnTo>
                <a:lnTo>
                  <a:pt x="376021" y="188010"/>
                </a:lnTo>
                <a:lnTo>
                  <a:pt x="369305" y="138030"/>
                </a:lnTo>
                <a:lnTo>
                  <a:pt x="350352" y="93118"/>
                </a:lnTo>
                <a:lnTo>
                  <a:pt x="320954" y="55067"/>
                </a:lnTo>
                <a:lnTo>
                  <a:pt x="282903" y="25669"/>
                </a:lnTo>
                <a:lnTo>
                  <a:pt x="237991" y="6715"/>
                </a:lnTo>
                <a:lnTo>
                  <a:pt x="188010" y="0"/>
                </a:lnTo>
                <a:lnTo>
                  <a:pt x="138030" y="6715"/>
                </a:lnTo>
                <a:lnTo>
                  <a:pt x="93118" y="25669"/>
                </a:lnTo>
                <a:lnTo>
                  <a:pt x="55067" y="55067"/>
                </a:lnTo>
                <a:lnTo>
                  <a:pt x="25669" y="93118"/>
                </a:lnTo>
                <a:lnTo>
                  <a:pt x="6715" y="138030"/>
                </a:lnTo>
                <a:lnTo>
                  <a:pt x="0" y="188010"/>
                </a:lnTo>
                <a:lnTo>
                  <a:pt x="6715" y="237991"/>
                </a:lnTo>
                <a:lnTo>
                  <a:pt x="25669" y="282903"/>
                </a:lnTo>
                <a:lnTo>
                  <a:pt x="55067" y="320954"/>
                </a:lnTo>
                <a:lnTo>
                  <a:pt x="93118" y="350352"/>
                </a:lnTo>
                <a:lnTo>
                  <a:pt x="138030" y="369305"/>
                </a:lnTo>
                <a:lnTo>
                  <a:pt x="188010" y="376021"/>
                </a:lnTo>
                <a:close/>
              </a:path>
            </a:pathLst>
          </a:custGeom>
          <a:ln w="12776">
            <a:solidFill>
              <a:srgbClr val="FFFFFF"/>
            </a:solidFill>
          </a:ln>
        </p:spPr>
        <p:txBody>
          <a:bodyPr wrap="square" lIns="0" tIns="0" rIns="0" bIns="0" rtlCol="0"/>
          <a:lstStyle/>
          <a:p>
            <a:endParaRPr/>
          </a:p>
        </p:txBody>
      </p:sp>
      <p:sp>
        <p:nvSpPr>
          <p:cNvPr id="41" name="object 41"/>
          <p:cNvSpPr txBox="1"/>
          <p:nvPr/>
        </p:nvSpPr>
        <p:spPr>
          <a:xfrm>
            <a:off x="1951727" y="4934100"/>
            <a:ext cx="6839584" cy="709168"/>
          </a:xfrm>
          <a:prstGeom prst="rect">
            <a:avLst/>
          </a:prstGeom>
        </p:spPr>
        <p:txBody>
          <a:bodyPr vert="horz" wrap="square" lIns="0" tIns="13970" rIns="0" bIns="0" rtlCol="0">
            <a:spAutoFit/>
          </a:bodyPr>
          <a:lstStyle/>
          <a:p>
            <a:pPr marL="27305" algn="ctr">
              <a:lnSpc>
                <a:spcPct val="100000"/>
              </a:lnSpc>
              <a:spcBef>
                <a:spcPts val="110"/>
              </a:spcBef>
            </a:pPr>
            <a:r>
              <a:rPr sz="1200" b="1" dirty="0">
                <a:solidFill>
                  <a:srgbClr val="FFFFFF"/>
                </a:solidFill>
                <a:latin typeface="Arial"/>
                <a:cs typeface="Arial"/>
              </a:rPr>
              <a:t>5</a:t>
            </a:r>
            <a:endParaRPr sz="1200" dirty="0">
              <a:latin typeface="Arial"/>
              <a:cs typeface="Arial"/>
            </a:endParaRPr>
          </a:p>
          <a:p>
            <a:pPr algn="ctr">
              <a:lnSpc>
                <a:spcPct val="100000"/>
              </a:lnSpc>
              <a:spcBef>
                <a:spcPts val="1115"/>
              </a:spcBef>
            </a:pPr>
            <a:r>
              <a:rPr sz="1200" b="1" dirty="0">
                <a:solidFill>
                  <a:srgbClr val="FFFFFF"/>
                </a:solidFill>
                <a:latin typeface="Arial"/>
                <a:cs typeface="Arial"/>
              </a:rPr>
              <a:t>A pessoa tem sintomas emocionais suficientemente graves para justificar o tratamento clínico?</a:t>
            </a:r>
            <a:endParaRPr sz="1200" dirty="0">
              <a:latin typeface="Arial"/>
              <a:cs typeface="Arial"/>
            </a:endParaRPr>
          </a:p>
        </p:txBody>
      </p:sp>
      <p:sp>
        <p:nvSpPr>
          <p:cNvPr id="42" name="object 42"/>
          <p:cNvSpPr/>
          <p:nvPr/>
        </p:nvSpPr>
        <p:spPr>
          <a:xfrm>
            <a:off x="1590827" y="3901528"/>
            <a:ext cx="2322830" cy="681355"/>
          </a:xfrm>
          <a:custGeom>
            <a:avLst/>
            <a:gdLst/>
            <a:ahLst/>
            <a:cxnLst/>
            <a:rect l="l" t="t" r="r" b="b"/>
            <a:pathLst>
              <a:path w="2322829" h="681354">
                <a:moveTo>
                  <a:pt x="0" y="0"/>
                </a:moveTo>
                <a:lnTo>
                  <a:pt x="2322576" y="0"/>
                </a:lnTo>
                <a:lnTo>
                  <a:pt x="2322576" y="681227"/>
                </a:lnTo>
                <a:lnTo>
                  <a:pt x="0" y="681227"/>
                </a:lnTo>
                <a:lnTo>
                  <a:pt x="0" y="0"/>
                </a:lnTo>
                <a:close/>
              </a:path>
            </a:pathLst>
          </a:custGeom>
          <a:solidFill>
            <a:srgbClr val="000000">
              <a:alpha val="39999"/>
            </a:srgbClr>
          </a:solidFill>
        </p:spPr>
        <p:txBody>
          <a:bodyPr wrap="square" lIns="0" tIns="0" rIns="0" bIns="0" rtlCol="0"/>
          <a:lstStyle/>
          <a:p>
            <a:endParaRPr/>
          </a:p>
        </p:txBody>
      </p:sp>
      <p:sp>
        <p:nvSpPr>
          <p:cNvPr id="43" name="object 43"/>
          <p:cNvSpPr/>
          <p:nvPr/>
        </p:nvSpPr>
        <p:spPr>
          <a:xfrm>
            <a:off x="1624012" y="3936741"/>
            <a:ext cx="2237740" cy="594995"/>
          </a:xfrm>
          <a:custGeom>
            <a:avLst/>
            <a:gdLst/>
            <a:ahLst/>
            <a:cxnLst/>
            <a:rect l="l" t="t" r="r" b="b"/>
            <a:pathLst>
              <a:path w="2237740" h="594995">
                <a:moveTo>
                  <a:pt x="2204732" y="0"/>
                </a:moveTo>
                <a:lnTo>
                  <a:pt x="32397" y="0"/>
                </a:lnTo>
                <a:lnTo>
                  <a:pt x="13667" y="506"/>
                </a:lnTo>
                <a:lnTo>
                  <a:pt x="4049" y="4049"/>
                </a:lnTo>
                <a:lnTo>
                  <a:pt x="506" y="13667"/>
                </a:lnTo>
                <a:lnTo>
                  <a:pt x="0" y="32397"/>
                </a:lnTo>
                <a:lnTo>
                  <a:pt x="0" y="562444"/>
                </a:lnTo>
                <a:lnTo>
                  <a:pt x="506" y="581174"/>
                </a:lnTo>
                <a:lnTo>
                  <a:pt x="4049" y="590792"/>
                </a:lnTo>
                <a:lnTo>
                  <a:pt x="13667" y="594336"/>
                </a:lnTo>
                <a:lnTo>
                  <a:pt x="32397" y="594842"/>
                </a:lnTo>
                <a:lnTo>
                  <a:pt x="2204732" y="594842"/>
                </a:lnTo>
                <a:lnTo>
                  <a:pt x="2223469" y="594336"/>
                </a:lnTo>
                <a:lnTo>
                  <a:pt x="2233091" y="590792"/>
                </a:lnTo>
                <a:lnTo>
                  <a:pt x="2236636" y="581174"/>
                </a:lnTo>
                <a:lnTo>
                  <a:pt x="2237143" y="562444"/>
                </a:lnTo>
                <a:lnTo>
                  <a:pt x="2237143" y="32397"/>
                </a:lnTo>
                <a:lnTo>
                  <a:pt x="2236636" y="13667"/>
                </a:lnTo>
                <a:lnTo>
                  <a:pt x="2233091" y="4049"/>
                </a:lnTo>
                <a:lnTo>
                  <a:pt x="2223469" y="506"/>
                </a:lnTo>
                <a:lnTo>
                  <a:pt x="2204732" y="0"/>
                </a:lnTo>
                <a:close/>
              </a:path>
            </a:pathLst>
          </a:custGeom>
          <a:solidFill>
            <a:srgbClr val="FFFFFF"/>
          </a:solidFill>
        </p:spPr>
        <p:txBody>
          <a:bodyPr wrap="square" lIns="0" tIns="0" rIns="0" bIns="0" rtlCol="0"/>
          <a:lstStyle/>
          <a:p>
            <a:endParaRPr/>
          </a:p>
        </p:txBody>
      </p:sp>
      <p:sp>
        <p:nvSpPr>
          <p:cNvPr id="44" name="object 44"/>
          <p:cNvSpPr txBox="1"/>
          <p:nvPr/>
        </p:nvSpPr>
        <p:spPr>
          <a:xfrm>
            <a:off x="1640371" y="4037766"/>
            <a:ext cx="2273300" cy="503727"/>
          </a:xfrm>
          <a:prstGeom prst="rect">
            <a:avLst/>
          </a:prstGeom>
        </p:spPr>
        <p:txBody>
          <a:bodyPr vert="horz" wrap="square" lIns="0" tIns="26034" rIns="0" bIns="0" rtlCol="0">
            <a:spAutoFit/>
          </a:bodyPr>
          <a:lstStyle/>
          <a:p>
            <a:pPr marL="302260" marR="318770" indent="-180340">
              <a:lnSpc>
                <a:spcPct val="93800"/>
              </a:lnSpc>
              <a:spcBef>
                <a:spcPts val="204"/>
              </a:spcBef>
            </a:pPr>
            <a:r>
              <a:rPr sz="1100" b="1" dirty="0">
                <a:solidFill>
                  <a:srgbClr val="DF4F13"/>
                </a:solidFill>
                <a:latin typeface="Arial"/>
                <a:cs typeface="Arial"/>
              </a:rPr>
              <a:t>» </a:t>
            </a:r>
            <a:r>
              <a:rPr sz="1100" dirty="0">
                <a:latin typeface="Arial"/>
                <a:cs typeface="Arial"/>
              </a:rPr>
              <a:t>Controle a dor e trate eventuais  condições clínicas pertinentes.</a:t>
            </a:r>
          </a:p>
        </p:txBody>
      </p:sp>
      <p:sp>
        <p:nvSpPr>
          <p:cNvPr id="45" name="object 45"/>
          <p:cNvSpPr/>
          <p:nvPr/>
        </p:nvSpPr>
        <p:spPr>
          <a:xfrm>
            <a:off x="1624012" y="3936741"/>
            <a:ext cx="2237740" cy="594995"/>
          </a:xfrm>
          <a:custGeom>
            <a:avLst/>
            <a:gdLst/>
            <a:ahLst/>
            <a:cxnLst/>
            <a:rect l="l" t="t" r="r" b="b"/>
            <a:pathLst>
              <a:path w="2237740" h="594995">
                <a:moveTo>
                  <a:pt x="32397" y="0"/>
                </a:moveTo>
                <a:lnTo>
                  <a:pt x="13667" y="506"/>
                </a:lnTo>
                <a:lnTo>
                  <a:pt x="4049" y="4049"/>
                </a:lnTo>
                <a:lnTo>
                  <a:pt x="506" y="13667"/>
                </a:lnTo>
                <a:lnTo>
                  <a:pt x="0" y="32397"/>
                </a:lnTo>
                <a:lnTo>
                  <a:pt x="0" y="562444"/>
                </a:lnTo>
                <a:lnTo>
                  <a:pt x="506" y="581174"/>
                </a:lnTo>
                <a:lnTo>
                  <a:pt x="4049" y="590792"/>
                </a:lnTo>
                <a:lnTo>
                  <a:pt x="13667" y="594336"/>
                </a:lnTo>
                <a:lnTo>
                  <a:pt x="32397" y="594842"/>
                </a:lnTo>
                <a:lnTo>
                  <a:pt x="2204732" y="594842"/>
                </a:lnTo>
                <a:lnTo>
                  <a:pt x="2223469" y="594336"/>
                </a:lnTo>
                <a:lnTo>
                  <a:pt x="2233091" y="590792"/>
                </a:lnTo>
                <a:lnTo>
                  <a:pt x="2236636" y="581174"/>
                </a:lnTo>
                <a:lnTo>
                  <a:pt x="2237143" y="562444"/>
                </a:lnTo>
                <a:lnTo>
                  <a:pt x="2237143" y="32397"/>
                </a:lnTo>
                <a:lnTo>
                  <a:pt x="2236636" y="13667"/>
                </a:lnTo>
                <a:lnTo>
                  <a:pt x="2233091" y="4049"/>
                </a:lnTo>
                <a:lnTo>
                  <a:pt x="2223469" y="506"/>
                </a:lnTo>
                <a:lnTo>
                  <a:pt x="2204732" y="0"/>
                </a:lnTo>
                <a:lnTo>
                  <a:pt x="32397" y="0"/>
                </a:lnTo>
                <a:close/>
              </a:path>
            </a:pathLst>
          </a:custGeom>
          <a:ln w="19050">
            <a:solidFill>
              <a:srgbClr val="D54015"/>
            </a:solidFill>
          </a:ln>
        </p:spPr>
        <p:txBody>
          <a:bodyPr wrap="square" lIns="0" tIns="0" rIns="0" bIns="0" rtlCol="0"/>
          <a:lstStyle/>
          <a:p>
            <a:endParaRPr/>
          </a:p>
        </p:txBody>
      </p:sp>
      <p:sp>
        <p:nvSpPr>
          <p:cNvPr id="46" name="object 46"/>
          <p:cNvSpPr/>
          <p:nvPr/>
        </p:nvSpPr>
        <p:spPr>
          <a:xfrm>
            <a:off x="1641424" y="2027961"/>
            <a:ext cx="2611120" cy="553720"/>
          </a:xfrm>
          <a:custGeom>
            <a:avLst/>
            <a:gdLst/>
            <a:ahLst/>
            <a:cxnLst/>
            <a:rect l="l" t="t" r="r" b="b"/>
            <a:pathLst>
              <a:path w="2611120" h="553719">
                <a:moveTo>
                  <a:pt x="0" y="0"/>
                </a:moveTo>
                <a:lnTo>
                  <a:pt x="2610612" y="0"/>
                </a:lnTo>
                <a:lnTo>
                  <a:pt x="2610612" y="553212"/>
                </a:lnTo>
                <a:lnTo>
                  <a:pt x="0" y="553212"/>
                </a:lnTo>
                <a:lnTo>
                  <a:pt x="0" y="0"/>
                </a:lnTo>
                <a:close/>
              </a:path>
            </a:pathLst>
          </a:custGeom>
          <a:solidFill>
            <a:srgbClr val="000000">
              <a:alpha val="39999"/>
            </a:srgbClr>
          </a:solidFill>
        </p:spPr>
        <p:txBody>
          <a:bodyPr wrap="square" lIns="0" tIns="0" rIns="0" bIns="0" rtlCol="0"/>
          <a:lstStyle/>
          <a:p>
            <a:endParaRPr/>
          </a:p>
        </p:txBody>
      </p:sp>
      <p:sp>
        <p:nvSpPr>
          <p:cNvPr id="47" name="object 47"/>
          <p:cNvSpPr/>
          <p:nvPr/>
        </p:nvSpPr>
        <p:spPr>
          <a:xfrm>
            <a:off x="1674618" y="2063184"/>
            <a:ext cx="2524125" cy="467995"/>
          </a:xfrm>
          <a:custGeom>
            <a:avLst/>
            <a:gdLst/>
            <a:ahLst/>
            <a:cxnLst/>
            <a:rect l="l" t="t" r="r" b="b"/>
            <a:pathLst>
              <a:path w="2524125" h="467994">
                <a:moveTo>
                  <a:pt x="2491498" y="0"/>
                </a:moveTo>
                <a:lnTo>
                  <a:pt x="32397" y="0"/>
                </a:lnTo>
                <a:lnTo>
                  <a:pt x="13667" y="506"/>
                </a:lnTo>
                <a:lnTo>
                  <a:pt x="4049" y="4049"/>
                </a:lnTo>
                <a:lnTo>
                  <a:pt x="506" y="13667"/>
                </a:lnTo>
                <a:lnTo>
                  <a:pt x="0" y="32397"/>
                </a:lnTo>
                <a:lnTo>
                  <a:pt x="0" y="435444"/>
                </a:lnTo>
                <a:lnTo>
                  <a:pt x="506" y="454182"/>
                </a:lnTo>
                <a:lnTo>
                  <a:pt x="4049" y="463803"/>
                </a:lnTo>
                <a:lnTo>
                  <a:pt x="13667" y="467348"/>
                </a:lnTo>
                <a:lnTo>
                  <a:pt x="32397" y="467855"/>
                </a:lnTo>
                <a:lnTo>
                  <a:pt x="2491498" y="467855"/>
                </a:lnTo>
                <a:lnTo>
                  <a:pt x="2510235" y="467348"/>
                </a:lnTo>
                <a:lnTo>
                  <a:pt x="2519857" y="463803"/>
                </a:lnTo>
                <a:lnTo>
                  <a:pt x="2523402" y="454182"/>
                </a:lnTo>
                <a:lnTo>
                  <a:pt x="2523909" y="435444"/>
                </a:lnTo>
                <a:lnTo>
                  <a:pt x="2523909" y="32397"/>
                </a:lnTo>
                <a:lnTo>
                  <a:pt x="2523402" y="13667"/>
                </a:lnTo>
                <a:lnTo>
                  <a:pt x="2519857" y="4049"/>
                </a:lnTo>
                <a:lnTo>
                  <a:pt x="2510235" y="506"/>
                </a:lnTo>
                <a:lnTo>
                  <a:pt x="2491498" y="0"/>
                </a:lnTo>
                <a:close/>
              </a:path>
            </a:pathLst>
          </a:custGeom>
          <a:solidFill>
            <a:srgbClr val="FFFFFF"/>
          </a:solidFill>
        </p:spPr>
        <p:txBody>
          <a:bodyPr wrap="square" lIns="0" tIns="0" rIns="0" bIns="0" rtlCol="0"/>
          <a:lstStyle/>
          <a:p>
            <a:endParaRPr/>
          </a:p>
        </p:txBody>
      </p:sp>
      <p:sp>
        <p:nvSpPr>
          <p:cNvPr id="48" name="object 48"/>
          <p:cNvSpPr txBox="1"/>
          <p:nvPr/>
        </p:nvSpPr>
        <p:spPr>
          <a:xfrm>
            <a:off x="1641424" y="2106609"/>
            <a:ext cx="2611120" cy="371897"/>
          </a:xfrm>
          <a:prstGeom prst="rect">
            <a:avLst/>
          </a:prstGeom>
        </p:spPr>
        <p:txBody>
          <a:bodyPr vert="horz" wrap="square" lIns="0" tIns="12700" rIns="0" bIns="0" rtlCol="0">
            <a:spAutoFit/>
          </a:bodyPr>
          <a:lstStyle/>
          <a:p>
            <a:pPr marL="114300">
              <a:lnSpc>
                <a:spcPts val="1639"/>
              </a:lnSpc>
              <a:spcBef>
                <a:spcPts val="100"/>
              </a:spcBef>
            </a:pPr>
            <a:r>
              <a:rPr sz="1000" b="1" dirty="0">
                <a:solidFill>
                  <a:srgbClr val="DF4F13"/>
                </a:solidFill>
                <a:latin typeface="Arial"/>
                <a:cs typeface="Arial"/>
              </a:rPr>
              <a:t>» </a:t>
            </a:r>
            <a:r>
              <a:rPr sz="1000" b="1" dirty="0">
                <a:latin typeface="Arial"/>
                <a:cs typeface="Arial"/>
              </a:rPr>
              <a:t>Controle as condições concomitantes.</a:t>
            </a:r>
            <a:endParaRPr sz="1000" dirty="0">
              <a:latin typeface="Arial"/>
              <a:cs typeface="Arial"/>
            </a:endParaRPr>
          </a:p>
          <a:p>
            <a:pPr marL="294640">
              <a:lnSpc>
                <a:spcPts val="1160"/>
              </a:lnSpc>
            </a:pPr>
            <a:r>
              <a:rPr sz="1000" dirty="0">
                <a:latin typeface="Arial"/>
                <a:cs typeface="Arial"/>
              </a:rPr>
              <a:t>Veja os módulos pertinentes.</a:t>
            </a:r>
          </a:p>
        </p:txBody>
      </p:sp>
      <p:sp>
        <p:nvSpPr>
          <p:cNvPr id="49" name="object 49"/>
          <p:cNvSpPr/>
          <p:nvPr/>
        </p:nvSpPr>
        <p:spPr>
          <a:xfrm>
            <a:off x="1674618" y="2063184"/>
            <a:ext cx="2524125" cy="467995"/>
          </a:xfrm>
          <a:custGeom>
            <a:avLst/>
            <a:gdLst/>
            <a:ahLst/>
            <a:cxnLst/>
            <a:rect l="l" t="t" r="r" b="b"/>
            <a:pathLst>
              <a:path w="2524125" h="467994">
                <a:moveTo>
                  <a:pt x="32397" y="0"/>
                </a:moveTo>
                <a:lnTo>
                  <a:pt x="13667" y="506"/>
                </a:lnTo>
                <a:lnTo>
                  <a:pt x="4049" y="4049"/>
                </a:lnTo>
                <a:lnTo>
                  <a:pt x="506" y="13667"/>
                </a:lnTo>
                <a:lnTo>
                  <a:pt x="0" y="32397"/>
                </a:lnTo>
                <a:lnTo>
                  <a:pt x="0" y="435444"/>
                </a:lnTo>
                <a:lnTo>
                  <a:pt x="506" y="454182"/>
                </a:lnTo>
                <a:lnTo>
                  <a:pt x="4049" y="463803"/>
                </a:lnTo>
                <a:lnTo>
                  <a:pt x="13667" y="467348"/>
                </a:lnTo>
                <a:lnTo>
                  <a:pt x="32397" y="467855"/>
                </a:lnTo>
                <a:lnTo>
                  <a:pt x="2491498" y="467855"/>
                </a:lnTo>
                <a:lnTo>
                  <a:pt x="2510235" y="467348"/>
                </a:lnTo>
                <a:lnTo>
                  <a:pt x="2519857" y="463803"/>
                </a:lnTo>
                <a:lnTo>
                  <a:pt x="2523402" y="454182"/>
                </a:lnTo>
                <a:lnTo>
                  <a:pt x="2523909" y="435444"/>
                </a:lnTo>
                <a:lnTo>
                  <a:pt x="2523909" y="32397"/>
                </a:lnTo>
                <a:lnTo>
                  <a:pt x="2523402" y="13667"/>
                </a:lnTo>
                <a:lnTo>
                  <a:pt x="2519857" y="4049"/>
                </a:lnTo>
                <a:lnTo>
                  <a:pt x="2510235" y="506"/>
                </a:lnTo>
                <a:lnTo>
                  <a:pt x="2491498" y="0"/>
                </a:lnTo>
                <a:lnTo>
                  <a:pt x="32397" y="0"/>
                </a:lnTo>
                <a:close/>
              </a:path>
            </a:pathLst>
          </a:custGeom>
          <a:ln w="19049">
            <a:solidFill>
              <a:srgbClr val="D54015"/>
            </a:solidFill>
          </a:ln>
        </p:spPr>
        <p:txBody>
          <a:bodyPr wrap="square" lIns="0" tIns="0" rIns="0" bIns="0" rtlCol="0"/>
          <a:lstStyle/>
          <a:p>
            <a:endParaRPr/>
          </a:p>
        </p:txBody>
      </p:sp>
      <p:sp>
        <p:nvSpPr>
          <p:cNvPr id="50" name="object 50"/>
          <p:cNvSpPr/>
          <p:nvPr/>
        </p:nvSpPr>
        <p:spPr>
          <a:xfrm>
            <a:off x="1207189" y="2099574"/>
            <a:ext cx="385445" cy="395605"/>
          </a:xfrm>
          <a:custGeom>
            <a:avLst/>
            <a:gdLst/>
            <a:ahLst/>
            <a:cxnLst/>
            <a:rect l="l" t="t" r="r" b="b"/>
            <a:pathLst>
              <a:path w="385444" h="395605">
                <a:moveTo>
                  <a:pt x="192481" y="0"/>
                </a:moveTo>
                <a:lnTo>
                  <a:pt x="148348" y="5216"/>
                </a:lnTo>
                <a:lnTo>
                  <a:pt x="107835" y="20076"/>
                </a:lnTo>
                <a:lnTo>
                  <a:pt x="72096" y="43393"/>
                </a:lnTo>
                <a:lnTo>
                  <a:pt x="42287" y="73983"/>
                </a:lnTo>
                <a:lnTo>
                  <a:pt x="19564" y="110660"/>
                </a:lnTo>
                <a:lnTo>
                  <a:pt x="5083" y="152239"/>
                </a:lnTo>
                <a:lnTo>
                  <a:pt x="0" y="197535"/>
                </a:lnTo>
                <a:lnTo>
                  <a:pt x="5083" y="242832"/>
                </a:lnTo>
                <a:lnTo>
                  <a:pt x="19564" y="284413"/>
                </a:lnTo>
                <a:lnTo>
                  <a:pt x="42287" y="321093"/>
                </a:lnTo>
                <a:lnTo>
                  <a:pt x="72096" y="351685"/>
                </a:lnTo>
                <a:lnTo>
                  <a:pt x="107835" y="375005"/>
                </a:lnTo>
                <a:lnTo>
                  <a:pt x="148348" y="389867"/>
                </a:lnTo>
                <a:lnTo>
                  <a:pt x="192481" y="395084"/>
                </a:lnTo>
                <a:lnTo>
                  <a:pt x="236613" y="389867"/>
                </a:lnTo>
                <a:lnTo>
                  <a:pt x="277127" y="375005"/>
                </a:lnTo>
                <a:lnTo>
                  <a:pt x="312866" y="351685"/>
                </a:lnTo>
                <a:lnTo>
                  <a:pt x="342674" y="321093"/>
                </a:lnTo>
                <a:lnTo>
                  <a:pt x="365397" y="284413"/>
                </a:lnTo>
                <a:lnTo>
                  <a:pt x="379878" y="242832"/>
                </a:lnTo>
                <a:lnTo>
                  <a:pt x="384962" y="197535"/>
                </a:lnTo>
                <a:lnTo>
                  <a:pt x="379878" y="152239"/>
                </a:lnTo>
                <a:lnTo>
                  <a:pt x="365397" y="110660"/>
                </a:lnTo>
                <a:lnTo>
                  <a:pt x="342674" y="73983"/>
                </a:lnTo>
                <a:lnTo>
                  <a:pt x="312866" y="43393"/>
                </a:lnTo>
                <a:lnTo>
                  <a:pt x="277127" y="20076"/>
                </a:lnTo>
                <a:lnTo>
                  <a:pt x="236613" y="5216"/>
                </a:lnTo>
                <a:lnTo>
                  <a:pt x="192481" y="0"/>
                </a:lnTo>
                <a:close/>
              </a:path>
            </a:pathLst>
          </a:custGeom>
          <a:solidFill>
            <a:srgbClr val="D54015"/>
          </a:solidFill>
        </p:spPr>
        <p:txBody>
          <a:bodyPr wrap="square" lIns="0" tIns="0" rIns="0" bIns="0" rtlCol="0"/>
          <a:lstStyle/>
          <a:p>
            <a:endParaRPr/>
          </a:p>
        </p:txBody>
      </p:sp>
      <p:sp>
        <p:nvSpPr>
          <p:cNvPr id="51" name="object 51"/>
          <p:cNvSpPr/>
          <p:nvPr/>
        </p:nvSpPr>
        <p:spPr>
          <a:xfrm>
            <a:off x="1307912" y="2159915"/>
            <a:ext cx="234315" cy="267970"/>
          </a:xfrm>
          <a:custGeom>
            <a:avLst/>
            <a:gdLst/>
            <a:ahLst/>
            <a:cxnLst/>
            <a:rect l="l" t="t" r="r" b="b"/>
            <a:pathLst>
              <a:path w="234315" h="267969">
                <a:moveTo>
                  <a:pt x="192402" y="231890"/>
                </a:moveTo>
                <a:lnTo>
                  <a:pt x="13233" y="231890"/>
                </a:lnTo>
                <a:lnTo>
                  <a:pt x="47589" y="256129"/>
                </a:lnTo>
                <a:lnTo>
                  <a:pt x="86280" y="267745"/>
                </a:lnTo>
                <a:lnTo>
                  <a:pt x="126283" y="266799"/>
                </a:lnTo>
                <a:lnTo>
                  <a:pt x="164575" y="253353"/>
                </a:lnTo>
                <a:lnTo>
                  <a:pt x="192402" y="231890"/>
                </a:lnTo>
                <a:close/>
              </a:path>
              <a:path w="234315" h="267969">
                <a:moveTo>
                  <a:pt x="0" y="184240"/>
                </a:moveTo>
                <a:lnTo>
                  <a:pt x="13195" y="231941"/>
                </a:lnTo>
                <a:lnTo>
                  <a:pt x="192402" y="231890"/>
                </a:lnTo>
                <a:lnTo>
                  <a:pt x="198132" y="227471"/>
                </a:lnTo>
                <a:lnTo>
                  <a:pt x="203676" y="219314"/>
                </a:lnTo>
                <a:lnTo>
                  <a:pt x="105619" y="219314"/>
                </a:lnTo>
                <a:lnTo>
                  <a:pt x="74462" y="213941"/>
                </a:lnTo>
                <a:lnTo>
                  <a:pt x="46837" y="196178"/>
                </a:lnTo>
                <a:lnTo>
                  <a:pt x="0" y="184240"/>
                </a:lnTo>
                <a:close/>
              </a:path>
              <a:path w="234315" h="267969">
                <a:moveTo>
                  <a:pt x="204491" y="49519"/>
                </a:moveTo>
                <a:lnTo>
                  <a:pt x="109055" y="49519"/>
                </a:lnTo>
                <a:lnTo>
                  <a:pt x="127974" y="52743"/>
                </a:lnTo>
                <a:lnTo>
                  <a:pt x="145860" y="60507"/>
                </a:lnTo>
                <a:lnTo>
                  <a:pt x="161886" y="72874"/>
                </a:lnTo>
                <a:lnTo>
                  <a:pt x="180456" y="100620"/>
                </a:lnTo>
                <a:lnTo>
                  <a:pt x="186961" y="132526"/>
                </a:lnTo>
                <a:lnTo>
                  <a:pt x="181348" y="164689"/>
                </a:lnTo>
                <a:lnTo>
                  <a:pt x="163563" y="193206"/>
                </a:lnTo>
                <a:lnTo>
                  <a:pt x="136566" y="212376"/>
                </a:lnTo>
                <a:lnTo>
                  <a:pt x="105619" y="219314"/>
                </a:lnTo>
                <a:lnTo>
                  <a:pt x="203676" y="219314"/>
                </a:lnTo>
                <a:lnTo>
                  <a:pt x="222223" y="192025"/>
                </a:lnTo>
                <a:lnTo>
                  <a:pt x="233961" y="152137"/>
                </a:lnTo>
                <a:lnTo>
                  <a:pt x="233390" y="110941"/>
                </a:lnTo>
                <a:lnTo>
                  <a:pt x="220552" y="71570"/>
                </a:lnTo>
                <a:lnTo>
                  <a:pt x="204491" y="49519"/>
                </a:lnTo>
                <a:close/>
              </a:path>
              <a:path w="234315" h="267969">
                <a:moveTo>
                  <a:pt x="112164" y="0"/>
                </a:moveTo>
                <a:lnTo>
                  <a:pt x="82016" y="1881"/>
                </a:lnTo>
                <a:lnTo>
                  <a:pt x="89928" y="50776"/>
                </a:lnTo>
                <a:lnTo>
                  <a:pt x="109055" y="49519"/>
                </a:lnTo>
                <a:lnTo>
                  <a:pt x="204491" y="49519"/>
                </a:lnTo>
                <a:lnTo>
                  <a:pt x="195491" y="37161"/>
                </a:lnTo>
                <a:lnTo>
                  <a:pt x="170193" y="17583"/>
                </a:lnTo>
                <a:lnTo>
                  <a:pt x="141987" y="5214"/>
                </a:lnTo>
                <a:lnTo>
                  <a:pt x="112164" y="0"/>
                </a:lnTo>
                <a:close/>
              </a:path>
            </a:pathLst>
          </a:custGeom>
          <a:solidFill>
            <a:srgbClr val="FFFFFF"/>
          </a:solidFill>
        </p:spPr>
        <p:txBody>
          <a:bodyPr wrap="square" lIns="0" tIns="0" rIns="0" bIns="0" rtlCol="0"/>
          <a:lstStyle/>
          <a:p>
            <a:endParaRPr/>
          </a:p>
        </p:txBody>
      </p:sp>
      <p:sp>
        <p:nvSpPr>
          <p:cNvPr id="52" name="object 52"/>
          <p:cNvSpPr/>
          <p:nvPr/>
        </p:nvSpPr>
        <p:spPr>
          <a:xfrm>
            <a:off x="1276132" y="2316059"/>
            <a:ext cx="120669" cy="116382"/>
          </a:xfrm>
          <a:prstGeom prst="rect">
            <a:avLst/>
          </a:prstGeom>
          <a:blipFill>
            <a:blip r:embed="rId2" cstate="print"/>
            <a:stretch>
              <a:fillRect/>
            </a:stretch>
          </a:blipFill>
        </p:spPr>
        <p:txBody>
          <a:bodyPr wrap="square" lIns="0" tIns="0" rIns="0" bIns="0" rtlCol="0"/>
          <a:lstStyle/>
          <a:p>
            <a:endParaRPr/>
          </a:p>
        </p:txBody>
      </p:sp>
      <p:sp>
        <p:nvSpPr>
          <p:cNvPr id="53" name="object 53"/>
          <p:cNvSpPr/>
          <p:nvPr/>
        </p:nvSpPr>
        <p:spPr>
          <a:xfrm>
            <a:off x="1543685" y="6432156"/>
            <a:ext cx="2611120" cy="699770"/>
          </a:xfrm>
          <a:custGeom>
            <a:avLst/>
            <a:gdLst/>
            <a:ahLst/>
            <a:cxnLst/>
            <a:rect l="l" t="t" r="r" b="b"/>
            <a:pathLst>
              <a:path w="2611120" h="699770">
                <a:moveTo>
                  <a:pt x="0" y="0"/>
                </a:moveTo>
                <a:lnTo>
                  <a:pt x="2610612" y="0"/>
                </a:lnTo>
                <a:lnTo>
                  <a:pt x="2610612" y="699516"/>
                </a:lnTo>
                <a:lnTo>
                  <a:pt x="0" y="699516"/>
                </a:lnTo>
                <a:lnTo>
                  <a:pt x="0" y="0"/>
                </a:lnTo>
                <a:close/>
              </a:path>
            </a:pathLst>
          </a:custGeom>
          <a:solidFill>
            <a:srgbClr val="000000">
              <a:alpha val="39999"/>
            </a:srgbClr>
          </a:solidFill>
        </p:spPr>
        <p:txBody>
          <a:bodyPr wrap="square" lIns="0" tIns="0" rIns="0" bIns="0" rtlCol="0"/>
          <a:lstStyle/>
          <a:p>
            <a:endParaRPr/>
          </a:p>
        </p:txBody>
      </p:sp>
      <p:sp>
        <p:nvSpPr>
          <p:cNvPr id="54" name="object 54"/>
          <p:cNvSpPr/>
          <p:nvPr/>
        </p:nvSpPr>
        <p:spPr>
          <a:xfrm>
            <a:off x="1576877" y="6467378"/>
            <a:ext cx="2524125" cy="613410"/>
          </a:xfrm>
          <a:custGeom>
            <a:avLst/>
            <a:gdLst/>
            <a:ahLst/>
            <a:cxnLst/>
            <a:rect l="l" t="t" r="r" b="b"/>
            <a:pathLst>
              <a:path w="2524125" h="613409">
                <a:moveTo>
                  <a:pt x="2491498" y="0"/>
                </a:moveTo>
                <a:lnTo>
                  <a:pt x="32397" y="0"/>
                </a:lnTo>
                <a:lnTo>
                  <a:pt x="13667" y="506"/>
                </a:lnTo>
                <a:lnTo>
                  <a:pt x="4049" y="4049"/>
                </a:lnTo>
                <a:lnTo>
                  <a:pt x="506" y="13667"/>
                </a:lnTo>
                <a:lnTo>
                  <a:pt x="0" y="32397"/>
                </a:lnTo>
                <a:lnTo>
                  <a:pt x="0" y="580796"/>
                </a:lnTo>
                <a:lnTo>
                  <a:pt x="506" y="599526"/>
                </a:lnTo>
                <a:lnTo>
                  <a:pt x="4049" y="609144"/>
                </a:lnTo>
                <a:lnTo>
                  <a:pt x="13667" y="612687"/>
                </a:lnTo>
                <a:lnTo>
                  <a:pt x="32397" y="613194"/>
                </a:lnTo>
                <a:lnTo>
                  <a:pt x="2491498" y="613194"/>
                </a:lnTo>
                <a:lnTo>
                  <a:pt x="2510235" y="612687"/>
                </a:lnTo>
                <a:lnTo>
                  <a:pt x="2519857" y="609144"/>
                </a:lnTo>
                <a:lnTo>
                  <a:pt x="2523402" y="599526"/>
                </a:lnTo>
                <a:lnTo>
                  <a:pt x="2523909" y="580796"/>
                </a:lnTo>
                <a:lnTo>
                  <a:pt x="2523909" y="32397"/>
                </a:lnTo>
                <a:lnTo>
                  <a:pt x="2523402" y="13667"/>
                </a:lnTo>
                <a:lnTo>
                  <a:pt x="2519857" y="4049"/>
                </a:lnTo>
                <a:lnTo>
                  <a:pt x="2510235" y="506"/>
                </a:lnTo>
                <a:lnTo>
                  <a:pt x="2491498" y="0"/>
                </a:lnTo>
                <a:close/>
              </a:path>
            </a:pathLst>
          </a:custGeom>
          <a:solidFill>
            <a:srgbClr val="FFFFFF"/>
          </a:solidFill>
        </p:spPr>
        <p:txBody>
          <a:bodyPr wrap="square" lIns="0" tIns="0" rIns="0" bIns="0" rtlCol="0"/>
          <a:lstStyle/>
          <a:p>
            <a:endParaRPr/>
          </a:p>
        </p:txBody>
      </p:sp>
      <p:sp>
        <p:nvSpPr>
          <p:cNvPr id="55" name="object 55"/>
          <p:cNvSpPr txBox="1"/>
          <p:nvPr/>
        </p:nvSpPr>
        <p:spPr>
          <a:xfrm>
            <a:off x="1593236" y="6568402"/>
            <a:ext cx="2561590" cy="371897"/>
          </a:xfrm>
          <a:prstGeom prst="rect">
            <a:avLst/>
          </a:prstGeom>
        </p:spPr>
        <p:txBody>
          <a:bodyPr vert="horz" wrap="square" lIns="0" tIns="12700" rIns="0" bIns="0" rtlCol="0">
            <a:spAutoFit/>
          </a:bodyPr>
          <a:lstStyle/>
          <a:p>
            <a:pPr marL="122555">
              <a:lnSpc>
                <a:spcPts val="1440"/>
              </a:lnSpc>
              <a:spcBef>
                <a:spcPts val="100"/>
              </a:spcBef>
            </a:pPr>
            <a:r>
              <a:rPr sz="1100" b="1" dirty="0">
                <a:solidFill>
                  <a:srgbClr val="DF4F13"/>
                </a:solidFill>
                <a:latin typeface="Arial"/>
                <a:cs typeface="Arial"/>
              </a:rPr>
              <a:t>» </a:t>
            </a:r>
            <a:r>
              <a:rPr sz="1100" b="1" dirty="0">
                <a:latin typeface="Arial"/>
                <a:cs typeface="Arial"/>
              </a:rPr>
              <a:t>Trate os sintomas emocionais.</a:t>
            </a:r>
            <a:endParaRPr sz="1100" dirty="0">
              <a:latin typeface="Arial"/>
              <a:cs typeface="Arial"/>
            </a:endParaRPr>
          </a:p>
          <a:p>
            <a:pPr marL="122555">
              <a:lnSpc>
                <a:spcPts val="1440"/>
              </a:lnSpc>
            </a:pPr>
            <a:r>
              <a:rPr sz="1100" b="1" dirty="0">
                <a:solidFill>
                  <a:srgbClr val="DF4F13"/>
                </a:solidFill>
                <a:latin typeface="Arial"/>
                <a:cs typeface="Arial"/>
              </a:rPr>
              <a:t>» </a:t>
            </a:r>
            <a:r>
              <a:rPr sz="1100" b="1" dirty="0">
                <a:latin typeface="Arial"/>
                <a:cs typeface="Arial"/>
              </a:rPr>
              <a:t>Vá para » OUT.</a:t>
            </a:r>
            <a:endParaRPr sz="1100" dirty="0">
              <a:latin typeface="Arial"/>
              <a:cs typeface="Arial"/>
            </a:endParaRPr>
          </a:p>
        </p:txBody>
      </p:sp>
      <p:sp>
        <p:nvSpPr>
          <p:cNvPr id="56" name="object 56"/>
          <p:cNvSpPr/>
          <p:nvPr/>
        </p:nvSpPr>
        <p:spPr>
          <a:xfrm>
            <a:off x="1576877" y="6467378"/>
            <a:ext cx="2524125" cy="613410"/>
          </a:xfrm>
          <a:custGeom>
            <a:avLst/>
            <a:gdLst/>
            <a:ahLst/>
            <a:cxnLst/>
            <a:rect l="l" t="t" r="r" b="b"/>
            <a:pathLst>
              <a:path w="2524125" h="613409">
                <a:moveTo>
                  <a:pt x="32397" y="0"/>
                </a:moveTo>
                <a:lnTo>
                  <a:pt x="13667" y="506"/>
                </a:lnTo>
                <a:lnTo>
                  <a:pt x="4049" y="4049"/>
                </a:lnTo>
                <a:lnTo>
                  <a:pt x="506" y="13667"/>
                </a:lnTo>
                <a:lnTo>
                  <a:pt x="0" y="32397"/>
                </a:lnTo>
                <a:lnTo>
                  <a:pt x="0" y="580796"/>
                </a:lnTo>
                <a:lnTo>
                  <a:pt x="506" y="599526"/>
                </a:lnTo>
                <a:lnTo>
                  <a:pt x="4049" y="609144"/>
                </a:lnTo>
                <a:lnTo>
                  <a:pt x="13667" y="612687"/>
                </a:lnTo>
                <a:lnTo>
                  <a:pt x="32397" y="613194"/>
                </a:lnTo>
                <a:lnTo>
                  <a:pt x="2491498" y="613194"/>
                </a:lnTo>
                <a:lnTo>
                  <a:pt x="2510235" y="612687"/>
                </a:lnTo>
                <a:lnTo>
                  <a:pt x="2519857" y="609144"/>
                </a:lnTo>
                <a:lnTo>
                  <a:pt x="2523402" y="599526"/>
                </a:lnTo>
                <a:lnTo>
                  <a:pt x="2523909" y="580796"/>
                </a:lnTo>
                <a:lnTo>
                  <a:pt x="2523909" y="32397"/>
                </a:lnTo>
                <a:lnTo>
                  <a:pt x="2523402" y="13667"/>
                </a:lnTo>
                <a:lnTo>
                  <a:pt x="2519857" y="4049"/>
                </a:lnTo>
                <a:lnTo>
                  <a:pt x="2510235" y="506"/>
                </a:lnTo>
                <a:lnTo>
                  <a:pt x="2491498" y="0"/>
                </a:lnTo>
                <a:lnTo>
                  <a:pt x="32397" y="0"/>
                </a:lnTo>
                <a:close/>
              </a:path>
            </a:pathLst>
          </a:custGeom>
          <a:ln w="19050">
            <a:solidFill>
              <a:srgbClr val="D54015"/>
            </a:solidFill>
          </a:ln>
        </p:spPr>
        <p:txBody>
          <a:bodyPr wrap="square" lIns="0" tIns="0" rIns="0" bIns="0" rtlCol="0"/>
          <a:lstStyle/>
          <a:p>
            <a:endParaRPr/>
          </a:p>
        </p:txBody>
      </p:sp>
      <p:sp>
        <p:nvSpPr>
          <p:cNvPr id="57" name="object 57"/>
          <p:cNvSpPr/>
          <p:nvPr/>
        </p:nvSpPr>
        <p:spPr>
          <a:xfrm>
            <a:off x="1109449" y="6602971"/>
            <a:ext cx="385445" cy="395605"/>
          </a:xfrm>
          <a:custGeom>
            <a:avLst/>
            <a:gdLst/>
            <a:ahLst/>
            <a:cxnLst/>
            <a:rect l="l" t="t" r="r" b="b"/>
            <a:pathLst>
              <a:path w="385444" h="395604">
                <a:moveTo>
                  <a:pt x="192481" y="0"/>
                </a:moveTo>
                <a:lnTo>
                  <a:pt x="148348" y="5216"/>
                </a:lnTo>
                <a:lnTo>
                  <a:pt x="107835" y="20076"/>
                </a:lnTo>
                <a:lnTo>
                  <a:pt x="72096" y="43393"/>
                </a:lnTo>
                <a:lnTo>
                  <a:pt x="42287" y="73983"/>
                </a:lnTo>
                <a:lnTo>
                  <a:pt x="19564" y="110660"/>
                </a:lnTo>
                <a:lnTo>
                  <a:pt x="5083" y="152239"/>
                </a:lnTo>
                <a:lnTo>
                  <a:pt x="0" y="197535"/>
                </a:lnTo>
                <a:lnTo>
                  <a:pt x="5083" y="242832"/>
                </a:lnTo>
                <a:lnTo>
                  <a:pt x="19564" y="284413"/>
                </a:lnTo>
                <a:lnTo>
                  <a:pt x="42287" y="321093"/>
                </a:lnTo>
                <a:lnTo>
                  <a:pt x="72096" y="351685"/>
                </a:lnTo>
                <a:lnTo>
                  <a:pt x="107835" y="375005"/>
                </a:lnTo>
                <a:lnTo>
                  <a:pt x="148348" y="389867"/>
                </a:lnTo>
                <a:lnTo>
                  <a:pt x="192481" y="395084"/>
                </a:lnTo>
                <a:lnTo>
                  <a:pt x="236613" y="389867"/>
                </a:lnTo>
                <a:lnTo>
                  <a:pt x="277127" y="375005"/>
                </a:lnTo>
                <a:lnTo>
                  <a:pt x="312866" y="351685"/>
                </a:lnTo>
                <a:lnTo>
                  <a:pt x="342674" y="321093"/>
                </a:lnTo>
                <a:lnTo>
                  <a:pt x="365397" y="284413"/>
                </a:lnTo>
                <a:lnTo>
                  <a:pt x="379878" y="242832"/>
                </a:lnTo>
                <a:lnTo>
                  <a:pt x="384962" y="197535"/>
                </a:lnTo>
                <a:lnTo>
                  <a:pt x="379878" y="152239"/>
                </a:lnTo>
                <a:lnTo>
                  <a:pt x="365397" y="110660"/>
                </a:lnTo>
                <a:lnTo>
                  <a:pt x="342674" y="73983"/>
                </a:lnTo>
                <a:lnTo>
                  <a:pt x="312866" y="43393"/>
                </a:lnTo>
                <a:lnTo>
                  <a:pt x="277127" y="20076"/>
                </a:lnTo>
                <a:lnTo>
                  <a:pt x="236613" y="5216"/>
                </a:lnTo>
                <a:lnTo>
                  <a:pt x="192481" y="0"/>
                </a:lnTo>
                <a:close/>
              </a:path>
            </a:pathLst>
          </a:custGeom>
          <a:solidFill>
            <a:srgbClr val="D54015"/>
          </a:solidFill>
        </p:spPr>
        <p:txBody>
          <a:bodyPr wrap="square" lIns="0" tIns="0" rIns="0" bIns="0" rtlCol="0"/>
          <a:lstStyle/>
          <a:p>
            <a:endParaRPr/>
          </a:p>
        </p:txBody>
      </p:sp>
      <p:sp>
        <p:nvSpPr>
          <p:cNvPr id="58" name="object 58"/>
          <p:cNvSpPr/>
          <p:nvPr/>
        </p:nvSpPr>
        <p:spPr>
          <a:xfrm>
            <a:off x="1210171" y="6663313"/>
            <a:ext cx="234315" cy="267970"/>
          </a:xfrm>
          <a:custGeom>
            <a:avLst/>
            <a:gdLst/>
            <a:ahLst/>
            <a:cxnLst/>
            <a:rect l="l" t="t" r="r" b="b"/>
            <a:pathLst>
              <a:path w="234315" h="267970">
                <a:moveTo>
                  <a:pt x="192402" y="231890"/>
                </a:moveTo>
                <a:lnTo>
                  <a:pt x="13233" y="231890"/>
                </a:lnTo>
                <a:lnTo>
                  <a:pt x="47589" y="256129"/>
                </a:lnTo>
                <a:lnTo>
                  <a:pt x="86280" y="267745"/>
                </a:lnTo>
                <a:lnTo>
                  <a:pt x="126283" y="266799"/>
                </a:lnTo>
                <a:lnTo>
                  <a:pt x="164575" y="253353"/>
                </a:lnTo>
                <a:lnTo>
                  <a:pt x="192402" y="231890"/>
                </a:lnTo>
                <a:close/>
              </a:path>
              <a:path w="234315" h="267970">
                <a:moveTo>
                  <a:pt x="0" y="184240"/>
                </a:moveTo>
                <a:lnTo>
                  <a:pt x="13195" y="231941"/>
                </a:lnTo>
                <a:lnTo>
                  <a:pt x="192402" y="231890"/>
                </a:lnTo>
                <a:lnTo>
                  <a:pt x="198132" y="227471"/>
                </a:lnTo>
                <a:lnTo>
                  <a:pt x="203676" y="219314"/>
                </a:lnTo>
                <a:lnTo>
                  <a:pt x="105619" y="219314"/>
                </a:lnTo>
                <a:lnTo>
                  <a:pt x="74462" y="213941"/>
                </a:lnTo>
                <a:lnTo>
                  <a:pt x="46837" y="196178"/>
                </a:lnTo>
                <a:lnTo>
                  <a:pt x="0" y="184240"/>
                </a:lnTo>
                <a:close/>
              </a:path>
              <a:path w="234315" h="267970">
                <a:moveTo>
                  <a:pt x="204491" y="49519"/>
                </a:moveTo>
                <a:lnTo>
                  <a:pt x="109055" y="49519"/>
                </a:lnTo>
                <a:lnTo>
                  <a:pt x="127974" y="52743"/>
                </a:lnTo>
                <a:lnTo>
                  <a:pt x="145860" y="60507"/>
                </a:lnTo>
                <a:lnTo>
                  <a:pt x="161886" y="72874"/>
                </a:lnTo>
                <a:lnTo>
                  <a:pt x="180456" y="100620"/>
                </a:lnTo>
                <a:lnTo>
                  <a:pt x="186961" y="132526"/>
                </a:lnTo>
                <a:lnTo>
                  <a:pt x="181348" y="164689"/>
                </a:lnTo>
                <a:lnTo>
                  <a:pt x="163563" y="193206"/>
                </a:lnTo>
                <a:lnTo>
                  <a:pt x="136566" y="212376"/>
                </a:lnTo>
                <a:lnTo>
                  <a:pt x="105619" y="219314"/>
                </a:lnTo>
                <a:lnTo>
                  <a:pt x="203676" y="219314"/>
                </a:lnTo>
                <a:lnTo>
                  <a:pt x="222223" y="192025"/>
                </a:lnTo>
                <a:lnTo>
                  <a:pt x="233961" y="152137"/>
                </a:lnTo>
                <a:lnTo>
                  <a:pt x="233390" y="110941"/>
                </a:lnTo>
                <a:lnTo>
                  <a:pt x="220552" y="71570"/>
                </a:lnTo>
                <a:lnTo>
                  <a:pt x="204491" y="49519"/>
                </a:lnTo>
                <a:close/>
              </a:path>
              <a:path w="234315" h="267970">
                <a:moveTo>
                  <a:pt x="112164" y="0"/>
                </a:moveTo>
                <a:lnTo>
                  <a:pt x="82016" y="1881"/>
                </a:lnTo>
                <a:lnTo>
                  <a:pt x="89928" y="50776"/>
                </a:lnTo>
                <a:lnTo>
                  <a:pt x="109055" y="49519"/>
                </a:lnTo>
                <a:lnTo>
                  <a:pt x="204491" y="49519"/>
                </a:lnTo>
                <a:lnTo>
                  <a:pt x="195491" y="37161"/>
                </a:lnTo>
                <a:lnTo>
                  <a:pt x="170193" y="17583"/>
                </a:lnTo>
                <a:lnTo>
                  <a:pt x="141987" y="5214"/>
                </a:lnTo>
                <a:lnTo>
                  <a:pt x="112164" y="0"/>
                </a:lnTo>
                <a:close/>
              </a:path>
            </a:pathLst>
          </a:custGeom>
          <a:solidFill>
            <a:srgbClr val="FFFFFF"/>
          </a:solidFill>
        </p:spPr>
        <p:txBody>
          <a:bodyPr wrap="square" lIns="0" tIns="0" rIns="0" bIns="0" rtlCol="0"/>
          <a:lstStyle/>
          <a:p>
            <a:endParaRPr/>
          </a:p>
        </p:txBody>
      </p:sp>
      <p:sp>
        <p:nvSpPr>
          <p:cNvPr id="59" name="object 59"/>
          <p:cNvSpPr/>
          <p:nvPr/>
        </p:nvSpPr>
        <p:spPr>
          <a:xfrm>
            <a:off x="1178392" y="6819458"/>
            <a:ext cx="120669" cy="116382"/>
          </a:xfrm>
          <a:prstGeom prst="rect">
            <a:avLst/>
          </a:prstGeom>
          <a:blipFill>
            <a:blip r:embed="rId3" cstate="print"/>
            <a:stretch>
              <a:fillRect/>
            </a:stretch>
          </a:blipFill>
        </p:spPr>
        <p:txBody>
          <a:bodyPr wrap="square" lIns="0" tIns="0" rIns="0" bIns="0" rtlCol="0"/>
          <a:lstStyle/>
          <a:p>
            <a:endParaRPr/>
          </a:p>
        </p:txBody>
      </p:sp>
      <p:sp>
        <p:nvSpPr>
          <p:cNvPr id="60" name="object 60"/>
          <p:cNvSpPr/>
          <p:nvPr/>
        </p:nvSpPr>
        <p:spPr>
          <a:xfrm>
            <a:off x="1287919" y="5687059"/>
            <a:ext cx="8110855" cy="662940"/>
          </a:xfrm>
          <a:custGeom>
            <a:avLst/>
            <a:gdLst/>
            <a:ahLst/>
            <a:cxnLst/>
            <a:rect l="l" t="t" r="r" b="b"/>
            <a:pathLst>
              <a:path w="8110855" h="662939">
                <a:moveTo>
                  <a:pt x="0" y="0"/>
                </a:moveTo>
                <a:lnTo>
                  <a:pt x="8110727" y="0"/>
                </a:lnTo>
                <a:lnTo>
                  <a:pt x="8110727" y="662940"/>
                </a:lnTo>
                <a:lnTo>
                  <a:pt x="0" y="662940"/>
                </a:lnTo>
                <a:lnTo>
                  <a:pt x="0" y="0"/>
                </a:lnTo>
                <a:close/>
              </a:path>
            </a:pathLst>
          </a:custGeom>
          <a:solidFill>
            <a:srgbClr val="000000">
              <a:alpha val="39999"/>
            </a:srgbClr>
          </a:solidFill>
        </p:spPr>
        <p:txBody>
          <a:bodyPr wrap="square" lIns="0" tIns="0" rIns="0" bIns="0" rtlCol="0"/>
          <a:lstStyle/>
          <a:p>
            <a:endParaRPr/>
          </a:p>
        </p:txBody>
      </p:sp>
      <p:sp>
        <p:nvSpPr>
          <p:cNvPr id="61" name="object 61"/>
          <p:cNvSpPr/>
          <p:nvPr/>
        </p:nvSpPr>
        <p:spPr>
          <a:xfrm>
            <a:off x="1333804" y="5734978"/>
            <a:ext cx="8000365" cy="549910"/>
          </a:xfrm>
          <a:custGeom>
            <a:avLst/>
            <a:gdLst/>
            <a:ahLst/>
            <a:cxnLst/>
            <a:rect l="l" t="t" r="r" b="b"/>
            <a:pathLst>
              <a:path w="8000365" h="549910">
                <a:moveTo>
                  <a:pt x="7967649" y="0"/>
                </a:moveTo>
                <a:lnTo>
                  <a:pt x="32397" y="0"/>
                </a:lnTo>
                <a:lnTo>
                  <a:pt x="13667" y="506"/>
                </a:lnTo>
                <a:lnTo>
                  <a:pt x="4049" y="4049"/>
                </a:lnTo>
                <a:lnTo>
                  <a:pt x="506" y="13667"/>
                </a:lnTo>
                <a:lnTo>
                  <a:pt x="0" y="32397"/>
                </a:lnTo>
                <a:lnTo>
                  <a:pt x="0" y="516940"/>
                </a:lnTo>
                <a:lnTo>
                  <a:pt x="506" y="535670"/>
                </a:lnTo>
                <a:lnTo>
                  <a:pt x="4049" y="545288"/>
                </a:lnTo>
                <a:lnTo>
                  <a:pt x="13667" y="548832"/>
                </a:lnTo>
                <a:lnTo>
                  <a:pt x="32397" y="549338"/>
                </a:lnTo>
                <a:lnTo>
                  <a:pt x="7967649" y="549338"/>
                </a:lnTo>
                <a:lnTo>
                  <a:pt x="7986379" y="548832"/>
                </a:lnTo>
                <a:lnTo>
                  <a:pt x="7995997" y="545288"/>
                </a:lnTo>
                <a:lnTo>
                  <a:pt x="7999541" y="535670"/>
                </a:lnTo>
                <a:lnTo>
                  <a:pt x="8000047" y="516940"/>
                </a:lnTo>
                <a:lnTo>
                  <a:pt x="8000047" y="32397"/>
                </a:lnTo>
                <a:lnTo>
                  <a:pt x="7999541" y="13667"/>
                </a:lnTo>
                <a:lnTo>
                  <a:pt x="7995997" y="4049"/>
                </a:lnTo>
                <a:lnTo>
                  <a:pt x="7986379" y="506"/>
                </a:lnTo>
                <a:lnTo>
                  <a:pt x="7967649" y="0"/>
                </a:lnTo>
                <a:close/>
              </a:path>
            </a:pathLst>
          </a:custGeom>
          <a:solidFill>
            <a:srgbClr val="FFFFFF"/>
          </a:solidFill>
        </p:spPr>
        <p:txBody>
          <a:bodyPr wrap="square" lIns="0" tIns="0" rIns="0" bIns="0" rtlCol="0"/>
          <a:lstStyle/>
          <a:p>
            <a:endParaRPr/>
          </a:p>
        </p:txBody>
      </p:sp>
      <p:sp>
        <p:nvSpPr>
          <p:cNvPr id="62" name="object 62"/>
          <p:cNvSpPr/>
          <p:nvPr/>
        </p:nvSpPr>
        <p:spPr>
          <a:xfrm>
            <a:off x="1333804" y="5734978"/>
            <a:ext cx="8000365" cy="549910"/>
          </a:xfrm>
          <a:custGeom>
            <a:avLst/>
            <a:gdLst/>
            <a:ahLst/>
            <a:cxnLst/>
            <a:rect l="l" t="t" r="r" b="b"/>
            <a:pathLst>
              <a:path w="8000365" h="549910">
                <a:moveTo>
                  <a:pt x="32397" y="0"/>
                </a:moveTo>
                <a:lnTo>
                  <a:pt x="13667" y="506"/>
                </a:lnTo>
                <a:lnTo>
                  <a:pt x="4049" y="4049"/>
                </a:lnTo>
                <a:lnTo>
                  <a:pt x="506" y="13667"/>
                </a:lnTo>
                <a:lnTo>
                  <a:pt x="0" y="32397"/>
                </a:lnTo>
                <a:lnTo>
                  <a:pt x="0" y="516940"/>
                </a:lnTo>
                <a:lnTo>
                  <a:pt x="506" y="535670"/>
                </a:lnTo>
                <a:lnTo>
                  <a:pt x="4049" y="545288"/>
                </a:lnTo>
                <a:lnTo>
                  <a:pt x="13667" y="548832"/>
                </a:lnTo>
                <a:lnTo>
                  <a:pt x="32397" y="549338"/>
                </a:lnTo>
                <a:lnTo>
                  <a:pt x="7967649" y="549338"/>
                </a:lnTo>
                <a:lnTo>
                  <a:pt x="7986379" y="548832"/>
                </a:lnTo>
                <a:lnTo>
                  <a:pt x="7995997" y="545288"/>
                </a:lnTo>
                <a:lnTo>
                  <a:pt x="7999541" y="535670"/>
                </a:lnTo>
                <a:lnTo>
                  <a:pt x="8000047" y="516940"/>
                </a:lnTo>
                <a:lnTo>
                  <a:pt x="8000047" y="32397"/>
                </a:lnTo>
                <a:lnTo>
                  <a:pt x="7999541" y="13667"/>
                </a:lnTo>
                <a:lnTo>
                  <a:pt x="7995997" y="4049"/>
                </a:lnTo>
                <a:lnTo>
                  <a:pt x="7986379" y="506"/>
                </a:lnTo>
                <a:lnTo>
                  <a:pt x="7967649" y="0"/>
                </a:lnTo>
                <a:lnTo>
                  <a:pt x="32397" y="0"/>
                </a:lnTo>
                <a:close/>
              </a:path>
            </a:pathLst>
          </a:custGeom>
          <a:ln w="44450">
            <a:solidFill>
              <a:srgbClr val="D54015"/>
            </a:solidFill>
          </a:ln>
        </p:spPr>
        <p:txBody>
          <a:bodyPr wrap="square" lIns="0" tIns="0" rIns="0" bIns="0" rtlCol="0"/>
          <a:lstStyle/>
          <a:p>
            <a:endParaRPr/>
          </a:p>
        </p:txBody>
      </p:sp>
      <p:sp>
        <p:nvSpPr>
          <p:cNvPr id="63" name="object 63"/>
          <p:cNvSpPr/>
          <p:nvPr/>
        </p:nvSpPr>
        <p:spPr>
          <a:xfrm>
            <a:off x="2448293" y="1249248"/>
            <a:ext cx="5880100" cy="635635"/>
          </a:xfrm>
          <a:custGeom>
            <a:avLst/>
            <a:gdLst/>
            <a:ahLst/>
            <a:cxnLst/>
            <a:rect l="l" t="t" r="r" b="b"/>
            <a:pathLst>
              <a:path w="5880100" h="635635">
                <a:moveTo>
                  <a:pt x="0" y="0"/>
                </a:moveTo>
                <a:lnTo>
                  <a:pt x="5879592" y="0"/>
                </a:lnTo>
                <a:lnTo>
                  <a:pt x="5879592" y="635508"/>
                </a:lnTo>
                <a:lnTo>
                  <a:pt x="0" y="635508"/>
                </a:lnTo>
                <a:lnTo>
                  <a:pt x="0" y="0"/>
                </a:lnTo>
                <a:close/>
              </a:path>
            </a:pathLst>
          </a:custGeom>
          <a:solidFill>
            <a:srgbClr val="000000">
              <a:alpha val="39999"/>
            </a:srgbClr>
          </a:solidFill>
        </p:spPr>
        <p:txBody>
          <a:bodyPr wrap="square" lIns="0" tIns="0" rIns="0" bIns="0" rtlCol="0"/>
          <a:lstStyle/>
          <a:p>
            <a:endParaRPr/>
          </a:p>
        </p:txBody>
      </p:sp>
      <p:sp>
        <p:nvSpPr>
          <p:cNvPr id="64" name="object 64"/>
          <p:cNvSpPr/>
          <p:nvPr/>
        </p:nvSpPr>
        <p:spPr>
          <a:xfrm>
            <a:off x="2494175" y="1297172"/>
            <a:ext cx="5768975" cy="523875"/>
          </a:xfrm>
          <a:custGeom>
            <a:avLst/>
            <a:gdLst/>
            <a:ahLst/>
            <a:cxnLst/>
            <a:rect l="l" t="t" r="r" b="b"/>
            <a:pathLst>
              <a:path w="5768975" h="523875">
                <a:moveTo>
                  <a:pt x="5736285" y="0"/>
                </a:moveTo>
                <a:lnTo>
                  <a:pt x="32397" y="0"/>
                </a:lnTo>
                <a:lnTo>
                  <a:pt x="13667" y="506"/>
                </a:lnTo>
                <a:lnTo>
                  <a:pt x="4049" y="4049"/>
                </a:lnTo>
                <a:lnTo>
                  <a:pt x="506" y="13667"/>
                </a:lnTo>
                <a:lnTo>
                  <a:pt x="0" y="32397"/>
                </a:lnTo>
                <a:lnTo>
                  <a:pt x="0" y="491312"/>
                </a:lnTo>
                <a:lnTo>
                  <a:pt x="506" y="510042"/>
                </a:lnTo>
                <a:lnTo>
                  <a:pt x="4049" y="519660"/>
                </a:lnTo>
                <a:lnTo>
                  <a:pt x="13667" y="523203"/>
                </a:lnTo>
                <a:lnTo>
                  <a:pt x="32397" y="523709"/>
                </a:lnTo>
                <a:lnTo>
                  <a:pt x="5736285" y="523709"/>
                </a:lnTo>
                <a:lnTo>
                  <a:pt x="5755015" y="523203"/>
                </a:lnTo>
                <a:lnTo>
                  <a:pt x="5764633" y="519660"/>
                </a:lnTo>
                <a:lnTo>
                  <a:pt x="5768176" y="510042"/>
                </a:lnTo>
                <a:lnTo>
                  <a:pt x="5768682" y="491312"/>
                </a:lnTo>
                <a:lnTo>
                  <a:pt x="5768682" y="32397"/>
                </a:lnTo>
                <a:lnTo>
                  <a:pt x="5768176" y="13667"/>
                </a:lnTo>
                <a:lnTo>
                  <a:pt x="5764633" y="4049"/>
                </a:lnTo>
                <a:lnTo>
                  <a:pt x="5755015" y="506"/>
                </a:lnTo>
                <a:lnTo>
                  <a:pt x="5736285" y="0"/>
                </a:lnTo>
                <a:close/>
              </a:path>
            </a:pathLst>
          </a:custGeom>
          <a:solidFill>
            <a:srgbClr val="FFFFFF"/>
          </a:solidFill>
        </p:spPr>
        <p:txBody>
          <a:bodyPr wrap="square" lIns="0" tIns="0" rIns="0" bIns="0" rtlCol="0"/>
          <a:lstStyle/>
          <a:p>
            <a:endParaRPr/>
          </a:p>
        </p:txBody>
      </p:sp>
      <p:sp>
        <p:nvSpPr>
          <p:cNvPr id="65" name="object 65"/>
          <p:cNvSpPr/>
          <p:nvPr/>
        </p:nvSpPr>
        <p:spPr>
          <a:xfrm>
            <a:off x="2494175" y="1297172"/>
            <a:ext cx="5768975" cy="523875"/>
          </a:xfrm>
          <a:custGeom>
            <a:avLst/>
            <a:gdLst/>
            <a:ahLst/>
            <a:cxnLst/>
            <a:rect l="l" t="t" r="r" b="b"/>
            <a:pathLst>
              <a:path w="5768975" h="523875">
                <a:moveTo>
                  <a:pt x="32397" y="0"/>
                </a:moveTo>
                <a:lnTo>
                  <a:pt x="13667" y="506"/>
                </a:lnTo>
                <a:lnTo>
                  <a:pt x="4049" y="4049"/>
                </a:lnTo>
                <a:lnTo>
                  <a:pt x="506" y="13667"/>
                </a:lnTo>
                <a:lnTo>
                  <a:pt x="0" y="32397"/>
                </a:lnTo>
                <a:lnTo>
                  <a:pt x="0" y="491312"/>
                </a:lnTo>
                <a:lnTo>
                  <a:pt x="506" y="510042"/>
                </a:lnTo>
                <a:lnTo>
                  <a:pt x="4049" y="519660"/>
                </a:lnTo>
                <a:lnTo>
                  <a:pt x="13667" y="523203"/>
                </a:lnTo>
                <a:lnTo>
                  <a:pt x="32397" y="523709"/>
                </a:lnTo>
                <a:lnTo>
                  <a:pt x="5736285" y="523709"/>
                </a:lnTo>
                <a:lnTo>
                  <a:pt x="5755015" y="523203"/>
                </a:lnTo>
                <a:lnTo>
                  <a:pt x="5764633" y="519660"/>
                </a:lnTo>
                <a:lnTo>
                  <a:pt x="5768176" y="510042"/>
                </a:lnTo>
                <a:lnTo>
                  <a:pt x="5768682" y="491312"/>
                </a:lnTo>
                <a:lnTo>
                  <a:pt x="5768682" y="32397"/>
                </a:lnTo>
                <a:lnTo>
                  <a:pt x="5768176" y="13667"/>
                </a:lnTo>
                <a:lnTo>
                  <a:pt x="5764633" y="4049"/>
                </a:lnTo>
                <a:lnTo>
                  <a:pt x="5755015" y="506"/>
                </a:lnTo>
                <a:lnTo>
                  <a:pt x="5736285" y="0"/>
                </a:lnTo>
                <a:lnTo>
                  <a:pt x="32397" y="0"/>
                </a:lnTo>
                <a:close/>
              </a:path>
            </a:pathLst>
          </a:custGeom>
          <a:ln w="44450">
            <a:solidFill>
              <a:srgbClr val="D54015"/>
            </a:solidFill>
          </a:ln>
        </p:spPr>
        <p:txBody>
          <a:bodyPr wrap="square" lIns="0" tIns="0" rIns="0" bIns="0" rtlCol="0"/>
          <a:lstStyle/>
          <a:p>
            <a:endParaRPr/>
          </a:p>
        </p:txBody>
      </p:sp>
      <p:sp>
        <p:nvSpPr>
          <p:cNvPr id="66" name="object 66"/>
          <p:cNvSpPr txBox="1"/>
          <p:nvPr/>
        </p:nvSpPr>
        <p:spPr>
          <a:xfrm>
            <a:off x="2627938" y="1311982"/>
            <a:ext cx="1395095" cy="482600"/>
          </a:xfrm>
          <a:prstGeom prst="rect">
            <a:avLst/>
          </a:prstGeom>
        </p:spPr>
        <p:txBody>
          <a:bodyPr vert="horz" wrap="square" lIns="0" tIns="12700" rIns="0" bIns="0" rtlCol="0">
            <a:spAutoFit/>
          </a:bodyPr>
          <a:lstStyle/>
          <a:p>
            <a:pPr marL="179705" indent="-180340">
              <a:lnSpc>
                <a:spcPct val="100000"/>
              </a:lnSpc>
              <a:spcBef>
                <a:spcPts val="100"/>
              </a:spcBef>
              <a:buChar char="–"/>
              <a:tabLst>
                <a:tab pos="180340" algn="l"/>
              </a:tabLst>
            </a:pPr>
            <a:r>
              <a:rPr sz="1000" dirty="0">
                <a:latin typeface="Arial"/>
                <a:cs typeface="Arial"/>
              </a:rPr>
              <a:t>Depressão.</a:t>
            </a:r>
          </a:p>
          <a:p>
            <a:pPr marL="179705" marR="5080" indent="-180340">
              <a:lnSpc>
                <a:spcPct val="100000"/>
              </a:lnSpc>
              <a:buChar char="–"/>
              <a:tabLst>
                <a:tab pos="180340" algn="l"/>
              </a:tabLst>
            </a:pPr>
            <a:r>
              <a:rPr sz="1000" dirty="0">
                <a:latin typeface="Arial"/>
                <a:cs typeface="Arial"/>
              </a:rPr>
              <a:t>Transtornos por uso de  substâncias.</a:t>
            </a:r>
          </a:p>
        </p:txBody>
      </p:sp>
      <p:sp>
        <p:nvSpPr>
          <p:cNvPr id="67" name="object 67"/>
          <p:cNvSpPr txBox="1"/>
          <p:nvPr/>
        </p:nvSpPr>
        <p:spPr>
          <a:xfrm>
            <a:off x="4507284" y="1311982"/>
            <a:ext cx="1728470" cy="482600"/>
          </a:xfrm>
          <a:prstGeom prst="rect">
            <a:avLst/>
          </a:prstGeom>
        </p:spPr>
        <p:txBody>
          <a:bodyPr vert="horz" wrap="square" lIns="0" tIns="12700" rIns="0" bIns="0" rtlCol="0">
            <a:spAutoFit/>
          </a:bodyPr>
          <a:lstStyle/>
          <a:p>
            <a:pPr marL="179705" marR="5080" indent="-180340">
              <a:lnSpc>
                <a:spcPct val="100000"/>
              </a:lnSpc>
              <a:spcBef>
                <a:spcPts val="100"/>
              </a:spcBef>
            </a:pPr>
            <a:r>
              <a:rPr sz="1000" dirty="0">
                <a:latin typeface="Arial"/>
                <a:cs typeface="Arial"/>
              </a:rPr>
              <a:t>– Transtornos mentais e  comportamentais de crianças  e adolescentes.</a:t>
            </a:r>
          </a:p>
        </p:txBody>
      </p:sp>
      <p:sp>
        <p:nvSpPr>
          <p:cNvPr id="68" name="object 68"/>
          <p:cNvSpPr txBox="1"/>
          <p:nvPr/>
        </p:nvSpPr>
        <p:spPr>
          <a:xfrm>
            <a:off x="6386629" y="1311982"/>
            <a:ext cx="1119759" cy="320601"/>
          </a:xfrm>
          <a:prstGeom prst="rect">
            <a:avLst/>
          </a:prstGeom>
        </p:spPr>
        <p:txBody>
          <a:bodyPr vert="horz" wrap="square" lIns="0" tIns="12700" rIns="0" bIns="0" rtlCol="0">
            <a:spAutoFit/>
          </a:bodyPr>
          <a:lstStyle/>
          <a:p>
            <a:pPr marL="179705" indent="-180340">
              <a:lnSpc>
                <a:spcPct val="100000"/>
              </a:lnSpc>
              <a:spcBef>
                <a:spcPts val="100"/>
              </a:spcBef>
              <a:buChar char="–"/>
              <a:tabLst>
                <a:tab pos="180340" algn="l"/>
              </a:tabLst>
            </a:pPr>
            <a:r>
              <a:rPr sz="1000" dirty="0">
                <a:latin typeface="Arial"/>
                <a:cs typeface="Arial"/>
              </a:rPr>
              <a:t>Psicoses.</a:t>
            </a:r>
          </a:p>
          <a:p>
            <a:pPr marL="179705" indent="-180340">
              <a:lnSpc>
                <a:spcPct val="100000"/>
              </a:lnSpc>
              <a:buChar char="–"/>
              <a:tabLst>
                <a:tab pos="180340" algn="l"/>
              </a:tabLst>
            </a:pPr>
            <a:r>
              <a:rPr sz="1000" dirty="0">
                <a:latin typeface="Arial"/>
                <a:cs typeface="Arial"/>
              </a:rPr>
              <a:t>Epilepsia.</a:t>
            </a:r>
          </a:p>
        </p:txBody>
      </p:sp>
      <p:sp>
        <p:nvSpPr>
          <p:cNvPr id="69" name="object 69"/>
          <p:cNvSpPr txBox="1"/>
          <p:nvPr/>
        </p:nvSpPr>
        <p:spPr>
          <a:xfrm>
            <a:off x="1478715" y="5762570"/>
            <a:ext cx="2340610" cy="482600"/>
          </a:xfrm>
          <a:prstGeom prst="rect">
            <a:avLst/>
          </a:prstGeom>
        </p:spPr>
        <p:txBody>
          <a:bodyPr vert="horz" wrap="square" lIns="0" tIns="12700" rIns="0" bIns="0" rtlCol="0">
            <a:spAutoFit/>
          </a:bodyPr>
          <a:lstStyle/>
          <a:p>
            <a:pPr marL="192405" marR="5080" indent="-180340">
              <a:lnSpc>
                <a:spcPct val="100000"/>
              </a:lnSpc>
              <a:spcBef>
                <a:spcPts val="100"/>
              </a:spcBef>
            </a:pPr>
            <a:r>
              <a:rPr sz="1000" dirty="0">
                <a:latin typeface="Arial"/>
                <a:cs typeface="Arial"/>
              </a:rPr>
              <a:t>– Dificuldade na realização de atividades  laborais, escolares, domésticas ou sociais  habituais.</a:t>
            </a:r>
          </a:p>
        </p:txBody>
      </p:sp>
      <p:sp>
        <p:nvSpPr>
          <p:cNvPr id="70" name="object 70"/>
          <p:cNvSpPr txBox="1"/>
          <p:nvPr/>
        </p:nvSpPr>
        <p:spPr>
          <a:xfrm>
            <a:off x="4087803" y="5762570"/>
            <a:ext cx="2379345" cy="482600"/>
          </a:xfrm>
          <a:prstGeom prst="rect">
            <a:avLst/>
          </a:prstGeom>
        </p:spPr>
        <p:txBody>
          <a:bodyPr vert="horz" wrap="square" lIns="0" tIns="12700" rIns="0" bIns="0" rtlCol="0">
            <a:spAutoFit/>
          </a:bodyPr>
          <a:lstStyle/>
          <a:p>
            <a:pPr marL="192405" marR="5080" indent="-180340" algn="just">
              <a:lnSpc>
                <a:spcPct val="100000"/>
              </a:lnSpc>
              <a:spcBef>
                <a:spcPts val="100"/>
              </a:spcBef>
            </a:pPr>
            <a:r>
              <a:rPr sz="1000" dirty="0">
                <a:latin typeface="Arial"/>
                <a:cs typeface="Arial"/>
              </a:rPr>
              <a:t>– Automedicação repetida para situação de  sofrimento emocional ou sintomas físicos  inexplicados.</a:t>
            </a:r>
          </a:p>
        </p:txBody>
      </p:sp>
      <p:sp>
        <p:nvSpPr>
          <p:cNvPr id="71" name="object 71"/>
          <p:cNvSpPr txBox="1"/>
          <p:nvPr/>
        </p:nvSpPr>
        <p:spPr>
          <a:xfrm>
            <a:off x="6696891" y="5762570"/>
            <a:ext cx="2362200" cy="330200"/>
          </a:xfrm>
          <a:prstGeom prst="rect">
            <a:avLst/>
          </a:prstGeom>
        </p:spPr>
        <p:txBody>
          <a:bodyPr vert="horz" wrap="square" lIns="0" tIns="12700" rIns="0" bIns="0" rtlCol="0">
            <a:spAutoFit/>
          </a:bodyPr>
          <a:lstStyle/>
          <a:p>
            <a:pPr marL="192405" marR="5080" indent="-180340">
              <a:lnSpc>
                <a:spcPct val="100000"/>
              </a:lnSpc>
              <a:spcBef>
                <a:spcPts val="100"/>
              </a:spcBef>
            </a:pPr>
            <a:r>
              <a:rPr sz="1000" dirty="0">
                <a:latin typeface="Arial"/>
                <a:cs typeface="Arial"/>
              </a:rPr>
              <a:t>– Sofrimento acentuado ou busca reiterada  de ajuda.</a:t>
            </a:r>
          </a:p>
        </p:txBody>
      </p:sp>
      <p:sp>
        <p:nvSpPr>
          <p:cNvPr id="72" name="object 72"/>
          <p:cNvSpPr txBox="1"/>
          <p:nvPr/>
        </p:nvSpPr>
        <p:spPr>
          <a:xfrm>
            <a:off x="6644650" y="6576793"/>
            <a:ext cx="1860992" cy="351378"/>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DF4F13"/>
                </a:solidFill>
                <a:latin typeface="Arial"/>
                <a:cs typeface="Arial"/>
              </a:rPr>
              <a:t>» </a:t>
            </a:r>
            <a:r>
              <a:rPr sz="1100" dirty="0">
                <a:latin typeface="Arial"/>
                <a:cs typeface="Arial"/>
              </a:rPr>
              <a:t>Vá para </a:t>
            </a:r>
            <a:r>
              <a:rPr sz="1100" b="1" dirty="0">
                <a:solidFill>
                  <a:srgbClr val="D54015"/>
                </a:solidFill>
                <a:latin typeface="Arial"/>
                <a:cs typeface="Arial"/>
              </a:rPr>
              <a:t>SUI 3 </a:t>
            </a:r>
            <a:r>
              <a:rPr sz="1100" dirty="0">
                <a:solidFill>
                  <a:srgbClr val="D54015"/>
                </a:solidFill>
                <a:latin typeface="Arial"/>
                <a:cs typeface="Arial"/>
              </a:rPr>
              <a:t>(Seguimento)</a:t>
            </a:r>
            <a:endParaRPr sz="1100">
              <a:latin typeface="Arial"/>
              <a:cs typeface="Arial"/>
            </a:endParaRPr>
          </a:p>
        </p:txBody>
      </p:sp>
      <p:sp>
        <p:nvSpPr>
          <p:cNvPr id="73" name="object 73"/>
          <p:cNvSpPr/>
          <p:nvPr/>
        </p:nvSpPr>
        <p:spPr>
          <a:xfrm>
            <a:off x="6531352" y="6446173"/>
            <a:ext cx="2329815" cy="551180"/>
          </a:xfrm>
          <a:custGeom>
            <a:avLst/>
            <a:gdLst/>
            <a:ahLst/>
            <a:cxnLst/>
            <a:rect l="l" t="t" r="r" b="b"/>
            <a:pathLst>
              <a:path w="2329815" h="551179">
                <a:moveTo>
                  <a:pt x="2138006" y="0"/>
                </a:moveTo>
                <a:lnTo>
                  <a:pt x="2036038" y="0"/>
                </a:lnTo>
                <a:lnTo>
                  <a:pt x="2033346" y="5105"/>
                </a:lnTo>
                <a:lnTo>
                  <a:pt x="2219528" y="277558"/>
                </a:lnTo>
                <a:lnTo>
                  <a:pt x="2219521" y="278218"/>
                </a:lnTo>
                <a:lnTo>
                  <a:pt x="2219397" y="280276"/>
                </a:lnTo>
                <a:lnTo>
                  <a:pt x="2033447" y="545528"/>
                </a:lnTo>
                <a:lnTo>
                  <a:pt x="2036127" y="550684"/>
                </a:lnTo>
                <a:lnTo>
                  <a:pt x="2138908" y="550684"/>
                </a:lnTo>
                <a:lnTo>
                  <a:pt x="2140635" y="549783"/>
                </a:lnTo>
                <a:lnTo>
                  <a:pt x="2329132" y="280924"/>
                </a:lnTo>
                <a:lnTo>
                  <a:pt x="2329243" y="278218"/>
                </a:lnTo>
                <a:lnTo>
                  <a:pt x="2139759" y="914"/>
                </a:lnTo>
                <a:lnTo>
                  <a:pt x="2138006" y="0"/>
                </a:lnTo>
                <a:close/>
              </a:path>
              <a:path w="2329815" h="551179">
                <a:moveTo>
                  <a:pt x="1957590" y="571"/>
                </a:moveTo>
                <a:lnTo>
                  <a:pt x="45072" y="571"/>
                </a:lnTo>
                <a:lnTo>
                  <a:pt x="31450" y="2478"/>
                </a:lnTo>
                <a:lnTo>
                  <a:pt x="16687" y="9185"/>
                </a:lnTo>
                <a:lnTo>
                  <a:pt x="4849" y="22174"/>
                </a:lnTo>
                <a:lnTo>
                  <a:pt x="0" y="42926"/>
                </a:lnTo>
                <a:lnTo>
                  <a:pt x="0" y="507288"/>
                </a:lnTo>
                <a:lnTo>
                  <a:pt x="2027" y="520082"/>
                </a:lnTo>
                <a:lnTo>
                  <a:pt x="9163" y="533950"/>
                </a:lnTo>
                <a:lnTo>
                  <a:pt x="22985" y="545073"/>
                </a:lnTo>
                <a:lnTo>
                  <a:pt x="45072" y="549630"/>
                </a:lnTo>
                <a:lnTo>
                  <a:pt x="1883575" y="549630"/>
                </a:lnTo>
                <a:lnTo>
                  <a:pt x="1960181" y="549605"/>
                </a:lnTo>
                <a:lnTo>
                  <a:pt x="1961730" y="548805"/>
                </a:lnTo>
                <a:lnTo>
                  <a:pt x="1970098" y="536930"/>
                </a:lnTo>
                <a:lnTo>
                  <a:pt x="45072" y="536930"/>
                </a:lnTo>
                <a:lnTo>
                  <a:pt x="26853" y="532722"/>
                </a:lnTo>
                <a:lnTo>
                  <a:pt x="17194" y="523238"/>
                </a:lnTo>
                <a:lnTo>
                  <a:pt x="13380" y="513190"/>
                </a:lnTo>
                <a:lnTo>
                  <a:pt x="12699" y="507288"/>
                </a:lnTo>
                <a:lnTo>
                  <a:pt x="12699" y="42926"/>
                </a:lnTo>
                <a:lnTo>
                  <a:pt x="17296" y="26219"/>
                </a:lnTo>
                <a:lnTo>
                  <a:pt x="27655" y="17373"/>
                </a:lnTo>
                <a:lnTo>
                  <a:pt x="38637" y="13890"/>
                </a:lnTo>
                <a:lnTo>
                  <a:pt x="45097" y="13271"/>
                </a:lnTo>
                <a:lnTo>
                  <a:pt x="1968278" y="13271"/>
                </a:lnTo>
                <a:lnTo>
                  <a:pt x="1960664" y="2184"/>
                </a:lnTo>
                <a:lnTo>
                  <a:pt x="1957590" y="571"/>
                </a:lnTo>
                <a:close/>
              </a:path>
              <a:path w="2329815" h="551179">
                <a:moveTo>
                  <a:pt x="1968278" y="13271"/>
                </a:moveTo>
                <a:lnTo>
                  <a:pt x="1907705" y="13271"/>
                </a:lnTo>
                <a:lnTo>
                  <a:pt x="1910994" y="15011"/>
                </a:lnTo>
                <a:lnTo>
                  <a:pt x="2091575" y="277952"/>
                </a:lnTo>
                <a:lnTo>
                  <a:pt x="2091563" y="280276"/>
                </a:lnTo>
                <a:lnTo>
                  <a:pt x="1911781" y="535419"/>
                </a:lnTo>
                <a:lnTo>
                  <a:pt x="1908873" y="536930"/>
                </a:lnTo>
                <a:lnTo>
                  <a:pt x="1970098" y="536930"/>
                </a:lnTo>
                <a:lnTo>
                  <a:pt x="2150491" y="280924"/>
                </a:lnTo>
                <a:lnTo>
                  <a:pt x="2150503" y="278612"/>
                </a:lnTo>
                <a:lnTo>
                  <a:pt x="1968278" y="13271"/>
                </a:lnTo>
                <a:close/>
              </a:path>
            </a:pathLst>
          </a:custGeom>
          <a:solidFill>
            <a:srgbClr val="D54015"/>
          </a:solidFill>
        </p:spPr>
        <p:txBody>
          <a:bodyPr wrap="square" lIns="0" tIns="0" rIns="0" bIns="0" rtlCol="0"/>
          <a:lstStyle/>
          <a:p>
            <a:endParaRPr/>
          </a:p>
        </p:txBody>
      </p:sp>
      <p:sp>
        <p:nvSpPr>
          <p:cNvPr id="74" name="object 74"/>
          <p:cNvSpPr/>
          <p:nvPr/>
        </p:nvSpPr>
        <p:spPr>
          <a:xfrm>
            <a:off x="8564698" y="6446173"/>
            <a:ext cx="295910" cy="551180"/>
          </a:xfrm>
          <a:custGeom>
            <a:avLst/>
            <a:gdLst/>
            <a:ahLst/>
            <a:cxnLst/>
            <a:rect l="l" t="t" r="r" b="b"/>
            <a:pathLst>
              <a:path w="295909" h="551179">
                <a:moveTo>
                  <a:pt x="107467" y="2463"/>
                </a:moveTo>
                <a:lnTo>
                  <a:pt x="294563" y="276275"/>
                </a:lnTo>
                <a:lnTo>
                  <a:pt x="295897" y="278218"/>
                </a:lnTo>
                <a:lnTo>
                  <a:pt x="295884" y="280784"/>
                </a:lnTo>
                <a:lnTo>
                  <a:pt x="294525" y="282714"/>
                </a:lnTo>
                <a:lnTo>
                  <a:pt x="108356" y="548271"/>
                </a:lnTo>
                <a:lnTo>
                  <a:pt x="107289" y="549783"/>
                </a:lnTo>
                <a:lnTo>
                  <a:pt x="105562" y="550684"/>
                </a:lnTo>
                <a:lnTo>
                  <a:pt x="103720" y="550684"/>
                </a:lnTo>
                <a:lnTo>
                  <a:pt x="7365" y="550684"/>
                </a:lnTo>
                <a:lnTo>
                  <a:pt x="2781" y="550684"/>
                </a:lnTo>
                <a:lnTo>
                  <a:pt x="101" y="545528"/>
                </a:lnTo>
                <a:lnTo>
                  <a:pt x="2730" y="541769"/>
                </a:lnTo>
                <a:lnTo>
                  <a:pt x="184810" y="282067"/>
                </a:lnTo>
                <a:lnTo>
                  <a:pt x="186156" y="280123"/>
                </a:lnTo>
                <a:lnTo>
                  <a:pt x="186181" y="277558"/>
                </a:lnTo>
                <a:lnTo>
                  <a:pt x="184848" y="275615"/>
                </a:lnTo>
                <a:lnTo>
                  <a:pt x="2565" y="8851"/>
                </a:lnTo>
                <a:lnTo>
                  <a:pt x="0" y="5105"/>
                </a:lnTo>
                <a:lnTo>
                  <a:pt x="2692" y="0"/>
                </a:lnTo>
                <a:lnTo>
                  <a:pt x="7238" y="0"/>
                </a:lnTo>
                <a:lnTo>
                  <a:pt x="102793" y="0"/>
                </a:lnTo>
                <a:lnTo>
                  <a:pt x="104660" y="0"/>
                </a:lnTo>
                <a:lnTo>
                  <a:pt x="106413" y="914"/>
                </a:lnTo>
                <a:lnTo>
                  <a:pt x="107467" y="2463"/>
                </a:lnTo>
                <a:close/>
              </a:path>
            </a:pathLst>
          </a:custGeom>
          <a:ln w="12700">
            <a:solidFill>
              <a:srgbClr val="D54015"/>
            </a:solidFill>
          </a:ln>
        </p:spPr>
        <p:txBody>
          <a:bodyPr wrap="square" lIns="0" tIns="0" rIns="0" bIns="0" rtlCol="0"/>
          <a:lstStyle/>
          <a:p>
            <a:endParaRPr/>
          </a:p>
        </p:txBody>
      </p:sp>
      <p:sp>
        <p:nvSpPr>
          <p:cNvPr id="75" name="object 75"/>
          <p:cNvSpPr/>
          <p:nvPr/>
        </p:nvSpPr>
        <p:spPr>
          <a:xfrm>
            <a:off x="6531352" y="6446744"/>
            <a:ext cx="2150745" cy="549275"/>
          </a:xfrm>
          <a:custGeom>
            <a:avLst/>
            <a:gdLst/>
            <a:ahLst/>
            <a:cxnLst/>
            <a:rect l="l" t="t" r="r" b="b"/>
            <a:pathLst>
              <a:path w="2150745" h="549275">
                <a:moveTo>
                  <a:pt x="2149271" y="282079"/>
                </a:moveTo>
                <a:lnTo>
                  <a:pt x="1962696" y="546874"/>
                </a:lnTo>
                <a:lnTo>
                  <a:pt x="1961730" y="548233"/>
                </a:lnTo>
                <a:lnTo>
                  <a:pt x="1960181" y="549033"/>
                </a:lnTo>
                <a:lnTo>
                  <a:pt x="1958517" y="549033"/>
                </a:lnTo>
                <a:lnTo>
                  <a:pt x="1883638" y="549033"/>
                </a:lnTo>
                <a:lnTo>
                  <a:pt x="45072" y="549059"/>
                </a:lnTo>
                <a:lnTo>
                  <a:pt x="22985" y="544502"/>
                </a:lnTo>
                <a:lnTo>
                  <a:pt x="9163" y="533379"/>
                </a:lnTo>
                <a:lnTo>
                  <a:pt x="2027" y="519510"/>
                </a:lnTo>
                <a:lnTo>
                  <a:pt x="0" y="506717"/>
                </a:lnTo>
                <a:lnTo>
                  <a:pt x="0" y="42354"/>
                </a:lnTo>
                <a:lnTo>
                  <a:pt x="4849" y="21602"/>
                </a:lnTo>
                <a:lnTo>
                  <a:pt x="16687" y="8613"/>
                </a:lnTo>
                <a:lnTo>
                  <a:pt x="31450" y="1906"/>
                </a:lnTo>
                <a:lnTo>
                  <a:pt x="45072" y="0"/>
                </a:lnTo>
                <a:lnTo>
                  <a:pt x="1858416" y="0"/>
                </a:lnTo>
                <a:lnTo>
                  <a:pt x="1870735" y="0"/>
                </a:lnTo>
                <a:lnTo>
                  <a:pt x="1957590" y="0"/>
                </a:lnTo>
                <a:lnTo>
                  <a:pt x="1958543" y="508"/>
                </a:lnTo>
                <a:lnTo>
                  <a:pt x="1959711" y="1104"/>
                </a:lnTo>
                <a:lnTo>
                  <a:pt x="1960664" y="1612"/>
                </a:lnTo>
                <a:lnTo>
                  <a:pt x="2149297" y="276288"/>
                </a:lnTo>
                <a:lnTo>
                  <a:pt x="2150503" y="278041"/>
                </a:lnTo>
                <a:lnTo>
                  <a:pt x="2150491" y="280352"/>
                </a:lnTo>
                <a:lnTo>
                  <a:pt x="2149271" y="282079"/>
                </a:lnTo>
                <a:close/>
              </a:path>
            </a:pathLst>
          </a:custGeom>
          <a:ln w="12700">
            <a:solidFill>
              <a:srgbClr val="D54015"/>
            </a:solidFill>
          </a:ln>
        </p:spPr>
        <p:txBody>
          <a:bodyPr wrap="square" lIns="0" tIns="0" rIns="0" bIns="0" rtlCol="0"/>
          <a:lstStyle/>
          <a:p>
            <a:endParaRPr/>
          </a:p>
        </p:txBody>
      </p:sp>
      <p:sp>
        <p:nvSpPr>
          <p:cNvPr id="76" name="object 76"/>
          <p:cNvSpPr/>
          <p:nvPr/>
        </p:nvSpPr>
        <p:spPr>
          <a:xfrm>
            <a:off x="6544052" y="6459444"/>
            <a:ext cx="2078989" cy="523875"/>
          </a:xfrm>
          <a:custGeom>
            <a:avLst/>
            <a:gdLst/>
            <a:ahLst/>
            <a:cxnLst/>
            <a:rect l="l" t="t" r="r" b="b"/>
            <a:pathLst>
              <a:path w="2078990" h="523875">
                <a:moveTo>
                  <a:pt x="32372" y="523659"/>
                </a:moveTo>
                <a:lnTo>
                  <a:pt x="1893087" y="523659"/>
                </a:lnTo>
                <a:lnTo>
                  <a:pt x="1896173" y="523659"/>
                </a:lnTo>
                <a:lnTo>
                  <a:pt x="1899081" y="522147"/>
                </a:lnTo>
                <a:lnTo>
                  <a:pt x="1900859" y="519620"/>
                </a:lnTo>
                <a:lnTo>
                  <a:pt x="2077643" y="268732"/>
                </a:lnTo>
                <a:lnTo>
                  <a:pt x="2078863" y="267004"/>
                </a:lnTo>
                <a:lnTo>
                  <a:pt x="2078875" y="264680"/>
                </a:lnTo>
                <a:lnTo>
                  <a:pt x="2077669" y="262940"/>
                </a:lnTo>
                <a:lnTo>
                  <a:pt x="1900288" y="4635"/>
                </a:lnTo>
                <a:lnTo>
                  <a:pt x="1898294" y="1739"/>
                </a:lnTo>
                <a:lnTo>
                  <a:pt x="1895005" y="0"/>
                </a:lnTo>
                <a:lnTo>
                  <a:pt x="1891474" y="0"/>
                </a:lnTo>
                <a:lnTo>
                  <a:pt x="32397" y="0"/>
                </a:lnTo>
                <a:lnTo>
                  <a:pt x="25937" y="618"/>
                </a:lnTo>
                <a:lnTo>
                  <a:pt x="14955" y="4102"/>
                </a:lnTo>
                <a:lnTo>
                  <a:pt x="4596" y="12948"/>
                </a:lnTo>
                <a:lnTo>
                  <a:pt x="0" y="29654"/>
                </a:lnTo>
                <a:lnTo>
                  <a:pt x="0" y="494017"/>
                </a:lnTo>
                <a:lnTo>
                  <a:pt x="680" y="499918"/>
                </a:lnTo>
                <a:lnTo>
                  <a:pt x="4494" y="509966"/>
                </a:lnTo>
                <a:lnTo>
                  <a:pt x="14153" y="519450"/>
                </a:lnTo>
                <a:lnTo>
                  <a:pt x="32372" y="523659"/>
                </a:lnTo>
                <a:close/>
              </a:path>
            </a:pathLst>
          </a:custGeom>
          <a:ln w="12700">
            <a:solidFill>
              <a:srgbClr val="D54015"/>
            </a:solidFill>
          </a:ln>
        </p:spPr>
        <p:txBody>
          <a:bodyPr wrap="square" lIns="0" tIns="0" rIns="0" bIns="0" rtlCol="0"/>
          <a:lstStyle/>
          <a:p>
            <a:endParaRPr/>
          </a:p>
        </p:txBody>
      </p:sp>
      <p:sp>
        <p:nvSpPr>
          <p:cNvPr id="77" name="object 77"/>
          <p:cNvSpPr/>
          <p:nvPr/>
        </p:nvSpPr>
        <p:spPr>
          <a:xfrm>
            <a:off x="5506747" y="3890942"/>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78" name="object 78"/>
          <p:cNvSpPr/>
          <p:nvPr/>
        </p:nvSpPr>
        <p:spPr>
          <a:xfrm>
            <a:off x="5506747" y="3890942"/>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79" name="object 79"/>
          <p:cNvSpPr/>
          <p:nvPr/>
        </p:nvSpPr>
        <p:spPr>
          <a:xfrm>
            <a:off x="5668467" y="4135909"/>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4">
                <a:moveTo>
                  <a:pt x="73211" y="17144"/>
                </a:moveTo>
                <a:lnTo>
                  <a:pt x="51346" y="17144"/>
                </a:lnTo>
                <a:lnTo>
                  <a:pt x="55752" y="17538"/>
                </a:lnTo>
                <a:lnTo>
                  <a:pt x="64833" y="19113"/>
                </a:lnTo>
                <a:lnTo>
                  <a:pt x="69062" y="20345"/>
                </a:lnTo>
                <a:lnTo>
                  <a:pt x="72986" y="22021"/>
                </a:lnTo>
                <a:lnTo>
                  <a:pt x="73211" y="17144"/>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2"/>
                </a:lnTo>
                <a:lnTo>
                  <a:pt x="192015" y="17652"/>
                </a:lnTo>
                <a:lnTo>
                  <a:pt x="186499" y="1676"/>
                </a:lnTo>
                <a:close/>
              </a:path>
              <a:path w="282575" h="116204">
                <a:moveTo>
                  <a:pt x="192015" y="17652"/>
                </a:moveTo>
                <a:lnTo>
                  <a:pt x="171361" y="17652"/>
                </a:lnTo>
                <a:lnTo>
                  <a:pt x="204330" y="113855"/>
                </a:lnTo>
                <a:lnTo>
                  <a:pt x="226186" y="113855"/>
                </a:lnTo>
                <a:lnTo>
                  <a:pt x="235409" y="86944"/>
                </a:lnTo>
                <a:lnTo>
                  <a:pt x="215938" y="86944"/>
                </a:lnTo>
                <a:lnTo>
                  <a:pt x="192015" y="17652"/>
                </a:lnTo>
                <a:close/>
              </a:path>
              <a:path w="282575" h="116204">
                <a:moveTo>
                  <a:pt x="282193" y="17652"/>
                </a:moveTo>
                <a:lnTo>
                  <a:pt x="259156" y="17652"/>
                </a:lnTo>
                <a:lnTo>
                  <a:pt x="259321" y="113855"/>
                </a:lnTo>
                <a:lnTo>
                  <a:pt x="282193" y="113855"/>
                </a:lnTo>
                <a:lnTo>
                  <a:pt x="282193" y="17652"/>
                </a:lnTo>
                <a:close/>
              </a:path>
              <a:path w="282575" h="116204">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80" name="object 80"/>
          <p:cNvSpPr/>
          <p:nvPr/>
        </p:nvSpPr>
        <p:spPr>
          <a:xfrm>
            <a:off x="4567494" y="3997468"/>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81" name="object 81"/>
          <p:cNvSpPr/>
          <p:nvPr/>
        </p:nvSpPr>
        <p:spPr>
          <a:xfrm>
            <a:off x="4567494" y="3997468"/>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82" name="object 82"/>
          <p:cNvSpPr/>
          <p:nvPr/>
        </p:nvSpPr>
        <p:spPr>
          <a:xfrm>
            <a:off x="4645896" y="4175941"/>
            <a:ext cx="345440" cy="145415"/>
          </a:xfrm>
          <a:custGeom>
            <a:avLst/>
            <a:gdLst/>
            <a:ahLst/>
            <a:cxnLst/>
            <a:rect l="l" t="t" r="r" b="b"/>
            <a:pathLst>
              <a:path w="345439" h="145414">
                <a:moveTo>
                  <a:pt x="36321" y="30949"/>
                </a:moveTo>
                <a:lnTo>
                  <a:pt x="0" y="30949"/>
                </a:lnTo>
                <a:lnTo>
                  <a:pt x="0" y="143129"/>
                </a:lnTo>
                <a:lnTo>
                  <a:pt x="22021" y="143129"/>
                </a:lnTo>
                <a:lnTo>
                  <a:pt x="22021" y="51473"/>
                </a:lnTo>
                <a:lnTo>
                  <a:pt x="45605" y="51473"/>
                </a:lnTo>
                <a:lnTo>
                  <a:pt x="36321" y="30949"/>
                </a:lnTo>
                <a:close/>
              </a:path>
              <a:path w="345439" h="145414">
                <a:moveTo>
                  <a:pt x="45605" y="51473"/>
                </a:moveTo>
                <a:lnTo>
                  <a:pt x="22021" y="51473"/>
                </a:lnTo>
                <a:lnTo>
                  <a:pt x="63398" y="143129"/>
                </a:lnTo>
                <a:lnTo>
                  <a:pt x="99898" y="143129"/>
                </a:lnTo>
                <a:lnTo>
                  <a:pt x="99898" y="122783"/>
                </a:lnTo>
                <a:lnTo>
                  <a:pt x="77863" y="122783"/>
                </a:lnTo>
                <a:lnTo>
                  <a:pt x="45605" y="51473"/>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9"/>
                </a:lnTo>
                <a:lnTo>
                  <a:pt x="137845" y="143129"/>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9"/>
                </a:lnTo>
                <a:lnTo>
                  <a:pt x="231520" y="143129"/>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8"/>
                </a:moveTo>
                <a:lnTo>
                  <a:pt x="157568" y="508"/>
                </a:lnTo>
                <a:lnTo>
                  <a:pt x="155130" y="1104"/>
                </a:lnTo>
                <a:lnTo>
                  <a:pt x="143395" y="20523"/>
                </a:lnTo>
                <a:lnTo>
                  <a:pt x="154317" y="20523"/>
                </a:lnTo>
                <a:lnTo>
                  <a:pt x="154317" y="18834"/>
                </a:lnTo>
                <a:lnTo>
                  <a:pt x="155016" y="17272"/>
                </a:lnTo>
                <a:lnTo>
                  <a:pt x="157822" y="14351"/>
                </a:lnTo>
                <a:lnTo>
                  <a:pt x="159473" y="13627"/>
                </a:lnTo>
                <a:lnTo>
                  <a:pt x="196239" y="13627"/>
                </a:lnTo>
                <a:lnTo>
                  <a:pt x="197802" y="11645"/>
                </a:lnTo>
                <a:lnTo>
                  <a:pt x="198945" y="9499"/>
                </a:lnTo>
                <a:lnTo>
                  <a:pt x="199808" y="6896"/>
                </a:lnTo>
                <a:lnTo>
                  <a:pt x="181686" y="6896"/>
                </a:lnTo>
                <a:lnTo>
                  <a:pt x="180022" y="6565"/>
                </a:lnTo>
                <a:lnTo>
                  <a:pt x="176555" y="5219"/>
                </a:lnTo>
                <a:lnTo>
                  <a:pt x="170916" y="2921"/>
                </a:lnTo>
                <a:lnTo>
                  <a:pt x="168922" y="2184"/>
                </a:lnTo>
                <a:lnTo>
                  <a:pt x="164782" y="838"/>
                </a:lnTo>
                <a:lnTo>
                  <a:pt x="162623" y="508"/>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5"/>
                </a:lnTo>
                <a:lnTo>
                  <a:pt x="181406" y="20015"/>
                </a:lnTo>
                <a:lnTo>
                  <a:pt x="186448" y="20015"/>
                </a:lnTo>
                <a:lnTo>
                  <a:pt x="188823" y="19418"/>
                </a:lnTo>
                <a:lnTo>
                  <a:pt x="192976" y="17043"/>
                </a:lnTo>
                <a:lnTo>
                  <a:pt x="194767" y="15494"/>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1"/>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83" name="object 83"/>
          <p:cNvSpPr/>
          <p:nvPr/>
        </p:nvSpPr>
        <p:spPr>
          <a:xfrm>
            <a:off x="4507631" y="6390383"/>
            <a:ext cx="605790" cy="605790"/>
          </a:xfrm>
          <a:custGeom>
            <a:avLst/>
            <a:gdLst/>
            <a:ahLst/>
            <a:cxnLst/>
            <a:rect l="l" t="t" r="r" b="b"/>
            <a:pathLst>
              <a:path w="605789" h="605790">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84" name="object 84"/>
          <p:cNvSpPr/>
          <p:nvPr/>
        </p:nvSpPr>
        <p:spPr>
          <a:xfrm>
            <a:off x="4507631" y="6390383"/>
            <a:ext cx="605790" cy="605790"/>
          </a:xfrm>
          <a:custGeom>
            <a:avLst/>
            <a:gdLst/>
            <a:ahLst/>
            <a:cxnLst/>
            <a:rect l="l" t="t" r="r" b="b"/>
            <a:pathLst>
              <a:path w="605789" h="605790">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85" name="object 85"/>
          <p:cNvSpPr/>
          <p:nvPr/>
        </p:nvSpPr>
        <p:spPr>
          <a:xfrm>
            <a:off x="4669351" y="6635351"/>
            <a:ext cx="282575" cy="116205"/>
          </a:xfrm>
          <a:custGeom>
            <a:avLst/>
            <a:gdLst/>
            <a:ahLst/>
            <a:cxnLst/>
            <a:rect l="l" t="t" r="r" b="b"/>
            <a:pathLst>
              <a:path w="282575" h="116204">
                <a:moveTo>
                  <a:pt x="1676" y="91655"/>
                </a:moveTo>
                <a:lnTo>
                  <a:pt x="29489" y="115709"/>
                </a:lnTo>
                <a:lnTo>
                  <a:pt x="40805" y="115709"/>
                </a:lnTo>
                <a:lnTo>
                  <a:pt x="75370" y="98386"/>
                </a:lnTo>
                <a:lnTo>
                  <a:pt x="27635" y="98386"/>
                </a:lnTo>
                <a:lnTo>
                  <a:pt x="22250" y="97904"/>
                </a:lnTo>
                <a:lnTo>
                  <a:pt x="11709" y="95999"/>
                </a:lnTo>
                <a:lnTo>
                  <a:pt x="6616" y="94234"/>
                </a:lnTo>
                <a:lnTo>
                  <a:pt x="1676" y="91655"/>
                </a:lnTo>
                <a:close/>
              </a:path>
              <a:path w="282575" h="116204">
                <a:moveTo>
                  <a:pt x="50393" y="0"/>
                </a:moveTo>
                <a:lnTo>
                  <a:pt x="40411" y="0"/>
                </a:lnTo>
                <a:lnTo>
                  <a:pt x="35153" y="533"/>
                </a:lnTo>
                <a:lnTo>
                  <a:pt x="1396" y="20967"/>
                </a:lnTo>
                <a:lnTo>
                  <a:pt x="0" y="35928"/>
                </a:lnTo>
                <a:lnTo>
                  <a:pt x="584" y="39319"/>
                </a:lnTo>
                <a:lnTo>
                  <a:pt x="23202" y="61048"/>
                </a:lnTo>
                <a:lnTo>
                  <a:pt x="38849" y="67945"/>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5"/>
                </a:lnTo>
                <a:lnTo>
                  <a:pt x="73211" y="17145"/>
                </a:lnTo>
                <a:lnTo>
                  <a:pt x="73837" y="3530"/>
                </a:lnTo>
                <a:lnTo>
                  <a:pt x="69126" y="2298"/>
                </a:lnTo>
                <a:lnTo>
                  <a:pt x="64439" y="1397"/>
                </a:lnTo>
                <a:lnTo>
                  <a:pt x="55130" y="279"/>
                </a:lnTo>
                <a:lnTo>
                  <a:pt x="50393" y="0"/>
                </a:lnTo>
                <a:close/>
              </a:path>
              <a:path w="282575" h="116204">
                <a:moveTo>
                  <a:pt x="73211" y="17145"/>
                </a:moveTo>
                <a:lnTo>
                  <a:pt x="51346" y="17145"/>
                </a:lnTo>
                <a:lnTo>
                  <a:pt x="55752" y="17538"/>
                </a:lnTo>
                <a:lnTo>
                  <a:pt x="64833" y="19113"/>
                </a:lnTo>
                <a:lnTo>
                  <a:pt x="69062" y="20345"/>
                </a:lnTo>
                <a:lnTo>
                  <a:pt x="72986" y="22021"/>
                </a:lnTo>
                <a:lnTo>
                  <a:pt x="73211" y="17145"/>
                </a:lnTo>
                <a:close/>
              </a:path>
              <a:path w="282575" h="116204">
                <a:moveTo>
                  <a:pt x="124002" y="1676"/>
                </a:moveTo>
                <a:lnTo>
                  <a:pt x="99110" y="1676"/>
                </a:lnTo>
                <a:lnTo>
                  <a:pt x="99110" y="113855"/>
                </a:lnTo>
                <a:lnTo>
                  <a:pt x="124002" y="113855"/>
                </a:lnTo>
                <a:lnTo>
                  <a:pt x="124002" y="1676"/>
                </a:lnTo>
                <a:close/>
              </a:path>
              <a:path w="282575" h="116204">
                <a:moveTo>
                  <a:pt x="186499" y="1676"/>
                </a:moveTo>
                <a:lnTo>
                  <a:pt x="149326" y="1676"/>
                </a:lnTo>
                <a:lnTo>
                  <a:pt x="149326" y="113855"/>
                </a:lnTo>
                <a:lnTo>
                  <a:pt x="171361" y="113855"/>
                </a:lnTo>
                <a:lnTo>
                  <a:pt x="171361" y="17653"/>
                </a:lnTo>
                <a:lnTo>
                  <a:pt x="192015" y="17653"/>
                </a:lnTo>
                <a:lnTo>
                  <a:pt x="186499" y="1676"/>
                </a:lnTo>
                <a:close/>
              </a:path>
              <a:path w="282575" h="116204">
                <a:moveTo>
                  <a:pt x="192015" y="17653"/>
                </a:moveTo>
                <a:lnTo>
                  <a:pt x="171361" y="17653"/>
                </a:lnTo>
                <a:lnTo>
                  <a:pt x="204330" y="113855"/>
                </a:lnTo>
                <a:lnTo>
                  <a:pt x="226186" y="113855"/>
                </a:lnTo>
                <a:lnTo>
                  <a:pt x="235409" y="86944"/>
                </a:lnTo>
                <a:lnTo>
                  <a:pt x="215938" y="86944"/>
                </a:lnTo>
                <a:lnTo>
                  <a:pt x="192015" y="17653"/>
                </a:lnTo>
                <a:close/>
              </a:path>
              <a:path w="282575" h="116204">
                <a:moveTo>
                  <a:pt x="282193" y="17653"/>
                </a:moveTo>
                <a:lnTo>
                  <a:pt x="259156" y="17653"/>
                </a:lnTo>
                <a:lnTo>
                  <a:pt x="259321" y="113855"/>
                </a:lnTo>
                <a:lnTo>
                  <a:pt x="282193" y="113855"/>
                </a:lnTo>
                <a:lnTo>
                  <a:pt x="282193" y="17653"/>
                </a:lnTo>
                <a:close/>
              </a:path>
              <a:path w="282575" h="116204">
                <a:moveTo>
                  <a:pt x="282193" y="1676"/>
                </a:moveTo>
                <a:lnTo>
                  <a:pt x="245033" y="1676"/>
                </a:lnTo>
                <a:lnTo>
                  <a:pt x="215938" y="86944"/>
                </a:lnTo>
                <a:lnTo>
                  <a:pt x="235409" y="86944"/>
                </a:lnTo>
                <a:lnTo>
                  <a:pt x="259156" y="17653"/>
                </a:lnTo>
                <a:lnTo>
                  <a:pt x="282193" y="17653"/>
                </a:lnTo>
                <a:lnTo>
                  <a:pt x="282193" y="1676"/>
                </a:lnTo>
                <a:close/>
              </a:path>
            </a:pathLst>
          </a:custGeom>
          <a:solidFill>
            <a:srgbClr val="FFFFFF"/>
          </a:solidFill>
        </p:spPr>
        <p:txBody>
          <a:bodyPr wrap="square" lIns="0" tIns="0" rIns="0" bIns="0" rtlCol="0"/>
          <a:lstStyle/>
          <a:p>
            <a:endParaRPr/>
          </a:p>
        </p:txBody>
      </p:sp>
      <p:sp>
        <p:nvSpPr>
          <p:cNvPr id="86" name="object 86"/>
          <p:cNvSpPr/>
          <p:nvPr/>
        </p:nvSpPr>
        <p:spPr>
          <a:xfrm>
            <a:off x="5578323" y="6476458"/>
            <a:ext cx="502284" cy="502284"/>
          </a:xfrm>
          <a:custGeom>
            <a:avLst/>
            <a:gdLst/>
            <a:ahLst/>
            <a:cxnLst/>
            <a:rect l="l" t="t" r="r" b="b"/>
            <a:pathLst>
              <a:path w="502285" h="502284">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87" name="object 87"/>
          <p:cNvSpPr/>
          <p:nvPr/>
        </p:nvSpPr>
        <p:spPr>
          <a:xfrm>
            <a:off x="5578323" y="6476458"/>
            <a:ext cx="502284" cy="502284"/>
          </a:xfrm>
          <a:custGeom>
            <a:avLst/>
            <a:gdLst/>
            <a:ahLst/>
            <a:cxnLst/>
            <a:rect l="l" t="t" r="r" b="b"/>
            <a:pathLst>
              <a:path w="502285" h="502284">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88" name="object 88"/>
          <p:cNvSpPr/>
          <p:nvPr/>
        </p:nvSpPr>
        <p:spPr>
          <a:xfrm>
            <a:off x="5656726" y="6654930"/>
            <a:ext cx="345440" cy="145415"/>
          </a:xfrm>
          <a:custGeom>
            <a:avLst/>
            <a:gdLst/>
            <a:ahLst/>
            <a:cxnLst/>
            <a:rect l="l" t="t" r="r" b="b"/>
            <a:pathLst>
              <a:path w="345439" h="145415">
                <a:moveTo>
                  <a:pt x="36321" y="30949"/>
                </a:moveTo>
                <a:lnTo>
                  <a:pt x="0" y="30949"/>
                </a:lnTo>
                <a:lnTo>
                  <a:pt x="0" y="143129"/>
                </a:lnTo>
                <a:lnTo>
                  <a:pt x="22021" y="143129"/>
                </a:lnTo>
                <a:lnTo>
                  <a:pt x="22021" y="51460"/>
                </a:lnTo>
                <a:lnTo>
                  <a:pt x="45600" y="51460"/>
                </a:lnTo>
                <a:lnTo>
                  <a:pt x="36321" y="30949"/>
                </a:lnTo>
                <a:close/>
              </a:path>
              <a:path w="345439" h="145415">
                <a:moveTo>
                  <a:pt x="45600" y="51460"/>
                </a:moveTo>
                <a:lnTo>
                  <a:pt x="22021" y="51460"/>
                </a:lnTo>
                <a:lnTo>
                  <a:pt x="63398" y="143129"/>
                </a:lnTo>
                <a:lnTo>
                  <a:pt x="99898" y="143129"/>
                </a:lnTo>
                <a:lnTo>
                  <a:pt x="99898" y="122783"/>
                </a:lnTo>
                <a:lnTo>
                  <a:pt x="77863" y="122783"/>
                </a:lnTo>
                <a:lnTo>
                  <a:pt x="45600" y="51460"/>
                </a:lnTo>
                <a:close/>
              </a:path>
              <a:path w="345439" h="145415">
                <a:moveTo>
                  <a:pt x="99898" y="30949"/>
                </a:moveTo>
                <a:lnTo>
                  <a:pt x="77863" y="30949"/>
                </a:lnTo>
                <a:lnTo>
                  <a:pt x="77863" y="122783"/>
                </a:lnTo>
                <a:lnTo>
                  <a:pt x="99898" y="122783"/>
                </a:lnTo>
                <a:lnTo>
                  <a:pt x="99898" y="30949"/>
                </a:lnTo>
                <a:close/>
              </a:path>
              <a:path w="345439" h="145415">
                <a:moveTo>
                  <a:pt x="188633" y="30949"/>
                </a:moveTo>
                <a:lnTo>
                  <a:pt x="156006" y="30949"/>
                </a:lnTo>
                <a:lnTo>
                  <a:pt x="113283" y="143129"/>
                </a:lnTo>
                <a:lnTo>
                  <a:pt x="137845" y="143129"/>
                </a:lnTo>
                <a:lnTo>
                  <a:pt x="147929" y="115036"/>
                </a:lnTo>
                <a:lnTo>
                  <a:pt x="220780" y="115036"/>
                </a:lnTo>
                <a:lnTo>
                  <a:pt x="214289" y="98056"/>
                </a:lnTo>
                <a:lnTo>
                  <a:pt x="152984" y="98056"/>
                </a:lnTo>
                <a:lnTo>
                  <a:pt x="171983" y="46761"/>
                </a:lnTo>
                <a:lnTo>
                  <a:pt x="194678" y="46761"/>
                </a:lnTo>
                <a:lnTo>
                  <a:pt x="188633" y="30949"/>
                </a:lnTo>
                <a:close/>
              </a:path>
              <a:path w="345439" h="145415">
                <a:moveTo>
                  <a:pt x="220780" y="115036"/>
                </a:moveTo>
                <a:lnTo>
                  <a:pt x="195694" y="115036"/>
                </a:lnTo>
                <a:lnTo>
                  <a:pt x="205625" y="143129"/>
                </a:lnTo>
                <a:lnTo>
                  <a:pt x="231520" y="143129"/>
                </a:lnTo>
                <a:lnTo>
                  <a:pt x="220780" y="115036"/>
                </a:lnTo>
                <a:close/>
              </a:path>
              <a:path w="345439" h="145415">
                <a:moveTo>
                  <a:pt x="194678" y="46761"/>
                </a:moveTo>
                <a:lnTo>
                  <a:pt x="171983" y="46761"/>
                </a:lnTo>
                <a:lnTo>
                  <a:pt x="190487" y="98056"/>
                </a:lnTo>
                <a:lnTo>
                  <a:pt x="214289" y="98056"/>
                </a:lnTo>
                <a:lnTo>
                  <a:pt x="194678" y="46761"/>
                </a:lnTo>
                <a:close/>
              </a:path>
              <a:path w="345439" h="145415">
                <a:moveTo>
                  <a:pt x="162623" y="508"/>
                </a:moveTo>
                <a:lnTo>
                  <a:pt x="157568" y="508"/>
                </a:lnTo>
                <a:lnTo>
                  <a:pt x="155130" y="1104"/>
                </a:lnTo>
                <a:lnTo>
                  <a:pt x="143395" y="20523"/>
                </a:lnTo>
                <a:lnTo>
                  <a:pt x="154317" y="20523"/>
                </a:lnTo>
                <a:lnTo>
                  <a:pt x="154317" y="18834"/>
                </a:lnTo>
                <a:lnTo>
                  <a:pt x="155016" y="17272"/>
                </a:lnTo>
                <a:lnTo>
                  <a:pt x="157822" y="14351"/>
                </a:lnTo>
                <a:lnTo>
                  <a:pt x="159473" y="13627"/>
                </a:lnTo>
                <a:lnTo>
                  <a:pt x="196239" y="13627"/>
                </a:lnTo>
                <a:lnTo>
                  <a:pt x="197802" y="11645"/>
                </a:lnTo>
                <a:lnTo>
                  <a:pt x="198945" y="9499"/>
                </a:lnTo>
                <a:lnTo>
                  <a:pt x="199808" y="6896"/>
                </a:lnTo>
                <a:lnTo>
                  <a:pt x="181686" y="6896"/>
                </a:lnTo>
                <a:lnTo>
                  <a:pt x="180022" y="6565"/>
                </a:lnTo>
                <a:lnTo>
                  <a:pt x="176555" y="5219"/>
                </a:lnTo>
                <a:lnTo>
                  <a:pt x="170916" y="2921"/>
                </a:lnTo>
                <a:lnTo>
                  <a:pt x="168922" y="2184"/>
                </a:lnTo>
                <a:lnTo>
                  <a:pt x="164782" y="838"/>
                </a:lnTo>
                <a:lnTo>
                  <a:pt x="162623" y="508"/>
                </a:lnTo>
                <a:close/>
              </a:path>
              <a:path w="345439" h="145415">
                <a:moveTo>
                  <a:pt x="196239" y="13627"/>
                </a:moveTo>
                <a:lnTo>
                  <a:pt x="163182" y="13627"/>
                </a:lnTo>
                <a:lnTo>
                  <a:pt x="164922" y="13957"/>
                </a:lnTo>
                <a:lnTo>
                  <a:pt x="168287" y="15303"/>
                </a:lnTo>
                <a:lnTo>
                  <a:pt x="171729" y="16814"/>
                </a:lnTo>
                <a:lnTo>
                  <a:pt x="173469" y="17602"/>
                </a:lnTo>
                <a:lnTo>
                  <a:pt x="175323" y="18338"/>
                </a:lnTo>
                <a:lnTo>
                  <a:pt x="179235" y="19685"/>
                </a:lnTo>
                <a:lnTo>
                  <a:pt x="181406" y="20015"/>
                </a:lnTo>
                <a:lnTo>
                  <a:pt x="186448" y="20015"/>
                </a:lnTo>
                <a:lnTo>
                  <a:pt x="188823" y="19418"/>
                </a:lnTo>
                <a:lnTo>
                  <a:pt x="192976" y="17043"/>
                </a:lnTo>
                <a:lnTo>
                  <a:pt x="194767" y="15494"/>
                </a:lnTo>
                <a:lnTo>
                  <a:pt x="196239" y="13627"/>
                </a:lnTo>
                <a:close/>
              </a:path>
              <a:path w="345439" h="145415">
                <a:moveTo>
                  <a:pt x="201079" y="0"/>
                </a:moveTo>
                <a:lnTo>
                  <a:pt x="190144" y="0"/>
                </a:lnTo>
                <a:lnTo>
                  <a:pt x="189915" y="1790"/>
                </a:lnTo>
                <a:lnTo>
                  <a:pt x="189242" y="3390"/>
                </a:lnTo>
                <a:lnTo>
                  <a:pt x="187007" y="6197"/>
                </a:lnTo>
                <a:lnTo>
                  <a:pt x="185381" y="6896"/>
                </a:lnTo>
                <a:lnTo>
                  <a:pt x="199808" y="6896"/>
                </a:lnTo>
                <a:lnTo>
                  <a:pt x="200520" y="4749"/>
                </a:lnTo>
                <a:lnTo>
                  <a:pt x="200862" y="2921"/>
                </a:lnTo>
                <a:lnTo>
                  <a:pt x="200973" y="2184"/>
                </a:lnTo>
                <a:lnTo>
                  <a:pt x="201079" y="0"/>
                </a:lnTo>
                <a:close/>
              </a:path>
              <a:path w="345439" h="145415">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5">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D54015"/>
          </a:solidFill>
        </p:spPr>
        <p:txBody>
          <a:bodyPr wrap="square" lIns="0" tIns="0" rIns="0" bIns="0" rtlCol="0"/>
          <a:lstStyle/>
          <a:p>
            <a:endParaRPr/>
          </a:p>
        </p:txBody>
      </p:sp>
      <p:sp>
        <p:nvSpPr>
          <p:cNvPr id="3" name="object 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8" name="object 8"/>
          <p:cNvSpPr/>
          <p:nvPr/>
        </p:nvSpPr>
        <p:spPr>
          <a:xfrm>
            <a:off x="727544" y="3060865"/>
            <a:ext cx="2971800" cy="4051300"/>
          </a:xfrm>
          <a:custGeom>
            <a:avLst/>
            <a:gdLst/>
            <a:ahLst/>
            <a:cxnLst/>
            <a:rect l="l" t="t" r="r" b="b"/>
            <a:pathLst>
              <a:path w="2971800" h="4051300">
                <a:moveTo>
                  <a:pt x="0" y="0"/>
                </a:moveTo>
                <a:lnTo>
                  <a:pt x="2971799" y="0"/>
                </a:lnTo>
                <a:lnTo>
                  <a:pt x="2971799" y="4050791"/>
                </a:lnTo>
                <a:lnTo>
                  <a:pt x="0" y="4050791"/>
                </a:lnTo>
                <a:lnTo>
                  <a:pt x="0" y="0"/>
                </a:lnTo>
                <a:close/>
              </a:path>
            </a:pathLst>
          </a:custGeom>
          <a:solidFill>
            <a:srgbClr val="000000">
              <a:alpha val="39999"/>
            </a:srgbClr>
          </a:solidFill>
        </p:spPr>
        <p:txBody>
          <a:bodyPr wrap="square" lIns="0" tIns="0" rIns="0" bIns="0" rtlCol="0"/>
          <a:lstStyle/>
          <a:p>
            <a:endParaRPr/>
          </a:p>
        </p:txBody>
      </p:sp>
      <p:sp>
        <p:nvSpPr>
          <p:cNvPr id="9" name="object 9"/>
          <p:cNvSpPr/>
          <p:nvPr/>
        </p:nvSpPr>
        <p:spPr>
          <a:xfrm>
            <a:off x="761202" y="3096554"/>
            <a:ext cx="2886710" cy="3963670"/>
          </a:xfrm>
          <a:custGeom>
            <a:avLst/>
            <a:gdLst/>
            <a:ahLst/>
            <a:cxnLst/>
            <a:rect l="l" t="t" r="r" b="b"/>
            <a:pathLst>
              <a:path w="2886710" h="3963670">
                <a:moveTo>
                  <a:pt x="2850451" y="0"/>
                </a:moveTo>
                <a:lnTo>
                  <a:pt x="36004" y="0"/>
                </a:lnTo>
                <a:lnTo>
                  <a:pt x="15189" y="562"/>
                </a:lnTo>
                <a:lnTo>
                  <a:pt x="4500" y="4500"/>
                </a:lnTo>
                <a:lnTo>
                  <a:pt x="562" y="15189"/>
                </a:lnTo>
                <a:lnTo>
                  <a:pt x="0" y="36004"/>
                </a:lnTo>
                <a:lnTo>
                  <a:pt x="0" y="3927297"/>
                </a:lnTo>
                <a:lnTo>
                  <a:pt x="562" y="3948112"/>
                </a:lnTo>
                <a:lnTo>
                  <a:pt x="4500" y="3958801"/>
                </a:lnTo>
                <a:lnTo>
                  <a:pt x="15189" y="3962739"/>
                </a:lnTo>
                <a:lnTo>
                  <a:pt x="36004" y="3963301"/>
                </a:lnTo>
                <a:lnTo>
                  <a:pt x="2850451" y="3963301"/>
                </a:lnTo>
                <a:lnTo>
                  <a:pt x="2871259" y="3962739"/>
                </a:lnTo>
                <a:lnTo>
                  <a:pt x="2881944" y="3958801"/>
                </a:lnTo>
                <a:lnTo>
                  <a:pt x="2885880" y="3948112"/>
                </a:lnTo>
                <a:lnTo>
                  <a:pt x="2886443" y="3927297"/>
                </a:lnTo>
                <a:lnTo>
                  <a:pt x="2886443" y="36004"/>
                </a:lnTo>
                <a:lnTo>
                  <a:pt x="2885880" y="15189"/>
                </a:lnTo>
                <a:lnTo>
                  <a:pt x="2881944" y="4500"/>
                </a:lnTo>
                <a:lnTo>
                  <a:pt x="2871259" y="562"/>
                </a:lnTo>
                <a:lnTo>
                  <a:pt x="2850451" y="0"/>
                </a:lnTo>
                <a:close/>
              </a:path>
            </a:pathLst>
          </a:custGeom>
          <a:solidFill>
            <a:srgbClr val="FFFFFF"/>
          </a:solidFill>
        </p:spPr>
        <p:txBody>
          <a:bodyPr wrap="square" lIns="0" tIns="0" rIns="0" bIns="0" rtlCol="0"/>
          <a:lstStyle/>
          <a:p>
            <a:endParaRPr/>
          </a:p>
        </p:txBody>
      </p:sp>
      <p:sp>
        <p:nvSpPr>
          <p:cNvPr id="11" name="object 11"/>
          <p:cNvSpPr txBox="1"/>
          <p:nvPr/>
        </p:nvSpPr>
        <p:spPr>
          <a:xfrm>
            <a:off x="811835" y="3248204"/>
            <a:ext cx="2858770" cy="3691780"/>
          </a:xfrm>
          <a:prstGeom prst="rect">
            <a:avLst/>
          </a:prstGeom>
        </p:spPr>
        <p:txBody>
          <a:bodyPr vert="horz" wrap="square" lIns="0" tIns="19050" rIns="0" bIns="0" rtlCol="0">
            <a:spAutoFit/>
          </a:bodyPr>
          <a:lstStyle/>
          <a:p>
            <a:pPr marL="316230" marR="298450" indent="-180340">
              <a:lnSpc>
                <a:spcPct val="96800"/>
              </a:lnSpc>
              <a:spcBef>
                <a:spcPts val="150"/>
              </a:spcBef>
            </a:pPr>
            <a:r>
              <a:rPr sz="1050" b="1" dirty="0">
                <a:solidFill>
                  <a:srgbClr val="DF4F13"/>
                </a:solidFill>
                <a:latin typeface="Arial"/>
                <a:cs typeface="Arial"/>
              </a:rPr>
              <a:t>» </a:t>
            </a:r>
            <a:r>
              <a:rPr sz="1050" b="1" dirty="0">
                <a:latin typeface="Arial"/>
                <a:cs typeface="Arial"/>
              </a:rPr>
              <a:t>Em todos os casos: </a:t>
            </a:r>
            <a:r>
              <a:rPr sz="1050" dirty="0">
                <a:latin typeface="Arial"/>
                <a:cs typeface="Arial"/>
              </a:rPr>
              <a:t>coloque a pessoa em  ambiente seguro e de apoio em um  estabelecimento de saúde.</a:t>
            </a:r>
          </a:p>
          <a:p>
            <a:pPr marL="135890">
              <a:lnSpc>
                <a:spcPct val="100000"/>
              </a:lnSpc>
              <a:spcBef>
                <a:spcPts val="365"/>
              </a:spcBef>
              <a:tabLst>
                <a:tab pos="539115" algn="l"/>
              </a:tabLst>
            </a:pPr>
            <a:r>
              <a:rPr sz="1050" b="1" dirty="0">
                <a:solidFill>
                  <a:srgbClr val="DF4F13"/>
                </a:solidFill>
                <a:latin typeface="Arial"/>
                <a:cs typeface="Arial"/>
              </a:rPr>
              <a:t>»	</a:t>
            </a:r>
            <a:r>
              <a:rPr sz="1050" b="1" dirty="0">
                <a:latin typeface="Arial"/>
                <a:cs typeface="Arial"/>
              </a:rPr>
              <a:t>NÃO </a:t>
            </a:r>
            <a:r>
              <a:rPr sz="1050" dirty="0">
                <a:latin typeface="Arial"/>
                <a:cs typeface="Arial"/>
              </a:rPr>
              <a:t>deixe a pessoa sozinha.</a:t>
            </a:r>
          </a:p>
          <a:p>
            <a:pPr marL="316230" marR="210820" indent="-180340">
              <a:lnSpc>
                <a:spcPct val="97800"/>
              </a:lnSpc>
              <a:spcBef>
                <a:spcPts val="125"/>
              </a:spcBef>
            </a:pPr>
            <a:r>
              <a:rPr sz="1050" b="1" dirty="0">
                <a:solidFill>
                  <a:srgbClr val="DF4F13"/>
                </a:solidFill>
                <a:latin typeface="Arial"/>
                <a:cs typeface="Arial"/>
              </a:rPr>
              <a:t>» </a:t>
            </a:r>
            <a:r>
              <a:rPr sz="1050" dirty="0">
                <a:latin typeface="Arial"/>
                <a:cs typeface="Arial"/>
              </a:rPr>
              <a:t>Institua o tratamento médico da lesão ou do  envenenamento. Em caso de intoxicação  aguda por pesticida, siga o “Manejo da  intoxicação por pesticida”. </a:t>
            </a:r>
            <a:r>
              <a:rPr sz="1050" b="1" dirty="0">
                <a:solidFill>
                  <a:srgbClr val="D54015"/>
                </a:solidFill>
                <a:latin typeface="Arial"/>
                <a:cs typeface="Arial"/>
              </a:rPr>
              <a:t>(2.1)</a:t>
            </a:r>
            <a:endParaRPr sz="1050" dirty="0">
              <a:latin typeface="Arial"/>
              <a:cs typeface="Arial"/>
            </a:endParaRPr>
          </a:p>
          <a:p>
            <a:pPr marL="316230" marR="386715" indent="-180340">
              <a:lnSpc>
                <a:spcPct val="96800"/>
              </a:lnSpc>
              <a:spcBef>
                <a:spcPts val="220"/>
              </a:spcBef>
            </a:pPr>
            <a:r>
              <a:rPr sz="1050" b="1" dirty="0">
                <a:solidFill>
                  <a:srgbClr val="DF4F13"/>
                </a:solidFill>
                <a:latin typeface="Arial"/>
                <a:cs typeface="Arial"/>
              </a:rPr>
              <a:t>» </a:t>
            </a:r>
            <a:r>
              <a:rPr sz="1050" dirty="0">
                <a:latin typeface="Arial"/>
                <a:cs typeface="Arial"/>
              </a:rPr>
              <a:t>Se houver necessidade de hospitalização,  continue o monitoramento rigoroso da  pessoa para prevenir o suicídio.</a:t>
            </a:r>
          </a:p>
          <a:p>
            <a:pPr marL="316230" marR="192405" indent="-180340">
              <a:lnSpc>
                <a:spcPct val="93700"/>
              </a:lnSpc>
              <a:spcBef>
                <a:spcPts val="275"/>
              </a:spcBef>
            </a:pPr>
            <a:r>
              <a:rPr sz="1050" b="1" dirty="0">
                <a:solidFill>
                  <a:srgbClr val="DF4F13"/>
                </a:solidFill>
                <a:latin typeface="Arial"/>
                <a:cs typeface="Arial"/>
              </a:rPr>
              <a:t>» </a:t>
            </a:r>
            <a:r>
              <a:rPr sz="1050" dirty="0">
                <a:latin typeface="Arial"/>
                <a:cs typeface="Arial"/>
              </a:rPr>
              <a:t>Cuide da pessoa que tenha cometido um ato  de autoagressão. </a:t>
            </a:r>
            <a:r>
              <a:rPr sz="1050" b="1" dirty="0">
                <a:solidFill>
                  <a:srgbClr val="D54015"/>
                </a:solidFill>
                <a:latin typeface="Arial"/>
                <a:cs typeface="Arial"/>
              </a:rPr>
              <a:t>(2.2)</a:t>
            </a:r>
            <a:endParaRPr sz="1050" dirty="0">
              <a:latin typeface="Arial"/>
              <a:cs typeface="Arial"/>
            </a:endParaRPr>
          </a:p>
          <a:p>
            <a:pPr marL="135890">
              <a:lnSpc>
                <a:spcPct val="100000"/>
              </a:lnSpc>
              <a:spcBef>
                <a:spcPts val="165"/>
              </a:spcBef>
            </a:pPr>
            <a:r>
              <a:rPr sz="1050" b="1" dirty="0">
                <a:solidFill>
                  <a:srgbClr val="DF4F13"/>
                </a:solidFill>
                <a:latin typeface="Arial"/>
                <a:cs typeface="Arial"/>
              </a:rPr>
              <a:t>» </a:t>
            </a:r>
            <a:r>
              <a:rPr sz="1050" dirty="0">
                <a:latin typeface="Arial"/>
                <a:cs typeface="Arial"/>
              </a:rPr>
              <a:t>Ofereça e ative o apoio psicossocial. </a:t>
            </a:r>
            <a:r>
              <a:rPr sz="1050" b="1" dirty="0">
                <a:solidFill>
                  <a:srgbClr val="D54015"/>
                </a:solidFill>
                <a:latin typeface="Arial"/>
                <a:cs typeface="Arial"/>
              </a:rPr>
              <a:t>(2.3)</a:t>
            </a:r>
            <a:endParaRPr sz="1050" dirty="0">
              <a:latin typeface="Arial"/>
              <a:cs typeface="Arial"/>
            </a:endParaRPr>
          </a:p>
          <a:p>
            <a:pPr marL="135890">
              <a:lnSpc>
                <a:spcPct val="100000"/>
              </a:lnSpc>
              <a:spcBef>
                <a:spcPts val="90"/>
              </a:spcBef>
            </a:pPr>
            <a:r>
              <a:rPr sz="1050" b="1" dirty="0">
                <a:solidFill>
                  <a:srgbClr val="DF4F13"/>
                </a:solidFill>
                <a:latin typeface="Arial"/>
                <a:cs typeface="Arial"/>
              </a:rPr>
              <a:t>» </a:t>
            </a:r>
            <a:r>
              <a:rPr sz="1050" dirty="0">
                <a:latin typeface="Arial"/>
                <a:cs typeface="Arial"/>
              </a:rPr>
              <a:t>Ofereça apoio aos cuidadores. </a:t>
            </a:r>
            <a:r>
              <a:rPr sz="1050" b="1" dirty="0">
                <a:solidFill>
                  <a:srgbClr val="D54015"/>
                </a:solidFill>
                <a:latin typeface="Arial"/>
                <a:cs typeface="Arial"/>
              </a:rPr>
              <a:t>(2.4)</a:t>
            </a:r>
            <a:endParaRPr sz="1050" dirty="0">
              <a:latin typeface="Arial"/>
              <a:cs typeface="Arial"/>
            </a:endParaRPr>
          </a:p>
          <a:p>
            <a:pPr marL="316230" marR="146685" indent="-180340">
              <a:lnSpc>
                <a:spcPct val="93800"/>
              </a:lnSpc>
              <a:spcBef>
                <a:spcPts val="190"/>
              </a:spcBef>
            </a:pPr>
            <a:r>
              <a:rPr sz="1050" b="1" dirty="0">
                <a:solidFill>
                  <a:srgbClr val="DF4F13"/>
                </a:solidFill>
                <a:latin typeface="Arial"/>
                <a:cs typeface="Arial"/>
              </a:rPr>
              <a:t>» </a:t>
            </a:r>
            <a:r>
              <a:rPr sz="1050" dirty="0">
                <a:latin typeface="Arial"/>
                <a:cs typeface="Arial"/>
              </a:rPr>
              <a:t>Consulte um especialista em saúde mental, se  disponível.</a:t>
            </a:r>
          </a:p>
          <a:p>
            <a:pPr marL="316230" marR="621665" indent="-180340">
              <a:lnSpc>
                <a:spcPct val="93800"/>
              </a:lnSpc>
              <a:spcBef>
                <a:spcPts val="270"/>
              </a:spcBef>
            </a:pPr>
            <a:r>
              <a:rPr sz="1050" b="1" dirty="0">
                <a:solidFill>
                  <a:srgbClr val="DF4F13"/>
                </a:solidFill>
                <a:latin typeface="Arial"/>
                <a:cs typeface="Arial"/>
              </a:rPr>
              <a:t>» </a:t>
            </a:r>
            <a:r>
              <a:rPr sz="1050" dirty="0">
                <a:latin typeface="Arial"/>
                <a:cs typeface="Arial"/>
              </a:rPr>
              <a:t>Mantenha o contato e o seguimento  periódicos.</a:t>
            </a:r>
          </a:p>
        </p:txBody>
      </p:sp>
      <p:sp>
        <p:nvSpPr>
          <p:cNvPr id="12" name="object 12"/>
          <p:cNvSpPr/>
          <p:nvPr/>
        </p:nvSpPr>
        <p:spPr>
          <a:xfrm>
            <a:off x="761202" y="3096554"/>
            <a:ext cx="2886710" cy="3963670"/>
          </a:xfrm>
          <a:custGeom>
            <a:avLst/>
            <a:gdLst/>
            <a:ahLst/>
            <a:cxnLst/>
            <a:rect l="l" t="t" r="r" b="b"/>
            <a:pathLst>
              <a:path w="2886710" h="3963670">
                <a:moveTo>
                  <a:pt x="36004" y="0"/>
                </a:moveTo>
                <a:lnTo>
                  <a:pt x="15189" y="562"/>
                </a:lnTo>
                <a:lnTo>
                  <a:pt x="4500" y="4500"/>
                </a:lnTo>
                <a:lnTo>
                  <a:pt x="562" y="15189"/>
                </a:lnTo>
                <a:lnTo>
                  <a:pt x="0" y="36004"/>
                </a:lnTo>
                <a:lnTo>
                  <a:pt x="0" y="3927297"/>
                </a:lnTo>
                <a:lnTo>
                  <a:pt x="562" y="3948112"/>
                </a:lnTo>
                <a:lnTo>
                  <a:pt x="4500" y="3958801"/>
                </a:lnTo>
                <a:lnTo>
                  <a:pt x="15189" y="3962739"/>
                </a:lnTo>
                <a:lnTo>
                  <a:pt x="36004" y="3963301"/>
                </a:lnTo>
                <a:lnTo>
                  <a:pt x="2850451" y="3963301"/>
                </a:lnTo>
                <a:lnTo>
                  <a:pt x="2871259" y="3962739"/>
                </a:lnTo>
                <a:lnTo>
                  <a:pt x="2881944" y="3958801"/>
                </a:lnTo>
                <a:lnTo>
                  <a:pt x="2885880" y="3948112"/>
                </a:lnTo>
                <a:lnTo>
                  <a:pt x="2886443" y="3927297"/>
                </a:lnTo>
                <a:lnTo>
                  <a:pt x="2886443" y="36004"/>
                </a:lnTo>
                <a:lnTo>
                  <a:pt x="2885880" y="15189"/>
                </a:lnTo>
                <a:lnTo>
                  <a:pt x="2881944" y="4500"/>
                </a:lnTo>
                <a:lnTo>
                  <a:pt x="2871259" y="562"/>
                </a:lnTo>
                <a:lnTo>
                  <a:pt x="2850451" y="0"/>
                </a:lnTo>
                <a:lnTo>
                  <a:pt x="36004" y="0"/>
                </a:lnTo>
                <a:close/>
              </a:path>
            </a:pathLst>
          </a:custGeom>
          <a:ln w="12700">
            <a:solidFill>
              <a:srgbClr val="D54015"/>
            </a:solidFill>
          </a:ln>
        </p:spPr>
        <p:txBody>
          <a:bodyPr wrap="square" lIns="0" tIns="0" rIns="0" bIns="0" rtlCol="0"/>
          <a:lstStyle/>
          <a:p>
            <a:endParaRPr/>
          </a:p>
        </p:txBody>
      </p:sp>
      <p:sp>
        <p:nvSpPr>
          <p:cNvPr id="13" name="object 13"/>
          <p:cNvSpPr/>
          <p:nvPr/>
        </p:nvSpPr>
        <p:spPr>
          <a:xfrm>
            <a:off x="3854894" y="3060865"/>
            <a:ext cx="3114040" cy="4051300"/>
          </a:xfrm>
          <a:custGeom>
            <a:avLst/>
            <a:gdLst/>
            <a:ahLst/>
            <a:cxnLst/>
            <a:rect l="l" t="t" r="r" b="b"/>
            <a:pathLst>
              <a:path w="3114040" h="4051300">
                <a:moveTo>
                  <a:pt x="0" y="0"/>
                </a:moveTo>
                <a:lnTo>
                  <a:pt x="3113532" y="0"/>
                </a:lnTo>
                <a:lnTo>
                  <a:pt x="3113532" y="4050791"/>
                </a:lnTo>
                <a:lnTo>
                  <a:pt x="0" y="4050791"/>
                </a:lnTo>
                <a:lnTo>
                  <a:pt x="0" y="0"/>
                </a:lnTo>
                <a:close/>
              </a:path>
            </a:pathLst>
          </a:custGeom>
          <a:solidFill>
            <a:srgbClr val="000000">
              <a:alpha val="39999"/>
            </a:srgbClr>
          </a:solidFill>
        </p:spPr>
        <p:txBody>
          <a:bodyPr wrap="square" lIns="0" tIns="0" rIns="0" bIns="0" rtlCol="0"/>
          <a:lstStyle/>
          <a:p>
            <a:endParaRPr/>
          </a:p>
        </p:txBody>
      </p:sp>
      <p:sp>
        <p:nvSpPr>
          <p:cNvPr id="14" name="object 14"/>
          <p:cNvSpPr/>
          <p:nvPr/>
        </p:nvSpPr>
        <p:spPr>
          <a:xfrm>
            <a:off x="3888545" y="3096554"/>
            <a:ext cx="3028315" cy="3963670"/>
          </a:xfrm>
          <a:custGeom>
            <a:avLst/>
            <a:gdLst/>
            <a:ahLst/>
            <a:cxnLst/>
            <a:rect l="l" t="t" r="r" b="b"/>
            <a:pathLst>
              <a:path w="3028315" h="3963670">
                <a:moveTo>
                  <a:pt x="2992247" y="0"/>
                </a:moveTo>
                <a:lnTo>
                  <a:pt x="36004" y="0"/>
                </a:lnTo>
                <a:lnTo>
                  <a:pt x="15189" y="562"/>
                </a:lnTo>
                <a:lnTo>
                  <a:pt x="4500" y="4500"/>
                </a:lnTo>
                <a:lnTo>
                  <a:pt x="562" y="15189"/>
                </a:lnTo>
                <a:lnTo>
                  <a:pt x="0" y="36004"/>
                </a:lnTo>
                <a:lnTo>
                  <a:pt x="0" y="3927297"/>
                </a:lnTo>
                <a:lnTo>
                  <a:pt x="562" y="3948112"/>
                </a:lnTo>
                <a:lnTo>
                  <a:pt x="4500" y="3958801"/>
                </a:lnTo>
                <a:lnTo>
                  <a:pt x="15189" y="3962739"/>
                </a:lnTo>
                <a:lnTo>
                  <a:pt x="36004" y="3963301"/>
                </a:lnTo>
                <a:lnTo>
                  <a:pt x="2992247" y="3963301"/>
                </a:lnTo>
                <a:lnTo>
                  <a:pt x="3013062" y="3962739"/>
                </a:lnTo>
                <a:lnTo>
                  <a:pt x="3023750" y="3958801"/>
                </a:lnTo>
                <a:lnTo>
                  <a:pt x="3027688" y="3948112"/>
                </a:lnTo>
                <a:lnTo>
                  <a:pt x="3028251" y="3927297"/>
                </a:lnTo>
                <a:lnTo>
                  <a:pt x="3028251" y="36004"/>
                </a:lnTo>
                <a:lnTo>
                  <a:pt x="3027688" y="15189"/>
                </a:lnTo>
                <a:lnTo>
                  <a:pt x="3023750" y="4500"/>
                </a:lnTo>
                <a:lnTo>
                  <a:pt x="3013062" y="562"/>
                </a:lnTo>
                <a:lnTo>
                  <a:pt x="2992247" y="0"/>
                </a:lnTo>
                <a:close/>
              </a:path>
            </a:pathLst>
          </a:custGeom>
          <a:solidFill>
            <a:srgbClr val="FFFFFF"/>
          </a:solidFill>
        </p:spPr>
        <p:txBody>
          <a:bodyPr wrap="square" lIns="0" tIns="0" rIns="0" bIns="0" rtlCol="0"/>
          <a:lstStyle/>
          <a:p>
            <a:endParaRPr/>
          </a:p>
        </p:txBody>
      </p:sp>
      <p:sp>
        <p:nvSpPr>
          <p:cNvPr id="16" name="object 16"/>
          <p:cNvSpPr txBox="1"/>
          <p:nvPr/>
        </p:nvSpPr>
        <p:spPr>
          <a:xfrm>
            <a:off x="3901246" y="2990999"/>
            <a:ext cx="3015614" cy="3346942"/>
          </a:xfrm>
          <a:prstGeom prst="rect">
            <a:avLst/>
          </a:prstGeom>
        </p:spPr>
        <p:txBody>
          <a:bodyPr vert="horz" wrap="square" lIns="0" tIns="59690" rIns="0" bIns="0" rtlCol="0">
            <a:spAutoFit/>
          </a:bodyPr>
          <a:lstStyle/>
          <a:p>
            <a:pPr>
              <a:lnSpc>
                <a:spcPct val="100000"/>
              </a:lnSpc>
              <a:spcBef>
                <a:spcPts val="470"/>
              </a:spcBef>
            </a:pPr>
            <a:r>
              <a:rPr sz="1400" b="1" dirty="0">
                <a:solidFill>
                  <a:srgbClr val="DF4F13"/>
                </a:solidFill>
                <a:latin typeface="Arial"/>
                <a:cs typeface="Arial"/>
              </a:rPr>
              <a:t>» </a:t>
            </a:r>
            <a:r>
              <a:rPr sz="1000" dirty="0">
                <a:latin typeface="Arial"/>
                <a:cs typeface="Arial"/>
              </a:rPr>
              <a:t>Elimine os meios de autoagressão ou suicídio.</a:t>
            </a:r>
          </a:p>
          <a:p>
            <a:pPr marL="179705" marR="5080" indent="-180340" algn="just">
              <a:lnSpc>
                <a:spcPct val="96800"/>
              </a:lnSpc>
              <a:spcBef>
                <a:spcPts val="425"/>
              </a:spcBef>
            </a:pPr>
            <a:r>
              <a:rPr sz="1400" b="1" dirty="0">
                <a:solidFill>
                  <a:srgbClr val="DF4F13"/>
                </a:solidFill>
                <a:latin typeface="Arial"/>
                <a:cs typeface="Arial"/>
              </a:rPr>
              <a:t>» </a:t>
            </a:r>
            <a:r>
              <a:rPr sz="1000" dirty="0">
                <a:latin typeface="Arial"/>
                <a:cs typeface="Arial"/>
              </a:rPr>
              <a:t>Crie um ambiente seguro e de apoio; se possível,  ofereça uma área separada e tranquila durante a  espera pelo tratamento.</a:t>
            </a:r>
          </a:p>
          <a:p>
            <a:pPr>
              <a:lnSpc>
                <a:spcPct val="100000"/>
              </a:lnSpc>
              <a:spcBef>
                <a:spcPts val="645"/>
              </a:spcBef>
              <a:tabLst>
                <a:tab pos="402590" algn="l"/>
              </a:tabLst>
            </a:pPr>
            <a:r>
              <a:rPr sz="1400" b="1" dirty="0">
                <a:solidFill>
                  <a:srgbClr val="DF4F13"/>
                </a:solidFill>
                <a:latin typeface="Arial"/>
                <a:cs typeface="Arial"/>
              </a:rPr>
              <a:t>»	</a:t>
            </a:r>
            <a:r>
              <a:rPr sz="1000" b="1" dirty="0">
                <a:latin typeface="Arial"/>
                <a:cs typeface="Arial"/>
              </a:rPr>
              <a:t>NÃO </a:t>
            </a:r>
            <a:r>
              <a:rPr sz="1000" dirty="0">
                <a:latin typeface="Arial"/>
                <a:cs typeface="Arial"/>
              </a:rPr>
              <a:t>deixe a pessoa sozinha.</a:t>
            </a:r>
          </a:p>
          <a:p>
            <a:pPr marL="179705" marR="121920" indent="-180340">
              <a:lnSpc>
                <a:spcPct val="96800"/>
              </a:lnSpc>
              <a:spcBef>
                <a:spcPts val="425"/>
              </a:spcBef>
            </a:pPr>
            <a:r>
              <a:rPr sz="1400" b="1" dirty="0">
                <a:solidFill>
                  <a:srgbClr val="DF4F13"/>
                </a:solidFill>
                <a:latin typeface="Arial"/>
                <a:cs typeface="Arial"/>
              </a:rPr>
              <a:t>» </a:t>
            </a:r>
            <a:r>
              <a:rPr sz="1000" dirty="0">
                <a:latin typeface="Arial"/>
                <a:cs typeface="Arial"/>
              </a:rPr>
              <a:t>Supervisione e designe um funcionário ou  parente para garantir a segurança permanente  da pessoa.</a:t>
            </a:r>
          </a:p>
          <a:p>
            <a:pPr marL="179705" marR="160020" indent="-180340">
              <a:lnSpc>
                <a:spcPct val="93700"/>
              </a:lnSpc>
              <a:spcBef>
                <a:spcPts val="555"/>
              </a:spcBef>
            </a:pPr>
            <a:r>
              <a:rPr sz="1400" b="1" dirty="0">
                <a:solidFill>
                  <a:srgbClr val="DF4F13"/>
                </a:solidFill>
                <a:latin typeface="Arial"/>
                <a:cs typeface="Arial"/>
              </a:rPr>
              <a:t>» </a:t>
            </a:r>
            <a:r>
              <a:rPr sz="1000" dirty="0">
                <a:latin typeface="Arial"/>
                <a:cs typeface="Arial"/>
              </a:rPr>
              <a:t>Dê atenção ao estado mental e ao sofrimento  emocional.</a:t>
            </a:r>
          </a:p>
          <a:p>
            <a:pPr marL="179705" marR="45085" indent="-180340">
              <a:lnSpc>
                <a:spcPct val="93700"/>
              </a:lnSpc>
              <a:spcBef>
                <a:spcPts val="555"/>
              </a:spcBef>
            </a:pPr>
            <a:r>
              <a:rPr sz="1400" b="1" dirty="0">
                <a:solidFill>
                  <a:srgbClr val="DF4F13"/>
                </a:solidFill>
                <a:latin typeface="Arial"/>
                <a:cs typeface="Arial"/>
              </a:rPr>
              <a:t>» </a:t>
            </a:r>
            <a:r>
              <a:rPr sz="1000" dirty="0">
                <a:latin typeface="Arial"/>
                <a:cs typeface="Arial"/>
              </a:rPr>
              <a:t>Providencie psicoeducação para a pessoa e seus  cuidadores. </a:t>
            </a:r>
            <a:r>
              <a:rPr sz="1000" b="1" dirty="0">
                <a:solidFill>
                  <a:srgbClr val="D54015"/>
                </a:solidFill>
                <a:latin typeface="Arial"/>
                <a:cs typeface="Arial"/>
              </a:rPr>
              <a:t>(2.5)</a:t>
            </a:r>
            <a:endParaRPr sz="1000" dirty="0">
              <a:latin typeface="Arial"/>
              <a:cs typeface="Arial"/>
            </a:endParaRPr>
          </a:p>
          <a:p>
            <a:pPr>
              <a:lnSpc>
                <a:spcPct val="100000"/>
              </a:lnSpc>
              <a:spcBef>
                <a:spcPts val="455"/>
              </a:spcBef>
            </a:pPr>
            <a:r>
              <a:rPr sz="1400" b="1" dirty="0">
                <a:solidFill>
                  <a:srgbClr val="DF4F13"/>
                </a:solidFill>
                <a:latin typeface="Arial"/>
                <a:cs typeface="Arial"/>
              </a:rPr>
              <a:t>» </a:t>
            </a:r>
            <a:r>
              <a:rPr sz="1000" dirty="0">
                <a:latin typeface="Arial"/>
                <a:cs typeface="Arial"/>
              </a:rPr>
              <a:t>Ofereça e ative o apoio psicossocial. </a:t>
            </a:r>
            <a:r>
              <a:rPr sz="1000" b="1" dirty="0">
                <a:solidFill>
                  <a:srgbClr val="D54015"/>
                </a:solidFill>
                <a:latin typeface="Arial"/>
                <a:cs typeface="Arial"/>
              </a:rPr>
              <a:t>(2.3)</a:t>
            </a:r>
            <a:endParaRPr sz="1000" dirty="0">
              <a:latin typeface="Arial"/>
              <a:cs typeface="Arial"/>
            </a:endParaRPr>
          </a:p>
          <a:p>
            <a:pPr>
              <a:lnSpc>
                <a:spcPct val="100000"/>
              </a:lnSpc>
              <a:spcBef>
                <a:spcPts val="370"/>
              </a:spcBef>
            </a:pPr>
            <a:r>
              <a:rPr sz="1400" b="1" dirty="0">
                <a:solidFill>
                  <a:srgbClr val="DF4F13"/>
                </a:solidFill>
                <a:latin typeface="Arial"/>
                <a:cs typeface="Arial"/>
              </a:rPr>
              <a:t>» </a:t>
            </a:r>
            <a:r>
              <a:rPr sz="1000" dirty="0">
                <a:latin typeface="Arial"/>
                <a:cs typeface="Arial"/>
              </a:rPr>
              <a:t>Ofereça apoio aos cuidadores. </a:t>
            </a:r>
            <a:r>
              <a:rPr sz="1000" b="1" dirty="0">
                <a:solidFill>
                  <a:srgbClr val="D54015"/>
                </a:solidFill>
                <a:latin typeface="Arial"/>
                <a:cs typeface="Arial"/>
              </a:rPr>
              <a:t>(2.4)</a:t>
            </a:r>
            <a:endParaRPr sz="1000" dirty="0">
              <a:latin typeface="Arial"/>
              <a:cs typeface="Arial"/>
            </a:endParaRPr>
          </a:p>
          <a:p>
            <a:pPr>
              <a:lnSpc>
                <a:spcPct val="100000"/>
              </a:lnSpc>
              <a:spcBef>
                <a:spcPts val="370"/>
              </a:spcBef>
            </a:pPr>
            <a:r>
              <a:rPr sz="1400" b="1" dirty="0">
                <a:solidFill>
                  <a:srgbClr val="DF4F13"/>
                </a:solidFill>
                <a:latin typeface="Arial"/>
                <a:cs typeface="Arial"/>
              </a:rPr>
              <a:t>»</a:t>
            </a:r>
            <a:endParaRPr sz="1400" dirty="0">
              <a:latin typeface="Arial"/>
              <a:cs typeface="Arial"/>
            </a:endParaRPr>
          </a:p>
        </p:txBody>
      </p:sp>
      <p:sp>
        <p:nvSpPr>
          <p:cNvPr id="17" name="object 17"/>
          <p:cNvSpPr txBox="1"/>
          <p:nvPr/>
        </p:nvSpPr>
        <p:spPr>
          <a:xfrm>
            <a:off x="3895526" y="6184177"/>
            <a:ext cx="3021333" cy="601345"/>
          </a:xfrm>
          <a:prstGeom prst="rect">
            <a:avLst/>
          </a:prstGeom>
        </p:spPr>
        <p:txBody>
          <a:bodyPr vert="horz" wrap="square" lIns="0" tIns="12700" rIns="0" bIns="0" rtlCol="0">
            <a:spAutoFit/>
          </a:bodyPr>
          <a:lstStyle/>
          <a:p>
            <a:pPr marL="179705" marR="132080">
              <a:lnSpc>
                <a:spcPct val="100000"/>
              </a:lnSpc>
              <a:spcBef>
                <a:spcPts val="100"/>
              </a:spcBef>
            </a:pPr>
            <a:r>
              <a:rPr sz="1000" spc="-50" dirty="0">
                <a:latin typeface="Arial"/>
                <a:cs typeface="Arial"/>
              </a:rPr>
              <a:t>Consulte </a:t>
            </a:r>
            <a:r>
              <a:rPr sz="1000" spc="-30" dirty="0">
                <a:latin typeface="Arial"/>
                <a:cs typeface="Arial"/>
              </a:rPr>
              <a:t>um </a:t>
            </a:r>
            <a:r>
              <a:rPr sz="1000" spc="-50" dirty="0">
                <a:latin typeface="Arial"/>
                <a:cs typeface="Arial"/>
              </a:rPr>
              <a:t>especialista em </a:t>
            </a:r>
            <a:r>
              <a:rPr sz="1000" spc="-60" dirty="0">
                <a:latin typeface="Arial"/>
                <a:cs typeface="Arial"/>
              </a:rPr>
              <a:t>saúde </a:t>
            </a:r>
            <a:r>
              <a:rPr sz="1000" spc="-30" dirty="0">
                <a:latin typeface="Arial"/>
                <a:cs typeface="Arial"/>
              </a:rPr>
              <a:t>mental, </a:t>
            </a:r>
            <a:r>
              <a:rPr sz="1000" spc="-95" dirty="0">
                <a:latin typeface="Arial"/>
                <a:cs typeface="Arial"/>
              </a:rPr>
              <a:t>se  </a:t>
            </a:r>
            <a:r>
              <a:rPr sz="1000" spc="-45" dirty="0">
                <a:latin typeface="Arial"/>
                <a:cs typeface="Arial"/>
              </a:rPr>
              <a:t>disponível.</a:t>
            </a:r>
            <a:endParaRPr sz="1000" dirty="0">
              <a:latin typeface="Arial"/>
              <a:cs typeface="Arial"/>
            </a:endParaRPr>
          </a:p>
          <a:p>
            <a:pPr>
              <a:lnSpc>
                <a:spcPct val="100000"/>
              </a:lnSpc>
              <a:spcBef>
                <a:spcPts val="450"/>
              </a:spcBef>
            </a:pPr>
            <a:r>
              <a:rPr sz="1400" b="1" spc="-80" dirty="0">
                <a:solidFill>
                  <a:srgbClr val="DF4F13"/>
                </a:solidFill>
                <a:latin typeface="Arial"/>
                <a:cs typeface="Arial"/>
              </a:rPr>
              <a:t>» </a:t>
            </a:r>
            <a:r>
              <a:rPr sz="1000" spc="-30" dirty="0">
                <a:latin typeface="Arial"/>
                <a:cs typeface="Arial"/>
              </a:rPr>
              <a:t>Mantenha </a:t>
            </a:r>
            <a:r>
              <a:rPr sz="1000" spc="-10" dirty="0">
                <a:latin typeface="Arial"/>
                <a:cs typeface="Arial"/>
              </a:rPr>
              <a:t>o </a:t>
            </a:r>
            <a:r>
              <a:rPr sz="1000" spc="-20" dirty="0">
                <a:latin typeface="Arial"/>
                <a:cs typeface="Arial"/>
              </a:rPr>
              <a:t>contato </a:t>
            </a:r>
            <a:r>
              <a:rPr sz="1000" spc="-70" dirty="0">
                <a:latin typeface="Arial"/>
                <a:cs typeface="Arial"/>
              </a:rPr>
              <a:t>e </a:t>
            </a:r>
            <a:r>
              <a:rPr sz="1000" spc="-10" dirty="0">
                <a:latin typeface="Arial"/>
                <a:cs typeface="Arial"/>
              </a:rPr>
              <a:t>o </a:t>
            </a:r>
            <a:r>
              <a:rPr sz="1000" spc="-40" dirty="0">
                <a:latin typeface="Arial"/>
                <a:cs typeface="Arial"/>
              </a:rPr>
              <a:t>seguimento</a:t>
            </a:r>
            <a:r>
              <a:rPr sz="1000" spc="30" dirty="0">
                <a:latin typeface="Arial"/>
                <a:cs typeface="Arial"/>
              </a:rPr>
              <a:t> </a:t>
            </a:r>
            <a:r>
              <a:rPr sz="1000" spc="-35" dirty="0">
                <a:latin typeface="Arial"/>
                <a:cs typeface="Arial"/>
              </a:rPr>
              <a:t>periódicos.</a:t>
            </a:r>
            <a:endParaRPr sz="1000" dirty="0">
              <a:latin typeface="Arial"/>
              <a:cs typeface="Arial"/>
            </a:endParaRPr>
          </a:p>
        </p:txBody>
      </p:sp>
      <p:sp>
        <p:nvSpPr>
          <p:cNvPr id="18" name="object 18"/>
          <p:cNvSpPr/>
          <p:nvPr/>
        </p:nvSpPr>
        <p:spPr>
          <a:xfrm>
            <a:off x="3888545" y="3096554"/>
            <a:ext cx="3028315" cy="3963670"/>
          </a:xfrm>
          <a:custGeom>
            <a:avLst/>
            <a:gdLst/>
            <a:ahLst/>
            <a:cxnLst/>
            <a:rect l="l" t="t" r="r" b="b"/>
            <a:pathLst>
              <a:path w="3028315" h="3963670">
                <a:moveTo>
                  <a:pt x="36004" y="0"/>
                </a:moveTo>
                <a:lnTo>
                  <a:pt x="15189" y="562"/>
                </a:lnTo>
                <a:lnTo>
                  <a:pt x="4500" y="4500"/>
                </a:lnTo>
                <a:lnTo>
                  <a:pt x="562" y="15189"/>
                </a:lnTo>
                <a:lnTo>
                  <a:pt x="0" y="36004"/>
                </a:lnTo>
                <a:lnTo>
                  <a:pt x="0" y="3927297"/>
                </a:lnTo>
                <a:lnTo>
                  <a:pt x="562" y="3948112"/>
                </a:lnTo>
                <a:lnTo>
                  <a:pt x="4500" y="3958801"/>
                </a:lnTo>
                <a:lnTo>
                  <a:pt x="15189" y="3962739"/>
                </a:lnTo>
                <a:lnTo>
                  <a:pt x="36004" y="3963301"/>
                </a:lnTo>
                <a:lnTo>
                  <a:pt x="2992247" y="3963301"/>
                </a:lnTo>
                <a:lnTo>
                  <a:pt x="3013062" y="3962739"/>
                </a:lnTo>
                <a:lnTo>
                  <a:pt x="3023750" y="3958801"/>
                </a:lnTo>
                <a:lnTo>
                  <a:pt x="3027688" y="3948112"/>
                </a:lnTo>
                <a:lnTo>
                  <a:pt x="3028251" y="3927297"/>
                </a:lnTo>
                <a:lnTo>
                  <a:pt x="3028251" y="36004"/>
                </a:lnTo>
                <a:lnTo>
                  <a:pt x="3027688" y="15189"/>
                </a:lnTo>
                <a:lnTo>
                  <a:pt x="3023750" y="4500"/>
                </a:lnTo>
                <a:lnTo>
                  <a:pt x="3013062" y="562"/>
                </a:lnTo>
                <a:lnTo>
                  <a:pt x="2992247" y="0"/>
                </a:lnTo>
                <a:lnTo>
                  <a:pt x="36004" y="0"/>
                </a:lnTo>
                <a:close/>
              </a:path>
            </a:pathLst>
          </a:custGeom>
          <a:ln w="12700">
            <a:solidFill>
              <a:srgbClr val="D54015"/>
            </a:solidFill>
          </a:ln>
        </p:spPr>
        <p:txBody>
          <a:bodyPr wrap="square" lIns="0" tIns="0" rIns="0" bIns="0" rtlCol="0"/>
          <a:lstStyle/>
          <a:p>
            <a:endParaRPr/>
          </a:p>
        </p:txBody>
      </p:sp>
      <p:sp>
        <p:nvSpPr>
          <p:cNvPr id="19" name="object 19"/>
          <p:cNvSpPr/>
          <p:nvPr/>
        </p:nvSpPr>
        <p:spPr>
          <a:xfrm>
            <a:off x="7153223" y="3060865"/>
            <a:ext cx="3086100" cy="1385570"/>
          </a:xfrm>
          <a:custGeom>
            <a:avLst/>
            <a:gdLst/>
            <a:ahLst/>
            <a:cxnLst/>
            <a:rect l="l" t="t" r="r" b="b"/>
            <a:pathLst>
              <a:path w="3086100" h="1385570">
                <a:moveTo>
                  <a:pt x="0" y="0"/>
                </a:moveTo>
                <a:lnTo>
                  <a:pt x="3086100" y="0"/>
                </a:lnTo>
                <a:lnTo>
                  <a:pt x="3086100" y="1385315"/>
                </a:lnTo>
                <a:lnTo>
                  <a:pt x="0" y="1385315"/>
                </a:lnTo>
                <a:lnTo>
                  <a:pt x="0" y="0"/>
                </a:lnTo>
                <a:close/>
              </a:path>
            </a:pathLst>
          </a:custGeom>
          <a:solidFill>
            <a:srgbClr val="000000">
              <a:alpha val="39999"/>
            </a:srgbClr>
          </a:solidFill>
        </p:spPr>
        <p:txBody>
          <a:bodyPr wrap="square" lIns="0" tIns="0" rIns="0" bIns="0" rtlCol="0"/>
          <a:lstStyle/>
          <a:p>
            <a:endParaRPr/>
          </a:p>
        </p:txBody>
      </p:sp>
      <p:sp>
        <p:nvSpPr>
          <p:cNvPr id="20" name="object 20"/>
          <p:cNvSpPr/>
          <p:nvPr/>
        </p:nvSpPr>
        <p:spPr>
          <a:xfrm>
            <a:off x="7186875" y="3096554"/>
            <a:ext cx="3000375" cy="1296670"/>
          </a:xfrm>
          <a:custGeom>
            <a:avLst/>
            <a:gdLst/>
            <a:ahLst/>
            <a:cxnLst/>
            <a:rect l="l" t="t" r="r" b="b"/>
            <a:pathLst>
              <a:path w="3000375" h="1296670">
                <a:moveTo>
                  <a:pt x="2964281" y="0"/>
                </a:moveTo>
                <a:lnTo>
                  <a:pt x="36004" y="0"/>
                </a:lnTo>
                <a:lnTo>
                  <a:pt x="15189" y="562"/>
                </a:lnTo>
                <a:lnTo>
                  <a:pt x="4500" y="4500"/>
                </a:lnTo>
                <a:lnTo>
                  <a:pt x="562" y="15189"/>
                </a:lnTo>
                <a:lnTo>
                  <a:pt x="0" y="36004"/>
                </a:lnTo>
                <a:lnTo>
                  <a:pt x="0" y="1260297"/>
                </a:lnTo>
                <a:lnTo>
                  <a:pt x="562" y="1281112"/>
                </a:lnTo>
                <a:lnTo>
                  <a:pt x="4500" y="1291801"/>
                </a:lnTo>
                <a:lnTo>
                  <a:pt x="15189" y="1295739"/>
                </a:lnTo>
                <a:lnTo>
                  <a:pt x="36004" y="1296301"/>
                </a:lnTo>
                <a:lnTo>
                  <a:pt x="2964281" y="1296301"/>
                </a:lnTo>
                <a:lnTo>
                  <a:pt x="2985089" y="1295739"/>
                </a:lnTo>
                <a:lnTo>
                  <a:pt x="2995774" y="1291801"/>
                </a:lnTo>
                <a:lnTo>
                  <a:pt x="2999711" y="1281112"/>
                </a:lnTo>
                <a:lnTo>
                  <a:pt x="3000273" y="1260297"/>
                </a:lnTo>
                <a:lnTo>
                  <a:pt x="3000273" y="36004"/>
                </a:lnTo>
                <a:lnTo>
                  <a:pt x="2999711" y="15189"/>
                </a:lnTo>
                <a:lnTo>
                  <a:pt x="2995774" y="4500"/>
                </a:lnTo>
                <a:lnTo>
                  <a:pt x="2985089" y="562"/>
                </a:lnTo>
                <a:lnTo>
                  <a:pt x="2964281" y="0"/>
                </a:lnTo>
                <a:close/>
              </a:path>
            </a:pathLst>
          </a:custGeom>
          <a:solidFill>
            <a:srgbClr val="FFFFFF"/>
          </a:solidFill>
        </p:spPr>
        <p:txBody>
          <a:bodyPr wrap="square" lIns="0" tIns="0" rIns="0" bIns="0" rtlCol="0"/>
          <a:lstStyle/>
          <a:p>
            <a:endParaRPr/>
          </a:p>
        </p:txBody>
      </p:sp>
      <p:sp>
        <p:nvSpPr>
          <p:cNvPr id="21" name="object 21"/>
          <p:cNvSpPr txBox="1"/>
          <p:nvPr/>
        </p:nvSpPr>
        <p:spPr>
          <a:xfrm>
            <a:off x="7194457" y="3248204"/>
            <a:ext cx="2972435" cy="838200"/>
          </a:xfrm>
          <a:prstGeom prst="rect">
            <a:avLst/>
          </a:prstGeom>
        </p:spPr>
        <p:txBody>
          <a:bodyPr vert="horz" wrap="square" lIns="0" tIns="12700" rIns="0" bIns="0" rtlCol="0">
            <a:spAutoFit/>
          </a:bodyPr>
          <a:lstStyle/>
          <a:p>
            <a:pPr marL="135890">
              <a:lnSpc>
                <a:spcPts val="1440"/>
              </a:lnSpc>
              <a:spcBef>
                <a:spcPts val="100"/>
              </a:spcBef>
            </a:pPr>
            <a:r>
              <a:rPr sz="1400" b="1" dirty="0">
                <a:solidFill>
                  <a:srgbClr val="DF4F13"/>
                </a:solidFill>
                <a:latin typeface="Arial"/>
                <a:cs typeface="Arial"/>
              </a:rPr>
              <a:t>» </a:t>
            </a:r>
            <a:r>
              <a:rPr sz="1000" dirty="0">
                <a:latin typeface="Arial"/>
                <a:cs typeface="Arial"/>
              </a:rPr>
              <a:t>Ofereça e ative o apoio psicossocial. </a:t>
            </a:r>
            <a:r>
              <a:rPr sz="1000" b="1" dirty="0">
                <a:solidFill>
                  <a:srgbClr val="D54015"/>
                </a:solidFill>
                <a:latin typeface="Arial"/>
                <a:cs typeface="Arial"/>
              </a:rPr>
              <a:t>(2.3)</a:t>
            </a:r>
            <a:endParaRPr sz="1000" dirty="0">
              <a:latin typeface="Arial"/>
              <a:cs typeface="Arial"/>
            </a:endParaRPr>
          </a:p>
          <a:p>
            <a:pPr marL="135890">
              <a:lnSpc>
                <a:spcPts val="1400"/>
              </a:lnSpc>
            </a:pPr>
            <a:r>
              <a:rPr sz="1400" b="1" dirty="0">
                <a:solidFill>
                  <a:srgbClr val="DF4F13"/>
                </a:solidFill>
                <a:latin typeface="Arial"/>
                <a:cs typeface="Arial"/>
              </a:rPr>
              <a:t>» </a:t>
            </a:r>
            <a:r>
              <a:rPr sz="1000" dirty="0">
                <a:latin typeface="Arial"/>
                <a:cs typeface="Arial"/>
              </a:rPr>
              <a:t>Consulte um especialista em saúde mental, se</a:t>
            </a:r>
          </a:p>
          <a:p>
            <a:pPr marL="316230">
              <a:lnSpc>
                <a:spcPts val="960"/>
              </a:lnSpc>
            </a:pPr>
            <a:r>
              <a:rPr sz="1000" dirty="0">
                <a:latin typeface="Arial"/>
                <a:cs typeface="Arial"/>
              </a:rPr>
              <a:t>disponível.</a:t>
            </a:r>
          </a:p>
          <a:p>
            <a:pPr marL="135890">
              <a:lnSpc>
                <a:spcPts val="1440"/>
              </a:lnSpc>
            </a:pPr>
            <a:r>
              <a:rPr sz="1400" b="1" dirty="0">
                <a:solidFill>
                  <a:srgbClr val="DF4F13"/>
                </a:solidFill>
                <a:latin typeface="Arial"/>
                <a:cs typeface="Arial"/>
              </a:rPr>
              <a:t>» </a:t>
            </a:r>
            <a:r>
              <a:rPr sz="1000" dirty="0">
                <a:latin typeface="Arial"/>
                <a:cs typeface="Arial"/>
              </a:rPr>
              <a:t>Mantenha o contato e o </a:t>
            </a:r>
            <a:r>
              <a:rPr sz="1000" b="1" dirty="0">
                <a:solidFill>
                  <a:srgbClr val="D54015"/>
                </a:solidFill>
                <a:latin typeface="Arial"/>
                <a:cs typeface="Arial"/>
              </a:rPr>
              <a:t>seguimento</a:t>
            </a:r>
            <a:endParaRPr sz="1000" dirty="0">
              <a:latin typeface="Arial"/>
              <a:cs typeface="Arial"/>
            </a:endParaRPr>
          </a:p>
          <a:p>
            <a:pPr marL="316230">
              <a:lnSpc>
                <a:spcPts val="1160"/>
              </a:lnSpc>
            </a:pPr>
            <a:r>
              <a:rPr sz="1000" dirty="0">
                <a:latin typeface="Arial"/>
                <a:cs typeface="Arial"/>
              </a:rPr>
              <a:t>periódicos.</a:t>
            </a:r>
          </a:p>
        </p:txBody>
      </p:sp>
      <p:sp>
        <p:nvSpPr>
          <p:cNvPr id="22" name="object 22"/>
          <p:cNvSpPr/>
          <p:nvPr/>
        </p:nvSpPr>
        <p:spPr>
          <a:xfrm>
            <a:off x="7186875" y="3096554"/>
            <a:ext cx="3000375" cy="1296670"/>
          </a:xfrm>
          <a:custGeom>
            <a:avLst/>
            <a:gdLst/>
            <a:ahLst/>
            <a:cxnLst/>
            <a:rect l="l" t="t" r="r" b="b"/>
            <a:pathLst>
              <a:path w="3000375" h="1296670">
                <a:moveTo>
                  <a:pt x="36004" y="0"/>
                </a:moveTo>
                <a:lnTo>
                  <a:pt x="15189" y="562"/>
                </a:lnTo>
                <a:lnTo>
                  <a:pt x="4500" y="4500"/>
                </a:lnTo>
                <a:lnTo>
                  <a:pt x="562" y="15189"/>
                </a:lnTo>
                <a:lnTo>
                  <a:pt x="0" y="36004"/>
                </a:lnTo>
                <a:lnTo>
                  <a:pt x="0" y="1260297"/>
                </a:lnTo>
                <a:lnTo>
                  <a:pt x="562" y="1281112"/>
                </a:lnTo>
                <a:lnTo>
                  <a:pt x="4500" y="1291801"/>
                </a:lnTo>
                <a:lnTo>
                  <a:pt x="15189" y="1295739"/>
                </a:lnTo>
                <a:lnTo>
                  <a:pt x="36004" y="1296301"/>
                </a:lnTo>
                <a:lnTo>
                  <a:pt x="2964281" y="1296301"/>
                </a:lnTo>
                <a:lnTo>
                  <a:pt x="2985089" y="1295739"/>
                </a:lnTo>
                <a:lnTo>
                  <a:pt x="2995774" y="1291801"/>
                </a:lnTo>
                <a:lnTo>
                  <a:pt x="2999711" y="1281112"/>
                </a:lnTo>
                <a:lnTo>
                  <a:pt x="3000273" y="1260297"/>
                </a:lnTo>
                <a:lnTo>
                  <a:pt x="3000273" y="36004"/>
                </a:lnTo>
                <a:lnTo>
                  <a:pt x="2999711" y="15189"/>
                </a:lnTo>
                <a:lnTo>
                  <a:pt x="2995774" y="4500"/>
                </a:lnTo>
                <a:lnTo>
                  <a:pt x="2985089" y="562"/>
                </a:lnTo>
                <a:lnTo>
                  <a:pt x="2964281" y="0"/>
                </a:lnTo>
                <a:lnTo>
                  <a:pt x="36004" y="0"/>
                </a:lnTo>
                <a:close/>
              </a:path>
            </a:pathLst>
          </a:custGeom>
          <a:ln w="12700">
            <a:solidFill>
              <a:srgbClr val="D54015"/>
            </a:solidFill>
          </a:ln>
        </p:spPr>
        <p:txBody>
          <a:bodyPr wrap="square" lIns="0" tIns="0" rIns="0" bIns="0" rtlCol="0"/>
          <a:lstStyle/>
          <a:p>
            <a:endParaRPr/>
          </a:p>
        </p:txBody>
      </p:sp>
      <p:sp>
        <p:nvSpPr>
          <p:cNvPr id="23" name="object 23"/>
          <p:cNvSpPr/>
          <p:nvPr/>
        </p:nvSpPr>
        <p:spPr>
          <a:xfrm>
            <a:off x="727544" y="2385720"/>
            <a:ext cx="2971800" cy="662940"/>
          </a:xfrm>
          <a:custGeom>
            <a:avLst/>
            <a:gdLst/>
            <a:ahLst/>
            <a:cxnLst/>
            <a:rect l="l" t="t" r="r" b="b"/>
            <a:pathLst>
              <a:path w="2971800" h="662939">
                <a:moveTo>
                  <a:pt x="0" y="0"/>
                </a:moveTo>
                <a:lnTo>
                  <a:pt x="2971799" y="0"/>
                </a:lnTo>
                <a:lnTo>
                  <a:pt x="2971799" y="662939"/>
                </a:lnTo>
                <a:lnTo>
                  <a:pt x="0" y="662939"/>
                </a:lnTo>
                <a:lnTo>
                  <a:pt x="0" y="0"/>
                </a:lnTo>
                <a:close/>
              </a:path>
            </a:pathLst>
          </a:custGeom>
          <a:solidFill>
            <a:srgbClr val="000000">
              <a:alpha val="39999"/>
            </a:srgbClr>
          </a:solidFill>
        </p:spPr>
        <p:txBody>
          <a:bodyPr wrap="square" lIns="0" tIns="0" rIns="0" bIns="0" rtlCol="0"/>
          <a:lstStyle/>
          <a:p>
            <a:endParaRPr/>
          </a:p>
        </p:txBody>
      </p:sp>
      <p:sp>
        <p:nvSpPr>
          <p:cNvPr id="24" name="object 24"/>
          <p:cNvSpPr/>
          <p:nvPr/>
        </p:nvSpPr>
        <p:spPr>
          <a:xfrm>
            <a:off x="773902" y="2434104"/>
            <a:ext cx="2861310" cy="548005"/>
          </a:xfrm>
          <a:custGeom>
            <a:avLst/>
            <a:gdLst/>
            <a:ahLst/>
            <a:cxnLst/>
            <a:rect l="l" t="t" r="r" b="b"/>
            <a:pathLst>
              <a:path w="2861310" h="548005">
                <a:moveTo>
                  <a:pt x="2825051" y="0"/>
                </a:moveTo>
                <a:lnTo>
                  <a:pt x="36004" y="0"/>
                </a:lnTo>
                <a:lnTo>
                  <a:pt x="15189" y="562"/>
                </a:lnTo>
                <a:lnTo>
                  <a:pt x="4500" y="4500"/>
                </a:lnTo>
                <a:lnTo>
                  <a:pt x="562" y="15189"/>
                </a:lnTo>
                <a:lnTo>
                  <a:pt x="0" y="36004"/>
                </a:lnTo>
                <a:lnTo>
                  <a:pt x="0" y="511860"/>
                </a:lnTo>
                <a:lnTo>
                  <a:pt x="562" y="532675"/>
                </a:lnTo>
                <a:lnTo>
                  <a:pt x="4500" y="543364"/>
                </a:lnTo>
                <a:lnTo>
                  <a:pt x="15189" y="547302"/>
                </a:lnTo>
                <a:lnTo>
                  <a:pt x="36004" y="547865"/>
                </a:lnTo>
                <a:lnTo>
                  <a:pt x="2825051" y="547865"/>
                </a:lnTo>
                <a:lnTo>
                  <a:pt x="2845859" y="547302"/>
                </a:lnTo>
                <a:lnTo>
                  <a:pt x="2856544" y="543364"/>
                </a:lnTo>
                <a:lnTo>
                  <a:pt x="2860480" y="532675"/>
                </a:lnTo>
                <a:lnTo>
                  <a:pt x="2861043" y="511860"/>
                </a:lnTo>
                <a:lnTo>
                  <a:pt x="2861043" y="36004"/>
                </a:lnTo>
                <a:lnTo>
                  <a:pt x="2860480" y="15189"/>
                </a:lnTo>
                <a:lnTo>
                  <a:pt x="2856544" y="4500"/>
                </a:lnTo>
                <a:lnTo>
                  <a:pt x="2845859" y="562"/>
                </a:lnTo>
                <a:lnTo>
                  <a:pt x="2825051" y="0"/>
                </a:lnTo>
                <a:close/>
              </a:path>
            </a:pathLst>
          </a:custGeom>
          <a:solidFill>
            <a:srgbClr val="FFFFFF"/>
          </a:solidFill>
        </p:spPr>
        <p:txBody>
          <a:bodyPr wrap="square" lIns="0" tIns="0" rIns="0" bIns="0" rtlCol="0"/>
          <a:lstStyle/>
          <a:p>
            <a:endParaRPr/>
          </a:p>
        </p:txBody>
      </p:sp>
      <p:sp>
        <p:nvSpPr>
          <p:cNvPr id="25" name="object 25"/>
          <p:cNvSpPr txBox="1"/>
          <p:nvPr/>
        </p:nvSpPr>
        <p:spPr>
          <a:xfrm>
            <a:off x="1003300" y="2542935"/>
            <a:ext cx="2156912" cy="382156"/>
          </a:xfrm>
          <a:prstGeom prst="rect">
            <a:avLst/>
          </a:prstGeom>
        </p:spPr>
        <p:txBody>
          <a:bodyPr vert="horz" wrap="square" lIns="0" tIns="12700" rIns="0" bIns="0" rtlCol="0">
            <a:spAutoFit/>
          </a:bodyPr>
          <a:lstStyle/>
          <a:p>
            <a:pPr marL="57150" marR="5080" indent="-45085">
              <a:lnSpc>
                <a:spcPct val="100000"/>
              </a:lnSpc>
              <a:spcBef>
                <a:spcPts val="100"/>
              </a:spcBef>
            </a:pPr>
            <a:r>
              <a:rPr sz="1200" b="1" dirty="0">
                <a:solidFill>
                  <a:srgbClr val="D54015"/>
                </a:solidFill>
                <a:latin typeface="Arial"/>
                <a:cs typeface="Arial"/>
              </a:rPr>
              <a:t>Ato de autoagressão grave  do ponto de vista médico</a:t>
            </a:r>
            <a:endParaRPr sz="1200" dirty="0">
              <a:latin typeface="Arial"/>
              <a:cs typeface="Arial"/>
            </a:endParaRPr>
          </a:p>
        </p:txBody>
      </p:sp>
      <p:sp>
        <p:nvSpPr>
          <p:cNvPr id="26" name="object 26"/>
          <p:cNvSpPr/>
          <p:nvPr/>
        </p:nvSpPr>
        <p:spPr>
          <a:xfrm>
            <a:off x="773902" y="2434104"/>
            <a:ext cx="2861310" cy="548005"/>
          </a:xfrm>
          <a:custGeom>
            <a:avLst/>
            <a:gdLst/>
            <a:ahLst/>
            <a:cxnLst/>
            <a:rect l="l" t="t" r="r" b="b"/>
            <a:pathLst>
              <a:path w="2861310" h="548005">
                <a:moveTo>
                  <a:pt x="36004" y="0"/>
                </a:moveTo>
                <a:lnTo>
                  <a:pt x="15189" y="562"/>
                </a:lnTo>
                <a:lnTo>
                  <a:pt x="4500" y="4500"/>
                </a:lnTo>
                <a:lnTo>
                  <a:pt x="562" y="15189"/>
                </a:lnTo>
                <a:lnTo>
                  <a:pt x="0" y="36004"/>
                </a:lnTo>
                <a:lnTo>
                  <a:pt x="0" y="511860"/>
                </a:lnTo>
                <a:lnTo>
                  <a:pt x="562" y="532675"/>
                </a:lnTo>
                <a:lnTo>
                  <a:pt x="4500" y="543364"/>
                </a:lnTo>
                <a:lnTo>
                  <a:pt x="15189" y="547302"/>
                </a:lnTo>
                <a:lnTo>
                  <a:pt x="36004" y="547865"/>
                </a:lnTo>
                <a:lnTo>
                  <a:pt x="2825051" y="547865"/>
                </a:lnTo>
                <a:lnTo>
                  <a:pt x="2845859" y="547302"/>
                </a:lnTo>
                <a:lnTo>
                  <a:pt x="2856544" y="543364"/>
                </a:lnTo>
                <a:lnTo>
                  <a:pt x="2860480" y="532675"/>
                </a:lnTo>
                <a:lnTo>
                  <a:pt x="2861043" y="511860"/>
                </a:lnTo>
                <a:lnTo>
                  <a:pt x="2861043" y="36004"/>
                </a:lnTo>
                <a:lnTo>
                  <a:pt x="2860480" y="15189"/>
                </a:lnTo>
                <a:lnTo>
                  <a:pt x="2856544" y="4500"/>
                </a:lnTo>
                <a:lnTo>
                  <a:pt x="2845859" y="562"/>
                </a:lnTo>
                <a:lnTo>
                  <a:pt x="2825051" y="0"/>
                </a:lnTo>
                <a:lnTo>
                  <a:pt x="36004" y="0"/>
                </a:lnTo>
                <a:close/>
              </a:path>
            </a:pathLst>
          </a:custGeom>
          <a:ln w="38100">
            <a:solidFill>
              <a:srgbClr val="D54015"/>
            </a:solidFill>
          </a:ln>
        </p:spPr>
        <p:txBody>
          <a:bodyPr wrap="square" lIns="0" tIns="0" rIns="0" bIns="0" rtlCol="0"/>
          <a:lstStyle/>
          <a:p>
            <a:endParaRPr/>
          </a:p>
        </p:txBody>
      </p:sp>
      <p:sp>
        <p:nvSpPr>
          <p:cNvPr id="27" name="object 27"/>
          <p:cNvSpPr/>
          <p:nvPr/>
        </p:nvSpPr>
        <p:spPr>
          <a:xfrm>
            <a:off x="1927661" y="2179157"/>
            <a:ext cx="369570" cy="352425"/>
          </a:xfrm>
          <a:custGeom>
            <a:avLst/>
            <a:gdLst/>
            <a:ahLst/>
            <a:cxnLst/>
            <a:rect l="l" t="t" r="r" b="b"/>
            <a:pathLst>
              <a:path w="369569" h="352425">
                <a:moveTo>
                  <a:pt x="184569" y="0"/>
                </a:move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close/>
              </a:path>
            </a:pathLst>
          </a:custGeom>
          <a:solidFill>
            <a:srgbClr val="D54015"/>
          </a:solidFill>
        </p:spPr>
        <p:txBody>
          <a:bodyPr wrap="square" lIns="0" tIns="0" rIns="0" bIns="0" rtlCol="0"/>
          <a:lstStyle/>
          <a:p>
            <a:endParaRPr/>
          </a:p>
        </p:txBody>
      </p:sp>
      <p:sp>
        <p:nvSpPr>
          <p:cNvPr id="28" name="object 28"/>
          <p:cNvSpPr/>
          <p:nvPr/>
        </p:nvSpPr>
        <p:spPr>
          <a:xfrm>
            <a:off x="1927661" y="2179157"/>
            <a:ext cx="369570" cy="352425"/>
          </a:xfrm>
          <a:custGeom>
            <a:avLst/>
            <a:gdLst/>
            <a:ahLst/>
            <a:cxnLst/>
            <a:rect l="l" t="t" r="r" b="b"/>
            <a:pathLst>
              <a:path w="369569" h="352425">
                <a:moveTo>
                  <a:pt x="184569" y="352120"/>
                </a:move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close/>
              </a:path>
            </a:pathLst>
          </a:custGeom>
          <a:ln w="12700">
            <a:solidFill>
              <a:srgbClr val="FFFFFF"/>
            </a:solidFill>
          </a:ln>
        </p:spPr>
        <p:txBody>
          <a:bodyPr wrap="square" lIns="0" tIns="0" rIns="0" bIns="0" rtlCol="0"/>
          <a:lstStyle/>
          <a:p>
            <a:endParaRPr/>
          </a:p>
        </p:txBody>
      </p:sp>
      <p:sp>
        <p:nvSpPr>
          <p:cNvPr id="29" name="object 29"/>
          <p:cNvSpPr/>
          <p:nvPr/>
        </p:nvSpPr>
        <p:spPr>
          <a:xfrm>
            <a:off x="2081655" y="2291685"/>
            <a:ext cx="61594" cy="127635"/>
          </a:xfrm>
          <a:custGeom>
            <a:avLst/>
            <a:gdLst/>
            <a:ahLst/>
            <a:cxnLst/>
            <a:rect l="l" t="t" r="r" b="b"/>
            <a:pathLst>
              <a:path w="61594" h="127635">
                <a:moveTo>
                  <a:pt x="61150" y="27431"/>
                </a:moveTo>
                <a:lnTo>
                  <a:pt x="34099" y="27431"/>
                </a:lnTo>
                <a:lnTo>
                  <a:pt x="34099" y="127063"/>
                </a:lnTo>
                <a:lnTo>
                  <a:pt x="61150" y="127063"/>
                </a:lnTo>
                <a:lnTo>
                  <a:pt x="61150" y="27431"/>
                </a:lnTo>
                <a:close/>
              </a:path>
              <a:path w="61594" h="127635">
                <a:moveTo>
                  <a:pt x="61150" y="0"/>
                </a:moveTo>
                <a:lnTo>
                  <a:pt x="37718" y="0"/>
                </a:lnTo>
                <a:lnTo>
                  <a:pt x="0" y="27431"/>
                </a:lnTo>
                <a:lnTo>
                  <a:pt x="9524" y="46291"/>
                </a:lnTo>
                <a:lnTo>
                  <a:pt x="34099" y="27431"/>
                </a:lnTo>
                <a:lnTo>
                  <a:pt x="61150" y="27431"/>
                </a:lnTo>
                <a:lnTo>
                  <a:pt x="61150" y="0"/>
                </a:lnTo>
                <a:close/>
              </a:path>
            </a:pathLst>
          </a:custGeom>
          <a:solidFill>
            <a:srgbClr val="FFFFFF"/>
          </a:solidFill>
        </p:spPr>
        <p:txBody>
          <a:bodyPr wrap="square" lIns="0" tIns="0" rIns="0" bIns="0" rtlCol="0"/>
          <a:lstStyle/>
          <a:p>
            <a:endParaRPr/>
          </a:p>
        </p:txBody>
      </p:sp>
      <p:sp>
        <p:nvSpPr>
          <p:cNvPr id="30" name="object 30"/>
          <p:cNvSpPr txBox="1"/>
          <p:nvPr/>
        </p:nvSpPr>
        <p:spPr>
          <a:xfrm>
            <a:off x="4508501" y="1870011"/>
            <a:ext cx="1673676" cy="259045"/>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D54015"/>
                </a:solidFill>
                <a:latin typeface="Arial"/>
                <a:cs typeface="Arial"/>
              </a:rPr>
              <a:t>PROTOCOLO 2</a:t>
            </a:r>
            <a:endParaRPr sz="1600" dirty="0">
              <a:latin typeface="Arial"/>
              <a:cs typeface="Arial"/>
            </a:endParaRPr>
          </a:p>
        </p:txBody>
      </p:sp>
      <p:sp>
        <p:nvSpPr>
          <p:cNvPr id="31" name="object 31"/>
          <p:cNvSpPr txBox="1"/>
          <p:nvPr/>
        </p:nvSpPr>
        <p:spPr>
          <a:xfrm>
            <a:off x="7996943" y="1870011"/>
            <a:ext cx="1467089" cy="259045"/>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D54015"/>
                </a:solidFill>
                <a:latin typeface="Arial"/>
                <a:cs typeface="Arial"/>
              </a:rPr>
              <a:t>PROTOCOLO</a:t>
            </a:r>
            <a:r>
              <a:rPr sz="1600" b="1" spc="-270" dirty="0">
                <a:solidFill>
                  <a:srgbClr val="D54015"/>
                </a:solidFill>
                <a:latin typeface="Arial"/>
                <a:cs typeface="Arial"/>
              </a:rPr>
              <a:t> </a:t>
            </a:r>
            <a:r>
              <a:rPr sz="1600" b="1" spc="-114" dirty="0">
                <a:solidFill>
                  <a:srgbClr val="D54015"/>
                </a:solidFill>
                <a:latin typeface="Arial"/>
                <a:cs typeface="Arial"/>
              </a:rPr>
              <a:t>3</a:t>
            </a:r>
            <a:endParaRPr sz="1600" dirty="0">
              <a:latin typeface="Arial"/>
              <a:cs typeface="Arial"/>
            </a:endParaRPr>
          </a:p>
        </p:txBody>
      </p:sp>
      <p:sp>
        <p:nvSpPr>
          <p:cNvPr id="32" name="object 32"/>
          <p:cNvSpPr/>
          <p:nvPr/>
        </p:nvSpPr>
        <p:spPr>
          <a:xfrm>
            <a:off x="3854894" y="2385720"/>
            <a:ext cx="3136900" cy="672465"/>
          </a:xfrm>
          <a:custGeom>
            <a:avLst/>
            <a:gdLst/>
            <a:ahLst/>
            <a:cxnLst/>
            <a:rect l="l" t="t" r="r" b="b"/>
            <a:pathLst>
              <a:path w="3136900" h="672464">
                <a:moveTo>
                  <a:pt x="0" y="0"/>
                </a:moveTo>
                <a:lnTo>
                  <a:pt x="3136391" y="0"/>
                </a:lnTo>
                <a:lnTo>
                  <a:pt x="3136391" y="672084"/>
                </a:lnTo>
                <a:lnTo>
                  <a:pt x="0" y="672084"/>
                </a:lnTo>
                <a:lnTo>
                  <a:pt x="0" y="0"/>
                </a:lnTo>
                <a:close/>
              </a:path>
            </a:pathLst>
          </a:custGeom>
          <a:solidFill>
            <a:srgbClr val="000000">
              <a:alpha val="39999"/>
            </a:srgbClr>
          </a:solidFill>
        </p:spPr>
        <p:txBody>
          <a:bodyPr wrap="square" lIns="0" tIns="0" rIns="0" bIns="0" rtlCol="0"/>
          <a:lstStyle/>
          <a:p>
            <a:endParaRPr/>
          </a:p>
        </p:txBody>
      </p:sp>
      <p:sp>
        <p:nvSpPr>
          <p:cNvPr id="33" name="object 33"/>
          <p:cNvSpPr/>
          <p:nvPr/>
        </p:nvSpPr>
        <p:spPr>
          <a:xfrm>
            <a:off x="3901245" y="2434104"/>
            <a:ext cx="3021965" cy="556895"/>
          </a:xfrm>
          <a:custGeom>
            <a:avLst/>
            <a:gdLst/>
            <a:ahLst/>
            <a:cxnLst/>
            <a:rect l="l" t="t" r="r" b="b"/>
            <a:pathLst>
              <a:path w="3021965" h="556894">
                <a:moveTo>
                  <a:pt x="2985909" y="0"/>
                </a:moveTo>
                <a:lnTo>
                  <a:pt x="36004" y="0"/>
                </a:lnTo>
                <a:lnTo>
                  <a:pt x="15189" y="562"/>
                </a:lnTo>
                <a:lnTo>
                  <a:pt x="4500" y="4500"/>
                </a:lnTo>
                <a:lnTo>
                  <a:pt x="562" y="15189"/>
                </a:lnTo>
                <a:lnTo>
                  <a:pt x="0" y="36004"/>
                </a:lnTo>
                <a:lnTo>
                  <a:pt x="0" y="520649"/>
                </a:lnTo>
                <a:lnTo>
                  <a:pt x="562" y="541464"/>
                </a:lnTo>
                <a:lnTo>
                  <a:pt x="4500" y="552153"/>
                </a:lnTo>
                <a:lnTo>
                  <a:pt x="15189" y="556091"/>
                </a:lnTo>
                <a:lnTo>
                  <a:pt x="36004" y="556653"/>
                </a:lnTo>
                <a:lnTo>
                  <a:pt x="2985909" y="556653"/>
                </a:lnTo>
                <a:lnTo>
                  <a:pt x="3006717" y="556091"/>
                </a:lnTo>
                <a:lnTo>
                  <a:pt x="3017402" y="552153"/>
                </a:lnTo>
                <a:lnTo>
                  <a:pt x="3021339" y="541464"/>
                </a:lnTo>
                <a:lnTo>
                  <a:pt x="3021901" y="520649"/>
                </a:lnTo>
                <a:lnTo>
                  <a:pt x="3021901" y="36004"/>
                </a:lnTo>
                <a:lnTo>
                  <a:pt x="3021339" y="15189"/>
                </a:lnTo>
                <a:lnTo>
                  <a:pt x="3017402" y="4500"/>
                </a:lnTo>
                <a:lnTo>
                  <a:pt x="3006717" y="562"/>
                </a:lnTo>
                <a:lnTo>
                  <a:pt x="2985909" y="0"/>
                </a:lnTo>
                <a:close/>
              </a:path>
            </a:pathLst>
          </a:custGeom>
          <a:solidFill>
            <a:srgbClr val="FFFFFF"/>
          </a:solidFill>
        </p:spPr>
        <p:txBody>
          <a:bodyPr wrap="square" lIns="0" tIns="0" rIns="0" bIns="0" rtlCol="0"/>
          <a:lstStyle/>
          <a:p>
            <a:endParaRPr/>
          </a:p>
        </p:txBody>
      </p:sp>
      <p:sp>
        <p:nvSpPr>
          <p:cNvPr id="34" name="object 34"/>
          <p:cNvSpPr txBox="1"/>
          <p:nvPr/>
        </p:nvSpPr>
        <p:spPr>
          <a:xfrm>
            <a:off x="4254963" y="2542935"/>
            <a:ext cx="2187103" cy="382156"/>
          </a:xfrm>
          <a:prstGeom prst="rect">
            <a:avLst/>
          </a:prstGeom>
        </p:spPr>
        <p:txBody>
          <a:bodyPr vert="horz" wrap="square" lIns="0" tIns="12700" rIns="0" bIns="0" rtlCol="0">
            <a:spAutoFit/>
          </a:bodyPr>
          <a:lstStyle/>
          <a:p>
            <a:pPr marL="12700" marR="5080" indent="219710">
              <a:lnSpc>
                <a:spcPct val="100000"/>
              </a:lnSpc>
              <a:spcBef>
                <a:spcPts val="100"/>
              </a:spcBef>
            </a:pPr>
            <a:r>
              <a:rPr sz="1200" b="1" dirty="0">
                <a:solidFill>
                  <a:srgbClr val="D54015"/>
                </a:solidFill>
                <a:latin typeface="Arial"/>
                <a:cs typeface="Arial"/>
              </a:rPr>
              <a:t>Risco iminente de  autoagressão ou suicídio</a:t>
            </a:r>
            <a:endParaRPr sz="1200" dirty="0">
              <a:latin typeface="Arial"/>
              <a:cs typeface="Arial"/>
            </a:endParaRPr>
          </a:p>
        </p:txBody>
      </p:sp>
      <p:sp>
        <p:nvSpPr>
          <p:cNvPr id="35" name="object 35"/>
          <p:cNvSpPr/>
          <p:nvPr/>
        </p:nvSpPr>
        <p:spPr>
          <a:xfrm>
            <a:off x="3901245" y="2434104"/>
            <a:ext cx="3021965" cy="556895"/>
          </a:xfrm>
          <a:custGeom>
            <a:avLst/>
            <a:gdLst/>
            <a:ahLst/>
            <a:cxnLst/>
            <a:rect l="l" t="t" r="r" b="b"/>
            <a:pathLst>
              <a:path w="3021965" h="556894">
                <a:moveTo>
                  <a:pt x="36004" y="0"/>
                </a:moveTo>
                <a:lnTo>
                  <a:pt x="15189" y="562"/>
                </a:lnTo>
                <a:lnTo>
                  <a:pt x="4500" y="4500"/>
                </a:lnTo>
                <a:lnTo>
                  <a:pt x="562" y="15189"/>
                </a:lnTo>
                <a:lnTo>
                  <a:pt x="0" y="36004"/>
                </a:lnTo>
                <a:lnTo>
                  <a:pt x="0" y="520649"/>
                </a:lnTo>
                <a:lnTo>
                  <a:pt x="562" y="541464"/>
                </a:lnTo>
                <a:lnTo>
                  <a:pt x="4500" y="552153"/>
                </a:lnTo>
                <a:lnTo>
                  <a:pt x="15189" y="556091"/>
                </a:lnTo>
                <a:lnTo>
                  <a:pt x="36004" y="556653"/>
                </a:lnTo>
                <a:lnTo>
                  <a:pt x="2985909" y="556653"/>
                </a:lnTo>
                <a:lnTo>
                  <a:pt x="3006717" y="556091"/>
                </a:lnTo>
                <a:lnTo>
                  <a:pt x="3017402" y="552153"/>
                </a:lnTo>
                <a:lnTo>
                  <a:pt x="3021339" y="541464"/>
                </a:lnTo>
                <a:lnTo>
                  <a:pt x="3021901" y="520649"/>
                </a:lnTo>
                <a:lnTo>
                  <a:pt x="3021901" y="36004"/>
                </a:lnTo>
                <a:lnTo>
                  <a:pt x="3021339" y="15189"/>
                </a:lnTo>
                <a:lnTo>
                  <a:pt x="3017402" y="4500"/>
                </a:lnTo>
                <a:lnTo>
                  <a:pt x="3006717" y="562"/>
                </a:lnTo>
                <a:lnTo>
                  <a:pt x="2985909" y="0"/>
                </a:lnTo>
                <a:lnTo>
                  <a:pt x="36004" y="0"/>
                </a:lnTo>
                <a:close/>
              </a:path>
            </a:pathLst>
          </a:custGeom>
          <a:ln w="38100">
            <a:solidFill>
              <a:srgbClr val="D54015"/>
            </a:solidFill>
          </a:ln>
        </p:spPr>
        <p:txBody>
          <a:bodyPr wrap="square" lIns="0" tIns="0" rIns="0" bIns="0" rtlCol="0"/>
          <a:lstStyle/>
          <a:p>
            <a:endParaRPr/>
          </a:p>
        </p:txBody>
      </p:sp>
      <p:sp>
        <p:nvSpPr>
          <p:cNvPr id="36" name="object 36"/>
          <p:cNvSpPr/>
          <p:nvPr/>
        </p:nvSpPr>
        <p:spPr>
          <a:xfrm>
            <a:off x="7136688" y="2385720"/>
            <a:ext cx="3136900" cy="672465"/>
          </a:xfrm>
          <a:custGeom>
            <a:avLst/>
            <a:gdLst/>
            <a:ahLst/>
            <a:cxnLst/>
            <a:rect l="l" t="t" r="r" b="b"/>
            <a:pathLst>
              <a:path w="3136900" h="672464">
                <a:moveTo>
                  <a:pt x="0" y="0"/>
                </a:moveTo>
                <a:lnTo>
                  <a:pt x="3136392" y="0"/>
                </a:lnTo>
                <a:lnTo>
                  <a:pt x="3136392" y="672084"/>
                </a:lnTo>
                <a:lnTo>
                  <a:pt x="0" y="672084"/>
                </a:lnTo>
                <a:lnTo>
                  <a:pt x="0" y="0"/>
                </a:lnTo>
                <a:close/>
              </a:path>
            </a:pathLst>
          </a:custGeom>
          <a:solidFill>
            <a:srgbClr val="000000">
              <a:alpha val="39999"/>
            </a:srgbClr>
          </a:solidFill>
        </p:spPr>
        <p:txBody>
          <a:bodyPr wrap="square" lIns="0" tIns="0" rIns="0" bIns="0" rtlCol="0"/>
          <a:lstStyle/>
          <a:p>
            <a:endParaRPr/>
          </a:p>
        </p:txBody>
      </p:sp>
      <p:sp>
        <p:nvSpPr>
          <p:cNvPr id="37" name="object 37"/>
          <p:cNvSpPr/>
          <p:nvPr/>
        </p:nvSpPr>
        <p:spPr>
          <a:xfrm>
            <a:off x="7183045" y="2434104"/>
            <a:ext cx="3021965" cy="556895"/>
          </a:xfrm>
          <a:custGeom>
            <a:avLst/>
            <a:gdLst/>
            <a:ahLst/>
            <a:cxnLst/>
            <a:rect l="l" t="t" r="r" b="b"/>
            <a:pathLst>
              <a:path w="3021965" h="556894">
                <a:moveTo>
                  <a:pt x="2985909" y="0"/>
                </a:moveTo>
                <a:lnTo>
                  <a:pt x="36004" y="0"/>
                </a:lnTo>
                <a:lnTo>
                  <a:pt x="15189" y="562"/>
                </a:lnTo>
                <a:lnTo>
                  <a:pt x="4500" y="4500"/>
                </a:lnTo>
                <a:lnTo>
                  <a:pt x="562" y="15189"/>
                </a:lnTo>
                <a:lnTo>
                  <a:pt x="0" y="36004"/>
                </a:lnTo>
                <a:lnTo>
                  <a:pt x="0" y="520649"/>
                </a:lnTo>
                <a:lnTo>
                  <a:pt x="562" y="541464"/>
                </a:lnTo>
                <a:lnTo>
                  <a:pt x="4500" y="552153"/>
                </a:lnTo>
                <a:lnTo>
                  <a:pt x="15189" y="556091"/>
                </a:lnTo>
                <a:lnTo>
                  <a:pt x="36004" y="556653"/>
                </a:lnTo>
                <a:lnTo>
                  <a:pt x="2985909" y="556653"/>
                </a:lnTo>
                <a:lnTo>
                  <a:pt x="3006717" y="556091"/>
                </a:lnTo>
                <a:lnTo>
                  <a:pt x="3017402" y="552153"/>
                </a:lnTo>
                <a:lnTo>
                  <a:pt x="3021339" y="541464"/>
                </a:lnTo>
                <a:lnTo>
                  <a:pt x="3021901" y="520649"/>
                </a:lnTo>
                <a:lnTo>
                  <a:pt x="3021901" y="36004"/>
                </a:lnTo>
                <a:lnTo>
                  <a:pt x="3021339" y="15189"/>
                </a:lnTo>
                <a:lnTo>
                  <a:pt x="3017402" y="4500"/>
                </a:lnTo>
                <a:lnTo>
                  <a:pt x="3006717" y="562"/>
                </a:lnTo>
                <a:lnTo>
                  <a:pt x="2985909" y="0"/>
                </a:lnTo>
                <a:close/>
              </a:path>
            </a:pathLst>
          </a:custGeom>
          <a:solidFill>
            <a:srgbClr val="FFFFFF"/>
          </a:solidFill>
        </p:spPr>
        <p:txBody>
          <a:bodyPr wrap="square" lIns="0" tIns="0" rIns="0" bIns="0" rtlCol="0"/>
          <a:lstStyle/>
          <a:p>
            <a:endParaRPr/>
          </a:p>
        </p:txBody>
      </p:sp>
      <p:sp>
        <p:nvSpPr>
          <p:cNvPr id="38" name="object 38"/>
          <p:cNvSpPr txBox="1"/>
          <p:nvPr/>
        </p:nvSpPr>
        <p:spPr>
          <a:xfrm>
            <a:off x="7480300" y="2542935"/>
            <a:ext cx="2415645" cy="382156"/>
          </a:xfrm>
          <a:prstGeom prst="rect">
            <a:avLst/>
          </a:prstGeom>
        </p:spPr>
        <p:txBody>
          <a:bodyPr vert="horz" wrap="square" lIns="0" tIns="12700" rIns="0" bIns="0" rtlCol="0">
            <a:spAutoFit/>
          </a:bodyPr>
          <a:lstStyle/>
          <a:p>
            <a:pPr marL="12700" marR="5080" indent="504825" algn="ctr">
              <a:lnSpc>
                <a:spcPct val="100000"/>
              </a:lnSpc>
              <a:spcBef>
                <a:spcPts val="100"/>
              </a:spcBef>
            </a:pPr>
            <a:r>
              <a:rPr sz="1200" b="1" dirty="0">
                <a:solidFill>
                  <a:srgbClr val="D54015"/>
                </a:solidFill>
                <a:latin typeface="Arial"/>
                <a:cs typeface="Arial"/>
              </a:rPr>
              <a:t>Risco de  autoagressão ou suicídio</a:t>
            </a:r>
            <a:endParaRPr sz="1200" dirty="0">
              <a:latin typeface="Arial"/>
              <a:cs typeface="Arial"/>
            </a:endParaRPr>
          </a:p>
        </p:txBody>
      </p:sp>
      <p:sp>
        <p:nvSpPr>
          <p:cNvPr id="39" name="object 39"/>
          <p:cNvSpPr/>
          <p:nvPr/>
        </p:nvSpPr>
        <p:spPr>
          <a:xfrm>
            <a:off x="7183045" y="2434104"/>
            <a:ext cx="3021965" cy="556895"/>
          </a:xfrm>
          <a:custGeom>
            <a:avLst/>
            <a:gdLst/>
            <a:ahLst/>
            <a:cxnLst/>
            <a:rect l="l" t="t" r="r" b="b"/>
            <a:pathLst>
              <a:path w="3021965" h="556894">
                <a:moveTo>
                  <a:pt x="36004" y="0"/>
                </a:moveTo>
                <a:lnTo>
                  <a:pt x="15189" y="562"/>
                </a:lnTo>
                <a:lnTo>
                  <a:pt x="4500" y="4500"/>
                </a:lnTo>
                <a:lnTo>
                  <a:pt x="562" y="15189"/>
                </a:lnTo>
                <a:lnTo>
                  <a:pt x="0" y="36004"/>
                </a:lnTo>
                <a:lnTo>
                  <a:pt x="0" y="520649"/>
                </a:lnTo>
                <a:lnTo>
                  <a:pt x="562" y="541464"/>
                </a:lnTo>
                <a:lnTo>
                  <a:pt x="4500" y="552153"/>
                </a:lnTo>
                <a:lnTo>
                  <a:pt x="15189" y="556091"/>
                </a:lnTo>
                <a:lnTo>
                  <a:pt x="36004" y="556653"/>
                </a:lnTo>
                <a:lnTo>
                  <a:pt x="2985909" y="556653"/>
                </a:lnTo>
                <a:lnTo>
                  <a:pt x="3006717" y="556091"/>
                </a:lnTo>
                <a:lnTo>
                  <a:pt x="3017402" y="552153"/>
                </a:lnTo>
                <a:lnTo>
                  <a:pt x="3021339" y="541464"/>
                </a:lnTo>
                <a:lnTo>
                  <a:pt x="3021901" y="520649"/>
                </a:lnTo>
                <a:lnTo>
                  <a:pt x="3021901" y="36004"/>
                </a:lnTo>
                <a:lnTo>
                  <a:pt x="3021339" y="15189"/>
                </a:lnTo>
                <a:lnTo>
                  <a:pt x="3017402" y="4500"/>
                </a:lnTo>
                <a:lnTo>
                  <a:pt x="3006717" y="562"/>
                </a:lnTo>
                <a:lnTo>
                  <a:pt x="2985909" y="0"/>
                </a:lnTo>
                <a:lnTo>
                  <a:pt x="36004" y="0"/>
                </a:lnTo>
                <a:close/>
              </a:path>
            </a:pathLst>
          </a:custGeom>
          <a:ln w="38100">
            <a:solidFill>
              <a:srgbClr val="D54015"/>
            </a:solidFill>
          </a:ln>
        </p:spPr>
        <p:txBody>
          <a:bodyPr wrap="square" lIns="0" tIns="0" rIns="0" bIns="0" rtlCol="0"/>
          <a:lstStyle/>
          <a:p>
            <a:endParaRPr/>
          </a:p>
        </p:txBody>
      </p:sp>
      <p:sp>
        <p:nvSpPr>
          <p:cNvPr id="40" name="object 40"/>
          <p:cNvSpPr/>
          <p:nvPr/>
        </p:nvSpPr>
        <p:spPr>
          <a:xfrm>
            <a:off x="5222161" y="2179157"/>
            <a:ext cx="369570" cy="352425"/>
          </a:xfrm>
          <a:custGeom>
            <a:avLst/>
            <a:gdLst/>
            <a:ahLst/>
            <a:cxnLst/>
            <a:rect l="l" t="t" r="r" b="b"/>
            <a:pathLst>
              <a:path w="369570" h="352425">
                <a:moveTo>
                  <a:pt x="184569" y="0"/>
                </a:move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close/>
              </a:path>
            </a:pathLst>
          </a:custGeom>
          <a:solidFill>
            <a:srgbClr val="D54015"/>
          </a:solidFill>
        </p:spPr>
        <p:txBody>
          <a:bodyPr wrap="square" lIns="0" tIns="0" rIns="0" bIns="0" rtlCol="0"/>
          <a:lstStyle/>
          <a:p>
            <a:endParaRPr/>
          </a:p>
        </p:txBody>
      </p:sp>
      <p:sp>
        <p:nvSpPr>
          <p:cNvPr id="41" name="object 41"/>
          <p:cNvSpPr/>
          <p:nvPr/>
        </p:nvSpPr>
        <p:spPr>
          <a:xfrm>
            <a:off x="5222161" y="2179157"/>
            <a:ext cx="369570" cy="352425"/>
          </a:xfrm>
          <a:custGeom>
            <a:avLst/>
            <a:gdLst/>
            <a:ahLst/>
            <a:cxnLst/>
            <a:rect l="l" t="t" r="r" b="b"/>
            <a:pathLst>
              <a:path w="369570" h="352425">
                <a:moveTo>
                  <a:pt x="184569" y="352120"/>
                </a:move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close/>
              </a:path>
            </a:pathLst>
          </a:custGeom>
          <a:ln w="12700">
            <a:solidFill>
              <a:srgbClr val="FFFFFF"/>
            </a:solidFill>
          </a:ln>
        </p:spPr>
        <p:txBody>
          <a:bodyPr wrap="square" lIns="0" tIns="0" rIns="0" bIns="0" rtlCol="0"/>
          <a:lstStyle/>
          <a:p>
            <a:endParaRPr/>
          </a:p>
        </p:txBody>
      </p:sp>
      <p:sp>
        <p:nvSpPr>
          <p:cNvPr id="42" name="object 42"/>
          <p:cNvSpPr/>
          <p:nvPr/>
        </p:nvSpPr>
        <p:spPr>
          <a:xfrm>
            <a:off x="5361963" y="2290733"/>
            <a:ext cx="89535" cy="128968"/>
          </a:xfrm>
          <a:prstGeom prst="rect">
            <a:avLst/>
          </a:prstGeom>
          <a:blipFill>
            <a:blip r:embed="rId2" cstate="print"/>
            <a:stretch>
              <a:fillRect/>
            </a:stretch>
          </a:blipFill>
        </p:spPr>
        <p:txBody>
          <a:bodyPr wrap="square" lIns="0" tIns="0" rIns="0" bIns="0" rtlCol="0"/>
          <a:lstStyle/>
          <a:p>
            <a:endParaRPr/>
          </a:p>
        </p:txBody>
      </p:sp>
      <p:sp>
        <p:nvSpPr>
          <p:cNvPr id="43" name="object 43"/>
          <p:cNvSpPr/>
          <p:nvPr/>
        </p:nvSpPr>
        <p:spPr>
          <a:xfrm>
            <a:off x="8510020" y="2179157"/>
            <a:ext cx="369570" cy="352425"/>
          </a:xfrm>
          <a:custGeom>
            <a:avLst/>
            <a:gdLst/>
            <a:ahLst/>
            <a:cxnLst/>
            <a:rect l="l" t="t" r="r" b="b"/>
            <a:pathLst>
              <a:path w="369570" h="352425">
                <a:moveTo>
                  <a:pt x="184569" y="0"/>
                </a:move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close/>
              </a:path>
            </a:pathLst>
          </a:custGeom>
          <a:solidFill>
            <a:srgbClr val="D54015"/>
          </a:solidFill>
        </p:spPr>
        <p:txBody>
          <a:bodyPr wrap="square" lIns="0" tIns="0" rIns="0" bIns="0" rtlCol="0"/>
          <a:lstStyle/>
          <a:p>
            <a:endParaRPr/>
          </a:p>
        </p:txBody>
      </p:sp>
      <p:sp>
        <p:nvSpPr>
          <p:cNvPr id="44" name="object 44"/>
          <p:cNvSpPr/>
          <p:nvPr/>
        </p:nvSpPr>
        <p:spPr>
          <a:xfrm>
            <a:off x="8510020" y="2179157"/>
            <a:ext cx="369570" cy="352425"/>
          </a:xfrm>
          <a:custGeom>
            <a:avLst/>
            <a:gdLst/>
            <a:ahLst/>
            <a:cxnLst/>
            <a:rect l="l" t="t" r="r" b="b"/>
            <a:pathLst>
              <a:path w="369570" h="352425">
                <a:moveTo>
                  <a:pt x="184569" y="352120"/>
                </a:moveTo>
                <a:lnTo>
                  <a:pt x="233633" y="345830"/>
                </a:lnTo>
                <a:lnTo>
                  <a:pt x="277722" y="328081"/>
                </a:lnTo>
                <a:lnTo>
                  <a:pt x="315077" y="300551"/>
                </a:lnTo>
                <a:lnTo>
                  <a:pt x="343938" y="264919"/>
                </a:lnTo>
                <a:lnTo>
                  <a:pt x="362544" y="222862"/>
                </a:lnTo>
                <a:lnTo>
                  <a:pt x="369138" y="176060"/>
                </a:lnTo>
                <a:lnTo>
                  <a:pt x="362544" y="129257"/>
                </a:lnTo>
                <a:lnTo>
                  <a:pt x="343938" y="87201"/>
                </a:lnTo>
                <a:lnTo>
                  <a:pt x="315077" y="51568"/>
                </a:lnTo>
                <a:lnTo>
                  <a:pt x="277722" y="24038"/>
                </a:lnTo>
                <a:lnTo>
                  <a:pt x="233633" y="6289"/>
                </a:lnTo>
                <a:lnTo>
                  <a:pt x="184569" y="0"/>
                </a:lnTo>
                <a:lnTo>
                  <a:pt x="135504" y="6289"/>
                </a:lnTo>
                <a:lnTo>
                  <a:pt x="91415" y="24038"/>
                </a:lnTo>
                <a:lnTo>
                  <a:pt x="54060" y="51568"/>
                </a:lnTo>
                <a:lnTo>
                  <a:pt x="25200" y="87201"/>
                </a:lnTo>
                <a:lnTo>
                  <a:pt x="6593" y="129257"/>
                </a:lnTo>
                <a:lnTo>
                  <a:pt x="0" y="176060"/>
                </a:lnTo>
                <a:lnTo>
                  <a:pt x="6593" y="222862"/>
                </a:lnTo>
                <a:lnTo>
                  <a:pt x="25200" y="264919"/>
                </a:lnTo>
                <a:lnTo>
                  <a:pt x="54060" y="300551"/>
                </a:lnTo>
                <a:lnTo>
                  <a:pt x="91415" y="328081"/>
                </a:lnTo>
                <a:lnTo>
                  <a:pt x="135504" y="345830"/>
                </a:lnTo>
                <a:lnTo>
                  <a:pt x="184569" y="352120"/>
                </a:lnTo>
                <a:close/>
              </a:path>
            </a:pathLst>
          </a:custGeom>
          <a:ln w="12700">
            <a:solidFill>
              <a:srgbClr val="FFFFFF"/>
            </a:solidFill>
          </a:ln>
        </p:spPr>
        <p:txBody>
          <a:bodyPr wrap="square" lIns="0" tIns="0" rIns="0" bIns="0" rtlCol="0"/>
          <a:lstStyle/>
          <a:p>
            <a:endParaRPr/>
          </a:p>
        </p:txBody>
      </p:sp>
      <p:sp>
        <p:nvSpPr>
          <p:cNvPr id="45" name="object 45"/>
          <p:cNvSpPr/>
          <p:nvPr/>
        </p:nvSpPr>
        <p:spPr>
          <a:xfrm>
            <a:off x="8648968" y="2289690"/>
            <a:ext cx="91249" cy="131063"/>
          </a:xfrm>
          <a:prstGeom prst="rect">
            <a:avLst/>
          </a:prstGeom>
          <a:blipFill>
            <a:blip r:embed="rId3" cstate="print"/>
            <a:stretch>
              <a:fillRect/>
            </a:stretch>
          </a:blipFill>
        </p:spPr>
        <p:txBody>
          <a:bodyPr wrap="square" lIns="0" tIns="0" rIns="0" bIns="0" rtlCol="0"/>
          <a:lstStyle/>
          <a:p>
            <a:endParaRPr/>
          </a:p>
        </p:txBody>
      </p:sp>
      <p:sp>
        <p:nvSpPr>
          <p:cNvPr id="55" name="object 55"/>
          <p:cNvSpPr txBox="1"/>
          <p:nvPr/>
        </p:nvSpPr>
        <p:spPr>
          <a:xfrm>
            <a:off x="1127621" y="1025135"/>
            <a:ext cx="1566114" cy="1113125"/>
          </a:xfrm>
          <a:prstGeom prst="rect">
            <a:avLst/>
          </a:prstGeom>
        </p:spPr>
        <p:txBody>
          <a:bodyPr vert="horz" wrap="square" lIns="0" tIns="12700" rIns="0" bIns="0" rtlCol="0">
            <a:spAutoFit/>
          </a:bodyPr>
          <a:lstStyle/>
          <a:p>
            <a:pPr marL="12700">
              <a:lnSpc>
                <a:spcPct val="100000"/>
              </a:lnSpc>
              <a:spcBef>
                <a:spcPts val="100"/>
              </a:spcBef>
            </a:pPr>
            <a:r>
              <a:rPr sz="3300" b="1" dirty="0">
                <a:solidFill>
                  <a:srgbClr val="D54015"/>
                </a:solidFill>
                <a:latin typeface="Arial"/>
                <a:cs typeface="Arial"/>
              </a:rPr>
              <a:t>SUI 2</a:t>
            </a:r>
            <a:endParaRPr sz="3300" dirty="0">
              <a:latin typeface="Arial"/>
              <a:cs typeface="Arial"/>
            </a:endParaRPr>
          </a:p>
          <a:p>
            <a:pPr marL="43815">
              <a:lnSpc>
                <a:spcPct val="100000"/>
              </a:lnSpc>
              <a:spcBef>
                <a:spcPts val="2690"/>
              </a:spcBef>
            </a:pPr>
            <a:r>
              <a:rPr sz="1600" b="1" dirty="0">
                <a:solidFill>
                  <a:srgbClr val="D54015"/>
                </a:solidFill>
                <a:latin typeface="Arial"/>
                <a:cs typeface="Arial"/>
              </a:rPr>
              <a:t>PROTOCOLO 1</a:t>
            </a:r>
            <a:endParaRPr sz="1600" dirty="0">
              <a:latin typeface="Arial"/>
              <a:cs typeface="Arial"/>
            </a:endParaRPr>
          </a:p>
        </p:txBody>
      </p:sp>
      <p:sp>
        <p:nvSpPr>
          <p:cNvPr id="56" name="object 56"/>
          <p:cNvSpPr/>
          <p:nvPr/>
        </p:nvSpPr>
        <p:spPr>
          <a:xfrm>
            <a:off x="2581728" y="1195845"/>
            <a:ext cx="252006" cy="235686"/>
          </a:xfrm>
          <a:prstGeom prst="rect">
            <a:avLst/>
          </a:prstGeom>
          <a:blipFill>
            <a:blip r:embed="rId4" cstate="print"/>
            <a:stretch>
              <a:fillRect/>
            </a:stretch>
          </a:blipFill>
        </p:spPr>
        <p:txBody>
          <a:bodyPr wrap="square" lIns="0" tIns="0" rIns="0" bIns="0" rtlCol="0"/>
          <a:lstStyle/>
          <a:p>
            <a:endParaRPr/>
          </a:p>
        </p:txBody>
      </p:sp>
      <p:sp>
        <p:nvSpPr>
          <p:cNvPr id="57" name="object 57"/>
          <p:cNvSpPr txBox="1"/>
          <p:nvPr/>
        </p:nvSpPr>
        <p:spPr>
          <a:xfrm>
            <a:off x="2927066" y="1025135"/>
            <a:ext cx="1391285" cy="528320"/>
          </a:xfrm>
          <a:prstGeom prst="rect">
            <a:avLst/>
          </a:prstGeom>
        </p:spPr>
        <p:txBody>
          <a:bodyPr vert="horz" wrap="square" lIns="0" tIns="12700" rIns="0" bIns="0" rtlCol="0">
            <a:spAutoFit/>
          </a:bodyPr>
          <a:lstStyle/>
          <a:p>
            <a:pPr marL="12700">
              <a:lnSpc>
                <a:spcPct val="100000"/>
              </a:lnSpc>
              <a:spcBef>
                <a:spcPts val="100"/>
              </a:spcBef>
            </a:pPr>
            <a:r>
              <a:rPr sz="3300" spc="200" dirty="0">
                <a:latin typeface="Arial"/>
                <a:cs typeface="Arial"/>
              </a:rPr>
              <a:t>M</a:t>
            </a:r>
            <a:r>
              <a:rPr sz="3300" spc="-160" dirty="0">
                <a:latin typeface="Arial"/>
                <a:cs typeface="Arial"/>
              </a:rPr>
              <a:t>a</a:t>
            </a:r>
            <a:r>
              <a:rPr sz="3300" spc="-95" dirty="0">
                <a:latin typeface="Arial"/>
                <a:cs typeface="Arial"/>
              </a:rPr>
              <a:t>n</a:t>
            </a:r>
            <a:r>
              <a:rPr sz="3300" spc="-110" dirty="0">
                <a:latin typeface="Arial"/>
                <a:cs typeface="Arial"/>
              </a:rPr>
              <a:t>e</a:t>
            </a:r>
            <a:r>
              <a:rPr sz="3300" spc="35" dirty="0">
                <a:latin typeface="Arial"/>
                <a:cs typeface="Arial"/>
              </a:rPr>
              <a:t>jo</a:t>
            </a:r>
            <a:endParaRPr sz="3300">
              <a:latin typeface="Arial"/>
              <a:cs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D54015"/>
          </a:solidFill>
        </p:spPr>
        <p:txBody>
          <a:bodyPr wrap="square" lIns="0" tIns="0" rIns="0" bIns="0" rtlCol="0"/>
          <a:lstStyle/>
          <a:p>
            <a:endParaRPr/>
          </a:p>
        </p:txBody>
      </p:sp>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6" name="object 6"/>
          <p:cNvSpPr txBox="1"/>
          <p:nvPr/>
        </p:nvSpPr>
        <p:spPr>
          <a:xfrm>
            <a:off x="517467" y="388466"/>
            <a:ext cx="2925702" cy="452120"/>
          </a:xfrm>
          <a:prstGeom prst="rect">
            <a:avLst/>
          </a:prstGeom>
        </p:spPr>
        <p:txBody>
          <a:bodyPr vert="horz" wrap="square" lIns="0" tIns="12700" rIns="0" bIns="0" rtlCol="0">
            <a:spAutoFit/>
          </a:bodyPr>
          <a:lstStyle/>
          <a:p>
            <a:pPr marL="311150" marR="5080" indent="-299085">
              <a:lnSpc>
                <a:spcPct val="100000"/>
              </a:lnSpc>
              <a:spcBef>
                <a:spcPts val="100"/>
              </a:spcBef>
            </a:pPr>
            <a:r>
              <a:rPr sz="1400" b="1" dirty="0">
                <a:solidFill>
                  <a:srgbClr val="D54015"/>
                </a:solidFill>
                <a:latin typeface="Arial"/>
                <a:cs typeface="Arial"/>
              </a:rPr>
              <a:t>2.1 </a:t>
            </a:r>
            <a:r>
              <a:rPr sz="1400" b="1" dirty="0">
                <a:latin typeface="Arial"/>
                <a:cs typeface="Arial"/>
              </a:rPr>
              <a:t>Manejo da intoxicação por  pesticida</a:t>
            </a:r>
            <a:endParaRPr sz="1400" dirty="0">
              <a:latin typeface="Arial"/>
              <a:cs typeface="Arial"/>
            </a:endParaRPr>
          </a:p>
        </p:txBody>
      </p:sp>
      <p:sp>
        <p:nvSpPr>
          <p:cNvPr id="7" name="object 7"/>
          <p:cNvSpPr txBox="1"/>
          <p:nvPr/>
        </p:nvSpPr>
        <p:spPr>
          <a:xfrm>
            <a:off x="269453" y="1004036"/>
            <a:ext cx="3237049" cy="1295868"/>
          </a:xfrm>
          <a:prstGeom prst="rect">
            <a:avLst/>
          </a:prstGeom>
        </p:spPr>
        <p:txBody>
          <a:bodyPr vert="horz" wrap="square" lIns="0" tIns="15875" rIns="0" bIns="0" rtlCol="0">
            <a:spAutoFit/>
          </a:bodyPr>
          <a:lstStyle/>
          <a:p>
            <a:pPr marL="192405" marR="5080" indent="-180340">
              <a:lnSpc>
                <a:spcPct val="98500"/>
              </a:lnSpc>
              <a:spcBef>
                <a:spcPts val="125"/>
              </a:spcBef>
            </a:pPr>
            <a:r>
              <a:rPr sz="1050" b="1" dirty="0">
                <a:solidFill>
                  <a:srgbClr val="DF4F13"/>
                </a:solidFill>
                <a:latin typeface="Arial"/>
                <a:cs typeface="Arial"/>
              </a:rPr>
              <a:t>» </a:t>
            </a:r>
            <a:r>
              <a:rPr sz="1050" dirty="0">
                <a:latin typeface="Arial"/>
                <a:cs typeface="Arial"/>
              </a:rPr>
              <a:t>Se o estabelecimento de saúde dispuser de um conjunto  mínimo de capacidade e recursos, trate conforme as  orientações do documento da OMS </a:t>
            </a:r>
            <a:r>
              <a:rPr sz="1050" i="1" dirty="0">
                <a:latin typeface="Calibri"/>
                <a:cs typeface="Calibri"/>
              </a:rPr>
              <a:t>Clinical Management  of Acute Pesticide Intoxication </a:t>
            </a:r>
            <a:r>
              <a:rPr sz="1050" dirty="0">
                <a:latin typeface="Arial"/>
                <a:cs typeface="Arial"/>
              </a:rPr>
              <a:t>(Manejo clínico da  Intoxicação aguda por pesticida), disponível em </a:t>
            </a:r>
            <a:r>
              <a:rPr sz="1050" dirty="0">
                <a:solidFill>
                  <a:srgbClr val="D54015"/>
                </a:solidFill>
                <a:latin typeface="Arial"/>
                <a:cs typeface="Arial"/>
                <a:hlinkClick r:id="rId2"/>
              </a:rPr>
              <a:t>http://www. </a:t>
            </a:r>
            <a:r>
              <a:rPr sz="1050" dirty="0">
                <a:solidFill>
                  <a:srgbClr val="D54015"/>
                </a:solidFill>
                <a:latin typeface="Arial"/>
                <a:cs typeface="Arial"/>
              </a:rPr>
              <a:t> who.int/mental_health/publications/9789241596732/en/  (em inglês)</a:t>
            </a:r>
            <a:r>
              <a:rPr sz="1050" dirty="0">
                <a:latin typeface="Arial"/>
                <a:cs typeface="Arial"/>
              </a:rPr>
              <a:t>.</a:t>
            </a:r>
          </a:p>
        </p:txBody>
      </p:sp>
      <p:sp>
        <p:nvSpPr>
          <p:cNvPr id="8" name="object 8"/>
          <p:cNvSpPr txBox="1"/>
          <p:nvPr/>
        </p:nvSpPr>
        <p:spPr>
          <a:xfrm>
            <a:off x="426933" y="2260853"/>
            <a:ext cx="2866390" cy="3244478"/>
          </a:xfrm>
          <a:prstGeom prst="rect">
            <a:avLst/>
          </a:prstGeom>
        </p:spPr>
        <p:txBody>
          <a:bodyPr vert="horz" wrap="square" lIns="0" tIns="12700" rIns="0" bIns="0" rtlCol="0">
            <a:spAutoFit/>
          </a:bodyPr>
          <a:lstStyle/>
          <a:p>
            <a:pPr marL="12700" marR="5080">
              <a:lnSpc>
                <a:spcPct val="100000"/>
              </a:lnSpc>
              <a:spcBef>
                <a:spcPts val="100"/>
              </a:spcBef>
            </a:pPr>
            <a:r>
              <a:rPr sz="1050" b="1" spc="-60" dirty="0">
                <a:latin typeface="Arial"/>
                <a:cs typeface="Arial"/>
              </a:rPr>
              <a:t>Caso </a:t>
            </a:r>
            <a:r>
              <a:rPr sz="1050" b="1" spc="-20" dirty="0">
                <a:latin typeface="Arial"/>
                <a:cs typeface="Arial"/>
              </a:rPr>
              <a:t>contrário, </a:t>
            </a:r>
            <a:r>
              <a:rPr sz="1050" b="1" spc="-15" dirty="0">
                <a:latin typeface="Arial"/>
                <a:cs typeface="Arial"/>
              </a:rPr>
              <a:t>transfira </a:t>
            </a:r>
            <a:r>
              <a:rPr sz="1050" b="1" spc="-10" dirty="0">
                <a:latin typeface="Arial"/>
                <a:cs typeface="Arial"/>
              </a:rPr>
              <a:t>imediatamente a </a:t>
            </a:r>
            <a:r>
              <a:rPr sz="1050" b="1" spc="-45" dirty="0">
                <a:latin typeface="Arial"/>
                <a:cs typeface="Arial"/>
              </a:rPr>
              <a:t>pessoa </a:t>
            </a:r>
            <a:r>
              <a:rPr sz="1050" b="1" spc="-15" dirty="0">
                <a:latin typeface="Arial"/>
                <a:cs typeface="Arial"/>
              </a:rPr>
              <a:t>para  </a:t>
            </a:r>
            <a:r>
              <a:rPr sz="1050" b="1" spc="-25" dirty="0">
                <a:latin typeface="Arial"/>
                <a:cs typeface="Arial"/>
              </a:rPr>
              <a:t>um estabelecimento </a:t>
            </a:r>
            <a:r>
              <a:rPr sz="1050" b="1" spc="-20" dirty="0">
                <a:latin typeface="Arial"/>
                <a:cs typeface="Arial"/>
              </a:rPr>
              <a:t>de </a:t>
            </a:r>
            <a:r>
              <a:rPr sz="1050" b="1" spc="-35" dirty="0">
                <a:latin typeface="Arial"/>
                <a:cs typeface="Arial"/>
              </a:rPr>
              <a:t>saúde </a:t>
            </a:r>
            <a:r>
              <a:rPr sz="1050" b="1" spc="-25" dirty="0">
                <a:latin typeface="Arial"/>
                <a:cs typeface="Arial"/>
              </a:rPr>
              <a:t>que </a:t>
            </a:r>
            <a:r>
              <a:rPr sz="1050" b="1" spc="-30" dirty="0">
                <a:latin typeface="Arial"/>
                <a:cs typeface="Arial"/>
              </a:rPr>
              <a:t>disponha </a:t>
            </a:r>
            <a:r>
              <a:rPr sz="1050" b="1" spc="-45" dirty="0">
                <a:latin typeface="Arial"/>
                <a:cs typeface="Arial"/>
              </a:rPr>
              <a:t>dos  </a:t>
            </a:r>
            <a:r>
              <a:rPr sz="1050" b="1" spc="-35" dirty="0">
                <a:latin typeface="Arial"/>
                <a:cs typeface="Arial"/>
              </a:rPr>
              <a:t>seguintes</a:t>
            </a:r>
            <a:r>
              <a:rPr sz="1050" b="1" spc="-10" dirty="0">
                <a:latin typeface="Arial"/>
                <a:cs typeface="Arial"/>
              </a:rPr>
              <a:t> </a:t>
            </a:r>
            <a:r>
              <a:rPr sz="1050" b="1" spc="-45" dirty="0">
                <a:latin typeface="Arial"/>
                <a:cs typeface="Arial"/>
              </a:rPr>
              <a:t>recursos:</a:t>
            </a:r>
            <a:endParaRPr sz="1050" dirty="0">
              <a:latin typeface="Arial"/>
              <a:cs typeface="Arial"/>
            </a:endParaRPr>
          </a:p>
          <a:p>
            <a:pPr>
              <a:lnSpc>
                <a:spcPct val="100000"/>
              </a:lnSpc>
              <a:spcBef>
                <a:spcPts val="35"/>
              </a:spcBef>
            </a:pPr>
            <a:endParaRPr sz="1050" dirty="0">
              <a:latin typeface="Times New Roman"/>
              <a:cs typeface="Times New Roman"/>
            </a:endParaRPr>
          </a:p>
          <a:p>
            <a:pPr marL="192405" marR="41910" indent="-180340">
              <a:lnSpc>
                <a:spcPct val="100000"/>
              </a:lnSpc>
              <a:buChar char="–"/>
              <a:tabLst>
                <a:tab pos="193040" algn="l"/>
              </a:tabLst>
            </a:pPr>
            <a:r>
              <a:rPr sz="1050" spc="-40" dirty="0">
                <a:latin typeface="Arial"/>
                <a:cs typeface="Arial"/>
              </a:rPr>
              <a:t>capacidade </a:t>
            </a:r>
            <a:r>
              <a:rPr sz="1050" spc="-60" dirty="0">
                <a:latin typeface="Arial"/>
                <a:cs typeface="Arial"/>
              </a:rPr>
              <a:t>e </a:t>
            </a:r>
            <a:r>
              <a:rPr sz="1050" spc="-30" dirty="0">
                <a:latin typeface="Arial"/>
                <a:cs typeface="Arial"/>
              </a:rPr>
              <a:t>conhecimento </a:t>
            </a:r>
            <a:r>
              <a:rPr sz="1050" spc="-40" dirty="0">
                <a:latin typeface="Arial"/>
                <a:cs typeface="Arial"/>
              </a:rPr>
              <a:t>para </a:t>
            </a:r>
            <a:r>
              <a:rPr sz="1050" spc="-35" dirty="0">
                <a:latin typeface="Arial"/>
                <a:cs typeface="Arial"/>
              </a:rPr>
              <a:t>reanimar </a:t>
            </a:r>
            <a:r>
              <a:rPr sz="1050" spc="-85" dirty="0">
                <a:latin typeface="Arial"/>
                <a:cs typeface="Arial"/>
              </a:rPr>
              <a:t>as </a:t>
            </a:r>
            <a:r>
              <a:rPr sz="1050" spc="-65" dirty="0">
                <a:latin typeface="Arial"/>
                <a:cs typeface="Arial"/>
              </a:rPr>
              <a:t>pessoas </a:t>
            </a:r>
            <a:r>
              <a:rPr sz="1050" spc="-60" dirty="0">
                <a:latin typeface="Arial"/>
                <a:cs typeface="Arial"/>
              </a:rPr>
              <a:t>e  </a:t>
            </a:r>
            <a:r>
              <a:rPr sz="1050" spc="-40" dirty="0">
                <a:latin typeface="Arial"/>
                <a:cs typeface="Arial"/>
              </a:rPr>
              <a:t>avaliar </a:t>
            </a:r>
            <a:r>
              <a:rPr sz="1050" spc="-80" dirty="0">
                <a:latin typeface="Arial"/>
                <a:cs typeface="Arial"/>
              </a:rPr>
              <a:t>se </a:t>
            </a:r>
            <a:r>
              <a:rPr sz="1050" spc="-45" dirty="0">
                <a:latin typeface="Arial"/>
                <a:cs typeface="Arial"/>
              </a:rPr>
              <a:t>há </a:t>
            </a:r>
            <a:r>
              <a:rPr sz="1050" spc="-40" dirty="0">
                <a:latin typeface="Arial"/>
                <a:cs typeface="Arial"/>
              </a:rPr>
              <a:t>manifestações </a:t>
            </a:r>
            <a:r>
              <a:rPr sz="1050" spc="-50" dirty="0">
                <a:latin typeface="Arial"/>
                <a:cs typeface="Arial"/>
              </a:rPr>
              <a:t>clínicas </a:t>
            </a:r>
            <a:r>
              <a:rPr sz="1050" spc="-40" dirty="0">
                <a:latin typeface="Arial"/>
                <a:cs typeface="Arial"/>
              </a:rPr>
              <a:t>de </a:t>
            </a:r>
            <a:r>
              <a:rPr sz="1050" spc="-30" dirty="0">
                <a:latin typeface="Arial"/>
                <a:cs typeface="Arial"/>
              </a:rPr>
              <a:t>intoxicação </a:t>
            </a:r>
            <a:r>
              <a:rPr sz="1050" spc="-10" dirty="0">
                <a:latin typeface="Arial"/>
                <a:cs typeface="Arial"/>
              </a:rPr>
              <a:t>por  </a:t>
            </a:r>
            <a:r>
              <a:rPr sz="1050" spc="-40" dirty="0">
                <a:latin typeface="Arial"/>
                <a:cs typeface="Arial"/>
              </a:rPr>
              <a:t>pesticidas;</a:t>
            </a:r>
            <a:endParaRPr sz="1050" dirty="0">
              <a:latin typeface="Arial"/>
              <a:cs typeface="Arial"/>
            </a:endParaRPr>
          </a:p>
          <a:p>
            <a:pPr>
              <a:lnSpc>
                <a:spcPct val="100000"/>
              </a:lnSpc>
              <a:spcBef>
                <a:spcPts val="40"/>
              </a:spcBef>
              <a:buFont typeface="Arial"/>
              <a:buChar char="–"/>
            </a:pPr>
            <a:endParaRPr sz="1050" dirty="0">
              <a:latin typeface="Times New Roman"/>
              <a:cs typeface="Times New Roman"/>
            </a:endParaRPr>
          </a:p>
          <a:p>
            <a:pPr marL="192405" marR="156845" indent="-180340">
              <a:lnSpc>
                <a:spcPct val="100000"/>
              </a:lnSpc>
              <a:buChar char="–"/>
              <a:tabLst>
                <a:tab pos="193040" algn="l"/>
              </a:tabLst>
            </a:pPr>
            <a:r>
              <a:rPr sz="1050" spc="-40" dirty="0">
                <a:latin typeface="Arial"/>
                <a:cs typeface="Arial"/>
              </a:rPr>
              <a:t>capacidade </a:t>
            </a:r>
            <a:r>
              <a:rPr sz="1050" spc="-60" dirty="0">
                <a:latin typeface="Arial"/>
                <a:cs typeface="Arial"/>
              </a:rPr>
              <a:t>e </a:t>
            </a:r>
            <a:r>
              <a:rPr sz="1050" spc="-30" dirty="0">
                <a:latin typeface="Arial"/>
                <a:cs typeface="Arial"/>
              </a:rPr>
              <a:t>conhecimento </a:t>
            </a:r>
            <a:r>
              <a:rPr sz="1050" spc="-40" dirty="0">
                <a:latin typeface="Arial"/>
                <a:cs typeface="Arial"/>
              </a:rPr>
              <a:t>para </a:t>
            </a:r>
            <a:r>
              <a:rPr sz="1050" spc="-30" dirty="0">
                <a:latin typeface="Arial"/>
                <a:cs typeface="Arial"/>
              </a:rPr>
              <a:t>manejo </a:t>
            </a:r>
            <a:r>
              <a:rPr sz="1050" spc="-65" dirty="0">
                <a:latin typeface="Arial"/>
                <a:cs typeface="Arial"/>
              </a:rPr>
              <a:t>das </a:t>
            </a:r>
            <a:r>
              <a:rPr sz="1050" spc="-60" dirty="0">
                <a:latin typeface="Arial"/>
                <a:cs typeface="Arial"/>
              </a:rPr>
              <a:t>vias  aéreas; </a:t>
            </a:r>
            <a:r>
              <a:rPr sz="1050" spc="-45" dirty="0">
                <a:latin typeface="Arial"/>
                <a:cs typeface="Arial"/>
              </a:rPr>
              <a:t>em </a:t>
            </a:r>
            <a:r>
              <a:rPr sz="1050" spc="-25" dirty="0">
                <a:latin typeface="Arial"/>
                <a:cs typeface="Arial"/>
              </a:rPr>
              <a:t>particular, </a:t>
            </a:r>
            <a:r>
              <a:rPr sz="1050" spc="-40" dirty="0">
                <a:latin typeface="Arial"/>
                <a:cs typeface="Arial"/>
              </a:rPr>
              <a:t>para </a:t>
            </a:r>
            <a:r>
              <a:rPr sz="1050" spc="-15" dirty="0">
                <a:latin typeface="Arial"/>
                <a:cs typeface="Arial"/>
              </a:rPr>
              <a:t>intubar </a:t>
            </a:r>
            <a:r>
              <a:rPr sz="1050" spc="-60" dirty="0">
                <a:latin typeface="Arial"/>
                <a:cs typeface="Arial"/>
              </a:rPr>
              <a:t>e </a:t>
            </a:r>
            <a:r>
              <a:rPr sz="1050" spc="-25" dirty="0">
                <a:latin typeface="Arial"/>
                <a:cs typeface="Arial"/>
              </a:rPr>
              <a:t>manter suporte  respiratório </a:t>
            </a:r>
            <a:r>
              <a:rPr sz="1050" spc="-35" dirty="0">
                <a:latin typeface="Arial"/>
                <a:cs typeface="Arial"/>
              </a:rPr>
              <a:t>até que </a:t>
            </a:r>
            <a:r>
              <a:rPr sz="1050" spc="-80" dirty="0">
                <a:latin typeface="Arial"/>
                <a:cs typeface="Arial"/>
              </a:rPr>
              <a:t>se </a:t>
            </a:r>
            <a:r>
              <a:rPr sz="1050" spc="-55" dirty="0">
                <a:latin typeface="Arial"/>
                <a:cs typeface="Arial"/>
              </a:rPr>
              <a:t>possa </a:t>
            </a:r>
            <a:r>
              <a:rPr sz="1050" spc="-30" dirty="0">
                <a:latin typeface="Arial"/>
                <a:cs typeface="Arial"/>
              </a:rPr>
              <a:t>conectar </a:t>
            </a:r>
            <a:r>
              <a:rPr sz="1050" spc="-25" dirty="0">
                <a:latin typeface="Arial"/>
                <a:cs typeface="Arial"/>
              </a:rPr>
              <a:t>um</a:t>
            </a:r>
            <a:r>
              <a:rPr sz="1050" spc="-55" dirty="0">
                <a:latin typeface="Arial"/>
                <a:cs typeface="Arial"/>
              </a:rPr>
              <a:t> </a:t>
            </a:r>
            <a:r>
              <a:rPr sz="1050" spc="-25" dirty="0">
                <a:latin typeface="Arial"/>
                <a:cs typeface="Arial"/>
              </a:rPr>
              <a:t>ventilador;</a:t>
            </a:r>
            <a:endParaRPr sz="1050" dirty="0">
              <a:latin typeface="Arial"/>
              <a:cs typeface="Arial"/>
            </a:endParaRPr>
          </a:p>
          <a:p>
            <a:pPr>
              <a:lnSpc>
                <a:spcPct val="100000"/>
              </a:lnSpc>
              <a:spcBef>
                <a:spcPts val="35"/>
              </a:spcBef>
              <a:buFont typeface="Arial"/>
              <a:buChar char="–"/>
            </a:pPr>
            <a:endParaRPr sz="1050" dirty="0">
              <a:latin typeface="Times New Roman"/>
              <a:cs typeface="Times New Roman"/>
            </a:endParaRPr>
          </a:p>
          <a:p>
            <a:pPr marL="192405" marR="48260" indent="-180340">
              <a:lnSpc>
                <a:spcPct val="100000"/>
              </a:lnSpc>
              <a:buChar char="–"/>
              <a:tabLst>
                <a:tab pos="193040" algn="l"/>
              </a:tabLst>
            </a:pPr>
            <a:r>
              <a:rPr sz="1050" spc="-20" dirty="0">
                <a:latin typeface="Arial"/>
                <a:cs typeface="Arial"/>
              </a:rPr>
              <a:t>atropina </a:t>
            </a:r>
            <a:r>
              <a:rPr sz="1050" spc="-60" dirty="0">
                <a:latin typeface="Arial"/>
                <a:cs typeface="Arial"/>
              </a:rPr>
              <a:t>e </a:t>
            </a:r>
            <a:r>
              <a:rPr sz="1050" spc="-40" dirty="0">
                <a:latin typeface="Arial"/>
                <a:cs typeface="Arial"/>
              </a:rPr>
              <a:t>meios para </a:t>
            </a:r>
            <a:r>
              <a:rPr sz="1050" spc="-65" dirty="0">
                <a:latin typeface="Arial"/>
                <a:cs typeface="Arial"/>
              </a:rPr>
              <a:t>sua </a:t>
            </a:r>
            <a:r>
              <a:rPr sz="1050" spc="-30" dirty="0">
                <a:latin typeface="Arial"/>
                <a:cs typeface="Arial"/>
              </a:rPr>
              <a:t>administração </a:t>
            </a:r>
            <a:r>
              <a:rPr sz="1050" spc="-35" dirty="0">
                <a:latin typeface="Arial"/>
                <a:cs typeface="Arial"/>
              </a:rPr>
              <a:t>intravenosa </a:t>
            </a:r>
            <a:r>
              <a:rPr sz="1050" spc="-80" dirty="0">
                <a:latin typeface="Arial"/>
                <a:cs typeface="Arial"/>
              </a:rPr>
              <a:t>se  </a:t>
            </a:r>
            <a:r>
              <a:rPr sz="1050" spc="-35" dirty="0">
                <a:latin typeface="Arial"/>
                <a:cs typeface="Arial"/>
              </a:rPr>
              <a:t>surgirem </a:t>
            </a:r>
            <a:r>
              <a:rPr sz="1050" spc="-55" dirty="0">
                <a:latin typeface="Arial"/>
                <a:cs typeface="Arial"/>
              </a:rPr>
              <a:t>sinais </a:t>
            </a:r>
            <a:r>
              <a:rPr sz="1050" spc="-40" dirty="0">
                <a:latin typeface="Arial"/>
                <a:cs typeface="Arial"/>
              </a:rPr>
              <a:t>de </a:t>
            </a:r>
            <a:r>
              <a:rPr sz="1050" spc="-30" dirty="0">
                <a:latin typeface="Arial"/>
                <a:cs typeface="Arial"/>
              </a:rPr>
              <a:t>intoxicação</a:t>
            </a:r>
            <a:r>
              <a:rPr sz="1050" spc="25" dirty="0">
                <a:latin typeface="Arial"/>
                <a:cs typeface="Arial"/>
              </a:rPr>
              <a:t> </a:t>
            </a:r>
            <a:r>
              <a:rPr sz="1050" spc="-30" dirty="0">
                <a:latin typeface="Arial"/>
                <a:cs typeface="Arial"/>
              </a:rPr>
              <a:t>colinérgica;</a:t>
            </a:r>
            <a:endParaRPr sz="1050" dirty="0">
              <a:latin typeface="Arial"/>
              <a:cs typeface="Arial"/>
            </a:endParaRPr>
          </a:p>
          <a:p>
            <a:pPr>
              <a:lnSpc>
                <a:spcPct val="100000"/>
              </a:lnSpc>
              <a:spcBef>
                <a:spcPts val="40"/>
              </a:spcBef>
              <a:buFont typeface="Arial"/>
              <a:buChar char="–"/>
            </a:pPr>
            <a:endParaRPr sz="1050" dirty="0">
              <a:latin typeface="Times New Roman"/>
              <a:cs typeface="Times New Roman"/>
            </a:endParaRPr>
          </a:p>
          <a:p>
            <a:pPr marL="192405" marR="117475" indent="-180340">
              <a:lnSpc>
                <a:spcPct val="100000"/>
              </a:lnSpc>
              <a:buChar char="–"/>
              <a:tabLst>
                <a:tab pos="193040" algn="l"/>
              </a:tabLst>
            </a:pPr>
            <a:r>
              <a:rPr sz="1050" spc="-45" dirty="0">
                <a:latin typeface="Arial"/>
                <a:cs typeface="Arial"/>
              </a:rPr>
              <a:t>diazepam </a:t>
            </a:r>
            <a:r>
              <a:rPr sz="1050" spc="-60" dirty="0">
                <a:latin typeface="Arial"/>
                <a:cs typeface="Arial"/>
              </a:rPr>
              <a:t>e </a:t>
            </a:r>
            <a:r>
              <a:rPr sz="1050" spc="-40" dirty="0">
                <a:latin typeface="Arial"/>
                <a:cs typeface="Arial"/>
              </a:rPr>
              <a:t>meios para </a:t>
            </a:r>
            <a:r>
              <a:rPr sz="1050" spc="-65" dirty="0">
                <a:latin typeface="Arial"/>
                <a:cs typeface="Arial"/>
              </a:rPr>
              <a:t>sua </a:t>
            </a:r>
            <a:r>
              <a:rPr sz="1050" spc="-30" dirty="0">
                <a:latin typeface="Arial"/>
                <a:cs typeface="Arial"/>
              </a:rPr>
              <a:t>administração </a:t>
            </a:r>
            <a:r>
              <a:rPr sz="1050" spc="-35" dirty="0">
                <a:latin typeface="Arial"/>
                <a:cs typeface="Arial"/>
              </a:rPr>
              <a:t>intravenosa  </a:t>
            </a:r>
            <a:r>
              <a:rPr sz="1050" spc="-80" dirty="0">
                <a:latin typeface="Arial"/>
                <a:cs typeface="Arial"/>
              </a:rPr>
              <a:t>se </a:t>
            </a:r>
            <a:r>
              <a:rPr sz="1050" spc="-60" dirty="0">
                <a:latin typeface="Arial"/>
                <a:cs typeface="Arial"/>
              </a:rPr>
              <a:t>a pessoa </a:t>
            </a:r>
            <a:r>
              <a:rPr sz="1050" spc="-40" dirty="0">
                <a:latin typeface="Arial"/>
                <a:cs typeface="Arial"/>
              </a:rPr>
              <a:t>apresentar </a:t>
            </a:r>
            <a:r>
              <a:rPr sz="1050" spc="-55" dirty="0">
                <a:latin typeface="Arial"/>
                <a:cs typeface="Arial"/>
              </a:rPr>
              <a:t>crises</a:t>
            </a:r>
            <a:r>
              <a:rPr sz="1050" spc="-60" dirty="0">
                <a:latin typeface="Arial"/>
                <a:cs typeface="Arial"/>
              </a:rPr>
              <a:t> </a:t>
            </a:r>
            <a:r>
              <a:rPr sz="1050" spc="-45" dirty="0">
                <a:latin typeface="Arial"/>
                <a:cs typeface="Arial"/>
              </a:rPr>
              <a:t>convulsivas.</a:t>
            </a:r>
            <a:endParaRPr sz="1050" dirty="0">
              <a:latin typeface="Arial"/>
              <a:cs typeface="Arial"/>
            </a:endParaRPr>
          </a:p>
        </p:txBody>
      </p:sp>
      <p:sp>
        <p:nvSpPr>
          <p:cNvPr id="9" name="object 9"/>
          <p:cNvSpPr txBox="1"/>
          <p:nvPr/>
        </p:nvSpPr>
        <p:spPr>
          <a:xfrm>
            <a:off x="269453" y="5435199"/>
            <a:ext cx="3023870" cy="637540"/>
          </a:xfrm>
          <a:prstGeom prst="rect">
            <a:avLst/>
          </a:prstGeom>
        </p:spPr>
        <p:txBody>
          <a:bodyPr vert="horz" wrap="square" lIns="0" tIns="19050" rIns="0" bIns="0" rtlCol="0">
            <a:spAutoFit/>
          </a:bodyPr>
          <a:lstStyle/>
          <a:p>
            <a:pPr marL="192405" marR="5080" indent="-180340">
              <a:lnSpc>
                <a:spcPct val="97000"/>
              </a:lnSpc>
              <a:spcBef>
                <a:spcPts val="150"/>
              </a:spcBef>
            </a:pPr>
            <a:r>
              <a:rPr sz="1400" b="1" dirty="0">
                <a:solidFill>
                  <a:srgbClr val="DF4F13"/>
                </a:solidFill>
                <a:latin typeface="Arial"/>
                <a:cs typeface="Arial"/>
              </a:rPr>
              <a:t>» </a:t>
            </a:r>
            <a:r>
              <a:rPr sz="900" dirty="0">
                <a:latin typeface="Arial"/>
                <a:cs typeface="Arial"/>
              </a:rPr>
              <a:t>Considere a administração de carvão ativado se a pessoa  estiver consciente, der o consentimento livre e esclarecido e  procurar atendimento no decorrer de uma hora após a  intoxicação.</a:t>
            </a:r>
          </a:p>
        </p:txBody>
      </p:sp>
      <p:sp>
        <p:nvSpPr>
          <p:cNvPr id="10" name="object 10"/>
          <p:cNvSpPr txBox="1"/>
          <p:nvPr/>
        </p:nvSpPr>
        <p:spPr>
          <a:xfrm>
            <a:off x="419299" y="6100057"/>
            <a:ext cx="1927860" cy="638636"/>
          </a:xfrm>
          <a:prstGeom prst="rect">
            <a:avLst/>
          </a:prstGeom>
        </p:spPr>
        <p:txBody>
          <a:bodyPr vert="horz" wrap="square" lIns="0" tIns="12700" rIns="0" bIns="0" rtlCol="0">
            <a:spAutoFit/>
          </a:bodyPr>
          <a:lstStyle/>
          <a:p>
            <a:pPr marL="12700">
              <a:lnSpc>
                <a:spcPct val="100000"/>
              </a:lnSpc>
              <a:spcBef>
                <a:spcPts val="100"/>
              </a:spcBef>
            </a:pPr>
            <a:r>
              <a:rPr sz="1050" b="1" spc="-80" dirty="0">
                <a:solidFill>
                  <a:srgbClr val="DF4F13"/>
                </a:solidFill>
                <a:latin typeface="Arial"/>
                <a:cs typeface="Arial"/>
              </a:rPr>
              <a:t>» </a:t>
            </a:r>
            <a:r>
              <a:rPr sz="1050" spc="-40" dirty="0">
                <a:latin typeface="Arial"/>
                <a:cs typeface="Arial"/>
              </a:rPr>
              <a:t>Não </a:t>
            </a:r>
            <a:r>
              <a:rPr sz="1050" spc="-80" dirty="0">
                <a:latin typeface="Arial"/>
                <a:cs typeface="Arial"/>
              </a:rPr>
              <a:t>se </a:t>
            </a:r>
            <a:r>
              <a:rPr sz="1050" spc="-40" dirty="0">
                <a:latin typeface="Arial"/>
                <a:cs typeface="Arial"/>
              </a:rPr>
              <a:t>recomenda </a:t>
            </a:r>
            <a:r>
              <a:rPr sz="1050" spc="-60" dirty="0">
                <a:latin typeface="Arial"/>
                <a:cs typeface="Arial"/>
              </a:rPr>
              <a:t>a </a:t>
            </a:r>
            <a:r>
              <a:rPr sz="1050" spc="-65" dirty="0">
                <a:latin typeface="Arial"/>
                <a:cs typeface="Arial"/>
              </a:rPr>
              <a:t>êmese</a:t>
            </a:r>
            <a:r>
              <a:rPr sz="1050" spc="5" dirty="0">
                <a:latin typeface="Arial"/>
                <a:cs typeface="Arial"/>
              </a:rPr>
              <a:t> </a:t>
            </a:r>
            <a:r>
              <a:rPr sz="1050" spc="-30" dirty="0">
                <a:latin typeface="Arial"/>
                <a:cs typeface="Arial"/>
              </a:rPr>
              <a:t>forçada.</a:t>
            </a:r>
            <a:endParaRPr sz="1050" dirty="0">
              <a:latin typeface="Arial"/>
              <a:cs typeface="Arial"/>
            </a:endParaRPr>
          </a:p>
          <a:p>
            <a:pPr marL="12700">
              <a:lnSpc>
                <a:spcPct val="100000"/>
              </a:lnSpc>
              <a:spcBef>
                <a:spcPts val="1115"/>
              </a:spcBef>
            </a:pPr>
            <a:r>
              <a:rPr sz="1050" b="1" spc="-80" dirty="0">
                <a:solidFill>
                  <a:srgbClr val="DF4F13"/>
                </a:solidFill>
                <a:latin typeface="Arial"/>
                <a:cs typeface="Arial"/>
              </a:rPr>
              <a:t>»</a:t>
            </a:r>
            <a:endParaRPr sz="1050" dirty="0">
              <a:latin typeface="Arial"/>
              <a:cs typeface="Arial"/>
            </a:endParaRPr>
          </a:p>
        </p:txBody>
      </p:sp>
      <p:sp>
        <p:nvSpPr>
          <p:cNvPr id="11" name="object 11"/>
          <p:cNvSpPr/>
          <p:nvPr/>
        </p:nvSpPr>
        <p:spPr>
          <a:xfrm>
            <a:off x="641828" y="6544218"/>
            <a:ext cx="152069" cy="152057"/>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809885" y="6518481"/>
            <a:ext cx="1936114" cy="162560"/>
          </a:xfrm>
          <a:prstGeom prst="rect">
            <a:avLst/>
          </a:prstGeom>
        </p:spPr>
        <p:txBody>
          <a:bodyPr vert="horz" wrap="square" lIns="0" tIns="12700" rIns="0" bIns="0" rtlCol="0">
            <a:spAutoFit/>
          </a:bodyPr>
          <a:lstStyle/>
          <a:p>
            <a:pPr marL="12700">
              <a:lnSpc>
                <a:spcPct val="100000"/>
              </a:lnSpc>
              <a:spcBef>
                <a:spcPts val="100"/>
              </a:spcBef>
            </a:pPr>
            <a:r>
              <a:rPr sz="900" spc="-40" dirty="0">
                <a:latin typeface="Arial"/>
                <a:cs typeface="Arial"/>
              </a:rPr>
              <a:t>Não </a:t>
            </a:r>
            <a:r>
              <a:rPr sz="900" spc="-80" dirty="0">
                <a:latin typeface="Arial"/>
                <a:cs typeface="Arial"/>
              </a:rPr>
              <a:t>se </a:t>
            </a:r>
            <a:r>
              <a:rPr sz="900" spc="-45" dirty="0">
                <a:latin typeface="Arial"/>
                <a:cs typeface="Arial"/>
              </a:rPr>
              <a:t>devem </a:t>
            </a:r>
            <a:r>
              <a:rPr sz="900" spc="-30" dirty="0">
                <a:latin typeface="Arial"/>
                <a:cs typeface="Arial"/>
              </a:rPr>
              <a:t>administrar líquidos</a:t>
            </a:r>
            <a:r>
              <a:rPr sz="900" spc="-105" dirty="0">
                <a:latin typeface="Arial"/>
                <a:cs typeface="Arial"/>
              </a:rPr>
              <a:t> </a:t>
            </a:r>
            <a:r>
              <a:rPr sz="900" spc="-40" dirty="0">
                <a:latin typeface="Arial"/>
                <a:cs typeface="Arial"/>
              </a:rPr>
              <a:t>orais.</a:t>
            </a:r>
            <a:endParaRPr sz="900">
              <a:latin typeface="Arial"/>
              <a:cs typeface="Arial"/>
            </a:endParaRPr>
          </a:p>
        </p:txBody>
      </p:sp>
      <p:sp>
        <p:nvSpPr>
          <p:cNvPr id="13" name="object 13"/>
          <p:cNvSpPr txBox="1"/>
          <p:nvPr/>
        </p:nvSpPr>
        <p:spPr>
          <a:xfrm>
            <a:off x="3815298" y="338556"/>
            <a:ext cx="2901611" cy="665480"/>
          </a:xfrm>
          <a:prstGeom prst="rect">
            <a:avLst/>
          </a:prstGeom>
        </p:spPr>
        <p:txBody>
          <a:bodyPr vert="horz" wrap="square" lIns="0" tIns="12700" rIns="0" bIns="0" rtlCol="0">
            <a:spAutoFit/>
          </a:bodyPr>
          <a:lstStyle/>
          <a:p>
            <a:pPr marL="330200" marR="5080" indent="-318135">
              <a:lnSpc>
                <a:spcPct val="100000"/>
              </a:lnSpc>
              <a:spcBef>
                <a:spcPts val="100"/>
              </a:spcBef>
            </a:pPr>
            <a:r>
              <a:rPr sz="1400" b="1" dirty="0">
                <a:solidFill>
                  <a:srgbClr val="D54015"/>
                </a:solidFill>
                <a:latin typeface="Arial"/>
                <a:cs typeface="Arial"/>
              </a:rPr>
              <a:t>2.2 </a:t>
            </a:r>
            <a:r>
              <a:rPr sz="1400" b="1" dirty="0">
                <a:latin typeface="Arial"/>
                <a:cs typeface="Arial"/>
              </a:rPr>
              <a:t>Atenção à pessoa que tenha  cometido um ato de  autoagressão</a:t>
            </a:r>
            <a:endParaRPr sz="1400" dirty="0">
              <a:latin typeface="Arial"/>
              <a:cs typeface="Arial"/>
            </a:endParaRPr>
          </a:p>
        </p:txBody>
      </p:sp>
      <p:sp>
        <p:nvSpPr>
          <p:cNvPr id="15" name="object 15"/>
          <p:cNvSpPr txBox="1"/>
          <p:nvPr/>
        </p:nvSpPr>
        <p:spPr>
          <a:xfrm>
            <a:off x="3851258" y="1007946"/>
            <a:ext cx="2872774" cy="1750416"/>
          </a:xfrm>
          <a:prstGeom prst="rect">
            <a:avLst/>
          </a:prstGeom>
        </p:spPr>
        <p:txBody>
          <a:bodyPr vert="horz" wrap="square" lIns="0" tIns="45085" rIns="0" bIns="0" rtlCol="0">
            <a:spAutoFit/>
          </a:bodyPr>
          <a:lstStyle/>
          <a:p>
            <a:pPr marL="192405" marR="5080" indent="-180340">
              <a:lnSpc>
                <a:spcPct val="102899"/>
              </a:lnSpc>
              <a:spcBef>
                <a:spcPts val="355"/>
              </a:spcBef>
              <a:tabLst>
                <a:tab pos="1696085" algn="l"/>
              </a:tabLst>
            </a:pPr>
            <a:r>
              <a:rPr sz="1050" b="1" dirty="0">
                <a:solidFill>
                  <a:srgbClr val="DF4F13"/>
                </a:solidFill>
                <a:latin typeface="Arial"/>
                <a:cs typeface="Arial"/>
              </a:rPr>
              <a:t>» </a:t>
            </a:r>
            <a:r>
              <a:rPr sz="1050" dirty="0">
                <a:latin typeface="Arial"/>
                <a:cs typeface="Arial"/>
              </a:rPr>
              <a:t>Coloque a pessoa em ambiente seguro e de apoio em  estabelecimento de </a:t>
            </a:r>
            <a:r>
              <a:rPr sz="1050" dirty="0" err="1">
                <a:latin typeface="Arial"/>
                <a:cs typeface="Arial"/>
              </a:rPr>
              <a:t>saúde</a:t>
            </a:r>
            <a:r>
              <a:rPr sz="1050" dirty="0">
                <a:latin typeface="Arial"/>
                <a:cs typeface="Arial"/>
              </a:rPr>
              <a:t> </a:t>
            </a:r>
            <a:r>
              <a:rPr lang="pt-BR" sz="1050" dirty="0">
                <a:latin typeface="Arial"/>
                <a:cs typeface="Arial"/>
              </a:rPr>
              <a:t>(</a:t>
            </a:r>
            <a:r>
              <a:rPr sz="1050" dirty="0" err="1">
                <a:latin typeface="Arial"/>
                <a:cs typeface="Arial"/>
              </a:rPr>
              <a:t>não</a:t>
            </a:r>
            <a:r>
              <a:rPr sz="1050" dirty="0">
                <a:latin typeface="Arial"/>
                <a:cs typeface="Arial"/>
              </a:rPr>
              <a:t> a deixe sozinha). Se for  necessário esperar pelo tratamento, ofereça um ambiente  que minimize o sofrimento; se possível, em uma área  separada e tranquila com supervisão constante e </a:t>
            </a:r>
            <a:r>
              <a:rPr sz="1050" dirty="0" err="1">
                <a:latin typeface="Arial"/>
                <a:cs typeface="Arial"/>
              </a:rPr>
              <a:t>em</a:t>
            </a:r>
            <a:r>
              <a:rPr lang="pt-BR" sz="1050" dirty="0">
                <a:latin typeface="Arial"/>
                <a:cs typeface="Arial"/>
              </a:rPr>
              <a:t> contato com um funcionário designado ou um parente para  garantir a segurança permanente da pessoa.</a:t>
            </a:r>
          </a:p>
          <a:p>
            <a:pPr marL="192405" marR="5080" indent="-180340">
              <a:lnSpc>
                <a:spcPct val="102899"/>
              </a:lnSpc>
              <a:spcBef>
                <a:spcPts val="355"/>
              </a:spcBef>
              <a:tabLst>
                <a:tab pos="1696085" algn="l"/>
              </a:tabLst>
            </a:pPr>
            <a:endParaRPr sz="1050" dirty="0">
              <a:latin typeface="Arial"/>
              <a:cs typeface="Arial"/>
            </a:endParaRPr>
          </a:p>
        </p:txBody>
      </p:sp>
      <p:sp>
        <p:nvSpPr>
          <p:cNvPr id="18" name="object 18"/>
          <p:cNvSpPr txBox="1"/>
          <p:nvPr/>
        </p:nvSpPr>
        <p:spPr>
          <a:xfrm>
            <a:off x="3926287" y="2467654"/>
            <a:ext cx="2908733" cy="1879361"/>
          </a:xfrm>
          <a:prstGeom prst="rect">
            <a:avLst/>
          </a:prstGeom>
        </p:spPr>
        <p:txBody>
          <a:bodyPr vert="horz" wrap="square" lIns="0" tIns="116205" rIns="0" bIns="0" rtlCol="0">
            <a:spAutoFit/>
          </a:bodyPr>
          <a:lstStyle/>
          <a:p>
            <a:pPr marL="12700">
              <a:lnSpc>
                <a:spcPct val="100000"/>
              </a:lnSpc>
              <a:spcBef>
                <a:spcPts val="915"/>
              </a:spcBef>
            </a:pPr>
            <a:r>
              <a:rPr sz="1050" b="1" dirty="0">
                <a:solidFill>
                  <a:srgbClr val="DF4F13"/>
                </a:solidFill>
                <a:latin typeface="Arial"/>
                <a:cs typeface="Arial"/>
              </a:rPr>
              <a:t>» </a:t>
            </a:r>
            <a:r>
              <a:rPr sz="1050" dirty="0">
                <a:latin typeface="Arial"/>
                <a:cs typeface="Arial"/>
              </a:rPr>
              <a:t>Elimine o acesso a meios de </a:t>
            </a:r>
            <a:r>
              <a:rPr sz="1050" dirty="0" err="1">
                <a:latin typeface="Arial"/>
                <a:cs typeface="Arial"/>
              </a:rPr>
              <a:t>autoagressão</a:t>
            </a:r>
            <a:endParaRPr lang="pt-BR" sz="1050" dirty="0">
              <a:latin typeface="Arial"/>
              <a:cs typeface="Arial"/>
            </a:endParaRPr>
          </a:p>
          <a:p>
            <a:pPr marL="12700">
              <a:lnSpc>
                <a:spcPct val="100000"/>
              </a:lnSpc>
              <a:spcBef>
                <a:spcPts val="820"/>
              </a:spcBef>
            </a:pPr>
            <a:r>
              <a:rPr sz="1050" b="1" dirty="0">
                <a:solidFill>
                  <a:srgbClr val="DF4F13"/>
                </a:solidFill>
                <a:latin typeface="Arial"/>
                <a:cs typeface="Arial"/>
              </a:rPr>
              <a:t>»</a:t>
            </a:r>
            <a:r>
              <a:rPr lang="pt-BR" sz="1050" b="1" dirty="0">
                <a:solidFill>
                  <a:srgbClr val="DF4F13"/>
                </a:solidFill>
                <a:latin typeface="Arial"/>
                <a:cs typeface="Arial"/>
              </a:rPr>
              <a:t> </a:t>
            </a:r>
            <a:r>
              <a:rPr lang="pt-BR" sz="1050" spc="-45" dirty="0">
                <a:latin typeface="Arial"/>
                <a:cs typeface="Arial"/>
              </a:rPr>
              <a:t>Consulte </a:t>
            </a:r>
            <a:r>
              <a:rPr lang="pt-BR" sz="1050" spc="-25" dirty="0">
                <a:latin typeface="Arial"/>
                <a:cs typeface="Arial"/>
              </a:rPr>
              <a:t>um </a:t>
            </a:r>
            <a:r>
              <a:rPr lang="pt-BR" sz="1050" spc="-45" dirty="0">
                <a:latin typeface="Arial"/>
                <a:cs typeface="Arial"/>
              </a:rPr>
              <a:t>especialista em </a:t>
            </a:r>
            <a:r>
              <a:rPr lang="pt-BR" sz="1050" spc="-55" dirty="0">
                <a:latin typeface="Arial"/>
                <a:cs typeface="Arial"/>
              </a:rPr>
              <a:t>saúde </a:t>
            </a:r>
            <a:r>
              <a:rPr lang="pt-BR" sz="1050" spc="-25" dirty="0">
                <a:latin typeface="Arial"/>
                <a:cs typeface="Arial"/>
              </a:rPr>
              <a:t>mental, </a:t>
            </a:r>
            <a:r>
              <a:rPr lang="pt-BR" sz="1050" spc="-80" dirty="0">
                <a:latin typeface="Arial"/>
                <a:cs typeface="Arial"/>
              </a:rPr>
              <a:t>se</a:t>
            </a:r>
            <a:r>
              <a:rPr lang="pt-BR" sz="1050" spc="-50" dirty="0">
                <a:latin typeface="Arial"/>
                <a:cs typeface="Arial"/>
              </a:rPr>
              <a:t> </a:t>
            </a:r>
            <a:r>
              <a:rPr lang="pt-BR" sz="1050" spc="-35" dirty="0">
                <a:latin typeface="Arial"/>
                <a:cs typeface="Arial"/>
              </a:rPr>
              <a:t>disponível</a:t>
            </a:r>
            <a:endParaRPr sz="1050" dirty="0">
              <a:latin typeface="Arial"/>
              <a:cs typeface="Arial"/>
            </a:endParaRPr>
          </a:p>
          <a:p>
            <a:pPr marL="12700">
              <a:spcBef>
                <a:spcPts val="815"/>
              </a:spcBef>
            </a:pPr>
            <a:r>
              <a:rPr sz="1050" b="1" dirty="0">
                <a:solidFill>
                  <a:srgbClr val="DF4F13"/>
                </a:solidFill>
                <a:latin typeface="Arial"/>
                <a:cs typeface="Arial"/>
              </a:rPr>
              <a:t>»</a:t>
            </a:r>
            <a:r>
              <a:rPr lang="pt-BR" sz="1050" b="1" dirty="0">
                <a:solidFill>
                  <a:srgbClr val="DF4F13"/>
                </a:solidFill>
                <a:latin typeface="Arial"/>
                <a:cs typeface="Arial"/>
              </a:rPr>
              <a:t> </a:t>
            </a:r>
            <a:r>
              <a:rPr lang="pt-BR" sz="1050" spc="-20" dirty="0">
                <a:latin typeface="Arial"/>
                <a:cs typeface="Arial"/>
              </a:rPr>
              <a:t>Mobilize </a:t>
            </a:r>
            <a:r>
              <a:rPr lang="pt-BR" sz="1050" spc="-60" dirty="0">
                <a:latin typeface="Arial"/>
                <a:cs typeface="Arial"/>
              </a:rPr>
              <a:t>a </a:t>
            </a:r>
            <a:r>
              <a:rPr lang="pt-BR" sz="1050" spc="-25" dirty="0">
                <a:latin typeface="Arial"/>
                <a:cs typeface="Arial"/>
              </a:rPr>
              <a:t>família, </a:t>
            </a:r>
            <a:r>
              <a:rPr lang="pt-BR" sz="1050" spc="-55" dirty="0">
                <a:latin typeface="Arial"/>
                <a:cs typeface="Arial"/>
              </a:rPr>
              <a:t>os </a:t>
            </a:r>
            <a:r>
              <a:rPr lang="pt-BR" sz="1050" spc="-40" dirty="0">
                <a:latin typeface="Arial"/>
                <a:cs typeface="Arial"/>
              </a:rPr>
              <a:t>amigos </a:t>
            </a:r>
            <a:r>
              <a:rPr lang="pt-BR" sz="1050" spc="-60" dirty="0">
                <a:latin typeface="Arial"/>
                <a:cs typeface="Arial"/>
              </a:rPr>
              <a:t>e </a:t>
            </a:r>
            <a:r>
              <a:rPr lang="pt-BR" sz="1050" spc="-30" dirty="0">
                <a:latin typeface="Arial"/>
                <a:cs typeface="Arial"/>
              </a:rPr>
              <a:t>outras </a:t>
            </a:r>
            <a:r>
              <a:rPr lang="pt-BR" sz="1050" spc="-65" dirty="0">
                <a:latin typeface="Arial"/>
                <a:cs typeface="Arial"/>
              </a:rPr>
              <a:t>pessoas </a:t>
            </a:r>
            <a:r>
              <a:rPr lang="pt-BR" sz="1050" spc="-45" dirty="0">
                <a:latin typeface="Arial"/>
                <a:cs typeface="Arial"/>
              </a:rPr>
              <a:t>relacionadas  </a:t>
            </a:r>
            <a:r>
              <a:rPr lang="pt-BR" sz="1050" spc="-15" dirty="0">
                <a:latin typeface="Arial"/>
                <a:cs typeface="Arial"/>
              </a:rPr>
              <a:t>ou </a:t>
            </a:r>
            <a:r>
              <a:rPr lang="pt-BR" sz="1050" spc="-55" dirty="0">
                <a:latin typeface="Arial"/>
                <a:cs typeface="Arial"/>
              </a:rPr>
              <a:t>os </a:t>
            </a:r>
            <a:r>
              <a:rPr lang="pt-BR" sz="1050" spc="-45" dirty="0">
                <a:latin typeface="Arial"/>
                <a:cs typeface="Arial"/>
              </a:rPr>
              <a:t>recursos disponíveis na </a:t>
            </a:r>
            <a:r>
              <a:rPr lang="pt-BR" sz="1050" spc="-30" dirty="0">
                <a:latin typeface="Arial"/>
                <a:cs typeface="Arial"/>
              </a:rPr>
              <a:t>comunidade </a:t>
            </a:r>
            <a:r>
              <a:rPr lang="pt-BR" sz="1050" spc="-40" dirty="0">
                <a:latin typeface="Arial"/>
                <a:cs typeface="Arial"/>
              </a:rPr>
              <a:t>para </a:t>
            </a:r>
            <a:r>
              <a:rPr lang="pt-BR" sz="1050" spc="-15" dirty="0">
                <a:latin typeface="Arial"/>
                <a:cs typeface="Arial"/>
              </a:rPr>
              <a:t>monitorar </a:t>
            </a:r>
            <a:r>
              <a:rPr lang="pt-BR" sz="1050" spc="-60" dirty="0">
                <a:latin typeface="Arial"/>
                <a:cs typeface="Arial"/>
              </a:rPr>
              <a:t>e  </a:t>
            </a:r>
            <a:r>
              <a:rPr lang="pt-BR" sz="1050" spc="-30" dirty="0">
                <a:latin typeface="Arial"/>
                <a:cs typeface="Arial"/>
              </a:rPr>
              <a:t>apoiar </a:t>
            </a:r>
            <a:r>
              <a:rPr lang="pt-BR" sz="1050" spc="-60" dirty="0">
                <a:latin typeface="Arial"/>
                <a:cs typeface="Arial"/>
              </a:rPr>
              <a:t>a pessoa </a:t>
            </a:r>
            <a:r>
              <a:rPr lang="pt-BR" sz="1050" spc="-25" dirty="0">
                <a:latin typeface="Arial"/>
                <a:cs typeface="Arial"/>
              </a:rPr>
              <a:t>durante </a:t>
            </a:r>
            <a:r>
              <a:rPr lang="pt-BR" sz="1050" spc="-5" dirty="0">
                <a:latin typeface="Arial"/>
                <a:cs typeface="Arial"/>
              </a:rPr>
              <a:t>o </a:t>
            </a:r>
            <a:r>
              <a:rPr lang="pt-BR" sz="1050" spc="-25" dirty="0">
                <a:latin typeface="Arial"/>
                <a:cs typeface="Arial"/>
              </a:rPr>
              <a:t>período </a:t>
            </a:r>
            <a:r>
              <a:rPr lang="pt-BR" sz="1050" spc="-40" dirty="0">
                <a:latin typeface="Arial"/>
                <a:cs typeface="Arial"/>
              </a:rPr>
              <a:t>de risco </a:t>
            </a:r>
            <a:r>
              <a:rPr lang="pt-BR" sz="1050" spc="-25" dirty="0">
                <a:latin typeface="Arial"/>
                <a:cs typeface="Arial"/>
              </a:rPr>
              <a:t>iminente </a:t>
            </a:r>
            <a:r>
              <a:rPr lang="pt-BR" sz="1050" spc="-50" dirty="0">
                <a:latin typeface="Arial"/>
                <a:cs typeface="Arial"/>
              </a:rPr>
              <a:t>(ver  </a:t>
            </a:r>
            <a:r>
              <a:rPr lang="pt-BR" sz="1050" spc="-30" dirty="0">
                <a:latin typeface="Arial"/>
                <a:cs typeface="Arial"/>
              </a:rPr>
              <a:t>“Ofereça </a:t>
            </a:r>
            <a:r>
              <a:rPr lang="pt-BR" sz="1050" spc="-60" dirty="0">
                <a:latin typeface="Arial"/>
                <a:cs typeface="Arial"/>
              </a:rPr>
              <a:t>e </a:t>
            </a:r>
            <a:r>
              <a:rPr lang="pt-BR" sz="1050" spc="-35" dirty="0">
                <a:latin typeface="Arial"/>
                <a:cs typeface="Arial"/>
              </a:rPr>
              <a:t>ative </a:t>
            </a:r>
            <a:r>
              <a:rPr lang="pt-BR" sz="1050" spc="-5" dirty="0">
                <a:latin typeface="Arial"/>
                <a:cs typeface="Arial"/>
              </a:rPr>
              <a:t>o </a:t>
            </a:r>
            <a:r>
              <a:rPr lang="pt-BR" sz="1050" spc="-20" dirty="0">
                <a:latin typeface="Arial"/>
                <a:cs typeface="Arial"/>
              </a:rPr>
              <a:t>apoio </a:t>
            </a:r>
            <a:r>
              <a:rPr lang="pt-BR" sz="1050" spc="-40" dirty="0">
                <a:latin typeface="Arial"/>
                <a:cs typeface="Arial"/>
              </a:rPr>
              <a:t>psicossocial”).</a:t>
            </a:r>
            <a:r>
              <a:rPr lang="pt-BR" sz="1050" spc="5" dirty="0">
                <a:latin typeface="Arial"/>
                <a:cs typeface="Arial"/>
              </a:rPr>
              <a:t> </a:t>
            </a:r>
            <a:r>
              <a:rPr lang="pt-BR" sz="1050" b="1" spc="-5" dirty="0">
                <a:solidFill>
                  <a:srgbClr val="D54015"/>
                </a:solidFill>
                <a:latin typeface="Arial"/>
                <a:cs typeface="Arial"/>
              </a:rPr>
              <a:t>(2.3)</a:t>
            </a:r>
            <a:endParaRPr lang="pt-BR" sz="1050" dirty="0">
              <a:latin typeface="Arial"/>
              <a:cs typeface="Arial"/>
            </a:endParaRPr>
          </a:p>
          <a:p>
            <a:pPr marL="12700">
              <a:lnSpc>
                <a:spcPct val="100000"/>
              </a:lnSpc>
              <a:spcBef>
                <a:spcPts val="815"/>
              </a:spcBef>
            </a:pPr>
            <a:endParaRPr sz="1050" dirty="0">
              <a:latin typeface="Arial"/>
              <a:cs typeface="Arial"/>
            </a:endParaRPr>
          </a:p>
        </p:txBody>
      </p:sp>
      <p:sp>
        <p:nvSpPr>
          <p:cNvPr id="20" name="object 20"/>
          <p:cNvSpPr txBox="1"/>
          <p:nvPr/>
        </p:nvSpPr>
        <p:spPr>
          <a:xfrm>
            <a:off x="3792756" y="4106278"/>
            <a:ext cx="3028315" cy="646074"/>
          </a:xfrm>
          <a:prstGeom prst="rect">
            <a:avLst/>
          </a:prstGeom>
        </p:spPr>
        <p:txBody>
          <a:bodyPr vert="horz" wrap="square" lIns="0" tIns="19050" rIns="0" bIns="0" rtlCol="0">
            <a:spAutoFit/>
          </a:bodyPr>
          <a:lstStyle/>
          <a:p>
            <a:pPr marL="192405" marR="5080" indent="-180340">
              <a:lnSpc>
                <a:spcPct val="97000"/>
              </a:lnSpc>
              <a:spcBef>
                <a:spcPts val="150"/>
              </a:spcBef>
            </a:pPr>
            <a:r>
              <a:rPr sz="1050" b="1" spc="-80" dirty="0">
                <a:solidFill>
                  <a:srgbClr val="DF4F13"/>
                </a:solidFill>
                <a:latin typeface="Arial"/>
                <a:cs typeface="Arial"/>
              </a:rPr>
              <a:t>» </a:t>
            </a:r>
            <a:r>
              <a:rPr sz="1050" spc="-55" dirty="0">
                <a:latin typeface="Arial"/>
                <a:cs typeface="Arial"/>
              </a:rPr>
              <a:t>Trate </a:t>
            </a:r>
            <a:r>
              <a:rPr sz="1050" spc="-85" dirty="0">
                <a:latin typeface="Arial"/>
                <a:cs typeface="Arial"/>
              </a:rPr>
              <a:t>as </a:t>
            </a:r>
            <a:r>
              <a:rPr sz="1050" spc="-65" dirty="0">
                <a:latin typeface="Arial"/>
                <a:cs typeface="Arial"/>
              </a:rPr>
              <a:t>pessoas </a:t>
            </a:r>
            <a:r>
              <a:rPr sz="1050" spc="-45" dirty="0">
                <a:latin typeface="Arial"/>
                <a:cs typeface="Arial"/>
              </a:rPr>
              <a:t>após </a:t>
            </a:r>
            <a:r>
              <a:rPr sz="1050" spc="-40" dirty="0">
                <a:latin typeface="Arial"/>
                <a:cs typeface="Arial"/>
              </a:rPr>
              <a:t>uma autoagressão </a:t>
            </a:r>
            <a:r>
              <a:rPr sz="1050" spc="-35" dirty="0">
                <a:latin typeface="Arial"/>
                <a:cs typeface="Arial"/>
              </a:rPr>
              <a:t>com </a:t>
            </a:r>
            <a:r>
              <a:rPr sz="1050" spc="-60" dirty="0">
                <a:latin typeface="Arial"/>
                <a:cs typeface="Arial"/>
              </a:rPr>
              <a:t>a </a:t>
            </a:r>
            <a:r>
              <a:rPr sz="1050" spc="-55" dirty="0">
                <a:latin typeface="Arial"/>
                <a:cs typeface="Arial"/>
              </a:rPr>
              <a:t>mesma  </a:t>
            </a:r>
            <a:r>
              <a:rPr sz="1050" spc="-35" dirty="0">
                <a:latin typeface="Arial"/>
                <a:cs typeface="Arial"/>
              </a:rPr>
              <a:t>atenção, </a:t>
            </a:r>
            <a:r>
              <a:rPr sz="1050" spc="-30" dirty="0">
                <a:latin typeface="Arial"/>
                <a:cs typeface="Arial"/>
              </a:rPr>
              <a:t>respeito </a:t>
            </a:r>
            <a:r>
              <a:rPr sz="1050" spc="-60" dirty="0">
                <a:latin typeface="Arial"/>
                <a:cs typeface="Arial"/>
              </a:rPr>
              <a:t>e </a:t>
            </a:r>
            <a:r>
              <a:rPr sz="1050" spc="-35" dirty="0">
                <a:latin typeface="Arial"/>
                <a:cs typeface="Arial"/>
              </a:rPr>
              <a:t>privacidade </a:t>
            </a:r>
            <a:r>
              <a:rPr sz="1050" spc="-40" dirty="0">
                <a:latin typeface="Arial"/>
                <a:cs typeface="Arial"/>
              </a:rPr>
              <a:t>dedicados </a:t>
            </a:r>
            <a:r>
              <a:rPr sz="1050" spc="-60" dirty="0">
                <a:latin typeface="Arial"/>
                <a:cs typeface="Arial"/>
              </a:rPr>
              <a:t>a </a:t>
            </a:r>
            <a:r>
              <a:rPr sz="1050" spc="-30" dirty="0">
                <a:latin typeface="Arial"/>
                <a:cs typeface="Arial"/>
              </a:rPr>
              <a:t>outras </a:t>
            </a:r>
            <a:r>
              <a:rPr sz="1050" spc="-60" dirty="0">
                <a:latin typeface="Arial"/>
                <a:cs typeface="Arial"/>
              </a:rPr>
              <a:t>pessoas;  seja sensível </a:t>
            </a:r>
            <a:r>
              <a:rPr sz="1050" spc="-35" dirty="0">
                <a:latin typeface="Arial"/>
                <a:cs typeface="Arial"/>
              </a:rPr>
              <a:t>ao </a:t>
            </a:r>
            <a:r>
              <a:rPr sz="1050" spc="-20" dirty="0">
                <a:latin typeface="Arial"/>
                <a:cs typeface="Arial"/>
              </a:rPr>
              <a:t>sofrimento </a:t>
            </a:r>
            <a:r>
              <a:rPr sz="1050" spc="-30" dirty="0">
                <a:latin typeface="Arial"/>
                <a:cs typeface="Arial"/>
              </a:rPr>
              <a:t>emocional </a:t>
            </a:r>
            <a:r>
              <a:rPr sz="1050" spc="-50" dirty="0">
                <a:latin typeface="Arial"/>
                <a:cs typeface="Arial"/>
              </a:rPr>
              <a:t>associado </a:t>
            </a:r>
            <a:r>
              <a:rPr sz="1050" spc="-35" dirty="0">
                <a:latin typeface="Arial"/>
                <a:cs typeface="Arial"/>
              </a:rPr>
              <a:t>com </a:t>
            </a:r>
            <a:r>
              <a:rPr sz="1050" spc="-60" dirty="0">
                <a:latin typeface="Arial"/>
                <a:cs typeface="Arial"/>
              </a:rPr>
              <a:t>a  </a:t>
            </a:r>
            <a:r>
              <a:rPr sz="1050" spc="-40" dirty="0">
                <a:latin typeface="Arial"/>
                <a:cs typeface="Arial"/>
              </a:rPr>
              <a:t>autoagressão.</a:t>
            </a:r>
            <a:endParaRPr sz="1050" dirty="0">
              <a:latin typeface="Arial"/>
              <a:cs typeface="Arial"/>
            </a:endParaRPr>
          </a:p>
        </p:txBody>
      </p:sp>
      <p:sp>
        <p:nvSpPr>
          <p:cNvPr id="21" name="object 21"/>
          <p:cNvSpPr txBox="1"/>
          <p:nvPr/>
        </p:nvSpPr>
        <p:spPr>
          <a:xfrm>
            <a:off x="3772583" y="4784210"/>
            <a:ext cx="2987040" cy="802784"/>
          </a:xfrm>
          <a:prstGeom prst="rect">
            <a:avLst/>
          </a:prstGeom>
        </p:spPr>
        <p:txBody>
          <a:bodyPr vert="horz" wrap="square" lIns="0" tIns="19050" rIns="0" bIns="0" rtlCol="0">
            <a:spAutoFit/>
          </a:bodyPr>
          <a:lstStyle/>
          <a:p>
            <a:pPr marL="192405" marR="5080" indent="-180340">
              <a:lnSpc>
                <a:spcPct val="97000"/>
              </a:lnSpc>
              <a:spcBef>
                <a:spcPts val="150"/>
              </a:spcBef>
            </a:pPr>
            <a:r>
              <a:rPr sz="1050" b="1" spc="-80" dirty="0">
                <a:solidFill>
                  <a:srgbClr val="DF4F13"/>
                </a:solidFill>
                <a:latin typeface="Arial"/>
                <a:cs typeface="Arial"/>
              </a:rPr>
              <a:t>» </a:t>
            </a:r>
            <a:r>
              <a:rPr sz="1050" spc="-35" dirty="0">
                <a:latin typeface="Arial"/>
                <a:cs typeface="Arial"/>
              </a:rPr>
              <a:t>Inclua </a:t>
            </a:r>
            <a:r>
              <a:rPr sz="1050" spc="-55" dirty="0">
                <a:latin typeface="Arial"/>
                <a:cs typeface="Arial"/>
              </a:rPr>
              <a:t>os </a:t>
            </a:r>
            <a:r>
              <a:rPr sz="1050" spc="-40" dirty="0">
                <a:latin typeface="Arial"/>
                <a:cs typeface="Arial"/>
              </a:rPr>
              <a:t>cuidadores </a:t>
            </a:r>
            <a:r>
              <a:rPr sz="1050" spc="-80" dirty="0">
                <a:latin typeface="Arial"/>
                <a:cs typeface="Arial"/>
              </a:rPr>
              <a:t>se </a:t>
            </a:r>
            <a:r>
              <a:rPr sz="1050" spc="-60" dirty="0">
                <a:latin typeface="Arial"/>
                <a:cs typeface="Arial"/>
              </a:rPr>
              <a:t>a pessoa </a:t>
            </a:r>
            <a:r>
              <a:rPr sz="1050" spc="-45" dirty="0">
                <a:latin typeface="Arial"/>
                <a:cs typeface="Arial"/>
              </a:rPr>
              <a:t>desejar </a:t>
            </a:r>
            <a:r>
              <a:rPr sz="1050" spc="-65" dirty="0">
                <a:latin typeface="Arial"/>
                <a:cs typeface="Arial"/>
              </a:rPr>
              <a:t>seu </a:t>
            </a:r>
            <a:r>
              <a:rPr sz="1050" spc="-20" dirty="0">
                <a:latin typeface="Arial"/>
                <a:cs typeface="Arial"/>
              </a:rPr>
              <a:t>apoio </a:t>
            </a:r>
            <a:r>
              <a:rPr sz="1050" spc="-30" dirty="0">
                <a:latin typeface="Arial"/>
                <a:cs typeface="Arial"/>
              </a:rPr>
              <a:t>durante  </a:t>
            </a:r>
            <a:r>
              <a:rPr sz="1050" spc="-60" dirty="0">
                <a:latin typeface="Arial"/>
                <a:cs typeface="Arial"/>
              </a:rPr>
              <a:t>a </a:t>
            </a:r>
            <a:r>
              <a:rPr sz="1050" spc="-45" dirty="0">
                <a:latin typeface="Arial"/>
                <a:cs typeface="Arial"/>
              </a:rPr>
              <a:t>avaliação </a:t>
            </a:r>
            <a:r>
              <a:rPr sz="1050" spc="-60" dirty="0">
                <a:latin typeface="Arial"/>
                <a:cs typeface="Arial"/>
              </a:rPr>
              <a:t>e </a:t>
            </a:r>
            <a:r>
              <a:rPr sz="1050" spc="-5" dirty="0">
                <a:latin typeface="Arial"/>
                <a:cs typeface="Arial"/>
              </a:rPr>
              <a:t>o </a:t>
            </a:r>
            <a:r>
              <a:rPr sz="1050" spc="-20" dirty="0">
                <a:latin typeface="Arial"/>
                <a:cs typeface="Arial"/>
              </a:rPr>
              <a:t>tratamento; </a:t>
            </a:r>
            <a:r>
              <a:rPr sz="1050" spc="-80" dirty="0">
                <a:latin typeface="Arial"/>
                <a:cs typeface="Arial"/>
              </a:rPr>
              <a:t>se </a:t>
            </a:r>
            <a:r>
              <a:rPr sz="1050" spc="-50" dirty="0">
                <a:latin typeface="Arial"/>
                <a:cs typeface="Arial"/>
              </a:rPr>
              <a:t>possível, </a:t>
            </a:r>
            <a:r>
              <a:rPr sz="1050" spc="-60" dirty="0">
                <a:latin typeface="Arial"/>
                <a:cs typeface="Arial"/>
              </a:rPr>
              <a:t>a </a:t>
            </a:r>
            <a:r>
              <a:rPr sz="1050" spc="-45" dirty="0">
                <a:latin typeface="Arial"/>
                <a:cs typeface="Arial"/>
              </a:rPr>
              <a:t>avaliação  </a:t>
            </a:r>
            <a:r>
              <a:rPr sz="1050" spc="-50" dirty="0">
                <a:latin typeface="Arial"/>
                <a:cs typeface="Arial"/>
              </a:rPr>
              <a:t>psicossocial deve </a:t>
            </a:r>
            <a:r>
              <a:rPr sz="1050" spc="-20" dirty="0">
                <a:latin typeface="Arial"/>
                <a:cs typeface="Arial"/>
              </a:rPr>
              <a:t>incluir </a:t>
            </a:r>
            <a:r>
              <a:rPr sz="1050" spc="-40" dirty="0">
                <a:latin typeface="Arial"/>
                <a:cs typeface="Arial"/>
              </a:rPr>
              <a:t>uma </a:t>
            </a:r>
            <a:r>
              <a:rPr sz="1050" spc="-30" dirty="0">
                <a:latin typeface="Arial"/>
                <a:cs typeface="Arial"/>
              </a:rPr>
              <a:t>entrevista </a:t>
            </a:r>
            <a:r>
              <a:rPr sz="1050" spc="-50" dirty="0">
                <a:latin typeface="Arial"/>
                <a:cs typeface="Arial"/>
              </a:rPr>
              <a:t>pessoal </a:t>
            </a:r>
            <a:r>
              <a:rPr sz="1050" spc="-35" dirty="0">
                <a:latin typeface="Arial"/>
                <a:cs typeface="Arial"/>
              </a:rPr>
              <a:t>com </a:t>
            </a:r>
            <a:r>
              <a:rPr sz="1050" spc="-5" dirty="0">
                <a:latin typeface="Arial"/>
                <a:cs typeface="Arial"/>
              </a:rPr>
              <a:t>o  </a:t>
            </a:r>
            <a:r>
              <a:rPr sz="1050" spc="-30" dirty="0">
                <a:latin typeface="Arial"/>
                <a:cs typeface="Arial"/>
              </a:rPr>
              <a:t>profissional </a:t>
            </a:r>
            <a:r>
              <a:rPr sz="1050" spc="-40" dirty="0">
                <a:latin typeface="Arial"/>
                <a:cs typeface="Arial"/>
              </a:rPr>
              <a:t>de </a:t>
            </a:r>
            <a:r>
              <a:rPr sz="1050" spc="-55" dirty="0">
                <a:latin typeface="Arial"/>
                <a:cs typeface="Arial"/>
              </a:rPr>
              <a:t>saúde </a:t>
            </a:r>
            <a:r>
              <a:rPr sz="1050" spc="-40" dirty="0">
                <a:latin typeface="Arial"/>
                <a:cs typeface="Arial"/>
              </a:rPr>
              <a:t>para </a:t>
            </a:r>
            <a:r>
              <a:rPr sz="1050" spc="-30" dirty="0">
                <a:latin typeface="Arial"/>
                <a:cs typeface="Arial"/>
              </a:rPr>
              <a:t>explorar </a:t>
            </a:r>
            <a:r>
              <a:rPr sz="1050" spc="-45" dirty="0">
                <a:latin typeface="Arial"/>
                <a:cs typeface="Arial"/>
              </a:rPr>
              <a:t>questões</a:t>
            </a:r>
            <a:r>
              <a:rPr sz="1050" spc="80" dirty="0">
                <a:latin typeface="Arial"/>
                <a:cs typeface="Arial"/>
              </a:rPr>
              <a:t> </a:t>
            </a:r>
            <a:r>
              <a:rPr sz="1050" spc="-30" dirty="0">
                <a:latin typeface="Arial"/>
                <a:cs typeface="Arial"/>
              </a:rPr>
              <a:t>particulares.</a:t>
            </a:r>
            <a:endParaRPr sz="1050" dirty="0">
              <a:latin typeface="Arial"/>
              <a:cs typeface="Arial"/>
            </a:endParaRPr>
          </a:p>
        </p:txBody>
      </p:sp>
      <p:sp>
        <p:nvSpPr>
          <p:cNvPr id="22" name="object 22"/>
          <p:cNvSpPr txBox="1"/>
          <p:nvPr/>
        </p:nvSpPr>
        <p:spPr>
          <a:xfrm>
            <a:off x="3815299" y="5759701"/>
            <a:ext cx="2983230" cy="328039"/>
          </a:xfrm>
          <a:prstGeom prst="rect">
            <a:avLst/>
          </a:prstGeom>
        </p:spPr>
        <p:txBody>
          <a:bodyPr vert="horz" wrap="square" lIns="0" tIns="30480" rIns="0" bIns="0" rtlCol="0">
            <a:spAutoFit/>
          </a:bodyPr>
          <a:lstStyle/>
          <a:p>
            <a:pPr marL="192405" marR="5080" indent="-180340">
              <a:lnSpc>
                <a:spcPct val="91500"/>
              </a:lnSpc>
              <a:spcBef>
                <a:spcPts val="240"/>
              </a:spcBef>
            </a:pPr>
            <a:r>
              <a:rPr sz="1050" b="1" spc="-80" dirty="0">
                <a:solidFill>
                  <a:srgbClr val="DF4F13"/>
                </a:solidFill>
                <a:latin typeface="Arial"/>
                <a:cs typeface="Arial"/>
              </a:rPr>
              <a:t>» </a:t>
            </a:r>
            <a:r>
              <a:rPr sz="1050" spc="-45" dirty="0">
                <a:latin typeface="Arial"/>
                <a:cs typeface="Arial"/>
              </a:rPr>
              <a:t>Providencie </a:t>
            </a:r>
            <a:r>
              <a:rPr sz="1050" spc="-20" dirty="0">
                <a:latin typeface="Arial"/>
                <a:cs typeface="Arial"/>
              </a:rPr>
              <a:t>apoio </a:t>
            </a:r>
            <a:r>
              <a:rPr sz="1050" spc="-30" dirty="0">
                <a:latin typeface="Arial"/>
                <a:cs typeface="Arial"/>
              </a:rPr>
              <a:t>emocional </a:t>
            </a:r>
            <a:r>
              <a:rPr sz="1050" spc="-60" dirty="0">
                <a:latin typeface="Arial"/>
                <a:cs typeface="Arial"/>
              </a:rPr>
              <a:t>aos </a:t>
            </a:r>
            <a:r>
              <a:rPr sz="1050" spc="-40" dirty="0">
                <a:latin typeface="Arial"/>
                <a:cs typeface="Arial"/>
              </a:rPr>
              <a:t>cuidadores </a:t>
            </a:r>
            <a:r>
              <a:rPr sz="1050" spc="-60" dirty="0">
                <a:latin typeface="Arial"/>
                <a:cs typeface="Arial"/>
              </a:rPr>
              <a:t>e </a:t>
            </a:r>
            <a:r>
              <a:rPr sz="1050" spc="-35" dirty="0">
                <a:latin typeface="Arial"/>
                <a:cs typeface="Arial"/>
              </a:rPr>
              <a:t>parentes, </a:t>
            </a:r>
            <a:r>
              <a:rPr sz="1050" spc="-80" dirty="0">
                <a:latin typeface="Arial"/>
                <a:cs typeface="Arial"/>
              </a:rPr>
              <a:t>se  </a:t>
            </a:r>
            <a:r>
              <a:rPr sz="1050" spc="-50" dirty="0">
                <a:latin typeface="Arial"/>
                <a:cs typeface="Arial"/>
              </a:rPr>
              <a:t>necessário.</a:t>
            </a:r>
            <a:r>
              <a:rPr sz="1050" spc="-30" dirty="0">
                <a:latin typeface="Arial"/>
                <a:cs typeface="Arial"/>
              </a:rPr>
              <a:t> </a:t>
            </a:r>
            <a:r>
              <a:rPr sz="1050" b="1" spc="-10" dirty="0">
                <a:solidFill>
                  <a:srgbClr val="D54015"/>
                </a:solidFill>
                <a:latin typeface="Arial"/>
                <a:cs typeface="Arial"/>
              </a:rPr>
              <a:t>(2.4)</a:t>
            </a:r>
            <a:endParaRPr sz="1050" dirty="0">
              <a:latin typeface="Arial"/>
              <a:cs typeface="Arial"/>
            </a:endParaRPr>
          </a:p>
        </p:txBody>
      </p:sp>
      <p:sp>
        <p:nvSpPr>
          <p:cNvPr id="23" name="object 23"/>
          <p:cNvSpPr txBox="1"/>
          <p:nvPr/>
        </p:nvSpPr>
        <p:spPr>
          <a:xfrm>
            <a:off x="3815299" y="6214022"/>
            <a:ext cx="3028315" cy="174407"/>
          </a:xfrm>
          <a:prstGeom prst="rect">
            <a:avLst/>
          </a:prstGeom>
        </p:spPr>
        <p:txBody>
          <a:bodyPr vert="horz" wrap="square" lIns="0" tIns="12700" rIns="0" bIns="0" rtlCol="0">
            <a:spAutoFit/>
          </a:bodyPr>
          <a:lstStyle/>
          <a:p>
            <a:pPr marL="12700">
              <a:lnSpc>
                <a:spcPct val="100000"/>
              </a:lnSpc>
              <a:spcBef>
                <a:spcPts val="100"/>
              </a:spcBef>
            </a:pPr>
            <a:r>
              <a:rPr sz="1050" b="1" spc="-80" dirty="0">
                <a:solidFill>
                  <a:srgbClr val="DF4F13"/>
                </a:solidFill>
                <a:latin typeface="Arial"/>
                <a:cs typeface="Arial"/>
              </a:rPr>
              <a:t>» </a:t>
            </a:r>
            <a:r>
              <a:rPr sz="1050" spc="-50" dirty="0">
                <a:latin typeface="Arial"/>
                <a:cs typeface="Arial"/>
              </a:rPr>
              <a:t>Cuide </a:t>
            </a:r>
            <a:r>
              <a:rPr sz="1050" spc="-40" dirty="0">
                <a:latin typeface="Arial"/>
                <a:cs typeface="Arial"/>
              </a:rPr>
              <a:t>para </a:t>
            </a:r>
            <a:r>
              <a:rPr sz="1050" spc="-35" dirty="0">
                <a:latin typeface="Arial"/>
                <a:cs typeface="Arial"/>
              </a:rPr>
              <a:t>que </a:t>
            </a:r>
            <a:r>
              <a:rPr sz="1050" spc="-40" dirty="0">
                <a:latin typeface="Arial"/>
                <a:cs typeface="Arial"/>
              </a:rPr>
              <a:t>haja </a:t>
            </a:r>
            <a:r>
              <a:rPr sz="1050" spc="-25" dirty="0">
                <a:latin typeface="Arial"/>
                <a:cs typeface="Arial"/>
              </a:rPr>
              <a:t>continuidade </a:t>
            </a:r>
            <a:r>
              <a:rPr sz="1050" spc="-40" dirty="0">
                <a:latin typeface="Arial"/>
                <a:cs typeface="Arial"/>
              </a:rPr>
              <a:t>da</a:t>
            </a:r>
            <a:r>
              <a:rPr sz="1050" spc="-170" dirty="0">
                <a:latin typeface="Arial"/>
                <a:cs typeface="Arial"/>
              </a:rPr>
              <a:t> </a:t>
            </a:r>
            <a:r>
              <a:rPr sz="1050" spc="-35" dirty="0">
                <a:latin typeface="Arial"/>
                <a:cs typeface="Arial"/>
              </a:rPr>
              <a:t>atenção.</a:t>
            </a:r>
            <a:endParaRPr sz="1050" dirty="0">
              <a:latin typeface="Arial"/>
              <a:cs typeface="Arial"/>
            </a:endParaRPr>
          </a:p>
        </p:txBody>
      </p:sp>
      <p:sp>
        <p:nvSpPr>
          <p:cNvPr id="24" name="object 24"/>
          <p:cNvSpPr txBox="1"/>
          <p:nvPr/>
        </p:nvSpPr>
        <p:spPr>
          <a:xfrm>
            <a:off x="7211300" y="971914"/>
            <a:ext cx="3052445" cy="1295868"/>
          </a:xfrm>
          <a:prstGeom prst="rect">
            <a:avLst/>
          </a:prstGeom>
        </p:spPr>
        <p:txBody>
          <a:bodyPr vert="horz" wrap="square" lIns="0" tIns="15875" rIns="0" bIns="0" rtlCol="0">
            <a:spAutoFit/>
          </a:bodyPr>
          <a:lstStyle/>
          <a:p>
            <a:pPr marL="192405" marR="5080" indent="-180340">
              <a:lnSpc>
                <a:spcPct val="98500"/>
              </a:lnSpc>
              <a:spcBef>
                <a:spcPts val="125"/>
              </a:spcBef>
            </a:pPr>
            <a:r>
              <a:rPr sz="1050" b="1" dirty="0">
                <a:solidFill>
                  <a:srgbClr val="DF4F13"/>
                </a:solidFill>
                <a:latin typeface="Arial"/>
                <a:cs typeface="Arial"/>
              </a:rPr>
              <a:t>» </a:t>
            </a:r>
            <a:r>
              <a:rPr sz="1050" dirty="0">
                <a:latin typeface="Arial"/>
                <a:cs typeface="Arial"/>
              </a:rPr>
              <a:t>Não se recomenda a hospitalização em serviços não  psiquiátricos de um hospital geral para prevenir a  autoagressão. Entretanto, se for necessária a internação em  hospital geral (não psiquiátrico) para o manejo de  consequências médicas da autoagressão, monitore a pessoa  com rigor para evitar que ocorra outra autoagressão  durante a internação.</a:t>
            </a:r>
          </a:p>
        </p:txBody>
      </p:sp>
      <p:sp>
        <p:nvSpPr>
          <p:cNvPr id="25" name="object 25"/>
          <p:cNvSpPr txBox="1"/>
          <p:nvPr/>
        </p:nvSpPr>
        <p:spPr>
          <a:xfrm>
            <a:off x="7382033" y="2571822"/>
            <a:ext cx="2535101" cy="174407"/>
          </a:xfrm>
          <a:prstGeom prst="rect">
            <a:avLst/>
          </a:prstGeom>
        </p:spPr>
        <p:txBody>
          <a:bodyPr vert="horz" wrap="square" lIns="0" tIns="12700" rIns="0" bIns="0" rtlCol="0">
            <a:spAutoFit/>
          </a:bodyPr>
          <a:lstStyle/>
          <a:p>
            <a:pPr marL="12700">
              <a:lnSpc>
                <a:spcPct val="100000"/>
              </a:lnSpc>
              <a:spcBef>
                <a:spcPts val="100"/>
              </a:spcBef>
            </a:pPr>
            <a:r>
              <a:rPr sz="1050" b="1" dirty="0">
                <a:solidFill>
                  <a:srgbClr val="DF4F13"/>
                </a:solidFill>
                <a:latin typeface="Arial"/>
                <a:cs typeface="Arial"/>
              </a:rPr>
              <a:t>» </a:t>
            </a:r>
            <a:r>
              <a:rPr sz="1050" b="1" dirty="0">
                <a:latin typeface="Arial"/>
                <a:cs typeface="Arial"/>
              </a:rPr>
              <a:t>Se prescrever medicamentos:</a:t>
            </a:r>
            <a:endParaRPr sz="1050" dirty="0">
              <a:latin typeface="Arial"/>
              <a:cs typeface="Arial"/>
            </a:endParaRPr>
          </a:p>
        </p:txBody>
      </p:sp>
      <p:sp>
        <p:nvSpPr>
          <p:cNvPr id="26" name="object 26"/>
          <p:cNvSpPr txBox="1"/>
          <p:nvPr/>
        </p:nvSpPr>
        <p:spPr>
          <a:xfrm>
            <a:off x="7372272" y="2790632"/>
            <a:ext cx="2730500" cy="497572"/>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Veja nos módulos pertinentes do MI-mhGAP as  intervenções farmacológicas no manejo de condições  concomitantes.</a:t>
            </a:r>
          </a:p>
        </p:txBody>
      </p:sp>
      <p:sp>
        <p:nvSpPr>
          <p:cNvPr id="27" name="object 27"/>
          <p:cNvSpPr txBox="1"/>
          <p:nvPr/>
        </p:nvSpPr>
        <p:spPr>
          <a:xfrm>
            <a:off x="7432787" y="3449062"/>
            <a:ext cx="2772410" cy="320601"/>
          </a:xfrm>
          <a:prstGeom prst="rect">
            <a:avLst/>
          </a:prstGeom>
        </p:spPr>
        <p:txBody>
          <a:bodyPr vert="horz" wrap="square" lIns="0" tIns="12700" rIns="0" bIns="0" rtlCol="0">
            <a:spAutoFit/>
          </a:bodyPr>
          <a:lstStyle/>
          <a:p>
            <a:pPr marL="192405" marR="5080" indent="-180340">
              <a:lnSpc>
                <a:spcPct val="100000"/>
              </a:lnSpc>
              <a:spcBef>
                <a:spcPts val="100"/>
              </a:spcBef>
            </a:pPr>
            <a:r>
              <a:rPr sz="1000" dirty="0">
                <a:latin typeface="Arial"/>
                <a:cs typeface="Arial"/>
              </a:rPr>
              <a:t>– Use os medicamentos que ofereçam menor perigo em  caso de overdose intencional.</a:t>
            </a:r>
          </a:p>
        </p:txBody>
      </p:sp>
      <p:sp>
        <p:nvSpPr>
          <p:cNvPr id="28" name="object 28"/>
          <p:cNvSpPr txBox="1"/>
          <p:nvPr/>
        </p:nvSpPr>
        <p:spPr>
          <a:xfrm>
            <a:off x="7375864" y="3991037"/>
            <a:ext cx="2541270" cy="474489"/>
          </a:xfrm>
          <a:prstGeom prst="rect">
            <a:avLst/>
          </a:prstGeom>
        </p:spPr>
        <p:txBody>
          <a:bodyPr vert="horz" wrap="square" lIns="0" tIns="12700" rIns="0" bIns="0" rtlCol="0">
            <a:spAutoFit/>
          </a:bodyPr>
          <a:lstStyle/>
          <a:p>
            <a:pPr marL="192405" marR="5080" indent="-180340">
              <a:lnSpc>
                <a:spcPct val="100000"/>
              </a:lnSpc>
              <a:spcBef>
                <a:spcPts val="100"/>
              </a:spcBef>
            </a:pPr>
            <a:r>
              <a:rPr sz="1000" dirty="0">
                <a:latin typeface="Arial"/>
                <a:cs typeface="Arial"/>
              </a:rPr>
              <a:t>– Entregue as prescrições para períodos curtos (por  exemplo, uma semana de cada vez).</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D54015"/>
          </a:solidFill>
        </p:spPr>
        <p:txBody>
          <a:bodyPr wrap="square" lIns="0" tIns="0" rIns="0" bIns="0" rtlCol="0"/>
          <a:lstStyle/>
          <a:p>
            <a:endParaRPr/>
          </a:p>
        </p:txBody>
      </p:sp>
      <p:sp>
        <p:nvSpPr>
          <p:cNvPr id="3" name="object 3"/>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grpSp>
        <p:nvGrpSpPr>
          <p:cNvPr id="36" name="Agrupar 35">
            <a:extLst>
              <a:ext uri="{FF2B5EF4-FFF2-40B4-BE49-F238E27FC236}">
                <a16:creationId xmlns:a16="http://schemas.microsoft.com/office/drawing/2014/main" id="{B9DAE64B-6167-4B4A-BFFA-C4A699DF21FC}"/>
              </a:ext>
            </a:extLst>
          </p:cNvPr>
          <p:cNvGrpSpPr/>
          <p:nvPr/>
        </p:nvGrpSpPr>
        <p:grpSpPr>
          <a:xfrm>
            <a:off x="141459" y="1224670"/>
            <a:ext cx="3671390" cy="5524579"/>
            <a:chOff x="149109" y="1224670"/>
            <a:chExt cx="3240059" cy="5524579"/>
          </a:xfrm>
        </p:grpSpPr>
        <p:grpSp>
          <p:nvGrpSpPr>
            <p:cNvPr id="35" name="Agrupar 34">
              <a:extLst>
                <a:ext uri="{FF2B5EF4-FFF2-40B4-BE49-F238E27FC236}">
                  <a16:creationId xmlns:a16="http://schemas.microsoft.com/office/drawing/2014/main" id="{4AF92A33-C47F-4F56-96CE-C100DD9F903A}"/>
                </a:ext>
              </a:extLst>
            </p:cNvPr>
            <p:cNvGrpSpPr/>
            <p:nvPr/>
          </p:nvGrpSpPr>
          <p:grpSpPr>
            <a:xfrm>
              <a:off x="235783" y="1224670"/>
              <a:ext cx="2625725" cy="1540065"/>
              <a:chOff x="235783" y="1224670"/>
              <a:chExt cx="2625725" cy="1540065"/>
            </a:xfrm>
          </p:grpSpPr>
          <p:sp>
            <p:nvSpPr>
              <p:cNvPr id="8" name="object 8"/>
              <p:cNvSpPr txBox="1"/>
              <p:nvPr/>
            </p:nvSpPr>
            <p:spPr>
              <a:xfrm>
                <a:off x="419299" y="1224670"/>
                <a:ext cx="2258695" cy="382156"/>
              </a:xfrm>
              <a:prstGeom prst="rect">
                <a:avLst/>
              </a:prstGeom>
            </p:spPr>
            <p:txBody>
              <a:bodyPr vert="horz" wrap="square" lIns="0" tIns="12700" rIns="0" bIns="0" rtlCol="0">
                <a:spAutoFit/>
              </a:bodyPr>
              <a:lstStyle/>
              <a:p>
                <a:pPr marL="330200" marR="5080" indent="-318135">
                  <a:lnSpc>
                    <a:spcPct val="100000"/>
                  </a:lnSpc>
                  <a:spcBef>
                    <a:spcPts val="100"/>
                  </a:spcBef>
                </a:pPr>
                <a:r>
                  <a:rPr sz="1200" b="1" dirty="0">
                    <a:solidFill>
                      <a:srgbClr val="D54015"/>
                    </a:solidFill>
                    <a:latin typeface="Arial"/>
                    <a:cs typeface="Arial"/>
                  </a:rPr>
                  <a:t>2.3 </a:t>
                </a:r>
                <a:r>
                  <a:rPr sz="1200" b="1" dirty="0">
                    <a:latin typeface="Arial"/>
                    <a:cs typeface="Arial"/>
                  </a:rPr>
                  <a:t>Ofereça e ative o apoio  psicossocial</a:t>
                </a:r>
                <a:endParaRPr sz="1200" dirty="0">
                  <a:latin typeface="Arial"/>
                  <a:cs typeface="Arial"/>
                </a:endParaRPr>
              </a:p>
            </p:txBody>
          </p:sp>
          <p:sp>
            <p:nvSpPr>
              <p:cNvPr id="9" name="object 9"/>
              <p:cNvSpPr txBox="1"/>
              <p:nvPr/>
            </p:nvSpPr>
            <p:spPr>
              <a:xfrm>
                <a:off x="419299" y="1759661"/>
                <a:ext cx="1431290" cy="174407"/>
              </a:xfrm>
              <a:prstGeom prst="rect">
                <a:avLst/>
              </a:prstGeom>
            </p:spPr>
            <p:txBody>
              <a:bodyPr vert="horz" wrap="square" lIns="0" tIns="12700" rIns="0" bIns="0" rtlCol="0">
                <a:spAutoFit/>
              </a:bodyPr>
              <a:lstStyle/>
              <a:p>
                <a:pPr marL="12700">
                  <a:lnSpc>
                    <a:spcPct val="100000"/>
                  </a:lnSpc>
                  <a:spcBef>
                    <a:spcPts val="100"/>
                  </a:spcBef>
                </a:pPr>
                <a:r>
                  <a:rPr sz="1050" b="1" dirty="0">
                    <a:solidFill>
                      <a:srgbClr val="DF4F13"/>
                    </a:solidFill>
                    <a:latin typeface="Arial"/>
                    <a:cs typeface="Arial"/>
                  </a:rPr>
                  <a:t>» </a:t>
                </a:r>
                <a:r>
                  <a:rPr sz="1050" b="1" dirty="0">
                    <a:latin typeface="Arial"/>
                    <a:cs typeface="Arial"/>
                  </a:rPr>
                  <a:t>Ofereça apoio à pessoa</a:t>
                </a:r>
                <a:endParaRPr sz="1050" dirty="0">
                  <a:latin typeface="Arial"/>
                  <a:cs typeface="Arial"/>
                </a:endParaRPr>
              </a:p>
            </p:txBody>
          </p:sp>
          <p:sp>
            <p:nvSpPr>
              <p:cNvPr id="10" name="object 10"/>
              <p:cNvSpPr txBox="1"/>
              <p:nvPr/>
            </p:nvSpPr>
            <p:spPr>
              <a:xfrm>
                <a:off x="347979" y="1985665"/>
                <a:ext cx="2509520" cy="335989"/>
              </a:xfrm>
              <a:prstGeom prst="rect">
                <a:avLst/>
              </a:prstGeom>
            </p:spPr>
            <p:txBody>
              <a:bodyPr vert="horz" wrap="square" lIns="0" tIns="12700" rIns="0" bIns="0" rtlCol="0">
                <a:spAutoFit/>
              </a:bodyPr>
              <a:lstStyle/>
              <a:p>
                <a:pPr marL="12700">
                  <a:lnSpc>
                    <a:spcPct val="100000"/>
                  </a:lnSpc>
                  <a:spcBef>
                    <a:spcPts val="100"/>
                  </a:spcBef>
                </a:pPr>
                <a:r>
                  <a:rPr sz="1050" dirty="0">
                    <a:latin typeface="Arial"/>
                    <a:cs typeface="Arial"/>
                  </a:rPr>
                  <a:t>– Explore razões e maneiras para permanecer vivo.</a:t>
                </a:r>
              </a:p>
            </p:txBody>
          </p:sp>
          <p:sp>
            <p:nvSpPr>
              <p:cNvPr id="11" name="object 11"/>
              <p:cNvSpPr txBox="1"/>
              <p:nvPr/>
            </p:nvSpPr>
            <p:spPr>
              <a:xfrm>
                <a:off x="235783" y="2267163"/>
                <a:ext cx="2625725" cy="497572"/>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Concentre-se nos pontos fortes da pessoa,  incentivando-a a falar sobre como foram resolvidos  problemas anteriores.</a:t>
                </a:r>
              </a:p>
            </p:txBody>
          </p:sp>
        </p:grpSp>
        <p:sp>
          <p:nvSpPr>
            <p:cNvPr id="12" name="object 12"/>
            <p:cNvSpPr txBox="1"/>
            <p:nvPr/>
          </p:nvSpPr>
          <p:spPr>
            <a:xfrm>
              <a:off x="206581" y="2748536"/>
              <a:ext cx="2874645" cy="833562"/>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Caso haja recursos humanos suficientes, considere a  terapia para a solução de problemas para ajudar  pessoas que cometeram atos de autoagressão no último  ano. </a:t>
              </a:r>
              <a:endParaRPr lang="pt-BR" sz="1050" dirty="0">
                <a:latin typeface="Arial"/>
                <a:cs typeface="Arial"/>
              </a:endParaRPr>
            </a:p>
            <a:p>
              <a:pPr marL="192405" marR="5080" indent="-180340">
                <a:lnSpc>
                  <a:spcPct val="100000"/>
                </a:lnSpc>
                <a:spcBef>
                  <a:spcPts val="100"/>
                </a:spcBef>
              </a:pPr>
              <a:r>
                <a:rPr sz="1050" dirty="0" err="1">
                  <a:latin typeface="Arial"/>
                  <a:cs typeface="Arial"/>
                </a:rPr>
                <a:t>Vá</a:t>
              </a:r>
              <a:r>
                <a:rPr sz="1050" dirty="0">
                  <a:latin typeface="Arial"/>
                  <a:cs typeface="Arial"/>
                </a:rPr>
                <a:t> para </a:t>
              </a:r>
              <a:r>
                <a:rPr sz="1050" b="1" dirty="0">
                  <a:latin typeface="Arial"/>
                  <a:cs typeface="Arial"/>
                </a:rPr>
                <a:t>Práticas e cuidados essenciais » PCE</a:t>
              </a:r>
              <a:endParaRPr sz="1050" dirty="0">
                <a:latin typeface="Arial"/>
                <a:cs typeface="Arial"/>
              </a:endParaRPr>
            </a:p>
          </p:txBody>
        </p:sp>
        <p:sp>
          <p:nvSpPr>
            <p:cNvPr id="13" name="object 13"/>
            <p:cNvSpPr txBox="1"/>
            <p:nvPr/>
          </p:nvSpPr>
          <p:spPr>
            <a:xfrm>
              <a:off x="293886" y="3527606"/>
              <a:ext cx="2229756" cy="174407"/>
            </a:xfrm>
            <a:prstGeom prst="rect">
              <a:avLst/>
            </a:prstGeom>
          </p:spPr>
          <p:txBody>
            <a:bodyPr vert="horz" wrap="square" lIns="0" tIns="12700" rIns="0" bIns="0" rtlCol="0">
              <a:spAutoFit/>
            </a:bodyPr>
            <a:lstStyle/>
            <a:p>
              <a:pPr marL="12700">
                <a:lnSpc>
                  <a:spcPct val="100000"/>
                </a:lnSpc>
                <a:spcBef>
                  <a:spcPts val="100"/>
                </a:spcBef>
              </a:pPr>
              <a:r>
                <a:rPr sz="1050" b="1" dirty="0">
                  <a:solidFill>
                    <a:srgbClr val="DF4F13"/>
                  </a:solidFill>
                  <a:latin typeface="Arial"/>
                  <a:cs typeface="Arial"/>
                </a:rPr>
                <a:t>» </a:t>
              </a:r>
              <a:r>
                <a:rPr sz="1050" b="1" dirty="0">
                  <a:latin typeface="Arial"/>
                  <a:cs typeface="Arial"/>
                </a:rPr>
                <a:t>Ative o apoio psicossocial</a:t>
              </a:r>
              <a:endParaRPr sz="1050" dirty="0">
                <a:latin typeface="Arial"/>
                <a:cs typeface="Arial"/>
              </a:endParaRPr>
            </a:p>
          </p:txBody>
        </p:sp>
        <p:sp>
          <p:nvSpPr>
            <p:cNvPr id="14" name="object 14"/>
            <p:cNvSpPr txBox="1"/>
            <p:nvPr/>
          </p:nvSpPr>
          <p:spPr>
            <a:xfrm>
              <a:off x="149109" y="3889921"/>
              <a:ext cx="3240059" cy="659155"/>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Mobilize a família, os amigos, pessoas relacionadas e  outros recursos disponíveis para garantir o  monitoramento rigoroso da pessoa enquanto persistir o  risco de autoagressão ou suicídio.</a:t>
              </a:r>
            </a:p>
          </p:txBody>
        </p:sp>
        <p:sp>
          <p:nvSpPr>
            <p:cNvPr id="15" name="object 15"/>
            <p:cNvSpPr txBox="1"/>
            <p:nvPr/>
          </p:nvSpPr>
          <p:spPr>
            <a:xfrm>
              <a:off x="149109" y="4784609"/>
              <a:ext cx="3205776" cy="982320"/>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Recomende que a pessoa e os cuidadores restrinjam o  acesso a meios de autoagressão ou suicídio (por  exemplo, pesticidas, substâncias tóxicas, medicamentos  vendidos sob prescrição médica, armas de fogo, etc.)  quando a pessoa tiver pensamentos ou planos de  autoagressão ou suicídio.</a:t>
              </a:r>
            </a:p>
          </p:txBody>
        </p:sp>
        <p:sp>
          <p:nvSpPr>
            <p:cNvPr id="16" name="object 16"/>
            <p:cNvSpPr txBox="1"/>
            <p:nvPr/>
          </p:nvSpPr>
          <p:spPr>
            <a:xfrm>
              <a:off x="206580" y="5766929"/>
              <a:ext cx="3066712" cy="982320"/>
            </a:xfrm>
            <a:prstGeom prst="rect">
              <a:avLst/>
            </a:prstGeom>
          </p:spPr>
          <p:txBody>
            <a:bodyPr vert="horz" wrap="square" lIns="0" tIns="12700" rIns="0" bIns="0" rtlCol="0">
              <a:spAutoFit/>
            </a:bodyPr>
            <a:lstStyle/>
            <a:p>
              <a:pPr marL="192405" marR="5080" indent="-180340">
                <a:lnSpc>
                  <a:spcPct val="100000"/>
                </a:lnSpc>
                <a:spcBef>
                  <a:spcPts val="100"/>
                </a:spcBef>
              </a:pPr>
              <a:r>
                <a:rPr sz="1050" dirty="0">
                  <a:latin typeface="Arial"/>
                  <a:cs typeface="Arial"/>
                </a:rPr>
                <a:t>– Otimize o apoio social de recursos disponíveis na  comunidade. Estes incluem recursos informais, como  parentes, amigos, conhecidos, colegas e líderes  religiosos ou recursos formais da comunidade, se  disponíveis, como centros de crise, além de centros  locais de saúde mental.</a:t>
              </a:r>
            </a:p>
          </p:txBody>
        </p:sp>
      </p:grpSp>
      <p:grpSp>
        <p:nvGrpSpPr>
          <p:cNvPr id="37" name="Agrupar 36">
            <a:extLst>
              <a:ext uri="{FF2B5EF4-FFF2-40B4-BE49-F238E27FC236}">
                <a16:creationId xmlns:a16="http://schemas.microsoft.com/office/drawing/2014/main" id="{5E92DB15-2404-421F-874F-895DE535BCE2}"/>
              </a:ext>
            </a:extLst>
          </p:cNvPr>
          <p:cNvGrpSpPr/>
          <p:nvPr/>
        </p:nvGrpSpPr>
        <p:grpSpPr>
          <a:xfrm>
            <a:off x="4008592" y="1399078"/>
            <a:ext cx="2767966" cy="5535122"/>
            <a:chOff x="3815299" y="1747555"/>
            <a:chExt cx="2927048" cy="2312026"/>
          </a:xfrm>
        </p:grpSpPr>
        <p:sp>
          <p:nvSpPr>
            <p:cNvPr id="17" name="object 17"/>
            <p:cNvSpPr txBox="1"/>
            <p:nvPr/>
          </p:nvSpPr>
          <p:spPr>
            <a:xfrm>
              <a:off x="3815299" y="1747555"/>
              <a:ext cx="2117725" cy="76064"/>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D54015"/>
                  </a:solidFill>
                  <a:latin typeface="Arial"/>
                  <a:cs typeface="Arial"/>
                </a:rPr>
                <a:t>2.4 </a:t>
              </a:r>
              <a:r>
                <a:rPr sz="1100" b="1" dirty="0">
                  <a:latin typeface="Arial"/>
                  <a:cs typeface="Arial"/>
                </a:rPr>
                <a:t>Apoio aos cuidadores</a:t>
              </a:r>
              <a:endParaRPr sz="1100" dirty="0">
                <a:latin typeface="Arial"/>
                <a:cs typeface="Arial"/>
              </a:endParaRPr>
            </a:p>
          </p:txBody>
        </p:sp>
        <p:sp>
          <p:nvSpPr>
            <p:cNvPr id="18" name="object 18"/>
            <p:cNvSpPr txBox="1"/>
            <p:nvPr/>
          </p:nvSpPr>
          <p:spPr>
            <a:xfrm>
              <a:off x="3830237" y="1933264"/>
              <a:ext cx="2912110" cy="822982"/>
            </a:xfrm>
            <a:prstGeom prst="rect">
              <a:avLst/>
            </a:prstGeom>
          </p:spPr>
          <p:txBody>
            <a:bodyPr vert="horz" wrap="square" lIns="0" tIns="21590" rIns="0" bIns="0" rtlCol="0">
              <a:spAutoFit/>
            </a:bodyPr>
            <a:lstStyle/>
            <a:p>
              <a:pPr marL="192405" marR="5080" indent="-180340">
                <a:lnSpc>
                  <a:spcPct val="95600"/>
                </a:lnSpc>
                <a:spcBef>
                  <a:spcPts val="170"/>
                </a:spcBef>
              </a:pPr>
              <a:r>
                <a:rPr sz="1050" b="1" dirty="0">
                  <a:solidFill>
                    <a:srgbClr val="DF4F13"/>
                  </a:solidFill>
                  <a:latin typeface="Arial"/>
                  <a:cs typeface="Arial"/>
                </a:rPr>
                <a:t>» </a:t>
              </a:r>
              <a:r>
                <a:rPr sz="1050" dirty="0">
                  <a:latin typeface="Arial"/>
                  <a:cs typeface="Arial"/>
                </a:rPr>
                <a:t>Informe aos cuidadores e aos familiares que as perguntas  sobre suicídio geralmente ajudam a pessoa a se sentir  aliviada, menos ansiosa e mais bem </a:t>
              </a:r>
              <a:r>
                <a:rPr sz="1050" dirty="0" err="1">
                  <a:latin typeface="Arial"/>
                  <a:cs typeface="Arial"/>
                </a:rPr>
                <a:t>compreendida</a:t>
              </a:r>
              <a:r>
                <a:rPr sz="1050" dirty="0">
                  <a:latin typeface="Arial"/>
                  <a:cs typeface="Arial"/>
                </a:rPr>
                <a:t>.</a:t>
              </a:r>
              <a:endParaRPr lang="pt-BR" sz="1050" dirty="0">
                <a:latin typeface="Arial"/>
                <a:cs typeface="Arial"/>
              </a:endParaRPr>
            </a:p>
            <a:p>
              <a:pPr marL="192405" marR="5080" indent="-180340">
                <a:lnSpc>
                  <a:spcPct val="95600"/>
                </a:lnSpc>
                <a:spcBef>
                  <a:spcPts val="170"/>
                </a:spcBef>
              </a:pPr>
              <a:endParaRPr sz="1050" dirty="0">
                <a:latin typeface="Arial"/>
                <a:cs typeface="Arial"/>
              </a:endParaRPr>
            </a:p>
          </p:txBody>
        </p:sp>
        <p:sp>
          <p:nvSpPr>
            <p:cNvPr id="19" name="object 19"/>
            <p:cNvSpPr txBox="1"/>
            <p:nvPr/>
          </p:nvSpPr>
          <p:spPr>
            <a:xfrm>
              <a:off x="3815299" y="2584196"/>
              <a:ext cx="2788920" cy="642227"/>
            </a:xfrm>
            <a:prstGeom prst="rect">
              <a:avLst/>
            </a:prstGeom>
          </p:spPr>
          <p:txBody>
            <a:bodyPr vert="horz" wrap="square" lIns="0" tIns="21590" rIns="0" bIns="0" rtlCol="0">
              <a:spAutoFit/>
            </a:bodyPr>
            <a:lstStyle/>
            <a:p>
              <a:pPr marL="192405" marR="5080" indent="-180340">
                <a:lnSpc>
                  <a:spcPct val="95600"/>
                </a:lnSpc>
                <a:spcBef>
                  <a:spcPts val="170"/>
                </a:spcBef>
              </a:pPr>
              <a:r>
                <a:rPr sz="1050" b="1" dirty="0">
                  <a:solidFill>
                    <a:srgbClr val="DF4F13"/>
                  </a:solidFill>
                  <a:latin typeface="Arial"/>
                  <a:cs typeface="Arial"/>
                </a:rPr>
                <a:t>» </a:t>
              </a:r>
              <a:r>
                <a:rPr sz="1050" dirty="0">
                  <a:latin typeface="Arial"/>
                  <a:cs typeface="Arial"/>
                </a:rPr>
                <a:t>Os cuidadores e familiares das pessoas em risco de  autoagressão costumam estar sob estresse acentuado.  Providencie apoio emocional se eles necessitarem.</a:t>
              </a:r>
              <a:endParaRPr sz="1050">
                <a:latin typeface="Arial"/>
                <a:cs typeface="Arial"/>
              </a:endParaRPr>
            </a:p>
          </p:txBody>
        </p:sp>
        <p:sp>
          <p:nvSpPr>
            <p:cNvPr id="20" name="object 20"/>
            <p:cNvSpPr txBox="1"/>
            <p:nvPr/>
          </p:nvSpPr>
          <p:spPr>
            <a:xfrm>
              <a:off x="3815299" y="3256797"/>
              <a:ext cx="2916555" cy="802784"/>
            </a:xfrm>
            <a:prstGeom prst="rect">
              <a:avLst/>
            </a:prstGeom>
          </p:spPr>
          <p:txBody>
            <a:bodyPr vert="horz" wrap="square" lIns="0" tIns="19050" rIns="0" bIns="0" rtlCol="0">
              <a:spAutoFit/>
            </a:bodyPr>
            <a:lstStyle/>
            <a:p>
              <a:pPr marL="192405" marR="5080" indent="-180340">
                <a:lnSpc>
                  <a:spcPct val="97000"/>
                </a:lnSpc>
                <a:spcBef>
                  <a:spcPts val="150"/>
                </a:spcBef>
              </a:pPr>
              <a:r>
                <a:rPr sz="1050" b="1" dirty="0">
                  <a:solidFill>
                    <a:srgbClr val="DF4F13"/>
                  </a:solidFill>
                  <a:latin typeface="Arial"/>
                  <a:cs typeface="Arial"/>
                </a:rPr>
                <a:t>» </a:t>
              </a:r>
              <a:r>
                <a:rPr sz="1050" dirty="0">
                  <a:latin typeface="Arial"/>
                  <a:cs typeface="Arial"/>
                </a:rPr>
                <a:t>Informe aos cuidadores que embora possam se sentir  frustrados com a pessoa, devem evitar demonstrar  hostilidade e fazer críticas severas à pessoa vulnerável em  risco de autoagressão ou suicídio.</a:t>
              </a:r>
            </a:p>
          </p:txBody>
        </p:sp>
      </p:grpSp>
      <p:grpSp>
        <p:nvGrpSpPr>
          <p:cNvPr id="38" name="Agrupar 37">
            <a:extLst>
              <a:ext uri="{FF2B5EF4-FFF2-40B4-BE49-F238E27FC236}">
                <a16:creationId xmlns:a16="http://schemas.microsoft.com/office/drawing/2014/main" id="{16F11774-1C39-4AAE-86C4-7C38E5916D8B}"/>
              </a:ext>
            </a:extLst>
          </p:cNvPr>
          <p:cNvGrpSpPr/>
          <p:nvPr/>
        </p:nvGrpSpPr>
        <p:grpSpPr>
          <a:xfrm>
            <a:off x="7211299" y="1237869"/>
            <a:ext cx="3340641" cy="6077331"/>
            <a:chOff x="7211300" y="1747555"/>
            <a:chExt cx="3061630" cy="3793681"/>
          </a:xfrm>
        </p:grpSpPr>
        <p:sp>
          <p:nvSpPr>
            <p:cNvPr id="21" name="object 21"/>
            <p:cNvSpPr txBox="1"/>
            <p:nvPr/>
          </p:nvSpPr>
          <p:spPr>
            <a:xfrm>
              <a:off x="7211300" y="1747555"/>
              <a:ext cx="1544320" cy="123280"/>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D54015"/>
                  </a:solidFill>
                  <a:latin typeface="Arial"/>
                  <a:cs typeface="Arial"/>
                </a:rPr>
                <a:t>2.5 </a:t>
              </a:r>
              <a:r>
                <a:rPr sz="1200" b="1" dirty="0">
                  <a:latin typeface="Arial"/>
                  <a:cs typeface="Arial"/>
                </a:rPr>
                <a:t>Psicoeducação</a:t>
              </a:r>
              <a:endParaRPr sz="1200" dirty="0">
                <a:latin typeface="Arial"/>
                <a:cs typeface="Arial"/>
              </a:endParaRPr>
            </a:p>
          </p:txBody>
        </p:sp>
        <p:sp>
          <p:nvSpPr>
            <p:cNvPr id="22" name="object 22"/>
            <p:cNvSpPr txBox="1"/>
            <p:nvPr/>
          </p:nvSpPr>
          <p:spPr>
            <a:xfrm>
              <a:off x="7211300" y="2028657"/>
              <a:ext cx="2741930" cy="351378"/>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DF4F13"/>
                  </a:solidFill>
                  <a:latin typeface="Arial"/>
                  <a:cs typeface="Arial"/>
                </a:rPr>
                <a:t>» </a:t>
              </a:r>
              <a:r>
                <a:rPr sz="1100" b="1" dirty="0">
                  <a:latin typeface="Arial"/>
                  <a:cs typeface="Arial"/>
                </a:rPr>
                <a:t>Mensagens-chave para a pessoa e os cuidadores</a:t>
              </a:r>
              <a:endParaRPr sz="1100" dirty="0">
                <a:latin typeface="Arial"/>
                <a:cs typeface="Arial"/>
              </a:endParaRPr>
            </a:p>
          </p:txBody>
        </p:sp>
        <p:sp>
          <p:nvSpPr>
            <p:cNvPr id="23" name="object 23"/>
            <p:cNvSpPr txBox="1"/>
            <p:nvPr/>
          </p:nvSpPr>
          <p:spPr>
            <a:xfrm>
              <a:off x="7391300" y="2373393"/>
              <a:ext cx="2827020" cy="859210"/>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Se uma pessoa tiver pensamentos de autoagressão ou  suicídio, busque imediatamente a ajuda de um parente,  amigo ou profissional de saúde de confiança.</a:t>
              </a:r>
              <a:endParaRPr sz="1100">
                <a:latin typeface="Arial"/>
                <a:cs typeface="Arial"/>
              </a:endParaRPr>
            </a:p>
          </p:txBody>
        </p:sp>
        <p:sp>
          <p:nvSpPr>
            <p:cNvPr id="24" name="object 24"/>
            <p:cNvSpPr txBox="1"/>
            <p:nvPr/>
          </p:nvSpPr>
          <p:spPr>
            <a:xfrm>
              <a:off x="7391300" y="2928891"/>
              <a:ext cx="2533650" cy="520655"/>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É permitido falar de suicídio. Falar de suicídio não  provoca o ato de suicídio.</a:t>
              </a:r>
            </a:p>
          </p:txBody>
        </p:sp>
        <p:sp>
          <p:nvSpPr>
            <p:cNvPr id="25" name="object 25"/>
            <p:cNvSpPr txBox="1"/>
            <p:nvPr/>
          </p:nvSpPr>
          <p:spPr>
            <a:xfrm>
              <a:off x="7391300" y="3347229"/>
              <a:ext cx="2561929" cy="113674"/>
            </a:xfrm>
            <a:prstGeom prst="rect">
              <a:avLst/>
            </a:prstGeom>
          </p:spPr>
          <p:txBody>
            <a:bodyPr vert="horz" wrap="square" lIns="0" tIns="12700" rIns="0" bIns="0" rtlCol="0">
              <a:spAutoFit/>
            </a:bodyPr>
            <a:lstStyle/>
            <a:p>
              <a:pPr marL="12700">
                <a:lnSpc>
                  <a:spcPct val="100000"/>
                </a:lnSpc>
                <a:spcBef>
                  <a:spcPts val="100"/>
                </a:spcBef>
              </a:pPr>
              <a:r>
                <a:rPr sz="1100" dirty="0">
                  <a:latin typeface="Arial"/>
                  <a:cs typeface="Arial"/>
                </a:rPr>
                <a:t>– Os suicídios podem ser evitados.</a:t>
              </a:r>
            </a:p>
          </p:txBody>
        </p:sp>
        <p:sp>
          <p:nvSpPr>
            <p:cNvPr id="26" name="object 26"/>
            <p:cNvSpPr txBox="1"/>
            <p:nvPr/>
          </p:nvSpPr>
          <p:spPr>
            <a:xfrm>
              <a:off x="7391300" y="3628407"/>
              <a:ext cx="2881630" cy="689932"/>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Um episódio de autoagressão ou suicídio é um indicador  do sofrimento emocional grave. A pessoa não vê  alternativa nem solução.</a:t>
              </a:r>
              <a:endParaRPr sz="1100">
                <a:latin typeface="Arial"/>
                <a:cs typeface="Arial"/>
              </a:endParaRPr>
            </a:p>
          </p:txBody>
        </p:sp>
        <p:sp>
          <p:nvSpPr>
            <p:cNvPr id="27" name="object 27"/>
            <p:cNvSpPr txBox="1"/>
            <p:nvPr/>
          </p:nvSpPr>
          <p:spPr>
            <a:xfrm>
              <a:off x="7391300" y="4183905"/>
              <a:ext cx="2751455" cy="520655"/>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Portanto, é importante que a pessoa obtenha apoio  imediato para os problemas emocionais e estressores.</a:t>
              </a:r>
              <a:endParaRPr sz="1100">
                <a:latin typeface="Arial"/>
                <a:cs typeface="Arial"/>
              </a:endParaRPr>
            </a:p>
          </p:txBody>
        </p:sp>
        <p:sp>
          <p:nvSpPr>
            <p:cNvPr id="28" name="object 28"/>
            <p:cNvSpPr txBox="1"/>
            <p:nvPr/>
          </p:nvSpPr>
          <p:spPr>
            <a:xfrm>
              <a:off x="7391300" y="4602243"/>
              <a:ext cx="2828290" cy="689932"/>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Meios de autoagressão (por exemplo, pesticidas, armas  de fogo, medicamentos) devem ser retirados de casa.</a:t>
              </a:r>
              <a:endParaRPr sz="1100">
                <a:latin typeface="Arial"/>
                <a:cs typeface="Arial"/>
              </a:endParaRPr>
            </a:p>
          </p:txBody>
        </p:sp>
        <p:sp>
          <p:nvSpPr>
            <p:cNvPr id="29" name="object 29"/>
            <p:cNvSpPr txBox="1"/>
            <p:nvPr/>
          </p:nvSpPr>
          <p:spPr>
            <a:xfrm>
              <a:off x="7391300" y="5020581"/>
              <a:ext cx="2767965" cy="520655"/>
            </a:xfrm>
            <a:prstGeom prst="rect">
              <a:avLst/>
            </a:prstGeom>
          </p:spPr>
          <p:txBody>
            <a:bodyPr vert="horz" wrap="square" lIns="0" tIns="12700" rIns="0" bIns="0" rtlCol="0">
              <a:spAutoFit/>
            </a:bodyPr>
            <a:lstStyle/>
            <a:p>
              <a:pPr marL="192405" marR="5080" indent="-180340">
                <a:lnSpc>
                  <a:spcPct val="100000"/>
                </a:lnSpc>
                <a:spcBef>
                  <a:spcPts val="100"/>
                </a:spcBef>
              </a:pPr>
              <a:r>
                <a:rPr sz="1100" dirty="0">
                  <a:latin typeface="Arial"/>
                  <a:cs typeface="Arial"/>
                </a:rPr>
                <a:t>– A rede de relações sociais, que inclui a família e outras  pessoas pertinentes, é importante para a oferta de  apoio social.</a:t>
              </a:r>
              <a:endParaRPr sz="1100">
                <a:latin typeface="Arial"/>
                <a:cs typeface="Arial"/>
              </a:endParaRPr>
            </a:p>
          </p:txBody>
        </p:sp>
      </p:grpSp>
      <p:sp>
        <p:nvSpPr>
          <p:cNvPr id="30" name="object 30"/>
          <p:cNvSpPr/>
          <p:nvPr/>
        </p:nvSpPr>
        <p:spPr>
          <a:xfrm>
            <a:off x="4806205" y="689509"/>
            <a:ext cx="199647" cy="131033"/>
          </a:xfrm>
          <a:custGeom>
            <a:avLst/>
            <a:gdLst/>
            <a:ahLst/>
            <a:cxnLst/>
            <a:rect l="l" t="t" r="r" b="b"/>
            <a:pathLst>
              <a:path w="52070" h="52069">
                <a:moveTo>
                  <a:pt x="25946" y="0"/>
                </a:moveTo>
                <a:lnTo>
                  <a:pt x="16078" y="2059"/>
                </a:lnTo>
                <a:lnTo>
                  <a:pt x="7805" y="7653"/>
                </a:lnTo>
                <a:lnTo>
                  <a:pt x="2116" y="15907"/>
                </a:lnTo>
                <a:lnTo>
                  <a:pt x="0" y="25946"/>
                </a:lnTo>
                <a:lnTo>
                  <a:pt x="2116" y="35984"/>
                </a:lnTo>
                <a:lnTo>
                  <a:pt x="7805" y="44238"/>
                </a:lnTo>
                <a:lnTo>
                  <a:pt x="16078" y="49833"/>
                </a:lnTo>
                <a:lnTo>
                  <a:pt x="25946" y="51892"/>
                </a:lnTo>
                <a:lnTo>
                  <a:pt x="35641" y="49833"/>
                </a:lnTo>
                <a:lnTo>
                  <a:pt x="43934" y="44238"/>
                </a:lnTo>
                <a:lnTo>
                  <a:pt x="49718" y="35984"/>
                </a:lnTo>
                <a:lnTo>
                  <a:pt x="51892" y="25946"/>
                </a:lnTo>
                <a:lnTo>
                  <a:pt x="49775" y="15907"/>
                </a:lnTo>
                <a:lnTo>
                  <a:pt x="44086" y="7653"/>
                </a:lnTo>
                <a:lnTo>
                  <a:pt x="35813" y="2059"/>
                </a:lnTo>
                <a:lnTo>
                  <a:pt x="25946" y="0"/>
                </a:lnTo>
                <a:close/>
              </a:path>
            </a:pathLst>
          </a:custGeom>
          <a:solidFill>
            <a:srgbClr val="000000"/>
          </a:solidFill>
        </p:spPr>
        <p:txBody>
          <a:bodyPr wrap="square" lIns="0" tIns="0" rIns="0" bIns="0" rtlCol="0"/>
          <a:lstStyle/>
          <a:p>
            <a:endParaRPr/>
          </a:p>
        </p:txBody>
      </p:sp>
      <p:sp>
        <p:nvSpPr>
          <p:cNvPr id="31" name="object 31"/>
          <p:cNvSpPr/>
          <p:nvPr/>
        </p:nvSpPr>
        <p:spPr>
          <a:xfrm flipH="1">
            <a:off x="4806205" y="828500"/>
            <a:ext cx="199647" cy="409369"/>
          </a:xfrm>
          <a:custGeom>
            <a:avLst/>
            <a:gdLst/>
            <a:ahLst/>
            <a:cxnLst/>
            <a:rect l="l" t="t" r="r" b="b"/>
            <a:pathLst>
              <a:path w="56514" h="255269">
                <a:moveTo>
                  <a:pt x="37655" y="121945"/>
                </a:moveTo>
                <a:lnTo>
                  <a:pt x="8267" y="121945"/>
                </a:lnTo>
                <a:lnTo>
                  <a:pt x="8267" y="226059"/>
                </a:lnTo>
                <a:lnTo>
                  <a:pt x="9526" y="235206"/>
                </a:lnTo>
                <a:lnTo>
                  <a:pt x="14074" y="244655"/>
                </a:lnTo>
                <a:lnTo>
                  <a:pt x="23065" y="252052"/>
                </a:lnTo>
                <a:lnTo>
                  <a:pt x="37655" y="255041"/>
                </a:lnTo>
                <a:lnTo>
                  <a:pt x="37655" y="121945"/>
                </a:lnTo>
                <a:close/>
              </a:path>
              <a:path w="56514" h="255269">
                <a:moveTo>
                  <a:pt x="27940" y="0"/>
                </a:moveTo>
                <a:lnTo>
                  <a:pt x="17069" y="2192"/>
                </a:lnTo>
                <a:lnTo>
                  <a:pt x="8188" y="8174"/>
                </a:lnTo>
                <a:lnTo>
                  <a:pt x="2197" y="17053"/>
                </a:lnTo>
                <a:lnTo>
                  <a:pt x="0" y="27939"/>
                </a:lnTo>
                <a:lnTo>
                  <a:pt x="0" y="121945"/>
                </a:lnTo>
                <a:lnTo>
                  <a:pt x="55905" y="121945"/>
                </a:lnTo>
                <a:lnTo>
                  <a:pt x="55905" y="27939"/>
                </a:lnTo>
                <a:lnTo>
                  <a:pt x="53709" y="17053"/>
                </a:lnTo>
                <a:lnTo>
                  <a:pt x="47718" y="8174"/>
                </a:lnTo>
                <a:lnTo>
                  <a:pt x="38830" y="2192"/>
                </a:lnTo>
                <a:lnTo>
                  <a:pt x="27940" y="0"/>
                </a:lnTo>
                <a:close/>
              </a:path>
            </a:pathLst>
          </a:custGeom>
          <a:solidFill>
            <a:srgbClr val="000000"/>
          </a:solidFill>
        </p:spPr>
        <p:txBody>
          <a:bodyPr wrap="square" lIns="0" tIns="0" rIns="0" bIns="0" rtlCol="0"/>
          <a:lstStyle/>
          <a:p>
            <a:endParaRPr/>
          </a:p>
        </p:txBody>
      </p:sp>
      <p:sp>
        <p:nvSpPr>
          <p:cNvPr id="32" name="object 32"/>
          <p:cNvSpPr/>
          <p:nvPr/>
        </p:nvSpPr>
        <p:spPr>
          <a:xfrm>
            <a:off x="4991157" y="650217"/>
            <a:ext cx="329346" cy="185290"/>
          </a:xfrm>
          <a:prstGeom prst="rect">
            <a:avLst/>
          </a:prstGeom>
          <a:blipFill>
            <a:blip r:embed="rId2" cstate="print"/>
            <a:stretch>
              <a:fillRect/>
            </a:stretch>
          </a:blipFill>
        </p:spPr>
        <p:txBody>
          <a:bodyPr wrap="square" lIns="0" tIns="0" rIns="0" bIns="0" rtlCol="0"/>
          <a:lstStyle/>
          <a:p>
            <a:endParaRPr/>
          </a:p>
        </p:txBody>
      </p:sp>
      <p:sp>
        <p:nvSpPr>
          <p:cNvPr id="33" name="object 33"/>
          <p:cNvSpPr/>
          <p:nvPr/>
        </p:nvSpPr>
        <p:spPr>
          <a:xfrm>
            <a:off x="5093554" y="774190"/>
            <a:ext cx="329346" cy="438546"/>
          </a:xfrm>
          <a:custGeom>
            <a:avLst/>
            <a:gdLst/>
            <a:ahLst/>
            <a:cxnLst/>
            <a:rect l="l" t="t" r="r" b="b"/>
            <a:pathLst>
              <a:path w="116204" h="255905">
                <a:moveTo>
                  <a:pt x="89801" y="35077"/>
                </a:moveTo>
                <a:lnTo>
                  <a:pt x="26441" y="35077"/>
                </a:lnTo>
                <a:lnTo>
                  <a:pt x="26403" y="249123"/>
                </a:lnTo>
                <a:lnTo>
                  <a:pt x="32791" y="255511"/>
                </a:lnTo>
                <a:lnTo>
                  <a:pt x="48552" y="255511"/>
                </a:lnTo>
                <a:lnTo>
                  <a:pt x="54914" y="249123"/>
                </a:lnTo>
                <a:lnTo>
                  <a:pt x="54940" y="121653"/>
                </a:lnTo>
                <a:lnTo>
                  <a:pt x="89781" y="121653"/>
                </a:lnTo>
                <a:lnTo>
                  <a:pt x="89801" y="35077"/>
                </a:lnTo>
                <a:close/>
              </a:path>
              <a:path w="116204" h="255905">
                <a:moveTo>
                  <a:pt x="89781" y="121653"/>
                </a:moveTo>
                <a:lnTo>
                  <a:pt x="61277" y="121653"/>
                </a:lnTo>
                <a:lnTo>
                  <a:pt x="61239" y="249123"/>
                </a:lnTo>
                <a:lnTo>
                  <a:pt x="67627" y="255511"/>
                </a:lnTo>
                <a:lnTo>
                  <a:pt x="83375" y="255511"/>
                </a:lnTo>
                <a:lnTo>
                  <a:pt x="89750" y="249123"/>
                </a:lnTo>
                <a:lnTo>
                  <a:pt x="89781" y="121653"/>
                </a:lnTo>
                <a:close/>
              </a:path>
              <a:path w="116204" h="255905">
                <a:moveTo>
                  <a:pt x="115951" y="35077"/>
                </a:moveTo>
                <a:lnTo>
                  <a:pt x="96062" y="35077"/>
                </a:lnTo>
                <a:lnTo>
                  <a:pt x="96062" y="111061"/>
                </a:lnTo>
                <a:lnTo>
                  <a:pt x="99177" y="119648"/>
                </a:lnTo>
                <a:lnTo>
                  <a:pt x="106025" y="122510"/>
                </a:lnTo>
                <a:lnTo>
                  <a:pt x="112864" y="119648"/>
                </a:lnTo>
                <a:lnTo>
                  <a:pt x="115951" y="111061"/>
                </a:lnTo>
                <a:lnTo>
                  <a:pt x="115951" y="35077"/>
                </a:lnTo>
                <a:close/>
              </a:path>
              <a:path w="116204" h="255905">
                <a:moveTo>
                  <a:pt x="29286" y="0"/>
                </a:moveTo>
                <a:lnTo>
                  <a:pt x="17112" y="2578"/>
                </a:lnTo>
                <a:lnTo>
                  <a:pt x="7889" y="9626"/>
                </a:lnTo>
                <a:lnTo>
                  <a:pt x="2043" y="20113"/>
                </a:lnTo>
                <a:lnTo>
                  <a:pt x="0" y="33007"/>
                </a:lnTo>
                <a:lnTo>
                  <a:pt x="0" y="111061"/>
                </a:lnTo>
                <a:lnTo>
                  <a:pt x="3133" y="119598"/>
                </a:lnTo>
                <a:lnTo>
                  <a:pt x="10026" y="122443"/>
                </a:lnTo>
                <a:lnTo>
                  <a:pt x="16919" y="119598"/>
                </a:lnTo>
                <a:lnTo>
                  <a:pt x="20053" y="111061"/>
                </a:lnTo>
                <a:lnTo>
                  <a:pt x="20053" y="35077"/>
                </a:lnTo>
                <a:lnTo>
                  <a:pt x="115951" y="35077"/>
                </a:lnTo>
                <a:lnTo>
                  <a:pt x="86283" y="12"/>
                </a:lnTo>
                <a:lnTo>
                  <a:pt x="29286" y="0"/>
                </a:lnTo>
                <a:close/>
              </a:path>
            </a:pathLst>
          </a:custGeom>
          <a:solidFill>
            <a:srgbClr val="000000"/>
          </a:solidFill>
        </p:spPr>
        <p:txBody>
          <a:bodyPr wrap="square" lIns="0" tIns="0" rIns="0" bIns="0" rtlCol="0"/>
          <a:lstStyle/>
          <a:p>
            <a:endParaRPr/>
          </a:p>
        </p:txBody>
      </p:sp>
      <p:sp>
        <p:nvSpPr>
          <p:cNvPr id="34" name="object 34"/>
          <p:cNvSpPr txBox="1"/>
          <p:nvPr/>
        </p:nvSpPr>
        <p:spPr>
          <a:xfrm>
            <a:off x="206581" y="691208"/>
            <a:ext cx="4555401" cy="348172"/>
          </a:xfrm>
          <a:prstGeom prst="rect">
            <a:avLst/>
          </a:prstGeom>
        </p:spPr>
        <p:txBody>
          <a:bodyPr vert="horz" wrap="square" lIns="0" tIns="17145" rIns="0" bIns="0" rtlCol="0">
            <a:spAutoFit/>
          </a:bodyPr>
          <a:lstStyle/>
          <a:p>
            <a:pPr marL="12700">
              <a:lnSpc>
                <a:spcPct val="100000"/>
              </a:lnSpc>
              <a:spcBef>
                <a:spcPts val="135"/>
              </a:spcBef>
            </a:pPr>
            <a:r>
              <a:rPr sz="2150" b="1" dirty="0">
                <a:latin typeface="Arial"/>
                <a:cs typeface="Arial"/>
              </a:rPr>
              <a:t>INTERVENÇÕES PSICOSSOCIAIS</a:t>
            </a:r>
            <a:endParaRPr sz="2150" dirty="0">
              <a:latin typeface="Arial"/>
              <a:cs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287424"/>
            <a:ext cx="10692130" cy="273050"/>
          </a:xfrm>
          <a:custGeom>
            <a:avLst/>
            <a:gdLst/>
            <a:ahLst/>
            <a:cxnLst/>
            <a:rect l="l" t="t" r="r" b="b"/>
            <a:pathLst>
              <a:path w="10692130" h="273050">
                <a:moveTo>
                  <a:pt x="0" y="272580"/>
                </a:moveTo>
                <a:lnTo>
                  <a:pt x="0" y="0"/>
                </a:lnTo>
                <a:lnTo>
                  <a:pt x="10692003" y="0"/>
                </a:lnTo>
                <a:lnTo>
                  <a:pt x="10692003" y="272580"/>
                </a:lnTo>
                <a:lnTo>
                  <a:pt x="0" y="272580"/>
                </a:lnTo>
                <a:close/>
              </a:path>
            </a:pathLst>
          </a:custGeom>
          <a:solidFill>
            <a:srgbClr val="D54015"/>
          </a:solidFill>
        </p:spPr>
        <p:txBody>
          <a:bodyPr wrap="square" lIns="0" tIns="0" rIns="0" bIns="0" rtlCol="0"/>
          <a:lstStyle/>
          <a:p>
            <a:endParaRPr/>
          </a:p>
        </p:txBody>
      </p:sp>
      <p:sp>
        <p:nvSpPr>
          <p:cNvPr id="4" name="object 4"/>
          <p:cNvSpPr/>
          <p:nvPr/>
        </p:nvSpPr>
        <p:spPr>
          <a:xfrm>
            <a:off x="5342190" y="7365604"/>
            <a:ext cx="0" cy="194945"/>
          </a:xfrm>
          <a:custGeom>
            <a:avLst/>
            <a:gdLst/>
            <a:ahLst/>
            <a:cxnLst/>
            <a:rect l="l" t="t" r="r" b="b"/>
            <a:pathLst>
              <a:path h="194945">
                <a:moveTo>
                  <a:pt x="0" y="0"/>
                </a:moveTo>
                <a:lnTo>
                  <a:pt x="0" y="194400"/>
                </a:lnTo>
              </a:path>
            </a:pathLst>
          </a:custGeom>
          <a:ln w="9525">
            <a:solidFill>
              <a:srgbClr val="FFFFFF"/>
            </a:solidFill>
          </a:ln>
        </p:spPr>
        <p:txBody>
          <a:bodyPr wrap="square" lIns="0" tIns="0" rIns="0" bIns="0" rtlCol="0"/>
          <a:lstStyle/>
          <a:p>
            <a:endParaRPr/>
          </a:p>
        </p:txBody>
      </p:sp>
      <p:sp>
        <p:nvSpPr>
          <p:cNvPr id="6" name="object 6"/>
          <p:cNvSpPr/>
          <p:nvPr/>
        </p:nvSpPr>
        <p:spPr>
          <a:xfrm>
            <a:off x="7093570" y="3036967"/>
            <a:ext cx="127000" cy="385445"/>
          </a:xfrm>
          <a:custGeom>
            <a:avLst/>
            <a:gdLst/>
            <a:ahLst/>
            <a:cxnLst/>
            <a:rect l="l" t="t" r="r" b="b"/>
            <a:pathLst>
              <a:path w="127000" h="385445">
                <a:moveTo>
                  <a:pt x="126453" y="0"/>
                </a:moveTo>
                <a:lnTo>
                  <a:pt x="457" y="0"/>
                </a:lnTo>
                <a:lnTo>
                  <a:pt x="0" y="321487"/>
                </a:lnTo>
                <a:lnTo>
                  <a:pt x="62991" y="385394"/>
                </a:lnTo>
                <a:lnTo>
                  <a:pt x="125996" y="321487"/>
                </a:lnTo>
                <a:lnTo>
                  <a:pt x="126453" y="0"/>
                </a:lnTo>
                <a:close/>
              </a:path>
            </a:pathLst>
          </a:custGeom>
          <a:solidFill>
            <a:srgbClr val="B1B3B4"/>
          </a:solidFill>
        </p:spPr>
        <p:txBody>
          <a:bodyPr wrap="square" lIns="0" tIns="0" rIns="0" bIns="0" rtlCol="0"/>
          <a:lstStyle/>
          <a:p>
            <a:endParaRPr/>
          </a:p>
        </p:txBody>
      </p:sp>
      <p:sp>
        <p:nvSpPr>
          <p:cNvPr id="7" name="object 7"/>
          <p:cNvSpPr/>
          <p:nvPr/>
        </p:nvSpPr>
        <p:spPr>
          <a:xfrm>
            <a:off x="5253041" y="2413613"/>
            <a:ext cx="721360" cy="721360"/>
          </a:xfrm>
          <a:custGeom>
            <a:avLst/>
            <a:gdLst/>
            <a:ahLst/>
            <a:cxnLst/>
            <a:rect l="l" t="t" r="r" b="b"/>
            <a:pathLst>
              <a:path w="721360" h="721360">
                <a:moveTo>
                  <a:pt x="91351" y="0"/>
                </a:moveTo>
                <a:lnTo>
                  <a:pt x="0" y="91351"/>
                </a:lnTo>
                <a:lnTo>
                  <a:pt x="629996" y="721347"/>
                </a:lnTo>
                <a:lnTo>
                  <a:pt x="721347" y="629996"/>
                </a:lnTo>
                <a:lnTo>
                  <a:pt x="91351" y="0"/>
                </a:lnTo>
                <a:close/>
              </a:path>
            </a:pathLst>
          </a:custGeom>
          <a:solidFill>
            <a:srgbClr val="B1B3B4"/>
          </a:solidFill>
        </p:spPr>
        <p:txBody>
          <a:bodyPr wrap="square" lIns="0" tIns="0" rIns="0" bIns="0" rtlCol="0"/>
          <a:lstStyle/>
          <a:p>
            <a:endParaRPr/>
          </a:p>
        </p:txBody>
      </p:sp>
      <p:sp>
        <p:nvSpPr>
          <p:cNvPr id="8" name="object 8"/>
          <p:cNvSpPr/>
          <p:nvPr/>
        </p:nvSpPr>
        <p:spPr>
          <a:xfrm>
            <a:off x="5849251" y="3008376"/>
            <a:ext cx="1370965" cy="129539"/>
          </a:xfrm>
          <a:custGeom>
            <a:avLst/>
            <a:gdLst/>
            <a:ahLst/>
            <a:cxnLst/>
            <a:rect l="l" t="t" r="r" b="b"/>
            <a:pathLst>
              <a:path w="1370965" h="129539">
                <a:moveTo>
                  <a:pt x="0" y="129184"/>
                </a:moveTo>
                <a:lnTo>
                  <a:pt x="1370774" y="129184"/>
                </a:lnTo>
                <a:lnTo>
                  <a:pt x="1370774" y="0"/>
                </a:lnTo>
                <a:lnTo>
                  <a:pt x="0" y="0"/>
                </a:lnTo>
                <a:lnTo>
                  <a:pt x="0" y="129184"/>
                </a:lnTo>
                <a:close/>
              </a:path>
            </a:pathLst>
          </a:custGeom>
          <a:solidFill>
            <a:srgbClr val="B1B3B4"/>
          </a:solidFill>
        </p:spPr>
        <p:txBody>
          <a:bodyPr wrap="square" lIns="0" tIns="0" rIns="0" bIns="0" rtlCol="0"/>
          <a:lstStyle/>
          <a:p>
            <a:endParaRPr/>
          </a:p>
        </p:txBody>
      </p:sp>
      <p:sp>
        <p:nvSpPr>
          <p:cNvPr id="9" name="object 9"/>
          <p:cNvSpPr/>
          <p:nvPr/>
        </p:nvSpPr>
        <p:spPr>
          <a:xfrm>
            <a:off x="4760539" y="2540882"/>
            <a:ext cx="538480" cy="538480"/>
          </a:xfrm>
          <a:custGeom>
            <a:avLst/>
            <a:gdLst/>
            <a:ahLst/>
            <a:cxnLst/>
            <a:rect l="l" t="t" r="r" b="b"/>
            <a:pathLst>
              <a:path w="538479" h="538480">
                <a:moveTo>
                  <a:pt x="538060" y="0"/>
                </a:moveTo>
                <a:lnTo>
                  <a:pt x="0" y="538060"/>
                </a:lnTo>
              </a:path>
            </a:pathLst>
          </a:custGeom>
          <a:ln w="127000">
            <a:solidFill>
              <a:srgbClr val="D54015"/>
            </a:solidFill>
          </a:ln>
        </p:spPr>
        <p:txBody>
          <a:bodyPr wrap="square" lIns="0" tIns="0" rIns="0" bIns="0" rtlCol="0"/>
          <a:lstStyle/>
          <a:p>
            <a:endParaRPr/>
          </a:p>
        </p:txBody>
      </p:sp>
      <p:sp>
        <p:nvSpPr>
          <p:cNvPr id="10" name="object 10"/>
          <p:cNvSpPr/>
          <p:nvPr/>
        </p:nvSpPr>
        <p:spPr>
          <a:xfrm>
            <a:off x="3895964" y="3015674"/>
            <a:ext cx="937260" cy="127000"/>
          </a:xfrm>
          <a:custGeom>
            <a:avLst/>
            <a:gdLst/>
            <a:ahLst/>
            <a:cxnLst/>
            <a:rect l="l" t="t" r="r" b="b"/>
            <a:pathLst>
              <a:path w="937260" h="127000">
                <a:moveTo>
                  <a:pt x="936713" y="0"/>
                </a:moveTo>
                <a:lnTo>
                  <a:pt x="63893" y="457"/>
                </a:lnTo>
                <a:lnTo>
                  <a:pt x="0" y="63461"/>
                </a:lnTo>
                <a:lnTo>
                  <a:pt x="63893" y="126453"/>
                </a:lnTo>
                <a:lnTo>
                  <a:pt x="936713" y="125996"/>
                </a:lnTo>
                <a:lnTo>
                  <a:pt x="936713" y="0"/>
                </a:lnTo>
                <a:close/>
              </a:path>
            </a:pathLst>
          </a:custGeom>
          <a:solidFill>
            <a:srgbClr val="D54015"/>
          </a:solidFill>
        </p:spPr>
        <p:txBody>
          <a:bodyPr wrap="square" lIns="0" tIns="0" rIns="0" bIns="0" rtlCol="0"/>
          <a:lstStyle/>
          <a:p>
            <a:endParaRPr/>
          </a:p>
        </p:txBody>
      </p:sp>
      <p:sp>
        <p:nvSpPr>
          <p:cNvPr id="11" name="object 11"/>
          <p:cNvSpPr/>
          <p:nvPr/>
        </p:nvSpPr>
        <p:spPr>
          <a:xfrm>
            <a:off x="5165403" y="4675676"/>
            <a:ext cx="127000" cy="414020"/>
          </a:xfrm>
          <a:custGeom>
            <a:avLst/>
            <a:gdLst/>
            <a:ahLst/>
            <a:cxnLst/>
            <a:rect l="l" t="t" r="r" b="b"/>
            <a:pathLst>
              <a:path w="127000" h="414020">
                <a:moveTo>
                  <a:pt x="125996" y="0"/>
                </a:moveTo>
                <a:lnTo>
                  <a:pt x="0" y="0"/>
                </a:lnTo>
                <a:lnTo>
                  <a:pt x="457" y="349415"/>
                </a:lnTo>
                <a:lnTo>
                  <a:pt x="63461" y="413397"/>
                </a:lnTo>
                <a:lnTo>
                  <a:pt x="126453" y="349415"/>
                </a:lnTo>
                <a:lnTo>
                  <a:pt x="125996" y="0"/>
                </a:lnTo>
                <a:close/>
              </a:path>
            </a:pathLst>
          </a:custGeom>
          <a:solidFill>
            <a:srgbClr val="D54015"/>
          </a:solidFill>
        </p:spPr>
        <p:txBody>
          <a:bodyPr wrap="square" lIns="0" tIns="0" rIns="0" bIns="0" rtlCol="0"/>
          <a:lstStyle/>
          <a:p>
            <a:endParaRPr/>
          </a:p>
        </p:txBody>
      </p:sp>
      <p:sp>
        <p:nvSpPr>
          <p:cNvPr id="12" name="object 12"/>
          <p:cNvSpPr/>
          <p:nvPr/>
        </p:nvSpPr>
        <p:spPr>
          <a:xfrm>
            <a:off x="5375331" y="4680005"/>
            <a:ext cx="127000" cy="405765"/>
          </a:xfrm>
          <a:custGeom>
            <a:avLst/>
            <a:gdLst/>
            <a:ahLst/>
            <a:cxnLst/>
            <a:rect l="l" t="t" r="r" b="b"/>
            <a:pathLst>
              <a:path w="127000" h="405764">
                <a:moveTo>
                  <a:pt x="126453" y="0"/>
                </a:moveTo>
                <a:lnTo>
                  <a:pt x="457" y="0"/>
                </a:lnTo>
                <a:lnTo>
                  <a:pt x="0" y="341642"/>
                </a:lnTo>
                <a:lnTo>
                  <a:pt x="62992" y="405549"/>
                </a:lnTo>
                <a:lnTo>
                  <a:pt x="125996" y="341642"/>
                </a:lnTo>
                <a:lnTo>
                  <a:pt x="126453" y="0"/>
                </a:lnTo>
                <a:close/>
              </a:path>
            </a:pathLst>
          </a:custGeom>
          <a:solidFill>
            <a:srgbClr val="B1B3B4"/>
          </a:solidFill>
        </p:spPr>
        <p:txBody>
          <a:bodyPr wrap="square" lIns="0" tIns="0" rIns="0" bIns="0" rtlCol="0"/>
          <a:lstStyle/>
          <a:p>
            <a:endParaRPr/>
          </a:p>
        </p:txBody>
      </p:sp>
      <p:sp>
        <p:nvSpPr>
          <p:cNvPr id="13" name="object 13"/>
          <p:cNvSpPr/>
          <p:nvPr/>
        </p:nvSpPr>
        <p:spPr>
          <a:xfrm>
            <a:off x="2019199" y="3659702"/>
            <a:ext cx="3273425" cy="1071245"/>
          </a:xfrm>
          <a:custGeom>
            <a:avLst/>
            <a:gdLst/>
            <a:ahLst/>
            <a:cxnLst/>
            <a:rect l="l" t="t" r="r" b="b"/>
            <a:pathLst>
              <a:path w="3273425" h="1071245">
                <a:moveTo>
                  <a:pt x="0" y="0"/>
                </a:moveTo>
                <a:lnTo>
                  <a:pt x="0" y="1070635"/>
                </a:lnTo>
                <a:lnTo>
                  <a:pt x="3272802" y="1070635"/>
                </a:lnTo>
              </a:path>
            </a:pathLst>
          </a:custGeom>
          <a:ln w="127000">
            <a:solidFill>
              <a:srgbClr val="D54015"/>
            </a:solidFill>
          </a:ln>
        </p:spPr>
        <p:txBody>
          <a:bodyPr wrap="square" lIns="0" tIns="0" rIns="0" bIns="0" rtlCol="0"/>
          <a:lstStyle/>
          <a:p>
            <a:endParaRPr/>
          </a:p>
        </p:txBody>
      </p:sp>
      <p:sp>
        <p:nvSpPr>
          <p:cNvPr id="14" name="object 14"/>
          <p:cNvSpPr/>
          <p:nvPr/>
        </p:nvSpPr>
        <p:spPr>
          <a:xfrm>
            <a:off x="5374799" y="3682684"/>
            <a:ext cx="1779270" cy="1039494"/>
          </a:xfrm>
          <a:custGeom>
            <a:avLst/>
            <a:gdLst/>
            <a:ahLst/>
            <a:cxnLst/>
            <a:rect l="l" t="t" r="r" b="b"/>
            <a:pathLst>
              <a:path w="1779270" h="1039495">
                <a:moveTo>
                  <a:pt x="1778800" y="0"/>
                </a:moveTo>
                <a:lnTo>
                  <a:pt x="1778800" y="1039291"/>
                </a:lnTo>
                <a:lnTo>
                  <a:pt x="0" y="1039291"/>
                </a:lnTo>
              </a:path>
            </a:pathLst>
          </a:custGeom>
          <a:ln w="127000">
            <a:solidFill>
              <a:srgbClr val="B1B3B4"/>
            </a:solidFill>
          </a:ln>
        </p:spPr>
        <p:txBody>
          <a:bodyPr wrap="square" lIns="0" tIns="0" rIns="0" bIns="0" rtlCol="0"/>
          <a:lstStyle/>
          <a:p>
            <a:endParaRPr/>
          </a:p>
        </p:txBody>
      </p:sp>
      <p:sp>
        <p:nvSpPr>
          <p:cNvPr id="15" name="object 15"/>
          <p:cNvSpPr/>
          <p:nvPr/>
        </p:nvSpPr>
        <p:spPr>
          <a:xfrm>
            <a:off x="4027881" y="2105736"/>
            <a:ext cx="2620010" cy="539750"/>
          </a:xfrm>
          <a:custGeom>
            <a:avLst/>
            <a:gdLst/>
            <a:ahLst/>
            <a:cxnLst/>
            <a:rect l="l" t="t" r="r" b="b"/>
            <a:pathLst>
              <a:path w="2620009" h="539750">
                <a:moveTo>
                  <a:pt x="0" y="0"/>
                </a:moveTo>
                <a:lnTo>
                  <a:pt x="2619756" y="0"/>
                </a:lnTo>
                <a:lnTo>
                  <a:pt x="2619756" y="539496"/>
                </a:lnTo>
                <a:lnTo>
                  <a:pt x="0" y="539496"/>
                </a:lnTo>
                <a:lnTo>
                  <a:pt x="0" y="0"/>
                </a:lnTo>
                <a:close/>
              </a:path>
            </a:pathLst>
          </a:custGeom>
          <a:solidFill>
            <a:srgbClr val="000000">
              <a:alpha val="39999"/>
            </a:srgbClr>
          </a:solidFill>
        </p:spPr>
        <p:txBody>
          <a:bodyPr wrap="square" lIns="0" tIns="0" rIns="0" bIns="0" rtlCol="0"/>
          <a:lstStyle/>
          <a:p>
            <a:endParaRPr/>
          </a:p>
        </p:txBody>
      </p:sp>
      <p:sp>
        <p:nvSpPr>
          <p:cNvPr id="16" name="object 16"/>
          <p:cNvSpPr/>
          <p:nvPr/>
        </p:nvSpPr>
        <p:spPr>
          <a:xfrm>
            <a:off x="4077402" y="2157297"/>
            <a:ext cx="2501265" cy="419734"/>
          </a:xfrm>
          <a:custGeom>
            <a:avLst/>
            <a:gdLst/>
            <a:ahLst/>
            <a:cxnLst/>
            <a:rect l="l" t="t" r="r" b="b"/>
            <a:pathLst>
              <a:path w="2501265" h="419735">
                <a:moveTo>
                  <a:pt x="2465184" y="0"/>
                </a:moveTo>
                <a:lnTo>
                  <a:pt x="36004" y="0"/>
                </a:lnTo>
                <a:lnTo>
                  <a:pt x="15189" y="562"/>
                </a:lnTo>
                <a:lnTo>
                  <a:pt x="4500" y="4500"/>
                </a:lnTo>
                <a:lnTo>
                  <a:pt x="562" y="15189"/>
                </a:lnTo>
                <a:lnTo>
                  <a:pt x="0" y="36004"/>
                </a:lnTo>
                <a:lnTo>
                  <a:pt x="0" y="383235"/>
                </a:lnTo>
                <a:lnTo>
                  <a:pt x="562" y="404042"/>
                </a:lnTo>
                <a:lnTo>
                  <a:pt x="4500" y="414728"/>
                </a:lnTo>
                <a:lnTo>
                  <a:pt x="15189" y="418664"/>
                </a:lnTo>
                <a:lnTo>
                  <a:pt x="36004" y="419227"/>
                </a:lnTo>
                <a:lnTo>
                  <a:pt x="2465184" y="419227"/>
                </a:lnTo>
                <a:lnTo>
                  <a:pt x="2485999" y="418664"/>
                </a:lnTo>
                <a:lnTo>
                  <a:pt x="2496688" y="414728"/>
                </a:lnTo>
                <a:lnTo>
                  <a:pt x="2500626" y="404042"/>
                </a:lnTo>
                <a:lnTo>
                  <a:pt x="2501188" y="383235"/>
                </a:lnTo>
                <a:lnTo>
                  <a:pt x="2501188" y="36004"/>
                </a:lnTo>
                <a:lnTo>
                  <a:pt x="2500626" y="15189"/>
                </a:lnTo>
                <a:lnTo>
                  <a:pt x="2496688" y="4500"/>
                </a:lnTo>
                <a:lnTo>
                  <a:pt x="2485999" y="562"/>
                </a:lnTo>
                <a:lnTo>
                  <a:pt x="2465184" y="0"/>
                </a:lnTo>
                <a:close/>
              </a:path>
            </a:pathLst>
          </a:custGeom>
          <a:solidFill>
            <a:srgbClr val="FFFFFF"/>
          </a:solidFill>
        </p:spPr>
        <p:txBody>
          <a:bodyPr wrap="square" lIns="0" tIns="0" rIns="0" bIns="0" rtlCol="0"/>
          <a:lstStyle/>
          <a:p>
            <a:endParaRPr/>
          </a:p>
        </p:txBody>
      </p:sp>
      <p:sp>
        <p:nvSpPr>
          <p:cNvPr id="17" name="object 17"/>
          <p:cNvSpPr txBox="1"/>
          <p:nvPr/>
        </p:nvSpPr>
        <p:spPr>
          <a:xfrm>
            <a:off x="4027881" y="2300221"/>
            <a:ext cx="2620010" cy="177800"/>
          </a:xfrm>
          <a:prstGeom prst="rect">
            <a:avLst/>
          </a:prstGeom>
        </p:spPr>
        <p:txBody>
          <a:bodyPr vert="horz" wrap="square" lIns="0" tIns="12700" rIns="0" bIns="0" rtlCol="0">
            <a:spAutoFit/>
          </a:bodyPr>
          <a:lstStyle/>
          <a:p>
            <a:pPr marL="452755">
              <a:lnSpc>
                <a:spcPct val="100000"/>
              </a:lnSpc>
              <a:spcBef>
                <a:spcPts val="100"/>
              </a:spcBef>
            </a:pPr>
            <a:r>
              <a:rPr sz="1000" b="1" spc="-25" dirty="0">
                <a:latin typeface="Arial"/>
                <a:cs typeface="Arial"/>
              </a:rPr>
              <a:t>A pessoa </a:t>
            </a:r>
            <a:r>
              <a:rPr sz="1000" b="1" dirty="0">
                <a:latin typeface="Arial"/>
                <a:cs typeface="Arial"/>
              </a:rPr>
              <a:t>está</a:t>
            </a:r>
            <a:r>
              <a:rPr sz="1000" b="1" spc="229" dirty="0">
                <a:latin typeface="Arial"/>
                <a:cs typeface="Arial"/>
              </a:rPr>
              <a:t> </a:t>
            </a:r>
            <a:r>
              <a:rPr sz="1000" b="1" spc="-10" dirty="0">
                <a:latin typeface="Arial"/>
                <a:cs typeface="Arial"/>
              </a:rPr>
              <a:t>melhorando?</a:t>
            </a:r>
            <a:endParaRPr sz="1000">
              <a:latin typeface="Arial"/>
              <a:cs typeface="Arial"/>
            </a:endParaRPr>
          </a:p>
        </p:txBody>
      </p:sp>
      <p:sp>
        <p:nvSpPr>
          <p:cNvPr id="18" name="object 18"/>
          <p:cNvSpPr/>
          <p:nvPr/>
        </p:nvSpPr>
        <p:spPr>
          <a:xfrm>
            <a:off x="4077402" y="2157297"/>
            <a:ext cx="2501265" cy="419734"/>
          </a:xfrm>
          <a:custGeom>
            <a:avLst/>
            <a:gdLst/>
            <a:ahLst/>
            <a:cxnLst/>
            <a:rect l="l" t="t" r="r" b="b"/>
            <a:pathLst>
              <a:path w="2501265" h="419735">
                <a:moveTo>
                  <a:pt x="36004" y="0"/>
                </a:moveTo>
                <a:lnTo>
                  <a:pt x="15189" y="562"/>
                </a:lnTo>
                <a:lnTo>
                  <a:pt x="4500" y="4500"/>
                </a:lnTo>
                <a:lnTo>
                  <a:pt x="562" y="15189"/>
                </a:lnTo>
                <a:lnTo>
                  <a:pt x="0" y="36004"/>
                </a:lnTo>
                <a:lnTo>
                  <a:pt x="0" y="383235"/>
                </a:lnTo>
                <a:lnTo>
                  <a:pt x="562" y="404042"/>
                </a:lnTo>
                <a:lnTo>
                  <a:pt x="4500" y="414728"/>
                </a:lnTo>
                <a:lnTo>
                  <a:pt x="15189" y="418664"/>
                </a:lnTo>
                <a:lnTo>
                  <a:pt x="36004" y="419227"/>
                </a:lnTo>
                <a:lnTo>
                  <a:pt x="2465184" y="419227"/>
                </a:lnTo>
                <a:lnTo>
                  <a:pt x="2485999" y="418664"/>
                </a:lnTo>
                <a:lnTo>
                  <a:pt x="2496688" y="414728"/>
                </a:lnTo>
                <a:lnTo>
                  <a:pt x="2500626" y="404042"/>
                </a:lnTo>
                <a:lnTo>
                  <a:pt x="2501188" y="383235"/>
                </a:lnTo>
                <a:lnTo>
                  <a:pt x="2501188" y="36004"/>
                </a:lnTo>
                <a:lnTo>
                  <a:pt x="2500626" y="15189"/>
                </a:lnTo>
                <a:lnTo>
                  <a:pt x="2496688" y="4500"/>
                </a:lnTo>
                <a:lnTo>
                  <a:pt x="2485999" y="562"/>
                </a:lnTo>
                <a:lnTo>
                  <a:pt x="2465184" y="0"/>
                </a:lnTo>
                <a:lnTo>
                  <a:pt x="36004" y="0"/>
                </a:lnTo>
                <a:close/>
              </a:path>
            </a:pathLst>
          </a:custGeom>
          <a:ln w="44450">
            <a:solidFill>
              <a:srgbClr val="D54015"/>
            </a:solidFill>
          </a:ln>
        </p:spPr>
        <p:txBody>
          <a:bodyPr wrap="square" lIns="0" tIns="0" rIns="0" bIns="0" rtlCol="0"/>
          <a:lstStyle/>
          <a:p>
            <a:endParaRPr/>
          </a:p>
        </p:txBody>
      </p:sp>
      <p:sp>
        <p:nvSpPr>
          <p:cNvPr id="19" name="object 19"/>
          <p:cNvSpPr/>
          <p:nvPr/>
        </p:nvSpPr>
        <p:spPr>
          <a:xfrm>
            <a:off x="3736124" y="1522602"/>
            <a:ext cx="3187065" cy="589915"/>
          </a:xfrm>
          <a:custGeom>
            <a:avLst/>
            <a:gdLst/>
            <a:ahLst/>
            <a:cxnLst/>
            <a:rect l="l" t="t" r="r" b="b"/>
            <a:pathLst>
              <a:path w="3187065" h="589914">
                <a:moveTo>
                  <a:pt x="0" y="0"/>
                </a:moveTo>
                <a:lnTo>
                  <a:pt x="3186683" y="0"/>
                </a:lnTo>
                <a:lnTo>
                  <a:pt x="3186683" y="589788"/>
                </a:lnTo>
                <a:lnTo>
                  <a:pt x="0" y="589788"/>
                </a:lnTo>
                <a:lnTo>
                  <a:pt x="0" y="0"/>
                </a:lnTo>
                <a:close/>
              </a:path>
            </a:pathLst>
          </a:custGeom>
          <a:solidFill>
            <a:srgbClr val="000000">
              <a:alpha val="39999"/>
            </a:srgbClr>
          </a:solidFill>
        </p:spPr>
        <p:txBody>
          <a:bodyPr wrap="square" lIns="0" tIns="0" rIns="0" bIns="0" rtlCol="0"/>
          <a:lstStyle/>
          <a:p>
            <a:endParaRPr/>
          </a:p>
        </p:txBody>
      </p:sp>
      <p:sp>
        <p:nvSpPr>
          <p:cNvPr id="20" name="object 20"/>
          <p:cNvSpPr/>
          <p:nvPr/>
        </p:nvSpPr>
        <p:spPr>
          <a:xfrm>
            <a:off x="3767995" y="1551942"/>
            <a:ext cx="3108325" cy="514984"/>
          </a:xfrm>
          <a:custGeom>
            <a:avLst/>
            <a:gdLst/>
            <a:ahLst/>
            <a:cxnLst/>
            <a:rect l="l" t="t" r="r" b="b"/>
            <a:pathLst>
              <a:path w="3108325" h="514985">
                <a:moveTo>
                  <a:pt x="3072003" y="0"/>
                </a:moveTo>
                <a:lnTo>
                  <a:pt x="36004" y="0"/>
                </a:lnTo>
                <a:lnTo>
                  <a:pt x="15189" y="562"/>
                </a:lnTo>
                <a:lnTo>
                  <a:pt x="4500" y="4500"/>
                </a:lnTo>
                <a:lnTo>
                  <a:pt x="562" y="15189"/>
                </a:lnTo>
                <a:lnTo>
                  <a:pt x="0" y="36004"/>
                </a:lnTo>
                <a:lnTo>
                  <a:pt x="0" y="478955"/>
                </a:lnTo>
                <a:lnTo>
                  <a:pt x="562" y="499770"/>
                </a:lnTo>
                <a:lnTo>
                  <a:pt x="4500" y="510459"/>
                </a:lnTo>
                <a:lnTo>
                  <a:pt x="15189" y="514397"/>
                </a:lnTo>
                <a:lnTo>
                  <a:pt x="36004" y="514959"/>
                </a:lnTo>
                <a:lnTo>
                  <a:pt x="3072003" y="514959"/>
                </a:lnTo>
                <a:lnTo>
                  <a:pt x="3092818" y="514397"/>
                </a:lnTo>
                <a:lnTo>
                  <a:pt x="3103506" y="510459"/>
                </a:lnTo>
                <a:lnTo>
                  <a:pt x="3107444" y="499770"/>
                </a:lnTo>
                <a:lnTo>
                  <a:pt x="3108007" y="478955"/>
                </a:lnTo>
                <a:lnTo>
                  <a:pt x="3108007" y="36004"/>
                </a:lnTo>
                <a:lnTo>
                  <a:pt x="3107444" y="15189"/>
                </a:lnTo>
                <a:lnTo>
                  <a:pt x="3103506" y="4500"/>
                </a:lnTo>
                <a:lnTo>
                  <a:pt x="3092818" y="562"/>
                </a:lnTo>
                <a:lnTo>
                  <a:pt x="3072003" y="0"/>
                </a:lnTo>
                <a:close/>
              </a:path>
            </a:pathLst>
          </a:custGeom>
          <a:solidFill>
            <a:srgbClr val="D54015"/>
          </a:solidFill>
        </p:spPr>
        <p:txBody>
          <a:bodyPr wrap="square" lIns="0" tIns="0" rIns="0" bIns="0" rtlCol="0"/>
          <a:lstStyle/>
          <a:p>
            <a:endParaRPr/>
          </a:p>
        </p:txBody>
      </p:sp>
      <p:sp>
        <p:nvSpPr>
          <p:cNvPr id="21" name="object 21"/>
          <p:cNvSpPr txBox="1"/>
          <p:nvPr/>
        </p:nvSpPr>
        <p:spPr>
          <a:xfrm>
            <a:off x="3736124" y="1725599"/>
            <a:ext cx="3187065" cy="228268"/>
          </a:xfrm>
          <a:prstGeom prst="rect">
            <a:avLst/>
          </a:prstGeom>
        </p:spPr>
        <p:txBody>
          <a:bodyPr vert="horz" wrap="square" lIns="0" tIns="12700" rIns="0" bIns="0" rtlCol="0">
            <a:spAutoFit/>
          </a:bodyPr>
          <a:lstStyle/>
          <a:p>
            <a:pPr marL="374015">
              <a:lnSpc>
                <a:spcPct val="100000"/>
              </a:lnSpc>
              <a:spcBef>
                <a:spcPts val="100"/>
              </a:spcBef>
            </a:pPr>
            <a:r>
              <a:rPr sz="1400" b="1" dirty="0">
                <a:solidFill>
                  <a:srgbClr val="FFFFFF"/>
                </a:solidFill>
                <a:latin typeface="Arial"/>
                <a:cs typeface="Arial"/>
              </a:rPr>
              <a:t>AVALIE SE HOUVE MELHORA</a:t>
            </a:r>
            <a:endParaRPr sz="1400" dirty="0">
              <a:latin typeface="Arial"/>
              <a:cs typeface="Arial"/>
            </a:endParaRPr>
          </a:p>
        </p:txBody>
      </p:sp>
      <p:sp>
        <p:nvSpPr>
          <p:cNvPr id="22" name="object 22"/>
          <p:cNvSpPr/>
          <p:nvPr/>
        </p:nvSpPr>
        <p:spPr>
          <a:xfrm>
            <a:off x="5134599" y="1210113"/>
            <a:ext cx="417830" cy="417830"/>
          </a:xfrm>
          <a:custGeom>
            <a:avLst/>
            <a:gdLst/>
            <a:ahLst/>
            <a:cxnLst/>
            <a:rect l="l" t="t" r="r" b="b"/>
            <a:pathLst>
              <a:path w="417829" h="417830">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D54015"/>
          </a:solidFill>
        </p:spPr>
        <p:txBody>
          <a:bodyPr wrap="square" lIns="0" tIns="0" rIns="0" bIns="0" rtlCol="0"/>
          <a:lstStyle/>
          <a:p>
            <a:endParaRPr/>
          </a:p>
        </p:txBody>
      </p:sp>
      <p:sp>
        <p:nvSpPr>
          <p:cNvPr id="23" name="object 23"/>
          <p:cNvSpPr/>
          <p:nvPr/>
        </p:nvSpPr>
        <p:spPr>
          <a:xfrm>
            <a:off x="5134599" y="1210113"/>
            <a:ext cx="417830" cy="417830"/>
          </a:xfrm>
          <a:custGeom>
            <a:avLst/>
            <a:gdLst/>
            <a:ahLst/>
            <a:cxnLst/>
            <a:rect l="l" t="t" r="r" b="b"/>
            <a:pathLst>
              <a:path w="417829" h="417830">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24" name="object 24"/>
          <p:cNvSpPr txBox="1"/>
          <p:nvPr/>
        </p:nvSpPr>
        <p:spPr>
          <a:xfrm>
            <a:off x="5257101" y="1250875"/>
            <a:ext cx="151130" cy="281305"/>
          </a:xfrm>
          <a:prstGeom prst="rect">
            <a:avLst/>
          </a:prstGeom>
        </p:spPr>
        <p:txBody>
          <a:bodyPr vert="horz" wrap="square" lIns="0" tIns="15875" rIns="0" bIns="0" rtlCol="0">
            <a:spAutoFit/>
          </a:bodyPr>
          <a:lstStyle/>
          <a:p>
            <a:pPr marL="12700">
              <a:lnSpc>
                <a:spcPct val="100000"/>
              </a:lnSpc>
              <a:spcBef>
                <a:spcPts val="125"/>
              </a:spcBef>
            </a:pPr>
            <a:r>
              <a:rPr sz="1650" b="1" spc="65" dirty="0">
                <a:solidFill>
                  <a:srgbClr val="FFFFFF"/>
                </a:solidFill>
                <a:latin typeface="Arial"/>
                <a:cs typeface="Arial"/>
              </a:rPr>
              <a:t>1</a:t>
            </a:r>
            <a:endParaRPr sz="1650">
              <a:latin typeface="Arial"/>
              <a:cs typeface="Arial"/>
            </a:endParaRPr>
          </a:p>
        </p:txBody>
      </p:sp>
      <p:sp>
        <p:nvSpPr>
          <p:cNvPr id="25" name="object 25"/>
          <p:cNvSpPr/>
          <p:nvPr/>
        </p:nvSpPr>
        <p:spPr>
          <a:xfrm>
            <a:off x="7514717" y="914086"/>
            <a:ext cx="2745740" cy="1803400"/>
          </a:xfrm>
          <a:custGeom>
            <a:avLst/>
            <a:gdLst/>
            <a:ahLst/>
            <a:cxnLst/>
            <a:rect l="l" t="t" r="r" b="b"/>
            <a:pathLst>
              <a:path w="2745740" h="1803400">
                <a:moveTo>
                  <a:pt x="2745282" y="0"/>
                </a:moveTo>
                <a:lnTo>
                  <a:pt x="2745282" y="1803069"/>
                </a:lnTo>
                <a:lnTo>
                  <a:pt x="213639" y="1803069"/>
                </a:lnTo>
                <a:lnTo>
                  <a:pt x="213639" y="1040942"/>
                </a:lnTo>
                <a:lnTo>
                  <a:pt x="0" y="884428"/>
                </a:lnTo>
                <a:lnTo>
                  <a:pt x="213639" y="706361"/>
                </a:lnTo>
                <a:lnTo>
                  <a:pt x="213639" y="0"/>
                </a:lnTo>
                <a:lnTo>
                  <a:pt x="2745282" y="0"/>
                </a:lnTo>
                <a:close/>
              </a:path>
            </a:pathLst>
          </a:custGeom>
          <a:ln w="88899">
            <a:solidFill>
              <a:srgbClr val="E3E4E4"/>
            </a:solidFill>
          </a:ln>
        </p:spPr>
        <p:txBody>
          <a:bodyPr wrap="square" lIns="0" tIns="0" rIns="0" bIns="0" rtlCol="0"/>
          <a:lstStyle/>
          <a:p>
            <a:endParaRPr/>
          </a:p>
        </p:txBody>
      </p:sp>
      <p:sp>
        <p:nvSpPr>
          <p:cNvPr id="27" name="object 27"/>
          <p:cNvSpPr txBox="1"/>
          <p:nvPr/>
        </p:nvSpPr>
        <p:spPr>
          <a:xfrm>
            <a:off x="7936089" y="1157376"/>
            <a:ext cx="1684020" cy="177800"/>
          </a:xfrm>
          <a:prstGeom prst="rect">
            <a:avLst/>
          </a:prstGeom>
        </p:spPr>
        <p:txBody>
          <a:bodyPr vert="horz" wrap="square" lIns="0" tIns="12700" rIns="0" bIns="0" rtlCol="0">
            <a:spAutoFit/>
          </a:bodyPr>
          <a:lstStyle/>
          <a:p>
            <a:pPr marL="12700">
              <a:lnSpc>
                <a:spcPct val="100000"/>
              </a:lnSpc>
              <a:spcBef>
                <a:spcPts val="100"/>
              </a:spcBef>
            </a:pPr>
            <a:r>
              <a:rPr sz="1000" b="1" spc="-30" dirty="0">
                <a:solidFill>
                  <a:srgbClr val="D54015"/>
                </a:solidFill>
                <a:latin typeface="Arial"/>
                <a:cs typeface="Arial"/>
              </a:rPr>
              <a:t>FREQUÊNCIA </a:t>
            </a:r>
            <a:r>
              <a:rPr sz="1000" b="1" spc="-55" dirty="0">
                <a:solidFill>
                  <a:srgbClr val="D54015"/>
                </a:solidFill>
                <a:latin typeface="Arial"/>
                <a:cs typeface="Arial"/>
              </a:rPr>
              <a:t>DE</a:t>
            </a:r>
            <a:r>
              <a:rPr sz="1000" b="1" spc="105" dirty="0">
                <a:solidFill>
                  <a:srgbClr val="D54015"/>
                </a:solidFill>
                <a:latin typeface="Arial"/>
                <a:cs typeface="Arial"/>
              </a:rPr>
              <a:t> </a:t>
            </a:r>
            <a:r>
              <a:rPr sz="1000" b="1" spc="-35" dirty="0">
                <a:solidFill>
                  <a:srgbClr val="D54015"/>
                </a:solidFill>
                <a:latin typeface="Arial"/>
                <a:cs typeface="Arial"/>
              </a:rPr>
              <a:t>CONTATO</a:t>
            </a:r>
            <a:endParaRPr sz="1000">
              <a:latin typeface="Arial"/>
              <a:cs typeface="Arial"/>
            </a:endParaRPr>
          </a:p>
        </p:txBody>
      </p:sp>
      <p:grpSp>
        <p:nvGrpSpPr>
          <p:cNvPr id="60" name="Agrupar 59">
            <a:extLst>
              <a:ext uri="{FF2B5EF4-FFF2-40B4-BE49-F238E27FC236}">
                <a16:creationId xmlns:a16="http://schemas.microsoft.com/office/drawing/2014/main" id="{B86D0627-40C7-4A9F-85B1-C1ACE43ADEDD}"/>
              </a:ext>
            </a:extLst>
          </p:cNvPr>
          <p:cNvGrpSpPr/>
          <p:nvPr/>
        </p:nvGrpSpPr>
        <p:grpSpPr>
          <a:xfrm>
            <a:off x="7743147" y="1002640"/>
            <a:ext cx="2612297" cy="1722417"/>
            <a:chOff x="7793805" y="1070603"/>
            <a:chExt cx="2198707" cy="1415821"/>
          </a:xfrm>
        </p:grpSpPr>
        <p:sp>
          <p:nvSpPr>
            <p:cNvPr id="26" name="object 26"/>
            <p:cNvSpPr txBox="1"/>
            <p:nvPr/>
          </p:nvSpPr>
          <p:spPr>
            <a:xfrm>
              <a:off x="7935067" y="1070603"/>
              <a:ext cx="1977494" cy="137037"/>
            </a:xfrm>
            <a:prstGeom prst="rect">
              <a:avLst/>
            </a:prstGeom>
          </p:spPr>
          <p:txBody>
            <a:bodyPr vert="horz" wrap="square" lIns="0" tIns="12700" rIns="0" bIns="0" rtlCol="0">
              <a:spAutoFit/>
            </a:bodyPr>
            <a:lstStyle/>
            <a:p>
              <a:pPr marL="12700">
                <a:lnSpc>
                  <a:spcPct val="100000"/>
                </a:lnSpc>
                <a:spcBef>
                  <a:spcPts val="100"/>
                </a:spcBef>
              </a:pPr>
              <a:r>
                <a:rPr sz="1000" b="1" dirty="0">
                  <a:solidFill>
                    <a:srgbClr val="D54015"/>
                  </a:solidFill>
                  <a:latin typeface="Arial"/>
                  <a:cs typeface="Arial"/>
                </a:rPr>
                <a:t>RECOMENDAÇÕES SOBRE A</a:t>
              </a:r>
              <a:endParaRPr sz="1000" dirty="0">
                <a:latin typeface="Arial"/>
                <a:cs typeface="Arial"/>
              </a:endParaRPr>
            </a:p>
          </p:txBody>
        </p:sp>
        <p:sp>
          <p:nvSpPr>
            <p:cNvPr id="28" name="object 28"/>
            <p:cNvSpPr txBox="1"/>
            <p:nvPr/>
          </p:nvSpPr>
          <p:spPr>
            <a:xfrm>
              <a:off x="7793805" y="1335624"/>
              <a:ext cx="2198707" cy="727350"/>
            </a:xfrm>
            <a:prstGeom prst="rect">
              <a:avLst/>
            </a:prstGeom>
          </p:spPr>
          <p:txBody>
            <a:bodyPr vert="horz" wrap="square" lIns="0" tIns="12700" rIns="0" bIns="0" rtlCol="0">
              <a:spAutoFit/>
            </a:bodyPr>
            <a:lstStyle/>
            <a:p>
              <a:pPr marL="12700">
                <a:lnSpc>
                  <a:spcPts val="1630"/>
                </a:lnSpc>
                <a:spcBef>
                  <a:spcPts val="100"/>
                </a:spcBef>
              </a:pPr>
              <a:r>
                <a:rPr sz="1000" b="1" dirty="0">
                  <a:solidFill>
                    <a:srgbClr val="DF4F13"/>
                  </a:solidFill>
                  <a:latin typeface="Arial"/>
                  <a:cs typeface="Arial"/>
                </a:rPr>
                <a:t>» </a:t>
              </a:r>
              <a:r>
                <a:rPr sz="1000" dirty="0">
                  <a:latin typeface="Arial"/>
                  <a:cs typeface="Arial"/>
                </a:rPr>
                <a:t>MANTENHA CONTATO PERIÓDICO (por</a:t>
              </a:r>
              <a:r>
                <a:rPr lang="pt-BR" sz="1000" dirty="0">
                  <a:latin typeface="Arial"/>
                  <a:cs typeface="Arial"/>
                </a:rPr>
                <a:t> </a:t>
              </a:r>
              <a:r>
                <a:rPr sz="1000" dirty="0" err="1">
                  <a:latin typeface="Arial"/>
                  <a:cs typeface="Arial"/>
                </a:rPr>
                <a:t>telefone</a:t>
              </a:r>
              <a:r>
                <a:rPr sz="1000" dirty="0">
                  <a:latin typeface="Arial"/>
                  <a:cs typeface="Arial"/>
                </a:rPr>
                <a:t>, visitas domiciliares, cartas ou</a:t>
              </a:r>
            </a:p>
            <a:p>
              <a:pPr marL="192405" marR="10795">
                <a:lnSpc>
                  <a:spcPct val="100000"/>
                </a:lnSpc>
              </a:pPr>
              <a:r>
                <a:rPr sz="1000" dirty="0">
                  <a:latin typeface="Arial"/>
                  <a:cs typeface="Arial"/>
                </a:rPr>
                <a:t>cartões de contato) com maior  frequência (por exemplo, diário ou  semanal) durante os 2 primeiros meses.</a:t>
              </a:r>
            </a:p>
          </p:txBody>
        </p:sp>
        <p:sp>
          <p:nvSpPr>
            <p:cNvPr id="29" name="object 29"/>
            <p:cNvSpPr txBox="1"/>
            <p:nvPr/>
          </p:nvSpPr>
          <p:spPr>
            <a:xfrm>
              <a:off x="7910982" y="2021425"/>
              <a:ext cx="1879600" cy="464999"/>
            </a:xfrm>
            <a:prstGeom prst="rect">
              <a:avLst/>
            </a:prstGeom>
          </p:spPr>
          <p:txBody>
            <a:bodyPr vert="horz" wrap="square" lIns="0" tIns="21590" rIns="0" bIns="0" rtlCol="0">
              <a:spAutoFit/>
            </a:bodyPr>
            <a:lstStyle/>
            <a:p>
              <a:pPr marL="192405" marR="5080" indent="-180340" algn="just">
                <a:lnSpc>
                  <a:spcPct val="95600"/>
                </a:lnSpc>
                <a:spcBef>
                  <a:spcPts val="170"/>
                </a:spcBef>
              </a:pPr>
              <a:r>
                <a:rPr sz="1000" b="1" dirty="0">
                  <a:solidFill>
                    <a:srgbClr val="DF4F13"/>
                  </a:solidFill>
                  <a:latin typeface="Arial"/>
                  <a:cs typeface="Arial"/>
                </a:rPr>
                <a:t>» </a:t>
              </a:r>
              <a:r>
                <a:rPr sz="1000" dirty="0">
                  <a:latin typeface="Arial"/>
                  <a:cs typeface="Arial"/>
                </a:rPr>
                <a:t>Mantenha o seguimento enquanto  persistir o risco de autoagressão ou  suicídio.</a:t>
              </a:r>
              <a:endParaRPr sz="1000">
                <a:latin typeface="Arial"/>
                <a:cs typeface="Arial"/>
              </a:endParaRPr>
            </a:p>
          </p:txBody>
        </p:sp>
      </p:grpSp>
      <p:sp>
        <p:nvSpPr>
          <p:cNvPr id="30" name="object 30"/>
          <p:cNvSpPr/>
          <p:nvPr/>
        </p:nvSpPr>
        <p:spPr>
          <a:xfrm>
            <a:off x="7225510" y="1521006"/>
            <a:ext cx="102590" cy="157034"/>
          </a:xfrm>
          <a:prstGeom prst="rect">
            <a:avLst/>
          </a:prstGeom>
          <a:blipFill>
            <a:blip r:embed="rId2" cstate="print"/>
            <a:stretch>
              <a:fillRect/>
            </a:stretch>
          </a:blipFill>
        </p:spPr>
        <p:txBody>
          <a:bodyPr wrap="square" lIns="0" tIns="0" rIns="0" bIns="0" rtlCol="0"/>
          <a:lstStyle/>
          <a:p>
            <a:endParaRPr/>
          </a:p>
        </p:txBody>
      </p:sp>
      <p:sp>
        <p:nvSpPr>
          <p:cNvPr id="31" name="object 31"/>
          <p:cNvSpPr/>
          <p:nvPr/>
        </p:nvSpPr>
        <p:spPr>
          <a:xfrm>
            <a:off x="7156799" y="1627823"/>
            <a:ext cx="234315" cy="486409"/>
          </a:xfrm>
          <a:custGeom>
            <a:avLst/>
            <a:gdLst/>
            <a:ahLst/>
            <a:cxnLst/>
            <a:rect l="l" t="t" r="r" b="b"/>
            <a:pathLst>
              <a:path w="234315" h="486410">
                <a:moveTo>
                  <a:pt x="109969" y="66763"/>
                </a:moveTo>
                <a:lnTo>
                  <a:pt x="52755" y="66763"/>
                </a:lnTo>
                <a:lnTo>
                  <a:pt x="52882" y="459105"/>
                </a:lnTo>
                <a:lnTo>
                  <a:pt x="55141" y="469660"/>
                </a:lnTo>
                <a:lnTo>
                  <a:pt x="61299" y="478283"/>
                </a:lnTo>
                <a:lnTo>
                  <a:pt x="70434" y="484099"/>
                </a:lnTo>
                <a:lnTo>
                  <a:pt x="81622" y="486232"/>
                </a:lnTo>
                <a:lnTo>
                  <a:pt x="92812" y="484099"/>
                </a:lnTo>
                <a:lnTo>
                  <a:pt x="101952" y="478283"/>
                </a:lnTo>
                <a:lnTo>
                  <a:pt x="108115" y="469660"/>
                </a:lnTo>
                <a:lnTo>
                  <a:pt x="110375" y="459105"/>
                </a:lnTo>
                <a:lnTo>
                  <a:pt x="110299" y="231521"/>
                </a:lnTo>
                <a:lnTo>
                  <a:pt x="180620" y="231521"/>
                </a:lnTo>
                <a:lnTo>
                  <a:pt x="180609" y="164998"/>
                </a:lnTo>
                <a:lnTo>
                  <a:pt x="107022" y="164998"/>
                </a:lnTo>
                <a:lnTo>
                  <a:pt x="99060" y="157276"/>
                </a:lnTo>
                <a:lnTo>
                  <a:pt x="99060" y="140868"/>
                </a:lnTo>
                <a:lnTo>
                  <a:pt x="103555" y="134848"/>
                </a:lnTo>
                <a:lnTo>
                  <a:pt x="109969" y="132257"/>
                </a:lnTo>
                <a:lnTo>
                  <a:pt x="109969" y="66763"/>
                </a:lnTo>
                <a:close/>
              </a:path>
              <a:path w="234315" h="486410">
                <a:moveTo>
                  <a:pt x="180620" y="231521"/>
                </a:moveTo>
                <a:lnTo>
                  <a:pt x="123101" y="231521"/>
                </a:lnTo>
                <a:lnTo>
                  <a:pt x="123126" y="459105"/>
                </a:lnTo>
                <a:lnTo>
                  <a:pt x="125385" y="469660"/>
                </a:lnTo>
                <a:lnTo>
                  <a:pt x="131546" y="478283"/>
                </a:lnTo>
                <a:lnTo>
                  <a:pt x="140689" y="484099"/>
                </a:lnTo>
                <a:lnTo>
                  <a:pt x="151892" y="486232"/>
                </a:lnTo>
                <a:lnTo>
                  <a:pt x="163078" y="484099"/>
                </a:lnTo>
                <a:lnTo>
                  <a:pt x="172223" y="478283"/>
                </a:lnTo>
                <a:lnTo>
                  <a:pt x="178393" y="469660"/>
                </a:lnTo>
                <a:lnTo>
                  <a:pt x="180657" y="459105"/>
                </a:lnTo>
                <a:lnTo>
                  <a:pt x="180620" y="231521"/>
                </a:lnTo>
                <a:close/>
              </a:path>
              <a:path w="234315" h="486410">
                <a:moveTo>
                  <a:pt x="74637" y="50"/>
                </a:moveTo>
                <a:lnTo>
                  <a:pt x="59867" y="50"/>
                </a:lnTo>
                <a:lnTo>
                  <a:pt x="33700" y="5472"/>
                </a:lnTo>
                <a:lnTo>
                  <a:pt x="14989" y="19810"/>
                </a:lnTo>
                <a:lnTo>
                  <a:pt x="3750" y="40175"/>
                </a:lnTo>
                <a:lnTo>
                  <a:pt x="111" y="62979"/>
                </a:lnTo>
                <a:lnTo>
                  <a:pt x="0" y="211353"/>
                </a:lnTo>
                <a:lnTo>
                  <a:pt x="6233" y="227705"/>
                </a:lnTo>
                <a:lnTo>
                  <a:pt x="20032" y="233156"/>
                </a:lnTo>
                <a:lnTo>
                  <a:pt x="33848" y="227705"/>
                </a:lnTo>
                <a:lnTo>
                  <a:pt x="40132" y="211353"/>
                </a:lnTo>
                <a:lnTo>
                  <a:pt x="40132" y="66763"/>
                </a:lnTo>
                <a:lnTo>
                  <a:pt x="109969" y="66763"/>
                </a:lnTo>
                <a:lnTo>
                  <a:pt x="109969" y="62750"/>
                </a:lnTo>
                <a:lnTo>
                  <a:pt x="95329" y="59133"/>
                </a:lnTo>
                <a:lnTo>
                  <a:pt x="84426" y="47879"/>
                </a:lnTo>
                <a:lnTo>
                  <a:pt x="77461" y="28385"/>
                </a:lnTo>
                <a:lnTo>
                  <a:pt x="74637" y="50"/>
                </a:lnTo>
                <a:close/>
              </a:path>
              <a:path w="234315" h="486410">
                <a:moveTo>
                  <a:pt x="233921" y="66763"/>
                </a:moveTo>
                <a:lnTo>
                  <a:pt x="193471" y="66763"/>
                </a:lnTo>
                <a:lnTo>
                  <a:pt x="193471" y="211353"/>
                </a:lnTo>
                <a:lnTo>
                  <a:pt x="199792" y="227591"/>
                </a:lnTo>
                <a:lnTo>
                  <a:pt x="213696" y="233003"/>
                </a:lnTo>
                <a:lnTo>
                  <a:pt x="227601" y="227591"/>
                </a:lnTo>
                <a:lnTo>
                  <a:pt x="233921" y="211353"/>
                </a:lnTo>
                <a:lnTo>
                  <a:pt x="233921" y="66763"/>
                </a:lnTo>
                <a:close/>
              </a:path>
              <a:path w="234315" h="486410">
                <a:moveTo>
                  <a:pt x="174840" y="0"/>
                </a:moveTo>
                <a:lnTo>
                  <a:pt x="159283" y="0"/>
                </a:lnTo>
                <a:lnTo>
                  <a:pt x="156489" y="28464"/>
                </a:lnTo>
                <a:lnTo>
                  <a:pt x="149537" y="48044"/>
                </a:lnTo>
                <a:lnTo>
                  <a:pt x="138625" y="59346"/>
                </a:lnTo>
                <a:lnTo>
                  <a:pt x="123952" y="62979"/>
                </a:lnTo>
                <a:lnTo>
                  <a:pt x="123952" y="132448"/>
                </a:lnTo>
                <a:lnTo>
                  <a:pt x="130365" y="135064"/>
                </a:lnTo>
                <a:lnTo>
                  <a:pt x="134861" y="141071"/>
                </a:lnTo>
                <a:lnTo>
                  <a:pt x="134861" y="157467"/>
                </a:lnTo>
                <a:lnTo>
                  <a:pt x="126911" y="164998"/>
                </a:lnTo>
                <a:lnTo>
                  <a:pt x="180609" y="164998"/>
                </a:lnTo>
                <a:lnTo>
                  <a:pt x="180594" y="66763"/>
                </a:lnTo>
                <a:lnTo>
                  <a:pt x="233921" y="66763"/>
                </a:lnTo>
                <a:lnTo>
                  <a:pt x="233914" y="62750"/>
                </a:lnTo>
                <a:lnTo>
                  <a:pt x="229797" y="38276"/>
                </a:lnTo>
                <a:lnTo>
                  <a:pt x="218001" y="18326"/>
                </a:lnTo>
                <a:lnTo>
                  <a:pt x="199395" y="4910"/>
                </a:lnTo>
                <a:lnTo>
                  <a:pt x="174840" y="0"/>
                </a:lnTo>
                <a:close/>
              </a:path>
            </a:pathLst>
          </a:custGeom>
          <a:solidFill>
            <a:srgbClr val="D54015"/>
          </a:solidFill>
        </p:spPr>
        <p:txBody>
          <a:bodyPr wrap="square" lIns="0" tIns="0" rIns="0" bIns="0" rtlCol="0"/>
          <a:lstStyle/>
          <a:p>
            <a:endParaRPr/>
          </a:p>
        </p:txBody>
      </p:sp>
      <p:sp>
        <p:nvSpPr>
          <p:cNvPr id="32" name="object 32"/>
          <p:cNvSpPr/>
          <p:nvPr/>
        </p:nvSpPr>
        <p:spPr>
          <a:xfrm>
            <a:off x="3455327" y="5451868"/>
            <a:ext cx="3749040" cy="777240"/>
          </a:xfrm>
          <a:custGeom>
            <a:avLst/>
            <a:gdLst/>
            <a:ahLst/>
            <a:cxnLst/>
            <a:rect l="l" t="t" r="r" b="b"/>
            <a:pathLst>
              <a:path w="3749040" h="777239">
                <a:moveTo>
                  <a:pt x="0" y="0"/>
                </a:moveTo>
                <a:lnTo>
                  <a:pt x="3749039" y="0"/>
                </a:lnTo>
                <a:lnTo>
                  <a:pt x="3749039" y="777240"/>
                </a:lnTo>
                <a:lnTo>
                  <a:pt x="0" y="777240"/>
                </a:lnTo>
                <a:lnTo>
                  <a:pt x="0" y="0"/>
                </a:lnTo>
                <a:close/>
              </a:path>
            </a:pathLst>
          </a:custGeom>
          <a:solidFill>
            <a:srgbClr val="000000">
              <a:alpha val="39999"/>
            </a:srgbClr>
          </a:solidFill>
        </p:spPr>
        <p:txBody>
          <a:bodyPr wrap="square" lIns="0" tIns="0" rIns="0" bIns="0" rtlCol="0"/>
          <a:lstStyle/>
          <a:p>
            <a:endParaRPr/>
          </a:p>
        </p:txBody>
      </p:sp>
      <p:sp>
        <p:nvSpPr>
          <p:cNvPr id="33" name="object 33"/>
          <p:cNvSpPr/>
          <p:nvPr/>
        </p:nvSpPr>
        <p:spPr>
          <a:xfrm>
            <a:off x="3487199" y="5481213"/>
            <a:ext cx="3669665" cy="699135"/>
          </a:xfrm>
          <a:custGeom>
            <a:avLst/>
            <a:gdLst/>
            <a:ahLst/>
            <a:cxnLst/>
            <a:rect l="l" t="t" r="r" b="b"/>
            <a:pathLst>
              <a:path w="3669665" h="699135">
                <a:moveTo>
                  <a:pt x="3633596" y="0"/>
                </a:moveTo>
                <a:lnTo>
                  <a:pt x="36004" y="0"/>
                </a:lnTo>
                <a:lnTo>
                  <a:pt x="15189" y="562"/>
                </a:lnTo>
                <a:lnTo>
                  <a:pt x="4500" y="4500"/>
                </a:lnTo>
                <a:lnTo>
                  <a:pt x="562" y="15189"/>
                </a:lnTo>
                <a:lnTo>
                  <a:pt x="0" y="36004"/>
                </a:lnTo>
                <a:lnTo>
                  <a:pt x="0" y="662990"/>
                </a:lnTo>
                <a:lnTo>
                  <a:pt x="562" y="683805"/>
                </a:lnTo>
                <a:lnTo>
                  <a:pt x="4500" y="694494"/>
                </a:lnTo>
                <a:lnTo>
                  <a:pt x="15189" y="698432"/>
                </a:lnTo>
                <a:lnTo>
                  <a:pt x="36004" y="698995"/>
                </a:lnTo>
                <a:lnTo>
                  <a:pt x="3633596" y="698995"/>
                </a:lnTo>
                <a:lnTo>
                  <a:pt x="3654412" y="698432"/>
                </a:lnTo>
                <a:lnTo>
                  <a:pt x="3665100" y="694494"/>
                </a:lnTo>
                <a:lnTo>
                  <a:pt x="3669038" y="683805"/>
                </a:lnTo>
                <a:lnTo>
                  <a:pt x="3669601" y="662990"/>
                </a:lnTo>
                <a:lnTo>
                  <a:pt x="3669601" y="36004"/>
                </a:lnTo>
                <a:lnTo>
                  <a:pt x="3669038" y="15189"/>
                </a:lnTo>
                <a:lnTo>
                  <a:pt x="3665100" y="4500"/>
                </a:lnTo>
                <a:lnTo>
                  <a:pt x="3654412" y="562"/>
                </a:lnTo>
                <a:lnTo>
                  <a:pt x="3633596" y="0"/>
                </a:lnTo>
                <a:close/>
              </a:path>
            </a:pathLst>
          </a:custGeom>
          <a:solidFill>
            <a:srgbClr val="D54015"/>
          </a:solidFill>
        </p:spPr>
        <p:txBody>
          <a:bodyPr wrap="square" lIns="0" tIns="0" rIns="0" bIns="0" rtlCol="0"/>
          <a:lstStyle/>
          <a:p>
            <a:endParaRPr/>
          </a:p>
        </p:txBody>
      </p:sp>
      <p:sp>
        <p:nvSpPr>
          <p:cNvPr id="34" name="object 34"/>
          <p:cNvSpPr txBox="1"/>
          <p:nvPr/>
        </p:nvSpPr>
        <p:spPr>
          <a:xfrm>
            <a:off x="3455327" y="5570993"/>
            <a:ext cx="3749040" cy="574040"/>
          </a:xfrm>
          <a:prstGeom prst="rect">
            <a:avLst/>
          </a:prstGeom>
        </p:spPr>
        <p:txBody>
          <a:bodyPr vert="horz" wrap="square" lIns="0" tIns="12700" rIns="0" bIns="0" rtlCol="0">
            <a:spAutoFit/>
          </a:bodyPr>
          <a:lstStyle/>
          <a:p>
            <a:pPr marR="4445" algn="ctr">
              <a:lnSpc>
                <a:spcPct val="100000"/>
              </a:lnSpc>
              <a:spcBef>
                <a:spcPts val="100"/>
              </a:spcBef>
            </a:pPr>
            <a:r>
              <a:rPr sz="1200" b="1" dirty="0">
                <a:solidFill>
                  <a:srgbClr val="FFFFFF"/>
                </a:solidFill>
                <a:latin typeface="Arial"/>
                <a:cs typeface="Arial"/>
              </a:rPr>
              <a:t>AVALIE SISTEMATICAMENTE</a:t>
            </a:r>
            <a:endParaRPr sz="1200" dirty="0">
              <a:latin typeface="Arial"/>
              <a:cs typeface="Arial"/>
            </a:endParaRPr>
          </a:p>
          <a:p>
            <a:pPr marL="522605" marR="530860" algn="ctr">
              <a:lnSpc>
                <a:spcPct val="100000"/>
              </a:lnSpc>
            </a:pPr>
            <a:r>
              <a:rPr sz="1200" b="1" dirty="0">
                <a:solidFill>
                  <a:srgbClr val="FFFFFF"/>
                </a:solidFill>
                <a:latin typeface="Arial"/>
                <a:cs typeface="Arial"/>
              </a:rPr>
              <a:t>SE HÁ PENSAMENTOS E PLANOS DE  AUTOAGRESSÃO OU SUICÍDIO</a:t>
            </a:r>
            <a:endParaRPr sz="1200" dirty="0">
              <a:latin typeface="Arial"/>
              <a:cs typeface="Arial"/>
            </a:endParaRPr>
          </a:p>
        </p:txBody>
      </p:sp>
      <p:sp>
        <p:nvSpPr>
          <p:cNvPr id="35" name="object 35"/>
          <p:cNvSpPr/>
          <p:nvPr/>
        </p:nvSpPr>
        <p:spPr>
          <a:xfrm>
            <a:off x="5134599" y="5177675"/>
            <a:ext cx="417830" cy="417830"/>
          </a:xfrm>
          <a:custGeom>
            <a:avLst/>
            <a:gdLst/>
            <a:ahLst/>
            <a:cxnLst/>
            <a:rect l="l" t="t" r="r" b="b"/>
            <a:pathLst>
              <a:path w="417829" h="417829">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D54015"/>
          </a:solidFill>
        </p:spPr>
        <p:txBody>
          <a:bodyPr wrap="square" lIns="0" tIns="0" rIns="0" bIns="0" rtlCol="0"/>
          <a:lstStyle/>
          <a:p>
            <a:endParaRPr/>
          </a:p>
        </p:txBody>
      </p:sp>
      <p:sp>
        <p:nvSpPr>
          <p:cNvPr id="36" name="object 36"/>
          <p:cNvSpPr/>
          <p:nvPr/>
        </p:nvSpPr>
        <p:spPr>
          <a:xfrm>
            <a:off x="5134599" y="5177675"/>
            <a:ext cx="417830" cy="417830"/>
          </a:xfrm>
          <a:custGeom>
            <a:avLst/>
            <a:gdLst/>
            <a:ahLst/>
            <a:cxnLst/>
            <a:rect l="l" t="t" r="r" b="b"/>
            <a:pathLst>
              <a:path w="417829" h="417829">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37" name="object 37"/>
          <p:cNvSpPr/>
          <p:nvPr/>
        </p:nvSpPr>
        <p:spPr>
          <a:xfrm>
            <a:off x="5293438" y="5314459"/>
            <a:ext cx="100126" cy="144221"/>
          </a:xfrm>
          <a:prstGeom prst="rect">
            <a:avLst/>
          </a:prstGeom>
          <a:blipFill>
            <a:blip r:embed="rId3" cstate="print"/>
            <a:stretch>
              <a:fillRect/>
            </a:stretch>
          </a:blipFill>
        </p:spPr>
        <p:txBody>
          <a:bodyPr wrap="square" lIns="0" tIns="0" rIns="0" bIns="0" rtlCol="0"/>
          <a:lstStyle/>
          <a:p>
            <a:endParaRPr/>
          </a:p>
        </p:txBody>
      </p:sp>
      <p:sp>
        <p:nvSpPr>
          <p:cNvPr id="38" name="object 38"/>
          <p:cNvSpPr/>
          <p:nvPr/>
        </p:nvSpPr>
        <p:spPr>
          <a:xfrm>
            <a:off x="2984690" y="6238735"/>
            <a:ext cx="4695825" cy="850900"/>
          </a:xfrm>
          <a:custGeom>
            <a:avLst/>
            <a:gdLst/>
            <a:ahLst/>
            <a:cxnLst/>
            <a:rect l="l" t="t" r="r" b="b"/>
            <a:pathLst>
              <a:path w="4695825" h="850900">
                <a:moveTo>
                  <a:pt x="0" y="0"/>
                </a:moveTo>
                <a:lnTo>
                  <a:pt x="4695444" y="0"/>
                </a:lnTo>
                <a:lnTo>
                  <a:pt x="4695444" y="850392"/>
                </a:lnTo>
                <a:lnTo>
                  <a:pt x="0" y="850392"/>
                </a:lnTo>
                <a:lnTo>
                  <a:pt x="0" y="0"/>
                </a:lnTo>
                <a:close/>
              </a:path>
            </a:pathLst>
          </a:custGeom>
          <a:solidFill>
            <a:srgbClr val="000000">
              <a:alpha val="39999"/>
            </a:srgbClr>
          </a:solidFill>
        </p:spPr>
        <p:txBody>
          <a:bodyPr wrap="square" lIns="0" tIns="0" rIns="0" bIns="0" rtlCol="0"/>
          <a:lstStyle/>
          <a:p>
            <a:endParaRPr/>
          </a:p>
        </p:txBody>
      </p:sp>
      <p:sp>
        <p:nvSpPr>
          <p:cNvPr id="39" name="object 39"/>
          <p:cNvSpPr/>
          <p:nvPr/>
        </p:nvSpPr>
        <p:spPr>
          <a:xfrm>
            <a:off x="3034220" y="6288266"/>
            <a:ext cx="4575810" cy="730885"/>
          </a:xfrm>
          <a:custGeom>
            <a:avLst/>
            <a:gdLst/>
            <a:ahLst/>
            <a:cxnLst/>
            <a:rect l="l" t="t" r="r" b="b"/>
            <a:pathLst>
              <a:path w="4575809" h="730884">
                <a:moveTo>
                  <a:pt x="4539551" y="0"/>
                </a:moveTo>
                <a:lnTo>
                  <a:pt x="36004" y="0"/>
                </a:lnTo>
                <a:lnTo>
                  <a:pt x="15189" y="562"/>
                </a:lnTo>
                <a:lnTo>
                  <a:pt x="4500" y="4500"/>
                </a:lnTo>
                <a:lnTo>
                  <a:pt x="562" y="15189"/>
                </a:lnTo>
                <a:lnTo>
                  <a:pt x="0" y="36004"/>
                </a:lnTo>
                <a:lnTo>
                  <a:pt x="0" y="694347"/>
                </a:lnTo>
                <a:lnTo>
                  <a:pt x="562" y="715162"/>
                </a:lnTo>
                <a:lnTo>
                  <a:pt x="4500" y="725851"/>
                </a:lnTo>
                <a:lnTo>
                  <a:pt x="15189" y="729789"/>
                </a:lnTo>
                <a:lnTo>
                  <a:pt x="36004" y="730351"/>
                </a:lnTo>
                <a:lnTo>
                  <a:pt x="4539551" y="730351"/>
                </a:lnTo>
                <a:lnTo>
                  <a:pt x="4560366" y="729789"/>
                </a:lnTo>
                <a:lnTo>
                  <a:pt x="4571055" y="725851"/>
                </a:lnTo>
                <a:lnTo>
                  <a:pt x="4574993" y="715162"/>
                </a:lnTo>
                <a:lnTo>
                  <a:pt x="4575556" y="694347"/>
                </a:lnTo>
                <a:lnTo>
                  <a:pt x="4575556" y="36004"/>
                </a:lnTo>
                <a:lnTo>
                  <a:pt x="4574993" y="15189"/>
                </a:lnTo>
                <a:lnTo>
                  <a:pt x="4571055" y="4500"/>
                </a:lnTo>
                <a:lnTo>
                  <a:pt x="4560366" y="562"/>
                </a:lnTo>
                <a:lnTo>
                  <a:pt x="4539551" y="0"/>
                </a:lnTo>
                <a:close/>
              </a:path>
            </a:pathLst>
          </a:custGeom>
          <a:solidFill>
            <a:srgbClr val="FFFFFF"/>
          </a:solidFill>
        </p:spPr>
        <p:txBody>
          <a:bodyPr wrap="square" lIns="0" tIns="0" rIns="0" bIns="0" rtlCol="0"/>
          <a:lstStyle/>
          <a:p>
            <a:endParaRPr/>
          </a:p>
        </p:txBody>
      </p:sp>
      <p:sp>
        <p:nvSpPr>
          <p:cNvPr id="40" name="object 40"/>
          <p:cNvSpPr txBox="1"/>
          <p:nvPr/>
        </p:nvSpPr>
        <p:spPr>
          <a:xfrm>
            <a:off x="2984690" y="6393091"/>
            <a:ext cx="4758457" cy="652485"/>
          </a:xfrm>
          <a:prstGeom prst="rect">
            <a:avLst/>
          </a:prstGeom>
        </p:spPr>
        <p:txBody>
          <a:bodyPr vert="horz" wrap="square" lIns="0" tIns="26034" rIns="0" bIns="0" rtlCol="0">
            <a:spAutoFit/>
          </a:bodyPr>
          <a:lstStyle/>
          <a:p>
            <a:pPr marL="359410" marR="242570" indent="-180340">
              <a:lnSpc>
                <a:spcPct val="93800"/>
              </a:lnSpc>
              <a:spcBef>
                <a:spcPts val="204"/>
              </a:spcBef>
            </a:pPr>
            <a:r>
              <a:rPr sz="1050" b="1" dirty="0">
                <a:solidFill>
                  <a:srgbClr val="DF4F13"/>
                </a:solidFill>
                <a:latin typeface="Arial"/>
                <a:cs typeface="Arial"/>
              </a:rPr>
              <a:t>» </a:t>
            </a:r>
            <a:r>
              <a:rPr sz="1050" b="1" dirty="0">
                <a:latin typeface="Arial"/>
                <a:cs typeface="Arial"/>
              </a:rPr>
              <a:t>Em cada contato, avalie sistematicamente se há pensamentos e planos  suicidas.</a:t>
            </a:r>
            <a:endParaRPr sz="1050" dirty="0">
              <a:latin typeface="Arial"/>
              <a:cs typeface="Arial"/>
            </a:endParaRPr>
          </a:p>
          <a:p>
            <a:pPr marL="179705">
              <a:lnSpc>
                <a:spcPts val="1280"/>
              </a:lnSpc>
            </a:pPr>
            <a:r>
              <a:rPr sz="1050" b="1" dirty="0">
                <a:solidFill>
                  <a:srgbClr val="DF4F13"/>
                </a:solidFill>
                <a:latin typeface="Arial"/>
                <a:cs typeface="Arial"/>
              </a:rPr>
              <a:t>» </a:t>
            </a:r>
            <a:r>
              <a:rPr sz="1050" b="1" dirty="0">
                <a:latin typeface="Arial"/>
                <a:cs typeface="Arial"/>
              </a:rPr>
              <a:t>O risco de autoagressão ou suicídio é iminente? Ver </a:t>
            </a:r>
            <a:r>
              <a:rPr sz="1050" b="1" dirty="0">
                <a:solidFill>
                  <a:srgbClr val="D54015"/>
                </a:solidFill>
                <a:latin typeface="Arial"/>
                <a:cs typeface="Arial"/>
              </a:rPr>
              <a:t>SUI 1 (Avaliação).</a:t>
            </a:r>
            <a:endParaRPr sz="1050" dirty="0">
              <a:latin typeface="Arial"/>
              <a:cs typeface="Arial"/>
            </a:endParaRPr>
          </a:p>
        </p:txBody>
      </p:sp>
      <p:sp>
        <p:nvSpPr>
          <p:cNvPr id="41" name="object 41"/>
          <p:cNvSpPr/>
          <p:nvPr/>
        </p:nvSpPr>
        <p:spPr>
          <a:xfrm>
            <a:off x="3034220" y="6288266"/>
            <a:ext cx="4575810" cy="730885"/>
          </a:xfrm>
          <a:custGeom>
            <a:avLst/>
            <a:gdLst/>
            <a:ahLst/>
            <a:cxnLst/>
            <a:rect l="l" t="t" r="r" b="b"/>
            <a:pathLst>
              <a:path w="4575809" h="730884">
                <a:moveTo>
                  <a:pt x="36004" y="0"/>
                </a:moveTo>
                <a:lnTo>
                  <a:pt x="15189" y="562"/>
                </a:lnTo>
                <a:lnTo>
                  <a:pt x="4500" y="4500"/>
                </a:lnTo>
                <a:lnTo>
                  <a:pt x="562" y="15189"/>
                </a:lnTo>
                <a:lnTo>
                  <a:pt x="0" y="36004"/>
                </a:lnTo>
                <a:lnTo>
                  <a:pt x="0" y="694347"/>
                </a:lnTo>
                <a:lnTo>
                  <a:pt x="562" y="715162"/>
                </a:lnTo>
                <a:lnTo>
                  <a:pt x="4500" y="725851"/>
                </a:lnTo>
                <a:lnTo>
                  <a:pt x="15189" y="729789"/>
                </a:lnTo>
                <a:lnTo>
                  <a:pt x="36004" y="730351"/>
                </a:lnTo>
                <a:lnTo>
                  <a:pt x="4539551" y="730351"/>
                </a:lnTo>
                <a:lnTo>
                  <a:pt x="4560366" y="729789"/>
                </a:lnTo>
                <a:lnTo>
                  <a:pt x="4571055" y="725851"/>
                </a:lnTo>
                <a:lnTo>
                  <a:pt x="4574993" y="715162"/>
                </a:lnTo>
                <a:lnTo>
                  <a:pt x="4575556" y="694347"/>
                </a:lnTo>
                <a:lnTo>
                  <a:pt x="4575556" y="36004"/>
                </a:lnTo>
                <a:lnTo>
                  <a:pt x="4574993" y="15189"/>
                </a:lnTo>
                <a:lnTo>
                  <a:pt x="4571055" y="4500"/>
                </a:lnTo>
                <a:lnTo>
                  <a:pt x="4560366" y="562"/>
                </a:lnTo>
                <a:lnTo>
                  <a:pt x="4539551" y="0"/>
                </a:lnTo>
                <a:lnTo>
                  <a:pt x="36004" y="0"/>
                </a:lnTo>
                <a:close/>
              </a:path>
            </a:pathLst>
          </a:custGeom>
          <a:ln w="44449">
            <a:solidFill>
              <a:srgbClr val="D54015"/>
            </a:solidFill>
          </a:ln>
        </p:spPr>
        <p:txBody>
          <a:bodyPr wrap="square" lIns="0" tIns="0" rIns="0" bIns="0" rtlCol="0"/>
          <a:lstStyle/>
          <a:p>
            <a:endParaRPr/>
          </a:p>
        </p:txBody>
      </p:sp>
      <p:sp>
        <p:nvSpPr>
          <p:cNvPr id="42" name="object 42"/>
          <p:cNvSpPr/>
          <p:nvPr/>
        </p:nvSpPr>
        <p:spPr>
          <a:xfrm>
            <a:off x="404698" y="2702826"/>
            <a:ext cx="3401695" cy="1403985"/>
          </a:xfrm>
          <a:custGeom>
            <a:avLst/>
            <a:gdLst/>
            <a:ahLst/>
            <a:cxnLst/>
            <a:rect l="l" t="t" r="r" b="b"/>
            <a:pathLst>
              <a:path w="3401695" h="1403985">
                <a:moveTo>
                  <a:pt x="0" y="0"/>
                </a:moveTo>
                <a:lnTo>
                  <a:pt x="3401567" y="0"/>
                </a:lnTo>
                <a:lnTo>
                  <a:pt x="3401567" y="1403603"/>
                </a:lnTo>
                <a:lnTo>
                  <a:pt x="0" y="1403603"/>
                </a:lnTo>
                <a:lnTo>
                  <a:pt x="0" y="0"/>
                </a:lnTo>
                <a:close/>
              </a:path>
            </a:pathLst>
          </a:custGeom>
          <a:solidFill>
            <a:srgbClr val="000000">
              <a:alpha val="39999"/>
            </a:srgbClr>
          </a:solidFill>
        </p:spPr>
        <p:txBody>
          <a:bodyPr wrap="square" lIns="0" tIns="0" rIns="0" bIns="0" rtlCol="0"/>
          <a:lstStyle/>
          <a:p>
            <a:endParaRPr/>
          </a:p>
        </p:txBody>
      </p:sp>
      <p:sp>
        <p:nvSpPr>
          <p:cNvPr id="43" name="object 43"/>
          <p:cNvSpPr/>
          <p:nvPr/>
        </p:nvSpPr>
        <p:spPr>
          <a:xfrm>
            <a:off x="441520" y="2741692"/>
            <a:ext cx="3308350" cy="1306830"/>
          </a:xfrm>
          <a:custGeom>
            <a:avLst/>
            <a:gdLst/>
            <a:ahLst/>
            <a:cxnLst/>
            <a:rect l="l" t="t" r="r" b="b"/>
            <a:pathLst>
              <a:path w="3308350" h="1306829">
                <a:moveTo>
                  <a:pt x="3271748" y="0"/>
                </a:moveTo>
                <a:lnTo>
                  <a:pt x="36004" y="0"/>
                </a:lnTo>
                <a:lnTo>
                  <a:pt x="15189" y="562"/>
                </a:lnTo>
                <a:lnTo>
                  <a:pt x="4500" y="4500"/>
                </a:lnTo>
                <a:lnTo>
                  <a:pt x="562" y="15189"/>
                </a:lnTo>
                <a:lnTo>
                  <a:pt x="0" y="36004"/>
                </a:lnTo>
                <a:lnTo>
                  <a:pt x="0" y="1270622"/>
                </a:lnTo>
                <a:lnTo>
                  <a:pt x="562" y="1291430"/>
                </a:lnTo>
                <a:lnTo>
                  <a:pt x="4500" y="1302115"/>
                </a:lnTo>
                <a:lnTo>
                  <a:pt x="15189" y="1306051"/>
                </a:lnTo>
                <a:lnTo>
                  <a:pt x="36004" y="1306614"/>
                </a:lnTo>
                <a:lnTo>
                  <a:pt x="3271748" y="1306614"/>
                </a:lnTo>
                <a:lnTo>
                  <a:pt x="3292563" y="1306051"/>
                </a:lnTo>
                <a:lnTo>
                  <a:pt x="3303252" y="1302115"/>
                </a:lnTo>
                <a:lnTo>
                  <a:pt x="3307190" y="1291430"/>
                </a:lnTo>
                <a:lnTo>
                  <a:pt x="3307753" y="1270622"/>
                </a:lnTo>
                <a:lnTo>
                  <a:pt x="3307753" y="36004"/>
                </a:lnTo>
                <a:lnTo>
                  <a:pt x="3307190" y="15189"/>
                </a:lnTo>
                <a:lnTo>
                  <a:pt x="3303252" y="4500"/>
                </a:lnTo>
                <a:lnTo>
                  <a:pt x="3292563" y="562"/>
                </a:lnTo>
                <a:lnTo>
                  <a:pt x="3271748" y="0"/>
                </a:lnTo>
                <a:close/>
              </a:path>
            </a:pathLst>
          </a:custGeom>
          <a:solidFill>
            <a:srgbClr val="FFFFFF"/>
          </a:solidFill>
        </p:spPr>
        <p:txBody>
          <a:bodyPr wrap="square" lIns="0" tIns="0" rIns="0" bIns="0" rtlCol="0"/>
          <a:lstStyle/>
          <a:p>
            <a:endParaRPr/>
          </a:p>
        </p:txBody>
      </p:sp>
      <p:sp>
        <p:nvSpPr>
          <p:cNvPr id="44" name="object 44"/>
          <p:cNvSpPr txBox="1"/>
          <p:nvPr/>
        </p:nvSpPr>
        <p:spPr>
          <a:xfrm>
            <a:off x="458640" y="2821118"/>
            <a:ext cx="3274060" cy="1166986"/>
          </a:xfrm>
          <a:prstGeom prst="rect">
            <a:avLst/>
          </a:prstGeom>
        </p:spPr>
        <p:txBody>
          <a:bodyPr vert="horz" wrap="square" lIns="0" tIns="12700" rIns="0" bIns="0" rtlCol="0">
            <a:spAutoFit/>
          </a:bodyPr>
          <a:lstStyle/>
          <a:p>
            <a:pPr marL="100330">
              <a:lnSpc>
                <a:spcPts val="1440"/>
              </a:lnSpc>
              <a:spcBef>
                <a:spcPts val="100"/>
              </a:spcBef>
            </a:pPr>
            <a:r>
              <a:rPr sz="1050" b="1" dirty="0">
                <a:solidFill>
                  <a:srgbClr val="DF4F13"/>
                </a:solidFill>
                <a:latin typeface="Arial"/>
                <a:cs typeface="Arial"/>
              </a:rPr>
              <a:t>» </a:t>
            </a:r>
            <a:r>
              <a:rPr sz="1050" dirty="0">
                <a:latin typeface="Arial"/>
                <a:cs typeface="Arial"/>
              </a:rPr>
              <a:t>Diminua o contato à medida que a pessoa melhorar.</a:t>
            </a:r>
          </a:p>
          <a:p>
            <a:pPr marL="100330">
              <a:lnSpc>
                <a:spcPts val="1400"/>
              </a:lnSpc>
            </a:pPr>
            <a:r>
              <a:rPr sz="1050" b="1" dirty="0">
                <a:solidFill>
                  <a:srgbClr val="DF4F13"/>
                </a:solidFill>
                <a:latin typeface="Arial"/>
                <a:cs typeface="Arial"/>
              </a:rPr>
              <a:t>» </a:t>
            </a:r>
            <a:r>
              <a:rPr sz="1050" b="1" dirty="0">
                <a:latin typeface="Arial"/>
                <a:cs typeface="Arial"/>
              </a:rPr>
              <a:t>Mantenha o seguimento por 2 anos</a:t>
            </a:r>
            <a:r>
              <a:rPr sz="1050" dirty="0">
                <a:latin typeface="Arial"/>
                <a:cs typeface="Arial"/>
              </a:rPr>
              <a:t>, reduzindo</a:t>
            </a:r>
          </a:p>
          <a:p>
            <a:pPr marL="280035" marR="273685" algn="just">
              <a:lnSpc>
                <a:spcPts val="1200"/>
              </a:lnSpc>
            </a:pPr>
            <a:r>
              <a:rPr sz="1050" dirty="0">
                <a:latin typeface="Arial"/>
                <a:cs typeface="Arial"/>
              </a:rPr>
              <a:t>ainda mais o contato de acordo com a melhora (por  exemplo, uma vez a cada 2 a 4 semanas depois dos  primeiros 2 meses, e duas vezes no segundo ano).</a:t>
            </a:r>
          </a:p>
        </p:txBody>
      </p:sp>
      <p:sp>
        <p:nvSpPr>
          <p:cNvPr id="45" name="object 45"/>
          <p:cNvSpPr/>
          <p:nvPr/>
        </p:nvSpPr>
        <p:spPr>
          <a:xfrm>
            <a:off x="441520" y="2741692"/>
            <a:ext cx="3308350" cy="1306830"/>
          </a:xfrm>
          <a:custGeom>
            <a:avLst/>
            <a:gdLst/>
            <a:ahLst/>
            <a:cxnLst/>
            <a:rect l="l" t="t" r="r" b="b"/>
            <a:pathLst>
              <a:path w="3308350" h="1306829">
                <a:moveTo>
                  <a:pt x="36004" y="0"/>
                </a:moveTo>
                <a:lnTo>
                  <a:pt x="15189" y="562"/>
                </a:lnTo>
                <a:lnTo>
                  <a:pt x="4500" y="4500"/>
                </a:lnTo>
                <a:lnTo>
                  <a:pt x="562" y="15189"/>
                </a:lnTo>
                <a:lnTo>
                  <a:pt x="0" y="36004"/>
                </a:lnTo>
                <a:lnTo>
                  <a:pt x="0" y="1270622"/>
                </a:lnTo>
                <a:lnTo>
                  <a:pt x="562" y="1291430"/>
                </a:lnTo>
                <a:lnTo>
                  <a:pt x="4500" y="1302115"/>
                </a:lnTo>
                <a:lnTo>
                  <a:pt x="15189" y="1306051"/>
                </a:lnTo>
                <a:lnTo>
                  <a:pt x="36004" y="1306614"/>
                </a:lnTo>
                <a:lnTo>
                  <a:pt x="3271748" y="1306614"/>
                </a:lnTo>
                <a:lnTo>
                  <a:pt x="3292563" y="1306051"/>
                </a:lnTo>
                <a:lnTo>
                  <a:pt x="3303252" y="1302115"/>
                </a:lnTo>
                <a:lnTo>
                  <a:pt x="3307190" y="1291430"/>
                </a:lnTo>
                <a:lnTo>
                  <a:pt x="3307753" y="1270622"/>
                </a:lnTo>
                <a:lnTo>
                  <a:pt x="3307753" y="36004"/>
                </a:lnTo>
                <a:lnTo>
                  <a:pt x="3307190" y="15189"/>
                </a:lnTo>
                <a:lnTo>
                  <a:pt x="3303252" y="4500"/>
                </a:lnTo>
                <a:lnTo>
                  <a:pt x="3292563" y="562"/>
                </a:lnTo>
                <a:lnTo>
                  <a:pt x="3271748" y="0"/>
                </a:lnTo>
                <a:lnTo>
                  <a:pt x="36004" y="0"/>
                </a:lnTo>
                <a:close/>
              </a:path>
            </a:pathLst>
          </a:custGeom>
          <a:ln w="19050">
            <a:solidFill>
              <a:srgbClr val="D54015"/>
            </a:solidFill>
          </a:ln>
        </p:spPr>
        <p:txBody>
          <a:bodyPr wrap="square" lIns="0" tIns="0" rIns="0" bIns="0" rtlCol="0"/>
          <a:lstStyle/>
          <a:p>
            <a:endParaRPr/>
          </a:p>
        </p:txBody>
      </p:sp>
      <p:sp>
        <p:nvSpPr>
          <p:cNvPr id="46" name="object 46"/>
          <p:cNvSpPr/>
          <p:nvPr/>
        </p:nvSpPr>
        <p:spPr>
          <a:xfrm>
            <a:off x="5214289" y="3526294"/>
            <a:ext cx="3904615" cy="864235"/>
          </a:xfrm>
          <a:custGeom>
            <a:avLst/>
            <a:gdLst/>
            <a:ahLst/>
            <a:cxnLst/>
            <a:rect l="l" t="t" r="r" b="b"/>
            <a:pathLst>
              <a:path w="3904615" h="864235">
                <a:moveTo>
                  <a:pt x="0" y="0"/>
                </a:moveTo>
                <a:lnTo>
                  <a:pt x="3904488" y="0"/>
                </a:lnTo>
                <a:lnTo>
                  <a:pt x="3904488" y="864108"/>
                </a:lnTo>
                <a:lnTo>
                  <a:pt x="0" y="864108"/>
                </a:lnTo>
                <a:lnTo>
                  <a:pt x="0" y="0"/>
                </a:lnTo>
                <a:close/>
              </a:path>
            </a:pathLst>
          </a:custGeom>
          <a:solidFill>
            <a:srgbClr val="000000">
              <a:alpha val="39999"/>
            </a:srgbClr>
          </a:solidFill>
        </p:spPr>
        <p:txBody>
          <a:bodyPr wrap="square" lIns="0" tIns="0" rIns="0" bIns="0" rtlCol="0"/>
          <a:lstStyle/>
          <a:p>
            <a:endParaRPr/>
          </a:p>
        </p:txBody>
      </p:sp>
      <p:sp>
        <p:nvSpPr>
          <p:cNvPr id="47" name="object 47"/>
          <p:cNvSpPr/>
          <p:nvPr/>
        </p:nvSpPr>
        <p:spPr>
          <a:xfrm>
            <a:off x="5251113" y="3565161"/>
            <a:ext cx="3811904" cy="770255"/>
          </a:xfrm>
          <a:custGeom>
            <a:avLst/>
            <a:gdLst/>
            <a:ahLst/>
            <a:cxnLst/>
            <a:rect l="l" t="t" r="r" b="b"/>
            <a:pathLst>
              <a:path w="3811904" h="770254">
                <a:moveTo>
                  <a:pt x="3775354" y="0"/>
                </a:moveTo>
                <a:lnTo>
                  <a:pt x="36004" y="0"/>
                </a:lnTo>
                <a:lnTo>
                  <a:pt x="15189" y="562"/>
                </a:lnTo>
                <a:lnTo>
                  <a:pt x="4500" y="4500"/>
                </a:lnTo>
                <a:lnTo>
                  <a:pt x="562" y="15189"/>
                </a:lnTo>
                <a:lnTo>
                  <a:pt x="0" y="36004"/>
                </a:lnTo>
                <a:lnTo>
                  <a:pt x="0" y="734148"/>
                </a:lnTo>
                <a:lnTo>
                  <a:pt x="562" y="754964"/>
                </a:lnTo>
                <a:lnTo>
                  <a:pt x="4500" y="765652"/>
                </a:lnTo>
                <a:lnTo>
                  <a:pt x="15189" y="769590"/>
                </a:lnTo>
                <a:lnTo>
                  <a:pt x="36004" y="770153"/>
                </a:lnTo>
                <a:lnTo>
                  <a:pt x="3775354" y="770153"/>
                </a:lnTo>
                <a:lnTo>
                  <a:pt x="3796169" y="769590"/>
                </a:lnTo>
                <a:lnTo>
                  <a:pt x="3806858" y="765652"/>
                </a:lnTo>
                <a:lnTo>
                  <a:pt x="3810796" y="754964"/>
                </a:lnTo>
                <a:lnTo>
                  <a:pt x="3811358" y="734148"/>
                </a:lnTo>
                <a:lnTo>
                  <a:pt x="3811358" y="36004"/>
                </a:lnTo>
                <a:lnTo>
                  <a:pt x="3810796" y="15189"/>
                </a:lnTo>
                <a:lnTo>
                  <a:pt x="3806858" y="4500"/>
                </a:lnTo>
                <a:lnTo>
                  <a:pt x="3796169" y="562"/>
                </a:lnTo>
                <a:lnTo>
                  <a:pt x="3775354" y="0"/>
                </a:lnTo>
                <a:close/>
              </a:path>
            </a:pathLst>
          </a:custGeom>
          <a:solidFill>
            <a:srgbClr val="FFFFFF"/>
          </a:solidFill>
        </p:spPr>
        <p:txBody>
          <a:bodyPr wrap="square" lIns="0" tIns="0" rIns="0" bIns="0" rtlCol="0"/>
          <a:lstStyle/>
          <a:p>
            <a:endParaRPr/>
          </a:p>
        </p:txBody>
      </p:sp>
      <p:sp>
        <p:nvSpPr>
          <p:cNvPr id="48" name="object 48"/>
          <p:cNvSpPr txBox="1"/>
          <p:nvPr/>
        </p:nvSpPr>
        <p:spPr>
          <a:xfrm>
            <a:off x="5268233" y="3644586"/>
            <a:ext cx="3777615" cy="485773"/>
          </a:xfrm>
          <a:prstGeom prst="rect">
            <a:avLst/>
          </a:prstGeom>
        </p:spPr>
        <p:txBody>
          <a:bodyPr vert="horz" wrap="square" lIns="0" tIns="26034" rIns="0" bIns="0" rtlCol="0">
            <a:spAutoFit/>
          </a:bodyPr>
          <a:lstStyle/>
          <a:p>
            <a:pPr marL="280035" marR="109855" indent="-180340">
              <a:lnSpc>
                <a:spcPct val="93700"/>
              </a:lnSpc>
              <a:spcBef>
                <a:spcPts val="204"/>
              </a:spcBef>
            </a:pPr>
            <a:r>
              <a:rPr sz="1050" b="1" dirty="0">
                <a:solidFill>
                  <a:srgbClr val="DF4F13"/>
                </a:solidFill>
                <a:latin typeface="Arial"/>
                <a:cs typeface="Arial"/>
              </a:rPr>
              <a:t>» </a:t>
            </a:r>
            <a:r>
              <a:rPr sz="1050" b="1" dirty="0">
                <a:latin typeface="Arial"/>
                <a:cs typeface="Arial"/>
              </a:rPr>
              <a:t>Aumente a intensidade ou a duração do contato conforme  a necessidade.</a:t>
            </a:r>
            <a:endParaRPr sz="1050" dirty="0">
              <a:latin typeface="Arial"/>
              <a:cs typeface="Arial"/>
            </a:endParaRPr>
          </a:p>
          <a:p>
            <a:pPr marL="100330">
              <a:lnSpc>
                <a:spcPts val="1280"/>
              </a:lnSpc>
            </a:pPr>
            <a:r>
              <a:rPr sz="1050" b="1" dirty="0">
                <a:solidFill>
                  <a:srgbClr val="DF4F13"/>
                </a:solidFill>
                <a:latin typeface="Arial"/>
                <a:cs typeface="Arial"/>
              </a:rPr>
              <a:t>» </a:t>
            </a:r>
            <a:r>
              <a:rPr sz="1050" b="1" dirty="0">
                <a:latin typeface="Arial"/>
                <a:cs typeface="Arial"/>
              </a:rPr>
              <a:t>Encaminhe ao especialista conforme a necessidade.</a:t>
            </a:r>
            <a:endParaRPr sz="1050" dirty="0">
              <a:latin typeface="Arial"/>
              <a:cs typeface="Arial"/>
            </a:endParaRPr>
          </a:p>
        </p:txBody>
      </p:sp>
      <p:sp>
        <p:nvSpPr>
          <p:cNvPr id="49" name="object 49"/>
          <p:cNvSpPr/>
          <p:nvPr/>
        </p:nvSpPr>
        <p:spPr>
          <a:xfrm>
            <a:off x="5251113" y="3565161"/>
            <a:ext cx="3811904" cy="770255"/>
          </a:xfrm>
          <a:custGeom>
            <a:avLst/>
            <a:gdLst/>
            <a:ahLst/>
            <a:cxnLst/>
            <a:rect l="l" t="t" r="r" b="b"/>
            <a:pathLst>
              <a:path w="3811904" h="770254">
                <a:moveTo>
                  <a:pt x="36004" y="0"/>
                </a:moveTo>
                <a:lnTo>
                  <a:pt x="15189" y="562"/>
                </a:lnTo>
                <a:lnTo>
                  <a:pt x="4500" y="4500"/>
                </a:lnTo>
                <a:lnTo>
                  <a:pt x="562" y="15189"/>
                </a:lnTo>
                <a:lnTo>
                  <a:pt x="0" y="36004"/>
                </a:lnTo>
                <a:lnTo>
                  <a:pt x="0" y="734148"/>
                </a:lnTo>
                <a:lnTo>
                  <a:pt x="562" y="754964"/>
                </a:lnTo>
                <a:lnTo>
                  <a:pt x="4500" y="765652"/>
                </a:lnTo>
                <a:lnTo>
                  <a:pt x="15189" y="769590"/>
                </a:lnTo>
                <a:lnTo>
                  <a:pt x="36004" y="770153"/>
                </a:lnTo>
                <a:lnTo>
                  <a:pt x="3775354" y="770153"/>
                </a:lnTo>
                <a:lnTo>
                  <a:pt x="3796169" y="769590"/>
                </a:lnTo>
                <a:lnTo>
                  <a:pt x="3806858" y="765652"/>
                </a:lnTo>
                <a:lnTo>
                  <a:pt x="3810796" y="754964"/>
                </a:lnTo>
                <a:lnTo>
                  <a:pt x="3811358" y="734148"/>
                </a:lnTo>
                <a:lnTo>
                  <a:pt x="3811358" y="36004"/>
                </a:lnTo>
                <a:lnTo>
                  <a:pt x="3810796" y="15189"/>
                </a:lnTo>
                <a:lnTo>
                  <a:pt x="3806858" y="4500"/>
                </a:lnTo>
                <a:lnTo>
                  <a:pt x="3796169" y="562"/>
                </a:lnTo>
                <a:lnTo>
                  <a:pt x="3775354" y="0"/>
                </a:lnTo>
                <a:lnTo>
                  <a:pt x="36004" y="0"/>
                </a:lnTo>
                <a:close/>
              </a:path>
            </a:pathLst>
          </a:custGeom>
          <a:ln w="19050">
            <a:solidFill>
              <a:srgbClr val="D54015"/>
            </a:solidFill>
          </a:ln>
        </p:spPr>
        <p:txBody>
          <a:bodyPr wrap="square" lIns="0" tIns="0" rIns="0" bIns="0" rtlCol="0"/>
          <a:lstStyle/>
          <a:p>
            <a:endParaRPr/>
          </a:p>
        </p:txBody>
      </p:sp>
      <p:sp>
        <p:nvSpPr>
          <p:cNvPr id="50" name="object 50"/>
          <p:cNvSpPr txBox="1">
            <a:spLocks noGrp="1"/>
          </p:cNvSpPr>
          <p:nvPr>
            <p:ph type="title" idx="4294967295"/>
          </p:nvPr>
        </p:nvSpPr>
        <p:spPr>
          <a:xfrm>
            <a:off x="1384300" y="567893"/>
            <a:ext cx="1463470" cy="527050"/>
          </a:xfrm>
          <a:prstGeom prst="rect">
            <a:avLst/>
          </a:prstGeom>
        </p:spPr>
        <p:txBody>
          <a:bodyPr vert="horz" wrap="square" lIns="0" tIns="12700" rIns="0" bIns="0" rtlCol="0">
            <a:spAutoFit/>
          </a:bodyPr>
          <a:lstStyle/>
          <a:p>
            <a:pPr marL="12700">
              <a:lnSpc>
                <a:spcPct val="100000"/>
              </a:lnSpc>
              <a:spcBef>
                <a:spcPts val="100"/>
              </a:spcBef>
            </a:pPr>
            <a:r>
              <a:rPr sz="3300" b="1" dirty="0">
                <a:solidFill>
                  <a:srgbClr val="D54015"/>
                </a:solidFill>
              </a:rPr>
              <a:t>SUI 3</a:t>
            </a:r>
            <a:endParaRPr sz="3300" b="1" dirty="0"/>
          </a:p>
        </p:txBody>
      </p:sp>
      <p:sp>
        <p:nvSpPr>
          <p:cNvPr id="51" name="object 51"/>
          <p:cNvSpPr/>
          <p:nvPr/>
        </p:nvSpPr>
        <p:spPr>
          <a:xfrm>
            <a:off x="2478763" y="766954"/>
            <a:ext cx="252006" cy="235686"/>
          </a:xfrm>
          <a:prstGeom prst="rect">
            <a:avLst/>
          </a:prstGeom>
          <a:blipFill>
            <a:blip r:embed="rId4" cstate="print"/>
            <a:stretch>
              <a:fillRect/>
            </a:stretch>
          </a:blipFill>
        </p:spPr>
        <p:txBody>
          <a:bodyPr wrap="square" lIns="0" tIns="0" rIns="0" bIns="0" rtlCol="0"/>
          <a:lstStyle/>
          <a:p>
            <a:endParaRPr/>
          </a:p>
        </p:txBody>
      </p:sp>
      <p:sp>
        <p:nvSpPr>
          <p:cNvPr id="52" name="object 52"/>
          <p:cNvSpPr txBox="1"/>
          <p:nvPr/>
        </p:nvSpPr>
        <p:spPr>
          <a:xfrm>
            <a:off x="2824101" y="596243"/>
            <a:ext cx="2185035" cy="528320"/>
          </a:xfrm>
          <a:prstGeom prst="rect">
            <a:avLst/>
          </a:prstGeom>
        </p:spPr>
        <p:txBody>
          <a:bodyPr vert="horz" wrap="square" lIns="0" tIns="12700" rIns="0" bIns="0" rtlCol="0">
            <a:spAutoFit/>
          </a:bodyPr>
          <a:lstStyle/>
          <a:p>
            <a:pPr marL="12700">
              <a:lnSpc>
                <a:spcPct val="100000"/>
              </a:lnSpc>
              <a:spcBef>
                <a:spcPts val="100"/>
              </a:spcBef>
            </a:pPr>
            <a:r>
              <a:rPr sz="3300" spc="-65" dirty="0">
                <a:latin typeface="Arial"/>
                <a:cs typeface="Arial"/>
              </a:rPr>
              <a:t>Seguimento</a:t>
            </a:r>
            <a:endParaRPr sz="3300">
              <a:latin typeface="Arial"/>
              <a:cs typeface="Arial"/>
            </a:endParaRPr>
          </a:p>
        </p:txBody>
      </p:sp>
      <p:sp>
        <p:nvSpPr>
          <p:cNvPr id="53" name="object 53"/>
          <p:cNvSpPr/>
          <p:nvPr/>
        </p:nvSpPr>
        <p:spPr>
          <a:xfrm>
            <a:off x="4501211" y="2781474"/>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D54015"/>
          </a:solidFill>
        </p:spPr>
        <p:txBody>
          <a:bodyPr wrap="square" lIns="0" tIns="0" rIns="0" bIns="0" rtlCol="0"/>
          <a:lstStyle/>
          <a:p>
            <a:endParaRPr/>
          </a:p>
        </p:txBody>
      </p:sp>
      <p:sp>
        <p:nvSpPr>
          <p:cNvPr id="54" name="object 54"/>
          <p:cNvSpPr/>
          <p:nvPr/>
        </p:nvSpPr>
        <p:spPr>
          <a:xfrm>
            <a:off x="4501211" y="2781474"/>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55" name="object 55"/>
          <p:cNvSpPr/>
          <p:nvPr/>
        </p:nvSpPr>
        <p:spPr>
          <a:xfrm>
            <a:off x="4662930" y="3026440"/>
            <a:ext cx="282575" cy="116205"/>
          </a:xfrm>
          <a:custGeom>
            <a:avLst/>
            <a:gdLst/>
            <a:ahLst/>
            <a:cxnLst/>
            <a:rect l="l" t="t" r="r" b="b"/>
            <a:pathLst>
              <a:path w="282575" h="116205">
                <a:moveTo>
                  <a:pt x="1676" y="91655"/>
                </a:moveTo>
                <a:lnTo>
                  <a:pt x="29489" y="115709"/>
                </a:lnTo>
                <a:lnTo>
                  <a:pt x="40805" y="115709"/>
                </a:lnTo>
                <a:lnTo>
                  <a:pt x="75370" y="98386"/>
                </a:lnTo>
                <a:lnTo>
                  <a:pt x="27635" y="98386"/>
                </a:lnTo>
                <a:lnTo>
                  <a:pt x="22250" y="97904"/>
                </a:lnTo>
                <a:lnTo>
                  <a:pt x="11709" y="95999"/>
                </a:lnTo>
                <a:lnTo>
                  <a:pt x="6616" y="94233"/>
                </a:lnTo>
                <a:lnTo>
                  <a:pt x="1676" y="91655"/>
                </a:lnTo>
                <a:close/>
              </a:path>
              <a:path w="282575" h="116205">
                <a:moveTo>
                  <a:pt x="50393" y="0"/>
                </a:moveTo>
                <a:lnTo>
                  <a:pt x="40411" y="0"/>
                </a:lnTo>
                <a:lnTo>
                  <a:pt x="35153" y="533"/>
                </a:lnTo>
                <a:lnTo>
                  <a:pt x="1396" y="20967"/>
                </a:lnTo>
                <a:lnTo>
                  <a:pt x="0" y="35928"/>
                </a:lnTo>
                <a:lnTo>
                  <a:pt x="584" y="39319"/>
                </a:lnTo>
                <a:lnTo>
                  <a:pt x="23202" y="61048"/>
                </a:lnTo>
                <a:lnTo>
                  <a:pt x="38849" y="67944"/>
                </a:lnTo>
                <a:lnTo>
                  <a:pt x="54660" y="80619"/>
                </a:lnTo>
                <a:lnTo>
                  <a:pt x="54660" y="85775"/>
                </a:lnTo>
                <a:lnTo>
                  <a:pt x="35712" y="98386"/>
                </a:lnTo>
                <a:lnTo>
                  <a:pt x="75370" y="98386"/>
                </a:lnTo>
                <a:lnTo>
                  <a:pt x="78600" y="92976"/>
                </a:lnTo>
                <a:lnTo>
                  <a:pt x="79882" y="87731"/>
                </a:lnTo>
                <a:lnTo>
                  <a:pt x="79882" y="77190"/>
                </a:lnTo>
                <a:lnTo>
                  <a:pt x="42049" y="45745"/>
                </a:lnTo>
                <a:lnTo>
                  <a:pt x="40131" y="45072"/>
                </a:lnTo>
                <a:lnTo>
                  <a:pt x="38176" y="44259"/>
                </a:lnTo>
                <a:lnTo>
                  <a:pt x="24891" y="32854"/>
                </a:lnTo>
                <a:lnTo>
                  <a:pt x="24891" y="28143"/>
                </a:lnTo>
                <a:lnTo>
                  <a:pt x="44729" y="17144"/>
                </a:lnTo>
                <a:lnTo>
                  <a:pt x="73211" y="17144"/>
                </a:lnTo>
                <a:lnTo>
                  <a:pt x="73837" y="3530"/>
                </a:lnTo>
                <a:lnTo>
                  <a:pt x="69126" y="2298"/>
                </a:lnTo>
                <a:lnTo>
                  <a:pt x="64439" y="1396"/>
                </a:lnTo>
                <a:lnTo>
                  <a:pt x="55130" y="279"/>
                </a:lnTo>
                <a:lnTo>
                  <a:pt x="50393" y="0"/>
                </a:lnTo>
                <a:close/>
              </a:path>
              <a:path w="282575" h="116205">
                <a:moveTo>
                  <a:pt x="73211" y="17144"/>
                </a:moveTo>
                <a:lnTo>
                  <a:pt x="51346" y="17144"/>
                </a:lnTo>
                <a:lnTo>
                  <a:pt x="55752" y="17538"/>
                </a:lnTo>
                <a:lnTo>
                  <a:pt x="64833" y="19113"/>
                </a:lnTo>
                <a:lnTo>
                  <a:pt x="69062" y="20345"/>
                </a:lnTo>
                <a:lnTo>
                  <a:pt x="72986" y="22021"/>
                </a:lnTo>
                <a:lnTo>
                  <a:pt x="73211" y="17144"/>
                </a:lnTo>
                <a:close/>
              </a:path>
              <a:path w="282575" h="116205">
                <a:moveTo>
                  <a:pt x="124002" y="1676"/>
                </a:moveTo>
                <a:lnTo>
                  <a:pt x="99110" y="1676"/>
                </a:lnTo>
                <a:lnTo>
                  <a:pt x="99110" y="113855"/>
                </a:lnTo>
                <a:lnTo>
                  <a:pt x="124002" y="113855"/>
                </a:lnTo>
                <a:lnTo>
                  <a:pt x="124002" y="1676"/>
                </a:lnTo>
                <a:close/>
              </a:path>
              <a:path w="282575" h="116205">
                <a:moveTo>
                  <a:pt x="186499" y="1676"/>
                </a:moveTo>
                <a:lnTo>
                  <a:pt x="149326" y="1676"/>
                </a:lnTo>
                <a:lnTo>
                  <a:pt x="149326" y="113855"/>
                </a:lnTo>
                <a:lnTo>
                  <a:pt x="171361" y="113855"/>
                </a:lnTo>
                <a:lnTo>
                  <a:pt x="171361" y="17652"/>
                </a:lnTo>
                <a:lnTo>
                  <a:pt x="192015" y="17652"/>
                </a:lnTo>
                <a:lnTo>
                  <a:pt x="186499" y="1676"/>
                </a:lnTo>
                <a:close/>
              </a:path>
              <a:path w="282575" h="116205">
                <a:moveTo>
                  <a:pt x="192015" y="17652"/>
                </a:moveTo>
                <a:lnTo>
                  <a:pt x="171361" y="17652"/>
                </a:lnTo>
                <a:lnTo>
                  <a:pt x="204330" y="113855"/>
                </a:lnTo>
                <a:lnTo>
                  <a:pt x="226186" y="113855"/>
                </a:lnTo>
                <a:lnTo>
                  <a:pt x="235409" y="86944"/>
                </a:lnTo>
                <a:lnTo>
                  <a:pt x="215938" y="86944"/>
                </a:lnTo>
                <a:lnTo>
                  <a:pt x="192015" y="17652"/>
                </a:lnTo>
                <a:close/>
              </a:path>
              <a:path w="282575" h="116205">
                <a:moveTo>
                  <a:pt x="282193" y="17652"/>
                </a:moveTo>
                <a:lnTo>
                  <a:pt x="259156" y="17652"/>
                </a:lnTo>
                <a:lnTo>
                  <a:pt x="259321" y="113855"/>
                </a:lnTo>
                <a:lnTo>
                  <a:pt x="282193" y="113855"/>
                </a:lnTo>
                <a:lnTo>
                  <a:pt x="282193" y="17652"/>
                </a:lnTo>
                <a:close/>
              </a:path>
              <a:path w="282575" h="116205">
                <a:moveTo>
                  <a:pt x="282193" y="1676"/>
                </a:moveTo>
                <a:lnTo>
                  <a:pt x="245033" y="1676"/>
                </a:lnTo>
                <a:lnTo>
                  <a:pt x="215938" y="86944"/>
                </a:lnTo>
                <a:lnTo>
                  <a:pt x="235409" y="86944"/>
                </a:lnTo>
                <a:lnTo>
                  <a:pt x="259156" y="17652"/>
                </a:lnTo>
                <a:lnTo>
                  <a:pt x="282193" y="17652"/>
                </a:lnTo>
                <a:lnTo>
                  <a:pt x="282193" y="1676"/>
                </a:lnTo>
                <a:close/>
              </a:path>
            </a:pathLst>
          </a:custGeom>
          <a:solidFill>
            <a:srgbClr val="FFFFFF"/>
          </a:solidFill>
        </p:spPr>
        <p:txBody>
          <a:bodyPr wrap="square" lIns="0" tIns="0" rIns="0" bIns="0" rtlCol="0"/>
          <a:lstStyle/>
          <a:p>
            <a:endParaRPr/>
          </a:p>
        </p:txBody>
      </p:sp>
      <p:sp>
        <p:nvSpPr>
          <p:cNvPr id="56" name="object 56"/>
          <p:cNvSpPr/>
          <p:nvPr/>
        </p:nvSpPr>
        <p:spPr>
          <a:xfrm>
            <a:off x="5648816" y="2822003"/>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57" name="object 57"/>
          <p:cNvSpPr/>
          <p:nvPr/>
        </p:nvSpPr>
        <p:spPr>
          <a:xfrm>
            <a:off x="5648816" y="2822003"/>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58" name="object 58"/>
          <p:cNvSpPr/>
          <p:nvPr/>
        </p:nvSpPr>
        <p:spPr>
          <a:xfrm>
            <a:off x="5727218" y="3000477"/>
            <a:ext cx="345440" cy="145415"/>
          </a:xfrm>
          <a:custGeom>
            <a:avLst/>
            <a:gdLst/>
            <a:ahLst/>
            <a:cxnLst/>
            <a:rect l="l" t="t" r="r" b="b"/>
            <a:pathLst>
              <a:path w="345439" h="145414">
                <a:moveTo>
                  <a:pt x="36321" y="30949"/>
                </a:moveTo>
                <a:lnTo>
                  <a:pt x="0" y="30949"/>
                </a:lnTo>
                <a:lnTo>
                  <a:pt x="0" y="143128"/>
                </a:lnTo>
                <a:lnTo>
                  <a:pt x="22021" y="143128"/>
                </a:lnTo>
                <a:lnTo>
                  <a:pt x="22021" y="51460"/>
                </a:lnTo>
                <a:lnTo>
                  <a:pt x="45600" y="51460"/>
                </a:lnTo>
                <a:lnTo>
                  <a:pt x="36321" y="30949"/>
                </a:lnTo>
                <a:close/>
              </a:path>
              <a:path w="345439" h="145414">
                <a:moveTo>
                  <a:pt x="45600" y="51460"/>
                </a:moveTo>
                <a:lnTo>
                  <a:pt x="22021" y="51460"/>
                </a:lnTo>
                <a:lnTo>
                  <a:pt x="63398" y="143128"/>
                </a:lnTo>
                <a:lnTo>
                  <a:pt x="99898" y="143128"/>
                </a:lnTo>
                <a:lnTo>
                  <a:pt x="99898" y="122783"/>
                </a:lnTo>
                <a:lnTo>
                  <a:pt x="77863" y="122783"/>
                </a:lnTo>
                <a:lnTo>
                  <a:pt x="45600" y="51460"/>
                </a:lnTo>
                <a:close/>
              </a:path>
              <a:path w="345439" h="145414">
                <a:moveTo>
                  <a:pt x="99898" y="30949"/>
                </a:moveTo>
                <a:lnTo>
                  <a:pt x="77863" y="30949"/>
                </a:lnTo>
                <a:lnTo>
                  <a:pt x="77863" y="122783"/>
                </a:lnTo>
                <a:lnTo>
                  <a:pt x="99898" y="122783"/>
                </a:lnTo>
                <a:lnTo>
                  <a:pt x="99898" y="30949"/>
                </a:lnTo>
                <a:close/>
              </a:path>
              <a:path w="345439" h="145414">
                <a:moveTo>
                  <a:pt x="188633" y="30949"/>
                </a:moveTo>
                <a:lnTo>
                  <a:pt x="156006" y="30949"/>
                </a:lnTo>
                <a:lnTo>
                  <a:pt x="113283" y="143128"/>
                </a:lnTo>
                <a:lnTo>
                  <a:pt x="137845" y="143128"/>
                </a:lnTo>
                <a:lnTo>
                  <a:pt x="147929" y="115036"/>
                </a:lnTo>
                <a:lnTo>
                  <a:pt x="220780" y="115036"/>
                </a:lnTo>
                <a:lnTo>
                  <a:pt x="214289" y="98056"/>
                </a:lnTo>
                <a:lnTo>
                  <a:pt x="152984" y="98056"/>
                </a:lnTo>
                <a:lnTo>
                  <a:pt x="171983" y="46761"/>
                </a:lnTo>
                <a:lnTo>
                  <a:pt x="194678" y="46761"/>
                </a:lnTo>
                <a:lnTo>
                  <a:pt x="188633" y="30949"/>
                </a:lnTo>
                <a:close/>
              </a:path>
              <a:path w="345439" h="145414">
                <a:moveTo>
                  <a:pt x="220780" y="115036"/>
                </a:moveTo>
                <a:lnTo>
                  <a:pt x="195694" y="115036"/>
                </a:lnTo>
                <a:lnTo>
                  <a:pt x="205625" y="143128"/>
                </a:lnTo>
                <a:lnTo>
                  <a:pt x="231520" y="143128"/>
                </a:lnTo>
                <a:lnTo>
                  <a:pt x="220780" y="115036"/>
                </a:lnTo>
                <a:close/>
              </a:path>
              <a:path w="345439" h="145414">
                <a:moveTo>
                  <a:pt x="194678" y="46761"/>
                </a:moveTo>
                <a:lnTo>
                  <a:pt x="171983" y="46761"/>
                </a:lnTo>
                <a:lnTo>
                  <a:pt x="190487" y="98056"/>
                </a:lnTo>
                <a:lnTo>
                  <a:pt x="214289" y="98056"/>
                </a:lnTo>
                <a:lnTo>
                  <a:pt x="194678" y="46761"/>
                </a:lnTo>
                <a:close/>
              </a:path>
              <a:path w="345439" h="145414">
                <a:moveTo>
                  <a:pt x="162623" y="507"/>
                </a:moveTo>
                <a:lnTo>
                  <a:pt x="157568" y="507"/>
                </a:lnTo>
                <a:lnTo>
                  <a:pt x="155130" y="1104"/>
                </a:lnTo>
                <a:lnTo>
                  <a:pt x="143395" y="20523"/>
                </a:lnTo>
                <a:lnTo>
                  <a:pt x="154317" y="20523"/>
                </a:lnTo>
                <a:lnTo>
                  <a:pt x="154317" y="18834"/>
                </a:lnTo>
                <a:lnTo>
                  <a:pt x="155016" y="17271"/>
                </a:lnTo>
                <a:lnTo>
                  <a:pt x="157822" y="14350"/>
                </a:lnTo>
                <a:lnTo>
                  <a:pt x="159473" y="13627"/>
                </a:lnTo>
                <a:lnTo>
                  <a:pt x="196239" y="13627"/>
                </a:lnTo>
                <a:lnTo>
                  <a:pt x="197802" y="11645"/>
                </a:lnTo>
                <a:lnTo>
                  <a:pt x="198945" y="9499"/>
                </a:lnTo>
                <a:lnTo>
                  <a:pt x="199808" y="6896"/>
                </a:lnTo>
                <a:lnTo>
                  <a:pt x="181686" y="6896"/>
                </a:lnTo>
                <a:lnTo>
                  <a:pt x="180022" y="6565"/>
                </a:lnTo>
                <a:lnTo>
                  <a:pt x="176555" y="5219"/>
                </a:lnTo>
                <a:lnTo>
                  <a:pt x="170916" y="2920"/>
                </a:lnTo>
                <a:lnTo>
                  <a:pt x="168922" y="2184"/>
                </a:lnTo>
                <a:lnTo>
                  <a:pt x="164782" y="838"/>
                </a:lnTo>
                <a:lnTo>
                  <a:pt x="162623" y="507"/>
                </a:lnTo>
                <a:close/>
              </a:path>
              <a:path w="345439" h="145414">
                <a:moveTo>
                  <a:pt x="196239" y="13627"/>
                </a:moveTo>
                <a:lnTo>
                  <a:pt x="163182" y="13627"/>
                </a:lnTo>
                <a:lnTo>
                  <a:pt x="164922" y="13957"/>
                </a:lnTo>
                <a:lnTo>
                  <a:pt x="168287" y="15303"/>
                </a:lnTo>
                <a:lnTo>
                  <a:pt x="171729" y="16814"/>
                </a:lnTo>
                <a:lnTo>
                  <a:pt x="173469" y="17602"/>
                </a:lnTo>
                <a:lnTo>
                  <a:pt x="175323" y="18338"/>
                </a:lnTo>
                <a:lnTo>
                  <a:pt x="179235" y="19684"/>
                </a:lnTo>
                <a:lnTo>
                  <a:pt x="181406" y="20015"/>
                </a:lnTo>
                <a:lnTo>
                  <a:pt x="186448" y="20015"/>
                </a:lnTo>
                <a:lnTo>
                  <a:pt x="188823" y="19418"/>
                </a:lnTo>
                <a:lnTo>
                  <a:pt x="192976" y="17043"/>
                </a:lnTo>
                <a:lnTo>
                  <a:pt x="194767" y="15493"/>
                </a:lnTo>
                <a:lnTo>
                  <a:pt x="196239" y="13627"/>
                </a:lnTo>
                <a:close/>
              </a:path>
              <a:path w="345439" h="145414">
                <a:moveTo>
                  <a:pt x="201079" y="0"/>
                </a:moveTo>
                <a:lnTo>
                  <a:pt x="190144" y="0"/>
                </a:lnTo>
                <a:lnTo>
                  <a:pt x="189915" y="1790"/>
                </a:lnTo>
                <a:lnTo>
                  <a:pt x="189242" y="3390"/>
                </a:lnTo>
                <a:lnTo>
                  <a:pt x="187007" y="6197"/>
                </a:lnTo>
                <a:lnTo>
                  <a:pt x="185381" y="6896"/>
                </a:lnTo>
                <a:lnTo>
                  <a:pt x="199808" y="6896"/>
                </a:lnTo>
                <a:lnTo>
                  <a:pt x="200520" y="4749"/>
                </a:lnTo>
                <a:lnTo>
                  <a:pt x="200862" y="2920"/>
                </a:lnTo>
                <a:lnTo>
                  <a:pt x="200973" y="2184"/>
                </a:lnTo>
                <a:lnTo>
                  <a:pt x="201079" y="0"/>
                </a:lnTo>
                <a:close/>
              </a:path>
              <a:path w="345439" h="145414">
                <a:moveTo>
                  <a:pt x="298932" y="29260"/>
                </a:moveTo>
                <a:lnTo>
                  <a:pt x="281216" y="29260"/>
                </a:lnTo>
                <a:lnTo>
                  <a:pt x="273430" y="30670"/>
                </a:lnTo>
                <a:lnTo>
                  <a:pt x="240995" y="56540"/>
                </a:lnTo>
                <a:lnTo>
                  <a:pt x="235066" y="96570"/>
                </a:lnTo>
                <a:lnTo>
                  <a:pt x="236143" y="103797"/>
                </a:lnTo>
                <a:lnTo>
                  <a:pt x="259270" y="138112"/>
                </a:lnTo>
                <a:lnTo>
                  <a:pt x="280987" y="144983"/>
                </a:lnTo>
                <a:lnTo>
                  <a:pt x="298818" y="144983"/>
                </a:lnTo>
                <a:lnTo>
                  <a:pt x="306666" y="143573"/>
                </a:lnTo>
                <a:lnTo>
                  <a:pt x="320344" y="137972"/>
                </a:lnTo>
                <a:lnTo>
                  <a:pt x="326123" y="134048"/>
                </a:lnTo>
                <a:lnTo>
                  <a:pt x="332085" y="127660"/>
                </a:lnTo>
                <a:lnTo>
                  <a:pt x="284581" y="127660"/>
                </a:lnTo>
                <a:lnTo>
                  <a:pt x="280047" y="126390"/>
                </a:lnTo>
                <a:lnTo>
                  <a:pt x="261047" y="91833"/>
                </a:lnTo>
                <a:lnTo>
                  <a:pt x="261059" y="82410"/>
                </a:lnTo>
                <a:lnTo>
                  <a:pt x="279869" y="47853"/>
                </a:lnTo>
                <a:lnTo>
                  <a:pt x="284467" y="46583"/>
                </a:lnTo>
                <a:lnTo>
                  <a:pt x="332305" y="46583"/>
                </a:lnTo>
                <a:lnTo>
                  <a:pt x="326262" y="40030"/>
                </a:lnTo>
                <a:lnTo>
                  <a:pt x="320522" y="36131"/>
                </a:lnTo>
                <a:lnTo>
                  <a:pt x="306844" y="30645"/>
                </a:lnTo>
                <a:lnTo>
                  <a:pt x="298932" y="29260"/>
                </a:lnTo>
                <a:close/>
              </a:path>
              <a:path w="345439" h="145414">
                <a:moveTo>
                  <a:pt x="332305" y="46583"/>
                </a:moveTo>
                <a:lnTo>
                  <a:pt x="295567" y="46583"/>
                </a:lnTo>
                <a:lnTo>
                  <a:pt x="300227" y="47828"/>
                </a:lnTo>
                <a:lnTo>
                  <a:pt x="307619" y="52755"/>
                </a:lnTo>
                <a:lnTo>
                  <a:pt x="319062" y="82410"/>
                </a:lnTo>
                <a:lnTo>
                  <a:pt x="319062" y="91833"/>
                </a:lnTo>
                <a:lnTo>
                  <a:pt x="300227" y="126428"/>
                </a:lnTo>
                <a:lnTo>
                  <a:pt x="295567" y="127660"/>
                </a:lnTo>
                <a:lnTo>
                  <a:pt x="332085" y="127660"/>
                </a:lnTo>
                <a:lnTo>
                  <a:pt x="345028" y="77673"/>
                </a:lnTo>
                <a:lnTo>
                  <a:pt x="343928" y="70446"/>
                </a:lnTo>
                <a:lnTo>
                  <a:pt x="339102" y="56210"/>
                </a:lnTo>
                <a:lnTo>
                  <a:pt x="335572" y="50126"/>
                </a:lnTo>
                <a:lnTo>
                  <a:pt x="332305" y="46583"/>
                </a:lnTo>
                <a:close/>
              </a:path>
            </a:pathLst>
          </a:custGeom>
          <a:solidFill>
            <a:srgbClr val="FFFFFF"/>
          </a:solidFill>
        </p:spPr>
        <p:txBody>
          <a:bodyPr wrap="square" lIns="0" tIns="0" rIns="0" bIns="0" rtlCol="0"/>
          <a:lstStyle/>
          <a:p>
            <a:endParaRPr/>
          </a:p>
        </p:txBody>
      </p:sp>
      <p:sp>
        <p:nvSpPr>
          <p:cNvPr id="59" name="object 59"/>
          <p:cNvSpPr/>
          <p:nvPr/>
        </p:nvSpPr>
        <p:spPr>
          <a:xfrm>
            <a:off x="8603995" y="4005662"/>
            <a:ext cx="174104" cy="179216"/>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9FD5E549-3CB0-43DD-860C-2444AC6D0A6A}"/>
              </a:ext>
            </a:extLst>
          </p:cNvPr>
          <p:cNvSpPr/>
          <p:nvPr/>
        </p:nvSpPr>
        <p:spPr>
          <a:xfrm>
            <a:off x="393700" y="948154"/>
            <a:ext cx="9906000" cy="6955750"/>
          </a:xfrm>
          <a:prstGeom prst="rect">
            <a:avLst/>
          </a:prstGeom>
        </p:spPr>
        <p:txBody>
          <a:bodyPr wrap="square">
            <a:spAutoFit/>
          </a:bodyPr>
          <a:lstStyle/>
          <a:p>
            <a:r>
              <a:rPr lang="pt-BR" sz="1600" dirty="0"/>
              <a:t>Dona Ivone tem 54 anos, por muitos anos foi dona de casa. Desde 2014 passou a atuar como Agente Comunitária de Saúde, seus colegas a definem como uma mulher ativa, bem humorada, e de "personalidade forte", sempre foi a figura de referência de sua comunidade. ''Dona Ivone está sempre pronta a ajudar'', é o que diz uma das usuárias da UBS da Armação, onde Ivone trabalha. Para complementar sua renda, vende doces caseiros nas praias do sul da ilha. Não tem filhos, veio do interior do Rio Grande Sul e está em Florianópolis já faz 20 anos. A época da temporada é o período mais ativo de trabalho de Dona Ivone, mas nesse verão ela praticamente não trabalhou. Parou de fazer as visitas domiciliares, não fez suas vendas de doces e constantemente começou a faltar na UBS.</a:t>
            </a:r>
          </a:p>
          <a:p>
            <a:r>
              <a:rPr lang="pt-BR" sz="1600" dirty="0"/>
              <a:t>O motivo desse comportamento atípico já era conhecido pelos amigos mais próximos e pelos colegas de trabalho. Sua companheira Jussara, diagnosticada com câncer de mama, faleceu há 20 dias. Elas moravam juntas há 15 anos, o impacto da morte de sua companheira foi devastador.</a:t>
            </a:r>
          </a:p>
          <a:p>
            <a:r>
              <a:rPr lang="pt-BR" sz="1600" dirty="0"/>
              <a:t>Quatro dias após o falecimento de Jussara, Ivone tentou suicídio, ingeriu uma mistura de inseticida com bebida alcoólica. Uma das vizinhas encontrou Ivone desacordada e a levou para UPA. Segundo relato de Laura, uma das agentes de saúde amigas de Dona Ivone, há um dia antes da tentativa de suicídio, Ivone disse a ela que estava conversando com Jussara e a companheira dizia para ela que deveria tomar o inseticida para poderem novamente se encontrar. Laura se queixa de ter ignorado o fato e culpa-se muito por isso.</a:t>
            </a:r>
          </a:p>
          <a:p>
            <a:r>
              <a:rPr lang="pt-BR" sz="1600" dirty="0"/>
              <a:t>O médico que atendeu Ivone na UPA prescreveu Carbonato de Lítio 600mg, </a:t>
            </a:r>
            <a:r>
              <a:rPr lang="pt-BR" sz="1600" dirty="0" err="1"/>
              <a:t>Fumarato</a:t>
            </a:r>
            <a:r>
              <a:rPr lang="pt-BR" sz="1600" dirty="0"/>
              <a:t> </a:t>
            </a:r>
            <a:r>
              <a:rPr lang="pt-BR" sz="1600" dirty="0" err="1"/>
              <a:t>Quetiapina</a:t>
            </a:r>
            <a:r>
              <a:rPr lang="pt-BR" sz="1600" dirty="0"/>
              <a:t> 300mg, </a:t>
            </a:r>
            <a:r>
              <a:rPr lang="pt-BR" sz="1600" dirty="0" err="1"/>
              <a:t>Sertralina</a:t>
            </a:r>
            <a:r>
              <a:rPr lang="pt-BR" sz="1600" dirty="0"/>
              <a:t> 50mg e </a:t>
            </a:r>
            <a:r>
              <a:rPr lang="pt-BR" sz="1600" dirty="0" err="1"/>
              <a:t>Clonazepan</a:t>
            </a:r>
            <a:r>
              <a:rPr lang="pt-BR" sz="1600" dirty="0"/>
              <a:t> 1mg. Hoje completam três semanas de tratamento farmacológico. As enfermeiras que trabalham com Dona Ivone se mostram descrentes com a medicação e sugeriram que ela procurasse atendimento no CAPS, mas ela se recusa. Dona Ivone está sendo assistida na mesma unidade que trabalha, um dos médicos sugeriu que seria melhor ela fazer acompanhamento na Unidade do Rio Tavares, mas a coordenadora da UBS não aceitou. Ivone começou a frequentar um centro espírita e disse que lá é o único lugar que ela se sente bem. Laura relata para as companheiras que essas idas ao centro espírita podem ser prejudiciais por "estimularem o contato com a Jussara". Laura, com o apoio de um dos médicos da UBS conversam com Ivone na tentativa de desaconselhar a ida a esse centro espírita, propondo como alternativa o grupo terapêutico com a psicóloga do NASF e sessões de acupuntura. Diante da complexidade do caso e, sendo Dona Ivone, além de usuária, trabalhadora da unidade, a   ESF leva o caso para </a:t>
            </a:r>
            <a:r>
              <a:rPr lang="pt-BR" sz="1600" dirty="0" err="1"/>
              <a:t>matriciamento</a:t>
            </a:r>
            <a:r>
              <a:rPr lang="pt-BR" sz="1600" dirty="0"/>
              <a:t> com a equipe NASF-AB.</a:t>
            </a:r>
          </a:p>
          <a:p>
            <a:endParaRPr lang="pt-BR" sz="1400" dirty="0"/>
          </a:p>
        </p:txBody>
      </p:sp>
      <p:sp>
        <p:nvSpPr>
          <p:cNvPr id="4" name="Título 3">
            <a:extLst>
              <a:ext uri="{FF2B5EF4-FFF2-40B4-BE49-F238E27FC236}">
                <a16:creationId xmlns:a16="http://schemas.microsoft.com/office/drawing/2014/main" id="{B4EF168D-B29F-4A11-8D7A-F137B709BE47}"/>
              </a:ext>
            </a:extLst>
          </p:cNvPr>
          <p:cNvSpPr>
            <a:spLocks noGrp="1"/>
          </p:cNvSpPr>
          <p:nvPr>
            <p:ph type="title" idx="4294967295"/>
          </p:nvPr>
        </p:nvSpPr>
        <p:spPr>
          <a:xfrm>
            <a:off x="735012" y="228600"/>
            <a:ext cx="9223375" cy="326937"/>
          </a:xfrm>
        </p:spPr>
        <p:txBody>
          <a:bodyPr>
            <a:normAutofit fontScale="90000"/>
          </a:bodyPr>
          <a:lstStyle/>
          <a:p>
            <a:r>
              <a:rPr lang="pt-BR" b="1" dirty="0"/>
              <a:t> Estudo de Caso</a:t>
            </a:r>
          </a:p>
        </p:txBody>
      </p:sp>
    </p:spTree>
    <p:extLst>
      <p:ext uri="{BB962C8B-B14F-4D97-AF65-F5344CB8AC3E}">
        <p14:creationId xmlns:p14="http://schemas.microsoft.com/office/powerpoint/2010/main" val="41049059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525F4031-4C60-42B1-8BB1-D2863D56E6D0}"/>
              </a:ext>
            </a:extLst>
          </p:cNvPr>
          <p:cNvSpPr/>
          <p:nvPr/>
        </p:nvSpPr>
        <p:spPr>
          <a:xfrm>
            <a:off x="850900" y="914400"/>
            <a:ext cx="9448800" cy="6740307"/>
          </a:xfrm>
          <a:prstGeom prst="rect">
            <a:avLst/>
          </a:prstGeom>
        </p:spPr>
        <p:txBody>
          <a:bodyPr wrap="square">
            <a:spAutoFit/>
          </a:bodyPr>
          <a:lstStyle/>
          <a:p>
            <a:r>
              <a:rPr lang="pt-BR" b="0" i="0" dirty="0">
                <a:solidFill>
                  <a:srgbClr val="000000"/>
                </a:solidFill>
                <a:effectLst/>
                <a:latin typeface="arial" panose="020B0604020202020204" pitchFamily="34" charset="0"/>
              </a:rPr>
              <a:t>15/07 - Meni</a:t>
            </a:r>
            <a:r>
              <a:rPr lang="pt-BR" dirty="0">
                <a:solidFill>
                  <a:srgbClr val="000000"/>
                </a:solidFill>
                <a:latin typeface="arial" panose="020B0604020202020204" pitchFamily="34" charset="0"/>
              </a:rPr>
              <a:t>no de 15 anos, levado a Unidade Básica de Saúde pela Assistente Social do abrigo onde mora, a qual solicita atendimento para o adolescente que encontra-se insone a vários dias, referindo vontade de desaparecer, realizado consulta de enfermagem utilizando o Manual MI </a:t>
            </a:r>
            <a:r>
              <a:rPr lang="pt-BR" dirty="0" err="1">
                <a:solidFill>
                  <a:srgbClr val="000000"/>
                </a:solidFill>
                <a:latin typeface="arial" panose="020B0604020202020204" pitchFamily="34" charset="0"/>
              </a:rPr>
              <a:t>mhGAP</a:t>
            </a:r>
            <a:r>
              <a:rPr lang="pt-BR" dirty="0">
                <a:solidFill>
                  <a:srgbClr val="000000"/>
                </a:solidFill>
                <a:latin typeface="arial" panose="020B0604020202020204" pitchFamily="34" charset="0"/>
              </a:rPr>
              <a:t>.</a:t>
            </a:r>
          </a:p>
          <a:p>
            <a:r>
              <a:rPr lang="pt-BR" b="1" dirty="0">
                <a:latin typeface="arial" panose="020B0604020202020204" pitchFamily="34" charset="0"/>
              </a:rPr>
              <a:t>Encaminhado ao Especialista (CAPS).</a:t>
            </a:r>
          </a:p>
          <a:p>
            <a:endParaRPr lang="pt-BR" b="1" dirty="0">
              <a:latin typeface="arial" panose="020B0604020202020204" pitchFamily="34" charset="0"/>
            </a:endParaRPr>
          </a:p>
          <a:p>
            <a:r>
              <a:rPr lang="pt-BR" dirty="0">
                <a:solidFill>
                  <a:srgbClr val="000000"/>
                </a:solidFill>
                <a:latin typeface="arial" panose="020B0604020202020204" pitchFamily="34" charset="0"/>
              </a:rPr>
              <a:t>18/07 - Na consulta de acolhimento no </a:t>
            </a:r>
            <a:r>
              <a:rPr lang="pt-BR" dirty="0">
                <a:latin typeface="arial" panose="020B0604020202020204" pitchFamily="34" charset="0"/>
              </a:rPr>
              <a:t>CAPS</a:t>
            </a:r>
            <a:r>
              <a:rPr lang="pt-BR" dirty="0">
                <a:solidFill>
                  <a:srgbClr val="000000"/>
                </a:solidFill>
                <a:latin typeface="arial" panose="020B0604020202020204" pitchFamily="34" charset="0"/>
              </a:rPr>
              <a:t> coletado as seguintes informações</a:t>
            </a:r>
          </a:p>
          <a:p>
            <a:pPr marL="285750" indent="-285750">
              <a:buFont typeface="Arial" panose="020B0604020202020204" pitchFamily="34" charset="0"/>
              <a:buChar char="•"/>
            </a:pPr>
            <a:r>
              <a:rPr lang="pt-BR" dirty="0"/>
              <a:t> IDEIAS SUICIDAS</a:t>
            </a:r>
          </a:p>
          <a:p>
            <a:pPr marL="285750" indent="-285750">
              <a:buFont typeface="Arial" panose="020B0604020202020204" pitchFamily="34" charset="0"/>
              <a:buChar char="•"/>
            </a:pPr>
            <a:r>
              <a:rPr lang="pt-BR" dirty="0"/>
              <a:t> AGRESSIVIDADE </a:t>
            </a:r>
          </a:p>
          <a:p>
            <a:pPr marL="285750" indent="-285750">
              <a:buFont typeface="Arial" panose="020B0604020202020204" pitchFamily="34" charset="0"/>
              <a:buChar char="•"/>
            </a:pPr>
            <a:r>
              <a:rPr lang="pt-BR" dirty="0"/>
              <a:t>HISTÓRIA DE USO DE COCAÍNA, CRACK, MACONHA, LSD.</a:t>
            </a:r>
          </a:p>
          <a:p>
            <a:pPr marL="285750" indent="-285750">
              <a:buFont typeface="Arial" panose="020B0604020202020204" pitchFamily="34" charset="0"/>
              <a:buChar char="•"/>
            </a:pPr>
            <a:r>
              <a:rPr lang="pt-BR" dirty="0"/>
              <a:t>INICIO DOS SINTOMAS PSIQUIÁTRICO 31.07.2019, PACIENTE JÁ REALIZOU TRATAMENTO PSIQUIÁTRICO E PSICOLOGO CAPINZAL – UBS</a:t>
            </a:r>
          </a:p>
          <a:p>
            <a:pPr marL="285750" indent="-285750">
              <a:buFont typeface="Arial" panose="020B0604020202020204" pitchFamily="34" charset="0"/>
              <a:buChar char="•"/>
            </a:pPr>
            <a:r>
              <a:rPr lang="pt-BR" dirty="0"/>
              <a:t>USA MEDICAMENTOS PARA ENURESE NOTURNA E ANSIEDADE, POUCA RESPOSTA.</a:t>
            </a:r>
          </a:p>
          <a:p>
            <a:pPr marL="285750" indent="-285750">
              <a:buFont typeface="Arial" panose="020B0604020202020204" pitchFamily="34" charset="0"/>
              <a:buChar char="•"/>
            </a:pPr>
            <a:r>
              <a:rPr lang="pt-BR" dirty="0"/>
              <a:t>MEDICAMENTOS QUE USA: RISPERIDONA 1comp 2mg, SERTRALINA 1comp 50mg, JÁ USOU IMIPRAMINA.</a:t>
            </a:r>
            <a:r>
              <a:rPr lang="pt-BR" dirty="0">
                <a:solidFill>
                  <a:srgbClr val="000000"/>
                </a:solidFill>
                <a:latin typeface="arial" panose="020B0604020202020204" pitchFamily="34" charset="0"/>
              </a:rPr>
              <a:t> </a:t>
            </a:r>
          </a:p>
          <a:p>
            <a:pPr marL="285750" indent="-285750">
              <a:buFont typeface="Arial" panose="020B0604020202020204" pitchFamily="34" charset="0"/>
              <a:buChar char="•"/>
            </a:pPr>
            <a:r>
              <a:rPr lang="pt-BR" dirty="0"/>
              <a:t>NÃO HOUVE INTERNAÇÃO PSIQUIÁTRICA PREVIA. </a:t>
            </a:r>
          </a:p>
          <a:p>
            <a:pPr marL="285750" indent="-285750">
              <a:buFont typeface="Arial" panose="020B0604020202020204" pitchFamily="34" charset="0"/>
              <a:buChar char="•"/>
            </a:pPr>
            <a:r>
              <a:rPr lang="pt-BR" dirty="0"/>
              <a:t>PACIENTE RESIDE EM REGIME DE ACOLHIMENTO INSTITUCIONAL. </a:t>
            </a:r>
          </a:p>
          <a:p>
            <a:pPr marL="285750" indent="-285750">
              <a:buFont typeface="Arial" panose="020B0604020202020204" pitchFamily="34" charset="0"/>
              <a:buChar char="•"/>
            </a:pPr>
            <a:r>
              <a:rPr lang="pt-BR" dirty="0"/>
              <a:t>SITUAÇÃO ESCOLAR EJA ENSINO FUNDAMENTAL. </a:t>
            </a:r>
          </a:p>
          <a:p>
            <a:pPr marL="285750" indent="-285750">
              <a:buFont typeface="Arial" panose="020B0604020202020204" pitchFamily="34" charset="0"/>
              <a:buChar char="•"/>
            </a:pPr>
            <a:r>
              <a:rPr lang="pt-BR" dirty="0"/>
              <a:t>EXAMES LABORATÓRIAS SEM RESULTADOS ESPERADOS PARA A FAIXA ETÁRIA.</a:t>
            </a:r>
          </a:p>
          <a:p>
            <a:pPr marL="285750" indent="-285750">
              <a:buFont typeface="Arial" panose="020B0604020202020204" pitchFamily="34" charset="0"/>
              <a:buChar char="•"/>
            </a:pPr>
            <a:r>
              <a:rPr lang="pt-BR" dirty="0"/>
              <a:t>EXISTE HISTORIA FAMILIAR DE TRANSTORNO PSIQUIÁTRICO IRMÃO DEFICIÊNCIA NEONATAL MODERADO SURTOS PSICÓTICOS.</a:t>
            </a:r>
            <a:endParaRPr lang="pt-BR" dirty="0">
              <a:solidFill>
                <a:srgbClr val="000000"/>
              </a:solidFill>
              <a:latin typeface="arial" panose="020B0604020202020204" pitchFamily="34" charset="0"/>
            </a:endParaRPr>
          </a:p>
          <a:p>
            <a:pPr marL="285750" indent="-285750">
              <a:buFont typeface="Arial" panose="020B0604020202020204" pitchFamily="34" charset="0"/>
              <a:buChar char="•"/>
            </a:pPr>
            <a:r>
              <a:rPr lang="pt-BR" dirty="0">
                <a:solidFill>
                  <a:srgbClr val="000000"/>
                </a:solidFill>
                <a:latin typeface="arial" panose="020B0604020202020204" pitchFamily="34" charset="0"/>
              </a:rPr>
              <a:t>Ajustado medicação  e realizado PTS.</a:t>
            </a:r>
          </a:p>
          <a:p>
            <a:pPr marL="285750" indent="-285750">
              <a:buFont typeface="Arial" panose="020B0604020202020204" pitchFamily="34" charset="0"/>
              <a:buChar char="•"/>
            </a:pPr>
            <a:r>
              <a:rPr lang="pt-BR" dirty="0">
                <a:solidFill>
                  <a:srgbClr val="000000"/>
                </a:solidFill>
                <a:latin typeface="arial" panose="020B0604020202020204" pitchFamily="34" charset="0"/>
              </a:rPr>
              <a:t>Após alguns dias paciente se desentende com um dos monitores do abrigo e faz o seguinte desenho.</a:t>
            </a:r>
            <a:endParaRPr lang="pt-BR" dirty="0"/>
          </a:p>
        </p:txBody>
      </p:sp>
      <p:sp>
        <p:nvSpPr>
          <p:cNvPr id="3" name="Retângulo 2">
            <a:extLst>
              <a:ext uri="{FF2B5EF4-FFF2-40B4-BE49-F238E27FC236}">
                <a16:creationId xmlns:a16="http://schemas.microsoft.com/office/drawing/2014/main" id="{3928B459-0EA9-41CA-9689-5F0C14D25B13}"/>
              </a:ext>
            </a:extLst>
          </p:cNvPr>
          <p:cNvSpPr/>
          <p:nvPr/>
        </p:nvSpPr>
        <p:spPr>
          <a:xfrm>
            <a:off x="874486" y="223926"/>
            <a:ext cx="3087320" cy="646331"/>
          </a:xfrm>
          <a:prstGeom prst="rect">
            <a:avLst/>
          </a:prstGeom>
        </p:spPr>
        <p:txBody>
          <a:bodyPr wrap="none">
            <a:spAutoFit/>
          </a:bodyPr>
          <a:lstStyle/>
          <a:p>
            <a:r>
              <a:rPr lang="pt-BR" sz="3600" b="1" dirty="0"/>
              <a:t>Estudo de Caso</a:t>
            </a:r>
            <a:endParaRPr lang="pt-BR" sz="3600" dirty="0"/>
          </a:p>
        </p:txBody>
      </p:sp>
    </p:spTree>
    <p:extLst>
      <p:ext uri="{BB962C8B-B14F-4D97-AF65-F5344CB8AC3E}">
        <p14:creationId xmlns:p14="http://schemas.microsoft.com/office/powerpoint/2010/main" val="31039310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ntendo texto, quadro de comunicações&#10;&#10;Descrição gerada automaticamente">
            <a:extLst>
              <a:ext uri="{FF2B5EF4-FFF2-40B4-BE49-F238E27FC236}">
                <a16:creationId xmlns:a16="http://schemas.microsoft.com/office/drawing/2014/main" id="{1EE4D7A7-FD66-4D13-BF99-78396CDF8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343787" y="-730885"/>
            <a:ext cx="5929626" cy="9677400"/>
          </a:xfrm>
          <a:prstGeom prst="rect">
            <a:avLst/>
          </a:prstGeom>
        </p:spPr>
      </p:pic>
      <p:sp>
        <p:nvSpPr>
          <p:cNvPr id="4" name="Retângulo 3">
            <a:extLst>
              <a:ext uri="{FF2B5EF4-FFF2-40B4-BE49-F238E27FC236}">
                <a16:creationId xmlns:a16="http://schemas.microsoft.com/office/drawing/2014/main" id="{483A9776-B628-46BA-84F0-27B890341561}"/>
              </a:ext>
            </a:extLst>
          </p:cNvPr>
          <p:cNvSpPr/>
          <p:nvPr/>
        </p:nvSpPr>
        <p:spPr>
          <a:xfrm>
            <a:off x="874486" y="223926"/>
            <a:ext cx="4430636" cy="646331"/>
          </a:xfrm>
          <a:prstGeom prst="rect">
            <a:avLst/>
          </a:prstGeom>
        </p:spPr>
        <p:txBody>
          <a:bodyPr wrap="none">
            <a:spAutoFit/>
          </a:bodyPr>
          <a:lstStyle/>
          <a:p>
            <a:r>
              <a:rPr lang="pt-BR" sz="3600" b="1" dirty="0"/>
              <a:t>Estudo de Caso 03/08 </a:t>
            </a:r>
            <a:endParaRPr lang="pt-BR" sz="3600" dirty="0"/>
          </a:p>
        </p:txBody>
      </p:sp>
    </p:spTree>
    <p:extLst>
      <p:ext uri="{BB962C8B-B14F-4D97-AF65-F5344CB8AC3E}">
        <p14:creationId xmlns:p14="http://schemas.microsoft.com/office/powerpoint/2010/main" val="34751588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9CBBD7D2-6EC0-4320-A379-FFB9E1632749}"/>
              </a:ext>
            </a:extLst>
          </p:cNvPr>
          <p:cNvSpPr/>
          <p:nvPr/>
        </p:nvSpPr>
        <p:spPr>
          <a:xfrm>
            <a:off x="774700" y="1146245"/>
            <a:ext cx="9220200" cy="3416320"/>
          </a:xfrm>
          <a:prstGeom prst="rect">
            <a:avLst/>
          </a:prstGeom>
        </p:spPr>
        <p:txBody>
          <a:bodyPr wrap="square">
            <a:spAutoFit/>
          </a:bodyPr>
          <a:lstStyle/>
          <a:p>
            <a:r>
              <a:rPr lang="pt-BR" dirty="0">
                <a:solidFill>
                  <a:srgbClr val="000000"/>
                </a:solidFill>
                <a:latin typeface="arial" panose="020B0604020202020204" pitchFamily="34" charset="0"/>
              </a:rPr>
              <a:t>Dia 03/08 – Paciente Interna na emergência do hospital geral .</a:t>
            </a:r>
          </a:p>
          <a:p>
            <a:r>
              <a:rPr lang="pt-BR" dirty="0">
                <a:solidFill>
                  <a:srgbClr val="000000"/>
                </a:solidFill>
                <a:latin typeface="arial" panose="020B0604020202020204" pitchFamily="34" charset="0"/>
              </a:rPr>
              <a:t>Evolução SISREG.</a:t>
            </a:r>
          </a:p>
          <a:p>
            <a:r>
              <a:rPr lang="pt-BR" dirty="0">
                <a:solidFill>
                  <a:srgbClr val="000000"/>
                </a:solidFill>
                <a:latin typeface="arial" panose="020B0604020202020204" pitchFamily="34" charset="0"/>
              </a:rPr>
              <a:t>Menino de 15 anos abrigado socialmente junto com o irmão, com ideações </a:t>
            </a:r>
            <a:r>
              <a:rPr lang="pt-BR" dirty="0" err="1">
                <a:solidFill>
                  <a:srgbClr val="000000"/>
                </a:solidFill>
                <a:latin typeface="arial" panose="020B0604020202020204" pitchFamily="34" charset="0"/>
              </a:rPr>
              <a:t>suicídas</a:t>
            </a:r>
            <a:r>
              <a:rPr lang="pt-BR" dirty="0">
                <a:solidFill>
                  <a:srgbClr val="000000"/>
                </a:solidFill>
                <a:latin typeface="arial" panose="020B0604020202020204" pitchFamily="34" charset="0"/>
              </a:rPr>
              <a:t>, em </a:t>
            </a:r>
            <a:r>
              <a:rPr lang="pt-BR" dirty="0" err="1">
                <a:solidFill>
                  <a:srgbClr val="000000"/>
                </a:solidFill>
                <a:latin typeface="arial" panose="020B0604020202020204" pitchFamily="34" charset="0"/>
              </a:rPr>
              <a:t>tto</a:t>
            </a:r>
            <a:r>
              <a:rPr lang="pt-BR" dirty="0">
                <a:solidFill>
                  <a:srgbClr val="000000"/>
                </a:solidFill>
                <a:latin typeface="arial" panose="020B0604020202020204" pitchFamily="34" charset="0"/>
              </a:rPr>
              <a:t> psicoterápico no </a:t>
            </a:r>
            <a:r>
              <a:rPr lang="pt-BR" dirty="0" err="1">
                <a:solidFill>
                  <a:srgbClr val="000000"/>
                </a:solidFill>
                <a:latin typeface="arial" panose="020B0604020202020204" pitchFamily="34" charset="0"/>
              </a:rPr>
              <a:t>Caps</a:t>
            </a:r>
            <a:r>
              <a:rPr lang="pt-BR" dirty="0">
                <a:solidFill>
                  <a:srgbClr val="000000"/>
                </a:solidFill>
                <a:latin typeface="arial" panose="020B0604020202020204" pitchFamily="34" charset="0"/>
              </a:rPr>
              <a:t>, porém evolui com tentativas de suicídio com faca no abrigo, após realizar o desenho acima.</a:t>
            </a:r>
          </a:p>
          <a:p>
            <a:r>
              <a:rPr lang="pt-BR" dirty="0">
                <a:solidFill>
                  <a:srgbClr val="000000"/>
                </a:solidFill>
                <a:latin typeface="arial" panose="020B0604020202020204" pitchFamily="34" charset="0"/>
              </a:rPr>
              <a:t>Encaminhado à Emergência do hospital geral, medicado e internado em leito de retaguarda clínica até surgir leito para faixa etária em hospital de referência.</a:t>
            </a:r>
          </a:p>
          <a:p>
            <a:r>
              <a:rPr lang="pt-BR" dirty="0">
                <a:solidFill>
                  <a:srgbClr val="000000"/>
                </a:solidFill>
                <a:latin typeface="arial" panose="020B0604020202020204" pitchFamily="34" charset="0"/>
              </a:rPr>
              <a:t>Inserido para vaga no Hospital de Joinville, porém era o 19 da fila de espera de urgência. </a:t>
            </a:r>
          </a:p>
          <a:p>
            <a:r>
              <a:rPr lang="pt-BR" dirty="0">
                <a:solidFill>
                  <a:srgbClr val="000000"/>
                </a:solidFill>
                <a:latin typeface="arial" panose="020B0604020202020204" pitchFamily="34" charset="0"/>
              </a:rPr>
              <a:t>Dia 02/09 o médico clínico do hospital geral deu alta, desistindo (?)  da internação em Joinville. </a:t>
            </a:r>
          </a:p>
          <a:p>
            <a:r>
              <a:rPr lang="pt-BR" dirty="0">
                <a:solidFill>
                  <a:srgbClr val="000000"/>
                </a:solidFill>
                <a:latin typeface="arial" panose="020B0604020202020204" pitchFamily="34" charset="0"/>
              </a:rPr>
              <a:t>Dia 04/09 menino passou por avaliação com médico do </a:t>
            </a:r>
            <a:r>
              <a:rPr lang="pt-BR" dirty="0" err="1">
                <a:solidFill>
                  <a:srgbClr val="000000"/>
                </a:solidFill>
                <a:latin typeface="arial" panose="020B0604020202020204" pitchFamily="34" charset="0"/>
              </a:rPr>
              <a:t>Caps</a:t>
            </a:r>
            <a:r>
              <a:rPr lang="pt-BR" dirty="0">
                <a:solidFill>
                  <a:srgbClr val="000000"/>
                </a:solidFill>
                <a:latin typeface="arial" panose="020B0604020202020204" pitchFamily="34" charset="0"/>
              </a:rPr>
              <a:t>, que ajustou medicações;</a:t>
            </a:r>
          </a:p>
        </p:txBody>
      </p:sp>
      <p:sp>
        <p:nvSpPr>
          <p:cNvPr id="3" name="Retângulo 2">
            <a:extLst>
              <a:ext uri="{FF2B5EF4-FFF2-40B4-BE49-F238E27FC236}">
                <a16:creationId xmlns:a16="http://schemas.microsoft.com/office/drawing/2014/main" id="{55502AF5-236F-4A9A-B5BF-0041948936E7}"/>
              </a:ext>
            </a:extLst>
          </p:cNvPr>
          <p:cNvSpPr/>
          <p:nvPr/>
        </p:nvSpPr>
        <p:spPr>
          <a:xfrm>
            <a:off x="874486" y="223926"/>
            <a:ext cx="3087320" cy="646331"/>
          </a:xfrm>
          <a:prstGeom prst="rect">
            <a:avLst/>
          </a:prstGeom>
        </p:spPr>
        <p:txBody>
          <a:bodyPr wrap="none">
            <a:spAutoFit/>
          </a:bodyPr>
          <a:lstStyle/>
          <a:p>
            <a:r>
              <a:rPr lang="pt-BR" sz="3600" b="1" dirty="0"/>
              <a:t>Estudo de Caso</a:t>
            </a:r>
            <a:endParaRPr lang="pt-BR" sz="3600" dirty="0"/>
          </a:p>
        </p:txBody>
      </p:sp>
    </p:spTree>
    <p:extLst>
      <p:ext uri="{BB962C8B-B14F-4D97-AF65-F5344CB8AC3E}">
        <p14:creationId xmlns:p14="http://schemas.microsoft.com/office/powerpoint/2010/main" val="427815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9">
            <a:extLst>
              <a:ext uri="{FF2B5EF4-FFF2-40B4-BE49-F238E27FC236}">
                <a16:creationId xmlns:a16="http://schemas.microsoft.com/office/drawing/2014/main" id="{A47F67CF-A4E8-4D50-BB92-2337EE2FA167}"/>
              </a:ext>
            </a:extLst>
          </p:cNvPr>
          <p:cNvSpPr txBox="1"/>
          <p:nvPr/>
        </p:nvSpPr>
        <p:spPr>
          <a:xfrm>
            <a:off x="1003300" y="238367"/>
            <a:ext cx="9263106" cy="3298339"/>
          </a:xfrm>
          <a:prstGeom prst="rect">
            <a:avLst/>
          </a:prstGeom>
        </p:spPr>
        <p:txBody>
          <a:bodyPr vert="horz" wrap="square" lIns="0" tIns="12700" rIns="0" bIns="0" rtlCol="0">
            <a:spAutoFit/>
          </a:bodyPr>
          <a:lstStyle/>
          <a:p>
            <a:pPr marL="12700" marR="5080">
              <a:lnSpc>
                <a:spcPct val="150000"/>
              </a:lnSpc>
              <a:spcBef>
                <a:spcPts val="100"/>
              </a:spcBef>
            </a:pPr>
            <a:r>
              <a:rPr b="1" spc="-25" dirty="0">
                <a:latin typeface="Arial"/>
                <a:cs typeface="Arial"/>
              </a:rPr>
              <a:t>A </a:t>
            </a:r>
            <a:r>
              <a:rPr b="1" spc="-45" dirty="0">
                <a:latin typeface="Arial"/>
                <a:cs typeface="Arial"/>
              </a:rPr>
              <a:t>seção </a:t>
            </a:r>
            <a:r>
              <a:rPr b="1" spc="-30" dirty="0">
                <a:latin typeface="Arial"/>
                <a:cs typeface="Arial"/>
              </a:rPr>
              <a:t>Avaliação </a:t>
            </a:r>
            <a:r>
              <a:rPr spc="-45" dirty="0">
                <a:latin typeface="Arial"/>
                <a:cs typeface="Arial"/>
              </a:rPr>
              <a:t>é </a:t>
            </a:r>
            <a:r>
              <a:rPr spc="-20" dirty="0">
                <a:latin typeface="Arial"/>
                <a:cs typeface="Arial"/>
              </a:rPr>
              <a:t>apresentada </a:t>
            </a:r>
            <a:r>
              <a:rPr spc="-15" dirty="0">
                <a:latin typeface="Arial"/>
                <a:cs typeface="Arial"/>
              </a:rPr>
              <a:t>com </a:t>
            </a:r>
            <a:r>
              <a:rPr spc="10" dirty="0">
                <a:latin typeface="Arial"/>
                <a:cs typeface="Arial"/>
              </a:rPr>
              <a:t>o </a:t>
            </a:r>
            <a:r>
              <a:rPr spc="-10" dirty="0">
                <a:latin typeface="Arial"/>
                <a:cs typeface="Arial"/>
              </a:rPr>
              <a:t>auxílio </a:t>
            </a:r>
            <a:r>
              <a:rPr spc="-20" dirty="0">
                <a:latin typeface="Arial"/>
                <a:cs typeface="Arial"/>
              </a:rPr>
              <a:t>de  </a:t>
            </a:r>
            <a:r>
              <a:rPr spc="-10" dirty="0">
                <a:latin typeface="Arial"/>
                <a:cs typeface="Arial"/>
              </a:rPr>
              <a:t>fluxogramas </a:t>
            </a:r>
            <a:r>
              <a:rPr spc="-45" dirty="0">
                <a:latin typeface="Arial"/>
                <a:cs typeface="Arial"/>
              </a:rPr>
              <a:t>e </a:t>
            </a:r>
            <a:r>
              <a:rPr dirty="0">
                <a:latin typeface="Arial"/>
                <a:cs typeface="Arial"/>
              </a:rPr>
              <a:t>múltiplos </a:t>
            </a:r>
            <a:r>
              <a:rPr spc="-5" dirty="0">
                <a:latin typeface="Arial"/>
                <a:cs typeface="Arial"/>
              </a:rPr>
              <a:t>pontos </a:t>
            </a:r>
            <a:r>
              <a:rPr spc="-20" dirty="0">
                <a:latin typeface="Arial"/>
                <a:cs typeface="Arial"/>
              </a:rPr>
              <a:t>de </a:t>
            </a:r>
            <a:r>
              <a:rPr spc="-25" dirty="0">
                <a:latin typeface="Arial"/>
                <a:cs typeface="Arial"/>
              </a:rPr>
              <a:t>avaliação </a:t>
            </a:r>
            <a:r>
              <a:rPr spc="-20" dirty="0">
                <a:latin typeface="Arial"/>
                <a:cs typeface="Arial"/>
              </a:rPr>
              <a:t>clínica. </a:t>
            </a:r>
            <a:r>
              <a:rPr spc="-50" dirty="0">
                <a:latin typeface="Arial"/>
                <a:cs typeface="Arial"/>
              </a:rPr>
              <a:t>Cada  </a:t>
            </a:r>
            <a:r>
              <a:rPr spc="5" dirty="0">
                <a:latin typeface="Arial"/>
                <a:cs typeface="Arial"/>
              </a:rPr>
              <a:t>módulo </a:t>
            </a:r>
            <a:r>
              <a:rPr spc="-30" dirty="0">
                <a:latin typeface="Arial"/>
                <a:cs typeface="Arial"/>
              </a:rPr>
              <a:t>começa </a:t>
            </a:r>
            <a:r>
              <a:rPr spc="-15" dirty="0">
                <a:latin typeface="Arial"/>
                <a:cs typeface="Arial"/>
              </a:rPr>
              <a:t>com </a:t>
            </a:r>
            <a:r>
              <a:rPr spc="10" dirty="0">
                <a:latin typeface="Arial"/>
                <a:cs typeface="Arial"/>
              </a:rPr>
              <a:t>o </a:t>
            </a:r>
            <a:r>
              <a:rPr spc="-5" dirty="0">
                <a:latin typeface="Arial"/>
                <a:cs typeface="Arial"/>
              </a:rPr>
              <a:t>quadro </a:t>
            </a:r>
            <a:r>
              <a:rPr spc="-20" dirty="0">
                <a:latin typeface="Arial"/>
                <a:cs typeface="Arial"/>
              </a:rPr>
              <a:t>clínico </a:t>
            </a:r>
            <a:r>
              <a:rPr spc="-10" dirty="0">
                <a:latin typeface="Arial"/>
                <a:cs typeface="Arial"/>
              </a:rPr>
              <a:t>comum </a:t>
            </a:r>
            <a:r>
              <a:rPr spc="-20" dirty="0">
                <a:latin typeface="Arial"/>
                <a:cs typeface="Arial"/>
              </a:rPr>
              <a:t>da </a:t>
            </a:r>
            <a:r>
              <a:rPr spc="-15" dirty="0">
                <a:latin typeface="Arial"/>
                <a:cs typeface="Arial"/>
              </a:rPr>
              <a:t>condição  </a:t>
            </a:r>
            <a:r>
              <a:rPr spc="-20" dirty="0">
                <a:latin typeface="Arial"/>
                <a:cs typeface="Arial"/>
              </a:rPr>
              <a:t>suspeita; </a:t>
            </a:r>
            <a:r>
              <a:rPr spc="-25" dirty="0">
                <a:latin typeface="Arial"/>
                <a:cs typeface="Arial"/>
              </a:rPr>
              <a:t>em </a:t>
            </a:r>
            <a:r>
              <a:rPr spc="-20" dirty="0">
                <a:latin typeface="Arial"/>
                <a:cs typeface="Arial"/>
              </a:rPr>
              <a:t>seguida, </a:t>
            </a:r>
            <a:r>
              <a:rPr spc="-25" dirty="0">
                <a:latin typeface="Arial"/>
                <a:cs typeface="Arial"/>
              </a:rPr>
              <a:t>há </a:t>
            </a:r>
            <a:r>
              <a:rPr spc="-15" dirty="0">
                <a:latin typeface="Arial"/>
                <a:cs typeface="Arial"/>
              </a:rPr>
              <a:t>uma </a:t>
            </a:r>
            <a:r>
              <a:rPr spc="-30" dirty="0">
                <a:latin typeface="Arial"/>
                <a:cs typeface="Arial"/>
              </a:rPr>
              <a:t>série </a:t>
            </a:r>
            <a:r>
              <a:rPr spc="-20" dirty="0">
                <a:latin typeface="Arial"/>
                <a:cs typeface="Arial"/>
              </a:rPr>
              <a:t>de </a:t>
            </a:r>
            <a:r>
              <a:rPr spc="-10" dirty="0">
                <a:latin typeface="Arial"/>
                <a:cs typeface="Arial"/>
              </a:rPr>
              <a:t>perguntas </a:t>
            </a:r>
            <a:r>
              <a:rPr spc="-20" dirty="0">
                <a:latin typeface="Arial"/>
                <a:cs typeface="Arial"/>
              </a:rPr>
              <a:t>de  </a:t>
            </a:r>
            <a:r>
              <a:rPr spc="-25" dirty="0">
                <a:latin typeface="Arial"/>
                <a:cs typeface="Arial"/>
              </a:rPr>
              <a:t>avaliação </a:t>
            </a:r>
            <a:r>
              <a:rPr spc="-20" dirty="0">
                <a:latin typeface="Arial"/>
                <a:cs typeface="Arial"/>
              </a:rPr>
              <a:t>clínica, </a:t>
            </a:r>
            <a:r>
              <a:rPr spc="-60" dirty="0">
                <a:latin typeface="Arial"/>
                <a:cs typeface="Arial"/>
              </a:rPr>
              <a:t>às </a:t>
            </a:r>
            <a:r>
              <a:rPr spc="-25" dirty="0">
                <a:latin typeface="Arial"/>
                <a:cs typeface="Arial"/>
              </a:rPr>
              <a:t>quais </a:t>
            </a:r>
            <a:r>
              <a:rPr spc="-60" dirty="0">
                <a:latin typeface="Arial"/>
                <a:cs typeface="Arial"/>
              </a:rPr>
              <a:t>se </a:t>
            </a:r>
            <a:r>
              <a:rPr spc="-35" dirty="0">
                <a:latin typeface="Arial"/>
                <a:cs typeface="Arial"/>
              </a:rPr>
              <a:t>deve </a:t>
            </a:r>
            <a:r>
              <a:rPr spc="-15" dirty="0">
                <a:latin typeface="Arial"/>
                <a:cs typeface="Arial"/>
              </a:rPr>
              <a:t>responder </a:t>
            </a:r>
            <a:r>
              <a:rPr spc="-25" dirty="0">
                <a:latin typeface="Arial"/>
                <a:cs typeface="Arial"/>
              </a:rPr>
              <a:t>sim </a:t>
            </a:r>
            <a:r>
              <a:rPr dirty="0">
                <a:latin typeface="Arial"/>
                <a:cs typeface="Arial"/>
              </a:rPr>
              <a:t>ou </a:t>
            </a:r>
            <a:r>
              <a:rPr spc="-15" dirty="0">
                <a:latin typeface="Arial"/>
                <a:cs typeface="Arial"/>
              </a:rPr>
              <a:t>não,  que </a:t>
            </a:r>
            <a:r>
              <a:rPr spc="-20" dirty="0">
                <a:latin typeface="Arial"/>
                <a:cs typeface="Arial"/>
              </a:rPr>
              <a:t>conduzem </a:t>
            </a:r>
            <a:r>
              <a:rPr spc="10" dirty="0">
                <a:latin typeface="Arial"/>
                <a:cs typeface="Arial"/>
              </a:rPr>
              <a:t>o </a:t>
            </a:r>
            <a:r>
              <a:rPr spc="-15" dirty="0">
                <a:latin typeface="Arial"/>
                <a:cs typeface="Arial"/>
              </a:rPr>
              <a:t>usuário </a:t>
            </a:r>
            <a:r>
              <a:rPr spc="-40" dirty="0">
                <a:latin typeface="Arial"/>
                <a:cs typeface="Arial"/>
              </a:rPr>
              <a:t>a </a:t>
            </a:r>
            <a:r>
              <a:rPr spc="-10" dirty="0">
                <a:latin typeface="Arial"/>
                <a:cs typeface="Arial"/>
              </a:rPr>
              <a:t>outras </a:t>
            </a:r>
            <a:r>
              <a:rPr spc="-20" dirty="0">
                <a:latin typeface="Arial"/>
                <a:cs typeface="Arial"/>
              </a:rPr>
              <a:t>instruções </a:t>
            </a:r>
            <a:r>
              <a:rPr spc="-15" dirty="0">
                <a:latin typeface="Arial"/>
                <a:cs typeface="Arial"/>
              </a:rPr>
              <a:t>até </a:t>
            </a:r>
            <a:r>
              <a:rPr spc="-10" dirty="0">
                <a:latin typeface="Arial"/>
                <a:cs typeface="Arial"/>
              </a:rPr>
              <a:t>concluir </a:t>
            </a:r>
            <a:r>
              <a:rPr spc="-40" dirty="0">
                <a:latin typeface="Arial"/>
                <a:cs typeface="Arial"/>
              </a:rPr>
              <a:t>a  </a:t>
            </a:r>
            <a:r>
              <a:rPr spc="-25" dirty="0">
                <a:latin typeface="Arial"/>
                <a:cs typeface="Arial"/>
              </a:rPr>
              <a:t>avaliação </a:t>
            </a:r>
            <a:r>
              <a:rPr spc="-20" dirty="0">
                <a:latin typeface="Arial"/>
                <a:cs typeface="Arial"/>
              </a:rPr>
              <a:t>clínica. </a:t>
            </a:r>
            <a:r>
              <a:rPr spc="-135" dirty="0">
                <a:latin typeface="Arial"/>
                <a:cs typeface="Arial"/>
              </a:rPr>
              <a:t>É </a:t>
            </a:r>
            <a:r>
              <a:rPr spc="5" dirty="0">
                <a:latin typeface="Arial"/>
                <a:cs typeface="Arial"/>
              </a:rPr>
              <a:t>importante </a:t>
            </a:r>
            <a:r>
              <a:rPr spc="-15" dirty="0">
                <a:latin typeface="Arial"/>
                <a:cs typeface="Arial"/>
              </a:rPr>
              <a:t>que </a:t>
            </a:r>
            <a:r>
              <a:rPr spc="-40" dirty="0">
                <a:latin typeface="Arial"/>
                <a:cs typeface="Arial"/>
              </a:rPr>
              <a:t>os </a:t>
            </a:r>
            <a:r>
              <a:rPr spc="-25" dirty="0" err="1">
                <a:latin typeface="Arial"/>
                <a:cs typeface="Arial"/>
              </a:rPr>
              <a:t>usuários</a:t>
            </a:r>
            <a:r>
              <a:rPr spc="-25" dirty="0">
                <a:latin typeface="Arial"/>
                <a:cs typeface="Arial"/>
              </a:rPr>
              <a:t> </a:t>
            </a:r>
            <a:r>
              <a:rPr spc="5" dirty="0">
                <a:latin typeface="Arial"/>
                <a:cs typeface="Arial"/>
              </a:rPr>
              <a:t>do</a:t>
            </a:r>
            <a:r>
              <a:rPr lang="pt-BR" spc="5" dirty="0">
                <a:latin typeface="Arial"/>
                <a:cs typeface="Arial"/>
              </a:rPr>
              <a:t> </a:t>
            </a:r>
            <a:r>
              <a:rPr spc="-20" dirty="0">
                <a:latin typeface="Arial"/>
                <a:cs typeface="Arial"/>
              </a:rPr>
              <a:t>MI-</a:t>
            </a:r>
            <a:r>
              <a:rPr spc="-20" dirty="0" err="1">
                <a:latin typeface="Arial"/>
                <a:cs typeface="Arial"/>
              </a:rPr>
              <a:t>mhGAP</a:t>
            </a:r>
            <a:r>
              <a:rPr spc="-20" dirty="0">
                <a:latin typeface="Arial"/>
                <a:cs typeface="Arial"/>
              </a:rPr>
              <a:t> </a:t>
            </a:r>
            <a:r>
              <a:rPr spc="-30" dirty="0">
                <a:latin typeface="Arial"/>
                <a:cs typeface="Arial"/>
              </a:rPr>
              <a:t>comecem </a:t>
            </a:r>
            <a:r>
              <a:rPr spc="-25" dirty="0">
                <a:latin typeface="Arial"/>
                <a:cs typeface="Arial"/>
              </a:rPr>
              <a:t>na </a:t>
            </a:r>
            <a:r>
              <a:rPr dirty="0">
                <a:latin typeface="Arial"/>
                <a:cs typeface="Arial"/>
              </a:rPr>
              <a:t>parte </a:t>
            </a:r>
            <a:r>
              <a:rPr spc="-15" dirty="0">
                <a:latin typeface="Arial"/>
                <a:cs typeface="Arial"/>
              </a:rPr>
              <a:t>superior </a:t>
            </a:r>
            <a:r>
              <a:rPr spc="-20" dirty="0">
                <a:latin typeface="Arial"/>
                <a:cs typeface="Arial"/>
              </a:rPr>
              <a:t>da </a:t>
            </a:r>
            <a:r>
              <a:rPr spc="-25" dirty="0">
                <a:latin typeface="Arial"/>
                <a:cs typeface="Arial"/>
              </a:rPr>
              <a:t>avaliação </a:t>
            </a:r>
            <a:r>
              <a:rPr spc="-45" dirty="0">
                <a:latin typeface="Arial"/>
                <a:cs typeface="Arial"/>
              </a:rPr>
              <a:t>e  </a:t>
            </a:r>
            <a:r>
              <a:rPr spc="-40" dirty="0">
                <a:latin typeface="Arial"/>
                <a:cs typeface="Arial"/>
              </a:rPr>
              <a:t>passem </a:t>
            </a:r>
            <a:r>
              <a:rPr spc="10" dirty="0">
                <a:latin typeface="Arial"/>
                <a:cs typeface="Arial"/>
              </a:rPr>
              <a:t>por </a:t>
            </a:r>
            <a:r>
              <a:rPr spc="-5" dirty="0">
                <a:latin typeface="Arial"/>
                <a:cs typeface="Arial"/>
              </a:rPr>
              <a:t>todos </a:t>
            </a:r>
            <a:r>
              <a:rPr spc="-40" dirty="0">
                <a:latin typeface="Arial"/>
                <a:cs typeface="Arial"/>
              </a:rPr>
              <a:t>os </a:t>
            </a:r>
            <a:r>
              <a:rPr spc="-5" dirty="0">
                <a:latin typeface="Arial"/>
                <a:cs typeface="Arial"/>
              </a:rPr>
              <a:t>pontos </a:t>
            </a:r>
            <a:r>
              <a:rPr spc="-20" dirty="0">
                <a:latin typeface="Arial"/>
                <a:cs typeface="Arial"/>
              </a:rPr>
              <a:t>de </a:t>
            </a:r>
            <a:r>
              <a:rPr spc="-25" dirty="0">
                <a:latin typeface="Arial"/>
                <a:cs typeface="Arial"/>
              </a:rPr>
              <a:t>decisão </a:t>
            </a:r>
            <a:r>
              <a:rPr spc="-20" dirty="0">
                <a:latin typeface="Arial"/>
                <a:cs typeface="Arial"/>
              </a:rPr>
              <a:t>para fazer </a:t>
            </a:r>
            <a:r>
              <a:rPr spc="-15" dirty="0">
                <a:latin typeface="Arial"/>
                <a:cs typeface="Arial"/>
              </a:rPr>
              <a:t>uma  </a:t>
            </a:r>
            <a:r>
              <a:rPr spc="-25" dirty="0">
                <a:latin typeface="Arial"/>
                <a:cs typeface="Arial"/>
              </a:rPr>
              <a:t>avaliação clínica </a:t>
            </a:r>
            <a:r>
              <a:rPr spc="-5" dirty="0">
                <a:latin typeface="Arial"/>
                <a:cs typeface="Arial"/>
              </a:rPr>
              <a:t>integral </a:t>
            </a:r>
            <a:r>
              <a:rPr spc="-45" dirty="0">
                <a:latin typeface="Arial"/>
                <a:cs typeface="Arial"/>
              </a:rPr>
              <a:t>e </a:t>
            </a:r>
            <a:r>
              <a:rPr spc="-25" dirty="0">
                <a:latin typeface="Arial"/>
                <a:cs typeface="Arial"/>
              </a:rPr>
              <a:t>desenvolver </a:t>
            </a:r>
            <a:r>
              <a:rPr spc="-5" dirty="0">
                <a:latin typeface="Arial"/>
                <a:cs typeface="Arial"/>
              </a:rPr>
              <a:t>um plano </a:t>
            </a:r>
            <a:r>
              <a:rPr spc="-20" dirty="0">
                <a:latin typeface="Arial"/>
                <a:cs typeface="Arial"/>
              </a:rPr>
              <a:t>de  </a:t>
            </a:r>
            <a:r>
              <a:rPr spc="-15" dirty="0" err="1">
                <a:latin typeface="Arial"/>
                <a:cs typeface="Arial"/>
              </a:rPr>
              <a:t>manejo</a:t>
            </a:r>
            <a:r>
              <a:rPr spc="-15" dirty="0">
                <a:latin typeface="Arial"/>
                <a:cs typeface="Arial"/>
              </a:rPr>
              <a:t>.</a:t>
            </a:r>
            <a:endParaRPr lang="pt-BR" spc="-15" dirty="0">
              <a:latin typeface="Arial"/>
              <a:cs typeface="Arial"/>
            </a:endParaRPr>
          </a:p>
          <a:p>
            <a:pPr marL="12700" marR="5080">
              <a:lnSpc>
                <a:spcPct val="150000"/>
              </a:lnSpc>
              <a:spcBef>
                <a:spcPts val="100"/>
              </a:spcBef>
            </a:pPr>
            <a:endParaRPr dirty="0">
              <a:latin typeface="Arial"/>
              <a:cs typeface="Arial"/>
            </a:endParaRPr>
          </a:p>
        </p:txBody>
      </p:sp>
      <p:sp>
        <p:nvSpPr>
          <p:cNvPr id="5" name="object 15">
            <a:extLst>
              <a:ext uri="{FF2B5EF4-FFF2-40B4-BE49-F238E27FC236}">
                <a16:creationId xmlns:a16="http://schemas.microsoft.com/office/drawing/2014/main" id="{24038238-A008-4E3D-A49D-FB1F1ABFEBCA}"/>
              </a:ext>
            </a:extLst>
          </p:cNvPr>
          <p:cNvSpPr/>
          <p:nvPr/>
        </p:nvSpPr>
        <p:spPr>
          <a:xfrm>
            <a:off x="131525" y="381000"/>
            <a:ext cx="792782" cy="780566"/>
          </a:xfrm>
          <a:prstGeom prst="rect">
            <a:avLst/>
          </a:prstGeom>
          <a:blipFill>
            <a:blip r:embed="rId2" cstate="print"/>
            <a:stretch>
              <a:fillRect/>
            </a:stretch>
          </a:blipFill>
        </p:spPr>
        <p:txBody>
          <a:bodyPr wrap="square" lIns="0" tIns="0" rIns="0" bIns="0" rtlCol="0"/>
          <a:lstStyle/>
          <a:p>
            <a:endParaRPr/>
          </a:p>
        </p:txBody>
      </p:sp>
      <p:sp>
        <p:nvSpPr>
          <p:cNvPr id="6" name="object 13">
            <a:extLst>
              <a:ext uri="{FF2B5EF4-FFF2-40B4-BE49-F238E27FC236}">
                <a16:creationId xmlns:a16="http://schemas.microsoft.com/office/drawing/2014/main" id="{1E1A3603-8419-4201-BF2D-722725C8B0F7}"/>
              </a:ext>
            </a:extLst>
          </p:cNvPr>
          <p:cNvSpPr/>
          <p:nvPr/>
        </p:nvSpPr>
        <p:spPr>
          <a:xfrm>
            <a:off x="108070" y="3536706"/>
            <a:ext cx="792782" cy="696570"/>
          </a:xfrm>
          <a:prstGeom prst="rect">
            <a:avLst/>
          </a:prstGeom>
          <a:blipFill>
            <a:blip r:embed="rId3" cstate="print"/>
            <a:stretch>
              <a:fillRect/>
            </a:stretch>
          </a:blipFill>
        </p:spPr>
        <p:txBody>
          <a:bodyPr wrap="square" lIns="0" tIns="0" rIns="0" bIns="0" rtlCol="0"/>
          <a:lstStyle/>
          <a:p>
            <a:endParaRPr/>
          </a:p>
        </p:txBody>
      </p:sp>
      <p:sp>
        <p:nvSpPr>
          <p:cNvPr id="7" name="object 10">
            <a:extLst>
              <a:ext uri="{FF2B5EF4-FFF2-40B4-BE49-F238E27FC236}">
                <a16:creationId xmlns:a16="http://schemas.microsoft.com/office/drawing/2014/main" id="{42319609-6B34-4650-9922-C7FEE07BB68D}"/>
              </a:ext>
            </a:extLst>
          </p:cNvPr>
          <p:cNvSpPr txBox="1"/>
          <p:nvPr/>
        </p:nvSpPr>
        <p:spPr>
          <a:xfrm>
            <a:off x="1024709" y="3099205"/>
            <a:ext cx="9473624" cy="1636345"/>
          </a:xfrm>
          <a:prstGeom prst="rect">
            <a:avLst/>
          </a:prstGeom>
        </p:spPr>
        <p:txBody>
          <a:bodyPr vert="horz" wrap="square" lIns="0" tIns="12700" rIns="0" bIns="0" rtlCol="0">
            <a:spAutoFit/>
          </a:bodyPr>
          <a:lstStyle/>
          <a:p>
            <a:pPr marL="12700" marR="5080">
              <a:lnSpc>
                <a:spcPct val="150000"/>
              </a:lnSpc>
              <a:spcBef>
                <a:spcPts val="100"/>
              </a:spcBef>
            </a:pPr>
            <a:endParaRPr lang="pt-BR" b="1" spc="-25" dirty="0">
              <a:latin typeface="Arial"/>
              <a:cs typeface="Arial"/>
            </a:endParaRPr>
          </a:p>
          <a:p>
            <a:pPr marL="12700" marR="5080">
              <a:lnSpc>
                <a:spcPct val="150000"/>
              </a:lnSpc>
              <a:spcBef>
                <a:spcPts val="100"/>
              </a:spcBef>
            </a:pPr>
            <a:r>
              <a:rPr b="1" spc="-25" dirty="0">
                <a:latin typeface="Arial"/>
                <a:cs typeface="Arial"/>
              </a:rPr>
              <a:t>A </a:t>
            </a:r>
            <a:r>
              <a:rPr b="1" spc="-45" dirty="0">
                <a:latin typeface="Arial"/>
                <a:cs typeface="Arial"/>
              </a:rPr>
              <a:t>seção </a:t>
            </a:r>
            <a:r>
              <a:rPr b="1" dirty="0">
                <a:latin typeface="Arial"/>
                <a:cs typeface="Arial"/>
              </a:rPr>
              <a:t>Manejo </a:t>
            </a:r>
            <a:r>
              <a:rPr spc="-20" dirty="0">
                <a:latin typeface="Arial"/>
                <a:cs typeface="Arial"/>
              </a:rPr>
              <a:t>apresenta detalhes sobre </a:t>
            </a:r>
            <a:r>
              <a:rPr spc="-60" dirty="0">
                <a:latin typeface="Arial"/>
                <a:cs typeface="Arial"/>
              </a:rPr>
              <a:t>as </a:t>
            </a:r>
            <a:r>
              <a:rPr spc="-20" dirty="0">
                <a:latin typeface="Arial"/>
                <a:cs typeface="Arial"/>
              </a:rPr>
              <a:t>intervenções,  </a:t>
            </a:r>
            <a:r>
              <a:rPr spc="-15" dirty="0">
                <a:latin typeface="Arial"/>
                <a:cs typeface="Arial"/>
              </a:rPr>
              <a:t>com informações </a:t>
            </a:r>
            <a:r>
              <a:rPr spc="-20" dirty="0">
                <a:latin typeface="Arial"/>
                <a:cs typeface="Arial"/>
              </a:rPr>
              <a:t>sobre </a:t>
            </a:r>
            <a:r>
              <a:rPr spc="10" dirty="0">
                <a:latin typeface="Arial"/>
                <a:cs typeface="Arial"/>
              </a:rPr>
              <a:t>o </a:t>
            </a:r>
            <a:r>
              <a:rPr spc="-15" dirty="0">
                <a:latin typeface="Arial"/>
                <a:cs typeface="Arial"/>
              </a:rPr>
              <a:t>manejo </a:t>
            </a:r>
            <a:r>
              <a:rPr spc="-40" dirty="0">
                <a:latin typeface="Arial"/>
                <a:cs typeface="Arial"/>
              </a:rPr>
              <a:t>das </a:t>
            </a:r>
            <a:r>
              <a:rPr spc="-25" dirty="0">
                <a:latin typeface="Arial"/>
                <a:cs typeface="Arial"/>
              </a:rPr>
              <a:t>condições </a:t>
            </a:r>
            <a:r>
              <a:rPr spc="-35" dirty="0">
                <a:latin typeface="Arial"/>
                <a:cs typeface="Arial"/>
              </a:rPr>
              <a:t>específicas  </a:t>
            </a:r>
            <a:r>
              <a:rPr spc="-30" dirty="0">
                <a:latin typeface="Arial"/>
                <a:cs typeface="Arial"/>
              </a:rPr>
              <a:t>avaliadas. </a:t>
            </a:r>
            <a:r>
              <a:rPr spc="-40" dirty="0">
                <a:latin typeface="Arial"/>
                <a:cs typeface="Arial"/>
              </a:rPr>
              <a:t>Isso </a:t>
            </a:r>
            <a:r>
              <a:rPr spc="-5" dirty="0">
                <a:latin typeface="Arial"/>
                <a:cs typeface="Arial"/>
              </a:rPr>
              <a:t>inclui </a:t>
            </a:r>
            <a:r>
              <a:rPr spc="-20" dirty="0">
                <a:latin typeface="Arial"/>
                <a:cs typeface="Arial"/>
              </a:rPr>
              <a:t>intervenções </a:t>
            </a:r>
            <a:r>
              <a:rPr spc="-35" dirty="0">
                <a:latin typeface="Arial"/>
                <a:cs typeface="Arial"/>
              </a:rPr>
              <a:t>psicossociais </a:t>
            </a:r>
            <a:r>
              <a:rPr spc="-45" dirty="0">
                <a:latin typeface="Arial"/>
                <a:cs typeface="Arial"/>
              </a:rPr>
              <a:t>e  </a:t>
            </a:r>
            <a:r>
              <a:rPr spc="-15" dirty="0">
                <a:latin typeface="Arial"/>
                <a:cs typeface="Arial"/>
              </a:rPr>
              <a:t>farmacológicas </a:t>
            </a:r>
            <a:r>
              <a:rPr spc="-30" dirty="0">
                <a:latin typeface="Arial"/>
                <a:cs typeface="Arial"/>
              </a:rPr>
              <a:t>mais </a:t>
            </a:r>
            <a:r>
              <a:rPr spc="-25" dirty="0">
                <a:latin typeface="Arial"/>
                <a:cs typeface="Arial"/>
              </a:rPr>
              <a:t>técnicas, </a:t>
            </a:r>
            <a:r>
              <a:rPr spc="-10" dirty="0">
                <a:latin typeface="Arial"/>
                <a:cs typeface="Arial"/>
              </a:rPr>
              <a:t>quando</a:t>
            </a:r>
            <a:r>
              <a:rPr spc="-5" dirty="0">
                <a:latin typeface="Arial"/>
                <a:cs typeface="Arial"/>
              </a:rPr>
              <a:t> apropriado.</a:t>
            </a:r>
            <a:endParaRPr dirty="0">
              <a:latin typeface="Arial"/>
              <a:cs typeface="Arial"/>
            </a:endParaRPr>
          </a:p>
        </p:txBody>
      </p:sp>
      <p:sp>
        <p:nvSpPr>
          <p:cNvPr id="8" name="object 14">
            <a:extLst>
              <a:ext uri="{FF2B5EF4-FFF2-40B4-BE49-F238E27FC236}">
                <a16:creationId xmlns:a16="http://schemas.microsoft.com/office/drawing/2014/main" id="{7DB61AD5-E01D-4635-9C84-9384AED4EF71}"/>
              </a:ext>
            </a:extLst>
          </p:cNvPr>
          <p:cNvSpPr/>
          <p:nvPr/>
        </p:nvSpPr>
        <p:spPr>
          <a:xfrm>
            <a:off x="108070" y="5334000"/>
            <a:ext cx="801621" cy="696569"/>
          </a:xfrm>
          <a:prstGeom prst="rect">
            <a:avLst/>
          </a:prstGeom>
          <a:blipFill>
            <a:blip r:embed="rId4" cstate="print"/>
            <a:stretch>
              <a:fillRect/>
            </a:stretch>
          </a:blipFill>
        </p:spPr>
        <p:txBody>
          <a:bodyPr wrap="square" lIns="0" tIns="0" rIns="0" bIns="0" rtlCol="0"/>
          <a:lstStyle/>
          <a:p>
            <a:endParaRPr/>
          </a:p>
        </p:txBody>
      </p:sp>
      <p:sp>
        <p:nvSpPr>
          <p:cNvPr id="9" name="object 11">
            <a:extLst>
              <a:ext uri="{FF2B5EF4-FFF2-40B4-BE49-F238E27FC236}">
                <a16:creationId xmlns:a16="http://schemas.microsoft.com/office/drawing/2014/main" id="{F4D0A426-F72A-4E44-B9B1-F6F9FF475C28}"/>
              </a:ext>
            </a:extLst>
          </p:cNvPr>
          <p:cNvSpPr txBox="1"/>
          <p:nvPr/>
        </p:nvSpPr>
        <p:spPr>
          <a:xfrm>
            <a:off x="1048295" y="4918153"/>
            <a:ext cx="9009698" cy="1220847"/>
          </a:xfrm>
          <a:prstGeom prst="rect">
            <a:avLst/>
          </a:prstGeom>
        </p:spPr>
        <p:txBody>
          <a:bodyPr vert="horz" wrap="square" lIns="0" tIns="12700" rIns="0" bIns="0" rtlCol="0">
            <a:spAutoFit/>
          </a:bodyPr>
          <a:lstStyle/>
          <a:p>
            <a:pPr marL="12700" marR="5080">
              <a:lnSpc>
                <a:spcPct val="150000"/>
              </a:lnSpc>
              <a:spcBef>
                <a:spcPts val="100"/>
              </a:spcBef>
            </a:pPr>
            <a:endParaRPr lang="pt-BR" b="1" spc="-25" dirty="0">
              <a:latin typeface="Arial"/>
              <a:cs typeface="Arial"/>
            </a:endParaRPr>
          </a:p>
          <a:p>
            <a:pPr marL="12700" marR="5080">
              <a:lnSpc>
                <a:spcPct val="150000"/>
              </a:lnSpc>
              <a:spcBef>
                <a:spcPts val="100"/>
              </a:spcBef>
            </a:pPr>
            <a:r>
              <a:rPr b="1" spc="-25" dirty="0">
                <a:latin typeface="Arial"/>
                <a:cs typeface="Arial"/>
              </a:rPr>
              <a:t>A </a:t>
            </a:r>
            <a:r>
              <a:rPr b="1" spc="-45" dirty="0">
                <a:latin typeface="Arial"/>
                <a:cs typeface="Arial"/>
              </a:rPr>
              <a:t>seção </a:t>
            </a:r>
            <a:r>
              <a:rPr b="1" spc="-25" dirty="0">
                <a:latin typeface="Arial"/>
                <a:cs typeface="Arial"/>
              </a:rPr>
              <a:t>Seguimento </a:t>
            </a:r>
            <a:r>
              <a:rPr spc="-15" dirty="0">
                <a:latin typeface="Arial"/>
                <a:cs typeface="Arial"/>
              </a:rPr>
              <a:t>explica </a:t>
            </a:r>
            <a:r>
              <a:rPr spc="-10" dirty="0">
                <a:latin typeface="Arial"/>
                <a:cs typeface="Arial"/>
              </a:rPr>
              <a:t>detalhadamente como </a:t>
            </a:r>
            <a:r>
              <a:rPr spc="-60" dirty="0">
                <a:latin typeface="Arial"/>
                <a:cs typeface="Arial"/>
              </a:rPr>
              <a:t>se  </a:t>
            </a:r>
            <a:r>
              <a:rPr spc="-35" dirty="0">
                <a:latin typeface="Arial"/>
                <a:cs typeface="Arial"/>
              </a:rPr>
              <a:t>deve </a:t>
            </a:r>
            <a:r>
              <a:rPr spc="-5" dirty="0">
                <a:latin typeface="Arial"/>
                <a:cs typeface="Arial"/>
              </a:rPr>
              <a:t>continuar </a:t>
            </a:r>
            <a:r>
              <a:rPr spc="-40" dirty="0">
                <a:latin typeface="Arial"/>
                <a:cs typeface="Arial"/>
              </a:rPr>
              <a:t>a </a:t>
            </a:r>
            <a:r>
              <a:rPr spc="-20" dirty="0">
                <a:latin typeface="Arial"/>
                <a:cs typeface="Arial"/>
              </a:rPr>
              <a:t>relação </a:t>
            </a:r>
            <a:r>
              <a:rPr spc="-25" dirty="0">
                <a:latin typeface="Arial"/>
                <a:cs typeface="Arial"/>
              </a:rPr>
              <a:t>clínica </a:t>
            </a:r>
            <a:r>
              <a:rPr spc="-45" dirty="0">
                <a:latin typeface="Arial"/>
                <a:cs typeface="Arial"/>
              </a:rPr>
              <a:t>e </a:t>
            </a:r>
            <a:r>
              <a:rPr spc="-10" dirty="0">
                <a:latin typeface="Arial"/>
                <a:cs typeface="Arial"/>
              </a:rPr>
              <a:t>como </a:t>
            </a:r>
            <a:r>
              <a:rPr spc="-35" dirty="0">
                <a:latin typeface="Arial"/>
                <a:cs typeface="Arial"/>
              </a:rPr>
              <a:t>deve </a:t>
            </a:r>
            <a:r>
              <a:rPr spc="-40" dirty="0">
                <a:latin typeface="Arial"/>
                <a:cs typeface="Arial"/>
              </a:rPr>
              <a:t>ser </a:t>
            </a:r>
            <a:r>
              <a:rPr spc="10" dirty="0">
                <a:latin typeface="Arial"/>
                <a:cs typeface="Arial"/>
              </a:rPr>
              <a:t>o </a:t>
            </a:r>
            <a:r>
              <a:rPr spc="-15" dirty="0">
                <a:latin typeface="Arial"/>
                <a:cs typeface="Arial"/>
              </a:rPr>
              <a:t>manejo  </a:t>
            </a:r>
            <a:r>
              <a:rPr spc="5" dirty="0">
                <a:latin typeface="Arial"/>
                <a:cs typeface="Arial"/>
              </a:rPr>
              <a:t>do</a:t>
            </a:r>
            <a:r>
              <a:rPr spc="-25" dirty="0">
                <a:latin typeface="Arial"/>
                <a:cs typeface="Arial"/>
              </a:rPr>
              <a:t> </a:t>
            </a:r>
            <a:r>
              <a:rPr spc="-15" dirty="0">
                <a:latin typeface="Arial"/>
                <a:cs typeface="Arial"/>
              </a:rPr>
              <a:t>seguimento.</a:t>
            </a:r>
            <a:endParaRPr dirty="0">
              <a:latin typeface="Arial"/>
              <a:cs typeface="Arial"/>
            </a:endParaRPr>
          </a:p>
        </p:txBody>
      </p:sp>
    </p:spTree>
    <p:extLst>
      <p:ext uri="{BB962C8B-B14F-4D97-AF65-F5344CB8AC3E}">
        <p14:creationId xmlns:p14="http://schemas.microsoft.com/office/powerpoint/2010/main" val="39085376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ntendo texto&#10;&#10;Descrição gerada automaticamente">
            <a:extLst>
              <a:ext uri="{FF2B5EF4-FFF2-40B4-BE49-F238E27FC236}">
                <a16:creationId xmlns:a16="http://schemas.microsoft.com/office/drawing/2014/main" id="{C7489E4A-11A8-4147-B09A-01E30CF78DA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841500" y="304800"/>
            <a:ext cx="8851900" cy="7315200"/>
          </a:xfrm>
          <a:prstGeom prst="rect">
            <a:avLst/>
          </a:prstGeom>
        </p:spPr>
      </p:pic>
    </p:spTree>
    <p:extLst>
      <p:ext uri="{BB962C8B-B14F-4D97-AF65-F5344CB8AC3E}">
        <p14:creationId xmlns:p14="http://schemas.microsoft.com/office/powerpoint/2010/main" val="18454153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1"/>
          <p:cNvSpPr txBox="1"/>
          <p:nvPr/>
        </p:nvSpPr>
        <p:spPr>
          <a:xfrm>
            <a:off x="591820" y="317408"/>
            <a:ext cx="9509344" cy="1320384"/>
          </a:xfrm>
          <a:prstGeom prst="rect">
            <a:avLst/>
          </a:prstGeom>
          <a:noFill/>
          <a:ln>
            <a:noFill/>
          </a:ln>
        </p:spPr>
        <p:txBody>
          <a:bodyPr anchor="ctr"/>
          <a:lstStyle/>
          <a:p>
            <a:endParaRPr lang="pt-BR" sz="2080" spc="-1">
              <a:solidFill>
                <a:srgbClr val="000000"/>
              </a:solidFill>
              <a:uFill>
                <a:solidFill>
                  <a:srgbClr val="FFFFFF"/>
                </a:solidFill>
              </a:uFill>
              <a:latin typeface="Calibri"/>
            </a:endParaRPr>
          </a:p>
        </p:txBody>
      </p:sp>
      <p:sp>
        <p:nvSpPr>
          <p:cNvPr id="298" name="TextShape 2"/>
          <p:cNvSpPr txBox="1"/>
          <p:nvPr/>
        </p:nvSpPr>
        <p:spPr>
          <a:xfrm>
            <a:off x="1003300" y="1637792"/>
            <a:ext cx="9509344" cy="3598816"/>
          </a:xfrm>
          <a:prstGeom prst="rect">
            <a:avLst/>
          </a:prstGeom>
          <a:noFill/>
          <a:ln>
            <a:noFill/>
          </a:ln>
        </p:spPr>
        <p:txBody>
          <a:bodyPr/>
          <a:lstStyle/>
          <a:p>
            <a:pPr marL="396463" indent="-396047" algn="ctr"/>
            <a:r>
              <a:rPr lang="pt-BR" sz="4800" u="sng" spc="-1" dirty="0">
                <a:solidFill>
                  <a:srgbClr val="0000FF"/>
                </a:solidFill>
                <a:uFill>
                  <a:solidFill>
                    <a:srgbClr val="FFFFFF"/>
                  </a:solidFill>
                </a:uFill>
                <a:latin typeface="Calibri"/>
                <a:hlinkClick r:id="rId2"/>
              </a:rPr>
              <a:t>Obrigado!</a:t>
            </a:r>
          </a:p>
          <a:p>
            <a:pPr marL="396463" indent="-396047" algn="ctr"/>
            <a:endParaRPr lang="pt-BR" sz="3698" u="sng" spc="-1" dirty="0">
              <a:solidFill>
                <a:srgbClr val="0000FF"/>
              </a:solidFill>
              <a:uFill>
                <a:solidFill>
                  <a:srgbClr val="FFFFFF"/>
                </a:solidFill>
              </a:uFill>
              <a:latin typeface="Calibri"/>
              <a:hlinkClick r:id="rId2"/>
            </a:endParaRPr>
          </a:p>
          <a:p>
            <a:pPr marL="396463" indent="-396047" algn="ctr"/>
            <a:r>
              <a:rPr lang="pt-BR" sz="3698" u="sng" spc="-1" dirty="0">
                <a:solidFill>
                  <a:srgbClr val="0000FF"/>
                </a:solidFill>
                <a:uFill>
                  <a:solidFill>
                    <a:srgbClr val="FFFFFF"/>
                  </a:solidFill>
                </a:uFill>
                <a:latin typeface="Calibri"/>
                <a:hlinkClick r:id="rId2"/>
              </a:rPr>
              <a:t>nucleosaudementalsc@gmail.com</a:t>
            </a:r>
            <a:endParaRPr lang="pt-BR" sz="3698" spc="-1" dirty="0">
              <a:solidFill>
                <a:srgbClr val="000000"/>
              </a:solidFill>
              <a:uFill>
                <a:solidFill>
                  <a:srgbClr val="FFFFFF"/>
                </a:solidFill>
              </a:uFill>
              <a:latin typeface="Calibri"/>
            </a:endParaRPr>
          </a:p>
          <a:p>
            <a:pPr marL="396463" indent="-396047" algn="ctr"/>
            <a:r>
              <a:rPr lang="pt-BR" sz="3698" u="sng" spc="-1" dirty="0">
                <a:solidFill>
                  <a:srgbClr val="0000FF"/>
                </a:solidFill>
                <a:uFill>
                  <a:solidFill>
                    <a:srgbClr val="FFFFFF"/>
                  </a:solidFill>
                </a:uFill>
                <a:latin typeface="Calibri"/>
                <a:hlinkClick r:id="rId3"/>
              </a:rPr>
              <a:t>saudemental@saude.sc.gov.br</a:t>
            </a:r>
            <a:endParaRPr lang="pt-BR" sz="3698" u="sng" spc="-1" dirty="0">
              <a:solidFill>
                <a:srgbClr val="0000FF"/>
              </a:solidFill>
              <a:uFill>
                <a:solidFill>
                  <a:srgbClr val="FFFFFF"/>
                </a:solidFill>
              </a:uFill>
              <a:latin typeface="Calibri"/>
            </a:endParaRPr>
          </a:p>
          <a:p>
            <a:pPr marL="396463" indent="-396047" algn="ctr"/>
            <a:endParaRPr lang="pt-BR" sz="3698" u="sng" spc="-1" dirty="0">
              <a:solidFill>
                <a:srgbClr val="0000FF"/>
              </a:solidFill>
              <a:uFill>
                <a:solidFill>
                  <a:srgbClr val="FFFFFF"/>
                </a:solidFill>
              </a:uFill>
              <a:latin typeface="Calibri"/>
            </a:endParaRPr>
          </a:p>
          <a:p>
            <a:pPr marL="396463" indent="-396047" algn="ctr"/>
            <a:r>
              <a:rPr lang="pt-BR" sz="3698" u="sng" spc="-1" dirty="0">
                <a:solidFill>
                  <a:srgbClr val="0000FF"/>
                </a:solidFill>
                <a:uFill>
                  <a:solidFill>
                    <a:srgbClr val="FFFFFF"/>
                  </a:solidFill>
                </a:uFill>
                <a:latin typeface="Calibri"/>
              </a:rPr>
              <a:t>Fone (48) 3664-7277</a:t>
            </a:r>
            <a:endParaRPr lang="pt-BR" sz="3698" spc="-1" dirty="0">
              <a:solidFill>
                <a:srgbClr val="000000"/>
              </a:solidFill>
              <a:uFill>
                <a:solidFill>
                  <a:srgbClr val="FFFFFF"/>
                </a:solidFill>
              </a:uFill>
              <a:latin typeface="Calibri"/>
            </a:endParaRPr>
          </a:p>
          <a:p>
            <a:pPr algn="ctr">
              <a:lnSpc>
                <a:spcPct val="100000"/>
              </a:lnSpc>
            </a:pPr>
            <a:endParaRPr lang="pt-BR" sz="3698" spc="-1" dirty="0">
              <a:solidFill>
                <a:srgbClr val="000000"/>
              </a:solidFill>
              <a:uFill>
                <a:solidFill>
                  <a:srgbClr val="FFFFFF"/>
                </a:solidFill>
              </a:uFill>
              <a:latin typeface="Calibri"/>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Imagem 5"/>
          <p:cNvPicPr/>
          <p:nvPr/>
        </p:nvPicPr>
        <p:blipFill>
          <a:blip r:embed="rId2"/>
          <a:stretch/>
        </p:blipFill>
        <p:spPr>
          <a:xfrm>
            <a:off x="1460396" y="1368224"/>
            <a:ext cx="9348352" cy="5188352"/>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700403" y="1330966"/>
            <a:ext cx="1776745" cy="443711"/>
          </a:xfrm>
          <a:prstGeom prst="rect">
            <a:avLst/>
          </a:prstGeom>
        </p:spPr>
        <p:txBody>
          <a:bodyPr vert="horz" wrap="square" lIns="0" tIns="12700" rIns="0" bIns="0" rtlCol="0">
            <a:spAutoFit/>
          </a:bodyPr>
          <a:lstStyle/>
          <a:p>
            <a:pPr marL="12700">
              <a:lnSpc>
                <a:spcPct val="100000"/>
              </a:lnSpc>
              <a:spcBef>
                <a:spcPts val="100"/>
              </a:spcBef>
            </a:pPr>
            <a:r>
              <a:rPr sz="1400" spc="-45" dirty="0">
                <a:latin typeface="Arial"/>
                <a:cs typeface="Arial"/>
              </a:rPr>
              <a:t>Crianças </a:t>
            </a:r>
            <a:r>
              <a:rPr sz="1400" spc="-60" dirty="0">
                <a:latin typeface="Arial"/>
                <a:cs typeface="Arial"/>
              </a:rPr>
              <a:t>e</a:t>
            </a:r>
            <a:r>
              <a:rPr sz="1400" spc="5" dirty="0">
                <a:latin typeface="Arial"/>
                <a:cs typeface="Arial"/>
              </a:rPr>
              <a:t> </a:t>
            </a:r>
            <a:r>
              <a:rPr sz="1400" spc="-35" dirty="0">
                <a:latin typeface="Arial"/>
                <a:cs typeface="Arial"/>
              </a:rPr>
              <a:t>adolescentes</a:t>
            </a:r>
            <a:endParaRPr sz="1400" dirty="0">
              <a:latin typeface="Arial"/>
              <a:cs typeface="Arial"/>
            </a:endParaRPr>
          </a:p>
        </p:txBody>
      </p:sp>
      <p:sp>
        <p:nvSpPr>
          <p:cNvPr id="3" name="object 3"/>
          <p:cNvSpPr txBox="1"/>
          <p:nvPr/>
        </p:nvSpPr>
        <p:spPr>
          <a:xfrm>
            <a:off x="8751554" y="1896895"/>
            <a:ext cx="1940575" cy="472245"/>
          </a:xfrm>
          <a:prstGeom prst="rect">
            <a:avLst/>
          </a:prstGeom>
        </p:spPr>
        <p:txBody>
          <a:bodyPr vert="horz" wrap="square" lIns="0" tIns="12700" rIns="0" bIns="0" rtlCol="0">
            <a:spAutoFit/>
          </a:bodyPr>
          <a:lstStyle/>
          <a:p>
            <a:pPr marL="12700" marR="5080">
              <a:lnSpc>
                <a:spcPct val="111100"/>
              </a:lnSpc>
              <a:spcBef>
                <a:spcPts val="100"/>
              </a:spcBef>
            </a:pPr>
            <a:r>
              <a:rPr sz="1400" spc="-25" dirty="0">
                <a:latin typeface="Arial"/>
                <a:cs typeface="Arial"/>
              </a:rPr>
              <a:t>Mulheres </a:t>
            </a:r>
            <a:r>
              <a:rPr sz="1400" spc="-35" dirty="0">
                <a:latin typeface="Arial"/>
                <a:cs typeface="Arial"/>
              </a:rPr>
              <a:t>em </a:t>
            </a:r>
            <a:r>
              <a:rPr sz="1400" spc="-25" dirty="0">
                <a:latin typeface="Arial"/>
                <a:cs typeface="Arial"/>
              </a:rPr>
              <a:t>idade </a:t>
            </a:r>
            <a:r>
              <a:rPr sz="1400" spc="5" dirty="0">
                <a:latin typeface="Arial"/>
                <a:cs typeface="Arial"/>
              </a:rPr>
              <a:t>fértil,  </a:t>
            </a:r>
            <a:r>
              <a:rPr sz="1400" spc="-35" dirty="0">
                <a:latin typeface="Arial"/>
                <a:cs typeface="Arial"/>
              </a:rPr>
              <a:t>grávidas </a:t>
            </a:r>
            <a:r>
              <a:rPr sz="1400" spc="-10" dirty="0">
                <a:latin typeface="Arial"/>
                <a:cs typeface="Arial"/>
              </a:rPr>
              <a:t>ou</a:t>
            </a:r>
            <a:r>
              <a:rPr sz="1400" spc="20" dirty="0">
                <a:latin typeface="Arial"/>
                <a:cs typeface="Arial"/>
              </a:rPr>
              <a:t> </a:t>
            </a:r>
            <a:r>
              <a:rPr sz="1400" spc="-20" dirty="0">
                <a:latin typeface="Arial"/>
                <a:cs typeface="Arial"/>
              </a:rPr>
              <a:t>lactantes</a:t>
            </a:r>
            <a:endParaRPr sz="1400" dirty="0">
              <a:latin typeface="Arial"/>
              <a:cs typeface="Arial"/>
            </a:endParaRPr>
          </a:p>
        </p:txBody>
      </p:sp>
      <p:sp>
        <p:nvSpPr>
          <p:cNvPr id="4" name="object 4"/>
          <p:cNvSpPr txBox="1"/>
          <p:nvPr/>
        </p:nvSpPr>
        <p:spPr>
          <a:xfrm>
            <a:off x="8751554" y="2451249"/>
            <a:ext cx="1125107" cy="228268"/>
          </a:xfrm>
          <a:prstGeom prst="rect">
            <a:avLst/>
          </a:prstGeom>
        </p:spPr>
        <p:txBody>
          <a:bodyPr vert="horz" wrap="square" lIns="0" tIns="12700" rIns="0" bIns="0" rtlCol="0">
            <a:spAutoFit/>
          </a:bodyPr>
          <a:lstStyle/>
          <a:p>
            <a:pPr marL="12700">
              <a:lnSpc>
                <a:spcPct val="100000"/>
              </a:lnSpc>
              <a:spcBef>
                <a:spcPts val="100"/>
              </a:spcBef>
            </a:pPr>
            <a:r>
              <a:rPr sz="1400" spc="-15" dirty="0">
                <a:latin typeface="Arial"/>
                <a:cs typeface="Arial"/>
              </a:rPr>
              <a:t>Adultos</a:t>
            </a:r>
            <a:endParaRPr sz="1400" dirty="0">
              <a:latin typeface="Arial"/>
              <a:cs typeface="Arial"/>
            </a:endParaRPr>
          </a:p>
        </p:txBody>
      </p:sp>
      <p:sp>
        <p:nvSpPr>
          <p:cNvPr id="5" name="object 5"/>
          <p:cNvSpPr txBox="1"/>
          <p:nvPr/>
        </p:nvSpPr>
        <p:spPr>
          <a:xfrm>
            <a:off x="8700403" y="2888046"/>
            <a:ext cx="935355" cy="228268"/>
          </a:xfrm>
          <a:prstGeom prst="rect">
            <a:avLst/>
          </a:prstGeom>
        </p:spPr>
        <p:txBody>
          <a:bodyPr vert="horz" wrap="square" lIns="0" tIns="12700" rIns="0" bIns="0" rtlCol="0">
            <a:spAutoFit/>
          </a:bodyPr>
          <a:lstStyle/>
          <a:p>
            <a:pPr marL="12700">
              <a:lnSpc>
                <a:spcPct val="100000"/>
              </a:lnSpc>
              <a:spcBef>
                <a:spcPts val="100"/>
              </a:spcBef>
            </a:pPr>
            <a:r>
              <a:rPr sz="1400" spc="-35" dirty="0">
                <a:latin typeface="Arial"/>
                <a:cs typeface="Arial"/>
              </a:rPr>
              <a:t>Idosos</a:t>
            </a:r>
            <a:endParaRPr sz="1400" dirty="0">
              <a:latin typeface="Arial"/>
              <a:cs typeface="Arial"/>
            </a:endParaRPr>
          </a:p>
        </p:txBody>
      </p:sp>
      <p:sp>
        <p:nvSpPr>
          <p:cNvPr id="6" name="object 6"/>
          <p:cNvSpPr txBox="1"/>
          <p:nvPr/>
        </p:nvSpPr>
        <p:spPr>
          <a:xfrm>
            <a:off x="8751555" y="4267362"/>
            <a:ext cx="1940574" cy="228268"/>
          </a:xfrm>
          <a:prstGeom prst="rect">
            <a:avLst/>
          </a:prstGeom>
        </p:spPr>
        <p:txBody>
          <a:bodyPr vert="horz" wrap="square" lIns="0" tIns="12700" rIns="0" bIns="0" rtlCol="0">
            <a:spAutoFit/>
          </a:bodyPr>
          <a:lstStyle/>
          <a:p>
            <a:pPr marL="12700">
              <a:lnSpc>
                <a:spcPct val="100000"/>
              </a:lnSpc>
              <a:spcBef>
                <a:spcPts val="100"/>
              </a:spcBef>
            </a:pPr>
            <a:r>
              <a:rPr sz="1400" spc="-30" dirty="0">
                <a:latin typeface="Arial"/>
                <a:cs typeface="Arial"/>
              </a:rPr>
              <a:t>Mais</a:t>
            </a:r>
            <a:r>
              <a:rPr sz="1400" spc="-45" dirty="0">
                <a:latin typeface="Arial"/>
                <a:cs typeface="Arial"/>
              </a:rPr>
              <a:t> </a:t>
            </a:r>
            <a:r>
              <a:rPr sz="1400" spc="-20" dirty="0">
                <a:latin typeface="Arial"/>
                <a:cs typeface="Arial"/>
              </a:rPr>
              <a:t>informações</a:t>
            </a:r>
            <a:endParaRPr sz="1400" dirty="0">
              <a:latin typeface="Arial"/>
              <a:cs typeface="Arial"/>
            </a:endParaRPr>
          </a:p>
        </p:txBody>
      </p:sp>
      <p:sp>
        <p:nvSpPr>
          <p:cNvPr id="7" name="object 7"/>
          <p:cNvSpPr txBox="1"/>
          <p:nvPr/>
        </p:nvSpPr>
        <p:spPr>
          <a:xfrm>
            <a:off x="8751555" y="3850395"/>
            <a:ext cx="595864" cy="228268"/>
          </a:xfrm>
          <a:prstGeom prst="rect">
            <a:avLst/>
          </a:prstGeom>
        </p:spPr>
        <p:txBody>
          <a:bodyPr vert="horz" wrap="square" lIns="0" tIns="12700" rIns="0" bIns="0" rtlCol="0">
            <a:spAutoFit/>
          </a:bodyPr>
          <a:lstStyle/>
          <a:p>
            <a:pPr marL="12700">
              <a:lnSpc>
                <a:spcPct val="100000"/>
              </a:lnSpc>
              <a:spcBef>
                <a:spcPts val="100"/>
              </a:spcBef>
            </a:pPr>
            <a:r>
              <a:rPr sz="1400" spc="-35" dirty="0">
                <a:latin typeface="Arial"/>
                <a:cs typeface="Arial"/>
              </a:rPr>
              <a:t>N</a:t>
            </a:r>
            <a:r>
              <a:rPr sz="1400" spc="-30" dirty="0">
                <a:latin typeface="Arial"/>
                <a:cs typeface="Arial"/>
              </a:rPr>
              <a:t>ão</a:t>
            </a:r>
            <a:endParaRPr sz="1400" dirty="0">
              <a:latin typeface="Arial"/>
              <a:cs typeface="Arial"/>
            </a:endParaRPr>
          </a:p>
        </p:txBody>
      </p:sp>
      <p:sp>
        <p:nvSpPr>
          <p:cNvPr id="8" name="object 8"/>
          <p:cNvSpPr txBox="1"/>
          <p:nvPr/>
        </p:nvSpPr>
        <p:spPr>
          <a:xfrm>
            <a:off x="8751555" y="3324844"/>
            <a:ext cx="1038356" cy="228268"/>
          </a:xfrm>
          <a:prstGeom prst="rect">
            <a:avLst/>
          </a:prstGeom>
        </p:spPr>
        <p:txBody>
          <a:bodyPr vert="horz" wrap="square" lIns="0" tIns="12700" rIns="0" bIns="0" rtlCol="0">
            <a:spAutoFit/>
          </a:bodyPr>
          <a:lstStyle/>
          <a:p>
            <a:pPr marL="12700">
              <a:lnSpc>
                <a:spcPct val="100000"/>
              </a:lnSpc>
              <a:spcBef>
                <a:spcPts val="100"/>
              </a:spcBef>
            </a:pPr>
            <a:r>
              <a:rPr sz="1400" spc="-80" dirty="0">
                <a:latin typeface="Arial"/>
                <a:cs typeface="Arial"/>
              </a:rPr>
              <a:t>ATENÇÃO</a:t>
            </a:r>
            <a:endParaRPr sz="1400" dirty="0">
              <a:latin typeface="Arial"/>
              <a:cs typeface="Arial"/>
            </a:endParaRPr>
          </a:p>
        </p:txBody>
      </p:sp>
      <p:sp>
        <p:nvSpPr>
          <p:cNvPr id="9" name="object 9"/>
          <p:cNvSpPr/>
          <p:nvPr/>
        </p:nvSpPr>
        <p:spPr>
          <a:xfrm>
            <a:off x="8295344" y="23829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10" name="object 10"/>
          <p:cNvSpPr/>
          <p:nvPr/>
        </p:nvSpPr>
        <p:spPr>
          <a:xfrm>
            <a:off x="8288994" y="2376605"/>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11" name="object 11"/>
          <p:cNvSpPr/>
          <p:nvPr/>
        </p:nvSpPr>
        <p:spPr>
          <a:xfrm>
            <a:off x="8346617" y="2426536"/>
            <a:ext cx="164289" cy="183667"/>
          </a:xfrm>
          <a:prstGeom prst="rect">
            <a:avLst/>
          </a:prstGeom>
          <a:blipFill>
            <a:blip r:embed="rId2" cstate="print"/>
            <a:stretch>
              <a:fillRect/>
            </a:stretch>
          </a:blipFill>
        </p:spPr>
        <p:txBody>
          <a:bodyPr wrap="square" lIns="0" tIns="0" rIns="0" bIns="0" rtlCol="0"/>
          <a:lstStyle/>
          <a:p>
            <a:endParaRPr/>
          </a:p>
        </p:txBody>
      </p:sp>
      <p:sp>
        <p:nvSpPr>
          <p:cNvPr id="12" name="object 12"/>
          <p:cNvSpPr/>
          <p:nvPr/>
        </p:nvSpPr>
        <p:spPr>
          <a:xfrm>
            <a:off x="8295344" y="19257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13" name="object 13"/>
          <p:cNvSpPr/>
          <p:nvPr/>
        </p:nvSpPr>
        <p:spPr>
          <a:xfrm>
            <a:off x="8288994" y="1919405"/>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14" name="object 14"/>
          <p:cNvSpPr/>
          <p:nvPr/>
        </p:nvSpPr>
        <p:spPr>
          <a:xfrm>
            <a:off x="8356005" y="1958973"/>
            <a:ext cx="155490" cy="204194"/>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95344" y="1459595"/>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16" name="object 16"/>
          <p:cNvSpPr/>
          <p:nvPr/>
        </p:nvSpPr>
        <p:spPr>
          <a:xfrm>
            <a:off x="8288994" y="1453244"/>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17" name="object 17"/>
          <p:cNvSpPr/>
          <p:nvPr/>
        </p:nvSpPr>
        <p:spPr>
          <a:xfrm>
            <a:off x="8333257" y="1526735"/>
            <a:ext cx="199047" cy="145562"/>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8295344" y="28401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19" name="object 19"/>
          <p:cNvSpPr/>
          <p:nvPr/>
        </p:nvSpPr>
        <p:spPr>
          <a:xfrm>
            <a:off x="8288994" y="2833805"/>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20" name="object 20"/>
          <p:cNvSpPr/>
          <p:nvPr/>
        </p:nvSpPr>
        <p:spPr>
          <a:xfrm>
            <a:off x="8373212" y="2874465"/>
            <a:ext cx="96356" cy="203990"/>
          </a:xfrm>
          <a:prstGeom prst="rect">
            <a:avLst/>
          </a:prstGeom>
          <a:blipFill>
            <a:blip r:embed="rId5" cstate="print"/>
            <a:stretch>
              <a:fillRect/>
            </a:stretch>
          </a:blipFill>
        </p:spPr>
        <p:txBody>
          <a:bodyPr wrap="square" lIns="0" tIns="0" rIns="0" bIns="0" rtlCol="0"/>
          <a:lstStyle/>
          <a:p>
            <a:endParaRPr/>
          </a:p>
        </p:txBody>
      </p:sp>
      <p:sp>
        <p:nvSpPr>
          <p:cNvPr id="21" name="object 21"/>
          <p:cNvSpPr/>
          <p:nvPr/>
        </p:nvSpPr>
        <p:spPr>
          <a:xfrm>
            <a:off x="8295344" y="32973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22" name="object 22"/>
          <p:cNvSpPr/>
          <p:nvPr/>
        </p:nvSpPr>
        <p:spPr>
          <a:xfrm>
            <a:off x="8288994" y="3291005"/>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23" name="object 23"/>
          <p:cNvSpPr/>
          <p:nvPr/>
        </p:nvSpPr>
        <p:spPr>
          <a:xfrm>
            <a:off x="8406202" y="3337679"/>
            <a:ext cx="52705" cy="200025"/>
          </a:xfrm>
          <a:custGeom>
            <a:avLst/>
            <a:gdLst/>
            <a:ahLst/>
            <a:cxnLst/>
            <a:rect l="l" t="t" r="r" b="b"/>
            <a:pathLst>
              <a:path w="52704" h="200025">
                <a:moveTo>
                  <a:pt x="48882" y="0"/>
                </a:moveTo>
                <a:lnTo>
                  <a:pt x="3289" y="0"/>
                </a:lnTo>
                <a:lnTo>
                  <a:pt x="8890" y="132003"/>
                </a:lnTo>
                <a:lnTo>
                  <a:pt x="43548" y="132003"/>
                </a:lnTo>
                <a:lnTo>
                  <a:pt x="48882" y="0"/>
                </a:lnTo>
                <a:close/>
              </a:path>
              <a:path w="52704" h="200025">
                <a:moveTo>
                  <a:pt x="26225" y="146570"/>
                </a:moveTo>
                <a:lnTo>
                  <a:pt x="15612" y="148542"/>
                </a:lnTo>
                <a:lnTo>
                  <a:pt x="7321" y="154036"/>
                </a:lnTo>
                <a:lnTo>
                  <a:pt x="1926" y="162424"/>
                </a:lnTo>
                <a:lnTo>
                  <a:pt x="0" y="173075"/>
                </a:lnTo>
                <a:lnTo>
                  <a:pt x="1878" y="183618"/>
                </a:lnTo>
                <a:lnTo>
                  <a:pt x="7170" y="192027"/>
                </a:lnTo>
                <a:lnTo>
                  <a:pt x="15360" y="197592"/>
                </a:lnTo>
                <a:lnTo>
                  <a:pt x="25933" y="199605"/>
                </a:lnTo>
                <a:lnTo>
                  <a:pt x="26225" y="199605"/>
                </a:lnTo>
                <a:lnTo>
                  <a:pt x="36917" y="197592"/>
                </a:lnTo>
                <a:lnTo>
                  <a:pt x="45099" y="192027"/>
                </a:lnTo>
                <a:lnTo>
                  <a:pt x="50330" y="183618"/>
                </a:lnTo>
                <a:lnTo>
                  <a:pt x="52171" y="173075"/>
                </a:lnTo>
                <a:lnTo>
                  <a:pt x="50165" y="162424"/>
                </a:lnTo>
                <a:lnTo>
                  <a:pt x="44880" y="154036"/>
                </a:lnTo>
                <a:lnTo>
                  <a:pt x="36753" y="148542"/>
                </a:lnTo>
                <a:lnTo>
                  <a:pt x="26225" y="146570"/>
                </a:lnTo>
                <a:close/>
              </a:path>
            </a:pathLst>
          </a:custGeom>
          <a:solidFill>
            <a:srgbClr val="FFFFFF"/>
          </a:solidFill>
        </p:spPr>
        <p:txBody>
          <a:bodyPr wrap="square" lIns="0" tIns="0" rIns="0" bIns="0" rtlCol="0"/>
          <a:lstStyle/>
          <a:p>
            <a:endParaRPr/>
          </a:p>
        </p:txBody>
      </p:sp>
      <p:sp>
        <p:nvSpPr>
          <p:cNvPr id="24" name="object 24"/>
          <p:cNvSpPr/>
          <p:nvPr/>
        </p:nvSpPr>
        <p:spPr>
          <a:xfrm>
            <a:off x="8295344" y="42429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25" name="object 25"/>
          <p:cNvSpPr/>
          <p:nvPr/>
        </p:nvSpPr>
        <p:spPr>
          <a:xfrm>
            <a:off x="8288994" y="4236605"/>
            <a:ext cx="288290" cy="288290"/>
          </a:xfrm>
          <a:custGeom>
            <a:avLst/>
            <a:gdLst/>
            <a:ahLst/>
            <a:cxnLst/>
            <a:rect l="l" t="t" r="r" b="b"/>
            <a:pathLst>
              <a:path w="288290" h="288289">
                <a:moveTo>
                  <a:pt x="144005" y="0"/>
                </a:moveTo>
                <a:lnTo>
                  <a:pt x="98490" y="7340"/>
                </a:lnTo>
                <a:lnTo>
                  <a:pt x="58959" y="27782"/>
                </a:lnTo>
                <a:lnTo>
                  <a:pt x="27785" y="58954"/>
                </a:lnTo>
                <a:lnTo>
                  <a:pt x="7341" y="98485"/>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4" y="12700"/>
                </a:lnTo>
                <a:lnTo>
                  <a:pt x="189520" y="7340"/>
                </a:lnTo>
                <a:lnTo>
                  <a:pt x="144005" y="0"/>
                </a:lnTo>
                <a:close/>
              </a:path>
              <a:path w="288290" h="288289">
                <a:moveTo>
                  <a:pt x="199884"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85"/>
                </a:lnTo>
                <a:lnTo>
                  <a:pt x="260224" y="58954"/>
                </a:lnTo>
                <a:lnTo>
                  <a:pt x="229051" y="27782"/>
                </a:lnTo>
                <a:lnTo>
                  <a:pt x="199884" y="12700"/>
                </a:lnTo>
                <a:close/>
              </a:path>
            </a:pathLst>
          </a:custGeom>
          <a:solidFill>
            <a:srgbClr val="FFFFFF"/>
          </a:solidFill>
        </p:spPr>
        <p:txBody>
          <a:bodyPr wrap="square" lIns="0" tIns="0" rIns="0" bIns="0" rtlCol="0"/>
          <a:lstStyle/>
          <a:p>
            <a:endParaRPr/>
          </a:p>
        </p:txBody>
      </p:sp>
      <p:sp>
        <p:nvSpPr>
          <p:cNvPr id="26" name="object 26"/>
          <p:cNvSpPr/>
          <p:nvPr/>
        </p:nvSpPr>
        <p:spPr>
          <a:xfrm>
            <a:off x="8410650" y="4280275"/>
            <a:ext cx="43815" cy="43815"/>
          </a:xfrm>
          <a:custGeom>
            <a:avLst/>
            <a:gdLst/>
            <a:ahLst/>
            <a:cxnLst/>
            <a:rect l="l" t="t" r="r" b="b"/>
            <a:pathLst>
              <a:path w="43815" h="43814">
                <a:moveTo>
                  <a:pt x="21907" y="0"/>
                </a:moveTo>
                <a:lnTo>
                  <a:pt x="13378" y="1721"/>
                </a:lnTo>
                <a:lnTo>
                  <a:pt x="6415" y="6415"/>
                </a:lnTo>
                <a:lnTo>
                  <a:pt x="1721" y="13378"/>
                </a:lnTo>
                <a:lnTo>
                  <a:pt x="0" y="21907"/>
                </a:lnTo>
                <a:lnTo>
                  <a:pt x="1721" y="30431"/>
                </a:lnTo>
                <a:lnTo>
                  <a:pt x="6415" y="37395"/>
                </a:lnTo>
                <a:lnTo>
                  <a:pt x="13378" y="42092"/>
                </a:lnTo>
                <a:lnTo>
                  <a:pt x="21907" y="43814"/>
                </a:lnTo>
                <a:lnTo>
                  <a:pt x="30429" y="42092"/>
                </a:lnTo>
                <a:lnTo>
                  <a:pt x="37388" y="37395"/>
                </a:lnTo>
                <a:lnTo>
                  <a:pt x="42081" y="30431"/>
                </a:lnTo>
                <a:lnTo>
                  <a:pt x="43802" y="21907"/>
                </a:lnTo>
                <a:lnTo>
                  <a:pt x="42081" y="13378"/>
                </a:lnTo>
                <a:lnTo>
                  <a:pt x="37388" y="6415"/>
                </a:lnTo>
                <a:lnTo>
                  <a:pt x="30429" y="1721"/>
                </a:lnTo>
                <a:lnTo>
                  <a:pt x="21907" y="0"/>
                </a:lnTo>
                <a:close/>
              </a:path>
            </a:pathLst>
          </a:custGeom>
          <a:solidFill>
            <a:srgbClr val="FFFFFF"/>
          </a:solidFill>
        </p:spPr>
        <p:txBody>
          <a:bodyPr wrap="square" lIns="0" tIns="0" rIns="0" bIns="0" rtlCol="0"/>
          <a:lstStyle/>
          <a:p>
            <a:endParaRPr/>
          </a:p>
        </p:txBody>
      </p:sp>
      <p:sp>
        <p:nvSpPr>
          <p:cNvPr id="27" name="object 27"/>
          <p:cNvSpPr/>
          <p:nvPr/>
        </p:nvSpPr>
        <p:spPr>
          <a:xfrm>
            <a:off x="8432552" y="4348683"/>
            <a:ext cx="0" cy="131445"/>
          </a:xfrm>
          <a:custGeom>
            <a:avLst/>
            <a:gdLst/>
            <a:ahLst/>
            <a:cxnLst/>
            <a:rect l="l" t="t" r="r" b="b"/>
            <a:pathLst>
              <a:path h="131445">
                <a:moveTo>
                  <a:pt x="0" y="0"/>
                </a:moveTo>
                <a:lnTo>
                  <a:pt x="0" y="131191"/>
                </a:lnTo>
              </a:path>
            </a:pathLst>
          </a:custGeom>
          <a:ln w="34836">
            <a:solidFill>
              <a:srgbClr val="FFFFFF"/>
            </a:solidFill>
          </a:ln>
        </p:spPr>
        <p:txBody>
          <a:bodyPr wrap="square" lIns="0" tIns="0" rIns="0" bIns="0" rtlCol="0"/>
          <a:lstStyle/>
          <a:p>
            <a:endParaRPr/>
          </a:p>
        </p:txBody>
      </p:sp>
      <p:sp>
        <p:nvSpPr>
          <p:cNvPr id="28" name="object 28"/>
          <p:cNvSpPr/>
          <p:nvPr/>
        </p:nvSpPr>
        <p:spPr>
          <a:xfrm>
            <a:off x="8295344" y="3785756"/>
            <a:ext cx="275590" cy="275590"/>
          </a:xfrm>
          <a:custGeom>
            <a:avLst/>
            <a:gdLst/>
            <a:ahLst/>
            <a:cxnLst/>
            <a:rect l="l" t="t" r="r" b="b"/>
            <a:pathLst>
              <a:path w="275590" h="275589">
                <a:moveTo>
                  <a:pt x="137655" y="0"/>
                </a:moveTo>
                <a:lnTo>
                  <a:pt x="94190" y="7028"/>
                </a:lnTo>
                <a:lnTo>
                  <a:pt x="56408" y="26593"/>
                </a:lnTo>
                <a:lnTo>
                  <a:pt x="26593" y="56408"/>
                </a:lnTo>
                <a:lnTo>
                  <a:pt x="7028" y="94190"/>
                </a:lnTo>
                <a:lnTo>
                  <a:pt x="0" y="137655"/>
                </a:lnTo>
                <a:lnTo>
                  <a:pt x="7028" y="181113"/>
                </a:lnTo>
                <a:lnTo>
                  <a:pt x="26593" y="218892"/>
                </a:lnTo>
                <a:lnTo>
                  <a:pt x="56408" y="248705"/>
                </a:lnTo>
                <a:lnTo>
                  <a:pt x="94190" y="268269"/>
                </a:lnTo>
                <a:lnTo>
                  <a:pt x="137655" y="275297"/>
                </a:lnTo>
                <a:lnTo>
                  <a:pt x="181113" y="268269"/>
                </a:lnTo>
                <a:lnTo>
                  <a:pt x="218892" y="248705"/>
                </a:lnTo>
                <a:lnTo>
                  <a:pt x="248705" y="218892"/>
                </a:lnTo>
                <a:lnTo>
                  <a:pt x="268269" y="181113"/>
                </a:lnTo>
                <a:lnTo>
                  <a:pt x="275297" y="137655"/>
                </a:lnTo>
                <a:lnTo>
                  <a:pt x="268269" y="94190"/>
                </a:lnTo>
                <a:lnTo>
                  <a:pt x="248705" y="56408"/>
                </a:lnTo>
                <a:lnTo>
                  <a:pt x="218892" y="26593"/>
                </a:lnTo>
                <a:lnTo>
                  <a:pt x="181113" y="7028"/>
                </a:lnTo>
                <a:lnTo>
                  <a:pt x="137655" y="0"/>
                </a:lnTo>
                <a:close/>
              </a:path>
            </a:pathLst>
          </a:custGeom>
          <a:solidFill>
            <a:srgbClr val="D10019"/>
          </a:solidFill>
        </p:spPr>
        <p:txBody>
          <a:bodyPr wrap="square" lIns="0" tIns="0" rIns="0" bIns="0" rtlCol="0"/>
          <a:lstStyle/>
          <a:p>
            <a:endParaRPr/>
          </a:p>
        </p:txBody>
      </p:sp>
      <p:sp>
        <p:nvSpPr>
          <p:cNvPr id="29" name="object 29"/>
          <p:cNvSpPr/>
          <p:nvPr/>
        </p:nvSpPr>
        <p:spPr>
          <a:xfrm>
            <a:off x="8288994" y="3779405"/>
            <a:ext cx="288290" cy="288290"/>
          </a:xfrm>
          <a:custGeom>
            <a:avLst/>
            <a:gdLst/>
            <a:ahLst/>
            <a:cxnLst/>
            <a:rect l="l" t="t" r="r" b="b"/>
            <a:pathLst>
              <a:path w="288290" h="288289">
                <a:moveTo>
                  <a:pt x="144005" y="0"/>
                </a:moveTo>
                <a:lnTo>
                  <a:pt x="98490" y="7341"/>
                </a:lnTo>
                <a:lnTo>
                  <a:pt x="58959" y="27785"/>
                </a:lnTo>
                <a:lnTo>
                  <a:pt x="27785" y="58959"/>
                </a:lnTo>
                <a:lnTo>
                  <a:pt x="7341" y="98490"/>
                </a:lnTo>
                <a:lnTo>
                  <a:pt x="0" y="144005"/>
                </a:lnTo>
                <a:lnTo>
                  <a:pt x="7341" y="189519"/>
                </a:lnTo>
                <a:lnTo>
                  <a:pt x="27785" y="229046"/>
                </a:lnTo>
                <a:lnTo>
                  <a:pt x="58959" y="260216"/>
                </a:lnTo>
                <a:lnTo>
                  <a:pt x="98490" y="280657"/>
                </a:lnTo>
                <a:lnTo>
                  <a:pt x="144005" y="287997"/>
                </a:lnTo>
                <a:lnTo>
                  <a:pt x="189520" y="280657"/>
                </a:lnTo>
                <a:lnTo>
                  <a:pt x="199884" y="275297"/>
                </a:lnTo>
                <a:lnTo>
                  <a:pt x="144005" y="275297"/>
                </a:lnTo>
                <a:lnTo>
                  <a:pt x="92943" y="264963"/>
                </a:lnTo>
                <a:lnTo>
                  <a:pt x="51201" y="236797"/>
                </a:lnTo>
                <a:lnTo>
                  <a:pt x="23034" y="195059"/>
                </a:lnTo>
                <a:lnTo>
                  <a:pt x="12700" y="144005"/>
                </a:lnTo>
                <a:lnTo>
                  <a:pt x="23034" y="92943"/>
                </a:lnTo>
                <a:lnTo>
                  <a:pt x="51201" y="51201"/>
                </a:lnTo>
                <a:lnTo>
                  <a:pt x="92943" y="23034"/>
                </a:lnTo>
                <a:lnTo>
                  <a:pt x="144005" y="12700"/>
                </a:lnTo>
                <a:lnTo>
                  <a:pt x="199880" y="12700"/>
                </a:lnTo>
                <a:lnTo>
                  <a:pt x="189520" y="7341"/>
                </a:lnTo>
                <a:lnTo>
                  <a:pt x="144005" y="0"/>
                </a:lnTo>
                <a:close/>
              </a:path>
              <a:path w="288290" h="288289">
                <a:moveTo>
                  <a:pt x="199880" y="12700"/>
                </a:moveTo>
                <a:lnTo>
                  <a:pt x="144005" y="12700"/>
                </a:lnTo>
                <a:lnTo>
                  <a:pt x="195066" y="23034"/>
                </a:lnTo>
                <a:lnTo>
                  <a:pt x="236808" y="51201"/>
                </a:lnTo>
                <a:lnTo>
                  <a:pt x="264975" y="92943"/>
                </a:lnTo>
                <a:lnTo>
                  <a:pt x="275310" y="144005"/>
                </a:lnTo>
                <a:lnTo>
                  <a:pt x="264975" y="195059"/>
                </a:lnTo>
                <a:lnTo>
                  <a:pt x="236808" y="236797"/>
                </a:lnTo>
                <a:lnTo>
                  <a:pt x="195066" y="264963"/>
                </a:lnTo>
                <a:lnTo>
                  <a:pt x="144005" y="275297"/>
                </a:lnTo>
                <a:lnTo>
                  <a:pt x="199884" y="275297"/>
                </a:lnTo>
                <a:lnTo>
                  <a:pt x="229051" y="260216"/>
                </a:lnTo>
                <a:lnTo>
                  <a:pt x="260224" y="229046"/>
                </a:lnTo>
                <a:lnTo>
                  <a:pt x="280668" y="189519"/>
                </a:lnTo>
                <a:lnTo>
                  <a:pt x="288010" y="144005"/>
                </a:lnTo>
                <a:lnTo>
                  <a:pt x="280668" y="98490"/>
                </a:lnTo>
                <a:lnTo>
                  <a:pt x="260224" y="58959"/>
                </a:lnTo>
                <a:lnTo>
                  <a:pt x="229051" y="27785"/>
                </a:lnTo>
                <a:lnTo>
                  <a:pt x="199880" y="12700"/>
                </a:lnTo>
                <a:close/>
              </a:path>
            </a:pathLst>
          </a:custGeom>
          <a:solidFill>
            <a:srgbClr val="FFFFFF"/>
          </a:solidFill>
        </p:spPr>
        <p:txBody>
          <a:bodyPr wrap="square" lIns="0" tIns="0" rIns="0" bIns="0" rtlCol="0"/>
          <a:lstStyle/>
          <a:p>
            <a:endParaRPr/>
          </a:p>
        </p:txBody>
      </p:sp>
      <p:sp>
        <p:nvSpPr>
          <p:cNvPr id="30" name="object 30"/>
          <p:cNvSpPr/>
          <p:nvPr/>
        </p:nvSpPr>
        <p:spPr>
          <a:xfrm>
            <a:off x="8351077" y="3842177"/>
            <a:ext cx="162763" cy="162763"/>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822387" y="5200855"/>
            <a:ext cx="2066925" cy="1257300"/>
          </a:xfrm>
          <a:custGeom>
            <a:avLst/>
            <a:gdLst/>
            <a:ahLst/>
            <a:cxnLst/>
            <a:rect l="l" t="t" r="r" b="b"/>
            <a:pathLst>
              <a:path w="2066925" h="1257300">
                <a:moveTo>
                  <a:pt x="0" y="0"/>
                </a:moveTo>
                <a:lnTo>
                  <a:pt x="0" y="1257147"/>
                </a:lnTo>
                <a:lnTo>
                  <a:pt x="1852625" y="1257147"/>
                </a:lnTo>
                <a:lnTo>
                  <a:pt x="1852625" y="797661"/>
                </a:lnTo>
                <a:lnTo>
                  <a:pt x="2066391" y="635469"/>
                </a:lnTo>
                <a:lnTo>
                  <a:pt x="1852625" y="450977"/>
                </a:lnTo>
                <a:lnTo>
                  <a:pt x="1852625" y="0"/>
                </a:lnTo>
                <a:lnTo>
                  <a:pt x="0" y="0"/>
                </a:lnTo>
                <a:close/>
              </a:path>
            </a:pathLst>
          </a:custGeom>
          <a:ln w="88899">
            <a:solidFill>
              <a:srgbClr val="E3E4E4"/>
            </a:solidFill>
          </a:ln>
        </p:spPr>
        <p:txBody>
          <a:bodyPr wrap="square" lIns="0" tIns="0" rIns="0" bIns="0" rtlCol="0"/>
          <a:lstStyle/>
          <a:p>
            <a:endParaRPr/>
          </a:p>
        </p:txBody>
      </p:sp>
      <p:sp>
        <p:nvSpPr>
          <p:cNvPr id="32" name="object 32"/>
          <p:cNvSpPr txBox="1"/>
          <p:nvPr/>
        </p:nvSpPr>
        <p:spPr>
          <a:xfrm>
            <a:off x="999538" y="5318283"/>
            <a:ext cx="916940" cy="505267"/>
          </a:xfrm>
          <a:prstGeom prst="rect">
            <a:avLst/>
          </a:prstGeom>
        </p:spPr>
        <p:txBody>
          <a:bodyPr vert="horz" wrap="square" lIns="0" tIns="12700" rIns="0" bIns="0" rtlCol="0">
            <a:spAutoFit/>
          </a:bodyPr>
          <a:lstStyle/>
          <a:p>
            <a:pPr marL="12700">
              <a:lnSpc>
                <a:spcPct val="100000"/>
              </a:lnSpc>
              <a:spcBef>
                <a:spcPts val="100"/>
              </a:spcBef>
            </a:pPr>
            <a:r>
              <a:rPr sz="1600" b="1" spc="10" dirty="0">
                <a:solidFill>
                  <a:srgbClr val="D10019"/>
                </a:solidFill>
                <a:latin typeface="Arial"/>
                <a:cs typeface="Arial"/>
              </a:rPr>
              <a:t>DICA</a:t>
            </a:r>
            <a:r>
              <a:rPr sz="1600" b="1" spc="60" dirty="0">
                <a:solidFill>
                  <a:srgbClr val="D10019"/>
                </a:solidFill>
                <a:latin typeface="Arial"/>
                <a:cs typeface="Arial"/>
              </a:rPr>
              <a:t> </a:t>
            </a:r>
            <a:r>
              <a:rPr sz="1600" b="1" spc="5" dirty="0">
                <a:solidFill>
                  <a:srgbClr val="D10019"/>
                </a:solidFill>
                <a:latin typeface="Arial"/>
                <a:cs typeface="Arial"/>
              </a:rPr>
              <a:t>CLÍNICA</a:t>
            </a:r>
            <a:endParaRPr sz="1600" dirty="0">
              <a:latin typeface="Arial"/>
              <a:cs typeface="Arial"/>
            </a:endParaRPr>
          </a:p>
        </p:txBody>
      </p:sp>
      <p:sp>
        <p:nvSpPr>
          <p:cNvPr id="33" name="object 33"/>
          <p:cNvSpPr/>
          <p:nvPr/>
        </p:nvSpPr>
        <p:spPr>
          <a:xfrm>
            <a:off x="3112239" y="5583016"/>
            <a:ext cx="102590" cy="157034"/>
          </a:xfrm>
          <a:prstGeom prst="rect">
            <a:avLst/>
          </a:prstGeom>
          <a:blipFill>
            <a:blip r:embed="rId7" cstate="print"/>
            <a:stretch>
              <a:fillRect/>
            </a:stretch>
          </a:blipFill>
        </p:spPr>
        <p:txBody>
          <a:bodyPr wrap="square" lIns="0" tIns="0" rIns="0" bIns="0" rtlCol="0"/>
          <a:lstStyle/>
          <a:p>
            <a:endParaRPr/>
          </a:p>
        </p:txBody>
      </p:sp>
      <p:sp>
        <p:nvSpPr>
          <p:cNvPr id="34" name="object 34"/>
          <p:cNvSpPr/>
          <p:nvPr/>
        </p:nvSpPr>
        <p:spPr>
          <a:xfrm>
            <a:off x="3049619" y="5689833"/>
            <a:ext cx="234315" cy="486409"/>
          </a:xfrm>
          <a:custGeom>
            <a:avLst/>
            <a:gdLst/>
            <a:ahLst/>
            <a:cxnLst/>
            <a:rect l="l" t="t" r="r" b="b"/>
            <a:pathLst>
              <a:path w="234314" h="486410">
                <a:moveTo>
                  <a:pt x="109969" y="66763"/>
                </a:moveTo>
                <a:lnTo>
                  <a:pt x="53327" y="66763"/>
                </a:lnTo>
                <a:lnTo>
                  <a:pt x="53263" y="459105"/>
                </a:lnTo>
                <a:lnTo>
                  <a:pt x="55527" y="469660"/>
                </a:lnTo>
                <a:lnTo>
                  <a:pt x="61698" y="478283"/>
                </a:lnTo>
                <a:lnTo>
                  <a:pt x="70842" y="484099"/>
                </a:lnTo>
                <a:lnTo>
                  <a:pt x="82029" y="486232"/>
                </a:lnTo>
                <a:lnTo>
                  <a:pt x="93231" y="484099"/>
                </a:lnTo>
                <a:lnTo>
                  <a:pt x="102374" y="478283"/>
                </a:lnTo>
                <a:lnTo>
                  <a:pt x="108536" y="469660"/>
                </a:lnTo>
                <a:lnTo>
                  <a:pt x="110794" y="459105"/>
                </a:lnTo>
                <a:lnTo>
                  <a:pt x="110820" y="231521"/>
                </a:lnTo>
                <a:lnTo>
                  <a:pt x="181112" y="231521"/>
                </a:lnTo>
                <a:lnTo>
                  <a:pt x="181133" y="164998"/>
                </a:lnTo>
                <a:lnTo>
                  <a:pt x="107010" y="164998"/>
                </a:lnTo>
                <a:lnTo>
                  <a:pt x="99060" y="157467"/>
                </a:lnTo>
                <a:lnTo>
                  <a:pt x="99060" y="141071"/>
                </a:lnTo>
                <a:lnTo>
                  <a:pt x="103555" y="135064"/>
                </a:lnTo>
                <a:lnTo>
                  <a:pt x="109969" y="132448"/>
                </a:lnTo>
                <a:lnTo>
                  <a:pt x="109969" y="66763"/>
                </a:lnTo>
                <a:close/>
              </a:path>
              <a:path w="234314" h="486410">
                <a:moveTo>
                  <a:pt x="181112" y="231521"/>
                </a:moveTo>
                <a:lnTo>
                  <a:pt x="123621" y="231521"/>
                </a:lnTo>
                <a:lnTo>
                  <a:pt x="123545" y="459105"/>
                </a:lnTo>
                <a:lnTo>
                  <a:pt x="125805" y="469660"/>
                </a:lnTo>
                <a:lnTo>
                  <a:pt x="131968" y="478283"/>
                </a:lnTo>
                <a:lnTo>
                  <a:pt x="141108" y="484099"/>
                </a:lnTo>
                <a:lnTo>
                  <a:pt x="152298" y="486232"/>
                </a:lnTo>
                <a:lnTo>
                  <a:pt x="163486" y="484099"/>
                </a:lnTo>
                <a:lnTo>
                  <a:pt x="172621" y="478283"/>
                </a:lnTo>
                <a:lnTo>
                  <a:pt x="178780" y="469660"/>
                </a:lnTo>
                <a:lnTo>
                  <a:pt x="181038" y="459105"/>
                </a:lnTo>
                <a:lnTo>
                  <a:pt x="181112" y="231521"/>
                </a:lnTo>
                <a:close/>
              </a:path>
              <a:path w="234314" h="486410">
                <a:moveTo>
                  <a:pt x="233921" y="66763"/>
                </a:moveTo>
                <a:lnTo>
                  <a:pt x="193789" y="66763"/>
                </a:lnTo>
                <a:lnTo>
                  <a:pt x="193789" y="211353"/>
                </a:lnTo>
                <a:lnTo>
                  <a:pt x="200072" y="227705"/>
                </a:lnTo>
                <a:lnTo>
                  <a:pt x="213888" y="233156"/>
                </a:lnTo>
                <a:lnTo>
                  <a:pt x="227688" y="227705"/>
                </a:lnTo>
                <a:lnTo>
                  <a:pt x="233921" y="211353"/>
                </a:lnTo>
                <a:lnTo>
                  <a:pt x="233921" y="66763"/>
                </a:lnTo>
                <a:close/>
              </a:path>
              <a:path w="234314" h="486410">
                <a:moveTo>
                  <a:pt x="74637" y="0"/>
                </a:moveTo>
                <a:lnTo>
                  <a:pt x="34525" y="4910"/>
                </a:lnTo>
                <a:lnTo>
                  <a:pt x="4123" y="38276"/>
                </a:lnTo>
                <a:lnTo>
                  <a:pt x="0" y="211353"/>
                </a:lnTo>
                <a:lnTo>
                  <a:pt x="6320" y="227591"/>
                </a:lnTo>
                <a:lnTo>
                  <a:pt x="20224" y="233003"/>
                </a:lnTo>
                <a:lnTo>
                  <a:pt x="34129" y="227591"/>
                </a:lnTo>
                <a:lnTo>
                  <a:pt x="40449" y="211353"/>
                </a:lnTo>
                <a:lnTo>
                  <a:pt x="40449" y="66763"/>
                </a:lnTo>
                <a:lnTo>
                  <a:pt x="109969" y="66763"/>
                </a:lnTo>
                <a:lnTo>
                  <a:pt x="109969" y="62979"/>
                </a:lnTo>
                <a:lnTo>
                  <a:pt x="95295" y="59346"/>
                </a:lnTo>
                <a:lnTo>
                  <a:pt x="84383" y="48044"/>
                </a:lnTo>
                <a:lnTo>
                  <a:pt x="77431" y="28464"/>
                </a:lnTo>
                <a:lnTo>
                  <a:pt x="74637" y="0"/>
                </a:lnTo>
                <a:close/>
              </a:path>
              <a:path w="234314" h="486410">
                <a:moveTo>
                  <a:pt x="174053" y="50"/>
                </a:moveTo>
                <a:lnTo>
                  <a:pt x="159283" y="50"/>
                </a:lnTo>
                <a:lnTo>
                  <a:pt x="156459" y="28385"/>
                </a:lnTo>
                <a:lnTo>
                  <a:pt x="149494" y="47879"/>
                </a:lnTo>
                <a:lnTo>
                  <a:pt x="138591" y="59133"/>
                </a:lnTo>
                <a:lnTo>
                  <a:pt x="123952" y="62750"/>
                </a:lnTo>
                <a:lnTo>
                  <a:pt x="123952" y="132257"/>
                </a:lnTo>
                <a:lnTo>
                  <a:pt x="130365" y="134848"/>
                </a:lnTo>
                <a:lnTo>
                  <a:pt x="134861" y="140868"/>
                </a:lnTo>
                <a:lnTo>
                  <a:pt x="134861" y="157276"/>
                </a:lnTo>
                <a:lnTo>
                  <a:pt x="126898" y="164998"/>
                </a:lnTo>
                <a:lnTo>
                  <a:pt x="181133" y="164998"/>
                </a:lnTo>
                <a:lnTo>
                  <a:pt x="181165" y="66763"/>
                </a:lnTo>
                <a:lnTo>
                  <a:pt x="233921" y="66763"/>
                </a:lnTo>
                <a:lnTo>
                  <a:pt x="233809" y="62979"/>
                </a:lnTo>
                <a:lnTo>
                  <a:pt x="230171" y="40175"/>
                </a:lnTo>
                <a:lnTo>
                  <a:pt x="218932" y="19810"/>
                </a:lnTo>
                <a:lnTo>
                  <a:pt x="200220" y="5472"/>
                </a:lnTo>
                <a:lnTo>
                  <a:pt x="174053" y="50"/>
                </a:lnTo>
                <a:close/>
              </a:path>
            </a:pathLst>
          </a:custGeom>
          <a:solidFill>
            <a:srgbClr val="D10019"/>
          </a:solidFill>
        </p:spPr>
        <p:txBody>
          <a:bodyPr wrap="square" lIns="0" tIns="0" rIns="0" bIns="0" rtlCol="0"/>
          <a:lstStyle/>
          <a:p>
            <a:endParaRPr/>
          </a:p>
        </p:txBody>
      </p:sp>
      <p:sp>
        <p:nvSpPr>
          <p:cNvPr id="35" name="object 35"/>
          <p:cNvSpPr/>
          <p:nvPr/>
        </p:nvSpPr>
        <p:spPr>
          <a:xfrm>
            <a:off x="6140738" y="1472402"/>
            <a:ext cx="481330" cy="481330"/>
          </a:xfrm>
          <a:custGeom>
            <a:avLst/>
            <a:gdLst/>
            <a:ahLst/>
            <a:cxnLst/>
            <a:rect l="l" t="t" r="r" b="b"/>
            <a:pathLst>
              <a:path w="481329" h="481330">
                <a:moveTo>
                  <a:pt x="240487" y="0"/>
                </a:moveTo>
                <a:lnTo>
                  <a:pt x="192020" y="4885"/>
                </a:lnTo>
                <a:lnTo>
                  <a:pt x="146879" y="18898"/>
                </a:lnTo>
                <a:lnTo>
                  <a:pt x="106028" y="41071"/>
                </a:lnTo>
                <a:lnTo>
                  <a:pt x="70437" y="70437"/>
                </a:lnTo>
                <a:lnTo>
                  <a:pt x="41071" y="106028"/>
                </a:lnTo>
                <a:lnTo>
                  <a:pt x="18898" y="146879"/>
                </a:lnTo>
                <a:lnTo>
                  <a:pt x="4885" y="192020"/>
                </a:lnTo>
                <a:lnTo>
                  <a:pt x="0" y="240487"/>
                </a:lnTo>
                <a:lnTo>
                  <a:pt x="4885" y="288953"/>
                </a:lnTo>
                <a:lnTo>
                  <a:pt x="18898" y="334095"/>
                </a:lnTo>
                <a:lnTo>
                  <a:pt x="41071" y="374945"/>
                </a:lnTo>
                <a:lnTo>
                  <a:pt x="70437" y="410537"/>
                </a:lnTo>
                <a:lnTo>
                  <a:pt x="106028" y="439902"/>
                </a:lnTo>
                <a:lnTo>
                  <a:pt x="146879" y="462075"/>
                </a:lnTo>
                <a:lnTo>
                  <a:pt x="192020" y="476088"/>
                </a:lnTo>
                <a:lnTo>
                  <a:pt x="240487" y="480974"/>
                </a:lnTo>
                <a:lnTo>
                  <a:pt x="288953" y="476088"/>
                </a:lnTo>
                <a:lnTo>
                  <a:pt x="334095" y="462075"/>
                </a:lnTo>
                <a:lnTo>
                  <a:pt x="374945" y="439902"/>
                </a:lnTo>
                <a:lnTo>
                  <a:pt x="410537" y="410537"/>
                </a:lnTo>
                <a:lnTo>
                  <a:pt x="439902" y="374945"/>
                </a:lnTo>
                <a:lnTo>
                  <a:pt x="462075" y="334095"/>
                </a:lnTo>
                <a:lnTo>
                  <a:pt x="476088" y="288953"/>
                </a:lnTo>
                <a:lnTo>
                  <a:pt x="480974" y="240487"/>
                </a:lnTo>
                <a:lnTo>
                  <a:pt x="476088" y="192020"/>
                </a:lnTo>
                <a:lnTo>
                  <a:pt x="462075" y="146879"/>
                </a:lnTo>
                <a:lnTo>
                  <a:pt x="439902" y="106028"/>
                </a:lnTo>
                <a:lnTo>
                  <a:pt x="410537" y="70437"/>
                </a:lnTo>
                <a:lnTo>
                  <a:pt x="374945" y="41071"/>
                </a:lnTo>
                <a:lnTo>
                  <a:pt x="334095" y="18898"/>
                </a:lnTo>
                <a:lnTo>
                  <a:pt x="288953" y="4885"/>
                </a:lnTo>
                <a:lnTo>
                  <a:pt x="240487" y="0"/>
                </a:lnTo>
                <a:close/>
              </a:path>
            </a:pathLst>
          </a:custGeom>
          <a:solidFill>
            <a:srgbClr val="005678"/>
          </a:solidFill>
        </p:spPr>
        <p:txBody>
          <a:bodyPr wrap="square" lIns="0" tIns="0" rIns="0" bIns="0" rtlCol="0"/>
          <a:lstStyle/>
          <a:p>
            <a:endParaRPr/>
          </a:p>
        </p:txBody>
      </p:sp>
      <p:sp>
        <p:nvSpPr>
          <p:cNvPr id="36" name="object 36"/>
          <p:cNvSpPr/>
          <p:nvPr/>
        </p:nvSpPr>
        <p:spPr>
          <a:xfrm>
            <a:off x="6285610" y="1552299"/>
            <a:ext cx="194678" cy="282033"/>
          </a:xfrm>
          <a:prstGeom prst="rect">
            <a:avLst/>
          </a:prstGeom>
          <a:blipFill>
            <a:blip r:embed="rId8" cstate="print"/>
            <a:stretch>
              <a:fillRect/>
            </a:stretch>
          </a:blipFill>
        </p:spPr>
        <p:txBody>
          <a:bodyPr wrap="square" lIns="0" tIns="0" rIns="0" bIns="0" rtlCol="0"/>
          <a:lstStyle/>
          <a:p>
            <a:endParaRPr/>
          </a:p>
        </p:txBody>
      </p:sp>
      <p:sp>
        <p:nvSpPr>
          <p:cNvPr id="37" name="object 37"/>
          <p:cNvSpPr/>
          <p:nvPr/>
        </p:nvSpPr>
        <p:spPr>
          <a:xfrm>
            <a:off x="6135086" y="2163578"/>
            <a:ext cx="481330" cy="481330"/>
          </a:xfrm>
          <a:custGeom>
            <a:avLst/>
            <a:gdLst/>
            <a:ahLst/>
            <a:cxnLst/>
            <a:rect l="l" t="t" r="r" b="b"/>
            <a:pathLst>
              <a:path w="481329" h="481330">
                <a:moveTo>
                  <a:pt x="240487" y="0"/>
                </a:moveTo>
                <a:lnTo>
                  <a:pt x="192020" y="4885"/>
                </a:lnTo>
                <a:lnTo>
                  <a:pt x="146879" y="18898"/>
                </a:lnTo>
                <a:lnTo>
                  <a:pt x="106028" y="41071"/>
                </a:lnTo>
                <a:lnTo>
                  <a:pt x="70437" y="70437"/>
                </a:lnTo>
                <a:lnTo>
                  <a:pt x="41071" y="106028"/>
                </a:lnTo>
                <a:lnTo>
                  <a:pt x="18898" y="146879"/>
                </a:lnTo>
                <a:lnTo>
                  <a:pt x="4885" y="192020"/>
                </a:lnTo>
                <a:lnTo>
                  <a:pt x="0" y="240487"/>
                </a:lnTo>
                <a:lnTo>
                  <a:pt x="4885" y="288953"/>
                </a:lnTo>
                <a:lnTo>
                  <a:pt x="18898" y="334095"/>
                </a:lnTo>
                <a:lnTo>
                  <a:pt x="41071" y="374945"/>
                </a:lnTo>
                <a:lnTo>
                  <a:pt x="70437" y="410537"/>
                </a:lnTo>
                <a:lnTo>
                  <a:pt x="106028" y="439902"/>
                </a:lnTo>
                <a:lnTo>
                  <a:pt x="146879" y="462075"/>
                </a:lnTo>
                <a:lnTo>
                  <a:pt x="192020" y="476088"/>
                </a:lnTo>
                <a:lnTo>
                  <a:pt x="240487" y="480974"/>
                </a:lnTo>
                <a:lnTo>
                  <a:pt x="288953" y="476088"/>
                </a:lnTo>
                <a:lnTo>
                  <a:pt x="334095" y="462075"/>
                </a:lnTo>
                <a:lnTo>
                  <a:pt x="374945" y="439902"/>
                </a:lnTo>
                <a:lnTo>
                  <a:pt x="410537" y="410537"/>
                </a:lnTo>
                <a:lnTo>
                  <a:pt x="439902" y="374945"/>
                </a:lnTo>
                <a:lnTo>
                  <a:pt x="462075" y="334095"/>
                </a:lnTo>
                <a:lnTo>
                  <a:pt x="476088" y="288953"/>
                </a:lnTo>
                <a:lnTo>
                  <a:pt x="480974" y="240487"/>
                </a:lnTo>
                <a:lnTo>
                  <a:pt x="476088" y="192020"/>
                </a:lnTo>
                <a:lnTo>
                  <a:pt x="462075" y="146879"/>
                </a:lnTo>
                <a:lnTo>
                  <a:pt x="439902" y="106028"/>
                </a:lnTo>
                <a:lnTo>
                  <a:pt x="410537" y="70437"/>
                </a:lnTo>
                <a:lnTo>
                  <a:pt x="374945" y="41071"/>
                </a:lnTo>
                <a:lnTo>
                  <a:pt x="334095" y="18898"/>
                </a:lnTo>
                <a:lnTo>
                  <a:pt x="288953" y="4885"/>
                </a:lnTo>
                <a:lnTo>
                  <a:pt x="240487" y="0"/>
                </a:lnTo>
                <a:close/>
              </a:path>
            </a:pathLst>
          </a:custGeom>
          <a:solidFill>
            <a:srgbClr val="005678"/>
          </a:solidFill>
        </p:spPr>
        <p:txBody>
          <a:bodyPr wrap="square" lIns="0" tIns="0" rIns="0" bIns="0" rtlCol="0"/>
          <a:lstStyle/>
          <a:p>
            <a:endParaRPr/>
          </a:p>
        </p:txBody>
      </p:sp>
      <p:sp>
        <p:nvSpPr>
          <p:cNvPr id="38" name="object 38"/>
          <p:cNvSpPr/>
          <p:nvPr/>
        </p:nvSpPr>
        <p:spPr>
          <a:xfrm>
            <a:off x="6222039" y="2290288"/>
            <a:ext cx="324966" cy="280833"/>
          </a:xfrm>
          <a:prstGeom prst="rect">
            <a:avLst/>
          </a:prstGeom>
          <a:blipFill>
            <a:blip r:embed="rId9" cstate="print"/>
            <a:stretch>
              <a:fillRect/>
            </a:stretch>
          </a:blipFill>
        </p:spPr>
        <p:txBody>
          <a:bodyPr wrap="square" lIns="0" tIns="0" rIns="0" bIns="0" rtlCol="0"/>
          <a:lstStyle/>
          <a:p>
            <a:endParaRPr/>
          </a:p>
        </p:txBody>
      </p:sp>
      <p:sp>
        <p:nvSpPr>
          <p:cNvPr id="39" name="object 39"/>
          <p:cNvSpPr/>
          <p:nvPr/>
        </p:nvSpPr>
        <p:spPr>
          <a:xfrm>
            <a:off x="6147058" y="2820233"/>
            <a:ext cx="481330" cy="481330"/>
          </a:xfrm>
          <a:custGeom>
            <a:avLst/>
            <a:gdLst/>
            <a:ahLst/>
            <a:cxnLst/>
            <a:rect l="l" t="t" r="r" b="b"/>
            <a:pathLst>
              <a:path w="481329" h="481329">
                <a:moveTo>
                  <a:pt x="240487" y="0"/>
                </a:moveTo>
                <a:lnTo>
                  <a:pt x="192020" y="4885"/>
                </a:lnTo>
                <a:lnTo>
                  <a:pt x="146879" y="18898"/>
                </a:lnTo>
                <a:lnTo>
                  <a:pt x="106028" y="41071"/>
                </a:lnTo>
                <a:lnTo>
                  <a:pt x="70437" y="70437"/>
                </a:lnTo>
                <a:lnTo>
                  <a:pt x="41071" y="106028"/>
                </a:lnTo>
                <a:lnTo>
                  <a:pt x="18898" y="146879"/>
                </a:lnTo>
                <a:lnTo>
                  <a:pt x="4885" y="192020"/>
                </a:lnTo>
                <a:lnTo>
                  <a:pt x="0" y="240487"/>
                </a:lnTo>
                <a:lnTo>
                  <a:pt x="4885" y="288953"/>
                </a:lnTo>
                <a:lnTo>
                  <a:pt x="18898" y="334095"/>
                </a:lnTo>
                <a:lnTo>
                  <a:pt x="41071" y="374945"/>
                </a:lnTo>
                <a:lnTo>
                  <a:pt x="70437" y="410537"/>
                </a:lnTo>
                <a:lnTo>
                  <a:pt x="106028" y="439902"/>
                </a:lnTo>
                <a:lnTo>
                  <a:pt x="146879" y="462075"/>
                </a:lnTo>
                <a:lnTo>
                  <a:pt x="192020" y="476088"/>
                </a:lnTo>
                <a:lnTo>
                  <a:pt x="240487" y="480974"/>
                </a:lnTo>
                <a:lnTo>
                  <a:pt x="288953" y="476088"/>
                </a:lnTo>
                <a:lnTo>
                  <a:pt x="334095" y="462075"/>
                </a:lnTo>
                <a:lnTo>
                  <a:pt x="374945" y="439902"/>
                </a:lnTo>
                <a:lnTo>
                  <a:pt x="410537" y="410537"/>
                </a:lnTo>
                <a:lnTo>
                  <a:pt x="439902" y="374945"/>
                </a:lnTo>
                <a:lnTo>
                  <a:pt x="462075" y="334095"/>
                </a:lnTo>
                <a:lnTo>
                  <a:pt x="476088" y="288953"/>
                </a:lnTo>
                <a:lnTo>
                  <a:pt x="480974" y="240487"/>
                </a:lnTo>
                <a:lnTo>
                  <a:pt x="476088" y="192020"/>
                </a:lnTo>
                <a:lnTo>
                  <a:pt x="462075" y="146879"/>
                </a:lnTo>
                <a:lnTo>
                  <a:pt x="439902" y="106028"/>
                </a:lnTo>
                <a:lnTo>
                  <a:pt x="410537" y="70437"/>
                </a:lnTo>
                <a:lnTo>
                  <a:pt x="374945" y="41071"/>
                </a:lnTo>
                <a:lnTo>
                  <a:pt x="334095" y="18898"/>
                </a:lnTo>
                <a:lnTo>
                  <a:pt x="288953" y="4885"/>
                </a:lnTo>
                <a:lnTo>
                  <a:pt x="240487" y="0"/>
                </a:lnTo>
                <a:close/>
              </a:path>
            </a:pathLst>
          </a:custGeom>
          <a:solidFill>
            <a:srgbClr val="005678"/>
          </a:solidFill>
        </p:spPr>
        <p:txBody>
          <a:bodyPr wrap="square" lIns="0" tIns="0" rIns="0" bIns="0" rtlCol="0"/>
          <a:lstStyle/>
          <a:p>
            <a:endParaRPr/>
          </a:p>
        </p:txBody>
      </p:sp>
      <p:sp>
        <p:nvSpPr>
          <p:cNvPr id="40" name="object 40"/>
          <p:cNvSpPr/>
          <p:nvPr/>
        </p:nvSpPr>
        <p:spPr>
          <a:xfrm>
            <a:off x="6268919" y="2945397"/>
            <a:ext cx="230504" cy="255270"/>
          </a:xfrm>
          <a:custGeom>
            <a:avLst/>
            <a:gdLst/>
            <a:ahLst/>
            <a:cxnLst/>
            <a:rect l="l" t="t" r="r" b="b"/>
            <a:pathLst>
              <a:path w="230504" h="255269">
                <a:moveTo>
                  <a:pt x="126682" y="0"/>
                </a:moveTo>
                <a:lnTo>
                  <a:pt x="77345" y="10263"/>
                </a:lnTo>
                <a:lnTo>
                  <a:pt x="37080" y="37590"/>
                </a:lnTo>
                <a:lnTo>
                  <a:pt x="9946" y="77992"/>
                </a:lnTo>
                <a:lnTo>
                  <a:pt x="0" y="127419"/>
                </a:lnTo>
                <a:lnTo>
                  <a:pt x="10008" y="176999"/>
                </a:lnTo>
                <a:lnTo>
                  <a:pt x="37304" y="217489"/>
                </a:lnTo>
                <a:lnTo>
                  <a:pt x="77790" y="244789"/>
                </a:lnTo>
                <a:lnTo>
                  <a:pt x="127368" y="254800"/>
                </a:lnTo>
                <a:lnTo>
                  <a:pt x="158010" y="251072"/>
                </a:lnTo>
                <a:lnTo>
                  <a:pt x="185939" y="240493"/>
                </a:lnTo>
                <a:lnTo>
                  <a:pt x="210284" y="223971"/>
                </a:lnTo>
                <a:lnTo>
                  <a:pt x="225054" y="207962"/>
                </a:lnTo>
                <a:lnTo>
                  <a:pt x="127368" y="207962"/>
                </a:lnTo>
                <a:lnTo>
                  <a:pt x="96049" y="201623"/>
                </a:lnTo>
                <a:lnTo>
                  <a:pt x="70448" y="184345"/>
                </a:lnTo>
                <a:lnTo>
                  <a:pt x="53175" y="158740"/>
                </a:lnTo>
                <a:lnTo>
                  <a:pt x="46837" y="127419"/>
                </a:lnTo>
                <a:lnTo>
                  <a:pt x="53112" y="96257"/>
                </a:lnTo>
                <a:lnTo>
                  <a:pt x="70224" y="70739"/>
                </a:lnTo>
                <a:lnTo>
                  <a:pt x="95604" y="53431"/>
                </a:lnTo>
                <a:lnTo>
                  <a:pt x="126682" y="46901"/>
                </a:lnTo>
                <a:lnTo>
                  <a:pt x="126858" y="46901"/>
                </a:lnTo>
                <a:lnTo>
                  <a:pt x="167386" y="23507"/>
                </a:lnTo>
                <a:lnTo>
                  <a:pt x="126682" y="0"/>
                </a:lnTo>
                <a:close/>
              </a:path>
              <a:path w="230504" h="255269">
                <a:moveTo>
                  <a:pt x="192366" y="174548"/>
                </a:moveTo>
                <a:lnTo>
                  <a:pt x="179796" y="188272"/>
                </a:lnTo>
                <a:lnTo>
                  <a:pt x="164411" y="198813"/>
                </a:lnTo>
                <a:lnTo>
                  <a:pt x="146754" y="205575"/>
                </a:lnTo>
                <a:lnTo>
                  <a:pt x="127368" y="207962"/>
                </a:lnTo>
                <a:lnTo>
                  <a:pt x="225054" y="207962"/>
                </a:lnTo>
                <a:lnTo>
                  <a:pt x="230174" y="202412"/>
                </a:lnTo>
                <a:lnTo>
                  <a:pt x="192366" y="174548"/>
                </a:lnTo>
                <a:close/>
              </a:path>
              <a:path w="230504" h="255269">
                <a:moveTo>
                  <a:pt x="126858" y="46901"/>
                </a:moveTo>
                <a:lnTo>
                  <a:pt x="126682" y="46901"/>
                </a:lnTo>
                <a:lnTo>
                  <a:pt x="126858" y="46901"/>
                </a:lnTo>
                <a:close/>
              </a:path>
            </a:pathLst>
          </a:custGeom>
          <a:solidFill>
            <a:srgbClr val="FFFFFF"/>
          </a:solidFill>
        </p:spPr>
        <p:txBody>
          <a:bodyPr wrap="square" lIns="0" tIns="0" rIns="0" bIns="0" rtlCol="0"/>
          <a:lstStyle/>
          <a:p>
            <a:endParaRPr/>
          </a:p>
        </p:txBody>
      </p:sp>
      <p:sp>
        <p:nvSpPr>
          <p:cNvPr id="41" name="object 41"/>
          <p:cNvSpPr/>
          <p:nvPr/>
        </p:nvSpPr>
        <p:spPr>
          <a:xfrm>
            <a:off x="6348114" y="2913419"/>
            <a:ext cx="126939" cy="210564"/>
          </a:xfrm>
          <a:prstGeom prst="rect">
            <a:avLst/>
          </a:prstGeom>
          <a:blipFill>
            <a:blip r:embed="rId10" cstate="print"/>
            <a:stretch>
              <a:fillRect/>
            </a:stretch>
          </a:blipFill>
        </p:spPr>
        <p:txBody>
          <a:bodyPr wrap="square" lIns="0" tIns="0" rIns="0" bIns="0" rtlCol="0"/>
          <a:lstStyle/>
          <a:p>
            <a:endParaRPr/>
          </a:p>
        </p:txBody>
      </p:sp>
      <p:sp>
        <p:nvSpPr>
          <p:cNvPr id="42" name="object 42"/>
          <p:cNvSpPr txBox="1"/>
          <p:nvPr/>
        </p:nvSpPr>
        <p:spPr>
          <a:xfrm>
            <a:off x="3660491" y="1247480"/>
            <a:ext cx="1661795" cy="443711"/>
          </a:xfrm>
          <a:prstGeom prst="rect">
            <a:avLst/>
          </a:prstGeom>
        </p:spPr>
        <p:txBody>
          <a:bodyPr vert="horz" wrap="square" lIns="0" tIns="12700" rIns="0" bIns="0" rtlCol="0">
            <a:spAutoFit/>
          </a:bodyPr>
          <a:lstStyle/>
          <a:p>
            <a:pPr marL="12700">
              <a:lnSpc>
                <a:spcPct val="100000"/>
              </a:lnSpc>
              <a:spcBef>
                <a:spcPts val="100"/>
              </a:spcBef>
            </a:pPr>
            <a:r>
              <a:rPr sz="1400" spc="-40" dirty="0">
                <a:latin typeface="Arial"/>
                <a:cs typeface="Arial"/>
              </a:rPr>
              <a:t>Sequência </a:t>
            </a:r>
            <a:r>
              <a:rPr sz="1400" spc="-35" dirty="0">
                <a:latin typeface="Arial"/>
                <a:cs typeface="Arial"/>
              </a:rPr>
              <a:t>de etapas da</a:t>
            </a:r>
            <a:r>
              <a:rPr sz="1400" spc="85" dirty="0">
                <a:latin typeface="Arial"/>
                <a:cs typeface="Arial"/>
              </a:rPr>
              <a:t> </a:t>
            </a:r>
            <a:r>
              <a:rPr sz="1400" spc="-35" dirty="0">
                <a:latin typeface="Arial"/>
                <a:cs typeface="Arial"/>
              </a:rPr>
              <a:t>avaliação</a:t>
            </a:r>
            <a:endParaRPr sz="1400" dirty="0">
              <a:latin typeface="Arial"/>
              <a:cs typeface="Arial"/>
            </a:endParaRPr>
          </a:p>
        </p:txBody>
      </p:sp>
      <p:sp>
        <p:nvSpPr>
          <p:cNvPr id="43" name="object 43"/>
          <p:cNvSpPr txBox="1"/>
          <p:nvPr/>
        </p:nvSpPr>
        <p:spPr>
          <a:xfrm>
            <a:off x="368405" y="3648226"/>
            <a:ext cx="1199793" cy="443711"/>
          </a:xfrm>
          <a:prstGeom prst="rect">
            <a:avLst/>
          </a:prstGeom>
        </p:spPr>
        <p:txBody>
          <a:bodyPr vert="horz" wrap="square" lIns="0" tIns="12700" rIns="0" bIns="0" rtlCol="0">
            <a:spAutoFit/>
          </a:bodyPr>
          <a:lstStyle/>
          <a:p>
            <a:pPr marL="12700">
              <a:lnSpc>
                <a:spcPct val="100000"/>
              </a:lnSpc>
              <a:spcBef>
                <a:spcPts val="100"/>
              </a:spcBef>
            </a:pPr>
            <a:r>
              <a:rPr sz="1400" spc="-65" dirty="0">
                <a:latin typeface="Arial"/>
                <a:cs typeface="Arial"/>
              </a:rPr>
              <a:t>Pare </a:t>
            </a:r>
            <a:r>
              <a:rPr sz="1400" spc="-60" dirty="0">
                <a:latin typeface="Arial"/>
                <a:cs typeface="Arial"/>
              </a:rPr>
              <a:t>e </a:t>
            </a:r>
            <a:r>
              <a:rPr sz="1400" spc="-50" dirty="0">
                <a:latin typeface="Arial"/>
                <a:cs typeface="Arial"/>
              </a:rPr>
              <a:t>saia </a:t>
            </a:r>
            <a:r>
              <a:rPr sz="1400" spc="-5" dirty="0">
                <a:latin typeface="Arial"/>
                <a:cs typeface="Arial"/>
              </a:rPr>
              <a:t>do</a:t>
            </a:r>
            <a:r>
              <a:rPr sz="1400" spc="130" dirty="0">
                <a:latin typeface="Arial"/>
                <a:cs typeface="Arial"/>
              </a:rPr>
              <a:t> </a:t>
            </a:r>
            <a:r>
              <a:rPr sz="1400" spc="-5" dirty="0">
                <a:latin typeface="Arial"/>
                <a:cs typeface="Arial"/>
              </a:rPr>
              <a:t>módulo</a:t>
            </a:r>
            <a:endParaRPr sz="1400" dirty="0">
              <a:latin typeface="Arial"/>
              <a:cs typeface="Arial"/>
            </a:endParaRPr>
          </a:p>
        </p:txBody>
      </p:sp>
      <p:sp>
        <p:nvSpPr>
          <p:cNvPr id="44" name="object 44"/>
          <p:cNvSpPr/>
          <p:nvPr/>
        </p:nvSpPr>
        <p:spPr>
          <a:xfrm>
            <a:off x="2465778" y="3885336"/>
            <a:ext cx="380365" cy="408940"/>
          </a:xfrm>
          <a:custGeom>
            <a:avLst/>
            <a:gdLst/>
            <a:ahLst/>
            <a:cxnLst/>
            <a:rect l="l" t="t" r="r" b="b"/>
            <a:pathLst>
              <a:path w="380364" h="408939">
                <a:moveTo>
                  <a:pt x="190106" y="0"/>
                </a:moveTo>
                <a:lnTo>
                  <a:pt x="146517" y="5394"/>
                </a:lnTo>
                <a:lnTo>
                  <a:pt x="106503" y="20761"/>
                </a:lnTo>
                <a:lnTo>
                  <a:pt x="71205" y="44874"/>
                </a:lnTo>
                <a:lnTo>
                  <a:pt x="41764" y="76508"/>
                </a:lnTo>
                <a:lnTo>
                  <a:pt x="19322" y="114435"/>
                </a:lnTo>
                <a:lnTo>
                  <a:pt x="5020" y="157430"/>
                </a:lnTo>
                <a:lnTo>
                  <a:pt x="0" y="204266"/>
                </a:lnTo>
                <a:lnTo>
                  <a:pt x="5020" y="251103"/>
                </a:lnTo>
                <a:lnTo>
                  <a:pt x="19322" y="294098"/>
                </a:lnTo>
                <a:lnTo>
                  <a:pt x="41764" y="332025"/>
                </a:lnTo>
                <a:lnTo>
                  <a:pt x="71205" y="363658"/>
                </a:lnTo>
                <a:lnTo>
                  <a:pt x="106503" y="387771"/>
                </a:lnTo>
                <a:lnTo>
                  <a:pt x="146517" y="403138"/>
                </a:lnTo>
                <a:lnTo>
                  <a:pt x="190106" y="408533"/>
                </a:lnTo>
                <a:lnTo>
                  <a:pt x="233695" y="403138"/>
                </a:lnTo>
                <a:lnTo>
                  <a:pt x="273709" y="387771"/>
                </a:lnTo>
                <a:lnTo>
                  <a:pt x="309007" y="363658"/>
                </a:lnTo>
                <a:lnTo>
                  <a:pt x="338447" y="332025"/>
                </a:lnTo>
                <a:lnTo>
                  <a:pt x="360889" y="294098"/>
                </a:lnTo>
                <a:lnTo>
                  <a:pt x="375191" y="251103"/>
                </a:lnTo>
                <a:lnTo>
                  <a:pt x="380212" y="204266"/>
                </a:lnTo>
                <a:lnTo>
                  <a:pt x="375191" y="157430"/>
                </a:lnTo>
                <a:lnTo>
                  <a:pt x="360889" y="114435"/>
                </a:lnTo>
                <a:lnTo>
                  <a:pt x="338447" y="76508"/>
                </a:lnTo>
                <a:lnTo>
                  <a:pt x="309007" y="44874"/>
                </a:lnTo>
                <a:lnTo>
                  <a:pt x="273709" y="20761"/>
                </a:lnTo>
                <a:lnTo>
                  <a:pt x="233695" y="5394"/>
                </a:lnTo>
                <a:lnTo>
                  <a:pt x="190106" y="0"/>
                </a:lnTo>
                <a:close/>
              </a:path>
            </a:pathLst>
          </a:custGeom>
          <a:solidFill>
            <a:srgbClr val="D10019"/>
          </a:solidFill>
        </p:spPr>
        <p:txBody>
          <a:bodyPr wrap="square" lIns="0" tIns="0" rIns="0" bIns="0" rtlCol="0"/>
          <a:lstStyle/>
          <a:p>
            <a:endParaRPr/>
          </a:p>
        </p:txBody>
      </p:sp>
      <p:sp>
        <p:nvSpPr>
          <p:cNvPr id="45" name="object 45"/>
          <p:cNvSpPr/>
          <p:nvPr/>
        </p:nvSpPr>
        <p:spPr>
          <a:xfrm>
            <a:off x="2565265" y="3947742"/>
            <a:ext cx="231140" cy="276860"/>
          </a:xfrm>
          <a:custGeom>
            <a:avLst/>
            <a:gdLst/>
            <a:ahLst/>
            <a:cxnLst/>
            <a:rect l="l" t="t" r="r" b="b"/>
            <a:pathLst>
              <a:path w="231139" h="276860">
                <a:moveTo>
                  <a:pt x="190019" y="239782"/>
                </a:moveTo>
                <a:lnTo>
                  <a:pt x="13068" y="239782"/>
                </a:lnTo>
                <a:lnTo>
                  <a:pt x="46997" y="264848"/>
                </a:lnTo>
                <a:lnTo>
                  <a:pt x="85210" y="276858"/>
                </a:lnTo>
                <a:lnTo>
                  <a:pt x="124719" y="275877"/>
                </a:lnTo>
                <a:lnTo>
                  <a:pt x="162538" y="261973"/>
                </a:lnTo>
                <a:lnTo>
                  <a:pt x="190019" y="239782"/>
                </a:lnTo>
                <a:close/>
              </a:path>
              <a:path w="231139" h="276860">
                <a:moveTo>
                  <a:pt x="0" y="190506"/>
                </a:moveTo>
                <a:lnTo>
                  <a:pt x="13030" y="239833"/>
                </a:lnTo>
                <a:lnTo>
                  <a:pt x="190019" y="239782"/>
                </a:lnTo>
                <a:lnTo>
                  <a:pt x="195681" y="235210"/>
                </a:lnTo>
                <a:lnTo>
                  <a:pt x="201154" y="226779"/>
                </a:lnTo>
                <a:lnTo>
                  <a:pt x="104311" y="226779"/>
                </a:lnTo>
                <a:lnTo>
                  <a:pt x="73541" y="221221"/>
                </a:lnTo>
                <a:lnTo>
                  <a:pt x="46253" y="202851"/>
                </a:lnTo>
                <a:lnTo>
                  <a:pt x="0" y="190506"/>
                </a:lnTo>
                <a:close/>
              </a:path>
              <a:path w="231139" h="276860">
                <a:moveTo>
                  <a:pt x="201957" y="51204"/>
                </a:moveTo>
                <a:lnTo>
                  <a:pt x="107705" y="51204"/>
                </a:lnTo>
                <a:lnTo>
                  <a:pt x="126393" y="54535"/>
                </a:lnTo>
                <a:lnTo>
                  <a:pt x="144057" y="62565"/>
                </a:lnTo>
                <a:lnTo>
                  <a:pt x="159880" y="75356"/>
                </a:lnTo>
                <a:lnTo>
                  <a:pt x="178226" y="104044"/>
                </a:lnTo>
                <a:lnTo>
                  <a:pt x="184651" y="137033"/>
                </a:lnTo>
                <a:lnTo>
                  <a:pt x="179104" y="170289"/>
                </a:lnTo>
                <a:lnTo>
                  <a:pt x="161531" y="199777"/>
                </a:lnTo>
                <a:lnTo>
                  <a:pt x="134871" y="219605"/>
                </a:lnTo>
                <a:lnTo>
                  <a:pt x="104311" y="226779"/>
                </a:lnTo>
                <a:lnTo>
                  <a:pt x="201154" y="226779"/>
                </a:lnTo>
                <a:lnTo>
                  <a:pt x="219475" y="198557"/>
                </a:lnTo>
                <a:lnTo>
                  <a:pt x="231067" y="157311"/>
                </a:lnTo>
                <a:lnTo>
                  <a:pt x="230501" y="114714"/>
                </a:lnTo>
                <a:lnTo>
                  <a:pt x="217820" y="74004"/>
                </a:lnTo>
                <a:lnTo>
                  <a:pt x="201957" y="51204"/>
                </a:lnTo>
                <a:close/>
              </a:path>
              <a:path w="231139" h="276860">
                <a:moveTo>
                  <a:pt x="110769" y="0"/>
                </a:moveTo>
                <a:lnTo>
                  <a:pt x="80987" y="1950"/>
                </a:lnTo>
                <a:lnTo>
                  <a:pt x="88811" y="52508"/>
                </a:lnTo>
                <a:lnTo>
                  <a:pt x="107705" y="51204"/>
                </a:lnTo>
                <a:lnTo>
                  <a:pt x="201957" y="51204"/>
                </a:lnTo>
                <a:lnTo>
                  <a:pt x="193065" y="38424"/>
                </a:lnTo>
                <a:lnTo>
                  <a:pt x="168084" y="18178"/>
                </a:lnTo>
                <a:lnTo>
                  <a:pt x="140227" y="5390"/>
                </a:lnTo>
                <a:lnTo>
                  <a:pt x="110769" y="0"/>
                </a:lnTo>
                <a:close/>
              </a:path>
            </a:pathLst>
          </a:custGeom>
          <a:solidFill>
            <a:srgbClr val="FFFFFF"/>
          </a:solidFill>
        </p:spPr>
        <p:txBody>
          <a:bodyPr wrap="square" lIns="0" tIns="0" rIns="0" bIns="0" rtlCol="0"/>
          <a:lstStyle/>
          <a:p>
            <a:endParaRPr/>
          </a:p>
        </p:txBody>
      </p:sp>
      <p:sp>
        <p:nvSpPr>
          <p:cNvPr id="46" name="object 46"/>
          <p:cNvSpPr/>
          <p:nvPr/>
        </p:nvSpPr>
        <p:spPr>
          <a:xfrm>
            <a:off x="2533878" y="4109199"/>
            <a:ext cx="119170" cy="120345"/>
          </a:xfrm>
          <a:prstGeom prst="rect">
            <a:avLst/>
          </a:prstGeom>
          <a:blipFill>
            <a:blip r:embed="rId11" cstate="print"/>
            <a:stretch>
              <a:fillRect/>
            </a:stretch>
          </a:blipFill>
        </p:spPr>
        <p:txBody>
          <a:bodyPr wrap="square" lIns="0" tIns="0" rIns="0" bIns="0" rtlCol="0"/>
          <a:lstStyle/>
          <a:p>
            <a:endParaRPr/>
          </a:p>
        </p:txBody>
      </p:sp>
      <p:sp>
        <p:nvSpPr>
          <p:cNvPr id="47" name="object 47"/>
          <p:cNvSpPr txBox="1"/>
          <p:nvPr/>
        </p:nvSpPr>
        <p:spPr>
          <a:xfrm>
            <a:off x="6530740" y="3536925"/>
            <a:ext cx="1405504" cy="443711"/>
          </a:xfrm>
          <a:prstGeom prst="rect">
            <a:avLst/>
          </a:prstGeom>
        </p:spPr>
        <p:txBody>
          <a:bodyPr vert="horz" wrap="square" lIns="0" tIns="12700" rIns="0" bIns="0" rtlCol="0">
            <a:spAutoFit/>
          </a:bodyPr>
          <a:lstStyle/>
          <a:p>
            <a:pPr marL="12700">
              <a:lnSpc>
                <a:spcPct val="100000"/>
              </a:lnSpc>
              <a:spcBef>
                <a:spcPts val="100"/>
              </a:spcBef>
            </a:pPr>
            <a:r>
              <a:rPr sz="1400" spc="-40" dirty="0">
                <a:latin typeface="Arial"/>
                <a:cs typeface="Arial"/>
              </a:rPr>
              <a:t>Encaminhe </a:t>
            </a:r>
            <a:r>
              <a:rPr sz="1400" spc="-30" dirty="0">
                <a:latin typeface="Arial"/>
                <a:cs typeface="Arial"/>
              </a:rPr>
              <a:t>ao</a:t>
            </a:r>
            <a:r>
              <a:rPr sz="1400" spc="-15" dirty="0">
                <a:latin typeface="Arial"/>
                <a:cs typeface="Arial"/>
              </a:rPr>
              <a:t> </a:t>
            </a:r>
            <a:r>
              <a:rPr sz="1400" spc="-10" dirty="0">
                <a:latin typeface="Arial"/>
                <a:cs typeface="Arial"/>
              </a:rPr>
              <a:t>hospital</a:t>
            </a:r>
            <a:endParaRPr sz="1400" dirty="0">
              <a:latin typeface="Arial"/>
              <a:cs typeface="Arial"/>
            </a:endParaRPr>
          </a:p>
        </p:txBody>
      </p:sp>
      <p:sp>
        <p:nvSpPr>
          <p:cNvPr id="48" name="object 48"/>
          <p:cNvSpPr txBox="1"/>
          <p:nvPr/>
        </p:nvSpPr>
        <p:spPr>
          <a:xfrm>
            <a:off x="6530740" y="4165591"/>
            <a:ext cx="1423070" cy="228268"/>
          </a:xfrm>
          <a:prstGeom prst="rect">
            <a:avLst/>
          </a:prstGeom>
        </p:spPr>
        <p:txBody>
          <a:bodyPr vert="horz" wrap="square" lIns="0" tIns="12700" rIns="0" bIns="0" rtlCol="0">
            <a:spAutoFit/>
          </a:bodyPr>
          <a:lstStyle/>
          <a:p>
            <a:pPr marL="12700">
              <a:lnSpc>
                <a:spcPct val="100000"/>
              </a:lnSpc>
              <a:spcBef>
                <a:spcPts val="100"/>
              </a:spcBef>
            </a:pPr>
            <a:r>
              <a:rPr sz="1400" spc="-20" dirty="0">
                <a:latin typeface="Arial"/>
                <a:cs typeface="Arial"/>
              </a:rPr>
              <a:t>Medicamentos</a:t>
            </a:r>
            <a:endParaRPr sz="1400" dirty="0">
              <a:latin typeface="Arial"/>
              <a:cs typeface="Arial"/>
            </a:endParaRPr>
          </a:p>
        </p:txBody>
      </p:sp>
      <p:sp>
        <p:nvSpPr>
          <p:cNvPr id="49" name="object 49"/>
          <p:cNvSpPr txBox="1"/>
          <p:nvPr/>
        </p:nvSpPr>
        <p:spPr>
          <a:xfrm>
            <a:off x="6530740" y="4524895"/>
            <a:ext cx="1202690" cy="443711"/>
          </a:xfrm>
          <a:prstGeom prst="rect">
            <a:avLst/>
          </a:prstGeom>
        </p:spPr>
        <p:txBody>
          <a:bodyPr vert="horz" wrap="square" lIns="0" tIns="12700" rIns="0" bIns="0" rtlCol="0">
            <a:spAutoFit/>
          </a:bodyPr>
          <a:lstStyle/>
          <a:p>
            <a:pPr marL="12700">
              <a:lnSpc>
                <a:spcPct val="100000"/>
              </a:lnSpc>
              <a:spcBef>
                <a:spcPts val="100"/>
              </a:spcBef>
            </a:pPr>
            <a:r>
              <a:rPr sz="1400" spc="-20" dirty="0">
                <a:latin typeface="Arial"/>
                <a:cs typeface="Arial"/>
              </a:rPr>
              <a:t>Intervenção</a:t>
            </a:r>
            <a:r>
              <a:rPr sz="1400" spc="-35" dirty="0">
                <a:latin typeface="Arial"/>
                <a:cs typeface="Arial"/>
              </a:rPr>
              <a:t> psicossocial</a:t>
            </a:r>
            <a:endParaRPr sz="1400" dirty="0">
              <a:latin typeface="Arial"/>
              <a:cs typeface="Arial"/>
            </a:endParaRPr>
          </a:p>
        </p:txBody>
      </p:sp>
      <p:sp>
        <p:nvSpPr>
          <p:cNvPr id="50" name="object 50"/>
          <p:cNvSpPr txBox="1"/>
          <p:nvPr/>
        </p:nvSpPr>
        <p:spPr>
          <a:xfrm>
            <a:off x="6582405" y="5139305"/>
            <a:ext cx="1226820" cy="443711"/>
          </a:xfrm>
          <a:prstGeom prst="rect">
            <a:avLst/>
          </a:prstGeom>
        </p:spPr>
        <p:txBody>
          <a:bodyPr vert="horz" wrap="square" lIns="0" tIns="12700" rIns="0" bIns="0" rtlCol="0">
            <a:spAutoFit/>
          </a:bodyPr>
          <a:lstStyle/>
          <a:p>
            <a:pPr marL="12700">
              <a:lnSpc>
                <a:spcPct val="100000"/>
              </a:lnSpc>
              <a:spcBef>
                <a:spcPts val="100"/>
              </a:spcBef>
            </a:pPr>
            <a:r>
              <a:rPr sz="1400" spc="-30" dirty="0">
                <a:latin typeface="Arial"/>
                <a:cs typeface="Arial"/>
              </a:rPr>
              <a:t>Consulte </a:t>
            </a:r>
            <a:r>
              <a:rPr sz="1400" spc="-15" dirty="0">
                <a:latin typeface="Arial"/>
                <a:cs typeface="Arial"/>
              </a:rPr>
              <a:t>um</a:t>
            </a:r>
            <a:r>
              <a:rPr sz="1400" spc="-25" dirty="0">
                <a:latin typeface="Arial"/>
                <a:cs typeface="Arial"/>
              </a:rPr>
              <a:t> </a:t>
            </a:r>
            <a:r>
              <a:rPr sz="1400" spc="-30" dirty="0">
                <a:latin typeface="Arial"/>
                <a:cs typeface="Arial"/>
              </a:rPr>
              <a:t>especialista</a:t>
            </a:r>
            <a:endParaRPr sz="1400" dirty="0">
              <a:latin typeface="Arial"/>
              <a:cs typeface="Arial"/>
            </a:endParaRPr>
          </a:p>
        </p:txBody>
      </p:sp>
      <p:sp>
        <p:nvSpPr>
          <p:cNvPr id="51" name="object 51"/>
          <p:cNvSpPr/>
          <p:nvPr/>
        </p:nvSpPr>
        <p:spPr>
          <a:xfrm>
            <a:off x="6279404" y="4668020"/>
            <a:ext cx="165089" cy="260725"/>
          </a:xfrm>
          <a:prstGeom prst="rect">
            <a:avLst/>
          </a:prstGeom>
          <a:blipFill>
            <a:blip r:embed="rId12" cstate="print"/>
            <a:stretch>
              <a:fillRect/>
            </a:stretch>
          </a:blipFill>
        </p:spPr>
        <p:txBody>
          <a:bodyPr wrap="square" lIns="0" tIns="0" rIns="0" bIns="0" rtlCol="0"/>
          <a:lstStyle/>
          <a:p>
            <a:endParaRPr/>
          </a:p>
        </p:txBody>
      </p:sp>
      <p:sp>
        <p:nvSpPr>
          <p:cNvPr id="52" name="object 52"/>
          <p:cNvSpPr/>
          <p:nvPr/>
        </p:nvSpPr>
        <p:spPr>
          <a:xfrm>
            <a:off x="6289423" y="4214037"/>
            <a:ext cx="144716" cy="243993"/>
          </a:xfrm>
          <a:prstGeom prst="rect">
            <a:avLst/>
          </a:prstGeom>
          <a:blipFill>
            <a:blip r:embed="rId13" cstate="print"/>
            <a:stretch>
              <a:fillRect/>
            </a:stretch>
          </a:blipFill>
        </p:spPr>
        <p:txBody>
          <a:bodyPr wrap="square" lIns="0" tIns="0" rIns="0" bIns="0" rtlCol="0"/>
          <a:lstStyle/>
          <a:p>
            <a:endParaRPr/>
          </a:p>
        </p:txBody>
      </p:sp>
      <p:sp>
        <p:nvSpPr>
          <p:cNvPr id="53" name="object 53"/>
          <p:cNvSpPr/>
          <p:nvPr/>
        </p:nvSpPr>
        <p:spPr>
          <a:xfrm>
            <a:off x="6205120" y="5197984"/>
            <a:ext cx="269240" cy="170815"/>
          </a:xfrm>
          <a:custGeom>
            <a:avLst/>
            <a:gdLst/>
            <a:ahLst/>
            <a:cxnLst/>
            <a:rect l="l" t="t" r="r" b="b"/>
            <a:pathLst>
              <a:path w="269239" h="170814">
                <a:moveTo>
                  <a:pt x="178657" y="59855"/>
                </a:moveTo>
                <a:lnTo>
                  <a:pt x="124745" y="59855"/>
                </a:lnTo>
                <a:lnTo>
                  <a:pt x="124733" y="170256"/>
                </a:lnTo>
                <a:lnTo>
                  <a:pt x="268954" y="170256"/>
                </a:lnTo>
                <a:lnTo>
                  <a:pt x="268954" y="147916"/>
                </a:lnTo>
                <a:lnTo>
                  <a:pt x="175837" y="147916"/>
                </a:lnTo>
                <a:lnTo>
                  <a:pt x="168268" y="141173"/>
                </a:lnTo>
                <a:lnTo>
                  <a:pt x="168268" y="126479"/>
                </a:lnTo>
                <a:lnTo>
                  <a:pt x="172548" y="121094"/>
                </a:lnTo>
                <a:lnTo>
                  <a:pt x="178657" y="118745"/>
                </a:lnTo>
                <a:lnTo>
                  <a:pt x="178657" y="59855"/>
                </a:lnTo>
                <a:close/>
              </a:path>
              <a:path w="269239" h="170814">
                <a:moveTo>
                  <a:pt x="225583" y="50"/>
                </a:moveTo>
                <a:lnTo>
                  <a:pt x="222893" y="25453"/>
                </a:lnTo>
                <a:lnTo>
                  <a:pt x="216266" y="42929"/>
                </a:lnTo>
                <a:lnTo>
                  <a:pt x="205893" y="53018"/>
                </a:lnTo>
                <a:lnTo>
                  <a:pt x="191966" y="56261"/>
                </a:lnTo>
                <a:lnTo>
                  <a:pt x="191966" y="118579"/>
                </a:lnTo>
                <a:lnTo>
                  <a:pt x="198062" y="120891"/>
                </a:lnTo>
                <a:lnTo>
                  <a:pt x="202342" y="126288"/>
                </a:lnTo>
                <a:lnTo>
                  <a:pt x="202342" y="140995"/>
                </a:lnTo>
                <a:lnTo>
                  <a:pt x="194760" y="147916"/>
                </a:lnTo>
                <a:lnTo>
                  <a:pt x="268954" y="147916"/>
                </a:lnTo>
                <a:lnTo>
                  <a:pt x="268954" y="49784"/>
                </a:lnTo>
                <a:lnTo>
                  <a:pt x="265333" y="20726"/>
                </a:lnTo>
                <a:lnTo>
                  <a:pt x="255684" y="5995"/>
                </a:lnTo>
                <a:lnTo>
                  <a:pt x="241827" y="726"/>
                </a:lnTo>
                <a:lnTo>
                  <a:pt x="225583" y="50"/>
                </a:lnTo>
                <a:close/>
              </a:path>
              <a:path w="269239" h="170814">
                <a:moveTo>
                  <a:pt x="135921" y="0"/>
                </a:moveTo>
                <a:lnTo>
                  <a:pt x="97288" y="22517"/>
                </a:lnTo>
                <a:lnTo>
                  <a:pt x="76155" y="75971"/>
                </a:lnTo>
                <a:lnTo>
                  <a:pt x="13455" y="96113"/>
                </a:lnTo>
                <a:lnTo>
                  <a:pt x="671" y="106831"/>
                </a:lnTo>
                <a:lnTo>
                  <a:pt x="0" y="121589"/>
                </a:lnTo>
                <a:lnTo>
                  <a:pt x="9130" y="133186"/>
                </a:lnTo>
                <a:lnTo>
                  <a:pt x="25749" y="134416"/>
                </a:lnTo>
                <a:lnTo>
                  <a:pt x="101085" y="110223"/>
                </a:lnTo>
                <a:lnTo>
                  <a:pt x="102101" y="109918"/>
                </a:lnTo>
                <a:lnTo>
                  <a:pt x="102685" y="109715"/>
                </a:lnTo>
                <a:lnTo>
                  <a:pt x="124745" y="59855"/>
                </a:lnTo>
                <a:lnTo>
                  <a:pt x="178657" y="59855"/>
                </a:lnTo>
                <a:lnTo>
                  <a:pt x="178657" y="56464"/>
                </a:lnTo>
                <a:lnTo>
                  <a:pt x="164689" y="53208"/>
                </a:lnTo>
                <a:lnTo>
                  <a:pt x="154303" y="43078"/>
                </a:lnTo>
                <a:lnTo>
                  <a:pt x="147687" y="25528"/>
                </a:lnTo>
                <a:lnTo>
                  <a:pt x="145027" y="12"/>
                </a:lnTo>
                <a:lnTo>
                  <a:pt x="135921" y="0"/>
                </a:lnTo>
                <a:close/>
              </a:path>
            </a:pathLst>
          </a:custGeom>
          <a:solidFill>
            <a:srgbClr val="000000"/>
          </a:solidFill>
        </p:spPr>
        <p:txBody>
          <a:bodyPr wrap="square" lIns="0" tIns="0" rIns="0" bIns="0" rtlCol="0"/>
          <a:lstStyle/>
          <a:p>
            <a:endParaRPr/>
          </a:p>
        </p:txBody>
      </p:sp>
      <p:sp>
        <p:nvSpPr>
          <p:cNvPr id="54" name="object 54"/>
          <p:cNvSpPr/>
          <p:nvPr/>
        </p:nvSpPr>
        <p:spPr>
          <a:xfrm>
            <a:off x="6344029" y="5099965"/>
            <a:ext cx="103023" cy="281316"/>
          </a:xfrm>
          <a:prstGeom prst="rect">
            <a:avLst/>
          </a:prstGeom>
          <a:blipFill>
            <a:blip r:embed="rId14" cstate="print"/>
            <a:stretch>
              <a:fillRect/>
            </a:stretch>
          </a:blipFill>
        </p:spPr>
        <p:txBody>
          <a:bodyPr wrap="square" lIns="0" tIns="0" rIns="0" bIns="0" rtlCol="0"/>
          <a:lstStyle/>
          <a:p>
            <a:endParaRPr/>
          </a:p>
        </p:txBody>
      </p:sp>
      <p:sp>
        <p:nvSpPr>
          <p:cNvPr id="55" name="object 55"/>
          <p:cNvSpPr/>
          <p:nvPr/>
        </p:nvSpPr>
        <p:spPr>
          <a:xfrm>
            <a:off x="6319923" y="3906871"/>
            <a:ext cx="78105" cy="78105"/>
          </a:xfrm>
          <a:custGeom>
            <a:avLst/>
            <a:gdLst/>
            <a:ahLst/>
            <a:cxnLst/>
            <a:rect l="l" t="t" r="r" b="b"/>
            <a:pathLst>
              <a:path w="78104" h="78104">
                <a:moveTo>
                  <a:pt x="77647" y="0"/>
                </a:moveTo>
                <a:lnTo>
                  <a:pt x="0" y="0"/>
                </a:lnTo>
                <a:lnTo>
                  <a:pt x="0" y="77622"/>
                </a:lnTo>
                <a:lnTo>
                  <a:pt x="77647" y="77622"/>
                </a:lnTo>
                <a:lnTo>
                  <a:pt x="77647" y="0"/>
                </a:lnTo>
                <a:close/>
              </a:path>
            </a:pathLst>
          </a:custGeom>
          <a:solidFill>
            <a:srgbClr val="D10019"/>
          </a:solidFill>
        </p:spPr>
        <p:txBody>
          <a:bodyPr wrap="square" lIns="0" tIns="0" rIns="0" bIns="0" rtlCol="0"/>
          <a:lstStyle/>
          <a:p>
            <a:endParaRPr/>
          </a:p>
        </p:txBody>
      </p:sp>
      <p:sp>
        <p:nvSpPr>
          <p:cNvPr id="56" name="object 56"/>
          <p:cNvSpPr/>
          <p:nvPr/>
        </p:nvSpPr>
        <p:spPr>
          <a:xfrm>
            <a:off x="6242314" y="3868054"/>
            <a:ext cx="233045" cy="0"/>
          </a:xfrm>
          <a:custGeom>
            <a:avLst/>
            <a:gdLst/>
            <a:ahLst/>
            <a:cxnLst/>
            <a:rect l="l" t="t" r="r" b="b"/>
            <a:pathLst>
              <a:path w="233045">
                <a:moveTo>
                  <a:pt x="0" y="0"/>
                </a:moveTo>
                <a:lnTo>
                  <a:pt x="232879" y="0"/>
                </a:lnTo>
              </a:path>
            </a:pathLst>
          </a:custGeom>
          <a:ln w="77635">
            <a:solidFill>
              <a:srgbClr val="D10019"/>
            </a:solidFill>
          </a:ln>
        </p:spPr>
        <p:txBody>
          <a:bodyPr wrap="square" lIns="0" tIns="0" rIns="0" bIns="0" rtlCol="0"/>
          <a:lstStyle/>
          <a:p>
            <a:endParaRPr/>
          </a:p>
        </p:txBody>
      </p:sp>
      <p:sp>
        <p:nvSpPr>
          <p:cNvPr id="57" name="object 57"/>
          <p:cNvSpPr/>
          <p:nvPr/>
        </p:nvSpPr>
        <p:spPr>
          <a:xfrm>
            <a:off x="6319923" y="3751614"/>
            <a:ext cx="78105" cy="78105"/>
          </a:xfrm>
          <a:custGeom>
            <a:avLst/>
            <a:gdLst/>
            <a:ahLst/>
            <a:cxnLst/>
            <a:rect l="l" t="t" r="r" b="b"/>
            <a:pathLst>
              <a:path w="78104" h="78104">
                <a:moveTo>
                  <a:pt x="77647" y="0"/>
                </a:moveTo>
                <a:lnTo>
                  <a:pt x="0" y="0"/>
                </a:lnTo>
                <a:lnTo>
                  <a:pt x="0" y="77622"/>
                </a:lnTo>
                <a:lnTo>
                  <a:pt x="77647" y="77622"/>
                </a:lnTo>
                <a:lnTo>
                  <a:pt x="77647" y="0"/>
                </a:lnTo>
                <a:close/>
              </a:path>
            </a:pathLst>
          </a:custGeom>
          <a:solidFill>
            <a:srgbClr val="D10019"/>
          </a:solidFill>
        </p:spPr>
        <p:txBody>
          <a:bodyPr wrap="square" lIns="0" tIns="0" rIns="0" bIns="0" rtlCol="0"/>
          <a:lstStyle/>
          <a:p>
            <a:endParaRPr/>
          </a:p>
        </p:txBody>
      </p:sp>
      <p:sp>
        <p:nvSpPr>
          <p:cNvPr id="58" name="object 58"/>
          <p:cNvSpPr/>
          <p:nvPr/>
        </p:nvSpPr>
        <p:spPr>
          <a:xfrm>
            <a:off x="3321001" y="1664445"/>
            <a:ext cx="213995" cy="189230"/>
          </a:xfrm>
          <a:custGeom>
            <a:avLst/>
            <a:gdLst/>
            <a:ahLst/>
            <a:cxnLst/>
            <a:rect l="l" t="t" r="r" b="b"/>
            <a:pathLst>
              <a:path w="213995" h="189230">
                <a:moveTo>
                  <a:pt x="213398" y="0"/>
                </a:moveTo>
                <a:lnTo>
                  <a:pt x="0" y="189001"/>
                </a:lnTo>
              </a:path>
            </a:pathLst>
          </a:custGeom>
          <a:ln w="7620">
            <a:solidFill>
              <a:srgbClr val="000000"/>
            </a:solidFill>
          </a:ln>
        </p:spPr>
        <p:txBody>
          <a:bodyPr wrap="square" lIns="0" tIns="0" rIns="0" bIns="0" rtlCol="0"/>
          <a:lstStyle/>
          <a:p>
            <a:endParaRPr/>
          </a:p>
        </p:txBody>
      </p:sp>
      <p:sp>
        <p:nvSpPr>
          <p:cNvPr id="59" name="object 59"/>
          <p:cNvSpPr/>
          <p:nvPr/>
        </p:nvSpPr>
        <p:spPr>
          <a:xfrm>
            <a:off x="516812" y="3434744"/>
            <a:ext cx="213995" cy="189230"/>
          </a:xfrm>
          <a:custGeom>
            <a:avLst/>
            <a:gdLst/>
            <a:ahLst/>
            <a:cxnLst/>
            <a:rect l="l" t="t" r="r" b="b"/>
            <a:pathLst>
              <a:path w="213995" h="189229">
                <a:moveTo>
                  <a:pt x="213398" y="0"/>
                </a:moveTo>
                <a:lnTo>
                  <a:pt x="0" y="189001"/>
                </a:lnTo>
              </a:path>
            </a:pathLst>
          </a:custGeom>
          <a:ln w="7620">
            <a:solidFill>
              <a:srgbClr val="000000"/>
            </a:solidFill>
          </a:ln>
        </p:spPr>
        <p:txBody>
          <a:bodyPr wrap="square" lIns="0" tIns="0" rIns="0" bIns="0" rtlCol="0"/>
          <a:lstStyle/>
          <a:p>
            <a:endParaRPr/>
          </a:p>
        </p:txBody>
      </p:sp>
      <p:sp>
        <p:nvSpPr>
          <p:cNvPr id="60" name="object 60"/>
          <p:cNvSpPr txBox="1"/>
          <p:nvPr/>
        </p:nvSpPr>
        <p:spPr>
          <a:xfrm>
            <a:off x="6709570" y="1581405"/>
            <a:ext cx="1023860" cy="259045"/>
          </a:xfrm>
          <a:prstGeom prst="rect">
            <a:avLst/>
          </a:prstGeom>
        </p:spPr>
        <p:txBody>
          <a:bodyPr vert="horz" wrap="square" lIns="0" tIns="12700" rIns="0" bIns="0" rtlCol="0">
            <a:spAutoFit/>
          </a:bodyPr>
          <a:lstStyle/>
          <a:p>
            <a:pPr marL="12700">
              <a:lnSpc>
                <a:spcPct val="100000"/>
              </a:lnSpc>
              <a:spcBef>
                <a:spcPts val="100"/>
              </a:spcBef>
            </a:pPr>
            <a:r>
              <a:rPr sz="1600" b="1" spc="-40" dirty="0">
                <a:latin typeface="Arial"/>
                <a:cs typeface="Arial"/>
              </a:rPr>
              <a:t>Avaliação</a:t>
            </a:r>
            <a:endParaRPr sz="1600" dirty="0">
              <a:latin typeface="Arial"/>
              <a:cs typeface="Arial"/>
            </a:endParaRPr>
          </a:p>
        </p:txBody>
      </p:sp>
      <p:sp>
        <p:nvSpPr>
          <p:cNvPr id="61" name="object 61"/>
          <p:cNvSpPr txBox="1"/>
          <p:nvPr/>
        </p:nvSpPr>
        <p:spPr>
          <a:xfrm>
            <a:off x="6709570" y="2306194"/>
            <a:ext cx="906144" cy="259045"/>
          </a:xfrm>
          <a:prstGeom prst="rect">
            <a:avLst/>
          </a:prstGeom>
        </p:spPr>
        <p:txBody>
          <a:bodyPr vert="horz" wrap="square" lIns="0" tIns="12700" rIns="0" bIns="0" rtlCol="0">
            <a:spAutoFit/>
          </a:bodyPr>
          <a:lstStyle/>
          <a:p>
            <a:pPr marL="12700">
              <a:lnSpc>
                <a:spcPct val="100000"/>
              </a:lnSpc>
              <a:spcBef>
                <a:spcPts val="100"/>
              </a:spcBef>
            </a:pPr>
            <a:r>
              <a:rPr sz="1600" b="1" spc="135" dirty="0">
                <a:latin typeface="Arial"/>
                <a:cs typeface="Arial"/>
              </a:rPr>
              <a:t>M</a:t>
            </a:r>
            <a:r>
              <a:rPr sz="1600" b="1" spc="-25" dirty="0">
                <a:latin typeface="Arial"/>
                <a:cs typeface="Arial"/>
              </a:rPr>
              <a:t>an</a:t>
            </a:r>
            <a:r>
              <a:rPr sz="1600" b="1" spc="-35" dirty="0">
                <a:latin typeface="Arial"/>
                <a:cs typeface="Arial"/>
              </a:rPr>
              <a:t>e</a:t>
            </a:r>
            <a:r>
              <a:rPr sz="1600" b="1" spc="-15" dirty="0">
                <a:latin typeface="Arial"/>
                <a:cs typeface="Arial"/>
              </a:rPr>
              <a:t>j</a:t>
            </a:r>
            <a:r>
              <a:rPr sz="1600" b="1" spc="-25" dirty="0">
                <a:latin typeface="Arial"/>
                <a:cs typeface="Arial"/>
              </a:rPr>
              <a:t>o</a:t>
            </a:r>
            <a:endParaRPr sz="1600" dirty="0">
              <a:latin typeface="Arial"/>
              <a:cs typeface="Arial"/>
            </a:endParaRPr>
          </a:p>
        </p:txBody>
      </p:sp>
      <p:sp>
        <p:nvSpPr>
          <p:cNvPr id="62" name="object 62"/>
          <p:cNvSpPr txBox="1"/>
          <p:nvPr/>
        </p:nvSpPr>
        <p:spPr>
          <a:xfrm>
            <a:off x="6709570" y="2971051"/>
            <a:ext cx="1244240" cy="259045"/>
          </a:xfrm>
          <a:prstGeom prst="rect">
            <a:avLst/>
          </a:prstGeom>
        </p:spPr>
        <p:txBody>
          <a:bodyPr vert="horz" wrap="square" lIns="0" tIns="12700" rIns="0" bIns="0" rtlCol="0">
            <a:spAutoFit/>
          </a:bodyPr>
          <a:lstStyle/>
          <a:p>
            <a:pPr marL="12700">
              <a:lnSpc>
                <a:spcPct val="100000"/>
              </a:lnSpc>
              <a:spcBef>
                <a:spcPts val="100"/>
              </a:spcBef>
            </a:pPr>
            <a:r>
              <a:rPr sz="1600" b="1" spc="-150" dirty="0">
                <a:latin typeface="Arial"/>
                <a:cs typeface="Arial"/>
              </a:rPr>
              <a:t>S</a:t>
            </a:r>
            <a:r>
              <a:rPr sz="1600" b="1" spc="-20" dirty="0">
                <a:latin typeface="Arial"/>
                <a:cs typeface="Arial"/>
              </a:rPr>
              <a:t>e</a:t>
            </a:r>
            <a:r>
              <a:rPr sz="1600" b="1" spc="-25" dirty="0">
                <a:latin typeface="Arial"/>
                <a:cs typeface="Arial"/>
              </a:rPr>
              <a:t>g</a:t>
            </a:r>
            <a:r>
              <a:rPr sz="1600" b="1" spc="-40" dirty="0">
                <a:latin typeface="Arial"/>
                <a:cs typeface="Arial"/>
              </a:rPr>
              <a:t>u</a:t>
            </a:r>
            <a:r>
              <a:rPr sz="1600" b="1" spc="-20" dirty="0">
                <a:latin typeface="Arial"/>
                <a:cs typeface="Arial"/>
              </a:rPr>
              <a:t>im</a:t>
            </a:r>
            <a:r>
              <a:rPr sz="1600" b="1" spc="-30" dirty="0">
                <a:latin typeface="Arial"/>
                <a:cs typeface="Arial"/>
              </a:rPr>
              <a:t>e</a:t>
            </a:r>
            <a:r>
              <a:rPr sz="1600" b="1" spc="-40" dirty="0">
                <a:latin typeface="Arial"/>
                <a:cs typeface="Arial"/>
              </a:rPr>
              <a:t>n</a:t>
            </a:r>
            <a:r>
              <a:rPr sz="1600" b="1" spc="45" dirty="0">
                <a:latin typeface="Arial"/>
                <a:cs typeface="Arial"/>
              </a:rPr>
              <a:t>t</a:t>
            </a:r>
            <a:r>
              <a:rPr sz="1600" b="1" spc="-25" dirty="0">
                <a:latin typeface="Arial"/>
                <a:cs typeface="Arial"/>
              </a:rPr>
              <a:t>o</a:t>
            </a:r>
            <a:endParaRPr sz="1600" dirty="0">
              <a:latin typeface="Arial"/>
              <a:cs typeface="Arial"/>
            </a:endParaRPr>
          </a:p>
        </p:txBody>
      </p:sp>
      <p:sp>
        <p:nvSpPr>
          <p:cNvPr id="63" name="object 63"/>
          <p:cNvSpPr txBox="1"/>
          <p:nvPr/>
        </p:nvSpPr>
        <p:spPr>
          <a:xfrm>
            <a:off x="180668" y="118954"/>
            <a:ext cx="856615" cy="128270"/>
          </a:xfrm>
          <a:prstGeom prst="rect">
            <a:avLst/>
          </a:prstGeom>
        </p:spPr>
        <p:txBody>
          <a:bodyPr vert="horz" wrap="square" lIns="0" tIns="0" rIns="0" bIns="0" rtlCol="0">
            <a:spAutoFit/>
          </a:bodyPr>
          <a:lstStyle/>
          <a:p>
            <a:pPr>
              <a:lnSpc>
                <a:spcPts val="985"/>
              </a:lnSpc>
            </a:pPr>
            <a:r>
              <a:rPr sz="900" b="1" spc="20" dirty="0">
                <a:solidFill>
                  <a:srgbClr val="005678"/>
                </a:solidFill>
                <a:latin typeface="Arial"/>
                <a:cs typeface="Arial"/>
              </a:rPr>
              <a:t>IN</a:t>
            </a:r>
            <a:r>
              <a:rPr sz="900" b="1" spc="-20" dirty="0">
                <a:solidFill>
                  <a:srgbClr val="005678"/>
                </a:solidFill>
                <a:latin typeface="Arial"/>
                <a:cs typeface="Arial"/>
              </a:rPr>
              <a:t>T</a:t>
            </a:r>
            <a:r>
              <a:rPr sz="900" b="1" spc="-85" dirty="0">
                <a:solidFill>
                  <a:srgbClr val="005678"/>
                </a:solidFill>
                <a:latin typeface="Arial"/>
                <a:cs typeface="Arial"/>
              </a:rPr>
              <a:t>R</a:t>
            </a:r>
            <a:r>
              <a:rPr sz="900" b="1" spc="-20" dirty="0">
                <a:solidFill>
                  <a:srgbClr val="005678"/>
                </a:solidFill>
                <a:latin typeface="Arial"/>
                <a:cs typeface="Arial"/>
              </a:rPr>
              <a:t>OD</a:t>
            </a:r>
            <a:r>
              <a:rPr sz="900" b="1" spc="-25" dirty="0">
                <a:solidFill>
                  <a:srgbClr val="005678"/>
                </a:solidFill>
                <a:latin typeface="Arial"/>
                <a:cs typeface="Arial"/>
              </a:rPr>
              <a:t>U</a:t>
            </a:r>
            <a:r>
              <a:rPr sz="900" b="1" spc="-85" dirty="0">
                <a:solidFill>
                  <a:srgbClr val="005678"/>
                </a:solidFill>
                <a:latin typeface="Arial"/>
                <a:cs typeface="Arial"/>
              </a:rPr>
              <a:t>C</a:t>
            </a:r>
            <a:r>
              <a:rPr sz="900" b="1" spc="-20" dirty="0">
                <a:solidFill>
                  <a:srgbClr val="005678"/>
                </a:solidFill>
                <a:latin typeface="Arial"/>
                <a:cs typeface="Arial"/>
              </a:rPr>
              <a:t>T</a:t>
            </a:r>
            <a:r>
              <a:rPr sz="900" b="1" spc="20" dirty="0">
                <a:solidFill>
                  <a:srgbClr val="005678"/>
                </a:solidFill>
                <a:latin typeface="Arial"/>
                <a:cs typeface="Arial"/>
              </a:rPr>
              <a:t>I</a:t>
            </a:r>
            <a:r>
              <a:rPr sz="900" b="1" spc="-5" dirty="0">
                <a:solidFill>
                  <a:srgbClr val="005678"/>
                </a:solidFill>
                <a:latin typeface="Arial"/>
                <a:cs typeface="Arial"/>
              </a:rPr>
              <a:t>ON</a:t>
            </a:r>
            <a:endParaRPr sz="900">
              <a:latin typeface="Arial"/>
              <a:cs typeface="Arial"/>
            </a:endParaRPr>
          </a:p>
        </p:txBody>
      </p:sp>
      <p:sp>
        <p:nvSpPr>
          <p:cNvPr id="64" name="object 64"/>
          <p:cNvSpPr txBox="1"/>
          <p:nvPr/>
        </p:nvSpPr>
        <p:spPr>
          <a:xfrm>
            <a:off x="368404" y="583700"/>
            <a:ext cx="5283095" cy="443711"/>
          </a:xfrm>
          <a:prstGeom prst="rect">
            <a:avLst/>
          </a:prstGeom>
        </p:spPr>
        <p:txBody>
          <a:bodyPr vert="horz" wrap="square" lIns="0" tIns="12700" rIns="0" bIns="0" rtlCol="0">
            <a:spAutoFit/>
          </a:bodyPr>
          <a:lstStyle/>
          <a:p>
            <a:pPr marL="12700">
              <a:lnSpc>
                <a:spcPct val="100000"/>
              </a:lnSpc>
              <a:spcBef>
                <a:spcPts val="100"/>
              </a:spcBef>
            </a:pPr>
            <a:r>
              <a:rPr sz="2800" b="1" spc="-50" dirty="0">
                <a:solidFill>
                  <a:srgbClr val="005678"/>
                </a:solidFill>
                <a:latin typeface="Arial"/>
                <a:cs typeface="Arial"/>
              </a:rPr>
              <a:t>Elementos </a:t>
            </a:r>
            <a:r>
              <a:rPr sz="2800" b="1" spc="-70" dirty="0">
                <a:solidFill>
                  <a:srgbClr val="005678"/>
                </a:solidFill>
                <a:latin typeface="Arial"/>
                <a:cs typeface="Arial"/>
              </a:rPr>
              <a:t>visuais </a:t>
            </a:r>
            <a:r>
              <a:rPr sz="2800" b="1" spc="-30" dirty="0">
                <a:solidFill>
                  <a:srgbClr val="005678"/>
                </a:solidFill>
                <a:latin typeface="Arial"/>
                <a:cs typeface="Arial"/>
              </a:rPr>
              <a:t>e</a:t>
            </a:r>
            <a:r>
              <a:rPr sz="2800" b="1" spc="-95" dirty="0">
                <a:solidFill>
                  <a:srgbClr val="005678"/>
                </a:solidFill>
                <a:latin typeface="Arial"/>
                <a:cs typeface="Arial"/>
              </a:rPr>
              <a:t> </a:t>
            </a:r>
            <a:r>
              <a:rPr sz="2800" b="1" spc="-60" dirty="0">
                <a:solidFill>
                  <a:srgbClr val="005678"/>
                </a:solidFill>
                <a:latin typeface="Arial"/>
                <a:cs typeface="Arial"/>
              </a:rPr>
              <a:t>símbolos</a:t>
            </a:r>
            <a:endParaRPr sz="2800" dirty="0">
              <a:latin typeface="Arial"/>
              <a:cs typeface="Arial"/>
            </a:endParaRPr>
          </a:p>
        </p:txBody>
      </p:sp>
      <p:sp>
        <p:nvSpPr>
          <p:cNvPr id="65" name="object 65"/>
          <p:cNvSpPr/>
          <p:nvPr/>
        </p:nvSpPr>
        <p:spPr>
          <a:xfrm>
            <a:off x="3708514" y="3178238"/>
            <a:ext cx="137160" cy="623570"/>
          </a:xfrm>
          <a:custGeom>
            <a:avLst/>
            <a:gdLst/>
            <a:ahLst/>
            <a:cxnLst/>
            <a:rect l="l" t="t" r="r" b="b"/>
            <a:pathLst>
              <a:path w="137160" h="623570">
                <a:moveTo>
                  <a:pt x="136588" y="0"/>
                </a:moveTo>
                <a:lnTo>
                  <a:pt x="0" y="0"/>
                </a:lnTo>
                <a:lnTo>
                  <a:pt x="0" y="623366"/>
                </a:lnTo>
                <a:lnTo>
                  <a:pt x="136588" y="623366"/>
                </a:lnTo>
                <a:lnTo>
                  <a:pt x="136588" y="0"/>
                </a:lnTo>
                <a:close/>
              </a:path>
            </a:pathLst>
          </a:custGeom>
          <a:solidFill>
            <a:srgbClr val="005678"/>
          </a:solidFill>
        </p:spPr>
        <p:txBody>
          <a:bodyPr wrap="square" lIns="0" tIns="0" rIns="0" bIns="0" rtlCol="0"/>
          <a:lstStyle/>
          <a:p>
            <a:endParaRPr/>
          </a:p>
        </p:txBody>
      </p:sp>
      <p:sp>
        <p:nvSpPr>
          <p:cNvPr id="66" name="object 66"/>
          <p:cNvSpPr/>
          <p:nvPr/>
        </p:nvSpPr>
        <p:spPr>
          <a:xfrm>
            <a:off x="2591831" y="2306053"/>
            <a:ext cx="806450" cy="807085"/>
          </a:xfrm>
          <a:custGeom>
            <a:avLst/>
            <a:gdLst/>
            <a:ahLst/>
            <a:cxnLst/>
            <a:rect l="l" t="t" r="r" b="b"/>
            <a:pathLst>
              <a:path w="806450" h="807085">
                <a:moveTo>
                  <a:pt x="716864" y="0"/>
                </a:moveTo>
                <a:lnTo>
                  <a:pt x="0" y="717511"/>
                </a:lnTo>
                <a:lnTo>
                  <a:pt x="18288" y="788327"/>
                </a:lnTo>
                <a:lnTo>
                  <a:pt x="89103" y="806602"/>
                </a:lnTo>
                <a:lnTo>
                  <a:pt x="805954" y="89090"/>
                </a:lnTo>
                <a:lnTo>
                  <a:pt x="716864" y="0"/>
                </a:lnTo>
                <a:close/>
              </a:path>
            </a:pathLst>
          </a:custGeom>
          <a:solidFill>
            <a:srgbClr val="B1B3B4"/>
          </a:solidFill>
        </p:spPr>
        <p:txBody>
          <a:bodyPr wrap="square" lIns="0" tIns="0" rIns="0" bIns="0" rtlCol="0"/>
          <a:lstStyle/>
          <a:p>
            <a:endParaRPr/>
          </a:p>
        </p:txBody>
      </p:sp>
      <p:sp>
        <p:nvSpPr>
          <p:cNvPr id="67" name="object 67"/>
          <p:cNvSpPr/>
          <p:nvPr/>
        </p:nvSpPr>
        <p:spPr>
          <a:xfrm>
            <a:off x="1980140" y="2990485"/>
            <a:ext cx="602615" cy="127000"/>
          </a:xfrm>
          <a:custGeom>
            <a:avLst/>
            <a:gdLst/>
            <a:ahLst/>
            <a:cxnLst/>
            <a:rect l="l" t="t" r="r" b="b"/>
            <a:pathLst>
              <a:path w="602614" h="127000">
                <a:moveTo>
                  <a:pt x="602259" y="0"/>
                </a:moveTo>
                <a:lnTo>
                  <a:pt x="63906" y="457"/>
                </a:lnTo>
                <a:lnTo>
                  <a:pt x="0" y="63461"/>
                </a:lnTo>
                <a:lnTo>
                  <a:pt x="63906" y="126453"/>
                </a:lnTo>
                <a:lnTo>
                  <a:pt x="602259" y="125996"/>
                </a:lnTo>
                <a:lnTo>
                  <a:pt x="602259" y="0"/>
                </a:lnTo>
                <a:close/>
              </a:path>
            </a:pathLst>
          </a:custGeom>
          <a:solidFill>
            <a:srgbClr val="B1B3B4"/>
          </a:solidFill>
        </p:spPr>
        <p:txBody>
          <a:bodyPr wrap="square" lIns="0" tIns="0" rIns="0" bIns="0" rtlCol="0"/>
          <a:lstStyle/>
          <a:p>
            <a:endParaRPr/>
          </a:p>
        </p:txBody>
      </p:sp>
      <p:sp>
        <p:nvSpPr>
          <p:cNvPr id="68" name="object 68"/>
          <p:cNvSpPr/>
          <p:nvPr/>
        </p:nvSpPr>
        <p:spPr>
          <a:xfrm>
            <a:off x="3004370" y="2203555"/>
            <a:ext cx="906144" cy="910590"/>
          </a:xfrm>
          <a:custGeom>
            <a:avLst/>
            <a:gdLst/>
            <a:ahLst/>
            <a:cxnLst/>
            <a:rect l="l" t="t" r="r" b="b"/>
            <a:pathLst>
              <a:path w="906145" h="910589">
                <a:moveTo>
                  <a:pt x="89090" y="0"/>
                </a:moveTo>
                <a:lnTo>
                  <a:pt x="0" y="89090"/>
                </a:lnTo>
                <a:lnTo>
                  <a:pt x="816775" y="910374"/>
                </a:lnTo>
                <a:lnTo>
                  <a:pt x="891133" y="895642"/>
                </a:lnTo>
                <a:lnTo>
                  <a:pt x="905878" y="821283"/>
                </a:lnTo>
                <a:lnTo>
                  <a:pt x="89090" y="0"/>
                </a:lnTo>
                <a:close/>
              </a:path>
            </a:pathLst>
          </a:custGeom>
          <a:solidFill>
            <a:srgbClr val="005678"/>
          </a:solidFill>
        </p:spPr>
        <p:txBody>
          <a:bodyPr wrap="square" lIns="0" tIns="0" rIns="0" bIns="0" rtlCol="0"/>
          <a:lstStyle/>
          <a:p>
            <a:endParaRPr/>
          </a:p>
        </p:txBody>
      </p:sp>
      <p:sp>
        <p:nvSpPr>
          <p:cNvPr id="69" name="object 69"/>
          <p:cNvSpPr/>
          <p:nvPr/>
        </p:nvSpPr>
        <p:spPr>
          <a:xfrm>
            <a:off x="3468834" y="2739755"/>
            <a:ext cx="605790" cy="605790"/>
          </a:xfrm>
          <a:custGeom>
            <a:avLst/>
            <a:gdLst/>
            <a:ahLst/>
            <a:cxnLst/>
            <a:rect l="l" t="t" r="r" b="b"/>
            <a:pathLst>
              <a:path w="605789" h="605789">
                <a:moveTo>
                  <a:pt x="302818" y="0"/>
                </a:moveTo>
                <a:lnTo>
                  <a:pt x="0" y="302818"/>
                </a:lnTo>
                <a:lnTo>
                  <a:pt x="302818" y="605637"/>
                </a:lnTo>
                <a:lnTo>
                  <a:pt x="605637" y="302818"/>
                </a:lnTo>
                <a:lnTo>
                  <a:pt x="302818" y="0"/>
                </a:lnTo>
                <a:close/>
              </a:path>
            </a:pathLst>
          </a:custGeom>
          <a:solidFill>
            <a:srgbClr val="005678"/>
          </a:solidFill>
        </p:spPr>
        <p:txBody>
          <a:bodyPr wrap="square" lIns="0" tIns="0" rIns="0" bIns="0" rtlCol="0"/>
          <a:lstStyle/>
          <a:p>
            <a:endParaRPr/>
          </a:p>
        </p:txBody>
      </p:sp>
      <p:sp>
        <p:nvSpPr>
          <p:cNvPr id="70" name="object 70"/>
          <p:cNvSpPr/>
          <p:nvPr/>
        </p:nvSpPr>
        <p:spPr>
          <a:xfrm>
            <a:off x="3468834" y="2739755"/>
            <a:ext cx="605790" cy="605790"/>
          </a:xfrm>
          <a:custGeom>
            <a:avLst/>
            <a:gdLst/>
            <a:ahLst/>
            <a:cxnLst/>
            <a:rect l="l" t="t" r="r" b="b"/>
            <a:pathLst>
              <a:path w="605789" h="605789">
                <a:moveTo>
                  <a:pt x="0" y="302818"/>
                </a:moveTo>
                <a:lnTo>
                  <a:pt x="302818" y="605637"/>
                </a:lnTo>
                <a:lnTo>
                  <a:pt x="605637" y="302818"/>
                </a:lnTo>
                <a:lnTo>
                  <a:pt x="302818" y="0"/>
                </a:lnTo>
                <a:lnTo>
                  <a:pt x="0" y="302818"/>
                </a:lnTo>
                <a:close/>
              </a:path>
            </a:pathLst>
          </a:custGeom>
          <a:ln w="10160">
            <a:solidFill>
              <a:srgbClr val="FFFFFF"/>
            </a:solidFill>
          </a:ln>
        </p:spPr>
        <p:txBody>
          <a:bodyPr wrap="square" lIns="0" tIns="0" rIns="0" bIns="0" rtlCol="0"/>
          <a:lstStyle/>
          <a:p>
            <a:endParaRPr/>
          </a:p>
        </p:txBody>
      </p:sp>
      <p:sp>
        <p:nvSpPr>
          <p:cNvPr id="71" name="object 71"/>
          <p:cNvSpPr/>
          <p:nvPr/>
        </p:nvSpPr>
        <p:spPr>
          <a:xfrm>
            <a:off x="2337395" y="2791747"/>
            <a:ext cx="502284" cy="502284"/>
          </a:xfrm>
          <a:custGeom>
            <a:avLst/>
            <a:gdLst/>
            <a:ahLst/>
            <a:cxnLst/>
            <a:rect l="l" t="t" r="r" b="b"/>
            <a:pathLst>
              <a:path w="502285" h="502285">
                <a:moveTo>
                  <a:pt x="250964" y="0"/>
                </a:move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close/>
              </a:path>
            </a:pathLst>
          </a:custGeom>
          <a:solidFill>
            <a:srgbClr val="B1B3B4"/>
          </a:solidFill>
        </p:spPr>
        <p:txBody>
          <a:bodyPr wrap="square" lIns="0" tIns="0" rIns="0" bIns="0" rtlCol="0"/>
          <a:lstStyle/>
          <a:p>
            <a:endParaRPr/>
          </a:p>
        </p:txBody>
      </p:sp>
      <p:sp>
        <p:nvSpPr>
          <p:cNvPr id="72" name="object 72"/>
          <p:cNvSpPr/>
          <p:nvPr/>
        </p:nvSpPr>
        <p:spPr>
          <a:xfrm>
            <a:off x="2337395" y="2791747"/>
            <a:ext cx="502284" cy="502284"/>
          </a:xfrm>
          <a:custGeom>
            <a:avLst/>
            <a:gdLst/>
            <a:ahLst/>
            <a:cxnLst/>
            <a:rect l="l" t="t" r="r" b="b"/>
            <a:pathLst>
              <a:path w="502285" h="502285">
                <a:moveTo>
                  <a:pt x="250964" y="501929"/>
                </a:moveTo>
                <a:lnTo>
                  <a:pt x="296076" y="497886"/>
                </a:lnTo>
                <a:lnTo>
                  <a:pt x="338535" y="486228"/>
                </a:lnTo>
                <a:lnTo>
                  <a:pt x="377633" y="467666"/>
                </a:lnTo>
                <a:lnTo>
                  <a:pt x="412659" y="442906"/>
                </a:lnTo>
                <a:lnTo>
                  <a:pt x="442906" y="412659"/>
                </a:lnTo>
                <a:lnTo>
                  <a:pt x="467666" y="377633"/>
                </a:lnTo>
                <a:lnTo>
                  <a:pt x="486228" y="338535"/>
                </a:lnTo>
                <a:lnTo>
                  <a:pt x="497886" y="296076"/>
                </a:lnTo>
                <a:lnTo>
                  <a:pt x="501929" y="250964"/>
                </a:lnTo>
                <a:lnTo>
                  <a:pt x="497886" y="205852"/>
                </a:lnTo>
                <a:lnTo>
                  <a:pt x="486228" y="163393"/>
                </a:lnTo>
                <a:lnTo>
                  <a:pt x="467666" y="124296"/>
                </a:lnTo>
                <a:lnTo>
                  <a:pt x="442906" y="89269"/>
                </a:lnTo>
                <a:lnTo>
                  <a:pt x="412659" y="59022"/>
                </a:lnTo>
                <a:lnTo>
                  <a:pt x="377633" y="34263"/>
                </a:lnTo>
                <a:lnTo>
                  <a:pt x="338535" y="15700"/>
                </a:lnTo>
                <a:lnTo>
                  <a:pt x="296076" y="4043"/>
                </a:lnTo>
                <a:lnTo>
                  <a:pt x="250964" y="0"/>
                </a:lnTo>
                <a:lnTo>
                  <a:pt x="205852" y="4043"/>
                </a:lnTo>
                <a:lnTo>
                  <a:pt x="163393" y="15700"/>
                </a:lnTo>
                <a:lnTo>
                  <a:pt x="124296" y="34263"/>
                </a:lnTo>
                <a:lnTo>
                  <a:pt x="89269" y="59022"/>
                </a:lnTo>
                <a:lnTo>
                  <a:pt x="59022" y="89269"/>
                </a:lnTo>
                <a:lnTo>
                  <a:pt x="34263" y="124296"/>
                </a:lnTo>
                <a:lnTo>
                  <a:pt x="15700" y="163393"/>
                </a:lnTo>
                <a:lnTo>
                  <a:pt x="4043" y="205852"/>
                </a:lnTo>
                <a:lnTo>
                  <a:pt x="0" y="250964"/>
                </a:lnTo>
                <a:lnTo>
                  <a:pt x="4043" y="296076"/>
                </a:lnTo>
                <a:lnTo>
                  <a:pt x="15700" y="338535"/>
                </a:lnTo>
                <a:lnTo>
                  <a:pt x="34263" y="377633"/>
                </a:lnTo>
                <a:lnTo>
                  <a:pt x="59022" y="412659"/>
                </a:lnTo>
                <a:lnTo>
                  <a:pt x="89269" y="442906"/>
                </a:lnTo>
                <a:lnTo>
                  <a:pt x="124296" y="467666"/>
                </a:lnTo>
                <a:lnTo>
                  <a:pt x="163393" y="486228"/>
                </a:lnTo>
                <a:lnTo>
                  <a:pt x="205852" y="497886"/>
                </a:lnTo>
                <a:lnTo>
                  <a:pt x="250964" y="501929"/>
                </a:lnTo>
                <a:close/>
              </a:path>
            </a:pathLst>
          </a:custGeom>
          <a:ln w="8737">
            <a:solidFill>
              <a:srgbClr val="FFFFFF"/>
            </a:solidFill>
          </a:ln>
        </p:spPr>
        <p:txBody>
          <a:bodyPr wrap="square" lIns="0" tIns="0" rIns="0" bIns="0" rtlCol="0"/>
          <a:lstStyle/>
          <a:p>
            <a:endParaRPr/>
          </a:p>
        </p:txBody>
      </p:sp>
      <p:sp>
        <p:nvSpPr>
          <p:cNvPr id="73" name="object 73"/>
          <p:cNvSpPr/>
          <p:nvPr/>
        </p:nvSpPr>
        <p:spPr>
          <a:xfrm>
            <a:off x="772922" y="2763723"/>
            <a:ext cx="1371600" cy="690880"/>
          </a:xfrm>
          <a:custGeom>
            <a:avLst/>
            <a:gdLst/>
            <a:ahLst/>
            <a:cxnLst/>
            <a:rect l="l" t="t" r="r" b="b"/>
            <a:pathLst>
              <a:path w="1371600" h="690879">
                <a:moveTo>
                  <a:pt x="0" y="0"/>
                </a:moveTo>
                <a:lnTo>
                  <a:pt x="1371600" y="0"/>
                </a:lnTo>
                <a:lnTo>
                  <a:pt x="1371600" y="690372"/>
                </a:lnTo>
                <a:lnTo>
                  <a:pt x="0" y="690372"/>
                </a:lnTo>
                <a:lnTo>
                  <a:pt x="0" y="0"/>
                </a:lnTo>
                <a:close/>
              </a:path>
            </a:pathLst>
          </a:custGeom>
          <a:solidFill>
            <a:srgbClr val="000000">
              <a:alpha val="29998"/>
            </a:srgbClr>
          </a:solidFill>
        </p:spPr>
        <p:txBody>
          <a:bodyPr wrap="square" lIns="0" tIns="0" rIns="0" bIns="0" rtlCol="0"/>
          <a:lstStyle/>
          <a:p>
            <a:endParaRPr/>
          </a:p>
        </p:txBody>
      </p:sp>
      <p:sp>
        <p:nvSpPr>
          <p:cNvPr id="74" name="object 74"/>
          <p:cNvSpPr/>
          <p:nvPr/>
        </p:nvSpPr>
        <p:spPr>
          <a:xfrm>
            <a:off x="816738" y="2807544"/>
            <a:ext cx="1270635" cy="589915"/>
          </a:xfrm>
          <a:custGeom>
            <a:avLst/>
            <a:gdLst/>
            <a:ahLst/>
            <a:cxnLst/>
            <a:rect l="l" t="t" r="r" b="b"/>
            <a:pathLst>
              <a:path w="1270635" h="589914">
                <a:moveTo>
                  <a:pt x="1234338" y="0"/>
                </a:moveTo>
                <a:lnTo>
                  <a:pt x="36004" y="0"/>
                </a:lnTo>
                <a:lnTo>
                  <a:pt x="15189" y="562"/>
                </a:lnTo>
                <a:lnTo>
                  <a:pt x="4500" y="4500"/>
                </a:lnTo>
                <a:lnTo>
                  <a:pt x="562" y="15189"/>
                </a:lnTo>
                <a:lnTo>
                  <a:pt x="0" y="36004"/>
                </a:lnTo>
                <a:lnTo>
                  <a:pt x="0" y="553808"/>
                </a:lnTo>
                <a:lnTo>
                  <a:pt x="562" y="574616"/>
                </a:lnTo>
                <a:lnTo>
                  <a:pt x="4500" y="585301"/>
                </a:lnTo>
                <a:lnTo>
                  <a:pt x="15189" y="589238"/>
                </a:lnTo>
                <a:lnTo>
                  <a:pt x="36004" y="589800"/>
                </a:lnTo>
                <a:lnTo>
                  <a:pt x="1234338" y="589800"/>
                </a:lnTo>
                <a:lnTo>
                  <a:pt x="1255146" y="589238"/>
                </a:lnTo>
                <a:lnTo>
                  <a:pt x="1265831" y="585301"/>
                </a:lnTo>
                <a:lnTo>
                  <a:pt x="1269767" y="574616"/>
                </a:lnTo>
                <a:lnTo>
                  <a:pt x="1270330" y="553808"/>
                </a:lnTo>
                <a:lnTo>
                  <a:pt x="1270330" y="36004"/>
                </a:lnTo>
                <a:lnTo>
                  <a:pt x="1269767" y="15189"/>
                </a:lnTo>
                <a:lnTo>
                  <a:pt x="1265831" y="4500"/>
                </a:lnTo>
                <a:lnTo>
                  <a:pt x="1255146" y="562"/>
                </a:lnTo>
                <a:lnTo>
                  <a:pt x="1234338" y="0"/>
                </a:lnTo>
                <a:close/>
              </a:path>
            </a:pathLst>
          </a:custGeom>
          <a:solidFill>
            <a:srgbClr val="FFFFFF"/>
          </a:solidFill>
        </p:spPr>
        <p:txBody>
          <a:bodyPr wrap="square" lIns="0" tIns="0" rIns="0" bIns="0" rtlCol="0"/>
          <a:lstStyle/>
          <a:p>
            <a:endParaRPr/>
          </a:p>
        </p:txBody>
      </p:sp>
      <p:sp>
        <p:nvSpPr>
          <p:cNvPr id="75" name="object 75"/>
          <p:cNvSpPr/>
          <p:nvPr/>
        </p:nvSpPr>
        <p:spPr>
          <a:xfrm>
            <a:off x="816738" y="2807544"/>
            <a:ext cx="1270635" cy="589915"/>
          </a:xfrm>
          <a:custGeom>
            <a:avLst/>
            <a:gdLst/>
            <a:ahLst/>
            <a:cxnLst/>
            <a:rect l="l" t="t" r="r" b="b"/>
            <a:pathLst>
              <a:path w="1270635" h="589914">
                <a:moveTo>
                  <a:pt x="36004" y="0"/>
                </a:moveTo>
                <a:lnTo>
                  <a:pt x="15189" y="562"/>
                </a:lnTo>
                <a:lnTo>
                  <a:pt x="4500" y="4500"/>
                </a:lnTo>
                <a:lnTo>
                  <a:pt x="562" y="15189"/>
                </a:lnTo>
                <a:lnTo>
                  <a:pt x="0" y="36004"/>
                </a:lnTo>
                <a:lnTo>
                  <a:pt x="0" y="553808"/>
                </a:lnTo>
                <a:lnTo>
                  <a:pt x="562" y="574616"/>
                </a:lnTo>
                <a:lnTo>
                  <a:pt x="4500" y="585301"/>
                </a:lnTo>
                <a:lnTo>
                  <a:pt x="15189" y="589238"/>
                </a:lnTo>
                <a:lnTo>
                  <a:pt x="36004" y="589800"/>
                </a:lnTo>
                <a:lnTo>
                  <a:pt x="1234338" y="589800"/>
                </a:lnTo>
                <a:lnTo>
                  <a:pt x="1255146" y="589238"/>
                </a:lnTo>
                <a:lnTo>
                  <a:pt x="1265831" y="585301"/>
                </a:lnTo>
                <a:lnTo>
                  <a:pt x="1269767" y="574616"/>
                </a:lnTo>
                <a:lnTo>
                  <a:pt x="1270330" y="553808"/>
                </a:lnTo>
                <a:lnTo>
                  <a:pt x="1270330" y="36004"/>
                </a:lnTo>
                <a:lnTo>
                  <a:pt x="1269767" y="15189"/>
                </a:lnTo>
                <a:lnTo>
                  <a:pt x="1265831" y="4500"/>
                </a:lnTo>
                <a:lnTo>
                  <a:pt x="1255146" y="562"/>
                </a:lnTo>
                <a:lnTo>
                  <a:pt x="1234338" y="0"/>
                </a:lnTo>
                <a:lnTo>
                  <a:pt x="36004" y="0"/>
                </a:lnTo>
                <a:close/>
              </a:path>
            </a:pathLst>
          </a:custGeom>
          <a:ln w="25399">
            <a:solidFill>
              <a:srgbClr val="005678"/>
            </a:solidFill>
          </a:ln>
        </p:spPr>
        <p:txBody>
          <a:bodyPr wrap="square" lIns="0" tIns="0" rIns="0" bIns="0" rtlCol="0"/>
          <a:lstStyle/>
          <a:p>
            <a:endParaRPr/>
          </a:p>
        </p:txBody>
      </p:sp>
      <p:sp>
        <p:nvSpPr>
          <p:cNvPr id="76" name="object 76"/>
          <p:cNvSpPr/>
          <p:nvPr/>
        </p:nvSpPr>
        <p:spPr>
          <a:xfrm>
            <a:off x="777290" y="3228314"/>
            <a:ext cx="1371600" cy="242570"/>
          </a:xfrm>
          <a:custGeom>
            <a:avLst/>
            <a:gdLst/>
            <a:ahLst/>
            <a:cxnLst/>
            <a:rect l="l" t="t" r="r" b="b"/>
            <a:pathLst>
              <a:path w="1371600" h="242570">
                <a:moveTo>
                  <a:pt x="0" y="0"/>
                </a:moveTo>
                <a:lnTo>
                  <a:pt x="1371600" y="0"/>
                </a:lnTo>
                <a:lnTo>
                  <a:pt x="1371600" y="242315"/>
                </a:lnTo>
                <a:lnTo>
                  <a:pt x="0" y="242315"/>
                </a:lnTo>
                <a:lnTo>
                  <a:pt x="0" y="0"/>
                </a:lnTo>
                <a:close/>
              </a:path>
            </a:pathLst>
          </a:custGeom>
          <a:solidFill>
            <a:srgbClr val="000000">
              <a:alpha val="39999"/>
            </a:srgbClr>
          </a:solidFill>
        </p:spPr>
        <p:txBody>
          <a:bodyPr wrap="square" lIns="0" tIns="0" rIns="0" bIns="0" rtlCol="0"/>
          <a:lstStyle/>
          <a:p>
            <a:endParaRPr/>
          </a:p>
        </p:txBody>
      </p:sp>
      <p:sp>
        <p:nvSpPr>
          <p:cNvPr id="77" name="object 77"/>
          <p:cNvSpPr/>
          <p:nvPr/>
        </p:nvSpPr>
        <p:spPr>
          <a:xfrm>
            <a:off x="810945" y="3264000"/>
            <a:ext cx="1283335" cy="152400"/>
          </a:xfrm>
          <a:custGeom>
            <a:avLst/>
            <a:gdLst/>
            <a:ahLst/>
            <a:cxnLst/>
            <a:rect l="l" t="t" r="r" b="b"/>
            <a:pathLst>
              <a:path w="1283335" h="152400">
                <a:moveTo>
                  <a:pt x="1247305" y="0"/>
                </a:moveTo>
                <a:lnTo>
                  <a:pt x="36004" y="0"/>
                </a:lnTo>
                <a:lnTo>
                  <a:pt x="15189" y="562"/>
                </a:lnTo>
                <a:lnTo>
                  <a:pt x="4500" y="4500"/>
                </a:lnTo>
                <a:lnTo>
                  <a:pt x="562" y="15189"/>
                </a:lnTo>
                <a:lnTo>
                  <a:pt x="0" y="36004"/>
                </a:lnTo>
                <a:lnTo>
                  <a:pt x="0" y="116395"/>
                </a:lnTo>
                <a:lnTo>
                  <a:pt x="562" y="137210"/>
                </a:lnTo>
                <a:lnTo>
                  <a:pt x="4500" y="147899"/>
                </a:lnTo>
                <a:lnTo>
                  <a:pt x="15189" y="151837"/>
                </a:lnTo>
                <a:lnTo>
                  <a:pt x="36004" y="152400"/>
                </a:lnTo>
                <a:lnTo>
                  <a:pt x="1247305" y="152400"/>
                </a:lnTo>
                <a:lnTo>
                  <a:pt x="1268120" y="151837"/>
                </a:lnTo>
                <a:lnTo>
                  <a:pt x="1278809" y="147899"/>
                </a:lnTo>
                <a:lnTo>
                  <a:pt x="1282747" y="137210"/>
                </a:lnTo>
                <a:lnTo>
                  <a:pt x="1283309" y="116395"/>
                </a:lnTo>
                <a:lnTo>
                  <a:pt x="1283309" y="36004"/>
                </a:lnTo>
                <a:lnTo>
                  <a:pt x="1282747" y="15189"/>
                </a:lnTo>
                <a:lnTo>
                  <a:pt x="1278809" y="4500"/>
                </a:lnTo>
                <a:lnTo>
                  <a:pt x="1268120" y="562"/>
                </a:lnTo>
                <a:lnTo>
                  <a:pt x="1247305" y="0"/>
                </a:lnTo>
                <a:close/>
              </a:path>
            </a:pathLst>
          </a:custGeom>
          <a:solidFill>
            <a:srgbClr val="005678"/>
          </a:solidFill>
        </p:spPr>
        <p:txBody>
          <a:bodyPr wrap="square" lIns="0" tIns="0" rIns="0" bIns="0" rtlCol="0"/>
          <a:lstStyle/>
          <a:p>
            <a:endParaRPr/>
          </a:p>
        </p:txBody>
      </p:sp>
      <p:sp>
        <p:nvSpPr>
          <p:cNvPr id="78" name="object 78"/>
          <p:cNvSpPr/>
          <p:nvPr/>
        </p:nvSpPr>
        <p:spPr>
          <a:xfrm>
            <a:off x="810945" y="3264001"/>
            <a:ext cx="116205" cy="116205"/>
          </a:xfrm>
          <a:custGeom>
            <a:avLst/>
            <a:gdLst/>
            <a:ahLst/>
            <a:cxnLst/>
            <a:rect l="l" t="t" r="r" b="b"/>
            <a:pathLst>
              <a:path w="116205" h="116204">
                <a:moveTo>
                  <a:pt x="115643" y="0"/>
                </a:moveTo>
                <a:lnTo>
                  <a:pt x="0" y="115643"/>
                </a:lnTo>
                <a:lnTo>
                  <a:pt x="115643" y="0"/>
                </a:lnTo>
              </a:path>
            </a:pathLst>
          </a:custGeom>
          <a:ln w="55067">
            <a:solidFill>
              <a:srgbClr val="FFFFFF"/>
            </a:solidFill>
          </a:ln>
        </p:spPr>
        <p:txBody>
          <a:bodyPr wrap="square" lIns="0" tIns="0" rIns="0" bIns="0" rtlCol="0"/>
          <a:lstStyle/>
          <a:p>
            <a:endParaRPr/>
          </a:p>
        </p:txBody>
      </p:sp>
      <p:sp>
        <p:nvSpPr>
          <p:cNvPr id="79" name="object 79"/>
          <p:cNvSpPr/>
          <p:nvPr/>
        </p:nvSpPr>
        <p:spPr>
          <a:xfrm>
            <a:off x="903489"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0" name="object 80"/>
          <p:cNvSpPr/>
          <p:nvPr/>
        </p:nvSpPr>
        <p:spPr>
          <a:xfrm>
            <a:off x="1032790"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1" name="object 81"/>
          <p:cNvSpPr/>
          <p:nvPr/>
        </p:nvSpPr>
        <p:spPr>
          <a:xfrm>
            <a:off x="1162091"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2" name="object 82"/>
          <p:cNvSpPr/>
          <p:nvPr/>
        </p:nvSpPr>
        <p:spPr>
          <a:xfrm>
            <a:off x="1291391"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3" name="object 83"/>
          <p:cNvSpPr/>
          <p:nvPr/>
        </p:nvSpPr>
        <p:spPr>
          <a:xfrm>
            <a:off x="1420693"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4" name="object 84"/>
          <p:cNvSpPr/>
          <p:nvPr/>
        </p:nvSpPr>
        <p:spPr>
          <a:xfrm>
            <a:off x="1549994"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5" name="object 85"/>
          <p:cNvSpPr/>
          <p:nvPr/>
        </p:nvSpPr>
        <p:spPr>
          <a:xfrm>
            <a:off x="1679295"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6" name="object 86"/>
          <p:cNvSpPr/>
          <p:nvPr/>
        </p:nvSpPr>
        <p:spPr>
          <a:xfrm>
            <a:off x="1808595" y="3264001"/>
            <a:ext cx="152400" cy="152400"/>
          </a:xfrm>
          <a:custGeom>
            <a:avLst/>
            <a:gdLst/>
            <a:ahLst/>
            <a:cxnLst/>
            <a:rect l="l" t="t" r="r" b="b"/>
            <a:pathLst>
              <a:path w="152400" h="152400">
                <a:moveTo>
                  <a:pt x="152400" y="0"/>
                </a:moveTo>
                <a:lnTo>
                  <a:pt x="0" y="152399"/>
                </a:lnTo>
                <a:lnTo>
                  <a:pt x="152400" y="0"/>
                </a:lnTo>
              </a:path>
            </a:pathLst>
          </a:custGeom>
          <a:ln w="55067">
            <a:solidFill>
              <a:srgbClr val="FFFFFF"/>
            </a:solidFill>
          </a:ln>
        </p:spPr>
        <p:txBody>
          <a:bodyPr wrap="square" lIns="0" tIns="0" rIns="0" bIns="0" rtlCol="0"/>
          <a:lstStyle/>
          <a:p>
            <a:endParaRPr/>
          </a:p>
        </p:txBody>
      </p:sp>
      <p:sp>
        <p:nvSpPr>
          <p:cNvPr id="87" name="object 87"/>
          <p:cNvSpPr/>
          <p:nvPr/>
        </p:nvSpPr>
        <p:spPr>
          <a:xfrm>
            <a:off x="1937896" y="3267435"/>
            <a:ext cx="149225" cy="149225"/>
          </a:xfrm>
          <a:custGeom>
            <a:avLst/>
            <a:gdLst/>
            <a:ahLst/>
            <a:cxnLst/>
            <a:rect l="l" t="t" r="r" b="b"/>
            <a:pathLst>
              <a:path w="149225" h="149225">
                <a:moveTo>
                  <a:pt x="148966" y="0"/>
                </a:moveTo>
                <a:lnTo>
                  <a:pt x="0" y="148966"/>
                </a:lnTo>
                <a:lnTo>
                  <a:pt x="148966" y="0"/>
                </a:lnTo>
              </a:path>
            </a:pathLst>
          </a:custGeom>
          <a:ln w="55067">
            <a:solidFill>
              <a:srgbClr val="FFFFFF"/>
            </a:solidFill>
          </a:ln>
        </p:spPr>
        <p:txBody>
          <a:bodyPr wrap="square" lIns="0" tIns="0" rIns="0" bIns="0" rtlCol="0"/>
          <a:lstStyle/>
          <a:p>
            <a:endParaRPr/>
          </a:p>
        </p:txBody>
      </p:sp>
      <p:sp>
        <p:nvSpPr>
          <p:cNvPr id="88" name="object 88"/>
          <p:cNvSpPr/>
          <p:nvPr/>
        </p:nvSpPr>
        <p:spPr>
          <a:xfrm>
            <a:off x="2067446" y="3389592"/>
            <a:ext cx="26670" cy="26670"/>
          </a:xfrm>
          <a:custGeom>
            <a:avLst/>
            <a:gdLst/>
            <a:ahLst/>
            <a:cxnLst/>
            <a:rect l="l" t="t" r="r" b="b"/>
            <a:pathLst>
              <a:path w="26669" h="26670">
                <a:moveTo>
                  <a:pt x="26560" y="0"/>
                </a:moveTo>
                <a:lnTo>
                  <a:pt x="0" y="26560"/>
                </a:lnTo>
                <a:lnTo>
                  <a:pt x="26560" y="0"/>
                </a:lnTo>
              </a:path>
            </a:pathLst>
          </a:custGeom>
          <a:ln w="55067">
            <a:solidFill>
              <a:srgbClr val="FFFFFF"/>
            </a:solidFill>
          </a:ln>
        </p:spPr>
        <p:txBody>
          <a:bodyPr wrap="square" lIns="0" tIns="0" rIns="0" bIns="0" rtlCol="0"/>
          <a:lstStyle/>
          <a:p>
            <a:endParaRPr/>
          </a:p>
        </p:txBody>
      </p:sp>
      <p:sp>
        <p:nvSpPr>
          <p:cNvPr id="89" name="object 89"/>
          <p:cNvSpPr/>
          <p:nvPr/>
        </p:nvSpPr>
        <p:spPr>
          <a:xfrm>
            <a:off x="810945" y="3264000"/>
            <a:ext cx="1283335" cy="152400"/>
          </a:xfrm>
          <a:custGeom>
            <a:avLst/>
            <a:gdLst/>
            <a:ahLst/>
            <a:cxnLst/>
            <a:rect l="l" t="t" r="r" b="b"/>
            <a:pathLst>
              <a:path w="1283335" h="152400">
                <a:moveTo>
                  <a:pt x="36004" y="0"/>
                </a:moveTo>
                <a:lnTo>
                  <a:pt x="15189" y="562"/>
                </a:lnTo>
                <a:lnTo>
                  <a:pt x="4500" y="4500"/>
                </a:lnTo>
                <a:lnTo>
                  <a:pt x="562" y="15189"/>
                </a:lnTo>
                <a:lnTo>
                  <a:pt x="0" y="36004"/>
                </a:lnTo>
                <a:lnTo>
                  <a:pt x="0" y="116395"/>
                </a:lnTo>
                <a:lnTo>
                  <a:pt x="562" y="137210"/>
                </a:lnTo>
                <a:lnTo>
                  <a:pt x="4500" y="147899"/>
                </a:lnTo>
                <a:lnTo>
                  <a:pt x="15189" y="151837"/>
                </a:lnTo>
                <a:lnTo>
                  <a:pt x="36004" y="152400"/>
                </a:lnTo>
                <a:lnTo>
                  <a:pt x="1247305" y="152400"/>
                </a:lnTo>
                <a:lnTo>
                  <a:pt x="1268120" y="151837"/>
                </a:lnTo>
                <a:lnTo>
                  <a:pt x="1278809" y="147899"/>
                </a:lnTo>
                <a:lnTo>
                  <a:pt x="1282747" y="137210"/>
                </a:lnTo>
                <a:lnTo>
                  <a:pt x="1283309" y="116395"/>
                </a:lnTo>
                <a:lnTo>
                  <a:pt x="1283309" y="36004"/>
                </a:lnTo>
                <a:lnTo>
                  <a:pt x="1282747" y="15189"/>
                </a:lnTo>
                <a:lnTo>
                  <a:pt x="1278809" y="4500"/>
                </a:lnTo>
                <a:lnTo>
                  <a:pt x="1268120" y="562"/>
                </a:lnTo>
                <a:lnTo>
                  <a:pt x="1247305" y="0"/>
                </a:lnTo>
                <a:lnTo>
                  <a:pt x="36004" y="0"/>
                </a:lnTo>
                <a:close/>
              </a:path>
            </a:pathLst>
          </a:custGeom>
          <a:ln w="12700">
            <a:solidFill>
              <a:srgbClr val="005678"/>
            </a:solidFill>
          </a:ln>
        </p:spPr>
        <p:txBody>
          <a:bodyPr wrap="square" lIns="0" tIns="0" rIns="0" bIns="0" rtlCol="0"/>
          <a:lstStyle/>
          <a:p>
            <a:endParaRPr/>
          </a:p>
        </p:txBody>
      </p:sp>
      <p:sp>
        <p:nvSpPr>
          <p:cNvPr id="90" name="object 90"/>
          <p:cNvSpPr/>
          <p:nvPr/>
        </p:nvSpPr>
        <p:spPr>
          <a:xfrm>
            <a:off x="458133" y="3251904"/>
            <a:ext cx="270510" cy="0"/>
          </a:xfrm>
          <a:custGeom>
            <a:avLst/>
            <a:gdLst/>
            <a:ahLst/>
            <a:cxnLst/>
            <a:rect l="l" t="t" r="r" b="b"/>
            <a:pathLst>
              <a:path w="270509">
                <a:moveTo>
                  <a:pt x="0" y="0"/>
                </a:moveTo>
                <a:lnTo>
                  <a:pt x="270268" y="0"/>
                </a:lnTo>
              </a:path>
            </a:pathLst>
          </a:custGeom>
          <a:ln w="59689">
            <a:solidFill>
              <a:srgbClr val="005678"/>
            </a:solidFill>
          </a:ln>
        </p:spPr>
        <p:txBody>
          <a:bodyPr wrap="square" lIns="0" tIns="0" rIns="0" bIns="0" rtlCol="0"/>
          <a:lstStyle/>
          <a:p>
            <a:endParaRPr/>
          </a:p>
        </p:txBody>
      </p:sp>
      <p:sp>
        <p:nvSpPr>
          <p:cNvPr id="91" name="object 91"/>
          <p:cNvSpPr/>
          <p:nvPr/>
        </p:nvSpPr>
        <p:spPr>
          <a:xfrm>
            <a:off x="698328" y="2982029"/>
            <a:ext cx="0" cy="240029"/>
          </a:xfrm>
          <a:custGeom>
            <a:avLst/>
            <a:gdLst/>
            <a:ahLst/>
            <a:cxnLst/>
            <a:rect l="l" t="t" r="r" b="b"/>
            <a:pathLst>
              <a:path h="240030">
                <a:moveTo>
                  <a:pt x="0" y="0"/>
                </a:moveTo>
                <a:lnTo>
                  <a:pt x="0" y="240030"/>
                </a:lnTo>
              </a:path>
            </a:pathLst>
          </a:custGeom>
          <a:ln w="60147">
            <a:solidFill>
              <a:srgbClr val="005678"/>
            </a:solidFill>
          </a:ln>
        </p:spPr>
        <p:txBody>
          <a:bodyPr wrap="square" lIns="0" tIns="0" rIns="0" bIns="0" rtlCol="0"/>
          <a:lstStyle/>
          <a:p>
            <a:endParaRPr/>
          </a:p>
        </p:txBody>
      </p:sp>
      <p:sp>
        <p:nvSpPr>
          <p:cNvPr id="92" name="object 92"/>
          <p:cNvSpPr/>
          <p:nvPr/>
        </p:nvSpPr>
        <p:spPr>
          <a:xfrm>
            <a:off x="458590" y="2952184"/>
            <a:ext cx="269875" cy="0"/>
          </a:xfrm>
          <a:custGeom>
            <a:avLst/>
            <a:gdLst/>
            <a:ahLst/>
            <a:cxnLst/>
            <a:rect l="l" t="t" r="r" b="b"/>
            <a:pathLst>
              <a:path w="269875">
                <a:moveTo>
                  <a:pt x="0" y="0"/>
                </a:moveTo>
                <a:lnTo>
                  <a:pt x="269811" y="0"/>
                </a:lnTo>
              </a:path>
            </a:pathLst>
          </a:custGeom>
          <a:ln w="59689">
            <a:solidFill>
              <a:srgbClr val="005678"/>
            </a:solidFill>
          </a:ln>
        </p:spPr>
        <p:txBody>
          <a:bodyPr wrap="square" lIns="0" tIns="0" rIns="0" bIns="0" rtlCol="0"/>
          <a:lstStyle/>
          <a:p>
            <a:endParaRPr/>
          </a:p>
        </p:txBody>
      </p:sp>
      <p:sp>
        <p:nvSpPr>
          <p:cNvPr id="93" name="object 93"/>
          <p:cNvSpPr/>
          <p:nvPr/>
        </p:nvSpPr>
        <p:spPr>
          <a:xfrm>
            <a:off x="368405" y="3011613"/>
            <a:ext cx="269875" cy="180340"/>
          </a:xfrm>
          <a:custGeom>
            <a:avLst/>
            <a:gdLst/>
            <a:ahLst/>
            <a:cxnLst/>
            <a:rect l="l" t="t" r="r" b="b"/>
            <a:pathLst>
              <a:path w="269875" h="180339">
                <a:moveTo>
                  <a:pt x="179082" y="0"/>
                </a:moveTo>
                <a:lnTo>
                  <a:pt x="90678" y="76"/>
                </a:lnTo>
                <a:lnTo>
                  <a:pt x="89103" y="863"/>
                </a:lnTo>
                <a:lnTo>
                  <a:pt x="990" y="88861"/>
                </a:lnTo>
                <a:lnTo>
                  <a:pt x="508" y="89496"/>
                </a:lnTo>
                <a:lnTo>
                  <a:pt x="0" y="90093"/>
                </a:lnTo>
                <a:lnTo>
                  <a:pt x="533" y="90716"/>
                </a:lnTo>
                <a:lnTo>
                  <a:pt x="89433" y="179501"/>
                </a:lnTo>
                <a:lnTo>
                  <a:pt x="91135" y="180009"/>
                </a:lnTo>
                <a:lnTo>
                  <a:pt x="177228" y="180073"/>
                </a:lnTo>
                <a:lnTo>
                  <a:pt x="178104" y="179984"/>
                </a:lnTo>
                <a:lnTo>
                  <a:pt x="178993" y="179933"/>
                </a:lnTo>
                <a:lnTo>
                  <a:pt x="179438" y="179235"/>
                </a:lnTo>
                <a:lnTo>
                  <a:pt x="119786" y="119811"/>
                </a:lnTo>
                <a:lnTo>
                  <a:pt x="269748" y="119811"/>
                </a:lnTo>
                <a:lnTo>
                  <a:pt x="269748" y="60083"/>
                </a:lnTo>
                <a:lnTo>
                  <a:pt x="120192" y="60083"/>
                </a:lnTo>
                <a:lnTo>
                  <a:pt x="119735" y="59220"/>
                </a:lnTo>
                <a:lnTo>
                  <a:pt x="179082" y="0"/>
                </a:lnTo>
                <a:close/>
              </a:path>
            </a:pathLst>
          </a:custGeom>
          <a:solidFill>
            <a:srgbClr val="005678"/>
          </a:solidFill>
        </p:spPr>
        <p:txBody>
          <a:bodyPr wrap="square" lIns="0" tIns="0" rIns="0" bIns="0" rtlCol="0"/>
          <a:lstStyle/>
          <a:p>
            <a:endParaRPr/>
          </a:p>
        </p:txBody>
      </p:sp>
      <p:sp>
        <p:nvSpPr>
          <p:cNvPr id="94" name="object 94"/>
          <p:cNvSpPr/>
          <p:nvPr/>
        </p:nvSpPr>
        <p:spPr>
          <a:xfrm>
            <a:off x="1612049" y="2012226"/>
            <a:ext cx="3255645" cy="608330"/>
          </a:xfrm>
          <a:custGeom>
            <a:avLst/>
            <a:gdLst/>
            <a:ahLst/>
            <a:cxnLst/>
            <a:rect l="l" t="t" r="r" b="b"/>
            <a:pathLst>
              <a:path w="3255645" h="608330">
                <a:moveTo>
                  <a:pt x="0" y="0"/>
                </a:moveTo>
                <a:lnTo>
                  <a:pt x="3255264" y="0"/>
                </a:lnTo>
                <a:lnTo>
                  <a:pt x="3255264" y="608076"/>
                </a:lnTo>
                <a:lnTo>
                  <a:pt x="0" y="608076"/>
                </a:lnTo>
                <a:lnTo>
                  <a:pt x="0" y="0"/>
                </a:lnTo>
                <a:close/>
              </a:path>
            </a:pathLst>
          </a:custGeom>
          <a:solidFill>
            <a:srgbClr val="000000">
              <a:alpha val="39999"/>
            </a:srgbClr>
          </a:solidFill>
        </p:spPr>
        <p:txBody>
          <a:bodyPr wrap="square" lIns="0" tIns="0" rIns="0" bIns="0" rtlCol="0"/>
          <a:lstStyle/>
          <a:p>
            <a:endParaRPr/>
          </a:p>
        </p:txBody>
      </p:sp>
      <p:sp>
        <p:nvSpPr>
          <p:cNvPr id="95" name="object 95"/>
          <p:cNvSpPr/>
          <p:nvPr/>
        </p:nvSpPr>
        <p:spPr>
          <a:xfrm>
            <a:off x="1640289" y="2037915"/>
            <a:ext cx="3183890" cy="541655"/>
          </a:xfrm>
          <a:custGeom>
            <a:avLst/>
            <a:gdLst/>
            <a:ahLst/>
            <a:cxnLst/>
            <a:rect l="l" t="t" r="r" b="b"/>
            <a:pathLst>
              <a:path w="3183890" h="541655">
                <a:moveTo>
                  <a:pt x="3111715" y="0"/>
                </a:moveTo>
                <a:lnTo>
                  <a:pt x="71996" y="0"/>
                </a:lnTo>
                <a:lnTo>
                  <a:pt x="30373" y="1124"/>
                </a:lnTo>
                <a:lnTo>
                  <a:pt x="8999" y="8999"/>
                </a:lnTo>
                <a:lnTo>
                  <a:pt x="1124" y="30373"/>
                </a:lnTo>
                <a:lnTo>
                  <a:pt x="0" y="71996"/>
                </a:lnTo>
                <a:lnTo>
                  <a:pt x="0" y="469239"/>
                </a:lnTo>
                <a:lnTo>
                  <a:pt x="1124" y="510862"/>
                </a:lnTo>
                <a:lnTo>
                  <a:pt x="8999" y="532236"/>
                </a:lnTo>
                <a:lnTo>
                  <a:pt x="30373" y="540110"/>
                </a:lnTo>
                <a:lnTo>
                  <a:pt x="71996" y="541235"/>
                </a:lnTo>
                <a:lnTo>
                  <a:pt x="3111715" y="541235"/>
                </a:lnTo>
                <a:lnTo>
                  <a:pt x="3153338" y="540110"/>
                </a:lnTo>
                <a:lnTo>
                  <a:pt x="3174712" y="532236"/>
                </a:lnTo>
                <a:lnTo>
                  <a:pt x="3182587" y="510862"/>
                </a:lnTo>
                <a:lnTo>
                  <a:pt x="3183712" y="469239"/>
                </a:lnTo>
                <a:lnTo>
                  <a:pt x="3183712" y="71996"/>
                </a:lnTo>
                <a:lnTo>
                  <a:pt x="3182587" y="30373"/>
                </a:lnTo>
                <a:lnTo>
                  <a:pt x="3174712" y="8999"/>
                </a:lnTo>
                <a:lnTo>
                  <a:pt x="3153338" y="1124"/>
                </a:lnTo>
                <a:lnTo>
                  <a:pt x="3111715" y="0"/>
                </a:lnTo>
                <a:close/>
              </a:path>
            </a:pathLst>
          </a:custGeom>
          <a:solidFill>
            <a:srgbClr val="005678"/>
          </a:solidFill>
        </p:spPr>
        <p:txBody>
          <a:bodyPr wrap="square" lIns="0" tIns="0" rIns="0" bIns="0" rtlCol="0"/>
          <a:lstStyle/>
          <a:p>
            <a:endParaRPr/>
          </a:p>
        </p:txBody>
      </p:sp>
      <p:sp>
        <p:nvSpPr>
          <p:cNvPr id="96" name="object 96"/>
          <p:cNvSpPr/>
          <p:nvPr/>
        </p:nvSpPr>
        <p:spPr>
          <a:xfrm>
            <a:off x="3028713" y="1753457"/>
            <a:ext cx="417830" cy="417830"/>
          </a:xfrm>
          <a:custGeom>
            <a:avLst/>
            <a:gdLst/>
            <a:ahLst/>
            <a:cxnLst/>
            <a:rect l="l" t="t" r="r" b="b"/>
            <a:pathLst>
              <a:path w="417829" h="417830">
                <a:moveTo>
                  <a:pt x="208902" y="0"/>
                </a:move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close/>
              </a:path>
            </a:pathLst>
          </a:custGeom>
          <a:solidFill>
            <a:srgbClr val="005678"/>
          </a:solidFill>
        </p:spPr>
        <p:txBody>
          <a:bodyPr wrap="square" lIns="0" tIns="0" rIns="0" bIns="0" rtlCol="0"/>
          <a:lstStyle/>
          <a:p>
            <a:endParaRPr/>
          </a:p>
        </p:txBody>
      </p:sp>
      <p:sp>
        <p:nvSpPr>
          <p:cNvPr id="97" name="object 97"/>
          <p:cNvSpPr/>
          <p:nvPr/>
        </p:nvSpPr>
        <p:spPr>
          <a:xfrm>
            <a:off x="3028713" y="1753457"/>
            <a:ext cx="417830" cy="417830"/>
          </a:xfrm>
          <a:custGeom>
            <a:avLst/>
            <a:gdLst/>
            <a:ahLst/>
            <a:cxnLst/>
            <a:rect l="l" t="t" r="r" b="b"/>
            <a:pathLst>
              <a:path w="417829" h="417830">
                <a:moveTo>
                  <a:pt x="208902" y="417791"/>
                </a:moveTo>
                <a:lnTo>
                  <a:pt x="256799" y="412274"/>
                </a:lnTo>
                <a:lnTo>
                  <a:pt x="300769" y="396559"/>
                </a:lnTo>
                <a:lnTo>
                  <a:pt x="339557" y="371900"/>
                </a:lnTo>
                <a:lnTo>
                  <a:pt x="371908" y="339549"/>
                </a:lnTo>
                <a:lnTo>
                  <a:pt x="396570" y="300762"/>
                </a:lnTo>
                <a:lnTo>
                  <a:pt x="412286" y="256790"/>
                </a:lnTo>
                <a:lnTo>
                  <a:pt x="417804" y="208889"/>
                </a:lnTo>
                <a:lnTo>
                  <a:pt x="412286" y="160993"/>
                </a:lnTo>
                <a:lnTo>
                  <a:pt x="396570" y="117025"/>
                </a:lnTo>
                <a:lnTo>
                  <a:pt x="371908" y="78239"/>
                </a:lnTo>
                <a:lnTo>
                  <a:pt x="339557" y="45890"/>
                </a:lnTo>
                <a:lnTo>
                  <a:pt x="300769" y="21231"/>
                </a:lnTo>
                <a:lnTo>
                  <a:pt x="256799" y="5516"/>
                </a:lnTo>
                <a:lnTo>
                  <a:pt x="208902" y="0"/>
                </a:lnTo>
                <a:lnTo>
                  <a:pt x="161005" y="5516"/>
                </a:lnTo>
                <a:lnTo>
                  <a:pt x="117035" y="21231"/>
                </a:lnTo>
                <a:lnTo>
                  <a:pt x="78247" y="45890"/>
                </a:lnTo>
                <a:lnTo>
                  <a:pt x="45895" y="78239"/>
                </a:lnTo>
                <a:lnTo>
                  <a:pt x="21234" y="117025"/>
                </a:lnTo>
                <a:lnTo>
                  <a:pt x="5517" y="160993"/>
                </a:lnTo>
                <a:lnTo>
                  <a:pt x="0" y="208889"/>
                </a:lnTo>
                <a:lnTo>
                  <a:pt x="5517" y="256790"/>
                </a:lnTo>
                <a:lnTo>
                  <a:pt x="21234" y="300762"/>
                </a:lnTo>
                <a:lnTo>
                  <a:pt x="45895" y="339549"/>
                </a:lnTo>
                <a:lnTo>
                  <a:pt x="78247" y="371900"/>
                </a:lnTo>
                <a:lnTo>
                  <a:pt x="117035" y="396559"/>
                </a:lnTo>
                <a:lnTo>
                  <a:pt x="161005" y="412274"/>
                </a:lnTo>
                <a:lnTo>
                  <a:pt x="208902" y="417791"/>
                </a:lnTo>
                <a:close/>
              </a:path>
            </a:pathLst>
          </a:custGeom>
          <a:ln w="14198">
            <a:solidFill>
              <a:srgbClr val="FFFFFF"/>
            </a:solidFill>
          </a:ln>
        </p:spPr>
        <p:txBody>
          <a:bodyPr wrap="square" lIns="0" tIns="0" rIns="0" bIns="0" rtlCol="0"/>
          <a:lstStyle/>
          <a:p>
            <a:endParaRPr/>
          </a:p>
        </p:txBody>
      </p:sp>
      <p:sp>
        <p:nvSpPr>
          <p:cNvPr id="98" name="object 98"/>
          <p:cNvSpPr txBox="1"/>
          <p:nvPr/>
        </p:nvSpPr>
        <p:spPr>
          <a:xfrm>
            <a:off x="3151216" y="1794218"/>
            <a:ext cx="151130" cy="281305"/>
          </a:xfrm>
          <a:prstGeom prst="rect">
            <a:avLst/>
          </a:prstGeom>
        </p:spPr>
        <p:txBody>
          <a:bodyPr vert="horz" wrap="square" lIns="0" tIns="15875" rIns="0" bIns="0" rtlCol="0">
            <a:spAutoFit/>
          </a:bodyPr>
          <a:lstStyle/>
          <a:p>
            <a:pPr marL="12700">
              <a:lnSpc>
                <a:spcPct val="100000"/>
              </a:lnSpc>
              <a:spcBef>
                <a:spcPts val="125"/>
              </a:spcBef>
            </a:pPr>
            <a:r>
              <a:rPr sz="1650" b="1" spc="65" dirty="0">
                <a:solidFill>
                  <a:srgbClr val="FFFFFF"/>
                </a:solidFill>
                <a:latin typeface="Arial"/>
                <a:cs typeface="Arial"/>
              </a:rPr>
              <a:t>1</a:t>
            </a:r>
            <a:endParaRPr sz="1650">
              <a:latin typeface="Arial"/>
              <a:cs typeface="Arial"/>
            </a:endParaRPr>
          </a:p>
        </p:txBody>
      </p:sp>
      <p:sp>
        <p:nvSpPr>
          <p:cNvPr id="99" name="object 99"/>
          <p:cNvSpPr/>
          <p:nvPr/>
        </p:nvSpPr>
        <p:spPr>
          <a:xfrm>
            <a:off x="2998659" y="4014930"/>
            <a:ext cx="115874" cy="104216"/>
          </a:xfrm>
          <a:prstGeom prst="rect">
            <a:avLst/>
          </a:prstGeom>
          <a:blipFill>
            <a:blip r:embed="rId15" cstate="print"/>
            <a:stretch>
              <a:fillRect/>
            </a:stretch>
          </a:blipFill>
        </p:spPr>
        <p:txBody>
          <a:bodyPr wrap="square" lIns="0" tIns="0" rIns="0" bIns="0" rtlCol="0"/>
          <a:lstStyle/>
          <a:p>
            <a:endParaRPr/>
          </a:p>
        </p:txBody>
      </p:sp>
      <p:sp>
        <p:nvSpPr>
          <p:cNvPr id="100" name="object 100"/>
          <p:cNvSpPr txBox="1"/>
          <p:nvPr/>
        </p:nvSpPr>
        <p:spPr>
          <a:xfrm>
            <a:off x="3175708" y="3796915"/>
            <a:ext cx="1642110" cy="505267"/>
          </a:xfrm>
          <a:prstGeom prst="rect">
            <a:avLst/>
          </a:prstGeom>
        </p:spPr>
        <p:txBody>
          <a:bodyPr vert="horz" wrap="square" lIns="0" tIns="12700" rIns="0" bIns="0" rtlCol="0">
            <a:spAutoFit/>
          </a:bodyPr>
          <a:lstStyle/>
          <a:p>
            <a:pPr marL="12700">
              <a:lnSpc>
                <a:spcPct val="100000"/>
              </a:lnSpc>
              <a:spcBef>
                <a:spcPts val="100"/>
              </a:spcBef>
            </a:pPr>
            <a:r>
              <a:rPr sz="1600" spc="35" dirty="0">
                <a:solidFill>
                  <a:srgbClr val="005678"/>
                </a:solidFill>
                <a:latin typeface="Calibri"/>
                <a:cs typeface="Calibri"/>
              </a:rPr>
              <a:t>Vá </a:t>
            </a:r>
            <a:r>
              <a:rPr sz="1600" spc="30" dirty="0">
                <a:solidFill>
                  <a:srgbClr val="005678"/>
                </a:solidFill>
                <a:latin typeface="Calibri"/>
                <a:cs typeface="Calibri"/>
              </a:rPr>
              <a:t>para </a:t>
            </a:r>
            <a:r>
              <a:rPr sz="1600" spc="60" dirty="0">
                <a:solidFill>
                  <a:srgbClr val="005678"/>
                </a:solidFill>
                <a:latin typeface="Calibri"/>
                <a:cs typeface="Calibri"/>
              </a:rPr>
              <a:t>o </a:t>
            </a:r>
            <a:r>
              <a:rPr sz="1600" b="1" spc="-160" dirty="0">
                <a:solidFill>
                  <a:srgbClr val="005678"/>
                </a:solidFill>
                <a:latin typeface="Arial"/>
                <a:cs typeface="Arial"/>
              </a:rPr>
              <a:t>PROTOCOLO</a:t>
            </a:r>
            <a:r>
              <a:rPr sz="1600" b="1" spc="-100" dirty="0">
                <a:solidFill>
                  <a:srgbClr val="005678"/>
                </a:solidFill>
                <a:latin typeface="Arial"/>
                <a:cs typeface="Arial"/>
              </a:rPr>
              <a:t> </a:t>
            </a:r>
            <a:r>
              <a:rPr sz="1200" b="1" spc="-45" dirty="0">
                <a:solidFill>
                  <a:srgbClr val="005678"/>
                </a:solidFill>
                <a:latin typeface="Arial"/>
                <a:cs typeface="Arial"/>
              </a:rPr>
              <a:t>1</a:t>
            </a:r>
            <a:endParaRPr sz="1200" dirty="0">
              <a:latin typeface="Arial"/>
              <a:cs typeface="Arial"/>
            </a:endParaRPr>
          </a:p>
        </p:txBody>
      </p:sp>
      <p:sp>
        <p:nvSpPr>
          <p:cNvPr id="101" name="object 101"/>
          <p:cNvSpPr txBox="1"/>
          <p:nvPr/>
        </p:nvSpPr>
        <p:spPr>
          <a:xfrm>
            <a:off x="3893299" y="4625854"/>
            <a:ext cx="982980" cy="1023165"/>
          </a:xfrm>
          <a:prstGeom prst="rect">
            <a:avLst/>
          </a:prstGeom>
        </p:spPr>
        <p:txBody>
          <a:bodyPr vert="horz" wrap="square" lIns="0" tIns="12700" rIns="0" bIns="0" rtlCol="0">
            <a:spAutoFit/>
          </a:bodyPr>
          <a:lstStyle/>
          <a:p>
            <a:pPr marL="12700" marR="5080">
              <a:lnSpc>
                <a:spcPct val="120300"/>
              </a:lnSpc>
              <a:spcBef>
                <a:spcPts val="100"/>
              </a:spcBef>
            </a:pPr>
            <a:r>
              <a:rPr sz="1400" spc="-85" dirty="0">
                <a:latin typeface="Arial"/>
                <a:cs typeface="Arial"/>
              </a:rPr>
              <a:t>Passe </a:t>
            </a:r>
            <a:r>
              <a:rPr sz="1400" spc="-60" dirty="0">
                <a:latin typeface="Arial"/>
                <a:cs typeface="Arial"/>
              </a:rPr>
              <a:t>à </a:t>
            </a:r>
            <a:r>
              <a:rPr sz="1400" spc="-5" dirty="0">
                <a:latin typeface="Arial"/>
                <a:cs typeface="Arial"/>
              </a:rPr>
              <a:t>outra </a:t>
            </a:r>
            <a:r>
              <a:rPr sz="1400" spc="-50" dirty="0">
                <a:latin typeface="Arial"/>
                <a:cs typeface="Arial"/>
              </a:rPr>
              <a:t>seção  </a:t>
            </a:r>
            <a:r>
              <a:rPr sz="1400" spc="-5" dirty="0">
                <a:latin typeface="Arial"/>
                <a:cs typeface="Arial"/>
              </a:rPr>
              <a:t>do </a:t>
            </a:r>
            <a:r>
              <a:rPr sz="1400" spc="-35" dirty="0">
                <a:latin typeface="Arial"/>
                <a:cs typeface="Arial"/>
              </a:rPr>
              <a:t>mesmo</a:t>
            </a:r>
            <a:r>
              <a:rPr sz="1400" spc="-50" dirty="0">
                <a:latin typeface="Arial"/>
                <a:cs typeface="Arial"/>
              </a:rPr>
              <a:t> </a:t>
            </a:r>
            <a:r>
              <a:rPr sz="1400" dirty="0">
                <a:latin typeface="Arial"/>
                <a:cs typeface="Arial"/>
              </a:rPr>
              <a:t>módulo</a:t>
            </a:r>
          </a:p>
        </p:txBody>
      </p:sp>
      <p:sp>
        <p:nvSpPr>
          <p:cNvPr id="102" name="object 102"/>
          <p:cNvSpPr/>
          <p:nvPr/>
        </p:nvSpPr>
        <p:spPr>
          <a:xfrm>
            <a:off x="3708609" y="4419254"/>
            <a:ext cx="213995" cy="189230"/>
          </a:xfrm>
          <a:custGeom>
            <a:avLst/>
            <a:gdLst/>
            <a:ahLst/>
            <a:cxnLst/>
            <a:rect l="l" t="t" r="r" b="b"/>
            <a:pathLst>
              <a:path w="213995" h="189229">
                <a:moveTo>
                  <a:pt x="0" y="0"/>
                </a:moveTo>
                <a:lnTo>
                  <a:pt x="213398" y="189001"/>
                </a:lnTo>
              </a:path>
            </a:pathLst>
          </a:custGeom>
          <a:ln w="7620">
            <a:solidFill>
              <a:srgbClr val="000000"/>
            </a:solidFill>
          </a:ln>
        </p:spPr>
        <p:txBody>
          <a:bodyPr wrap="square" lIns="0" tIns="0" rIns="0" bIns="0" rtlCol="0"/>
          <a:lstStyle/>
          <a:p>
            <a:endParaRPr/>
          </a:p>
        </p:txBody>
      </p:sp>
      <p:sp>
        <p:nvSpPr>
          <p:cNvPr id="103" name="object 103"/>
          <p:cNvSpPr txBox="1"/>
          <p:nvPr/>
        </p:nvSpPr>
        <p:spPr>
          <a:xfrm>
            <a:off x="1423220" y="4366802"/>
            <a:ext cx="1788672" cy="764633"/>
          </a:xfrm>
          <a:prstGeom prst="rect">
            <a:avLst/>
          </a:prstGeom>
        </p:spPr>
        <p:txBody>
          <a:bodyPr vert="horz" wrap="square" lIns="0" tIns="12700" rIns="0" bIns="0" rtlCol="0">
            <a:spAutoFit/>
          </a:bodyPr>
          <a:lstStyle/>
          <a:p>
            <a:pPr marL="12700" marR="5080" indent="177800">
              <a:lnSpc>
                <a:spcPct val="120300"/>
              </a:lnSpc>
              <a:spcBef>
                <a:spcPts val="100"/>
              </a:spcBef>
            </a:pPr>
            <a:r>
              <a:rPr sz="1400" spc="-30" dirty="0">
                <a:latin typeface="Arial"/>
                <a:cs typeface="Arial"/>
              </a:rPr>
              <a:t>Retorne ao </a:t>
            </a:r>
            <a:r>
              <a:rPr sz="1400" dirty="0">
                <a:latin typeface="Arial"/>
                <a:cs typeface="Arial"/>
              </a:rPr>
              <a:t>algoritmo  </a:t>
            </a:r>
            <a:r>
              <a:rPr sz="1400" spc="-40" dirty="0">
                <a:latin typeface="Arial"/>
                <a:cs typeface="Arial"/>
              </a:rPr>
              <a:t>após </a:t>
            </a:r>
            <a:r>
              <a:rPr sz="1400" spc="-25" dirty="0">
                <a:latin typeface="Arial"/>
                <a:cs typeface="Arial"/>
              </a:rPr>
              <a:t>seguir </a:t>
            </a:r>
            <a:r>
              <a:rPr sz="1400" spc="-80" dirty="0">
                <a:latin typeface="Arial"/>
                <a:cs typeface="Arial"/>
              </a:rPr>
              <a:t>as</a:t>
            </a:r>
            <a:r>
              <a:rPr sz="1400" spc="30" dirty="0">
                <a:latin typeface="Arial"/>
                <a:cs typeface="Arial"/>
              </a:rPr>
              <a:t> </a:t>
            </a:r>
            <a:r>
              <a:rPr sz="1400" spc="-25" dirty="0">
                <a:latin typeface="Arial"/>
                <a:cs typeface="Arial"/>
              </a:rPr>
              <a:t>instruções</a:t>
            </a:r>
            <a:endParaRPr sz="1400" dirty="0">
              <a:latin typeface="Arial"/>
              <a:cs typeface="Arial"/>
            </a:endParaRPr>
          </a:p>
        </p:txBody>
      </p:sp>
      <p:sp>
        <p:nvSpPr>
          <p:cNvPr id="104" name="object 104"/>
          <p:cNvSpPr/>
          <p:nvPr/>
        </p:nvSpPr>
        <p:spPr>
          <a:xfrm>
            <a:off x="2219840" y="4245813"/>
            <a:ext cx="213995" cy="189230"/>
          </a:xfrm>
          <a:custGeom>
            <a:avLst/>
            <a:gdLst/>
            <a:ahLst/>
            <a:cxnLst/>
            <a:rect l="l" t="t" r="r" b="b"/>
            <a:pathLst>
              <a:path w="213994" h="189229">
                <a:moveTo>
                  <a:pt x="213398" y="0"/>
                </a:moveTo>
                <a:lnTo>
                  <a:pt x="0" y="189001"/>
                </a:lnTo>
              </a:path>
            </a:pathLst>
          </a:custGeom>
          <a:ln w="7620">
            <a:solidFill>
              <a:srgbClr val="000000"/>
            </a:solidFill>
          </a:ln>
        </p:spPr>
        <p:txBody>
          <a:bodyPr wrap="square" lIns="0" tIns="0" rIns="0" bIns="0" rtlCol="0"/>
          <a:lstStyle/>
          <a:p>
            <a:endParaRPr/>
          </a:p>
        </p:txBody>
      </p:sp>
      <p:sp>
        <p:nvSpPr>
          <p:cNvPr id="105" name="object 105"/>
          <p:cNvSpPr/>
          <p:nvPr/>
        </p:nvSpPr>
        <p:spPr>
          <a:xfrm>
            <a:off x="2925005" y="3796263"/>
            <a:ext cx="2194560" cy="551180"/>
          </a:xfrm>
          <a:custGeom>
            <a:avLst/>
            <a:gdLst/>
            <a:ahLst/>
            <a:cxnLst/>
            <a:rect l="l" t="t" r="r" b="b"/>
            <a:pathLst>
              <a:path w="2194560" h="551179">
                <a:moveTo>
                  <a:pt x="2003005" y="0"/>
                </a:moveTo>
                <a:lnTo>
                  <a:pt x="1901037" y="0"/>
                </a:lnTo>
                <a:lnTo>
                  <a:pt x="1898345" y="5105"/>
                </a:lnTo>
                <a:lnTo>
                  <a:pt x="2084527" y="277558"/>
                </a:lnTo>
                <a:lnTo>
                  <a:pt x="2084520" y="278218"/>
                </a:lnTo>
                <a:lnTo>
                  <a:pt x="2084396" y="280276"/>
                </a:lnTo>
                <a:lnTo>
                  <a:pt x="1898446" y="545528"/>
                </a:lnTo>
                <a:lnTo>
                  <a:pt x="1901126" y="550684"/>
                </a:lnTo>
                <a:lnTo>
                  <a:pt x="2003907" y="550684"/>
                </a:lnTo>
                <a:lnTo>
                  <a:pt x="2005634" y="549783"/>
                </a:lnTo>
                <a:lnTo>
                  <a:pt x="2194131" y="280924"/>
                </a:lnTo>
                <a:lnTo>
                  <a:pt x="2194242" y="278218"/>
                </a:lnTo>
                <a:lnTo>
                  <a:pt x="2004758" y="914"/>
                </a:lnTo>
                <a:lnTo>
                  <a:pt x="2003005" y="0"/>
                </a:lnTo>
                <a:close/>
              </a:path>
              <a:path w="2194560" h="551179">
                <a:moveTo>
                  <a:pt x="1822589" y="571"/>
                </a:moveTo>
                <a:lnTo>
                  <a:pt x="45072" y="571"/>
                </a:lnTo>
                <a:lnTo>
                  <a:pt x="31450" y="2478"/>
                </a:lnTo>
                <a:lnTo>
                  <a:pt x="16687" y="9185"/>
                </a:lnTo>
                <a:lnTo>
                  <a:pt x="4849" y="22174"/>
                </a:lnTo>
                <a:lnTo>
                  <a:pt x="0" y="42926"/>
                </a:lnTo>
                <a:lnTo>
                  <a:pt x="0" y="507288"/>
                </a:lnTo>
                <a:lnTo>
                  <a:pt x="2027" y="520082"/>
                </a:lnTo>
                <a:lnTo>
                  <a:pt x="9163" y="533950"/>
                </a:lnTo>
                <a:lnTo>
                  <a:pt x="22985" y="545073"/>
                </a:lnTo>
                <a:lnTo>
                  <a:pt x="45072" y="549630"/>
                </a:lnTo>
                <a:lnTo>
                  <a:pt x="1748574" y="549630"/>
                </a:lnTo>
                <a:lnTo>
                  <a:pt x="1825180" y="549605"/>
                </a:lnTo>
                <a:lnTo>
                  <a:pt x="1826729" y="548805"/>
                </a:lnTo>
                <a:lnTo>
                  <a:pt x="1835097" y="536930"/>
                </a:lnTo>
                <a:lnTo>
                  <a:pt x="45072" y="536930"/>
                </a:lnTo>
                <a:lnTo>
                  <a:pt x="26851" y="532722"/>
                </a:lnTo>
                <a:lnTo>
                  <a:pt x="17189" y="523238"/>
                </a:lnTo>
                <a:lnTo>
                  <a:pt x="13375" y="513190"/>
                </a:lnTo>
                <a:lnTo>
                  <a:pt x="12700" y="507288"/>
                </a:lnTo>
                <a:lnTo>
                  <a:pt x="12700" y="42926"/>
                </a:lnTo>
                <a:lnTo>
                  <a:pt x="17296" y="26219"/>
                </a:lnTo>
                <a:lnTo>
                  <a:pt x="27655" y="17373"/>
                </a:lnTo>
                <a:lnTo>
                  <a:pt x="38637" y="13890"/>
                </a:lnTo>
                <a:lnTo>
                  <a:pt x="45097" y="13271"/>
                </a:lnTo>
                <a:lnTo>
                  <a:pt x="1833277" y="13271"/>
                </a:lnTo>
                <a:lnTo>
                  <a:pt x="1825663" y="2184"/>
                </a:lnTo>
                <a:lnTo>
                  <a:pt x="1822589" y="571"/>
                </a:lnTo>
                <a:close/>
              </a:path>
              <a:path w="2194560" h="551179">
                <a:moveTo>
                  <a:pt x="1833277" y="13271"/>
                </a:moveTo>
                <a:lnTo>
                  <a:pt x="1772704" y="13271"/>
                </a:lnTo>
                <a:lnTo>
                  <a:pt x="1775993" y="15011"/>
                </a:lnTo>
                <a:lnTo>
                  <a:pt x="1956574" y="277952"/>
                </a:lnTo>
                <a:lnTo>
                  <a:pt x="1956562" y="280276"/>
                </a:lnTo>
                <a:lnTo>
                  <a:pt x="1776780" y="535419"/>
                </a:lnTo>
                <a:lnTo>
                  <a:pt x="1773872" y="536930"/>
                </a:lnTo>
                <a:lnTo>
                  <a:pt x="1835097" y="536930"/>
                </a:lnTo>
                <a:lnTo>
                  <a:pt x="2015489" y="280924"/>
                </a:lnTo>
                <a:lnTo>
                  <a:pt x="2015502" y="278612"/>
                </a:lnTo>
                <a:lnTo>
                  <a:pt x="1833277" y="13271"/>
                </a:lnTo>
                <a:close/>
              </a:path>
            </a:pathLst>
          </a:custGeom>
          <a:solidFill>
            <a:srgbClr val="005678"/>
          </a:solidFill>
        </p:spPr>
        <p:txBody>
          <a:bodyPr wrap="square" lIns="0" tIns="0" rIns="0" bIns="0" rtlCol="0"/>
          <a:lstStyle/>
          <a:p>
            <a:endParaRPr/>
          </a:p>
        </p:txBody>
      </p:sp>
      <p:sp>
        <p:nvSpPr>
          <p:cNvPr id="106" name="object 106"/>
          <p:cNvSpPr txBox="1"/>
          <p:nvPr/>
        </p:nvSpPr>
        <p:spPr>
          <a:xfrm>
            <a:off x="3603119" y="2922318"/>
            <a:ext cx="326390" cy="227329"/>
          </a:xfrm>
          <a:prstGeom prst="rect">
            <a:avLst/>
          </a:prstGeom>
        </p:spPr>
        <p:txBody>
          <a:bodyPr vert="horz" wrap="square" lIns="0" tIns="15875" rIns="0" bIns="0" rtlCol="0">
            <a:spAutoFit/>
          </a:bodyPr>
          <a:lstStyle/>
          <a:p>
            <a:pPr marL="12700">
              <a:lnSpc>
                <a:spcPct val="100000"/>
              </a:lnSpc>
              <a:spcBef>
                <a:spcPts val="125"/>
              </a:spcBef>
            </a:pPr>
            <a:r>
              <a:rPr sz="1300" b="1" spc="-55" dirty="0">
                <a:solidFill>
                  <a:srgbClr val="FFFFFF"/>
                </a:solidFill>
                <a:latin typeface="Arial"/>
                <a:cs typeface="Arial"/>
              </a:rPr>
              <a:t>SI</a:t>
            </a:r>
            <a:r>
              <a:rPr sz="1300" b="1" spc="155" dirty="0">
                <a:solidFill>
                  <a:srgbClr val="FFFFFF"/>
                </a:solidFill>
                <a:latin typeface="Arial"/>
                <a:cs typeface="Arial"/>
              </a:rPr>
              <a:t>M</a:t>
            </a:r>
            <a:endParaRPr sz="1300">
              <a:latin typeface="Arial"/>
              <a:cs typeface="Arial"/>
            </a:endParaRPr>
          </a:p>
        </p:txBody>
      </p:sp>
      <p:sp>
        <p:nvSpPr>
          <p:cNvPr id="107" name="object 107"/>
          <p:cNvSpPr txBox="1"/>
          <p:nvPr/>
        </p:nvSpPr>
        <p:spPr>
          <a:xfrm>
            <a:off x="2393506" y="2922486"/>
            <a:ext cx="389890" cy="227329"/>
          </a:xfrm>
          <a:prstGeom prst="rect">
            <a:avLst/>
          </a:prstGeom>
        </p:spPr>
        <p:txBody>
          <a:bodyPr vert="horz" wrap="square" lIns="0" tIns="15875" rIns="0" bIns="0" rtlCol="0">
            <a:spAutoFit/>
          </a:bodyPr>
          <a:lstStyle/>
          <a:p>
            <a:pPr marL="12700">
              <a:lnSpc>
                <a:spcPct val="100000"/>
              </a:lnSpc>
              <a:spcBef>
                <a:spcPts val="125"/>
              </a:spcBef>
            </a:pPr>
            <a:r>
              <a:rPr sz="1300" b="1" spc="45" dirty="0">
                <a:solidFill>
                  <a:srgbClr val="FFFFFF"/>
                </a:solidFill>
                <a:latin typeface="Arial"/>
                <a:cs typeface="Arial"/>
              </a:rPr>
              <a:t>N</a:t>
            </a:r>
            <a:r>
              <a:rPr sz="1300" b="1" spc="-40" dirty="0">
                <a:solidFill>
                  <a:srgbClr val="FFFFFF"/>
                </a:solidFill>
                <a:latin typeface="Arial"/>
                <a:cs typeface="Arial"/>
              </a:rPr>
              <a:t>ÃO</a:t>
            </a:r>
            <a:endParaRPr sz="1300">
              <a:latin typeface="Arial"/>
              <a:cs typeface="Arial"/>
            </a:endParaRPr>
          </a:p>
        </p:txBody>
      </p:sp>
      <p:sp>
        <p:nvSpPr>
          <p:cNvPr id="108" name="object 108"/>
          <p:cNvSpPr/>
          <p:nvPr/>
        </p:nvSpPr>
        <p:spPr>
          <a:xfrm>
            <a:off x="0" y="0"/>
            <a:ext cx="10692130" cy="584835"/>
          </a:xfrm>
          <a:custGeom>
            <a:avLst/>
            <a:gdLst/>
            <a:ahLst/>
            <a:cxnLst/>
            <a:rect l="l" t="t" r="r" b="b"/>
            <a:pathLst>
              <a:path w="10692130" h="584835">
                <a:moveTo>
                  <a:pt x="0" y="584403"/>
                </a:moveTo>
                <a:lnTo>
                  <a:pt x="10692003" y="584403"/>
                </a:lnTo>
                <a:lnTo>
                  <a:pt x="10692003" y="0"/>
                </a:lnTo>
                <a:lnTo>
                  <a:pt x="0" y="0"/>
                </a:lnTo>
                <a:lnTo>
                  <a:pt x="0" y="584403"/>
                </a:lnTo>
                <a:close/>
              </a:path>
            </a:pathLst>
          </a:custGeom>
          <a:solidFill>
            <a:srgbClr val="FFFFFF"/>
          </a:solidFill>
        </p:spPr>
        <p:txBody>
          <a:bodyPr wrap="square" lIns="0" tIns="0" rIns="0" bIns="0" rtlCol="0"/>
          <a:lstStyle/>
          <a:p>
            <a:endParaRPr/>
          </a:p>
        </p:txBody>
      </p:sp>
      <p:sp>
        <p:nvSpPr>
          <p:cNvPr id="109" name="object 109"/>
          <p:cNvSpPr/>
          <p:nvPr/>
        </p:nvSpPr>
        <p:spPr>
          <a:xfrm>
            <a:off x="5342190" y="0"/>
            <a:ext cx="0" cy="194945"/>
          </a:xfrm>
          <a:custGeom>
            <a:avLst/>
            <a:gdLst/>
            <a:ahLst/>
            <a:cxnLst/>
            <a:rect l="l" t="t" r="r" b="b"/>
            <a:pathLst>
              <a:path h="194945">
                <a:moveTo>
                  <a:pt x="0" y="0"/>
                </a:moveTo>
                <a:lnTo>
                  <a:pt x="0" y="194761"/>
                </a:lnTo>
              </a:path>
            </a:pathLst>
          </a:custGeom>
          <a:ln w="9525">
            <a:solidFill>
              <a:srgbClr val="005678"/>
            </a:solidFill>
          </a:ln>
        </p:spPr>
        <p:txBody>
          <a:bodyPr wrap="square" lIns="0" tIns="0" rIns="0" bIns="0" rtlCol="0"/>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9957" y="240"/>
            <a:ext cx="10692130" cy="7924560"/>
          </a:xfrm>
          <a:custGeom>
            <a:avLst/>
            <a:gdLst/>
            <a:ahLst/>
            <a:cxnLst/>
            <a:rect l="l" t="t" r="r" b="b"/>
            <a:pathLst>
              <a:path w="10692130" h="7560309">
                <a:moveTo>
                  <a:pt x="0" y="7559992"/>
                </a:moveTo>
                <a:lnTo>
                  <a:pt x="10692003" y="7559992"/>
                </a:lnTo>
                <a:lnTo>
                  <a:pt x="10692003" y="0"/>
                </a:lnTo>
                <a:lnTo>
                  <a:pt x="0" y="0"/>
                </a:lnTo>
                <a:lnTo>
                  <a:pt x="0" y="7559992"/>
                </a:lnTo>
                <a:close/>
              </a:path>
            </a:pathLst>
          </a:custGeom>
          <a:solidFill>
            <a:srgbClr val="002857"/>
          </a:solidFill>
        </p:spPr>
        <p:txBody>
          <a:bodyPr wrap="square" lIns="0" tIns="0" rIns="0" bIns="0" rtlCol="0"/>
          <a:lstStyle/>
          <a:p>
            <a:endParaRPr dirty="0"/>
          </a:p>
        </p:txBody>
      </p:sp>
      <p:sp>
        <p:nvSpPr>
          <p:cNvPr id="3" name="object 3"/>
          <p:cNvSpPr txBox="1"/>
          <p:nvPr/>
        </p:nvSpPr>
        <p:spPr>
          <a:xfrm>
            <a:off x="208497" y="1264483"/>
            <a:ext cx="5537969" cy="5564280"/>
          </a:xfrm>
          <a:prstGeom prst="rect">
            <a:avLst/>
          </a:prstGeom>
        </p:spPr>
        <p:txBody>
          <a:bodyPr vert="horz" wrap="square" lIns="0" tIns="12700" rIns="0" bIns="0" rtlCol="0">
            <a:spAutoFit/>
          </a:bodyPr>
          <a:lstStyle/>
          <a:p>
            <a:pPr marL="12700" marR="219075" algn="just">
              <a:lnSpc>
                <a:spcPct val="121300"/>
              </a:lnSpc>
              <a:spcBef>
                <a:spcPts val="100"/>
              </a:spcBef>
            </a:pPr>
            <a:r>
              <a:rPr sz="2000" spc="-10" dirty="0">
                <a:solidFill>
                  <a:srgbClr val="FFFFFF"/>
                </a:solidFill>
                <a:latin typeface="Arial"/>
                <a:cs typeface="Arial"/>
              </a:rPr>
              <a:t>A </a:t>
            </a:r>
            <a:r>
              <a:rPr sz="2000" spc="10" dirty="0">
                <a:solidFill>
                  <a:srgbClr val="FFFFFF"/>
                </a:solidFill>
                <a:latin typeface="Arial"/>
                <a:cs typeface="Arial"/>
              </a:rPr>
              <a:t>primeira </a:t>
            </a:r>
            <a:r>
              <a:rPr sz="2000" spc="-35" dirty="0">
                <a:solidFill>
                  <a:srgbClr val="FFFFFF"/>
                </a:solidFill>
                <a:latin typeface="Arial"/>
                <a:cs typeface="Arial"/>
              </a:rPr>
              <a:t>seção </a:t>
            </a:r>
            <a:r>
              <a:rPr sz="2000" spc="20" dirty="0">
                <a:solidFill>
                  <a:srgbClr val="FFFFFF"/>
                </a:solidFill>
                <a:latin typeface="Arial"/>
                <a:cs typeface="Arial"/>
              </a:rPr>
              <a:t>do módulo  </a:t>
            </a:r>
            <a:r>
              <a:rPr sz="2000" spc="5" dirty="0">
                <a:solidFill>
                  <a:srgbClr val="FFFFFF"/>
                </a:solidFill>
                <a:latin typeface="Arial"/>
                <a:cs typeface="Arial"/>
              </a:rPr>
              <a:t>aborda </a:t>
            </a:r>
            <a:r>
              <a:rPr sz="2000" spc="-35" dirty="0">
                <a:solidFill>
                  <a:srgbClr val="FFFFFF"/>
                </a:solidFill>
                <a:latin typeface="Arial"/>
                <a:cs typeface="Arial"/>
              </a:rPr>
              <a:t>os </a:t>
            </a:r>
            <a:r>
              <a:rPr sz="2000" dirty="0">
                <a:solidFill>
                  <a:srgbClr val="FFFFFF"/>
                </a:solidFill>
                <a:latin typeface="Arial"/>
                <a:cs typeface="Arial"/>
              </a:rPr>
              <a:t>princípios </a:t>
            </a:r>
            <a:r>
              <a:rPr sz="2000" spc="-15" dirty="0">
                <a:solidFill>
                  <a:srgbClr val="FFFFFF"/>
                </a:solidFill>
                <a:latin typeface="Arial"/>
                <a:cs typeface="Arial"/>
              </a:rPr>
              <a:t>gerais da </a:t>
            </a:r>
            <a:r>
              <a:rPr sz="2000" spc="-5" dirty="0">
                <a:solidFill>
                  <a:srgbClr val="FFFFFF"/>
                </a:solidFill>
                <a:latin typeface="Arial"/>
                <a:cs typeface="Arial"/>
              </a:rPr>
              <a:t>atenção </a:t>
            </a:r>
            <a:r>
              <a:rPr sz="2000" spc="-15" dirty="0">
                <a:solidFill>
                  <a:srgbClr val="FFFFFF"/>
                </a:solidFill>
                <a:latin typeface="Arial"/>
                <a:cs typeface="Arial"/>
              </a:rPr>
              <a:t>clínica </a:t>
            </a:r>
            <a:r>
              <a:rPr sz="2000" spc="-55" dirty="0">
                <a:solidFill>
                  <a:srgbClr val="FFFFFF"/>
                </a:solidFill>
                <a:latin typeface="Arial"/>
                <a:cs typeface="Arial"/>
              </a:rPr>
              <a:t>e </a:t>
            </a:r>
            <a:r>
              <a:rPr sz="2000" spc="-25" dirty="0">
                <a:solidFill>
                  <a:srgbClr val="FFFFFF"/>
                </a:solidFill>
                <a:latin typeface="Arial"/>
                <a:cs typeface="Arial"/>
              </a:rPr>
              <a:t>visa </a:t>
            </a:r>
            <a:r>
              <a:rPr sz="2000" spc="10" dirty="0">
                <a:solidFill>
                  <a:srgbClr val="FFFFFF"/>
                </a:solidFill>
                <a:latin typeface="Arial"/>
                <a:cs typeface="Arial"/>
              </a:rPr>
              <a:t>promover </a:t>
            </a:r>
            <a:r>
              <a:rPr sz="2000" spc="15" dirty="0">
                <a:solidFill>
                  <a:srgbClr val="FFFFFF"/>
                </a:solidFill>
                <a:latin typeface="Arial"/>
                <a:cs typeface="Arial"/>
              </a:rPr>
              <a:t>o  </a:t>
            </a:r>
            <a:r>
              <a:rPr sz="2000" dirty="0">
                <a:solidFill>
                  <a:srgbClr val="FFFFFF"/>
                </a:solidFill>
                <a:latin typeface="Arial"/>
                <a:cs typeface="Arial"/>
              </a:rPr>
              <a:t>respeito </a:t>
            </a:r>
            <a:r>
              <a:rPr sz="2000" spc="-45" dirty="0">
                <a:solidFill>
                  <a:srgbClr val="FFFFFF"/>
                </a:solidFill>
                <a:latin typeface="Arial"/>
                <a:cs typeface="Arial"/>
              </a:rPr>
              <a:t>à </a:t>
            </a:r>
            <a:r>
              <a:rPr sz="2000" dirty="0">
                <a:solidFill>
                  <a:srgbClr val="FFFFFF"/>
                </a:solidFill>
                <a:latin typeface="Arial"/>
                <a:cs typeface="Arial"/>
              </a:rPr>
              <a:t>privacidade </a:t>
            </a:r>
            <a:r>
              <a:rPr sz="2000" spc="-35" dirty="0">
                <a:solidFill>
                  <a:srgbClr val="FFFFFF"/>
                </a:solidFill>
                <a:latin typeface="Arial"/>
                <a:cs typeface="Arial"/>
              </a:rPr>
              <a:t>das </a:t>
            </a:r>
            <a:r>
              <a:rPr sz="2000" spc="-40" dirty="0">
                <a:solidFill>
                  <a:srgbClr val="FFFFFF"/>
                </a:solidFill>
                <a:latin typeface="Arial"/>
                <a:cs typeface="Arial"/>
              </a:rPr>
              <a:t>pessoas </a:t>
            </a:r>
            <a:r>
              <a:rPr sz="2000" spc="-5" dirty="0">
                <a:solidFill>
                  <a:srgbClr val="FFFFFF"/>
                </a:solidFill>
                <a:latin typeface="Arial"/>
                <a:cs typeface="Arial"/>
              </a:rPr>
              <a:t>que </a:t>
            </a:r>
            <a:r>
              <a:rPr sz="2000" spc="-20" dirty="0">
                <a:solidFill>
                  <a:srgbClr val="FFFFFF"/>
                </a:solidFill>
                <a:latin typeface="Arial"/>
                <a:cs typeface="Arial"/>
              </a:rPr>
              <a:t>buscam </a:t>
            </a:r>
            <a:r>
              <a:rPr sz="2000" spc="15" dirty="0" err="1">
                <a:solidFill>
                  <a:srgbClr val="FFFFFF"/>
                </a:solidFill>
                <a:latin typeface="Arial"/>
                <a:cs typeface="Arial"/>
              </a:rPr>
              <a:t>atendimento</a:t>
            </a:r>
            <a:r>
              <a:rPr sz="2000" spc="190" dirty="0">
                <a:solidFill>
                  <a:srgbClr val="FFFFFF"/>
                </a:solidFill>
                <a:latin typeface="Arial"/>
                <a:cs typeface="Arial"/>
              </a:rPr>
              <a:t> </a:t>
            </a:r>
            <a:r>
              <a:rPr sz="2000" spc="-10" dirty="0">
                <a:solidFill>
                  <a:srgbClr val="FFFFFF"/>
                </a:solidFill>
                <a:latin typeface="Arial"/>
                <a:cs typeface="Arial"/>
              </a:rPr>
              <a:t>para</a:t>
            </a:r>
            <a:r>
              <a:rPr lang="pt-BR" sz="2000" spc="-10" dirty="0">
                <a:solidFill>
                  <a:srgbClr val="FFFFFF"/>
                </a:solidFill>
                <a:latin typeface="Arial"/>
                <a:cs typeface="Arial"/>
              </a:rPr>
              <a:t> </a:t>
            </a:r>
            <a:r>
              <a:rPr sz="2000" spc="-10" dirty="0" err="1">
                <a:solidFill>
                  <a:srgbClr val="FFFFFF"/>
                </a:solidFill>
                <a:latin typeface="Arial"/>
                <a:cs typeface="Arial"/>
              </a:rPr>
              <a:t>condições</a:t>
            </a:r>
            <a:r>
              <a:rPr sz="2000" spc="-10" dirty="0">
                <a:solidFill>
                  <a:srgbClr val="FFFFFF"/>
                </a:solidFill>
                <a:latin typeface="Arial"/>
                <a:cs typeface="Arial"/>
              </a:rPr>
              <a:t> </a:t>
            </a:r>
            <a:r>
              <a:rPr sz="2000" spc="-20" dirty="0">
                <a:solidFill>
                  <a:srgbClr val="FFFFFF"/>
                </a:solidFill>
                <a:latin typeface="Arial"/>
                <a:cs typeface="Arial"/>
              </a:rPr>
              <a:t>MNS, </a:t>
            </a:r>
            <a:r>
              <a:rPr sz="2000" spc="10" dirty="0">
                <a:solidFill>
                  <a:srgbClr val="FFFFFF"/>
                </a:solidFill>
                <a:latin typeface="Arial"/>
                <a:cs typeface="Arial"/>
              </a:rPr>
              <a:t>propiciar </a:t>
            </a:r>
            <a:r>
              <a:rPr sz="2000" spc="15" dirty="0">
                <a:solidFill>
                  <a:srgbClr val="FFFFFF"/>
                </a:solidFill>
                <a:latin typeface="Arial"/>
                <a:cs typeface="Arial"/>
              </a:rPr>
              <a:t>o </a:t>
            </a:r>
            <a:r>
              <a:rPr sz="2000" spc="20" dirty="0" err="1">
                <a:solidFill>
                  <a:srgbClr val="FFFFFF"/>
                </a:solidFill>
                <a:latin typeface="Arial"/>
                <a:cs typeface="Arial"/>
              </a:rPr>
              <a:t>bom</a:t>
            </a:r>
            <a:r>
              <a:rPr lang="pt-BR" sz="2000" spc="20" dirty="0">
                <a:solidFill>
                  <a:srgbClr val="FFFFFF"/>
                </a:solidFill>
                <a:latin typeface="Arial"/>
                <a:cs typeface="Arial"/>
              </a:rPr>
              <a:t> </a:t>
            </a:r>
            <a:r>
              <a:rPr sz="2000" spc="5" dirty="0" err="1">
                <a:solidFill>
                  <a:srgbClr val="FFFFFF"/>
                </a:solidFill>
                <a:latin typeface="Arial"/>
                <a:cs typeface="Arial"/>
              </a:rPr>
              <a:t>relacionamento</a:t>
            </a:r>
            <a:r>
              <a:rPr sz="2000" spc="5" dirty="0">
                <a:solidFill>
                  <a:srgbClr val="FFFFFF"/>
                </a:solidFill>
                <a:latin typeface="Arial"/>
                <a:cs typeface="Arial"/>
              </a:rPr>
              <a:t> entre </a:t>
            </a:r>
            <a:r>
              <a:rPr sz="2000" dirty="0">
                <a:solidFill>
                  <a:srgbClr val="FFFFFF"/>
                </a:solidFill>
                <a:latin typeface="Arial"/>
                <a:cs typeface="Arial"/>
              </a:rPr>
              <a:t>profissionais  </a:t>
            </a:r>
            <a:r>
              <a:rPr sz="2000" spc="-15" dirty="0">
                <a:solidFill>
                  <a:srgbClr val="FFFFFF"/>
                </a:solidFill>
                <a:latin typeface="Arial"/>
                <a:cs typeface="Arial"/>
              </a:rPr>
              <a:t>de </a:t>
            </a:r>
            <a:r>
              <a:rPr sz="2000" spc="-20" dirty="0">
                <a:solidFill>
                  <a:srgbClr val="FFFFFF"/>
                </a:solidFill>
                <a:latin typeface="Arial"/>
                <a:cs typeface="Arial"/>
              </a:rPr>
              <a:t>saúde, </a:t>
            </a:r>
            <a:r>
              <a:rPr sz="2000" spc="-15" dirty="0">
                <a:solidFill>
                  <a:srgbClr val="FFFFFF"/>
                </a:solidFill>
                <a:latin typeface="Arial"/>
                <a:cs typeface="Arial"/>
              </a:rPr>
              <a:t>usuários </a:t>
            </a:r>
            <a:r>
              <a:rPr sz="2000" spc="20" dirty="0">
                <a:solidFill>
                  <a:srgbClr val="FFFFFF"/>
                </a:solidFill>
                <a:latin typeface="Arial"/>
                <a:cs typeface="Arial"/>
              </a:rPr>
              <a:t>do </a:t>
            </a:r>
            <a:r>
              <a:rPr sz="2000" spc="-10" dirty="0">
                <a:solidFill>
                  <a:srgbClr val="FFFFFF"/>
                </a:solidFill>
                <a:latin typeface="Arial"/>
                <a:cs typeface="Arial"/>
              </a:rPr>
              <a:t>serviço </a:t>
            </a:r>
            <a:r>
              <a:rPr sz="2000" spc="-55" dirty="0">
                <a:solidFill>
                  <a:srgbClr val="FFFFFF"/>
                </a:solidFill>
                <a:latin typeface="Arial"/>
                <a:cs typeface="Arial"/>
              </a:rPr>
              <a:t>e </a:t>
            </a:r>
            <a:r>
              <a:rPr sz="2000" spc="-50" dirty="0">
                <a:solidFill>
                  <a:srgbClr val="FFFFFF"/>
                </a:solidFill>
                <a:latin typeface="Arial"/>
                <a:cs typeface="Arial"/>
              </a:rPr>
              <a:t>seus </a:t>
            </a:r>
            <a:r>
              <a:rPr sz="2000" spc="-5" dirty="0">
                <a:solidFill>
                  <a:srgbClr val="FFFFFF"/>
                </a:solidFill>
                <a:latin typeface="Arial"/>
                <a:cs typeface="Arial"/>
              </a:rPr>
              <a:t>cuidadores, </a:t>
            </a:r>
            <a:r>
              <a:rPr sz="2000" dirty="0">
                <a:solidFill>
                  <a:srgbClr val="FFFFFF"/>
                </a:solidFill>
                <a:latin typeface="Arial"/>
                <a:cs typeface="Arial"/>
              </a:rPr>
              <a:t>bem </a:t>
            </a:r>
            <a:r>
              <a:rPr sz="2000" spc="5" dirty="0">
                <a:solidFill>
                  <a:srgbClr val="FFFFFF"/>
                </a:solidFill>
                <a:latin typeface="Arial"/>
                <a:cs typeface="Arial"/>
              </a:rPr>
              <a:t>como  </a:t>
            </a:r>
            <a:r>
              <a:rPr sz="2000" spc="-20" dirty="0">
                <a:solidFill>
                  <a:srgbClr val="FFFFFF"/>
                </a:solidFill>
                <a:latin typeface="Arial"/>
                <a:cs typeface="Arial"/>
              </a:rPr>
              <a:t>assegurar </a:t>
            </a:r>
            <a:r>
              <a:rPr sz="2000" spc="-5" dirty="0">
                <a:solidFill>
                  <a:srgbClr val="FFFFFF"/>
                </a:solidFill>
                <a:latin typeface="Arial"/>
                <a:cs typeface="Arial"/>
              </a:rPr>
              <a:t>que </a:t>
            </a:r>
            <a:r>
              <a:rPr sz="2000" spc="-45" dirty="0">
                <a:solidFill>
                  <a:srgbClr val="FFFFFF"/>
                </a:solidFill>
                <a:latin typeface="Arial"/>
                <a:cs typeface="Arial"/>
              </a:rPr>
              <a:t>a </a:t>
            </a:r>
            <a:r>
              <a:rPr sz="2000" spc="-5" dirty="0">
                <a:solidFill>
                  <a:srgbClr val="FFFFFF"/>
                </a:solidFill>
                <a:latin typeface="Arial"/>
                <a:cs typeface="Arial"/>
              </a:rPr>
              <a:t>atenção </a:t>
            </a:r>
            <a:r>
              <a:rPr sz="2000" spc="-35" dirty="0">
                <a:solidFill>
                  <a:srgbClr val="FFFFFF"/>
                </a:solidFill>
                <a:latin typeface="Arial"/>
                <a:cs typeface="Arial"/>
              </a:rPr>
              <a:t>seja </a:t>
            </a:r>
            <a:r>
              <a:rPr sz="2000" spc="5" dirty="0">
                <a:solidFill>
                  <a:srgbClr val="FFFFFF"/>
                </a:solidFill>
                <a:latin typeface="Arial"/>
                <a:cs typeface="Arial"/>
              </a:rPr>
              <a:t>moralmente </a:t>
            </a:r>
            <a:r>
              <a:rPr sz="2000" spc="10" dirty="0">
                <a:solidFill>
                  <a:srgbClr val="FFFFFF"/>
                </a:solidFill>
                <a:latin typeface="Arial"/>
                <a:cs typeface="Arial"/>
              </a:rPr>
              <a:t>neutra, </a:t>
            </a:r>
            <a:r>
              <a:rPr sz="2000" spc="-5" dirty="0">
                <a:solidFill>
                  <a:srgbClr val="FFFFFF"/>
                </a:solidFill>
                <a:latin typeface="Arial"/>
                <a:cs typeface="Arial"/>
              </a:rPr>
              <a:t>não </a:t>
            </a:r>
            <a:r>
              <a:rPr sz="2000" spc="5" dirty="0">
                <a:solidFill>
                  <a:srgbClr val="FFFFFF"/>
                </a:solidFill>
                <a:latin typeface="Arial"/>
                <a:cs typeface="Arial"/>
              </a:rPr>
              <a:t>estigmatizante  </a:t>
            </a:r>
            <a:r>
              <a:rPr sz="2000" spc="-55" dirty="0">
                <a:solidFill>
                  <a:srgbClr val="FFFFFF"/>
                </a:solidFill>
                <a:latin typeface="Arial"/>
                <a:cs typeface="Arial"/>
              </a:rPr>
              <a:t>e </a:t>
            </a:r>
            <a:r>
              <a:rPr sz="2000" dirty="0">
                <a:solidFill>
                  <a:srgbClr val="FFFFFF"/>
                </a:solidFill>
                <a:latin typeface="Arial"/>
                <a:cs typeface="Arial"/>
              </a:rPr>
              <a:t>solidária. </a:t>
            </a:r>
            <a:r>
              <a:rPr sz="2000" spc="-10" dirty="0">
                <a:solidFill>
                  <a:srgbClr val="FFFFFF"/>
                </a:solidFill>
                <a:latin typeface="Arial"/>
                <a:cs typeface="Arial"/>
              </a:rPr>
              <a:t>A </a:t>
            </a:r>
            <a:r>
              <a:rPr sz="2000" spc="-15" dirty="0">
                <a:solidFill>
                  <a:srgbClr val="FFFFFF"/>
                </a:solidFill>
                <a:latin typeface="Arial"/>
                <a:cs typeface="Arial"/>
              </a:rPr>
              <a:t>segunda </a:t>
            </a:r>
            <a:r>
              <a:rPr sz="2000" spc="-35" dirty="0">
                <a:solidFill>
                  <a:srgbClr val="FFFFFF"/>
                </a:solidFill>
                <a:latin typeface="Arial"/>
                <a:cs typeface="Arial"/>
              </a:rPr>
              <a:t>seção </a:t>
            </a:r>
            <a:r>
              <a:rPr sz="2000" spc="-5" dirty="0">
                <a:solidFill>
                  <a:srgbClr val="FFFFFF"/>
                </a:solidFill>
                <a:latin typeface="Arial"/>
                <a:cs typeface="Arial"/>
              </a:rPr>
              <a:t>abrange </a:t>
            </a:r>
            <a:r>
              <a:rPr sz="2000" spc="-35" dirty="0">
                <a:solidFill>
                  <a:srgbClr val="FFFFFF"/>
                </a:solidFill>
                <a:latin typeface="Arial"/>
                <a:cs typeface="Arial"/>
              </a:rPr>
              <a:t>os </a:t>
            </a:r>
            <a:r>
              <a:rPr sz="2000" spc="-5" dirty="0">
                <a:solidFill>
                  <a:srgbClr val="FFFFFF"/>
                </a:solidFill>
                <a:latin typeface="Arial"/>
                <a:cs typeface="Arial"/>
              </a:rPr>
              <a:t>elementos </a:t>
            </a:r>
            <a:r>
              <a:rPr sz="2000" spc="-35" dirty="0">
                <a:solidFill>
                  <a:srgbClr val="FFFFFF"/>
                </a:solidFill>
                <a:latin typeface="Arial"/>
                <a:cs typeface="Arial"/>
              </a:rPr>
              <a:t>essenciais </a:t>
            </a:r>
            <a:r>
              <a:rPr sz="2000" spc="-15" dirty="0">
                <a:solidFill>
                  <a:srgbClr val="FFFFFF"/>
                </a:solidFill>
                <a:latin typeface="Arial"/>
                <a:cs typeface="Arial"/>
              </a:rPr>
              <a:t>da  </a:t>
            </a:r>
            <a:r>
              <a:rPr sz="2000" spc="5" dirty="0">
                <a:solidFill>
                  <a:srgbClr val="FFFFFF"/>
                </a:solidFill>
                <a:latin typeface="Arial"/>
                <a:cs typeface="Arial"/>
              </a:rPr>
              <a:t>prática </a:t>
            </a:r>
            <a:r>
              <a:rPr sz="2000" spc="-15" dirty="0">
                <a:solidFill>
                  <a:srgbClr val="FFFFFF"/>
                </a:solidFill>
                <a:latin typeface="Arial"/>
                <a:cs typeface="Arial"/>
              </a:rPr>
              <a:t>clínica de </a:t>
            </a:r>
            <a:r>
              <a:rPr sz="2000" spc="-25" dirty="0">
                <a:solidFill>
                  <a:srgbClr val="FFFFFF"/>
                </a:solidFill>
                <a:latin typeface="Arial"/>
                <a:cs typeface="Arial"/>
              </a:rPr>
              <a:t>saúde </a:t>
            </a:r>
            <a:r>
              <a:rPr sz="2000" spc="10" dirty="0">
                <a:solidFill>
                  <a:srgbClr val="FFFFFF"/>
                </a:solidFill>
                <a:latin typeface="Arial"/>
                <a:cs typeface="Arial"/>
              </a:rPr>
              <a:t>mental </a:t>
            </a:r>
            <a:r>
              <a:rPr sz="2000" spc="-55" dirty="0">
                <a:solidFill>
                  <a:srgbClr val="FFFFFF"/>
                </a:solidFill>
                <a:latin typeface="Arial"/>
                <a:cs typeface="Arial"/>
              </a:rPr>
              <a:t>e </a:t>
            </a:r>
            <a:r>
              <a:rPr sz="2000" spc="15" dirty="0">
                <a:solidFill>
                  <a:srgbClr val="FFFFFF"/>
                </a:solidFill>
                <a:latin typeface="Arial"/>
                <a:cs typeface="Arial"/>
              </a:rPr>
              <a:t>tem </a:t>
            </a:r>
            <a:r>
              <a:rPr sz="2000" dirty="0">
                <a:solidFill>
                  <a:srgbClr val="FFFFFF"/>
                </a:solidFill>
                <a:latin typeface="Arial"/>
                <a:cs typeface="Arial"/>
              </a:rPr>
              <a:t>como </a:t>
            </a:r>
            <a:r>
              <a:rPr sz="2000" spc="20" dirty="0">
                <a:solidFill>
                  <a:srgbClr val="FFFFFF"/>
                </a:solidFill>
                <a:latin typeface="Arial"/>
                <a:cs typeface="Arial"/>
              </a:rPr>
              <a:t>objetivo </a:t>
            </a:r>
            <a:r>
              <a:rPr sz="2000" spc="-5" dirty="0">
                <a:solidFill>
                  <a:srgbClr val="FFFFFF"/>
                </a:solidFill>
                <a:latin typeface="Arial"/>
                <a:cs typeface="Arial"/>
              </a:rPr>
              <a:t>apresentar </a:t>
            </a:r>
            <a:r>
              <a:rPr sz="2000" spc="-35" dirty="0">
                <a:solidFill>
                  <a:srgbClr val="FFFFFF"/>
                </a:solidFill>
                <a:latin typeface="Arial"/>
                <a:cs typeface="Arial"/>
              </a:rPr>
              <a:t>aos  </a:t>
            </a:r>
            <a:r>
              <a:rPr sz="2000" dirty="0">
                <a:solidFill>
                  <a:srgbClr val="FFFFFF"/>
                </a:solidFill>
                <a:latin typeface="Arial"/>
                <a:cs typeface="Arial"/>
              </a:rPr>
              <a:t>profissionais </a:t>
            </a:r>
            <a:r>
              <a:rPr sz="2000" spc="-15" dirty="0">
                <a:solidFill>
                  <a:srgbClr val="FFFFFF"/>
                </a:solidFill>
                <a:latin typeface="Arial"/>
                <a:cs typeface="Arial"/>
              </a:rPr>
              <a:t>de </a:t>
            </a:r>
            <a:r>
              <a:rPr sz="2000" spc="-25" dirty="0">
                <a:solidFill>
                  <a:srgbClr val="FFFFFF"/>
                </a:solidFill>
                <a:latin typeface="Arial"/>
                <a:cs typeface="Arial"/>
              </a:rPr>
              <a:t>saúde </a:t>
            </a:r>
            <a:r>
              <a:rPr sz="2000" spc="10" dirty="0">
                <a:solidFill>
                  <a:srgbClr val="FFFFFF"/>
                </a:solidFill>
                <a:latin typeface="Arial"/>
                <a:cs typeface="Arial"/>
              </a:rPr>
              <a:t>um </a:t>
            </a:r>
            <a:r>
              <a:rPr sz="2000" dirty="0">
                <a:solidFill>
                  <a:srgbClr val="FFFFFF"/>
                </a:solidFill>
                <a:latin typeface="Arial"/>
                <a:cs typeface="Arial"/>
              </a:rPr>
              <a:t>panorama </a:t>
            </a:r>
            <a:r>
              <a:rPr sz="2000" spc="-15" dirty="0">
                <a:solidFill>
                  <a:srgbClr val="FFFFFF"/>
                </a:solidFill>
                <a:latin typeface="Arial"/>
                <a:cs typeface="Arial"/>
              </a:rPr>
              <a:t>da avaliação </a:t>
            </a:r>
            <a:r>
              <a:rPr sz="2000" spc="-55" dirty="0">
                <a:solidFill>
                  <a:srgbClr val="FFFFFF"/>
                </a:solidFill>
                <a:latin typeface="Arial"/>
                <a:cs typeface="Arial"/>
              </a:rPr>
              <a:t>e </a:t>
            </a:r>
            <a:r>
              <a:rPr sz="2000" spc="20" dirty="0">
                <a:solidFill>
                  <a:srgbClr val="FFFFFF"/>
                </a:solidFill>
                <a:latin typeface="Arial"/>
                <a:cs typeface="Arial"/>
              </a:rPr>
              <a:t>do </a:t>
            </a:r>
            <a:r>
              <a:rPr sz="2000" dirty="0">
                <a:solidFill>
                  <a:srgbClr val="FFFFFF"/>
                </a:solidFill>
                <a:latin typeface="Arial"/>
                <a:cs typeface="Arial"/>
              </a:rPr>
              <a:t>manejo </a:t>
            </a:r>
            <a:r>
              <a:rPr sz="2000" spc="-10" dirty="0">
                <a:solidFill>
                  <a:srgbClr val="FFFFFF"/>
                </a:solidFill>
                <a:latin typeface="Arial"/>
                <a:cs typeface="Arial"/>
              </a:rPr>
              <a:t>de  condições </a:t>
            </a:r>
            <a:r>
              <a:rPr sz="2000" spc="-30" dirty="0">
                <a:solidFill>
                  <a:srgbClr val="FFFFFF"/>
                </a:solidFill>
                <a:latin typeface="Arial"/>
                <a:cs typeface="Arial"/>
              </a:rPr>
              <a:t>MNS </a:t>
            </a:r>
            <a:r>
              <a:rPr sz="2000" spc="-15" dirty="0">
                <a:solidFill>
                  <a:srgbClr val="FFFFFF"/>
                </a:solidFill>
                <a:latin typeface="Arial"/>
                <a:cs typeface="Arial"/>
              </a:rPr>
              <a:t>em </a:t>
            </a:r>
            <a:r>
              <a:rPr sz="2000" spc="-20" dirty="0">
                <a:solidFill>
                  <a:srgbClr val="FFFFFF"/>
                </a:solidFill>
                <a:latin typeface="Arial"/>
                <a:cs typeface="Arial"/>
              </a:rPr>
              <a:t>serviços </a:t>
            </a:r>
            <a:r>
              <a:rPr sz="2000" spc="-5" dirty="0">
                <a:solidFill>
                  <a:srgbClr val="FFFFFF"/>
                </a:solidFill>
                <a:latin typeface="Arial"/>
                <a:cs typeface="Arial"/>
              </a:rPr>
              <a:t>não</a:t>
            </a:r>
            <a:r>
              <a:rPr sz="2000" spc="245" dirty="0">
                <a:solidFill>
                  <a:srgbClr val="FFFFFF"/>
                </a:solidFill>
                <a:latin typeface="Arial"/>
                <a:cs typeface="Arial"/>
              </a:rPr>
              <a:t> </a:t>
            </a:r>
            <a:r>
              <a:rPr sz="2000" spc="-15" dirty="0">
                <a:solidFill>
                  <a:srgbClr val="FFFFFF"/>
                </a:solidFill>
                <a:latin typeface="Arial"/>
                <a:cs typeface="Arial"/>
              </a:rPr>
              <a:t>especializados.</a:t>
            </a:r>
            <a:endParaRPr sz="2000" dirty="0">
              <a:latin typeface="Arial"/>
              <a:cs typeface="Arial"/>
            </a:endParaRPr>
          </a:p>
        </p:txBody>
      </p:sp>
      <p:sp>
        <p:nvSpPr>
          <p:cNvPr id="4" name="object 4"/>
          <p:cNvSpPr txBox="1"/>
          <p:nvPr/>
        </p:nvSpPr>
        <p:spPr>
          <a:xfrm>
            <a:off x="6189476" y="2022191"/>
            <a:ext cx="4262624" cy="4806572"/>
          </a:xfrm>
          <a:prstGeom prst="rect">
            <a:avLst/>
          </a:prstGeom>
        </p:spPr>
        <p:txBody>
          <a:bodyPr vert="horz" wrap="square" lIns="0" tIns="84455" rIns="0" bIns="0" rtlCol="0">
            <a:spAutoFit/>
          </a:bodyPr>
          <a:lstStyle/>
          <a:p>
            <a:pPr marL="271145" indent="-259079" algn="ctr">
              <a:lnSpc>
                <a:spcPct val="100000"/>
              </a:lnSpc>
              <a:spcBef>
                <a:spcPts val="665"/>
              </a:spcBef>
              <a:buAutoNum type="alphaUcPeriod"/>
              <a:tabLst>
                <a:tab pos="271780" algn="l"/>
              </a:tabLst>
            </a:pPr>
            <a:r>
              <a:rPr sz="2000" b="1" spc="-30" dirty="0">
                <a:solidFill>
                  <a:srgbClr val="FFFFFF"/>
                </a:solidFill>
                <a:latin typeface="Arial"/>
                <a:cs typeface="Arial"/>
              </a:rPr>
              <a:t>PRINCÍPIOS</a:t>
            </a:r>
            <a:r>
              <a:rPr sz="2000" b="1" spc="114" dirty="0">
                <a:solidFill>
                  <a:srgbClr val="FFFFFF"/>
                </a:solidFill>
                <a:latin typeface="Arial"/>
                <a:cs typeface="Arial"/>
              </a:rPr>
              <a:t> </a:t>
            </a:r>
            <a:r>
              <a:rPr sz="2000" b="1" spc="-55" dirty="0">
                <a:solidFill>
                  <a:srgbClr val="FFFFFF"/>
                </a:solidFill>
                <a:latin typeface="Arial"/>
                <a:cs typeface="Arial"/>
              </a:rPr>
              <a:t>GERAIS</a:t>
            </a:r>
            <a:endParaRPr sz="2000" dirty="0">
              <a:latin typeface="Arial"/>
              <a:cs typeface="Arial"/>
            </a:endParaRPr>
          </a:p>
          <a:p>
            <a:pPr marL="318135" lvl="1" indent="-111760" algn="ctr">
              <a:lnSpc>
                <a:spcPct val="100000"/>
              </a:lnSpc>
              <a:spcBef>
                <a:spcPts val="459"/>
              </a:spcBef>
              <a:buChar char="–"/>
              <a:tabLst>
                <a:tab pos="318770" algn="l"/>
              </a:tabLst>
            </a:pPr>
            <a:r>
              <a:rPr sz="2000" spc="-20" dirty="0">
                <a:solidFill>
                  <a:srgbClr val="FFFFFF"/>
                </a:solidFill>
                <a:latin typeface="Arial"/>
                <a:cs typeface="Arial"/>
              </a:rPr>
              <a:t>Uso </a:t>
            </a:r>
            <a:r>
              <a:rPr sz="2000" dirty="0">
                <a:solidFill>
                  <a:srgbClr val="FFFFFF"/>
                </a:solidFill>
                <a:latin typeface="Arial"/>
                <a:cs typeface="Arial"/>
              </a:rPr>
              <a:t>de </a:t>
            </a:r>
            <a:r>
              <a:rPr sz="2000" spc="10" dirty="0">
                <a:solidFill>
                  <a:srgbClr val="FFFFFF"/>
                </a:solidFill>
                <a:latin typeface="Arial"/>
                <a:cs typeface="Arial"/>
              </a:rPr>
              <a:t>habilidades </a:t>
            </a:r>
            <a:r>
              <a:rPr sz="2000" dirty="0">
                <a:solidFill>
                  <a:srgbClr val="FFFFFF"/>
                </a:solidFill>
                <a:latin typeface="Arial"/>
                <a:cs typeface="Arial"/>
              </a:rPr>
              <a:t>de </a:t>
            </a:r>
            <a:r>
              <a:rPr sz="2000" spc="10" dirty="0">
                <a:solidFill>
                  <a:srgbClr val="FFFFFF"/>
                </a:solidFill>
                <a:latin typeface="Arial"/>
                <a:cs typeface="Arial"/>
              </a:rPr>
              <a:t>comunicação</a:t>
            </a:r>
            <a:r>
              <a:rPr sz="2000" spc="204" dirty="0">
                <a:solidFill>
                  <a:srgbClr val="FFFFFF"/>
                </a:solidFill>
                <a:latin typeface="Arial"/>
                <a:cs typeface="Arial"/>
              </a:rPr>
              <a:t> </a:t>
            </a:r>
            <a:r>
              <a:rPr sz="2000" spc="20" dirty="0">
                <a:solidFill>
                  <a:srgbClr val="FFFFFF"/>
                </a:solidFill>
                <a:latin typeface="Arial"/>
                <a:cs typeface="Arial"/>
              </a:rPr>
              <a:t>efetiva.</a:t>
            </a:r>
            <a:endParaRPr sz="2000" dirty="0">
              <a:latin typeface="Arial"/>
              <a:cs typeface="Arial"/>
            </a:endParaRPr>
          </a:p>
          <a:p>
            <a:pPr marL="318135" lvl="1" indent="-111760" algn="ctr">
              <a:lnSpc>
                <a:spcPct val="100000"/>
              </a:lnSpc>
              <a:spcBef>
                <a:spcPts val="540"/>
              </a:spcBef>
              <a:buChar char="–"/>
              <a:tabLst>
                <a:tab pos="318770" algn="l"/>
              </a:tabLst>
            </a:pPr>
            <a:r>
              <a:rPr sz="2000" spc="10" dirty="0">
                <a:solidFill>
                  <a:srgbClr val="FFFFFF"/>
                </a:solidFill>
                <a:latin typeface="Arial"/>
                <a:cs typeface="Arial"/>
              </a:rPr>
              <a:t>Promoção </a:t>
            </a:r>
            <a:r>
              <a:rPr sz="2000" dirty="0">
                <a:solidFill>
                  <a:srgbClr val="FFFFFF"/>
                </a:solidFill>
                <a:latin typeface="Arial"/>
                <a:cs typeface="Arial"/>
              </a:rPr>
              <a:t>de </a:t>
            </a:r>
            <a:r>
              <a:rPr sz="2000" spc="15" dirty="0">
                <a:solidFill>
                  <a:srgbClr val="FFFFFF"/>
                </a:solidFill>
                <a:latin typeface="Arial"/>
                <a:cs typeface="Arial"/>
              </a:rPr>
              <a:t>respeito </a:t>
            </a:r>
            <a:r>
              <a:rPr sz="2000" spc="-35" dirty="0">
                <a:solidFill>
                  <a:srgbClr val="FFFFFF"/>
                </a:solidFill>
                <a:latin typeface="Arial"/>
                <a:cs typeface="Arial"/>
              </a:rPr>
              <a:t>e</a:t>
            </a:r>
            <a:r>
              <a:rPr sz="2000" spc="135" dirty="0">
                <a:solidFill>
                  <a:srgbClr val="FFFFFF"/>
                </a:solidFill>
                <a:latin typeface="Arial"/>
                <a:cs typeface="Arial"/>
              </a:rPr>
              <a:t> </a:t>
            </a:r>
            <a:r>
              <a:rPr sz="2000" spc="20" dirty="0" err="1">
                <a:solidFill>
                  <a:srgbClr val="FFFFFF"/>
                </a:solidFill>
                <a:latin typeface="Arial"/>
                <a:cs typeface="Arial"/>
              </a:rPr>
              <a:t>dignidade</a:t>
            </a:r>
            <a:r>
              <a:rPr lang="pt-BR" sz="2000" spc="20" dirty="0">
                <a:solidFill>
                  <a:srgbClr val="FFFFFF"/>
                </a:solidFill>
                <a:latin typeface="Arial"/>
                <a:cs typeface="Arial"/>
              </a:rPr>
              <a:t>.</a:t>
            </a:r>
          </a:p>
          <a:p>
            <a:pPr marL="318135" lvl="1" indent="-111760" algn="ctr">
              <a:lnSpc>
                <a:spcPct val="100000"/>
              </a:lnSpc>
              <a:spcBef>
                <a:spcPts val="540"/>
              </a:spcBef>
              <a:buChar char="–"/>
              <a:tabLst>
                <a:tab pos="318770" algn="l"/>
              </a:tabLst>
            </a:pPr>
            <a:endParaRPr lang="pt-BR" sz="2000" dirty="0">
              <a:latin typeface="Arial"/>
              <a:cs typeface="Arial"/>
            </a:endParaRPr>
          </a:p>
          <a:p>
            <a:pPr lvl="1" algn="ctr">
              <a:lnSpc>
                <a:spcPct val="100000"/>
              </a:lnSpc>
              <a:spcBef>
                <a:spcPts val="40"/>
              </a:spcBef>
              <a:buClr>
                <a:srgbClr val="FFFFFF"/>
              </a:buClr>
              <a:buFont typeface="Arial"/>
              <a:buChar char="–"/>
            </a:pPr>
            <a:endParaRPr lang="pt-BR" sz="2000" dirty="0">
              <a:latin typeface="Times New Roman"/>
              <a:cs typeface="Times New Roman"/>
            </a:endParaRPr>
          </a:p>
          <a:p>
            <a:pPr marL="252729" marR="5080" indent="-240665" algn="ctr">
              <a:lnSpc>
                <a:spcPct val="103400"/>
              </a:lnSpc>
              <a:buAutoNum type="alphaUcPeriod"/>
              <a:tabLst>
                <a:tab pos="253365" algn="l"/>
              </a:tabLst>
            </a:pPr>
            <a:r>
              <a:rPr lang="pt-BR" sz="2000" b="1" spc="-45" dirty="0">
                <a:solidFill>
                  <a:srgbClr val="FFFFFF"/>
                </a:solidFill>
                <a:latin typeface="Arial"/>
                <a:cs typeface="Arial"/>
              </a:rPr>
              <a:t>ELEMENTOS </a:t>
            </a:r>
            <a:r>
              <a:rPr lang="pt-BR" sz="2000" b="1" spc="-60" dirty="0">
                <a:solidFill>
                  <a:srgbClr val="FFFFFF"/>
                </a:solidFill>
                <a:latin typeface="Arial"/>
                <a:cs typeface="Arial"/>
              </a:rPr>
              <a:t>ESSENCIAIS </a:t>
            </a:r>
            <a:r>
              <a:rPr lang="pt-BR" sz="2000" b="1" spc="-35" dirty="0">
                <a:solidFill>
                  <a:srgbClr val="FFFFFF"/>
                </a:solidFill>
                <a:latin typeface="Arial"/>
                <a:cs typeface="Arial"/>
              </a:rPr>
              <a:t>DA </a:t>
            </a:r>
            <a:r>
              <a:rPr lang="pt-BR" sz="2000" b="1" spc="-40" dirty="0">
                <a:solidFill>
                  <a:srgbClr val="FFFFFF"/>
                </a:solidFill>
                <a:latin typeface="Arial"/>
                <a:cs typeface="Arial"/>
              </a:rPr>
              <a:t>PRÁTICA  </a:t>
            </a:r>
            <a:r>
              <a:rPr lang="pt-BR" sz="2000" b="1" spc="-25" dirty="0">
                <a:solidFill>
                  <a:srgbClr val="FFFFFF"/>
                </a:solidFill>
                <a:latin typeface="Arial"/>
                <a:cs typeface="Arial"/>
              </a:rPr>
              <a:t>CLÍNICA </a:t>
            </a:r>
            <a:r>
              <a:rPr lang="pt-BR" sz="2000" b="1" spc="-80" dirty="0">
                <a:solidFill>
                  <a:srgbClr val="FFFFFF"/>
                </a:solidFill>
                <a:latin typeface="Arial"/>
                <a:cs typeface="Arial"/>
              </a:rPr>
              <a:t>DE </a:t>
            </a:r>
            <a:r>
              <a:rPr lang="pt-BR" sz="2000" b="1" spc="-65" dirty="0">
                <a:solidFill>
                  <a:srgbClr val="FFFFFF"/>
                </a:solidFill>
                <a:latin typeface="Arial"/>
                <a:cs typeface="Arial"/>
              </a:rPr>
              <a:t>SAÚDE</a:t>
            </a:r>
            <a:r>
              <a:rPr lang="pt-BR" sz="2000" b="1" spc="-240" dirty="0">
                <a:solidFill>
                  <a:srgbClr val="FFFFFF"/>
                </a:solidFill>
                <a:latin typeface="Arial"/>
                <a:cs typeface="Arial"/>
              </a:rPr>
              <a:t> </a:t>
            </a:r>
            <a:r>
              <a:rPr lang="pt-BR" sz="2000" b="1" spc="-15" dirty="0">
                <a:solidFill>
                  <a:srgbClr val="FFFFFF"/>
                </a:solidFill>
                <a:latin typeface="Arial"/>
                <a:cs typeface="Arial"/>
              </a:rPr>
              <a:t>MENTAL</a:t>
            </a:r>
            <a:endParaRPr lang="pt-BR" sz="2000" dirty="0">
              <a:latin typeface="Arial"/>
              <a:cs typeface="Arial"/>
            </a:endParaRPr>
          </a:p>
          <a:p>
            <a:pPr marL="318135" lvl="1" indent="-111760" algn="ctr">
              <a:lnSpc>
                <a:spcPct val="100000"/>
              </a:lnSpc>
              <a:spcBef>
                <a:spcPts val="459"/>
              </a:spcBef>
              <a:buChar char="–"/>
              <a:tabLst>
                <a:tab pos="318770" algn="l"/>
              </a:tabLst>
            </a:pPr>
            <a:r>
              <a:rPr sz="2000" dirty="0" err="1">
                <a:solidFill>
                  <a:srgbClr val="FFFFFF"/>
                </a:solidFill>
                <a:latin typeface="Arial"/>
                <a:cs typeface="Arial"/>
              </a:rPr>
              <a:t>Avaliação</a:t>
            </a:r>
            <a:r>
              <a:rPr sz="2000" dirty="0">
                <a:solidFill>
                  <a:srgbClr val="FFFFFF"/>
                </a:solidFill>
                <a:latin typeface="Arial"/>
                <a:cs typeface="Arial"/>
              </a:rPr>
              <a:t> </a:t>
            </a:r>
            <a:r>
              <a:rPr sz="2000" spc="5" dirty="0">
                <a:solidFill>
                  <a:srgbClr val="FFFFFF"/>
                </a:solidFill>
                <a:latin typeface="Arial"/>
                <a:cs typeface="Arial"/>
              </a:rPr>
              <a:t>da </a:t>
            </a:r>
            <a:r>
              <a:rPr sz="2000" spc="-10" dirty="0">
                <a:solidFill>
                  <a:srgbClr val="FFFFFF"/>
                </a:solidFill>
                <a:latin typeface="Arial"/>
                <a:cs typeface="Arial"/>
              </a:rPr>
              <a:t>saúde</a:t>
            </a:r>
            <a:r>
              <a:rPr sz="2000" spc="110" dirty="0">
                <a:solidFill>
                  <a:srgbClr val="FFFFFF"/>
                </a:solidFill>
                <a:latin typeface="Arial"/>
                <a:cs typeface="Arial"/>
              </a:rPr>
              <a:t> </a:t>
            </a:r>
            <a:r>
              <a:rPr sz="2000" dirty="0">
                <a:solidFill>
                  <a:srgbClr val="FFFFFF"/>
                </a:solidFill>
                <a:latin typeface="Arial"/>
                <a:cs typeface="Arial"/>
              </a:rPr>
              <a:t>física.</a:t>
            </a:r>
            <a:endParaRPr sz="2000" dirty="0">
              <a:latin typeface="Arial"/>
              <a:cs typeface="Arial"/>
            </a:endParaRPr>
          </a:p>
          <a:p>
            <a:pPr marL="318135" lvl="1" indent="-111760" algn="ctr">
              <a:lnSpc>
                <a:spcPct val="100000"/>
              </a:lnSpc>
              <a:spcBef>
                <a:spcPts val="540"/>
              </a:spcBef>
              <a:buChar char="–"/>
              <a:tabLst>
                <a:tab pos="318770" algn="l"/>
              </a:tabLst>
            </a:pPr>
            <a:r>
              <a:rPr sz="2000" dirty="0">
                <a:solidFill>
                  <a:srgbClr val="FFFFFF"/>
                </a:solidFill>
                <a:latin typeface="Arial"/>
                <a:cs typeface="Arial"/>
              </a:rPr>
              <a:t>Avaliação </a:t>
            </a:r>
            <a:r>
              <a:rPr sz="2000" spc="10" dirty="0">
                <a:solidFill>
                  <a:srgbClr val="FFFFFF"/>
                </a:solidFill>
                <a:latin typeface="Arial"/>
                <a:cs typeface="Arial"/>
              </a:rPr>
              <a:t>para </a:t>
            </a:r>
            <a:r>
              <a:rPr sz="2000" spc="30" dirty="0">
                <a:solidFill>
                  <a:srgbClr val="FFFFFF"/>
                </a:solidFill>
                <a:latin typeface="Arial"/>
                <a:cs typeface="Arial"/>
              </a:rPr>
              <a:t>identificar </a:t>
            </a:r>
            <a:r>
              <a:rPr sz="2000" spc="5" dirty="0">
                <a:solidFill>
                  <a:srgbClr val="FFFFFF"/>
                </a:solidFill>
                <a:latin typeface="Arial"/>
                <a:cs typeface="Arial"/>
              </a:rPr>
              <a:t>condições</a:t>
            </a:r>
            <a:r>
              <a:rPr sz="2000" spc="120" dirty="0">
                <a:solidFill>
                  <a:srgbClr val="FFFFFF"/>
                </a:solidFill>
                <a:latin typeface="Arial"/>
                <a:cs typeface="Arial"/>
              </a:rPr>
              <a:t> </a:t>
            </a:r>
            <a:r>
              <a:rPr sz="2000" dirty="0">
                <a:solidFill>
                  <a:srgbClr val="FFFFFF"/>
                </a:solidFill>
                <a:latin typeface="Arial"/>
                <a:cs typeface="Arial"/>
              </a:rPr>
              <a:t>MNS.</a:t>
            </a:r>
            <a:endParaRPr sz="2000" dirty="0">
              <a:latin typeface="Arial"/>
              <a:cs typeface="Arial"/>
            </a:endParaRPr>
          </a:p>
          <a:p>
            <a:pPr marL="318135" lvl="1" indent="-111760" algn="ctr">
              <a:lnSpc>
                <a:spcPct val="100000"/>
              </a:lnSpc>
              <a:spcBef>
                <a:spcPts val="540"/>
              </a:spcBef>
              <a:buChar char="–"/>
              <a:tabLst>
                <a:tab pos="318770" algn="l"/>
              </a:tabLst>
            </a:pPr>
            <a:r>
              <a:rPr sz="2000" spc="30" dirty="0">
                <a:solidFill>
                  <a:srgbClr val="FFFFFF"/>
                </a:solidFill>
                <a:latin typeface="Arial"/>
                <a:cs typeface="Arial"/>
              </a:rPr>
              <a:t>Manejo </a:t>
            </a:r>
            <a:r>
              <a:rPr sz="2000" dirty="0">
                <a:solidFill>
                  <a:srgbClr val="FFFFFF"/>
                </a:solidFill>
                <a:latin typeface="Arial"/>
                <a:cs typeface="Arial"/>
              </a:rPr>
              <a:t>de </a:t>
            </a:r>
            <a:r>
              <a:rPr sz="2000" spc="5" dirty="0">
                <a:solidFill>
                  <a:srgbClr val="FFFFFF"/>
                </a:solidFill>
                <a:latin typeface="Arial"/>
                <a:cs typeface="Arial"/>
              </a:rPr>
              <a:t>condições</a:t>
            </a:r>
            <a:r>
              <a:rPr sz="2000" spc="85" dirty="0">
                <a:solidFill>
                  <a:srgbClr val="FFFFFF"/>
                </a:solidFill>
                <a:latin typeface="Arial"/>
                <a:cs typeface="Arial"/>
              </a:rPr>
              <a:t> </a:t>
            </a:r>
            <a:r>
              <a:rPr sz="2000" dirty="0">
                <a:solidFill>
                  <a:srgbClr val="FFFFFF"/>
                </a:solidFill>
                <a:latin typeface="Arial"/>
                <a:cs typeface="Arial"/>
              </a:rPr>
              <a:t>MNS.</a:t>
            </a:r>
            <a:endParaRPr sz="2000" dirty="0">
              <a:latin typeface="Arial"/>
              <a:cs typeface="Arial"/>
            </a:endParaRPr>
          </a:p>
        </p:txBody>
      </p:sp>
      <p:sp>
        <p:nvSpPr>
          <p:cNvPr id="5" name="object 5"/>
          <p:cNvSpPr txBox="1">
            <a:spLocks noGrp="1"/>
          </p:cNvSpPr>
          <p:nvPr>
            <p:ph type="title"/>
          </p:nvPr>
        </p:nvSpPr>
        <p:spPr>
          <a:xfrm>
            <a:off x="612285" y="526909"/>
            <a:ext cx="9220186" cy="628377"/>
          </a:xfrm>
          <a:prstGeom prst="rect">
            <a:avLst/>
          </a:prstGeom>
        </p:spPr>
        <p:txBody>
          <a:bodyPr vert="horz" wrap="square" lIns="0" tIns="12700" rIns="0" bIns="0" rtlCol="0">
            <a:spAutoFit/>
          </a:bodyPr>
          <a:lstStyle/>
          <a:p>
            <a:pPr marL="12700">
              <a:lnSpc>
                <a:spcPct val="100000"/>
              </a:lnSpc>
              <a:spcBef>
                <a:spcPts val="100"/>
              </a:spcBef>
            </a:pPr>
            <a:r>
              <a:rPr sz="4000" dirty="0"/>
              <a:t>PRÁTICAS E CUIDADOS ESSENCIAIS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 name="Imagem 23">
            <a:extLst>
              <a:ext uri="{FF2B5EF4-FFF2-40B4-BE49-F238E27FC236}">
                <a16:creationId xmlns:a16="http://schemas.microsoft.com/office/drawing/2014/main" id="{AC0ADA37-D8E2-41DA-B551-AFFFDE4EFD4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469458" y="232864"/>
            <a:ext cx="4249783" cy="3272336"/>
          </a:xfrm>
          <a:prstGeom prst="rect">
            <a:avLst/>
          </a:prstGeom>
        </p:spPr>
      </p:pic>
      <p:sp>
        <p:nvSpPr>
          <p:cNvPr id="2" name="object 2"/>
          <p:cNvSpPr txBox="1"/>
          <p:nvPr/>
        </p:nvSpPr>
        <p:spPr>
          <a:xfrm>
            <a:off x="330640" y="159163"/>
            <a:ext cx="6311455" cy="769620"/>
          </a:xfrm>
          <a:prstGeom prst="rect">
            <a:avLst/>
          </a:prstGeom>
        </p:spPr>
        <p:txBody>
          <a:bodyPr vert="horz" wrap="square" lIns="0" tIns="12700" rIns="0" bIns="0" rtlCol="0">
            <a:spAutoFit/>
          </a:bodyPr>
          <a:lstStyle/>
          <a:p>
            <a:pPr marL="21590">
              <a:lnSpc>
                <a:spcPts val="2810"/>
              </a:lnSpc>
              <a:spcBef>
                <a:spcPts val="100"/>
              </a:spcBef>
            </a:pPr>
            <a:r>
              <a:rPr sz="2400" b="1" dirty="0">
                <a:solidFill>
                  <a:srgbClr val="002857"/>
                </a:solidFill>
                <a:latin typeface="Arial"/>
                <a:cs typeface="Arial"/>
              </a:rPr>
              <a:t>A. PRINCÍPIOS GERAIS</a:t>
            </a:r>
            <a:endParaRPr sz="2400" dirty="0">
              <a:latin typeface="Arial"/>
              <a:cs typeface="Arial"/>
            </a:endParaRPr>
          </a:p>
          <a:p>
            <a:pPr marL="12700">
              <a:lnSpc>
                <a:spcPts val="3050"/>
              </a:lnSpc>
            </a:pPr>
            <a:r>
              <a:rPr sz="2600" b="1" dirty="0">
                <a:solidFill>
                  <a:srgbClr val="002857"/>
                </a:solidFill>
                <a:latin typeface="Arial"/>
                <a:cs typeface="Arial"/>
              </a:rPr>
              <a:t>I. Uso de habilidades de comunicação</a:t>
            </a:r>
            <a:endParaRPr sz="2600" dirty="0">
              <a:latin typeface="Arial"/>
              <a:cs typeface="Arial"/>
            </a:endParaRPr>
          </a:p>
        </p:txBody>
      </p:sp>
      <p:sp>
        <p:nvSpPr>
          <p:cNvPr id="3" name="object 3"/>
          <p:cNvSpPr txBox="1"/>
          <p:nvPr/>
        </p:nvSpPr>
        <p:spPr>
          <a:xfrm>
            <a:off x="373458" y="2798184"/>
            <a:ext cx="6523005" cy="641201"/>
          </a:xfrm>
          <a:prstGeom prst="rect">
            <a:avLst/>
          </a:prstGeom>
        </p:spPr>
        <p:txBody>
          <a:bodyPr vert="horz" wrap="square" lIns="0" tIns="12700" rIns="0" bIns="0" rtlCol="0">
            <a:spAutoFit/>
          </a:bodyPr>
          <a:lstStyle/>
          <a:p>
            <a:pPr marL="12700">
              <a:lnSpc>
                <a:spcPct val="100000"/>
              </a:lnSpc>
              <a:spcBef>
                <a:spcPts val="100"/>
              </a:spcBef>
            </a:pPr>
            <a:r>
              <a:rPr sz="2000" b="1" spc="20" dirty="0">
                <a:solidFill>
                  <a:srgbClr val="002857"/>
                </a:solidFill>
                <a:latin typeface="Arial"/>
                <a:cs typeface="Arial"/>
              </a:rPr>
              <a:t>1ª </a:t>
            </a:r>
            <a:r>
              <a:rPr sz="2000" b="1" spc="-10" dirty="0">
                <a:solidFill>
                  <a:srgbClr val="002857"/>
                </a:solidFill>
                <a:latin typeface="Arial"/>
                <a:cs typeface="Arial"/>
              </a:rPr>
              <a:t>DICA </a:t>
            </a:r>
            <a:r>
              <a:rPr sz="2000" b="1" spc="-55" dirty="0">
                <a:solidFill>
                  <a:srgbClr val="002857"/>
                </a:solidFill>
                <a:latin typeface="Arial"/>
                <a:cs typeface="Arial"/>
              </a:rPr>
              <a:t>DE</a:t>
            </a:r>
            <a:r>
              <a:rPr sz="2000" b="1" spc="-45" dirty="0">
                <a:solidFill>
                  <a:srgbClr val="002857"/>
                </a:solidFill>
                <a:latin typeface="Arial"/>
                <a:cs typeface="Arial"/>
              </a:rPr>
              <a:t> </a:t>
            </a:r>
            <a:r>
              <a:rPr sz="2000" b="1" spc="-10" dirty="0">
                <a:solidFill>
                  <a:srgbClr val="002857"/>
                </a:solidFill>
                <a:latin typeface="Arial"/>
                <a:cs typeface="Arial"/>
              </a:rPr>
              <a:t>COMUNICAÇÃO</a:t>
            </a:r>
            <a:endParaRPr sz="2000" dirty="0">
              <a:latin typeface="Arial"/>
              <a:cs typeface="Arial"/>
            </a:endParaRPr>
          </a:p>
          <a:p>
            <a:pPr marL="12700" marR="5080">
              <a:lnSpc>
                <a:spcPct val="100000"/>
              </a:lnSpc>
              <a:spcBef>
                <a:spcPts val="80"/>
              </a:spcBef>
            </a:pPr>
            <a:r>
              <a:rPr sz="2000" b="1" spc="-60" dirty="0">
                <a:solidFill>
                  <a:srgbClr val="002857"/>
                </a:solidFill>
                <a:latin typeface="Arial"/>
                <a:cs typeface="Arial"/>
              </a:rPr>
              <a:t>Crie </a:t>
            </a:r>
            <a:r>
              <a:rPr sz="2000" b="1" spc="-30" dirty="0">
                <a:solidFill>
                  <a:srgbClr val="002857"/>
                </a:solidFill>
                <a:latin typeface="Arial"/>
                <a:cs typeface="Arial"/>
              </a:rPr>
              <a:t>um </a:t>
            </a:r>
            <a:r>
              <a:rPr sz="2000" b="1" spc="-20" dirty="0">
                <a:solidFill>
                  <a:srgbClr val="002857"/>
                </a:solidFill>
                <a:latin typeface="Arial"/>
                <a:cs typeface="Arial"/>
              </a:rPr>
              <a:t>ambiente </a:t>
            </a:r>
            <a:r>
              <a:rPr sz="2000" b="1" spc="-35" dirty="0">
                <a:solidFill>
                  <a:srgbClr val="002857"/>
                </a:solidFill>
                <a:latin typeface="Arial"/>
                <a:cs typeface="Arial"/>
              </a:rPr>
              <a:t>que </a:t>
            </a:r>
            <a:r>
              <a:rPr sz="2000" b="1" spc="-20" dirty="0">
                <a:solidFill>
                  <a:srgbClr val="002857"/>
                </a:solidFill>
                <a:latin typeface="Arial"/>
                <a:cs typeface="Arial"/>
              </a:rPr>
              <a:t>facilite </a:t>
            </a:r>
            <a:r>
              <a:rPr sz="2000" b="1" spc="-15" dirty="0">
                <a:solidFill>
                  <a:srgbClr val="002857"/>
                </a:solidFill>
                <a:latin typeface="Arial"/>
                <a:cs typeface="Arial"/>
              </a:rPr>
              <a:t>a  </a:t>
            </a:r>
            <a:r>
              <a:rPr sz="2000" b="1" spc="-50" dirty="0">
                <a:solidFill>
                  <a:srgbClr val="002857"/>
                </a:solidFill>
                <a:latin typeface="Arial"/>
                <a:cs typeface="Arial"/>
              </a:rPr>
              <a:t>comunicação</a:t>
            </a:r>
            <a:r>
              <a:rPr sz="2000" b="1" spc="30" dirty="0">
                <a:solidFill>
                  <a:srgbClr val="002857"/>
                </a:solidFill>
                <a:latin typeface="Arial"/>
                <a:cs typeface="Arial"/>
              </a:rPr>
              <a:t> </a:t>
            </a:r>
            <a:r>
              <a:rPr sz="2000" b="1" spc="5" dirty="0">
                <a:solidFill>
                  <a:srgbClr val="002857"/>
                </a:solidFill>
                <a:latin typeface="Arial"/>
                <a:cs typeface="Arial"/>
              </a:rPr>
              <a:t>aberta</a:t>
            </a:r>
            <a:endParaRPr sz="2000" dirty="0">
              <a:latin typeface="Arial"/>
              <a:cs typeface="Arial"/>
            </a:endParaRPr>
          </a:p>
        </p:txBody>
      </p:sp>
      <p:sp>
        <p:nvSpPr>
          <p:cNvPr id="4" name="object 4"/>
          <p:cNvSpPr txBox="1"/>
          <p:nvPr/>
        </p:nvSpPr>
        <p:spPr>
          <a:xfrm>
            <a:off x="220050" y="3504807"/>
            <a:ext cx="10244280" cy="2782813"/>
          </a:xfrm>
          <a:prstGeom prst="rect">
            <a:avLst/>
          </a:prstGeom>
        </p:spPr>
        <p:txBody>
          <a:bodyPr vert="horz" wrap="square" lIns="0" tIns="12700" rIns="0" bIns="0" rtlCol="0">
            <a:spAutoFit/>
          </a:bodyPr>
          <a:lstStyle/>
          <a:p>
            <a:pPr marL="12700">
              <a:spcBef>
                <a:spcPts val="100"/>
              </a:spcBef>
            </a:pPr>
            <a:r>
              <a:rPr b="1" spc="-80" dirty="0">
                <a:solidFill>
                  <a:srgbClr val="002857"/>
                </a:solidFill>
                <a:latin typeface="Arial"/>
                <a:cs typeface="Arial"/>
              </a:rPr>
              <a:t>» </a:t>
            </a:r>
            <a:r>
              <a:rPr spc="-65" dirty="0">
                <a:latin typeface="Arial"/>
                <a:cs typeface="Arial"/>
              </a:rPr>
              <a:t>Reúna-se </a:t>
            </a:r>
            <a:r>
              <a:rPr spc="-35" dirty="0">
                <a:latin typeface="Arial"/>
                <a:cs typeface="Arial"/>
              </a:rPr>
              <a:t>com </a:t>
            </a:r>
            <a:r>
              <a:rPr spc="-60" dirty="0">
                <a:latin typeface="Arial"/>
                <a:cs typeface="Arial"/>
              </a:rPr>
              <a:t>a pessoa </a:t>
            </a:r>
            <a:r>
              <a:rPr spc="-45" dirty="0">
                <a:latin typeface="Arial"/>
                <a:cs typeface="Arial"/>
              </a:rPr>
              <a:t>em </a:t>
            </a:r>
            <a:r>
              <a:rPr spc="-25" dirty="0">
                <a:latin typeface="Arial"/>
                <a:cs typeface="Arial"/>
              </a:rPr>
              <a:t>um </a:t>
            </a:r>
            <a:r>
              <a:rPr spc="-30" dirty="0">
                <a:latin typeface="Arial"/>
                <a:cs typeface="Arial"/>
              </a:rPr>
              <a:t>local </a:t>
            </a:r>
            <a:r>
              <a:rPr spc="-40" dirty="0">
                <a:latin typeface="Arial"/>
                <a:cs typeface="Arial"/>
              </a:rPr>
              <a:t>reservado, </a:t>
            </a:r>
            <a:r>
              <a:rPr spc="-80" dirty="0">
                <a:latin typeface="Arial"/>
                <a:cs typeface="Arial"/>
              </a:rPr>
              <a:t>se</a:t>
            </a:r>
            <a:r>
              <a:rPr spc="-55" dirty="0">
                <a:latin typeface="Arial"/>
                <a:cs typeface="Arial"/>
              </a:rPr>
              <a:t> </a:t>
            </a:r>
            <a:r>
              <a:rPr spc="-50" dirty="0">
                <a:latin typeface="Arial"/>
                <a:cs typeface="Arial"/>
              </a:rPr>
              <a:t>possível.</a:t>
            </a:r>
            <a:endParaRPr dirty="0">
              <a:latin typeface="Arial"/>
              <a:cs typeface="Arial"/>
            </a:endParaRPr>
          </a:p>
          <a:p>
            <a:pPr marL="12700"/>
            <a:r>
              <a:rPr b="1" spc="-80" dirty="0">
                <a:solidFill>
                  <a:srgbClr val="002857"/>
                </a:solidFill>
                <a:latin typeface="Arial"/>
                <a:cs typeface="Arial"/>
              </a:rPr>
              <a:t>» </a:t>
            </a:r>
            <a:r>
              <a:rPr spc="-75" dirty="0">
                <a:latin typeface="Arial"/>
                <a:cs typeface="Arial"/>
              </a:rPr>
              <a:t>Seja </a:t>
            </a:r>
            <a:r>
              <a:rPr spc="-30" dirty="0">
                <a:latin typeface="Arial"/>
                <a:cs typeface="Arial"/>
              </a:rPr>
              <a:t>acolhedor </a:t>
            </a:r>
            <a:r>
              <a:rPr spc="-60" dirty="0">
                <a:latin typeface="Arial"/>
                <a:cs typeface="Arial"/>
              </a:rPr>
              <a:t>e </a:t>
            </a:r>
            <a:r>
              <a:rPr spc="-80" dirty="0">
                <a:latin typeface="Arial"/>
                <a:cs typeface="Arial"/>
              </a:rPr>
              <a:t>se</a:t>
            </a:r>
            <a:r>
              <a:rPr spc="-114" dirty="0">
                <a:latin typeface="Arial"/>
                <a:cs typeface="Arial"/>
              </a:rPr>
              <a:t> </a:t>
            </a:r>
            <a:r>
              <a:rPr spc="-40" dirty="0">
                <a:latin typeface="Arial"/>
                <a:cs typeface="Arial"/>
              </a:rPr>
              <a:t>apresente de </a:t>
            </a:r>
            <a:r>
              <a:rPr spc="-40" dirty="0" err="1">
                <a:latin typeface="Arial"/>
                <a:cs typeface="Arial"/>
              </a:rPr>
              <a:t>maneira</a:t>
            </a:r>
            <a:r>
              <a:rPr spc="-40" dirty="0">
                <a:latin typeface="Arial"/>
                <a:cs typeface="Arial"/>
              </a:rPr>
              <a:t> </a:t>
            </a:r>
            <a:r>
              <a:rPr spc="-25" dirty="0" err="1">
                <a:latin typeface="Arial"/>
                <a:cs typeface="Arial"/>
              </a:rPr>
              <a:t>culturalmente</a:t>
            </a:r>
            <a:r>
              <a:rPr lang="pt-BR" spc="-25" dirty="0">
                <a:latin typeface="Arial"/>
                <a:cs typeface="Arial"/>
              </a:rPr>
              <a:t> </a:t>
            </a:r>
            <a:r>
              <a:rPr spc="-30" dirty="0" err="1">
                <a:latin typeface="Arial"/>
                <a:cs typeface="Arial"/>
              </a:rPr>
              <a:t>apropriada</a:t>
            </a:r>
            <a:r>
              <a:rPr spc="-30" dirty="0">
                <a:latin typeface="Arial"/>
                <a:cs typeface="Arial"/>
              </a:rPr>
              <a:t>.</a:t>
            </a:r>
            <a:endParaRPr dirty="0">
              <a:latin typeface="Arial"/>
              <a:cs typeface="Arial"/>
            </a:endParaRPr>
          </a:p>
          <a:p>
            <a:pPr marL="12700"/>
            <a:r>
              <a:rPr b="1" spc="-80" dirty="0">
                <a:solidFill>
                  <a:srgbClr val="002857"/>
                </a:solidFill>
                <a:latin typeface="Arial"/>
                <a:cs typeface="Arial"/>
              </a:rPr>
              <a:t>» </a:t>
            </a:r>
            <a:r>
              <a:rPr spc="-25" dirty="0">
                <a:latin typeface="Arial"/>
                <a:cs typeface="Arial"/>
              </a:rPr>
              <a:t>Mantenha </a:t>
            </a:r>
            <a:r>
              <a:rPr spc="-15" dirty="0">
                <a:latin typeface="Arial"/>
                <a:cs typeface="Arial"/>
              </a:rPr>
              <a:t>contato </a:t>
            </a:r>
            <a:r>
              <a:rPr spc="-45" dirty="0">
                <a:latin typeface="Arial"/>
                <a:cs typeface="Arial"/>
              </a:rPr>
              <a:t>visual </a:t>
            </a:r>
            <a:r>
              <a:rPr spc="-60" dirty="0">
                <a:latin typeface="Arial"/>
                <a:cs typeface="Arial"/>
              </a:rPr>
              <a:t>e </a:t>
            </a:r>
            <a:r>
              <a:rPr spc="-45" dirty="0">
                <a:latin typeface="Arial"/>
                <a:cs typeface="Arial"/>
              </a:rPr>
              <a:t>lance </a:t>
            </a:r>
            <a:r>
              <a:rPr spc="-35" dirty="0">
                <a:latin typeface="Arial"/>
                <a:cs typeface="Arial"/>
              </a:rPr>
              <a:t>mão </a:t>
            </a:r>
            <a:r>
              <a:rPr spc="-40" dirty="0">
                <a:latin typeface="Arial"/>
                <a:cs typeface="Arial"/>
              </a:rPr>
              <a:t>de </a:t>
            </a:r>
            <a:r>
              <a:rPr spc="-30" dirty="0">
                <a:latin typeface="Arial"/>
                <a:cs typeface="Arial"/>
              </a:rPr>
              <a:t>linguagem </a:t>
            </a:r>
            <a:r>
              <a:rPr spc="-25" dirty="0">
                <a:latin typeface="Arial"/>
                <a:cs typeface="Arial"/>
              </a:rPr>
              <a:t>corporal</a:t>
            </a:r>
            <a:r>
              <a:rPr spc="-140" dirty="0">
                <a:latin typeface="Arial"/>
                <a:cs typeface="Arial"/>
              </a:rPr>
              <a:t> </a:t>
            </a:r>
            <a:r>
              <a:rPr spc="-60" dirty="0">
                <a:latin typeface="Arial"/>
                <a:cs typeface="Arial"/>
              </a:rPr>
              <a:t>e</a:t>
            </a:r>
            <a:r>
              <a:rPr lang="pt-BR" spc="-60" dirty="0">
                <a:latin typeface="Arial"/>
                <a:cs typeface="Arial"/>
              </a:rPr>
              <a:t> </a:t>
            </a:r>
            <a:r>
              <a:rPr spc="-55" dirty="0" err="1">
                <a:latin typeface="Arial"/>
                <a:cs typeface="Arial"/>
              </a:rPr>
              <a:t>expressões</a:t>
            </a:r>
            <a:r>
              <a:rPr spc="-55" dirty="0">
                <a:latin typeface="Arial"/>
                <a:cs typeface="Arial"/>
              </a:rPr>
              <a:t> </a:t>
            </a:r>
            <a:r>
              <a:rPr spc="-40" dirty="0">
                <a:latin typeface="Arial"/>
                <a:cs typeface="Arial"/>
              </a:rPr>
              <a:t>faciais </a:t>
            </a:r>
            <a:r>
              <a:rPr spc="-35" dirty="0">
                <a:latin typeface="Arial"/>
                <a:cs typeface="Arial"/>
              </a:rPr>
              <a:t>que </a:t>
            </a:r>
            <a:r>
              <a:rPr spc="-30" dirty="0">
                <a:latin typeface="Arial"/>
                <a:cs typeface="Arial"/>
              </a:rPr>
              <a:t>promovam </a:t>
            </a:r>
            <a:r>
              <a:rPr spc="-60" dirty="0">
                <a:latin typeface="Arial"/>
                <a:cs typeface="Arial"/>
              </a:rPr>
              <a:t>a</a:t>
            </a:r>
            <a:r>
              <a:rPr spc="25" dirty="0">
                <a:latin typeface="Arial"/>
                <a:cs typeface="Arial"/>
              </a:rPr>
              <a:t> </a:t>
            </a:r>
            <a:r>
              <a:rPr spc="-30" dirty="0">
                <a:latin typeface="Arial"/>
                <a:cs typeface="Arial"/>
              </a:rPr>
              <a:t>confiança.</a:t>
            </a:r>
            <a:endParaRPr dirty="0">
              <a:latin typeface="Arial"/>
              <a:cs typeface="Arial"/>
            </a:endParaRPr>
          </a:p>
          <a:p>
            <a:pPr marL="12700"/>
            <a:r>
              <a:rPr b="1" spc="-80" dirty="0">
                <a:solidFill>
                  <a:srgbClr val="002857"/>
                </a:solidFill>
                <a:latin typeface="Arial"/>
                <a:cs typeface="Arial"/>
              </a:rPr>
              <a:t>» </a:t>
            </a:r>
            <a:r>
              <a:rPr spc="-40" dirty="0">
                <a:latin typeface="Arial"/>
                <a:cs typeface="Arial"/>
              </a:rPr>
              <a:t>Explique </a:t>
            </a:r>
            <a:r>
              <a:rPr spc="-35" dirty="0">
                <a:latin typeface="Arial"/>
                <a:cs typeface="Arial"/>
              </a:rPr>
              <a:t>que </a:t>
            </a:r>
            <a:r>
              <a:rPr spc="-85" dirty="0">
                <a:latin typeface="Arial"/>
                <a:cs typeface="Arial"/>
              </a:rPr>
              <a:t>as </a:t>
            </a:r>
            <a:r>
              <a:rPr spc="-35" dirty="0">
                <a:latin typeface="Arial"/>
                <a:cs typeface="Arial"/>
              </a:rPr>
              <a:t>informações </a:t>
            </a:r>
            <a:r>
              <a:rPr spc="-40" dirty="0">
                <a:latin typeface="Arial"/>
                <a:cs typeface="Arial"/>
              </a:rPr>
              <a:t>discutidas </a:t>
            </a:r>
            <a:r>
              <a:rPr spc="-25" dirty="0">
                <a:latin typeface="Arial"/>
                <a:cs typeface="Arial"/>
              </a:rPr>
              <a:t>durante </a:t>
            </a:r>
            <a:r>
              <a:rPr spc="-60" dirty="0">
                <a:latin typeface="Arial"/>
                <a:cs typeface="Arial"/>
              </a:rPr>
              <a:t>a </a:t>
            </a:r>
            <a:r>
              <a:rPr spc="-35" dirty="0">
                <a:latin typeface="Arial"/>
                <a:cs typeface="Arial"/>
              </a:rPr>
              <a:t>consulta</a:t>
            </a:r>
            <a:r>
              <a:rPr spc="90" dirty="0">
                <a:latin typeface="Arial"/>
                <a:cs typeface="Arial"/>
              </a:rPr>
              <a:t> </a:t>
            </a:r>
            <a:r>
              <a:rPr spc="-55" dirty="0" err="1">
                <a:latin typeface="Arial"/>
                <a:cs typeface="Arial"/>
              </a:rPr>
              <a:t>são</a:t>
            </a:r>
            <a:r>
              <a:rPr lang="pt-BR" spc="-55" dirty="0">
                <a:latin typeface="Arial"/>
                <a:cs typeface="Arial"/>
              </a:rPr>
              <a:t> </a:t>
            </a:r>
            <a:r>
              <a:rPr spc="-50" dirty="0" err="1">
                <a:latin typeface="Arial"/>
                <a:cs typeface="Arial"/>
              </a:rPr>
              <a:t>sigilosas</a:t>
            </a:r>
            <a:r>
              <a:rPr spc="-50" dirty="0">
                <a:latin typeface="Arial"/>
                <a:cs typeface="Arial"/>
              </a:rPr>
              <a:t> </a:t>
            </a:r>
            <a:r>
              <a:rPr spc="-60" dirty="0">
                <a:latin typeface="Arial"/>
                <a:cs typeface="Arial"/>
              </a:rPr>
              <a:t>e </a:t>
            </a:r>
            <a:r>
              <a:rPr spc="-35" dirty="0">
                <a:latin typeface="Arial"/>
                <a:cs typeface="Arial"/>
              </a:rPr>
              <a:t>não </a:t>
            </a:r>
            <a:r>
              <a:rPr spc="-50" dirty="0">
                <a:latin typeface="Arial"/>
                <a:cs typeface="Arial"/>
              </a:rPr>
              <a:t>serão </a:t>
            </a:r>
            <a:r>
              <a:rPr spc="-30" dirty="0">
                <a:latin typeface="Arial"/>
                <a:cs typeface="Arial"/>
              </a:rPr>
              <a:t>compartilhadas </a:t>
            </a:r>
            <a:r>
              <a:rPr spc="-65" dirty="0">
                <a:latin typeface="Arial"/>
                <a:cs typeface="Arial"/>
              </a:rPr>
              <a:t>sem </a:t>
            </a:r>
            <a:r>
              <a:rPr spc="-30" dirty="0">
                <a:latin typeface="Arial"/>
                <a:cs typeface="Arial"/>
              </a:rPr>
              <a:t>autorização</a:t>
            </a:r>
            <a:r>
              <a:rPr spc="114" dirty="0">
                <a:latin typeface="Arial"/>
                <a:cs typeface="Arial"/>
              </a:rPr>
              <a:t> </a:t>
            </a:r>
            <a:r>
              <a:rPr spc="-35" dirty="0">
                <a:latin typeface="Arial"/>
                <a:cs typeface="Arial"/>
              </a:rPr>
              <a:t>prévia.</a:t>
            </a:r>
            <a:endParaRPr dirty="0">
              <a:latin typeface="Arial"/>
              <a:cs typeface="Arial"/>
            </a:endParaRPr>
          </a:p>
          <a:p>
            <a:pPr marL="12700"/>
            <a:r>
              <a:rPr b="1" spc="-80" dirty="0">
                <a:solidFill>
                  <a:srgbClr val="002857"/>
                </a:solidFill>
                <a:latin typeface="Arial"/>
                <a:cs typeface="Arial"/>
              </a:rPr>
              <a:t>»  </a:t>
            </a:r>
            <a:r>
              <a:rPr spc="-114" dirty="0">
                <a:latin typeface="Arial"/>
                <a:cs typeface="Arial"/>
              </a:rPr>
              <a:t>Se  </a:t>
            </a:r>
            <a:r>
              <a:rPr spc="-30" dirty="0">
                <a:latin typeface="Arial"/>
                <a:cs typeface="Arial"/>
              </a:rPr>
              <a:t>houver algum </a:t>
            </a:r>
            <a:r>
              <a:rPr spc="-25" dirty="0">
                <a:latin typeface="Arial"/>
                <a:cs typeface="Arial"/>
              </a:rPr>
              <a:t>cuidador </a:t>
            </a:r>
            <a:r>
              <a:rPr spc="-40" dirty="0">
                <a:latin typeface="Arial"/>
                <a:cs typeface="Arial"/>
              </a:rPr>
              <a:t>presente, sugira uma </a:t>
            </a:r>
            <a:r>
              <a:rPr spc="-50" dirty="0">
                <a:latin typeface="Arial"/>
                <a:cs typeface="Arial"/>
              </a:rPr>
              <a:t>conversa</a:t>
            </a:r>
            <a:r>
              <a:rPr spc="100" dirty="0">
                <a:latin typeface="Arial"/>
                <a:cs typeface="Arial"/>
              </a:rPr>
              <a:t> </a:t>
            </a:r>
            <a:r>
              <a:rPr spc="-45" dirty="0" err="1">
                <a:latin typeface="Arial"/>
                <a:cs typeface="Arial"/>
              </a:rPr>
              <a:t>em</a:t>
            </a:r>
            <a:r>
              <a:rPr lang="pt-BR" spc="-45" dirty="0">
                <a:latin typeface="Arial"/>
                <a:cs typeface="Arial"/>
              </a:rPr>
              <a:t> </a:t>
            </a:r>
            <a:r>
              <a:rPr spc="-20" dirty="0">
                <a:latin typeface="Arial"/>
                <a:cs typeface="Arial"/>
              </a:rPr>
              <a:t>particular </a:t>
            </a:r>
            <a:r>
              <a:rPr spc="-35" dirty="0">
                <a:latin typeface="Arial"/>
                <a:cs typeface="Arial"/>
              </a:rPr>
              <a:t>com </a:t>
            </a:r>
            <a:r>
              <a:rPr spc="-60" dirty="0">
                <a:latin typeface="Arial"/>
                <a:cs typeface="Arial"/>
              </a:rPr>
              <a:t>a pessoa </a:t>
            </a:r>
            <a:r>
              <a:rPr spc="-45" dirty="0">
                <a:latin typeface="Arial"/>
                <a:cs typeface="Arial"/>
              </a:rPr>
              <a:t>(exceto </a:t>
            </a:r>
            <a:r>
              <a:rPr spc="-15" dirty="0">
                <a:latin typeface="Arial"/>
                <a:cs typeface="Arial"/>
              </a:rPr>
              <a:t>no </a:t>
            </a:r>
            <a:r>
              <a:rPr spc="-55" dirty="0">
                <a:latin typeface="Arial"/>
                <a:cs typeface="Arial"/>
              </a:rPr>
              <a:t>caso </a:t>
            </a:r>
            <a:r>
              <a:rPr spc="-40" dirty="0">
                <a:latin typeface="Arial"/>
                <a:cs typeface="Arial"/>
              </a:rPr>
              <a:t>de </a:t>
            </a:r>
            <a:r>
              <a:rPr spc="-50" dirty="0">
                <a:latin typeface="Arial"/>
                <a:cs typeface="Arial"/>
              </a:rPr>
              <a:t>crianças</a:t>
            </a:r>
            <a:r>
              <a:rPr spc="125" dirty="0">
                <a:latin typeface="Arial"/>
                <a:cs typeface="Arial"/>
              </a:rPr>
              <a:t> </a:t>
            </a:r>
            <a:r>
              <a:rPr spc="-50" dirty="0" err="1">
                <a:latin typeface="Arial"/>
                <a:cs typeface="Arial"/>
              </a:rPr>
              <a:t>pequenas</a:t>
            </a:r>
            <a:r>
              <a:rPr spc="-50" dirty="0">
                <a:latin typeface="Arial"/>
                <a:cs typeface="Arial"/>
              </a:rPr>
              <a:t>)</a:t>
            </a:r>
            <a:r>
              <a:rPr lang="pt-BR" spc="-50" dirty="0">
                <a:latin typeface="Arial"/>
                <a:cs typeface="Arial"/>
              </a:rPr>
              <a:t> </a:t>
            </a:r>
            <a:r>
              <a:rPr spc="-60" dirty="0">
                <a:latin typeface="Arial"/>
                <a:cs typeface="Arial"/>
              </a:rPr>
              <a:t>e </a:t>
            </a:r>
            <a:r>
              <a:rPr spc="-30" dirty="0">
                <a:latin typeface="Arial"/>
                <a:cs typeface="Arial"/>
              </a:rPr>
              <a:t>solicite </a:t>
            </a:r>
            <a:r>
              <a:rPr spc="-65" dirty="0">
                <a:latin typeface="Arial"/>
                <a:cs typeface="Arial"/>
              </a:rPr>
              <a:t>seu </a:t>
            </a:r>
            <a:r>
              <a:rPr spc="-30" dirty="0">
                <a:latin typeface="Arial"/>
                <a:cs typeface="Arial"/>
              </a:rPr>
              <a:t>consentimento </a:t>
            </a:r>
            <a:r>
              <a:rPr spc="-40" dirty="0">
                <a:latin typeface="Arial"/>
                <a:cs typeface="Arial"/>
              </a:rPr>
              <a:t>para </a:t>
            </a:r>
            <a:r>
              <a:rPr spc="-20" dirty="0">
                <a:latin typeface="Arial"/>
                <a:cs typeface="Arial"/>
              </a:rPr>
              <a:t>compartilhar </a:t>
            </a:r>
            <a:r>
              <a:rPr spc="-35" dirty="0">
                <a:latin typeface="Arial"/>
                <a:cs typeface="Arial"/>
              </a:rPr>
              <a:t>informações  </a:t>
            </a:r>
            <a:r>
              <a:rPr spc="-45" dirty="0">
                <a:latin typeface="Arial"/>
                <a:cs typeface="Arial"/>
              </a:rPr>
              <a:t>clínicas.</a:t>
            </a:r>
            <a:endParaRPr dirty="0">
              <a:latin typeface="Arial"/>
              <a:cs typeface="Arial"/>
            </a:endParaRPr>
          </a:p>
          <a:p>
            <a:pPr marL="12700"/>
            <a:r>
              <a:rPr b="1" spc="-80" dirty="0">
                <a:solidFill>
                  <a:srgbClr val="002857"/>
                </a:solidFill>
                <a:latin typeface="Arial"/>
                <a:cs typeface="Arial"/>
              </a:rPr>
              <a:t>» </a:t>
            </a:r>
            <a:r>
              <a:rPr spc="-25" dirty="0">
                <a:latin typeface="Arial"/>
                <a:cs typeface="Arial"/>
              </a:rPr>
              <a:t>Ao </a:t>
            </a:r>
            <a:r>
              <a:rPr spc="-30" dirty="0">
                <a:latin typeface="Arial"/>
                <a:cs typeface="Arial"/>
              </a:rPr>
              <a:t>entrevistar </a:t>
            </a:r>
            <a:r>
              <a:rPr spc="-40" dirty="0">
                <a:latin typeface="Arial"/>
                <a:cs typeface="Arial"/>
              </a:rPr>
              <a:t>uma </a:t>
            </a:r>
            <a:r>
              <a:rPr spc="-25" dirty="0">
                <a:latin typeface="Arial"/>
                <a:cs typeface="Arial"/>
              </a:rPr>
              <a:t>mulher </a:t>
            </a:r>
            <a:r>
              <a:rPr spc="-30" dirty="0">
                <a:latin typeface="Arial"/>
                <a:cs typeface="Arial"/>
              </a:rPr>
              <a:t>jovem, </a:t>
            </a:r>
            <a:r>
              <a:rPr spc="-40" dirty="0">
                <a:latin typeface="Arial"/>
                <a:cs typeface="Arial"/>
              </a:rPr>
              <a:t>considere </a:t>
            </a:r>
            <a:r>
              <a:rPr spc="-30" dirty="0" err="1">
                <a:latin typeface="Arial"/>
                <a:cs typeface="Arial"/>
              </a:rPr>
              <a:t>fazê</a:t>
            </a:r>
            <a:r>
              <a:rPr spc="-30" dirty="0">
                <a:latin typeface="Arial"/>
                <a:cs typeface="Arial"/>
              </a:rPr>
              <a:t>-lo</a:t>
            </a:r>
            <a:r>
              <a:rPr spc="105" dirty="0">
                <a:latin typeface="Arial"/>
                <a:cs typeface="Arial"/>
              </a:rPr>
              <a:t> </a:t>
            </a:r>
            <a:r>
              <a:rPr spc="-45" dirty="0" err="1">
                <a:latin typeface="Arial"/>
                <a:cs typeface="Arial"/>
              </a:rPr>
              <a:t>na</a:t>
            </a:r>
            <a:r>
              <a:rPr lang="pt-BR" spc="-45" dirty="0">
                <a:latin typeface="Arial"/>
                <a:cs typeface="Arial"/>
              </a:rPr>
              <a:t> </a:t>
            </a:r>
            <a:r>
              <a:rPr spc="-50" dirty="0" err="1">
                <a:latin typeface="Arial"/>
                <a:cs typeface="Arial"/>
              </a:rPr>
              <a:t>presença</a:t>
            </a:r>
            <a:r>
              <a:rPr spc="-50" dirty="0">
                <a:latin typeface="Arial"/>
                <a:cs typeface="Arial"/>
              </a:rPr>
              <a:t> </a:t>
            </a:r>
            <a:r>
              <a:rPr spc="-40" dirty="0">
                <a:latin typeface="Arial"/>
                <a:cs typeface="Arial"/>
              </a:rPr>
              <a:t>de </a:t>
            </a:r>
            <a:r>
              <a:rPr spc="-15" dirty="0">
                <a:latin typeface="Arial"/>
                <a:cs typeface="Arial"/>
              </a:rPr>
              <a:t>outra </a:t>
            </a:r>
            <a:r>
              <a:rPr spc="-25" dirty="0">
                <a:latin typeface="Arial"/>
                <a:cs typeface="Arial"/>
              </a:rPr>
              <a:t>mulher </a:t>
            </a:r>
            <a:r>
              <a:rPr spc="-40" dirty="0">
                <a:latin typeface="Arial"/>
                <a:cs typeface="Arial"/>
              </a:rPr>
              <a:t>da </a:t>
            </a:r>
            <a:r>
              <a:rPr spc="-30" dirty="0">
                <a:latin typeface="Arial"/>
                <a:cs typeface="Arial"/>
              </a:rPr>
              <a:t>equipe </a:t>
            </a:r>
            <a:r>
              <a:rPr spc="-15" dirty="0">
                <a:latin typeface="Arial"/>
                <a:cs typeface="Arial"/>
              </a:rPr>
              <a:t>ou do</a:t>
            </a:r>
            <a:r>
              <a:rPr spc="5" dirty="0">
                <a:latin typeface="Arial"/>
                <a:cs typeface="Arial"/>
              </a:rPr>
              <a:t> </a:t>
            </a:r>
            <a:r>
              <a:rPr spc="-30" dirty="0">
                <a:latin typeface="Arial"/>
                <a:cs typeface="Arial"/>
              </a:rPr>
              <a:t>cuidador.</a:t>
            </a:r>
            <a:endParaRPr dirty="0">
              <a:latin typeface="Arial"/>
              <a:cs typeface="Arial"/>
            </a:endParaRPr>
          </a:p>
        </p:txBody>
      </p:sp>
      <p:sp>
        <p:nvSpPr>
          <p:cNvPr id="6" name="object 6"/>
          <p:cNvSpPr txBox="1"/>
          <p:nvPr/>
        </p:nvSpPr>
        <p:spPr>
          <a:xfrm>
            <a:off x="312030" y="997471"/>
            <a:ext cx="7028187" cy="1644296"/>
          </a:xfrm>
          <a:prstGeom prst="rect">
            <a:avLst/>
          </a:prstGeom>
        </p:spPr>
        <p:txBody>
          <a:bodyPr vert="horz" wrap="square" lIns="0" tIns="12700" rIns="0" bIns="0" rtlCol="0">
            <a:spAutoFit/>
          </a:bodyPr>
          <a:lstStyle/>
          <a:p>
            <a:pPr marL="12700" marR="377825">
              <a:lnSpc>
                <a:spcPct val="120300"/>
              </a:lnSpc>
              <a:spcBef>
                <a:spcPts val="100"/>
              </a:spcBef>
            </a:pPr>
            <a:r>
              <a:rPr spc="-70" dirty="0">
                <a:latin typeface="Arial"/>
                <a:cs typeface="Arial"/>
              </a:rPr>
              <a:t>O </a:t>
            </a:r>
            <a:r>
              <a:rPr spc="-45" dirty="0">
                <a:latin typeface="Arial"/>
                <a:cs typeface="Arial"/>
              </a:rPr>
              <a:t>uso </a:t>
            </a:r>
            <a:r>
              <a:rPr spc="-40" dirty="0">
                <a:latin typeface="Arial"/>
                <a:cs typeface="Arial"/>
              </a:rPr>
              <a:t>de </a:t>
            </a:r>
            <a:r>
              <a:rPr spc="-35" dirty="0">
                <a:latin typeface="Arial"/>
                <a:cs typeface="Arial"/>
              </a:rPr>
              <a:t>habilidades </a:t>
            </a:r>
            <a:r>
              <a:rPr spc="-40" dirty="0">
                <a:latin typeface="Arial"/>
                <a:cs typeface="Arial"/>
              </a:rPr>
              <a:t>de </a:t>
            </a:r>
            <a:r>
              <a:rPr spc="-35" dirty="0">
                <a:latin typeface="Arial"/>
                <a:cs typeface="Arial"/>
              </a:rPr>
              <a:t>comunicação </a:t>
            </a:r>
            <a:r>
              <a:rPr spc="-30" dirty="0">
                <a:latin typeface="Arial"/>
                <a:cs typeface="Arial"/>
              </a:rPr>
              <a:t>efetiva </a:t>
            </a:r>
            <a:r>
              <a:rPr spc="-20" dirty="0">
                <a:latin typeface="Arial"/>
                <a:cs typeface="Arial"/>
              </a:rPr>
              <a:t>permite </a:t>
            </a:r>
            <a:r>
              <a:rPr spc="-35" dirty="0">
                <a:latin typeface="Arial"/>
                <a:cs typeface="Arial"/>
              </a:rPr>
              <a:t>que </a:t>
            </a:r>
            <a:r>
              <a:rPr spc="-55" dirty="0">
                <a:latin typeface="Arial"/>
                <a:cs typeface="Arial"/>
              </a:rPr>
              <a:t>os  </a:t>
            </a:r>
            <a:r>
              <a:rPr spc="-35" dirty="0">
                <a:latin typeface="Arial"/>
                <a:cs typeface="Arial"/>
              </a:rPr>
              <a:t>profissionais </a:t>
            </a:r>
            <a:r>
              <a:rPr spc="-40" dirty="0">
                <a:latin typeface="Arial"/>
                <a:cs typeface="Arial"/>
              </a:rPr>
              <a:t>de </a:t>
            </a:r>
            <a:r>
              <a:rPr spc="-55" dirty="0">
                <a:latin typeface="Arial"/>
                <a:cs typeface="Arial"/>
              </a:rPr>
              <a:t>saúde </a:t>
            </a:r>
            <a:r>
              <a:rPr spc="-35" dirty="0">
                <a:latin typeface="Arial"/>
                <a:cs typeface="Arial"/>
              </a:rPr>
              <a:t>ofereçam atenção </a:t>
            </a:r>
            <a:r>
              <a:rPr spc="-40" dirty="0">
                <a:latin typeface="Arial"/>
                <a:cs typeface="Arial"/>
              </a:rPr>
              <a:t>de </a:t>
            </a:r>
            <a:r>
              <a:rPr spc="-30" dirty="0">
                <a:latin typeface="Arial"/>
                <a:cs typeface="Arial"/>
              </a:rPr>
              <a:t>qualidade </a:t>
            </a:r>
            <a:r>
              <a:rPr spc="-60" dirty="0">
                <a:latin typeface="Arial"/>
                <a:cs typeface="Arial"/>
              </a:rPr>
              <a:t>a </a:t>
            </a:r>
            <a:r>
              <a:rPr spc="-25" dirty="0">
                <a:latin typeface="Arial"/>
                <a:cs typeface="Arial"/>
              </a:rPr>
              <a:t>adultos,  </a:t>
            </a:r>
            <a:r>
              <a:rPr spc="-45" dirty="0">
                <a:latin typeface="Arial"/>
                <a:cs typeface="Arial"/>
              </a:rPr>
              <a:t>adolescentes </a:t>
            </a:r>
            <a:r>
              <a:rPr spc="-60" dirty="0">
                <a:latin typeface="Arial"/>
                <a:cs typeface="Arial"/>
              </a:rPr>
              <a:t>e </a:t>
            </a:r>
            <a:r>
              <a:rPr spc="-50" dirty="0">
                <a:latin typeface="Arial"/>
                <a:cs typeface="Arial"/>
              </a:rPr>
              <a:t>crianças </a:t>
            </a:r>
            <a:r>
              <a:rPr spc="-35" dirty="0">
                <a:latin typeface="Arial"/>
                <a:cs typeface="Arial"/>
              </a:rPr>
              <a:t>com </a:t>
            </a:r>
            <a:r>
              <a:rPr spc="-40" dirty="0">
                <a:latin typeface="Arial"/>
                <a:cs typeface="Arial"/>
              </a:rPr>
              <a:t>condições </a:t>
            </a:r>
            <a:r>
              <a:rPr spc="-35" dirty="0">
                <a:latin typeface="Arial"/>
                <a:cs typeface="Arial"/>
              </a:rPr>
              <a:t>mentais, </a:t>
            </a:r>
            <a:r>
              <a:rPr spc="-35" dirty="0" err="1">
                <a:latin typeface="Arial"/>
                <a:cs typeface="Arial"/>
              </a:rPr>
              <a:t>neurológicas</a:t>
            </a:r>
            <a:r>
              <a:rPr spc="120" dirty="0">
                <a:latin typeface="Arial"/>
                <a:cs typeface="Arial"/>
              </a:rPr>
              <a:t> </a:t>
            </a:r>
            <a:r>
              <a:rPr spc="-60" dirty="0">
                <a:latin typeface="Arial"/>
                <a:cs typeface="Arial"/>
              </a:rPr>
              <a:t>e</a:t>
            </a:r>
            <a:r>
              <a:rPr lang="pt-BR" spc="-60" dirty="0">
                <a:latin typeface="Arial"/>
                <a:cs typeface="Arial"/>
              </a:rPr>
              <a:t> </a:t>
            </a:r>
            <a:r>
              <a:rPr spc="-15" dirty="0">
                <a:latin typeface="Arial"/>
                <a:cs typeface="Arial"/>
              </a:rPr>
              <a:t>p</a:t>
            </a:r>
            <a:r>
              <a:rPr spc="-10" dirty="0">
                <a:latin typeface="Arial"/>
                <a:cs typeface="Arial"/>
              </a:rPr>
              <a:t>o</a:t>
            </a:r>
            <a:r>
              <a:rPr spc="-5" dirty="0">
                <a:latin typeface="Arial"/>
                <a:cs typeface="Arial"/>
              </a:rPr>
              <a:t>r</a:t>
            </a:r>
            <a:r>
              <a:rPr spc="-25" dirty="0">
                <a:latin typeface="Arial"/>
                <a:cs typeface="Arial"/>
              </a:rPr>
              <a:t> u</a:t>
            </a:r>
            <a:r>
              <a:rPr spc="-100" dirty="0">
                <a:latin typeface="Arial"/>
                <a:cs typeface="Arial"/>
              </a:rPr>
              <a:t>s</a:t>
            </a:r>
            <a:r>
              <a:rPr spc="-5" dirty="0">
                <a:latin typeface="Arial"/>
                <a:cs typeface="Arial"/>
              </a:rPr>
              <a:t>o</a:t>
            </a:r>
            <a:r>
              <a:rPr spc="-25" dirty="0">
                <a:latin typeface="Arial"/>
                <a:cs typeface="Arial"/>
              </a:rPr>
              <a:t> </a:t>
            </a:r>
            <a:r>
              <a:rPr spc="-15" dirty="0">
                <a:latin typeface="Arial"/>
                <a:cs typeface="Arial"/>
              </a:rPr>
              <a:t>d</a:t>
            </a:r>
            <a:r>
              <a:rPr spc="-60" dirty="0">
                <a:latin typeface="Arial"/>
                <a:cs typeface="Arial"/>
              </a:rPr>
              <a:t>e</a:t>
            </a:r>
            <a:r>
              <a:rPr spc="-25" dirty="0">
                <a:latin typeface="Arial"/>
                <a:cs typeface="Arial"/>
              </a:rPr>
              <a:t> </a:t>
            </a:r>
            <a:r>
              <a:rPr spc="-110" dirty="0">
                <a:latin typeface="Arial"/>
                <a:cs typeface="Arial"/>
              </a:rPr>
              <a:t>s</a:t>
            </a:r>
            <a:r>
              <a:rPr spc="-25" dirty="0">
                <a:latin typeface="Arial"/>
                <a:cs typeface="Arial"/>
              </a:rPr>
              <a:t>u</a:t>
            </a:r>
            <a:r>
              <a:rPr spc="-15" dirty="0">
                <a:latin typeface="Arial"/>
                <a:cs typeface="Arial"/>
              </a:rPr>
              <a:t>b</a:t>
            </a:r>
            <a:r>
              <a:rPr spc="-95" dirty="0">
                <a:latin typeface="Arial"/>
                <a:cs typeface="Arial"/>
              </a:rPr>
              <a:t>s</a:t>
            </a:r>
            <a:r>
              <a:rPr spc="50" dirty="0">
                <a:latin typeface="Arial"/>
                <a:cs typeface="Arial"/>
              </a:rPr>
              <a:t>t</a:t>
            </a:r>
            <a:r>
              <a:rPr spc="-65" dirty="0">
                <a:latin typeface="Arial"/>
                <a:cs typeface="Arial"/>
              </a:rPr>
              <a:t>â</a:t>
            </a:r>
            <a:r>
              <a:rPr spc="-25" dirty="0">
                <a:latin typeface="Arial"/>
                <a:cs typeface="Arial"/>
              </a:rPr>
              <a:t>n</a:t>
            </a:r>
            <a:r>
              <a:rPr spc="-65" dirty="0">
                <a:latin typeface="Arial"/>
                <a:cs typeface="Arial"/>
              </a:rPr>
              <a:t>c</a:t>
            </a:r>
            <a:r>
              <a:rPr spc="-10" dirty="0">
                <a:latin typeface="Arial"/>
                <a:cs typeface="Arial"/>
              </a:rPr>
              <a:t>i</a:t>
            </a:r>
            <a:r>
              <a:rPr spc="-70" dirty="0">
                <a:latin typeface="Arial"/>
                <a:cs typeface="Arial"/>
              </a:rPr>
              <a:t>a</a:t>
            </a:r>
            <a:r>
              <a:rPr spc="-100" dirty="0">
                <a:latin typeface="Arial"/>
                <a:cs typeface="Arial"/>
              </a:rPr>
              <a:t>s</a:t>
            </a:r>
            <a:r>
              <a:rPr spc="-25" dirty="0">
                <a:latin typeface="Arial"/>
                <a:cs typeface="Arial"/>
              </a:rPr>
              <a:t> </a:t>
            </a:r>
            <a:r>
              <a:rPr spc="-65" dirty="0">
                <a:latin typeface="Arial"/>
                <a:cs typeface="Arial"/>
              </a:rPr>
              <a:t>(</a:t>
            </a:r>
            <a:r>
              <a:rPr spc="30" dirty="0">
                <a:latin typeface="Arial"/>
                <a:cs typeface="Arial"/>
              </a:rPr>
              <a:t>M</a:t>
            </a:r>
            <a:r>
              <a:rPr spc="-50" dirty="0">
                <a:latin typeface="Arial"/>
                <a:cs typeface="Arial"/>
              </a:rPr>
              <a:t>N</a:t>
            </a:r>
            <a:r>
              <a:rPr spc="-170" dirty="0">
                <a:latin typeface="Arial"/>
                <a:cs typeface="Arial"/>
              </a:rPr>
              <a:t>S</a:t>
            </a:r>
            <a:r>
              <a:rPr spc="-90" dirty="0">
                <a:latin typeface="Arial"/>
                <a:cs typeface="Arial"/>
              </a:rPr>
              <a:t>)</a:t>
            </a:r>
            <a:r>
              <a:rPr spc="-10" dirty="0">
                <a:latin typeface="Arial"/>
                <a:cs typeface="Arial"/>
              </a:rPr>
              <a:t>.</a:t>
            </a:r>
            <a:r>
              <a:rPr spc="-25" dirty="0">
                <a:latin typeface="Arial"/>
                <a:cs typeface="Arial"/>
              </a:rPr>
              <a:t> </a:t>
            </a:r>
            <a:r>
              <a:rPr spc="-85" dirty="0">
                <a:latin typeface="Arial"/>
                <a:cs typeface="Arial"/>
              </a:rPr>
              <a:t>C</a:t>
            </a:r>
            <a:r>
              <a:rPr spc="-60" dirty="0">
                <a:latin typeface="Arial"/>
                <a:cs typeface="Arial"/>
              </a:rPr>
              <a:t>o</a:t>
            </a:r>
            <a:r>
              <a:rPr spc="-25" dirty="0">
                <a:latin typeface="Arial"/>
                <a:cs typeface="Arial"/>
              </a:rPr>
              <a:t>n</a:t>
            </a:r>
            <a:r>
              <a:rPr spc="-105" dirty="0">
                <a:latin typeface="Arial"/>
                <a:cs typeface="Arial"/>
              </a:rPr>
              <a:t>s</a:t>
            </a:r>
            <a:r>
              <a:rPr spc="-5" dirty="0">
                <a:latin typeface="Arial"/>
                <a:cs typeface="Arial"/>
              </a:rPr>
              <a:t>i</a:t>
            </a:r>
            <a:r>
              <a:rPr spc="-15" dirty="0">
                <a:latin typeface="Arial"/>
                <a:cs typeface="Arial"/>
              </a:rPr>
              <a:t>d</a:t>
            </a:r>
            <a:r>
              <a:rPr spc="-65" dirty="0">
                <a:latin typeface="Arial"/>
                <a:cs typeface="Arial"/>
              </a:rPr>
              <a:t>e</a:t>
            </a:r>
            <a:r>
              <a:rPr spc="-35" dirty="0">
                <a:latin typeface="Arial"/>
                <a:cs typeface="Arial"/>
              </a:rPr>
              <a:t>r</a:t>
            </a:r>
            <a:r>
              <a:rPr spc="-40" dirty="0">
                <a:latin typeface="Arial"/>
                <a:cs typeface="Arial"/>
              </a:rPr>
              <a:t>e</a:t>
            </a:r>
            <a:r>
              <a:rPr spc="-25" dirty="0">
                <a:latin typeface="Arial"/>
                <a:cs typeface="Arial"/>
              </a:rPr>
              <a:t> </a:t>
            </a:r>
            <a:r>
              <a:rPr spc="-70" dirty="0">
                <a:latin typeface="Arial"/>
                <a:cs typeface="Arial"/>
              </a:rPr>
              <a:t>a</a:t>
            </a:r>
            <a:r>
              <a:rPr spc="-100" dirty="0">
                <a:latin typeface="Arial"/>
                <a:cs typeface="Arial"/>
              </a:rPr>
              <a:t>s</a:t>
            </a:r>
            <a:r>
              <a:rPr spc="-25" dirty="0">
                <a:latin typeface="Arial"/>
                <a:cs typeface="Arial"/>
              </a:rPr>
              <a:t> </a:t>
            </a:r>
            <a:r>
              <a:rPr spc="-100" dirty="0" err="1">
                <a:latin typeface="Arial"/>
                <a:cs typeface="Arial"/>
              </a:rPr>
              <a:t>s</a:t>
            </a:r>
            <a:r>
              <a:rPr spc="-60" dirty="0" err="1">
                <a:latin typeface="Arial"/>
                <a:cs typeface="Arial"/>
              </a:rPr>
              <a:t>e</a:t>
            </a:r>
            <a:r>
              <a:rPr spc="-20" dirty="0" err="1">
                <a:latin typeface="Arial"/>
                <a:cs typeface="Arial"/>
              </a:rPr>
              <a:t>g</a:t>
            </a:r>
            <a:r>
              <a:rPr spc="-25" dirty="0" err="1">
                <a:latin typeface="Arial"/>
                <a:cs typeface="Arial"/>
              </a:rPr>
              <a:t>u</a:t>
            </a:r>
            <a:r>
              <a:rPr spc="-10" dirty="0" err="1">
                <a:latin typeface="Arial"/>
                <a:cs typeface="Arial"/>
              </a:rPr>
              <a:t>i</a:t>
            </a:r>
            <a:r>
              <a:rPr spc="-20" dirty="0" err="1">
                <a:latin typeface="Arial"/>
                <a:cs typeface="Arial"/>
              </a:rPr>
              <a:t>nt</a:t>
            </a:r>
            <a:r>
              <a:rPr spc="-15" dirty="0" err="1">
                <a:latin typeface="Arial"/>
                <a:cs typeface="Arial"/>
              </a:rPr>
              <a:t>e</a:t>
            </a:r>
            <a:r>
              <a:rPr spc="-100" dirty="0" err="1">
                <a:latin typeface="Arial"/>
                <a:cs typeface="Arial"/>
              </a:rPr>
              <a:t>s</a:t>
            </a:r>
            <a:r>
              <a:rPr spc="-25" dirty="0">
                <a:latin typeface="Arial"/>
                <a:cs typeface="Arial"/>
              </a:rPr>
              <a:t> </a:t>
            </a:r>
            <a:r>
              <a:rPr spc="-30" dirty="0" err="1">
                <a:latin typeface="Arial"/>
                <a:cs typeface="Arial"/>
              </a:rPr>
              <a:t>h</a:t>
            </a:r>
            <a:r>
              <a:rPr spc="-65" dirty="0" err="1">
                <a:latin typeface="Arial"/>
                <a:cs typeface="Arial"/>
              </a:rPr>
              <a:t>a</a:t>
            </a:r>
            <a:r>
              <a:rPr spc="-15" dirty="0" err="1">
                <a:latin typeface="Arial"/>
                <a:cs typeface="Arial"/>
              </a:rPr>
              <a:t>b</a:t>
            </a:r>
            <a:r>
              <a:rPr spc="-10" dirty="0" err="1">
                <a:latin typeface="Arial"/>
                <a:cs typeface="Arial"/>
              </a:rPr>
              <a:t>il</a:t>
            </a:r>
            <a:r>
              <a:rPr spc="-5" dirty="0" err="1">
                <a:latin typeface="Arial"/>
                <a:cs typeface="Arial"/>
              </a:rPr>
              <a:t>i</a:t>
            </a:r>
            <a:r>
              <a:rPr spc="-20" dirty="0" err="1">
                <a:latin typeface="Arial"/>
                <a:cs typeface="Arial"/>
              </a:rPr>
              <a:t>d</a:t>
            </a:r>
            <a:r>
              <a:rPr spc="-65" dirty="0" err="1">
                <a:latin typeface="Arial"/>
                <a:cs typeface="Arial"/>
              </a:rPr>
              <a:t>a</a:t>
            </a:r>
            <a:r>
              <a:rPr spc="-15" dirty="0" err="1">
                <a:latin typeface="Arial"/>
                <a:cs typeface="Arial"/>
              </a:rPr>
              <a:t>d</a:t>
            </a:r>
            <a:r>
              <a:rPr spc="-60" dirty="0" err="1">
                <a:latin typeface="Arial"/>
                <a:cs typeface="Arial"/>
              </a:rPr>
              <a:t>e</a:t>
            </a:r>
            <a:r>
              <a:rPr spc="-100" dirty="0" err="1">
                <a:latin typeface="Arial"/>
                <a:cs typeface="Arial"/>
              </a:rPr>
              <a:t>s</a:t>
            </a:r>
            <a:r>
              <a:rPr lang="pt-BR" spc="-100" dirty="0">
                <a:latin typeface="Arial"/>
                <a:cs typeface="Arial"/>
              </a:rPr>
              <a:t> </a:t>
            </a:r>
            <a:r>
              <a:rPr spc="-60" dirty="0" err="1">
                <a:latin typeface="Arial"/>
                <a:cs typeface="Arial"/>
              </a:rPr>
              <a:t>essenciais</a:t>
            </a:r>
            <a:r>
              <a:rPr spc="-60" dirty="0">
                <a:latin typeface="Arial"/>
                <a:cs typeface="Arial"/>
              </a:rPr>
              <a:t> e </a:t>
            </a:r>
            <a:r>
              <a:rPr spc="-50" dirty="0">
                <a:latin typeface="Arial"/>
                <a:cs typeface="Arial"/>
              </a:rPr>
              <a:t>dicas </a:t>
            </a:r>
            <a:r>
              <a:rPr spc="-40" dirty="0">
                <a:latin typeface="Arial"/>
                <a:cs typeface="Arial"/>
              </a:rPr>
              <a:t>de</a:t>
            </a:r>
            <a:r>
              <a:rPr spc="65" dirty="0">
                <a:latin typeface="Arial"/>
                <a:cs typeface="Arial"/>
              </a:rPr>
              <a:t> </a:t>
            </a:r>
            <a:r>
              <a:rPr spc="-35" dirty="0">
                <a:latin typeface="Arial"/>
                <a:cs typeface="Arial"/>
              </a:rPr>
              <a:t>comunicação:</a:t>
            </a:r>
            <a:endParaRPr dirty="0">
              <a:latin typeface="Arial"/>
              <a:cs typeface="Arial"/>
            </a:endParaRPr>
          </a:p>
        </p:txBody>
      </p:sp>
      <p:sp>
        <p:nvSpPr>
          <p:cNvPr id="18" name="object 18"/>
          <p:cNvSpPr/>
          <p:nvPr/>
        </p:nvSpPr>
        <p:spPr>
          <a:xfrm>
            <a:off x="5342190" y="0"/>
            <a:ext cx="0" cy="194945"/>
          </a:xfrm>
          <a:custGeom>
            <a:avLst/>
            <a:gdLst/>
            <a:ahLst/>
            <a:cxnLst/>
            <a:rect l="l" t="t" r="r" b="b"/>
            <a:pathLst>
              <a:path h="194945">
                <a:moveTo>
                  <a:pt x="0" y="0"/>
                </a:moveTo>
                <a:lnTo>
                  <a:pt x="0" y="194761"/>
                </a:lnTo>
              </a:path>
            </a:pathLst>
          </a:custGeom>
          <a:ln w="9525">
            <a:solidFill>
              <a:srgbClr val="FFFFFF"/>
            </a:solidFill>
          </a:ln>
        </p:spPr>
        <p:txBody>
          <a:bodyPr wrap="square" lIns="0" tIns="0" rIns="0" bIns="0" rtlCol="0"/>
          <a:lstStyle/>
          <a:p>
            <a:endParaRPr/>
          </a:p>
        </p:txBody>
      </p:sp>
      <p:sp>
        <p:nvSpPr>
          <p:cNvPr id="19" name="object 19"/>
          <p:cNvSpPr txBox="1"/>
          <p:nvPr/>
        </p:nvSpPr>
        <p:spPr>
          <a:xfrm>
            <a:off x="5222979" y="55064"/>
            <a:ext cx="87630" cy="177800"/>
          </a:xfrm>
          <a:prstGeom prst="rect">
            <a:avLst/>
          </a:prstGeom>
        </p:spPr>
        <p:txBody>
          <a:bodyPr vert="horz" wrap="square" lIns="0" tIns="12700" rIns="0" bIns="0" rtlCol="0">
            <a:spAutoFit/>
          </a:bodyPr>
          <a:lstStyle/>
          <a:p>
            <a:pPr marL="12700">
              <a:lnSpc>
                <a:spcPct val="100000"/>
              </a:lnSpc>
              <a:spcBef>
                <a:spcPts val="100"/>
              </a:spcBef>
            </a:pPr>
            <a:r>
              <a:rPr sz="1000" b="1" spc="-75" dirty="0">
                <a:solidFill>
                  <a:srgbClr val="FFFFFF"/>
                </a:solidFill>
                <a:latin typeface="Arial"/>
                <a:cs typeface="Arial"/>
              </a:rPr>
              <a:t>6</a:t>
            </a:r>
            <a:endParaRPr sz="1000">
              <a:latin typeface="Arial"/>
              <a:cs typeface="Arial"/>
            </a:endParaRPr>
          </a:p>
        </p:txBody>
      </p:sp>
      <p:sp>
        <p:nvSpPr>
          <p:cNvPr id="20" name="object 5">
            <a:extLst>
              <a:ext uri="{FF2B5EF4-FFF2-40B4-BE49-F238E27FC236}">
                <a16:creationId xmlns:a16="http://schemas.microsoft.com/office/drawing/2014/main" id="{80CC3F1F-6E94-4A95-940C-F94056031EF3}"/>
              </a:ext>
            </a:extLst>
          </p:cNvPr>
          <p:cNvSpPr txBox="1"/>
          <p:nvPr/>
        </p:nvSpPr>
        <p:spPr>
          <a:xfrm>
            <a:off x="373458" y="6260406"/>
            <a:ext cx="6096000" cy="641201"/>
          </a:xfrm>
          <a:prstGeom prst="rect">
            <a:avLst/>
          </a:prstGeom>
        </p:spPr>
        <p:txBody>
          <a:bodyPr vert="horz" wrap="square" lIns="0" tIns="12700" rIns="0" bIns="0" rtlCol="0">
            <a:spAutoFit/>
          </a:bodyPr>
          <a:lstStyle/>
          <a:p>
            <a:pPr marL="12700">
              <a:lnSpc>
                <a:spcPct val="100000"/>
              </a:lnSpc>
              <a:spcBef>
                <a:spcPts val="100"/>
              </a:spcBef>
            </a:pPr>
            <a:r>
              <a:rPr sz="2000" b="1" spc="35" dirty="0">
                <a:solidFill>
                  <a:srgbClr val="002857"/>
                </a:solidFill>
                <a:latin typeface="Arial"/>
                <a:cs typeface="Arial"/>
              </a:rPr>
              <a:t>2ª </a:t>
            </a:r>
            <a:r>
              <a:rPr sz="2000" b="1" spc="-10" dirty="0">
                <a:solidFill>
                  <a:srgbClr val="002857"/>
                </a:solidFill>
                <a:latin typeface="Arial"/>
                <a:cs typeface="Arial"/>
              </a:rPr>
              <a:t>DICA </a:t>
            </a:r>
            <a:r>
              <a:rPr sz="2000" b="1" spc="-55" dirty="0">
                <a:solidFill>
                  <a:srgbClr val="002857"/>
                </a:solidFill>
                <a:latin typeface="Arial"/>
                <a:cs typeface="Arial"/>
              </a:rPr>
              <a:t>DE</a:t>
            </a:r>
            <a:r>
              <a:rPr sz="2000" b="1" spc="130" dirty="0">
                <a:solidFill>
                  <a:srgbClr val="002857"/>
                </a:solidFill>
                <a:latin typeface="Arial"/>
                <a:cs typeface="Arial"/>
              </a:rPr>
              <a:t> </a:t>
            </a:r>
            <a:r>
              <a:rPr sz="2000" b="1" spc="-10" dirty="0">
                <a:solidFill>
                  <a:srgbClr val="002857"/>
                </a:solidFill>
                <a:latin typeface="Arial"/>
                <a:cs typeface="Arial"/>
              </a:rPr>
              <a:t>COMUNICAÇÃO</a:t>
            </a:r>
            <a:endParaRPr sz="2000" dirty="0">
              <a:latin typeface="Arial"/>
              <a:cs typeface="Arial"/>
            </a:endParaRPr>
          </a:p>
          <a:p>
            <a:pPr marL="12700">
              <a:lnSpc>
                <a:spcPct val="100000"/>
              </a:lnSpc>
              <a:spcBef>
                <a:spcPts val="80"/>
              </a:spcBef>
            </a:pPr>
            <a:r>
              <a:rPr sz="2000" b="1" spc="-60" dirty="0">
                <a:solidFill>
                  <a:srgbClr val="002857"/>
                </a:solidFill>
                <a:latin typeface="Arial"/>
                <a:cs typeface="Arial"/>
              </a:rPr>
              <a:t>Envolva </a:t>
            </a:r>
            <a:r>
              <a:rPr sz="2000" b="1" spc="-15" dirty="0">
                <a:solidFill>
                  <a:srgbClr val="002857"/>
                </a:solidFill>
                <a:latin typeface="Arial"/>
                <a:cs typeface="Arial"/>
              </a:rPr>
              <a:t>a</a:t>
            </a:r>
            <a:r>
              <a:rPr sz="2000" b="1" spc="105" dirty="0">
                <a:solidFill>
                  <a:srgbClr val="002857"/>
                </a:solidFill>
                <a:latin typeface="Arial"/>
                <a:cs typeface="Arial"/>
              </a:rPr>
              <a:t> </a:t>
            </a:r>
            <a:r>
              <a:rPr sz="2000" b="1" spc="-65" dirty="0">
                <a:solidFill>
                  <a:srgbClr val="002857"/>
                </a:solidFill>
                <a:latin typeface="Arial"/>
                <a:cs typeface="Arial"/>
              </a:rPr>
              <a:t>pessoa</a:t>
            </a:r>
            <a:endParaRPr sz="2000" dirty="0">
              <a:latin typeface="Arial"/>
              <a:cs typeface="Arial"/>
            </a:endParaRPr>
          </a:p>
        </p:txBody>
      </p:sp>
      <p:sp>
        <p:nvSpPr>
          <p:cNvPr id="21" name="object 7">
            <a:extLst>
              <a:ext uri="{FF2B5EF4-FFF2-40B4-BE49-F238E27FC236}">
                <a16:creationId xmlns:a16="http://schemas.microsoft.com/office/drawing/2014/main" id="{0D527C7C-0405-4F0B-B9FD-7B66A45E1A4B}"/>
              </a:ext>
            </a:extLst>
          </p:cNvPr>
          <p:cNvSpPr txBox="1"/>
          <p:nvPr/>
        </p:nvSpPr>
        <p:spPr>
          <a:xfrm>
            <a:off x="312030" y="6927329"/>
            <a:ext cx="10381370" cy="647100"/>
          </a:xfrm>
          <a:prstGeom prst="rect">
            <a:avLst/>
          </a:prstGeom>
        </p:spPr>
        <p:txBody>
          <a:bodyPr vert="horz" wrap="square" lIns="0" tIns="12700" rIns="0" bIns="0" rtlCol="0">
            <a:spAutoFit/>
          </a:bodyPr>
          <a:lstStyle/>
          <a:p>
            <a:pPr marL="12700" marR="5080">
              <a:lnSpc>
                <a:spcPct val="120300"/>
              </a:lnSpc>
              <a:spcBef>
                <a:spcPts val="100"/>
              </a:spcBef>
            </a:pPr>
            <a:r>
              <a:rPr spc="-35" dirty="0">
                <a:latin typeface="Arial"/>
                <a:cs typeface="Arial"/>
              </a:rPr>
              <a:t>Inclua </a:t>
            </a:r>
            <a:r>
              <a:rPr spc="-60" dirty="0">
                <a:latin typeface="Arial"/>
                <a:cs typeface="Arial"/>
              </a:rPr>
              <a:t>a pessoa </a:t>
            </a:r>
            <a:r>
              <a:rPr spc="-55" dirty="0">
                <a:latin typeface="Arial"/>
                <a:cs typeface="Arial"/>
              </a:rPr>
              <a:t>(e, </a:t>
            </a:r>
            <a:r>
              <a:rPr spc="-35" dirty="0">
                <a:latin typeface="Arial"/>
                <a:cs typeface="Arial"/>
              </a:rPr>
              <a:t>com </a:t>
            </a:r>
            <a:r>
              <a:rPr spc="-65" dirty="0">
                <a:latin typeface="Arial"/>
                <a:cs typeface="Arial"/>
              </a:rPr>
              <a:t>seu </a:t>
            </a:r>
            <a:r>
              <a:rPr spc="-30" dirty="0">
                <a:latin typeface="Arial"/>
                <a:cs typeface="Arial"/>
              </a:rPr>
              <a:t>consentimento, </a:t>
            </a:r>
            <a:r>
              <a:rPr spc="-40" dirty="0">
                <a:latin typeface="Arial"/>
                <a:cs typeface="Arial"/>
              </a:rPr>
              <a:t>cuidadores </a:t>
            </a:r>
            <a:r>
              <a:rPr spc="-60" dirty="0">
                <a:latin typeface="Arial"/>
                <a:cs typeface="Arial"/>
              </a:rPr>
              <a:t>e  </a:t>
            </a:r>
            <a:r>
              <a:rPr spc="-45" dirty="0">
                <a:latin typeface="Arial"/>
                <a:cs typeface="Arial"/>
              </a:rPr>
              <a:t>parentes) em </a:t>
            </a:r>
            <a:r>
              <a:rPr spc="-20" dirty="0">
                <a:latin typeface="Arial"/>
                <a:cs typeface="Arial"/>
              </a:rPr>
              <a:t>todos </a:t>
            </a:r>
            <a:r>
              <a:rPr spc="-55" dirty="0">
                <a:latin typeface="Arial"/>
                <a:cs typeface="Arial"/>
              </a:rPr>
              <a:t>os </a:t>
            </a:r>
            <a:r>
              <a:rPr spc="-45" dirty="0">
                <a:latin typeface="Arial"/>
                <a:cs typeface="Arial"/>
              </a:rPr>
              <a:t>aspectos </a:t>
            </a:r>
            <a:r>
              <a:rPr spc="-40" dirty="0">
                <a:latin typeface="Arial"/>
                <a:cs typeface="Arial"/>
              </a:rPr>
              <a:t>da </a:t>
            </a:r>
            <a:r>
              <a:rPr spc="-45" dirty="0">
                <a:latin typeface="Arial"/>
                <a:cs typeface="Arial"/>
              </a:rPr>
              <a:t>avaliação </a:t>
            </a:r>
            <a:r>
              <a:rPr spc="-60" dirty="0">
                <a:latin typeface="Arial"/>
                <a:cs typeface="Arial"/>
              </a:rPr>
              <a:t>e </a:t>
            </a:r>
            <a:r>
              <a:rPr spc="-15" dirty="0">
                <a:latin typeface="Arial"/>
                <a:cs typeface="Arial"/>
              </a:rPr>
              <a:t>do </a:t>
            </a:r>
            <a:r>
              <a:rPr spc="-30" dirty="0">
                <a:latin typeface="Arial"/>
                <a:cs typeface="Arial"/>
              </a:rPr>
              <a:t>manejo  </a:t>
            </a:r>
            <a:r>
              <a:rPr spc="-50" dirty="0">
                <a:latin typeface="Arial"/>
                <a:cs typeface="Arial"/>
              </a:rPr>
              <a:t>sempre </a:t>
            </a:r>
            <a:r>
              <a:rPr spc="-35" dirty="0">
                <a:latin typeface="Arial"/>
                <a:cs typeface="Arial"/>
              </a:rPr>
              <a:t>que </a:t>
            </a:r>
            <a:r>
              <a:rPr spc="-50" dirty="0">
                <a:latin typeface="Arial"/>
                <a:cs typeface="Arial"/>
              </a:rPr>
              <a:t>possível. </a:t>
            </a:r>
            <a:r>
              <a:rPr spc="-60" dirty="0">
                <a:latin typeface="Arial"/>
                <a:cs typeface="Arial"/>
              </a:rPr>
              <a:t>Isso </a:t>
            </a:r>
            <a:r>
              <a:rPr spc="-35" dirty="0">
                <a:latin typeface="Arial"/>
                <a:cs typeface="Arial"/>
              </a:rPr>
              <a:t>abrange </a:t>
            </a:r>
            <a:r>
              <a:rPr spc="-45" dirty="0">
                <a:latin typeface="Arial"/>
                <a:cs typeface="Arial"/>
              </a:rPr>
              <a:t>crianças, adolescentes </a:t>
            </a:r>
            <a:r>
              <a:rPr spc="-60" dirty="0">
                <a:latin typeface="Arial"/>
                <a:cs typeface="Arial"/>
              </a:rPr>
              <a:t>e  </a:t>
            </a:r>
            <a:r>
              <a:rPr spc="-35" dirty="0">
                <a:latin typeface="Arial"/>
                <a:cs typeface="Arial"/>
              </a:rPr>
              <a:t>idosos.</a:t>
            </a:r>
            <a:endParaRPr dirty="0">
              <a:latin typeface="Arial"/>
              <a:cs typeface="Arial"/>
            </a:endParaRPr>
          </a:p>
        </p:txBody>
      </p:sp>
    </p:spTree>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Est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tado" id="{EBC7A615-788A-4015-93CD-7DDC45942A08}" vid="{2885230A-9F5B-461D-889A-4EC6EF40A2CD}"/>
    </a:ext>
  </a:extLst>
</a:theme>
</file>

<file path=docProps/app.xml><?xml version="1.0" encoding="utf-8"?>
<Properties xmlns="http://schemas.openxmlformats.org/officeDocument/2006/extended-properties" xmlns:vt="http://schemas.openxmlformats.org/officeDocument/2006/docPropsVTypes">
  <Template>TM02900743[[fn=Orgânico]]</Template>
  <TotalTime>2626</TotalTime>
  <Words>10504</Words>
  <Application>Microsoft Office PowerPoint</Application>
  <PresentationFormat>Personalizar</PresentationFormat>
  <Paragraphs>945</Paragraphs>
  <Slides>62</Slides>
  <Notes>0</Notes>
  <HiddenSlides>0</HiddenSlides>
  <MMClips>0</MMClips>
  <ScaleCrop>false</ScaleCrop>
  <HeadingPairs>
    <vt:vector size="6" baseType="variant">
      <vt:variant>
        <vt:lpstr>Fontes usadas</vt:lpstr>
      </vt:variant>
      <vt:variant>
        <vt:i4>8</vt:i4>
      </vt:variant>
      <vt:variant>
        <vt:lpstr>Tema</vt:lpstr>
      </vt:variant>
      <vt:variant>
        <vt:i4>2</vt:i4>
      </vt:variant>
      <vt:variant>
        <vt:lpstr>Títulos de slides</vt:lpstr>
      </vt:variant>
      <vt:variant>
        <vt:i4>62</vt:i4>
      </vt:variant>
    </vt:vector>
  </HeadingPairs>
  <TitlesOfParts>
    <vt:vector size="72" baseType="lpstr">
      <vt:lpstr>Arial</vt:lpstr>
      <vt:lpstr>Arial</vt:lpstr>
      <vt:lpstr>Calibri</vt:lpstr>
      <vt:lpstr>Calibri Light</vt:lpstr>
      <vt:lpstr>Lucida Sans</vt:lpstr>
      <vt:lpstr>Times New Roman</vt:lpstr>
      <vt:lpstr>Wingdings</vt:lpstr>
      <vt:lpstr>Wingdings 2</vt:lpstr>
      <vt:lpstr>HDOfficeLightV0</vt:lpstr>
      <vt:lpstr>Estado</vt:lpstr>
      <vt:lpstr>Apresentação do PowerPoint</vt:lpstr>
      <vt:lpstr>Apresentação do PowerPoint</vt:lpstr>
      <vt:lpstr>Apresentação do PowerPoint</vt:lpstr>
      <vt:lpstr>MI-mhGAP Manual de  Intervenções</vt:lpstr>
      <vt:lpstr>Apresentação do PowerPoint</vt:lpstr>
      <vt:lpstr>Apresentação do PowerPoint</vt:lpstr>
      <vt:lpstr>Apresentação do PowerPoint</vt:lpstr>
      <vt:lpstr>PRÁTICAS E CUIDADOS ESSENCIAIS</vt:lpstr>
      <vt:lpstr>Apresentação do PowerPoint</vt:lpstr>
      <vt:lpstr>Apresentação do PowerPoint</vt:lpstr>
      <vt:lpstr>Apresentação do PowerPoint</vt:lpstr>
      <vt:lpstr>II. Promoção de respeito e dignidade</vt:lpstr>
      <vt:lpstr>Apresentação do PowerPoint</vt:lpstr>
      <vt:lpstr>Apresentação do PowerPoint</vt:lpstr>
      <vt:lpstr>Apresentação do PowerPoint</vt:lpstr>
      <vt:lpstr>II. Avaliação para identificar condições MNS</vt:lpstr>
      <vt:lpstr>Apresentação do PowerPoint</vt:lpstr>
      <vt:lpstr>III. Manejo de condições MNS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MAPA GERAL</vt:lpstr>
      <vt:lpstr>Panorama das condições  MNS prioritárias</vt:lpstr>
      <vt:lpstr>Apresentação do PowerPoint</vt:lpstr>
      <vt:lpstr>Quadros EMERGENCIAIS das condições MNS prioritárias</vt:lpstr>
      <vt:lpstr>DEPRESSÃO</vt:lpstr>
      <vt:lpstr>DEP Panorama rápido</vt:lpstr>
      <vt:lpstr>DEP 1</vt:lpstr>
      <vt:lpstr>Apresentação do PowerPoint</vt:lpstr>
      <vt:lpstr>Apresentação do PowerPoint</vt:lpstr>
      <vt:lpstr>Apresentação do PowerPoint</vt:lpstr>
      <vt:lpstr>Apresentação do PowerPoint</vt:lpstr>
      <vt:lpstr>Apresentação do PowerPoint</vt:lpstr>
      <vt:lpstr>INTERVENÇÕES PSICOSSOCIAIS</vt:lpstr>
      <vt:lpstr>INTERVENÇÕES PSICOSSOCIAIS</vt:lpstr>
      <vt:lpstr>Apresentação do PowerPoint</vt:lpstr>
      <vt:lpstr>Apresentação do PowerPoint</vt:lpstr>
      <vt:lpstr>Apresentação do PowerPoint</vt:lpstr>
      <vt:lpstr>Apresentação do PowerPoint</vt:lpstr>
      <vt:lpstr>Apresentação do PowerPoint</vt:lpstr>
      <vt:lpstr>Apresentação do PowerPoint</vt:lpstr>
      <vt:lpstr>AUTOAGRESSÃO/SUICÍDIO</vt:lpstr>
      <vt:lpstr>SUI Panorama rápido</vt:lpstr>
      <vt:lpstr>SUI 1 Avaliação</vt:lpstr>
      <vt:lpstr>Apresentação do PowerPoint</vt:lpstr>
      <vt:lpstr>Apresentação do PowerPoint</vt:lpstr>
      <vt:lpstr>Apresentação do PowerPoint</vt:lpstr>
      <vt:lpstr>Apresentação do PowerPoint</vt:lpstr>
      <vt:lpstr>Apresentação do PowerPoint</vt:lpstr>
      <vt:lpstr>SUI 3</vt:lpstr>
      <vt:lpstr> Estudo de Caso</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MI-mhGAP Manual de  Intervenções</dc:title>
  <dc:creator>Marina C. Coutinho</dc:creator>
  <cp:lastModifiedBy>Marina Cadore Coutinho</cp:lastModifiedBy>
  <cp:revision>87</cp:revision>
  <dcterms:created xsi:type="dcterms:W3CDTF">2019-08-02T19:43:46Z</dcterms:created>
  <dcterms:modified xsi:type="dcterms:W3CDTF">2019-09-04T13:54:22Z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2018-04-13T00:00:00Z</vt:filetime>
  </property>
  <property fmtid="{D5CDD505-2E9C-101B-9397-08002B2CF9AE}" pid="3" name="Creator">
    <vt:lpwstr>Adobe InDesign CC 13.0 (Macintosh)</vt:lpwstr>
  </property>
  <property fmtid="{D5CDD505-2E9C-101B-9397-08002B2CF9AE}" pid="4" name="LastSaved">
    <vt:filetime>2019-08-02T00:00:00Z</vt:filetime>
  </property>
</Properties>
</file>