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2" r:id="rId17"/>
    <p:sldId id="272" r:id="rId18"/>
    <p:sldId id="284" r:id="rId19"/>
    <p:sldId id="283" r:id="rId20"/>
    <p:sldId id="285" r:id="rId21"/>
    <p:sldId id="273" r:id="rId22"/>
    <p:sldId id="280" r:id="rId23"/>
    <p:sldId id="275" r:id="rId24"/>
    <p:sldId id="276" r:id="rId25"/>
    <p:sldId id="289" r:id="rId26"/>
    <p:sldId id="290" r:id="rId27"/>
    <p:sldId id="288" r:id="rId28"/>
    <p:sldId id="287" r:id="rId29"/>
    <p:sldId id="277" r:id="rId30"/>
    <p:sldId id="278" r:id="rId31"/>
    <p:sldId id="293" r:id="rId32"/>
    <p:sldId id="294" r:id="rId33"/>
    <p:sldId id="295" r:id="rId34"/>
    <p:sldId id="296" r:id="rId35"/>
    <p:sldId id="300" r:id="rId36"/>
    <p:sldId id="297" r:id="rId37"/>
    <p:sldId id="299" r:id="rId38"/>
    <p:sldId id="291" r:id="rId39"/>
    <p:sldId id="298" r:id="rId40"/>
    <p:sldId id="292" r:id="rId41"/>
    <p:sldId id="301" r:id="rId4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781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97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055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4508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4116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820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191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261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4079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840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298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0122C-B859-4647-BD45-7C8656819733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98E37-E4A8-459E-BF06-2111D75E01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499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4800" dirty="0" smtClean="0"/>
              <a:t>ATENÇÃO A SAÚDE MENTAL DO IDOSO:</a:t>
            </a:r>
            <a:br>
              <a:rPr lang="pt-BR" sz="4800" dirty="0" smtClean="0"/>
            </a:br>
            <a:r>
              <a:rPr lang="pt-BR" sz="4800" dirty="0" smtClean="0"/>
              <a:t>PREVENÇÃO AO SUICÍDIO </a:t>
            </a:r>
            <a:endParaRPr lang="pt-BR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Fabiana </a:t>
            </a:r>
            <a:r>
              <a:rPr lang="pt-BR" dirty="0" err="1" smtClean="0"/>
              <a:t>Piccoli</a:t>
            </a:r>
            <a:r>
              <a:rPr lang="pt-BR" dirty="0" smtClean="0"/>
              <a:t> D`Agostini</a:t>
            </a:r>
          </a:p>
          <a:p>
            <a:r>
              <a:rPr lang="pt-BR" dirty="0" smtClean="0"/>
              <a:t>Psicóloga</a:t>
            </a:r>
          </a:p>
          <a:p>
            <a:r>
              <a:rPr lang="pt-BR" dirty="0" smtClean="0"/>
              <a:t>CRP 12/03066 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8526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519545"/>
            <a:ext cx="10515600" cy="5657418"/>
          </a:xfrm>
        </p:spPr>
        <p:txBody>
          <a:bodyPr/>
          <a:lstStyle/>
          <a:p>
            <a:pPr marL="0" indent="0">
              <a:buNone/>
            </a:pPr>
            <a:r>
              <a:rPr lang="pt-BR" sz="4000" dirty="0" smtClean="0"/>
              <a:t>TRISTEZA X DEPRESSÃO</a:t>
            </a:r>
          </a:p>
          <a:p>
            <a:pPr marL="0" indent="0"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sz="4000" dirty="0" smtClean="0"/>
              <a:t>TODAS AS PESSOAS, INDEPENDENTEMENTE DA IDADE, JÁ SE SENTIRAM, VEZ OU OUTRA, TRISTES. </a:t>
            </a:r>
            <a:r>
              <a:rPr lang="pt-BR" sz="4000" dirty="0" smtClean="0">
                <a:solidFill>
                  <a:srgbClr val="FF0000"/>
                </a:solidFill>
              </a:rPr>
              <a:t>Isso é natural, faz parte da vida! </a:t>
            </a:r>
            <a:r>
              <a:rPr lang="pt-BR" sz="4000" dirty="0" smtClean="0"/>
              <a:t>PORTANTO, TRISTEZA NÃO É A MESMA COISA QUE DEPRESSÃO!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468673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270456"/>
            <a:ext cx="10515600" cy="6297769"/>
          </a:xfrm>
        </p:spPr>
        <p:txBody>
          <a:bodyPr>
            <a:normAutofit/>
          </a:bodyPr>
          <a:lstStyle/>
          <a:p>
            <a:r>
              <a:rPr lang="pt-BR" sz="4000" dirty="0" smtClean="0"/>
              <a:t>A DEPRESSÃO É UM TRANSTORNO DO HUMOR!</a:t>
            </a:r>
          </a:p>
          <a:p>
            <a:endParaRPr lang="pt-BR" dirty="0"/>
          </a:p>
          <a:p>
            <a:pPr algn="just"/>
            <a:r>
              <a:rPr lang="pt-BR" sz="3600" dirty="0" smtClean="0"/>
              <a:t>TRANSTORNOS DO HUMOR (TH): • São alterações patológicas do humor (do tipo depressão ou euforia) que desencadeiam perturbações comportamentais, cognitivas, psicomotoras e vegetativas </a:t>
            </a:r>
          </a:p>
          <a:p>
            <a:pPr algn="just"/>
            <a:r>
              <a:rPr lang="pt-BR" sz="3600" dirty="0" smtClean="0"/>
              <a:t>Os TH estão entre os mais frequentes transtornos mentais</a:t>
            </a:r>
          </a:p>
          <a:p>
            <a:pPr algn="just"/>
            <a:r>
              <a:rPr lang="pt-BR" sz="3600" dirty="0" smtClean="0"/>
              <a:t>O humor é definido como </a:t>
            </a:r>
            <a:r>
              <a:rPr lang="pt-BR" sz="3600" dirty="0" err="1" smtClean="0"/>
              <a:t>eutímico</a:t>
            </a:r>
            <a:r>
              <a:rPr lang="pt-BR" sz="3600" dirty="0" smtClean="0"/>
              <a:t>, sadio, estabilizado quando ele está adequado à situação real e o indivíduo é capaz de monitoriza-lo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1845790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748145"/>
            <a:ext cx="10515600" cy="5428818"/>
          </a:xfrm>
        </p:spPr>
        <p:txBody>
          <a:bodyPr/>
          <a:lstStyle/>
          <a:p>
            <a:r>
              <a:rPr lang="pt-BR" sz="3600" dirty="0" smtClean="0"/>
              <a:t>TERCEIRA IDADE</a:t>
            </a:r>
          </a:p>
          <a:p>
            <a:r>
              <a:rPr lang="pt-BR" sz="3600" dirty="0" smtClean="0"/>
              <a:t>Os Transtornos Depressivos são mais comuns que os Transtornos Bipolares</a:t>
            </a:r>
          </a:p>
          <a:p>
            <a:endParaRPr lang="pt-BR" sz="3600" dirty="0"/>
          </a:p>
          <a:p>
            <a:r>
              <a:rPr lang="pt-BR" sz="3600" dirty="0" smtClean="0"/>
              <a:t>O transtorno depressivo mais frequente é o Transtorno Depressivo Maior (TDM)</a:t>
            </a:r>
          </a:p>
          <a:p>
            <a:endParaRPr lang="pt-BR" sz="3600" dirty="0"/>
          </a:p>
          <a:p>
            <a:r>
              <a:rPr lang="pt-BR" sz="3600" dirty="0" smtClean="0"/>
              <a:t>Os sintomas depressivos são praticamente os mesmos dos adultos jovens (pequena diferença).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842542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018309"/>
            <a:ext cx="10515600" cy="5158654"/>
          </a:xfrm>
        </p:spPr>
        <p:txBody>
          <a:bodyPr>
            <a:noAutofit/>
          </a:bodyPr>
          <a:lstStyle/>
          <a:p>
            <a:pPr algn="just"/>
            <a:r>
              <a:rPr lang="pt-BR" sz="4000" dirty="0" smtClean="0"/>
              <a:t>A depressão é bastante comum nos idosos, mas não faz parte do processo normal de envelhecimento </a:t>
            </a:r>
          </a:p>
          <a:p>
            <a:pPr algn="just"/>
            <a:r>
              <a:rPr lang="pt-BR" sz="4000" dirty="0" smtClean="0"/>
              <a:t>A depressão é uma </a:t>
            </a:r>
            <a:r>
              <a:rPr lang="pt-BR" sz="4000" dirty="0" smtClean="0">
                <a:solidFill>
                  <a:srgbClr val="FF0000"/>
                </a:solidFill>
              </a:rPr>
              <a:t>DOENÇA</a:t>
            </a:r>
            <a:r>
              <a:rPr lang="pt-BR" sz="4000" dirty="0" smtClean="0"/>
              <a:t>, mas muitas vezes é considerada como fraqueza, preguiça,  má vontade</a:t>
            </a:r>
          </a:p>
          <a:p>
            <a:pPr algn="just"/>
            <a:r>
              <a:rPr lang="pt-BR" sz="4000" dirty="0" smtClean="0"/>
              <a:t>Nem sempre é fácil reconhecer o episódio depressivo (apenas 20% dos idosos deprimidos são devidamente diagnosticados)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2649829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727364"/>
            <a:ext cx="10515600" cy="5449599"/>
          </a:xfrm>
        </p:spPr>
        <p:txBody>
          <a:bodyPr>
            <a:normAutofit/>
          </a:bodyPr>
          <a:lstStyle/>
          <a:p>
            <a:pPr algn="just"/>
            <a:endParaRPr lang="pt-BR" sz="4800" dirty="0" smtClean="0"/>
          </a:p>
          <a:p>
            <a:pPr algn="just"/>
            <a:r>
              <a:rPr lang="pt-BR" sz="4800" dirty="0" smtClean="0"/>
              <a:t>Depressão com início na idade avançada: pode vir acompanhada de anormalidades estruturais e funcionais do cérebro (mais difícil de tratar)</a:t>
            </a: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3070241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618186"/>
            <a:ext cx="10515600" cy="5558777"/>
          </a:xfrm>
        </p:spPr>
        <p:txBody>
          <a:bodyPr/>
          <a:lstStyle/>
          <a:p>
            <a:pPr algn="just"/>
            <a:r>
              <a:rPr lang="pt-BR" sz="3600" dirty="0" smtClean="0"/>
              <a:t>FATORES QUE DIFICULTAM O DIAGNÓSTICO DE DEPRESSÃO NOS IDOSOS</a:t>
            </a:r>
          </a:p>
          <a:p>
            <a:pPr algn="just"/>
            <a:r>
              <a:rPr lang="pt-BR" sz="4000" dirty="0" smtClean="0"/>
              <a:t>Elevada frequência de sintomas clínicos (</a:t>
            </a:r>
            <a:r>
              <a:rPr lang="pt-BR" sz="4000" dirty="0" err="1" smtClean="0"/>
              <a:t>ex</a:t>
            </a:r>
            <a:r>
              <a:rPr lang="pt-BR" sz="4000" dirty="0" smtClean="0"/>
              <a:t>: fadiga, dores, dificuldades com o sono e o apetite, perda de peso, irritabilidade etc.) </a:t>
            </a:r>
          </a:p>
          <a:p>
            <a:pPr marL="0" indent="0" algn="just">
              <a:buNone/>
            </a:pPr>
            <a:r>
              <a:rPr lang="pt-BR" sz="4000" dirty="0" smtClean="0"/>
              <a:t>• Falta de consciência ou reconhecimento dos sintomas depressivos (tanto para o paciente como para o médico)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4127939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708338"/>
            <a:ext cx="10515600" cy="5468625"/>
          </a:xfrm>
        </p:spPr>
        <p:txBody>
          <a:bodyPr/>
          <a:lstStyle/>
          <a:p>
            <a:pPr marL="0" indent="0">
              <a:buNone/>
            </a:pPr>
            <a:r>
              <a:rPr lang="pt-BR" dirty="0"/>
              <a:t>• </a:t>
            </a:r>
            <a:r>
              <a:rPr lang="pt-BR" sz="4000" dirty="0"/>
              <a:t>Sintomas muito leves de depressão ou pouco </a:t>
            </a:r>
            <a:r>
              <a:rPr lang="pt-BR" sz="4000" dirty="0" smtClean="0"/>
              <a:t>específicos</a:t>
            </a:r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Subestima dos sintomas depressivos pelos próprios pacientes, familiares e profissionais de saúde </a:t>
            </a:r>
            <a:endParaRPr lang="pt-BR" sz="4000" dirty="0" smtClean="0"/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Medo dos efeitos colaterais das medicações </a:t>
            </a:r>
            <a:endParaRPr lang="pt-BR" sz="4000" dirty="0" smtClean="0"/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Preconceito: os idosos têm receio de serem chamados de “loucos”, “gagás”, “fracos” </a:t>
            </a:r>
          </a:p>
          <a:p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25243561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519545"/>
            <a:ext cx="10515600" cy="5657418"/>
          </a:xfrm>
        </p:spPr>
        <p:txBody>
          <a:bodyPr/>
          <a:lstStyle/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endParaRPr lang="pt-BR" dirty="0"/>
          </a:p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sz="7200" dirty="0" err="1" smtClean="0"/>
              <a:t>SUICíDIO</a:t>
            </a:r>
            <a:endParaRPr lang="pt-BR" sz="7200" dirty="0" smtClean="0"/>
          </a:p>
          <a:p>
            <a:pPr marL="0" indent="0" algn="ctr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940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4800" dirty="0"/>
              <a:t>O suicídio em si não é uma doença, nem necessariamente a manifestação de uma doença, mas transtornos mentais constituem-se em um importante fator associado com o suicídio.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4041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837127"/>
            <a:ext cx="10515600" cy="533983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sz="5400" dirty="0"/>
              <a:t>Em muitos países é mais comum o suicídio nos idosos, do que em pessoas mais jovens </a:t>
            </a:r>
            <a:endParaRPr lang="pt-BR" sz="5400" dirty="0" smtClean="0"/>
          </a:p>
          <a:p>
            <a:pPr marL="0" indent="0" algn="just">
              <a:buNone/>
            </a:pPr>
            <a:r>
              <a:rPr lang="pt-BR" sz="5400" dirty="0" smtClean="0"/>
              <a:t>• </a:t>
            </a:r>
            <a:r>
              <a:rPr lang="pt-BR" sz="5400" dirty="0"/>
              <a:t>EUA: mais de 25%, da população que se suicida, é de </a:t>
            </a:r>
            <a:r>
              <a:rPr lang="pt-BR" sz="5400" dirty="0" smtClean="0"/>
              <a:t>idosos</a:t>
            </a:r>
          </a:p>
          <a:p>
            <a:pPr marL="0" indent="0" algn="just">
              <a:buNone/>
            </a:pPr>
            <a:r>
              <a:rPr lang="pt-BR" sz="5400" dirty="0" smtClean="0"/>
              <a:t> </a:t>
            </a:r>
            <a:r>
              <a:rPr lang="pt-BR" sz="5400" dirty="0"/>
              <a:t>• Homens da raça branca com mais de 80 anos – risco 6 vezes maior de </a:t>
            </a:r>
            <a:r>
              <a:rPr lang="pt-BR" sz="5400" dirty="0" err="1" smtClean="0"/>
              <a:t>auto-eliminação</a:t>
            </a:r>
            <a:r>
              <a:rPr lang="pt-BR" sz="5400" dirty="0" smtClean="0"/>
              <a:t> </a:t>
            </a:r>
            <a:r>
              <a:rPr lang="pt-BR" sz="5400" dirty="0"/>
              <a:t>(grupo de mais alto risco) </a:t>
            </a:r>
          </a:p>
        </p:txBody>
      </p:sp>
    </p:spTree>
    <p:extLst>
      <p:ext uri="{BB962C8B-B14F-4D97-AF65-F5344CB8AC3E}">
        <p14:creationId xmlns:p14="http://schemas.microsoft.com/office/powerpoint/2010/main" val="2368678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831273"/>
            <a:ext cx="10515600" cy="5345690"/>
          </a:xfrm>
        </p:spPr>
        <p:txBody>
          <a:bodyPr/>
          <a:lstStyle/>
          <a:p>
            <a:pPr algn="ctr"/>
            <a:endParaRPr lang="pt-BR" sz="6000" dirty="0" smtClean="0"/>
          </a:p>
          <a:p>
            <a:pPr algn="ctr"/>
            <a:endParaRPr lang="pt-BR" sz="6000" dirty="0"/>
          </a:p>
          <a:p>
            <a:pPr algn="ctr"/>
            <a:r>
              <a:rPr lang="pt-BR" sz="6000" dirty="0" smtClean="0"/>
              <a:t>O QUE É O ENVELHECIMENTO?</a:t>
            </a:r>
            <a:endParaRPr lang="pt-BR" sz="6000" dirty="0"/>
          </a:p>
        </p:txBody>
      </p:sp>
    </p:spTree>
    <p:extLst>
      <p:ext uri="{BB962C8B-B14F-4D97-AF65-F5344CB8AC3E}">
        <p14:creationId xmlns:p14="http://schemas.microsoft.com/office/powerpoint/2010/main" val="18108201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708338"/>
            <a:ext cx="10515600" cy="5468625"/>
          </a:xfrm>
        </p:spPr>
        <p:txBody>
          <a:bodyPr/>
          <a:lstStyle/>
          <a:p>
            <a:pPr marL="0" indent="0">
              <a:buNone/>
            </a:pPr>
            <a:r>
              <a:rPr lang="pt-BR" dirty="0"/>
              <a:t>• </a:t>
            </a:r>
            <a:r>
              <a:rPr lang="pt-BR" sz="4000" dirty="0"/>
              <a:t>É mais frequente em portadores de </a:t>
            </a:r>
            <a:r>
              <a:rPr lang="pt-BR" sz="4000" dirty="0" smtClean="0"/>
              <a:t>TH</a:t>
            </a:r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História de outras tentativas </a:t>
            </a:r>
            <a:endParaRPr lang="pt-BR" sz="4000" dirty="0" smtClean="0"/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História familiar de suicídio </a:t>
            </a:r>
            <a:endParaRPr lang="pt-BR" sz="4000" dirty="0" smtClean="0"/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Quadro psicótico especialmente com alucinações ou delírios de comando </a:t>
            </a:r>
          </a:p>
          <a:p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2561967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415636"/>
            <a:ext cx="10515600" cy="5761327"/>
          </a:xfrm>
        </p:spPr>
        <p:txBody>
          <a:bodyPr>
            <a:noAutofit/>
          </a:bodyPr>
          <a:lstStyle/>
          <a:p>
            <a:pPr algn="just"/>
            <a:r>
              <a:rPr lang="pt-BR" sz="4800" dirty="0" smtClean="0"/>
              <a:t>Uma das causas mais frequentes de suicídio em idosos é porque supostamente a dependência em relação a terceiros não é bem vista em países ocidentais</a:t>
            </a:r>
          </a:p>
          <a:p>
            <a:pPr algn="just"/>
            <a:endParaRPr lang="pt-BR" sz="4800" dirty="0"/>
          </a:p>
          <a:p>
            <a:pPr algn="just"/>
            <a:r>
              <a:rPr lang="pt-BR" sz="4800" dirty="0" smtClean="0"/>
              <a:t>No Brasil, quando passamos da faixa 15-19 anos para a de 20-29 anos, há um aumento substantivo do número de suicídios.</a:t>
            </a: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1547423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893618"/>
            <a:ext cx="10515600" cy="5283345"/>
          </a:xfrm>
        </p:spPr>
        <p:txBody>
          <a:bodyPr>
            <a:noAutofit/>
          </a:bodyPr>
          <a:lstStyle/>
          <a:p>
            <a:pPr algn="just"/>
            <a:r>
              <a:rPr lang="pt-BR" sz="4000" dirty="0" smtClean="0"/>
              <a:t>A  mortalidade </a:t>
            </a:r>
            <a:r>
              <a:rPr lang="pt-BR" sz="4000" dirty="0"/>
              <a:t>é</a:t>
            </a:r>
            <a:r>
              <a:rPr lang="pt-BR" sz="4000" dirty="0" smtClean="0"/>
              <a:t> maior em idosos com mais de 70 anos</a:t>
            </a:r>
          </a:p>
          <a:p>
            <a:pPr algn="just"/>
            <a:r>
              <a:rPr lang="pt-BR" sz="4000" dirty="0" smtClean="0"/>
              <a:t>60,4 % solteiro/divorciado/viúvo </a:t>
            </a:r>
          </a:p>
          <a:p>
            <a:pPr algn="just"/>
            <a:r>
              <a:rPr lang="pt-BR" sz="4000" dirty="0" smtClean="0"/>
              <a:t>31,5% casado/união estável </a:t>
            </a:r>
          </a:p>
          <a:p>
            <a:pPr marL="0" indent="0" algn="just">
              <a:buNone/>
            </a:pPr>
            <a:r>
              <a:rPr lang="pt-BR" sz="4000" dirty="0" smtClean="0"/>
              <a:t> HOMENS por enforcamento em sua grande maioria</a:t>
            </a:r>
          </a:p>
          <a:p>
            <a:pPr marL="0" indent="0" algn="just">
              <a:buNone/>
            </a:pPr>
            <a:r>
              <a:rPr lang="pt-BR" sz="4000" dirty="0" smtClean="0"/>
              <a:t> MULHERES por intoxicação exógena </a:t>
            </a:r>
          </a:p>
          <a:p>
            <a:pPr marL="0" indent="0" algn="just">
              <a:buNone/>
            </a:pPr>
            <a:r>
              <a:rPr lang="pt-BR" sz="4000" dirty="0" smtClean="0"/>
              <a:t> HOMENS SÃO MAIS EFETIVOS</a:t>
            </a:r>
          </a:p>
          <a:p>
            <a:pPr marL="0" indent="0" algn="just">
              <a:buNone/>
            </a:pPr>
            <a:r>
              <a:rPr lang="pt-BR" sz="4000" dirty="0" smtClean="0"/>
              <a:t> MULHERES FAZEM MAIS TENTATIVAS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470837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706582"/>
            <a:ext cx="10515600" cy="5470381"/>
          </a:xfrm>
        </p:spPr>
        <p:txBody>
          <a:bodyPr>
            <a:normAutofit/>
          </a:bodyPr>
          <a:lstStyle/>
          <a:p>
            <a:pPr algn="just"/>
            <a:r>
              <a:rPr lang="pt-BR" sz="5400" dirty="0" smtClean="0"/>
              <a:t>São quatro os sentimentos principais de quem pensa em se matar: depressão, desesperança, desamparo e desespero (regra dos 4D).</a:t>
            </a:r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1396532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665018"/>
            <a:ext cx="10515600" cy="5511945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sz="3200" dirty="0" smtClean="0"/>
              <a:t>Fatores habitualmente encontrados em pessoas com risco de comportamentos suicidas (</a:t>
            </a:r>
            <a:r>
              <a:rPr lang="pt-BR" sz="3200" dirty="0" err="1" smtClean="0"/>
              <a:t>Bertolote</a:t>
            </a:r>
            <a:r>
              <a:rPr lang="pt-BR" sz="3200" dirty="0" smtClean="0"/>
              <a:t>, “O suicídio e sua prevenção”): </a:t>
            </a:r>
          </a:p>
          <a:p>
            <a:pPr marL="0" indent="0" algn="just">
              <a:buNone/>
            </a:pPr>
            <a:r>
              <a:rPr lang="pt-BR" sz="3200" dirty="0" smtClean="0"/>
              <a:t> </a:t>
            </a:r>
          </a:p>
          <a:p>
            <a:pPr algn="just"/>
            <a:r>
              <a:rPr lang="pt-BR" sz="3200" dirty="0" smtClean="0"/>
              <a:t>Tentativa (s) prévia (s) de suicídio - Transtornos psiquiátricos (principalmente depressão, alcoolismo, esquizofrenia e certos transtornos de personalidade - Doenças físicas (terminais, dolorosas, debilitantes, incapacitantes, desaprovadas socialmente - como a AIDS) - História familiar de suicídio, alcoolismo ou outros transtornos psiquiátricos - Estado civil divorciado, viúvo ou solteiro - Isolamento social - Desempregado ou aposentado - Luto ou abuso sexual na infância - Alta recente de internação psiquiátrica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0098390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09411" y="911225"/>
            <a:ext cx="10515600" cy="5450938"/>
          </a:xfrm>
        </p:spPr>
        <p:txBody>
          <a:bodyPr/>
          <a:lstStyle/>
          <a:p>
            <a:r>
              <a:rPr lang="pt-BR" dirty="0"/>
              <a:t>Fatores ambientais – </a:t>
            </a:r>
          </a:p>
          <a:p>
            <a:r>
              <a:rPr lang="pt-BR" dirty="0"/>
              <a:t>Fácil acesso a métodos de suicídio</a:t>
            </a:r>
          </a:p>
          <a:p>
            <a:r>
              <a:rPr lang="pt-BR" dirty="0"/>
              <a:t> Estressores recentes – </a:t>
            </a:r>
          </a:p>
          <a:p>
            <a:r>
              <a:rPr lang="pt-BR" dirty="0"/>
              <a:t>Separação conjugal – </a:t>
            </a:r>
          </a:p>
          <a:p>
            <a:r>
              <a:rPr lang="pt-BR" dirty="0"/>
              <a:t>Luto – </a:t>
            </a:r>
          </a:p>
          <a:p>
            <a:r>
              <a:rPr lang="pt-BR" dirty="0"/>
              <a:t>Conflitos familiares</a:t>
            </a:r>
          </a:p>
          <a:p>
            <a:pPr marL="0" indent="0">
              <a:buNone/>
            </a:pPr>
            <a:r>
              <a:rPr lang="pt-BR" dirty="0"/>
              <a:t> Mudança de situação empregatícia ou financeira - Rejeição por parte de pessoa significativa - Vergonha e temor de ser considerado culpado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91445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669701"/>
            <a:ext cx="10515600" cy="5507262"/>
          </a:xfrm>
        </p:spPr>
        <p:txBody>
          <a:bodyPr/>
          <a:lstStyle/>
          <a:p>
            <a:r>
              <a:rPr lang="pt-BR" dirty="0"/>
              <a:t>Idosos e suicídio </a:t>
            </a:r>
          </a:p>
          <a:p>
            <a:pPr marL="0" indent="0">
              <a:buNone/>
            </a:pPr>
            <a:r>
              <a:rPr lang="pt-BR" dirty="0"/>
              <a:t>• Em pesquisa feita com notas de suicidas idosos, </a:t>
            </a:r>
            <a:r>
              <a:rPr lang="pt-BR" dirty="0" err="1"/>
              <a:t>Beenars</a:t>
            </a:r>
            <a:r>
              <a:rPr lang="pt-BR" dirty="0"/>
              <a:t> et al. Identificaram os seguintes motivos como principais:</a:t>
            </a:r>
          </a:p>
          <a:p>
            <a:pPr marL="0" indent="0">
              <a:buNone/>
            </a:pPr>
            <a:r>
              <a:rPr lang="pt-BR" dirty="0"/>
              <a:t> – medo de se tornarem fardos; </a:t>
            </a:r>
          </a:p>
          <a:p>
            <a:pPr marL="0" indent="0">
              <a:buNone/>
            </a:pPr>
            <a:r>
              <a:rPr lang="pt-BR" dirty="0"/>
              <a:t>– de se tornarem dependentes de terceiros; </a:t>
            </a:r>
          </a:p>
          <a:p>
            <a:pPr marL="0" indent="0">
              <a:buNone/>
            </a:pPr>
            <a:r>
              <a:rPr lang="pt-BR" dirty="0"/>
              <a:t>– pavor de serem colocados em uma instituição para terceira idade; </a:t>
            </a:r>
          </a:p>
          <a:p>
            <a:pPr marL="0" indent="0">
              <a:buNone/>
            </a:pPr>
            <a:r>
              <a:rPr lang="pt-BR" dirty="0"/>
              <a:t>– intolerância à redução das capacidades física e mental;</a:t>
            </a:r>
          </a:p>
          <a:p>
            <a:pPr marL="0" indent="0">
              <a:buNone/>
            </a:pPr>
            <a:r>
              <a:rPr lang="pt-BR" dirty="0"/>
              <a:t> – inabilidade em lidar com doenças;</a:t>
            </a:r>
          </a:p>
          <a:p>
            <a:pPr marL="0" indent="0">
              <a:buNone/>
            </a:pPr>
            <a:r>
              <a:rPr lang="pt-BR" dirty="0"/>
              <a:t> – medo de bancarrota (menos presente em democracias sociais);</a:t>
            </a:r>
          </a:p>
          <a:p>
            <a:pPr marL="0" indent="0">
              <a:buNone/>
            </a:pPr>
            <a:r>
              <a:rPr lang="pt-BR" dirty="0"/>
              <a:t> – medo de perder o controle sobre a vida e a vontade de controlar a morte;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5057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772732"/>
            <a:ext cx="10515600" cy="5404231"/>
          </a:xfrm>
        </p:spPr>
        <p:txBody>
          <a:bodyPr/>
          <a:lstStyle/>
          <a:p>
            <a:pPr marL="0" indent="0">
              <a:buNone/>
            </a:pPr>
            <a:r>
              <a:rPr lang="pt-BR" dirty="0"/>
              <a:t>OMS (</a:t>
            </a:r>
            <a:r>
              <a:rPr lang="pt-BR" dirty="0" smtClean="0"/>
              <a:t>2015) </a:t>
            </a:r>
            <a:r>
              <a:rPr lang="pt-BR" dirty="0"/>
              <a:t>– aproximadamente 1 milhão de pessoas estiveram em risco de cometer suicídio. </a:t>
            </a:r>
          </a:p>
          <a:p>
            <a:pPr marL="0" indent="0">
              <a:buNone/>
            </a:pPr>
            <a:r>
              <a:rPr lang="pt-BR" dirty="0"/>
              <a:t> • O suicídio é uma das 10 maiores causas de morte em todos os países. </a:t>
            </a:r>
          </a:p>
          <a:p>
            <a:pPr marL="0" indent="0">
              <a:buNone/>
            </a:pPr>
            <a:r>
              <a:rPr lang="pt-BR" dirty="0"/>
              <a:t> • É uma das três maiores causas de morte na faixa de 15 a 35 anos. </a:t>
            </a:r>
          </a:p>
          <a:p>
            <a:pPr marL="0" indent="0">
              <a:buNone/>
            </a:pPr>
            <a:r>
              <a:rPr lang="pt-BR" dirty="0"/>
              <a:t> • O impacto psicológico e social em uma família e na sociedade é imensurável. </a:t>
            </a:r>
          </a:p>
          <a:p>
            <a:pPr marL="0" indent="0">
              <a:buNone/>
            </a:pPr>
            <a:r>
              <a:rPr lang="pt-BR" dirty="0"/>
              <a:t> • Em média, um único suicídio afeta pelo menos outras seis pessoas. </a:t>
            </a:r>
          </a:p>
          <a:p>
            <a:pPr marL="0" indent="0">
              <a:buNone/>
            </a:pPr>
            <a:r>
              <a:rPr lang="pt-BR" dirty="0"/>
              <a:t> • Se ocorre numa escola ou em algum local de trabalho, tem impacto em centenas de pessoas.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55511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721217"/>
            <a:ext cx="10515600" cy="5455746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 </a:t>
            </a:r>
            <a:r>
              <a:rPr lang="pt-BR" sz="4000" dirty="0"/>
              <a:t>Países desenvolvidos e subdesenvolvidos: prevalência total de transtornos mentais de 80 a 100% em casos de suicídios com êxito letal. </a:t>
            </a:r>
          </a:p>
          <a:p>
            <a:pPr marL="0" indent="0">
              <a:buNone/>
            </a:pPr>
            <a:r>
              <a:rPr lang="pt-BR" sz="4000" dirty="0"/>
              <a:t> </a:t>
            </a:r>
          </a:p>
          <a:p>
            <a:pPr marL="0" indent="0">
              <a:buNone/>
            </a:pPr>
            <a:r>
              <a:rPr lang="pt-BR" sz="4000" dirty="0"/>
              <a:t>• Risco de suicídio ao longo da vida em pessoas com transtorno do humor (principalmente depressão): 6 a 15%. </a:t>
            </a:r>
          </a:p>
          <a:p>
            <a:pPr marL="0" indent="0">
              <a:buNone/>
            </a:pPr>
            <a:r>
              <a:rPr lang="pt-BR" sz="4000" dirty="0"/>
              <a:t> </a:t>
            </a:r>
          </a:p>
          <a:p>
            <a:pPr marL="0" indent="0">
              <a:buNone/>
            </a:pPr>
            <a:r>
              <a:rPr lang="pt-BR" sz="4000" dirty="0"/>
              <a:t>• Alcoolismo: 7 a 15%. </a:t>
            </a:r>
          </a:p>
          <a:p>
            <a:pPr marL="0" indent="0">
              <a:buNone/>
            </a:pPr>
            <a:r>
              <a:rPr lang="pt-BR" sz="4000" dirty="0"/>
              <a:t> </a:t>
            </a:r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Esquizofrenia: 4 a 10%. </a:t>
            </a:r>
          </a:p>
        </p:txBody>
      </p:sp>
    </p:spTree>
    <p:extLst>
      <p:ext uri="{BB962C8B-B14F-4D97-AF65-F5344CB8AC3E}">
        <p14:creationId xmlns:p14="http://schemas.microsoft.com/office/powerpoint/2010/main" val="11461037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207818"/>
            <a:ext cx="10515600" cy="5969145"/>
          </a:xfrm>
        </p:spPr>
        <p:txBody>
          <a:bodyPr/>
          <a:lstStyle/>
          <a:p>
            <a:r>
              <a:rPr lang="pt-BR" dirty="0"/>
              <a:t> </a:t>
            </a:r>
            <a:r>
              <a:rPr lang="pt-BR" sz="4000" dirty="0"/>
              <a:t>OMS (2020): 1,53 milhão de pessoas no mundo morrerão por suicídio. </a:t>
            </a:r>
            <a:endParaRPr lang="pt-BR" sz="4000" dirty="0" smtClean="0"/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01 caso de suicídio a cada 20 segundos </a:t>
            </a:r>
            <a:endParaRPr lang="pt-BR" sz="4000" dirty="0" smtClean="0"/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01 tentativa de suicídio a cada 2 segundos. </a:t>
            </a:r>
            <a:endParaRPr lang="pt-BR" sz="4000" dirty="0" smtClean="0"/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É considerado o mais grave dilema ético da Medicina </a:t>
            </a:r>
            <a:endParaRPr lang="pt-BR" sz="4000" dirty="0" smtClean="0"/>
          </a:p>
          <a:p>
            <a:pPr marL="0" indent="0">
              <a:buNone/>
            </a:pPr>
            <a:r>
              <a:rPr lang="pt-BR" sz="4000" dirty="0" smtClean="0"/>
              <a:t>• </a:t>
            </a:r>
            <a:r>
              <a:rPr lang="pt-BR" sz="4000" dirty="0"/>
              <a:t>Complicação terminal de uma fenômeno multideterminado. </a:t>
            </a:r>
          </a:p>
        </p:txBody>
      </p:sp>
    </p:spTree>
    <p:extLst>
      <p:ext uri="{BB962C8B-B14F-4D97-AF65-F5344CB8AC3E}">
        <p14:creationId xmlns:p14="http://schemas.microsoft.com/office/powerpoint/2010/main" val="526253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727364"/>
            <a:ext cx="10515600" cy="5449599"/>
          </a:xfrm>
        </p:spPr>
        <p:txBody>
          <a:bodyPr>
            <a:normAutofit/>
          </a:bodyPr>
          <a:lstStyle/>
          <a:p>
            <a:pPr algn="just"/>
            <a:r>
              <a:rPr lang="pt-BR" sz="4000" dirty="0" smtClean="0"/>
              <a:t>“É um fenômeno biopsicossocial que atinge o homem e sua existência na sociedade, manifestando-se em todos os domínios da vida. Inicia-se pelas células, passa aos tecidos e órgãos e termina nos processos extremamente complicados do pensamento.”  Soares Vargas, 1994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26512551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581891"/>
            <a:ext cx="10515600" cy="5595072"/>
          </a:xfrm>
        </p:spPr>
        <p:txBody>
          <a:bodyPr>
            <a:noAutofit/>
          </a:bodyPr>
          <a:lstStyle/>
          <a:p>
            <a:pPr algn="just"/>
            <a:r>
              <a:rPr lang="pt-BR" sz="3600" dirty="0" smtClean="0"/>
              <a:t>Três características comuns na maioria pessoas sob risco de suicídio: </a:t>
            </a:r>
          </a:p>
          <a:p>
            <a:pPr algn="just"/>
            <a:r>
              <a:rPr lang="pt-BR" sz="3600" dirty="0" smtClean="0"/>
              <a:t>1. </a:t>
            </a:r>
            <a:r>
              <a:rPr lang="pt-BR" sz="3600" dirty="0" smtClean="0">
                <a:solidFill>
                  <a:srgbClr val="FF0000"/>
                </a:solidFill>
              </a:rPr>
              <a:t>Ambivalência</a:t>
            </a:r>
            <a:r>
              <a:rPr lang="pt-BR" sz="3600" dirty="0" smtClean="0"/>
              <a:t>: Quase sempre querem ao mesmo tempo alcançar a morte, mas também viver. </a:t>
            </a:r>
          </a:p>
          <a:p>
            <a:pPr algn="just"/>
            <a:r>
              <a:rPr lang="pt-BR" sz="3600" dirty="0" smtClean="0"/>
              <a:t>2. </a:t>
            </a:r>
            <a:r>
              <a:rPr lang="pt-BR" sz="3600" dirty="0" smtClean="0">
                <a:solidFill>
                  <a:srgbClr val="FF0000"/>
                </a:solidFill>
              </a:rPr>
              <a:t>Impulsividade</a:t>
            </a:r>
            <a:r>
              <a:rPr lang="pt-BR" sz="3600" dirty="0" smtClean="0"/>
              <a:t>: o suicídio pode ser também um ato impulsivo, desencadeado por eventos negativos do dia a dia.</a:t>
            </a:r>
          </a:p>
          <a:p>
            <a:pPr algn="just"/>
            <a:r>
              <a:rPr lang="pt-BR" sz="3600" dirty="0" smtClean="0"/>
              <a:t> 3. </a:t>
            </a:r>
            <a:r>
              <a:rPr lang="pt-BR" sz="3600" dirty="0" smtClean="0">
                <a:solidFill>
                  <a:srgbClr val="FF0000"/>
                </a:solidFill>
              </a:rPr>
              <a:t>Rigidez/constrição</a:t>
            </a:r>
            <a:r>
              <a:rPr lang="pt-BR" sz="3600" dirty="0" smtClean="0"/>
              <a:t>: Pensam de forma rígida e drástica: “O único caminho é a morte”; “Não há mais nada o que fazer”; “A única coisa que poderia fazer era me matar”.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3301077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PRECAUÇÕES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 </a:t>
            </a:r>
            <a:r>
              <a:rPr lang="pt-BR" sz="3600" dirty="0"/>
              <a:t>Melhora falsa ou enganosa: Quando um paciente agitado de repente fica calmo, ele pode ter tomado a decisão de cometer suicídio, daí a calma após a decisão. </a:t>
            </a:r>
          </a:p>
          <a:p>
            <a:pPr marL="0" indent="0">
              <a:buNone/>
            </a:pPr>
            <a:endParaRPr lang="pt-BR" sz="3600" dirty="0"/>
          </a:p>
          <a:p>
            <a:pPr marL="0" indent="0">
              <a:buNone/>
            </a:pPr>
            <a:r>
              <a:rPr lang="pt-BR" sz="3600" dirty="0"/>
              <a:t>• Negação: Pacientes que tem intenção muito sérias de suicidar-se podem deliberadamente negar a ideação suicida. </a:t>
            </a:r>
          </a:p>
        </p:txBody>
      </p:sp>
    </p:spTree>
    <p:extLst>
      <p:ext uri="{BB962C8B-B14F-4D97-AF65-F5344CB8AC3E}">
        <p14:creationId xmlns:p14="http://schemas.microsoft.com/office/powerpoint/2010/main" val="33206576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IMPULSIVIDADE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 </a:t>
            </a:r>
            <a:r>
              <a:rPr lang="pt-BR" sz="3600" dirty="0"/>
              <a:t>O suicídio é um fenômeno impulsivo e o impulso é por natureza muito transitório. </a:t>
            </a:r>
          </a:p>
          <a:p>
            <a:pPr marL="0" indent="0">
              <a:buNone/>
            </a:pPr>
            <a:endParaRPr lang="pt-BR" sz="3600" dirty="0"/>
          </a:p>
          <a:p>
            <a:r>
              <a:rPr lang="pt-BR" sz="3600" dirty="0" smtClean="0"/>
              <a:t> </a:t>
            </a:r>
            <a:r>
              <a:rPr lang="pt-BR" sz="3600" dirty="0"/>
              <a:t>Se a ajuda é fornecida no momento do impulso, a crise pode ser combatida</a:t>
            </a:r>
            <a:r>
              <a:rPr lang="pt-B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562387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3821"/>
          </a:xfrm>
        </p:spPr>
        <p:txBody>
          <a:bodyPr/>
          <a:lstStyle/>
          <a:p>
            <a:r>
              <a:rPr lang="pt-BR" dirty="0" smtClean="0"/>
              <a:t>PREVENÇÃO PRIMÁRIA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3600" dirty="0"/>
              <a:t> Não existe uma única causa de tentativa de suicídio. </a:t>
            </a:r>
          </a:p>
          <a:p>
            <a:pPr marL="0" indent="0">
              <a:buNone/>
            </a:pPr>
            <a:r>
              <a:rPr lang="pt-BR" sz="3600" dirty="0"/>
              <a:t> </a:t>
            </a:r>
          </a:p>
          <a:p>
            <a:r>
              <a:rPr lang="pt-BR" sz="3600" dirty="0" smtClean="0"/>
              <a:t> </a:t>
            </a:r>
            <a:r>
              <a:rPr lang="pt-BR" sz="3600" dirty="0"/>
              <a:t>A adversidade de fatores e problemas sugere que provavelmente nenhuma medida preventiva única é relevante para todos os pacientes, e que a prevenção efetiva terá que incluir diferentes procedimentos nos vários estágios da cadeia de eventos que levam até a tentativa de suicídio. </a:t>
            </a:r>
          </a:p>
        </p:txBody>
      </p:sp>
    </p:spTree>
    <p:extLst>
      <p:ext uri="{BB962C8B-B14F-4D97-AF65-F5344CB8AC3E}">
        <p14:creationId xmlns:p14="http://schemas.microsoft.com/office/powerpoint/2010/main" val="3192508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875763"/>
            <a:ext cx="10515600" cy="5301200"/>
          </a:xfrm>
        </p:spPr>
        <p:txBody>
          <a:bodyPr>
            <a:normAutofit/>
          </a:bodyPr>
          <a:lstStyle/>
          <a:p>
            <a:pPr algn="just"/>
            <a:r>
              <a:rPr lang="pt-BR" dirty="0"/>
              <a:t> </a:t>
            </a:r>
            <a:r>
              <a:rPr lang="pt-BR" sz="3600" dirty="0"/>
              <a:t>Prescrição de </a:t>
            </a:r>
            <a:r>
              <a:rPr lang="pt-BR" sz="3600" dirty="0" err="1"/>
              <a:t>psicofármacos</a:t>
            </a:r>
            <a:r>
              <a:rPr lang="pt-BR" sz="3600" dirty="0"/>
              <a:t>: deve ser realizada com critérios, elegendo os de menor toxidade. Receitas devem ser válidas para a menor quantidade possível. O melhor é a colaboração de um familiar que controle e fique com a guarda dos medicamentos.  </a:t>
            </a:r>
          </a:p>
          <a:p>
            <a:pPr marL="0" indent="0" algn="just">
              <a:buNone/>
            </a:pPr>
            <a:endParaRPr lang="pt-BR" sz="3600" dirty="0"/>
          </a:p>
          <a:p>
            <a:pPr algn="just"/>
            <a:r>
              <a:rPr lang="pt-BR" sz="3600" dirty="0" smtClean="0"/>
              <a:t>70</a:t>
            </a:r>
            <a:r>
              <a:rPr lang="pt-BR" sz="3600" dirty="0"/>
              <a:t>% das intoxicações medicamentosas voluntárias se realizam com os fármacos que foram prescritos ao paciente. </a:t>
            </a:r>
          </a:p>
        </p:txBody>
      </p:sp>
    </p:spTree>
    <p:extLst>
      <p:ext uri="{BB962C8B-B14F-4D97-AF65-F5344CB8AC3E}">
        <p14:creationId xmlns:p14="http://schemas.microsoft.com/office/powerpoint/2010/main" val="42532220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721217"/>
            <a:ext cx="10515600" cy="5455746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/>
              <a:t> </a:t>
            </a:r>
            <a:r>
              <a:rPr lang="pt-BR" sz="4400" dirty="0"/>
              <a:t>Uma proporção substancial de pessoas que cometem o suicídio morrem sem nunca terem visto um profissional de saúde mental. </a:t>
            </a:r>
          </a:p>
          <a:p>
            <a:pPr marL="0" indent="0" algn="just">
              <a:buNone/>
            </a:pPr>
            <a:r>
              <a:rPr lang="pt-BR" sz="4400" dirty="0"/>
              <a:t> </a:t>
            </a:r>
          </a:p>
          <a:p>
            <a:pPr algn="just"/>
            <a:r>
              <a:rPr lang="pt-BR" sz="4400" dirty="0" smtClean="0"/>
              <a:t> </a:t>
            </a:r>
            <a:r>
              <a:rPr lang="pt-BR" sz="4400" dirty="0"/>
              <a:t>Melhora na detecção, </a:t>
            </a:r>
            <a:r>
              <a:rPr lang="pt-BR" sz="4400" dirty="0" err="1"/>
              <a:t>referenciamento</a:t>
            </a:r>
            <a:r>
              <a:rPr lang="pt-BR" sz="4400" dirty="0"/>
              <a:t> e manejo dos transtornos psiquiátricos na atenção primária são passos importantes na prevenção do suicídio. </a:t>
            </a:r>
          </a:p>
          <a:p>
            <a:endParaRPr lang="pt-BR" sz="4400" dirty="0"/>
          </a:p>
        </p:txBody>
      </p:sp>
    </p:spTree>
    <p:extLst>
      <p:ext uri="{BB962C8B-B14F-4D97-AF65-F5344CB8AC3E}">
        <p14:creationId xmlns:p14="http://schemas.microsoft.com/office/powerpoint/2010/main" val="8967081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t-BR" sz="8000" dirty="0" smtClean="0"/>
          </a:p>
          <a:p>
            <a:pPr algn="ctr"/>
            <a:r>
              <a:rPr lang="pt-BR" sz="8000" dirty="0" smtClean="0"/>
              <a:t>MITOS </a:t>
            </a:r>
            <a:r>
              <a:rPr lang="pt-BR" sz="7200" dirty="0" smtClean="0"/>
              <a:t>E REALIDADES</a:t>
            </a:r>
            <a:endParaRPr lang="pt-BR" sz="7200" dirty="0"/>
          </a:p>
        </p:txBody>
      </p:sp>
    </p:spTree>
    <p:extLst>
      <p:ext uri="{BB962C8B-B14F-4D97-AF65-F5344CB8AC3E}">
        <p14:creationId xmlns:p14="http://schemas.microsoft.com/office/powerpoint/2010/main" val="26713726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669701"/>
            <a:ext cx="10515600" cy="5507262"/>
          </a:xfrm>
        </p:spPr>
        <p:txBody>
          <a:bodyPr/>
          <a:lstStyle/>
          <a:p>
            <a:pPr algn="just"/>
            <a:r>
              <a:rPr lang="pt-BR" dirty="0">
                <a:solidFill>
                  <a:srgbClr val="FF0000"/>
                </a:solidFill>
              </a:rPr>
              <a:t>Mito</a:t>
            </a:r>
            <a:r>
              <a:rPr lang="pt-BR" dirty="0"/>
              <a:t>: A ideia comum de que a ameaça de suicídio é feita apenas para manipular as pessoas ou chamar a atenção. </a:t>
            </a:r>
          </a:p>
          <a:p>
            <a:pPr algn="just"/>
            <a:r>
              <a:rPr lang="pt-BR" dirty="0" smtClean="0">
                <a:solidFill>
                  <a:srgbClr val="FF0000"/>
                </a:solidFill>
              </a:rPr>
              <a:t>Realidade</a:t>
            </a:r>
            <a:r>
              <a:rPr lang="pt-BR" dirty="0">
                <a:solidFill>
                  <a:srgbClr val="FF0000"/>
                </a:solidFill>
              </a:rPr>
              <a:t>:</a:t>
            </a:r>
            <a:r>
              <a:rPr lang="pt-BR" dirty="0"/>
              <a:t> Entende-se que uma ameaça de suicídio sempre deve ser levada a sério. </a:t>
            </a:r>
          </a:p>
          <a:p>
            <a:pPr algn="just"/>
            <a:r>
              <a:rPr lang="pt-BR" dirty="0"/>
              <a:t>Chegar a esse tipo de recurso indica que a pessoa está sofrendo e necessita de ajuda.</a:t>
            </a:r>
          </a:p>
          <a:p>
            <a:pPr algn="just"/>
            <a:r>
              <a:rPr lang="pt-BR" dirty="0" smtClean="0">
                <a:solidFill>
                  <a:srgbClr val="FF0000"/>
                </a:solidFill>
              </a:rPr>
              <a:t>Mito</a:t>
            </a:r>
            <a:r>
              <a:rPr lang="pt-BR" dirty="0">
                <a:solidFill>
                  <a:srgbClr val="FF0000"/>
                </a:solidFill>
              </a:rPr>
              <a:t>:</a:t>
            </a:r>
            <a:r>
              <a:rPr lang="pt-BR" dirty="0"/>
              <a:t> Os suicidas têm plena intenção de morrer.  </a:t>
            </a:r>
          </a:p>
          <a:p>
            <a:pPr algn="just"/>
            <a:r>
              <a:rPr lang="pt-BR" dirty="0">
                <a:solidFill>
                  <a:srgbClr val="FF0000"/>
                </a:solidFill>
              </a:rPr>
              <a:t>Realidade</a:t>
            </a:r>
            <a:r>
              <a:rPr lang="pt-BR" dirty="0"/>
              <a:t>: A maioria dos suicidas não se decidiram quanto a viver ou morrer, e jogam com a morte, deixando, com isso, aos outros a incumbência de salvá-los. Quase nenhuma pessoa comete suicídio sem permitir que os outros saibam como ela se sente. 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590018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592428"/>
            <a:ext cx="10515600" cy="5584535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sz="3600" dirty="0">
                <a:solidFill>
                  <a:srgbClr val="FF0000"/>
                </a:solidFill>
              </a:rPr>
              <a:t>Mito</a:t>
            </a:r>
            <a:r>
              <a:rPr lang="pt-BR" sz="3600" dirty="0"/>
              <a:t>: A melhora depois de uma crise de suicídio significa que o risco de suicídio passou. </a:t>
            </a:r>
            <a:endParaRPr lang="pt-BR" sz="3600" dirty="0" smtClean="0"/>
          </a:p>
          <a:p>
            <a:pPr algn="just"/>
            <a:r>
              <a:rPr lang="pt-BR" sz="3600" dirty="0" smtClean="0">
                <a:solidFill>
                  <a:srgbClr val="FF0000"/>
                </a:solidFill>
              </a:rPr>
              <a:t>Realidade</a:t>
            </a:r>
            <a:r>
              <a:rPr lang="pt-BR" sz="3600" dirty="0" smtClean="0"/>
              <a:t>: </a:t>
            </a:r>
            <a:r>
              <a:rPr lang="pt-BR" sz="3600" dirty="0"/>
              <a:t>A maioria dos suicídios ocorre dentro de aproximadamente três meses depois do início da “melhora”, quando a pessoa tem mais forças para colocar em ação seus pensamentos e sentimentos mórbidos. </a:t>
            </a:r>
            <a:endParaRPr lang="pt-BR" sz="3600" dirty="0" smtClean="0"/>
          </a:p>
          <a:p>
            <a:pPr algn="just"/>
            <a:r>
              <a:rPr lang="pt-BR" sz="3600" dirty="0" smtClean="0">
                <a:solidFill>
                  <a:srgbClr val="FF0000"/>
                </a:solidFill>
              </a:rPr>
              <a:t>Mito</a:t>
            </a:r>
            <a:r>
              <a:rPr lang="pt-BR" sz="3600" dirty="0"/>
              <a:t>: O suicídio é herdado ou “ocorre em determinadas famílias”.  </a:t>
            </a:r>
          </a:p>
          <a:p>
            <a:pPr algn="just"/>
            <a:r>
              <a:rPr lang="pt-BR" sz="3600" dirty="0" smtClean="0">
                <a:solidFill>
                  <a:srgbClr val="FF0000"/>
                </a:solidFill>
              </a:rPr>
              <a:t>Realidade</a:t>
            </a:r>
            <a:r>
              <a:rPr lang="pt-BR" sz="3600" dirty="0" smtClean="0"/>
              <a:t>: </a:t>
            </a:r>
            <a:r>
              <a:rPr lang="pt-BR" sz="3600" dirty="0"/>
              <a:t>O suicídio tem uma configuração individual.  </a:t>
            </a:r>
          </a:p>
        </p:txBody>
      </p:sp>
    </p:spTree>
    <p:extLst>
      <p:ext uri="{BB962C8B-B14F-4D97-AF65-F5344CB8AC3E}">
        <p14:creationId xmlns:p14="http://schemas.microsoft.com/office/powerpoint/2010/main" val="38514928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888642"/>
            <a:ext cx="10515600" cy="5288321"/>
          </a:xfrm>
        </p:spPr>
        <p:txBody>
          <a:bodyPr>
            <a:normAutofit/>
          </a:bodyPr>
          <a:lstStyle/>
          <a:p>
            <a:pPr algn="just"/>
            <a:r>
              <a:rPr lang="pt-BR" sz="4400" dirty="0">
                <a:solidFill>
                  <a:srgbClr val="FF0000"/>
                </a:solidFill>
              </a:rPr>
              <a:t>Mito</a:t>
            </a:r>
            <a:r>
              <a:rPr lang="pt-BR" sz="4400" dirty="0"/>
              <a:t>: Todos os suicidas tem doença mental, e o suicídio é sempre o ato de uma pessoa psicótica.  </a:t>
            </a:r>
            <a:endParaRPr lang="pt-BR" sz="4400" dirty="0" smtClean="0"/>
          </a:p>
          <a:p>
            <a:pPr algn="just"/>
            <a:r>
              <a:rPr lang="pt-BR" sz="4400" dirty="0" smtClean="0">
                <a:solidFill>
                  <a:srgbClr val="FF0000"/>
                </a:solidFill>
              </a:rPr>
              <a:t>Realidade</a:t>
            </a:r>
            <a:r>
              <a:rPr lang="pt-BR" sz="4400" dirty="0" smtClean="0"/>
              <a:t>: </a:t>
            </a:r>
            <a:r>
              <a:rPr lang="pt-BR" sz="4400" dirty="0"/>
              <a:t>Pesquisa de centenas de verdadeiras notas suicidas indicam que, embora a pessoa suicida seja extremamente infeliz, não tem necessariamente uma doença mental. </a:t>
            </a:r>
          </a:p>
          <a:p>
            <a:pPr algn="just"/>
            <a:endParaRPr lang="pt-BR" sz="4400" dirty="0"/>
          </a:p>
        </p:txBody>
      </p:sp>
    </p:spTree>
    <p:extLst>
      <p:ext uri="{BB962C8B-B14F-4D97-AF65-F5344CB8AC3E}">
        <p14:creationId xmlns:p14="http://schemas.microsoft.com/office/powerpoint/2010/main" val="42650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852055"/>
            <a:ext cx="10515600" cy="5324908"/>
          </a:xfrm>
        </p:spPr>
        <p:txBody>
          <a:bodyPr>
            <a:normAutofit/>
          </a:bodyPr>
          <a:lstStyle/>
          <a:p>
            <a:pPr algn="ctr"/>
            <a:endParaRPr lang="pt-BR" sz="6000" dirty="0" smtClean="0"/>
          </a:p>
          <a:p>
            <a:pPr algn="ctr"/>
            <a:endParaRPr lang="pt-BR" sz="6000" dirty="0"/>
          </a:p>
          <a:p>
            <a:pPr algn="ctr"/>
            <a:r>
              <a:rPr lang="pt-BR" sz="6000" dirty="0" smtClean="0"/>
              <a:t>QUANDO COMEÇA O ENVELHECIMENTO?</a:t>
            </a:r>
            <a:endParaRPr lang="pt-BR" sz="6000" dirty="0"/>
          </a:p>
        </p:txBody>
      </p:sp>
    </p:spTree>
    <p:extLst>
      <p:ext uri="{BB962C8B-B14F-4D97-AF65-F5344CB8AC3E}">
        <p14:creationId xmlns:p14="http://schemas.microsoft.com/office/powerpoint/2010/main" val="1005744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695459"/>
            <a:ext cx="10515600" cy="5481504"/>
          </a:xfrm>
        </p:spPr>
        <p:txBody>
          <a:bodyPr>
            <a:normAutofit/>
          </a:bodyPr>
          <a:lstStyle/>
          <a:p>
            <a:pPr algn="just"/>
            <a:r>
              <a:rPr lang="pt-BR" sz="3600" dirty="0" smtClean="0">
                <a:solidFill>
                  <a:srgbClr val="FF0000"/>
                </a:solidFill>
              </a:rPr>
              <a:t>Mito</a:t>
            </a:r>
            <a:r>
              <a:rPr lang="pt-BR" sz="3600" dirty="0" smtClean="0"/>
              <a:t>: Crianças </a:t>
            </a:r>
            <a:r>
              <a:rPr lang="pt-BR" sz="3600" dirty="0"/>
              <a:t>não cometem suicídio. </a:t>
            </a:r>
            <a:endParaRPr lang="pt-BR" sz="3600" dirty="0" smtClean="0"/>
          </a:p>
          <a:p>
            <a:pPr algn="just"/>
            <a:r>
              <a:rPr lang="pt-BR" sz="3600" dirty="0" smtClean="0">
                <a:solidFill>
                  <a:srgbClr val="FF0000"/>
                </a:solidFill>
              </a:rPr>
              <a:t> Realidade</a:t>
            </a:r>
            <a:r>
              <a:rPr lang="pt-BR" sz="3600" dirty="0" smtClean="0"/>
              <a:t>: </a:t>
            </a:r>
            <a:r>
              <a:rPr lang="pt-BR" sz="3600" dirty="0"/>
              <a:t>As crianças realmente cometem suicídios, e os índices se estão elevando. </a:t>
            </a:r>
          </a:p>
          <a:p>
            <a:pPr algn="just"/>
            <a:r>
              <a:rPr lang="pt-BR" sz="3600" dirty="0" smtClean="0">
                <a:solidFill>
                  <a:srgbClr val="FF0000"/>
                </a:solidFill>
              </a:rPr>
              <a:t>Mito</a:t>
            </a:r>
            <a:r>
              <a:rPr lang="pt-BR" sz="3600" dirty="0"/>
              <a:t>: Você não deve fazer perguntas ao paciente a respeito de suicídio porque isso poderia incutir na mente dele essa </a:t>
            </a:r>
            <a:r>
              <a:rPr lang="pt-BR" sz="3600" dirty="0" smtClean="0"/>
              <a:t>ideia.  </a:t>
            </a:r>
          </a:p>
          <a:p>
            <a:pPr algn="just"/>
            <a:r>
              <a:rPr lang="pt-BR" sz="3600" dirty="0" smtClean="0">
                <a:solidFill>
                  <a:srgbClr val="FF0000"/>
                </a:solidFill>
              </a:rPr>
              <a:t>Realidade:</a:t>
            </a:r>
            <a:r>
              <a:rPr lang="pt-BR" sz="3600" dirty="0" smtClean="0"/>
              <a:t>  </a:t>
            </a:r>
            <a:r>
              <a:rPr lang="pt-BR" sz="3600" dirty="0"/>
              <a:t>A ideação suicida não é fortuita. Tem origem em processos psicológicos internos profundos ou numa crise importante. </a:t>
            </a:r>
          </a:p>
          <a:p>
            <a:pPr algn="just"/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9389730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6000" dirty="0" smtClean="0"/>
              <a:t>OBRIGADA PELA ATENÇÃO!!</a:t>
            </a:r>
            <a:endParaRPr lang="pt-BR" sz="6000" dirty="0"/>
          </a:p>
        </p:txBody>
      </p:sp>
    </p:spTree>
    <p:extLst>
      <p:ext uri="{BB962C8B-B14F-4D97-AF65-F5344CB8AC3E}">
        <p14:creationId xmlns:p14="http://schemas.microsoft.com/office/powerpoint/2010/main" val="881036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17418" y="498764"/>
            <a:ext cx="10515600" cy="5013181"/>
          </a:xfrm>
        </p:spPr>
        <p:txBody>
          <a:bodyPr>
            <a:normAutofit/>
          </a:bodyPr>
          <a:lstStyle/>
          <a:p>
            <a:pPr algn="just"/>
            <a:r>
              <a:rPr lang="pt-BR" sz="4000" dirty="0" smtClean="0"/>
              <a:t>A maioria dos estudiosos define o início do envelhecimento aos 60 ou 65 anos A idade cronológica sempre é uma medida arbitrária, pois não existe um “ponto determinado” para se ficar “velho ou velha”. O bem-estar dos idosos está mais relacionado com os eventos da vida e a saúde física do que a idade cronológica.  </a:t>
            </a:r>
            <a:r>
              <a:rPr lang="pt-BR" sz="2400" dirty="0" smtClean="0"/>
              <a:t>Stuart-Hamilton, 2002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688836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79763" y="1451552"/>
            <a:ext cx="10515600" cy="4351338"/>
          </a:xfrm>
        </p:spPr>
        <p:txBody>
          <a:bodyPr/>
          <a:lstStyle/>
          <a:p>
            <a:r>
              <a:rPr lang="pt-BR" sz="4400" dirty="0" smtClean="0"/>
              <a:t>SAÚDE DO IDOSO</a:t>
            </a:r>
          </a:p>
          <a:p>
            <a:endParaRPr lang="pt-BR" dirty="0"/>
          </a:p>
          <a:p>
            <a:pPr marL="0" indent="0" algn="just">
              <a:buNone/>
            </a:pPr>
            <a:r>
              <a:rPr lang="pt-BR" sz="4000" dirty="0" smtClean="0"/>
              <a:t>• O padrão de doenças é distinto da população jovem </a:t>
            </a:r>
          </a:p>
          <a:p>
            <a:pPr marL="0" indent="0" algn="just">
              <a:buNone/>
            </a:pPr>
            <a:r>
              <a:rPr lang="pt-BR" sz="4000" dirty="0" smtClean="0"/>
              <a:t>• 64% dos idosos com problemas de saúde possuem mais de uma doença (denominada </a:t>
            </a:r>
            <a:r>
              <a:rPr lang="pt-BR" sz="4000" dirty="0" err="1" smtClean="0"/>
              <a:t>comorbidade</a:t>
            </a:r>
            <a:r>
              <a:rPr lang="pt-BR" sz="4000" dirty="0" smtClean="0"/>
              <a:t>)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566731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976745"/>
            <a:ext cx="10515600" cy="5200218"/>
          </a:xfrm>
        </p:spPr>
        <p:txBody>
          <a:bodyPr>
            <a:normAutofit/>
          </a:bodyPr>
          <a:lstStyle/>
          <a:p>
            <a:pPr algn="just"/>
            <a:endParaRPr lang="pt-BR" sz="4800" dirty="0" smtClean="0"/>
          </a:p>
          <a:p>
            <a:pPr algn="just"/>
            <a:endParaRPr lang="pt-BR" sz="4800" dirty="0"/>
          </a:p>
          <a:p>
            <a:pPr algn="just"/>
            <a:r>
              <a:rPr lang="pt-BR" sz="4800" dirty="0" smtClean="0"/>
              <a:t>E QUAIS SÃO AS DOENÇAS DO HUMOR NO IDOSO?</a:t>
            </a:r>
          </a:p>
          <a:p>
            <a:pPr algn="just"/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1748291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955964"/>
            <a:ext cx="10515600" cy="5220999"/>
          </a:xfrm>
        </p:spPr>
        <p:txBody>
          <a:bodyPr>
            <a:normAutofit/>
          </a:bodyPr>
          <a:lstStyle/>
          <a:p>
            <a:pPr algn="just"/>
            <a:endParaRPr lang="pt-BR" sz="4800" dirty="0" smtClean="0"/>
          </a:p>
          <a:p>
            <a:pPr algn="just"/>
            <a:endParaRPr lang="pt-BR" sz="4800" dirty="0"/>
          </a:p>
          <a:p>
            <a:pPr algn="just"/>
            <a:r>
              <a:rPr lang="pt-BR" sz="4800" dirty="0" smtClean="0"/>
              <a:t>TRANSTORNOS DEPRESSIVOS E TRANSTORNOS BIPOLARES</a:t>
            </a: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3331507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665018"/>
            <a:ext cx="10515600" cy="5511945"/>
          </a:xfrm>
        </p:spPr>
        <p:txBody>
          <a:bodyPr/>
          <a:lstStyle/>
          <a:p>
            <a:r>
              <a:rPr lang="pt-BR" sz="4800" dirty="0" smtClean="0"/>
              <a:t>TRANSTORNOS DEPRESSIVOS</a:t>
            </a:r>
          </a:p>
          <a:p>
            <a:endParaRPr lang="pt-BR" dirty="0"/>
          </a:p>
          <a:p>
            <a:r>
              <a:rPr lang="pt-BR" sz="4000" dirty="0" smtClean="0"/>
              <a:t>O IDOSO SENTE TRISTEZA? </a:t>
            </a:r>
          </a:p>
          <a:p>
            <a:endParaRPr lang="pt-BR" sz="4000" dirty="0"/>
          </a:p>
          <a:p>
            <a:r>
              <a:rPr lang="pt-BR" sz="4000" dirty="0" smtClean="0"/>
              <a:t>TRISTEZA É IGUAL A DEPRESSÃO?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9663915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1873</Words>
  <Application>Microsoft Office PowerPoint</Application>
  <PresentationFormat>Widescreen</PresentationFormat>
  <Paragraphs>153</Paragraphs>
  <Slides>41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5" baseType="lpstr">
      <vt:lpstr>Arial</vt:lpstr>
      <vt:lpstr>Calibri</vt:lpstr>
      <vt:lpstr>Calibri Light</vt:lpstr>
      <vt:lpstr>Tema do Office</vt:lpstr>
      <vt:lpstr>ATENÇÃO A SAÚDE MENTAL DO IDOSO: PREVENÇÃO AO SUICÍDIO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PRECAUÇÕES</vt:lpstr>
      <vt:lpstr>IMPULSIVIDADE</vt:lpstr>
      <vt:lpstr>PREVENÇÃO PRIMÁRIA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23</cp:revision>
  <dcterms:created xsi:type="dcterms:W3CDTF">2019-09-04T22:27:42Z</dcterms:created>
  <dcterms:modified xsi:type="dcterms:W3CDTF">2019-09-05T12:31:34Z</dcterms:modified>
</cp:coreProperties>
</file>