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8"/>
  </p:notesMasterIdLst>
  <p:handoutMasterIdLst>
    <p:handoutMasterId r:id="rId39"/>
  </p:handoutMasterIdLst>
  <p:sldIdLst>
    <p:sldId id="351" r:id="rId3"/>
    <p:sldId id="565" r:id="rId4"/>
    <p:sldId id="566" r:id="rId5"/>
    <p:sldId id="567" r:id="rId6"/>
    <p:sldId id="568" r:id="rId7"/>
    <p:sldId id="569" r:id="rId8"/>
    <p:sldId id="572" r:id="rId9"/>
    <p:sldId id="573" r:id="rId10"/>
    <p:sldId id="570" r:id="rId11"/>
    <p:sldId id="571" r:id="rId12"/>
    <p:sldId id="562" r:id="rId13"/>
    <p:sldId id="370" r:id="rId14"/>
    <p:sldId id="513" r:id="rId15"/>
    <p:sldId id="518" r:id="rId16"/>
    <p:sldId id="519" r:id="rId17"/>
    <p:sldId id="520" r:id="rId18"/>
    <p:sldId id="521" r:id="rId19"/>
    <p:sldId id="532" r:id="rId20"/>
    <p:sldId id="533" r:id="rId21"/>
    <p:sldId id="535" r:id="rId22"/>
    <p:sldId id="536" r:id="rId23"/>
    <p:sldId id="534" r:id="rId24"/>
    <p:sldId id="537" r:id="rId25"/>
    <p:sldId id="539" r:id="rId26"/>
    <p:sldId id="540" r:id="rId27"/>
    <p:sldId id="541" r:id="rId28"/>
    <p:sldId id="542" r:id="rId29"/>
    <p:sldId id="538" r:id="rId30"/>
    <p:sldId id="563" r:id="rId31"/>
    <p:sldId id="564" r:id="rId32"/>
    <p:sldId id="543" r:id="rId33"/>
    <p:sldId id="544" r:id="rId34"/>
    <p:sldId id="545" r:id="rId35"/>
    <p:sldId id="546" r:id="rId36"/>
    <p:sldId id="509" r:id="rId37"/>
  </p:sldIdLst>
  <p:sldSz cx="9144000" cy="5143500" type="screen16x9"/>
  <p:notesSz cx="6797675" cy="9926638"/>
  <p:defaultTextStyle>
    <a:defPPr>
      <a:defRPr lang="pt-BR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FEDDAC"/>
    <a:srgbClr val="FFFCE5"/>
    <a:srgbClr val="DEB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26" autoAdjust="0"/>
    <p:restoredTop sz="94005" autoAdjust="0"/>
  </p:normalViewPr>
  <p:slideViewPr>
    <p:cSldViewPr>
      <p:cViewPr varScale="1">
        <p:scale>
          <a:sx n="97" d="100"/>
          <a:sy n="97" d="100"/>
        </p:scale>
        <p:origin x="-114" y="-8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54A09-9940-41F7-9165-F8E212261A4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E23CCDB-69DC-4E12-9ED1-A1D243A631A0}">
      <dgm:prSet phldrT="[Texto]"/>
      <dgm:spPr/>
      <dgm:t>
        <a:bodyPr/>
        <a:lstStyle/>
        <a:p>
          <a:r>
            <a:rPr lang="pt-BR" dirty="0" smtClean="0"/>
            <a:t>4.826.158</a:t>
          </a:r>
        </a:p>
        <a:p>
          <a:r>
            <a:rPr lang="pt-BR" dirty="0" smtClean="0"/>
            <a:t>Crianças menores de 5 anos avaliadas em 2018</a:t>
          </a:r>
          <a:endParaRPr lang="pt-BR" dirty="0"/>
        </a:p>
      </dgm:t>
    </dgm:pt>
    <dgm:pt modelId="{19A8E879-922B-4023-878A-93D72C56B167}" type="parTrans" cxnId="{F25D8E0E-2899-480F-90CD-DE307A27C347}">
      <dgm:prSet/>
      <dgm:spPr/>
      <dgm:t>
        <a:bodyPr/>
        <a:lstStyle/>
        <a:p>
          <a:endParaRPr lang="pt-BR"/>
        </a:p>
      </dgm:t>
    </dgm:pt>
    <dgm:pt modelId="{D2792294-10E0-487B-9EC4-BEC3F06BAD0C}" type="sibTrans" cxnId="{F25D8E0E-2899-480F-90CD-DE307A27C347}">
      <dgm:prSet/>
      <dgm:spPr/>
      <dgm:t>
        <a:bodyPr/>
        <a:lstStyle/>
        <a:p>
          <a:endParaRPr lang="pt-BR"/>
        </a:p>
      </dgm:t>
    </dgm:pt>
    <dgm:pt modelId="{AC54D599-05F0-4CBE-A8BA-09E7042AA62E}">
      <dgm:prSet phldrT="[Texto]"/>
      <dgm:spPr/>
      <dgm:t>
        <a:bodyPr/>
        <a:lstStyle/>
        <a:p>
          <a:r>
            <a:rPr lang="pt-BR" dirty="0" smtClean="0"/>
            <a:t>8,9% das crianças estão com sobrepeso</a:t>
          </a:r>
          <a:endParaRPr lang="pt-BR" dirty="0"/>
        </a:p>
      </dgm:t>
    </dgm:pt>
    <dgm:pt modelId="{FB00F70A-27A1-4303-B3D3-25F4DBECDDBC}" type="parTrans" cxnId="{9C832B11-8D82-483D-A9AB-4E0381DD00E4}">
      <dgm:prSet/>
      <dgm:spPr/>
      <dgm:t>
        <a:bodyPr/>
        <a:lstStyle/>
        <a:p>
          <a:endParaRPr lang="pt-BR"/>
        </a:p>
      </dgm:t>
    </dgm:pt>
    <dgm:pt modelId="{2B375360-3D94-4224-8C28-4A3E74C5C737}" type="sibTrans" cxnId="{9C832B11-8D82-483D-A9AB-4E0381DD00E4}">
      <dgm:prSet/>
      <dgm:spPr/>
      <dgm:t>
        <a:bodyPr/>
        <a:lstStyle/>
        <a:p>
          <a:endParaRPr lang="pt-BR"/>
        </a:p>
      </dgm:t>
    </dgm:pt>
    <dgm:pt modelId="{2EAB87AC-DAF0-4007-B35B-F7606295A6C2}">
      <dgm:prSet phldrT="[Texto]"/>
      <dgm:spPr/>
      <dgm:t>
        <a:bodyPr/>
        <a:lstStyle/>
        <a:p>
          <a:r>
            <a:rPr lang="pt-BR" dirty="0" smtClean="0"/>
            <a:t>7,0% das crianças estão com obesidade</a:t>
          </a:r>
          <a:endParaRPr lang="pt-BR" dirty="0"/>
        </a:p>
      </dgm:t>
    </dgm:pt>
    <dgm:pt modelId="{5EAACA60-AEF7-41B6-959D-654B9E1D4770}" type="parTrans" cxnId="{D2A4B0F6-6E91-46B6-B1BC-1C23A3970EC8}">
      <dgm:prSet/>
      <dgm:spPr/>
      <dgm:t>
        <a:bodyPr/>
        <a:lstStyle/>
        <a:p>
          <a:endParaRPr lang="pt-BR"/>
        </a:p>
      </dgm:t>
    </dgm:pt>
    <dgm:pt modelId="{89C1D39A-22B1-4200-9E61-3B2B69473AED}" type="sibTrans" cxnId="{D2A4B0F6-6E91-46B6-B1BC-1C23A3970EC8}">
      <dgm:prSet/>
      <dgm:spPr/>
      <dgm:t>
        <a:bodyPr/>
        <a:lstStyle/>
        <a:p>
          <a:endParaRPr lang="pt-BR"/>
        </a:p>
      </dgm:t>
    </dgm:pt>
    <dgm:pt modelId="{D33CE95B-A6B1-4F80-B332-2010F4858598}">
      <dgm:prSet phldrT="[Texto]"/>
      <dgm:spPr/>
      <dgm:t>
        <a:bodyPr/>
        <a:lstStyle/>
        <a:p>
          <a:r>
            <a:rPr lang="pt-BR" dirty="0" smtClean="0"/>
            <a:t>4.138.344</a:t>
          </a:r>
        </a:p>
        <a:p>
          <a:r>
            <a:rPr lang="pt-BR" dirty="0" smtClean="0"/>
            <a:t>Crianças de 5 a 9 anos avaliadas em 2018</a:t>
          </a:r>
          <a:endParaRPr lang="pt-BR" dirty="0"/>
        </a:p>
      </dgm:t>
    </dgm:pt>
    <dgm:pt modelId="{BF20A911-C529-4722-AF28-33DE5DEF7C06}" type="parTrans" cxnId="{9E24F041-C36E-40F3-A778-D18F7C714BAA}">
      <dgm:prSet/>
      <dgm:spPr/>
      <dgm:t>
        <a:bodyPr/>
        <a:lstStyle/>
        <a:p>
          <a:endParaRPr lang="pt-BR"/>
        </a:p>
      </dgm:t>
    </dgm:pt>
    <dgm:pt modelId="{7EC6E96D-9044-473A-9206-33786B5A33F9}" type="sibTrans" cxnId="{9E24F041-C36E-40F3-A778-D18F7C714BAA}">
      <dgm:prSet/>
      <dgm:spPr/>
      <dgm:t>
        <a:bodyPr/>
        <a:lstStyle/>
        <a:p>
          <a:endParaRPr lang="pt-BR"/>
        </a:p>
      </dgm:t>
    </dgm:pt>
    <dgm:pt modelId="{F2639E35-C42B-4759-897F-A1513707B3EF}">
      <dgm:prSet phldrT="[Texto]"/>
      <dgm:spPr/>
      <dgm:t>
        <a:bodyPr/>
        <a:lstStyle/>
        <a:p>
          <a:r>
            <a:rPr lang="pt-BR" dirty="0" smtClean="0"/>
            <a:t>16,1% das crianças estão com sobrepeso</a:t>
          </a:r>
          <a:endParaRPr lang="pt-BR" dirty="0"/>
        </a:p>
      </dgm:t>
    </dgm:pt>
    <dgm:pt modelId="{880F4D1E-940D-4BF6-9633-8336EFD476EF}" type="parTrans" cxnId="{29FE5898-4FCD-4EB3-ACB8-EFD38D279DC8}">
      <dgm:prSet/>
      <dgm:spPr/>
      <dgm:t>
        <a:bodyPr/>
        <a:lstStyle/>
        <a:p>
          <a:endParaRPr lang="pt-BR"/>
        </a:p>
      </dgm:t>
    </dgm:pt>
    <dgm:pt modelId="{4FB73CFA-00CB-4C03-8519-89061F4BBB16}" type="sibTrans" cxnId="{29FE5898-4FCD-4EB3-ACB8-EFD38D279DC8}">
      <dgm:prSet/>
      <dgm:spPr/>
      <dgm:t>
        <a:bodyPr/>
        <a:lstStyle/>
        <a:p>
          <a:endParaRPr lang="pt-BR"/>
        </a:p>
      </dgm:t>
    </dgm:pt>
    <dgm:pt modelId="{4F713D8D-950E-4448-AD34-8E7B242FEAE3}">
      <dgm:prSet phldrT="[Texto]"/>
      <dgm:spPr/>
      <dgm:t>
        <a:bodyPr/>
        <a:lstStyle/>
        <a:p>
          <a:r>
            <a:rPr lang="pt-BR" dirty="0" smtClean="0"/>
            <a:t>8,4% das crianças estão com obesidade</a:t>
          </a:r>
          <a:endParaRPr lang="pt-BR" dirty="0"/>
        </a:p>
      </dgm:t>
    </dgm:pt>
    <dgm:pt modelId="{5046268D-0199-4303-BF30-DAEC0FC5DE72}" type="parTrans" cxnId="{F5EB3948-782F-42E5-B09F-D0E3840A6FEB}">
      <dgm:prSet/>
      <dgm:spPr/>
      <dgm:t>
        <a:bodyPr/>
        <a:lstStyle/>
        <a:p>
          <a:endParaRPr lang="pt-BR"/>
        </a:p>
      </dgm:t>
    </dgm:pt>
    <dgm:pt modelId="{A1DF6132-4D90-42A7-A5C5-E565E7D0A00C}" type="sibTrans" cxnId="{F5EB3948-782F-42E5-B09F-D0E3840A6FEB}">
      <dgm:prSet/>
      <dgm:spPr/>
      <dgm:t>
        <a:bodyPr/>
        <a:lstStyle/>
        <a:p>
          <a:endParaRPr lang="pt-BR"/>
        </a:p>
      </dgm:t>
    </dgm:pt>
    <dgm:pt modelId="{9C3AF582-6E98-48D2-AE02-85C6AACB334B}">
      <dgm:prSet phldrT="[Texto]"/>
      <dgm:spPr/>
      <dgm:t>
        <a:bodyPr/>
        <a:lstStyle/>
        <a:p>
          <a:r>
            <a:rPr lang="pt-BR" dirty="0" smtClean="0"/>
            <a:t>4,8% das crianças estão com obesidade grave</a:t>
          </a:r>
          <a:endParaRPr lang="pt-BR" dirty="0"/>
        </a:p>
      </dgm:t>
    </dgm:pt>
    <dgm:pt modelId="{2415B7FC-A16B-47BB-A8D5-4325D9EE2DA7}" type="parTrans" cxnId="{3FD08BED-7202-43A6-8481-99EBA1FC5BFE}">
      <dgm:prSet/>
      <dgm:spPr/>
      <dgm:t>
        <a:bodyPr/>
        <a:lstStyle/>
        <a:p>
          <a:endParaRPr lang="pt-BR"/>
        </a:p>
      </dgm:t>
    </dgm:pt>
    <dgm:pt modelId="{8FD0E4DE-92A3-4D39-BE3C-0CD265E4BD93}" type="sibTrans" cxnId="{3FD08BED-7202-43A6-8481-99EBA1FC5BFE}">
      <dgm:prSet/>
      <dgm:spPr/>
      <dgm:t>
        <a:bodyPr/>
        <a:lstStyle/>
        <a:p>
          <a:endParaRPr lang="pt-BR"/>
        </a:p>
      </dgm:t>
    </dgm:pt>
    <dgm:pt modelId="{3DFD3C10-08C8-43E9-A059-34FF18041E19}">
      <dgm:prSet/>
      <dgm:spPr/>
      <dgm:t>
        <a:bodyPr/>
        <a:lstStyle/>
        <a:p>
          <a:r>
            <a:rPr lang="pt-BR" dirty="0" smtClean="0"/>
            <a:t>14.211.068</a:t>
          </a:r>
        </a:p>
        <a:p>
          <a:r>
            <a:rPr lang="pt-BR" dirty="0" smtClean="0"/>
            <a:t>Adolescentes avaliados em 2018</a:t>
          </a:r>
          <a:endParaRPr lang="pt-BR" dirty="0"/>
        </a:p>
      </dgm:t>
    </dgm:pt>
    <dgm:pt modelId="{5BE6C96E-E22F-467D-B202-C6E15E658D7F}" type="parTrans" cxnId="{778A5EFC-39F6-4FF4-9C8D-26CA6A93A1C6}">
      <dgm:prSet/>
      <dgm:spPr/>
      <dgm:t>
        <a:bodyPr/>
        <a:lstStyle/>
        <a:p>
          <a:endParaRPr lang="pt-BR"/>
        </a:p>
      </dgm:t>
    </dgm:pt>
    <dgm:pt modelId="{E6FA507F-0299-4E2C-80D6-E9EB037E9561}" type="sibTrans" cxnId="{778A5EFC-39F6-4FF4-9C8D-26CA6A93A1C6}">
      <dgm:prSet/>
      <dgm:spPr/>
      <dgm:t>
        <a:bodyPr/>
        <a:lstStyle/>
        <a:p>
          <a:endParaRPr lang="pt-BR"/>
        </a:p>
      </dgm:t>
    </dgm:pt>
    <dgm:pt modelId="{2B1E6974-8B02-4C55-BB0C-E4FB41E4ACD4}">
      <dgm:prSet/>
      <dgm:spPr/>
      <dgm:t>
        <a:bodyPr/>
        <a:lstStyle/>
        <a:p>
          <a:r>
            <a:rPr lang="pt-BR" dirty="0" smtClean="0"/>
            <a:t>18,0% dos adolescentes estão com sobrepeso</a:t>
          </a:r>
          <a:endParaRPr lang="pt-BR" dirty="0"/>
        </a:p>
      </dgm:t>
    </dgm:pt>
    <dgm:pt modelId="{17EB4D83-5357-44BF-B27B-BF7A2A4DADF0}" type="parTrans" cxnId="{BE0514A5-2557-429B-9600-83CDDEAC7A64}">
      <dgm:prSet/>
      <dgm:spPr/>
      <dgm:t>
        <a:bodyPr/>
        <a:lstStyle/>
        <a:p>
          <a:endParaRPr lang="pt-BR"/>
        </a:p>
      </dgm:t>
    </dgm:pt>
    <dgm:pt modelId="{1F8E34FB-947E-410D-91EA-73FA44A7D235}" type="sibTrans" cxnId="{BE0514A5-2557-429B-9600-83CDDEAC7A64}">
      <dgm:prSet/>
      <dgm:spPr/>
      <dgm:t>
        <a:bodyPr/>
        <a:lstStyle/>
        <a:p>
          <a:endParaRPr lang="pt-BR"/>
        </a:p>
      </dgm:t>
    </dgm:pt>
    <dgm:pt modelId="{58070556-E222-4AB4-9F14-D4FB8C6EAFB0}">
      <dgm:prSet/>
      <dgm:spPr/>
      <dgm:t>
        <a:bodyPr/>
        <a:lstStyle/>
        <a:p>
          <a:r>
            <a:rPr lang="pt-BR" dirty="0" smtClean="0"/>
            <a:t>8,4% dos adolescentes estão com obesidade</a:t>
          </a:r>
          <a:endParaRPr lang="pt-BR" dirty="0"/>
        </a:p>
      </dgm:t>
    </dgm:pt>
    <dgm:pt modelId="{4550C5CA-4C3F-45D3-A66A-C3B31EDE76B6}" type="parTrans" cxnId="{44AA57C1-CCD7-4687-9171-932D4B5CDAE5}">
      <dgm:prSet/>
      <dgm:spPr/>
      <dgm:t>
        <a:bodyPr/>
        <a:lstStyle/>
        <a:p>
          <a:endParaRPr lang="pt-BR"/>
        </a:p>
      </dgm:t>
    </dgm:pt>
    <dgm:pt modelId="{28B9E62A-2A79-43D9-BABA-6464225680F7}" type="sibTrans" cxnId="{44AA57C1-CCD7-4687-9171-932D4B5CDAE5}">
      <dgm:prSet/>
      <dgm:spPr/>
      <dgm:t>
        <a:bodyPr/>
        <a:lstStyle/>
        <a:p>
          <a:endParaRPr lang="pt-BR"/>
        </a:p>
      </dgm:t>
    </dgm:pt>
    <dgm:pt modelId="{B81233B8-8CE8-4AE3-8C52-27A3368BA609}">
      <dgm:prSet/>
      <dgm:spPr/>
      <dgm:t>
        <a:bodyPr/>
        <a:lstStyle/>
        <a:p>
          <a:r>
            <a:rPr lang="pt-BR" dirty="0" smtClean="0"/>
            <a:t>4,4% dos adolescentes estão com obesidade grave</a:t>
          </a:r>
          <a:endParaRPr lang="pt-BR" dirty="0"/>
        </a:p>
      </dgm:t>
    </dgm:pt>
    <dgm:pt modelId="{73DC662A-0DD7-4927-9B8E-5C6556F7D722}" type="parTrans" cxnId="{D4E6D66E-FA58-4179-B84D-99886CCF4F8F}">
      <dgm:prSet/>
      <dgm:spPr/>
      <dgm:t>
        <a:bodyPr/>
        <a:lstStyle/>
        <a:p>
          <a:endParaRPr lang="pt-BR"/>
        </a:p>
      </dgm:t>
    </dgm:pt>
    <dgm:pt modelId="{97C47D98-1A2B-462F-86E9-8C81956C151B}" type="sibTrans" cxnId="{D4E6D66E-FA58-4179-B84D-99886CCF4F8F}">
      <dgm:prSet/>
      <dgm:spPr/>
      <dgm:t>
        <a:bodyPr/>
        <a:lstStyle/>
        <a:p>
          <a:endParaRPr lang="pt-BR"/>
        </a:p>
      </dgm:t>
    </dgm:pt>
    <dgm:pt modelId="{23D5EC63-CD20-4C02-9513-BBF8457D7547}" type="pres">
      <dgm:prSet presAssocID="{F2654A09-9940-41F7-9165-F8E212261A4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22C94FCF-93E8-4EFF-8986-FFAD2FAEDA8B}" type="pres">
      <dgm:prSet presAssocID="{DE23CCDB-69DC-4E12-9ED1-A1D243A631A0}" presName="root" presStyleCnt="0"/>
      <dgm:spPr/>
    </dgm:pt>
    <dgm:pt modelId="{DDB7384B-1E8A-470F-B6EA-38218075C684}" type="pres">
      <dgm:prSet presAssocID="{DE23CCDB-69DC-4E12-9ED1-A1D243A631A0}" presName="rootComposite" presStyleCnt="0"/>
      <dgm:spPr/>
    </dgm:pt>
    <dgm:pt modelId="{79B60572-78EF-4810-AEA9-FCC281FEAFF6}" type="pres">
      <dgm:prSet presAssocID="{DE23CCDB-69DC-4E12-9ED1-A1D243A631A0}" presName="rootText" presStyleLbl="node1" presStyleIdx="0" presStyleCnt="3" custScaleX="160171"/>
      <dgm:spPr/>
      <dgm:t>
        <a:bodyPr/>
        <a:lstStyle/>
        <a:p>
          <a:endParaRPr lang="pt-BR"/>
        </a:p>
      </dgm:t>
    </dgm:pt>
    <dgm:pt modelId="{2107AF32-A216-40D1-8ADE-FA210EF712C5}" type="pres">
      <dgm:prSet presAssocID="{DE23CCDB-69DC-4E12-9ED1-A1D243A631A0}" presName="rootConnector" presStyleLbl="node1" presStyleIdx="0" presStyleCnt="3"/>
      <dgm:spPr/>
      <dgm:t>
        <a:bodyPr/>
        <a:lstStyle/>
        <a:p>
          <a:endParaRPr lang="pt-BR"/>
        </a:p>
      </dgm:t>
    </dgm:pt>
    <dgm:pt modelId="{EC1CD313-96D5-472F-A5FC-8D180923AFF4}" type="pres">
      <dgm:prSet presAssocID="{DE23CCDB-69DC-4E12-9ED1-A1D243A631A0}" presName="childShape" presStyleCnt="0"/>
      <dgm:spPr/>
    </dgm:pt>
    <dgm:pt modelId="{091CDDE8-1568-42E5-8ECA-E52E49952B0A}" type="pres">
      <dgm:prSet presAssocID="{FB00F70A-27A1-4303-B3D3-25F4DBECDDBC}" presName="Name13" presStyleLbl="parChTrans1D2" presStyleIdx="0" presStyleCnt="8"/>
      <dgm:spPr/>
      <dgm:t>
        <a:bodyPr/>
        <a:lstStyle/>
        <a:p>
          <a:endParaRPr lang="pt-BR"/>
        </a:p>
      </dgm:t>
    </dgm:pt>
    <dgm:pt modelId="{181416CF-644E-4F3A-A118-75C67C7D0814}" type="pres">
      <dgm:prSet presAssocID="{AC54D599-05F0-4CBE-A8BA-09E7042AA62E}" presName="childText" presStyleLbl="bgAcc1" presStyleIdx="0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C3A636-1293-4662-8032-7AF1AC86254D}" type="pres">
      <dgm:prSet presAssocID="{5EAACA60-AEF7-41B6-959D-654B9E1D4770}" presName="Name13" presStyleLbl="parChTrans1D2" presStyleIdx="1" presStyleCnt="8"/>
      <dgm:spPr/>
      <dgm:t>
        <a:bodyPr/>
        <a:lstStyle/>
        <a:p>
          <a:endParaRPr lang="pt-BR"/>
        </a:p>
      </dgm:t>
    </dgm:pt>
    <dgm:pt modelId="{EB4E5495-A1DA-460D-BDC3-6BAEFADF4B6F}" type="pres">
      <dgm:prSet presAssocID="{2EAB87AC-DAF0-4007-B35B-F7606295A6C2}" presName="childText" presStyleLbl="bgAcc1" presStyleIdx="1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05FCCE-F1DB-4D86-B36C-F785CBE18BC0}" type="pres">
      <dgm:prSet presAssocID="{D33CE95B-A6B1-4F80-B332-2010F4858598}" presName="root" presStyleCnt="0"/>
      <dgm:spPr/>
    </dgm:pt>
    <dgm:pt modelId="{2DF330DB-FC30-43F0-ACEE-3C62C6CE1440}" type="pres">
      <dgm:prSet presAssocID="{D33CE95B-A6B1-4F80-B332-2010F4858598}" presName="rootComposite" presStyleCnt="0"/>
      <dgm:spPr/>
    </dgm:pt>
    <dgm:pt modelId="{C7E2F5B3-B6A6-4A8E-8AF2-A2F752DAF9D5}" type="pres">
      <dgm:prSet presAssocID="{D33CE95B-A6B1-4F80-B332-2010F4858598}" presName="rootText" presStyleLbl="node1" presStyleIdx="1" presStyleCnt="3" custScaleX="160171"/>
      <dgm:spPr/>
      <dgm:t>
        <a:bodyPr/>
        <a:lstStyle/>
        <a:p>
          <a:endParaRPr lang="pt-BR"/>
        </a:p>
      </dgm:t>
    </dgm:pt>
    <dgm:pt modelId="{6C563AFD-5D64-4B85-9AD5-826EB25C6CB8}" type="pres">
      <dgm:prSet presAssocID="{D33CE95B-A6B1-4F80-B332-2010F4858598}" presName="rootConnector" presStyleLbl="node1" presStyleIdx="1" presStyleCnt="3"/>
      <dgm:spPr/>
      <dgm:t>
        <a:bodyPr/>
        <a:lstStyle/>
        <a:p>
          <a:endParaRPr lang="pt-BR"/>
        </a:p>
      </dgm:t>
    </dgm:pt>
    <dgm:pt modelId="{4895A931-9389-4F51-8769-4DDCA596E2AA}" type="pres">
      <dgm:prSet presAssocID="{D33CE95B-A6B1-4F80-B332-2010F4858598}" presName="childShape" presStyleCnt="0"/>
      <dgm:spPr/>
    </dgm:pt>
    <dgm:pt modelId="{14BDC1A2-45E7-464C-8DE5-0E3325809830}" type="pres">
      <dgm:prSet presAssocID="{880F4D1E-940D-4BF6-9633-8336EFD476EF}" presName="Name13" presStyleLbl="parChTrans1D2" presStyleIdx="2" presStyleCnt="8"/>
      <dgm:spPr/>
      <dgm:t>
        <a:bodyPr/>
        <a:lstStyle/>
        <a:p>
          <a:endParaRPr lang="pt-BR"/>
        </a:p>
      </dgm:t>
    </dgm:pt>
    <dgm:pt modelId="{1DFB4C1D-EF32-4929-9F4E-2E39D9395FA7}" type="pres">
      <dgm:prSet presAssocID="{F2639E35-C42B-4759-897F-A1513707B3EF}" presName="childText" presStyleLbl="bgAcc1" presStyleIdx="2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02076A9-592C-429B-9C3B-B704AB64A077}" type="pres">
      <dgm:prSet presAssocID="{5046268D-0199-4303-BF30-DAEC0FC5DE72}" presName="Name13" presStyleLbl="parChTrans1D2" presStyleIdx="3" presStyleCnt="8"/>
      <dgm:spPr/>
      <dgm:t>
        <a:bodyPr/>
        <a:lstStyle/>
        <a:p>
          <a:endParaRPr lang="pt-BR"/>
        </a:p>
      </dgm:t>
    </dgm:pt>
    <dgm:pt modelId="{A3CF29DB-F877-4EEC-8BF5-A5D9BEB29370}" type="pres">
      <dgm:prSet presAssocID="{4F713D8D-950E-4448-AD34-8E7B242FEAE3}" presName="childText" presStyleLbl="bgAcc1" presStyleIdx="3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2B6B75-A0B4-4CC8-B756-8D91692C39E9}" type="pres">
      <dgm:prSet presAssocID="{2415B7FC-A16B-47BB-A8D5-4325D9EE2DA7}" presName="Name13" presStyleLbl="parChTrans1D2" presStyleIdx="4" presStyleCnt="8"/>
      <dgm:spPr/>
      <dgm:t>
        <a:bodyPr/>
        <a:lstStyle/>
        <a:p>
          <a:endParaRPr lang="pt-BR"/>
        </a:p>
      </dgm:t>
    </dgm:pt>
    <dgm:pt modelId="{F4E14360-3CAF-4C54-B69B-2973640B1D2F}" type="pres">
      <dgm:prSet presAssocID="{9C3AF582-6E98-48D2-AE02-85C6AACB334B}" presName="childText" presStyleLbl="bgAcc1" presStyleIdx="4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6CA8C4-1490-420F-8A81-3C06695A87A2}" type="pres">
      <dgm:prSet presAssocID="{3DFD3C10-08C8-43E9-A059-34FF18041E19}" presName="root" presStyleCnt="0"/>
      <dgm:spPr/>
    </dgm:pt>
    <dgm:pt modelId="{4751B89F-B718-4F9A-9938-71E08C91D092}" type="pres">
      <dgm:prSet presAssocID="{3DFD3C10-08C8-43E9-A059-34FF18041E19}" presName="rootComposite" presStyleCnt="0"/>
      <dgm:spPr/>
    </dgm:pt>
    <dgm:pt modelId="{1C13E16A-4E40-42FB-AB41-EC6C4A937F01}" type="pres">
      <dgm:prSet presAssocID="{3DFD3C10-08C8-43E9-A059-34FF18041E19}" presName="rootText" presStyleLbl="node1" presStyleIdx="2" presStyleCnt="3" custScaleX="160171" custLinFactNeighborX="862" custLinFactNeighborY="-1956"/>
      <dgm:spPr/>
      <dgm:t>
        <a:bodyPr/>
        <a:lstStyle/>
        <a:p>
          <a:endParaRPr lang="pt-BR"/>
        </a:p>
      </dgm:t>
    </dgm:pt>
    <dgm:pt modelId="{EAD1B1D8-E0E5-44A3-B70B-23B950737E71}" type="pres">
      <dgm:prSet presAssocID="{3DFD3C10-08C8-43E9-A059-34FF18041E19}" presName="rootConnector" presStyleLbl="node1" presStyleIdx="2" presStyleCnt="3"/>
      <dgm:spPr/>
      <dgm:t>
        <a:bodyPr/>
        <a:lstStyle/>
        <a:p>
          <a:endParaRPr lang="pt-BR"/>
        </a:p>
      </dgm:t>
    </dgm:pt>
    <dgm:pt modelId="{0875D212-1816-4C8D-8D1C-1B11BB42DC25}" type="pres">
      <dgm:prSet presAssocID="{3DFD3C10-08C8-43E9-A059-34FF18041E19}" presName="childShape" presStyleCnt="0"/>
      <dgm:spPr/>
    </dgm:pt>
    <dgm:pt modelId="{64D966EF-CD6D-4801-9C34-26F9AA6470F7}" type="pres">
      <dgm:prSet presAssocID="{17EB4D83-5357-44BF-B27B-BF7A2A4DADF0}" presName="Name13" presStyleLbl="parChTrans1D2" presStyleIdx="5" presStyleCnt="8"/>
      <dgm:spPr/>
      <dgm:t>
        <a:bodyPr/>
        <a:lstStyle/>
        <a:p>
          <a:endParaRPr lang="pt-BR"/>
        </a:p>
      </dgm:t>
    </dgm:pt>
    <dgm:pt modelId="{4035F6D4-A75F-4221-BEBB-74972DF50FD3}" type="pres">
      <dgm:prSet presAssocID="{2B1E6974-8B02-4C55-BB0C-E4FB41E4ACD4}" presName="childText" presStyleLbl="bgAcc1" presStyleIdx="5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CA2554-4BDD-4BC6-B7F8-0223687F1F41}" type="pres">
      <dgm:prSet presAssocID="{4550C5CA-4C3F-45D3-A66A-C3B31EDE76B6}" presName="Name13" presStyleLbl="parChTrans1D2" presStyleIdx="6" presStyleCnt="8"/>
      <dgm:spPr/>
      <dgm:t>
        <a:bodyPr/>
        <a:lstStyle/>
        <a:p>
          <a:endParaRPr lang="pt-BR"/>
        </a:p>
      </dgm:t>
    </dgm:pt>
    <dgm:pt modelId="{4578149D-F4DB-4290-BFDD-312D7B603547}" type="pres">
      <dgm:prSet presAssocID="{58070556-E222-4AB4-9F14-D4FB8C6EAFB0}" presName="childText" presStyleLbl="bgAcc1" presStyleIdx="6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8FCBA0-87EE-409E-A4D4-2DF70D054381}" type="pres">
      <dgm:prSet presAssocID="{73DC662A-0DD7-4927-9B8E-5C6556F7D722}" presName="Name13" presStyleLbl="parChTrans1D2" presStyleIdx="7" presStyleCnt="8"/>
      <dgm:spPr/>
      <dgm:t>
        <a:bodyPr/>
        <a:lstStyle/>
        <a:p>
          <a:endParaRPr lang="pt-BR"/>
        </a:p>
      </dgm:t>
    </dgm:pt>
    <dgm:pt modelId="{E3D2445F-D53A-42AB-B254-D452F979E389}" type="pres">
      <dgm:prSet presAssocID="{B81233B8-8CE8-4AE3-8C52-27A3368BA609}" presName="childText" presStyleLbl="bgAcc1" presStyleIdx="7" presStyleCnt="8" custScaleX="195818" custScaleY="650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4E6D66E-FA58-4179-B84D-99886CCF4F8F}" srcId="{3DFD3C10-08C8-43E9-A059-34FF18041E19}" destId="{B81233B8-8CE8-4AE3-8C52-27A3368BA609}" srcOrd="2" destOrd="0" parTransId="{73DC662A-0DD7-4927-9B8E-5C6556F7D722}" sibTransId="{97C47D98-1A2B-462F-86E9-8C81956C151B}"/>
    <dgm:cxn modelId="{4424BE8A-1143-4260-820C-9300898835CF}" type="presOf" srcId="{5EAACA60-AEF7-41B6-959D-654B9E1D4770}" destId="{10C3A636-1293-4662-8032-7AF1AC86254D}" srcOrd="0" destOrd="0" presId="urn:microsoft.com/office/officeart/2005/8/layout/hierarchy3"/>
    <dgm:cxn modelId="{44AA57C1-CCD7-4687-9171-932D4B5CDAE5}" srcId="{3DFD3C10-08C8-43E9-A059-34FF18041E19}" destId="{58070556-E222-4AB4-9F14-D4FB8C6EAFB0}" srcOrd="1" destOrd="0" parTransId="{4550C5CA-4C3F-45D3-A66A-C3B31EDE76B6}" sibTransId="{28B9E62A-2A79-43D9-BABA-6464225680F7}"/>
    <dgm:cxn modelId="{1D248AA7-6438-4381-8A9F-DB3F452F3926}" type="presOf" srcId="{3DFD3C10-08C8-43E9-A059-34FF18041E19}" destId="{1C13E16A-4E40-42FB-AB41-EC6C4A937F01}" srcOrd="0" destOrd="0" presId="urn:microsoft.com/office/officeart/2005/8/layout/hierarchy3"/>
    <dgm:cxn modelId="{5069AC54-2614-47B4-8427-42DC25790F6E}" type="presOf" srcId="{9C3AF582-6E98-48D2-AE02-85C6AACB334B}" destId="{F4E14360-3CAF-4C54-B69B-2973640B1D2F}" srcOrd="0" destOrd="0" presId="urn:microsoft.com/office/officeart/2005/8/layout/hierarchy3"/>
    <dgm:cxn modelId="{10DDDE5E-D0C5-4663-BD86-38120C9600C9}" type="presOf" srcId="{3DFD3C10-08C8-43E9-A059-34FF18041E19}" destId="{EAD1B1D8-E0E5-44A3-B70B-23B950737E71}" srcOrd="1" destOrd="0" presId="urn:microsoft.com/office/officeart/2005/8/layout/hierarchy3"/>
    <dgm:cxn modelId="{0859F499-5547-4FB5-AB17-E4D3CC401697}" type="presOf" srcId="{880F4D1E-940D-4BF6-9633-8336EFD476EF}" destId="{14BDC1A2-45E7-464C-8DE5-0E3325809830}" srcOrd="0" destOrd="0" presId="urn:microsoft.com/office/officeart/2005/8/layout/hierarchy3"/>
    <dgm:cxn modelId="{9C832B11-8D82-483D-A9AB-4E0381DD00E4}" srcId="{DE23CCDB-69DC-4E12-9ED1-A1D243A631A0}" destId="{AC54D599-05F0-4CBE-A8BA-09E7042AA62E}" srcOrd="0" destOrd="0" parTransId="{FB00F70A-27A1-4303-B3D3-25F4DBECDDBC}" sibTransId="{2B375360-3D94-4224-8C28-4A3E74C5C737}"/>
    <dgm:cxn modelId="{18FF0FCA-D089-4F99-BBC8-D001B4EF14CA}" type="presOf" srcId="{5046268D-0199-4303-BF30-DAEC0FC5DE72}" destId="{302076A9-592C-429B-9C3B-B704AB64A077}" srcOrd="0" destOrd="0" presId="urn:microsoft.com/office/officeart/2005/8/layout/hierarchy3"/>
    <dgm:cxn modelId="{39D055B0-4FF2-4F57-844A-59C7E0E7C65E}" type="presOf" srcId="{2EAB87AC-DAF0-4007-B35B-F7606295A6C2}" destId="{EB4E5495-A1DA-460D-BDC3-6BAEFADF4B6F}" srcOrd="0" destOrd="0" presId="urn:microsoft.com/office/officeart/2005/8/layout/hierarchy3"/>
    <dgm:cxn modelId="{AAEDCA50-52E4-4017-B6ED-93BE75EAC6C2}" type="presOf" srcId="{58070556-E222-4AB4-9F14-D4FB8C6EAFB0}" destId="{4578149D-F4DB-4290-BFDD-312D7B603547}" srcOrd="0" destOrd="0" presId="urn:microsoft.com/office/officeart/2005/8/layout/hierarchy3"/>
    <dgm:cxn modelId="{D7E1E3C7-E6B0-4D90-AEDA-1D67D7C35BE8}" type="presOf" srcId="{D33CE95B-A6B1-4F80-B332-2010F4858598}" destId="{C7E2F5B3-B6A6-4A8E-8AF2-A2F752DAF9D5}" srcOrd="0" destOrd="0" presId="urn:microsoft.com/office/officeart/2005/8/layout/hierarchy3"/>
    <dgm:cxn modelId="{6B40BD3E-5DF6-4AE1-9A6A-12F907910F57}" type="presOf" srcId="{D33CE95B-A6B1-4F80-B332-2010F4858598}" destId="{6C563AFD-5D64-4B85-9AD5-826EB25C6CB8}" srcOrd="1" destOrd="0" presId="urn:microsoft.com/office/officeart/2005/8/layout/hierarchy3"/>
    <dgm:cxn modelId="{F769DBB9-27B3-4589-A0DA-6FDF97128315}" type="presOf" srcId="{F2639E35-C42B-4759-897F-A1513707B3EF}" destId="{1DFB4C1D-EF32-4929-9F4E-2E39D9395FA7}" srcOrd="0" destOrd="0" presId="urn:microsoft.com/office/officeart/2005/8/layout/hierarchy3"/>
    <dgm:cxn modelId="{2B17C5DA-EC26-4F50-AF45-25DFDFA16FC9}" type="presOf" srcId="{4550C5CA-4C3F-45D3-A66A-C3B31EDE76B6}" destId="{DECA2554-4BDD-4BC6-B7F8-0223687F1F41}" srcOrd="0" destOrd="0" presId="urn:microsoft.com/office/officeart/2005/8/layout/hierarchy3"/>
    <dgm:cxn modelId="{778A5EFC-39F6-4FF4-9C8D-26CA6A93A1C6}" srcId="{F2654A09-9940-41F7-9165-F8E212261A49}" destId="{3DFD3C10-08C8-43E9-A059-34FF18041E19}" srcOrd="2" destOrd="0" parTransId="{5BE6C96E-E22F-467D-B202-C6E15E658D7F}" sibTransId="{E6FA507F-0299-4E2C-80D6-E9EB037E9561}"/>
    <dgm:cxn modelId="{D2A4B0F6-6E91-46B6-B1BC-1C23A3970EC8}" srcId="{DE23CCDB-69DC-4E12-9ED1-A1D243A631A0}" destId="{2EAB87AC-DAF0-4007-B35B-F7606295A6C2}" srcOrd="1" destOrd="0" parTransId="{5EAACA60-AEF7-41B6-959D-654B9E1D4770}" sibTransId="{89C1D39A-22B1-4200-9E61-3B2B69473AED}"/>
    <dgm:cxn modelId="{AE093C34-EBF9-4E84-8370-782134B9B423}" type="presOf" srcId="{DE23CCDB-69DC-4E12-9ED1-A1D243A631A0}" destId="{2107AF32-A216-40D1-8ADE-FA210EF712C5}" srcOrd="1" destOrd="0" presId="urn:microsoft.com/office/officeart/2005/8/layout/hierarchy3"/>
    <dgm:cxn modelId="{37572645-A280-409A-9877-FAA6DCAE6F43}" type="presOf" srcId="{2B1E6974-8B02-4C55-BB0C-E4FB41E4ACD4}" destId="{4035F6D4-A75F-4221-BEBB-74972DF50FD3}" srcOrd="0" destOrd="0" presId="urn:microsoft.com/office/officeart/2005/8/layout/hierarchy3"/>
    <dgm:cxn modelId="{F5EB3948-782F-42E5-B09F-D0E3840A6FEB}" srcId="{D33CE95B-A6B1-4F80-B332-2010F4858598}" destId="{4F713D8D-950E-4448-AD34-8E7B242FEAE3}" srcOrd="1" destOrd="0" parTransId="{5046268D-0199-4303-BF30-DAEC0FC5DE72}" sibTransId="{A1DF6132-4D90-42A7-A5C5-E565E7D0A00C}"/>
    <dgm:cxn modelId="{D56D95C4-77E5-406D-A270-5C056F34F880}" type="presOf" srcId="{F2654A09-9940-41F7-9165-F8E212261A49}" destId="{23D5EC63-CD20-4C02-9513-BBF8457D7547}" srcOrd="0" destOrd="0" presId="urn:microsoft.com/office/officeart/2005/8/layout/hierarchy3"/>
    <dgm:cxn modelId="{29FE5898-4FCD-4EB3-ACB8-EFD38D279DC8}" srcId="{D33CE95B-A6B1-4F80-B332-2010F4858598}" destId="{F2639E35-C42B-4759-897F-A1513707B3EF}" srcOrd="0" destOrd="0" parTransId="{880F4D1E-940D-4BF6-9633-8336EFD476EF}" sibTransId="{4FB73CFA-00CB-4C03-8519-89061F4BBB16}"/>
    <dgm:cxn modelId="{5CEC231B-7BD6-41D8-A8B7-4CBBB4305502}" type="presOf" srcId="{17EB4D83-5357-44BF-B27B-BF7A2A4DADF0}" destId="{64D966EF-CD6D-4801-9C34-26F9AA6470F7}" srcOrd="0" destOrd="0" presId="urn:microsoft.com/office/officeart/2005/8/layout/hierarchy3"/>
    <dgm:cxn modelId="{6A64829A-6E63-49D5-A84A-57FEE2E62095}" type="presOf" srcId="{4F713D8D-950E-4448-AD34-8E7B242FEAE3}" destId="{A3CF29DB-F877-4EEC-8BF5-A5D9BEB29370}" srcOrd="0" destOrd="0" presId="urn:microsoft.com/office/officeart/2005/8/layout/hierarchy3"/>
    <dgm:cxn modelId="{74E2A4DB-1C26-434B-B639-81453EB294A3}" type="presOf" srcId="{FB00F70A-27A1-4303-B3D3-25F4DBECDDBC}" destId="{091CDDE8-1568-42E5-8ECA-E52E49952B0A}" srcOrd="0" destOrd="0" presId="urn:microsoft.com/office/officeart/2005/8/layout/hierarchy3"/>
    <dgm:cxn modelId="{05CC6C2D-DBF0-4F48-A3C7-33F39C4B049C}" type="presOf" srcId="{2415B7FC-A16B-47BB-A8D5-4325D9EE2DA7}" destId="{2F2B6B75-A0B4-4CC8-B756-8D91692C39E9}" srcOrd="0" destOrd="0" presId="urn:microsoft.com/office/officeart/2005/8/layout/hierarchy3"/>
    <dgm:cxn modelId="{3FD08BED-7202-43A6-8481-99EBA1FC5BFE}" srcId="{D33CE95B-A6B1-4F80-B332-2010F4858598}" destId="{9C3AF582-6E98-48D2-AE02-85C6AACB334B}" srcOrd="2" destOrd="0" parTransId="{2415B7FC-A16B-47BB-A8D5-4325D9EE2DA7}" sibTransId="{8FD0E4DE-92A3-4D39-BE3C-0CD265E4BD93}"/>
    <dgm:cxn modelId="{C4D7212A-0F2E-4BB0-B97F-C4CD2362FB0D}" type="presOf" srcId="{DE23CCDB-69DC-4E12-9ED1-A1D243A631A0}" destId="{79B60572-78EF-4810-AEA9-FCC281FEAFF6}" srcOrd="0" destOrd="0" presId="urn:microsoft.com/office/officeart/2005/8/layout/hierarchy3"/>
    <dgm:cxn modelId="{F25D8E0E-2899-480F-90CD-DE307A27C347}" srcId="{F2654A09-9940-41F7-9165-F8E212261A49}" destId="{DE23CCDB-69DC-4E12-9ED1-A1D243A631A0}" srcOrd="0" destOrd="0" parTransId="{19A8E879-922B-4023-878A-93D72C56B167}" sibTransId="{D2792294-10E0-487B-9EC4-BEC3F06BAD0C}"/>
    <dgm:cxn modelId="{6EB61FF8-D98C-4D8D-84D2-BCDA2B13E2C0}" type="presOf" srcId="{73DC662A-0DD7-4927-9B8E-5C6556F7D722}" destId="{AC8FCBA0-87EE-409E-A4D4-2DF70D054381}" srcOrd="0" destOrd="0" presId="urn:microsoft.com/office/officeart/2005/8/layout/hierarchy3"/>
    <dgm:cxn modelId="{BE0514A5-2557-429B-9600-83CDDEAC7A64}" srcId="{3DFD3C10-08C8-43E9-A059-34FF18041E19}" destId="{2B1E6974-8B02-4C55-BB0C-E4FB41E4ACD4}" srcOrd="0" destOrd="0" parTransId="{17EB4D83-5357-44BF-B27B-BF7A2A4DADF0}" sibTransId="{1F8E34FB-947E-410D-91EA-73FA44A7D235}"/>
    <dgm:cxn modelId="{9E24F041-C36E-40F3-A778-D18F7C714BAA}" srcId="{F2654A09-9940-41F7-9165-F8E212261A49}" destId="{D33CE95B-A6B1-4F80-B332-2010F4858598}" srcOrd="1" destOrd="0" parTransId="{BF20A911-C529-4722-AF28-33DE5DEF7C06}" sibTransId="{7EC6E96D-9044-473A-9206-33786B5A33F9}"/>
    <dgm:cxn modelId="{28EE9546-E558-42A6-8405-41FF326C51CC}" type="presOf" srcId="{AC54D599-05F0-4CBE-A8BA-09E7042AA62E}" destId="{181416CF-644E-4F3A-A118-75C67C7D0814}" srcOrd="0" destOrd="0" presId="urn:microsoft.com/office/officeart/2005/8/layout/hierarchy3"/>
    <dgm:cxn modelId="{A0937E36-DD22-4977-8EB2-6EA59AA4C3AB}" type="presOf" srcId="{B81233B8-8CE8-4AE3-8C52-27A3368BA609}" destId="{E3D2445F-D53A-42AB-B254-D452F979E389}" srcOrd="0" destOrd="0" presId="urn:microsoft.com/office/officeart/2005/8/layout/hierarchy3"/>
    <dgm:cxn modelId="{ACE8E21A-E8CF-4629-A8C5-278C30C86848}" type="presParOf" srcId="{23D5EC63-CD20-4C02-9513-BBF8457D7547}" destId="{22C94FCF-93E8-4EFF-8986-FFAD2FAEDA8B}" srcOrd="0" destOrd="0" presId="urn:microsoft.com/office/officeart/2005/8/layout/hierarchy3"/>
    <dgm:cxn modelId="{DD73FC8A-F6C4-4602-BF0B-36ED97E4E25B}" type="presParOf" srcId="{22C94FCF-93E8-4EFF-8986-FFAD2FAEDA8B}" destId="{DDB7384B-1E8A-470F-B6EA-38218075C684}" srcOrd="0" destOrd="0" presId="urn:microsoft.com/office/officeart/2005/8/layout/hierarchy3"/>
    <dgm:cxn modelId="{81D84C6F-D146-43B5-9F78-4FCC86BD58C1}" type="presParOf" srcId="{DDB7384B-1E8A-470F-B6EA-38218075C684}" destId="{79B60572-78EF-4810-AEA9-FCC281FEAFF6}" srcOrd="0" destOrd="0" presId="urn:microsoft.com/office/officeart/2005/8/layout/hierarchy3"/>
    <dgm:cxn modelId="{8059CD87-FEE7-42DD-8854-E87B1BB09355}" type="presParOf" srcId="{DDB7384B-1E8A-470F-B6EA-38218075C684}" destId="{2107AF32-A216-40D1-8ADE-FA210EF712C5}" srcOrd="1" destOrd="0" presId="urn:microsoft.com/office/officeart/2005/8/layout/hierarchy3"/>
    <dgm:cxn modelId="{FD85EBA0-84FD-484B-A3F8-AB5FD095350B}" type="presParOf" srcId="{22C94FCF-93E8-4EFF-8986-FFAD2FAEDA8B}" destId="{EC1CD313-96D5-472F-A5FC-8D180923AFF4}" srcOrd="1" destOrd="0" presId="urn:microsoft.com/office/officeart/2005/8/layout/hierarchy3"/>
    <dgm:cxn modelId="{584B018D-0A03-4063-A985-5A14E333843D}" type="presParOf" srcId="{EC1CD313-96D5-472F-A5FC-8D180923AFF4}" destId="{091CDDE8-1568-42E5-8ECA-E52E49952B0A}" srcOrd="0" destOrd="0" presId="urn:microsoft.com/office/officeart/2005/8/layout/hierarchy3"/>
    <dgm:cxn modelId="{A51D6C48-DF98-45F4-8CEF-A4F909995EDD}" type="presParOf" srcId="{EC1CD313-96D5-472F-A5FC-8D180923AFF4}" destId="{181416CF-644E-4F3A-A118-75C67C7D0814}" srcOrd="1" destOrd="0" presId="urn:microsoft.com/office/officeart/2005/8/layout/hierarchy3"/>
    <dgm:cxn modelId="{15DEF7D8-1FD7-431F-A3D4-59394D6D1FF3}" type="presParOf" srcId="{EC1CD313-96D5-472F-A5FC-8D180923AFF4}" destId="{10C3A636-1293-4662-8032-7AF1AC86254D}" srcOrd="2" destOrd="0" presId="urn:microsoft.com/office/officeart/2005/8/layout/hierarchy3"/>
    <dgm:cxn modelId="{CB0C2AE1-7A24-4F17-8BAC-38C1B22231DE}" type="presParOf" srcId="{EC1CD313-96D5-472F-A5FC-8D180923AFF4}" destId="{EB4E5495-A1DA-460D-BDC3-6BAEFADF4B6F}" srcOrd="3" destOrd="0" presId="urn:microsoft.com/office/officeart/2005/8/layout/hierarchy3"/>
    <dgm:cxn modelId="{176D157A-4E9F-4FF2-BAB5-FCD4D079CE12}" type="presParOf" srcId="{23D5EC63-CD20-4C02-9513-BBF8457D7547}" destId="{7005FCCE-F1DB-4D86-B36C-F785CBE18BC0}" srcOrd="1" destOrd="0" presId="urn:microsoft.com/office/officeart/2005/8/layout/hierarchy3"/>
    <dgm:cxn modelId="{222F562A-8B07-4FE1-A340-5D7B5A4E929B}" type="presParOf" srcId="{7005FCCE-F1DB-4D86-B36C-F785CBE18BC0}" destId="{2DF330DB-FC30-43F0-ACEE-3C62C6CE1440}" srcOrd="0" destOrd="0" presId="urn:microsoft.com/office/officeart/2005/8/layout/hierarchy3"/>
    <dgm:cxn modelId="{05A92959-D0D8-46CD-A400-EDA045B7AF8F}" type="presParOf" srcId="{2DF330DB-FC30-43F0-ACEE-3C62C6CE1440}" destId="{C7E2F5B3-B6A6-4A8E-8AF2-A2F752DAF9D5}" srcOrd="0" destOrd="0" presId="urn:microsoft.com/office/officeart/2005/8/layout/hierarchy3"/>
    <dgm:cxn modelId="{236DB538-7540-4144-9D0D-ABDB6E3020D7}" type="presParOf" srcId="{2DF330DB-FC30-43F0-ACEE-3C62C6CE1440}" destId="{6C563AFD-5D64-4B85-9AD5-826EB25C6CB8}" srcOrd="1" destOrd="0" presId="urn:microsoft.com/office/officeart/2005/8/layout/hierarchy3"/>
    <dgm:cxn modelId="{9F7422B3-7AC0-478F-BD9D-1F9E71CDE1A7}" type="presParOf" srcId="{7005FCCE-F1DB-4D86-B36C-F785CBE18BC0}" destId="{4895A931-9389-4F51-8769-4DDCA596E2AA}" srcOrd="1" destOrd="0" presId="urn:microsoft.com/office/officeart/2005/8/layout/hierarchy3"/>
    <dgm:cxn modelId="{846F07F8-2587-4B07-89F9-47013EC8842F}" type="presParOf" srcId="{4895A931-9389-4F51-8769-4DDCA596E2AA}" destId="{14BDC1A2-45E7-464C-8DE5-0E3325809830}" srcOrd="0" destOrd="0" presId="urn:microsoft.com/office/officeart/2005/8/layout/hierarchy3"/>
    <dgm:cxn modelId="{86D6340E-AEFD-4543-B00B-32080B83E684}" type="presParOf" srcId="{4895A931-9389-4F51-8769-4DDCA596E2AA}" destId="{1DFB4C1D-EF32-4929-9F4E-2E39D9395FA7}" srcOrd="1" destOrd="0" presId="urn:microsoft.com/office/officeart/2005/8/layout/hierarchy3"/>
    <dgm:cxn modelId="{C4C50F9F-DA5D-4769-9D2C-6E5719DA3C96}" type="presParOf" srcId="{4895A931-9389-4F51-8769-4DDCA596E2AA}" destId="{302076A9-592C-429B-9C3B-B704AB64A077}" srcOrd="2" destOrd="0" presId="urn:microsoft.com/office/officeart/2005/8/layout/hierarchy3"/>
    <dgm:cxn modelId="{CAE65349-965D-45EF-910D-1DE57D4469E5}" type="presParOf" srcId="{4895A931-9389-4F51-8769-4DDCA596E2AA}" destId="{A3CF29DB-F877-4EEC-8BF5-A5D9BEB29370}" srcOrd="3" destOrd="0" presId="urn:microsoft.com/office/officeart/2005/8/layout/hierarchy3"/>
    <dgm:cxn modelId="{F163E51B-F44B-42D8-9448-4DD7AB3116EF}" type="presParOf" srcId="{4895A931-9389-4F51-8769-4DDCA596E2AA}" destId="{2F2B6B75-A0B4-4CC8-B756-8D91692C39E9}" srcOrd="4" destOrd="0" presId="urn:microsoft.com/office/officeart/2005/8/layout/hierarchy3"/>
    <dgm:cxn modelId="{7541C40F-7798-4126-85FA-C6FE6DDE4517}" type="presParOf" srcId="{4895A931-9389-4F51-8769-4DDCA596E2AA}" destId="{F4E14360-3CAF-4C54-B69B-2973640B1D2F}" srcOrd="5" destOrd="0" presId="urn:microsoft.com/office/officeart/2005/8/layout/hierarchy3"/>
    <dgm:cxn modelId="{2A5CDD15-0EB7-4D6F-BB5C-86F7C5F90223}" type="presParOf" srcId="{23D5EC63-CD20-4C02-9513-BBF8457D7547}" destId="{D16CA8C4-1490-420F-8A81-3C06695A87A2}" srcOrd="2" destOrd="0" presId="urn:microsoft.com/office/officeart/2005/8/layout/hierarchy3"/>
    <dgm:cxn modelId="{3D4E1C50-F982-42CC-8C72-7B1B946300F9}" type="presParOf" srcId="{D16CA8C4-1490-420F-8A81-3C06695A87A2}" destId="{4751B89F-B718-4F9A-9938-71E08C91D092}" srcOrd="0" destOrd="0" presId="urn:microsoft.com/office/officeart/2005/8/layout/hierarchy3"/>
    <dgm:cxn modelId="{FA458A48-A63B-4AB8-B19C-08559224067C}" type="presParOf" srcId="{4751B89F-B718-4F9A-9938-71E08C91D092}" destId="{1C13E16A-4E40-42FB-AB41-EC6C4A937F01}" srcOrd="0" destOrd="0" presId="urn:microsoft.com/office/officeart/2005/8/layout/hierarchy3"/>
    <dgm:cxn modelId="{0A1E7BC1-DD04-497E-9811-4D84DDB81BD7}" type="presParOf" srcId="{4751B89F-B718-4F9A-9938-71E08C91D092}" destId="{EAD1B1D8-E0E5-44A3-B70B-23B950737E71}" srcOrd="1" destOrd="0" presId="urn:microsoft.com/office/officeart/2005/8/layout/hierarchy3"/>
    <dgm:cxn modelId="{015D789C-7635-4217-B08C-E14C6B740DB7}" type="presParOf" srcId="{D16CA8C4-1490-420F-8A81-3C06695A87A2}" destId="{0875D212-1816-4C8D-8D1C-1B11BB42DC25}" srcOrd="1" destOrd="0" presId="urn:microsoft.com/office/officeart/2005/8/layout/hierarchy3"/>
    <dgm:cxn modelId="{35118A09-3E26-4C19-886E-BC07A038072A}" type="presParOf" srcId="{0875D212-1816-4C8D-8D1C-1B11BB42DC25}" destId="{64D966EF-CD6D-4801-9C34-26F9AA6470F7}" srcOrd="0" destOrd="0" presId="urn:microsoft.com/office/officeart/2005/8/layout/hierarchy3"/>
    <dgm:cxn modelId="{9D5645F0-6176-4856-BB4D-DA53B57F4FA7}" type="presParOf" srcId="{0875D212-1816-4C8D-8D1C-1B11BB42DC25}" destId="{4035F6D4-A75F-4221-BEBB-74972DF50FD3}" srcOrd="1" destOrd="0" presId="urn:microsoft.com/office/officeart/2005/8/layout/hierarchy3"/>
    <dgm:cxn modelId="{CBFB2C88-89DE-4949-8485-EADBDA21D720}" type="presParOf" srcId="{0875D212-1816-4C8D-8D1C-1B11BB42DC25}" destId="{DECA2554-4BDD-4BC6-B7F8-0223687F1F41}" srcOrd="2" destOrd="0" presId="urn:microsoft.com/office/officeart/2005/8/layout/hierarchy3"/>
    <dgm:cxn modelId="{03143353-07E0-4A4B-BDFB-BD55AB3B0147}" type="presParOf" srcId="{0875D212-1816-4C8D-8D1C-1B11BB42DC25}" destId="{4578149D-F4DB-4290-BFDD-312D7B603547}" srcOrd="3" destOrd="0" presId="urn:microsoft.com/office/officeart/2005/8/layout/hierarchy3"/>
    <dgm:cxn modelId="{E5E1781C-191A-4426-A3C5-BF5000213C95}" type="presParOf" srcId="{0875D212-1816-4C8D-8D1C-1B11BB42DC25}" destId="{AC8FCBA0-87EE-409E-A4D4-2DF70D054381}" srcOrd="4" destOrd="0" presId="urn:microsoft.com/office/officeart/2005/8/layout/hierarchy3"/>
    <dgm:cxn modelId="{9B9597F3-581D-4DC0-8DDD-9E5B5421DE41}" type="presParOf" srcId="{0875D212-1816-4C8D-8D1C-1B11BB42DC25}" destId="{E3D2445F-D53A-42AB-B254-D452F979E38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771D43-D558-4153-AC61-9B8503B8841D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4078EFF-BC2A-470B-AA61-147FFD379308}">
      <dgm:prSet phldrT="[Texto]"/>
      <dgm:spPr/>
      <dgm:t>
        <a:bodyPr/>
        <a:lstStyle/>
        <a:p>
          <a:r>
            <a:rPr lang="pt-BR" dirty="0" smtClean="0"/>
            <a:t>51.657 crianças menores de 6 meses avaliadas</a:t>
          </a:r>
          <a:endParaRPr lang="pt-BR" dirty="0"/>
        </a:p>
      </dgm:t>
    </dgm:pt>
    <dgm:pt modelId="{72C57EF2-40BE-4EE2-925E-9E9B864724B1}" type="parTrans" cxnId="{D2AA2491-36FF-4139-8370-FAAFCD909CA8}">
      <dgm:prSet/>
      <dgm:spPr/>
      <dgm:t>
        <a:bodyPr/>
        <a:lstStyle/>
        <a:p>
          <a:endParaRPr lang="pt-BR"/>
        </a:p>
      </dgm:t>
    </dgm:pt>
    <dgm:pt modelId="{CB7AB442-44A5-4ACF-A436-2811B8D7A7D0}" type="sibTrans" cxnId="{D2AA2491-36FF-4139-8370-FAAFCD909CA8}">
      <dgm:prSet/>
      <dgm:spPr/>
      <dgm:t>
        <a:bodyPr/>
        <a:lstStyle/>
        <a:p>
          <a:endParaRPr lang="pt-BR"/>
        </a:p>
      </dgm:t>
    </dgm:pt>
    <dgm:pt modelId="{A9DA6821-3645-4D80-8A8E-95E6174226E0}">
      <dgm:prSet phldrT="[Texto]"/>
      <dgm:spPr/>
      <dgm:t>
        <a:bodyPr/>
        <a:lstStyle/>
        <a:p>
          <a:r>
            <a:rPr lang="pt-BR" dirty="0" smtClean="0"/>
            <a:t>20.850 crianças de 6 a 8 meses avaliadas</a:t>
          </a:r>
          <a:endParaRPr lang="pt-BR" dirty="0"/>
        </a:p>
      </dgm:t>
    </dgm:pt>
    <dgm:pt modelId="{D17A48E5-E447-485A-9EE9-3E03EA3B24E8}" type="parTrans" cxnId="{08A4200B-3E6B-4105-A4AF-B1D510D35826}">
      <dgm:prSet/>
      <dgm:spPr/>
      <dgm:t>
        <a:bodyPr/>
        <a:lstStyle/>
        <a:p>
          <a:endParaRPr lang="pt-BR"/>
        </a:p>
      </dgm:t>
    </dgm:pt>
    <dgm:pt modelId="{8678CF7F-7421-4419-8EC0-5AEA5E23175B}" type="sibTrans" cxnId="{08A4200B-3E6B-4105-A4AF-B1D510D35826}">
      <dgm:prSet/>
      <dgm:spPr/>
      <dgm:t>
        <a:bodyPr/>
        <a:lstStyle/>
        <a:p>
          <a:endParaRPr lang="pt-BR"/>
        </a:p>
      </dgm:t>
    </dgm:pt>
    <dgm:pt modelId="{509CF3DC-1355-4F8E-96FB-5A9CE64AD64D}">
      <dgm:prSet/>
      <dgm:spPr/>
      <dgm:t>
        <a:bodyPr/>
        <a:lstStyle/>
        <a:p>
          <a:r>
            <a:rPr lang="pt-BR" dirty="0" smtClean="0"/>
            <a:t>56% das crianças em aleitamento materno exclusivo</a:t>
          </a:r>
          <a:endParaRPr lang="pt-BR" dirty="0"/>
        </a:p>
      </dgm:t>
    </dgm:pt>
    <dgm:pt modelId="{75672888-064A-4757-958A-5A5B37877636}" type="parTrans" cxnId="{EE1F7A80-DA85-436F-B33F-1BDFEF8F038E}">
      <dgm:prSet/>
      <dgm:spPr/>
      <dgm:t>
        <a:bodyPr/>
        <a:lstStyle/>
        <a:p>
          <a:endParaRPr lang="pt-BR"/>
        </a:p>
      </dgm:t>
    </dgm:pt>
    <dgm:pt modelId="{2F9B6760-9EF2-4012-90BC-C4ACB3BBB23F}" type="sibTrans" cxnId="{EE1F7A80-DA85-436F-B33F-1BDFEF8F038E}">
      <dgm:prSet/>
      <dgm:spPr/>
      <dgm:t>
        <a:bodyPr/>
        <a:lstStyle/>
        <a:p>
          <a:endParaRPr lang="pt-BR"/>
        </a:p>
      </dgm:t>
    </dgm:pt>
    <dgm:pt modelId="{B8F1D75C-6D46-4206-A06A-D0C7E5C6D2DF}">
      <dgm:prSet/>
      <dgm:spPr/>
      <dgm:t>
        <a:bodyPr/>
        <a:lstStyle/>
        <a:p>
          <a:r>
            <a:rPr lang="pt-BR" dirty="0" smtClean="0"/>
            <a:t>52% das crianças apresentaram introdução de alimentos na frequência recomendada</a:t>
          </a:r>
          <a:endParaRPr lang="pt-BR" dirty="0"/>
        </a:p>
      </dgm:t>
    </dgm:pt>
    <dgm:pt modelId="{33BF238C-2576-4351-86E4-57BDEE4D46D7}" type="parTrans" cxnId="{9E30757F-96B5-4250-A8DB-8CB09D8840A7}">
      <dgm:prSet/>
      <dgm:spPr/>
      <dgm:t>
        <a:bodyPr/>
        <a:lstStyle/>
        <a:p>
          <a:endParaRPr lang="pt-BR"/>
        </a:p>
      </dgm:t>
    </dgm:pt>
    <dgm:pt modelId="{E163E27C-298B-46F8-BF12-A55D805BBA90}" type="sibTrans" cxnId="{9E30757F-96B5-4250-A8DB-8CB09D8840A7}">
      <dgm:prSet/>
      <dgm:spPr/>
      <dgm:t>
        <a:bodyPr/>
        <a:lstStyle/>
        <a:p>
          <a:endParaRPr lang="pt-BR"/>
        </a:p>
      </dgm:t>
    </dgm:pt>
    <dgm:pt modelId="{E4EAF25A-BFF0-4547-8FA0-D68FF35BB6C3}">
      <dgm:prSet/>
      <dgm:spPr/>
      <dgm:t>
        <a:bodyPr/>
        <a:lstStyle/>
        <a:p>
          <a:endParaRPr lang="pt-BR" dirty="0"/>
        </a:p>
      </dgm:t>
    </dgm:pt>
    <dgm:pt modelId="{AAB971F2-7059-4C0E-91B2-1D0D86850180}" type="parTrans" cxnId="{B88A4F88-106E-45D3-939D-E93AE9AA200E}">
      <dgm:prSet/>
      <dgm:spPr/>
      <dgm:t>
        <a:bodyPr/>
        <a:lstStyle/>
        <a:p>
          <a:endParaRPr lang="pt-BR"/>
        </a:p>
      </dgm:t>
    </dgm:pt>
    <dgm:pt modelId="{8F452588-7CB5-4D85-8040-0FF2B1CCB15F}" type="sibTrans" cxnId="{B88A4F88-106E-45D3-939D-E93AE9AA200E}">
      <dgm:prSet/>
      <dgm:spPr/>
      <dgm:t>
        <a:bodyPr/>
        <a:lstStyle/>
        <a:p>
          <a:endParaRPr lang="pt-BR"/>
        </a:p>
      </dgm:t>
    </dgm:pt>
    <dgm:pt modelId="{8E33222F-F059-4207-B4BD-8419BA66AA72}" type="pres">
      <dgm:prSet presAssocID="{02771D43-D558-4153-AC61-9B8503B8841D}" presName="diagram" presStyleCnt="0">
        <dgm:presLayoutVars>
          <dgm:dir/>
          <dgm:animLvl val="lvl"/>
          <dgm:resizeHandles val="exact"/>
        </dgm:presLayoutVars>
      </dgm:prSet>
      <dgm:spPr/>
    </dgm:pt>
    <dgm:pt modelId="{F1F4828E-80F8-4EA6-9C4D-B486CFA265F6}" type="pres">
      <dgm:prSet presAssocID="{E4078EFF-BC2A-470B-AA61-147FFD379308}" presName="compNode" presStyleCnt="0"/>
      <dgm:spPr/>
    </dgm:pt>
    <dgm:pt modelId="{2B085B6B-97CE-485B-8946-34D4DA853BB1}" type="pres">
      <dgm:prSet presAssocID="{E4078EFF-BC2A-470B-AA61-147FFD379308}" presName="childRect" presStyleLbl="bgAcc1" presStyleIdx="0" presStyleCnt="2" custScaleX="1107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834864A-8FF6-4D5E-9BB4-48EBBC5DD5A3}" type="pres">
      <dgm:prSet presAssocID="{E4078EFF-BC2A-470B-AA61-147FFD37930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EF9B5D-112F-4F2B-A6F3-369F7743E374}" type="pres">
      <dgm:prSet presAssocID="{E4078EFF-BC2A-470B-AA61-147FFD379308}" presName="parentRect" presStyleLbl="alignNode1" presStyleIdx="0" presStyleCnt="2" custScaleX="110712"/>
      <dgm:spPr/>
      <dgm:t>
        <a:bodyPr/>
        <a:lstStyle/>
        <a:p>
          <a:endParaRPr lang="pt-BR"/>
        </a:p>
      </dgm:t>
    </dgm:pt>
    <dgm:pt modelId="{7518E00F-B054-4ABB-AAF7-8F07E6661825}" type="pres">
      <dgm:prSet presAssocID="{E4078EFF-BC2A-470B-AA61-147FFD379308}" presName="adorn" presStyleLbl="fgAccFollowNode1" presStyleIdx="0" presStyleCnt="2"/>
      <dgm:spPr/>
    </dgm:pt>
    <dgm:pt modelId="{3E48D739-35F1-4B03-81B7-99E0BBFEE01A}" type="pres">
      <dgm:prSet presAssocID="{CB7AB442-44A5-4ACF-A436-2811B8D7A7D0}" presName="sibTrans" presStyleLbl="sibTrans2D1" presStyleIdx="0" presStyleCnt="0"/>
      <dgm:spPr/>
      <dgm:t>
        <a:bodyPr/>
        <a:lstStyle/>
        <a:p>
          <a:endParaRPr lang="pt-BR"/>
        </a:p>
      </dgm:t>
    </dgm:pt>
    <dgm:pt modelId="{D7C44B51-C820-4212-8445-82027CAC0543}" type="pres">
      <dgm:prSet presAssocID="{A9DA6821-3645-4D80-8A8E-95E6174226E0}" presName="compNode" presStyleCnt="0"/>
      <dgm:spPr/>
    </dgm:pt>
    <dgm:pt modelId="{6B217F43-B0FC-4848-9B0F-504EEF84E03E}" type="pres">
      <dgm:prSet presAssocID="{A9DA6821-3645-4D80-8A8E-95E6174226E0}" presName="childRect" presStyleLbl="bgAcc1" presStyleIdx="1" presStyleCnt="2" custScaleX="1107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9D135AE-AC31-44FB-AFAC-7C2E0B0ECCD9}" type="pres">
      <dgm:prSet presAssocID="{A9DA6821-3645-4D80-8A8E-95E6174226E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166988C-DF25-49C4-A175-1DFE8AB4F991}" type="pres">
      <dgm:prSet presAssocID="{A9DA6821-3645-4D80-8A8E-95E6174226E0}" presName="parentRect" presStyleLbl="alignNode1" presStyleIdx="1" presStyleCnt="2" custScaleX="110712"/>
      <dgm:spPr/>
      <dgm:t>
        <a:bodyPr/>
        <a:lstStyle/>
        <a:p>
          <a:endParaRPr lang="pt-BR"/>
        </a:p>
      </dgm:t>
    </dgm:pt>
    <dgm:pt modelId="{1F76F404-D03B-438B-993C-64BE8AA7B27C}" type="pres">
      <dgm:prSet presAssocID="{A9DA6821-3645-4D80-8A8E-95E6174226E0}" presName="adorn" presStyleLbl="fgAccFollowNode1" presStyleIdx="1" presStyleCnt="2"/>
      <dgm:spPr/>
    </dgm:pt>
  </dgm:ptLst>
  <dgm:cxnLst>
    <dgm:cxn modelId="{2B392D50-2D86-4478-8C1A-812BBA4DE298}" type="presOf" srcId="{E4EAF25A-BFF0-4547-8FA0-D68FF35BB6C3}" destId="{2B085B6B-97CE-485B-8946-34D4DA853BB1}" srcOrd="0" destOrd="0" presId="urn:microsoft.com/office/officeart/2005/8/layout/bList2"/>
    <dgm:cxn modelId="{B88A4F88-106E-45D3-939D-E93AE9AA200E}" srcId="{E4078EFF-BC2A-470B-AA61-147FFD379308}" destId="{E4EAF25A-BFF0-4547-8FA0-D68FF35BB6C3}" srcOrd="0" destOrd="0" parTransId="{AAB971F2-7059-4C0E-91B2-1D0D86850180}" sibTransId="{8F452588-7CB5-4D85-8040-0FF2B1CCB15F}"/>
    <dgm:cxn modelId="{D8395804-C590-4851-BC65-5AEAD55F0A10}" type="presOf" srcId="{A9DA6821-3645-4D80-8A8E-95E6174226E0}" destId="{59D135AE-AC31-44FB-AFAC-7C2E0B0ECCD9}" srcOrd="0" destOrd="0" presId="urn:microsoft.com/office/officeart/2005/8/layout/bList2"/>
    <dgm:cxn modelId="{30F308A4-215F-4B8E-A516-9308C7DA99CB}" type="presOf" srcId="{A9DA6821-3645-4D80-8A8E-95E6174226E0}" destId="{9166988C-DF25-49C4-A175-1DFE8AB4F991}" srcOrd="1" destOrd="0" presId="urn:microsoft.com/office/officeart/2005/8/layout/bList2"/>
    <dgm:cxn modelId="{FB04A4B0-CD8F-49A0-A45B-FD9D0AFB6F7A}" type="presOf" srcId="{02771D43-D558-4153-AC61-9B8503B8841D}" destId="{8E33222F-F059-4207-B4BD-8419BA66AA72}" srcOrd="0" destOrd="0" presId="urn:microsoft.com/office/officeart/2005/8/layout/bList2"/>
    <dgm:cxn modelId="{336BD111-6F84-4C96-853A-01FAE8EA01B3}" type="presOf" srcId="{B8F1D75C-6D46-4206-A06A-D0C7E5C6D2DF}" destId="{6B217F43-B0FC-4848-9B0F-504EEF84E03E}" srcOrd="0" destOrd="0" presId="urn:microsoft.com/office/officeart/2005/8/layout/bList2"/>
    <dgm:cxn modelId="{625DAFA9-265A-4A7A-869E-101BA4E3DD50}" type="presOf" srcId="{E4078EFF-BC2A-470B-AA61-147FFD379308}" destId="{9DEF9B5D-112F-4F2B-A6F3-369F7743E374}" srcOrd="1" destOrd="0" presId="urn:microsoft.com/office/officeart/2005/8/layout/bList2"/>
    <dgm:cxn modelId="{DF8B8B36-972B-4B6A-8D54-595CFADE09A2}" type="presOf" srcId="{E4078EFF-BC2A-470B-AA61-147FFD379308}" destId="{C834864A-8FF6-4D5E-9BB4-48EBBC5DD5A3}" srcOrd="0" destOrd="0" presId="urn:microsoft.com/office/officeart/2005/8/layout/bList2"/>
    <dgm:cxn modelId="{D2AA2491-36FF-4139-8370-FAAFCD909CA8}" srcId="{02771D43-D558-4153-AC61-9B8503B8841D}" destId="{E4078EFF-BC2A-470B-AA61-147FFD379308}" srcOrd="0" destOrd="0" parTransId="{72C57EF2-40BE-4EE2-925E-9E9B864724B1}" sibTransId="{CB7AB442-44A5-4ACF-A436-2811B8D7A7D0}"/>
    <dgm:cxn modelId="{08A4200B-3E6B-4105-A4AF-B1D510D35826}" srcId="{02771D43-D558-4153-AC61-9B8503B8841D}" destId="{A9DA6821-3645-4D80-8A8E-95E6174226E0}" srcOrd="1" destOrd="0" parTransId="{D17A48E5-E447-485A-9EE9-3E03EA3B24E8}" sibTransId="{8678CF7F-7421-4419-8EC0-5AEA5E23175B}"/>
    <dgm:cxn modelId="{9E30757F-96B5-4250-A8DB-8CB09D8840A7}" srcId="{A9DA6821-3645-4D80-8A8E-95E6174226E0}" destId="{B8F1D75C-6D46-4206-A06A-D0C7E5C6D2DF}" srcOrd="0" destOrd="0" parTransId="{33BF238C-2576-4351-86E4-57BDEE4D46D7}" sibTransId="{E163E27C-298B-46F8-BF12-A55D805BBA90}"/>
    <dgm:cxn modelId="{2FE369B1-D5A9-44A0-A45A-13059A530569}" type="presOf" srcId="{CB7AB442-44A5-4ACF-A436-2811B8D7A7D0}" destId="{3E48D739-35F1-4B03-81B7-99E0BBFEE01A}" srcOrd="0" destOrd="0" presId="urn:microsoft.com/office/officeart/2005/8/layout/bList2"/>
    <dgm:cxn modelId="{C04F55E0-613C-4CD5-8599-7B0076A9D614}" type="presOf" srcId="{509CF3DC-1355-4F8E-96FB-5A9CE64AD64D}" destId="{2B085B6B-97CE-485B-8946-34D4DA853BB1}" srcOrd="0" destOrd="1" presId="urn:microsoft.com/office/officeart/2005/8/layout/bList2"/>
    <dgm:cxn modelId="{EE1F7A80-DA85-436F-B33F-1BDFEF8F038E}" srcId="{E4078EFF-BC2A-470B-AA61-147FFD379308}" destId="{509CF3DC-1355-4F8E-96FB-5A9CE64AD64D}" srcOrd="1" destOrd="0" parTransId="{75672888-064A-4757-958A-5A5B37877636}" sibTransId="{2F9B6760-9EF2-4012-90BC-C4ACB3BBB23F}"/>
    <dgm:cxn modelId="{C03467FA-3B40-471C-A18F-84A4716F9387}" type="presParOf" srcId="{8E33222F-F059-4207-B4BD-8419BA66AA72}" destId="{F1F4828E-80F8-4EA6-9C4D-B486CFA265F6}" srcOrd="0" destOrd="0" presId="urn:microsoft.com/office/officeart/2005/8/layout/bList2"/>
    <dgm:cxn modelId="{B7708205-77E0-4815-A51A-AE2187ECDA73}" type="presParOf" srcId="{F1F4828E-80F8-4EA6-9C4D-B486CFA265F6}" destId="{2B085B6B-97CE-485B-8946-34D4DA853BB1}" srcOrd="0" destOrd="0" presId="urn:microsoft.com/office/officeart/2005/8/layout/bList2"/>
    <dgm:cxn modelId="{5E06A06E-AA75-4617-98BC-653933AF4B37}" type="presParOf" srcId="{F1F4828E-80F8-4EA6-9C4D-B486CFA265F6}" destId="{C834864A-8FF6-4D5E-9BB4-48EBBC5DD5A3}" srcOrd="1" destOrd="0" presId="urn:microsoft.com/office/officeart/2005/8/layout/bList2"/>
    <dgm:cxn modelId="{7801BAB4-B811-4A38-8F69-D79FB5775C82}" type="presParOf" srcId="{F1F4828E-80F8-4EA6-9C4D-B486CFA265F6}" destId="{9DEF9B5D-112F-4F2B-A6F3-369F7743E374}" srcOrd="2" destOrd="0" presId="urn:microsoft.com/office/officeart/2005/8/layout/bList2"/>
    <dgm:cxn modelId="{8D3FA6B8-37C2-4A06-9B69-81F14C36C40F}" type="presParOf" srcId="{F1F4828E-80F8-4EA6-9C4D-B486CFA265F6}" destId="{7518E00F-B054-4ABB-AAF7-8F07E6661825}" srcOrd="3" destOrd="0" presId="urn:microsoft.com/office/officeart/2005/8/layout/bList2"/>
    <dgm:cxn modelId="{D36D08DB-BDB0-4A1E-BDF5-5F0BD2F36A91}" type="presParOf" srcId="{8E33222F-F059-4207-B4BD-8419BA66AA72}" destId="{3E48D739-35F1-4B03-81B7-99E0BBFEE01A}" srcOrd="1" destOrd="0" presId="urn:microsoft.com/office/officeart/2005/8/layout/bList2"/>
    <dgm:cxn modelId="{9CB1283C-1142-4BB1-9616-83EA4EB16022}" type="presParOf" srcId="{8E33222F-F059-4207-B4BD-8419BA66AA72}" destId="{D7C44B51-C820-4212-8445-82027CAC0543}" srcOrd="2" destOrd="0" presId="urn:microsoft.com/office/officeart/2005/8/layout/bList2"/>
    <dgm:cxn modelId="{34277B60-22D0-4CA1-8382-907749BD76A0}" type="presParOf" srcId="{D7C44B51-C820-4212-8445-82027CAC0543}" destId="{6B217F43-B0FC-4848-9B0F-504EEF84E03E}" srcOrd="0" destOrd="0" presId="urn:microsoft.com/office/officeart/2005/8/layout/bList2"/>
    <dgm:cxn modelId="{62842E1D-F8C5-483E-A6F8-7A02BD44659A}" type="presParOf" srcId="{D7C44B51-C820-4212-8445-82027CAC0543}" destId="{59D135AE-AC31-44FB-AFAC-7C2E0B0ECCD9}" srcOrd="1" destOrd="0" presId="urn:microsoft.com/office/officeart/2005/8/layout/bList2"/>
    <dgm:cxn modelId="{19C9D070-41C9-4A02-A842-403010567A21}" type="presParOf" srcId="{D7C44B51-C820-4212-8445-82027CAC0543}" destId="{9166988C-DF25-49C4-A175-1DFE8AB4F991}" srcOrd="2" destOrd="0" presId="urn:microsoft.com/office/officeart/2005/8/layout/bList2"/>
    <dgm:cxn modelId="{2FB8E54A-E47F-4975-A825-1BE5C5DE44CF}" type="presParOf" srcId="{D7C44B51-C820-4212-8445-82027CAC0543}" destId="{1F76F404-D03B-438B-993C-64BE8AA7B27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60572-78EF-4810-AEA9-FCC281FEAFF6}">
      <dsp:nvSpPr>
        <dsp:cNvPr id="0" name=""/>
        <dsp:cNvSpPr/>
      </dsp:nvSpPr>
      <dsp:spPr>
        <a:xfrm>
          <a:off x="4200" y="433839"/>
          <a:ext cx="2528186" cy="789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4.826.158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Crianças menores de 5 anos avaliadas em 2018</a:t>
          </a:r>
          <a:endParaRPr lang="pt-BR" sz="1400" kern="1200" dirty="0"/>
        </a:p>
      </dsp:txBody>
      <dsp:txXfrm>
        <a:off x="27315" y="456954"/>
        <a:ext cx="2481956" cy="742984"/>
      </dsp:txXfrm>
    </dsp:sp>
    <dsp:sp modelId="{091CDDE8-1568-42E5-8ECA-E52E49952B0A}">
      <dsp:nvSpPr>
        <dsp:cNvPr id="0" name=""/>
        <dsp:cNvSpPr/>
      </dsp:nvSpPr>
      <dsp:spPr>
        <a:xfrm>
          <a:off x="257019" y="1223053"/>
          <a:ext cx="252818" cy="454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114"/>
              </a:lnTo>
              <a:lnTo>
                <a:pt x="252818" y="454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1416CF-644E-4F3A-A118-75C67C7D0814}">
      <dsp:nvSpPr>
        <dsp:cNvPr id="0" name=""/>
        <dsp:cNvSpPr/>
      </dsp:nvSpPr>
      <dsp:spPr>
        <a:xfrm>
          <a:off x="509837" y="1420357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8,9% das crianças estão com sobrepeso</a:t>
          </a:r>
          <a:endParaRPr lang="pt-BR" sz="1500" kern="1200" dirty="0"/>
        </a:p>
      </dsp:txBody>
      <dsp:txXfrm>
        <a:off x="524880" y="1435400"/>
        <a:ext cx="2442592" cy="483534"/>
      </dsp:txXfrm>
    </dsp:sp>
    <dsp:sp modelId="{10C3A636-1293-4662-8032-7AF1AC86254D}">
      <dsp:nvSpPr>
        <dsp:cNvPr id="0" name=""/>
        <dsp:cNvSpPr/>
      </dsp:nvSpPr>
      <dsp:spPr>
        <a:xfrm>
          <a:off x="257019" y="1223053"/>
          <a:ext cx="252818" cy="1165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038"/>
              </a:lnTo>
              <a:lnTo>
                <a:pt x="252818" y="11650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4E5495-A1DA-460D-BDC3-6BAEFADF4B6F}">
      <dsp:nvSpPr>
        <dsp:cNvPr id="0" name=""/>
        <dsp:cNvSpPr/>
      </dsp:nvSpPr>
      <dsp:spPr>
        <a:xfrm>
          <a:off x="509837" y="2131282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7,0% das crianças estão com obesidade</a:t>
          </a:r>
          <a:endParaRPr lang="pt-BR" sz="1500" kern="1200" dirty="0"/>
        </a:p>
      </dsp:txBody>
      <dsp:txXfrm>
        <a:off x="524880" y="2146325"/>
        <a:ext cx="2442592" cy="483534"/>
      </dsp:txXfrm>
    </dsp:sp>
    <dsp:sp modelId="{C7E2F5B3-B6A6-4A8E-8AF2-A2F752DAF9D5}">
      <dsp:nvSpPr>
        <dsp:cNvPr id="0" name=""/>
        <dsp:cNvSpPr/>
      </dsp:nvSpPr>
      <dsp:spPr>
        <a:xfrm>
          <a:off x="2926993" y="433839"/>
          <a:ext cx="2528186" cy="789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4.138.344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Crianças de 5 a 9 anos avaliadas em 2018</a:t>
          </a:r>
          <a:endParaRPr lang="pt-BR" sz="1400" kern="1200" dirty="0"/>
        </a:p>
      </dsp:txBody>
      <dsp:txXfrm>
        <a:off x="2950108" y="456954"/>
        <a:ext cx="2481956" cy="742984"/>
      </dsp:txXfrm>
    </dsp:sp>
    <dsp:sp modelId="{14BDC1A2-45E7-464C-8DE5-0E3325809830}">
      <dsp:nvSpPr>
        <dsp:cNvPr id="0" name=""/>
        <dsp:cNvSpPr/>
      </dsp:nvSpPr>
      <dsp:spPr>
        <a:xfrm>
          <a:off x="3179812" y="1223053"/>
          <a:ext cx="252818" cy="454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114"/>
              </a:lnTo>
              <a:lnTo>
                <a:pt x="252818" y="454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B4C1D-EF32-4929-9F4E-2E39D9395FA7}">
      <dsp:nvSpPr>
        <dsp:cNvPr id="0" name=""/>
        <dsp:cNvSpPr/>
      </dsp:nvSpPr>
      <dsp:spPr>
        <a:xfrm>
          <a:off x="3432631" y="1420357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16,1% das crianças estão com sobrepeso</a:t>
          </a:r>
          <a:endParaRPr lang="pt-BR" sz="1500" kern="1200" dirty="0"/>
        </a:p>
      </dsp:txBody>
      <dsp:txXfrm>
        <a:off x="3447674" y="1435400"/>
        <a:ext cx="2442592" cy="483534"/>
      </dsp:txXfrm>
    </dsp:sp>
    <dsp:sp modelId="{302076A9-592C-429B-9C3B-B704AB64A077}">
      <dsp:nvSpPr>
        <dsp:cNvPr id="0" name=""/>
        <dsp:cNvSpPr/>
      </dsp:nvSpPr>
      <dsp:spPr>
        <a:xfrm>
          <a:off x="3179812" y="1223053"/>
          <a:ext cx="252818" cy="1165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038"/>
              </a:lnTo>
              <a:lnTo>
                <a:pt x="252818" y="11650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CF29DB-F877-4EEC-8BF5-A5D9BEB29370}">
      <dsp:nvSpPr>
        <dsp:cNvPr id="0" name=""/>
        <dsp:cNvSpPr/>
      </dsp:nvSpPr>
      <dsp:spPr>
        <a:xfrm>
          <a:off x="3432631" y="2131282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8,4% das crianças estão com obesidade</a:t>
          </a:r>
          <a:endParaRPr lang="pt-BR" sz="1500" kern="1200" dirty="0"/>
        </a:p>
      </dsp:txBody>
      <dsp:txXfrm>
        <a:off x="3447674" y="2146325"/>
        <a:ext cx="2442592" cy="483534"/>
      </dsp:txXfrm>
    </dsp:sp>
    <dsp:sp modelId="{2F2B6B75-A0B4-4CC8-B756-8D91692C39E9}">
      <dsp:nvSpPr>
        <dsp:cNvPr id="0" name=""/>
        <dsp:cNvSpPr/>
      </dsp:nvSpPr>
      <dsp:spPr>
        <a:xfrm>
          <a:off x="3179812" y="1223053"/>
          <a:ext cx="252818" cy="1875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5963"/>
              </a:lnTo>
              <a:lnTo>
                <a:pt x="252818" y="18759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E14360-3CAF-4C54-B69B-2973640B1D2F}">
      <dsp:nvSpPr>
        <dsp:cNvPr id="0" name=""/>
        <dsp:cNvSpPr/>
      </dsp:nvSpPr>
      <dsp:spPr>
        <a:xfrm>
          <a:off x="3432631" y="2842206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4,8% das crianças estão com obesidade grave</a:t>
          </a:r>
          <a:endParaRPr lang="pt-BR" sz="1500" kern="1200" dirty="0"/>
        </a:p>
      </dsp:txBody>
      <dsp:txXfrm>
        <a:off x="3447674" y="2857249"/>
        <a:ext cx="2442592" cy="483534"/>
      </dsp:txXfrm>
    </dsp:sp>
    <dsp:sp modelId="{1C13E16A-4E40-42FB-AB41-EC6C4A937F01}">
      <dsp:nvSpPr>
        <dsp:cNvPr id="0" name=""/>
        <dsp:cNvSpPr/>
      </dsp:nvSpPr>
      <dsp:spPr>
        <a:xfrm>
          <a:off x="5863393" y="418402"/>
          <a:ext cx="2528186" cy="789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14.211.068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Adolescentes avaliados em 2018</a:t>
          </a:r>
          <a:endParaRPr lang="pt-BR" sz="1400" kern="1200" dirty="0"/>
        </a:p>
      </dsp:txBody>
      <dsp:txXfrm>
        <a:off x="5886508" y="441517"/>
        <a:ext cx="2481956" cy="742984"/>
      </dsp:txXfrm>
    </dsp:sp>
    <dsp:sp modelId="{64D966EF-CD6D-4801-9C34-26F9AA6470F7}">
      <dsp:nvSpPr>
        <dsp:cNvPr id="0" name=""/>
        <dsp:cNvSpPr/>
      </dsp:nvSpPr>
      <dsp:spPr>
        <a:xfrm>
          <a:off x="6116211" y="1207616"/>
          <a:ext cx="239212" cy="469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9551"/>
              </a:lnTo>
              <a:lnTo>
                <a:pt x="239212" y="4695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5F6D4-A75F-4221-BEBB-74972DF50FD3}">
      <dsp:nvSpPr>
        <dsp:cNvPr id="0" name=""/>
        <dsp:cNvSpPr/>
      </dsp:nvSpPr>
      <dsp:spPr>
        <a:xfrm>
          <a:off x="6355424" y="1420357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18,0% dos adolescentes estão com sobrepeso</a:t>
          </a:r>
          <a:endParaRPr lang="pt-BR" sz="1500" kern="1200" dirty="0"/>
        </a:p>
      </dsp:txBody>
      <dsp:txXfrm>
        <a:off x="6370467" y="1435400"/>
        <a:ext cx="2442592" cy="483534"/>
      </dsp:txXfrm>
    </dsp:sp>
    <dsp:sp modelId="{DECA2554-4BDD-4BC6-B7F8-0223687F1F41}">
      <dsp:nvSpPr>
        <dsp:cNvPr id="0" name=""/>
        <dsp:cNvSpPr/>
      </dsp:nvSpPr>
      <dsp:spPr>
        <a:xfrm>
          <a:off x="6116211" y="1207616"/>
          <a:ext cx="239212" cy="1180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75"/>
              </a:lnTo>
              <a:lnTo>
                <a:pt x="239212" y="1180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8149D-F4DB-4290-BFDD-312D7B603547}">
      <dsp:nvSpPr>
        <dsp:cNvPr id="0" name=""/>
        <dsp:cNvSpPr/>
      </dsp:nvSpPr>
      <dsp:spPr>
        <a:xfrm>
          <a:off x="6355424" y="2131282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8,4% dos adolescentes estão com obesidade</a:t>
          </a:r>
          <a:endParaRPr lang="pt-BR" sz="1500" kern="1200" dirty="0"/>
        </a:p>
      </dsp:txBody>
      <dsp:txXfrm>
        <a:off x="6370467" y="2146325"/>
        <a:ext cx="2442592" cy="483534"/>
      </dsp:txXfrm>
    </dsp:sp>
    <dsp:sp modelId="{AC8FCBA0-87EE-409E-A4D4-2DF70D054381}">
      <dsp:nvSpPr>
        <dsp:cNvPr id="0" name=""/>
        <dsp:cNvSpPr/>
      </dsp:nvSpPr>
      <dsp:spPr>
        <a:xfrm>
          <a:off x="6116211" y="1207616"/>
          <a:ext cx="239212" cy="1891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1400"/>
              </a:lnTo>
              <a:lnTo>
                <a:pt x="239212" y="18914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2445F-D53A-42AB-B254-D452F979E389}">
      <dsp:nvSpPr>
        <dsp:cNvPr id="0" name=""/>
        <dsp:cNvSpPr/>
      </dsp:nvSpPr>
      <dsp:spPr>
        <a:xfrm>
          <a:off x="6355424" y="2842206"/>
          <a:ext cx="2472678" cy="513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4,4% dos adolescentes estão com obesidade grave</a:t>
          </a:r>
          <a:endParaRPr lang="pt-BR" sz="1500" kern="1200" dirty="0"/>
        </a:p>
      </dsp:txBody>
      <dsp:txXfrm>
        <a:off x="6370467" y="2857249"/>
        <a:ext cx="2442592" cy="4835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85B6B-97CE-485B-8946-34D4DA853BB1}">
      <dsp:nvSpPr>
        <dsp:cNvPr id="0" name=""/>
        <dsp:cNvSpPr/>
      </dsp:nvSpPr>
      <dsp:spPr>
        <a:xfrm>
          <a:off x="710860" y="1380"/>
          <a:ext cx="3069511" cy="206962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200" kern="1200" dirty="0" smtClean="0"/>
            <a:t>56% das crianças em aleitamento materno exclusivo</a:t>
          </a:r>
          <a:endParaRPr lang="pt-BR" sz="2200" kern="1200" dirty="0"/>
        </a:p>
      </dsp:txBody>
      <dsp:txXfrm>
        <a:off x="759354" y="49874"/>
        <a:ext cx="2972523" cy="2021132"/>
      </dsp:txXfrm>
    </dsp:sp>
    <dsp:sp modelId="{9DEF9B5D-112F-4F2B-A6F3-369F7743E374}">
      <dsp:nvSpPr>
        <dsp:cNvPr id="0" name=""/>
        <dsp:cNvSpPr/>
      </dsp:nvSpPr>
      <dsp:spPr>
        <a:xfrm>
          <a:off x="710860" y="2071007"/>
          <a:ext cx="3069511" cy="889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51.657 crianças menores de 6 meses avaliadas</a:t>
          </a:r>
          <a:endParaRPr lang="pt-BR" sz="2100" kern="1200" dirty="0"/>
        </a:p>
      </dsp:txBody>
      <dsp:txXfrm>
        <a:off x="710860" y="2071007"/>
        <a:ext cx="2161627" cy="889939"/>
      </dsp:txXfrm>
    </dsp:sp>
    <dsp:sp modelId="{7518E00F-B054-4ABB-AAF7-8F07E6661825}">
      <dsp:nvSpPr>
        <dsp:cNvPr id="0" name=""/>
        <dsp:cNvSpPr/>
      </dsp:nvSpPr>
      <dsp:spPr>
        <a:xfrm>
          <a:off x="2890264" y="2212365"/>
          <a:ext cx="970381" cy="9703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217F43-B0FC-4848-9B0F-504EEF84E03E}">
      <dsp:nvSpPr>
        <dsp:cNvPr id="0" name=""/>
        <dsp:cNvSpPr/>
      </dsp:nvSpPr>
      <dsp:spPr>
        <a:xfrm>
          <a:off x="4101051" y="1380"/>
          <a:ext cx="3069511" cy="206962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200" kern="1200" dirty="0" smtClean="0"/>
            <a:t>52% das crianças apresentaram introdução de alimentos na frequência recomendada</a:t>
          </a:r>
          <a:endParaRPr lang="pt-BR" sz="2200" kern="1200" dirty="0"/>
        </a:p>
      </dsp:txBody>
      <dsp:txXfrm>
        <a:off x="4149545" y="49874"/>
        <a:ext cx="2972523" cy="2021132"/>
      </dsp:txXfrm>
    </dsp:sp>
    <dsp:sp modelId="{9166988C-DF25-49C4-A175-1DFE8AB4F991}">
      <dsp:nvSpPr>
        <dsp:cNvPr id="0" name=""/>
        <dsp:cNvSpPr/>
      </dsp:nvSpPr>
      <dsp:spPr>
        <a:xfrm>
          <a:off x="4101051" y="2071007"/>
          <a:ext cx="3069511" cy="889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20.850 crianças de 6 a 8 meses avaliadas</a:t>
          </a:r>
          <a:endParaRPr lang="pt-BR" sz="2100" kern="1200" dirty="0"/>
        </a:p>
      </dsp:txBody>
      <dsp:txXfrm>
        <a:off x="4101051" y="2071007"/>
        <a:ext cx="2161627" cy="889939"/>
      </dsp:txXfrm>
    </dsp:sp>
    <dsp:sp modelId="{1F76F404-D03B-438B-993C-64BE8AA7B27C}">
      <dsp:nvSpPr>
        <dsp:cNvPr id="0" name=""/>
        <dsp:cNvSpPr/>
      </dsp:nvSpPr>
      <dsp:spPr>
        <a:xfrm>
          <a:off x="6280456" y="2212365"/>
          <a:ext cx="970381" cy="97038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3F1B0-5FC2-435C-849E-9D38143404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4DD67-47F1-4A9E-B4F6-AC4243A047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3322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9D128-8EB5-4AF8-B91F-2AC5A330B441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A51F2-1497-4FE3-98B8-874EBFB1144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592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Inverter as cores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A51F2-1497-4FE3-98B8-874EBFB1144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203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CustomShape 1"/>
          <p:cNvSpPr/>
          <p:nvPr/>
        </p:nvSpPr>
        <p:spPr>
          <a:xfrm>
            <a:off x="3850588" y="9428743"/>
            <a:ext cx="2944589" cy="4951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A952812-A106-465D-856F-1B3AF9C65F69}" type="slidenum">
              <a:rPr lang="pt-BR" sz="1200" b="0" strike="noStrike" spc="-1">
                <a:solidFill>
                  <a:srgbClr val="000000"/>
                </a:solidFill>
                <a:latin typeface="Times New Roman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23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0938" cy="3721100"/>
          </a:xfrm>
          <a:prstGeom prst="rect">
            <a:avLst/>
          </a:prstGeom>
        </p:spPr>
      </p:sp>
      <p:sp>
        <p:nvSpPr>
          <p:cNvPr id="1240" name="PlaceHolder 3"/>
          <p:cNvSpPr>
            <a:spLocks noGrp="1"/>
          </p:cNvSpPr>
          <p:nvPr>
            <p:ph type="body"/>
          </p:nvPr>
        </p:nvSpPr>
        <p:spPr>
          <a:xfrm>
            <a:off x="679767" y="4715153"/>
            <a:ext cx="5437070" cy="446581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75657" y="915573"/>
            <a:ext cx="6192688" cy="1102519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5657" y="3033692"/>
            <a:ext cx="6192688" cy="546171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9054" y="4114695"/>
            <a:ext cx="2825890" cy="65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8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78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9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327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9992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116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02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407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71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49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5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2305"/>
            <a:ext cx="8229600" cy="801295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7620"/>
            <a:ext cx="8229600" cy="3124919"/>
          </a:xfrm>
        </p:spPr>
        <p:txBody>
          <a:bodyPr>
            <a:normAutofit/>
          </a:bodyPr>
          <a:lstStyle>
            <a:lvl1pPr marL="342892" indent="-342892">
              <a:buFontTx/>
              <a:buBlip>
                <a:blip r:embed="rId3"/>
              </a:buBlip>
              <a:defRPr sz="2000"/>
            </a:lvl1pPr>
            <a:lvl2pPr marL="742931" indent="-285743">
              <a:buFontTx/>
              <a:buBlip>
                <a:blip r:embed="rId4"/>
              </a:buBlip>
              <a:defRPr sz="2000"/>
            </a:lvl2pPr>
            <a:lvl3pPr marL="1142972" indent="-228594">
              <a:buFontTx/>
              <a:buBlip>
                <a:blip r:embed="rId4"/>
              </a:buBlip>
              <a:defRPr sz="2000"/>
            </a:lvl3pPr>
            <a:lvl4pPr marL="1600160" indent="-228594">
              <a:buFontTx/>
              <a:buBlip>
                <a:blip r:embed="rId4"/>
              </a:buBlip>
              <a:defRPr sz="2000"/>
            </a:lvl4pPr>
            <a:lvl5pPr marL="2057348" indent="-228594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8" name="Retângulo de cantos arredondados 7"/>
          <p:cNvSpPr/>
          <p:nvPr userDrawn="1"/>
        </p:nvSpPr>
        <p:spPr>
          <a:xfrm>
            <a:off x="3385397" y="4749424"/>
            <a:ext cx="2373213" cy="50405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6979" y="4731990"/>
            <a:ext cx="1890049" cy="4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0300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56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01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50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92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13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7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2305"/>
            <a:ext cx="8229600" cy="801295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7614"/>
            <a:ext cx="8229600" cy="3456385"/>
          </a:xfrm>
        </p:spPr>
        <p:txBody>
          <a:bodyPr>
            <a:normAutofit/>
          </a:bodyPr>
          <a:lstStyle>
            <a:lvl1pPr marL="342892" indent="-342892">
              <a:buFontTx/>
              <a:buBlip>
                <a:blip r:embed="rId3"/>
              </a:buBlip>
              <a:defRPr sz="2000"/>
            </a:lvl1pPr>
            <a:lvl2pPr marL="742931" indent="-285743">
              <a:buFontTx/>
              <a:buBlip>
                <a:blip r:embed="rId4"/>
              </a:buBlip>
              <a:defRPr sz="2000"/>
            </a:lvl2pPr>
            <a:lvl3pPr marL="1142972" indent="-228594">
              <a:buFontTx/>
              <a:buBlip>
                <a:blip r:embed="rId4"/>
              </a:buBlip>
              <a:defRPr sz="2000"/>
            </a:lvl3pPr>
            <a:lvl4pPr marL="1600160" indent="-228594">
              <a:buFontTx/>
              <a:buBlip>
                <a:blip r:embed="rId4"/>
              </a:buBlip>
              <a:defRPr sz="2000"/>
            </a:lvl4pPr>
            <a:lvl5pPr marL="2057348" indent="-228594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74035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2060"/>
            <a:ext cx="8229600" cy="585514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3600"/>
            <a:ext cx="8229600" cy="3268934"/>
          </a:xfrm>
        </p:spPr>
        <p:txBody>
          <a:bodyPr>
            <a:normAutofit/>
          </a:bodyPr>
          <a:lstStyle>
            <a:lvl1pPr marL="342892" indent="-342892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1pPr>
            <a:lvl2pPr marL="742931" indent="-285743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2pPr>
            <a:lvl3pPr marL="1142972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3pPr>
            <a:lvl4pPr marL="1600160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4pPr>
            <a:lvl5pPr marL="2057348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8" name="Retângulo de cantos arredondados 7"/>
          <p:cNvSpPr/>
          <p:nvPr userDrawn="1"/>
        </p:nvSpPr>
        <p:spPr>
          <a:xfrm>
            <a:off x="3385397" y="4749424"/>
            <a:ext cx="2373213" cy="5040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pt-BR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6979" y="4788310"/>
            <a:ext cx="1890049" cy="32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76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2060"/>
            <a:ext cx="8229600" cy="585514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3600"/>
            <a:ext cx="8229600" cy="3268934"/>
          </a:xfrm>
        </p:spPr>
        <p:txBody>
          <a:bodyPr>
            <a:normAutofit/>
          </a:bodyPr>
          <a:lstStyle>
            <a:lvl1pPr marL="342892" indent="-342892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1pPr>
            <a:lvl2pPr marL="742931" indent="-285743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2pPr>
            <a:lvl3pPr marL="1142972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3pPr>
            <a:lvl4pPr marL="1600160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4pPr>
            <a:lvl5pPr marL="2057348" indent="-228594">
              <a:buFontTx/>
              <a:buBlip>
                <a:blip r:embed="rId3"/>
              </a:buBlip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636297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97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10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6064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198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133C3-1D78-4A8D-B1FE-E1A417B55E4B}" type="datetimeFigureOut">
              <a:rPr lang="pt-BR" smtClean="0"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F14AE-71E2-4AE2-9A45-C4777047B8C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50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2" r:id="rId4"/>
    <p:sldLayoutId id="2147483664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FC0459F-EFFB-4C0D-AC74-4CFC1BC598E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 defTabSz="685800"/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EBDE686C-1680-4073-A895-31667B40E0A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 defTabSz="685800"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3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de.gov.br/saudebrasi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jpe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jpe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apps.who.int/iris/bitstream/handle/10665/259349/WHO-NMH-PND-ECHO-17.1-eng.pdf?sequence=1&amp;isAllowed=y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1.png"/><Relationship Id="rId7" Type="http://schemas.openxmlformats.org/officeDocument/2006/relationships/image" Target="../media/image6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30.png"/><Relationship Id="rId4" Type="http://schemas.openxmlformats.org/officeDocument/2006/relationships/diagramData" Target="../diagrams/data2.xml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4"/>
            <a:ext cx="5208662" cy="2108268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755576" y="2329592"/>
            <a:ext cx="74888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latin typeface="+mj-lt"/>
              </a:rPr>
              <a:t>Programa Crescer Saudável</a:t>
            </a:r>
          </a:p>
          <a:p>
            <a:pPr algn="ctr"/>
            <a:endParaRPr lang="pt-BR" sz="3600" b="1" dirty="0" smtClean="0">
              <a:latin typeface="+mj-lt"/>
            </a:endParaRPr>
          </a:p>
          <a:p>
            <a:pPr algn="ctr"/>
            <a:r>
              <a:rPr lang="pt-BR" sz="2800" dirty="0" smtClean="0">
                <a:latin typeface="+mj-lt"/>
              </a:rPr>
              <a:t>Oficinas estaduais - Apoio à implementação</a:t>
            </a:r>
          </a:p>
          <a:p>
            <a:pPr algn="ctr"/>
            <a:endParaRPr lang="pt-BR" sz="2800" dirty="0" smtClean="0">
              <a:latin typeface="+mj-lt"/>
            </a:endParaRPr>
          </a:p>
          <a:p>
            <a:pPr algn="ctr"/>
            <a:r>
              <a:rPr lang="pt-BR" sz="2000" dirty="0" smtClean="0">
                <a:latin typeface="+mj-lt"/>
              </a:rPr>
              <a:t>Ciclo 2019/2020</a:t>
            </a:r>
            <a:endParaRPr lang="pt-B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60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CustomShape 1"/>
          <p:cNvSpPr/>
          <p:nvPr/>
        </p:nvSpPr>
        <p:spPr>
          <a:xfrm>
            <a:off x="628560" y="273780"/>
            <a:ext cx="7885800" cy="9933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>
                <a:solidFill>
                  <a:srgbClr val="C00000"/>
                </a:solidFill>
                <a:latin typeface="Calibri Light"/>
                <a:ea typeface="DejaVu Sans"/>
              </a:rPr>
              <a:t>Foco da intervenção: </a:t>
            </a:r>
            <a:r>
              <a:t/>
            </a:r>
            <a:br/>
            <a:r>
              <a:rPr lang="pt-BR" sz="4000" b="1" strike="noStrike" spc="-1">
                <a:solidFill>
                  <a:srgbClr val="C00000"/>
                </a:solidFill>
                <a:latin typeface="Calibri Light"/>
                <a:ea typeface="DejaVu Sans"/>
              </a:rPr>
              <a:t>indivíduo x ambiente</a:t>
            </a:r>
            <a:endParaRPr lang="pt-BR" sz="4000" b="0" strike="noStrike" spc="-1">
              <a:latin typeface="Arial"/>
            </a:endParaRPr>
          </a:p>
        </p:txBody>
      </p:sp>
      <p:pic>
        <p:nvPicPr>
          <p:cNvPr id="768" name="Picture 4"/>
          <p:cNvPicPr/>
          <p:nvPr/>
        </p:nvPicPr>
        <p:blipFill>
          <a:blip r:embed="rId3"/>
          <a:stretch/>
        </p:blipFill>
        <p:spPr>
          <a:xfrm>
            <a:off x="2687760" y="1383480"/>
            <a:ext cx="5051880" cy="2861460"/>
          </a:xfrm>
          <a:prstGeom prst="rect">
            <a:avLst/>
          </a:prstGeom>
          <a:ln>
            <a:noFill/>
          </a:ln>
        </p:spPr>
      </p:pic>
      <p:sp>
        <p:nvSpPr>
          <p:cNvPr id="769" name="CustomShape 2"/>
          <p:cNvSpPr/>
          <p:nvPr/>
        </p:nvSpPr>
        <p:spPr>
          <a:xfrm>
            <a:off x="250920" y="1398870"/>
            <a:ext cx="2232360" cy="1706706"/>
          </a:xfrm>
          <a:prstGeom prst="rect">
            <a:avLst/>
          </a:prstGeom>
          <a:noFill/>
          <a:ln w="93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21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Influência de fatores sociais e ambientais no desenvolvimento da obesidade</a:t>
            </a:r>
            <a:endParaRPr lang="pt-BR" sz="2100" b="0" strike="noStrike" spc="-1">
              <a:latin typeface="Arial"/>
            </a:endParaRPr>
          </a:p>
        </p:txBody>
      </p:sp>
      <p:sp>
        <p:nvSpPr>
          <p:cNvPr id="770" name="CustomShape 3"/>
          <p:cNvSpPr/>
          <p:nvPr/>
        </p:nvSpPr>
        <p:spPr>
          <a:xfrm>
            <a:off x="3270240" y="4361310"/>
            <a:ext cx="388656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Fonte: Obesity. House of commons health committee; 2004. </a:t>
            </a:r>
            <a:endParaRPr lang="pt-BR" sz="1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272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19" name="Título 7"/>
          <p:cNvSpPr txBox="1">
            <a:spLocks/>
          </p:cNvSpPr>
          <p:nvPr/>
        </p:nvSpPr>
        <p:spPr>
          <a:xfrm>
            <a:off x="2843808" y="181328"/>
            <a:ext cx="6264696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Agenda de prevenção e controle da obesidade infantil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Raleway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sp>
        <p:nvSpPr>
          <p:cNvPr id="8" name="Retângulo de cantos arredondados 6"/>
          <p:cNvSpPr/>
          <p:nvPr/>
        </p:nvSpPr>
        <p:spPr>
          <a:xfrm>
            <a:off x="32022" y="3398812"/>
            <a:ext cx="6264696" cy="97313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pt-BR" alt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VIGILÂNCIA ALIMENTAR E NUTRICIONAL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</a:rPr>
              <a:t>– Diagnóstico e planejamento de ações.</a:t>
            </a:r>
          </a:p>
          <a:p>
            <a:pPr algn="just">
              <a:defRPr/>
            </a:pPr>
            <a:endParaRPr lang="pt-BR" altLang="pt-BR" sz="1050" b="1" dirty="0">
              <a:solidFill>
                <a:schemeClr val="accent6">
                  <a:lumMod val="75000"/>
                </a:schemeClr>
              </a:solidFill>
              <a:latin typeface="+mj-lt"/>
              <a:ea typeface="Lato"/>
              <a:cs typeface="Lato"/>
            </a:endParaRPr>
          </a:p>
          <a:p>
            <a:pPr algn="just">
              <a:defRPr/>
            </a:pPr>
            <a:r>
              <a:rPr lang="pt-BR" alt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MEDIDAS REGULATÓRIAS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  <a:ea typeface="Lato"/>
                <a:cs typeface="Lato"/>
              </a:rPr>
              <a:t>– RNF; Taxação de bebidas açucaradas; Publicidade e Ambiente Escolar.</a:t>
            </a:r>
          </a:p>
          <a:p>
            <a:pPr algn="just">
              <a:defRPr/>
            </a:pPr>
            <a:endParaRPr lang="pt-BR" altLang="pt-BR" sz="1050" b="1" dirty="0">
              <a:solidFill>
                <a:schemeClr val="accent6">
                  <a:lumMod val="75000"/>
                </a:schemeClr>
              </a:solidFill>
              <a:latin typeface="+mj-lt"/>
              <a:ea typeface="Lato"/>
              <a:cs typeface="Lato"/>
            </a:endParaRPr>
          </a:p>
          <a:p>
            <a:pPr algn="just">
              <a:defRPr/>
            </a:pPr>
            <a:r>
              <a:rPr lang="pt-BR" alt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GUIAS ALIMENTARES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  <a:ea typeface="Lato"/>
                <a:cs typeface="Lato"/>
              </a:rPr>
              <a:t>–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</a:rPr>
              <a:t>Diretrizes nacionais de PAAS para a População Brasileira e Crianças Menores de 2 anos.</a:t>
            </a:r>
          </a:p>
          <a:p>
            <a:pPr algn="just">
              <a:defRPr/>
            </a:pPr>
            <a:endParaRPr lang="pt-BR" alt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pt-BR" alt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ESTRATÉGIA AMAMENTA E ALIMENTA BRASIL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  <a:ea typeface="Lato"/>
                <a:cs typeface="Lato"/>
              </a:rPr>
              <a:t>–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</a:rPr>
              <a:t>Promoção do AM e da AC saudável para crianças menores de 2 anos.</a:t>
            </a:r>
          </a:p>
          <a:p>
            <a:pPr algn="just">
              <a:defRPr/>
            </a:pPr>
            <a:endParaRPr lang="pt-BR" alt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pt-BR" alt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ALIMENTAÇÃO ADEQUADA E SAUDÁVEL PARA A EQUIPE MULTIPROFISSIONAL </a:t>
            </a:r>
            <a:r>
              <a:rPr lang="pt-BR" altLang="pt-BR" sz="1050" b="1" dirty="0">
                <a:solidFill>
                  <a:schemeClr val="tx1"/>
                </a:solidFill>
                <a:latin typeface="+mj-lt"/>
                <a:ea typeface="Lato"/>
                <a:cs typeface="Lato"/>
              </a:rPr>
              <a:t>- </a:t>
            </a:r>
            <a:r>
              <a:rPr lang="pt-BR" sz="1050" b="1" dirty="0">
                <a:solidFill>
                  <a:schemeClr val="tx1"/>
                </a:solidFill>
                <a:latin typeface="+mj-lt"/>
              </a:rPr>
              <a:t>Na Cozinha com as Frutas, Legumes e Verduras; Instrutivo: Metodologias de trabalho em grupo das ações de alimentação e nutrição na Atenção Básica; Desmistificando dúvida sobre alimentação e nutrição.</a:t>
            </a:r>
          </a:p>
          <a:p>
            <a:pPr algn="just"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COMUNICAÇÃO EM REDES SOCIAIS </a:t>
            </a:r>
            <a:r>
              <a:rPr lang="pt-BR" sz="1050" b="1" dirty="0">
                <a:solidFill>
                  <a:schemeClr val="tx1"/>
                </a:solidFill>
                <a:latin typeface="+mj-lt"/>
              </a:rPr>
              <a:t>- </a:t>
            </a:r>
            <a:r>
              <a:rPr lang="pt-BR" sz="1050" b="1" dirty="0">
                <a:solidFill>
                  <a:schemeClr val="tx1"/>
                </a:solidFill>
                <a:latin typeface="+mj-lt"/>
                <a:hlinkClick r:id="rId3"/>
              </a:rPr>
              <a:t>www.saude.gov.br/saudebrasil</a:t>
            </a:r>
            <a:endParaRPr lang="pt-BR" sz="1050" b="1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EAN NAS ESCOLAS </a:t>
            </a:r>
            <a:r>
              <a:rPr lang="pt-BR" sz="1050" b="1" dirty="0">
                <a:solidFill>
                  <a:schemeClr val="tx1"/>
                </a:solidFill>
                <a:latin typeface="+mj-lt"/>
                <a:ea typeface="Lato"/>
                <a:cs typeface="Lato"/>
              </a:rPr>
              <a:t>- </a:t>
            </a:r>
            <a:r>
              <a:rPr lang="pt-BR" sz="1050" b="1" dirty="0">
                <a:solidFill>
                  <a:schemeClr val="tx1"/>
                </a:solidFill>
                <a:latin typeface="+mj-lt"/>
              </a:rPr>
              <a:t>Parceria com a UERJ para elaboração de livros e vídeos sobre alimentação saudável.</a:t>
            </a:r>
          </a:p>
          <a:p>
            <a:pPr algn="just"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pt-BR" sz="105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Lato"/>
                <a:cs typeface="Lato"/>
              </a:rPr>
              <a:t>EDUCAÇÃO PERMAMENTE – </a:t>
            </a:r>
            <a:r>
              <a:rPr lang="pt-BR" sz="1050" b="1" dirty="0">
                <a:solidFill>
                  <a:schemeClr val="tx1"/>
                </a:solidFill>
                <a:latin typeface="+mj-lt"/>
              </a:rPr>
              <a:t>AVASUS (Curso sobre prevenção da OI); CNPQ – Cursos de extensão e pesquisa em todos os estados; UNASUS (especialização, aperfeiçoamento e extensão em prevenção e controle da obesidade).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spcBef>
                <a:spcPts val="450"/>
              </a:spcBef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spcBef>
                <a:spcPts val="450"/>
              </a:spcBef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lnSpc>
                <a:spcPct val="150000"/>
              </a:lnSpc>
              <a:spcAft>
                <a:spcPts val="450"/>
              </a:spcAft>
              <a:defRPr/>
            </a:pPr>
            <a:endParaRPr lang="pt-BR" altLang="pt-BR" sz="105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just">
              <a:lnSpc>
                <a:spcPct val="150000"/>
              </a:lnSpc>
              <a:spcAft>
                <a:spcPts val="450"/>
              </a:spcAft>
              <a:defRPr/>
            </a:pPr>
            <a:endParaRPr lang="pt-BR" sz="1050" b="1" dirty="0">
              <a:solidFill>
                <a:schemeClr val="accent6">
                  <a:lumMod val="75000"/>
                </a:schemeClr>
              </a:solidFill>
              <a:latin typeface="+mj-lt"/>
              <a:ea typeface="Lato"/>
              <a:cs typeface="Lato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475" y="1635646"/>
            <a:ext cx="2311005" cy="3326388"/>
          </a:xfrm>
          <a:prstGeom prst="rect">
            <a:avLst/>
          </a:prstGeom>
        </p:spPr>
      </p:pic>
      <p:pic>
        <p:nvPicPr>
          <p:cNvPr id="2050" name="Picture 2" descr="Resultado de imagem para esco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776" y="771550"/>
            <a:ext cx="1451969" cy="82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69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sp>
        <p:nvSpPr>
          <p:cNvPr id="4" name="Título 7"/>
          <p:cNvSpPr txBox="1">
            <a:spLocks/>
          </p:cNvSpPr>
          <p:nvPr/>
        </p:nvSpPr>
        <p:spPr>
          <a:xfrm>
            <a:off x="2699792" y="195027"/>
            <a:ext cx="6020645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Crescer Saudável – Estratégia para prevenção e controle da obesidade infantil no âmbito do PSE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07504" y="1491630"/>
            <a:ext cx="7128792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Consiste em um </a:t>
            </a:r>
            <a:r>
              <a:rPr lang="pt-BR" sz="16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conjunto de ações articuladas</a:t>
            </a:r>
            <a:r>
              <a:rPr lang="pt-BR" sz="16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para garantir o adequado </a:t>
            </a:r>
            <a:r>
              <a:rPr lang="pt-BR" sz="16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acompanhamento do crescimento e desenvolvimento na infância</a:t>
            </a:r>
            <a:r>
              <a:rPr lang="pt-BR" sz="16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, com vistas a prevenir, controlar e tratar a obesidade infantil. </a:t>
            </a:r>
            <a:endParaRPr lang="pt-BR" sz="16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51520" y="3651870"/>
            <a:ext cx="878497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Estas ações abrangem os cuidados relativos à alimentação e nutrição voltados à </a:t>
            </a:r>
            <a:r>
              <a:rPr lang="pt-BR" sz="1400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promoção e proteção da saúde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pt-BR" sz="1400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diagnóstico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e </a:t>
            </a:r>
            <a:r>
              <a:rPr lang="pt-BR" sz="1400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tratamento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da obesidade, </a:t>
            </a:r>
            <a:r>
              <a:rPr lang="pt-BR" sz="14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promoção da alimentação adequada e saudável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pt-BR" sz="14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incentivo à prática corporal e de atividade física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e por ações voltadas à </a:t>
            </a:r>
            <a:r>
              <a:rPr lang="pt-BR" sz="14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mudança de comportamento</a:t>
            </a:r>
            <a:r>
              <a:rPr lang="pt-BR" sz="14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.</a:t>
            </a:r>
            <a:endParaRPr lang="pt-BR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971600" y="2571750"/>
            <a:ext cx="71287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6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Trata-se de uma agenda do SUS onde está necessariamente incluída a realização de </a:t>
            </a:r>
            <a:r>
              <a:rPr lang="pt-BR" sz="1600" b="1" u="sng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articulação </a:t>
            </a:r>
            <a:r>
              <a:rPr lang="pt-BR" sz="1600" b="1" u="sng" dirty="0" err="1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intersetorial</a:t>
            </a:r>
            <a:r>
              <a:rPr lang="pt-BR" sz="16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 no território, tendo em vista a complexidade dos determinantes da obesidade. </a:t>
            </a:r>
            <a:endParaRPr lang="pt-BR" sz="1600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8" name="Picture 2" descr="http://sisaps.saude.gov.br/pse/public/img/logo_ps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339502"/>
            <a:ext cx="677147" cy="5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5"/>
          <a:srcRect l="31979" t="20555" r="58750" b="70555"/>
          <a:stretch/>
        </p:blipFill>
        <p:spPr>
          <a:xfrm>
            <a:off x="7557332" y="1419622"/>
            <a:ext cx="1335148" cy="72008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63" t="33192" r="76775" b="31792"/>
          <a:stretch/>
        </p:blipFill>
        <p:spPr>
          <a:xfrm>
            <a:off x="8433647" y="2355726"/>
            <a:ext cx="458833" cy="1042804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25" t="31791" r="42125" b="31792"/>
          <a:stretch/>
        </p:blipFill>
        <p:spPr>
          <a:xfrm>
            <a:off x="179512" y="2427734"/>
            <a:ext cx="505541" cy="109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sp>
        <p:nvSpPr>
          <p:cNvPr id="4" name="Título 7"/>
          <p:cNvSpPr txBox="1">
            <a:spLocks/>
          </p:cNvSpPr>
          <p:nvPr/>
        </p:nvSpPr>
        <p:spPr>
          <a:xfrm>
            <a:off x="2699792" y="195027"/>
            <a:ext cx="6020645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Bangers"/>
              </a:rPr>
              <a:t>Programa Crescer Saudável</a:t>
            </a:r>
          </a:p>
          <a:p>
            <a:pPr algn="l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Bangers"/>
              </a:rPr>
              <a:t>Ciclo 1 – 2017/2018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5" name="Título 4"/>
          <p:cNvSpPr txBox="1">
            <a:spLocks/>
          </p:cNvSpPr>
          <p:nvPr/>
        </p:nvSpPr>
        <p:spPr>
          <a:xfrm>
            <a:off x="413538" y="1491630"/>
            <a:ext cx="8370930" cy="3434963"/>
          </a:xfrm>
          <a:prstGeom prst="rect">
            <a:avLst/>
          </a:prstGeom>
        </p:spPr>
        <p:txBody>
          <a:bodyPr/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Lato"/>
              </a:rPr>
              <a:t>Portarias 2.706/2017 e 3.662/2018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/>
            </a:r>
            <a:b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</a:br>
            <a:r>
              <a:rPr lang="pt-BR" sz="1800" dirty="0">
                <a:cs typeface="Arial" panose="020B0604020202020204" pitchFamily="34" charset="0"/>
              </a:rPr>
              <a:t/>
            </a:r>
            <a:br>
              <a:rPr lang="pt-BR" sz="1800" dirty="0">
                <a:cs typeface="Arial" panose="020B0604020202020204" pitchFamily="34" charset="0"/>
              </a:rPr>
            </a:br>
            <a:r>
              <a:rPr lang="pt-BR" sz="2400" b="1" dirty="0">
                <a:solidFill>
                  <a:srgbClr val="2185C5"/>
                </a:solidFill>
                <a:cs typeface="Arial" panose="020B0604020202020204" pitchFamily="34" charset="0"/>
                <a:sym typeface="Lato"/>
              </a:rPr>
              <a:t>Lista</a:t>
            </a:r>
            <a:r>
              <a:rPr lang="pt-BR" sz="1800" b="1" dirty="0">
                <a:solidFill>
                  <a:srgbClr val="677480"/>
                </a:solidFill>
                <a:ea typeface="Lato"/>
                <a:cs typeface="Arial" panose="020B0604020202020204" pitchFamily="34" charset="0"/>
                <a:sym typeface="Lato"/>
              </a:rPr>
              <a:t> os Municípios que finalizaram a adesão ao PSE para o ciclo 2017/2018 e os </a:t>
            </a:r>
            <a:r>
              <a:rPr lang="pt-BR" sz="2400" b="1" dirty="0">
                <a:solidFill>
                  <a:srgbClr val="2185C5"/>
                </a:solidFill>
                <a:cs typeface="Arial" panose="020B0604020202020204" pitchFamily="34" charset="0"/>
                <a:sym typeface="Lato"/>
              </a:rPr>
              <a:t>habilita</a:t>
            </a:r>
            <a:r>
              <a:rPr lang="pt-BR" sz="1800" b="1" dirty="0">
                <a:solidFill>
                  <a:srgbClr val="677480"/>
                </a:solidFill>
                <a:ea typeface="Lato"/>
                <a:cs typeface="Arial" panose="020B0604020202020204" pitchFamily="34" charset="0"/>
                <a:sym typeface="Lato"/>
              </a:rPr>
              <a:t> ao recebimento do teto de </a:t>
            </a:r>
            <a:r>
              <a:rPr lang="pt-BR" sz="2400" b="1" dirty="0">
                <a:solidFill>
                  <a:srgbClr val="2185C5"/>
                </a:solidFill>
                <a:cs typeface="Arial" panose="020B0604020202020204" pitchFamily="34" charset="0"/>
                <a:sym typeface="Lato"/>
              </a:rPr>
              <a:t>recursos financeiros </a:t>
            </a:r>
            <a:r>
              <a:rPr lang="pt-BR" sz="1800" b="1" dirty="0">
                <a:solidFill>
                  <a:srgbClr val="677480"/>
                </a:solidFill>
                <a:ea typeface="Lato"/>
                <a:cs typeface="Arial" panose="020B0604020202020204" pitchFamily="34" charset="0"/>
                <a:sym typeface="Lato"/>
              </a:rPr>
              <a:t>pactuados em Termo de Compromisso e repassa recursos </a:t>
            </a:r>
            <a:r>
              <a:rPr lang="pt-BR" sz="2100" b="1" dirty="0">
                <a:solidFill>
                  <a:srgbClr val="677480"/>
                </a:solidFill>
                <a:ea typeface="Lato"/>
                <a:cs typeface="Arial" panose="020B0604020202020204" pitchFamily="34" charset="0"/>
                <a:sym typeface="Lato"/>
              </a:rPr>
              <a:t>financeiros para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Lato"/>
              </a:rPr>
              <a:t>Municípios prioritários para ações de prevenção da obesidade infantil com escolares.</a:t>
            </a:r>
          </a:p>
        </p:txBody>
      </p:sp>
    </p:spTree>
    <p:extLst>
      <p:ext uri="{BB962C8B-B14F-4D97-AF65-F5344CB8AC3E}">
        <p14:creationId xmlns:p14="http://schemas.microsoft.com/office/powerpoint/2010/main" val="14093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737574" y="878637"/>
            <a:ext cx="80468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j-lt"/>
                <a:sym typeface="Lato"/>
              </a:rPr>
              <a:t>Municípios prioritários:</a:t>
            </a:r>
          </a:p>
          <a:p>
            <a:pPr lvl="1" algn="just"/>
            <a:endParaRPr lang="pt-BR" dirty="0">
              <a:latin typeface="+mj-lt"/>
              <a:cs typeface="Arial" panose="020B0604020202020204" pitchFamily="34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pt-BR" b="1" dirty="0">
                <a:solidFill>
                  <a:srgbClr val="677480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População acima de 30 mil habitantes</a:t>
            </a:r>
          </a:p>
          <a:p>
            <a:pPr lvl="1" algn="just">
              <a:buFont typeface="Wingdings" pitchFamily="2" charset="2"/>
              <a:buChar char="ü"/>
            </a:pPr>
            <a:r>
              <a:rPr lang="pt-BR" b="1" dirty="0">
                <a:solidFill>
                  <a:srgbClr val="677480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Cobertura do SISVAN maior que 10% em 2015 e</a:t>
            </a:r>
          </a:p>
          <a:p>
            <a:pPr lvl="1" algn="just">
              <a:buFont typeface="Wingdings" pitchFamily="2" charset="2"/>
              <a:buChar char="ü"/>
            </a:pPr>
            <a:r>
              <a:rPr lang="pt-BR" b="1" dirty="0">
                <a:solidFill>
                  <a:srgbClr val="677480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Prevalência de excesso de peso maior que 20% em 2015 em crianças &lt; 10 anos</a:t>
            </a:r>
          </a:p>
          <a:p>
            <a:pPr lvl="1" algn="just"/>
            <a:endParaRPr lang="pt-BR" b="1" dirty="0">
              <a:solidFill>
                <a:srgbClr val="677480"/>
              </a:solidFill>
              <a:latin typeface="+mj-lt"/>
              <a:ea typeface="Lato"/>
              <a:cs typeface="Arial" panose="020B0604020202020204" pitchFamily="34" charset="0"/>
              <a:sym typeface="Lato"/>
            </a:endParaRPr>
          </a:p>
          <a:p>
            <a:pPr lvl="1" algn="just"/>
            <a:r>
              <a:rPr lang="pt-BR" b="1" dirty="0">
                <a:solidFill>
                  <a:srgbClr val="677480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As ações de prevenção da obesidade serão acompanhadas pelos sistemas de monitoramento da Atenção Básica.</a:t>
            </a:r>
          </a:p>
          <a:p>
            <a:pPr algn="just" fontAlgn="base"/>
            <a:endParaRPr lang="pt-BR" sz="1200" dirty="0">
              <a:latin typeface="+mj-lt"/>
              <a:cs typeface="Arial" panose="020B0604020202020204" pitchFamily="34" charset="0"/>
            </a:endParaRPr>
          </a:p>
          <a:p>
            <a:pPr lvl="1" algn="just" fontAlgn="base"/>
            <a:r>
              <a:rPr lang="pt-BR" sz="1200" dirty="0">
                <a:latin typeface="+mj-lt"/>
                <a:cs typeface="Arial" panose="020B0604020202020204" pitchFamily="34" charset="0"/>
              </a:rPr>
              <a:t>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j-lt"/>
                <a:sym typeface="Lato"/>
              </a:rPr>
              <a:t>Repasse total de R$ 36.150.000,00</a:t>
            </a:r>
          </a:p>
          <a:p>
            <a:pPr lvl="1" algn="just" fontAlgn="base"/>
            <a:endParaRPr lang="pt-BR" sz="2400" b="1" dirty="0">
              <a:solidFill>
                <a:schemeClr val="tx2">
                  <a:lumMod val="75000"/>
                </a:schemeClr>
              </a:solidFill>
              <a:latin typeface="+mj-lt"/>
              <a:sym typeface="Lato"/>
            </a:endParaRPr>
          </a:p>
          <a:p>
            <a:pPr lvl="1" algn="just" fontAlgn="base"/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j-lt"/>
                <a:sym typeface="Lato"/>
              </a:rPr>
              <a:t>548 municípios</a:t>
            </a:r>
          </a:p>
          <a:p>
            <a:pPr lvl="1" algn="just"/>
            <a:endParaRPr lang="pt-BR" b="1" dirty="0">
              <a:solidFill>
                <a:srgbClr val="677480"/>
              </a:solidFill>
              <a:latin typeface="+mj-lt"/>
              <a:ea typeface="Lato"/>
              <a:cs typeface="Arial" panose="020B0604020202020204" pitchFamily="34" charset="0"/>
              <a:sym typeface="Lato"/>
            </a:endParaRPr>
          </a:p>
          <a:p>
            <a:pPr lvl="1" algn="just"/>
            <a:endParaRPr lang="pt-BR" b="1" dirty="0">
              <a:solidFill>
                <a:srgbClr val="677480"/>
              </a:solidFill>
              <a:latin typeface="+mj-lt"/>
              <a:ea typeface="Lato"/>
              <a:cs typeface="Arial" panose="020B0604020202020204" pitchFamily="34" charset="0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448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5" name="Shape 91"/>
          <p:cNvSpPr txBox="1">
            <a:spLocks/>
          </p:cNvSpPr>
          <p:nvPr/>
        </p:nvSpPr>
        <p:spPr>
          <a:xfrm>
            <a:off x="2483768" y="-20538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Pilares do P</a:t>
            </a:r>
            <a:r>
              <a:rPr lang="en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rograma Crescer Saudável</a:t>
            </a:r>
          </a:p>
        </p:txBody>
      </p:sp>
      <p:pic>
        <p:nvPicPr>
          <p:cNvPr id="7" name="Picture 2" descr="http://www.brasil.gov.br/cidadania-e-justica/2015/11/alimentacao-saudavel-e-prioridade-nas-escolas-do-df/merenda-escolar-rede-municipal-projetos-educacionais-destaqu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0" r="8774"/>
          <a:stretch/>
        </p:blipFill>
        <p:spPr bwMode="auto">
          <a:xfrm>
            <a:off x="197515" y="1059582"/>
            <a:ext cx="1102475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0" t="1398" r="19000" b="2"/>
          <a:stretch/>
        </p:blipFill>
        <p:spPr bwMode="auto">
          <a:xfrm>
            <a:off x="2087724" y="2625757"/>
            <a:ext cx="1247126" cy="177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1" r="21931" b="1"/>
          <a:stretch/>
        </p:blipFill>
        <p:spPr bwMode="auto">
          <a:xfrm>
            <a:off x="10351237" y="897564"/>
            <a:ext cx="1961948" cy="27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hape 163"/>
          <p:cNvSpPr/>
          <p:nvPr/>
        </p:nvSpPr>
        <p:spPr>
          <a:xfrm>
            <a:off x="13421" y="2787775"/>
            <a:ext cx="2032478" cy="1046747"/>
          </a:xfrm>
          <a:prstGeom prst="rect">
            <a:avLst/>
          </a:prstGeom>
          <a:solidFill>
            <a:srgbClr val="7ECEFD">
              <a:alpha val="85100"/>
            </a:srgb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b="1" dirty="0">
                <a:solidFill>
                  <a:srgbClr val="FFFFFF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Promoção da Atividade Física</a:t>
            </a:r>
          </a:p>
        </p:txBody>
      </p:sp>
      <p:sp>
        <p:nvSpPr>
          <p:cNvPr id="11" name="Shape 164"/>
          <p:cNvSpPr/>
          <p:nvPr/>
        </p:nvSpPr>
        <p:spPr>
          <a:xfrm>
            <a:off x="1331641" y="1059582"/>
            <a:ext cx="1986233" cy="1028700"/>
          </a:xfrm>
          <a:prstGeom prst="rect">
            <a:avLst/>
          </a:prstGeom>
          <a:solidFill>
            <a:srgbClr val="FF9715">
              <a:alpha val="85380"/>
            </a:srgb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lvl="0" algn="ctr"/>
            <a:r>
              <a:rPr lang="pt-BR" b="1" dirty="0">
                <a:solidFill>
                  <a:srgbClr val="FFFFFF"/>
                </a:solidFill>
                <a:latin typeface="+mj-lt"/>
                <a:ea typeface="Lato"/>
                <a:cs typeface="Arial" panose="020B0604020202020204" pitchFamily="34" charset="0"/>
              </a:rPr>
              <a:t>Promoção da Alimentação Saudável</a:t>
            </a:r>
            <a:endParaRPr lang="en" b="1" dirty="0">
              <a:solidFill>
                <a:srgbClr val="FFFFFF"/>
              </a:solidFill>
              <a:latin typeface="+mj-lt"/>
              <a:ea typeface="Lato"/>
              <a:cs typeface="Arial" panose="020B0604020202020204" pitchFamily="34" charset="0"/>
            </a:endParaRPr>
          </a:p>
          <a:p>
            <a:pPr algn="ctr"/>
            <a:endParaRPr lang="en" sz="675" b="1" dirty="0">
              <a:solidFill>
                <a:srgbClr val="FFFFFF"/>
              </a:solidFill>
              <a:latin typeface="+mj-lt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" name="Shape 165"/>
          <p:cNvSpPr/>
          <p:nvPr/>
        </p:nvSpPr>
        <p:spPr>
          <a:xfrm>
            <a:off x="3383868" y="3003798"/>
            <a:ext cx="1967234" cy="1028700"/>
          </a:xfrm>
          <a:prstGeom prst="rect">
            <a:avLst/>
          </a:prstGeom>
          <a:solidFill>
            <a:srgbClr val="F20253">
              <a:alpha val="85100"/>
            </a:srgb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b="1" dirty="0">
                <a:solidFill>
                  <a:srgbClr val="FFFFFF"/>
                </a:solidFill>
                <a:latin typeface="+mj-lt"/>
                <a:ea typeface="Lato"/>
                <a:cs typeface="Arial" panose="020B0604020202020204" pitchFamily="34" charset="0"/>
                <a:sym typeface="Lato"/>
              </a:rPr>
              <a:t>Vigilância Alimentar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1437624"/>
            <a:ext cx="1916832" cy="1437624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5443449" y="1310450"/>
            <a:ext cx="3557044" cy="3043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solidFill>
                <a:prstClr val="white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5436096" y="843558"/>
            <a:ext cx="3564396" cy="356439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solidFill>
                <a:prstClr val="white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7" name="Grupo 2"/>
          <p:cNvGrpSpPr/>
          <p:nvPr/>
        </p:nvGrpSpPr>
        <p:grpSpPr>
          <a:xfrm>
            <a:off x="5440560" y="1418463"/>
            <a:ext cx="3505927" cy="2881480"/>
            <a:chOff x="266970" y="1737072"/>
            <a:chExt cx="2900870" cy="2088232"/>
          </a:xfrm>
        </p:grpSpPr>
        <p:sp>
          <p:nvSpPr>
            <p:cNvPr id="18" name="Forma livre 4"/>
            <p:cNvSpPr/>
            <p:nvPr/>
          </p:nvSpPr>
          <p:spPr>
            <a:xfrm>
              <a:off x="287840" y="1737072"/>
              <a:ext cx="2880000" cy="1008112"/>
            </a:xfrm>
            <a:custGeom>
              <a:avLst/>
              <a:gdLst>
                <a:gd name="connsiteX0" fmla="*/ 0 w 2768643"/>
                <a:gd name="connsiteY0" fmla="*/ 390391 h 2342300"/>
                <a:gd name="connsiteX1" fmla="*/ 390391 w 2768643"/>
                <a:gd name="connsiteY1" fmla="*/ 0 h 2342300"/>
                <a:gd name="connsiteX2" fmla="*/ 2378252 w 2768643"/>
                <a:gd name="connsiteY2" fmla="*/ 0 h 2342300"/>
                <a:gd name="connsiteX3" fmla="*/ 2768643 w 2768643"/>
                <a:gd name="connsiteY3" fmla="*/ 390391 h 2342300"/>
                <a:gd name="connsiteX4" fmla="*/ 2768643 w 2768643"/>
                <a:gd name="connsiteY4" fmla="*/ 1951909 h 2342300"/>
                <a:gd name="connsiteX5" fmla="*/ 2378252 w 2768643"/>
                <a:gd name="connsiteY5" fmla="*/ 2342300 h 2342300"/>
                <a:gd name="connsiteX6" fmla="*/ 390391 w 2768643"/>
                <a:gd name="connsiteY6" fmla="*/ 2342300 h 2342300"/>
                <a:gd name="connsiteX7" fmla="*/ 0 w 2768643"/>
                <a:gd name="connsiteY7" fmla="*/ 1951909 h 2342300"/>
                <a:gd name="connsiteX8" fmla="*/ 0 w 2768643"/>
                <a:gd name="connsiteY8" fmla="*/ 390391 h 234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8643" h="2342300">
                  <a:moveTo>
                    <a:pt x="0" y="390391"/>
                  </a:moveTo>
                  <a:cubicBezTo>
                    <a:pt x="0" y="174784"/>
                    <a:pt x="174784" y="0"/>
                    <a:pt x="390391" y="0"/>
                  </a:cubicBezTo>
                  <a:lnTo>
                    <a:pt x="2378252" y="0"/>
                  </a:lnTo>
                  <a:cubicBezTo>
                    <a:pt x="2593859" y="0"/>
                    <a:pt x="2768643" y="174784"/>
                    <a:pt x="2768643" y="390391"/>
                  </a:cubicBezTo>
                  <a:lnTo>
                    <a:pt x="2768643" y="1951909"/>
                  </a:lnTo>
                  <a:cubicBezTo>
                    <a:pt x="2768643" y="2167516"/>
                    <a:pt x="2593859" y="2342300"/>
                    <a:pt x="2378252" y="2342300"/>
                  </a:cubicBezTo>
                  <a:lnTo>
                    <a:pt x="390391" y="2342300"/>
                  </a:lnTo>
                  <a:cubicBezTo>
                    <a:pt x="174784" y="2342300"/>
                    <a:pt x="0" y="2167516"/>
                    <a:pt x="0" y="1951909"/>
                  </a:cubicBezTo>
                  <a:lnTo>
                    <a:pt x="0" y="390391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7192" tIns="111474" rIns="137192" bIns="111474" numCol="1" spcCol="1270" anchor="ctr" anchorCtr="0">
              <a:noAutofit/>
            </a:bodyPr>
            <a:lstStyle/>
            <a:p>
              <a:pPr marL="214313" indent="-214313"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ü"/>
              </a:pPr>
              <a:r>
                <a:rPr lang="pt-BR" sz="1200" b="1" dirty="0">
                  <a:solidFill>
                    <a:schemeClr val="accent1"/>
                  </a:solidFill>
                  <a:latin typeface="+mj-lt"/>
                  <a:cs typeface="Arial" panose="020B0604020202020204" pitchFamily="34" charset="0"/>
                </a:rPr>
                <a:t>5% das crianças menores de 10 anos com registro de acompanhamento de consumo alimentar no SISVAN;</a:t>
              </a:r>
              <a:endParaRPr lang="pt-BR" sz="1200" dirty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Forma livre 8"/>
            <p:cNvSpPr/>
            <p:nvPr/>
          </p:nvSpPr>
          <p:spPr>
            <a:xfrm>
              <a:off x="266970" y="2817192"/>
              <a:ext cx="2880000" cy="1008112"/>
            </a:xfrm>
            <a:custGeom>
              <a:avLst/>
              <a:gdLst>
                <a:gd name="connsiteX0" fmla="*/ 0 w 2768643"/>
                <a:gd name="connsiteY0" fmla="*/ 402006 h 2411990"/>
                <a:gd name="connsiteX1" fmla="*/ 402006 w 2768643"/>
                <a:gd name="connsiteY1" fmla="*/ 0 h 2411990"/>
                <a:gd name="connsiteX2" fmla="*/ 2366637 w 2768643"/>
                <a:gd name="connsiteY2" fmla="*/ 0 h 2411990"/>
                <a:gd name="connsiteX3" fmla="*/ 2768643 w 2768643"/>
                <a:gd name="connsiteY3" fmla="*/ 402006 h 2411990"/>
                <a:gd name="connsiteX4" fmla="*/ 2768643 w 2768643"/>
                <a:gd name="connsiteY4" fmla="*/ 2009984 h 2411990"/>
                <a:gd name="connsiteX5" fmla="*/ 2366637 w 2768643"/>
                <a:gd name="connsiteY5" fmla="*/ 2411990 h 2411990"/>
                <a:gd name="connsiteX6" fmla="*/ 402006 w 2768643"/>
                <a:gd name="connsiteY6" fmla="*/ 2411990 h 2411990"/>
                <a:gd name="connsiteX7" fmla="*/ 0 w 2768643"/>
                <a:gd name="connsiteY7" fmla="*/ 2009984 h 2411990"/>
                <a:gd name="connsiteX8" fmla="*/ 0 w 2768643"/>
                <a:gd name="connsiteY8" fmla="*/ 402006 h 241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8643" h="2411990">
                  <a:moveTo>
                    <a:pt x="0" y="402006"/>
                  </a:moveTo>
                  <a:cubicBezTo>
                    <a:pt x="0" y="179984"/>
                    <a:pt x="179984" y="0"/>
                    <a:pt x="402006" y="0"/>
                  </a:cubicBezTo>
                  <a:lnTo>
                    <a:pt x="2366637" y="0"/>
                  </a:lnTo>
                  <a:cubicBezTo>
                    <a:pt x="2588659" y="0"/>
                    <a:pt x="2768643" y="179984"/>
                    <a:pt x="2768643" y="402006"/>
                  </a:cubicBezTo>
                  <a:lnTo>
                    <a:pt x="2768643" y="2009984"/>
                  </a:lnTo>
                  <a:cubicBezTo>
                    <a:pt x="2768643" y="2232006"/>
                    <a:pt x="2588659" y="2411990"/>
                    <a:pt x="2366637" y="2411990"/>
                  </a:cubicBezTo>
                  <a:lnTo>
                    <a:pt x="402006" y="2411990"/>
                  </a:lnTo>
                  <a:cubicBezTo>
                    <a:pt x="179984" y="2411990"/>
                    <a:pt x="0" y="2232006"/>
                    <a:pt x="0" y="2009984"/>
                  </a:cubicBezTo>
                  <a:lnTo>
                    <a:pt x="0" y="402006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9743" tIns="114026" rIns="139743" bIns="114026" numCol="1" spcCol="1270" anchor="ctr" anchorCtr="0">
              <a:noAutofit/>
            </a:bodyPr>
            <a:lstStyle/>
            <a:p>
              <a:pPr marL="214313" indent="-214313" algn="ctr"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ü"/>
              </a:pPr>
              <a:r>
                <a:rPr lang="pt-BR" sz="1200" b="1" dirty="0">
                  <a:solidFill>
                    <a:schemeClr val="accent1"/>
                  </a:solidFill>
                  <a:latin typeface="+mj-lt"/>
                  <a:cs typeface="Arial" panose="020B0604020202020204" pitchFamily="34" charset="0"/>
                </a:rPr>
                <a:t>50% das escolas pactuadas no PSE tendo realizado atividade coletiva sobre promoção da alimentação adequada e saudável (PAAS) e práticas corporais e atividade física;</a:t>
              </a:r>
              <a:endParaRPr lang="pt-BR" sz="1200" dirty="0"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20" name="Retângulo 19"/>
          <p:cNvSpPr/>
          <p:nvPr/>
        </p:nvSpPr>
        <p:spPr>
          <a:xfrm>
            <a:off x="5938077" y="878403"/>
            <a:ext cx="1696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1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Metas</a:t>
            </a:r>
          </a:p>
        </p:txBody>
      </p:sp>
    </p:spTree>
    <p:extLst>
      <p:ext uri="{BB962C8B-B14F-4D97-AF65-F5344CB8AC3E}">
        <p14:creationId xmlns:p14="http://schemas.microsoft.com/office/powerpoint/2010/main" val="426934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5" name="Shape 91"/>
          <p:cNvSpPr txBox="1">
            <a:spLocks/>
          </p:cNvSpPr>
          <p:nvPr/>
        </p:nvSpPr>
        <p:spPr>
          <a:xfrm>
            <a:off x="2592883" y="267494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Resultados no primeiro ciclo – 2017 / 2018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1" r="21931" b="1"/>
          <a:stretch/>
        </p:blipFill>
        <p:spPr bwMode="auto">
          <a:xfrm>
            <a:off x="10351237" y="897564"/>
            <a:ext cx="1961948" cy="27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tângulo 21"/>
          <p:cNvSpPr/>
          <p:nvPr/>
        </p:nvSpPr>
        <p:spPr>
          <a:xfrm>
            <a:off x="323528" y="1315670"/>
            <a:ext cx="4104456" cy="34163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50000"/>
              </a:lnSpc>
              <a:buAutoNum type="arabicPeriod"/>
            </a:pPr>
            <a:r>
              <a:rPr lang="pt-BR" u="sng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5% das crianças menores de 10 anos com registro de acompanhamento de consumo alimentar no </a:t>
            </a:r>
            <a:r>
              <a:rPr lang="pt-BR" u="sng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Sisvan</a:t>
            </a:r>
            <a:r>
              <a:rPr lang="pt-BR" u="sng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pt-BR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24,2% dos municípios, ou seja, 133 municípios registraram, no mínimo, 5% de marcadores de consumo alimentar em crianças menores de 10 anos. 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4788024" y="1171654"/>
            <a:ext cx="4050450" cy="341632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25"/>
              </a:spcBef>
            </a:pPr>
            <a:r>
              <a:rPr lang="pt-BR" sz="1600" u="sng" kern="105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2. 50% das escolas pactuadas no PSE tendo realizado atividade coletiva sobre PAAS e práticas corporais e atividade física: </a:t>
            </a:r>
            <a:r>
              <a:rPr lang="pt-BR" sz="1600" kern="105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10,94% (60 municípios) informaram ter realizado ações de PAAS. Apenas 2,75% (15 municípios) informaram a realização de ações de PCAF e lazer nas escolas. Somente 9 municípios realizaram ambas as ações (1,64%).</a:t>
            </a:r>
          </a:p>
        </p:txBody>
      </p:sp>
    </p:spTree>
    <p:extLst>
      <p:ext uri="{BB962C8B-B14F-4D97-AF65-F5344CB8AC3E}">
        <p14:creationId xmlns:p14="http://schemas.microsoft.com/office/powerpoint/2010/main" val="321994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1" r="21931" b="1"/>
          <a:stretch/>
        </p:blipFill>
        <p:spPr bwMode="auto">
          <a:xfrm>
            <a:off x="10351237" y="897564"/>
            <a:ext cx="1961948" cy="27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tângulo 20"/>
          <p:cNvSpPr/>
          <p:nvPr/>
        </p:nvSpPr>
        <p:spPr>
          <a:xfrm>
            <a:off x="611560" y="1124204"/>
            <a:ext cx="7992888" cy="3391762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130969" indent="-130969" algn="just">
              <a:lnSpc>
                <a:spcPct val="150000"/>
              </a:lnSpc>
              <a:spcBef>
                <a:spcPts val="225"/>
              </a:spcBef>
              <a:buAutoNum type="arabicPeriod"/>
            </a:pPr>
            <a:r>
              <a:rPr lang="pt-BR" sz="1600" kern="1050" dirty="0">
                <a:solidFill>
                  <a:srgbClr val="306785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23,5% das crianças estavam com excesso de peso (497.098).</a:t>
            </a:r>
          </a:p>
          <a:p>
            <a:pPr algn="just">
              <a:lnSpc>
                <a:spcPct val="150000"/>
              </a:lnSpc>
              <a:spcBef>
                <a:spcPts val="225"/>
              </a:spcBef>
            </a:pPr>
            <a:r>
              <a:rPr lang="pt-BR" sz="1600" kern="1050" dirty="0">
                <a:solidFill>
                  <a:srgbClr val="306785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2. Aumento do registro dos dados de consumo alimentar (185.754) por meio do CS contribuiu para observar as seguintes prevalências no Brasil:</a:t>
            </a:r>
          </a:p>
          <a:p>
            <a:pPr marL="257175" indent="-257175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pt-BR" sz="1600" kern="1050" dirty="0">
                <a:solidFill>
                  <a:srgbClr val="306785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 percentual de crianças que consumiram bebidas adoçadas no dia anterior ao atendimento, foi de 32,81% em crianças com idade entre 6 e 23 meses, 64,08% em crianças com idade entre 2 a 4 anos e 68,03% em crianças de 5 a 9 anos;</a:t>
            </a:r>
          </a:p>
          <a:p>
            <a:pPr marL="257175" indent="-257175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pt-BR" sz="1600" kern="1050" dirty="0">
                <a:solidFill>
                  <a:srgbClr val="306785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 percentual de crianças que consumiram frutas no dia anterior ao atendimento, foi de 79,35% em crianças com idade entre 2 a 4 anos e 72,22% em crianças de 5 a 9 anos.</a:t>
            </a:r>
          </a:p>
        </p:txBody>
      </p:sp>
    </p:spTree>
    <p:extLst>
      <p:ext uri="{BB962C8B-B14F-4D97-AF65-F5344CB8AC3E}">
        <p14:creationId xmlns:p14="http://schemas.microsoft.com/office/powerpoint/2010/main" val="352813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1" r="21931" b="1"/>
          <a:stretch/>
        </p:blipFill>
        <p:spPr bwMode="auto">
          <a:xfrm>
            <a:off x="10351237" y="897564"/>
            <a:ext cx="1961948" cy="27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267494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Nova proposta segundo ciclo – 2019 / 2020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51520" y="120359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repactuação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das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metas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;</a:t>
            </a:r>
            <a:endParaRPr lang="pt-BR" sz="2000" kern="1050" dirty="0">
              <a:solidFill>
                <a:srgbClr val="306785"/>
              </a:solidFill>
              <a:latin typeface="+mj-lt"/>
              <a:ea typeface="DejaVu Sans Mono" panose="020B0609030804020204" pitchFamily="49" charset="0"/>
              <a:cs typeface="DejaVu Sans Mono" panose="020B0609030804020204" pitchFamily="49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expansão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do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programa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para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novos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municípios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;</a:t>
            </a:r>
            <a:endParaRPr lang="pt-BR" sz="2000" kern="1050" dirty="0">
              <a:solidFill>
                <a:srgbClr val="306785"/>
              </a:solidFill>
              <a:latin typeface="+mj-lt"/>
              <a:ea typeface="DejaVu Sans Mono" panose="020B0609030804020204" pitchFamily="49" charset="0"/>
              <a:cs typeface="DejaVu Sans Mono" panose="020B0609030804020204" pitchFamily="49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atualização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dos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processos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de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interoperabilidade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entre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os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sistemas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de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informação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para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propiciar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monitoramento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das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metas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;</a:t>
            </a:r>
            <a:endParaRPr lang="pt-BR" sz="2000" kern="1050" dirty="0">
              <a:solidFill>
                <a:srgbClr val="306785"/>
              </a:solidFill>
              <a:latin typeface="+mj-lt"/>
              <a:ea typeface="DejaVu Sans Mono" panose="020B0609030804020204" pitchFamily="49" charset="0"/>
              <a:cs typeface="DejaVu Sans Mono" panose="020B0609030804020204" pitchFamily="49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reforço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ao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apoio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institucional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para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garantir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a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implementação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 do </a:t>
            </a:r>
            <a:r>
              <a:rPr lang="en-US" sz="2000" kern="1050" dirty="0" err="1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programa</a:t>
            </a:r>
            <a:r>
              <a:rPr lang="en-US" sz="2000" kern="1050" dirty="0">
                <a:solidFill>
                  <a:srgbClr val="306785"/>
                </a:solidFill>
                <a:latin typeface="+mj-lt"/>
                <a:ea typeface="DejaVu Sans Mono" panose="020B0609030804020204" pitchFamily="49" charset="0"/>
                <a:cs typeface="DejaVu Sans Mono" panose="020B0609030804020204" pitchFamily="49" charset="0"/>
              </a:rPr>
              <a:t>.</a:t>
            </a:r>
            <a:endParaRPr lang="pt-BR" sz="2000" kern="1050" dirty="0">
              <a:solidFill>
                <a:srgbClr val="306785"/>
              </a:solidFill>
              <a:latin typeface="+mj-lt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6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1" r="21931" b="1"/>
          <a:stretch/>
        </p:blipFill>
        <p:spPr bwMode="auto">
          <a:xfrm>
            <a:off x="10351237" y="897564"/>
            <a:ext cx="1961948" cy="27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267494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Eixos prioritários do programa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16619" y="1829478"/>
            <a:ext cx="8729867" cy="246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8625" indent="-428625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37661" algn="l"/>
              </a:tabLst>
            </a:pPr>
            <a:r>
              <a:rPr lang="pt-BR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vigilância nutricional,</a:t>
            </a:r>
          </a:p>
          <a:p>
            <a:pPr marL="428625" indent="-428625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37661" algn="l"/>
              </a:tabLst>
            </a:pPr>
            <a:r>
              <a:rPr lang="pt-BR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promoção da alimentação </a:t>
            </a:r>
            <a:r>
              <a:rPr lang="pt-BR" sz="24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adequada e saudável,</a:t>
            </a:r>
          </a:p>
          <a:p>
            <a:pPr marL="428625" indent="-428625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37661" algn="l"/>
              </a:tabLst>
            </a:pPr>
            <a:r>
              <a:rPr lang="pt-BR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incentivo às práticas corpora</a:t>
            </a:r>
            <a:r>
              <a:rPr lang="pt-BR" sz="24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is</a:t>
            </a:r>
            <a:r>
              <a:rPr lang="pt-BR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e de atividade física,</a:t>
            </a:r>
          </a:p>
          <a:p>
            <a:pPr marL="428625" indent="-428625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37661" algn="l"/>
              </a:tabLst>
            </a:pPr>
            <a:r>
              <a:rPr lang="pt-BR" sz="2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ações voltadas </a:t>
            </a:r>
            <a:r>
              <a:rPr lang="pt-BR" sz="24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para oferta de cuidados para as crianças que apresentam obesidade, a serem realizadas na Atenção Básica.</a:t>
            </a:r>
            <a:endParaRPr lang="pt-BR" sz="24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5652120" y="1203598"/>
            <a:ext cx="3312368" cy="6300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  <a:latin typeface="+mj-lt"/>
              </a:rPr>
              <a:t>Ciclo 2019 / 2020</a:t>
            </a:r>
          </a:p>
        </p:txBody>
      </p:sp>
    </p:spTree>
    <p:extLst>
      <p:ext uri="{BB962C8B-B14F-4D97-AF65-F5344CB8AC3E}">
        <p14:creationId xmlns:p14="http://schemas.microsoft.com/office/powerpoint/2010/main" val="199438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3" y="1113588"/>
            <a:ext cx="2885894" cy="17821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5"/>
          <a:srcRect l="35542" t="33010" r="38481" b="50590"/>
          <a:stretch/>
        </p:blipFill>
        <p:spPr>
          <a:xfrm>
            <a:off x="6229207" y="411510"/>
            <a:ext cx="2914793" cy="103512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6"/>
          <a:srcRect l="8258" t="13703" r="80631" b="79383"/>
          <a:stretch/>
        </p:blipFill>
        <p:spPr>
          <a:xfrm>
            <a:off x="8228980" y="1"/>
            <a:ext cx="867134" cy="30349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6216" y="1779662"/>
            <a:ext cx="2340641" cy="1676232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1" t="11914" r="32500" b="24414"/>
          <a:stretch/>
        </p:blipFill>
        <p:spPr bwMode="auto">
          <a:xfrm>
            <a:off x="683568" y="3147814"/>
            <a:ext cx="986245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ângulo 6"/>
          <p:cNvSpPr>
            <a:spLocks noChangeArrowheads="1"/>
          </p:cNvSpPr>
          <p:nvPr/>
        </p:nvSpPr>
        <p:spPr bwMode="auto">
          <a:xfrm>
            <a:off x="3419872" y="339502"/>
            <a:ext cx="2322258" cy="106182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pt-BR" sz="900" dirty="0">
                <a:latin typeface="+mn-lt"/>
              </a:rPr>
              <a:t>Propósito: </a:t>
            </a:r>
            <a:r>
              <a:rPr lang="pt-BR" altLang="pt-BR" sz="900" dirty="0">
                <a:solidFill>
                  <a:srgbClr val="FF0000"/>
                </a:solidFill>
                <a:latin typeface="+mn-lt"/>
              </a:rPr>
              <a:t>Melhorar as condições de alimentação, nutrição e saúde da população brasileira</a:t>
            </a:r>
            <a:r>
              <a:rPr lang="pt-BR" altLang="pt-BR" sz="900" dirty="0">
                <a:latin typeface="+mn-lt"/>
              </a:rPr>
              <a:t>, mediante </a:t>
            </a:r>
            <a:r>
              <a:rPr lang="pt-BR" altLang="pt-BR" sz="900" u="sng" dirty="0">
                <a:latin typeface="+mn-lt"/>
              </a:rPr>
              <a:t>promoção de práticas alimentares adequadas e saudáveis, vigilância alimentar e nutricional, prevenção e cuidado integral dos agravos relacionados à alimentação e nutrição</a:t>
            </a:r>
            <a:r>
              <a:rPr lang="pt-BR" altLang="pt-BR" sz="900" dirty="0">
                <a:latin typeface="+mn-lt"/>
              </a:rPr>
              <a:t>.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3728" y="1635646"/>
            <a:ext cx="5026415" cy="28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0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985760"/>
            <a:ext cx="629959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Ação 1 - Avaliar o estado nutricional (peso e altura) das crianças menores de 10 anos.</a:t>
            </a:r>
          </a:p>
          <a:p>
            <a:pPr algn="l">
              <a:spcBef>
                <a:spcPts val="0"/>
              </a:spcBef>
            </a:pP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050307"/>
              </p:ext>
            </p:extLst>
          </p:nvPr>
        </p:nvGraphicFramePr>
        <p:xfrm>
          <a:off x="107505" y="1563638"/>
          <a:ext cx="8856984" cy="2182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8054">
                  <a:extLst>
                    <a:ext uri="{9D8B030D-6E8A-4147-A177-3AD203B41FA5}">
                      <a16:colId xmlns="" xmlns:a16="http://schemas.microsoft.com/office/drawing/2014/main" val="1527856039"/>
                    </a:ext>
                  </a:extLst>
                </a:gridCol>
                <a:gridCol w="2509479">
                  <a:extLst>
                    <a:ext uri="{9D8B030D-6E8A-4147-A177-3AD203B41FA5}">
                      <a16:colId xmlns="" xmlns:a16="http://schemas.microsoft.com/office/drawing/2014/main" val="1609781672"/>
                    </a:ext>
                  </a:extLst>
                </a:gridCol>
                <a:gridCol w="2804711">
                  <a:extLst>
                    <a:ext uri="{9D8B030D-6E8A-4147-A177-3AD203B41FA5}">
                      <a16:colId xmlns="" xmlns:a16="http://schemas.microsoft.com/office/drawing/2014/main" val="2151964207"/>
                    </a:ext>
                  </a:extLst>
                </a:gridCol>
                <a:gridCol w="1254740">
                  <a:extLst>
                    <a:ext uri="{9D8B030D-6E8A-4147-A177-3AD203B41FA5}">
                      <a16:colId xmlns="" xmlns:a16="http://schemas.microsoft.com/office/drawing/2014/main" val="357608080"/>
                    </a:ext>
                  </a:extLst>
                </a:gridCol>
              </a:tblGrid>
              <a:tr h="25249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Meta</a:t>
                      </a:r>
                      <a:endParaRPr lang="pt-BR" sz="16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Indicadores</a:t>
                      </a:r>
                      <a:endParaRPr lang="pt-BR" sz="16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Fórmula de cálculo</a:t>
                      </a:r>
                      <a:endParaRPr lang="pt-BR" sz="16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Fonte</a:t>
                      </a:r>
                      <a:endParaRPr lang="pt-BR" sz="16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8806677"/>
                  </a:ext>
                </a:extLst>
              </a:tr>
              <a:tr h="1807484">
                <a:tc>
                  <a:txBody>
                    <a:bodyPr/>
                    <a:lstStyle/>
                    <a:p>
                      <a:pPr marL="0" lvl="3" indent="0" algn="l" defTabSz="914400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66700" algn="l"/>
                        </a:tabLst>
                      </a:pPr>
                      <a:r>
                        <a:rPr lang="pt-BR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Realizar a avaliação do estado nutricional de todas as crianças da educação infantil e ensino fundamental I de escolas do PSE do ciclo 2019/2020.</a:t>
                      </a: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Numero de crianças menores de 10 anos com avaliação de estado nutricional no município.</a:t>
                      </a:r>
                      <a:endParaRPr lang="pt-BR" sz="16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nº de crianças menores de 10 anos com estado nutricional avaliado no ano corrente no </a:t>
                      </a:r>
                      <a:r>
                        <a:rPr lang="pt-BR" sz="160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Sisvan</a:t>
                      </a:r>
                      <a:r>
                        <a:rPr lang="pt-BR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.</a:t>
                      </a:r>
                      <a:endParaRPr lang="pt-BR" sz="16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SISVAN</a:t>
                      </a: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600"/>
                        </a:spcAft>
                      </a:pPr>
                      <a:r>
                        <a:rPr lang="pt-BR" sz="1600" dirty="0" smtClean="0">
                          <a:effectLst/>
                          <a:latin typeface="+mj-lt"/>
                          <a:cs typeface="Arial" panose="020B0604020202020204" pitchFamily="34" charset="0"/>
                        </a:rPr>
                        <a:t>Censo </a:t>
                      </a:r>
                      <a:r>
                        <a:rPr lang="pt-BR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escolar (INEP)</a:t>
                      </a:r>
                      <a:endParaRPr lang="pt-BR" sz="16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68531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30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"/>
            <a:ext cx="2280014" cy="922863"/>
          </a:xfrm>
          <a:prstGeom prst="rect">
            <a:avLst/>
          </a:prstGeom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-20538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Como deve ser registrado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1248405"/>
            <a:ext cx="9144000" cy="3267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O registro dos dados de peso e altura podem ser realizados no </a:t>
            </a:r>
            <a:r>
              <a:rPr lang="pt-BR" sz="20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Sistema de Vigilância Alimentar e Nutricional 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(</a:t>
            </a:r>
            <a:r>
              <a:rPr lang="pt-BR" sz="2000" dirty="0" err="1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Sisvan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); no </a:t>
            </a:r>
            <a:r>
              <a:rPr lang="pt-BR" sz="20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Sistema de Informação em Saúde para a Atenção Básica 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(</a:t>
            </a:r>
            <a:r>
              <a:rPr lang="pt-BR" sz="2000" dirty="0" err="1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Sisab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), por meio das </a:t>
            </a:r>
            <a:r>
              <a:rPr lang="pt-BR" sz="2000" u="sng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fichas de atendimento individual, atividade coletiva e/ou visita domiciliar e territorial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; ou ainda, para as crianças beneficiárias do Programa Bolsa Família, no </a:t>
            </a:r>
            <a:r>
              <a:rPr lang="pt-BR" sz="20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Sistema de Gestão do Programa Bolsa Família na Saúde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.</a:t>
            </a: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endParaRPr lang="pt-BR" sz="2000" dirty="0">
              <a:latin typeface="+mj-lt"/>
              <a:ea typeface="Times New Roman" panose="02020603050405020304" pitchFamily="18" charset="0"/>
              <a:cs typeface="Cambria" panose="02040503050406030204" pitchFamily="18" charset="0"/>
            </a:endParaRP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Os dados antropométricos registrados nos sistemas citados são integrados nos relatórios de estado nutricional do </a:t>
            </a:r>
            <a:r>
              <a:rPr lang="pt-BR" sz="2000" dirty="0" err="1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Sisvan</a:t>
            </a:r>
            <a:r>
              <a:rPr lang="pt-BR" sz="20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8" t="11902" r="26718" b="12305"/>
          <a:stretch/>
        </p:blipFill>
        <p:spPr bwMode="auto">
          <a:xfrm>
            <a:off x="0" y="4443958"/>
            <a:ext cx="539043" cy="69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Resultado de imagem para sisv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AutoShape 4" descr="Resultado de imagem para sisva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7190" y="27435"/>
            <a:ext cx="1016810" cy="816124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6"/>
          <a:srcRect l="42500" t="36666" r="38646" b="32037"/>
          <a:stretch/>
        </p:blipFill>
        <p:spPr>
          <a:xfrm>
            <a:off x="7308304" y="411510"/>
            <a:ext cx="620661" cy="57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1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7" name="Shape 91"/>
          <p:cNvSpPr txBox="1">
            <a:spLocks/>
          </p:cNvSpPr>
          <p:nvPr/>
        </p:nvSpPr>
        <p:spPr>
          <a:xfrm>
            <a:off x="2823443" y="2211710"/>
            <a:ext cx="629959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0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Ação 2 - Ofertar atividades coletivas de </a:t>
            </a:r>
            <a:r>
              <a:rPr lang="pt-BR" sz="2400" b="1" dirty="0">
                <a:solidFill>
                  <a:srgbClr val="FF0000"/>
                </a:solidFill>
                <a:ea typeface="+mn-ea"/>
                <a:cs typeface="+mn-cs"/>
              </a:rPr>
              <a:t>promoção da alimentação adequada e saudável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 para as crianças matriculadas na Educação Infantil e Ensino Fundamental I nas escolas que participam do PSE no seu município.</a:t>
            </a:r>
          </a:p>
          <a:p>
            <a:pPr algn="r">
              <a:spcBef>
                <a:spcPts val="0"/>
              </a:spcBef>
            </a:pP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8" name="Shape 91"/>
          <p:cNvSpPr txBox="1">
            <a:spLocks/>
          </p:cNvSpPr>
          <p:nvPr/>
        </p:nvSpPr>
        <p:spPr>
          <a:xfrm>
            <a:off x="0" y="4083918"/>
            <a:ext cx="9144000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Ação 3 - Ofertar atividades coletivas de </a:t>
            </a:r>
            <a:r>
              <a:rPr lang="pt-BR" sz="2400" b="1" dirty="0">
                <a:solidFill>
                  <a:srgbClr val="FF0000"/>
                </a:solidFill>
                <a:ea typeface="+mn-ea"/>
                <a:cs typeface="+mn-cs"/>
              </a:rPr>
              <a:t>promoção das práticas corporais e de atividade física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 para as crianças matriculadas na Educação Infantil e Ensino Fundamental I nas escolas que participam do PSE no seu município.</a:t>
            </a:r>
          </a:p>
          <a:p>
            <a:pPr algn="l">
              <a:spcBef>
                <a:spcPts val="0"/>
              </a:spcBef>
            </a:pP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49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249674"/>
              </p:ext>
            </p:extLst>
          </p:nvPr>
        </p:nvGraphicFramePr>
        <p:xfrm>
          <a:off x="89502" y="1005576"/>
          <a:ext cx="8851920" cy="1914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6746">
                  <a:extLst>
                    <a:ext uri="{9D8B030D-6E8A-4147-A177-3AD203B41FA5}">
                      <a16:colId xmlns="" xmlns:a16="http://schemas.microsoft.com/office/drawing/2014/main" val="1527856039"/>
                    </a:ext>
                  </a:extLst>
                </a:gridCol>
                <a:gridCol w="2508044">
                  <a:extLst>
                    <a:ext uri="{9D8B030D-6E8A-4147-A177-3AD203B41FA5}">
                      <a16:colId xmlns="" xmlns:a16="http://schemas.microsoft.com/office/drawing/2014/main" val="1609781672"/>
                    </a:ext>
                  </a:extLst>
                </a:gridCol>
                <a:gridCol w="2803108">
                  <a:extLst>
                    <a:ext uri="{9D8B030D-6E8A-4147-A177-3AD203B41FA5}">
                      <a16:colId xmlns="" xmlns:a16="http://schemas.microsoft.com/office/drawing/2014/main" val="2151964207"/>
                    </a:ext>
                  </a:extLst>
                </a:gridCol>
                <a:gridCol w="1254022">
                  <a:extLst>
                    <a:ext uri="{9D8B030D-6E8A-4147-A177-3AD203B41FA5}">
                      <a16:colId xmlns="" xmlns:a16="http://schemas.microsoft.com/office/drawing/2014/main" val="357608080"/>
                    </a:ext>
                  </a:extLst>
                </a:gridCol>
              </a:tblGrid>
              <a:tr h="24474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Meta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+mj-lt"/>
                          <a:cs typeface="Arial" panose="020B0604020202020204" pitchFamily="34" charset="0"/>
                        </a:rPr>
                        <a:t>Indicadores</a:t>
                      </a:r>
                      <a:endParaRPr lang="pt-BR" sz="14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+mj-lt"/>
                          <a:cs typeface="Arial" panose="020B0604020202020204" pitchFamily="34" charset="0"/>
                        </a:rPr>
                        <a:t>Fórmula de cálculo</a:t>
                      </a:r>
                      <a:endParaRPr lang="pt-BR" sz="14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+mj-lt"/>
                          <a:cs typeface="Arial" panose="020B0604020202020204" pitchFamily="34" charset="0"/>
                        </a:rPr>
                        <a:t>Fonte</a:t>
                      </a:r>
                      <a:endParaRPr lang="pt-BR" sz="140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8806677"/>
                  </a:ext>
                </a:extLst>
              </a:tr>
              <a:tr h="162777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Realizar no mínimo 4 atividades coletivas na temática de </a:t>
                      </a:r>
                      <a:r>
                        <a:rPr lang="pt-BR" sz="1400" b="1" u="sng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promoção da alimentação adequada e saudável</a:t>
                      </a: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, por escola incluída no PSE, no primeiro ano do ciclo.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Percentual de escolas pactuadas no PSE que realizaram, no mínimo, 4 </a:t>
                      </a:r>
                      <a:r>
                        <a:rPr lang="pt-BR" sz="1400" b="1" u="sng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atividades coletivas de promoção da alimentação adequada e saudável</a:t>
                      </a: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nº de escolas pactuadas no PSE que realizaram, no mínimo, 4 atividades coletivas de promoção da alimentação adequada e saudável / nº de escolas pactuadas no PSE * 100.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Sisab</a:t>
                      </a:r>
                      <a:endParaRPr lang="pt-BR" sz="14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31717565"/>
                  </a:ext>
                </a:extLst>
              </a:tr>
            </a:tbl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763799"/>
              </p:ext>
            </p:extLst>
          </p:nvPr>
        </p:nvGraphicFramePr>
        <p:xfrm>
          <a:off x="93663" y="2931790"/>
          <a:ext cx="8870825" cy="1674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1629">
                  <a:extLst>
                    <a:ext uri="{9D8B030D-6E8A-4147-A177-3AD203B41FA5}">
                      <a16:colId xmlns="" xmlns:a16="http://schemas.microsoft.com/office/drawing/2014/main" val="569272615"/>
                    </a:ext>
                  </a:extLst>
                </a:gridCol>
                <a:gridCol w="2513401">
                  <a:extLst>
                    <a:ext uri="{9D8B030D-6E8A-4147-A177-3AD203B41FA5}">
                      <a16:colId xmlns="" xmlns:a16="http://schemas.microsoft.com/office/drawing/2014/main" val="1022861032"/>
                    </a:ext>
                  </a:extLst>
                </a:gridCol>
                <a:gridCol w="2809095">
                  <a:extLst>
                    <a:ext uri="{9D8B030D-6E8A-4147-A177-3AD203B41FA5}">
                      <a16:colId xmlns="" xmlns:a16="http://schemas.microsoft.com/office/drawing/2014/main" val="2363189585"/>
                    </a:ext>
                  </a:extLst>
                </a:gridCol>
                <a:gridCol w="1256700">
                  <a:extLst>
                    <a:ext uri="{9D8B030D-6E8A-4147-A177-3AD203B41FA5}">
                      <a16:colId xmlns="" xmlns:a16="http://schemas.microsoft.com/office/drawing/2014/main" val="3087215001"/>
                    </a:ext>
                  </a:extLst>
                </a:gridCol>
              </a:tblGrid>
              <a:tr h="167418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Realizar no mínimo 4 atividades coletivas na temática de </a:t>
                      </a:r>
                      <a:r>
                        <a:rPr lang="pt-BR" sz="1400" b="1" u="sng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promoção das práticas corporais e atividades físicas</a:t>
                      </a: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**, por escola incluída no PSE, no primeiro ano do ciclo.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Percentual de escolas pactuadas no PSE que realizaram, no mínimo, 4 </a:t>
                      </a:r>
                      <a:r>
                        <a:rPr lang="pt-BR" sz="1400" b="1" u="sng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atividades coletivas de práticas corporais e atividades físicas</a:t>
                      </a: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nº de escolas pactuadas no PSE que realizaram, no mínimo, 4 atividades coletivas de práticas corporais e atividades físicas / nº de escolas pactuadas no PSE * 100.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40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Sisab</a:t>
                      </a:r>
                      <a:endParaRPr lang="pt-BR" sz="14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pt-BR" sz="14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59001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56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1168768"/>
            <a:ext cx="8964488" cy="3419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As atividades coletivas de promoção da alimentação adequada e saudável devem ser registradas na </a:t>
            </a:r>
            <a:r>
              <a:rPr lang="pt-BR" sz="12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ficha de atividade coletiva do E-Sus AB</a:t>
            </a: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. </a:t>
            </a: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Na ficha, é importante registrar:</a:t>
            </a:r>
            <a:endParaRPr lang="pt-BR" sz="12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CNS do profissional responsável;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CBO;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Data;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Turno;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b="1" u="sng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Programa Saúde na Escola (educação/saúde);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b="1" u="sng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nº do INEP (escola/creche); 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b="1" u="sng" dirty="0"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Número de participantes;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Atividade (Educação em Saúde; Atendimento em grupo; Avaliação/Procedimento Coletivo; Mobilização Social);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Público-alvo (f</a:t>
            </a: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aixa etária);</a:t>
            </a:r>
          </a:p>
          <a:p>
            <a:pPr marL="257175" indent="-257175" algn="just">
              <a:lnSpc>
                <a:spcPct val="110000"/>
              </a:lnSpc>
              <a:spcAft>
                <a:spcPts val="450"/>
              </a:spcAft>
              <a:buAutoNum type="alphaLcParenR"/>
            </a:pPr>
            <a:r>
              <a:rPr lang="pt-BR" sz="12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Temas para Saúde: Alimentação Saudável ou Práticas em Saúde: Práticas Corporais e Atividade Física.</a:t>
            </a:r>
            <a:endParaRPr lang="pt-BR" sz="12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8" name="Shape 91"/>
          <p:cNvSpPr txBox="1">
            <a:spLocks/>
          </p:cNvSpPr>
          <p:nvPr/>
        </p:nvSpPr>
        <p:spPr>
          <a:xfrm>
            <a:off x="2592883" y="-20538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Como deve ser registrado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163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E50E12FD-BBBD-4486-AFDA-6EABF2B4E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141" y="59980"/>
            <a:ext cx="5413717" cy="50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01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4896" t="14445" r="25521" b="24815"/>
          <a:stretch/>
        </p:blipFill>
        <p:spPr>
          <a:xfrm>
            <a:off x="1331640" y="0"/>
            <a:ext cx="7056784" cy="4862658"/>
          </a:xfrm>
          <a:prstGeom prst="rect">
            <a:avLst/>
          </a:prstGeom>
        </p:spPr>
      </p:pic>
      <p:sp>
        <p:nvSpPr>
          <p:cNvPr id="3" name="Retângulo Arredondado 2"/>
          <p:cNvSpPr/>
          <p:nvPr/>
        </p:nvSpPr>
        <p:spPr>
          <a:xfrm>
            <a:off x="5796136" y="123478"/>
            <a:ext cx="1008112" cy="86409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Arredondado 3"/>
          <p:cNvSpPr/>
          <p:nvPr/>
        </p:nvSpPr>
        <p:spPr>
          <a:xfrm>
            <a:off x="2195736" y="555526"/>
            <a:ext cx="1152128" cy="288032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61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2"/>
          <a:srcRect l="26508" t="11878" r="40158" b="10238"/>
          <a:stretch/>
        </p:blipFill>
        <p:spPr>
          <a:xfrm>
            <a:off x="5148064" y="2715766"/>
            <a:ext cx="1534084" cy="2016224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47411"/>
            <a:ext cx="1188132" cy="168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363" y="487272"/>
            <a:ext cx="1668773" cy="221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360" y="339502"/>
            <a:ext cx="1030320" cy="1615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6256" y="1203598"/>
            <a:ext cx="1111544" cy="1503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0352" y="2211710"/>
            <a:ext cx="1161413" cy="1690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47664" y="3003798"/>
            <a:ext cx="1512168" cy="1918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7784" y="1563638"/>
            <a:ext cx="1374766" cy="18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47664" y="469234"/>
            <a:ext cx="1440160" cy="18716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6" t="32662" r="28457" b="18155"/>
          <a:stretch/>
        </p:blipFill>
        <p:spPr bwMode="auto">
          <a:xfrm>
            <a:off x="58807" y="1275606"/>
            <a:ext cx="994943" cy="100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3" t="27679" r="28691" b="23810"/>
          <a:stretch/>
        </p:blipFill>
        <p:spPr bwMode="auto">
          <a:xfrm>
            <a:off x="58806" y="1869672"/>
            <a:ext cx="1012079" cy="100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4" t="26487" r="29286" b="25596"/>
          <a:stretch/>
        </p:blipFill>
        <p:spPr bwMode="auto">
          <a:xfrm>
            <a:off x="58807" y="3057804"/>
            <a:ext cx="1012194" cy="100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2" t="30171" r="29076" b="20871"/>
          <a:stretch/>
        </p:blipFill>
        <p:spPr bwMode="auto">
          <a:xfrm>
            <a:off x="58807" y="2463738"/>
            <a:ext cx="1006597" cy="101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27114" r="29076" b="24889"/>
          <a:stretch/>
        </p:blipFill>
        <p:spPr bwMode="auto">
          <a:xfrm>
            <a:off x="58807" y="3651870"/>
            <a:ext cx="1026114" cy="100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ixaDeTexto 15"/>
          <p:cNvSpPr txBox="1"/>
          <p:nvPr/>
        </p:nvSpPr>
        <p:spPr>
          <a:xfrm>
            <a:off x="0" y="843558"/>
            <a:ext cx="12596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>
                <a:latin typeface="+mj-lt"/>
              </a:rPr>
              <a:t>Portal </a:t>
            </a:r>
          </a:p>
          <a:p>
            <a:pPr algn="ctr"/>
            <a:r>
              <a:rPr lang="pt-BR" sz="1050" b="1" dirty="0">
                <a:latin typeface="+mj-lt"/>
              </a:rPr>
              <a:t>Saúde Brasil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63" t="33192" r="76775" b="31792"/>
          <a:stretch/>
        </p:blipFill>
        <p:spPr>
          <a:xfrm>
            <a:off x="8316416" y="4011910"/>
            <a:ext cx="344125" cy="782103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25" t="31791" r="42125" b="31792"/>
          <a:stretch/>
        </p:blipFill>
        <p:spPr>
          <a:xfrm>
            <a:off x="395536" y="7650"/>
            <a:ext cx="379156" cy="82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20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7" name="Shape 91"/>
          <p:cNvSpPr txBox="1">
            <a:spLocks/>
          </p:cNvSpPr>
          <p:nvPr/>
        </p:nvSpPr>
        <p:spPr>
          <a:xfrm>
            <a:off x="2844403" y="987574"/>
            <a:ext cx="629959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Ação 4 - Atender as crianças* identificadas com obesidade por meio de intervenção e cuidado na rede de atenção básica à saúde do município.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216809"/>
              </p:ext>
            </p:extLst>
          </p:nvPr>
        </p:nvGraphicFramePr>
        <p:xfrm>
          <a:off x="179512" y="1995686"/>
          <a:ext cx="8712968" cy="23042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0850">
                  <a:extLst>
                    <a:ext uri="{9D8B030D-6E8A-4147-A177-3AD203B41FA5}">
                      <a16:colId xmlns="" xmlns:a16="http://schemas.microsoft.com/office/drawing/2014/main" val="3723870802"/>
                    </a:ext>
                  </a:extLst>
                </a:gridCol>
                <a:gridCol w="2468674">
                  <a:extLst>
                    <a:ext uri="{9D8B030D-6E8A-4147-A177-3AD203B41FA5}">
                      <a16:colId xmlns="" xmlns:a16="http://schemas.microsoft.com/office/drawing/2014/main" val="3477970272"/>
                    </a:ext>
                  </a:extLst>
                </a:gridCol>
                <a:gridCol w="2759107">
                  <a:extLst>
                    <a:ext uri="{9D8B030D-6E8A-4147-A177-3AD203B41FA5}">
                      <a16:colId xmlns="" xmlns:a16="http://schemas.microsoft.com/office/drawing/2014/main" val="3494518519"/>
                    </a:ext>
                  </a:extLst>
                </a:gridCol>
                <a:gridCol w="1234337">
                  <a:extLst>
                    <a:ext uri="{9D8B030D-6E8A-4147-A177-3AD203B41FA5}">
                      <a16:colId xmlns="" xmlns:a16="http://schemas.microsoft.com/office/drawing/2014/main" val="3242821728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Realizar atendimento individual nas crianças da Educação Infantil e Ensino Fundamental I identificadas com obesidade. 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Número de atendimentos individuais para a condição avaliada obesidade na população de crianças da Educação Infantil e Ensino Fundamental I com obesidade </a:t>
                      </a:r>
                      <a:endParaRPr lang="pt-BR" sz="12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Total de atendimentos individuais para crianças matriculadas na Educação Infantil e Ensino Fundamental I com obesidade realizados por médicos, enfermeiros e nutricionistas / População de crianças matriculadas na Educação Infantil e Ensino Fundamental I das escolas pactuadas * Coeficiente de prevalência de obesidade do município no SISVAN ou prevalência segundo a POF.</a:t>
                      </a:r>
                      <a:endParaRPr lang="pt-BR" sz="12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20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Sisab</a:t>
                      </a:r>
                      <a:endParaRPr lang="pt-B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IBGE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20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Sisvan</a:t>
                      </a:r>
                      <a:endParaRPr lang="pt-BR" sz="12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pt-BR" sz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POF </a:t>
                      </a:r>
                      <a:endParaRPr lang="pt-BR" sz="1200" dirty="0">
                        <a:effectLst/>
                        <a:latin typeface="+mj-lt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9217" marR="9217" marT="9217" marB="92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80089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91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7" name="Shape 91"/>
          <p:cNvSpPr txBox="1">
            <a:spLocks/>
          </p:cNvSpPr>
          <p:nvPr/>
        </p:nvSpPr>
        <p:spPr>
          <a:xfrm>
            <a:off x="2844403" y="195486"/>
            <a:ext cx="629959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pt-BR" sz="2400" b="1" dirty="0" err="1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Sisvan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 2018 mostra: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="" xmlns:a16="http://schemas.microsoft.com/office/drawing/2014/main" id="{61B44867-91EA-477C-8EA9-FC9F3C15BD65}"/>
              </a:ext>
            </a:extLst>
          </p:cNvPr>
          <p:cNvSpPr/>
          <p:nvPr/>
        </p:nvSpPr>
        <p:spPr>
          <a:xfrm>
            <a:off x="179512" y="1059582"/>
            <a:ext cx="8370930" cy="3623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Em crianças menores de 5 anos de idade</a:t>
            </a:r>
          </a:p>
          <a:p>
            <a:pPr marL="285750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278.529 casos de obesidade diagnosticados.</a:t>
            </a:r>
          </a:p>
          <a:p>
            <a:pPr algn="just">
              <a:lnSpc>
                <a:spcPct val="110000"/>
              </a:lnSpc>
              <a:spcAft>
                <a:spcPts val="450"/>
              </a:spcAft>
            </a:pPr>
            <a:endParaRPr lang="pt-BR" sz="1600" dirty="0">
              <a:latin typeface="+mj-lt"/>
              <a:ea typeface="Times New Roman" panose="02020603050405020304" pitchFamily="18" charset="0"/>
              <a:cs typeface="Cambria" panose="02040503050406030204" pitchFamily="18" charset="0"/>
            </a:endParaRPr>
          </a:p>
          <a:p>
            <a:pPr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      Em crianças com idade entre 5 e 10 anos</a:t>
            </a:r>
          </a:p>
          <a:p>
            <a:pPr marL="285750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 285.345 casos de obesidade diagnosticados;</a:t>
            </a:r>
          </a:p>
          <a:p>
            <a:pPr marL="285750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161.681 casos de obesidade grave diagnosticados.</a:t>
            </a:r>
          </a:p>
          <a:p>
            <a:pPr marL="285750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endParaRPr lang="pt-BR" sz="1600" dirty="0">
              <a:latin typeface="+mj-lt"/>
              <a:ea typeface="Times New Roman" panose="02020603050405020304" pitchFamily="18" charset="0"/>
              <a:cs typeface="Cambria" panose="02040503050406030204" pitchFamily="18" charset="0"/>
            </a:endParaRPr>
          </a:p>
          <a:p>
            <a:pPr marL="742939" lvl="1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Para esta ação, poderiam ser encaminhadas para o acompanhamento individual, </a:t>
            </a:r>
            <a:r>
              <a:rPr lang="pt-BR" sz="16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725.555</a:t>
            </a: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 crianças.</a:t>
            </a:r>
          </a:p>
          <a:p>
            <a:pPr marL="742939" lvl="1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Acesso à lista pelo Relatório individualizado do </a:t>
            </a:r>
            <a:r>
              <a:rPr lang="pt-BR" sz="1600" dirty="0" err="1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Sisvan</a:t>
            </a: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 (acesso restrito).</a:t>
            </a:r>
          </a:p>
          <a:p>
            <a:pPr marL="1200128" lvl="2" indent="-285750" algn="just">
              <a:lnSpc>
                <a:spcPct val="110000"/>
              </a:lnSpc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sisaps.saude.gov.br/</a:t>
            </a:r>
            <a:r>
              <a:rPr lang="pt-BR" sz="1600" dirty="0" err="1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sisvan</a:t>
            </a:r>
            <a:endParaRPr lang="pt-BR" sz="1600" dirty="0">
              <a:latin typeface="+mj-lt"/>
              <a:ea typeface="Times New Roman" panose="020206030504050203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2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3"/>
          <a:srcRect l="37465" t="12011" r="37376" b="36913"/>
          <a:stretch/>
        </p:blipFill>
        <p:spPr>
          <a:xfrm>
            <a:off x="395536" y="1347614"/>
            <a:ext cx="3126736" cy="3570594"/>
          </a:xfrm>
          <a:prstGeom prst="rect">
            <a:avLst/>
          </a:prstGeom>
        </p:spPr>
      </p:pic>
      <p:pic>
        <p:nvPicPr>
          <p:cNvPr id="16" name="Google Shape;11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8144" y="1347614"/>
            <a:ext cx="2952328" cy="3181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5"/>
          <a:srcRect l="35058" t="12653" r="36394" b="15376"/>
          <a:stretch/>
        </p:blipFill>
        <p:spPr>
          <a:xfrm>
            <a:off x="4021756" y="2643757"/>
            <a:ext cx="1270324" cy="1801421"/>
          </a:xfrm>
          <a:prstGeom prst="rect">
            <a:avLst/>
          </a:prstGeom>
        </p:spPr>
      </p:pic>
      <p:sp>
        <p:nvSpPr>
          <p:cNvPr id="18" name="Retângulo 17"/>
          <p:cNvSpPr/>
          <p:nvPr/>
        </p:nvSpPr>
        <p:spPr>
          <a:xfrm>
            <a:off x="5058054" y="4763348"/>
            <a:ext cx="437448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00" dirty="0">
                <a:hlinkClick r:id="rId6"/>
              </a:rPr>
              <a:t>https://apps.who.int/iris/bitstream/handle/10665/259349/WHO-NMH-PND-ECHO-17.1-eng.pdf?sequence=1&amp;isAllowed=y</a:t>
            </a:r>
            <a:endParaRPr lang="pt-BR" sz="600" dirty="0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7"/>
          <a:srcRect l="8258" t="13703" r="80631" b="79383"/>
          <a:stretch/>
        </p:blipFill>
        <p:spPr>
          <a:xfrm>
            <a:off x="4139952" y="1851670"/>
            <a:ext cx="1175741" cy="411510"/>
          </a:xfrm>
          <a:prstGeom prst="rect">
            <a:avLst/>
          </a:prstGeom>
        </p:spPr>
      </p:pic>
      <p:sp>
        <p:nvSpPr>
          <p:cNvPr id="20" name="Título 7"/>
          <p:cNvSpPr txBox="1">
            <a:spLocks/>
          </p:cNvSpPr>
          <p:nvPr/>
        </p:nvSpPr>
        <p:spPr>
          <a:xfrm>
            <a:off x="2699792" y="3870"/>
            <a:ext cx="6444208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Calibri"/>
              </a:rPr>
              <a:t>Recomendação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Calibri"/>
              </a:rPr>
              <a:t>da OMS aos países membros - Pacote de recomendações para abordar a obesidade infantil</a:t>
            </a:r>
          </a:p>
        </p:txBody>
      </p:sp>
    </p:spTree>
    <p:extLst>
      <p:ext uri="{BB962C8B-B14F-4D97-AF65-F5344CB8AC3E}">
        <p14:creationId xmlns:p14="http://schemas.microsoft.com/office/powerpoint/2010/main" val="206321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="" xmlns:a16="http://schemas.microsoft.com/office/drawing/2014/main" id="{C379CA12-FCF1-4FFE-8E60-ACDB29B8F574}"/>
              </a:ext>
            </a:extLst>
          </p:cNvPr>
          <p:cNvSpPr/>
          <p:nvPr/>
        </p:nvSpPr>
        <p:spPr>
          <a:xfrm rot="5400000">
            <a:off x="5660124" y="2972195"/>
            <a:ext cx="92004" cy="1172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81FAD62B-A4A7-40BD-B8BA-BA7F16ADBED6}"/>
              </a:ext>
            </a:extLst>
          </p:cNvPr>
          <p:cNvSpPr/>
          <p:nvPr/>
        </p:nvSpPr>
        <p:spPr>
          <a:xfrm rot="5400000">
            <a:off x="4152946" y="2975891"/>
            <a:ext cx="92004" cy="11721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0" name="Retângulo 9">
            <a:extLst>
              <a:ext uri="{FF2B5EF4-FFF2-40B4-BE49-F238E27FC236}">
                <a16:creationId xmlns="" xmlns:a16="http://schemas.microsoft.com/office/drawing/2014/main" id="{3B90DE82-AA72-483D-AE49-77D9CB724A1D}"/>
              </a:ext>
            </a:extLst>
          </p:cNvPr>
          <p:cNvSpPr/>
          <p:nvPr/>
        </p:nvSpPr>
        <p:spPr>
          <a:xfrm>
            <a:off x="2771800" y="142294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Versão 3.0 – Acesso Restrito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4E3CB6F7-2C98-4859-BEBA-6E7A30840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71550"/>
            <a:ext cx="6602084" cy="379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664A2C02-CBA2-4F66-8980-0A6B97AEDC7F}"/>
              </a:ext>
            </a:extLst>
          </p:cNvPr>
          <p:cNvSpPr/>
          <p:nvPr/>
        </p:nvSpPr>
        <p:spPr>
          <a:xfrm>
            <a:off x="6439609" y="2222087"/>
            <a:ext cx="1300743" cy="56568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: para Baixo 3">
            <a:extLst>
              <a:ext uri="{FF2B5EF4-FFF2-40B4-BE49-F238E27FC236}">
                <a16:creationId xmlns="" xmlns:a16="http://schemas.microsoft.com/office/drawing/2014/main" id="{199B244E-F121-47C1-B283-8AF4B5C6A040}"/>
              </a:ext>
            </a:extLst>
          </p:cNvPr>
          <p:cNvSpPr/>
          <p:nvPr/>
        </p:nvSpPr>
        <p:spPr>
          <a:xfrm>
            <a:off x="6948264" y="1707654"/>
            <a:ext cx="504056" cy="514433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49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-20538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Como deve ser registrado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79512" y="1059582"/>
            <a:ext cx="8370930" cy="3249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A intervenção e cuidado das crianças identificadas com obesidade deve ser registrada na </a:t>
            </a:r>
            <a:r>
              <a:rPr lang="pt-BR" sz="1600" b="1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ficha de atendimento individual do E-Sus AB</a:t>
            </a: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. </a:t>
            </a: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endParaRPr lang="pt-BR" sz="16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Na ficha, é fundamental registrar:</a:t>
            </a:r>
            <a:endParaRPr lang="pt-BR" sz="16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a) CNS do profissional de saúde;</a:t>
            </a: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b) CNS do cidadão, data de nascimento, sexo da criança identificada com obesidade a ser atendida;</a:t>
            </a:r>
            <a:endParaRPr lang="pt-BR" sz="16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b) peso e altura (avaliação antropométrica); </a:t>
            </a:r>
            <a:endParaRPr lang="pt-BR" sz="1600" dirty="0"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c) problema/condição avaliada: obesidade ou CIAP ou CID 10</a:t>
            </a:r>
          </a:p>
          <a:p>
            <a:pPr indent="342900" algn="just">
              <a:lnSpc>
                <a:spcPct val="110000"/>
              </a:lnSpc>
              <a:spcAft>
                <a:spcPts val="450"/>
              </a:spcAft>
            </a:pPr>
            <a:r>
              <a:rPr lang="pt-BR" sz="1600" dirty="0">
                <a:latin typeface="+mj-lt"/>
                <a:ea typeface="Times New Roman" panose="02020603050405020304" pitchFamily="18" charset="0"/>
                <a:cs typeface="Cambria" panose="02040503050406030204" pitchFamily="18" charset="0"/>
              </a:rPr>
              <a:t>d) conduta/desfecho.</a:t>
            </a:r>
          </a:p>
        </p:txBody>
      </p:sp>
    </p:spTree>
    <p:extLst>
      <p:ext uri="{BB962C8B-B14F-4D97-AF65-F5344CB8AC3E}">
        <p14:creationId xmlns:p14="http://schemas.microsoft.com/office/powerpoint/2010/main" val="376880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l="35968" t="37616" r="36613" b="17079"/>
          <a:stretch/>
        </p:blipFill>
        <p:spPr>
          <a:xfrm>
            <a:off x="5900958" y="195486"/>
            <a:ext cx="2634217" cy="24482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3003798"/>
            <a:ext cx="2841237" cy="127948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6"/>
          <a:srcRect l="34678" t="12670" r="35806" b="20233"/>
          <a:stretch/>
        </p:blipFill>
        <p:spPr>
          <a:xfrm>
            <a:off x="7705353" y="-10641"/>
            <a:ext cx="1403648" cy="179482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7"/>
          <a:srcRect l="33549" t="52814" r="34677" b="17079"/>
          <a:stretch/>
        </p:blipFill>
        <p:spPr>
          <a:xfrm>
            <a:off x="899592" y="1059582"/>
            <a:ext cx="3873345" cy="2064473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8"/>
          <a:srcRect l="33548" t="48513" r="33871" b="30842"/>
          <a:stretch/>
        </p:blipFill>
        <p:spPr>
          <a:xfrm>
            <a:off x="1043608" y="3435846"/>
            <a:ext cx="3456384" cy="1231978"/>
          </a:xfrm>
          <a:prstGeom prst="rect">
            <a:avLst/>
          </a:prstGeom>
        </p:spPr>
      </p:pic>
      <p:sp>
        <p:nvSpPr>
          <p:cNvPr id="14" name="Estrela de 5 Pontas 13"/>
          <p:cNvSpPr/>
          <p:nvPr/>
        </p:nvSpPr>
        <p:spPr>
          <a:xfrm>
            <a:off x="8532440" y="2787774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strela de 5 Pontas 14"/>
          <p:cNvSpPr/>
          <p:nvPr/>
        </p:nvSpPr>
        <p:spPr>
          <a:xfrm>
            <a:off x="5652120" y="408391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14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2592883" y="553712"/>
            <a:ext cx="6659637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pt-BR" alt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A avaliação do cumprimento de metas será aplicada a cada um dos indicadores e levará em conta a seguinte graduação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20034"/>
              </p:ext>
            </p:extLst>
          </p:nvPr>
        </p:nvGraphicFramePr>
        <p:xfrm>
          <a:off x="539552" y="1419622"/>
          <a:ext cx="8228410" cy="2580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205">
                  <a:extLst>
                    <a:ext uri="{9D8B030D-6E8A-4147-A177-3AD203B41FA5}">
                      <a16:colId xmlns="" xmlns:a16="http://schemas.microsoft.com/office/drawing/2014/main" val="2193640843"/>
                    </a:ext>
                  </a:extLst>
                </a:gridCol>
                <a:gridCol w="4114205">
                  <a:extLst>
                    <a:ext uri="{9D8B030D-6E8A-4147-A177-3AD203B41FA5}">
                      <a16:colId xmlns="" xmlns:a16="http://schemas.microsoft.com/office/drawing/2014/main" val="2559277984"/>
                    </a:ext>
                  </a:extLst>
                </a:gridCol>
              </a:tblGrid>
              <a:tr h="3595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Cumprimento da meta (%)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Valor a ser repassado (%)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56735012"/>
                  </a:ext>
                </a:extLst>
              </a:tr>
              <a:tr h="4196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76 a 100</a:t>
                      </a:r>
                      <a:endParaRPr lang="pt-BR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100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1937230"/>
                  </a:ext>
                </a:extLst>
              </a:tr>
              <a:tr h="302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51 a 75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75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29499102"/>
                  </a:ext>
                </a:extLst>
              </a:tr>
              <a:tr h="302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26 a 50</a:t>
                      </a:r>
                      <a:endParaRPr lang="pt-BR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50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68461977"/>
                  </a:ext>
                </a:extLst>
              </a:tr>
              <a:tr h="302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 a 25</a:t>
                      </a:r>
                      <a:endParaRPr lang="pt-BR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25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74585670"/>
                  </a:ext>
                </a:extLst>
              </a:tr>
              <a:tr h="6434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&lt; 1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0</a:t>
                      </a:r>
                      <a:endParaRPr lang="pt-BR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4731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6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6" name="Shape 91"/>
          <p:cNvSpPr txBox="1">
            <a:spLocks/>
          </p:cNvSpPr>
          <p:nvPr/>
        </p:nvSpPr>
        <p:spPr>
          <a:xfrm>
            <a:off x="395536" y="1707654"/>
            <a:ext cx="8640960" cy="721894"/>
          </a:xfrm>
          <a:prstGeom prst="rect">
            <a:avLst/>
          </a:prstGeom>
        </p:spPr>
        <p:txBody>
          <a:bodyPr vert="horz" wrap="square" lIns="68569" tIns="68569" rIns="68569" bIns="68569" rtlCol="0" anchor="b" anchorCtr="0"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Como apoiar os municípios na implementação das ações do Programa Crescer Saudável?</a:t>
            </a:r>
          </a:p>
          <a:p>
            <a:pPr>
              <a:spcBef>
                <a:spcPts val="0"/>
              </a:spcBef>
            </a:pP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2355726"/>
            <a:ext cx="8784976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lvl="1" indent="-257175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BR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Avaliação do estado nutricional</a:t>
            </a:r>
          </a:p>
          <a:p>
            <a:pPr marL="600075" lvl="1" indent="-257175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BR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Atividades coletivas de promoção da alimentação adequada e saudável</a:t>
            </a:r>
          </a:p>
          <a:p>
            <a:pPr marL="600075" lvl="1" indent="-257175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BR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Atividades coletivas de promoção da atividade física e práticas corporais</a:t>
            </a:r>
          </a:p>
          <a:p>
            <a:pPr marL="600075" lvl="1" indent="-257175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BR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Cuidado das crianças com obesidade na APS</a:t>
            </a:r>
          </a:p>
        </p:txBody>
      </p:sp>
    </p:spTree>
    <p:extLst>
      <p:ext uri="{BB962C8B-B14F-4D97-AF65-F5344CB8AC3E}">
        <p14:creationId xmlns:p14="http://schemas.microsoft.com/office/powerpoint/2010/main" val="55452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5148064" y="2355726"/>
            <a:ext cx="4304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Obrigada</a:t>
            </a: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</a:p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61 - 33159036</a:t>
            </a: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23677"/>
            <a:ext cx="3808753" cy="154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20" name="Título 7"/>
          <p:cNvSpPr txBox="1">
            <a:spLocks/>
          </p:cNvSpPr>
          <p:nvPr/>
        </p:nvSpPr>
        <p:spPr>
          <a:xfrm>
            <a:off x="2699792" y="3870"/>
            <a:ext cx="6444208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Calibri"/>
              </a:rPr>
              <a:t>Cenário Nutricional</a:t>
            </a: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6563" t="9630" r="6875" b="6481"/>
          <a:stretch/>
        </p:blipFill>
        <p:spPr>
          <a:xfrm>
            <a:off x="467544" y="1923678"/>
            <a:ext cx="5108445" cy="2784748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5975648" y="3435846"/>
            <a:ext cx="3168352" cy="819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88" dirty="0">
                <a:solidFill>
                  <a:srgbClr val="677480"/>
                </a:solidFill>
                <a:latin typeface="Arial" panose="020B0604020202020204" pitchFamily="34" charset="0"/>
                <a:ea typeface="Lato"/>
                <a:cs typeface="Arial" panose="020B0604020202020204" pitchFamily="34" charset="0"/>
              </a:rPr>
              <a:t>1 – Pesquisa Nacional de Demografia e Saúde. Dados 2006/7.</a:t>
            </a:r>
          </a:p>
          <a:p>
            <a:r>
              <a:rPr lang="pt-BR" sz="788" dirty="0">
                <a:solidFill>
                  <a:srgbClr val="677480"/>
                </a:solidFill>
                <a:latin typeface="Arial" panose="020B0604020202020204" pitchFamily="34" charset="0"/>
                <a:ea typeface="Lato"/>
                <a:cs typeface="Arial" panose="020B0604020202020204" pitchFamily="34" charset="0"/>
              </a:rPr>
              <a:t>2 – Pesquisa de Orçamentos Familiares. Dados 2008/9.</a:t>
            </a:r>
          </a:p>
          <a:p>
            <a:r>
              <a:rPr lang="pt-BR" sz="788" dirty="0">
                <a:solidFill>
                  <a:srgbClr val="677480"/>
                </a:solidFill>
                <a:latin typeface="Arial" panose="020B0604020202020204" pitchFamily="34" charset="0"/>
                <a:ea typeface="Lato"/>
                <a:cs typeface="Arial" panose="020B0604020202020204" pitchFamily="34" charset="0"/>
              </a:rPr>
              <a:t>3 – Estudo de Riscos Cardiovasculares em Adolescentes. Dados 2013/14.</a:t>
            </a:r>
          </a:p>
          <a:p>
            <a:r>
              <a:rPr lang="pt-BR" sz="788" dirty="0">
                <a:solidFill>
                  <a:srgbClr val="677480"/>
                </a:solidFill>
                <a:latin typeface="Arial" panose="020B0604020202020204" pitchFamily="34" charset="0"/>
                <a:ea typeface="Lato"/>
                <a:cs typeface="Arial" panose="020B0604020202020204" pitchFamily="34" charset="0"/>
              </a:rPr>
              <a:t>4 – Sistema de Vigilância Alimentar e Nutricional.  Sistema vigente na Atenção Básica. 2015. N:4.620.006 crianças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4"/>
          <a:srcRect l="10097" t="11544" r="12530" b="7352"/>
          <a:stretch/>
        </p:blipFill>
        <p:spPr>
          <a:xfrm>
            <a:off x="5292080" y="483518"/>
            <a:ext cx="3672408" cy="216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78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20" name="Título 7"/>
          <p:cNvSpPr txBox="1">
            <a:spLocks/>
          </p:cNvSpPr>
          <p:nvPr/>
        </p:nvSpPr>
        <p:spPr>
          <a:xfrm>
            <a:off x="2843808" y="267494"/>
            <a:ext cx="6444208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Calibri"/>
              </a:rPr>
              <a:t>Cenário Alimentar</a:t>
            </a: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r="38807" b="10042"/>
          <a:stretch/>
        </p:blipFill>
        <p:spPr>
          <a:xfrm>
            <a:off x="6228184" y="2283718"/>
            <a:ext cx="2692732" cy="124567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419622"/>
            <a:ext cx="4781289" cy="331589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28384" y="771550"/>
            <a:ext cx="960499" cy="144016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6" b="16287"/>
          <a:stretch/>
        </p:blipFill>
        <p:spPr>
          <a:xfrm rot="5400000">
            <a:off x="-423243" y="3570734"/>
            <a:ext cx="1995687" cy="108585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9778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b="29997"/>
          <a:stretch/>
        </p:blipFill>
        <p:spPr>
          <a:xfrm>
            <a:off x="0" y="1131591"/>
            <a:ext cx="7031494" cy="147826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20" name="Título 7"/>
          <p:cNvSpPr txBox="1">
            <a:spLocks/>
          </p:cNvSpPr>
          <p:nvPr/>
        </p:nvSpPr>
        <p:spPr>
          <a:xfrm>
            <a:off x="5866606" y="339502"/>
            <a:ext cx="3256384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Projeção </a:t>
            </a:r>
            <a:r>
              <a:rPr lang="en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do impacto </a:t>
            </a:r>
            <a:r>
              <a:rPr lang="en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e R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e</a:t>
            </a:r>
            <a:r>
              <a:rPr lang="en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percussões da </a:t>
            </a:r>
            <a:r>
              <a:rPr lang="en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obesidade na infância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434" y="2931790"/>
            <a:ext cx="5939062" cy="2185815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288032" y="2853250"/>
            <a:ext cx="2555776" cy="438580"/>
          </a:xfrm>
          <a:prstGeom prst="rect">
            <a:avLst/>
          </a:prstGeom>
        </p:spPr>
        <p:txBody>
          <a:bodyPr wrap="square" lIns="68567" tIns="34289" rIns="68567" bIns="34289">
            <a:spAutoFit/>
          </a:bodyPr>
          <a:lstStyle/>
          <a:p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Ward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Z.J.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Simulation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of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Growth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Trajectories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</a:t>
            </a:r>
            <a:r>
              <a:rPr lang="en-US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of Childhood Obesity into Adulthood. 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n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engl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j </a:t>
            </a:r>
            <a:r>
              <a:rPr lang="pt-BR" sz="800" kern="0" dirty="0" err="1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med</a:t>
            </a:r>
            <a:r>
              <a:rPr lang="pt-BR" sz="800" kern="0" dirty="0">
                <a:solidFill>
                  <a:srgbClr val="FFFFFF">
                    <a:lumMod val="50000"/>
                  </a:srgbClr>
                </a:solidFill>
                <a:latin typeface="+mj-lt"/>
                <a:cs typeface="Arial" panose="020B0604020202020204" pitchFamily="34" charset="0"/>
                <a:sym typeface="Arial"/>
              </a:rPr>
              <a:t> 377;22 2017</a:t>
            </a:r>
          </a:p>
        </p:txBody>
      </p:sp>
    </p:spTree>
    <p:extLst>
      <p:ext uri="{BB962C8B-B14F-4D97-AF65-F5344CB8AC3E}">
        <p14:creationId xmlns:p14="http://schemas.microsoft.com/office/powerpoint/2010/main" val="18766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515966"/>
            <a:ext cx="8609770" cy="627534"/>
          </a:xfrm>
          <a:prstGeom prst="rect">
            <a:avLst/>
          </a:prstGeom>
        </p:spPr>
      </p:pic>
      <p:sp>
        <p:nvSpPr>
          <p:cNvPr id="4" name="Título 7"/>
          <p:cNvSpPr txBox="1">
            <a:spLocks/>
          </p:cNvSpPr>
          <p:nvPr/>
        </p:nvSpPr>
        <p:spPr>
          <a:xfrm>
            <a:off x="2771800" y="195027"/>
            <a:ext cx="6264696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Estado nutricional  de crianças e adolescentes</a:t>
            </a:r>
            <a:endParaRPr lang="pt-BR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pt-BR" sz="28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694209394"/>
              </p:ext>
            </p:extLst>
          </p:nvPr>
        </p:nvGraphicFramePr>
        <p:xfrm>
          <a:off x="204192" y="791778"/>
          <a:ext cx="8832304" cy="3789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192125" y="4386765"/>
            <a:ext cx="8968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Fonte: Sistema de Vigilância Alimentar e Nutricional – </a:t>
            </a:r>
            <a:r>
              <a:rPr lang="pt-BR" sz="1200" dirty="0" err="1" smtClean="0"/>
              <a:t>Sisvan</a:t>
            </a:r>
            <a:r>
              <a:rPr lang="pt-BR" sz="1200" dirty="0" smtClean="0"/>
              <a:t>. Módulo de relatórios públicos, extração realizada em junho de 2019.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33496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499382"/>
            <a:ext cx="8609770" cy="627534"/>
          </a:xfrm>
          <a:prstGeom prst="rect">
            <a:avLst/>
          </a:prstGeom>
        </p:spPr>
      </p:pic>
      <p:sp>
        <p:nvSpPr>
          <p:cNvPr id="4" name="Título 7"/>
          <p:cNvSpPr txBox="1">
            <a:spLocks/>
          </p:cNvSpPr>
          <p:nvPr/>
        </p:nvSpPr>
        <p:spPr>
          <a:xfrm>
            <a:off x="2699792" y="195027"/>
            <a:ext cx="6225825" cy="7925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Marcadores de consumo alimentar em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crianças</a:t>
            </a: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22145264"/>
              </p:ext>
            </p:extLst>
          </p:nvPr>
        </p:nvGraphicFramePr>
        <p:xfrm>
          <a:off x="575556" y="1375326"/>
          <a:ext cx="7961698" cy="3184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154EB34C-356A-4A76-9ED3-73256C7CCE7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31540"/>
            <a:ext cx="891808" cy="1035824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3F041350-49A7-4EAD-B667-D41F444961B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04975"/>
            <a:ext cx="920113" cy="92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6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" y="64711"/>
            <a:ext cx="2280014" cy="922863"/>
          </a:xfrm>
          <a:prstGeom prst="rect">
            <a:avLst/>
          </a:prstGeom>
        </p:spPr>
      </p:pic>
      <p:sp>
        <p:nvSpPr>
          <p:cNvPr id="20" name="Título 7"/>
          <p:cNvSpPr txBox="1">
            <a:spLocks/>
          </p:cNvSpPr>
          <p:nvPr/>
        </p:nvSpPr>
        <p:spPr>
          <a:xfrm>
            <a:off x="-17240" y="1563638"/>
            <a:ext cx="3256384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Determinantes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Raleway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11710"/>
            <a:ext cx="2771800" cy="205495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843558"/>
            <a:ext cx="5168065" cy="3600400"/>
          </a:xfrm>
          <a:prstGeom prst="rect">
            <a:avLst/>
          </a:prstGeom>
        </p:spPr>
      </p:pic>
      <p:sp>
        <p:nvSpPr>
          <p:cNvPr id="19" name="Título 7"/>
          <p:cNvSpPr txBox="1">
            <a:spLocks/>
          </p:cNvSpPr>
          <p:nvPr/>
        </p:nvSpPr>
        <p:spPr>
          <a:xfrm>
            <a:off x="2843808" y="181328"/>
            <a:ext cx="6264696" cy="66223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378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  <a:sym typeface="Raleway"/>
              </a:rPr>
              <a:t>Fatores que influenciam a alimentação</a:t>
            </a:r>
            <a:endParaRPr lang="en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Raleway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endParaRPr lang="pt-BR" sz="2400" b="1" dirty="0">
              <a:solidFill>
                <a:schemeClr val="tx2">
                  <a:lumMod val="75000"/>
                </a:schemeClr>
              </a:solidFill>
              <a:ea typeface="+mn-ea"/>
              <a:cs typeface="+mn-cs"/>
              <a:sym typeface="Calibri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-36512" y="4661723"/>
            <a:ext cx="9324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200" b="1" u="sng" dirty="0">
                <a:latin typeface="+mj-lt"/>
              </a:rPr>
              <a:t>Ambientes e comunidades de apoio são fundamentais para moldar as escolhas das pessoas e prevenir a obesidade</a:t>
            </a:r>
            <a:r>
              <a:rPr lang="pt-BR" sz="1200" b="1" u="sng" dirty="0" smtClean="0">
                <a:latin typeface="+mj-lt"/>
              </a:rPr>
              <a:t>.</a:t>
            </a:r>
          </a:p>
          <a:p>
            <a:pPr algn="ctr"/>
            <a:r>
              <a:rPr lang="pt-BR" sz="1200" b="1" u="sng" dirty="0">
                <a:latin typeface="+mj-lt"/>
              </a:rPr>
              <a:t>A dieta das crianças e os hábitos de atividade física são influenciados pelo ambiente circundante. </a:t>
            </a:r>
          </a:p>
          <a:p>
            <a:pPr algn="ctr"/>
            <a:r>
              <a:rPr lang="pt-BR" sz="1200" b="1" u="sng" dirty="0" smtClean="0">
                <a:latin typeface="+mj-lt"/>
              </a:rPr>
              <a:t> </a:t>
            </a:r>
            <a:endParaRPr lang="pt-BR" sz="1200" b="1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060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CC1"/>
      </a:accent1>
      <a:accent2>
        <a:srgbClr val="C02323"/>
      </a:accent2>
      <a:accent3>
        <a:srgbClr val="9BBB59"/>
      </a:accent3>
      <a:accent4>
        <a:srgbClr val="8064A2"/>
      </a:accent4>
      <a:accent5>
        <a:srgbClr val="20C4AF"/>
      </a:accent5>
      <a:accent6>
        <a:srgbClr val="FFA200"/>
      </a:accent6>
      <a:hlink>
        <a:srgbClr val="00ACC1"/>
      </a:hlink>
      <a:folHlink>
        <a:srgbClr val="FFD81D"/>
      </a:folHlink>
    </a:clrScheme>
    <a:fontScheme name="Personalizada 2">
      <a:majorFont>
        <a:latin typeface="Tahoma"/>
        <a:ea typeface=""/>
        <a:cs typeface=""/>
      </a:majorFont>
      <a:minorFont>
        <a:latin typeface="Calibri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4780</TotalTime>
  <Words>2054</Words>
  <Application>Microsoft Office PowerPoint</Application>
  <PresentationFormat>Apresentação na tela (16:9)</PresentationFormat>
  <Paragraphs>207</Paragraphs>
  <Slides>35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35</vt:i4>
      </vt:variant>
    </vt:vector>
  </HeadingPairs>
  <TitlesOfParts>
    <vt:vector size="37" baseType="lpstr">
      <vt:lpstr>Tema do Office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FSB - Tatiana Rodrigues Teles Araujo</dc:creator>
  <cp:lastModifiedBy>Mariana Vilela Vieira</cp:lastModifiedBy>
  <cp:revision>276</cp:revision>
  <cp:lastPrinted>2019-06-19T13:57:28Z</cp:lastPrinted>
  <dcterms:created xsi:type="dcterms:W3CDTF">2017-03-09T18:52:33Z</dcterms:created>
  <dcterms:modified xsi:type="dcterms:W3CDTF">2019-07-01T16:24:14Z</dcterms:modified>
</cp:coreProperties>
</file>