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  <p:sldMasterId id="2147483684" r:id="rId2"/>
    <p:sldMasterId id="2147483696" r:id="rId3"/>
  </p:sldMasterIdLst>
  <p:notesMasterIdLst>
    <p:notesMasterId r:id="rId88"/>
  </p:notesMasterIdLst>
  <p:sldIdLst>
    <p:sldId id="256" r:id="rId4"/>
    <p:sldId id="329" r:id="rId5"/>
    <p:sldId id="330" r:id="rId6"/>
    <p:sldId id="385" r:id="rId7"/>
    <p:sldId id="386" r:id="rId8"/>
    <p:sldId id="387" r:id="rId9"/>
    <p:sldId id="388" r:id="rId10"/>
    <p:sldId id="390" r:id="rId11"/>
    <p:sldId id="377" r:id="rId12"/>
    <p:sldId id="378" r:id="rId13"/>
    <p:sldId id="380" r:id="rId14"/>
    <p:sldId id="381" r:id="rId15"/>
    <p:sldId id="382" r:id="rId16"/>
    <p:sldId id="292" r:id="rId17"/>
    <p:sldId id="291" r:id="rId18"/>
    <p:sldId id="391" r:id="rId19"/>
    <p:sldId id="310" r:id="rId20"/>
    <p:sldId id="313" r:id="rId21"/>
    <p:sldId id="332" r:id="rId22"/>
    <p:sldId id="334" r:id="rId23"/>
    <p:sldId id="358" r:id="rId24"/>
    <p:sldId id="392" r:id="rId25"/>
    <p:sldId id="338" r:id="rId26"/>
    <p:sldId id="342" r:id="rId27"/>
    <p:sldId id="363" r:id="rId28"/>
    <p:sldId id="393" r:id="rId29"/>
    <p:sldId id="394" r:id="rId30"/>
    <p:sldId id="395" r:id="rId31"/>
    <p:sldId id="396" r:id="rId32"/>
    <p:sldId id="397" r:id="rId33"/>
    <p:sldId id="398" r:id="rId34"/>
    <p:sldId id="362" r:id="rId35"/>
    <p:sldId id="399" r:id="rId36"/>
    <p:sldId id="400" r:id="rId37"/>
    <p:sldId id="401" r:id="rId38"/>
    <p:sldId id="402" r:id="rId39"/>
    <p:sldId id="403" r:id="rId40"/>
    <p:sldId id="426" r:id="rId41"/>
    <p:sldId id="427" r:id="rId42"/>
    <p:sldId id="404" r:id="rId43"/>
    <p:sldId id="405" r:id="rId44"/>
    <p:sldId id="315" r:id="rId45"/>
    <p:sldId id="299" r:id="rId46"/>
    <p:sldId id="336" r:id="rId47"/>
    <p:sldId id="316" r:id="rId48"/>
    <p:sldId id="302" r:id="rId49"/>
    <p:sldId id="349" r:id="rId50"/>
    <p:sldId id="350" r:id="rId51"/>
    <p:sldId id="408" r:id="rId52"/>
    <p:sldId id="409" r:id="rId53"/>
    <p:sldId id="317" r:id="rId54"/>
    <p:sldId id="410" r:id="rId55"/>
    <p:sldId id="343" r:id="rId56"/>
    <p:sldId id="319" r:id="rId57"/>
    <p:sldId id="411" r:id="rId58"/>
    <p:sldId id="412" r:id="rId59"/>
    <p:sldId id="320" r:id="rId60"/>
    <p:sldId id="413" r:id="rId61"/>
    <p:sldId id="416" r:id="rId62"/>
    <p:sldId id="414" r:id="rId63"/>
    <p:sldId id="415" r:id="rId64"/>
    <p:sldId id="417" r:id="rId65"/>
    <p:sldId id="420" r:id="rId66"/>
    <p:sldId id="422" r:id="rId67"/>
    <p:sldId id="423" r:id="rId68"/>
    <p:sldId id="424" r:id="rId69"/>
    <p:sldId id="419" r:id="rId70"/>
    <p:sldId id="352" r:id="rId71"/>
    <p:sldId id="322" r:id="rId72"/>
    <p:sldId id="323" r:id="rId73"/>
    <p:sldId id="324" r:id="rId74"/>
    <p:sldId id="325" r:id="rId75"/>
    <p:sldId id="355" r:id="rId76"/>
    <p:sldId id="425" r:id="rId77"/>
    <p:sldId id="356" r:id="rId78"/>
    <p:sldId id="364" r:id="rId79"/>
    <p:sldId id="406" r:id="rId80"/>
    <p:sldId id="365" r:id="rId81"/>
    <p:sldId id="366" r:id="rId82"/>
    <p:sldId id="428" r:id="rId83"/>
    <p:sldId id="429" r:id="rId84"/>
    <p:sldId id="430" r:id="rId85"/>
    <p:sldId id="431" r:id="rId86"/>
    <p:sldId id="278" r:id="rId8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 Araújo da Silva" initials="SAd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8" autoAdjust="0"/>
    <p:restoredTop sz="90160" autoAdjust="0"/>
  </p:normalViewPr>
  <p:slideViewPr>
    <p:cSldViewPr>
      <p:cViewPr varScale="1">
        <p:scale>
          <a:sx n="98" d="100"/>
          <a:sy n="98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slide" Target="slides/slide81.xml"/><Relationship Id="rId89" Type="http://schemas.openxmlformats.org/officeDocument/2006/relationships/commentAuthors" Target="commentAuthor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presProps" Target="pres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notesMaster" Target="notesMasters/notesMaster1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Sisvan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0">
                  <c:v>9.9</c:v>
                </c:pt>
                <c:pt idx="1">
                  <c:v>8.6</c:v>
                </c:pt>
                <c:pt idx="2" formatCode="0.0">
                  <c:v>12.03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E6-4C6E-8AF4-539E08FEAA33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Programa Bolsa Família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Plan1!$C$2:$C$4</c:f>
              <c:numCache>
                <c:formatCode>General</c:formatCode>
                <c:ptCount val="3"/>
                <c:pt idx="0">
                  <c:v>72.900000000000006</c:v>
                </c:pt>
                <c:pt idx="1">
                  <c:v>65.5</c:v>
                </c:pt>
                <c:pt idx="2" formatCode="0.0">
                  <c:v>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E6-4C6E-8AF4-539E08FEAA33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e-SUS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Plan1!$D$2:$D$4</c:f>
              <c:numCache>
                <c:formatCode>General</c:formatCode>
                <c:ptCount val="3"/>
                <c:pt idx="0" formatCode="0.0">
                  <c:v>25</c:v>
                </c:pt>
                <c:pt idx="1">
                  <c:v>35.4</c:v>
                </c:pt>
                <c:pt idx="2" formatCode="0.0">
                  <c:v>29.9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9E6-4C6E-8AF4-539E08FEAA3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7439872"/>
        <c:axId val="137449856"/>
      </c:barChart>
      <c:catAx>
        <c:axId val="137439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pt-BR"/>
          </a:p>
        </c:txPr>
        <c:crossAx val="137449856"/>
        <c:crosses val="autoZero"/>
        <c:auto val="1"/>
        <c:lblAlgn val="ctr"/>
        <c:lblOffset val="100"/>
        <c:noMultiLvlLbl val="0"/>
      </c:catAx>
      <c:valAx>
        <c:axId val="137449856"/>
        <c:scaling>
          <c:orientation val="minMax"/>
          <c:max val="100"/>
          <c:min val="0"/>
        </c:scaling>
        <c:delete val="0"/>
        <c:axPos val="l"/>
        <c:title>
          <c:tx>
            <c:rich>
              <a:bodyPr rot="0" vert="wordArtVert"/>
              <a:lstStyle/>
              <a:p>
                <a:pPr>
                  <a:defRPr sz="1800"/>
                </a:pPr>
                <a:r>
                  <a:rPr lang="pt-BR" sz="1800"/>
                  <a:t>%</a:t>
                </a:r>
              </a:p>
            </c:rich>
          </c:tx>
          <c:layout>
            <c:manualLayout>
              <c:xMode val="edge"/>
              <c:yMode val="edge"/>
              <c:x val="0"/>
              <c:y val="2.6571121727215494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pt-BR"/>
          </a:p>
        </c:txPr>
        <c:crossAx val="137439872"/>
        <c:crosses val="autoZero"/>
        <c:crossBetween val="between"/>
        <c:majorUnit val="10"/>
      </c:valAx>
    </c:plotArea>
    <c:legend>
      <c:legendPos val="b"/>
      <c:layout/>
      <c:overlay val="0"/>
      <c:txPr>
        <a:bodyPr/>
        <a:lstStyle/>
        <a:p>
          <a:pPr>
            <a:defRPr sz="1800"/>
          </a:pPr>
          <a:endParaRPr lang="pt-BR"/>
        </a:p>
      </c:txPr>
    </c:legend>
    <c:plotVisOnly val="1"/>
    <c:dispBlanksAs val="gap"/>
    <c:showDLblsOverMax val="0"/>
  </c:chart>
  <c:txPr>
    <a:bodyPr/>
    <a:lstStyle/>
    <a:p>
      <a:pPr>
        <a:defRPr sz="24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Sisvan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Plan1!$B$2:$B$4</c:f>
              <c:numCache>
                <c:formatCode>0.0</c:formatCode>
                <c:ptCount val="3"/>
                <c:pt idx="0" formatCode="General">
                  <c:v>81.900000000000006</c:v>
                </c:pt>
                <c:pt idx="1">
                  <c:v>45.397051546955694</c:v>
                </c:pt>
                <c:pt idx="2">
                  <c:v>59.801574629741779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04-4690-A7FE-6EC6422A6535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e-SUS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Plan1!$C$2:$C$4</c:f>
              <c:numCache>
                <c:formatCode>0.0</c:formatCode>
                <c:ptCount val="3"/>
                <c:pt idx="0" formatCode="General">
                  <c:v>19.2</c:v>
                </c:pt>
                <c:pt idx="1">
                  <c:v>59.07809248166852</c:v>
                </c:pt>
                <c:pt idx="2">
                  <c:v>44.611132522160432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004-4690-A7FE-6EC6422A653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8318976"/>
        <c:axId val="138320512"/>
      </c:barChart>
      <c:catAx>
        <c:axId val="138318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8320512"/>
        <c:crosses val="autoZero"/>
        <c:auto val="1"/>
        <c:lblAlgn val="ctr"/>
        <c:lblOffset val="100"/>
        <c:noMultiLvlLbl val="0"/>
      </c:catAx>
      <c:valAx>
        <c:axId val="138320512"/>
        <c:scaling>
          <c:orientation val="minMax"/>
          <c:max val="100"/>
          <c:min val="0"/>
        </c:scaling>
        <c:delete val="0"/>
        <c:axPos val="l"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pt-BR"/>
                  <a:t>%</a:t>
                </a:r>
              </a:p>
            </c:rich>
          </c:tx>
          <c:layout>
            <c:manualLayout>
              <c:xMode val="edge"/>
              <c:yMode val="edge"/>
              <c:x val="0"/>
              <c:y val="2.6571121727215494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8318976"/>
        <c:crosses val="autoZero"/>
        <c:crossBetween val="between"/>
        <c:majorUnit val="10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2000"/>
      </a:pPr>
      <a:endParaRPr lang="pt-BR"/>
    </a:p>
  </c:txPr>
  <c:externalData r:id="rId1">
    <c:autoUpdate val="0"/>
  </c:externalData>
</c:chartSpac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37B8B-E38D-4A61-9A90-95A1B6ACFB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DD70DDAE-28B7-4C07-98AD-3834F7B9095E}">
      <dgm:prSet phldrT="[Texto]"/>
      <dgm:spPr/>
      <dgm:t>
        <a:bodyPr/>
        <a:lstStyle/>
        <a:p>
          <a:r>
            <a:rPr lang="pt-BR" dirty="0" smtClean="0"/>
            <a:t>A prevalência de excesso de peso triplicou no Brasil nos últimos 20 anos (IBGE, 2008-2009).</a:t>
          </a:r>
          <a:endParaRPr lang="pt-BR" dirty="0"/>
        </a:p>
      </dgm:t>
    </dgm:pt>
    <dgm:pt modelId="{217824C6-A20E-4313-A6F3-5FA0DFFDBEB3}" type="parTrans" cxnId="{E44DD14D-3CAE-4EF4-B8E4-DC21175E7367}">
      <dgm:prSet/>
      <dgm:spPr/>
      <dgm:t>
        <a:bodyPr/>
        <a:lstStyle/>
        <a:p>
          <a:endParaRPr lang="pt-BR"/>
        </a:p>
      </dgm:t>
    </dgm:pt>
    <dgm:pt modelId="{79204BB8-CC86-4B83-9EC7-F4A5486E4F65}" type="sibTrans" cxnId="{E44DD14D-3CAE-4EF4-B8E4-DC21175E7367}">
      <dgm:prSet/>
      <dgm:spPr/>
      <dgm:t>
        <a:bodyPr/>
        <a:lstStyle/>
        <a:p>
          <a:endParaRPr lang="pt-BR"/>
        </a:p>
      </dgm:t>
    </dgm:pt>
    <dgm:pt modelId="{349BC44B-D952-4998-8263-A63A0938AE65}">
      <dgm:prSet phldrT="[Texto]"/>
      <dgm:spPr/>
      <dgm:t>
        <a:bodyPr/>
        <a:lstStyle/>
        <a:p>
          <a:r>
            <a:rPr lang="pt-BR" dirty="0" smtClean="0"/>
            <a:t>57% da população adulta brasileira encontra-se com excesso de peso e 20,8% têm obesidade (PNS, 2013).</a:t>
          </a:r>
          <a:endParaRPr lang="pt-BR" dirty="0"/>
        </a:p>
      </dgm:t>
    </dgm:pt>
    <dgm:pt modelId="{E9009269-5638-43A5-83DB-C5AD0EAB415B}" type="parTrans" cxnId="{7A79BD1D-6F0B-422A-82CB-0FE554C63101}">
      <dgm:prSet/>
      <dgm:spPr/>
      <dgm:t>
        <a:bodyPr/>
        <a:lstStyle/>
        <a:p>
          <a:endParaRPr lang="pt-BR"/>
        </a:p>
      </dgm:t>
    </dgm:pt>
    <dgm:pt modelId="{E72F884A-26AF-4C88-9414-D37CD6D9894E}" type="sibTrans" cxnId="{7A79BD1D-6F0B-422A-82CB-0FE554C63101}">
      <dgm:prSet/>
      <dgm:spPr/>
      <dgm:t>
        <a:bodyPr/>
        <a:lstStyle/>
        <a:p>
          <a:endParaRPr lang="pt-BR"/>
        </a:p>
      </dgm:t>
    </dgm:pt>
    <dgm:pt modelId="{E5B3D120-3446-40FF-80D8-86709C624B1C}">
      <dgm:prSet phldrT="[Texto]"/>
      <dgm:spPr/>
      <dgm:t>
        <a:bodyPr/>
        <a:lstStyle/>
        <a:p>
          <a:r>
            <a:rPr lang="pt-BR" dirty="0" smtClean="0"/>
            <a:t>33,5% das crianças apresentam excesso de peso e 14,3% obesidade 17,1% dos adolescentes apresentam sobrepeso e 8,4% obesidade.</a:t>
          </a:r>
          <a:endParaRPr lang="pt-BR" dirty="0"/>
        </a:p>
      </dgm:t>
    </dgm:pt>
    <dgm:pt modelId="{846E5910-6E4F-49A0-A5F2-D65FE5028B82}" type="parTrans" cxnId="{2BE9E6FB-FA29-41A6-9031-75C8B908E7D9}">
      <dgm:prSet/>
      <dgm:spPr/>
      <dgm:t>
        <a:bodyPr/>
        <a:lstStyle/>
        <a:p>
          <a:endParaRPr lang="pt-BR"/>
        </a:p>
      </dgm:t>
    </dgm:pt>
    <dgm:pt modelId="{23CBFDCA-3BDB-4456-8B1F-70A1B14B9965}" type="sibTrans" cxnId="{2BE9E6FB-FA29-41A6-9031-75C8B908E7D9}">
      <dgm:prSet/>
      <dgm:spPr/>
      <dgm:t>
        <a:bodyPr/>
        <a:lstStyle/>
        <a:p>
          <a:endParaRPr lang="pt-BR"/>
        </a:p>
      </dgm:t>
    </dgm:pt>
    <dgm:pt modelId="{234369AD-737D-4535-9D48-1AF75CE0954A}">
      <dgm:prSet phldrT="[Texto]"/>
      <dgm:spPr/>
      <dgm:t>
        <a:bodyPr/>
        <a:lstStyle/>
        <a:p>
          <a:r>
            <a:rPr lang="pt-BR" smtClean="0"/>
            <a:t>O custo global da obesidade para SUS é de quase 500 milhões/ano.</a:t>
          </a:r>
          <a:endParaRPr lang="pt-BR" dirty="0"/>
        </a:p>
      </dgm:t>
    </dgm:pt>
    <dgm:pt modelId="{E49EBB92-D2AD-44AC-B4D2-D230F30B016D}" type="parTrans" cxnId="{45FB0901-EC5B-4FDB-97D3-D6A014EF8A82}">
      <dgm:prSet/>
      <dgm:spPr/>
      <dgm:t>
        <a:bodyPr/>
        <a:lstStyle/>
        <a:p>
          <a:endParaRPr lang="pt-BR"/>
        </a:p>
      </dgm:t>
    </dgm:pt>
    <dgm:pt modelId="{A4B89257-C9FE-4E7B-81EE-83DDC537F77B}" type="sibTrans" cxnId="{45FB0901-EC5B-4FDB-97D3-D6A014EF8A82}">
      <dgm:prSet/>
      <dgm:spPr/>
      <dgm:t>
        <a:bodyPr/>
        <a:lstStyle/>
        <a:p>
          <a:endParaRPr lang="pt-BR"/>
        </a:p>
      </dgm:t>
    </dgm:pt>
    <dgm:pt modelId="{D086BB77-CAAD-4144-9A7D-24F421DE9CD0}" type="pres">
      <dgm:prSet presAssocID="{D4037B8B-E38D-4A61-9A90-95A1B6ACFB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07E8234E-9583-4FB7-A409-4E18A1B2038A}" type="pres">
      <dgm:prSet presAssocID="{D4037B8B-E38D-4A61-9A90-95A1B6ACFBDD}" presName="Name1" presStyleCnt="0"/>
      <dgm:spPr/>
    </dgm:pt>
    <dgm:pt modelId="{9F71ACA4-49CA-4414-AE3A-CC6E0EF1FB97}" type="pres">
      <dgm:prSet presAssocID="{D4037B8B-E38D-4A61-9A90-95A1B6ACFBDD}" presName="cycle" presStyleCnt="0"/>
      <dgm:spPr/>
    </dgm:pt>
    <dgm:pt modelId="{8541D8E2-40D4-4792-95CD-CE2CB29799C7}" type="pres">
      <dgm:prSet presAssocID="{D4037B8B-E38D-4A61-9A90-95A1B6ACFBDD}" presName="srcNode" presStyleLbl="node1" presStyleIdx="0" presStyleCnt="4"/>
      <dgm:spPr/>
    </dgm:pt>
    <dgm:pt modelId="{8DF5B38E-5A46-4FD9-BFB3-5D295BB98D12}" type="pres">
      <dgm:prSet presAssocID="{D4037B8B-E38D-4A61-9A90-95A1B6ACFBDD}" presName="conn" presStyleLbl="parChTrans1D2" presStyleIdx="0" presStyleCnt="1"/>
      <dgm:spPr/>
      <dgm:t>
        <a:bodyPr/>
        <a:lstStyle/>
        <a:p>
          <a:endParaRPr lang="pt-BR"/>
        </a:p>
      </dgm:t>
    </dgm:pt>
    <dgm:pt modelId="{3D0D5F63-6F77-4A75-B284-9F0BE60112E9}" type="pres">
      <dgm:prSet presAssocID="{D4037B8B-E38D-4A61-9A90-95A1B6ACFBDD}" presName="extraNode" presStyleLbl="node1" presStyleIdx="0" presStyleCnt="4"/>
      <dgm:spPr/>
    </dgm:pt>
    <dgm:pt modelId="{93A7588F-E6E3-4C03-AD98-3727E251B94A}" type="pres">
      <dgm:prSet presAssocID="{D4037B8B-E38D-4A61-9A90-95A1B6ACFBDD}" presName="dstNode" presStyleLbl="node1" presStyleIdx="0" presStyleCnt="4"/>
      <dgm:spPr/>
    </dgm:pt>
    <dgm:pt modelId="{945DF5C0-3A79-4401-8376-B434BF8B4B75}" type="pres">
      <dgm:prSet presAssocID="{DD70DDAE-28B7-4C07-98AD-3834F7B9095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61B5C8D-2DFF-4EE6-BA3C-ADF2ED18B8B0}" type="pres">
      <dgm:prSet presAssocID="{DD70DDAE-28B7-4C07-98AD-3834F7B9095E}" presName="accent_1" presStyleCnt="0"/>
      <dgm:spPr/>
    </dgm:pt>
    <dgm:pt modelId="{B0F462F6-BF90-41E7-A9C8-A866373A1D90}" type="pres">
      <dgm:prSet presAssocID="{DD70DDAE-28B7-4C07-98AD-3834F7B9095E}" presName="accentRepeatNode" presStyleLbl="solidFgAcc1" presStyleIdx="0" presStyleCnt="4"/>
      <dgm:spPr/>
    </dgm:pt>
    <dgm:pt modelId="{42513B8F-B300-4C47-98B7-E203B3F8DAB4}" type="pres">
      <dgm:prSet presAssocID="{349BC44B-D952-4998-8263-A63A0938AE6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2538094-8F87-49AD-A774-B7C5AA718511}" type="pres">
      <dgm:prSet presAssocID="{349BC44B-D952-4998-8263-A63A0938AE65}" presName="accent_2" presStyleCnt="0"/>
      <dgm:spPr/>
    </dgm:pt>
    <dgm:pt modelId="{E19B849F-6916-4A76-8C81-E665E7C74CD2}" type="pres">
      <dgm:prSet presAssocID="{349BC44B-D952-4998-8263-A63A0938AE65}" presName="accentRepeatNode" presStyleLbl="solidFgAcc1" presStyleIdx="1" presStyleCnt="4"/>
      <dgm:spPr/>
    </dgm:pt>
    <dgm:pt modelId="{F5039975-5897-4432-94D9-CD81652C362D}" type="pres">
      <dgm:prSet presAssocID="{E5B3D120-3446-40FF-80D8-86709C624B1C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1010F5-B318-4E42-9C31-4D2903AE6415}" type="pres">
      <dgm:prSet presAssocID="{E5B3D120-3446-40FF-80D8-86709C624B1C}" presName="accent_3" presStyleCnt="0"/>
      <dgm:spPr/>
    </dgm:pt>
    <dgm:pt modelId="{1737296F-FE6D-4303-A1E0-AB230305C45F}" type="pres">
      <dgm:prSet presAssocID="{E5B3D120-3446-40FF-80D8-86709C624B1C}" presName="accentRepeatNode" presStyleLbl="solidFgAcc1" presStyleIdx="2" presStyleCnt="4"/>
      <dgm:spPr/>
    </dgm:pt>
    <dgm:pt modelId="{B3D733F2-EAD2-4169-AE56-4555E1F48DF9}" type="pres">
      <dgm:prSet presAssocID="{234369AD-737D-4535-9D48-1AF75CE0954A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5D3C17A-189A-4E1B-9C01-A13214E8AF9F}" type="pres">
      <dgm:prSet presAssocID="{234369AD-737D-4535-9D48-1AF75CE0954A}" presName="accent_4" presStyleCnt="0"/>
      <dgm:spPr/>
    </dgm:pt>
    <dgm:pt modelId="{6271EC6F-57A9-4C5E-94A6-F32FC7438486}" type="pres">
      <dgm:prSet presAssocID="{234369AD-737D-4535-9D48-1AF75CE0954A}" presName="accentRepeatNode" presStyleLbl="solidFgAcc1" presStyleIdx="3" presStyleCnt="4"/>
      <dgm:spPr/>
    </dgm:pt>
  </dgm:ptLst>
  <dgm:cxnLst>
    <dgm:cxn modelId="{45FB0901-EC5B-4FDB-97D3-D6A014EF8A82}" srcId="{D4037B8B-E38D-4A61-9A90-95A1B6ACFBDD}" destId="{234369AD-737D-4535-9D48-1AF75CE0954A}" srcOrd="3" destOrd="0" parTransId="{E49EBB92-D2AD-44AC-B4D2-D230F30B016D}" sibTransId="{A4B89257-C9FE-4E7B-81EE-83DDC537F77B}"/>
    <dgm:cxn modelId="{F3E28C28-9EE6-4560-9DB7-F3D3B79A45D3}" type="presOf" srcId="{349BC44B-D952-4998-8263-A63A0938AE65}" destId="{42513B8F-B300-4C47-98B7-E203B3F8DAB4}" srcOrd="0" destOrd="0" presId="urn:microsoft.com/office/officeart/2008/layout/VerticalCurvedList"/>
    <dgm:cxn modelId="{DE1EEAF5-D7D1-4EFD-93B9-1EDD9EB4EB12}" type="presOf" srcId="{DD70DDAE-28B7-4C07-98AD-3834F7B9095E}" destId="{945DF5C0-3A79-4401-8376-B434BF8B4B75}" srcOrd="0" destOrd="0" presId="urn:microsoft.com/office/officeart/2008/layout/VerticalCurvedList"/>
    <dgm:cxn modelId="{7D2FB978-60D1-4246-B81A-D0EB3B213C2D}" type="presOf" srcId="{D4037B8B-E38D-4A61-9A90-95A1B6ACFBDD}" destId="{D086BB77-CAAD-4144-9A7D-24F421DE9CD0}" srcOrd="0" destOrd="0" presId="urn:microsoft.com/office/officeart/2008/layout/VerticalCurvedList"/>
    <dgm:cxn modelId="{7A79BD1D-6F0B-422A-82CB-0FE554C63101}" srcId="{D4037B8B-E38D-4A61-9A90-95A1B6ACFBDD}" destId="{349BC44B-D952-4998-8263-A63A0938AE65}" srcOrd="1" destOrd="0" parTransId="{E9009269-5638-43A5-83DB-C5AD0EAB415B}" sibTransId="{E72F884A-26AF-4C88-9414-D37CD6D9894E}"/>
    <dgm:cxn modelId="{E44DD14D-3CAE-4EF4-B8E4-DC21175E7367}" srcId="{D4037B8B-E38D-4A61-9A90-95A1B6ACFBDD}" destId="{DD70DDAE-28B7-4C07-98AD-3834F7B9095E}" srcOrd="0" destOrd="0" parTransId="{217824C6-A20E-4313-A6F3-5FA0DFFDBEB3}" sibTransId="{79204BB8-CC86-4B83-9EC7-F4A5486E4F65}"/>
    <dgm:cxn modelId="{2BE9E6FB-FA29-41A6-9031-75C8B908E7D9}" srcId="{D4037B8B-E38D-4A61-9A90-95A1B6ACFBDD}" destId="{E5B3D120-3446-40FF-80D8-86709C624B1C}" srcOrd="2" destOrd="0" parTransId="{846E5910-6E4F-49A0-A5F2-D65FE5028B82}" sibTransId="{23CBFDCA-3BDB-4456-8B1F-70A1B14B9965}"/>
    <dgm:cxn modelId="{8BB6C72D-B46E-4E2D-938F-6B5B3F8880B0}" type="presOf" srcId="{E5B3D120-3446-40FF-80D8-86709C624B1C}" destId="{F5039975-5897-4432-94D9-CD81652C362D}" srcOrd="0" destOrd="0" presId="urn:microsoft.com/office/officeart/2008/layout/VerticalCurvedList"/>
    <dgm:cxn modelId="{CE371457-FCCD-49B9-9C5D-C91D1CF579DE}" type="presOf" srcId="{79204BB8-CC86-4B83-9EC7-F4A5486E4F65}" destId="{8DF5B38E-5A46-4FD9-BFB3-5D295BB98D12}" srcOrd="0" destOrd="0" presId="urn:microsoft.com/office/officeart/2008/layout/VerticalCurvedList"/>
    <dgm:cxn modelId="{2B66B959-AA5A-4E95-8A04-09ABE6E47E06}" type="presOf" srcId="{234369AD-737D-4535-9D48-1AF75CE0954A}" destId="{B3D733F2-EAD2-4169-AE56-4555E1F48DF9}" srcOrd="0" destOrd="0" presId="urn:microsoft.com/office/officeart/2008/layout/VerticalCurvedList"/>
    <dgm:cxn modelId="{7844EBC0-4230-4E5C-AA46-6694AEC846C7}" type="presParOf" srcId="{D086BB77-CAAD-4144-9A7D-24F421DE9CD0}" destId="{07E8234E-9583-4FB7-A409-4E18A1B2038A}" srcOrd="0" destOrd="0" presId="urn:microsoft.com/office/officeart/2008/layout/VerticalCurvedList"/>
    <dgm:cxn modelId="{10370C10-C9F9-4C13-99AF-B8EBE5A598CD}" type="presParOf" srcId="{07E8234E-9583-4FB7-A409-4E18A1B2038A}" destId="{9F71ACA4-49CA-4414-AE3A-CC6E0EF1FB97}" srcOrd="0" destOrd="0" presId="urn:microsoft.com/office/officeart/2008/layout/VerticalCurvedList"/>
    <dgm:cxn modelId="{3BD447B1-8F25-468E-A741-4C034F1201C7}" type="presParOf" srcId="{9F71ACA4-49CA-4414-AE3A-CC6E0EF1FB97}" destId="{8541D8E2-40D4-4792-95CD-CE2CB29799C7}" srcOrd="0" destOrd="0" presId="urn:microsoft.com/office/officeart/2008/layout/VerticalCurvedList"/>
    <dgm:cxn modelId="{680BAF43-9638-416F-9D86-F9BED5B72E24}" type="presParOf" srcId="{9F71ACA4-49CA-4414-AE3A-CC6E0EF1FB97}" destId="{8DF5B38E-5A46-4FD9-BFB3-5D295BB98D12}" srcOrd="1" destOrd="0" presId="urn:microsoft.com/office/officeart/2008/layout/VerticalCurvedList"/>
    <dgm:cxn modelId="{1142E956-03BA-4D42-9FF9-6349AA79D62B}" type="presParOf" srcId="{9F71ACA4-49CA-4414-AE3A-CC6E0EF1FB97}" destId="{3D0D5F63-6F77-4A75-B284-9F0BE60112E9}" srcOrd="2" destOrd="0" presId="urn:microsoft.com/office/officeart/2008/layout/VerticalCurvedList"/>
    <dgm:cxn modelId="{DDD40505-0C7A-4B5C-8391-FF0411416F57}" type="presParOf" srcId="{9F71ACA4-49CA-4414-AE3A-CC6E0EF1FB97}" destId="{93A7588F-E6E3-4C03-AD98-3727E251B94A}" srcOrd="3" destOrd="0" presId="urn:microsoft.com/office/officeart/2008/layout/VerticalCurvedList"/>
    <dgm:cxn modelId="{D7A01207-247C-44CB-A234-4E80258AA21C}" type="presParOf" srcId="{07E8234E-9583-4FB7-A409-4E18A1B2038A}" destId="{945DF5C0-3A79-4401-8376-B434BF8B4B75}" srcOrd="1" destOrd="0" presId="urn:microsoft.com/office/officeart/2008/layout/VerticalCurvedList"/>
    <dgm:cxn modelId="{2EE306F3-26D4-4E60-BA2C-30115A0B8A07}" type="presParOf" srcId="{07E8234E-9583-4FB7-A409-4E18A1B2038A}" destId="{161B5C8D-2DFF-4EE6-BA3C-ADF2ED18B8B0}" srcOrd="2" destOrd="0" presId="urn:microsoft.com/office/officeart/2008/layout/VerticalCurvedList"/>
    <dgm:cxn modelId="{1E1D9D1E-A1F2-46A1-947F-EDA1403D8AD8}" type="presParOf" srcId="{161B5C8D-2DFF-4EE6-BA3C-ADF2ED18B8B0}" destId="{B0F462F6-BF90-41E7-A9C8-A866373A1D90}" srcOrd="0" destOrd="0" presId="urn:microsoft.com/office/officeart/2008/layout/VerticalCurvedList"/>
    <dgm:cxn modelId="{02C0A29F-E3F9-4EE5-BA44-95752843D60E}" type="presParOf" srcId="{07E8234E-9583-4FB7-A409-4E18A1B2038A}" destId="{42513B8F-B300-4C47-98B7-E203B3F8DAB4}" srcOrd="3" destOrd="0" presId="urn:microsoft.com/office/officeart/2008/layout/VerticalCurvedList"/>
    <dgm:cxn modelId="{DD9F4455-801D-4D63-BFBA-3328ABCADD67}" type="presParOf" srcId="{07E8234E-9583-4FB7-A409-4E18A1B2038A}" destId="{12538094-8F87-49AD-A774-B7C5AA718511}" srcOrd="4" destOrd="0" presId="urn:microsoft.com/office/officeart/2008/layout/VerticalCurvedList"/>
    <dgm:cxn modelId="{45A3CB5E-DC5C-4301-AD74-62E406445D69}" type="presParOf" srcId="{12538094-8F87-49AD-A774-B7C5AA718511}" destId="{E19B849F-6916-4A76-8C81-E665E7C74CD2}" srcOrd="0" destOrd="0" presId="urn:microsoft.com/office/officeart/2008/layout/VerticalCurvedList"/>
    <dgm:cxn modelId="{1B1CDF14-293C-4BBF-B471-85EC545314D5}" type="presParOf" srcId="{07E8234E-9583-4FB7-A409-4E18A1B2038A}" destId="{F5039975-5897-4432-94D9-CD81652C362D}" srcOrd="5" destOrd="0" presId="urn:microsoft.com/office/officeart/2008/layout/VerticalCurvedList"/>
    <dgm:cxn modelId="{48CE22BE-ECEE-4B1E-A449-7F09E63A04BA}" type="presParOf" srcId="{07E8234E-9583-4FB7-A409-4E18A1B2038A}" destId="{9D1010F5-B318-4E42-9C31-4D2903AE6415}" srcOrd="6" destOrd="0" presId="urn:microsoft.com/office/officeart/2008/layout/VerticalCurvedList"/>
    <dgm:cxn modelId="{4A49B962-ED2F-409B-A44A-B0354CBE4D42}" type="presParOf" srcId="{9D1010F5-B318-4E42-9C31-4D2903AE6415}" destId="{1737296F-FE6D-4303-A1E0-AB230305C45F}" srcOrd="0" destOrd="0" presId="urn:microsoft.com/office/officeart/2008/layout/VerticalCurvedList"/>
    <dgm:cxn modelId="{C25054A8-7499-4D8F-9EEA-BCF44DA0335C}" type="presParOf" srcId="{07E8234E-9583-4FB7-A409-4E18A1B2038A}" destId="{B3D733F2-EAD2-4169-AE56-4555E1F48DF9}" srcOrd="7" destOrd="0" presId="urn:microsoft.com/office/officeart/2008/layout/VerticalCurvedList"/>
    <dgm:cxn modelId="{BFA933A5-300F-47F2-9333-2DE2D0DEA020}" type="presParOf" srcId="{07E8234E-9583-4FB7-A409-4E18A1B2038A}" destId="{95D3C17A-189A-4E1B-9C01-A13214E8AF9F}" srcOrd="8" destOrd="0" presId="urn:microsoft.com/office/officeart/2008/layout/VerticalCurvedList"/>
    <dgm:cxn modelId="{6ED3BF2B-0F33-464C-A95E-9C6008CCFA42}" type="presParOf" srcId="{95D3C17A-189A-4E1B-9C01-A13214E8AF9F}" destId="{6271EC6F-57A9-4C5E-94A6-F32FC743848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037B8B-E38D-4A61-9A90-95A1B6ACFB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DD70DDAE-28B7-4C07-98AD-3834F7B9095E}">
      <dgm:prSet phldrT="[Texto]" custT="1"/>
      <dgm:spPr/>
      <dgm:t>
        <a:bodyPr/>
        <a:lstStyle/>
        <a:p>
          <a:r>
            <a:rPr lang="es-ES" altLang="pt-BR" sz="1600" dirty="0" smtClean="0"/>
            <a:t>23,4%</a:t>
          </a:r>
          <a:r>
            <a:rPr lang="pt-BR" altLang="pt-BR" sz="1600" dirty="0" smtClean="0"/>
            <a:t> dos adultos consomem sucos e refrigerantes  5 ou mais vezes na semana.</a:t>
          </a:r>
          <a:endParaRPr lang="pt-BR" sz="1600" dirty="0"/>
        </a:p>
      </dgm:t>
    </dgm:pt>
    <dgm:pt modelId="{217824C6-A20E-4313-A6F3-5FA0DFFDBEB3}" type="parTrans" cxnId="{E44DD14D-3CAE-4EF4-B8E4-DC21175E7367}">
      <dgm:prSet/>
      <dgm:spPr/>
      <dgm:t>
        <a:bodyPr/>
        <a:lstStyle/>
        <a:p>
          <a:endParaRPr lang="pt-BR" sz="2400"/>
        </a:p>
      </dgm:t>
    </dgm:pt>
    <dgm:pt modelId="{79204BB8-CC86-4B83-9EC7-F4A5486E4F65}" type="sibTrans" cxnId="{E44DD14D-3CAE-4EF4-B8E4-DC21175E7367}">
      <dgm:prSet/>
      <dgm:spPr/>
      <dgm:t>
        <a:bodyPr/>
        <a:lstStyle/>
        <a:p>
          <a:endParaRPr lang="pt-BR" sz="2400"/>
        </a:p>
      </dgm:t>
    </dgm:pt>
    <dgm:pt modelId="{349BC44B-D952-4998-8263-A63A0938AE65}">
      <dgm:prSet phldrT="[Texto]" custT="1"/>
      <dgm:spPr/>
      <dgm:t>
        <a:bodyPr/>
        <a:lstStyle/>
        <a:p>
          <a:r>
            <a:rPr lang="es-ES" altLang="pt-BR" sz="1600" dirty="0" smtClean="0"/>
            <a:t>21,7 %</a:t>
          </a:r>
          <a:r>
            <a:rPr lang="pt-BR" altLang="pt-BR" sz="1600" dirty="0" smtClean="0"/>
            <a:t> dos adultos consomem doces 5 ou mais vezes na semana.</a:t>
          </a:r>
          <a:endParaRPr lang="pt-BR" sz="1600" dirty="0"/>
        </a:p>
      </dgm:t>
    </dgm:pt>
    <dgm:pt modelId="{E9009269-5638-43A5-83DB-C5AD0EAB415B}" type="parTrans" cxnId="{7A79BD1D-6F0B-422A-82CB-0FE554C63101}">
      <dgm:prSet/>
      <dgm:spPr/>
      <dgm:t>
        <a:bodyPr/>
        <a:lstStyle/>
        <a:p>
          <a:endParaRPr lang="pt-BR" sz="2400"/>
        </a:p>
      </dgm:t>
    </dgm:pt>
    <dgm:pt modelId="{E72F884A-26AF-4C88-9414-D37CD6D9894E}" type="sibTrans" cxnId="{7A79BD1D-6F0B-422A-82CB-0FE554C63101}">
      <dgm:prSet/>
      <dgm:spPr/>
      <dgm:t>
        <a:bodyPr/>
        <a:lstStyle/>
        <a:p>
          <a:endParaRPr lang="pt-BR" sz="2400"/>
        </a:p>
      </dgm:t>
    </dgm:pt>
    <dgm:pt modelId="{E5B3D120-3446-40FF-80D8-86709C624B1C}">
      <dgm:prSet phldrT="[Texto]" custT="1"/>
      <dgm:spPr/>
      <dgm:t>
        <a:bodyPr/>
        <a:lstStyle/>
        <a:p>
          <a:r>
            <a:rPr lang="pt-BR" sz="1600" dirty="0" smtClean="0"/>
            <a:t>32,3% das crianças tomam refrigerante ou suco artificial 5 x ou mais por semana</a:t>
          </a:r>
          <a:endParaRPr lang="pt-BR" sz="1600" dirty="0"/>
        </a:p>
      </dgm:t>
    </dgm:pt>
    <dgm:pt modelId="{846E5910-6E4F-49A0-A5F2-D65FE5028B82}" type="parTrans" cxnId="{2BE9E6FB-FA29-41A6-9031-75C8B908E7D9}">
      <dgm:prSet/>
      <dgm:spPr/>
      <dgm:t>
        <a:bodyPr/>
        <a:lstStyle/>
        <a:p>
          <a:endParaRPr lang="pt-BR" sz="2400"/>
        </a:p>
      </dgm:t>
    </dgm:pt>
    <dgm:pt modelId="{23CBFDCA-3BDB-4456-8B1F-70A1B14B9965}" type="sibTrans" cxnId="{2BE9E6FB-FA29-41A6-9031-75C8B908E7D9}">
      <dgm:prSet/>
      <dgm:spPr/>
      <dgm:t>
        <a:bodyPr/>
        <a:lstStyle/>
        <a:p>
          <a:endParaRPr lang="pt-BR" sz="2400"/>
        </a:p>
      </dgm:t>
    </dgm:pt>
    <dgm:pt modelId="{234369AD-737D-4535-9D48-1AF75CE0954A}">
      <dgm:prSet phldrT="[Texto]" custT="1"/>
      <dgm:spPr/>
      <dgm:t>
        <a:bodyPr/>
        <a:lstStyle/>
        <a:p>
          <a:r>
            <a:rPr lang="pt-BR" sz="1600" dirty="0" smtClean="0"/>
            <a:t>60,8% das crianças &lt; 2 anos de idade comem biscoitos, bolachas ou bolo</a:t>
          </a:r>
          <a:endParaRPr lang="pt-BR" sz="1600" dirty="0"/>
        </a:p>
      </dgm:t>
    </dgm:pt>
    <dgm:pt modelId="{E49EBB92-D2AD-44AC-B4D2-D230F30B016D}" type="parTrans" cxnId="{45FB0901-EC5B-4FDB-97D3-D6A014EF8A82}">
      <dgm:prSet/>
      <dgm:spPr/>
      <dgm:t>
        <a:bodyPr/>
        <a:lstStyle/>
        <a:p>
          <a:endParaRPr lang="pt-BR" sz="2400"/>
        </a:p>
      </dgm:t>
    </dgm:pt>
    <dgm:pt modelId="{A4B89257-C9FE-4E7B-81EE-83DDC537F77B}" type="sibTrans" cxnId="{45FB0901-EC5B-4FDB-97D3-D6A014EF8A82}">
      <dgm:prSet/>
      <dgm:spPr/>
      <dgm:t>
        <a:bodyPr/>
        <a:lstStyle/>
        <a:p>
          <a:endParaRPr lang="pt-BR" sz="2400"/>
        </a:p>
      </dgm:t>
    </dgm:pt>
    <dgm:pt modelId="{196BA2BF-60A9-4EE5-B514-B41372BB7C06}">
      <dgm:prSet custT="1"/>
      <dgm:spPr/>
      <dgm:t>
        <a:bodyPr/>
        <a:lstStyle/>
        <a:p>
          <a:r>
            <a:rPr lang="pt-BR" sz="1600" smtClean="0"/>
            <a:t>O refrigerante é um dos alimentos mais consumidos pelos jovens (45%)</a:t>
          </a:r>
          <a:endParaRPr lang="pt-BR" sz="1600" dirty="0"/>
        </a:p>
      </dgm:t>
    </dgm:pt>
    <dgm:pt modelId="{7E57577A-EFFE-4B2C-A300-92E506C64CC6}" type="parTrans" cxnId="{D17814B3-95F6-4DE0-BA28-AF42F397ADC2}">
      <dgm:prSet/>
      <dgm:spPr/>
      <dgm:t>
        <a:bodyPr/>
        <a:lstStyle/>
        <a:p>
          <a:endParaRPr lang="pt-BR" sz="2400"/>
        </a:p>
      </dgm:t>
    </dgm:pt>
    <dgm:pt modelId="{7661C8EE-D054-46AC-99F8-D2A503802EBD}" type="sibTrans" cxnId="{D17814B3-95F6-4DE0-BA28-AF42F397ADC2}">
      <dgm:prSet/>
      <dgm:spPr/>
      <dgm:t>
        <a:bodyPr/>
        <a:lstStyle/>
        <a:p>
          <a:endParaRPr lang="pt-BR" sz="2400"/>
        </a:p>
      </dgm:t>
    </dgm:pt>
    <dgm:pt modelId="{590DD81B-601E-4AF3-9C3D-4DF9BD36BAE9}">
      <dgm:prSet phldrT="[Texto]" custT="1"/>
      <dgm:spPr/>
      <dgm:t>
        <a:bodyPr/>
        <a:lstStyle/>
        <a:p>
          <a:r>
            <a:rPr lang="pt-BR" sz="1600" dirty="0" smtClean="0"/>
            <a:t>41,3% dos escolares consomem de guloseimas (doces, balas, bombons </a:t>
          </a:r>
          <a:r>
            <a:rPr lang="pt-BR" sz="1600" dirty="0" err="1" smtClean="0"/>
            <a:t>etc</a:t>
          </a:r>
          <a:r>
            <a:rPr lang="pt-BR" sz="1600" dirty="0" smtClean="0"/>
            <a:t>) em cinco ou mais dias na semana.</a:t>
          </a:r>
          <a:endParaRPr lang="pt-BR" sz="1600" dirty="0"/>
        </a:p>
      </dgm:t>
    </dgm:pt>
    <dgm:pt modelId="{F2F06102-7D78-4C50-9949-180C0087C7EC}" type="parTrans" cxnId="{B1D1B53C-722F-43B5-AFC7-F738182F3F50}">
      <dgm:prSet/>
      <dgm:spPr/>
      <dgm:t>
        <a:bodyPr/>
        <a:lstStyle/>
        <a:p>
          <a:endParaRPr lang="pt-BR" sz="2400"/>
        </a:p>
      </dgm:t>
    </dgm:pt>
    <dgm:pt modelId="{1108EC46-93C2-4FD0-AC5A-3A7A1C4D22BD}" type="sibTrans" cxnId="{B1D1B53C-722F-43B5-AFC7-F738182F3F50}">
      <dgm:prSet/>
      <dgm:spPr/>
      <dgm:t>
        <a:bodyPr/>
        <a:lstStyle/>
        <a:p>
          <a:endParaRPr lang="pt-BR" sz="2400"/>
        </a:p>
      </dgm:t>
    </dgm:pt>
    <dgm:pt modelId="{86250826-4CB6-4346-95C9-0A6AA97038B9}">
      <dgm:prSet phldrT="[Texto]" custT="1"/>
      <dgm:spPr/>
      <dgm:t>
        <a:bodyPr/>
        <a:lstStyle/>
        <a:p>
          <a:r>
            <a:rPr lang="pt-BR" altLang="pt-BR" sz="1600" dirty="0" smtClean="0"/>
            <a:t>Consumo médio de sal de 12g/dia.</a:t>
          </a:r>
          <a:endParaRPr lang="pt-BR" sz="1600" dirty="0"/>
        </a:p>
      </dgm:t>
    </dgm:pt>
    <dgm:pt modelId="{5C943506-D751-4F83-BBAD-A93437F2C579}" type="parTrans" cxnId="{C5639869-118B-4CC6-B436-3E7919A3F318}">
      <dgm:prSet/>
      <dgm:spPr/>
      <dgm:t>
        <a:bodyPr/>
        <a:lstStyle/>
        <a:p>
          <a:endParaRPr lang="pt-BR" sz="2400"/>
        </a:p>
      </dgm:t>
    </dgm:pt>
    <dgm:pt modelId="{7121661B-E3C9-4739-A55D-575EE6A8D2A9}" type="sibTrans" cxnId="{C5639869-118B-4CC6-B436-3E7919A3F318}">
      <dgm:prSet/>
      <dgm:spPr/>
      <dgm:t>
        <a:bodyPr/>
        <a:lstStyle/>
        <a:p>
          <a:endParaRPr lang="pt-BR" sz="2400"/>
        </a:p>
      </dgm:t>
    </dgm:pt>
    <dgm:pt modelId="{D086BB77-CAAD-4144-9A7D-24F421DE9CD0}" type="pres">
      <dgm:prSet presAssocID="{D4037B8B-E38D-4A61-9A90-95A1B6ACFB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07E8234E-9583-4FB7-A409-4E18A1B2038A}" type="pres">
      <dgm:prSet presAssocID="{D4037B8B-E38D-4A61-9A90-95A1B6ACFBDD}" presName="Name1" presStyleCnt="0"/>
      <dgm:spPr/>
    </dgm:pt>
    <dgm:pt modelId="{9F71ACA4-49CA-4414-AE3A-CC6E0EF1FB97}" type="pres">
      <dgm:prSet presAssocID="{D4037B8B-E38D-4A61-9A90-95A1B6ACFBDD}" presName="cycle" presStyleCnt="0"/>
      <dgm:spPr/>
    </dgm:pt>
    <dgm:pt modelId="{8541D8E2-40D4-4792-95CD-CE2CB29799C7}" type="pres">
      <dgm:prSet presAssocID="{D4037B8B-E38D-4A61-9A90-95A1B6ACFBDD}" presName="srcNode" presStyleLbl="node1" presStyleIdx="0" presStyleCnt="7"/>
      <dgm:spPr/>
    </dgm:pt>
    <dgm:pt modelId="{8DF5B38E-5A46-4FD9-BFB3-5D295BB98D12}" type="pres">
      <dgm:prSet presAssocID="{D4037B8B-E38D-4A61-9A90-95A1B6ACFBDD}" presName="conn" presStyleLbl="parChTrans1D2" presStyleIdx="0" presStyleCnt="1"/>
      <dgm:spPr/>
      <dgm:t>
        <a:bodyPr/>
        <a:lstStyle/>
        <a:p>
          <a:endParaRPr lang="pt-BR"/>
        </a:p>
      </dgm:t>
    </dgm:pt>
    <dgm:pt modelId="{3D0D5F63-6F77-4A75-B284-9F0BE60112E9}" type="pres">
      <dgm:prSet presAssocID="{D4037B8B-E38D-4A61-9A90-95A1B6ACFBDD}" presName="extraNode" presStyleLbl="node1" presStyleIdx="0" presStyleCnt="7"/>
      <dgm:spPr/>
    </dgm:pt>
    <dgm:pt modelId="{93A7588F-E6E3-4C03-AD98-3727E251B94A}" type="pres">
      <dgm:prSet presAssocID="{D4037B8B-E38D-4A61-9A90-95A1B6ACFBDD}" presName="dstNode" presStyleLbl="node1" presStyleIdx="0" presStyleCnt="7"/>
      <dgm:spPr/>
    </dgm:pt>
    <dgm:pt modelId="{945DF5C0-3A79-4401-8376-B434BF8B4B75}" type="pres">
      <dgm:prSet presAssocID="{DD70DDAE-28B7-4C07-98AD-3834F7B9095E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61B5C8D-2DFF-4EE6-BA3C-ADF2ED18B8B0}" type="pres">
      <dgm:prSet presAssocID="{DD70DDAE-28B7-4C07-98AD-3834F7B9095E}" presName="accent_1" presStyleCnt="0"/>
      <dgm:spPr/>
    </dgm:pt>
    <dgm:pt modelId="{B0F462F6-BF90-41E7-A9C8-A866373A1D90}" type="pres">
      <dgm:prSet presAssocID="{DD70DDAE-28B7-4C07-98AD-3834F7B9095E}" presName="accentRepeatNode" presStyleLbl="solidFgAcc1" presStyleIdx="0" presStyleCnt="7"/>
      <dgm:spPr/>
    </dgm:pt>
    <dgm:pt modelId="{42513B8F-B300-4C47-98B7-E203B3F8DAB4}" type="pres">
      <dgm:prSet presAssocID="{349BC44B-D952-4998-8263-A63A0938AE65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2538094-8F87-49AD-A774-B7C5AA718511}" type="pres">
      <dgm:prSet presAssocID="{349BC44B-D952-4998-8263-A63A0938AE65}" presName="accent_2" presStyleCnt="0"/>
      <dgm:spPr/>
    </dgm:pt>
    <dgm:pt modelId="{E19B849F-6916-4A76-8C81-E665E7C74CD2}" type="pres">
      <dgm:prSet presAssocID="{349BC44B-D952-4998-8263-A63A0938AE65}" presName="accentRepeatNode" presStyleLbl="solidFgAcc1" presStyleIdx="1" presStyleCnt="7"/>
      <dgm:spPr/>
    </dgm:pt>
    <dgm:pt modelId="{F5039975-5897-4432-94D9-CD81652C362D}" type="pres">
      <dgm:prSet presAssocID="{E5B3D120-3446-40FF-80D8-86709C624B1C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1010F5-B318-4E42-9C31-4D2903AE6415}" type="pres">
      <dgm:prSet presAssocID="{E5B3D120-3446-40FF-80D8-86709C624B1C}" presName="accent_3" presStyleCnt="0"/>
      <dgm:spPr/>
    </dgm:pt>
    <dgm:pt modelId="{1737296F-FE6D-4303-A1E0-AB230305C45F}" type="pres">
      <dgm:prSet presAssocID="{E5B3D120-3446-40FF-80D8-86709C624B1C}" presName="accentRepeatNode" presStyleLbl="solidFgAcc1" presStyleIdx="2" presStyleCnt="7"/>
      <dgm:spPr/>
    </dgm:pt>
    <dgm:pt modelId="{A2DE7849-84FF-4148-AE3C-058DAAFA55D9}" type="pres">
      <dgm:prSet presAssocID="{196BA2BF-60A9-4EE5-B514-B41372BB7C06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5AE1282-5796-4B5B-9BD1-33A86A6DD3E0}" type="pres">
      <dgm:prSet presAssocID="{196BA2BF-60A9-4EE5-B514-B41372BB7C06}" presName="accent_4" presStyleCnt="0"/>
      <dgm:spPr/>
    </dgm:pt>
    <dgm:pt modelId="{7E111394-D6AF-4217-B088-FACD3DC3398E}" type="pres">
      <dgm:prSet presAssocID="{196BA2BF-60A9-4EE5-B514-B41372BB7C06}" presName="accentRepeatNode" presStyleLbl="solidFgAcc1" presStyleIdx="3" presStyleCnt="7"/>
      <dgm:spPr/>
    </dgm:pt>
    <dgm:pt modelId="{FFFCADA9-95BB-4FEE-8F2F-020DACF57FA4}" type="pres">
      <dgm:prSet presAssocID="{234369AD-737D-4535-9D48-1AF75CE0954A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C39435-D805-4482-B583-1B19BEB64E32}" type="pres">
      <dgm:prSet presAssocID="{234369AD-737D-4535-9D48-1AF75CE0954A}" presName="accent_5" presStyleCnt="0"/>
      <dgm:spPr/>
    </dgm:pt>
    <dgm:pt modelId="{6271EC6F-57A9-4C5E-94A6-F32FC7438486}" type="pres">
      <dgm:prSet presAssocID="{234369AD-737D-4535-9D48-1AF75CE0954A}" presName="accentRepeatNode" presStyleLbl="solidFgAcc1" presStyleIdx="4" presStyleCnt="7"/>
      <dgm:spPr/>
    </dgm:pt>
    <dgm:pt modelId="{74787842-5550-4FF8-9FA3-66800CB2B112}" type="pres">
      <dgm:prSet presAssocID="{590DD81B-601E-4AF3-9C3D-4DF9BD36BAE9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4FEDF7-C69F-4FBB-A599-7AAEAF426009}" type="pres">
      <dgm:prSet presAssocID="{590DD81B-601E-4AF3-9C3D-4DF9BD36BAE9}" presName="accent_6" presStyleCnt="0"/>
      <dgm:spPr/>
    </dgm:pt>
    <dgm:pt modelId="{452F4FA9-4372-4366-A818-2608360B0101}" type="pres">
      <dgm:prSet presAssocID="{590DD81B-601E-4AF3-9C3D-4DF9BD36BAE9}" presName="accentRepeatNode" presStyleLbl="solidFgAcc1" presStyleIdx="5" presStyleCnt="7"/>
      <dgm:spPr/>
    </dgm:pt>
    <dgm:pt modelId="{1B687E5D-C22D-4E5F-9E10-796673E1309E}" type="pres">
      <dgm:prSet presAssocID="{86250826-4CB6-4346-95C9-0A6AA97038B9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EE29F3A-4CC4-4727-9FE0-55CE700C0D60}" type="pres">
      <dgm:prSet presAssocID="{86250826-4CB6-4346-95C9-0A6AA97038B9}" presName="accent_7" presStyleCnt="0"/>
      <dgm:spPr/>
    </dgm:pt>
    <dgm:pt modelId="{683F6EEC-2671-4314-A4E1-CF329A474371}" type="pres">
      <dgm:prSet presAssocID="{86250826-4CB6-4346-95C9-0A6AA97038B9}" presName="accentRepeatNode" presStyleLbl="solidFgAcc1" presStyleIdx="6" presStyleCnt="7"/>
      <dgm:spPr/>
    </dgm:pt>
  </dgm:ptLst>
  <dgm:cxnLst>
    <dgm:cxn modelId="{4B8E8C8E-8865-466F-87A6-A303D8DA3238}" type="presOf" srcId="{D4037B8B-E38D-4A61-9A90-95A1B6ACFBDD}" destId="{D086BB77-CAAD-4144-9A7D-24F421DE9CD0}" srcOrd="0" destOrd="0" presId="urn:microsoft.com/office/officeart/2008/layout/VerticalCurvedList"/>
    <dgm:cxn modelId="{4C637CC0-A00E-49AD-A332-B26540EBC842}" type="presOf" srcId="{79204BB8-CC86-4B83-9EC7-F4A5486E4F65}" destId="{8DF5B38E-5A46-4FD9-BFB3-5D295BB98D12}" srcOrd="0" destOrd="0" presId="urn:microsoft.com/office/officeart/2008/layout/VerticalCurvedList"/>
    <dgm:cxn modelId="{E44DD14D-3CAE-4EF4-B8E4-DC21175E7367}" srcId="{D4037B8B-E38D-4A61-9A90-95A1B6ACFBDD}" destId="{DD70DDAE-28B7-4C07-98AD-3834F7B9095E}" srcOrd="0" destOrd="0" parTransId="{217824C6-A20E-4313-A6F3-5FA0DFFDBEB3}" sibTransId="{79204BB8-CC86-4B83-9EC7-F4A5486E4F65}"/>
    <dgm:cxn modelId="{CE8E723E-F5F8-40BD-A829-F4E5F0A17712}" type="presOf" srcId="{196BA2BF-60A9-4EE5-B514-B41372BB7C06}" destId="{A2DE7849-84FF-4148-AE3C-058DAAFA55D9}" srcOrd="0" destOrd="0" presId="urn:microsoft.com/office/officeart/2008/layout/VerticalCurvedList"/>
    <dgm:cxn modelId="{45FB0901-EC5B-4FDB-97D3-D6A014EF8A82}" srcId="{D4037B8B-E38D-4A61-9A90-95A1B6ACFBDD}" destId="{234369AD-737D-4535-9D48-1AF75CE0954A}" srcOrd="4" destOrd="0" parTransId="{E49EBB92-D2AD-44AC-B4D2-D230F30B016D}" sibTransId="{A4B89257-C9FE-4E7B-81EE-83DDC537F77B}"/>
    <dgm:cxn modelId="{D17814B3-95F6-4DE0-BA28-AF42F397ADC2}" srcId="{D4037B8B-E38D-4A61-9A90-95A1B6ACFBDD}" destId="{196BA2BF-60A9-4EE5-B514-B41372BB7C06}" srcOrd="3" destOrd="0" parTransId="{7E57577A-EFFE-4B2C-A300-92E506C64CC6}" sibTransId="{7661C8EE-D054-46AC-99F8-D2A503802EBD}"/>
    <dgm:cxn modelId="{A4EAB362-79B0-44AA-AB57-7775CC6A808D}" type="presOf" srcId="{E5B3D120-3446-40FF-80D8-86709C624B1C}" destId="{F5039975-5897-4432-94D9-CD81652C362D}" srcOrd="0" destOrd="0" presId="urn:microsoft.com/office/officeart/2008/layout/VerticalCurvedList"/>
    <dgm:cxn modelId="{C5639869-118B-4CC6-B436-3E7919A3F318}" srcId="{D4037B8B-E38D-4A61-9A90-95A1B6ACFBDD}" destId="{86250826-4CB6-4346-95C9-0A6AA97038B9}" srcOrd="6" destOrd="0" parTransId="{5C943506-D751-4F83-BBAD-A93437F2C579}" sibTransId="{7121661B-E3C9-4739-A55D-575EE6A8D2A9}"/>
    <dgm:cxn modelId="{7A79BD1D-6F0B-422A-82CB-0FE554C63101}" srcId="{D4037B8B-E38D-4A61-9A90-95A1B6ACFBDD}" destId="{349BC44B-D952-4998-8263-A63A0938AE65}" srcOrd="1" destOrd="0" parTransId="{E9009269-5638-43A5-83DB-C5AD0EAB415B}" sibTransId="{E72F884A-26AF-4C88-9414-D37CD6D9894E}"/>
    <dgm:cxn modelId="{19E0BD5E-DE16-4C3B-B5A6-2C52770F70FA}" type="presOf" srcId="{DD70DDAE-28B7-4C07-98AD-3834F7B9095E}" destId="{945DF5C0-3A79-4401-8376-B434BF8B4B75}" srcOrd="0" destOrd="0" presId="urn:microsoft.com/office/officeart/2008/layout/VerticalCurvedList"/>
    <dgm:cxn modelId="{B3429990-8E75-4FE7-8904-D9320EC3F355}" type="presOf" srcId="{234369AD-737D-4535-9D48-1AF75CE0954A}" destId="{FFFCADA9-95BB-4FEE-8F2F-020DACF57FA4}" srcOrd="0" destOrd="0" presId="urn:microsoft.com/office/officeart/2008/layout/VerticalCurvedList"/>
    <dgm:cxn modelId="{2BE9E6FB-FA29-41A6-9031-75C8B908E7D9}" srcId="{D4037B8B-E38D-4A61-9A90-95A1B6ACFBDD}" destId="{E5B3D120-3446-40FF-80D8-86709C624B1C}" srcOrd="2" destOrd="0" parTransId="{846E5910-6E4F-49A0-A5F2-D65FE5028B82}" sibTransId="{23CBFDCA-3BDB-4456-8B1F-70A1B14B9965}"/>
    <dgm:cxn modelId="{507E7C05-9AB5-42BD-93D3-D4BECB2D1592}" type="presOf" srcId="{590DD81B-601E-4AF3-9C3D-4DF9BD36BAE9}" destId="{74787842-5550-4FF8-9FA3-66800CB2B112}" srcOrd="0" destOrd="0" presId="urn:microsoft.com/office/officeart/2008/layout/VerticalCurvedList"/>
    <dgm:cxn modelId="{B1D1B53C-722F-43B5-AFC7-F738182F3F50}" srcId="{D4037B8B-E38D-4A61-9A90-95A1B6ACFBDD}" destId="{590DD81B-601E-4AF3-9C3D-4DF9BD36BAE9}" srcOrd="5" destOrd="0" parTransId="{F2F06102-7D78-4C50-9949-180C0087C7EC}" sibTransId="{1108EC46-93C2-4FD0-AC5A-3A7A1C4D22BD}"/>
    <dgm:cxn modelId="{93469956-9265-4568-8D1C-1719A9AFF8DB}" type="presOf" srcId="{86250826-4CB6-4346-95C9-0A6AA97038B9}" destId="{1B687E5D-C22D-4E5F-9E10-796673E1309E}" srcOrd="0" destOrd="0" presId="urn:microsoft.com/office/officeart/2008/layout/VerticalCurvedList"/>
    <dgm:cxn modelId="{737AE2D4-C868-47CE-8CA2-9AAAA09FBCDD}" type="presOf" srcId="{349BC44B-D952-4998-8263-A63A0938AE65}" destId="{42513B8F-B300-4C47-98B7-E203B3F8DAB4}" srcOrd="0" destOrd="0" presId="urn:microsoft.com/office/officeart/2008/layout/VerticalCurvedList"/>
    <dgm:cxn modelId="{8E0D1423-C32B-4D5B-873D-A2B799D3065E}" type="presParOf" srcId="{D086BB77-CAAD-4144-9A7D-24F421DE9CD0}" destId="{07E8234E-9583-4FB7-A409-4E18A1B2038A}" srcOrd="0" destOrd="0" presId="urn:microsoft.com/office/officeart/2008/layout/VerticalCurvedList"/>
    <dgm:cxn modelId="{BFD30CE0-3726-40FB-A280-E00C59AD62CA}" type="presParOf" srcId="{07E8234E-9583-4FB7-A409-4E18A1B2038A}" destId="{9F71ACA4-49CA-4414-AE3A-CC6E0EF1FB97}" srcOrd="0" destOrd="0" presId="urn:microsoft.com/office/officeart/2008/layout/VerticalCurvedList"/>
    <dgm:cxn modelId="{9208D5D2-A364-43F7-B33F-4A5E75EC4B80}" type="presParOf" srcId="{9F71ACA4-49CA-4414-AE3A-CC6E0EF1FB97}" destId="{8541D8E2-40D4-4792-95CD-CE2CB29799C7}" srcOrd="0" destOrd="0" presId="urn:microsoft.com/office/officeart/2008/layout/VerticalCurvedList"/>
    <dgm:cxn modelId="{222B4A3A-3F66-4E19-B146-CC5770035760}" type="presParOf" srcId="{9F71ACA4-49CA-4414-AE3A-CC6E0EF1FB97}" destId="{8DF5B38E-5A46-4FD9-BFB3-5D295BB98D12}" srcOrd="1" destOrd="0" presId="urn:microsoft.com/office/officeart/2008/layout/VerticalCurvedList"/>
    <dgm:cxn modelId="{AAB820D8-D1D2-48DE-B591-871DA0E9F60E}" type="presParOf" srcId="{9F71ACA4-49CA-4414-AE3A-CC6E0EF1FB97}" destId="{3D0D5F63-6F77-4A75-B284-9F0BE60112E9}" srcOrd="2" destOrd="0" presId="urn:microsoft.com/office/officeart/2008/layout/VerticalCurvedList"/>
    <dgm:cxn modelId="{A06F20C7-3B03-4039-AD72-C583F50D058A}" type="presParOf" srcId="{9F71ACA4-49CA-4414-AE3A-CC6E0EF1FB97}" destId="{93A7588F-E6E3-4C03-AD98-3727E251B94A}" srcOrd="3" destOrd="0" presId="urn:microsoft.com/office/officeart/2008/layout/VerticalCurvedList"/>
    <dgm:cxn modelId="{869DCDA2-34F5-4E53-9CCD-D3245D6489B1}" type="presParOf" srcId="{07E8234E-9583-4FB7-A409-4E18A1B2038A}" destId="{945DF5C0-3A79-4401-8376-B434BF8B4B75}" srcOrd="1" destOrd="0" presId="urn:microsoft.com/office/officeart/2008/layout/VerticalCurvedList"/>
    <dgm:cxn modelId="{525E42A6-CF34-4829-BF4B-821AB6586B86}" type="presParOf" srcId="{07E8234E-9583-4FB7-A409-4E18A1B2038A}" destId="{161B5C8D-2DFF-4EE6-BA3C-ADF2ED18B8B0}" srcOrd="2" destOrd="0" presId="urn:microsoft.com/office/officeart/2008/layout/VerticalCurvedList"/>
    <dgm:cxn modelId="{16E54ABF-10AB-499D-AB86-BF349D89D07B}" type="presParOf" srcId="{161B5C8D-2DFF-4EE6-BA3C-ADF2ED18B8B0}" destId="{B0F462F6-BF90-41E7-A9C8-A866373A1D90}" srcOrd="0" destOrd="0" presId="urn:microsoft.com/office/officeart/2008/layout/VerticalCurvedList"/>
    <dgm:cxn modelId="{DB77F72A-0D1E-4D3E-86FB-8C08F04582D9}" type="presParOf" srcId="{07E8234E-9583-4FB7-A409-4E18A1B2038A}" destId="{42513B8F-B300-4C47-98B7-E203B3F8DAB4}" srcOrd="3" destOrd="0" presId="urn:microsoft.com/office/officeart/2008/layout/VerticalCurvedList"/>
    <dgm:cxn modelId="{251A4624-379B-4611-92A8-B48970D36F5A}" type="presParOf" srcId="{07E8234E-9583-4FB7-A409-4E18A1B2038A}" destId="{12538094-8F87-49AD-A774-B7C5AA718511}" srcOrd="4" destOrd="0" presId="urn:microsoft.com/office/officeart/2008/layout/VerticalCurvedList"/>
    <dgm:cxn modelId="{9CA80D7D-AFFC-4400-961E-FE1A569212FD}" type="presParOf" srcId="{12538094-8F87-49AD-A774-B7C5AA718511}" destId="{E19B849F-6916-4A76-8C81-E665E7C74CD2}" srcOrd="0" destOrd="0" presId="urn:microsoft.com/office/officeart/2008/layout/VerticalCurvedList"/>
    <dgm:cxn modelId="{B191FA93-D476-4851-AC09-73DC9FD9BCFE}" type="presParOf" srcId="{07E8234E-9583-4FB7-A409-4E18A1B2038A}" destId="{F5039975-5897-4432-94D9-CD81652C362D}" srcOrd="5" destOrd="0" presId="urn:microsoft.com/office/officeart/2008/layout/VerticalCurvedList"/>
    <dgm:cxn modelId="{AABC3D44-D610-4017-A904-9886C199801D}" type="presParOf" srcId="{07E8234E-9583-4FB7-A409-4E18A1B2038A}" destId="{9D1010F5-B318-4E42-9C31-4D2903AE6415}" srcOrd="6" destOrd="0" presId="urn:microsoft.com/office/officeart/2008/layout/VerticalCurvedList"/>
    <dgm:cxn modelId="{C1668F2E-8E6D-43E5-9D31-0D7D29511E8F}" type="presParOf" srcId="{9D1010F5-B318-4E42-9C31-4D2903AE6415}" destId="{1737296F-FE6D-4303-A1E0-AB230305C45F}" srcOrd="0" destOrd="0" presId="urn:microsoft.com/office/officeart/2008/layout/VerticalCurvedList"/>
    <dgm:cxn modelId="{E66C892B-FAE1-4283-A7AB-D146CEFA36CE}" type="presParOf" srcId="{07E8234E-9583-4FB7-A409-4E18A1B2038A}" destId="{A2DE7849-84FF-4148-AE3C-058DAAFA55D9}" srcOrd="7" destOrd="0" presId="urn:microsoft.com/office/officeart/2008/layout/VerticalCurvedList"/>
    <dgm:cxn modelId="{D03C6CF8-66D1-4BA5-A39E-30F6A28A5ACB}" type="presParOf" srcId="{07E8234E-9583-4FB7-A409-4E18A1B2038A}" destId="{75AE1282-5796-4B5B-9BD1-33A86A6DD3E0}" srcOrd="8" destOrd="0" presId="urn:microsoft.com/office/officeart/2008/layout/VerticalCurvedList"/>
    <dgm:cxn modelId="{610232AF-0413-4DAA-90FC-161B0A74C256}" type="presParOf" srcId="{75AE1282-5796-4B5B-9BD1-33A86A6DD3E0}" destId="{7E111394-D6AF-4217-B088-FACD3DC3398E}" srcOrd="0" destOrd="0" presId="urn:microsoft.com/office/officeart/2008/layout/VerticalCurvedList"/>
    <dgm:cxn modelId="{7670720F-0CA0-4154-9EC7-DCA42F8095A1}" type="presParOf" srcId="{07E8234E-9583-4FB7-A409-4E18A1B2038A}" destId="{FFFCADA9-95BB-4FEE-8F2F-020DACF57FA4}" srcOrd="9" destOrd="0" presId="urn:microsoft.com/office/officeart/2008/layout/VerticalCurvedList"/>
    <dgm:cxn modelId="{FAB3D508-49DE-4FA0-8D53-5E99E4101ECB}" type="presParOf" srcId="{07E8234E-9583-4FB7-A409-4E18A1B2038A}" destId="{9DC39435-D805-4482-B583-1B19BEB64E32}" srcOrd="10" destOrd="0" presId="urn:microsoft.com/office/officeart/2008/layout/VerticalCurvedList"/>
    <dgm:cxn modelId="{7A5EB64B-BB9B-46AF-A83F-313EE704A3C1}" type="presParOf" srcId="{9DC39435-D805-4482-B583-1B19BEB64E32}" destId="{6271EC6F-57A9-4C5E-94A6-F32FC7438486}" srcOrd="0" destOrd="0" presId="urn:microsoft.com/office/officeart/2008/layout/VerticalCurvedList"/>
    <dgm:cxn modelId="{1556DA59-74D5-487C-B947-05F01B406D0A}" type="presParOf" srcId="{07E8234E-9583-4FB7-A409-4E18A1B2038A}" destId="{74787842-5550-4FF8-9FA3-66800CB2B112}" srcOrd="11" destOrd="0" presId="urn:microsoft.com/office/officeart/2008/layout/VerticalCurvedList"/>
    <dgm:cxn modelId="{EFDA79C5-79B9-47FC-B6A0-10684FB5021C}" type="presParOf" srcId="{07E8234E-9583-4FB7-A409-4E18A1B2038A}" destId="{354FEDF7-C69F-4FBB-A599-7AAEAF426009}" srcOrd="12" destOrd="0" presId="urn:microsoft.com/office/officeart/2008/layout/VerticalCurvedList"/>
    <dgm:cxn modelId="{79B0A762-4573-4A9C-A931-CE1EC8D2DB7A}" type="presParOf" srcId="{354FEDF7-C69F-4FBB-A599-7AAEAF426009}" destId="{452F4FA9-4372-4366-A818-2608360B0101}" srcOrd="0" destOrd="0" presId="urn:microsoft.com/office/officeart/2008/layout/VerticalCurvedList"/>
    <dgm:cxn modelId="{4174E84D-24C0-4002-A5B0-D5E95AF66E65}" type="presParOf" srcId="{07E8234E-9583-4FB7-A409-4E18A1B2038A}" destId="{1B687E5D-C22D-4E5F-9E10-796673E1309E}" srcOrd="13" destOrd="0" presId="urn:microsoft.com/office/officeart/2008/layout/VerticalCurvedList"/>
    <dgm:cxn modelId="{D4D49E29-3E0D-4845-9473-2FD0C7A7B2DE}" type="presParOf" srcId="{07E8234E-9583-4FB7-A409-4E18A1B2038A}" destId="{0EE29F3A-4CC4-4727-9FE0-55CE700C0D60}" srcOrd="14" destOrd="0" presId="urn:microsoft.com/office/officeart/2008/layout/VerticalCurvedList"/>
    <dgm:cxn modelId="{5810624E-ED49-4D58-B4DB-C733AC70B191}" type="presParOf" srcId="{0EE29F3A-4CC4-4727-9FE0-55CE700C0D60}" destId="{683F6EEC-2671-4314-A4E1-CF329A47437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F4DF01-348C-4985-91AF-1CC2AB6D7E95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0E1FB78-F795-404B-9D0D-054396338125}">
      <dgm:prSet phldrT="[Texto]" custT="1"/>
      <dgm:spPr/>
      <dgm:t>
        <a:bodyPr/>
        <a:lstStyle/>
        <a:p>
          <a:r>
            <a:rPr lang="pt-BR" sz="1800" dirty="0" smtClean="0"/>
            <a:t>Informação</a:t>
          </a:r>
          <a:endParaRPr lang="pt-BR" sz="1800" dirty="0"/>
        </a:p>
      </dgm:t>
    </dgm:pt>
    <dgm:pt modelId="{3E91B4BB-47FB-4207-83D6-961F68EB6B89}" type="parTrans" cxnId="{8D8DB2D2-C780-437A-9C83-9EFCFBCB5A52}">
      <dgm:prSet/>
      <dgm:spPr/>
      <dgm:t>
        <a:bodyPr/>
        <a:lstStyle/>
        <a:p>
          <a:endParaRPr lang="pt-BR" sz="2000"/>
        </a:p>
      </dgm:t>
    </dgm:pt>
    <dgm:pt modelId="{71E82D42-4756-4A6F-9234-E40350C7404E}" type="sibTrans" cxnId="{8D8DB2D2-C780-437A-9C83-9EFCFBCB5A52}">
      <dgm:prSet/>
      <dgm:spPr/>
      <dgm:t>
        <a:bodyPr/>
        <a:lstStyle/>
        <a:p>
          <a:endParaRPr lang="pt-BR" sz="2000"/>
        </a:p>
      </dgm:t>
    </dgm:pt>
    <dgm:pt modelId="{2C175723-C7C0-4E48-84B4-820D910C82B5}">
      <dgm:prSet phldrT="[Texto]" custT="1"/>
      <dgm:spPr/>
      <dgm:t>
        <a:bodyPr/>
        <a:lstStyle/>
        <a:p>
          <a:r>
            <a:rPr lang="pt-BR" sz="1800" dirty="0" smtClean="0"/>
            <a:t>Ação</a:t>
          </a:r>
        </a:p>
        <a:p>
          <a:r>
            <a:rPr lang="pt-BR" sz="1800" dirty="0" smtClean="0"/>
            <a:t>(Cuidado e Gestão)</a:t>
          </a:r>
          <a:endParaRPr lang="pt-BR" sz="1800" dirty="0"/>
        </a:p>
      </dgm:t>
    </dgm:pt>
    <dgm:pt modelId="{E45DACEF-5F02-4D5F-A62F-8A2A2A2749DB}" type="parTrans" cxnId="{77F6BE02-A3BB-4633-99CF-A98DCD50C777}">
      <dgm:prSet/>
      <dgm:spPr/>
      <dgm:t>
        <a:bodyPr/>
        <a:lstStyle/>
        <a:p>
          <a:endParaRPr lang="pt-BR" sz="2000"/>
        </a:p>
      </dgm:t>
    </dgm:pt>
    <dgm:pt modelId="{684AA8E8-E3FC-4A93-AF7A-B05548AA866C}" type="sibTrans" cxnId="{77F6BE02-A3BB-4633-99CF-A98DCD50C777}">
      <dgm:prSet/>
      <dgm:spPr/>
      <dgm:t>
        <a:bodyPr/>
        <a:lstStyle/>
        <a:p>
          <a:endParaRPr lang="pt-BR" sz="2000"/>
        </a:p>
      </dgm:t>
    </dgm:pt>
    <dgm:pt modelId="{7982871E-F917-4E4F-97BA-6B640A121AA4}" type="pres">
      <dgm:prSet presAssocID="{83F4DF01-348C-4985-91AF-1CC2AB6D7E9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10279853-878F-4033-863F-DA60F3D57683}" type="pres">
      <dgm:prSet presAssocID="{80E1FB78-F795-404B-9D0D-054396338125}" presName="Accent1" presStyleCnt="0"/>
      <dgm:spPr/>
    </dgm:pt>
    <dgm:pt modelId="{A5B687BD-C768-4551-8F21-BC3D888DA0F3}" type="pres">
      <dgm:prSet presAssocID="{80E1FB78-F795-404B-9D0D-054396338125}" presName="Accent" presStyleLbl="node1" presStyleIdx="0" presStyleCnt="2"/>
      <dgm:spPr/>
    </dgm:pt>
    <dgm:pt modelId="{8542E6E2-F161-4D23-AA05-168DB3C783E4}" type="pres">
      <dgm:prSet presAssocID="{80E1FB78-F795-404B-9D0D-054396338125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29A3F13-A4E1-4A19-8710-BE760A236DE1}" type="pres">
      <dgm:prSet presAssocID="{2C175723-C7C0-4E48-84B4-820D910C82B5}" presName="Accent2" presStyleCnt="0"/>
      <dgm:spPr/>
    </dgm:pt>
    <dgm:pt modelId="{37105AC9-A238-426C-A5F6-059DC1C02576}" type="pres">
      <dgm:prSet presAssocID="{2C175723-C7C0-4E48-84B4-820D910C82B5}" presName="Accent" presStyleLbl="node1" presStyleIdx="1" presStyleCnt="2"/>
      <dgm:spPr/>
    </dgm:pt>
    <dgm:pt modelId="{2B00C3AF-CD79-40C1-8214-75318FBB8CA7}" type="pres">
      <dgm:prSet presAssocID="{2C175723-C7C0-4E48-84B4-820D910C82B5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60FF160-E45B-46E7-B0BF-FCDB2B03CAF8}" type="presOf" srcId="{2C175723-C7C0-4E48-84B4-820D910C82B5}" destId="{2B00C3AF-CD79-40C1-8214-75318FBB8CA7}" srcOrd="0" destOrd="0" presId="urn:microsoft.com/office/officeart/2009/layout/CircleArrowProcess"/>
    <dgm:cxn modelId="{2C9DE916-4D04-4ACC-B88D-4953F54FBA98}" type="presOf" srcId="{83F4DF01-348C-4985-91AF-1CC2AB6D7E95}" destId="{7982871E-F917-4E4F-97BA-6B640A121AA4}" srcOrd="0" destOrd="0" presId="urn:microsoft.com/office/officeart/2009/layout/CircleArrowProcess"/>
    <dgm:cxn modelId="{8D8DB2D2-C780-437A-9C83-9EFCFBCB5A52}" srcId="{83F4DF01-348C-4985-91AF-1CC2AB6D7E95}" destId="{80E1FB78-F795-404B-9D0D-054396338125}" srcOrd="0" destOrd="0" parTransId="{3E91B4BB-47FB-4207-83D6-961F68EB6B89}" sibTransId="{71E82D42-4756-4A6F-9234-E40350C7404E}"/>
    <dgm:cxn modelId="{77F6BE02-A3BB-4633-99CF-A98DCD50C777}" srcId="{83F4DF01-348C-4985-91AF-1CC2AB6D7E95}" destId="{2C175723-C7C0-4E48-84B4-820D910C82B5}" srcOrd="1" destOrd="0" parTransId="{E45DACEF-5F02-4D5F-A62F-8A2A2A2749DB}" sibTransId="{684AA8E8-E3FC-4A93-AF7A-B05548AA866C}"/>
    <dgm:cxn modelId="{2DD5CA2F-70D8-4ACB-AAFC-3BF126F79E42}" type="presOf" srcId="{80E1FB78-F795-404B-9D0D-054396338125}" destId="{8542E6E2-F161-4D23-AA05-168DB3C783E4}" srcOrd="0" destOrd="0" presId="urn:microsoft.com/office/officeart/2009/layout/CircleArrowProcess"/>
    <dgm:cxn modelId="{1867D88C-A02B-408F-93F8-D743185DCB63}" type="presParOf" srcId="{7982871E-F917-4E4F-97BA-6B640A121AA4}" destId="{10279853-878F-4033-863F-DA60F3D57683}" srcOrd="0" destOrd="0" presId="urn:microsoft.com/office/officeart/2009/layout/CircleArrowProcess"/>
    <dgm:cxn modelId="{FBD2FAAC-DDF2-4796-B9E7-A40370DA9127}" type="presParOf" srcId="{10279853-878F-4033-863F-DA60F3D57683}" destId="{A5B687BD-C768-4551-8F21-BC3D888DA0F3}" srcOrd="0" destOrd="0" presId="urn:microsoft.com/office/officeart/2009/layout/CircleArrowProcess"/>
    <dgm:cxn modelId="{8BF7EF78-B6B6-429B-9B03-FA7A6EBD82FD}" type="presParOf" srcId="{7982871E-F917-4E4F-97BA-6B640A121AA4}" destId="{8542E6E2-F161-4D23-AA05-168DB3C783E4}" srcOrd="1" destOrd="0" presId="urn:microsoft.com/office/officeart/2009/layout/CircleArrowProcess"/>
    <dgm:cxn modelId="{31900501-E19D-4756-AC16-D204E9EF7308}" type="presParOf" srcId="{7982871E-F917-4E4F-97BA-6B640A121AA4}" destId="{929A3F13-A4E1-4A19-8710-BE760A236DE1}" srcOrd="2" destOrd="0" presId="urn:microsoft.com/office/officeart/2009/layout/CircleArrowProcess"/>
    <dgm:cxn modelId="{15FF2ED5-1254-46BC-AFB7-BA5565CFAE3C}" type="presParOf" srcId="{929A3F13-A4E1-4A19-8710-BE760A236DE1}" destId="{37105AC9-A238-426C-A5F6-059DC1C02576}" srcOrd="0" destOrd="0" presId="urn:microsoft.com/office/officeart/2009/layout/CircleArrowProcess"/>
    <dgm:cxn modelId="{79C14901-ACC6-491A-BB82-286292DBA9EE}" type="presParOf" srcId="{7982871E-F917-4E4F-97BA-6B640A121AA4}" destId="{2B00C3AF-CD79-40C1-8214-75318FBB8CA7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F740260-323E-41FC-ACF0-F30BBD2BFD90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7F657081-088F-464C-BA52-EFE34516B288}">
      <dgm:prSet phldrT="[Texto]" custT="1"/>
      <dgm:spPr/>
      <dgm:t>
        <a:bodyPr/>
        <a:lstStyle/>
        <a:p>
          <a:r>
            <a:rPr lang="pt-BR" sz="1600" b="1" dirty="0" smtClean="0">
              <a:cs typeface="Arial" panose="020B0604020202020204" pitchFamily="34" charset="0"/>
            </a:rPr>
            <a:t>Unificação</a:t>
          </a:r>
          <a:r>
            <a:rPr lang="pt-BR" sz="1600" b="0" dirty="0" smtClean="0">
              <a:cs typeface="Arial" panose="020B0604020202020204" pitchFamily="34" charset="0"/>
            </a:rPr>
            <a:t> do cadastro por meio do Cartão Nacional de Saúde </a:t>
          </a:r>
          <a:r>
            <a:rPr lang="pt-BR" sz="1600" b="1" dirty="0" smtClean="0">
              <a:cs typeface="Arial" panose="020B0604020202020204" pitchFamily="34" charset="0"/>
            </a:rPr>
            <a:t>(CNS)</a:t>
          </a:r>
          <a:endParaRPr lang="pt-BR" sz="1600" dirty="0"/>
        </a:p>
      </dgm:t>
    </dgm:pt>
    <dgm:pt modelId="{E539F3DD-7660-429D-9A0A-0058622CA291}" type="parTrans" cxnId="{DFCA5003-6A4D-4BB9-A3BF-825DC97ABB28}">
      <dgm:prSet/>
      <dgm:spPr/>
      <dgm:t>
        <a:bodyPr/>
        <a:lstStyle/>
        <a:p>
          <a:endParaRPr lang="pt-BR" sz="1600"/>
        </a:p>
      </dgm:t>
    </dgm:pt>
    <dgm:pt modelId="{C8ED38C3-63D7-4866-B705-438CADFC6DD4}" type="sibTrans" cxnId="{DFCA5003-6A4D-4BB9-A3BF-825DC97ABB28}">
      <dgm:prSet/>
      <dgm:spPr/>
      <dgm:t>
        <a:bodyPr/>
        <a:lstStyle/>
        <a:p>
          <a:endParaRPr lang="pt-BR" sz="1600"/>
        </a:p>
      </dgm:t>
    </dgm:pt>
    <dgm:pt modelId="{59FF3F3F-D404-4283-A266-4F7A5C09B2EF}">
      <dgm:prSet phldrT="[Texto]" custT="1"/>
      <dgm:spPr/>
      <dgm:t>
        <a:bodyPr/>
        <a:lstStyle/>
        <a:p>
          <a:r>
            <a:rPr lang="pt-BR" sz="1600" b="1" smtClean="0">
              <a:cs typeface="Arial" panose="020B0604020202020204" pitchFamily="34" charset="0"/>
            </a:rPr>
            <a:t>Cadastro</a:t>
          </a:r>
          <a:r>
            <a:rPr lang="pt-BR" sz="1600" b="0" smtClean="0">
              <a:cs typeface="Arial" panose="020B0604020202020204" pitchFamily="34" charset="0"/>
            </a:rPr>
            <a:t> inicia pelo registro de dados do </a:t>
          </a:r>
          <a:r>
            <a:rPr lang="pt-BR" sz="1600" b="1" smtClean="0">
              <a:cs typeface="Arial" panose="020B0604020202020204" pitchFamily="34" charset="0"/>
            </a:rPr>
            <a:t>indivíduo</a:t>
          </a:r>
          <a:endParaRPr lang="pt-BR" sz="1600" dirty="0"/>
        </a:p>
      </dgm:t>
    </dgm:pt>
    <dgm:pt modelId="{7A7ED0EC-1A3F-4F1D-BDBC-932CD34D2967}" type="parTrans" cxnId="{6B03B98A-5067-455A-9B29-77D9A289C3C9}">
      <dgm:prSet/>
      <dgm:spPr/>
      <dgm:t>
        <a:bodyPr/>
        <a:lstStyle/>
        <a:p>
          <a:endParaRPr lang="pt-BR" sz="1600"/>
        </a:p>
      </dgm:t>
    </dgm:pt>
    <dgm:pt modelId="{C02DF666-3DBF-474F-9AFF-B48D2BB1F0CA}" type="sibTrans" cxnId="{6B03B98A-5067-455A-9B29-77D9A289C3C9}">
      <dgm:prSet/>
      <dgm:spPr/>
      <dgm:t>
        <a:bodyPr/>
        <a:lstStyle/>
        <a:p>
          <a:endParaRPr lang="pt-BR" sz="1600"/>
        </a:p>
      </dgm:t>
    </dgm:pt>
    <dgm:pt modelId="{1BAD1EC2-886E-4E4C-BF14-7490F1362DC2}">
      <dgm:prSet phldrT="[Texto]" custT="1"/>
      <dgm:spPr/>
      <dgm:t>
        <a:bodyPr/>
        <a:lstStyle/>
        <a:p>
          <a:r>
            <a:rPr lang="pt-BR" sz="1600" b="1" smtClean="0"/>
            <a:t>Adaptação do layout </a:t>
          </a:r>
          <a:r>
            <a:rPr lang="pt-BR" sz="1600" smtClean="0"/>
            <a:t>ao padrão dos sistemas elaborados pelo NTI/DAB/SAS/MS, com melhora na visualização por diferentes dispositivos (Desktop, tablets e smartphones)</a:t>
          </a:r>
          <a:endParaRPr lang="pt-BR" sz="1600" dirty="0"/>
        </a:p>
      </dgm:t>
    </dgm:pt>
    <dgm:pt modelId="{11FC71B3-EC76-4486-8695-5AB3C58DD74D}" type="parTrans" cxnId="{F20FE2C2-1F4F-470F-8544-3B1FC69F0BEC}">
      <dgm:prSet/>
      <dgm:spPr/>
      <dgm:t>
        <a:bodyPr/>
        <a:lstStyle/>
        <a:p>
          <a:endParaRPr lang="pt-BR" sz="1600"/>
        </a:p>
      </dgm:t>
    </dgm:pt>
    <dgm:pt modelId="{D318445A-0216-43DC-9AD3-FC4362EA8F95}" type="sibTrans" cxnId="{F20FE2C2-1F4F-470F-8544-3B1FC69F0BEC}">
      <dgm:prSet/>
      <dgm:spPr/>
      <dgm:t>
        <a:bodyPr/>
        <a:lstStyle/>
        <a:p>
          <a:endParaRPr lang="pt-BR" sz="1600"/>
        </a:p>
      </dgm:t>
    </dgm:pt>
    <dgm:pt modelId="{774F7826-2F85-48B7-8B76-23C22BE487BB}">
      <dgm:prSet custT="1"/>
      <dgm:spPr/>
      <dgm:t>
        <a:bodyPr/>
        <a:lstStyle/>
        <a:p>
          <a:r>
            <a:rPr lang="pt-BR" sz="1600" b="1" smtClean="0">
              <a:cs typeface="Arial" panose="020B0604020202020204" pitchFamily="34" charset="0"/>
            </a:rPr>
            <a:t>Incorporação dos dados do SISAB e PBF</a:t>
          </a:r>
          <a:r>
            <a:rPr lang="pt-BR" sz="1600" smtClean="0">
              <a:cs typeface="Arial" panose="020B0604020202020204" pitchFamily="34" charset="0"/>
            </a:rPr>
            <a:t> sem a necessidade de interrupção do uso do sistema no nível local.</a:t>
          </a:r>
          <a:endParaRPr lang="pt-BR" sz="1600" dirty="0"/>
        </a:p>
      </dgm:t>
    </dgm:pt>
    <dgm:pt modelId="{F4B39495-9F66-44BB-B6A8-73794F947E95}" type="parTrans" cxnId="{F7BFBFBB-F123-49E5-88CF-4B630C634734}">
      <dgm:prSet/>
      <dgm:spPr/>
      <dgm:t>
        <a:bodyPr/>
        <a:lstStyle/>
        <a:p>
          <a:endParaRPr lang="pt-BR" sz="1600"/>
        </a:p>
      </dgm:t>
    </dgm:pt>
    <dgm:pt modelId="{C317D5EA-E06D-4810-B119-A9F7CAE5AE95}" type="sibTrans" cxnId="{F7BFBFBB-F123-49E5-88CF-4B630C634734}">
      <dgm:prSet/>
      <dgm:spPr/>
      <dgm:t>
        <a:bodyPr/>
        <a:lstStyle/>
        <a:p>
          <a:endParaRPr lang="pt-BR" sz="1600"/>
        </a:p>
      </dgm:t>
    </dgm:pt>
    <dgm:pt modelId="{D6052E00-2250-4C5A-A296-163C37573A26}" type="pres">
      <dgm:prSet presAssocID="{4F740260-323E-41FC-ACF0-F30BBD2BFD9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0DB230ED-A5BE-453B-9AD0-F5FF2006B93D}" type="pres">
      <dgm:prSet presAssocID="{4F740260-323E-41FC-ACF0-F30BBD2BFD90}" presName="Name1" presStyleCnt="0"/>
      <dgm:spPr/>
      <dgm:t>
        <a:bodyPr/>
        <a:lstStyle/>
        <a:p>
          <a:endParaRPr lang="pt-BR"/>
        </a:p>
      </dgm:t>
    </dgm:pt>
    <dgm:pt modelId="{387BDA20-12C9-4A4A-89C2-02D3AC6F8B2B}" type="pres">
      <dgm:prSet presAssocID="{4F740260-323E-41FC-ACF0-F30BBD2BFD90}" presName="cycle" presStyleCnt="0"/>
      <dgm:spPr/>
      <dgm:t>
        <a:bodyPr/>
        <a:lstStyle/>
        <a:p>
          <a:endParaRPr lang="pt-BR"/>
        </a:p>
      </dgm:t>
    </dgm:pt>
    <dgm:pt modelId="{99218695-53F5-47D0-AA81-81E5118680C2}" type="pres">
      <dgm:prSet presAssocID="{4F740260-323E-41FC-ACF0-F30BBD2BFD90}" presName="srcNode" presStyleLbl="node1" presStyleIdx="0" presStyleCnt="4"/>
      <dgm:spPr/>
      <dgm:t>
        <a:bodyPr/>
        <a:lstStyle/>
        <a:p>
          <a:endParaRPr lang="pt-BR"/>
        </a:p>
      </dgm:t>
    </dgm:pt>
    <dgm:pt modelId="{FF96B292-3FCB-4AD3-A117-9C44FBD7369A}" type="pres">
      <dgm:prSet presAssocID="{4F740260-323E-41FC-ACF0-F30BBD2BFD90}" presName="conn" presStyleLbl="parChTrans1D2" presStyleIdx="0" presStyleCnt="1"/>
      <dgm:spPr/>
      <dgm:t>
        <a:bodyPr/>
        <a:lstStyle/>
        <a:p>
          <a:endParaRPr lang="pt-BR"/>
        </a:p>
      </dgm:t>
    </dgm:pt>
    <dgm:pt modelId="{B5642DFE-938B-44F1-BB44-AD36741D488C}" type="pres">
      <dgm:prSet presAssocID="{4F740260-323E-41FC-ACF0-F30BBD2BFD90}" presName="extraNode" presStyleLbl="node1" presStyleIdx="0" presStyleCnt="4"/>
      <dgm:spPr/>
      <dgm:t>
        <a:bodyPr/>
        <a:lstStyle/>
        <a:p>
          <a:endParaRPr lang="pt-BR"/>
        </a:p>
      </dgm:t>
    </dgm:pt>
    <dgm:pt modelId="{13C368AB-831D-49CF-80B8-94DAF8C9F08A}" type="pres">
      <dgm:prSet presAssocID="{4F740260-323E-41FC-ACF0-F30BBD2BFD90}" presName="dstNode" presStyleLbl="node1" presStyleIdx="0" presStyleCnt="4"/>
      <dgm:spPr/>
      <dgm:t>
        <a:bodyPr/>
        <a:lstStyle/>
        <a:p>
          <a:endParaRPr lang="pt-BR"/>
        </a:p>
      </dgm:t>
    </dgm:pt>
    <dgm:pt modelId="{9B562362-60B4-44FF-A0A5-73D13628E68C}" type="pres">
      <dgm:prSet presAssocID="{7F657081-088F-464C-BA52-EFE34516B28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46CF16-1771-4777-8F27-9182BCC704E3}" type="pres">
      <dgm:prSet presAssocID="{7F657081-088F-464C-BA52-EFE34516B288}" presName="accent_1" presStyleCnt="0"/>
      <dgm:spPr/>
      <dgm:t>
        <a:bodyPr/>
        <a:lstStyle/>
        <a:p>
          <a:endParaRPr lang="pt-BR"/>
        </a:p>
      </dgm:t>
    </dgm:pt>
    <dgm:pt modelId="{0B79F426-B3B9-4D72-887C-753A28537D99}" type="pres">
      <dgm:prSet presAssocID="{7F657081-088F-464C-BA52-EFE34516B288}" presName="accentRepeatNode" presStyleLbl="solidFgAcc1" presStyleIdx="0" presStyleCnt="4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0BD3DDA5-E32D-47F1-A016-A33D4D22ACEB}" type="pres">
      <dgm:prSet presAssocID="{59FF3F3F-D404-4283-A266-4F7A5C09B2E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DD7EA2F-86CF-4B32-BB39-1AEC4B309D3B}" type="pres">
      <dgm:prSet presAssocID="{59FF3F3F-D404-4283-A266-4F7A5C09B2EF}" presName="accent_2" presStyleCnt="0"/>
      <dgm:spPr/>
      <dgm:t>
        <a:bodyPr/>
        <a:lstStyle/>
        <a:p>
          <a:endParaRPr lang="pt-BR"/>
        </a:p>
      </dgm:t>
    </dgm:pt>
    <dgm:pt modelId="{CD02841F-AC82-4D86-9384-9177129653BD}" type="pres">
      <dgm:prSet presAssocID="{59FF3F3F-D404-4283-A266-4F7A5C09B2EF}" presName="accentRepeatNode" presStyleLbl="solidFgAcc1" presStyleIdx="1" presStyleCnt="4"/>
      <dgm:spPr>
        <a:blipFill dpi="0"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1C5D6912-E06D-4D2D-89A2-4AACF197B9C6}" type="pres">
      <dgm:prSet presAssocID="{1BAD1EC2-886E-4E4C-BF14-7490F1362DC2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2DAF10C-F82D-442A-95A3-115E467ACB07}" type="pres">
      <dgm:prSet presAssocID="{1BAD1EC2-886E-4E4C-BF14-7490F1362DC2}" presName="accent_3" presStyleCnt="0"/>
      <dgm:spPr/>
      <dgm:t>
        <a:bodyPr/>
        <a:lstStyle/>
        <a:p>
          <a:endParaRPr lang="pt-BR"/>
        </a:p>
      </dgm:t>
    </dgm:pt>
    <dgm:pt modelId="{042B4ACC-C564-41E7-B027-B6EC7F20A7E7}" type="pres">
      <dgm:prSet presAssocID="{1BAD1EC2-886E-4E4C-BF14-7490F1362DC2}" presName="accentRepeatNode" presStyleLbl="solidFgAcc1" presStyleIdx="2" presStyleCnt="4"/>
      <dgm:spPr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429AA49E-0654-4E23-82EF-D7A514898C61}" type="pres">
      <dgm:prSet presAssocID="{774F7826-2F85-48B7-8B76-23C22BE487B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86C254-4B2F-4859-8551-EECEC644EE27}" type="pres">
      <dgm:prSet presAssocID="{774F7826-2F85-48B7-8B76-23C22BE487BB}" presName="accent_4" presStyleCnt="0"/>
      <dgm:spPr/>
      <dgm:t>
        <a:bodyPr/>
        <a:lstStyle/>
        <a:p>
          <a:endParaRPr lang="pt-BR"/>
        </a:p>
      </dgm:t>
    </dgm:pt>
    <dgm:pt modelId="{0192EE31-3954-44DB-BD38-8627E0364378}" type="pres">
      <dgm:prSet presAssocID="{774F7826-2F85-48B7-8B76-23C22BE487BB}" presName="accentRepeatNode" presStyleLbl="solidFgAcc1" presStyleIdx="3" presStyleCnt="4"/>
      <dgm:spPr>
        <a:blipFill dpi="0"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pt-BR"/>
        </a:p>
      </dgm:t>
    </dgm:pt>
  </dgm:ptLst>
  <dgm:cxnLst>
    <dgm:cxn modelId="{A02C63E6-59BE-4423-9186-97AB309F6CA6}" type="presOf" srcId="{1BAD1EC2-886E-4E4C-BF14-7490F1362DC2}" destId="{1C5D6912-E06D-4D2D-89A2-4AACF197B9C6}" srcOrd="0" destOrd="0" presId="urn:microsoft.com/office/officeart/2008/layout/VerticalCurvedList"/>
    <dgm:cxn modelId="{F7BFBFBB-F123-49E5-88CF-4B630C634734}" srcId="{4F740260-323E-41FC-ACF0-F30BBD2BFD90}" destId="{774F7826-2F85-48B7-8B76-23C22BE487BB}" srcOrd="3" destOrd="0" parTransId="{F4B39495-9F66-44BB-B6A8-73794F947E95}" sibTransId="{C317D5EA-E06D-4810-B119-A9F7CAE5AE95}"/>
    <dgm:cxn modelId="{F20FE2C2-1F4F-470F-8544-3B1FC69F0BEC}" srcId="{4F740260-323E-41FC-ACF0-F30BBD2BFD90}" destId="{1BAD1EC2-886E-4E4C-BF14-7490F1362DC2}" srcOrd="2" destOrd="0" parTransId="{11FC71B3-EC76-4486-8695-5AB3C58DD74D}" sibTransId="{D318445A-0216-43DC-9AD3-FC4362EA8F95}"/>
    <dgm:cxn modelId="{C753B6B5-9FAD-4D9D-8F26-27C29936E7C0}" type="presOf" srcId="{59FF3F3F-D404-4283-A266-4F7A5C09B2EF}" destId="{0BD3DDA5-E32D-47F1-A016-A33D4D22ACEB}" srcOrd="0" destOrd="0" presId="urn:microsoft.com/office/officeart/2008/layout/VerticalCurvedList"/>
    <dgm:cxn modelId="{DFCA5003-6A4D-4BB9-A3BF-825DC97ABB28}" srcId="{4F740260-323E-41FC-ACF0-F30BBD2BFD90}" destId="{7F657081-088F-464C-BA52-EFE34516B288}" srcOrd="0" destOrd="0" parTransId="{E539F3DD-7660-429D-9A0A-0058622CA291}" sibTransId="{C8ED38C3-63D7-4866-B705-438CADFC6DD4}"/>
    <dgm:cxn modelId="{D7C1B9BD-E201-4364-A61B-6EA5F20D1E69}" type="presOf" srcId="{774F7826-2F85-48B7-8B76-23C22BE487BB}" destId="{429AA49E-0654-4E23-82EF-D7A514898C61}" srcOrd="0" destOrd="0" presId="urn:microsoft.com/office/officeart/2008/layout/VerticalCurvedList"/>
    <dgm:cxn modelId="{9577EE43-0C5A-49B9-8250-A23660465A83}" type="presOf" srcId="{4F740260-323E-41FC-ACF0-F30BBD2BFD90}" destId="{D6052E00-2250-4C5A-A296-163C37573A26}" srcOrd="0" destOrd="0" presId="urn:microsoft.com/office/officeart/2008/layout/VerticalCurvedList"/>
    <dgm:cxn modelId="{A67D37CB-1C06-467B-A26A-8ECBD046303A}" type="presOf" srcId="{C8ED38C3-63D7-4866-B705-438CADFC6DD4}" destId="{FF96B292-3FCB-4AD3-A117-9C44FBD7369A}" srcOrd="0" destOrd="0" presId="urn:microsoft.com/office/officeart/2008/layout/VerticalCurvedList"/>
    <dgm:cxn modelId="{86EAD251-458D-438D-BD06-F8BC7C602188}" type="presOf" srcId="{7F657081-088F-464C-BA52-EFE34516B288}" destId="{9B562362-60B4-44FF-A0A5-73D13628E68C}" srcOrd="0" destOrd="0" presId="urn:microsoft.com/office/officeart/2008/layout/VerticalCurvedList"/>
    <dgm:cxn modelId="{6B03B98A-5067-455A-9B29-77D9A289C3C9}" srcId="{4F740260-323E-41FC-ACF0-F30BBD2BFD90}" destId="{59FF3F3F-D404-4283-A266-4F7A5C09B2EF}" srcOrd="1" destOrd="0" parTransId="{7A7ED0EC-1A3F-4F1D-BDBC-932CD34D2967}" sibTransId="{C02DF666-3DBF-474F-9AFF-B48D2BB1F0CA}"/>
    <dgm:cxn modelId="{1CCE111A-9747-43B2-B4F9-08E26C851C81}" type="presParOf" srcId="{D6052E00-2250-4C5A-A296-163C37573A26}" destId="{0DB230ED-A5BE-453B-9AD0-F5FF2006B93D}" srcOrd="0" destOrd="0" presId="urn:microsoft.com/office/officeart/2008/layout/VerticalCurvedList"/>
    <dgm:cxn modelId="{03099BC6-AC21-4321-A263-588757590C14}" type="presParOf" srcId="{0DB230ED-A5BE-453B-9AD0-F5FF2006B93D}" destId="{387BDA20-12C9-4A4A-89C2-02D3AC6F8B2B}" srcOrd="0" destOrd="0" presId="urn:microsoft.com/office/officeart/2008/layout/VerticalCurvedList"/>
    <dgm:cxn modelId="{53E8A934-E34A-4B78-930E-496720BFE303}" type="presParOf" srcId="{387BDA20-12C9-4A4A-89C2-02D3AC6F8B2B}" destId="{99218695-53F5-47D0-AA81-81E5118680C2}" srcOrd="0" destOrd="0" presId="urn:microsoft.com/office/officeart/2008/layout/VerticalCurvedList"/>
    <dgm:cxn modelId="{74DDD750-C6F9-454A-9B0B-492B5B2AF8E2}" type="presParOf" srcId="{387BDA20-12C9-4A4A-89C2-02D3AC6F8B2B}" destId="{FF96B292-3FCB-4AD3-A117-9C44FBD7369A}" srcOrd="1" destOrd="0" presId="urn:microsoft.com/office/officeart/2008/layout/VerticalCurvedList"/>
    <dgm:cxn modelId="{80F1E7FA-EF9A-4FB1-A5CE-3898CAA10156}" type="presParOf" srcId="{387BDA20-12C9-4A4A-89C2-02D3AC6F8B2B}" destId="{B5642DFE-938B-44F1-BB44-AD36741D488C}" srcOrd="2" destOrd="0" presId="urn:microsoft.com/office/officeart/2008/layout/VerticalCurvedList"/>
    <dgm:cxn modelId="{FE330CED-2BA7-4F80-B7B9-43093808FF21}" type="presParOf" srcId="{387BDA20-12C9-4A4A-89C2-02D3AC6F8B2B}" destId="{13C368AB-831D-49CF-80B8-94DAF8C9F08A}" srcOrd="3" destOrd="0" presId="urn:microsoft.com/office/officeart/2008/layout/VerticalCurvedList"/>
    <dgm:cxn modelId="{EDEEA62C-317A-45DE-A5E0-E0CEED4AD1B7}" type="presParOf" srcId="{0DB230ED-A5BE-453B-9AD0-F5FF2006B93D}" destId="{9B562362-60B4-44FF-A0A5-73D13628E68C}" srcOrd="1" destOrd="0" presId="urn:microsoft.com/office/officeart/2008/layout/VerticalCurvedList"/>
    <dgm:cxn modelId="{193CB2F6-1B58-48E1-AF65-8E67E79D8145}" type="presParOf" srcId="{0DB230ED-A5BE-453B-9AD0-F5FF2006B93D}" destId="{0946CF16-1771-4777-8F27-9182BCC704E3}" srcOrd="2" destOrd="0" presId="urn:microsoft.com/office/officeart/2008/layout/VerticalCurvedList"/>
    <dgm:cxn modelId="{09286862-A137-413A-8E28-84D58EE51A64}" type="presParOf" srcId="{0946CF16-1771-4777-8F27-9182BCC704E3}" destId="{0B79F426-B3B9-4D72-887C-753A28537D99}" srcOrd="0" destOrd="0" presId="urn:microsoft.com/office/officeart/2008/layout/VerticalCurvedList"/>
    <dgm:cxn modelId="{63B40996-9DEB-457D-A60B-D605E0F8CE44}" type="presParOf" srcId="{0DB230ED-A5BE-453B-9AD0-F5FF2006B93D}" destId="{0BD3DDA5-E32D-47F1-A016-A33D4D22ACEB}" srcOrd="3" destOrd="0" presId="urn:microsoft.com/office/officeart/2008/layout/VerticalCurvedList"/>
    <dgm:cxn modelId="{DDFD71DD-F0FD-4746-90B5-D688F71FDBC3}" type="presParOf" srcId="{0DB230ED-A5BE-453B-9AD0-F5FF2006B93D}" destId="{CDD7EA2F-86CF-4B32-BB39-1AEC4B309D3B}" srcOrd="4" destOrd="0" presId="urn:microsoft.com/office/officeart/2008/layout/VerticalCurvedList"/>
    <dgm:cxn modelId="{EC4AC54F-E7AF-4B44-950F-0C0E338E78B1}" type="presParOf" srcId="{CDD7EA2F-86CF-4B32-BB39-1AEC4B309D3B}" destId="{CD02841F-AC82-4D86-9384-9177129653BD}" srcOrd="0" destOrd="0" presId="urn:microsoft.com/office/officeart/2008/layout/VerticalCurvedList"/>
    <dgm:cxn modelId="{DF416477-9FA9-4F0D-A0BD-10EBA4422ACB}" type="presParOf" srcId="{0DB230ED-A5BE-453B-9AD0-F5FF2006B93D}" destId="{1C5D6912-E06D-4D2D-89A2-4AACF197B9C6}" srcOrd="5" destOrd="0" presId="urn:microsoft.com/office/officeart/2008/layout/VerticalCurvedList"/>
    <dgm:cxn modelId="{65A2F19B-7612-447E-879C-F2B202BC3C24}" type="presParOf" srcId="{0DB230ED-A5BE-453B-9AD0-F5FF2006B93D}" destId="{32DAF10C-F82D-442A-95A3-115E467ACB07}" srcOrd="6" destOrd="0" presId="urn:microsoft.com/office/officeart/2008/layout/VerticalCurvedList"/>
    <dgm:cxn modelId="{1009DD0C-22BD-4910-AB8C-A37BADF91D00}" type="presParOf" srcId="{32DAF10C-F82D-442A-95A3-115E467ACB07}" destId="{042B4ACC-C564-41E7-B027-B6EC7F20A7E7}" srcOrd="0" destOrd="0" presId="urn:microsoft.com/office/officeart/2008/layout/VerticalCurvedList"/>
    <dgm:cxn modelId="{3830E98A-9276-4FFB-9DB2-62A4B6DCD421}" type="presParOf" srcId="{0DB230ED-A5BE-453B-9AD0-F5FF2006B93D}" destId="{429AA49E-0654-4E23-82EF-D7A514898C61}" srcOrd="7" destOrd="0" presId="urn:microsoft.com/office/officeart/2008/layout/VerticalCurvedList"/>
    <dgm:cxn modelId="{E20F5078-05D7-4D59-AB0A-B8A02BE0A1E2}" type="presParOf" srcId="{0DB230ED-A5BE-453B-9AD0-F5FF2006B93D}" destId="{A086C254-4B2F-4859-8551-EECEC644EE27}" srcOrd="8" destOrd="0" presId="urn:microsoft.com/office/officeart/2008/layout/VerticalCurvedList"/>
    <dgm:cxn modelId="{183FB94B-2951-46C1-9547-24AE35E46960}" type="presParOf" srcId="{A086C254-4B2F-4859-8551-EECEC644EE27}" destId="{0192EE31-3954-44DB-BD38-8627E036437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BD2C67-AA8D-452A-8E01-20A5AE3E4AF0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64306B1-B2FC-4492-A97C-9AB823260233}">
      <dgm:prSet phldrT="[Texto]"/>
      <dgm:spPr/>
      <dgm:t>
        <a:bodyPr/>
        <a:lstStyle/>
        <a:p>
          <a:r>
            <a:rPr lang="pt-BR" dirty="0" smtClean="0"/>
            <a:t>Sistema de Gestão PBF na Saúde</a:t>
          </a:r>
          <a:endParaRPr lang="pt-BR" dirty="0"/>
        </a:p>
      </dgm:t>
    </dgm:pt>
    <dgm:pt modelId="{4D58F2E8-F058-455F-A707-819022EB9F90}" type="parTrans" cxnId="{50D55114-DEB6-4C3F-93CE-6A7BF5D5CEFA}">
      <dgm:prSet/>
      <dgm:spPr/>
      <dgm:t>
        <a:bodyPr/>
        <a:lstStyle/>
        <a:p>
          <a:endParaRPr lang="pt-BR"/>
        </a:p>
      </dgm:t>
    </dgm:pt>
    <dgm:pt modelId="{BCA77E27-8308-471F-BF1B-D9A54C65D1EB}" type="sibTrans" cxnId="{50D55114-DEB6-4C3F-93CE-6A7BF5D5CEFA}">
      <dgm:prSet/>
      <dgm:spPr/>
      <dgm:t>
        <a:bodyPr/>
        <a:lstStyle/>
        <a:p>
          <a:endParaRPr lang="pt-BR"/>
        </a:p>
      </dgm:t>
    </dgm:pt>
    <dgm:pt modelId="{6D6B3006-78DA-445E-AD01-A92671AE477E}">
      <dgm:prSet phldrT="[Texto]"/>
      <dgm:spPr/>
      <dgm:t>
        <a:bodyPr/>
        <a:lstStyle/>
        <a:p>
          <a:r>
            <a:rPr lang="pt-BR" dirty="0" smtClean="0"/>
            <a:t>e-SUS AB</a:t>
          </a:r>
          <a:endParaRPr lang="pt-BR" dirty="0"/>
        </a:p>
      </dgm:t>
    </dgm:pt>
    <dgm:pt modelId="{F2C73E7D-26D0-47D3-B0EC-A6B85DE8D532}" type="parTrans" cxnId="{15EEA10C-7576-49B2-9E66-93F6CB0D997E}">
      <dgm:prSet/>
      <dgm:spPr/>
      <dgm:t>
        <a:bodyPr/>
        <a:lstStyle/>
        <a:p>
          <a:endParaRPr lang="pt-BR"/>
        </a:p>
      </dgm:t>
    </dgm:pt>
    <dgm:pt modelId="{C8459A66-4A78-4F16-AF50-42FF922557AE}" type="sibTrans" cxnId="{15EEA10C-7576-49B2-9E66-93F6CB0D997E}">
      <dgm:prSet/>
      <dgm:spPr/>
      <dgm:t>
        <a:bodyPr/>
        <a:lstStyle/>
        <a:p>
          <a:endParaRPr lang="pt-BR"/>
        </a:p>
      </dgm:t>
    </dgm:pt>
    <dgm:pt modelId="{966D56A4-F346-4931-A9BA-AD42AB3F49B5}">
      <dgm:prSet phldrT="[Texto]"/>
      <dgm:spPr/>
      <dgm:t>
        <a:bodyPr/>
        <a:lstStyle/>
        <a:p>
          <a:r>
            <a:rPr lang="pt-BR" dirty="0" err="1" smtClean="0"/>
            <a:t>Sisvan</a:t>
          </a:r>
          <a:endParaRPr lang="pt-BR" dirty="0"/>
        </a:p>
      </dgm:t>
    </dgm:pt>
    <dgm:pt modelId="{A77B0623-C44D-4277-99BE-042595371EAC}" type="sibTrans" cxnId="{9F43E6D5-BC37-4025-ADA7-CCA3717C56A2}">
      <dgm:prSet/>
      <dgm:spPr/>
      <dgm:t>
        <a:bodyPr/>
        <a:lstStyle/>
        <a:p>
          <a:endParaRPr lang="pt-BR"/>
        </a:p>
      </dgm:t>
    </dgm:pt>
    <dgm:pt modelId="{87C6B04F-67DA-4AC1-BE0E-0C81CEDDAE85}" type="parTrans" cxnId="{9F43E6D5-BC37-4025-ADA7-CCA3717C56A2}">
      <dgm:prSet/>
      <dgm:spPr/>
      <dgm:t>
        <a:bodyPr/>
        <a:lstStyle/>
        <a:p>
          <a:endParaRPr lang="pt-BR"/>
        </a:p>
      </dgm:t>
    </dgm:pt>
    <dgm:pt modelId="{14FA3FC5-690B-4ECB-93CE-AB2096C08245}">
      <dgm:prSet phldrT="[Texto]" custT="1"/>
      <dgm:spPr/>
      <dgm:t>
        <a:bodyPr/>
        <a:lstStyle/>
        <a:p>
          <a:endParaRPr lang="pt-BR" sz="1800" dirty="0"/>
        </a:p>
      </dgm:t>
    </dgm:pt>
    <dgm:pt modelId="{EF7B7FBA-2333-42D8-B176-95AF52FF87C1}" type="sibTrans" cxnId="{847E6850-81B3-498D-A697-D5F6E4A942E0}">
      <dgm:prSet/>
      <dgm:spPr/>
      <dgm:t>
        <a:bodyPr/>
        <a:lstStyle/>
        <a:p>
          <a:endParaRPr lang="pt-BR"/>
        </a:p>
      </dgm:t>
    </dgm:pt>
    <dgm:pt modelId="{F5A73CC8-A2F2-4654-9454-334007986A44}" type="parTrans" cxnId="{847E6850-81B3-498D-A697-D5F6E4A942E0}">
      <dgm:prSet/>
      <dgm:spPr/>
      <dgm:t>
        <a:bodyPr/>
        <a:lstStyle/>
        <a:p>
          <a:endParaRPr lang="pt-BR"/>
        </a:p>
      </dgm:t>
    </dgm:pt>
    <dgm:pt modelId="{569780BE-C8CB-4E65-9F16-2854D6382E98}" type="pres">
      <dgm:prSet presAssocID="{B9BD2C67-AA8D-452A-8E01-20A5AE3E4AF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87DBFF5-183C-425F-AC4B-B8C8F7853329}" type="pres">
      <dgm:prSet presAssocID="{B9BD2C67-AA8D-452A-8E01-20A5AE3E4AF0}" presName="ellipse" presStyleLbl="trBgShp" presStyleIdx="0" presStyleCnt="1"/>
      <dgm:spPr/>
    </dgm:pt>
    <dgm:pt modelId="{366E9FD9-9DAB-49DD-8B38-FAD44FB83FBC}" type="pres">
      <dgm:prSet presAssocID="{B9BD2C67-AA8D-452A-8E01-20A5AE3E4AF0}" presName="arrow1" presStyleLbl="fgShp" presStyleIdx="0" presStyleCnt="1" custAng="0" custLinFactNeighborX="4794" custLinFactNeighborY="-12015"/>
      <dgm:spPr/>
    </dgm:pt>
    <dgm:pt modelId="{9E8BAB22-BC14-4D70-91B4-F2F09A1E8178}" type="pres">
      <dgm:prSet presAssocID="{B9BD2C67-AA8D-452A-8E01-20A5AE3E4AF0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C4C98B-1F15-4F88-B857-649E13722861}" type="pres">
      <dgm:prSet presAssocID="{664306B1-B2FC-4492-A97C-9AB823260233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0736A07-B566-40A4-8092-D7E92C80BBEE}" type="pres">
      <dgm:prSet presAssocID="{6D6B3006-78DA-445E-AD01-A92671AE477E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79F541A-1DAC-4FC0-B0FC-C84FAB013F46}" type="pres">
      <dgm:prSet presAssocID="{14FA3FC5-690B-4ECB-93CE-AB2096C08245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1905698-367D-41EF-B415-2876A1D35D83}" type="pres">
      <dgm:prSet presAssocID="{B9BD2C67-AA8D-452A-8E01-20A5AE3E4AF0}" presName="funnel" presStyleLbl="trAlignAcc1" presStyleIdx="0" presStyleCnt="1" custLinFactNeighborY="-338"/>
      <dgm:spPr/>
    </dgm:pt>
  </dgm:ptLst>
  <dgm:cxnLst>
    <dgm:cxn modelId="{9F43E6D5-BC37-4025-ADA7-CCA3717C56A2}" srcId="{B9BD2C67-AA8D-452A-8E01-20A5AE3E4AF0}" destId="{966D56A4-F346-4931-A9BA-AD42AB3F49B5}" srcOrd="0" destOrd="0" parTransId="{87C6B04F-67DA-4AC1-BE0E-0C81CEDDAE85}" sibTransId="{A77B0623-C44D-4277-99BE-042595371EAC}"/>
    <dgm:cxn modelId="{91715066-49E7-4F50-94F9-6E4054FC78D1}" type="presOf" srcId="{6D6B3006-78DA-445E-AD01-A92671AE477E}" destId="{49C4C98B-1F15-4F88-B857-649E13722861}" srcOrd="0" destOrd="0" presId="urn:microsoft.com/office/officeart/2005/8/layout/funnel1"/>
    <dgm:cxn modelId="{15EEA10C-7576-49B2-9E66-93F6CB0D997E}" srcId="{B9BD2C67-AA8D-452A-8E01-20A5AE3E4AF0}" destId="{6D6B3006-78DA-445E-AD01-A92671AE477E}" srcOrd="2" destOrd="0" parTransId="{F2C73E7D-26D0-47D3-B0EC-A6B85DE8D532}" sibTransId="{C8459A66-4A78-4F16-AF50-42FF922557AE}"/>
    <dgm:cxn modelId="{D40BAF8C-BA5C-4A17-8143-03F545BBCFA0}" type="presOf" srcId="{14FA3FC5-690B-4ECB-93CE-AB2096C08245}" destId="{9E8BAB22-BC14-4D70-91B4-F2F09A1E8178}" srcOrd="0" destOrd="0" presId="urn:microsoft.com/office/officeart/2005/8/layout/funnel1"/>
    <dgm:cxn modelId="{03E8778D-FFF7-46D4-93C0-995240819E03}" type="presOf" srcId="{664306B1-B2FC-4492-A97C-9AB823260233}" destId="{30736A07-B566-40A4-8092-D7E92C80BBEE}" srcOrd="0" destOrd="0" presId="urn:microsoft.com/office/officeart/2005/8/layout/funnel1"/>
    <dgm:cxn modelId="{847E6850-81B3-498D-A697-D5F6E4A942E0}" srcId="{B9BD2C67-AA8D-452A-8E01-20A5AE3E4AF0}" destId="{14FA3FC5-690B-4ECB-93CE-AB2096C08245}" srcOrd="3" destOrd="0" parTransId="{F5A73CC8-A2F2-4654-9454-334007986A44}" sibTransId="{EF7B7FBA-2333-42D8-B176-95AF52FF87C1}"/>
    <dgm:cxn modelId="{85E62724-8B80-4675-8A85-22D4804EEFF4}" type="presOf" srcId="{966D56A4-F346-4931-A9BA-AD42AB3F49B5}" destId="{479F541A-1DAC-4FC0-B0FC-C84FAB013F46}" srcOrd="0" destOrd="0" presId="urn:microsoft.com/office/officeart/2005/8/layout/funnel1"/>
    <dgm:cxn modelId="{50D55114-DEB6-4C3F-93CE-6A7BF5D5CEFA}" srcId="{B9BD2C67-AA8D-452A-8E01-20A5AE3E4AF0}" destId="{664306B1-B2FC-4492-A97C-9AB823260233}" srcOrd="1" destOrd="0" parTransId="{4D58F2E8-F058-455F-A707-819022EB9F90}" sibTransId="{BCA77E27-8308-471F-BF1B-D9A54C65D1EB}"/>
    <dgm:cxn modelId="{64928592-6175-44EA-9333-A71D100A77E8}" type="presOf" srcId="{B9BD2C67-AA8D-452A-8E01-20A5AE3E4AF0}" destId="{569780BE-C8CB-4E65-9F16-2854D6382E98}" srcOrd="0" destOrd="0" presId="urn:microsoft.com/office/officeart/2005/8/layout/funnel1"/>
    <dgm:cxn modelId="{9D08209E-7CC7-44E2-ACEE-41A0CEE22D3D}" type="presParOf" srcId="{569780BE-C8CB-4E65-9F16-2854D6382E98}" destId="{087DBFF5-183C-425F-AC4B-B8C8F7853329}" srcOrd="0" destOrd="0" presId="urn:microsoft.com/office/officeart/2005/8/layout/funnel1"/>
    <dgm:cxn modelId="{EFC97CD1-2D4B-49B4-A0EF-E05F0259C3B9}" type="presParOf" srcId="{569780BE-C8CB-4E65-9F16-2854D6382E98}" destId="{366E9FD9-9DAB-49DD-8B38-FAD44FB83FBC}" srcOrd="1" destOrd="0" presId="urn:microsoft.com/office/officeart/2005/8/layout/funnel1"/>
    <dgm:cxn modelId="{F16ADE62-8B35-4F72-91E2-B7482F15BA2D}" type="presParOf" srcId="{569780BE-C8CB-4E65-9F16-2854D6382E98}" destId="{9E8BAB22-BC14-4D70-91B4-F2F09A1E8178}" srcOrd="2" destOrd="0" presId="urn:microsoft.com/office/officeart/2005/8/layout/funnel1"/>
    <dgm:cxn modelId="{C6CE52BA-A8F6-41B3-8CBA-35C3F28BEB44}" type="presParOf" srcId="{569780BE-C8CB-4E65-9F16-2854D6382E98}" destId="{49C4C98B-1F15-4F88-B857-649E13722861}" srcOrd="3" destOrd="0" presId="urn:microsoft.com/office/officeart/2005/8/layout/funnel1"/>
    <dgm:cxn modelId="{75B0C1F7-F926-4B7B-84E9-49336C68BEDF}" type="presParOf" srcId="{569780BE-C8CB-4E65-9F16-2854D6382E98}" destId="{30736A07-B566-40A4-8092-D7E92C80BBEE}" srcOrd="4" destOrd="0" presId="urn:microsoft.com/office/officeart/2005/8/layout/funnel1"/>
    <dgm:cxn modelId="{A0EA1000-828B-46F3-A68B-E607EDC59CD9}" type="presParOf" srcId="{569780BE-C8CB-4E65-9F16-2854D6382E98}" destId="{479F541A-1DAC-4FC0-B0FC-C84FAB013F46}" srcOrd="5" destOrd="0" presId="urn:microsoft.com/office/officeart/2005/8/layout/funnel1"/>
    <dgm:cxn modelId="{6AE2788A-DF8F-402A-9B97-885684AC67EE}" type="presParOf" srcId="{569780BE-C8CB-4E65-9F16-2854D6382E98}" destId="{21905698-367D-41EF-B415-2876A1D35D8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C235BBA-494E-4368-8D3D-7A903ABBC655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7E6A492-56F7-4ADF-815C-79F3291BE677}">
      <dgm:prSet phldrT="[Texto]"/>
      <dgm:spPr/>
      <dgm:t>
        <a:bodyPr/>
        <a:lstStyle/>
        <a:p>
          <a:r>
            <a:rPr lang="pt-BR" dirty="0" smtClean="0"/>
            <a:t>Os dados do e-SUS AB são enviados pelas equipes de Atenção Básica para a base do SISAB, conforme cronograma de envio estabelecido anualmente.</a:t>
          </a:r>
          <a:endParaRPr lang="pt-BR" dirty="0"/>
        </a:p>
      </dgm:t>
    </dgm:pt>
    <dgm:pt modelId="{E8F0B8E3-3EAF-4FEC-97E5-03BDDA4FD9A7}" type="parTrans" cxnId="{6D9803C5-455B-49D3-9F7E-49DB62BBC5DB}">
      <dgm:prSet/>
      <dgm:spPr/>
      <dgm:t>
        <a:bodyPr/>
        <a:lstStyle/>
        <a:p>
          <a:endParaRPr lang="pt-BR"/>
        </a:p>
      </dgm:t>
    </dgm:pt>
    <dgm:pt modelId="{389EA69E-AD66-4E44-B129-B0ECCAD8FBFA}" type="sibTrans" cxnId="{6D9803C5-455B-49D3-9F7E-49DB62BBC5DB}">
      <dgm:prSet/>
      <dgm:spPr/>
      <dgm:t>
        <a:bodyPr/>
        <a:lstStyle/>
        <a:p>
          <a:endParaRPr lang="pt-BR"/>
        </a:p>
      </dgm:t>
    </dgm:pt>
    <dgm:pt modelId="{36FD91AB-D58B-4952-9C00-F6017051FFDF}">
      <dgm:prSet phldrT="[Texto]"/>
      <dgm:spPr/>
      <dgm:t>
        <a:bodyPr/>
        <a:lstStyle/>
        <a:p>
          <a:r>
            <a:rPr lang="pt-BR" dirty="0" smtClean="0"/>
            <a:t>Os dados enviados passam por análises de consistência na base do SISAB</a:t>
          </a:r>
          <a:endParaRPr lang="pt-BR" dirty="0"/>
        </a:p>
      </dgm:t>
    </dgm:pt>
    <dgm:pt modelId="{ABE61519-B60C-41B8-B17F-4946B2230009}" type="parTrans" cxnId="{F72E4AD4-4596-45D3-A903-5142899F69B4}">
      <dgm:prSet/>
      <dgm:spPr/>
      <dgm:t>
        <a:bodyPr/>
        <a:lstStyle/>
        <a:p>
          <a:endParaRPr lang="pt-BR"/>
        </a:p>
      </dgm:t>
    </dgm:pt>
    <dgm:pt modelId="{C4214D17-EFBB-4C09-BE79-5EF8E50DEF79}" type="sibTrans" cxnId="{F72E4AD4-4596-45D3-A903-5142899F69B4}">
      <dgm:prSet/>
      <dgm:spPr/>
      <dgm:t>
        <a:bodyPr/>
        <a:lstStyle/>
        <a:p>
          <a:endParaRPr lang="pt-BR"/>
        </a:p>
      </dgm:t>
    </dgm:pt>
    <dgm:pt modelId="{AC0BB09B-CE1E-4BD6-9712-AEB0DC53A9B6}">
      <dgm:prSet phldrT="[Texto]"/>
      <dgm:spPr/>
      <dgm:t>
        <a:bodyPr/>
        <a:lstStyle/>
        <a:p>
          <a:r>
            <a:rPr lang="pt-BR" dirty="0" smtClean="0"/>
            <a:t>A CGIAP aplica as regras de negócio para incorporar os dados de interesse para o SISVAN, considerando as fichas de atendimento individual, atividade coletiva, visita domiciliar e de marcadores do consumo alimentar.</a:t>
          </a:r>
          <a:endParaRPr lang="pt-BR" dirty="0"/>
        </a:p>
      </dgm:t>
    </dgm:pt>
    <dgm:pt modelId="{27D9C8D1-D04E-4717-A932-6C9377E3E15D}" type="parTrans" cxnId="{C27B6CC5-FE0F-4D6E-948B-2E7329A9C90C}">
      <dgm:prSet/>
      <dgm:spPr/>
      <dgm:t>
        <a:bodyPr/>
        <a:lstStyle/>
        <a:p>
          <a:endParaRPr lang="pt-BR"/>
        </a:p>
      </dgm:t>
    </dgm:pt>
    <dgm:pt modelId="{15CEB27D-41B2-4D66-AE13-87709F8020A4}" type="sibTrans" cxnId="{C27B6CC5-FE0F-4D6E-948B-2E7329A9C90C}">
      <dgm:prSet/>
      <dgm:spPr/>
      <dgm:t>
        <a:bodyPr/>
        <a:lstStyle/>
        <a:p>
          <a:endParaRPr lang="pt-BR"/>
        </a:p>
      </dgm:t>
    </dgm:pt>
    <dgm:pt modelId="{A13086B7-5A3B-4B90-AA42-A668AB49B54C}" type="pres">
      <dgm:prSet presAssocID="{5C235BBA-494E-4368-8D3D-7A903ABBC65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DA208A-B2FF-41F4-95EE-38B9F85007BF}" type="pres">
      <dgm:prSet presAssocID="{5C235BBA-494E-4368-8D3D-7A903ABBC655}" presName="dummyMaxCanvas" presStyleCnt="0">
        <dgm:presLayoutVars/>
      </dgm:prSet>
      <dgm:spPr/>
      <dgm:t>
        <a:bodyPr/>
        <a:lstStyle/>
        <a:p>
          <a:endParaRPr lang="pt-BR"/>
        </a:p>
      </dgm:t>
    </dgm:pt>
    <dgm:pt modelId="{A524FB87-9DA1-4ABC-BA3F-32EAEC709DB9}" type="pres">
      <dgm:prSet presAssocID="{5C235BBA-494E-4368-8D3D-7A903ABBC655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1FE2B73-2ABE-4957-9B89-EA600A9FE734}" type="pres">
      <dgm:prSet presAssocID="{5C235BBA-494E-4368-8D3D-7A903ABBC65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03EC501-CD9E-413E-B25A-0DB4458F879C}" type="pres">
      <dgm:prSet presAssocID="{5C235BBA-494E-4368-8D3D-7A903ABBC655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F8B544-6AF6-4B1A-BD9D-31F759DDED5A}" type="pres">
      <dgm:prSet presAssocID="{5C235BBA-494E-4368-8D3D-7A903ABBC65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C94E8A8-2FB2-4310-89DF-CAD5BD6BBB78}" type="pres">
      <dgm:prSet presAssocID="{5C235BBA-494E-4368-8D3D-7A903ABBC655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376E0D-6A8A-44C8-8E43-61514A0BB9CD}" type="pres">
      <dgm:prSet presAssocID="{5C235BBA-494E-4368-8D3D-7A903ABBC65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9197D48-98ED-4F3C-874F-21A7D41ADEED}" type="pres">
      <dgm:prSet presAssocID="{5C235BBA-494E-4368-8D3D-7A903ABBC65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6142655-BD6E-404A-9624-AEF981933828}" type="pres">
      <dgm:prSet presAssocID="{5C235BBA-494E-4368-8D3D-7A903ABBC65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071706B-D172-4572-9179-E25183B7677A}" type="presOf" srcId="{87E6A492-56F7-4ADF-815C-79F3291BE677}" destId="{A524FB87-9DA1-4ABC-BA3F-32EAEC709DB9}" srcOrd="0" destOrd="0" presId="urn:microsoft.com/office/officeart/2005/8/layout/vProcess5"/>
    <dgm:cxn modelId="{EC2EF4AF-19FE-45C6-8025-6432194D08F9}" type="presOf" srcId="{389EA69E-AD66-4E44-B129-B0ECCAD8FBFA}" destId="{11F8B544-6AF6-4B1A-BD9D-31F759DDED5A}" srcOrd="0" destOrd="0" presId="urn:microsoft.com/office/officeart/2005/8/layout/vProcess5"/>
    <dgm:cxn modelId="{86CF0889-6961-4F16-960E-B5891EC8145A}" type="presOf" srcId="{5C235BBA-494E-4368-8D3D-7A903ABBC655}" destId="{A13086B7-5A3B-4B90-AA42-A668AB49B54C}" srcOrd="0" destOrd="0" presId="urn:microsoft.com/office/officeart/2005/8/layout/vProcess5"/>
    <dgm:cxn modelId="{6D9803C5-455B-49D3-9F7E-49DB62BBC5DB}" srcId="{5C235BBA-494E-4368-8D3D-7A903ABBC655}" destId="{87E6A492-56F7-4ADF-815C-79F3291BE677}" srcOrd="0" destOrd="0" parTransId="{E8F0B8E3-3EAF-4FEC-97E5-03BDDA4FD9A7}" sibTransId="{389EA69E-AD66-4E44-B129-B0ECCAD8FBFA}"/>
    <dgm:cxn modelId="{A42BB8BE-5CD2-4081-949B-84B11931BFDB}" type="presOf" srcId="{87E6A492-56F7-4ADF-815C-79F3291BE677}" destId="{AD376E0D-6A8A-44C8-8E43-61514A0BB9CD}" srcOrd="1" destOrd="0" presId="urn:microsoft.com/office/officeart/2005/8/layout/vProcess5"/>
    <dgm:cxn modelId="{9FB73D7B-333B-4F23-9827-E4EA5B1C71D1}" type="presOf" srcId="{36FD91AB-D58B-4952-9C00-F6017051FFDF}" destId="{51FE2B73-2ABE-4957-9B89-EA600A9FE734}" srcOrd="0" destOrd="0" presId="urn:microsoft.com/office/officeart/2005/8/layout/vProcess5"/>
    <dgm:cxn modelId="{3B0B05F3-35E9-42B9-A956-42A3F6BFCA32}" type="presOf" srcId="{36FD91AB-D58B-4952-9C00-F6017051FFDF}" destId="{19197D48-98ED-4F3C-874F-21A7D41ADEED}" srcOrd="1" destOrd="0" presId="urn:microsoft.com/office/officeart/2005/8/layout/vProcess5"/>
    <dgm:cxn modelId="{C70560A1-403E-4CD4-9154-23D0D0A41344}" type="presOf" srcId="{AC0BB09B-CE1E-4BD6-9712-AEB0DC53A9B6}" destId="{A6142655-BD6E-404A-9624-AEF981933828}" srcOrd="1" destOrd="0" presId="urn:microsoft.com/office/officeart/2005/8/layout/vProcess5"/>
    <dgm:cxn modelId="{F72E4AD4-4596-45D3-A903-5142899F69B4}" srcId="{5C235BBA-494E-4368-8D3D-7A903ABBC655}" destId="{36FD91AB-D58B-4952-9C00-F6017051FFDF}" srcOrd="1" destOrd="0" parTransId="{ABE61519-B60C-41B8-B17F-4946B2230009}" sibTransId="{C4214D17-EFBB-4C09-BE79-5EF8E50DEF79}"/>
    <dgm:cxn modelId="{69528758-DCED-4378-A4DD-D3F6B41438FC}" type="presOf" srcId="{C4214D17-EFBB-4C09-BE79-5EF8E50DEF79}" destId="{2C94E8A8-2FB2-4310-89DF-CAD5BD6BBB78}" srcOrd="0" destOrd="0" presId="urn:microsoft.com/office/officeart/2005/8/layout/vProcess5"/>
    <dgm:cxn modelId="{C27B6CC5-FE0F-4D6E-948B-2E7329A9C90C}" srcId="{5C235BBA-494E-4368-8D3D-7A903ABBC655}" destId="{AC0BB09B-CE1E-4BD6-9712-AEB0DC53A9B6}" srcOrd="2" destOrd="0" parTransId="{27D9C8D1-D04E-4717-A932-6C9377E3E15D}" sibTransId="{15CEB27D-41B2-4D66-AE13-87709F8020A4}"/>
    <dgm:cxn modelId="{2373C7D6-3230-4862-8F9E-4164BA0929A3}" type="presOf" srcId="{AC0BB09B-CE1E-4BD6-9712-AEB0DC53A9B6}" destId="{B03EC501-CD9E-413E-B25A-0DB4458F879C}" srcOrd="0" destOrd="0" presId="urn:microsoft.com/office/officeart/2005/8/layout/vProcess5"/>
    <dgm:cxn modelId="{1D47599A-7723-417B-B61C-67C119DE84A3}" type="presParOf" srcId="{A13086B7-5A3B-4B90-AA42-A668AB49B54C}" destId="{CCDA208A-B2FF-41F4-95EE-38B9F85007BF}" srcOrd="0" destOrd="0" presId="urn:microsoft.com/office/officeart/2005/8/layout/vProcess5"/>
    <dgm:cxn modelId="{EC53D5C7-F4BD-46FF-9F77-1FFE2AF7034A}" type="presParOf" srcId="{A13086B7-5A3B-4B90-AA42-A668AB49B54C}" destId="{A524FB87-9DA1-4ABC-BA3F-32EAEC709DB9}" srcOrd="1" destOrd="0" presId="urn:microsoft.com/office/officeart/2005/8/layout/vProcess5"/>
    <dgm:cxn modelId="{1D66ECE5-7EED-491E-8570-665286C67690}" type="presParOf" srcId="{A13086B7-5A3B-4B90-AA42-A668AB49B54C}" destId="{51FE2B73-2ABE-4957-9B89-EA600A9FE734}" srcOrd="2" destOrd="0" presId="urn:microsoft.com/office/officeart/2005/8/layout/vProcess5"/>
    <dgm:cxn modelId="{84A42CB5-A772-414C-957C-4847DCC51B71}" type="presParOf" srcId="{A13086B7-5A3B-4B90-AA42-A668AB49B54C}" destId="{B03EC501-CD9E-413E-B25A-0DB4458F879C}" srcOrd="3" destOrd="0" presId="urn:microsoft.com/office/officeart/2005/8/layout/vProcess5"/>
    <dgm:cxn modelId="{387DF540-0A30-4E44-BD9C-F4119140B8A6}" type="presParOf" srcId="{A13086B7-5A3B-4B90-AA42-A668AB49B54C}" destId="{11F8B544-6AF6-4B1A-BD9D-31F759DDED5A}" srcOrd="4" destOrd="0" presId="urn:microsoft.com/office/officeart/2005/8/layout/vProcess5"/>
    <dgm:cxn modelId="{AE1A2190-F92D-42D3-852D-FBF0C4FD46AD}" type="presParOf" srcId="{A13086B7-5A3B-4B90-AA42-A668AB49B54C}" destId="{2C94E8A8-2FB2-4310-89DF-CAD5BD6BBB78}" srcOrd="5" destOrd="0" presId="urn:microsoft.com/office/officeart/2005/8/layout/vProcess5"/>
    <dgm:cxn modelId="{4847739B-1F04-46A8-82D6-B498CF6E35E6}" type="presParOf" srcId="{A13086B7-5A3B-4B90-AA42-A668AB49B54C}" destId="{AD376E0D-6A8A-44C8-8E43-61514A0BB9CD}" srcOrd="6" destOrd="0" presId="urn:microsoft.com/office/officeart/2005/8/layout/vProcess5"/>
    <dgm:cxn modelId="{0872B70C-A4E2-45F5-ADF1-431000D61AA5}" type="presParOf" srcId="{A13086B7-5A3B-4B90-AA42-A668AB49B54C}" destId="{19197D48-98ED-4F3C-874F-21A7D41ADEED}" srcOrd="7" destOrd="0" presId="urn:microsoft.com/office/officeart/2005/8/layout/vProcess5"/>
    <dgm:cxn modelId="{B9224108-01E5-4E4A-9D64-456813A861DD}" type="presParOf" srcId="{A13086B7-5A3B-4B90-AA42-A668AB49B54C}" destId="{A6142655-BD6E-404A-9624-AEF98193382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0667956-8DDF-4891-8CB8-EEB224559C5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DFDAD8C-0132-4E13-AAE5-EA697F40705E}">
      <dgm:prSet phldrT="[Texto]"/>
      <dgm:spPr/>
      <dgm:t>
        <a:bodyPr/>
        <a:lstStyle/>
        <a:p>
          <a:r>
            <a:rPr lang="pt-BR" dirty="0" smtClean="0"/>
            <a:t>Relatórios individualizados</a:t>
          </a:r>
          <a:endParaRPr lang="pt-BR" dirty="0"/>
        </a:p>
      </dgm:t>
    </dgm:pt>
    <dgm:pt modelId="{1EFAA761-1898-424C-8328-44067697C3DB}" type="parTrans" cxnId="{ECDA2107-EE33-46BB-8AD9-6DFDEE052680}">
      <dgm:prSet/>
      <dgm:spPr/>
      <dgm:t>
        <a:bodyPr/>
        <a:lstStyle/>
        <a:p>
          <a:endParaRPr lang="pt-BR"/>
        </a:p>
      </dgm:t>
    </dgm:pt>
    <dgm:pt modelId="{07B45D45-E6B0-47FE-8B31-BAFACE3F33A1}" type="sibTrans" cxnId="{ECDA2107-EE33-46BB-8AD9-6DFDEE052680}">
      <dgm:prSet/>
      <dgm:spPr/>
      <dgm:t>
        <a:bodyPr/>
        <a:lstStyle/>
        <a:p>
          <a:endParaRPr lang="pt-BR"/>
        </a:p>
      </dgm:t>
    </dgm:pt>
    <dgm:pt modelId="{D755B034-BEAF-4133-9D02-C60620F100CE}">
      <dgm:prSet phldrT="[Texto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 smtClean="0"/>
            <a:t>A consolidação dos dados ocorre em tempo real. </a:t>
          </a:r>
          <a:endParaRPr lang="pt-BR" dirty="0"/>
        </a:p>
      </dgm:t>
    </dgm:pt>
    <dgm:pt modelId="{5C458FA5-630F-442F-8673-80B174BCF681}" type="parTrans" cxnId="{860DBC1B-ABC9-4803-8AEF-C724237BEFEF}">
      <dgm:prSet/>
      <dgm:spPr/>
      <dgm:t>
        <a:bodyPr/>
        <a:lstStyle/>
        <a:p>
          <a:endParaRPr lang="pt-BR"/>
        </a:p>
      </dgm:t>
    </dgm:pt>
    <dgm:pt modelId="{ED20B458-8AC1-4F84-9A1C-253C9F37132C}" type="sibTrans" cxnId="{860DBC1B-ABC9-4803-8AEF-C724237BEFEF}">
      <dgm:prSet/>
      <dgm:spPr/>
      <dgm:t>
        <a:bodyPr/>
        <a:lstStyle/>
        <a:p>
          <a:endParaRPr lang="pt-BR"/>
        </a:p>
      </dgm:t>
    </dgm:pt>
    <dgm:pt modelId="{9D8F68BA-1116-43B0-8D8A-FFA90C4140F4}">
      <dgm:prSet phldrT="[Texto]"/>
      <dgm:spPr/>
      <dgm:t>
        <a:bodyPr/>
        <a:lstStyle/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BR" dirty="0"/>
        </a:p>
      </dgm:t>
    </dgm:pt>
    <dgm:pt modelId="{A5CCAE2B-BAF1-4AFF-AA0F-BF05737D1841}" type="parTrans" cxnId="{A0046DE5-1986-49EB-9381-681F9992666B}">
      <dgm:prSet/>
      <dgm:spPr/>
      <dgm:t>
        <a:bodyPr/>
        <a:lstStyle/>
        <a:p>
          <a:endParaRPr lang="pt-BR"/>
        </a:p>
      </dgm:t>
    </dgm:pt>
    <dgm:pt modelId="{EEAC7161-738A-4CF6-9669-E9450EA8173D}" type="sibTrans" cxnId="{A0046DE5-1986-49EB-9381-681F9992666B}">
      <dgm:prSet/>
      <dgm:spPr/>
      <dgm:t>
        <a:bodyPr/>
        <a:lstStyle/>
        <a:p>
          <a:endParaRPr lang="pt-BR"/>
        </a:p>
      </dgm:t>
    </dgm:pt>
    <dgm:pt modelId="{9461D3DA-8718-446A-9675-27B98931BBD9}">
      <dgm:prSet phldrT="[Texto]"/>
      <dgm:spPr/>
      <dgm:t>
        <a:bodyPr/>
        <a:lstStyle/>
        <a:p>
          <a:r>
            <a:rPr lang="pt-BR" dirty="0" smtClean="0"/>
            <a:t>Relatórios consolidados</a:t>
          </a:r>
          <a:endParaRPr lang="pt-BR" dirty="0"/>
        </a:p>
      </dgm:t>
    </dgm:pt>
    <dgm:pt modelId="{247DCE89-8BAF-4DEA-A056-D769E13D1D82}" type="parTrans" cxnId="{618EA21B-9610-456D-AE34-EF6EA7318120}">
      <dgm:prSet/>
      <dgm:spPr/>
      <dgm:t>
        <a:bodyPr/>
        <a:lstStyle/>
        <a:p>
          <a:endParaRPr lang="pt-BR"/>
        </a:p>
      </dgm:t>
    </dgm:pt>
    <dgm:pt modelId="{8D0C1F15-8567-4EF2-AF15-472DF015C090}" type="sibTrans" cxnId="{618EA21B-9610-456D-AE34-EF6EA7318120}">
      <dgm:prSet/>
      <dgm:spPr/>
      <dgm:t>
        <a:bodyPr/>
        <a:lstStyle/>
        <a:p>
          <a:endParaRPr lang="pt-BR"/>
        </a:p>
      </dgm:t>
    </dgm:pt>
    <dgm:pt modelId="{7D495384-926D-48D9-B736-6A904FE4A972}">
      <dgm:prSet phldrT="[Texto]"/>
      <dgm:spPr/>
      <dgm:t>
        <a:bodyPr/>
        <a:lstStyle/>
        <a:p>
          <a:r>
            <a:rPr lang="pt-BR" dirty="0" smtClean="0"/>
            <a:t>A consolidação dos dados ocorre às sextas-feiras, portanto a sua atualização é semanal.</a:t>
          </a:r>
          <a:endParaRPr lang="pt-BR" dirty="0"/>
        </a:p>
      </dgm:t>
    </dgm:pt>
    <dgm:pt modelId="{88F01D11-837B-4056-874B-15240F1876B1}" type="parTrans" cxnId="{31310DFE-4DD7-4714-BABB-5CC97F9D68DB}">
      <dgm:prSet/>
      <dgm:spPr/>
      <dgm:t>
        <a:bodyPr/>
        <a:lstStyle/>
        <a:p>
          <a:endParaRPr lang="pt-BR"/>
        </a:p>
      </dgm:t>
    </dgm:pt>
    <dgm:pt modelId="{01CEE823-CE25-41D8-8B98-9E1B3CFDC655}" type="sibTrans" cxnId="{31310DFE-4DD7-4714-BABB-5CC97F9D68DB}">
      <dgm:prSet/>
      <dgm:spPr/>
      <dgm:t>
        <a:bodyPr/>
        <a:lstStyle/>
        <a:p>
          <a:endParaRPr lang="pt-BR"/>
        </a:p>
      </dgm:t>
    </dgm:pt>
    <dgm:pt modelId="{68B173F1-7805-413D-9988-E5709ED76107}">
      <dgm:prSet phldrT="[Texto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 smtClean="0"/>
            <a:t>Exclusivo para o acesso restrito.</a:t>
          </a:r>
          <a:endParaRPr lang="pt-BR" dirty="0"/>
        </a:p>
      </dgm:t>
    </dgm:pt>
    <dgm:pt modelId="{EE3C9E43-7054-4AFB-947D-07992D8CA335}" type="parTrans" cxnId="{2D7DA824-B9D7-493F-AB14-BEA7A655E0E3}">
      <dgm:prSet/>
      <dgm:spPr/>
      <dgm:t>
        <a:bodyPr/>
        <a:lstStyle/>
        <a:p>
          <a:endParaRPr lang="pt-BR"/>
        </a:p>
      </dgm:t>
    </dgm:pt>
    <dgm:pt modelId="{CF5277AC-7FF3-4A52-B41D-E7861FAFD207}" type="sibTrans" cxnId="{2D7DA824-B9D7-493F-AB14-BEA7A655E0E3}">
      <dgm:prSet/>
      <dgm:spPr/>
      <dgm:t>
        <a:bodyPr/>
        <a:lstStyle/>
        <a:p>
          <a:endParaRPr lang="pt-BR"/>
        </a:p>
      </dgm:t>
    </dgm:pt>
    <dgm:pt modelId="{AFEB47FC-521B-4F9B-A095-BEA90557B1D2}">
      <dgm:prSet phldrT="[Texto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 smtClean="0"/>
            <a:t>Permite a visualização de todas as pessoas acompanhadas no município.</a:t>
          </a:r>
          <a:endParaRPr lang="pt-BR" dirty="0"/>
        </a:p>
      </dgm:t>
    </dgm:pt>
    <dgm:pt modelId="{D469F3EC-532E-48ED-BD9C-61008216EFD3}" type="parTrans" cxnId="{DAC0882F-D7F9-4DFC-9625-B7DA83B48280}">
      <dgm:prSet/>
      <dgm:spPr/>
      <dgm:t>
        <a:bodyPr/>
        <a:lstStyle/>
        <a:p>
          <a:endParaRPr lang="pt-BR"/>
        </a:p>
      </dgm:t>
    </dgm:pt>
    <dgm:pt modelId="{2ADEAF1F-AAF6-4D90-BDD1-06DADF33011B}" type="sibTrans" cxnId="{DAC0882F-D7F9-4DFC-9625-B7DA83B48280}">
      <dgm:prSet/>
      <dgm:spPr/>
      <dgm:t>
        <a:bodyPr/>
        <a:lstStyle/>
        <a:p>
          <a:endParaRPr lang="pt-BR"/>
        </a:p>
      </dgm:t>
    </dgm:pt>
    <dgm:pt modelId="{AE88269F-DE8B-4DA1-B3FC-A6D2D401FC98}">
      <dgm:prSet phldrT="[Texto]"/>
      <dgm:spPr/>
      <dgm:t>
        <a:bodyPr/>
        <a:lstStyle/>
        <a:p>
          <a:r>
            <a:rPr lang="pt-BR" dirty="0" smtClean="0"/>
            <a:t>Acessível no acesso restrito e no acesso público.</a:t>
          </a:r>
          <a:endParaRPr lang="pt-BR" dirty="0"/>
        </a:p>
      </dgm:t>
    </dgm:pt>
    <dgm:pt modelId="{45FB1115-0B92-4BB0-BABB-1590AE55ECC9}" type="parTrans" cxnId="{BE8A8B91-7BBC-499F-86A0-0870032E5183}">
      <dgm:prSet/>
      <dgm:spPr/>
      <dgm:t>
        <a:bodyPr/>
        <a:lstStyle/>
        <a:p>
          <a:endParaRPr lang="pt-BR"/>
        </a:p>
      </dgm:t>
    </dgm:pt>
    <dgm:pt modelId="{3A35BF1C-7930-4CB0-B546-F12537A13DC6}" type="sibTrans" cxnId="{BE8A8B91-7BBC-499F-86A0-0870032E5183}">
      <dgm:prSet/>
      <dgm:spPr/>
      <dgm:t>
        <a:bodyPr/>
        <a:lstStyle/>
        <a:p>
          <a:endParaRPr lang="pt-BR"/>
        </a:p>
      </dgm:t>
    </dgm:pt>
    <dgm:pt modelId="{E19B2AA4-1DB3-43AE-B4EB-2D1BB09AF232}" type="pres">
      <dgm:prSet presAssocID="{B0667956-8DDF-4891-8CB8-EEB224559C5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9BE0E59-D1D3-4349-BFEE-5EEEF7AAFC5E}" type="pres">
      <dgm:prSet presAssocID="{4DFDAD8C-0132-4E13-AAE5-EA697F40705E}" presName="composite" presStyleCnt="0"/>
      <dgm:spPr/>
    </dgm:pt>
    <dgm:pt modelId="{D68C4DA5-4C90-436C-A579-5F0FC9A50098}" type="pres">
      <dgm:prSet presAssocID="{4DFDAD8C-0132-4E13-AAE5-EA697F40705E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07DC2D-D4C5-4207-BA6D-0E4EFEB41F1D}" type="pres">
      <dgm:prSet presAssocID="{4DFDAD8C-0132-4E13-AAE5-EA697F40705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0AFB27A-4F5D-4C2A-A1C9-041D490984F0}" type="pres">
      <dgm:prSet presAssocID="{07B45D45-E6B0-47FE-8B31-BAFACE3F33A1}" presName="sp" presStyleCnt="0"/>
      <dgm:spPr/>
    </dgm:pt>
    <dgm:pt modelId="{382B3ACE-677B-4EE6-B3F1-5AD1C2C2C3B8}" type="pres">
      <dgm:prSet presAssocID="{9461D3DA-8718-446A-9675-27B98931BBD9}" presName="composite" presStyleCnt="0"/>
      <dgm:spPr/>
    </dgm:pt>
    <dgm:pt modelId="{94420EB9-4184-4700-8173-F4EC5DC1D1A8}" type="pres">
      <dgm:prSet presAssocID="{9461D3DA-8718-446A-9675-27B98931BBD9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B362E3-2C57-45AB-AA39-421203716E55}" type="pres">
      <dgm:prSet presAssocID="{9461D3DA-8718-446A-9675-27B98931BBD9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CDA2107-EE33-46BB-8AD9-6DFDEE052680}" srcId="{B0667956-8DDF-4891-8CB8-EEB224559C59}" destId="{4DFDAD8C-0132-4E13-AAE5-EA697F40705E}" srcOrd="0" destOrd="0" parTransId="{1EFAA761-1898-424C-8328-44067697C3DB}" sibTransId="{07B45D45-E6B0-47FE-8B31-BAFACE3F33A1}"/>
    <dgm:cxn modelId="{DAC0882F-D7F9-4DFC-9625-B7DA83B48280}" srcId="{4DFDAD8C-0132-4E13-AAE5-EA697F40705E}" destId="{AFEB47FC-521B-4F9B-A095-BEA90557B1D2}" srcOrd="2" destOrd="0" parTransId="{D469F3EC-532E-48ED-BD9C-61008216EFD3}" sibTransId="{2ADEAF1F-AAF6-4D90-BDD1-06DADF33011B}"/>
    <dgm:cxn modelId="{23803101-0CFC-4945-A41F-69DA44003DBA}" type="presOf" srcId="{D755B034-BEAF-4133-9D02-C60620F100CE}" destId="{A907DC2D-D4C5-4207-BA6D-0E4EFEB41F1D}" srcOrd="0" destOrd="0" presId="urn:microsoft.com/office/officeart/2005/8/layout/chevron2"/>
    <dgm:cxn modelId="{860DBC1B-ABC9-4803-8AEF-C724237BEFEF}" srcId="{4DFDAD8C-0132-4E13-AAE5-EA697F40705E}" destId="{D755B034-BEAF-4133-9D02-C60620F100CE}" srcOrd="0" destOrd="0" parTransId="{5C458FA5-630F-442F-8673-80B174BCF681}" sibTransId="{ED20B458-8AC1-4F84-9A1C-253C9F37132C}"/>
    <dgm:cxn modelId="{A6EA0111-9EA4-4EDC-9B22-5ED4BF639BBF}" type="presOf" srcId="{4DFDAD8C-0132-4E13-AAE5-EA697F40705E}" destId="{D68C4DA5-4C90-436C-A579-5F0FC9A50098}" srcOrd="0" destOrd="0" presId="urn:microsoft.com/office/officeart/2005/8/layout/chevron2"/>
    <dgm:cxn modelId="{618EA21B-9610-456D-AE34-EF6EA7318120}" srcId="{B0667956-8DDF-4891-8CB8-EEB224559C59}" destId="{9461D3DA-8718-446A-9675-27B98931BBD9}" srcOrd="1" destOrd="0" parTransId="{247DCE89-8BAF-4DEA-A056-D769E13D1D82}" sibTransId="{8D0C1F15-8567-4EF2-AF15-472DF015C090}"/>
    <dgm:cxn modelId="{2D7DA824-B9D7-493F-AB14-BEA7A655E0E3}" srcId="{4DFDAD8C-0132-4E13-AAE5-EA697F40705E}" destId="{68B173F1-7805-413D-9988-E5709ED76107}" srcOrd="1" destOrd="0" parTransId="{EE3C9E43-7054-4AFB-947D-07992D8CA335}" sibTransId="{CF5277AC-7FF3-4A52-B41D-E7861FAFD207}"/>
    <dgm:cxn modelId="{AB09F87B-18DB-44F6-8C9C-ABDC4BE6EC33}" type="presOf" srcId="{AE88269F-DE8B-4DA1-B3FC-A6D2D401FC98}" destId="{86B362E3-2C57-45AB-AA39-421203716E55}" srcOrd="0" destOrd="1" presId="urn:microsoft.com/office/officeart/2005/8/layout/chevron2"/>
    <dgm:cxn modelId="{BE8A8B91-7BBC-499F-86A0-0870032E5183}" srcId="{9461D3DA-8718-446A-9675-27B98931BBD9}" destId="{AE88269F-DE8B-4DA1-B3FC-A6D2D401FC98}" srcOrd="1" destOrd="0" parTransId="{45FB1115-0B92-4BB0-BABB-1590AE55ECC9}" sibTransId="{3A35BF1C-7930-4CB0-B546-F12537A13DC6}"/>
    <dgm:cxn modelId="{67035C9E-A214-434A-96F8-F1D8CFA18821}" type="presOf" srcId="{7D495384-926D-48D9-B736-6A904FE4A972}" destId="{86B362E3-2C57-45AB-AA39-421203716E55}" srcOrd="0" destOrd="0" presId="urn:microsoft.com/office/officeart/2005/8/layout/chevron2"/>
    <dgm:cxn modelId="{19181C65-EBD2-4846-9E25-1CA641BA9AC2}" type="presOf" srcId="{9461D3DA-8718-446A-9675-27B98931BBD9}" destId="{94420EB9-4184-4700-8173-F4EC5DC1D1A8}" srcOrd="0" destOrd="0" presId="urn:microsoft.com/office/officeart/2005/8/layout/chevron2"/>
    <dgm:cxn modelId="{31310DFE-4DD7-4714-BABB-5CC97F9D68DB}" srcId="{9461D3DA-8718-446A-9675-27B98931BBD9}" destId="{7D495384-926D-48D9-B736-6A904FE4A972}" srcOrd="0" destOrd="0" parTransId="{88F01D11-837B-4056-874B-15240F1876B1}" sibTransId="{01CEE823-CE25-41D8-8B98-9E1B3CFDC655}"/>
    <dgm:cxn modelId="{EBA813A3-48C0-4546-9DAB-E6740D876199}" type="presOf" srcId="{AFEB47FC-521B-4F9B-A095-BEA90557B1D2}" destId="{A907DC2D-D4C5-4207-BA6D-0E4EFEB41F1D}" srcOrd="0" destOrd="2" presId="urn:microsoft.com/office/officeart/2005/8/layout/chevron2"/>
    <dgm:cxn modelId="{D5740120-56D2-48A3-9DAB-111F1827C3D7}" type="presOf" srcId="{B0667956-8DDF-4891-8CB8-EEB224559C59}" destId="{E19B2AA4-1DB3-43AE-B4EB-2D1BB09AF232}" srcOrd="0" destOrd="0" presId="urn:microsoft.com/office/officeart/2005/8/layout/chevron2"/>
    <dgm:cxn modelId="{A0046DE5-1986-49EB-9381-681F9992666B}" srcId="{4DFDAD8C-0132-4E13-AAE5-EA697F40705E}" destId="{9D8F68BA-1116-43B0-8D8A-FFA90C4140F4}" srcOrd="3" destOrd="0" parTransId="{A5CCAE2B-BAF1-4AFF-AA0F-BF05737D1841}" sibTransId="{EEAC7161-738A-4CF6-9669-E9450EA8173D}"/>
    <dgm:cxn modelId="{D49A391D-1E37-4165-BE04-51B2505C147E}" type="presOf" srcId="{9D8F68BA-1116-43B0-8D8A-FFA90C4140F4}" destId="{A907DC2D-D4C5-4207-BA6D-0E4EFEB41F1D}" srcOrd="0" destOrd="3" presId="urn:microsoft.com/office/officeart/2005/8/layout/chevron2"/>
    <dgm:cxn modelId="{62A52DD2-129D-4577-A50E-891E34376E4D}" type="presOf" srcId="{68B173F1-7805-413D-9988-E5709ED76107}" destId="{A907DC2D-D4C5-4207-BA6D-0E4EFEB41F1D}" srcOrd="0" destOrd="1" presId="urn:microsoft.com/office/officeart/2005/8/layout/chevron2"/>
    <dgm:cxn modelId="{375C8BFD-7F86-4937-BC08-1FD1146EF56C}" type="presParOf" srcId="{E19B2AA4-1DB3-43AE-B4EB-2D1BB09AF232}" destId="{A9BE0E59-D1D3-4349-BFEE-5EEEF7AAFC5E}" srcOrd="0" destOrd="0" presId="urn:microsoft.com/office/officeart/2005/8/layout/chevron2"/>
    <dgm:cxn modelId="{C34A014C-F4E9-405D-A01A-107B35993722}" type="presParOf" srcId="{A9BE0E59-D1D3-4349-BFEE-5EEEF7AAFC5E}" destId="{D68C4DA5-4C90-436C-A579-5F0FC9A50098}" srcOrd="0" destOrd="0" presId="urn:microsoft.com/office/officeart/2005/8/layout/chevron2"/>
    <dgm:cxn modelId="{0D9C187C-1B90-48D4-B0C0-8F84DB16693B}" type="presParOf" srcId="{A9BE0E59-D1D3-4349-BFEE-5EEEF7AAFC5E}" destId="{A907DC2D-D4C5-4207-BA6D-0E4EFEB41F1D}" srcOrd="1" destOrd="0" presId="urn:microsoft.com/office/officeart/2005/8/layout/chevron2"/>
    <dgm:cxn modelId="{F48E8C6D-CC35-4E9C-9B6E-4E5F964F4E60}" type="presParOf" srcId="{E19B2AA4-1DB3-43AE-B4EB-2D1BB09AF232}" destId="{40AFB27A-4F5D-4C2A-A1C9-041D490984F0}" srcOrd="1" destOrd="0" presId="urn:microsoft.com/office/officeart/2005/8/layout/chevron2"/>
    <dgm:cxn modelId="{85BF8740-52D0-46AE-811E-9399A8DB9325}" type="presParOf" srcId="{E19B2AA4-1DB3-43AE-B4EB-2D1BB09AF232}" destId="{382B3ACE-677B-4EE6-B3F1-5AD1C2C2C3B8}" srcOrd="2" destOrd="0" presId="urn:microsoft.com/office/officeart/2005/8/layout/chevron2"/>
    <dgm:cxn modelId="{D37290A3-C568-4EE8-8DAF-57B4EB2773A9}" type="presParOf" srcId="{382B3ACE-677B-4EE6-B3F1-5AD1C2C2C3B8}" destId="{94420EB9-4184-4700-8173-F4EC5DC1D1A8}" srcOrd="0" destOrd="0" presId="urn:microsoft.com/office/officeart/2005/8/layout/chevron2"/>
    <dgm:cxn modelId="{908F604D-9AE3-4BEB-974C-229370464C34}" type="presParOf" srcId="{382B3ACE-677B-4EE6-B3F1-5AD1C2C2C3B8}" destId="{86B362E3-2C57-45AB-AA39-421203716E5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F5B38E-5A46-4FD9-BFB3-5D295BB98D12}">
      <dsp:nvSpPr>
        <dsp:cNvPr id="0" name=""/>
        <dsp:cNvSpPr/>
      </dsp:nvSpPr>
      <dsp:spPr>
        <a:xfrm>
          <a:off x="-5210386" y="-798064"/>
          <a:ext cx="6204640" cy="6204640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DF5C0-3A79-4401-8376-B434BF8B4B75}">
      <dsp:nvSpPr>
        <dsp:cNvPr id="0" name=""/>
        <dsp:cNvSpPr/>
      </dsp:nvSpPr>
      <dsp:spPr>
        <a:xfrm>
          <a:off x="520572" y="354302"/>
          <a:ext cx="8070492" cy="70897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74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A prevalência de excesso de peso triplicou no Brasil nos últimos 20 anos (IBGE, 2008-2009).</a:t>
          </a:r>
          <a:endParaRPr lang="pt-BR" sz="2000" kern="1200" dirty="0"/>
        </a:p>
      </dsp:txBody>
      <dsp:txXfrm>
        <a:off x="520572" y="354302"/>
        <a:ext cx="8070492" cy="708973"/>
      </dsp:txXfrm>
    </dsp:sp>
    <dsp:sp modelId="{B0F462F6-BF90-41E7-A9C8-A866373A1D90}">
      <dsp:nvSpPr>
        <dsp:cNvPr id="0" name=""/>
        <dsp:cNvSpPr/>
      </dsp:nvSpPr>
      <dsp:spPr>
        <a:xfrm>
          <a:off x="77464" y="265680"/>
          <a:ext cx="886216" cy="88621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513B8F-B300-4C47-98B7-E203B3F8DAB4}">
      <dsp:nvSpPr>
        <dsp:cNvPr id="0" name=""/>
        <dsp:cNvSpPr/>
      </dsp:nvSpPr>
      <dsp:spPr>
        <a:xfrm>
          <a:off x="927043" y="1417946"/>
          <a:ext cx="7664021" cy="70897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74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57% da população adulta brasileira encontra-se com excesso de peso e 20,8% têm obesidade (PNS, 2013).</a:t>
          </a:r>
          <a:endParaRPr lang="pt-BR" sz="2000" kern="1200" dirty="0"/>
        </a:p>
      </dsp:txBody>
      <dsp:txXfrm>
        <a:off x="927043" y="1417946"/>
        <a:ext cx="7664021" cy="708973"/>
      </dsp:txXfrm>
    </dsp:sp>
    <dsp:sp modelId="{E19B849F-6916-4A76-8C81-E665E7C74CD2}">
      <dsp:nvSpPr>
        <dsp:cNvPr id="0" name=""/>
        <dsp:cNvSpPr/>
      </dsp:nvSpPr>
      <dsp:spPr>
        <a:xfrm>
          <a:off x="483935" y="1329325"/>
          <a:ext cx="886216" cy="88621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039975-5897-4432-94D9-CD81652C362D}">
      <dsp:nvSpPr>
        <dsp:cNvPr id="0" name=""/>
        <dsp:cNvSpPr/>
      </dsp:nvSpPr>
      <dsp:spPr>
        <a:xfrm>
          <a:off x="927043" y="2481591"/>
          <a:ext cx="7664021" cy="70897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74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33,5% das crianças apresentam excesso de peso e 14,3% obesidade 17,1% dos adolescentes apresentam sobrepeso e 8,4% obesidade.</a:t>
          </a:r>
          <a:endParaRPr lang="pt-BR" sz="2000" kern="1200" dirty="0"/>
        </a:p>
      </dsp:txBody>
      <dsp:txXfrm>
        <a:off x="927043" y="2481591"/>
        <a:ext cx="7664021" cy="708973"/>
      </dsp:txXfrm>
    </dsp:sp>
    <dsp:sp modelId="{1737296F-FE6D-4303-A1E0-AB230305C45F}">
      <dsp:nvSpPr>
        <dsp:cNvPr id="0" name=""/>
        <dsp:cNvSpPr/>
      </dsp:nvSpPr>
      <dsp:spPr>
        <a:xfrm>
          <a:off x="483935" y="2392969"/>
          <a:ext cx="886216" cy="88621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D733F2-EAD2-4169-AE56-4555E1F48DF9}">
      <dsp:nvSpPr>
        <dsp:cNvPr id="0" name=""/>
        <dsp:cNvSpPr/>
      </dsp:nvSpPr>
      <dsp:spPr>
        <a:xfrm>
          <a:off x="520572" y="3545236"/>
          <a:ext cx="8070492" cy="70897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74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smtClean="0"/>
            <a:t>O custo global da obesidade para SUS é de quase 500 milhões/ano.</a:t>
          </a:r>
          <a:endParaRPr lang="pt-BR" sz="2000" kern="1200" dirty="0"/>
        </a:p>
      </dsp:txBody>
      <dsp:txXfrm>
        <a:off x="520572" y="3545236"/>
        <a:ext cx="8070492" cy="708973"/>
      </dsp:txXfrm>
    </dsp:sp>
    <dsp:sp modelId="{6271EC6F-57A9-4C5E-94A6-F32FC7438486}">
      <dsp:nvSpPr>
        <dsp:cNvPr id="0" name=""/>
        <dsp:cNvSpPr/>
      </dsp:nvSpPr>
      <dsp:spPr>
        <a:xfrm>
          <a:off x="77464" y="3456614"/>
          <a:ext cx="886216" cy="88621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F5B38E-5A46-4FD9-BFB3-5D295BB98D12}">
      <dsp:nvSpPr>
        <dsp:cNvPr id="0" name=""/>
        <dsp:cNvSpPr/>
      </dsp:nvSpPr>
      <dsp:spPr>
        <a:xfrm>
          <a:off x="-5939756" y="-909532"/>
          <a:ext cx="7075648" cy="7075648"/>
        </a:xfrm>
        <a:prstGeom prst="blockArc">
          <a:avLst>
            <a:gd name="adj1" fmla="val 18900000"/>
            <a:gd name="adj2" fmla="val 2700000"/>
            <a:gd name="adj3" fmla="val 305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DF5C0-3A79-4401-8376-B434BF8B4B75}">
      <dsp:nvSpPr>
        <dsp:cNvPr id="0" name=""/>
        <dsp:cNvSpPr/>
      </dsp:nvSpPr>
      <dsp:spPr>
        <a:xfrm>
          <a:off x="368749" y="238964"/>
          <a:ext cx="8255665" cy="4777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8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altLang="pt-BR" sz="1600" kern="1200" dirty="0" smtClean="0"/>
            <a:t>23,4%</a:t>
          </a:r>
          <a:r>
            <a:rPr lang="pt-BR" altLang="pt-BR" sz="1600" kern="1200" dirty="0" smtClean="0"/>
            <a:t> dos adultos consomem sucos e refrigerantes  5 ou mais vezes na semana.</a:t>
          </a:r>
          <a:endParaRPr lang="pt-BR" sz="1600" kern="1200" dirty="0"/>
        </a:p>
      </dsp:txBody>
      <dsp:txXfrm>
        <a:off x="368749" y="238964"/>
        <a:ext cx="8255665" cy="477718"/>
      </dsp:txXfrm>
    </dsp:sp>
    <dsp:sp modelId="{B0F462F6-BF90-41E7-A9C8-A866373A1D90}">
      <dsp:nvSpPr>
        <dsp:cNvPr id="0" name=""/>
        <dsp:cNvSpPr/>
      </dsp:nvSpPr>
      <dsp:spPr>
        <a:xfrm>
          <a:off x="70175" y="179249"/>
          <a:ext cx="597147" cy="59714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513B8F-B300-4C47-98B7-E203B3F8DAB4}">
      <dsp:nvSpPr>
        <dsp:cNvPr id="0" name=""/>
        <dsp:cNvSpPr/>
      </dsp:nvSpPr>
      <dsp:spPr>
        <a:xfrm>
          <a:off x="801366" y="955962"/>
          <a:ext cx="7823048" cy="4777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8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altLang="pt-BR" sz="1600" kern="1200" dirty="0" smtClean="0"/>
            <a:t>21,7 %</a:t>
          </a:r>
          <a:r>
            <a:rPr lang="pt-BR" altLang="pt-BR" sz="1600" kern="1200" dirty="0" smtClean="0"/>
            <a:t> dos adultos consomem doces 5 ou mais vezes na semana.</a:t>
          </a:r>
          <a:endParaRPr lang="pt-BR" sz="1600" kern="1200" dirty="0"/>
        </a:p>
      </dsp:txBody>
      <dsp:txXfrm>
        <a:off x="801366" y="955962"/>
        <a:ext cx="7823048" cy="477718"/>
      </dsp:txXfrm>
    </dsp:sp>
    <dsp:sp modelId="{E19B849F-6916-4A76-8C81-E665E7C74CD2}">
      <dsp:nvSpPr>
        <dsp:cNvPr id="0" name=""/>
        <dsp:cNvSpPr/>
      </dsp:nvSpPr>
      <dsp:spPr>
        <a:xfrm>
          <a:off x="502792" y="896247"/>
          <a:ext cx="597147" cy="59714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039975-5897-4432-94D9-CD81652C362D}">
      <dsp:nvSpPr>
        <dsp:cNvPr id="0" name=""/>
        <dsp:cNvSpPr/>
      </dsp:nvSpPr>
      <dsp:spPr>
        <a:xfrm>
          <a:off x="1038438" y="1672434"/>
          <a:ext cx="7585976" cy="4777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8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32,3% das crianças tomam refrigerante ou suco artificial 5 x ou mais por semana</a:t>
          </a:r>
          <a:endParaRPr lang="pt-BR" sz="1600" kern="1200" dirty="0"/>
        </a:p>
      </dsp:txBody>
      <dsp:txXfrm>
        <a:off x="1038438" y="1672434"/>
        <a:ext cx="7585976" cy="477718"/>
      </dsp:txXfrm>
    </dsp:sp>
    <dsp:sp modelId="{1737296F-FE6D-4303-A1E0-AB230305C45F}">
      <dsp:nvSpPr>
        <dsp:cNvPr id="0" name=""/>
        <dsp:cNvSpPr/>
      </dsp:nvSpPr>
      <dsp:spPr>
        <a:xfrm>
          <a:off x="739864" y="1612719"/>
          <a:ext cx="597147" cy="59714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DE7849-84FF-4148-AE3C-058DAAFA55D9}">
      <dsp:nvSpPr>
        <dsp:cNvPr id="0" name=""/>
        <dsp:cNvSpPr/>
      </dsp:nvSpPr>
      <dsp:spPr>
        <a:xfrm>
          <a:off x="1114132" y="2389432"/>
          <a:ext cx="7510281" cy="4777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8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/>
            <a:t>O refrigerante é um dos alimentos mais consumidos pelos jovens (45%)</a:t>
          </a:r>
          <a:endParaRPr lang="pt-BR" sz="1600" kern="1200" dirty="0"/>
        </a:p>
      </dsp:txBody>
      <dsp:txXfrm>
        <a:off x="1114132" y="2389432"/>
        <a:ext cx="7510281" cy="477718"/>
      </dsp:txXfrm>
    </dsp:sp>
    <dsp:sp modelId="{7E111394-D6AF-4217-B088-FACD3DC3398E}">
      <dsp:nvSpPr>
        <dsp:cNvPr id="0" name=""/>
        <dsp:cNvSpPr/>
      </dsp:nvSpPr>
      <dsp:spPr>
        <a:xfrm>
          <a:off x="815559" y="2329718"/>
          <a:ext cx="597147" cy="59714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FCADA9-95BB-4FEE-8F2F-020DACF57FA4}">
      <dsp:nvSpPr>
        <dsp:cNvPr id="0" name=""/>
        <dsp:cNvSpPr/>
      </dsp:nvSpPr>
      <dsp:spPr>
        <a:xfrm>
          <a:off x="1038438" y="3106430"/>
          <a:ext cx="7585976" cy="4777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8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60,8% das crianças &lt; 2 anos de idade comem biscoitos, bolachas ou bolo</a:t>
          </a:r>
          <a:endParaRPr lang="pt-BR" sz="1600" kern="1200" dirty="0"/>
        </a:p>
      </dsp:txBody>
      <dsp:txXfrm>
        <a:off x="1038438" y="3106430"/>
        <a:ext cx="7585976" cy="477718"/>
      </dsp:txXfrm>
    </dsp:sp>
    <dsp:sp modelId="{6271EC6F-57A9-4C5E-94A6-F32FC7438486}">
      <dsp:nvSpPr>
        <dsp:cNvPr id="0" name=""/>
        <dsp:cNvSpPr/>
      </dsp:nvSpPr>
      <dsp:spPr>
        <a:xfrm>
          <a:off x="739864" y="3046716"/>
          <a:ext cx="597147" cy="59714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787842-5550-4FF8-9FA3-66800CB2B112}">
      <dsp:nvSpPr>
        <dsp:cNvPr id="0" name=""/>
        <dsp:cNvSpPr/>
      </dsp:nvSpPr>
      <dsp:spPr>
        <a:xfrm>
          <a:off x="801366" y="3822903"/>
          <a:ext cx="7823048" cy="4777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8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41,3% dos escolares consomem de guloseimas (doces, balas, bombons </a:t>
          </a:r>
          <a:r>
            <a:rPr lang="pt-BR" sz="1600" kern="1200" dirty="0" err="1" smtClean="0"/>
            <a:t>etc</a:t>
          </a:r>
          <a:r>
            <a:rPr lang="pt-BR" sz="1600" kern="1200" dirty="0" smtClean="0"/>
            <a:t>) em cinco ou mais dias na semana.</a:t>
          </a:r>
          <a:endParaRPr lang="pt-BR" sz="1600" kern="1200" dirty="0"/>
        </a:p>
      </dsp:txBody>
      <dsp:txXfrm>
        <a:off x="801366" y="3822903"/>
        <a:ext cx="7823048" cy="477718"/>
      </dsp:txXfrm>
    </dsp:sp>
    <dsp:sp modelId="{452F4FA9-4372-4366-A818-2608360B0101}">
      <dsp:nvSpPr>
        <dsp:cNvPr id="0" name=""/>
        <dsp:cNvSpPr/>
      </dsp:nvSpPr>
      <dsp:spPr>
        <a:xfrm>
          <a:off x="502792" y="3763188"/>
          <a:ext cx="597147" cy="59714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687E5D-C22D-4E5F-9E10-796673E1309E}">
      <dsp:nvSpPr>
        <dsp:cNvPr id="0" name=""/>
        <dsp:cNvSpPr/>
      </dsp:nvSpPr>
      <dsp:spPr>
        <a:xfrm>
          <a:off x="368749" y="4539901"/>
          <a:ext cx="8255665" cy="4777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8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altLang="pt-BR" sz="1600" kern="1200" dirty="0" smtClean="0"/>
            <a:t>Consumo médio de sal de 12g/dia.</a:t>
          </a:r>
          <a:endParaRPr lang="pt-BR" sz="1600" kern="1200" dirty="0"/>
        </a:p>
      </dsp:txBody>
      <dsp:txXfrm>
        <a:off x="368749" y="4539901"/>
        <a:ext cx="8255665" cy="477718"/>
      </dsp:txXfrm>
    </dsp:sp>
    <dsp:sp modelId="{683F6EEC-2671-4314-A4E1-CF329A474371}">
      <dsp:nvSpPr>
        <dsp:cNvPr id="0" name=""/>
        <dsp:cNvSpPr/>
      </dsp:nvSpPr>
      <dsp:spPr>
        <a:xfrm>
          <a:off x="70175" y="4480186"/>
          <a:ext cx="597147" cy="597147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687BD-C768-4551-8F21-BC3D888DA0F3}">
      <dsp:nvSpPr>
        <dsp:cNvPr id="0" name=""/>
        <dsp:cNvSpPr/>
      </dsp:nvSpPr>
      <dsp:spPr>
        <a:xfrm>
          <a:off x="1730204" y="0"/>
          <a:ext cx="2852554" cy="285263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2E6E2-F161-4D23-AA05-168DB3C783E4}">
      <dsp:nvSpPr>
        <dsp:cNvPr id="0" name=""/>
        <dsp:cNvSpPr/>
      </dsp:nvSpPr>
      <dsp:spPr>
        <a:xfrm>
          <a:off x="2360216" y="1032769"/>
          <a:ext cx="1591500" cy="795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Informação</a:t>
          </a:r>
          <a:endParaRPr lang="pt-BR" sz="1800" kern="1200" dirty="0"/>
        </a:p>
      </dsp:txBody>
      <dsp:txXfrm>
        <a:off x="2360216" y="1032769"/>
        <a:ext cx="1591500" cy="795656"/>
      </dsp:txXfrm>
    </dsp:sp>
    <dsp:sp modelId="{37105AC9-A238-426C-A5F6-059DC1C02576}">
      <dsp:nvSpPr>
        <dsp:cNvPr id="0" name=""/>
        <dsp:cNvSpPr/>
      </dsp:nvSpPr>
      <dsp:spPr>
        <a:xfrm>
          <a:off x="1141369" y="1828426"/>
          <a:ext cx="2450561" cy="245159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00C3AF-CD79-40C1-8214-75318FBB8CA7}">
      <dsp:nvSpPr>
        <dsp:cNvPr id="0" name=""/>
        <dsp:cNvSpPr/>
      </dsp:nvSpPr>
      <dsp:spPr>
        <a:xfrm>
          <a:off x="1564465" y="2675014"/>
          <a:ext cx="1591500" cy="795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Ação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(Cuidado e Gestão)</a:t>
          </a:r>
          <a:endParaRPr lang="pt-BR" sz="1800" kern="1200" dirty="0"/>
        </a:p>
      </dsp:txBody>
      <dsp:txXfrm>
        <a:off x="1564465" y="2675014"/>
        <a:ext cx="1591500" cy="7956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96B292-3FCB-4AD3-A117-9C44FBD7369A}">
      <dsp:nvSpPr>
        <dsp:cNvPr id="0" name=""/>
        <dsp:cNvSpPr/>
      </dsp:nvSpPr>
      <dsp:spPr>
        <a:xfrm>
          <a:off x="-6106540" y="-934303"/>
          <a:ext cx="7269206" cy="7269206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62362-60B4-44FF-A0A5-73D13628E68C}">
      <dsp:nvSpPr>
        <dsp:cNvPr id="0" name=""/>
        <dsp:cNvSpPr/>
      </dsp:nvSpPr>
      <dsp:spPr>
        <a:xfrm>
          <a:off x="608499" y="415198"/>
          <a:ext cx="8028171" cy="83082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947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cs typeface="Arial" panose="020B0604020202020204" pitchFamily="34" charset="0"/>
            </a:rPr>
            <a:t>Unificação</a:t>
          </a:r>
          <a:r>
            <a:rPr lang="pt-BR" sz="1600" b="0" kern="1200" dirty="0" smtClean="0">
              <a:cs typeface="Arial" panose="020B0604020202020204" pitchFamily="34" charset="0"/>
            </a:rPr>
            <a:t> do cadastro por meio do Cartão Nacional de Saúde </a:t>
          </a:r>
          <a:r>
            <a:rPr lang="pt-BR" sz="1600" b="1" kern="1200" dirty="0" smtClean="0">
              <a:cs typeface="Arial" panose="020B0604020202020204" pitchFamily="34" charset="0"/>
            </a:rPr>
            <a:t>(CNS)</a:t>
          </a:r>
          <a:endParaRPr lang="pt-BR" sz="1600" kern="1200" dirty="0"/>
        </a:p>
      </dsp:txBody>
      <dsp:txXfrm>
        <a:off x="608499" y="415198"/>
        <a:ext cx="8028171" cy="830828"/>
      </dsp:txXfrm>
    </dsp:sp>
    <dsp:sp modelId="{0B79F426-B3B9-4D72-887C-753A28537D99}">
      <dsp:nvSpPr>
        <dsp:cNvPr id="0" name=""/>
        <dsp:cNvSpPr/>
      </dsp:nvSpPr>
      <dsp:spPr>
        <a:xfrm>
          <a:off x="89231" y="311344"/>
          <a:ext cx="1038535" cy="1038535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D3DDA5-E32D-47F1-A016-A33D4D22ACEB}">
      <dsp:nvSpPr>
        <dsp:cNvPr id="0" name=""/>
        <dsp:cNvSpPr/>
      </dsp:nvSpPr>
      <dsp:spPr>
        <a:xfrm>
          <a:off x="1084832" y="1661656"/>
          <a:ext cx="7551839" cy="83082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947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smtClean="0">
              <a:cs typeface="Arial" panose="020B0604020202020204" pitchFamily="34" charset="0"/>
            </a:rPr>
            <a:t>Cadastro</a:t>
          </a:r>
          <a:r>
            <a:rPr lang="pt-BR" sz="1600" b="0" kern="1200" smtClean="0">
              <a:cs typeface="Arial" panose="020B0604020202020204" pitchFamily="34" charset="0"/>
            </a:rPr>
            <a:t> inicia pelo registro de dados do </a:t>
          </a:r>
          <a:r>
            <a:rPr lang="pt-BR" sz="1600" b="1" kern="1200" smtClean="0">
              <a:cs typeface="Arial" panose="020B0604020202020204" pitchFamily="34" charset="0"/>
            </a:rPr>
            <a:t>indivíduo</a:t>
          </a:r>
          <a:endParaRPr lang="pt-BR" sz="1600" kern="1200" dirty="0"/>
        </a:p>
      </dsp:txBody>
      <dsp:txXfrm>
        <a:off x="1084832" y="1661656"/>
        <a:ext cx="7551839" cy="830828"/>
      </dsp:txXfrm>
    </dsp:sp>
    <dsp:sp modelId="{CD02841F-AC82-4D86-9384-9177129653BD}">
      <dsp:nvSpPr>
        <dsp:cNvPr id="0" name=""/>
        <dsp:cNvSpPr/>
      </dsp:nvSpPr>
      <dsp:spPr>
        <a:xfrm>
          <a:off x="565564" y="1557803"/>
          <a:ext cx="1038535" cy="1038535"/>
        </a:xfrm>
        <a:prstGeom prst="ellipse">
          <a:avLst/>
        </a:prstGeom>
        <a:blipFill dpi="0"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5D6912-E06D-4D2D-89A2-4AACF197B9C6}">
      <dsp:nvSpPr>
        <dsp:cNvPr id="0" name=""/>
        <dsp:cNvSpPr/>
      </dsp:nvSpPr>
      <dsp:spPr>
        <a:xfrm>
          <a:off x="1084832" y="2908115"/>
          <a:ext cx="7551839" cy="83082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947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smtClean="0"/>
            <a:t>Adaptação do layout </a:t>
          </a:r>
          <a:r>
            <a:rPr lang="pt-BR" sz="1600" kern="1200" smtClean="0"/>
            <a:t>ao padrão dos sistemas elaborados pelo NTI/DAB/SAS/MS, com melhora na visualização por diferentes dispositivos (Desktop, tablets e smartphones)</a:t>
          </a:r>
          <a:endParaRPr lang="pt-BR" sz="1600" kern="1200" dirty="0"/>
        </a:p>
      </dsp:txBody>
      <dsp:txXfrm>
        <a:off x="1084832" y="2908115"/>
        <a:ext cx="7551839" cy="830828"/>
      </dsp:txXfrm>
    </dsp:sp>
    <dsp:sp modelId="{042B4ACC-C564-41E7-B027-B6EC7F20A7E7}">
      <dsp:nvSpPr>
        <dsp:cNvPr id="0" name=""/>
        <dsp:cNvSpPr/>
      </dsp:nvSpPr>
      <dsp:spPr>
        <a:xfrm>
          <a:off x="565564" y="2804261"/>
          <a:ext cx="1038535" cy="1038535"/>
        </a:xfrm>
        <a:prstGeom prst="ellipse">
          <a:avLst/>
        </a:prstGeom>
        <a:blipFill dpi="0"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9AA49E-0654-4E23-82EF-D7A514898C61}">
      <dsp:nvSpPr>
        <dsp:cNvPr id="0" name=""/>
        <dsp:cNvSpPr/>
      </dsp:nvSpPr>
      <dsp:spPr>
        <a:xfrm>
          <a:off x="608499" y="4154573"/>
          <a:ext cx="8028171" cy="83082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947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smtClean="0">
              <a:cs typeface="Arial" panose="020B0604020202020204" pitchFamily="34" charset="0"/>
            </a:rPr>
            <a:t>Incorporação dos dados do SISAB e PBF</a:t>
          </a:r>
          <a:r>
            <a:rPr lang="pt-BR" sz="1600" kern="1200" smtClean="0">
              <a:cs typeface="Arial" panose="020B0604020202020204" pitchFamily="34" charset="0"/>
            </a:rPr>
            <a:t> sem a necessidade de interrupção do uso do sistema no nível local.</a:t>
          </a:r>
          <a:endParaRPr lang="pt-BR" sz="1600" kern="1200" dirty="0"/>
        </a:p>
      </dsp:txBody>
      <dsp:txXfrm>
        <a:off x="608499" y="4154573"/>
        <a:ext cx="8028171" cy="830828"/>
      </dsp:txXfrm>
    </dsp:sp>
    <dsp:sp modelId="{0192EE31-3954-44DB-BD38-8627E0364378}">
      <dsp:nvSpPr>
        <dsp:cNvPr id="0" name=""/>
        <dsp:cNvSpPr/>
      </dsp:nvSpPr>
      <dsp:spPr>
        <a:xfrm>
          <a:off x="89231" y="4050720"/>
          <a:ext cx="1038535" cy="1038535"/>
        </a:xfrm>
        <a:prstGeom prst="ellipse">
          <a:avLst/>
        </a:prstGeom>
        <a:blipFill dpi="0"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7DBFF5-183C-425F-AC4B-B8C8F7853329}">
      <dsp:nvSpPr>
        <dsp:cNvPr id="0" name=""/>
        <dsp:cNvSpPr/>
      </dsp:nvSpPr>
      <dsp:spPr>
        <a:xfrm>
          <a:off x="1215182" y="160051"/>
          <a:ext cx="3176408" cy="110312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6E9FD9-9DAB-49DD-8B38-FAD44FB83FBC}">
      <dsp:nvSpPr>
        <dsp:cNvPr id="0" name=""/>
        <dsp:cNvSpPr/>
      </dsp:nvSpPr>
      <dsp:spPr>
        <a:xfrm>
          <a:off x="2530031" y="2813894"/>
          <a:ext cx="615583" cy="393973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8BAB22-BC14-4D70-91B4-F2F09A1E8178}">
      <dsp:nvSpPr>
        <dsp:cNvPr id="0" name=""/>
        <dsp:cNvSpPr/>
      </dsp:nvSpPr>
      <dsp:spPr>
        <a:xfrm>
          <a:off x="1330912" y="3176408"/>
          <a:ext cx="2954799" cy="738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/>
        </a:p>
      </dsp:txBody>
      <dsp:txXfrm>
        <a:off x="1330912" y="3176408"/>
        <a:ext cx="2954799" cy="738699"/>
      </dsp:txXfrm>
    </dsp:sp>
    <dsp:sp modelId="{49C4C98B-1F15-4F88-B857-649E13722861}">
      <dsp:nvSpPr>
        <dsp:cNvPr id="0" name=""/>
        <dsp:cNvSpPr/>
      </dsp:nvSpPr>
      <dsp:spPr>
        <a:xfrm>
          <a:off x="2370016" y="1348373"/>
          <a:ext cx="1108049" cy="11080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e-SUS AB</a:t>
          </a:r>
          <a:endParaRPr lang="pt-BR" sz="1300" kern="1200" dirty="0"/>
        </a:p>
      </dsp:txBody>
      <dsp:txXfrm>
        <a:off x="2532286" y="1510643"/>
        <a:ext cx="783509" cy="783509"/>
      </dsp:txXfrm>
    </dsp:sp>
    <dsp:sp modelId="{30736A07-B566-40A4-8092-D7E92C80BBEE}">
      <dsp:nvSpPr>
        <dsp:cNvPr id="0" name=""/>
        <dsp:cNvSpPr/>
      </dsp:nvSpPr>
      <dsp:spPr>
        <a:xfrm>
          <a:off x="1577145" y="517089"/>
          <a:ext cx="1108049" cy="11080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Sistema de Gestão PBF na Saúde</a:t>
          </a:r>
          <a:endParaRPr lang="pt-BR" sz="1300" kern="1200" dirty="0"/>
        </a:p>
      </dsp:txBody>
      <dsp:txXfrm>
        <a:off x="1739415" y="679359"/>
        <a:ext cx="783509" cy="783509"/>
      </dsp:txXfrm>
    </dsp:sp>
    <dsp:sp modelId="{479F541A-1DAC-4FC0-B0FC-C84FAB013F46}">
      <dsp:nvSpPr>
        <dsp:cNvPr id="0" name=""/>
        <dsp:cNvSpPr/>
      </dsp:nvSpPr>
      <dsp:spPr>
        <a:xfrm>
          <a:off x="2709818" y="249188"/>
          <a:ext cx="1108049" cy="11080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err="1" smtClean="0"/>
            <a:t>Sisvan</a:t>
          </a:r>
          <a:endParaRPr lang="pt-BR" sz="1300" kern="1200" dirty="0"/>
        </a:p>
      </dsp:txBody>
      <dsp:txXfrm>
        <a:off x="2872088" y="411458"/>
        <a:ext cx="783509" cy="783509"/>
      </dsp:txXfrm>
    </dsp:sp>
    <dsp:sp modelId="{21905698-367D-41EF-B415-2876A1D35D83}">
      <dsp:nvSpPr>
        <dsp:cNvPr id="0" name=""/>
        <dsp:cNvSpPr/>
      </dsp:nvSpPr>
      <dsp:spPr>
        <a:xfrm>
          <a:off x="1084679" y="15301"/>
          <a:ext cx="3447265" cy="275781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4FB87-9DA1-4ABC-BA3F-32EAEC709DB9}">
      <dsp:nvSpPr>
        <dsp:cNvPr id="0" name=""/>
        <dsp:cNvSpPr/>
      </dsp:nvSpPr>
      <dsp:spPr>
        <a:xfrm>
          <a:off x="0" y="0"/>
          <a:ext cx="7222402" cy="130087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Os dados do e-SUS AB são enviados pelas equipes de Atenção Básica para a base do SISAB, conforme cronograma de envio estabelecido anualmente.</a:t>
          </a:r>
          <a:endParaRPr lang="pt-BR" sz="1900" kern="1200" dirty="0"/>
        </a:p>
      </dsp:txBody>
      <dsp:txXfrm>
        <a:off x="38101" y="38101"/>
        <a:ext cx="5818655" cy="1224674"/>
      </dsp:txXfrm>
    </dsp:sp>
    <dsp:sp modelId="{51FE2B73-2ABE-4957-9B89-EA600A9FE734}">
      <dsp:nvSpPr>
        <dsp:cNvPr id="0" name=""/>
        <dsp:cNvSpPr/>
      </dsp:nvSpPr>
      <dsp:spPr>
        <a:xfrm>
          <a:off x="637270" y="1517689"/>
          <a:ext cx="7222402" cy="130087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Os dados enviados passam por análises de consistência na base do SISAB</a:t>
          </a:r>
          <a:endParaRPr lang="pt-BR" sz="1900" kern="1200" dirty="0"/>
        </a:p>
      </dsp:txBody>
      <dsp:txXfrm>
        <a:off x="675371" y="1555790"/>
        <a:ext cx="5663359" cy="1224674"/>
      </dsp:txXfrm>
    </dsp:sp>
    <dsp:sp modelId="{B03EC501-CD9E-413E-B25A-0DB4458F879C}">
      <dsp:nvSpPr>
        <dsp:cNvPr id="0" name=""/>
        <dsp:cNvSpPr/>
      </dsp:nvSpPr>
      <dsp:spPr>
        <a:xfrm>
          <a:off x="1274541" y="3035379"/>
          <a:ext cx="7222402" cy="130087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A CGIAP aplica as regras de negócio para incorporar os dados de interesse para o SISVAN, considerando as fichas de atendimento individual, atividade coletiva, visita domiciliar e de marcadores do consumo alimentar.</a:t>
          </a:r>
          <a:endParaRPr lang="pt-BR" sz="1900" kern="1200" dirty="0"/>
        </a:p>
      </dsp:txBody>
      <dsp:txXfrm>
        <a:off x="1312642" y="3073480"/>
        <a:ext cx="5663359" cy="1224674"/>
      </dsp:txXfrm>
    </dsp:sp>
    <dsp:sp modelId="{11F8B544-6AF6-4B1A-BD9D-31F759DDED5A}">
      <dsp:nvSpPr>
        <dsp:cNvPr id="0" name=""/>
        <dsp:cNvSpPr/>
      </dsp:nvSpPr>
      <dsp:spPr>
        <a:xfrm>
          <a:off x="6376832" y="986498"/>
          <a:ext cx="845569" cy="845569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3600" kern="1200"/>
        </a:p>
      </dsp:txBody>
      <dsp:txXfrm>
        <a:off x="6567085" y="986498"/>
        <a:ext cx="465063" cy="636291"/>
      </dsp:txXfrm>
    </dsp:sp>
    <dsp:sp modelId="{2C94E8A8-2FB2-4310-89DF-CAD5BD6BBB78}">
      <dsp:nvSpPr>
        <dsp:cNvPr id="0" name=""/>
        <dsp:cNvSpPr/>
      </dsp:nvSpPr>
      <dsp:spPr>
        <a:xfrm>
          <a:off x="7014103" y="2495515"/>
          <a:ext cx="845569" cy="845569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3600" kern="1200"/>
        </a:p>
      </dsp:txBody>
      <dsp:txXfrm>
        <a:off x="7204356" y="2495515"/>
        <a:ext cx="465063" cy="63629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C4DA5-4C90-436C-A579-5F0FC9A50098}">
      <dsp:nvSpPr>
        <dsp:cNvPr id="0" name=""/>
        <dsp:cNvSpPr/>
      </dsp:nvSpPr>
      <dsp:spPr>
        <a:xfrm rot="5400000">
          <a:off x="-255291" y="255885"/>
          <a:ext cx="1701940" cy="119135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Relatórios individualizados</a:t>
          </a:r>
          <a:endParaRPr lang="pt-BR" sz="1400" kern="1200" dirty="0"/>
        </a:p>
      </dsp:txBody>
      <dsp:txXfrm rot="-5400000">
        <a:off x="0" y="596273"/>
        <a:ext cx="1191358" cy="510582"/>
      </dsp:txXfrm>
    </dsp:sp>
    <dsp:sp modelId="{A907DC2D-D4C5-4207-BA6D-0E4EFEB41F1D}">
      <dsp:nvSpPr>
        <dsp:cNvPr id="0" name=""/>
        <dsp:cNvSpPr/>
      </dsp:nvSpPr>
      <dsp:spPr>
        <a:xfrm rot="5400000">
          <a:off x="4183008" y="-2991055"/>
          <a:ext cx="1106261" cy="70895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t-BR" sz="1600" kern="1200" dirty="0" smtClean="0"/>
            <a:t>A consolidação dos dados ocorre em tempo real. </a:t>
          </a:r>
          <a:endParaRPr lang="pt-BR" sz="16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t-BR" sz="1600" kern="1200" dirty="0" smtClean="0"/>
            <a:t>Exclusivo para o acesso restrito.</a:t>
          </a:r>
          <a:endParaRPr lang="pt-BR" sz="16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pt-BR" sz="1600" kern="1200" dirty="0" smtClean="0"/>
            <a:t>Permite a visualização de todas as pessoas acompanhadas no município.</a:t>
          </a:r>
          <a:endParaRPr lang="pt-BR" sz="1600" kern="1200" dirty="0"/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1600" kern="1200" dirty="0"/>
        </a:p>
      </dsp:txBody>
      <dsp:txXfrm rot="-5400000">
        <a:off x="1191359" y="54597"/>
        <a:ext cx="7035558" cy="998255"/>
      </dsp:txXfrm>
    </dsp:sp>
    <dsp:sp modelId="{94420EB9-4184-4700-8173-F4EC5DC1D1A8}">
      <dsp:nvSpPr>
        <dsp:cNvPr id="0" name=""/>
        <dsp:cNvSpPr/>
      </dsp:nvSpPr>
      <dsp:spPr>
        <a:xfrm rot="5400000">
          <a:off x="-255291" y="1664876"/>
          <a:ext cx="1701940" cy="119135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Relatórios consolidados</a:t>
          </a:r>
          <a:endParaRPr lang="pt-BR" sz="1400" kern="1200" dirty="0"/>
        </a:p>
      </dsp:txBody>
      <dsp:txXfrm rot="-5400000">
        <a:off x="0" y="2005264"/>
        <a:ext cx="1191358" cy="510582"/>
      </dsp:txXfrm>
    </dsp:sp>
    <dsp:sp modelId="{86B362E3-2C57-45AB-AA39-421203716E55}">
      <dsp:nvSpPr>
        <dsp:cNvPr id="0" name=""/>
        <dsp:cNvSpPr/>
      </dsp:nvSpPr>
      <dsp:spPr>
        <a:xfrm rot="5400000">
          <a:off x="4183008" y="-1582065"/>
          <a:ext cx="1106261" cy="70895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A consolidação dos dados ocorre às sextas-feiras, portanto a sua atualização é semanal.</a:t>
          </a:r>
          <a:endParaRPr lang="pt-B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Acessível no acesso restrito e no acesso público.</a:t>
          </a:r>
          <a:endParaRPr lang="pt-BR" sz="1600" kern="1200" dirty="0"/>
        </a:p>
      </dsp:txBody>
      <dsp:txXfrm rot="-5400000">
        <a:off x="1191359" y="1463587"/>
        <a:ext cx="7035558" cy="998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C7736-3377-48B9-826B-5B9B0F2AE391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32654-0A2C-429B-9B3D-0C369E2E60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905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497611-C992-44D1-8D7B-71F2C3A16675}" type="slidenum">
              <a:rPr lang="pt-BR" altLang="pt-BR"/>
              <a:pPr/>
              <a:t>7</a:t>
            </a:fld>
            <a:endParaRPr lang="pt-BR" altLang="pt-BR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36613" y="882650"/>
            <a:ext cx="5802312" cy="4351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47254" y="5513077"/>
            <a:ext cx="5981171" cy="52235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05639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2654-0A2C-429B-9B3D-0C369E2E60A9}" type="slidenum">
              <a:rPr lang="pt-BR" smtClean="0"/>
              <a:pPr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4133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smtClean="0"/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DFD8CD-8816-4A4C-BDC8-02F285ED0086}" type="slidenum">
              <a:rPr lang="pt-BR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453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smtClean="0"/>
          </a:p>
        </p:txBody>
      </p:sp>
      <p:sp>
        <p:nvSpPr>
          <p:cNvPr id="4506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25C4C4-DBA2-4367-BE5F-117E2874C9C3}" type="slidenum">
              <a:rPr lang="pt-BR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973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smtClean="0"/>
          </a:p>
        </p:txBody>
      </p:sp>
      <p:sp>
        <p:nvSpPr>
          <p:cNvPr id="460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487C06-A61F-46CC-9DDB-0AEE86DC094D}" type="slidenum">
              <a:rPr lang="pt-BR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73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88FF16-AC55-48A1-91E0-F0C3B57FFA23}" type="slidenum">
              <a:rPr lang="pt-BR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126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2654-0A2C-429B-9B3D-0C369E2E60A9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6199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aseline="0" dirty="0" smtClean="0"/>
              <a:t>Estamos aguardando o sistema voltar para fazer essa atualização.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2654-0A2C-429B-9B3D-0C369E2E60A9}" type="slidenum">
              <a:rPr lang="pt-BR" smtClean="0"/>
              <a:pPr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8088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Atualizar</a:t>
            </a:r>
            <a:r>
              <a:rPr lang="pt-BR" baseline="0" dirty="0" smtClean="0"/>
              <a:t> com dados de 2018. Estamos aguardando o sistema voltar para fazer essa atualização.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2654-0A2C-429B-9B3D-0C369E2E60A9}" type="slidenum">
              <a:rPr lang="pt-BR" smtClean="0"/>
              <a:pPr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04778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Atualizar</a:t>
            </a:r>
            <a:r>
              <a:rPr lang="pt-BR" baseline="0" dirty="0" smtClean="0"/>
              <a:t> com dados de 2018. Estamos aguardando o sistema voltar para fazer essa atualização.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32654-0A2C-429B-9B3D-0C369E2E60A9}" type="slidenum">
              <a:rPr lang="pt-BR" smtClean="0"/>
              <a:pPr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812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7308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879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29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CCB5C-3B82-433D-9C48-522A78B31FFE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DD07F-3D72-4BCF-89A7-A6BA7BC0D881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18651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FD76E-DB72-446A-9040-E98813C7741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E1569-299F-412F-96F1-B229F76E100F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44973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1E29E-F4F2-4806-A8EE-A373673DE67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688E6-DD67-4F0D-865B-A8F7333934E3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17068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553F4-0543-4394-AD13-0F3A152F679E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E6E69-8CA5-4FD9-A676-90105A579F96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23156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3B166-FF6D-42A6-8881-0BFFA8E3966E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C2018-077E-4376-999E-2A8FF44E9608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64686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9A1B1-0FE4-4601-99F2-050A64424F01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A4A55-41FE-49D4-9165-C4F550C3E311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977284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5FB83-E37A-49CE-8E06-15542C359E69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7A6F6-FADF-4838-8D44-496DC4CFB0DD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88998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29814-509F-46DA-92BF-C6AD48568D1F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8513-CA66-4705-B01A-E9378E182DA7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63922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9055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8CAFF-2883-457B-A232-DA76AF56AF06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C5CA2-E330-4659-8AB4-54F2EA0CEE98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816306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E9652-A6AC-4D9D-B793-31CA9CD320F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E0A2B-AEEA-4AC5-B630-2685D0659367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47999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DA05-79FF-48E7-92EA-ECFF58C82FD1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3373B-5414-4B4F-8B6D-899F9302C2A7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72509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ACCB5C-3B82-433D-9C48-522A78B31FFE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D07F-3D72-4BCF-89A7-A6BA7BC0D881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444854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4FD76E-DB72-446A-9040-E98813C7741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1569-299F-412F-96F1-B229F76E100F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07897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81E29E-F4F2-4806-A8EE-A373673DE67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88E6-DD67-4F0D-865B-A8F7333934E3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49314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E553F4-0543-4394-AD13-0F3A152F679E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E6E69-8CA5-4FD9-A676-90105A579F96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382031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D3B166-FF6D-42A6-8881-0BFFA8E3966E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2018-077E-4376-999E-2A8FF44E9608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287723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79A1B1-0FE4-4601-99F2-050A64424F01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4A55-41FE-49D4-9165-C4F550C3E311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232852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75FB83-E37A-49CE-8E06-15542C359E69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A6F6-FADF-4838-8D44-496DC4CFB0DD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19859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8474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629814-509F-46DA-92BF-C6AD48568D1F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8513-CA66-4705-B01A-E9378E182DA7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955272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18CAFF-2883-457B-A232-DA76AF56AF06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5CA2-E330-4659-8AB4-54F2EA0CEE98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143567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EE9652-A6AC-4D9D-B793-31CA9CD320FB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E0A2B-AEEA-4AC5-B630-2685D0659367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4595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40DA05-79FF-48E7-92EA-ECFF58C82FD1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01/07/2019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373B-5414-4B4F-8B6D-899F9302C2A7}" type="slidenum">
              <a:rPr lang="pt-BR" altLang="pt-BR" smtClean="0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81040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086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986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144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8808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2906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896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832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5155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F86B4-5ED3-4207-AAC3-9D557F60BB15}" type="datetimeFigureOut">
              <a:rPr lang="pt-BR" smtClean="0"/>
              <a:pPr/>
              <a:t>01/07/2019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76F2C-C5C6-41FC-98E3-58BB83AC8D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690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cid:image003.jpg@01D2E04A.449D58D0" TargetMode="Externa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9512" y="1237401"/>
            <a:ext cx="6480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 smtClean="0">
                <a:solidFill>
                  <a:schemeClr val="bg1"/>
                </a:solidFill>
                <a:latin typeface="Calibri" panose="020F0502020204030204" pitchFamily="34" charset="0"/>
                <a:cs typeface="Gisha" panose="020B0502040204020203" pitchFamily="34" charset="-79"/>
              </a:rPr>
              <a:t>Vigilância Alimentar e Nutricional</a:t>
            </a:r>
          </a:p>
        </p:txBody>
      </p:sp>
      <p:sp>
        <p:nvSpPr>
          <p:cNvPr id="8" name="Retângulo 7"/>
          <p:cNvSpPr/>
          <p:nvPr/>
        </p:nvSpPr>
        <p:spPr>
          <a:xfrm>
            <a:off x="828092" y="5373216"/>
            <a:ext cx="5076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latin typeface="Calibri" panose="020F0502020204030204" pitchFamily="34" charset="0"/>
                <a:cs typeface="Gisha" panose="020B0502040204020203" pitchFamily="34" charset="-79"/>
              </a:rPr>
              <a:t>Coordenação-Geral de Alimentação e Nutrição</a:t>
            </a:r>
          </a:p>
          <a:p>
            <a:pPr algn="ctr"/>
            <a:r>
              <a:rPr lang="pt-BR" sz="2000" b="1" dirty="0">
                <a:solidFill>
                  <a:schemeClr val="bg1"/>
                </a:solidFill>
                <a:latin typeface="Calibri" panose="020F0502020204030204" pitchFamily="34" charset="0"/>
                <a:cs typeface="Gisha" panose="020B0502040204020203" pitchFamily="34" charset="-79"/>
              </a:rPr>
              <a:t>2019</a:t>
            </a:r>
          </a:p>
        </p:txBody>
      </p:sp>
      <p:sp>
        <p:nvSpPr>
          <p:cNvPr id="3" name="Retângulo 2"/>
          <p:cNvSpPr/>
          <p:nvPr/>
        </p:nvSpPr>
        <p:spPr>
          <a:xfrm>
            <a:off x="755576" y="3264368"/>
            <a:ext cx="5551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Gisha" panose="020B0502040204020203" pitchFamily="34" charset="-79"/>
              </a:rPr>
              <a:t>Sistema de Vigilância Alimentar e Nutricional (</a:t>
            </a:r>
            <a:r>
              <a:rPr lang="pt-BR" sz="28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Gisha" panose="020B0502040204020203" pitchFamily="34" charset="-79"/>
              </a:rPr>
              <a:t>Sisvan</a:t>
            </a:r>
            <a:r>
              <a:rPr lang="pt-BR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Gisha" panose="020B0502040204020203" pitchFamily="34" charset="-79"/>
              </a:rPr>
              <a:t>)</a:t>
            </a:r>
            <a:endParaRPr lang="pt-BR" sz="2800" b="1" dirty="0">
              <a:solidFill>
                <a:schemeClr val="bg1"/>
              </a:solidFill>
              <a:latin typeface="Calibri" panose="020F0502020204030204" pitchFamily="34" charset="0"/>
              <a:cs typeface="Gisha" panose="020B0502040204020203" pitchFamily="34" charset="-79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37312"/>
            <a:ext cx="8281700" cy="51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0" name="Título 3"/>
          <p:cNvSpPr txBox="1">
            <a:spLocks/>
          </p:cNvSpPr>
          <p:nvPr/>
        </p:nvSpPr>
        <p:spPr bwMode="auto">
          <a:xfrm>
            <a:off x="-10996" y="1295833"/>
            <a:ext cx="8903476" cy="425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1" dirty="0" smtClean="0">
                <a:solidFill>
                  <a:schemeClr val="tx1"/>
                </a:solidFill>
                <a:latin typeface="+mn-lt"/>
              </a:rPr>
              <a:t>       COLETA</a:t>
            </a:r>
            <a:endParaRPr lang="pt-BR" altLang="pt-BR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681" name="Retângulo 2"/>
          <p:cNvSpPr>
            <a:spLocks noChangeArrowheads="1"/>
          </p:cNvSpPr>
          <p:nvPr/>
        </p:nvSpPr>
        <p:spPr bwMode="auto">
          <a:xfrm>
            <a:off x="132915" y="1916832"/>
            <a:ext cx="875956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 typeface="Arial" charset="0"/>
              <a:buChar char="•"/>
            </a:pPr>
            <a:r>
              <a:rPr lang="pt-BR" altLang="pt-BR" dirty="0">
                <a:solidFill>
                  <a:schemeClr val="tx1"/>
                </a:solidFill>
                <a:latin typeface="+mn-lt"/>
              </a:rPr>
              <a:t>Tornar o atendimento (UBS, escola, creche, domicílio, </a:t>
            </a:r>
            <a:r>
              <a:rPr lang="pt-BR" altLang="pt-BR" dirty="0" smtClean="0">
                <a:solidFill>
                  <a:schemeClr val="tx1"/>
                </a:solidFill>
                <a:latin typeface="+mn-lt"/>
              </a:rPr>
              <a:t>etc.) </a:t>
            </a:r>
            <a:r>
              <a:rPr lang="pt-BR" altLang="pt-BR" dirty="0">
                <a:solidFill>
                  <a:schemeClr val="tx1"/>
                </a:solidFill>
                <a:latin typeface="+mn-lt"/>
              </a:rPr>
              <a:t>um momento privilegiado para a prática da vigilância em saúde.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793184" y="3210224"/>
            <a:ext cx="7439025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pt-BR" sz="2000" dirty="0">
                <a:latin typeface="+mn-lt"/>
                <a:cs typeface="+mn-cs"/>
              </a:rPr>
              <a:t>Antropometria;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pt-BR" sz="2000" dirty="0">
                <a:latin typeface="+mn-lt"/>
                <a:cs typeface="+mn-cs"/>
              </a:rPr>
              <a:t>Marcadores Consumo Alimentar;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pt-BR" sz="2000" dirty="0">
                <a:latin typeface="+mn-lt"/>
                <a:cs typeface="+mn-cs"/>
              </a:rPr>
              <a:t>Hábitos e tradições alimentares;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pt-BR" sz="2000" dirty="0">
                <a:latin typeface="+mn-lt"/>
                <a:cs typeface="+mn-cs"/>
              </a:rPr>
              <a:t>Locais de produção, distribuição e comercialização de alimentos;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pt-BR" sz="2000" dirty="0">
                <a:latin typeface="+mn-lt"/>
                <a:cs typeface="+mn-cs"/>
              </a:rPr>
              <a:t>Registro</a:t>
            </a:r>
          </a:p>
        </p:txBody>
      </p:sp>
      <p:sp>
        <p:nvSpPr>
          <p:cNvPr id="7" name="Título 3"/>
          <p:cNvSpPr txBox="1">
            <a:spLocks/>
          </p:cNvSpPr>
          <p:nvPr/>
        </p:nvSpPr>
        <p:spPr bwMode="auto">
          <a:xfrm>
            <a:off x="323528" y="407988"/>
            <a:ext cx="48244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fazer a VAN?</a:t>
            </a:r>
          </a:p>
        </p:txBody>
      </p:sp>
    </p:spTree>
    <p:extLst>
      <p:ext uri="{BB962C8B-B14F-4D97-AF65-F5344CB8AC3E}">
        <p14:creationId xmlns:p14="http://schemas.microsoft.com/office/powerpoint/2010/main" val="258186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tângulo 2"/>
          <p:cNvSpPr>
            <a:spLocks noChangeArrowheads="1"/>
          </p:cNvSpPr>
          <p:nvPr/>
        </p:nvSpPr>
        <p:spPr bwMode="auto">
          <a:xfrm>
            <a:off x="185380" y="2118305"/>
            <a:ext cx="5474886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200" dirty="0">
                <a:solidFill>
                  <a:schemeClr val="tx1"/>
                </a:solidFill>
                <a:latin typeface="Calibri" panose="020F0502020204030204" pitchFamily="34" charset="0"/>
              </a:rPr>
              <a:t>As informações produzidas podem embasar desde a escolha do melhor </a:t>
            </a:r>
            <a:r>
              <a:rPr lang="pt-BR" altLang="pt-BR" sz="2200" u="sng" dirty="0">
                <a:solidFill>
                  <a:schemeClr val="tx1"/>
                </a:solidFill>
                <a:latin typeface="Calibri" panose="020F0502020204030204" pitchFamily="34" charset="0"/>
              </a:rPr>
              <a:t>cuidado</a:t>
            </a:r>
            <a:r>
              <a:rPr lang="pt-BR" altLang="pt-BR" sz="2200" dirty="0">
                <a:solidFill>
                  <a:schemeClr val="tx1"/>
                </a:solidFill>
                <a:latin typeface="Calibri" panose="020F0502020204030204" pitchFamily="34" charset="0"/>
              </a:rPr>
              <a:t> para um indivíduo até o </a:t>
            </a:r>
            <a:r>
              <a:rPr lang="pt-BR" altLang="pt-BR" sz="2200" u="sng" dirty="0">
                <a:solidFill>
                  <a:schemeClr val="tx1"/>
                </a:solidFill>
                <a:latin typeface="Calibri" panose="020F0502020204030204" pitchFamily="34" charset="0"/>
              </a:rPr>
              <a:t>desenvolvimento de uma estratégia ou política</a:t>
            </a:r>
            <a:r>
              <a:rPr lang="pt-BR" altLang="pt-BR" sz="2200" dirty="0">
                <a:solidFill>
                  <a:schemeClr val="tx1"/>
                </a:solidFill>
                <a:latin typeface="Calibri" panose="020F0502020204030204" pitchFamily="34" charset="0"/>
              </a:rPr>
              <a:t> municipal, estadual, distrital ou federal.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pt-BR" altLang="pt-BR" sz="2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pt-BR" altLang="pt-BR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307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38"/>
          <a:stretch>
            <a:fillRect/>
          </a:stretch>
        </p:blipFill>
        <p:spPr bwMode="auto">
          <a:xfrm>
            <a:off x="5660266" y="2215101"/>
            <a:ext cx="3227738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ítulo 3"/>
          <p:cNvSpPr txBox="1">
            <a:spLocks/>
          </p:cNvSpPr>
          <p:nvPr/>
        </p:nvSpPr>
        <p:spPr bwMode="auto">
          <a:xfrm>
            <a:off x="-10996" y="1295833"/>
            <a:ext cx="8903476" cy="425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1" dirty="0" smtClean="0">
                <a:solidFill>
                  <a:schemeClr val="tx1"/>
                </a:solidFill>
                <a:latin typeface="+mn-lt"/>
              </a:rPr>
              <a:t>       ANÁLISE E DECISÃO</a:t>
            </a:r>
            <a:endParaRPr lang="pt-BR" altLang="pt-BR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ítulo 3"/>
          <p:cNvSpPr txBox="1">
            <a:spLocks/>
          </p:cNvSpPr>
          <p:nvPr/>
        </p:nvSpPr>
        <p:spPr bwMode="auto">
          <a:xfrm>
            <a:off x="323528" y="407988"/>
            <a:ext cx="48244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fazer a VAN?</a:t>
            </a:r>
          </a:p>
        </p:txBody>
      </p:sp>
      <p:sp>
        <p:nvSpPr>
          <p:cNvPr id="2" name="Retângulo 1"/>
          <p:cNvSpPr/>
          <p:nvPr/>
        </p:nvSpPr>
        <p:spPr>
          <a:xfrm>
            <a:off x="185380" y="4437112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pt-BR" altLang="pt-BR" sz="2200" dirty="0">
                <a:latin typeface="Calibri" panose="020F0502020204030204" pitchFamily="34" charset="0"/>
              </a:rPr>
              <a:t>É muito importante que </a:t>
            </a:r>
            <a:r>
              <a:rPr lang="pt-BR" altLang="pt-BR" sz="2200" u="sng" dirty="0">
                <a:latin typeface="Calibri" panose="020F0502020204030204" pitchFamily="34" charset="0"/>
              </a:rPr>
              <a:t>todos os profissionais da equipe de AB se integrem ao processo</a:t>
            </a:r>
            <a:r>
              <a:rPr lang="pt-BR" altLang="pt-BR" sz="2200" dirty="0">
                <a:latin typeface="Calibri" panose="020F0502020204030204" pitchFamily="34" charset="0"/>
              </a:rPr>
              <a:t>, de forma que as etapas do ciclo de gestão e produção do cuidado sejam compartilhadas e que todos compreendam o sentido dessa ação no cotidiano do trabalho.</a:t>
            </a:r>
          </a:p>
        </p:txBody>
      </p:sp>
    </p:spTree>
    <p:extLst>
      <p:ext uri="{BB962C8B-B14F-4D97-AF65-F5344CB8AC3E}">
        <p14:creationId xmlns:p14="http://schemas.microsoft.com/office/powerpoint/2010/main" val="137373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3" name="Retângulo 1"/>
          <p:cNvSpPr>
            <a:spLocks noChangeArrowheads="1"/>
          </p:cNvSpPr>
          <p:nvPr/>
        </p:nvSpPr>
        <p:spPr bwMode="auto">
          <a:xfrm>
            <a:off x="248736" y="1490008"/>
            <a:ext cx="864096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 typeface="Arial" charset="0"/>
              <a:buChar char="•"/>
            </a:pPr>
            <a:r>
              <a:rPr lang="pt-BR" altLang="pt-BR" sz="2000" dirty="0">
                <a:solidFill>
                  <a:schemeClr val="tx1"/>
                </a:solidFill>
                <a:latin typeface="+mn-lt"/>
              </a:rPr>
              <a:t>Após decisão quanto ao cuidado a ser ofertado com base na análise do estado nutricional e dos hábitos alimentares, bem como dos possíveis fatores associados (clínicos, sociais, entre outros), a próxima etapa é </a:t>
            </a:r>
            <a:r>
              <a:rPr lang="pt-BR" altLang="pt-BR" sz="2000" u="sng" dirty="0">
                <a:solidFill>
                  <a:schemeClr val="tx1"/>
                </a:solidFill>
                <a:latin typeface="+mn-lt"/>
              </a:rPr>
              <a:t>a implementação das ações que podem ser direcionadas a indivíduos, famílias ou comunidade</a:t>
            </a:r>
            <a:r>
              <a:rPr lang="pt-BR" altLang="pt-BR" sz="2000" u="sng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buClrTx/>
              <a:buSzTx/>
              <a:buNone/>
            </a:pPr>
            <a:endParaRPr lang="pt-BR" altLang="pt-BR" sz="2000" u="sng" dirty="0" smtClean="0">
              <a:solidFill>
                <a:schemeClr val="tx1"/>
              </a:solidFill>
              <a:latin typeface="+mn-lt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 typeface="Arial" charset="0"/>
              <a:buChar char="•"/>
            </a:pPr>
            <a:r>
              <a:rPr lang="pt-BR" altLang="pt-BR" sz="2000" dirty="0" smtClean="0">
                <a:solidFill>
                  <a:schemeClr val="tx1"/>
                </a:solidFill>
                <a:latin typeface="+mn-lt"/>
              </a:rPr>
              <a:t>Exemplos:</a:t>
            </a:r>
            <a:endParaRPr lang="pt-BR" altLang="pt-BR" sz="20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946500"/>
              </p:ext>
            </p:extLst>
          </p:nvPr>
        </p:nvGraphicFramePr>
        <p:xfrm>
          <a:off x="271905" y="3429000"/>
          <a:ext cx="8617790" cy="2454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88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088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43363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Âmbito Individual</a:t>
                      </a:r>
                      <a:endParaRPr lang="pt-BR" sz="2000" dirty="0"/>
                    </a:p>
                  </a:txBody>
                  <a:tcPr marL="91444" marR="91444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Âmbito</a:t>
                      </a:r>
                      <a:r>
                        <a:rPr lang="pt-BR" sz="2000" baseline="0" dirty="0" smtClean="0"/>
                        <a:t> Coletivo</a:t>
                      </a:r>
                      <a:endParaRPr lang="pt-BR" sz="2000" dirty="0"/>
                    </a:p>
                  </a:txBody>
                  <a:tcPr marL="91444" marR="91444" marT="45690" marB="4569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50239">
                <a:tc>
                  <a:txBody>
                    <a:bodyPr/>
                    <a:lstStyle/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pt-BR" sz="1400" dirty="0" smtClean="0"/>
                        <a:t>Fornecer orientações em saúde e desenhar um plano de cuidado com metas graduais a serem alcançadas até a próxima consulta;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pt-BR" sz="1400" dirty="0" smtClean="0"/>
                        <a:t>Propor consulta compartilhada com outro profissional cujo núcleo de saber seja necessário para qualificar o cuidado;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pt-BR" sz="1400" dirty="0" smtClean="0"/>
                        <a:t>Convidar o indivíduo a participar de um grupo terapêutico;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pt-BR" sz="1400" dirty="0" smtClean="0"/>
                        <a:t>Outros</a:t>
                      </a:r>
                      <a:endParaRPr lang="pt-BR" sz="1400" dirty="0"/>
                    </a:p>
                  </a:txBody>
                  <a:tcPr marL="91444" marR="91444" marT="45690" marB="45690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pt-BR" sz="1400" dirty="0" smtClean="0"/>
                        <a:t>Estímulo a hortas comunitárias;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pt-BR" sz="1400" dirty="0" smtClean="0"/>
                        <a:t>oficinas culinárias que valorizem os alimentos regionais;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pt-BR" sz="1400" dirty="0" smtClean="0"/>
                        <a:t>promoção de atividades de educação alimentar e nutricional e o incentivo às práticas corporais em diversos ambientes;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pt-BR" sz="1400" dirty="0" smtClean="0"/>
                        <a:t>Instituição de grupos de apoio para o controle do peso (perda, ganho ou manutenção);</a:t>
                      </a:r>
                    </a:p>
                    <a:p>
                      <a:pPr marL="171450" indent="-171450" algn="l">
                        <a:buFont typeface="Wingdings" panose="05000000000000000000" pitchFamily="2" charset="2"/>
                        <a:buChar char="ü"/>
                      </a:pPr>
                      <a:r>
                        <a:rPr lang="pt-BR" sz="1400" dirty="0" smtClean="0"/>
                        <a:t>Outros</a:t>
                      </a:r>
                      <a:endParaRPr lang="pt-BR" sz="1400" dirty="0"/>
                    </a:p>
                  </a:txBody>
                  <a:tcPr marL="91444" marR="91444" marT="45690" marB="4569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ítulo 3"/>
          <p:cNvSpPr txBox="1">
            <a:spLocks/>
          </p:cNvSpPr>
          <p:nvPr/>
        </p:nvSpPr>
        <p:spPr bwMode="auto">
          <a:xfrm>
            <a:off x="-10996" y="980728"/>
            <a:ext cx="8903476" cy="425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1" dirty="0" smtClean="0">
                <a:solidFill>
                  <a:schemeClr val="tx1"/>
                </a:solidFill>
                <a:latin typeface="+mn-lt"/>
              </a:rPr>
              <a:t>       AÇÃO</a:t>
            </a:r>
            <a:endParaRPr lang="pt-BR" altLang="pt-BR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ítulo 3"/>
          <p:cNvSpPr txBox="1">
            <a:spLocks/>
          </p:cNvSpPr>
          <p:nvPr/>
        </p:nvSpPr>
        <p:spPr bwMode="auto">
          <a:xfrm>
            <a:off x="323528" y="407988"/>
            <a:ext cx="48244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fazer a VAN?</a:t>
            </a:r>
          </a:p>
        </p:txBody>
      </p:sp>
    </p:spTree>
    <p:extLst>
      <p:ext uri="{BB962C8B-B14F-4D97-AF65-F5344CB8AC3E}">
        <p14:creationId xmlns:p14="http://schemas.microsoft.com/office/powerpoint/2010/main" val="49242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7" name="Retângulo 1"/>
          <p:cNvSpPr>
            <a:spLocks noChangeArrowheads="1"/>
          </p:cNvSpPr>
          <p:nvPr/>
        </p:nvSpPr>
        <p:spPr bwMode="auto">
          <a:xfrm>
            <a:off x="107950" y="1647220"/>
            <a:ext cx="878453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 typeface="Arial" charset="0"/>
              <a:buChar char="•"/>
            </a:pPr>
            <a:r>
              <a:rPr lang="pt-BR" altLang="pt-BR" sz="2200" dirty="0">
                <a:solidFill>
                  <a:schemeClr val="tx1"/>
                </a:solidFill>
                <a:latin typeface="+mn-lt"/>
              </a:rPr>
              <a:t>Deve-se desenvolver um modelo de acompanhamento para os resultados ou as metas pactuados, com vistas a instrumentalizar as áreas envolvidas na execução da VAN, </a:t>
            </a:r>
            <a:r>
              <a:rPr lang="pt-BR" altLang="pt-BR" sz="2200" u="sng" dirty="0">
                <a:solidFill>
                  <a:schemeClr val="tx1"/>
                </a:solidFill>
                <a:latin typeface="+mn-lt"/>
              </a:rPr>
              <a:t>subsidiando o cuidado, direcionando o atendimento e impulsionando a motivação para a própria atitude de vigilância.</a:t>
            </a:r>
          </a:p>
        </p:txBody>
      </p:sp>
      <p:sp>
        <p:nvSpPr>
          <p:cNvPr id="3" name="Retângulo 2"/>
          <p:cNvSpPr/>
          <p:nvPr/>
        </p:nvSpPr>
        <p:spPr>
          <a:xfrm>
            <a:off x="467544" y="3673366"/>
            <a:ext cx="4824412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>
                <a:latin typeface="+mn-lt"/>
                <a:cs typeface="+mn-cs"/>
              </a:rPr>
              <a:t>Visa melhoria dos indicadores, como: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2000" dirty="0">
                <a:latin typeface="+mn-lt"/>
                <a:cs typeface="+mn-cs"/>
              </a:rPr>
              <a:t>Cobertura;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t-BR" sz="2000" dirty="0">
                <a:latin typeface="+mn-lt"/>
                <a:cs typeface="+mn-cs"/>
              </a:rPr>
              <a:t>Ampliação do acesso aos serviços de saúde, especialmente da população em situação de vulnerabilidade social.</a:t>
            </a:r>
          </a:p>
        </p:txBody>
      </p:sp>
      <p:sp>
        <p:nvSpPr>
          <p:cNvPr id="9" name="Título 3"/>
          <p:cNvSpPr txBox="1">
            <a:spLocks/>
          </p:cNvSpPr>
          <p:nvPr/>
        </p:nvSpPr>
        <p:spPr bwMode="auto">
          <a:xfrm>
            <a:off x="-10996" y="980728"/>
            <a:ext cx="8903476" cy="425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1" dirty="0" smtClean="0">
                <a:solidFill>
                  <a:schemeClr val="tx1"/>
                </a:solidFill>
                <a:latin typeface="+mn-lt"/>
              </a:rPr>
              <a:t>       AVALIAÇÃO</a:t>
            </a:r>
            <a:endParaRPr lang="pt-BR" altLang="pt-BR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ítulo 3"/>
          <p:cNvSpPr txBox="1">
            <a:spLocks/>
          </p:cNvSpPr>
          <p:nvPr/>
        </p:nvSpPr>
        <p:spPr bwMode="auto">
          <a:xfrm>
            <a:off x="323528" y="407988"/>
            <a:ext cx="48244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fazer a VAN?</a:t>
            </a:r>
          </a:p>
        </p:txBody>
      </p:sp>
      <p:pic>
        <p:nvPicPr>
          <p:cNvPr id="1026" name="Picture 2" descr="Imagem relacionad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27"/>
          <a:stretch/>
        </p:blipFill>
        <p:spPr bwMode="auto">
          <a:xfrm>
            <a:off x="5508104" y="3381890"/>
            <a:ext cx="3456384" cy="223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91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79512" y="4088045"/>
            <a:ext cx="3020887" cy="1323439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pt-BR" sz="2000" dirty="0" smtClean="0">
                <a:solidFill>
                  <a:srgbClr val="0A3B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de gestão das informações de Vigilância Alimentar e Nutricional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415" y="1579442"/>
            <a:ext cx="836334" cy="88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415" y="3428488"/>
            <a:ext cx="836334" cy="866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4572000" y="2520868"/>
            <a:ext cx="3477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u="sng" dirty="0" smtClean="0">
                <a:solidFill>
                  <a:srgbClr val="002060"/>
                </a:solidFill>
              </a:rPr>
              <a:t>Estado Nutricional</a:t>
            </a:r>
          </a:p>
          <a:p>
            <a:pPr algn="ctr"/>
            <a:r>
              <a:rPr lang="pt-BR" dirty="0" smtClean="0">
                <a:solidFill>
                  <a:srgbClr val="002060"/>
                </a:solidFill>
              </a:rPr>
              <a:t>Registro de dados antropométricos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3923928" y="4306905"/>
            <a:ext cx="4737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u="sng" dirty="0" smtClean="0">
                <a:solidFill>
                  <a:srgbClr val="002060"/>
                </a:solidFill>
              </a:rPr>
              <a:t>Consumo Alimentar</a:t>
            </a:r>
          </a:p>
          <a:p>
            <a:pPr algn="ctr"/>
            <a:r>
              <a:rPr lang="pt-BR" dirty="0">
                <a:solidFill>
                  <a:srgbClr val="002060"/>
                </a:solidFill>
              </a:rPr>
              <a:t>Registro dos marcadores de consumo alimentar com base nos alimentos consumidos no dia anterior e comportamentos que se relacionam à alimentação saudável ou não saudável.</a:t>
            </a:r>
          </a:p>
        </p:txBody>
      </p:sp>
      <p:pic>
        <p:nvPicPr>
          <p:cNvPr id="16" name="Picture 25" descr="D:\Design\sistemasAB\logos_sistemas\sistemas_internos\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8" y="2181525"/>
            <a:ext cx="1848813" cy="184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043" y="-2514"/>
            <a:ext cx="8458200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2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/>
          <p:cNvSpPr/>
          <p:nvPr/>
        </p:nvSpPr>
        <p:spPr>
          <a:xfrm>
            <a:off x="616313" y="188640"/>
            <a:ext cx="8440131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do sistema a partir da versão 3.0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253157205"/>
              </p:ext>
            </p:extLst>
          </p:nvPr>
        </p:nvGraphicFramePr>
        <p:xfrm>
          <a:off x="179512" y="736611"/>
          <a:ext cx="871296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508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654968" y="191252"/>
            <a:ext cx="81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Acesso ao Sistema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14256" y="909820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O acesso ocorre pelo e-Gestor Atenção Básica, portanto </a:t>
            </a:r>
            <a:r>
              <a:rPr lang="pt-BR" dirty="0"/>
              <a:t>o acesso e o cadastro de novos técnicos e gestores devem obedecer aos pressupostos dessa plataforma web</a:t>
            </a:r>
            <a:r>
              <a:rPr lang="pt-B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Perfis </a:t>
            </a:r>
            <a:r>
              <a:rPr lang="pt-BR" sz="2000" dirty="0" smtClean="0"/>
              <a:t>de</a:t>
            </a:r>
            <a:r>
              <a:rPr lang="pt-BR" dirty="0" smtClean="0"/>
              <a:t> acesso ao sistema: Gestor e Técnico Municipal e Estadual</a:t>
            </a:r>
            <a:endParaRPr lang="pt-BR" dirty="0"/>
          </a:p>
        </p:txBody>
      </p:sp>
      <p:pic>
        <p:nvPicPr>
          <p:cNvPr id="14" name="Imagem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" t="28554" r="4137" b="6407"/>
          <a:stretch>
            <a:fillRect/>
          </a:stretch>
        </p:blipFill>
        <p:spPr bwMode="auto">
          <a:xfrm>
            <a:off x="1187624" y="1863927"/>
            <a:ext cx="6800575" cy="3988264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3174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611560" y="188640"/>
            <a:ext cx="81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Fluxos de Registro das Informações</a:t>
            </a:r>
          </a:p>
        </p:txBody>
      </p:sp>
      <p:pic>
        <p:nvPicPr>
          <p:cNvPr id="8" name="Picture 5" descr="D:\Design\apresentacoes\integracao_ESUS_SISVAN\imagens\integracao_SISVAN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834972"/>
            <a:ext cx="6768752" cy="523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99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611561" y="188640"/>
            <a:ext cx="84969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Tratamento de Duplicidades no SISVAN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9651" y="931799"/>
            <a:ext cx="6255805" cy="415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47074" y="5086292"/>
            <a:ext cx="8640960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pt-BR" sz="2000" dirty="0" smtClean="0">
                <a:solidFill>
                  <a:schemeClr val="tx1"/>
                </a:solidFill>
              </a:rPr>
              <a:t>A partir de agora a solução para as duplicidades devem ser executadas </a:t>
            </a:r>
            <a:r>
              <a:rPr lang="pt-BR" sz="2000" dirty="0">
                <a:solidFill>
                  <a:schemeClr val="tx1"/>
                </a:solidFill>
              </a:rPr>
              <a:t>pelo município a partir da ferramenta “AGRUPADOR DE INDIVÍDUOS”</a:t>
            </a:r>
          </a:p>
        </p:txBody>
      </p:sp>
    </p:spTree>
    <p:extLst>
      <p:ext uri="{BB962C8B-B14F-4D97-AF65-F5344CB8AC3E}">
        <p14:creationId xmlns:p14="http://schemas.microsoft.com/office/powerpoint/2010/main" val="189500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683568" y="98629"/>
            <a:ext cx="81576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Interface do Sisvan com outros sistemas de informação</a:t>
            </a: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086134576"/>
              </p:ext>
            </p:extLst>
          </p:nvPr>
        </p:nvGraphicFramePr>
        <p:xfrm>
          <a:off x="1979712" y="1196752"/>
          <a:ext cx="5616624" cy="3939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25" descr="D:\Design\sistemasAB\logos_sistemas\sistemas_internos\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469674"/>
            <a:ext cx="1584176" cy="162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21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726966" y="188640"/>
            <a:ext cx="7618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Estrutura da apresentação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395536" y="980728"/>
            <a:ext cx="81369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Objetivo da oficina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Contextualização sobre Vigilância Alimentar e Nutricional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Contextualização sobre a atualização do Sisvan e a interface com outros sistemas de informação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Fichas do e-SUS AB e do Sisvan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Cadastro </a:t>
            </a:r>
            <a:r>
              <a:rPr lang="pt-BR" dirty="0">
                <a:solidFill>
                  <a:schemeClr val="tx2"/>
                </a:solidFill>
              </a:rPr>
              <a:t>de gestores e técnicos pelo e-Gestor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Bloco de cadastro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Bloco de registro de acompanhamento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Bloco de vinculações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Bloco de relatórios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2"/>
                </a:solidFill>
              </a:rPr>
              <a:t>Desdobramentos das atividades nos estados e municípios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2"/>
                </a:solidFill>
              </a:rPr>
              <a:t>Estudo Nacional de Alimentação e Nutrição Infantil (ENANI)</a:t>
            </a:r>
          </a:p>
        </p:txBody>
      </p:sp>
    </p:spTree>
    <p:extLst>
      <p:ext uri="{BB962C8B-B14F-4D97-AF65-F5344CB8AC3E}">
        <p14:creationId xmlns:p14="http://schemas.microsoft.com/office/powerpoint/2010/main" val="33449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04910" y="188640"/>
            <a:ext cx="78340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Integração </a:t>
            </a:r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t-BR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Sisvan com </a:t>
            </a:r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BFA</a:t>
            </a:r>
          </a:p>
        </p:txBody>
      </p:sp>
      <p:sp>
        <p:nvSpPr>
          <p:cNvPr id="2" name="Retângulo 1"/>
          <p:cNvSpPr/>
          <p:nvPr/>
        </p:nvSpPr>
        <p:spPr>
          <a:xfrm>
            <a:off x="423434" y="1556792"/>
            <a:ext cx="839703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>- As </a:t>
            </a:r>
            <a:r>
              <a:rPr lang="pt-BR" sz="2400" dirty="0"/>
              <a:t>informações referentes ao acompanhamento do estado nutricional dos beneficiários do PBF são incorporadas ao Sisvan no final de cada vigência (primeira vigência de janeiro a junho e segunda vigência de julho a dezembro). </a:t>
            </a:r>
            <a:endParaRPr lang="pt-BR" sz="2400" dirty="0" smtClean="0"/>
          </a:p>
          <a:p>
            <a:endParaRPr lang="pt-BR" sz="2400" dirty="0" smtClean="0"/>
          </a:p>
          <a:p>
            <a:pPr marL="342900" indent="-342900">
              <a:buFontTx/>
              <a:buChar char="-"/>
            </a:pPr>
            <a:r>
              <a:rPr lang="pt-BR" sz="2400" b="1" dirty="0" smtClean="0">
                <a:solidFill>
                  <a:srgbClr val="FF0000"/>
                </a:solidFill>
              </a:rPr>
              <a:t>Sistema atualizado até 2ª vigência de 2018 (situação em março de 2019).</a:t>
            </a:r>
          </a:p>
          <a:p>
            <a:pPr marL="342900" indent="-342900">
              <a:buFontTx/>
              <a:buChar char="-"/>
            </a:pPr>
            <a:endParaRPr lang="pt-BR" sz="2400" b="1" dirty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endParaRPr lang="pt-BR" sz="2400" b="1" dirty="0">
              <a:solidFill>
                <a:srgbClr val="FF0000"/>
              </a:solidFill>
            </a:endParaRP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26931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51138" y="188640"/>
            <a:ext cx="7834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Integração </a:t>
            </a:r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Sisvan com </a:t>
            </a:r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SISAB (e-SUS AB)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353004225"/>
              </p:ext>
            </p:extLst>
          </p:nvPr>
        </p:nvGraphicFramePr>
        <p:xfrm>
          <a:off x="323528" y="1196752"/>
          <a:ext cx="8496944" cy="433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214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681834" y="271391"/>
            <a:ext cx="78340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Informações importante sobre a integração com o SISAB</a:t>
            </a:r>
          </a:p>
        </p:txBody>
      </p:sp>
      <p:sp>
        <p:nvSpPr>
          <p:cNvPr id="2" name="Retângulo 1"/>
          <p:cNvSpPr/>
          <p:nvPr/>
        </p:nvSpPr>
        <p:spPr>
          <a:xfrm>
            <a:off x="107504" y="1344092"/>
            <a:ext cx="87205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Anualmente o DAB lança normativa que prevê o cronograma de envio de dados do </a:t>
            </a:r>
            <a:r>
              <a:rPr lang="pt-BR" dirty="0"/>
              <a:t>e-SUS para o </a:t>
            </a:r>
            <a:r>
              <a:rPr lang="pt-BR" dirty="0" smtClean="0"/>
              <a:t>SISAB</a:t>
            </a:r>
          </a:p>
          <a:p>
            <a:endParaRPr lang="pt-BR" dirty="0" smtClean="0"/>
          </a:p>
        </p:txBody>
      </p:sp>
      <p:sp>
        <p:nvSpPr>
          <p:cNvPr id="4" name="Retângulo 3"/>
          <p:cNvSpPr/>
          <p:nvPr/>
        </p:nvSpPr>
        <p:spPr>
          <a:xfrm>
            <a:off x="361167" y="4581128"/>
            <a:ext cx="82626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Poderão ser enviados ao SISAB dados de produção com até 12 (doze) meses de </a:t>
            </a:r>
            <a:r>
              <a:rPr lang="pt-BR" dirty="0" smtClean="0"/>
              <a:t>atraso.</a:t>
            </a:r>
          </a:p>
          <a:p>
            <a:pPr marL="285750" indent="-285750">
              <a:buFontTx/>
              <a:buChar char="-"/>
            </a:pPr>
            <a:r>
              <a:rPr lang="pt-BR" b="1" dirty="0">
                <a:solidFill>
                  <a:srgbClr val="FF0000"/>
                </a:solidFill>
              </a:rPr>
              <a:t>Atualização da integração e-SUS e </a:t>
            </a:r>
            <a:r>
              <a:rPr lang="pt-BR" b="1" dirty="0" err="1">
                <a:solidFill>
                  <a:srgbClr val="FF0000"/>
                </a:solidFill>
              </a:rPr>
              <a:t>Sisvan</a:t>
            </a:r>
            <a:r>
              <a:rPr lang="pt-BR" b="1" dirty="0">
                <a:solidFill>
                  <a:srgbClr val="FF0000"/>
                </a:solidFill>
              </a:rPr>
              <a:t>:</a:t>
            </a:r>
          </a:p>
          <a:p>
            <a:pPr lvl="1">
              <a:buFontTx/>
              <a:buChar char="-"/>
            </a:pPr>
            <a:r>
              <a:rPr lang="pt-BR" b="1" dirty="0">
                <a:solidFill>
                  <a:srgbClr val="FF0000"/>
                </a:solidFill>
              </a:rPr>
              <a:t>Consumo alimentar: dezembro/2018</a:t>
            </a:r>
          </a:p>
          <a:p>
            <a:pPr lvl="1">
              <a:buFontTx/>
              <a:buChar char="-"/>
            </a:pPr>
            <a:r>
              <a:rPr lang="pt-BR" b="1" dirty="0">
                <a:solidFill>
                  <a:srgbClr val="FF0000"/>
                </a:solidFill>
              </a:rPr>
              <a:t>Estado nutricional: </a:t>
            </a:r>
            <a:r>
              <a:rPr lang="pt-BR" b="1" dirty="0" smtClean="0">
                <a:solidFill>
                  <a:srgbClr val="FF0000"/>
                </a:solidFill>
              </a:rPr>
              <a:t>janeiro/2019</a:t>
            </a:r>
            <a:endParaRPr lang="pt-BR" b="1" dirty="0">
              <a:solidFill>
                <a:srgbClr val="FF00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8462" y="1916831"/>
            <a:ext cx="5220682" cy="2448273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336454" y="2295470"/>
            <a:ext cx="34563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/>
              <a:t>Portaria nº 76, de 22 janeiro de 2016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smtClean="0"/>
              <a:t>Portaria </a:t>
            </a:r>
            <a:r>
              <a:rPr lang="pt-BR" sz="1600" dirty="0"/>
              <a:t>nº 97, de 6 janeiro de 2017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smtClean="0"/>
              <a:t>Portaria </a:t>
            </a:r>
            <a:r>
              <a:rPr lang="pt-BR" sz="1600" dirty="0"/>
              <a:t>nº 21, de 10 de janeiro de 2018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smtClean="0"/>
              <a:t>Portaria </a:t>
            </a:r>
            <a:r>
              <a:rPr lang="pt-BR" sz="1600" dirty="0"/>
              <a:t>nº 1.855, de 23 de novembro de 2018</a:t>
            </a:r>
          </a:p>
        </p:txBody>
      </p:sp>
    </p:spTree>
    <p:extLst>
      <p:ext uri="{BB962C8B-B14F-4D97-AF65-F5344CB8AC3E}">
        <p14:creationId xmlns:p14="http://schemas.microsoft.com/office/powerpoint/2010/main" val="188362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62860" y="188640"/>
            <a:ext cx="81576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de acompanhados de acordo </a:t>
            </a:r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 o registro </a:t>
            </a: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antropometria</a:t>
            </a:r>
          </a:p>
        </p:txBody>
      </p:sp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2093713158"/>
              </p:ext>
            </p:extLst>
          </p:nvPr>
        </p:nvGraphicFramePr>
        <p:xfrm>
          <a:off x="323528" y="1340768"/>
          <a:ext cx="828092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9166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62860" y="188640"/>
            <a:ext cx="81576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acompanhados de </a:t>
            </a:r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acordo com o registro </a:t>
            </a: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consumo alimentar</a:t>
            </a:r>
            <a:endParaRPr lang="pt-BR" sz="28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1390545821"/>
              </p:ext>
            </p:extLst>
          </p:nvPr>
        </p:nvGraphicFramePr>
        <p:xfrm>
          <a:off x="539552" y="1412776"/>
          <a:ext cx="81576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7339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853878" y="190381"/>
            <a:ext cx="32670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</a:rPr>
              <a:t>Fichas do </a:t>
            </a:r>
            <a:r>
              <a:rPr lang="pt-BR" sz="3600" b="1" dirty="0" err="1" smtClean="0">
                <a:solidFill>
                  <a:schemeClr val="accent6">
                    <a:lumMod val="75000"/>
                  </a:schemeClr>
                </a:solidFill>
              </a:rPr>
              <a:t>Sisvan</a:t>
            </a:r>
            <a:endParaRPr lang="pt-BR" sz="3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1227524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 smtClean="0"/>
              <a:t>Fichas de Cadastro e Acompanhamento Nutricional do </a:t>
            </a:r>
            <a:r>
              <a:rPr lang="pt-BR" sz="2400" dirty="0" err="1" smtClean="0"/>
              <a:t>Sisvan</a:t>
            </a:r>
            <a:r>
              <a:rPr lang="pt-BR" sz="2400" dirty="0" smtClean="0"/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 smtClean="0"/>
              <a:t>Formulário de Marcadores do Consumo Alimentar; 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 smtClean="0"/>
              <a:t>Mapa de Acompanhamento do Estado Nutricional.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7801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6632"/>
            <a:ext cx="6797947" cy="659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83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8875227" cy="409259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371" y="4367236"/>
            <a:ext cx="6285507" cy="225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4320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b="515"/>
          <a:stretch/>
        </p:blipFill>
        <p:spPr>
          <a:xfrm>
            <a:off x="72695" y="692697"/>
            <a:ext cx="899861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802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5" y="808910"/>
            <a:ext cx="8928992" cy="436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43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683568" y="116632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da oficina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539552" y="1484784"/>
            <a:ext cx="814429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400" b="1" i="1" dirty="0" smtClean="0">
                <a:solidFill>
                  <a:schemeClr val="tx2"/>
                </a:solidFill>
              </a:rPr>
              <a:t>Apresentar a importância de realizar ações de Vigilância Alimentar e Nutricional e capacitar </a:t>
            </a:r>
            <a:r>
              <a:rPr lang="pt-BR" sz="3400" b="1" i="1" dirty="0">
                <a:solidFill>
                  <a:schemeClr val="tx2"/>
                </a:solidFill>
              </a:rPr>
              <a:t>os usuários do Sisvan sobre as suas </a:t>
            </a:r>
            <a:r>
              <a:rPr lang="pt-BR" sz="3400" b="1" i="1" dirty="0" smtClean="0">
                <a:solidFill>
                  <a:schemeClr val="tx2"/>
                </a:solidFill>
              </a:rPr>
              <a:t>funcionalidades</a:t>
            </a:r>
            <a:r>
              <a:rPr lang="pt-BR" sz="3400" b="1" i="1" dirty="0">
                <a:solidFill>
                  <a:schemeClr val="tx2"/>
                </a:solidFill>
              </a:rPr>
              <a:t>, considerando que esse sistema tem o papel fundamental na gestão das informações da Vigilância Alimentar e Nutricional.</a:t>
            </a:r>
          </a:p>
          <a:p>
            <a:pPr algn="ctr"/>
            <a:endParaRPr lang="pt-BR" sz="34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77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689693"/>
            <a:ext cx="8839943" cy="302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0247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/>
          <a:srcRect t="-1" b="1358"/>
          <a:stretch/>
        </p:blipFill>
        <p:spPr>
          <a:xfrm>
            <a:off x="251520" y="620688"/>
            <a:ext cx="872808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2098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897062" y="190381"/>
            <a:ext cx="31806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</a:rPr>
              <a:t>Fichas do e-SUS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23528" y="1227524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pt-BR" sz="2400" dirty="0" smtClean="0"/>
              <a:t>Ficha de Atendimento Individual;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pt-BR" sz="2400" dirty="0" smtClean="0"/>
              <a:t>Ficha de Atividade Coletiva;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pt-BR" sz="2400" dirty="0" smtClean="0"/>
              <a:t>Ficha de Visita Domiciliar e Territorial; e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pt-BR" sz="2400" dirty="0" smtClean="0"/>
              <a:t>Formulário de Marcadores do Consumo Alimentar.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20706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94" y="356627"/>
            <a:ext cx="8565412" cy="5763856"/>
          </a:xfrm>
          <a:prstGeom prst="rect">
            <a:avLst/>
          </a:prstGeom>
        </p:spPr>
      </p:pic>
      <p:sp>
        <p:nvSpPr>
          <p:cNvPr id="5" name="Retângulo Arredondado 4"/>
          <p:cNvSpPr/>
          <p:nvPr/>
        </p:nvSpPr>
        <p:spPr>
          <a:xfrm>
            <a:off x="289294" y="5301208"/>
            <a:ext cx="3058570" cy="8192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Arredondado 5"/>
          <p:cNvSpPr/>
          <p:nvPr/>
        </p:nvSpPr>
        <p:spPr>
          <a:xfrm>
            <a:off x="755576" y="3863181"/>
            <a:ext cx="2122466" cy="7899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Arredondado 6"/>
          <p:cNvSpPr/>
          <p:nvPr/>
        </p:nvSpPr>
        <p:spPr>
          <a:xfrm>
            <a:off x="289294" y="1417637"/>
            <a:ext cx="7235034" cy="427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Arredondado 7"/>
          <p:cNvSpPr/>
          <p:nvPr/>
        </p:nvSpPr>
        <p:spPr>
          <a:xfrm>
            <a:off x="7596336" y="1413409"/>
            <a:ext cx="1162472" cy="7899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89091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grpSp>
        <p:nvGrpSpPr>
          <p:cNvPr id="6" name="Agrupar 5"/>
          <p:cNvGrpSpPr/>
          <p:nvPr/>
        </p:nvGrpSpPr>
        <p:grpSpPr>
          <a:xfrm>
            <a:off x="251520" y="260648"/>
            <a:ext cx="8579296" cy="6336704"/>
            <a:chOff x="107504" y="188640"/>
            <a:chExt cx="8838784" cy="6743418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504" y="188640"/>
              <a:ext cx="8838784" cy="3600400"/>
            </a:xfrm>
            <a:prstGeom prst="rect">
              <a:avLst/>
            </a:prstGeom>
          </p:spPr>
        </p:pic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771455"/>
              <a:ext cx="8838784" cy="3160603"/>
            </a:xfrm>
            <a:prstGeom prst="rect">
              <a:avLst/>
            </a:prstGeom>
          </p:spPr>
        </p:pic>
      </p:grpSp>
      <p:sp>
        <p:nvSpPr>
          <p:cNvPr id="7" name="Retângulo Arredondado 6"/>
          <p:cNvSpPr/>
          <p:nvPr/>
        </p:nvSpPr>
        <p:spPr>
          <a:xfrm>
            <a:off x="827584" y="1844824"/>
            <a:ext cx="2448272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Arredondado 7"/>
          <p:cNvSpPr/>
          <p:nvPr/>
        </p:nvSpPr>
        <p:spPr>
          <a:xfrm>
            <a:off x="827584" y="2636912"/>
            <a:ext cx="2448272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57391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300037"/>
            <a:ext cx="8896350" cy="6257925"/>
          </a:xfrm>
          <a:prstGeom prst="rect">
            <a:avLst/>
          </a:prstGeom>
        </p:spPr>
      </p:pic>
      <p:sp>
        <p:nvSpPr>
          <p:cNvPr id="5" name="Retângulo Arredondado 4"/>
          <p:cNvSpPr/>
          <p:nvPr/>
        </p:nvSpPr>
        <p:spPr>
          <a:xfrm>
            <a:off x="323528" y="5938489"/>
            <a:ext cx="2880320" cy="3734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Arredondado 5"/>
          <p:cNvSpPr/>
          <p:nvPr/>
        </p:nvSpPr>
        <p:spPr>
          <a:xfrm>
            <a:off x="145181" y="1384747"/>
            <a:ext cx="8874993" cy="3734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61110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895350"/>
            <a:ext cx="8858250" cy="5067300"/>
          </a:xfrm>
          <a:prstGeom prst="rect">
            <a:avLst/>
          </a:prstGeom>
        </p:spPr>
      </p:pic>
      <p:sp>
        <p:nvSpPr>
          <p:cNvPr id="5" name="Retângulo Arredondado 4"/>
          <p:cNvSpPr/>
          <p:nvPr/>
        </p:nvSpPr>
        <p:spPr>
          <a:xfrm>
            <a:off x="5868144" y="895350"/>
            <a:ext cx="2232248" cy="3734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48469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695325"/>
            <a:ext cx="8858250" cy="5467350"/>
          </a:xfrm>
          <a:prstGeom prst="rect">
            <a:avLst/>
          </a:prstGeom>
        </p:spPr>
      </p:pic>
      <p:sp>
        <p:nvSpPr>
          <p:cNvPr id="5" name="Retângulo Arredondado 4"/>
          <p:cNvSpPr/>
          <p:nvPr/>
        </p:nvSpPr>
        <p:spPr>
          <a:xfrm>
            <a:off x="611560" y="1198042"/>
            <a:ext cx="2520280" cy="3734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Arredondado 5"/>
          <p:cNvSpPr/>
          <p:nvPr/>
        </p:nvSpPr>
        <p:spPr>
          <a:xfrm>
            <a:off x="3303315" y="1186260"/>
            <a:ext cx="1628725" cy="3734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Arredondado 6"/>
          <p:cNvSpPr/>
          <p:nvPr/>
        </p:nvSpPr>
        <p:spPr>
          <a:xfrm>
            <a:off x="5806505" y="681037"/>
            <a:ext cx="1285775" cy="8976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2513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l="6322" t="24801" r="26480" b="17450"/>
          <a:stretch/>
        </p:blipFill>
        <p:spPr>
          <a:xfrm>
            <a:off x="35496" y="260648"/>
            <a:ext cx="9007546" cy="6192688"/>
          </a:xfrm>
          <a:prstGeom prst="rect">
            <a:avLst/>
          </a:prstGeom>
        </p:spPr>
      </p:pic>
      <p:sp>
        <p:nvSpPr>
          <p:cNvPr id="5" name="Retângulo Arredondado 5"/>
          <p:cNvSpPr/>
          <p:nvPr/>
        </p:nvSpPr>
        <p:spPr>
          <a:xfrm>
            <a:off x="168049" y="980728"/>
            <a:ext cx="8724431" cy="44541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Arredondado 4"/>
          <p:cNvSpPr/>
          <p:nvPr/>
        </p:nvSpPr>
        <p:spPr>
          <a:xfrm>
            <a:off x="251520" y="2996952"/>
            <a:ext cx="2160240" cy="3734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74185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/>
          <a:srcRect l="5480" t="23750" r="26481" b="16401"/>
          <a:stretch/>
        </p:blipFill>
        <p:spPr>
          <a:xfrm>
            <a:off x="18138" y="188640"/>
            <a:ext cx="9018357" cy="6408712"/>
          </a:xfrm>
          <a:prstGeom prst="rect">
            <a:avLst/>
          </a:prstGeom>
        </p:spPr>
      </p:pic>
      <p:sp>
        <p:nvSpPr>
          <p:cNvPr id="5" name="Retângulo Arredondado 4"/>
          <p:cNvSpPr/>
          <p:nvPr/>
        </p:nvSpPr>
        <p:spPr>
          <a:xfrm>
            <a:off x="251520" y="4927798"/>
            <a:ext cx="2448272" cy="3734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187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61575"/>
            <a:ext cx="3742136" cy="3742136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698356" y="188640"/>
            <a:ext cx="8460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Vigilância Alimentar e Nutricional (VAN)</a:t>
            </a:r>
          </a:p>
        </p:txBody>
      </p:sp>
      <p:sp>
        <p:nvSpPr>
          <p:cNvPr id="9" name="Retângulo 8"/>
          <p:cNvSpPr/>
          <p:nvPr/>
        </p:nvSpPr>
        <p:spPr>
          <a:xfrm>
            <a:off x="4283968" y="1755261"/>
            <a:ext cx="446449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SzPct val="25000"/>
            </a:pPr>
            <a:r>
              <a:rPr lang="pt-BR" sz="2400" dirty="0">
                <a:solidFill>
                  <a:schemeClr val="dk1"/>
                </a:solidFill>
                <a:latin typeface="Calibri" panose="020F0502020204030204" pitchFamily="34" charset="0"/>
                <a:cs typeface="MV Boli" panose="02000500030200090000" pitchFamily="2" charset="0"/>
                <a:sym typeface="Arial"/>
              </a:rPr>
              <a:t>De maneira simplificada, a Vigilância Alimentar e Nutricional consiste na descrição contínua e na predição de tendências nas condições de alimentação e nutrição da população e seus fatores </a:t>
            </a:r>
            <a:r>
              <a:rPr lang="pt-BR" sz="2400" dirty="0" smtClean="0">
                <a:solidFill>
                  <a:schemeClr val="dk1"/>
                </a:solidFill>
                <a:latin typeface="Calibri" panose="020F0502020204030204" pitchFamily="34" charset="0"/>
                <a:cs typeface="MV Boli" panose="02000500030200090000" pitchFamily="2" charset="0"/>
                <a:sym typeface="Arial"/>
              </a:rPr>
              <a:t>determinantes.</a:t>
            </a:r>
          </a:p>
          <a:p>
            <a:pPr lvl="0" algn="ctr">
              <a:buSzPct val="25000"/>
            </a:pPr>
            <a:endParaRPr lang="pt-BR" sz="2400" dirty="0" smtClean="0">
              <a:solidFill>
                <a:schemeClr val="dk1"/>
              </a:solidFill>
              <a:latin typeface="Calibri" panose="020F0502020204030204" pitchFamily="34" charset="0"/>
              <a:cs typeface="MV Boli" panose="02000500030200090000" pitchFamily="2" charset="0"/>
              <a:sym typeface="Arial"/>
            </a:endParaRPr>
          </a:p>
          <a:p>
            <a:pPr algn="r">
              <a:buSzPct val="25000"/>
            </a:pPr>
            <a:r>
              <a:rPr lang="pt-BR" sz="2000" dirty="0">
                <a:solidFill>
                  <a:schemeClr val="dk1"/>
                </a:solidFill>
                <a:latin typeface="Calibri" panose="020F0502020204030204" pitchFamily="34" charset="0"/>
                <a:cs typeface="MV Boli" panose="02000500030200090000" pitchFamily="2" charset="0"/>
                <a:sym typeface="Arial"/>
              </a:rPr>
              <a:t>(Portaria nº 2.715, 17/11/2011</a:t>
            </a:r>
            <a:r>
              <a:rPr lang="pt-BR" sz="2000" dirty="0" smtClean="0">
                <a:solidFill>
                  <a:schemeClr val="dk1"/>
                </a:solidFill>
                <a:latin typeface="Calibri" panose="020F0502020204030204" pitchFamily="34" charset="0"/>
                <a:cs typeface="MV Boli" panose="02000500030200090000" pitchFamily="2" charset="0"/>
                <a:sym typeface="Arial"/>
              </a:rPr>
              <a:t>)</a:t>
            </a:r>
            <a:endParaRPr lang="pt-BR" sz="2000" dirty="0">
              <a:solidFill>
                <a:schemeClr val="dk1"/>
              </a:solidFill>
              <a:latin typeface="Calibri" panose="020F0502020204030204" pitchFamily="34" charset="0"/>
              <a:cs typeface="MV Boli" panose="02000500030200090000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45845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31" y="548680"/>
            <a:ext cx="8845060" cy="5695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782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47" y="274638"/>
            <a:ext cx="8797106" cy="621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670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842372" y="190381"/>
            <a:ext cx="5140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Acesso Público</a:t>
            </a:r>
            <a:endParaRPr lang="pt-BR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78215"/>
            <a:ext cx="8822984" cy="4418432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1187624" y="980728"/>
            <a:ext cx="6896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http://dabsistemas.saude.gov.br/sistemas/sisvanV2/</a:t>
            </a:r>
          </a:p>
        </p:txBody>
      </p:sp>
    </p:spTree>
    <p:extLst>
      <p:ext uri="{BB962C8B-B14F-4D97-AF65-F5344CB8AC3E}">
        <p14:creationId xmlns:p14="http://schemas.microsoft.com/office/powerpoint/2010/main" val="345614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755576" y="177117"/>
            <a:ext cx="3024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</a:rPr>
              <a:t>Acesso restrito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0" y="909881"/>
            <a:ext cx="9144000" cy="43088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pt-BR" sz="2200" b="1" dirty="0" smtClean="0">
                <a:solidFill>
                  <a:srgbClr val="0A3B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acesso ocorre pela Plataforma e-Gestor AB: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1391" y="1390959"/>
            <a:ext cx="7301218" cy="452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3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BR" dirty="0"/>
              <a:t>Vídeo 5 – Perfis de acesso ao e-Gestor</a:t>
            </a:r>
          </a:p>
        </p:txBody>
      </p:sp>
    </p:spTree>
    <p:extLst>
      <p:ext uri="{BB962C8B-B14F-4D97-AF65-F5344CB8AC3E}">
        <p14:creationId xmlns:p14="http://schemas.microsoft.com/office/powerpoint/2010/main" val="140803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757878" y="188640"/>
            <a:ext cx="6477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Versão 3.0 – Acesso Restrito</a:t>
            </a:r>
            <a:endParaRPr lang="pt-BR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10" y="908720"/>
            <a:ext cx="8802778" cy="5065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1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936104"/>
            <a:ext cx="9144000" cy="59218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683568" y="188640"/>
            <a:ext cx="43909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Bloco de Cadastro </a:t>
            </a:r>
            <a:endParaRPr lang="pt-BR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82" y="1008112"/>
            <a:ext cx="8594106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2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755576" y="212447"/>
            <a:ext cx="621022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smtClean="0"/>
              <a:t>Localizar indivíduos no sistema </a:t>
            </a:r>
          </a:p>
          <a:p>
            <a:pPr algn="ctr"/>
            <a:endParaRPr lang="pt-BR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82" y="1484784"/>
            <a:ext cx="8594106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2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755576" y="145757"/>
            <a:ext cx="5088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smtClean="0"/>
              <a:t>Cadastrar novo indivíduo </a:t>
            </a:r>
            <a:endParaRPr lang="pt-BR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484784"/>
            <a:ext cx="8530234" cy="3689201"/>
          </a:xfrm>
          <a:prstGeom prst="rect">
            <a:avLst/>
          </a:prstGeom>
        </p:spPr>
      </p:pic>
      <p:cxnSp>
        <p:nvCxnSpPr>
          <p:cNvPr id="4" name="Conector de Seta Reta 3"/>
          <p:cNvCxnSpPr/>
          <p:nvPr/>
        </p:nvCxnSpPr>
        <p:spPr>
          <a:xfrm>
            <a:off x="7884368" y="1916832"/>
            <a:ext cx="0" cy="151216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ângulo Arredondado 6"/>
          <p:cNvSpPr/>
          <p:nvPr/>
        </p:nvSpPr>
        <p:spPr>
          <a:xfrm>
            <a:off x="6876256" y="3429000"/>
            <a:ext cx="1944216" cy="706388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82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5733257"/>
            <a:ext cx="8352928" cy="792088"/>
          </a:xfrm>
          <a:solidFill>
            <a:schemeClr val="bg1"/>
          </a:solidFill>
        </p:spPr>
        <p:txBody>
          <a:bodyPr/>
          <a:lstStyle/>
          <a:p>
            <a:pPr marL="0" indent="0" algn="ctr">
              <a:buNone/>
            </a:pPr>
            <a:r>
              <a:rPr lang="pt-BR" sz="2200" dirty="0" smtClean="0"/>
              <a:t>Os campos identificados com asterisco (*) são automaticamente preenchidos ao informar o CNS, sendo possível editar somente UF e município de nascimento.</a:t>
            </a:r>
            <a:endParaRPr lang="pt-BR" sz="2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60648"/>
            <a:ext cx="6826566" cy="536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06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esultado de imagem para saleiro desenho"/>
          <p:cNvSpPr>
            <a:spLocks noChangeAspect="1" noChangeArrowheads="1"/>
          </p:cNvSpPr>
          <p:nvPr/>
        </p:nvSpPr>
        <p:spPr bwMode="auto">
          <a:xfrm>
            <a:off x="155575" y="252589"/>
            <a:ext cx="304800" cy="27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1280" tIns="40640" rIns="81280" bIns="40640" numCol="1" anchor="t" anchorCtr="0" compatLnSpc="1">
            <a:prstTxWarp prst="textNoShape">
              <a:avLst/>
            </a:prstTxWarp>
          </a:bodyPr>
          <a:lstStyle/>
          <a:p>
            <a:endParaRPr lang="pt-BR" sz="1600" dirty="0"/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645920" y="220385"/>
            <a:ext cx="8164506" cy="57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0000" tIns="40000" rIns="80000" bIns="40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lang="pt-BR" alt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Cenário alimentar e nutricional no Brasil</a:t>
            </a:r>
            <a:endParaRPr lang="pt-BR" altLang="pt-BR" sz="14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840653646"/>
              </p:ext>
            </p:extLst>
          </p:nvPr>
        </p:nvGraphicFramePr>
        <p:xfrm>
          <a:off x="155574" y="1196752"/>
          <a:ext cx="865485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25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4305"/>
            <a:ext cx="7993335" cy="6623736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467544" y="5727443"/>
            <a:ext cx="56886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dirty="0" smtClean="0"/>
              <a:t>Os dados sobre Vinculações e Dados do Domicílio não são obrigatórios mas quando preenchidos melhoram a qualidade do cadastro no sistema.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53162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-803" y="980728"/>
            <a:ext cx="9144000" cy="58772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923427" y="215172"/>
            <a:ext cx="71769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smtClean="0"/>
              <a:t>Ferramenta </a:t>
            </a:r>
            <a:r>
              <a:rPr lang="pt-BR" sz="3600" b="1" dirty="0" err="1" smtClean="0"/>
              <a:t>agrupador</a:t>
            </a:r>
            <a:r>
              <a:rPr lang="pt-BR" sz="3600" b="1" dirty="0" smtClean="0"/>
              <a:t> de indivíduos</a:t>
            </a:r>
            <a:endParaRPr lang="pt-BR" sz="3600" b="1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m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901" y="980728"/>
            <a:ext cx="5760640" cy="32643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ixaDeTexto 8"/>
          <p:cNvSpPr txBox="1"/>
          <p:nvPr/>
        </p:nvSpPr>
        <p:spPr>
          <a:xfrm>
            <a:off x="539552" y="4678104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A pesquisa por Nome, Fase da Vida, Sexo e/ou Data de Nascimento é restrita apenas para o município acessado pelo técnico ou gestor municipal. Já a pesquisa por CNS é abrangente, localiza o CNS na base nacional do </a:t>
            </a:r>
            <a:r>
              <a:rPr lang="pt-BR" sz="2000" dirty="0" err="1"/>
              <a:t>Sisvan</a:t>
            </a:r>
            <a:r>
              <a:rPr lang="pt-BR" sz="2000" dirty="0" smtClean="0"/>
              <a:t>.</a:t>
            </a:r>
          </a:p>
          <a:p>
            <a:pPr algn="ctr"/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90181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400" b="1" dirty="0" smtClean="0"/>
              <a:t>Resultado da Pesquisa da ferramenta </a:t>
            </a:r>
            <a:r>
              <a:rPr lang="pt-BR" sz="2400" b="1" dirty="0" err="1" smtClean="0"/>
              <a:t>Agrupador</a:t>
            </a:r>
            <a:r>
              <a:rPr lang="pt-BR" sz="2400" b="1" dirty="0" smtClean="0"/>
              <a:t> de indivíduos</a:t>
            </a:r>
            <a:endParaRPr lang="pt-BR" sz="24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4561929"/>
            <a:ext cx="8424936" cy="2035423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pt-BR" sz="2400" dirty="0"/>
              <a:t>A partir dos dados informados, o sistema apresentará os registros organizados por </a:t>
            </a:r>
            <a:r>
              <a:rPr lang="pt-BR" sz="2400" b="1" dirty="0"/>
              <a:t>nome, data de nascimento, nome da mãe, sexo, CNS e local de nascimento. </a:t>
            </a:r>
            <a:r>
              <a:rPr lang="pt-BR" sz="2400" dirty="0"/>
              <a:t>Ao lado de cada registro é possível identificar os cadastros a serem agrupados, desde que se tenha certeza que aqueles cadastros são de uma mesma pessoa. Após isso, clique na opção “Agrupar Indivíduos</a:t>
            </a:r>
            <a:r>
              <a:rPr lang="pt-BR" sz="2400" dirty="0" smtClean="0"/>
              <a:t>”.</a:t>
            </a:r>
            <a:endParaRPr lang="pt-BR" dirty="0"/>
          </a:p>
        </p:txBody>
      </p:sp>
      <p:grpSp>
        <p:nvGrpSpPr>
          <p:cNvPr id="17" name="Agrupar 16"/>
          <p:cNvGrpSpPr/>
          <p:nvPr/>
        </p:nvGrpSpPr>
        <p:grpSpPr>
          <a:xfrm>
            <a:off x="501055" y="1866169"/>
            <a:ext cx="8372274" cy="2520280"/>
            <a:chOff x="501055" y="1866169"/>
            <a:chExt cx="8372274" cy="2520280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1055" y="1866169"/>
              <a:ext cx="8372274" cy="2520280"/>
            </a:xfrm>
            <a:prstGeom prst="rect">
              <a:avLst/>
            </a:prstGeom>
          </p:spPr>
        </p:pic>
        <p:sp>
          <p:nvSpPr>
            <p:cNvPr id="6" name="CaixaDeTexto 5"/>
            <p:cNvSpPr txBox="1"/>
            <p:nvPr/>
          </p:nvSpPr>
          <p:spPr>
            <a:xfrm>
              <a:off x="1187624" y="3815462"/>
              <a:ext cx="158417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1100" dirty="0" smtClean="0"/>
                <a:t>Fulano de Tal</a:t>
              </a:r>
              <a:endParaRPr lang="pt-BR" sz="1100" dirty="0"/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1187624" y="4058769"/>
              <a:ext cx="158417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1100" dirty="0" smtClean="0"/>
                <a:t>Fulano de Tal</a:t>
              </a:r>
              <a:endParaRPr lang="pt-BR" sz="1100" dirty="0"/>
            </a:p>
          </p:txBody>
        </p:sp>
        <p:sp>
          <p:nvSpPr>
            <p:cNvPr id="8" name="CaixaDeTexto 7"/>
            <p:cNvSpPr txBox="1"/>
            <p:nvPr/>
          </p:nvSpPr>
          <p:spPr>
            <a:xfrm>
              <a:off x="4067944" y="3815462"/>
              <a:ext cx="158417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1100" dirty="0" smtClean="0"/>
                <a:t>Mãe do Fulano de Tal</a:t>
              </a:r>
              <a:endParaRPr lang="pt-BR" sz="1100" dirty="0"/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1187624" y="2735342"/>
              <a:ext cx="158417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1100" dirty="0" smtClean="0"/>
                <a:t>Teste do </a:t>
              </a:r>
              <a:r>
                <a:rPr lang="pt-BR" sz="1100" dirty="0" err="1" smtClean="0"/>
                <a:t>Sisvan</a:t>
              </a:r>
              <a:endParaRPr lang="pt-BR" sz="1100" dirty="0"/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1187624" y="3068960"/>
              <a:ext cx="158417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1100" dirty="0" smtClean="0"/>
                <a:t>Teste do </a:t>
              </a:r>
              <a:r>
                <a:rPr lang="pt-BR" sz="1100" dirty="0" err="1" smtClean="0"/>
                <a:t>Sisvan</a:t>
              </a:r>
              <a:r>
                <a:rPr lang="pt-BR" sz="1100" dirty="0" smtClean="0"/>
                <a:t> 2</a:t>
              </a:r>
              <a:endParaRPr lang="pt-BR" sz="1100" dirty="0"/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1197200" y="3287505"/>
              <a:ext cx="158417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1100" dirty="0" smtClean="0"/>
                <a:t>Teste do </a:t>
              </a:r>
              <a:r>
                <a:rPr lang="pt-BR" sz="1100" dirty="0" err="1" smtClean="0"/>
                <a:t>Sisvan</a:t>
              </a:r>
              <a:r>
                <a:rPr lang="pt-BR" sz="1100" dirty="0" smtClean="0"/>
                <a:t> 3</a:t>
              </a:r>
              <a:endParaRPr lang="pt-BR" sz="1100" dirty="0"/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1197200" y="3516723"/>
              <a:ext cx="171861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1100" dirty="0" smtClean="0"/>
                <a:t>Teste do </a:t>
              </a:r>
              <a:r>
                <a:rPr lang="pt-BR" sz="1100" dirty="0" err="1" smtClean="0"/>
                <a:t>Sisvan</a:t>
              </a:r>
              <a:r>
                <a:rPr lang="pt-BR" sz="1100" dirty="0" smtClean="0"/>
                <a:t> 4</a:t>
              </a:r>
              <a:endParaRPr lang="pt-BR" sz="1100" dirty="0"/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4041516" y="3544747"/>
              <a:ext cx="171861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1100" dirty="0" smtClean="0"/>
                <a:t>Mãe do Teste do </a:t>
              </a:r>
              <a:r>
                <a:rPr lang="pt-BR" sz="1100" dirty="0" err="1" smtClean="0"/>
                <a:t>Sisvan</a:t>
              </a:r>
              <a:r>
                <a:rPr lang="pt-BR" sz="1100" dirty="0" smtClean="0"/>
                <a:t> 4</a:t>
              </a:r>
              <a:endParaRPr lang="pt-BR" sz="1100" dirty="0"/>
            </a:p>
          </p:txBody>
        </p:sp>
      </p:grpSp>
      <p:sp>
        <p:nvSpPr>
          <p:cNvPr id="5" name="Retângulo Arredondado 4"/>
          <p:cNvSpPr/>
          <p:nvPr/>
        </p:nvSpPr>
        <p:spPr>
          <a:xfrm>
            <a:off x="539552" y="3806356"/>
            <a:ext cx="8352928" cy="55874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1725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r>
              <a:rPr lang="pt-BR" dirty="0" smtClean="0"/>
              <a:t>Vídeo: 01 - Cadastro de indivíduo</a:t>
            </a:r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endParaRPr lang="pt-BR" dirty="0" smtClean="0"/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r>
              <a:rPr lang="pt-BR" dirty="0" smtClean="0"/>
              <a:t>Vídeo: 08 - Ferramenta para agrupar indivíduos</a:t>
            </a:r>
            <a:endParaRPr lang="pt-BR" dirty="0" smtClean="0">
              <a:latin typeface="Times New Roman"/>
              <a:ea typeface="Calibri"/>
            </a:endParaRP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124744"/>
            <a:ext cx="9144000" cy="5733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805746" y="260648"/>
            <a:ext cx="75325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Bloco de Registro de Acompanhamento</a:t>
            </a:r>
            <a:endParaRPr lang="pt-BR" sz="30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0" y="1437506"/>
            <a:ext cx="8661761" cy="524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4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7615" y="1124744"/>
            <a:ext cx="9144000" cy="5733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683568" y="262489"/>
            <a:ext cx="73448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Acompanhamento: Estado nutricional</a:t>
            </a:r>
            <a:endParaRPr lang="pt-BR" sz="2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1143422"/>
            <a:ext cx="7429500" cy="32385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899592" y="458112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Após localizar o indivíduo a ser acompanhado, acesse o histórico e informe </a:t>
            </a:r>
            <a:r>
              <a:rPr lang="pt-BR" b="1" dirty="0" smtClean="0"/>
              <a:t>data e tipo de acompanhamento </a:t>
            </a:r>
            <a:r>
              <a:rPr lang="pt-BR" dirty="0" smtClean="0"/>
              <a:t>(estado nutricional ou consumo alimentar) e clique em </a:t>
            </a:r>
            <a:r>
              <a:rPr lang="pt-BR" b="1" dirty="0" smtClean="0"/>
              <a:t>Cadastrar Acompanhamento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0383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7615" y="1124744"/>
            <a:ext cx="9144000" cy="5733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683568" y="262489"/>
            <a:ext cx="73448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Acompanhamento: Estado nutricional</a:t>
            </a:r>
            <a:endParaRPr lang="pt-BR" sz="2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1143422"/>
            <a:ext cx="7429500" cy="32385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899592" y="458112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Após localizar o indivíduo a ser acompanhado, acesse o histórico e informe </a:t>
            </a:r>
            <a:r>
              <a:rPr lang="pt-BR" b="1" dirty="0" smtClean="0"/>
              <a:t>data e tipo de acompanhamento </a:t>
            </a:r>
            <a:r>
              <a:rPr lang="pt-BR" dirty="0" smtClean="0"/>
              <a:t>(estado nutricional ou consumo alimentar) e clique em </a:t>
            </a:r>
            <a:r>
              <a:rPr lang="pt-BR" b="1" dirty="0" smtClean="0"/>
              <a:t>Cadastrar Acompanhamento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4970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124744"/>
            <a:ext cx="9144000" cy="5733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" name="Agrupar 3"/>
          <p:cNvGrpSpPr/>
          <p:nvPr/>
        </p:nvGrpSpPr>
        <p:grpSpPr>
          <a:xfrm>
            <a:off x="971600" y="188640"/>
            <a:ext cx="7344816" cy="6127798"/>
            <a:chOff x="971600" y="188640"/>
            <a:chExt cx="7344816" cy="6127798"/>
          </a:xfrm>
        </p:grpSpPr>
        <p:pic>
          <p:nvPicPr>
            <p:cNvPr id="2" name="Imagem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1600" y="188640"/>
              <a:ext cx="7344816" cy="6127798"/>
            </a:xfrm>
            <a:prstGeom prst="rect">
              <a:avLst/>
            </a:prstGeom>
          </p:spPr>
        </p:pic>
        <p:sp>
          <p:nvSpPr>
            <p:cNvPr id="3" name="Retângulo Arredondado 2"/>
            <p:cNvSpPr/>
            <p:nvPr/>
          </p:nvSpPr>
          <p:spPr>
            <a:xfrm>
              <a:off x="1619672" y="1171252"/>
              <a:ext cx="2016224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Arredondado 9"/>
            <p:cNvSpPr/>
            <p:nvPr/>
          </p:nvSpPr>
          <p:spPr>
            <a:xfrm>
              <a:off x="3005572" y="1387276"/>
              <a:ext cx="1062372" cy="24152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8" name="Texto Explicativo 1 7"/>
          <p:cNvSpPr/>
          <p:nvPr/>
        </p:nvSpPr>
        <p:spPr>
          <a:xfrm>
            <a:off x="4706126" y="931972"/>
            <a:ext cx="3610290" cy="1560923"/>
          </a:xfrm>
          <a:prstGeom prst="borderCallout1">
            <a:avLst>
              <a:gd name="adj1" fmla="val 18750"/>
              <a:gd name="adj2" fmla="val -8333"/>
              <a:gd name="adj3" fmla="val 2545"/>
              <a:gd name="adj4" fmla="val -56278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Confira os dados do indivíduo para ter certeza da pessoa a ser acompanhada. Em seguida, informe os dados de estabelecimento, equipe, profissional e </a:t>
            </a:r>
            <a:r>
              <a:rPr lang="pt-BR" dirty="0" err="1" smtClean="0"/>
              <a:t>microárea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209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Informações Nutricionais para Crianças e Adolescentes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34" y="1870075"/>
            <a:ext cx="8193931" cy="255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46377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Informações Nutricionais para Gestantes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340768"/>
            <a:ext cx="8400429" cy="448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709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6525344"/>
            <a:ext cx="3336498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44" dirty="0"/>
              <a:t>(IBGE, 2008-2009; PNS, 2013; ERICA,  2016)</a:t>
            </a:r>
          </a:p>
          <a:p>
            <a:r>
              <a:rPr lang="pt-BR" sz="1600" dirty="0"/>
              <a:t>  </a:t>
            </a: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645920" y="220385"/>
            <a:ext cx="8164506" cy="79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0000" tIns="40000" rIns="80000" bIns="40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lang="pt-BR" alt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Cenário alimentar e nutricional no Brasil</a:t>
            </a:r>
          </a:p>
          <a:p>
            <a:pPr>
              <a:lnSpc>
                <a:spcPct val="100000"/>
              </a:lnSpc>
            </a:pPr>
            <a:endParaRPr lang="pt-BR" altLang="pt-BR" sz="14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graphicFrame>
        <p:nvGraphicFramePr>
          <p:cNvPr id="23" name="Diagrama 22"/>
          <p:cNvGraphicFramePr/>
          <p:nvPr>
            <p:extLst>
              <p:ext uri="{D42A27DB-BD31-4B8C-83A1-F6EECF244321}">
                <p14:modId xmlns:p14="http://schemas.microsoft.com/office/powerpoint/2010/main" val="3107189717"/>
              </p:ext>
            </p:extLst>
          </p:nvPr>
        </p:nvGraphicFramePr>
        <p:xfrm>
          <a:off x="115836" y="908720"/>
          <a:ext cx="869459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007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Informações Nutricionais para </a:t>
            </a:r>
            <a:r>
              <a:rPr lang="pt-BR" dirty="0" smtClean="0"/>
              <a:t>Adultos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5740" y="5157192"/>
            <a:ext cx="7886700" cy="792088"/>
          </a:xfrm>
        </p:spPr>
        <p:txBody>
          <a:bodyPr/>
          <a:lstStyle/>
          <a:p>
            <a:pPr marL="0" indent="0" algn="ctr">
              <a:buNone/>
            </a:pPr>
            <a:r>
              <a:rPr lang="pt-BR" dirty="0" smtClean="0"/>
              <a:t>No caso de acompanhamento de homens, não aparece a pergunta sobre gravidez.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97" y="1412776"/>
            <a:ext cx="8003951" cy="363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21218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Informações Nutricionais para </a:t>
            </a:r>
            <a:r>
              <a:rPr lang="pt-BR" dirty="0" smtClean="0"/>
              <a:t>Idosos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556792"/>
            <a:ext cx="8018809" cy="310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7036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63" y="188640"/>
            <a:ext cx="8151293" cy="5532660"/>
          </a:xfrm>
          <a:prstGeom prst="rect">
            <a:avLst/>
          </a:prstGeom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5229199"/>
            <a:ext cx="6679654" cy="1296145"/>
          </a:xfrm>
        </p:spPr>
        <p:txBody>
          <a:bodyPr/>
          <a:lstStyle/>
          <a:p>
            <a:pPr marL="0" indent="0">
              <a:buNone/>
            </a:pPr>
            <a:r>
              <a:rPr lang="pt-BR" sz="1800" dirty="0" smtClean="0"/>
              <a:t>Finalize o acompanhamento de estado nutricional informando Doenças, Deficiências e Intercorrências, Tipo de Acompanhamento (Atenção Básica, Chamada Nutricional, </a:t>
            </a:r>
            <a:r>
              <a:rPr lang="pt-BR" sz="1800" dirty="0" err="1" smtClean="0"/>
              <a:t>etc</a:t>
            </a:r>
            <a:r>
              <a:rPr lang="pt-BR" sz="1800" dirty="0" smtClean="0"/>
              <a:t>) e Grupos.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1747005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7615" y="1124744"/>
            <a:ext cx="9144000" cy="5733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683568" y="262489"/>
            <a:ext cx="734481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Acompanhamento: Marcadores do Consumo Alimentar</a:t>
            </a:r>
            <a:endParaRPr lang="pt-BR" sz="2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1143422"/>
            <a:ext cx="7429500" cy="32385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899592" y="458112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Após localizar o indivíduo a ser acompanhado, acesse o histórico e informe </a:t>
            </a:r>
            <a:r>
              <a:rPr lang="pt-BR" b="1" dirty="0" smtClean="0"/>
              <a:t>data e tipo de acompanhamento </a:t>
            </a:r>
            <a:r>
              <a:rPr lang="pt-BR" dirty="0" smtClean="0"/>
              <a:t>(estado nutricional ou consumo alimentar) e clique em </a:t>
            </a:r>
            <a:r>
              <a:rPr lang="pt-BR" b="1" dirty="0" smtClean="0"/>
              <a:t>Cadastrar Acompanhamento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2335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124744"/>
            <a:ext cx="9144000" cy="5733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" name="Agrupar 3"/>
          <p:cNvGrpSpPr/>
          <p:nvPr/>
        </p:nvGrpSpPr>
        <p:grpSpPr>
          <a:xfrm>
            <a:off x="899592" y="764704"/>
            <a:ext cx="7344816" cy="5695750"/>
            <a:chOff x="971600" y="620688"/>
            <a:chExt cx="7344816" cy="5695750"/>
          </a:xfrm>
        </p:grpSpPr>
        <p:pic>
          <p:nvPicPr>
            <p:cNvPr id="2" name="Imagem 1"/>
            <p:cNvPicPr>
              <a:picLocks noChangeAspect="1"/>
            </p:cNvPicPr>
            <p:nvPr/>
          </p:nvPicPr>
          <p:blipFill rotWithShape="1">
            <a:blip r:embed="rId2"/>
            <a:srcRect t="7051"/>
            <a:stretch/>
          </p:blipFill>
          <p:spPr>
            <a:xfrm>
              <a:off x="971600" y="620688"/>
              <a:ext cx="7344816" cy="5695750"/>
            </a:xfrm>
            <a:prstGeom prst="rect">
              <a:avLst/>
            </a:prstGeom>
          </p:spPr>
        </p:pic>
        <p:sp>
          <p:nvSpPr>
            <p:cNvPr id="3" name="Retângulo Arredondado 2"/>
            <p:cNvSpPr/>
            <p:nvPr/>
          </p:nvSpPr>
          <p:spPr>
            <a:xfrm>
              <a:off x="1619672" y="1171252"/>
              <a:ext cx="2016224" cy="2160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Arredondado 9"/>
            <p:cNvSpPr/>
            <p:nvPr/>
          </p:nvSpPr>
          <p:spPr>
            <a:xfrm>
              <a:off x="3005572" y="1387276"/>
              <a:ext cx="1062372" cy="24152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8" name="Texto Explicativo 1 7"/>
          <p:cNvSpPr/>
          <p:nvPr/>
        </p:nvSpPr>
        <p:spPr>
          <a:xfrm>
            <a:off x="4706126" y="931972"/>
            <a:ext cx="3610290" cy="1560923"/>
          </a:xfrm>
          <a:prstGeom prst="borderCallout1">
            <a:avLst>
              <a:gd name="adj1" fmla="val 18750"/>
              <a:gd name="adj2" fmla="val -8333"/>
              <a:gd name="adj3" fmla="val 2545"/>
              <a:gd name="adj4" fmla="val -56278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Confira os dados do indivíduo para ter certeza da pessoa a ser acompanhada. Em seguida, informe os dados de estabelecimento, equipe, profissional e </a:t>
            </a:r>
            <a:r>
              <a:rPr lang="pt-BR" dirty="0" err="1" smtClean="0"/>
              <a:t>microárea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280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683568" y="283952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Perguntas para crianças menores de 6 meses</a:t>
            </a:r>
            <a:endParaRPr lang="pt-BR" sz="20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43"/>
          <a:stretch>
            <a:fillRect/>
          </a:stretch>
        </p:blipFill>
        <p:spPr bwMode="auto">
          <a:xfrm>
            <a:off x="683568" y="1124744"/>
            <a:ext cx="7523877" cy="5238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77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683568" y="283952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Perguntas para crianças de 6 a 23 meses</a:t>
            </a:r>
            <a:endParaRPr lang="pt-BR" sz="20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 descr="cid:image003.jpg@01D2E04A.449D58D0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32" b="777"/>
          <a:stretch>
            <a:fillRect/>
          </a:stretch>
        </p:blipFill>
        <p:spPr bwMode="auto">
          <a:xfrm>
            <a:off x="395536" y="980728"/>
            <a:ext cx="8280920" cy="553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08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683568" y="283952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Perguntas para pessoas com 2 anos ou mais</a:t>
            </a:r>
            <a:endParaRPr lang="pt-BR" sz="20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15953"/>
            <a:ext cx="8202713" cy="587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8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r>
              <a:rPr lang="pt-BR" dirty="0" smtClean="0"/>
              <a:t>Vídeo: 02 - Estado nutricional</a:t>
            </a:r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endParaRPr lang="pt-BR" dirty="0" smtClean="0"/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r>
              <a:rPr lang="pt-BR" dirty="0" smtClean="0"/>
              <a:t>Vídeo: 03 - Consumo alimentar</a:t>
            </a:r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endParaRPr lang="pt-BR" dirty="0" smtClean="0"/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r>
              <a:rPr lang="pt-BR" dirty="0" smtClean="0"/>
              <a:t>Vídeo: 04 - Mapa de acompanhamento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755576" y="188640"/>
            <a:ext cx="80501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Vinculações</a:t>
            </a:r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Grupo de atendimento</a:t>
            </a:r>
            <a:endParaRPr lang="pt-BR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58" y="1704714"/>
            <a:ext cx="8695037" cy="486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4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08076" y="4956336"/>
            <a:ext cx="8321675" cy="61316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  <a:extLst/>
        </p:spPr>
        <p:txBody>
          <a:bodyPr/>
          <a:lstStyle>
            <a:lvl1pPr marL="342900" indent="-341313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411" indent="0" algn="ctr">
              <a:lnSpc>
                <a:spcPct val="110000"/>
              </a:lnSpc>
              <a:spcBef>
                <a:spcPts val="533"/>
              </a:spcBef>
              <a:spcAft>
                <a:spcPts val="533"/>
              </a:spcAft>
            </a:pPr>
            <a:r>
              <a:rPr lang="pt-BR" altLang="pt-BR" sz="1600" b="1" dirty="0">
                <a:latin typeface="Calibri" pitchFamily="34" charset="0"/>
              </a:rPr>
              <a:t>NECESSIDADE DE FORTALECIMENTO DAS POLÍTICAS DE SAÚDE E DAS POLÍTICAS INTERSETORIAIS PARA ENFRENTAR OS DETERMINANTES DESTES PROBLEMAS DE SAÚDE E NUTRIÇÃO.</a:t>
            </a:r>
          </a:p>
          <a:p>
            <a:pPr algn="ctr">
              <a:lnSpc>
                <a:spcPct val="110000"/>
              </a:lnSpc>
              <a:spcBef>
                <a:spcPts val="533"/>
              </a:spcBef>
              <a:spcAft>
                <a:spcPts val="533"/>
              </a:spcAft>
            </a:pPr>
            <a:endParaRPr lang="pt-BR" altLang="pt-BR" sz="1600" dirty="0">
              <a:latin typeface="Calibri" pitchFamily="34" charset="0"/>
            </a:endParaRPr>
          </a:p>
          <a:p>
            <a:pPr algn="ctr">
              <a:lnSpc>
                <a:spcPct val="110000"/>
              </a:lnSpc>
              <a:spcBef>
                <a:spcPts val="356"/>
              </a:spcBef>
            </a:pPr>
            <a:endParaRPr lang="pt-BR" altLang="pt-BR" sz="1600" dirty="0">
              <a:latin typeface="Calibri" pitchFamily="34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38977" y="1196752"/>
            <a:ext cx="8061394" cy="2126545"/>
            <a:chOff x="249" y="896"/>
            <a:chExt cx="5305" cy="1507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2902" y="1437"/>
              <a:ext cx="2046" cy="359"/>
            </a:xfrm>
            <a:custGeom>
              <a:avLst/>
              <a:gdLst>
                <a:gd name="T0" fmla="*/ 0 w 3249405"/>
                <a:gd name="T1" fmla="*/ 0 h 572269"/>
                <a:gd name="T2" fmla="*/ 0 w 3249405"/>
                <a:gd name="T3" fmla="*/ 0 h 572269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T0" t="T1" r="T2" b="T3"/>
              <a:pathLst>
                <a:path w="3249405" h="572269">
                  <a:moveTo>
                    <a:pt x="0" y="0"/>
                  </a:moveTo>
                  <a:lnTo>
                    <a:pt x="0" y="369968"/>
                  </a:lnTo>
                  <a:lnTo>
                    <a:pt x="3249405" y="369968"/>
                  </a:lnTo>
                  <a:lnTo>
                    <a:pt x="3249405" y="572269"/>
                  </a:lnTo>
                </a:path>
              </a:pathLst>
            </a:custGeom>
            <a:ln w="28575"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pt-BR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2902" y="1437"/>
              <a:ext cx="685" cy="359"/>
            </a:xfrm>
            <a:custGeom>
              <a:avLst/>
              <a:gdLst>
                <a:gd name="T0" fmla="*/ 0 w 1089165"/>
                <a:gd name="T1" fmla="*/ 0 h 572269"/>
                <a:gd name="T2" fmla="*/ 0 w 1089165"/>
                <a:gd name="T3" fmla="*/ 0 h 572269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T0" t="T1" r="T2" b="T3"/>
              <a:pathLst>
                <a:path w="1089165" h="572269">
                  <a:moveTo>
                    <a:pt x="0" y="0"/>
                  </a:moveTo>
                  <a:lnTo>
                    <a:pt x="0" y="369968"/>
                  </a:lnTo>
                  <a:lnTo>
                    <a:pt x="1089165" y="369968"/>
                  </a:lnTo>
                  <a:lnTo>
                    <a:pt x="1089165" y="572269"/>
                  </a:lnTo>
                </a:path>
              </a:pathLst>
            </a:custGeom>
            <a:noFill/>
            <a:ln w="25560" cap="flat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2228" y="1437"/>
              <a:ext cx="673" cy="359"/>
            </a:xfrm>
            <a:custGeom>
              <a:avLst/>
              <a:gdLst>
                <a:gd name="T0" fmla="*/ 0 w 1071074"/>
                <a:gd name="T1" fmla="*/ 0 h 572269"/>
                <a:gd name="T2" fmla="*/ 0 w 1071074"/>
                <a:gd name="T3" fmla="*/ 0 h 572269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T0" t="T1" r="T2" b="T3"/>
              <a:pathLst>
                <a:path w="1071074" h="572269">
                  <a:moveTo>
                    <a:pt x="1071074" y="0"/>
                  </a:moveTo>
                  <a:lnTo>
                    <a:pt x="1071074" y="369968"/>
                  </a:lnTo>
                  <a:lnTo>
                    <a:pt x="0" y="369968"/>
                  </a:lnTo>
                  <a:lnTo>
                    <a:pt x="0" y="572269"/>
                  </a:lnTo>
                </a:path>
              </a:pathLst>
            </a:custGeom>
            <a:ln w="28575"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pt-BR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856" y="1437"/>
              <a:ext cx="2045" cy="359"/>
            </a:xfrm>
            <a:custGeom>
              <a:avLst/>
              <a:gdLst>
                <a:gd name="T0" fmla="*/ 0 w 3248884"/>
                <a:gd name="T1" fmla="*/ 0 h 572269"/>
                <a:gd name="T2" fmla="*/ 0 w 3248884"/>
                <a:gd name="T3" fmla="*/ 0 h 572269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T0" t="T1" r="T2" b="T3"/>
              <a:pathLst>
                <a:path w="3248884" h="572269">
                  <a:moveTo>
                    <a:pt x="3248884" y="0"/>
                  </a:moveTo>
                  <a:lnTo>
                    <a:pt x="3248884" y="369968"/>
                  </a:lnTo>
                  <a:lnTo>
                    <a:pt x="0" y="369968"/>
                  </a:lnTo>
                  <a:lnTo>
                    <a:pt x="0" y="572269"/>
                  </a:lnTo>
                </a:path>
              </a:pathLst>
            </a:custGeom>
            <a:ln w="28575"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pt-BR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882" y="896"/>
              <a:ext cx="2040" cy="6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dist="23040" dir="5400000" algn="ctr" rotWithShape="0">
                <a:srgbClr val="000000">
                  <a:alpha val="35036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  <p:txBody>
            <a:bodyPr lIns="8960" tIns="8960" rIns="8960" bIns="8960" anchor="ctr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9pPr>
            </a:lstStyle>
            <a:p>
              <a:pPr algn="ctr" hangingPunct="1">
                <a:lnSpc>
                  <a:spcPct val="100000"/>
                </a:lnSpc>
              </a:pPr>
              <a:r>
                <a:rPr lang="pt-BR" altLang="pt-BR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Insegurança alimentar e nutricional / alimentação inadequada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49" y="1797"/>
              <a:ext cx="1212" cy="606"/>
            </a:xfrm>
            <a:prstGeom prst="rect">
              <a:avLst/>
            </a:prstGeom>
            <a:solidFill>
              <a:srgbClr val="FF9966"/>
            </a:solidFill>
            <a:ln>
              <a:noFill/>
            </a:ln>
            <a:effectLst>
              <a:outerShdw dist="23040" dir="5400000" algn="ctr" rotWithShape="0">
                <a:srgbClr val="000000">
                  <a:alpha val="35036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  <p:txBody>
            <a:bodyPr lIns="8960" tIns="8960" rIns="8960" bIns="8960" anchor="ctr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9pPr>
            </a:lstStyle>
            <a:p>
              <a:pPr algn="ctr" hangingPunct="1">
                <a:lnSpc>
                  <a:spcPct val="100000"/>
                </a:lnSpc>
              </a:pPr>
              <a:r>
                <a:rPr lang="pt-BR" altLang="pt-BR" sz="1600" b="1">
                  <a:latin typeface="Calibri" pitchFamily="34" charset="0"/>
                </a:rPr>
                <a:t>Obesidade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621" y="1797"/>
              <a:ext cx="1212" cy="606"/>
            </a:xfrm>
            <a:prstGeom prst="rect">
              <a:avLst/>
            </a:prstGeom>
            <a:solidFill>
              <a:srgbClr val="FF9966"/>
            </a:solidFill>
            <a:ln>
              <a:noFill/>
            </a:ln>
            <a:effectLst>
              <a:outerShdw dist="23040" dir="5400000" algn="ctr" rotWithShape="0">
                <a:srgbClr val="000000">
                  <a:alpha val="35036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  <p:txBody>
            <a:bodyPr lIns="8960" tIns="8960" rIns="8960" bIns="8960" anchor="ctr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9pPr>
            </a:lstStyle>
            <a:p>
              <a:pPr algn="ctr" hangingPunct="1">
                <a:lnSpc>
                  <a:spcPct val="100000"/>
                </a:lnSpc>
              </a:pPr>
              <a:r>
                <a:rPr lang="pt-BR" altLang="pt-BR" sz="1600" b="1">
                  <a:latin typeface="Calibri" pitchFamily="34" charset="0"/>
                </a:rPr>
                <a:t>Doenças Crônicas Não-Transmissíveis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982" y="1797"/>
              <a:ext cx="1212" cy="606"/>
            </a:xfrm>
            <a:prstGeom prst="rect">
              <a:avLst/>
            </a:prstGeom>
            <a:solidFill>
              <a:srgbClr val="FF9966"/>
            </a:solidFill>
            <a:ln>
              <a:noFill/>
            </a:ln>
            <a:effectLst>
              <a:outerShdw dist="23040" dir="5400000" algn="ctr" rotWithShape="0">
                <a:srgbClr val="000000">
                  <a:alpha val="35036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  <p:txBody>
            <a:bodyPr lIns="8960" tIns="8960" rIns="8960" bIns="8960" anchor="ctr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9pPr>
            </a:lstStyle>
            <a:p>
              <a:pPr algn="ctr" hangingPunct="1">
                <a:lnSpc>
                  <a:spcPct val="100000"/>
                </a:lnSpc>
              </a:pPr>
              <a:r>
                <a:rPr lang="pt-BR" altLang="pt-BR" sz="1600" b="1">
                  <a:latin typeface="Calibri" pitchFamily="34" charset="0"/>
                </a:rPr>
                <a:t>Desnutrição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342" y="1797"/>
              <a:ext cx="1212" cy="606"/>
            </a:xfrm>
            <a:prstGeom prst="rect">
              <a:avLst/>
            </a:prstGeom>
            <a:solidFill>
              <a:srgbClr val="FF9966"/>
            </a:solidFill>
            <a:ln>
              <a:noFill/>
            </a:ln>
            <a:effectLst>
              <a:outerShdw dist="23040" dir="5400000" algn="ctr" rotWithShape="0">
                <a:srgbClr val="000000">
                  <a:alpha val="35036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</a:extLst>
          </p:spPr>
          <p:txBody>
            <a:bodyPr lIns="8960" tIns="8960" rIns="8960" bIns="8960" anchor="ctr"/>
            <a:lstStyle>
              <a:lvl1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1pPr>
              <a:lvl2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2pPr>
              <a:lvl3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3pPr>
              <a:lvl4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4pPr>
              <a:lvl5pPr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charset="0"/>
                  <a:ea typeface="Microsoft YaHei" charset="-122"/>
                </a:defRPr>
              </a:lvl9pPr>
            </a:lstStyle>
            <a:p>
              <a:pPr algn="ctr" hangingPunct="1">
                <a:lnSpc>
                  <a:spcPct val="100000"/>
                </a:lnSpc>
              </a:pPr>
              <a:endParaRPr lang="pt-BR" altLang="pt-BR" sz="1600">
                <a:latin typeface="Calibri" pitchFamily="34" charset="0"/>
              </a:endParaRPr>
            </a:p>
            <a:p>
              <a:pPr algn="ctr" hangingPunct="1">
                <a:lnSpc>
                  <a:spcPct val="100000"/>
                </a:lnSpc>
              </a:pPr>
              <a:endParaRPr lang="pt-BR" altLang="pt-BR" sz="1600" b="1">
                <a:latin typeface="Calibri" pitchFamily="34" charset="0"/>
              </a:endParaRPr>
            </a:p>
            <a:p>
              <a:pPr algn="ctr" hangingPunct="1">
                <a:lnSpc>
                  <a:spcPct val="100000"/>
                </a:lnSpc>
              </a:pPr>
              <a:r>
                <a:rPr lang="pt-BR" altLang="pt-BR" sz="1600" b="1">
                  <a:latin typeface="Calibri" pitchFamily="34" charset="0"/>
                </a:rPr>
                <a:t>Deficiências de Micronutrientes</a:t>
              </a:r>
            </a:p>
            <a:p>
              <a:pPr algn="ctr" hangingPunct="1">
                <a:lnSpc>
                  <a:spcPct val="100000"/>
                </a:lnSpc>
              </a:pPr>
              <a:endParaRPr lang="pt-BR" altLang="pt-BR" sz="1600">
                <a:latin typeface="Calibri" pitchFamily="34" charset="0"/>
              </a:endParaRPr>
            </a:p>
            <a:p>
              <a:pPr algn="ctr" hangingPunct="1">
                <a:lnSpc>
                  <a:spcPct val="100000"/>
                </a:lnSpc>
              </a:pPr>
              <a:endParaRPr lang="pt-BR" altLang="pt-BR" sz="1600">
                <a:latin typeface="Calibri" pitchFamily="34" charset="0"/>
              </a:endParaRPr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38977" y="3674663"/>
            <a:ext cx="1409700" cy="81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000" tIns="40000" rIns="80000" bIns="40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pt-BR" altLang="pt-BR" sz="1600">
                <a:latin typeface="Calibri" pitchFamily="34" charset="0"/>
              </a:rPr>
              <a:t>Crescendo em todos os grupos etários</a:t>
            </a:r>
          </a:p>
        </p:txBody>
      </p:sp>
      <p:sp>
        <p:nvSpPr>
          <p:cNvPr id="15" name="AutoShape 14"/>
          <p:cNvSpPr>
            <a:spLocks noChangeShapeType="1"/>
          </p:cNvSpPr>
          <p:nvPr/>
        </p:nvSpPr>
        <p:spPr bwMode="auto">
          <a:xfrm>
            <a:off x="1243827" y="3417840"/>
            <a:ext cx="1588" cy="255412"/>
          </a:xfrm>
          <a:prstGeom prst="straightConnector1">
            <a:avLst/>
          </a:prstGeom>
          <a:noFill/>
          <a:ln w="9360" cap="flat">
            <a:solidFill>
              <a:srgbClr val="4A7EB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410640" y="3666196"/>
            <a:ext cx="1871662" cy="81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000" tIns="40000" rIns="80000" bIns="40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pt-BR" altLang="pt-BR" sz="1600">
                <a:latin typeface="Calibri" pitchFamily="34" charset="0"/>
              </a:rPr>
              <a:t>Principal causa de mortalidade na população</a:t>
            </a:r>
          </a:p>
        </p:txBody>
      </p:sp>
      <p:sp>
        <p:nvSpPr>
          <p:cNvPr id="17" name="AutoShape 16"/>
          <p:cNvSpPr>
            <a:spLocks noChangeShapeType="1"/>
          </p:cNvSpPr>
          <p:nvPr/>
        </p:nvSpPr>
        <p:spPr bwMode="auto">
          <a:xfrm>
            <a:off x="3331391" y="3410785"/>
            <a:ext cx="15875" cy="255411"/>
          </a:xfrm>
          <a:prstGeom prst="straightConnector1">
            <a:avLst/>
          </a:prstGeom>
          <a:noFill/>
          <a:ln w="9360" cap="flat">
            <a:solidFill>
              <a:srgbClr val="4A7EB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803253" y="3621042"/>
            <a:ext cx="1871663" cy="1065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000" tIns="40000" rIns="80000" bIns="40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pt-BR" altLang="pt-BR" sz="1600">
                <a:latin typeface="Calibri" pitchFamily="34" charset="0"/>
              </a:rPr>
              <a:t>Persistente, especialmente em crianças e mulheres (ex: anemia)</a:t>
            </a:r>
          </a:p>
        </p:txBody>
      </p:sp>
      <p:sp>
        <p:nvSpPr>
          <p:cNvPr id="19" name="AutoShape 18"/>
          <p:cNvSpPr>
            <a:spLocks noChangeShapeType="1"/>
          </p:cNvSpPr>
          <p:nvPr/>
        </p:nvSpPr>
        <p:spPr bwMode="auto">
          <a:xfrm>
            <a:off x="7739878" y="3364218"/>
            <a:ext cx="1588" cy="255412"/>
          </a:xfrm>
          <a:prstGeom prst="straightConnector1">
            <a:avLst/>
          </a:prstGeom>
          <a:noFill/>
          <a:ln w="9360" cap="flat">
            <a:solidFill>
              <a:srgbClr val="4A7EB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355327" y="3674663"/>
            <a:ext cx="2376488" cy="81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000" tIns="40000" rIns="80000" bIns="40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pt-BR" altLang="pt-BR" sz="1600">
                <a:latin typeface="Calibri" pitchFamily="34" charset="0"/>
              </a:rPr>
              <a:t>Redução significante, mas ainda prevalente em populações vulneráveis</a:t>
            </a:r>
          </a:p>
        </p:txBody>
      </p:sp>
      <p:sp>
        <p:nvSpPr>
          <p:cNvPr id="21" name="AutoShape 20"/>
          <p:cNvSpPr>
            <a:spLocks noChangeShapeType="1"/>
          </p:cNvSpPr>
          <p:nvPr/>
        </p:nvSpPr>
        <p:spPr bwMode="auto">
          <a:xfrm>
            <a:off x="5542777" y="3410785"/>
            <a:ext cx="1588" cy="263877"/>
          </a:xfrm>
          <a:prstGeom prst="straightConnector1">
            <a:avLst/>
          </a:prstGeom>
          <a:noFill/>
          <a:ln w="9360" cap="flat">
            <a:solidFill>
              <a:srgbClr val="4A7EB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645920" y="220385"/>
            <a:ext cx="8164506" cy="57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0000" tIns="40000" rIns="80000" bIns="40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lang="pt-BR" alt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Cenário alimentar e nutricional no Brasil</a:t>
            </a:r>
            <a:endParaRPr lang="pt-BR" altLang="pt-BR" sz="1400" b="1" dirty="0">
              <a:solidFill>
                <a:srgbClr val="1F497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319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124744"/>
            <a:ext cx="9144000" cy="57332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521193" cy="462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ângulo 14"/>
          <p:cNvSpPr/>
          <p:nvPr/>
        </p:nvSpPr>
        <p:spPr>
          <a:xfrm>
            <a:off x="851299" y="188640"/>
            <a:ext cx="80501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Vinculações: </a:t>
            </a:r>
            <a:r>
              <a:rPr lang="pt-BR" sz="3200" b="1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Microárea</a:t>
            </a:r>
            <a:endParaRPr lang="pt-BR" sz="32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52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128626"/>
            <a:ext cx="9144000" cy="57293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708087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ângulo 14"/>
          <p:cNvSpPr/>
          <p:nvPr/>
        </p:nvSpPr>
        <p:spPr>
          <a:xfrm>
            <a:off x="986388" y="260648"/>
            <a:ext cx="80501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Vinculações: Programas</a:t>
            </a:r>
            <a:endParaRPr lang="pt-BR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8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81" y="1700808"/>
            <a:ext cx="8633607" cy="467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ângulo 14"/>
          <p:cNvSpPr/>
          <p:nvPr/>
        </p:nvSpPr>
        <p:spPr>
          <a:xfrm>
            <a:off x="755576" y="260648"/>
            <a:ext cx="80501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Vinculações: Tipos de acompanhamento</a:t>
            </a:r>
            <a:endParaRPr lang="pt-BR" sz="32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52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endParaRPr lang="pt-BR" dirty="0" smtClean="0"/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r>
              <a:rPr lang="pt-BR" dirty="0" smtClean="0"/>
              <a:t>Vídeo: 07 - Vinculações</a:t>
            </a:r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986388" y="260648"/>
            <a:ext cx="80501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Bloco de relatórios</a:t>
            </a:r>
            <a:endParaRPr lang="pt-BR" sz="32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432582792"/>
              </p:ext>
            </p:extLst>
          </p:nvPr>
        </p:nvGraphicFramePr>
        <p:xfrm>
          <a:off x="467544" y="1124744"/>
          <a:ext cx="8280920" cy="3112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tângulo Arredondado 2"/>
          <p:cNvSpPr/>
          <p:nvPr/>
        </p:nvSpPr>
        <p:spPr>
          <a:xfrm>
            <a:off x="2195736" y="3933056"/>
            <a:ext cx="5112568" cy="2088232"/>
          </a:xfrm>
          <a:prstGeom prst="roundRect">
            <a:avLst/>
          </a:prstGeom>
          <a:solidFill>
            <a:schemeClr val="bg1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Tipos de relatório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/>
                </a:solidFill>
              </a:rPr>
              <a:t>Estado nutricional;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/>
                </a:solidFill>
              </a:rPr>
              <a:t>Consumo alimentar;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/>
                </a:solidFill>
              </a:rPr>
              <a:t>Produção (Cobertura populacional)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/>
                </a:solidFill>
              </a:rPr>
              <a:t>ANDI – Acompanhamento Nutricional.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45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endParaRPr lang="pt-BR" dirty="0" smtClean="0"/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r>
              <a:rPr lang="pt-BR" dirty="0" smtClean="0"/>
              <a:t>Vídeo: 05 - Relatórios individualizados</a:t>
            </a:r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endParaRPr lang="pt-BR" dirty="0" smtClean="0"/>
          </a:p>
          <a:p>
            <a:pPr algn="ctr">
              <a:spcAft>
                <a:spcPts val="0"/>
              </a:spcAft>
              <a:buNone/>
              <a:tabLst>
                <a:tab pos="900430" algn="l"/>
              </a:tabLst>
            </a:pPr>
            <a:r>
              <a:rPr lang="pt-BR" dirty="0" smtClean="0"/>
              <a:t>Vídeo: 06 - Relatórios consolidados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969755" y="225514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 na prática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23528" y="1024275"/>
            <a:ext cx="84969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u="sng" dirty="0"/>
              <a:t>Aspectos </a:t>
            </a:r>
            <a:r>
              <a:rPr lang="pt-BR" sz="2000" b="1" u="sng" dirty="0" smtClean="0"/>
              <a:t>comuns sobre a coleta </a:t>
            </a:r>
            <a:r>
              <a:rPr lang="pt-BR" sz="2000" b="1" u="sng" dirty="0"/>
              <a:t>de dados </a:t>
            </a:r>
            <a:r>
              <a:rPr lang="pt-BR" sz="2000" b="1" u="sng" dirty="0" smtClean="0"/>
              <a:t>a municípios com </a:t>
            </a:r>
            <a:r>
              <a:rPr lang="pt-BR" sz="2000" b="1" u="sng" dirty="0"/>
              <a:t>alta </a:t>
            </a:r>
            <a:r>
              <a:rPr lang="pt-BR" sz="2000" b="1" u="sng" dirty="0" smtClean="0"/>
              <a:t>cobertura do </a:t>
            </a:r>
            <a:r>
              <a:rPr lang="pt-BR" sz="2000" b="1" u="sng" dirty="0" err="1" smtClean="0"/>
              <a:t>Sisvan</a:t>
            </a:r>
            <a:r>
              <a:rPr lang="pt-BR" sz="2000" b="1" u="sng" dirty="0" smtClean="0"/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000" b="1" u="sng" dirty="0"/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dirty="0" smtClean="0"/>
              <a:t>A coleta de dados é compreendida como </a:t>
            </a:r>
            <a:r>
              <a:rPr lang="pt-BR" sz="2000" dirty="0"/>
              <a:t>parte da rotina de visitas domiciliares;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dirty="0"/>
              <a:t>Geralmente executada pelo Agente Comunitário de Saúde (ACS);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dirty="0"/>
              <a:t>Acompanhamento realizado junto às condicionalidades do Bolsa Família</a:t>
            </a:r>
            <a:r>
              <a:rPr lang="pt-BR" sz="2000" dirty="0" smtClean="0"/>
              <a:t>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dirty="0"/>
              <a:t>Maior frequência de acompanhamento: adultos;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dirty="0"/>
              <a:t>Interface com o Programa Saúde na Escola (PSE);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71896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969755" y="225514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 na prática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23528" y="1024275"/>
            <a:ext cx="849694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u="sng" dirty="0"/>
              <a:t>Aspectos </a:t>
            </a:r>
            <a:r>
              <a:rPr lang="pt-BR" sz="2000" b="1" u="sng" dirty="0" smtClean="0"/>
              <a:t>comuns sobre a coleta </a:t>
            </a:r>
            <a:r>
              <a:rPr lang="pt-BR" sz="2000" b="1" u="sng" dirty="0"/>
              <a:t>de dados </a:t>
            </a:r>
            <a:r>
              <a:rPr lang="pt-BR" sz="2000" b="1" u="sng" dirty="0" smtClean="0"/>
              <a:t>a municípios com </a:t>
            </a:r>
            <a:r>
              <a:rPr lang="pt-BR" sz="2000" b="1" u="sng" dirty="0"/>
              <a:t>alta </a:t>
            </a:r>
            <a:r>
              <a:rPr lang="pt-BR" sz="2000" b="1" u="sng" dirty="0" smtClean="0"/>
              <a:t>cobertura do Sisvan:</a:t>
            </a:r>
            <a:endParaRPr lang="pt-BR" sz="20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000" dirty="0" smtClean="0"/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dirty="0" smtClean="0"/>
              <a:t>Desafios</a:t>
            </a:r>
            <a:r>
              <a:rPr lang="pt-BR" sz="2000" dirty="0"/>
              <a:t>: incorporação na rotina, resistência de alguns profissionais, falta de equipamentos;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dirty="0"/>
              <a:t>Os municípios não utilizam as informações compiladas nos relatórios do Sisvan para ações de planejamento e avaliação.</a:t>
            </a:r>
          </a:p>
        </p:txBody>
      </p:sp>
    </p:spTree>
    <p:extLst>
      <p:ext uri="{BB962C8B-B14F-4D97-AF65-F5344CB8AC3E}">
        <p14:creationId xmlns:p14="http://schemas.microsoft.com/office/powerpoint/2010/main" val="237840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969755" y="225514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 na prática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51520" y="1174100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pt-BR" sz="4800" b="1" u="sng" dirty="0" smtClean="0"/>
              <a:t>Relato de experiência municipais </a:t>
            </a:r>
            <a:r>
              <a:rPr lang="pt-BR" sz="4800" b="1" u="sng" dirty="0" smtClean="0"/>
              <a:t>em Santa Catarina</a:t>
            </a:r>
            <a:endParaRPr lang="pt-BR" sz="4800" b="1" u="sng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6084168" y="6093296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 smtClean="0"/>
              <a:t>Soares et al., 2017.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74731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/>
          <p:cNvSpPr/>
          <p:nvPr/>
        </p:nvSpPr>
        <p:spPr>
          <a:xfrm rot="5400000">
            <a:off x="6022832" y="3962927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Elipse 25"/>
          <p:cNvSpPr/>
          <p:nvPr/>
        </p:nvSpPr>
        <p:spPr>
          <a:xfrm rot="5400000">
            <a:off x="4013261" y="3967854"/>
            <a:ext cx="122672" cy="1562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681723" y="230481"/>
            <a:ext cx="79227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Desdobramento das atividades nos estados e municípios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251520" y="1195715"/>
            <a:ext cx="2872926" cy="1296144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Capacitações</a:t>
            </a:r>
            <a:endParaRPr lang="pt-BR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275856" y="1317134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Capacitações devem ser cíclicas e ter continuidade,</a:t>
            </a:r>
          </a:p>
          <a:p>
            <a:r>
              <a:rPr lang="pt-BR" sz="1600" dirty="0"/>
              <a:t>sendo geralmente compostas por </a:t>
            </a:r>
            <a:r>
              <a:rPr lang="pt-BR" sz="1600" dirty="0" smtClean="0"/>
              <a:t>quatro etapas </a:t>
            </a:r>
            <a:r>
              <a:rPr lang="pt-BR" sz="1600" dirty="0"/>
              <a:t>que se complementam: diagnóstico, planejamento</a:t>
            </a:r>
            <a:r>
              <a:rPr lang="pt-BR" sz="1600" dirty="0" smtClean="0"/>
              <a:t>, implementação </a:t>
            </a:r>
            <a:r>
              <a:rPr lang="pt-BR" sz="1600" dirty="0"/>
              <a:t>e avaliação.</a:t>
            </a:r>
            <a:endParaRPr lang="pt-BR" sz="1600" dirty="0" smtClean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272212" y="2670011"/>
            <a:ext cx="2872926" cy="1517093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Acompanhamento do trabalho desenvolvido pelas equipes de saúde</a:t>
            </a:r>
            <a:endParaRPr lang="pt-BR" b="1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3275856" y="2902513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Organização do processo de trabalho e valorização de todos </a:t>
            </a:r>
            <a:r>
              <a:rPr lang="pt-BR" sz="1600" dirty="0"/>
              <a:t>os </a:t>
            </a:r>
            <a:r>
              <a:rPr lang="pt-BR" sz="1600" dirty="0" smtClean="0"/>
              <a:t>profissionais, desde os gestores até os trabalhadores,</a:t>
            </a:r>
          </a:p>
          <a:p>
            <a:r>
              <a:rPr lang="pt-BR" sz="1600" dirty="0" smtClean="0"/>
              <a:t>sendo </a:t>
            </a:r>
            <a:r>
              <a:rPr lang="pt-BR" sz="1600" dirty="0"/>
              <a:t>essencial que se crie e desenvolva </a:t>
            </a:r>
            <a:r>
              <a:rPr lang="pt-BR" sz="1600" dirty="0" smtClean="0"/>
              <a:t>uma cultura </a:t>
            </a:r>
            <a:r>
              <a:rPr lang="pt-BR" sz="1600" dirty="0"/>
              <a:t>interna favorável ao </a:t>
            </a:r>
            <a:r>
              <a:rPr lang="pt-BR" sz="1600" dirty="0" smtClean="0"/>
              <a:t>aprendizado.</a:t>
            </a: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272212" y="4524648"/>
            <a:ext cx="2872926" cy="1480529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Controle de qualidade na coleta de dados, especialmente na realização da antropometria</a:t>
            </a:r>
            <a:endParaRPr lang="pt-BR" b="1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3275856" y="4341673"/>
            <a:ext cx="561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Em antropometria, o diagnóstico pode ser </a:t>
            </a:r>
            <a:r>
              <a:rPr lang="pt-BR" sz="1600" dirty="0" smtClean="0"/>
              <a:t>feito tanto </a:t>
            </a:r>
            <a:r>
              <a:rPr lang="pt-BR" sz="1600" dirty="0"/>
              <a:t>pela avaliação periódica de prontuários </a:t>
            </a:r>
            <a:r>
              <a:rPr lang="pt-BR" sz="1600" dirty="0" smtClean="0"/>
              <a:t>e do </a:t>
            </a:r>
            <a:r>
              <a:rPr lang="pt-BR" sz="1600" dirty="0"/>
              <a:t>sistema de informações para identificação </a:t>
            </a:r>
            <a:r>
              <a:rPr lang="pt-BR" sz="1600" dirty="0" smtClean="0"/>
              <a:t>de dados </a:t>
            </a:r>
            <a:r>
              <a:rPr lang="pt-BR" sz="1600" dirty="0"/>
              <a:t>inconsistentes e/ou incoerentes (por exemplo</a:t>
            </a:r>
            <a:r>
              <a:rPr lang="pt-BR" sz="1600" dirty="0" smtClean="0"/>
              <a:t>: indivíduos </a:t>
            </a:r>
            <a:r>
              <a:rPr lang="pt-BR" sz="1600" dirty="0"/>
              <a:t>que “encolheram” de uma </a:t>
            </a:r>
            <a:r>
              <a:rPr lang="pt-BR" sz="1600" dirty="0" smtClean="0"/>
              <a:t>consulta para </a:t>
            </a:r>
            <a:r>
              <a:rPr lang="pt-BR" sz="1600" dirty="0"/>
              <a:t>outra), quanto pela observação da </a:t>
            </a:r>
            <a:r>
              <a:rPr lang="pt-BR" sz="1600" dirty="0" smtClean="0"/>
              <a:t>aplicação das </a:t>
            </a:r>
            <a:r>
              <a:rPr lang="pt-BR" sz="1600" dirty="0"/>
              <a:t>técnicas e procedimentos pelos </a:t>
            </a:r>
            <a:r>
              <a:rPr lang="pt-BR" sz="1600" dirty="0" smtClean="0"/>
              <a:t>profissionais durante </a:t>
            </a:r>
            <a:r>
              <a:rPr lang="pt-BR" sz="1600" dirty="0"/>
              <a:t>os atendimentos </a:t>
            </a:r>
            <a:r>
              <a:rPr lang="pt-BR" sz="1600" dirty="0" smtClean="0"/>
              <a:t>ou em treinamentos </a:t>
            </a:r>
            <a:r>
              <a:rPr lang="pt-BR" sz="1600" dirty="0"/>
              <a:t>periódicos.</a:t>
            </a:r>
            <a:endParaRPr lang="pt-BR" sz="1600" dirty="0" smtClean="0"/>
          </a:p>
        </p:txBody>
      </p:sp>
      <p:sp>
        <p:nvSpPr>
          <p:cNvPr id="18" name="CaixaDeTexto 17"/>
          <p:cNvSpPr txBox="1"/>
          <p:nvPr/>
        </p:nvSpPr>
        <p:spPr>
          <a:xfrm>
            <a:off x="5868144" y="6401073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 err="1" smtClean="0"/>
              <a:t>Bagni</a:t>
            </a:r>
            <a:r>
              <a:rPr lang="pt-BR" sz="1400" dirty="0" smtClean="0"/>
              <a:t> e Barros, 2012.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61004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hape 175" descr="marco_referencia_vigilancia_alimentar.pdf - Adobe Reader"/>
          <p:cNvPicPr preferRelativeResize="0"/>
          <p:nvPr/>
        </p:nvPicPr>
        <p:blipFill rotWithShape="1">
          <a:blip r:embed="rId2">
            <a:alphaModFix/>
          </a:blip>
          <a:srcRect l="21194" t="35691" r="34331" b="7282"/>
          <a:stretch/>
        </p:blipFill>
        <p:spPr>
          <a:xfrm>
            <a:off x="1691680" y="1052736"/>
            <a:ext cx="5616624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ítulo 3"/>
          <p:cNvSpPr txBox="1">
            <a:spLocks/>
          </p:cNvSpPr>
          <p:nvPr/>
        </p:nvSpPr>
        <p:spPr bwMode="auto">
          <a:xfrm>
            <a:off x="683568" y="116632"/>
            <a:ext cx="8208912" cy="727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Ciclo de Gestão e Produção do Cuidado</a:t>
            </a:r>
          </a:p>
        </p:txBody>
      </p:sp>
    </p:spTree>
    <p:extLst>
      <p:ext uri="{BB962C8B-B14F-4D97-AF65-F5344CB8AC3E}">
        <p14:creationId xmlns:p14="http://schemas.microsoft.com/office/powerpoint/2010/main" val="322740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000" y="836712"/>
            <a:ext cx="9001000" cy="4968552"/>
          </a:xfrm>
        </p:spPr>
        <p:txBody>
          <a:bodyPr/>
          <a:lstStyle/>
          <a:p>
            <a:r>
              <a:rPr lang="pt-BR" sz="2200" dirty="0" smtClean="0"/>
              <a:t>Recurso financeiro para estruturação da Vigilância Alimentar e Nutricional</a:t>
            </a:r>
          </a:p>
          <a:p>
            <a:pPr lvl="1"/>
            <a:endParaRPr lang="pt-BR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pt-BR" sz="2000" dirty="0" smtClean="0"/>
              <a:t>Recurso de custeio destinado à compra de equipamentos antropométricos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BR" sz="2000" dirty="0" smtClean="0"/>
              <a:t>Portarias relacionadas: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pt-BR" sz="1800" dirty="0" smtClean="0"/>
              <a:t>Utilização </a:t>
            </a:r>
            <a:r>
              <a:rPr lang="pt-BR" sz="1800" dirty="0"/>
              <a:t>dos </a:t>
            </a:r>
            <a:r>
              <a:rPr lang="pt-BR" sz="1800" dirty="0" smtClean="0"/>
              <a:t>recursos: </a:t>
            </a:r>
            <a:r>
              <a:rPr lang="pt-BR" sz="1800" dirty="0"/>
              <a:t>Portaria nº 446, de 26-02-2018 </a:t>
            </a:r>
            <a:endParaRPr lang="pt-BR" sz="18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pt-BR" sz="1800" dirty="0" smtClean="0"/>
              <a:t>Municípios contemplados: 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pt-BR" sz="1600" dirty="0" smtClean="0"/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 smtClean="0"/>
              <a:t>2011 </a:t>
            </a:r>
            <a:r>
              <a:rPr lang="pt-BR" sz="1600" dirty="0"/>
              <a:t>- Portaria nº 2975, de 14-12-2011-2 (retificação</a:t>
            </a:r>
            <a:r>
              <a:rPr lang="pt-BR" sz="1600" dirty="0" smtClean="0"/>
              <a:t>)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2011 - Portaria nº 3156, de 27-12-2011-2 (retificação</a:t>
            </a:r>
            <a:r>
              <a:rPr lang="pt-BR" sz="1600" dirty="0" smtClean="0"/>
              <a:t>)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2011 - Portaria nº 3157, de 27-12-2011-2 (retificação</a:t>
            </a:r>
            <a:r>
              <a:rPr lang="pt-BR" sz="1600" dirty="0" smtClean="0"/>
              <a:t>)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2012 - Portaria nº 2388, de 19-10-2012-2 (retificação</a:t>
            </a:r>
            <a:r>
              <a:rPr lang="pt-BR" sz="1600" dirty="0" smtClean="0"/>
              <a:t>)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2012 - Portaria nº 2392, de 19-10-2012-3 (retificação</a:t>
            </a:r>
            <a:r>
              <a:rPr lang="pt-BR" sz="1600" dirty="0" smtClean="0"/>
              <a:t>)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2013 - Portaria nº 2883, de 26-11-2013-2 (retificação</a:t>
            </a:r>
            <a:r>
              <a:rPr lang="pt-BR" sz="1600" dirty="0" smtClean="0"/>
              <a:t>)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2014 - Portaria nº 2268, de </a:t>
            </a:r>
            <a:r>
              <a:rPr lang="pt-BR" sz="1600" dirty="0" smtClean="0"/>
              <a:t>16-10-2014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2016 - Portaria nº 1056, de </a:t>
            </a:r>
            <a:r>
              <a:rPr lang="pt-BR" sz="1600" dirty="0" smtClean="0"/>
              <a:t>24-05-2016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2016 - Portaria nº 3437, de </a:t>
            </a:r>
            <a:r>
              <a:rPr lang="pt-BR" sz="1600" dirty="0" smtClean="0"/>
              <a:t>29-12-2016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2017 - Portaria nº 2503, de </a:t>
            </a:r>
            <a:r>
              <a:rPr lang="pt-BR" sz="1600" dirty="0" smtClean="0"/>
              <a:t>28-09-2017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/>
              <a:t>2018 - Portaria de </a:t>
            </a:r>
            <a:r>
              <a:rPr lang="pt-BR" sz="1600" dirty="0" smtClean="0"/>
              <a:t>Consolidação </a:t>
            </a:r>
            <a:r>
              <a:rPr lang="pt-BR" sz="1600" dirty="0"/>
              <a:t>nº 6-2017 </a:t>
            </a:r>
            <a:r>
              <a:rPr lang="pt-BR" sz="1600" dirty="0" smtClean="0"/>
              <a:t>– Retificação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pt-BR" sz="1600" dirty="0" smtClean="0"/>
              <a:t>2018 </a:t>
            </a:r>
            <a:r>
              <a:rPr lang="pt-BR" sz="1600" dirty="0"/>
              <a:t>- Portaria nº 447, de 26-02-2018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pt-BR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Para mais informações: (61) 3315-9012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31398" y="260648"/>
            <a:ext cx="7922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Informações gerais</a:t>
            </a:r>
          </a:p>
        </p:txBody>
      </p:sp>
    </p:spTree>
    <p:extLst>
      <p:ext uri="{BB962C8B-B14F-4D97-AF65-F5344CB8AC3E}">
        <p14:creationId xmlns:p14="http://schemas.microsoft.com/office/powerpoint/2010/main" val="115886448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615601"/>
          </a:xfrm>
        </p:spPr>
        <p:txBody>
          <a:bodyPr/>
          <a:lstStyle/>
          <a:p>
            <a:r>
              <a:rPr lang="pt-BR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ENANI – </a:t>
            </a:r>
            <a:r>
              <a:rPr lang="pt-BR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Estudo Nacional de Alimentação e Nutrição Infantil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908720"/>
            <a:ext cx="7886700" cy="1728192"/>
          </a:xfrm>
        </p:spPr>
        <p:txBody>
          <a:bodyPr/>
          <a:lstStyle/>
          <a:p>
            <a:pPr marL="0" indent="0">
              <a:buNone/>
            </a:pPr>
            <a:r>
              <a:rPr lang="pt-BR" u="sng" dirty="0" smtClean="0"/>
              <a:t>Inquérito nacional de base domiciliar</a:t>
            </a:r>
          </a:p>
          <a:p>
            <a:pPr marL="342900" lvl="1" indent="0" algn="ctr">
              <a:buNone/>
            </a:pPr>
            <a:endParaRPr lang="pt-BR" b="1" dirty="0" smtClean="0"/>
          </a:p>
          <a:p>
            <a:pPr marL="342900" lvl="1" indent="0" algn="ctr">
              <a:buNone/>
            </a:pPr>
            <a:r>
              <a:rPr lang="pt-BR" b="1" dirty="0" smtClean="0"/>
              <a:t>Objetivo</a:t>
            </a:r>
            <a:r>
              <a:rPr lang="pt-BR" dirty="0" smtClean="0"/>
              <a:t>: avaliar as práticas de aleitamento materno e alimentação infantil, o estado nutricional da criança e da mãe biológica e a epidemiologia das deficiências de micronutrientes entre crianças brasileiras menores de cinco anos de idade. </a:t>
            </a:r>
          </a:p>
        </p:txBody>
      </p:sp>
      <p:sp>
        <p:nvSpPr>
          <p:cNvPr id="4" name="Retângulo 3"/>
          <p:cNvSpPr/>
          <p:nvPr/>
        </p:nvSpPr>
        <p:spPr>
          <a:xfrm>
            <a:off x="467544" y="4471952"/>
            <a:ext cx="8280920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pt-BR" dirty="0"/>
              <a:t> </a:t>
            </a:r>
            <a:r>
              <a:rPr lang="pt-BR" dirty="0" smtClean="0"/>
              <a:t> Os </a:t>
            </a:r>
            <a:r>
              <a:rPr lang="pt-BR" dirty="0"/>
              <a:t>pesquisadores que estão indo aos lares brasileiros estão </a:t>
            </a:r>
            <a:r>
              <a:rPr lang="pt-BR" u="sng" dirty="0"/>
              <a:t>identificados com camisas e crachás com o nome e a fotografia</a:t>
            </a:r>
            <a:r>
              <a:rPr lang="pt-BR" dirty="0"/>
              <a:t>, além do logotipo do Ministério da Saúde. </a:t>
            </a:r>
            <a:endParaRPr lang="pt-BR" dirty="0" smtClean="0"/>
          </a:p>
          <a:p>
            <a:pPr algn="just"/>
            <a:r>
              <a:rPr lang="pt-BR" dirty="0" smtClean="0"/>
              <a:t>  Assim </a:t>
            </a:r>
            <a:r>
              <a:rPr lang="pt-BR" dirty="0"/>
              <a:t>que chegar no local, o entrevistador explicará os procedimentos e entregará um </a:t>
            </a:r>
            <a:r>
              <a:rPr lang="pt-BR" u="sng" dirty="0"/>
              <a:t>Termo de Consentimento Livre e Esclarecido</a:t>
            </a:r>
            <a:r>
              <a:rPr lang="pt-BR" dirty="0"/>
              <a:t>, com detalhes da pesquisa e orientações de como entrar em contato com a coordenação para tirar dúvidas, incluindo a opção gratuita de ligar para o </a:t>
            </a:r>
            <a:r>
              <a:rPr lang="pt-BR" b="1" dirty="0"/>
              <a:t>telefone 0800 808 0990</a:t>
            </a:r>
            <a:r>
              <a:rPr lang="pt-BR" dirty="0"/>
              <a:t>. </a:t>
            </a:r>
            <a:endParaRPr lang="pt-BR" dirty="0" smtClean="0"/>
          </a:p>
          <a:p>
            <a:pPr algn="just"/>
            <a:r>
              <a:rPr lang="pt-BR" dirty="0" smtClean="0"/>
              <a:t>  A </a:t>
            </a:r>
            <a:r>
              <a:rPr lang="pt-BR" dirty="0"/>
              <a:t>participação é </a:t>
            </a:r>
            <a:r>
              <a:rPr lang="pt-BR" u="sng" dirty="0"/>
              <a:t>voluntária</a:t>
            </a:r>
            <a:r>
              <a:rPr lang="pt-BR" dirty="0"/>
              <a:t> e os dados são </a:t>
            </a:r>
            <a:r>
              <a:rPr lang="pt-BR" u="sng" dirty="0"/>
              <a:t>sigilosos</a:t>
            </a:r>
            <a:r>
              <a:rPr lang="pt-BR" dirty="0"/>
              <a:t>.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1115616" y="2780928"/>
            <a:ext cx="3456384" cy="1296144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just">
              <a:lnSpc>
                <a:spcPct val="150000"/>
              </a:lnSpc>
            </a:pPr>
            <a:r>
              <a:rPr lang="pt-BR" dirty="0"/>
              <a:t>15 mil domicílios </a:t>
            </a:r>
            <a:endParaRPr lang="pt-BR" dirty="0" smtClean="0"/>
          </a:p>
          <a:p>
            <a:pPr lvl="1" algn="just">
              <a:lnSpc>
                <a:spcPct val="150000"/>
              </a:lnSpc>
            </a:pPr>
            <a:r>
              <a:rPr lang="pt-BR" dirty="0" smtClean="0"/>
              <a:t>123 </a:t>
            </a:r>
            <a:r>
              <a:rPr lang="pt-BR" dirty="0"/>
              <a:t>municípios </a:t>
            </a:r>
            <a:r>
              <a:rPr lang="pt-BR" dirty="0" smtClean="0"/>
              <a:t>brasileiros</a:t>
            </a:r>
            <a:endParaRPr lang="pt-BR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5220072" y="2781965"/>
            <a:ext cx="2872926" cy="1296144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Março a outubro de </a:t>
            </a:r>
            <a:r>
              <a:rPr lang="pt-BR" dirty="0" smtClean="0"/>
              <a:t>2019</a:t>
            </a:r>
            <a:endParaRPr lang="pt-BR" dirty="0"/>
          </a:p>
        </p:txBody>
      </p:sp>
      <p:sp>
        <p:nvSpPr>
          <p:cNvPr id="7" name="Seta para a direita 6"/>
          <p:cNvSpPr/>
          <p:nvPr/>
        </p:nvSpPr>
        <p:spPr>
          <a:xfrm>
            <a:off x="1259632" y="3573016"/>
            <a:ext cx="288032" cy="14401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Seta para a direita 7"/>
          <p:cNvSpPr/>
          <p:nvPr/>
        </p:nvSpPr>
        <p:spPr>
          <a:xfrm>
            <a:off x="1259632" y="3157458"/>
            <a:ext cx="288032" cy="14401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09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84634" y="1052736"/>
            <a:ext cx="7975798" cy="792088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Coordenada </a:t>
            </a:r>
            <a:r>
              <a:rPr lang="pt-BR" dirty="0"/>
              <a:t>pela </a:t>
            </a:r>
            <a:r>
              <a:rPr lang="pt-BR" dirty="0" smtClean="0"/>
              <a:t>UFRJ, encomendada </a:t>
            </a:r>
            <a:r>
              <a:rPr lang="pt-BR" dirty="0"/>
              <a:t>pelo </a:t>
            </a:r>
            <a:r>
              <a:rPr lang="pt-BR" dirty="0" smtClean="0"/>
              <a:t>MS </a:t>
            </a:r>
            <a:r>
              <a:rPr lang="pt-BR" dirty="0"/>
              <a:t>em parceria </a:t>
            </a:r>
            <a:r>
              <a:rPr lang="pt-BR" dirty="0" smtClean="0"/>
              <a:t>com o CNPq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615601"/>
          </a:xfrm>
        </p:spPr>
        <p:txBody>
          <a:bodyPr/>
          <a:lstStyle/>
          <a:p>
            <a:r>
              <a:rPr lang="pt-BR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ENANI – </a:t>
            </a:r>
            <a:r>
              <a:rPr lang="pt-BR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Estudo Nacional de Alimentação e Nutrição Infantil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755576" y="2420888"/>
            <a:ext cx="3096344" cy="28512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de cantos arredondados 6"/>
          <p:cNvSpPr/>
          <p:nvPr/>
        </p:nvSpPr>
        <p:spPr>
          <a:xfrm>
            <a:off x="4932040" y="1700808"/>
            <a:ext cx="3096344" cy="144016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de cantos arredondados 7"/>
          <p:cNvSpPr/>
          <p:nvPr/>
        </p:nvSpPr>
        <p:spPr>
          <a:xfrm>
            <a:off x="4932040" y="3501008"/>
            <a:ext cx="3096344" cy="217475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827584" y="2492896"/>
            <a:ext cx="30243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/>
              <a:t>consumo alimentar</a:t>
            </a:r>
            <a:endParaRPr lang="pt-BR" b="1" dirty="0" smtClean="0"/>
          </a:p>
          <a:p>
            <a:r>
              <a:rPr lang="pt-BR" dirty="0"/>
              <a:t>Aplicação de questionário </a:t>
            </a:r>
            <a:r>
              <a:rPr lang="pt-BR" dirty="0" smtClean="0"/>
              <a:t> para levantar </a:t>
            </a:r>
            <a:r>
              <a:rPr lang="pt-BR" dirty="0"/>
              <a:t>informações sobre amamentação, doação de leite humano, consumo de suplementos de vitaminas e minerais, habilidades culinárias, ambiente alimentar e condições sociais da família.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5220072" y="1772816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/>
              <a:t>antropometria </a:t>
            </a:r>
            <a:endParaRPr lang="pt-BR" b="1" dirty="0" smtClean="0"/>
          </a:p>
          <a:p>
            <a:pPr algn="ctr"/>
            <a:r>
              <a:rPr lang="pt-BR" dirty="0" smtClean="0"/>
              <a:t>Medidas </a:t>
            </a:r>
            <a:r>
              <a:rPr lang="pt-BR" dirty="0"/>
              <a:t>de peso e altura das crianças e das mães biológicas </a:t>
            </a:r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4932040" y="3573016"/>
            <a:ext cx="3096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/>
              <a:t>indicadores bioquímicos </a:t>
            </a:r>
            <a:r>
              <a:rPr lang="pt-BR" dirty="0" smtClean="0"/>
              <a:t>Coleta </a:t>
            </a:r>
            <a:r>
              <a:rPr lang="pt-BR" dirty="0"/>
              <a:t>de sangue das crianças com mais de seis meses de vida para avaliação de 14 micronutrientes (ferro, vitamina A, D, minerais zinco e selênio, entre outros</a:t>
            </a:r>
            <a:r>
              <a:rPr lang="pt-BR" dirty="0" smtClean="0"/>
              <a:t>).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198324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23470"/>
              </p:ext>
            </p:extLst>
          </p:nvPr>
        </p:nvGraphicFramePr>
        <p:xfrm>
          <a:off x="1518751" y="1052736"/>
          <a:ext cx="6077585" cy="34930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6100"/>
                <a:gridCol w="405130"/>
                <a:gridCol w="1489075"/>
                <a:gridCol w="1337310"/>
                <a:gridCol w="1130935"/>
                <a:gridCol w="1169035"/>
              </a:tblGrid>
              <a:tr h="716915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Amostra de municípios do Inquérito Nacional de Alimentação e Nutrição Infantil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0736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Unidade da federação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Nome do município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Número de setores selecionados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Número de domicílios a entrevistar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Número de entrevistadores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073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Ordem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Sigla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1925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Início da coleta de dados em </a:t>
                      </a:r>
                      <a:r>
                        <a:rPr lang="pt-BR" sz="1200" dirty="0" smtClean="0">
                          <a:effectLst/>
                        </a:rPr>
                        <a:t>01/04/2019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6192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pt-B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Blumenau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pt-B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Camboriú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pt-B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Criciúma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pt-B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Florianópolis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290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pt-B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Jaraguá do Sul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pt-B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Joinville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330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pt-B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Palhoça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pt-B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São José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pt-B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2276436" y="620688"/>
            <a:ext cx="4591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Lista de Municípios e início da coleta de dados</a:t>
            </a:r>
            <a:endParaRPr lang="pt-BR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615601"/>
          </a:xfrm>
        </p:spPr>
        <p:txBody>
          <a:bodyPr/>
          <a:lstStyle/>
          <a:p>
            <a:r>
              <a:rPr lang="pt-BR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ENANI – </a:t>
            </a:r>
            <a:r>
              <a:rPr lang="pt-BR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Estudo Nacional de Alimentação e Nutrição Infantil</a:t>
            </a:r>
          </a:p>
        </p:txBody>
      </p:sp>
      <p:sp>
        <p:nvSpPr>
          <p:cNvPr id="7" name="Retângulo 6"/>
          <p:cNvSpPr/>
          <p:nvPr/>
        </p:nvSpPr>
        <p:spPr>
          <a:xfrm>
            <a:off x="467544" y="4581128"/>
            <a:ext cx="8280920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pt-BR" dirty="0"/>
              <a:t>O</a:t>
            </a:r>
            <a:r>
              <a:rPr lang="pt-BR" dirty="0" smtClean="0"/>
              <a:t> </a:t>
            </a:r>
            <a:r>
              <a:rPr lang="pt-BR" dirty="0"/>
              <a:t>Ministério da Saúde alerta a toda a população para a circulação de informações falsas, que buscam desacreditar a iniciativa. Por isso, gestores de saúde devem dar suporte às equipes e promoverem ações de esclarecimentos e conscientização sobre a importância do levantamento para direcionar as políticas públicas voltadas à alimentação e nutrição de crianças.</a:t>
            </a:r>
          </a:p>
        </p:txBody>
      </p:sp>
    </p:spTree>
    <p:extLst>
      <p:ext uri="{BB962C8B-B14F-4D97-AF65-F5344CB8AC3E}">
        <p14:creationId xmlns:p14="http://schemas.microsoft.com/office/powerpoint/2010/main" val="40764563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17370" y="2564904"/>
            <a:ext cx="6522982" cy="144655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200" dirty="0" smtClean="0"/>
              <a:t>Coordenação Geral de Alimentação e Nutrição</a:t>
            </a:r>
          </a:p>
          <a:p>
            <a:pPr algn="ctr"/>
            <a:endParaRPr lang="pt-BR" sz="2200" dirty="0" smtClean="0"/>
          </a:p>
          <a:p>
            <a:pPr algn="ctr"/>
            <a:r>
              <a:rPr lang="pt-BR" sz="2200" dirty="0" smtClean="0"/>
              <a:t>CGAN</a:t>
            </a:r>
          </a:p>
          <a:p>
            <a:pPr algn="ctr"/>
            <a:r>
              <a:rPr lang="pt-BR" sz="2200" smtClean="0"/>
              <a:t>sisvan@saude.gov.br</a:t>
            </a:r>
            <a:endParaRPr lang="pt-BR" sz="2200" dirty="0" smtClean="0"/>
          </a:p>
        </p:txBody>
      </p:sp>
      <p:sp>
        <p:nvSpPr>
          <p:cNvPr id="7" name="Retângulo 6"/>
          <p:cNvSpPr/>
          <p:nvPr/>
        </p:nvSpPr>
        <p:spPr>
          <a:xfrm>
            <a:off x="2891187" y="1412776"/>
            <a:ext cx="320953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50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Obrigada!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475656" y="4509120"/>
            <a:ext cx="62646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/>
              <a:t>Departamento de Promoção da Saúde/ Secretaria de Atenção Primária à Saúde/ Ministério da Saúde </a:t>
            </a:r>
          </a:p>
          <a:p>
            <a:pPr algn="ctr"/>
            <a:r>
              <a:rPr lang="pt-BR" sz="2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aps.saude.gov.br</a:t>
            </a:r>
            <a:endParaRPr lang="pt-B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sz="2400" dirty="0" smtClean="0"/>
          </a:p>
        </p:txBody>
      </p:sp>
      <p:sp>
        <p:nvSpPr>
          <p:cNvPr id="3" name="Retângulo 2"/>
          <p:cNvSpPr/>
          <p:nvPr/>
        </p:nvSpPr>
        <p:spPr>
          <a:xfrm>
            <a:off x="323528" y="260648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327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Conteúdo 2"/>
          <p:cNvSpPr>
            <a:spLocks noGrp="1"/>
          </p:cNvSpPr>
          <p:nvPr>
            <p:ph idx="1"/>
          </p:nvPr>
        </p:nvSpPr>
        <p:spPr>
          <a:xfrm>
            <a:off x="3851920" y="1700808"/>
            <a:ext cx="5040560" cy="3919984"/>
          </a:xfrm>
        </p:spPr>
        <p:txBody>
          <a:bodyPr>
            <a:noAutofit/>
          </a:bodyPr>
          <a:lstStyle/>
          <a:p>
            <a:pPr marL="68263" indent="0" algn="r" eaLnBrk="1" hangingPunct="1">
              <a:buFont typeface="Wingdings 2" pitchFamily="18" charset="2"/>
              <a:buNone/>
            </a:pPr>
            <a:r>
              <a:rPr lang="pt-BR" altLang="pt-BR" sz="2400" dirty="0" smtClean="0"/>
              <a:t>As informações produzidas a partir das práticas de vigilância em saúde das equipes de Atenção Básica, inclusive acerca da </a:t>
            </a:r>
            <a:r>
              <a:rPr lang="pt-BR" altLang="pt-BR" sz="2400" dirty="0">
                <a:solidFill>
                  <a:schemeClr val="dk1"/>
                </a:solidFill>
                <a:latin typeface="Calibri" panose="020F0502020204030204" pitchFamily="34" charset="0"/>
                <a:cs typeface="MV Boli" panose="02000500030200090000" pitchFamily="2" charset="0"/>
              </a:rPr>
              <a:t>alimentação</a:t>
            </a:r>
            <a:r>
              <a:rPr lang="pt-BR" altLang="pt-BR" sz="2400" dirty="0" smtClean="0"/>
              <a:t> e nutrição, subsidiam os profissionais e gestores no aprimoramento e definição de ferramentas e dispositivos de gestão do cuidado em todos os pontos da Rede de Atenção à Saúde. </a:t>
            </a:r>
          </a:p>
        </p:txBody>
      </p:sp>
      <p:sp>
        <p:nvSpPr>
          <p:cNvPr id="12" name="Título 3"/>
          <p:cNvSpPr txBox="1">
            <a:spLocks/>
          </p:cNvSpPr>
          <p:nvPr/>
        </p:nvSpPr>
        <p:spPr bwMode="auto">
          <a:xfrm>
            <a:off x="467544" y="73289"/>
            <a:ext cx="4824413" cy="727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que fazer a VAN?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953163472"/>
              </p:ext>
            </p:extLst>
          </p:nvPr>
        </p:nvGraphicFramePr>
        <p:xfrm>
          <a:off x="-612576" y="1196752"/>
          <a:ext cx="5724128" cy="428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789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o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adro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adr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Apresentação_padrão dab_gov2019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3001</TotalTime>
  <Words>2997</Words>
  <Application>Microsoft Office PowerPoint</Application>
  <PresentationFormat>Apresentação na tela (4:3)</PresentationFormat>
  <Paragraphs>367</Paragraphs>
  <Slides>84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slides</vt:lpstr>
      </vt:variant>
      <vt:variant>
        <vt:i4>84</vt:i4>
      </vt:variant>
    </vt:vector>
  </HeadingPairs>
  <TitlesOfParts>
    <vt:vector size="87" baseType="lpstr">
      <vt:lpstr>Quadro</vt:lpstr>
      <vt:lpstr>Apresentação_padrão dab_gov2019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Resultado da Pesquisa da ferramenta Agrupador de indivíduos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Informações Nutricionais para Crianças e Adolescentes</vt:lpstr>
      <vt:lpstr>Informações Nutricionais para Gestantes</vt:lpstr>
      <vt:lpstr>Informações Nutricionais para Adultos</vt:lpstr>
      <vt:lpstr>Informações Nutricionais para Idosos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ENANI – Estudo Nacional de Alimentação e Nutrição Infantil</vt:lpstr>
      <vt:lpstr>ENANI – Estudo Nacional de Alimentação e Nutrição Infantil</vt:lpstr>
      <vt:lpstr>ENANI – Estudo Nacional de Alimentação e Nutrição Infantil</vt:lpstr>
      <vt:lpstr>Apresentação do PowerPoint</vt:lpstr>
    </vt:vector>
  </TitlesOfParts>
  <Company>Datasus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Vivian Siqueira Santos Gonçalves</dc:creator>
  <cp:lastModifiedBy>Mariana Vilela Vieira</cp:lastModifiedBy>
  <cp:revision>195</cp:revision>
  <dcterms:created xsi:type="dcterms:W3CDTF">2016-05-25T14:49:48Z</dcterms:created>
  <dcterms:modified xsi:type="dcterms:W3CDTF">2019-07-01T16:04:55Z</dcterms:modified>
</cp:coreProperties>
</file>