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48"/>
  </p:notesMasterIdLst>
  <p:handoutMasterIdLst>
    <p:handoutMasterId r:id="rId49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300" r:id="rId11"/>
    <p:sldId id="263" r:id="rId12"/>
    <p:sldId id="296" r:id="rId13"/>
    <p:sldId id="266" r:id="rId14"/>
    <p:sldId id="295" r:id="rId15"/>
    <p:sldId id="268" r:id="rId16"/>
    <p:sldId id="269" r:id="rId17"/>
    <p:sldId id="270" r:id="rId18"/>
    <p:sldId id="271" r:id="rId19"/>
    <p:sldId id="279" r:id="rId20"/>
    <p:sldId id="314" r:id="rId21"/>
    <p:sldId id="315" r:id="rId22"/>
    <p:sldId id="316" r:id="rId23"/>
    <p:sldId id="317" r:id="rId24"/>
    <p:sldId id="318" r:id="rId25"/>
    <p:sldId id="306" r:id="rId26"/>
    <p:sldId id="308" r:id="rId27"/>
    <p:sldId id="309" r:id="rId28"/>
    <p:sldId id="311" r:id="rId29"/>
    <p:sldId id="312" r:id="rId30"/>
    <p:sldId id="277" r:id="rId31"/>
    <p:sldId id="278" r:id="rId32"/>
    <p:sldId id="284" r:id="rId33"/>
    <p:sldId id="285" r:id="rId34"/>
    <p:sldId id="298" r:id="rId35"/>
    <p:sldId id="286" r:id="rId36"/>
    <p:sldId id="287" r:id="rId37"/>
    <p:sldId id="304" r:id="rId38"/>
    <p:sldId id="289" r:id="rId39"/>
    <p:sldId id="301" r:id="rId40"/>
    <p:sldId id="303" r:id="rId41"/>
    <p:sldId id="320" r:id="rId42"/>
    <p:sldId id="321" r:id="rId43"/>
    <p:sldId id="322" r:id="rId44"/>
    <p:sldId id="323" r:id="rId45"/>
    <p:sldId id="299" r:id="rId46"/>
    <p:sldId id="294" r:id="rId47"/>
  </p:sldIdLst>
  <p:sldSz cx="9144000" cy="6858000" type="screen4x3"/>
  <p:notesSz cx="6797675" cy="9928225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2">
          <p15:clr>
            <a:srgbClr val="A4A3A4"/>
          </p15:clr>
        </p15:guide>
        <p15:guide id="2" pos="14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49E"/>
    <a:srgbClr val="0608B2"/>
    <a:srgbClr val="0B0FED"/>
    <a:srgbClr val="EDEDE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72" y="-96"/>
      </p:cViewPr>
      <p:guideLst>
        <p:guide orient="horz" pos="192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496" y="-10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robson.matos\Desktop\Munic&#237;pios%20NutriSUS%2014.08.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elida.amorim\AppData\Local\Microsoft\Windows\Temporary%20Internet%20Files\Content.Outlook\JE00H3DP\Munic&#237;pios%20NutriSUS%2019%2008%2014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dirty="0" smtClean="0"/>
              <a:t>Região Sudeste</a:t>
            </a:r>
            <a:endParaRPr lang="pt-BR" dirty="0"/>
          </a:p>
        </c:rich>
      </c:tx>
      <c:spPr>
        <a:noFill/>
        <a:ln>
          <a:noFill/>
        </a:ln>
        <a:effectLst/>
      </c:spPr>
    </c:title>
    <c:plotArea>
      <c:layout/>
      <c:pieChart>
        <c:varyColors val="1"/>
        <c:dLbls/>
        <c:firstSliceAng val="0"/>
      </c:pie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Região Sul</a:t>
            </a:r>
          </a:p>
        </c:rich>
      </c:tx>
      <c:spPr>
        <a:noFill/>
        <a:ln w="25400">
          <a:noFill/>
        </a:ln>
      </c:spPr>
    </c:title>
    <c:plotArea>
      <c:layout/>
      <c:barChart>
        <c:barDir val="col"/>
        <c:grouping val="clustered"/>
        <c:ser>
          <c:idx val="0"/>
          <c:order val="0"/>
          <c:spPr>
            <a:solidFill>
              <a:srgbClr val="4F81BD"/>
            </a:solidFill>
            <a:ln w="25400">
              <a:noFill/>
            </a:ln>
          </c:spPr>
          <c:dLbls>
            <c:dLbl>
              <c:idx val="1"/>
              <c:spPr>
                <a:noFill/>
                <a:ln w="25400">
                  <a:noFill/>
                </a:ln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Val val="1"/>
          </c:dLbls>
          <c:cat>
            <c:strRef>
              <c:f>Reg_S!$H$27:$H$29</c:f>
              <c:strCache>
                <c:ptCount val="3"/>
                <c:pt idx="0">
                  <c:v>PR</c:v>
                </c:pt>
                <c:pt idx="1">
                  <c:v>SC</c:v>
                </c:pt>
                <c:pt idx="2">
                  <c:v>RS</c:v>
                </c:pt>
              </c:strCache>
            </c:strRef>
          </c:cat>
          <c:val>
            <c:numRef>
              <c:f>Reg_S!$I$27:$I$29</c:f>
              <c:numCache>
                <c:formatCode>0.0%</c:formatCode>
                <c:ptCount val="3"/>
                <c:pt idx="0">
                  <c:v>0.30600000000000011</c:v>
                </c:pt>
                <c:pt idx="1">
                  <c:v>0.20800000000000002</c:v>
                </c:pt>
                <c:pt idx="2">
                  <c:v>0.31300000000000006</c:v>
                </c:pt>
              </c:numCache>
            </c:numRef>
          </c:val>
        </c:ser>
        <c:dLbls/>
        <c:gapWidth val="219"/>
        <c:overlap val="-27"/>
        <c:axId val="89083264"/>
        <c:axId val="89371776"/>
      </c:barChart>
      <c:catAx>
        <c:axId val="890832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371776"/>
        <c:crosses val="autoZero"/>
        <c:auto val="1"/>
        <c:lblAlgn val="ctr"/>
        <c:lblOffset val="100"/>
      </c:catAx>
      <c:valAx>
        <c:axId val="89371776"/>
        <c:scaling>
          <c:orientation val="minMax"/>
        </c:scaling>
        <c:axPos val="l"/>
        <c:numFmt formatCode="0.0%" sourceLinked="1"/>
        <c:maj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083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Região</a:t>
            </a:r>
            <a:r>
              <a:rPr lang="pt-BR" baseline="0"/>
              <a:t> Sul</a:t>
            </a:r>
            <a:endParaRPr lang="pt-BR"/>
          </a:p>
        </c:rich>
      </c:tx>
      <c:spPr>
        <a:noFill/>
        <a:ln w="25400">
          <a:noFill/>
        </a:ln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2.2198162729658798E-3"/>
                  <c:y val="-2.4187445319335085E-2"/>
                </c:manualLayout>
              </c:layout>
              <c:showVal val="1"/>
            </c:dLbl>
            <c:dLbl>
              <c:idx val="1"/>
              <c:layout>
                <c:manualLayout>
                  <c:x val="1.1245625546806651E-2"/>
                  <c:y val="2.2903907844852734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Reg_S!$H$33:$I$33</c:f>
              <c:strCache>
                <c:ptCount val="2"/>
                <c:pt idx="0">
                  <c:v>Municípios que não implantaram o Hórus</c:v>
                </c:pt>
                <c:pt idx="1">
                  <c:v>Municípios com senha</c:v>
                </c:pt>
              </c:strCache>
            </c:strRef>
          </c:cat>
          <c:val>
            <c:numRef>
              <c:f>Reg_S!$H$34:$I$34</c:f>
              <c:numCache>
                <c:formatCode>0%</c:formatCode>
                <c:ptCount val="2"/>
                <c:pt idx="0">
                  <c:v>0.73000000000000009</c:v>
                </c:pt>
                <c:pt idx="1">
                  <c:v>0.27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legend>
      <c:legendPos val="b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61B4D-47A4-4FA5-99E1-8AB42C4A794D}" type="doc">
      <dgm:prSet loTypeId="urn:microsoft.com/office/officeart/2005/8/layout/radial1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8AD1B6CB-64C1-4785-9E6B-E5EA0473566A}">
      <dgm:prSet phldrT="[Tex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Anemia</a:t>
          </a:r>
          <a:endParaRPr lang="pt-BR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545E2372-2783-4A29-AF9D-5F18F5152128}" type="parTrans" cxnId="{71C122CA-FF93-4A3B-BBE7-EE6D7A0E23CB}">
      <dgm:prSet/>
      <dgm:spPr/>
      <dgm:t>
        <a:bodyPr/>
        <a:lstStyle/>
        <a:p>
          <a:endParaRPr lang="pt-BR" b="1"/>
        </a:p>
      </dgm:t>
    </dgm:pt>
    <dgm:pt modelId="{1FE892EA-1E0A-4F8A-A752-2372D11F8E59}" type="sibTrans" cxnId="{71C122CA-FF93-4A3B-BBE7-EE6D7A0E23CB}">
      <dgm:prSet/>
      <dgm:spPr/>
      <dgm:t>
        <a:bodyPr/>
        <a:lstStyle/>
        <a:p>
          <a:endParaRPr lang="pt-BR" b="1"/>
        </a:p>
      </dgm:t>
    </dgm:pt>
    <dgm:pt modelId="{5D2EF332-3C92-44FF-A293-C7ECF6842EB1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latin typeface="Arial" pitchFamily="34" charset="0"/>
              <a:cs typeface="Arial" pitchFamily="34" charset="0"/>
            </a:rPr>
            <a:t>Vitamina A</a:t>
          </a:r>
          <a:endParaRPr lang="pt-BR" sz="1400" b="1" dirty="0">
            <a:latin typeface="Arial" pitchFamily="34" charset="0"/>
            <a:cs typeface="Arial" pitchFamily="34" charset="0"/>
          </a:endParaRPr>
        </a:p>
      </dgm:t>
    </dgm:pt>
    <dgm:pt modelId="{02F2A93C-88E2-4605-8CC8-D7587AA52F10}" type="parTrans" cxnId="{AEEE343C-2F75-46BB-B09B-E0E1A5402E82}">
      <dgm:prSet/>
      <dgm:spPr/>
      <dgm:t>
        <a:bodyPr/>
        <a:lstStyle/>
        <a:p>
          <a:endParaRPr lang="pt-BR" b="1"/>
        </a:p>
      </dgm:t>
    </dgm:pt>
    <dgm:pt modelId="{62B4CAAF-2ABE-4F90-9A11-69E3E98A5F92}" type="sibTrans" cxnId="{AEEE343C-2F75-46BB-B09B-E0E1A5402E82}">
      <dgm:prSet/>
      <dgm:spPr/>
      <dgm:t>
        <a:bodyPr/>
        <a:lstStyle/>
        <a:p>
          <a:endParaRPr lang="pt-BR" b="1"/>
        </a:p>
      </dgm:t>
    </dgm:pt>
    <dgm:pt modelId="{93A8DA8E-21A1-4C01-9944-0B58EDB7AAD7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latin typeface="Arial" pitchFamily="34" charset="0"/>
              <a:cs typeface="Arial" pitchFamily="34" charset="0"/>
            </a:rPr>
            <a:t>Cobre</a:t>
          </a:r>
          <a:endParaRPr lang="pt-BR" sz="1400" b="1" dirty="0">
            <a:latin typeface="Arial" pitchFamily="34" charset="0"/>
            <a:cs typeface="Arial" pitchFamily="34" charset="0"/>
          </a:endParaRPr>
        </a:p>
      </dgm:t>
    </dgm:pt>
    <dgm:pt modelId="{34BAF552-8880-4322-BC06-BAB49E08FB74}" type="parTrans" cxnId="{5E2C76BE-DDC6-435D-91AC-2D89D7471311}">
      <dgm:prSet/>
      <dgm:spPr/>
      <dgm:t>
        <a:bodyPr/>
        <a:lstStyle/>
        <a:p>
          <a:endParaRPr lang="pt-BR" b="1"/>
        </a:p>
      </dgm:t>
    </dgm:pt>
    <dgm:pt modelId="{D2748506-88F8-4257-BC08-452B4B854B8D}" type="sibTrans" cxnId="{5E2C76BE-DDC6-435D-91AC-2D89D7471311}">
      <dgm:prSet/>
      <dgm:spPr/>
      <dgm:t>
        <a:bodyPr/>
        <a:lstStyle/>
        <a:p>
          <a:endParaRPr lang="pt-BR" b="1"/>
        </a:p>
      </dgm:t>
    </dgm:pt>
    <dgm:pt modelId="{51AF80A6-163B-4D92-BFE7-45A090C92EF0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latin typeface="Arial" pitchFamily="34" charset="0"/>
              <a:cs typeface="Arial" pitchFamily="34" charset="0"/>
            </a:rPr>
            <a:t>Vitamina C</a:t>
          </a:r>
          <a:endParaRPr lang="pt-BR" sz="1400" b="1" dirty="0">
            <a:latin typeface="Arial" pitchFamily="34" charset="0"/>
            <a:cs typeface="Arial" pitchFamily="34" charset="0"/>
          </a:endParaRPr>
        </a:p>
      </dgm:t>
    </dgm:pt>
    <dgm:pt modelId="{DEEF1037-7012-4810-99EB-8615284B29CB}" type="parTrans" cxnId="{DAC7E50F-E994-48AD-8ACD-E04C7780223D}">
      <dgm:prSet/>
      <dgm:spPr/>
      <dgm:t>
        <a:bodyPr/>
        <a:lstStyle/>
        <a:p>
          <a:endParaRPr lang="pt-BR" b="1"/>
        </a:p>
      </dgm:t>
    </dgm:pt>
    <dgm:pt modelId="{FDF15DE0-FB7C-4F5D-824C-90A5FDCC23C1}" type="sibTrans" cxnId="{DAC7E50F-E994-48AD-8ACD-E04C7780223D}">
      <dgm:prSet/>
      <dgm:spPr/>
      <dgm:t>
        <a:bodyPr/>
        <a:lstStyle/>
        <a:p>
          <a:endParaRPr lang="pt-BR" b="1"/>
        </a:p>
      </dgm:t>
    </dgm:pt>
    <dgm:pt modelId="{C740F530-F824-4AF8-888F-6ECEA5361242}">
      <dgm:prSet phldrT="[Texto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latin typeface="Arial" pitchFamily="34" charset="0"/>
              <a:cs typeface="Arial" pitchFamily="34" charset="0"/>
            </a:rPr>
            <a:t>Ácido Fólico</a:t>
          </a:r>
          <a:endParaRPr lang="pt-BR" sz="1400" b="1" dirty="0">
            <a:latin typeface="Arial" pitchFamily="34" charset="0"/>
            <a:cs typeface="Arial" pitchFamily="34" charset="0"/>
          </a:endParaRPr>
        </a:p>
      </dgm:t>
    </dgm:pt>
    <dgm:pt modelId="{3FBFAC4D-3D25-4A53-86F5-9B9094A79091}" type="parTrans" cxnId="{24450908-2B93-4F7F-9184-0DA5F1801764}">
      <dgm:prSet/>
      <dgm:spPr/>
      <dgm:t>
        <a:bodyPr/>
        <a:lstStyle/>
        <a:p>
          <a:endParaRPr lang="pt-BR" b="1"/>
        </a:p>
      </dgm:t>
    </dgm:pt>
    <dgm:pt modelId="{32AB6906-64CC-4DDB-A02E-F3CCBF0857C1}" type="sibTrans" cxnId="{24450908-2B93-4F7F-9184-0DA5F1801764}">
      <dgm:prSet/>
      <dgm:spPr/>
      <dgm:t>
        <a:bodyPr/>
        <a:lstStyle/>
        <a:p>
          <a:endParaRPr lang="pt-BR" b="1"/>
        </a:p>
      </dgm:t>
    </dgm:pt>
    <dgm:pt modelId="{3E3AEBAF-490C-49D2-8368-8C1368D6CEB8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latin typeface="Arial" pitchFamily="34" charset="0"/>
              <a:cs typeface="Arial" pitchFamily="34" charset="0"/>
            </a:rPr>
            <a:t>Zinco</a:t>
          </a:r>
          <a:endParaRPr lang="pt-BR" sz="1400" b="1" dirty="0">
            <a:latin typeface="Arial" pitchFamily="34" charset="0"/>
            <a:cs typeface="Arial" pitchFamily="34" charset="0"/>
          </a:endParaRPr>
        </a:p>
      </dgm:t>
    </dgm:pt>
    <dgm:pt modelId="{35969EC8-9329-4056-BD90-62014A3F9F08}" type="parTrans" cxnId="{50CC8FDA-EDA4-49C5-A20F-3D0D7C674525}">
      <dgm:prSet/>
      <dgm:spPr/>
      <dgm:t>
        <a:bodyPr/>
        <a:lstStyle/>
        <a:p>
          <a:endParaRPr lang="pt-BR" b="1"/>
        </a:p>
      </dgm:t>
    </dgm:pt>
    <dgm:pt modelId="{43DCD3C7-8ABD-4B6A-A385-E8DA77435B77}" type="sibTrans" cxnId="{50CC8FDA-EDA4-49C5-A20F-3D0D7C674525}">
      <dgm:prSet/>
      <dgm:spPr/>
      <dgm:t>
        <a:bodyPr/>
        <a:lstStyle/>
        <a:p>
          <a:endParaRPr lang="pt-BR" b="1"/>
        </a:p>
      </dgm:t>
    </dgm:pt>
    <dgm:pt modelId="{77293045-32D6-4551-BFF9-9160063711BA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pt-BR" sz="1400" b="1" dirty="0" smtClean="0">
              <a:latin typeface="Arial" pitchFamily="34" charset="0"/>
              <a:cs typeface="Arial" pitchFamily="34" charset="0"/>
            </a:rPr>
            <a:t>Vitaminas Complexo B</a:t>
          </a:r>
          <a:endParaRPr lang="pt-BR" sz="1400" b="1" dirty="0">
            <a:latin typeface="Arial" pitchFamily="34" charset="0"/>
            <a:cs typeface="Arial" pitchFamily="34" charset="0"/>
          </a:endParaRPr>
        </a:p>
      </dgm:t>
    </dgm:pt>
    <dgm:pt modelId="{947E8916-BE50-48FD-969B-8AF57C0FA5C3}" type="parTrans" cxnId="{651D610B-F202-466F-9F04-FD15499B935A}">
      <dgm:prSet/>
      <dgm:spPr/>
      <dgm:t>
        <a:bodyPr/>
        <a:lstStyle/>
        <a:p>
          <a:endParaRPr lang="pt-BR" b="1"/>
        </a:p>
      </dgm:t>
    </dgm:pt>
    <dgm:pt modelId="{A714BDF8-70A8-4DFE-AF79-5D4557530186}" type="sibTrans" cxnId="{651D610B-F202-466F-9F04-FD15499B935A}">
      <dgm:prSet/>
      <dgm:spPr/>
      <dgm:t>
        <a:bodyPr/>
        <a:lstStyle/>
        <a:p>
          <a:endParaRPr lang="pt-BR" b="1"/>
        </a:p>
      </dgm:t>
    </dgm:pt>
    <dgm:pt modelId="{A032E6CF-5531-476E-8448-6C64CB4B3450}" type="pres">
      <dgm:prSet presAssocID="{A4E61B4D-47A4-4FA5-99E1-8AB42C4A794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33695D5-7732-4BF5-913B-BCBE9CA39FF7}" type="pres">
      <dgm:prSet presAssocID="{8AD1B6CB-64C1-4785-9E6B-E5EA0473566A}" presName="centerShape" presStyleLbl="node0" presStyleIdx="0" presStyleCnt="1"/>
      <dgm:spPr/>
      <dgm:t>
        <a:bodyPr/>
        <a:lstStyle/>
        <a:p>
          <a:endParaRPr lang="pt-BR"/>
        </a:p>
      </dgm:t>
    </dgm:pt>
    <dgm:pt modelId="{A76B6009-C738-46CC-B739-F94BB3FBDD3B}" type="pres">
      <dgm:prSet presAssocID="{02F2A93C-88E2-4605-8CC8-D7587AA52F10}" presName="Name9" presStyleLbl="parChTrans1D2" presStyleIdx="0" presStyleCnt="6"/>
      <dgm:spPr/>
      <dgm:t>
        <a:bodyPr/>
        <a:lstStyle/>
        <a:p>
          <a:endParaRPr lang="pt-BR"/>
        </a:p>
      </dgm:t>
    </dgm:pt>
    <dgm:pt modelId="{B90AD50D-24B5-4235-9290-6016D5DCAE75}" type="pres">
      <dgm:prSet presAssocID="{02F2A93C-88E2-4605-8CC8-D7587AA52F10}" presName="connTx" presStyleLbl="parChTrans1D2" presStyleIdx="0" presStyleCnt="6"/>
      <dgm:spPr/>
      <dgm:t>
        <a:bodyPr/>
        <a:lstStyle/>
        <a:p>
          <a:endParaRPr lang="pt-BR"/>
        </a:p>
      </dgm:t>
    </dgm:pt>
    <dgm:pt modelId="{EB0CF54C-EAA3-476D-90F7-65243F481326}" type="pres">
      <dgm:prSet presAssocID="{5D2EF332-3C92-44FF-A293-C7ECF6842EB1}" presName="node" presStyleLbl="node1" presStyleIdx="0" presStyleCnt="6" custScaleX="117572" custRadScaleRad="101017" custRadScaleInc="74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5848B8-754E-4252-B83F-B12E92250573}" type="pres">
      <dgm:prSet presAssocID="{34BAF552-8880-4322-BC06-BAB49E08FB74}" presName="Name9" presStyleLbl="parChTrans1D2" presStyleIdx="1" presStyleCnt="6"/>
      <dgm:spPr/>
      <dgm:t>
        <a:bodyPr/>
        <a:lstStyle/>
        <a:p>
          <a:endParaRPr lang="pt-BR"/>
        </a:p>
      </dgm:t>
    </dgm:pt>
    <dgm:pt modelId="{B1063957-F949-44A5-B821-4C2E2B06C9A9}" type="pres">
      <dgm:prSet presAssocID="{34BAF552-8880-4322-BC06-BAB49E08FB74}" presName="connTx" presStyleLbl="parChTrans1D2" presStyleIdx="1" presStyleCnt="6"/>
      <dgm:spPr/>
      <dgm:t>
        <a:bodyPr/>
        <a:lstStyle/>
        <a:p>
          <a:endParaRPr lang="pt-BR"/>
        </a:p>
      </dgm:t>
    </dgm:pt>
    <dgm:pt modelId="{94485EE0-E6BB-41F2-A069-3E95D12E6A27}" type="pres">
      <dgm:prSet presAssocID="{93A8DA8E-21A1-4C01-9944-0B58EDB7AAD7}" presName="node" presStyleLbl="node1" presStyleIdx="1" presStyleCnt="6" custScaleX="13314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1957434-3B94-4540-9365-01DB8A037E87}" type="pres">
      <dgm:prSet presAssocID="{DEEF1037-7012-4810-99EB-8615284B29CB}" presName="Name9" presStyleLbl="parChTrans1D2" presStyleIdx="2" presStyleCnt="6"/>
      <dgm:spPr/>
      <dgm:t>
        <a:bodyPr/>
        <a:lstStyle/>
        <a:p>
          <a:endParaRPr lang="pt-BR"/>
        </a:p>
      </dgm:t>
    </dgm:pt>
    <dgm:pt modelId="{1BC6A70A-200B-463C-BB77-0585CC278B7F}" type="pres">
      <dgm:prSet presAssocID="{DEEF1037-7012-4810-99EB-8615284B29CB}" presName="connTx" presStyleLbl="parChTrans1D2" presStyleIdx="2" presStyleCnt="6"/>
      <dgm:spPr/>
      <dgm:t>
        <a:bodyPr/>
        <a:lstStyle/>
        <a:p>
          <a:endParaRPr lang="pt-BR"/>
        </a:p>
      </dgm:t>
    </dgm:pt>
    <dgm:pt modelId="{5EFC4EAB-4E6E-4AE8-A150-006A61DD6F0C}" type="pres">
      <dgm:prSet presAssocID="{51AF80A6-163B-4D92-BFE7-45A090C92EF0}" presName="node" presStyleLbl="node1" presStyleIdx="2" presStyleCnt="6" custScaleX="12209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774ED91-FEC5-4BE6-8346-19A0F0CD1EFA}" type="pres">
      <dgm:prSet presAssocID="{3FBFAC4D-3D25-4A53-86F5-9B9094A79091}" presName="Name9" presStyleLbl="parChTrans1D2" presStyleIdx="3" presStyleCnt="6"/>
      <dgm:spPr/>
      <dgm:t>
        <a:bodyPr/>
        <a:lstStyle/>
        <a:p>
          <a:endParaRPr lang="pt-BR"/>
        </a:p>
      </dgm:t>
    </dgm:pt>
    <dgm:pt modelId="{591ACD02-6954-4F6B-864B-12E155A5B07E}" type="pres">
      <dgm:prSet presAssocID="{3FBFAC4D-3D25-4A53-86F5-9B9094A79091}" presName="connTx" presStyleLbl="parChTrans1D2" presStyleIdx="3" presStyleCnt="6"/>
      <dgm:spPr/>
      <dgm:t>
        <a:bodyPr/>
        <a:lstStyle/>
        <a:p>
          <a:endParaRPr lang="pt-BR"/>
        </a:p>
      </dgm:t>
    </dgm:pt>
    <dgm:pt modelId="{802014E9-9BA7-409B-B76B-C180D22C1E03}" type="pres">
      <dgm:prSet presAssocID="{C740F530-F824-4AF8-888F-6ECEA5361242}" presName="node" presStyleLbl="node1" presStyleIdx="3" presStyleCnt="6" custScaleX="1277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D6B9A5-0BDD-408C-87A2-3961A17FAB9B}" type="pres">
      <dgm:prSet presAssocID="{35969EC8-9329-4056-BD90-62014A3F9F08}" presName="Name9" presStyleLbl="parChTrans1D2" presStyleIdx="4" presStyleCnt="6"/>
      <dgm:spPr/>
      <dgm:t>
        <a:bodyPr/>
        <a:lstStyle/>
        <a:p>
          <a:endParaRPr lang="pt-BR"/>
        </a:p>
      </dgm:t>
    </dgm:pt>
    <dgm:pt modelId="{0EE31506-110F-48B7-9E53-3AFC475C2F8E}" type="pres">
      <dgm:prSet presAssocID="{35969EC8-9329-4056-BD90-62014A3F9F08}" presName="connTx" presStyleLbl="parChTrans1D2" presStyleIdx="4" presStyleCnt="6"/>
      <dgm:spPr/>
      <dgm:t>
        <a:bodyPr/>
        <a:lstStyle/>
        <a:p>
          <a:endParaRPr lang="pt-BR"/>
        </a:p>
      </dgm:t>
    </dgm:pt>
    <dgm:pt modelId="{630C1A1B-EE96-43C6-BCDF-0ED90D5F968E}" type="pres">
      <dgm:prSet presAssocID="{3E3AEBAF-490C-49D2-8368-8C1368D6CEB8}" presName="node" presStyleLbl="node1" presStyleIdx="4" presStyleCnt="6" custScaleX="123188" custRadScaleRad="95229" custRadScaleInc="8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85CB9F-ED06-4C39-A47C-F5EA1E281772}" type="pres">
      <dgm:prSet presAssocID="{947E8916-BE50-48FD-969B-8AF57C0FA5C3}" presName="Name9" presStyleLbl="parChTrans1D2" presStyleIdx="5" presStyleCnt="6"/>
      <dgm:spPr/>
      <dgm:t>
        <a:bodyPr/>
        <a:lstStyle/>
        <a:p>
          <a:endParaRPr lang="pt-BR"/>
        </a:p>
      </dgm:t>
    </dgm:pt>
    <dgm:pt modelId="{D1DD6A46-0A1B-482B-913B-4918CE45DE8E}" type="pres">
      <dgm:prSet presAssocID="{947E8916-BE50-48FD-969B-8AF57C0FA5C3}" presName="connTx" presStyleLbl="parChTrans1D2" presStyleIdx="5" presStyleCnt="6"/>
      <dgm:spPr/>
      <dgm:t>
        <a:bodyPr/>
        <a:lstStyle/>
        <a:p>
          <a:endParaRPr lang="pt-BR"/>
        </a:p>
      </dgm:t>
    </dgm:pt>
    <dgm:pt modelId="{0B25ED78-B4EA-4114-96F6-5DB5B2AF290C}" type="pres">
      <dgm:prSet presAssocID="{77293045-32D6-4551-BFF9-9160063711BA}" presName="node" presStyleLbl="node1" presStyleIdx="5" presStyleCnt="6" custScaleX="122621" custRadScaleRad="98070" custRadScaleInc="84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0D70DA4-01E9-4190-BFAF-D80DC710F8C8}" type="presOf" srcId="{51AF80A6-163B-4D92-BFE7-45A090C92EF0}" destId="{5EFC4EAB-4E6E-4AE8-A150-006A61DD6F0C}" srcOrd="0" destOrd="0" presId="urn:microsoft.com/office/officeart/2005/8/layout/radial1"/>
    <dgm:cxn modelId="{69F1CD0A-A5DD-497E-AB7D-D8E4B780B093}" type="presOf" srcId="{DEEF1037-7012-4810-99EB-8615284B29CB}" destId="{71957434-3B94-4540-9365-01DB8A037E87}" srcOrd="0" destOrd="0" presId="urn:microsoft.com/office/officeart/2005/8/layout/radial1"/>
    <dgm:cxn modelId="{71C122CA-FF93-4A3B-BBE7-EE6D7A0E23CB}" srcId="{A4E61B4D-47A4-4FA5-99E1-8AB42C4A794D}" destId="{8AD1B6CB-64C1-4785-9E6B-E5EA0473566A}" srcOrd="0" destOrd="0" parTransId="{545E2372-2783-4A29-AF9D-5F18F5152128}" sibTransId="{1FE892EA-1E0A-4F8A-A752-2372D11F8E59}"/>
    <dgm:cxn modelId="{651D610B-F202-466F-9F04-FD15499B935A}" srcId="{8AD1B6CB-64C1-4785-9E6B-E5EA0473566A}" destId="{77293045-32D6-4551-BFF9-9160063711BA}" srcOrd="5" destOrd="0" parTransId="{947E8916-BE50-48FD-969B-8AF57C0FA5C3}" sibTransId="{A714BDF8-70A8-4DFE-AF79-5D4557530186}"/>
    <dgm:cxn modelId="{A65E1D79-02BC-450A-95B9-901800C67998}" type="presOf" srcId="{35969EC8-9329-4056-BD90-62014A3F9F08}" destId="{65D6B9A5-0BDD-408C-87A2-3961A17FAB9B}" srcOrd="0" destOrd="0" presId="urn:microsoft.com/office/officeart/2005/8/layout/radial1"/>
    <dgm:cxn modelId="{E3CDF35C-00D8-43BA-8A95-1A14EFB259FC}" type="presOf" srcId="{947E8916-BE50-48FD-969B-8AF57C0FA5C3}" destId="{D1DD6A46-0A1B-482B-913B-4918CE45DE8E}" srcOrd="1" destOrd="0" presId="urn:microsoft.com/office/officeart/2005/8/layout/radial1"/>
    <dgm:cxn modelId="{A7BEFBB2-6C34-4520-9E1B-E672E2DAE42D}" type="presOf" srcId="{35969EC8-9329-4056-BD90-62014A3F9F08}" destId="{0EE31506-110F-48B7-9E53-3AFC475C2F8E}" srcOrd="1" destOrd="0" presId="urn:microsoft.com/office/officeart/2005/8/layout/radial1"/>
    <dgm:cxn modelId="{A32EB1AD-515A-4263-8AF8-69E69C2EA3AD}" type="presOf" srcId="{3FBFAC4D-3D25-4A53-86F5-9B9094A79091}" destId="{591ACD02-6954-4F6B-864B-12E155A5B07E}" srcOrd="1" destOrd="0" presId="urn:microsoft.com/office/officeart/2005/8/layout/radial1"/>
    <dgm:cxn modelId="{FBC5EDCD-943E-49EA-920A-A35607F316F4}" type="presOf" srcId="{A4E61B4D-47A4-4FA5-99E1-8AB42C4A794D}" destId="{A032E6CF-5531-476E-8448-6C64CB4B3450}" srcOrd="0" destOrd="0" presId="urn:microsoft.com/office/officeart/2005/8/layout/radial1"/>
    <dgm:cxn modelId="{BD7F7584-BF95-4384-BD5C-199DE34D9A5F}" type="presOf" srcId="{34BAF552-8880-4322-BC06-BAB49E08FB74}" destId="{3C5848B8-754E-4252-B83F-B12E92250573}" srcOrd="0" destOrd="0" presId="urn:microsoft.com/office/officeart/2005/8/layout/radial1"/>
    <dgm:cxn modelId="{962DF03B-96B3-46E2-AA3E-53B8236B3D45}" type="presOf" srcId="{8AD1B6CB-64C1-4785-9E6B-E5EA0473566A}" destId="{033695D5-7732-4BF5-913B-BCBE9CA39FF7}" srcOrd="0" destOrd="0" presId="urn:microsoft.com/office/officeart/2005/8/layout/radial1"/>
    <dgm:cxn modelId="{AC3D98DB-CA99-4A2C-91A0-3DED851DF034}" type="presOf" srcId="{3FBFAC4D-3D25-4A53-86F5-9B9094A79091}" destId="{7774ED91-FEC5-4BE6-8346-19A0F0CD1EFA}" srcOrd="0" destOrd="0" presId="urn:microsoft.com/office/officeart/2005/8/layout/radial1"/>
    <dgm:cxn modelId="{BE7C7E7C-1ECE-4B13-BA88-105F7E1A268F}" type="presOf" srcId="{77293045-32D6-4551-BFF9-9160063711BA}" destId="{0B25ED78-B4EA-4114-96F6-5DB5B2AF290C}" srcOrd="0" destOrd="0" presId="urn:microsoft.com/office/officeart/2005/8/layout/radial1"/>
    <dgm:cxn modelId="{B47C58D6-17B7-457E-941A-F52CB250F141}" type="presOf" srcId="{C740F530-F824-4AF8-888F-6ECEA5361242}" destId="{802014E9-9BA7-409B-B76B-C180D22C1E03}" srcOrd="0" destOrd="0" presId="urn:microsoft.com/office/officeart/2005/8/layout/radial1"/>
    <dgm:cxn modelId="{5E2C76BE-DDC6-435D-91AC-2D89D7471311}" srcId="{8AD1B6CB-64C1-4785-9E6B-E5EA0473566A}" destId="{93A8DA8E-21A1-4C01-9944-0B58EDB7AAD7}" srcOrd="1" destOrd="0" parTransId="{34BAF552-8880-4322-BC06-BAB49E08FB74}" sibTransId="{D2748506-88F8-4257-BC08-452B4B854B8D}"/>
    <dgm:cxn modelId="{AEEE343C-2F75-46BB-B09B-E0E1A5402E82}" srcId="{8AD1B6CB-64C1-4785-9E6B-E5EA0473566A}" destId="{5D2EF332-3C92-44FF-A293-C7ECF6842EB1}" srcOrd="0" destOrd="0" parTransId="{02F2A93C-88E2-4605-8CC8-D7587AA52F10}" sibTransId="{62B4CAAF-2ABE-4F90-9A11-69E3E98A5F92}"/>
    <dgm:cxn modelId="{16701DEB-913C-4191-88E9-5A4EDE581BF9}" type="presOf" srcId="{02F2A93C-88E2-4605-8CC8-D7587AA52F10}" destId="{B90AD50D-24B5-4235-9290-6016D5DCAE75}" srcOrd="1" destOrd="0" presId="urn:microsoft.com/office/officeart/2005/8/layout/radial1"/>
    <dgm:cxn modelId="{DAC7E50F-E994-48AD-8ACD-E04C7780223D}" srcId="{8AD1B6CB-64C1-4785-9E6B-E5EA0473566A}" destId="{51AF80A6-163B-4D92-BFE7-45A090C92EF0}" srcOrd="2" destOrd="0" parTransId="{DEEF1037-7012-4810-99EB-8615284B29CB}" sibTransId="{FDF15DE0-FB7C-4F5D-824C-90A5FDCC23C1}"/>
    <dgm:cxn modelId="{E909FD2C-38FE-4DCC-B1AD-1D6538552FB8}" type="presOf" srcId="{34BAF552-8880-4322-BC06-BAB49E08FB74}" destId="{B1063957-F949-44A5-B821-4C2E2B06C9A9}" srcOrd="1" destOrd="0" presId="urn:microsoft.com/office/officeart/2005/8/layout/radial1"/>
    <dgm:cxn modelId="{17137760-9372-4A32-878C-C6CF8BD20CDD}" type="presOf" srcId="{3E3AEBAF-490C-49D2-8368-8C1368D6CEB8}" destId="{630C1A1B-EE96-43C6-BCDF-0ED90D5F968E}" srcOrd="0" destOrd="0" presId="urn:microsoft.com/office/officeart/2005/8/layout/radial1"/>
    <dgm:cxn modelId="{C98E4E76-DD38-494A-B842-0BB2A8C18AC4}" type="presOf" srcId="{5D2EF332-3C92-44FF-A293-C7ECF6842EB1}" destId="{EB0CF54C-EAA3-476D-90F7-65243F481326}" srcOrd="0" destOrd="0" presId="urn:microsoft.com/office/officeart/2005/8/layout/radial1"/>
    <dgm:cxn modelId="{3E7031B3-7BAA-4671-9155-40E321E531A0}" type="presOf" srcId="{93A8DA8E-21A1-4C01-9944-0B58EDB7AAD7}" destId="{94485EE0-E6BB-41F2-A069-3E95D12E6A27}" srcOrd="0" destOrd="0" presId="urn:microsoft.com/office/officeart/2005/8/layout/radial1"/>
    <dgm:cxn modelId="{24450908-2B93-4F7F-9184-0DA5F1801764}" srcId="{8AD1B6CB-64C1-4785-9E6B-E5EA0473566A}" destId="{C740F530-F824-4AF8-888F-6ECEA5361242}" srcOrd="3" destOrd="0" parTransId="{3FBFAC4D-3D25-4A53-86F5-9B9094A79091}" sibTransId="{32AB6906-64CC-4DDB-A02E-F3CCBF0857C1}"/>
    <dgm:cxn modelId="{BC46C91E-824F-49B1-9301-A177F08EC05F}" type="presOf" srcId="{02F2A93C-88E2-4605-8CC8-D7587AA52F10}" destId="{A76B6009-C738-46CC-B739-F94BB3FBDD3B}" srcOrd="0" destOrd="0" presId="urn:microsoft.com/office/officeart/2005/8/layout/radial1"/>
    <dgm:cxn modelId="{778E77D1-FD33-4EEE-9EA9-371148A4A6AC}" type="presOf" srcId="{947E8916-BE50-48FD-969B-8AF57C0FA5C3}" destId="{EE85CB9F-ED06-4C39-A47C-F5EA1E281772}" srcOrd="0" destOrd="0" presId="urn:microsoft.com/office/officeart/2005/8/layout/radial1"/>
    <dgm:cxn modelId="{AA6651CF-F89A-439A-AB60-34457B4AE7AB}" type="presOf" srcId="{DEEF1037-7012-4810-99EB-8615284B29CB}" destId="{1BC6A70A-200B-463C-BB77-0585CC278B7F}" srcOrd="1" destOrd="0" presId="urn:microsoft.com/office/officeart/2005/8/layout/radial1"/>
    <dgm:cxn modelId="{50CC8FDA-EDA4-49C5-A20F-3D0D7C674525}" srcId="{8AD1B6CB-64C1-4785-9E6B-E5EA0473566A}" destId="{3E3AEBAF-490C-49D2-8368-8C1368D6CEB8}" srcOrd="4" destOrd="0" parTransId="{35969EC8-9329-4056-BD90-62014A3F9F08}" sibTransId="{43DCD3C7-8ABD-4B6A-A385-E8DA77435B77}"/>
    <dgm:cxn modelId="{3209DF31-B859-4F87-9B73-3925A0CAE99C}" type="presParOf" srcId="{A032E6CF-5531-476E-8448-6C64CB4B3450}" destId="{033695D5-7732-4BF5-913B-BCBE9CA39FF7}" srcOrd="0" destOrd="0" presId="urn:microsoft.com/office/officeart/2005/8/layout/radial1"/>
    <dgm:cxn modelId="{221A548D-2345-4156-8337-553757F4464B}" type="presParOf" srcId="{A032E6CF-5531-476E-8448-6C64CB4B3450}" destId="{A76B6009-C738-46CC-B739-F94BB3FBDD3B}" srcOrd="1" destOrd="0" presId="urn:microsoft.com/office/officeart/2005/8/layout/radial1"/>
    <dgm:cxn modelId="{687FAA25-96A2-48F2-8C37-A2D7D82CDF88}" type="presParOf" srcId="{A76B6009-C738-46CC-B739-F94BB3FBDD3B}" destId="{B90AD50D-24B5-4235-9290-6016D5DCAE75}" srcOrd="0" destOrd="0" presId="urn:microsoft.com/office/officeart/2005/8/layout/radial1"/>
    <dgm:cxn modelId="{2C880163-AA25-4E59-B4D4-DF27A203371A}" type="presParOf" srcId="{A032E6CF-5531-476E-8448-6C64CB4B3450}" destId="{EB0CF54C-EAA3-476D-90F7-65243F481326}" srcOrd="2" destOrd="0" presId="urn:microsoft.com/office/officeart/2005/8/layout/radial1"/>
    <dgm:cxn modelId="{BFBBDEA7-C211-463E-92AD-B120887A0CB7}" type="presParOf" srcId="{A032E6CF-5531-476E-8448-6C64CB4B3450}" destId="{3C5848B8-754E-4252-B83F-B12E92250573}" srcOrd="3" destOrd="0" presId="urn:microsoft.com/office/officeart/2005/8/layout/radial1"/>
    <dgm:cxn modelId="{44927D43-3EF5-4D35-89C9-97B5E2F3A9D6}" type="presParOf" srcId="{3C5848B8-754E-4252-B83F-B12E92250573}" destId="{B1063957-F949-44A5-B821-4C2E2B06C9A9}" srcOrd="0" destOrd="0" presId="urn:microsoft.com/office/officeart/2005/8/layout/radial1"/>
    <dgm:cxn modelId="{85008146-CC13-4FA3-AB9C-592746D633E8}" type="presParOf" srcId="{A032E6CF-5531-476E-8448-6C64CB4B3450}" destId="{94485EE0-E6BB-41F2-A069-3E95D12E6A27}" srcOrd="4" destOrd="0" presId="urn:microsoft.com/office/officeart/2005/8/layout/radial1"/>
    <dgm:cxn modelId="{61669018-5204-4B2F-8794-BF128E2EDB9A}" type="presParOf" srcId="{A032E6CF-5531-476E-8448-6C64CB4B3450}" destId="{71957434-3B94-4540-9365-01DB8A037E87}" srcOrd="5" destOrd="0" presId="urn:microsoft.com/office/officeart/2005/8/layout/radial1"/>
    <dgm:cxn modelId="{884FA6C2-C647-4083-849E-45FC0EC88AE7}" type="presParOf" srcId="{71957434-3B94-4540-9365-01DB8A037E87}" destId="{1BC6A70A-200B-463C-BB77-0585CC278B7F}" srcOrd="0" destOrd="0" presId="urn:microsoft.com/office/officeart/2005/8/layout/radial1"/>
    <dgm:cxn modelId="{C34EB3FC-280F-4EFF-8B27-5CEBDCD00EDA}" type="presParOf" srcId="{A032E6CF-5531-476E-8448-6C64CB4B3450}" destId="{5EFC4EAB-4E6E-4AE8-A150-006A61DD6F0C}" srcOrd="6" destOrd="0" presId="urn:microsoft.com/office/officeart/2005/8/layout/radial1"/>
    <dgm:cxn modelId="{AFF789C3-120D-4E0A-8C10-136868E70531}" type="presParOf" srcId="{A032E6CF-5531-476E-8448-6C64CB4B3450}" destId="{7774ED91-FEC5-4BE6-8346-19A0F0CD1EFA}" srcOrd="7" destOrd="0" presId="urn:microsoft.com/office/officeart/2005/8/layout/radial1"/>
    <dgm:cxn modelId="{1A068383-0FF4-4E2F-8995-03388C9026E3}" type="presParOf" srcId="{7774ED91-FEC5-4BE6-8346-19A0F0CD1EFA}" destId="{591ACD02-6954-4F6B-864B-12E155A5B07E}" srcOrd="0" destOrd="0" presId="urn:microsoft.com/office/officeart/2005/8/layout/radial1"/>
    <dgm:cxn modelId="{9F5095A7-FCDD-4C1B-8E13-DA1D74303F45}" type="presParOf" srcId="{A032E6CF-5531-476E-8448-6C64CB4B3450}" destId="{802014E9-9BA7-409B-B76B-C180D22C1E03}" srcOrd="8" destOrd="0" presId="urn:microsoft.com/office/officeart/2005/8/layout/radial1"/>
    <dgm:cxn modelId="{CE336C86-EA51-4D23-8226-123973F27B95}" type="presParOf" srcId="{A032E6CF-5531-476E-8448-6C64CB4B3450}" destId="{65D6B9A5-0BDD-408C-87A2-3961A17FAB9B}" srcOrd="9" destOrd="0" presId="urn:microsoft.com/office/officeart/2005/8/layout/radial1"/>
    <dgm:cxn modelId="{E577CEF3-F731-4EED-9BDB-F309F9725567}" type="presParOf" srcId="{65D6B9A5-0BDD-408C-87A2-3961A17FAB9B}" destId="{0EE31506-110F-48B7-9E53-3AFC475C2F8E}" srcOrd="0" destOrd="0" presId="urn:microsoft.com/office/officeart/2005/8/layout/radial1"/>
    <dgm:cxn modelId="{656B2612-C2F9-4ED6-A6D2-C003D46D4794}" type="presParOf" srcId="{A032E6CF-5531-476E-8448-6C64CB4B3450}" destId="{630C1A1B-EE96-43C6-BCDF-0ED90D5F968E}" srcOrd="10" destOrd="0" presId="urn:microsoft.com/office/officeart/2005/8/layout/radial1"/>
    <dgm:cxn modelId="{71EEAF0A-AC5E-4561-84A6-F95FB30BEAF8}" type="presParOf" srcId="{A032E6CF-5531-476E-8448-6C64CB4B3450}" destId="{EE85CB9F-ED06-4C39-A47C-F5EA1E281772}" srcOrd="11" destOrd="0" presId="urn:microsoft.com/office/officeart/2005/8/layout/radial1"/>
    <dgm:cxn modelId="{C400B4B6-1D68-4E86-BBA9-4CF0ED04F1EE}" type="presParOf" srcId="{EE85CB9F-ED06-4C39-A47C-F5EA1E281772}" destId="{D1DD6A46-0A1B-482B-913B-4918CE45DE8E}" srcOrd="0" destOrd="0" presId="urn:microsoft.com/office/officeart/2005/8/layout/radial1"/>
    <dgm:cxn modelId="{7E8E0C1C-FD57-4BAD-9C57-A7BA11478E39}" type="presParOf" srcId="{A032E6CF-5531-476E-8448-6C64CB4B3450}" destId="{0B25ED78-B4EA-4114-96F6-5DB5B2AF290C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668C9A-5853-4086-B2E8-1B26FA7B45FB}" type="doc">
      <dgm:prSet loTypeId="urn:microsoft.com/office/officeart/2005/8/layout/process5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pt-BR"/>
        </a:p>
      </dgm:t>
    </dgm:pt>
    <dgm:pt modelId="{C6AF570C-D08B-45E5-9797-B36CF04FD3C5}">
      <dgm:prSet phldrT="[Texto]"/>
      <dgm:spPr>
        <a:solidFill>
          <a:srgbClr val="0070C0"/>
        </a:solidFill>
      </dgm:spPr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Formação dos profissionais da saúde e educação</a:t>
          </a:r>
          <a:endParaRPr lang="pt-BR" dirty="0">
            <a:latin typeface="Arial" pitchFamily="34" charset="0"/>
            <a:cs typeface="Arial" pitchFamily="34" charset="0"/>
          </a:endParaRPr>
        </a:p>
      </dgm:t>
    </dgm:pt>
    <dgm:pt modelId="{B09C1075-B1BE-4681-A5D3-515413EC73ED}" type="parTrans" cxnId="{358A7792-F038-490B-8FC8-510891BB2950}">
      <dgm:prSet/>
      <dgm:spPr/>
      <dgm:t>
        <a:bodyPr/>
        <a:lstStyle/>
        <a:p>
          <a:endParaRPr lang="pt-BR"/>
        </a:p>
      </dgm:t>
    </dgm:pt>
    <dgm:pt modelId="{289B5B93-8F09-4107-A3E2-7D397EE6A598}" type="sibTrans" cxnId="{358A7792-F038-490B-8FC8-510891BB2950}">
      <dgm:prSet/>
      <dgm:spPr/>
      <dgm:t>
        <a:bodyPr/>
        <a:lstStyle/>
        <a:p>
          <a:endParaRPr lang="pt-BR" dirty="0"/>
        </a:p>
      </dgm:t>
    </dgm:pt>
    <dgm:pt modelId="{FF79DB8E-9AE8-4BA8-B4AA-A4243F8929CD}">
      <dgm:prSet phldrT="[Texto]"/>
      <dgm:spPr>
        <a:solidFill>
          <a:srgbClr val="0070C0"/>
        </a:solidFill>
      </dgm:spPr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Distribuição dos insumos para as creches (saúde)</a:t>
          </a:r>
          <a:endParaRPr lang="pt-BR" dirty="0">
            <a:latin typeface="Arial" pitchFamily="34" charset="0"/>
            <a:cs typeface="Arial" pitchFamily="34" charset="0"/>
          </a:endParaRPr>
        </a:p>
      </dgm:t>
    </dgm:pt>
    <dgm:pt modelId="{52D516D8-0D6E-47FB-ACC9-191BB44804F0}" type="parTrans" cxnId="{9962B474-F52A-4915-8DE5-2D1CA02815D7}">
      <dgm:prSet/>
      <dgm:spPr/>
      <dgm:t>
        <a:bodyPr/>
        <a:lstStyle/>
        <a:p>
          <a:endParaRPr lang="pt-BR"/>
        </a:p>
      </dgm:t>
    </dgm:pt>
    <dgm:pt modelId="{F3E380CE-8FCC-449E-8F20-AB61130D46D6}" type="sibTrans" cxnId="{9962B474-F52A-4915-8DE5-2D1CA02815D7}">
      <dgm:prSet/>
      <dgm:spPr/>
      <dgm:t>
        <a:bodyPr/>
        <a:lstStyle/>
        <a:p>
          <a:endParaRPr lang="pt-BR" dirty="0"/>
        </a:p>
      </dgm:t>
    </dgm:pt>
    <dgm:pt modelId="{254420F0-FADE-48F4-9318-78BFACC5C0B7}">
      <dgm:prSet/>
      <dgm:spPr>
        <a:solidFill>
          <a:srgbClr val="0070C0"/>
        </a:solidFill>
      </dgm:spPr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 Atividades com pais e/ou responsáveis (conduzidas pela saúde e educação)</a:t>
          </a:r>
          <a:endParaRPr lang="pt-BR" dirty="0">
            <a:latin typeface="Arial" pitchFamily="34" charset="0"/>
            <a:cs typeface="Arial" pitchFamily="34" charset="0"/>
          </a:endParaRPr>
        </a:p>
      </dgm:t>
    </dgm:pt>
    <dgm:pt modelId="{22F9610E-17FA-4D8D-85B7-9CA0775E35B0}" type="parTrans" cxnId="{96297B95-64AD-4BB8-935C-33E21DE07FCB}">
      <dgm:prSet/>
      <dgm:spPr/>
      <dgm:t>
        <a:bodyPr/>
        <a:lstStyle/>
        <a:p>
          <a:endParaRPr lang="pt-BR"/>
        </a:p>
      </dgm:t>
    </dgm:pt>
    <dgm:pt modelId="{B9AB94CE-AD50-4764-A261-5D1490E1A229}" type="sibTrans" cxnId="{96297B95-64AD-4BB8-935C-33E21DE07FCB}">
      <dgm:prSet/>
      <dgm:spPr/>
      <dgm:t>
        <a:bodyPr/>
        <a:lstStyle/>
        <a:p>
          <a:endParaRPr lang="pt-BR" dirty="0"/>
        </a:p>
      </dgm:t>
    </dgm:pt>
    <dgm:pt modelId="{715B084C-583A-4027-8103-0A6B6489AFF0}">
      <dgm:prSet/>
      <dgm:spPr>
        <a:solidFill>
          <a:srgbClr val="0070C0"/>
        </a:solidFill>
      </dgm:spPr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Apoio pelas Equipes de Saúde da Família</a:t>
          </a:r>
          <a:endParaRPr lang="pt-BR" dirty="0">
            <a:latin typeface="Arial" pitchFamily="34" charset="0"/>
            <a:cs typeface="Arial" pitchFamily="34" charset="0"/>
          </a:endParaRPr>
        </a:p>
      </dgm:t>
    </dgm:pt>
    <dgm:pt modelId="{668FD3EC-E056-481F-B016-F7A6EF80754C}" type="parTrans" cxnId="{519A325F-55DA-4E98-B041-BFD3B83DFA01}">
      <dgm:prSet/>
      <dgm:spPr/>
      <dgm:t>
        <a:bodyPr/>
        <a:lstStyle/>
        <a:p>
          <a:endParaRPr lang="pt-BR"/>
        </a:p>
      </dgm:t>
    </dgm:pt>
    <dgm:pt modelId="{ABC5CBE3-D55E-4D73-BBC8-C96FAD4D894B}" type="sibTrans" cxnId="{519A325F-55DA-4E98-B041-BFD3B83DFA01}">
      <dgm:prSet/>
      <dgm:spPr/>
      <dgm:t>
        <a:bodyPr/>
        <a:lstStyle/>
        <a:p>
          <a:endParaRPr lang="pt-BR" dirty="0"/>
        </a:p>
      </dgm:t>
    </dgm:pt>
    <dgm:pt modelId="{83C1AA29-4CBC-45B7-8593-E531AD44F4CD}">
      <dgm:prSet/>
      <dgm:spPr>
        <a:solidFill>
          <a:srgbClr val="0070C0"/>
        </a:solidFill>
      </dgm:spPr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Monitoramento</a:t>
          </a:r>
          <a:endParaRPr lang="pt-BR" dirty="0">
            <a:latin typeface="Arial" pitchFamily="34" charset="0"/>
            <a:cs typeface="Arial" pitchFamily="34" charset="0"/>
          </a:endParaRPr>
        </a:p>
      </dgm:t>
    </dgm:pt>
    <dgm:pt modelId="{C5121372-D378-4364-B7D7-5A0574D1D464}" type="parTrans" cxnId="{E2F8880E-F5D5-4D10-9C5A-95FE4D385C80}">
      <dgm:prSet/>
      <dgm:spPr/>
      <dgm:t>
        <a:bodyPr/>
        <a:lstStyle/>
        <a:p>
          <a:endParaRPr lang="pt-BR"/>
        </a:p>
      </dgm:t>
    </dgm:pt>
    <dgm:pt modelId="{6B01A114-9FED-4EED-90F3-95B92AA2910C}" type="sibTrans" cxnId="{E2F8880E-F5D5-4D10-9C5A-95FE4D385C80}">
      <dgm:prSet/>
      <dgm:spPr/>
      <dgm:t>
        <a:bodyPr/>
        <a:lstStyle/>
        <a:p>
          <a:endParaRPr lang="pt-BR"/>
        </a:p>
      </dgm:t>
    </dgm:pt>
    <dgm:pt modelId="{250AE405-D469-45B1-8B02-18FC4E3BB01D}">
      <dgm:prSet/>
      <dgm:spPr>
        <a:solidFill>
          <a:srgbClr val="0070C0"/>
        </a:solidFill>
      </dgm:spPr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Distribuição dos insumos para as crianças (alimentação escolar)</a:t>
          </a:r>
          <a:endParaRPr lang="pt-BR" dirty="0">
            <a:latin typeface="Arial" pitchFamily="34" charset="0"/>
            <a:cs typeface="Arial" pitchFamily="34" charset="0"/>
          </a:endParaRPr>
        </a:p>
      </dgm:t>
    </dgm:pt>
    <dgm:pt modelId="{9A78A72A-3121-4902-BD08-804C5152DC0C}" type="parTrans" cxnId="{AAB99464-4142-4976-ADC0-0174BD9B00FB}">
      <dgm:prSet/>
      <dgm:spPr/>
      <dgm:t>
        <a:bodyPr/>
        <a:lstStyle/>
        <a:p>
          <a:endParaRPr lang="pt-BR"/>
        </a:p>
      </dgm:t>
    </dgm:pt>
    <dgm:pt modelId="{B745DAC7-7AE7-44CE-A53A-6A49A3EEDCF9}" type="sibTrans" cxnId="{AAB99464-4142-4976-ADC0-0174BD9B00FB}">
      <dgm:prSet/>
      <dgm:spPr/>
      <dgm:t>
        <a:bodyPr/>
        <a:lstStyle/>
        <a:p>
          <a:endParaRPr lang="pt-BR" dirty="0"/>
        </a:p>
      </dgm:t>
    </dgm:pt>
    <dgm:pt modelId="{E2D3DF21-C2F8-4A52-ACD2-E9148DBAAC5B}" type="pres">
      <dgm:prSet presAssocID="{D4668C9A-5853-4086-B2E8-1B26FA7B45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66C2DF-6381-4E9B-A2BE-23D310475B8D}" type="pres">
      <dgm:prSet presAssocID="{C6AF570C-D08B-45E5-9797-B36CF04FD3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EC6038-C81E-4BCC-8002-BA1D803B8E0C}" type="pres">
      <dgm:prSet presAssocID="{289B5B93-8F09-4107-A3E2-7D397EE6A598}" presName="sibTrans" presStyleLbl="sibTrans2D1" presStyleIdx="0" presStyleCnt="5"/>
      <dgm:spPr/>
      <dgm:t>
        <a:bodyPr/>
        <a:lstStyle/>
        <a:p>
          <a:endParaRPr lang="pt-BR"/>
        </a:p>
      </dgm:t>
    </dgm:pt>
    <dgm:pt modelId="{3E26CEC7-EE00-483C-B79C-0882DF81815D}" type="pres">
      <dgm:prSet presAssocID="{289B5B93-8F09-4107-A3E2-7D397EE6A598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6312675A-68B7-4491-9A63-0493B6EC41B2}" type="pres">
      <dgm:prSet presAssocID="{254420F0-FADE-48F4-9318-78BFACC5C0B7}" presName="node" presStyleLbl="node1" presStyleIdx="1" presStyleCnt="6" custScaleX="11312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B7BE5CA-6DBC-47A0-9CFD-74B4D862807A}" type="pres">
      <dgm:prSet presAssocID="{B9AB94CE-AD50-4764-A261-5D1490E1A229}" presName="sibTrans" presStyleLbl="sibTrans2D1" presStyleIdx="1" presStyleCnt="5"/>
      <dgm:spPr/>
      <dgm:t>
        <a:bodyPr/>
        <a:lstStyle/>
        <a:p>
          <a:endParaRPr lang="pt-BR"/>
        </a:p>
      </dgm:t>
    </dgm:pt>
    <dgm:pt modelId="{E574BF79-693A-4305-96A6-B0D3FC2449FE}" type="pres">
      <dgm:prSet presAssocID="{B9AB94CE-AD50-4764-A261-5D1490E1A229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41CD77D1-279A-4723-8A9F-D0475515B18D}" type="pres">
      <dgm:prSet presAssocID="{FF79DB8E-9AE8-4BA8-B4AA-A4243F8929C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F937A26-4F66-459C-8F57-CF314A7FF851}" type="pres">
      <dgm:prSet presAssocID="{F3E380CE-8FCC-449E-8F20-AB61130D46D6}" presName="sibTrans" presStyleLbl="sibTrans2D1" presStyleIdx="2" presStyleCnt="5"/>
      <dgm:spPr/>
      <dgm:t>
        <a:bodyPr/>
        <a:lstStyle/>
        <a:p>
          <a:endParaRPr lang="pt-BR"/>
        </a:p>
      </dgm:t>
    </dgm:pt>
    <dgm:pt modelId="{59756D7F-2F31-473E-B77B-44B85EA13538}" type="pres">
      <dgm:prSet presAssocID="{F3E380CE-8FCC-449E-8F20-AB61130D46D6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53D84E89-9A49-45AB-961C-D90C01E623DE}" type="pres">
      <dgm:prSet presAssocID="{715B084C-583A-4027-8103-0A6B6489AFF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6A2703-3B43-4A79-93AD-11CBC8238155}" type="pres">
      <dgm:prSet presAssocID="{ABC5CBE3-D55E-4D73-BBC8-C96FAD4D894B}" presName="sibTrans" presStyleLbl="sibTrans2D1" presStyleIdx="3" presStyleCnt="5"/>
      <dgm:spPr/>
      <dgm:t>
        <a:bodyPr/>
        <a:lstStyle/>
        <a:p>
          <a:endParaRPr lang="pt-BR"/>
        </a:p>
      </dgm:t>
    </dgm:pt>
    <dgm:pt modelId="{FBDB9C62-935D-4EC9-837B-41FC866CC762}" type="pres">
      <dgm:prSet presAssocID="{ABC5CBE3-D55E-4D73-BBC8-C96FAD4D894B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87C66001-9520-4B8E-B112-B75EE22D88CD}" type="pres">
      <dgm:prSet presAssocID="{250AE405-D469-45B1-8B02-18FC4E3BB01D}" presName="node" presStyleLbl="node1" presStyleIdx="4" presStyleCnt="6" custScaleX="1160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525219-F2FD-4E93-9B04-09D90093D42D}" type="pres">
      <dgm:prSet presAssocID="{B745DAC7-7AE7-44CE-A53A-6A49A3EEDCF9}" presName="sibTrans" presStyleLbl="sibTrans2D1" presStyleIdx="4" presStyleCnt="5"/>
      <dgm:spPr/>
      <dgm:t>
        <a:bodyPr/>
        <a:lstStyle/>
        <a:p>
          <a:endParaRPr lang="pt-BR"/>
        </a:p>
      </dgm:t>
    </dgm:pt>
    <dgm:pt modelId="{5D6CDE99-913C-4EBC-AB80-3BFD7110D791}" type="pres">
      <dgm:prSet presAssocID="{B745DAC7-7AE7-44CE-A53A-6A49A3EEDCF9}" presName="connectorText" presStyleLbl="sibTrans2D1" presStyleIdx="4" presStyleCnt="5"/>
      <dgm:spPr/>
      <dgm:t>
        <a:bodyPr/>
        <a:lstStyle/>
        <a:p>
          <a:endParaRPr lang="pt-BR"/>
        </a:p>
      </dgm:t>
    </dgm:pt>
    <dgm:pt modelId="{8A2A3607-FE31-4237-92CB-5764DBA24D02}" type="pres">
      <dgm:prSet presAssocID="{83C1AA29-4CBC-45B7-8593-E531AD44F4C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490C697-0BDC-4242-B5B6-BC0E5596DD1A}" type="presOf" srcId="{F3E380CE-8FCC-449E-8F20-AB61130D46D6}" destId="{EF937A26-4F66-459C-8F57-CF314A7FF851}" srcOrd="0" destOrd="0" presId="urn:microsoft.com/office/officeart/2005/8/layout/process5"/>
    <dgm:cxn modelId="{5E9C7491-EBBA-4105-A646-27F4C339ED31}" type="presOf" srcId="{715B084C-583A-4027-8103-0A6B6489AFF0}" destId="{53D84E89-9A49-45AB-961C-D90C01E623DE}" srcOrd="0" destOrd="0" presId="urn:microsoft.com/office/officeart/2005/8/layout/process5"/>
    <dgm:cxn modelId="{A78B9C4C-2599-4FE4-BFC3-8AF31AF65BB9}" type="presOf" srcId="{289B5B93-8F09-4107-A3E2-7D397EE6A598}" destId="{3E26CEC7-EE00-483C-B79C-0882DF81815D}" srcOrd="1" destOrd="0" presId="urn:microsoft.com/office/officeart/2005/8/layout/process5"/>
    <dgm:cxn modelId="{AAB99464-4142-4976-ADC0-0174BD9B00FB}" srcId="{D4668C9A-5853-4086-B2E8-1B26FA7B45FB}" destId="{250AE405-D469-45B1-8B02-18FC4E3BB01D}" srcOrd="4" destOrd="0" parTransId="{9A78A72A-3121-4902-BD08-804C5152DC0C}" sibTransId="{B745DAC7-7AE7-44CE-A53A-6A49A3EEDCF9}"/>
    <dgm:cxn modelId="{96297B95-64AD-4BB8-935C-33E21DE07FCB}" srcId="{D4668C9A-5853-4086-B2E8-1B26FA7B45FB}" destId="{254420F0-FADE-48F4-9318-78BFACC5C0B7}" srcOrd="1" destOrd="0" parTransId="{22F9610E-17FA-4D8D-85B7-9CA0775E35B0}" sibTransId="{B9AB94CE-AD50-4764-A261-5D1490E1A229}"/>
    <dgm:cxn modelId="{46F94975-26E2-4667-8F77-8392C81E30D5}" type="presOf" srcId="{83C1AA29-4CBC-45B7-8593-E531AD44F4CD}" destId="{8A2A3607-FE31-4237-92CB-5764DBA24D02}" srcOrd="0" destOrd="0" presId="urn:microsoft.com/office/officeart/2005/8/layout/process5"/>
    <dgm:cxn modelId="{2B587E30-9CDE-44E9-B62E-5FBC0C9AFF3F}" type="presOf" srcId="{D4668C9A-5853-4086-B2E8-1B26FA7B45FB}" destId="{E2D3DF21-C2F8-4A52-ACD2-E9148DBAAC5B}" srcOrd="0" destOrd="0" presId="urn:microsoft.com/office/officeart/2005/8/layout/process5"/>
    <dgm:cxn modelId="{7F8DA878-DCDE-411B-B35C-D4D597508B7C}" type="presOf" srcId="{F3E380CE-8FCC-449E-8F20-AB61130D46D6}" destId="{59756D7F-2F31-473E-B77B-44B85EA13538}" srcOrd="1" destOrd="0" presId="urn:microsoft.com/office/officeart/2005/8/layout/process5"/>
    <dgm:cxn modelId="{E3E96480-378D-4666-BFC3-3093EDC875D3}" type="presOf" srcId="{289B5B93-8F09-4107-A3E2-7D397EE6A598}" destId="{B2EC6038-C81E-4BCC-8002-BA1D803B8E0C}" srcOrd="0" destOrd="0" presId="urn:microsoft.com/office/officeart/2005/8/layout/process5"/>
    <dgm:cxn modelId="{49A7A6FC-5026-4799-B79E-5AF69C4B6DE3}" type="presOf" srcId="{ABC5CBE3-D55E-4D73-BBC8-C96FAD4D894B}" destId="{FBDB9C62-935D-4EC9-837B-41FC866CC762}" srcOrd="1" destOrd="0" presId="urn:microsoft.com/office/officeart/2005/8/layout/process5"/>
    <dgm:cxn modelId="{9962B474-F52A-4915-8DE5-2D1CA02815D7}" srcId="{D4668C9A-5853-4086-B2E8-1B26FA7B45FB}" destId="{FF79DB8E-9AE8-4BA8-B4AA-A4243F8929CD}" srcOrd="2" destOrd="0" parTransId="{52D516D8-0D6E-47FB-ACC9-191BB44804F0}" sibTransId="{F3E380CE-8FCC-449E-8F20-AB61130D46D6}"/>
    <dgm:cxn modelId="{57D8445B-9421-4D0A-958E-E5D81F590618}" type="presOf" srcId="{254420F0-FADE-48F4-9318-78BFACC5C0B7}" destId="{6312675A-68B7-4491-9A63-0493B6EC41B2}" srcOrd="0" destOrd="0" presId="urn:microsoft.com/office/officeart/2005/8/layout/process5"/>
    <dgm:cxn modelId="{E2F8880E-F5D5-4D10-9C5A-95FE4D385C80}" srcId="{D4668C9A-5853-4086-B2E8-1B26FA7B45FB}" destId="{83C1AA29-4CBC-45B7-8593-E531AD44F4CD}" srcOrd="5" destOrd="0" parTransId="{C5121372-D378-4364-B7D7-5A0574D1D464}" sibTransId="{6B01A114-9FED-4EED-90F3-95B92AA2910C}"/>
    <dgm:cxn modelId="{F5C6E15A-B161-4A47-B3FB-2F5646575AD7}" type="presOf" srcId="{250AE405-D469-45B1-8B02-18FC4E3BB01D}" destId="{87C66001-9520-4B8E-B112-B75EE22D88CD}" srcOrd="0" destOrd="0" presId="urn:microsoft.com/office/officeart/2005/8/layout/process5"/>
    <dgm:cxn modelId="{10B180B7-C9B6-453D-927C-8B1E75B5B17E}" type="presOf" srcId="{B745DAC7-7AE7-44CE-A53A-6A49A3EEDCF9}" destId="{5D6CDE99-913C-4EBC-AB80-3BFD7110D791}" srcOrd="1" destOrd="0" presId="urn:microsoft.com/office/officeart/2005/8/layout/process5"/>
    <dgm:cxn modelId="{D2172CA1-C0B3-4461-B0D2-CF25CDD322E4}" type="presOf" srcId="{C6AF570C-D08B-45E5-9797-B36CF04FD3C5}" destId="{A166C2DF-6381-4E9B-A2BE-23D310475B8D}" srcOrd="0" destOrd="0" presId="urn:microsoft.com/office/officeart/2005/8/layout/process5"/>
    <dgm:cxn modelId="{519A325F-55DA-4E98-B041-BFD3B83DFA01}" srcId="{D4668C9A-5853-4086-B2E8-1B26FA7B45FB}" destId="{715B084C-583A-4027-8103-0A6B6489AFF0}" srcOrd="3" destOrd="0" parTransId="{668FD3EC-E056-481F-B016-F7A6EF80754C}" sibTransId="{ABC5CBE3-D55E-4D73-BBC8-C96FAD4D894B}"/>
    <dgm:cxn modelId="{4A509751-A371-465D-B731-9C6B6821DFA9}" type="presOf" srcId="{B9AB94CE-AD50-4764-A261-5D1490E1A229}" destId="{E574BF79-693A-4305-96A6-B0D3FC2449FE}" srcOrd="1" destOrd="0" presId="urn:microsoft.com/office/officeart/2005/8/layout/process5"/>
    <dgm:cxn modelId="{358A7792-F038-490B-8FC8-510891BB2950}" srcId="{D4668C9A-5853-4086-B2E8-1B26FA7B45FB}" destId="{C6AF570C-D08B-45E5-9797-B36CF04FD3C5}" srcOrd="0" destOrd="0" parTransId="{B09C1075-B1BE-4681-A5D3-515413EC73ED}" sibTransId="{289B5B93-8F09-4107-A3E2-7D397EE6A598}"/>
    <dgm:cxn modelId="{7322765F-44F8-4D8A-836C-9BCB723C31A5}" type="presOf" srcId="{B9AB94CE-AD50-4764-A261-5D1490E1A229}" destId="{0B7BE5CA-6DBC-47A0-9CFD-74B4D862807A}" srcOrd="0" destOrd="0" presId="urn:microsoft.com/office/officeart/2005/8/layout/process5"/>
    <dgm:cxn modelId="{4746FAE2-23F7-4950-A9D7-1E5F9F476842}" type="presOf" srcId="{ABC5CBE3-D55E-4D73-BBC8-C96FAD4D894B}" destId="{AD6A2703-3B43-4A79-93AD-11CBC8238155}" srcOrd="0" destOrd="0" presId="urn:microsoft.com/office/officeart/2005/8/layout/process5"/>
    <dgm:cxn modelId="{9C3BA2E8-D9C3-4166-A354-9651EF6DC143}" type="presOf" srcId="{B745DAC7-7AE7-44CE-A53A-6A49A3EEDCF9}" destId="{F7525219-F2FD-4E93-9B04-09D90093D42D}" srcOrd="0" destOrd="0" presId="urn:microsoft.com/office/officeart/2005/8/layout/process5"/>
    <dgm:cxn modelId="{6EF79652-7EF6-4B23-B779-B2115642988F}" type="presOf" srcId="{FF79DB8E-9AE8-4BA8-B4AA-A4243F8929CD}" destId="{41CD77D1-279A-4723-8A9F-D0475515B18D}" srcOrd="0" destOrd="0" presId="urn:microsoft.com/office/officeart/2005/8/layout/process5"/>
    <dgm:cxn modelId="{B50BBD17-486C-4B14-9A32-BEDFB940B11C}" type="presParOf" srcId="{E2D3DF21-C2F8-4A52-ACD2-E9148DBAAC5B}" destId="{A166C2DF-6381-4E9B-A2BE-23D310475B8D}" srcOrd="0" destOrd="0" presId="urn:microsoft.com/office/officeart/2005/8/layout/process5"/>
    <dgm:cxn modelId="{84DCD2D5-FDB8-4776-BB15-82C2D0BF38EA}" type="presParOf" srcId="{E2D3DF21-C2F8-4A52-ACD2-E9148DBAAC5B}" destId="{B2EC6038-C81E-4BCC-8002-BA1D803B8E0C}" srcOrd="1" destOrd="0" presId="urn:microsoft.com/office/officeart/2005/8/layout/process5"/>
    <dgm:cxn modelId="{102171F5-660E-4E1B-AA26-273BC35888B0}" type="presParOf" srcId="{B2EC6038-C81E-4BCC-8002-BA1D803B8E0C}" destId="{3E26CEC7-EE00-483C-B79C-0882DF81815D}" srcOrd="0" destOrd="0" presId="urn:microsoft.com/office/officeart/2005/8/layout/process5"/>
    <dgm:cxn modelId="{7462D6C0-5493-416F-88D5-02C85663314F}" type="presParOf" srcId="{E2D3DF21-C2F8-4A52-ACD2-E9148DBAAC5B}" destId="{6312675A-68B7-4491-9A63-0493B6EC41B2}" srcOrd="2" destOrd="0" presId="urn:microsoft.com/office/officeart/2005/8/layout/process5"/>
    <dgm:cxn modelId="{CC64A591-3976-45E7-98EC-84640C764C60}" type="presParOf" srcId="{E2D3DF21-C2F8-4A52-ACD2-E9148DBAAC5B}" destId="{0B7BE5CA-6DBC-47A0-9CFD-74B4D862807A}" srcOrd="3" destOrd="0" presId="urn:microsoft.com/office/officeart/2005/8/layout/process5"/>
    <dgm:cxn modelId="{FD7E99D7-D41F-424B-AA7F-67D5D9293072}" type="presParOf" srcId="{0B7BE5CA-6DBC-47A0-9CFD-74B4D862807A}" destId="{E574BF79-693A-4305-96A6-B0D3FC2449FE}" srcOrd="0" destOrd="0" presId="urn:microsoft.com/office/officeart/2005/8/layout/process5"/>
    <dgm:cxn modelId="{4EB16A31-6215-46B6-B307-3CF33A9FDF0E}" type="presParOf" srcId="{E2D3DF21-C2F8-4A52-ACD2-E9148DBAAC5B}" destId="{41CD77D1-279A-4723-8A9F-D0475515B18D}" srcOrd="4" destOrd="0" presId="urn:microsoft.com/office/officeart/2005/8/layout/process5"/>
    <dgm:cxn modelId="{1BC0321B-88BF-4053-9A7B-0099270A1A98}" type="presParOf" srcId="{E2D3DF21-C2F8-4A52-ACD2-E9148DBAAC5B}" destId="{EF937A26-4F66-459C-8F57-CF314A7FF851}" srcOrd="5" destOrd="0" presId="urn:microsoft.com/office/officeart/2005/8/layout/process5"/>
    <dgm:cxn modelId="{217330D7-0FD6-4A05-8A19-D9AF3163DFF4}" type="presParOf" srcId="{EF937A26-4F66-459C-8F57-CF314A7FF851}" destId="{59756D7F-2F31-473E-B77B-44B85EA13538}" srcOrd="0" destOrd="0" presId="urn:microsoft.com/office/officeart/2005/8/layout/process5"/>
    <dgm:cxn modelId="{C5E4E516-E0D7-4D4F-AF40-7F31AFEFA9C3}" type="presParOf" srcId="{E2D3DF21-C2F8-4A52-ACD2-E9148DBAAC5B}" destId="{53D84E89-9A49-45AB-961C-D90C01E623DE}" srcOrd="6" destOrd="0" presId="urn:microsoft.com/office/officeart/2005/8/layout/process5"/>
    <dgm:cxn modelId="{A4ED747C-1EE2-4894-94F7-C98A8EECDF98}" type="presParOf" srcId="{E2D3DF21-C2F8-4A52-ACD2-E9148DBAAC5B}" destId="{AD6A2703-3B43-4A79-93AD-11CBC8238155}" srcOrd="7" destOrd="0" presId="urn:microsoft.com/office/officeart/2005/8/layout/process5"/>
    <dgm:cxn modelId="{7C167ACC-E071-4F05-8897-4768A065A265}" type="presParOf" srcId="{AD6A2703-3B43-4A79-93AD-11CBC8238155}" destId="{FBDB9C62-935D-4EC9-837B-41FC866CC762}" srcOrd="0" destOrd="0" presId="urn:microsoft.com/office/officeart/2005/8/layout/process5"/>
    <dgm:cxn modelId="{1B09A607-7BBD-45A0-A316-AFAC4DD31719}" type="presParOf" srcId="{E2D3DF21-C2F8-4A52-ACD2-E9148DBAAC5B}" destId="{87C66001-9520-4B8E-B112-B75EE22D88CD}" srcOrd="8" destOrd="0" presId="urn:microsoft.com/office/officeart/2005/8/layout/process5"/>
    <dgm:cxn modelId="{C0FAD28B-A637-4BC7-8930-33E11CD308C3}" type="presParOf" srcId="{E2D3DF21-C2F8-4A52-ACD2-E9148DBAAC5B}" destId="{F7525219-F2FD-4E93-9B04-09D90093D42D}" srcOrd="9" destOrd="0" presId="urn:microsoft.com/office/officeart/2005/8/layout/process5"/>
    <dgm:cxn modelId="{6FD6071C-0A39-49F3-B31D-438103954E92}" type="presParOf" srcId="{F7525219-F2FD-4E93-9B04-09D90093D42D}" destId="{5D6CDE99-913C-4EBC-AB80-3BFD7110D791}" srcOrd="0" destOrd="0" presId="urn:microsoft.com/office/officeart/2005/8/layout/process5"/>
    <dgm:cxn modelId="{3C8B48DA-E65E-4271-BB2E-C52CA74D2822}" type="presParOf" srcId="{E2D3DF21-C2F8-4A52-ACD2-E9148DBAAC5B}" destId="{8A2A3607-FE31-4237-92CB-5764DBA24D02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3695D5-7732-4BF5-913B-BCBE9CA39FF7}">
      <dsp:nvSpPr>
        <dsp:cNvPr id="0" name=""/>
        <dsp:cNvSpPr/>
      </dsp:nvSpPr>
      <dsp:spPr>
        <a:xfrm>
          <a:off x="3905910" y="1605705"/>
          <a:ext cx="1231425" cy="123142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Anemia</a:t>
          </a:r>
          <a:endParaRPr lang="pt-BR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3905910" y="1605705"/>
        <a:ext cx="1231425" cy="1231425"/>
      </dsp:txXfrm>
    </dsp:sp>
    <dsp:sp modelId="{A76B6009-C738-46CC-B739-F94BB3FBDD3B}">
      <dsp:nvSpPr>
        <dsp:cNvPr id="0" name=""/>
        <dsp:cNvSpPr/>
      </dsp:nvSpPr>
      <dsp:spPr>
        <a:xfrm rot="16334478">
          <a:off x="4365352" y="1406457"/>
          <a:ext cx="375378" cy="24345"/>
        </a:xfrm>
        <a:custGeom>
          <a:avLst/>
          <a:gdLst/>
          <a:ahLst/>
          <a:cxnLst/>
          <a:rect l="0" t="0" r="0" b="0"/>
          <a:pathLst>
            <a:path>
              <a:moveTo>
                <a:pt x="0" y="12172"/>
              </a:moveTo>
              <a:lnTo>
                <a:pt x="375378" y="121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b="1" kern="1200"/>
        </a:p>
      </dsp:txBody>
      <dsp:txXfrm rot="16334478">
        <a:off x="4543657" y="1409245"/>
        <a:ext cx="18768" cy="18768"/>
      </dsp:txXfrm>
    </dsp:sp>
    <dsp:sp modelId="{EB0CF54C-EAA3-476D-90F7-65243F481326}">
      <dsp:nvSpPr>
        <dsp:cNvPr id="0" name=""/>
        <dsp:cNvSpPr/>
      </dsp:nvSpPr>
      <dsp:spPr>
        <a:xfrm>
          <a:off x="3860561" y="0"/>
          <a:ext cx="1447811" cy="1231425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Arial" pitchFamily="34" charset="0"/>
              <a:cs typeface="Arial" pitchFamily="34" charset="0"/>
            </a:rPr>
            <a:t>Vitamina A</a:t>
          </a:r>
          <a:endParaRPr lang="pt-BR" sz="1400" b="1" kern="1200" dirty="0">
            <a:latin typeface="Arial" pitchFamily="34" charset="0"/>
            <a:cs typeface="Arial" pitchFamily="34" charset="0"/>
          </a:endParaRPr>
        </a:p>
      </dsp:txBody>
      <dsp:txXfrm>
        <a:off x="3860561" y="0"/>
        <a:ext cx="1447811" cy="1231425"/>
      </dsp:txXfrm>
    </dsp:sp>
    <dsp:sp modelId="{3C5848B8-754E-4252-B83F-B12E92250573}">
      <dsp:nvSpPr>
        <dsp:cNvPr id="0" name=""/>
        <dsp:cNvSpPr/>
      </dsp:nvSpPr>
      <dsp:spPr>
        <a:xfrm rot="19800000">
          <a:off x="5039100" y="1842627"/>
          <a:ext cx="235045" cy="24345"/>
        </a:xfrm>
        <a:custGeom>
          <a:avLst/>
          <a:gdLst/>
          <a:ahLst/>
          <a:cxnLst/>
          <a:rect l="0" t="0" r="0" b="0"/>
          <a:pathLst>
            <a:path>
              <a:moveTo>
                <a:pt x="0" y="12172"/>
              </a:moveTo>
              <a:lnTo>
                <a:pt x="235045" y="121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b="1" kern="1200"/>
        </a:p>
      </dsp:txBody>
      <dsp:txXfrm rot="19800000">
        <a:off x="5150747" y="1848924"/>
        <a:ext cx="11752" cy="11752"/>
      </dsp:txXfrm>
    </dsp:sp>
    <dsp:sp modelId="{94485EE0-E6BB-41F2-A069-3E95D12E6A27}">
      <dsp:nvSpPr>
        <dsp:cNvPr id="0" name=""/>
        <dsp:cNvSpPr/>
      </dsp:nvSpPr>
      <dsp:spPr>
        <a:xfrm>
          <a:off x="5088561" y="805080"/>
          <a:ext cx="1639569" cy="1231425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Arial" pitchFamily="34" charset="0"/>
              <a:cs typeface="Arial" pitchFamily="34" charset="0"/>
            </a:rPr>
            <a:t>Cobre</a:t>
          </a:r>
          <a:endParaRPr lang="pt-BR" sz="1400" b="1" kern="1200" dirty="0">
            <a:latin typeface="Arial" pitchFamily="34" charset="0"/>
            <a:cs typeface="Arial" pitchFamily="34" charset="0"/>
          </a:endParaRPr>
        </a:p>
      </dsp:txBody>
      <dsp:txXfrm>
        <a:off x="5088561" y="805080"/>
        <a:ext cx="1639569" cy="1231425"/>
      </dsp:txXfrm>
    </dsp:sp>
    <dsp:sp modelId="{71957434-3B94-4540-9365-01DB8A037E87}">
      <dsp:nvSpPr>
        <dsp:cNvPr id="0" name=""/>
        <dsp:cNvSpPr/>
      </dsp:nvSpPr>
      <dsp:spPr>
        <a:xfrm rot="1800000">
          <a:off x="5036354" y="2586111"/>
          <a:ext cx="276040" cy="24345"/>
        </a:xfrm>
        <a:custGeom>
          <a:avLst/>
          <a:gdLst/>
          <a:ahLst/>
          <a:cxnLst/>
          <a:rect l="0" t="0" r="0" b="0"/>
          <a:pathLst>
            <a:path>
              <a:moveTo>
                <a:pt x="0" y="12172"/>
              </a:moveTo>
              <a:lnTo>
                <a:pt x="276040" y="121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b="1" kern="1200"/>
        </a:p>
      </dsp:txBody>
      <dsp:txXfrm rot="1800000">
        <a:off x="5167473" y="2591383"/>
        <a:ext cx="13802" cy="13802"/>
      </dsp:txXfrm>
    </dsp:sp>
    <dsp:sp modelId="{5EFC4EAB-4E6E-4AE8-A150-006A61DD6F0C}">
      <dsp:nvSpPr>
        <dsp:cNvPr id="0" name=""/>
        <dsp:cNvSpPr/>
      </dsp:nvSpPr>
      <dsp:spPr>
        <a:xfrm>
          <a:off x="5156585" y="2406330"/>
          <a:ext cx="1503521" cy="1231425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Arial" pitchFamily="34" charset="0"/>
              <a:cs typeface="Arial" pitchFamily="34" charset="0"/>
            </a:rPr>
            <a:t>Vitamina C</a:t>
          </a:r>
          <a:endParaRPr lang="pt-BR" sz="1400" b="1" kern="1200" dirty="0">
            <a:latin typeface="Arial" pitchFamily="34" charset="0"/>
            <a:cs typeface="Arial" pitchFamily="34" charset="0"/>
          </a:endParaRPr>
        </a:p>
      </dsp:txBody>
      <dsp:txXfrm>
        <a:off x="5156585" y="2406330"/>
        <a:ext cx="1503521" cy="1231425"/>
      </dsp:txXfrm>
    </dsp:sp>
    <dsp:sp modelId="{7774ED91-FEC5-4BE6-8346-19A0F0CD1EFA}">
      <dsp:nvSpPr>
        <dsp:cNvPr id="0" name=""/>
        <dsp:cNvSpPr/>
      </dsp:nvSpPr>
      <dsp:spPr>
        <a:xfrm rot="5400000">
          <a:off x="4336710" y="3009870"/>
          <a:ext cx="369825" cy="24345"/>
        </a:xfrm>
        <a:custGeom>
          <a:avLst/>
          <a:gdLst/>
          <a:ahLst/>
          <a:cxnLst/>
          <a:rect l="0" t="0" r="0" b="0"/>
          <a:pathLst>
            <a:path>
              <a:moveTo>
                <a:pt x="0" y="12172"/>
              </a:moveTo>
              <a:lnTo>
                <a:pt x="369825" y="121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b="1" kern="1200"/>
        </a:p>
      </dsp:txBody>
      <dsp:txXfrm rot="5400000">
        <a:off x="4512377" y="3012797"/>
        <a:ext cx="18491" cy="18491"/>
      </dsp:txXfrm>
    </dsp:sp>
    <dsp:sp modelId="{802014E9-9BA7-409B-B76B-C180D22C1E03}">
      <dsp:nvSpPr>
        <dsp:cNvPr id="0" name=""/>
        <dsp:cNvSpPr/>
      </dsp:nvSpPr>
      <dsp:spPr>
        <a:xfrm>
          <a:off x="3734877" y="3206955"/>
          <a:ext cx="1573490" cy="1231425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Arial" pitchFamily="34" charset="0"/>
              <a:cs typeface="Arial" pitchFamily="34" charset="0"/>
            </a:rPr>
            <a:t>Ácido Fólico</a:t>
          </a:r>
          <a:endParaRPr lang="pt-BR" sz="1400" b="1" kern="1200" dirty="0">
            <a:latin typeface="Arial" pitchFamily="34" charset="0"/>
            <a:cs typeface="Arial" pitchFamily="34" charset="0"/>
          </a:endParaRPr>
        </a:p>
      </dsp:txBody>
      <dsp:txXfrm>
        <a:off x="3734877" y="3206955"/>
        <a:ext cx="1573490" cy="1231425"/>
      </dsp:txXfrm>
    </dsp:sp>
    <dsp:sp modelId="{65D6B9A5-0BDD-408C-87A2-3961A17FAB9B}">
      <dsp:nvSpPr>
        <dsp:cNvPr id="0" name=""/>
        <dsp:cNvSpPr/>
      </dsp:nvSpPr>
      <dsp:spPr>
        <a:xfrm rot="9014994">
          <a:off x="3805092" y="2563106"/>
          <a:ext cx="194808" cy="24345"/>
        </a:xfrm>
        <a:custGeom>
          <a:avLst/>
          <a:gdLst/>
          <a:ahLst/>
          <a:cxnLst/>
          <a:rect l="0" t="0" r="0" b="0"/>
          <a:pathLst>
            <a:path>
              <a:moveTo>
                <a:pt x="0" y="12172"/>
              </a:moveTo>
              <a:lnTo>
                <a:pt x="194808" y="121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b="1" kern="1200"/>
        </a:p>
      </dsp:txBody>
      <dsp:txXfrm rot="9014994">
        <a:off x="3897626" y="2570409"/>
        <a:ext cx="9740" cy="9740"/>
      </dsp:txXfrm>
    </dsp:sp>
    <dsp:sp modelId="{630C1A1B-EE96-43C6-BCDF-0ED90D5F968E}">
      <dsp:nvSpPr>
        <dsp:cNvPr id="0" name=""/>
        <dsp:cNvSpPr/>
      </dsp:nvSpPr>
      <dsp:spPr>
        <a:xfrm>
          <a:off x="2439262" y="2362365"/>
          <a:ext cx="1516968" cy="1231425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Arial" pitchFamily="34" charset="0"/>
              <a:cs typeface="Arial" pitchFamily="34" charset="0"/>
            </a:rPr>
            <a:t>Zinco</a:t>
          </a:r>
          <a:endParaRPr lang="pt-BR" sz="1400" b="1" kern="1200" dirty="0">
            <a:latin typeface="Arial" pitchFamily="34" charset="0"/>
            <a:cs typeface="Arial" pitchFamily="34" charset="0"/>
          </a:endParaRPr>
        </a:p>
      </dsp:txBody>
      <dsp:txXfrm>
        <a:off x="2439262" y="2362365"/>
        <a:ext cx="1516968" cy="1231425"/>
      </dsp:txXfrm>
    </dsp:sp>
    <dsp:sp modelId="{EE85CB9F-ED06-4C39-A47C-F5EA1E281772}">
      <dsp:nvSpPr>
        <dsp:cNvPr id="0" name=""/>
        <dsp:cNvSpPr/>
      </dsp:nvSpPr>
      <dsp:spPr>
        <a:xfrm rot="12752208">
          <a:off x="3772839" y="1811055"/>
          <a:ext cx="249271" cy="24345"/>
        </a:xfrm>
        <a:custGeom>
          <a:avLst/>
          <a:gdLst/>
          <a:ahLst/>
          <a:cxnLst/>
          <a:rect l="0" t="0" r="0" b="0"/>
          <a:pathLst>
            <a:path>
              <a:moveTo>
                <a:pt x="0" y="12172"/>
              </a:moveTo>
              <a:lnTo>
                <a:pt x="249271" y="1217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b="1" kern="1200"/>
        </a:p>
      </dsp:txBody>
      <dsp:txXfrm rot="12752208">
        <a:off x="3891243" y="1816996"/>
        <a:ext cx="12463" cy="12463"/>
      </dsp:txXfrm>
    </dsp:sp>
    <dsp:sp modelId="{0B25ED78-B4EA-4114-96F6-5DB5B2AF290C}">
      <dsp:nvSpPr>
        <dsp:cNvPr id="0" name=""/>
        <dsp:cNvSpPr/>
      </dsp:nvSpPr>
      <dsp:spPr>
        <a:xfrm>
          <a:off x="2442755" y="761108"/>
          <a:ext cx="1509986" cy="1231425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latin typeface="Arial" pitchFamily="34" charset="0"/>
              <a:cs typeface="Arial" pitchFamily="34" charset="0"/>
            </a:rPr>
            <a:t>Vitaminas Complexo B</a:t>
          </a:r>
          <a:endParaRPr lang="pt-BR" sz="1400" b="1" kern="1200" dirty="0">
            <a:latin typeface="Arial" pitchFamily="34" charset="0"/>
            <a:cs typeface="Arial" pitchFamily="34" charset="0"/>
          </a:endParaRPr>
        </a:p>
      </dsp:txBody>
      <dsp:txXfrm>
        <a:off x="2442755" y="761108"/>
        <a:ext cx="1509986" cy="12314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578D04-4BD8-4318-BECD-5FBC16208DE0}" type="datetime1">
              <a:rPr lang="en-US" altLang="pt-BR"/>
              <a:pPr>
                <a:defRPr/>
              </a:pPr>
              <a:t>9/3/2014</a:t>
            </a:fld>
            <a:endParaRPr lang="en-US" alt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8A8F15-C8D2-4513-8D8E-CB4541F91BDF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xmlns="" val="111294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noProof="0" smtClean="0"/>
              <a:t>Click to edit Master text styles</a:t>
            </a:r>
          </a:p>
          <a:p>
            <a:pPr lvl="1"/>
            <a:r>
              <a:rPr lang="pt-BR" altLang="pt-BR" noProof="0" smtClean="0"/>
              <a:t>Second level</a:t>
            </a:r>
          </a:p>
          <a:p>
            <a:pPr lvl="2"/>
            <a:r>
              <a:rPr lang="pt-BR" altLang="pt-BR" noProof="0" smtClean="0"/>
              <a:t>Third level</a:t>
            </a:r>
          </a:p>
          <a:p>
            <a:pPr lvl="3"/>
            <a:r>
              <a:rPr lang="pt-BR" altLang="pt-BR" noProof="0" smtClean="0"/>
              <a:t>Fourth level</a:t>
            </a:r>
          </a:p>
          <a:p>
            <a:pPr lvl="4"/>
            <a:r>
              <a:rPr lang="pt-BR" altLang="pt-BR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407542-F822-4772-A30A-7C54589530A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165058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Arial" pitchFamily="-110" charset="0"/>
        <a:cs typeface="Arial" pitchFamily="-110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Arial" pitchFamily="-110" charset="0"/>
        <a:cs typeface="Arial" pitchFamily="-110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Arial" pitchFamily="-110" charset="0"/>
        <a:cs typeface="Arial" pitchFamily="-110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Arial" pitchFamily="-110" charset="0"/>
        <a:cs typeface="Arial" pitchFamily="-110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Arial" pitchFamily="-110" charset="0"/>
        <a:cs typeface="Arial" pitchFamily="-110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FE60252-29A9-4815-85F5-5A6A2D1C585D}" type="slidenum">
              <a:rPr lang="pt-BR" altLang="pt-BR" sz="1200" smtClean="0"/>
              <a:pPr/>
              <a:t>1</a:t>
            </a:fld>
            <a:endParaRPr lang="pt-BR" altLang="pt-BR" sz="12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pt-BR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61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0238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1356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89081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BBB5B-6997-41BA-9342-F3F70A588674}" type="datetime1">
              <a:rPr lang="pt-BR" altLang="pt-BR"/>
              <a:pPr>
                <a:defRPr/>
              </a:pPr>
              <a:t>03/09/2014</a:t>
            </a:fld>
            <a:endParaRPr lang="pt-BR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D36B-77C1-4D52-A98B-ABDEC2850A5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xmlns="" val="183073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94394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8383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74204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8353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3381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41489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6786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11638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file:///\\localhost\Trabalhos%20Sabrina\Area_editorial\Power%20point_2014\power%20point%20eleitoral%202014\apresentacao%20azul%20eleitoral%202014\arquivos%20eleitoral14\slide_padrao_azul_miolo_2014_eleitoral_b.png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text styles</a:t>
            </a:r>
          </a:p>
          <a:p>
            <a:pPr lvl="1"/>
            <a:r>
              <a:rPr lang="pt-BR" altLang="pt-BR" smtClean="0"/>
              <a:t>Second level</a:t>
            </a:r>
          </a:p>
          <a:p>
            <a:pPr lvl="2"/>
            <a:r>
              <a:rPr lang="pt-BR" altLang="pt-BR" smtClean="0"/>
              <a:t>Third level</a:t>
            </a:r>
          </a:p>
          <a:p>
            <a:pPr lvl="3"/>
            <a:r>
              <a:rPr lang="pt-BR" altLang="pt-BR" smtClean="0"/>
              <a:t>Fourth level</a:t>
            </a:r>
          </a:p>
          <a:p>
            <a:pPr lvl="4"/>
            <a:r>
              <a:rPr lang="pt-BR" altLang="pt-BR" smtClean="0"/>
              <a:t>Fifth level</a:t>
            </a:r>
          </a:p>
        </p:txBody>
      </p:sp>
      <p:pic>
        <p:nvPicPr>
          <p:cNvPr id="1028" name="slide_padrao_azul_miolo_2014_eleitoral_b.png" descr="/Trabalhos Sabrina/Area_editorial/Power point_2014/power point eleitoral 2014/apresentacao azul eleitoral 2014/arquivos eleitoral14/slide_padrao_azul_miolo_2014_eleitoral_b.png"/>
          <p:cNvPicPr>
            <a:picLocks noChangeAspect="1"/>
          </p:cNvPicPr>
          <p:nvPr userDrawn="1"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text styles</a:t>
            </a:r>
          </a:p>
          <a:p>
            <a:pPr lvl="1"/>
            <a:r>
              <a:rPr lang="pt-BR" altLang="pt-BR" smtClean="0"/>
              <a:t>Second level</a:t>
            </a:r>
          </a:p>
          <a:p>
            <a:pPr lvl="2"/>
            <a:r>
              <a:rPr lang="pt-BR" altLang="pt-BR" smtClean="0"/>
              <a:t>Third level</a:t>
            </a:r>
          </a:p>
          <a:p>
            <a:pPr lvl="3"/>
            <a:r>
              <a:rPr lang="pt-BR" altLang="pt-BR" smtClean="0"/>
              <a:t>Fourth level</a:t>
            </a:r>
          </a:p>
          <a:p>
            <a:pPr lvl="4"/>
            <a:r>
              <a:rPr lang="pt-BR" altLang="pt-B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FA702BA-CBB5-403F-9B79-D12B6B80DC41}" type="datetime1">
              <a:rPr lang="pt-BR" altLang="pt-BR"/>
              <a:pPr>
                <a:defRPr/>
              </a:pPr>
              <a:t>03/09/2014</a:t>
            </a:fld>
            <a:endParaRPr lang="pt-BR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20DE8E1-E105-40AD-956F-3970EB2312F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  <p:pic>
        <p:nvPicPr>
          <p:cNvPr id="2055" name="slide_padrao_azul_capa_2013.png" descr="/Users/fredlobo/Documents/APRESENTACOES_ABRIL 2011/APRESENTACAO_AZUL_ABRIL 11/slide_padrao_azul_capa_201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file:///\\localhost\Trabalhos%20Sabrina\Area_editorial\Power%20point_2014\power%20point%20eleitoral%202014\apresentacao%20azul%20eleitoral%202014\arquivos%20eleitoral14\slide_padrao_azul_capa_2014_eleitoral_b.png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ecos-redenutri.bvs.br/tiki-index.php?page=curso_nutrisus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mailto:nutrisus@saude.gov.br" TargetMode="External"/><Relationship Id="rId2" Type="http://schemas.openxmlformats.org/officeDocument/2006/relationships/hyperlink" Target="mailto:cgan@saude.gov.br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slide_padrao_azul_capa_2014_eleitoral_b.png" descr="/Trabalhos Sabrina/Area_editorial/Power point_2014/power point eleitoral 2014/apresentacao azul eleitoral 2014/arquivos eleitoral14/slide_padrao_azul_capa_2014_eleitoral_b.png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769216" y="2998495"/>
            <a:ext cx="755015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pt-BR" altLang="pt-BR" sz="2000" b="1" dirty="0">
                <a:solidFill>
                  <a:srgbClr val="FFFFFF"/>
                </a:solidFill>
              </a:rPr>
              <a:t>Coordenação Geral de Alimentação e Nutrição / DAB / SAS</a:t>
            </a:r>
            <a:endParaRPr lang="pt-BR" altLang="pt-BR" sz="2000" dirty="0">
              <a:solidFill>
                <a:srgbClr val="FFFFFF"/>
              </a:solidFill>
            </a:endParaRPr>
          </a:p>
          <a:p>
            <a:pPr algn="ctr"/>
            <a:r>
              <a:rPr lang="pt-BR" altLang="pt-BR" sz="2000" b="1" dirty="0">
                <a:solidFill>
                  <a:srgbClr val="FFFFFF"/>
                </a:solidFill>
              </a:rPr>
              <a:t>Ministério da Saúde</a:t>
            </a:r>
          </a:p>
          <a:p>
            <a:endParaRPr lang="pt-BR" altLang="pt-BR" sz="2000" dirty="0">
              <a:solidFill>
                <a:srgbClr val="FFFFFF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pt-BR" altLang="pt-BR" sz="1600" b="1" dirty="0" smtClean="0">
                <a:solidFill>
                  <a:srgbClr val="FFFFFF"/>
                </a:solidFill>
              </a:rPr>
              <a:t>27/08/2014</a:t>
            </a:r>
            <a:endParaRPr lang="pt-PT" altLang="pt-BR" sz="1600" b="1" dirty="0">
              <a:solidFill>
                <a:srgbClr val="FFFFFF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476250"/>
            <a:ext cx="9036050" cy="2122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Estratégia de fortificação da alimentação infantil com micronutrientes em pó</a:t>
            </a:r>
            <a:endParaRPr lang="pt-BR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144463" y="4797152"/>
            <a:ext cx="6515769" cy="1296145"/>
            <a:chOff x="437" y="2000"/>
            <a:chExt cx="3499" cy="807"/>
          </a:xfrm>
        </p:grpSpPr>
        <p:graphicFrame>
          <p:nvGraphicFramePr>
            <p:cNvPr id="7" name="Object 18"/>
            <p:cNvGraphicFramePr>
              <a:graphicFrameLocks noChangeAspect="1"/>
            </p:cNvGraphicFramePr>
            <p:nvPr/>
          </p:nvGraphicFramePr>
          <p:xfrm>
            <a:off x="2938" y="2000"/>
            <a:ext cx="998" cy="807"/>
          </p:xfrm>
          <a:graphic>
            <a:graphicData uri="http://schemas.openxmlformats.org/presentationml/2006/ole">
              <p:oleObj spid="_x0000_s3125" name="Photo Editor Photo" r:id="rId6" imgW="6935168" imgH="6485714" progId="">
                <p:embed/>
              </p:oleObj>
            </a:graphicData>
          </a:graphic>
        </p:graphicFrame>
        <p:graphicFrame>
          <p:nvGraphicFramePr>
            <p:cNvPr id="8" name="Object 21"/>
            <p:cNvGraphicFramePr>
              <a:graphicFrameLocks noChangeAspect="1"/>
            </p:cNvGraphicFramePr>
            <p:nvPr/>
          </p:nvGraphicFramePr>
          <p:xfrm>
            <a:off x="1707" y="2005"/>
            <a:ext cx="1161" cy="788"/>
          </p:xfrm>
          <a:graphic>
            <a:graphicData uri="http://schemas.openxmlformats.org/presentationml/2006/ole">
              <p:oleObj spid="_x0000_s3126" name="Photo Editor Photo" r:id="rId7" imgW="2343477" imgH="1371429" progId="">
                <p:embed/>
              </p:oleObj>
            </a:graphicData>
          </a:graphic>
        </p:graphicFrame>
        <p:pic>
          <p:nvPicPr>
            <p:cNvPr id="9" name="Picture 2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" y="2005"/>
              <a:ext cx="1191" cy="79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13" descr="http://www.ruadireita.com/info/img/saiba-como-prevenir-e-curar-a-anemi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8872" y="4806005"/>
            <a:ext cx="2225675" cy="128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5400" y="44450"/>
            <a:ext cx="9083675" cy="387350"/>
          </a:xfrm>
          <a:solidFill>
            <a:schemeClr val="accent5">
              <a:lumMod val="9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pt-BR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Quantidade de ferro em exemplo de cardápio para alimentação de crianças &lt;24 meses</a:t>
            </a:r>
            <a:endParaRPr lang="pt-B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5496" y="548681"/>
            <a:ext cx="9073579" cy="630932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7"/>
          <p:cNvGrpSpPr>
            <a:grpSpLocks/>
          </p:cNvGrpSpPr>
          <p:nvPr/>
        </p:nvGrpSpPr>
        <p:grpSpPr bwMode="auto">
          <a:xfrm>
            <a:off x="4929188" y="1125538"/>
            <a:ext cx="3890962" cy="5237162"/>
            <a:chOff x="5286380" y="428604"/>
            <a:chExt cx="3571868" cy="5429288"/>
          </a:xfrm>
        </p:grpSpPr>
        <p:sp>
          <p:nvSpPr>
            <p:cNvPr id="10247" name="AutoShape 1029"/>
            <p:cNvSpPr>
              <a:spLocks noChangeArrowheads="1"/>
            </p:cNvSpPr>
            <p:nvPr/>
          </p:nvSpPr>
          <p:spPr bwMode="auto">
            <a:xfrm>
              <a:off x="5475317" y="3625867"/>
              <a:ext cx="3240087" cy="2232025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BR" sz="1400" b="1" dirty="0"/>
                <a:t>FERRO NÃO-HEME</a:t>
              </a:r>
            </a:p>
            <a:p>
              <a:pPr algn="ctr"/>
              <a:endParaRPr lang="pt-BR" sz="1400" b="1" dirty="0"/>
            </a:p>
            <a:p>
              <a:pPr algn="ctr"/>
              <a:r>
                <a:rPr lang="pt-BR" sz="1400" b="1" dirty="0"/>
                <a:t>Absorção: 2 – 18%</a:t>
              </a:r>
            </a:p>
          </p:txBody>
        </p:sp>
        <p:sp>
          <p:nvSpPr>
            <p:cNvPr id="10248" name="AutoShape 1030"/>
            <p:cNvSpPr>
              <a:spLocks noChangeArrowheads="1"/>
            </p:cNvSpPr>
            <p:nvPr/>
          </p:nvSpPr>
          <p:spPr bwMode="auto">
            <a:xfrm>
              <a:off x="5286380" y="428604"/>
              <a:ext cx="3571868" cy="3143272"/>
            </a:xfrm>
            <a:prstGeom prst="downArrow">
              <a:avLst>
                <a:gd name="adj1" fmla="val 50000"/>
                <a:gd name="adj2" fmla="val 38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 sz="1400" b="1" dirty="0">
                <a:solidFill>
                  <a:srgbClr val="000000"/>
                </a:solidFill>
                <a:latin typeface="Georgia" pitchFamily="18" charset="0"/>
              </a:endParaRPr>
            </a:p>
            <a:p>
              <a:pPr algn="ctr"/>
              <a:endParaRPr lang="pt-BR" sz="1400" b="1" dirty="0">
                <a:solidFill>
                  <a:srgbClr val="000000"/>
                </a:solidFill>
                <a:latin typeface="Georgia" pitchFamily="18" charset="0"/>
              </a:endParaRPr>
            </a:p>
            <a:p>
              <a:pPr algn="ctr"/>
              <a:r>
                <a:rPr lang="pt-BR" sz="1400" b="1" dirty="0"/>
                <a:t>Inibidores:</a:t>
              </a:r>
            </a:p>
            <a:p>
              <a:pPr algn="ctr"/>
              <a:r>
                <a:rPr lang="pt-BR" sz="1400" b="1" dirty="0" err="1"/>
                <a:t>Polifenóis</a:t>
              </a:r>
              <a:endParaRPr lang="pt-BR" sz="1400" b="1" dirty="0"/>
            </a:p>
            <a:p>
              <a:pPr algn="ctr"/>
              <a:r>
                <a:rPr lang="pt-BR" sz="1400" b="1" dirty="0"/>
                <a:t>Fosfatos</a:t>
              </a:r>
            </a:p>
            <a:p>
              <a:pPr algn="ctr"/>
              <a:r>
                <a:rPr lang="pt-BR" sz="1400" b="1" dirty="0"/>
                <a:t>Oxalatos</a:t>
              </a:r>
            </a:p>
            <a:p>
              <a:pPr algn="ctr"/>
              <a:r>
                <a:rPr lang="pt-BR" sz="1400" b="1" dirty="0" err="1"/>
                <a:t>Fitatos</a:t>
              </a:r>
              <a:endParaRPr lang="pt-BR" sz="1400" b="1" dirty="0"/>
            </a:p>
            <a:p>
              <a:pPr algn="ctr"/>
              <a:r>
                <a:rPr lang="pt-BR" sz="1400" b="1" dirty="0"/>
                <a:t>Minerais</a:t>
              </a:r>
            </a:p>
            <a:p>
              <a:pPr algn="ctr"/>
              <a:endParaRPr lang="pt-BR" sz="1400" b="1" dirty="0">
                <a:solidFill>
                  <a:srgbClr val="FFFFFF"/>
                </a:solidFill>
                <a:latin typeface="Georgia" pitchFamily="18" charset="0"/>
              </a:endParaRPr>
            </a:p>
          </p:txBody>
        </p:sp>
      </p:grpSp>
      <p:grpSp>
        <p:nvGrpSpPr>
          <p:cNvPr id="5" name="Grupo 6"/>
          <p:cNvGrpSpPr>
            <a:grpSpLocks/>
          </p:cNvGrpSpPr>
          <p:nvPr/>
        </p:nvGrpSpPr>
        <p:grpSpPr bwMode="auto">
          <a:xfrm>
            <a:off x="468313" y="1049369"/>
            <a:ext cx="3514725" cy="5327650"/>
            <a:chOff x="214282" y="214290"/>
            <a:chExt cx="3240087" cy="5518173"/>
          </a:xfrm>
        </p:grpSpPr>
        <p:sp>
          <p:nvSpPr>
            <p:cNvPr id="6" name="AutoShape 1028"/>
            <p:cNvSpPr>
              <a:spLocks noChangeArrowheads="1"/>
            </p:cNvSpPr>
            <p:nvPr/>
          </p:nvSpPr>
          <p:spPr bwMode="auto">
            <a:xfrm>
              <a:off x="214282" y="3500438"/>
              <a:ext cx="3240087" cy="2232025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b="1" dirty="0">
                  <a:latin typeface="Arial" pitchFamily="34" charset="0"/>
                  <a:cs typeface="Arial" pitchFamily="34" charset="0"/>
                </a:rPr>
                <a:t>FERRO HEME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600" b="1" dirty="0">
                <a:latin typeface="Arial" pitchFamily="34" charset="0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b="1" dirty="0">
                  <a:ln>
                    <a:solidFill>
                      <a:prstClr val="white"/>
                    </a:solidFill>
                  </a:ln>
                  <a:latin typeface="Arial" pitchFamily="34" charset="0"/>
                  <a:cs typeface="Arial" pitchFamily="34" charset="0"/>
                </a:rPr>
                <a:t>Absorção: 20 – 30%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dirty="0">
                  <a:ln>
                    <a:solidFill>
                      <a:prstClr val="white"/>
                    </a:solidFill>
                  </a:ln>
                  <a:latin typeface="Arial" pitchFamily="34" charset="0"/>
                  <a:cs typeface="Arial" pitchFamily="34" charset="0"/>
                </a:rPr>
                <a:t>WHO 1989</a:t>
              </a:r>
            </a:p>
          </p:txBody>
        </p:sp>
        <p:sp>
          <p:nvSpPr>
            <p:cNvPr id="7" name="Seta para cima 6"/>
            <p:cNvSpPr/>
            <p:nvPr/>
          </p:nvSpPr>
          <p:spPr>
            <a:xfrm>
              <a:off x="214282" y="214290"/>
              <a:ext cx="3215208" cy="314384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1"/>
                  </a:solidFill>
                </a:rPr>
                <a:t>Facilitadores: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1"/>
                  </a:solidFill>
                </a:rPr>
                <a:t>Vitamina C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1"/>
                  </a:solidFill>
                </a:rPr>
                <a:t>Vitamina A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400" b="1" dirty="0">
                  <a:solidFill>
                    <a:schemeClr val="tx1"/>
                  </a:solidFill>
                </a:rPr>
                <a:t>Carnes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20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843808" y="188640"/>
            <a:ext cx="6121400" cy="432047"/>
          </a:xfrm>
          <a:solidFill>
            <a:schemeClr val="accent5">
              <a:lumMod val="9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Absorção de ferro: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xit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258888" y="620713"/>
            <a:ext cx="7777608" cy="576039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Impacto da fortificação com micronutrientes em pó</a:t>
            </a:r>
          </a:p>
        </p:txBody>
      </p:sp>
      <p:sp>
        <p:nvSpPr>
          <p:cNvPr id="14339" name="Espaço Reservado para Conteúdo 2"/>
          <p:cNvSpPr txBox="1">
            <a:spLocks/>
          </p:cNvSpPr>
          <p:nvPr/>
        </p:nvSpPr>
        <p:spPr bwMode="auto">
          <a:xfrm>
            <a:off x="467544" y="1340768"/>
            <a:ext cx="8229600" cy="194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A Organização Mundial da Saúde recomenda a fortificação dos alimentos com micronutrientes, como alternativa à suplementação com ferro isolado, com o intuito de aumentar a ingestão de vitaminas e minerais em crianças. 	</a:t>
            </a:r>
            <a:r>
              <a:rPr lang="pt-BR" sz="1400" dirty="0">
                <a:solidFill>
                  <a:srgbClr val="000000"/>
                </a:solidFill>
              </a:rPr>
              <a:t>(WHO, 2011)</a:t>
            </a:r>
          </a:p>
          <a:p>
            <a:pPr marL="0" indent="0" algn="just" eaLnBrk="1" hangingPunct="1">
              <a:spcBef>
                <a:spcPct val="20000"/>
              </a:spcBef>
            </a:pPr>
            <a:r>
              <a:rPr lang="pt-BR" sz="1600" dirty="0">
                <a:solidFill>
                  <a:srgbClr val="000000"/>
                </a:solidFill>
              </a:rPr>
              <a:t>		</a:t>
            </a:r>
            <a:endParaRPr lang="pt-BR" sz="32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84562"/>
            <a:ext cx="2664296" cy="318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96850" y="600075"/>
            <a:ext cx="4968875" cy="210820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>
                <a:latin typeface="Arial" pitchFamily="34" charset="0"/>
                <a:cs typeface="Arial" pitchFamily="34" charset="0"/>
              </a:rPr>
              <a:t>Revisão (8 estudos):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Ásia, África e Caribe: alta prevalência de anemia em crianças &lt; 2 anos;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3.478 crianças;</a:t>
            </a:r>
          </a:p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Intervenções de 2 a 12 meses.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6 estudos: Fortificação caseira x Placebo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2 estudos: Fortificação caseira x Ferro</a:t>
            </a:r>
            <a:endParaRPr lang="pt-BR" sz="1800" b="1" dirty="0"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8763" y="576263"/>
            <a:ext cx="360045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388" name="CaixaDeTexto 3"/>
          <p:cNvSpPr>
            <a:spLocks noChangeArrowheads="1"/>
          </p:cNvSpPr>
          <p:nvPr/>
        </p:nvSpPr>
        <p:spPr bwMode="auto">
          <a:xfrm>
            <a:off x="509588" y="3500438"/>
            <a:ext cx="1223962" cy="4508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51% </a:t>
            </a:r>
          </a:p>
        </p:txBody>
      </p:sp>
      <p:sp>
        <p:nvSpPr>
          <p:cNvPr id="16389" name="CaixaDeTexto 4"/>
          <p:cNvSpPr>
            <a:spLocks noChangeArrowheads="1"/>
          </p:cNvSpPr>
          <p:nvPr/>
        </p:nvSpPr>
        <p:spPr bwMode="auto">
          <a:xfrm>
            <a:off x="496888" y="4594225"/>
            <a:ext cx="1223962" cy="44926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31% </a:t>
            </a:r>
          </a:p>
        </p:txBody>
      </p:sp>
      <p:sp>
        <p:nvSpPr>
          <p:cNvPr id="16390" name="CaixaDeTexto 5"/>
          <p:cNvSpPr txBox="1">
            <a:spLocks noChangeArrowheads="1"/>
          </p:cNvSpPr>
          <p:nvPr/>
        </p:nvSpPr>
        <p:spPr bwMode="auto">
          <a:xfrm>
            <a:off x="1778000" y="3522663"/>
            <a:ext cx="2951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1800" b="1"/>
              <a:t>DEFICIÊNCIA DE FERRO</a:t>
            </a:r>
          </a:p>
        </p:txBody>
      </p:sp>
      <p:sp>
        <p:nvSpPr>
          <p:cNvPr id="16391" name="CaixaDeTexto 6"/>
          <p:cNvSpPr txBox="1">
            <a:spLocks noChangeArrowheads="1"/>
          </p:cNvSpPr>
          <p:nvPr/>
        </p:nvSpPr>
        <p:spPr bwMode="auto">
          <a:xfrm>
            <a:off x="1779588" y="4640263"/>
            <a:ext cx="2447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1800" b="1"/>
              <a:t>ANEMIA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96850" y="5877272"/>
            <a:ext cx="8884715" cy="8925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</a:rPr>
              <a:t>Recomendação: Investir em </a:t>
            </a:r>
            <a:r>
              <a:rPr lang="pt-BR" sz="2000" b="1" u="sng" dirty="0">
                <a:solidFill>
                  <a:schemeClr val="tx1"/>
                </a:solidFill>
              </a:rPr>
              <a:t>ações intersetoriais </a:t>
            </a:r>
            <a:r>
              <a:rPr lang="pt-BR" sz="2000" b="1" dirty="0">
                <a:solidFill>
                  <a:schemeClr val="tx1"/>
                </a:solidFill>
              </a:rPr>
              <a:t>que potencializem a saúde materna e o pleno desenvolvimento infantil</a:t>
            </a:r>
          </a:p>
          <a:p>
            <a:pPr algn="ctr">
              <a:defRPr/>
            </a:pPr>
            <a:r>
              <a:rPr lang="pt-BR" sz="1200" dirty="0">
                <a:solidFill>
                  <a:schemeClr val="tx1"/>
                </a:solidFill>
              </a:rPr>
              <a:t>(Séries Lancet, 2007, 2008, 2011, 2013)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1"/>
          <p:cNvGrpSpPr>
            <a:grpSpLocks/>
          </p:cNvGrpSpPr>
          <p:nvPr/>
        </p:nvGrpSpPr>
        <p:grpSpPr bwMode="auto">
          <a:xfrm>
            <a:off x="179388" y="1270000"/>
            <a:ext cx="8964612" cy="5399088"/>
            <a:chOff x="179512" y="1269803"/>
            <a:chExt cx="8964488" cy="4463453"/>
          </a:xfrm>
        </p:grpSpPr>
        <p:sp>
          <p:nvSpPr>
            <p:cNvPr id="5" name="Retângulo 4"/>
            <p:cNvSpPr>
              <a:spLocks noChangeArrowheads="1"/>
            </p:cNvSpPr>
            <p:nvPr/>
          </p:nvSpPr>
          <p:spPr bwMode="auto">
            <a:xfrm>
              <a:off x="971663" y="5455028"/>
              <a:ext cx="346070" cy="223107"/>
            </a:xfrm>
            <a:prstGeom prst="rect">
              <a:avLst/>
            </a:prstGeom>
            <a:solidFill>
              <a:srgbClr val="E46C0A"/>
            </a:soli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6" name="CaixaDeTexto 5"/>
            <p:cNvSpPr txBox="1"/>
            <p:nvPr/>
          </p:nvSpPr>
          <p:spPr bwMode="auto">
            <a:xfrm>
              <a:off x="1332021" y="5455028"/>
              <a:ext cx="2908260" cy="278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2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cs typeface="+mn-cs"/>
                </a:rPr>
                <a:t>Países onde a estratégia foi adotada</a:t>
              </a:r>
            </a:p>
          </p:txBody>
        </p:sp>
        <p:grpSp>
          <p:nvGrpSpPr>
            <p:cNvPr id="17414" name="Grupo 4"/>
            <p:cNvGrpSpPr>
              <a:grpSpLocks/>
            </p:cNvGrpSpPr>
            <p:nvPr/>
          </p:nvGrpSpPr>
          <p:grpSpPr bwMode="auto">
            <a:xfrm>
              <a:off x="179512" y="1269803"/>
              <a:ext cx="8964488" cy="4115350"/>
              <a:chOff x="179512" y="1269803"/>
              <a:chExt cx="8964488" cy="4115350"/>
            </a:xfrm>
          </p:grpSpPr>
          <p:pic>
            <p:nvPicPr>
              <p:cNvPr id="17415" name="Imagem 1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35092" t="30693" r="39542" b="41843"/>
              <a:stretch>
                <a:fillRect/>
              </a:stretch>
            </p:blipFill>
            <p:spPr bwMode="auto">
              <a:xfrm>
                <a:off x="1836292" y="1269803"/>
                <a:ext cx="5672195" cy="3455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9" name="Conector de seta reta 8"/>
              <p:cNvCxnSpPr>
                <a:cxnSpLocks noChangeShapeType="1"/>
              </p:cNvCxnSpPr>
              <p:nvPr/>
            </p:nvCxnSpPr>
            <p:spPr bwMode="auto">
              <a:xfrm flipH="1">
                <a:off x="1258997" y="1700268"/>
                <a:ext cx="909624" cy="396343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/>
            </p:spPr>
          </p:cxnSp>
          <p:cxnSp>
            <p:nvCxnSpPr>
              <p:cNvPr id="10" name="Conector de seta reta 9"/>
              <p:cNvCxnSpPr>
                <a:cxnSpLocks noChangeShapeType="1"/>
              </p:cNvCxnSpPr>
              <p:nvPr/>
            </p:nvCxnSpPr>
            <p:spPr bwMode="auto">
              <a:xfrm flipH="1">
                <a:off x="2051148" y="2996914"/>
                <a:ext cx="538156" cy="433090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/>
            </p:spPr>
          </p:cxnSp>
          <p:sp>
            <p:nvSpPr>
              <p:cNvPr id="17418" name="CaixaDeTexto 65"/>
              <p:cNvSpPr txBox="1">
                <a:spLocks noChangeArrowheads="1"/>
              </p:cNvSpPr>
              <p:nvPr/>
            </p:nvSpPr>
            <p:spPr bwMode="auto">
              <a:xfrm>
                <a:off x="179512" y="2204864"/>
                <a:ext cx="1973875" cy="3816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pt-BR" altLang="pt-BR" sz="1200" b="1"/>
                  <a:t>América do Norte</a:t>
                </a:r>
                <a:r>
                  <a:rPr lang="pt-BR" altLang="pt-BR" sz="1200"/>
                  <a:t>: Canadá</a:t>
                </a:r>
              </a:p>
            </p:txBody>
          </p:sp>
          <p:sp>
            <p:nvSpPr>
              <p:cNvPr id="17419" name="CaixaDeTexto 66"/>
              <p:cNvSpPr txBox="1">
                <a:spLocks noChangeArrowheads="1"/>
              </p:cNvSpPr>
              <p:nvPr/>
            </p:nvSpPr>
            <p:spPr bwMode="auto">
              <a:xfrm>
                <a:off x="755576" y="3501008"/>
                <a:ext cx="1687764" cy="9922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pt-BR" altLang="pt-BR" sz="1200" b="1"/>
                  <a:t>América Latina e Caribe: </a:t>
                </a:r>
              </a:p>
              <a:p>
                <a:pPr algn="ctr" eaLnBrk="1" hangingPunct="1"/>
                <a:r>
                  <a:rPr lang="pt-BR" altLang="pt-BR" sz="1200"/>
                  <a:t>Bolívia, Guatemala, Guiana Francesa, Honduras, México e Nicarágua</a:t>
                </a:r>
              </a:p>
            </p:txBody>
          </p:sp>
          <p:sp>
            <p:nvSpPr>
              <p:cNvPr id="17420" name="CaixaDeTexto 71"/>
              <p:cNvSpPr txBox="1">
                <a:spLocks noChangeArrowheads="1"/>
              </p:cNvSpPr>
              <p:nvPr/>
            </p:nvSpPr>
            <p:spPr bwMode="auto">
              <a:xfrm>
                <a:off x="3225918" y="4545542"/>
                <a:ext cx="3146282" cy="839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pt-BR" altLang="pt-BR" sz="1200" b="1"/>
                  <a:t>África:</a:t>
                </a:r>
                <a:r>
                  <a:rPr lang="pt-BR" altLang="pt-BR" sz="1200"/>
                  <a:t> </a:t>
                </a:r>
              </a:p>
              <a:p>
                <a:pPr algn="ctr" eaLnBrk="1" hangingPunct="1"/>
                <a:r>
                  <a:rPr lang="pt-BR" altLang="pt-BR" sz="1200"/>
                  <a:t>Benin, Botsuana, Burkina Faso, Etiópia, Gana, Kênia, Lesoto, Malawi, Nigéria, República Centro Africana, Tanzânia e Zâmbia</a:t>
                </a:r>
              </a:p>
            </p:txBody>
          </p:sp>
          <p:cxnSp>
            <p:nvCxnSpPr>
              <p:cNvPr id="14" name="Conector de seta reta 13"/>
              <p:cNvCxnSpPr>
                <a:cxnSpLocks noChangeShapeType="1"/>
              </p:cNvCxnSpPr>
              <p:nvPr/>
            </p:nvCxnSpPr>
            <p:spPr bwMode="auto">
              <a:xfrm>
                <a:off x="6948518" y="2205540"/>
                <a:ext cx="431794" cy="0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/>
            </p:spPr>
          </p:cxnSp>
          <p:sp>
            <p:nvSpPr>
              <p:cNvPr id="17422" name="CaixaDeTexto 76"/>
              <p:cNvSpPr txBox="1">
                <a:spLocks noChangeArrowheads="1"/>
              </p:cNvSpPr>
              <p:nvPr/>
            </p:nvSpPr>
            <p:spPr bwMode="auto">
              <a:xfrm>
                <a:off x="7437815" y="1340768"/>
                <a:ext cx="1706185" cy="1602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pt-BR" altLang="pt-BR" sz="1200" b="1"/>
                  <a:t>Ásia: </a:t>
                </a:r>
              </a:p>
              <a:p>
                <a:pPr algn="ctr" eaLnBrk="1" hangingPunct="1"/>
                <a:r>
                  <a:rPr lang="pt-BR" altLang="pt-BR" sz="1200"/>
                  <a:t>Afeganistão, Bangladesh, Camboja, China, Coréia do Norte, Filipinas, Índia, Indonésia, Laos, Mianmar, Nepal, Paquistão, Tadjquistão e Vietnã</a:t>
                </a:r>
              </a:p>
            </p:txBody>
          </p:sp>
          <p:cxnSp>
            <p:nvCxnSpPr>
              <p:cNvPr id="16" name="Conector de seta reta 15"/>
              <p:cNvCxnSpPr>
                <a:cxnSpLocks noChangeShapeType="1"/>
              </p:cNvCxnSpPr>
              <p:nvPr/>
            </p:nvCxnSpPr>
            <p:spPr bwMode="auto">
              <a:xfrm>
                <a:off x="7451748" y="4437923"/>
                <a:ext cx="215897" cy="215233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/>
            </p:spPr>
          </p:cxnSp>
          <p:sp>
            <p:nvSpPr>
              <p:cNvPr id="17424" name="CaixaDeTexto 79"/>
              <p:cNvSpPr txBox="1">
                <a:spLocks noChangeArrowheads="1"/>
              </p:cNvSpPr>
              <p:nvPr/>
            </p:nvSpPr>
            <p:spPr bwMode="auto">
              <a:xfrm>
                <a:off x="7168204" y="4725144"/>
                <a:ext cx="1975796" cy="3816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pt-BR" altLang="pt-BR" sz="1200" b="1"/>
                  <a:t>Oceania:</a:t>
                </a:r>
                <a:r>
                  <a:rPr lang="pt-BR" altLang="pt-BR" sz="1200"/>
                  <a:t> </a:t>
                </a:r>
              </a:p>
              <a:p>
                <a:pPr algn="ctr" eaLnBrk="1" hangingPunct="1"/>
                <a:r>
                  <a:rPr lang="pt-BR" altLang="pt-BR" sz="1200"/>
                  <a:t>Austrália</a:t>
                </a:r>
              </a:p>
            </p:txBody>
          </p:sp>
          <p:cxnSp>
            <p:nvCxnSpPr>
              <p:cNvPr id="18" name="Conector de seta reta 17"/>
              <p:cNvCxnSpPr>
                <a:cxnSpLocks noChangeShapeType="1"/>
              </p:cNvCxnSpPr>
              <p:nvPr/>
            </p:nvCxnSpPr>
            <p:spPr bwMode="auto">
              <a:xfrm>
                <a:off x="4859397" y="3861782"/>
                <a:ext cx="144460" cy="647010"/>
              </a:xfrm>
              <a:prstGeom prst="straightConnector1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/>
            </p:spPr>
          </p:cxnSp>
        </p:grpSp>
      </p:grpSp>
      <p:sp>
        <p:nvSpPr>
          <p:cNvPr id="19" name="Espaço Reservado para Conteúdo 2"/>
          <p:cNvSpPr txBox="1">
            <a:spLocks/>
          </p:cNvSpPr>
          <p:nvPr/>
        </p:nvSpPr>
        <p:spPr bwMode="auto">
          <a:xfrm>
            <a:off x="830263" y="333375"/>
            <a:ext cx="8202612" cy="64770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  <a:defRPr/>
            </a:pP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Fortificação com múltiplos micronutrientes no mundo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"/>
          <p:cNvSpPr>
            <a:spLocks noChangeArrowheads="1"/>
          </p:cNvSpPr>
          <p:nvPr/>
        </p:nvSpPr>
        <p:spPr bwMode="auto">
          <a:xfrm>
            <a:off x="611560" y="188986"/>
            <a:ext cx="8424664" cy="83026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b="1" dirty="0">
                <a:latin typeface="Arial" pitchFamily="34" charset="0"/>
                <a:cs typeface="Arial" pitchFamily="34" charset="0"/>
              </a:rPr>
              <a:t>Estudo Nacional de Fortificação da Alimentação Complementar - ENFAC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347865" y="1340768"/>
            <a:ext cx="561662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Avaliar a efetividade 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da fortificação caseira com vitaminas e minerais na prevenção da deficiência de ferro e anemia em crianças menores de um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ano, sua adesão por parte das mães e a aceitação pelas crianças;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Estudo 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multicêntrico em cidades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brasileiras. Universidades parceiras:  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UFAC, UFPE, UFG, UFCSPA e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USP;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Dados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apontam impacto positivo do uso dos múltiplos micronutrientes em pó!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pt-BR" sz="2000" b="1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b="1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Redução: </a:t>
            </a: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38% anemia </a:t>
            </a:r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20% deficiência de ferro. </a:t>
            </a:r>
          </a:p>
        </p:txBody>
      </p:sp>
      <p:pic>
        <p:nvPicPr>
          <p:cNvPr id="18436" name="Imagem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789"/>
          <a:stretch>
            <a:fillRect/>
          </a:stretch>
        </p:blipFill>
        <p:spPr bwMode="auto">
          <a:xfrm>
            <a:off x="179512" y="1484784"/>
            <a:ext cx="2808312" cy="309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323850" y="3213100"/>
            <a:ext cx="8496300" cy="20161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270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/>
              <a:t>Potencializar o pleno desenvolvimento infantil</a:t>
            </a:r>
            <a:r>
              <a:rPr lang="pt-BR" sz="2400" dirty="0" smtClean="0"/>
              <a:t> e a </a:t>
            </a:r>
            <a:r>
              <a:rPr lang="pt-BR" sz="2400" b="1" dirty="0" smtClean="0"/>
              <a:t>prevenção e controle das deficiências de vitaminas e minerais</a:t>
            </a:r>
            <a:r>
              <a:rPr lang="pt-BR" sz="2400" dirty="0" smtClean="0"/>
              <a:t>, mediante a adição direta de micronutrientes em pó aos alimentos que </a:t>
            </a:r>
            <a:r>
              <a:rPr lang="pt-BR" sz="2400" b="1" dirty="0" smtClean="0"/>
              <a:t>a criança com idade entre 6 meses e 3 anos e 11 meses </a:t>
            </a:r>
            <a:r>
              <a:rPr lang="pt-BR" sz="2400" dirty="0" smtClean="0"/>
              <a:t>irá consumir em uma de suas refeições diárias.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39750" y="620713"/>
            <a:ext cx="8459788" cy="936079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ortificação da alimentação infantil com micronutrientes em pó - NutriSUS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93688" y="2132013"/>
            <a:ext cx="18002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34003" y="1828800"/>
            <a:ext cx="8497888" cy="36163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dirty="0" smtClean="0">
                <a:ea typeface="ＭＳ Ｐゴシック" pitchFamily="34" charset="-128"/>
              </a:rPr>
              <a:t>Curto tempo e fácil administração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dirty="0" smtClean="0">
                <a:ea typeface="ＭＳ Ｐゴシック" pitchFamily="34" charset="-128"/>
              </a:rPr>
              <a:t>Suplemento de ferro na apresentação </a:t>
            </a:r>
            <a:r>
              <a:rPr lang="pt-BR" altLang="pt-BR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fumarato</a:t>
            </a:r>
            <a:r>
              <a:rPr lang="pt-BR" alt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ferroso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dirty="0" smtClean="0">
                <a:ea typeface="ＭＳ Ｐゴシック" pitchFamily="34" charset="-128"/>
              </a:rPr>
              <a:t>A encapsulação do ferro previne irritação gástrica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dirty="0" smtClean="0">
                <a:ea typeface="ＭＳ Ｐゴシック" pitchFamily="34" charset="-128"/>
              </a:rPr>
              <a:t>Não altera características físico-químicas dos alimentos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dirty="0" smtClean="0">
                <a:ea typeface="ＭＳ Ｐゴシック" pitchFamily="34" charset="-128"/>
              </a:rPr>
              <a:t>Adição de outros micronutrientes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b="1" dirty="0" smtClean="0"/>
              <a:t>A possibilidade de </a:t>
            </a:r>
            <a:r>
              <a:rPr lang="pt-BR" altLang="pt-BR" sz="2000" b="1" dirty="0" err="1" smtClean="0"/>
              <a:t>superdosagem</a:t>
            </a:r>
            <a:r>
              <a:rPr lang="pt-BR" altLang="pt-BR" sz="2000" b="1" dirty="0" smtClean="0"/>
              <a:t> é praticamente inexistente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dirty="0" smtClean="0"/>
              <a:t>Custos reduzidos de transporte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altLang="pt-BR" sz="2000" b="1" dirty="0" smtClean="0"/>
              <a:t>Refeições podem ser fortificadas em casa ou em qualquer outro local, como escolas e creches.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pt-BR" altLang="pt-BR" sz="2000" dirty="0">
              <a:ea typeface="ＭＳ Ｐゴシック" pitchFamily="34" charset="-128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051050" y="404813"/>
            <a:ext cx="6913563" cy="93662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ortificação da alimentação infantil com micronutrientes em pó: Vantagens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5538"/>
            <a:ext cx="3659188" cy="53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6586538"/>
            <a:ext cx="199072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55763" y="333375"/>
            <a:ext cx="7308850" cy="57534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Composição do sachê de micronutrientes</a:t>
            </a:r>
            <a:endParaRPr lang="pt-BR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3938635" cy="902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40968"/>
            <a:ext cx="1139849" cy="189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58888" y="604838"/>
            <a:ext cx="7777162" cy="6477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Administração do sachê na alimentação da criança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Espaço Reservado para Conteúdo 2"/>
          <p:cNvSpPr txBox="1">
            <a:spLocks/>
          </p:cNvSpPr>
          <p:nvPr/>
        </p:nvSpPr>
        <p:spPr bwMode="auto">
          <a:xfrm>
            <a:off x="114300" y="1628775"/>
            <a:ext cx="568166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1800" dirty="0"/>
              <a:t>Deverá ser adicionado um sache em uma das refeições;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1800" dirty="0"/>
              <a:t>Misture o pó em uma pequena quantidade da comida e ofereça primeiro esta parte à criança;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1800" dirty="0"/>
              <a:t>O sache poderá ser administrado em papas, purês de frutas ou legumes, arroz e feijão, </a:t>
            </a:r>
            <a:r>
              <a:rPr lang="pt-BR" sz="1800" dirty="0" err="1"/>
              <a:t>etc</a:t>
            </a:r>
            <a:endParaRPr lang="pt-BR" sz="1800" dirty="0"/>
          </a:p>
        </p:txBody>
      </p:sp>
      <p:sp>
        <p:nvSpPr>
          <p:cNvPr id="4" name="Elipse 3"/>
          <p:cNvSpPr/>
          <p:nvPr/>
        </p:nvSpPr>
        <p:spPr>
          <a:xfrm>
            <a:off x="5878513" y="1773238"/>
            <a:ext cx="3097212" cy="23050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Contra indicado: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/>
              <a:t>Alimentos líquidos;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/>
              <a:t>Alimentos duros;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/>
              <a:t>Não aqueça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dirty="0"/>
              <a:t>Não duplicar</a:t>
            </a:r>
          </a:p>
        </p:txBody>
      </p:sp>
      <p:sp>
        <p:nvSpPr>
          <p:cNvPr id="5" name="Retângulo 4"/>
          <p:cNvSpPr/>
          <p:nvPr/>
        </p:nvSpPr>
        <p:spPr>
          <a:xfrm>
            <a:off x="179512" y="4652963"/>
            <a:ext cx="8856538" cy="122396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dirty="0">
                <a:solidFill>
                  <a:schemeClr val="tx1"/>
                </a:solidFill>
              </a:rPr>
              <a:t>Qualquer profissional que acompanhe as crianças durante as refeições poderá adicionar o sache no prato de comida, desde merendeiras/manipuladores de alimentos, professores e supervisores. O GTI-M em parceria com os representantes da creche, poderão indicar o agente responsável pela administração dos saches nas refeições das crianças.</a:t>
            </a:r>
          </a:p>
        </p:txBody>
      </p:sp>
    </p:spTree>
    <p:extLst>
      <p:ext uri="{BB962C8B-B14F-4D97-AF65-F5344CB8AC3E}">
        <p14:creationId xmlns:p14="http://schemas.microsoft.com/office/powerpoint/2010/main" xmlns="" val="2025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409950" y="549275"/>
            <a:ext cx="5508625" cy="720725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que é Anemia?</a:t>
            </a:r>
            <a:endParaRPr lang="pt-BR" sz="2800" b="1" cap="small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323850" y="1557338"/>
            <a:ext cx="8569325" cy="4354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defRPr/>
            </a:pPr>
            <a:r>
              <a:rPr lang="pt-BR" sz="2400" dirty="0">
                <a:solidFill>
                  <a:prstClr val="black"/>
                </a:solidFill>
              </a:rPr>
              <a:t>Condição na qual o conteúdo de hemoglobina no sangue está abaixo do normal como resultado da carência de um (especialmente por deficiência de ferro) ou mais micronutrientes (ácido fólico, vitamina A, vitamina B12, zinco, </a:t>
            </a:r>
            <a:r>
              <a:rPr lang="pt-BR" sz="2400" dirty="0" err="1">
                <a:solidFill>
                  <a:prstClr val="black"/>
                </a:solidFill>
              </a:rPr>
              <a:t>etc</a:t>
            </a:r>
            <a:r>
              <a:rPr lang="pt-BR" sz="2400" dirty="0">
                <a:solidFill>
                  <a:prstClr val="black"/>
                </a:solidFill>
              </a:rPr>
              <a:t>). </a:t>
            </a:r>
            <a:r>
              <a:rPr lang="pt-BR" sz="1400" dirty="0">
                <a:solidFill>
                  <a:prstClr val="black"/>
                </a:solidFill>
              </a:rPr>
              <a:t>OMS, 2011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sz="2400" dirty="0">
              <a:solidFill>
                <a:prstClr val="black"/>
              </a:solidFill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pt-BR" sz="2400" b="1" dirty="0">
                <a:solidFill>
                  <a:prstClr val="black"/>
                </a:solidFill>
              </a:rPr>
              <a:t>Público mais vulnerável</a:t>
            </a:r>
            <a:r>
              <a:rPr lang="pt-BR" sz="2400" dirty="0">
                <a:solidFill>
                  <a:prstClr val="black"/>
                </a:solidFill>
              </a:rPr>
              <a:t>: crianças menores de 24 meses devido ao alto requerimento de ferro para garantir o crescimento e desenvolvimento, dificilmente atingido pela alimentação no período.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tângulo 1"/>
          <p:cNvSpPr>
            <a:spLocks noChangeArrowheads="1"/>
          </p:cNvSpPr>
          <p:nvPr/>
        </p:nvSpPr>
        <p:spPr bwMode="auto">
          <a:xfrm>
            <a:off x="506413" y="476250"/>
            <a:ext cx="8572500" cy="70802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Calendário anual a ser realizado na Estratégia de fortificação da alimentação infantil com micronutrientes em pó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5" y="1628775"/>
            <a:ext cx="8469313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179388" y="5260529"/>
            <a:ext cx="8785225" cy="107721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>
                <a:solidFill>
                  <a:srgbClr val="000000"/>
                </a:solidFill>
                <a:cs typeface="Times New Roman" pitchFamily="18" charset="0"/>
              </a:rPr>
              <a:t>O uso dos saches é de fácil administração. </a:t>
            </a:r>
            <a:endParaRPr lang="pt-BR" sz="16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solidFill>
                  <a:srgbClr val="000000"/>
                </a:solidFill>
                <a:cs typeface="Times New Roman" pitchFamily="18" charset="0"/>
              </a:rPr>
              <a:t>Deverá </a:t>
            </a:r>
            <a:r>
              <a:rPr lang="pt-BR" sz="1600" dirty="0">
                <a:solidFill>
                  <a:srgbClr val="000000"/>
                </a:solidFill>
                <a:cs typeface="Times New Roman" pitchFamily="18" charset="0"/>
              </a:rPr>
              <a:t>ser adicionado na alimentação pronta servida à criança (independente da consistência do alimento a ser oferecido), podendo ser no arroz e feijão, papas/purês e vitamina de frutas.</a:t>
            </a:r>
          </a:p>
        </p:txBody>
      </p:sp>
      <p:sp>
        <p:nvSpPr>
          <p:cNvPr id="29701" name="Retângulo 2"/>
          <p:cNvSpPr>
            <a:spLocks noChangeArrowheads="1"/>
          </p:cNvSpPr>
          <p:nvPr/>
        </p:nvSpPr>
        <p:spPr bwMode="auto">
          <a:xfrm>
            <a:off x="80963" y="4878388"/>
            <a:ext cx="17002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200">
                <a:solidFill>
                  <a:srgbClr val="000000"/>
                </a:solidFill>
              </a:rPr>
              <a:t>Fonte: HF-TAG, 2011</a:t>
            </a:r>
            <a:r>
              <a:rPr lang="pt-BR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2409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13" y="-3175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0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08" y="238249"/>
            <a:ext cx="9036496" cy="6143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357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11560" y="2204864"/>
            <a:ext cx="8208912" cy="216024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Plano para inserção da Estratégia de fortificação da alimentação infantil com micronutrientes em pó nas creches do PSE</a:t>
            </a:r>
            <a:r>
              <a:rPr lang="pt-BR" sz="3200" dirty="0"/>
              <a:t/>
            </a:r>
            <a:br>
              <a:rPr lang="pt-BR" sz="3200" dirty="0"/>
            </a:br>
            <a:endParaRPr lang="pt-BR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157192"/>
            <a:ext cx="2258789" cy="160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19" y="7322"/>
            <a:ext cx="2562806" cy="155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868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14152" y="548680"/>
            <a:ext cx="8229600" cy="10080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</a:t>
            </a: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Saúde na Escola </a:t>
            </a:r>
          </a:p>
          <a:p>
            <a:pPr algn="r" fontAlgn="auto">
              <a:spcAft>
                <a:spcPts val="0"/>
              </a:spcAft>
              <a:defRPr/>
            </a:pPr>
            <a:endParaRPr lang="pt-B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pt-BR" sz="2800" b="1" dirty="0" smtClean="0"/>
              <a:t>Decreto nº 6.286 de 05 de dezembro de 2007</a:t>
            </a:r>
            <a:endParaRPr lang="pt-BR" sz="2400" b="1" dirty="0"/>
          </a:p>
        </p:txBody>
      </p:sp>
      <p:sp>
        <p:nvSpPr>
          <p:cNvPr id="6" name="Espaço Reservado para Conteúdo 5"/>
          <p:cNvSpPr txBox="1">
            <a:spLocks/>
          </p:cNvSpPr>
          <p:nvPr/>
        </p:nvSpPr>
        <p:spPr>
          <a:xfrm>
            <a:off x="107950" y="3179763"/>
            <a:ext cx="8732838" cy="28415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 principal: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sz="900" dirty="0" smtClean="0">
              <a:solidFill>
                <a:srgbClr val="000000"/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800" dirty="0" smtClean="0">
                <a:solidFill>
                  <a:srgbClr val="000000"/>
                </a:solidFill>
              </a:rPr>
              <a:t>Contribuir para a formação integral dos estudantes da rede pública de educação por meio de ações de prevenção, promoção e atenção à saúde, articuladas entre as equipes de Atenção Básica e Educação.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36138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Conteúdo 2"/>
          <p:cNvSpPr txBox="1">
            <a:spLocks/>
          </p:cNvSpPr>
          <p:nvPr/>
        </p:nvSpPr>
        <p:spPr bwMode="auto">
          <a:xfrm>
            <a:off x="323850" y="1557338"/>
            <a:ext cx="8712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r>
              <a:rPr lang="pt-BR" dirty="0" smtClean="0"/>
              <a:t>A </a:t>
            </a:r>
            <a:r>
              <a:rPr lang="pt-BR" dirty="0"/>
              <a:t>ação está inserida no </a:t>
            </a:r>
            <a:r>
              <a:rPr lang="pt-BR" b="1" dirty="0"/>
              <a:t>Componente II – Promoção da Saúde e Prevenção de Agravos e Doenças</a:t>
            </a:r>
            <a:r>
              <a:rPr lang="pt-BR" dirty="0"/>
              <a:t> </a:t>
            </a:r>
            <a:endParaRPr lang="pt-BR" dirty="0" smtClean="0"/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dirty="0" smtClean="0"/>
              <a:t> É optativa</a:t>
            </a:r>
            <a:r>
              <a:rPr lang="pt-BR" dirty="0"/>
              <a:t>, ou seja, será complementar às ações essenciais pactuadas pelo gestor municipal. </a:t>
            </a:r>
            <a:endParaRPr lang="pt-BR" dirty="0" smtClean="0"/>
          </a:p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endParaRPr lang="pt-BR" dirty="0"/>
          </a:p>
          <a:p>
            <a:pPr algn="just"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dirty="0" smtClean="0"/>
              <a:t>Vale </a:t>
            </a:r>
            <a:r>
              <a:rPr lang="pt-BR" dirty="0"/>
              <a:t>destacar que somente as creches que fazem parte do PSE poderão implantar a estratégia.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51275" y="635000"/>
            <a:ext cx="5113338" cy="57626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Adesão à Estratégia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51520" y="4797425"/>
            <a:ext cx="8713093" cy="11525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pt-BR" sz="1600" dirty="0">
                <a:cs typeface="Calibri" charset="0"/>
              </a:rPr>
              <a:t>As ações do </a:t>
            </a:r>
            <a:r>
              <a:rPr lang="pt-BR" sz="1600" b="1" dirty="0">
                <a:cs typeface="Calibri" charset="0"/>
              </a:rPr>
              <a:t>Componente II</a:t>
            </a:r>
            <a:r>
              <a:rPr lang="pt-BR" sz="1600" dirty="0">
                <a:cs typeface="Calibri" charset="0"/>
              </a:rPr>
              <a:t> têm como objetivo a promoção da saúde e prevenção de doenças e agravos, por meio de ações que visam a garantir as melhores condições pra proporcionar o pleno desenvolvimento dos educandos, além do incentivo ao desenvolvimento de hábitos mais saudáveis. </a:t>
            </a:r>
            <a:endParaRPr lang="pt-BR" sz="16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9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250825" y="1341438"/>
            <a:ext cx="8785225" cy="47847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200" b="1" dirty="0" smtClean="0"/>
              <a:t>Abertura do sistema:</a:t>
            </a:r>
            <a:r>
              <a:rPr lang="pt-BR" sz="2200" dirty="0" smtClean="0"/>
              <a:t> 04 de abril à 15 de maio de 2014.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200" b="1" dirty="0" smtClean="0"/>
              <a:t>Início da fortificação: </a:t>
            </a:r>
            <a:r>
              <a:rPr lang="pt-BR" sz="2200" dirty="0" smtClean="0"/>
              <a:t>2º semestre de 2014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200" b="1" dirty="0" smtClean="0"/>
              <a:t>Priorização da ação:</a:t>
            </a:r>
          </a:p>
          <a:p>
            <a:pPr fontAlgn="auto">
              <a:spcAft>
                <a:spcPts val="0"/>
              </a:spcAft>
              <a:defRPr/>
            </a:pPr>
            <a:r>
              <a:rPr lang="pt-BR" sz="2200" dirty="0" smtClean="0"/>
              <a:t>Creches prioritárias dos municípios das Regiões Norte e Nordeste;</a:t>
            </a:r>
          </a:p>
          <a:p>
            <a:pPr fontAlgn="auto">
              <a:spcAft>
                <a:spcPts val="0"/>
              </a:spcAft>
              <a:defRPr/>
            </a:pPr>
            <a:r>
              <a:rPr lang="pt-BR" sz="2200" dirty="0" smtClean="0"/>
              <a:t>Creches prioritárias dos municípios das Regiões Centro-Oeste, Sul e Sudeste com mais de 110 crianças;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t-BR" sz="1400" b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200" b="1" dirty="0" smtClean="0">
                <a:solidFill>
                  <a:schemeClr val="accent4">
                    <a:lumMod val="50000"/>
                  </a:schemeClr>
                </a:solidFill>
              </a:rPr>
              <a:t>Priorização das creches:</a:t>
            </a:r>
          </a:p>
          <a:p>
            <a:pPr fontAlgn="auto">
              <a:spcAft>
                <a:spcPts val="0"/>
              </a:spcAft>
              <a:defRPr/>
            </a:pPr>
            <a:r>
              <a:rPr lang="pt-BR" sz="2200" dirty="0" smtClean="0">
                <a:solidFill>
                  <a:schemeClr val="accent4">
                    <a:lumMod val="50000"/>
                  </a:schemeClr>
                </a:solidFill>
              </a:rPr>
              <a:t>Creches que possuam mais de 95% das crianças com idade entre 6-48 meses de idade.</a:t>
            </a:r>
            <a:endParaRPr lang="pt-BR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954338" y="549275"/>
            <a:ext cx="6010275" cy="57626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Adesão à Estratégia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2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79500" y="476250"/>
            <a:ext cx="7885113" cy="649288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Planejamento para implantação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Espaço Reservado para Conteúdo 2"/>
          <p:cNvSpPr txBox="1">
            <a:spLocks/>
          </p:cNvSpPr>
          <p:nvPr/>
        </p:nvSpPr>
        <p:spPr bwMode="auto">
          <a:xfrm>
            <a:off x="107950" y="1600200"/>
            <a:ext cx="88566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200"/>
              <a:t>Articulação dos GTI-M com as áreas envolvidas (Alimentação e Nutrição, Atenção Básica, Saúde da Criança, Assistência Farmacêutica, Responsável técnico da PNAE, Educação infantil, etc);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200"/>
              <a:t>Definição pelo GTI-M do período de intervenção nas creches aderidas, fluxo de distribuição dos saches, período de intervenção, registro na caderneta de saúde, etc;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200"/>
              <a:t>Capacitação das equipes de Atenção Básica e Educação envolvidas;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200"/>
              <a:t>Orientação aos pais sobre a importância da fortificação da alimentação infantil para o preenchimento do </a:t>
            </a:r>
            <a:r>
              <a:rPr lang="pt-BR" sz="2200" b="1"/>
              <a:t>Termo de Consentimento</a:t>
            </a:r>
            <a:r>
              <a:rPr lang="pt-BR" sz="2200"/>
              <a:t>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231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290805"/>
            <a:ext cx="8568952" cy="954107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Adesão ao NutriSUS no Estado de Santa Catarina</a:t>
            </a: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131840" y="1412776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b="1" dirty="0" smtClean="0"/>
              <a:t>1.717 municípios no Brasil</a:t>
            </a:r>
          </a:p>
          <a:p>
            <a:pPr algn="r"/>
            <a:r>
              <a:rPr lang="pt-BR" b="1" dirty="0" smtClean="0"/>
              <a:t>111 </a:t>
            </a:r>
            <a:r>
              <a:rPr lang="pt-BR" dirty="0" smtClean="0"/>
              <a:t>municípios realizaram a adesão</a:t>
            </a:r>
          </a:p>
          <a:p>
            <a:pPr algn="r"/>
            <a:r>
              <a:rPr lang="pt-BR" b="1" dirty="0" smtClean="0"/>
              <a:t>48 </a:t>
            </a:r>
            <a:r>
              <a:rPr lang="pt-BR" dirty="0" smtClean="0"/>
              <a:t>municípios contemplados para 2014</a:t>
            </a:r>
          </a:p>
          <a:p>
            <a:pPr algn="r"/>
            <a:r>
              <a:rPr lang="pt-BR" b="1" dirty="0" smtClean="0"/>
              <a:t>203</a:t>
            </a:r>
            <a:r>
              <a:rPr lang="pt-BR" dirty="0" smtClean="0"/>
              <a:t>creches contempladas</a:t>
            </a:r>
          </a:p>
          <a:p>
            <a:pPr algn="r"/>
            <a:r>
              <a:rPr lang="pt-BR" b="1" dirty="0" smtClean="0"/>
              <a:t>12.127 </a:t>
            </a:r>
            <a:r>
              <a:rPr lang="pt-BR" dirty="0" smtClean="0"/>
              <a:t>crianças 6 a 48 meses</a:t>
            </a:r>
            <a:endParaRPr lang="pt-BR" dirty="0"/>
          </a:p>
        </p:txBody>
      </p:sp>
      <p:sp>
        <p:nvSpPr>
          <p:cNvPr id="3" name="AutoShape 2" descr="data:image/jpeg;base64,/9j/4AAQSkZJRgABAQAAAQABAAD/2wCEAAkGBxQSEhQUEhQUFRQUGBcUFBUVFRcYFBQUFBQXFxQUFxcYHCggGBolHBQUITEhJSksLi4uFx8zODMsNygtLisBCgoKDg0OGhAQGywkICQsLCwsLCwsLCwsLCwsLCwsLCwsLCwsLCwsLCwsLCwsLCwsLCwsLCwsLCwsLCwsLCwsLP/AABEIAMIBAwMBEQACEQEDEQH/xAAbAAABBQEBAAAAAAAAAAAAAAACAQMEBQYAB//EADwQAAIBAgQDBAgFAgYDAQAAAAECAAMRBBIhMQVBUQYiYXETMkKBkaHR8CNScrHB4fEHFGKCktIzY4ND/8QAGwEAAgMBAQEAAAAAAAAAAAAAAQIAAwQFBgf/xAAyEQACAgEEAQIFAwQCAgMAAAAAAQIRAwQSITFBBVETIjJhkXGBsRRCocEj4WLwBlLR/9oADAMBAAIRAxEAPwDCgzmNuzz7T3Ckyci8glpOQ8iZpOSc+5whtkt+4QWC2C2KZOSWwZLYbZ0lslsS0NslsW0FslsXJJbBuYhSS2HexCsNsO5glYbYdzAZBJbGUmCRJbJbOvDyHkfpViIrTK5RssMPjOsplFmWeNlhTrAyp7jLJSXkIiBNiqUvcadYykyxSfuBeG2Nb9zrwWwW/cWS2S37hgwWxbfuLeS2C37kfEUrxoyZbCb9yurJL02a4TfuQqqSxNmiMmRmWOmWqTGysljlwRKW+TC3cmCYbAJBZDpLIdeQhxMJKOzSBoSQgQgALlksFi2ksFi2kIJaQIlpLIIRJYQSsI1gFIbYyYEIRLyBocp1oGhZQJtDEyuUTNPGWNGveUtGSeOh694pV0NusKY6YEIxwhIEpgA0FAA68gCJiaMeMi/HMratOXpmyMiK6x0+TRFjRWGxkyezyprkoa5YhMIohkCJmkolHZpKJQuaSiULmkJRwgAGJABAyCi3gIdeQlHSPglCyAEtIEWlQZiFUFmOwG5gc1GO5vgshCU3tS5H+I8Iq0bekSwPMWK+VxsZTi1EJuoyTNOTS5IK5RaK1kmuylMbZZLGTEywhsNGgYjVkijXtEcSqWOyxoYqUuJkniJiveVtGdpoRlhTCmBCE4SBCBgFOkIcwvIROivxNKWxZrxyIFSnLYvk1wkRysZDpkoiK+yuT5YjGECQBMg1CZoaJR15A0KBAAMLBYrYYWAWwrSAsW8gDpAiXgIcDDx5CKDF2Nv7BtFhwrhNSue7og3c+qPAdT4TPn1MMPbNWn0c8z468m54TwynhxZB3vac2zH38vdPP6jVTyu/B6PT6THhjS/JYVaKsCGAYHcEXEzwyTxu0aJwjNUzH8b7JlbvQ1HOn7Q/T1nb0vqUZcZTiav01x5xGUqU7aW+PLwnWi/8nHprj2GGSOmMnYBhCITIGhynVtA0JKNk+hi5VKBmnhLClWvKXExyhQ4RAKARCNYkhAhIAUSEY1WS8KY8HRAq0pbF8mzHIimnHTLNwLvGa5LGuWNFoQ0daQgQSCxbHAkFiuQapAK2HlgFsK0gBLSBsS0hBIRhLyfqMkKovoNzsBvfw6wOqt9DKHNLlmo4N2a2evpzFMbn9XTynL1Wv/tgdjSem18+Q09MqoAWwAGgUCw8hOROU5O5HZhGMV8pzVxeKoNoa0J/nB59RJ8GTJuQK44aRvhe5LKvjXDqde5Pdfk45/q6ibNNqJ4+HyjDqNHjy89P7GLx+EakcrjyI2PkZ3cWaOSPynAzaaWJ0yE6yzcumVxsaMehuGJeQIaNBQrVkvD4giJKJnnjTLOhibyiUTHPFRJBvEKWqEZYQpgyECkIcwkIiNUpxov5i/HIiMkdPguUuCuMvfZsl2EEksRscVYtithBYBbDAkAFAKJeQNCEwhoTNIGhbyAoSAKJfDeGVK7ZaY82PqgeJ+zKsueOJXI1YNPLNxE1vDODphxfd+bkajf1RyE42bVSyuo9HoNPpIYF7snNiCJmUE19zX07GXxB2t0663jrE2BsDIxta/j5TVDSZZLiJW8iQDUW6H5Sz+gzr+0HxYg2tvf7Ezzwzj4Y6kgukq6GArUw65WGYHrrHhOUX8rK5QjJfMjL8U4IUu1O7JzG7L9ROvp9ZF8S7ORqNA1zHoomm5dGCgYSHAyMgavBQriSaNe0RxKZ47LHD4mUyiZJ4iclS8raMzjQVoBQbQhOkICVkX1FkGR2SFPgsUuCoVZpk+ToSfLHAJGVBWgALIQS8hKOvIGhJCC2kJZ0nAUwSYNrfbHSXsXXCeClrNVui7ge03/UTHn1cYfLHlnT03p8pfNN0jU0aoVQqKFUcgNB93nHmpTdydnaxxjCO2KpCOxJt198aEL+lDNpdj9Lh7Wubjw+s7el9Mf1ZfwUTy+EMcYpEejy3Ua3Ch7k2AAOQ33M151jwRWxJFMW5PkraSVFKteoSCcwIqm5YHLTsWI9pbHwmeGsmpPd/JY4KuDsc1WoUyhls1yqrUGcAFSpIIIAY/KW5NZJrhf5FUAMIG9InebVgwv6WzKd/Wa1hmA1HKDDllkmlIkkkuC8bCA7aHw1EfP6fiyL5VTBHLJdkKrSK6H99DOHqNPPC6kv3NUZqQ0De8zv7DfqVfFOCLVuy2R7n9LedtvObcGslDiXKMWfRxnzHhmVxeEem2VwQfl5g851oTjP6WcecJY3UkRyY/K7F4fQOaMCghUgoG0epV7RXErlCyww2LlUoGXJhLKlWBlLiY5QaHrRRBJCHGRfUPAbIkREykvNb7OnLti3gEOkCdeQgokAKJCHZhISmIXkpLsdQsPC4V6rZUFz8gOpPKLknDHzIuxYJZHUUa3hHAVpatZ6nXkP0jn5zjajWynxHhHd02ijjXPLLc4cGY3kfk3bTkwhJsBc30H7Ro3OSjHlsj45LTB4HLrueel/hPUaPRrDG3yzHknuZNSh/Xabykz/ABuxqnKt8i2b8PMWO5C9wjS6gnq1uU5XqE4tqP8AsuxoqsWy0qbuyjKiFiRTXWnyC3p6t6mvjaYY41OaS8/csdFdwLi9HFB/R0yPR2zK1NMxBNqeUqpsbgDW1yZdqNK8Xnv7ixlbLU4bX1RcFS34dgSTZUX8MZWIA06sJXglGE1L/YzSaNMtEMoYaqwuPfbrz+k9BBqSTMw3WwlxY/esXJjjNVIKbRTYzBFD4G/unmtXppYJ/b3NcJ7kRlExMtGcVg1qLlYAjl18weUuxZ5QfylOXDHIvmMtxTgrU7sveTrzXzH8zr4NVGap9nI1Gjnje6PRTMs2Iy9gGEhwaSiUP06kRorlEnYfE7SuUTNPGWdCveUOJinjokg3iFIsC+oaIJEiAZ682vs68lydeQUIQACAgFZxMlBoTNCGgWMgyLbhXBmq95rom97d4+Q/mZM+rjjVR5Ohp9BLK7lwjW4TDrTUKgAXw3PievKcbLkeR3I7mPHGCqKHsvU/CVXXRb2PIp8f6axW0+AlrwygPWb1uXWx/nSeh9J0ijH4r78GTNO3RZqmn31E7ZnKrFcaRVJBS5vkLuqh/wDVY6lbjfpMM9bjVqKbf2HUTPUiqj/yUGIa+ZqneYOcz5rOOZY2AA0E488jnLdKMvwWJxX9xV9qOHviKPoqNbDLd9Sa2UmnYnIdTpmI0t7Il2lzxhPfKMvwCbT6kU/Zns1WwtcO1fCFCGWoor5swKm1wLXs2U7zZqtbjzQ4hL8CQaT+pGxpsul6mHvqzXqXux2B7/eUcjv3ROU26vbL8eC3fH/7k/gvEFpgoz0mzHMoFZO6znvoLkkrm1Gt9TOjh1sYw+eMvtx4Ekk+nZd0VFQEi41IZTuCORHXb43nUx5I5IKUStqmBicGGBETUYFmxuDDF07M/Ww9iRaeNyxeObjLwb4vcrIxp6be+RSp2FoRqWkZSrlPkVq+zPcX7Oq92p2VtTb2T9J0tPrWqUzBqNEpcw4Zk8RQZCVYEEbgzrxmpco5UouLqXZHIlgEJe0gRym8VoRxROw2JlcombJjstMPiJRKJinjJyNeVV8xSlVnERUKjNzc+zsS7YYkYguaCgUJeQIt5EnINB0KLO2VASTyEWUowVseEHN0kanhXZ0Ic1SzPuF9lenmZytRr3PiJ29NoPh8z5LvJ1+U5u46aQ5l+usWwjiUfvwEXcSiXhsPma3u+Gsu02N5csYfcWb2ps0VOiLWtfwnt1FQVHOKnj2OSlTYNooGeoQdchNgo6s5XKPI+Ex63NKC2Y/qkPHjk8n4jjGrVGquLXNgCrfh5Q2WkDy9XW4Gt72tFjg+Fj2R7Rzss3K+f+vsMhAdrfDy+oiSVPa/H+zmNSTpnW6Lc/Ae7rNel0OXLBzg6Ub7GUGuL58E2tTFCoyVKdOsFIza1FIa13VSrAWBuL2voektwaGeTTrJFd3+F5Nkksc1j8r+SeuHwVYHV8I//us9C/IM2UPT82uNteUypRmBwwz+XmMhKvZPEoGNSlkRTZ6jFQii+r3vfLzuBB/TuxI6bIn81qjVdj+M5h3yC1PuVWvo9NTlTEAne3M8xY9BMmGfwM+z+yX8nUwZlnjt9jbVKQt9+P0nZHKTiuFNww22OnwM8763h2uOZfoa9PLwVj0p5+/JpoaNCTeSgDh+Vv6w7wUVfFeErVFnXXkRuPIzdptVLG+GUZsEMiqRiOK8Jeieq/mA/ccp3cGphkXHZxs+nnjdvlFWwmlWjPwxLw0ENTAI0SsPXtElEpnjTLXD4qUOHJjeLsmirKUjLsM/Nj7OtLsQmEiQokoAsAdvFllwrhD1jf1UG7Eb+C9TM2fUrEjXptHLK/sbPh+ASiLILHmT6zeZ+k4ebUSyPno72HTwxrhE0LeUbq6L6HET4StyCOBPD7+xFbCPilE3eCUWPCqFyT0HzO/7Tv8AoOLdOeR/oZdS+Ei2VD/f+09Nz5MhU9o+GCpTJcXFslUa60zuT0KkZgeVj1mTV4ri8kfqXK/9/QaL8HjeNwhpVHRrZkLKxN+8c1gdNjZlbpZTExZN6Ul3XJzMq2ZGvbx7jQBK6ai4BbM1+8mZV73PRxcePhN2j08c2WMZ+Fb/AG8fqV5Uu/ar/fwXAqKtZn0IohcoPqlqainSFul1Df7W8ZtjCX9HDTR7m3f2W58/jgfalklPxBf5EwQFO1VxnY39EjahnvY1XHNFPL2muNgZq1SlqJPSabpUpNeEvCK8aUV/UZvPX6jdGlWLtiFLNkb0lSocpGYnc5hYtqO6BtbTQTD6rHTaWChF/M/HkEJZM15NtteTRcV4lVxXDleo5LUsR6OpbQOGTNTZlGmmg8xOXkk5YavngtyZnPT7r58lp/h9wa6BmF/SfiPfnTU5aSeTFXc+QEy4YLPm3eI8fubNJj+HiUvMjfvTPPnOsXFfj6BKN4C4/eYvUce/TTX2HxSqZShdwZ4SVpHTONKV7g0J6PWHcSgKlCNHI0Bopsbgh0BvffpN2LPXRVKF9mN4t2f3aloea8vd0nb0+ut1I5mo0SfMDNVaRBsRYjlzE6cWnyjmtNOmBG/QlBK0FCtEmjWiNclbiTBi/GVbDN8IjEyzyXtciXkAEiliABcnYDc+6K2q5GjFt8Gk4X2fA71bXog2GvtHn5Tm6jXX8sPydbTaCvmyfg0NIWFtBtYCcyfLtnVjS4Q6pErdjDtOoYjigkhK3z/iI4hskCoD06/OVuLQbHFY/X3RaCWvCh3W03Nvh/eeq9CjWOb+/wDpGHUvlFir9L/yJ3TOA4zKVbVWupHI9f5ElXwQ8Z7VC2JOY+stJmYAX1QqxGvM03NtrgTmaPmD+0mjNqov4nXDRTriiMxY6k3PO7a6+Oof/lO5o8H/AB/dKT/ZmWPVLp7f8MeGLBvoT3ixUakm9ha3vA8z1mxbttrjjan7R7bG+GpPave39ybTrL69S7Xt3B3dANFc+woGmUa6bgyY1NwitNwvM37+Wv8Ay/VUJNL4m7NzXSJGWtirKqM6rfJTpralT8QPVB/1E38ZIy0OghJOVTfcu2/whXLUZ/pXA9RxHo8JiaT6P6Sjdbg60/ShrWOvu6zzspRals+m+AKChCWN+6PYOylEJRA00yoP/nTVSP8AlnPviempPFuX9zbOw1SUfZFybToAGalIajwPzEqzLdCUfsFdmY9D4ffKfNZt219zrLlII05XuHENISbgUMVKdo6lYCDXp3l8HQrKnGYWbceQRozvE+ErU9YWPJhuPqPCdPDqXDyZM2CORdGTx+AakdduTDY/Qzr4s0ci4OTkwSxvkgmXlIStJXJKHPSxKE2EnLFfZVJ8nEwgRJ4bjjRfMADfcEb+R3BlOXEskXFmnDmeKW5Gw4fxRKo7p15qdx9fdOLn004Pnr3O5p9RjyL5XyTPSdT9/f7TPt9jTYQMDIhwVv6+PSLtDYaVOVx9+EDQRynVvtFca7IP06p+/PWVuKCX3B3BHv8ApvPTeiP/AIZL7/6MWp7LO40t/TfX9vnO2UDb9R/QD7uIScnjfahy2IU2uRTpW7qn2S5uD5jTbe/KcjS8Y3XmT/kzapr4yrvjgjdiOz9PGtV9I7gJlyhCuY5ibsSQegHnoTpNvqXqOTSLGscbsu0+HerfBS4yiaTVlV8xRmVXXMCxVrKwsN9ORO3vPVhN5tPvlx7oocH8VKKLHBYhgiWQZrA5mW+ttTeoWt5qBFy5sCSbySkvZdfx/suhoM+9pRSvz5/kkYjEVKv/AJarOPyZzkGn5b6+8TnZJ45JRxQUPf3f7nZ0/p0L+ee6iIiCxAAt3gLbAdPlMmVrc6f7HmfU2o6xpdcHvPZ2qGp8vWU/8qSOf3j+m8YIx9rR05ctMuLbffkZvFDBGsSTSTbCigI1O2vy1nzDLK2/1Z149I4H7/eUjA1EhTINOsZMhX1qc0RkI0Q6qy+LoRoqsfRAFzYDmTtNuL5nSK5tJWzFcY4oCClMAg7sRv5D+Z3dNp2lczkajWRlxAzrCdAwpgkwjITPJRKLAmVNcmZrkS8hBRI1aIKlQg3UkEbESSSkqfRZCex2uzQ8N46GstWwP5uR/V0PjObqNFXMDq6fXbuJl+u2h0PT+JzZKnydJO1Ya8+v9YtDWOKYpB1X+cRoI4tXx+/dFcSWWvB6tyRfptyF7Tt+iyqU4/oZ9QuEy4Vjrr5X8fsz0RlE4hiQKT697LYaa5jZR4nU7SvLNRxyl7JhSt0ePdoKiviatr5A2QEAtYIpULa4B9T99eR5+mjWKP3tmHLLfkb/AGskcHwCMEyovpHsmlwWZmC2zDlcz02KGOWnU5Rukcf42aWf4cZOr9ybxDs/So1XphVJRrXIFzoD/N/fLMCjkxt+/A2q1GbT5HGE2v3KDG4lQ+RKaWzZSSAbsCO7Y76XNt9pz9VmjikoQiuPdWb9O9RPHvyZZN+FbNP2IejXqHMiXymy2BUkEd4je1tvfOT69Ny0scsPld8+/wCTX6bvhnmpSfKKvtIQcViMvqhyo2FsoCtt4gzJht4oN/8Af7nP10lLM6+3+D0zsHivSUE11KJfl3qV6TH4Knwmn0905xfvf7M7EJqeKMka5G++XjOkE7EVO62uwPv1t9Ji9Qns02R/YfGrmkUGW37T5zNpu0dYUtK6CFofdBTRBmqbdY0VZCHVeXqLFbKfjHE6VAXc947IPWP0E6Gm0uTM+FwY9RqoYFyzz/jPFnrnXupyQXsPM8zPSYNLjxLjs89n1uTK/sVFRZrXH3M6a8EZ1jJliYyyxk+SyLGyDCOmT5W+zPLs6QUW0hDpCCiBfcllhwzi70jb1k/KeXkeUy5tPDIbcGqnj75RqsHikrLmQ36g+svmJy8uGeN/N0dnDnhkXykuxEzcMvCDGBogaOPvygoJKweIyuDyvbb5GatFl+FmjL8leSO6JoqNW43Hu+vunrr8mEgdpMb6KkSOQaoR1FNSV0/Wacya5v4e2Pba/F8htJWzyNR130GykNuTcg68upOYg7QS4hS8fwcmUuXu7XKLbhHE2oWcJ6T0brVybXS+ZrdALX2Nr7Tq6WW7BKC7M8cKWphkkSsL2gbH1GqtTC39YpfICosASwBJy5dRfblNmjk5R2+xX6vjjGd3yxcTw8P6W12d1OgFyoQHUWFx5wav4GKMpTq5Kl+pVoJ5c2XHFdJ8/oaTs1w+nhsMuMqZQfQjKF0CiwsCbasSFFtht1J8X6n6i9VnWnjHhf5PTYNN/TOeSbMK7Eksd2JZvNtSfiTNe1Rjx7HnJTcpuRuv8MsT3ilxo/P8tZSLD/fSp/OLgahnj/5Jr8cnY0E92Fx9v9npwXX5TsM1kLi1e2VepN+lp5z/AOQamsSxRfL7/Q1aaFysrTUuOk8dtp8G8berpCo8kOWp4wNECfa/x1+Z6RoJt0CTSVmL7Qdq1TMmHsx2L+yP0/m89p6DR+mSpSy8L2OHrPVYJ7cXL9zD4iqzksxLMdyTcmdyGyPEUcKcpy5kxhxHryKmNEQjDLrHRamMusKfJZFjRWEdMlsIr7KW+WATCRHBoKJQoaAlC3koAQMLIHQrsjBkJVhsR9/KJKClwx4ZJQ+k1PCuPK9lqWVtr+y3/UzlajROPMDs6bXKfE+y5dPh99Jg6Oh2IloSDivb78ov2CXnDsRmHe1I36ne2vPpPTen6n4uOn2jHlhtZB7YUS1B7b+jqW6XGQkedgfhG1jpwl48lb5g0jzSn525Hn3TlvewFwLbAX2h48ccc2cZt7qj15Y5SfKb6a3uCQLqVN1YW52OttyBLdNl2Zbh15Bsjk+S/vZpex/AGNFhQsVDEkuQGBPs5dToLXO3S81ZvW8Gie1RtP8AkmXQZtdL4l1XH/ZtuD8FFJKhqMCagytbuoqAXsGOvMm/PppPK+q+r5dbljHHF1Hlf++TsaD0+Gji1dt+TE9puMoUTC4e/wDl6VzmJNqpW+zkElVLe825Wvq0mncH8XNy3+xTrdWptLwzPX68r9BewGliLg3z/LSa/lXy0cdqKglXTd/ubH/DhD6Wow2DUlB1AYiox2I00Um3j4yqcUtThivG7+DqaCG1TfadHrgqbk6Df3aTqzyKEXKXSNiTbKXFPnYnly8uU+da7Wy1GZzf6fsdTFBQjQ0aOnymL4ngsA/y4tHviwXyQOJ41MOuaoco5Aes3gF5zVp9PLO6iijUamGCNyZgeO9pKuJuo7lL8g9r9Z5+W09HpdBjwc1yeX1nqWTN8qdIozN64Oc5NjREZOg3YBEKGsaYQjpjTiMh0xplhXZZFjZWGxrJrJEb5KG+WMukaxkxpljJliYN5AigyAFvAQW8hKFDSJ1wSrdoteFccel3WuybWvqvl9DMubRxnyuzdg1koOmajCY1aihlYEfMHxHWcfJhljbTOxDLHIrRKFcaffOVbC0k4fElWuOuvLS+3iN5bp80sE1JfuLOKkqLRgKqXU6ghlvsrAbEdCLg+BM9IpQ1WKk+/wDBja2sxfFuzrKzGgDcXJo37yHTVL6Oug26e6ZN7xyUM37PwZM+leXmHXlGfdipKm4IN8rWDC4IBI0J0UgnbUdZpVZOY8L+TC8LacUmkvyO0MQUbNTco3ssvcdlLAAZh62mutwNbcxJKEGqa69x45ci5TpIkYviNWotq1V3A5PUvoAGsVBva3Ow1J2tKI44J7o0I8+Sfz7uPbyQym97D2WvpqLhgee4A35GWuLqmuiqTq4vx0W3C+A1q7ZtUpk96rVHUgm19WOa+2vXTSVZNXFJpK210uzbi008j+ZUmvJ6l2W4IKCrZWVV1XN67My2as/Q5bqF5AnrYWabTSi3lyfVX4RvjGMIqEC4xuJzGy7aa9Z531n1T4r+Dj6Xb9zbgxVyyOEE81J8moPLbb4SRvd0C15Mxx/tXTo3ShapV2J//NP+x8J2tD6XLJU58I4+u9Whi+SPLPP8biHqtnqMWY7kn5AchPQxxQitsFVHmMmpyZJbpu7IxWXW+mVtrtAWkICVksNgOkZMZSGWWNZYmNssNjJgFY3ksTAKQBTLBqMrcuTO51Jkd6cexlIZenDZYpDL046ZYpDZWEexLQhOBgIKGkBR2aDzYaQ9hsQyHMpsfkfMc4s4wyKpFkMk8b+U0vDeMrUsG7reejeX0nMz6WUOY9HWwauM+Jdlqr/f9piaNvJJwuLZdjv5ayzFlnhdxYripKi0THCoAGUHXQHcHkVPXx0ncw63DmW2XD+5mljlF8BVcCtQZXyuBt6UZstvyuLMOnPrBL0+PLwycX+f5A5X9RQ8T7JqATTJpm2gLl6J10XP6ydLkW198rrU4n863L3Xf7/YoyabHNccMruEdnalQ/iBlFyBTUfiMAbG2Y2RAdMxPv5ySnOU9uNX9/BRj0e53Pg2/C+yyU7EU6SHkx/FfW9t7Kp8AJF6fOb/AOSbr2X/AOmtQxQ+mJf0cPSp9895xazP3nHkPZ6d0CXyem0kbaosipzExGLZtB3VvsNzy1+U836h6tPP8mPiJrxYVHlhYdviJwJWuX5NDvwFjMdTopnqMFXx3J6AczBh0+TM9sUU5s0MMd03SMB2g7XVK/cp3p0vA99x/qPIeA+c9Lo/TseDmfL8/Y8trPVMmZuOPhfyZudDeuonLkn9UhDLEq4K7sEiENglZA2BaENiESBsbZYyGTGysNj2AUhT5LIsbKyIKYdDFdYZw5DkxW2TFcNvK3aMjUojdTDdNYVIaOX3Ir0o6ZepDL04yZYpDRSNZZYlpA2JaEliWkDZwEDphs6HxREy34Zxkp3al2XkfaW3TrMefSxlzHs3afWOPEujS4V1ZcysCD9+4zl5IuLqSOtCcZq4kkG3ulX3HskUsS6nT6/Yl0NXlh1IV44vwTKXEyNwDve99reflNa9Vy1TSE+BH3HcDxMUwQigX1N7kmw0F/DQDoLRY+qZIKowS/IXgT7bHjxtyd7eA00v16TNl9R1M+pV+g0cMF3yFTxwN76/OcvIpy7fJcuCYuKB8dradRaZ/htMe1RXcW7VU6Gid+r+UeqvTMf48Zs0/peTLzLo52r9Rx4o0uzE8R4rUrvnqMWPQ7L4KOQnfx4ceONQ/J5fPqcuaVz/AAR80dpMx20HeHiqSFOIgQLEtCSxMslhsTLJZLEyyWGwSsI1jZSGxrByyJ8jxYnoxAmDcU95qfZ0H2O06xEDjZW4Jk6hjOsqlAzzwku6tvK+UZ/miM1cL01jKZZDKRHpSxMvUxpqcZMsUhopGsexCJLDYkhDrQhOBkX2DQ/gsY1I3Q26g+qfMSrJijNUy7Fmnjdro1HD+NLVsLBXtqL6E9VP8TlZtJKHK6Oxg1UcionZ7TK1yakwxUGnl9INoRTU/aSiCek+xJtJZzYwILs1gN79D+8McTm6QssigrZQcT7Tu11pEquxb2yPDoJ08OghDmZyNTrZS4xlKtczcotfT0cyUFL6h5MRF2JdFUoWP08TEcSmWIkLViUUuA6rQCNBAwC0LIA6Qh1pCAlYRkwCIQg5ZE+SyLBIgREZ3NNz7Os1yEKkDQu0MHpAKSKOJIiOJVPGmWNDF3lMoGSeGiQVVottFNyiM1MJ01jKZbHKRXox7L1MaanGsdSGikax0wCkgyYBEYYSRhR0jVoKdMuuG8bK2Wrcjk3MefUTDn0l8x7Ohp9bXyzNBSsyhlNx1B985s04umdWMlLoJ9PgYvDG5K7iXFFpeLflHLzPITXg00sj9jLn1MMaryZnGY1qpu522HIeQnTx4owVROTlyyyO2R80tKaEzSUSgg8FAocStBQjgPU8TFcSuWMlJiYjiUvGPpXiOJW8Y6laBorcB0VItCbRQ0grQUAASIQ2DIuyyIJEi6IjLzeztPsG8hBwVIKFcQxUgoVocViIrQjVkyhjJXKBRPCmWVHEXlLiZJ4qHiAYvRVyhp8L0jKY6ysjVMMRyjqRfHKiO9GPuLVMbNKGx1MbNOGx1IHLCGzgJFaJZLwGOekbrtzU+qfd/MqyYYzRow6mWN0uixx/Hyy2pqVJ9ZidfIfWZsWjjGVt2a8vqDlGoqikcX1O+83ceDnPI32AacNg3AFJBlIArGsaxLSEEkIde0IQhUgoXaPJiIriI8Y+uIiOJW8Y8mJiuJU8RITERXEqeMeStEaK3AcDwCbQoF9QYiEQICMo06J3PI07Rh0hr0kND7SVRiMomSAsSyqxGYSUFJjtKsRzitCSgmWWGxd5TKBkyYaJyVbypoyuFDgMAgLUgYbYVJoafCiNuLFlYw+EjKZasww+HjqRYsgBoybh94Poodwdwhow9BU7E9HJZNwno5LDuEySWSwTShsbcA1GGxlMbanDYykNskaxkwcsI1nWkILeAFBhoKFaHUrGLQjgSadWK0UyiPpViOJU4EhKsSuRFAIvFSEUTIvWnRo7yjyMGpeNRYo0OUKZMDYk5JFlSS0pbsySdg1asKQYwIVWpLEjTGKHMLiOXKCSEyY/JOHUSqzNx0yZhsUecrlEoyYkWVKteUsxyhQ8GiWVuIQaSxaCg3A4EKSbg2AaXhDvG3jZoRt46yAGhDvG+ICaEm8b4gJoQ7w70CaEO8O8T0Mm8O8Q4eHeRZAGw0O8ZZUNPhYVMdZUNNhT0jbyxZUNthzCpjLIgDQMO4ZTQJpGHcHchADDZLQakwCtIfR4jK2h1KkHkRxQ4KpiEUUZJp0DtImYNB0HwiSKcjZY5QNhKjG3yBUkQyI1WOi2JDqSxGiINPcQsL6LfC7TPIw5OxRvADwWOFMqkZMiJlMytlDHQYBGGDFFYYkAdeQAhkChDIQF4UFAwjgmQhxhCgZAnSEOkIA0gyGjHHQ0+3uhHXY00YcZaMWISQIo+sgGKsiAxwRB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AutoShape 4" descr="data:image/jpeg;base64,/9j/4AAQSkZJRgABAQAAAQABAAD/2wCEAAkGBxQSEhQUEhQUFRQUGBcUFBUVFRcYFBQUFBQXFxQUFxcYHCggGBolHBQUITEhJSksLi4uFx8zODMsNygtLisBCgoKDg0OGhAQGywkICQsLCwsLCwsLCwsLCwsLCwsLCwsLCwsLCwsLCwsLCwsLCwsLCwsLCwsLCwsLCwsLCwsLP/AABEIAMIBAwMBEQACEQEDEQH/xAAbAAABBQEBAAAAAAAAAAAAAAACAQMEBQYAB//EADwQAAIBAgQDBAgFAgYDAQAAAAECAAMRBBIhMQVBUQYiYXETMkKBkaHR8CNScrHB4fEHFGKCktIzY4ND/8QAGwEAAgMBAQEAAAAAAAAAAAAAAQIAAwQFBgf/xAAyEQACAgEEAQIFAwQCAgMAAAAAAQIRAwQSITFBBVETIjJhkXGBsRRCocEj4WLwBlLR/9oADAMBAAIRAxEAPwDCgzmNuzz7T3Ckyci8glpOQ8iZpOSc+5whtkt+4QWC2C2KZOSWwZLYbZ0lslsS0NslsW0FslsXJJbBuYhSS2HexCsNsO5glYbYdzAZBJbGUmCRJbJbOvDyHkfpViIrTK5RssMPjOsplFmWeNlhTrAyp7jLJSXkIiBNiqUvcadYykyxSfuBeG2Nb9zrwWwW/cWS2S37hgwWxbfuLeS2C37kfEUrxoyZbCb9yurJL02a4TfuQqqSxNmiMmRmWOmWqTGysljlwRKW+TC3cmCYbAJBZDpLIdeQhxMJKOzSBoSQgQgALlksFi2ksFi2kIJaQIlpLIIRJYQSsI1gFIbYyYEIRLyBocp1oGhZQJtDEyuUTNPGWNGveUtGSeOh694pV0NusKY6YEIxwhIEpgA0FAA68gCJiaMeMi/HMratOXpmyMiK6x0+TRFjRWGxkyezyprkoa5YhMIohkCJmkolHZpKJQuaSiULmkJRwgAGJABAyCi3gIdeQlHSPglCyAEtIEWlQZiFUFmOwG5gc1GO5vgshCU3tS5H+I8Iq0bekSwPMWK+VxsZTi1EJuoyTNOTS5IK5RaK1kmuylMbZZLGTEywhsNGgYjVkijXtEcSqWOyxoYqUuJkniJiveVtGdpoRlhTCmBCE4SBCBgFOkIcwvIROivxNKWxZrxyIFSnLYvk1wkRysZDpkoiK+yuT5YjGECQBMg1CZoaJR15A0KBAAMLBYrYYWAWwrSAsW8gDpAiXgIcDDx5CKDF2Nv7BtFhwrhNSue7og3c+qPAdT4TPn1MMPbNWn0c8z468m54TwynhxZB3vac2zH38vdPP6jVTyu/B6PT6THhjS/JYVaKsCGAYHcEXEzwyTxu0aJwjNUzH8b7JlbvQ1HOn7Q/T1nb0vqUZcZTiav01x5xGUqU7aW+PLwnWi/8nHprj2GGSOmMnYBhCITIGhynVtA0JKNk+hi5VKBmnhLClWvKXExyhQ4RAKARCNYkhAhIAUSEY1WS8KY8HRAq0pbF8mzHIimnHTLNwLvGa5LGuWNFoQ0daQgQSCxbHAkFiuQapAK2HlgFsK0gBLSBsS0hBIRhLyfqMkKovoNzsBvfw6wOqt9DKHNLlmo4N2a2evpzFMbn9XTynL1Wv/tgdjSem18+Q09MqoAWwAGgUCw8hOROU5O5HZhGMV8pzVxeKoNoa0J/nB59RJ8GTJuQK44aRvhe5LKvjXDqde5Pdfk45/q6ibNNqJ4+HyjDqNHjy89P7GLx+EakcrjyI2PkZ3cWaOSPynAzaaWJ0yE6yzcumVxsaMehuGJeQIaNBQrVkvD4giJKJnnjTLOhibyiUTHPFRJBvEKWqEZYQpgyECkIcwkIiNUpxov5i/HIiMkdPguUuCuMvfZsl2EEksRscVYtithBYBbDAkAFAKJeQNCEwhoTNIGhbyAoSAKJfDeGVK7ZaY82PqgeJ+zKsueOJXI1YNPLNxE1vDODphxfd+bkajf1RyE42bVSyuo9HoNPpIYF7snNiCJmUE19zX07GXxB2t0663jrE2BsDIxta/j5TVDSZZLiJW8iQDUW6H5Sz+gzr+0HxYg2tvf7Ezzwzj4Y6kgukq6GArUw65WGYHrrHhOUX8rK5QjJfMjL8U4IUu1O7JzG7L9ROvp9ZF8S7ORqNA1zHoomm5dGCgYSHAyMgavBQriSaNe0RxKZ47LHD4mUyiZJ4iclS8raMzjQVoBQbQhOkICVkX1FkGR2SFPgsUuCoVZpk+ToSfLHAJGVBWgALIQS8hKOvIGhJCC2kJZ0nAUwSYNrfbHSXsXXCeClrNVui7ge03/UTHn1cYfLHlnT03p8pfNN0jU0aoVQqKFUcgNB93nHmpTdydnaxxjCO2KpCOxJt198aEL+lDNpdj9Lh7Wubjw+s7el9Mf1ZfwUTy+EMcYpEejy3Ua3Ch7k2AAOQ33M151jwRWxJFMW5PkraSVFKteoSCcwIqm5YHLTsWI9pbHwmeGsmpPd/JY4KuDsc1WoUyhls1yqrUGcAFSpIIIAY/KW5NZJrhf5FUAMIG9InebVgwv6WzKd/Wa1hmA1HKDDllkmlIkkkuC8bCA7aHw1EfP6fiyL5VTBHLJdkKrSK6H99DOHqNPPC6kv3NUZqQ0De8zv7DfqVfFOCLVuy2R7n9LedtvObcGslDiXKMWfRxnzHhmVxeEem2VwQfl5g851oTjP6WcecJY3UkRyY/K7F4fQOaMCghUgoG0epV7RXErlCyww2LlUoGXJhLKlWBlLiY5QaHrRRBJCHGRfUPAbIkREykvNb7OnLti3gEOkCdeQgokAKJCHZhISmIXkpLsdQsPC4V6rZUFz8gOpPKLknDHzIuxYJZHUUa3hHAVpatZ6nXkP0jn5zjajWynxHhHd02ijjXPLLc4cGY3kfk3bTkwhJsBc30H7Ro3OSjHlsj45LTB4HLrueel/hPUaPRrDG3yzHknuZNSh/Xabykz/ABuxqnKt8i2b8PMWO5C9wjS6gnq1uU5XqE4tqP8AsuxoqsWy0qbuyjKiFiRTXWnyC3p6t6mvjaYY41OaS8/csdFdwLi9HFB/R0yPR2zK1NMxBNqeUqpsbgDW1yZdqNK8Xnv7ixlbLU4bX1RcFS34dgSTZUX8MZWIA06sJXglGE1L/YzSaNMtEMoYaqwuPfbrz+k9BBqSTMw3WwlxY/esXJjjNVIKbRTYzBFD4G/unmtXppYJ/b3NcJ7kRlExMtGcVg1qLlYAjl18weUuxZ5QfylOXDHIvmMtxTgrU7sveTrzXzH8zr4NVGap9nI1Gjnje6PRTMs2Iy9gGEhwaSiUP06kRorlEnYfE7SuUTNPGWdCveUOJinjokg3iFIsC+oaIJEiAZ682vs68lydeQUIQACAgFZxMlBoTNCGgWMgyLbhXBmq95rom97d4+Q/mZM+rjjVR5Ohp9BLK7lwjW4TDrTUKgAXw3PievKcbLkeR3I7mPHGCqKHsvU/CVXXRb2PIp8f6axW0+AlrwygPWb1uXWx/nSeh9J0ijH4r78GTNO3RZqmn31E7ZnKrFcaRVJBS5vkLuqh/wDVY6lbjfpMM9bjVqKbf2HUTPUiqj/yUGIa+ZqneYOcz5rOOZY2AA0E488jnLdKMvwWJxX9xV9qOHviKPoqNbDLd9Sa2UmnYnIdTpmI0t7Il2lzxhPfKMvwCbT6kU/Zns1WwtcO1fCFCGWoor5swKm1wLXs2U7zZqtbjzQ4hL8CQaT+pGxpsul6mHvqzXqXux2B7/eUcjv3ROU26vbL8eC3fH/7k/gvEFpgoz0mzHMoFZO6znvoLkkrm1Gt9TOjh1sYw+eMvtx4Ekk+nZd0VFQEi41IZTuCORHXb43nUx5I5IKUStqmBicGGBETUYFmxuDDF07M/Ww9iRaeNyxeObjLwb4vcrIxp6be+RSp2FoRqWkZSrlPkVq+zPcX7Oq92p2VtTb2T9J0tPrWqUzBqNEpcw4Zk8RQZCVYEEbgzrxmpco5UouLqXZHIlgEJe0gRym8VoRxROw2JlcombJjstMPiJRKJinjJyNeVV8xSlVnERUKjNzc+zsS7YYkYguaCgUJeQIt5EnINB0KLO2VASTyEWUowVseEHN0kanhXZ0Ic1SzPuF9lenmZytRr3PiJ29NoPh8z5LvJ1+U5u46aQ5l+usWwjiUfvwEXcSiXhsPma3u+Gsu02N5csYfcWb2ps0VOiLWtfwnt1FQVHOKnj2OSlTYNooGeoQdchNgo6s5XKPI+Ex63NKC2Y/qkPHjk8n4jjGrVGquLXNgCrfh5Q2WkDy9XW4Gt72tFjg+Fj2R7Rzss3K+f+vsMhAdrfDy+oiSVPa/H+zmNSTpnW6Lc/Ae7rNel0OXLBzg6Ub7GUGuL58E2tTFCoyVKdOsFIza1FIa13VSrAWBuL2voektwaGeTTrJFd3+F5Nkksc1j8r+SeuHwVYHV8I//us9C/IM2UPT82uNteUypRmBwwz+XmMhKvZPEoGNSlkRTZ6jFQii+r3vfLzuBB/TuxI6bIn81qjVdj+M5h3yC1PuVWvo9NTlTEAne3M8xY9BMmGfwM+z+yX8nUwZlnjt9jbVKQt9+P0nZHKTiuFNww22OnwM8763h2uOZfoa9PLwVj0p5+/JpoaNCTeSgDh+Vv6w7wUVfFeErVFnXXkRuPIzdptVLG+GUZsEMiqRiOK8Jeieq/mA/ccp3cGphkXHZxs+nnjdvlFWwmlWjPwxLw0ENTAI0SsPXtElEpnjTLXD4qUOHJjeLsmirKUjLsM/Nj7OtLsQmEiQokoAsAdvFllwrhD1jf1UG7Eb+C9TM2fUrEjXptHLK/sbPh+ASiLILHmT6zeZ+k4ebUSyPno72HTwxrhE0LeUbq6L6HET4StyCOBPD7+xFbCPilE3eCUWPCqFyT0HzO/7Tv8AoOLdOeR/oZdS+Ei2VD/f+09Nz5MhU9o+GCpTJcXFslUa60zuT0KkZgeVj1mTV4ri8kfqXK/9/QaL8HjeNwhpVHRrZkLKxN+8c1gdNjZlbpZTExZN6Ul3XJzMq2ZGvbx7jQBK6ai4BbM1+8mZV73PRxcePhN2j08c2WMZ+Fb/AG8fqV5Uu/ar/fwXAqKtZn0IohcoPqlqainSFul1Df7W8ZtjCX9HDTR7m3f2W58/jgfalklPxBf5EwQFO1VxnY39EjahnvY1XHNFPL2muNgZq1SlqJPSabpUpNeEvCK8aUV/UZvPX6jdGlWLtiFLNkb0lSocpGYnc5hYtqO6BtbTQTD6rHTaWChF/M/HkEJZM15NtteTRcV4lVxXDleo5LUsR6OpbQOGTNTZlGmmg8xOXkk5YavngtyZnPT7r58lp/h9wa6BmF/SfiPfnTU5aSeTFXc+QEy4YLPm3eI8fubNJj+HiUvMjfvTPPnOsXFfj6BKN4C4/eYvUce/TTX2HxSqZShdwZ4SVpHTONKV7g0J6PWHcSgKlCNHI0Bopsbgh0BvffpN2LPXRVKF9mN4t2f3aloea8vd0nb0+ut1I5mo0SfMDNVaRBsRYjlzE6cWnyjmtNOmBG/QlBK0FCtEmjWiNclbiTBi/GVbDN8IjEyzyXtciXkAEiliABcnYDc+6K2q5GjFt8Gk4X2fA71bXog2GvtHn5Tm6jXX8sPydbTaCvmyfg0NIWFtBtYCcyfLtnVjS4Q6pErdjDtOoYjigkhK3z/iI4hskCoD06/OVuLQbHFY/X3RaCWvCh3W03Nvh/eeq9CjWOb+/wDpGHUvlFir9L/yJ3TOA4zKVbVWupHI9f5ElXwQ8Z7VC2JOY+stJmYAX1QqxGvM03NtrgTmaPmD+0mjNqov4nXDRTriiMxY6k3PO7a6+Oof/lO5o8H/AB/dKT/ZmWPVLp7f8MeGLBvoT3ixUakm9ha3vA8z1mxbttrjjan7R7bG+GpPave39ybTrL69S7Xt3B3dANFc+woGmUa6bgyY1NwitNwvM37+Wv8Ay/VUJNL4m7NzXSJGWtirKqM6rfJTpralT8QPVB/1E38ZIy0OghJOVTfcu2/whXLUZ/pXA9RxHo8JiaT6P6Sjdbg60/ShrWOvu6zzspRals+m+AKChCWN+6PYOylEJRA00yoP/nTVSP8AlnPviempPFuX9zbOw1SUfZFybToAGalIajwPzEqzLdCUfsFdmY9D4ffKfNZt219zrLlII05XuHENISbgUMVKdo6lYCDXp3l8HQrKnGYWbceQRozvE+ErU9YWPJhuPqPCdPDqXDyZM2CORdGTx+AakdduTDY/Qzr4s0ci4OTkwSxvkgmXlIStJXJKHPSxKE2EnLFfZVJ8nEwgRJ4bjjRfMADfcEb+R3BlOXEskXFmnDmeKW5Gw4fxRKo7p15qdx9fdOLn004Pnr3O5p9RjyL5XyTPSdT9/f7TPt9jTYQMDIhwVv6+PSLtDYaVOVx9+EDQRynVvtFca7IP06p+/PWVuKCX3B3BHv8ApvPTeiP/AIZL7/6MWp7LO40t/TfX9vnO2UDb9R/QD7uIScnjfahy2IU2uRTpW7qn2S5uD5jTbe/KcjS8Y3XmT/kzapr4yrvjgjdiOz9PGtV9I7gJlyhCuY5ibsSQegHnoTpNvqXqOTSLGscbsu0+HerfBS4yiaTVlV8xRmVXXMCxVrKwsN9ORO3vPVhN5tPvlx7oocH8VKKLHBYhgiWQZrA5mW+ttTeoWt5qBFy5sCSbySkvZdfx/suhoM+9pRSvz5/kkYjEVKv/AJarOPyZzkGn5b6+8TnZJ45JRxQUPf3f7nZ0/p0L+ee6iIiCxAAt3gLbAdPlMmVrc6f7HmfU2o6xpdcHvPZ2qGp8vWU/8qSOf3j+m8YIx9rR05ctMuLbffkZvFDBGsSTSTbCigI1O2vy1nzDLK2/1Z149I4H7/eUjA1EhTINOsZMhX1qc0RkI0Q6qy+LoRoqsfRAFzYDmTtNuL5nSK5tJWzFcY4oCClMAg7sRv5D+Z3dNp2lczkajWRlxAzrCdAwpgkwjITPJRKLAmVNcmZrkS8hBRI1aIKlQg3UkEbESSSkqfRZCex2uzQ8N46GstWwP5uR/V0PjObqNFXMDq6fXbuJl+u2h0PT+JzZKnydJO1Ya8+v9YtDWOKYpB1X+cRoI4tXx+/dFcSWWvB6tyRfptyF7Tt+iyqU4/oZ9QuEy4Vjrr5X8fsz0RlE4hiQKT697LYaa5jZR4nU7SvLNRxyl7JhSt0ePdoKiviatr5A2QEAtYIpULa4B9T99eR5+mjWKP3tmHLLfkb/AGskcHwCMEyovpHsmlwWZmC2zDlcz02KGOWnU5Rukcf42aWf4cZOr9ybxDs/So1XphVJRrXIFzoD/N/fLMCjkxt+/A2q1GbT5HGE2v3KDG4lQ+RKaWzZSSAbsCO7Y76XNt9pz9VmjikoQiuPdWb9O9RPHvyZZN+FbNP2IejXqHMiXymy2BUkEd4je1tvfOT69Ny0scsPld8+/wCTX6bvhnmpSfKKvtIQcViMvqhyo2FsoCtt4gzJht4oN/8Af7nP10lLM6+3+D0zsHivSUE11KJfl3qV6TH4Knwmn0905xfvf7M7EJqeKMka5G++XjOkE7EVO62uwPv1t9Ji9Qns02R/YfGrmkUGW37T5zNpu0dYUtK6CFofdBTRBmqbdY0VZCHVeXqLFbKfjHE6VAXc947IPWP0E6Gm0uTM+FwY9RqoYFyzz/jPFnrnXupyQXsPM8zPSYNLjxLjs89n1uTK/sVFRZrXH3M6a8EZ1jJliYyyxk+SyLGyDCOmT5W+zPLs6QUW0hDpCCiBfcllhwzi70jb1k/KeXkeUy5tPDIbcGqnj75RqsHikrLmQ36g+svmJy8uGeN/N0dnDnhkXykuxEzcMvCDGBogaOPvygoJKweIyuDyvbb5GatFl+FmjL8leSO6JoqNW43Hu+vunrr8mEgdpMb6KkSOQaoR1FNSV0/Wacya5v4e2Pba/F8htJWzyNR130GykNuTcg68upOYg7QS4hS8fwcmUuXu7XKLbhHE2oWcJ6T0brVybXS+ZrdALX2Nr7Tq6WW7BKC7M8cKWphkkSsL2gbH1GqtTC39YpfICosASwBJy5dRfblNmjk5R2+xX6vjjGd3yxcTw8P6W12d1OgFyoQHUWFx5wav4GKMpTq5Kl+pVoJ5c2XHFdJ8/oaTs1w+nhsMuMqZQfQjKF0CiwsCbasSFFtht1J8X6n6i9VnWnjHhf5PTYNN/TOeSbMK7Eksd2JZvNtSfiTNe1Rjx7HnJTcpuRuv8MsT3ilxo/P8tZSLD/fSp/OLgahnj/5Jr8cnY0E92Fx9v9npwXX5TsM1kLi1e2VepN+lp5z/AOQamsSxRfL7/Q1aaFysrTUuOk8dtp8G8berpCo8kOWp4wNECfa/x1+Z6RoJt0CTSVmL7Qdq1TMmHsx2L+yP0/m89p6DR+mSpSy8L2OHrPVYJ7cXL9zD4iqzksxLMdyTcmdyGyPEUcKcpy5kxhxHryKmNEQjDLrHRamMusKfJZFjRWEdMlsIr7KW+WATCRHBoKJQoaAlC3koAQMLIHQrsjBkJVhsR9/KJKClwx4ZJQ+k1PCuPK9lqWVtr+y3/UzlajROPMDs6bXKfE+y5dPh99Jg6Oh2IloSDivb78ov2CXnDsRmHe1I36ne2vPpPTen6n4uOn2jHlhtZB7YUS1B7b+jqW6XGQkedgfhG1jpwl48lb5g0jzSn525Hn3TlvewFwLbAX2h48ccc2cZt7qj15Y5SfKb6a3uCQLqVN1YW52OttyBLdNl2Zbh15Bsjk+S/vZpex/AGNFhQsVDEkuQGBPs5dToLXO3S81ZvW8Gie1RtP8AkmXQZtdL4l1XH/ZtuD8FFJKhqMCagytbuoqAXsGOvMm/PppPK+q+r5dbljHHF1Hlf++TsaD0+Gji1dt+TE9puMoUTC4e/wDl6VzmJNqpW+zkElVLe825Wvq0mncH8XNy3+xTrdWptLwzPX68r9BewGliLg3z/LSa/lXy0cdqKglXTd/ubH/DhD6Wow2DUlB1AYiox2I00Um3j4yqcUtThivG7+DqaCG1TfadHrgqbk6Df3aTqzyKEXKXSNiTbKXFPnYnly8uU+da7Wy1GZzf6fsdTFBQjQ0aOnymL4ngsA/y4tHviwXyQOJ41MOuaoco5Aes3gF5zVp9PLO6iijUamGCNyZgeO9pKuJuo7lL8g9r9Z5+W09HpdBjwc1yeX1nqWTN8qdIozN64Oc5NjREZOg3YBEKGsaYQjpjTiMh0xplhXZZFjZWGxrJrJEb5KG+WMukaxkxpljJliYN5AigyAFvAQW8hKFDSJ1wSrdoteFccel3WuybWvqvl9DMubRxnyuzdg1koOmajCY1aihlYEfMHxHWcfJhljbTOxDLHIrRKFcaffOVbC0k4fElWuOuvLS+3iN5bp80sE1JfuLOKkqLRgKqXU6ghlvsrAbEdCLg+BM9IpQ1WKk+/wDBja2sxfFuzrKzGgDcXJo37yHTVL6Oug26e6ZN7xyUM37PwZM+leXmHXlGfdipKm4IN8rWDC4IBI0J0UgnbUdZpVZOY8L+TC8LacUmkvyO0MQUbNTco3ssvcdlLAAZh62mutwNbcxJKEGqa69x45ci5TpIkYviNWotq1V3A5PUvoAGsVBva3Ow1J2tKI44J7o0I8+Sfz7uPbyQym97D2WvpqLhgee4A35GWuLqmuiqTq4vx0W3C+A1q7ZtUpk96rVHUgm19WOa+2vXTSVZNXFJpK210uzbi008j+ZUmvJ6l2W4IKCrZWVV1XN67My2as/Q5bqF5AnrYWabTSi3lyfVX4RvjGMIqEC4xuJzGy7aa9Z531n1T4r+Dj6Xb9zbgxVyyOEE81J8moPLbb4SRvd0C15Mxx/tXTo3ShapV2J//NP+x8J2tD6XLJU58I4+u9Whi+SPLPP8biHqtnqMWY7kn5AchPQxxQitsFVHmMmpyZJbpu7IxWXW+mVtrtAWkICVksNgOkZMZSGWWNZYmNssNjJgFY3ksTAKQBTLBqMrcuTO51Jkd6cexlIZenDZYpDL046ZYpDZWEexLQhOBgIKGkBR2aDzYaQ9hsQyHMpsfkfMc4s4wyKpFkMk8b+U0vDeMrUsG7reejeX0nMz6WUOY9HWwauM+Jdlqr/f9piaNvJJwuLZdjv5ayzFlnhdxYripKi0THCoAGUHXQHcHkVPXx0ncw63DmW2XD+5mljlF8BVcCtQZXyuBt6UZstvyuLMOnPrBL0+PLwycX+f5A5X9RQ8T7JqATTJpm2gLl6J10XP6ydLkW198rrU4n863L3Xf7/YoyabHNccMruEdnalQ/iBlFyBTUfiMAbG2Y2RAdMxPv5ySnOU9uNX9/BRj0e53Pg2/C+yyU7EU6SHkx/FfW9t7Kp8AJF6fOb/AOSbr2X/AOmtQxQ+mJf0cPSp9895xazP3nHkPZ6d0CXyem0kbaosipzExGLZtB3VvsNzy1+U836h6tPP8mPiJrxYVHlhYdviJwJWuX5NDvwFjMdTopnqMFXx3J6AczBh0+TM9sUU5s0MMd03SMB2g7XVK/cp3p0vA99x/qPIeA+c9Lo/TseDmfL8/Y8trPVMmZuOPhfyZudDeuonLkn9UhDLEq4K7sEiENglZA2BaENiESBsbZYyGTGysNj2AUhT5LIsbKyIKYdDFdYZw5DkxW2TFcNvK3aMjUojdTDdNYVIaOX3Ir0o6ZepDL04yZYpDRSNZZYlpA2JaEliWkDZwEDphs6HxREy34Zxkp3al2XkfaW3TrMefSxlzHs3afWOPEujS4V1ZcysCD9+4zl5IuLqSOtCcZq4kkG3ulX3HskUsS6nT6/Yl0NXlh1IV44vwTKXEyNwDve99reflNa9Vy1TSE+BH3HcDxMUwQigX1N7kmw0F/DQDoLRY+qZIKowS/IXgT7bHjxtyd7eA00v16TNl9R1M+pV+g0cMF3yFTxwN76/OcvIpy7fJcuCYuKB8dradRaZ/htMe1RXcW7VU6Gid+r+UeqvTMf48Zs0/peTLzLo52r9Rx4o0uzE8R4rUrvnqMWPQ7L4KOQnfx4ceONQ/J5fPqcuaVz/AAR80dpMx20HeHiqSFOIgQLEtCSxMslhsTLJZLEyyWGwSsI1jZSGxrByyJ8jxYnoxAmDcU95qfZ0H2O06xEDjZW4Jk6hjOsqlAzzwku6tvK+UZ/miM1cL01jKZZDKRHpSxMvUxpqcZMsUhopGsexCJLDYkhDrQhOBkX2DQ/gsY1I3Q26g+qfMSrJijNUy7Fmnjdro1HD+NLVsLBXtqL6E9VP8TlZtJKHK6Oxg1UcionZ7TK1yakwxUGnl9INoRTU/aSiCek+xJtJZzYwILs1gN79D+8McTm6QssigrZQcT7Tu11pEquxb2yPDoJ08OghDmZyNTrZS4xlKtczcotfT0cyUFL6h5MRF2JdFUoWP08TEcSmWIkLViUUuA6rQCNBAwC0LIA6Qh1pCAlYRkwCIQg5ZE+SyLBIgREZ3NNz7Os1yEKkDQu0MHpAKSKOJIiOJVPGmWNDF3lMoGSeGiQVVottFNyiM1MJ01jKZbHKRXox7L1MaanGsdSGikax0wCkgyYBEYYSRhR0jVoKdMuuG8bK2Wrcjk3MefUTDn0l8x7Ohp9bXyzNBSsyhlNx1B985s04umdWMlLoJ9PgYvDG5K7iXFFpeLflHLzPITXg00sj9jLn1MMaryZnGY1qpu522HIeQnTx4owVROTlyyyO2R80tKaEzSUSgg8FAocStBQjgPU8TFcSuWMlJiYjiUvGPpXiOJW8Y6laBorcB0VItCbRQ0grQUAASIQ2DIuyyIJEi6IjLzeztPsG8hBwVIKFcQxUgoVocViIrQjVkyhjJXKBRPCmWVHEXlLiZJ4qHiAYvRVyhp8L0jKY6ysjVMMRyjqRfHKiO9GPuLVMbNKGx1MbNOGx1IHLCGzgJFaJZLwGOekbrtzU+qfd/MqyYYzRow6mWN0uixx/Hyy2pqVJ9ZidfIfWZsWjjGVt2a8vqDlGoqikcX1O+83ceDnPI32AacNg3AFJBlIArGsaxLSEEkIde0IQhUgoXaPJiIriI8Y+uIiOJW8Y8mJiuJU8RITERXEqeMeStEaK3AcDwCbQoF9QYiEQICMo06J3PI07Rh0hr0kND7SVRiMomSAsSyqxGYSUFJjtKsRzitCSgmWWGxd5TKBkyYaJyVbypoyuFDgMAgLUgYbYVJoafCiNuLFlYw+EjKZasww+HjqRYsgBoybh94Poodwdwhow9BU7E9HJZNwno5LDuEySWSwTShsbcA1GGxlMbanDYykNskaxkwcsI1nWkILeAFBhoKFaHUrGLQjgSadWK0UyiPpViOJU4EhKsSuRFAIvFSEUTIvWnRo7yjyMGpeNRYo0OUKZMDYk5JFlSS0pbsySdg1asKQYwIVWpLEjTGKHMLiOXKCSEyY/JOHUSqzNx0yZhsUecrlEoyYkWVKteUsxyhQ8GiWVuIQaSxaCg3A4EKSbg2AaXhDvG3jZoRt46yAGhDvG+ICaEm8b4gJoQ7w70CaEO8O8T0Mm8O8Q4eHeRZAGw0O8ZZUNPhYVMdZUNNhT0jbyxZUNthzCpjLIgDQMO4ZTQJpGHcHchADDZLQakwCtIfR4jK2h1KkHkRxQ4KpiEUUZJp0DtImYNB0HwiSKcjZY5QNhKjG3yBUkQyI1WOi2JDqSxGiINPcQsL6LfC7TPIw5OxRvADwWOFMqkZMiJlMytlDHQYBGGDFFYYkAdeQAhkChDIQF4UFAwjgmQhxhCgZAnSEOkIA0gyGjHHQ0+3uhHXY00YcZaMWISQIo+sgGKsiAxwRB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640" y="4077072"/>
            <a:ext cx="3006080" cy="212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3024336" cy="234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77072"/>
            <a:ext cx="2617045" cy="212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897560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ço Reservado para Conteúdo 6"/>
          <p:cNvGraphicFramePr>
            <a:graphicFrameLocks/>
          </p:cNvGraphicFramePr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36850" y="714375"/>
            <a:ext cx="6227763" cy="57626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Implementação em nível local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323528" y="188640"/>
            <a:ext cx="8752210" cy="83026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Prevalência de Anemia em crianças menores de 5 anos. Brasil, 1997-2008</a:t>
            </a:r>
          </a:p>
        </p:txBody>
      </p:sp>
      <p:sp>
        <p:nvSpPr>
          <p:cNvPr id="6147" name="CaixaDeTexto 5"/>
          <p:cNvSpPr txBox="1">
            <a:spLocks noChangeArrowheads="1"/>
          </p:cNvSpPr>
          <p:nvPr/>
        </p:nvSpPr>
        <p:spPr bwMode="auto">
          <a:xfrm>
            <a:off x="136525" y="6257925"/>
            <a:ext cx="71215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1100">
                <a:solidFill>
                  <a:srgbClr val="000000"/>
                </a:solidFill>
                <a:latin typeface="Georgia" pitchFamily="18" charset="0"/>
                <a:cs typeface="Tahoma" pitchFamily="34" charset="0"/>
              </a:rPr>
              <a:t>Fonte: * </a:t>
            </a:r>
            <a:r>
              <a:rPr lang="pt-BR" sz="1100">
                <a:solidFill>
                  <a:srgbClr val="000000"/>
                </a:solidFill>
                <a:latin typeface="Georgia" pitchFamily="18" charset="0"/>
              </a:rPr>
              <a:t>Pesquisa Nacional de Demografia e Saúde da Criança e da Mulher 2006</a:t>
            </a:r>
          </a:p>
          <a:p>
            <a:pPr eaLnBrk="1" hangingPunct="1"/>
            <a:r>
              <a:rPr lang="pt-BR" sz="1100">
                <a:solidFill>
                  <a:srgbClr val="000000"/>
                </a:solidFill>
                <a:latin typeface="Georgia" pitchFamily="18" charset="0"/>
                <a:cs typeface="Tahoma" pitchFamily="34" charset="0"/>
              </a:rPr>
              <a:t>** Viera &amp; Ferreira (2010) Rev. Nutr. 23:433-444</a:t>
            </a:r>
          </a:p>
          <a:p>
            <a:pPr eaLnBrk="1" hangingPunct="1"/>
            <a:r>
              <a:rPr lang="pt-BR" sz="1100">
                <a:solidFill>
                  <a:srgbClr val="000000"/>
                </a:solidFill>
                <a:latin typeface="Georgia" pitchFamily="18" charset="0"/>
                <a:cs typeface="Tahoma" pitchFamily="34" charset="0"/>
              </a:rPr>
              <a:t>*** Inquérito Nacional de Saúde e Nutrição dos Povos Indígenas 2008/2009</a:t>
            </a:r>
          </a:p>
        </p:txBody>
      </p:sp>
      <p:graphicFrame>
        <p:nvGraphicFramePr>
          <p:cNvPr id="6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40283633"/>
              </p:ext>
            </p:extLst>
          </p:nvPr>
        </p:nvGraphicFramePr>
        <p:xfrm>
          <a:off x="214312" y="1196750"/>
          <a:ext cx="8861425" cy="506117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3335485"/>
                <a:gridCol w="1816546"/>
                <a:gridCol w="1776740"/>
                <a:gridCol w="1932654"/>
              </a:tblGrid>
              <a:tr h="92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Estudos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anchor="ctr" horzOverflow="overflow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Nº estudos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anchor="ctr" horzOverflow="overflow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Amostra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(n)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anchor="ctr" horzOverflow="overflow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Prevalência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(%)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anchor="ctr" horzOverflow="overflow"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72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Brasil – PNDS/2006*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3.455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20,9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noFill/>
                  </a:tcPr>
                </a:tc>
              </a:tr>
              <a:tr h="72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Base Populacional**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6.199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40,1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2D04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chemeClr val="bg1"/>
                    </a:solidFill>
                  </a:tcPr>
                </a:tc>
              </a:tr>
              <a:tr h="72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Escolas/Creches**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2.740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52,0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</a:tr>
              <a:tr h="72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Área de iniquidades**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1.131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66,5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2D04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</a:tr>
              <a:tr h="72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Serviços de Saúde**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10.789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60,2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2D04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>
                    <a:solidFill>
                      <a:srgbClr val="92D050"/>
                    </a:solidFill>
                  </a:tcPr>
                </a:tc>
              </a:tr>
              <a:tr h="5190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Povos Indígenas***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5.522</a:t>
                      </a:r>
                      <a:endParaRPr kumimoji="0" lang="pt-BR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51,3</a:t>
                      </a: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46" marR="91446" marT="45716" marB="45716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62"/>
          <a:stretch>
            <a:fillRect/>
          </a:stretch>
        </p:blipFill>
        <p:spPr bwMode="auto">
          <a:xfrm>
            <a:off x="323850" y="908050"/>
            <a:ext cx="8797925" cy="592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7" name="Retângulo 1"/>
          <p:cNvSpPr>
            <a:spLocks noChangeArrowheads="1"/>
          </p:cNvSpPr>
          <p:nvPr/>
        </p:nvSpPr>
        <p:spPr bwMode="auto">
          <a:xfrm>
            <a:off x="107950" y="6453188"/>
            <a:ext cx="32162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200"/>
              <a:t>Fonte: CGAN/DAB/SAS/Ministério da Saúde</a:t>
            </a:r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547813" y="404813"/>
            <a:ext cx="7488237" cy="4000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Fluxo de distribuição dos </a:t>
            </a:r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sachês </a:t>
            </a:r>
            <a:r>
              <a:rPr lang="pt-B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micronutrientes: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983" y="5458229"/>
            <a:ext cx="1872208" cy="744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851275" y="280267"/>
            <a:ext cx="5041900" cy="6477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Informações importantes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1" name="Espaço Reservado para Conteúdo 2"/>
          <p:cNvSpPr txBox="1">
            <a:spLocks/>
          </p:cNvSpPr>
          <p:nvPr/>
        </p:nvSpPr>
        <p:spPr bwMode="auto">
          <a:xfrm>
            <a:off x="114300" y="1628800"/>
            <a:ext cx="87788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000" dirty="0"/>
              <a:t>A criança que recebe a megadose de vitamina A (</a:t>
            </a:r>
            <a:r>
              <a:rPr lang="pt-BR" sz="2000" b="1" dirty="0"/>
              <a:t>Suplementação de Vitamina A</a:t>
            </a:r>
            <a:r>
              <a:rPr lang="pt-BR" sz="2000" b="1" dirty="0" smtClean="0"/>
              <a:t>)</a:t>
            </a:r>
            <a:r>
              <a:rPr lang="pt-BR" sz="2000" dirty="0" smtClean="0"/>
              <a:t>, deve receber </a:t>
            </a:r>
            <a:r>
              <a:rPr lang="pt-BR" sz="2000" dirty="0"/>
              <a:t>o sachê de micronutrientes em pó;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000" dirty="0"/>
              <a:t> A criança que recebe o sache de micronutrientes na creche </a:t>
            </a:r>
            <a:r>
              <a:rPr lang="pt-BR" sz="2000" b="1" dirty="0"/>
              <a:t>não deverá </a:t>
            </a:r>
            <a:r>
              <a:rPr lang="pt-BR" sz="2000" dirty="0"/>
              <a:t>receber os suplementos de ferro isolado distribuídos na UBS;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000" dirty="0"/>
              <a:t>Caso a criança apresente diarreia leve, deverá ser tratada como de costume (aumentar a ingestão de líquidos e manter a alimentação habitual) e não interromper o uso do sachê;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000" dirty="0"/>
              <a:t>Caso aconteça alguma intercorrência durante o uso do produto, as crianças deverão ser encaminhadas ao serviço de saúde de referência;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pt-BR" sz="2000" dirty="0"/>
              <a:t>As Unidades de saúde e os estabelecimentos de ensino infantil deverão manter o registro da administração dos saches na </a:t>
            </a:r>
            <a:r>
              <a:rPr lang="pt-BR" sz="2000" b="1" dirty="0"/>
              <a:t>Caderneta da Criança</a:t>
            </a:r>
            <a:r>
              <a:rPr lang="pt-BR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851275" y="620713"/>
            <a:ext cx="5113338" cy="6477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Informações importantes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Espaço Reservado para Conteúdo 2"/>
          <p:cNvSpPr txBox="1">
            <a:spLocks/>
          </p:cNvSpPr>
          <p:nvPr/>
        </p:nvSpPr>
        <p:spPr bwMode="auto">
          <a:xfrm>
            <a:off x="467544" y="1989138"/>
            <a:ext cx="8425631" cy="396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r>
              <a:rPr lang="pt-BR" dirty="0" smtClean="0"/>
              <a:t>As crianças que apresentam doenças causadas pelo acúmulo de ferro, como </a:t>
            </a:r>
            <a:r>
              <a:rPr lang="pt-BR" b="1" dirty="0" smtClean="0"/>
              <a:t>anemia falciforme, </a:t>
            </a:r>
            <a:r>
              <a:rPr lang="pt-BR" b="1" dirty="0" err="1" smtClean="0"/>
              <a:t>talassemia</a:t>
            </a:r>
            <a:r>
              <a:rPr lang="pt-BR" b="1" dirty="0" smtClean="0"/>
              <a:t> e hemocromatose</a:t>
            </a:r>
            <a:r>
              <a:rPr lang="pt-BR" dirty="0" smtClean="0"/>
              <a:t>, devem ser acompanhadas individualmente para que seja avaliada a indicação do uso do sachê.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endParaRPr lang="pt-BR" dirty="0" smtClean="0"/>
          </a:p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r>
              <a:rPr lang="pt-BR" sz="1800" dirty="0" smtClean="0"/>
              <a:t>Nota técnica nº 76/2012/CGSH/DAE/SAS/MS, mostra que </a:t>
            </a: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há contraindicação na ação profilática</a:t>
            </a:r>
            <a:r>
              <a:rPr lang="pt-BR" sz="1800" dirty="0" smtClean="0"/>
              <a:t> do uso de sulfato ferroso (1 a 2 mg/Kg peso/dia) em crianças com doença falciforme.</a:t>
            </a: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23728" y="332656"/>
            <a:ext cx="676875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5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Descarte da embalagem</a:t>
            </a:r>
            <a:endParaRPr lang="pt-B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395536" y="1484784"/>
            <a:ext cx="8640960" cy="4824536"/>
          </a:xfrm>
        </p:spPr>
        <p:txBody>
          <a:bodyPr/>
          <a:lstStyle/>
          <a:p>
            <a:pPr marL="0" indent="0" algn="r">
              <a:buNone/>
            </a:pPr>
            <a:r>
              <a:rPr lang="pt-BR" sz="2400" b="1" dirty="0" smtClean="0"/>
              <a:t>RDC/ANVISA nº 306 de		 </a:t>
            </a:r>
          </a:p>
          <a:p>
            <a:pPr marL="0" indent="0" algn="r">
              <a:buNone/>
            </a:pPr>
            <a:r>
              <a:rPr lang="pt-BR" sz="2400" b="1" dirty="0" smtClean="0"/>
              <a:t>07 de dezembro de 2007.		</a:t>
            </a:r>
          </a:p>
          <a:p>
            <a:pPr marL="0" indent="0" algn="ctr">
              <a:buNone/>
            </a:pPr>
            <a:endParaRPr lang="pt-BR" sz="2400" dirty="0" smtClean="0"/>
          </a:p>
          <a:p>
            <a:pPr marL="0" indent="0" algn="ctr">
              <a:buNone/>
            </a:pPr>
            <a:endParaRPr lang="pt-BR" sz="2400" dirty="0"/>
          </a:p>
          <a:p>
            <a:pPr marL="0" indent="0" algn="just">
              <a:buNone/>
            </a:pPr>
            <a:r>
              <a:rPr lang="pt-BR" sz="2400" dirty="0" smtClean="0"/>
              <a:t>As embalagens dos sachês deverão ser descartadas em sacos plásticos apropriados para o descarte de medicamentos e recolhidas juntamente com os demais Resíduos do Serviço de Saúde (RSS).</a:t>
            </a:r>
            <a:endParaRPr lang="pt-BR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570" y="1412776"/>
            <a:ext cx="2535238" cy="1620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096258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338" y="116632"/>
            <a:ext cx="8749158" cy="793750"/>
          </a:xfrm>
          <a:solidFill>
            <a:schemeClr val="accent5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Conversa com os pais e/ou responsáveis pelas crianças que receberão os sachês de micronutrientes nas creches: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19" name="Espaço Reservado para Conteúdo 2"/>
          <p:cNvSpPr>
            <a:spLocks noGrp="1"/>
          </p:cNvSpPr>
          <p:nvPr>
            <p:ph idx="1"/>
          </p:nvPr>
        </p:nvSpPr>
        <p:spPr>
          <a:xfrm>
            <a:off x="107950" y="1125538"/>
            <a:ext cx="8928100" cy="5559425"/>
          </a:xfrm>
        </p:spPr>
        <p:txBody>
          <a:bodyPr/>
          <a:lstStyle/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Orientações sobre a prevenção e controle das carências nutricionais na infância, destacando a importância da Promoção da Alimentação Adequada e Saudável;</a:t>
            </a:r>
          </a:p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Explicar o funcionamento da estratégia NutriSUS;</a:t>
            </a:r>
          </a:p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Apresentar o </a:t>
            </a:r>
            <a:r>
              <a:rPr lang="pt-BR" sz="1900" b="1" dirty="0" smtClean="0"/>
              <a:t>Termo de consentimento</a:t>
            </a:r>
            <a:r>
              <a:rPr lang="pt-BR" sz="1900" dirty="0" smtClean="0"/>
              <a:t> e reforçar a importância do preenchimento;</a:t>
            </a:r>
          </a:p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Esclarecer que as crianças que participam da estratégia NutriSUS não deverá receber o sulfato ferroso e/ou outras formas de suplementação de ferro;</a:t>
            </a:r>
          </a:p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Esclarecer que as crianças que recebem megadoses de Vitamina A na Atenção Básica podem fazer o uso concomitante dos saches com múltiplos micronutrientes nas creches;</a:t>
            </a:r>
          </a:p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Solicitar que os pais e/ou responsáveis disponibilizem a </a:t>
            </a:r>
            <a:r>
              <a:rPr lang="pt-BR" sz="1900" b="1" dirty="0" smtClean="0"/>
              <a:t>caderneta da criança </a:t>
            </a:r>
            <a:r>
              <a:rPr lang="pt-BR" sz="1900" dirty="0" smtClean="0"/>
              <a:t>para registro da administração dos sachês de micronutrientes;</a:t>
            </a:r>
          </a:p>
          <a:p>
            <a:pPr algn="just">
              <a:buClr>
                <a:schemeClr val="tx1"/>
              </a:buClr>
              <a:buSzPct val="50000"/>
            </a:pPr>
            <a:r>
              <a:rPr lang="pt-BR" sz="1900" dirty="0" smtClean="0"/>
              <a:t>Informar sobre a necessidade de acompanhamento individualizado pelas equipes de saúde dos casos de doenças relacionadas ao acúmulo de ferro, como doença falciforme, </a:t>
            </a:r>
            <a:r>
              <a:rPr lang="pt-BR" sz="1900" dirty="0" err="1" smtClean="0"/>
              <a:t>talassemia</a:t>
            </a:r>
            <a:r>
              <a:rPr lang="pt-BR" sz="1900" dirty="0" smtClean="0"/>
              <a:t> e hemocromatose.</a:t>
            </a:r>
          </a:p>
          <a:p>
            <a:pPr algn="just">
              <a:buClr>
                <a:schemeClr val="tx1"/>
              </a:buClr>
              <a:buSzPct val="50000"/>
            </a:pPr>
            <a:endParaRPr lang="pt-BR" sz="1800" dirty="0" smtClean="0"/>
          </a:p>
          <a:p>
            <a:pPr algn="just">
              <a:buClr>
                <a:schemeClr val="tx1"/>
              </a:buClr>
              <a:buSzPct val="50000"/>
            </a:pPr>
            <a:endParaRPr lang="pt-BR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aixaDeTexto 3"/>
          <p:cNvSpPr txBox="1">
            <a:spLocks noChangeArrowheads="1"/>
          </p:cNvSpPr>
          <p:nvPr/>
        </p:nvSpPr>
        <p:spPr bwMode="auto">
          <a:xfrm>
            <a:off x="251520" y="1618457"/>
            <a:ext cx="1944687" cy="369411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sz="1800">
                <a:solidFill>
                  <a:srgbClr val="000000"/>
                </a:solidFill>
              </a:rPr>
              <a:t>Modelo de </a:t>
            </a:r>
            <a:r>
              <a:rPr lang="pt-BR" sz="1800" b="1">
                <a:solidFill>
                  <a:srgbClr val="000000"/>
                </a:solidFill>
              </a:rPr>
              <a:t>Termo de Consentimento </a:t>
            </a:r>
            <a:r>
              <a:rPr lang="pt-BR" sz="1800">
                <a:solidFill>
                  <a:srgbClr val="000000"/>
                </a:solidFill>
              </a:rPr>
              <a:t>que os pais e/ou responsáveis deverão preencher autorizando que a criança receba a fortificação com o sachê de micronutrientes nas creches.</a:t>
            </a: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8913"/>
            <a:ext cx="65532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ângulo de cantos arredondados 1"/>
          <p:cNvSpPr/>
          <p:nvPr/>
        </p:nvSpPr>
        <p:spPr>
          <a:xfrm>
            <a:off x="2411413" y="3357563"/>
            <a:ext cx="6553200" cy="5762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r>
              <a:rPr lang="pt-BR" sz="2800" b="1" dirty="0" smtClean="0"/>
              <a:t> - SIMEC</a:t>
            </a:r>
            <a:r>
              <a:rPr lang="pt-BR" sz="2800" dirty="0" smtClean="0"/>
              <a:t> </a:t>
            </a:r>
            <a:r>
              <a:rPr lang="pt-BR" sz="2800" dirty="0"/>
              <a:t>(mesma maneira que as demais ações do Componente II) no momento da avaliação anual do </a:t>
            </a:r>
            <a:r>
              <a:rPr lang="pt-BR" sz="2800" dirty="0" smtClean="0"/>
              <a:t>PSE</a:t>
            </a:r>
            <a:r>
              <a:rPr lang="pt-BR" sz="2800" dirty="0"/>
              <a:t>;</a:t>
            </a:r>
          </a:p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r>
              <a:rPr lang="pt-BR" sz="2800" dirty="0" smtClean="0"/>
              <a:t> - </a:t>
            </a:r>
            <a:r>
              <a:rPr lang="pt-BR" sz="2800" b="1" dirty="0" smtClean="0"/>
              <a:t>Hórus</a:t>
            </a:r>
            <a:r>
              <a:rPr lang="pt-BR" sz="2800" dirty="0" smtClean="0"/>
              <a:t> – Sistema Nacional de Gestão da Assistência Farmacêutica.</a:t>
            </a:r>
            <a:endParaRPr lang="pt-BR" sz="2800" dirty="0"/>
          </a:p>
          <a:p>
            <a:pPr algn="just" eaLnBrk="1" hangingPunct="1">
              <a:spcBef>
                <a:spcPct val="20000"/>
              </a:spcBef>
              <a:buFont typeface="Arial" charset="0"/>
              <a:buNone/>
            </a:pPr>
            <a:endParaRPr lang="pt-BR" sz="2800" dirty="0" smtClean="0"/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pt-BR" sz="2000" dirty="0" smtClean="0">
                <a:solidFill>
                  <a:srgbClr val="FF0000"/>
                </a:solidFill>
              </a:rPr>
              <a:t>O </a:t>
            </a:r>
            <a:r>
              <a:rPr lang="pt-BR" sz="2000" dirty="0">
                <a:solidFill>
                  <a:srgbClr val="FF0000"/>
                </a:solidFill>
              </a:rPr>
              <a:t>controle de estoque dos sachês deverá ser realizado da mesma maneira que outros insumos sob responsabilidade das equipes de atenção básica.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555875" y="620713"/>
            <a:ext cx="6408738" cy="6477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Monitoramento da Estratégia NutriSUS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634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3814095"/>
              </p:ext>
            </p:extLst>
          </p:nvPr>
        </p:nvGraphicFramePr>
        <p:xfrm>
          <a:off x="5796136" y="2636912"/>
          <a:ext cx="3168352" cy="310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1340768"/>
            <a:ext cx="1548755" cy="944116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971600" y="260648"/>
            <a:ext cx="8064896" cy="46166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5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Municípios do NutriSUS com Hórus  - Região Sudeste</a:t>
            </a:r>
            <a:endParaRPr lang="pt-BR" dirty="0"/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00945417"/>
              </p:ext>
            </p:extLst>
          </p:nvPr>
        </p:nvGraphicFramePr>
        <p:xfrm>
          <a:off x="395536" y="1812826"/>
          <a:ext cx="5112568" cy="399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24402615"/>
              </p:ext>
            </p:extLst>
          </p:nvPr>
        </p:nvGraphicFramePr>
        <p:xfrm>
          <a:off x="5796135" y="2924944"/>
          <a:ext cx="3141513" cy="2955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395536" y="6021288"/>
            <a:ext cx="5184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 smtClean="0"/>
              <a:t>10 municípios com Hórus implantado</a:t>
            </a:r>
            <a:r>
              <a:rPr lang="pt-BR" sz="1400" dirty="0" smtClean="0"/>
              <a:t>: São José do Cedro, Governador Celso Ramos, Joinville, Tangará, Barra Velha, Imbituba, </a:t>
            </a:r>
            <a:r>
              <a:rPr lang="pt-BR" sz="1400" dirty="0" err="1" smtClean="0"/>
              <a:t>Itaiópolis</a:t>
            </a:r>
            <a:r>
              <a:rPr lang="pt-BR" sz="1400" dirty="0" smtClean="0"/>
              <a:t>, Tubarão, Brusque e Xavantina 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xmlns="" val="9336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Users\maria.moratori\Pictures\Anemia por regiõ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50" r="8325"/>
          <a:stretch>
            <a:fillRect/>
          </a:stretch>
        </p:blipFill>
        <p:spPr bwMode="auto">
          <a:xfrm>
            <a:off x="179388" y="1196752"/>
            <a:ext cx="8856662" cy="5564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5288" y="116632"/>
            <a:ext cx="8640762" cy="88582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altLang="pt-BR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Prevalência de anemia em crianças menores de 5 anos</a:t>
            </a:r>
            <a:br>
              <a:rPr lang="pt-BR" altLang="pt-BR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</a:br>
            <a:r>
              <a:rPr lang="pt-BR" altLang="pt-BR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por regiões brasileiras (PNDS-2006)</a:t>
            </a:r>
          </a:p>
        </p:txBody>
      </p:sp>
      <p:sp>
        <p:nvSpPr>
          <p:cNvPr id="7172" name="CaixaDeTexto 2"/>
          <p:cNvSpPr txBox="1">
            <a:spLocks noChangeArrowheads="1"/>
          </p:cNvSpPr>
          <p:nvPr/>
        </p:nvSpPr>
        <p:spPr bwMode="auto">
          <a:xfrm>
            <a:off x="179388" y="6453188"/>
            <a:ext cx="1728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1200">
                <a:solidFill>
                  <a:srgbClr val="000000"/>
                </a:solidFill>
              </a:rPr>
              <a:t>Fonte: PNDS, 2006</a:t>
            </a:r>
            <a:r>
              <a:rPr lang="pt-BR" sz="1400">
                <a:solidFill>
                  <a:srgbClr val="000000"/>
                </a:solidFill>
                <a:latin typeface="Calibri" charset="0"/>
              </a:rPr>
              <a:t>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76263" y="4805363"/>
            <a:ext cx="2663825" cy="8302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Média Nacional: 20,9%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tângulo 1"/>
          <p:cNvSpPr>
            <a:spLocks noChangeArrowheads="1"/>
          </p:cNvSpPr>
          <p:nvPr/>
        </p:nvSpPr>
        <p:spPr bwMode="auto">
          <a:xfrm>
            <a:off x="179388" y="1341438"/>
            <a:ext cx="87852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1800" b="1" dirty="0">
                <a:solidFill>
                  <a:srgbClr val="000000"/>
                </a:solidFill>
              </a:rPr>
              <a:t>Cabe ao </a:t>
            </a:r>
            <a:r>
              <a:rPr lang="pt-BR" sz="1800" b="1" u="sng" dirty="0">
                <a:solidFill>
                  <a:srgbClr val="000000"/>
                </a:solidFill>
              </a:rPr>
              <a:t>Ministério da Saúde</a:t>
            </a:r>
            <a:r>
              <a:rPr lang="pt-BR" sz="1800" b="1" dirty="0">
                <a:solidFill>
                  <a:srgbClr val="000000"/>
                </a:solidFill>
              </a:rPr>
              <a:t>, de forma articulada com o  Ministério da Educação:</a:t>
            </a:r>
          </a:p>
          <a:p>
            <a:pPr algn="just"/>
            <a:endParaRPr lang="pt-BR" sz="1800" b="1" dirty="0">
              <a:solidFill>
                <a:srgbClr val="000000"/>
              </a:solidFill>
            </a:endParaRPr>
          </a:p>
          <a:p>
            <a:pPr algn="just"/>
            <a:r>
              <a:rPr lang="pt-BR" sz="1800" dirty="0">
                <a:solidFill>
                  <a:srgbClr val="000000"/>
                </a:solidFill>
              </a:rPr>
              <a:t>I. Divulgar aos municípios o cronograma de </a:t>
            </a:r>
            <a:r>
              <a:rPr lang="pt-BR" sz="1800" dirty="0" smtClean="0">
                <a:solidFill>
                  <a:srgbClr val="000000"/>
                </a:solidFill>
              </a:rPr>
              <a:t>adesões</a:t>
            </a:r>
            <a:r>
              <a:rPr lang="pt-BR" sz="1800" dirty="0">
                <a:solidFill>
                  <a:srgbClr val="000000"/>
                </a:solidFill>
              </a:rPr>
              <a:t> </a:t>
            </a:r>
            <a:r>
              <a:rPr lang="pt-BR" sz="1800" dirty="0" smtClean="0">
                <a:solidFill>
                  <a:srgbClr val="000000"/>
                </a:solidFill>
              </a:rPr>
              <a:t>(lista CGAN);</a:t>
            </a:r>
            <a:endParaRPr lang="pt-BR" sz="1800" dirty="0">
              <a:solidFill>
                <a:srgbClr val="000000"/>
              </a:solidFill>
            </a:endParaRPr>
          </a:p>
          <a:p>
            <a:pPr algn="just"/>
            <a:r>
              <a:rPr lang="pt-BR" sz="1800" dirty="0">
                <a:solidFill>
                  <a:srgbClr val="000000"/>
                </a:solidFill>
              </a:rPr>
              <a:t>II. Realizar ampla mobilização sobre a estratégia de fortificação da  alimentação infantil com micronutrientes em pó;</a:t>
            </a:r>
          </a:p>
          <a:p>
            <a:pPr algn="just"/>
            <a:r>
              <a:rPr lang="pt-BR" sz="1800" dirty="0">
                <a:solidFill>
                  <a:srgbClr val="000000"/>
                </a:solidFill>
              </a:rPr>
              <a:t>III. Adquirir e distribuir os sachês de micronutrientes;</a:t>
            </a:r>
          </a:p>
          <a:p>
            <a:pPr algn="just"/>
            <a:r>
              <a:rPr lang="pt-BR" sz="1800" dirty="0">
                <a:solidFill>
                  <a:srgbClr val="000000"/>
                </a:solidFill>
              </a:rPr>
              <a:t>IV. Estimular e assessorar tecnicamente os estados e municípios na implantação e implementação da estratégia;</a:t>
            </a:r>
          </a:p>
          <a:p>
            <a:pPr algn="just"/>
            <a:r>
              <a:rPr lang="pt-BR" sz="1800" dirty="0">
                <a:solidFill>
                  <a:srgbClr val="000000"/>
                </a:solidFill>
              </a:rPr>
              <a:t>V. Elaborar materiais de formação e divulgar as condutas  operacionais aos estados e municípios;</a:t>
            </a:r>
          </a:p>
          <a:p>
            <a:pPr algn="just"/>
            <a:r>
              <a:rPr lang="pt-BR" sz="1800" dirty="0">
                <a:solidFill>
                  <a:srgbClr val="000000"/>
                </a:solidFill>
              </a:rPr>
              <a:t>VI. Monitorar em nível nacional e realizar cooperação técnica aos estados e municípios na avaliação da implantação,  operacionalização, desempenho e impacto da estratégia de fortificação da alimentação com micronutrientes em pó.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86200" y="476250"/>
            <a:ext cx="5078413" cy="506413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Responsabilidades: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2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tângulo 1"/>
          <p:cNvSpPr>
            <a:spLocks noChangeArrowheads="1"/>
          </p:cNvSpPr>
          <p:nvPr/>
        </p:nvSpPr>
        <p:spPr bwMode="auto">
          <a:xfrm>
            <a:off x="107950" y="549275"/>
            <a:ext cx="89281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1800" b="1" dirty="0">
                <a:solidFill>
                  <a:srgbClr val="000000"/>
                </a:solidFill>
              </a:rPr>
              <a:t>Cabe ao </a:t>
            </a:r>
            <a:r>
              <a:rPr lang="pt-BR" sz="1800" b="1" u="sng" dirty="0">
                <a:solidFill>
                  <a:srgbClr val="000000"/>
                </a:solidFill>
              </a:rPr>
              <a:t>Estado</a:t>
            </a:r>
            <a:r>
              <a:rPr lang="pt-BR" sz="1800" b="1" dirty="0">
                <a:solidFill>
                  <a:srgbClr val="000000"/>
                </a:solidFill>
              </a:rPr>
              <a:t> (em parceria com os Grupos de Trabalho </a:t>
            </a:r>
            <a:r>
              <a:rPr lang="pt-BR" sz="1800" b="1" dirty="0" err="1">
                <a:solidFill>
                  <a:srgbClr val="000000"/>
                </a:solidFill>
              </a:rPr>
              <a:t>Intersetoriais</a:t>
            </a:r>
            <a:r>
              <a:rPr lang="pt-BR" sz="1800" b="1" dirty="0">
                <a:solidFill>
                  <a:srgbClr val="000000"/>
                </a:solidFill>
              </a:rPr>
              <a:t> Estaduais – GTI-E):</a:t>
            </a:r>
          </a:p>
          <a:p>
            <a:endParaRPr lang="pt-BR" sz="1800" b="1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I. Definir a área técnica responsável para coordenar, em âmbito estadual, </a:t>
            </a:r>
            <a:r>
              <a:rPr lang="pt-BR" sz="1800" dirty="0" smtClean="0">
                <a:solidFill>
                  <a:srgbClr val="000000"/>
                </a:solidFill>
              </a:rPr>
              <a:t>de </a:t>
            </a:r>
            <a:r>
              <a:rPr lang="pt-BR" sz="1800" dirty="0">
                <a:solidFill>
                  <a:srgbClr val="000000"/>
                </a:solidFill>
              </a:rPr>
              <a:t>preferência aquela já responsável pelas ações de alimentação e nutrição no estado; </a:t>
            </a:r>
          </a:p>
          <a:p>
            <a:r>
              <a:rPr lang="pt-BR" sz="1800" dirty="0">
                <a:solidFill>
                  <a:srgbClr val="000000"/>
                </a:solidFill>
              </a:rPr>
              <a:t>II. Mobilizar os gestores municipais para a </a:t>
            </a:r>
            <a:r>
              <a:rPr lang="pt-BR" sz="1800" dirty="0" smtClean="0">
                <a:solidFill>
                  <a:srgbClr val="000000"/>
                </a:solidFill>
              </a:rPr>
              <a:t>adesão;</a:t>
            </a:r>
            <a:endParaRPr lang="pt-BR" sz="1800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III. Apoiar a formação dos profissionais de saúde e educação envolvidos na </a:t>
            </a:r>
            <a:r>
              <a:rPr lang="pt-BR" sz="1800" dirty="0" smtClean="0">
                <a:solidFill>
                  <a:srgbClr val="000000"/>
                </a:solidFill>
              </a:rPr>
              <a:t>operacionalização;</a:t>
            </a:r>
            <a:endParaRPr lang="pt-BR" sz="1800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IV. Apoiar a formação de recursos humanos em ações de prevenção  e controle das carências nutricionais, com ênfase na promoção  da alimentação adequada e saudável;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V. Estimular e assessorar tecnicamente os municípios na implantação  e </a:t>
            </a:r>
            <a:r>
              <a:rPr lang="pt-BR" sz="1800" dirty="0" smtClean="0">
                <a:solidFill>
                  <a:srgbClr val="000000"/>
                </a:solidFill>
              </a:rPr>
              <a:t>implementação;</a:t>
            </a:r>
            <a:endParaRPr lang="pt-BR" sz="1800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VI. Divulgar os materiais e as condutas operacionais da estratégia de fortificação com micronutrientes em pó aos municípios;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VII. Acompanhar e monitorar a implantação da estratégia de  fortificação com micronutrientes em pó nos municípios;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VIII. Realizar visitas técnicas e acompanhamento para apurar irregularidades na condução da estratégia de fortificação com micronutrientes em pó.</a:t>
            </a:r>
          </a:p>
        </p:txBody>
      </p:sp>
    </p:spTree>
    <p:extLst>
      <p:ext uri="{BB962C8B-B14F-4D97-AF65-F5344CB8AC3E}">
        <p14:creationId xmlns:p14="http://schemas.microsoft.com/office/powerpoint/2010/main" xmlns="" val="247858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tângulo 1"/>
          <p:cNvSpPr>
            <a:spLocks noChangeArrowheads="1"/>
          </p:cNvSpPr>
          <p:nvPr/>
        </p:nvSpPr>
        <p:spPr bwMode="auto">
          <a:xfrm>
            <a:off x="46038" y="188913"/>
            <a:ext cx="9001125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1800" b="1" dirty="0">
                <a:solidFill>
                  <a:srgbClr val="000000"/>
                </a:solidFill>
              </a:rPr>
              <a:t>Cabe ao </a:t>
            </a:r>
            <a:r>
              <a:rPr lang="pt-BR" sz="1800" b="1" u="sng" dirty="0">
                <a:solidFill>
                  <a:srgbClr val="000000"/>
                </a:solidFill>
              </a:rPr>
              <a:t>Município</a:t>
            </a:r>
            <a:r>
              <a:rPr lang="pt-BR" sz="1800" b="1" dirty="0">
                <a:solidFill>
                  <a:srgbClr val="000000"/>
                </a:solidFill>
              </a:rPr>
              <a:t> (em parceria com os Grupos de Trabalho </a:t>
            </a:r>
            <a:r>
              <a:rPr lang="pt-BR" sz="1800" b="1" dirty="0" err="1">
                <a:solidFill>
                  <a:srgbClr val="000000"/>
                </a:solidFill>
              </a:rPr>
              <a:t>Intersetoriais</a:t>
            </a:r>
            <a:r>
              <a:rPr lang="pt-BR" sz="1800" b="1" dirty="0">
                <a:solidFill>
                  <a:srgbClr val="000000"/>
                </a:solidFill>
              </a:rPr>
              <a:t> Municipais – GTI-M</a:t>
            </a:r>
            <a:r>
              <a:rPr lang="pt-BR" sz="1800" b="1" dirty="0" smtClean="0">
                <a:solidFill>
                  <a:srgbClr val="000000"/>
                </a:solidFill>
              </a:rPr>
              <a:t>):</a:t>
            </a:r>
          </a:p>
          <a:p>
            <a:pPr algn="ctr"/>
            <a:endParaRPr lang="pt-BR" sz="1800" b="1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I. Definir a área técnica responsável para coordenar, em âmbito </a:t>
            </a:r>
            <a:r>
              <a:rPr lang="pt-BR" sz="1800" dirty="0" smtClean="0">
                <a:solidFill>
                  <a:srgbClr val="000000"/>
                </a:solidFill>
              </a:rPr>
              <a:t>municipal, </a:t>
            </a:r>
            <a:r>
              <a:rPr lang="pt-BR" sz="1800" dirty="0">
                <a:solidFill>
                  <a:srgbClr val="000000"/>
                </a:solidFill>
              </a:rPr>
              <a:t>de preferência aquela já responsável pelas ações de alimentação e nutrição no município;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II. Realizar a implantação da </a:t>
            </a:r>
            <a:r>
              <a:rPr lang="pt-BR" sz="1800" dirty="0" smtClean="0">
                <a:solidFill>
                  <a:srgbClr val="000000"/>
                </a:solidFill>
              </a:rPr>
              <a:t>estratégia;</a:t>
            </a:r>
            <a:endParaRPr lang="pt-BR" sz="1800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III. Definir local adequado de </a:t>
            </a:r>
            <a:r>
              <a:rPr lang="pt-BR" sz="1800" u="sng" dirty="0">
                <a:solidFill>
                  <a:srgbClr val="000000"/>
                </a:solidFill>
              </a:rPr>
              <a:t>armazenamento</a:t>
            </a:r>
            <a:r>
              <a:rPr lang="pt-BR" sz="1800" dirty="0">
                <a:solidFill>
                  <a:srgbClr val="000000"/>
                </a:solidFill>
              </a:rPr>
              <a:t> dos suplementos no município e nas creches partícipes da ação;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IV. Realizar a </a:t>
            </a:r>
            <a:r>
              <a:rPr lang="pt-BR" sz="1800" u="sng" dirty="0">
                <a:solidFill>
                  <a:srgbClr val="000000"/>
                </a:solidFill>
              </a:rPr>
              <a:t>distribuição</a:t>
            </a:r>
            <a:r>
              <a:rPr lang="pt-BR" sz="1800" dirty="0">
                <a:solidFill>
                  <a:srgbClr val="000000"/>
                </a:solidFill>
              </a:rPr>
              <a:t> dos suplementos e dos recipientes de </a:t>
            </a:r>
            <a:r>
              <a:rPr lang="pt-BR" sz="1800" u="sng" dirty="0">
                <a:solidFill>
                  <a:srgbClr val="000000"/>
                </a:solidFill>
              </a:rPr>
              <a:t>descarte</a:t>
            </a:r>
            <a:r>
              <a:rPr lang="pt-BR" sz="1800" dirty="0">
                <a:solidFill>
                  <a:srgbClr val="000000"/>
                </a:solidFill>
              </a:rPr>
              <a:t> das embalagens dos sachês;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V. Garantir aos pais das crianças matriculadas em creches todas as orientações sobre </a:t>
            </a:r>
            <a:r>
              <a:rPr lang="pt-BR" sz="1800" dirty="0" smtClean="0">
                <a:solidFill>
                  <a:srgbClr val="000000"/>
                </a:solidFill>
              </a:rPr>
              <a:t>a estratégia;</a:t>
            </a:r>
            <a:endParaRPr lang="pt-BR" sz="1800" dirty="0">
              <a:solidFill>
                <a:srgbClr val="000000"/>
              </a:solidFill>
            </a:endParaRPr>
          </a:p>
          <a:p>
            <a:r>
              <a:rPr lang="pt-BR" sz="1800" dirty="0">
                <a:solidFill>
                  <a:srgbClr val="000000"/>
                </a:solidFill>
              </a:rPr>
              <a:t>VI. Garantir que todas as crianças a serem suplementadas em creches tenham consentimento dos pais para participar da ação;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VII. Realizar a administração dos suplementos às crianças nas creches;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VIII. Supervisionar o consumo e aceitabilidade dos suplementos (ação conjunta entre saúde e educação);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IX. Comunicar as esferas estadual e federal de gestão da estratégia </a:t>
            </a:r>
            <a:r>
              <a:rPr lang="pt-BR" sz="1800" dirty="0" smtClean="0">
                <a:solidFill>
                  <a:srgbClr val="000000"/>
                </a:solidFill>
              </a:rPr>
              <a:t>sobre </a:t>
            </a:r>
            <a:r>
              <a:rPr lang="pt-BR" sz="1800" dirty="0">
                <a:solidFill>
                  <a:srgbClr val="000000"/>
                </a:solidFill>
              </a:rPr>
              <a:t>possíveis intercorrências quanto ao uso dos </a:t>
            </a:r>
            <a:r>
              <a:rPr lang="pt-BR" sz="1800" dirty="0" smtClean="0">
                <a:solidFill>
                  <a:srgbClr val="000000"/>
                </a:solidFill>
              </a:rPr>
              <a:t>sachês;</a:t>
            </a:r>
            <a:endParaRPr lang="pt-BR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73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tângulo 1"/>
          <p:cNvSpPr>
            <a:spLocks noChangeArrowheads="1"/>
          </p:cNvSpPr>
          <p:nvPr/>
        </p:nvSpPr>
        <p:spPr bwMode="auto">
          <a:xfrm>
            <a:off x="34925" y="1125538"/>
            <a:ext cx="900112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800" dirty="0">
                <a:solidFill>
                  <a:srgbClr val="000000"/>
                </a:solidFill>
              </a:rPr>
              <a:t>X. Garantir a distribuição das Fichas de controle da distribuição dos suplementos; </a:t>
            </a:r>
          </a:p>
          <a:p>
            <a:r>
              <a:rPr lang="pt-BR" sz="1800" dirty="0">
                <a:solidFill>
                  <a:srgbClr val="000000"/>
                </a:solidFill>
              </a:rPr>
              <a:t>XI. Realizar a avaliação anual da estratégia por meio do SIMEC e </a:t>
            </a:r>
            <a:r>
              <a:rPr lang="pt-BR" sz="1800" dirty="0" smtClean="0">
                <a:solidFill>
                  <a:srgbClr val="000000"/>
                </a:solidFill>
              </a:rPr>
              <a:t>Hórus;</a:t>
            </a:r>
            <a:endParaRPr lang="pt-BR" sz="1800" dirty="0">
              <a:solidFill>
                <a:srgbClr val="000000"/>
              </a:solidFill>
            </a:endParaRPr>
          </a:p>
          <a:p>
            <a:r>
              <a:rPr lang="pt-BR" sz="1800" dirty="0" smtClean="0">
                <a:solidFill>
                  <a:srgbClr val="000000"/>
                </a:solidFill>
              </a:rPr>
              <a:t>XII</a:t>
            </a:r>
            <a:r>
              <a:rPr lang="pt-BR" sz="1800" dirty="0">
                <a:solidFill>
                  <a:srgbClr val="000000"/>
                </a:solidFill>
              </a:rPr>
              <a:t>. Avaliar o desempenho da estratégia em nível municipal, em especial do controle do ciclo de intervenção;</a:t>
            </a:r>
          </a:p>
          <a:p>
            <a:r>
              <a:rPr lang="pt-BR" sz="1800" dirty="0">
                <a:solidFill>
                  <a:srgbClr val="000000"/>
                </a:solidFill>
              </a:rPr>
              <a:t>XIII. Estimular ações complementares de promoção do aleitamento materno e de alimentação adequada e saudável. </a:t>
            </a:r>
          </a:p>
          <a:p>
            <a:r>
              <a:rPr lang="pt-BR" sz="1800" dirty="0">
                <a:solidFill>
                  <a:srgbClr val="000000"/>
                </a:solidFill>
              </a:rPr>
              <a:t>XIV. Realizar a formação de recursos humanos em ações de prevenção e controle das carências nutricionais, com ênfase na promoção da alimentação adequada e </a:t>
            </a:r>
            <a:r>
              <a:rPr lang="pt-BR" sz="1800" dirty="0" smtClean="0">
                <a:solidFill>
                  <a:srgbClr val="000000"/>
                </a:solidFill>
              </a:rPr>
              <a:t>saudável.</a:t>
            </a:r>
            <a:endParaRPr lang="pt-BR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79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3474" y="187158"/>
            <a:ext cx="6952060" cy="461665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de </a:t>
            </a:r>
            <a:r>
              <a:rPr lang="pt-B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auto-aprendizagem</a:t>
            </a:r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 </a:t>
            </a:r>
            <a:r>
              <a:rPr lang="pt-B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RedeNutri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397" y="1268760"/>
            <a:ext cx="878497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00000" algn="just"/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Objetivo: </a:t>
            </a:r>
            <a:r>
              <a:rPr lang="pt-BR" sz="2000" dirty="0"/>
              <a:t>contribuir com a formação de 	</a:t>
            </a:r>
            <a:r>
              <a:rPr lang="pt-BR" sz="2000" dirty="0" smtClean="0"/>
              <a:t>profissionais </a:t>
            </a:r>
            <a:r>
              <a:rPr lang="pt-BR" sz="2000" dirty="0"/>
              <a:t>das </a:t>
            </a:r>
            <a:r>
              <a:rPr lang="pt-BR" sz="2000" dirty="0" smtClean="0"/>
              <a:t>áreas </a:t>
            </a:r>
            <a:r>
              <a:rPr lang="pt-BR" sz="2000" dirty="0"/>
              <a:t>da saúde e </a:t>
            </a:r>
            <a:r>
              <a:rPr lang="pt-BR" sz="2000" dirty="0" smtClean="0"/>
              <a:t>da educação </a:t>
            </a:r>
            <a:r>
              <a:rPr lang="pt-BR" sz="2000" dirty="0"/>
              <a:t>vinculados ao Programa Saúde </a:t>
            </a:r>
            <a:r>
              <a:rPr lang="pt-BR" sz="2000" dirty="0" smtClean="0"/>
              <a:t>na </a:t>
            </a:r>
            <a:r>
              <a:rPr lang="pt-BR" sz="2000" dirty="0"/>
              <a:t>Escola, gestores, pesquisadores e estudantes, para atuarem </a:t>
            </a:r>
            <a:r>
              <a:rPr lang="pt-BR" sz="2000" dirty="0" smtClean="0"/>
              <a:t>na </a:t>
            </a:r>
            <a:r>
              <a:rPr lang="pt-BR" sz="2000" dirty="0"/>
              <a:t>Estratégia de Fortificação da Alimentação Infantil com </a:t>
            </a:r>
            <a:r>
              <a:rPr lang="pt-BR" sz="2000" dirty="0" smtClean="0"/>
              <a:t>Micronutrientes </a:t>
            </a:r>
            <a:r>
              <a:rPr lang="pt-BR" sz="2000" dirty="0"/>
              <a:t>em </a:t>
            </a:r>
            <a:r>
              <a:rPr lang="pt-BR" sz="2000" dirty="0" smtClean="0"/>
              <a:t>Pó - </a:t>
            </a:r>
            <a:r>
              <a:rPr lang="pt-BR" sz="2000" dirty="0"/>
              <a:t>NutriSUS. </a:t>
            </a:r>
            <a:endParaRPr lang="pt-BR" sz="2000" dirty="0" smtClean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r>
              <a:rPr lang="pt-BR" sz="2000" dirty="0" smtClean="0"/>
              <a:t>Também </a:t>
            </a:r>
            <a:r>
              <a:rPr lang="pt-BR" sz="2000" dirty="0"/>
              <a:t>está </a:t>
            </a:r>
            <a:r>
              <a:rPr lang="pt-BR" sz="2000" dirty="0" smtClean="0"/>
              <a:t>disponível</a:t>
            </a:r>
            <a:r>
              <a:rPr lang="pt-BR" sz="2000" dirty="0"/>
              <a:t>, na biblioteca do ECO-RedeNutri o Manual Instrutivo </a:t>
            </a:r>
            <a:r>
              <a:rPr lang="pt-BR" sz="2000" dirty="0" smtClean="0"/>
              <a:t>com </a:t>
            </a:r>
            <a:r>
              <a:rPr lang="pt-BR" sz="2000" dirty="0"/>
              <a:t>o conteúdo completo e diversos materiais de apoio.</a:t>
            </a:r>
          </a:p>
          <a:p>
            <a:endParaRPr lang="pt-BR" dirty="0" smtClean="0">
              <a:hlinkClick r:id="rId2"/>
            </a:endParaRPr>
          </a:p>
          <a:p>
            <a:r>
              <a:rPr lang="pt-BR" dirty="0" smtClean="0">
                <a:hlinkClick r:id="rId2"/>
              </a:rPr>
              <a:t>http</a:t>
            </a:r>
            <a:r>
              <a:rPr lang="pt-BR" dirty="0">
                <a:hlinkClick r:id="rId2"/>
              </a:rPr>
              <a:t>://</a:t>
            </a:r>
            <a:r>
              <a:rPr lang="pt-BR" dirty="0" smtClean="0">
                <a:hlinkClick r:id="rId2"/>
              </a:rPr>
              <a:t>ecos-redenutri.bvs.br/tiki-ndex.php?page=curso_nutrisus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17" t="8619" r="26507" b="17061"/>
          <a:stretch/>
        </p:blipFill>
        <p:spPr bwMode="auto">
          <a:xfrm>
            <a:off x="179512" y="980728"/>
            <a:ext cx="2736303" cy="282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4902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tângulo 1"/>
          <p:cNvSpPr>
            <a:spLocks noChangeArrowheads="1"/>
          </p:cNvSpPr>
          <p:nvPr/>
        </p:nvSpPr>
        <p:spPr bwMode="auto">
          <a:xfrm>
            <a:off x="971550" y="2413000"/>
            <a:ext cx="72009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t-BR" altLang="pt-BR">
                <a:ea typeface="ＭＳ Ｐゴシック" charset="-128"/>
              </a:rPr>
              <a:t>Coordenação-Geral de Alimentação e Nutrição</a:t>
            </a:r>
          </a:p>
          <a:p>
            <a:pPr algn="ctr"/>
            <a:r>
              <a:rPr lang="pt-BR" altLang="pt-BR">
                <a:ea typeface="ＭＳ Ｐゴシック" charset="-128"/>
              </a:rPr>
              <a:t>Departamento de Atenção Básica</a:t>
            </a:r>
          </a:p>
          <a:p>
            <a:pPr algn="ctr"/>
            <a:r>
              <a:rPr lang="pt-BR" altLang="pt-BR">
                <a:ea typeface="ＭＳ Ｐゴシック" charset="-128"/>
              </a:rPr>
              <a:t>Secretaria de Atenção à Saúde</a:t>
            </a:r>
          </a:p>
          <a:p>
            <a:pPr algn="ctr"/>
            <a:r>
              <a:rPr lang="pt-BR" altLang="pt-BR">
                <a:ea typeface="ＭＳ Ｐゴシック" charset="-128"/>
              </a:rPr>
              <a:t>Ministério da Saúde</a:t>
            </a:r>
          </a:p>
          <a:p>
            <a:pPr algn="ctr"/>
            <a:r>
              <a:rPr lang="pt-BR" altLang="pt-BR">
                <a:ea typeface="ＭＳ Ｐゴシック" charset="-128"/>
                <a:hlinkClick r:id="rId2"/>
              </a:rPr>
              <a:t>cgan@saude.gov.br</a:t>
            </a:r>
            <a:endParaRPr lang="pt-BR" altLang="pt-BR">
              <a:ea typeface="ＭＳ Ｐゴシック" charset="-128"/>
            </a:endParaRPr>
          </a:p>
          <a:p>
            <a:pPr algn="ctr"/>
            <a:r>
              <a:rPr lang="pt-BR" altLang="pt-BR">
                <a:ea typeface="ＭＳ Ｐゴシック" charset="-128"/>
                <a:hlinkClick r:id="rId3"/>
              </a:rPr>
              <a:t>nutrisus@saude.gov.br</a:t>
            </a:r>
            <a:endParaRPr lang="pt-BR" altLang="pt-BR">
              <a:ea typeface="ＭＳ Ｐゴシック" charset="-128"/>
            </a:endParaRPr>
          </a:p>
          <a:p>
            <a:pPr algn="ctr"/>
            <a:r>
              <a:rPr lang="pt-BR" altLang="pt-BR">
                <a:ea typeface="ＭＳ Ｐゴシック" charset="-128"/>
              </a:rPr>
              <a:t> </a:t>
            </a:r>
          </a:p>
          <a:p>
            <a:pPr algn="ctr"/>
            <a:r>
              <a:rPr lang="pt-BR" altLang="pt-BR">
                <a:ea typeface="ＭＳ Ｐゴシック" charset="-128"/>
              </a:rPr>
              <a:t>Tel. (61) 3315-9011/9024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1" t="22105" r="2181" b="1554"/>
          <a:stretch/>
        </p:blipFill>
        <p:spPr bwMode="auto">
          <a:xfrm>
            <a:off x="179512" y="1340770"/>
            <a:ext cx="8964488" cy="5040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8305800" cy="791939"/>
          </a:xfrm>
          <a:solidFill>
            <a:schemeClr val="accent5">
              <a:lumMod val="9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Principais determinantes da anemia por deficiência de ferro na infância: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836712"/>
            <a:ext cx="6840537" cy="5616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de cantos arredondados 4"/>
          <p:cNvSpPr/>
          <p:nvPr/>
        </p:nvSpPr>
        <p:spPr>
          <a:xfrm>
            <a:off x="315538" y="836712"/>
            <a:ext cx="3536381" cy="936104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solidFill>
                  <a:prstClr val="black"/>
                </a:solidFill>
              </a:rPr>
              <a:t>Recomendação diária de </a:t>
            </a:r>
            <a:r>
              <a:rPr lang="pt-BR" sz="1400" b="1" dirty="0" smtClean="0">
                <a:solidFill>
                  <a:prstClr val="black"/>
                </a:solidFill>
              </a:rPr>
              <a:t>ingestão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 smtClean="0">
                <a:solidFill>
                  <a:schemeClr val="tx1"/>
                </a:solidFill>
              </a:rPr>
              <a:t>6 </a:t>
            </a:r>
            <a:r>
              <a:rPr lang="pt-BR" sz="1400" b="1" dirty="0">
                <a:solidFill>
                  <a:schemeClr val="tx1"/>
                </a:solidFill>
              </a:rPr>
              <a:t>– 12 </a:t>
            </a:r>
            <a:r>
              <a:rPr lang="pt-BR" sz="1400" b="1" dirty="0" smtClean="0">
                <a:solidFill>
                  <a:schemeClr val="tx1"/>
                </a:solidFill>
              </a:rPr>
              <a:t>meses: </a:t>
            </a:r>
            <a:r>
              <a:rPr lang="pt-BR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mg/dia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 smtClean="0">
                <a:solidFill>
                  <a:schemeClr val="tx1"/>
                </a:solidFill>
              </a:rPr>
              <a:t>1 </a:t>
            </a:r>
            <a:r>
              <a:rPr lang="pt-BR" sz="1400" b="1" dirty="0">
                <a:solidFill>
                  <a:schemeClr val="tx1"/>
                </a:solidFill>
              </a:rPr>
              <a:t>– 3 </a:t>
            </a:r>
            <a:r>
              <a:rPr lang="pt-BR" sz="1400" b="1" dirty="0" smtClean="0">
                <a:solidFill>
                  <a:schemeClr val="tx1"/>
                </a:solidFill>
              </a:rPr>
              <a:t>anos: 7 </a:t>
            </a:r>
            <a:r>
              <a:rPr lang="pt-BR" sz="1400" b="1" dirty="0">
                <a:solidFill>
                  <a:schemeClr val="tx1"/>
                </a:solidFill>
              </a:rPr>
              <a:t>mg/dia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251520" y="4509120"/>
            <a:ext cx="3744416" cy="1352762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 b="1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prstClr val="black"/>
                </a:solidFill>
              </a:rPr>
              <a:t>Ingestão crianças de 12 a 24 meses: </a:t>
            </a:r>
            <a:r>
              <a:rPr lang="pt-B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 a 5 mg/dia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 b="1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50" dirty="0">
                <a:solidFill>
                  <a:prstClr val="black"/>
                </a:solidFill>
              </a:rPr>
              <a:t>(Bortolini &amp; </a:t>
            </a:r>
            <a:r>
              <a:rPr lang="pt-BR" sz="1050" dirty="0" err="1">
                <a:solidFill>
                  <a:prstClr val="black"/>
                </a:solidFill>
              </a:rPr>
              <a:t>Vitolo</a:t>
            </a:r>
            <a:r>
              <a:rPr lang="pt-BR" sz="1050" dirty="0">
                <a:solidFill>
                  <a:prstClr val="black"/>
                </a:solidFill>
              </a:rPr>
              <a:t> 2007; Lacerda &amp; Cunha 2001; </a:t>
            </a:r>
            <a:r>
              <a:rPr lang="pt-BR" sz="1050" dirty="0" err="1">
                <a:solidFill>
                  <a:prstClr val="black"/>
                </a:solidFill>
              </a:rPr>
              <a:t>Vitolo</a:t>
            </a:r>
            <a:r>
              <a:rPr lang="pt-BR" sz="1050" dirty="0">
                <a:solidFill>
                  <a:prstClr val="black"/>
                </a:solidFill>
              </a:rPr>
              <a:t> &amp; Bortolini 2007; Oliveira </a:t>
            </a:r>
            <a:r>
              <a:rPr lang="pt-BR" sz="1050" dirty="0" err="1">
                <a:solidFill>
                  <a:prstClr val="black"/>
                </a:solidFill>
              </a:rPr>
              <a:t>et</a:t>
            </a:r>
            <a:r>
              <a:rPr lang="pt-BR" sz="1050" dirty="0">
                <a:solidFill>
                  <a:prstClr val="black"/>
                </a:solidFill>
              </a:rPr>
              <a:t> </a:t>
            </a:r>
            <a:r>
              <a:rPr lang="pt-BR" sz="1050" dirty="0" err="1">
                <a:solidFill>
                  <a:prstClr val="black"/>
                </a:solidFill>
              </a:rPr>
              <a:t>al</a:t>
            </a:r>
            <a:r>
              <a:rPr lang="pt-BR" sz="1050" dirty="0">
                <a:solidFill>
                  <a:prstClr val="black"/>
                </a:solidFill>
              </a:rPr>
              <a:t> 2007)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400" b="1" dirty="0">
              <a:solidFill>
                <a:prstClr val="white"/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2700338" y="184943"/>
            <a:ext cx="6284912" cy="58261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tx1"/>
                </a:solidFill>
                <a:ea typeface="Cambria Math" pitchFamily="18" charset="0"/>
              </a:rPr>
              <a:t>Determinantes da anemia</a:t>
            </a:r>
          </a:p>
        </p:txBody>
      </p:sp>
      <p:cxnSp>
        <p:nvCxnSpPr>
          <p:cNvPr id="3" name="Conector reto 2"/>
          <p:cNvCxnSpPr/>
          <p:nvPr/>
        </p:nvCxnSpPr>
        <p:spPr bwMode="auto">
          <a:xfrm>
            <a:off x="3995936" y="3933056"/>
            <a:ext cx="3672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Conector reto 7"/>
          <p:cNvCxnSpPr/>
          <p:nvPr/>
        </p:nvCxnSpPr>
        <p:spPr bwMode="auto">
          <a:xfrm flipV="1">
            <a:off x="3995936" y="371703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ector reto 9"/>
          <p:cNvCxnSpPr/>
          <p:nvPr/>
        </p:nvCxnSpPr>
        <p:spPr bwMode="auto">
          <a:xfrm flipV="1">
            <a:off x="7668344" y="3717032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ector reto 11"/>
          <p:cNvCxnSpPr/>
          <p:nvPr/>
        </p:nvCxnSpPr>
        <p:spPr bwMode="auto">
          <a:xfrm flipV="1">
            <a:off x="3995936" y="2636912"/>
            <a:ext cx="0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Conector reto 13"/>
          <p:cNvCxnSpPr/>
          <p:nvPr/>
        </p:nvCxnSpPr>
        <p:spPr bwMode="auto">
          <a:xfrm flipV="1">
            <a:off x="7668344" y="2852936"/>
            <a:ext cx="0" cy="3600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Conector reto 15"/>
          <p:cNvCxnSpPr/>
          <p:nvPr/>
        </p:nvCxnSpPr>
        <p:spPr bwMode="auto">
          <a:xfrm>
            <a:off x="3995936" y="1916832"/>
            <a:ext cx="3672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ector reto 17"/>
          <p:cNvCxnSpPr/>
          <p:nvPr/>
        </p:nvCxnSpPr>
        <p:spPr bwMode="auto">
          <a:xfrm>
            <a:off x="3995936" y="191683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Conector reto 19"/>
          <p:cNvCxnSpPr/>
          <p:nvPr/>
        </p:nvCxnSpPr>
        <p:spPr bwMode="auto">
          <a:xfrm>
            <a:off x="7668344" y="191683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ector reto 21"/>
          <p:cNvCxnSpPr/>
          <p:nvPr/>
        </p:nvCxnSpPr>
        <p:spPr bwMode="auto">
          <a:xfrm>
            <a:off x="5842794" y="1772816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Conector reto 23"/>
          <p:cNvCxnSpPr/>
          <p:nvPr/>
        </p:nvCxnSpPr>
        <p:spPr bwMode="auto">
          <a:xfrm>
            <a:off x="5940152" y="3933056"/>
            <a:ext cx="0" cy="720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87"/>
          <a:stretch>
            <a:fillRect/>
          </a:stretch>
        </p:blipFill>
        <p:spPr bwMode="auto">
          <a:xfrm>
            <a:off x="347663" y="1052513"/>
            <a:ext cx="8701087" cy="526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2124075" y="260350"/>
            <a:ext cx="6891338" cy="531813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xtLst/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-110" charset="0"/>
                <a:ea typeface="Arial" pitchFamily="-110" charset="0"/>
                <a:cs typeface="Arial" pitchFamily="-110" charset="0"/>
              </a:defRPr>
            </a:lvl9pPr>
          </a:lstStyle>
          <a:p>
            <a:pPr>
              <a:defRPr/>
            </a:pPr>
            <a:r>
              <a:rPr lang="pt-BR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Repercussões da anemia</a:t>
            </a:r>
            <a:endParaRPr lang="pt-B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-986406" y="1658011"/>
          <a:ext cx="9104546" cy="444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5" name="CaixaDeTexto 2"/>
          <p:cNvSpPr txBox="1">
            <a:spLocks noChangeArrowheads="1"/>
          </p:cNvSpPr>
          <p:nvPr/>
        </p:nvSpPr>
        <p:spPr bwMode="auto">
          <a:xfrm>
            <a:off x="5775325" y="5300663"/>
            <a:ext cx="3368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1200">
                <a:solidFill>
                  <a:srgbClr val="000000"/>
                </a:solidFill>
              </a:rPr>
              <a:t>Villalpando et al 2006; Kramer, Zimmermann 2007; Olivares, Hertrampf, Uauy 2006; </a:t>
            </a:r>
          </a:p>
          <a:p>
            <a:pPr eaLnBrk="1" hangingPunct="1"/>
            <a:r>
              <a:rPr lang="pt-BR" sz="1200">
                <a:solidFill>
                  <a:srgbClr val="000000"/>
                </a:solidFill>
              </a:rPr>
              <a:t>Scott 2007; West, Gernand, Sommer et al 2007</a:t>
            </a:r>
          </a:p>
        </p:txBody>
      </p:sp>
      <p:sp>
        <p:nvSpPr>
          <p:cNvPr id="6" name="Título 6"/>
          <p:cNvSpPr txBox="1">
            <a:spLocks/>
          </p:cNvSpPr>
          <p:nvPr/>
        </p:nvSpPr>
        <p:spPr>
          <a:xfrm>
            <a:off x="2051720" y="331787"/>
            <a:ext cx="6659563" cy="720725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t-BR" altLang="pt-BR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Papel de outros micronutrientes na anemia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8062664" cy="1656184"/>
          </a:xfrm>
          <a:solidFill>
            <a:schemeClr val="accent5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sz="3200" dirty="0" smtClean="0">
                <a:latin typeface="+mn-lt"/>
              </a:rPr>
              <a:t>Como suprir a necessidade de ingestão diária de ferro da criança?</a:t>
            </a:r>
            <a:endParaRPr lang="pt-BR" sz="3200" dirty="0"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936"/>
            <a:ext cx="303912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641476" cy="1750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848"/>
          <a:stretch/>
        </p:blipFill>
        <p:spPr bwMode="auto">
          <a:xfrm>
            <a:off x="6084168" y="4725144"/>
            <a:ext cx="278856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2641476" cy="161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25144"/>
            <a:ext cx="3024336" cy="161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6632"/>
            <a:ext cx="2808312" cy="1750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313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Arial" pitchFamily="-110" charset="0"/>
            <a:cs typeface="Arial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Arial" pitchFamily="-110" charset="0"/>
            <a:cs typeface="Arial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2549</Words>
  <Application>Microsoft Office PowerPoint</Application>
  <PresentationFormat>Apresentação na tela (4:3)</PresentationFormat>
  <Paragraphs>280</Paragraphs>
  <Slides>45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48" baseType="lpstr">
      <vt:lpstr>Blank Presentation</vt:lpstr>
      <vt:lpstr>Office Theme</vt:lpstr>
      <vt:lpstr>Photo Editor Photo</vt:lpstr>
      <vt:lpstr>Slide 1</vt:lpstr>
      <vt:lpstr>Slide 2</vt:lpstr>
      <vt:lpstr>Slide 3</vt:lpstr>
      <vt:lpstr>Slide 4</vt:lpstr>
      <vt:lpstr>Principais determinantes da anemia por deficiência de ferro na infância:</vt:lpstr>
      <vt:lpstr>Slide 6</vt:lpstr>
      <vt:lpstr>Slide 7</vt:lpstr>
      <vt:lpstr>Slide 8</vt:lpstr>
      <vt:lpstr>Como suprir a necessidade de ingestão diária de ferro da criança?</vt:lpstr>
      <vt:lpstr>Quantidade de ferro em exemplo de cardápio para alimentação de crianças &lt;24 meses</vt:lpstr>
      <vt:lpstr>Absorção de ferro: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Conversa com os pais e/ou responsáveis pelas crianças que receberão os sachês de micronutrientes nas creches: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Fernanda Moratori Alves</dc:creator>
  <cp:lastModifiedBy>nunesaa</cp:lastModifiedBy>
  <cp:revision>91</cp:revision>
  <cp:lastPrinted>2014-08-25T22:08:44Z</cp:lastPrinted>
  <dcterms:created xsi:type="dcterms:W3CDTF">2014-04-23T17:32:21Z</dcterms:created>
  <dcterms:modified xsi:type="dcterms:W3CDTF">2014-09-03T13:27:21Z</dcterms:modified>
</cp:coreProperties>
</file>