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3" r:id="rId1"/>
    <p:sldMasterId id="2147483654" r:id="rId2"/>
    <p:sldMasterId id="2147483655" r:id="rId3"/>
    <p:sldMasterId id="2147483656" r:id="rId4"/>
    <p:sldMasterId id="2147483657" r:id="rId5"/>
  </p:sldMasterIdLst>
  <p:notesMasterIdLst>
    <p:notesMasterId r:id="rId23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24"/>
      <p:bold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Verdana" panose="020B0604030504040204" pitchFamily="34" charset="0"/>
      <p:regular r:id="rId30"/>
      <p:bold r:id="rId31"/>
      <p:italic r:id="rId32"/>
      <p:boldItalic r:id="rId33"/>
    </p:embeddedFont>
    <p:embeddedFont>
      <p:font typeface="Caveat" panose="020B0604020202020204" charset="0"/>
      <p:regular r:id="rId34"/>
      <p:bold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84" y="-5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font" Target="fonts/font11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70841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73882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8170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8295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3315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693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ecc67c8a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g3ecc67c8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5927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b9da694c1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b9da694c1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3b9da694c1_1_26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15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81232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baa8c6a8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baa8c6a8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g3baa8c6a8f_0_0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16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1550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731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5146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b9da694c1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b9da694c1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g3b9da694c1_1_10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3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3700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9841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b9da694c1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b9da694c1_1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3b9da694c1_1_36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5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0850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c1dbcc26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c1dbcc26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3c1dbcc26a_0_0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6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4379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b9da694c1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b9da694c1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g3b9da694c1_1_48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7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4989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b9da694c1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b9da694c1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3b9da694c1_1_65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8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7381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b9da694c1_1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b9da694c1_1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3b9da694c1_1_93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9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094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>
  <p:cSld name="Slide de título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3707904" y="1851670"/>
            <a:ext cx="4968552" cy="1002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37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171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42900" algn="l" rtl="0"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24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24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e conteúdo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37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42900" algn="l" rtl="0"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spcBef>
                <a:spcPts val="24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spcBef>
                <a:spcPts val="24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Noto Sans Symbols"/>
              <a:buChar char="▪"/>
              <a:defRPr sz="12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6">
  <p:cSld name="SLIDE 6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body" idx="1"/>
          </p:nvPr>
        </p:nvSpPr>
        <p:spPr>
          <a:xfrm>
            <a:off x="387240" y="706858"/>
            <a:ext cx="8350940" cy="406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de título">
  <p:cSld name="1_Slide de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ctrTitle"/>
          </p:nvPr>
        </p:nvSpPr>
        <p:spPr>
          <a:xfrm>
            <a:off x="395536" y="195486"/>
            <a:ext cx="8539070" cy="648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Verdana"/>
              <a:buNone/>
              <a:defRPr sz="25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95288" y="987425"/>
            <a:ext cx="8539162" cy="345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42900" algn="l" rtl="0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1112"/>
            <a:ext cx="9144000" cy="5154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61162" y="4589462"/>
            <a:ext cx="2073275" cy="35718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" descr="\\sedeb-170283\Repositorio Min.Saude\PORTAL SAUDE\PRODUTOS\APRESENTACOES\2017\janeiro\sauda_na_escola\slid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0637"/>
            <a:ext cx="9144000" cy="5154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3" descr="C:\Users\tatiana.teles\Documents\tati\logos\logo-governo-federAL_s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59562" y="4516437"/>
            <a:ext cx="230822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transition spd="med"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3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9" descr="C:\Users\tatiana.teles\Documents\tati\logos\logo-branca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487" y="4610100"/>
            <a:ext cx="1981200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9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dab@saude.gov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56325" y="4403725"/>
            <a:ext cx="2708275" cy="46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>
            <a:noFill/>
          </a:ln>
        </p:spPr>
      </p:pic>
      <p:pic>
        <p:nvPicPr>
          <p:cNvPr id="54" name="Google Shape;54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27875" y="2764575"/>
            <a:ext cx="2395974" cy="1476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1" descr="D:\Users\danielle.cruz\Pictures\PS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0075" y="2764575"/>
            <a:ext cx="1817825" cy="147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0"/>
          <p:cNvSpPr txBox="1">
            <a:spLocks noGrp="1"/>
          </p:cNvSpPr>
          <p:nvPr>
            <p:ph type="title"/>
          </p:nvPr>
        </p:nvSpPr>
        <p:spPr>
          <a:xfrm>
            <a:off x="30162" y="131762"/>
            <a:ext cx="9032875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ahoma"/>
              <a:buNone/>
            </a:pPr>
            <a:r>
              <a:rPr lang="en-US" sz="2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PSE E O INCENTIVO AO </a:t>
            </a:r>
            <a:br>
              <a:rPr lang="en-US" sz="2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2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USO DO </a:t>
            </a:r>
            <a:r>
              <a:rPr lang="en-US" sz="24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CARTÃO SUS </a:t>
            </a:r>
            <a:r>
              <a:rPr lang="en-US" sz="2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ENTRE OS </a:t>
            </a:r>
            <a:r>
              <a:rPr lang="en-US" sz="24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ESTUDANTES</a:t>
            </a:r>
            <a:r>
              <a:rPr lang="en-US" sz="2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-US" sz="2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</a:br>
            <a:endParaRPr/>
          </a:p>
        </p:txBody>
      </p:sp>
      <p:pic>
        <p:nvPicPr>
          <p:cNvPr id="189" name="Google Shape;18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2175" y="669575"/>
            <a:ext cx="3752600" cy="368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76400" y="1776412"/>
            <a:ext cx="4489450" cy="3367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05611" y="2857500"/>
            <a:ext cx="2438389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0"/>
          <p:cNvSpPr txBox="1"/>
          <p:nvPr/>
        </p:nvSpPr>
        <p:spPr>
          <a:xfrm>
            <a:off x="107950" y="1222375"/>
            <a:ext cx="3540125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Cartão SUS dá acesso ao prontuário eletrônico </a:t>
            </a:r>
            <a:br>
              <a:rPr lang="en-US"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já alcança 57 milhões de brasileiros</a:t>
            </a:r>
            <a:endParaRPr/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 meio dele é possível registrar e acompanhar os estudantes e as ações do Saúde na Escola</a:t>
            </a:r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1"/>
          <p:cNvSpPr txBox="1">
            <a:spLocks noGrp="1"/>
          </p:cNvSpPr>
          <p:nvPr>
            <p:ph type="ctrTitle"/>
          </p:nvPr>
        </p:nvSpPr>
        <p:spPr>
          <a:xfrm>
            <a:off x="395287" y="195262"/>
            <a:ext cx="8539162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Verdana"/>
              <a:buNone/>
            </a:pPr>
            <a:endParaRPr sz="2500" b="1" i="0" u="none" strike="noStrike" cap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8" name="Google Shape;198;p21"/>
          <p:cNvSpPr txBox="1">
            <a:spLocks noGrp="1"/>
          </p:cNvSpPr>
          <p:nvPr>
            <p:ph type="body" idx="1"/>
          </p:nvPr>
        </p:nvSpPr>
        <p:spPr>
          <a:xfrm>
            <a:off x="395287" y="987425"/>
            <a:ext cx="8539162" cy="3455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21"/>
          <p:cNvPicPr preferRelativeResize="0"/>
          <p:nvPr/>
        </p:nvPicPr>
        <p:blipFill rotWithShape="1">
          <a:blip r:embed="rId3">
            <a:alphaModFix/>
          </a:blip>
          <a:srcRect t="10508" r="56625" b="77554"/>
          <a:stretch/>
        </p:blipFill>
        <p:spPr>
          <a:xfrm>
            <a:off x="0" y="2060575"/>
            <a:ext cx="9144000" cy="13747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2"/>
          <p:cNvSpPr txBox="1"/>
          <p:nvPr/>
        </p:nvSpPr>
        <p:spPr>
          <a:xfrm>
            <a:off x="395287" y="1152525"/>
            <a:ext cx="4608512" cy="394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p22"/>
          <p:cNvPicPr preferRelativeResize="0"/>
          <p:nvPr/>
        </p:nvPicPr>
        <p:blipFill rotWithShape="1">
          <a:blip r:embed="rId3">
            <a:alphaModFix/>
          </a:blip>
          <a:srcRect t="3299" r="-1188" b="4890"/>
          <a:stretch/>
        </p:blipFill>
        <p:spPr>
          <a:xfrm>
            <a:off x="179387" y="942975"/>
            <a:ext cx="8496300" cy="4138612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207" name="Google Shape;207;p22"/>
          <p:cNvSpPr txBox="1"/>
          <p:nvPr/>
        </p:nvSpPr>
        <p:spPr>
          <a:xfrm>
            <a:off x="1116012" y="3292475"/>
            <a:ext cx="2592387" cy="1150937"/>
          </a:xfrm>
          <a:prstGeom prst="rect">
            <a:avLst/>
          </a:prstGeom>
          <a:noFill/>
          <a:ln w="508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2"/>
          <p:cNvSpPr txBox="1">
            <a:spLocks noGrp="1"/>
          </p:cNvSpPr>
          <p:nvPr>
            <p:ph type="ctrTitle"/>
          </p:nvPr>
        </p:nvSpPr>
        <p:spPr>
          <a:xfrm>
            <a:off x="138112" y="144462"/>
            <a:ext cx="8537575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Verdana"/>
              <a:buNone/>
            </a:pPr>
            <a:r>
              <a:rPr lang="en-US" sz="3200" b="1" i="0" u="none" strike="noStrike" cap="none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E-Gestor</a:t>
            </a:r>
            <a:br>
              <a:rPr lang="en-US" sz="3200" b="1" i="0" u="none" strike="noStrike" cap="none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1" u="none" strike="noStrike" cap="none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https://egestorab.saude.gov.br/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3"/>
          <p:cNvPicPr preferRelativeResize="0"/>
          <p:nvPr/>
        </p:nvPicPr>
        <p:blipFill rotWithShape="1">
          <a:blip r:embed="rId3">
            <a:alphaModFix/>
          </a:blip>
          <a:srcRect l="11549" t="29774" r="1820" b="19914"/>
          <a:stretch/>
        </p:blipFill>
        <p:spPr>
          <a:xfrm>
            <a:off x="25400" y="1563687"/>
            <a:ext cx="8816975" cy="287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3"/>
          <p:cNvPicPr preferRelativeResize="0"/>
          <p:nvPr/>
        </p:nvPicPr>
        <p:blipFill rotWithShape="1">
          <a:blip r:embed="rId4">
            <a:alphaModFix/>
          </a:blip>
          <a:srcRect l="1" t="11358" r="42113" b="80911"/>
          <a:stretch/>
        </p:blipFill>
        <p:spPr>
          <a:xfrm>
            <a:off x="71437" y="180975"/>
            <a:ext cx="8821737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3"/>
          <p:cNvSpPr txBox="1"/>
          <p:nvPr/>
        </p:nvSpPr>
        <p:spPr>
          <a:xfrm>
            <a:off x="3851275" y="3867150"/>
            <a:ext cx="4752975" cy="6477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Estão disponíveis relatórios Públicos de 07 sistemas da Atenção Básica</a:t>
            </a:r>
            <a:endParaRPr/>
          </a:p>
        </p:txBody>
      </p:sp>
      <p:sp>
        <p:nvSpPr>
          <p:cNvPr id="216" name="Google Shape;216;p23"/>
          <p:cNvSpPr txBox="1"/>
          <p:nvPr/>
        </p:nvSpPr>
        <p:spPr>
          <a:xfrm>
            <a:off x="2987675" y="1492250"/>
            <a:ext cx="2952750" cy="1008062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24"/>
          <p:cNvPicPr preferRelativeResize="0"/>
          <p:nvPr/>
        </p:nvPicPr>
        <p:blipFill rotWithShape="1">
          <a:blip r:embed="rId3">
            <a:alphaModFix/>
          </a:blip>
          <a:srcRect t="11358" r="42116" b="80910"/>
          <a:stretch/>
        </p:blipFill>
        <p:spPr>
          <a:xfrm>
            <a:off x="71425" y="52900"/>
            <a:ext cx="9003600" cy="66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575" y="1057475"/>
            <a:ext cx="7905325" cy="302857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4"/>
          <p:cNvSpPr txBox="1"/>
          <p:nvPr/>
        </p:nvSpPr>
        <p:spPr>
          <a:xfrm>
            <a:off x="3697175" y="2494925"/>
            <a:ext cx="1283700" cy="6603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4"/>
          <p:cNvSpPr txBox="1"/>
          <p:nvPr/>
        </p:nvSpPr>
        <p:spPr>
          <a:xfrm>
            <a:off x="5116375" y="3498300"/>
            <a:ext cx="29469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Os relatórios  de Atividade  Coletiva estão disponíveis no SISAB.</a:t>
            </a:r>
            <a:endParaRPr sz="12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25"/>
          <p:cNvPicPr preferRelativeResize="0"/>
          <p:nvPr/>
        </p:nvPicPr>
        <p:blipFill rotWithShape="1">
          <a:blip r:embed="rId3">
            <a:alphaModFix/>
          </a:blip>
          <a:srcRect t="8670" b="4099"/>
          <a:stretch/>
        </p:blipFill>
        <p:spPr>
          <a:xfrm>
            <a:off x="175375" y="104500"/>
            <a:ext cx="6937949" cy="356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5"/>
          <p:cNvPicPr preferRelativeResize="0"/>
          <p:nvPr/>
        </p:nvPicPr>
        <p:blipFill rotWithShape="1">
          <a:blip r:embed="rId4">
            <a:alphaModFix/>
          </a:blip>
          <a:srcRect l="10763" t="23124" r="935" b="47147"/>
          <a:stretch/>
        </p:blipFill>
        <p:spPr>
          <a:xfrm>
            <a:off x="175375" y="3667100"/>
            <a:ext cx="6937949" cy="14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5"/>
          <p:cNvSpPr txBox="1"/>
          <p:nvPr/>
        </p:nvSpPr>
        <p:spPr>
          <a:xfrm>
            <a:off x="7104025" y="714100"/>
            <a:ext cx="2116200" cy="3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Envio</a:t>
            </a:r>
            <a:endParaRPr b="1"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Equipe</a:t>
            </a:r>
            <a:endParaRPr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Produção enviada</a:t>
            </a:r>
            <a:endParaRPr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Aplicação utilizada por UBS</a:t>
            </a:r>
            <a:endParaRPr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Saúde</a:t>
            </a:r>
            <a:endParaRPr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0" u="none" strike="noStrike" cap="none">
                <a:latin typeface="Calibri"/>
                <a:ea typeface="Calibri"/>
                <a:cs typeface="Calibri"/>
                <a:sym typeface="Calibri"/>
              </a:rPr>
              <a:t>Produção </a:t>
            </a:r>
            <a:endParaRPr i="0" u="none" strike="noStrike" cap="none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Atividade Coletiva</a:t>
            </a:r>
            <a:endParaRPr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Processamento/validação</a:t>
            </a:r>
            <a:endParaRPr b="1"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Dados recebidos</a:t>
            </a:r>
            <a:endParaRPr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Fichas processadas</a:t>
            </a:r>
            <a:endParaRPr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Fichas válidas</a:t>
            </a:r>
            <a:endParaRPr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Indicadores</a:t>
            </a:r>
            <a:endParaRPr b="1" i="0" u="none" strike="noStrike" cap="none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Cadastro</a:t>
            </a:r>
            <a:endParaRPr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37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17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0" name="Google Shape;240;p26"/>
          <p:cNvPicPr preferRelativeResize="0"/>
          <p:nvPr/>
        </p:nvPicPr>
        <p:blipFill rotWithShape="1">
          <a:blip r:embed="rId3">
            <a:alphaModFix/>
          </a:blip>
          <a:srcRect b="7851"/>
          <a:stretch/>
        </p:blipFill>
        <p:spPr>
          <a:xfrm>
            <a:off x="457200" y="236300"/>
            <a:ext cx="7892800" cy="44221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1" name="Google Shape;241;p26"/>
          <p:cNvCxnSpPr/>
          <p:nvPr/>
        </p:nvCxnSpPr>
        <p:spPr>
          <a:xfrm>
            <a:off x="1492000" y="3557250"/>
            <a:ext cx="288000" cy="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2" name="Google Shape;242;p26"/>
          <p:cNvCxnSpPr/>
          <p:nvPr/>
        </p:nvCxnSpPr>
        <p:spPr>
          <a:xfrm>
            <a:off x="3751525" y="3557250"/>
            <a:ext cx="358200" cy="13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3" name="Google Shape;243;p26"/>
          <p:cNvCxnSpPr/>
          <p:nvPr/>
        </p:nvCxnSpPr>
        <p:spPr>
          <a:xfrm>
            <a:off x="3786625" y="3762000"/>
            <a:ext cx="375300" cy="177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7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63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54612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7"/>
          <p:cNvSpPr txBox="1"/>
          <p:nvPr/>
        </p:nvSpPr>
        <p:spPr>
          <a:xfrm>
            <a:off x="212875" y="1069975"/>
            <a:ext cx="8858700" cy="33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r>
              <a:rPr lang="en-US" sz="28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Obrigad</a:t>
            </a:r>
            <a:r>
              <a:rPr lang="en-US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@</a:t>
            </a:r>
            <a:r>
              <a:rPr lang="en-US" sz="28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endParaRPr sz="2800" b="0" i="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r>
              <a:rPr lang="en-US" sz="28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Secretaria de Atenção à Saúde</a:t>
            </a:r>
            <a:endParaRPr sz="280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r>
              <a:rPr lang="en-US" sz="28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Ministério da Saúde</a:t>
            </a:r>
            <a:endParaRPr sz="280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r>
              <a:rPr lang="en-US" sz="2800" b="0" i="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Coordenação Geral de A</a:t>
            </a:r>
            <a:r>
              <a:rPr lang="en-US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companhamento e Avaliação</a:t>
            </a:r>
            <a:endParaRPr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endParaRPr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US" sz="2800" b="0" i="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dab@saude.gov.br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endParaRPr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2"/>
          <p:cNvPicPr preferRelativeResize="0"/>
          <p:nvPr/>
        </p:nvPicPr>
        <p:blipFill rotWithShape="1">
          <a:blip r:embed="rId3">
            <a:alphaModFix/>
          </a:blip>
          <a:srcRect l="13435" r="13104"/>
          <a:stretch/>
        </p:blipFill>
        <p:spPr>
          <a:xfrm>
            <a:off x="117475" y="434975"/>
            <a:ext cx="5132387" cy="409733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2"/>
          <p:cNvSpPr txBox="1"/>
          <p:nvPr/>
        </p:nvSpPr>
        <p:spPr>
          <a:xfrm>
            <a:off x="5367300" y="434975"/>
            <a:ext cx="3598500" cy="11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200"/>
              <a:buFont typeface="Arial"/>
              <a:buNone/>
            </a:pPr>
            <a:r>
              <a:rPr lang="en-US" sz="1200" b="1" i="1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Reestruturação nas formas de coleta, processamento, validação e uso de informações em saúde na AB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2"/>
          <p:cNvSpPr txBox="1"/>
          <p:nvPr/>
        </p:nvSpPr>
        <p:spPr>
          <a:xfrm>
            <a:off x="5367300" y="1686499"/>
            <a:ext cx="34704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200"/>
              <a:buFont typeface="Calibri"/>
              <a:buChar char="●"/>
            </a:pPr>
            <a:r>
              <a:rPr lang="en-US" sz="1200" b="1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Prontuário Eletrônico do Cidadão (PEC)</a:t>
            </a:r>
            <a:endParaRPr sz="1200" b="1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200"/>
              <a:buFont typeface="Calibri"/>
              <a:buChar char="○"/>
            </a:pPr>
            <a:r>
              <a:rPr lang="en-US" sz="1200" i="1" u="none" strike="noStrike" cap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Uso em cenários com nível de informatização médio a alto</a:t>
            </a:r>
            <a:endParaRPr sz="1200" i="1" u="none" strike="noStrike" cap="none">
              <a:solidFill>
                <a:srgbClr val="1F49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1F49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200"/>
              <a:buFont typeface="Calibri"/>
              <a:buChar char="●"/>
            </a:pPr>
            <a:r>
              <a:rPr lang="en-US" sz="1200" b="1" i="0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Coleta de Dados Simplificada (CDS)</a:t>
            </a:r>
            <a:endParaRPr sz="1200" b="1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200"/>
              <a:buFont typeface="Calibri"/>
              <a:buChar char="○"/>
            </a:pPr>
            <a:r>
              <a:rPr lang="en-US" sz="1200" i="1" u="none" strike="noStrike" cap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Uso em cenários sem informatização ou com nível mínimo</a:t>
            </a:r>
            <a:endParaRPr sz="1200" i="1" u="none" strike="noStrike" cap="none">
              <a:solidFill>
                <a:srgbClr val="1F49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1F497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200"/>
              <a:buFont typeface="Arial"/>
              <a:buChar char="●"/>
            </a:pPr>
            <a:r>
              <a:rPr lang="en-US" sz="1200" b="1" i="1" u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Sistema de Informação em Saúde para a Atenção Básica (SISAB)</a:t>
            </a:r>
            <a:endParaRPr sz="1200" b="1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1200"/>
              <a:buFont typeface="Calibri"/>
              <a:buChar char="○"/>
            </a:pPr>
            <a:r>
              <a:rPr lang="en-US" sz="1200" i="1" u="none" strike="noStrike" cap="non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Base de dados oficial do MS/DAB</a:t>
            </a:r>
            <a:endParaRPr sz="1200" i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/>
        </p:nvSpPr>
        <p:spPr>
          <a:xfrm>
            <a:off x="3966500" y="4111142"/>
            <a:ext cx="4718100" cy="8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Sistema de </a:t>
            </a:r>
            <a:r>
              <a:rPr lang="en-US" sz="1400" b="1" i="0" u="none" strike="noStrike" cap="none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Informação</a:t>
            </a:r>
            <a:r>
              <a:rPr lang="en-US" sz="1400" b="1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0" u="none" strike="noStrike" cap="none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em</a:t>
            </a:r>
            <a:r>
              <a:rPr lang="en-US" sz="1400" b="1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0" u="none" strike="noStrike" cap="none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Saúde</a:t>
            </a:r>
            <a:r>
              <a:rPr lang="en-US" sz="1400" b="1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para a </a:t>
            </a:r>
            <a:r>
              <a:rPr lang="en-US" sz="1400" b="1" i="0" u="none" strike="noStrike" cap="none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Atenção</a:t>
            </a:r>
            <a:r>
              <a:rPr lang="en-US" sz="1400" b="1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0" u="none" strike="noStrike" cap="none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Básica</a:t>
            </a:r>
            <a:r>
              <a:rPr lang="en-US" sz="1400" b="1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- SISAB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Base de dados </a:t>
            </a:r>
            <a:r>
              <a:rPr lang="en-US" sz="1200" b="0" i="0" u="none" strike="noStrike" cap="none" dirty="0" err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oficial</a:t>
            </a:r>
            <a:r>
              <a:rPr lang="en-US" sz="12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do MS/DAB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2" y="79725"/>
            <a:ext cx="247537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 rotWithShape="1">
          <a:blip r:embed="rId4">
            <a:alphaModFix/>
          </a:blip>
          <a:srcRect l="11829" t="19996" r="11607" b="38550"/>
          <a:stretch/>
        </p:blipFill>
        <p:spPr>
          <a:xfrm>
            <a:off x="93200" y="171075"/>
            <a:ext cx="3801901" cy="148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/>
          <p:cNvPicPr preferRelativeResize="0"/>
          <p:nvPr/>
        </p:nvPicPr>
        <p:blipFill rotWithShape="1">
          <a:blip r:embed="rId5">
            <a:alphaModFix/>
          </a:blip>
          <a:srcRect t="7927" r="1088" b="27040"/>
          <a:stretch/>
        </p:blipFill>
        <p:spPr>
          <a:xfrm>
            <a:off x="4280262" y="2335963"/>
            <a:ext cx="4033849" cy="15255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 txBox="1"/>
          <p:nvPr/>
        </p:nvSpPr>
        <p:spPr>
          <a:xfrm>
            <a:off x="93200" y="1569775"/>
            <a:ext cx="38733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Prontuário Eletrônico do Cidadão - PEC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7172200" y="171075"/>
            <a:ext cx="1900500" cy="10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Coleta de Dados Simplificada - CDS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Calibri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" name="Google Shape;74;p13"/>
          <p:cNvGrpSpPr/>
          <p:nvPr/>
        </p:nvGrpSpPr>
        <p:grpSpPr>
          <a:xfrm>
            <a:off x="200025" y="2228850"/>
            <a:ext cx="4080219" cy="2576980"/>
            <a:chOff x="0" y="0"/>
            <a:chExt cx="2147483647" cy="2147483647"/>
          </a:xfrm>
        </p:grpSpPr>
        <p:pic>
          <p:nvPicPr>
            <p:cNvPr id="75" name="Google Shape;75;p13" descr="D:\Users\adriana.kitajima\Downloads\TELAS_ACS_AD_PEC\AD_LOGIN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93586260" y="32312500"/>
              <a:ext cx="583586941" cy="17083125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" name="Google Shape;76;p13"/>
            <p:cNvSpPr txBox="1"/>
            <p:nvPr/>
          </p:nvSpPr>
          <p:spPr>
            <a:xfrm>
              <a:off x="0" y="1850837040"/>
              <a:ext cx="2147483647" cy="2966466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34343"/>
                </a:buClr>
                <a:buSzPts val="1800"/>
                <a:buFont typeface="Calibri"/>
                <a:buNone/>
              </a:pPr>
              <a:r>
                <a:rPr lang="en-US" sz="1800" b="1" i="0" u="none" strike="noStrike" cap="none">
                  <a:solidFill>
                    <a:srgbClr val="434343"/>
                  </a:solidFill>
                  <a:latin typeface="Calibri"/>
                  <a:ea typeface="Calibri"/>
                  <a:cs typeface="Calibri"/>
                  <a:sym typeface="Calibri"/>
                </a:rPr>
                <a:t>e-SUS AD        e-SUS AB Território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7" name="Google Shape;77;p1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95900222" y="0"/>
              <a:ext cx="669456505" cy="180412503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 txBox="1"/>
          <p:nvPr/>
        </p:nvSpPr>
        <p:spPr>
          <a:xfrm>
            <a:off x="3635375" y="-125412"/>
            <a:ext cx="4281600" cy="6621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title"/>
          </p:nvPr>
        </p:nvSpPr>
        <p:spPr>
          <a:xfrm>
            <a:off x="1748362" y="12"/>
            <a:ext cx="8229600" cy="6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ts val="2400"/>
              <a:buFont typeface="Calibri"/>
              <a:buNone/>
            </a:pPr>
            <a:r>
              <a:rPr lang="en-US">
                <a:solidFill>
                  <a:srgbClr val="17375E"/>
                </a:solidFill>
              </a:rPr>
              <a:t>Quais são as a</a:t>
            </a:r>
            <a:r>
              <a:rPr lang="en-US" sz="2400" b="1" i="0" u="none" strike="noStrike" cap="none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rPr>
              <a:t>ções do PSE?</a:t>
            </a:r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86700" y="1089863"/>
            <a:ext cx="2808287" cy="291147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/>
          <p:nvPr/>
        </p:nvSpPr>
        <p:spPr>
          <a:xfrm>
            <a:off x="22999" y="2033352"/>
            <a:ext cx="480900" cy="486300"/>
          </a:xfrm>
          <a:prstGeom prst="ellipse">
            <a:avLst/>
          </a:prstGeom>
          <a:solidFill>
            <a:srgbClr val="77933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0D0D0D"/>
                </a:solidFill>
                <a:latin typeface="Caveat"/>
                <a:ea typeface="Caveat"/>
                <a:cs typeface="Caveat"/>
                <a:sym typeface="Caveat"/>
              </a:rPr>
              <a:t>3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6" name="Google Shape;86;p14"/>
          <p:cNvSpPr/>
          <p:nvPr/>
        </p:nvSpPr>
        <p:spPr>
          <a:xfrm>
            <a:off x="23001" y="2708802"/>
            <a:ext cx="480900" cy="460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4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7" name="Google Shape;87;p14"/>
          <p:cNvSpPr/>
          <p:nvPr/>
        </p:nvSpPr>
        <p:spPr>
          <a:xfrm>
            <a:off x="23000" y="3306310"/>
            <a:ext cx="480900" cy="460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5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8" name="Google Shape;88;p14"/>
          <p:cNvSpPr/>
          <p:nvPr/>
        </p:nvSpPr>
        <p:spPr>
          <a:xfrm>
            <a:off x="90475" y="695350"/>
            <a:ext cx="439500" cy="4734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1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9" name="Google Shape;89;p14"/>
          <p:cNvSpPr/>
          <p:nvPr/>
        </p:nvSpPr>
        <p:spPr>
          <a:xfrm>
            <a:off x="64399" y="1357900"/>
            <a:ext cx="439500" cy="486300"/>
          </a:xfrm>
          <a:prstGeom prst="ellipse">
            <a:avLst/>
          </a:prstGeom>
          <a:solidFill>
            <a:srgbClr val="D996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262626"/>
                </a:solidFill>
                <a:latin typeface="Caveat"/>
                <a:ea typeface="Caveat"/>
                <a:cs typeface="Caveat"/>
                <a:sym typeface="Caveat"/>
              </a:rPr>
              <a:t>2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570675" y="1360525"/>
            <a:ext cx="2413500" cy="528600"/>
          </a:xfrm>
          <a:prstGeom prst="rect">
            <a:avLst/>
          </a:prstGeom>
          <a:solidFill>
            <a:srgbClr val="D9969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Alimentação saudável e prevenção da obesidade infantil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570749" y="704550"/>
            <a:ext cx="2362500" cy="460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 txBox="1"/>
          <p:nvPr/>
        </p:nvSpPr>
        <p:spPr>
          <a:xfrm>
            <a:off x="56400" y="725625"/>
            <a:ext cx="3350400" cy="2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47675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Verificação da situação vacinal 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570750" y="2008700"/>
            <a:ext cx="2413500" cy="5652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Combate ao mosquito Aedes</a:t>
            </a:r>
            <a:r>
              <a:rPr lang="en-US" sz="1600" b="1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en-US" sz="16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Aegypti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570675" y="2672500"/>
            <a:ext cx="2413500" cy="528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Promoção e Avaliação de Saúde bucal e aplicação tópica de flúor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70750" y="3321700"/>
            <a:ext cx="2413500" cy="5841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Saúde ocular e identificação de possíveis </a:t>
            </a:r>
            <a:r>
              <a:rPr lang="en-US" sz="1600" b="1" i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16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inais de alteração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6" name="Google Shape;96;p14"/>
          <p:cNvSpPr txBox="1"/>
          <p:nvPr/>
        </p:nvSpPr>
        <p:spPr>
          <a:xfrm>
            <a:off x="570675" y="4026400"/>
            <a:ext cx="2413500" cy="584100"/>
          </a:xfrm>
          <a:prstGeom prst="rect">
            <a:avLst/>
          </a:prstGeom>
          <a:solidFill>
            <a:srgbClr val="A47D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Saúde auditiva e identificação de possíveis sinais de alteração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23003" y="4033600"/>
            <a:ext cx="480900" cy="473400"/>
          </a:xfrm>
          <a:prstGeom prst="ellipse">
            <a:avLst/>
          </a:prstGeom>
          <a:solidFill>
            <a:srgbClr val="A47D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0D0D0D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/>
          </a:p>
        </p:txBody>
      </p:sp>
      <p:sp>
        <p:nvSpPr>
          <p:cNvPr id="98" name="Google Shape;98;p14"/>
          <p:cNvSpPr/>
          <p:nvPr/>
        </p:nvSpPr>
        <p:spPr>
          <a:xfrm>
            <a:off x="3179450" y="1360525"/>
            <a:ext cx="553500" cy="528600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8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9" name="Google Shape;99;p14"/>
          <p:cNvSpPr/>
          <p:nvPr/>
        </p:nvSpPr>
        <p:spPr>
          <a:xfrm>
            <a:off x="3149300" y="2038825"/>
            <a:ext cx="553500" cy="528600"/>
          </a:xfrm>
          <a:prstGeom prst="ellipse">
            <a:avLst/>
          </a:prstGeom>
          <a:solidFill>
            <a:srgbClr val="93CDD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9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grpSp>
        <p:nvGrpSpPr>
          <p:cNvPr id="100" name="Google Shape;100;p14"/>
          <p:cNvGrpSpPr/>
          <p:nvPr/>
        </p:nvGrpSpPr>
        <p:grpSpPr>
          <a:xfrm>
            <a:off x="3147675" y="708375"/>
            <a:ext cx="3407500" cy="502450"/>
            <a:chOff x="0" y="0"/>
            <a:chExt cx="2147483647" cy="2147483647"/>
          </a:xfrm>
        </p:grpSpPr>
        <p:sp>
          <p:nvSpPr>
            <p:cNvPr id="101" name="Google Shape;101;p14"/>
            <p:cNvSpPr txBox="1"/>
            <p:nvPr/>
          </p:nvSpPr>
          <p:spPr>
            <a:xfrm>
              <a:off x="409912507" y="0"/>
              <a:ext cx="1737571139" cy="196690612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 b="1" i="0" u="none">
                  <a:latin typeface="Caveat"/>
                  <a:ea typeface="Caveat"/>
                  <a:cs typeface="Caveat"/>
                  <a:sym typeface="Caveat"/>
                </a:rPr>
                <a:t>Prevenção de violências e  acidentes</a:t>
              </a:r>
              <a:endParaRPr>
                <a:latin typeface="Caveat"/>
                <a:ea typeface="Caveat"/>
                <a:cs typeface="Caveat"/>
                <a:sym typeface="Caveat"/>
              </a:endParaRPr>
            </a:p>
          </p:txBody>
        </p:sp>
        <p:sp>
          <p:nvSpPr>
            <p:cNvPr id="102" name="Google Shape;102;p14"/>
            <p:cNvSpPr/>
            <p:nvPr/>
          </p:nvSpPr>
          <p:spPr>
            <a:xfrm>
              <a:off x="0" y="69025489"/>
              <a:ext cx="351806044" cy="207845815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D0D0D"/>
                </a:buClr>
                <a:buSzPts val="2400"/>
                <a:buFont typeface="Calibri"/>
                <a:buNone/>
              </a:pPr>
              <a:r>
                <a:rPr lang="en-US" sz="2400" b="1" i="0" u="none">
                  <a:solidFill>
                    <a:srgbClr val="0D0D0D"/>
                  </a:solidFill>
                  <a:latin typeface="Caveat"/>
                  <a:ea typeface="Caveat"/>
                  <a:cs typeface="Caveat"/>
                  <a:sym typeface="Caveat"/>
                </a:rPr>
                <a:t>7</a:t>
              </a:r>
              <a:endParaRPr>
                <a:latin typeface="Caveat"/>
                <a:ea typeface="Caveat"/>
                <a:cs typeface="Caveat"/>
                <a:sym typeface="Caveat"/>
              </a:endParaRPr>
            </a:p>
          </p:txBody>
        </p:sp>
      </p:grpSp>
      <p:sp>
        <p:nvSpPr>
          <p:cNvPr id="103" name="Google Shape;103;p14"/>
          <p:cNvSpPr txBox="1"/>
          <p:nvPr/>
        </p:nvSpPr>
        <p:spPr>
          <a:xfrm>
            <a:off x="3822973" y="1382500"/>
            <a:ext cx="2732100" cy="585900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Identificação de sinais de agravos de doenças em eliminação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04" name="Google Shape;104;p14"/>
          <p:cNvSpPr/>
          <p:nvPr/>
        </p:nvSpPr>
        <p:spPr>
          <a:xfrm>
            <a:off x="3175850" y="2715850"/>
            <a:ext cx="553500" cy="528600"/>
          </a:xfrm>
          <a:prstGeom prst="ellipse">
            <a:avLst/>
          </a:prstGeom>
          <a:solidFill>
            <a:srgbClr val="4F6228"/>
          </a:solidFill>
          <a:ln>
            <a:noFill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10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05" name="Google Shape;105;p14"/>
          <p:cNvSpPr txBox="1"/>
          <p:nvPr/>
        </p:nvSpPr>
        <p:spPr>
          <a:xfrm>
            <a:off x="3829699" y="2038825"/>
            <a:ext cx="2732100" cy="584100"/>
          </a:xfrm>
          <a:prstGeom prst="rect">
            <a:avLst/>
          </a:prstGeom>
          <a:solidFill>
            <a:srgbClr val="93CDD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Prevenção ao uso de álcool, tabaco, crack e outras drogas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06" name="Google Shape;106;p14"/>
          <p:cNvSpPr txBox="1"/>
          <p:nvPr/>
        </p:nvSpPr>
        <p:spPr>
          <a:xfrm>
            <a:off x="3829697" y="2712800"/>
            <a:ext cx="2732100" cy="584100"/>
          </a:xfrm>
          <a:prstGeom prst="rect">
            <a:avLst/>
          </a:prstGeom>
          <a:solidFill>
            <a:srgbClr val="4F622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Práticas corporais,  atividade física e lazer nas escolas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07" name="Google Shape;107;p14"/>
          <p:cNvSpPr txBox="1"/>
          <p:nvPr/>
        </p:nvSpPr>
        <p:spPr>
          <a:xfrm>
            <a:off x="3829700" y="3410600"/>
            <a:ext cx="2721900" cy="58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Promoção da cultura de paz, cidadania e Direitos Humanos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08" name="Google Shape;108;p14"/>
          <p:cNvSpPr/>
          <p:nvPr/>
        </p:nvSpPr>
        <p:spPr>
          <a:xfrm>
            <a:off x="3152400" y="3417725"/>
            <a:ext cx="553500" cy="502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</a:pPr>
            <a:r>
              <a:rPr lang="en-US" sz="2000" b="1" i="0" u="none">
                <a:solidFill>
                  <a:schemeClr val="lt1"/>
                </a:solidFill>
                <a:latin typeface="Caveat"/>
                <a:ea typeface="Caveat"/>
                <a:cs typeface="Caveat"/>
                <a:sym typeface="Caveat"/>
              </a:rPr>
              <a:t>11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09" name="Google Shape;109;p14"/>
          <p:cNvSpPr/>
          <p:nvPr/>
        </p:nvSpPr>
        <p:spPr>
          <a:xfrm>
            <a:off x="3163450" y="4005900"/>
            <a:ext cx="553500" cy="6111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12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10" name="Google Shape;110;p14"/>
          <p:cNvSpPr txBox="1"/>
          <p:nvPr/>
        </p:nvSpPr>
        <p:spPr>
          <a:xfrm>
            <a:off x="3807575" y="4110200"/>
            <a:ext cx="2732100" cy="528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Direito sexual e reprodutivo e</a:t>
            </a:r>
            <a:r>
              <a:rPr lang="en-US" sz="1600" b="1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en-US" sz="16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prevenção de DST/AIDS</a:t>
            </a:r>
            <a:br>
              <a:rPr lang="en-US" sz="1600" b="1" i="0" u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</a:br>
            <a:endParaRPr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"/>
          <p:cNvSpPr txBox="1"/>
          <p:nvPr/>
        </p:nvSpPr>
        <p:spPr>
          <a:xfrm>
            <a:off x="1106375" y="0"/>
            <a:ext cx="6947100" cy="745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37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Como faz o registro das ações do PSE no e-SUS AB?</a:t>
            </a:r>
            <a:endParaRPr/>
          </a:p>
        </p:txBody>
      </p:sp>
      <p:pic>
        <p:nvPicPr>
          <p:cNvPr id="118" name="Google Shape;11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43479"/>
            <a:ext cx="8839200" cy="92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764229"/>
            <a:ext cx="8839200" cy="509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273400"/>
            <a:ext cx="8839199" cy="1647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5"/>
          <p:cNvSpPr txBox="1"/>
          <p:nvPr/>
        </p:nvSpPr>
        <p:spPr>
          <a:xfrm>
            <a:off x="152400" y="2740825"/>
            <a:ext cx="1783200" cy="4155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5"/>
          <p:cNvSpPr txBox="1"/>
          <p:nvPr/>
        </p:nvSpPr>
        <p:spPr>
          <a:xfrm>
            <a:off x="152400" y="4003750"/>
            <a:ext cx="7139100" cy="13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4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Nº do Inep (ESCOLA/CRECHE):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ampo obrigat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ório no caso das </a:t>
            </a:r>
            <a:r>
              <a:rPr lang="en-US"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atividades realizadas no âmbito do PSE. Quando a atividade do PSE for realizada fora do ambiente escolar, deverá ser registrado o nº do Inep (da escola de referência dos alunos público-alvo da atividade).</a:t>
            </a:r>
            <a:endParaRPr/>
          </a:p>
        </p:txBody>
      </p:sp>
      <p:sp>
        <p:nvSpPr>
          <p:cNvPr id="123" name="Google Shape;123;p15"/>
          <p:cNvSpPr txBox="1"/>
          <p:nvPr/>
        </p:nvSpPr>
        <p:spPr>
          <a:xfrm>
            <a:off x="8053475" y="546775"/>
            <a:ext cx="887700" cy="2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/>
              <a:t>Versão 2.2</a:t>
            </a:r>
            <a:endParaRPr sz="11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/>
        </p:nvSpPr>
        <p:spPr>
          <a:xfrm>
            <a:off x="1106375" y="0"/>
            <a:ext cx="6947100" cy="745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37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Como faz o registro das ações do PSE no e-SUS AB?</a:t>
            </a:r>
            <a:endParaRPr/>
          </a:p>
        </p:txBody>
      </p:sp>
      <p:pic>
        <p:nvPicPr>
          <p:cNvPr id="131" name="Google Shape;13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43479"/>
            <a:ext cx="8839200" cy="92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764229"/>
            <a:ext cx="8839200" cy="509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273400"/>
            <a:ext cx="8839200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6"/>
          <p:cNvSpPr txBox="1"/>
          <p:nvPr/>
        </p:nvSpPr>
        <p:spPr>
          <a:xfrm>
            <a:off x="1389425" y="2277675"/>
            <a:ext cx="3123300" cy="2376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6"/>
          <p:cNvSpPr txBox="1"/>
          <p:nvPr/>
        </p:nvSpPr>
        <p:spPr>
          <a:xfrm>
            <a:off x="152400" y="3927550"/>
            <a:ext cx="8029800" cy="9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ficha de atividade coletiva na versão 3.0 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contemplará qual(is) profissional(is) realizou(aram) a atividade do programa. É possível registrar ambos profissionais, tanto da Educação quanto da Saúde, se atividade for realizada em conjunto. Além disso, ao clicar nas opções educação e/ou saúde, o campo INEP torna-se de preenchimento obrigatório. 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36" name="Google Shape;136;p16"/>
          <p:cNvSpPr txBox="1"/>
          <p:nvPr/>
        </p:nvSpPr>
        <p:spPr>
          <a:xfrm>
            <a:off x="8053475" y="546775"/>
            <a:ext cx="887700" cy="2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/>
              <a:t>Versão 3.0</a:t>
            </a:r>
            <a:endParaRPr sz="11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7"/>
          <p:cNvSpPr txBox="1"/>
          <p:nvPr/>
        </p:nvSpPr>
        <p:spPr>
          <a:xfrm>
            <a:off x="1106375" y="0"/>
            <a:ext cx="6947100" cy="745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143" name="Google Shape;143;p1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637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Como faz o registro das ações do PSE no e-SUS AB?</a:t>
            </a:r>
            <a:endParaRPr/>
          </a:p>
        </p:txBody>
      </p:sp>
      <p:pic>
        <p:nvPicPr>
          <p:cNvPr id="144" name="Google Shape;14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103" y="995875"/>
            <a:ext cx="7978247" cy="205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100" y="2085700"/>
            <a:ext cx="390502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70125" y="3000100"/>
            <a:ext cx="4073225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7"/>
          <p:cNvSpPr txBox="1"/>
          <p:nvPr/>
        </p:nvSpPr>
        <p:spPr>
          <a:xfrm>
            <a:off x="1733800" y="2085700"/>
            <a:ext cx="1567500" cy="2190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7"/>
          <p:cNvSpPr txBox="1"/>
          <p:nvPr/>
        </p:nvSpPr>
        <p:spPr>
          <a:xfrm>
            <a:off x="465100" y="3299650"/>
            <a:ext cx="7883100" cy="10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 segundo tipo de atividade é composto de ações de saúde voltadas para a população, a partir da marcação das opções 04, 05, 06 ou 07. E é esta atividade que deverá ser marcada quando da realização das ações do PSE.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 txBox="1"/>
          <p:nvPr/>
        </p:nvSpPr>
        <p:spPr>
          <a:xfrm>
            <a:off x="1106375" y="0"/>
            <a:ext cx="6947100" cy="50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55" name="Google Shape;15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275" y="1588925"/>
            <a:ext cx="6392349" cy="342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8"/>
          <p:cNvSpPr txBox="1">
            <a:spLocks noGrp="1"/>
          </p:cNvSpPr>
          <p:nvPr>
            <p:ph type="title"/>
          </p:nvPr>
        </p:nvSpPr>
        <p:spPr>
          <a:xfrm>
            <a:off x="457200" y="-22621"/>
            <a:ext cx="8229600" cy="637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Como faz o registro das ações do PSE no e-SUS AB?</a:t>
            </a:r>
            <a:endParaRPr/>
          </a:p>
        </p:txBody>
      </p:sp>
      <p:pic>
        <p:nvPicPr>
          <p:cNvPr id="157" name="Google Shape;15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275" y="517200"/>
            <a:ext cx="390502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9300" y="1431600"/>
            <a:ext cx="2487325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8"/>
          <p:cNvSpPr txBox="1"/>
          <p:nvPr/>
        </p:nvSpPr>
        <p:spPr>
          <a:xfrm>
            <a:off x="2671950" y="1957050"/>
            <a:ext cx="15795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8"/>
          <p:cNvSpPr txBox="1"/>
          <p:nvPr/>
        </p:nvSpPr>
        <p:spPr>
          <a:xfrm>
            <a:off x="2707575" y="2123300"/>
            <a:ext cx="14250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8"/>
          <p:cNvSpPr txBox="1"/>
          <p:nvPr/>
        </p:nvSpPr>
        <p:spPr>
          <a:xfrm>
            <a:off x="2707575" y="2313325"/>
            <a:ext cx="9975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8"/>
          <p:cNvSpPr txBox="1"/>
          <p:nvPr/>
        </p:nvSpPr>
        <p:spPr>
          <a:xfrm>
            <a:off x="2707575" y="2681450"/>
            <a:ext cx="11520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8"/>
          <p:cNvSpPr txBox="1"/>
          <p:nvPr/>
        </p:nvSpPr>
        <p:spPr>
          <a:xfrm>
            <a:off x="2707575" y="2847700"/>
            <a:ext cx="15438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8"/>
          <p:cNvSpPr txBox="1"/>
          <p:nvPr/>
        </p:nvSpPr>
        <p:spPr>
          <a:xfrm>
            <a:off x="2695700" y="3393975"/>
            <a:ext cx="1543800" cy="2190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8"/>
          <p:cNvSpPr txBox="1"/>
          <p:nvPr/>
        </p:nvSpPr>
        <p:spPr>
          <a:xfrm>
            <a:off x="2707575" y="3773975"/>
            <a:ext cx="5343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8"/>
          <p:cNvSpPr txBox="1"/>
          <p:nvPr/>
        </p:nvSpPr>
        <p:spPr>
          <a:xfrm>
            <a:off x="2695700" y="4284625"/>
            <a:ext cx="11520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8"/>
          <p:cNvSpPr txBox="1"/>
          <p:nvPr/>
        </p:nvSpPr>
        <p:spPr>
          <a:xfrm>
            <a:off x="2695700" y="4474625"/>
            <a:ext cx="10926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8"/>
          <p:cNvSpPr txBox="1"/>
          <p:nvPr/>
        </p:nvSpPr>
        <p:spPr>
          <a:xfrm>
            <a:off x="4833250" y="2123300"/>
            <a:ext cx="11520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8"/>
          <p:cNvSpPr txBox="1"/>
          <p:nvPr/>
        </p:nvSpPr>
        <p:spPr>
          <a:xfrm>
            <a:off x="4857000" y="2491450"/>
            <a:ext cx="13302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8"/>
          <p:cNvSpPr txBox="1"/>
          <p:nvPr/>
        </p:nvSpPr>
        <p:spPr>
          <a:xfrm>
            <a:off x="4868875" y="2681450"/>
            <a:ext cx="15795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8"/>
          <p:cNvSpPr txBox="1"/>
          <p:nvPr/>
        </p:nvSpPr>
        <p:spPr>
          <a:xfrm>
            <a:off x="4833250" y="3595850"/>
            <a:ext cx="7245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8"/>
          <p:cNvSpPr txBox="1"/>
          <p:nvPr/>
        </p:nvSpPr>
        <p:spPr>
          <a:xfrm>
            <a:off x="4833250" y="3773975"/>
            <a:ext cx="7245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8"/>
          <p:cNvSpPr txBox="1"/>
          <p:nvPr/>
        </p:nvSpPr>
        <p:spPr>
          <a:xfrm>
            <a:off x="4845125" y="3940225"/>
            <a:ext cx="1330200" cy="1188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8"/>
          <p:cNvSpPr txBox="1"/>
          <p:nvPr/>
        </p:nvSpPr>
        <p:spPr>
          <a:xfrm>
            <a:off x="6875825" y="2340400"/>
            <a:ext cx="1971300" cy="11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Todas as ações previstas para o PSE estão contempladas na Ficha de Atividade Coletiva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81400"/>
            <a:ext cx="7047901" cy="3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9"/>
          <p:cNvSpPr txBox="1"/>
          <p:nvPr/>
        </p:nvSpPr>
        <p:spPr>
          <a:xfrm>
            <a:off x="420575" y="0"/>
            <a:ext cx="6947100" cy="543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182" name="Google Shape;182;p19"/>
          <p:cNvSpPr txBox="1">
            <a:spLocks noGrp="1"/>
          </p:cNvSpPr>
          <p:nvPr>
            <p:ph type="title"/>
          </p:nvPr>
        </p:nvSpPr>
        <p:spPr>
          <a:xfrm>
            <a:off x="457200" y="-22625"/>
            <a:ext cx="7047900" cy="637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Como faz o registro das ações do PSE no e-SUS AB?</a:t>
            </a:r>
            <a:endParaRPr/>
          </a:p>
        </p:txBody>
      </p:sp>
      <p:sp>
        <p:nvSpPr>
          <p:cNvPr id="183" name="Google Shape;183;p19"/>
          <p:cNvSpPr txBox="1"/>
          <p:nvPr/>
        </p:nvSpPr>
        <p:spPr>
          <a:xfrm>
            <a:off x="7267700" y="2099575"/>
            <a:ext cx="1793100" cy="14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Recomenda-se o preenchimento do </a:t>
            </a:r>
            <a:r>
              <a:rPr lang="en-US" b="1"/>
              <a:t>CNS do Cidadão</a:t>
            </a:r>
            <a:r>
              <a:rPr lang="en-US"/>
              <a:t> para todas as ações relacionadas ao PSE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549</Words>
  <Application>Microsoft Office PowerPoint</Application>
  <PresentationFormat>Apresentação na tela (16:9)</PresentationFormat>
  <Paragraphs>93</Paragraphs>
  <Slides>17</Slides>
  <Notes>17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de slides</vt:lpstr>
      </vt:variant>
      <vt:variant>
        <vt:i4>17</vt:i4>
      </vt:variant>
    </vt:vector>
  </HeadingPairs>
  <TitlesOfParts>
    <vt:vector size="29" baseType="lpstr">
      <vt:lpstr>Arial</vt:lpstr>
      <vt:lpstr>Tahoma</vt:lpstr>
      <vt:lpstr>Calibri</vt:lpstr>
      <vt:lpstr>Times New Roman</vt:lpstr>
      <vt:lpstr>Verdana</vt:lpstr>
      <vt:lpstr>Caveat</vt:lpstr>
      <vt:lpstr>Noto Sans Symbols</vt:lpstr>
      <vt:lpstr>1_Tema do Office</vt:lpstr>
      <vt:lpstr>2_Tema do Office</vt:lpstr>
      <vt:lpstr>4_Tema do Office</vt:lpstr>
      <vt:lpstr>5_Tema do Office</vt:lpstr>
      <vt:lpstr>6_Tema do Office</vt:lpstr>
      <vt:lpstr>Apresentação do PowerPoint</vt:lpstr>
      <vt:lpstr>Apresentação do PowerPoint</vt:lpstr>
      <vt:lpstr>Apresentação do PowerPoint</vt:lpstr>
      <vt:lpstr>Quais são as ações do PSE?</vt:lpstr>
      <vt:lpstr>Como faz o registro das ações do PSE no e-SUS AB?</vt:lpstr>
      <vt:lpstr>Como faz o registro das ações do PSE no e-SUS AB?</vt:lpstr>
      <vt:lpstr>Como faz o registro das ações do PSE no e-SUS AB?</vt:lpstr>
      <vt:lpstr>Como faz o registro das ações do PSE no e-SUS AB?</vt:lpstr>
      <vt:lpstr>Como faz o registro das ações do PSE no e-SUS AB?</vt:lpstr>
      <vt:lpstr>PSE E O INCENTIVO AO  USO DO CARTÃO SUS ENTRE OS ESTUDANTES </vt:lpstr>
      <vt:lpstr>Apresentação do PowerPoint</vt:lpstr>
      <vt:lpstr>E-Gestor https://egestorab.saude.gov.br/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Jessica Barros Duarte Oliveira</dc:creator>
  <cp:lastModifiedBy>Judite Disegna</cp:lastModifiedBy>
  <cp:revision>2</cp:revision>
  <dcterms:modified xsi:type="dcterms:W3CDTF">2018-08-21T14:05:54Z</dcterms:modified>
</cp:coreProperties>
</file>