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D399C2D-F883-473D-82AC-4FC6E79F9224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13FA2D9A-A91C-4D1A-A079-5E7FCA9B1A42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B0904C65-D073-4845-A5D5-1D516C7FDD96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13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94F191FD-03AB-46C7-9562-01AEAD744957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14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CAC0116B-8B29-4941-B8DE-1766743DE9B9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15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CA34CDC6-A78E-47F5-9E1D-E4DF617C3260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16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ED0D9D9D-ADF4-4196-BD6E-1A201C6FD569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17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D4370AF8-FAFB-412D-B2A5-4C0FF8E8954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18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348727FD-FBD2-49C0-B592-BA0F79DE8A1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19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EE0BBD93-2C96-4627-84B2-A756C155F79C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20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27336AA6-A49C-47E8-92DD-7919BE1DC48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CF53A92A-D8B4-424B-8786-696FF4DE9509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22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93E50113-60B9-46A9-B48A-6356CD007CA2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8D9CE825-6C9C-4C9D-A742-7CA3ABA8714E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23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F6C97FAF-73FB-4E97-8E69-7B3D5E2AFECE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24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70D6763A-2C4C-4558-97BB-58AB00CC4B3C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25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B5C376FB-5552-4757-BECC-CEEC6FF096C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26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F799232B-8F1A-4086-950D-25BA38D249E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27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6FC76416-8A5F-41D7-9231-35B18C3599FF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29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44FE794B-32B6-4261-B547-2F203309E18E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30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15CA11A4-2613-419C-81F0-0EF67923BA6A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DC79D689-718B-4DC5-BC6C-6B6A3C80ECC9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32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71BC3CEC-3C4D-4A76-ACBF-373E62DB338A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35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C3856B85-5E6B-40FB-A7DC-13BC74EFBC39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96149A48-2EE5-4C47-9724-8AE430CECBEA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36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A0C742DA-233B-4C03-8CE6-F944C5CE55BF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37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44B86236-8E7D-4EDD-9195-4558348FDD60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38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F297BE35-A5C8-43BA-9A8C-14F16E1AC4D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39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46D646B6-A522-4D2F-A2A4-885AB607D12C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40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55D89940-E6ED-41F9-B708-CB4A7A69EFA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41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3558E1C7-DBED-47C6-B74F-DD099754317C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6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8CD39C61-7887-4669-974A-3054E4D74724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7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B2621CD9-CCFF-4CBE-83EC-5B3E9A4821D3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8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0F82B1AA-CE6E-475E-BFA6-00791A802442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9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FB9AE476-2CD7-41FF-A956-D9F124933B1D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10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0E273B02-34E8-479C-BF75-02FDAFD9C59B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>
                <a:lnSpc>
                  <a:spcPct val="100000"/>
                </a:lnSpc>
              </a:pPr>
              <a:t>11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15"/>
          <p:cNvPicPr/>
          <p:nvPr/>
        </p:nvPicPr>
        <p:blipFill>
          <a:blip r:embed="rId14"/>
          <a:stretch/>
        </p:blipFill>
        <p:spPr>
          <a:xfrm>
            <a:off x="206280" y="142920"/>
            <a:ext cx="2427120" cy="656280"/>
          </a:xfrm>
          <a:prstGeom prst="rect">
            <a:avLst/>
          </a:prstGeom>
          <a:ln>
            <a:noFill/>
          </a:ln>
        </p:spPr>
      </p:pic>
      <p:sp>
        <p:nvSpPr>
          <p:cNvPr id="10" name="CustomShape 1"/>
          <p:cNvSpPr/>
          <p:nvPr/>
        </p:nvSpPr>
        <p:spPr>
          <a:xfrm>
            <a:off x="0" y="6500880"/>
            <a:ext cx="9143640" cy="356760"/>
          </a:xfrm>
          <a:prstGeom prst="rect">
            <a:avLst/>
          </a:prstGeom>
          <a:solidFill>
            <a:srgbClr val="102D5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2"/>
          <p:cNvSpPr/>
          <p:nvPr/>
        </p:nvSpPr>
        <p:spPr>
          <a:xfrm rot="16200000">
            <a:off x="4250520" y="1964880"/>
            <a:ext cx="642600" cy="9143640"/>
          </a:xfrm>
          <a:prstGeom prst="rtTriangle">
            <a:avLst/>
          </a:prstGeom>
          <a:solidFill>
            <a:srgbClr val="33BDF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3"/>
          <p:cNvSpPr/>
          <p:nvPr/>
        </p:nvSpPr>
        <p:spPr>
          <a:xfrm flipH="1">
            <a:off x="8500320" y="1214280"/>
            <a:ext cx="642600" cy="5643360"/>
          </a:xfrm>
          <a:prstGeom prst="rtTriangle">
            <a:avLst/>
          </a:prstGeom>
          <a:solidFill>
            <a:srgbClr val="102D5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ctr"/>
          <a:lstStyle/>
          <a:p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tIns="91440" bIns="9144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tIns="91440" bIns="91440"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tIns="91440" bIns="91440" anchor="ctr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5648DAC-60AD-4B09-91A5-4A27C33EC688}" type="slidenum">
              <a:rPr lang="pt-BR" sz="1200" b="0" strike="noStrike" spc="-1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pPr algn="r">
                <a:lnSpc>
                  <a:spcPct val="100000"/>
                </a:lnSpc>
              </a:pPr>
              <a:t>‹nº›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902880" y="1378800"/>
            <a:ext cx="7337880" cy="85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2"/>
          <p:cNvSpPr/>
          <p:nvPr/>
        </p:nvSpPr>
        <p:spPr>
          <a:xfrm>
            <a:off x="902880" y="1148760"/>
            <a:ext cx="7337880" cy="202680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</a:pPr>
            <a:r>
              <a:rPr lang="pt-BR" sz="4800" b="1" strike="noStrike" cap="small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Processo de trabalho   </a:t>
            </a:r>
            <a:r>
              <a:rPr lang="pt-BR" sz="2800" b="1" strike="noStrike" cap="small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Experiência Centro de Saúde </a:t>
            </a:r>
            <a:r>
              <a:t/>
            </a:r>
            <a:br/>
            <a:r>
              <a:rPr lang="pt-BR" sz="2800" b="1" strike="noStrike" cap="small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itacorubi – Florianópolis/sc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3"/>
          <p:cNvSpPr/>
          <p:nvPr/>
        </p:nvSpPr>
        <p:spPr>
          <a:xfrm>
            <a:off x="1006560" y="4311720"/>
            <a:ext cx="7337880" cy="85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4"/>
          <p:cNvSpPr/>
          <p:nvPr/>
        </p:nvSpPr>
        <p:spPr>
          <a:xfrm>
            <a:off x="1006560" y="3751200"/>
            <a:ext cx="7337880" cy="134460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Enfª Lysiane de Medeiros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444360" y="260640"/>
            <a:ext cx="1999800" cy="428400"/>
          </a:xfrm>
          <a:prstGeom prst="rect">
            <a:avLst/>
          </a:prstGeom>
          <a:solidFill>
            <a:srgbClr val="D98027"/>
          </a:solidFill>
          <a:ln>
            <a:solidFill>
              <a:srgbClr val="D9802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3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4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5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6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TextShape 7"/>
          <p:cNvSpPr txBox="1"/>
          <p:nvPr/>
        </p:nvSpPr>
        <p:spPr>
          <a:xfrm>
            <a:off x="2079000" y="260280"/>
            <a:ext cx="7651080" cy="40701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Equipe 190         – Laranja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8"/>
          <p:cNvSpPr/>
          <p:nvPr/>
        </p:nvSpPr>
        <p:spPr>
          <a:xfrm>
            <a:off x="3348000" y="53640"/>
            <a:ext cx="5581440" cy="11426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9"/>
          <p:cNvSpPr/>
          <p:nvPr/>
        </p:nvSpPr>
        <p:spPr>
          <a:xfrm>
            <a:off x="-36360" y="764640"/>
            <a:ext cx="457164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                                             </a:t>
            </a:r>
            <a:r>
              <a:rPr lang="pt-BR" sz="1400" b="0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Email:equipe193csitacorubi@gmail.com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10"/>
          <p:cNvSpPr/>
          <p:nvPr/>
        </p:nvSpPr>
        <p:spPr>
          <a:xfrm>
            <a:off x="6444360" y="408240"/>
            <a:ext cx="1999800" cy="428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11"/>
          <p:cNvSpPr/>
          <p:nvPr/>
        </p:nvSpPr>
        <p:spPr>
          <a:xfrm>
            <a:off x="3914640" y="332640"/>
            <a:ext cx="3846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Equipe 193      Azul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43" name="Table 12"/>
          <p:cNvGraphicFramePr/>
          <p:nvPr/>
        </p:nvGraphicFramePr>
        <p:xfrm>
          <a:off x="5143680" y="1784520"/>
          <a:ext cx="3550680" cy="2572920"/>
        </p:xfrm>
        <a:graphic>
          <a:graphicData uri="http://schemas.openxmlformats.org/drawingml/2006/table">
            <a:tbl>
              <a:tblPr/>
              <a:tblGrid>
                <a:gridCol w="1775160"/>
                <a:gridCol w="1775520"/>
              </a:tblGrid>
              <a:tr h="104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CATEGORIA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PROFISSIONAL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 Microárea 02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Dulcinéia Abilino de Barcelos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 ACS Microárea 01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Sueli Dilma Martins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Enfermeira Residente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Carla Sousa Guedelha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Médico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Renato José Alves Figueiredo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435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Técnico de Enfermagem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Arcanjo Altino Ramos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pic>
        <p:nvPicPr>
          <p:cNvPr id="144" name="Picture 2"/>
          <p:cNvPicPr/>
          <p:nvPr/>
        </p:nvPicPr>
        <p:blipFill>
          <a:blip r:embed="rId3"/>
          <a:stretch/>
        </p:blipFill>
        <p:spPr>
          <a:xfrm>
            <a:off x="755640" y="1562400"/>
            <a:ext cx="3744000" cy="4674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508000" y="0"/>
            <a:ext cx="324000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EEECE1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Cardápio de Serviços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0" y="908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3"/>
          <p:cNvSpPr/>
          <p:nvPr/>
        </p:nvSpPr>
        <p:spPr>
          <a:xfrm>
            <a:off x="107640" y="1340640"/>
            <a:ext cx="4715640" cy="46800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Consultas  de Enfermagem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Consultas Médicas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Consultas  Odontológicas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Marcação de Consultas e Exames Especializados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Procedimentos: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*Administração De Medicação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*Curativo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Inserção de DIU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Exame Preventivo de Colo Uterino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Lavagem de Ouvido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Pequenas Cirurgias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Retirada de Pontos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Teste do Pezinho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Teste Rápidos ( Gravidez, HIV, Sífilis, Hepatites B e C)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Vacinas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Verificação De Sinais Vitais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Dispensação de Medicamentos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Práticas Integrativas e Complementares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Acupuntura e Auriculoterapia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4572000" y="1412640"/>
            <a:ext cx="4392000" cy="42480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Atendimento de Profissionais do NASF: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Assistente Social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Educador Físico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Fisioterapeuta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* Pediatra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Psicóloga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Programa de Saúde do Escolar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Visita Domiciliar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Atividades Coletivas: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Grupo nutricional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Grupo de Alongamento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Grupo de tratamento de fumantes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Controle do Estresse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Grupo de Atividade Física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Grupo de Yoga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2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EEECE1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Reuniões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0" y="1268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3"/>
          <p:cNvSpPr/>
          <p:nvPr/>
        </p:nvSpPr>
        <p:spPr>
          <a:xfrm>
            <a:off x="539640" y="4581000"/>
            <a:ext cx="7560360" cy="1656000"/>
          </a:xfrm>
          <a:prstGeom prst="rect">
            <a:avLst/>
          </a:prstGeom>
          <a:solidFill>
            <a:schemeClr val="bg2"/>
          </a:solidFill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2000" b="1" strike="noStrike" spc="-1">
                <a:solidFill>
                  <a:srgbClr val="EEECE1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Reunião de Planejamento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Redução de quatro horas de duração para duas horas mensais para sermos mais resolutivos e aumentar o acesso a população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4" name="Picture 3"/>
          <p:cNvPicPr/>
          <p:nvPr/>
        </p:nvPicPr>
        <p:blipFill>
          <a:blip r:embed="rId3" cstate="print"/>
          <a:stretch/>
        </p:blipFill>
        <p:spPr>
          <a:xfrm>
            <a:off x="167040" y="1484640"/>
            <a:ext cx="3840120" cy="2880000"/>
          </a:xfrm>
          <a:prstGeom prst="rect">
            <a:avLst/>
          </a:prstGeom>
          <a:ln>
            <a:noFill/>
          </a:ln>
        </p:spPr>
      </p:pic>
      <p:sp>
        <p:nvSpPr>
          <p:cNvPr id="155" name="CustomShape 5"/>
          <p:cNvSpPr/>
          <p:nvPr/>
        </p:nvSpPr>
        <p:spPr>
          <a:xfrm>
            <a:off x="3996000" y="1484640"/>
            <a:ext cx="496836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REUNIÃO DE PLANEJAMENTO DA UNIDADE MENSAL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6"/>
          <p:cNvSpPr/>
          <p:nvPr/>
        </p:nvSpPr>
        <p:spPr>
          <a:xfrm>
            <a:off x="3996000" y="2133000"/>
            <a:ext cx="475200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REUNIÃO DE COLEGIADO GESTOR A CADA 15 DIAS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7"/>
          <p:cNvSpPr/>
          <p:nvPr/>
        </p:nvSpPr>
        <p:spPr>
          <a:xfrm>
            <a:off x="3996000" y="2781000"/>
            <a:ext cx="475200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REUNIÃO DE EDUCAÇÃO PERMANENTE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8"/>
          <p:cNvSpPr/>
          <p:nvPr/>
        </p:nvSpPr>
        <p:spPr>
          <a:xfrm>
            <a:off x="3996000" y="3446280"/>
            <a:ext cx="4752000" cy="8362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REUNIÃO DO CONSELHO LOCAL DE SAÚDE NA SEGUNA 3ª FEIRA DE CADA MÊS ÀS 17h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Perfil Acadêmico da Unidade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0" y="1268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3"/>
          <p:cNvSpPr/>
          <p:nvPr/>
        </p:nvSpPr>
        <p:spPr>
          <a:xfrm>
            <a:off x="539640" y="1700640"/>
            <a:ext cx="7776360" cy="360000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Gradução da UFSC: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Enfermagem, Medicina, Serviço Social, Educação Física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Graduação UDESC: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Fisioterapia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Residência da SMS: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Enfermagem, Educação Física, Medicina e Nutrição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Fluxos de Entrada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1475640" y="1989000"/>
            <a:ext cx="6400440" cy="175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Acesso avançado às consultas de 50% Demanda Espontânea de 2017, em 2018 atingimos 90% em média de demanda dia no dia!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4" name="Picture 4"/>
          <p:cNvPicPr/>
          <p:nvPr/>
        </p:nvPicPr>
        <p:blipFill>
          <a:blip r:embed="rId3"/>
          <a:stretch/>
        </p:blipFill>
        <p:spPr>
          <a:xfrm>
            <a:off x="2555640" y="4293000"/>
            <a:ext cx="5230080" cy="2059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ACESSO AVANÇADO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971640" y="2205000"/>
            <a:ext cx="7128360" cy="86364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Melhoria do Acesso à Unidade e Equipes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1043640" y="3717000"/>
            <a:ext cx="7272360" cy="86364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Atividades de Promoção da Qualidade de Vida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ACESSO AVANÇADO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899640" y="1628640"/>
            <a:ext cx="7272360" cy="86364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Atendimento nas Ilhas se solidificou e virou referência para o Município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1043640" y="5373360"/>
            <a:ext cx="7056360" cy="86364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Ampliação do horário 7h  às 17h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1" name="Picture 2"/>
          <p:cNvPicPr/>
          <p:nvPr/>
        </p:nvPicPr>
        <p:blipFill>
          <a:blip r:embed="rId3" cstate="print"/>
          <a:stretch/>
        </p:blipFill>
        <p:spPr>
          <a:xfrm>
            <a:off x="971640" y="3069000"/>
            <a:ext cx="2448000" cy="1836000"/>
          </a:xfrm>
          <a:prstGeom prst="rect">
            <a:avLst/>
          </a:prstGeom>
          <a:ln>
            <a:noFill/>
          </a:ln>
        </p:spPr>
      </p:pic>
      <p:pic>
        <p:nvPicPr>
          <p:cNvPr id="172" name="Picture 3"/>
          <p:cNvPicPr/>
          <p:nvPr/>
        </p:nvPicPr>
        <p:blipFill>
          <a:blip r:embed="rId4" cstate="print"/>
          <a:stretch/>
        </p:blipFill>
        <p:spPr>
          <a:xfrm>
            <a:off x="3587760" y="3105000"/>
            <a:ext cx="2351880" cy="1764000"/>
          </a:xfrm>
          <a:prstGeom prst="rect">
            <a:avLst/>
          </a:prstGeom>
          <a:ln>
            <a:noFill/>
          </a:ln>
        </p:spPr>
      </p:pic>
      <p:pic>
        <p:nvPicPr>
          <p:cNvPr id="173" name="Picture 4"/>
          <p:cNvPicPr/>
          <p:nvPr/>
        </p:nvPicPr>
        <p:blipFill>
          <a:blip r:embed="rId5" cstate="print"/>
          <a:stretch/>
        </p:blipFill>
        <p:spPr>
          <a:xfrm>
            <a:off x="6084000" y="3168360"/>
            <a:ext cx="2267280" cy="170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ACESSO AVANÇADO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899640" y="1628640"/>
            <a:ext cx="7272360" cy="86364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Municurrículo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6" name="Picture 3"/>
          <p:cNvPicPr/>
          <p:nvPr/>
        </p:nvPicPr>
        <p:blipFill>
          <a:blip r:embed="rId3" cstate="print"/>
          <a:srcRect t="12357" b="10111"/>
          <a:stretch/>
        </p:blipFill>
        <p:spPr>
          <a:xfrm>
            <a:off x="2843640" y="2781000"/>
            <a:ext cx="3552120" cy="36716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ACESSO AVANÇADO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899640" y="1628640"/>
            <a:ext cx="7272360" cy="86364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algn="ctr">
              <a:lnSpc>
                <a:spcPct val="100000"/>
              </a:lnSpc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As equipes receberam smartphones para se comunicar com os usuários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9" name="Imagem 7"/>
          <p:cNvPicPr/>
          <p:nvPr/>
        </p:nvPicPr>
        <p:blipFill>
          <a:blip r:embed="rId3" cstate="print"/>
          <a:stretch/>
        </p:blipFill>
        <p:spPr>
          <a:xfrm>
            <a:off x="2627640" y="2781000"/>
            <a:ext cx="4165200" cy="31237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EEECE1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Conhecendo a Unidade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6" name="Picture 2"/>
          <p:cNvPicPr/>
          <p:nvPr/>
        </p:nvPicPr>
        <p:blipFill>
          <a:blip r:embed="rId3" cstate="print"/>
          <a:stretch/>
        </p:blipFill>
        <p:spPr>
          <a:xfrm>
            <a:off x="2051640" y="2277000"/>
            <a:ext cx="5472360" cy="4104000"/>
          </a:xfrm>
          <a:prstGeom prst="rect">
            <a:avLst/>
          </a:prstGeom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7" name="CustomShape 3"/>
          <p:cNvSpPr/>
          <p:nvPr/>
        </p:nvSpPr>
        <p:spPr>
          <a:xfrm>
            <a:off x="539640" y="1484640"/>
            <a:ext cx="78483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Localizado na Rodovia Amaro Antônio Vieira, 2260, Itacorubi, CEP: 88034-102 – Telefones: 3334.555, 3334.0096, 3234.7236 –Email: csitacorubi@gmail.com.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4"/>
          <p:cNvSpPr/>
          <p:nvPr/>
        </p:nvSpPr>
        <p:spPr>
          <a:xfrm>
            <a:off x="0" y="2997000"/>
            <a:ext cx="1942920" cy="146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Horário de Funcionamento: Das 07:00 às 17:00 sem intervalo para almoço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Fluxos de Entrada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2" name="Picture 2"/>
          <p:cNvPicPr/>
          <p:nvPr/>
        </p:nvPicPr>
        <p:blipFill>
          <a:blip r:embed="rId3"/>
          <a:stretch/>
        </p:blipFill>
        <p:spPr>
          <a:xfrm>
            <a:off x="899640" y="3933000"/>
            <a:ext cx="3312000" cy="2212200"/>
          </a:xfrm>
          <a:prstGeom prst="rect">
            <a:avLst/>
          </a:prstGeom>
          <a:ln>
            <a:noFill/>
          </a:ln>
        </p:spPr>
      </p:pic>
      <p:sp>
        <p:nvSpPr>
          <p:cNvPr id="183" name="CustomShape 3"/>
          <p:cNvSpPr/>
          <p:nvPr/>
        </p:nvSpPr>
        <p:spPr>
          <a:xfrm>
            <a:off x="827640" y="1628640"/>
            <a:ext cx="7704360" cy="175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Graças ao espírito de equipe o Cs Itacorubi conseguiu dar melhor cobertura aos usuários fazendo uma organizada cobertura quando algum colega estava ausente (férias, ex.)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4572000" y="4437000"/>
            <a:ext cx="4320000" cy="139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Juntos somos mais fortes!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Educação Permanente Protocolos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3"/>
          <p:cNvSpPr/>
          <p:nvPr/>
        </p:nvSpPr>
        <p:spPr>
          <a:xfrm>
            <a:off x="827640" y="1484640"/>
            <a:ext cx="7704360" cy="175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4"/>
          <p:cNvSpPr/>
          <p:nvPr/>
        </p:nvSpPr>
        <p:spPr>
          <a:xfrm>
            <a:off x="1547640" y="1340640"/>
            <a:ext cx="6400440" cy="175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 utilização de Protocolos de Enfermagem e do PACK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89" name="Picture 2"/>
          <p:cNvPicPr/>
          <p:nvPr/>
        </p:nvPicPr>
        <p:blipFill>
          <a:blip r:embed="rId3" cstate="print"/>
          <a:stretch/>
        </p:blipFill>
        <p:spPr>
          <a:xfrm>
            <a:off x="827640" y="4221000"/>
            <a:ext cx="2448000" cy="1634040"/>
          </a:xfrm>
          <a:prstGeom prst="rect">
            <a:avLst/>
          </a:prstGeom>
          <a:ln>
            <a:noFill/>
          </a:ln>
        </p:spPr>
      </p:pic>
      <p:sp>
        <p:nvSpPr>
          <p:cNvPr id="190" name="CustomShape 5"/>
          <p:cNvSpPr/>
          <p:nvPr/>
        </p:nvSpPr>
        <p:spPr>
          <a:xfrm>
            <a:off x="755640" y="5877360"/>
            <a:ext cx="457164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Ferramenta clínica utilizada no atendimento de pacientes adultos na atenção básica em saúde. 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1" name="Picture 4"/>
          <p:cNvPicPr/>
          <p:nvPr/>
        </p:nvPicPr>
        <p:blipFill>
          <a:blip r:embed="rId4"/>
          <a:stretch/>
        </p:blipFill>
        <p:spPr>
          <a:xfrm>
            <a:off x="6732360" y="4365000"/>
            <a:ext cx="1295640" cy="1814400"/>
          </a:xfrm>
          <a:prstGeom prst="rect">
            <a:avLst/>
          </a:prstGeom>
          <a:ln>
            <a:noFill/>
          </a:ln>
        </p:spPr>
      </p:pic>
      <p:sp>
        <p:nvSpPr>
          <p:cNvPr id="192" name="CustomShape 6"/>
          <p:cNvSpPr/>
          <p:nvPr/>
        </p:nvSpPr>
        <p:spPr>
          <a:xfrm>
            <a:off x="1763640" y="2061000"/>
            <a:ext cx="6400440" cy="7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Ampliação da clínica do enfermeiro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7"/>
          <p:cNvSpPr/>
          <p:nvPr/>
        </p:nvSpPr>
        <p:spPr>
          <a:xfrm>
            <a:off x="1763640" y="3141000"/>
            <a:ext cx="6400440" cy="7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MAIOR RESOLUTIVIDADE DA APS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8"/>
          <p:cNvSpPr/>
          <p:nvPr/>
        </p:nvSpPr>
        <p:spPr>
          <a:xfrm>
            <a:off x="4788000" y="1917000"/>
            <a:ext cx="215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9"/>
          <p:cNvSpPr/>
          <p:nvPr/>
        </p:nvSpPr>
        <p:spPr>
          <a:xfrm>
            <a:off x="4860000" y="2637000"/>
            <a:ext cx="215640" cy="359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10"/>
          <p:cNvSpPr/>
          <p:nvPr/>
        </p:nvSpPr>
        <p:spPr>
          <a:xfrm rot="2300400" flipV="1">
            <a:off x="3677400" y="4473720"/>
            <a:ext cx="404640" cy="719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CustomShape 11"/>
          <p:cNvSpPr/>
          <p:nvPr/>
        </p:nvSpPr>
        <p:spPr>
          <a:xfrm rot="18939000" flipV="1">
            <a:off x="5989680" y="4475520"/>
            <a:ext cx="404640" cy="719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1403640" y="1628640"/>
            <a:ext cx="6768360" cy="1151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 de Yoga com a instrutora voluntária Mara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0" name="Picture 1"/>
          <p:cNvPicPr/>
          <p:nvPr/>
        </p:nvPicPr>
        <p:blipFill>
          <a:blip r:embed="rId3"/>
          <a:stretch/>
        </p:blipFill>
        <p:spPr>
          <a:xfrm>
            <a:off x="2195640" y="2819160"/>
            <a:ext cx="4680000" cy="357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004000" y="1268640"/>
            <a:ext cx="3672000" cy="935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Grupos de Controle do Estresse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3" name="Picture 2"/>
          <p:cNvPicPr/>
          <p:nvPr/>
        </p:nvPicPr>
        <p:blipFill>
          <a:blip r:embed="rId3" cstate="print"/>
          <a:stretch/>
        </p:blipFill>
        <p:spPr>
          <a:xfrm>
            <a:off x="395640" y="1196640"/>
            <a:ext cx="2160000" cy="1461960"/>
          </a:xfrm>
          <a:prstGeom prst="rect">
            <a:avLst/>
          </a:prstGeom>
          <a:ln>
            <a:noFill/>
          </a:ln>
        </p:spPr>
      </p:pic>
      <p:sp>
        <p:nvSpPr>
          <p:cNvPr id="204" name="CustomShape 3"/>
          <p:cNvSpPr/>
          <p:nvPr/>
        </p:nvSpPr>
        <p:spPr>
          <a:xfrm>
            <a:off x="5004000" y="2277000"/>
            <a:ext cx="3672000" cy="935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Grupos de Nutrição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4"/>
          <p:cNvSpPr/>
          <p:nvPr/>
        </p:nvSpPr>
        <p:spPr>
          <a:xfrm>
            <a:off x="5004000" y="3285000"/>
            <a:ext cx="3672000" cy="935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Grupos de Alongamento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CustomShape 5"/>
          <p:cNvSpPr/>
          <p:nvPr/>
        </p:nvSpPr>
        <p:spPr>
          <a:xfrm>
            <a:off x="4932000" y="4293000"/>
            <a:ext cx="3672000" cy="935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 de Tratamento de Fumantes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7" name="Picture 3"/>
          <p:cNvPicPr/>
          <p:nvPr/>
        </p:nvPicPr>
        <p:blipFill>
          <a:blip r:embed="rId4" cstate="print"/>
          <a:stretch/>
        </p:blipFill>
        <p:spPr>
          <a:xfrm>
            <a:off x="467640" y="4437000"/>
            <a:ext cx="2232000" cy="1674000"/>
          </a:xfrm>
          <a:prstGeom prst="rect">
            <a:avLst/>
          </a:prstGeom>
          <a:ln>
            <a:noFill/>
          </a:ln>
        </p:spPr>
      </p:pic>
      <p:pic>
        <p:nvPicPr>
          <p:cNvPr id="208" name="Picture 5"/>
          <p:cNvPicPr/>
          <p:nvPr/>
        </p:nvPicPr>
        <p:blipFill>
          <a:blip r:embed="rId5"/>
          <a:stretch/>
        </p:blipFill>
        <p:spPr>
          <a:xfrm>
            <a:off x="2699640" y="2565000"/>
            <a:ext cx="2089080" cy="1391760"/>
          </a:xfrm>
          <a:prstGeom prst="rect">
            <a:avLst/>
          </a:prstGeom>
          <a:ln>
            <a:noFill/>
          </a:ln>
        </p:spPr>
      </p:pic>
      <p:sp>
        <p:nvSpPr>
          <p:cNvPr id="209" name="CustomShape 6"/>
          <p:cNvSpPr/>
          <p:nvPr/>
        </p:nvSpPr>
        <p:spPr>
          <a:xfrm>
            <a:off x="4860000" y="5301360"/>
            <a:ext cx="3744000" cy="1079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Grupo “As Valquírias” de Empoderamento Feminino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0" name="Imagem 15"/>
          <p:cNvPicPr/>
          <p:nvPr/>
        </p:nvPicPr>
        <p:blipFill>
          <a:blip r:embed="rId6" cstate="print"/>
          <a:stretch/>
        </p:blipFill>
        <p:spPr>
          <a:xfrm>
            <a:off x="323640" y="2781000"/>
            <a:ext cx="2134440" cy="14148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1403640" y="1628640"/>
            <a:ext cx="6768360" cy="1151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DIA DO DESPERTAR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3" name="Picture 3"/>
          <p:cNvPicPr/>
          <p:nvPr/>
        </p:nvPicPr>
        <p:blipFill>
          <a:blip r:embed="rId3" cstate="print"/>
          <a:stretch/>
        </p:blipFill>
        <p:spPr>
          <a:xfrm>
            <a:off x="611640" y="3069000"/>
            <a:ext cx="3840120" cy="2880000"/>
          </a:xfrm>
          <a:prstGeom prst="rect">
            <a:avLst/>
          </a:prstGeom>
          <a:ln>
            <a:noFill/>
          </a:ln>
        </p:spPr>
      </p:pic>
      <p:pic>
        <p:nvPicPr>
          <p:cNvPr id="214" name="Picture 3"/>
          <p:cNvPicPr/>
          <p:nvPr/>
        </p:nvPicPr>
        <p:blipFill>
          <a:blip r:embed="rId4" cstate="print"/>
          <a:stretch/>
        </p:blipFill>
        <p:spPr>
          <a:xfrm>
            <a:off x="4644000" y="3069000"/>
            <a:ext cx="3888000" cy="291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1403640" y="1628640"/>
            <a:ext cx="6768360" cy="1151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GERENCIAMENTO DE RESÍDUOS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7" name="Picture 2"/>
          <p:cNvPicPr/>
          <p:nvPr/>
        </p:nvPicPr>
        <p:blipFill>
          <a:blip r:embed="rId3" cstate="print"/>
          <a:srcRect t="23813"/>
          <a:stretch/>
        </p:blipFill>
        <p:spPr>
          <a:xfrm>
            <a:off x="2843640" y="3213000"/>
            <a:ext cx="2714400" cy="1872000"/>
          </a:xfrm>
          <a:prstGeom prst="rect">
            <a:avLst/>
          </a:prstGeom>
          <a:ln>
            <a:noFill/>
          </a:ln>
        </p:spPr>
      </p:pic>
      <p:pic>
        <p:nvPicPr>
          <p:cNvPr id="218" name="Picture 3"/>
          <p:cNvPicPr/>
          <p:nvPr/>
        </p:nvPicPr>
        <p:blipFill>
          <a:blip r:embed="rId4" cstate="print"/>
          <a:stretch/>
        </p:blipFill>
        <p:spPr>
          <a:xfrm>
            <a:off x="6228360" y="4725000"/>
            <a:ext cx="1944000" cy="1457640"/>
          </a:xfrm>
          <a:prstGeom prst="rect">
            <a:avLst/>
          </a:prstGeom>
          <a:ln>
            <a:noFill/>
          </a:ln>
        </p:spPr>
      </p:pic>
      <p:pic>
        <p:nvPicPr>
          <p:cNvPr id="219" name="Picture 4"/>
          <p:cNvPicPr/>
          <p:nvPr/>
        </p:nvPicPr>
        <p:blipFill>
          <a:blip r:embed="rId5" cstate="print"/>
          <a:stretch/>
        </p:blipFill>
        <p:spPr>
          <a:xfrm>
            <a:off x="6156000" y="2997000"/>
            <a:ext cx="1872000" cy="1403640"/>
          </a:xfrm>
          <a:prstGeom prst="rect">
            <a:avLst/>
          </a:prstGeom>
          <a:ln>
            <a:noFill/>
          </a:ln>
        </p:spPr>
      </p:pic>
      <p:pic>
        <p:nvPicPr>
          <p:cNvPr id="220" name="Picture 7"/>
          <p:cNvPicPr/>
          <p:nvPr/>
        </p:nvPicPr>
        <p:blipFill>
          <a:blip r:embed="rId6" cstate="print"/>
          <a:stretch/>
        </p:blipFill>
        <p:spPr>
          <a:xfrm>
            <a:off x="539640" y="3213000"/>
            <a:ext cx="1691280" cy="1268280"/>
          </a:xfrm>
          <a:prstGeom prst="rect">
            <a:avLst/>
          </a:prstGeom>
          <a:ln>
            <a:noFill/>
          </a:ln>
        </p:spPr>
      </p:pic>
      <p:pic>
        <p:nvPicPr>
          <p:cNvPr id="221" name="Picture 3"/>
          <p:cNvPicPr/>
          <p:nvPr/>
        </p:nvPicPr>
        <p:blipFill>
          <a:blip r:embed="rId7" cstate="print"/>
          <a:srcRect l="53597" t="32273" r="17027"/>
          <a:stretch/>
        </p:blipFill>
        <p:spPr>
          <a:xfrm>
            <a:off x="899640" y="4725000"/>
            <a:ext cx="807120" cy="1395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1403640" y="1628640"/>
            <a:ext cx="6768360" cy="1151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SALA DE ESPERA INTERATIVA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4" name="Picture 47"/>
          <p:cNvPicPr/>
          <p:nvPr/>
        </p:nvPicPr>
        <p:blipFill>
          <a:blip r:embed="rId3" cstate="print"/>
          <a:stretch/>
        </p:blipFill>
        <p:spPr>
          <a:xfrm rot="5400000">
            <a:off x="217800" y="4038840"/>
            <a:ext cx="2575800" cy="1931760"/>
          </a:xfrm>
          <a:prstGeom prst="rect">
            <a:avLst/>
          </a:prstGeom>
          <a:ln>
            <a:noFill/>
          </a:ln>
        </p:spPr>
      </p:pic>
      <p:pic>
        <p:nvPicPr>
          <p:cNvPr id="225" name="Picture 48"/>
          <p:cNvPicPr/>
          <p:nvPr/>
        </p:nvPicPr>
        <p:blipFill>
          <a:blip r:embed="rId4" cstate="print"/>
          <a:stretch/>
        </p:blipFill>
        <p:spPr>
          <a:xfrm rot="5400000">
            <a:off x="2125440" y="3427200"/>
            <a:ext cx="2291760" cy="1719000"/>
          </a:xfrm>
          <a:prstGeom prst="rect">
            <a:avLst/>
          </a:prstGeom>
          <a:ln>
            <a:noFill/>
          </a:ln>
        </p:spPr>
      </p:pic>
      <p:sp>
        <p:nvSpPr>
          <p:cNvPr id="226" name="CustomShape 3"/>
          <p:cNvSpPr/>
          <p:nvPr/>
        </p:nvSpPr>
        <p:spPr>
          <a:xfrm>
            <a:off x="2483640" y="5517360"/>
            <a:ext cx="165600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1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CASAS DAS PALAVRAS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7" name="Picture 50"/>
          <p:cNvPicPr/>
          <p:nvPr/>
        </p:nvPicPr>
        <p:blipFill>
          <a:blip r:embed="rId5" cstate="print"/>
          <a:stretch/>
        </p:blipFill>
        <p:spPr>
          <a:xfrm rot="5400000">
            <a:off x="5207760" y="3585960"/>
            <a:ext cx="2406960" cy="1805040"/>
          </a:xfrm>
          <a:prstGeom prst="rect">
            <a:avLst/>
          </a:prstGeom>
          <a:ln>
            <a:noFill/>
          </a:ln>
        </p:spPr>
      </p:pic>
      <p:sp>
        <p:nvSpPr>
          <p:cNvPr id="228" name="CustomShape 4"/>
          <p:cNvSpPr/>
          <p:nvPr/>
        </p:nvSpPr>
        <p:spPr>
          <a:xfrm>
            <a:off x="4644000" y="5733360"/>
            <a:ext cx="396000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1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PLAYLIST DE MAIS DE 14h DE VÍDEOS DE PROMOÇÃO A SAÚDE E CULTURA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OUTRAS ATIVIDADES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1403640" y="1628640"/>
            <a:ext cx="6768360" cy="1151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HORTA DO ITACORUBI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1" name="Picture 2"/>
          <p:cNvPicPr/>
          <p:nvPr/>
        </p:nvPicPr>
        <p:blipFill>
          <a:blip r:embed="rId3" cstate="print"/>
          <a:stretch/>
        </p:blipFill>
        <p:spPr>
          <a:xfrm>
            <a:off x="755640" y="3069000"/>
            <a:ext cx="1800000" cy="1349640"/>
          </a:xfrm>
          <a:prstGeom prst="rect">
            <a:avLst/>
          </a:prstGeom>
          <a:ln>
            <a:noFill/>
          </a:ln>
        </p:spPr>
      </p:pic>
      <p:pic>
        <p:nvPicPr>
          <p:cNvPr id="232" name="Picture 3"/>
          <p:cNvPicPr/>
          <p:nvPr/>
        </p:nvPicPr>
        <p:blipFill>
          <a:blip r:embed="rId4" cstate="print"/>
          <a:stretch/>
        </p:blipFill>
        <p:spPr>
          <a:xfrm>
            <a:off x="6372360" y="3069000"/>
            <a:ext cx="1787400" cy="1340280"/>
          </a:xfrm>
          <a:prstGeom prst="rect">
            <a:avLst/>
          </a:prstGeom>
          <a:ln>
            <a:noFill/>
          </a:ln>
        </p:spPr>
      </p:pic>
      <p:pic>
        <p:nvPicPr>
          <p:cNvPr id="233" name="Picture 4"/>
          <p:cNvPicPr/>
          <p:nvPr/>
        </p:nvPicPr>
        <p:blipFill>
          <a:blip r:embed="rId5" cstate="print"/>
          <a:stretch/>
        </p:blipFill>
        <p:spPr>
          <a:xfrm>
            <a:off x="611640" y="4941000"/>
            <a:ext cx="1883520" cy="1412280"/>
          </a:xfrm>
          <a:prstGeom prst="rect">
            <a:avLst/>
          </a:prstGeom>
          <a:ln>
            <a:noFill/>
          </a:ln>
        </p:spPr>
      </p:pic>
      <p:pic>
        <p:nvPicPr>
          <p:cNvPr id="234" name="Picture 5"/>
          <p:cNvPicPr/>
          <p:nvPr/>
        </p:nvPicPr>
        <p:blipFill>
          <a:blip r:embed="rId6" cstate="print"/>
          <a:stretch/>
        </p:blipFill>
        <p:spPr>
          <a:xfrm>
            <a:off x="3564000" y="3069000"/>
            <a:ext cx="2016000" cy="1511640"/>
          </a:xfrm>
          <a:prstGeom prst="rect">
            <a:avLst/>
          </a:prstGeom>
          <a:ln>
            <a:noFill/>
          </a:ln>
        </p:spPr>
      </p:pic>
      <p:pic>
        <p:nvPicPr>
          <p:cNvPr id="235" name="Picture 6"/>
          <p:cNvPicPr/>
          <p:nvPr/>
        </p:nvPicPr>
        <p:blipFill>
          <a:blip r:embed="rId7" cstate="print"/>
          <a:stretch/>
        </p:blipFill>
        <p:spPr>
          <a:xfrm>
            <a:off x="3492000" y="4797000"/>
            <a:ext cx="2088000" cy="1565640"/>
          </a:xfrm>
          <a:prstGeom prst="rect">
            <a:avLst/>
          </a:prstGeom>
          <a:ln>
            <a:noFill/>
          </a:ln>
        </p:spPr>
      </p:pic>
      <p:pic>
        <p:nvPicPr>
          <p:cNvPr id="236" name="Picture 8"/>
          <p:cNvPicPr/>
          <p:nvPr/>
        </p:nvPicPr>
        <p:blipFill>
          <a:blip r:embed="rId8" cstate="print"/>
          <a:stretch/>
        </p:blipFill>
        <p:spPr>
          <a:xfrm rot="5400000">
            <a:off x="6113880" y="4695120"/>
            <a:ext cx="2067120" cy="155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lang="pt-BR" sz="28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DESTAQUE DO ANO 2018</a:t>
            </a:r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8" name="Picture 2"/>
          <p:cNvPicPr/>
          <p:nvPr/>
        </p:nvPicPr>
        <p:blipFill>
          <a:blip r:embed="rId2" cstate="print"/>
          <a:stretch/>
        </p:blipFill>
        <p:spPr>
          <a:xfrm>
            <a:off x="539640" y="3501000"/>
            <a:ext cx="1923480" cy="2564640"/>
          </a:xfrm>
          <a:prstGeom prst="rect">
            <a:avLst/>
          </a:prstGeom>
          <a:ln>
            <a:noFill/>
          </a:ln>
        </p:spPr>
      </p:pic>
      <p:sp>
        <p:nvSpPr>
          <p:cNvPr id="239" name="CustomShape 2"/>
          <p:cNvSpPr/>
          <p:nvPr/>
        </p:nvSpPr>
        <p:spPr>
          <a:xfrm>
            <a:off x="1043640" y="1412640"/>
            <a:ext cx="7128360" cy="143964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Prêmio Profissional Destaque de Enfermagem em Santa Catarina 2018 foi para Mª Aparecida Vieira Clemente nossa técnica de enfermagem que atua há 27 anos nesta unidade! Parabéns Cida!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0" name="Picture 3"/>
          <p:cNvPicPr/>
          <p:nvPr/>
        </p:nvPicPr>
        <p:blipFill>
          <a:blip r:embed="rId3">
            <a:lum bright="20000"/>
          </a:blip>
          <a:srcRect t="48957"/>
          <a:stretch/>
        </p:blipFill>
        <p:spPr>
          <a:xfrm>
            <a:off x="2627640" y="3717000"/>
            <a:ext cx="3173400" cy="2160000"/>
          </a:xfrm>
          <a:prstGeom prst="rect">
            <a:avLst/>
          </a:prstGeom>
          <a:ln>
            <a:noFill/>
          </a:ln>
        </p:spPr>
      </p:pic>
      <p:pic>
        <p:nvPicPr>
          <p:cNvPr id="241" name="Picture 4"/>
          <p:cNvPicPr/>
          <p:nvPr/>
        </p:nvPicPr>
        <p:blipFill>
          <a:blip r:embed="rId4" cstate="print">
            <a:lum bright="10000"/>
          </a:blip>
          <a:stretch/>
        </p:blipFill>
        <p:spPr>
          <a:xfrm>
            <a:off x="5796000" y="3789000"/>
            <a:ext cx="2668680" cy="2003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…dias difíceis…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3"/>
          <p:cNvSpPr/>
          <p:nvPr/>
        </p:nvSpPr>
        <p:spPr>
          <a:xfrm>
            <a:off x="827640" y="1628640"/>
            <a:ext cx="7704360" cy="175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Num dia de chuva, passava do meio dia quando um grave acidente pôs em risco a vida de uma moradora... E agora?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6" name="Picture 6"/>
          <p:cNvPicPr/>
          <p:nvPr/>
        </p:nvPicPr>
        <p:blipFill>
          <a:blip r:embed="rId3"/>
          <a:srcRect t="19516"/>
          <a:stretch/>
        </p:blipFill>
        <p:spPr>
          <a:xfrm>
            <a:off x="1403640" y="3861000"/>
            <a:ext cx="3744000" cy="2260080"/>
          </a:xfrm>
          <a:prstGeom prst="rect">
            <a:avLst/>
          </a:prstGeom>
          <a:ln>
            <a:noFill/>
          </a:ln>
        </p:spPr>
      </p:pic>
      <p:pic>
        <p:nvPicPr>
          <p:cNvPr id="247" name="Picture 8"/>
          <p:cNvPicPr/>
          <p:nvPr/>
        </p:nvPicPr>
        <p:blipFill>
          <a:blip r:embed="rId4" cstate="print"/>
          <a:stretch/>
        </p:blipFill>
        <p:spPr>
          <a:xfrm>
            <a:off x="5076000" y="3357000"/>
            <a:ext cx="2952000" cy="221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1000"/>
                                        <p:tgtEl>
                                          <p:spTgt spid="242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3" dur="1" fill="hold"/>
                                        <p:tgtEl>
                                          <p:spTgt spid="2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8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Mapa da Área de Abrangência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1" name="Imagem 3"/>
          <p:cNvPicPr/>
          <p:nvPr/>
        </p:nvPicPr>
        <p:blipFill>
          <a:blip r:embed="rId3" cstate="print"/>
          <a:stretch/>
        </p:blipFill>
        <p:spPr>
          <a:xfrm>
            <a:off x="1547640" y="2637000"/>
            <a:ext cx="6192360" cy="3648600"/>
          </a:xfrm>
          <a:prstGeom prst="rect">
            <a:avLst/>
          </a:prstGeom>
          <a:ln w="9360">
            <a:noFill/>
          </a:ln>
        </p:spPr>
      </p:pic>
      <p:sp>
        <p:nvSpPr>
          <p:cNvPr id="62" name="CustomShape 3"/>
          <p:cNvSpPr/>
          <p:nvPr/>
        </p:nvSpPr>
        <p:spPr>
          <a:xfrm>
            <a:off x="323640" y="1484640"/>
            <a:ext cx="7992360" cy="161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O CS do Itacorubi está organizado dentro da Estratégia de Saúde da Família e seu território está dividido em quatro áreas de acordo com o endereço: 190 (laranja), 191 (verde), 192 (lilás) e 193 (azul). 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CustomShape 4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5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CustomShape 6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CustomShape 7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OUVIDORIAS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REGULAÇÃO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EXAMES E CONSULTAS ESPECIALIZADAS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1" name="Picture 1"/>
          <p:cNvPicPr/>
          <p:nvPr/>
        </p:nvPicPr>
        <p:blipFill>
          <a:blip r:embed="rId3"/>
          <a:stretch/>
        </p:blipFill>
        <p:spPr>
          <a:xfrm>
            <a:off x="539640" y="1556640"/>
            <a:ext cx="3874680" cy="2753640"/>
          </a:xfrm>
          <a:prstGeom prst="rect">
            <a:avLst/>
          </a:prstGeom>
          <a:ln>
            <a:noFill/>
          </a:ln>
        </p:spPr>
      </p:pic>
      <p:graphicFrame>
        <p:nvGraphicFramePr>
          <p:cNvPr id="252" name="Table 3"/>
          <p:cNvGraphicFramePr/>
          <p:nvPr/>
        </p:nvGraphicFramePr>
        <p:xfrm>
          <a:off x="3060000" y="4941000"/>
          <a:ext cx="5472360" cy="850320"/>
        </p:xfrm>
        <a:graphic>
          <a:graphicData uri="http://schemas.openxmlformats.org/drawingml/2006/table">
            <a:tbl>
              <a:tblPr/>
              <a:tblGrid>
                <a:gridCol w="3126960"/>
                <a:gridCol w="2345400"/>
              </a:tblGrid>
              <a:tr h="59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QUANTIDADE DE MARCAÇÃO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FALTOSOS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236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Arial"/>
                        </a:rPr>
                        <a:t>31.148 (Até 31/10/2018)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Arial"/>
                        </a:rPr>
                        <a:t>23,03%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</a:tr>
              <a:tr h="428760">
                <a:tc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</a:tr>
            </a:tbl>
          </a:graphicData>
        </a:graphic>
      </p:graphicFrame>
      <p:sp>
        <p:nvSpPr>
          <p:cNvPr id="253" name="CustomShape 4"/>
          <p:cNvSpPr/>
          <p:nvPr/>
        </p:nvSpPr>
        <p:spPr>
          <a:xfrm>
            <a:off x="3060000" y="4437000"/>
            <a:ext cx="5472360" cy="503640"/>
          </a:xfrm>
          <a:prstGeom prst="rect">
            <a:avLst/>
          </a:prstGeom>
          <a:solidFill>
            <a:srgbClr val="3379CD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000" b="1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DADOS DO ITACORUBI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REGULAÇÃO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EXAMES E CONSULTAS ESPECIALIZADAS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56" name="Table 3"/>
          <p:cNvGraphicFramePr/>
          <p:nvPr/>
        </p:nvGraphicFramePr>
        <p:xfrm>
          <a:off x="3852000" y="2565000"/>
          <a:ext cx="4248000" cy="3076560"/>
        </p:xfrm>
        <a:graphic>
          <a:graphicData uri="http://schemas.openxmlformats.org/drawingml/2006/table">
            <a:tbl>
              <a:tblPr/>
              <a:tblGrid>
                <a:gridCol w="2427480"/>
                <a:gridCol w="1820520"/>
              </a:tblGrid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SERVIÇOS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FALTOSOS 2018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Exames de laboratório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84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USG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38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RX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30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Outros Exames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24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Alto custo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07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7E7"/>
                    </a:solidFill>
                  </a:tcPr>
                </a:tc>
              </a:tr>
              <a:tr h="43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Consulta especializada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17375E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106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CF4"/>
                    </a:solidFill>
                  </a:tcPr>
                </a:tc>
              </a:tr>
            </a:tbl>
          </a:graphicData>
        </a:graphic>
      </p:graphicFrame>
      <p:pic>
        <p:nvPicPr>
          <p:cNvPr id="257" name="Picture 6"/>
          <p:cNvPicPr/>
          <p:nvPr/>
        </p:nvPicPr>
        <p:blipFill>
          <a:blip r:embed="rId3"/>
          <a:stretch/>
        </p:blipFill>
        <p:spPr>
          <a:xfrm>
            <a:off x="539640" y="2493000"/>
            <a:ext cx="2857320" cy="3580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               METAS 2019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9" name="CustomShape 2"/>
          <p:cNvSpPr/>
          <p:nvPr/>
        </p:nvSpPr>
        <p:spPr>
          <a:xfrm>
            <a:off x="899640" y="2205000"/>
            <a:ext cx="5691600" cy="136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0" name="Shape 179"/>
          <p:cNvPicPr/>
          <p:nvPr/>
        </p:nvPicPr>
        <p:blipFill>
          <a:blip r:embed="rId2"/>
          <a:stretch/>
        </p:blipFill>
        <p:spPr>
          <a:xfrm>
            <a:off x="3132000" y="332640"/>
            <a:ext cx="2088000" cy="868680"/>
          </a:xfrm>
          <a:prstGeom prst="rect">
            <a:avLst/>
          </a:prstGeom>
          <a:ln>
            <a:noFill/>
          </a:ln>
        </p:spPr>
      </p:pic>
      <p:sp>
        <p:nvSpPr>
          <p:cNvPr id="261" name="CustomShape 3"/>
          <p:cNvSpPr/>
          <p:nvPr/>
        </p:nvSpPr>
        <p:spPr>
          <a:xfrm>
            <a:off x="1043640" y="1989000"/>
            <a:ext cx="770436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MANTER A QUALIDADE DOS SERVIÇOS E BUSCAR FUJIR DA ZONA DE CONFORTO 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2" name="CustomShape 4"/>
          <p:cNvSpPr/>
          <p:nvPr/>
        </p:nvSpPr>
        <p:spPr>
          <a:xfrm>
            <a:off x="2123640" y="3069000"/>
            <a:ext cx="547236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INICIAR A OBRA DE AMPLIAÇÃO DO CENTRO DE SAÚDE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5"/>
          <p:cNvSpPr/>
          <p:nvPr/>
        </p:nvSpPr>
        <p:spPr>
          <a:xfrm>
            <a:off x="3132000" y="5013000"/>
            <a:ext cx="331200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AUMENTAR O CAPITAL HUMANO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6"/>
          <p:cNvSpPr/>
          <p:nvPr/>
        </p:nvSpPr>
        <p:spPr>
          <a:xfrm>
            <a:off x="3060000" y="4077000"/>
            <a:ext cx="3528000" cy="516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Arial"/>
              </a:rPr>
              <a:t>TER UMA FARMÁCIA DE REFERÊNCIA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2915640" y="260640"/>
            <a:ext cx="5760360" cy="9644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tIns="91440" bIns="91440" anchor="ctr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               AVALIAÇÃO EXTERNA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66" name="Picture 2"/>
          <p:cNvPicPr/>
          <p:nvPr/>
        </p:nvPicPr>
        <p:blipFill>
          <a:blip r:embed="rId2"/>
          <a:stretch/>
        </p:blipFill>
        <p:spPr>
          <a:xfrm>
            <a:off x="2483640" y="1989000"/>
            <a:ext cx="3466800" cy="377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icture 1"/>
          <p:cNvPicPr/>
          <p:nvPr/>
        </p:nvPicPr>
        <p:blipFill>
          <a:blip r:embed="rId3" cstate="print"/>
          <a:srcRect l="16204" t="16227" r="10900" b="12399"/>
          <a:stretch/>
        </p:blipFill>
        <p:spPr>
          <a:xfrm>
            <a:off x="1187640" y="692640"/>
            <a:ext cx="1151640" cy="1407960"/>
          </a:xfrm>
          <a:prstGeom prst="rect">
            <a:avLst/>
          </a:prstGeom>
          <a:ln>
            <a:noFill/>
          </a:ln>
        </p:spPr>
      </p:pic>
      <p:sp>
        <p:nvSpPr>
          <p:cNvPr id="268" name="CustomShape 1"/>
          <p:cNvSpPr/>
          <p:nvPr/>
        </p:nvSpPr>
        <p:spPr>
          <a:xfrm>
            <a:off x="2699640" y="692640"/>
            <a:ext cx="5904360" cy="10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Avaliação nas palavras do odontólogo Deniz Faccin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, Coordenador do Distrito Sanitário Centro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0" y="2205000"/>
            <a:ext cx="8820000" cy="45255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“O CS Itacorubi foi um dos grandes destaques do município na Atenção Primária à Saúde em 2018. Nos últimos dois anos, foi um dos pioneiros na implantação de mudanças no acesso aos serviços, como o acolhimento por equipe, a implantação das ilhas de atendimento e a ampliação da oferta de testes rápidos. Ampliação do horário anterior a determinação da Secretaria. Hoje é modelo para a organização dos serviços em outros Centros de Saúde do município. Também tem sido destaque na eficiência da gestão de recursos humanos, com baixo índice de fechamento de serviços. Destaco o trabalho da Coordenação, que tem conquistado todos estes avanços mantendo a motivação dos profissionais e um clima organizacional positivo, mesmo frente às dificuldades. E parabéns à toda a equipe, que tem demonstrado comprometimento e qualidade diante dos novos desafios”.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t/>
            </a:r>
            <a:br/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t/>
            </a:r>
            <a:br/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3"/>
          <p:cNvSpPr/>
          <p:nvPr/>
        </p:nvSpPr>
        <p:spPr>
          <a:xfrm>
            <a:off x="2519280" y="764640"/>
            <a:ext cx="6624360" cy="143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 Avaliação nas palavras da enfermeira Elizamara Ferreira Siqueira, 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RT de Enfermagem e Coordenadora da Comissão Permanente de Sistematização da Assistência de Enfermagem 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3" name="Picture 6"/>
          <p:cNvPicPr/>
          <p:nvPr/>
        </p:nvPicPr>
        <p:blipFill>
          <a:blip r:embed="rId3" cstate="print"/>
          <a:stretch/>
        </p:blipFill>
        <p:spPr>
          <a:xfrm>
            <a:off x="827640" y="764640"/>
            <a:ext cx="1514160" cy="1537920"/>
          </a:xfrm>
          <a:prstGeom prst="rect">
            <a:avLst/>
          </a:prstGeom>
          <a:ln>
            <a:noFill/>
          </a:ln>
        </p:spPr>
      </p:pic>
      <p:sp>
        <p:nvSpPr>
          <p:cNvPr id="274" name="CustomShape 4"/>
          <p:cNvSpPr/>
          <p:nvPr/>
        </p:nvSpPr>
        <p:spPr>
          <a:xfrm>
            <a:off x="467640" y="2277000"/>
            <a:ext cx="8136720" cy="420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“O Centro de Saúde Itacorubi avançou no ano de 2018 com diversas inovações no campo multiprofissional. Entretanto o núcleo da Enfermagem despontou sendo uma das Unidades mais evidentes de nossa Instituição. A servidora Maria Aparecida foi condecorada com o Prêmio Destaque Enfermagem de Santa Catarina 2018. Menção Honrosa conferida pelo Conselho Regional de Enfermagem aos profissionais de Enfermagem pela valorosa contribuição a Enfermagem Catarinense, sendo eleita pelos seus pares de toda a rede municipal. A equipe de Enfermagem do CS Itacorubi ainda foi uma das equipes-modelo escolhida para a matéria da Folha de São Paulo sobre a saúde no país, intitulada “E agora, Brasil? Um retrato da saúde no Brasil” que abordava a ampliação da prática clínica do Enfermeiro na APS. Ainda não podemos deixar de destacar a Unidade como Escola, sendo campo dos alunos de graduação do Curso de Enfermagem e campo da Residência de Enfermagem. Muito me orgulha como Responsável Técnica de Enfermagem dessa Instituição poder no fim desse ano tão difícil, em meio a tantas dificuldades, poder expressar meu reconhecimento e agradecimento a essa valorosa equipe”.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395640" y="22050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 algn="just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  “</a:t>
            </a:r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O centro de saúde do Itacorubi em 2018 na visão do Departamento de gestão da clínica foi um dos centros de saúde que mais avançaram e inovaram em novas tecnologias de acesso e de cuidado para população de seu território. O destaque fica para as ações de mudança do acesso com a organização das ilhas como recepções individuais de cada equipe o que amplia e qualifica o acesso dos usuários. Outro destaque é a grande oferta de testes rápidos para sua população que colocou o Itacorubi como a unidade de saúde que mais fez testes rápidos em 2018. E outro destaque vai </a:t>
            </a:r>
            <a:r>
              <a:rPr lang="pt-BR" sz="20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PARA AS AGENTES COMUNITÁRIAS DE SAÚDE DO CENTRO DE SAÚDE DO ITACORUBI </a:t>
            </a:r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que demonstraram ser profissionais altamente qualificados e que apostam na inovação e na modernização do acesso a população e aos cuidados de saúde ofertados, sendo parceiras para capacitação de outros agentes comunitários de todo município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 ”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t/>
            </a:r>
            <a:br/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2627640" y="908640"/>
            <a:ext cx="5904360" cy="10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Avaliação nas palavras do médico Ronaldo Zonta do DEPTO de Gestão da Clínica da SMS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7" name="Picture 1"/>
          <p:cNvPicPr/>
          <p:nvPr/>
        </p:nvPicPr>
        <p:blipFill>
          <a:blip r:embed="rId3" cstate="print"/>
          <a:stretch/>
        </p:blipFill>
        <p:spPr>
          <a:xfrm>
            <a:off x="1043640" y="764640"/>
            <a:ext cx="1575360" cy="1357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Picture 2"/>
          <p:cNvPicPr/>
          <p:nvPr/>
        </p:nvPicPr>
        <p:blipFill>
          <a:blip r:embed="rId3" cstate="print"/>
          <a:stretch/>
        </p:blipFill>
        <p:spPr>
          <a:xfrm>
            <a:off x="899640" y="764640"/>
            <a:ext cx="935640" cy="1222200"/>
          </a:xfrm>
          <a:prstGeom prst="rect">
            <a:avLst/>
          </a:prstGeom>
          <a:ln>
            <a:noFill/>
          </a:ln>
        </p:spPr>
      </p:pic>
      <p:sp>
        <p:nvSpPr>
          <p:cNvPr id="279" name="CustomShape 1"/>
          <p:cNvSpPr/>
          <p:nvPr/>
        </p:nvSpPr>
        <p:spPr>
          <a:xfrm>
            <a:off x="2627640" y="908640"/>
            <a:ext cx="5904360" cy="10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Avaliação nas palavras do médico 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João Paulo Mello da Silveira, Gerente de Atenção Primária à Saúde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0" y="2026080"/>
            <a:ext cx="8892000" cy="478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"/>
              </a:rPr>
              <a:t>“Para gerência de atenção primária o CS Itacorubi foi destaque em 2018 pela consolidação do modelo de acesso com uma-recepção-por-equipe que na prática representa melhorias para toda população do bairro e também para os profissionais uma vez que fortalece o vínculo. Nos últimos dois anos observamos a vinculação de 20% mais moradores do bairro as equipes e a redução do absenteísmo de 20% para 6%, graças aos esforços de todas as equipes e profissionais , cada um à sua maneira. Além disso a oferta de serviços aumentou,como por exemplo com a realização de testes rápidos para população alvo. Por fim o CS Itacorubi se destacou também pelos esforços da coordenação em manter e ampliar a qualidade dos serviços e realizar uma adequada articulação com o controle social para reforma e ampliação da unidade e da assistência farmacêutica no CS. Esperamos realizar a ampliação do número de consultórios e da farmácia de referência na prÓpria unidade para 2019, criando assim as condições para uma futura é necessária ampliação para 6 ESFs! Parabéns a todas e todos e um ótimo final de ano!”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t/>
            </a:r>
            <a:br/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2"/>
          <p:cNvPicPr/>
          <p:nvPr/>
        </p:nvPicPr>
        <p:blipFill>
          <a:blip r:embed="rId3" cstate="print"/>
          <a:stretch/>
        </p:blipFill>
        <p:spPr>
          <a:xfrm>
            <a:off x="611640" y="836640"/>
            <a:ext cx="1393920" cy="1367640"/>
          </a:xfrm>
          <a:prstGeom prst="rect">
            <a:avLst/>
          </a:prstGeom>
          <a:ln>
            <a:noFill/>
          </a:ln>
        </p:spPr>
      </p:pic>
      <p:sp>
        <p:nvSpPr>
          <p:cNvPr id="282" name="TextShape 1"/>
          <p:cNvSpPr txBox="1"/>
          <p:nvPr/>
        </p:nvSpPr>
        <p:spPr>
          <a:xfrm>
            <a:off x="0" y="2133000"/>
            <a:ext cx="8696880" cy="47246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  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“</a:t>
            </a:r>
            <a:r>
              <a:rPr lang="pt-BR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O que dizer de uma unidade como o CS Itacorubi?... </a:t>
            </a: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Uma unidade dentre as 49 unidades no município de Florianópolis localizada no leste da Ilha de Santa Catarina... Não isso é muito pouco para falar de uma equipe de trabalho que tem liderança, competência e iniciativa. Uma equipe que olha para o seu usuário e tem empatia. Alguns desta equipe eu conheço há anos, outros de um tempo para cá, mas todos tem o meu agradecimento e respeito pelos indicadores que alcançaram mesmo nas adversidades. Em especial hoje que falar da aquisição da televisão para a sala de espera e os vídeos educativos, experiência essa que deve ser multiplicada.  Em outubro iniciaram o projeto de gerenciamento de resíduos. O fortalecimento do atendimento por  equipe/Ilhas e a participação das ACS desta unidade como facilitadoras  do workshop de “acesso” Vocês fazem a diferença com certeza! Agradeço a oportunidade de trabalhar com vocês!</a:t>
            </a:r>
            <a:r>
              <a:t/>
            </a:r>
            <a:br/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>
            <a:off x="2627640" y="908640"/>
            <a:ext cx="5904360" cy="10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Avaliação nas palavras do enfermeira e atual Diretora de Atenção à Saúde, Sandra Regina Costa</a:t>
            </a: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46"/>
          <p:cNvPicPr/>
          <p:nvPr/>
        </p:nvPicPr>
        <p:blipFill>
          <a:blip r:embed="rId2">
            <a:lum bright="70000" contrast="-7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pic>
        <p:nvPicPr>
          <p:cNvPr id="68" name="Picture 4"/>
          <p:cNvPicPr/>
          <p:nvPr/>
        </p:nvPicPr>
        <p:blipFill>
          <a:blip r:embed="rId3"/>
          <a:stretch/>
        </p:blipFill>
        <p:spPr>
          <a:xfrm>
            <a:off x="114480" y="116640"/>
            <a:ext cx="2945160" cy="766800"/>
          </a:xfrm>
          <a:prstGeom prst="rect">
            <a:avLst/>
          </a:prstGeom>
          <a:ln>
            <a:noFill/>
          </a:ln>
        </p:spPr>
      </p:pic>
      <p:sp>
        <p:nvSpPr>
          <p:cNvPr id="69" name="TextShape 1"/>
          <p:cNvSpPr txBox="1"/>
          <p:nvPr/>
        </p:nvSpPr>
        <p:spPr>
          <a:xfrm>
            <a:off x="3636000" y="44640"/>
            <a:ext cx="5328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Equipe da Unidade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CustomShape 2"/>
          <p:cNvSpPr/>
          <p:nvPr/>
        </p:nvSpPr>
        <p:spPr>
          <a:xfrm>
            <a:off x="0" y="105336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1" name="Picture 1"/>
          <p:cNvPicPr/>
          <p:nvPr/>
        </p:nvPicPr>
        <p:blipFill>
          <a:blip r:embed="rId4"/>
          <a:stretch/>
        </p:blipFill>
        <p:spPr>
          <a:xfrm>
            <a:off x="827640" y="1413000"/>
            <a:ext cx="7416360" cy="4942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Picture 2"/>
          <p:cNvPicPr/>
          <p:nvPr/>
        </p:nvPicPr>
        <p:blipFill>
          <a:blip r:embed="rId3"/>
          <a:stretch/>
        </p:blipFill>
        <p:spPr>
          <a:xfrm>
            <a:off x="1619640" y="1124640"/>
            <a:ext cx="5832360" cy="4793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Picture 2"/>
          <p:cNvPicPr/>
          <p:nvPr/>
        </p:nvPicPr>
        <p:blipFill>
          <a:blip r:embed="rId3"/>
          <a:stretch/>
        </p:blipFill>
        <p:spPr>
          <a:xfrm>
            <a:off x="1619640" y="1124640"/>
            <a:ext cx="5832360" cy="4793760"/>
          </a:xfrm>
          <a:prstGeom prst="rect">
            <a:avLst/>
          </a:prstGeom>
          <a:ln>
            <a:noFill/>
          </a:ln>
        </p:spPr>
      </p:pic>
      <p:sp>
        <p:nvSpPr>
          <p:cNvPr id="286" name="CustomShape 1"/>
          <p:cNvSpPr/>
          <p:nvPr/>
        </p:nvSpPr>
        <p:spPr>
          <a:xfrm>
            <a:off x="2267640" y="2925000"/>
            <a:ext cx="5040360" cy="791640"/>
          </a:xfrm>
          <a:prstGeom prst="rect">
            <a:avLst/>
          </a:prstGeom>
          <a:solidFill>
            <a:srgbClr val="01019B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Arial"/>
              </a:rPr>
              <a:t>MELHOR UNIDADE DA CAPITAL EM SAÚDE É O ITACORUBI 2018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Arial"/>
              </a:rPr>
              <a:t>FONTE: OS RESULTADOS</a:t>
            </a:r>
            <a:endParaRPr lang="pt-BR" sz="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7" name="Imagem 5"/>
          <p:cNvPicPr/>
          <p:nvPr/>
        </p:nvPicPr>
        <p:blipFill>
          <a:blip r:embed="rId4"/>
          <a:stretch/>
        </p:blipFill>
        <p:spPr>
          <a:xfrm>
            <a:off x="6012000" y="3501000"/>
            <a:ext cx="1223640" cy="173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46"/>
          <p:cNvPicPr/>
          <p:nvPr/>
        </p:nvPicPr>
        <p:blipFill>
          <a:blip r:embed="rId2">
            <a:lum bright="70000" contrast="-7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pic>
        <p:nvPicPr>
          <p:cNvPr id="73" name="Picture 4"/>
          <p:cNvPicPr/>
          <p:nvPr/>
        </p:nvPicPr>
        <p:blipFill>
          <a:blip r:embed="rId3"/>
          <a:stretch/>
        </p:blipFill>
        <p:spPr>
          <a:xfrm>
            <a:off x="114480" y="116640"/>
            <a:ext cx="2945160" cy="766800"/>
          </a:xfrm>
          <a:prstGeom prst="rect">
            <a:avLst/>
          </a:prstGeom>
          <a:ln>
            <a:noFill/>
          </a:ln>
        </p:spPr>
      </p:pic>
      <p:sp>
        <p:nvSpPr>
          <p:cNvPr id="74" name="TextShape 1"/>
          <p:cNvSpPr txBox="1"/>
          <p:nvPr/>
        </p:nvSpPr>
        <p:spPr>
          <a:xfrm>
            <a:off x="3636000" y="44640"/>
            <a:ext cx="5328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Equipe da Unidade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0" y="105336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3"/>
          <p:cNvSpPr/>
          <p:nvPr/>
        </p:nvSpPr>
        <p:spPr>
          <a:xfrm>
            <a:off x="6300360" y="1196640"/>
            <a:ext cx="2520000" cy="1800000"/>
          </a:xfrm>
          <a:prstGeom prst="cloudCallout">
            <a:avLst>
              <a:gd name="adj1" fmla="val -43206"/>
              <a:gd name="adj2" fmla="val 78642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Somos hoje  profissionais 45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Picture 3"/>
          <p:cNvPicPr/>
          <p:nvPr/>
        </p:nvPicPr>
        <p:blipFill>
          <a:blip r:embed="rId4"/>
          <a:stretch/>
        </p:blipFill>
        <p:spPr>
          <a:xfrm>
            <a:off x="3852000" y="3573000"/>
            <a:ext cx="5291640" cy="2723400"/>
          </a:xfrm>
          <a:prstGeom prst="rect">
            <a:avLst/>
          </a:prstGeom>
          <a:ln>
            <a:noFill/>
          </a:ln>
        </p:spPr>
      </p:pic>
      <p:pic>
        <p:nvPicPr>
          <p:cNvPr id="78" name="Picture 4"/>
          <p:cNvPicPr/>
          <p:nvPr/>
        </p:nvPicPr>
        <p:blipFill>
          <a:blip r:embed="rId5"/>
          <a:stretch/>
        </p:blipFill>
        <p:spPr>
          <a:xfrm>
            <a:off x="179640" y="1268640"/>
            <a:ext cx="4345560" cy="2766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2915640" y="260640"/>
            <a:ext cx="5976360" cy="964440"/>
          </a:xfrm>
          <a:prstGeom prst="rect">
            <a:avLst/>
          </a:prstGeom>
          <a:solidFill>
            <a:srgbClr val="002060"/>
          </a:solidFill>
          <a:ln w="25560">
            <a:solidFill>
              <a:srgbClr val="3A5F8B"/>
            </a:solidFill>
            <a:round/>
          </a:ln>
        </p:spPr>
        <p:txBody>
          <a:bodyPr tIns="91440" bIns="91440" anchor="ctr"/>
          <a:lstStyle/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Cadastrados X População </a:t>
            </a: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da Área 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139320">
              <a:lnSpc>
                <a:spcPct val="100000"/>
              </a:lnSpc>
              <a:spcBef>
                <a:spcPts val="641"/>
              </a:spcBef>
            </a:pPr>
            <a:r>
              <a:rPr lang="pt-BR" sz="2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Calibri"/>
              </a:rPr>
              <a:t>de Abrangência – Até outubro/2018</a:t>
            </a:r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" name="CustomShape 3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5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6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85" name="Table 7"/>
          <p:cNvGraphicFramePr/>
          <p:nvPr/>
        </p:nvGraphicFramePr>
        <p:xfrm>
          <a:off x="714240" y="2214720"/>
          <a:ext cx="7643520" cy="3565800"/>
        </p:xfrm>
        <a:graphic>
          <a:graphicData uri="http://schemas.openxmlformats.org/drawingml/2006/table">
            <a:tbl>
              <a:tblPr/>
              <a:tblGrid>
                <a:gridCol w="2071440"/>
                <a:gridCol w="1676160"/>
                <a:gridCol w="2269800"/>
                <a:gridCol w="1626120"/>
              </a:tblGrid>
              <a:tr h="1462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Equipes de ESF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População da área de abrangência </a:t>
                      </a:r>
                      <a:r>
                        <a:rPr lang="pt-BR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                 </a:t>
                      </a:r>
                      <a:r>
                        <a:rPr lang="pt-BR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Fonte: IBGE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Pessoas cadastradas 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INFOSAÚDE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Pessoas cadastradas     CADFAM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000099"/>
                    </a:solidFill>
                  </a:tcPr>
                </a:tc>
              </a:tr>
              <a:tr h="639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Equipe 190/Laranja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5.186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5.873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3.688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Equipe 191/Verde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8.100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10.080 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6.163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Equipe 192/Lilás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1.662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3.469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2.192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</a:tr>
              <a:tr h="365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Equipe 193/Azul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2.750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4.560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2.939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</a:tr>
              <a:tr h="365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TOTAL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17.698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23.982 (    10,94%)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Arial"/>
                        </a:rPr>
                        <a:t>14.982</a:t>
                      </a:r>
                      <a:endParaRPr lang="pt-BR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  <p:sp>
        <p:nvSpPr>
          <p:cNvPr id="86" name="CustomShape 8"/>
          <p:cNvSpPr/>
          <p:nvPr/>
        </p:nvSpPr>
        <p:spPr>
          <a:xfrm flipV="1">
            <a:off x="5652000" y="5228640"/>
            <a:ext cx="360" cy="215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round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444360" y="260640"/>
            <a:ext cx="1999800" cy="428400"/>
          </a:xfrm>
          <a:prstGeom prst="rect">
            <a:avLst/>
          </a:prstGeom>
          <a:solidFill>
            <a:srgbClr val="D98027"/>
          </a:solidFill>
          <a:ln>
            <a:solidFill>
              <a:srgbClr val="D9802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3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5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7"/>
          <p:cNvSpPr txBox="1"/>
          <p:nvPr/>
        </p:nvSpPr>
        <p:spPr>
          <a:xfrm>
            <a:off x="2079000" y="260280"/>
            <a:ext cx="7651080" cy="40701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Equipe 190         – Laranja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8"/>
          <p:cNvSpPr/>
          <p:nvPr/>
        </p:nvSpPr>
        <p:spPr>
          <a:xfrm>
            <a:off x="3348000" y="53640"/>
            <a:ext cx="5581440" cy="11426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9"/>
          <p:cNvSpPr/>
          <p:nvPr/>
        </p:nvSpPr>
        <p:spPr>
          <a:xfrm>
            <a:off x="6604200" y="260640"/>
            <a:ext cx="1999800" cy="503640"/>
          </a:xfrm>
          <a:prstGeom prst="rect">
            <a:avLst/>
          </a:prstGeom>
          <a:solidFill>
            <a:srgbClr val="D98027"/>
          </a:solidFill>
          <a:ln>
            <a:solidFill>
              <a:srgbClr val="D9802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10"/>
          <p:cNvSpPr/>
          <p:nvPr/>
        </p:nvSpPr>
        <p:spPr>
          <a:xfrm>
            <a:off x="2967840" y="188640"/>
            <a:ext cx="72662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Equipe 190       Laranja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97" name="Table 11"/>
          <p:cNvGraphicFramePr/>
          <p:nvPr/>
        </p:nvGraphicFramePr>
        <p:xfrm>
          <a:off x="4788000" y="1412640"/>
          <a:ext cx="3550680" cy="3831480"/>
        </p:xfrm>
        <a:graphic>
          <a:graphicData uri="http://schemas.openxmlformats.org/drawingml/2006/table">
            <a:tbl>
              <a:tblPr/>
              <a:tblGrid>
                <a:gridCol w="1775160"/>
                <a:gridCol w="1775520"/>
              </a:tblGrid>
              <a:tr h="10112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CATEGORIA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PROFISSIONAL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 Microárea 04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Adriana Chodren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 ACS Microárea 02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10 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1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Sandra de Souza Pereira</a:t>
                      </a: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03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07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6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Enfermeiro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Mateus da Silva Kretzer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373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Médico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Juliana de Mattos  L. L. Guedes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423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Técnico de Enfermagem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Mª Aparecida Vieira Clemente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42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Técnico de Enfermagem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Sayonara  Batista de Lima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98" name="CustomShape 12"/>
          <p:cNvSpPr/>
          <p:nvPr/>
        </p:nvSpPr>
        <p:spPr>
          <a:xfrm>
            <a:off x="-36360" y="764640"/>
            <a:ext cx="457164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                                             </a:t>
            </a:r>
            <a:r>
              <a:rPr lang="pt-BR" sz="1400" b="0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Email:equipe190csitacorubi@gmail.com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1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0" name="Picture 3"/>
          <p:cNvPicPr/>
          <p:nvPr/>
        </p:nvPicPr>
        <p:blipFill>
          <a:blip r:embed="rId3" cstate="print"/>
          <a:stretch/>
        </p:blipFill>
        <p:spPr>
          <a:xfrm>
            <a:off x="683640" y="1556640"/>
            <a:ext cx="3597480" cy="4796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444360" y="260640"/>
            <a:ext cx="1999800" cy="428400"/>
          </a:xfrm>
          <a:prstGeom prst="rect">
            <a:avLst/>
          </a:prstGeom>
          <a:solidFill>
            <a:srgbClr val="D98027"/>
          </a:solidFill>
          <a:ln>
            <a:solidFill>
              <a:srgbClr val="D9802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3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4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5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CustomShape 6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7"/>
          <p:cNvSpPr txBox="1"/>
          <p:nvPr/>
        </p:nvSpPr>
        <p:spPr>
          <a:xfrm>
            <a:off x="2079000" y="260280"/>
            <a:ext cx="7651080" cy="40701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Equipe 190         – Laranja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8"/>
          <p:cNvSpPr/>
          <p:nvPr/>
        </p:nvSpPr>
        <p:spPr>
          <a:xfrm>
            <a:off x="3348000" y="53640"/>
            <a:ext cx="5581440" cy="11426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CustomShape 9"/>
          <p:cNvSpPr/>
          <p:nvPr/>
        </p:nvSpPr>
        <p:spPr>
          <a:xfrm>
            <a:off x="-36360" y="764640"/>
            <a:ext cx="457164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                                             </a:t>
            </a:r>
            <a:r>
              <a:rPr lang="pt-BR" sz="1400" b="0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Email:equipe191csitacorubi@gmail.com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10" name="Table 10"/>
          <p:cNvGraphicFramePr/>
          <p:nvPr/>
        </p:nvGraphicFramePr>
        <p:xfrm>
          <a:off x="5148000" y="1416600"/>
          <a:ext cx="3550680" cy="3945960"/>
        </p:xfrm>
        <a:graphic>
          <a:graphicData uri="http://schemas.openxmlformats.org/drawingml/2006/table">
            <a:tbl>
              <a:tblPr/>
              <a:tblGrid>
                <a:gridCol w="1775160"/>
                <a:gridCol w="1775520"/>
              </a:tblGrid>
              <a:tr h="941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CATEGORIA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PROFISSIONAL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</a:tr>
              <a:tr h="373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 Microárea  01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Mª do Carmo Botelho Leal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373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 ACS Microárea  10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Rosilda Mª Alves Sebastião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02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03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05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06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Microárea 08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Descoberta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E6B9B8"/>
                    </a:solidFill>
                  </a:tcPr>
                </a:tc>
              </a:tr>
              <a:tr h="373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Enfermeiro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Roberto Antonio Cunha Ferreira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48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Médico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Sérgio Senff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393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Técnico de Enfermagem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2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Sandra Regina de Souza</a:t>
                      </a:r>
                      <a:endParaRPr lang="pt-BR" sz="12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111" name="CustomShape 11"/>
          <p:cNvSpPr/>
          <p:nvPr/>
        </p:nvSpPr>
        <p:spPr>
          <a:xfrm>
            <a:off x="6588360" y="260640"/>
            <a:ext cx="1999800" cy="5004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12"/>
          <p:cNvSpPr/>
          <p:nvPr/>
        </p:nvSpPr>
        <p:spPr>
          <a:xfrm>
            <a:off x="3137040" y="188640"/>
            <a:ext cx="69278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Equipe 191       Verde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3" name="Picture 3"/>
          <p:cNvPicPr/>
          <p:nvPr/>
        </p:nvPicPr>
        <p:blipFill>
          <a:blip r:embed="rId3">
            <a:lum bright="20000"/>
          </a:blip>
          <a:stretch/>
        </p:blipFill>
        <p:spPr>
          <a:xfrm>
            <a:off x="395640" y="1628640"/>
            <a:ext cx="4142880" cy="4476240"/>
          </a:xfrm>
          <a:prstGeom prst="rect">
            <a:avLst/>
          </a:prstGeom>
          <a:ln>
            <a:noFill/>
          </a:ln>
        </p:spPr>
      </p:pic>
      <p:pic>
        <p:nvPicPr>
          <p:cNvPr id="114" name="Picture 2"/>
          <p:cNvPicPr/>
          <p:nvPr/>
        </p:nvPicPr>
        <p:blipFill>
          <a:blip r:embed="rId4" cstate="print">
            <a:lum bright="20000"/>
          </a:blip>
          <a:srcRect l="72655" t="39422" b="9813"/>
          <a:stretch/>
        </p:blipFill>
        <p:spPr>
          <a:xfrm>
            <a:off x="2063160" y="4581000"/>
            <a:ext cx="1087200" cy="151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444360" y="260640"/>
            <a:ext cx="1999800" cy="428400"/>
          </a:xfrm>
          <a:prstGeom prst="rect">
            <a:avLst/>
          </a:prstGeom>
          <a:solidFill>
            <a:srgbClr val="D98027"/>
          </a:solidFill>
          <a:ln>
            <a:solidFill>
              <a:srgbClr val="D9802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2"/>
          <p:cNvSpPr/>
          <p:nvPr/>
        </p:nvSpPr>
        <p:spPr>
          <a:xfrm>
            <a:off x="0" y="1340640"/>
            <a:ext cx="9143640" cy="70920"/>
          </a:xfrm>
          <a:prstGeom prst="rect">
            <a:avLst/>
          </a:prstGeom>
          <a:solidFill>
            <a:srgbClr val="0F98C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3348000" y="414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191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12000" y="3357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190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5"/>
          <p:cNvSpPr/>
          <p:nvPr/>
        </p:nvSpPr>
        <p:spPr>
          <a:xfrm>
            <a:off x="5076000" y="3789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192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6"/>
          <p:cNvSpPr/>
          <p:nvPr/>
        </p:nvSpPr>
        <p:spPr>
          <a:xfrm>
            <a:off x="5220000" y="4725000"/>
            <a:ext cx="856800" cy="259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  <a:spcAft>
                <a:spcPts val="1001"/>
              </a:spcAft>
            </a:pPr>
            <a:r>
              <a:rPr lang="pt-BR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ÁREA 193</a:t>
            </a:r>
            <a:endParaRPr lang="pt-BR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TextShape 7"/>
          <p:cNvSpPr txBox="1"/>
          <p:nvPr/>
        </p:nvSpPr>
        <p:spPr>
          <a:xfrm>
            <a:off x="2079000" y="260280"/>
            <a:ext cx="7651080" cy="40701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lstStyle/>
          <a:p>
            <a:pPr marL="343080" indent="-139320" algn="ctr">
              <a:lnSpc>
                <a:spcPct val="100000"/>
              </a:lnSpc>
              <a:spcBef>
                <a:spcPts val="641"/>
              </a:spcBef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Equipe 190         – Laranja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8"/>
          <p:cNvSpPr/>
          <p:nvPr/>
        </p:nvSpPr>
        <p:spPr>
          <a:xfrm>
            <a:off x="3348000" y="53640"/>
            <a:ext cx="5581440" cy="1142640"/>
          </a:xfrm>
          <a:prstGeom prst="rect">
            <a:avLst/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9"/>
          <p:cNvSpPr/>
          <p:nvPr/>
        </p:nvSpPr>
        <p:spPr>
          <a:xfrm>
            <a:off x="-36360" y="764640"/>
            <a:ext cx="457164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                                             </a:t>
            </a:r>
            <a:r>
              <a:rPr lang="pt-BR" sz="1400" b="0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Email:equipe192csitacorubi@gmail.com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10"/>
          <p:cNvSpPr/>
          <p:nvPr/>
        </p:nvSpPr>
        <p:spPr>
          <a:xfrm>
            <a:off x="6444360" y="408240"/>
            <a:ext cx="1999800" cy="428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11"/>
          <p:cNvSpPr/>
          <p:nvPr/>
        </p:nvSpPr>
        <p:spPr>
          <a:xfrm>
            <a:off x="3193920" y="332640"/>
            <a:ext cx="674640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Equipe 192       Lilás                 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26" name="Table 12"/>
          <p:cNvGraphicFramePr/>
          <p:nvPr/>
        </p:nvGraphicFramePr>
        <p:xfrm>
          <a:off x="5148000" y="1628640"/>
          <a:ext cx="3550680" cy="2847240"/>
        </p:xfrm>
        <a:graphic>
          <a:graphicData uri="http://schemas.openxmlformats.org/drawingml/2006/table">
            <a:tbl>
              <a:tblPr/>
              <a:tblGrid>
                <a:gridCol w="1775160"/>
                <a:gridCol w="1775520"/>
              </a:tblGrid>
              <a:tr h="1024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CATEGORIA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6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PROFISSIONAL</a:t>
                      </a:r>
                      <a:endParaRPr lang="pt-BR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000066"/>
                    </a:solidFill>
                  </a:tcPr>
                </a:tc>
              </a:tr>
              <a:tr h="270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ACS  Microárea  01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Marivone da Silva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0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 ACS Microárea  02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Mª Aparecida Machado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31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Enfermeira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Luciana Cristina do Santos Maus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0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Médico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Denise Machado Longhi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2703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Médica R2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Daniele Sari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428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Técnico de Enfermagem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SimSun"/>
                        </a:rPr>
                        <a:t>Cléia Maria dos Santos</a:t>
                      </a:r>
                      <a:endParaRPr lang="pt-BR" sz="10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8280" marR="74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8720">
                      <a:solidFill>
                        <a:srgbClr val="FFFFFF"/>
                      </a:solidFill>
                    </a:lnT>
                    <a:lnB w="18720">
                      <a:solidFill>
                        <a:srgbClr val="FFFFFF"/>
                      </a:solidFill>
                    </a:lnB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127" name="CustomShape 13"/>
          <p:cNvSpPr/>
          <p:nvPr/>
        </p:nvSpPr>
        <p:spPr>
          <a:xfrm>
            <a:off x="1835640" y="5589360"/>
            <a:ext cx="2160000" cy="6231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400" b="0" strike="noStrike" spc="-1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WhatsApp:  99102.1253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1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15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0" name="Picture 8"/>
          <p:cNvPicPr/>
          <p:nvPr/>
        </p:nvPicPr>
        <p:blipFill>
          <a:blip r:embed="rId3"/>
          <a:stretch/>
        </p:blipFill>
        <p:spPr>
          <a:xfrm>
            <a:off x="262800" y="1989000"/>
            <a:ext cx="4740840" cy="2873520"/>
          </a:xfrm>
          <a:prstGeom prst="rect">
            <a:avLst/>
          </a:prstGeom>
          <a:ln>
            <a:noFill/>
          </a:ln>
        </p:spPr>
      </p:pic>
      <p:pic>
        <p:nvPicPr>
          <p:cNvPr id="131" name="Picture 2"/>
          <p:cNvPicPr/>
          <p:nvPr/>
        </p:nvPicPr>
        <p:blipFill>
          <a:blip r:embed="rId4" cstate="print"/>
          <a:srcRect l="5114" r="72838" b="47209"/>
          <a:stretch/>
        </p:blipFill>
        <p:spPr>
          <a:xfrm>
            <a:off x="1979640" y="1772640"/>
            <a:ext cx="906480" cy="122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10862</TotalTime>
  <Words>2021</Words>
  <Application>LibreOffice/5.3.4.2$Windows_x86 LibreOffice_project/f82d347ccc0be322489bf7da61d7e4ad13fe2ff3</Application>
  <PresentationFormat>Apresentação na tela (4:3)</PresentationFormat>
  <Paragraphs>318</Paragraphs>
  <Slides>41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infopep</dc:creator>
  <cp:lastModifiedBy>aquinomdw</cp:lastModifiedBy>
  <cp:revision>932</cp:revision>
  <dcterms:modified xsi:type="dcterms:W3CDTF">2019-04-29T21:18:47Z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38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41</vt:i4>
  </property>
</Properties>
</file>